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640" r:id="rId2"/>
    <p:sldId id="641" r:id="rId3"/>
    <p:sldId id="642" r:id="rId4"/>
    <p:sldId id="260" r:id="rId5"/>
    <p:sldId id="644" r:id="rId6"/>
    <p:sldId id="643" r:id="rId7"/>
    <p:sldId id="753" r:id="rId8"/>
    <p:sldId id="754" r:id="rId9"/>
    <p:sldId id="755" r:id="rId10"/>
    <p:sldId id="756" r:id="rId11"/>
    <p:sldId id="757" r:id="rId12"/>
    <p:sldId id="758" r:id="rId13"/>
    <p:sldId id="340" r:id="rId14"/>
    <p:sldId id="350" r:id="rId15"/>
    <p:sldId id="763" r:id="rId16"/>
    <p:sldId id="351" r:id="rId17"/>
    <p:sldId id="762" r:id="rId18"/>
    <p:sldId id="761" r:id="rId19"/>
    <p:sldId id="352" r:id="rId20"/>
    <p:sldId id="353" r:id="rId21"/>
    <p:sldId id="354" r:id="rId22"/>
    <p:sldId id="412" r:id="rId23"/>
    <p:sldId id="416" r:id="rId24"/>
    <p:sldId id="417" r:id="rId25"/>
    <p:sldId id="418" r:id="rId26"/>
    <p:sldId id="419" r:id="rId27"/>
    <p:sldId id="421" r:id="rId28"/>
    <p:sldId id="422" r:id="rId29"/>
    <p:sldId id="423" r:id="rId30"/>
    <p:sldId id="424" r:id="rId31"/>
    <p:sldId id="425" r:id="rId32"/>
    <p:sldId id="426" r:id="rId33"/>
    <p:sldId id="427" r:id="rId34"/>
    <p:sldId id="429" r:id="rId35"/>
    <p:sldId id="430" r:id="rId36"/>
    <p:sldId id="432" r:id="rId37"/>
    <p:sldId id="433" r:id="rId38"/>
    <p:sldId id="434" r:id="rId39"/>
    <p:sldId id="435" r:id="rId40"/>
    <p:sldId id="436" r:id="rId41"/>
    <p:sldId id="437" r:id="rId42"/>
    <p:sldId id="438" r:id="rId43"/>
    <p:sldId id="440" r:id="rId44"/>
    <p:sldId id="441" r:id="rId45"/>
    <p:sldId id="442" r:id="rId46"/>
    <p:sldId id="443" r:id="rId47"/>
    <p:sldId id="444" r:id="rId48"/>
    <p:sldId id="445" r:id="rId49"/>
    <p:sldId id="446" r:id="rId50"/>
    <p:sldId id="448" r:id="rId51"/>
    <p:sldId id="449" r:id="rId52"/>
    <p:sldId id="450" r:id="rId53"/>
    <p:sldId id="451" r:id="rId54"/>
    <p:sldId id="649" r:id="rId55"/>
    <p:sldId id="452" r:id="rId56"/>
    <p:sldId id="454" r:id="rId57"/>
    <p:sldId id="455" r:id="rId58"/>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82005" autoAdjust="0"/>
  </p:normalViewPr>
  <p:slideViewPr>
    <p:cSldViewPr>
      <p:cViewPr>
        <p:scale>
          <a:sx n="70" d="100"/>
          <a:sy n="70" d="100"/>
        </p:scale>
        <p:origin x="-888" y="-72"/>
      </p:cViewPr>
      <p:guideLst>
        <p:guide orient="horz" pos="2160"/>
        <p:guide pos="2880"/>
      </p:guideLst>
    </p:cSldViewPr>
  </p:slideViewPr>
  <p:outlineViewPr>
    <p:cViewPr>
      <p:scale>
        <a:sx n="33" d="100"/>
        <a:sy n="33" d="100"/>
      </p:scale>
      <p:origin x="0" y="0"/>
    </p:cViewPr>
  </p:outlineViewPr>
  <p:notesTextViewPr>
    <p:cViewPr>
      <p:scale>
        <a:sx n="3" d="2"/>
        <a:sy n="3" d="2"/>
      </p:scale>
      <p:origin x="0" y="444"/>
    </p:cViewPr>
  </p:notesTextViewPr>
  <p:sorterViewPr>
    <p:cViewPr varScale="1">
      <p:scale>
        <a:sx n="1" d="1"/>
        <a:sy n="1" d="1"/>
      </p:scale>
      <p:origin x="0" y="-6990"/>
    </p:cViewPr>
  </p:sorterViewPr>
  <p:notesViewPr>
    <p:cSldViewPr>
      <p:cViewPr varScale="1">
        <p:scale>
          <a:sx n="69" d="100"/>
          <a:sy n="69" d="100"/>
        </p:scale>
        <p:origin x="-3019" y="-8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7FE8C-6088-44B6-B6AD-94DB4F2C3ED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3EFFF90-CD26-48D3-A1BF-7EA06F5E3CD9}">
      <dgm:prSet phldrT="[Text]"/>
      <dgm:spPr>
        <a:solidFill>
          <a:schemeClr val="bg1"/>
        </a:solidFill>
        <a:ln>
          <a:solidFill>
            <a:schemeClr val="tx1"/>
          </a:solidFill>
        </a:ln>
      </dgm:spPr>
      <dgm:t>
        <a:bodyPr/>
        <a:lstStyle/>
        <a:p>
          <a:pPr algn="ctr"/>
          <a:r>
            <a:rPr lang="en-US" b="1" dirty="0" smtClean="0">
              <a:solidFill>
                <a:schemeClr val="tx1"/>
              </a:solidFill>
            </a:rPr>
            <a:t>FALL PROTECTION IN SHIPYARDS</a:t>
          </a:r>
          <a:endParaRPr lang="en-US" b="1" dirty="0">
            <a:solidFill>
              <a:schemeClr val="tx1"/>
            </a:solidFill>
          </a:endParaRPr>
        </a:p>
      </dgm:t>
    </dgm:pt>
    <dgm:pt modelId="{59718033-0D87-442C-A42E-7CCE7E73291B}" type="parTrans" cxnId="{9125127F-2670-47D5-A100-F5FB9C856CA0}">
      <dgm:prSet/>
      <dgm:spPr/>
      <dgm:t>
        <a:bodyPr/>
        <a:lstStyle/>
        <a:p>
          <a:endParaRPr lang="en-US"/>
        </a:p>
      </dgm:t>
    </dgm:pt>
    <dgm:pt modelId="{B74E5C6E-1BAC-4CEB-9766-CA7ABF69EC42}" type="sibTrans" cxnId="{9125127F-2670-47D5-A100-F5FB9C856CA0}">
      <dgm:prSet/>
      <dgm:spPr/>
      <dgm:t>
        <a:bodyPr/>
        <a:lstStyle/>
        <a:p>
          <a:endParaRPr lang="en-US"/>
        </a:p>
      </dgm:t>
    </dgm:pt>
    <dgm:pt modelId="{27F4CC17-3E5B-42F6-BDB7-F3AEF92B2514}">
      <dgm:prSet phldrT="[Text]"/>
      <dgm:spPr>
        <a:solidFill>
          <a:schemeClr val="bg1">
            <a:lumMod val="85000"/>
          </a:schemeClr>
        </a:solidFill>
        <a:ln>
          <a:solidFill>
            <a:schemeClr val="tx1"/>
          </a:solidFill>
        </a:ln>
      </dgm:spPr>
      <dgm:t>
        <a:bodyPr/>
        <a:lstStyle/>
        <a:p>
          <a:pPr algn="ctr">
            <a:lnSpc>
              <a:spcPct val="100000"/>
            </a:lnSpc>
          </a:pPr>
          <a:r>
            <a:rPr lang="en-US" dirty="0" smtClean="0">
              <a:solidFill>
                <a:schemeClr val="tx1"/>
              </a:solidFill>
            </a:rPr>
            <a:t>A 4-Hour Fall Hazard Recognition Course</a:t>
          </a:r>
        </a:p>
        <a:p>
          <a:pPr algn="ctr">
            <a:lnSpc>
              <a:spcPct val="100000"/>
            </a:lnSpc>
          </a:pPr>
          <a:r>
            <a:rPr lang="en-US" dirty="0" smtClean="0">
              <a:solidFill>
                <a:schemeClr val="tx1"/>
              </a:solidFill>
            </a:rPr>
            <a:t>For Shipyard Workers</a:t>
          </a:r>
          <a:endParaRPr lang="en-US" dirty="0">
            <a:solidFill>
              <a:schemeClr val="tx1"/>
            </a:solidFill>
          </a:endParaRPr>
        </a:p>
      </dgm:t>
    </dgm:pt>
    <dgm:pt modelId="{38FD792D-6DF6-4A43-8B95-12F4DFAB0775}" type="parTrans" cxnId="{2D2E8154-4DC0-4276-B851-C17D28FA7A8B}">
      <dgm:prSet/>
      <dgm:spPr/>
      <dgm:t>
        <a:bodyPr/>
        <a:lstStyle/>
        <a:p>
          <a:endParaRPr lang="en-US"/>
        </a:p>
      </dgm:t>
    </dgm:pt>
    <dgm:pt modelId="{43DF5C87-AA77-42C5-9B06-96DC863C7C57}" type="sibTrans" cxnId="{2D2E8154-4DC0-4276-B851-C17D28FA7A8B}">
      <dgm:prSet/>
      <dgm:spPr/>
      <dgm:t>
        <a:bodyPr/>
        <a:lstStyle/>
        <a:p>
          <a:endParaRPr lang="en-US"/>
        </a:p>
      </dgm:t>
    </dgm:pt>
    <dgm:pt modelId="{5E9EB92A-1851-409C-93D6-1E0A09FD087F}">
      <dgm:prSet phldrT="[Text]"/>
      <dgm:spPr>
        <a:solidFill>
          <a:schemeClr val="tx1"/>
        </a:solidFill>
      </dgm:spPr>
      <dgm:t>
        <a:bodyPr/>
        <a:lstStyle/>
        <a:p>
          <a:pPr algn="ctr"/>
          <a:r>
            <a:rPr lang="en-US" dirty="0" smtClean="0"/>
            <a:t>Developed by the Port of San Diego Ship Repair Association</a:t>
          </a:r>
          <a:endParaRPr lang="en-US" dirty="0"/>
        </a:p>
      </dgm:t>
    </dgm:pt>
    <dgm:pt modelId="{DB10348F-C4E2-4DC7-85C5-6760A61FF5B6}" type="parTrans" cxnId="{44B74F2E-52F7-464A-9ED0-1870D6DA7E31}">
      <dgm:prSet/>
      <dgm:spPr/>
      <dgm:t>
        <a:bodyPr/>
        <a:lstStyle/>
        <a:p>
          <a:endParaRPr lang="en-US"/>
        </a:p>
      </dgm:t>
    </dgm:pt>
    <dgm:pt modelId="{949D9EFE-7218-4620-860A-F903369DF3F1}" type="sibTrans" cxnId="{44B74F2E-52F7-464A-9ED0-1870D6DA7E31}">
      <dgm:prSet/>
      <dgm:spPr/>
      <dgm:t>
        <a:bodyPr/>
        <a:lstStyle/>
        <a:p>
          <a:endParaRPr lang="en-US"/>
        </a:p>
      </dgm:t>
    </dgm:pt>
    <dgm:pt modelId="{170624EE-F5BB-417A-AA74-2E8CB50DA485}" type="pres">
      <dgm:prSet presAssocID="{7447FE8C-6088-44B6-B6AD-94DB4F2C3ED5}" presName="linear" presStyleCnt="0">
        <dgm:presLayoutVars>
          <dgm:dir/>
          <dgm:resizeHandles val="exact"/>
        </dgm:presLayoutVars>
      </dgm:prSet>
      <dgm:spPr/>
      <dgm:t>
        <a:bodyPr/>
        <a:lstStyle/>
        <a:p>
          <a:endParaRPr lang="en-US"/>
        </a:p>
      </dgm:t>
    </dgm:pt>
    <dgm:pt modelId="{2189C01E-9A63-4AA0-A0B6-FE6C2D90D336}" type="pres">
      <dgm:prSet presAssocID="{83EFFF90-CD26-48D3-A1BF-7EA06F5E3CD9}" presName="comp" presStyleCnt="0"/>
      <dgm:spPr/>
    </dgm:pt>
    <dgm:pt modelId="{21461B10-B684-454D-9B98-60731A6C13FF}" type="pres">
      <dgm:prSet presAssocID="{83EFFF90-CD26-48D3-A1BF-7EA06F5E3CD9}" presName="box" presStyleLbl="node1" presStyleIdx="0" presStyleCnt="3" custLinFactNeighborX="990"/>
      <dgm:spPr/>
      <dgm:t>
        <a:bodyPr/>
        <a:lstStyle/>
        <a:p>
          <a:endParaRPr lang="en-US"/>
        </a:p>
      </dgm:t>
    </dgm:pt>
    <dgm:pt modelId="{82237A3E-856B-4100-BA33-B2BE1CBFD6AA}" type="pres">
      <dgm:prSet presAssocID="{83EFFF90-CD26-48D3-A1BF-7EA06F5E3CD9}"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extLst>
        <a:ext uri="{E40237B7-FDA0-4F09-8148-C483321AD2D9}">
          <dgm14:cNvPr xmlns:dgm14="http://schemas.microsoft.com/office/drawing/2010/diagram" id="0" name="" title="Photo -Ship"/>
        </a:ext>
      </dgm:extLst>
    </dgm:pt>
    <dgm:pt modelId="{6BF87C91-3780-4AFD-B575-466D6C7D55E9}" type="pres">
      <dgm:prSet presAssocID="{83EFFF90-CD26-48D3-A1BF-7EA06F5E3CD9}" presName="text" presStyleLbl="node1" presStyleIdx="0" presStyleCnt="3">
        <dgm:presLayoutVars>
          <dgm:bulletEnabled val="1"/>
        </dgm:presLayoutVars>
      </dgm:prSet>
      <dgm:spPr/>
      <dgm:t>
        <a:bodyPr/>
        <a:lstStyle/>
        <a:p>
          <a:endParaRPr lang="en-US"/>
        </a:p>
      </dgm:t>
    </dgm:pt>
    <dgm:pt modelId="{C2A79249-0E92-44ED-A439-E2B8F1E56818}" type="pres">
      <dgm:prSet presAssocID="{B74E5C6E-1BAC-4CEB-9766-CA7ABF69EC42}" presName="spacer" presStyleCnt="0"/>
      <dgm:spPr/>
    </dgm:pt>
    <dgm:pt modelId="{779D56C7-04DF-409E-97F8-3FE32F8BF926}" type="pres">
      <dgm:prSet presAssocID="{27F4CC17-3E5B-42F6-BDB7-F3AEF92B2514}" presName="comp" presStyleCnt="0"/>
      <dgm:spPr/>
    </dgm:pt>
    <dgm:pt modelId="{16DECB4F-F522-4615-B6A8-3EA9F14EAE09}" type="pres">
      <dgm:prSet presAssocID="{27F4CC17-3E5B-42F6-BDB7-F3AEF92B2514}" presName="box" presStyleLbl="node1" presStyleIdx="1" presStyleCnt="3"/>
      <dgm:spPr/>
      <dgm:t>
        <a:bodyPr/>
        <a:lstStyle/>
        <a:p>
          <a:endParaRPr lang="en-US"/>
        </a:p>
      </dgm:t>
    </dgm:pt>
    <dgm:pt modelId="{C25E4C98-9FB1-4766-9B6B-46234360AAF9}" type="pres">
      <dgm:prSet presAssocID="{27F4CC17-3E5B-42F6-BDB7-F3AEF92B2514}"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extLst>
        <a:ext uri="{E40237B7-FDA0-4F09-8148-C483321AD2D9}">
          <dgm14:cNvPr xmlns:dgm14="http://schemas.microsoft.com/office/drawing/2010/diagram" id="0" name="" title="Photo - Training in a classroom"/>
        </a:ext>
      </dgm:extLst>
    </dgm:pt>
    <dgm:pt modelId="{96CCCB6A-D33F-4C60-802A-A685EF8FA706}" type="pres">
      <dgm:prSet presAssocID="{27F4CC17-3E5B-42F6-BDB7-F3AEF92B2514}" presName="text" presStyleLbl="node1" presStyleIdx="1" presStyleCnt="3">
        <dgm:presLayoutVars>
          <dgm:bulletEnabled val="1"/>
        </dgm:presLayoutVars>
      </dgm:prSet>
      <dgm:spPr/>
      <dgm:t>
        <a:bodyPr/>
        <a:lstStyle/>
        <a:p>
          <a:endParaRPr lang="en-US"/>
        </a:p>
      </dgm:t>
    </dgm:pt>
    <dgm:pt modelId="{E83C09B1-E4CA-475F-A9F2-DD665CB1B507}" type="pres">
      <dgm:prSet presAssocID="{43DF5C87-AA77-42C5-9B06-96DC863C7C57}" presName="spacer" presStyleCnt="0"/>
      <dgm:spPr/>
    </dgm:pt>
    <dgm:pt modelId="{61F5A321-D1DC-4735-B44A-81D38514D43A}" type="pres">
      <dgm:prSet presAssocID="{5E9EB92A-1851-409C-93D6-1E0A09FD087F}" presName="comp" presStyleCnt="0"/>
      <dgm:spPr/>
    </dgm:pt>
    <dgm:pt modelId="{4DBD8024-6458-4A87-82B5-593F54C87AF1}" type="pres">
      <dgm:prSet presAssocID="{5E9EB92A-1851-409C-93D6-1E0A09FD087F}" presName="box" presStyleLbl="node1" presStyleIdx="2" presStyleCnt="3"/>
      <dgm:spPr/>
      <dgm:t>
        <a:bodyPr/>
        <a:lstStyle/>
        <a:p>
          <a:endParaRPr lang="en-US"/>
        </a:p>
      </dgm:t>
    </dgm:pt>
    <dgm:pt modelId="{A7378F2B-344B-4700-918C-193C6CC82DBB}" type="pres">
      <dgm:prSet presAssocID="{5E9EB92A-1851-409C-93D6-1E0A09FD087F}" presName="img"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Port of San Diego Ship Repair Association"/>
        </a:ext>
      </dgm:extLst>
    </dgm:pt>
    <dgm:pt modelId="{BF9E13FA-DCE2-4AD4-AC17-899F71F78941}" type="pres">
      <dgm:prSet presAssocID="{5E9EB92A-1851-409C-93D6-1E0A09FD087F}" presName="text" presStyleLbl="node1" presStyleIdx="2" presStyleCnt="3">
        <dgm:presLayoutVars>
          <dgm:bulletEnabled val="1"/>
        </dgm:presLayoutVars>
      </dgm:prSet>
      <dgm:spPr/>
      <dgm:t>
        <a:bodyPr/>
        <a:lstStyle/>
        <a:p>
          <a:endParaRPr lang="en-US"/>
        </a:p>
      </dgm:t>
    </dgm:pt>
  </dgm:ptLst>
  <dgm:cxnLst>
    <dgm:cxn modelId="{DCC32C27-BB36-4843-AFC6-1BB7685D65AC}" type="presOf" srcId="{83EFFF90-CD26-48D3-A1BF-7EA06F5E3CD9}" destId="{21461B10-B684-454D-9B98-60731A6C13FF}" srcOrd="0" destOrd="0" presId="urn:microsoft.com/office/officeart/2005/8/layout/vList4"/>
    <dgm:cxn modelId="{322017EC-B7DF-41AD-A11E-2B57A7225462}" type="presOf" srcId="{27F4CC17-3E5B-42F6-BDB7-F3AEF92B2514}" destId="{16DECB4F-F522-4615-B6A8-3EA9F14EAE09}" srcOrd="0" destOrd="0" presId="urn:microsoft.com/office/officeart/2005/8/layout/vList4"/>
    <dgm:cxn modelId="{469C602F-C2B0-4DDD-97D9-A1A95E6363A3}" type="presOf" srcId="{5E9EB92A-1851-409C-93D6-1E0A09FD087F}" destId="{BF9E13FA-DCE2-4AD4-AC17-899F71F78941}" srcOrd="1" destOrd="0" presId="urn:microsoft.com/office/officeart/2005/8/layout/vList4"/>
    <dgm:cxn modelId="{D68ADCBE-0AAC-4C28-9746-B9D7B9EF23FF}" type="presOf" srcId="{7447FE8C-6088-44B6-B6AD-94DB4F2C3ED5}" destId="{170624EE-F5BB-417A-AA74-2E8CB50DA485}" srcOrd="0" destOrd="0" presId="urn:microsoft.com/office/officeart/2005/8/layout/vList4"/>
    <dgm:cxn modelId="{F9E13F48-6E53-4561-8CCA-EA7E3C4D75B7}" type="presOf" srcId="{27F4CC17-3E5B-42F6-BDB7-F3AEF92B2514}" destId="{96CCCB6A-D33F-4C60-802A-A685EF8FA706}" srcOrd="1" destOrd="0" presId="urn:microsoft.com/office/officeart/2005/8/layout/vList4"/>
    <dgm:cxn modelId="{9125127F-2670-47D5-A100-F5FB9C856CA0}" srcId="{7447FE8C-6088-44B6-B6AD-94DB4F2C3ED5}" destId="{83EFFF90-CD26-48D3-A1BF-7EA06F5E3CD9}" srcOrd="0" destOrd="0" parTransId="{59718033-0D87-442C-A42E-7CCE7E73291B}" sibTransId="{B74E5C6E-1BAC-4CEB-9766-CA7ABF69EC42}"/>
    <dgm:cxn modelId="{3F4DD404-F252-459E-8F2D-DB0EDE5076B5}" type="presOf" srcId="{5E9EB92A-1851-409C-93D6-1E0A09FD087F}" destId="{4DBD8024-6458-4A87-82B5-593F54C87AF1}" srcOrd="0" destOrd="0" presId="urn:microsoft.com/office/officeart/2005/8/layout/vList4"/>
    <dgm:cxn modelId="{44B74F2E-52F7-464A-9ED0-1870D6DA7E31}" srcId="{7447FE8C-6088-44B6-B6AD-94DB4F2C3ED5}" destId="{5E9EB92A-1851-409C-93D6-1E0A09FD087F}" srcOrd="2" destOrd="0" parTransId="{DB10348F-C4E2-4DC7-85C5-6760A61FF5B6}" sibTransId="{949D9EFE-7218-4620-860A-F903369DF3F1}"/>
    <dgm:cxn modelId="{29CB5618-8A15-427D-8C1F-93AF3CB3F93B}" type="presOf" srcId="{83EFFF90-CD26-48D3-A1BF-7EA06F5E3CD9}" destId="{6BF87C91-3780-4AFD-B575-466D6C7D55E9}" srcOrd="1" destOrd="0" presId="urn:microsoft.com/office/officeart/2005/8/layout/vList4"/>
    <dgm:cxn modelId="{2D2E8154-4DC0-4276-B851-C17D28FA7A8B}" srcId="{7447FE8C-6088-44B6-B6AD-94DB4F2C3ED5}" destId="{27F4CC17-3E5B-42F6-BDB7-F3AEF92B2514}" srcOrd="1" destOrd="0" parTransId="{38FD792D-6DF6-4A43-8B95-12F4DFAB0775}" sibTransId="{43DF5C87-AA77-42C5-9B06-96DC863C7C57}"/>
    <dgm:cxn modelId="{97DBC28F-32CA-4DA2-AF13-0664C4D1F4C0}" type="presParOf" srcId="{170624EE-F5BB-417A-AA74-2E8CB50DA485}" destId="{2189C01E-9A63-4AA0-A0B6-FE6C2D90D336}" srcOrd="0" destOrd="0" presId="urn:microsoft.com/office/officeart/2005/8/layout/vList4"/>
    <dgm:cxn modelId="{3C9CA3D6-5062-48AD-A05A-7C12C25E0635}" type="presParOf" srcId="{2189C01E-9A63-4AA0-A0B6-FE6C2D90D336}" destId="{21461B10-B684-454D-9B98-60731A6C13FF}" srcOrd="0" destOrd="0" presId="urn:microsoft.com/office/officeart/2005/8/layout/vList4"/>
    <dgm:cxn modelId="{20304578-2E52-4918-8299-5ADB6BF09122}" type="presParOf" srcId="{2189C01E-9A63-4AA0-A0B6-FE6C2D90D336}" destId="{82237A3E-856B-4100-BA33-B2BE1CBFD6AA}" srcOrd="1" destOrd="0" presId="urn:microsoft.com/office/officeart/2005/8/layout/vList4"/>
    <dgm:cxn modelId="{518875C5-C8C8-4EDA-867C-B0BEFFAE023E}" type="presParOf" srcId="{2189C01E-9A63-4AA0-A0B6-FE6C2D90D336}" destId="{6BF87C91-3780-4AFD-B575-466D6C7D55E9}" srcOrd="2" destOrd="0" presId="urn:microsoft.com/office/officeart/2005/8/layout/vList4"/>
    <dgm:cxn modelId="{B8FE044A-9A39-4F12-A227-E3E288B1DCB7}" type="presParOf" srcId="{170624EE-F5BB-417A-AA74-2E8CB50DA485}" destId="{C2A79249-0E92-44ED-A439-E2B8F1E56818}" srcOrd="1" destOrd="0" presId="urn:microsoft.com/office/officeart/2005/8/layout/vList4"/>
    <dgm:cxn modelId="{52E0A744-2749-4375-A829-F13DB772261C}" type="presParOf" srcId="{170624EE-F5BB-417A-AA74-2E8CB50DA485}" destId="{779D56C7-04DF-409E-97F8-3FE32F8BF926}" srcOrd="2" destOrd="0" presId="urn:microsoft.com/office/officeart/2005/8/layout/vList4"/>
    <dgm:cxn modelId="{0CC33ABB-7F34-4C4C-BA10-A35B4C960E74}" type="presParOf" srcId="{779D56C7-04DF-409E-97F8-3FE32F8BF926}" destId="{16DECB4F-F522-4615-B6A8-3EA9F14EAE09}" srcOrd="0" destOrd="0" presId="urn:microsoft.com/office/officeart/2005/8/layout/vList4"/>
    <dgm:cxn modelId="{A0D454CE-A647-44BF-99CB-C00CA8148E8D}" type="presParOf" srcId="{779D56C7-04DF-409E-97F8-3FE32F8BF926}" destId="{C25E4C98-9FB1-4766-9B6B-46234360AAF9}" srcOrd="1" destOrd="0" presId="urn:microsoft.com/office/officeart/2005/8/layout/vList4"/>
    <dgm:cxn modelId="{A4D71403-7340-43C3-B7B4-139DC6EA3B70}" type="presParOf" srcId="{779D56C7-04DF-409E-97F8-3FE32F8BF926}" destId="{96CCCB6A-D33F-4C60-802A-A685EF8FA706}" srcOrd="2" destOrd="0" presId="urn:microsoft.com/office/officeart/2005/8/layout/vList4"/>
    <dgm:cxn modelId="{35E7D38C-C1C4-4AEA-A216-FB9AA03B4F00}" type="presParOf" srcId="{170624EE-F5BB-417A-AA74-2E8CB50DA485}" destId="{E83C09B1-E4CA-475F-A9F2-DD665CB1B507}" srcOrd="3" destOrd="0" presId="urn:microsoft.com/office/officeart/2005/8/layout/vList4"/>
    <dgm:cxn modelId="{DB0DA299-A747-4158-A717-D54219E167A2}" type="presParOf" srcId="{170624EE-F5BB-417A-AA74-2E8CB50DA485}" destId="{61F5A321-D1DC-4735-B44A-81D38514D43A}" srcOrd="4" destOrd="0" presId="urn:microsoft.com/office/officeart/2005/8/layout/vList4"/>
    <dgm:cxn modelId="{4219A49C-5DCE-43E4-A8CB-3F7836157550}" type="presParOf" srcId="{61F5A321-D1DC-4735-B44A-81D38514D43A}" destId="{4DBD8024-6458-4A87-82B5-593F54C87AF1}" srcOrd="0" destOrd="0" presId="urn:microsoft.com/office/officeart/2005/8/layout/vList4"/>
    <dgm:cxn modelId="{DDBE1C9E-F56A-4014-9CAD-F64823D75983}" type="presParOf" srcId="{61F5A321-D1DC-4735-B44A-81D38514D43A}" destId="{A7378F2B-344B-4700-918C-193C6CC82DBB}" srcOrd="1" destOrd="0" presId="urn:microsoft.com/office/officeart/2005/8/layout/vList4"/>
    <dgm:cxn modelId="{66542FBA-EA38-45DD-A8A3-849455EFACB5}" type="presParOf" srcId="{61F5A321-D1DC-4735-B44A-81D38514D43A}" destId="{BF9E13FA-DCE2-4AD4-AC17-899F71F7894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46C77-9A81-4EB9-A0A0-72F16170E10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5F840-4F68-4C0F-A48A-5B10164620EB}">
      <dgm:prSet phldrT="[Text]"/>
      <dgm:spPr>
        <a:solidFill>
          <a:schemeClr val="tx1"/>
        </a:solidFill>
      </dgm:spPr>
      <dgm:t>
        <a:bodyPr/>
        <a:lstStyle/>
        <a:p>
          <a:r>
            <a:rPr lang="en-US" dirty="0" smtClean="0"/>
            <a:t>QUIZ!</a:t>
          </a:r>
          <a:endParaRPr lang="en-US" dirty="0"/>
        </a:p>
      </dgm:t>
      <dgm:extLst>
        <a:ext uri="{E40237B7-FDA0-4F09-8148-C483321AD2D9}">
          <dgm14:cNvPr xmlns:dgm14="http://schemas.microsoft.com/office/drawing/2010/diagram" id="0" name="" title="Black background, Word &quot;Quiz&quot; and picture of sheets of paper with questions marks "/>
        </a:ext>
      </dgm:extLst>
    </dgm:pt>
    <dgm:pt modelId="{6563E980-F849-4CFB-BA26-161358AFFD52}" type="parTrans" cxnId="{8AF92E85-EC25-490F-88FD-8EB18DD4A7AA}">
      <dgm:prSet/>
      <dgm:spPr/>
      <dgm:t>
        <a:bodyPr/>
        <a:lstStyle/>
        <a:p>
          <a:endParaRPr lang="en-US"/>
        </a:p>
      </dgm:t>
    </dgm:pt>
    <dgm:pt modelId="{B9BAAC14-1522-47F2-B462-D4E0A9A34C45}" type="sibTrans" cxnId="{8AF92E85-EC25-490F-88FD-8EB18DD4A7AA}">
      <dgm:prSet/>
      <dgm:spPr/>
      <dgm:t>
        <a:bodyPr/>
        <a:lstStyle/>
        <a:p>
          <a:endParaRPr lang="en-US"/>
        </a:p>
      </dgm:t>
    </dgm:pt>
    <dgm:pt modelId="{87A2CE46-5F27-4367-B392-5E3C7936C47C}" type="pres">
      <dgm:prSet presAssocID="{15946C77-9A81-4EB9-A0A0-72F16170E10E}" presName="linear" presStyleCnt="0">
        <dgm:presLayoutVars>
          <dgm:dir/>
          <dgm:resizeHandles val="exact"/>
        </dgm:presLayoutVars>
      </dgm:prSet>
      <dgm:spPr/>
      <dgm:t>
        <a:bodyPr/>
        <a:lstStyle/>
        <a:p>
          <a:endParaRPr lang="en-US"/>
        </a:p>
      </dgm:t>
    </dgm:pt>
    <dgm:pt modelId="{B3DD25E3-F1CE-478B-A6DD-10205C657D2E}" type="pres">
      <dgm:prSet presAssocID="{2245F840-4F68-4C0F-A48A-5B10164620EB}" presName="comp" presStyleCnt="0"/>
      <dgm:spPr/>
    </dgm:pt>
    <dgm:pt modelId="{4E2985C9-EFFF-4328-9E19-AA2AC5402437}" type="pres">
      <dgm:prSet presAssocID="{2245F840-4F68-4C0F-A48A-5B10164620EB}" presName="box" presStyleLbl="node1" presStyleIdx="0" presStyleCnt="1"/>
      <dgm:spPr/>
      <dgm:t>
        <a:bodyPr/>
        <a:lstStyle/>
        <a:p>
          <a:endParaRPr lang="en-US"/>
        </a:p>
      </dgm:t>
    </dgm:pt>
    <dgm:pt modelId="{65AD30C2-0923-4D19-8A23-B2740E56796C}" type="pres">
      <dgm:prSet presAssocID="{2245F840-4F68-4C0F-A48A-5B10164620EB}" presName="img"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Photo - question marks"/>
        </a:ext>
      </dgm:extLst>
    </dgm:pt>
    <dgm:pt modelId="{16223D43-AF26-4B01-85C3-4D3E0FE320AB}" type="pres">
      <dgm:prSet presAssocID="{2245F840-4F68-4C0F-A48A-5B10164620EB}" presName="text" presStyleLbl="node1" presStyleIdx="0" presStyleCnt="1">
        <dgm:presLayoutVars>
          <dgm:bulletEnabled val="1"/>
        </dgm:presLayoutVars>
      </dgm:prSet>
      <dgm:spPr/>
      <dgm:t>
        <a:bodyPr/>
        <a:lstStyle/>
        <a:p>
          <a:endParaRPr lang="en-US"/>
        </a:p>
      </dgm:t>
    </dgm:pt>
  </dgm:ptLst>
  <dgm:cxnLst>
    <dgm:cxn modelId="{917E565C-5FE1-4476-A1AE-A9177455AF47}" type="presOf" srcId="{2245F840-4F68-4C0F-A48A-5B10164620EB}" destId="{16223D43-AF26-4B01-85C3-4D3E0FE320AB}" srcOrd="1" destOrd="0" presId="urn:microsoft.com/office/officeart/2005/8/layout/vList4"/>
    <dgm:cxn modelId="{8AF92E85-EC25-490F-88FD-8EB18DD4A7AA}" srcId="{15946C77-9A81-4EB9-A0A0-72F16170E10E}" destId="{2245F840-4F68-4C0F-A48A-5B10164620EB}" srcOrd="0" destOrd="0" parTransId="{6563E980-F849-4CFB-BA26-161358AFFD52}" sibTransId="{B9BAAC14-1522-47F2-B462-D4E0A9A34C45}"/>
    <dgm:cxn modelId="{75AA56E9-370E-404D-A992-774C36F48DD8}" type="presOf" srcId="{2245F840-4F68-4C0F-A48A-5B10164620EB}" destId="{4E2985C9-EFFF-4328-9E19-AA2AC5402437}" srcOrd="0" destOrd="0" presId="urn:microsoft.com/office/officeart/2005/8/layout/vList4"/>
    <dgm:cxn modelId="{54A4A1AE-3A87-4E30-AFCB-EE6F24B00768}" type="presOf" srcId="{15946C77-9A81-4EB9-A0A0-72F16170E10E}" destId="{87A2CE46-5F27-4367-B392-5E3C7936C47C}" srcOrd="0" destOrd="0" presId="urn:microsoft.com/office/officeart/2005/8/layout/vList4"/>
    <dgm:cxn modelId="{1D3F8E45-C75A-4DE9-8F34-2A7AFEB13806}" type="presParOf" srcId="{87A2CE46-5F27-4367-B392-5E3C7936C47C}" destId="{B3DD25E3-F1CE-478B-A6DD-10205C657D2E}" srcOrd="0" destOrd="0" presId="urn:microsoft.com/office/officeart/2005/8/layout/vList4"/>
    <dgm:cxn modelId="{ABE60D52-576E-4E9F-984F-B7551A71CF78}" type="presParOf" srcId="{B3DD25E3-F1CE-478B-A6DD-10205C657D2E}" destId="{4E2985C9-EFFF-4328-9E19-AA2AC5402437}" srcOrd="0" destOrd="0" presId="urn:microsoft.com/office/officeart/2005/8/layout/vList4"/>
    <dgm:cxn modelId="{B7853876-4452-44E7-86CA-B359D293B122}" type="presParOf" srcId="{B3DD25E3-F1CE-478B-A6DD-10205C657D2E}" destId="{65AD30C2-0923-4D19-8A23-B2740E56796C}" srcOrd="1" destOrd="0" presId="urn:microsoft.com/office/officeart/2005/8/layout/vList4"/>
    <dgm:cxn modelId="{71730424-9FD8-425C-A8E2-EE10FB240ABD}" type="presParOf" srcId="{B3DD25E3-F1CE-478B-A6DD-10205C657D2E}" destId="{16223D43-AF26-4B01-85C3-4D3E0FE320A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46C77-9A81-4EB9-A0A0-72F16170E10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5F840-4F68-4C0F-A48A-5B10164620EB}">
      <dgm:prSet phldrT="[Text]"/>
      <dgm:spPr>
        <a:solidFill>
          <a:schemeClr val="tx1"/>
        </a:solidFill>
      </dgm:spPr>
      <dgm:t>
        <a:bodyPr/>
        <a:lstStyle/>
        <a:p>
          <a:r>
            <a:rPr lang="en-US" dirty="0" smtClean="0"/>
            <a:t>QUIZ!</a:t>
          </a:r>
          <a:endParaRPr lang="en-US" dirty="0"/>
        </a:p>
      </dgm:t>
      <dgm:extLst>
        <a:ext uri="{E40237B7-FDA0-4F09-8148-C483321AD2D9}">
          <dgm14:cNvPr xmlns:dgm14="http://schemas.microsoft.com/office/drawing/2010/diagram" id="0" name="" title="Black background, Word &quot;Quiz&quot; and picture of sheets of paper with questions marks "/>
        </a:ext>
      </dgm:extLst>
    </dgm:pt>
    <dgm:pt modelId="{6563E980-F849-4CFB-BA26-161358AFFD52}" type="parTrans" cxnId="{8AF92E85-EC25-490F-88FD-8EB18DD4A7AA}">
      <dgm:prSet/>
      <dgm:spPr/>
      <dgm:t>
        <a:bodyPr/>
        <a:lstStyle/>
        <a:p>
          <a:endParaRPr lang="en-US"/>
        </a:p>
      </dgm:t>
    </dgm:pt>
    <dgm:pt modelId="{B9BAAC14-1522-47F2-B462-D4E0A9A34C45}" type="sibTrans" cxnId="{8AF92E85-EC25-490F-88FD-8EB18DD4A7AA}">
      <dgm:prSet/>
      <dgm:spPr/>
      <dgm:t>
        <a:bodyPr/>
        <a:lstStyle/>
        <a:p>
          <a:endParaRPr lang="en-US"/>
        </a:p>
      </dgm:t>
    </dgm:pt>
    <dgm:pt modelId="{87A2CE46-5F27-4367-B392-5E3C7936C47C}" type="pres">
      <dgm:prSet presAssocID="{15946C77-9A81-4EB9-A0A0-72F16170E10E}" presName="linear" presStyleCnt="0">
        <dgm:presLayoutVars>
          <dgm:dir/>
          <dgm:resizeHandles val="exact"/>
        </dgm:presLayoutVars>
      </dgm:prSet>
      <dgm:spPr/>
      <dgm:t>
        <a:bodyPr/>
        <a:lstStyle/>
        <a:p>
          <a:endParaRPr lang="en-US"/>
        </a:p>
      </dgm:t>
    </dgm:pt>
    <dgm:pt modelId="{B3DD25E3-F1CE-478B-A6DD-10205C657D2E}" type="pres">
      <dgm:prSet presAssocID="{2245F840-4F68-4C0F-A48A-5B10164620EB}" presName="comp" presStyleCnt="0"/>
      <dgm:spPr/>
    </dgm:pt>
    <dgm:pt modelId="{4E2985C9-EFFF-4328-9E19-AA2AC5402437}" type="pres">
      <dgm:prSet presAssocID="{2245F840-4F68-4C0F-A48A-5B10164620EB}" presName="box" presStyleLbl="node1" presStyleIdx="0" presStyleCnt="1"/>
      <dgm:spPr/>
      <dgm:t>
        <a:bodyPr/>
        <a:lstStyle/>
        <a:p>
          <a:endParaRPr lang="en-US"/>
        </a:p>
      </dgm:t>
    </dgm:pt>
    <dgm:pt modelId="{65AD30C2-0923-4D19-8A23-B2740E56796C}" type="pres">
      <dgm:prSet presAssocID="{2245F840-4F68-4C0F-A48A-5B10164620EB}" presName="img"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Photo - Question marks"/>
        </a:ext>
      </dgm:extLst>
    </dgm:pt>
    <dgm:pt modelId="{16223D43-AF26-4B01-85C3-4D3E0FE320AB}" type="pres">
      <dgm:prSet presAssocID="{2245F840-4F68-4C0F-A48A-5B10164620EB}" presName="text" presStyleLbl="node1" presStyleIdx="0" presStyleCnt="1">
        <dgm:presLayoutVars>
          <dgm:bulletEnabled val="1"/>
        </dgm:presLayoutVars>
      </dgm:prSet>
      <dgm:spPr/>
      <dgm:t>
        <a:bodyPr/>
        <a:lstStyle/>
        <a:p>
          <a:endParaRPr lang="en-US"/>
        </a:p>
      </dgm:t>
    </dgm:pt>
  </dgm:ptLst>
  <dgm:cxnLst>
    <dgm:cxn modelId="{8AF92E85-EC25-490F-88FD-8EB18DD4A7AA}" srcId="{15946C77-9A81-4EB9-A0A0-72F16170E10E}" destId="{2245F840-4F68-4C0F-A48A-5B10164620EB}" srcOrd="0" destOrd="0" parTransId="{6563E980-F849-4CFB-BA26-161358AFFD52}" sibTransId="{B9BAAC14-1522-47F2-B462-D4E0A9A34C45}"/>
    <dgm:cxn modelId="{B0F13FCD-66F7-4B2A-9D75-47A950055C7B}" type="presOf" srcId="{2245F840-4F68-4C0F-A48A-5B10164620EB}" destId="{16223D43-AF26-4B01-85C3-4D3E0FE320AB}" srcOrd="1" destOrd="0" presId="urn:microsoft.com/office/officeart/2005/8/layout/vList4"/>
    <dgm:cxn modelId="{ED7BCA07-10D1-4883-9363-CCB68C046C2A}" type="presOf" srcId="{2245F840-4F68-4C0F-A48A-5B10164620EB}" destId="{4E2985C9-EFFF-4328-9E19-AA2AC5402437}" srcOrd="0" destOrd="0" presId="urn:microsoft.com/office/officeart/2005/8/layout/vList4"/>
    <dgm:cxn modelId="{A4AA7479-87DA-4CBC-8D5B-653AC668813F}" type="presOf" srcId="{15946C77-9A81-4EB9-A0A0-72F16170E10E}" destId="{87A2CE46-5F27-4367-B392-5E3C7936C47C}" srcOrd="0" destOrd="0" presId="urn:microsoft.com/office/officeart/2005/8/layout/vList4"/>
    <dgm:cxn modelId="{B4889482-3FA6-4E16-81EB-20CA456D9800}" type="presParOf" srcId="{87A2CE46-5F27-4367-B392-5E3C7936C47C}" destId="{B3DD25E3-F1CE-478B-A6DD-10205C657D2E}" srcOrd="0" destOrd="0" presId="urn:microsoft.com/office/officeart/2005/8/layout/vList4"/>
    <dgm:cxn modelId="{090D6C2B-159E-4D2D-9587-0411507C3467}" type="presParOf" srcId="{B3DD25E3-F1CE-478B-A6DD-10205C657D2E}" destId="{4E2985C9-EFFF-4328-9E19-AA2AC5402437}" srcOrd="0" destOrd="0" presId="urn:microsoft.com/office/officeart/2005/8/layout/vList4"/>
    <dgm:cxn modelId="{A161C30A-7373-4740-82D0-8485538DD104}" type="presParOf" srcId="{B3DD25E3-F1CE-478B-A6DD-10205C657D2E}" destId="{65AD30C2-0923-4D19-8A23-B2740E56796C}" srcOrd="1" destOrd="0" presId="urn:microsoft.com/office/officeart/2005/8/layout/vList4"/>
    <dgm:cxn modelId="{EFBF8B5A-7B1C-4B4B-9312-94D5F69FEF8A}" type="presParOf" srcId="{B3DD25E3-F1CE-478B-A6DD-10205C657D2E}" destId="{16223D43-AF26-4B01-85C3-4D3E0FE320A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946C77-9A81-4EB9-A0A0-72F16170E10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5F840-4F68-4C0F-A48A-5B10164620EB}">
      <dgm:prSet phldrT="[Text]"/>
      <dgm:spPr>
        <a:solidFill>
          <a:schemeClr val="tx1"/>
        </a:solidFill>
      </dgm:spPr>
      <dgm:t>
        <a:bodyPr/>
        <a:lstStyle/>
        <a:p>
          <a:r>
            <a:rPr lang="en-US" dirty="0" smtClean="0"/>
            <a:t>QUIZ!</a:t>
          </a:r>
          <a:endParaRPr lang="en-US" dirty="0"/>
        </a:p>
      </dgm:t>
      <dgm:extLst>
        <a:ext uri="{E40237B7-FDA0-4F09-8148-C483321AD2D9}">
          <dgm14:cNvPr xmlns:dgm14="http://schemas.microsoft.com/office/drawing/2010/diagram" id="0" name="" title="Black background, Word &quot;Quiz&quot; and picture of sheets of paper with questions marks "/>
        </a:ext>
      </dgm:extLst>
    </dgm:pt>
    <dgm:pt modelId="{6563E980-F849-4CFB-BA26-161358AFFD52}" type="parTrans" cxnId="{8AF92E85-EC25-490F-88FD-8EB18DD4A7AA}">
      <dgm:prSet/>
      <dgm:spPr/>
      <dgm:t>
        <a:bodyPr/>
        <a:lstStyle/>
        <a:p>
          <a:endParaRPr lang="en-US"/>
        </a:p>
      </dgm:t>
    </dgm:pt>
    <dgm:pt modelId="{B9BAAC14-1522-47F2-B462-D4E0A9A34C45}" type="sibTrans" cxnId="{8AF92E85-EC25-490F-88FD-8EB18DD4A7AA}">
      <dgm:prSet/>
      <dgm:spPr/>
      <dgm:t>
        <a:bodyPr/>
        <a:lstStyle/>
        <a:p>
          <a:endParaRPr lang="en-US"/>
        </a:p>
      </dgm:t>
    </dgm:pt>
    <dgm:pt modelId="{87A2CE46-5F27-4367-B392-5E3C7936C47C}" type="pres">
      <dgm:prSet presAssocID="{15946C77-9A81-4EB9-A0A0-72F16170E10E}" presName="linear" presStyleCnt="0">
        <dgm:presLayoutVars>
          <dgm:dir/>
          <dgm:resizeHandles val="exact"/>
        </dgm:presLayoutVars>
      </dgm:prSet>
      <dgm:spPr/>
      <dgm:t>
        <a:bodyPr/>
        <a:lstStyle/>
        <a:p>
          <a:endParaRPr lang="en-US"/>
        </a:p>
      </dgm:t>
    </dgm:pt>
    <dgm:pt modelId="{B3DD25E3-F1CE-478B-A6DD-10205C657D2E}" type="pres">
      <dgm:prSet presAssocID="{2245F840-4F68-4C0F-A48A-5B10164620EB}" presName="comp" presStyleCnt="0"/>
      <dgm:spPr/>
    </dgm:pt>
    <dgm:pt modelId="{4E2985C9-EFFF-4328-9E19-AA2AC5402437}" type="pres">
      <dgm:prSet presAssocID="{2245F840-4F68-4C0F-A48A-5B10164620EB}" presName="box" presStyleLbl="node1" presStyleIdx="0" presStyleCnt="1"/>
      <dgm:spPr/>
      <dgm:t>
        <a:bodyPr/>
        <a:lstStyle/>
        <a:p>
          <a:endParaRPr lang="en-US"/>
        </a:p>
      </dgm:t>
    </dgm:pt>
    <dgm:pt modelId="{65AD30C2-0923-4D19-8A23-B2740E56796C}" type="pres">
      <dgm:prSet presAssocID="{2245F840-4F68-4C0F-A48A-5B10164620EB}" presName="img"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Photo - question marks"/>
        </a:ext>
      </dgm:extLst>
    </dgm:pt>
    <dgm:pt modelId="{16223D43-AF26-4B01-85C3-4D3E0FE320AB}" type="pres">
      <dgm:prSet presAssocID="{2245F840-4F68-4C0F-A48A-5B10164620EB}" presName="text" presStyleLbl="node1" presStyleIdx="0" presStyleCnt="1">
        <dgm:presLayoutVars>
          <dgm:bulletEnabled val="1"/>
        </dgm:presLayoutVars>
      </dgm:prSet>
      <dgm:spPr/>
      <dgm:t>
        <a:bodyPr/>
        <a:lstStyle/>
        <a:p>
          <a:endParaRPr lang="en-US"/>
        </a:p>
      </dgm:t>
    </dgm:pt>
  </dgm:ptLst>
  <dgm:cxnLst>
    <dgm:cxn modelId="{1C2143F7-64A4-46E3-8C38-3DF5504AB762}" type="presOf" srcId="{2245F840-4F68-4C0F-A48A-5B10164620EB}" destId="{16223D43-AF26-4B01-85C3-4D3E0FE320AB}" srcOrd="1" destOrd="0" presId="urn:microsoft.com/office/officeart/2005/8/layout/vList4"/>
    <dgm:cxn modelId="{22826C33-C03B-49A4-80D5-4087A6342F82}" type="presOf" srcId="{15946C77-9A81-4EB9-A0A0-72F16170E10E}" destId="{87A2CE46-5F27-4367-B392-5E3C7936C47C}" srcOrd="0" destOrd="0" presId="urn:microsoft.com/office/officeart/2005/8/layout/vList4"/>
    <dgm:cxn modelId="{8AF92E85-EC25-490F-88FD-8EB18DD4A7AA}" srcId="{15946C77-9A81-4EB9-A0A0-72F16170E10E}" destId="{2245F840-4F68-4C0F-A48A-5B10164620EB}" srcOrd="0" destOrd="0" parTransId="{6563E980-F849-4CFB-BA26-161358AFFD52}" sibTransId="{B9BAAC14-1522-47F2-B462-D4E0A9A34C45}"/>
    <dgm:cxn modelId="{553558BD-F18E-4D45-8C2D-7319811DC947}" type="presOf" srcId="{2245F840-4F68-4C0F-A48A-5B10164620EB}" destId="{4E2985C9-EFFF-4328-9E19-AA2AC5402437}" srcOrd="0" destOrd="0" presId="urn:microsoft.com/office/officeart/2005/8/layout/vList4"/>
    <dgm:cxn modelId="{687C8920-2427-4F7D-88D5-414D17B3305A}" type="presParOf" srcId="{87A2CE46-5F27-4367-B392-5E3C7936C47C}" destId="{B3DD25E3-F1CE-478B-A6DD-10205C657D2E}" srcOrd="0" destOrd="0" presId="urn:microsoft.com/office/officeart/2005/8/layout/vList4"/>
    <dgm:cxn modelId="{A07B18F1-BF62-4472-9E16-24C5F11FFBFF}" type="presParOf" srcId="{B3DD25E3-F1CE-478B-A6DD-10205C657D2E}" destId="{4E2985C9-EFFF-4328-9E19-AA2AC5402437}" srcOrd="0" destOrd="0" presId="urn:microsoft.com/office/officeart/2005/8/layout/vList4"/>
    <dgm:cxn modelId="{0CBFADA6-83D3-40A7-A7A6-8F16222FA160}" type="presParOf" srcId="{B3DD25E3-F1CE-478B-A6DD-10205C657D2E}" destId="{65AD30C2-0923-4D19-8A23-B2740E56796C}" srcOrd="1" destOrd="0" presId="urn:microsoft.com/office/officeart/2005/8/layout/vList4"/>
    <dgm:cxn modelId="{6061C93A-84D9-4110-9BDD-B0D6ECA8DE2C}" type="presParOf" srcId="{B3DD25E3-F1CE-478B-A6DD-10205C657D2E}" destId="{16223D43-AF26-4B01-85C3-4D3E0FE320A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61B10-B684-454D-9B98-60731A6C13FF}">
      <dsp:nvSpPr>
        <dsp:cNvPr id="0" name=""/>
        <dsp:cNvSpPr/>
      </dsp:nvSpPr>
      <dsp:spPr>
        <a:xfrm>
          <a:off x="0" y="0"/>
          <a:ext cx="7696200" cy="1504605"/>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FALL PROTECTION IN SHIPYARDS</a:t>
          </a:r>
          <a:endParaRPr lang="en-US" sz="2600" b="1" kern="1200" dirty="0">
            <a:solidFill>
              <a:schemeClr val="tx1"/>
            </a:solidFill>
          </a:endParaRPr>
        </a:p>
      </dsp:txBody>
      <dsp:txXfrm>
        <a:off x="1689700" y="0"/>
        <a:ext cx="6006499" cy="1504605"/>
      </dsp:txXfrm>
    </dsp:sp>
    <dsp:sp modelId="{82237A3E-856B-4100-BA33-B2BE1CBFD6AA}">
      <dsp:nvSpPr>
        <dsp:cNvPr id="0" name=""/>
        <dsp:cNvSpPr/>
      </dsp:nvSpPr>
      <dsp:spPr>
        <a:xfrm>
          <a:off x="150460" y="150460"/>
          <a:ext cx="1539240" cy="1203684"/>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6DECB4F-F522-4615-B6A8-3EA9F14EAE09}">
      <dsp:nvSpPr>
        <dsp:cNvPr id="0" name=""/>
        <dsp:cNvSpPr/>
      </dsp:nvSpPr>
      <dsp:spPr>
        <a:xfrm>
          <a:off x="0" y="1655066"/>
          <a:ext cx="7696200" cy="1504605"/>
        </a:xfrm>
        <a:prstGeom prst="roundRect">
          <a:avLst>
            <a:gd name="adj" fmla="val 10000"/>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100000"/>
            </a:lnSpc>
            <a:spcBef>
              <a:spcPct val="0"/>
            </a:spcBef>
            <a:spcAft>
              <a:spcPct val="35000"/>
            </a:spcAft>
          </a:pPr>
          <a:r>
            <a:rPr lang="en-US" sz="2600" kern="1200" dirty="0" smtClean="0">
              <a:solidFill>
                <a:schemeClr val="tx1"/>
              </a:solidFill>
            </a:rPr>
            <a:t>A 4-Hour Fall Hazard Recognition Course</a:t>
          </a:r>
        </a:p>
        <a:p>
          <a:pPr lvl="0" algn="ctr" defTabSz="1155700">
            <a:lnSpc>
              <a:spcPct val="100000"/>
            </a:lnSpc>
            <a:spcBef>
              <a:spcPct val="0"/>
            </a:spcBef>
            <a:spcAft>
              <a:spcPct val="35000"/>
            </a:spcAft>
          </a:pPr>
          <a:r>
            <a:rPr lang="en-US" sz="2600" kern="1200" dirty="0" smtClean="0">
              <a:solidFill>
                <a:schemeClr val="tx1"/>
              </a:solidFill>
            </a:rPr>
            <a:t>For Shipyard Workers</a:t>
          </a:r>
          <a:endParaRPr lang="en-US" sz="2600" kern="1200" dirty="0">
            <a:solidFill>
              <a:schemeClr val="tx1"/>
            </a:solidFill>
          </a:endParaRPr>
        </a:p>
      </dsp:txBody>
      <dsp:txXfrm>
        <a:off x="1689700" y="1655066"/>
        <a:ext cx="6006499" cy="1504605"/>
      </dsp:txXfrm>
    </dsp:sp>
    <dsp:sp modelId="{C25E4C98-9FB1-4766-9B6B-46234360AAF9}">
      <dsp:nvSpPr>
        <dsp:cNvPr id="0" name=""/>
        <dsp:cNvSpPr/>
      </dsp:nvSpPr>
      <dsp:spPr>
        <a:xfrm>
          <a:off x="150460" y="1805527"/>
          <a:ext cx="1539240" cy="1203684"/>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DBD8024-6458-4A87-82B5-593F54C87AF1}">
      <dsp:nvSpPr>
        <dsp:cNvPr id="0" name=""/>
        <dsp:cNvSpPr/>
      </dsp:nvSpPr>
      <dsp:spPr>
        <a:xfrm>
          <a:off x="0" y="3310133"/>
          <a:ext cx="7696200" cy="150460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Developed by the Port of San Diego Ship Repair Association</a:t>
          </a:r>
          <a:endParaRPr lang="en-US" sz="2600" kern="1200" dirty="0"/>
        </a:p>
      </dsp:txBody>
      <dsp:txXfrm>
        <a:off x="1689700" y="3310133"/>
        <a:ext cx="6006499" cy="1504605"/>
      </dsp:txXfrm>
    </dsp:sp>
    <dsp:sp modelId="{A7378F2B-344B-4700-918C-193C6CC82DBB}">
      <dsp:nvSpPr>
        <dsp:cNvPr id="0" name=""/>
        <dsp:cNvSpPr/>
      </dsp:nvSpPr>
      <dsp:spPr>
        <a:xfrm>
          <a:off x="150460" y="3460593"/>
          <a:ext cx="1539240" cy="1203684"/>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14788"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1" hangingPunct="1">
              <a:defRPr sz="1200">
                <a:latin typeface="Arial" charset="0"/>
              </a:defRPr>
            </a:lvl1pPr>
          </a:lstStyle>
          <a:p>
            <a:pPr>
              <a:defRPr/>
            </a:pPr>
            <a:fld id="{277C1894-E13A-4417-89B2-494C9250F8DE}" type="datetimeFigureOut">
              <a:rPr lang="en-US"/>
              <a:pPr>
                <a:defRPr/>
              </a:pPr>
              <a:t>6/7/2018</a:t>
            </a:fld>
            <a:endParaRPr lang="en-US" dirty="0"/>
          </a:p>
        </p:txBody>
      </p:sp>
      <p:sp>
        <p:nvSpPr>
          <p:cNvPr id="76804" name="Rectangle 4"/>
          <p:cNvSpPr>
            <a:spLocks noGrp="1" noChangeArrowheads="1"/>
          </p:cNvSpPr>
          <p:nvPr>
            <p:ph type="ftr" sz="quarter" idx="2"/>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1D03D65C-EBCE-499E-958C-BB24A105C50D}" type="slidenum">
              <a:rPr lang="en-US" altLang="en-US"/>
              <a:pPr/>
              <a:t>‹#›</a:t>
            </a:fld>
            <a:endParaRPr lang="en-US" altLang="en-US"/>
          </a:p>
        </p:txBody>
      </p:sp>
    </p:spTree>
    <p:extLst>
      <p:ext uri="{BB962C8B-B14F-4D97-AF65-F5344CB8AC3E}">
        <p14:creationId xmlns:p14="http://schemas.microsoft.com/office/powerpoint/2010/main" val="3452651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4288"/>
            <a:ext cx="46038" cy="468312"/>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flipH="1">
            <a:off x="7085013" y="0"/>
            <a:ext cx="46037"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8025" y="4451350"/>
            <a:ext cx="5670550" cy="4217988"/>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dirty="0" smtClean="0"/>
              <a:t>Rules!</a:t>
            </a:r>
          </a:p>
          <a:p>
            <a:pPr lvl="0"/>
            <a:endParaRPr lang="en-US" noProof="0" dirty="0" smtClean="0"/>
          </a:p>
          <a:p>
            <a:pPr lvl="0"/>
            <a:r>
              <a:rPr lang="en-US" noProof="0" dirty="0" smtClean="0"/>
              <a:t>Follow these rules to prevent falls in the workplace:</a:t>
            </a:r>
          </a:p>
          <a:p>
            <a:pPr lvl="0"/>
            <a:endParaRPr lang="en-US" noProof="0" dirty="0" smtClean="0"/>
          </a:p>
          <a:p>
            <a:pPr lvl="0"/>
            <a:r>
              <a:rPr lang="en-US" noProof="0" dirty="0" smtClean="0"/>
              <a:t> Stay away from edges, even if they’re guarded, unless you’re performing a   specific task there </a:t>
            </a:r>
          </a:p>
          <a:p>
            <a:pPr lvl="0"/>
            <a:r>
              <a:rPr lang="en-US" noProof="0" dirty="0" smtClean="0"/>
              <a:t> Do not engage in horseplay</a:t>
            </a:r>
          </a:p>
          <a:p>
            <a:pPr lvl="0"/>
            <a:r>
              <a:rPr lang="en-US" noProof="0" dirty="0" smtClean="0"/>
              <a:t> Clean up all spills promptly</a:t>
            </a:r>
          </a:p>
          <a:p>
            <a:pPr lvl="0"/>
            <a:r>
              <a:rPr lang="en-US" noProof="0" dirty="0" smtClean="0"/>
              <a:t> Take special care on icy surfaces</a:t>
            </a:r>
          </a:p>
          <a:p>
            <a:pPr lvl="0"/>
            <a:r>
              <a:rPr lang="en-US" noProof="0" dirty="0" smtClean="0"/>
              <a:t> Don’t carry a stack of materials you can’t see over</a:t>
            </a:r>
          </a:p>
          <a:p>
            <a:pPr lvl="0"/>
            <a:r>
              <a:rPr lang="en-US" noProof="0" dirty="0" smtClean="0"/>
              <a:t> Carry only tools and materials you need to upper work levels</a:t>
            </a:r>
          </a:p>
          <a:p>
            <a:pPr lvl="0"/>
            <a:r>
              <a:rPr lang="en-US" noProof="0" dirty="0" smtClean="0"/>
              <a:t> Keep all tools, equipment, and materials as far away from the edge as possible</a:t>
            </a:r>
          </a:p>
          <a:p>
            <a:pPr lvl="0"/>
            <a:r>
              <a:rPr lang="en-US" noProof="0" dirty="0" smtClean="0"/>
              <a:t> Dispose of trash regularly and properly</a:t>
            </a:r>
          </a:p>
          <a:p>
            <a:pPr lvl="0"/>
            <a:r>
              <a:rPr lang="en-US" noProof="0" dirty="0" smtClean="0"/>
              <a:t> Platforms/scaffolds should have </a:t>
            </a:r>
            <a:r>
              <a:rPr lang="en-US" noProof="0" dirty="0" err="1" smtClean="0"/>
              <a:t>toeboards</a:t>
            </a:r>
            <a:endParaRPr lang="en-US" noProof="0" dirty="0" smtClean="0"/>
          </a:p>
          <a:p>
            <a:pPr lvl="0"/>
            <a:r>
              <a:rPr lang="en-US" noProof="0" dirty="0" smtClean="0"/>
              <a:t> When tying off to a pad eye or cleat be sure that they are labeled to support 5,000 pounds.  When tying off to a hard point be sure it can support 5,000 pounds. </a:t>
            </a:r>
          </a:p>
          <a:p>
            <a:pPr lvl="4"/>
            <a:endParaRPr lang="en-US" noProof="0" dirty="0" smtClean="0"/>
          </a:p>
        </p:txBody>
      </p:sp>
      <p:sp>
        <p:nvSpPr>
          <p:cNvPr id="5126"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D291FD2B-8D69-41D4-826F-90A13936C0F0}" type="slidenum">
              <a:rPr lang="en-US" altLang="en-US"/>
              <a:pPr/>
              <a:t>‹#›</a:t>
            </a:fld>
            <a:endParaRPr lang="en-US" altLang="en-US"/>
          </a:p>
        </p:txBody>
      </p:sp>
      <p:pic>
        <p:nvPicPr>
          <p:cNvPr id="30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66825"/>
            <a:ext cx="33528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1161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sha.gov/pls/osha7/eComplaintForm.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osha.gov/oshforms/OSHA7_SPANISH.pdf" TargetMode="External"/><Relationship Id="rId5" Type="http://schemas.openxmlformats.org/officeDocument/2006/relationships/hyperlink" Target="http://www.osha.gov/oshforms/osha7.pdf" TargetMode="External"/><Relationship Id="rId4" Type="http://schemas.openxmlformats.org/officeDocument/2006/relationships/hyperlink" Target="http://www.osha.gov/html/RAmap.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CB1E839-2E0A-4761-AEDF-E470ED51C554}" type="slidenum">
              <a:rPr lang="en-US" altLang="en-US"/>
              <a:pPr>
                <a:spcBef>
                  <a:spcPct val="0"/>
                </a:spcBef>
              </a:pPr>
              <a:t>1</a:t>
            </a:fld>
            <a:endParaRPr lang="en-US" altLang="en-US"/>
          </a:p>
        </p:txBody>
      </p:sp>
      <p:sp>
        <p:nvSpPr>
          <p:cNvPr id="6147"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351CC5-65F3-4119-AD76-B741CDD6C84C}" type="slidenum">
              <a:rPr lang="en-US" altLang="en-US"/>
              <a:pPr algn="r" eaLnBrk="1" hangingPunct="1">
                <a:spcBef>
                  <a:spcPct val="0"/>
                </a:spcBef>
              </a:pPr>
              <a:t>1</a:t>
            </a:fld>
            <a:endParaRPr lang="en-US" altLang="en-US"/>
          </a:p>
        </p:txBody>
      </p:sp>
      <p:sp>
        <p:nvSpPr>
          <p:cNvPr id="6148" name="Rectangle 2"/>
          <p:cNvSpPr>
            <a:spLocks noGrp="1" noRot="1" noChangeAspect="1" noChangeArrowheads="1" noTextEdit="1"/>
          </p:cNvSpPr>
          <p:nvPr>
            <p:ph type="sldImg"/>
          </p:nvPr>
        </p:nvSpPr>
        <p:spPr>
          <a:xfrm>
            <a:off x="1257300" y="836613"/>
            <a:ext cx="4573588" cy="3429000"/>
          </a:xfrm>
          <a:ln w="12700" cap="flat">
            <a:solidFill>
              <a:schemeClr val="tx1"/>
            </a:solidFill>
          </a:ln>
        </p:spPr>
      </p:sp>
      <p:sp>
        <p:nvSpPr>
          <p:cNvPr id="6149" name="Rectangle 3"/>
          <p:cNvSpPr>
            <a:spLocks noGrp="1" noChangeArrowheads="1"/>
          </p:cNvSpPr>
          <p:nvPr>
            <p:ph type="body" idx="1"/>
          </p:nvPr>
        </p:nvSpPr>
        <p:spPr>
          <a:xfrm>
            <a:off x="944563" y="4295775"/>
            <a:ext cx="5197475" cy="492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1" tIns="47345" rIns="94691" bIns="47345"/>
          <a:lstStyle/>
          <a:p>
            <a:pPr eaLnBrk="1" hangingPunct="1">
              <a:lnSpc>
                <a:spcPct val="90000"/>
              </a:lnSpc>
            </a:pPr>
            <a:r>
              <a:rPr lang="en-US" altLang="en-US" b="1" dirty="0" smtClean="0"/>
              <a:t>Course Introduction			Page 2</a:t>
            </a:r>
          </a:p>
          <a:p>
            <a:pPr eaLnBrk="1" hangingPunct="1">
              <a:lnSpc>
                <a:spcPct val="90000"/>
              </a:lnSpc>
            </a:pPr>
            <a:endParaRPr lang="en-US" altLang="en-US" b="1" dirty="0" smtClean="0"/>
          </a:p>
          <a:p>
            <a:pPr eaLnBrk="1" hangingPunct="1">
              <a:lnSpc>
                <a:spcPct val="90000"/>
              </a:lnSpc>
            </a:pPr>
            <a:r>
              <a:rPr lang="en-US" altLang="en-US" b="1" dirty="0" smtClean="0"/>
              <a:t>OSHA				Page 5</a:t>
            </a:r>
          </a:p>
          <a:p>
            <a:pPr eaLnBrk="1" hangingPunct="1">
              <a:lnSpc>
                <a:spcPct val="90000"/>
              </a:lnSpc>
            </a:pPr>
            <a:endParaRPr lang="en-US" altLang="en-US" b="1" dirty="0" smtClean="0"/>
          </a:p>
          <a:p>
            <a:pPr eaLnBrk="1" hangingPunct="1">
              <a:lnSpc>
                <a:spcPct val="90000"/>
              </a:lnSpc>
            </a:pPr>
            <a:r>
              <a:rPr lang="en-US" altLang="en-US" b="1" dirty="0" smtClean="0"/>
              <a:t>Falls				Page  14</a:t>
            </a:r>
          </a:p>
          <a:p>
            <a:pPr eaLnBrk="1" hangingPunct="1">
              <a:lnSpc>
                <a:spcPct val="90000"/>
              </a:lnSpc>
            </a:pPr>
            <a:endParaRPr lang="en-US" altLang="en-US" b="1" dirty="0" smtClean="0"/>
          </a:p>
          <a:p>
            <a:pPr eaLnBrk="1" hangingPunct="1">
              <a:lnSpc>
                <a:spcPct val="90000"/>
              </a:lnSpc>
            </a:pPr>
            <a:r>
              <a:rPr lang="en-US" altLang="en-US" b="1" dirty="0" smtClean="0"/>
              <a:t>Fall Protection 			Page 22</a:t>
            </a:r>
          </a:p>
          <a:p>
            <a:pPr eaLnBrk="1" hangingPunct="1">
              <a:lnSpc>
                <a:spcPct val="90000"/>
              </a:lnSpc>
            </a:pPr>
            <a:endParaRPr lang="en-US" altLang="en-US" b="1" dirty="0" smtClean="0"/>
          </a:p>
          <a:p>
            <a:pPr eaLnBrk="1" hangingPunct="1">
              <a:lnSpc>
                <a:spcPct val="90000"/>
              </a:lnSpc>
            </a:pPr>
            <a:r>
              <a:rPr lang="en-US" altLang="en-US" b="1" dirty="0" smtClean="0"/>
              <a:t>Ladder Safety			Page 28</a:t>
            </a:r>
          </a:p>
          <a:p>
            <a:pPr eaLnBrk="1" hangingPunct="1">
              <a:lnSpc>
                <a:spcPct val="90000"/>
              </a:lnSpc>
            </a:pPr>
            <a:endParaRPr lang="en-US" altLang="en-US" b="1" dirty="0" smtClean="0"/>
          </a:p>
          <a:p>
            <a:pPr eaLnBrk="1" hangingPunct="1">
              <a:lnSpc>
                <a:spcPct val="90000"/>
              </a:lnSpc>
            </a:pPr>
            <a:r>
              <a:rPr lang="en-US" altLang="en-US" b="1" dirty="0" smtClean="0"/>
              <a:t>Ladder Best Practices			Page 37</a:t>
            </a:r>
          </a:p>
          <a:p>
            <a:pPr eaLnBrk="1" hangingPunct="1">
              <a:lnSpc>
                <a:spcPct val="90000"/>
              </a:lnSpc>
            </a:pPr>
            <a:endParaRPr lang="en-US" altLang="en-US" b="1" dirty="0" smtClean="0"/>
          </a:p>
          <a:p>
            <a:pPr eaLnBrk="1" hangingPunct="1">
              <a:lnSpc>
                <a:spcPct val="90000"/>
              </a:lnSpc>
            </a:pPr>
            <a:r>
              <a:rPr lang="en-US" altLang="en-US" b="1" dirty="0" smtClean="0"/>
              <a:t>Scaffolding				Page 40</a:t>
            </a:r>
          </a:p>
          <a:p>
            <a:pPr eaLnBrk="1" hangingPunct="1">
              <a:lnSpc>
                <a:spcPct val="90000"/>
              </a:lnSpc>
            </a:pPr>
            <a:endParaRPr lang="en-US" altLang="en-US" b="1" dirty="0" smtClean="0"/>
          </a:p>
          <a:p>
            <a:pPr eaLnBrk="1" hangingPunct="1">
              <a:lnSpc>
                <a:spcPct val="90000"/>
              </a:lnSpc>
            </a:pPr>
            <a:r>
              <a:rPr lang="en-US" altLang="en-US" b="1" dirty="0" smtClean="0"/>
              <a:t>Scaffold Best Practices			Page 53</a:t>
            </a:r>
          </a:p>
          <a:p>
            <a:pPr eaLnBrk="1" hangingPunct="1">
              <a:lnSpc>
                <a:spcPct val="90000"/>
              </a:lnSpc>
            </a:pPr>
            <a:endParaRPr lang="en-US" altLang="en-US" b="1" dirty="0" smtClean="0"/>
          </a:p>
          <a:p>
            <a:pPr eaLnBrk="1" hangingPunct="1">
              <a:lnSpc>
                <a:spcPct val="90000"/>
              </a:lnSpc>
            </a:pPr>
            <a:endParaRPr lang="en-US" altLang="en-US" dirty="0" smtClean="0"/>
          </a:p>
          <a:p>
            <a:pPr eaLnBrk="1" hangingPunct="1">
              <a:lnSpc>
                <a:spcPct val="90000"/>
              </a:lnSpc>
            </a:pPr>
            <a:r>
              <a:rPr lang="en-US" altLang="ja-JP" sz="800" dirty="0" smtClean="0"/>
              <a:t>This material was produced under grantSH-27645-15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708025" y="4451350"/>
            <a:ext cx="567055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No Retribution</a:t>
            </a:r>
          </a:p>
          <a:p>
            <a:pPr eaLnBrk="1" hangingPunct="1"/>
            <a:endParaRPr lang="en-US" altLang="en-US" sz="800" dirty="0" smtClean="0"/>
          </a:p>
          <a:p>
            <a:pPr eaLnBrk="1" hangingPunct="1">
              <a:spcBef>
                <a:spcPct val="0"/>
              </a:spcBef>
            </a:pPr>
            <a:r>
              <a:rPr lang="en-US" altLang="en-US" dirty="0" smtClean="0"/>
              <a:t>Section 11(c) (1) No person shall discharge or in any manner discriminate against any employee because such employee has filed any oral and written complaints.  </a:t>
            </a:r>
          </a:p>
          <a:p>
            <a:pPr eaLnBrk="1" hangingPunct="1">
              <a:spcBef>
                <a:spcPct val="0"/>
              </a:spcBef>
            </a:pPr>
            <a:endParaRPr lang="en-US" altLang="en-US" sz="800" dirty="0" smtClean="0"/>
          </a:p>
          <a:p>
            <a:pPr eaLnBrk="1" hangingPunct="1">
              <a:spcBef>
                <a:spcPct val="0"/>
              </a:spcBef>
            </a:pPr>
            <a:r>
              <a:rPr lang="en-US" altLang="en-US" b="1" dirty="0" smtClean="0"/>
              <a:t>Discrimination includes:</a:t>
            </a:r>
          </a:p>
          <a:p>
            <a:pPr eaLnBrk="1" hangingPunct="1">
              <a:lnSpc>
                <a:spcPct val="150000"/>
              </a:lnSpc>
              <a:spcBef>
                <a:spcPct val="0"/>
              </a:spcBef>
              <a:buFontTx/>
              <a:buChar char="•"/>
            </a:pPr>
            <a:r>
              <a:rPr lang="en-US" altLang="en-US" sz="1300" dirty="0" smtClean="0"/>
              <a:t>  Firing or laying off </a:t>
            </a:r>
          </a:p>
          <a:p>
            <a:pPr eaLnBrk="1" hangingPunct="1">
              <a:lnSpc>
                <a:spcPct val="150000"/>
              </a:lnSpc>
              <a:spcBef>
                <a:spcPct val="0"/>
              </a:spcBef>
              <a:buFontTx/>
              <a:buChar char="•"/>
            </a:pPr>
            <a:r>
              <a:rPr lang="en-US" altLang="en-US" sz="1300" dirty="0" smtClean="0"/>
              <a:t>  Blacklisting demoting</a:t>
            </a:r>
          </a:p>
          <a:p>
            <a:pPr eaLnBrk="1" hangingPunct="1">
              <a:lnSpc>
                <a:spcPct val="150000"/>
              </a:lnSpc>
              <a:spcBef>
                <a:spcPct val="0"/>
              </a:spcBef>
              <a:buFontTx/>
              <a:buChar char="•"/>
            </a:pPr>
            <a:r>
              <a:rPr lang="en-US" altLang="en-US" sz="1300" dirty="0" smtClean="0"/>
              <a:t>  Denying overtime or promotion </a:t>
            </a:r>
          </a:p>
          <a:p>
            <a:pPr eaLnBrk="1" hangingPunct="1">
              <a:lnSpc>
                <a:spcPct val="150000"/>
              </a:lnSpc>
              <a:spcBef>
                <a:spcPct val="0"/>
              </a:spcBef>
              <a:buFontTx/>
              <a:buChar char="•"/>
            </a:pPr>
            <a:r>
              <a:rPr lang="en-US" altLang="en-US" sz="1300" dirty="0" smtClean="0"/>
              <a:t>  Disciplining</a:t>
            </a:r>
          </a:p>
          <a:p>
            <a:pPr eaLnBrk="1" hangingPunct="1">
              <a:lnSpc>
                <a:spcPct val="150000"/>
              </a:lnSpc>
              <a:spcBef>
                <a:spcPct val="0"/>
              </a:spcBef>
              <a:buFontTx/>
              <a:buChar char="•"/>
            </a:pPr>
            <a:r>
              <a:rPr lang="en-US" altLang="en-US" sz="1300" dirty="0" smtClean="0"/>
              <a:t>  Denial of benefits</a:t>
            </a:r>
          </a:p>
          <a:p>
            <a:pPr eaLnBrk="1" hangingPunct="1">
              <a:lnSpc>
                <a:spcPct val="150000"/>
              </a:lnSpc>
              <a:spcBef>
                <a:spcPct val="0"/>
              </a:spcBef>
              <a:buFontTx/>
              <a:buChar char="•"/>
            </a:pPr>
            <a:r>
              <a:rPr lang="en-US" altLang="en-US" sz="1300" dirty="0" smtClean="0"/>
              <a:t>  Failure to hire or rehire</a:t>
            </a:r>
          </a:p>
          <a:p>
            <a:pPr eaLnBrk="1" hangingPunct="1">
              <a:lnSpc>
                <a:spcPct val="150000"/>
              </a:lnSpc>
              <a:spcBef>
                <a:spcPct val="0"/>
              </a:spcBef>
              <a:buFontTx/>
              <a:buChar char="•"/>
            </a:pPr>
            <a:r>
              <a:rPr lang="en-US" altLang="en-US" sz="1300" dirty="0" smtClean="0"/>
              <a:t>  Intimidation </a:t>
            </a:r>
          </a:p>
          <a:p>
            <a:pPr eaLnBrk="1" hangingPunct="1">
              <a:lnSpc>
                <a:spcPct val="150000"/>
              </a:lnSpc>
              <a:spcBef>
                <a:spcPct val="0"/>
              </a:spcBef>
              <a:buFontTx/>
              <a:buChar char="•"/>
            </a:pPr>
            <a:r>
              <a:rPr lang="en-US" altLang="en-US" sz="1300" dirty="0" smtClean="0"/>
              <a:t>  Reassignment affecting future promotions</a:t>
            </a:r>
          </a:p>
          <a:p>
            <a:pPr eaLnBrk="1" hangingPunct="1">
              <a:lnSpc>
                <a:spcPct val="150000"/>
              </a:lnSpc>
              <a:spcBef>
                <a:spcPct val="0"/>
              </a:spcBef>
              <a:buFontTx/>
              <a:buChar char="•"/>
            </a:pPr>
            <a:r>
              <a:rPr lang="en-US" altLang="en-US" sz="1300" dirty="0" smtClean="0"/>
              <a:t>  Reducing pay or hours</a:t>
            </a:r>
          </a:p>
          <a:p>
            <a:endParaRPr lang="en-US" alt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81678FD-B4F7-45B6-B7C5-C3828680AA39}"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D654530-2079-4287-852E-71FF923F6D1C}" type="slidenum">
              <a:rPr lang="en-US" altLang="en-US"/>
              <a:pPr>
                <a:spcBef>
                  <a:spcPct val="0"/>
                </a:spcBef>
              </a:pPr>
              <a:t>11</a:t>
            </a:fld>
            <a:endParaRPr lang="en-US" altLang="en-US"/>
          </a:p>
        </p:txBody>
      </p:sp>
      <p:sp>
        <p:nvSpPr>
          <p:cNvPr id="26628" name="Content Placeholder 2"/>
          <p:cNvSpPr>
            <a:spLocks noGrp="1"/>
          </p:cNvSpPr>
          <p:nvPr>
            <p:ph type="body" idx="1"/>
          </p:nvPr>
        </p:nvSpPr>
        <p:spPr>
          <a:xfrm>
            <a:off x="708025" y="4451350"/>
            <a:ext cx="2835275" cy="427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Resolve With Your Company – </a:t>
            </a:r>
            <a:r>
              <a:rPr lang="en-US" altLang="en-US" dirty="0" smtClean="0"/>
              <a:t>Follow your chain of command.  Go to your Lead, Supervisor or Safety Technician.  However, if this fails you should file a valid complaint.  </a:t>
            </a:r>
          </a:p>
          <a:p>
            <a:endParaRPr lang="en-US" altLang="en-US" b="1" dirty="0" smtClean="0"/>
          </a:p>
          <a:p>
            <a:r>
              <a:rPr lang="en-US" altLang="en-US" b="1" dirty="0" smtClean="0"/>
              <a:t>Online</a:t>
            </a:r>
            <a:r>
              <a:rPr lang="en-US" altLang="en-US" dirty="0" smtClean="0"/>
              <a:t> - Go to the Online </a:t>
            </a:r>
            <a:r>
              <a:rPr lang="en-US" altLang="en-US" dirty="0" smtClean="0">
                <a:hlinkClick r:id="rId3" tooltip="Online Complaint Form"/>
              </a:rPr>
              <a:t>Complaint Form</a:t>
            </a:r>
            <a:r>
              <a:rPr lang="en-US" altLang="en-US" dirty="0" smtClean="0"/>
              <a:t>. Written complaints that are signed by workers or their representative and submitted to an OSHA Area or Regional office are more likely to result in onsite OSHA inspections. </a:t>
            </a:r>
          </a:p>
          <a:p>
            <a:endParaRPr lang="en-US" altLang="en-US" dirty="0" smtClean="0"/>
          </a:p>
          <a:p>
            <a:r>
              <a:rPr lang="en-US" altLang="en-US" b="1" dirty="0" smtClean="0"/>
              <a:t>Telephone</a:t>
            </a:r>
            <a:r>
              <a:rPr lang="en-US" altLang="en-US" dirty="0" smtClean="0"/>
              <a:t> - your local </a:t>
            </a:r>
            <a:r>
              <a:rPr lang="en-US" altLang="en-US" dirty="0" smtClean="0">
                <a:hlinkClick r:id="rId4" tooltip="local OSHA Office"/>
              </a:rPr>
              <a:t>OSHA Regional or Area Office</a:t>
            </a:r>
            <a:r>
              <a:rPr lang="en-US" altLang="en-US" dirty="0" smtClean="0"/>
              <a:t>. OSHA staff can discuss your complaint and respond to any questions you have call 1</a:t>
            </a:r>
            <a:r>
              <a:rPr lang="en-US" altLang="en-US" b="1" dirty="0" smtClean="0"/>
              <a:t>-800-321-OSHA</a:t>
            </a:r>
            <a:r>
              <a:rPr lang="en-US" altLang="en-US" dirty="0" smtClean="0"/>
              <a:t>.  </a:t>
            </a:r>
            <a:endParaRPr lang="en-US" altLang="en-US" sz="1400" b="1" dirty="0" smtClean="0"/>
          </a:p>
          <a:p>
            <a:endParaRPr lang="en-US" altLang="en-US" sz="1400" dirty="0" smtClean="0"/>
          </a:p>
          <a:p>
            <a:endParaRPr lang="en-US" altLang="en-US" dirty="0" smtClean="0"/>
          </a:p>
        </p:txBody>
      </p:sp>
      <p:sp>
        <p:nvSpPr>
          <p:cNvPr id="26629" name="Content Placeholder 3"/>
          <p:cNvSpPr txBox="1">
            <a:spLocks/>
          </p:cNvSpPr>
          <p:nvPr/>
        </p:nvSpPr>
        <p:spPr bwMode="auto">
          <a:xfrm>
            <a:off x="3695700" y="4457700"/>
            <a:ext cx="2670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2" tIns="45851" rIns="91702" bIns="45851"/>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20000"/>
              </a:spcBef>
            </a:pPr>
            <a:r>
              <a:rPr lang="en-US" altLang="en-US" sz="1300" b="1" dirty="0" smtClean="0">
                <a:latin typeface="Calibri" pitchFamily="34" charset="0"/>
              </a:rPr>
              <a:t>Download </a:t>
            </a:r>
            <a:r>
              <a:rPr lang="en-US" altLang="en-US" sz="1300" b="1" dirty="0">
                <a:latin typeface="Calibri" pitchFamily="34" charset="0"/>
              </a:rPr>
              <a:t>and Fax/Mail</a:t>
            </a:r>
            <a:r>
              <a:rPr lang="en-US" altLang="en-US" sz="1300" dirty="0">
                <a:latin typeface="Calibri" pitchFamily="34" charset="0"/>
              </a:rPr>
              <a:t> - Download the OSHA </a:t>
            </a:r>
            <a:r>
              <a:rPr lang="en-US" altLang="en-US" sz="1300" dirty="0">
                <a:latin typeface="Calibri" pitchFamily="34" charset="0"/>
                <a:hlinkClick r:id="rId5" tooltip="OSHA Complaint Form PDF"/>
              </a:rPr>
              <a:t>complaint form</a:t>
            </a:r>
            <a:r>
              <a:rPr lang="en-US" altLang="en-US" sz="1300" dirty="0">
                <a:latin typeface="Calibri" pitchFamily="34" charset="0"/>
              </a:rPr>
              <a:t>* [</a:t>
            </a:r>
            <a:r>
              <a:rPr lang="en-US" altLang="en-US" sz="1300" dirty="0" err="1">
                <a:latin typeface="Calibri" pitchFamily="34" charset="0"/>
                <a:hlinkClick r:id="rId6" tooltip="OSHA 7 form - PDF 160K"/>
              </a:rPr>
              <a:t>En</a:t>
            </a:r>
            <a:r>
              <a:rPr lang="en-US" altLang="en-US" sz="1300" dirty="0">
                <a:latin typeface="Calibri" pitchFamily="34" charset="0"/>
                <a:hlinkClick r:id="rId6" tooltip="OSHA 7 form - PDF 160K"/>
              </a:rPr>
              <a:t> </a:t>
            </a:r>
            <a:r>
              <a:rPr lang="en-US" altLang="en-US" sz="1300" dirty="0" err="1">
                <a:latin typeface="Calibri" pitchFamily="34" charset="0"/>
                <a:hlinkClick r:id="rId6" tooltip="OSHA 7 form - PDF 160K"/>
              </a:rPr>
              <a:t>Espanol</a:t>
            </a:r>
            <a:r>
              <a:rPr lang="en-US" altLang="en-US" sz="1300" dirty="0">
                <a:latin typeface="Calibri" pitchFamily="34" charset="0"/>
              </a:rPr>
              <a:t>*] (or request a copy from your local </a:t>
            </a:r>
            <a:r>
              <a:rPr lang="en-US" altLang="en-US" sz="1300" dirty="0">
                <a:latin typeface="Calibri" pitchFamily="34" charset="0"/>
                <a:hlinkClick r:id="rId4"/>
              </a:rPr>
              <a:t>OSHA Regional or Area Office</a:t>
            </a:r>
            <a:r>
              <a:rPr lang="en-US" altLang="en-US" sz="1300" dirty="0">
                <a:latin typeface="Calibri" pitchFamily="34" charset="0"/>
              </a:rPr>
              <a:t>),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Question One:</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a:p>
            <a:r>
              <a:rPr lang="en-US" altLang="en-US" smtClean="0"/>
              <a:t>Question Two:</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FB109D6-3CF2-4F95-AC97-44390363FC17}"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58377F6-4075-44F6-B0E9-FC930E34627B}" type="slidenum">
              <a:rPr lang="en-US" altLang="en-US"/>
              <a:pPr>
                <a:spcBef>
                  <a:spcPct val="0"/>
                </a:spcBef>
              </a:pPr>
              <a:t>13</a:t>
            </a:fld>
            <a:endParaRPr lang="en-US" altLang="en-US"/>
          </a:p>
        </p:txBody>
      </p:sp>
      <p:sp>
        <p:nvSpPr>
          <p:cNvPr id="30723"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337E6D3-985D-4163-A793-78087228ED98}" type="slidenum">
              <a:rPr lang="en-US" altLang="en-US"/>
              <a:pPr algn="r" eaLnBrk="1" hangingPunct="1">
                <a:spcBef>
                  <a:spcPct val="0"/>
                </a:spcBef>
              </a:pPr>
              <a:t>13</a:t>
            </a:fld>
            <a:endParaRPr lang="en-US" altLang="en-US"/>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For each statement below circle T for True or F for False.</a:t>
            </a:r>
          </a:p>
        </p:txBody>
      </p:sp>
      <p:graphicFrame>
        <p:nvGraphicFramePr>
          <p:cNvPr id="328764" name="Group 60"/>
          <p:cNvGraphicFramePr>
            <a:graphicFrameLocks noGrp="1"/>
          </p:cNvGraphicFramePr>
          <p:nvPr/>
        </p:nvGraphicFramePr>
        <p:xfrm>
          <a:off x="708025" y="4999038"/>
          <a:ext cx="5591175" cy="2108200"/>
        </p:xfrm>
        <a:graphic>
          <a:graphicData uri="http://schemas.openxmlformats.org/drawingml/2006/table">
            <a:tbl>
              <a:tblPr/>
              <a:tblGrid>
                <a:gridCol w="314996"/>
                <a:gridCol w="314996"/>
                <a:gridCol w="4961183"/>
              </a:tblGrid>
              <a:tr h="7027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49" marB="468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49" marB="468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Since 1970 (the date OSHA was created) work related fatalities have been cut by 62%</a:t>
                      </a:r>
                    </a:p>
                  </a:txBody>
                  <a:tcPr marL="94499" marR="94499" marT="46849" marB="468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7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49" marB="468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49" marB="468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By law, if an employee reports a hazard to OSHA there can be no retribution.</a:t>
                      </a:r>
                    </a:p>
                  </a:txBody>
                  <a:tcPr marL="94499" marR="94499" marT="46849" marB="468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7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49" marB="468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49" marB="468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Under certain conditions, employees are not required to comply with OSHA standards</a:t>
                      </a:r>
                    </a:p>
                  </a:txBody>
                  <a:tcPr marL="94499" marR="94499" marT="46849" marB="468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343524B-E8E3-4D39-9A60-E3D936E42B3E}" type="slidenum">
              <a:rPr lang="en-US" altLang="en-US"/>
              <a:pPr>
                <a:spcBef>
                  <a:spcPct val="0"/>
                </a:spcBef>
              </a:pPr>
              <a:t>14</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8025" y="4451350"/>
            <a:ext cx="5670550" cy="414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solidFill>
                  <a:schemeClr val="tx2"/>
                </a:solidFill>
              </a:rPr>
              <a:t>Behaviors That Lead to Falls</a:t>
            </a:r>
          </a:p>
          <a:p>
            <a:pPr>
              <a:lnSpc>
                <a:spcPct val="90000"/>
              </a:lnSpc>
            </a:pPr>
            <a:r>
              <a:rPr lang="en-US" altLang="en-US" b="1" dirty="0" smtClean="0">
                <a:solidFill>
                  <a:schemeClr val="tx2"/>
                </a:solidFill>
              </a:rPr>
              <a:t> </a:t>
            </a:r>
          </a:p>
          <a:p>
            <a:pPr>
              <a:lnSpc>
                <a:spcPct val="90000"/>
              </a:lnSpc>
            </a:pPr>
            <a:r>
              <a:rPr lang="en-US" altLang="en-US" dirty="0" smtClean="0">
                <a:solidFill>
                  <a:schemeClr val="tx2"/>
                </a:solidFill>
              </a:rPr>
              <a:t>The following behaviors can lead to falls!</a:t>
            </a:r>
          </a:p>
          <a:p>
            <a:pPr>
              <a:lnSpc>
                <a:spcPct val="90000"/>
              </a:lnSpc>
            </a:pPr>
            <a:endParaRPr lang="en-US" altLang="en-US" dirty="0" smtClean="0">
              <a:solidFill>
                <a:schemeClr val="tx2"/>
              </a:solidFill>
            </a:endParaRPr>
          </a:p>
          <a:p>
            <a:pPr>
              <a:lnSpc>
                <a:spcPct val="90000"/>
              </a:lnSpc>
              <a:buFontTx/>
              <a:buChar char="•"/>
            </a:pPr>
            <a:r>
              <a:rPr lang="en-US" altLang="en-US" dirty="0" smtClean="0">
                <a:solidFill>
                  <a:schemeClr val="tx2"/>
                </a:solidFill>
              </a:rPr>
              <a:t> Walking too fast</a:t>
            </a:r>
          </a:p>
          <a:p>
            <a:pPr>
              <a:lnSpc>
                <a:spcPct val="90000"/>
              </a:lnSpc>
              <a:buFontTx/>
              <a:buChar char="•"/>
            </a:pPr>
            <a:endParaRPr lang="en-US" altLang="en-US" dirty="0" smtClean="0">
              <a:solidFill>
                <a:schemeClr val="tx2"/>
              </a:solidFill>
            </a:endParaRPr>
          </a:p>
          <a:p>
            <a:pPr>
              <a:lnSpc>
                <a:spcPct val="90000"/>
              </a:lnSpc>
              <a:buFontTx/>
              <a:buChar char="•"/>
            </a:pPr>
            <a:r>
              <a:rPr lang="en-US" altLang="en-US" dirty="0" smtClean="0">
                <a:solidFill>
                  <a:schemeClr val="tx2"/>
                </a:solidFill>
              </a:rPr>
              <a:t> Running</a:t>
            </a:r>
          </a:p>
          <a:p>
            <a:pPr>
              <a:lnSpc>
                <a:spcPct val="90000"/>
              </a:lnSpc>
              <a:buFontTx/>
              <a:buChar char="•"/>
            </a:pPr>
            <a:endParaRPr lang="en-US" altLang="en-US" dirty="0" smtClean="0">
              <a:solidFill>
                <a:schemeClr val="tx2"/>
              </a:solidFill>
            </a:endParaRPr>
          </a:p>
          <a:p>
            <a:pPr>
              <a:lnSpc>
                <a:spcPct val="90000"/>
              </a:lnSpc>
              <a:buFontTx/>
              <a:buChar char="•"/>
            </a:pPr>
            <a:r>
              <a:rPr lang="en-US" altLang="en-US" dirty="0" smtClean="0">
                <a:solidFill>
                  <a:schemeClr val="tx2"/>
                </a:solidFill>
              </a:rPr>
              <a:t> Rapid changes in direction</a:t>
            </a:r>
          </a:p>
          <a:p>
            <a:pPr>
              <a:lnSpc>
                <a:spcPct val="90000"/>
              </a:lnSpc>
              <a:buFontTx/>
              <a:buChar char="•"/>
            </a:pPr>
            <a:endParaRPr lang="en-US" altLang="en-US" dirty="0" smtClean="0">
              <a:solidFill>
                <a:schemeClr val="tx2"/>
              </a:solidFill>
            </a:endParaRPr>
          </a:p>
          <a:p>
            <a:pPr>
              <a:lnSpc>
                <a:spcPct val="90000"/>
              </a:lnSpc>
              <a:buFontTx/>
              <a:buChar char="•"/>
            </a:pPr>
            <a:r>
              <a:rPr lang="en-US" altLang="en-US" dirty="0" smtClean="0">
                <a:solidFill>
                  <a:schemeClr val="tx2"/>
                </a:solidFill>
              </a:rPr>
              <a:t> Horseplay</a:t>
            </a:r>
          </a:p>
          <a:p>
            <a:pPr>
              <a:lnSpc>
                <a:spcPct val="90000"/>
              </a:lnSpc>
              <a:buFontTx/>
              <a:buChar char="•"/>
            </a:pPr>
            <a:endParaRPr lang="en-US" altLang="en-US" dirty="0" smtClean="0">
              <a:solidFill>
                <a:schemeClr val="tx2"/>
              </a:solidFill>
            </a:endParaRPr>
          </a:p>
          <a:p>
            <a:pPr>
              <a:lnSpc>
                <a:spcPct val="90000"/>
              </a:lnSpc>
              <a:buFontTx/>
              <a:buChar char="•"/>
            </a:pPr>
            <a:r>
              <a:rPr lang="en-US" altLang="en-US" dirty="0" smtClean="0">
                <a:solidFill>
                  <a:schemeClr val="tx2"/>
                </a:solidFill>
              </a:rPr>
              <a:t> Distractions</a:t>
            </a:r>
          </a:p>
          <a:p>
            <a:pPr>
              <a:lnSpc>
                <a:spcPct val="90000"/>
              </a:lnSpc>
              <a:buFontTx/>
              <a:buChar char="•"/>
            </a:pPr>
            <a:endParaRPr lang="en-US" altLang="en-US" dirty="0" smtClean="0">
              <a:solidFill>
                <a:schemeClr val="tx2"/>
              </a:solidFill>
            </a:endParaRPr>
          </a:p>
          <a:p>
            <a:pPr>
              <a:lnSpc>
                <a:spcPct val="90000"/>
              </a:lnSpc>
              <a:buFontTx/>
              <a:buChar char="•"/>
            </a:pPr>
            <a:r>
              <a:rPr lang="en-US" altLang="en-US" dirty="0" smtClean="0">
                <a:solidFill>
                  <a:schemeClr val="tx2"/>
                </a:solidFill>
              </a:rPr>
              <a:t> Not following rules and regulations!  </a:t>
            </a:r>
          </a:p>
          <a:p>
            <a:pPr>
              <a:lnSpc>
                <a:spcPct val="90000"/>
              </a:lnSpc>
            </a:pPr>
            <a:endParaRPr lang="en-US" altLang="en-US" dirty="0" smtClean="0">
              <a:solidFill>
                <a:schemeClr val="tx2"/>
              </a:solidFill>
            </a:endParaRPr>
          </a:p>
          <a:p>
            <a:pPr algn="ctr">
              <a:lnSpc>
                <a:spcPct val="90000"/>
              </a:lnSpc>
            </a:pPr>
            <a:r>
              <a:rPr lang="en-US" altLang="en-US" b="1" dirty="0" smtClean="0"/>
              <a:t>What is wrong with this picture?!</a:t>
            </a:r>
          </a:p>
          <a:p>
            <a:pPr>
              <a:lnSpc>
                <a:spcPct val="90000"/>
              </a:lnSpc>
            </a:pPr>
            <a:endParaRPr lang="en-US" altLang="en-US" b="1" i="1" u="sng" dirty="0" smtClean="0">
              <a:solidFill>
                <a:schemeClr val="tx2"/>
              </a:solidFill>
            </a:endParaRPr>
          </a:p>
          <a:p>
            <a:pPr>
              <a:lnSpc>
                <a:spcPct val="90000"/>
              </a:lnSpc>
            </a:pPr>
            <a:endParaRPr lang="en-US" altLang="en-US" sz="1000" b="1" u="sng"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Grp="1"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p>
        </p:txBody>
      </p:sp>
      <p:sp>
        <p:nvSpPr>
          <p:cNvPr id="3481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D098BA28-9883-487B-A60A-366276A0E084}" type="slidenum">
              <a:rPr lang="en-US" altLang="en-US"/>
              <a:pPr algn="r">
                <a:spcBef>
                  <a:spcPct val="0"/>
                </a:spcBef>
              </a:pPr>
              <a:t>15</a:t>
            </a:fld>
            <a:endParaRPr lang="en-US" altLang="en-US"/>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708025" y="4373563"/>
            <a:ext cx="5748338" cy="4529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Preventing Slips, Trips and Falls 1910.22(a)</a:t>
            </a:r>
          </a:p>
          <a:p>
            <a:pPr eaLnBrk="1" hangingPunct="1"/>
            <a:r>
              <a:rPr lang="en-US" altLang="en-US" dirty="0" smtClean="0"/>
              <a:t>Permanent floors and platforms shall be free of dangerous projections or obstructions, maintained in good repair, and reasonably free of oil, grease, or water. Where the type of operation necessitates working on slippery floors, such surfaces shall be protected against slipping by using mats, grates, cleats, or other methods which provide equivalent protection. Where wet processes are used drainage shall be maintained and false floors, platforms, mats, or other dry standing places provided</a:t>
            </a:r>
          </a:p>
          <a:p>
            <a:pPr eaLnBrk="1" hangingPunct="1"/>
            <a:endParaRPr lang="en-US" altLang="en-US" dirty="0" smtClean="0"/>
          </a:p>
          <a:p>
            <a:pPr eaLnBrk="1" hangingPunct="1"/>
            <a:r>
              <a:rPr lang="en-US" altLang="en-US" dirty="0" smtClean="0"/>
              <a:t>The following are examples of what causes workers to fall and some advise for prevention.</a:t>
            </a:r>
          </a:p>
          <a:p>
            <a:pPr eaLnBrk="1" hangingPunct="1"/>
            <a:endParaRPr lang="en-US" altLang="en-US" dirty="0" smtClean="0"/>
          </a:p>
          <a:p>
            <a:pPr eaLnBrk="1" hangingPunct="1"/>
            <a:r>
              <a:rPr lang="en-US" altLang="en-US" b="1" dirty="0" smtClean="0"/>
              <a:t>Poor Housekeeping OSHA 1915.81</a:t>
            </a:r>
          </a:p>
          <a:p>
            <a:pPr eaLnBrk="1" hangingPunct="1"/>
            <a:r>
              <a:rPr lang="en-US" altLang="en-US" dirty="0" smtClean="0"/>
              <a:t>According to the Safety Council, workers are injured from slips, trips and falls more than any other occupational injury. These can be avoided if proper housekeeping procedures are used.</a:t>
            </a:r>
          </a:p>
          <a:p>
            <a:pPr eaLnBrk="1" hangingPunct="1"/>
            <a:r>
              <a:rPr lang="en-US" altLang="en-US" dirty="0" smtClean="0"/>
              <a:t>Good housekeeping includes picking up, wiping up, and cleaning up. It includes the prompt removal of scrap and waste. If housekeeping is delegated to another crafts such as laborers, we must keep in mind that like “safety” it self, housekeeping is everyone’s responsibility.</a:t>
            </a:r>
          </a:p>
          <a:p>
            <a:pPr eaLnBrk="1" hangingPunct="1"/>
            <a:endParaRPr lang="es-ES" altLang="en-US" dirty="0" smtClean="0"/>
          </a:p>
          <a:p>
            <a:pPr eaLnBrk="1" hangingPunct="1"/>
            <a:endParaRPr lang="en-US" altLang="en-US" sz="1000" i="1" dirty="0" smtClean="0">
              <a:latin typeface="Tahoma" pitchFamily="34" charset="0"/>
            </a:endParaRPr>
          </a:p>
          <a:p>
            <a:pPr eaLnBrk="1" hangingPunct="1"/>
            <a:endParaRPr lang="en-US" altLang="en-US" sz="1000" b="1" u="sng"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50498CA-F0D7-4E08-A20D-D515204F04C6}" type="slidenum">
              <a:rPr lang="en-US" altLang="en-US"/>
              <a:pPr>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08025" y="4451350"/>
            <a:ext cx="5670550" cy="427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solidFill>
                  <a:schemeClr val="tx2"/>
                </a:solidFill>
              </a:rPr>
              <a:t>Lack of designated walkway 1915.81(a)(2)(i)</a:t>
            </a:r>
          </a:p>
          <a:p>
            <a:pPr>
              <a:lnSpc>
                <a:spcPct val="90000"/>
              </a:lnSpc>
            </a:pPr>
            <a:r>
              <a:rPr lang="en-US" altLang="en-US" dirty="0" smtClean="0">
                <a:solidFill>
                  <a:schemeClr val="tx2"/>
                </a:solidFill>
              </a:rPr>
              <a:t>Designated walkways provide safe pathways for workers to travel from one part of the facility to another. They prevent workers walking through production areas where they could be injured by moving materials or equipment operations where they can easily trip and fall.</a:t>
            </a:r>
          </a:p>
          <a:p>
            <a:pPr>
              <a:lnSpc>
                <a:spcPct val="90000"/>
              </a:lnSpc>
            </a:pPr>
            <a:r>
              <a:rPr lang="en-US" altLang="en-US" dirty="0" smtClean="0">
                <a:solidFill>
                  <a:schemeClr val="tx2"/>
                </a:solidFill>
              </a:rPr>
              <a:t>Walkways must be maintained in proper working conditions. This means not storing materials in the walkway or running cords and lines across the path, presenting a trip hazard, cleaning up, spills and being well lit to assure workers can see where they are walking.</a:t>
            </a:r>
          </a:p>
          <a:p>
            <a:pPr>
              <a:lnSpc>
                <a:spcPct val="90000"/>
              </a:lnSpc>
            </a:pPr>
            <a:endParaRPr lang="en-US" altLang="en-US" b="1" dirty="0" smtClean="0">
              <a:solidFill>
                <a:schemeClr val="tx2"/>
              </a:solidFill>
            </a:endParaRPr>
          </a:p>
          <a:p>
            <a:pPr>
              <a:lnSpc>
                <a:spcPct val="90000"/>
              </a:lnSpc>
            </a:pPr>
            <a:r>
              <a:rPr lang="en-US" altLang="en-US" b="1" dirty="0" smtClean="0">
                <a:solidFill>
                  <a:schemeClr val="tx2"/>
                </a:solidFill>
              </a:rPr>
              <a:t>Distractions</a:t>
            </a:r>
          </a:p>
          <a:p>
            <a:pPr>
              <a:lnSpc>
                <a:spcPct val="90000"/>
              </a:lnSpc>
            </a:pPr>
            <a:r>
              <a:rPr lang="en-US" altLang="en-US" dirty="0" smtClean="0">
                <a:solidFill>
                  <a:schemeClr val="tx2"/>
                </a:solidFill>
              </a:rPr>
              <a:t>As simple as this may sound, it is a huge problem. It is common to see workers walking and talking on cell phones or to one another and not being aware of what is in front of them. By not staying alert, workers loose sight of what they are doing and are not aware of hazardous surroundings. Being in a hurry may result in walking too fast, even running; this can require rapid changes in direction of travel and often a loss of balance. Not watching where one is going and speed, are common factors in many job injuries.</a:t>
            </a:r>
          </a:p>
          <a:p>
            <a:pPr>
              <a:lnSpc>
                <a:spcPct val="90000"/>
              </a:lnSpc>
            </a:pPr>
            <a:r>
              <a:rPr lang="en-US" altLang="en-US" dirty="0" smtClean="0">
                <a:solidFill>
                  <a:schemeClr val="tx2"/>
                </a:solidFill>
              </a:rPr>
              <a:t>Employees must be made aware of the importance of being aware of their surroundings, this can be done by posting signs, posters and banners in work areas and/or break rooms. Also, supervisors should be on the look out for employees who appear not to be paying attention and intervene.</a:t>
            </a:r>
          </a:p>
          <a:p>
            <a:pPr>
              <a:lnSpc>
                <a:spcPct val="90000"/>
              </a:lnSpc>
            </a:pPr>
            <a:endParaRPr lang="en-US" altLang="en-US" dirty="0" smtClean="0">
              <a:solidFill>
                <a:schemeClr val="tx2"/>
              </a:solidFill>
            </a:endParaRPr>
          </a:p>
          <a:p>
            <a:pPr>
              <a:lnSpc>
                <a:spcPct val="90000"/>
              </a:lnSpc>
            </a:pPr>
            <a:endParaRPr lang="en-US" altLang="en-US" dirty="0" smtClean="0">
              <a:solidFill>
                <a:schemeClr val="tx2"/>
              </a:solidFill>
            </a:endParaRPr>
          </a:p>
          <a:p>
            <a:pPr>
              <a:buFontTx/>
              <a:buChar char="•"/>
            </a:pPr>
            <a:endParaRPr lang="en-US" altLang="en-US" dirty="0" smtClean="0">
              <a:solidFill>
                <a:schemeClr val="tx2"/>
              </a:solidFill>
            </a:endParaRPr>
          </a:p>
          <a:p>
            <a:r>
              <a:rPr lang="en-US" altLang="en-US"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Grp="1"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p>
        </p:txBody>
      </p:sp>
      <p:sp>
        <p:nvSpPr>
          <p:cNvPr id="38915"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65CED250-A5DB-433C-9A17-DB94438FE6A4}" type="slidenum">
              <a:rPr lang="en-US" altLang="en-US"/>
              <a:pPr algn="r">
                <a:spcBef>
                  <a:spcPct val="0"/>
                </a:spcBef>
              </a:pPr>
              <a:t>17</a:t>
            </a:fld>
            <a:endParaRPr lang="en-US" altLang="en-US"/>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473075" y="4217988"/>
            <a:ext cx="5983288" cy="4684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Wet, slippery working/walking surfaces 1910.22(a)(2) </a:t>
            </a:r>
          </a:p>
          <a:p>
            <a:pPr eaLnBrk="1" hangingPunct="1"/>
            <a:r>
              <a:rPr lang="en-US" altLang="en-US" dirty="0" smtClean="0"/>
              <a:t>Outdoor operations are at the mercy of changes of weather that may come suddenly creating wet slippery conditions that were not present at the beginning of the work day. This problem may be aggravated when workers may have been conducting operations indoors or in areas protected by the elements and suddenly walk outside. Not knowing what the conditions are, they may slip on wet slippery surfaces. Ladder rungs can become slippery along with hand grips on objects used to maintain stability. Operations may cease during periods of heavy weather; however, sometimes operations must continue. If this is the case, workers must be alerted to the hazards of working under such weather conditions.</a:t>
            </a:r>
          </a:p>
          <a:p>
            <a:pPr eaLnBrk="1" hangingPunct="1"/>
            <a:endParaRPr lang="en-US" altLang="en-US" dirty="0" smtClean="0"/>
          </a:p>
          <a:p>
            <a:pPr eaLnBrk="1" hangingPunct="1"/>
            <a:r>
              <a:rPr lang="en-US" altLang="en-US" b="1" dirty="0" smtClean="0"/>
              <a:t>Provide adequate lighting 1915.82(a)(2)</a:t>
            </a:r>
          </a:p>
          <a:p>
            <a:pPr eaLnBrk="1" hangingPunct="1"/>
            <a:r>
              <a:rPr lang="en-US" altLang="en-US" dirty="0" smtClean="0"/>
              <a:t>It is extremely important to have the proper illumination in the work area. If a worker can’t see properly, an opportunity for injury can exist. In addition to injury, poor lighting will lead to poor work quality. Work procedures should include ensuring proper lighting before workers enter work areas, inspection of temporary lights to make sure that they are properly installed and in good working conditions, check illumination levels periodically to ensure proper level of light.</a:t>
            </a:r>
          </a:p>
          <a:p>
            <a:pPr eaLnBrk="1" hangingPunct="1"/>
            <a:r>
              <a:rPr lang="en-US" altLang="en-US" b="1" dirty="0" smtClean="0"/>
              <a:t>NAVSEA STD Item 009-74 states:</a:t>
            </a:r>
          </a:p>
          <a:p>
            <a:pPr eaLnBrk="1" hangingPunct="1"/>
            <a:r>
              <a:rPr lang="en-US" altLang="en-US" dirty="0" smtClean="0"/>
              <a:t>3.12 Each employee shall have a flashlight or other adequate light source onboard a navy vessel.</a:t>
            </a:r>
          </a:p>
          <a:p>
            <a:pPr eaLnBrk="1" hangingPunct="1"/>
            <a:endParaRPr lang="es-E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8022E6B-7B67-4CAF-80E8-2E951D2363F3}" type="slidenum">
              <a:rPr lang="en-US" altLang="en-US"/>
              <a:pPr>
                <a:spcBef>
                  <a:spcPct val="0"/>
                </a:spcBef>
              </a:pPr>
              <a:t>18</a:t>
            </a:fld>
            <a:endParaRPr lang="en-US" altLang="en-US"/>
          </a:p>
        </p:txBody>
      </p:sp>
      <p:sp>
        <p:nvSpPr>
          <p:cNvPr id="40963" name="Rectangle 2"/>
          <p:cNvSpPr>
            <a:spLocks noGrp="1" noRot="1" noChangeAspect="1" noChangeArrowheads="1" noTextEdit="1"/>
          </p:cNvSpPr>
          <p:nvPr>
            <p:ph type="sldImg"/>
          </p:nvPr>
        </p:nvSpPr>
        <p:spPr>
          <a:ln>
            <a:solidFill>
              <a:schemeClr val="tx1"/>
            </a:solidFill>
          </a:ln>
        </p:spPr>
      </p:sp>
      <p:sp>
        <p:nvSpPr>
          <p:cNvPr id="40964" name="Rectangle 3"/>
          <p:cNvSpPr>
            <a:spLocks noGrp="1" noChangeArrowheads="1"/>
          </p:cNvSpPr>
          <p:nvPr>
            <p:ph type="body" idx="1"/>
          </p:nvPr>
        </p:nvSpPr>
        <p:spPr>
          <a:xfrm>
            <a:off x="708025" y="4451350"/>
            <a:ext cx="5670550" cy="450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chemeClr val="tx2"/>
                </a:solidFill>
              </a:rPr>
              <a:t>Wear proper footwear  (1910.136)</a:t>
            </a:r>
          </a:p>
          <a:p>
            <a:r>
              <a:rPr lang="en-US" altLang="en-US" dirty="0" smtClean="0">
                <a:solidFill>
                  <a:schemeClr val="tx2"/>
                </a:solidFill>
              </a:rPr>
              <a:t>The shoes we wear play a big part in preventing falls. The slickness of the soles and the type of heels need to be evaluated to avoid slips, trips and falls. In wet- process areas, non skid footwear is required.</a:t>
            </a:r>
          </a:p>
          <a:p>
            <a:r>
              <a:rPr lang="en-US" altLang="en-US" dirty="0" smtClean="0">
                <a:solidFill>
                  <a:schemeClr val="tx2"/>
                </a:solidFill>
              </a:rPr>
              <a:t>Not only is important to wear good quality good quality slip resistant boots, it must also be worn properly and maintained in good condition. Work boots that are not properly lacey up may cause tripping over loose laces. Improperly laced boots do not provide ankle support which can lead to twisted ankle injuries. Work boots in poor condition with worn out soles and heels create slip hazards and will not protect workers from the hazards that may be present such as sharp edges, wet/slippery conditions, etc.  </a:t>
            </a:r>
          </a:p>
          <a:p>
            <a:endParaRPr lang="en-US" altLang="en-US" dirty="0" smtClean="0">
              <a:solidFill>
                <a:schemeClr val="tx2"/>
              </a:solidFill>
            </a:endParaRPr>
          </a:p>
          <a:p>
            <a:r>
              <a:rPr lang="en-US" altLang="en-US" dirty="0" smtClean="0">
                <a:solidFill>
                  <a:schemeClr val="tx2"/>
                </a:solidFill>
              </a:rPr>
              <a:t>Follow your employer’s policy requiring the type, maintenance and inspection of safety foot wear. Supervisors should periodically inspect workers foot wear to make sure they are in proper working condition.</a:t>
            </a:r>
          </a:p>
          <a:p>
            <a:r>
              <a:rPr lang="en-US" altLang="en-US" dirty="0"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A6C3204-B21B-4CCB-A724-77F83B0E3425}" type="slidenum">
              <a:rPr lang="en-US" altLang="en-US"/>
              <a:pPr>
                <a:spcBef>
                  <a:spcPct val="0"/>
                </a:spcBef>
              </a:pPr>
              <a:t>19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08025" y="4451350"/>
            <a:ext cx="5670550" cy="4452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solidFill>
                  <a:schemeClr val="tx2"/>
                </a:solidFill>
              </a:rPr>
              <a:t>Small Openings (</a:t>
            </a:r>
            <a:r>
              <a:rPr lang="en-US" altLang="en-US" b="1" dirty="0" smtClean="0"/>
              <a:t>1915.73(b)) </a:t>
            </a:r>
          </a:p>
          <a:p>
            <a:pPr>
              <a:lnSpc>
                <a:spcPct val="90000"/>
              </a:lnSpc>
            </a:pPr>
            <a:endParaRPr lang="en-US" altLang="en-US" b="1" dirty="0" smtClean="0">
              <a:solidFill>
                <a:schemeClr val="tx2"/>
              </a:solidFill>
            </a:endParaRPr>
          </a:p>
          <a:p>
            <a:r>
              <a:rPr lang="en-US" altLang="en-US" dirty="0" smtClean="0"/>
              <a:t>When employees are working in the vicinity of flush manholes and other small openings of comparable size in the deck and other working surfaces, such openings shall  be suitably covered or guarded to a height of not less than 30 inches. Except where the use of such guards is made impracticable by the work actually in progress. </a:t>
            </a:r>
          </a:p>
          <a:p>
            <a:endParaRPr lang="en-US" altLang="en-US" dirty="0" smtClean="0"/>
          </a:p>
          <a:p>
            <a:pPr>
              <a:lnSpc>
                <a:spcPct val="90000"/>
              </a:lnSpc>
            </a:pPr>
            <a:r>
              <a:rPr lang="en-US" altLang="en-US" b="1" dirty="0" smtClean="0">
                <a:solidFill>
                  <a:schemeClr val="tx2"/>
                </a:solidFill>
              </a:rPr>
              <a:t>Unguarded Edges (</a:t>
            </a:r>
            <a:r>
              <a:rPr lang="en-US" altLang="en-US" b="1" dirty="0" smtClean="0"/>
              <a:t>1915.73(d))</a:t>
            </a:r>
            <a:endParaRPr lang="en-US" altLang="en-US" dirty="0" smtClean="0"/>
          </a:p>
          <a:p>
            <a:r>
              <a:rPr lang="en-US" altLang="en-US" dirty="0" smtClean="0"/>
              <a:t>When employees are exposed to unguarded edges of decks, platforms, flats, and similar flat surfaces, more than 5 feet above a solid surface, the edges must be guarded by adequate guardrails. Unless the nature of the work in progress or the physical conditions prohibit the use or installation of such guardrails.  </a:t>
            </a:r>
            <a:endParaRPr lang="en-US" altLang="en-US" i="1" dirty="0" smtClean="0">
              <a:latin typeface="Tahoma" pitchFamily="34" charset="0"/>
            </a:endParaRPr>
          </a:p>
          <a:p>
            <a:pPr marL="457200" lvl="1" indent="0"/>
            <a:endParaRPr lang="en-US" altLang="en-US" i="1" dirty="0" smtClean="0">
              <a:latin typeface="Tahoma" pitchFamily="34" charset="0"/>
            </a:endParaRPr>
          </a:p>
          <a:p>
            <a:pPr marL="457200" lvl="1" indent="0"/>
            <a:endParaRPr lang="en-US" altLang="en-US" i="1" dirty="0" smtClean="0">
              <a:solidFill>
                <a:srgbClr val="000000"/>
              </a:solidFill>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a:p>
        </p:txBody>
      </p:sp>
      <p:sp>
        <p:nvSpPr>
          <p:cNvPr id="8195"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B796595-0F44-411B-B4CE-130E563923FC}" type="slidenum">
              <a:rPr lang="en-US" altLang="en-US"/>
              <a:pPr algn="r" eaLnBrk="1" hangingPunct="1">
                <a:spcBef>
                  <a:spcPct val="0"/>
                </a:spcBef>
              </a:pPr>
              <a:t>2</a:t>
            </a:fld>
            <a:endParaRPr lang="en-US" altLang="en-US"/>
          </a:p>
        </p:txBody>
      </p:sp>
      <p:sp>
        <p:nvSpPr>
          <p:cNvPr id="8196"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D84275A-6534-4E7D-A3D0-A36D3CEE787D}" type="slidenum">
              <a:rPr lang="en-US" altLang="en-US"/>
              <a:pPr algn="r" eaLnBrk="1" hangingPunct="1">
                <a:spcBef>
                  <a:spcPct val="0"/>
                </a:spcBef>
              </a:pPr>
              <a:t>2</a:t>
            </a:fld>
            <a:endParaRPr lang="en-US" altLang="en-US"/>
          </a:p>
        </p:txBody>
      </p:sp>
      <p:sp>
        <p:nvSpPr>
          <p:cNvPr id="8197" name="Rectangle 2"/>
          <p:cNvSpPr>
            <a:spLocks noGrp="1" noRot="1" noChangeAspect="1" noChangeArrowheads="1" noTextEdit="1"/>
          </p:cNvSpPr>
          <p:nvPr>
            <p:ph type="sldImg"/>
          </p:nvPr>
        </p:nvSpPr>
        <p:spPr>
          <a:xfrm>
            <a:off x="1277938" y="781050"/>
            <a:ext cx="4572000" cy="3429000"/>
          </a:xfrm>
          <a:ln w="12700" cap="flat">
            <a:solidFill>
              <a:schemeClr val="tx1"/>
            </a:solidFill>
          </a:ln>
        </p:spPr>
      </p:sp>
      <p:sp>
        <p:nvSpPr>
          <p:cNvPr id="8198" name="Rectangle 3"/>
          <p:cNvSpPr>
            <a:spLocks noGrp="1" noChangeArrowheads="1"/>
          </p:cNvSpPr>
          <p:nvPr>
            <p:ph type="body" idx="1"/>
          </p:nvPr>
        </p:nvSpPr>
        <p:spPr>
          <a:xfrm>
            <a:off x="944563" y="4305300"/>
            <a:ext cx="51974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1" tIns="47345" rIns="94691" bIns="47345"/>
          <a:lstStyle/>
          <a:p>
            <a:pPr eaLnBrk="1" hangingPunct="1">
              <a:lnSpc>
                <a:spcPct val="85000"/>
              </a:lnSpc>
            </a:pPr>
            <a:r>
              <a:rPr lang="en-US" altLang="en-US" b="1" dirty="0" smtClean="0"/>
              <a:t>Introduction</a:t>
            </a:r>
          </a:p>
          <a:p>
            <a:pPr eaLnBrk="1" hangingPunct="1"/>
            <a:r>
              <a:rPr lang="en-US" altLang="en-US" dirty="0" smtClean="0"/>
              <a:t>Welcome to Fall Protection training course.  </a:t>
            </a:r>
            <a:r>
              <a:rPr lang="en-US" altLang="en-US" b="1" dirty="0" smtClean="0"/>
              <a:t>This course is designed to provide you with the knowledge needed to work safely and prevent falls in a shipyard environment</a:t>
            </a:r>
            <a:r>
              <a:rPr lang="en-US" altLang="en-US" dirty="0" smtClean="0"/>
              <a:t>.  The target audience of this training is shipyard workers who work on-board a vessel and therefore the course content is based primarily on Federal OSHA standards. References are from 29 CFR and when appropriate NAVSEA  FY16 Standard Items. This class covers not only OSHA regulations but also some Navy requirements as well as host yard rules and expectations.</a:t>
            </a:r>
          </a:p>
          <a:p>
            <a:pPr eaLnBrk="1" hangingPunct="1">
              <a:lnSpc>
                <a:spcPct val="85000"/>
              </a:lnSpc>
            </a:pPr>
            <a:r>
              <a:rPr lang="en-US" altLang="en-US" dirty="0" smtClean="0"/>
              <a:t> </a:t>
            </a:r>
            <a:endParaRPr lang="en-US" altLang="en-US" b="1" dirty="0" smtClean="0"/>
          </a:p>
          <a:p>
            <a:pPr eaLnBrk="1" hangingPunct="1">
              <a:lnSpc>
                <a:spcPct val="85000"/>
              </a:lnSpc>
            </a:pPr>
            <a:r>
              <a:rPr lang="en-US" altLang="en-US" b="1" dirty="0" smtClean="0"/>
              <a:t>Design Delivery Strategy</a:t>
            </a:r>
          </a:p>
          <a:p>
            <a:pPr eaLnBrk="1" hangingPunct="1">
              <a:lnSpc>
                <a:spcPct val="85000"/>
              </a:lnSpc>
            </a:pPr>
            <a:r>
              <a:rPr lang="en-US" altLang="en-US" dirty="0" smtClean="0"/>
              <a:t>The delivery will be: Instructor-led, video-supported and conducted in a classroom.  You will be asked to participate and demonstrate your knowledge throughout the course.  </a:t>
            </a:r>
          </a:p>
          <a:p>
            <a:pPr eaLnBrk="1" hangingPunct="1">
              <a:lnSpc>
                <a:spcPct val="85000"/>
              </a:lnSpc>
            </a:pPr>
            <a:endParaRPr lang="en-US" altLang="ja-JP" sz="600" dirty="0" smtClean="0"/>
          </a:p>
          <a:p>
            <a:pPr eaLnBrk="1" hangingPunct="1">
              <a:lnSpc>
                <a:spcPct val="80000"/>
              </a:lnSpc>
            </a:pPr>
            <a:r>
              <a:rPr lang="en-US" altLang="ja-JP" sz="800" dirty="0" smtClean="0"/>
              <a:t>.</a:t>
            </a:r>
            <a:endParaRPr lang="en-US" altLang="en-US" sz="800" dirty="0" smtClean="0"/>
          </a:p>
          <a:p>
            <a:pPr eaLnBrk="1" hangingPunct="1">
              <a:lnSpc>
                <a:spcPct val="80000"/>
              </a:lnSpc>
            </a:pPr>
            <a:endParaRPr lang="en-US" altLang="en-US" sz="800" dirty="0" smtClean="0"/>
          </a:p>
          <a:p>
            <a:pPr eaLnBrk="1" hangingPunct="1">
              <a:lnSpc>
                <a:spcPct val="80000"/>
              </a:lnSpc>
            </a:pPr>
            <a:endParaRPr lang="en-US" altLang="en-US" sz="7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262DC4D-0811-4A07-B487-D96A776B5830}" type="slidenum">
              <a:rPr lang="en-US" altLang="en-US"/>
              <a:pPr>
                <a:spcBef>
                  <a:spcPct val="0"/>
                </a:spcBef>
              </a:pPr>
              <a:t>20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08025" y="4451350"/>
            <a:ext cx="5670550" cy="3968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endParaRPr lang="en-US" altLang="en-US" i="1" dirty="0" smtClean="0">
              <a:solidFill>
                <a:srgbClr val="000000"/>
              </a:solidFill>
              <a:latin typeface="Tahoma" pitchFamily="34" charset="0"/>
            </a:endParaRPr>
          </a:p>
          <a:p>
            <a:r>
              <a:rPr lang="en-US" altLang="en-US" b="1" dirty="0" smtClean="0"/>
              <a:t>Guardrails (1915.73(f)) </a:t>
            </a:r>
            <a:r>
              <a:rPr lang="en-US" altLang="en-US" dirty="0" smtClean="0"/>
              <a:t>Guardrail System is a barrier erected to prevent employees from falling to lower levels</a:t>
            </a:r>
          </a:p>
          <a:p>
            <a:endParaRPr lang="en-US" altLang="en-US" b="1" dirty="0" smtClean="0"/>
          </a:p>
          <a:p>
            <a:r>
              <a:rPr lang="en-US" altLang="en-US" dirty="0" smtClean="0"/>
              <a:t>Sections of bilges from which floor plates or gratings have been removed shall be guarded by guardrails, except where they would interfere with work in progress. </a:t>
            </a:r>
          </a:p>
          <a:p>
            <a:endParaRPr lang="en-US" altLang="en-US" dirty="0" smtClean="0"/>
          </a:p>
          <a:p>
            <a:r>
              <a:rPr lang="en-US" altLang="en-US" dirty="0" smtClean="0"/>
              <a:t>If these open sections are in a walkway at least two 10‑inch planks placed side by side and safely secured, or equivalent, must be laid across the opening to provide a safe walking surface.  </a:t>
            </a:r>
          </a:p>
          <a:p>
            <a:pPr marL="457200" lvl="1" indent="0"/>
            <a:endParaRPr lang="en-US" altLang="en-US" dirty="0" smtClean="0"/>
          </a:p>
          <a:p>
            <a:endParaRPr lang="en-US" altLang="en-US" b="1" u="sng"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1D20AAC-624B-4B69-AFB0-49092B90388D}" type="slidenum">
              <a:rPr lang="en-US" altLang="en-US"/>
              <a:pPr>
                <a:spcBef>
                  <a:spcPct val="0"/>
                </a:spcBef>
              </a:pPr>
              <a:t>21</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08025" y="4451350"/>
            <a:ext cx="5670550" cy="4578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solidFill>
                  <a:schemeClr val="tx2"/>
                </a:solidFill>
              </a:rPr>
              <a:t>Working Over Water (</a:t>
            </a:r>
            <a:r>
              <a:rPr lang="en-US" altLang="en-US" b="1" dirty="0" smtClean="0"/>
              <a:t>1915.73(e)) (1915.158(a)) (1915.158 (b))</a:t>
            </a:r>
            <a:endParaRPr lang="en-US" altLang="en-US" sz="900" b="1" dirty="0" smtClean="0">
              <a:solidFill>
                <a:schemeClr val="tx2"/>
              </a:solidFill>
            </a:endParaRPr>
          </a:p>
          <a:p>
            <a:pPr>
              <a:lnSpc>
                <a:spcPct val="90000"/>
              </a:lnSpc>
            </a:pPr>
            <a:r>
              <a:rPr lang="en-US" altLang="en-US" dirty="0" smtClean="0"/>
              <a:t>When employees are working near the unguarded edges within 5 feet of decks of vessels afloat, they shall be protected by approved personal flotation devices meeting the requirement of 1915.158(a) . Prior to each use, personal flotation devices shall be inspected for dry rot, chemical damage, or other defects which may affect their strength and buoyancy. Defective personal flotation devices shall not be used. </a:t>
            </a:r>
          </a:p>
          <a:p>
            <a:pPr>
              <a:lnSpc>
                <a:spcPct val="90000"/>
              </a:lnSpc>
            </a:pPr>
            <a:endParaRPr lang="en-US" altLang="en-US" sz="900" dirty="0" smtClean="0"/>
          </a:p>
          <a:p>
            <a:pPr>
              <a:lnSpc>
                <a:spcPct val="90000"/>
              </a:lnSpc>
            </a:pPr>
            <a:r>
              <a:rPr lang="en-US" altLang="en-US" dirty="0" smtClean="0"/>
              <a:t>When work is being performed on a floating vessel 200 feet (61 m) or more in length, at least three 30-inch (0.76 m) U.S. Coast Guard approved ring life buoys with ninety foot lines attached shall be located in readily visible and accessible places. Ring life buoys shall be located one forward, one aft, and one at the access to the gangway.</a:t>
            </a:r>
          </a:p>
          <a:p>
            <a:pPr>
              <a:lnSpc>
                <a:spcPct val="90000"/>
              </a:lnSpc>
            </a:pPr>
            <a:endParaRPr lang="en-US" altLang="en-US" sz="900" dirty="0" smtClean="0"/>
          </a:p>
          <a:p>
            <a:pPr>
              <a:lnSpc>
                <a:spcPct val="90000"/>
              </a:lnSpc>
            </a:pPr>
            <a:r>
              <a:rPr lang="en-US" altLang="en-US" dirty="0" smtClean="0"/>
              <a:t>On floating vessels under 200 feet (61 m) in length, at least one 30-inch (0.76 m) U.S. Coast Guard approved ring life buoy with a ninety foot line attached shall be located at the gangway.   At least one 30-inch (0.76 m) U. S. Coast Guard approved ring life buoy with a </a:t>
            </a:r>
            <a:r>
              <a:rPr lang="en-US" altLang="en-US" i="1" dirty="0" smtClean="0"/>
              <a:t>ninety foot </a:t>
            </a:r>
            <a:r>
              <a:rPr lang="en-US" altLang="en-US" dirty="0" smtClean="0"/>
              <a:t>line attached shall be located on each staging alongside of a floating vessel on which work is being performed.</a:t>
            </a:r>
            <a:r>
              <a:rPr lang="en-US" altLang="en-US" b="1" dirty="0" smtClean="0"/>
              <a:t> </a:t>
            </a:r>
            <a:r>
              <a:rPr lang="en-US" altLang="en-US" dirty="0" smtClean="0"/>
              <a:t>There shall be at least one portable or permanent ladder in the vicinity of each floating vessel on which work is being performed. </a:t>
            </a:r>
            <a:endParaRPr lang="en-US" altLang="en-US" i="1" dirty="0" smtClean="0">
              <a:latin typeface="Tahoma" pitchFamily="34" charset="0"/>
            </a:endParaRPr>
          </a:p>
          <a:p>
            <a:pPr>
              <a:lnSpc>
                <a:spcPct val="90000"/>
              </a:lnSpc>
            </a:pPr>
            <a:r>
              <a:rPr lang="en-US" altLang="en-US" dirty="0" smtClean="0"/>
              <a:t>When employees are boarding, leaving, or working from small boats or floats, they must be protected by personal flotation devices. </a:t>
            </a:r>
          </a:p>
          <a:p>
            <a:pPr>
              <a:lnSpc>
                <a:spcPct val="90000"/>
              </a:lnSpc>
            </a:pPr>
            <a:r>
              <a:rPr lang="en-US" altLang="en-US" dirty="0" smtClean="0"/>
              <a:t>Distance between ring buoys shall not exceed 200 feet.</a:t>
            </a:r>
            <a:r>
              <a:rPr lang="en-US" altLang="en-US" dirty="0" smtClean="0">
                <a:solidFill>
                  <a:srgbClr val="CC0000"/>
                </a:solidFill>
              </a:rPr>
              <a:t> </a:t>
            </a:r>
          </a:p>
          <a:p>
            <a:pPr>
              <a:lnSpc>
                <a:spcPct val="90000"/>
              </a:lnSpc>
            </a:pPr>
            <a:endParaRPr lang="en-US" altLang="en-US" dirty="0" smtClean="0"/>
          </a:p>
          <a:p>
            <a:pPr>
              <a:lnSpc>
                <a:spcPct val="90000"/>
              </a:lnSpc>
            </a:pPr>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8C15461-C72A-4D60-8CC2-79D88FE35984}" type="slidenum">
              <a:rPr lang="en-US" altLang="en-US"/>
              <a:pPr>
                <a:spcBef>
                  <a:spcPct val="0"/>
                </a:spcBef>
              </a:pPr>
              <a:t>22</a:t>
            </a:fld>
            <a:endParaRPr lang="en-US" altLang="en-US"/>
          </a:p>
        </p:txBody>
      </p:sp>
      <p:sp>
        <p:nvSpPr>
          <p:cNvPr id="49155"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4BD3DBF-6001-4B57-872E-99842FF9ECA3}" type="slidenum">
              <a:rPr lang="en-US" altLang="en-US"/>
              <a:pPr algn="r" eaLnBrk="1" hangingPunct="1">
                <a:spcBef>
                  <a:spcPct val="0"/>
                </a:spcBef>
              </a:pPr>
              <a:t>22</a:t>
            </a:fld>
            <a:endParaRPr lang="en-US" altLang="en-US"/>
          </a:p>
        </p:txBody>
      </p:sp>
      <p:sp>
        <p:nvSpPr>
          <p:cNvPr id="49156"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1429DD-8FB7-490D-9425-F3DE54AAB06F}" type="slidenum">
              <a:rPr lang="en-US" altLang="en-US">
                <a:cs typeface="Arial" charset="0"/>
              </a:rPr>
              <a:pPr algn="r" eaLnBrk="1" hangingPunct="1">
                <a:spcBef>
                  <a:spcPct val="0"/>
                </a:spcBef>
              </a:pPr>
              <a:t>22</a:t>
            </a:fld>
            <a:endParaRPr lang="en-US" altLang="en-US">
              <a:cs typeface="Arial" charset="0"/>
            </a:endParaRPr>
          </a:p>
        </p:txBody>
      </p:sp>
      <p:sp>
        <p:nvSpPr>
          <p:cNvPr id="49157" name="Rectangle 1026"/>
          <p:cNvSpPr>
            <a:spLocks noGrp="1" noRot="1" noChangeAspect="1" noChangeArrowheads="1" noTextEdit="1"/>
          </p:cNvSpPr>
          <p:nvPr>
            <p:ph type="sldImg"/>
          </p:nvPr>
        </p:nvSpPr>
        <p:spPr>
          <a:ln/>
        </p:spPr>
      </p:sp>
      <p:sp>
        <p:nvSpPr>
          <p:cNvPr id="43014" name="Rectangle 1027"/>
          <p:cNvSpPr>
            <a:spLocks noChangeArrowheads="1"/>
          </p:cNvSpPr>
          <p:nvPr/>
        </p:nvSpPr>
        <p:spPr bwMode="auto">
          <a:xfrm>
            <a:off x="630238" y="4451350"/>
            <a:ext cx="5668962"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marL="234950" indent="-234950">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defRPr/>
            </a:pPr>
            <a:r>
              <a:rPr lang="en-US" altLang="en-US" b="1" dirty="0" smtClean="0"/>
              <a:t>     </a:t>
            </a:r>
            <a:r>
              <a:rPr lang="en-US" altLang="en-US" dirty="0" smtClean="0"/>
              <a:t>At the completion of this lesson, It is expected that all trainees will pass the quiz at the end of this lesson and have the ability to identify and take appropriate actions to abate fall hazards that me be encountered at worksites, such as:</a:t>
            </a:r>
          </a:p>
          <a:p>
            <a:pPr marL="457200" lvl="1" indent="0" eaLnBrk="1" hangingPunct="1">
              <a:spcBef>
                <a:spcPct val="0"/>
              </a:spcBef>
              <a:defRPr/>
            </a:pPr>
            <a:endParaRPr lang="en-US" altLang="en-US" dirty="0" smtClean="0"/>
          </a:p>
          <a:p>
            <a:pPr lvl="1" eaLnBrk="1" hangingPunct="1">
              <a:spcBef>
                <a:spcPct val="0"/>
              </a:spcBef>
              <a:defRPr/>
            </a:pPr>
            <a:r>
              <a:rPr lang="en-US" altLang="en-US" dirty="0" smtClean="0"/>
              <a:t> </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 Unprotected elevated work areas </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 Floor and walls openings</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Slippery Surfaces</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Trip Hazards</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Scaffolding</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Elevated Work Platforms</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Ladders</a:t>
            </a:r>
          </a:p>
          <a:p>
            <a:pPr eaLnBrk="1" hangingPunct="1">
              <a:spcBef>
                <a:spcPct val="0"/>
              </a:spcBef>
              <a:buFontTx/>
              <a:buChar char="•"/>
              <a:defRPr/>
            </a:pPr>
            <a:endParaRPr lang="en-US" altLang="en-US" dirty="0" smtClean="0"/>
          </a:p>
          <a:p>
            <a:pPr eaLnBrk="1" hangingPunct="1">
              <a:buFontTx/>
              <a:buChar char="•"/>
              <a:defRPr/>
            </a:pPr>
            <a:endParaRPr lang="en-US" altLang="en-US" dirty="0" smtClean="0"/>
          </a:p>
          <a:p>
            <a:pPr eaLnBrk="1" hangingPunct="1">
              <a:defRPr/>
            </a:pPr>
            <a:endParaRPr lang="en-US" altLang="en-US" dirty="0" smtClean="0"/>
          </a:p>
          <a:p>
            <a:pPr eaLnBrk="1" hangingPunct="1">
              <a:defRPr/>
            </a:pPr>
            <a:r>
              <a:rPr lang="en-US" altLang="en-US" dirty="0" smtClean="0"/>
              <a:t> </a:t>
            </a:r>
          </a:p>
          <a:p>
            <a:pPr eaLnBrk="1" hangingPunct="1">
              <a:defRPr/>
            </a:pPr>
            <a:endParaRPr lang="en-US" altLang="en-US" dirty="0" smtClean="0"/>
          </a:p>
          <a:p>
            <a:pPr eaLnBrk="1" hangingPunct="1">
              <a:defRPr/>
            </a:pP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FD51C8A-9838-4B36-A871-0F4073BB1A1E}" type="slidenum">
              <a:rPr lang="en-US" altLang="en-US"/>
              <a:pPr>
                <a:spcBef>
                  <a:spcPct val="0"/>
                </a:spcBef>
              </a:pPr>
              <a:t>23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08025" y="4451350"/>
            <a:ext cx="5984875"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t>When To Use a Personal Fall Arrest System (PFAS) (1915.77) (1915.159) </a:t>
            </a:r>
          </a:p>
          <a:p>
            <a:pPr>
              <a:lnSpc>
                <a:spcPct val="90000"/>
              </a:lnSpc>
            </a:pPr>
            <a:r>
              <a:rPr lang="en-US" altLang="en-US" b="1" dirty="0" smtClean="0"/>
              <a:t>Fall protection is required when:</a:t>
            </a:r>
          </a:p>
          <a:p>
            <a:pPr>
              <a:lnSpc>
                <a:spcPct val="90000"/>
              </a:lnSpc>
              <a:buFontTx/>
              <a:buChar char="•"/>
            </a:pPr>
            <a:r>
              <a:rPr lang="en-US" altLang="en-US" dirty="0" smtClean="0"/>
              <a:t> Working 5 feet or more above a lower level </a:t>
            </a:r>
          </a:p>
          <a:p>
            <a:pPr>
              <a:lnSpc>
                <a:spcPct val="90000"/>
              </a:lnSpc>
              <a:buFontTx/>
              <a:buChar char="•"/>
            </a:pPr>
            <a:r>
              <a:rPr lang="en-US" altLang="en-US" dirty="0" smtClean="0"/>
              <a:t> There is a hazard of falling into dangerous equipment</a:t>
            </a:r>
          </a:p>
          <a:p>
            <a:pPr>
              <a:lnSpc>
                <a:spcPct val="90000"/>
              </a:lnSpc>
              <a:buFontTx/>
              <a:buChar char="•"/>
            </a:pPr>
            <a:r>
              <a:rPr lang="en-US" altLang="en-US" dirty="0" smtClean="0"/>
              <a:t> Working in specific areas or activities</a:t>
            </a:r>
          </a:p>
          <a:p>
            <a:pPr>
              <a:lnSpc>
                <a:spcPct val="90000"/>
              </a:lnSpc>
              <a:buFontTx/>
              <a:buChar char="•"/>
            </a:pPr>
            <a:r>
              <a:rPr lang="en-US" altLang="en-US" dirty="0" smtClean="0"/>
              <a:t> While walking and working surfaces are being inspected</a:t>
            </a:r>
          </a:p>
          <a:p>
            <a:pPr>
              <a:lnSpc>
                <a:spcPct val="90000"/>
              </a:lnSpc>
              <a:buFontTx/>
              <a:buChar char="•"/>
            </a:pPr>
            <a:r>
              <a:rPr lang="en-US" altLang="en-US" dirty="0" smtClean="0"/>
              <a:t> Connectors, D-rings, snap hooks, anchorages, lifelines, lanyards and personal fall arrest systems must be in compliance with 1915.159.</a:t>
            </a:r>
          </a:p>
          <a:p>
            <a:pPr>
              <a:lnSpc>
                <a:spcPct val="90000"/>
              </a:lnSpc>
            </a:pPr>
            <a:r>
              <a:rPr lang="en-US" altLang="en-US" dirty="0" smtClean="0"/>
              <a:t> </a:t>
            </a:r>
            <a:r>
              <a:rPr lang="en-US" altLang="en-US" b="1" dirty="0" smtClean="0"/>
              <a:t>NAVSEA Standard Item FY 6 009-74, 3.18.2 States:</a:t>
            </a:r>
          </a:p>
          <a:p>
            <a:pPr>
              <a:lnSpc>
                <a:spcPct val="90000"/>
              </a:lnSpc>
              <a:buFontTx/>
              <a:buChar char="•"/>
            </a:pPr>
            <a:r>
              <a:rPr lang="en-US" altLang="en-US" dirty="0" smtClean="0"/>
              <a:t> Provide and use personal fall arrest system (PFAS), working</a:t>
            </a:r>
          </a:p>
          <a:p>
            <a:pPr>
              <a:lnSpc>
                <a:spcPct val="90000"/>
              </a:lnSpc>
              <a:buFontTx/>
              <a:buChar char="•"/>
            </a:pPr>
            <a:r>
              <a:rPr lang="en-US" altLang="en-US" dirty="0" smtClean="0"/>
              <a:t>lanyard, and climber safety device when going aloft where a climber safety</a:t>
            </a:r>
          </a:p>
          <a:p>
            <a:pPr>
              <a:lnSpc>
                <a:spcPct val="90000"/>
              </a:lnSpc>
              <a:buFontTx/>
              <a:buChar char="•"/>
            </a:pPr>
            <a:r>
              <a:rPr lang="en-US" altLang="en-US" dirty="0" smtClean="0"/>
              <a:t>rail is installed. If a climber safety rail is not installed, use a double</a:t>
            </a:r>
          </a:p>
          <a:p>
            <a:pPr>
              <a:lnSpc>
                <a:spcPct val="90000"/>
              </a:lnSpc>
              <a:buFontTx/>
              <a:buChar char="•"/>
            </a:pPr>
            <a:r>
              <a:rPr lang="en-US" altLang="en-US" dirty="0" smtClean="0"/>
              <a:t>lanyard configuration.</a:t>
            </a:r>
          </a:p>
          <a:p>
            <a:pPr>
              <a:lnSpc>
                <a:spcPct val="90000"/>
              </a:lnSpc>
            </a:pPr>
            <a:r>
              <a:rPr lang="en-US" altLang="en-US" b="1" dirty="0" smtClean="0"/>
              <a:t>Notes:  </a:t>
            </a:r>
            <a:r>
              <a:rPr lang="en-US" altLang="en-US" dirty="0" smtClean="0"/>
              <a:t>Platform above 4 feet should be guarded with a handrail and toe board. </a:t>
            </a:r>
          </a:p>
          <a:p>
            <a:pPr>
              <a:lnSpc>
                <a:spcPct val="90000"/>
              </a:lnSpc>
            </a:pPr>
            <a:r>
              <a:rPr lang="en-US" altLang="en-US" b="1" dirty="0" smtClean="0"/>
              <a:t> </a:t>
            </a:r>
            <a:r>
              <a:rPr lang="en-US" altLang="en-US" dirty="0" smtClean="0"/>
              <a:t>A best shipyard practice is to be sure you are wearing fall protection when working within 6 feet from an unguarded edge. </a:t>
            </a:r>
          </a:p>
          <a:p>
            <a:pPr>
              <a:lnSpc>
                <a:spcPct val="90000"/>
              </a:lnSpc>
            </a:pP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8DFB39E-6194-4503-8582-C2B6E62C31C4}" type="slidenum">
              <a:rPr lang="en-US" altLang="en-US"/>
              <a:pPr>
                <a:spcBef>
                  <a:spcPct val="0"/>
                </a:spcBef>
              </a:pPr>
              <a:t>24</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Rules!</a:t>
            </a:r>
          </a:p>
          <a:p>
            <a:endParaRPr lang="en-US" altLang="en-US" b="1" dirty="0" smtClean="0"/>
          </a:p>
          <a:p>
            <a:r>
              <a:rPr lang="en-US" altLang="en-US" dirty="0" smtClean="0"/>
              <a:t>Follow these rules to prevent falls in the workplace:</a:t>
            </a:r>
          </a:p>
          <a:p>
            <a:endParaRPr lang="en-US" altLang="en-US" dirty="0" smtClean="0"/>
          </a:p>
          <a:p>
            <a:pPr>
              <a:buFontTx/>
              <a:buChar char="•"/>
            </a:pPr>
            <a:r>
              <a:rPr lang="en-US" altLang="en-US" dirty="0" smtClean="0"/>
              <a:t> Stay away from edges, even if they’re guarded, unless you’re performing a   specific task there </a:t>
            </a:r>
          </a:p>
          <a:p>
            <a:pPr>
              <a:buFontTx/>
              <a:buChar char="•"/>
            </a:pPr>
            <a:r>
              <a:rPr lang="en-US" altLang="en-US" dirty="0" smtClean="0"/>
              <a:t> Do not engage in horseplay</a:t>
            </a:r>
          </a:p>
          <a:p>
            <a:pPr>
              <a:buFontTx/>
              <a:buChar char="•"/>
            </a:pPr>
            <a:r>
              <a:rPr lang="en-US" altLang="en-US" dirty="0" smtClean="0"/>
              <a:t> Clean up all spills promptly</a:t>
            </a:r>
          </a:p>
          <a:p>
            <a:pPr>
              <a:buFontTx/>
              <a:buChar char="•"/>
            </a:pPr>
            <a:r>
              <a:rPr lang="en-US" altLang="en-US" dirty="0" smtClean="0"/>
              <a:t> Take special care on icy surfaces</a:t>
            </a:r>
          </a:p>
          <a:p>
            <a:pPr>
              <a:buFontTx/>
              <a:buChar char="•"/>
            </a:pPr>
            <a:r>
              <a:rPr lang="en-US" altLang="en-US" dirty="0" smtClean="0"/>
              <a:t> Don’t carry a stack of materials you can’t see over</a:t>
            </a:r>
          </a:p>
          <a:p>
            <a:pPr>
              <a:buFontTx/>
              <a:buChar char="•"/>
            </a:pPr>
            <a:r>
              <a:rPr lang="en-US" altLang="en-US" dirty="0" smtClean="0"/>
              <a:t> Carry only tools and materials you need to upper work levels</a:t>
            </a:r>
          </a:p>
          <a:p>
            <a:pPr>
              <a:buFontTx/>
              <a:buChar char="•"/>
            </a:pPr>
            <a:r>
              <a:rPr lang="en-US" altLang="en-US" dirty="0" smtClean="0"/>
              <a:t> Keep all tools, equipment, and materials as far away from the edge as possible</a:t>
            </a:r>
          </a:p>
          <a:p>
            <a:pPr>
              <a:buFontTx/>
              <a:buChar char="•"/>
            </a:pPr>
            <a:r>
              <a:rPr lang="en-US" altLang="en-US" dirty="0" smtClean="0"/>
              <a:t> Dispose of trash regularly and properly</a:t>
            </a:r>
          </a:p>
          <a:p>
            <a:pPr>
              <a:buFontTx/>
              <a:buChar char="•"/>
            </a:pPr>
            <a:r>
              <a:rPr lang="en-US" altLang="en-US" dirty="0" smtClean="0"/>
              <a:t> Platforms/scaffolds should have </a:t>
            </a:r>
            <a:r>
              <a:rPr lang="en-US" altLang="en-US" dirty="0" err="1" smtClean="0"/>
              <a:t>toeboards</a:t>
            </a:r>
            <a:endParaRPr lang="en-US" altLang="en-US" dirty="0" smtClean="0"/>
          </a:p>
          <a:p>
            <a:pPr>
              <a:buFontTx/>
              <a:buChar char="•"/>
            </a:pPr>
            <a:r>
              <a:rPr lang="en-US" altLang="en-US" dirty="0" smtClean="0"/>
              <a:t> When tying off to a pad eye or cleat be sure that they are labeled to support 5,000 pounds.  When tying off to a hard point be sure it can support 5,000 pounds.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63D7A76-9638-4EB7-99DA-20AEDEEDA08F}" type="slidenum">
              <a:rPr lang="en-US" altLang="en-US"/>
              <a:pPr>
                <a:spcBef>
                  <a:spcPct val="0"/>
                </a:spcBef>
              </a:pPr>
              <a:t>25</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p>
          <a:p>
            <a:r>
              <a:rPr lang="en-US" altLang="en-US" b="1" smtClean="0"/>
              <a:t>What’s Wrong With This Picture?</a:t>
            </a:r>
          </a:p>
          <a:p>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z="1000" smtClean="0"/>
          </a:p>
          <a:p>
            <a:endParaRPr lang="en-US" alt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8B53959-E6FB-447B-9200-90BC120E8082}" type="slidenum">
              <a:rPr lang="en-US" altLang="en-US"/>
              <a:pPr>
                <a:spcBef>
                  <a:spcPct val="0"/>
                </a:spcBef>
              </a:pPr>
              <a:t>26</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Rules Continued!</a:t>
            </a:r>
          </a:p>
          <a:p>
            <a:endParaRPr lang="en-US" altLang="en-US" b="1" dirty="0" smtClean="0"/>
          </a:p>
          <a:p>
            <a:r>
              <a:rPr lang="en-US" altLang="en-US" dirty="0" smtClean="0"/>
              <a:t>Follow these rules to prevent falls in the workplace:</a:t>
            </a:r>
          </a:p>
          <a:p>
            <a:endParaRPr lang="en-US" altLang="en-US" dirty="0" smtClean="0"/>
          </a:p>
          <a:p>
            <a:pPr>
              <a:buFontTx/>
              <a:buChar char="•"/>
            </a:pPr>
            <a:r>
              <a:rPr lang="en-US" altLang="en-US" dirty="0" smtClean="0"/>
              <a:t> Obey verbal warnings, signs, warning lines, and barriers</a:t>
            </a:r>
          </a:p>
          <a:p>
            <a:pPr>
              <a:buFontTx/>
              <a:buChar char="•"/>
            </a:pPr>
            <a:r>
              <a:rPr lang="en-US" altLang="en-US" dirty="0" smtClean="0"/>
              <a:t> Don’t enter a controlled access zone without authorization</a:t>
            </a:r>
          </a:p>
          <a:p>
            <a:pPr>
              <a:buFontTx/>
              <a:buChar char="•"/>
            </a:pPr>
            <a:r>
              <a:rPr lang="en-US" altLang="en-US" dirty="0" smtClean="0"/>
              <a:t> Use assigned personal protective equipment, such as a personal fall arrest system and a hard hat</a:t>
            </a:r>
          </a:p>
          <a:p>
            <a:pPr>
              <a:buFontTx/>
              <a:buChar char="•"/>
            </a:pPr>
            <a:r>
              <a:rPr lang="en-US" altLang="en-US" dirty="0" smtClean="0"/>
              <a:t> Inspect your personal fall arrest system before each use to make sure it is in good condition and safe to use</a:t>
            </a:r>
          </a:p>
          <a:p>
            <a:pPr>
              <a:buFontTx/>
              <a:buChar char="•"/>
            </a:pPr>
            <a:r>
              <a:rPr lang="en-US" altLang="en-US" dirty="0" smtClean="0"/>
              <a:t> Use common sense and caution at all times</a:t>
            </a:r>
          </a:p>
          <a:p>
            <a:pPr>
              <a:buFontTx/>
              <a:buChar char="•"/>
            </a:pPr>
            <a:r>
              <a:rPr lang="en-US" altLang="en-US" dirty="0" smtClean="0"/>
              <a:t> Wear sturdy shoes with nonskid soles and short laces</a:t>
            </a:r>
          </a:p>
          <a:p>
            <a:pPr>
              <a:buFontTx/>
              <a:buChar char="•"/>
            </a:pPr>
            <a:r>
              <a:rPr lang="en-US" altLang="en-US" dirty="0" smtClean="0"/>
              <a:t> Avoid wearing long, loose pants you could trip over</a:t>
            </a:r>
          </a:p>
          <a:p>
            <a:pPr>
              <a:buFontTx/>
              <a:buChar char="•"/>
            </a:pPr>
            <a:r>
              <a:rPr lang="en-US" altLang="en-US" dirty="0" smtClean="0"/>
              <a:t> Walk slowly and watch where you are going—don’t run!</a:t>
            </a:r>
          </a:p>
          <a:p>
            <a:pPr>
              <a:buFontTx/>
              <a:buChar char="•"/>
            </a:pPr>
            <a:r>
              <a:rPr lang="en-US" altLang="en-US" dirty="0" smtClean="0"/>
              <a:t> Don’t lean on guardrails</a:t>
            </a:r>
          </a:p>
          <a:p>
            <a:endParaRPr lang="en-US" altLang="en-US" b="1" i="1" dirty="0" smtClean="0"/>
          </a:p>
          <a:p>
            <a:pPr algn="ctr"/>
            <a:r>
              <a:rPr lang="en-US" altLang="en-US" b="1" i="1" dirty="0" smtClean="0"/>
              <a:t>Be sure you are trained!!</a:t>
            </a:r>
          </a:p>
          <a:p>
            <a:endParaRPr lang="en-US" altLang="en-US" b="1" i="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BC13EEE-03FE-4702-BBA3-56C2315ED7EC}" type="slidenum">
              <a:rPr lang="en-US" altLang="en-US"/>
              <a:pPr>
                <a:spcBef>
                  <a:spcPct val="0"/>
                </a:spcBef>
              </a:pPr>
              <a:t>27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708025" y="4451350"/>
            <a:ext cx="5670550" cy="414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smtClean="0">
                <a:solidFill>
                  <a:schemeClr val="tx2"/>
                </a:solidFill>
              </a:rPr>
              <a:t>What Went Wrong?</a:t>
            </a:r>
          </a:p>
          <a:p>
            <a:pPr>
              <a:lnSpc>
                <a:spcPct val="90000"/>
              </a:lnSpc>
            </a:pPr>
            <a:endParaRPr lang="en-US" altLang="en-US" b="1" smtClean="0">
              <a:solidFill>
                <a:schemeClr val="tx2"/>
              </a:solidFill>
            </a:endParaRPr>
          </a:p>
          <a:p>
            <a:pPr>
              <a:lnSpc>
                <a:spcPct val="90000"/>
              </a:lnSpc>
            </a:pPr>
            <a:r>
              <a:rPr lang="en-US" altLang="en-US" smtClean="0"/>
              <a:t>Based on the video you just saw, working with your partner, identify “What Went Wrong”.</a:t>
            </a:r>
          </a:p>
          <a:p>
            <a:pPr>
              <a:lnSpc>
                <a:spcPct val="90000"/>
              </a:lnSpc>
              <a:buFontTx/>
              <a:buChar char="•"/>
            </a:pPr>
            <a:r>
              <a:rPr lang="en-US" altLang="en-US" smtClean="0"/>
              <a:t>  ____________________________________________________________</a:t>
            </a:r>
          </a:p>
          <a:p>
            <a:pPr>
              <a:lnSpc>
                <a:spcPct val="90000"/>
              </a:lnSpc>
              <a:buFontTx/>
              <a:buChar char="•"/>
            </a:pPr>
            <a:endParaRPr lang="en-US" altLang="en-US" smtClean="0"/>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pPr>
            <a:endParaRPr lang="en-US" altLang="en-US" smtClean="0"/>
          </a:p>
          <a:p>
            <a:pPr marL="457200" lvl="1" indent="0"/>
            <a:endParaRPr lang="en-US" altLang="en-US" i="1" smtClean="0">
              <a:latin typeface="CommonBullets" pitchFamily="34" charset="2"/>
            </a:endParaRPr>
          </a:p>
          <a:p>
            <a:pPr marL="457200" lvl="1" indent="0"/>
            <a:endParaRPr lang="en-US" altLang="en-US" i="1" smtClean="0">
              <a:solidFill>
                <a:srgbClr val="000000"/>
              </a:solidFill>
              <a:latin typeface="CommonBullets" pitchFamily="34" charset="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B0CF9FF-7D7B-4934-8723-57929276ED7C}" type="slidenum">
              <a:rPr lang="en-US" altLang="en-US"/>
              <a:pPr>
                <a:spcBef>
                  <a:spcPct val="0"/>
                </a:spcBef>
              </a:pPr>
              <a:t>28</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Injuries Caused by Ladders</a:t>
            </a:r>
          </a:p>
          <a:p>
            <a:endParaRPr lang="en-US" altLang="en-US" smtClean="0"/>
          </a:p>
          <a:p>
            <a:r>
              <a:rPr lang="en-US" altLang="en-US" smtClean="0"/>
              <a:t>Ladders are used in shipbuilding and ship repair to allow workers to gain access to multiple levels, and in some cases to work from. </a:t>
            </a:r>
          </a:p>
          <a:p>
            <a:r>
              <a:rPr lang="en-US" altLang="en-US" smtClean="0"/>
              <a:t>According to The U.S. Consumer Product Safety Commission it is estimated that 65,000 individuals receive emergency room treatment because of ladder accidents.  However, the hazards associated with using ladders can be significantly reduced when using the ladder properly.</a:t>
            </a:r>
          </a:p>
          <a:p>
            <a:endParaRPr lang="en-US" altLang="en-US" smtClean="0"/>
          </a:p>
          <a:p>
            <a:r>
              <a:rPr lang="en-US" altLang="en-US" b="1" smtClean="0"/>
              <a:t>Hazards</a:t>
            </a:r>
          </a:p>
          <a:p>
            <a:endParaRPr lang="en-US" altLang="en-US" b="1" smtClean="0"/>
          </a:p>
          <a:p>
            <a:r>
              <a:rPr lang="en-US" altLang="en-US" smtClean="0"/>
              <a:t>Hazards associated with the use of ladders include:</a:t>
            </a:r>
          </a:p>
          <a:p>
            <a:endParaRPr lang="en-US" altLang="en-US" smtClean="0"/>
          </a:p>
          <a:p>
            <a:pPr>
              <a:buFontTx/>
              <a:buChar char="•"/>
            </a:pPr>
            <a:r>
              <a:rPr lang="en-US" altLang="en-US" smtClean="0"/>
              <a:t> Falls from the ladder caused by structural failure</a:t>
            </a:r>
          </a:p>
          <a:p>
            <a:pPr>
              <a:buFontTx/>
              <a:buChar char="•"/>
            </a:pPr>
            <a:endParaRPr lang="en-US" altLang="en-US" smtClean="0"/>
          </a:p>
          <a:p>
            <a:pPr>
              <a:buFontTx/>
              <a:buChar char="•"/>
            </a:pPr>
            <a:r>
              <a:rPr lang="en-US" altLang="en-US" smtClean="0"/>
              <a:t> Poor placement</a:t>
            </a:r>
          </a:p>
          <a:p>
            <a:pPr>
              <a:buFontTx/>
              <a:buChar char="•"/>
            </a:pPr>
            <a:endParaRPr lang="en-US" altLang="en-US" smtClean="0"/>
          </a:p>
          <a:p>
            <a:pPr>
              <a:buFontTx/>
              <a:buChar char="•"/>
            </a:pPr>
            <a:r>
              <a:rPr lang="en-US" altLang="en-US" smtClean="0"/>
              <a:t> Inappropriate work practices. </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E20F4EA-EA7C-4FAA-8A44-0E25B6EA39BB}" type="slidenum">
              <a:rPr lang="en-US" altLang="en-US"/>
              <a:pPr>
                <a:spcBef>
                  <a:spcPct val="0"/>
                </a:spcBef>
              </a:pPr>
              <a:t>29</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708025" y="4451350"/>
            <a:ext cx="567055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t>Ladder Material Pros and Cons</a:t>
            </a:r>
          </a:p>
          <a:p>
            <a:pPr>
              <a:lnSpc>
                <a:spcPct val="90000"/>
              </a:lnSpc>
            </a:pPr>
            <a:endParaRPr lang="en-US" altLang="en-US" b="1" dirty="0" smtClean="0"/>
          </a:p>
          <a:p>
            <a:pPr>
              <a:lnSpc>
                <a:spcPct val="90000"/>
              </a:lnSpc>
            </a:pPr>
            <a:r>
              <a:rPr lang="en-US" altLang="en-US" dirty="0" smtClean="0"/>
              <a:t>Three types of materials most commonly used:</a:t>
            </a:r>
          </a:p>
          <a:p>
            <a:pPr>
              <a:lnSpc>
                <a:spcPct val="90000"/>
              </a:lnSpc>
              <a:buFontTx/>
              <a:buChar char="•"/>
            </a:pPr>
            <a:r>
              <a:rPr lang="en-US" altLang="en-US" dirty="0" smtClean="0"/>
              <a:t> Wood</a:t>
            </a:r>
          </a:p>
          <a:p>
            <a:pPr marL="457200" lvl="1" indent="0">
              <a:lnSpc>
                <a:spcPct val="90000"/>
              </a:lnSpc>
            </a:pPr>
            <a:r>
              <a:rPr lang="en-US" altLang="en-US" dirty="0" smtClean="0"/>
              <a:t>Pro - non-conductor of electricity when dry</a:t>
            </a:r>
          </a:p>
          <a:p>
            <a:pPr marL="457200" lvl="1" indent="0">
              <a:lnSpc>
                <a:spcPct val="90000"/>
              </a:lnSpc>
            </a:pPr>
            <a:r>
              <a:rPr lang="en-US" altLang="en-US" dirty="0" smtClean="0"/>
              <a:t>Pro - the best natural insulator against heat of all materials </a:t>
            </a:r>
          </a:p>
          <a:p>
            <a:pPr marL="457200" lvl="1" indent="0">
              <a:lnSpc>
                <a:spcPct val="90000"/>
              </a:lnSpc>
            </a:pPr>
            <a:r>
              <a:rPr lang="en-US" altLang="en-US" dirty="0" smtClean="0"/>
              <a:t>Con - ages very fast </a:t>
            </a:r>
          </a:p>
          <a:p>
            <a:pPr>
              <a:lnSpc>
                <a:spcPct val="90000"/>
              </a:lnSpc>
              <a:buFontTx/>
              <a:buChar char="•"/>
            </a:pPr>
            <a:r>
              <a:rPr lang="en-US" altLang="en-US" dirty="0" smtClean="0"/>
              <a:t> Fiberglass</a:t>
            </a:r>
          </a:p>
          <a:p>
            <a:pPr marL="457200" lvl="1" indent="0">
              <a:lnSpc>
                <a:spcPct val="90000"/>
              </a:lnSpc>
            </a:pPr>
            <a:r>
              <a:rPr lang="en-US" altLang="en-US" dirty="0" smtClean="0"/>
              <a:t>Pro - non-conductor of electricity </a:t>
            </a:r>
          </a:p>
          <a:p>
            <a:pPr marL="457200" lvl="1" indent="0">
              <a:lnSpc>
                <a:spcPct val="90000"/>
              </a:lnSpc>
            </a:pPr>
            <a:r>
              <a:rPr lang="en-US" altLang="en-US" dirty="0" smtClean="0"/>
              <a:t>Pro - dense material and is slower to conduct heat than metals </a:t>
            </a:r>
          </a:p>
          <a:p>
            <a:pPr marL="457200" lvl="1" indent="0">
              <a:lnSpc>
                <a:spcPct val="90000"/>
              </a:lnSpc>
            </a:pPr>
            <a:r>
              <a:rPr lang="en-US" altLang="en-US" dirty="0" smtClean="0"/>
              <a:t>Pro - ages very slow</a:t>
            </a:r>
          </a:p>
          <a:p>
            <a:pPr marL="457200" lvl="1" indent="0">
              <a:lnSpc>
                <a:spcPct val="90000"/>
              </a:lnSpc>
            </a:pPr>
            <a:r>
              <a:rPr lang="en-US" altLang="en-US" dirty="0" smtClean="0"/>
              <a:t>Con - heavier than aluminum or wood models </a:t>
            </a:r>
          </a:p>
          <a:p>
            <a:pPr marL="457200" lvl="1" indent="0">
              <a:lnSpc>
                <a:spcPct val="90000"/>
              </a:lnSpc>
            </a:pPr>
            <a:r>
              <a:rPr lang="en-US" altLang="en-US" dirty="0" smtClean="0"/>
              <a:t>Con - tends to chip and crack under severe impact, or when dropped upon solid objects </a:t>
            </a:r>
          </a:p>
          <a:p>
            <a:pPr>
              <a:lnSpc>
                <a:spcPct val="90000"/>
              </a:lnSpc>
              <a:buFontTx/>
              <a:buChar char="•"/>
            </a:pPr>
            <a:r>
              <a:rPr lang="en-US" altLang="en-US" dirty="0" smtClean="0"/>
              <a:t> Aluminum</a:t>
            </a:r>
          </a:p>
          <a:p>
            <a:pPr marL="457200" lvl="1" indent="0">
              <a:lnSpc>
                <a:spcPct val="90000"/>
              </a:lnSpc>
            </a:pPr>
            <a:r>
              <a:rPr lang="en-US" altLang="en-US" dirty="0" smtClean="0"/>
              <a:t>Pro - in general are tough </a:t>
            </a:r>
          </a:p>
          <a:p>
            <a:pPr marL="457200" lvl="1" indent="0">
              <a:lnSpc>
                <a:spcPct val="90000"/>
              </a:lnSpc>
            </a:pPr>
            <a:r>
              <a:rPr lang="en-US" altLang="en-US" dirty="0" smtClean="0"/>
              <a:t>Pro - age very slow</a:t>
            </a:r>
          </a:p>
          <a:p>
            <a:pPr marL="457200" lvl="1" indent="0">
              <a:lnSpc>
                <a:spcPct val="90000"/>
              </a:lnSpc>
            </a:pPr>
            <a:r>
              <a:rPr lang="en-US" altLang="en-US" dirty="0" smtClean="0"/>
              <a:t>Pro - will not chip or crack when subjected to severe impact </a:t>
            </a:r>
          </a:p>
          <a:p>
            <a:pPr marL="457200" lvl="1" indent="0">
              <a:lnSpc>
                <a:spcPct val="90000"/>
              </a:lnSpc>
            </a:pPr>
            <a:r>
              <a:rPr lang="en-US" altLang="en-US" dirty="0" smtClean="0"/>
              <a:t>Con - can conduct electricity</a:t>
            </a:r>
          </a:p>
          <a:p>
            <a:pPr marL="457200" lvl="1" indent="0">
              <a:lnSpc>
                <a:spcPct val="90000"/>
              </a:lnSpc>
            </a:pPr>
            <a:r>
              <a:rPr lang="en-US" altLang="en-US" dirty="0" smtClean="0"/>
              <a:t>Con - not a good insulator against heat</a:t>
            </a:r>
          </a:p>
          <a:p>
            <a:pPr>
              <a:lnSpc>
                <a:spcPct val="90000"/>
              </a:lnSpc>
            </a:pP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a:p>
        </p:txBody>
      </p:sp>
      <p:sp>
        <p:nvSpPr>
          <p:cNvPr id="10243"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56E8CF-52B7-492D-8432-914C39E6F6E5}" type="slidenum">
              <a:rPr lang="en-US" altLang="en-US"/>
              <a:pPr algn="r" eaLnBrk="1" hangingPunct="1">
                <a:spcBef>
                  <a:spcPct val="0"/>
                </a:spcBef>
              </a:pPr>
              <a:t>3</a:t>
            </a:fld>
            <a:endParaRPr lang="en-US" altLang="en-US"/>
          </a:p>
        </p:txBody>
      </p:sp>
      <p:sp>
        <p:nvSpPr>
          <p:cNvPr id="10244"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946A78F-D0FA-4BFB-9DF6-1490754D3AFE}" type="slidenum">
              <a:rPr lang="en-US" altLang="en-US"/>
              <a:pPr algn="r" eaLnBrk="1" hangingPunct="1">
                <a:spcBef>
                  <a:spcPct val="0"/>
                </a:spcBef>
              </a:pPr>
              <a:t>3</a:t>
            </a:fld>
            <a:endParaRPr lang="en-US" altLang="en-US"/>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Course Objective</a:t>
            </a:r>
          </a:p>
          <a:p>
            <a:pPr eaLnBrk="1" hangingPunct="1"/>
            <a:r>
              <a:rPr lang="en-US" altLang="en-US" dirty="0" smtClean="0"/>
              <a:t>At the completion of this course, the trainee will pass a certification test, and demonstrate safe work practices as defined by Federal OSHA standards, Navy specifications and host-yard requirements.</a:t>
            </a:r>
          </a:p>
          <a:p>
            <a:pPr eaLnBrk="1" hangingPunct="1"/>
            <a:endParaRPr lang="en-US" altLang="en-US" dirty="0" smtClean="0"/>
          </a:p>
          <a:p>
            <a:pPr eaLnBrk="1" hangingPunct="1"/>
            <a:r>
              <a:rPr lang="en-US" altLang="en-US" b="1" dirty="0" smtClean="0"/>
              <a:t>Learning Progress</a:t>
            </a:r>
          </a:p>
          <a:p>
            <a:pPr eaLnBrk="1" hangingPunct="1"/>
            <a:r>
              <a:rPr lang="en-US" altLang="en-US" dirty="0" smtClean="0"/>
              <a:t>At the end of most lessons there will be practice exercises for the participants to complete.  </a:t>
            </a:r>
          </a:p>
          <a:p>
            <a:pPr eaLnBrk="1" hangingPunct="1"/>
            <a:endParaRPr lang="en-US" altLang="en-US" dirty="0" smtClean="0"/>
          </a:p>
          <a:p>
            <a:pPr eaLnBrk="1" hangingPunct="1"/>
            <a:r>
              <a:rPr lang="en-US" altLang="en-US" b="1" dirty="0" smtClean="0"/>
              <a:t>Evaluation Strategy</a:t>
            </a:r>
          </a:p>
          <a:p>
            <a:pPr eaLnBrk="1" hangingPunct="1"/>
            <a:r>
              <a:rPr lang="en-US" altLang="en-US" dirty="0" smtClean="0"/>
              <a:t>This course will be considered successful if there is a test rate of over 70% after the participant completes this course. </a:t>
            </a:r>
          </a:p>
          <a:p>
            <a:pPr eaLnBrk="1" hangingPunct="1"/>
            <a:endParaRPr lang="en-US" altLang="en-US" dirty="0" smtClean="0"/>
          </a:p>
          <a:p>
            <a:pPr eaLnBrk="1" hangingPunct="1"/>
            <a:r>
              <a:rPr lang="en-US" altLang="en-US" b="1" dirty="0" smtClean="0"/>
              <a:t>Training Audience</a:t>
            </a:r>
          </a:p>
          <a:p>
            <a:pPr eaLnBrk="1" hangingPunct="1"/>
            <a:r>
              <a:rPr lang="en-US" altLang="en-US" dirty="0" smtClean="0"/>
              <a:t>This course is intended for all production shipyard workers.  </a:t>
            </a:r>
            <a:endParaRPr lang="en-US" altLang="en-US" sz="10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1733A1B-D27E-4411-BC63-260AD57950A7}" type="slidenum">
              <a:rPr lang="en-US" altLang="en-US"/>
              <a:pPr>
                <a:spcBef>
                  <a:spcPct val="0"/>
                </a:spcBef>
              </a:pPr>
              <a:t>30</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smtClean="0"/>
              <a:t>Duty Rating</a:t>
            </a:r>
          </a:p>
          <a:p>
            <a:pPr>
              <a:lnSpc>
                <a:spcPct val="90000"/>
              </a:lnSpc>
            </a:pPr>
            <a:endParaRPr lang="en-US" altLang="en-US" b="1" smtClean="0"/>
          </a:p>
          <a:p>
            <a:pPr>
              <a:lnSpc>
                <a:spcPct val="90000"/>
              </a:lnSpc>
            </a:pPr>
            <a:r>
              <a:rPr lang="en-US" altLang="en-US" smtClean="0"/>
              <a:t>A ladder's duty rating should be prominently displayed by a color-coded label on the ladder side rail. Look for the proper duty ratings to match the highest level of use. The ratings are:</a:t>
            </a:r>
          </a:p>
          <a:p>
            <a:pPr>
              <a:lnSpc>
                <a:spcPct val="90000"/>
              </a:lnSpc>
            </a:pPr>
            <a:endParaRPr lang="en-US" altLang="en-US" smtClean="0"/>
          </a:p>
          <a:p>
            <a:pPr>
              <a:lnSpc>
                <a:spcPct val="90000"/>
              </a:lnSpc>
              <a:buFontTx/>
              <a:buChar char="•"/>
            </a:pPr>
            <a:r>
              <a:rPr lang="en-US" altLang="en-US" smtClean="0"/>
              <a:t> Type III light-duty ladders. </a:t>
            </a:r>
          </a:p>
          <a:p>
            <a:pPr marL="457200" lvl="1" indent="0">
              <a:lnSpc>
                <a:spcPct val="90000"/>
              </a:lnSpc>
              <a:buFontTx/>
              <a:buChar char="•"/>
            </a:pPr>
            <a:r>
              <a:rPr lang="en-US" altLang="en-US" smtClean="0"/>
              <a:t> 3-6 feet long. </a:t>
            </a:r>
          </a:p>
          <a:p>
            <a:pPr marL="457200" lvl="1" indent="0">
              <a:lnSpc>
                <a:spcPct val="90000"/>
              </a:lnSpc>
              <a:buFontTx/>
              <a:buChar char="•"/>
            </a:pPr>
            <a:r>
              <a:rPr lang="en-US" altLang="en-US" smtClean="0"/>
              <a:t> These are rated for a maximum load of 200 pounds (user plus materials)</a:t>
            </a:r>
          </a:p>
          <a:p>
            <a:pPr marL="457200" lvl="1" indent="0">
              <a:lnSpc>
                <a:spcPct val="90000"/>
              </a:lnSpc>
              <a:buFontTx/>
              <a:buChar char="•"/>
            </a:pPr>
            <a:endParaRPr lang="en-US" altLang="en-US" smtClean="0"/>
          </a:p>
          <a:p>
            <a:pPr>
              <a:lnSpc>
                <a:spcPct val="90000"/>
              </a:lnSpc>
              <a:buFontTx/>
              <a:buChar char="•"/>
            </a:pPr>
            <a:r>
              <a:rPr lang="en-US" altLang="en-US" smtClean="0"/>
              <a:t> Type II medium-duty ladder.</a:t>
            </a:r>
          </a:p>
          <a:p>
            <a:pPr marL="457200" lvl="1" indent="0">
              <a:lnSpc>
                <a:spcPct val="90000"/>
              </a:lnSpc>
              <a:buFontTx/>
              <a:buChar char="•"/>
            </a:pPr>
            <a:r>
              <a:rPr lang="en-US" altLang="en-US" smtClean="0"/>
              <a:t> 3-12 feet long.</a:t>
            </a:r>
          </a:p>
          <a:p>
            <a:pPr marL="457200" lvl="1" indent="0">
              <a:lnSpc>
                <a:spcPct val="90000"/>
              </a:lnSpc>
              <a:buFontTx/>
              <a:buChar char="•"/>
            </a:pPr>
            <a:r>
              <a:rPr lang="en-US" altLang="en-US" smtClean="0"/>
              <a:t> 225 pounds </a:t>
            </a:r>
          </a:p>
          <a:p>
            <a:pPr marL="457200" lvl="1" indent="0">
              <a:lnSpc>
                <a:spcPct val="90000"/>
              </a:lnSpc>
              <a:buFontTx/>
              <a:buChar char="•"/>
            </a:pPr>
            <a:endParaRPr lang="en-US" altLang="en-US" smtClean="0"/>
          </a:p>
          <a:p>
            <a:pPr>
              <a:lnSpc>
                <a:spcPct val="90000"/>
              </a:lnSpc>
              <a:buFontTx/>
              <a:buChar char="•"/>
            </a:pPr>
            <a:r>
              <a:rPr lang="en-US" altLang="en-US" smtClean="0"/>
              <a:t> Type I heavy-duty ladder </a:t>
            </a:r>
          </a:p>
          <a:p>
            <a:pPr marL="457200" lvl="1" indent="0">
              <a:lnSpc>
                <a:spcPct val="90000"/>
              </a:lnSpc>
              <a:buFontTx/>
              <a:buChar char="•"/>
            </a:pPr>
            <a:r>
              <a:rPr lang="en-US" altLang="en-US" smtClean="0"/>
              <a:t> 3-20 feet long.</a:t>
            </a:r>
          </a:p>
          <a:p>
            <a:pPr marL="457200" lvl="1" indent="0">
              <a:lnSpc>
                <a:spcPct val="90000"/>
              </a:lnSpc>
              <a:buFontTx/>
              <a:buChar char="•"/>
            </a:pPr>
            <a:r>
              <a:rPr lang="en-US" altLang="en-US" smtClean="0"/>
              <a:t> 250 pounds. </a:t>
            </a:r>
          </a:p>
          <a:p>
            <a:pPr>
              <a:lnSpc>
                <a:spcPct val="90000"/>
              </a:lnSpc>
            </a:pPr>
            <a:r>
              <a:rPr lang="en-US" altLang="en-US" smtClean="0"/>
              <a:t> </a:t>
            </a:r>
          </a:p>
          <a:p>
            <a:pPr>
              <a:lnSpc>
                <a:spcPct val="90000"/>
              </a:lnSpc>
            </a:pPr>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C169783-0F85-444F-8DCC-A34480F4A0A7}" type="slidenum">
              <a:rPr lang="en-US" altLang="en-US"/>
              <a:pPr>
                <a:spcBef>
                  <a:spcPct val="0"/>
                </a:spcBef>
              </a:pPr>
              <a:t>31</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Step Ladders</a:t>
            </a:r>
            <a:endParaRPr lang="en-US" altLang="en-US" dirty="0" smtClean="0"/>
          </a:p>
          <a:p>
            <a:r>
              <a:rPr lang="en-US" altLang="en-US" dirty="0" smtClean="0"/>
              <a:t>The following rules should be followed when working on a step ladder:</a:t>
            </a:r>
          </a:p>
          <a:p>
            <a:endParaRPr lang="en-US" altLang="en-US" sz="800" dirty="0" smtClean="0"/>
          </a:p>
          <a:p>
            <a:pPr>
              <a:buFontTx/>
              <a:buChar char="•"/>
            </a:pPr>
            <a:r>
              <a:rPr lang="en-US" altLang="en-US" dirty="0" smtClean="0"/>
              <a:t> A stepladder should be set-up on a flat surface </a:t>
            </a:r>
          </a:p>
          <a:p>
            <a:pPr>
              <a:buFontTx/>
              <a:buChar char="•"/>
            </a:pPr>
            <a:endParaRPr lang="en-US" altLang="en-US" sz="800" dirty="0" smtClean="0"/>
          </a:p>
          <a:p>
            <a:pPr>
              <a:buFontTx/>
              <a:buChar char="•"/>
            </a:pPr>
            <a:r>
              <a:rPr lang="en-US" altLang="en-US" dirty="0" smtClean="0"/>
              <a:t> Fully extend the legs before climbing a stepladder</a:t>
            </a:r>
          </a:p>
          <a:p>
            <a:pPr>
              <a:buFontTx/>
              <a:buChar char="•"/>
            </a:pPr>
            <a:endParaRPr lang="en-US" altLang="en-US" sz="800" dirty="0" smtClean="0"/>
          </a:p>
          <a:p>
            <a:pPr>
              <a:buFontTx/>
              <a:buChar char="•"/>
            </a:pPr>
            <a:r>
              <a:rPr lang="en-US" altLang="en-US" dirty="0" smtClean="0"/>
              <a:t> Lock the spreader.  This may present a pinching hazard so keep fingers clear! </a:t>
            </a:r>
          </a:p>
          <a:p>
            <a:pPr>
              <a:buFontTx/>
              <a:buChar char="•"/>
            </a:pPr>
            <a:endParaRPr lang="en-US" altLang="en-US" sz="800" dirty="0" smtClean="0"/>
          </a:p>
          <a:p>
            <a:pPr>
              <a:buFontTx/>
              <a:buChar char="•"/>
            </a:pPr>
            <a:r>
              <a:rPr lang="en-US" altLang="en-US" dirty="0" smtClean="0"/>
              <a:t> Never use a step ladder as a straight ladder.</a:t>
            </a:r>
          </a:p>
          <a:p>
            <a:pPr>
              <a:buFontTx/>
              <a:buChar char="•"/>
            </a:pPr>
            <a:endParaRPr lang="en-US" altLang="en-US" sz="800" dirty="0" smtClean="0"/>
          </a:p>
          <a:p>
            <a:pPr>
              <a:buFontTx/>
              <a:buChar char="•"/>
            </a:pPr>
            <a:r>
              <a:rPr lang="en-US" altLang="en-US" dirty="0" smtClean="0"/>
              <a:t> Stepladders do not exceed 20 feet.</a:t>
            </a:r>
          </a:p>
          <a:p>
            <a:pPr>
              <a:buFontTx/>
              <a:buChar char="•"/>
            </a:pPr>
            <a:endParaRPr lang="en-US" altLang="en-US" sz="800" dirty="0" smtClean="0"/>
          </a:p>
          <a:p>
            <a:pPr>
              <a:buFontTx/>
              <a:buChar char="•"/>
            </a:pPr>
            <a:r>
              <a:rPr lang="en-US" altLang="en-US" dirty="0" smtClean="0"/>
              <a:t> </a:t>
            </a:r>
            <a:r>
              <a:rPr lang="en-US" altLang="ja-JP" dirty="0" smtClean="0"/>
              <a:t>Do not step on the top two steps or the bucket shelf </a:t>
            </a:r>
            <a:r>
              <a:rPr lang="en-US" altLang="en-US" dirty="0" smtClean="0"/>
              <a:t> </a:t>
            </a:r>
          </a:p>
          <a:p>
            <a:pPr>
              <a:buFontTx/>
              <a:buChar char="•"/>
            </a:pPr>
            <a:endParaRPr lang="en-US" altLang="en-US" sz="800" dirty="0" smtClean="0"/>
          </a:p>
          <a:p>
            <a:pPr>
              <a:buFontTx/>
              <a:buChar char="•"/>
            </a:pPr>
            <a:r>
              <a:rPr lang="en-US" altLang="en-US" dirty="0" smtClean="0"/>
              <a:t> Do not rear section supports. They are not designed to support your weight</a:t>
            </a:r>
          </a:p>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2C10AE1-581C-41E3-98C0-715FACA08586}" type="slidenum">
              <a:rPr lang="en-US" altLang="en-US"/>
              <a:pPr>
                <a:spcBef>
                  <a:spcPct val="0"/>
                </a:spcBef>
              </a:pPr>
              <a:t>32</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r>
              <a:rPr lang="en-US" altLang="en-US" b="1" smtClean="0"/>
              <a:t>What’s Wrong With This Picture?</a:t>
            </a:r>
          </a:p>
          <a:p>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z="1600" smtClean="0"/>
          </a:p>
          <a:p>
            <a:endParaRPr lang="en-US" altLang="en-US" sz="16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50D4B38-DB6D-435E-850B-B1B515B0854D}" type="slidenum">
              <a:rPr lang="en-US" altLang="en-US"/>
              <a:pPr>
                <a:spcBef>
                  <a:spcPct val="0"/>
                </a:spcBef>
              </a:pPr>
              <a:t>33</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Portable Ladders (Extension Ladders)</a:t>
            </a:r>
            <a:r>
              <a:rPr lang="en-US" altLang="en-US" dirty="0" smtClean="0"/>
              <a:t> </a:t>
            </a:r>
            <a:r>
              <a:rPr lang="en-US" altLang="en-US" b="1" dirty="0" smtClean="0"/>
              <a:t>(1915.72)</a:t>
            </a:r>
            <a:endParaRPr lang="en-US" altLang="en-US" dirty="0" smtClean="0"/>
          </a:p>
          <a:p>
            <a:r>
              <a:rPr lang="en-US" altLang="en-US" dirty="0" smtClean="0"/>
              <a:t>When using portable ladders remember:</a:t>
            </a:r>
          </a:p>
          <a:p>
            <a:endParaRPr lang="en-US" altLang="en-US" dirty="0" smtClean="0"/>
          </a:p>
          <a:p>
            <a:pPr>
              <a:buFontTx/>
              <a:buChar char="•"/>
            </a:pPr>
            <a:r>
              <a:rPr lang="en-US" altLang="en-US" dirty="0" smtClean="0"/>
              <a:t> When you raise it to the desired height be sure the locks engage securely on both sides of the ladder</a:t>
            </a:r>
          </a:p>
          <a:p>
            <a:pPr>
              <a:buFontTx/>
              <a:buChar char="•"/>
            </a:pPr>
            <a:endParaRPr lang="en-US" altLang="en-US" dirty="0" smtClean="0"/>
          </a:p>
          <a:p>
            <a:pPr>
              <a:buFontTx/>
              <a:buChar char="•"/>
            </a:pPr>
            <a:r>
              <a:rPr lang="en-US" altLang="en-US" dirty="0" smtClean="0"/>
              <a:t> They do not exceed 44 feet when extended </a:t>
            </a:r>
          </a:p>
          <a:p>
            <a:pPr>
              <a:buFontTx/>
              <a:buChar char="•"/>
            </a:pPr>
            <a:endParaRPr lang="en-US" altLang="en-US" dirty="0" smtClean="0"/>
          </a:p>
          <a:p>
            <a:pPr>
              <a:buFontTx/>
              <a:buChar char="•"/>
            </a:pPr>
            <a:r>
              <a:rPr lang="en-US" altLang="en-US" dirty="0" smtClean="0"/>
              <a:t> They should not be used fully extended. The overlap between sections should not be less than 10% of the working length of the ladder</a:t>
            </a:r>
          </a:p>
          <a:p>
            <a:pPr>
              <a:buFontTx/>
              <a:buChar char="•"/>
            </a:pPr>
            <a:endParaRPr lang="en-US" altLang="en-US" dirty="0" smtClean="0"/>
          </a:p>
          <a:p>
            <a:pPr eaLnBrk="1" hangingPunct="1">
              <a:buFontTx/>
              <a:buChar char="•"/>
            </a:pPr>
            <a:r>
              <a:rPr lang="en-US" altLang="en-US" dirty="0" smtClean="0"/>
              <a:t> They shall be lashed, blocked or otherwise secured to prevent their being displaced</a:t>
            </a:r>
          </a:p>
          <a:p>
            <a:pPr eaLnBrk="1" hangingPunct="1">
              <a:buFontTx/>
              <a:buChar char="•"/>
            </a:pPr>
            <a:endParaRPr lang="en-US" altLang="en-US" dirty="0" smtClean="0"/>
          </a:p>
          <a:p>
            <a:pPr eaLnBrk="1" hangingPunct="1">
              <a:buFontTx/>
              <a:buChar char="•"/>
            </a:pPr>
            <a:r>
              <a:rPr lang="en-US" altLang="en-US" dirty="0" smtClean="0"/>
              <a:t> Side rails of ladders used for access to any level must extend not less than 36 inches above that level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5B0A487-DF58-4BDE-9F39-28FF00934562}" type="slidenum">
              <a:rPr lang="en-US" altLang="en-US"/>
              <a:pPr>
                <a:spcBef>
                  <a:spcPct val="0"/>
                </a:spcBef>
              </a:pPr>
              <a:t>34</a:t>
            </a:fld>
            <a:endParaRPr lang="en-US" altLang="en-US"/>
          </a:p>
        </p:txBody>
      </p:sp>
      <p:sp>
        <p:nvSpPr>
          <p:cNvPr id="73731" name="Rectangle 2"/>
          <p:cNvSpPr>
            <a:spLocks noGrp="1" noRot="1" noChangeAspect="1" noChangeArrowheads="1" noTextEdit="1"/>
          </p:cNvSpPr>
          <p:nvPr>
            <p:ph type="sldImg"/>
          </p:nvPr>
        </p:nvSpPr>
        <p:spPr>
          <a:xfrm>
            <a:off x="1277938" y="781050"/>
            <a:ext cx="4568825" cy="3425825"/>
          </a:xfrm>
          <a:ln/>
        </p:spPr>
      </p:sp>
      <p:sp>
        <p:nvSpPr>
          <p:cNvPr id="73732" name="Rectangle 3"/>
          <p:cNvSpPr>
            <a:spLocks noGrp="1" noChangeArrowheads="1"/>
          </p:cNvSpPr>
          <p:nvPr>
            <p:ph type="body" idx="1"/>
          </p:nvPr>
        </p:nvSpPr>
        <p:spPr>
          <a:xfrm>
            <a:off x="944563" y="4448175"/>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Ladder Angle (1915.72)</a:t>
            </a:r>
            <a:endParaRPr lang="en-US" altLang="en-US" dirty="0" smtClean="0"/>
          </a:p>
          <a:p>
            <a:r>
              <a:rPr lang="en-US" altLang="en-US" dirty="0" smtClean="0"/>
              <a:t>Always use a portable ladder at angle where the  horizontal distance from the top support to the foot of the ladder is ¼ the working length of the ladder (length along ladder between the foot and top support). </a:t>
            </a:r>
          </a:p>
          <a:p>
            <a:endParaRPr lang="en-US" altLang="en-US" dirty="0" smtClean="0"/>
          </a:p>
          <a:p>
            <a:r>
              <a:rPr lang="en-US" altLang="en-US" b="1" dirty="0" smtClean="0"/>
              <a:t>Remember –	 4 up</a:t>
            </a:r>
          </a:p>
          <a:p>
            <a:r>
              <a:rPr lang="en-US" altLang="en-US" b="1" dirty="0" smtClean="0"/>
              <a:t>	 1 out</a:t>
            </a:r>
          </a:p>
          <a:p>
            <a:endParaRPr lang="en-US" altLang="en-US" b="1"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0505EB2-0B71-4FD7-8B1E-7044F8ED49DB}" type="slidenum">
              <a:rPr lang="en-US" altLang="en-US"/>
              <a:pPr>
                <a:spcBef>
                  <a:spcPct val="0"/>
                </a:spcBef>
              </a:pPr>
              <a:t>35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Do! </a:t>
            </a:r>
            <a:r>
              <a:rPr lang="en-US" altLang="en-US" dirty="0" smtClean="0">
                <a:latin typeface="Tahoma" pitchFamily="34" charset="0"/>
              </a:rPr>
              <a:t>(</a:t>
            </a:r>
            <a:r>
              <a:rPr lang="en-US" altLang="en-US" b="1" dirty="0" smtClean="0">
                <a:latin typeface="Tahoma" pitchFamily="34" charset="0"/>
              </a:rPr>
              <a:t>1915.72) </a:t>
            </a:r>
            <a:endParaRPr lang="en-US" altLang="en-US" b="1" dirty="0" smtClean="0"/>
          </a:p>
          <a:p>
            <a:r>
              <a:rPr lang="en-US" altLang="en-US" dirty="0" smtClean="0"/>
              <a:t>Below are some of things you should do:</a:t>
            </a:r>
          </a:p>
          <a:p>
            <a:endParaRPr lang="en-US" altLang="en-US" dirty="0" smtClean="0"/>
          </a:p>
          <a:p>
            <a:pPr>
              <a:buFontTx/>
              <a:buChar char="•"/>
            </a:pPr>
            <a:r>
              <a:rPr lang="en-US" altLang="en-US" dirty="0" smtClean="0"/>
              <a:t> Face the ladder when climbing or descending and use both hands </a:t>
            </a:r>
          </a:p>
          <a:p>
            <a:pPr>
              <a:buFontTx/>
              <a:buChar char="•"/>
            </a:pPr>
            <a:r>
              <a:rPr lang="en-US" altLang="en-US" dirty="0" smtClean="0"/>
              <a:t> Mount the ladder from the center, not from the side </a:t>
            </a:r>
          </a:p>
          <a:p>
            <a:pPr>
              <a:buFontTx/>
              <a:buChar char="•"/>
            </a:pPr>
            <a:r>
              <a:rPr lang="en-US" altLang="en-US" dirty="0" smtClean="0"/>
              <a:t> Tools should be carried in the pockets, in a bag attached to a belt, or raised and lowered by rope</a:t>
            </a:r>
          </a:p>
          <a:p>
            <a:pPr>
              <a:buFontTx/>
              <a:buChar char="•"/>
            </a:pPr>
            <a:r>
              <a:rPr lang="en-US" altLang="en-US" dirty="0" smtClean="0"/>
              <a:t> Be sure that the soles of your shoes are clean and dry</a:t>
            </a:r>
          </a:p>
          <a:p>
            <a:pPr>
              <a:buFontTx/>
              <a:buChar char="•"/>
            </a:pPr>
            <a:r>
              <a:rPr lang="en-US" altLang="en-US" dirty="0" smtClean="0"/>
              <a:t> Work facing the ladder, holding on with one hand</a:t>
            </a:r>
          </a:p>
          <a:p>
            <a:pPr>
              <a:buFontTx/>
              <a:buChar char="•"/>
            </a:pPr>
            <a:r>
              <a:rPr lang="en-US" altLang="en-US" dirty="0" smtClean="0"/>
              <a:t> If it is ever necessary to work with both hands, hook one leg over the rung</a:t>
            </a:r>
          </a:p>
          <a:p>
            <a:pPr>
              <a:buFontTx/>
              <a:buChar char="•"/>
            </a:pPr>
            <a:r>
              <a:rPr lang="en-US" altLang="en-US" dirty="0" smtClean="0"/>
              <a:t> Immediately remove ladders with broken or missing rungs or steps, broken or split side rails, or other faulty or defective construction</a:t>
            </a:r>
          </a:p>
          <a:p>
            <a:pPr>
              <a:buFontTx/>
              <a:buChar char="•"/>
            </a:pPr>
            <a:r>
              <a:rPr lang="en-US" altLang="en-US" dirty="0" smtClean="0"/>
              <a:t> Always have a 3-point contact (such as, one hand and two feet) </a:t>
            </a:r>
          </a:p>
          <a:p>
            <a:pPr>
              <a:buFontTx/>
              <a:buChar char="•"/>
            </a:pPr>
            <a:endParaRPr lang="en-US" altLang="en-US" dirty="0" smtClean="0"/>
          </a:p>
          <a:p>
            <a:pPr>
              <a:buFontTx/>
              <a:buChar char="•"/>
            </a:pPr>
            <a:endParaRPr lang="en-US" altLang="en-US" dirty="0" smtClean="0"/>
          </a:p>
          <a:p>
            <a:pPr eaLnBrk="1" hangingPunct="1"/>
            <a:r>
              <a:rPr lang="en-US" altLang="en-US" dirty="0" smtClean="0"/>
              <a:t>.</a:t>
            </a:r>
          </a:p>
          <a:p>
            <a:pPr>
              <a:buFontTx/>
              <a:buChar char="•"/>
            </a:pPr>
            <a:endParaRPr lang="en-US" altLang="en-US" dirty="0" smtClean="0"/>
          </a:p>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82D26B6-F513-49AD-91B3-5510B5C2A3C5}" type="slidenum">
              <a:rPr lang="en-US" altLang="en-US"/>
              <a:pPr>
                <a:spcBef>
                  <a:spcPct val="0"/>
                </a:spcBef>
              </a:pPr>
              <a:t>36</a:t>
            </a:fld>
            <a:endParaRPr lang="en-US" altLang="en-US"/>
          </a:p>
        </p:txBody>
      </p:sp>
      <p:sp>
        <p:nvSpPr>
          <p:cNvPr id="77827" name="Rectangle 2"/>
          <p:cNvSpPr>
            <a:spLocks noGrp="1" noRot="1" noChangeAspect="1" noChangeArrowheads="1" noTextEdit="1"/>
          </p:cNvSpPr>
          <p:nvPr>
            <p:ph type="sldImg"/>
          </p:nvPr>
        </p:nvSpPr>
        <p:spPr>
          <a:xfrm>
            <a:off x="1258888" y="747713"/>
            <a:ext cx="4567237" cy="3425825"/>
          </a:xfrm>
          <a:ln/>
        </p:spPr>
      </p:sp>
      <p:sp>
        <p:nvSpPr>
          <p:cNvPr id="77828" name="Rectangle 3"/>
          <p:cNvSpPr>
            <a:spLocks noGrp="1" noChangeArrowheads="1"/>
          </p:cNvSpPr>
          <p:nvPr>
            <p:ph type="body" idx="1"/>
          </p:nvPr>
        </p:nvSpPr>
        <p:spPr>
          <a:xfrm>
            <a:off x="944563" y="4448175"/>
            <a:ext cx="5197475" cy="313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Fixed Ladders 1917.118(b)(3) </a:t>
            </a:r>
          </a:p>
          <a:p>
            <a:r>
              <a:rPr lang="en-US" altLang="en-US" dirty="0" smtClean="0"/>
              <a:t>Fixed ladders:</a:t>
            </a:r>
          </a:p>
          <a:p>
            <a:endParaRPr lang="en-US" altLang="en-US" dirty="0" smtClean="0"/>
          </a:p>
          <a:p>
            <a:pPr>
              <a:buFontTx/>
              <a:buChar char="•"/>
            </a:pPr>
            <a:r>
              <a:rPr lang="en-US" altLang="en-US" dirty="0" smtClean="0"/>
              <a:t> Are permanently attached to a structure, building or equipment</a:t>
            </a:r>
          </a:p>
          <a:p>
            <a:endParaRPr lang="en-US" altLang="en-US" dirty="0" smtClean="0"/>
          </a:p>
          <a:p>
            <a:pPr>
              <a:buFontTx/>
              <a:buChar char="•"/>
            </a:pPr>
            <a:r>
              <a:rPr lang="en-US" altLang="en-US" dirty="0" smtClean="0"/>
              <a:t> Must be inspected regularly and be maintained in a safe condition</a:t>
            </a:r>
          </a:p>
          <a:p>
            <a:pPr>
              <a:buFontTx/>
              <a:buChar char="•"/>
            </a:pPr>
            <a:endParaRPr lang="en-US" altLang="en-US" dirty="0" smtClean="0"/>
          </a:p>
          <a:p>
            <a:pPr>
              <a:buFontTx/>
              <a:buChar char="•"/>
            </a:pPr>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94C0587-7BD7-4F91-B863-F8A5179BD6E4}" type="slidenum">
              <a:rPr lang="en-US" altLang="en-US"/>
              <a:pPr>
                <a:spcBef>
                  <a:spcPct val="0"/>
                </a:spcBef>
              </a:pPr>
              <a:t>37</a:t>
            </a:fld>
            <a:endParaRPr lang="en-US" altLang="en-US"/>
          </a:p>
        </p:txBody>
      </p:sp>
      <p:sp>
        <p:nvSpPr>
          <p:cNvPr id="79875"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29342E4-234C-4A08-8D61-2EA9697CBA40}" type="slidenum">
              <a:rPr lang="en-US" altLang="en-US"/>
              <a:pPr algn="r" eaLnBrk="1" hangingPunct="1">
                <a:spcBef>
                  <a:spcPct val="0"/>
                </a:spcBef>
              </a:pPr>
              <a:t>37</a:t>
            </a:fld>
            <a:endParaRPr lang="en-US" altLang="en-US"/>
          </a:p>
        </p:txBody>
      </p:sp>
      <p:sp>
        <p:nvSpPr>
          <p:cNvPr id="79876"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FF1E02E-0542-4253-90D0-F315DD63A742}" type="slidenum">
              <a:rPr lang="en-US" altLang="en-US">
                <a:cs typeface="Arial" charset="0"/>
              </a:rPr>
              <a:pPr algn="r" eaLnBrk="1" hangingPunct="1">
                <a:spcBef>
                  <a:spcPct val="0"/>
                </a:spcBef>
              </a:pPr>
              <a:t>37</a:t>
            </a:fld>
            <a:endParaRPr lang="en-US" altLang="en-US">
              <a:cs typeface="Arial" charset="0"/>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xfrm>
            <a:off x="723900" y="4457700"/>
            <a:ext cx="567055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b="1" dirty="0" smtClean="0"/>
          </a:p>
          <a:p>
            <a:pPr>
              <a:spcBef>
                <a:spcPct val="0"/>
              </a:spcBef>
            </a:pPr>
            <a:r>
              <a:rPr lang="en-US" altLang="en-US" b="1" dirty="0" smtClean="0"/>
              <a:t>Best Practices</a:t>
            </a:r>
          </a:p>
          <a:p>
            <a:pPr>
              <a:spcBef>
                <a:spcPct val="0"/>
              </a:spcBef>
            </a:pPr>
            <a:endParaRPr lang="en-US" altLang="en-US" b="1" dirty="0" smtClean="0"/>
          </a:p>
          <a:p>
            <a:pPr>
              <a:spcBef>
                <a:spcPct val="0"/>
              </a:spcBef>
            </a:pPr>
            <a:r>
              <a:rPr lang="en-US" altLang="en-US" b="1" dirty="0" smtClean="0"/>
              <a:t> </a:t>
            </a:r>
            <a:r>
              <a:rPr lang="en-US" altLang="en-US" dirty="0" smtClean="0"/>
              <a:t>Fiberglass ladders are to be used on-board ship.  No wood or aluminum ladders!</a:t>
            </a:r>
          </a:p>
          <a:p>
            <a:pPr>
              <a:spcBef>
                <a:spcPct val="0"/>
              </a:spcBef>
            </a:pPr>
            <a:endParaRPr lang="en-US" altLang="en-US" dirty="0" smtClean="0"/>
          </a:p>
          <a:p>
            <a:pPr>
              <a:spcBef>
                <a:spcPct val="0"/>
              </a:spcBef>
            </a:pPr>
            <a:r>
              <a:rPr lang="en-US" altLang="en-US" dirty="0" smtClean="0"/>
              <a:t> Extension ladders used on-board must be secured on the top and bottom</a:t>
            </a:r>
          </a:p>
          <a:p>
            <a:pPr>
              <a:spcBef>
                <a:spcPct val="0"/>
              </a:spcBef>
            </a:pPr>
            <a:endParaRPr lang="en-US" altLang="en-US" dirty="0" smtClean="0"/>
          </a:p>
          <a:p>
            <a:pPr>
              <a:spcBef>
                <a:spcPct val="0"/>
              </a:spcBef>
            </a:pPr>
            <a:r>
              <a:rPr lang="en-US" altLang="en-US" dirty="0" smtClean="0"/>
              <a:t> Escape trunks should be used as an emergency egress only and kept clear</a:t>
            </a:r>
          </a:p>
          <a:p>
            <a:pPr algn="l">
              <a:spcBef>
                <a:spcPct val="0"/>
              </a:spcBef>
            </a:pPr>
            <a:endParaRPr lang="en-US" altLang="en-US" dirty="0" smtClean="0"/>
          </a:p>
          <a:p>
            <a:pPr algn="l">
              <a:spcBef>
                <a:spcPct val="0"/>
              </a:spcBef>
            </a:pPr>
            <a:r>
              <a:rPr lang="en-US" altLang="en-US" dirty="0" smtClean="0"/>
              <a:t> When working from a ladder over 5 feet you must be tied off!</a:t>
            </a:r>
          </a:p>
          <a:p>
            <a:pPr>
              <a:spcBef>
                <a:spcPct val="0"/>
              </a:spcBef>
            </a:pPr>
            <a:endParaRPr lang="en-US" altLang="en-US" dirty="0" smtClean="0"/>
          </a:p>
          <a:p>
            <a:pPr>
              <a:buFontTx/>
              <a:buChar char="•"/>
            </a:pPr>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8D88998-DF1C-48DF-883B-068B9F9BC321}" type="slidenum">
              <a:rPr lang="en-US" altLang="en-US"/>
              <a:pPr>
                <a:spcBef>
                  <a:spcPct val="0"/>
                </a:spcBef>
              </a:pPr>
              <a:t>38</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708025" y="4451350"/>
            <a:ext cx="5670550" cy="44513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50" b="1" dirty="0" smtClean="0">
                <a:latin typeface="Arial" panose="020B0604020202020204" pitchFamily="34" charset="0"/>
              </a:rPr>
              <a:t>Ladder Inspection</a:t>
            </a:r>
          </a:p>
          <a:p>
            <a:pPr>
              <a:defRPr/>
            </a:pPr>
            <a:r>
              <a:rPr lang="en-US" altLang="en-US" sz="1150" dirty="0" smtClean="0">
                <a:latin typeface="Arial" panose="020B0604020202020204" pitchFamily="34" charset="0"/>
              </a:rPr>
              <a:t>You should inspect the following:</a:t>
            </a:r>
          </a:p>
          <a:p>
            <a:pPr marL="457200" lvl="1" indent="0">
              <a:buFontTx/>
              <a:buChar char="•"/>
              <a:defRPr/>
            </a:pPr>
            <a:r>
              <a:rPr lang="en-US" altLang="en-US" sz="1150" dirty="0" smtClean="0">
                <a:latin typeface="Arial" panose="020B0604020202020204" pitchFamily="34" charset="0"/>
              </a:rPr>
              <a:t> The ladders have no nails, screws, or splinters sticking out</a:t>
            </a:r>
          </a:p>
          <a:p>
            <a:pPr marL="457200" lvl="1" indent="0">
              <a:buFontTx/>
              <a:buChar char="•"/>
              <a:defRPr/>
            </a:pPr>
            <a:r>
              <a:rPr lang="en-US" altLang="en-US" sz="1150" dirty="0" smtClean="0">
                <a:latin typeface="Arial" panose="020B0604020202020204" pitchFamily="34" charset="0"/>
              </a:rPr>
              <a:t> The side rails have no dents or bends</a:t>
            </a:r>
          </a:p>
          <a:p>
            <a:pPr marL="457200" lvl="1" indent="0">
              <a:buFontTx/>
              <a:buChar char="•"/>
              <a:defRPr/>
            </a:pPr>
            <a:r>
              <a:rPr lang="en-US" altLang="en-US" sz="1150" dirty="0" smtClean="0">
                <a:latin typeface="Arial" panose="020B0604020202020204" pitchFamily="34" charset="0"/>
              </a:rPr>
              <a:t> The rivets are not sheared</a:t>
            </a:r>
          </a:p>
          <a:p>
            <a:pPr marL="457200" lvl="1" indent="0">
              <a:buFontTx/>
              <a:buChar char="•"/>
              <a:defRPr/>
            </a:pPr>
            <a:r>
              <a:rPr lang="en-US" altLang="en-US" sz="1150" dirty="0" smtClean="0">
                <a:latin typeface="Arial" panose="020B0604020202020204" pitchFamily="34" charset="0"/>
              </a:rPr>
              <a:t> The hardware connections are secure</a:t>
            </a:r>
          </a:p>
          <a:p>
            <a:pPr marL="457200" lvl="1" indent="0">
              <a:buFontTx/>
              <a:buChar char="•"/>
              <a:defRPr/>
            </a:pPr>
            <a:r>
              <a:rPr lang="en-US" altLang="en-US" sz="1150" dirty="0" smtClean="0">
                <a:latin typeface="Arial" panose="020B0604020202020204" pitchFamily="34" charset="0"/>
              </a:rPr>
              <a:t> There are no excessively dented rungs</a:t>
            </a:r>
          </a:p>
          <a:p>
            <a:pPr marL="457200" lvl="1" indent="0">
              <a:buFontTx/>
              <a:buChar char="•"/>
              <a:defRPr/>
            </a:pPr>
            <a:r>
              <a:rPr lang="en-US" altLang="en-US" sz="1150" dirty="0" smtClean="0">
                <a:latin typeface="Arial" panose="020B0604020202020204" pitchFamily="34" charset="0"/>
              </a:rPr>
              <a:t> The rungs are firmly attached to side rails</a:t>
            </a:r>
          </a:p>
          <a:p>
            <a:pPr marL="457200" lvl="1" indent="0">
              <a:buFontTx/>
              <a:buChar char="•"/>
              <a:defRPr/>
            </a:pPr>
            <a:r>
              <a:rPr lang="en-US" altLang="en-US" sz="1150" dirty="0" smtClean="0">
                <a:latin typeface="Arial" panose="020B0604020202020204" pitchFamily="34" charset="0"/>
              </a:rPr>
              <a:t> The rungs have no oil or grease on them</a:t>
            </a:r>
          </a:p>
          <a:p>
            <a:pPr marL="457200" lvl="1" indent="0">
              <a:buFontTx/>
              <a:buChar char="•"/>
              <a:defRPr/>
            </a:pPr>
            <a:r>
              <a:rPr lang="en-US" altLang="en-US" sz="1150" dirty="0" smtClean="0">
                <a:latin typeface="Arial" panose="020B0604020202020204" pitchFamily="34" charset="0"/>
              </a:rPr>
              <a:t> The non-slip safety feet or bases on ladders are in good condition</a:t>
            </a:r>
          </a:p>
          <a:p>
            <a:pPr marL="457200" lvl="1" indent="0">
              <a:buFontTx/>
              <a:buChar char="•"/>
              <a:defRPr/>
            </a:pPr>
            <a:r>
              <a:rPr lang="en-US" altLang="en-US" sz="1150" dirty="0" smtClean="0">
                <a:latin typeface="Arial" panose="020B0604020202020204" pitchFamily="34" charset="0"/>
              </a:rPr>
              <a:t> The non-slip safety material on ladder rungs is in good condition</a:t>
            </a:r>
          </a:p>
          <a:p>
            <a:pPr marL="457200" lvl="1" indent="0">
              <a:buFontTx/>
              <a:buChar char="•"/>
              <a:defRPr/>
            </a:pPr>
            <a:r>
              <a:rPr lang="en-US" altLang="en-US" sz="1150" dirty="0" smtClean="0">
                <a:latin typeface="Arial" panose="020B0604020202020204" pitchFamily="34" charset="0"/>
              </a:rPr>
              <a:t> The ladder is not wobbly and that steps are not worn or broken</a:t>
            </a:r>
          </a:p>
          <a:p>
            <a:pPr marL="457200" lvl="1" indent="0">
              <a:buFontTx/>
              <a:buChar char="•"/>
              <a:defRPr/>
            </a:pPr>
            <a:r>
              <a:rPr lang="en-US" altLang="en-US" sz="1150" dirty="0">
                <a:latin typeface="Arial" panose="020B0604020202020204" pitchFamily="34" charset="0"/>
              </a:rPr>
              <a:t> </a:t>
            </a:r>
            <a:r>
              <a:rPr lang="en-US" altLang="en-US" sz="1150" dirty="0" smtClean="0">
                <a:latin typeface="Arial" panose="020B0604020202020204" pitchFamily="34" charset="0"/>
              </a:rPr>
              <a:t>Capacity - Check the capacity label and make sure the ladder has    sufficient capacity to hold you and everything you are wearing/carrying</a:t>
            </a:r>
          </a:p>
          <a:p>
            <a:pPr marL="457200" lvl="1" indent="0">
              <a:buFontTx/>
              <a:buChar char="•"/>
              <a:defRPr/>
            </a:pPr>
            <a:r>
              <a:rPr lang="en-US" altLang="en-US" sz="1150" dirty="0" smtClean="0">
                <a:latin typeface="Arial" panose="020B0604020202020204" pitchFamily="34" charset="0"/>
              </a:rPr>
              <a:t> Coatings or Paint - Check for paint or other coating hiding defects. Wood ladders shall not be painted or coated with any opaque covering, except for identification or warning labels which may be placed on one face only of a side rail. When other types of ladders are painted it is very hard for the user to observe defects/damage such as cracks or dents and painted areas must be inspected carefully for hidden damage. </a:t>
            </a:r>
            <a:endParaRPr lang="en-US" altLang="en-US" sz="1150" dirty="0">
              <a:latin typeface="Arial" panose="020B0604020202020204" pitchFamily="34" charset="0"/>
            </a:endParaRPr>
          </a:p>
          <a:p>
            <a:pPr marL="457200" lvl="1" indent="0">
              <a:buFontTx/>
              <a:buChar char="•"/>
              <a:defRPr/>
            </a:pPr>
            <a:endParaRPr lang="en-US" altLang="en-US" dirty="0" smtClean="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D1FC2AA-CD1E-461A-9190-DFB76FEF033F}" type="slidenum">
              <a:rPr lang="en-US" altLang="en-US"/>
              <a:pPr>
                <a:spcBef>
                  <a:spcPct val="0"/>
                </a:spcBef>
              </a:pPr>
              <a:t>39</a:t>
            </a:fld>
            <a:endParaRPr lang="en-US" altLang="en-US"/>
          </a:p>
        </p:txBody>
      </p:sp>
      <p:sp>
        <p:nvSpPr>
          <p:cNvPr id="83971"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159FB55-8447-4672-8CF6-6269E45BEB93}" type="slidenum">
              <a:rPr lang="en-US" altLang="en-US"/>
              <a:pPr algn="r" eaLnBrk="1" hangingPunct="1">
                <a:spcBef>
                  <a:spcPct val="0"/>
                </a:spcBef>
              </a:pPr>
              <a:t>39</a:t>
            </a:fld>
            <a:endParaRPr lang="en-US" alt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708025" y="4373563"/>
            <a:ext cx="5670550" cy="429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Fill in the blank!</a:t>
            </a:r>
          </a:p>
        </p:txBody>
      </p:sp>
      <p:graphicFrame>
        <p:nvGraphicFramePr>
          <p:cNvPr id="283653" name="Group 5"/>
          <p:cNvGraphicFramePr>
            <a:graphicFrameLocks noGrp="1"/>
          </p:cNvGraphicFramePr>
          <p:nvPr/>
        </p:nvGraphicFramePr>
        <p:xfrm>
          <a:off x="708025" y="4786313"/>
          <a:ext cx="5197475" cy="3787775"/>
        </p:xfrm>
        <a:graphic>
          <a:graphicData uri="http://schemas.openxmlformats.org/drawingml/2006/table">
            <a:tbl>
              <a:tblPr/>
              <a:tblGrid>
                <a:gridCol w="5197475"/>
              </a:tblGrid>
              <a:tr h="65605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Fall protection is required when working ____ feet or more above a lower level</a:t>
                      </a:r>
                    </a:p>
                  </a:txBody>
                  <a:tcPr marL="94500" marR="94500" marT="46861" marB="4686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tx1"/>
                          </a:solidFill>
                          <a:effectLst/>
                          <a:latin typeface="Arial" panose="020B0604020202020204" pitchFamily="34" charset="0"/>
                          <a:ea typeface="+mn-ea"/>
                          <a:cs typeface="Arial" panose="020B0604020202020204" pitchFamily="34" charset="0"/>
                        </a:rPr>
                        <a:t>Only ladders made of __________ are to be used on-board ships </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4500" marR="94500" marT="46861" marB="4686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0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 ____ ______ identifies the maximum load of a ladder</a:t>
                      </a:r>
                    </a:p>
                  </a:txBody>
                  <a:tcPr marL="94500" marR="94500" marT="46861" marB="4686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________ _________ (2 words) is a barrier erected to prevent employees from falling to lower levels</a:t>
                      </a:r>
                    </a:p>
                  </a:txBody>
                  <a:tcPr marL="94500" marR="94500" marT="46861" marB="4686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__________ ________ provide a safe walkway for workers to travel from one part of a shipyard to another.</a:t>
                      </a:r>
                    </a:p>
                  </a:txBody>
                  <a:tcPr marL="94500" marR="94500" marT="46861" marB="4686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ABF610A-F814-4C93-AE7A-389AE264FDC2}" type="slidenum">
              <a:rPr lang="en-US" altLang="en-US"/>
              <a:pPr>
                <a:spcBef>
                  <a:spcPct val="0"/>
                </a:spcBef>
              </a:pPr>
              <a:t>4</a:t>
            </a:fld>
            <a:endParaRPr lang="en-US" altLang="en-US"/>
          </a:p>
        </p:txBody>
      </p:sp>
      <p:sp>
        <p:nvSpPr>
          <p:cNvPr id="12291"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C93F55C-4D20-4733-BE09-C36ACCD255B6}" type="slidenum">
              <a:rPr lang="en-US" altLang="en-US"/>
              <a:pPr algn="r" eaLnBrk="1" hangingPunct="1">
                <a:spcBef>
                  <a:spcPct val="0"/>
                </a:spcBef>
              </a:pPr>
              <a:t>4</a:t>
            </a:fld>
            <a:endParaRPr lang="en-US" altLang="en-US"/>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xfrm>
            <a:off x="708025" y="4451350"/>
            <a:ext cx="5670550"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Trainee Expectations</a:t>
            </a:r>
          </a:p>
          <a:p>
            <a:pPr eaLnBrk="1" hangingPunct="1"/>
            <a:r>
              <a:rPr lang="en-US" altLang="en-US" dirty="0" smtClean="0"/>
              <a:t>It is expected that all trainees will:</a:t>
            </a:r>
          </a:p>
          <a:p>
            <a:pPr marL="457200" lvl="1" indent="0" eaLnBrk="1" hangingPunct="1">
              <a:buFontTx/>
              <a:buChar char="•"/>
            </a:pPr>
            <a:r>
              <a:rPr lang="en-US" altLang="en-US" dirty="0" smtClean="0"/>
              <a:t> Pay attention</a:t>
            </a:r>
          </a:p>
          <a:p>
            <a:pPr marL="457200" lvl="1" indent="0" eaLnBrk="1" hangingPunct="1">
              <a:buFontTx/>
              <a:buChar char="•"/>
            </a:pPr>
            <a:r>
              <a:rPr lang="en-US" altLang="en-US" dirty="0" smtClean="0"/>
              <a:t> Avoid interruptions, including cell phones</a:t>
            </a:r>
          </a:p>
          <a:p>
            <a:pPr marL="457200" lvl="1" indent="0" eaLnBrk="1" hangingPunct="1">
              <a:buFontTx/>
              <a:buChar char="•"/>
            </a:pPr>
            <a:r>
              <a:rPr lang="en-US" altLang="en-US" dirty="0" smtClean="0"/>
              <a:t> Participate</a:t>
            </a:r>
          </a:p>
          <a:p>
            <a:pPr marL="457200" lvl="1" indent="0" eaLnBrk="1" hangingPunct="1">
              <a:buFontTx/>
              <a:buChar char="•"/>
            </a:pPr>
            <a:r>
              <a:rPr lang="en-US" altLang="en-US" dirty="0" smtClean="0"/>
              <a:t> Pass the post-assessment</a:t>
            </a:r>
          </a:p>
          <a:p>
            <a:pPr marL="457200" lvl="1" indent="0" eaLnBrk="1" hangingPunct="1">
              <a:buFontTx/>
              <a:buChar char="•"/>
            </a:pPr>
            <a:r>
              <a:rPr lang="en-US" altLang="en-US" dirty="0" smtClean="0"/>
              <a:t> Practice the material learned</a:t>
            </a:r>
          </a:p>
          <a:p>
            <a:pPr eaLnBrk="1" hangingPunct="1"/>
            <a:endParaRPr lang="en-US" altLang="en-US" sz="800" dirty="0" smtClean="0"/>
          </a:p>
          <a:p>
            <a:pPr eaLnBrk="1" hangingPunct="1"/>
            <a:r>
              <a:rPr lang="en-US" altLang="en-US" b="1" dirty="0" smtClean="0"/>
              <a:t>Training Logistics</a:t>
            </a:r>
          </a:p>
          <a:p>
            <a:pPr eaLnBrk="1" hangingPunct="1"/>
            <a:r>
              <a:rPr lang="en-US" altLang="en-US" dirty="0" smtClean="0"/>
              <a:t>This training program will:</a:t>
            </a:r>
          </a:p>
          <a:p>
            <a:pPr marL="457200" lvl="1" indent="0" eaLnBrk="1" hangingPunct="1">
              <a:buFontTx/>
              <a:buChar char="•"/>
            </a:pPr>
            <a:r>
              <a:rPr lang="en-US" altLang="en-US" dirty="0" smtClean="0"/>
              <a:t> Be conducted for 4 hours</a:t>
            </a:r>
          </a:p>
          <a:p>
            <a:pPr marL="457200" lvl="1" indent="0" eaLnBrk="1" hangingPunct="1">
              <a:buFontTx/>
              <a:buChar char="•"/>
            </a:pPr>
            <a:r>
              <a:rPr lang="en-US" altLang="en-US" dirty="0" smtClean="0"/>
              <a:t> Have four 10-minute breaks (2 in the morning and 2 in the afternoon)</a:t>
            </a:r>
          </a:p>
          <a:p>
            <a:pPr marL="457200" lvl="1" indent="0" eaLnBrk="1" hangingPunct="1">
              <a:buFontTx/>
              <a:buChar char="•"/>
            </a:pPr>
            <a:r>
              <a:rPr lang="en-US" altLang="en-US" dirty="0" smtClean="0"/>
              <a:t> Have a 30-minute lunch break (food opportunities)</a:t>
            </a:r>
          </a:p>
          <a:p>
            <a:pPr marL="457200" lvl="1" indent="0" eaLnBrk="1" hangingPunct="1">
              <a:buFontTx/>
              <a:buChar char="•"/>
            </a:pPr>
            <a:r>
              <a:rPr lang="en-US" altLang="en-US" dirty="0" smtClean="0"/>
              <a:t> Start and end on time</a:t>
            </a:r>
          </a:p>
          <a:p>
            <a:pPr marL="457200" lvl="1" indent="0" eaLnBrk="1" hangingPunct="1">
              <a:buFontTx/>
              <a:buChar char="•"/>
            </a:pPr>
            <a:endParaRPr lang="en-US" altLang="en-US" sz="800" dirty="0" smtClean="0"/>
          </a:p>
          <a:p>
            <a:pPr eaLnBrk="1" hangingPunct="1"/>
            <a:r>
              <a:rPr lang="en-US" altLang="en-US" b="1" dirty="0" smtClean="0"/>
              <a:t>Know Where</a:t>
            </a:r>
            <a:endParaRPr lang="en-US" altLang="en-US" dirty="0" smtClean="0"/>
          </a:p>
          <a:p>
            <a:pPr marL="457200" lvl="1" indent="0" eaLnBrk="1" hangingPunct="1">
              <a:buFontTx/>
              <a:buChar char="•"/>
            </a:pPr>
            <a:r>
              <a:rPr lang="en-US" altLang="en-US" dirty="0" smtClean="0"/>
              <a:t> Restrooms are located</a:t>
            </a:r>
          </a:p>
          <a:p>
            <a:pPr marL="457200" lvl="1" indent="0" eaLnBrk="1" hangingPunct="1">
              <a:buFontTx/>
              <a:buChar char="•"/>
            </a:pPr>
            <a:r>
              <a:rPr lang="en-US" altLang="en-US" dirty="0" smtClean="0"/>
              <a:t> Muster area is located (also know the sound of the emergency alarm</a:t>
            </a:r>
          </a:p>
          <a:p>
            <a:pPr marL="457200" lvl="1" indent="0" eaLnBrk="1" hangingPunct="1">
              <a:buFontTx/>
              <a:buChar char="•"/>
            </a:pPr>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AFB133F-BA95-4755-BC7D-44F23F6B3405}" type="slidenum">
              <a:rPr lang="en-US" altLang="en-US"/>
              <a:pPr>
                <a:spcBef>
                  <a:spcPct val="0"/>
                </a:spcBef>
              </a:pPr>
              <a:t>40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08025" y="4451350"/>
            <a:ext cx="5670550" cy="3663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Defining Scaffolds and Staging</a:t>
            </a:r>
          </a:p>
          <a:p>
            <a:endParaRPr lang="en-US" altLang="en-US" b="1" dirty="0" smtClean="0"/>
          </a:p>
          <a:p>
            <a:r>
              <a:rPr lang="en-US" altLang="en-US" dirty="0" smtClean="0"/>
              <a:t>Scaffolds, or staging, are devices used to provide an elevated working surface. Staging may be of several different designs and is often constructed to fit the ship.</a:t>
            </a:r>
            <a:br>
              <a:rPr lang="en-US" altLang="en-US" dirty="0" smtClean="0"/>
            </a:br>
            <a:endParaRPr lang="en-US" altLang="en-US" dirty="0" smtClean="0"/>
          </a:p>
          <a:p>
            <a:r>
              <a:rPr lang="en-US" altLang="en-US" b="1" dirty="0" smtClean="0"/>
              <a:t>Common Scaffolds in shipyards</a:t>
            </a:r>
          </a:p>
          <a:p>
            <a:endParaRPr lang="en-US" altLang="en-US" b="1" dirty="0" smtClean="0"/>
          </a:p>
          <a:p>
            <a:pPr>
              <a:buFontTx/>
              <a:buChar char="•"/>
            </a:pPr>
            <a:r>
              <a:rPr lang="en-US" altLang="en-US" b="1" dirty="0" smtClean="0"/>
              <a:t> Supported scaffold</a:t>
            </a:r>
            <a:r>
              <a:rPr lang="en-US" altLang="en-US" dirty="0" smtClean="0"/>
              <a:t> - one or more platforms supported by outrigger beams, brackets, poles, legs, uprights, posts, frames, or similar rigid support.</a:t>
            </a:r>
          </a:p>
          <a:p>
            <a:pPr>
              <a:buFontTx/>
              <a:buChar char="•"/>
            </a:pPr>
            <a:endParaRPr lang="en-US" altLang="en-US" dirty="0" smtClean="0"/>
          </a:p>
          <a:p>
            <a:pPr>
              <a:buFontTx/>
              <a:buChar char="•"/>
            </a:pPr>
            <a:r>
              <a:rPr lang="en-US" altLang="en-US" b="1" dirty="0" smtClean="0"/>
              <a:t> Suspension scaffold</a:t>
            </a:r>
            <a:r>
              <a:rPr lang="en-US" altLang="en-US" dirty="0" smtClean="0"/>
              <a:t> - one or more platforms suspended by ropes or other non-rigid means from an overhead structure(s)</a:t>
            </a:r>
          </a:p>
          <a:p>
            <a:endParaRPr lang="en-US" altLang="en-US" dirty="0" smtClean="0"/>
          </a:p>
          <a:p>
            <a:r>
              <a:rPr lang="en-US" altLang="en-US" dirty="0" smtClean="0"/>
              <a:t/>
            </a:r>
            <a:br>
              <a:rPr lang="en-US" altLang="en-US" dirty="0" smtClean="0"/>
            </a:br>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552B1E7-D827-4219-8A4F-E4C13DB7AB0E}" type="slidenum">
              <a:rPr lang="en-US" altLang="en-US"/>
              <a:pPr>
                <a:spcBef>
                  <a:spcPct val="0"/>
                </a:spcBef>
              </a:pPr>
              <a:t>41</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708025" y="4451350"/>
            <a:ext cx="567055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smtClean="0"/>
              <a:t>Potential Hazards</a:t>
            </a:r>
          </a:p>
          <a:p>
            <a:pPr>
              <a:lnSpc>
                <a:spcPct val="90000"/>
              </a:lnSpc>
            </a:pPr>
            <a:endParaRPr lang="en-US" altLang="en-US" b="1" smtClean="0"/>
          </a:p>
          <a:p>
            <a:pPr>
              <a:lnSpc>
                <a:spcPct val="90000"/>
              </a:lnSpc>
            </a:pPr>
            <a:r>
              <a:rPr lang="en-US" altLang="en-US" smtClean="0"/>
              <a:t>Scaffolds must be adequate for the work performed because falls are a significant hazard in the shipyard.  Scaffolding hazards include:</a:t>
            </a:r>
          </a:p>
          <a:p>
            <a:pPr>
              <a:lnSpc>
                <a:spcPct val="90000"/>
              </a:lnSpc>
            </a:pPr>
            <a:endParaRPr lang="en-US" altLang="en-US" smtClean="0"/>
          </a:p>
          <a:p>
            <a:pPr>
              <a:lnSpc>
                <a:spcPct val="90000"/>
              </a:lnSpc>
              <a:buFontTx/>
              <a:buChar char="•"/>
            </a:pPr>
            <a:r>
              <a:rPr lang="en-US" altLang="en-US" smtClean="0"/>
              <a:t> Failure of the staging components or overloading may result in collapse of the unit in whole or in part, causing workers to fall</a:t>
            </a:r>
          </a:p>
          <a:p>
            <a:pPr>
              <a:lnSpc>
                <a:spcPct val="90000"/>
              </a:lnSpc>
              <a:buFontTx/>
              <a:buChar char="•"/>
            </a:pPr>
            <a:endParaRPr lang="en-US" altLang="en-US" smtClean="0"/>
          </a:p>
          <a:p>
            <a:pPr>
              <a:lnSpc>
                <a:spcPct val="90000"/>
              </a:lnSpc>
              <a:buFontTx/>
              <a:buChar char="•"/>
            </a:pPr>
            <a:r>
              <a:rPr lang="en-US" altLang="en-US" smtClean="0"/>
              <a:t> Workers falling off the staging due to lack of edge guards</a:t>
            </a:r>
          </a:p>
          <a:p>
            <a:pPr>
              <a:lnSpc>
                <a:spcPct val="90000"/>
              </a:lnSpc>
              <a:buFontTx/>
              <a:buChar char="•"/>
            </a:pPr>
            <a:endParaRPr lang="en-US" altLang="en-US" smtClean="0"/>
          </a:p>
          <a:p>
            <a:pPr>
              <a:lnSpc>
                <a:spcPct val="90000"/>
              </a:lnSpc>
              <a:buFontTx/>
              <a:buChar char="•"/>
            </a:pPr>
            <a:r>
              <a:rPr lang="en-US" altLang="en-US" smtClean="0"/>
              <a:t> Items falling off the staging and injuring workers below</a:t>
            </a:r>
          </a:p>
          <a:p>
            <a:pPr>
              <a:lnSpc>
                <a:spcPct val="90000"/>
              </a:lnSpc>
              <a:buFontTx/>
              <a:buChar char="•"/>
            </a:pPr>
            <a:endParaRPr lang="en-US" altLang="en-US" smtClean="0"/>
          </a:p>
          <a:p>
            <a:pPr>
              <a:lnSpc>
                <a:spcPct val="90000"/>
              </a:lnSpc>
              <a:buFontTx/>
              <a:buChar char="•"/>
            </a:pPr>
            <a:r>
              <a:rPr lang="en-US" altLang="en-US" smtClean="0"/>
              <a:t> Surging (for example movement of work surface) when working on floating scaffolds</a:t>
            </a:r>
          </a:p>
          <a:p>
            <a:pPr>
              <a:lnSpc>
                <a:spcPct val="90000"/>
              </a:lnSpc>
              <a:buFontTx/>
              <a:buChar char="•"/>
            </a:pPr>
            <a:endParaRPr lang="en-US" altLang="en-US" smtClean="0"/>
          </a:p>
          <a:p>
            <a:pPr>
              <a:lnSpc>
                <a:spcPct val="90000"/>
              </a:lnSpc>
              <a:buFontTx/>
              <a:buChar char="•"/>
            </a:pPr>
            <a:r>
              <a:rPr lang="en-US" altLang="en-US" smtClean="0"/>
              <a:t> Workers on the scaffolds falling to the level below </a:t>
            </a:r>
          </a:p>
          <a:p>
            <a:pPr>
              <a:lnSpc>
                <a:spcPct val="90000"/>
              </a:lnSpc>
              <a:buFontTx/>
              <a:buChar char="•"/>
            </a:pPr>
            <a:endParaRPr lang="en-US" altLang="en-US" smtClean="0"/>
          </a:p>
          <a:p>
            <a:pPr>
              <a:lnSpc>
                <a:spcPct val="90000"/>
              </a:lnSpc>
              <a:buFontTx/>
              <a:buChar char="•"/>
            </a:pPr>
            <a:r>
              <a:rPr lang="en-US" altLang="en-US" smtClean="0"/>
              <a:t> Electrocution from overhead power lines</a:t>
            </a:r>
          </a:p>
          <a:p>
            <a:pPr>
              <a:lnSpc>
                <a:spcPct val="90000"/>
              </a:lnSpc>
            </a:pPr>
            <a:r>
              <a:rPr lang="en-US" altLang="en-US" smtClean="0"/>
              <a:t/>
            </a:r>
            <a:br>
              <a:rPr lang="en-US" altLang="en-US" smtClean="0"/>
            </a:br>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D21F917-F95C-4B06-9172-2923BC4FB033}" type="slidenum">
              <a:rPr lang="en-US" altLang="en-US"/>
              <a:pPr>
                <a:spcBef>
                  <a:spcPct val="0"/>
                </a:spcBef>
              </a:pPr>
              <a:t>42</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708025" y="4451350"/>
            <a:ext cx="56705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Fall Hazards</a:t>
            </a:r>
          </a:p>
          <a:p>
            <a:endParaRPr lang="en-US" altLang="en-US" b="1" smtClean="0"/>
          </a:p>
          <a:p>
            <a:r>
              <a:rPr lang="en-US" altLang="en-US" smtClean="0"/>
              <a:t>Falls may occur:</a:t>
            </a:r>
          </a:p>
          <a:p>
            <a:endParaRPr lang="en-US" altLang="en-US" smtClean="0"/>
          </a:p>
          <a:p>
            <a:pPr>
              <a:buFontTx/>
              <a:buChar char="•"/>
            </a:pPr>
            <a:r>
              <a:rPr lang="en-US" altLang="en-US" smtClean="0"/>
              <a:t> While climbing on or off the scaffold</a:t>
            </a:r>
          </a:p>
          <a:p>
            <a:pPr>
              <a:buFontTx/>
              <a:buChar char="•"/>
            </a:pPr>
            <a:endParaRPr lang="en-US" altLang="en-US" smtClean="0"/>
          </a:p>
          <a:p>
            <a:pPr>
              <a:buFontTx/>
              <a:buChar char="•"/>
            </a:pPr>
            <a:r>
              <a:rPr lang="en-US" altLang="en-US" smtClean="0"/>
              <a:t> Working on unguarded scaffold platforms</a:t>
            </a:r>
          </a:p>
          <a:p>
            <a:pPr>
              <a:buFontTx/>
              <a:buChar char="•"/>
            </a:pPr>
            <a:endParaRPr lang="en-US" altLang="en-US" smtClean="0"/>
          </a:p>
          <a:p>
            <a:pPr>
              <a:buFontTx/>
              <a:buChar char="•"/>
            </a:pPr>
            <a:r>
              <a:rPr lang="en-US" altLang="en-US" smtClean="0"/>
              <a:t> When scaffold platforms or planks fail</a:t>
            </a:r>
          </a:p>
          <a:p>
            <a:pPr>
              <a:buFontTx/>
              <a:buChar char="•"/>
            </a:pPr>
            <a:endParaRPr lang="en-US" altLang="en-US" smtClean="0"/>
          </a:p>
          <a:p>
            <a:pPr>
              <a:buFontTx/>
              <a:buChar char="•"/>
            </a:pPr>
            <a:r>
              <a:rPr lang="en-US" altLang="en-US" smtClean="0"/>
              <a:t> When planks are separated</a:t>
            </a:r>
          </a:p>
          <a:p>
            <a:pPr>
              <a:buFontTx/>
              <a:buChar char="•"/>
            </a:pPr>
            <a:endParaRPr lang="en-US" altLang="en-US" smtClean="0"/>
          </a:p>
          <a:p>
            <a:pPr>
              <a:buFontTx/>
              <a:buChar char="•"/>
            </a:pPr>
            <a:r>
              <a:rPr lang="en-US" altLang="en-US" smtClean="0"/>
              <a:t> Slippery surfaces</a:t>
            </a:r>
          </a:p>
          <a:p>
            <a:pPr>
              <a:buFontTx/>
              <a:buChar char="•"/>
            </a:pPr>
            <a:endParaRPr lang="en-US" altLang="en-US" smtClean="0"/>
          </a:p>
          <a:p>
            <a:pPr>
              <a:buFontTx/>
              <a:buChar char="•"/>
            </a:pPr>
            <a:r>
              <a:rPr lang="en-US" altLang="en-US" smtClean="0"/>
              <a:t> Damaged ladders</a:t>
            </a:r>
          </a:p>
          <a:p>
            <a:pPr>
              <a:buFontTx/>
              <a:buChar char="•"/>
            </a:pPr>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81CD4C5-0F88-42F8-BEE0-3BD64F556D4D}" type="slidenum">
              <a:rPr lang="en-US" altLang="en-US"/>
              <a:pPr>
                <a:spcBef>
                  <a:spcPct val="0"/>
                </a:spcBef>
              </a:pPr>
              <a:t>43</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708025" y="4451350"/>
            <a:ext cx="5670550" cy="282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When Scaffolding Is Required? </a:t>
            </a:r>
            <a:r>
              <a:rPr lang="en-US" altLang="en-US" b="1" dirty="0" smtClean="0">
                <a:solidFill>
                  <a:srgbClr val="000000"/>
                </a:solidFill>
                <a:latin typeface="Tahoma" pitchFamily="34" charset="0"/>
              </a:rPr>
              <a:t>(1915.71</a:t>
            </a:r>
            <a:r>
              <a:rPr lang="en-US" altLang="en-US" b="1" dirty="0" smtClean="0">
                <a:latin typeface="Tahoma" pitchFamily="34" charset="0"/>
              </a:rPr>
              <a:t>)</a:t>
            </a:r>
            <a:endParaRPr lang="en-US" altLang="en-US" dirty="0" smtClean="0">
              <a:latin typeface="Tahoma" pitchFamily="34" charset="0"/>
            </a:endParaRPr>
          </a:p>
          <a:p>
            <a:r>
              <a:rPr lang="en-US" altLang="en-US" dirty="0" smtClean="0"/>
              <a:t>Scaffolding is required when you are working aloft, or elsewhere at elevations more than 5 feet above a solid surface. Scaffolds or a sloping ladder must be used to afford safe footing.  </a:t>
            </a:r>
            <a:r>
              <a:rPr lang="en-US" altLang="en-US" i="1" dirty="0" smtClean="0"/>
              <a:t>Or…</a:t>
            </a:r>
          </a:p>
          <a:p>
            <a:endParaRPr lang="en-US" altLang="en-US" i="1" dirty="0" smtClean="0"/>
          </a:p>
          <a:p>
            <a:r>
              <a:rPr lang="en-US" altLang="en-US" dirty="0" smtClean="0"/>
              <a:t>…the employees must be protected by a Personal Fall Arrest System (PFAS).</a:t>
            </a:r>
          </a:p>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6462096-0BE7-474B-9D19-BC4D1CC1E849}" type="slidenum">
              <a:rPr lang="en-US" altLang="en-US"/>
              <a:pPr>
                <a:spcBef>
                  <a:spcPct val="0"/>
                </a:spcBef>
              </a:pPr>
              <a:t>44</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708025" y="4451350"/>
            <a:ext cx="567055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Safety (1915.71)</a:t>
            </a:r>
          </a:p>
          <a:p>
            <a:pPr eaLnBrk="1" hangingPunct="1"/>
            <a:endParaRPr lang="en-US" altLang="en-US" sz="800" b="1" dirty="0" smtClean="0"/>
          </a:p>
          <a:p>
            <a:pPr eaLnBrk="1" hangingPunct="1"/>
            <a:r>
              <a:rPr lang="en-US" altLang="en-US" dirty="0" smtClean="0"/>
              <a:t>All scaffolds and their supports whether of lumber, steel or other material, shall be capable of supporting the load they are designed to carry with a safety factor of not less than four (4).</a:t>
            </a:r>
          </a:p>
          <a:p>
            <a:pPr eaLnBrk="1" hangingPunct="1"/>
            <a:endParaRPr lang="en-US" altLang="en-US" b="1" i="1" dirty="0" smtClean="0"/>
          </a:p>
          <a:p>
            <a:pPr eaLnBrk="1" hangingPunct="1"/>
            <a:r>
              <a:rPr lang="en-US" altLang="en-US" b="1" i="1" dirty="0" smtClean="0"/>
              <a:t>If working from a suspended working platform or from a lift, always check with your supervisor regarding training in safety requirements.</a:t>
            </a:r>
          </a:p>
          <a:p>
            <a:pPr eaLnBrk="1" hangingPunct="1"/>
            <a:endParaRPr lang="en-US" altLang="en-US" b="1" i="1" dirty="0" smtClean="0"/>
          </a:p>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240F064-E041-4201-B343-5337A43C6B34}" type="slidenum">
              <a:rPr lang="en-US" altLang="en-US"/>
              <a:pPr>
                <a:spcBef>
                  <a:spcPct val="0"/>
                </a:spcBef>
              </a:pPr>
              <a:t>45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Causes of Inadequate Support</a:t>
            </a:r>
          </a:p>
          <a:p>
            <a:endParaRPr lang="en-US" altLang="en-US" b="1" dirty="0" smtClean="0"/>
          </a:p>
          <a:p>
            <a:r>
              <a:rPr lang="en-US" altLang="en-US" dirty="0" smtClean="0"/>
              <a:t>Over a seven-year period, OSHA statistics report that about 28% of the scaffold accidents that occur are the result of construction deficiencies. These deficiencies include using substandard components, omitting essential components, or failing to complete the assembly.</a:t>
            </a:r>
          </a:p>
          <a:p>
            <a:r>
              <a:rPr lang="en-US" altLang="en-US" dirty="0" smtClean="0"/>
              <a:t>Of the fatalities that occurred, 23% occurred as a result of construction deficiencies. About 14% occurred while climbing. Another 8% occurred while assembling/disassembling the scaffolding. About 10% of the fatalities occurred where the result of the scaffolding structurally failing. Another 18% of the fatalities happened as a result of electrocutions. Approximately 10% of the fatalities were from falling objects, while 10% happened because of falls while working on the platform.</a:t>
            </a:r>
          </a:p>
          <a:p>
            <a:r>
              <a:rPr lang="en-US" altLang="en-US" dirty="0" smtClean="0"/>
              <a:t>An estimated 2.3 million construction workers, or 65 percent of the construction industry, work on scaffolds. Protecting these workers from scaffold-related accidents may prevent some of the 4,500 injuries and over 60 deaths every year (Bureau of Labor Statistics (BLS), 2003 and 2004 data for the private sector). In a recent BLS study, 72 percent of workers injured in scaffold accidents attributed the accident either to the planking or support giving way, or to the employee slipping or being struck by a falling object. All of these accidents can be controlled by compliance with OSHA standards.</a:t>
            </a:r>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BAD5365-2251-4E9A-BC9C-59F9F3D36AF1}" type="slidenum">
              <a:rPr lang="en-US" altLang="en-US"/>
              <a:pPr>
                <a:spcBef>
                  <a:spcPct val="0"/>
                </a:spcBef>
              </a:pPr>
              <a:t>46</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708025" y="4451350"/>
            <a:ext cx="5670550" cy="267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Proper Support Example (1915.71)</a:t>
            </a:r>
            <a:endParaRPr lang="en-US" altLang="en-US" dirty="0" smtClean="0"/>
          </a:p>
          <a:p>
            <a:r>
              <a:rPr lang="en-US" altLang="en-US" dirty="0" smtClean="0"/>
              <a:t>It is impossible for a stable structure to be built upon a foundation that does not start out square and level. OSHA has standards that apply specifically to the steps that must be taken to assure a stable scaffold base. The scaffold structure must have a metal base plate secured to a plumb, wood mud sill.</a:t>
            </a:r>
          </a:p>
          <a:p>
            <a:pPr eaLnBrk="1" hangingPunct="1"/>
            <a:endParaRPr lang="en-US" altLang="en-US" dirty="0" smtClean="0"/>
          </a:p>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38D2690-C7A9-443A-B112-94E6A558D474}" type="slidenum">
              <a:rPr lang="en-US" altLang="en-US"/>
              <a:pPr>
                <a:spcBef>
                  <a:spcPct val="0"/>
                </a:spcBef>
              </a:pPr>
              <a:t>47</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Access to Staging (1915.71)</a:t>
            </a:r>
            <a:endParaRPr lang="en-US" altLang="en-US" dirty="0" smtClean="0"/>
          </a:p>
          <a:p>
            <a:r>
              <a:rPr lang="en-US" altLang="en-US" dirty="0" smtClean="0"/>
              <a:t>Staging more than 5 feet high requires appropriate access (for example ladders ramps, stairways). </a:t>
            </a:r>
          </a:p>
          <a:p>
            <a:endParaRPr lang="en-US" altLang="en-US" dirty="0" smtClean="0"/>
          </a:p>
          <a:p>
            <a:r>
              <a:rPr lang="en-US" altLang="en-US" dirty="0" smtClean="0"/>
              <a:t>Ramps and stairways must be provided with 36-inch handrails with </a:t>
            </a:r>
            <a:r>
              <a:rPr lang="en-US" altLang="en-US" dirty="0" err="1" smtClean="0"/>
              <a:t>midrails</a:t>
            </a:r>
            <a:r>
              <a:rPr lang="en-US" altLang="en-US" dirty="0" smtClean="0"/>
              <a:t>. </a:t>
            </a:r>
          </a:p>
          <a:p>
            <a:endParaRPr lang="en-US" altLang="en-US" dirty="0" smtClean="0"/>
          </a:p>
          <a:p>
            <a:r>
              <a:rPr lang="en-US" altLang="en-US" dirty="0" smtClean="0"/>
              <a:t>Ladders must be located so employees do not need to step more than one foot from the ladder to any intermediate landing or platform. Staging with built-in ladders meets these requirements. Staging more than three feet below the point of access requires straight, portable, or Jacob's ladder.  </a:t>
            </a:r>
          </a:p>
          <a:p>
            <a:endParaRPr lang="en-US" altLang="ja-JP" dirty="0" smtClean="0"/>
          </a:p>
          <a:p>
            <a:r>
              <a:rPr lang="en-US" altLang="ja-JP" b="1" i="1" dirty="0" smtClean="0"/>
              <a:t>You will find the scaffolding tag at staging access points</a:t>
            </a:r>
            <a:r>
              <a:rPr lang="en-US" altLang="ja-JP" dirty="0" smtClean="0"/>
              <a:t>!</a:t>
            </a:r>
            <a:endParaRPr lang="en-US" altLang="en-US" dirty="0" smtClean="0"/>
          </a:p>
          <a:p>
            <a:endParaRPr lang="en-US" altLang="en-US" dirty="0" smtClean="0"/>
          </a:p>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6E7DDD7-39C9-4961-BB5F-81892FA183F6}" type="slidenum">
              <a:rPr lang="en-US" altLang="en-US"/>
              <a:pPr>
                <a:spcBef>
                  <a:spcPct val="0"/>
                </a:spcBef>
              </a:pPr>
              <a:t>48</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708025" y="4451350"/>
            <a:ext cx="5670550" cy="3892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Rails (1915.71</a:t>
            </a:r>
            <a:r>
              <a:rPr lang="en-US" altLang="en-US" sz="1000" b="1" dirty="0" smtClean="0"/>
              <a:t>)</a:t>
            </a:r>
            <a:endParaRPr lang="en-US" altLang="en-US" b="1" dirty="0" smtClean="0"/>
          </a:p>
          <a:p>
            <a:pPr eaLnBrk="1" hangingPunct="1"/>
            <a:endParaRPr lang="en-US" altLang="en-US" b="1" dirty="0" smtClean="0"/>
          </a:p>
          <a:p>
            <a:pPr eaLnBrk="1" hangingPunct="1"/>
            <a:r>
              <a:rPr lang="en-US" altLang="en-US" dirty="0" smtClean="0"/>
              <a:t>Scaffolding, staging, runways, or working platforms which are supported or suspended more than 5 feet above a solid surface, or at any distance above the water.  These rails:</a:t>
            </a:r>
          </a:p>
          <a:p>
            <a:pPr eaLnBrk="1" hangingPunct="1"/>
            <a:endParaRPr lang="en-US" altLang="en-US" dirty="0" smtClean="0"/>
          </a:p>
          <a:p>
            <a:pPr eaLnBrk="1" hangingPunct="1">
              <a:buFontTx/>
              <a:buChar char="•"/>
            </a:pPr>
            <a:r>
              <a:rPr lang="en-US" altLang="en-US" dirty="0" smtClean="0"/>
              <a:t> Must be provided with a railing which has a top rail whose upper surface is from 42 to 45 inches above the upper surface of the staging, platform, or runway</a:t>
            </a:r>
          </a:p>
          <a:p>
            <a:pPr eaLnBrk="1" hangingPunct="1">
              <a:buFontTx/>
              <a:buChar char="•"/>
            </a:pPr>
            <a:endParaRPr lang="en-US" altLang="en-US" dirty="0" smtClean="0"/>
          </a:p>
          <a:p>
            <a:pPr eaLnBrk="1" hangingPunct="1">
              <a:buFontTx/>
              <a:buChar char="•"/>
            </a:pPr>
            <a:r>
              <a:rPr lang="en-US" altLang="en-US" dirty="0" smtClean="0"/>
              <a:t> Have a mid-rail located halfway between the upper rail and the staging, platform, or runway</a:t>
            </a:r>
          </a:p>
          <a:p>
            <a:pPr eaLnBrk="1" hangingPunct="1">
              <a:buFontTx/>
              <a:buChar char="•"/>
            </a:pPr>
            <a:endParaRPr lang="en-US" altLang="en-US" dirty="0" smtClean="0"/>
          </a:p>
          <a:p>
            <a:pPr eaLnBrk="1" hangingPunct="1">
              <a:buFontTx/>
              <a:buChar char="•"/>
            </a:pPr>
            <a:r>
              <a:rPr lang="en-US" altLang="en-US" dirty="0" smtClean="0"/>
              <a:t> Must be of 2 x 4 inch lumber, flat bar or pipe </a:t>
            </a:r>
            <a:r>
              <a:rPr lang="en-US" altLang="en-US" b="1" i="1" dirty="0" smtClean="0"/>
              <a:t>Firmly secured</a:t>
            </a:r>
          </a:p>
          <a:p>
            <a:pPr eaLnBrk="1" hangingPunct="1">
              <a:buFontTx/>
              <a:buChar char="•"/>
            </a:pPr>
            <a:endParaRPr lang="en-US" altLang="en-US" b="1" i="1" dirty="0" smtClean="0"/>
          </a:p>
          <a:p>
            <a:pPr eaLnBrk="1" hangingPunct="1">
              <a:buFontTx/>
              <a:buChar char="•"/>
            </a:pPr>
            <a:endParaRPr lang="en-US" altLang="en-US" b="1" i="1" dirty="0" smtClean="0"/>
          </a:p>
          <a:p>
            <a:pPr eaLnBrk="1" hangingPunct="1">
              <a:buFontTx/>
              <a:buChar char="•"/>
            </a:pPr>
            <a:r>
              <a:rPr lang="en-US" altLang="en-US" b="1" i="1" dirty="0" smtClean="0"/>
              <a:t>What is wrong with this picture?</a:t>
            </a:r>
          </a:p>
          <a:p>
            <a:pPr marL="457200" lvl="1" indent="0" eaLnBrk="1" hangingPunct="1">
              <a:buClr>
                <a:schemeClr val="bg2"/>
              </a:buClr>
            </a:pPr>
            <a:endParaRPr lang="en-US" altLang="en-US" b="1" i="1" dirty="0" smtClean="0"/>
          </a:p>
          <a:p>
            <a:pPr marL="457200" lvl="1" indent="0" eaLnBrk="1" hangingPunct="1">
              <a:buClr>
                <a:schemeClr val="bg2"/>
              </a:buClr>
            </a:pPr>
            <a:endParaRPr lang="en-US" altLang="en-US" dirty="0" smtClean="0"/>
          </a:p>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E3FBDD4-6021-4F26-A88E-CE5F7D7DF5D3}" type="slidenum">
              <a:rPr lang="en-US" altLang="en-US"/>
              <a:pPr>
                <a:spcBef>
                  <a:spcPct val="0"/>
                </a:spcBef>
              </a:pPr>
              <a:t>49</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08025" y="4451350"/>
            <a:ext cx="5670550" cy="404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Rails Continued (1915.71)</a:t>
            </a:r>
          </a:p>
          <a:p>
            <a:pPr eaLnBrk="1" hangingPunct="1"/>
            <a:r>
              <a:rPr lang="en-US" altLang="en-US" dirty="0" smtClean="0"/>
              <a:t>Additional rail requirements are below:</a:t>
            </a:r>
          </a:p>
          <a:p>
            <a:pPr eaLnBrk="1" hangingPunct="1">
              <a:buFontTx/>
              <a:buChar char="•"/>
            </a:pPr>
            <a:r>
              <a:rPr lang="en-US" altLang="en-US" dirty="0" smtClean="0"/>
              <a:t> Rails may be omitted where the structure of the vessel prevents their use.</a:t>
            </a:r>
          </a:p>
          <a:p>
            <a:pPr eaLnBrk="1" hangingPunct="1">
              <a:buFontTx/>
              <a:buChar char="•"/>
            </a:pPr>
            <a:r>
              <a:rPr lang="en-US" altLang="en-US" dirty="0" smtClean="0"/>
              <a:t> When rails are omitted, employees working more than 5 feet above solid surfaces shall be protected by safety belts and life lines.  Employees working over water must be protected by buoyant work vests meeting the requirements of 1915.158(a).</a:t>
            </a:r>
          </a:p>
          <a:p>
            <a:pPr eaLnBrk="1" hangingPunct="1">
              <a:buFontTx/>
              <a:buChar char="•"/>
            </a:pPr>
            <a:r>
              <a:rPr lang="en-US" altLang="en-US" dirty="0" smtClean="0"/>
              <a:t>When used with rigid supports, taut wire or fiber rope of adequate strength may be used.</a:t>
            </a:r>
          </a:p>
          <a:p>
            <a:pPr eaLnBrk="1" hangingPunct="1">
              <a:buFontTx/>
              <a:buChar char="•"/>
            </a:pPr>
            <a:r>
              <a:rPr lang="en-US" altLang="en-US" dirty="0" smtClean="0"/>
              <a:t> If distance between supports is more than 8 feet, rails must be equivalent in strength to 2 x 4 inch lumber.</a:t>
            </a:r>
          </a:p>
          <a:p>
            <a:pPr eaLnBrk="1" hangingPunct="1">
              <a:buFontTx/>
              <a:buChar char="•"/>
            </a:pPr>
            <a:r>
              <a:rPr lang="en-US" altLang="en-US" dirty="0" smtClean="0"/>
              <a:t> Where exposed to hot work or chemicals, fiber rope rails must not be used.</a:t>
            </a:r>
          </a:p>
          <a:p>
            <a:pPr eaLnBrk="1" hangingPunct="1"/>
            <a:r>
              <a:rPr lang="en-US" altLang="en-US" b="1" dirty="0" smtClean="0"/>
              <a:t>NAVSEA Standard Item FY 6 009-74 States</a:t>
            </a:r>
            <a:r>
              <a:rPr lang="en-US" altLang="en-US" dirty="0" smtClean="0"/>
              <a:t>:</a:t>
            </a:r>
          </a:p>
          <a:p>
            <a:pPr eaLnBrk="1" hangingPunct="1">
              <a:buFontTx/>
              <a:buChar char="•"/>
            </a:pPr>
            <a:r>
              <a:rPr lang="en-US" altLang="en-US" dirty="0" smtClean="0"/>
              <a:t> 3.18.2 Provide and use personal fall arrest system (PFAS), working</a:t>
            </a:r>
          </a:p>
          <a:p>
            <a:pPr eaLnBrk="1" hangingPunct="1">
              <a:buFontTx/>
              <a:buChar char="•"/>
            </a:pPr>
            <a:r>
              <a:rPr lang="en-US" altLang="en-US" dirty="0" smtClean="0"/>
              <a:t>lanyard, and climber safety device when going aloft where a climber safety</a:t>
            </a:r>
          </a:p>
          <a:p>
            <a:pPr eaLnBrk="1" hangingPunct="1">
              <a:buFontTx/>
              <a:buChar char="•"/>
            </a:pPr>
            <a:r>
              <a:rPr lang="en-US" altLang="en-US" dirty="0" smtClean="0"/>
              <a:t>rail is installed. If a climber safety rail is not installed, use a double</a:t>
            </a:r>
          </a:p>
          <a:p>
            <a:pPr eaLnBrk="1" hangingPunct="1">
              <a:buFontTx/>
              <a:buChar char="•"/>
            </a:pPr>
            <a:r>
              <a:rPr lang="en-US" altLang="en-US" dirty="0" smtClean="0"/>
              <a:t>lanyard configuration.</a:t>
            </a:r>
          </a:p>
          <a:p>
            <a:pPr eaLnBrk="1" hangingPunct="1">
              <a:buFontTx/>
              <a:buChar char="•"/>
            </a:pPr>
            <a:endParaRPr lang="en-US" altLang="en-US" dirty="0" smtClean="0"/>
          </a:p>
          <a:p>
            <a:pPr eaLnBrk="1" hangingPunct="1">
              <a:buFontTx/>
              <a:buChar char="•"/>
            </a:pPr>
            <a:endParaRPr lang="en-US" altLang="en-US" dirty="0" smtClean="0"/>
          </a:p>
          <a:p>
            <a:pPr marL="457200" lvl="1" indent="0"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43DC9D2-9CDA-4053-92CA-C7156919D38B}" type="slidenum">
              <a:rPr lang="en-US" altLang="en-US"/>
              <a:pPr>
                <a:spcBef>
                  <a:spcPct val="0"/>
                </a:spcBef>
              </a:pPr>
              <a:t>5</a:t>
            </a:fld>
            <a:endParaRPr lang="en-US" altLang="en-US"/>
          </a:p>
        </p:txBody>
      </p:sp>
      <p:sp>
        <p:nvSpPr>
          <p:cNvPr id="1433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AB98F32-5130-4BEE-A4D3-5733B61E965C}" type="slidenum">
              <a:rPr lang="en-US" altLang="en-US"/>
              <a:pPr algn="r" eaLnBrk="1" hangingPunct="1">
                <a:spcBef>
                  <a:spcPct val="0"/>
                </a:spcBef>
              </a:pPr>
              <a:t>5</a:t>
            </a:fld>
            <a:endParaRPr lang="en-US" altLang="en-US"/>
          </a:p>
        </p:txBody>
      </p:sp>
      <p:sp>
        <p:nvSpPr>
          <p:cNvPr id="1434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A1D087D-4F7B-4B8E-ABF7-31A418E6BEAD}" type="slidenum">
              <a:rPr lang="en-US" altLang="en-US">
                <a:cs typeface="Arial" charset="0"/>
              </a:rPr>
              <a:pPr algn="r" eaLnBrk="1" hangingPunct="1">
                <a:spcBef>
                  <a:spcPct val="0"/>
                </a:spcBef>
              </a:pPr>
              <a:t>5</a:t>
            </a:fld>
            <a:endParaRPr lang="en-US" altLang="en-US">
              <a:cs typeface="Arial" charset="0"/>
            </a:endParaRPr>
          </a:p>
        </p:txBody>
      </p:sp>
      <p:sp>
        <p:nvSpPr>
          <p:cNvPr id="14341" name="Rectangle 1026"/>
          <p:cNvSpPr>
            <a:spLocks noGrp="1" noRot="1" noChangeAspect="1" noChangeArrowheads="1" noTextEdit="1"/>
          </p:cNvSpPr>
          <p:nvPr>
            <p:ph type="sldImg"/>
          </p:nvPr>
        </p:nvSpPr>
        <p:spPr>
          <a:ln/>
        </p:spPr>
      </p:sp>
      <p:sp>
        <p:nvSpPr>
          <p:cNvPr id="349191" name="Rectangle 1027"/>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15" indent="-235115" eaLnBrk="1" hangingPunct="1">
              <a:defRPr/>
            </a:pPr>
            <a:r>
              <a:rPr lang="en-US" b="1" dirty="0" smtClean="0"/>
              <a:t>Lesson One Objectives</a:t>
            </a:r>
          </a:p>
          <a:p>
            <a:pPr marL="235115" indent="-235115" eaLnBrk="1" hangingPunct="1">
              <a:defRPr/>
            </a:pPr>
            <a:r>
              <a:rPr lang="en-US" dirty="0" smtClean="0"/>
              <a:t>At the completion of this lesson, It is expected that all trainees will:</a:t>
            </a:r>
          </a:p>
          <a:p>
            <a:pPr marL="235115" indent="-235115" eaLnBrk="1" hangingPunct="1">
              <a:defRPr/>
            </a:pPr>
            <a:endParaRPr lang="en-US" dirty="0" smtClean="0"/>
          </a:p>
          <a:p>
            <a:pPr marL="235115" indent="-235115" eaLnBrk="1" hangingPunct="1">
              <a:buFontTx/>
              <a:buChar char="•"/>
              <a:defRPr/>
            </a:pPr>
            <a:r>
              <a:rPr lang="en-US" dirty="0" smtClean="0"/>
              <a:t>Describe the organization known as OSHA</a:t>
            </a:r>
          </a:p>
          <a:p>
            <a:pPr marL="235115" indent="-235115" eaLnBrk="1" hangingPunct="1">
              <a:buFontTx/>
              <a:buChar char="•"/>
              <a:defRPr/>
            </a:pPr>
            <a:endParaRPr lang="en-US" dirty="0" smtClean="0"/>
          </a:p>
          <a:p>
            <a:pPr marL="235115" indent="-235115" eaLnBrk="1" hangingPunct="1">
              <a:buFontTx/>
              <a:buChar char="•"/>
              <a:defRPr/>
            </a:pPr>
            <a:r>
              <a:rPr lang="en-US" dirty="0" smtClean="0"/>
              <a:t>Understand your rights</a:t>
            </a:r>
          </a:p>
          <a:p>
            <a:pPr eaLnBrk="1" hangingPunct="1">
              <a:defRPr/>
            </a:pPr>
            <a:endParaRPr lang="en-US" dirty="0" smtClean="0"/>
          </a:p>
          <a:p>
            <a:pPr marL="235115" indent="-235115" eaLnBrk="1" hangingPunct="1">
              <a:buFontTx/>
              <a:buChar char="•"/>
              <a:defRPr/>
            </a:pPr>
            <a:r>
              <a:rPr lang="en-US" dirty="0" smtClean="0"/>
              <a:t>Understand what “No Retribution” means</a:t>
            </a:r>
          </a:p>
          <a:p>
            <a:pPr marL="235115" indent="-235115" eaLnBrk="1" hangingPunct="1">
              <a:buFontTx/>
              <a:buChar char="•"/>
              <a:defRPr/>
            </a:pPr>
            <a:endParaRPr lang="en-US" dirty="0"/>
          </a:p>
          <a:p>
            <a:pPr marL="235115" indent="-235115" eaLnBrk="1" hangingPunct="1">
              <a:buFontTx/>
              <a:buChar char="•"/>
              <a:defRPr/>
            </a:pPr>
            <a:r>
              <a:rPr lang="en-US" dirty="0" smtClean="0"/>
              <a:t>Know how to file a complaint</a:t>
            </a:r>
          </a:p>
          <a:p>
            <a:pPr marL="235115" indent="-235115" eaLnBrk="1" hangingPunct="1">
              <a:buFontTx/>
              <a:buChar char="•"/>
              <a:defRPr/>
            </a:pPr>
            <a:endParaRPr lang="en-US" dirty="0" smtClean="0"/>
          </a:p>
          <a:p>
            <a:pPr marL="235115" indent="-235115" eaLnBrk="1" hangingPunct="1">
              <a:buFontTx/>
              <a:buChar char="•"/>
              <a:defRPr/>
            </a:pPr>
            <a:endParaRPr lang="en-US" dirty="0" smtClean="0"/>
          </a:p>
          <a:p>
            <a:pPr marL="235115" indent="-235115" eaLnBrk="1" hangingPunct="1">
              <a:defRPr/>
            </a:pPr>
            <a:endParaRPr lang="en-US" dirty="0" smtClean="0"/>
          </a:p>
          <a:p>
            <a:pPr marL="235115" indent="-235115" eaLnBrk="1" hangingPunct="1">
              <a:defRPr/>
            </a:pPr>
            <a:r>
              <a:rPr lang="en-US" dirty="0" smtClean="0"/>
              <a:t> </a:t>
            </a:r>
          </a:p>
          <a:p>
            <a:pPr marL="235115" indent="-235115" eaLnBrk="1" hangingPunct="1">
              <a:defRPr/>
            </a:pPr>
            <a:endParaRPr lang="en-US" dirty="0" smtClean="0"/>
          </a:p>
          <a:p>
            <a:pPr marL="235115" indent="-235115" eaLnBrk="1" hangingPunct="1">
              <a:defRPr/>
            </a:pP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6DFD708-FFB4-48B2-A6C7-967AB2A2B386}" type="slidenum">
              <a:rPr lang="en-US" altLang="en-US"/>
              <a:pPr>
                <a:spcBef>
                  <a:spcPct val="0"/>
                </a:spcBef>
              </a:pPr>
              <a:t>50</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708025" y="4451350"/>
            <a:ext cx="5670550"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err="1" smtClean="0"/>
              <a:t>Toeboards</a:t>
            </a:r>
            <a:r>
              <a:rPr lang="en-US" altLang="en-US" b="1" dirty="0" smtClean="0"/>
              <a:t> (1915.71)</a:t>
            </a:r>
          </a:p>
          <a:p>
            <a:pPr eaLnBrk="1" hangingPunct="1"/>
            <a:r>
              <a:rPr lang="en-US" altLang="en-US" dirty="0" smtClean="0"/>
              <a:t>When necessary, to prevent tools and materials from falling on men below, </a:t>
            </a:r>
            <a:r>
              <a:rPr lang="en-US" altLang="en-US" dirty="0" err="1" smtClean="0"/>
              <a:t>Toeboards</a:t>
            </a:r>
            <a:r>
              <a:rPr lang="en-US" altLang="en-US" dirty="0" smtClean="0"/>
              <a:t> of not less than 1 x 4 inch lumber or metal shall be provided.</a:t>
            </a:r>
          </a:p>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F910A11-8019-47F6-9982-E25BF7606087}" type="slidenum">
              <a:rPr lang="en-US" altLang="en-US"/>
              <a:pPr>
                <a:spcBef>
                  <a:spcPct val="0"/>
                </a:spcBef>
              </a:pPr>
              <a:t>51</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708025" y="4295775"/>
            <a:ext cx="5670550" cy="437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smtClean="0"/>
              <a:t>Scaffolding Don’ts! (1915.71)</a:t>
            </a:r>
            <a:endParaRPr lang="en-US" altLang="en-US" dirty="0" smtClean="0"/>
          </a:p>
          <a:p>
            <a:pPr eaLnBrk="1" hangingPunct="1">
              <a:lnSpc>
                <a:spcPct val="90000"/>
              </a:lnSpc>
            </a:pPr>
            <a:r>
              <a:rPr lang="en-US" altLang="en-US" dirty="0" smtClean="0"/>
              <a:t>When using scaffolding, don’t:</a:t>
            </a:r>
          </a:p>
          <a:p>
            <a:pPr eaLnBrk="1" hangingPunct="1">
              <a:lnSpc>
                <a:spcPct val="90000"/>
              </a:lnSpc>
              <a:buFontTx/>
              <a:buChar char="•"/>
            </a:pPr>
            <a:r>
              <a:rPr lang="en-US" altLang="en-US" dirty="0" smtClean="0"/>
              <a:t> Use Barrels, boxes, cans, loose bricks, or other unstable objects as working platforms or for the support of planking intended as scaffolds or working platforms</a:t>
            </a:r>
          </a:p>
          <a:p>
            <a:pPr>
              <a:lnSpc>
                <a:spcPct val="90000"/>
              </a:lnSpc>
              <a:buFontTx/>
              <a:buChar char="•"/>
            </a:pPr>
            <a:r>
              <a:rPr lang="en-US" altLang="en-US" dirty="0" smtClean="0"/>
              <a:t> Erect, move, dismantle or altered scaffolding unless you are under the supervision of competent persons</a:t>
            </a:r>
          </a:p>
          <a:p>
            <a:pPr>
              <a:lnSpc>
                <a:spcPct val="90000"/>
              </a:lnSpc>
              <a:buFontTx/>
              <a:buChar char="•"/>
            </a:pPr>
            <a:r>
              <a:rPr lang="en-US" altLang="en-US" dirty="0" smtClean="0"/>
              <a:t> Platforms of staging shall  be not less than</a:t>
            </a:r>
            <a:r>
              <a:rPr lang="en-US" altLang="en-US" b="1" i="1" dirty="0" smtClean="0"/>
              <a:t>  two </a:t>
            </a:r>
            <a:r>
              <a:rPr lang="en-US" altLang="en-US" dirty="0" smtClean="0"/>
              <a:t>10 inch planks in width except in such cases as the structure of the vessel or the width of the trestle ladders make it impossible to provide such a width. Wood p</a:t>
            </a:r>
            <a:r>
              <a:rPr lang="en-US" altLang="en-US" dirty="0" smtClean="0">
                <a:solidFill>
                  <a:srgbClr val="000000"/>
                </a:solidFill>
              </a:rPr>
              <a:t>latform planking must be straight‑grained and free from large or loose knots and may be either rough or dressed.  Metal planking is acceptable.</a:t>
            </a:r>
          </a:p>
          <a:p>
            <a:pPr eaLnBrk="1" hangingPunct="1">
              <a:lnSpc>
                <a:spcPct val="90000"/>
              </a:lnSpc>
              <a:buFontTx/>
              <a:buChar char="•"/>
            </a:pPr>
            <a:r>
              <a:rPr lang="en-US" altLang="en-US" dirty="0" smtClean="0"/>
              <a:t> Use unless there is a secure mid-rail and top-rail</a:t>
            </a:r>
            <a:endParaRPr lang="en-US" altLang="en-US" dirty="0" smtClean="0">
              <a:solidFill>
                <a:srgbClr val="000000"/>
              </a:solidFill>
            </a:endParaRPr>
          </a:p>
          <a:p>
            <a:pPr eaLnBrk="1" hangingPunct="1">
              <a:lnSpc>
                <a:spcPct val="90000"/>
              </a:lnSpc>
              <a:buFontTx/>
              <a:buChar char="•"/>
            </a:pPr>
            <a:r>
              <a:rPr lang="en-US" altLang="en-US" dirty="0" smtClean="0"/>
              <a:t> Use unless the platform planking projects beyond the supporting members at either end by at least 6 inches but not more than 12 inches (unless the planks are fastened to the supporting members)</a:t>
            </a:r>
          </a:p>
          <a:p>
            <a:pPr>
              <a:lnSpc>
                <a:spcPct val="90000"/>
              </a:lnSpc>
              <a:buFontTx/>
              <a:buNone/>
            </a:pPr>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6F219A5-E546-4F51-98AE-98465104E95A}" type="slidenum">
              <a:rPr lang="en-US" altLang="en-US"/>
              <a:pPr>
                <a:spcBef>
                  <a:spcPct val="0"/>
                </a:spcBef>
              </a:pPr>
              <a:t>52</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What’s Wrong With This Picture?</a:t>
            </a:r>
          </a:p>
          <a:p>
            <a:pPr eaLnBrk="1" hangingPunct="1"/>
            <a:endParaRPr lang="en-US" altLang="en-US" b="1" smtClean="0"/>
          </a:p>
          <a:p>
            <a:pPr eaLnBrk="1" hangingPunct="1"/>
            <a:r>
              <a:rPr lang="en-US" altLang="en-US" sz="16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sz="1600" b="1" smtClean="0">
              <a:solidFill>
                <a:srgbClr val="000000"/>
              </a:solidFill>
            </a:endParaRPr>
          </a:p>
          <a:p>
            <a:pPr>
              <a:buFontTx/>
              <a:buChar char="•"/>
            </a:pPr>
            <a:endParaRPr lang="en-US" altLang="en-US" smtClean="0"/>
          </a:p>
          <a:p>
            <a:pPr eaLnBrk="1" hangingPunct="1">
              <a:buFontTx/>
              <a:buChar char="•"/>
            </a:pPr>
            <a:endParaRPr lang="en-US" altLang="en-US" smtClean="0"/>
          </a:p>
          <a:p>
            <a:pPr>
              <a:buFontTx/>
              <a:buChar char="•"/>
            </a:pPr>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D0CB43F-92AC-4DFA-8199-65981BC23AAC}" type="slidenum">
              <a:rPr lang="en-US" altLang="en-US"/>
              <a:pPr>
                <a:spcBef>
                  <a:spcPct val="0"/>
                </a:spcBef>
              </a:pPr>
              <a:t>53</a:t>
            </a:fld>
            <a:endParaRPr lang="en-US" altLang="en-US"/>
          </a:p>
        </p:txBody>
      </p:sp>
      <p:sp>
        <p:nvSpPr>
          <p:cNvPr id="112643"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7BD4746-51A9-4BFB-87D7-1A255D856C1A}" type="slidenum">
              <a:rPr lang="en-US" altLang="en-US"/>
              <a:pPr algn="r" eaLnBrk="1" hangingPunct="1">
                <a:spcBef>
                  <a:spcPct val="0"/>
                </a:spcBef>
              </a:pPr>
              <a:t>53</a:t>
            </a:fld>
            <a:endParaRPr lang="en-US" altLang="en-US"/>
          </a:p>
        </p:txBody>
      </p:sp>
      <p:sp>
        <p:nvSpPr>
          <p:cNvPr id="112644"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B4B15C3-72C5-4672-8000-7A60B28D621A}" type="slidenum">
              <a:rPr lang="en-US" altLang="en-US">
                <a:cs typeface="Arial" charset="0"/>
              </a:rPr>
              <a:pPr algn="r" eaLnBrk="1" hangingPunct="1">
                <a:spcBef>
                  <a:spcPct val="0"/>
                </a:spcBef>
              </a:pPr>
              <a:t>53</a:t>
            </a:fld>
            <a:endParaRPr lang="en-US" altLang="en-US">
              <a:cs typeface="Arial" charset="0"/>
            </a:endParaRPr>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xfrm>
            <a:off x="708025" y="4530725"/>
            <a:ext cx="5670550" cy="4138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Shipyard Best Practices</a:t>
            </a:r>
          </a:p>
          <a:p>
            <a:endParaRPr lang="en-US" altLang="en-US" dirty="0" smtClean="0"/>
          </a:p>
          <a:p>
            <a:r>
              <a:rPr lang="en-US" altLang="en-US" dirty="0" smtClean="0"/>
              <a:t> Each scaffold must be inspected daily</a:t>
            </a:r>
          </a:p>
          <a:p>
            <a:endParaRPr lang="en-US" altLang="en-US" dirty="0" smtClean="0"/>
          </a:p>
          <a:p>
            <a:r>
              <a:rPr lang="en-US" altLang="en-US" dirty="0" smtClean="0"/>
              <a:t> All scaffolds must maintain toe boards</a:t>
            </a:r>
          </a:p>
          <a:p>
            <a:endParaRPr lang="en-US" altLang="en-US" dirty="0" smtClean="0"/>
          </a:p>
          <a:p>
            <a:r>
              <a:rPr lang="en-US" altLang="en-US" dirty="0" smtClean="0"/>
              <a:t> Metal planking is required in all scaffolding and exceptions must be approved by the safety department</a:t>
            </a:r>
          </a:p>
          <a:p>
            <a:endParaRPr lang="en-US" altLang="en-US" dirty="0" smtClean="0"/>
          </a:p>
          <a:p>
            <a:r>
              <a:rPr lang="en-US" altLang="en-US" dirty="0" smtClean="0"/>
              <a:t> All scaffolding must utilize incline steps versus vertical ladders.  If incline steps cannot be utilized because of a confined nature, or vessel configuration, swing gates will be utilized at each level of access.</a:t>
            </a:r>
          </a:p>
          <a:p>
            <a:endParaRPr lang="en-US" altLang="en-US" dirty="0" smtClean="0"/>
          </a:p>
          <a:p>
            <a:r>
              <a:rPr lang="en-US" altLang="en-US" dirty="0" smtClean="0"/>
              <a:t>Do not tie off to the scaffold.  If you feel you must do this contact your supervisor or safety.</a:t>
            </a:r>
          </a:p>
          <a:p>
            <a:endParaRPr lang="en-US" altLang="en-US" dirty="0" smtClean="0"/>
          </a:p>
          <a:p>
            <a:r>
              <a:rPr lang="en-US" altLang="en-US" dirty="0" smtClean="0"/>
              <a:t>When working on a scaffold over water, even with a proper railing system, you must wear a personal floatation device (Life Vest) and Personal Fall Arrest System.</a:t>
            </a:r>
          </a:p>
          <a:p>
            <a:endParaRPr lang="en-US" altLang="en-US" dirty="0" smtClean="0"/>
          </a:p>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6D4B0E-D944-4AE9-A039-3458F7528115}" type="slidenum">
              <a:rPr lang="en-US" altLang="en-US"/>
              <a:pPr>
                <a:spcBef>
                  <a:spcPct val="0"/>
                </a:spcBef>
              </a:pPr>
              <a:t>54</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8025" y="4451350"/>
            <a:ext cx="5670550" cy="450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Your Scaffold Checklist</a:t>
            </a:r>
          </a:p>
          <a:p>
            <a:endParaRPr lang="en-US" altLang="en-US" b="1" smtClean="0"/>
          </a:p>
          <a:p>
            <a:r>
              <a:rPr lang="en-US" altLang="en-US" smtClean="0"/>
              <a:t>Based on what you have learned, create a scaffolding checklist! </a:t>
            </a:r>
          </a:p>
          <a:p>
            <a:r>
              <a:rPr lang="en-US" altLang="en-US" sz="19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z="19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63CC5AB-A978-42B1-AA61-1B0D94EA72B1}" type="slidenum">
              <a:rPr lang="en-US" altLang="en-US"/>
              <a:pPr>
                <a:spcBef>
                  <a:spcPct val="0"/>
                </a:spcBef>
              </a:pPr>
              <a:t>55</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Scaffold Checklist</a:t>
            </a:r>
          </a:p>
          <a:p>
            <a:endParaRPr lang="en-US" altLang="en-US" b="1" smtClean="0"/>
          </a:p>
          <a:p>
            <a:r>
              <a:rPr lang="en-US" altLang="en-US" smtClean="0"/>
              <a:t>Before working on or near any scaffold, workers should ensure that scaffolds are: </a:t>
            </a:r>
          </a:p>
          <a:p>
            <a:pPr>
              <a:buFontTx/>
              <a:buChar char="•"/>
            </a:pPr>
            <a:r>
              <a:rPr lang="en-US" altLang="en-US" smtClean="0"/>
              <a:t> Not cracked or split greater than ¼ inch</a:t>
            </a:r>
          </a:p>
          <a:p>
            <a:pPr>
              <a:buFontTx/>
              <a:buChar char="•"/>
            </a:pPr>
            <a:r>
              <a:rPr lang="en-US" altLang="en-US" smtClean="0"/>
              <a:t> Level</a:t>
            </a:r>
          </a:p>
          <a:p>
            <a:pPr>
              <a:buFontTx/>
              <a:buChar char="•"/>
            </a:pPr>
            <a:r>
              <a:rPr lang="en-US" altLang="en-US" smtClean="0"/>
              <a:t> Provided with safe access (such as ladders)</a:t>
            </a:r>
          </a:p>
          <a:p>
            <a:pPr>
              <a:buFontTx/>
              <a:buChar char="•"/>
            </a:pPr>
            <a:r>
              <a:rPr lang="en-US" altLang="en-US" smtClean="0"/>
              <a:t> Adequately decked (for example have a work surface and platform)</a:t>
            </a:r>
          </a:p>
          <a:p>
            <a:pPr>
              <a:buFontTx/>
              <a:buChar char="•"/>
            </a:pPr>
            <a:r>
              <a:rPr lang="en-US" altLang="en-US" smtClean="0"/>
              <a:t> Provided with guard rails</a:t>
            </a:r>
          </a:p>
          <a:p>
            <a:r>
              <a:rPr lang="en-US" altLang="en-US" smtClean="0"/>
              <a:t>• Check for employees under the platform and provide falling object protection or barricade</a:t>
            </a:r>
          </a:p>
          <a:p>
            <a:pPr>
              <a:buFontTx/>
              <a:buChar char="•"/>
            </a:pPr>
            <a:r>
              <a:rPr lang="en-US" altLang="en-US" smtClean="0"/>
              <a:t> Make sure that hard hats are worn.</a:t>
            </a:r>
          </a:p>
          <a:p>
            <a:r>
              <a:rPr lang="en-US" altLang="en-US" smtClean="0"/>
              <a:t>• Check to see if power lines are near scaffolds and if so, report to supervisor.</a:t>
            </a:r>
          </a:p>
          <a:p>
            <a:r>
              <a:rPr lang="en-US" altLang="en-US" smtClean="0"/>
              <a:t>• Verify that the scaffold is the correct type for the loads, materials, employees, and weather conditions.</a:t>
            </a:r>
          </a:p>
          <a:p>
            <a:r>
              <a:rPr lang="en-US" altLang="en-US" smtClean="0"/>
              <a:t>• Check footings to see if they are level, sound, rigid and capable of supporting the loaded scaffold.</a:t>
            </a:r>
          </a:p>
          <a:p>
            <a:pPr>
              <a:buFontTx/>
              <a:buChar char="•"/>
            </a:pPr>
            <a:endParaRPr lang="en-US" altLang="en-US" smtClean="0"/>
          </a:p>
          <a:p>
            <a:endParaRPr lang="en-US" altLang="en-US" smtClean="0"/>
          </a:p>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0945F2C-3A19-4EBC-A591-39FBC40190B4}" type="slidenum">
              <a:rPr lang="en-US" altLang="en-US"/>
              <a:pPr>
                <a:spcBef>
                  <a:spcPct val="0"/>
                </a:spcBef>
              </a:pPr>
              <a:t>56</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Remember! </a:t>
            </a:r>
          </a:p>
          <a:p>
            <a:endParaRPr lang="en-US" altLang="en-US" b="1" dirty="0" smtClean="0"/>
          </a:p>
          <a:p>
            <a:pPr>
              <a:buFontTx/>
              <a:buChar char="•"/>
            </a:pPr>
            <a:r>
              <a:rPr lang="en-US" altLang="en-US" dirty="0" smtClean="0"/>
              <a:t> Scaffolding must comply with strict OSHA requirements</a:t>
            </a:r>
          </a:p>
          <a:p>
            <a:pPr>
              <a:buFontTx/>
              <a:buChar char="•"/>
            </a:pPr>
            <a:endParaRPr lang="en-US" altLang="en-US" dirty="0" smtClean="0"/>
          </a:p>
          <a:p>
            <a:pPr>
              <a:buFontTx/>
              <a:buChar char="•"/>
            </a:pPr>
            <a:r>
              <a:rPr lang="en-US" altLang="en-US" dirty="0" smtClean="0"/>
              <a:t> Only authorized people can install and maintain scaffolds</a:t>
            </a:r>
          </a:p>
          <a:p>
            <a:pPr>
              <a:buFontTx/>
              <a:buChar char="•"/>
            </a:pPr>
            <a:endParaRPr lang="en-US" altLang="en-US" dirty="0" smtClean="0"/>
          </a:p>
          <a:p>
            <a:pPr>
              <a:buFontTx/>
              <a:buChar char="•"/>
            </a:pPr>
            <a:r>
              <a:rPr lang="en-US" altLang="en-US" dirty="0" smtClean="0"/>
              <a:t> Before using a scaffold be sure it has an approved green tag</a:t>
            </a:r>
          </a:p>
          <a:p>
            <a:pPr>
              <a:buFontTx/>
              <a:buChar char="•"/>
            </a:pPr>
            <a:endParaRPr lang="en-US" altLang="en-US" dirty="0" smtClean="0"/>
          </a:p>
          <a:p>
            <a:pPr>
              <a:buFontTx/>
              <a:buChar char="•"/>
            </a:pPr>
            <a:r>
              <a:rPr lang="en-US" altLang="en-US" dirty="0" smtClean="0"/>
              <a:t> If there is a red tag, or no certification, do not use the scaffold!</a:t>
            </a:r>
          </a:p>
          <a:p>
            <a:pPr>
              <a:buFontTx/>
              <a:buChar char="•"/>
            </a:pPr>
            <a:endParaRPr lang="en-US" altLang="en-US" dirty="0" smtClean="0"/>
          </a:p>
          <a:p>
            <a:pPr>
              <a:buFontTx/>
              <a:buChar char="•"/>
            </a:pPr>
            <a:r>
              <a:rPr lang="en-US" altLang="en-US" dirty="0" smtClean="0"/>
              <a:t> If there is a yellow tag check with your supervisor before using</a:t>
            </a:r>
          </a:p>
          <a:p>
            <a:pPr>
              <a:buFontTx/>
              <a:buChar char="•"/>
            </a:pPr>
            <a:endParaRPr lang="en-US" altLang="en-US" dirty="0" smtClean="0"/>
          </a:p>
          <a:p>
            <a:pPr>
              <a:buFontTx/>
              <a:buChar char="•"/>
            </a:pPr>
            <a:r>
              <a:rPr lang="en-US" altLang="en-US" dirty="0" smtClean="0"/>
              <a:t> Immediately notify your supervisor of any unsafe condition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C001214-CF58-4FDF-B90C-76DAF9FC9ADB}" type="slidenum">
              <a:rPr lang="en-US" altLang="en-US"/>
              <a:pPr>
                <a:spcBef>
                  <a:spcPct val="0"/>
                </a:spcBef>
              </a:pPr>
              <a:t>57</a:t>
            </a:fld>
            <a:endParaRPr lang="en-US" altLang="en-US"/>
          </a:p>
        </p:txBody>
      </p:sp>
      <p:sp>
        <p:nvSpPr>
          <p:cNvPr id="120835"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C55172-739F-4571-82DF-5FD260D37DBC}" type="slidenum">
              <a:rPr lang="en-US" altLang="en-US"/>
              <a:pPr algn="r" eaLnBrk="1" hangingPunct="1">
                <a:spcBef>
                  <a:spcPct val="0"/>
                </a:spcBef>
              </a:pPr>
              <a:t>57</a:t>
            </a:fld>
            <a:endParaRPr lang="en-US" altLang="en-US"/>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Circle the correct answer or fill in the blanks.</a:t>
            </a:r>
          </a:p>
        </p:txBody>
      </p:sp>
      <p:graphicFrame>
        <p:nvGraphicFramePr>
          <p:cNvPr id="324613" name="Group 5"/>
          <p:cNvGraphicFramePr>
            <a:graphicFrameLocks noGrp="1"/>
          </p:cNvGraphicFramePr>
          <p:nvPr/>
        </p:nvGraphicFramePr>
        <p:xfrm>
          <a:off x="708025" y="4841875"/>
          <a:ext cx="5434013" cy="3487738"/>
        </p:xfrm>
        <a:graphic>
          <a:graphicData uri="http://schemas.openxmlformats.org/drawingml/2006/table">
            <a:tbl>
              <a:tblPr/>
              <a:tblGrid>
                <a:gridCol w="5434013"/>
              </a:tblGrid>
              <a:tr h="70298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You should/should not (circle one) check the back of a green colored tag before going on scaffolding.</a:t>
                      </a:r>
                    </a:p>
                  </a:txBody>
                  <a:tcPr marL="94505" marR="94505" marT="46865" marB="4686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74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If scaffolding needs modification for your work to be done the modification must be under the supervision of a scaffolding _________ person.</a:t>
                      </a:r>
                    </a:p>
                  </a:txBody>
                  <a:tcPr marL="94505" marR="94505" marT="46865" marB="4686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2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tx1"/>
                          </a:solidFill>
                          <a:effectLst/>
                          <a:latin typeface="Arial" panose="020B0604020202020204" pitchFamily="34" charset="0"/>
                          <a:ea typeface="+mn-ea"/>
                          <a:cs typeface="Arial" panose="020B0604020202020204" pitchFamily="34" charset="0"/>
                        </a:rPr>
                        <a:t>You must wear both a PFS and a __________ ______ when working on a scaffold over the water.</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4505" marR="94505" marT="46865" marB="4686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 _______ scaffold  is the type where one or more platforms are suspended by ropes or other non-rigid means from an overhead structure(s)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4505" marR="94505" marT="46865" marB="4686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Grp="1" noChangeArrowheads="1"/>
          </p:cNvSpPr>
          <p:nvPr/>
        </p:nvSpPr>
        <p:spPr bwMode="auto">
          <a:xfrm>
            <a:off x="0" y="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SDSRA-S2P2</a:t>
            </a:r>
          </a:p>
        </p:txBody>
      </p:sp>
      <p:sp>
        <p:nvSpPr>
          <p:cNvPr id="16387"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B138AFC-17D4-431E-AF49-C62795C31305}" type="slidenum">
              <a:rPr lang="en-US" altLang="en-US"/>
              <a:pPr algn="r" eaLnBrk="1" hangingPunct="1">
                <a:spcBef>
                  <a:spcPct val="0"/>
                </a:spcBef>
              </a:pPr>
              <a:t>6</a:t>
            </a:fld>
            <a:endParaRPr lang="en-US" altLang="en-US"/>
          </a:p>
        </p:txBody>
      </p:sp>
      <p:sp>
        <p:nvSpPr>
          <p:cNvPr id="16388"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35210F4-7C38-4BE7-BE49-98DB83BC2012}" type="slidenum">
              <a:rPr lang="en-US" altLang="en-US"/>
              <a:pPr algn="r" eaLnBrk="1" hangingPunct="1">
                <a:spcBef>
                  <a:spcPct val="0"/>
                </a:spcBef>
              </a:pPr>
              <a:t>6</a:t>
            </a:fld>
            <a:endParaRPr lang="en-US" altLang="en-US"/>
          </a:p>
        </p:txBody>
      </p:sp>
      <p:sp>
        <p:nvSpPr>
          <p:cNvPr id="1638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4FBDE19-6EE1-4020-8A43-8100F9AAD51C}" type="slidenum">
              <a:rPr lang="en-US" altLang="en-US">
                <a:cs typeface="Arial" charset="0"/>
              </a:rPr>
              <a:pPr algn="r" eaLnBrk="1" hangingPunct="1">
                <a:spcBef>
                  <a:spcPct val="0"/>
                </a:spcBef>
              </a:pPr>
              <a:t>6</a:t>
            </a:fld>
            <a:endParaRPr lang="en-US" altLang="en-US">
              <a:cs typeface="Arial" charset="0"/>
            </a:endParaRPr>
          </a:p>
        </p:txBody>
      </p:sp>
      <p:sp>
        <p:nvSpPr>
          <p:cNvPr id="16390" name="Rectangle 1026"/>
          <p:cNvSpPr>
            <a:spLocks noGrp="1" noRot="1" noChangeAspect="1" noChangeArrowheads="1" noTextEdit="1"/>
          </p:cNvSpPr>
          <p:nvPr>
            <p:ph type="sldImg"/>
          </p:nvPr>
        </p:nvSpPr>
        <p:spPr>
          <a:ln/>
        </p:spPr>
      </p:sp>
      <p:sp>
        <p:nvSpPr>
          <p:cNvPr id="16391" name="Rectangle 1027"/>
          <p:cNvSpPr>
            <a:spLocks noGrp="1" noChangeArrowheads="1"/>
          </p:cNvSpPr>
          <p:nvPr>
            <p:ph type="body" idx="1"/>
          </p:nvPr>
        </p:nvSpPr>
        <p:spPr>
          <a:xfrm>
            <a:off x="708025" y="4451350"/>
            <a:ext cx="5591175" cy="429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On December 29</a:t>
            </a:r>
            <a:r>
              <a:rPr lang="en-US" altLang="en-US" baseline="30000" dirty="0" smtClean="0"/>
              <a:t>th</a:t>
            </a:r>
            <a:r>
              <a:rPr lang="en-US" altLang="en-US" dirty="0" smtClean="0"/>
              <a:t>, 1970, the Occupational Safety and Health Administration (Federal OSHA) was founded. OSHA is responsible for spreading legally enforceable safety and health standards to protect workers on the job.</a:t>
            </a:r>
          </a:p>
          <a:p>
            <a:pPr eaLnBrk="1" hangingPunct="1"/>
            <a:endParaRPr lang="en-US" altLang="en-US" dirty="0" smtClean="0"/>
          </a:p>
          <a:p>
            <a:pPr eaLnBrk="1" hangingPunct="1"/>
            <a:r>
              <a:rPr lang="en-US" altLang="en-US" b="1" dirty="0" smtClean="0"/>
              <a:t>The Need for OSHA</a:t>
            </a:r>
          </a:p>
          <a:p>
            <a:pPr eaLnBrk="1" hangingPunct="1"/>
            <a:r>
              <a:rPr lang="en-US" altLang="en-US" dirty="0" smtClean="0"/>
              <a:t>Prior to 1970:</a:t>
            </a:r>
          </a:p>
          <a:p>
            <a:pPr eaLnBrk="1" hangingPunct="1"/>
            <a:r>
              <a:rPr lang="en-US" altLang="en-US" b="1" dirty="0" smtClean="0"/>
              <a:t>•  </a:t>
            </a:r>
            <a:r>
              <a:rPr lang="en-US" altLang="en-US" dirty="0" smtClean="0"/>
              <a:t>More than 14,000 worker deaths annually</a:t>
            </a:r>
          </a:p>
          <a:p>
            <a:pPr eaLnBrk="1" hangingPunct="1"/>
            <a:r>
              <a:rPr lang="en-US" altLang="en-US" dirty="0" smtClean="0"/>
              <a:t>•  2.5 million workers disabled by work-related injuries</a:t>
            </a:r>
          </a:p>
          <a:p>
            <a:pPr eaLnBrk="1" hangingPunct="1"/>
            <a:r>
              <a:rPr lang="en-US" altLang="en-US" dirty="0" smtClean="0"/>
              <a:t>•  Estimated 300,000 cases of work-related illness</a:t>
            </a:r>
          </a:p>
          <a:p>
            <a:pPr eaLnBrk="1" hangingPunct="1"/>
            <a:endParaRPr lang="en-US" altLang="en-US" dirty="0" smtClean="0"/>
          </a:p>
          <a:p>
            <a:pPr eaLnBrk="1" hangingPunct="1"/>
            <a:r>
              <a:rPr lang="en-US" altLang="en-US" dirty="0" smtClean="0"/>
              <a:t>Since 1970:</a:t>
            </a:r>
          </a:p>
          <a:p>
            <a:pPr eaLnBrk="1" hangingPunct="1">
              <a:buFontTx/>
              <a:buChar char="•"/>
            </a:pPr>
            <a:r>
              <a:rPr lang="en-US" altLang="en-US" dirty="0" smtClean="0"/>
              <a:t>  Work-related fatalities cut by 62%</a:t>
            </a:r>
          </a:p>
          <a:p>
            <a:pPr eaLnBrk="1" hangingPunct="1">
              <a:buFontTx/>
              <a:buChar char="•"/>
            </a:pPr>
            <a:r>
              <a:rPr lang="en-US" altLang="en-US" dirty="0" smtClean="0"/>
              <a:t>  Overall injury and illness rate reduced 42%</a:t>
            </a:r>
          </a:p>
          <a:p>
            <a:pPr eaLnBrk="1" hangingPunct="1">
              <a:buFontTx/>
              <a:buChar char="•"/>
            </a:pPr>
            <a:r>
              <a:rPr lang="en-US" altLang="en-US" dirty="0" smtClean="0"/>
              <a:t>  Brown lung disease eliminated</a:t>
            </a:r>
          </a:p>
          <a:p>
            <a:pPr eaLnBrk="1" hangingPunct="1">
              <a:buFontTx/>
              <a:buChar char="•"/>
            </a:pPr>
            <a:r>
              <a:rPr lang="en-US" altLang="en-US" dirty="0" smtClean="0"/>
              <a:t>  Trenching fatalities reduced 35%</a:t>
            </a:r>
          </a:p>
          <a:p>
            <a:pPr eaLnBrk="1" hangingPunct="1">
              <a:buFontTx/>
              <a:buChar char="•"/>
            </a:pPr>
            <a:r>
              <a:rPr lang="en-US" altLang="en-US" b="1" dirty="0" smtClean="0"/>
              <a:t>There were 4,679 workers who died on the job in 2014</a:t>
            </a:r>
          </a:p>
          <a:p>
            <a:pPr eaLnBrk="1" hangingPunct="1">
              <a:buFontTx/>
              <a:buChar char="•"/>
            </a:pPr>
            <a:r>
              <a:rPr lang="en-US" altLang="en-US" b="1" dirty="0" smtClean="0"/>
              <a:t> 2014 Fatal occupational injuries by falls, slips and trips, 793 (BLS)</a:t>
            </a:r>
          </a:p>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Employee’s Responsibilities and Rights</a:t>
            </a:r>
          </a:p>
          <a:p>
            <a:pPr eaLnBrk="1" hangingPunct="1"/>
            <a:endParaRPr lang="en-US" altLang="en-US" smtClean="0"/>
          </a:p>
          <a:p>
            <a:pPr eaLnBrk="1" hangingPunct="1"/>
            <a:r>
              <a:rPr lang="en-US" altLang="en-US" smtClean="0"/>
              <a:t>Responsibilities include:</a:t>
            </a:r>
          </a:p>
          <a:p>
            <a:pPr eaLnBrk="1" hangingPunct="1">
              <a:buFontTx/>
              <a:buChar char="•"/>
            </a:pPr>
            <a:r>
              <a:rPr lang="en-US" altLang="en-US" smtClean="0"/>
              <a:t>  Complying with OSHA standards </a:t>
            </a:r>
          </a:p>
          <a:p>
            <a:pPr eaLnBrk="1" hangingPunct="1">
              <a:buFontTx/>
              <a:buChar char="•"/>
            </a:pPr>
            <a:r>
              <a:rPr lang="en-US" altLang="en-US" smtClean="0"/>
              <a:t>  Wearing required PPE</a:t>
            </a:r>
          </a:p>
          <a:p>
            <a:pPr eaLnBrk="1" hangingPunct="1">
              <a:buFontTx/>
              <a:buChar char="•"/>
            </a:pPr>
            <a:r>
              <a:rPr lang="en-US" altLang="en-US" smtClean="0"/>
              <a:t>  Reporting hazards to supervisor</a:t>
            </a:r>
          </a:p>
          <a:p>
            <a:pPr eaLnBrk="1" hangingPunct="1">
              <a:buFontTx/>
              <a:buChar char="•"/>
            </a:pPr>
            <a:r>
              <a:rPr lang="en-US" altLang="en-US" smtClean="0"/>
              <a:t>  Complying with your organization’s rules and policies</a:t>
            </a:r>
          </a:p>
          <a:p>
            <a:pPr marL="744538" lvl="1" eaLnBrk="1" hangingPunct="1"/>
            <a:endParaRPr lang="en-US" altLang="en-US" smtClean="0"/>
          </a:p>
          <a:p>
            <a:pPr eaLnBrk="1" hangingPunct="1"/>
            <a:r>
              <a:rPr lang="en-US" altLang="en-US" smtClean="0"/>
              <a:t>Rights include:</a:t>
            </a:r>
          </a:p>
          <a:p>
            <a:pPr eaLnBrk="1" hangingPunct="1">
              <a:buFontTx/>
              <a:buChar char="•"/>
            </a:pPr>
            <a:r>
              <a:rPr lang="en-US" altLang="en-US" smtClean="0"/>
              <a:t>  Reviewing standards</a:t>
            </a:r>
          </a:p>
          <a:p>
            <a:pPr eaLnBrk="1" hangingPunct="1">
              <a:buFontTx/>
              <a:buChar char="•"/>
            </a:pPr>
            <a:r>
              <a:rPr lang="en-US" altLang="en-US" smtClean="0"/>
              <a:t>  Receiving training</a:t>
            </a:r>
          </a:p>
          <a:p>
            <a:pPr eaLnBrk="1" hangingPunct="1">
              <a:buFontTx/>
              <a:buChar char="•"/>
            </a:pPr>
            <a:r>
              <a:rPr lang="en-US" altLang="en-US" smtClean="0"/>
              <a:t>  Requesting an OSHA investigation (employer or OSHA) and receiving</a:t>
            </a:r>
          </a:p>
          <a:p>
            <a:pPr eaLnBrk="1" hangingPunct="1"/>
            <a:r>
              <a:rPr lang="en-US" altLang="en-US" smtClean="0"/>
              <a:t>   feedback upon request</a:t>
            </a:r>
          </a:p>
          <a:p>
            <a:pPr eaLnBrk="1" hangingPunct="1">
              <a:buFontTx/>
              <a:buChar char="•"/>
            </a:pPr>
            <a:r>
              <a:rPr lang="en-US" altLang="en-US" smtClean="0"/>
              <a:t>  Reviewing the OSHA 300 Log</a:t>
            </a:r>
          </a:p>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58FD625-692B-41E3-B6B5-654CABF3663C}"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F834ADE-1FD9-43D7-AF0D-3503FBD4F153}" type="slidenum">
              <a:rPr lang="en-US" altLang="en-US"/>
              <a:pPr>
                <a:spcBef>
                  <a:spcPct val="0"/>
                </a:spcBef>
              </a:pPr>
              <a:t>8</a:t>
            </a:fld>
            <a:endParaRPr lang="en-US" altLang="en-US"/>
          </a:p>
        </p:txBody>
      </p:sp>
      <p:sp>
        <p:nvSpPr>
          <p:cNvPr id="20483"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382B140-17A0-415A-A089-65E307C890F1}" type="slidenum">
              <a:rPr lang="en-US" altLang="en-US"/>
              <a:pPr algn="r" eaLnBrk="1" hangingPunct="1">
                <a:spcBef>
                  <a:spcPct val="0"/>
                </a:spcBef>
              </a:pPr>
              <a:t>8</a:t>
            </a:fld>
            <a:endParaRPr lang="en-US" altLang="en-US"/>
          </a:p>
        </p:txBody>
      </p:sp>
      <p:sp>
        <p:nvSpPr>
          <p:cNvPr id="20484"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CFEEF4C-09A0-44CE-A76B-5E1E2166921C}" type="slidenum">
              <a:rPr lang="en-US" altLang="en-US">
                <a:cs typeface="Arial" charset="0"/>
              </a:rPr>
              <a:pPr algn="r" eaLnBrk="1" hangingPunct="1">
                <a:spcBef>
                  <a:spcPct val="0"/>
                </a:spcBef>
              </a:pPr>
              <a:t>8</a:t>
            </a:fld>
            <a:endParaRPr lang="en-US" altLang="en-US">
              <a:cs typeface="Arial" charset="0"/>
            </a:endParaRPr>
          </a:p>
        </p:txBody>
      </p:sp>
      <p:sp>
        <p:nvSpPr>
          <p:cNvPr id="20485" name="Rectangle 2"/>
          <p:cNvSpPr>
            <a:spLocks noGrp="1" noRot="1" noChangeAspect="1" noChangeArrowheads="1" noTextEdit="1"/>
          </p:cNvSpPr>
          <p:nvPr>
            <p:ph type="sldImg"/>
          </p:nvPr>
        </p:nvSpPr>
        <p:spPr>
          <a:ln/>
        </p:spPr>
      </p:sp>
      <p:sp>
        <p:nvSpPr>
          <p:cNvPr id="368647" name="Rectangle 3"/>
          <p:cNvSpPr>
            <a:spLocks noGrp="1" noChangeArrowheads="1"/>
          </p:cNvSpPr>
          <p:nvPr>
            <p:ph type="body" idx="1"/>
          </p:nvPr>
        </p:nvSpPr>
        <p:spPr>
          <a:xfrm>
            <a:off x="342900" y="4451350"/>
            <a:ext cx="6324600" cy="43497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t>Employer’s Responsibility</a:t>
            </a:r>
          </a:p>
          <a:p>
            <a:pPr eaLnBrk="1" hangingPunct="1">
              <a:defRPr/>
            </a:pPr>
            <a:r>
              <a:rPr lang="en-US" dirty="0" smtClean="0"/>
              <a:t>Employers have certain responsibilities under the OSH Act of 1970.  The following list is a summary of the most important ones.</a:t>
            </a:r>
          </a:p>
          <a:p>
            <a:pPr eaLnBrk="1" hangingPunct="1">
              <a:defRPr/>
            </a:pPr>
            <a:endParaRPr lang="en-US" sz="800" dirty="0" smtClean="0"/>
          </a:p>
          <a:p>
            <a:pPr marL="171450" indent="-171450" eaLnBrk="1" hangingPunct="1">
              <a:buFont typeface="Arial" pitchFamily="34" charset="0"/>
              <a:buChar char="•"/>
              <a:defRPr/>
            </a:pPr>
            <a:r>
              <a:rPr lang="en-US" dirty="0" smtClean="0"/>
              <a:t>Provide a workplace free from recognized hazards and comply with standards, rules and regulations issued under the OSHA Act </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dirty="0" smtClean="0"/>
              <a:t>Examine workplace conditions to make sure they conform to applicable OSHA standards</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dirty="0" smtClean="0"/>
              <a:t>Make sure employees have and use safe tools and equipment and properly maintain this equipment</a:t>
            </a:r>
          </a:p>
          <a:p>
            <a:pPr eaLnBrk="1" hangingPunct="1">
              <a:defRPr/>
            </a:pPr>
            <a:endParaRPr lang="en-US" sz="800" dirty="0"/>
          </a:p>
          <a:p>
            <a:pPr marL="171450" indent="-171450" eaLnBrk="1" hangingPunct="1">
              <a:buFont typeface="Arial" pitchFamily="34" charset="0"/>
              <a:buChar char="•"/>
              <a:defRPr/>
            </a:pPr>
            <a:r>
              <a:rPr lang="en-US" dirty="0" smtClean="0"/>
              <a:t>Use color codes, posters, labels or signs to warn employees of potential hazards</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dirty="0" smtClean="0"/>
              <a:t>Establish or update operating procedures and communicate them so that employees follow safety and health requirements</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dirty="0" smtClean="0"/>
              <a:t>Provide medical examinations and training when required by OSHA standards</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dirty="0" smtClean="0"/>
              <a:t>Post, at a prominent location within the workplace, the OSHA poster (or the state-plan equivalent) informing employees of their rights and responsibilities.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A7F357D-29AB-429D-8E92-0571DFA2A33A}" type="slidenum">
              <a:rPr lang="en-US" altLang="en-US"/>
              <a:pPr>
                <a:spcBef>
                  <a:spcPct val="0"/>
                </a:spcBef>
              </a:pPr>
              <a:t>9</a:t>
            </a:fld>
            <a:endParaRPr lang="en-US" altLang="en-US"/>
          </a:p>
        </p:txBody>
      </p:sp>
      <p:sp>
        <p:nvSpPr>
          <p:cNvPr id="22531"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ACA371C-2E5E-4FBE-B244-5034FC3E3B31}" type="slidenum">
              <a:rPr lang="en-US" altLang="en-US"/>
              <a:pPr algn="r" eaLnBrk="1" hangingPunct="1">
                <a:spcBef>
                  <a:spcPct val="0"/>
                </a:spcBef>
              </a:pPr>
              <a:t>9</a:t>
            </a:fld>
            <a:endParaRPr lang="en-US" altLang="en-US"/>
          </a:p>
        </p:txBody>
      </p:sp>
      <p:sp>
        <p:nvSpPr>
          <p:cNvPr id="22532"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8305416-F2DD-4D55-862B-A552D5CDD9B1}" type="slidenum">
              <a:rPr lang="en-US" altLang="en-US">
                <a:cs typeface="Arial" charset="0"/>
              </a:rPr>
              <a:pPr algn="r" eaLnBrk="1" hangingPunct="1">
                <a:spcBef>
                  <a:spcPct val="0"/>
                </a:spcBef>
              </a:pPr>
              <a:t>9</a:t>
            </a:fld>
            <a:endParaRPr lang="en-US" altLang="en-US">
              <a:cs typeface="Arial" charset="0"/>
            </a:endParaRPr>
          </a:p>
        </p:txBody>
      </p:sp>
      <p:sp>
        <p:nvSpPr>
          <p:cNvPr id="22533" name="Rectangle 2"/>
          <p:cNvSpPr>
            <a:spLocks noGrp="1" noRot="1" noChangeAspect="1" noChangeArrowheads="1" noTextEdit="1"/>
          </p:cNvSpPr>
          <p:nvPr>
            <p:ph type="sldImg"/>
          </p:nvPr>
        </p:nvSpPr>
        <p:spPr>
          <a:ln/>
        </p:spPr>
      </p:sp>
      <p:sp>
        <p:nvSpPr>
          <p:cNvPr id="368647" name="Rectangle 3"/>
          <p:cNvSpPr>
            <a:spLocks noGrp="1" noChangeArrowheads="1"/>
          </p:cNvSpPr>
          <p:nvPr>
            <p:ph type="body" idx="1"/>
          </p:nvPr>
        </p:nvSpPr>
        <p:spPr>
          <a:xfrm>
            <a:off x="495300" y="4451350"/>
            <a:ext cx="6019800" cy="44513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t>More Employer’s Responsibility</a:t>
            </a:r>
          </a:p>
          <a:p>
            <a:pPr marL="171450" indent="-171450" eaLnBrk="1" hangingPunct="1">
              <a:buFont typeface="Arial" pitchFamily="34" charset="0"/>
              <a:buChar char="•"/>
              <a:defRPr/>
            </a:pPr>
            <a:endParaRPr lang="en-US" dirty="0" smtClean="0"/>
          </a:p>
          <a:p>
            <a:pPr marL="171450" indent="-171450" eaLnBrk="1" hangingPunct="1">
              <a:buFont typeface="Arial" pitchFamily="34" charset="0"/>
              <a:buChar char="•"/>
              <a:defRPr/>
            </a:pPr>
            <a:r>
              <a:rPr lang="en-US" dirty="0" smtClean="0"/>
              <a:t>Report to the nearest OSHA office within 8 hours any fatal accident or one that results in the hospitalization of 3 or more employees</a:t>
            </a:r>
          </a:p>
          <a:p>
            <a:pPr marL="171450" indent="-171450" eaLnBrk="1" hangingPunct="1">
              <a:buFont typeface="Arial" pitchFamily="34" charset="0"/>
              <a:buChar char="•"/>
              <a:defRPr/>
            </a:pPr>
            <a:r>
              <a:rPr lang="en-US" dirty="0" smtClean="0"/>
              <a:t>Keep records of work-related injuries and illnesses.  (Note: Employers with 10 or fewer employees and employers in certain low-hazard industries are exempt from this requirement)</a:t>
            </a:r>
          </a:p>
          <a:p>
            <a:pPr marL="171450" indent="-171450" eaLnBrk="1" hangingPunct="1">
              <a:buFont typeface="Arial" pitchFamily="34" charset="0"/>
              <a:buChar char="•"/>
              <a:defRPr/>
            </a:pPr>
            <a:r>
              <a:rPr lang="en-US" dirty="0" smtClean="0"/>
              <a:t>Provide employees, former employees and their representative’s access to the Log of Work Related Injuries and Illnesses (OSHA Form 300)</a:t>
            </a:r>
          </a:p>
          <a:p>
            <a:pPr marL="171450" indent="-171450" eaLnBrk="1" hangingPunct="1">
              <a:buFont typeface="Arial" pitchFamily="34" charset="0"/>
              <a:buChar char="•"/>
              <a:defRPr/>
            </a:pPr>
            <a:r>
              <a:rPr lang="en-US" dirty="0" smtClean="0"/>
              <a:t>Provide access to employee medical records and exposure records to employees or their authorized representatives</a:t>
            </a:r>
          </a:p>
          <a:p>
            <a:pPr marL="171450" indent="-171450" eaLnBrk="1" hangingPunct="1">
              <a:buFont typeface="Arial" pitchFamily="34" charset="0"/>
              <a:buChar char="•"/>
              <a:defRPr/>
            </a:pPr>
            <a:r>
              <a:rPr lang="en-US" dirty="0" smtClean="0"/>
              <a:t>Provide to the OSHA compliance officer the names of authorized employee representatives who may be asked to accompany the compliance officer during an inspection</a:t>
            </a:r>
          </a:p>
          <a:p>
            <a:pPr marL="171450" indent="-171450" eaLnBrk="1" hangingPunct="1">
              <a:buFont typeface="Arial" pitchFamily="34" charset="0"/>
              <a:buChar char="•"/>
              <a:defRPr/>
            </a:pPr>
            <a:r>
              <a:rPr lang="en-US" dirty="0" smtClean="0"/>
              <a:t>Not discriminate against employees who exercise their rights under the Act</a:t>
            </a:r>
          </a:p>
          <a:p>
            <a:pPr marL="171450" indent="-171450" eaLnBrk="1" hangingPunct="1">
              <a:buFont typeface="Arial" pitchFamily="34" charset="0"/>
              <a:buChar char="•"/>
              <a:defRPr/>
            </a:pPr>
            <a:r>
              <a:rPr lang="en-US" dirty="0" smtClean="0"/>
              <a:t>Post OSHA citations at or near the work area involved.  Each citation must remain posted until the violation has been corrected, or for three working days, whichever is longer.  Post abatement verifications documents or tags</a:t>
            </a:r>
          </a:p>
          <a:p>
            <a:pPr marL="171450" indent="-171450" eaLnBrk="1" hangingPunct="1">
              <a:buFont typeface="Arial" pitchFamily="34" charset="0"/>
              <a:buChar char="•"/>
              <a:defRPr/>
            </a:pPr>
            <a:r>
              <a:rPr lang="en-US" dirty="0" smtClean="0"/>
              <a:t>Correct cited violations by the deadline set in the OSHA citation and submit required abatement verification documentation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156809-D8FA-4D0F-B8B2-88FEDFD86DBA}"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1D84A7A4-1AEC-4382-B563-07DE9B16F318}" type="slidenum">
              <a:rPr lang="en-US" altLang="en-US"/>
              <a:pPr/>
              <a:t>‹#›</a:t>
            </a:fld>
            <a:endParaRPr lang="en-US" altLang="en-US"/>
          </a:p>
        </p:txBody>
      </p:sp>
    </p:spTree>
    <p:extLst>
      <p:ext uri="{BB962C8B-B14F-4D97-AF65-F5344CB8AC3E}">
        <p14:creationId xmlns:p14="http://schemas.microsoft.com/office/powerpoint/2010/main" val="241274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504688-447C-4101-A352-A3DF06CCBDEF}"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98DBEC6C-54D3-4331-8585-D9D756AC48F6}" type="slidenum">
              <a:rPr lang="en-US" altLang="en-US"/>
              <a:pPr/>
              <a:t>‹#›</a:t>
            </a:fld>
            <a:endParaRPr lang="en-US" altLang="en-US"/>
          </a:p>
        </p:txBody>
      </p:sp>
    </p:spTree>
    <p:extLst>
      <p:ext uri="{BB962C8B-B14F-4D97-AF65-F5344CB8AC3E}">
        <p14:creationId xmlns:p14="http://schemas.microsoft.com/office/powerpoint/2010/main" val="218471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46F43C6-956E-4C9A-BC73-46EDBA0AF88C}"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E77E91BF-C960-430D-944F-8DDB2BF9E93D}" type="slidenum">
              <a:rPr lang="en-US" altLang="en-US"/>
              <a:pPr/>
              <a:t>‹#›</a:t>
            </a:fld>
            <a:endParaRPr lang="en-US" altLang="en-US"/>
          </a:p>
        </p:txBody>
      </p:sp>
    </p:spTree>
    <p:extLst>
      <p:ext uri="{BB962C8B-B14F-4D97-AF65-F5344CB8AC3E}">
        <p14:creationId xmlns:p14="http://schemas.microsoft.com/office/powerpoint/2010/main" val="238084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F6E3572-7087-42C7-9A34-1629F77C1E40}"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AB703864-E3E7-4372-9E8C-6C398943F2AB}" type="slidenum">
              <a:rPr lang="en-US" altLang="en-US"/>
              <a:pPr/>
              <a:t>‹#›</a:t>
            </a:fld>
            <a:endParaRPr lang="en-US" altLang="en-US"/>
          </a:p>
        </p:txBody>
      </p:sp>
    </p:spTree>
    <p:extLst>
      <p:ext uri="{BB962C8B-B14F-4D97-AF65-F5344CB8AC3E}">
        <p14:creationId xmlns:p14="http://schemas.microsoft.com/office/powerpoint/2010/main" val="22740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Footer Placeholder 4"/>
          <p:cNvSpPr>
            <a:spLocks noGrp="1" noChangeArrowheads="1"/>
          </p:cNvSpPr>
          <p:nvPr>
            <p:ph type="ftr" sz="quarter" idx="10"/>
          </p:nvPr>
        </p:nvSpPr>
        <p:spPr>
          <a:xfrm>
            <a:off x="2286000" y="6248400"/>
            <a:ext cx="4495800" cy="457200"/>
          </a:xfrm>
          <a:prstGeom prst="rect">
            <a:avLst/>
          </a:prstGeom>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fld id="{9ED078C5-25E1-4194-BB97-66FDF6EA4368}" type="slidenum">
              <a:rPr lang="en-US" altLang="en-US"/>
              <a:pPr/>
              <a:t>‹#›</a:t>
            </a:fld>
            <a:endParaRPr lang="en-US" altLang="en-US"/>
          </a:p>
        </p:txBody>
      </p:sp>
    </p:spTree>
    <p:extLst>
      <p:ext uri="{BB962C8B-B14F-4D97-AF65-F5344CB8AC3E}">
        <p14:creationId xmlns:p14="http://schemas.microsoft.com/office/powerpoint/2010/main" val="281427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029C15-C848-4F62-B030-45A9E6885D40}"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366AAD2B-F2DE-4A0D-85BD-1C1D66326C94}" type="slidenum">
              <a:rPr lang="en-US" altLang="en-US"/>
              <a:pPr/>
              <a:t>‹#›</a:t>
            </a:fld>
            <a:endParaRPr lang="en-US" altLang="en-US"/>
          </a:p>
        </p:txBody>
      </p:sp>
    </p:spTree>
    <p:extLst>
      <p:ext uri="{BB962C8B-B14F-4D97-AF65-F5344CB8AC3E}">
        <p14:creationId xmlns:p14="http://schemas.microsoft.com/office/powerpoint/2010/main" val="347404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E71BDBB-354B-4503-BD76-8AFCB4669F9A}"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50D5E6B5-9775-493C-AD44-3611F2A77A65}" type="slidenum">
              <a:rPr lang="en-US" altLang="en-US"/>
              <a:pPr/>
              <a:t>‹#›</a:t>
            </a:fld>
            <a:endParaRPr lang="en-US" altLang="en-US"/>
          </a:p>
        </p:txBody>
      </p:sp>
    </p:spTree>
    <p:extLst>
      <p:ext uri="{BB962C8B-B14F-4D97-AF65-F5344CB8AC3E}">
        <p14:creationId xmlns:p14="http://schemas.microsoft.com/office/powerpoint/2010/main" val="424609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C4C0BFE-3B1C-4331-A5A9-9C2F37C49996}"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4CF70D83-2F0A-4583-816D-5B0611FCEAB0}" type="slidenum">
              <a:rPr lang="en-US" altLang="en-US"/>
              <a:pPr/>
              <a:t>‹#›</a:t>
            </a:fld>
            <a:endParaRPr lang="en-US" altLang="en-US"/>
          </a:p>
        </p:txBody>
      </p:sp>
    </p:spTree>
    <p:extLst>
      <p:ext uri="{BB962C8B-B14F-4D97-AF65-F5344CB8AC3E}">
        <p14:creationId xmlns:p14="http://schemas.microsoft.com/office/powerpoint/2010/main" val="43099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372D088-C1B9-4C94-9564-A200D9F54BC3}" type="datetime1">
              <a:rPr lang="en-US"/>
              <a:pPr>
                <a:defRPr/>
              </a:pPr>
              <a:t>6/7/2018</a:t>
            </a:fld>
            <a:endParaRPr lang="en-US" dirty="0"/>
          </a:p>
        </p:txBody>
      </p:sp>
      <p:sp>
        <p:nvSpPr>
          <p:cNvPr id="8" name="Rectangle 6"/>
          <p:cNvSpPr>
            <a:spLocks noGrp="1" noChangeArrowheads="1"/>
          </p:cNvSpPr>
          <p:nvPr>
            <p:ph type="sldNum" sz="quarter" idx="11"/>
          </p:nvPr>
        </p:nvSpPr>
        <p:spPr>
          <a:ln/>
        </p:spPr>
        <p:txBody>
          <a:bodyPr/>
          <a:lstStyle>
            <a:lvl1pPr>
              <a:defRPr/>
            </a:lvl1pPr>
          </a:lstStyle>
          <a:p>
            <a:fld id="{D5E64A4E-7178-4B28-8CE2-211C728F5791}" type="slidenum">
              <a:rPr lang="en-US" altLang="en-US"/>
              <a:pPr/>
              <a:t>‹#›</a:t>
            </a:fld>
            <a:endParaRPr lang="en-US" altLang="en-US"/>
          </a:p>
        </p:txBody>
      </p:sp>
    </p:spTree>
    <p:extLst>
      <p:ext uri="{BB962C8B-B14F-4D97-AF65-F5344CB8AC3E}">
        <p14:creationId xmlns:p14="http://schemas.microsoft.com/office/powerpoint/2010/main" val="25994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E0F0EB2-192C-4D03-887A-A1D9674F01FF}" type="datetime1">
              <a:rPr lang="en-US"/>
              <a:pPr>
                <a:defRPr/>
              </a:pPr>
              <a:t>6/7/2018</a:t>
            </a:fld>
            <a:endParaRPr lang="en-US" dirty="0"/>
          </a:p>
        </p:txBody>
      </p:sp>
      <p:sp>
        <p:nvSpPr>
          <p:cNvPr id="4" name="Rectangle 6"/>
          <p:cNvSpPr>
            <a:spLocks noGrp="1" noChangeArrowheads="1"/>
          </p:cNvSpPr>
          <p:nvPr>
            <p:ph type="sldNum" sz="quarter" idx="11"/>
          </p:nvPr>
        </p:nvSpPr>
        <p:spPr>
          <a:ln/>
        </p:spPr>
        <p:txBody>
          <a:bodyPr/>
          <a:lstStyle>
            <a:lvl1pPr>
              <a:defRPr/>
            </a:lvl1pPr>
          </a:lstStyle>
          <a:p>
            <a:fld id="{A76E8B71-A8F9-4CBC-9C4D-2795BADC2F33}" type="slidenum">
              <a:rPr lang="en-US" altLang="en-US"/>
              <a:pPr/>
              <a:t>‹#›</a:t>
            </a:fld>
            <a:endParaRPr lang="en-US" altLang="en-US"/>
          </a:p>
        </p:txBody>
      </p:sp>
    </p:spTree>
    <p:extLst>
      <p:ext uri="{BB962C8B-B14F-4D97-AF65-F5344CB8AC3E}">
        <p14:creationId xmlns:p14="http://schemas.microsoft.com/office/powerpoint/2010/main" val="237275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9ADDF3C-3892-4BD6-82BB-5DDFD61CD142}" type="datetime1">
              <a:rPr lang="en-US"/>
              <a:pPr>
                <a:defRPr/>
              </a:pPr>
              <a:t>6/7/2018</a:t>
            </a:fld>
            <a:endParaRPr lang="en-US" dirty="0"/>
          </a:p>
        </p:txBody>
      </p:sp>
      <p:sp>
        <p:nvSpPr>
          <p:cNvPr id="3" name="Rectangle 6"/>
          <p:cNvSpPr>
            <a:spLocks noGrp="1" noChangeArrowheads="1"/>
          </p:cNvSpPr>
          <p:nvPr>
            <p:ph type="sldNum" sz="quarter" idx="11"/>
          </p:nvPr>
        </p:nvSpPr>
        <p:spPr>
          <a:ln/>
        </p:spPr>
        <p:txBody>
          <a:bodyPr/>
          <a:lstStyle>
            <a:lvl1pPr>
              <a:defRPr/>
            </a:lvl1pPr>
          </a:lstStyle>
          <a:p>
            <a:fld id="{71CDED94-3236-46FD-B2ED-3CC01808E4A2}" type="slidenum">
              <a:rPr lang="en-US" altLang="en-US"/>
              <a:pPr/>
              <a:t>‹#›</a:t>
            </a:fld>
            <a:endParaRPr lang="en-US" altLang="en-US"/>
          </a:p>
        </p:txBody>
      </p:sp>
    </p:spTree>
    <p:extLst>
      <p:ext uri="{BB962C8B-B14F-4D97-AF65-F5344CB8AC3E}">
        <p14:creationId xmlns:p14="http://schemas.microsoft.com/office/powerpoint/2010/main" val="19456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F47EEA-3D21-4EF9-BCCB-A0B38C5FC380}"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D3E126D3-5DAD-4610-BE69-32652B9ED733}" type="slidenum">
              <a:rPr lang="en-US" altLang="en-US"/>
              <a:pPr/>
              <a:t>‹#›</a:t>
            </a:fld>
            <a:endParaRPr lang="en-US" altLang="en-US"/>
          </a:p>
        </p:txBody>
      </p:sp>
    </p:spTree>
    <p:extLst>
      <p:ext uri="{BB962C8B-B14F-4D97-AF65-F5344CB8AC3E}">
        <p14:creationId xmlns:p14="http://schemas.microsoft.com/office/powerpoint/2010/main" val="390821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C6FC18-FF27-48B4-82A4-2DD18889A6B6}"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4A60E49B-D0F7-4F49-908B-85057C71FAEE}" type="slidenum">
              <a:rPr lang="en-US" altLang="en-US"/>
              <a:pPr/>
              <a:t>‹#›</a:t>
            </a:fld>
            <a:endParaRPr lang="en-US" altLang="en-US"/>
          </a:p>
        </p:txBody>
      </p:sp>
    </p:spTree>
    <p:extLst>
      <p:ext uri="{BB962C8B-B14F-4D97-AF65-F5344CB8AC3E}">
        <p14:creationId xmlns:p14="http://schemas.microsoft.com/office/powerpoint/2010/main" val="237028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fld id="{DBD519B2-EEF7-45F5-97AC-88BDCDF6C023}" type="datetime1">
              <a:rPr lang="en-US"/>
              <a:pPr>
                <a:defRPr/>
              </a:pPr>
              <a:t>6/7/2018</a:t>
            </a:fld>
            <a:endParaRPr lang="en-US" dirty="0"/>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5A6F38C-C7FA-48C9-8BD4-47E868460E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0&amp;p_keyvalu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all%20Guardrail%20barge%20icy%20dock%20page.m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7%20%20bow%20fell%20off.wm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Title Page</a:t>
            </a:r>
            <a:endParaRPr lang="en-US" dirty="0"/>
          </a:p>
        </p:txBody>
      </p:sp>
      <p:sp>
        <p:nvSpPr>
          <p:cNvPr id="3" name="Content Placeholder 2" hidden="1"/>
          <p:cNvSpPr>
            <a:spLocks noGrp="1"/>
          </p:cNvSpPr>
          <p:nvPr>
            <p:ph idx="1"/>
          </p:nvPr>
        </p:nvSpPr>
        <p:spPr/>
        <p:txBody>
          <a:bodyPr/>
          <a:lstStyle/>
          <a:p>
            <a:endParaRPr lang="en-US"/>
          </a:p>
        </p:txBody>
      </p:sp>
      <p:sp>
        <p:nvSpPr>
          <p:cNvPr id="51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0EC6923-2D37-4A84-811B-82567E2597E7}" type="slidenum">
              <a:rPr lang="en-US" altLang="en-US" sz="1400"/>
              <a:pPr>
                <a:spcBef>
                  <a:spcPct val="0"/>
                </a:spcBef>
                <a:buFontTx/>
                <a:buNone/>
              </a:pPr>
              <a:t>1</a:t>
            </a:fld>
            <a:endParaRPr lang="en-US" altLang="en-US" sz="1400"/>
          </a:p>
        </p:txBody>
      </p:sp>
      <p:sp>
        <p:nvSpPr>
          <p:cNvPr id="512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2373BDE5-ED41-4B97-B84C-A4D8C46374A0}" type="slidenum">
              <a:rPr lang="en-US" altLang="en-US" sz="1400"/>
              <a:pPr algn="r" eaLnBrk="1" hangingPunct="1">
                <a:spcBef>
                  <a:spcPct val="0"/>
                </a:spcBef>
                <a:buFontTx/>
                <a:buNone/>
              </a:pPr>
              <a:t>1</a:t>
            </a:fld>
            <a:endParaRPr lang="en-US" altLang="en-US" sz="1400"/>
          </a:p>
        </p:txBody>
      </p:sp>
      <p:sp>
        <p:nvSpPr>
          <p:cNvPr id="5127" name="Text Box 10"/>
          <p:cNvSpPr txBox="1">
            <a:spLocks noChangeArrowheads="1"/>
          </p:cNvSpPr>
          <p:nvPr/>
        </p:nvSpPr>
        <p:spPr bwMode="auto">
          <a:xfrm>
            <a:off x="406400" y="5665788"/>
            <a:ext cx="8128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ja-JP" sz="1100" dirty="0">
                <a:ea typeface="ＭＳ Ｐゴシック" pitchFamily="34" charset="-128"/>
              </a:rPr>
              <a:t>This material was produced under grant </a:t>
            </a:r>
            <a:r>
              <a:rPr lang="en-US" altLang="ja-JP" sz="1100" dirty="0" smtClean="0">
                <a:ea typeface="ＭＳ Ｐゴシック" pitchFamily="34" charset="-128"/>
              </a:rPr>
              <a:t>SH-27645-SH5 </a:t>
            </a:r>
            <a:r>
              <a:rPr lang="en-US" altLang="ja-JP" sz="1100" dirty="0">
                <a:ea typeface="ＭＳ Ｐゴシック" pitchFamily="34" charset="-128"/>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1100" dirty="0"/>
          </a:p>
        </p:txBody>
      </p:sp>
      <p:graphicFrame>
        <p:nvGraphicFramePr>
          <p:cNvPr id="4" name="Diagram 3" title="Cover Page - Fall Protection in Shipyards. An 4-Hour Safety Hazard Recognition Course for Shipyard Workers. Conducted by teh Port of San Diego Ship Repair Association"/>
          <p:cNvGraphicFramePr/>
          <p:nvPr>
            <p:extLst>
              <p:ext uri="{D42A27DB-BD31-4B8C-83A1-F6EECF244321}">
                <p14:modId xmlns:p14="http://schemas.microsoft.com/office/powerpoint/2010/main" val="2626251266"/>
              </p:ext>
            </p:extLst>
          </p:nvPr>
        </p:nvGraphicFramePr>
        <p:xfrm>
          <a:off x="723900" y="728813"/>
          <a:ext cx="7696200" cy="481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altLang="en-US" smtClean="0"/>
              <a:t>OSHA</a:t>
            </a:r>
          </a:p>
        </p:txBody>
      </p:sp>
      <p:pic>
        <p:nvPicPr>
          <p:cNvPr id="23555" name="Picture 2" descr="http://allthingsd.com/files/2012/04/pinkslip-1.jpeg" title="Photo - Hand holding a pink sl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54175"/>
            <a:ext cx="5489575"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8" descr="MCj0432538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163" y="1143000"/>
            <a:ext cx="26654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868CA9C-B695-4914-8C7F-296D0D25D7CA}" type="slidenum">
              <a:rPr lang="en-US" altLang="en-US" sz="1400"/>
              <a:pPr>
                <a:spcBef>
                  <a:spcPct val="0"/>
                </a:spcBef>
                <a:buFontTx/>
                <a:buNone/>
              </a:pPr>
              <a:t>10</a:t>
            </a:fld>
            <a:endParaRPr lang="en-US" alt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US" altLang="en-US" dirty="0" smtClean="0"/>
              <a:t>OSHA  </a:t>
            </a:r>
          </a:p>
        </p:txBody>
      </p:sp>
      <p:pic>
        <p:nvPicPr>
          <p:cNvPr id="25603" name="Picture 9" title="Photo - OSHA website screensheet ">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t="6735" r="2025" b="4033"/>
          <a:stretch>
            <a:fillRect/>
          </a:stretch>
        </p:blipFill>
        <p:spPr bwMode="auto">
          <a:xfrm>
            <a:off x="1219200" y="1600200"/>
            <a:ext cx="6400800" cy="4468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FCA3A29-C530-41F6-974C-A7C65D518044}" type="slidenum">
              <a:rPr lang="en-US" altLang="en-US" sz="1400"/>
              <a:pPr>
                <a:spcBef>
                  <a:spcPct val="0"/>
                </a:spcBef>
                <a:buFontTx/>
                <a:buNone/>
              </a:pPr>
              <a:t>11</a:t>
            </a:fld>
            <a:endParaRPr lang="en-US" alt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609600"/>
            <a:ext cx="8229600" cy="1143000"/>
          </a:xfrm>
        </p:spPr>
        <p:txBody>
          <a:bodyPr/>
          <a:lstStyle/>
          <a:p>
            <a:pPr algn="l" eaLnBrk="1" hangingPunct="1"/>
            <a:r>
              <a:rPr lang="en-US" altLang="en-US" smtClean="0"/>
              <a:t>OSHA Exercise</a:t>
            </a:r>
            <a:br>
              <a:rPr lang="en-US" altLang="en-US" smtClean="0"/>
            </a:br>
            <a:endParaRPr lang="en-US" altLang="en-US" smtClean="0"/>
          </a:p>
        </p:txBody>
      </p:sp>
      <p:sp>
        <p:nvSpPr>
          <p:cNvPr id="176131" name="Rectangle 3"/>
          <p:cNvSpPr>
            <a:spLocks noGrp="1" noChangeArrowheads="1"/>
          </p:cNvSpPr>
          <p:nvPr>
            <p:ph idx="1"/>
          </p:nvPr>
        </p:nvSpPr>
        <p:spPr>
          <a:solidFill>
            <a:schemeClr val="bg1"/>
          </a:solidFill>
        </p:spPr>
        <p:txBody>
          <a:bodyPr/>
          <a:lstStyle/>
          <a:p>
            <a:pPr marL="0" indent="0" eaLnBrk="1" hangingPunct="1">
              <a:buFontTx/>
              <a:buNone/>
              <a:defRPr/>
            </a:pPr>
            <a:r>
              <a:rPr lang="en-US" sz="2800" dirty="0" smtClean="0"/>
              <a:t>Stump the class!</a:t>
            </a:r>
          </a:p>
          <a:p>
            <a:pPr eaLnBrk="1" hangingPunct="1">
              <a:defRPr/>
            </a:pPr>
            <a:endParaRPr lang="en-US" sz="2800" dirty="0"/>
          </a:p>
          <a:p>
            <a:pPr eaLnBrk="1" hangingPunct="1">
              <a:defRPr/>
            </a:pPr>
            <a:r>
              <a:rPr lang="en-US" sz="2800" dirty="0" smtClean="0"/>
              <a:t>With a partner, write two questions from this section that you believe the rest of the class will be challenged in answering correctly. (Questions must be reasonable!  If your instructor can’t answer, it doesn’t count!)</a:t>
            </a:r>
          </a:p>
          <a:p>
            <a:pPr eaLnBrk="1" hangingPunct="1">
              <a:defRPr/>
            </a:pPr>
            <a:endParaRPr lang="en-US" sz="2800" dirty="0" smtClean="0"/>
          </a:p>
        </p:txBody>
      </p:sp>
      <p:sp>
        <p:nvSpPr>
          <p:cNvPr id="2765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25E6310-6279-416A-B590-4842BA1250F7}" type="slidenum">
              <a:rPr lang="en-US" altLang="en-US" sz="1400"/>
              <a:pPr>
                <a:spcBef>
                  <a:spcPct val="0"/>
                </a:spcBef>
                <a:buFontTx/>
                <a:buNone/>
              </a:pPr>
              <a:t>12</a:t>
            </a:fld>
            <a:endParaRPr lang="en-US" alt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C9C9E-4DB0-429D-B238-85B315E42EB4}" type="slidenum">
              <a:rPr lang="en-US" altLang="en-US" sz="1400"/>
              <a:pPr>
                <a:spcBef>
                  <a:spcPct val="0"/>
                </a:spcBef>
                <a:buFontTx/>
                <a:buNone/>
              </a:pPr>
              <a:t>13</a:t>
            </a:fld>
            <a:endParaRPr lang="en-US" altLang="en-US" sz="1400"/>
          </a:p>
        </p:txBody>
      </p:sp>
      <p:sp>
        <p:nvSpPr>
          <p:cNvPr id="29699"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5C1E75E-44F5-4082-8120-4A15A4059049}" type="slidenum">
              <a:rPr lang="en-US" altLang="en-US" sz="1400"/>
              <a:pPr algn="r" eaLnBrk="1" hangingPunct="1">
                <a:spcBef>
                  <a:spcPct val="0"/>
                </a:spcBef>
                <a:buFontTx/>
                <a:buNone/>
              </a:pPr>
              <a:t>13</a:t>
            </a:fld>
            <a:endParaRPr lang="en-US" altLang="en-US" sz="1400"/>
          </a:p>
        </p:txBody>
      </p:sp>
      <p:sp>
        <p:nvSpPr>
          <p:cNvPr id="29700" name="Rectangle 2"/>
          <p:cNvSpPr>
            <a:spLocks noGrp="1" noChangeArrowheads="1"/>
          </p:cNvSpPr>
          <p:nvPr>
            <p:ph type="title"/>
          </p:nvPr>
        </p:nvSpPr>
        <p:spPr/>
        <p:txBody>
          <a:bodyPr/>
          <a:lstStyle/>
          <a:p>
            <a:pPr algn="l" eaLnBrk="1" hangingPunct="1"/>
            <a:r>
              <a:rPr lang="en-US" altLang="en-US" smtClean="0"/>
              <a:t>OSHA	</a:t>
            </a:r>
          </a:p>
        </p:txBody>
      </p:sp>
      <p:graphicFrame>
        <p:nvGraphicFramePr>
          <p:cNvPr id="2" name="Diagram 1" title="Black background, Word &quot;Quiz&quot; and picture of sheets of paper with questions marks "/>
          <p:cNvGraphicFramePr/>
          <p:nvPr>
            <p:extLst>
              <p:ext uri="{D42A27DB-BD31-4B8C-83A1-F6EECF244321}">
                <p14:modId xmlns:p14="http://schemas.microsoft.com/office/powerpoint/2010/main" val="2913130225"/>
              </p:ext>
            </p:extLst>
          </p:nvPr>
        </p:nvGraphicFramePr>
        <p:xfrm>
          <a:off x="533400" y="1397002"/>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563BFCE-A969-4FB6-8CCF-22AF3993D1B3}" type="slidenum">
              <a:rPr lang="en-US" altLang="en-US" sz="1400"/>
              <a:pPr>
                <a:spcBef>
                  <a:spcPct val="0"/>
                </a:spcBef>
                <a:buFontTx/>
                <a:buNone/>
              </a:pPr>
              <a:t>14</a:t>
            </a:fld>
            <a:endParaRPr lang="en-US" altLang="en-US" sz="1400"/>
          </a:p>
        </p:txBody>
      </p:sp>
      <p:sp>
        <p:nvSpPr>
          <p:cNvPr id="31747" name="Rectangle 2"/>
          <p:cNvSpPr>
            <a:spLocks noGrp="1" noChangeArrowheads="1"/>
          </p:cNvSpPr>
          <p:nvPr>
            <p:ph type="title" idx="4294967295"/>
          </p:nvPr>
        </p:nvSpPr>
        <p:spPr>
          <a:xfrm>
            <a:off x="457200" y="152400"/>
            <a:ext cx="8229600" cy="1143000"/>
          </a:xfrm>
        </p:spPr>
        <p:txBody>
          <a:bodyPr anchor="b"/>
          <a:lstStyle/>
          <a:p>
            <a:pPr algn="l"/>
            <a:r>
              <a:rPr lang="en-US" altLang="en-US" smtClean="0"/>
              <a:t>Falls</a:t>
            </a:r>
          </a:p>
        </p:txBody>
      </p:sp>
      <p:pic>
        <p:nvPicPr>
          <p:cNvPr id="31748" name="Picture 3" title="Ph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600200"/>
            <a:ext cx="6477000" cy="428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0B7912C1-5D51-4ADF-A13F-7C90A763BACC}" type="slidenum">
              <a:rPr lang="en-US" altLang="en-US" sz="1400"/>
              <a:pPr algn="r">
                <a:spcBef>
                  <a:spcPct val="0"/>
                </a:spcBef>
                <a:buFontTx/>
                <a:buNone/>
              </a:pPr>
              <a:t>15</a:t>
            </a:fld>
            <a:endParaRPr lang="en-US" altLang="en-US" sz="1400"/>
          </a:p>
        </p:txBody>
      </p:sp>
      <p:sp>
        <p:nvSpPr>
          <p:cNvPr id="33795" name="Rectangle 2"/>
          <p:cNvSpPr>
            <a:spLocks noGrp="1" noChangeArrowheads="1"/>
          </p:cNvSpPr>
          <p:nvPr>
            <p:ph type="title" idx="4294967295"/>
          </p:nvPr>
        </p:nvSpPr>
        <p:spPr/>
        <p:txBody>
          <a:bodyPr anchor="b"/>
          <a:lstStyle/>
          <a:p>
            <a:pPr algn="l" eaLnBrk="1" hangingPunct="1"/>
            <a:r>
              <a:rPr lang="en-US" altLang="en-US" smtClean="0"/>
              <a:t>Prevention</a:t>
            </a:r>
          </a:p>
        </p:txBody>
      </p:sp>
      <p:pic>
        <p:nvPicPr>
          <p:cNvPr id="33797" name="Picture 2" descr="C:\Documents and Settings\mark.j.stewart\Desktop\OSHA 10-30 PICS\IMG_0115.JPG" title="Photo - maze of cab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00200"/>
            <a:ext cx="6629400" cy="4135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8" name="Text Box 7" title="Gray box covering the date on a photo"/>
          <p:cNvSpPr txBox="1">
            <a:spLocks noChangeArrowheads="1"/>
          </p:cNvSpPr>
          <p:nvPr/>
        </p:nvSpPr>
        <p:spPr bwMode="auto">
          <a:xfrm>
            <a:off x="5699125" y="5065713"/>
            <a:ext cx="1835150" cy="36671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EF24170-44AA-4331-8088-B6810596B19C}" type="slidenum">
              <a:rPr lang="en-US" altLang="en-US" sz="1400"/>
              <a:pPr>
                <a:spcBef>
                  <a:spcPct val="0"/>
                </a:spcBef>
                <a:buFontTx/>
                <a:buNone/>
              </a:pPr>
              <a:t>16</a:t>
            </a:fld>
            <a:endParaRPr lang="en-US" altLang="en-US" sz="1400"/>
          </a:p>
        </p:txBody>
      </p:sp>
      <p:sp>
        <p:nvSpPr>
          <p:cNvPr id="35843" name="Rectangle 2"/>
          <p:cNvSpPr>
            <a:spLocks noGrp="1" noChangeArrowheads="1"/>
          </p:cNvSpPr>
          <p:nvPr>
            <p:ph type="title" idx="4294967295"/>
          </p:nvPr>
        </p:nvSpPr>
        <p:spPr/>
        <p:txBody>
          <a:bodyPr anchor="b"/>
          <a:lstStyle/>
          <a:p>
            <a:pPr algn="l"/>
            <a:r>
              <a:rPr lang="en-US" altLang="en-US" dirty="0" smtClean="0"/>
              <a:t>Prevention </a:t>
            </a:r>
          </a:p>
        </p:txBody>
      </p:sp>
      <p:pic>
        <p:nvPicPr>
          <p:cNvPr id="35844" name="Picture 3" descr="Planks used to form a walkway over cabl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0950" y="1600200"/>
            <a:ext cx="6629400" cy="4443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1E82420F-D9AD-4742-AB7C-BFAEE6FCF247}" type="slidenum">
              <a:rPr lang="en-US" altLang="en-US" sz="1400"/>
              <a:pPr algn="r">
                <a:spcBef>
                  <a:spcPct val="0"/>
                </a:spcBef>
                <a:buFontTx/>
                <a:buNone/>
              </a:pPr>
              <a:t>17</a:t>
            </a:fld>
            <a:endParaRPr lang="en-US" altLang="en-US" sz="1400"/>
          </a:p>
        </p:txBody>
      </p:sp>
      <p:sp>
        <p:nvSpPr>
          <p:cNvPr id="37891" name="Rectangle 2"/>
          <p:cNvSpPr>
            <a:spLocks noGrp="1" noChangeArrowheads="1"/>
          </p:cNvSpPr>
          <p:nvPr>
            <p:ph type="title"/>
          </p:nvPr>
        </p:nvSpPr>
        <p:spPr/>
        <p:txBody>
          <a:bodyPr anchor="b"/>
          <a:lstStyle/>
          <a:p>
            <a:pPr algn="l" eaLnBrk="1" hangingPunct="1"/>
            <a:r>
              <a:rPr lang="en-US" altLang="en-US" dirty="0" smtClean="0"/>
              <a:t>Prevention  </a:t>
            </a:r>
          </a:p>
        </p:txBody>
      </p:sp>
      <p:sp>
        <p:nvSpPr>
          <p:cNvPr id="2" name="Content Placeholder 1" hidden="1"/>
          <p:cNvSpPr>
            <a:spLocks noGrp="1"/>
          </p:cNvSpPr>
          <p:nvPr>
            <p:ph idx="1"/>
          </p:nvPr>
        </p:nvSpPr>
        <p:spPr/>
        <p:txBody>
          <a:bodyPr/>
          <a:lstStyle/>
          <a:p>
            <a:endParaRPr lang="en-US"/>
          </a:p>
        </p:txBody>
      </p:sp>
      <p:pic>
        <p:nvPicPr>
          <p:cNvPr id="37893" name="Picture 7" descr="Temporary light bulbs protected with bulb globes and suspended out of the wa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524000"/>
            <a:ext cx="5943600" cy="445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70672B3-E96E-4C3F-B3FF-C7322A66343A}" type="slidenum">
              <a:rPr lang="en-US" altLang="en-US" sz="1400"/>
              <a:pPr>
                <a:spcBef>
                  <a:spcPct val="0"/>
                </a:spcBef>
                <a:buFontTx/>
                <a:buNone/>
              </a:pPr>
              <a:t>18</a:t>
            </a:fld>
            <a:endParaRPr lang="en-US" altLang="en-US" sz="1400"/>
          </a:p>
        </p:txBody>
      </p:sp>
      <p:sp>
        <p:nvSpPr>
          <p:cNvPr id="39939" name="Rectangle 2"/>
          <p:cNvSpPr>
            <a:spLocks noGrp="1" noChangeArrowheads="1"/>
          </p:cNvSpPr>
          <p:nvPr>
            <p:ph type="title" idx="4294967295"/>
          </p:nvPr>
        </p:nvSpPr>
        <p:spPr>
          <a:xfrm>
            <a:off x="457200" y="76200"/>
            <a:ext cx="8229600" cy="1201738"/>
          </a:xfrm>
        </p:spPr>
        <p:txBody>
          <a:bodyPr anchor="b"/>
          <a:lstStyle/>
          <a:p>
            <a:pPr algn="l"/>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r>
              <a:rPr lang="en-US" altLang="en-US" smtClean="0">
                <a:solidFill>
                  <a:schemeClr val="tx1"/>
                </a:solidFill>
              </a:rPr>
              <a:t>Prevention- Proper Footwear</a:t>
            </a:r>
            <a:br>
              <a:rPr lang="en-US" altLang="en-US" smtClean="0">
                <a:solidFill>
                  <a:schemeClr val="tx1"/>
                </a:solidFill>
              </a:rPr>
            </a:br>
            <a:endParaRPr lang="en-US" altLang="en-US" smtClean="0"/>
          </a:p>
        </p:txBody>
      </p:sp>
      <p:pic>
        <p:nvPicPr>
          <p:cNvPr id="39940" name="Picture 1" title="Photo - proper footwear exampl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5300" y="1412875"/>
            <a:ext cx="3009900" cy="232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1" title="Photo - proper footwear example"/>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29200" y="1360488"/>
            <a:ext cx="3009900" cy="2344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2" title="Photo - proper footwear example"/>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32375" y="4056063"/>
            <a:ext cx="3006725" cy="2292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3" name="Picture 3" title="Photo - proper footwear example"/>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98475" y="4056063"/>
            <a:ext cx="3014663" cy="2292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5215B1-A932-4064-B79E-C4CD14837D15}" type="slidenum">
              <a:rPr lang="en-US" altLang="en-US" sz="1400"/>
              <a:pPr>
                <a:spcBef>
                  <a:spcPct val="0"/>
                </a:spcBef>
                <a:buFontTx/>
                <a:buNone/>
              </a:pPr>
              <a:t>19</a:t>
            </a:fld>
            <a:endParaRPr lang="en-US" altLang="en-US" sz="1400"/>
          </a:p>
        </p:txBody>
      </p:sp>
      <p:sp>
        <p:nvSpPr>
          <p:cNvPr id="41987" name="Rectangle 2"/>
          <p:cNvSpPr>
            <a:spLocks noGrp="1" noChangeArrowheads="1"/>
          </p:cNvSpPr>
          <p:nvPr>
            <p:ph type="title" idx="4294967295"/>
          </p:nvPr>
        </p:nvSpPr>
        <p:spPr>
          <a:xfrm>
            <a:off x="304800" y="762000"/>
            <a:ext cx="8534400" cy="762000"/>
          </a:xfrm>
        </p:spPr>
        <p:txBody>
          <a:bodyPr anchor="b"/>
          <a:lstStyle/>
          <a:p>
            <a:pPr algn="l"/>
            <a:r>
              <a:rPr lang="en-US" altLang="en-US" smtClean="0">
                <a:solidFill>
                  <a:schemeClr val="tx1"/>
                </a:solidFill>
              </a:rPr>
              <a:t>Guarding Deck Openings &amp; Edges</a:t>
            </a:r>
          </a:p>
        </p:txBody>
      </p:sp>
      <p:pic>
        <p:nvPicPr>
          <p:cNvPr id="41988" name="Picture 3" descr="Properly guarded manho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676400"/>
            <a:ext cx="5638800"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2731CC1E-A978-456F-A845-AAD9B28CE1AF}" type="slidenum">
              <a:rPr lang="en-US" altLang="en-US" sz="1400"/>
              <a:pPr algn="r" eaLnBrk="1" hangingPunct="1">
                <a:spcBef>
                  <a:spcPct val="0"/>
                </a:spcBef>
                <a:buFontTx/>
                <a:buNone/>
              </a:pPr>
              <a:t>2</a:t>
            </a:fld>
            <a:endParaRPr lang="en-US" altLang="en-US" sz="1400"/>
          </a:p>
        </p:txBody>
      </p:sp>
      <p:sp>
        <p:nvSpPr>
          <p:cNvPr id="7171"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9C373788-A380-4C52-BA1C-BCC4A2D604C9}" type="slidenum">
              <a:rPr lang="en-US" altLang="en-US" sz="1400"/>
              <a:pPr algn="r" eaLnBrk="1" hangingPunct="1">
                <a:spcBef>
                  <a:spcPct val="0"/>
                </a:spcBef>
                <a:buFontTx/>
                <a:buNone/>
              </a:pPr>
              <a:t>2</a:t>
            </a:fld>
            <a:endParaRPr lang="en-US" altLang="en-US" sz="1400"/>
          </a:p>
        </p:txBody>
      </p:sp>
      <p:sp>
        <p:nvSpPr>
          <p:cNvPr id="7172" name="Rectangle 4"/>
          <p:cNvSpPr>
            <a:spLocks noChangeArrowheads="1"/>
          </p:cNvSpPr>
          <p:nvPr/>
        </p:nvSpPr>
        <p:spPr bwMode="auto">
          <a:xfrm>
            <a:off x="457200" y="-211138"/>
            <a:ext cx="8686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3600"/>
          </a:p>
          <a:p>
            <a:pPr eaLnBrk="1" hangingPunct="1">
              <a:spcBef>
                <a:spcPct val="0"/>
              </a:spcBef>
              <a:buFontTx/>
              <a:buNone/>
            </a:pPr>
            <a:endParaRPr lang="en-US" altLang="en-US" sz="3600"/>
          </a:p>
          <a:p>
            <a:pPr eaLnBrk="1" hangingPunct="1">
              <a:spcBef>
                <a:spcPct val="0"/>
              </a:spcBef>
              <a:buFontTx/>
              <a:buNone/>
            </a:pPr>
            <a:r>
              <a:rPr lang="en-US" altLang="en-US" sz="4000" b="1">
                <a:solidFill>
                  <a:schemeClr val="tx2"/>
                </a:solidFill>
              </a:rPr>
              <a:t>Introduction</a:t>
            </a:r>
            <a:endParaRPr lang="en-US" altLang="en-US" sz="4000"/>
          </a:p>
          <a:p>
            <a:pPr algn="ctr" eaLnBrk="1" hangingPunct="1">
              <a:spcBef>
                <a:spcPct val="0"/>
              </a:spcBef>
              <a:buFontTx/>
              <a:buNone/>
            </a:pPr>
            <a:endParaRPr lang="en-US" altLang="en-US" sz="4000"/>
          </a:p>
          <a:p>
            <a:pPr algn="ctr" eaLnBrk="1" hangingPunct="1">
              <a:spcBef>
                <a:spcPct val="0"/>
              </a:spcBef>
              <a:buFontTx/>
              <a:buNone/>
            </a:pPr>
            <a:endParaRPr lang="en-US" altLang="en-US"/>
          </a:p>
          <a:p>
            <a:pPr algn="ctr" eaLnBrk="1" hangingPunct="1">
              <a:spcBef>
                <a:spcPct val="0"/>
              </a:spcBef>
              <a:buFontTx/>
              <a:buNone/>
            </a:pPr>
            <a:endParaRPr lang="en-US" altLang="en-US" b="1"/>
          </a:p>
          <a:p>
            <a:pPr algn="ctr" eaLnBrk="1" hangingPunct="1">
              <a:spcBef>
                <a:spcPct val="0"/>
              </a:spcBef>
              <a:buFontTx/>
              <a:buNone/>
            </a:pPr>
            <a:endParaRPr lang="en-US" altLang="en-US" sz="2000" b="1"/>
          </a:p>
        </p:txBody>
      </p:sp>
      <p:pic>
        <p:nvPicPr>
          <p:cNvPr id="7175" name="Picture 8" descr="LOGO-Email-PSDS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3124200"/>
            <a:ext cx="51054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Introduction</a:t>
            </a:r>
            <a:endParaRPr lang="en-US" dirty="0"/>
          </a:p>
        </p:txBody>
      </p:sp>
      <p:sp>
        <p:nvSpPr>
          <p:cNvPr id="3" name="Content Placeholder 2" hidden="1"/>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Guarding Deck Openings &amp; </a:t>
            </a:r>
            <a:r>
              <a:rPr lang="en-US" altLang="en-US" sz="3600" dirty="0" smtClean="0"/>
              <a:t>Edges </a:t>
            </a:r>
            <a:endParaRPr lang="en-US" altLang="en-US" sz="3600" dirty="0"/>
          </a:p>
        </p:txBody>
      </p:sp>
      <p:sp>
        <p:nvSpPr>
          <p:cNvPr id="4403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2712A2C-3B83-44A5-A631-27B1FBEB66D4}" type="slidenum">
              <a:rPr lang="en-US" altLang="en-US" sz="1400"/>
              <a:pPr>
                <a:spcBef>
                  <a:spcPct val="0"/>
                </a:spcBef>
                <a:buFontTx/>
                <a:buNone/>
              </a:pPr>
              <a:t>20</a:t>
            </a:fld>
            <a:endParaRPr lang="en-US" altLang="en-US" sz="1400"/>
          </a:p>
        </p:txBody>
      </p:sp>
      <p:pic>
        <p:nvPicPr>
          <p:cNvPr id="44036" name="Picture 3" descr="Removed grating causes slip and fall hazards" title="Photo - Removed grating causes slip and fall hazar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6002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1A18046-1F6C-4DAD-89D7-83DB10F0AD54}" type="slidenum">
              <a:rPr lang="en-US" altLang="en-US" sz="1400"/>
              <a:pPr>
                <a:spcBef>
                  <a:spcPct val="0"/>
                </a:spcBef>
                <a:buFontTx/>
                <a:buNone/>
              </a:pPr>
              <a:t>21</a:t>
            </a:fld>
            <a:endParaRPr lang="en-US" altLang="en-US" sz="1400"/>
          </a:p>
        </p:txBody>
      </p:sp>
      <p:sp>
        <p:nvSpPr>
          <p:cNvPr id="46083" name="Rectangle 2"/>
          <p:cNvSpPr>
            <a:spLocks noGrp="1" noChangeArrowheads="1"/>
          </p:cNvSpPr>
          <p:nvPr>
            <p:ph type="title" idx="4294967295"/>
          </p:nvPr>
        </p:nvSpPr>
        <p:spPr/>
        <p:txBody>
          <a:bodyPr anchor="b"/>
          <a:lstStyle/>
          <a:p>
            <a:pPr algn="l"/>
            <a:r>
              <a:rPr lang="en-US" altLang="en-US" smtClean="0"/>
              <a:t>Working Surfaces</a:t>
            </a:r>
          </a:p>
        </p:txBody>
      </p:sp>
      <p:pic>
        <p:nvPicPr>
          <p:cNvPr id="46084" name="Picture 5" descr="07"/>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1676400" y="1524000"/>
            <a:ext cx="5715000" cy="4637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4" title="Photo - employees are working near the unguarded edges within 5 feet of decks of vessels afloat, not being  protected by approved personal flotation devices meeting the requirement "/>
          <p:cNvSpPr txBox="1">
            <a:spLocks noChangeArrowheads="1"/>
          </p:cNvSpPr>
          <p:nvPr/>
        </p:nvSpPr>
        <p:spPr bwMode="auto">
          <a:xfrm>
            <a:off x="4191000" y="4572000"/>
            <a:ext cx="2667000" cy="6461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46086" name="Oval 5" title="Red NO symbol over When employees are working near the unguarded edges within 5 feet of decks of vessels afloat not being protected by approved personal flotation devices meeting the requirement "/>
          <p:cNvSpPr>
            <a:spLocks noChangeArrowheads="1"/>
          </p:cNvSpPr>
          <p:nvPr/>
        </p:nvSpPr>
        <p:spPr bwMode="auto">
          <a:xfrm>
            <a:off x="3200400" y="1752600"/>
            <a:ext cx="3352800" cy="2743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6087" name="Line 6" title="Red line in NO symbol"/>
          <p:cNvSpPr>
            <a:spLocks noChangeShapeType="1"/>
          </p:cNvSpPr>
          <p:nvPr/>
        </p:nvSpPr>
        <p:spPr bwMode="auto">
          <a:xfrm flipH="1">
            <a:off x="3200400" y="1905000"/>
            <a:ext cx="3048000" cy="2438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Fall Protection</a:t>
            </a:r>
            <a:endParaRPr lang="en-US" dirty="0"/>
          </a:p>
        </p:txBody>
      </p:sp>
      <p:sp>
        <p:nvSpPr>
          <p:cNvPr id="3" name="Content Placeholder 2" hidden="1"/>
          <p:cNvSpPr>
            <a:spLocks noGrp="1"/>
          </p:cNvSpPr>
          <p:nvPr>
            <p:ph idx="1"/>
          </p:nvPr>
        </p:nvSpPr>
        <p:spPr/>
        <p:txBody>
          <a:bodyPr/>
          <a:lstStyle/>
          <a:p>
            <a:endParaRPr lang="en-US"/>
          </a:p>
        </p:txBody>
      </p:sp>
      <p:sp>
        <p:nvSpPr>
          <p:cNvPr id="4813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086FE40-A699-45E4-BFF8-AC47FAE863FB}" type="slidenum">
              <a:rPr lang="en-US" altLang="en-US" sz="1400"/>
              <a:pPr>
                <a:spcBef>
                  <a:spcPct val="0"/>
                </a:spcBef>
                <a:buFontTx/>
                <a:buNone/>
              </a:pPr>
              <a:t>22</a:t>
            </a:fld>
            <a:endParaRPr lang="en-US" altLang="en-US" sz="1400"/>
          </a:p>
        </p:txBody>
      </p:sp>
      <p:sp>
        <p:nvSpPr>
          <p:cNvPr id="48131"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5E77E02C-9DB2-4C23-BC1F-381EFD1D0F0C}" type="slidenum">
              <a:rPr lang="en-US" altLang="en-US" sz="1400"/>
              <a:pPr algn="r" eaLnBrk="1" hangingPunct="1">
                <a:spcBef>
                  <a:spcPct val="0"/>
                </a:spcBef>
                <a:buFontTx/>
                <a:buNone/>
              </a:pPr>
              <a:t>22</a:t>
            </a:fld>
            <a:endParaRPr lang="en-US" altLang="en-US" sz="1400"/>
          </a:p>
        </p:txBody>
      </p:sp>
      <p:sp>
        <p:nvSpPr>
          <p:cNvPr id="48132" name="Rectangle 6"/>
          <p:cNvSpPr>
            <a:spLocks noChangeArrowheads="1"/>
          </p:cNvSpPr>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tx2"/>
                </a:solidFill>
              </a:rPr>
              <a:t>Fall Protection </a:t>
            </a:r>
          </a:p>
        </p:txBody>
      </p:sp>
      <p:pic>
        <p:nvPicPr>
          <p:cNvPr id="48133" name="Picture 4" title="Photo - 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676400"/>
            <a:ext cx="6934200" cy="416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BA90D61-9646-4429-895B-984D68FB6E43}" type="slidenum">
              <a:rPr lang="en-US" altLang="en-US" sz="1400"/>
              <a:pPr>
                <a:spcBef>
                  <a:spcPct val="0"/>
                </a:spcBef>
                <a:buFontTx/>
                <a:buNone/>
              </a:pPr>
              <a:t>23</a:t>
            </a:fld>
            <a:endParaRPr lang="en-US" altLang="en-US" sz="1400"/>
          </a:p>
        </p:txBody>
      </p:sp>
      <p:sp>
        <p:nvSpPr>
          <p:cNvPr id="50179" name="Rectangle 2"/>
          <p:cNvSpPr>
            <a:spLocks noGrp="1" noChangeArrowheads="1"/>
          </p:cNvSpPr>
          <p:nvPr>
            <p:ph type="title"/>
          </p:nvPr>
        </p:nvSpPr>
        <p:spPr/>
        <p:txBody>
          <a:bodyPr/>
          <a:lstStyle/>
          <a:p>
            <a:pPr algn="l"/>
            <a:r>
              <a:rPr lang="en-US" altLang="en-US" smtClean="0"/>
              <a:t>Personal Fall Arrest System</a:t>
            </a:r>
          </a:p>
        </p:txBody>
      </p:sp>
      <p:pic>
        <p:nvPicPr>
          <p:cNvPr id="50180" name="Picture 3" title="Photo - Personal Fall Arrest Syst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76400"/>
            <a:ext cx="6477000" cy="4625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3F95D9-95E2-4298-9178-A90F8F065FBB}" type="slidenum">
              <a:rPr lang="en-US" altLang="en-US" sz="1400"/>
              <a:pPr>
                <a:spcBef>
                  <a:spcPct val="0"/>
                </a:spcBef>
                <a:buFontTx/>
                <a:buNone/>
              </a:pPr>
              <a:t>24</a:t>
            </a:fld>
            <a:endParaRPr lang="en-US" altLang="en-US" sz="1400"/>
          </a:p>
        </p:txBody>
      </p:sp>
      <p:sp>
        <p:nvSpPr>
          <p:cNvPr id="52227" name="Rectangle 2"/>
          <p:cNvSpPr>
            <a:spLocks noGrp="1" noChangeArrowheads="1"/>
          </p:cNvSpPr>
          <p:nvPr>
            <p:ph type="title"/>
          </p:nvPr>
        </p:nvSpPr>
        <p:spPr/>
        <p:txBody>
          <a:bodyPr/>
          <a:lstStyle/>
          <a:p>
            <a:pPr algn="l"/>
            <a:r>
              <a:rPr lang="en-US" altLang="en-US" smtClean="0"/>
              <a:t>Prevent Falls /Safety Rules</a:t>
            </a:r>
          </a:p>
        </p:txBody>
      </p:sp>
      <p:pic>
        <p:nvPicPr>
          <p:cNvPr id="52228" name="Picture 5" title="Photo - Worker on a platform wearing a personal fall arrest syst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295400"/>
            <a:ext cx="7391400" cy="4949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What’s Wrong in this Picture?</a:t>
            </a:r>
            <a:endParaRPr lang="en-US" dirty="0"/>
          </a:p>
        </p:txBody>
      </p:sp>
      <p:sp>
        <p:nvSpPr>
          <p:cNvPr id="3" name="Content Placeholder 2" hidden="1"/>
          <p:cNvSpPr>
            <a:spLocks noGrp="1"/>
          </p:cNvSpPr>
          <p:nvPr>
            <p:ph idx="1"/>
          </p:nvPr>
        </p:nvSpPr>
        <p:spPr/>
        <p:txBody>
          <a:bodyPr/>
          <a:lstStyle/>
          <a:p>
            <a:endParaRPr lang="en-US" dirty="0"/>
          </a:p>
        </p:txBody>
      </p:sp>
      <p:sp>
        <p:nvSpPr>
          <p:cNvPr id="5427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FFDD5F3-9414-4B44-9DCF-333FF16255EF}" type="slidenum">
              <a:rPr lang="en-US" altLang="en-US" sz="1400"/>
              <a:pPr>
                <a:spcBef>
                  <a:spcPct val="0"/>
                </a:spcBef>
                <a:buFontTx/>
                <a:buNone/>
              </a:pPr>
              <a:t>25</a:t>
            </a:fld>
            <a:endParaRPr lang="en-US" altLang="en-US" sz="1400"/>
          </a:p>
        </p:txBody>
      </p:sp>
      <p:sp>
        <p:nvSpPr>
          <p:cNvPr id="54275"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000" b="1" dirty="0">
                <a:solidFill>
                  <a:schemeClr val="tx2"/>
                </a:solidFill>
              </a:rPr>
              <a:t>What’s Wrong in </a:t>
            </a:r>
            <a:r>
              <a:rPr lang="en-US" altLang="en-US" sz="4000" b="1" dirty="0" smtClean="0">
                <a:solidFill>
                  <a:schemeClr val="tx2"/>
                </a:solidFill>
              </a:rPr>
              <a:t>this </a:t>
            </a:r>
            <a:r>
              <a:rPr lang="en-US" altLang="en-US" sz="4000" b="1" dirty="0">
                <a:solidFill>
                  <a:schemeClr val="tx2"/>
                </a:solidFill>
              </a:rPr>
              <a:t>Picture?</a:t>
            </a:r>
          </a:p>
        </p:txBody>
      </p:sp>
      <p:pic>
        <p:nvPicPr>
          <p:cNvPr id="54276" name="Picture 3" title="Picture - unprotected workers on a roo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600200"/>
            <a:ext cx="7162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540DEBF-3511-4CD0-8070-E3E4403CFFF8}" type="slidenum">
              <a:rPr lang="en-US" altLang="en-US" sz="1400"/>
              <a:pPr>
                <a:spcBef>
                  <a:spcPct val="0"/>
                </a:spcBef>
                <a:buFontTx/>
                <a:buNone/>
              </a:pPr>
              <a:t>26</a:t>
            </a:fld>
            <a:endParaRPr lang="en-US" altLang="en-US" sz="1400"/>
          </a:p>
        </p:txBody>
      </p:sp>
      <p:sp>
        <p:nvSpPr>
          <p:cNvPr id="56323" name="Rectangle 2"/>
          <p:cNvSpPr>
            <a:spLocks noGrp="1" noChangeArrowheads="1"/>
          </p:cNvSpPr>
          <p:nvPr>
            <p:ph type="title"/>
          </p:nvPr>
        </p:nvSpPr>
        <p:spPr/>
        <p:txBody>
          <a:bodyPr/>
          <a:lstStyle/>
          <a:p>
            <a:pPr algn="l"/>
            <a:r>
              <a:rPr lang="en-US" altLang="en-US" smtClean="0"/>
              <a:t>Prevent Falls /Safety Rules </a:t>
            </a:r>
          </a:p>
        </p:txBody>
      </p:sp>
      <p:pic>
        <p:nvPicPr>
          <p:cNvPr id="56324" name="Picture 3" title="Photo - Worker wearing personal fall arrest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600200"/>
            <a:ext cx="6705600" cy="447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2D4F640-B7AE-4A5F-BE6F-1128982F59D1}" type="slidenum">
              <a:rPr lang="en-US" altLang="en-US" sz="1400"/>
              <a:pPr>
                <a:spcBef>
                  <a:spcPct val="0"/>
                </a:spcBef>
                <a:buFontTx/>
                <a:buNone/>
              </a:pPr>
              <a:t>27</a:t>
            </a:fld>
            <a:endParaRPr lang="en-US" altLang="en-US" sz="1400"/>
          </a:p>
        </p:txBody>
      </p:sp>
      <p:sp>
        <p:nvSpPr>
          <p:cNvPr id="58371" name="Rectangle 2"/>
          <p:cNvSpPr>
            <a:spLocks noGrp="1" noChangeArrowheads="1"/>
          </p:cNvSpPr>
          <p:nvPr>
            <p:ph type="title" idx="4294967295"/>
          </p:nvPr>
        </p:nvSpPr>
        <p:spPr/>
        <p:txBody>
          <a:bodyPr anchor="b"/>
          <a:lstStyle/>
          <a:p>
            <a:pPr algn="l"/>
            <a:r>
              <a:rPr lang="en-US" altLang="en-US" smtClean="0"/>
              <a:t>Fall Protection and Scaffolding</a:t>
            </a:r>
          </a:p>
        </p:txBody>
      </p:sp>
      <p:pic>
        <p:nvPicPr>
          <p:cNvPr id="58372" name="Picture 3" descr="MPj04310140000[1]">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1600200"/>
            <a:ext cx="6705600" cy="446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6333A99-3FD1-4C9A-B2B9-8A03814EF502}" type="slidenum">
              <a:rPr lang="en-US" altLang="en-US" sz="1400"/>
              <a:pPr>
                <a:spcBef>
                  <a:spcPct val="0"/>
                </a:spcBef>
                <a:buFontTx/>
                <a:buNone/>
              </a:pPr>
              <a:t>28</a:t>
            </a:fld>
            <a:endParaRPr lang="en-US" altLang="en-US" sz="1400"/>
          </a:p>
        </p:txBody>
      </p:sp>
      <p:sp>
        <p:nvSpPr>
          <p:cNvPr id="60419" name="Rectangle 2"/>
          <p:cNvSpPr>
            <a:spLocks noGrp="1" noChangeArrowheads="1"/>
          </p:cNvSpPr>
          <p:nvPr>
            <p:ph type="title"/>
          </p:nvPr>
        </p:nvSpPr>
        <p:spPr>
          <a:xfrm>
            <a:off x="457200" y="503238"/>
            <a:ext cx="8229600" cy="914400"/>
          </a:xfrm>
        </p:spPr>
        <p:txBody>
          <a:bodyPr/>
          <a:lstStyle/>
          <a:p>
            <a:pPr algn="l"/>
            <a:r>
              <a:rPr lang="en-US" altLang="en-US" smtClean="0"/>
              <a:t>Ladder Safety</a:t>
            </a:r>
          </a:p>
        </p:txBody>
      </p:sp>
      <p:pic>
        <p:nvPicPr>
          <p:cNvPr id="60420" name="Picture 3" descr="Ladd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676400"/>
            <a:ext cx="5867400" cy="4564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6C84EDB-A507-4AE6-9230-90D734B87AFE}" type="slidenum">
              <a:rPr lang="en-US" altLang="en-US" sz="1400"/>
              <a:pPr>
                <a:spcBef>
                  <a:spcPct val="0"/>
                </a:spcBef>
                <a:buFontTx/>
                <a:buNone/>
              </a:pPr>
              <a:t>29</a:t>
            </a:fld>
            <a:endParaRPr lang="en-US" altLang="en-US" sz="1400"/>
          </a:p>
        </p:txBody>
      </p:sp>
      <p:sp>
        <p:nvSpPr>
          <p:cNvPr id="62467" name="Rectangle 2"/>
          <p:cNvSpPr>
            <a:spLocks noGrp="1" noChangeArrowheads="1"/>
          </p:cNvSpPr>
          <p:nvPr>
            <p:ph type="title"/>
          </p:nvPr>
        </p:nvSpPr>
        <p:spPr>
          <a:xfrm>
            <a:off x="457200" y="427038"/>
            <a:ext cx="8229600" cy="990600"/>
          </a:xfrm>
        </p:spPr>
        <p:txBody>
          <a:bodyPr/>
          <a:lstStyle/>
          <a:p>
            <a:pPr algn="l"/>
            <a:r>
              <a:rPr lang="en-US" altLang="en-US" smtClean="0"/>
              <a:t>Ladder Material Types</a:t>
            </a:r>
          </a:p>
        </p:txBody>
      </p:sp>
      <p:pic>
        <p:nvPicPr>
          <p:cNvPr id="62468" name="Picture 1" title="Photo - 3 ladders made of different materials - wood, fiberglass and aluminum"/>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 y="1219200"/>
            <a:ext cx="7391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3F33AD29-BAD3-49A5-A73F-18728C2E07DA}" type="slidenum">
              <a:rPr lang="en-US" altLang="en-US" sz="1400"/>
              <a:pPr algn="r" eaLnBrk="1" hangingPunct="1">
                <a:spcBef>
                  <a:spcPct val="0"/>
                </a:spcBef>
                <a:buFontTx/>
                <a:buNone/>
              </a:pPr>
              <a:t>3</a:t>
            </a:fld>
            <a:endParaRPr lang="en-US" altLang="en-US" sz="1400"/>
          </a:p>
        </p:txBody>
      </p:sp>
      <p:sp>
        <p:nvSpPr>
          <p:cNvPr id="9219"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E4227C0B-4920-46EE-BC81-0D02448C223B}" type="slidenum">
              <a:rPr lang="en-US" altLang="en-US" sz="1400"/>
              <a:pPr algn="r" eaLnBrk="1" hangingPunct="1">
                <a:spcBef>
                  <a:spcPct val="0"/>
                </a:spcBef>
                <a:buFontTx/>
                <a:buNone/>
              </a:pPr>
              <a:t>3</a:t>
            </a:fld>
            <a:endParaRPr lang="en-US" altLang="en-US" sz="1400"/>
          </a:p>
        </p:txBody>
      </p:sp>
      <p:sp>
        <p:nvSpPr>
          <p:cNvPr id="9220" name="Rectangle 2"/>
          <p:cNvSpPr>
            <a:spLocks noGrp="1" noChangeArrowheads="1"/>
          </p:cNvSpPr>
          <p:nvPr>
            <p:ph type="title" idx="4294967295"/>
          </p:nvPr>
        </p:nvSpPr>
        <p:spPr>
          <a:xfrm>
            <a:off x="457200" y="609600"/>
            <a:ext cx="8229600" cy="808038"/>
          </a:xfrm>
        </p:spPr>
        <p:txBody>
          <a:bodyPr/>
          <a:lstStyle/>
          <a:p>
            <a:pPr algn="l" eaLnBrk="1" hangingPunct="1"/>
            <a:r>
              <a:rPr lang="en-US" altLang="en-US" smtClean="0"/>
              <a:t>Overview</a:t>
            </a:r>
          </a:p>
        </p:txBody>
      </p:sp>
      <p:pic>
        <p:nvPicPr>
          <p:cNvPr id="9221" name="Picture 10" descr="http://www.fallprotect.com/wp-content/uploads/ship-and-barge-3.jpg" title="Photo - worker walking on the edge without proper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544638"/>
            <a:ext cx="5105400" cy="4083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Box 1"/>
          <p:cNvSpPr txBox="1">
            <a:spLocks noChangeArrowheads="1"/>
          </p:cNvSpPr>
          <p:nvPr/>
        </p:nvSpPr>
        <p:spPr bwMode="auto">
          <a:xfrm>
            <a:off x="6569075" y="2940050"/>
            <a:ext cx="1901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What’s wrong</a:t>
            </a:r>
          </a:p>
          <a:p>
            <a:pPr>
              <a:spcBef>
                <a:spcPct val="0"/>
              </a:spcBef>
              <a:buFontTx/>
              <a:buNone/>
            </a:pPr>
            <a:r>
              <a:rPr lang="en-US" altLang="en-US" sz="1800"/>
              <a:t>with this picture?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0CC10D3-6070-4C50-A3E3-A9B136F83E0B}" type="slidenum">
              <a:rPr lang="en-US" altLang="en-US" sz="1400"/>
              <a:pPr>
                <a:spcBef>
                  <a:spcPct val="0"/>
                </a:spcBef>
                <a:buFontTx/>
                <a:buNone/>
              </a:pPr>
              <a:t>30</a:t>
            </a:fld>
            <a:endParaRPr lang="en-US" altLang="en-US" sz="1400"/>
          </a:p>
        </p:txBody>
      </p:sp>
      <p:sp>
        <p:nvSpPr>
          <p:cNvPr id="64515" name="Rectangle 2"/>
          <p:cNvSpPr>
            <a:spLocks noGrp="1" noChangeArrowheads="1"/>
          </p:cNvSpPr>
          <p:nvPr>
            <p:ph type="title"/>
          </p:nvPr>
        </p:nvSpPr>
        <p:spPr>
          <a:xfrm>
            <a:off x="457200" y="655638"/>
            <a:ext cx="8229600" cy="762000"/>
          </a:xfrm>
        </p:spPr>
        <p:txBody>
          <a:bodyPr/>
          <a:lstStyle/>
          <a:p>
            <a:pPr algn="l"/>
            <a:r>
              <a:rPr lang="en-US" altLang="en-US" smtClean="0"/>
              <a:t>Ladder Duty Rating</a:t>
            </a:r>
          </a:p>
        </p:txBody>
      </p:sp>
      <p:pic>
        <p:nvPicPr>
          <p:cNvPr id="64516" name="Picture 3" descr="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600200"/>
            <a:ext cx="4648200"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3AA6407-5CA5-4324-B3A1-68F3779A24CE}" type="slidenum">
              <a:rPr lang="en-US" altLang="en-US" sz="1400"/>
              <a:pPr>
                <a:spcBef>
                  <a:spcPct val="0"/>
                </a:spcBef>
                <a:buFontTx/>
                <a:buNone/>
              </a:pPr>
              <a:t>31</a:t>
            </a:fld>
            <a:endParaRPr lang="en-US" altLang="en-US" sz="1400"/>
          </a:p>
        </p:txBody>
      </p:sp>
      <p:sp>
        <p:nvSpPr>
          <p:cNvPr id="66563" name="Rectangle 2"/>
          <p:cNvSpPr>
            <a:spLocks noGrp="1" noChangeArrowheads="1"/>
          </p:cNvSpPr>
          <p:nvPr>
            <p:ph type="title"/>
          </p:nvPr>
        </p:nvSpPr>
        <p:spPr>
          <a:xfrm>
            <a:off x="457200" y="427038"/>
            <a:ext cx="8229600" cy="990600"/>
          </a:xfrm>
        </p:spPr>
        <p:txBody>
          <a:bodyPr/>
          <a:lstStyle/>
          <a:p>
            <a:pPr algn="l"/>
            <a:r>
              <a:rPr lang="en-US" altLang="en-US" smtClean="0"/>
              <a:t>Step Ladder Safety </a:t>
            </a:r>
          </a:p>
        </p:txBody>
      </p:sp>
      <p:pic>
        <p:nvPicPr>
          <p:cNvPr id="66564" name="Picture 3" descr="MPj0387610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676400"/>
            <a:ext cx="5029200"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p:cNvSpPr>
            <a:spLocks noGrp="1"/>
          </p:cNvSpPr>
          <p:nvPr>
            <p:ph type="title"/>
          </p:nvPr>
        </p:nvSpPr>
        <p:spPr>
          <a:xfrm>
            <a:off x="410571" y="0"/>
            <a:ext cx="8229600" cy="1143000"/>
          </a:xfrm>
        </p:spPr>
        <p:txBody>
          <a:bodyPr/>
          <a:lstStyle/>
          <a:p>
            <a:r>
              <a:rPr lang="en-US" dirty="0" smtClean="0"/>
              <a:t>What’s Wrong With this Picture?</a:t>
            </a:r>
            <a:endParaRPr lang="en-US" dirty="0"/>
          </a:p>
        </p:txBody>
      </p:sp>
      <p:sp>
        <p:nvSpPr>
          <p:cNvPr id="6861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02C71A6-3118-4B05-A6BE-3506DCCF2483}" type="slidenum">
              <a:rPr lang="en-US" altLang="en-US" sz="1400"/>
              <a:pPr>
                <a:spcBef>
                  <a:spcPct val="0"/>
                </a:spcBef>
                <a:buFontTx/>
                <a:buNone/>
              </a:pPr>
              <a:t>32</a:t>
            </a:fld>
            <a:endParaRPr lang="en-US" altLang="en-US" sz="1400"/>
          </a:p>
        </p:txBody>
      </p:sp>
      <p:sp>
        <p:nvSpPr>
          <p:cNvPr id="68611" name="Rectangle 2"/>
          <p:cNvSpPr>
            <a:spLocks noChangeArrowheads="1"/>
          </p:cNvSpPr>
          <p:nvPr/>
        </p:nvSpPr>
        <p:spPr bwMode="auto">
          <a:xfrm>
            <a:off x="571500" y="533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4000" b="1" dirty="0" smtClean="0">
              <a:solidFill>
                <a:schemeClr val="tx2"/>
              </a:solidFill>
            </a:endParaRPr>
          </a:p>
          <a:p>
            <a:pPr>
              <a:spcBef>
                <a:spcPct val="0"/>
              </a:spcBef>
              <a:buFontTx/>
              <a:buNone/>
            </a:pPr>
            <a:r>
              <a:rPr lang="en-US" altLang="en-US" sz="4000" b="1" dirty="0" smtClean="0">
                <a:solidFill>
                  <a:schemeClr val="tx2"/>
                </a:solidFill>
              </a:rPr>
              <a:t>What’s </a:t>
            </a:r>
            <a:r>
              <a:rPr lang="en-US" altLang="en-US" sz="4000" b="1" dirty="0">
                <a:solidFill>
                  <a:schemeClr val="tx2"/>
                </a:solidFill>
              </a:rPr>
              <a:t>Wrong With This Picture?</a:t>
            </a:r>
          </a:p>
          <a:p>
            <a:pPr>
              <a:spcBef>
                <a:spcPct val="0"/>
              </a:spcBef>
              <a:buFontTx/>
              <a:buNone/>
            </a:pPr>
            <a:endParaRPr lang="en-US" altLang="en-US" sz="4000" b="1" dirty="0">
              <a:solidFill>
                <a:schemeClr val="tx2"/>
              </a:solidFill>
            </a:endParaRPr>
          </a:p>
        </p:txBody>
      </p:sp>
      <p:pic>
        <p:nvPicPr>
          <p:cNvPr id="68612" name="Picture 3" title="Photo - man working high without a personal fall arrest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600198"/>
            <a:ext cx="6324600" cy="4373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13" name="Text Box 4" title="gray box covering a date on a picture"/>
          <p:cNvSpPr txBox="1">
            <a:spLocks noChangeArrowheads="1"/>
          </p:cNvSpPr>
          <p:nvPr/>
        </p:nvSpPr>
        <p:spPr bwMode="auto">
          <a:xfrm>
            <a:off x="5715000" y="5414654"/>
            <a:ext cx="15240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Portable Ladder Safety</a:t>
            </a:r>
            <a:endParaRPr lang="en-US" dirty="0"/>
          </a:p>
        </p:txBody>
      </p:sp>
      <p:sp>
        <p:nvSpPr>
          <p:cNvPr id="4" name="Content Placeholder 3" hidden="1"/>
          <p:cNvSpPr>
            <a:spLocks noGrp="1"/>
          </p:cNvSpPr>
          <p:nvPr>
            <p:ph idx="1"/>
          </p:nvPr>
        </p:nvSpPr>
        <p:spPr/>
        <p:txBody>
          <a:bodyPr/>
          <a:lstStyle/>
          <a:p>
            <a:endParaRPr lang="en-US"/>
          </a:p>
        </p:txBody>
      </p:sp>
      <p:sp>
        <p:nvSpPr>
          <p:cNvPr id="7065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B9A6A6E-D83E-42D9-B417-8F0A3A7F8AFF}" type="slidenum">
              <a:rPr lang="en-US" altLang="en-US" sz="1400"/>
              <a:pPr>
                <a:spcBef>
                  <a:spcPct val="0"/>
                </a:spcBef>
                <a:buFontTx/>
                <a:buNone/>
              </a:pPr>
              <a:t>33</a:t>
            </a:fld>
            <a:endParaRPr lang="en-US" altLang="en-US" sz="1400"/>
          </a:p>
        </p:txBody>
      </p:sp>
      <p:sp>
        <p:nvSpPr>
          <p:cNvPr id="70660" name="Rectangle 3"/>
          <p:cNvSpPr>
            <a:spLocks noChangeArrowheads="1"/>
          </p:cNvSpPr>
          <p:nvPr/>
        </p:nvSpPr>
        <p:spPr bwMode="auto">
          <a:xfrm>
            <a:off x="457200" y="685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chemeClr val="tx2"/>
                </a:solidFill>
              </a:rPr>
              <a:t>Portable Ladder Safety </a:t>
            </a:r>
          </a:p>
        </p:txBody>
      </p:sp>
      <p:pic>
        <p:nvPicPr>
          <p:cNvPr id="70661" name="Picture 4" descr="Properly secured portable ladder extending 36 inches above lan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600200"/>
            <a:ext cx="6172200" cy="4203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A4721B5-4D5F-4ABE-BC26-73156569DA2B}" type="slidenum">
              <a:rPr lang="en-US" altLang="en-US" sz="1400"/>
              <a:pPr>
                <a:spcBef>
                  <a:spcPct val="0"/>
                </a:spcBef>
                <a:buFontTx/>
                <a:buNone/>
              </a:pPr>
              <a:t>34</a:t>
            </a:fld>
            <a:endParaRPr lang="en-US" altLang="en-US" sz="1400"/>
          </a:p>
        </p:txBody>
      </p:sp>
      <p:sp>
        <p:nvSpPr>
          <p:cNvPr id="72708" name="Rectangle 3"/>
          <p:cNvSpPr>
            <a:spLocks noGrp="1" noChangeArrowheads="1"/>
          </p:cNvSpPr>
          <p:nvPr>
            <p:ph type="title"/>
          </p:nvPr>
        </p:nvSpPr>
        <p:spPr>
          <a:noFill/>
        </p:spPr>
        <p:txBody>
          <a:bodyPr/>
          <a:lstStyle/>
          <a:p>
            <a:pPr algn="l"/>
            <a:r>
              <a:rPr lang="en-US" altLang="en-US" smtClean="0"/>
              <a:t>Safe Ladder Angle</a:t>
            </a:r>
          </a:p>
        </p:txBody>
      </p:sp>
      <p:pic>
        <p:nvPicPr>
          <p:cNvPr id="72709" name="Picture 7" descr="http://safety.ag.utk.edu/safetyplan/3Gen/art/img1.gif" title="diagram showing a safe ladder angel. Always use a portable ladder at angle where the  horizontal distance from the top support to the foot of the ladder is ¼ the working length of the ladder (length along ladder between the foot and top support).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676400"/>
            <a:ext cx="3638550" cy="407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A56E686-6F71-470B-B12C-3B356E2A362E}" type="slidenum">
              <a:rPr lang="en-US" altLang="en-US" sz="1400"/>
              <a:pPr>
                <a:spcBef>
                  <a:spcPct val="0"/>
                </a:spcBef>
                <a:buFontTx/>
                <a:buNone/>
              </a:pPr>
              <a:t>35</a:t>
            </a:fld>
            <a:endParaRPr lang="en-US" altLang="en-US" sz="1400"/>
          </a:p>
        </p:txBody>
      </p:sp>
      <p:pic>
        <p:nvPicPr>
          <p:cNvPr id="74755" name="Picture 2" descr="Hand line near portable wood ladder for raising and lowering tools, etc. to allow hands free for climb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600200"/>
            <a:ext cx="6705600" cy="4516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56" name="Rectangle 3"/>
          <p:cNvSpPr>
            <a:spLocks noGrp="1" noChangeArrowheads="1"/>
          </p:cNvSpPr>
          <p:nvPr>
            <p:ph type="title"/>
          </p:nvPr>
        </p:nvSpPr>
        <p:spPr>
          <a:noFill/>
        </p:spPr>
        <p:txBody>
          <a:bodyPr/>
          <a:lstStyle/>
          <a:p>
            <a:pPr algn="l"/>
            <a:r>
              <a:rPr lang="en-US" altLang="en-US" smtClean="0"/>
              <a:t>Ladder Safety Continued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627596C-328F-441F-80F4-63111CE4EA61}" type="slidenum">
              <a:rPr lang="en-US" altLang="en-US" sz="1400"/>
              <a:pPr>
                <a:spcBef>
                  <a:spcPct val="0"/>
                </a:spcBef>
                <a:buFontTx/>
                <a:buNone/>
              </a:pPr>
              <a:t>36</a:t>
            </a:fld>
            <a:endParaRPr lang="en-US" altLang="en-US" sz="1400"/>
          </a:p>
        </p:txBody>
      </p:sp>
      <p:pic>
        <p:nvPicPr>
          <p:cNvPr id="76803" name="Picture 2" descr="Slid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76400"/>
            <a:ext cx="62484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3"/>
          <p:cNvSpPr>
            <a:spLocks noGrp="1" noChangeArrowheads="1"/>
          </p:cNvSpPr>
          <p:nvPr>
            <p:ph type="title"/>
          </p:nvPr>
        </p:nvSpPr>
        <p:spPr>
          <a:noFill/>
        </p:spPr>
        <p:txBody>
          <a:bodyPr/>
          <a:lstStyle/>
          <a:p>
            <a:pPr algn="l"/>
            <a:r>
              <a:rPr lang="en-US" altLang="en-US" smtClean="0"/>
              <a:t>Fixed Ladder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Ladder Best Practices</a:t>
            </a:r>
            <a:endParaRPr lang="en-US" dirty="0"/>
          </a:p>
        </p:txBody>
      </p:sp>
      <p:sp>
        <p:nvSpPr>
          <p:cNvPr id="3" name="Content Placeholder 2" hidden="1"/>
          <p:cNvSpPr>
            <a:spLocks noGrp="1"/>
          </p:cNvSpPr>
          <p:nvPr>
            <p:ph idx="1"/>
          </p:nvPr>
        </p:nvSpPr>
        <p:spPr/>
        <p:txBody>
          <a:bodyPr/>
          <a:lstStyle/>
          <a:p>
            <a:endParaRPr lang="en-US"/>
          </a:p>
        </p:txBody>
      </p:sp>
      <p:sp>
        <p:nvSpPr>
          <p:cNvPr id="7885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31BE6AB-3B68-4D4E-AF2F-A08038790059}" type="slidenum">
              <a:rPr lang="en-US" altLang="en-US" sz="1400"/>
              <a:pPr>
                <a:spcBef>
                  <a:spcPct val="0"/>
                </a:spcBef>
                <a:buFontTx/>
                <a:buNone/>
              </a:pPr>
              <a:t>37</a:t>
            </a:fld>
            <a:endParaRPr lang="en-US" altLang="en-US" sz="1400"/>
          </a:p>
        </p:txBody>
      </p:sp>
      <p:sp>
        <p:nvSpPr>
          <p:cNvPr id="78851"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D184F95-20D5-4B36-897F-E4A5275D48BE}" type="slidenum">
              <a:rPr lang="en-US" altLang="en-US" sz="1400"/>
              <a:pPr algn="r" eaLnBrk="1" hangingPunct="1">
                <a:spcBef>
                  <a:spcPct val="0"/>
                </a:spcBef>
                <a:buFontTx/>
                <a:buNone/>
              </a:pPr>
              <a:t>37</a:t>
            </a:fld>
            <a:endParaRPr lang="en-US" altLang="en-US" sz="1400"/>
          </a:p>
        </p:txBody>
      </p:sp>
      <p:sp>
        <p:nvSpPr>
          <p:cNvPr id="78852" name="Text Box 2"/>
          <p:cNvSpPr txBox="1">
            <a:spLocks noChangeArrowheads="1"/>
          </p:cNvSpPr>
          <p:nvPr/>
        </p:nvSpPr>
        <p:spPr bwMode="auto">
          <a:xfrm>
            <a:off x="685800" y="7620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  Ladder Best Practices</a:t>
            </a:r>
            <a:r>
              <a:rPr lang="en-US" altLang="en-US" sz="4000" b="1">
                <a:solidFill>
                  <a:srgbClr val="000066"/>
                </a:solidFill>
                <a:cs typeface="Arial" charset="0"/>
              </a:rPr>
              <a:t> </a:t>
            </a:r>
          </a:p>
        </p:txBody>
      </p:sp>
      <p:pic>
        <p:nvPicPr>
          <p:cNvPr id="78853" name="Picture 7" descr="http://paintershelpercompany.com/sitebuildercontent/sitebuilderpictures/clammpsmicroview.jpg" title="Photo - Ladder security clamp. Fiberglass ladders are to be used on-board ship.  No wood or aluminum ladders!Extension ladders used on-board must be secured on the top and bottom.  Escape trunks should be used as an emergency egress only and kept clear.  When working from a ladder over 5 feet you must be tied of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828800"/>
            <a:ext cx="3952875"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544513E-1D30-49CD-8B8C-79C9343A8B93}" type="slidenum">
              <a:rPr lang="en-US" altLang="en-US" sz="1400"/>
              <a:pPr>
                <a:spcBef>
                  <a:spcPct val="0"/>
                </a:spcBef>
                <a:buFontTx/>
                <a:buNone/>
              </a:pPr>
              <a:t>38</a:t>
            </a:fld>
            <a:endParaRPr lang="en-US" altLang="en-US" sz="1400"/>
          </a:p>
        </p:txBody>
      </p:sp>
      <p:sp>
        <p:nvSpPr>
          <p:cNvPr id="80899" name="Rectangle 2"/>
          <p:cNvSpPr>
            <a:spLocks noGrp="1" noChangeArrowheads="1"/>
          </p:cNvSpPr>
          <p:nvPr>
            <p:ph type="title"/>
          </p:nvPr>
        </p:nvSpPr>
        <p:spPr>
          <a:noFill/>
        </p:spPr>
        <p:txBody>
          <a:bodyPr/>
          <a:lstStyle/>
          <a:p>
            <a:pPr algn="l"/>
            <a:r>
              <a:rPr lang="en-US" altLang="en-US" smtClean="0"/>
              <a:t>Ladder Inspection</a:t>
            </a:r>
          </a:p>
        </p:txBody>
      </p:sp>
      <p:pic>
        <p:nvPicPr>
          <p:cNvPr id="80900" name="Picture 275" descr="15499-40d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1752600"/>
            <a:ext cx="5334000"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9FBF921-2AF5-4C36-ADC7-BD4AB6201BB6}" type="slidenum">
              <a:rPr lang="en-US" altLang="en-US" sz="1400"/>
              <a:pPr>
                <a:spcBef>
                  <a:spcPct val="0"/>
                </a:spcBef>
                <a:buFontTx/>
                <a:buNone/>
              </a:pPr>
              <a:t>39</a:t>
            </a:fld>
            <a:endParaRPr lang="en-US" altLang="en-US" sz="1400"/>
          </a:p>
        </p:txBody>
      </p:sp>
      <p:sp>
        <p:nvSpPr>
          <p:cNvPr id="82947"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BB71D15-86DC-4499-B44B-4ACB61C23868}" type="slidenum">
              <a:rPr lang="en-US" altLang="en-US" sz="1400"/>
              <a:pPr algn="r" eaLnBrk="1" hangingPunct="1">
                <a:spcBef>
                  <a:spcPct val="0"/>
                </a:spcBef>
                <a:buFontTx/>
                <a:buNone/>
              </a:pPr>
              <a:t>39</a:t>
            </a:fld>
            <a:endParaRPr lang="en-US" altLang="en-US" sz="1400"/>
          </a:p>
        </p:txBody>
      </p:sp>
      <p:sp>
        <p:nvSpPr>
          <p:cNvPr id="82948" name="Rectangle 2"/>
          <p:cNvSpPr>
            <a:spLocks noGrp="1" noChangeArrowheads="1"/>
          </p:cNvSpPr>
          <p:nvPr>
            <p:ph type="title" idx="4294967295"/>
          </p:nvPr>
        </p:nvSpPr>
        <p:spPr>
          <a:xfrm>
            <a:off x="457200" y="884238"/>
            <a:ext cx="8229600" cy="533400"/>
          </a:xfrm>
        </p:spPr>
        <p:txBody>
          <a:bodyPr/>
          <a:lstStyle/>
          <a:p>
            <a:pPr algn="l" eaLnBrk="1" hangingPunct="1"/>
            <a:r>
              <a:rPr lang="en-US" altLang="en-US" smtClean="0"/>
              <a:t>Fall and Ladder Safety</a:t>
            </a:r>
            <a:r>
              <a:rPr lang="en-US" altLang="en-US" sz="3600" smtClean="0"/>
              <a:t> 	</a:t>
            </a:r>
          </a:p>
        </p:txBody>
      </p:sp>
      <p:graphicFrame>
        <p:nvGraphicFramePr>
          <p:cNvPr id="7" name="Diagram 6" title="Black background, Word &quot;Quiz&quot; and picture of sheets of paper with questions marks "/>
          <p:cNvGraphicFramePr/>
          <p:nvPr>
            <p:extLst>
              <p:ext uri="{D42A27DB-BD31-4B8C-83A1-F6EECF244321}">
                <p14:modId xmlns:p14="http://schemas.microsoft.com/office/powerpoint/2010/main" val="3364797137"/>
              </p:ext>
            </p:extLst>
          </p:nvPr>
        </p:nvGraphicFramePr>
        <p:xfrm>
          <a:off x="377371" y="17526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Overview – Trainee Expectations</a:t>
            </a:r>
            <a:endParaRPr lang="en-US" dirty="0"/>
          </a:p>
        </p:txBody>
      </p:sp>
      <p:sp>
        <p:nvSpPr>
          <p:cNvPr id="3" name="Content Placeholder 2" hidden="1"/>
          <p:cNvSpPr>
            <a:spLocks noGrp="1"/>
          </p:cNvSpPr>
          <p:nvPr>
            <p:ph idx="1"/>
          </p:nvPr>
        </p:nvSpPr>
        <p:spPr/>
        <p:txBody>
          <a:bodyPr/>
          <a:lstStyle/>
          <a:p>
            <a:endParaRPr lang="en-US"/>
          </a:p>
        </p:txBody>
      </p:sp>
      <p:sp>
        <p:nvSpPr>
          <p:cNvPr id="112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F9F1872-983E-4967-AF72-B8F62599D7F0}" type="slidenum">
              <a:rPr lang="en-US" altLang="en-US" sz="1400"/>
              <a:pPr>
                <a:spcBef>
                  <a:spcPct val="0"/>
                </a:spcBef>
                <a:buFontTx/>
                <a:buNone/>
              </a:pPr>
              <a:t>4</a:t>
            </a:fld>
            <a:endParaRPr lang="en-US" altLang="en-US" sz="1400"/>
          </a:p>
        </p:txBody>
      </p:sp>
      <p:sp>
        <p:nvSpPr>
          <p:cNvPr id="11267"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75D2C6B-1770-4AF1-9B64-EB1533BA4221}" type="slidenum">
              <a:rPr lang="en-US" altLang="en-US" sz="1400"/>
              <a:pPr algn="r" eaLnBrk="1" hangingPunct="1">
                <a:spcBef>
                  <a:spcPct val="0"/>
                </a:spcBef>
                <a:buFontTx/>
                <a:buNone/>
              </a:pPr>
              <a:t>4</a:t>
            </a:fld>
            <a:endParaRPr lang="en-US" altLang="en-US" sz="1400"/>
          </a:p>
        </p:txBody>
      </p:sp>
      <p:sp>
        <p:nvSpPr>
          <p:cNvPr id="11268" name="Rectangle 2"/>
          <p:cNvSpPr>
            <a:spLocks noChangeArrowheads="1"/>
          </p:cNvSpPr>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tx2"/>
                </a:solidFill>
              </a:rPr>
              <a:t>Overview</a:t>
            </a:r>
          </a:p>
        </p:txBody>
      </p:sp>
      <p:pic>
        <p:nvPicPr>
          <p:cNvPr id="11269" name="Picture 1" title="Photo - collage of photos of workers using fall protec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71600" y="1676400"/>
            <a:ext cx="67056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9DA5CBB-CD23-4A27-97F4-2152736AD5C3}" type="slidenum">
              <a:rPr lang="en-US" altLang="en-US" sz="1400"/>
              <a:pPr>
                <a:spcBef>
                  <a:spcPct val="0"/>
                </a:spcBef>
                <a:buFontTx/>
                <a:buNone/>
              </a:pPr>
              <a:t>40</a:t>
            </a:fld>
            <a:endParaRPr lang="en-US" altLang="en-US" sz="1400"/>
          </a:p>
        </p:txBody>
      </p:sp>
      <p:sp>
        <p:nvSpPr>
          <p:cNvPr id="84995" name="Rectangle 2"/>
          <p:cNvSpPr>
            <a:spLocks noGrp="1" noChangeArrowheads="1"/>
          </p:cNvSpPr>
          <p:nvPr>
            <p:ph type="title"/>
          </p:nvPr>
        </p:nvSpPr>
        <p:spPr>
          <a:xfrm>
            <a:off x="457200" y="579438"/>
            <a:ext cx="8229600" cy="838200"/>
          </a:xfrm>
          <a:noFill/>
        </p:spPr>
        <p:txBody>
          <a:bodyPr/>
          <a:lstStyle/>
          <a:p>
            <a:pPr algn="l"/>
            <a:r>
              <a:rPr lang="en-US" altLang="en-US" smtClean="0"/>
              <a:t>Scaffolding</a:t>
            </a:r>
          </a:p>
        </p:txBody>
      </p:sp>
      <p:pic>
        <p:nvPicPr>
          <p:cNvPr id="84996" name="Picture 3" title="Photo - &quot;Scaffold Must Comply With All Safety Requirements&quot;. Photo of a scaffold as a backgrou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600200"/>
            <a:ext cx="6858000"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6F32506-1F50-4F14-8C75-CF1CA1C4F24F}" type="slidenum">
              <a:rPr lang="en-US" altLang="en-US" sz="1400"/>
              <a:pPr>
                <a:spcBef>
                  <a:spcPct val="0"/>
                </a:spcBef>
                <a:buFontTx/>
                <a:buNone/>
              </a:pPr>
              <a:t>41</a:t>
            </a:fld>
            <a:endParaRPr lang="en-US" altLang="en-US" sz="1400"/>
          </a:p>
        </p:txBody>
      </p:sp>
      <p:sp>
        <p:nvSpPr>
          <p:cNvPr id="87043" name="Rectangle 2"/>
          <p:cNvSpPr>
            <a:spLocks noGrp="1" noChangeArrowheads="1"/>
          </p:cNvSpPr>
          <p:nvPr>
            <p:ph type="title"/>
          </p:nvPr>
        </p:nvSpPr>
        <p:spPr>
          <a:xfrm>
            <a:off x="457200" y="579438"/>
            <a:ext cx="8229600" cy="838200"/>
          </a:xfrm>
          <a:noFill/>
        </p:spPr>
        <p:txBody>
          <a:bodyPr/>
          <a:lstStyle/>
          <a:p>
            <a:pPr algn="l"/>
            <a:r>
              <a:rPr lang="en-US" altLang="en-US" smtClean="0"/>
              <a:t>Scaffolding Hazards</a:t>
            </a:r>
          </a:p>
        </p:txBody>
      </p:sp>
      <p:pic>
        <p:nvPicPr>
          <p:cNvPr id="87044" name="Picture 3" descr="Scaffold overlapping plan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76400"/>
            <a:ext cx="7772400" cy="4429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7045" name="Oval 4" title="Red NO symbol over scaffold overlapping plank"/>
          <p:cNvSpPr>
            <a:spLocks noChangeArrowheads="1"/>
          </p:cNvSpPr>
          <p:nvPr/>
        </p:nvSpPr>
        <p:spPr bwMode="auto">
          <a:xfrm>
            <a:off x="2133600" y="2819400"/>
            <a:ext cx="2895600" cy="29718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7046" name="Line 5" title="Red line crossing the circle forming a NO symbol"/>
          <p:cNvSpPr>
            <a:spLocks noChangeShapeType="1"/>
          </p:cNvSpPr>
          <p:nvPr/>
        </p:nvSpPr>
        <p:spPr bwMode="auto">
          <a:xfrm flipH="1">
            <a:off x="1905000" y="2743200"/>
            <a:ext cx="3124200" cy="289560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8A33F7F-A17F-498F-88B8-98C6C740626E}" type="slidenum">
              <a:rPr lang="en-US" altLang="en-US" sz="1400"/>
              <a:pPr>
                <a:spcBef>
                  <a:spcPct val="0"/>
                </a:spcBef>
                <a:buFontTx/>
                <a:buNone/>
              </a:pPr>
              <a:t>42</a:t>
            </a:fld>
            <a:endParaRPr lang="en-US" altLang="en-US" sz="1400"/>
          </a:p>
        </p:txBody>
      </p:sp>
      <p:sp>
        <p:nvSpPr>
          <p:cNvPr id="89091" name="Rectangle 2"/>
          <p:cNvSpPr>
            <a:spLocks noGrp="1" noChangeArrowheads="1"/>
          </p:cNvSpPr>
          <p:nvPr>
            <p:ph type="title"/>
          </p:nvPr>
        </p:nvSpPr>
        <p:spPr>
          <a:xfrm>
            <a:off x="457200" y="579438"/>
            <a:ext cx="8229600" cy="838200"/>
          </a:xfrm>
          <a:noFill/>
        </p:spPr>
        <p:txBody>
          <a:bodyPr/>
          <a:lstStyle/>
          <a:p>
            <a:pPr algn="l"/>
            <a:r>
              <a:rPr lang="en-US" altLang="en-US" smtClean="0"/>
              <a:t>Scaffolding Falls</a:t>
            </a:r>
          </a:p>
        </p:txBody>
      </p:sp>
      <p:pic>
        <p:nvPicPr>
          <p:cNvPr id="89092" name="Picture 3" descr="Slid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76400"/>
            <a:ext cx="5943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3" name="Oval 4" title="Red NO symbol over a man climbing on a scaffold"/>
          <p:cNvSpPr>
            <a:spLocks noChangeArrowheads="1"/>
          </p:cNvSpPr>
          <p:nvPr/>
        </p:nvSpPr>
        <p:spPr bwMode="auto">
          <a:xfrm>
            <a:off x="4267200" y="2209800"/>
            <a:ext cx="2819400" cy="30480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9094" name="Line 5" title="Red line crossing the circle forming a NO symbol"/>
          <p:cNvSpPr>
            <a:spLocks noChangeShapeType="1"/>
          </p:cNvSpPr>
          <p:nvPr/>
        </p:nvSpPr>
        <p:spPr bwMode="auto">
          <a:xfrm flipH="1">
            <a:off x="4114800" y="2057400"/>
            <a:ext cx="2895600" cy="327660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You need scaffolding when…</a:t>
            </a:r>
            <a:endParaRPr lang="en-US" dirty="0"/>
          </a:p>
        </p:txBody>
      </p:sp>
      <p:sp>
        <p:nvSpPr>
          <p:cNvPr id="3" name="Content Placeholder 2" hidden="1"/>
          <p:cNvSpPr>
            <a:spLocks noGrp="1"/>
          </p:cNvSpPr>
          <p:nvPr>
            <p:ph idx="1"/>
          </p:nvPr>
        </p:nvSpPr>
        <p:spPr/>
        <p:txBody>
          <a:bodyPr/>
          <a:lstStyle/>
          <a:p>
            <a:endParaRPr lang="en-US"/>
          </a:p>
        </p:txBody>
      </p:sp>
      <p:sp>
        <p:nvSpPr>
          <p:cNvPr id="9113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4A3FCDB-E62C-4CDB-AC9A-5FEEDF9D62F5}" type="slidenum">
              <a:rPr lang="en-US" altLang="en-US" sz="1400"/>
              <a:pPr>
                <a:spcBef>
                  <a:spcPct val="0"/>
                </a:spcBef>
                <a:buFontTx/>
                <a:buNone/>
              </a:pPr>
              <a:t>43</a:t>
            </a:fld>
            <a:endParaRPr lang="en-US" altLang="en-US" sz="1400"/>
          </a:p>
        </p:txBody>
      </p:sp>
      <p:sp>
        <p:nvSpPr>
          <p:cNvPr id="91139"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a:solidFill>
                  <a:schemeClr val="tx2"/>
                </a:solidFill>
              </a:rPr>
              <a:t>You Need Scaffolding When… </a:t>
            </a:r>
          </a:p>
        </p:txBody>
      </p:sp>
      <p:pic>
        <p:nvPicPr>
          <p:cNvPr id="91140" name="Picture 3" title="Photo - Scaffolding is required when you are working aloft, or elsewhere at elevations more than 5 feet above a solid surface. Scaffolds or a sloping ladder must be used to afford safe footing.  Or……the employees must be protected by a Personal Fall Arrest System (PF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676400"/>
            <a:ext cx="7239000" cy="436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Scaffolding Requirements</a:t>
            </a:r>
            <a:endParaRPr lang="en-US" dirty="0"/>
          </a:p>
        </p:txBody>
      </p:sp>
      <p:sp>
        <p:nvSpPr>
          <p:cNvPr id="3" name="Content Placeholder 2" hidden="1"/>
          <p:cNvSpPr>
            <a:spLocks noGrp="1"/>
          </p:cNvSpPr>
          <p:nvPr>
            <p:ph idx="1"/>
          </p:nvPr>
        </p:nvSpPr>
        <p:spPr/>
        <p:txBody>
          <a:bodyPr/>
          <a:lstStyle/>
          <a:p>
            <a:endParaRPr lang="en-US"/>
          </a:p>
        </p:txBody>
      </p:sp>
      <p:sp>
        <p:nvSpPr>
          <p:cNvPr id="9318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E76F425-E669-4E15-89C5-24D0AEE4B741}" type="slidenum">
              <a:rPr lang="en-US" altLang="en-US" sz="1400"/>
              <a:pPr>
                <a:spcBef>
                  <a:spcPct val="0"/>
                </a:spcBef>
                <a:buFontTx/>
                <a:buNone/>
              </a:pPr>
              <a:t>44</a:t>
            </a:fld>
            <a:endParaRPr lang="en-US" altLang="en-US" sz="1400"/>
          </a:p>
        </p:txBody>
      </p:sp>
      <p:sp>
        <p:nvSpPr>
          <p:cNvPr id="93187"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chemeClr val="tx2"/>
                </a:solidFill>
              </a:rPr>
              <a:t>Scaffolding Requirements</a:t>
            </a:r>
          </a:p>
        </p:txBody>
      </p:sp>
      <p:pic>
        <p:nvPicPr>
          <p:cNvPr id="93188" name="Picture 3" title="Photo - scaffold.  All scaffolds and their supports whether of lumber, steel or other material, shall be capable of supporting the load they are designed to carry with a safety factor of not less than four (4). (1) Scaffolds shall be constructed of wood or other suitable materials such as steel or aluminum members of known strength characteristics. Where materials other than wood are used, or where scaffold designs differ from those specified in these orders, the scaffold and its parts must provide a degree of strength, rigidity and safety equivalent to that provided by the described scaffold it replaces.  Scaffolds must not be erected, moved, dismantled or altered except under the supervision of a competent person. If working from a suspended working platform or from a lift, always check with your supervisor regarding training in safety requirement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76400"/>
            <a:ext cx="6248400" cy="424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3189" name="Text Box 4" title="Black box to cover a date on a picture"/>
          <p:cNvSpPr txBox="1">
            <a:spLocks noChangeArrowheads="1"/>
          </p:cNvSpPr>
          <p:nvPr/>
        </p:nvSpPr>
        <p:spPr bwMode="auto">
          <a:xfrm>
            <a:off x="5165725" y="5370513"/>
            <a:ext cx="21717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altLang="en-US" dirty="0"/>
              <a:t>Causes of Inadequate Support</a:t>
            </a:r>
            <a:br>
              <a:rPr lang="en-US" altLang="en-US" dirty="0"/>
            </a:br>
            <a:endParaRPr lang="en-US" dirty="0"/>
          </a:p>
        </p:txBody>
      </p:sp>
      <p:sp>
        <p:nvSpPr>
          <p:cNvPr id="5" name="Content Placeholder 4" hidden="1"/>
          <p:cNvSpPr>
            <a:spLocks noGrp="1"/>
          </p:cNvSpPr>
          <p:nvPr>
            <p:ph idx="1"/>
          </p:nvPr>
        </p:nvSpPr>
        <p:spPr/>
        <p:txBody>
          <a:bodyPr/>
          <a:lstStyle/>
          <a:p>
            <a:endParaRPr lang="en-US" dirty="0"/>
          </a:p>
        </p:txBody>
      </p:sp>
      <p:sp>
        <p:nvSpPr>
          <p:cNvPr id="9523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A9E9AB7-49FA-4364-ACFE-D937F59B0D16}" type="slidenum">
              <a:rPr lang="en-US" altLang="en-US" sz="1400"/>
              <a:pPr>
                <a:spcBef>
                  <a:spcPct val="0"/>
                </a:spcBef>
                <a:buFontTx/>
                <a:buNone/>
              </a:pPr>
              <a:t>45</a:t>
            </a:fld>
            <a:endParaRPr lang="en-US" altLang="en-US" sz="1400"/>
          </a:p>
        </p:txBody>
      </p:sp>
      <p:sp>
        <p:nvSpPr>
          <p:cNvPr id="95235" name="Rectangle 2"/>
          <p:cNvSpPr>
            <a:spLocks noChangeArrowheads="1"/>
          </p:cNvSpPr>
          <p:nvPr/>
        </p:nvSpPr>
        <p:spPr bwMode="auto">
          <a:xfrm>
            <a:off x="441278"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chemeClr val="tx2"/>
                </a:solidFill>
              </a:rPr>
              <a:t>What’s Wrong With This Picture?</a:t>
            </a:r>
          </a:p>
          <a:p>
            <a:pPr>
              <a:spcBef>
                <a:spcPct val="0"/>
              </a:spcBef>
              <a:buFontTx/>
              <a:buNone/>
            </a:pPr>
            <a:endParaRPr lang="en-US" altLang="en-US" sz="4000" b="1" dirty="0">
              <a:solidFill>
                <a:schemeClr val="tx2"/>
              </a:solidFill>
            </a:endParaRPr>
          </a:p>
        </p:txBody>
      </p:sp>
      <p:pic>
        <p:nvPicPr>
          <p:cNvPr id="95236" name="Picture 3" title="photo - Not properly supported scaffold.  Over a seven-year period, OSHA statistics report that about 28% of the scaffold accidents that occur are the result of construction deficiencies. These deficiencies include using substandard components, omitting essential components, or failing to complete the assembly. Of the fatalities that occurred, 23% occurred as a result of construction deficiencies. About 14% occurred while climbing. Another 8% occurred while assembling/disassembling the scaffolding. About 10% of the fatalities occurred where the result of the scaffolding structurally failing. Another 18% of the fatalities happened as a result of electrocutions. Approximately 10% of the fatalities were from falling objects, while 10% happened because of falls while working on the platform.  An estimated 2.3 million construction workers, or 65 percent of the construction industry, work on scaffolds. Protecting these workers from scaffold-related accidents may prevent some of the 4,500 injuries and over 60 deaths every year (Bureau of Labor Statistics (BLS), 2003 and 2004 data for the private sector). In a recent BLS study, 72 percent of workers injured in scaffold accidents attributed the accident either to the planking or support giving way, or to the employee slipping or being struck by a falling object. All of these accidents can be controlled by compliance with OSHA standard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76400"/>
            <a:ext cx="6858000" cy="445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6" descr="http://rurelevant.com/wp-content/uploads/2010/02/no-sign.png" title="Red No symbol over not properly supported scaffo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2171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Scaffolding Support</a:t>
            </a:r>
            <a:endParaRPr lang="en-US" dirty="0"/>
          </a:p>
        </p:txBody>
      </p:sp>
      <p:sp>
        <p:nvSpPr>
          <p:cNvPr id="3" name="Content Placeholder 2" hidden="1"/>
          <p:cNvSpPr>
            <a:spLocks noGrp="1"/>
          </p:cNvSpPr>
          <p:nvPr>
            <p:ph idx="1"/>
          </p:nvPr>
        </p:nvSpPr>
        <p:spPr/>
        <p:txBody>
          <a:bodyPr/>
          <a:lstStyle/>
          <a:p>
            <a:endParaRPr lang="en-US"/>
          </a:p>
        </p:txBody>
      </p:sp>
      <p:sp>
        <p:nvSpPr>
          <p:cNvPr id="9728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574C445-9B26-409C-9B54-6D79E6418E2F}" type="slidenum">
              <a:rPr lang="en-US" altLang="en-US" sz="1400"/>
              <a:pPr>
                <a:spcBef>
                  <a:spcPct val="0"/>
                </a:spcBef>
                <a:buFontTx/>
                <a:buNone/>
              </a:pPr>
              <a:t>46</a:t>
            </a:fld>
            <a:endParaRPr lang="en-US" altLang="en-US" sz="1400"/>
          </a:p>
        </p:txBody>
      </p:sp>
      <p:sp>
        <p:nvSpPr>
          <p:cNvPr id="97283"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a:solidFill>
                  <a:schemeClr val="tx2"/>
                </a:solidFill>
              </a:rPr>
              <a:t>Scaffolding Support</a:t>
            </a:r>
          </a:p>
        </p:txBody>
      </p:sp>
      <p:pic>
        <p:nvPicPr>
          <p:cNvPr id="97284" name="Picture 3" descr="New-scaf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600200"/>
            <a:ext cx="6248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4"/>
          <p:cNvSpPr>
            <a:spLocks noChangeArrowheads="1"/>
          </p:cNvSpPr>
          <p:nvPr/>
        </p:nvSpPr>
        <p:spPr bwMode="auto">
          <a:xfrm>
            <a:off x="304800" y="3886200"/>
            <a:ext cx="151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latin typeface="Times New Roman" pitchFamily="18" charset="0"/>
              </a:rPr>
              <a:t> </a:t>
            </a:r>
            <a:r>
              <a:rPr lang="en-US" altLang="en-US" sz="2000" b="1"/>
              <a:t>Base plate</a:t>
            </a:r>
          </a:p>
        </p:txBody>
      </p:sp>
      <p:sp>
        <p:nvSpPr>
          <p:cNvPr id="97286" name="Line 5" title="Black right arrow pointing to a base plate"/>
          <p:cNvSpPr>
            <a:spLocks noChangeShapeType="1"/>
          </p:cNvSpPr>
          <p:nvPr/>
        </p:nvSpPr>
        <p:spPr bwMode="auto">
          <a:xfrm>
            <a:off x="1828800" y="41148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87" name="Rectangle 6"/>
          <p:cNvSpPr>
            <a:spLocks noChangeArrowheads="1"/>
          </p:cNvSpPr>
          <p:nvPr/>
        </p:nvSpPr>
        <p:spPr bwMode="auto">
          <a:xfrm>
            <a:off x="7931150" y="4572000"/>
            <a:ext cx="121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latin typeface="Times New Roman" pitchFamily="18" charset="0"/>
              </a:rPr>
              <a:t>Mud sill</a:t>
            </a:r>
            <a:endParaRPr lang="en-US" altLang="en-US" sz="2000" b="1"/>
          </a:p>
        </p:txBody>
      </p:sp>
      <p:sp>
        <p:nvSpPr>
          <p:cNvPr id="97288" name="Line 7" title="Red left arrow pointing to a mud sill"/>
          <p:cNvSpPr>
            <a:spLocks noChangeShapeType="1"/>
          </p:cNvSpPr>
          <p:nvPr/>
        </p:nvSpPr>
        <p:spPr bwMode="auto">
          <a:xfrm flipH="1">
            <a:off x="7315200" y="4800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2AC9890-A31B-4FA1-87CF-65BCAA51075A}" type="slidenum">
              <a:rPr lang="en-US" altLang="en-US" sz="1400"/>
              <a:pPr>
                <a:spcBef>
                  <a:spcPct val="0"/>
                </a:spcBef>
                <a:buFontTx/>
                <a:buNone/>
              </a:pPr>
              <a:t>47</a:t>
            </a:fld>
            <a:endParaRPr lang="en-US" altLang="en-US" sz="1400"/>
          </a:p>
        </p:txBody>
      </p:sp>
      <p:sp>
        <p:nvSpPr>
          <p:cNvPr id="99331" name="Rectangle 2"/>
          <p:cNvSpPr>
            <a:spLocks noGrp="1" noChangeArrowheads="1"/>
          </p:cNvSpPr>
          <p:nvPr>
            <p:ph type="title"/>
          </p:nvPr>
        </p:nvSpPr>
        <p:spPr>
          <a:xfrm>
            <a:off x="457200" y="579438"/>
            <a:ext cx="8229600" cy="838200"/>
          </a:xfrm>
          <a:noFill/>
        </p:spPr>
        <p:txBody>
          <a:bodyPr/>
          <a:lstStyle/>
          <a:p>
            <a:pPr algn="l"/>
            <a:r>
              <a:rPr lang="en-US" altLang="en-US" smtClean="0"/>
              <a:t>Scaffolding Access </a:t>
            </a:r>
          </a:p>
        </p:txBody>
      </p:sp>
      <p:pic>
        <p:nvPicPr>
          <p:cNvPr id="99332" name="Picture 3" title="Photo - a green tag &quot;Scaffold complete&quot; at staging access poi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76400"/>
            <a:ext cx="7391400" cy="452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Scaffolding Rails</a:t>
            </a:r>
            <a:endParaRPr lang="en-US" dirty="0"/>
          </a:p>
        </p:txBody>
      </p:sp>
      <p:sp>
        <p:nvSpPr>
          <p:cNvPr id="3" name="Content Placeholder 2" hidden="1"/>
          <p:cNvSpPr>
            <a:spLocks noGrp="1"/>
          </p:cNvSpPr>
          <p:nvPr>
            <p:ph idx="1"/>
          </p:nvPr>
        </p:nvSpPr>
        <p:spPr/>
        <p:txBody>
          <a:bodyPr/>
          <a:lstStyle/>
          <a:p>
            <a:endParaRPr lang="en-US"/>
          </a:p>
        </p:txBody>
      </p:sp>
      <p:sp>
        <p:nvSpPr>
          <p:cNvPr id="10137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D70D940-1566-459C-B864-5C6E89F7CE55}" type="slidenum">
              <a:rPr lang="en-US" altLang="en-US" sz="1400"/>
              <a:pPr>
                <a:spcBef>
                  <a:spcPct val="0"/>
                </a:spcBef>
                <a:buFontTx/>
                <a:buNone/>
              </a:pPr>
              <a:t>48</a:t>
            </a:fld>
            <a:endParaRPr lang="en-US" altLang="en-US" sz="1400"/>
          </a:p>
        </p:txBody>
      </p:sp>
      <p:sp>
        <p:nvSpPr>
          <p:cNvPr id="101379"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a:solidFill>
                  <a:schemeClr val="tx2"/>
                </a:solidFill>
              </a:rPr>
              <a:t>Scaffolding Rails</a:t>
            </a:r>
          </a:p>
        </p:txBody>
      </p:sp>
      <p:pic>
        <p:nvPicPr>
          <p:cNvPr id="101380" name="Picture 3" title="Photo - wrong scaffolding rail.  Scaffolding, staging, runways, or working platforms which are supported or suspended more than 5 feet above a solid surface, or at any distance above the water.  These rails: must be provided with a railing which has a top rail whose upper surface is from 42 to 45 inches above the upper surface of the staging, platform, or runway.  Have a mid-rail located halfway between the upper rail and the staging, platform, or runway.   Must be of 2 x 4 inch lumber, flat bar or pipe Firmly secu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1905000"/>
            <a:ext cx="5384800" cy="386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1381" name="Text Box 4" title="Gray box covering a date on a picture"/>
          <p:cNvSpPr txBox="1">
            <a:spLocks noChangeArrowheads="1"/>
          </p:cNvSpPr>
          <p:nvPr/>
        </p:nvSpPr>
        <p:spPr bwMode="auto">
          <a:xfrm>
            <a:off x="6781800" y="5257800"/>
            <a:ext cx="12954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800"/>
          </a:p>
        </p:txBody>
      </p:sp>
      <p:pic>
        <p:nvPicPr>
          <p:cNvPr id="101382" name="Picture 6" descr="http://rurelevant.com/wp-content/uploads/2010/02/no-sign.png" title="Red NO symb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286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a:t>Scaffolding On Vessels</a:t>
            </a:r>
            <a:br>
              <a:rPr lang="en-US" altLang="en-US" dirty="0"/>
            </a:br>
            <a:endParaRPr lang="en-US" dirty="0"/>
          </a:p>
        </p:txBody>
      </p:sp>
      <p:sp>
        <p:nvSpPr>
          <p:cNvPr id="3" name="Content Placeholder 2" hidden="1"/>
          <p:cNvSpPr>
            <a:spLocks noGrp="1"/>
          </p:cNvSpPr>
          <p:nvPr>
            <p:ph idx="1"/>
          </p:nvPr>
        </p:nvSpPr>
        <p:spPr/>
        <p:txBody>
          <a:bodyPr/>
          <a:lstStyle/>
          <a:p>
            <a:endParaRPr lang="en-US"/>
          </a:p>
        </p:txBody>
      </p:sp>
      <p:sp>
        <p:nvSpPr>
          <p:cNvPr id="10342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781ADCC-C1BB-4EFB-A790-2FD761EFB160}" type="slidenum">
              <a:rPr lang="en-US" altLang="en-US" sz="1400"/>
              <a:pPr>
                <a:spcBef>
                  <a:spcPct val="0"/>
                </a:spcBef>
                <a:buFontTx/>
                <a:buNone/>
              </a:pPr>
              <a:t>49</a:t>
            </a:fld>
            <a:endParaRPr lang="en-US" altLang="en-US" sz="1400"/>
          </a:p>
        </p:txBody>
      </p:sp>
      <p:sp>
        <p:nvSpPr>
          <p:cNvPr id="103427"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chemeClr val="tx2"/>
                </a:solidFill>
              </a:rPr>
              <a:t>Scaffolding On Vessels</a:t>
            </a:r>
          </a:p>
        </p:txBody>
      </p:sp>
      <p:pic>
        <p:nvPicPr>
          <p:cNvPr id="103428" name="Picture 3" title="Photo - scaffolding on a vess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76400"/>
            <a:ext cx="7086600" cy="434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429" name="Text Box 4" title="Gray box covering a date on this picture"/>
          <p:cNvSpPr txBox="1">
            <a:spLocks noChangeArrowheads="1"/>
          </p:cNvSpPr>
          <p:nvPr/>
        </p:nvSpPr>
        <p:spPr bwMode="auto">
          <a:xfrm>
            <a:off x="6172200" y="5486400"/>
            <a:ext cx="16764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Lesson One Objectives</a:t>
            </a:r>
            <a:endParaRPr lang="en-US" dirty="0"/>
          </a:p>
        </p:txBody>
      </p:sp>
      <p:sp>
        <p:nvSpPr>
          <p:cNvPr id="3" name="Content Placeholder 2" hidden="1"/>
          <p:cNvSpPr>
            <a:spLocks noGrp="1"/>
          </p:cNvSpPr>
          <p:nvPr>
            <p:ph idx="1"/>
          </p:nvPr>
        </p:nvSpPr>
        <p:spPr/>
        <p:txBody>
          <a:bodyPr/>
          <a:lstStyle/>
          <a:p>
            <a:endParaRPr lang="en-US"/>
          </a:p>
        </p:txBody>
      </p:sp>
      <p:sp>
        <p:nvSpPr>
          <p:cNvPr id="133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56A151D-00BE-42B3-AEE6-BCD4AF64CB43}" type="slidenum">
              <a:rPr lang="en-US" altLang="en-US" sz="1400"/>
              <a:pPr>
                <a:spcBef>
                  <a:spcPct val="0"/>
                </a:spcBef>
                <a:buFontTx/>
                <a:buNone/>
              </a:pPr>
              <a:t>5</a:t>
            </a:fld>
            <a:endParaRPr lang="en-US" altLang="en-US" sz="1400"/>
          </a:p>
        </p:txBody>
      </p:sp>
      <p:sp>
        <p:nvSpPr>
          <p:cNvPr id="1331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1550DF4-9E53-4410-BB31-5F3CEBB88162}" type="slidenum">
              <a:rPr lang="en-US" altLang="en-US" sz="1400"/>
              <a:pPr algn="r" eaLnBrk="1" hangingPunct="1">
                <a:spcBef>
                  <a:spcPct val="0"/>
                </a:spcBef>
                <a:buFontTx/>
                <a:buNone/>
              </a:pPr>
              <a:t>5</a:t>
            </a:fld>
            <a:endParaRPr lang="en-US" altLang="en-US" sz="1400"/>
          </a:p>
        </p:txBody>
      </p:sp>
      <p:sp>
        <p:nvSpPr>
          <p:cNvPr id="13316" name="Text Box 2"/>
          <p:cNvSpPr txBox="1">
            <a:spLocks noChangeArrowheads="1"/>
          </p:cNvSpPr>
          <p:nvPr/>
        </p:nvSpPr>
        <p:spPr bwMode="auto">
          <a:xfrm>
            <a:off x="685800" y="8382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endParaRPr lang="en-US" altLang="en-US" sz="4000" b="1">
              <a:solidFill>
                <a:srgbClr val="000066"/>
              </a:solidFill>
              <a:cs typeface="Arial" charset="0"/>
            </a:endParaRPr>
          </a:p>
        </p:txBody>
      </p:sp>
      <p:pic>
        <p:nvPicPr>
          <p:cNvPr id="13317" name="Picture 5" title="Photo - OSHA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00200"/>
            <a:ext cx="70104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2">
            <a:hlinkClick r:id="rId4" action="ppaction://hlinkfile"/>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4600" y="3505200"/>
            <a:ext cx="40386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Scaffolding </a:t>
            </a:r>
            <a:r>
              <a:rPr lang="en-US" dirty="0" err="1" smtClean="0"/>
              <a:t>Toeboards</a:t>
            </a:r>
            <a:endParaRPr lang="en-US" dirty="0"/>
          </a:p>
        </p:txBody>
      </p:sp>
      <p:pic>
        <p:nvPicPr>
          <p:cNvPr id="105475" name="Picture 5" descr="Picture14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866900" y="1873515"/>
            <a:ext cx="5410200" cy="4055533"/>
          </a:xfrm>
          <a:noFill/>
          <a:ln>
            <a:solidFill>
              <a:schemeClr val="tx1"/>
            </a:solidFill>
            <a:miter lim="800000"/>
            <a:headEnd/>
            <a:tailEnd/>
          </a:ln>
        </p:spPr>
      </p:pic>
      <p:sp>
        <p:nvSpPr>
          <p:cNvPr id="10547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80213AF-092B-4085-8CE2-994AD90EF29F}" type="slidenum">
              <a:rPr lang="en-US" altLang="en-US" sz="1400"/>
              <a:pPr>
                <a:spcBef>
                  <a:spcPct val="0"/>
                </a:spcBef>
                <a:buFontTx/>
                <a:buNone/>
              </a:pPr>
              <a:t>50</a:t>
            </a:fld>
            <a:endParaRPr lang="en-US" altLang="en-US" sz="1400"/>
          </a:p>
        </p:txBody>
      </p:sp>
      <p:sp>
        <p:nvSpPr>
          <p:cNvPr id="105476" name="Rectangle 3"/>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a:solidFill>
                  <a:schemeClr val="tx2"/>
                </a:solidFill>
              </a:rPr>
              <a:t>Scaffolding Toeboards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Scaffolding Dangers</a:t>
            </a:r>
            <a:endParaRPr lang="en-US" dirty="0"/>
          </a:p>
        </p:txBody>
      </p:sp>
      <p:sp>
        <p:nvSpPr>
          <p:cNvPr id="3" name="Content Placeholder 2" hidden="1"/>
          <p:cNvSpPr>
            <a:spLocks noGrp="1"/>
          </p:cNvSpPr>
          <p:nvPr>
            <p:ph idx="1"/>
          </p:nvPr>
        </p:nvSpPr>
        <p:spPr/>
        <p:txBody>
          <a:bodyPr/>
          <a:lstStyle/>
          <a:p>
            <a:endParaRPr lang="en-US"/>
          </a:p>
        </p:txBody>
      </p:sp>
      <p:sp>
        <p:nvSpPr>
          <p:cNvPr id="1075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796FCD7-E1D6-4DE2-8E3F-46850F0EEFED}" type="slidenum">
              <a:rPr lang="en-US" altLang="en-US" sz="1400"/>
              <a:pPr>
                <a:spcBef>
                  <a:spcPct val="0"/>
                </a:spcBef>
                <a:buFontTx/>
                <a:buNone/>
              </a:pPr>
              <a:t>51</a:t>
            </a:fld>
            <a:endParaRPr lang="en-US" altLang="en-US" sz="1400"/>
          </a:p>
        </p:txBody>
      </p:sp>
      <p:sp>
        <p:nvSpPr>
          <p:cNvPr id="107523"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a:solidFill>
                  <a:schemeClr val="tx2"/>
                </a:solidFill>
              </a:rPr>
              <a:t>Scaffolding Dangers</a:t>
            </a:r>
          </a:p>
        </p:txBody>
      </p:sp>
      <p:pic>
        <p:nvPicPr>
          <p:cNvPr id="107524" name="Picture 3" descr="Horse staging with 2 x 10 planking, showing improper use of step ladder on 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600200"/>
            <a:ext cx="6705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altLang="en-US" dirty="0"/>
              <a:t>What’s Wrong With This Picture?</a:t>
            </a:r>
            <a:br>
              <a:rPr lang="en-US" altLang="en-US" dirty="0"/>
            </a:br>
            <a:r>
              <a:rPr lang="en-US" altLang="en-US" dirty="0" smtClean="0"/>
              <a:t>Exercise</a:t>
            </a:r>
            <a:endParaRPr lang="en-US" dirty="0"/>
          </a:p>
        </p:txBody>
      </p:sp>
      <p:sp>
        <p:nvSpPr>
          <p:cNvPr id="5" name="Content Placeholder 4" hidden="1"/>
          <p:cNvSpPr>
            <a:spLocks noGrp="1"/>
          </p:cNvSpPr>
          <p:nvPr>
            <p:ph idx="1"/>
          </p:nvPr>
        </p:nvSpPr>
        <p:spPr/>
        <p:txBody>
          <a:bodyPr/>
          <a:lstStyle/>
          <a:p>
            <a:endParaRPr lang="en-US" dirty="0"/>
          </a:p>
        </p:txBody>
      </p:sp>
      <p:sp>
        <p:nvSpPr>
          <p:cNvPr id="1095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76CC1FA-71C0-4D14-B8AA-AA8520E91734}" type="slidenum">
              <a:rPr lang="en-US" altLang="en-US" sz="1400"/>
              <a:pPr>
                <a:spcBef>
                  <a:spcPct val="0"/>
                </a:spcBef>
                <a:buFontTx/>
                <a:buNone/>
              </a:pPr>
              <a:t>52</a:t>
            </a:fld>
            <a:endParaRPr lang="en-US" altLang="en-US" sz="1400"/>
          </a:p>
        </p:txBody>
      </p:sp>
      <p:sp>
        <p:nvSpPr>
          <p:cNvPr id="109571" name="Rectangle 2"/>
          <p:cNvSpPr>
            <a:spLocks noChangeArrowheads="1"/>
          </p:cNvSpPr>
          <p:nvPr/>
        </p:nvSpPr>
        <p:spPr bwMode="auto">
          <a:xfrm>
            <a:off x="381000" y="338919"/>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4000" b="1" dirty="0">
              <a:solidFill>
                <a:schemeClr val="tx2"/>
              </a:solidFill>
            </a:endParaRPr>
          </a:p>
          <a:p>
            <a:pPr>
              <a:spcBef>
                <a:spcPct val="0"/>
              </a:spcBef>
              <a:buFontTx/>
              <a:buNone/>
            </a:pPr>
            <a:r>
              <a:rPr lang="en-US" altLang="en-US" sz="4000" b="1" dirty="0">
                <a:solidFill>
                  <a:schemeClr val="tx2"/>
                </a:solidFill>
              </a:rPr>
              <a:t>What’s Wrong With This Picture?</a:t>
            </a:r>
          </a:p>
          <a:p>
            <a:pPr>
              <a:spcBef>
                <a:spcPct val="0"/>
              </a:spcBef>
              <a:buFontTx/>
              <a:buNone/>
            </a:pPr>
            <a:endParaRPr lang="en-US" altLang="en-US" sz="4000" b="1" dirty="0">
              <a:solidFill>
                <a:schemeClr val="tx2"/>
              </a:solidFill>
            </a:endParaRPr>
          </a:p>
        </p:txBody>
      </p:sp>
      <p:pic>
        <p:nvPicPr>
          <p:cNvPr id="109572" name="Picture 6" descr="Picture13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600200"/>
            <a:ext cx="6705600" cy="422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a:t>Shipyard Best Practices</a:t>
            </a:r>
            <a:br>
              <a:rPr lang="en-US" altLang="en-US" dirty="0"/>
            </a:br>
            <a:endParaRPr lang="en-US" dirty="0"/>
          </a:p>
        </p:txBody>
      </p:sp>
      <p:sp>
        <p:nvSpPr>
          <p:cNvPr id="3" name="Content Placeholder 2" hidden="1"/>
          <p:cNvSpPr>
            <a:spLocks noGrp="1"/>
          </p:cNvSpPr>
          <p:nvPr>
            <p:ph idx="1"/>
          </p:nvPr>
        </p:nvSpPr>
        <p:spPr/>
        <p:txBody>
          <a:bodyPr/>
          <a:lstStyle/>
          <a:p>
            <a:endParaRPr lang="en-US" dirty="0"/>
          </a:p>
        </p:txBody>
      </p:sp>
      <p:sp>
        <p:nvSpPr>
          <p:cNvPr id="1116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E6A6A6B-2FB0-4496-99FE-9BBD64D0FB3D}" type="slidenum">
              <a:rPr lang="en-US" altLang="en-US" sz="1400"/>
              <a:pPr>
                <a:spcBef>
                  <a:spcPct val="0"/>
                </a:spcBef>
                <a:buFontTx/>
                <a:buNone/>
              </a:pPr>
              <a:t>53</a:t>
            </a:fld>
            <a:endParaRPr lang="en-US" altLang="en-US" sz="1400"/>
          </a:p>
        </p:txBody>
      </p:sp>
      <p:sp>
        <p:nvSpPr>
          <p:cNvPr id="111619"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E755657-C598-44EA-A9F0-3AA6F6A8BF48}" type="slidenum">
              <a:rPr lang="en-US" altLang="en-US" sz="1400"/>
              <a:pPr algn="r" eaLnBrk="1" hangingPunct="1">
                <a:spcBef>
                  <a:spcPct val="0"/>
                </a:spcBef>
                <a:buFontTx/>
                <a:buNone/>
              </a:pPr>
              <a:t>53</a:t>
            </a:fld>
            <a:endParaRPr lang="en-US" altLang="en-US" sz="1400"/>
          </a:p>
        </p:txBody>
      </p:sp>
      <p:sp>
        <p:nvSpPr>
          <p:cNvPr id="111620" name="Text Box 2"/>
          <p:cNvSpPr txBox="1">
            <a:spLocks noChangeArrowheads="1"/>
          </p:cNvSpPr>
          <p:nvPr/>
        </p:nvSpPr>
        <p:spPr bwMode="auto">
          <a:xfrm>
            <a:off x="685800" y="7620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dirty="0">
                <a:cs typeface="Arial" charset="0"/>
              </a:rPr>
              <a:t>Scaffolding Best Practices</a:t>
            </a:r>
            <a:r>
              <a:rPr lang="en-US" altLang="en-US" sz="4000" b="1" dirty="0">
                <a:solidFill>
                  <a:srgbClr val="000066"/>
                </a:solidFill>
                <a:cs typeface="Arial" charset="0"/>
              </a:rPr>
              <a:t> </a:t>
            </a:r>
          </a:p>
        </p:txBody>
      </p:sp>
      <p:pic>
        <p:nvPicPr>
          <p:cNvPr id="111621" name="Picture 4" title="Photo - Scaffold around ship engines.   All scaffolds must maintain toe boards.   Metal planking is required in all scaffolding and exceptions must be approved by the safety department.  All scaffolding must utilize incline steps versus vertical ladders.  If incline steps cannot be utilized because of a confined nature, or vessel configuration, swing gates will be utilized at each level of access. Do not tie off to the scaffold.  If you feel you must do this contact your supervisor or safet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752600"/>
            <a:ext cx="67818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9C56005-FC16-4390-A4EA-757154ADD546}" type="slidenum">
              <a:rPr lang="en-US" altLang="en-US" sz="1400"/>
              <a:pPr>
                <a:spcBef>
                  <a:spcPct val="0"/>
                </a:spcBef>
                <a:buFontTx/>
                <a:buNone/>
              </a:pPr>
              <a:t>54</a:t>
            </a:fld>
            <a:endParaRPr lang="en-US" altLang="en-US" sz="1400"/>
          </a:p>
        </p:txBody>
      </p:sp>
      <p:sp>
        <p:nvSpPr>
          <p:cNvPr id="113667" name="Rectangle 2"/>
          <p:cNvSpPr>
            <a:spLocks noGrp="1" noChangeArrowheads="1"/>
          </p:cNvSpPr>
          <p:nvPr>
            <p:ph type="title"/>
          </p:nvPr>
        </p:nvSpPr>
        <p:spPr>
          <a:xfrm>
            <a:off x="457200" y="579438"/>
            <a:ext cx="8229600" cy="838200"/>
          </a:xfrm>
          <a:noFill/>
        </p:spPr>
        <p:txBody>
          <a:bodyPr/>
          <a:lstStyle/>
          <a:p>
            <a:pPr algn="l"/>
            <a:r>
              <a:rPr lang="en-US" altLang="en-US" smtClean="0"/>
              <a:t>Scaffolding Checklist</a:t>
            </a:r>
          </a:p>
        </p:txBody>
      </p:sp>
      <p:pic>
        <p:nvPicPr>
          <p:cNvPr id="113668" name="Picture 2" descr="http://huskyhiker.com/wp-content/uploads/2012/11/checklist.jpg" title="Photo- red pencil checking off boxes on a checkli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752600"/>
            <a:ext cx="7467600" cy="3943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9124761-1EDF-453A-9DBF-2407B859F4AE}" type="slidenum">
              <a:rPr lang="en-US" altLang="en-US" sz="1400"/>
              <a:pPr>
                <a:spcBef>
                  <a:spcPct val="0"/>
                </a:spcBef>
                <a:buFontTx/>
                <a:buNone/>
              </a:pPr>
              <a:t>55</a:t>
            </a:fld>
            <a:endParaRPr lang="en-US" altLang="en-US" sz="1400"/>
          </a:p>
        </p:txBody>
      </p:sp>
      <p:sp>
        <p:nvSpPr>
          <p:cNvPr id="115715" name="Rectangle 2"/>
          <p:cNvSpPr>
            <a:spLocks noGrp="1" noChangeArrowheads="1"/>
          </p:cNvSpPr>
          <p:nvPr>
            <p:ph type="title"/>
          </p:nvPr>
        </p:nvSpPr>
        <p:spPr>
          <a:xfrm>
            <a:off x="457200" y="579438"/>
            <a:ext cx="8229600" cy="838200"/>
          </a:xfrm>
          <a:noFill/>
        </p:spPr>
        <p:txBody>
          <a:bodyPr/>
          <a:lstStyle/>
          <a:p>
            <a:pPr algn="l"/>
            <a:r>
              <a:rPr lang="en-US" altLang="en-US" smtClean="0"/>
              <a:t>Scaffold Checklist</a:t>
            </a:r>
          </a:p>
        </p:txBody>
      </p:sp>
      <p:pic>
        <p:nvPicPr>
          <p:cNvPr id="115716" name="Picture 10" descr="iac_05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1600200"/>
            <a:ext cx="41910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B245DE4-B16A-4FA5-A10E-EF200C460E3B}" type="slidenum">
              <a:rPr lang="en-US" altLang="en-US" sz="1400"/>
              <a:pPr>
                <a:spcBef>
                  <a:spcPct val="0"/>
                </a:spcBef>
                <a:buFontTx/>
                <a:buNone/>
              </a:pPr>
              <a:t>56</a:t>
            </a:fld>
            <a:endParaRPr lang="en-US" altLang="en-US" sz="1400"/>
          </a:p>
        </p:txBody>
      </p:sp>
      <p:sp>
        <p:nvSpPr>
          <p:cNvPr id="117763" name="Rectangle 2"/>
          <p:cNvSpPr>
            <a:spLocks noGrp="1" noChangeArrowheads="1"/>
          </p:cNvSpPr>
          <p:nvPr>
            <p:ph type="title"/>
          </p:nvPr>
        </p:nvSpPr>
        <p:spPr>
          <a:xfrm>
            <a:off x="457200" y="579438"/>
            <a:ext cx="8229600" cy="838200"/>
          </a:xfrm>
          <a:noFill/>
        </p:spPr>
        <p:txBody>
          <a:bodyPr/>
          <a:lstStyle/>
          <a:p>
            <a:pPr algn="l"/>
            <a:r>
              <a:rPr lang="en-US" altLang="en-US" smtClean="0"/>
              <a:t>Scaffolding Safety Reminders</a:t>
            </a:r>
          </a:p>
        </p:txBody>
      </p:sp>
      <p:pic>
        <p:nvPicPr>
          <p:cNvPr id="117764" name="Picture 3" title="Photo - red tag on a scaffold. If there is a red tag, or no certification, do not use the scaffol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76400"/>
            <a:ext cx="72390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pPr eaLnBrk="1" hangingPunct="1"/>
            <a:r>
              <a:rPr lang="en-US" altLang="en-US" dirty="0"/>
              <a:t>Fall Protection and </a:t>
            </a:r>
            <a:r>
              <a:rPr lang="en-US" altLang="en-US" dirty="0" smtClean="0"/>
              <a:t>Scaffolding Quiz</a:t>
            </a:r>
            <a:endParaRPr lang="en-US" altLang="en-US" dirty="0"/>
          </a:p>
        </p:txBody>
      </p:sp>
      <p:sp>
        <p:nvSpPr>
          <p:cNvPr id="5" name="Content Placeholder 4"/>
          <p:cNvSpPr>
            <a:spLocks noGrp="1"/>
          </p:cNvSpPr>
          <p:nvPr>
            <p:ph idx="1"/>
          </p:nvPr>
        </p:nvSpPr>
        <p:spPr/>
        <p:txBody>
          <a:bodyPr/>
          <a:lstStyle/>
          <a:p>
            <a:endParaRPr lang="en-US"/>
          </a:p>
        </p:txBody>
      </p:sp>
      <p:sp>
        <p:nvSpPr>
          <p:cNvPr id="11981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129DAC6-A670-43DD-8932-90ED43BBD84B}" type="slidenum">
              <a:rPr lang="en-US" altLang="en-US" sz="1400"/>
              <a:pPr>
                <a:spcBef>
                  <a:spcPct val="0"/>
                </a:spcBef>
                <a:buFontTx/>
                <a:buNone/>
              </a:pPr>
              <a:t>57</a:t>
            </a:fld>
            <a:endParaRPr lang="en-US" altLang="en-US" sz="1400"/>
          </a:p>
        </p:txBody>
      </p:sp>
      <p:sp>
        <p:nvSpPr>
          <p:cNvPr id="119811"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0A536A6-F78E-4CD7-8C9E-FBBD79BCDC26}" type="slidenum">
              <a:rPr lang="en-US" altLang="en-US" sz="1400"/>
              <a:pPr algn="r" eaLnBrk="1" hangingPunct="1">
                <a:spcBef>
                  <a:spcPct val="0"/>
                </a:spcBef>
                <a:buFontTx/>
                <a:buNone/>
              </a:pPr>
              <a:t>57</a:t>
            </a:fld>
            <a:endParaRPr lang="en-US" altLang="en-US" sz="1400"/>
          </a:p>
        </p:txBody>
      </p:sp>
      <p:sp>
        <p:nvSpPr>
          <p:cNvPr id="119812" name="Rectangle 6"/>
          <p:cNvSpPr>
            <a:spLocks noChangeArrowheads="1"/>
          </p:cNvSpPr>
          <p:nvPr/>
        </p:nvSpPr>
        <p:spPr bwMode="auto">
          <a:xfrm>
            <a:off x="457200" y="571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smtClean="0">
                <a:solidFill>
                  <a:schemeClr val="tx2"/>
                </a:solidFill>
              </a:rPr>
              <a:t>Fall Protection and Scaffolding</a:t>
            </a:r>
            <a:endParaRPr lang="en-US" altLang="en-US" sz="4000" b="1" dirty="0">
              <a:solidFill>
                <a:schemeClr val="tx2"/>
              </a:solidFill>
            </a:endParaRPr>
          </a:p>
        </p:txBody>
      </p:sp>
      <p:graphicFrame>
        <p:nvGraphicFramePr>
          <p:cNvPr id="7" name="Diagram 6" title="Black background, Word &quot;Quiz&quot; and picture of sheets of paper with questions marks "/>
          <p:cNvGraphicFramePr/>
          <p:nvPr>
            <p:extLst>
              <p:ext uri="{D42A27DB-BD31-4B8C-83A1-F6EECF244321}">
                <p14:modId xmlns:p14="http://schemas.microsoft.com/office/powerpoint/2010/main" val="3177388627"/>
              </p:ext>
            </p:extLst>
          </p:nvPr>
        </p:nvGraphicFramePr>
        <p:xfrm>
          <a:off x="442687" y="1828801"/>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30694461-7BC4-4514-9008-783D524C38D2}" type="slidenum">
              <a:rPr lang="en-US" altLang="en-US" sz="1400"/>
              <a:pPr algn="r" eaLnBrk="1" hangingPunct="1">
                <a:spcBef>
                  <a:spcPct val="0"/>
                </a:spcBef>
                <a:buFontTx/>
                <a:buNone/>
              </a:pPr>
              <a:t>6</a:t>
            </a:fld>
            <a:endParaRPr lang="en-US" altLang="en-US" sz="1400"/>
          </a:p>
        </p:txBody>
      </p:sp>
      <p:sp>
        <p:nvSpPr>
          <p:cNvPr id="1536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295E3B1B-2450-4C42-AA46-5EA8EE323B12}" type="slidenum">
              <a:rPr lang="en-US" altLang="en-US" sz="1400"/>
              <a:pPr algn="r" eaLnBrk="1" hangingPunct="1">
                <a:spcBef>
                  <a:spcPct val="0"/>
                </a:spcBef>
                <a:buFontTx/>
                <a:buNone/>
              </a:pPr>
              <a:t>6</a:t>
            </a:fld>
            <a:endParaRPr lang="en-US" altLang="en-US" sz="1400"/>
          </a:p>
        </p:txBody>
      </p:sp>
      <p:sp>
        <p:nvSpPr>
          <p:cNvPr id="15364" name="Text Box 2"/>
          <p:cNvSpPr txBox="1">
            <a:spLocks noChangeArrowheads="1"/>
          </p:cNvSpPr>
          <p:nvPr/>
        </p:nvSpPr>
        <p:spPr bwMode="auto">
          <a:xfrm>
            <a:off x="685800" y="7620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r>
              <a:rPr lang="en-US" altLang="en-US" sz="4000" b="1">
                <a:solidFill>
                  <a:srgbClr val="000066"/>
                </a:solidFill>
                <a:cs typeface="Arial" charset="0"/>
              </a:rPr>
              <a:t> </a:t>
            </a:r>
          </a:p>
        </p:txBody>
      </p:sp>
      <p:pic>
        <p:nvPicPr>
          <p:cNvPr id="15365" name="Picture 11" title="Photo - Shipy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6764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The Need for OSHA</a:t>
            </a:r>
            <a:endParaRPr lang="en-US" dirty="0"/>
          </a:p>
        </p:txBody>
      </p:sp>
      <p:sp>
        <p:nvSpPr>
          <p:cNvPr id="3" name="Content Placeholder 2" hidden="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a:r>
              <a:rPr lang="en-US" altLang="en-US" smtClean="0"/>
              <a:t>      OSHA</a:t>
            </a:r>
          </a:p>
        </p:txBody>
      </p:sp>
      <p:sp>
        <p:nvSpPr>
          <p:cNvPr id="17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F9AB414-588E-4461-83D1-3F7F407A786E}" type="slidenum">
              <a:rPr lang="en-US" altLang="en-US" sz="1400"/>
              <a:pPr>
                <a:spcBef>
                  <a:spcPct val="0"/>
                </a:spcBef>
                <a:buFontTx/>
                <a:buNone/>
              </a:pPr>
              <a:t>7</a:t>
            </a:fld>
            <a:endParaRPr lang="en-US" altLang="en-US" sz="1400"/>
          </a:p>
        </p:txBody>
      </p:sp>
      <p:pic>
        <p:nvPicPr>
          <p:cNvPr id="17412" name="Picture 10" descr="DSCF0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905000"/>
            <a:ext cx="7032625"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Employer’s Responsibility</a:t>
            </a:r>
            <a:endParaRPr lang="en-US" dirty="0"/>
          </a:p>
        </p:txBody>
      </p:sp>
      <p:sp>
        <p:nvSpPr>
          <p:cNvPr id="3" name="Content Placeholder 2" hidden="1"/>
          <p:cNvSpPr>
            <a:spLocks noGrp="1"/>
          </p:cNvSpPr>
          <p:nvPr>
            <p:ph idx="1"/>
          </p:nvPr>
        </p:nvSpPr>
        <p:spPr/>
        <p:txBody>
          <a:bodyPr/>
          <a:lstStyle/>
          <a:p>
            <a:endParaRPr lang="en-US"/>
          </a:p>
        </p:txBody>
      </p:sp>
      <p:sp>
        <p:nvSpPr>
          <p:cNvPr id="1945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8DF70A2-2FDE-44E0-B1CB-C68AE803BF29}" type="slidenum">
              <a:rPr lang="en-US" altLang="en-US" sz="1400"/>
              <a:pPr>
                <a:spcBef>
                  <a:spcPct val="0"/>
                </a:spcBef>
                <a:buFontTx/>
                <a:buNone/>
              </a:pPr>
              <a:t>8</a:t>
            </a:fld>
            <a:endParaRPr lang="en-US" altLang="en-US" sz="1400"/>
          </a:p>
        </p:txBody>
      </p:sp>
      <p:sp>
        <p:nvSpPr>
          <p:cNvPr id="19459"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E8DAC5B-786A-4590-8690-59C167418164}" type="slidenum">
              <a:rPr lang="en-US" altLang="en-US" sz="1400"/>
              <a:pPr algn="r" eaLnBrk="1" hangingPunct="1">
                <a:spcBef>
                  <a:spcPct val="0"/>
                </a:spcBef>
                <a:buFontTx/>
                <a:buNone/>
              </a:pPr>
              <a:t>8</a:t>
            </a:fld>
            <a:endParaRPr lang="en-US" altLang="en-US" sz="1400"/>
          </a:p>
        </p:txBody>
      </p:sp>
      <p:pic>
        <p:nvPicPr>
          <p:cNvPr id="19460" name="Picture 10" descr="MPj040673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0"/>
            <a:ext cx="6553200" cy="4367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Box 2"/>
          <p:cNvSpPr txBox="1">
            <a:spLocks noChangeArrowheads="1"/>
          </p:cNvSpPr>
          <p:nvPr/>
        </p:nvSpPr>
        <p:spPr bwMode="auto">
          <a:xfrm>
            <a:off x="685800" y="7620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r>
              <a:rPr lang="en-US" altLang="en-US" sz="4000" b="1">
                <a:solidFill>
                  <a:srgbClr val="000066"/>
                </a:solidFill>
                <a:cs typeface="Arial"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More Employer’s Responsibility</a:t>
            </a:r>
            <a:endParaRPr lang="en-US" dirty="0"/>
          </a:p>
        </p:txBody>
      </p:sp>
      <p:sp>
        <p:nvSpPr>
          <p:cNvPr id="3" name="Content Placeholder 2" hidden="1"/>
          <p:cNvSpPr>
            <a:spLocks noGrp="1"/>
          </p:cNvSpPr>
          <p:nvPr>
            <p:ph idx="1"/>
          </p:nvPr>
        </p:nvSpPr>
        <p:spPr/>
        <p:txBody>
          <a:bodyPr/>
          <a:lstStyle/>
          <a:p>
            <a:endParaRPr lang="en-US" dirty="0"/>
          </a:p>
        </p:txBody>
      </p:sp>
      <p:sp>
        <p:nvSpPr>
          <p:cNvPr id="2150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32276B5-82C4-4E5F-A459-597D1FD7695F}" type="slidenum">
              <a:rPr lang="en-US" altLang="en-US" sz="1400"/>
              <a:pPr>
                <a:spcBef>
                  <a:spcPct val="0"/>
                </a:spcBef>
                <a:buFontTx/>
                <a:buNone/>
              </a:pPr>
              <a:t>9</a:t>
            </a:fld>
            <a:endParaRPr lang="en-US" altLang="en-US" sz="1400"/>
          </a:p>
        </p:txBody>
      </p:sp>
      <p:sp>
        <p:nvSpPr>
          <p:cNvPr id="21507"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09378CCA-6AB8-4D7D-B5BE-B58255E4CC81}" type="slidenum">
              <a:rPr lang="en-US" altLang="en-US" sz="1400"/>
              <a:pPr algn="r" eaLnBrk="1" hangingPunct="1">
                <a:spcBef>
                  <a:spcPct val="0"/>
                </a:spcBef>
                <a:buFontTx/>
                <a:buNone/>
              </a:pPr>
              <a:t>9</a:t>
            </a:fld>
            <a:endParaRPr lang="en-US" altLang="en-US" sz="1400"/>
          </a:p>
        </p:txBody>
      </p:sp>
      <p:sp>
        <p:nvSpPr>
          <p:cNvPr id="21508" name="Text Box 2"/>
          <p:cNvSpPr txBox="1">
            <a:spLocks noChangeArrowheads="1"/>
          </p:cNvSpPr>
          <p:nvPr/>
        </p:nvSpPr>
        <p:spPr bwMode="auto">
          <a:xfrm>
            <a:off x="685800" y="7620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r>
              <a:rPr lang="en-US" altLang="en-US" sz="4000" b="1">
                <a:solidFill>
                  <a:srgbClr val="000066"/>
                </a:solidFill>
                <a:cs typeface="Arial" charset="0"/>
              </a:rPr>
              <a:t> </a:t>
            </a:r>
          </a:p>
        </p:txBody>
      </p:sp>
      <p:pic>
        <p:nvPicPr>
          <p:cNvPr id="21509" name="Picture 12" descr="MPj040903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54102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8513</TotalTime>
  <Words>6266</Words>
  <Application>Microsoft Office PowerPoint</Application>
  <PresentationFormat>On-screen Show (4:3)</PresentationFormat>
  <Paragraphs>862</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Title Page</vt:lpstr>
      <vt:lpstr>Introduction</vt:lpstr>
      <vt:lpstr>Overview</vt:lpstr>
      <vt:lpstr>Overview – Trainee Expectations</vt:lpstr>
      <vt:lpstr>Lesson One Objectives</vt:lpstr>
      <vt:lpstr>The Need for OSHA</vt:lpstr>
      <vt:lpstr>      OSHA</vt:lpstr>
      <vt:lpstr>Employer’s Responsibility</vt:lpstr>
      <vt:lpstr>More Employer’s Responsibility</vt:lpstr>
      <vt:lpstr>OSHA</vt:lpstr>
      <vt:lpstr>OSHA  </vt:lpstr>
      <vt:lpstr>OSHA Exercise </vt:lpstr>
      <vt:lpstr>OSHA </vt:lpstr>
      <vt:lpstr>Falls</vt:lpstr>
      <vt:lpstr>Prevention</vt:lpstr>
      <vt:lpstr>Prevention </vt:lpstr>
      <vt:lpstr>Prevention  </vt:lpstr>
      <vt:lpstr>         Prevention- Proper Footwear </vt:lpstr>
      <vt:lpstr>Guarding Deck Openings &amp; Edges</vt:lpstr>
      <vt:lpstr>Guarding Deck Openings &amp; Edges </vt:lpstr>
      <vt:lpstr>Working Surfaces</vt:lpstr>
      <vt:lpstr>Fall Protection</vt:lpstr>
      <vt:lpstr>Personal Fall Arrest System</vt:lpstr>
      <vt:lpstr>Prevent Falls /Safety Rules</vt:lpstr>
      <vt:lpstr>What’s Wrong in this Picture?</vt:lpstr>
      <vt:lpstr>Prevent Falls /Safety Rules </vt:lpstr>
      <vt:lpstr>Fall Protection and Scaffolding</vt:lpstr>
      <vt:lpstr>Ladder Safety</vt:lpstr>
      <vt:lpstr>Ladder Material Types</vt:lpstr>
      <vt:lpstr>Ladder Duty Rating</vt:lpstr>
      <vt:lpstr>Step Ladder Safety </vt:lpstr>
      <vt:lpstr>What’s Wrong With this Picture?</vt:lpstr>
      <vt:lpstr>Portable Ladder Safety</vt:lpstr>
      <vt:lpstr>Safe Ladder Angle</vt:lpstr>
      <vt:lpstr>Ladder Safety Continued</vt:lpstr>
      <vt:lpstr>Fixed Ladder  </vt:lpstr>
      <vt:lpstr>Ladder Best Practices</vt:lpstr>
      <vt:lpstr>Ladder Inspection</vt:lpstr>
      <vt:lpstr>Fall and Ladder Safety  </vt:lpstr>
      <vt:lpstr>Scaffolding</vt:lpstr>
      <vt:lpstr>Scaffolding Hazards</vt:lpstr>
      <vt:lpstr>Scaffolding Falls</vt:lpstr>
      <vt:lpstr>You need scaffolding when…</vt:lpstr>
      <vt:lpstr>Scaffolding Requirements</vt:lpstr>
      <vt:lpstr>Causes of Inadequate Support </vt:lpstr>
      <vt:lpstr>Scaffolding Support</vt:lpstr>
      <vt:lpstr>Scaffolding Access </vt:lpstr>
      <vt:lpstr>Scaffolding Rails</vt:lpstr>
      <vt:lpstr>Scaffolding On Vessels </vt:lpstr>
      <vt:lpstr>Scaffolding Toeboards</vt:lpstr>
      <vt:lpstr>Scaffolding Dangers</vt:lpstr>
      <vt:lpstr>What’s Wrong With This Picture? Exercise</vt:lpstr>
      <vt:lpstr>Shipyard Best Practices </vt:lpstr>
      <vt:lpstr>Scaffolding Checklist</vt:lpstr>
      <vt:lpstr>Scaffold Checklist</vt:lpstr>
      <vt:lpstr>Scaffolding Safety Reminders</vt:lpstr>
      <vt:lpstr>Fall Protection and Scaffolding Quiz</vt:lpstr>
    </vt:vector>
  </TitlesOfParts>
  <Company>QTS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Owner</dc:creator>
  <cp:lastModifiedBy>N0$upport</cp:lastModifiedBy>
  <cp:revision>431</cp:revision>
  <cp:lastPrinted>2013-11-04T19:01:54Z</cp:lastPrinted>
  <dcterms:created xsi:type="dcterms:W3CDTF">2009-10-20T22:52:57Z</dcterms:created>
  <dcterms:modified xsi:type="dcterms:W3CDTF">2018-06-07T20:04:15Z</dcterms:modified>
</cp:coreProperties>
</file>