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50"/>
    <p:restoredTop sz="92265"/>
  </p:normalViewPr>
  <p:slideViewPr>
    <p:cSldViewPr>
      <p:cViewPr varScale="1">
        <p:scale>
          <a:sx n="106" d="100"/>
          <a:sy n="106" d="100"/>
        </p:scale>
        <p:origin x="136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slide" Target="slides/slide114.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title>
      <c:tx>
        <c:rich>
          <a:bodyPr rot="0"/>
          <a:lstStyle/>
          <a:p>
            <a:pPr>
              <a:defRPr sz="1800" b="0" i="0" u="none" strike="noStrike">
                <a:solidFill>
                  <a:schemeClr val="bg1"/>
                </a:solidFill>
                <a:latin typeface="Calibri"/>
              </a:defRPr>
            </a:pPr>
            <a:r>
              <a:rPr lang="en-US" sz="1800" b="0" i="0" u="none" strike="noStrike" dirty="0">
                <a:solidFill>
                  <a:schemeClr val="bg1"/>
                </a:solidFill>
                <a:latin typeface="Calibri"/>
              </a:rPr>
              <a:t>Feet</a:t>
            </a:r>
          </a:p>
        </c:rich>
      </c:tx>
      <c:layout>
        <c:manualLayout>
          <c:xMode val="edge"/>
          <c:yMode val="edge"/>
          <c:x val="0.47722100000000001"/>
          <c:y val="0"/>
          <c:w val="4.5557800000000002E-2"/>
          <c:h val="0.16095799999999999"/>
        </c:manualLayout>
      </c:layout>
      <c:overlay val="1"/>
      <c:spPr>
        <a:noFill/>
        <a:effectLst/>
      </c:spPr>
    </c:title>
    <c:autoTitleDeleted val="0"/>
    <c:plotArea>
      <c:layout>
        <c:manualLayout>
          <c:layoutTarget val="inner"/>
          <c:xMode val="edge"/>
          <c:yMode val="edge"/>
          <c:x val="5.4684499999999997E-2"/>
          <c:y val="0.16095799999999999"/>
          <c:w val="0.88708500000000001"/>
          <c:h val="0.67885499999999999"/>
        </c:manualLayout>
      </c:layout>
      <c:barChart>
        <c:barDir val="col"/>
        <c:grouping val="clustered"/>
        <c:varyColors val="0"/>
        <c:ser>
          <c:idx val="0"/>
          <c:order val="0"/>
          <c:tx>
            <c:v>Feet</c:v>
          </c:tx>
          <c:spPr>
            <a:solidFill>
              <a:srgbClr val="953735"/>
            </a:solidFill>
            <a:ln w="12700" cap="flat">
              <a:noFill/>
              <a:miter lim="400000"/>
            </a:ln>
            <a:effectLst/>
          </c:spPr>
          <c:invertIfNegative val="0"/>
          <c:dPt>
            <c:idx val="0"/>
            <c:invertIfNegative val="1"/>
            <c:bubble3D val="0"/>
            <c:extLst>
              <c:ext xmlns:c16="http://schemas.microsoft.com/office/drawing/2014/chart" uri="{C3380CC4-5D6E-409C-BE32-E72D297353CC}">
                <c16:uniqueId val="{00000000-0FF3-42FE-BB1C-5CDDAB3BE6EA}"/>
              </c:ext>
            </c:extLst>
          </c:dPt>
          <c:dPt>
            <c:idx val="1"/>
            <c:invertIfNegative val="1"/>
            <c:bubble3D val="0"/>
            <c:extLst>
              <c:ext xmlns:c16="http://schemas.microsoft.com/office/drawing/2014/chart" uri="{C3380CC4-5D6E-409C-BE32-E72D297353CC}">
                <c16:uniqueId val="{00000001-0FF3-42FE-BB1C-5CDDAB3BE6EA}"/>
              </c:ext>
            </c:extLst>
          </c:dPt>
          <c:dPt>
            <c:idx val="2"/>
            <c:invertIfNegative val="1"/>
            <c:bubble3D val="0"/>
            <c:extLst>
              <c:ext xmlns:c16="http://schemas.microsoft.com/office/drawing/2014/chart" uri="{C3380CC4-5D6E-409C-BE32-E72D297353CC}">
                <c16:uniqueId val="{00000002-0FF3-42FE-BB1C-5CDDAB3BE6EA}"/>
              </c:ext>
            </c:extLst>
          </c:dPt>
          <c:dPt>
            <c:idx val="3"/>
            <c:invertIfNegative val="1"/>
            <c:bubble3D val="0"/>
            <c:extLst>
              <c:ext xmlns:c16="http://schemas.microsoft.com/office/drawing/2014/chart" uri="{C3380CC4-5D6E-409C-BE32-E72D297353CC}">
                <c16:uniqueId val="{00000003-0FF3-42FE-BB1C-5CDDAB3BE6EA}"/>
              </c:ext>
            </c:extLst>
          </c:dPt>
          <c:cat>
            <c:strLit>
              <c:ptCount val="4"/>
              <c:pt idx="0">
                <c:v>Construcción</c:v>
              </c:pt>
              <c:pt idx="1">
                <c:v>Andamios</c:v>
              </c:pt>
              <c:pt idx="2">
                <c:v>Erección Vigas de Acero  </c:v>
              </c:pt>
              <c:pt idx="3">
                <c:v>Industria en General</c:v>
              </c:pt>
            </c:strLit>
          </c:cat>
          <c:val>
            <c:numLit>
              <c:formatCode>General</c:formatCode>
              <c:ptCount val="4"/>
              <c:pt idx="0">
                <c:v>6</c:v>
              </c:pt>
              <c:pt idx="1">
                <c:v>10</c:v>
              </c:pt>
              <c:pt idx="2">
                <c:v>15</c:v>
              </c:pt>
              <c:pt idx="3">
                <c:v>4</c:v>
              </c:pt>
            </c:numLit>
          </c:val>
          <c:extLst>
            <c:ext xmlns:c16="http://schemas.microsoft.com/office/drawing/2014/chart" uri="{C3380CC4-5D6E-409C-BE32-E72D297353CC}">
              <c16:uniqueId val="{00000004-0FF3-42FE-BB1C-5CDDAB3BE6EA}"/>
            </c:ext>
          </c:extLst>
        </c:ser>
        <c:dLbls>
          <c:showLegendKey val="0"/>
          <c:showVal val="0"/>
          <c:showCatName val="0"/>
          <c:showSerName val="0"/>
          <c:showPercent val="0"/>
          <c:showBubbleSize val="0"/>
        </c:dLbls>
        <c:gapWidth val="100"/>
        <c:axId val="35599104"/>
        <c:axId val="35600640"/>
      </c:barChart>
      <c:catAx>
        <c:axId val="35599104"/>
        <c:scaling>
          <c:orientation val="minMax"/>
        </c:scaling>
        <c:delete val="0"/>
        <c:axPos val="b"/>
        <c:numFmt formatCode="General" sourceLinked="0"/>
        <c:majorTickMark val="out"/>
        <c:minorTickMark val="none"/>
        <c:tickLblPos val="low"/>
        <c:spPr>
          <a:ln w="12700" cap="flat">
            <a:solidFill>
              <a:srgbClr val="808080"/>
            </a:solidFill>
            <a:prstDash val="solid"/>
            <a:round/>
          </a:ln>
        </c:spPr>
        <c:txPr>
          <a:bodyPr rot="0"/>
          <a:lstStyle/>
          <a:p>
            <a:pPr>
              <a:defRPr sz="2000" b="1" i="0" u="none" strike="noStrike">
                <a:solidFill>
                  <a:srgbClr val="000000"/>
                </a:solidFill>
                <a:latin typeface="Calibri"/>
              </a:defRPr>
            </a:pPr>
            <a:endParaRPr lang="en-US"/>
          </a:p>
        </c:txPr>
        <c:crossAx val="35600640"/>
        <c:crosses val="autoZero"/>
        <c:auto val="1"/>
        <c:lblAlgn val="ctr"/>
        <c:lblOffset val="100"/>
        <c:noMultiLvlLbl val="1"/>
      </c:catAx>
      <c:valAx>
        <c:axId val="35600640"/>
        <c:scaling>
          <c:orientation val="minMax"/>
        </c:scaling>
        <c:delete val="0"/>
        <c:axPos val="l"/>
        <c:majorGridlines>
          <c:spPr>
            <a:ln w="12700" cap="flat">
              <a:solidFill>
                <a:srgbClr val="808080"/>
              </a:solidFill>
              <a:prstDash val="solid"/>
              <a:round/>
            </a:ln>
          </c:spPr>
        </c:majorGridlines>
        <c:numFmt formatCode="0" sourceLinked="0"/>
        <c:majorTickMark val="out"/>
        <c:minorTickMark val="none"/>
        <c:tickLblPos val="nextTo"/>
        <c:spPr>
          <a:ln w="12700" cap="flat">
            <a:solidFill>
              <a:srgbClr val="808080"/>
            </a:solidFill>
            <a:prstDash val="solid"/>
            <a:round/>
          </a:ln>
        </c:spPr>
        <c:txPr>
          <a:bodyPr rot="0"/>
          <a:lstStyle/>
          <a:p>
            <a:pPr>
              <a:defRPr sz="1800" b="0" i="0" u="none" strike="noStrike">
                <a:solidFill>
                  <a:srgbClr val="000000"/>
                </a:solidFill>
                <a:latin typeface="Calibri"/>
              </a:defRPr>
            </a:pPr>
            <a:endParaRPr lang="en-US"/>
          </a:p>
        </c:txPr>
        <c:crossAx val="35599104"/>
        <c:crosses val="autoZero"/>
        <c:crossBetween val="between"/>
        <c:majorUnit val="4"/>
        <c:minorUnit val="2"/>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 name="Shape 36"/>
          <p:cNvSpPr>
            <a:spLocks noGrp="1" noRot="1" noChangeAspect="1"/>
          </p:cNvSpPr>
          <p:nvPr>
            <p:ph type="sldImg"/>
          </p:nvPr>
        </p:nvSpPr>
        <p:spPr>
          <a:xfrm>
            <a:off x="1143000" y="685800"/>
            <a:ext cx="4572000" cy="3429000"/>
          </a:xfrm>
          <a:prstGeom prst="rect">
            <a:avLst/>
          </a:prstGeom>
        </p:spPr>
        <p:txBody>
          <a:bodyPr/>
          <a:lstStyle/>
          <a:p>
            <a:endParaRPr/>
          </a:p>
        </p:txBody>
      </p:sp>
      <p:sp>
        <p:nvSpPr>
          <p:cNvPr id="37" name="Shape 3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560007404"/>
      </p:ext>
    </p:extLst>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Calibri"/>
      </a:defRPr>
    </a:lvl1pPr>
    <a:lvl2pPr indent="228600" latinLnBrk="0">
      <a:spcBef>
        <a:spcPts val="400"/>
      </a:spcBef>
      <a:defRPr sz="1200">
        <a:latin typeface="+mj-lt"/>
        <a:ea typeface="+mj-ea"/>
        <a:cs typeface="+mj-cs"/>
        <a:sym typeface="Calibri"/>
      </a:defRPr>
    </a:lvl2pPr>
    <a:lvl3pPr indent="457200" latinLnBrk="0">
      <a:spcBef>
        <a:spcPts val="400"/>
      </a:spcBef>
      <a:defRPr sz="1200">
        <a:latin typeface="+mj-lt"/>
        <a:ea typeface="+mj-ea"/>
        <a:cs typeface="+mj-cs"/>
        <a:sym typeface="Calibri"/>
      </a:defRPr>
    </a:lvl3pPr>
    <a:lvl4pPr indent="685800" latinLnBrk="0">
      <a:spcBef>
        <a:spcPts val="400"/>
      </a:spcBef>
      <a:defRPr sz="1200">
        <a:latin typeface="+mj-lt"/>
        <a:ea typeface="+mj-ea"/>
        <a:cs typeface="+mj-cs"/>
        <a:sym typeface="Calibri"/>
      </a:defRPr>
    </a:lvl4pPr>
    <a:lvl5pPr indent="914400" latinLnBrk="0">
      <a:spcBef>
        <a:spcPts val="400"/>
      </a:spcBef>
      <a:defRPr sz="1200">
        <a:latin typeface="+mj-lt"/>
        <a:ea typeface="+mj-ea"/>
        <a:cs typeface="+mj-cs"/>
        <a:sym typeface="Calibri"/>
      </a:defRPr>
    </a:lvl5pPr>
    <a:lvl6pPr indent="1143000" latinLnBrk="0">
      <a:spcBef>
        <a:spcPts val="400"/>
      </a:spcBef>
      <a:defRPr sz="1200">
        <a:latin typeface="+mj-lt"/>
        <a:ea typeface="+mj-ea"/>
        <a:cs typeface="+mj-cs"/>
        <a:sym typeface="Calibri"/>
      </a:defRPr>
    </a:lvl6pPr>
    <a:lvl7pPr indent="1371600" latinLnBrk="0">
      <a:spcBef>
        <a:spcPts val="400"/>
      </a:spcBef>
      <a:defRPr sz="1200">
        <a:latin typeface="+mj-lt"/>
        <a:ea typeface="+mj-ea"/>
        <a:cs typeface="+mj-cs"/>
        <a:sym typeface="Calibri"/>
      </a:defRPr>
    </a:lvl7pPr>
    <a:lvl8pPr indent="1600200" latinLnBrk="0">
      <a:spcBef>
        <a:spcPts val="400"/>
      </a:spcBef>
      <a:defRPr sz="1200">
        <a:latin typeface="+mj-lt"/>
        <a:ea typeface="+mj-ea"/>
        <a:cs typeface="+mj-cs"/>
        <a:sym typeface="Calibri"/>
      </a:defRPr>
    </a:lvl8pPr>
    <a:lvl9pPr indent="1828800" latinLnBrk="0">
      <a:spcBef>
        <a:spcPts val="400"/>
      </a:spcBef>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afetytrainingguru.blogspot.com/2010/08/i-call-this-one-ladder-safety_11.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curiosidadeterra.blogspot.com/2014/04/10-flagras-de-pessoas-que-nao-ligam.html"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theodysseyonline.com/open-questionnaire-feminist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venturepacificcontractors.com/?lightbox=dataItem-iq9hlrnt3"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amanecertumbesino.blogspot.com/2015/10/amanecer-tumbesino_24.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larryray.com/the-beyond---behind-the.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honeywellsafety.com/BR/Training_and_Support/Exames_f%C3%ADsicos_e_testes_de_resist%C3%AAncia_para_colaboradores_que_utilizam_equipamentos_contra_queda_.aspx"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tabswindowcleaning.com/?lightbox=dataItem-ievj62wi1"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owenahearn.com/blog"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www.esglobalsolutions.com/scaffold/"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www.esglobalsolutions.com/scaffold/"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gondola-bacha.com/-dich-vu/p_15.html"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www.osha.gov/dte/library/scaffolds/scaffolding/handout.html"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www.shreeprabhatlifters.com/about-us.html" TargetMode="External"/><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zh.wikipedia.org/wiki/File:Crane_flip.jpg" TargetMode="External"/><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www.contractlumber.com/blog/2015/6/17/part-2-exploring-the-true-cost-of-jobsite-safety" TargetMode="External"/><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www.honeywellsafety.com/BR/Training___Support.aspx" TargetMode="External"/><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ecuama.com/inv-fotos-n-p2.ht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3" Type="http://schemas.openxmlformats.org/officeDocument/2006/relationships/hyperlink" Target="http://www.coatingspromag.com/articles/safety/2014/10/inspecting-personal-fall-protection-equipment" TargetMode="External"/><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3" Type="http://schemas.openxmlformats.org/officeDocument/2006/relationships/hyperlink" Target="http://www.coatingspromag.com/articles/safety/2014/10/inspecting-personal-fall-protection-equipment" TargetMode="External"/><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3" Type="http://schemas.openxmlformats.org/officeDocument/2006/relationships/hyperlink" Target="http://amanecertumbesino.blogspot.com/2015/10/amanecer-tumbesino_24.html" TargetMode="External"/><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noRot="1" noChangeAspect="1"/>
          </p:cNvSpPr>
          <p:nvPr>
            <p:ph type="sldImg"/>
          </p:nvPr>
        </p:nvSpPr>
        <p:spPr>
          <a:prstGeom prst="rect">
            <a:avLst/>
          </a:prstGeom>
        </p:spPr>
        <p:txBody>
          <a:bodyPr/>
          <a:lstStyle/>
          <a:p>
            <a:endParaRPr/>
          </a:p>
        </p:txBody>
      </p:sp>
      <p:sp>
        <p:nvSpPr>
          <p:cNvPr id="43" name="Shape 43"/>
          <p:cNvSpPr>
            <a:spLocks noGrp="1"/>
          </p:cNvSpPr>
          <p:nvPr>
            <p:ph type="body" sz="quarter" idx="1"/>
          </p:nvPr>
        </p:nvSpPr>
        <p:spPr>
          <a:prstGeom prst="rect">
            <a:avLst/>
          </a:prstGeom>
        </p:spPr>
        <p:txBody>
          <a:bodyPr/>
          <a:lstStyle/>
          <a:p>
            <a:r>
              <a:t>Image: http://www.metrosafety.ca/fall-protection-training/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noRot="1" noChangeAspect="1"/>
          </p:cNvSpPr>
          <p:nvPr>
            <p:ph type="sldImg"/>
          </p:nvPr>
        </p:nvSpPr>
        <p:spPr>
          <a:prstGeom prst="rect">
            <a:avLst/>
          </a:prstGeom>
        </p:spPr>
        <p:txBody>
          <a:bodyPr/>
          <a:lstStyle/>
          <a:p>
            <a:endParaRPr/>
          </a:p>
        </p:txBody>
      </p:sp>
      <p:sp>
        <p:nvSpPr>
          <p:cNvPr id="121" name="Shape 121"/>
          <p:cNvSpPr>
            <a:spLocks noGrp="1"/>
          </p:cNvSpPr>
          <p:nvPr>
            <p:ph type="body" sz="quarter" idx="1"/>
          </p:nvPr>
        </p:nvSpPr>
        <p:spPr>
          <a:prstGeom prst="rect">
            <a:avLst/>
          </a:prstGeom>
        </p:spPr>
        <p:txBody>
          <a:bodyPr/>
          <a:lstStyle/>
          <a:p>
            <a:r>
              <a:t>This won’t hurt me</a:t>
            </a:r>
          </a:p>
          <a:p>
            <a:r>
              <a:t>If I fall I won’t get hurt</a:t>
            </a:r>
          </a:p>
          <a:p>
            <a:endParaRPr/>
          </a:p>
          <a:p>
            <a:r>
              <a:t>What about a fall from 20 feet or less onto your head?</a:t>
            </a:r>
          </a:p>
          <a:p>
            <a:endParaRPr/>
          </a:p>
          <a:p>
            <a:r>
              <a:t>Low perception of risk</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r>
              <a:t>The risk is always there no a matter the age</a:t>
            </a:r>
          </a:p>
          <a:p>
            <a:endParaRPr/>
          </a:p>
          <a:p>
            <a:r>
              <a:t>Young people take risks more often – they feel bulletproof, misjudge the hazards do not know any better</a:t>
            </a:r>
          </a:p>
          <a:p>
            <a:r>
              <a:t>However seasoned workers at times become more complacent and as we age we are more likely to suffer greater injuries or to take longer to heal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t>The risk is always there no a matter the age.</a:t>
            </a:r>
          </a:p>
          <a:p>
            <a:endParaRPr/>
          </a:p>
          <a:p>
            <a:r>
              <a:t>Young people take risks more often – they feel bulletproof, misjudge the hazards do not know any better.</a:t>
            </a:r>
          </a:p>
          <a:p>
            <a:r>
              <a:t>However seasoned workers at times become more complacent and as we age we are more likely to suffer greater injuries or to take longer to heal.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noRot="1" noChangeAspect="1"/>
          </p:cNvSpPr>
          <p:nvPr>
            <p:ph type="sldImg"/>
          </p:nvPr>
        </p:nvSpPr>
        <p:spPr>
          <a:prstGeom prst="rect">
            <a:avLst/>
          </a:prstGeom>
        </p:spPr>
        <p:txBody>
          <a:bodyPr/>
          <a:lstStyle/>
          <a:p>
            <a:endParaRPr/>
          </a:p>
        </p:txBody>
      </p:sp>
      <p:sp>
        <p:nvSpPr>
          <p:cNvPr id="144" name="Shape 144"/>
          <p:cNvSpPr>
            <a:spLocks noGrp="1"/>
          </p:cNvSpPr>
          <p:nvPr>
            <p:ph type="body" sz="quarter" idx="1"/>
          </p:nvPr>
        </p:nvSpPr>
        <p:spPr>
          <a:prstGeom prst="rect">
            <a:avLst/>
          </a:prstGeom>
        </p:spPr>
        <p:txBody>
          <a:bodyPr/>
          <a:lstStyle/>
          <a:p>
            <a:r>
              <a:t>Fall injuries are severe not just bumps and scratches</a:t>
            </a:r>
          </a:p>
          <a:p>
            <a:r>
              <a:t>Head injuries are many times fatal</a:t>
            </a:r>
          </a:p>
          <a:p>
            <a:r>
              <a:t>But if you do walk away from a fall will your quality of life be the same?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prstGeom prst="rect">
            <a:avLst/>
          </a:prstGeom>
        </p:spPr>
        <p:txBody>
          <a:bodyPr/>
          <a:lstStyle/>
          <a:p>
            <a:endParaRPr/>
          </a:p>
        </p:txBody>
      </p:sp>
      <p:sp>
        <p:nvSpPr>
          <p:cNvPr id="153" name="Shape 153"/>
          <p:cNvSpPr>
            <a:spLocks noGrp="1"/>
          </p:cNvSpPr>
          <p:nvPr>
            <p:ph type="body" sz="quarter" idx="1"/>
          </p:nvPr>
        </p:nvSpPr>
        <p:spPr>
          <a:prstGeom prst="rect">
            <a:avLst/>
          </a:prstGeom>
        </p:spPr>
        <p:txBody>
          <a:bodyPr/>
          <a:lstStyle/>
          <a:p>
            <a:r>
              <a:t>Why are people over and over again willing to put themselves at risk?</a:t>
            </a:r>
          </a:p>
          <a:p>
            <a:endParaRPr/>
          </a:p>
          <a:p>
            <a:r>
              <a:t>Look at this example</a:t>
            </a:r>
          </a:p>
          <a:p>
            <a:r>
              <a:t>Who made the decision that this as a safe process? What was the thinking process?</a:t>
            </a:r>
          </a:p>
          <a:p>
            <a:r>
              <a:t>How could they think this was OK or safe?</a:t>
            </a:r>
          </a:p>
          <a:p>
            <a:endParaRPr/>
          </a:p>
          <a:p>
            <a:r>
              <a:t>Images: </a:t>
            </a:r>
            <a:r>
              <a:rPr u="sng">
                <a:solidFill>
                  <a:srgbClr val="0000FF"/>
                </a:solidFill>
                <a:uFill>
                  <a:solidFill>
                    <a:srgbClr val="0000FF"/>
                  </a:solidFill>
                </a:uFill>
                <a:hlinkClick r:id="rId3"/>
              </a:rPr>
              <a:t>http://safetytrainingguru.blogspot.com/2010/08/i-call-this-one-ladder-safety_11.html</a:t>
            </a:r>
          </a:p>
          <a:p>
            <a:r>
              <a:rPr u="sng">
                <a:solidFill>
                  <a:srgbClr val="0000FF"/>
                </a:solidFill>
                <a:uFill>
                  <a:solidFill>
                    <a:srgbClr val="0000FF"/>
                  </a:solidFill>
                </a:uFill>
                <a:hlinkClick r:id="rId4"/>
              </a:rPr>
              <a:t>http://curiosidadeterra.blogspot.com/2014/04/10-flagras-de-pessoas-que-nao-ligam.html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r>
              <a:t>Do you teach people how to hit their finger with a hammer properly? How to grab a live wire properly?    NO!</a:t>
            </a:r>
          </a:p>
          <a:p>
            <a:r>
              <a:t>We must stop the fall, not make it OK to fall.</a:t>
            </a:r>
          </a:p>
          <a:p>
            <a:r>
              <a:t>What is the right way to fall?</a:t>
            </a:r>
          </a:p>
          <a:p>
            <a:r>
              <a:t>Who in this room as fallen before?</a:t>
            </a:r>
          </a:p>
          <a:p>
            <a:endParaRPr/>
          </a:p>
          <a:p>
            <a:r>
              <a:t>Image: https://holanoticias.com/crece-demanda-de-trabajadores-de-la-construccion-certificados/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prstGeom prst="rect">
            <a:avLst/>
          </a:prstGeom>
        </p:spPr>
        <p:txBody>
          <a:bodyPr/>
          <a:lstStyle/>
          <a:p>
            <a:endParaRPr/>
          </a:p>
        </p:txBody>
      </p:sp>
      <p:sp>
        <p:nvSpPr>
          <p:cNvPr id="170" name="Shape 170"/>
          <p:cNvSpPr>
            <a:spLocks noGrp="1"/>
          </p:cNvSpPr>
          <p:nvPr>
            <p:ph type="body" sz="quarter" idx="1"/>
          </p:nvPr>
        </p:nvSpPr>
        <p:spPr>
          <a:prstGeom prst="rect">
            <a:avLst/>
          </a:prstGeom>
        </p:spPr>
        <p:txBody>
          <a:bodyPr/>
          <a:lstStyle/>
          <a:p>
            <a:r>
              <a:t>Examples from our experiences.</a:t>
            </a:r>
          </a:p>
          <a:p>
            <a:endParaRPr/>
          </a:p>
          <a:p>
            <a:r>
              <a:t>Image: http://www.24-horas.mx/impulsan-trabajo-digno-para-los-discapacitados-en-magdalena-contreras/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noRot="1" noChangeAspect="1"/>
          </p:cNvSpPr>
          <p:nvPr>
            <p:ph type="sldImg"/>
          </p:nvPr>
        </p:nvSpPr>
        <p:spPr>
          <a:prstGeom prst="rect">
            <a:avLst/>
          </a:prstGeom>
        </p:spPr>
        <p:txBody>
          <a:bodyPr/>
          <a:lstStyle/>
          <a:p>
            <a:endParaRPr/>
          </a:p>
        </p:txBody>
      </p:sp>
      <p:sp>
        <p:nvSpPr>
          <p:cNvPr id="177" name="Shape 177"/>
          <p:cNvSpPr>
            <a:spLocks noGrp="1"/>
          </p:cNvSpPr>
          <p:nvPr>
            <p:ph type="body" sz="quarter" idx="1"/>
          </p:nvPr>
        </p:nvSpPr>
        <p:spPr>
          <a:prstGeom prst="rect">
            <a:avLst/>
          </a:prstGeom>
        </p:spPr>
        <p:txBody>
          <a:bodyPr/>
          <a:lstStyle/>
          <a:p>
            <a:r>
              <a:t>Both of these, Safety by design or doing it on the ground are both questions we will use as we work the safety system that we will talk about in the next sections</a:t>
            </a:r>
          </a:p>
          <a:p>
            <a:endParaRPr/>
          </a:p>
          <a:p>
            <a:r>
              <a:t>We first try to prevent the fall before we try to keep them from hitting the ground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prstGeom prst="rect">
            <a:avLst/>
          </a:prstGeom>
        </p:spPr>
        <p:txBody>
          <a:bodyPr/>
          <a:lstStyle/>
          <a:p>
            <a:endParaRPr/>
          </a:p>
        </p:txBody>
      </p:sp>
      <p:sp>
        <p:nvSpPr>
          <p:cNvPr id="184" name="Shape 184"/>
          <p:cNvSpPr>
            <a:spLocks noGrp="1"/>
          </p:cNvSpPr>
          <p:nvPr>
            <p:ph type="body" sz="quarter" idx="1"/>
          </p:nvPr>
        </p:nvSpPr>
        <p:spPr>
          <a:prstGeom prst="rect">
            <a:avLst/>
          </a:prstGeom>
        </p:spPr>
        <p:txBody>
          <a:bodyPr/>
          <a:lstStyle/>
          <a:p>
            <a:r>
              <a:t>National Safety Council, 2004 Injury Facts, WC cost for falls averages around $ 20,000 per case.</a:t>
            </a:r>
          </a:p>
          <a:p>
            <a:r>
              <a:t>OSHA penalties for serious fall hazards can reach into the hundreds of thousands if employer is found to be willful or negligent</a:t>
            </a:r>
          </a:p>
          <a:p>
            <a:r>
              <a:t>Third party lawsuits usually run in the millions</a:t>
            </a:r>
          </a:p>
          <a:p>
            <a:r>
              <a:t>Lost time and loss of opportunity -  ???</a:t>
            </a:r>
          </a:p>
          <a:p>
            <a:endParaRPr/>
          </a:p>
          <a:p>
            <a:r>
              <a:t>Imagen: </a:t>
            </a:r>
            <a:r>
              <a:rPr u="sng">
                <a:solidFill>
                  <a:srgbClr val="0000FF"/>
                </a:solidFill>
                <a:uFill>
                  <a:solidFill>
                    <a:srgbClr val="0000FF"/>
                  </a:solidFill>
                </a:uFill>
                <a:hlinkClick r:id="rId3"/>
              </a:rPr>
              <a:t>https://www.theodysseyonline.com/open-questionnaire-feminists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a:spLocks noGrp="1" noRot="1" noChangeAspect="1"/>
          </p:cNvSpPr>
          <p:nvPr>
            <p:ph type="sldImg"/>
          </p:nvPr>
        </p:nvSpPr>
        <p:spPr>
          <a:prstGeom prst="rect">
            <a:avLst/>
          </a:prstGeom>
        </p:spPr>
        <p:txBody>
          <a:bodyPr/>
          <a:lstStyle/>
          <a:p>
            <a:endParaRPr/>
          </a:p>
        </p:txBody>
      </p:sp>
      <p:sp>
        <p:nvSpPr>
          <p:cNvPr id="194" name="Shape 194"/>
          <p:cNvSpPr>
            <a:spLocks noGrp="1"/>
          </p:cNvSpPr>
          <p:nvPr>
            <p:ph type="body" sz="quarter" idx="1"/>
          </p:nvPr>
        </p:nvSpPr>
        <p:spPr>
          <a:prstGeom prst="rect">
            <a:avLst/>
          </a:prstGeom>
        </p:spPr>
        <p:txBody>
          <a:bodyPr/>
          <a:lstStyle/>
          <a:p>
            <a:r>
              <a:t>The cable that was hoisting a bucket of concrete went slack. The crane that was pulling it up fell toward the inside of the tower. Scaffolding followed. The previous day’s concrete, Lift 28, started to collapse. Concrete began to unwrap off the top of the tower. First, it peeled counter-clockwise, and then in both directions. A mess of concrete, wooden forms, and metal scaffolding crumbled to the ground, crushing the 51 workers.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a:spLocks noGrp="1" noRot="1" noChangeAspect="1"/>
          </p:cNvSpPr>
          <p:nvPr>
            <p:ph type="sldImg"/>
          </p:nvPr>
        </p:nvSpPr>
        <p:spPr>
          <a:prstGeom prst="rect">
            <a:avLst/>
          </a:prstGeom>
        </p:spPr>
        <p:txBody>
          <a:bodyPr/>
          <a:lstStyle/>
          <a:p>
            <a:endParaRPr/>
          </a:p>
        </p:txBody>
      </p:sp>
      <p:sp>
        <p:nvSpPr>
          <p:cNvPr id="52" name="Shape 52"/>
          <p:cNvSpPr>
            <a:spLocks noGrp="1"/>
          </p:cNvSpPr>
          <p:nvPr>
            <p:ph type="body" sz="quarter" idx="1"/>
          </p:nvPr>
        </p:nvSpPr>
        <p:spPr>
          <a:prstGeom prst="rect">
            <a:avLst/>
          </a:prstGeom>
        </p:spPr>
        <p:txBody>
          <a:bodyPr/>
          <a:lstStyle/>
          <a:p>
            <a:r>
              <a:t>Fall Protection 2017:</a:t>
            </a:r>
          </a:p>
          <a:p>
            <a:r>
              <a:t>This material was produced under Susan Harwood Grant number SH-21006-10 and revised under Grant number SH-27643-SH5 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endParaRPr/>
          </a:p>
          <a:p>
            <a:r>
              <a:t>This presentation has been developed by Sunflower Community Action in Wichita, KS and El Centro in Kansas City, KS. We would like to acknowledge and thank the University of Alabama for allowing us to use their original material from which this curriculum was developed.</a:t>
            </a:r>
          </a:p>
          <a:p>
            <a:endParaRPr/>
          </a:p>
          <a:p>
            <a:r>
              <a:t>Sunflower Community Action</a:t>
            </a:r>
          </a:p>
          <a:p>
            <a:r>
              <a:t>1751 N. Ash St.</a:t>
            </a:r>
          </a:p>
          <a:p>
            <a:r>
              <a:t>Wichita, KS 67214</a:t>
            </a:r>
          </a:p>
          <a:p>
            <a:r>
              <a:t>316-264-9972</a:t>
            </a:r>
          </a:p>
          <a:p>
            <a:endParaRPr/>
          </a:p>
          <a:p>
            <a:r>
              <a:t>El Centro, Inc.</a:t>
            </a:r>
          </a:p>
          <a:p>
            <a:r>
              <a:t>650 Minnesota Ave. </a:t>
            </a:r>
          </a:p>
          <a:p>
            <a:r>
              <a:t>Kansas City, KS 66101</a:t>
            </a:r>
          </a:p>
          <a:p>
            <a:r>
              <a:t>(913) 677-0100</a:t>
            </a:r>
          </a:p>
          <a:p>
            <a:endParaRPr/>
          </a:p>
          <a:p>
            <a:r>
              <a:t>University of Alabama</a:t>
            </a:r>
          </a:p>
          <a:p>
            <a:r>
              <a:t>College of Continuing Studies</a:t>
            </a:r>
          </a:p>
          <a:p>
            <a:r>
              <a:t>Box 870388</a:t>
            </a:r>
          </a:p>
          <a:p>
            <a:r>
              <a:t>Tuscaloosa, AL 35487</a:t>
            </a:r>
          </a:p>
          <a:p>
            <a:r>
              <a:t>1-866-307-3917</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noRot="1" noChangeAspect="1"/>
          </p:cNvSpPr>
          <p:nvPr>
            <p:ph type="sldImg"/>
          </p:nvPr>
        </p:nvSpPr>
        <p:spPr>
          <a:prstGeom prst="rect">
            <a:avLst/>
          </a:prstGeom>
        </p:spPr>
        <p:txBody>
          <a:bodyPr/>
          <a:lstStyle/>
          <a:p>
            <a:endParaRPr/>
          </a:p>
        </p:txBody>
      </p:sp>
      <p:sp>
        <p:nvSpPr>
          <p:cNvPr id="201" name="Shape 201"/>
          <p:cNvSpPr>
            <a:spLocks noGrp="1"/>
          </p:cNvSpPr>
          <p:nvPr>
            <p:ph type="body" sz="quarter" idx="1"/>
          </p:nvPr>
        </p:nvSpPr>
        <p:spPr>
          <a:prstGeom prst="rect">
            <a:avLst/>
          </a:prstGeom>
        </p:spPr>
        <p:txBody>
          <a:bodyPr/>
          <a:lstStyle/>
          <a:p>
            <a:r>
              <a:t>In this way we must look for the Root Cause, not the intermediate causes or the first thing that is taught up.</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noRot="1" noChangeAspect="1"/>
          </p:cNvSpPr>
          <p:nvPr>
            <p:ph type="sldImg"/>
          </p:nvPr>
        </p:nvSpPr>
        <p:spPr>
          <a:prstGeom prst="rect">
            <a:avLst/>
          </a:prstGeom>
        </p:spPr>
        <p:txBody>
          <a:bodyPr/>
          <a:lstStyle/>
          <a:p>
            <a:endParaRPr/>
          </a:p>
        </p:txBody>
      </p:sp>
      <p:sp>
        <p:nvSpPr>
          <p:cNvPr id="206" name="Shape 206"/>
          <p:cNvSpPr>
            <a:spLocks noGrp="1"/>
          </p:cNvSpPr>
          <p:nvPr>
            <p:ph type="body" sz="quarter" idx="1"/>
          </p:nvPr>
        </p:nvSpPr>
        <p:spPr>
          <a:prstGeom prst="rect">
            <a:avLst/>
          </a:prstGeom>
        </p:spPr>
        <p:txBody>
          <a:bodyPr/>
          <a:lstStyle/>
          <a:p>
            <a:r>
              <a:t>1.Do you think they knew the hazards?</a:t>
            </a:r>
          </a:p>
          <a:p>
            <a:r>
              <a:t>2.Did they fix the hazards/ No the accident happened</a:t>
            </a:r>
          </a:p>
          <a:p>
            <a:r>
              <a:t>3.Yes, In one case, a pair of brothers where working on the project, one refused to go up on the scaffolds any longer, the other died in the accident</a:t>
            </a:r>
          </a:p>
          <a:p>
            <a:r>
              <a:t>4.No, think about it no one survived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noRot="1" noChangeAspect="1"/>
          </p:cNvSpPr>
          <p:nvPr>
            <p:ph type="sldImg"/>
          </p:nvPr>
        </p:nvSpPr>
        <p:spPr>
          <a:prstGeom prst="rect">
            <a:avLst/>
          </a:prstGeom>
        </p:spPr>
        <p:txBody>
          <a:bodyPr/>
          <a:lstStyle/>
          <a:p>
            <a:endParaRPr/>
          </a:p>
        </p:txBody>
      </p:sp>
      <p:sp>
        <p:nvSpPr>
          <p:cNvPr id="212" name="Shape 212"/>
          <p:cNvSpPr>
            <a:spLocks noGrp="1"/>
          </p:cNvSpPr>
          <p:nvPr>
            <p:ph type="body" sz="quarter" idx="1"/>
          </p:nvPr>
        </p:nvSpPr>
        <p:spPr>
          <a:prstGeom prst="rect">
            <a:avLst/>
          </a:prstGeom>
        </p:spPr>
        <p:txBody>
          <a:bodyPr/>
          <a:lstStyle/>
          <a:p>
            <a:r>
              <a:t>How long as has Fall Protection been an emphasis program?</a:t>
            </a:r>
          </a:p>
          <a:p>
            <a:r>
              <a:t>	Most incidents occur when a regulation or rule was not followed</a:t>
            </a:r>
          </a:p>
          <a:p>
            <a:r>
              <a:t>We will prove that there are plenty of financial incentives to fall protections</a:t>
            </a:r>
          </a:p>
          <a:p>
            <a:r>
              <a:t>Who here believes that there is not enough fall protection?  </a:t>
            </a:r>
          </a:p>
          <a:p>
            <a:r>
              <a:t>What technologies are out there to make it better?</a:t>
            </a:r>
          </a:p>
          <a:p>
            <a:endParaRPr/>
          </a:p>
          <a:p>
            <a:r>
              <a:t>These are all things that could help with fall protection but are they the answer?</a:t>
            </a:r>
          </a:p>
          <a:p>
            <a:r>
              <a:t>But they can all fail if you do not have a (change slide)</a:t>
            </a:r>
          </a:p>
          <a:p>
            <a:endParaRPr/>
          </a:p>
          <a:p>
            <a:r>
              <a:t>Image: </a:t>
            </a:r>
            <a:r>
              <a:rPr u="sng">
                <a:solidFill>
                  <a:srgbClr val="0000FF"/>
                </a:solidFill>
                <a:uFill>
                  <a:solidFill>
                    <a:srgbClr val="0000FF"/>
                  </a:solidFill>
                </a:uFill>
                <a:hlinkClick r:id="rId3"/>
              </a:rPr>
              <a:t>https://www.venturepacificcontractors.com/?lightbox=dataItem-iq9hlrnt3</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noRot="1" noChangeAspect="1"/>
          </p:cNvSpPr>
          <p:nvPr>
            <p:ph type="sldImg"/>
          </p:nvPr>
        </p:nvSpPr>
        <p:spPr>
          <a:prstGeom prst="rect">
            <a:avLst/>
          </a:prstGeom>
        </p:spPr>
        <p:txBody>
          <a:bodyPr/>
          <a:lstStyle/>
          <a:p>
            <a:endParaRPr/>
          </a:p>
        </p:txBody>
      </p:sp>
      <p:sp>
        <p:nvSpPr>
          <p:cNvPr id="220" name="Shape 220"/>
          <p:cNvSpPr>
            <a:spLocks noGrp="1"/>
          </p:cNvSpPr>
          <p:nvPr>
            <p:ph type="body" sz="quarter" idx="1"/>
          </p:nvPr>
        </p:nvSpPr>
        <p:spPr>
          <a:prstGeom prst="rect">
            <a:avLst/>
          </a:prstGeom>
        </p:spPr>
        <p:txBody>
          <a:bodyPr/>
          <a:lstStyle/>
          <a:p>
            <a:pPr defTabSz="923925">
              <a:defRPr b="1"/>
            </a:pPr>
            <a:r>
              <a:t>Safety culture </a:t>
            </a:r>
            <a:r>
              <a:rPr b="0"/>
              <a:t>– How are people to know what to do with out a system in place?  Can we develop a culture without knowing what it is?</a:t>
            </a:r>
          </a:p>
          <a:p>
            <a:pPr defTabSz="923925">
              <a:defRPr b="1"/>
            </a:pPr>
            <a:r>
              <a:t>Better morale </a:t>
            </a:r>
            <a:r>
              <a:rPr b="0"/>
              <a:t>– When an employee knows that the company cares about more than making money, they feel like they have a part of a family who cares about their well being, look at the amount of wellness programs coming into being.</a:t>
            </a:r>
          </a:p>
          <a:p>
            <a:pPr defTabSz="923925">
              <a:defRPr b="1"/>
            </a:pPr>
            <a:r>
              <a:t>Good name in business</a:t>
            </a:r>
            <a:r>
              <a:rPr b="0"/>
              <a:t> – Most of our companies work for someone else correct? A company with systems in place is more likely to have good relationships with the General Contractor, these large companies like to work with other companies who have their ducks in a row.</a:t>
            </a:r>
          </a:p>
          <a:p>
            <a:pPr defTabSz="923925"/>
            <a:r>
              <a:t>Your accident rates will also of course be lower, companies with higher accident rates can be black listed by the government or large companies, from bidding on contracts</a:t>
            </a:r>
          </a:p>
          <a:p>
            <a:pPr defTabSz="923925">
              <a:defRPr b="1"/>
            </a:pPr>
            <a:r>
              <a:t>Lower workers comp </a:t>
            </a:r>
            <a:r>
              <a:rPr b="0"/>
              <a:t>– If you are self insured this is a no brainer, through systems people know what to expect, and they know the safe working practices, this leads to fewer incidents and less money going to the medical bills, lost wages, and legal fees.</a:t>
            </a:r>
          </a:p>
          <a:p>
            <a:pPr defTabSz="923925"/>
            <a:r>
              <a:t>If you have insurance it works just like car or home owners insurance, the more you use it the more expensive it becomes, in turn you experience modifier can go up causing larger companies to black list you as a dangerous contactor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a:spLocks noGrp="1" noRot="1" noChangeAspect="1"/>
          </p:cNvSpPr>
          <p:nvPr>
            <p:ph type="sldImg"/>
          </p:nvPr>
        </p:nvSpPr>
        <p:spPr>
          <a:prstGeom prst="rect">
            <a:avLst/>
          </a:prstGeom>
        </p:spPr>
        <p:txBody>
          <a:bodyPr/>
          <a:lstStyle/>
          <a:p>
            <a:endParaRPr/>
          </a:p>
        </p:txBody>
      </p:sp>
      <p:sp>
        <p:nvSpPr>
          <p:cNvPr id="230" name="Shape 230"/>
          <p:cNvSpPr>
            <a:spLocks noGrp="1"/>
          </p:cNvSpPr>
          <p:nvPr>
            <p:ph type="body" sz="quarter" idx="1"/>
          </p:nvPr>
        </p:nvSpPr>
        <p:spPr>
          <a:prstGeom prst="rect">
            <a:avLst/>
          </a:prstGeom>
        </p:spPr>
        <p:txBody>
          <a:bodyPr/>
          <a:lstStyle/>
          <a:p>
            <a:r>
              <a:t>These are our guides</a:t>
            </a:r>
          </a:p>
          <a:p>
            <a:endParaRPr/>
          </a:p>
          <a:p>
            <a:r>
              <a:t>Why do we want people to be safe?</a:t>
            </a:r>
          </a:p>
          <a:p>
            <a:endParaRPr/>
          </a:p>
          <a:p>
            <a:r>
              <a:t>Image: </a:t>
            </a:r>
            <a:r>
              <a:rPr u="sng">
                <a:solidFill>
                  <a:srgbClr val="0000FF"/>
                </a:solidFill>
                <a:uFill>
                  <a:solidFill>
                    <a:srgbClr val="0000FF"/>
                  </a:solidFill>
                </a:uFill>
                <a:hlinkClick r:id="rId3"/>
              </a:rPr>
              <a:t>http://amanecertumbesino.blogspot.com/2015/10/amanecer-tumbesino_24.html</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Shape 236"/>
          <p:cNvSpPr>
            <a:spLocks noGrp="1" noRot="1" noChangeAspect="1"/>
          </p:cNvSpPr>
          <p:nvPr>
            <p:ph type="sldImg"/>
          </p:nvPr>
        </p:nvSpPr>
        <p:spPr>
          <a:prstGeom prst="rect">
            <a:avLst/>
          </a:prstGeom>
        </p:spPr>
        <p:txBody>
          <a:bodyPr/>
          <a:lstStyle/>
          <a:p>
            <a:endParaRPr/>
          </a:p>
        </p:txBody>
      </p:sp>
      <p:sp>
        <p:nvSpPr>
          <p:cNvPr id="237" name="Shape 237"/>
          <p:cNvSpPr>
            <a:spLocks noGrp="1"/>
          </p:cNvSpPr>
          <p:nvPr>
            <p:ph type="body" sz="quarter" idx="1"/>
          </p:nvPr>
        </p:nvSpPr>
        <p:spPr>
          <a:prstGeom prst="rect">
            <a:avLst/>
          </a:prstGeom>
        </p:spPr>
        <p:txBody>
          <a:bodyPr/>
          <a:lstStyle/>
          <a:p>
            <a:r>
              <a:t>“Where can I get one of those Safety Cultures?”</a:t>
            </a:r>
          </a:p>
          <a:p>
            <a:r>
              <a:t>You cannot get one it must be grown out of our values</a:t>
            </a:r>
          </a:p>
          <a:p>
            <a:pPr>
              <a:buSzPct val="100000"/>
              <a:buAutoNum type="arabicPeriod"/>
            </a:pPr>
            <a:r>
              <a:t>It is a right and a legal requirement</a:t>
            </a:r>
          </a:p>
          <a:p>
            <a:r>
              <a:t>Everyone in this room has a right, no one must give up safety, we are not in a War or in Public Safety (Cop, Firefighter) we always have the right</a:t>
            </a:r>
          </a:p>
          <a:p>
            <a:pPr>
              <a:buSzPct val="100000"/>
              <a:buAutoNum type="arabicPeriod" startAt="2"/>
            </a:pPr>
            <a:r>
              <a:t>I will look out for myself, I will follow the rules and abide by the regulations for myself</a:t>
            </a:r>
          </a:p>
          <a:p>
            <a:pPr>
              <a:buSzPct val="100000"/>
              <a:buAutoNum type="arabicPeriod" startAt="2"/>
            </a:pPr>
            <a:r>
              <a:t>Highest value, that shows a fully grown mature safety culture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hape 250"/>
          <p:cNvSpPr>
            <a:spLocks noGrp="1" noRot="1" noChangeAspect="1"/>
          </p:cNvSpPr>
          <p:nvPr>
            <p:ph type="sldImg"/>
          </p:nvPr>
        </p:nvSpPr>
        <p:spPr>
          <a:prstGeom prst="rect">
            <a:avLst/>
          </a:prstGeom>
        </p:spPr>
        <p:txBody>
          <a:bodyPr/>
          <a:lstStyle/>
          <a:p>
            <a:endParaRPr/>
          </a:p>
        </p:txBody>
      </p:sp>
      <p:sp>
        <p:nvSpPr>
          <p:cNvPr id="251" name="Shape 251"/>
          <p:cNvSpPr>
            <a:spLocks noGrp="1"/>
          </p:cNvSpPr>
          <p:nvPr>
            <p:ph type="body" sz="quarter" idx="1"/>
          </p:nvPr>
        </p:nvSpPr>
        <p:spPr>
          <a:prstGeom prst="rect">
            <a:avLst/>
          </a:prstGeom>
        </p:spPr>
        <p:txBody>
          <a:bodyPr/>
          <a:lstStyle/>
          <a:p>
            <a:r>
              <a:t>Images: http://www.contractlumber.com/blog/2015/6/17/part-2-exploring-the-true-cost-of-jobsite-safety</a:t>
            </a:r>
          </a:p>
          <a:p>
            <a:r>
              <a:t>http://www.metrosafety.ca/fall-protection-training/</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hape 257"/>
          <p:cNvSpPr>
            <a:spLocks noGrp="1" noRot="1" noChangeAspect="1"/>
          </p:cNvSpPr>
          <p:nvPr>
            <p:ph type="sldImg"/>
          </p:nvPr>
        </p:nvSpPr>
        <p:spPr>
          <a:prstGeom prst="rect">
            <a:avLst/>
          </a:prstGeom>
        </p:spPr>
        <p:txBody>
          <a:bodyPr/>
          <a:lstStyle/>
          <a:p>
            <a:endParaRPr/>
          </a:p>
        </p:txBody>
      </p:sp>
      <p:sp>
        <p:nvSpPr>
          <p:cNvPr id="258" name="Shape 258"/>
          <p:cNvSpPr>
            <a:spLocks noGrp="1"/>
          </p:cNvSpPr>
          <p:nvPr>
            <p:ph type="body" sz="quarter" idx="1"/>
          </p:nvPr>
        </p:nvSpPr>
        <p:spPr>
          <a:prstGeom prst="rect">
            <a:avLst/>
          </a:prstGeom>
        </p:spPr>
        <p:txBody>
          <a:bodyPr/>
          <a:lstStyle/>
          <a:p>
            <a:r>
              <a:t>Image: </a:t>
            </a:r>
            <a:r>
              <a:rPr u="sng">
                <a:solidFill>
                  <a:srgbClr val="0000FF"/>
                </a:solidFill>
                <a:uFill>
                  <a:solidFill>
                    <a:srgbClr val="0000FF"/>
                  </a:solidFill>
                </a:uFill>
                <a:hlinkClick r:id="rId3"/>
              </a:rPr>
              <a:t>http://www.larryray.com/the-beyond---behind-the.html</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Shape 264"/>
          <p:cNvSpPr>
            <a:spLocks noGrp="1" noRot="1" noChangeAspect="1"/>
          </p:cNvSpPr>
          <p:nvPr>
            <p:ph type="sldImg"/>
          </p:nvPr>
        </p:nvSpPr>
        <p:spPr>
          <a:prstGeom prst="rect">
            <a:avLst/>
          </a:prstGeom>
        </p:spPr>
        <p:txBody>
          <a:bodyPr/>
          <a:lstStyle/>
          <a:p>
            <a:endParaRPr/>
          </a:p>
        </p:txBody>
      </p:sp>
      <p:sp>
        <p:nvSpPr>
          <p:cNvPr id="265" name="Shape 265"/>
          <p:cNvSpPr>
            <a:spLocks noGrp="1"/>
          </p:cNvSpPr>
          <p:nvPr>
            <p:ph type="body" sz="quarter" idx="1"/>
          </p:nvPr>
        </p:nvSpPr>
        <p:spPr>
          <a:prstGeom prst="rect">
            <a:avLst/>
          </a:prstGeom>
        </p:spPr>
        <p:txBody>
          <a:bodyPr/>
          <a:lstStyle/>
          <a:p>
            <a:r>
              <a:t>We have to protect our construction workers any time they are working on an unprotected side or edge, such as a roof, any leading edges, walkways, roofs, even in excavation sites where they may fall into a hole that is over six feet deep.</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a:spLocks noGrp="1" noRot="1" noChangeAspect="1"/>
          </p:cNvSpPr>
          <p:nvPr>
            <p:ph type="sldImg"/>
          </p:nvPr>
        </p:nvSpPr>
        <p:spPr>
          <a:prstGeom prst="rect">
            <a:avLst/>
          </a:prstGeom>
        </p:spPr>
        <p:txBody>
          <a:bodyPr/>
          <a:lstStyle/>
          <a:p>
            <a:endParaRPr/>
          </a:p>
        </p:txBody>
      </p:sp>
      <p:sp>
        <p:nvSpPr>
          <p:cNvPr id="285" name="Shape 285"/>
          <p:cNvSpPr>
            <a:spLocks noGrp="1"/>
          </p:cNvSpPr>
          <p:nvPr>
            <p:ph type="body" sz="quarter" idx="1"/>
          </p:nvPr>
        </p:nvSpPr>
        <p:spPr>
          <a:prstGeom prst="rect">
            <a:avLst/>
          </a:prstGeom>
        </p:spPr>
        <p:txBody>
          <a:bodyPr/>
          <a:lstStyle/>
          <a:p>
            <a:pPr>
              <a:spcBef>
                <a:spcPts val="0"/>
              </a:spcBef>
            </a:pPr>
            <a:r>
              <a:t>Or if we decide that we must put the system on the roof, let’s design a set of guard rails into the building itself to keep the worker from falling off.  In normal construction we can erect temporary guardrails around the site so that the worker hits the guard rail and bounces back into the work area.  A guardrail is designed to withstand 200 pounds of force and deflect that force back to the safe area.</a:t>
            </a:r>
          </a:p>
          <a:p>
            <a:pPr>
              <a:spcBef>
                <a:spcPts val="0"/>
              </a:spcBef>
            </a:pPr>
            <a:endParaRPr/>
          </a:p>
          <a:p>
            <a:pPr>
              <a:spcBef>
                <a:spcPts val="0"/>
              </a:spcBef>
            </a:pPr>
            <a:r>
              <a:t>Image: © Dessiree Monnott 2017</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noRot="1" noChangeAspect="1"/>
          </p:cNvSpPr>
          <p:nvPr>
            <p:ph type="sldImg"/>
          </p:nvPr>
        </p:nvSpPr>
        <p:spPr>
          <a:prstGeom prst="rect">
            <a:avLst/>
          </a:prstGeom>
        </p:spPr>
        <p:txBody>
          <a:bodyPr/>
          <a:lstStyle/>
          <a:p>
            <a:endParaRPr/>
          </a:p>
        </p:txBody>
      </p:sp>
      <p:sp>
        <p:nvSpPr>
          <p:cNvPr id="59" name="Shape 59"/>
          <p:cNvSpPr>
            <a:spLocks noGrp="1"/>
          </p:cNvSpPr>
          <p:nvPr>
            <p:ph type="body" sz="quarter" idx="1"/>
          </p:nvPr>
        </p:nvSpPr>
        <p:spPr>
          <a:prstGeom prst="rect">
            <a:avLst/>
          </a:prstGeom>
        </p:spPr>
        <p:txBody>
          <a:bodyPr/>
          <a:lstStyle/>
          <a:p>
            <a:r>
              <a:t>Welcome</a:t>
            </a:r>
          </a:p>
          <a:p>
            <a:endParaRPr/>
          </a:p>
          <a:p>
            <a:r>
              <a:t>Emphasis the Safety System, not the same old Fall Protection Training</a:t>
            </a:r>
          </a:p>
          <a:p>
            <a:endParaRPr/>
          </a:p>
          <a:p>
            <a:r>
              <a:t>Why Focus on these three – leads into the next slide</a:t>
            </a:r>
          </a:p>
          <a:p>
            <a:endParaRPr/>
          </a:p>
          <a:p>
            <a:r>
              <a:t>Image: </a:t>
            </a:r>
            <a:r>
              <a:rPr u="sng">
                <a:solidFill>
                  <a:srgbClr val="0000FF"/>
                </a:solidFill>
                <a:uFill>
                  <a:solidFill>
                    <a:srgbClr val="0000FF"/>
                  </a:solidFill>
                </a:uFill>
                <a:hlinkClick r:id="rId3"/>
              </a:rPr>
              <a:t>http://www.honeywellsafety.com/BR/Training_and_Support/Exames_f%C3%ADsicos_e_testes_de_resist%C3%AAncia_para_colaboradores_que_utilizam_equipamentos_contra_queda_.aspx</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Shape 291"/>
          <p:cNvSpPr>
            <a:spLocks noGrp="1" noRot="1" noChangeAspect="1"/>
          </p:cNvSpPr>
          <p:nvPr>
            <p:ph type="sldImg"/>
          </p:nvPr>
        </p:nvSpPr>
        <p:spPr>
          <a:prstGeom prst="rect">
            <a:avLst/>
          </a:prstGeom>
        </p:spPr>
        <p:txBody>
          <a:bodyPr/>
          <a:lstStyle/>
          <a:p>
            <a:endParaRPr/>
          </a:p>
        </p:txBody>
      </p:sp>
      <p:sp>
        <p:nvSpPr>
          <p:cNvPr id="292" name="Shape 292"/>
          <p:cNvSpPr>
            <a:spLocks noGrp="1"/>
          </p:cNvSpPr>
          <p:nvPr>
            <p:ph type="body" sz="quarter" idx="1"/>
          </p:nvPr>
        </p:nvSpPr>
        <p:spPr>
          <a:prstGeom prst="rect">
            <a:avLst/>
          </a:prstGeom>
        </p:spPr>
        <p:txBody>
          <a:bodyPr/>
          <a:lstStyle>
            <a:lvl1pPr>
              <a:spcBef>
                <a:spcPts val="0"/>
              </a:spcBef>
            </a:lvl1pPr>
          </a:lstStyle>
          <a:p>
            <a:r>
              <a:t>A warning line is a system that merely warns the worker that he is getting close to the edge.  Don’t confuse this warning line with the guardrail system that keeps him from going over.  This line is just a system to alert the worker that he is getting close to the edge!  And it has to go all around the edge.  It won’t help you if your workers are on the outside of the line!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Shape 304"/>
          <p:cNvSpPr>
            <a:spLocks noGrp="1" noRot="1" noChangeAspect="1"/>
          </p:cNvSpPr>
          <p:nvPr>
            <p:ph type="sldImg"/>
          </p:nvPr>
        </p:nvSpPr>
        <p:spPr>
          <a:prstGeom prst="rect">
            <a:avLst/>
          </a:prstGeom>
        </p:spPr>
        <p:txBody>
          <a:bodyPr/>
          <a:lstStyle/>
          <a:p>
            <a:endParaRPr/>
          </a:p>
        </p:txBody>
      </p:sp>
      <p:sp>
        <p:nvSpPr>
          <p:cNvPr id="305" name="Shape 305"/>
          <p:cNvSpPr>
            <a:spLocks noGrp="1"/>
          </p:cNvSpPr>
          <p:nvPr>
            <p:ph type="body" sz="quarter" idx="1"/>
          </p:nvPr>
        </p:nvSpPr>
        <p:spPr>
          <a:prstGeom prst="rect">
            <a:avLst/>
          </a:prstGeom>
        </p:spPr>
        <p:txBody>
          <a:bodyPr/>
          <a:lstStyle/>
          <a:p>
            <a:pPr>
              <a:spcBef>
                <a:spcPts val="0"/>
              </a:spcBef>
              <a:defRPr>
                <a:latin typeface="Arial"/>
                <a:ea typeface="Arial"/>
                <a:cs typeface="Arial"/>
                <a:sym typeface="Arial"/>
              </a:defRPr>
            </a:pPr>
            <a:r>
              <a:t>Warning lines shall consist of ropes, wires, or chains, and supporting stanchions erected as follows:</a:t>
            </a:r>
          </a:p>
          <a:p>
            <a:pPr>
              <a:spcBef>
                <a:spcPts val="0"/>
              </a:spcBef>
              <a:defRPr>
                <a:latin typeface="Arial"/>
                <a:ea typeface="Arial"/>
                <a:cs typeface="Arial"/>
                <a:sym typeface="Arial"/>
              </a:defRPr>
            </a:pPr>
            <a:r>
              <a:t>The rope, wire, or chain shall be flagged at not more than 6-foot (1.8 m) intervals with high-visibility material;</a:t>
            </a:r>
          </a:p>
          <a:p>
            <a:pPr>
              <a:spcBef>
                <a:spcPts val="0"/>
              </a:spcBef>
              <a:defRPr>
                <a:latin typeface="Arial"/>
                <a:ea typeface="Arial"/>
                <a:cs typeface="Arial"/>
                <a:sym typeface="Arial"/>
              </a:defRPr>
            </a:pPr>
            <a:r>
              <a:t>The rope, wire, or chain shall be rigged and supported in such a way that its lowest point (including sag) is no less than 34 inches from the walking/working surface and its highest point is no more than 39 inches </a:t>
            </a:r>
          </a:p>
          <a:p>
            <a:pPr>
              <a:spcBef>
                <a:spcPts val="0"/>
              </a:spcBef>
              <a:defRPr>
                <a:latin typeface="Arial"/>
                <a:ea typeface="Arial"/>
                <a:cs typeface="Arial"/>
                <a:sym typeface="Arial"/>
              </a:defRPr>
            </a:pPr>
            <a:r>
              <a:t>After being erected, with the rope, wire, or chain attached, stanchions capable of resisting, without tipping over, a force of at least 16 pounds applied horizontally against the stanchion, 30 inches above the base, perpendicular to the warning line, and in the direction of the floor, roof, or platform edge;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a:spLocks noGrp="1" noRot="1" noChangeAspect="1"/>
          </p:cNvSpPr>
          <p:nvPr>
            <p:ph type="sldImg"/>
          </p:nvPr>
        </p:nvSpPr>
        <p:spPr>
          <a:prstGeom prst="rect">
            <a:avLst/>
          </a:prstGeom>
        </p:spPr>
        <p:txBody>
          <a:bodyPr/>
          <a:lstStyle/>
          <a:p>
            <a:endParaRPr/>
          </a:p>
        </p:txBody>
      </p:sp>
      <p:sp>
        <p:nvSpPr>
          <p:cNvPr id="329" name="Shape 329"/>
          <p:cNvSpPr>
            <a:spLocks noGrp="1"/>
          </p:cNvSpPr>
          <p:nvPr>
            <p:ph type="body" sz="quarter" idx="1"/>
          </p:nvPr>
        </p:nvSpPr>
        <p:spPr>
          <a:prstGeom prst="rect">
            <a:avLst/>
          </a:prstGeom>
        </p:spPr>
        <p:txBody>
          <a:bodyPr/>
          <a:lstStyle>
            <a:lvl1pPr defTabSz="923925">
              <a:spcBef>
                <a:spcPts val="0"/>
              </a:spcBef>
              <a:defRPr>
                <a:latin typeface="Arial"/>
                <a:ea typeface="Arial"/>
                <a:cs typeface="Arial"/>
                <a:sym typeface="Arial"/>
              </a:defRPr>
            </a:lvl1pPr>
          </a:lstStyle>
          <a:p>
            <a:r>
              <a:t>When the path to a point of access is not in use, a rope, wire, chain, or other barricade, equivalent in strength and height to the warning line, shall be placed across the path at the point where the path intersects the warning line erected around the work area, or the path shall be offset such that a person cannot walk directly into the work area.</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Shape 334"/>
          <p:cNvSpPr>
            <a:spLocks noGrp="1" noRot="1" noChangeAspect="1"/>
          </p:cNvSpPr>
          <p:nvPr>
            <p:ph type="sldImg"/>
          </p:nvPr>
        </p:nvSpPr>
        <p:spPr>
          <a:prstGeom prst="rect">
            <a:avLst/>
          </a:prstGeom>
        </p:spPr>
        <p:txBody>
          <a:bodyPr/>
          <a:lstStyle/>
          <a:p>
            <a:endParaRPr/>
          </a:p>
        </p:txBody>
      </p:sp>
      <p:sp>
        <p:nvSpPr>
          <p:cNvPr id="335" name="Shape 335"/>
          <p:cNvSpPr>
            <a:spLocks noGrp="1"/>
          </p:cNvSpPr>
          <p:nvPr>
            <p:ph type="body" sz="quarter" idx="1"/>
          </p:nvPr>
        </p:nvSpPr>
        <p:spPr>
          <a:prstGeom prst="rect">
            <a:avLst/>
          </a:prstGeom>
        </p:spPr>
        <p:txBody>
          <a:bodyPr/>
          <a:lstStyle>
            <a:lvl1pPr>
              <a:spcBef>
                <a:spcPts val="0"/>
              </a:spcBef>
            </a:lvl1pPr>
          </a:lstStyle>
          <a:p>
            <a:r>
              <a:t>A safety monitor is another warning system.  In this case, you may be allowed to have an individual on the roof who is designated as the safety monitor.  He or she must have no other duties on the roof that interfere with their duty as a monitor.  Basically, they stand around and warn people that they are getting too close to the edge and order them back.</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Shape 339"/>
          <p:cNvSpPr>
            <a:spLocks noGrp="1" noRot="1" noChangeAspect="1"/>
          </p:cNvSpPr>
          <p:nvPr>
            <p:ph type="sldImg"/>
          </p:nvPr>
        </p:nvSpPr>
        <p:spPr>
          <a:prstGeom prst="rect">
            <a:avLst/>
          </a:prstGeom>
        </p:spPr>
        <p:txBody>
          <a:bodyPr/>
          <a:lstStyle/>
          <a:p>
            <a:endParaRPr/>
          </a:p>
        </p:txBody>
      </p:sp>
      <p:sp>
        <p:nvSpPr>
          <p:cNvPr id="340" name="Shape 340"/>
          <p:cNvSpPr>
            <a:spLocks noGrp="1"/>
          </p:cNvSpPr>
          <p:nvPr>
            <p:ph type="body" sz="quarter" idx="1"/>
          </p:nvPr>
        </p:nvSpPr>
        <p:spPr>
          <a:prstGeom prst="rect">
            <a:avLst/>
          </a:prstGeom>
        </p:spPr>
        <p:txBody>
          <a:bodyPr/>
          <a:lstStyle/>
          <a:p>
            <a:r>
              <a:t>Possible Answers: </a:t>
            </a:r>
          </a:p>
          <a:p>
            <a:pPr marL="91440" indent="-91440">
              <a:buSzPct val="100000"/>
              <a:buFont typeface="Arial"/>
              <a:buChar char="-"/>
            </a:pPr>
            <a:r>
              <a:t>So that we can protect our health and safety.</a:t>
            </a:r>
          </a:p>
          <a:p>
            <a:pPr marL="91440" indent="-91440">
              <a:buSzPct val="100000"/>
              <a:buFont typeface="Arial"/>
              <a:buChar char="-"/>
            </a:pPr>
            <a:r>
              <a:t>So that we can continue to work and provide for our families.</a:t>
            </a:r>
          </a:p>
          <a:p>
            <a:pPr marL="91440" indent="-91440">
              <a:buSzPct val="100000"/>
              <a:buFont typeface="Arial"/>
              <a:buChar char="-"/>
            </a:pPr>
            <a:r>
              <a:t>So that employers know their responsibilities regarding worker safety.</a:t>
            </a:r>
          </a:p>
          <a:p>
            <a:pPr marL="91440" indent="-91440">
              <a:buSzPct val="100000"/>
              <a:buFont typeface="Arial"/>
              <a:buChar char="-"/>
            </a:pPr>
            <a:r>
              <a:t>So that the next generation learns the importance of workplace safety.</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a:spLocks noGrp="1" noRot="1" noChangeAspect="1"/>
          </p:cNvSpPr>
          <p:nvPr>
            <p:ph type="sldImg"/>
          </p:nvPr>
        </p:nvSpPr>
        <p:spPr>
          <a:prstGeom prst="rect">
            <a:avLst/>
          </a:prstGeom>
        </p:spPr>
        <p:txBody>
          <a:bodyPr/>
          <a:lstStyle/>
          <a:p>
            <a:endParaRPr/>
          </a:p>
        </p:txBody>
      </p:sp>
      <p:sp>
        <p:nvSpPr>
          <p:cNvPr id="360" name="Shape 360"/>
          <p:cNvSpPr>
            <a:spLocks noGrp="1"/>
          </p:cNvSpPr>
          <p:nvPr>
            <p:ph type="body" sz="quarter" idx="1"/>
          </p:nvPr>
        </p:nvSpPr>
        <p:spPr>
          <a:prstGeom prst="rect">
            <a:avLst/>
          </a:prstGeom>
        </p:spPr>
        <p:txBody>
          <a:bodyPr/>
          <a:lstStyle/>
          <a:p>
            <a:r>
              <a:t>There are appropriate uses for stepladders and for extension ladders, but the choice of the wrong ladder for a particular job can put the user at increased risk for a fall.</a:t>
            </a:r>
          </a:p>
          <a:p>
            <a:r>
              <a:t>Ladders are generally used with minimal fall protection, with workers relying on balance and coordination to avert falls.</a:t>
            </a:r>
          </a:p>
          <a:p>
            <a:endParaRPr/>
          </a:p>
          <a:p>
            <a:r>
              <a:t>Top Image: http://www.drtombrownchiro.com/workplace-injury/</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Shape 377"/>
          <p:cNvSpPr>
            <a:spLocks noGrp="1" noRot="1" noChangeAspect="1"/>
          </p:cNvSpPr>
          <p:nvPr>
            <p:ph type="sldImg"/>
          </p:nvPr>
        </p:nvSpPr>
        <p:spPr>
          <a:prstGeom prst="rect">
            <a:avLst/>
          </a:prstGeom>
        </p:spPr>
        <p:txBody>
          <a:bodyPr/>
          <a:lstStyle/>
          <a:p>
            <a:endParaRPr/>
          </a:p>
        </p:txBody>
      </p:sp>
      <p:sp>
        <p:nvSpPr>
          <p:cNvPr id="378" name="Shape 378"/>
          <p:cNvSpPr>
            <a:spLocks noGrp="1"/>
          </p:cNvSpPr>
          <p:nvPr>
            <p:ph type="body" sz="quarter" idx="1"/>
          </p:nvPr>
        </p:nvSpPr>
        <p:spPr>
          <a:prstGeom prst="rect">
            <a:avLst/>
          </a:prstGeom>
        </p:spPr>
        <p:txBody>
          <a:bodyPr/>
          <a:lstStyle/>
          <a:p>
            <a:pPr defTabSz="923925">
              <a:defRPr>
                <a:latin typeface="Arial"/>
                <a:ea typeface="Arial"/>
                <a:cs typeface="Arial"/>
                <a:sym typeface="Arial"/>
              </a:defRPr>
            </a:pPr>
            <a:r>
              <a:t>The three-point rule is applied: When climbing either two hands and one foot or two feet and one hand</a:t>
            </a:r>
          </a:p>
          <a:p>
            <a:pPr defTabSz="923925">
              <a:defRPr>
                <a:latin typeface="Arial"/>
                <a:ea typeface="Arial"/>
                <a:cs typeface="Arial"/>
                <a:sym typeface="Arial"/>
              </a:defRPr>
            </a:pPr>
            <a:endParaRPr/>
          </a:p>
          <a:p>
            <a:pPr defTabSz="923925">
              <a:defRPr>
                <a:latin typeface="Arial"/>
                <a:ea typeface="Arial"/>
                <a:cs typeface="Arial"/>
                <a:sym typeface="Arial"/>
              </a:defRPr>
            </a:pPr>
            <a:r>
              <a:t>When working Keep at least both feet and one hand (if not fall protection is required)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Shape 383"/>
          <p:cNvSpPr>
            <a:spLocks noGrp="1" noRot="1" noChangeAspect="1"/>
          </p:cNvSpPr>
          <p:nvPr>
            <p:ph type="sldImg"/>
          </p:nvPr>
        </p:nvSpPr>
        <p:spPr>
          <a:prstGeom prst="rect">
            <a:avLst/>
          </a:prstGeom>
        </p:spPr>
        <p:txBody>
          <a:bodyPr/>
          <a:lstStyle/>
          <a:p>
            <a:endParaRPr/>
          </a:p>
        </p:txBody>
      </p:sp>
      <p:sp>
        <p:nvSpPr>
          <p:cNvPr id="384" name="Shape 384"/>
          <p:cNvSpPr>
            <a:spLocks noGrp="1"/>
          </p:cNvSpPr>
          <p:nvPr>
            <p:ph type="body" sz="quarter" idx="1"/>
          </p:nvPr>
        </p:nvSpPr>
        <p:spPr>
          <a:prstGeom prst="rect">
            <a:avLst/>
          </a:prstGeom>
        </p:spPr>
        <p:txBody>
          <a:bodyPr/>
          <a:lstStyle/>
          <a:p>
            <a:pPr>
              <a:defRPr b="1"/>
            </a:pPr>
            <a:r>
              <a:t>1926.1060(a)</a:t>
            </a:r>
            <a:r>
              <a:rPr b="0"/>
              <a:t> The employer shall provide a training program for each employee using ladders and stairways, as necessary. The program shall enable each employee to recognize hazards related to ladders and stairways, and shall train each employee in the procedures to be followed to minimize these hazards.</a:t>
            </a:r>
          </a:p>
          <a:p>
            <a:pPr>
              <a:defRPr b="1"/>
            </a:pPr>
            <a:r>
              <a:t>1926.1060(a)(1)</a:t>
            </a:r>
            <a:r>
              <a:rPr b="0"/>
              <a:t> The employer shall ensure that each employee has been trained by a competent person in the following areas, as applicable:</a:t>
            </a:r>
          </a:p>
          <a:p>
            <a:pPr>
              <a:defRPr b="1"/>
            </a:pPr>
            <a:r>
              <a:t>1926.1060(a)(1)(i)</a:t>
            </a:r>
            <a:r>
              <a:rPr b="0"/>
              <a:t> The nature of fall hazards in the work area;</a:t>
            </a:r>
          </a:p>
          <a:p>
            <a:pPr>
              <a:defRPr b="1"/>
            </a:pPr>
            <a:r>
              <a:t>1926.1060(a)(1)(ii)</a:t>
            </a:r>
            <a:r>
              <a:rPr b="0"/>
              <a:t> The correct procedures for erecting, maintaining, and disassembling the fall protection systems to be used;</a:t>
            </a:r>
          </a:p>
          <a:p>
            <a:pPr>
              <a:defRPr b="1"/>
            </a:pPr>
            <a:r>
              <a:t>1926.1060(a)(1)(iii)</a:t>
            </a:r>
            <a:r>
              <a:rPr b="0"/>
              <a:t> The proper construction, use, placement, and care in handling of all stairways and ladders;</a:t>
            </a:r>
          </a:p>
          <a:p>
            <a:pPr>
              <a:defRPr b="1"/>
            </a:pPr>
            <a:r>
              <a:t>1926.1060(a)(1)(iv)</a:t>
            </a:r>
            <a:r>
              <a:rPr b="0"/>
              <a:t> The maximum intended load-carrying capacities of ladders and</a:t>
            </a:r>
          </a:p>
          <a:p>
            <a:pPr>
              <a:defRPr b="1"/>
            </a:pPr>
            <a:r>
              <a:t>1926.1060(a)(1)(v)</a:t>
            </a:r>
            <a:r>
              <a:rPr b="0"/>
              <a:t> The standards contained in this subpart.</a:t>
            </a:r>
          </a:p>
          <a:p>
            <a:pPr>
              <a:defRPr b="1"/>
            </a:pPr>
            <a:r>
              <a:t>1926.1060(b)</a:t>
            </a:r>
            <a:r>
              <a:rPr b="0"/>
              <a:t> Retraining shall be provided for each employee as necessary so that the employee maintains the understanding and knowledge acquired through compliance with this section.</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Shape 389"/>
          <p:cNvSpPr>
            <a:spLocks noGrp="1" noRot="1" noChangeAspect="1"/>
          </p:cNvSpPr>
          <p:nvPr>
            <p:ph type="sldImg"/>
          </p:nvPr>
        </p:nvSpPr>
        <p:spPr>
          <a:prstGeom prst="rect">
            <a:avLst/>
          </a:prstGeom>
        </p:spPr>
        <p:txBody>
          <a:bodyPr/>
          <a:lstStyle/>
          <a:p>
            <a:endParaRPr/>
          </a:p>
        </p:txBody>
      </p:sp>
      <p:sp>
        <p:nvSpPr>
          <p:cNvPr id="390" name="Shape 390"/>
          <p:cNvSpPr>
            <a:spLocks noGrp="1"/>
          </p:cNvSpPr>
          <p:nvPr>
            <p:ph type="body" sz="quarter" idx="1"/>
          </p:nvPr>
        </p:nvSpPr>
        <p:spPr>
          <a:prstGeom prst="rect">
            <a:avLst/>
          </a:prstGeom>
        </p:spPr>
        <p:txBody>
          <a:bodyPr/>
          <a:lstStyle/>
          <a:p>
            <a:pPr defTabSz="923925">
              <a:spcBef>
                <a:spcPts val="0"/>
              </a:spcBef>
            </a:pPr>
            <a:r>
              <a:t>On the afternoon of 1/22/09, the victim was just going to clean the windows in a recently finished elevator lobby in a new 10 story luxury condominium complex.  The highest point to clean was 9’ above the ground.  When cleaning, he usually used a six foot step ladder with a pail shelf, a two gallon bucket and a shorthanded (7inch) squeegee. However this morning he used an 8’ step ladder without a pail shelf and a 5 gallon bucket.  That was OK he had some rags, he could tie the bucket to the ladder.</a:t>
            </a:r>
          </a:p>
          <a:p>
            <a:pPr defTabSz="923925">
              <a:spcBef>
                <a:spcPts val="0"/>
              </a:spcBef>
            </a:pPr>
            <a:endParaRPr/>
          </a:p>
          <a:p>
            <a:pPr defTabSz="923925">
              <a:spcBef>
                <a:spcPts val="0"/>
              </a:spcBef>
            </a:pPr>
            <a:r>
              <a:t>Image: </a:t>
            </a:r>
            <a:r>
              <a:rPr u="sng">
                <a:solidFill>
                  <a:srgbClr val="0000FF"/>
                </a:solidFill>
                <a:uFill>
                  <a:solidFill>
                    <a:srgbClr val="0000FF"/>
                  </a:solidFill>
                </a:uFill>
                <a:hlinkClick r:id="rId3"/>
              </a:rPr>
              <a:t>https://www.tabswindowcleaning.com/?lightbox=dataItem-ievj62wi1</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hape 396"/>
          <p:cNvSpPr>
            <a:spLocks noGrp="1" noRot="1" noChangeAspect="1"/>
          </p:cNvSpPr>
          <p:nvPr>
            <p:ph type="sldImg"/>
          </p:nvPr>
        </p:nvSpPr>
        <p:spPr>
          <a:prstGeom prst="rect">
            <a:avLst/>
          </a:prstGeom>
        </p:spPr>
        <p:txBody>
          <a:bodyPr/>
          <a:lstStyle/>
          <a:p>
            <a:endParaRPr/>
          </a:p>
        </p:txBody>
      </p:sp>
      <p:sp>
        <p:nvSpPr>
          <p:cNvPr id="397" name="Shape 397"/>
          <p:cNvSpPr>
            <a:spLocks noGrp="1"/>
          </p:cNvSpPr>
          <p:nvPr>
            <p:ph type="body" sz="quarter" idx="1"/>
          </p:nvPr>
        </p:nvSpPr>
        <p:spPr>
          <a:prstGeom prst="rect">
            <a:avLst/>
          </a:prstGeom>
        </p:spPr>
        <p:txBody>
          <a:bodyPr/>
          <a:lstStyle>
            <a:lvl1pPr defTabSz="923925">
              <a:spcBef>
                <a:spcPts val="0"/>
              </a:spcBef>
            </a:lvl1pPr>
          </a:lstStyle>
          <a:p>
            <a:r>
              <a:t>At around 12:25 a tile foreman working for another subcontractor saw the victim climb the ladder, with a sponge and squeegee in his right hand and a rag in his left hand.  The contractor said the victim climbed up to the sixth step (one from the top) and began to clean the windows.  The tile foreman said that the ladder was fully spread and faced the window and the victim working facing the ladder.  The foreman did not notice if a bucket was being used.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noRot="1" noChangeAspect="1"/>
          </p:cNvSpPr>
          <p:nvPr>
            <p:ph type="sldImg"/>
          </p:nvPr>
        </p:nvSpPr>
        <p:spPr>
          <a:prstGeom prst="rect">
            <a:avLst/>
          </a:prstGeom>
        </p:spPr>
        <p:txBody>
          <a:bodyPr/>
          <a:lstStyle/>
          <a:p>
            <a:endParaRPr/>
          </a:p>
        </p:txBody>
      </p:sp>
      <p:sp>
        <p:nvSpPr>
          <p:cNvPr id="68" name="Shape 68"/>
          <p:cNvSpPr>
            <a:spLocks noGrp="1"/>
          </p:cNvSpPr>
          <p:nvPr>
            <p:ph type="body" sz="quarter" idx="1"/>
          </p:nvPr>
        </p:nvSpPr>
        <p:spPr>
          <a:prstGeom prst="rect">
            <a:avLst/>
          </a:prstGeom>
        </p:spPr>
        <p:txBody>
          <a:bodyPr/>
          <a:lstStyle/>
          <a:p>
            <a:r>
              <a:t>Out of all the hazards why do falls kill more construction workers that other hazards?</a:t>
            </a:r>
          </a:p>
          <a:p>
            <a:r>
              <a:t>Highest level of Exposure?</a:t>
            </a:r>
          </a:p>
          <a:p>
            <a:r>
              <a:t>How many times have you found people who have just had Fall Protection training and found them not following the rules?</a:t>
            </a:r>
          </a:p>
          <a:p>
            <a:r>
              <a:t>Low Perception of risk?</a:t>
            </a:r>
          </a:p>
          <a:p>
            <a:r>
              <a:t>Denial – I won’t fall</a:t>
            </a:r>
          </a:p>
          <a:p>
            <a:r>
              <a:t>People are taught to do work wrong</a:t>
            </a:r>
          </a:p>
          <a:p>
            <a:r>
              <a:t>It is the only way they know how</a:t>
            </a:r>
          </a:p>
          <a:p>
            <a:r>
              <a:t>“We can’t get stuff done if you follow all these rules”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Shape 403"/>
          <p:cNvSpPr>
            <a:spLocks noGrp="1" noRot="1" noChangeAspect="1"/>
          </p:cNvSpPr>
          <p:nvPr>
            <p:ph type="sldImg"/>
          </p:nvPr>
        </p:nvSpPr>
        <p:spPr>
          <a:prstGeom prst="rect">
            <a:avLst/>
          </a:prstGeom>
        </p:spPr>
        <p:txBody>
          <a:bodyPr/>
          <a:lstStyle/>
          <a:p>
            <a:endParaRPr/>
          </a:p>
        </p:txBody>
      </p:sp>
      <p:sp>
        <p:nvSpPr>
          <p:cNvPr id="404" name="Shape 404"/>
          <p:cNvSpPr>
            <a:spLocks noGrp="1"/>
          </p:cNvSpPr>
          <p:nvPr>
            <p:ph type="body" sz="quarter" idx="1"/>
          </p:nvPr>
        </p:nvSpPr>
        <p:spPr>
          <a:prstGeom prst="rect">
            <a:avLst/>
          </a:prstGeom>
        </p:spPr>
        <p:txBody>
          <a:bodyPr/>
          <a:lstStyle>
            <a:lvl1pPr defTabSz="923925">
              <a:spcBef>
                <a:spcPts val="0"/>
              </a:spcBef>
            </a:lvl1pPr>
          </a:lstStyle>
          <a:p>
            <a:r>
              <a:t>At around 13:00 as the same tile foreman was entering the elevator on the second floor he heard a loud crashing sound.  When the elevator opened on the first floor he saw the victim one side of the room, lying on the ground, shaking and trying to get up and on the other side of the room the ladder was toppled over.  At this point he saw the bucket tied to the ladder.  He called 911 and tried to keep the victim on the ground.  When EMS showed up at 13:14 the victim was unresponsive and having seizures. He was immediately transported to the local hospital.  The victim died in the hospital the following day.</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Shape 410"/>
          <p:cNvSpPr>
            <a:spLocks noGrp="1" noRot="1" noChangeAspect="1"/>
          </p:cNvSpPr>
          <p:nvPr>
            <p:ph type="sldImg"/>
          </p:nvPr>
        </p:nvSpPr>
        <p:spPr>
          <a:prstGeom prst="rect">
            <a:avLst/>
          </a:prstGeom>
        </p:spPr>
        <p:txBody>
          <a:bodyPr/>
          <a:lstStyle/>
          <a:p>
            <a:endParaRPr/>
          </a:p>
        </p:txBody>
      </p:sp>
      <p:sp>
        <p:nvSpPr>
          <p:cNvPr id="411" name="Shape 411"/>
          <p:cNvSpPr>
            <a:spLocks noGrp="1"/>
          </p:cNvSpPr>
          <p:nvPr>
            <p:ph type="body" sz="quarter" idx="1"/>
          </p:nvPr>
        </p:nvSpPr>
        <p:spPr>
          <a:prstGeom prst="rect">
            <a:avLst/>
          </a:prstGeom>
        </p:spPr>
        <p:txBody>
          <a:bodyPr/>
          <a:lstStyle>
            <a:lvl1pPr defTabSz="923925">
              <a:spcBef>
                <a:spcPts val="0"/>
              </a:spcBef>
            </a:lvl1pPr>
          </a:lstStyle>
          <a:p>
            <a:r>
              <a:t>The investigating officer, based on photos taken following the incident and the location of the victim and ladder, believes that the victim had repositioned the step ladder with the rungs facing towards the windows.  He then stood backwards on the step ladder and gripped the rungs of the ladder with his boot heels while he cleaned a portion of the windows. It was concluded that the victim working backwards on the ladder, while facing the windows and working from approximately the sixth or seventh step, combined with the dynamic weight from solution in the bucket and the victim’s squeegee strokes across the window, resulted in a lateral force to the step ladder that caused it to tip.</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Shape 417"/>
          <p:cNvSpPr>
            <a:spLocks noGrp="1" noRot="1" noChangeAspect="1"/>
          </p:cNvSpPr>
          <p:nvPr>
            <p:ph type="sldImg"/>
          </p:nvPr>
        </p:nvSpPr>
        <p:spPr>
          <a:prstGeom prst="rect">
            <a:avLst/>
          </a:prstGeom>
        </p:spPr>
        <p:txBody>
          <a:bodyPr/>
          <a:lstStyle/>
          <a:p>
            <a:endParaRPr/>
          </a:p>
        </p:txBody>
      </p:sp>
      <p:sp>
        <p:nvSpPr>
          <p:cNvPr id="418" name="Shape 418"/>
          <p:cNvSpPr>
            <a:spLocks noGrp="1"/>
          </p:cNvSpPr>
          <p:nvPr>
            <p:ph type="body" sz="quarter" idx="1"/>
          </p:nvPr>
        </p:nvSpPr>
        <p:spPr>
          <a:prstGeom prst="rect">
            <a:avLst/>
          </a:prstGeom>
        </p:spPr>
        <p:txBody>
          <a:bodyPr/>
          <a:lstStyle/>
          <a:p>
            <a:r>
              <a:t>Continue to talk about safety and eliminating the hazard.  This could have been done by using a simple pole with a squeegee attached and then the victim would have had no chance of falling.</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Shape 426"/>
          <p:cNvSpPr>
            <a:spLocks noGrp="1" noRot="1" noChangeAspect="1"/>
          </p:cNvSpPr>
          <p:nvPr>
            <p:ph type="sldImg"/>
          </p:nvPr>
        </p:nvSpPr>
        <p:spPr>
          <a:prstGeom prst="rect">
            <a:avLst/>
          </a:prstGeom>
        </p:spPr>
        <p:txBody>
          <a:bodyPr/>
          <a:lstStyle/>
          <a:p>
            <a:endParaRPr/>
          </a:p>
        </p:txBody>
      </p:sp>
      <p:sp>
        <p:nvSpPr>
          <p:cNvPr id="427" name="Shape 427"/>
          <p:cNvSpPr>
            <a:spLocks noGrp="1"/>
          </p:cNvSpPr>
          <p:nvPr>
            <p:ph type="body" sz="quarter" idx="1"/>
          </p:nvPr>
        </p:nvSpPr>
        <p:spPr>
          <a:prstGeom prst="rect">
            <a:avLst/>
          </a:prstGeom>
        </p:spPr>
        <p:txBody>
          <a:bodyPr/>
          <a:lstStyle/>
          <a:p>
            <a:pPr>
              <a:lnSpc>
                <a:spcPct val="80000"/>
              </a:lnSpc>
              <a:spcBef>
                <a:spcPts val="300"/>
              </a:spcBef>
            </a:pPr>
            <a:r>
              <a:t>Talk about the different types of ladders</a:t>
            </a:r>
          </a:p>
          <a:p>
            <a:pPr>
              <a:lnSpc>
                <a:spcPct val="80000"/>
              </a:lnSpc>
              <a:spcBef>
                <a:spcPts val="300"/>
              </a:spcBef>
            </a:pPr>
            <a:r>
              <a:t>Explain when to use a step versus straight ladder (a step ladder must be fully opened and locked, it does not need to be used leaned up against something</a:t>
            </a:r>
          </a:p>
          <a:p>
            <a:pPr>
              <a:lnSpc>
                <a:spcPct val="80000"/>
              </a:lnSpc>
            </a:pPr>
            <a:endParaRPr/>
          </a:p>
          <a:p>
            <a:pPr>
              <a:lnSpc>
                <a:spcPct val="80000"/>
              </a:lnSpc>
              <a:spcBef>
                <a:spcPts val="300"/>
              </a:spcBef>
            </a:pPr>
            <a:r>
              <a:t>A straight or extension ladder needs to be used when working against a surface and but needs to be secured against falling over</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Shape 432"/>
          <p:cNvSpPr>
            <a:spLocks noGrp="1" noRot="1" noChangeAspect="1"/>
          </p:cNvSpPr>
          <p:nvPr>
            <p:ph type="sldImg"/>
          </p:nvPr>
        </p:nvSpPr>
        <p:spPr>
          <a:prstGeom prst="rect">
            <a:avLst/>
          </a:prstGeom>
        </p:spPr>
        <p:txBody>
          <a:bodyPr/>
          <a:lstStyle/>
          <a:p>
            <a:endParaRPr/>
          </a:p>
        </p:txBody>
      </p:sp>
      <p:sp>
        <p:nvSpPr>
          <p:cNvPr id="433" name="Shape 433"/>
          <p:cNvSpPr>
            <a:spLocks noGrp="1"/>
          </p:cNvSpPr>
          <p:nvPr>
            <p:ph type="body" sz="quarter" idx="1"/>
          </p:nvPr>
        </p:nvSpPr>
        <p:spPr>
          <a:prstGeom prst="rect">
            <a:avLst/>
          </a:prstGeom>
        </p:spPr>
        <p:txBody>
          <a:bodyPr/>
          <a:lstStyle/>
          <a:p>
            <a:r>
              <a:t>Explain the different types of ladders and the max heights for each type</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Shape 439"/>
          <p:cNvSpPr>
            <a:spLocks noGrp="1" noRot="1" noChangeAspect="1"/>
          </p:cNvSpPr>
          <p:nvPr>
            <p:ph type="sldImg"/>
          </p:nvPr>
        </p:nvSpPr>
        <p:spPr>
          <a:prstGeom prst="rect">
            <a:avLst/>
          </a:prstGeom>
        </p:spPr>
        <p:txBody>
          <a:bodyPr/>
          <a:lstStyle/>
          <a:p>
            <a:endParaRPr/>
          </a:p>
        </p:txBody>
      </p:sp>
      <p:sp>
        <p:nvSpPr>
          <p:cNvPr id="440" name="Shape 440"/>
          <p:cNvSpPr>
            <a:spLocks noGrp="1"/>
          </p:cNvSpPr>
          <p:nvPr>
            <p:ph type="body" sz="quarter" idx="1"/>
          </p:nvPr>
        </p:nvSpPr>
        <p:spPr>
          <a:prstGeom prst="rect">
            <a:avLst/>
          </a:prstGeom>
        </p:spPr>
        <p:txBody>
          <a:bodyPr/>
          <a:lstStyle/>
          <a:p>
            <a:pPr>
              <a:spcBef>
                <a:spcPts val="300"/>
              </a:spcBef>
              <a:defRPr sz="1000" i="1"/>
            </a:pPr>
            <a:r>
              <a:t>Inspection</a:t>
            </a:r>
            <a:r>
              <a:rPr i="0"/>
              <a:t> </a:t>
            </a:r>
            <a:br>
              <a:rPr i="0"/>
            </a:br>
            <a:r>
              <a:rPr i="0"/>
              <a:t>According to ANSI A14.1-2000, a ladder should be thoroughly inspected each time it is used. Rungs should be firm and unbroken, braces fastened securely, and ropes, pulleys and other moving parts in good working order. If an inspection reveals damage, the ladder should be repaired. If repairs are not feasible, the defective ladder should be taken out of service and a new ladder used in its place. To ensure that ladders are being inspected, ladder inspection tags can be filled out and attached to the ladder. </a:t>
            </a:r>
          </a:p>
          <a:p>
            <a:pPr>
              <a:spcBef>
                <a:spcPts val="300"/>
              </a:spcBef>
              <a:defRPr sz="1000" b="1"/>
            </a:pPr>
            <a:r>
              <a:t>Ladder Usage</a:t>
            </a:r>
          </a:p>
          <a:p>
            <a:pPr>
              <a:spcBef>
                <a:spcPts val="300"/>
              </a:spcBef>
              <a:defRPr sz="1000"/>
            </a:pPr>
            <a:r>
              <a:t>Before working with a ladder for the first time, read the manufacturer's instructions. Do not use ladder if sleepy or ill, if you are taking medication, or if bad weather conditions exist. Do not use ladders in doorways or other high traffic areas. If a ladder must be used near a door, make sure the door is locked. If the door has to be open or the ladder is in a raised position, ask a coworker to stay with the ladder to make sure an accident does not occur. Use fiberglass or wood ladders, rather than metal, near power lines or other sources of electricity to avoid electrical shock hazards.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Shape 449"/>
          <p:cNvSpPr>
            <a:spLocks noGrp="1" noRot="1" noChangeAspect="1"/>
          </p:cNvSpPr>
          <p:nvPr>
            <p:ph type="sldImg"/>
          </p:nvPr>
        </p:nvSpPr>
        <p:spPr>
          <a:prstGeom prst="rect">
            <a:avLst/>
          </a:prstGeom>
        </p:spPr>
        <p:txBody>
          <a:bodyPr/>
          <a:lstStyle/>
          <a:p>
            <a:endParaRPr/>
          </a:p>
        </p:txBody>
      </p:sp>
      <p:sp>
        <p:nvSpPr>
          <p:cNvPr id="450" name="Shape 450"/>
          <p:cNvSpPr>
            <a:spLocks noGrp="1"/>
          </p:cNvSpPr>
          <p:nvPr>
            <p:ph type="body" sz="quarter" idx="1"/>
          </p:nvPr>
        </p:nvSpPr>
        <p:spPr>
          <a:prstGeom prst="rect">
            <a:avLst/>
          </a:prstGeom>
        </p:spPr>
        <p:txBody>
          <a:bodyPr/>
          <a:lstStyle/>
          <a:p>
            <a:pPr>
              <a:defRPr b="1"/>
            </a:pPr>
            <a:r>
              <a:t>INSPECT YOUR LADDER:</a:t>
            </a:r>
          </a:p>
          <a:p>
            <a:pPr>
              <a:defRPr i="1"/>
            </a:pPr>
            <a:r>
              <a:t>Proper Setup</a:t>
            </a:r>
            <a:r>
              <a:rPr i="0"/>
              <a:t> </a:t>
            </a:r>
            <a:br>
              <a:rPr i="0"/>
            </a:br>
            <a:r>
              <a:rPr i="0"/>
              <a:t>The feet of a ladder should be level and positioned solidly on the ground. If the ground is soft or uneven, use boards under the legs for support. Test the ladder to verify it is secure. For stability, both sides of the ladder need to be against the wall or other support. The legs on a stepladder should be spread fully and locked into position.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Shape 463"/>
          <p:cNvSpPr>
            <a:spLocks noGrp="1" noRot="1" noChangeAspect="1"/>
          </p:cNvSpPr>
          <p:nvPr>
            <p:ph type="sldImg"/>
          </p:nvPr>
        </p:nvSpPr>
        <p:spPr>
          <a:prstGeom prst="rect">
            <a:avLst/>
          </a:prstGeom>
        </p:spPr>
        <p:txBody>
          <a:bodyPr/>
          <a:lstStyle/>
          <a:p>
            <a:endParaRPr/>
          </a:p>
        </p:txBody>
      </p:sp>
      <p:sp>
        <p:nvSpPr>
          <p:cNvPr id="464" name="Shape 464"/>
          <p:cNvSpPr>
            <a:spLocks noGrp="1"/>
          </p:cNvSpPr>
          <p:nvPr>
            <p:ph type="body" sz="quarter" idx="1"/>
          </p:nvPr>
        </p:nvSpPr>
        <p:spPr>
          <a:prstGeom prst="rect">
            <a:avLst/>
          </a:prstGeom>
        </p:spPr>
        <p:txBody>
          <a:bodyPr/>
          <a:lstStyle/>
          <a:p>
            <a:pPr>
              <a:defRPr>
                <a:latin typeface="Arial"/>
                <a:ea typeface="Arial"/>
                <a:cs typeface="Arial"/>
                <a:sym typeface="Arial"/>
              </a:defRPr>
            </a:pPr>
            <a:r>
              <a:t>Reference 1926.1053(b)(14)</a:t>
            </a:r>
          </a:p>
          <a:p>
            <a:pPr>
              <a:defRPr>
                <a:latin typeface="Arial"/>
                <a:ea typeface="Arial"/>
                <a:cs typeface="Arial"/>
                <a:sym typeface="Arial"/>
              </a:defRPr>
            </a:pPr>
            <a:endParaRPr/>
          </a:p>
          <a:p>
            <a:pPr>
              <a:defRPr>
                <a:latin typeface="Arial"/>
                <a:ea typeface="Arial"/>
                <a:cs typeface="Arial"/>
                <a:sym typeface="Arial"/>
              </a:defRPr>
            </a:pPr>
            <a:r>
              <a:t>A metal spreader or locking device must be provided on each stepladder to hold the front and back sections in an open position when the ladder is being used.</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Shape 475"/>
          <p:cNvSpPr>
            <a:spLocks noGrp="1" noRot="1" noChangeAspect="1"/>
          </p:cNvSpPr>
          <p:nvPr>
            <p:ph type="sldImg"/>
          </p:nvPr>
        </p:nvSpPr>
        <p:spPr>
          <a:prstGeom prst="rect">
            <a:avLst/>
          </a:prstGeom>
        </p:spPr>
        <p:txBody>
          <a:bodyPr/>
          <a:lstStyle/>
          <a:p>
            <a:endParaRPr/>
          </a:p>
        </p:txBody>
      </p:sp>
      <p:sp>
        <p:nvSpPr>
          <p:cNvPr id="476" name="Shape 476"/>
          <p:cNvSpPr>
            <a:spLocks noGrp="1"/>
          </p:cNvSpPr>
          <p:nvPr>
            <p:ph type="body" sz="quarter" idx="1"/>
          </p:nvPr>
        </p:nvSpPr>
        <p:spPr>
          <a:prstGeom prst="rect">
            <a:avLst/>
          </a:prstGeom>
        </p:spPr>
        <p:txBody>
          <a:bodyPr/>
          <a:lstStyle/>
          <a:p>
            <a:pPr>
              <a:defRPr b="1"/>
            </a:pPr>
            <a:r>
              <a:t>INSPECT YOUR LADDER:</a:t>
            </a:r>
          </a:p>
          <a:p>
            <a:r>
              <a:t> Get help to move or set up heavy and awkward ladders</a:t>
            </a:r>
          </a:p>
          <a:p>
            <a:r>
              <a:t> Erect the ladder on a solid, level surface and install a manufacturer approved "leveler" if using on uneven surfaces</a:t>
            </a:r>
          </a:p>
          <a:p>
            <a:r>
              <a:t> Secure base when raising an extension ladder and never set up when extended. Watch for wet or muddy surfaces</a:t>
            </a:r>
          </a:p>
          <a:p>
            <a:r>
              <a:t> Check ladder angle As stated in the regulatory requirements above, ladders should be placed at a 75 degree angle.</a:t>
            </a:r>
          </a:p>
          <a:p>
            <a:r>
              <a:t> Tie off and extend the ladder 36 to 42" above the dismount level when stepping off at a higher level; or use a grab bar to mount and dismount</a:t>
            </a:r>
          </a:p>
          <a:p>
            <a:r>
              <a:t> Secure the ladder against displacement by tying it at the top or the bottom or both, depending on the conditions</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Shape 487"/>
          <p:cNvSpPr>
            <a:spLocks noGrp="1" noRot="1" noChangeAspect="1"/>
          </p:cNvSpPr>
          <p:nvPr>
            <p:ph type="sldImg"/>
          </p:nvPr>
        </p:nvSpPr>
        <p:spPr>
          <a:prstGeom prst="rect">
            <a:avLst/>
          </a:prstGeom>
        </p:spPr>
        <p:txBody>
          <a:bodyPr/>
          <a:lstStyle/>
          <a:p>
            <a:endParaRPr/>
          </a:p>
        </p:txBody>
      </p:sp>
      <p:sp>
        <p:nvSpPr>
          <p:cNvPr id="488" name="Shape 488"/>
          <p:cNvSpPr>
            <a:spLocks noGrp="1"/>
          </p:cNvSpPr>
          <p:nvPr>
            <p:ph type="body" sz="quarter" idx="1"/>
          </p:nvPr>
        </p:nvSpPr>
        <p:spPr>
          <a:prstGeom prst="rect">
            <a:avLst/>
          </a:prstGeom>
        </p:spPr>
        <p:txBody>
          <a:bodyPr/>
          <a:lstStyle/>
          <a:p>
            <a:r>
              <a:t>Left Image: https://nikawa.vn/tag/su-dung-thang-an-toan/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noRot="1" noChangeAspect="1"/>
          </p:cNvSpPr>
          <p:nvPr>
            <p:ph type="sldImg"/>
          </p:nvPr>
        </p:nvSpPr>
        <p:spPr>
          <a:prstGeom prst="rect">
            <a:avLst/>
          </a:prstGeom>
        </p:spPr>
        <p:txBody>
          <a:bodyPr/>
          <a:lstStyle/>
          <a:p>
            <a:endParaRPr/>
          </a:p>
        </p:txBody>
      </p:sp>
      <p:sp>
        <p:nvSpPr>
          <p:cNvPr id="75" name="Shape 75"/>
          <p:cNvSpPr>
            <a:spLocks noGrp="1"/>
          </p:cNvSpPr>
          <p:nvPr>
            <p:ph type="body" sz="quarter" idx="1"/>
          </p:nvPr>
        </p:nvSpPr>
        <p:spPr>
          <a:prstGeom prst="rect">
            <a:avLst/>
          </a:prstGeom>
        </p:spPr>
        <p:txBody>
          <a:bodyPr/>
          <a:lstStyle/>
          <a:p>
            <a:r>
              <a:t>We will focus on falls in three areas</a:t>
            </a:r>
          </a:p>
          <a:p>
            <a:endParaRPr/>
          </a:p>
          <a:p>
            <a:r>
              <a:t>Employees are taught wrong, observed people doing it the wrong way</a:t>
            </a:r>
          </a:p>
          <a:p>
            <a:r>
              <a:t>Doing what is quickest</a:t>
            </a:r>
          </a:p>
          <a:p>
            <a:endParaRPr/>
          </a:p>
          <a:p>
            <a:r>
              <a:t>Behavior/ Culture – Following your rules</a:t>
            </a:r>
          </a:p>
          <a:p>
            <a:endParaRPr/>
          </a:p>
          <a:p>
            <a:r>
              <a:t>Ask students why?</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Shape 493"/>
          <p:cNvSpPr>
            <a:spLocks noGrp="1" noRot="1" noChangeAspect="1"/>
          </p:cNvSpPr>
          <p:nvPr>
            <p:ph type="sldImg"/>
          </p:nvPr>
        </p:nvSpPr>
        <p:spPr>
          <a:prstGeom prst="rect">
            <a:avLst/>
          </a:prstGeom>
        </p:spPr>
        <p:txBody>
          <a:bodyPr/>
          <a:lstStyle/>
          <a:p>
            <a:endParaRPr/>
          </a:p>
        </p:txBody>
      </p:sp>
      <p:sp>
        <p:nvSpPr>
          <p:cNvPr id="494" name="Shape 494"/>
          <p:cNvSpPr>
            <a:spLocks noGrp="1"/>
          </p:cNvSpPr>
          <p:nvPr>
            <p:ph type="body" sz="quarter" idx="1"/>
          </p:nvPr>
        </p:nvSpPr>
        <p:spPr>
          <a:prstGeom prst="rect">
            <a:avLst/>
          </a:prstGeom>
        </p:spPr>
        <p:txBody>
          <a:bodyPr/>
          <a:lstStyle/>
          <a:p>
            <a:pPr>
              <a:defRPr b="1"/>
            </a:pPr>
            <a:r>
              <a:t>USE SAFE CLIMBING TECHNIQUES:</a:t>
            </a:r>
          </a:p>
          <a:p>
            <a:r>
              <a:t> Clear the area around the ladder of debris and materials</a:t>
            </a:r>
          </a:p>
          <a:p>
            <a:r>
              <a:t> Clean mud and grease from the footwear before climbing</a:t>
            </a:r>
          </a:p>
          <a:p>
            <a:pPr>
              <a:spcBef>
                <a:spcPts val="0"/>
              </a:spcBef>
            </a:pPr>
            <a:r>
              <a:t>Carry tools in pockets or belt or hoist them on a rope</a:t>
            </a:r>
          </a:p>
          <a:p>
            <a:r>
              <a:t>Don't rush</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Shape 500"/>
          <p:cNvSpPr>
            <a:spLocks noGrp="1" noRot="1" noChangeAspect="1"/>
          </p:cNvSpPr>
          <p:nvPr>
            <p:ph type="sldImg"/>
          </p:nvPr>
        </p:nvSpPr>
        <p:spPr>
          <a:prstGeom prst="rect">
            <a:avLst/>
          </a:prstGeom>
        </p:spPr>
        <p:txBody>
          <a:bodyPr/>
          <a:lstStyle/>
          <a:p>
            <a:endParaRPr/>
          </a:p>
        </p:txBody>
      </p:sp>
      <p:sp>
        <p:nvSpPr>
          <p:cNvPr id="501" name="Shape 501"/>
          <p:cNvSpPr>
            <a:spLocks noGrp="1"/>
          </p:cNvSpPr>
          <p:nvPr>
            <p:ph type="body" sz="quarter" idx="1"/>
          </p:nvPr>
        </p:nvSpPr>
        <p:spPr>
          <a:prstGeom prst="rect">
            <a:avLst/>
          </a:prstGeom>
        </p:spPr>
        <p:txBody>
          <a:bodyPr/>
          <a:lstStyle/>
          <a:p>
            <a:r>
              <a:t>image: </a:t>
            </a:r>
            <a:r>
              <a:rPr u="sng">
                <a:solidFill>
                  <a:srgbClr val="0000FF"/>
                </a:solidFill>
                <a:uFill>
                  <a:solidFill>
                    <a:srgbClr val="0000FF"/>
                  </a:solidFill>
                </a:uFill>
                <a:hlinkClick r:id="rId3"/>
              </a:rPr>
              <a:t>https://www.owenahearn.com/blog</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Shape 515"/>
          <p:cNvSpPr>
            <a:spLocks noGrp="1" noRot="1" noChangeAspect="1"/>
          </p:cNvSpPr>
          <p:nvPr>
            <p:ph type="sldImg"/>
          </p:nvPr>
        </p:nvSpPr>
        <p:spPr>
          <a:prstGeom prst="rect">
            <a:avLst/>
          </a:prstGeom>
        </p:spPr>
        <p:txBody>
          <a:bodyPr/>
          <a:lstStyle/>
          <a:p>
            <a:endParaRPr/>
          </a:p>
        </p:txBody>
      </p:sp>
      <p:sp>
        <p:nvSpPr>
          <p:cNvPr id="516" name="Shape 516"/>
          <p:cNvSpPr>
            <a:spLocks noGrp="1"/>
          </p:cNvSpPr>
          <p:nvPr>
            <p:ph type="body" sz="quarter" idx="1"/>
          </p:nvPr>
        </p:nvSpPr>
        <p:spPr>
          <a:prstGeom prst="rect">
            <a:avLst/>
          </a:prstGeom>
        </p:spPr>
        <p:txBody>
          <a:bodyPr/>
          <a:lstStyle/>
          <a:p>
            <a:pPr>
              <a:defRPr b="1"/>
            </a:pPr>
            <a:r>
              <a:t>Supported scaffold</a:t>
            </a:r>
            <a:r>
              <a:rPr b="0"/>
              <a:t> - one or more platforms supported by outrigger beams, brackets, poles, legs, uprights, posts, frames, or similar rigid support.</a:t>
            </a:r>
          </a:p>
          <a:p>
            <a:pPr>
              <a:defRPr b="1"/>
            </a:pPr>
            <a:r>
              <a:t>Suspension scaffold</a:t>
            </a:r>
            <a:r>
              <a:rPr b="0"/>
              <a:t> - one or more platforms suspended by ropes or other non-rigid means from an overhead structure(s)</a:t>
            </a:r>
          </a:p>
          <a:p>
            <a:pPr>
              <a:defRPr b="1"/>
            </a:pPr>
            <a:r>
              <a:t>Aerial lifts</a:t>
            </a:r>
            <a:r>
              <a:rPr b="0"/>
              <a:t> – Vehicle-mounted devices used to get a worker to an elevated position, — referred to as “cherry pickers” or “boom trucks”</a:t>
            </a:r>
          </a:p>
          <a:p>
            <a:pPr>
              <a:defRPr b="1"/>
            </a:pPr>
            <a:r>
              <a:t>Mobile Scaffolds </a:t>
            </a:r>
            <a:r>
              <a:rPr b="0"/>
              <a:t>powered or unpowered, portable, caster or wheel-mounted supported scaffold</a:t>
            </a:r>
          </a:p>
          <a:p>
            <a:endParaRPr b="0"/>
          </a:p>
          <a:p>
            <a:r>
              <a:t>	Remember that aerial lifts are covered under scaffolds in 1926.453</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Shape 523"/>
          <p:cNvSpPr>
            <a:spLocks noGrp="1" noRot="1" noChangeAspect="1"/>
          </p:cNvSpPr>
          <p:nvPr>
            <p:ph type="sldImg"/>
          </p:nvPr>
        </p:nvSpPr>
        <p:spPr>
          <a:prstGeom prst="rect">
            <a:avLst/>
          </a:prstGeom>
        </p:spPr>
        <p:txBody>
          <a:bodyPr/>
          <a:lstStyle/>
          <a:p>
            <a:endParaRPr/>
          </a:p>
        </p:txBody>
      </p:sp>
      <p:sp>
        <p:nvSpPr>
          <p:cNvPr id="524" name="Shape 524"/>
          <p:cNvSpPr>
            <a:spLocks noGrp="1"/>
          </p:cNvSpPr>
          <p:nvPr>
            <p:ph type="body" sz="quarter" idx="1"/>
          </p:nvPr>
        </p:nvSpPr>
        <p:spPr>
          <a:prstGeom prst="rect">
            <a:avLst/>
          </a:prstGeom>
        </p:spPr>
        <p:txBody>
          <a:bodyPr/>
          <a:lstStyle/>
          <a:p>
            <a:r>
              <a:t>About 2 of every three construction workers (2.3 million) work on scaffolds frequently.   </a:t>
            </a:r>
          </a:p>
          <a:p>
            <a:endParaRPr/>
          </a:p>
          <a:p>
            <a:r>
              <a:t>Protecting these workers from scaffold-related accidents would prevent 4,500 injuries and 50 deaths every year, at a savings of $90 million in workdays not lost.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 name="Shape 552"/>
          <p:cNvSpPr>
            <a:spLocks noGrp="1" noRot="1" noChangeAspect="1"/>
          </p:cNvSpPr>
          <p:nvPr>
            <p:ph type="sldImg"/>
          </p:nvPr>
        </p:nvSpPr>
        <p:spPr>
          <a:prstGeom prst="rect">
            <a:avLst/>
          </a:prstGeom>
        </p:spPr>
        <p:txBody>
          <a:bodyPr/>
          <a:lstStyle/>
          <a:p>
            <a:endParaRPr/>
          </a:p>
        </p:txBody>
      </p:sp>
      <p:sp>
        <p:nvSpPr>
          <p:cNvPr id="553" name="Shape 553"/>
          <p:cNvSpPr>
            <a:spLocks noGrp="1"/>
          </p:cNvSpPr>
          <p:nvPr>
            <p:ph type="body" sz="quarter" idx="1"/>
          </p:nvPr>
        </p:nvSpPr>
        <p:spPr>
          <a:prstGeom prst="rect">
            <a:avLst/>
          </a:prstGeom>
        </p:spPr>
        <p:txBody>
          <a:bodyPr/>
          <a:lstStyle/>
          <a:p>
            <a:pPr>
              <a:spcBef>
                <a:spcPts val="700"/>
              </a:spcBef>
            </a:pPr>
            <a:r>
              <a:t>Each scaffold platform &amp; walkway must be at least 18 inches wide. </a:t>
            </a:r>
          </a:p>
          <a:p>
            <a:pPr>
              <a:spcBef>
                <a:spcPts val="700"/>
              </a:spcBef>
            </a:pPr>
            <a:r>
              <a:t>When the work area is less than 18” wide, guardrails and/or personal fall arrest systems must be used. </a:t>
            </a:r>
          </a:p>
          <a:p>
            <a:pPr>
              <a:spcBef>
                <a:spcPts val="700"/>
              </a:spcBef>
            </a:pPr>
            <a:r>
              <a:t>Employees on a walkway located within a scaffold must be protected by a guardrail system installed within 9 1/2 inches of and along at least one side of the walkway.</a:t>
            </a:r>
          </a:p>
          <a:p>
            <a:pPr>
              <a:spcBef>
                <a:spcPts val="700"/>
              </a:spcBef>
            </a:pPr>
            <a:r>
              <a:t>Planking should be graded and marked as scaffold planking. </a:t>
            </a:r>
          </a:p>
          <a:p>
            <a:pPr>
              <a:spcBef>
                <a:spcPts val="700"/>
              </a:spcBef>
            </a:pPr>
            <a:endParaRPr/>
          </a:p>
          <a:p>
            <a:pPr>
              <a:spcBef>
                <a:spcPts val="700"/>
              </a:spcBef>
            </a:pPr>
            <a:r>
              <a:t>Images: </a:t>
            </a:r>
            <a:r>
              <a:rPr u="sng">
                <a:solidFill>
                  <a:srgbClr val="0000FF"/>
                </a:solidFill>
                <a:uFill>
                  <a:solidFill>
                    <a:srgbClr val="0000FF"/>
                  </a:solidFill>
                </a:uFill>
                <a:hlinkClick r:id="rId3"/>
              </a:rPr>
              <a:t>http://www.esglobalsolutions.com/scaffold/</a:t>
            </a:r>
          </a:p>
          <a:p>
            <a:pPr>
              <a:spcBef>
                <a:spcPts val="700"/>
              </a:spcBef>
            </a:pPr>
            <a:r>
              <a:t>http://thecontractorscouncil.com/2012/08/</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 name="Shape 565"/>
          <p:cNvSpPr>
            <a:spLocks noGrp="1" noRot="1" noChangeAspect="1"/>
          </p:cNvSpPr>
          <p:nvPr>
            <p:ph type="sldImg"/>
          </p:nvPr>
        </p:nvSpPr>
        <p:spPr>
          <a:prstGeom prst="rect">
            <a:avLst/>
          </a:prstGeom>
        </p:spPr>
        <p:txBody>
          <a:bodyPr/>
          <a:lstStyle/>
          <a:p>
            <a:endParaRPr/>
          </a:p>
        </p:txBody>
      </p:sp>
      <p:sp>
        <p:nvSpPr>
          <p:cNvPr id="566" name="Shape 566"/>
          <p:cNvSpPr>
            <a:spLocks noGrp="1"/>
          </p:cNvSpPr>
          <p:nvPr>
            <p:ph type="body" sz="quarter" idx="1"/>
          </p:nvPr>
        </p:nvSpPr>
        <p:spPr>
          <a:prstGeom prst="rect">
            <a:avLst/>
          </a:prstGeom>
        </p:spPr>
        <p:txBody>
          <a:bodyPr/>
          <a:lstStyle/>
          <a:p>
            <a:pPr>
              <a:spcBef>
                <a:spcPts val="700"/>
              </a:spcBef>
            </a:pPr>
            <a:r>
              <a:t>Imagenes: </a:t>
            </a:r>
            <a:r>
              <a:rPr u="sng">
                <a:solidFill>
                  <a:srgbClr val="0000FF"/>
                </a:solidFill>
                <a:uFill>
                  <a:solidFill>
                    <a:srgbClr val="0000FF"/>
                  </a:solidFill>
                </a:uFill>
                <a:hlinkClick r:id="rId3"/>
              </a:rPr>
              <a:t>http://www.esglobalsolutions.com/scaffold/</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 name="Shape 572"/>
          <p:cNvSpPr>
            <a:spLocks noGrp="1" noRot="1" noChangeAspect="1"/>
          </p:cNvSpPr>
          <p:nvPr>
            <p:ph type="sldImg"/>
          </p:nvPr>
        </p:nvSpPr>
        <p:spPr>
          <a:prstGeom prst="rect">
            <a:avLst/>
          </a:prstGeom>
        </p:spPr>
        <p:txBody>
          <a:bodyPr/>
          <a:lstStyle/>
          <a:p>
            <a:endParaRPr/>
          </a:p>
        </p:txBody>
      </p:sp>
      <p:sp>
        <p:nvSpPr>
          <p:cNvPr id="573" name="Shape 573"/>
          <p:cNvSpPr>
            <a:spLocks noGrp="1"/>
          </p:cNvSpPr>
          <p:nvPr>
            <p:ph type="body" sz="quarter" idx="1"/>
          </p:nvPr>
        </p:nvSpPr>
        <p:spPr>
          <a:prstGeom prst="rect">
            <a:avLst/>
          </a:prstGeom>
        </p:spPr>
        <p:txBody>
          <a:bodyPr/>
          <a:lstStyle/>
          <a:p>
            <a:r>
              <a:t>Image: http://www.realworkersofnewyork.com/news-blog/</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 name="Shape 581"/>
          <p:cNvSpPr>
            <a:spLocks noGrp="1" noRot="1" noChangeAspect="1"/>
          </p:cNvSpPr>
          <p:nvPr>
            <p:ph type="sldImg"/>
          </p:nvPr>
        </p:nvSpPr>
        <p:spPr>
          <a:prstGeom prst="rect">
            <a:avLst/>
          </a:prstGeom>
        </p:spPr>
        <p:txBody>
          <a:bodyPr/>
          <a:lstStyle/>
          <a:p>
            <a:endParaRPr/>
          </a:p>
        </p:txBody>
      </p:sp>
      <p:sp>
        <p:nvSpPr>
          <p:cNvPr id="582" name="Shape 582"/>
          <p:cNvSpPr>
            <a:spLocks noGrp="1"/>
          </p:cNvSpPr>
          <p:nvPr>
            <p:ph type="body" sz="quarter" idx="1"/>
          </p:nvPr>
        </p:nvSpPr>
        <p:spPr>
          <a:prstGeom prst="rect">
            <a:avLst/>
          </a:prstGeom>
        </p:spPr>
        <p:txBody>
          <a:bodyPr/>
          <a:lstStyle/>
          <a:p>
            <a:pPr>
              <a:defRPr b="1"/>
            </a:pPr>
            <a:r>
              <a:t>Front edge of all platforms </a:t>
            </a:r>
            <a:r>
              <a:rPr b="0"/>
              <a:t> No more than 14" from the face of the work </a:t>
            </a:r>
          </a:p>
          <a:p>
            <a:r>
              <a:t>-  3" from the face for outrigger scaffolds </a:t>
            </a:r>
          </a:p>
          <a:p>
            <a:pPr>
              <a:buSzPct val="100000"/>
              <a:buChar char="-"/>
            </a:pPr>
            <a:r>
              <a:t>18" from the face for plastering and lathing operations </a:t>
            </a:r>
          </a:p>
          <a:p>
            <a:r>
              <a:t>Platforms 10' and less to extend at least 6" but not more than 12" past support unless designed and installed and/or guarded properly </a:t>
            </a:r>
          </a:p>
          <a:p>
            <a:r>
              <a:t>Platforms greater than 10' no more than 18" past support unless designed and installed and/or guarded properly </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 name="Shape 596"/>
          <p:cNvSpPr>
            <a:spLocks noGrp="1" noRot="1" noChangeAspect="1"/>
          </p:cNvSpPr>
          <p:nvPr>
            <p:ph type="sldImg"/>
          </p:nvPr>
        </p:nvSpPr>
        <p:spPr>
          <a:prstGeom prst="rect">
            <a:avLst/>
          </a:prstGeom>
        </p:spPr>
        <p:txBody>
          <a:bodyPr/>
          <a:lstStyle/>
          <a:p>
            <a:endParaRPr/>
          </a:p>
        </p:txBody>
      </p:sp>
      <p:sp>
        <p:nvSpPr>
          <p:cNvPr id="597" name="Shape 597"/>
          <p:cNvSpPr>
            <a:spLocks noGrp="1"/>
          </p:cNvSpPr>
          <p:nvPr>
            <p:ph type="body" sz="quarter" idx="1"/>
          </p:nvPr>
        </p:nvSpPr>
        <p:spPr>
          <a:prstGeom prst="rect">
            <a:avLst/>
          </a:prstGeom>
        </p:spPr>
        <p:txBody>
          <a:bodyPr/>
          <a:lstStyle/>
          <a:p>
            <a:pPr>
              <a:defRPr i="1"/>
            </a:pPr>
            <a:r>
              <a:t>Important here to stress not only having guardrails but </a:t>
            </a:r>
            <a:r>
              <a:rPr b="1"/>
              <a:t>keeping them in place</a:t>
            </a:r>
            <a:r>
              <a:t>. </a:t>
            </a:r>
          </a:p>
          <a:p>
            <a:pPr>
              <a:defRPr i="1"/>
            </a:pPr>
            <a:r>
              <a:t>Mention that cross-bracing (stabilizing bars that cross like an X) can be used as top or mid-rail , providing the crossing point is:</a:t>
            </a:r>
          </a:p>
          <a:p>
            <a:pPr>
              <a:defRPr i="1"/>
            </a:pPr>
            <a:r>
              <a:t>	-  20-30 inches above work platform if used as a mid-rail, or</a:t>
            </a:r>
          </a:p>
          <a:p>
            <a:pPr>
              <a:defRPr i="1"/>
            </a:pPr>
            <a:r>
              <a:t>	- 38 – 48 inches above work platform if used as a top rail.</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 name="Shape 620"/>
          <p:cNvSpPr>
            <a:spLocks noGrp="1" noRot="1" noChangeAspect="1"/>
          </p:cNvSpPr>
          <p:nvPr>
            <p:ph type="sldImg"/>
          </p:nvPr>
        </p:nvSpPr>
        <p:spPr>
          <a:prstGeom prst="rect">
            <a:avLst/>
          </a:prstGeom>
        </p:spPr>
        <p:txBody>
          <a:bodyPr/>
          <a:lstStyle/>
          <a:p>
            <a:endParaRPr/>
          </a:p>
        </p:txBody>
      </p:sp>
      <p:sp>
        <p:nvSpPr>
          <p:cNvPr id="621" name="Shape 621"/>
          <p:cNvSpPr>
            <a:spLocks noGrp="1"/>
          </p:cNvSpPr>
          <p:nvPr>
            <p:ph type="body" sz="quarter" idx="1"/>
          </p:nvPr>
        </p:nvSpPr>
        <p:spPr>
          <a:prstGeom prst="rect">
            <a:avLst/>
          </a:prstGeom>
        </p:spPr>
        <p:txBody>
          <a:bodyPr/>
          <a:lstStyle/>
          <a:p>
            <a:pPr>
              <a:defRPr b="1"/>
            </a:pPr>
            <a:r>
              <a:t>Mudsill: </a:t>
            </a:r>
          </a:p>
          <a:p>
            <a:pPr>
              <a:buSzPct val="100000"/>
              <a:buChar char="•"/>
            </a:pPr>
            <a:r>
              <a:t>The size of the mudsill is determined by the load carried over a particular ground area, and by the nature of the soil supporting these sills.</a:t>
            </a:r>
          </a:p>
          <a:p>
            <a:pPr>
              <a:buSzPct val="100000"/>
              <a:buChar char="•"/>
            </a:pPr>
            <a:r>
              <a:t>The use of blocking or packing such as bricks, short pieces of lumber or scrap material either under scaffold base plates or under mudsills is prohibited. Vibration can cause blocking to move or shift, and leave a scaffold leg unsupported. Under such conditions, the scaffold can topple when heavy loads are applied. </a:t>
            </a:r>
          </a:p>
          <a:p>
            <a:pPr>
              <a:defRPr b="1"/>
            </a:pPr>
            <a:r>
              <a:t>Note : Base plate with screw jacks should always be used so that you will be able to make leveling adjustments later. Start at high ground, try to keep screw jack  extension to a minimum. Make sure the jack handles firmly contact the  frame leg.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noRot="1" noChangeAspect="1"/>
          </p:cNvSpPr>
          <p:nvPr>
            <p:ph type="sldImg"/>
          </p:nvPr>
        </p:nvSpPr>
        <p:spPr>
          <a:prstGeom prst="rect">
            <a:avLst/>
          </a:prstGeom>
        </p:spPr>
        <p:txBody>
          <a:bodyPr/>
          <a:lstStyle/>
          <a:p>
            <a:endParaRPr/>
          </a:p>
        </p:txBody>
      </p:sp>
      <p:sp>
        <p:nvSpPr>
          <p:cNvPr id="87" name="Shape 87"/>
          <p:cNvSpPr>
            <a:spLocks noGrp="1"/>
          </p:cNvSpPr>
          <p:nvPr>
            <p:ph type="body" sz="quarter" idx="1"/>
          </p:nvPr>
        </p:nvSpPr>
        <p:spPr>
          <a:prstGeom prst="rect">
            <a:avLst/>
          </a:prstGeom>
        </p:spPr>
        <p:txBody>
          <a:bodyPr/>
          <a:lstStyle/>
          <a:p>
            <a:r>
              <a:t>People are taught to do work wrong</a:t>
            </a:r>
          </a:p>
          <a:p>
            <a:r>
              <a:t>This is how they see others doing the work</a:t>
            </a:r>
          </a:p>
          <a:p>
            <a:r>
              <a:t>Told it is not macho to use fall protection</a:t>
            </a:r>
          </a:p>
          <a:p>
            <a:r>
              <a:t>That is all we know how to do</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 name="Shape 627"/>
          <p:cNvSpPr>
            <a:spLocks noGrp="1" noRot="1" noChangeAspect="1"/>
          </p:cNvSpPr>
          <p:nvPr>
            <p:ph type="sldImg"/>
          </p:nvPr>
        </p:nvSpPr>
        <p:spPr>
          <a:prstGeom prst="rect">
            <a:avLst/>
          </a:prstGeom>
        </p:spPr>
        <p:txBody>
          <a:bodyPr/>
          <a:lstStyle/>
          <a:p>
            <a:endParaRPr/>
          </a:p>
        </p:txBody>
      </p:sp>
      <p:sp>
        <p:nvSpPr>
          <p:cNvPr id="628" name="Shape 628"/>
          <p:cNvSpPr>
            <a:spLocks noGrp="1"/>
          </p:cNvSpPr>
          <p:nvPr>
            <p:ph type="body" sz="quarter" idx="1"/>
          </p:nvPr>
        </p:nvSpPr>
        <p:spPr>
          <a:prstGeom prst="rect">
            <a:avLst/>
          </a:prstGeom>
        </p:spPr>
        <p:txBody>
          <a:bodyPr/>
          <a:lstStyle/>
          <a:p>
            <a:r>
              <a:t>Trainer's Notes:</a:t>
            </a:r>
          </a:p>
          <a:p>
            <a:pPr>
              <a:defRPr i="1"/>
            </a:pPr>
            <a:r>
              <a:t>If mobiles are being used – a good place for a discussion of poor practices, “bad behaviors” and serious consequences with moveable scaffolds, especially tip-overs due to movement while occupied, generally by the user from above. </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 name="Shape 634"/>
          <p:cNvSpPr>
            <a:spLocks noGrp="1" noRot="1" noChangeAspect="1"/>
          </p:cNvSpPr>
          <p:nvPr>
            <p:ph type="sldImg"/>
          </p:nvPr>
        </p:nvSpPr>
        <p:spPr>
          <a:prstGeom prst="rect">
            <a:avLst/>
          </a:prstGeom>
        </p:spPr>
        <p:txBody>
          <a:bodyPr/>
          <a:lstStyle/>
          <a:p>
            <a:endParaRPr/>
          </a:p>
        </p:txBody>
      </p:sp>
      <p:sp>
        <p:nvSpPr>
          <p:cNvPr id="635" name="Shape 635"/>
          <p:cNvSpPr>
            <a:spLocks noGrp="1"/>
          </p:cNvSpPr>
          <p:nvPr>
            <p:ph type="body" sz="quarter" idx="1"/>
          </p:nvPr>
        </p:nvSpPr>
        <p:spPr>
          <a:prstGeom prst="rect">
            <a:avLst/>
          </a:prstGeom>
        </p:spPr>
        <p:txBody>
          <a:bodyPr/>
          <a:lstStyle>
            <a:lvl1pPr>
              <a:spcBef>
                <a:spcPts val="700"/>
              </a:spcBef>
            </a:lvl1pPr>
          </a:lstStyle>
          <a:p>
            <a:r>
              <a:t>Need to explain that even on motorized mobile scaffolding you can only move it in the correct manner, not with a forklift!</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 name="Shape 647"/>
          <p:cNvSpPr>
            <a:spLocks noGrp="1" noRot="1" noChangeAspect="1"/>
          </p:cNvSpPr>
          <p:nvPr>
            <p:ph type="sldImg"/>
          </p:nvPr>
        </p:nvSpPr>
        <p:spPr>
          <a:prstGeom prst="rect">
            <a:avLst/>
          </a:prstGeom>
        </p:spPr>
        <p:txBody>
          <a:bodyPr/>
          <a:lstStyle/>
          <a:p>
            <a:endParaRPr/>
          </a:p>
        </p:txBody>
      </p:sp>
      <p:sp>
        <p:nvSpPr>
          <p:cNvPr id="648" name="Shape 648"/>
          <p:cNvSpPr>
            <a:spLocks noGrp="1"/>
          </p:cNvSpPr>
          <p:nvPr>
            <p:ph type="body" sz="quarter" idx="1"/>
          </p:nvPr>
        </p:nvSpPr>
        <p:spPr>
          <a:prstGeom prst="rect">
            <a:avLst/>
          </a:prstGeom>
        </p:spPr>
        <p:txBody>
          <a:bodyPr/>
          <a:lstStyle>
            <a:lvl1pPr>
              <a:spcBef>
                <a:spcPts val="700"/>
              </a:spcBef>
            </a:lvl1pPr>
          </a:lstStyle>
          <a:p>
            <a:r>
              <a:t>Reference 1926.451(e)</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 name="Shape 657"/>
          <p:cNvSpPr>
            <a:spLocks noGrp="1" noRot="1" noChangeAspect="1"/>
          </p:cNvSpPr>
          <p:nvPr>
            <p:ph type="sldImg"/>
          </p:nvPr>
        </p:nvSpPr>
        <p:spPr>
          <a:prstGeom prst="rect">
            <a:avLst/>
          </a:prstGeom>
        </p:spPr>
        <p:txBody>
          <a:bodyPr/>
          <a:lstStyle/>
          <a:p>
            <a:endParaRPr/>
          </a:p>
        </p:txBody>
      </p:sp>
      <p:sp>
        <p:nvSpPr>
          <p:cNvPr id="658" name="Shape 658"/>
          <p:cNvSpPr>
            <a:spLocks noGrp="1"/>
          </p:cNvSpPr>
          <p:nvPr>
            <p:ph type="body" sz="quarter" idx="1"/>
          </p:nvPr>
        </p:nvSpPr>
        <p:spPr>
          <a:prstGeom prst="rect">
            <a:avLst/>
          </a:prstGeom>
        </p:spPr>
        <p:txBody>
          <a:bodyPr/>
          <a:lstStyle/>
          <a:p>
            <a:pPr>
              <a:defRPr>
                <a:latin typeface="Arial"/>
                <a:ea typeface="Arial"/>
                <a:cs typeface="Arial"/>
                <a:sym typeface="Arial"/>
              </a:defRPr>
            </a:pPr>
            <a:r>
              <a:rPr dirty="0"/>
              <a:t>Secured against movement by tiebacks installed at right angles to the face of the building or structure, or opposing angle tiebacks shall be installed and secured to a structurally sound point of anchorage on the building or structure. Sound points of anchorage include structural members, but do not include standpipes, vents, other piping systems, or electrical conduit.</a:t>
            </a:r>
          </a:p>
          <a:p>
            <a:pPr>
              <a:defRPr>
                <a:latin typeface="Arial"/>
                <a:ea typeface="Arial"/>
                <a:cs typeface="Arial"/>
                <a:sym typeface="Arial"/>
              </a:defRPr>
            </a:pPr>
            <a:r>
              <a:rPr dirty="0"/>
              <a:t>Tiebacks shall be equivalent in strength to the hoisting rope.</a:t>
            </a:r>
          </a:p>
          <a:p>
            <a:pPr>
              <a:defRPr>
                <a:latin typeface="Arial"/>
                <a:ea typeface="Arial"/>
                <a:cs typeface="Arial"/>
                <a:sym typeface="Arial"/>
              </a:defRPr>
            </a:pPr>
            <a:endParaRPr dirty="0"/>
          </a:p>
          <a:p>
            <a:pPr>
              <a:defRPr>
                <a:latin typeface="Arial"/>
                <a:ea typeface="Arial"/>
                <a:cs typeface="Arial"/>
                <a:sym typeface="Arial"/>
              </a:defRPr>
            </a:pPr>
            <a:r>
              <a:rPr dirty="0"/>
              <a:t>Image: </a:t>
            </a:r>
            <a:r>
              <a:rPr u="sng" dirty="0">
                <a:solidFill>
                  <a:srgbClr val="0000FF"/>
                </a:solidFill>
                <a:uFill>
                  <a:solidFill>
                    <a:srgbClr val="0000FF"/>
                  </a:solidFill>
                </a:uFill>
                <a:hlinkClick r:id="rId3"/>
              </a:rPr>
              <a:t>http://gondola-bacha.com/-dich-vu/p_15.html</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 name="Shape 665"/>
          <p:cNvSpPr>
            <a:spLocks noGrp="1" noRot="1" noChangeAspect="1"/>
          </p:cNvSpPr>
          <p:nvPr>
            <p:ph type="sldImg"/>
          </p:nvPr>
        </p:nvSpPr>
        <p:spPr>
          <a:prstGeom prst="rect">
            <a:avLst/>
          </a:prstGeom>
        </p:spPr>
        <p:txBody>
          <a:bodyPr/>
          <a:lstStyle/>
          <a:p>
            <a:endParaRPr/>
          </a:p>
        </p:txBody>
      </p:sp>
      <p:sp>
        <p:nvSpPr>
          <p:cNvPr id="666" name="Shape 666"/>
          <p:cNvSpPr>
            <a:spLocks noGrp="1"/>
          </p:cNvSpPr>
          <p:nvPr>
            <p:ph type="body" sz="quarter" idx="1"/>
          </p:nvPr>
        </p:nvSpPr>
        <p:spPr>
          <a:prstGeom prst="rect">
            <a:avLst/>
          </a:prstGeom>
        </p:spPr>
        <p:txBody>
          <a:bodyPr/>
          <a:lstStyle/>
          <a:p>
            <a:r>
              <a:t>There must be a 10’ distance</a:t>
            </a:r>
          </a:p>
          <a:p>
            <a:endParaRPr/>
          </a:p>
          <a:p>
            <a:r>
              <a:t>What if you can’t?  Must cut power and Lock Out</a:t>
            </a:r>
          </a:p>
          <a:p>
            <a:endParaRPr/>
          </a:p>
          <a:p>
            <a:r>
              <a:t>Bottom Image: http://www.carcanyon.com/cartoon-character-getting-electrocuted_SdisM3kBCDm0honn5z0OK38GBZ4cA1okLmXS84J*CltCSpFHuHlbOmikRbaNAnTo3SRf*w1nEwdjLUUlRFeY0w/</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 name="Shape 672"/>
          <p:cNvSpPr>
            <a:spLocks noGrp="1" noRot="1" noChangeAspect="1"/>
          </p:cNvSpPr>
          <p:nvPr>
            <p:ph type="sldImg"/>
          </p:nvPr>
        </p:nvSpPr>
        <p:spPr>
          <a:prstGeom prst="rect">
            <a:avLst/>
          </a:prstGeom>
        </p:spPr>
        <p:txBody>
          <a:bodyPr/>
          <a:lstStyle/>
          <a:p>
            <a:endParaRPr/>
          </a:p>
        </p:txBody>
      </p:sp>
      <p:sp>
        <p:nvSpPr>
          <p:cNvPr id="673" name="Shape 673"/>
          <p:cNvSpPr>
            <a:spLocks noGrp="1"/>
          </p:cNvSpPr>
          <p:nvPr>
            <p:ph type="body" sz="quarter" idx="1"/>
          </p:nvPr>
        </p:nvSpPr>
        <p:spPr>
          <a:prstGeom prst="rect">
            <a:avLst/>
          </a:prstGeom>
        </p:spPr>
        <p:txBody>
          <a:bodyPr/>
          <a:lstStyle/>
          <a:p>
            <a:r>
              <a:t>Image: </a:t>
            </a:r>
            <a:r>
              <a:rPr u="sng">
                <a:solidFill>
                  <a:srgbClr val="0000FF"/>
                </a:solidFill>
                <a:uFill>
                  <a:solidFill>
                    <a:srgbClr val="0000FF"/>
                  </a:solidFill>
                </a:uFill>
                <a:hlinkClick r:id="rId3"/>
              </a:rPr>
              <a:t>https://www.osha.gov/dte/library/scaffolds/scaffolding/handout.html</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 name="Shape 679"/>
          <p:cNvSpPr>
            <a:spLocks noGrp="1" noRot="1" noChangeAspect="1"/>
          </p:cNvSpPr>
          <p:nvPr>
            <p:ph type="sldImg"/>
          </p:nvPr>
        </p:nvSpPr>
        <p:spPr>
          <a:prstGeom prst="rect">
            <a:avLst/>
          </a:prstGeom>
        </p:spPr>
        <p:txBody>
          <a:bodyPr/>
          <a:lstStyle/>
          <a:p>
            <a:endParaRPr/>
          </a:p>
        </p:txBody>
      </p:sp>
      <p:sp>
        <p:nvSpPr>
          <p:cNvPr id="680" name="Shape 680"/>
          <p:cNvSpPr>
            <a:spLocks noGrp="1"/>
          </p:cNvSpPr>
          <p:nvPr>
            <p:ph type="body" sz="quarter" idx="1"/>
          </p:nvPr>
        </p:nvSpPr>
        <p:spPr>
          <a:prstGeom prst="rect">
            <a:avLst/>
          </a:prstGeom>
        </p:spPr>
        <p:txBody>
          <a:bodyPr/>
          <a:lstStyle/>
          <a:p>
            <a:r>
              <a:t>Image: http://www.lifesafetysystems-lss.com/author/admin223/</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 name="Shape 722"/>
          <p:cNvSpPr>
            <a:spLocks noGrp="1" noRot="1" noChangeAspect="1"/>
          </p:cNvSpPr>
          <p:nvPr>
            <p:ph type="sldImg"/>
          </p:nvPr>
        </p:nvSpPr>
        <p:spPr>
          <a:prstGeom prst="rect">
            <a:avLst/>
          </a:prstGeom>
        </p:spPr>
        <p:txBody>
          <a:bodyPr/>
          <a:lstStyle/>
          <a:p>
            <a:endParaRPr/>
          </a:p>
        </p:txBody>
      </p:sp>
      <p:sp>
        <p:nvSpPr>
          <p:cNvPr id="723" name="Shape 723"/>
          <p:cNvSpPr>
            <a:spLocks noGrp="1"/>
          </p:cNvSpPr>
          <p:nvPr>
            <p:ph type="body" sz="quarter" idx="1"/>
          </p:nvPr>
        </p:nvSpPr>
        <p:spPr>
          <a:prstGeom prst="rect">
            <a:avLst/>
          </a:prstGeom>
        </p:spPr>
        <p:txBody>
          <a:bodyPr/>
          <a:lstStyle/>
          <a:p>
            <a:r>
              <a:t>This is when you are entering the suspended scaffold from the roof or other elevated areas.</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 name="Shape 733"/>
          <p:cNvSpPr>
            <a:spLocks noGrp="1" noRot="1" noChangeAspect="1"/>
          </p:cNvSpPr>
          <p:nvPr>
            <p:ph type="sldImg"/>
          </p:nvPr>
        </p:nvSpPr>
        <p:spPr>
          <a:prstGeom prst="rect">
            <a:avLst/>
          </a:prstGeom>
        </p:spPr>
        <p:txBody>
          <a:bodyPr/>
          <a:lstStyle/>
          <a:p>
            <a:endParaRPr/>
          </a:p>
        </p:txBody>
      </p:sp>
      <p:sp>
        <p:nvSpPr>
          <p:cNvPr id="734" name="Shape 734"/>
          <p:cNvSpPr>
            <a:spLocks noGrp="1"/>
          </p:cNvSpPr>
          <p:nvPr>
            <p:ph type="body" sz="quarter" idx="1"/>
          </p:nvPr>
        </p:nvSpPr>
        <p:spPr>
          <a:prstGeom prst="rect">
            <a:avLst/>
          </a:prstGeom>
        </p:spPr>
        <p:txBody>
          <a:bodyPr/>
          <a:lstStyle/>
          <a:p>
            <a:r>
              <a:t>Imagen: http://www.realworkersofnewyork.com/news-blog/</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 name="Shape 749"/>
          <p:cNvSpPr>
            <a:spLocks noGrp="1" noRot="1" noChangeAspect="1"/>
          </p:cNvSpPr>
          <p:nvPr>
            <p:ph type="sldImg"/>
          </p:nvPr>
        </p:nvSpPr>
        <p:spPr>
          <a:prstGeom prst="rect">
            <a:avLst/>
          </a:prstGeom>
        </p:spPr>
        <p:txBody>
          <a:bodyPr/>
          <a:lstStyle/>
          <a:p>
            <a:endParaRPr/>
          </a:p>
        </p:txBody>
      </p:sp>
      <p:sp>
        <p:nvSpPr>
          <p:cNvPr id="750" name="Shape 750"/>
          <p:cNvSpPr>
            <a:spLocks noGrp="1"/>
          </p:cNvSpPr>
          <p:nvPr>
            <p:ph type="body" sz="quarter" idx="1"/>
          </p:nvPr>
        </p:nvSpPr>
        <p:spPr>
          <a:prstGeom prst="rect">
            <a:avLst/>
          </a:prstGeom>
        </p:spPr>
        <p:txBody>
          <a:bodyPr/>
          <a:lstStyle/>
          <a:p>
            <a:r>
              <a:t>Bottom Image: </a:t>
            </a:r>
            <a:r>
              <a:rPr u="sng">
                <a:solidFill>
                  <a:srgbClr val="0000FF"/>
                </a:solidFill>
                <a:uFill>
                  <a:solidFill>
                    <a:srgbClr val="0000FF"/>
                  </a:solidFill>
                </a:uFill>
                <a:hlinkClick r:id="rId3"/>
              </a:rPr>
              <a:t>http://www.shreeprabhatlifters.com/about-us.html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noRot="1" noChangeAspect="1"/>
          </p:cNvSpPr>
          <p:nvPr>
            <p:ph type="sldImg"/>
          </p:nvPr>
        </p:nvSpPr>
        <p:spPr>
          <a:prstGeom prst="rect">
            <a:avLst/>
          </a:prstGeom>
        </p:spPr>
        <p:txBody>
          <a:bodyPr/>
          <a:lstStyle/>
          <a:p>
            <a:endParaRPr/>
          </a:p>
        </p:txBody>
      </p:sp>
      <p:sp>
        <p:nvSpPr>
          <p:cNvPr id="94" name="Shape 94"/>
          <p:cNvSpPr>
            <a:spLocks noGrp="1"/>
          </p:cNvSpPr>
          <p:nvPr>
            <p:ph type="body" sz="quarter" idx="1"/>
          </p:nvPr>
        </p:nvSpPr>
        <p:spPr>
          <a:prstGeom prst="rect">
            <a:avLst/>
          </a:prstGeom>
        </p:spPr>
        <p:txBody>
          <a:bodyPr/>
          <a:lstStyle/>
          <a:p>
            <a:r>
              <a:t>Ask them the question – pull it out of them</a:t>
            </a:r>
          </a:p>
          <a:p>
            <a:r>
              <a:t>When people are bidding lower cost jobs do the companies skimp on Safety?</a:t>
            </a:r>
          </a:p>
          <a:p>
            <a:r>
              <a:t>On small jobs there is a low cost margin, cutting safety is done to save money</a:t>
            </a:r>
          </a:p>
          <a:p>
            <a:r>
              <a:t>Bigger bid jobs usually have a safety clause or requirements to meet certain TRIR or other measurements</a:t>
            </a:r>
          </a:p>
          <a:p>
            <a:r>
              <a:t>Do you want to be part of this statistic?</a:t>
            </a:r>
          </a:p>
          <a:p>
            <a:endParaRPr/>
          </a:p>
          <a:p>
            <a:r>
              <a:t>Are we really saving money by cutting safety?</a:t>
            </a:r>
          </a:p>
          <a:p>
            <a:endParaRPr/>
          </a:p>
          <a:p>
            <a:r>
              <a:t>Image: http://mainer.co.uk/construction-workers-share-mental-health-experiences/</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 name="Shape 766"/>
          <p:cNvSpPr>
            <a:spLocks noGrp="1" noRot="1" noChangeAspect="1"/>
          </p:cNvSpPr>
          <p:nvPr>
            <p:ph type="sldImg"/>
          </p:nvPr>
        </p:nvSpPr>
        <p:spPr>
          <a:prstGeom prst="rect">
            <a:avLst/>
          </a:prstGeom>
        </p:spPr>
        <p:txBody>
          <a:bodyPr/>
          <a:lstStyle/>
          <a:p>
            <a:endParaRPr/>
          </a:p>
        </p:txBody>
      </p:sp>
      <p:sp>
        <p:nvSpPr>
          <p:cNvPr id="767" name="Shape 767"/>
          <p:cNvSpPr>
            <a:spLocks noGrp="1"/>
          </p:cNvSpPr>
          <p:nvPr>
            <p:ph type="body" sz="quarter" idx="1"/>
          </p:nvPr>
        </p:nvSpPr>
        <p:spPr>
          <a:prstGeom prst="rect">
            <a:avLst/>
          </a:prstGeom>
        </p:spPr>
        <p:txBody>
          <a:bodyPr/>
          <a:lstStyle/>
          <a:p>
            <a:r>
              <a:t>Images: </a:t>
            </a:r>
            <a:r>
              <a:rPr u="sng">
                <a:solidFill>
                  <a:srgbClr val="0000FF"/>
                </a:solidFill>
                <a:uFill>
                  <a:solidFill>
                    <a:srgbClr val="0000FF"/>
                  </a:solidFill>
                </a:uFill>
                <a:hlinkClick r:id="rId3"/>
              </a:rPr>
              <a:t>https://zh.wikipedia.org/wiki/File:Crane_flip.jpg</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 name="Shape 773"/>
          <p:cNvSpPr>
            <a:spLocks noGrp="1" noRot="1" noChangeAspect="1"/>
          </p:cNvSpPr>
          <p:nvPr>
            <p:ph type="sldImg"/>
          </p:nvPr>
        </p:nvSpPr>
        <p:spPr>
          <a:prstGeom prst="rect">
            <a:avLst/>
          </a:prstGeom>
        </p:spPr>
        <p:txBody>
          <a:bodyPr/>
          <a:lstStyle/>
          <a:p>
            <a:endParaRPr/>
          </a:p>
        </p:txBody>
      </p:sp>
      <p:sp>
        <p:nvSpPr>
          <p:cNvPr id="774" name="Shape 774"/>
          <p:cNvSpPr>
            <a:spLocks noGrp="1"/>
          </p:cNvSpPr>
          <p:nvPr>
            <p:ph type="body" sz="quarter" idx="1"/>
          </p:nvPr>
        </p:nvSpPr>
        <p:spPr>
          <a:prstGeom prst="rect">
            <a:avLst/>
          </a:prstGeom>
        </p:spPr>
        <p:txBody>
          <a:bodyPr/>
          <a:lstStyle>
            <a:lvl1pPr defTabSz="923925"/>
          </a:lstStyle>
          <a:p>
            <a:r>
              <a:t>We will talk more about PFAS in the section on Elevated work and Roofing</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 name="Shape 798"/>
          <p:cNvSpPr>
            <a:spLocks noGrp="1" noRot="1" noChangeAspect="1"/>
          </p:cNvSpPr>
          <p:nvPr>
            <p:ph type="sldImg"/>
          </p:nvPr>
        </p:nvSpPr>
        <p:spPr>
          <a:prstGeom prst="rect">
            <a:avLst/>
          </a:prstGeom>
        </p:spPr>
        <p:txBody>
          <a:bodyPr/>
          <a:lstStyle/>
          <a:p>
            <a:endParaRPr/>
          </a:p>
        </p:txBody>
      </p:sp>
      <p:sp>
        <p:nvSpPr>
          <p:cNvPr id="799" name="Shape 799"/>
          <p:cNvSpPr>
            <a:spLocks noGrp="1"/>
          </p:cNvSpPr>
          <p:nvPr>
            <p:ph type="body" sz="quarter" idx="1"/>
          </p:nvPr>
        </p:nvSpPr>
        <p:spPr>
          <a:prstGeom prst="rect">
            <a:avLst/>
          </a:prstGeom>
        </p:spPr>
        <p:txBody>
          <a:bodyPr/>
          <a:lstStyle/>
          <a:p>
            <a:r>
              <a:t>Flat Roof is the same as a low pitched roof, having a slope lesser than or equal to 4 in 12</a:t>
            </a:r>
          </a:p>
          <a:p>
            <a:endParaRPr/>
          </a:p>
          <a:p>
            <a:r>
              <a:t>A steep roof is a slope greater than 4 in 12</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 name="Shape 805"/>
          <p:cNvSpPr>
            <a:spLocks noGrp="1" noRot="1" noChangeAspect="1"/>
          </p:cNvSpPr>
          <p:nvPr>
            <p:ph type="sldImg"/>
          </p:nvPr>
        </p:nvSpPr>
        <p:spPr>
          <a:prstGeom prst="rect">
            <a:avLst/>
          </a:prstGeom>
        </p:spPr>
        <p:txBody>
          <a:bodyPr/>
          <a:lstStyle/>
          <a:p>
            <a:endParaRPr/>
          </a:p>
        </p:txBody>
      </p:sp>
      <p:sp>
        <p:nvSpPr>
          <p:cNvPr id="806" name="Shape 806"/>
          <p:cNvSpPr>
            <a:spLocks noGrp="1"/>
          </p:cNvSpPr>
          <p:nvPr>
            <p:ph type="body" sz="quarter" idx="1"/>
          </p:nvPr>
        </p:nvSpPr>
        <p:spPr>
          <a:prstGeom prst="rect">
            <a:avLst/>
          </a:prstGeom>
        </p:spPr>
        <p:txBody>
          <a:bodyPr/>
          <a:lstStyle/>
          <a:p>
            <a:r>
              <a:t>Changes</a:t>
            </a:r>
          </a:p>
          <a:p>
            <a:endParaRPr/>
          </a:p>
          <a:p>
            <a:r>
              <a:t>Slide guards cannot be used as the sole means of fall protection</a:t>
            </a:r>
          </a:p>
          <a:p>
            <a:r>
              <a:t>Must prove that conventional fall protection will not work to use any alternative method.</a:t>
            </a:r>
          </a:p>
          <a:p>
            <a:r>
              <a:t>The action level when you must use conventional fall protection has changed from 8 in 12 to 4 in 12.</a:t>
            </a:r>
          </a:p>
          <a:p>
            <a:endParaRPr/>
          </a:p>
          <a:p>
            <a:r>
              <a:t>Image: http://simplifiedsafety.com/blog/positioning-devices-how-do-they-differ-from-personal-fall-arrest/</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 name="Shape 813"/>
          <p:cNvSpPr>
            <a:spLocks noGrp="1" noRot="1" noChangeAspect="1"/>
          </p:cNvSpPr>
          <p:nvPr>
            <p:ph type="sldImg"/>
          </p:nvPr>
        </p:nvSpPr>
        <p:spPr>
          <a:prstGeom prst="rect">
            <a:avLst/>
          </a:prstGeom>
        </p:spPr>
        <p:txBody>
          <a:bodyPr/>
          <a:lstStyle/>
          <a:p>
            <a:endParaRPr/>
          </a:p>
        </p:txBody>
      </p:sp>
      <p:sp>
        <p:nvSpPr>
          <p:cNvPr id="814" name="Shape 814"/>
          <p:cNvSpPr>
            <a:spLocks noGrp="1"/>
          </p:cNvSpPr>
          <p:nvPr>
            <p:ph type="body" sz="quarter" idx="1"/>
          </p:nvPr>
        </p:nvSpPr>
        <p:spPr>
          <a:prstGeom prst="rect">
            <a:avLst/>
          </a:prstGeom>
        </p:spPr>
        <p:txBody>
          <a:bodyPr/>
          <a:lstStyle/>
          <a:p>
            <a:r>
              <a:t>Right Image: Imagenes: </a:t>
            </a:r>
            <a:r>
              <a:rPr u="sng">
                <a:solidFill>
                  <a:srgbClr val="0000FF"/>
                </a:solidFill>
                <a:uFill>
                  <a:solidFill>
                    <a:srgbClr val="0000FF"/>
                  </a:solidFill>
                </a:uFill>
                <a:hlinkClick r:id="rId3"/>
              </a:rPr>
              <a:t>http://www.contractlumber.com/blog/2015/6/17/part-2-exploring-the-true-cost-of-jobsite-safety</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 name="Shape 823"/>
          <p:cNvSpPr>
            <a:spLocks noGrp="1" noRot="1" noChangeAspect="1"/>
          </p:cNvSpPr>
          <p:nvPr>
            <p:ph type="sldImg"/>
          </p:nvPr>
        </p:nvSpPr>
        <p:spPr>
          <a:prstGeom prst="rect">
            <a:avLst/>
          </a:prstGeom>
        </p:spPr>
        <p:txBody>
          <a:bodyPr/>
          <a:lstStyle/>
          <a:p>
            <a:endParaRPr/>
          </a:p>
        </p:txBody>
      </p:sp>
      <p:sp>
        <p:nvSpPr>
          <p:cNvPr id="824" name="Shape 824"/>
          <p:cNvSpPr>
            <a:spLocks noGrp="1"/>
          </p:cNvSpPr>
          <p:nvPr>
            <p:ph type="body" sz="quarter" idx="1"/>
          </p:nvPr>
        </p:nvSpPr>
        <p:spPr>
          <a:prstGeom prst="rect">
            <a:avLst/>
          </a:prstGeom>
        </p:spPr>
        <p:txBody>
          <a:bodyPr/>
          <a:lstStyle>
            <a:lvl1pPr>
              <a:spcBef>
                <a:spcPts val="0"/>
              </a:spcBef>
            </a:lvl1pPr>
          </a:lstStyle>
          <a:p>
            <a:r>
              <a:t>The requirements for guardrails are clearly stated in the regulation.  They must withstand 200 pounds of pressure in any direction and they must have a top rail and a mid rail.  So you can put a top rail of 2X4 wood at 42 inches (plus or minus 3 inches) and a midrail at 21 inches to make your guardrail.  Intermediate members must be less than 20 inches apart.</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 name="Shape 834"/>
          <p:cNvSpPr>
            <a:spLocks noGrp="1" noRot="1" noChangeAspect="1"/>
          </p:cNvSpPr>
          <p:nvPr>
            <p:ph type="sldImg"/>
          </p:nvPr>
        </p:nvSpPr>
        <p:spPr>
          <a:prstGeom prst="rect">
            <a:avLst/>
          </a:prstGeom>
        </p:spPr>
        <p:txBody>
          <a:bodyPr/>
          <a:lstStyle/>
          <a:p>
            <a:endParaRPr/>
          </a:p>
        </p:txBody>
      </p:sp>
      <p:sp>
        <p:nvSpPr>
          <p:cNvPr id="835" name="Shape 835"/>
          <p:cNvSpPr>
            <a:spLocks noGrp="1"/>
          </p:cNvSpPr>
          <p:nvPr>
            <p:ph type="body" sz="quarter" idx="1"/>
          </p:nvPr>
        </p:nvSpPr>
        <p:spPr>
          <a:prstGeom prst="rect">
            <a:avLst/>
          </a:prstGeom>
        </p:spPr>
        <p:txBody>
          <a:bodyPr/>
          <a:lstStyle/>
          <a:p>
            <a:pPr>
              <a:spcBef>
                <a:spcPts val="0"/>
              </a:spcBef>
              <a:defRPr>
                <a:latin typeface="Arial"/>
                <a:ea typeface="Arial"/>
                <a:cs typeface="Arial"/>
                <a:sym typeface="Arial"/>
              </a:defRPr>
            </a:pPr>
            <a:r>
              <a:t>Midrails, screens, mesh, intermediate vertical members must be installed between the top edge of the guardrail system and the walking/working surface when there is no wall or parapet wall at least 21 inches high.</a:t>
            </a:r>
          </a:p>
          <a:p>
            <a:pPr>
              <a:spcBef>
                <a:spcPts val="0"/>
              </a:spcBef>
              <a:defRPr>
                <a:latin typeface="Arial"/>
                <a:ea typeface="Arial"/>
                <a:cs typeface="Arial"/>
                <a:sym typeface="Arial"/>
              </a:defRPr>
            </a:pPr>
            <a:r>
              <a:t>Midrails, screens, mesh, intermediate vertical members, solid panels, and equivalent structural members shall be capable of withstanding, without failure, a force of at least 150 pounds (666 N) applied in any downward or outward direction at any point along the midrail or other member</a:t>
            </a:r>
            <a:r>
              <a:rPr sz="2400"/>
              <a:t>.</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 name="Shape 843"/>
          <p:cNvSpPr>
            <a:spLocks noGrp="1" noRot="1" noChangeAspect="1"/>
          </p:cNvSpPr>
          <p:nvPr>
            <p:ph type="sldImg"/>
          </p:nvPr>
        </p:nvSpPr>
        <p:spPr>
          <a:prstGeom prst="rect">
            <a:avLst/>
          </a:prstGeom>
        </p:spPr>
        <p:txBody>
          <a:bodyPr/>
          <a:lstStyle/>
          <a:p>
            <a:endParaRPr/>
          </a:p>
        </p:txBody>
      </p:sp>
      <p:sp>
        <p:nvSpPr>
          <p:cNvPr id="844" name="Shape 844"/>
          <p:cNvSpPr>
            <a:spLocks noGrp="1"/>
          </p:cNvSpPr>
          <p:nvPr>
            <p:ph type="body" sz="quarter" idx="1"/>
          </p:nvPr>
        </p:nvSpPr>
        <p:spPr>
          <a:prstGeom prst="rect">
            <a:avLst/>
          </a:prstGeom>
        </p:spPr>
        <p:txBody>
          <a:bodyPr/>
          <a:lstStyle/>
          <a:p>
            <a:r>
              <a:t>Remember the fall protection hierarchy </a:t>
            </a:r>
          </a:p>
          <a:p>
            <a:pPr marL="457200" lvl="1" indent="0">
              <a:lnSpc>
                <a:spcPct val="70000"/>
              </a:lnSpc>
              <a:spcBef>
                <a:spcPts val="200"/>
              </a:spcBef>
              <a:buSzPct val="100000"/>
              <a:buChar char="•"/>
            </a:pPr>
            <a:r>
              <a:t>Elimination</a:t>
            </a:r>
          </a:p>
          <a:p>
            <a:pPr marL="457200" lvl="1" indent="0">
              <a:lnSpc>
                <a:spcPct val="70000"/>
              </a:lnSpc>
              <a:spcBef>
                <a:spcPts val="200"/>
              </a:spcBef>
              <a:buSzPct val="100000"/>
              <a:buChar char="•"/>
            </a:pPr>
            <a:r>
              <a:t>Engineering/ Prevention</a:t>
            </a:r>
          </a:p>
          <a:p>
            <a:pPr marL="457200" lvl="1" indent="0">
              <a:lnSpc>
                <a:spcPct val="70000"/>
              </a:lnSpc>
              <a:spcBef>
                <a:spcPts val="200"/>
              </a:spcBef>
              <a:buSzPct val="100000"/>
              <a:buChar char="•"/>
            </a:pPr>
            <a:r>
              <a:t>Fall Arrest</a:t>
            </a:r>
          </a:p>
          <a:p>
            <a:pPr marL="457200" lvl="1" indent="0">
              <a:lnSpc>
                <a:spcPct val="70000"/>
              </a:lnSpc>
              <a:spcBef>
                <a:spcPts val="200"/>
              </a:spcBef>
              <a:buSzPct val="100000"/>
              <a:buChar char="•"/>
            </a:pPr>
            <a:r>
              <a:t>Warning Lines</a:t>
            </a:r>
          </a:p>
          <a:p>
            <a:pPr marL="457200" lvl="1" indent="0">
              <a:lnSpc>
                <a:spcPct val="70000"/>
              </a:lnSpc>
              <a:spcBef>
                <a:spcPts val="200"/>
              </a:spcBef>
              <a:buSzPct val="100000"/>
              <a:buChar char="•"/>
            </a:pPr>
            <a:r>
              <a:t>Safety – Monitoring/ Administration</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 name="Shape 851"/>
          <p:cNvSpPr>
            <a:spLocks noGrp="1" noRot="1" noChangeAspect="1"/>
          </p:cNvSpPr>
          <p:nvPr>
            <p:ph type="sldImg"/>
          </p:nvPr>
        </p:nvSpPr>
        <p:spPr>
          <a:prstGeom prst="rect">
            <a:avLst/>
          </a:prstGeom>
        </p:spPr>
        <p:txBody>
          <a:bodyPr/>
          <a:lstStyle/>
          <a:p>
            <a:endParaRPr/>
          </a:p>
        </p:txBody>
      </p:sp>
      <p:sp>
        <p:nvSpPr>
          <p:cNvPr id="852" name="Shape 852"/>
          <p:cNvSpPr>
            <a:spLocks noGrp="1"/>
          </p:cNvSpPr>
          <p:nvPr>
            <p:ph type="body" sz="quarter" idx="1"/>
          </p:nvPr>
        </p:nvSpPr>
        <p:spPr>
          <a:prstGeom prst="rect">
            <a:avLst/>
          </a:prstGeom>
        </p:spPr>
        <p:txBody>
          <a:bodyPr/>
          <a:lstStyle/>
          <a:p>
            <a:r>
              <a:t>Left Image: </a:t>
            </a:r>
            <a:r>
              <a:rPr u="sng">
                <a:solidFill>
                  <a:srgbClr val="0000FF"/>
                </a:solidFill>
                <a:uFill>
                  <a:solidFill>
                    <a:srgbClr val="0000FF"/>
                  </a:solidFill>
                </a:uFill>
                <a:hlinkClick r:id="rId3"/>
              </a:rPr>
              <a:t>http://www.honeywellsafety.com/BR/Training___Support.aspx</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 name="Shape 869"/>
          <p:cNvSpPr>
            <a:spLocks noGrp="1" noRot="1" noChangeAspect="1"/>
          </p:cNvSpPr>
          <p:nvPr>
            <p:ph type="sldImg"/>
          </p:nvPr>
        </p:nvSpPr>
        <p:spPr>
          <a:prstGeom prst="rect">
            <a:avLst/>
          </a:prstGeom>
        </p:spPr>
        <p:txBody>
          <a:bodyPr/>
          <a:lstStyle/>
          <a:p>
            <a:endParaRPr/>
          </a:p>
        </p:txBody>
      </p:sp>
      <p:sp>
        <p:nvSpPr>
          <p:cNvPr id="870" name="Shape 870"/>
          <p:cNvSpPr>
            <a:spLocks noGrp="1"/>
          </p:cNvSpPr>
          <p:nvPr>
            <p:ph type="body" sz="quarter" idx="1"/>
          </p:nvPr>
        </p:nvSpPr>
        <p:spPr>
          <a:prstGeom prst="rect">
            <a:avLst/>
          </a:prstGeom>
        </p:spPr>
        <p:txBody>
          <a:bodyPr/>
          <a:lstStyle>
            <a:lvl1pPr>
              <a:spcBef>
                <a:spcPts val="0"/>
              </a:spcBef>
            </a:lvl1pPr>
          </a:lstStyle>
          <a:p>
            <a:r>
              <a:t>The personal fall arrest system includes Lanyards, harnesses and an anchorage point.  D rings can also be included in the personal fall arrest system.  Remember, you cannot use body belts or non locking snap hooks on a construction site!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noRot="1" noChangeAspect="1"/>
          </p:cNvSpPr>
          <p:nvPr>
            <p:ph type="sldImg"/>
          </p:nvPr>
        </p:nvSpPr>
        <p:spPr>
          <a:prstGeom prst="rect">
            <a:avLst/>
          </a:prstGeom>
        </p:spPr>
        <p:txBody>
          <a:bodyPr/>
          <a:lstStyle/>
          <a:p>
            <a:endParaRPr/>
          </a:p>
        </p:txBody>
      </p:sp>
      <p:sp>
        <p:nvSpPr>
          <p:cNvPr id="103" name="Shape 103"/>
          <p:cNvSpPr>
            <a:spLocks noGrp="1"/>
          </p:cNvSpPr>
          <p:nvPr>
            <p:ph type="body" sz="quarter" idx="1"/>
          </p:nvPr>
        </p:nvSpPr>
        <p:spPr>
          <a:prstGeom prst="rect">
            <a:avLst/>
          </a:prstGeom>
        </p:spPr>
        <p:txBody>
          <a:bodyPr/>
          <a:lstStyle/>
          <a:p>
            <a:r>
              <a:t>Recent ladder / scaffold fatal accidents reported on OSHA’s Weekly Fatality Report.</a:t>
            </a:r>
          </a:p>
          <a:p>
            <a:r>
              <a:t>This shows that even with the emphasis on FP through industry programs and OSHA programs, that we are still having accidents</a:t>
            </a:r>
          </a:p>
          <a:p>
            <a:endParaRPr/>
          </a:p>
          <a:p>
            <a:r>
              <a:t>Image: </a:t>
            </a:r>
            <a:r>
              <a:rPr u="sng">
                <a:solidFill>
                  <a:srgbClr val="0000FF"/>
                </a:solidFill>
                <a:uFill>
                  <a:solidFill>
                    <a:srgbClr val="0000FF"/>
                  </a:solidFill>
                </a:uFill>
                <a:hlinkClick r:id="rId3"/>
              </a:rPr>
              <a:t>http://www.ecuama.com/inv-fotos-n-p2.htm</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 name="Shape 876"/>
          <p:cNvSpPr>
            <a:spLocks noGrp="1" noRot="1" noChangeAspect="1"/>
          </p:cNvSpPr>
          <p:nvPr>
            <p:ph type="sldImg"/>
          </p:nvPr>
        </p:nvSpPr>
        <p:spPr>
          <a:prstGeom prst="rect">
            <a:avLst/>
          </a:prstGeom>
        </p:spPr>
        <p:txBody>
          <a:bodyPr/>
          <a:lstStyle/>
          <a:p>
            <a:endParaRPr/>
          </a:p>
        </p:txBody>
      </p:sp>
      <p:sp>
        <p:nvSpPr>
          <p:cNvPr id="877" name="Shape 877"/>
          <p:cNvSpPr>
            <a:spLocks noGrp="1"/>
          </p:cNvSpPr>
          <p:nvPr>
            <p:ph type="body" sz="quarter" idx="1"/>
          </p:nvPr>
        </p:nvSpPr>
        <p:spPr>
          <a:prstGeom prst="rect">
            <a:avLst/>
          </a:prstGeom>
        </p:spPr>
        <p:txBody>
          <a:bodyPr/>
          <a:lstStyle/>
          <a:p>
            <a:pPr>
              <a:spcBef>
                <a:spcPts val="0"/>
              </a:spcBef>
            </a:pPr>
            <a:r>
              <a:t>Once the worker makes it past the edge, we can arrest his fall.  We can catch him.  We can do this with a fall arrest system, consisting of an anchor point, a shock absorbing lanyard and a body harness.  When you jump off the building, remember that the speed of gravity is 32 feet per second per second.  This means that you will accelerate on your way down until you reach a speed at which it takes about 5,000 pounds of arresting force to catch you.</a:t>
            </a:r>
          </a:p>
          <a:p>
            <a:pPr>
              <a:spcBef>
                <a:spcPts val="0"/>
              </a:spcBef>
            </a:pPr>
            <a:endParaRPr/>
          </a:p>
          <a:p>
            <a:pPr>
              <a:spcBef>
                <a:spcPts val="0"/>
              </a:spcBef>
            </a:pPr>
            <a:r>
              <a:t>If you tied off to the guardrail, you would’t be able to arrest that fall, would you?  A guardrail only holds 200 pounds of force.  Therefore, when you fall off the roof and put my 5,000 pounds of moving weight against it, it won’t hold!</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 name="Shape 886"/>
          <p:cNvSpPr>
            <a:spLocks noGrp="1" noRot="1" noChangeAspect="1"/>
          </p:cNvSpPr>
          <p:nvPr>
            <p:ph type="sldImg"/>
          </p:nvPr>
        </p:nvSpPr>
        <p:spPr>
          <a:prstGeom prst="rect">
            <a:avLst/>
          </a:prstGeom>
        </p:spPr>
        <p:txBody>
          <a:bodyPr/>
          <a:lstStyle/>
          <a:p>
            <a:endParaRPr/>
          </a:p>
        </p:txBody>
      </p:sp>
      <p:sp>
        <p:nvSpPr>
          <p:cNvPr id="887" name="Shape 887"/>
          <p:cNvSpPr>
            <a:spLocks noGrp="1"/>
          </p:cNvSpPr>
          <p:nvPr>
            <p:ph type="body" sz="quarter" idx="1"/>
          </p:nvPr>
        </p:nvSpPr>
        <p:spPr>
          <a:prstGeom prst="rect">
            <a:avLst/>
          </a:prstGeom>
        </p:spPr>
        <p:txBody>
          <a:bodyPr/>
          <a:lstStyle/>
          <a:p>
            <a:r>
              <a:t>Imagen: http://simplifiedsafety.com/blog/positioning-devices-how-do-they-differ-from-personal-fall-arrest/</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5" name="Shape 895"/>
          <p:cNvSpPr>
            <a:spLocks noGrp="1" noRot="1" noChangeAspect="1"/>
          </p:cNvSpPr>
          <p:nvPr>
            <p:ph type="sldImg"/>
          </p:nvPr>
        </p:nvSpPr>
        <p:spPr>
          <a:prstGeom prst="rect">
            <a:avLst/>
          </a:prstGeom>
        </p:spPr>
        <p:txBody>
          <a:bodyPr/>
          <a:lstStyle/>
          <a:p>
            <a:endParaRPr/>
          </a:p>
        </p:txBody>
      </p:sp>
      <p:sp>
        <p:nvSpPr>
          <p:cNvPr id="896" name="Shape 896"/>
          <p:cNvSpPr>
            <a:spLocks noGrp="1"/>
          </p:cNvSpPr>
          <p:nvPr>
            <p:ph type="body" sz="quarter" idx="1"/>
          </p:nvPr>
        </p:nvSpPr>
        <p:spPr>
          <a:prstGeom prst="rect">
            <a:avLst/>
          </a:prstGeom>
        </p:spPr>
        <p:txBody>
          <a:bodyPr/>
          <a:lstStyle/>
          <a:p>
            <a:r>
              <a:t>Image: http://www.lifesafetysystems-lss.com/author/admin223/</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 name="Shape 925"/>
          <p:cNvSpPr>
            <a:spLocks noGrp="1" noRot="1" noChangeAspect="1"/>
          </p:cNvSpPr>
          <p:nvPr>
            <p:ph type="sldImg"/>
          </p:nvPr>
        </p:nvSpPr>
        <p:spPr>
          <a:prstGeom prst="rect">
            <a:avLst/>
          </a:prstGeom>
        </p:spPr>
        <p:txBody>
          <a:bodyPr/>
          <a:lstStyle/>
          <a:p>
            <a:endParaRPr/>
          </a:p>
        </p:txBody>
      </p:sp>
      <p:sp>
        <p:nvSpPr>
          <p:cNvPr id="926" name="Shape 926"/>
          <p:cNvSpPr>
            <a:spLocks noGrp="1"/>
          </p:cNvSpPr>
          <p:nvPr>
            <p:ph type="body" sz="quarter" idx="1"/>
          </p:nvPr>
        </p:nvSpPr>
        <p:spPr>
          <a:prstGeom prst="rect">
            <a:avLst/>
          </a:prstGeom>
        </p:spPr>
        <p:txBody>
          <a:bodyPr/>
          <a:lstStyle/>
          <a:p>
            <a:pPr>
              <a:spcBef>
                <a:spcPts val="0"/>
              </a:spcBef>
            </a:pPr>
            <a:r>
              <a:rPr dirty="0"/>
              <a:t>A qualified person must install these systems and the system must be capable of withstanding 5,000 pounds pressure.  You can’t use body belts any more, and all snap hooks have to be self closing and locking!</a:t>
            </a:r>
          </a:p>
          <a:p>
            <a:pPr>
              <a:spcBef>
                <a:spcPts val="0"/>
              </a:spcBef>
            </a:pPr>
            <a:endParaRPr dirty="0"/>
          </a:p>
          <a:p>
            <a:pPr>
              <a:spcBef>
                <a:spcPts val="0"/>
              </a:spcBef>
            </a:pPr>
            <a:r>
              <a:rPr dirty="0"/>
              <a:t>Left image: </a:t>
            </a:r>
            <a:r>
              <a:rPr u="sng" dirty="0">
                <a:solidFill>
                  <a:srgbClr val="0000FF"/>
                </a:solidFill>
                <a:uFill>
                  <a:solidFill>
                    <a:srgbClr val="0000FF"/>
                  </a:solidFill>
                </a:uFill>
                <a:hlinkClick r:id="rId3"/>
              </a:rPr>
              <a:t>http://www.coatingspromag.com/articles/safety/2014/10/inspecting-personal-fall-protection-equipment</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 name="Shape 935"/>
          <p:cNvSpPr>
            <a:spLocks noGrp="1" noRot="1" noChangeAspect="1"/>
          </p:cNvSpPr>
          <p:nvPr>
            <p:ph type="sldImg"/>
          </p:nvPr>
        </p:nvSpPr>
        <p:spPr>
          <a:prstGeom prst="rect">
            <a:avLst/>
          </a:prstGeom>
        </p:spPr>
        <p:txBody>
          <a:bodyPr/>
          <a:lstStyle/>
          <a:p>
            <a:endParaRPr/>
          </a:p>
        </p:txBody>
      </p:sp>
      <p:sp>
        <p:nvSpPr>
          <p:cNvPr id="936" name="Shape 936"/>
          <p:cNvSpPr>
            <a:spLocks noGrp="1"/>
          </p:cNvSpPr>
          <p:nvPr>
            <p:ph type="body" sz="quarter" idx="1"/>
          </p:nvPr>
        </p:nvSpPr>
        <p:spPr>
          <a:prstGeom prst="rect">
            <a:avLst/>
          </a:prstGeom>
        </p:spPr>
        <p:txBody>
          <a:bodyPr/>
          <a:lstStyle/>
          <a:p>
            <a:r>
              <a:t>Images: </a:t>
            </a:r>
            <a:r>
              <a:rPr u="sng">
                <a:solidFill>
                  <a:srgbClr val="0000FF"/>
                </a:solidFill>
                <a:uFill>
                  <a:solidFill>
                    <a:srgbClr val="0000FF"/>
                  </a:solidFill>
                </a:uFill>
                <a:hlinkClick r:id="rId3"/>
              </a:rPr>
              <a:t>http://www.coatingspromag.com/articles/safety/2014/10/inspecting-personal-fall-protection-equipment</a:t>
            </a:r>
          </a:p>
          <a:p>
            <a:r>
              <a:t>https://www.fallproof.com/faqs/when-inspecting-my-fall-protection-harness-before-each-use-what-should-i-look-for/</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 name="Shape 942"/>
          <p:cNvSpPr>
            <a:spLocks noGrp="1" noRot="1" noChangeAspect="1"/>
          </p:cNvSpPr>
          <p:nvPr>
            <p:ph type="sldImg"/>
          </p:nvPr>
        </p:nvSpPr>
        <p:spPr>
          <a:prstGeom prst="rect">
            <a:avLst/>
          </a:prstGeom>
        </p:spPr>
        <p:txBody>
          <a:bodyPr/>
          <a:lstStyle/>
          <a:p>
            <a:endParaRPr/>
          </a:p>
        </p:txBody>
      </p:sp>
      <p:sp>
        <p:nvSpPr>
          <p:cNvPr id="943" name="Shape 943"/>
          <p:cNvSpPr>
            <a:spLocks noGrp="1"/>
          </p:cNvSpPr>
          <p:nvPr>
            <p:ph type="body" sz="quarter" idx="1"/>
          </p:nvPr>
        </p:nvSpPr>
        <p:spPr>
          <a:prstGeom prst="rect">
            <a:avLst/>
          </a:prstGeom>
        </p:spPr>
        <p:txBody>
          <a:bodyPr/>
          <a:lstStyle>
            <a:lvl1pPr>
              <a:spcBef>
                <a:spcPts val="0"/>
              </a:spcBef>
              <a:defRPr>
                <a:latin typeface="Arial"/>
                <a:ea typeface="Arial"/>
                <a:cs typeface="Arial"/>
                <a:sym typeface="Arial"/>
              </a:defRPr>
            </a:lvl1pPr>
          </a:lstStyle>
          <a:p>
            <a:r>
              <a:t>The attachment point of the body belt shall be located in the center of the wearer's back. The attachment point of the body harness shall be located in the center of the wearer's back near shoulder level, or above the wearer's head.</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 name="Shape 947"/>
          <p:cNvSpPr>
            <a:spLocks noGrp="1" noRot="1" noChangeAspect="1"/>
          </p:cNvSpPr>
          <p:nvPr>
            <p:ph type="sldImg"/>
          </p:nvPr>
        </p:nvSpPr>
        <p:spPr>
          <a:prstGeom prst="rect">
            <a:avLst/>
          </a:prstGeom>
        </p:spPr>
        <p:txBody>
          <a:bodyPr/>
          <a:lstStyle/>
          <a:p>
            <a:endParaRPr/>
          </a:p>
        </p:txBody>
      </p:sp>
      <p:sp>
        <p:nvSpPr>
          <p:cNvPr id="948" name="Shape 948"/>
          <p:cNvSpPr>
            <a:spLocks noGrp="1"/>
          </p:cNvSpPr>
          <p:nvPr>
            <p:ph type="body" sz="quarter" idx="1"/>
          </p:nvPr>
        </p:nvSpPr>
        <p:spPr>
          <a:prstGeom prst="rect">
            <a:avLst/>
          </a:prstGeom>
        </p:spPr>
        <p:txBody>
          <a:bodyPr/>
          <a:lstStyle>
            <a:lvl1pPr>
              <a:spcBef>
                <a:spcPts val="0"/>
              </a:spcBef>
            </a:lvl1pPr>
          </a:lstStyle>
          <a:p>
            <a:r>
              <a:t>To use the safety monitoring system the monitor must receive special training on the hazards.  He has to be in sight of all the workers and be on the same level as the workers.  He has to be able to talk to the workers, so no mechanical equipment may be used.  Everyone on the roof must be under the control of the competent person, either by working for his company or being designated as a controlling contractor on a job site.  Naturally, the monitor’s sole purpose up there is to keep workers from falling off the roof, so he can’t have any other duties!</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 name="Shape 955"/>
          <p:cNvSpPr>
            <a:spLocks noGrp="1" noRot="1" noChangeAspect="1"/>
          </p:cNvSpPr>
          <p:nvPr>
            <p:ph type="sldImg"/>
          </p:nvPr>
        </p:nvSpPr>
        <p:spPr>
          <a:prstGeom prst="rect">
            <a:avLst/>
          </a:prstGeom>
        </p:spPr>
        <p:txBody>
          <a:bodyPr/>
          <a:lstStyle/>
          <a:p>
            <a:endParaRPr/>
          </a:p>
        </p:txBody>
      </p:sp>
      <p:sp>
        <p:nvSpPr>
          <p:cNvPr id="956" name="Shape 956"/>
          <p:cNvSpPr>
            <a:spLocks noGrp="1"/>
          </p:cNvSpPr>
          <p:nvPr>
            <p:ph type="body" sz="quarter" idx="1"/>
          </p:nvPr>
        </p:nvSpPr>
        <p:spPr>
          <a:prstGeom prst="rect">
            <a:avLst/>
          </a:prstGeom>
        </p:spPr>
        <p:txBody>
          <a:bodyPr/>
          <a:lstStyle/>
          <a:p>
            <a:pPr defTabSz="923925">
              <a:defRPr b="1"/>
            </a:pPr>
            <a:r>
              <a:t>Safety culture </a:t>
            </a:r>
            <a:r>
              <a:rPr b="0"/>
              <a:t>– How are people to know what to do with out a system in place?  Can we develop a culture without knowing what it is?</a:t>
            </a:r>
          </a:p>
          <a:p>
            <a:pPr defTabSz="923925">
              <a:defRPr b="1"/>
            </a:pPr>
            <a:r>
              <a:t>Better morale </a:t>
            </a:r>
            <a:r>
              <a:rPr b="0"/>
              <a:t>– When an employee knows that the company cares about more than making money, they feel like they have a part of a family who cares about their well being, look at the amount of wellness programs coming into being.</a:t>
            </a:r>
          </a:p>
          <a:p>
            <a:pPr defTabSz="923925">
              <a:defRPr b="1"/>
            </a:pPr>
            <a:r>
              <a:t>Good name in business</a:t>
            </a:r>
            <a:r>
              <a:rPr b="0"/>
              <a:t> – Most of our companies work for someone else correct? A company with systems in place is more likely to have good relationships with the General Contractor, these large companies like to work with other companies who have their ducks in a row.</a:t>
            </a:r>
          </a:p>
          <a:p>
            <a:pPr defTabSz="923925"/>
            <a:r>
              <a:t>Your accident rates will also of course be lower, companies with higher accident rates can be black listed by the government or large companies, from bidding on contracts</a:t>
            </a:r>
          </a:p>
          <a:p>
            <a:pPr defTabSz="923925">
              <a:defRPr b="1"/>
            </a:pPr>
            <a:r>
              <a:t>Lower workers comp </a:t>
            </a:r>
            <a:r>
              <a:rPr b="0"/>
              <a:t>– If you are self insured this is a no brainer, through systems people know what to expect, and they know the safe working practices, this leads to fewer incidents and less money going to the medical bills, lost wages, and legal fees.</a:t>
            </a:r>
          </a:p>
          <a:p>
            <a:pPr defTabSz="923925"/>
            <a:r>
              <a:t>If you have insurance it works just like car or home owners insurance, the more you use it the more expensive it becomes, in turn you experience modifier can go up causing larger companies to black list you as a dangerous contactor</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 name="Shape 961"/>
          <p:cNvSpPr>
            <a:spLocks noGrp="1" noRot="1" noChangeAspect="1"/>
          </p:cNvSpPr>
          <p:nvPr>
            <p:ph type="sldImg"/>
          </p:nvPr>
        </p:nvSpPr>
        <p:spPr>
          <a:prstGeom prst="rect">
            <a:avLst/>
          </a:prstGeom>
        </p:spPr>
        <p:txBody>
          <a:bodyPr/>
          <a:lstStyle/>
          <a:p>
            <a:endParaRPr/>
          </a:p>
        </p:txBody>
      </p:sp>
      <p:sp>
        <p:nvSpPr>
          <p:cNvPr id="962" name="Shape 962"/>
          <p:cNvSpPr>
            <a:spLocks noGrp="1"/>
          </p:cNvSpPr>
          <p:nvPr>
            <p:ph type="body" sz="quarter" idx="1"/>
          </p:nvPr>
        </p:nvSpPr>
        <p:spPr>
          <a:prstGeom prst="rect">
            <a:avLst/>
          </a:prstGeom>
        </p:spPr>
        <p:txBody>
          <a:bodyPr/>
          <a:lstStyle/>
          <a:p>
            <a:r>
              <a:t>Fewer Accidents - Can this be done with out people realizing they have a right to safety? NO</a:t>
            </a:r>
          </a:p>
          <a:p>
            <a:r>
              <a:t>What better way to make every person their own safety manager and their neighbors, instead of having one set of eye you have many</a:t>
            </a:r>
          </a:p>
          <a:p>
            <a:r>
              <a:t>Safety is Everyone’s responsibility</a:t>
            </a:r>
          </a:p>
          <a:p>
            <a:r>
              <a:t>How can we keep everyone on the same page so that how can we make CULTURE a reality? I hope today we have shown that systems can do that</a:t>
            </a:r>
          </a:p>
          <a:p>
            <a:r>
              <a:t>Safety is part of the job not something that slows the job down!</a:t>
            </a:r>
          </a:p>
          <a:p>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 name="Shape 967"/>
          <p:cNvSpPr>
            <a:spLocks noGrp="1" noRot="1" noChangeAspect="1"/>
          </p:cNvSpPr>
          <p:nvPr>
            <p:ph type="sldImg"/>
          </p:nvPr>
        </p:nvSpPr>
        <p:spPr>
          <a:prstGeom prst="rect">
            <a:avLst/>
          </a:prstGeom>
        </p:spPr>
        <p:txBody>
          <a:bodyPr/>
          <a:lstStyle/>
          <a:p>
            <a:endParaRPr/>
          </a:p>
        </p:txBody>
      </p:sp>
      <p:sp>
        <p:nvSpPr>
          <p:cNvPr id="968" name="Shape 968"/>
          <p:cNvSpPr>
            <a:spLocks noGrp="1"/>
          </p:cNvSpPr>
          <p:nvPr>
            <p:ph type="body" sz="quarter" idx="1"/>
          </p:nvPr>
        </p:nvSpPr>
        <p:spPr>
          <a:prstGeom prst="rect">
            <a:avLst/>
          </a:prstGeom>
        </p:spPr>
        <p:txBody>
          <a:bodyPr/>
          <a:lstStyle/>
          <a:p>
            <a:r>
              <a:t>Image: </a:t>
            </a:r>
            <a:r>
              <a:rPr u="sng">
                <a:solidFill>
                  <a:srgbClr val="0000FF"/>
                </a:solidFill>
                <a:uFill>
                  <a:solidFill>
                    <a:srgbClr val="0000FF"/>
                  </a:solidFill>
                </a:uFill>
                <a:hlinkClick r:id="rId3"/>
              </a:rPr>
              <a:t>http://amanecertumbesino.blogspot.com/2015/10/amanecer-tumbesino_24.html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a:spLocks noGrp="1" noRot="1" noChangeAspect="1"/>
          </p:cNvSpPr>
          <p:nvPr>
            <p:ph type="sldImg"/>
          </p:nvPr>
        </p:nvSpPr>
        <p:spPr>
          <a:prstGeom prst="rect">
            <a:avLst/>
          </a:prstGeom>
        </p:spPr>
        <p:txBody>
          <a:bodyPr/>
          <a:lstStyle/>
          <a:p>
            <a:endParaRPr/>
          </a:p>
        </p:txBody>
      </p:sp>
      <p:sp>
        <p:nvSpPr>
          <p:cNvPr id="112" name="Shape 112"/>
          <p:cNvSpPr>
            <a:spLocks noGrp="1"/>
          </p:cNvSpPr>
          <p:nvPr>
            <p:ph type="body" sz="quarter" idx="1"/>
          </p:nvPr>
        </p:nvSpPr>
        <p:spPr>
          <a:prstGeom prst="rect">
            <a:avLst/>
          </a:prstGeom>
        </p:spPr>
        <p:txBody>
          <a:bodyPr/>
          <a:lstStyle/>
          <a:p>
            <a:r>
              <a:t>The perception of danger is not there </a:t>
            </a:r>
          </a:p>
          <a:p>
            <a:r>
              <a:t>This fall won’t kill me!</a:t>
            </a:r>
          </a:p>
          <a:p>
            <a:r>
              <a:t>I fallen before and not been hurt</a:t>
            </a:r>
          </a:p>
          <a:p>
            <a:endParaRPr/>
          </a:p>
          <a:p>
            <a:r>
              <a:t>Ask them for more examples or if they agree</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 name="Shape 982"/>
          <p:cNvSpPr>
            <a:spLocks noGrp="1" noRot="1" noChangeAspect="1"/>
          </p:cNvSpPr>
          <p:nvPr>
            <p:ph type="sldImg"/>
          </p:nvPr>
        </p:nvSpPr>
        <p:spPr>
          <a:prstGeom prst="rect">
            <a:avLst/>
          </a:prstGeom>
        </p:spPr>
        <p:txBody>
          <a:bodyPr/>
          <a:lstStyle/>
          <a:p>
            <a:endParaRPr/>
          </a:p>
        </p:txBody>
      </p:sp>
      <p:sp>
        <p:nvSpPr>
          <p:cNvPr id="983" name="Shape 983"/>
          <p:cNvSpPr>
            <a:spLocks noGrp="1"/>
          </p:cNvSpPr>
          <p:nvPr>
            <p:ph type="body" sz="quarter" idx="1"/>
          </p:nvPr>
        </p:nvSpPr>
        <p:spPr>
          <a:prstGeom prst="rect">
            <a:avLst/>
          </a:prstGeom>
        </p:spPr>
        <p:txBody>
          <a:bodyPr/>
          <a:lstStyle/>
          <a:p>
            <a:r>
              <a:t>Image: http://www.metrosafety.ca/fall-protection-training/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SCA/EC">
    <p:spTree>
      <p:nvGrpSpPr>
        <p:cNvPr id="1" name=""/>
        <p:cNvGrpSpPr/>
        <p:nvPr/>
      </p:nvGrpSpPr>
      <p:grpSpPr>
        <a:xfrm>
          <a:off x="0" y="0"/>
          <a:ext cx="0" cy="0"/>
          <a:chOff x="0" y="0"/>
          <a:chExt cx="0" cy="0"/>
        </a:xfrm>
      </p:grpSpPr>
      <p:sp>
        <p:nvSpPr>
          <p:cNvPr id="14" name="Shape 14"/>
          <p:cNvSpPr>
            <a:spLocks noGrp="1"/>
          </p:cNvSpPr>
          <p:nvPr>
            <p:ph type="sldNum" sz="quarter" idx="2"/>
          </p:nvPr>
        </p:nvSpPr>
        <p:spPr>
          <a:prstGeom prst="rect">
            <a:avLst/>
          </a:prstGeom>
        </p:spPr>
        <p:txBody>
          <a:bodyPr/>
          <a:lstStyle/>
          <a:p>
            <a:fld id="{86CB4B4D-7CA3-9044-876B-883B54F8677D}" type="slidenum">
              <a:t>‹#›</a:t>
            </a:fld>
            <a:endParaRPr/>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SCA/EC old">
    <p:spTree>
      <p:nvGrpSpPr>
        <p:cNvPr id="1" name=""/>
        <p:cNvGrpSpPr/>
        <p:nvPr/>
      </p:nvGrpSpPr>
      <p:grpSpPr>
        <a:xfrm>
          <a:off x="0" y="0"/>
          <a:ext cx="0" cy="0"/>
          <a:chOff x="0" y="0"/>
          <a:chExt cx="0" cy="0"/>
        </a:xfrm>
      </p:grpSpPr>
      <p:pic>
        <p:nvPicPr>
          <p:cNvPr id="21" name="SCA for powerpoint.jpg"/>
          <p:cNvPicPr>
            <a:picLocks noChangeAspect="1"/>
          </p:cNvPicPr>
          <p:nvPr/>
        </p:nvPicPr>
        <p:blipFill>
          <a:blip r:embed="rId2">
            <a:extLst/>
          </a:blip>
          <a:stretch>
            <a:fillRect/>
          </a:stretch>
        </p:blipFill>
        <p:spPr>
          <a:xfrm>
            <a:off x="-19050" y="8017"/>
            <a:ext cx="9182100" cy="817323"/>
          </a:xfrm>
          <a:prstGeom prst="rect">
            <a:avLst/>
          </a:prstGeom>
          <a:ln w="12700">
            <a:miter lim="400000"/>
          </a:ln>
        </p:spPr>
      </p:pic>
      <p:pic>
        <p:nvPicPr>
          <p:cNvPr id="22" name="el Centro logo.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60819" y="-32511"/>
            <a:ext cx="1616681" cy="817323"/>
          </a:xfrm>
          <a:prstGeom prst="rect">
            <a:avLst/>
          </a:prstGeom>
          <a:ln w="12700">
            <a:miter lim="400000"/>
          </a:ln>
        </p:spPr>
      </p:pic>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30" name="Shape 3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pic>
        <p:nvPicPr>
          <p:cNvPr id="2" name="SCA for powerpoint.jpg"/>
          <p:cNvPicPr>
            <a:picLocks noChangeAspect="1"/>
          </p:cNvPicPr>
          <p:nvPr/>
        </p:nvPicPr>
        <p:blipFill>
          <a:blip r:embed="rId6">
            <a:extLst/>
          </a:blip>
          <a:stretch>
            <a:fillRect/>
          </a:stretch>
        </p:blipFill>
        <p:spPr>
          <a:xfrm>
            <a:off x="-19050" y="8017"/>
            <a:ext cx="9182100" cy="817323"/>
          </a:xfrm>
          <a:prstGeom prst="rect">
            <a:avLst/>
          </a:prstGeom>
          <a:ln w="12700">
            <a:miter lim="400000"/>
          </a:ln>
        </p:spPr>
      </p:pic>
      <p:pic>
        <p:nvPicPr>
          <p:cNvPr id="3" name="el Centro logo.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60819" y="-32511"/>
            <a:ext cx="1616681" cy="817323"/>
          </a:xfrm>
          <a:prstGeom prst="rect">
            <a:avLst/>
          </a:prstGeom>
          <a:ln w="12700">
            <a:miter lim="400000"/>
          </a:ln>
        </p:spPr>
      </p:pic>
      <p:sp>
        <p:nvSpPr>
          <p:cNvPr id="4" name="Shape 4"/>
          <p:cNvSpPr/>
          <p:nvPr/>
        </p:nvSpPr>
        <p:spPr>
          <a:xfrm>
            <a:off x="18950" y="6323161"/>
            <a:ext cx="9144001" cy="548333"/>
          </a:xfrm>
          <a:prstGeom prst="rect">
            <a:avLst/>
          </a:prstGeom>
          <a:solidFill>
            <a:srgbClr val="DDDCDE"/>
          </a:solidFill>
          <a:ln w="12700">
            <a:miter lim="400000"/>
          </a:ln>
        </p:spPr>
        <p:txBody>
          <a:bodyPr lIns="45718" tIns="45718" rIns="45718" bIns="45718"/>
          <a:lstStyle/>
          <a:p>
            <a:endParaRPr/>
          </a:p>
        </p:txBody>
      </p:sp>
      <p:sp>
        <p:nvSpPr>
          <p:cNvPr id="5" name="Shape 5"/>
          <p:cNvSpPr>
            <a:spLocks noGrp="1"/>
          </p:cNvSpPr>
          <p:nvPr>
            <p:ph type="title"/>
          </p:nvPr>
        </p:nvSpPr>
        <p:spPr>
          <a:xfrm>
            <a:off x="1370012" y="769937"/>
            <a:ext cx="7315201" cy="166846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lstStyle/>
          <a:p>
            <a:r>
              <a:rPr dirty="0"/>
              <a:t>Title Text</a:t>
            </a:r>
          </a:p>
        </p:txBody>
      </p:sp>
      <p:sp>
        <p:nvSpPr>
          <p:cNvPr id="6" name="Shape 6"/>
          <p:cNvSpPr>
            <a:spLocks noGrp="1"/>
          </p:cNvSpPr>
          <p:nvPr>
            <p:ph type="body" idx="1"/>
          </p:nvPr>
        </p:nvSpPr>
        <p:spPr>
          <a:xfrm>
            <a:off x="5103812" y="2438400"/>
            <a:ext cx="3581401" cy="44196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sp>
        <p:nvSpPr>
          <p:cNvPr id="7" name="Shape 7"/>
          <p:cNvSpPr>
            <a:spLocks noGrp="1"/>
          </p:cNvSpPr>
          <p:nvPr>
            <p:ph type="sldNum" sz="quarter" idx="2"/>
          </p:nvPr>
        </p:nvSpPr>
        <p:spPr>
          <a:xfrm>
            <a:off x="5456378" y="6404293"/>
            <a:ext cx="258623" cy="269239"/>
          </a:xfrm>
          <a:prstGeom prst="rect">
            <a:avLst/>
          </a:prstGeom>
          <a:ln w="12700">
            <a:miter lim="400000"/>
          </a:ln>
        </p:spPr>
        <p:txBody>
          <a:bodyPr wrap="none" lIns="45718" tIns="45718" rIns="45718" bIns="45718" anchor="ctr">
            <a:spAutoFit/>
          </a:bodyPr>
          <a:lstStyle>
            <a:lvl1pPr algn="r" defTabSz="457200">
              <a:defRPr sz="1200">
                <a:solidFill>
                  <a:srgbClr val="898989"/>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246459" marR="0" indent="-246459" algn="l" defTabSz="457200" rtl="0" latinLnBrk="0">
        <a:lnSpc>
          <a:spcPct val="100000"/>
        </a:lnSpc>
        <a:spcBef>
          <a:spcPts val="1000"/>
        </a:spcBef>
        <a:spcAft>
          <a:spcPts val="0"/>
        </a:spcAft>
        <a:buClrTx/>
        <a:buSzPct val="100000"/>
        <a:buFont typeface="Arial"/>
        <a:buChar char="»"/>
        <a:tabLst/>
        <a:defRPr sz="2300" b="0" i="0" u="none" strike="noStrike" cap="none" spc="0" baseline="0">
          <a:ln>
            <a:noFill/>
          </a:ln>
          <a:solidFill>
            <a:srgbClr val="000000"/>
          </a:solidFill>
          <a:uFillTx/>
          <a:latin typeface="+mj-lt"/>
          <a:ea typeface="+mj-ea"/>
          <a:cs typeface="+mj-cs"/>
          <a:sym typeface="Calibri"/>
        </a:defRPr>
      </a:lvl1pPr>
      <a:lvl2pPr marL="691922" marR="0" indent="-234722" algn="l" defTabSz="457200" rtl="0" latinLnBrk="0">
        <a:lnSpc>
          <a:spcPct val="100000"/>
        </a:lnSpc>
        <a:spcBef>
          <a:spcPts val="1000"/>
        </a:spcBef>
        <a:spcAft>
          <a:spcPts val="0"/>
        </a:spcAft>
        <a:buClrTx/>
        <a:buSzPct val="100000"/>
        <a:buFont typeface="Arial"/>
        <a:buChar char="–"/>
        <a:tabLst/>
        <a:defRPr sz="2300" b="0" i="0" u="none" strike="noStrike" cap="none" spc="0" baseline="0">
          <a:ln>
            <a:noFill/>
          </a:ln>
          <a:solidFill>
            <a:srgbClr val="000000"/>
          </a:solidFill>
          <a:uFillTx/>
          <a:latin typeface="+mj-lt"/>
          <a:ea typeface="+mj-ea"/>
          <a:cs typeface="+mj-cs"/>
          <a:sym typeface="Calibri"/>
        </a:defRPr>
      </a:lvl2pPr>
      <a:lvl3pPr marL="1133475" marR="0" indent="-219075" algn="l" defTabSz="457200" rtl="0" latinLnBrk="0">
        <a:lnSpc>
          <a:spcPct val="100000"/>
        </a:lnSpc>
        <a:spcBef>
          <a:spcPts val="1000"/>
        </a:spcBef>
        <a:spcAft>
          <a:spcPts val="0"/>
        </a:spcAft>
        <a:buClrTx/>
        <a:buSzPct val="100000"/>
        <a:buFont typeface="Arial"/>
        <a:buChar char="•"/>
        <a:tabLst/>
        <a:defRPr sz="2300" b="0" i="0" u="none" strike="noStrike" cap="none" spc="0" baseline="0">
          <a:ln>
            <a:noFill/>
          </a:ln>
          <a:solidFill>
            <a:srgbClr val="000000"/>
          </a:solidFill>
          <a:uFillTx/>
          <a:latin typeface="+mj-lt"/>
          <a:ea typeface="+mj-ea"/>
          <a:cs typeface="+mj-cs"/>
          <a:sym typeface="Calibri"/>
        </a:defRPr>
      </a:lvl3pPr>
      <a:lvl4pPr marL="1634489" marR="0" indent="-262889" algn="l" defTabSz="457200" rtl="0" latinLnBrk="0">
        <a:lnSpc>
          <a:spcPct val="100000"/>
        </a:lnSpc>
        <a:spcBef>
          <a:spcPts val="1000"/>
        </a:spcBef>
        <a:spcAft>
          <a:spcPts val="0"/>
        </a:spcAft>
        <a:buClrTx/>
        <a:buSzPct val="100000"/>
        <a:buFont typeface="Arial"/>
        <a:buChar char="–"/>
        <a:tabLst/>
        <a:defRPr sz="2300" b="0" i="0" u="none" strike="noStrike" cap="none" spc="0" baseline="0">
          <a:ln>
            <a:noFill/>
          </a:ln>
          <a:solidFill>
            <a:srgbClr val="000000"/>
          </a:solidFill>
          <a:uFillTx/>
          <a:latin typeface="+mj-lt"/>
          <a:ea typeface="+mj-ea"/>
          <a:cs typeface="+mj-cs"/>
          <a:sym typeface="Calibri"/>
        </a:defRPr>
      </a:lvl4pPr>
      <a:lvl5pPr marL="2120900" marR="0" indent="-292100" algn="l" defTabSz="457200" rtl="0" latinLnBrk="0">
        <a:lnSpc>
          <a:spcPct val="100000"/>
        </a:lnSpc>
        <a:spcBef>
          <a:spcPts val="1000"/>
        </a:spcBef>
        <a:spcAft>
          <a:spcPts val="0"/>
        </a:spcAft>
        <a:buClrTx/>
        <a:buSzPct val="100000"/>
        <a:buFont typeface="Arial"/>
        <a:buChar char="»"/>
        <a:tabLst/>
        <a:defRPr sz="2300" b="0" i="0" u="none" strike="noStrike" cap="none" spc="0" baseline="0">
          <a:ln>
            <a:noFill/>
          </a:ln>
          <a:solidFill>
            <a:srgbClr val="000000"/>
          </a:solidFill>
          <a:uFillTx/>
          <a:latin typeface="+mj-lt"/>
          <a:ea typeface="+mj-ea"/>
          <a:cs typeface="+mj-cs"/>
          <a:sym typeface="Calibri"/>
        </a:defRPr>
      </a:lvl5pPr>
      <a:lvl6pPr marL="2578100" marR="0" indent="-292100" algn="l" defTabSz="457200" rtl="0" latinLnBrk="0">
        <a:lnSpc>
          <a:spcPct val="100000"/>
        </a:lnSpc>
        <a:spcBef>
          <a:spcPts val="1000"/>
        </a:spcBef>
        <a:spcAft>
          <a:spcPts val="0"/>
        </a:spcAft>
        <a:buClrTx/>
        <a:buSzPct val="100000"/>
        <a:buFont typeface="Arial"/>
        <a:buChar char="•"/>
        <a:tabLst/>
        <a:defRPr sz="2300" b="0" i="0" u="none" strike="noStrike" cap="none" spc="0" baseline="0">
          <a:ln>
            <a:noFill/>
          </a:ln>
          <a:solidFill>
            <a:srgbClr val="000000"/>
          </a:solidFill>
          <a:uFillTx/>
          <a:latin typeface="+mj-lt"/>
          <a:ea typeface="+mj-ea"/>
          <a:cs typeface="+mj-cs"/>
          <a:sym typeface="Calibri"/>
        </a:defRPr>
      </a:lvl6pPr>
      <a:lvl7pPr marL="3035300" marR="0" indent="-292100" algn="l" defTabSz="457200" rtl="0" latinLnBrk="0">
        <a:lnSpc>
          <a:spcPct val="100000"/>
        </a:lnSpc>
        <a:spcBef>
          <a:spcPts val="1000"/>
        </a:spcBef>
        <a:spcAft>
          <a:spcPts val="0"/>
        </a:spcAft>
        <a:buClrTx/>
        <a:buSzPct val="100000"/>
        <a:buFont typeface="Arial"/>
        <a:buChar char="•"/>
        <a:tabLst/>
        <a:defRPr sz="2300" b="0" i="0" u="none" strike="noStrike" cap="none" spc="0" baseline="0">
          <a:ln>
            <a:noFill/>
          </a:ln>
          <a:solidFill>
            <a:srgbClr val="000000"/>
          </a:solidFill>
          <a:uFillTx/>
          <a:latin typeface="+mj-lt"/>
          <a:ea typeface="+mj-ea"/>
          <a:cs typeface="+mj-cs"/>
          <a:sym typeface="Calibri"/>
        </a:defRPr>
      </a:lvl7pPr>
      <a:lvl8pPr marL="3492500" marR="0" indent="-292100" algn="l" defTabSz="457200" rtl="0" latinLnBrk="0">
        <a:lnSpc>
          <a:spcPct val="100000"/>
        </a:lnSpc>
        <a:spcBef>
          <a:spcPts val="1000"/>
        </a:spcBef>
        <a:spcAft>
          <a:spcPts val="0"/>
        </a:spcAft>
        <a:buClrTx/>
        <a:buSzPct val="100000"/>
        <a:buFont typeface="Arial"/>
        <a:buChar char="•"/>
        <a:tabLst/>
        <a:defRPr sz="2300" b="0" i="0" u="none" strike="noStrike" cap="none" spc="0" baseline="0">
          <a:ln>
            <a:noFill/>
          </a:ln>
          <a:solidFill>
            <a:srgbClr val="000000"/>
          </a:solidFill>
          <a:uFillTx/>
          <a:latin typeface="+mj-lt"/>
          <a:ea typeface="+mj-ea"/>
          <a:cs typeface="+mj-cs"/>
          <a:sym typeface="Calibri"/>
        </a:defRPr>
      </a:lvl8pPr>
      <a:lvl9pPr marL="3949700" marR="0" indent="-292100" algn="l" defTabSz="457200" rtl="0" latinLnBrk="0">
        <a:lnSpc>
          <a:spcPct val="100000"/>
        </a:lnSpc>
        <a:spcBef>
          <a:spcPts val="1000"/>
        </a:spcBef>
        <a:spcAft>
          <a:spcPts val="0"/>
        </a:spcAft>
        <a:buClrTx/>
        <a:buSzPct val="100000"/>
        <a:buFont typeface="Arial"/>
        <a:buChar char="•"/>
        <a:tabLst/>
        <a:defRPr sz="2300" b="0" i="0" u="none" strike="noStrike" cap="none" spc="0" baseline="0">
          <a:ln>
            <a:noFill/>
          </a:ln>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172.jpeg"/><Relationship Id="rId2" Type="http://schemas.openxmlformats.org/officeDocument/2006/relationships/notesSlide" Target="../notesSlides/notesSlide80.xml"/><Relationship Id="rId1" Type="http://schemas.openxmlformats.org/officeDocument/2006/relationships/slideLayout" Target="../slideLayouts/slideLayout1.xml"/><Relationship Id="rId4" Type="http://schemas.openxmlformats.org/officeDocument/2006/relationships/image" Target="../media/image173.png"/></Relationships>
</file>

<file path=ppt/slides/_rels/slide101.xml.rels><?xml version="1.0" encoding="UTF-8" standalone="yes"?>
<Relationships xmlns="http://schemas.openxmlformats.org/package/2006/relationships"><Relationship Id="rId3" Type="http://schemas.openxmlformats.org/officeDocument/2006/relationships/image" Target="../media/image154.jpeg"/><Relationship Id="rId7" Type="http://schemas.openxmlformats.org/officeDocument/2006/relationships/image" Target="../media/image177.png"/><Relationship Id="rId2" Type="http://schemas.openxmlformats.org/officeDocument/2006/relationships/notesSlide" Target="../notesSlides/notesSlide81.xml"/><Relationship Id="rId1" Type="http://schemas.openxmlformats.org/officeDocument/2006/relationships/slideLayout" Target="../slideLayouts/slideLayout1.xml"/><Relationship Id="rId6" Type="http://schemas.openxmlformats.org/officeDocument/2006/relationships/image" Target="../media/image176.jpeg"/><Relationship Id="rId5" Type="http://schemas.openxmlformats.org/officeDocument/2006/relationships/image" Target="../media/image175.png"/><Relationship Id="rId4" Type="http://schemas.openxmlformats.org/officeDocument/2006/relationships/image" Target="../media/image174.png"/></Relationships>
</file>

<file path=ppt/slides/_rels/slide102.xml.rels><?xml version="1.0" encoding="UTF-8" standalone="yes"?>
<Relationships xmlns="http://schemas.openxmlformats.org/package/2006/relationships"><Relationship Id="rId3" Type="http://schemas.openxmlformats.org/officeDocument/2006/relationships/image" Target="../media/image178.jpeg"/><Relationship Id="rId2" Type="http://schemas.openxmlformats.org/officeDocument/2006/relationships/notesSlide" Target="../notesSlides/notesSlide82.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103.xml.rels><?xml version="1.0" encoding="UTF-8" standalone="yes"?>
<Relationships xmlns="http://schemas.openxmlformats.org/package/2006/relationships"><Relationship Id="rId3" Type="http://schemas.openxmlformats.org/officeDocument/2006/relationships/image" Target="../media/image180.jpeg"/><Relationship Id="rId2" Type="http://schemas.openxmlformats.org/officeDocument/2006/relationships/image" Target="../media/image179.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182.png"/><Relationship Id="rId7" Type="http://schemas.openxmlformats.org/officeDocument/2006/relationships/image" Target="../media/image186.png"/><Relationship Id="rId2" Type="http://schemas.openxmlformats.org/officeDocument/2006/relationships/image" Target="../media/image181.png"/><Relationship Id="rId1" Type="http://schemas.openxmlformats.org/officeDocument/2006/relationships/slideLayout" Target="../slideLayouts/slideLayout1.xml"/><Relationship Id="rId6" Type="http://schemas.openxmlformats.org/officeDocument/2006/relationships/image" Target="../media/image185.png"/><Relationship Id="rId5" Type="http://schemas.openxmlformats.org/officeDocument/2006/relationships/image" Target="../media/image184.png"/><Relationship Id="rId4" Type="http://schemas.openxmlformats.org/officeDocument/2006/relationships/image" Target="../media/image183.png"/></Relationships>
</file>

<file path=ppt/slides/_rels/slide105.xml.rels><?xml version="1.0" encoding="UTF-8" standalone="yes"?>
<Relationships xmlns="http://schemas.openxmlformats.org/package/2006/relationships"><Relationship Id="rId3" Type="http://schemas.openxmlformats.org/officeDocument/2006/relationships/image" Target="../media/image187.jpe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image" Target="../media/image188.jpeg"/><Relationship Id="rId4" Type="http://schemas.openxmlformats.org/officeDocument/2006/relationships/image" Target="../media/image42.png"/></Relationships>
</file>

<file path=ppt/slides/_rels/slide106.xml.rels><?xml version="1.0" encoding="UTF-8" standalone="yes"?>
<Relationships xmlns="http://schemas.openxmlformats.org/package/2006/relationships"><Relationship Id="rId3" Type="http://schemas.openxmlformats.org/officeDocument/2006/relationships/image" Target="../media/image189.jpeg"/><Relationship Id="rId7" Type="http://schemas.openxmlformats.org/officeDocument/2006/relationships/image" Target="../media/image47.png"/><Relationship Id="rId2" Type="http://schemas.openxmlformats.org/officeDocument/2006/relationships/notesSlide" Target="../notesSlides/notesSlide84.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191.jpeg"/><Relationship Id="rId4" Type="http://schemas.openxmlformats.org/officeDocument/2006/relationships/image" Target="../media/image190.jpeg"/></Relationships>
</file>

<file path=ppt/slides/_rels/slide107.xml.rels><?xml version="1.0" encoding="UTF-8" standalone="yes"?>
<Relationships xmlns="http://schemas.openxmlformats.org/package/2006/relationships"><Relationship Id="rId3" Type="http://schemas.openxmlformats.org/officeDocument/2006/relationships/image" Target="../media/image192.jpe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193.jpeg"/><Relationship Id="rId2" Type="http://schemas.openxmlformats.org/officeDocument/2006/relationships/notesSlide" Target="../notesSlides/notesSlide87.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0.xml.rels><?xml version="1.0" encoding="UTF-8" standalone="yes"?>
<Relationships xmlns="http://schemas.openxmlformats.org/package/2006/relationships"><Relationship Id="rId3" Type="http://schemas.openxmlformats.org/officeDocument/2006/relationships/image" Target="../media/image194.pn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195.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96.jpe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43.jpe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jpeg"/></Relationships>
</file>

<file path=ppt/slides/_rels/slide41.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xml"/><Relationship Id="rId4" Type="http://schemas.openxmlformats.org/officeDocument/2006/relationships/image" Target="../media/image68.png"/></Relationships>
</file>

<file path=ppt/slides/_rels/slide4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72.png"/><Relationship Id="rId4" Type="http://schemas.openxmlformats.org/officeDocument/2006/relationships/image" Target="../media/image71.jpeg"/></Relationships>
</file>

<file path=ppt/slides/_rels/slide4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78.png"/></Relationships>
</file>

<file path=ppt/slides/_rels/slide5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5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85.png"/></Relationships>
</file>

<file path=ppt/slides/_rels/slide5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87.png"/></Relationships>
</file>

<file path=ppt/slides/_rels/slide5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89.png"/></Relationships>
</file>

<file path=ppt/slides/_rels/slide5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91.png"/></Relationships>
</file>

<file path=ppt/slides/_rels/slide57.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94.png"/><Relationship Id="rId4" Type="http://schemas.openxmlformats.org/officeDocument/2006/relationships/image" Target="../media/image93.jpeg"/></Relationships>
</file>

<file path=ppt/slides/_rels/slide58.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94.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102.jpe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101.jpeg"/><Relationship Id="rId5" Type="http://schemas.openxmlformats.org/officeDocument/2006/relationships/image" Target="../media/image100.png"/><Relationship Id="rId4" Type="http://schemas.openxmlformats.org/officeDocument/2006/relationships/image" Target="../media/image99.png"/></Relationships>
</file>

<file path=ppt/slides/_rels/slide6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104.png"/></Relationships>
</file>

<file path=ppt/slides/_rels/slide6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113.jpeg"/><Relationship Id="rId4" Type="http://schemas.openxmlformats.org/officeDocument/2006/relationships/image" Target="../media/image110.png"/></Relationships>
</file>

<file path=ppt/slides/_rels/slide68.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115.png"/></Relationships>
</file>

<file path=ppt/slides/_rels/slide69.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11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image" Target="../media/image110.png"/><Relationship Id="rId4" Type="http://schemas.openxmlformats.org/officeDocument/2006/relationships/image" Target="../media/image118.png"/></Relationships>
</file>

<file path=ppt/slides/_rels/slide71.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110.png"/></Relationships>
</file>

<file path=ppt/slides/_rels/slide7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20.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110.png"/><Relationship Id="rId5" Type="http://schemas.openxmlformats.org/officeDocument/2006/relationships/image" Target="../media/image122.png"/><Relationship Id="rId4" Type="http://schemas.openxmlformats.org/officeDocument/2006/relationships/image" Target="../media/image22.png"/></Relationships>
</file>

<file path=ppt/slides/_rels/slide74.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110.png"/></Relationships>
</file>

<file path=ppt/slides/_rels/slide75.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110.png"/></Relationships>
</file>

<file path=ppt/slides/_rels/slide76.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126.jpeg"/><Relationship Id="rId4" Type="http://schemas.openxmlformats.org/officeDocument/2006/relationships/image" Target="../media/image110.png"/></Relationships>
</file>

<file path=ppt/slides/_rels/slide77.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image" Target="../media/image110.png"/><Relationship Id="rId4" Type="http://schemas.openxmlformats.org/officeDocument/2006/relationships/image" Target="../media/image128.jpeg"/></Relationships>
</file>

<file path=ppt/slides/_rels/slide78.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130.jpeg"/></Relationships>
</file>

<file path=ppt/slides/_rels/slide79.xml.rels><?xml version="1.0" encoding="UTF-8" standalone="yes"?>
<Relationships xmlns="http://schemas.openxmlformats.org/package/2006/relationships"><Relationship Id="rId3" Type="http://schemas.openxmlformats.org/officeDocument/2006/relationships/image" Target="../media/image131.gif"/><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1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110.png"/></Relationships>
</file>

<file path=ppt/slides/_rels/slide81.xml.rels><?xml version="1.0" encoding="UTF-8" standalone="yes"?>
<Relationships xmlns="http://schemas.openxmlformats.org/package/2006/relationships"><Relationship Id="rId3" Type="http://schemas.openxmlformats.org/officeDocument/2006/relationships/image" Target="../media/image133.png"/><Relationship Id="rId7" Type="http://schemas.openxmlformats.org/officeDocument/2006/relationships/image" Target="../media/image110.png"/><Relationship Id="rId2" Type="http://schemas.openxmlformats.org/officeDocument/2006/relationships/notesSlide" Target="../notesSlides/notesSlide67.xml"/><Relationship Id="rId1" Type="http://schemas.openxmlformats.org/officeDocument/2006/relationships/slideLayout" Target="../slideLayouts/slideLayout1.xml"/><Relationship Id="rId6" Type="http://schemas.openxmlformats.org/officeDocument/2006/relationships/image" Target="../media/image136.png"/><Relationship Id="rId5" Type="http://schemas.openxmlformats.org/officeDocument/2006/relationships/image" Target="../media/image135.png"/><Relationship Id="rId4" Type="http://schemas.openxmlformats.org/officeDocument/2006/relationships/image" Target="../media/image134.png"/></Relationships>
</file>

<file path=ppt/slides/_rels/slide82.xml.rels><?xml version="1.0" encoding="UTF-8" standalone="yes"?>
<Relationships xmlns="http://schemas.openxmlformats.org/package/2006/relationships"><Relationship Id="rId2" Type="http://schemas.openxmlformats.org/officeDocument/2006/relationships/image" Target="../media/image137.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139.png"/></Relationships>
</file>

<file path=ppt/slides/_rels/slide84.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image" Target="../media/image140.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42.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144.jpeg"/></Relationships>
</file>

<file path=ppt/slides/_rels/slide87.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jpe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148.jpeg"/></Relationships>
</file>

<file path=ppt/slides/_rels/slide89.xml.rels><?xml version="1.0" encoding="UTF-8" standalone="yes"?>
<Relationships xmlns="http://schemas.openxmlformats.org/package/2006/relationships"><Relationship Id="rId3" Type="http://schemas.openxmlformats.org/officeDocument/2006/relationships/image" Target="../media/image149.jpe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openxmlformats.org/officeDocument/2006/relationships/image" Target="../media/image150.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0.xml.rels><?xml version="1.0" encoding="UTF-8" standalone="yes"?>
<Relationships xmlns="http://schemas.openxmlformats.org/package/2006/relationships"><Relationship Id="rId2" Type="http://schemas.openxmlformats.org/officeDocument/2006/relationships/image" Target="../media/image151.jpe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152.jpe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image" Target="../media/image150.png"/><Relationship Id="rId4" Type="http://schemas.openxmlformats.org/officeDocument/2006/relationships/image" Target="../media/image153.jpeg"/></Relationships>
</file>

<file path=ppt/slides/_rels/slide92.xml.rels><?xml version="1.0" encoding="UTF-8" standalone="yes"?>
<Relationships xmlns="http://schemas.openxmlformats.org/package/2006/relationships"><Relationship Id="rId3" Type="http://schemas.openxmlformats.org/officeDocument/2006/relationships/image" Target="../media/image154.jpe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openxmlformats.org/officeDocument/2006/relationships/image" Target="../media/image146.png"/></Relationships>
</file>

<file path=ppt/slides/_rels/slide93.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image" Target="../media/image156.png"/><Relationship Id="rId4" Type="http://schemas.openxmlformats.org/officeDocument/2006/relationships/image" Target="../media/image41.png"/></Relationships>
</file>

<file path=ppt/slides/_rels/slide94.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75.xml"/><Relationship Id="rId1" Type="http://schemas.openxmlformats.org/officeDocument/2006/relationships/slideLayout" Target="../slideLayouts/slideLayout1.xml"/><Relationship Id="rId4" Type="http://schemas.openxmlformats.org/officeDocument/2006/relationships/image" Target="../media/image146.png"/></Relationships>
</file>

<file path=ppt/slides/_rels/slide95.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image" Target="../media/image146.png"/><Relationship Id="rId4" Type="http://schemas.openxmlformats.org/officeDocument/2006/relationships/image" Target="../media/image159.png"/></Relationships>
</file>

<file path=ppt/slides/_rels/slide96.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161.jpe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image" Target="../media/image164.png"/><Relationship Id="rId4" Type="http://schemas.openxmlformats.org/officeDocument/2006/relationships/image" Target="../media/image163.png"/></Relationships>
</file>

<file path=ppt/slides/_rels/slide99.xml.rels><?xml version="1.0" encoding="UTF-8" standalone="yes"?>
<Relationships xmlns="http://schemas.openxmlformats.org/package/2006/relationships"><Relationship Id="rId8" Type="http://schemas.openxmlformats.org/officeDocument/2006/relationships/image" Target="../media/image170.png"/><Relationship Id="rId3" Type="http://schemas.openxmlformats.org/officeDocument/2006/relationships/image" Target="../media/image165.jpeg"/><Relationship Id="rId7" Type="http://schemas.openxmlformats.org/officeDocument/2006/relationships/image" Target="../media/image169.png"/><Relationship Id="rId2" Type="http://schemas.openxmlformats.org/officeDocument/2006/relationships/notesSlide" Target="../notesSlides/notesSlide79.xml"/><Relationship Id="rId1" Type="http://schemas.openxmlformats.org/officeDocument/2006/relationships/slideLayout" Target="../slideLayouts/slideLayout1.xml"/><Relationship Id="rId6" Type="http://schemas.openxmlformats.org/officeDocument/2006/relationships/image" Target="../media/image168.png"/><Relationship Id="rId5" Type="http://schemas.openxmlformats.org/officeDocument/2006/relationships/image" Target="../media/image167.jpeg"/><Relationship Id="rId4" Type="http://schemas.openxmlformats.org/officeDocument/2006/relationships/image" Target="../media/image166.png"/><Relationship Id="rId9" Type="http://schemas.openxmlformats.org/officeDocument/2006/relationships/image" Target="../media/image17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769937"/>
            <a:ext cx="9144000" cy="1284208"/>
          </a:xfrm>
        </p:spPr>
        <p:txBody>
          <a:bodyPr/>
          <a:lstStyle/>
          <a:p>
            <a:r>
              <a:rPr lang="en-US" sz="2800" b="1" dirty="0"/>
              <a:t>Fall Protection – Taking It to a Whole New Level </a:t>
            </a:r>
            <a:r>
              <a:rPr lang="en-US" sz="2800" b="1" dirty="0" smtClean="0">
                <a:solidFill>
                  <a:srgbClr val="FFFFFF"/>
                </a:solidFill>
              </a:rPr>
              <a:t>1</a:t>
            </a:r>
            <a:r>
              <a:rPr lang="en-US" sz="2800" b="1" dirty="0">
                <a:solidFill>
                  <a:srgbClr val="FFFFFF"/>
                </a:solidFill>
              </a:rPr>
              <a:t/>
            </a:r>
            <a:br>
              <a:rPr lang="en-US" sz="2800" b="1" dirty="0">
                <a:solidFill>
                  <a:srgbClr val="FFFFFF"/>
                </a:solidFill>
              </a:rPr>
            </a:br>
            <a:endParaRPr lang="en-US" sz="2800" b="1" dirty="0"/>
          </a:p>
        </p:txBody>
      </p:sp>
      <p:pic>
        <p:nvPicPr>
          <p:cNvPr id="40" name="harness lifeline_scaffolding.jpg" descr="Workers on a suspended scaffolding, working on building while wearing harnesses tied onto life line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230411" y="1844200"/>
            <a:ext cx="6720989" cy="5008672"/>
          </a:xfrm>
          <a:prstGeom prst="rect">
            <a:avLst/>
          </a:prstGeom>
          <a:ln w="12700">
            <a:miter lim="400000"/>
          </a:ln>
        </p:spPr>
      </p:pic>
      <p:pic>
        <p:nvPicPr>
          <p:cNvPr id="41" name="check mark 2000px-Checkmark_green.svg.png" descr="Green check mark indicates the contents of this photo are approved by OSHA."/>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52378" y="2054145"/>
            <a:ext cx="2368067" cy="2055482"/>
          </a:xfrm>
          <a:prstGeom prst="rect">
            <a:avLst/>
          </a:prstGeom>
          <a:ln w="12700">
            <a:miter lim="400000"/>
          </a:ln>
          <a:effectLst>
            <a:outerShdw blurRad="101600" dist="25400" dir="5400000" rotWithShape="0">
              <a:srgbClr val="000000">
                <a:alpha val="75000"/>
              </a:srgbClr>
            </a:outerShdw>
          </a:effec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p:cNvSpPr>
          <p:nvPr>
            <p:ph type="title"/>
          </p:nvPr>
        </p:nvSpPr>
        <p:spPr>
          <a:xfrm>
            <a:off x="-2" y="914400"/>
            <a:ext cx="9144004" cy="990600"/>
          </a:xfrm>
          <a:prstGeom prst="rect">
            <a:avLst/>
          </a:prstGeom>
        </p:spPr>
        <p:txBody>
          <a:bodyPr>
            <a:normAutofit/>
          </a:bodyPr>
          <a:lstStyle>
            <a:lvl1pPr defTabSz="370331">
              <a:defRPr sz="3200" b="1"/>
            </a:lvl1pPr>
          </a:lstStyle>
          <a:p>
            <a:r>
              <a:rPr dirty="0"/>
              <a:t>OSHA Fall-Related Death Reports</a:t>
            </a:r>
          </a:p>
        </p:txBody>
      </p:sp>
      <p:sp>
        <p:nvSpPr>
          <p:cNvPr id="99" name="Shape 99"/>
          <p:cNvSpPr/>
          <p:nvPr/>
        </p:nvSpPr>
        <p:spPr>
          <a:xfrm>
            <a:off x="259109" y="1994061"/>
            <a:ext cx="6217891" cy="274781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lstStyle/>
          <a:p>
            <a:pPr marL="190500" indent="-190500" defTabSz="457200">
              <a:spcBef>
                <a:spcPts val="1000"/>
              </a:spcBef>
              <a:buSzPct val="100000"/>
              <a:buFont typeface="Arial"/>
              <a:buChar char="•"/>
              <a:defRPr sz="2300"/>
            </a:pPr>
            <a:r>
              <a:rPr dirty="0"/>
              <a:t>In 2015, there were 903 fatal accidents involving Hispanic workers.</a:t>
            </a:r>
          </a:p>
          <a:p>
            <a:pPr marL="190500" indent="-190500" defTabSz="457200">
              <a:spcBef>
                <a:spcPts val="1000"/>
              </a:spcBef>
              <a:buSzPct val="100000"/>
              <a:buFont typeface="Arial"/>
              <a:buChar char="•"/>
              <a:defRPr sz="2300"/>
            </a:pPr>
            <a:r>
              <a:rPr dirty="0"/>
              <a:t>This is equivalent to 4 workers in 100,000.*</a:t>
            </a:r>
          </a:p>
          <a:p>
            <a:pPr marL="190500" indent="-190500" defTabSz="457200">
              <a:spcBef>
                <a:spcPts val="1000"/>
              </a:spcBef>
              <a:buSzPct val="100000"/>
              <a:buFont typeface="Arial"/>
              <a:buChar char="•"/>
              <a:defRPr sz="2300"/>
            </a:pPr>
            <a:r>
              <a:rPr dirty="0"/>
              <a:t>For Hispanics, this is the highest rate of fatal accidents since these statistics were first recorded.</a:t>
            </a:r>
          </a:p>
        </p:txBody>
      </p:sp>
      <p:sp>
        <p:nvSpPr>
          <p:cNvPr id="97" name="Shape 97"/>
          <p:cNvSpPr>
            <a:spLocks noGrp="1"/>
          </p:cNvSpPr>
          <p:nvPr>
            <p:ph type="body" sz="half" idx="4294967295"/>
          </p:nvPr>
        </p:nvSpPr>
        <p:spPr>
          <a:xfrm>
            <a:off x="377626" y="4617322"/>
            <a:ext cx="8414148" cy="1666082"/>
          </a:xfrm>
          <a:prstGeom prst="rect">
            <a:avLst/>
          </a:prstGeom>
        </p:spPr>
        <p:txBody>
          <a:bodyPr/>
          <a:lstStyle/>
          <a:p>
            <a:pPr marL="190500" indent="-190500">
              <a:spcBef>
                <a:spcPts val="1500"/>
              </a:spcBef>
              <a:buChar char="•"/>
            </a:pPr>
            <a:r>
              <a:t>Example: In 2010 in Iowa City, IA a worker suffered a fatal injury after losing his balance and falling from 24 feet onto a concrete slab. </a:t>
            </a:r>
            <a:r>
              <a:rPr b="1"/>
              <a:t>He was using an industrial jigsaw on a ladder. </a:t>
            </a:r>
          </a:p>
        </p:txBody>
      </p:sp>
      <p:sp>
        <p:nvSpPr>
          <p:cNvPr id="98" name="Shape 98"/>
          <p:cNvSpPr/>
          <p:nvPr/>
        </p:nvSpPr>
        <p:spPr>
          <a:xfrm>
            <a:off x="915388" y="6310631"/>
            <a:ext cx="1790647" cy="3581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1700">
                <a:solidFill>
                  <a:srgbClr val="535353"/>
                </a:solidFill>
              </a:defRPr>
            </a:lvl1pPr>
          </a:lstStyle>
          <a:p>
            <a:r>
              <a:t>*Full-time workers.</a:t>
            </a:r>
          </a:p>
        </p:txBody>
      </p:sp>
      <p:pic>
        <p:nvPicPr>
          <p:cNvPr id="100" name="sierra de vaiven 2-48-1550-0000.jpg" descr="An industrial jigsaw."/>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5771" y="1994061"/>
            <a:ext cx="2830609" cy="2637354"/>
          </a:xfrm>
          <a:prstGeom prst="rect">
            <a:avLst/>
          </a:prstGeom>
          <a:ln w="12700">
            <a:miter lim="400000"/>
          </a:ln>
        </p:spPr>
      </p:pic>
      <p:sp>
        <p:nvSpPr>
          <p:cNvPr id="101" name="Shape 101"/>
          <p:cNvSpPr/>
          <p:nvPr/>
        </p:nvSpPr>
        <p:spPr>
          <a:xfrm>
            <a:off x="6746650" y="1592314"/>
            <a:ext cx="1958662" cy="42677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2000">
                <a:solidFill>
                  <a:srgbClr val="535353"/>
                </a:solidFill>
                <a:latin typeface="Futura"/>
                <a:ea typeface="Futura"/>
                <a:cs typeface="Futura"/>
                <a:sym typeface="Futura"/>
              </a:defRPr>
            </a:lvl1pPr>
          </a:lstStyle>
          <a:p>
            <a:r>
              <a:t>industrial jigsaw</a:t>
            </a:r>
          </a:p>
        </p:txBody>
      </p:sp>
    </p:spTree>
  </p:cSld>
  <p:clrMapOvr>
    <a:masterClrMapping/>
  </p:clrMapOvr>
  <p:transition spd="slow"/>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 name="Shape 873"/>
          <p:cNvSpPr>
            <a:spLocks noGrp="1"/>
          </p:cNvSpPr>
          <p:nvPr>
            <p:ph type="title"/>
          </p:nvPr>
        </p:nvSpPr>
        <p:spPr>
          <a:xfrm>
            <a:off x="685800" y="831769"/>
            <a:ext cx="7772400" cy="762001"/>
          </a:xfrm>
          <a:prstGeom prst="rect">
            <a:avLst/>
          </a:prstGeom>
        </p:spPr>
        <p:txBody>
          <a:bodyPr/>
          <a:lstStyle>
            <a:lvl1pPr defTabSz="452627">
              <a:defRPr sz="4000"/>
            </a:lvl1pPr>
          </a:lstStyle>
          <a:p>
            <a:r>
              <a:rPr dirty="0"/>
              <a:t>Fall Arrest</a:t>
            </a:r>
          </a:p>
        </p:txBody>
      </p:sp>
      <p:sp>
        <p:nvSpPr>
          <p:cNvPr id="874" name="Shape 874"/>
          <p:cNvSpPr>
            <a:spLocks noGrp="1"/>
          </p:cNvSpPr>
          <p:nvPr>
            <p:ph type="body" sz="quarter" idx="4294967295"/>
          </p:nvPr>
        </p:nvSpPr>
        <p:spPr>
          <a:xfrm>
            <a:off x="5121870" y="1799705"/>
            <a:ext cx="3562862" cy="2245986"/>
          </a:xfrm>
          <a:prstGeom prst="rect">
            <a:avLst/>
          </a:prstGeom>
        </p:spPr>
        <p:txBody>
          <a:bodyPr/>
          <a:lstStyle>
            <a:lvl1pPr marL="0" indent="0">
              <a:buSzTx/>
              <a:buFontTx/>
              <a:buNone/>
              <a:defRPr sz="2500"/>
            </a:lvl1pPr>
          </a:lstStyle>
          <a:p>
            <a:r>
              <a:rPr dirty="0"/>
              <a:t>Fall arrest systems, harnesses, and lifelines will catch the worker before he has fallen 6 feet.</a:t>
            </a:r>
          </a:p>
        </p:txBody>
      </p:sp>
      <p:pic>
        <p:nvPicPr>
          <p:cNvPr id="872" name="image35.jpeg" descr="Photo of a man working near a ledge. He has on personal fall protection equipment, including a harness, and a lanyard that is connected to a self-retracting lanyard device above him. Behind him is a warning line which marks safe working areas. "/>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48388" y="1661210"/>
            <a:ext cx="4610576" cy="5190097"/>
          </a:xfrm>
          <a:prstGeom prst="rect">
            <a:avLst/>
          </a:prstGeom>
          <a:ln w="12700">
            <a:miter lim="400000"/>
          </a:ln>
        </p:spPr>
      </p:pic>
      <p:pic>
        <p:nvPicPr>
          <p:cNvPr id="875" name="check mark 2000px-Checkmark_green.svg.png" descr="Green check mark indicates the contents of this photo are approved by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372" y="4422144"/>
            <a:ext cx="1804717" cy="1566494"/>
          </a:xfrm>
          <a:prstGeom prst="rect">
            <a:avLst/>
          </a:prstGeom>
          <a:ln w="12700">
            <a:miter lim="400000"/>
          </a:ln>
          <a:effectLst>
            <a:outerShdw blurRad="38100" dist="20000" dir="2487689" rotWithShape="0">
              <a:srgbClr val="000000"/>
            </a:outerShdw>
          </a:effectLst>
        </p:spPr>
      </p:pic>
    </p:spTree>
  </p:cSld>
  <p:clrMapOvr>
    <a:masterClrMapping/>
  </p:clrMapOvr>
  <p:transition advClick="0" advTm="2000"/>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 name="Shape 882"/>
          <p:cNvSpPr>
            <a:spLocks noGrp="1"/>
          </p:cNvSpPr>
          <p:nvPr>
            <p:ph type="title"/>
          </p:nvPr>
        </p:nvSpPr>
        <p:spPr>
          <a:xfrm>
            <a:off x="-2" y="1007994"/>
            <a:ext cx="9144004" cy="685801"/>
          </a:xfrm>
          <a:prstGeom prst="rect">
            <a:avLst/>
          </a:prstGeom>
        </p:spPr>
        <p:txBody>
          <a:bodyPr>
            <a:normAutofit/>
          </a:bodyPr>
          <a:lstStyle/>
          <a:p>
            <a:pPr defTabSz="443483">
              <a:defRPr sz="3800"/>
            </a:pPr>
            <a:r>
              <a:rPr dirty="0"/>
              <a:t>Fall Protection – Anchors </a:t>
            </a:r>
            <a:r>
              <a:rPr dirty="0">
                <a:solidFill>
                  <a:srgbClr val="FFFFFF"/>
                </a:solidFill>
              </a:rPr>
              <a:t>1</a:t>
            </a:r>
          </a:p>
        </p:txBody>
      </p:sp>
      <p:sp>
        <p:nvSpPr>
          <p:cNvPr id="883" name="Shape 883"/>
          <p:cNvSpPr>
            <a:spLocks noGrp="1"/>
          </p:cNvSpPr>
          <p:nvPr>
            <p:ph type="body" sz="quarter" idx="4294967295"/>
          </p:nvPr>
        </p:nvSpPr>
        <p:spPr>
          <a:xfrm>
            <a:off x="608983" y="1655897"/>
            <a:ext cx="8287892" cy="817323"/>
          </a:xfrm>
          <a:prstGeom prst="rect">
            <a:avLst/>
          </a:prstGeom>
        </p:spPr>
        <p:txBody>
          <a:bodyPr>
            <a:normAutofit/>
          </a:bodyPr>
          <a:lstStyle>
            <a:lvl1pPr marL="0" indent="0" defTabSz="429768">
              <a:buSzTx/>
              <a:buFontTx/>
              <a:buNone/>
              <a:defRPr sz="2200"/>
            </a:lvl1pPr>
          </a:lstStyle>
          <a:p>
            <a:r>
              <a:rPr dirty="0"/>
              <a:t>"Anchor" means a secure connection point for lifelines, lanyards, or deceleration devices.</a:t>
            </a:r>
          </a:p>
        </p:txBody>
      </p:sp>
      <p:pic>
        <p:nvPicPr>
          <p:cNvPr id="884" name="harness roofing Fall-Protection-for-Roofers-thumb.jpg" descr="Two men working on a roof with proper fall protection, harnesses and life lines tied into anchor point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6083" y="3824012"/>
            <a:ext cx="5108629" cy="3051371"/>
          </a:xfrm>
          <a:prstGeom prst="rect">
            <a:avLst/>
          </a:prstGeom>
          <a:ln w="12700">
            <a:miter lim="400000"/>
          </a:ln>
        </p:spPr>
      </p:pic>
      <p:pic>
        <p:nvPicPr>
          <p:cNvPr id="880" name="image70.png" descr="Photo of a simple anchor point with a D ring on i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328" y="2486121"/>
            <a:ext cx="1385053" cy="1271547"/>
          </a:xfrm>
          <a:prstGeom prst="rect">
            <a:avLst/>
          </a:prstGeom>
          <a:ln w="12700">
            <a:miter lim="400000"/>
          </a:ln>
        </p:spPr>
      </p:pic>
      <p:pic>
        <p:nvPicPr>
          <p:cNvPr id="879" name="image69.png" descr="Photo of an anchor point with a base plate and circular ri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87315" y="2480426"/>
            <a:ext cx="2784415" cy="1282938"/>
          </a:xfrm>
          <a:prstGeom prst="rect">
            <a:avLst/>
          </a:prstGeom>
          <a:ln w="12700">
            <a:miter lim="400000"/>
          </a:ln>
        </p:spPr>
      </p:pic>
      <p:pic>
        <p:nvPicPr>
          <p:cNvPr id="881" name="image96.jpeg" descr="Photo of two anchor points attached to a roof with security lanyards clipped to the rings."/>
          <p:cNvPicPr>
            <a:picLocks noChangeAspect="1"/>
          </p:cNvPicPr>
          <p:nvPr/>
        </p:nvPicPr>
        <p:blipFill>
          <a:blip r:embed="rId6">
            <a:extLst/>
          </a:blip>
          <a:stretch>
            <a:fillRect/>
          </a:stretch>
        </p:blipFill>
        <p:spPr>
          <a:xfrm>
            <a:off x="6218689" y="2474730"/>
            <a:ext cx="2586039" cy="2074864"/>
          </a:xfrm>
          <a:prstGeom prst="rect">
            <a:avLst/>
          </a:prstGeom>
          <a:ln w="12700">
            <a:miter lim="400000"/>
          </a:ln>
        </p:spPr>
      </p:pic>
      <p:pic>
        <p:nvPicPr>
          <p:cNvPr id="885" name="check mark 2000px-Checkmark_green.svg.png" descr="Green check mark indicates the contents of this photo are approved by OSHA.&#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06954" y="4369137"/>
            <a:ext cx="2259357" cy="1961121"/>
          </a:xfrm>
          <a:prstGeom prst="rect">
            <a:avLst/>
          </a:prstGeom>
          <a:ln w="12700">
            <a:miter lim="400000"/>
          </a:ln>
          <a:effectLst>
            <a:outerShdw blurRad="38100" dist="20000" dir="2487689" rotWithShape="0">
              <a:srgbClr val="000000"/>
            </a:outerShdw>
          </a:effectLst>
        </p:spPr>
      </p:pic>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 name="Shape 893"/>
          <p:cNvSpPr>
            <a:spLocks noGrp="1"/>
          </p:cNvSpPr>
          <p:nvPr>
            <p:ph type="title"/>
          </p:nvPr>
        </p:nvSpPr>
        <p:spPr>
          <a:xfrm>
            <a:off x="-2" y="1007994"/>
            <a:ext cx="9144004" cy="685801"/>
          </a:xfrm>
          <a:prstGeom prst="rect">
            <a:avLst/>
          </a:prstGeom>
        </p:spPr>
        <p:txBody>
          <a:bodyPr>
            <a:normAutofit/>
          </a:bodyPr>
          <a:lstStyle/>
          <a:p>
            <a:pPr>
              <a:defRPr sz="3600"/>
            </a:pPr>
            <a:r>
              <a:rPr dirty="0"/>
              <a:t>Fall Protection – Anchors </a:t>
            </a:r>
            <a:r>
              <a:rPr dirty="0">
                <a:solidFill>
                  <a:srgbClr val="FFFFFF"/>
                </a:solidFill>
              </a:rPr>
              <a:t>2</a:t>
            </a:r>
          </a:p>
        </p:txBody>
      </p:sp>
      <p:sp>
        <p:nvSpPr>
          <p:cNvPr id="889" name="Shape 889"/>
          <p:cNvSpPr>
            <a:spLocks noGrp="1"/>
          </p:cNvSpPr>
          <p:nvPr>
            <p:ph type="body" sz="half" idx="4294967295"/>
          </p:nvPr>
        </p:nvSpPr>
        <p:spPr>
          <a:xfrm>
            <a:off x="4391346" y="1618211"/>
            <a:ext cx="4644887" cy="4419601"/>
          </a:xfrm>
          <a:prstGeom prst="rect">
            <a:avLst/>
          </a:prstGeom>
        </p:spPr>
        <p:txBody>
          <a:bodyPr/>
          <a:lstStyle/>
          <a:p>
            <a:pPr marL="190500" indent="-190500">
              <a:buChar char="•"/>
            </a:pPr>
            <a:r>
              <a:rPr dirty="0"/>
              <a:t>Life lines must be independent of any anchor points being used to support suspended platforms.</a:t>
            </a:r>
          </a:p>
          <a:p>
            <a:pPr marL="190500" indent="-190500">
              <a:buChar char="•"/>
            </a:pPr>
            <a:r>
              <a:rPr dirty="0"/>
              <a:t>Never attach to a guardrail or aerial platform unless it is designed for that purpose.</a:t>
            </a:r>
          </a:p>
          <a:p>
            <a:pPr marL="190500" indent="-190500">
              <a:buChar char="•"/>
            </a:pPr>
            <a:r>
              <a:rPr dirty="0"/>
              <a:t>Anchor points and lifelines must be installed by a qualified person.</a:t>
            </a:r>
          </a:p>
        </p:txBody>
      </p:sp>
      <p:pic>
        <p:nvPicPr>
          <p:cNvPr id="890" name="harness lifeline_scaffolding.jpg" descr="Workers on a suspended scaffolding, working on building while wearing harnesses tied onto life lines.&#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27426" y="1765954"/>
            <a:ext cx="4070475" cy="3821127"/>
          </a:xfrm>
          <a:prstGeom prst="rect">
            <a:avLst/>
          </a:prstGeom>
          <a:ln w="12700">
            <a:miter lim="400000"/>
          </a:ln>
        </p:spPr>
      </p:pic>
      <p:sp>
        <p:nvSpPr>
          <p:cNvPr id="891" name="Shape 891"/>
          <p:cNvSpPr/>
          <p:nvPr/>
        </p:nvSpPr>
        <p:spPr>
          <a:xfrm>
            <a:off x="1227351" y="1710308"/>
            <a:ext cx="1208444" cy="459739"/>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p>
            <a:r>
              <a:rPr dirty="0"/>
              <a:t>  life line </a:t>
            </a:r>
          </a:p>
        </p:txBody>
      </p:sp>
      <p:sp>
        <p:nvSpPr>
          <p:cNvPr id="892" name="Shape 892" descr="Arrow"/>
          <p:cNvSpPr/>
          <p:nvPr/>
        </p:nvSpPr>
        <p:spPr>
          <a:xfrm flipH="1">
            <a:off x="737839" y="2082570"/>
            <a:ext cx="606528" cy="292062"/>
          </a:xfrm>
          <a:prstGeom prst="line">
            <a:avLst/>
          </a:prstGeom>
          <a:ln w="25400">
            <a:solidFill>
              <a:srgbClr val="D52C26"/>
            </a:solidFill>
            <a:tailEnd type="triangle"/>
          </a:ln>
        </p:spPr>
        <p:txBody>
          <a:bodyPr lIns="45718" tIns="45718" rIns="45718" bIns="45718"/>
          <a:lstStyle/>
          <a:p>
            <a:endParaRPr/>
          </a:p>
        </p:txBody>
      </p:sp>
      <p:pic>
        <p:nvPicPr>
          <p:cNvPr id="894" name="check mark 2000px-Checkmark_green.svg.png" descr="Green check mark indicates the contents of this photo are approved by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63042" y="1536296"/>
            <a:ext cx="1842824" cy="1599572"/>
          </a:xfrm>
          <a:prstGeom prst="rect">
            <a:avLst/>
          </a:prstGeom>
          <a:ln w="12700">
            <a:miter lim="400000"/>
          </a:ln>
          <a:effectLst>
            <a:outerShdw blurRad="38100" dist="20000" dir="2487689" rotWithShape="0">
              <a:srgbClr val="000000"/>
            </a:outerShdw>
          </a:effectLst>
        </p:spPr>
      </p:pic>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 name="Shape 901"/>
          <p:cNvSpPr>
            <a:spLocks noGrp="1"/>
          </p:cNvSpPr>
          <p:nvPr>
            <p:ph type="title"/>
          </p:nvPr>
        </p:nvSpPr>
        <p:spPr>
          <a:xfrm>
            <a:off x="-2" y="1096894"/>
            <a:ext cx="9144004" cy="685801"/>
          </a:xfrm>
          <a:prstGeom prst="rect">
            <a:avLst/>
          </a:prstGeom>
        </p:spPr>
        <p:txBody>
          <a:bodyPr>
            <a:normAutofit/>
          </a:bodyPr>
          <a:lstStyle>
            <a:lvl1pPr>
              <a:defRPr sz="3600"/>
            </a:lvl1pPr>
          </a:lstStyle>
          <a:p>
            <a:r>
              <a:rPr dirty="0"/>
              <a:t>Fall Protection – Connectors</a:t>
            </a:r>
          </a:p>
        </p:txBody>
      </p:sp>
      <p:sp>
        <p:nvSpPr>
          <p:cNvPr id="900" name="Shape 900"/>
          <p:cNvSpPr>
            <a:spLocks noGrp="1"/>
          </p:cNvSpPr>
          <p:nvPr>
            <p:ph type="body" sz="half" idx="4294967295"/>
          </p:nvPr>
        </p:nvSpPr>
        <p:spPr>
          <a:xfrm>
            <a:off x="392080" y="1876450"/>
            <a:ext cx="5153116" cy="4025901"/>
          </a:xfrm>
          <a:prstGeom prst="rect">
            <a:avLst/>
          </a:prstGeom>
        </p:spPr>
        <p:txBody>
          <a:bodyPr/>
          <a:lstStyle/>
          <a:p>
            <a:pPr marL="190500" indent="-190500">
              <a:buChar char="•"/>
            </a:pPr>
            <a:r>
              <a:rPr dirty="0"/>
              <a:t>The quick-locking hooks used to connect to "D" rings, harnesses, or horizontal lifelines, must be of the self-closing/self-locking type.</a:t>
            </a:r>
          </a:p>
          <a:p>
            <a:pPr marL="190500" indent="-190500">
              <a:buChar char="•"/>
            </a:pPr>
            <a:r>
              <a:rPr dirty="0"/>
              <a:t>Make sure the safety latch is in good working order.</a:t>
            </a:r>
          </a:p>
          <a:p>
            <a:pPr marL="190500" indent="-190500">
              <a:buChar char="•"/>
            </a:pPr>
            <a:r>
              <a:rPr dirty="0"/>
              <a:t>Do not connect more than one hook to a single, individual "D" ring.</a:t>
            </a:r>
          </a:p>
        </p:txBody>
      </p:sp>
      <p:pic>
        <p:nvPicPr>
          <p:cNvPr id="898" name="image72.png" descr="Un anilo D."/>
          <p:cNvPicPr>
            <a:picLocks noChangeAspect="1"/>
          </p:cNvPicPr>
          <p:nvPr/>
        </p:nvPicPr>
        <p:blipFill>
          <a:blip r:embed="rId2">
            <a:extLst/>
          </a:blip>
          <a:stretch>
            <a:fillRect/>
          </a:stretch>
        </p:blipFill>
        <p:spPr>
          <a:xfrm>
            <a:off x="6262370" y="4550294"/>
            <a:ext cx="1784351" cy="1773239"/>
          </a:xfrm>
          <a:prstGeom prst="rect">
            <a:avLst/>
          </a:prstGeom>
          <a:ln w="12700">
            <a:miter lim="400000"/>
          </a:ln>
        </p:spPr>
      </p:pic>
      <p:pic>
        <p:nvPicPr>
          <p:cNvPr id="899" name="image98.jpeg" descr="Photo of 2 types of quick-locking hooks. Make sure that the hooks are working properly and have not lost the latching mechanism. "/>
          <p:cNvPicPr>
            <a:picLocks noChangeAspect="1"/>
          </p:cNvPicPr>
          <p:nvPr/>
        </p:nvPicPr>
        <p:blipFill>
          <a:blip r:embed="rId3">
            <a:extLst/>
          </a:blip>
          <a:stretch>
            <a:fillRect/>
          </a:stretch>
        </p:blipFill>
        <p:spPr>
          <a:xfrm>
            <a:off x="6049818" y="1740592"/>
            <a:ext cx="2438401" cy="2619376"/>
          </a:xfrm>
          <a:prstGeom prst="rect">
            <a:avLst/>
          </a:prstGeom>
          <a:ln w="12700">
            <a:miter lim="400000"/>
          </a:ln>
        </p:spPr>
      </p:pic>
      <p:sp>
        <p:nvSpPr>
          <p:cNvPr id="902" name="Shape 902" descr="A red circle around the latching mechanism, remind you to check that it is working properly."/>
          <p:cNvSpPr/>
          <p:nvPr/>
        </p:nvSpPr>
        <p:spPr>
          <a:xfrm>
            <a:off x="6022612" y="2086000"/>
            <a:ext cx="847109" cy="1467491"/>
          </a:xfrm>
          <a:prstGeom prst="ellipse">
            <a:avLst/>
          </a:prstGeom>
          <a:ln w="63500">
            <a:solidFill>
              <a:srgbClr val="D52C26"/>
            </a:solidFill>
          </a:ln>
        </p:spPr>
        <p:txBody>
          <a:bodyPr lIns="45718" tIns="45718" rIns="45718" bIns="45718"/>
          <a:lstStyle/>
          <a:p>
            <a:endParaRPr/>
          </a:p>
        </p:txBody>
      </p:sp>
      <p:sp>
        <p:nvSpPr>
          <p:cNvPr id="903" name="Shape 903" descr="A red circle around the latching mechanism, remind you to check that it is working properly."/>
          <p:cNvSpPr/>
          <p:nvPr/>
        </p:nvSpPr>
        <p:spPr>
          <a:xfrm>
            <a:off x="7140660" y="2086000"/>
            <a:ext cx="624356" cy="1270001"/>
          </a:xfrm>
          <a:prstGeom prst="ellipse">
            <a:avLst/>
          </a:prstGeom>
          <a:ln w="63500">
            <a:solidFill>
              <a:srgbClr val="D52C26"/>
            </a:solidFill>
          </a:ln>
        </p:spPr>
        <p:txBody>
          <a:bodyPr lIns="45718" tIns="45718" rIns="45718" bIns="45718"/>
          <a:lstStyle/>
          <a:p>
            <a:endParaRPr/>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 name="Shape 917"/>
          <p:cNvSpPr>
            <a:spLocks noGrp="1"/>
          </p:cNvSpPr>
          <p:nvPr>
            <p:ph type="title"/>
          </p:nvPr>
        </p:nvSpPr>
        <p:spPr>
          <a:xfrm>
            <a:off x="-2" y="835738"/>
            <a:ext cx="9144004" cy="685801"/>
          </a:xfrm>
          <a:prstGeom prst="rect">
            <a:avLst/>
          </a:prstGeom>
        </p:spPr>
        <p:txBody>
          <a:bodyPr>
            <a:normAutofit/>
          </a:bodyPr>
          <a:lstStyle>
            <a:lvl1pPr>
              <a:defRPr sz="3200"/>
            </a:lvl1pPr>
          </a:lstStyle>
          <a:p>
            <a:r>
              <a:rPr dirty="0"/>
              <a:t>Fall Protection – Safety Lanyards</a:t>
            </a:r>
          </a:p>
        </p:txBody>
      </p:sp>
      <p:pic>
        <p:nvPicPr>
          <p:cNvPr id="915" name="image78.png" descr="Photo of a Tie-back Lanyard."/>
          <p:cNvPicPr>
            <a:picLocks noChangeAspect="1"/>
          </p:cNvPicPr>
          <p:nvPr/>
        </p:nvPicPr>
        <p:blipFill>
          <a:blip r:embed="rId2">
            <a:extLst/>
          </a:blip>
          <a:stretch>
            <a:fillRect/>
          </a:stretch>
        </p:blipFill>
        <p:spPr>
          <a:xfrm>
            <a:off x="304800" y="1371600"/>
            <a:ext cx="1624013" cy="2155825"/>
          </a:xfrm>
          <a:prstGeom prst="rect">
            <a:avLst/>
          </a:prstGeom>
          <a:ln w="12700">
            <a:miter lim="400000"/>
          </a:ln>
        </p:spPr>
      </p:pic>
      <p:sp>
        <p:nvSpPr>
          <p:cNvPr id="916" name="Shape 916"/>
          <p:cNvSpPr/>
          <p:nvPr/>
        </p:nvSpPr>
        <p:spPr>
          <a:xfrm>
            <a:off x="0" y="3441700"/>
            <a:ext cx="2630488" cy="3962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2000"/>
            </a:lvl1pPr>
          </a:lstStyle>
          <a:p>
            <a:r>
              <a:rPr dirty="0"/>
              <a:t>Tie-back Lanyard</a:t>
            </a:r>
          </a:p>
        </p:txBody>
      </p:sp>
      <p:pic>
        <p:nvPicPr>
          <p:cNvPr id="908" name="image76.png" descr="Photo of a positioning lanyard."/>
          <p:cNvPicPr>
            <a:picLocks noChangeAspect="1"/>
          </p:cNvPicPr>
          <p:nvPr/>
        </p:nvPicPr>
        <p:blipFill>
          <a:blip r:embed="rId3">
            <a:extLst/>
          </a:blip>
          <a:stretch>
            <a:fillRect/>
          </a:stretch>
        </p:blipFill>
        <p:spPr>
          <a:xfrm>
            <a:off x="2705100" y="1719261"/>
            <a:ext cx="3067050" cy="1176339"/>
          </a:xfrm>
          <a:prstGeom prst="rect">
            <a:avLst/>
          </a:prstGeom>
          <a:ln w="12700">
            <a:miter lim="400000"/>
          </a:ln>
        </p:spPr>
      </p:pic>
      <p:sp>
        <p:nvSpPr>
          <p:cNvPr id="910" name="Shape 910"/>
          <p:cNvSpPr/>
          <p:nvPr/>
        </p:nvSpPr>
        <p:spPr>
          <a:xfrm>
            <a:off x="2787650" y="2846386"/>
            <a:ext cx="3003550" cy="434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2200"/>
            </a:lvl1pPr>
          </a:lstStyle>
          <a:p>
            <a:r>
              <a:rPr dirty="0"/>
              <a:t>Positioning Lanyard</a:t>
            </a:r>
          </a:p>
        </p:txBody>
      </p:sp>
      <p:pic>
        <p:nvPicPr>
          <p:cNvPr id="905" name="image73.png" descr="Photo of a shock absorbing lanyard."/>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54712" y="1531937"/>
            <a:ext cx="2911477" cy="1316038"/>
          </a:xfrm>
          <a:prstGeom prst="rect">
            <a:avLst/>
          </a:prstGeom>
          <a:ln w="12700">
            <a:miter lim="400000"/>
          </a:ln>
        </p:spPr>
      </p:pic>
      <p:sp>
        <p:nvSpPr>
          <p:cNvPr id="911" name="Shape 911"/>
          <p:cNvSpPr/>
          <p:nvPr/>
        </p:nvSpPr>
        <p:spPr>
          <a:xfrm>
            <a:off x="5948362" y="2801936"/>
            <a:ext cx="2917827" cy="7772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2200"/>
            </a:lvl1pPr>
          </a:lstStyle>
          <a:p>
            <a:r>
              <a:rPr dirty="0"/>
              <a:t>Shock Absorbing Lanyard</a:t>
            </a:r>
          </a:p>
        </p:txBody>
      </p:sp>
      <p:pic>
        <p:nvPicPr>
          <p:cNvPr id="907" name="image75.png" descr="Photo of a self-retractable lanyard."/>
          <p:cNvPicPr>
            <a:picLocks noChangeAspect="1"/>
          </p:cNvPicPr>
          <p:nvPr/>
        </p:nvPicPr>
        <p:blipFill>
          <a:blip r:embed="rId5">
            <a:extLst/>
          </a:blip>
          <a:stretch>
            <a:fillRect/>
          </a:stretch>
        </p:blipFill>
        <p:spPr>
          <a:xfrm>
            <a:off x="1828800" y="4114800"/>
            <a:ext cx="1214438" cy="2584450"/>
          </a:xfrm>
          <a:prstGeom prst="rect">
            <a:avLst/>
          </a:prstGeom>
          <a:ln w="12700">
            <a:miter lim="400000"/>
          </a:ln>
        </p:spPr>
      </p:pic>
      <p:sp>
        <p:nvSpPr>
          <p:cNvPr id="914" name="Shape 914"/>
          <p:cNvSpPr/>
          <p:nvPr/>
        </p:nvSpPr>
        <p:spPr>
          <a:xfrm>
            <a:off x="304800" y="4938712"/>
            <a:ext cx="1474788" cy="11201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2200"/>
            </a:lvl1pPr>
          </a:lstStyle>
          <a:p>
            <a:r>
              <a:rPr dirty="0"/>
              <a:t>Self Retractable Lanyard</a:t>
            </a:r>
          </a:p>
        </p:txBody>
      </p:sp>
      <p:pic>
        <p:nvPicPr>
          <p:cNvPr id="906" name="image74.png" descr="Photo of a rip stitch lanyard."/>
          <p:cNvPicPr>
            <a:picLocks noChangeAspect="1"/>
          </p:cNvPicPr>
          <p:nvPr/>
        </p:nvPicPr>
        <p:blipFill>
          <a:blip r:embed="rId6">
            <a:extLst/>
          </a:blip>
          <a:stretch>
            <a:fillRect/>
          </a:stretch>
        </p:blipFill>
        <p:spPr>
          <a:xfrm>
            <a:off x="3282950" y="3697287"/>
            <a:ext cx="3181350" cy="1636714"/>
          </a:xfrm>
          <a:prstGeom prst="rect">
            <a:avLst/>
          </a:prstGeom>
          <a:ln w="12700">
            <a:miter lim="400000"/>
          </a:ln>
        </p:spPr>
      </p:pic>
      <p:sp>
        <p:nvSpPr>
          <p:cNvPr id="913" name="Shape 913"/>
          <p:cNvSpPr/>
          <p:nvPr/>
        </p:nvSpPr>
        <p:spPr>
          <a:xfrm>
            <a:off x="3663302" y="5297850"/>
            <a:ext cx="2376196" cy="434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2200"/>
            </a:lvl1pPr>
          </a:lstStyle>
          <a:p>
            <a:r>
              <a:rPr dirty="0"/>
              <a:t>Rip Stitch Lanyard</a:t>
            </a:r>
          </a:p>
        </p:txBody>
      </p:sp>
      <p:pic>
        <p:nvPicPr>
          <p:cNvPr id="909" name="image77.png" descr="Photo of a single lanyard."/>
          <p:cNvPicPr>
            <a:picLocks noChangeAspect="1"/>
          </p:cNvPicPr>
          <p:nvPr/>
        </p:nvPicPr>
        <p:blipFill>
          <a:blip r:embed="rId7">
            <a:extLst/>
          </a:blip>
          <a:stretch>
            <a:fillRect/>
          </a:stretch>
        </p:blipFill>
        <p:spPr>
          <a:xfrm>
            <a:off x="6659561" y="3733800"/>
            <a:ext cx="2219327" cy="1714500"/>
          </a:xfrm>
          <a:prstGeom prst="rect">
            <a:avLst/>
          </a:prstGeom>
          <a:ln w="12700">
            <a:miter lim="400000"/>
          </a:ln>
        </p:spPr>
      </p:pic>
      <p:sp>
        <p:nvSpPr>
          <p:cNvPr id="912" name="Shape 912"/>
          <p:cNvSpPr/>
          <p:nvPr/>
        </p:nvSpPr>
        <p:spPr>
          <a:xfrm>
            <a:off x="6659561" y="5448300"/>
            <a:ext cx="2206627" cy="4343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2200"/>
            </a:lvl1pPr>
          </a:lstStyle>
          <a:p>
            <a:r>
              <a:rPr dirty="0"/>
              <a:t>Single Lanyard</a:t>
            </a:r>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 name="Shape 921"/>
          <p:cNvSpPr>
            <a:spLocks noGrp="1"/>
          </p:cNvSpPr>
          <p:nvPr>
            <p:ph type="title"/>
          </p:nvPr>
        </p:nvSpPr>
        <p:spPr>
          <a:xfrm>
            <a:off x="-2" y="840312"/>
            <a:ext cx="9144004" cy="1099272"/>
          </a:xfrm>
          <a:prstGeom prst="rect">
            <a:avLst/>
          </a:prstGeom>
        </p:spPr>
        <p:txBody>
          <a:bodyPr/>
          <a:lstStyle>
            <a:lvl1pPr defTabSz="274320">
              <a:defRPr sz="3000" b="1"/>
            </a:lvl1pPr>
          </a:lstStyle>
          <a:p>
            <a:r>
              <a:rPr dirty="0"/>
              <a:t>Personal Fall Protection </a:t>
            </a:r>
            <a:r>
              <a:rPr dirty="0" smtClean="0"/>
              <a:t>Systems</a:t>
            </a:r>
            <a:r>
              <a:rPr lang="en-US" dirty="0" smtClean="0"/>
              <a:t> </a:t>
            </a:r>
            <a:r>
              <a:rPr lang="en-US" dirty="0" smtClean="0">
                <a:solidFill>
                  <a:schemeClr val="bg1"/>
                </a:solidFill>
              </a:rPr>
              <a:t>2</a:t>
            </a:r>
            <a:endParaRPr dirty="0">
              <a:solidFill>
                <a:schemeClr val="bg1"/>
              </a:solidFill>
            </a:endParaRPr>
          </a:p>
        </p:txBody>
      </p:sp>
      <p:sp>
        <p:nvSpPr>
          <p:cNvPr id="920" name="Shape 920"/>
          <p:cNvSpPr>
            <a:spLocks noGrp="1"/>
          </p:cNvSpPr>
          <p:nvPr>
            <p:ph type="body" sz="quarter" idx="4294967295"/>
          </p:nvPr>
        </p:nvSpPr>
        <p:spPr>
          <a:xfrm>
            <a:off x="1309636" y="1697087"/>
            <a:ext cx="6524728" cy="922782"/>
          </a:xfrm>
          <a:prstGeom prst="rect">
            <a:avLst/>
          </a:prstGeom>
        </p:spPr>
        <p:txBody>
          <a:bodyPr/>
          <a:lstStyle>
            <a:lvl1pPr marL="0" indent="0" algn="ctr" defTabSz="443483">
              <a:lnSpc>
                <a:spcPct val="90000"/>
              </a:lnSpc>
              <a:buSzTx/>
              <a:buFontTx/>
              <a:buNone/>
              <a:defRPr sz="2500"/>
            </a:lvl1pPr>
          </a:lstStyle>
          <a:p>
            <a:r>
              <a:rPr dirty="0"/>
              <a:t>IMPORTANT: Inspect the harness and fall arrest systems before each use.</a:t>
            </a:r>
          </a:p>
        </p:txBody>
      </p:sp>
      <p:pic>
        <p:nvPicPr>
          <p:cNvPr id="919" name="image95.jpeg" descr="Drawing of a man falling from a steel I-beam. He is wearing a harness and as he falls his hard hat comes off and he drops his wrench, but his fall is arrested by the personal fall protection equipment, and he avoids serious injury."/>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28622" y="3491616"/>
            <a:ext cx="4087223" cy="2307011"/>
          </a:xfrm>
          <a:prstGeom prst="rect">
            <a:avLst/>
          </a:prstGeom>
          <a:ln w="12700">
            <a:miter lim="400000"/>
          </a:ln>
        </p:spPr>
      </p:pic>
      <p:pic>
        <p:nvPicPr>
          <p:cNvPr id="924" name="check mark 2000px-Checkmark_green.svg.png" descr="Green check mark indicates the contents of this photo are approved by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62416" y="4869312"/>
            <a:ext cx="1842825" cy="1599572"/>
          </a:xfrm>
          <a:prstGeom prst="rect">
            <a:avLst/>
          </a:prstGeom>
          <a:ln w="12700">
            <a:miter lim="400000"/>
          </a:ln>
          <a:effectLst>
            <a:outerShdw blurRad="38100" dist="20000" dir="2487689" rotWithShape="0">
              <a:srgbClr val="000000"/>
            </a:outerShdw>
          </a:effectLst>
        </p:spPr>
      </p:pic>
      <p:pic>
        <p:nvPicPr>
          <p:cNvPr id="922" name="harness CSA-104 T.jpg" descr="Two men wearing hard hats and harnesses inspect one another's harnesses to make sure they are safe and free of defects."/>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952886" y="2731373"/>
            <a:ext cx="3591620" cy="4157236"/>
          </a:xfrm>
          <a:prstGeom prst="rect">
            <a:avLst/>
          </a:prstGeom>
          <a:ln w="12700">
            <a:miter lim="400000"/>
          </a:ln>
        </p:spPr>
      </p:pic>
      <p:pic>
        <p:nvPicPr>
          <p:cNvPr id="923" name="check mark 2000px-Checkmark_green.svg.png" descr="Green check mark indicates the contents of this photo are approved by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1197" y="2509111"/>
            <a:ext cx="1842825" cy="1599573"/>
          </a:xfrm>
          <a:prstGeom prst="rect">
            <a:avLst/>
          </a:prstGeom>
          <a:ln w="12700">
            <a:miter lim="400000"/>
          </a:ln>
          <a:effectLst>
            <a:outerShdw blurRad="38100" dist="20000" dir="2487689" rotWithShape="0">
              <a:srgbClr val="000000"/>
            </a:outerShdw>
          </a:effectLst>
        </p:spPr>
      </p:pic>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 name="Shape 928"/>
          <p:cNvSpPr>
            <a:spLocks noGrp="1"/>
          </p:cNvSpPr>
          <p:nvPr>
            <p:ph type="title"/>
          </p:nvPr>
        </p:nvSpPr>
        <p:spPr>
          <a:xfrm>
            <a:off x="-2" y="927100"/>
            <a:ext cx="9144004" cy="990600"/>
          </a:xfrm>
          <a:prstGeom prst="rect">
            <a:avLst/>
          </a:prstGeom>
        </p:spPr>
        <p:txBody>
          <a:bodyPr>
            <a:normAutofit/>
          </a:bodyPr>
          <a:lstStyle>
            <a:lvl1pPr>
              <a:defRPr sz="3200"/>
            </a:lvl1pPr>
          </a:lstStyle>
          <a:p>
            <a:r>
              <a:rPr dirty="0"/>
              <a:t>Fall Protection – Safety Lanyard</a:t>
            </a:r>
          </a:p>
        </p:txBody>
      </p:sp>
      <p:sp>
        <p:nvSpPr>
          <p:cNvPr id="929" name="Shape 929"/>
          <p:cNvSpPr>
            <a:spLocks noGrp="1"/>
          </p:cNvSpPr>
          <p:nvPr>
            <p:ph type="body" sz="half" idx="4294967295"/>
          </p:nvPr>
        </p:nvSpPr>
        <p:spPr>
          <a:xfrm>
            <a:off x="383385" y="1747520"/>
            <a:ext cx="8915401" cy="1777973"/>
          </a:xfrm>
          <a:prstGeom prst="rect">
            <a:avLst/>
          </a:prstGeom>
        </p:spPr>
        <p:txBody>
          <a:bodyPr>
            <a:normAutofit/>
          </a:bodyPr>
          <a:lstStyle/>
          <a:p>
            <a:pPr marL="190500" indent="-190500">
              <a:buChar char="•"/>
              <a:defRPr sz="2400"/>
            </a:pPr>
            <a:r>
              <a:rPr dirty="0"/>
              <a:t>It can not be made of natural fiber.</a:t>
            </a:r>
            <a:endParaRPr sz="800" dirty="0"/>
          </a:p>
          <a:p>
            <a:pPr marL="190500" indent="-190500">
              <a:buChar char="•"/>
              <a:defRPr sz="2400"/>
            </a:pPr>
            <a:r>
              <a:rPr dirty="0"/>
              <a:t>It must be protected against damage from cuts and abrasions.</a:t>
            </a:r>
          </a:p>
          <a:p>
            <a:pPr marL="190500" indent="-190500">
              <a:buChar char="•"/>
              <a:defRPr sz="2400"/>
            </a:pPr>
            <a:r>
              <a:rPr dirty="0"/>
              <a:t>Every worker must be provided with their own safety lanyard.</a:t>
            </a:r>
          </a:p>
        </p:txBody>
      </p:sp>
      <p:pic>
        <p:nvPicPr>
          <p:cNvPr id="933" name="strap harness strap Picture2.jpg" descr="Photo of a lanyard made of natural fibers which is fraying.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462" y="3405604"/>
            <a:ext cx="4267833" cy="1592208"/>
          </a:xfrm>
          <a:custGeom>
            <a:avLst/>
            <a:gdLst/>
            <a:ahLst/>
            <a:cxnLst>
              <a:cxn ang="0">
                <a:pos x="wd2" y="hd2"/>
              </a:cxn>
              <a:cxn ang="5400000">
                <a:pos x="wd2" y="hd2"/>
              </a:cxn>
              <a:cxn ang="10800000">
                <a:pos x="wd2" y="hd2"/>
              </a:cxn>
              <a:cxn ang="16200000">
                <a:pos x="wd2" y="hd2"/>
              </a:cxn>
            </a:cxnLst>
            <a:rect l="0" t="0" r="r" b="b"/>
            <a:pathLst>
              <a:path w="21600" h="21600" extrusionOk="0">
                <a:moveTo>
                  <a:pt x="8741" y="0"/>
                </a:moveTo>
                <a:lnTo>
                  <a:pt x="8741" y="695"/>
                </a:lnTo>
                <a:cubicBezTo>
                  <a:pt x="8741" y="1266"/>
                  <a:pt x="8724" y="1397"/>
                  <a:pt x="8643" y="1454"/>
                </a:cubicBezTo>
                <a:cubicBezTo>
                  <a:pt x="8588" y="1492"/>
                  <a:pt x="8537" y="1654"/>
                  <a:pt x="8528" y="1814"/>
                </a:cubicBezTo>
                <a:cubicBezTo>
                  <a:pt x="8514" y="2085"/>
                  <a:pt x="8478" y="2106"/>
                  <a:pt x="8054" y="2143"/>
                </a:cubicBezTo>
                <a:cubicBezTo>
                  <a:pt x="7803" y="2165"/>
                  <a:pt x="7577" y="2244"/>
                  <a:pt x="7550" y="2315"/>
                </a:cubicBezTo>
                <a:cubicBezTo>
                  <a:pt x="7486" y="2487"/>
                  <a:pt x="7028" y="2483"/>
                  <a:pt x="6988" y="2310"/>
                </a:cubicBezTo>
                <a:cubicBezTo>
                  <a:pt x="6937" y="2092"/>
                  <a:pt x="6876" y="2151"/>
                  <a:pt x="6847" y="2444"/>
                </a:cubicBezTo>
                <a:cubicBezTo>
                  <a:pt x="6827" y="2652"/>
                  <a:pt x="6777" y="2719"/>
                  <a:pt x="6638" y="2719"/>
                </a:cubicBezTo>
                <a:cubicBezTo>
                  <a:pt x="6501" y="2719"/>
                  <a:pt x="6436" y="2801"/>
                  <a:pt x="6373" y="3058"/>
                </a:cubicBezTo>
                <a:cubicBezTo>
                  <a:pt x="6327" y="3245"/>
                  <a:pt x="6250" y="3397"/>
                  <a:pt x="6200" y="3397"/>
                </a:cubicBezTo>
                <a:cubicBezTo>
                  <a:pt x="6151" y="3397"/>
                  <a:pt x="6099" y="3517"/>
                  <a:pt x="6084" y="3666"/>
                </a:cubicBezTo>
                <a:cubicBezTo>
                  <a:pt x="6069" y="3823"/>
                  <a:pt x="6016" y="3941"/>
                  <a:pt x="5957" y="3941"/>
                </a:cubicBezTo>
                <a:cubicBezTo>
                  <a:pt x="5902" y="3941"/>
                  <a:pt x="5841" y="4033"/>
                  <a:pt x="5825" y="4146"/>
                </a:cubicBezTo>
                <a:cubicBezTo>
                  <a:pt x="5803" y="4297"/>
                  <a:pt x="5715" y="4345"/>
                  <a:pt x="5471" y="4345"/>
                </a:cubicBezTo>
                <a:cubicBezTo>
                  <a:pt x="5228" y="4345"/>
                  <a:pt x="5138" y="4397"/>
                  <a:pt x="5116" y="4549"/>
                </a:cubicBezTo>
                <a:cubicBezTo>
                  <a:pt x="5100" y="4661"/>
                  <a:pt x="5041" y="4754"/>
                  <a:pt x="4987" y="4754"/>
                </a:cubicBezTo>
                <a:cubicBezTo>
                  <a:pt x="4933" y="4754"/>
                  <a:pt x="4880" y="4876"/>
                  <a:pt x="4865" y="5029"/>
                </a:cubicBezTo>
                <a:cubicBezTo>
                  <a:pt x="4840" y="5284"/>
                  <a:pt x="4794" y="5298"/>
                  <a:pt x="4114" y="5298"/>
                </a:cubicBezTo>
                <a:cubicBezTo>
                  <a:pt x="3709" y="5298"/>
                  <a:pt x="3304" y="5365"/>
                  <a:pt x="3194" y="5454"/>
                </a:cubicBezTo>
                <a:cubicBezTo>
                  <a:pt x="3043" y="5575"/>
                  <a:pt x="2982" y="5575"/>
                  <a:pt x="2937" y="5454"/>
                </a:cubicBezTo>
                <a:cubicBezTo>
                  <a:pt x="2904" y="5367"/>
                  <a:pt x="2776" y="5298"/>
                  <a:pt x="2653" y="5298"/>
                </a:cubicBezTo>
                <a:cubicBezTo>
                  <a:pt x="2473" y="5298"/>
                  <a:pt x="2426" y="5248"/>
                  <a:pt x="2404" y="5029"/>
                </a:cubicBezTo>
                <a:cubicBezTo>
                  <a:pt x="2366" y="4635"/>
                  <a:pt x="2005" y="4635"/>
                  <a:pt x="1966" y="5029"/>
                </a:cubicBezTo>
                <a:cubicBezTo>
                  <a:pt x="1950" y="5196"/>
                  <a:pt x="1898" y="5298"/>
                  <a:pt x="1830" y="5298"/>
                </a:cubicBezTo>
                <a:cubicBezTo>
                  <a:pt x="1761" y="5298"/>
                  <a:pt x="1708" y="5196"/>
                  <a:pt x="1691" y="5029"/>
                </a:cubicBezTo>
                <a:cubicBezTo>
                  <a:pt x="1670" y="4816"/>
                  <a:pt x="1623" y="4754"/>
                  <a:pt x="1468" y="4754"/>
                </a:cubicBezTo>
                <a:cubicBezTo>
                  <a:pt x="1325" y="4754"/>
                  <a:pt x="1271" y="4813"/>
                  <a:pt x="1271" y="4964"/>
                </a:cubicBezTo>
                <a:cubicBezTo>
                  <a:pt x="1271" y="5078"/>
                  <a:pt x="1230" y="5207"/>
                  <a:pt x="1181" y="5249"/>
                </a:cubicBezTo>
                <a:cubicBezTo>
                  <a:pt x="1132" y="5291"/>
                  <a:pt x="1040" y="5389"/>
                  <a:pt x="976" y="5470"/>
                </a:cubicBezTo>
                <a:cubicBezTo>
                  <a:pt x="891" y="5579"/>
                  <a:pt x="846" y="5577"/>
                  <a:pt x="801" y="5459"/>
                </a:cubicBezTo>
                <a:cubicBezTo>
                  <a:pt x="768" y="5371"/>
                  <a:pt x="688" y="5298"/>
                  <a:pt x="621" y="5298"/>
                </a:cubicBezTo>
                <a:cubicBezTo>
                  <a:pt x="543" y="5298"/>
                  <a:pt x="491" y="5203"/>
                  <a:pt x="474" y="5034"/>
                </a:cubicBezTo>
                <a:cubicBezTo>
                  <a:pt x="460" y="4889"/>
                  <a:pt x="397" y="4750"/>
                  <a:pt x="337" y="4727"/>
                </a:cubicBezTo>
                <a:cubicBezTo>
                  <a:pt x="269" y="4701"/>
                  <a:pt x="223" y="4568"/>
                  <a:pt x="213" y="4377"/>
                </a:cubicBezTo>
                <a:cubicBezTo>
                  <a:pt x="202" y="4181"/>
                  <a:pt x="161" y="4076"/>
                  <a:pt x="98" y="4076"/>
                </a:cubicBezTo>
                <a:cubicBezTo>
                  <a:pt x="3" y="4076"/>
                  <a:pt x="0" y="4269"/>
                  <a:pt x="0" y="12835"/>
                </a:cubicBezTo>
                <a:lnTo>
                  <a:pt x="0" y="21600"/>
                </a:lnTo>
                <a:lnTo>
                  <a:pt x="5383" y="21600"/>
                </a:lnTo>
                <a:cubicBezTo>
                  <a:pt x="10729" y="21600"/>
                  <a:pt x="10764" y="21599"/>
                  <a:pt x="10738" y="21331"/>
                </a:cubicBezTo>
                <a:cubicBezTo>
                  <a:pt x="10707" y="21012"/>
                  <a:pt x="10852" y="20804"/>
                  <a:pt x="10941" y="21040"/>
                </a:cubicBezTo>
                <a:cubicBezTo>
                  <a:pt x="11023" y="21260"/>
                  <a:pt x="11062" y="21229"/>
                  <a:pt x="11091" y="20932"/>
                </a:cubicBezTo>
                <a:cubicBezTo>
                  <a:pt x="11114" y="20703"/>
                  <a:pt x="11170" y="20670"/>
                  <a:pt x="11587" y="20658"/>
                </a:cubicBezTo>
                <a:cubicBezTo>
                  <a:pt x="11884" y="20649"/>
                  <a:pt x="12086" y="20706"/>
                  <a:pt x="12132" y="20809"/>
                </a:cubicBezTo>
                <a:cubicBezTo>
                  <a:pt x="12188" y="20935"/>
                  <a:pt x="12228" y="20935"/>
                  <a:pt x="12306" y="20803"/>
                </a:cubicBezTo>
                <a:cubicBezTo>
                  <a:pt x="12384" y="20674"/>
                  <a:pt x="12998" y="20636"/>
                  <a:pt x="14895" y="20636"/>
                </a:cubicBezTo>
                <a:cubicBezTo>
                  <a:pt x="16263" y="20637"/>
                  <a:pt x="17408" y="20678"/>
                  <a:pt x="17438" y="20728"/>
                </a:cubicBezTo>
                <a:cubicBezTo>
                  <a:pt x="17468" y="20778"/>
                  <a:pt x="17482" y="20992"/>
                  <a:pt x="17470" y="21207"/>
                </a:cubicBezTo>
                <a:lnTo>
                  <a:pt x="17448" y="21600"/>
                </a:lnTo>
                <a:lnTo>
                  <a:pt x="21600" y="21600"/>
                </a:lnTo>
                <a:lnTo>
                  <a:pt x="21600" y="12523"/>
                </a:lnTo>
                <a:cubicBezTo>
                  <a:pt x="21600" y="3312"/>
                  <a:pt x="21589" y="2722"/>
                  <a:pt x="21415" y="2719"/>
                </a:cubicBezTo>
                <a:cubicBezTo>
                  <a:pt x="21399" y="2719"/>
                  <a:pt x="21380" y="2749"/>
                  <a:pt x="21365" y="2800"/>
                </a:cubicBezTo>
                <a:cubicBezTo>
                  <a:pt x="21350" y="2851"/>
                  <a:pt x="21336" y="2922"/>
                  <a:pt x="21329" y="2999"/>
                </a:cubicBezTo>
                <a:cubicBezTo>
                  <a:pt x="21309" y="3202"/>
                  <a:pt x="21269" y="3268"/>
                  <a:pt x="21184" y="3236"/>
                </a:cubicBezTo>
                <a:cubicBezTo>
                  <a:pt x="21147" y="3222"/>
                  <a:pt x="21123" y="3192"/>
                  <a:pt x="21104" y="3144"/>
                </a:cubicBezTo>
                <a:cubicBezTo>
                  <a:pt x="21098" y="3130"/>
                  <a:pt x="21090" y="3120"/>
                  <a:pt x="21086" y="3101"/>
                </a:cubicBezTo>
                <a:cubicBezTo>
                  <a:pt x="21076" y="3060"/>
                  <a:pt x="21067" y="3009"/>
                  <a:pt x="21062" y="2940"/>
                </a:cubicBezTo>
                <a:cubicBezTo>
                  <a:pt x="21056" y="2871"/>
                  <a:pt x="21053" y="2785"/>
                  <a:pt x="21050" y="2681"/>
                </a:cubicBezTo>
                <a:cubicBezTo>
                  <a:pt x="21046" y="2558"/>
                  <a:pt x="21043" y="2466"/>
                  <a:pt x="21038" y="2396"/>
                </a:cubicBezTo>
                <a:cubicBezTo>
                  <a:pt x="21032" y="2325"/>
                  <a:pt x="21023" y="2278"/>
                  <a:pt x="21009" y="2245"/>
                </a:cubicBezTo>
                <a:cubicBezTo>
                  <a:pt x="20982" y="2180"/>
                  <a:pt x="20930" y="2175"/>
                  <a:pt x="20833" y="2175"/>
                </a:cubicBezTo>
                <a:cubicBezTo>
                  <a:pt x="20620" y="2175"/>
                  <a:pt x="20556" y="2398"/>
                  <a:pt x="20748" y="2471"/>
                </a:cubicBezTo>
                <a:cubicBezTo>
                  <a:pt x="20838" y="2505"/>
                  <a:pt x="20863" y="2599"/>
                  <a:pt x="20863" y="2918"/>
                </a:cubicBezTo>
                <a:cubicBezTo>
                  <a:pt x="20863" y="3307"/>
                  <a:pt x="20851" y="3331"/>
                  <a:pt x="20626" y="3370"/>
                </a:cubicBezTo>
                <a:cubicBezTo>
                  <a:pt x="20537" y="3386"/>
                  <a:pt x="20476" y="3411"/>
                  <a:pt x="20435" y="3456"/>
                </a:cubicBezTo>
                <a:cubicBezTo>
                  <a:pt x="20415" y="3479"/>
                  <a:pt x="20400" y="3504"/>
                  <a:pt x="20389" y="3537"/>
                </a:cubicBezTo>
                <a:cubicBezTo>
                  <a:pt x="20377" y="3571"/>
                  <a:pt x="20369" y="3614"/>
                  <a:pt x="20365" y="3661"/>
                </a:cubicBezTo>
                <a:cubicBezTo>
                  <a:pt x="20339" y="3928"/>
                  <a:pt x="19985" y="4069"/>
                  <a:pt x="19236" y="4119"/>
                </a:cubicBezTo>
                <a:cubicBezTo>
                  <a:pt x="19060" y="4130"/>
                  <a:pt x="18972" y="4136"/>
                  <a:pt x="18925" y="4092"/>
                </a:cubicBezTo>
                <a:cubicBezTo>
                  <a:pt x="18878" y="4048"/>
                  <a:pt x="18872" y="3954"/>
                  <a:pt x="18864" y="3769"/>
                </a:cubicBezTo>
                <a:cubicBezTo>
                  <a:pt x="18860" y="3673"/>
                  <a:pt x="18848" y="3595"/>
                  <a:pt x="18832" y="3532"/>
                </a:cubicBezTo>
                <a:cubicBezTo>
                  <a:pt x="18800" y="3406"/>
                  <a:pt x="18754" y="3353"/>
                  <a:pt x="18726" y="3413"/>
                </a:cubicBezTo>
                <a:cubicBezTo>
                  <a:pt x="18719" y="3428"/>
                  <a:pt x="18714" y="3448"/>
                  <a:pt x="18710" y="3478"/>
                </a:cubicBezTo>
                <a:cubicBezTo>
                  <a:pt x="18705" y="3508"/>
                  <a:pt x="18702" y="3544"/>
                  <a:pt x="18702" y="3591"/>
                </a:cubicBezTo>
                <a:cubicBezTo>
                  <a:pt x="18702" y="3699"/>
                  <a:pt x="18683" y="3816"/>
                  <a:pt x="18659" y="3855"/>
                </a:cubicBezTo>
                <a:cubicBezTo>
                  <a:pt x="18650" y="3870"/>
                  <a:pt x="18585" y="3889"/>
                  <a:pt x="18479" y="3903"/>
                </a:cubicBezTo>
                <a:cubicBezTo>
                  <a:pt x="18159" y="3947"/>
                  <a:pt x="17463" y="3984"/>
                  <a:pt x="16745" y="4006"/>
                </a:cubicBezTo>
                <a:cubicBezTo>
                  <a:pt x="15789" y="4034"/>
                  <a:pt x="14795" y="4034"/>
                  <a:pt x="14610" y="3979"/>
                </a:cubicBezTo>
                <a:lnTo>
                  <a:pt x="14257" y="3871"/>
                </a:lnTo>
                <a:lnTo>
                  <a:pt x="14241" y="3295"/>
                </a:lnTo>
                <a:cubicBezTo>
                  <a:pt x="14234" y="3037"/>
                  <a:pt x="14232" y="2887"/>
                  <a:pt x="14249" y="2789"/>
                </a:cubicBezTo>
                <a:cubicBezTo>
                  <a:pt x="14257" y="2739"/>
                  <a:pt x="14269" y="2703"/>
                  <a:pt x="14287" y="2670"/>
                </a:cubicBezTo>
                <a:cubicBezTo>
                  <a:pt x="14304" y="2639"/>
                  <a:pt x="14328" y="2609"/>
                  <a:pt x="14357" y="2579"/>
                </a:cubicBezTo>
                <a:cubicBezTo>
                  <a:pt x="14430" y="2504"/>
                  <a:pt x="14546" y="2444"/>
                  <a:pt x="14614" y="2444"/>
                </a:cubicBezTo>
                <a:cubicBezTo>
                  <a:pt x="14673" y="2444"/>
                  <a:pt x="14704" y="2435"/>
                  <a:pt x="14721" y="2331"/>
                </a:cubicBezTo>
                <a:cubicBezTo>
                  <a:pt x="14729" y="2280"/>
                  <a:pt x="14734" y="2201"/>
                  <a:pt x="14737" y="2094"/>
                </a:cubicBezTo>
                <a:cubicBezTo>
                  <a:pt x="14739" y="1985"/>
                  <a:pt x="14739" y="1844"/>
                  <a:pt x="14739" y="1658"/>
                </a:cubicBezTo>
                <a:cubicBezTo>
                  <a:pt x="14739" y="1080"/>
                  <a:pt x="14736" y="924"/>
                  <a:pt x="14666" y="829"/>
                </a:cubicBezTo>
                <a:cubicBezTo>
                  <a:pt x="14643" y="797"/>
                  <a:pt x="14613" y="775"/>
                  <a:pt x="14572" y="743"/>
                </a:cubicBezTo>
                <a:cubicBezTo>
                  <a:pt x="14503" y="689"/>
                  <a:pt x="14434" y="566"/>
                  <a:pt x="14391" y="436"/>
                </a:cubicBezTo>
                <a:cubicBezTo>
                  <a:pt x="14377" y="393"/>
                  <a:pt x="14364" y="349"/>
                  <a:pt x="14357" y="307"/>
                </a:cubicBezTo>
                <a:lnTo>
                  <a:pt x="14309" y="0"/>
                </a:lnTo>
                <a:lnTo>
                  <a:pt x="10800" y="0"/>
                </a:lnTo>
                <a:lnTo>
                  <a:pt x="8741" y="0"/>
                </a:lnTo>
                <a:close/>
                <a:moveTo>
                  <a:pt x="20096" y="0"/>
                </a:moveTo>
                <a:cubicBezTo>
                  <a:pt x="19485" y="0"/>
                  <a:pt x="19278" y="16"/>
                  <a:pt x="19208" y="97"/>
                </a:cubicBezTo>
                <a:cubicBezTo>
                  <a:pt x="19203" y="102"/>
                  <a:pt x="19189" y="102"/>
                  <a:pt x="19186" y="108"/>
                </a:cubicBezTo>
                <a:cubicBezTo>
                  <a:pt x="19168" y="140"/>
                  <a:pt x="19166" y="182"/>
                  <a:pt x="19170" y="237"/>
                </a:cubicBezTo>
                <a:cubicBezTo>
                  <a:pt x="19179" y="368"/>
                  <a:pt x="19233" y="474"/>
                  <a:pt x="19288" y="474"/>
                </a:cubicBezTo>
                <a:cubicBezTo>
                  <a:pt x="19343" y="474"/>
                  <a:pt x="19395" y="580"/>
                  <a:pt x="19405" y="711"/>
                </a:cubicBezTo>
                <a:cubicBezTo>
                  <a:pt x="19426" y="1004"/>
                  <a:pt x="19483" y="1012"/>
                  <a:pt x="19640" y="738"/>
                </a:cubicBezTo>
                <a:cubicBezTo>
                  <a:pt x="19712" y="611"/>
                  <a:pt x="19841" y="545"/>
                  <a:pt x="19957" y="571"/>
                </a:cubicBezTo>
                <a:cubicBezTo>
                  <a:pt x="20036" y="588"/>
                  <a:pt x="20084" y="610"/>
                  <a:pt x="20116" y="662"/>
                </a:cubicBezTo>
                <a:cubicBezTo>
                  <a:pt x="20131" y="688"/>
                  <a:pt x="20142" y="718"/>
                  <a:pt x="20150" y="759"/>
                </a:cubicBezTo>
                <a:cubicBezTo>
                  <a:pt x="20150" y="760"/>
                  <a:pt x="20150" y="764"/>
                  <a:pt x="20150" y="765"/>
                </a:cubicBezTo>
                <a:cubicBezTo>
                  <a:pt x="20158" y="806"/>
                  <a:pt x="20163" y="854"/>
                  <a:pt x="20166" y="915"/>
                </a:cubicBezTo>
                <a:cubicBezTo>
                  <a:pt x="20175" y="1083"/>
                  <a:pt x="20204" y="1222"/>
                  <a:pt x="20228" y="1222"/>
                </a:cubicBezTo>
                <a:cubicBezTo>
                  <a:pt x="20240" y="1222"/>
                  <a:pt x="20252" y="1186"/>
                  <a:pt x="20262" y="1131"/>
                </a:cubicBezTo>
                <a:cubicBezTo>
                  <a:pt x="20273" y="1075"/>
                  <a:pt x="20282" y="999"/>
                  <a:pt x="20286" y="915"/>
                </a:cubicBezTo>
                <a:cubicBezTo>
                  <a:pt x="20290" y="845"/>
                  <a:pt x="20296" y="791"/>
                  <a:pt x="20306" y="748"/>
                </a:cubicBezTo>
                <a:cubicBezTo>
                  <a:pt x="20327" y="663"/>
                  <a:pt x="20370" y="627"/>
                  <a:pt x="20471" y="603"/>
                </a:cubicBezTo>
                <a:cubicBezTo>
                  <a:pt x="20522" y="591"/>
                  <a:pt x="20588" y="580"/>
                  <a:pt x="20672" y="571"/>
                </a:cubicBezTo>
                <a:cubicBezTo>
                  <a:pt x="20835" y="553"/>
                  <a:pt x="20926" y="538"/>
                  <a:pt x="20977" y="495"/>
                </a:cubicBezTo>
                <a:cubicBezTo>
                  <a:pt x="21029" y="453"/>
                  <a:pt x="21040" y="382"/>
                  <a:pt x="21040" y="264"/>
                </a:cubicBezTo>
                <a:cubicBezTo>
                  <a:pt x="21040" y="200"/>
                  <a:pt x="21037" y="155"/>
                  <a:pt x="21020" y="118"/>
                </a:cubicBezTo>
                <a:cubicBezTo>
                  <a:pt x="21002" y="82"/>
                  <a:pt x="20968" y="55"/>
                  <a:pt x="20907" y="38"/>
                </a:cubicBezTo>
                <a:cubicBezTo>
                  <a:pt x="20846" y="20"/>
                  <a:pt x="20756" y="11"/>
                  <a:pt x="20626" y="5"/>
                </a:cubicBezTo>
                <a:cubicBezTo>
                  <a:pt x="20626" y="5"/>
                  <a:pt x="20624" y="5"/>
                  <a:pt x="20624" y="5"/>
                </a:cubicBezTo>
                <a:cubicBezTo>
                  <a:pt x="20493" y="0"/>
                  <a:pt x="20321" y="0"/>
                  <a:pt x="20096" y="0"/>
                </a:cubicBezTo>
                <a:close/>
                <a:moveTo>
                  <a:pt x="12222" y="21325"/>
                </a:moveTo>
                <a:cubicBezTo>
                  <a:pt x="12183" y="21325"/>
                  <a:pt x="12139" y="21385"/>
                  <a:pt x="12122" y="21460"/>
                </a:cubicBezTo>
                <a:cubicBezTo>
                  <a:pt x="12104" y="21537"/>
                  <a:pt x="12146" y="21600"/>
                  <a:pt x="12222" y="21600"/>
                </a:cubicBezTo>
                <a:cubicBezTo>
                  <a:pt x="12298" y="21600"/>
                  <a:pt x="12342" y="21537"/>
                  <a:pt x="12324" y="21460"/>
                </a:cubicBezTo>
                <a:cubicBezTo>
                  <a:pt x="12307" y="21385"/>
                  <a:pt x="12261" y="21325"/>
                  <a:pt x="12222" y="21325"/>
                </a:cubicBezTo>
                <a:close/>
                <a:moveTo>
                  <a:pt x="12959" y="21482"/>
                </a:moveTo>
                <a:cubicBezTo>
                  <a:pt x="12936" y="21482"/>
                  <a:pt x="12912" y="21490"/>
                  <a:pt x="12895" y="21508"/>
                </a:cubicBezTo>
                <a:cubicBezTo>
                  <a:pt x="12860" y="21546"/>
                  <a:pt x="12889" y="21578"/>
                  <a:pt x="12959" y="21578"/>
                </a:cubicBezTo>
                <a:cubicBezTo>
                  <a:pt x="13029" y="21578"/>
                  <a:pt x="13058" y="21546"/>
                  <a:pt x="13023" y="21508"/>
                </a:cubicBezTo>
                <a:cubicBezTo>
                  <a:pt x="13006" y="21490"/>
                  <a:pt x="12982" y="21482"/>
                  <a:pt x="12959" y="21482"/>
                </a:cubicBezTo>
                <a:close/>
              </a:path>
            </a:pathLst>
          </a:custGeom>
          <a:ln w="12700">
            <a:miter lim="400000"/>
          </a:ln>
        </p:spPr>
      </p:pic>
      <p:pic>
        <p:nvPicPr>
          <p:cNvPr id="931" name="harness NEW MANUAL- ch. 2 damaged webbing- weld slag (holes) GVs CMYK.jpg" descr="Photo of a lanyard that has holes burned into it from either fire or acid/chemicals."/>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12540" y="4966165"/>
            <a:ext cx="5622364" cy="1913726"/>
          </a:xfrm>
          <a:prstGeom prst="rect">
            <a:avLst/>
          </a:prstGeom>
          <a:ln w="12700">
            <a:miter lim="400000"/>
          </a:ln>
        </p:spPr>
      </p:pic>
      <p:pic>
        <p:nvPicPr>
          <p:cNvPr id="930" name="harnes QA10-fall-protection-equipment-inspection-showing-a-fall-arrest-harness-that-is-broken-and-stretched-and-should-be-removed-from-service.jpg" descr="Photo of a lanyard and a plastic buckle that has been broken and stretched. "/>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09824" y="3243187"/>
            <a:ext cx="3818106" cy="3818106"/>
          </a:xfrm>
          <a:prstGeom prst="rect">
            <a:avLst/>
          </a:prstGeom>
          <a:ln w="12700">
            <a:miter lim="400000"/>
          </a:ln>
        </p:spPr>
      </p:pic>
      <p:pic>
        <p:nvPicPr>
          <p:cNvPr id="932" name="no-symbol-39767_640.png" descr="Red No symbol (circle with a slash) indicates the contents of this photo are not approved by OSHA.&#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77002" y="3209850"/>
            <a:ext cx="1409701" cy="1409701"/>
          </a:xfrm>
          <a:prstGeom prst="rect">
            <a:avLst/>
          </a:prstGeom>
          <a:ln w="12700">
            <a:miter lim="400000"/>
          </a:ln>
        </p:spPr>
      </p:pic>
      <p:pic>
        <p:nvPicPr>
          <p:cNvPr id="934" name="no-symbol-39767_640.png" descr="Red No symbol (circle with a slash) indicates the contents of this photo are not approved by OSHA.&#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710" y="4073910"/>
            <a:ext cx="1592263" cy="1592264"/>
          </a:xfrm>
          <a:prstGeom prst="rect">
            <a:avLst/>
          </a:prstGeom>
          <a:ln w="12700">
            <a:miter lim="400000"/>
          </a:ln>
        </p:spPr>
      </p:pic>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 name="Shape 940"/>
          <p:cNvSpPr>
            <a:spLocks noGrp="1"/>
          </p:cNvSpPr>
          <p:nvPr>
            <p:ph type="title"/>
          </p:nvPr>
        </p:nvSpPr>
        <p:spPr>
          <a:xfrm>
            <a:off x="-2" y="876300"/>
            <a:ext cx="9144004" cy="990600"/>
          </a:xfrm>
          <a:prstGeom prst="rect">
            <a:avLst/>
          </a:prstGeom>
        </p:spPr>
        <p:txBody>
          <a:bodyPr>
            <a:normAutofit/>
          </a:bodyPr>
          <a:lstStyle>
            <a:lvl1pPr>
              <a:defRPr sz="3600"/>
            </a:lvl1pPr>
          </a:lstStyle>
          <a:p>
            <a:r>
              <a:rPr dirty="0"/>
              <a:t>Fall Protection – Harness</a:t>
            </a:r>
          </a:p>
        </p:txBody>
      </p:sp>
      <p:sp>
        <p:nvSpPr>
          <p:cNvPr id="939" name="Shape 939"/>
          <p:cNvSpPr>
            <a:spLocks noGrp="1"/>
          </p:cNvSpPr>
          <p:nvPr>
            <p:ph type="body" idx="4294967295"/>
          </p:nvPr>
        </p:nvSpPr>
        <p:spPr>
          <a:xfrm>
            <a:off x="420487" y="1794501"/>
            <a:ext cx="5104012" cy="5334001"/>
          </a:xfrm>
          <a:prstGeom prst="rect">
            <a:avLst/>
          </a:prstGeom>
        </p:spPr>
        <p:txBody>
          <a:bodyPr/>
          <a:lstStyle/>
          <a:p>
            <a:pPr marL="190500" indent="-190500" defTabSz="448055">
              <a:buChar char="•"/>
            </a:pPr>
            <a:r>
              <a:rPr dirty="0"/>
              <a:t>It should only be used for fall protection and not for hoisting materials.</a:t>
            </a:r>
          </a:p>
          <a:p>
            <a:pPr marL="190500" indent="-190500" defTabSz="448055">
              <a:buChar char="•"/>
            </a:pPr>
            <a:r>
              <a:rPr dirty="0"/>
              <a:t>The harness must be inspected each time it is to be used.</a:t>
            </a:r>
          </a:p>
          <a:p>
            <a:pPr marL="190500" indent="-190500" defTabSz="448055">
              <a:buChar char="•"/>
            </a:pPr>
            <a:r>
              <a:rPr dirty="0"/>
              <a:t>The safety lanyard must be attached to the central part of the back.</a:t>
            </a:r>
          </a:p>
          <a:p>
            <a:pPr marL="190500" indent="-190500" defTabSz="448055">
              <a:buChar char="•"/>
            </a:pPr>
            <a:r>
              <a:rPr dirty="0"/>
              <a:t>Body belts can not be used as fall protection devices, only as positioning devices.</a:t>
            </a:r>
          </a:p>
        </p:txBody>
      </p:sp>
      <p:pic>
        <p:nvPicPr>
          <p:cNvPr id="938" name="image101.jpeg" descr="Photo of a man wearing a harness. He is facing away from us, and an arrow is pointing at the D ring located in the center of his back."/>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614394" y="1642155"/>
            <a:ext cx="3081585" cy="4656015"/>
          </a:xfrm>
          <a:prstGeom prst="rect">
            <a:avLst/>
          </a:prstGeom>
          <a:ln w="12700">
            <a:miter lim="400000"/>
          </a:ln>
        </p:spPr>
      </p:pic>
      <p:pic>
        <p:nvPicPr>
          <p:cNvPr id="941" name="check mark 2000px-Checkmark_green.svg.png" descr="Green check mark indicates the contents of this photo are approved by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29915" y="4869312"/>
            <a:ext cx="1842825" cy="1599572"/>
          </a:xfrm>
          <a:prstGeom prst="rect">
            <a:avLst/>
          </a:prstGeom>
          <a:ln w="12700">
            <a:miter lim="400000"/>
          </a:ln>
          <a:effectLst>
            <a:outerShdw blurRad="38100" dist="20000" dir="2487689" rotWithShape="0">
              <a:srgbClr val="000000"/>
            </a:outerShdw>
          </a:effectLst>
        </p:spPr>
      </p:pic>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 name="Shape 945"/>
          <p:cNvSpPr>
            <a:spLocks noGrp="1"/>
          </p:cNvSpPr>
          <p:nvPr>
            <p:ph type="title"/>
          </p:nvPr>
        </p:nvSpPr>
        <p:spPr>
          <a:xfrm>
            <a:off x="-2" y="914400"/>
            <a:ext cx="9144004" cy="838200"/>
          </a:xfrm>
          <a:prstGeom prst="rect">
            <a:avLst/>
          </a:prstGeom>
        </p:spPr>
        <p:txBody>
          <a:bodyPr/>
          <a:lstStyle>
            <a:lvl1pPr defTabSz="315468">
              <a:defRPr sz="3000"/>
            </a:lvl1pPr>
          </a:lstStyle>
          <a:p>
            <a:r>
              <a:rPr dirty="0"/>
              <a:t>Safety Monitor System</a:t>
            </a:r>
          </a:p>
        </p:txBody>
      </p:sp>
      <p:sp>
        <p:nvSpPr>
          <p:cNvPr id="946" name="Shape 946"/>
          <p:cNvSpPr>
            <a:spLocks noGrp="1"/>
          </p:cNvSpPr>
          <p:nvPr>
            <p:ph type="body" idx="4294967295"/>
          </p:nvPr>
        </p:nvSpPr>
        <p:spPr>
          <a:xfrm>
            <a:off x="374686" y="1653309"/>
            <a:ext cx="8559088" cy="4729514"/>
          </a:xfrm>
          <a:prstGeom prst="rect">
            <a:avLst/>
          </a:prstGeom>
        </p:spPr>
        <p:txBody>
          <a:bodyPr/>
          <a:lstStyle/>
          <a:p>
            <a:pPr marL="0" indent="0">
              <a:buSzTx/>
              <a:buFontTx/>
              <a:buNone/>
            </a:pPr>
            <a:r>
              <a:rPr dirty="0"/>
              <a:t>The competent person designated by the employer must:</a:t>
            </a:r>
          </a:p>
          <a:p>
            <a:pPr marL="603250" lvl="1" indent="-285750"/>
            <a:r>
              <a:rPr dirty="0"/>
              <a:t>Be located at the same level and within sight of workers.</a:t>
            </a:r>
          </a:p>
          <a:p>
            <a:pPr marL="603250" lvl="1" indent="-285750"/>
            <a:r>
              <a:rPr dirty="0"/>
              <a:t>Communicate verbally and be close enough to be heard.</a:t>
            </a:r>
          </a:p>
          <a:p>
            <a:pPr marL="603250" lvl="1" indent="-285750"/>
            <a:r>
              <a:rPr dirty="0"/>
              <a:t>The monitor cannot have other responsibilities that interfere.</a:t>
            </a:r>
          </a:p>
          <a:p>
            <a:pPr marL="603250" lvl="1" indent="-285750"/>
            <a:r>
              <a:rPr dirty="0"/>
              <a:t>Be in control of all workers working on the roof.</a:t>
            </a:r>
          </a:p>
          <a:p>
            <a:pPr marL="603250" lvl="1" indent="-285750"/>
            <a:r>
              <a:rPr dirty="0"/>
              <a:t>Warns workers when they are not aware of risks or acting in an unsafe manner.</a:t>
            </a:r>
          </a:p>
          <a:p>
            <a:pPr marL="603250" lvl="1" indent="-285750"/>
            <a:r>
              <a:rPr dirty="0"/>
              <a:t>Ensure that no mechanical equipment is being used in the area.</a:t>
            </a:r>
          </a:p>
        </p:txBody>
      </p:sp>
    </p:spTree>
  </p:cSld>
  <p:clrMapOvr>
    <a:masterClrMapping/>
  </p:clrMapOvr>
  <p:transition spd="slow"/>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 name="Shape 953"/>
          <p:cNvSpPr>
            <a:spLocks noGrp="1"/>
          </p:cNvSpPr>
          <p:nvPr>
            <p:ph type="title"/>
          </p:nvPr>
        </p:nvSpPr>
        <p:spPr>
          <a:xfrm>
            <a:off x="-2" y="1015002"/>
            <a:ext cx="9144004" cy="685801"/>
          </a:xfrm>
          <a:prstGeom prst="rect">
            <a:avLst/>
          </a:prstGeom>
        </p:spPr>
        <p:txBody>
          <a:bodyPr/>
          <a:lstStyle/>
          <a:p>
            <a:pPr>
              <a:spcBef>
                <a:spcPts val="1000"/>
              </a:spcBef>
              <a:defRPr sz="3500" b="1"/>
            </a:pPr>
            <a:r>
              <a:rPr dirty="0"/>
              <a:t>Why develop safety systems? </a:t>
            </a:r>
            <a:r>
              <a:rPr b="0" dirty="0">
                <a:solidFill>
                  <a:srgbClr val="FFFFFF"/>
                </a:solidFill>
              </a:rPr>
              <a:t>2</a:t>
            </a:r>
          </a:p>
        </p:txBody>
      </p:sp>
      <p:sp>
        <p:nvSpPr>
          <p:cNvPr id="954" name="Shape 954"/>
          <p:cNvSpPr>
            <a:spLocks noGrp="1"/>
          </p:cNvSpPr>
          <p:nvPr>
            <p:ph type="body" sz="quarter" idx="4294967295"/>
          </p:nvPr>
        </p:nvSpPr>
        <p:spPr>
          <a:xfrm>
            <a:off x="381000" y="1663700"/>
            <a:ext cx="3715150" cy="3205643"/>
          </a:xfrm>
          <a:prstGeom prst="rect">
            <a:avLst/>
          </a:prstGeom>
        </p:spPr>
        <p:txBody>
          <a:bodyPr/>
          <a:lstStyle/>
          <a:p>
            <a:pPr marL="190500" indent="-190500">
              <a:buChar char="•"/>
            </a:pPr>
            <a:r>
              <a:rPr dirty="0"/>
              <a:t>to create a culture of safety.</a:t>
            </a:r>
          </a:p>
          <a:p>
            <a:pPr marL="190500" indent="-190500">
              <a:buChar char="•"/>
            </a:pPr>
            <a:r>
              <a:rPr dirty="0"/>
              <a:t>to improve morale.</a:t>
            </a:r>
          </a:p>
          <a:p>
            <a:pPr marL="190500" indent="-190500">
              <a:buChar char="•"/>
            </a:pPr>
            <a:r>
              <a:rPr dirty="0"/>
              <a:t>for a good reputation. </a:t>
            </a:r>
          </a:p>
          <a:p>
            <a:pPr marL="190500" indent="-190500">
              <a:buChar char="•"/>
            </a:pPr>
            <a:r>
              <a:rPr dirty="0"/>
              <a:t>to lower Worker’s Compensation Insurance.</a:t>
            </a:r>
          </a:p>
        </p:txBody>
      </p:sp>
      <p:pic>
        <p:nvPicPr>
          <p:cNvPr id="950" name="image4.png" descr="Photo of a yellow hard hat with the words &quot;Safety is NO Accident.&quot;&#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101702" y="1669969"/>
            <a:ext cx="2341271" cy="3019823"/>
          </a:xfrm>
          <a:custGeom>
            <a:avLst/>
            <a:gdLst/>
            <a:ahLst/>
            <a:cxnLst>
              <a:cxn ang="0">
                <a:pos x="wd2" y="hd2"/>
              </a:cxn>
              <a:cxn ang="5400000">
                <a:pos x="wd2" y="hd2"/>
              </a:cxn>
              <a:cxn ang="10800000">
                <a:pos x="wd2" y="hd2"/>
              </a:cxn>
              <a:cxn ang="16200000">
                <a:pos x="wd2" y="hd2"/>
              </a:cxn>
            </a:cxnLst>
            <a:rect l="0" t="0" r="r" b="b"/>
            <a:pathLst>
              <a:path w="21533" h="21579" extrusionOk="0">
                <a:moveTo>
                  <a:pt x="6828" y="0"/>
                </a:moveTo>
                <a:cubicBezTo>
                  <a:pt x="6589" y="0"/>
                  <a:pt x="6358" y="30"/>
                  <a:pt x="6280" y="91"/>
                </a:cubicBezTo>
                <a:cubicBezTo>
                  <a:pt x="6223" y="135"/>
                  <a:pt x="6168" y="266"/>
                  <a:pt x="6156" y="383"/>
                </a:cubicBezTo>
                <a:cubicBezTo>
                  <a:pt x="6145" y="500"/>
                  <a:pt x="6038" y="615"/>
                  <a:pt x="5923" y="638"/>
                </a:cubicBezTo>
                <a:cubicBezTo>
                  <a:pt x="5797" y="664"/>
                  <a:pt x="5715" y="769"/>
                  <a:pt x="5715" y="896"/>
                </a:cubicBezTo>
                <a:cubicBezTo>
                  <a:pt x="5715" y="1014"/>
                  <a:pt x="5660" y="1137"/>
                  <a:pt x="5594" y="1169"/>
                </a:cubicBezTo>
                <a:cubicBezTo>
                  <a:pt x="5411" y="1257"/>
                  <a:pt x="5295" y="949"/>
                  <a:pt x="5255" y="267"/>
                </a:cubicBezTo>
                <a:cubicBezTo>
                  <a:pt x="5240" y="16"/>
                  <a:pt x="5232" y="14"/>
                  <a:pt x="4419" y="14"/>
                </a:cubicBezTo>
                <a:cubicBezTo>
                  <a:pt x="4193" y="14"/>
                  <a:pt x="3979" y="25"/>
                  <a:pt x="3817" y="43"/>
                </a:cubicBezTo>
                <a:cubicBezTo>
                  <a:pt x="3654" y="60"/>
                  <a:pt x="3542" y="84"/>
                  <a:pt x="3521" y="111"/>
                </a:cubicBezTo>
                <a:cubicBezTo>
                  <a:pt x="3468" y="178"/>
                  <a:pt x="3397" y="177"/>
                  <a:pt x="3295" y="111"/>
                </a:cubicBezTo>
                <a:cubicBezTo>
                  <a:pt x="3091" y="-21"/>
                  <a:pt x="2976" y="96"/>
                  <a:pt x="3112" y="295"/>
                </a:cubicBezTo>
                <a:cubicBezTo>
                  <a:pt x="3184" y="400"/>
                  <a:pt x="3179" y="555"/>
                  <a:pt x="3101" y="729"/>
                </a:cubicBezTo>
                <a:cubicBezTo>
                  <a:pt x="3034" y="879"/>
                  <a:pt x="2994" y="1058"/>
                  <a:pt x="3014" y="1129"/>
                </a:cubicBezTo>
                <a:cubicBezTo>
                  <a:pt x="3036" y="1211"/>
                  <a:pt x="2926" y="1271"/>
                  <a:pt x="2711" y="1291"/>
                </a:cubicBezTo>
                <a:cubicBezTo>
                  <a:pt x="2391" y="1319"/>
                  <a:pt x="2375" y="1338"/>
                  <a:pt x="2440" y="1651"/>
                </a:cubicBezTo>
                <a:cubicBezTo>
                  <a:pt x="2482" y="1848"/>
                  <a:pt x="2453" y="2039"/>
                  <a:pt x="2371" y="2116"/>
                </a:cubicBezTo>
                <a:cubicBezTo>
                  <a:pt x="2262" y="2218"/>
                  <a:pt x="2275" y="2263"/>
                  <a:pt x="2433" y="2331"/>
                </a:cubicBezTo>
                <a:cubicBezTo>
                  <a:pt x="2693" y="2445"/>
                  <a:pt x="2694" y="2855"/>
                  <a:pt x="2433" y="3080"/>
                </a:cubicBezTo>
                <a:cubicBezTo>
                  <a:pt x="2272" y="3219"/>
                  <a:pt x="2266" y="3248"/>
                  <a:pt x="2404" y="3225"/>
                </a:cubicBezTo>
                <a:cubicBezTo>
                  <a:pt x="2675" y="3178"/>
                  <a:pt x="2711" y="4036"/>
                  <a:pt x="2448" y="4263"/>
                </a:cubicBezTo>
                <a:cubicBezTo>
                  <a:pt x="2285" y="4403"/>
                  <a:pt x="2276" y="4462"/>
                  <a:pt x="2397" y="4575"/>
                </a:cubicBezTo>
                <a:cubicBezTo>
                  <a:pt x="2519" y="4689"/>
                  <a:pt x="2509" y="4723"/>
                  <a:pt x="2327" y="4768"/>
                </a:cubicBezTo>
                <a:cubicBezTo>
                  <a:pt x="2206" y="4797"/>
                  <a:pt x="2018" y="4856"/>
                  <a:pt x="1915" y="4898"/>
                </a:cubicBezTo>
                <a:cubicBezTo>
                  <a:pt x="1811" y="4940"/>
                  <a:pt x="1658" y="4942"/>
                  <a:pt x="1572" y="4901"/>
                </a:cubicBezTo>
                <a:cubicBezTo>
                  <a:pt x="1390" y="4813"/>
                  <a:pt x="867" y="4977"/>
                  <a:pt x="853" y="5125"/>
                </a:cubicBezTo>
                <a:cubicBezTo>
                  <a:pt x="847" y="5180"/>
                  <a:pt x="829" y="5347"/>
                  <a:pt x="812" y="5499"/>
                </a:cubicBezTo>
                <a:cubicBezTo>
                  <a:pt x="796" y="5651"/>
                  <a:pt x="854" y="5845"/>
                  <a:pt x="944" y="5927"/>
                </a:cubicBezTo>
                <a:cubicBezTo>
                  <a:pt x="1086" y="6057"/>
                  <a:pt x="1068" y="6117"/>
                  <a:pt x="798" y="6367"/>
                </a:cubicBezTo>
                <a:cubicBezTo>
                  <a:pt x="627" y="6525"/>
                  <a:pt x="386" y="6653"/>
                  <a:pt x="261" y="6653"/>
                </a:cubicBezTo>
                <a:cubicBezTo>
                  <a:pt x="56" y="6653"/>
                  <a:pt x="31" y="6727"/>
                  <a:pt x="31" y="7476"/>
                </a:cubicBezTo>
                <a:cubicBezTo>
                  <a:pt x="31" y="8260"/>
                  <a:pt x="44" y="8301"/>
                  <a:pt x="298" y="8329"/>
                </a:cubicBezTo>
                <a:cubicBezTo>
                  <a:pt x="518" y="8354"/>
                  <a:pt x="584" y="8439"/>
                  <a:pt x="663" y="8820"/>
                </a:cubicBezTo>
                <a:cubicBezTo>
                  <a:pt x="715" y="9074"/>
                  <a:pt x="795" y="9385"/>
                  <a:pt x="845" y="9512"/>
                </a:cubicBezTo>
                <a:cubicBezTo>
                  <a:pt x="895" y="9639"/>
                  <a:pt x="894" y="9868"/>
                  <a:pt x="838" y="10020"/>
                </a:cubicBezTo>
                <a:cubicBezTo>
                  <a:pt x="782" y="10172"/>
                  <a:pt x="766" y="10513"/>
                  <a:pt x="805" y="10780"/>
                </a:cubicBezTo>
                <a:cubicBezTo>
                  <a:pt x="870" y="11217"/>
                  <a:pt x="907" y="11265"/>
                  <a:pt x="1170" y="11265"/>
                </a:cubicBezTo>
                <a:cubicBezTo>
                  <a:pt x="1521" y="11265"/>
                  <a:pt x="1604" y="11401"/>
                  <a:pt x="1473" y="11769"/>
                </a:cubicBezTo>
                <a:cubicBezTo>
                  <a:pt x="1436" y="11874"/>
                  <a:pt x="1399" y="11943"/>
                  <a:pt x="1345" y="11982"/>
                </a:cubicBezTo>
                <a:cubicBezTo>
                  <a:pt x="1319" y="12002"/>
                  <a:pt x="1286" y="12013"/>
                  <a:pt x="1251" y="12019"/>
                </a:cubicBezTo>
                <a:cubicBezTo>
                  <a:pt x="1215" y="12025"/>
                  <a:pt x="1177" y="12024"/>
                  <a:pt x="1130" y="12019"/>
                </a:cubicBezTo>
                <a:cubicBezTo>
                  <a:pt x="797" y="11982"/>
                  <a:pt x="740" y="12081"/>
                  <a:pt x="729" y="12734"/>
                </a:cubicBezTo>
                <a:cubicBezTo>
                  <a:pt x="719" y="13266"/>
                  <a:pt x="610" y="13494"/>
                  <a:pt x="455" y="13298"/>
                </a:cubicBezTo>
                <a:cubicBezTo>
                  <a:pt x="416" y="13249"/>
                  <a:pt x="302" y="13233"/>
                  <a:pt x="207" y="13261"/>
                </a:cubicBezTo>
                <a:cubicBezTo>
                  <a:pt x="13" y="13319"/>
                  <a:pt x="-21" y="13724"/>
                  <a:pt x="148" y="13933"/>
                </a:cubicBezTo>
                <a:cubicBezTo>
                  <a:pt x="219" y="14021"/>
                  <a:pt x="207" y="14116"/>
                  <a:pt x="115" y="14203"/>
                </a:cubicBezTo>
                <a:cubicBezTo>
                  <a:pt x="2" y="14310"/>
                  <a:pt x="9" y="14324"/>
                  <a:pt x="152" y="14285"/>
                </a:cubicBezTo>
                <a:cubicBezTo>
                  <a:pt x="249" y="14258"/>
                  <a:pt x="419" y="14300"/>
                  <a:pt x="531" y="14376"/>
                </a:cubicBezTo>
                <a:cubicBezTo>
                  <a:pt x="723" y="14506"/>
                  <a:pt x="721" y="14528"/>
                  <a:pt x="491" y="14756"/>
                </a:cubicBezTo>
                <a:cubicBezTo>
                  <a:pt x="357" y="14889"/>
                  <a:pt x="213" y="14987"/>
                  <a:pt x="170" y="14974"/>
                </a:cubicBezTo>
                <a:cubicBezTo>
                  <a:pt x="78" y="14946"/>
                  <a:pt x="-45" y="16612"/>
                  <a:pt x="17" y="17047"/>
                </a:cubicBezTo>
                <a:cubicBezTo>
                  <a:pt x="53" y="17305"/>
                  <a:pt x="103" y="17348"/>
                  <a:pt x="385" y="17348"/>
                </a:cubicBezTo>
                <a:cubicBezTo>
                  <a:pt x="759" y="17348"/>
                  <a:pt x="965" y="17504"/>
                  <a:pt x="915" y="17748"/>
                </a:cubicBezTo>
                <a:cubicBezTo>
                  <a:pt x="887" y="17879"/>
                  <a:pt x="947" y="17906"/>
                  <a:pt x="1196" y="17884"/>
                </a:cubicBezTo>
                <a:cubicBezTo>
                  <a:pt x="1500" y="17856"/>
                  <a:pt x="1511" y="17874"/>
                  <a:pt x="1521" y="18318"/>
                </a:cubicBezTo>
                <a:cubicBezTo>
                  <a:pt x="1526" y="18571"/>
                  <a:pt x="1550" y="18817"/>
                  <a:pt x="1568" y="18868"/>
                </a:cubicBezTo>
                <a:cubicBezTo>
                  <a:pt x="1586" y="18919"/>
                  <a:pt x="1596" y="18992"/>
                  <a:pt x="1590" y="19027"/>
                </a:cubicBezTo>
                <a:cubicBezTo>
                  <a:pt x="1584" y="19061"/>
                  <a:pt x="1671" y="19090"/>
                  <a:pt x="1783" y="19092"/>
                </a:cubicBezTo>
                <a:cubicBezTo>
                  <a:pt x="2566" y="19101"/>
                  <a:pt x="3569" y="19175"/>
                  <a:pt x="3685" y="19231"/>
                </a:cubicBezTo>
                <a:cubicBezTo>
                  <a:pt x="3762" y="19268"/>
                  <a:pt x="3819" y="19409"/>
                  <a:pt x="3817" y="19546"/>
                </a:cubicBezTo>
                <a:cubicBezTo>
                  <a:pt x="3814" y="19682"/>
                  <a:pt x="3814" y="20189"/>
                  <a:pt x="3813" y="20674"/>
                </a:cubicBezTo>
                <a:lnTo>
                  <a:pt x="3809" y="21556"/>
                </a:lnTo>
                <a:lnTo>
                  <a:pt x="11500" y="21568"/>
                </a:lnTo>
                <a:lnTo>
                  <a:pt x="19195" y="21579"/>
                </a:lnTo>
                <a:lnTo>
                  <a:pt x="19198" y="21148"/>
                </a:lnTo>
                <a:cubicBezTo>
                  <a:pt x="19199" y="20910"/>
                  <a:pt x="19197" y="20397"/>
                  <a:pt x="19198" y="20008"/>
                </a:cubicBezTo>
                <a:cubicBezTo>
                  <a:pt x="19200" y="19537"/>
                  <a:pt x="19252" y="19274"/>
                  <a:pt x="19352" y="19225"/>
                </a:cubicBezTo>
                <a:cubicBezTo>
                  <a:pt x="19434" y="19185"/>
                  <a:pt x="19771" y="19150"/>
                  <a:pt x="20096" y="19149"/>
                </a:cubicBezTo>
                <a:cubicBezTo>
                  <a:pt x="20743" y="19146"/>
                  <a:pt x="20765" y="19119"/>
                  <a:pt x="20746" y="18383"/>
                </a:cubicBezTo>
                <a:cubicBezTo>
                  <a:pt x="20740" y="18140"/>
                  <a:pt x="20808" y="18051"/>
                  <a:pt x="21096" y="17923"/>
                </a:cubicBezTo>
                <a:cubicBezTo>
                  <a:pt x="21176" y="17888"/>
                  <a:pt x="21241" y="17857"/>
                  <a:pt x="21290" y="17824"/>
                </a:cubicBezTo>
                <a:cubicBezTo>
                  <a:pt x="21437" y="17727"/>
                  <a:pt x="21457" y="17612"/>
                  <a:pt x="21465" y="17302"/>
                </a:cubicBezTo>
                <a:cubicBezTo>
                  <a:pt x="21498" y="16046"/>
                  <a:pt x="21459" y="15481"/>
                  <a:pt x="21330" y="15360"/>
                </a:cubicBezTo>
                <a:cubicBezTo>
                  <a:pt x="21230" y="15265"/>
                  <a:pt x="21225" y="15195"/>
                  <a:pt x="21315" y="15110"/>
                </a:cubicBezTo>
                <a:cubicBezTo>
                  <a:pt x="21385" y="15045"/>
                  <a:pt x="21443" y="14679"/>
                  <a:pt x="21443" y="14296"/>
                </a:cubicBezTo>
                <a:cubicBezTo>
                  <a:pt x="21443" y="13914"/>
                  <a:pt x="21450" y="13560"/>
                  <a:pt x="21461" y="13514"/>
                </a:cubicBezTo>
                <a:cubicBezTo>
                  <a:pt x="21473" y="13467"/>
                  <a:pt x="21476" y="13130"/>
                  <a:pt x="21469" y="12762"/>
                </a:cubicBezTo>
                <a:cubicBezTo>
                  <a:pt x="21456" y="12163"/>
                  <a:pt x="21429" y="12096"/>
                  <a:pt x="21220" y="12096"/>
                </a:cubicBezTo>
                <a:cubicBezTo>
                  <a:pt x="21039" y="12096"/>
                  <a:pt x="20830" y="11916"/>
                  <a:pt x="20782" y="11769"/>
                </a:cubicBezTo>
                <a:cubicBezTo>
                  <a:pt x="20767" y="11721"/>
                  <a:pt x="20769" y="11677"/>
                  <a:pt x="20797" y="11642"/>
                </a:cubicBezTo>
                <a:cubicBezTo>
                  <a:pt x="20832" y="11598"/>
                  <a:pt x="20784" y="11508"/>
                  <a:pt x="20688" y="11446"/>
                </a:cubicBezTo>
                <a:cubicBezTo>
                  <a:pt x="20591" y="11384"/>
                  <a:pt x="20545" y="11292"/>
                  <a:pt x="20585" y="11242"/>
                </a:cubicBezTo>
                <a:cubicBezTo>
                  <a:pt x="20731" y="11058"/>
                  <a:pt x="20631" y="10379"/>
                  <a:pt x="20407" y="10020"/>
                </a:cubicBezTo>
                <a:cubicBezTo>
                  <a:pt x="20345" y="9922"/>
                  <a:pt x="20299" y="9836"/>
                  <a:pt x="20271" y="9767"/>
                </a:cubicBezTo>
                <a:cubicBezTo>
                  <a:pt x="20188" y="9560"/>
                  <a:pt x="20254" y="9487"/>
                  <a:pt x="20472" y="9552"/>
                </a:cubicBezTo>
                <a:cubicBezTo>
                  <a:pt x="20534" y="9570"/>
                  <a:pt x="20574" y="9574"/>
                  <a:pt x="20593" y="9560"/>
                </a:cubicBezTo>
                <a:cubicBezTo>
                  <a:pt x="20611" y="9547"/>
                  <a:pt x="20608" y="9516"/>
                  <a:pt x="20585" y="9470"/>
                </a:cubicBezTo>
                <a:cubicBezTo>
                  <a:pt x="20548" y="9394"/>
                  <a:pt x="20571" y="9309"/>
                  <a:pt x="20633" y="9279"/>
                </a:cubicBezTo>
                <a:cubicBezTo>
                  <a:pt x="20695" y="9250"/>
                  <a:pt x="20746" y="9038"/>
                  <a:pt x="20746" y="8812"/>
                </a:cubicBezTo>
                <a:cubicBezTo>
                  <a:pt x="20746" y="8469"/>
                  <a:pt x="20787" y="8386"/>
                  <a:pt x="21009" y="8321"/>
                </a:cubicBezTo>
                <a:cubicBezTo>
                  <a:pt x="21155" y="8278"/>
                  <a:pt x="21319" y="8260"/>
                  <a:pt x="21370" y="8284"/>
                </a:cubicBezTo>
                <a:cubicBezTo>
                  <a:pt x="21422" y="8308"/>
                  <a:pt x="21458" y="7992"/>
                  <a:pt x="21447" y="7584"/>
                </a:cubicBezTo>
                <a:cubicBezTo>
                  <a:pt x="21436" y="7175"/>
                  <a:pt x="21379" y="6861"/>
                  <a:pt x="21326" y="6886"/>
                </a:cubicBezTo>
                <a:cubicBezTo>
                  <a:pt x="21274" y="6911"/>
                  <a:pt x="21189" y="6874"/>
                  <a:pt x="21137" y="6801"/>
                </a:cubicBezTo>
                <a:cubicBezTo>
                  <a:pt x="21084" y="6728"/>
                  <a:pt x="20853" y="6651"/>
                  <a:pt x="20626" y="6631"/>
                </a:cubicBezTo>
                <a:cubicBezTo>
                  <a:pt x="20276" y="6600"/>
                  <a:pt x="20205" y="6556"/>
                  <a:pt x="20173" y="6341"/>
                </a:cubicBezTo>
                <a:cubicBezTo>
                  <a:pt x="20128" y="6045"/>
                  <a:pt x="20333" y="5813"/>
                  <a:pt x="20574" y="5885"/>
                </a:cubicBezTo>
                <a:cubicBezTo>
                  <a:pt x="20624" y="5900"/>
                  <a:pt x="20663" y="5894"/>
                  <a:pt x="20691" y="5876"/>
                </a:cubicBezTo>
                <a:cubicBezTo>
                  <a:pt x="20776" y="5823"/>
                  <a:pt x="20763" y="5659"/>
                  <a:pt x="20618" y="5590"/>
                </a:cubicBezTo>
                <a:cubicBezTo>
                  <a:pt x="20450" y="5509"/>
                  <a:pt x="20858" y="5155"/>
                  <a:pt x="21053" y="5213"/>
                </a:cubicBezTo>
                <a:cubicBezTo>
                  <a:pt x="21132" y="5236"/>
                  <a:pt x="21232" y="5167"/>
                  <a:pt x="21279" y="5057"/>
                </a:cubicBezTo>
                <a:cubicBezTo>
                  <a:pt x="21325" y="4946"/>
                  <a:pt x="21375" y="4825"/>
                  <a:pt x="21392" y="4787"/>
                </a:cubicBezTo>
                <a:cubicBezTo>
                  <a:pt x="21465" y="4623"/>
                  <a:pt x="21480" y="4569"/>
                  <a:pt x="21498" y="4439"/>
                </a:cubicBezTo>
                <a:cubicBezTo>
                  <a:pt x="21508" y="4362"/>
                  <a:pt x="21480" y="4208"/>
                  <a:pt x="21432" y="4095"/>
                </a:cubicBezTo>
                <a:cubicBezTo>
                  <a:pt x="21382" y="3978"/>
                  <a:pt x="21397" y="3869"/>
                  <a:pt x="21469" y="3834"/>
                </a:cubicBezTo>
                <a:cubicBezTo>
                  <a:pt x="21555" y="3793"/>
                  <a:pt x="21555" y="3743"/>
                  <a:pt x="21469" y="3676"/>
                </a:cubicBezTo>
                <a:cubicBezTo>
                  <a:pt x="21383" y="3609"/>
                  <a:pt x="21293" y="3616"/>
                  <a:pt x="21169" y="3696"/>
                </a:cubicBezTo>
                <a:cubicBezTo>
                  <a:pt x="21072" y="3759"/>
                  <a:pt x="20926" y="3780"/>
                  <a:pt x="20845" y="3741"/>
                </a:cubicBezTo>
                <a:cubicBezTo>
                  <a:pt x="20763" y="3702"/>
                  <a:pt x="20560" y="3658"/>
                  <a:pt x="20396" y="3644"/>
                </a:cubicBezTo>
                <a:cubicBezTo>
                  <a:pt x="20068" y="3617"/>
                  <a:pt x="19764" y="3361"/>
                  <a:pt x="19881" y="3213"/>
                </a:cubicBezTo>
                <a:cubicBezTo>
                  <a:pt x="19922" y="3162"/>
                  <a:pt x="19892" y="3150"/>
                  <a:pt x="19819" y="3185"/>
                </a:cubicBezTo>
                <a:cubicBezTo>
                  <a:pt x="19667" y="3258"/>
                  <a:pt x="19206" y="2931"/>
                  <a:pt x="19206" y="2751"/>
                </a:cubicBezTo>
                <a:cubicBezTo>
                  <a:pt x="19206" y="2685"/>
                  <a:pt x="19285" y="2549"/>
                  <a:pt x="19381" y="2451"/>
                </a:cubicBezTo>
                <a:cubicBezTo>
                  <a:pt x="19476" y="2352"/>
                  <a:pt x="19554" y="2158"/>
                  <a:pt x="19556" y="2017"/>
                </a:cubicBezTo>
                <a:cubicBezTo>
                  <a:pt x="19557" y="1946"/>
                  <a:pt x="19579" y="1877"/>
                  <a:pt x="19611" y="1821"/>
                </a:cubicBezTo>
                <a:cubicBezTo>
                  <a:pt x="19643" y="1765"/>
                  <a:pt x="19687" y="1722"/>
                  <a:pt x="19735" y="1708"/>
                </a:cubicBezTo>
                <a:cubicBezTo>
                  <a:pt x="19859" y="1670"/>
                  <a:pt x="19905" y="1513"/>
                  <a:pt x="19899" y="1149"/>
                </a:cubicBezTo>
                <a:cubicBezTo>
                  <a:pt x="19891" y="593"/>
                  <a:pt x="19949" y="506"/>
                  <a:pt x="20377" y="460"/>
                </a:cubicBezTo>
                <a:cubicBezTo>
                  <a:pt x="20535" y="443"/>
                  <a:pt x="20686" y="378"/>
                  <a:pt x="20713" y="315"/>
                </a:cubicBezTo>
                <a:cubicBezTo>
                  <a:pt x="20784" y="147"/>
                  <a:pt x="20393" y="61"/>
                  <a:pt x="20133" y="187"/>
                </a:cubicBezTo>
                <a:cubicBezTo>
                  <a:pt x="19954" y="274"/>
                  <a:pt x="19900" y="270"/>
                  <a:pt x="19848" y="165"/>
                </a:cubicBezTo>
                <a:cubicBezTo>
                  <a:pt x="19793" y="53"/>
                  <a:pt x="18936" y="33"/>
                  <a:pt x="14139" y="46"/>
                </a:cubicBezTo>
                <a:cubicBezTo>
                  <a:pt x="8749" y="60"/>
                  <a:pt x="8497" y="69"/>
                  <a:pt x="8533" y="230"/>
                </a:cubicBezTo>
                <a:cubicBezTo>
                  <a:pt x="8553" y="323"/>
                  <a:pt x="8506" y="454"/>
                  <a:pt x="8430" y="525"/>
                </a:cubicBezTo>
                <a:cubicBezTo>
                  <a:pt x="8338" y="612"/>
                  <a:pt x="8320" y="835"/>
                  <a:pt x="8376" y="1206"/>
                </a:cubicBezTo>
                <a:cubicBezTo>
                  <a:pt x="8471" y="1843"/>
                  <a:pt x="8404" y="1994"/>
                  <a:pt x="8084" y="1861"/>
                </a:cubicBezTo>
                <a:cubicBezTo>
                  <a:pt x="7911" y="1789"/>
                  <a:pt x="7849" y="1623"/>
                  <a:pt x="7799" y="1098"/>
                </a:cubicBezTo>
                <a:cubicBezTo>
                  <a:pt x="7720" y="269"/>
                  <a:pt x="7690" y="104"/>
                  <a:pt x="7624" y="156"/>
                </a:cubicBezTo>
                <a:cubicBezTo>
                  <a:pt x="7595" y="179"/>
                  <a:pt x="7495" y="149"/>
                  <a:pt x="7405" y="91"/>
                </a:cubicBezTo>
                <a:cubicBezTo>
                  <a:pt x="7311" y="30"/>
                  <a:pt x="7067" y="0"/>
                  <a:pt x="6828" y="0"/>
                </a:cubicBezTo>
                <a:close/>
                <a:moveTo>
                  <a:pt x="1867" y="3888"/>
                </a:moveTo>
                <a:cubicBezTo>
                  <a:pt x="1705" y="3888"/>
                  <a:pt x="1572" y="3928"/>
                  <a:pt x="1572" y="3979"/>
                </a:cubicBezTo>
                <a:cubicBezTo>
                  <a:pt x="1572" y="4030"/>
                  <a:pt x="1705" y="4070"/>
                  <a:pt x="1867" y="4070"/>
                </a:cubicBezTo>
                <a:cubicBezTo>
                  <a:pt x="2030" y="4070"/>
                  <a:pt x="2163" y="4030"/>
                  <a:pt x="2163" y="3979"/>
                </a:cubicBezTo>
                <a:cubicBezTo>
                  <a:pt x="2163" y="3928"/>
                  <a:pt x="2030" y="3888"/>
                  <a:pt x="1867" y="3888"/>
                </a:cubicBezTo>
                <a:close/>
              </a:path>
            </a:pathLst>
          </a:custGeom>
          <a:ln w="12700">
            <a:miter lim="400000"/>
          </a:ln>
        </p:spPr>
      </p:pic>
      <p:pic>
        <p:nvPicPr>
          <p:cNvPr id="951" name="image5.png" descr="Chart of rising stock values and a thumbs up."/>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29400" y="2514600"/>
            <a:ext cx="2203450" cy="1935164"/>
          </a:xfrm>
          <a:prstGeom prst="rect">
            <a:avLst/>
          </a:prstGeom>
          <a:ln w="12700">
            <a:miter lim="400000"/>
          </a:ln>
        </p:spPr>
      </p:pic>
      <p:pic>
        <p:nvPicPr>
          <p:cNvPr id="952" name="image6.png" descr="A work injury claim form and a ball point pen."/>
          <p:cNvPicPr>
            <a:picLocks noChangeAspect="1"/>
          </p:cNvPicPr>
          <p:nvPr/>
        </p:nvPicPr>
        <p:blipFill>
          <a:blip r:embed="rId5">
            <a:extLst/>
          </a:blip>
          <a:stretch>
            <a:fillRect/>
          </a:stretch>
        </p:blipFill>
        <p:spPr>
          <a:xfrm>
            <a:off x="756304" y="4701001"/>
            <a:ext cx="2943769" cy="1964344"/>
          </a:xfrm>
          <a:prstGeom prst="rect">
            <a:avLst/>
          </a:prstGeom>
          <a:ln w="12700">
            <a:miter lim="400000"/>
          </a:ln>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title"/>
          </p:nvPr>
        </p:nvSpPr>
        <p:spPr>
          <a:xfrm>
            <a:off x="120913" y="957754"/>
            <a:ext cx="8229601" cy="762001"/>
          </a:xfrm>
          <a:prstGeom prst="rect">
            <a:avLst/>
          </a:prstGeom>
        </p:spPr>
        <p:txBody>
          <a:bodyPr>
            <a:normAutofit/>
          </a:bodyPr>
          <a:lstStyle/>
          <a:p>
            <a:pPr defTabSz="397763">
              <a:defRPr sz="3800" b="1"/>
            </a:pPr>
            <a:r>
              <a:rPr dirty="0"/>
              <a:t>Did you know that… </a:t>
            </a:r>
            <a:r>
              <a:rPr dirty="0">
                <a:solidFill>
                  <a:srgbClr val="FFFFFF"/>
                </a:solidFill>
              </a:rPr>
              <a:t>6</a:t>
            </a:r>
          </a:p>
        </p:txBody>
      </p:sp>
      <p:sp>
        <p:nvSpPr>
          <p:cNvPr id="108" name="Shape 108"/>
          <p:cNvSpPr>
            <a:spLocks noGrp="1"/>
          </p:cNvSpPr>
          <p:nvPr>
            <p:ph type="body" sz="half" idx="4294967295"/>
          </p:nvPr>
        </p:nvSpPr>
        <p:spPr>
          <a:xfrm>
            <a:off x="326822" y="1852170"/>
            <a:ext cx="3211011" cy="4800601"/>
          </a:xfrm>
          <a:prstGeom prst="rect">
            <a:avLst/>
          </a:prstGeom>
        </p:spPr>
        <p:txBody>
          <a:bodyPr/>
          <a:lstStyle/>
          <a:p>
            <a:pPr marL="190500" indent="-190500" defTabSz="448055">
              <a:spcBef>
                <a:spcPts val="1500"/>
              </a:spcBef>
              <a:buChar char="•"/>
              <a:defRPr sz="2500"/>
            </a:pPr>
            <a:r>
              <a:rPr dirty="0"/>
              <a:t>65% of falls happen from less than 30 feet?</a:t>
            </a:r>
          </a:p>
          <a:p>
            <a:pPr marL="190500" indent="-190500" defTabSz="448055">
              <a:spcBef>
                <a:spcPts val="1500"/>
              </a:spcBef>
              <a:buChar char="•"/>
              <a:defRPr sz="2500"/>
            </a:pPr>
            <a:r>
              <a:rPr dirty="0"/>
              <a:t>In roofing, 45% of falls happen from less than 20 feet?</a:t>
            </a:r>
          </a:p>
          <a:p>
            <a:pPr marL="190500" indent="-190500" defTabSz="448055">
              <a:spcBef>
                <a:spcPts val="1500"/>
              </a:spcBef>
              <a:buChar char="•"/>
              <a:defRPr sz="2500"/>
            </a:pPr>
            <a:r>
              <a:rPr dirty="0"/>
              <a:t>Why?</a:t>
            </a:r>
          </a:p>
        </p:txBody>
      </p:sp>
      <p:pic>
        <p:nvPicPr>
          <p:cNvPr id="105" name="image8.jpeg" descr="Man walking on a roof without any fall protect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22518" y="1982681"/>
            <a:ext cx="5163788" cy="3457644"/>
          </a:xfrm>
          <a:prstGeom prst="rect">
            <a:avLst/>
          </a:prstGeom>
          <a:ln w="12700">
            <a:miter lim="400000"/>
          </a:ln>
        </p:spPr>
      </p:pic>
      <p:sp>
        <p:nvSpPr>
          <p:cNvPr id="106" name="Shape 106" descr="Thought bubble."/>
          <p:cNvSpPr/>
          <p:nvPr/>
        </p:nvSpPr>
        <p:spPr>
          <a:xfrm>
            <a:off x="6378575" y="1087437"/>
            <a:ext cx="2590800" cy="1023938"/>
          </a:xfrm>
          <a:prstGeom prst="wedgeEllipseCallout">
            <a:avLst>
              <a:gd name="adj1" fmla="val -20833"/>
              <a:gd name="adj2" fmla="val 62500"/>
            </a:avLst>
          </a:prstGeom>
          <a:gradFill>
            <a:gsLst>
              <a:gs pos="0">
                <a:srgbClr val="3F80CD"/>
              </a:gs>
              <a:gs pos="100000">
                <a:srgbClr val="9BC1FF"/>
              </a:gs>
            </a:gsLst>
            <a:lin ang="16200000"/>
          </a:gradFill>
          <a:ln>
            <a:solidFill>
              <a:srgbClr val="4A7EBB"/>
            </a:solidFill>
          </a:ln>
          <a:effectLst>
            <a:outerShdw blurRad="38100" dist="23000" dir="5400000" rotWithShape="0">
              <a:srgbClr val="808080">
                <a:alpha val="34997"/>
              </a:srgbClr>
            </a:outerShdw>
          </a:effectLst>
        </p:spPr>
        <p:txBody>
          <a:bodyPr lIns="45718" tIns="45718" rIns="45718" bIns="45718" anchor="ctr"/>
          <a:lstStyle/>
          <a:p>
            <a:pPr algn="ctr" defTabSz="457200">
              <a:defRPr sz="1800">
                <a:solidFill>
                  <a:srgbClr val="FFFFFF"/>
                </a:solidFill>
              </a:defRPr>
            </a:pPr>
            <a:endParaRPr/>
          </a:p>
        </p:txBody>
      </p:sp>
      <p:sp>
        <p:nvSpPr>
          <p:cNvPr id="107" name="Shape 107"/>
          <p:cNvSpPr/>
          <p:nvPr/>
        </p:nvSpPr>
        <p:spPr>
          <a:xfrm>
            <a:off x="6549018" y="1173286"/>
            <a:ext cx="2249913" cy="9296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1800" b="1"/>
            </a:lvl1pPr>
          </a:lstStyle>
          <a:p>
            <a:r>
              <a:rPr dirty="0"/>
              <a:t>I’m safe. I’m only working 15’ above the ground.</a:t>
            </a:r>
          </a:p>
        </p:txBody>
      </p:sp>
      <p:pic>
        <p:nvPicPr>
          <p:cNvPr id="110" name="no-symbol-39767_640.png" descr="Red No symbol (circle with a slash) indicates the contents of this photo are not approved by OSHA."/>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79864" y="3857099"/>
            <a:ext cx="1717908" cy="1717908"/>
          </a:xfrm>
          <a:prstGeom prst="rect">
            <a:avLst/>
          </a:prstGeom>
          <a:ln w="12700">
            <a:miter lim="400000"/>
          </a:ln>
        </p:spPr>
      </p:pic>
    </p:spTree>
  </p:cSld>
  <p:clrMapOvr>
    <a:masterClrMapping/>
  </p:clrMapOvr>
  <p:transition spd="slow"/>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 name="Shape 958"/>
          <p:cNvSpPr>
            <a:spLocks noGrp="1"/>
          </p:cNvSpPr>
          <p:nvPr>
            <p:ph type="title"/>
          </p:nvPr>
        </p:nvSpPr>
        <p:spPr>
          <a:xfrm>
            <a:off x="457200" y="846137"/>
            <a:ext cx="8229600" cy="1143001"/>
          </a:xfrm>
          <a:prstGeom prst="rect">
            <a:avLst/>
          </a:prstGeom>
        </p:spPr>
        <p:txBody>
          <a:bodyPr/>
          <a:lstStyle>
            <a:lvl1pPr>
              <a:defRPr sz="4000"/>
            </a:lvl1pPr>
          </a:lstStyle>
          <a:p>
            <a:r>
              <a:rPr dirty="0"/>
              <a:t>A Culture of Safety</a:t>
            </a:r>
          </a:p>
        </p:txBody>
      </p:sp>
      <p:sp>
        <p:nvSpPr>
          <p:cNvPr id="959" name="Shape 959"/>
          <p:cNvSpPr>
            <a:spLocks noGrp="1"/>
          </p:cNvSpPr>
          <p:nvPr>
            <p:ph type="body" sz="half" idx="4294967295"/>
          </p:nvPr>
        </p:nvSpPr>
        <p:spPr>
          <a:xfrm>
            <a:off x="540480" y="1946173"/>
            <a:ext cx="4859281" cy="4724402"/>
          </a:xfrm>
          <a:prstGeom prst="rect">
            <a:avLst/>
          </a:prstGeom>
        </p:spPr>
        <p:txBody>
          <a:bodyPr/>
          <a:lstStyle/>
          <a:p>
            <a:pPr marL="190500" indent="-190500">
              <a:buChar char="•"/>
              <a:defRPr sz="2500"/>
            </a:pPr>
            <a:r>
              <a:rPr dirty="0"/>
              <a:t>Reduce Accidents.</a:t>
            </a:r>
          </a:p>
          <a:p>
            <a:pPr marL="190500" indent="-190500">
              <a:buChar char="•"/>
              <a:defRPr sz="2500"/>
            </a:pPr>
            <a:r>
              <a:rPr dirty="0"/>
              <a:t>I am responsible for the safety of my coworkers. </a:t>
            </a:r>
          </a:p>
          <a:p>
            <a:pPr marL="190500" indent="-190500">
              <a:buChar char="•"/>
              <a:defRPr sz="2500"/>
            </a:pPr>
            <a:r>
              <a:rPr dirty="0"/>
              <a:t>Who is in charge of safety? … I am.</a:t>
            </a:r>
          </a:p>
          <a:p>
            <a:pPr marL="190500" indent="-190500">
              <a:buChar char="•"/>
              <a:defRPr sz="2500"/>
            </a:pPr>
            <a:r>
              <a:rPr dirty="0"/>
              <a:t>Safety doesn’t slow us down, it pushes us forward.</a:t>
            </a:r>
          </a:p>
        </p:txBody>
      </p:sp>
      <p:pic>
        <p:nvPicPr>
          <p:cNvPr id="960" name="image.png" descr="Graphic of an acronym: CULTURE &#10;Communication&#10;Urge&#10;Leadership&#10;Teamwork&#10;Understanding&#10;Recognition&#10;Empowermen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8875" y="1560512"/>
            <a:ext cx="3717925" cy="5065713"/>
          </a:xfrm>
          <a:prstGeom prst="rect">
            <a:avLst/>
          </a:prstGeom>
          <a:ln w="12700">
            <a:miter lim="400000"/>
          </a:ln>
        </p:spPr>
      </p:pic>
    </p:spTree>
  </p:cSld>
  <p:clrMapOvr>
    <a:masterClrMapping/>
  </p:clrMapOvr>
  <p:transition spd="slow"/>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 name="Shape 964"/>
          <p:cNvSpPr>
            <a:spLocks noGrp="1"/>
          </p:cNvSpPr>
          <p:nvPr>
            <p:ph type="title"/>
          </p:nvPr>
        </p:nvSpPr>
        <p:spPr>
          <a:xfrm>
            <a:off x="-2" y="869535"/>
            <a:ext cx="9144004" cy="1143002"/>
          </a:xfrm>
          <a:prstGeom prst="rect">
            <a:avLst/>
          </a:prstGeom>
        </p:spPr>
        <p:txBody>
          <a:bodyPr>
            <a:normAutofit/>
          </a:bodyPr>
          <a:lstStyle>
            <a:lvl1pPr>
              <a:defRPr sz="4000"/>
            </a:lvl1pPr>
          </a:lstStyle>
          <a:p>
            <a:r>
              <a:rPr dirty="0"/>
              <a:t>Improve Work Morale</a:t>
            </a:r>
          </a:p>
        </p:txBody>
      </p:sp>
      <p:sp>
        <p:nvSpPr>
          <p:cNvPr id="965" name="Shape 965"/>
          <p:cNvSpPr>
            <a:spLocks noGrp="1"/>
          </p:cNvSpPr>
          <p:nvPr>
            <p:ph type="body" sz="half" idx="4294967295"/>
          </p:nvPr>
        </p:nvSpPr>
        <p:spPr>
          <a:xfrm>
            <a:off x="623146" y="1670343"/>
            <a:ext cx="8762840" cy="2171610"/>
          </a:xfrm>
          <a:prstGeom prst="rect">
            <a:avLst/>
          </a:prstGeom>
        </p:spPr>
        <p:txBody>
          <a:bodyPr/>
          <a:lstStyle/>
          <a:p>
            <a:pPr marL="0" indent="0">
              <a:spcBef>
                <a:spcPts val="300"/>
              </a:spcBef>
              <a:buSzTx/>
              <a:buNone/>
            </a:pPr>
            <a:r>
              <a:rPr dirty="0"/>
              <a:t>A concern for safety shows that there is:</a:t>
            </a:r>
          </a:p>
          <a:p>
            <a:pPr marL="742950" lvl="1" indent="-285750">
              <a:spcBef>
                <a:spcPts val="300"/>
              </a:spcBef>
            </a:pPr>
            <a:r>
              <a:rPr dirty="0"/>
              <a:t>Interest in the workers.</a:t>
            </a:r>
          </a:p>
          <a:p>
            <a:pPr marL="742950" lvl="1" indent="-285750">
              <a:spcBef>
                <a:spcPts val="300"/>
              </a:spcBef>
            </a:pPr>
            <a:r>
              <a:rPr dirty="0"/>
              <a:t>A commitment to the workforce.</a:t>
            </a:r>
          </a:p>
          <a:p>
            <a:pPr marL="742950" lvl="1" indent="-285750">
              <a:spcBef>
                <a:spcPts val="300"/>
              </a:spcBef>
            </a:pPr>
            <a:r>
              <a:rPr dirty="0"/>
              <a:t>Respect for the worker that he/she can perceive.</a:t>
            </a:r>
          </a:p>
          <a:p>
            <a:pPr marL="742950" lvl="1" indent="-285750">
              <a:spcBef>
                <a:spcPts val="300"/>
              </a:spcBef>
            </a:pPr>
            <a:r>
              <a:rPr dirty="0"/>
              <a:t>Good communication between management and workers.</a:t>
            </a:r>
          </a:p>
        </p:txBody>
      </p:sp>
      <p:pic>
        <p:nvPicPr>
          <p:cNvPr id="5" name="culture construccion1.jpg" descr="Thirteen construction workers with good morale, hugginging one another with fists raised in unity. "/>
          <p:cNvPicPr>
            <a:picLocks noChangeAspect="1"/>
          </p:cNvPicPr>
          <p:nvPr/>
        </p:nvPicPr>
        <p:blipFill>
          <a:blip r:embed="rId3">
            <a:extLst/>
          </a:blip>
          <a:stretch>
            <a:fillRect/>
          </a:stretch>
        </p:blipFill>
        <p:spPr>
          <a:xfrm>
            <a:off x="-4765" y="3635720"/>
            <a:ext cx="9144001" cy="3206608"/>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 name="Shape 971"/>
          <p:cNvSpPr>
            <a:spLocks noGrp="1"/>
          </p:cNvSpPr>
          <p:nvPr>
            <p:ph type="title"/>
          </p:nvPr>
        </p:nvSpPr>
        <p:spPr>
          <a:xfrm>
            <a:off x="457200" y="831768"/>
            <a:ext cx="8229600" cy="1143002"/>
          </a:xfrm>
          <a:prstGeom prst="rect">
            <a:avLst/>
          </a:prstGeom>
        </p:spPr>
        <p:txBody>
          <a:bodyPr/>
          <a:lstStyle>
            <a:lvl1pPr>
              <a:spcBef>
                <a:spcPts val="1000"/>
              </a:spcBef>
              <a:defRPr sz="4000"/>
            </a:lvl1pPr>
          </a:lstStyle>
          <a:p>
            <a:r>
              <a:rPr dirty="0"/>
              <a:t>A Good Commercial Reputation</a:t>
            </a:r>
          </a:p>
        </p:txBody>
      </p:sp>
      <p:sp>
        <p:nvSpPr>
          <p:cNvPr id="972" name="Shape 972"/>
          <p:cNvSpPr>
            <a:spLocks noGrp="1"/>
          </p:cNvSpPr>
          <p:nvPr>
            <p:ph type="body" sz="half" idx="4294967295"/>
          </p:nvPr>
        </p:nvSpPr>
        <p:spPr>
          <a:xfrm>
            <a:off x="5497791" y="1969500"/>
            <a:ext cx="3352948" cy="4191001"/>
          </a:xfrm>
          <a:prstGeom prst="rect">
            <a:avLst/>
          </a:prstGeom>
        </p:spPr>
        <p:txBody>
          <a:bodyPr/>
          <a:lstStyle/>
          <a:p>
            <a:pPr marL="190500" indent="-190500">
              <a:buChar char="•"/>
              <a:defRPr sz="2000"/>
            </a:pPr>
            <a:r>
              <a:rPr dirty="0"/>
              <a:t>Most large companies and general contractors require safety systems as part of the qualification and selection process.</a:t>
            </a:r>
          </a:p>
          <a:p>
            <a:pPr marL="190500" indent="-190500">
              <a:buChar char="•"/>
              <a:defRPr sz="2000"/>
            </a:pPr>
            <a:r>
              <a:rPr dirty="0"/>
              <a:t>You may be disqualified if your accident rate or your modifier experience is very high.</a:t>
            </a:r>
          </a:p>
        </p:txBody>
      </p:sp>
      <p:pic>
        <p:nvPicPr>
          <p:cNvPr id="970" name="image85.png" descr="Graphic of an inverted funnel, larger at the top and smaller at the bottom, with the following words: Contractor Safety Qualification Questionaire, Pre-Bid Meeting, Review Bids, Contact Top Bids, and Award Contract."/>
          <p:cNvPicPr>
            <a:picLocks noChangeAspect="1"/>
          </p:cNvPicPr>
          <p:nvPr/>
        </p:nvPicPr>
        <p:blipFill>
          <a:blip r:embed="rId2">
            <a:extLst/>
          </a:blip>
          <a:stretch>
            <a:fillRect/>
          </a:stretch>
        </p:blipFill>
        <p:spPr>
          <a:xfrm>
            <a:off x="228600" y="2057400"/>
            <a:ext cx="5305425" cy="4572000"/>
          </a:xfrm>
          <a:prstGeom prst="rect">
            <a:avLst/>
          </a:prstGeom>
          <a:ln w="12700">
            <a:miter lim="400000"/>
          </a:ln>
        </p:spPr>
      </p:pic>
    </p:spTree>
  </p:cSld>
  <p:clrMapOvr>
    <a:masterClrMapping/>
  </p:clrMapOvr>
  <p:transition spd="slow"/>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4737"/>
            <a:ext cx="9144000" cy="754063"/>
          </a:xfrm>
        </p:spPr>
        <p:txBody>
          <a:bodyPr/>
          <a:lstStyle/>
          <a:p>
            <a:r>
              <a:rPr lang="en-US" dirty="0"/>
              <a:t>Did you know that</a:t>
            </a:r>
            <a:r>
              <a:rPr lang="en-US" dirty="0" smtClean="0"/>
              <a:t>…</a:t>
            </a:r>
            <a:endParaRPr lang="en-US" dirty="0"/>
          </a:p>
        </p:txBody>
      </p:sp>
      <p:sp>
        <p:nvSpPr>
          <p:cNvPr id="975" name="Shape 975"/>
          <p:cNvSpPr/>
          <p:nvPr/>
        </p:nvSpPr>
        <p:spPr>
          <a:xfrm>
            <a:off x="-2" y="1862118"/>
            <a:ext cx="9144004" cy="65248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lnSpc>
                <a:spcPct val="70000"/>
              </a:lnSpc>
              <a:defRPr sz="5200">
                <a:effectLst>
                  <a:outerShdw blurRad="12700" dist="38100" dir="2700000" rotWithShape="0">
                    <a:srgbClr val="FFFFFF"/>
                  </a:outerShdw>
                </a:effectLst>
                <a:latin typeface="Palace Script MT"/>
                <a:ea typeface="Palace Script MT"/>
                <a:cs typeface="Palace Script MT"/>
                <a:sym typeface="Palace Script MT"/>
              </a:defRPr>
            </a:lvl1pPr>
          </a:lstStyle>
          <a:p>
            <a:r>
              <a:rPr dirty="0">
                <a:latin typeface="Pristina" panose="03060402040406080204" pitchFamily="66" charset="0"/>
              </a:rPr>
              <a:t>it’s better to use a harness than…</a:t>
            </a:r>
          </a:p>
        </p:txBody>
      </p:sp>
      <p:pic>
        <p:nvPicPr>
          <p:cNvPr id="976" name="image103.jpeg" descr="Illustration of a person falling from a very tall building. "/>
          <p:cNvPicPr>
            <a:picLocks noChangeAspect="1"/>
          </p:cNvPicPr>
          <p:nvPr/>
        </p:nvPicPr>
        <p:blipFill>
          <a:blip r:embed="rId2">
            <a:extLst/>
          </a:blip>
          <a:stretch>
            <a:fillRect/>
          </a:stretch>
        </p:blipFill>
        <p:spPr>
          <a:xfrm>
            <a:off x="1104900" y="2581275"/>
            <a:ext cx="6934200" cy="3638550"/>
          </a:xfrm>
          <a:prstGeom prst="rect">
            <a:avLst/>
          </a:prstGeom>
          <a:ln w="12700">
            <a:miter lim="400000"/>
          </a:ln>
        </p:spPr>
      </p:pic>
      <p:pic>
        <p:nvPicPr>
          <p:cNvPr id="977" name="no-symbol-39767_640.png" descr="Red No symbol (circle with a slash) indicates the contents of this photo are not approved by OSHA.&#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78123" y="2775280"/>
            <a:ext cx="1592263" cy="1592263"/>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8537"/>
            <a:ext cx="9144000" cy="830263"/>
          </a:xfrm>
        </p:spPr>
        <p:txBody>
          <a:bodyPr/>
          <a:lstStyle/>
          <a:p>
            <a:r>
              <a:rPr lang="en-US" sz="3200" b="1" dirty="0"/>
              <a:t>Fall Protection – Taking It to a Whole New Level </a:t>
            </a:r>
            <a:r>
              <a:rPr lang="en-US" sz="3200" b="1" dirty="0" smtClean="0">
                <a:solidFill>
                  <a:srgbClr val="FFFFFF"/>
                </a:solidFill>
              </a:rPr>
              <a:t>2</a:t>
            </a:r>
            <a:endParaRPr lang="en-US" sz="3200" b="1" dirty="0"/>
          </a:p>
        </p:txBody>
      </p:sp>
      <p:pic>
        <p:nvPicPr>
          <p:cNvPr id="980" name="harness lifeline_scaffolding.jpg" descr="Workers on a suspended scaffolding, working on building while wearing harnesses tied onto life lines.&#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230411" y="1844200"/>
            <a:ext cx="6720989" cy="5008672"/>
          </a:xfrm>
          <a:prstGeom prst="rect">
            <a:avLst/>
          </a:prstGeom>
          <a:ln w="12700">
            <a:miter lim="400000"/>
          </a:ln>
        </p:spPr>
      </p:pic>
      <p:pic>
        <p:nvPicPr>
          <p:cNvPr id="981" name="check mark 2000px-Checkmark_green.svg.png" title="check mark"/>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5196" y="2041326"/>
            <a:ext cx="2368067" cy="2055482"/>
          </a:xfrm>
          <a:prstGeom prst="rect">
            <a:avLst/>
          </a:prstGeom>
          <a:ln w="12700">
            <a:miter lim="400000"/>
          </a:ln>
          <a:effectLst>
            <a:outerShdw blurRad="101600" dist="25400" dir="5400000" rotWithShape="0">
              <a:srgbClr val="000000">
                <a:alpha val="75000"/>
              </a:srgbClr>
            </a:outerShdw>
          </a:effectLst>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457200" y="937490"/>
            <a:ext cx="8229600" cy="762001"/>
          </a:xfrm>
          <a:prstGeom prst="rect">
            <a:avLst/>
          </a:prstGeom>
        </p:spPr>
        <p:txBody>
          <a:bodyPr>
            <a:normAutofit/>
          </a:bodyPr>
          <a:lstStyle/>
          <a:p>
            <a:pPr defTabSz="397763">
              <a:defRPr sz="3800" b="1"/>
            </a:pPr>
            <a:r>
              <a:rPr dirty="0"/>
              <a:t>Did you know that… </a:t>
            </a:r>
            <a:r>
              <a:rPr dirty="0">
                <a:solidFill>
                  <a:srgbClr val="FFFFFF"/>
                </a:solidFill>
              </a:rPr>
              <a:t>7</a:t>
            </a:r>
          </a:p>
        </p:txBody>
      </p:sp>
      <p:sp>
        <p:nvSpPr>
          <p:cNvPr id="117" name="Shape 117"/>
          <p:cNvSpPr>
            <a:spLocks noGrp="1"/>
          </p:cNvSpPr>
          <p:nvPr>
            <p:ph type="body" sz="half" idx="4294967295"/>
          </p:nvPr>
        </p:nvSpPr>
        <p:spPr>
          <a:xfrm>
            <a:off x="533400" y="1679680"/>
            <a:ext cx="8077200" cy="1697076"/>
          </a:xfrm>
          <a:prstGeom prst="rect">
            <a:avLst/>
          </a:prstGeom>
        </p:spPr>
        <p:txBody>
          <a:bodyPr/>
          <a:lstStyle/>
          <a:p>
            <a:pPr marL="0" indent="0">
              <a:lnSpc>
                <a:spcPts val="3200"/>
              </a:lnSpc>
              <a:spcBef>
                <a:spcPts val="2500"/>
              </a:spcBef>
              <a:buSzTx/>
              <a:buFontTx/>
              <a:buNone/>
              <a:defRPr sz="2800"/>
            </a:pPr>
            <a:r>
              <a:rPr dirty="0"/>
              <a:t>you are more likely to misjudge the risk of falling when you are working at less than 20 feet? </a:t>
            </a:r>
          </a:p>
          <a:p>
            <a:pPr marL="0" indent="0">
              <a:spcBef>
                <a:spcPts val="2500"/>
              </a:spcBef>
              <a:buSzTx/>
              <a:buFontTx/>
              <a:buNone/>
              <a:defRPr sz="2800"/>
            </a:pPr>
            <a:r>
              <a:rPr dirty="0"/>
              <a:t>Why?</a:t>
            </a:r>
          </a:p>
        </p:txBody>
      </p:sp>
      <p:pic>
        <p:nvPicPr>
          <p:cNvPr id="114" name="image9.jpeg" descr="Man standing on a kitchen countertop in order to work on upper cabinets."/>
          <p:cNvPicPr>
            <a:picLocks noChangeAspect="1"/>
          </p:cNvPicPr>
          <p:nvPr/>
        </p:nvPicPr>
        <p:blipFill>
          <a:blip r:embed="rId3">
            <a:extLst/>
          </a:blip>
          <a:stretch>
            <a:fillRect/>
          </a:stretch>
        </p:blipFill>
        <p:spPr>
          <a:xfrm>
            <a:off x="3189286" y="2895600"/>
            <a:ext cx="2525714" cy="3789363"/>
          </a:xfrm>
          <a:prstGeom prst="rect">
            <a:avLst/>
          </a:prstGeom>
          <a:ln w="12700">
            <a:miter lim="400000"/>
          </a:ln>
        </p:spPr>
      </p:pic>
      <p:sp>
        <p:nvSpPr>
          <p:cNvPr id="115" name="Shape 115" descr="Thought bubble."/>
          <p:cNvSpPr/>
          <p:nvPr/>
        </p:nvSpPr>
        <p:spPr>
          <a:xfrm>
            <a:off x="5118100" y="2613146"/>
            <a:ext cx="3124200" cy="1509273"/>
          </a:xfrm>
          <a:prstGeom prst="wedgeEllipseCallout">
            <a:avLst>
              <a:gd name="adj1" fmla="val -57014"/>
              <a:gd name="adj2" fmla="val 11947"/>
            </a:avLst>
          </a:prstGeom>
          <a:gradFill>
            <a:gsLst>
              <a:gs pos="0">
                <a:srgbClr val="3F80CD"/>
              </a:gs>
              <a:gs pos="100000">
                <a:srgbClr val="9BC1FF"/>
              </a:gs>
            </a:gsLst>
            <a:lin ang="16200000"/>
          </a:gradFill>
          <a:ln>
            <a:solidFill>
              <a:srgbClr val="4A7EBB"/>
            </a:solidFill>
          </a:ln>
          <a:effectLst>
            <a:outerShdw blurRad="38100" dist="23000" dir="5400000" rotWithShape="0">
              <a:srgbClr val="808080">
                <a:alpha val="34997"/>
              </a:srgbClr>
            </a:outerShdw>
          </a:effectLst>
        </p:spPr>
        <p:txBody>
          <a:bodyPr lIns="45718" tIns="45718" rIns="45718" bIns="45718" anchor="ctr"/>
          <a:lstStyle/>
          <a:p>
            <a:pPr algn="ctr" defTabSz="457200">
              <a:defRPr sz="1800">
                <a:solidFill>
                  <a:srgbClr val="FFFFFF"/>
                </a:solidFill>
              </a:defRPr>
            </a:pPr>
            <a:endParaRPr/>
          </a:p>
        </p:txBody>
      </p:sp>
      <p:sp>
        <p:nvSpPr>
          <p:cNvPr id="116" name="Shape 116"/>
          <p:cNvSpPr/>
          <p:nvPr/>
        </p:nvSpPr>
        <p:spPr>
          <a:xfrm>
            <a:off x="5336001" y="2991885"/>
            <a:ext cx="2743201" cy="751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2100" b="1"/>
            </a:lvl1pPr>
          </a:lstStyle>
          <a:p>
            <a:r>
              <a:rPr dirty="0"/>
              <a:t>I just have to do something quick here.</a:t>
            </a:r>
          </a:p>
        </p:txBody>
      </p:sp>
      <p:pic>
        <p:nvPicPr>
          <p:cNvPr id="119" name="no-symbol-39767_640.png" title="Do not do symbol"/>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79864" y="3857099"/>
            <a:ext cx="1717908" cy="1717908"/>
          </a:xfrm>
          <a:prstGeom prst="rect">
            <a:avLst/>
          </a:prstGeom>
          <a:ln w="12700">
            <a:miter lim="400000"/>
          </a:ln>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title"/>
          </p:nvPr>
        </p:nvSpPr>
        <p:spPr>
          <a:xfrm>
            <a:off x="457200" y="937490"/>
            <a:ext cx="8229600" cy="762001"/>
          </a:xfrm>
          <a:prstGeom prst="rect">
            <a:avLst/>
          </a:prstGeom>
        </p:spPr>
        <p:txBody>
          <a:bodyPr>
            <a:normAutofit/>
          </a:bodyPr>
          <a:lstStyle/>
          <a:p>
            <a:pPr defTabSz="397763">
              <a:defRPr sz="3800" b="1"/>
            </a:pPr>
            <a:r>
              <a:rPr dirty="0"/>
              <a:t>Do you think that… </a:t>
            </a:r>
            <a:r>
              <a:rPr dirty="0">
                <a:solidFill>
                  <a:srgbClr val="FFFFFF"/>
                </a:solidFill>
              </a:rPr>
              <a:t>1</a:t>
            </a:r>
          </a:p>
        </p:txBody>
      </p:sp>
      <p:sp>
        <p:nvSpPr>
          <p:cNvPr id="124" name="Shape 124"/>
          <p:cNvSpPr>
            <a:spLocks noGrp="1"/>
          </p:cNvSpPr>
          <p:nvPr>
            <p:ph type="body" sz="half" idx="4294967295"/>
          </p:nvPr>
        </p:nvSpPr>
        <p:spPr>
          <a:xfrm>
            <a:off x="646380" y="1849599"/>
            <a:ext cx="4679871" cy="4343401"/>
          </a:xfrm>
          <a:prstGeom prst="rect">
            <a:avLst/>
          </a:prstGeom>
        </p:spPr>
        <p:txBody>
          <a:bodyPr/>
          <a:lstStyle/>
          <a:p>
            <a:pPr marL="0" indent="0" defTabSz="443483">
              <a:lnSpc>
                <a:spcPts val="3100"/>
              </a:lnSpc>
              <a:spcBef>
                <a:spcPts val="2500"/>
              </a:spcBef>
              <a:buSzTx/>
              <a:buFontTx/>
              <a:buNone/>
              <a:defRPr sz="3000"/>
            </a:pPr>
            <a:r>
              <a:rPr dirty="0"/>
              <a:t>age and experience significantly reduce the risk of falls? </a:t>
            </a:r>
          </a:p>
          <a:p>
            <a:pPr marL="0" indent="0" defTabSz="443483">
              <a:spcBef>
                <a:spcPts val="2500"/>
              </a:spcBef>
              <a:buSzTx/>
              <a:buFontTx/>
              <a:buNone/>
              <a:defRPr sz="3000"/>
            </a:pPr>
            <a:r>
              <a:rPr dirty="0"/>
              <a:t>Why?</a:t>
            </a:r>
          </a:p>
        </p:txBody>
      </p:sp>
      <p:pic>
        <p:nvPicPr>
          <p:cNvPr id="123" name="image10.jpeg" descr="Old man time carrying an hour glass and sickle."/>
          <p:cNvPicPr>
            <a:picLocks noChangeAspect="1"/>
          </p:cNvPicPr>
          <p:nvPr/>
        </p:nvPicPr>
        <p:blipFill>
          <a:blip r:embed="rId3">
            <a:extLst/>
          </a:blip>
          <a:stretch>
            <a:fillRect/>
          </a:stretch>
        </p:blipFill>
        <p:spPr>
          <a:xfrm>
            <a:off x="5651500" y="1849599"/>
            <a:ext cx="3302000" cy="2984501"/>
          </a:xfrm>
          <a:prstGeom prst="rect">
            <a:avLst/>
          </a:prstGeom>
          <a:ln w="12700">
            <a:miter lim="400000"/>
          </a:ln>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title"/>
          </p:nvPr>
        </p:nvSpPr>
        <p:spPr>
          <a:xfrm>
            <a:off x="457200" y="998537"/>
            <a:ext cx="8229600" cy="677865"/>
          </a:xfrm>
          <a:prstGeom prst="rect">
            <a:avLst/>
          </a:prstGeom>
        </p:spPr>
        <p:txBody>
          <a:bodyPr>
            <a:normAutofit/>
          </a:bodyPr>
          <a:lstStyle/>
          <a:p>
            <a:pPr defTabSz="397763">
              <a:defRPr sz="3800" b="1"/>
            </a:pPr>
            <a:r>
              <a:rPr dirty="0"/>
              <a:t>Did you know that… </a:t>
            </a:r>
            <a:r>
              <a:rPr dirty="0">
                <a:solidFill>
                  <a:srgbClr val="FFFFFF"/>
                </a:solidFill>
              </a:rPr>
              <a:t>8</a:t>
            </a:r>
          </a:p>
        </p:txBody>
      </p:sp>
      <p:sp>
        <p:nvSpPr>
          <p:cNvPr id="129" name="Shape 129"/>
          <p:cNvSpPr>
            <a:spLocks noGrp="1"/>
          </p:cNvSpPr>
          <p:nvPr>
            <p:ph type="body" sz="quarter" idx="4294967295"/>
          </p:nvPr>
        </p:nvSpPr>
        <p:spPr>
          <a:xfrm>
            <a:off x="622673" y="1849598"/>
            <a:ext cx="4939177" cy="2312245"/>
          </a:xfrm>
          <a:prstGeom prst="rect">
            <a:avLst/>
          </a:prstGeom>
        </p:spPr>
        <p:txBody>
          <a:bodyPr/>
          <a:lstStyle/>
          <a:p>
            <a:pPr marL="0" indent="0" defTabSz="443483">
              <a:lnSpc>
                <a:spcPts val="3100"/>
              </a:lnSpc>
              <a:buSzTx/>
              <a:buFontTx/>
              <a:buNone/>
              <a:defRPr sz="3000"/>
            </a:pPr>
            <a:r>
              <a:rPr dirty="0"/>
              <a:t>workers ages 45-65 experience fatal accidents more frequently than younger workers? </a:t>
            </a:r>
          </a:p>
          <a:p>
            <a:pPr marL="0" indent="0" defTabSz="443483">
              <a:lnSpc>
                <a:spcPts val="3100"/>
              </a:lnSpc>
              <a:buSzTx/>
              <a:buFontTx/>
              <a:buNone/>
              <a:defRPr sz="3000"/>
            </a:pPr>
            <a:endParaRPr dirty="0"/>
          </a:p>
          <a:p>
            <a:pPr marL="0" indent="0" defTabSz="443483">
              <a:lnSpc>
                <a:spcPts val="3100"/>
              </a:lnSpc>
              <a:buSzTx/>
              <a:buFontTx/>
              <a:buNone/>
              <a:defRPr sz="3000"/>
            </a:pPr>
            <a:r>
              <a:rPr dirty="0"/>
              <a:t>Why?</a:t>
            </a:r>
          </a:p>
        </p:txBody>
      </p:sp>
      <p:sp>
        <p:nvSpPr>
          <p:cNvPr id="133" name="Shape 133"/>
          <p:cNvSpPr/>
          <p:nvPr/>
        </p:nvSpPr>
        <p:spPr>
          <a:xfrm>
            <a:off x="267688" y="4801442"/>
            <a:ext cx="1645700" cy="4597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b="1"/>
            </a:lvl1pPr>
          </a:lstStyle>
          <a:p>
            <a:r>
              <a:t>Years of Age</a:t>
            </a:r>
          </a:p>
        </p:txBody>
      </p:sp>
      <p:sp>
        <p:nvSpPr>
          <p:cNvPr id="134" name="Shape 134"/>
          <p:cNvSpPr/>
          <p:nvPr/>
        </p:nvSpPr>
        <p:spPr>
          <a:xfrm>
            <a:off x="5640944" y="4801442"/>
            <a:ext cx="1675020" cy="4597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b="1"/>
            </a:lvl1pPr>
          </a:lstStyle>
          <a:p>
            <a:r>
              <a:t>Deaths 2014</a:t>
            </a:r>
          </a:p>
        </p:txBody>
      </p:sp>
      <p:sp>
        <p:nvSpPr>
          <p:cNvPr id="135" name="Shape 135"/>
          <p:cNvSpPr/>
          <p:nvPr/>
        </p:nvSpPr>
        <p:spPr>
          <a:xfrm>
            <a:off x="8090888" y="4801442"/>
            <a:ext cx="722073" cy="4597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b="1"/>
            </a:lvl1pPr>
          </a:lstStyle>
          <a:p>
            <a:r>
              <a:t>2015</a:t>
            </a:r>
          </a:p>
        </p:txBody>
      </p:sp>
      <p:pic>
        <p:nvPicPr>
          <p:cNvPr id="131" name="pasted-image.png" descr="Chart showing that workers between the ages of 45 and 64 experience more fatal accidents than younger workers."/>
          <p:cNvPicPr>
            <a:picLocks noChangeAspect="1"/>
          </p:cNvPicPr>
          <p:nvPr/>
        </p:nvPicPr>
        <p:blipFill>
          <a:blip r:embed="rId3">
            <a:extLst/>
          </a:blip>
          <a:stretch>
            <a:fillRect/>
          </a:stretch>
        </p:blipFill>
        <p:spPr>
          <a:xfrm>
            <a:off x="0" y="5158542"/>
            <a:ext cx="9144000" cy="1341516"/>
          </a:xfrm>
          <a:prstGeom prst="rect">
            <a:avLst/>
          </a:prstGeom>
          <a:ln w="12700">
            <a:miter lim="400000"/>
          </a:ln>
        </p:spPr>
      </p:pic>
      <p:pic>
        <p:nvPicPr>
          <p:cNvPr id="132" name="image10.jpeg" descr="Old man time carrying an hour glass and sickle."/>
          <p:cNvPicPr>
            <a:picLocks noChangeAspect="1"/>
          </p:cNvPicPr>
          <p:nvPr/>
        </p:nvPicPr>
        <p:blipFill>
          <a:blip r:embed="rId4">
            <a:extLst/>
          </a:blip>
          <a:stretch>
            <a:fillRect/>
          </a:stretch>
        </p:blipFill>
        <p:spPr>
          <a:xfrm>
            <a:off x="5651500" y="1849599"/>
            <a:ext cx="3302000" cy="2984501"/>
          </a:xfrm>
          <a:prstGeom prst="rect">
            <a:avLst/>
          </a:prstGeom>
          <a:ln w="12700">
            <a:miter lim="400000"/>
          </a:ln>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p:cNvSpPr>
          <p:nvPr>
            <p:ph type="title"/>
          </p:nvPr>
        </p:nvSpPr>
        <p:spPr>
          <a:xfrm>
            <a:off x="457200" y="785089"/>
            <a:ext cx="8229600" cy="1143003"/>
          </a:xfrm>
          <a:prstGeom prst="rect">
            <a:avLst/>
          </a:prstGeom>
        </p:spPr>
        <p:txBody>
          <a:bodyPr/>
          <a:lstStyle/>
          <a:p>
            <a:r>
              <a:rPr dirty="0"/>
              <a:t>The Risk Is Real</a:t>
            </a:r>
          </a:p>
        </p:txBody>
      </p:sp>
      <p:sp>
        <p:nvSpPr>
          <p:cNvPr id="142" name="Shape 142"/>
          <p:cNvSpPr/>
          <p:nvPr/>
        </p:nvSpPr>
        <p:spPr>
          <a:xfrm>
            <a:off x="369300" y="1718213"/>
            <a:ext cx="8229601" cy="4470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marL="190500" indent="-190500" defTabSz="457200">
              <a:buSzPct val="100000"/>
              <a:buFont typeface="Arial"/>
              <a:buChar char="•"/>
              <a:defRPr sz="2300"/>
            </a:lvl1pPr>
          </a:lstStyle>
          <a:p>
            <a:r>
              <a:t>The majority of falls involve fractures and injury in:</a:t>
            </a:r>
          </a:p>
        </p:txBody>
      </p:sp>
      <p:sp>
        <p:nvSpPr>
          <p:cNvPr id="141" name="Shape 141"/>
          <p:cNvSpPr>
            <a:spLocks noGrp="1"/>
          </p:cNvSpPr>
          <p:nvPr>
            <p:ph type="body" idx="4294967295"/>
          </p:nvPr>
        </p:nvSpPr>
        <p:spPr>
          <a:xfrm>
            <a:off x="357293" y="2151851"/>
            <a:ext cx="5791201" cy="4648202"/>
          </a:xfrm>
          <a:prstGeom prst="rect">
            <a:avLst/>
          </a:prstGeom>
        </p:spPr>
        <p:txBody>
          <a:bodyPr/>
          <a:lstStyle/>
          <a:p>
            <a:pPr marL="742950" lvl="1" indent="-285750"/>
            <a:r>
              <a:t>the head  (the main and often fatal target)</a:t>
            </a:r>
          </a:p>
          <a:p>
            <a:pPr marL="742950" lvl="1" indent="-285750"/>
            <a:r>
              <a:t>the chest</a:t>
            </a:r>
          </a:p>
          <a:p>
            <a:pPr marL="742950" lvl="1" indent="-285750"/>
            <a:r>
              <a:t>the neck</a:t>
            </a:r>
          </a:p>
          <a:p>
            <a:pPr marL="742950" lvl="1" indent="-285750"/>
            <a:r>
              <a:t>the back</a:t>
            </a:r>
          </a:p>
          <a:p>
            <a:pPr marL="742950" lvl="1" indent="-285750"/>
            <a:r>
              <a:t>the abdomen</a:t>
            </a:r>
          </a:p>
          <a:p>
            <a:pPr marL="742950" lvl="1" indent="-285750"/>
            <a:r>
              <a:t>arms and legs</a:t>
            </a:r>
          </a:p>
          <a:p>
            <a:pPr marL="190500" indent="-190500">
              <a:buChar char="•"/>
            </a:pPr>
            <a:r>
              <a:t>Common outcomes are death, brain damage, paralysis, and severe internal injuries.</a:t>
            </a:r>
          </a:p>
        </p:txBody>
      </p:sp>
      <p:pic>
        <p:nvPicPr>
          <p:cNvPr id="139" name="image11.jpeg" descr="Photo of a human skeleton, the muscular system, the vascular system, and the nervous system."/>
          <p:cNvPicPr>
            <a:picLocks noChangeAspect="1"/>
          </p:cNvPicPr>
          <p:nvPr/>
        </p:nvPicPr>
        <p:blipFill>
          <a:blip r:embed="rId3">
            <a:extLst/>
          </a:blip>
          <a:stretch>
            <a:fillRect/>
          </a:stretch>
        </p:blipFill>
        <p:spPr>
          <a:xfrm>
            <a:off x="5295372" y="2080762"/>
            <a:ext cx="3417664" cy="3440449"/>
          </a:xfrm>
          <a:prstGeom prst="rect">
            <a:avLst/>
          </a:prstGeom>
          <a:ln w="12700">
            <a:miter lim="400000"/>
          </a:ln>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title"/>
          </p:nvPr>
        </p:nvSpPr>
        <p:spPr>
          <a:xfrm>
            <a:off x="457200" y="767694"/>
            <a:ext cx="8229600" cy="1143003"/>
          </a:xfrm>
          <a:prstGeom prst="rect">
            <a:avLst/>
          </a:prstGeom>
        </p:spPr>
        <p:txBody>
          <a:bodyPr/>
          <a:lstStyle>
            <a:lvl1pPr>
              <a:defRPr sz="3200"/>
            </a:lvl1pPr>
          </a:lstStyle>
          <a:p>
            <a:r>
              <a:rPr dirty="0"/>
              <a:t>What is the real story here?</a:t>
            </a:r>
          </a:p>
        </p:txBody>
      </p:sp>
      <p:sp>
        <p:nvSpPr>
          <p:cNvPr id="147" name="Shape 147"/>
          <p:cNvSpPr>
            <a:spLocks noGrp="1"/>
          </p:cNvSpPr>
          <p:nvPr>
            <p:ph type="body" sz="half" idx="4294967295"/>
          </p:nvPr>
        </p:nvSpPr>
        <p:spPr>
          <a:xfrm>
            <a:off x="462587" y="1695103"/>
            <a:ext cx="8686801" cy="2209802"/>
          </a:xfrm>
          <a:prstGeom prst="rect">
            <a:avLst/>
          </a:prstGeom>
        </p:spPr>
        <p:txBody>
          <a:bodyPr/>
          <a:lstStyle/>
          <a:p>
            <a:pPr marL="190500" indent="-190500">
              <a:lnSpc>
                <a:spcPct val="90000"/>
              </a:lnSpc>
              <a:spcBef>
                <a:spcPts val="1500"/>
              </a:spcBef>
              <a:buChar char="•"/>
              <a:defRPr sz="2500"/>
            </a:pPr>
            <a:r>
              <a:rPr dirty="0"/>
              <a:t>The risks of life and limb is everywhere, but people continue to work at heights, without adequate protection against falls.</a:t>
            </a:r>
          </a:p>
          <a:p>
            <a:pPr marL="190500" indent="-190500">
              <a:lnSpc>
                <a:spcPct val="90000"/>
              </a:lnSpc>
              <a:spcBef>
                <a:spcPts val="1500"/>
              </a:spcBef>
              <a:buChar char="•"/>
              <a:defRPr sz="2500"/>
            </a:pPr>
            <a:r>
              <a:rPr dirty="0"/>
              <a:t>Why?</a:t>
            </a:r>
          </a:p>
        </p:txBody>
      </p:sp>
      <p:pic>
        <p:nvPicPr>
          <p:cNvPr id="148" name="stupid 454c5f94228736c1ca6dbdb951b3eb3b.jpg" descr="Two men working on the side of a house, both men standing on the same lad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44203" y="2917386"/>
            <a:ext cx="3647994" cy="37665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799"/>
                </a:lnTo>
                <a:lnTo>
                  <a:pt x="0" y="21600"/>
                </a:lnTo>
                <a:lnTo>
                  <a:pt x="10800" y="21600"/>
                </a:lnTo>
                <a:lnTo>
                  <a:pt x="21600" y="21600"/>
                </a:lnTo>
                <a:lnTo>
                  <a:pt x="21600" y="15430"/>
                </a:lnTo>
                <a:lnTo>
                  <a:pt x="21600" y="9263"/>
                </a:lnTo>
                <a:lnTo>
                  <a:pt x="21154" y="9244"/>
                </a:lnTo>
                <a:lnTo>
                  <a:pt x="20709" y="9231"/>
                </a:lnTo>
                <a:lnTo>
                  <a:pt x="20691" y="9008"/>
                </a:lnTo>
                <a:cubicBezTo>
                  <a:pt x="20678" y="8842"/>
                  <a:pt x="20696" y="8779"/>
                  <a:pt x="20759" y="8760"/>
                </a:cubicBezTo>
                <a:cubicBezTo>
                  <a:pt x="20805" y="8746"/>
                  <a:pt x="20885" y="8717"/>
                  <a:pt x="20937" y="8698"/>
                </a:cubicBezTo>
                <a:cubicBezTo>
                  <a:pt x="20989" y="8679"/>
                  <a:pt x="21051" y="8669"/>
                  <a:pt x="21074" y="8673"/>
                </a:cubicBezTo>
                <a:cubicBezTo>
                  <a:pt x="21138" y="8686"/>
                  <a:pt x="21120" y="8378"/>
                  <a:pt x="21055" y="8339"/>
                </a:cubicBezTo>
                <a:cubicBezTo>
                  <a:pt x="21013" y="8313"/>
                  <a:pt x="21013" y="8289"/>
                  <a:pt x="21055" y="8248"/>
                </a:cubicBezTo>
                <a:cubicBezTo>
                  <a:pt x="21174" y="8132"/>
                  <a:pt x="21121" y="8018"/>
                  <a:pt x="20944" y="8013"/>
                </a:cubicBezTo>
                <a:cubicBezTo>
                  <a:pt x="20714" y="8007"/>
                  <a:pt x="20689" y="7972"/>
                  <a:pt x="20669" y="7610"/>
                </a:cubicBezTo>
                <a:cubicBezTo>
                  <a:pt x="20653" y="7311"/>
                  <a:pt x="20649" y="7303"/>
                  <a:pt x="20585" y="7444"/>
                </a:cubicBezTo>
                <a:cubicBezTo>
                  <a:pt x="20548" y="7526"/>
                  <a:pt x="20488" y="7581"/>
                  <a:pt x="20451" y="7569"/>
                </a:cubicBezTo>
                <a:cubicBezTo>
                  <a:pt x="20364" y="7542"/>
                  <a:pt x="20334" y="7230"/>
                  <a:pt x="20404" y="7089"/>
                </a:cubicBezTo>
                <a:cubicBezTo>
                  <a:pt x="20433" y="7030"/>
                  <a:pt x="20467" y="6929"/>
                  <a:pt x="20481" y="6864"/>
                </a:cubicBezTo>
                <a:cubicBezTo>
                  <a:pt x="20503" y="6768"/>
                  <a:pt x="20486" y="6746"/>
                  <a:pt x="20383" y="6746"/>
                </a:cubicBezTo>
                <a:cubicBezTo>
                  <a:pt x="20285" y="6746"/>
                  <a:pt x="20253" y="6781"/>
                  <a:pt x="20239" y="6891"/>
                </a:cubicBezTo>
                <a:cubicBezTo>
                  <a:pt x="20222" y="7039"/>
                  <a:pt x="20104" y="7097"/>
                  <a:pt x="19943" y="7037"/>
                </a:cubicBezTo>
                <a:cubicBezTo>
                  <a:pt x="19866" y="7008"/>
                  <a:pt x="19866" y="6997"/>
                  <a:pt x="19946" y="6912"/>
                </a:cubicBezTo>
                <a:cubicBezTo>
                  <a:pt x="20081" y="6767"/>
                  <a:pt x="20056" y="6746"/>
                  <a:pt x="19739" y="6746"/>
                </a:cubicBezTo>
                <a:cubicBezTo>
                  <a:pt x="19420" y="6746"/>
                  <a:pt x="19368" y="6705"/>
                  <a:pt x="19375" y="6472"/>
                </a:cubicBezTo>
                <a:cubicBezTo>
                  <a:pt x="19379" y="6337"/>
                  <a:pt x="19362" y="6323"/>
                  <a:pt x="19234" y="6336"/>
                </a:cubicBezTo>
                <a:cubicBezTo>
                  <a:pt x="19025" y="6357"/>
                  <a:pt x="18954" y="6295"/>
                  <a:pt x="18954" y="6090"/>
                </a:cubicBezTo>
                <a:cubicBezTo>
                  <a:pt x="18954" y="5920"/>
                  <a:pt x="18944" y="5910"/>
                  <a:pt x="18768" y="5910"/>
                </a:cubicBezTo>
                <a:cubicBezTo>
                  <a:pt x="18565" y="5910"/>
                  <a:pt x="18502" y="5851"/>
                  <a:pt x="18498" y="5651"/>
                </a:cubicBezTo>
                <a:cubicBezTo>
                  <a:pt x="18496" y="5553"/>
                  <a:pt x="18465" y="5516"/>
                  <a:pt x="18378" y="5512"/>
                </a:cubicBezTo>
                <a:cubicBezTo>
                  <a:pt x="18150" y="5501"/>
                  <a:pt x="18089" y="5449"/>
                  <a:pt x="18089" y="5259"/>
                </a:cubicBezTo>
                <a:lnTo>
                  <a:pt x="18089" y="5075"/>
                </a:lnTo>
                <a:lnTo>
                  <a:pt x="17716" y="5080"/>
                </a:lnTo>
                <a:cubicBezTo>
                  <a:pt x="17509" y="5082"/>
                  <a:pt x="17314" y="5066"/>
                  <a:pt x="17283" y="5048"/>
                </a:cubicBezTo>
                <a:cubicBezTo>
                  <a:pt x="17252" y="5029"/>
                  <a:pt x="17225" y="4933"/>
                  <a:pt x="17225" y="4834"/>
                </a:cubicBezTo>
                <a:cubicBezTo>
                  <a:pt x="17225" y="4704"/>
                  <a:pt x="17202" y="4654"/>
                  <a:pt x="17140" y="4654"/>
                </a:cubicBezTo>
                <a:cubicBezTo>
                  <a:pt x="17093" y="4654"/>
                  <a:pt x="17042" y="4610"/>
                  <a:pt x="17027" y="4554"/>
                </a:cubicBezTo>
                <a:cubicBezTo>
                  <a:pt x="17012" y="4498"/>
                  <a:pt x="16948" y="4444"/>
                  <a:pt x="16884" y="4436"/>
                </a:cubicBezTo>
                <a:cubicBezTo>
                  <a:pt x="16810" y="4425"/>
                  <a:pt x="16773" y="4387"/>
                  <a:pt x="16783" y="4331"/>
                </a:cubicBezTo>
                <a:cubicBezTo>
                  <a:pt x="16794" y="4263"/>
                  <a:pt x="16749" y="4239"/>
                  <a:pt x="16592" y="4226"/>
                </a:cubicBezTo>
                <a:cubicBezTo>
                  <a:pt x="16399" y="4211"/>
                  <a:pt x="16387" y="4200"/>
                  <a:pt x="16372" y="4015"/>
                </a:cubicBezTo>
                <a:cubicBezTo>
                  <a:pt x="16356" y="3835"/>
                  <a:pt x="16341" y="3819"/>
                  <a:pt x="16191" y="3819"/>
                </a:cubicBezTo>
                <a:cubicBezTo>
                  <a:pt x="16026" y="3819"/>
                  <a:pt x="15714" y="3591"/>
                  <a:pt x="15714" y="3473"/>
                </a:cubicBezTo>
                <a:cubicBezTo>
                  <a:pt x="15714" y="3440"/>
                  <a:pt x="15595" y="3412"/>
                  <a:pt x="15436" y="3407"/>
                </a:cubicBezTo>
                <a:cubicBezTo>
                  <a:pt x="15087" y="3395"/>
                  <a:pt x="15065" y="3380"/>
                  <a:pt x="15065" y="3161"/>
                </a:cubicBezTo>
                <a:cubicBezTo>
                  <a:pt x="15065" y="2991"/>
                  <a:pt x="15055" y="2981"/>
                  <a:pt x="14879" y="2981"/>
                </a:cubicBezTo>
                <a:cubicBezTo>
                  <a:pt x="14668" y="2981"/>
                  <a:pt x="14627" y="2941"/>
                  <a:pt x="14621" y="2720"/>
                </a:cubicBezTo>
                <a:cubicBezTo>
                  <a:pt x="14617" y="2579"/>
                  <a:pt x="14600" y="2563"/>
                  <a:pt x="14440" y="2563"/>
                </a:cubicBezTo>
                <a:cubicBezTo>
                  <a:pt x="14252" y="2563"/>
                  <a:pt x="14195" y="2512"/>
                  <a:pt x="14174" y="2333"/>
                </a:cubicBezTo>
                <a:cubicBezTo>
                  <a:pt x="14168" y="2272"/>
                  <a:pt x="14157" y="2204"/>
                  <a:pt x="14153" y="2180"/>
                </a:cubicBezTo>
                <a:cubicBezTo>
                  <a:pt x="14149" y="2157"/>
                  <a:pt x="14069" y="2144"/>
                  <a:pt x="13972" y="2153"/>
                </a:cubicBezTo>
                <a:cubicBezTo>
                  <a:pt x="13802" y="2169"/>
                  <a:pt x="13796" y="2164"/>
                  <a:pt x="13780" y="1950"/>
                </a:cubicBezTo>
                <a:cubicBezTo>
                  <a:pt x="13763" y="1733"/>
                  <a:pt x="13762" y="1732"/>
                  <a:pt x="13538" y="1716"/>
                </a:cubicBezTo>
                <a:cubicBezTo>
                  <a:pt x="13311" y="1700"/>
                  <a:pt x="13311" y="1699"/>
                  <a:pt x="13326" y="1502"/>
                </a:cubicBezTo>
                <a:cubicBezTo>
                  <a:pt x="13341" y="1315"/>
                  <a:pt x="13334" y="1307"/>
                  <a:pt x="13190" y="1318"/>
                </a:cubicBezTo>
                <a:cubicBezTo>
                  <a:pt x="12973" y="1334"/>
                  <a:pt x="12905" y="1274"/>
                  <a:pt x="12905" y="1070"/>
                </a:cubicBezTo>
                <a:lnTo>
                  <a:pt x="12905" y="892"/>
                </a:lnTo>
                <a:lnTo>
                  <a:pt x="12532" y="897"/>
                </a:lnTo>
                <a:cubicBezTo>
                  <a:pt x="12325" y="899"/>
                  <a:pt x="12131" y="883"/>
                  <a:pt x="12099" y="865"/>
                </a:cubicBezTo>
                <a:cubicBezTo>
                  <a:pt x="12068" y="846"/>
                  <a:pt x="12041" y="753"/>
                  <a:pt x="12041" y="658"/>
                </a:cubicBezTo>
                <a:cubicBezTo>
                  <a:pt x="12041" y="528"/>
                  <a:pt x="12013" y="476"/>
                  <a:pt x="11933" y="455"/>
                </a:cubicBezTo>
                <a:cubicBezTo>
                  <a:pt x="11788" y="419"/>
                  <a:pt x="11788" y="207"/>
                  <a:pt x="11933" y="171"/>
                </a:cubicBezTo>
                <a:cubicBezTo>
                  <a:pt x="11992" y="156"/>
                  <a:pt x="12041" y="113"/>
                  <a:pt x="12041" y="73"/>
                </a:cubicBezTo>
                <a:cubicBezTo>
                  <a:pt x="12041" y="12"/>
                  <a:pt x="11111" y="0"/>
                  <a:pt x="6020" y="0"/>
                </a:cubicBezTo>
                <a:lnTo>
                  <a:pt x="3085" y="0"/>
                </a:lnTo>
                <a:lnTo>
                  <a:pt x="3069" y="118"/>
                </a:lnTo>
                <a:cubicBezTo>
                  <a:pt x="3054" y="220"/>
                  <a:pt x="3019" y="234"/>
                  <a:pt x="2808" y="234"/>
                </a:cubicBezTo>
                <a:cubicBezTo>
                  <a:pt x="2597" y="234"/>
                  <a:pt x="2562" y="220"/>
                  <a:pt x="2547" y="118"/>
                </a:cubicBezTo>
                <a:lnTo>
                  <a:pt x="2531" y="0"/>
                </a:lnTo>
                <a:lnTo>
                  <a:pt x="0" y="0"/>
                </a:lnTo>
                <a:close/>
                <a:moveTo>
                  <a:pt x="17170" y="4235"/>
                </a:moveTo>
                <a:cubicBezTo>
                  <a:pt x="17141" y="4235"/>
                  <a:pt x="17116" y="4259"/>
                  <a:pt x="17116" y="4288"/>
                </a:cubicBezTo>
                <a:cubicBezTo>
                  <a:pt x="17116" y="4316"/>
                  <a:pt x="17141" y="4340"/>
                  <a:pt x="17170" y="4340"/>
                </a:cubicBezTo>
                <a:cubicBezTo>
                  <a:pt x="17200" y="4340"/>
                  <a:pt x="17225" y="4316"/>
                  <a:pt x="17225" y="4288"/>
                </a:cubicBezTo>
                <a:cubicBezTo>
                  <a:pt x="17225" y="4259"/>
                  <a:pt x="17200" y="4235"/>
                  <a:pt x="17170" y="4235"/>
                </a:cubicBezTo>
                <a:close/>
              </a:path>
            </a:pathLst>
          </a:custGeom>
          <a:ln w="12700">
            <a:miter lim="400000"/>
          </a:ln>
        </p:spPr>
      </p:pic>
      <p:pic>
        <p:nvPicPr>
          <p:cNvPr id="150" name="no-symbol-39767_640.png" descr="Red No symbol (circle with a slash) indicates the contents of this photo are not approved by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56047" y="3225418"/>
            <a:ext cx="1409701" cy="1409701"/>
          </a:xfrm>
          <a:prstGeom prst="rect">
            <a:avLst/>
          </a:prstGeom>
          <a:ln w="12700">
            <a:miter lim="400000"/>
          </a:ln>
        </p:spPr>
      </p:pic>
      <p:pic>
        <p:nvPicPr>
          <p:cNvPr id="149" name="stupid c83aba49511bf2bf99e34b11f2fe6436.jpg" descr="Man working on top of a scaffold, which is on top of a pile of wood pallets, which is on top of a raised fork lift."/>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38798" y="2737701"/>
            <a:ext cx="3256357" cy="4126111"/>
          </a:xfrm>
          <a:prstGeom prst="rect">
            <a:avLst/>
          </a:prstGeom>
          <a:ln w="12700">
            <a:miter lim="400000"/>
          </a:ln>
        </p:spPr>
      </p:pic>
      <p:pic>
        <p:nvPicPr>
          <p:cNvPr id="151" name="no-symbol-39767_640.png" descr="Red No symbol (circle with a slash) indicates the contents of this photo are not approved by OSHA.&#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98154" y="2893355"/>
            <a:ext cx="1599678" cy="1599679"/>
          </a:xfrm>
          <a:prstGeom prst="rect">
            <a:avLst/>
          </a:prstGeom>
          <a:ln w="12700">
            <a:miter lim="400000"/>
          </a:ln>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title"/>
          </p:nvPr>
        </p:nvSpPr>
        <p:spPr>
          <a:xfrm>
            <a:off x="457200" y="847137"/>
            <a:ext cx="8229600" cy="1143002"/>
          </a:xfrm>
          <a:prstGeom prst="rect">
            <a:avLst/>
          </a:prstGeom>
        </p:spPr>
        <p:txBody>
          <a:bodyPr/>
          <a:lstStyle/>
          <a:p>
            <a:pPr>
              <a:defRPr b="1"/>
            </a:pPr>
            <a:r>
              <a:rPr dirty="0"/>
              <a:t>John Doe Myths </a:t>
            </a:r>
            <a:r>
              <a:rPr dirty="0">
                <a:solidFill>
                  <a:srgbClr val="FFFFFF"/>
                </a:solidFill>
              </a:rPr>
              <a:t>1</a:t>
            </a:r>
          </a:p>
        </p:txBody>
      </p:sp>
      <p:sp>
        <p:nvSpPr>
          <p:cNvPr id="157" name="Shape 157"/>
          <p:cNvSpPr/>
          <p:nvPr/>
        </p:nvSpPr>
        <p:spPr>
          <a:xfrm>
            <a:off x="348026" y="1939505"/>
            <a:ext cx="5939102" cy="260463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noAutofit/>
          </a:bodyPr>
          <a:lstStyle/>
          <a:p>
            <a:pPr defTabSz="457200">
              <a:lnSpc>
                <a:spcPct val="90000"/>
              </a:lnSpc>
              <a:spcBef>
                <a:spcPts val="1000"/>
              </a:spcBef>
              <a:defRPr sz="2300" b="1"/>
            </a:pPr>
            <a:r>
              <a:rPr dirty="0"/>
              <a:t>Myth #1:</a:t>
            </a:r>
          </a:p>
          <a:p>
            <a:pPr marL="190500" indent="-190500" defTabSz="457200">
              <a:lnSpc>
                <a:spcPct val="90000"/>
              </a:lnSpc>
              <a:spcBef>
                <a:spcPts val="1000"/>
              </a:spcBef>
              <a:buSzPct val="100000"/>
              <a:buFont typeface="Arial"/>
              <a:buChar char="•"/>
              <a:defRPr sz="2300"/>
            </a:pPr>
            <a:r>
              <a:rPr dirty="0"/>
              <a:t> Fall protection is for weaklings.  </a:t>
            </a:r>
          </a:p>
          <a:p>
            <a:pPr marL="635000" lvl="1" indent="-190500" defTabSz="457200">
              <a:lnSpc>
                <a:spcPct val="90000"/>
              </a:lnSpc>
              <a:spcBef>
                <a:spcPts val="1000"/>
              </a:spcBef>
              <a:buSzPct val="100000"/>
              <a:buFont typeface="Arial"/>
              <a:buChar char="-"/>
              <a:defRPr sz="2300"/>
            </a:pPr>
            <a:r>
              <a:rPr dirty="0"/>
              <a:t>“There's a correct way to fall… One just needs to know how to do it.”</a:t>
            </a:r>
          </a:p>
          <a:p>
            <a:pPr marL="635000" lvl="1" indent="-190500" defTabSz="457200">
              <a:lnSpc>
                <a:spcPct val="90000"/>
              </a:lnSpc>
              <a:spcBef>
                <a:spcPts val="1000"/>
              </a:spcBef>
              <a:buSzPct val="100000"/>
              <a:buFont typeface="Arial"/>
              <a:buChar char="-"/>
              <a:defRPr sz="2300"/>
            </a:pPr>
            <a:r>
              <a:rPr dirty="0"/>
              <a:t>“I have fallen and I’m not dead yet.”</a:t>
            </a:r>
          </a:p>
        </p:txBody>
      </p:sp>
      <p:sp>
        <p:nvSpPr>
          <p:cNvPr id="161" name="Shape 161"/>
          <p:cNvSpPr/>
          <p:nvPr/>
        </p:nvSpPr>
        <p:spPr>
          <a:xfrm>
            <a:off x="434076" y="4524586"/>
            <a:ext cx="8313751" cy="378165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noAutofit/>
          </a:bodyPr>
          <a:lstStyle/>
          <a:p>
            <a:pPr defTabSz="457200">
              <a:lnSpc>
                <a:spcPts val="2800"/>
              </a:lnSpc>
              <a:spcBef>
                <a:spcPts val="600"/>
              </a:spcBef>
              <a:defRPr sz="2300" b="1"/>
            </a:pPr>
            <a:r>
              <a:rPr dirty="0"/>
              <a:t>The Reality: </a:t>
            </a:r>
          </a:p>
          <a:p>
            <a:pPr marL="190500" indent="-190500" defTabSz="457200">
              <a:lnSpc>
                <a:spcPts val="2800"/>
              </a:lnSpc>
              <a:spcBef>
                <a:spcPts val="600"/>
              </a:spcBef>
              <a:buSzPct val="100000"/>
              <a:buFont typeface="Arial"/>
              <a:buChar char="•"/>
              <a:defRPr sz="2300"/>
            </a:pPr>
            <a:r>
              <a:rPr dirty="0"/>
              <a:t>Free falls from 6 foot heights can result in serious injury, because most falls are unexpected.</a:t>
            </a:r>
          </a:p>
          <a:p>
            <a:pPr marL="635000" lvl="1" indent="-190500" defTabSz="457200">
              <a:lnSpc>
                <a:spcPct val="90000"/>
              </a:lnSpc>
              <a:spcBef>
                <a:spcPts val="500"/>
              </a:spcBef>
              <a:buSzPct val="100000"/>
              <a:buFont typeface="Arial"/>
              <a:buChar char="-"/>
              <a:defRPr sz="2300"/>
            </a:pPr>
            <a:r>
              <a:rPr dirty="0"/>
              <a:t>In two-thirds of a second, you have already fallen 7 feet.</a:t>
            </a:r>
          </a:p>
        </p:txBody>
      </p:sp>
      <p:pic>
        <p:nvPicPr>
          <p:cNvPr id="159" name="driver Pag14_construccion2.jpg" descr="Construction worker driving while looking pensive."/>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410431" y="2103421"/>
            <a:ext cx="2775998" cy="2506434"/>
          </a:xfrm>
          <a:prstGeom prst="rect">
            <a:avLst/>
          </a:prstGeom>
          <a:ln w="12700">
            <a:miter lim="400000"/>
          </a:ln>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type="title"/>
          </p:nvPr>
        </p:nvSpPr>
        <p:spPr>
          <a:xfrm>
            <a:off x="457200" y="852223"/>
            <a:ext cx="8229600" cy="995564"/>
          </a:xfrm>
          <a:prstGeom prst="rect">
            <a:avLst/>
          </a:prstGeom>
        </p:spPr>
        <p:txBody>
          <a:bodyPr>
            <a:normAutofit/>
          </a:bodyPr>
          <a:lstStyle>
            <a:lvl1pPr>
              <a:defRPr sz="3700"/>
            </a:lvl1pPr>
          </a:lstStyle>
          <a:p>
            <a:r>
              <a:rPr dirty="0"/>
              <a:t>Reality Check</a:t>
            </a:r>
          </a:p>
        </p:txBody>
      </p:sp>
      <p:sp>
        <p:nvSpPr>
          <p:cNvPr id="168" name="Shape 168"/>
          <p:cNvSpPr/>
          <p:nvPr/>
        </p:nvSpPr>
        <p:spPr>
          <a:xfrm>
            <a:off x="151399" y="1740697"/>
            <a:ext cx="5794102" cy="45110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190500" indent="-190500" defTabSz="457200">
              <a:spcBef>
                <a:spcPts val="1000"/>
              </a:spcBef>
              <a:buSzPct val="100000"/>
              <a:buFont typeface="Arial"/>
              <a:buChar char="•"/>
              <a:defRPr sz="2300"/>
            </a:pPr>
            <a:r>
              <a:rPr dirty="0"/>
              <a:t>Assuming that you don’t die after a fall, you should be prepared for:</a:t>
            </a:r>
          </a:p>
          <a:p>
            <a:pPr marL="571500" lvl="1" indent="-190500" defTabSz="457200">
              <a:spcBef>
                <a:spcPts val="1000"/>
              </a:spcBef>
              <a:buSzPct val="100000"/>
              <a:buFont typeface="Arial"/>
              <a:buChar char="-"/>
              <a:defRPr sz="2300"/>
            </a:pPr>
            <a:r>
              <a:rPr dirty="0"/>
              <a:t>the loss of your personal capacity and means of earning a living.</a:t>
            </a:r>
          </a:p>
          <a:p>
            <a:pPr marL="571500" lvl="1" indent="-190500" defTabSz="457200">
              <a:spcBef>
                <a:spcPts val="1000"/>
              </a:spcBef>
              <a:buSzPct val="100000"/>
              <a:buFont typeface="Arial"/>
              <a:buChar char="-"/>
              <a:defRPr sz="2300"/>
            </a:pPr>
            <a:r>
              <a:rPr dirty="0"/>
              <a:t>the loss of your freedom and independence.</a:t>
            </a:r>
          </a:p>
          <a:p>
            <a:pPr marL="571500" lvl="1" indent="-190500" defTabSz="457200">
              <a:spcBef>
                <a:spcPts val="1000"/>
              </a:spcBef>
              <a:buSzPct val="100000"/>
              <a:buFont typeface="Arial"/>
              <a:buChar char="-"/>
              <a:defRPr sz="2300"/>
            </a:pPr>
            <a:r>
              <a:rPr dirty="0"/>
              <a:t>depending on others for the rest of your life.</a:t>
            </a:r>
          </a:p>
          <a:p>
            <a:pPr marL="571500" lvl="1" indent="-190500" defTabSz="457200">
              <a:spcBef>
                <a:spcPts val="1000"/>
              </a:spcBef>
              <a:buSzPct val="100000"/>
              <a:buFont typeface="Arial"/>
              <a:buChar char="-"/>
              <a:defRPr sz="2300"/>
            </a:pPr>
            <a:r>
              <a:rPr dirty="0"/>
              <a:t>the mental and emotional consequences of your disability for yourself and your family.</a:t>
            </a:r>
          </a:p>
        </p:txBody>
      </p:sp>
      <p:pic>
        <p:nvPicPr>
          <p:cNvPr id="166" name="image14.jpeg" descr="Man in a wheel chair with his mother and brother behind him."/>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091614" y="1915198"/>
            <a:ext cx="2733652" cy="3496811"/>
          </a:xfrm>
          <a:prstGeom prst="rect">
            <a:avLst/>
          </a:prstGeom>
          <a:ln w="12700">
            <a:miter lim="400000"/>
          </a:ln>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p:cNvSpPr>
          <p:nvPr>
            <p:ph type="title"/>
          </p:nvPr>
        </p:nvSpPr>
        <p:spPr>
          <a:xfrm>
            <a:off x="457200" y="987530"/>
            <a:ext cx="8229600" cy="862730"/>
          </a:xfrm>
          <a:prstGeom prst="rect">
            <a:avLst/>
          </a:prstGeom>
        </p:spPr>
        <p:txBody>
          <a:bodyPr/>
          <a:lstStyle/>
          <a:p>
            <a:pPr defTabSz="452627">
              <a:defRPr b="1"/>
            </a:pPr>
            <a:r>
              <a:rPr dirty="0"/>
              <a:t>John Doe Myths </a:t>
            </a:r>
            <a:r>
              <a:rPr dirty="0">
                <a:solidFill>
                  <a:srgbClr val="FFFFFF"/>
                </a:solidFill>
              </a:rPr>
              <a:t>2</a:t>
            </a:r>
          </a:p>
        </p:txBody>
      </p:sp>
      <p:sp>
        <p:nvSpPr>
          <p:cNvPr id="172" name="Shape 172"/>
          <p:cNvSpPr>
            <a:spLocks noGrp="1"/>
          </p:cNvSpPr>
          <p:nvPr>
            <p:ph type="body" sz="half" idx="4294967295"/>
          </p:nvPr>
        </p:nvSpPr>
        <p:spPr>
          <a:xfrm>
            <a:off x="573885" y="1585003"/>
            <a:ext cx="8534401" cy="2283489"/>
          </a:xfrm>
          <a:prstGeom prst="rect">
            <a:avLst/>
          </a:prstGeom>
        </p:spPr>
        <p:txBody>
          <a:bodyPr/>
          <a:lstStyle/>
          <a:p>
            <a:pPr marL="0" indent="0">
              <a:lnSpc>
                <a:spcPct val="90000"/>
              </a:lnSpc>
              <a:buSzTx/>
              <a:buFontTx/>
              <a:buNone/>
              <a:defRPr sz="2500" b="1"/>
            </a:pPr>
            <a:r>
              <a:rPr dirty="0"/>
              <a:t>Myth #2: </a:t>
            </a:r>
          </a:p>
          <a:p>
            <a:pPr marL="0" lvl="1" indent="228600">
              <a:lnSpc>
                <a:spcPct val="90000"/>
              </a:lnSpc>
              <a:buSzTx/>
              <a:buFontTx/>
              <a:buNone/>
              <a:defRPr sz="2500"/>
            </a:pPr>
            <a:r>
              <a:rPr dirty="0"/>
              <a:t>– Harnesses are the best way to avoid a fall.</a:t>
            </a:r>
          </a:p>
          <a:p>
            <a:pPr marL="0" indent="0">
              <a:lnSpc>
                <a:spcPct val="90000"/>
              </a:lnSpc>
              <a:buSzTx/>
              <a:buFontTx/>
              <a:buNone/>
              <a:defRPr sz="2500" b="1"/>
            </a:pPr>
            <a:r>
              <a:rPr dirty="0"/>
              <a:t>The Reality: </a:t>
            </a:r>
          </a:p>
          <a:p>
            <a:pPr marL="0" lvl="1" indent="228600">
              <a:lnSpc>
                <a:spcPct val="90000"/>
              </a:lnSpc>
              <a:buSzTx/>
              <a:buFontTx/>
              <a:buNone/>
              <a:defRPr sz="2500"/>
            </a:pPr>
            <a:r>
              <a:rPr dirty="0"/>
              <a:t>– Harnesses should be considered the last option; if they fail, you’re toast (dead).</a:t>
            </a:r>
          </a:p>
        </p:txBody>
      </p:sp>
      <p:sp>
        <p:nvSpPr>
          <p:cNvPr id="175" name="Shape 175"/>
          <p:cNvSpPr/>
          <p:nvPr/>
        </p:nvSpPr>
        <p:spPr>
          <a:xfrm>
            <a:off x="586355" y="3992012"/>
            <a:ext cx="5021627" cy="275335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190500" lvl="1" indent="-190500" defTabSz="457200">
              <a:lnSpc>
                <a:spcPct val="90000"/>
              </a:lnSpc>
              <a:spcBef>
                <a:spcPts val="800"/>
              </a:spcBef>
              <a:buSzPct val="100000"/>
              <a:buFont typeface="Arial"/>
              <a:buChar char="•"/>
            </a:pPr>
            <a:r>
              <a:rPr dirty="0"/>
              <a:t>Eliminate the risk.</a:t>
            </a:r>
          </a:p>
          <a:p>
            <a:pPr marL="635000" lvl="2" indent="-190500" defTabSz="457200">
              <a:lnSpc>
                <a:spcPct val="90000"/>
              </a:lnSpc>
              <a:spcBef>
                <a:spcPts val="800"/>
              </a:spcBef>
              <a:buSzPct val="100000"/>
              <a:buFont typeface="Arial"/>
              <a:buChar char="•"/>
            </a:pPr>
            <a:r>
              <a:rPr dirty="0"/>
              <a:t>Doing your work at ground level is the safest option. </a:t>
            </a:r>
          </a:p>
          <a:p>
            <a:pPr marL="190500" lvl="1" indent="-190500" defTabSz="457200">
              <a:lnSpc>
                <a:spcPct val="90000"/>
              </a:lnSpc>
              <a:spcBef>
                <a:spcPts val="800"/>
              </a:spcBef>
              <a:buSzPct val="100000"/>
              <a:buFont typeface="Arial"/>
              <a:buChar char="•"/>
            </a:pPr>
            <a:r>
              <a:rPr dirty="0"/>
              <a:t>Find engineering changes to eliminate risk.</a:t>
            </a:r>
          </a:p>
          <a:p>
            <a:pPr marL="635000" lvl="2" indent="-190500" defTabSz="457200">
              <a:lnSpc>
                <a:spcPct val="90000"/>
              </a:lnSpc>
              <a:spcBef>
                <a:spcPts val="800"/>
              </a:spcBef>
              <a:buSzPct val="100000"/>
              <a:buFont typeface="Arial"/>
              <a:buChar char="•"/>
            </a:pPr>
            <a:r>
              <a:rPr dirty="0"/>
              <a:t>Fall protection that doesn’t depend on PPE?</a:t>
            </a:r>
          </a:p>
        </p:txBody>
      </p:sp>
      <p:pic>
        <p:nvPicPr>
          <p:cNvPr id="174" name="image3.png" descr="Triangle with 3 sections representing Elimination, Engineering, and Personal Protective Equipment."/>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609652" y="3822677"/>
            <a:ext cx="3163492" cy="2283432"/>
          </a:xfrm>
          <a:custGeom>
            <a:avLst/>
            <a:gdLst/>
            <a:ahLst/>
            <a:cxnLst>
              <a:cxn ang="0">
                <a:pos x="wd2" y="hd2"/>
              </a:cxn>
              <a:cxn ang="5400000">
                <a:pos x="wd2" y="hd2"/>
              </a:cxn>
              <a:cxn ang="10800000">
                <a:pos x="wd2" y="hd2"/>
              </a:cxn>
              <a:cxn ang="16200000">
                <a:pos x="wd2" y="hd2"/>
              </a:cxn>
            </a:cxnLst>
            <a:rect l="0" t="0" r="r" b="b"/>
            <a:pathLst>
              <a:path w="21600" h="21580" extrusionOk="0">
                <a:moveTo>
                  <a:pt x="10815" y="2"/>
                </a:moveTo>
                <a:cubicBezTo>
                  <a:pt x="10732" y="41"/>
                  <a:pt x="10452" y="575"/>
                  <a:pt x="8886" y="3719"/>
                </a:cubicBezTo>
                <a:cubicBezTo>
                  <a:pt x="8508" y="4477"/>
                  <a:pt x="8019" y="5444"/>
                  <a:pt x="7799" y="5868"/>
                </a:cubicBezTo>
                <a:cubicBezTo>
                  <a:pt x="7578" y="6293"/>
                  <a:pt x="7166" y="7111"/>
                  <a:pt x="6883" y="7687"/>
                </a:cubicBezTo>
                <a:cubicBezTo>
                  <a:pt x="6600" y="8263"/>
                  <a:pt x="6066" y="9330"/>
                  <a:pt x="5699" y="10058"/>
                </a:cubicBezTo>
                <a:cubicBezTo>
                  <a:pt x="5064" y="11315"/>
                  <a:pt x="4552" y="12338"/>
                  <a:pt x="3244" y="14964"/>
                </a:cubicBezTo>
                <a:cubicBezTo>
                  <a:pt x="2926" y="15600"/>
                  <a:pt x="2398" y="16641"/>
                  <a:pt x="2070" y="17278"/>
                </a:cubicBezTo>
                <a:cubicBezTo>
                  <a:pt x="991" y="19375"/>
                  <a:pt x="0" y="21405"/>
                  <a:pt x="0" y="21516"/>
                </a:cubicBezTo>
                <a:cubicBezTo>
                  <a:pt x="0" y="21551"/>
                  <a:pt x="4859" y="21580"/>
                  <a:pt x="10799" y="21580"/>
                </a:cubicBezTo>
                <a:cubicBezTo>
                  <a:pt x="19836" y="21580"/>
                  <a:pt x="21600" y="21555"/>
                  <a:pt x="21600" y="21430"/>
                </a:cubicBezTo>
                <a:cubicBezTo>
                  <a:pt x="21600" y="21348"/>
                  <a:pt x="21481" y="21063"/>
                  <a:pt x="21337" y="20796"/>
                </a:cubicBezTo>
                <a:cubicBezTo>
                  <a:pt x="21193" y="20530"/>
                  <a:pt x="20906" y="19964"/>
                  <a:pt x="20698" y="19540"/>
                </a:cubicBezTo>
                <a:cubicBezTo>
                  <a:pt x="20489" y="19115"/>
                  <a:pt x="20095" y="18322"/>
                  <a:pt x="19820" y="17777"/>
                </a:cubicBezTo>
                <a:cubicBezTo>
                  <a:pt x="19345" y="16837"/>
                  <a:pt x="19123" y="16400"/>
                  <a:pt x="18435" y="15046"/>
                </a:cubicBezTo>
                <a:cubicBezTo>
                  <a:pt x="18159" y="14504"/>
                  <a:pt x="17856" y="13893"/>
                  <a:pt x="16855" y="11877"/>
                </a:cubicBezTo>
                <a:cubicBezTo>
                  <a:pt x="16629" y="11422"/>
                  <a:pt x="16181" y="10529"/>
                  <a:pt x="15861" y="9893"/>
                </a:cubicBezTo>
                <a:cubicBezTo>
                  <a:pt x="14319" y="6834"/>
                  <a:pt x="13872" y="5945"/>
                  <a:pt x="13430" y="5047"/>
                </a:cubicBezTo>
                <a:cubicBezTo>
                  <a:pt x="13167" y="4513"/>
                  <a:pt x="12574" y="3338"/>
                  <a:pt x="12113" y="2436"/>
                </a:cubicBezTo>
                <a:cubicBezTo>
                  <a:pt x="11651" y="1535"/>
                  <a:pt x="11191" y="607"/>
                  <a:pt x="11089" y="377"/>
                </a:cubicBezTo>
                <a:cubicBezTo>
                  <a:pt x="10986" y="147"/>
                  <a:pt x="10863" y="-20"/>
                  <a:pt x="10815" y="2"/>
                </a:cubicBezTo>
                <a:close/>
              </a:path>
            </a:pathLst>
          </a:custGeom>
          <a:ln w="12700">
            <a:miter lim="400000"/>
          </a:ln>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1"/>
            <a:ext cx="9144000" cy="670680"/>
          </a:xfrm>
        </p:spPr>
        <p:txBody>
          <a:bodyPr/>
          <a:lstStyle/>
          <a:p>
            <a:r>
              <a:rPr lang="en-US" dirty="0"/>
              <a:t>Fall Protection </a:t>
            </a:r>
            <a:r>
              <a:rPr lang="en-US" dirty="0" smtClean="0"/>
              <a:t>2017</a:t>
            </a:r>
            <a:endParaRPr lang="en-US" dirty="0"/>
          </a:p>
        </p:txBody>
      </p:sp>
      <p:sp>
        <p:nvSpPr>
          <p:cNvPr id="46" name="Shape 46"/>
          <p:cNvSpPr/>
          <p:nvPr/>
        </p:nvSpPr>
        <p:spPr>
          <a:xfrm>
            <a:off x="788388" y="1585081"/>
            <a:ext cx="7669812" cy="1767839"/>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1800"/>
            </a:lvl1pPr>
          </a:lstStyle>
          <a:p>
            <a:r>
              <a:rPr dirty="0"/>
              <a:t>This material was produced under Susan Harwood Grant number </a:t>
            </a:r>
            <a:r>
              <a:rPr dirty="0" smtClean="0"/>
              <a:t>SH-21006-</a:t>
            </a:r>
            <a:r>
              <a:rPr lang="en-US" dirty="0" smtClean="0"/>
              <a:t>SH</a:t>
            </a:r>
            <a:r>
              <a:rPr dirty="0" smtClean="0"/>
              <a:t>1</a:t>
            </a:r>
            <a:r>
              <a:rPr lang="en-US" dirty="0" smtClean="0"/>
              <a:t>0</a:t>
            </a:r>
            <a:r>
              <a:rPr dirty="0" smtClean="0"/>
              <a:t> </a:t>
            </a:r>
            <a:r>
              <a:rPr dirty="0"/>
              <a:t>and revised under Grant number SH-27643-SH5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
        <p:nvSpPr>
          <p:cNvPr id="47" name="Shape 47"/>
          <p:cNvSpPr/>
          <p:nvPr/>
        </p:nvSpPr>
        <p:spPr>
          <a:xfrm>
            <a:off x="788388" y="3502921"/>
            <a:ext cx="7567224" cy="12090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800"/>
            </a:lvl1pPr>
          </a:lstStyle>
          <a:p>
            <a:r>
              <a:t>This presentation has been developed by Sunflower Community Action in Wichita, KS and El Centro in Kansas City, KS. We would like to acknowledge and thank the University of Alabama for allowing us to use their original material from which this curriculum was developed.</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title"/>
          </p:nvPr>
        </p:nvSpPr>
        <p:spPr>
          <a:xfrm>
            <a:off x="457200" y="987530"/>
            <a:ext cx="8229600" cy="862730"/>
          </a:xfrm>
          <a:prstGeom prst="rect">
            <a:avLst/>
          </a:prstGeom>
        </p:spPr>
        <p:txBody>
          <a:bodyPr/>
          <a:lstStyle/>
          <a:p>
            <a:pPr defTabSz="297179">
              <a:defRPr b="1"/>
            </a:pPr>
            <a:r>
              <a:rPr dirty="0"/>
              <a:t>John Doe Myths </a:t>
            </a:r>
            <a:r>
              <a:rPr dirty="0">
                <a:solidFill>
                  <a:srgbClr val="FFFFFF"/>
                </a:solidFill>
              </a:rPr>
              <a:t>3</a:t>
            </a:r>
          </a:p>
        </p:txBody>
      </p:sp>
      <p:sp>
        <p:nvSpPr>
          <p:cNvPr id="179" name="Shape 179"/>
          <p:cNvSpPr>
            <a:spLocks noGrp="1"/>
          </p:cNvSpPr>
          <p:nvPr>
            <p:ph type="body" sz="half" idx="4294967295"/>
          </p:nvPr>
        </p:nvSpPr>
        <p:spPr>
          <a:xfrm>
            <a:off x="457200" y="1705185"/>
            <a:ext cx="8229600" cy="2277727"/>
          </a:xfrm>
          <a:prstGeom prst="rect">
            <a:avLst/>
          </a:prstGeom>
        </p:spPr>
        <p:txBody>
          <a:bodyPr/>
          <a:lstStyle/>
          <a:p>
            <a:pPr marL="190500" indent="-190500">
              <a:buChar char="•"/>
              <a:defRPr sz="2500"/>
            </a:pPr>
            <a:r>
              <a:rPr b="1" dirty="0"/>
              <a:t>Myth # 3</a:t>
            </a:r>
            <a:r>
              <a:rPr dirty="0"/>
              <a:t> – “Time is money.” </a:t>
            </a:r>
          </a:p>
          <a:p>
            <a:pPr marL="731959" lvl="1" indent="-274759">
              <a:defRPr sz="2500"/>
            </a:pPr>
            <a:r>
              <a:rPr dirty="0"/>
              <a:t>Fall protection costs time and money.</a:t>
            </a:r>
          </a:p>
          <a:p>
            <a:pPr marL="190500" indent="-190500">
              <a:buChar char="•"/>
              <a:defRPr sz="2500"/>
            </a:pPr>
            <a:r>
              <a:rPr b="1" dirty="0"/>
              <a:t>The Reality</a:t>
            </a:r>
            <a:r>
              <a:rPr dirty="0"/>
              <a:t> – Fall protection is highly economical.</a:t>
            </a:r>
          </a:p>
          <a:p>
            <a:pPr marL="731959" lvl="1" indent="-274759">
              <a:defRPr sz="2500"/>
            </a:pPr>
            <a:r>
              <a:rPr dirty="0"/>
              <a:t>When you compare it to </a:t>
            </a:r>
            <a:r>
              <a:rPr b="1" u="sng" dirty="0"/>
              <a:t>the real costs of a fall</a:t>
            </a:r>
            <a:r>
              <a:rPr dirty="0"/>
              <a:t>:</a:t>
            </a:r>
          </a:p>
        </p:txBody>
      </p:sp>
      <p:sp>
        <p:nvSpPr>
          <p:cNvPr id="182" name="Shape 182"/>
          <p:cNvSpPr/>
          <p:nvPr/>
        </p:nvSpPr>
        <p:spPr>
          <a:xfrm>
            <a:off x="1187006" y="3780613"/>
            <a:ext cx="6537550" cy="27330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190500" lvl="2" indent="-190500" defTabSz="457200">
              <a:spcBef>
                <a:spcPts val="800"/>
              </a:spcBef>
              <a:buSzPct val="100000"/>
              <a:buFont typeface="Arial"/>
              <a:buChar char="•"/>
              <a:defRPr sz="2300"/>
            </a:pPr>
            <a:r>
              <a:t>the cost of Worker’s Compensation for workers </a:t>
            </a:r>
          </a:p>
          <a:p>
            <a:pPr marL="190500" lvl="2" indent="-190500" defTabSz="457200">
              <a:spcBef>
                <a:spcPts val="800"/>
              </a:spcBef>
              <a:buSzPct val="100000"/>
              <a:buFont typeface="Arial"/>
              <a:buChar char="•"/>
              <a:defRPr sz="2300"/>
            </a:pPr>
            <a:r>
              <a:t>third-party claims </a:t>
            </a:r>
          </a:p>
          <a:p>
            <a:pPr marL="190500" lvl="2" indent="-190500" defTabSz="457200">
              <a:spcBef>
                <a:spcPts val="800"/>
              </a:spcBef>
              <a:buSzPct val="100000"/>
              <a:buFont typeface="Arial"/>
              <a:buChar char="•"/>
              <a:defRPr sz="2300"/>
            </a:pPr>
            <a:r>
              <a:t>OSHA fines </a:t>
            </a:r>
          </a:p>
          <a:p>
            <a:pPr marL="190500" lvl="2" indent="-190500" defTabSz="457200">
              <a:spcBef>
                <a:spcPts val="800"/>
              </a:spcBef>
              <a:buSzPct val="100000"/>
              <a:buFont typeface="Arial"/>
              <a:buChar char="•"/>
              <a:defRPr sz="2300"/>
            </a:pPr>
            <a:r>
              <a:t>losses in production and lost work time</a:t>
            </a:r>
          </a:p>
          <a:p>
            <a:pPr marL="190500" lvl="2" indent="-190500" defTabSz="457200">
              <a:spcBef>
                <a:spcPts val="800"/>
              </a:spcBef>
              <a:buSzPct val="100000"/>
              <a:buFont typeface="Arial"/>
              <a:buChar char="•"/>
              <a:defRPr sz="2300"/>
            </a:pPr>
            <a:r>
              <a:t>damage to the image of the company</a:t>
            </a:r>
          </a:p>
          <a:p>
            <a:pPr marL="190500" lvl="2" indent="-190500" defTabSz="457200">
              <a:spcBef>
                <a:spcPts val="800"/>
              </a:spcBef>
              <a:buSzPct val="100000"/>
              <a:buFont typeface="Arial"/>
              <a:buChar char="•"/>
              <a:defRPr sz="2300"/>
            </a:pPr>
            <a:r>
              <a:t>the loss of work opportunities</a:t>
            </a:r>
          </a:p>
        </p:txBody>
      </p:sp>
      <p:pic>
        <p:nvPicPr>
          <p:cNvPr id="181" name="thinking man membayangkan.png" descr="Man think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6357763" y="4166346"/>
            <a:ext cx="2956471" cy="2706948"/>
          </a:xfrm>
          <a:prstGeom prst="rect">
            <a:avLst/>
          </a:prstGeom>
          <a:ln w="12700">
            <a:miter lim="400000"/>
          </a:ln>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p:cNvSpPr>
          <p:nvPr>
            <p:ph type="title"/>
          </p:nvPr>
        </p:nvSpPr>
        <p:spPr>
          <a:xfrm>
            <a:off x="-1284932" y="1066950"/>
            <a:ext cx="9144004" cy="609601"/>
          </a:xfrm>
          <a:prstGeom prst="rect">
            <a:avLst/>
          </a:prstGeom>
        </p:spPr>
        <p:txBody>
          <a:bodyPr/>
          <a:lstStyle/>
          <a:p>
            <a:pPr defTabSz="352042">
              <a:defRPr sz="3500"/>
            </a:pPr>
            <a:r>
              <a:rPr dirty="0"/>
              <a:t>The Disaster at Willow Island </a:t>
            </a:r>
            <a:r>
              <a:rPr dirty="0">
                <a:solidFill>
                  <a:srgbClr val="FFFFFF"/>
                </a:solidFill>
              </a:rPr>
              <a:t>1</a:t>
            </a:r>
          </a:p>
        </p:txBody>
      </p:sp>
      <p:sp>
        <p:nvSpPr>
          <p:cNvPr id="188" name="Shape 188"/>
          <p:cNvSpPr/>
          <p:nvPr/>
        </p:nvSpPr>
        <p:spPr>
          <a:xfrm>
            <a:off x="2018265" y="1688345"/>
            <a:ext cx="1533434" cy="3835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1900" b="1"/>
            </a:lvl1pPr>
          </a:lstStyle>
          <a:p>
            <a:r>
              <a:rPr dirty="0"/>
              <a:t>May 1978</a:t>
            </a:r>
          </a:p>
        </p:txBody>
      </p:sp>
      <p:sp>
        <p:nvSpPr>
          <p:cNvPr id="189" name="Shape 189"/>
          <p:cNvSpPr/>
          <p:nvPr/>
        </p:nvSpPr>
        <p:spPr>
          <a:xfrm>
            <a:off x="384522" y="2071232"/>
            <a:ext cx="5754296" cy="28727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190500" indent="-190500" defTabSz="457200">
              <a:spcBef>
                <a:spcPts val="1500"/>
              </a:spcBef>
              <a:buSzPct val="100000"/>
              <a:buFont typeface="Arial"/>
              <a:buChar char="•"/>
              <a:defRPr sz="2200"/>
            </a:pPr>
            <a:r>
              <a:rPr dirty="0"/>
              <a:t>A company was constructing a 400 foot cooling tower.</a:t>
            </a:r>
          </a:p>
          <a:p>
            <a:pPr marL="190500" indent="-190500" defTabSz="457200">
              <a:spcBef>
                <a:spcPts val="1500"/>
              </a:spcBef>
              <a:buSzPct val="100000"/>
              <a:buFont typeface="Arial"/>
              <a:buChar char="•"/>
              <a:defRPr sz="2200"/>
            </a:pPr>
            <a:r>
              <a:rPr dirty="0"/>
              <a:t>As concrete was being poured at 170 feet, the scaffolding began to fall off of the concrete.</a:t>
            </a:r>
          </a:p>
          <a:p>
            <a:pPr marL="190500" indent="-190500" defTabSz="457200">
              <a:spcBef>
                <a:spcPts val="1500"/>
              </a:spcBef>
              <a:buSzPct val="100000"/>
              <a:buFont typeface="Arial"/>
              <a:buChar char="•"/>
              <a:defRPr sz="2200"/>
            </a:pPr>
            <a:r>
              <a:rPr dirty="0"/>
              <a:t>When the scaffolding collapsed, 51 workers were killed, 10 from the same family, and no one survived.</a:t>
            </a:r>
          </a:p>
        </p:txBody>
      </p:sp>
      <p:sp>
        <p:nvSpPr>
          <p:cNvPr id="191" name="Shape 191" title="Text box"/>
          <p:cNvSpPr/>
          <p:nvPr/>
        </p:nvSpPr>
        <p:spPr>
          <a:xfrm>
            <a:off x="1484559" y="5830886"/>
            <a:ext cx="4687681" cy="817323"/>
          </a:xfrm>
          <a:prstGeom prst="rect">
            <a:avLst/>
          </a:prstGeom>
          <a:solidFill>
            <a:srgbClr val="FFFFFF"/>
          </a:solidFill>
          <a:ln w="12700">
            <a:miter lim="400000"/>
          </a:ln>
        </p:spPr>
        <p:txBody>
          <a:bodyPr lIns="45718" tIns="45718" rIns="45718" bIns="45718"/>
          <a:lstStyle/>
          <a:p>
            <a:endParaRPr/>
          </a:p>
        </p:txBody>
      </p:sp>
      <p:sp>
        <p:nvSpPr>
          <p:cNvPr id="192" name="Shape 192"/>
          <p:cNvSpPr/>
          <p:nvPr/>
        </p:nvSpPr>
        <p:spPr>
          <a:xfrm>
            <a:off x="1986293" y="5831878"/>
            <a:ext cx="4076764" cy="815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defTabSz="457200">
              <a:defRPr sz="1600" b="1"/>
            </a:lvl1pPr>
          </a:lstStyle>
          <a:p>
            <a:r>
              <a:rPr dirty="0"/>
              <a:t>Mrs. Lillie Steele, the matriarch of the Steele family, lost 1 son, 4 grandchildren and 2 great grandchildren in the tragedy.</a:t>
            </a:r>
          </a:p>
        </p:txBody>
      </p:sp>
      <p:pic>
        <p:nvPicPr>
          <p:cNvPr id="190" name="image17.jpeg" descr="Mrs. Lillie Steele sitting below a photo of the Last Suppe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181714" y="3388143"/>
            <a:ext cx="2734062" cy="3457589"/>
          </a:xfrm>
          <a:prstGeom prst="rect">
            <a:avLst/>
          </a:prstGeom>
          <a:ln w="12700">
            <a:miter lim="400000"/>
          </a:ln>
        </p:spPr>
      </p:pic>
      <p:pic>
        <p:nvPicPr>
          <p:cNvPr id="186" name="image15.jpeg" descr="Exterior photo of cooling tower with scaffoldi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181713" y="1004071"/>
            <a:ext cx="2733959" cy="2305750"/>
          </a:xfrm>
          <a:prstGeom prst="rect">
            <a:avLst/>
          </a:prstGeom>
          <a:ln w="12700">
            <a:miter lim="400000"/>
          </a:ln>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p:cNvSpPr>
          <p:nvPr>
            <p:ph type="title"/>
          </p:nvPr>
        </p:nvSpPr>
        <p:spPr>
          <a:xfrm>
            <a:off x="-2" y="1035082"/>
            <a:ext cx="9144004" cy="609601"/>
          </a:xfrm>
          <a:prstGeom prst="rect">
            <a:avLst/>
          </a:prstGeom>
        </p:spPr>
        <p:txBody>
          <a:bodyPr>
            <a:normAutofit/>
          </a:bodyPr>
          <a:lstStyle/>
          <a:p>
            <a:pPr defTabSz="352042">
              <a:defRPr sz="3300"/>
            </a:pPr>
            <a:r>
              <a:rPr dirty="0"/>
              <a:t>The Disaster at Willow Island </a:t>
            </a:r>
            <a:r>
              <a:rPr dirty="0">
                <a:solidFill>
                  <a:srgbClr val="FFFFFF"/>
                </a:solidFill>
              </a:rPr>
              <a:t>2</a:t>
            </a:r>
          </a:p>
        </p:txBody>
      </p:sp>
      <p:sp>
        <p:nvSpPr>
          <p:cNvPr id="199" name="Shape 199"/>
          <p:cNvSpPr/>
          <p:nvPr/>
        </p:nvSpPr>
        <p:spPr>
          <a:xfrm>
            <a:off x="243281" y="1776885"/>
            <a:ext cx="5841878"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defTabSz="457200">
              <a:spcBef>
                <a:spcPts val="1000"/>
              </a:spcBef>
              <a:defRPr sz="2300" b="1"/>
            </a:lvl1pPr>
          </a:lstStyle>
          <a:p>
            <a:r>
              <a:rPr dirty="0"/>
              <a:t>Afterwards, the OSHA investigation discovered:</a:t>
            </a:r>
          </a:p>
        </p:txBody>
      </p:sp>
      <p:sp>
        <p:nvSpPr>
          <p:cNvPr id="198" name="Shape 198"/>
          <p:cNvSpPr/>
          <p:nvPr/>
        </p:nvSpPr>
        <p:spPr>
          <a:xfrm>
            <a:off x="187189" y="2356125"/>
            <a:ext cx="4994584" cy="40284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381000" lvl="1" indent="-190500" defTabSz="457200">
              <a:spcBef>
                <a:spcPts val="1000"/>
              </a:spcBef>
              <a:buSzPct val="80000"/>
              <a:buChar char="•"/>
              <a:defRPr sz="2300"/>
            </a:pPr>
            <a:r>
              <a:rPr dirty="0"/>
              <a:t>The scaffolding was connected to concrete that wasn’t cured (not dry and solid).</a:t>
            </a:r>
          </a:p>
          <a:p>
            <a:pPr marL="381000" lvl="1" indent="-190500" defTabSz="457200">
              <a:spcBef>
                <a:spcPts val="1000"/>
              </a:spcBef>
              <a:buSzPct val="80000"/>
              <a:buChar char="•"/>
              <a:defRPr sz="2300"/>
            </a:pPr>
            <a:r>
              <a:rPr dirty="0"/>
              <a:t>There was only 1 ladder, which limited escape capacity.</a:t>
            </a:r>
          </a:p>
          <a:p>
            <a:pPr marL="381000" lvl="1" indent="-190500" defTabSz="457200">
              <a:spcBef>
                <a:spcPts val="1000"/>
              </a:spcBef>
              <a:buSzPct val="80000"/>
              <a:buChar char="•"/>
              <a:defRPr sz="2300"/>
            </a:pPr>
            <a:r>
              <a:rPr dirty="0"/>
              <a:t>The contractors wanted to </a:t>
            </a:r>
            <a:r>
              <a:rPr b="1" dirty="0"/>
              <a:t>increase the speed of construction</a:t>
            </a:r>
            <a:r>
              <a:rPr dirty="0"/>
              <a:t>.</a:t>
            </a:r>
          </a:p>
          <a:p>
            <a:pPr marL="381000" lvl="1" indent="-190500" defTabSz="457200">
              <a:spcBef>
                <a:spcPts val="1000"/>
              </a:spcBef>
              <a:buSzPct val="80000"/>
              <a:buChar char="•"/>
              <a:defRPr sz="2300"/>
            </a:pPr>
            <a:r>
              <a:rPr dirty="0"/>
              <a:t>Construction was delayed for 17 months (almost a year and a half) after the accident.</a:t>
            </a:r>
          </a:p>
        </p:txBody>
      </p:sp>
      <p:pic>
        <p:nvPicPr>
          <p:cNvPr id="196" name="image18.jpeg" descr="Interior of the cooling tower with collapsed scaffolding in a huge pile."/>
          <p:cNvPicPr>
            <a:picLocks noChangeAspect="1"/>
          </p:cNvPicPr>
          <p:nvPr/>
        </p:nvPicPr>
        <p:blipFill>
          <a:blip r:embed="rId3">
            <a:extLst/>
          </a:blip>
          <a:stretch>
            <a:fillRect/>
          </a:stretch>
        </p:blipFill>
        <p:spPr>
          <a:xfrm>
            <a:off x="5134186" y="2438708"/>
            <a:ext cx="4017705" cy="3014093"/>
          </a:xfrm>
          <a:prstGeom prst="rect">
            <a:avLst/>
          </a:prstGeom>
          <a:ln w="12700">
            <a:miter lim="400000"/>
          </a:ln>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p:nvPr/>
        </p:nvSpPr>
        <p:spPr>
          <a:xfrm>
            <a:off x="-2" y="1219199"/>
            <a:ext cx="9144004" cy="60960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pPr algn="ctr" defTabSz="352042">
              <a:defRPr sz="3300" b="1"/>
            </a:pPr>
            <a:r>
              <a:rPr dirty="0"/>
              <a:t>Question: </a:t>
            </a:r>
            <a:r>
              <a:rPr dirty="0">
                <a:solidFill>
                  <a:srgbClr val="FFFFFF"/>
                </a:solidFill>
              </a:rPr>
              <a:t>1</a:t>
            </a:r>
          </a:p>
        </p:txBody>
      </p:sp>
      <p:sp>
        <p:nvSpPr>
          <p:cNvPr id="203" name="Shape 203"/>
          <p:cNvSpPr>
            <a:spLocks noGrp="1"/>
          </p:cNvSpPr>
          <p:nvPr>
            <p:ph type="title"/>
          </p:nvPr>
        </p:nvSpPr>
        <p:spPr>
          <a:xfrm>
            <a:off x="1697996" y="2114972"/>
            <a:ext cx="5748008" cy="2999484"/>
          </a:xfrm>
          <a:prstGeom prst="rect">
            <a:avLst/>
          </a:prstGeom>
        </p:spPr>
        <p:txBody>
          <a:bodyPr/>
          <a:lstStyle/>
          <a:p>
            <a:pPr defTabSz="429768">
              <a:defRPr sz="3000" b="1"/>
            </a:pPr>
            <a:endParaRPr dirty="0"/>
          </a:p>
          <a:p>
            <a:pPr defTabSz="429768">
              <a:defRPr sz="3000"/>
            </a:pPr>
            <a:r>
              <a:rPr dirty="0"/>
              <a:t>What could the workers have done to avoid this accident?</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p:cNvSpPr>
          <p:nvPr>
            <p:ph type="title"/>
          </p:nvPr>
        </p:nvSpPr>
        <p:spPr>
          <a:xfrm>
            <a:off x="437040" y="926404"/>
            <a:ext cx="8269920" cy="906393"/>
          </a:xfrm>
          <a:prstGeom prst="rect">
            <a:avLst/>
          </a:prstGeom>
        </p:spPr>
        <p:txBody>
          <a:bodyPr/>
          <a:lstStyle>
            <a:lvl1pPr defTabSz="429768">
              <a:defRPr sz="3500" b="1"/>
            </a:lvl1pPr>
          </a:lstStyle>
          <a:p>
            <a:r>
              <a:rPr dirty="0"/>
              <a:t>How to improve our procedure?</a:t>
            </a:r>
          </a:p>
        </p:txBody>
      </p:sp>
      <p:sp>
        <p:nvSpPr>
          <p:cNvPr id="208" name="Shape 208"/>
          <p:cNvSpPr>
            <a:spLocks noGrp="1"/>
          </p:cNvSpPr>
          <p:nvPr>
            <p:ph type="body" sz="half" idx="4294967295"/>
          </p:nvPr>
        </p:nvSpPr>
        <p:spPr>
          <a:xfrm>
            <a:off x="392698" y="1711266"/>
            <a:ext cx="8763003" cy="2655305"/>
          </a:xfrm>
          <a:prstGeom prst="rect">
            <a:avLst/>
          </a:prstGeom>
        </p:spPr>
        <p:txBody>
          <a:bodyPr>
            <a:normAutofit/>
          </a:bodyPr>
          <a:lstStyle/>
          <a:p>
            <a:pPr marL="342899" indent="-342899">
              <a:buChar char="•"/>
            </a:pPr>
            <a:r>
              <a:rPr dirty="0"/>
              <a:t>More fall protection regulations / enforcing them.</a:t>
            </a:r>
          </a:p>
          <a:p>
            <a:pPr marL="342899" indent="-342899">
              <a:buChar char="•"/>
            </a:pPr>
            <a:r>
              <a:rPr dirty="0"/>
              <a:t>More financial incentives to prevent falls.</a:t>
            </a:r>
          </a:p>
          <a:p>
            <a:pPr marL="342899" indent="-342899">
              <a:buChar char="•"/>
            </a:pPr>
            <a:r>
              <a:rPr dirty="0"/>
              <a:t>More training on fall protection.</a:t>
            </a:r>
          </a:p>
          <a:p>
            <a:pPr marL="342899" indent="-342899">
              <a:buChar char="•"/>
            </a:pPr>
            <a:r>
              <a:rPr b="1" dirty="0"/>
              <a:t>Empowering workers</a:t>
            </a:r>
            <a:r>
              <a:rPr dirty="0"/>
              <a:t> to create a</a:t>
            </a:r>
            <a:r>
              <a:rPr b="1" dirty="0"/>
              <a:t> culture of safety</a:t>
            </a:r>
            <a:r>
              <a:rPr dirty="0"/>
              <a:t>.</a:t>
            </a:r>
          </a:p>
        </p:txBody>
      </p:sp>
      <p:pic>
        <p:nvPicPr>
          <p:cNvPr id="210" name="team construction culture iStock_89059503_MEDIUM.jpg" descr="Five construction workers looking at plans togethe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11993" y="4119057"/>
            <a:ext cx="7719882" cy="2776274"/>
          </a:xfrm>
          <a:prstGeom prst="rect">
            <a:avLst/>
          </a:prstGeom>
          <a:ln w="12700">
            <a:miter lim="400000"/>
          </a:ln>
        </p:spPr>
      </p:pic>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p:cNvSpPr>
          <p:nvPr>
            <p:ph type="title"/>
          </p:nvPr>
        </p:nvSpPr>
        <p:spPr>
          <a:xfrm>
            <a:off x="-2" y="1041091"/>
            <a:ext cx="9144004" cy="685801"/>
          </a:xfrm>
          <a:prstGeom prst="rect">
            <a:avLst/>
          </a:prstGeom>
        </p:spPr>
        <p:txBody>
          <a:bodyPr>
            <a:normAutofit/>
          </a:bodyPr>
          <a:lstStyle/>
          <a:p>
            <a:pPr>
              <a:defRPr sz="3600" b="1"/>
            </a:pPr>
            <a:r>
              <a:rPr dirty="0"/>
              <a:t>Why develop safety systems? </a:t>
            </a:r>
            <a:r>
              <a:rPr dirty="0">
                <a:solidFill>
                  <a:srgbClr val="FFFFFF"/>
                </a:solidFill>
              </a:rPr>
              <a:t>1</a:t>
            </a:r>
          </a:p>
        </p:txBody>
      </p:sp>
      <p:sp>
        <p:nvSpPr>
          <p:cNvPr id="218" name="Shape 218"/>
          <p:cNvSpPr>
            <a:spLocks noGrp="1"/>
          </p:cNvSpPr>
          <p:nvPr>
            <p:ph type="body" sz="quarter" idx="4294967295"/>
          </p:nvPr>
        </p:nvSpPr>
        <p:spPr>
          <a:xfrm>
            <a:off x="381000" y="1663700"/>
            <a:ext cx="3715150" cy="3205643"/>
          </a:xfrm>
          <a:prstGeom prst="rect">
            <a:avLst/>
          </a:prstGeom>
        </p:spPr>
        <p:txBody>
          <a:bodyPr/>
          <a:lstStyle/>
          <a:p>
            <a:pPr marL="190500" indent="-190500">
              <a:buChar char="•"/>
            </a:pPr>
            <a:r>
              <a:rPr dirty="0"/>
              <a:t>to create a culture of safety.</a:t>
            </a:r>
          </a:p>
          <a:p>
            <a:pPr marL="190500" indent="-190500">
              <a:buChar char="•"/>
            </a:pPr>
            <a:r>
              <a:rPr dirty="0"/>
              <a:t>to improve morale.</a:t>
            </a:r>
          </a:p>
          <a:p>
            <a:pPr marL="190500" indent="-190500">
              <a:buChar char="•"/>
            </a:pPr>
            <a:r>
              <a:rPr dirty="0"/>
              <a:t>for a good reputation. </a:t>
            </a:r>
          </a:p>
          <a:p>
            <a:pPr marL="190500" indent="-190500">
              <a:buChar char="•"/>
            </a:pPr>
            <a:r>
              <a:rPr dirty="0"/>
              <a:t>to lower Worker’s Compensation Insurance.</a:t>
            </a:r>
          </a:p>
        </p:txBody>
      </p:sp>
      <p:pic>
        <p:nvPicPr>
          <p:cNvPr id="214" name="image4.png" descr="Photo of a yellow hard hat with the words &quot;Safety is NO Accident.&quot;"/>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961309" y="1733438"/>
            <a:ext cx="2341272" cy="3019823"/>
          </a:xfrm>
          <a:custGeom>
            <a:avLst/>
            <a:gdLst/>
            <a:ahLst/>
            <a:cxnLst>
              <a:cxn ang="0">
                <a:pos x="wd2" y="hd2"/>
              </a:cxn>
              <a:cxn ang="5400000">
                <a:pos x="wd2" y="hd2"/>
              </a:cxn>
              <a:cxn ang="10800000">
                <a:pos x="wd2" y="hd2"/>
              </a:cxn>
              <a:cxn ang="16200000">
                <a:pos x="wd2" y="hd2"/>
              </a:cxn>
            </a:cxnLst>
            <a:rect l="0" t="0" r="r" b="b"/>
            <a:pathLst>
              <a:path w="21533" h="21579" extrusionOk="0">
                <a:moveTo>
                  <a:pt x="6828" y="0"/>
                </a:moveTo>
                <a:cubicBezTo>
                  <a:pt x="6589" y="0"/>
                  <a:pt x="6358" y="30"/>
                  <a:pt x="6280" y="91"/>
                </a:cubicBezTo>
                <a:cubicBezTo>
                  <a:pt x="6223" y="135"/>
                  <a:pt x="6168" y="266"/>
                  <a:pt x="6156" y="383"/>
                </a:cubicBezTo>
                <a:cubicBezTo>
                  <a:pt x="6145" y="500"/>
                  <a:pt x="6038" y="615"/>
                  <a:pt x="5923" y="638"/>
                </a:cubicBezTo>
                <a:cubicBezTo>
                  <a:pt x="5797" y="664"/>
                  <a:pt x="5715" y="769"/>
                  <a:pt x="5715" y="896"/>
                </a:cubicBezTo>
                <a:cubicBezTo>
                  <a:pt x="5715" y="1014"/>
                  <a:pt x="5660" y="1137"/>
                  <a:pt x="5594" y="1169"/>
                </a:cubicBezTo>
                <a:cubicBezTo>
                  <a:pt x="5411" y="1257"/>
                  <a:pt x="5295" y="949"/>
                  <a:pt x="5255" y="267"/>
                </a:cubicBezTo>
                <a:cubicBezTo>
                  <a:pt x="5240" y="16"/>
                  <a:pt x="5232" y="14"/>
                  <a:pt x="4419" y="14"/>
                </a:cubicBezTo>
                <a:cubicBezTo>
                  <a:pt x="4193" y="14"/>
                  <a:pt x="3979" y="25"/>
                  <a:pt x="3817" y="43"/>
                </a:cubicBezTo>
                <a:cubicBezTo>
                  <a:pt x="3654" y="60"/>
                  <a:pt x="3542" y="84"/>
                  <a:pt x="3521" y="111"/>
                </a:cubicBezTo>
                <a:cubicBezTo>
                  <a:pt x="3468" y="178"/>
                  <a:pt x="3397" y="177"/>
                  <a:pt x="3295" y="111"/>
                </a:cubicBezTo>
                <a:cubicBezTo>
                  <a:pt x="3091" y="-21"/>
                  <a:pt x="2976" y="96"/>
                  <a:pt x="3112" y="295"/>
                </a:cubicBezTo>
                <a:cubicBezTo>
                  <a:pt x="3184" y="400"/>
                  <a:pt x="3179" y="555"/>
                  <a:pt x="3101" y="729"/>
                </a:cubicBezTo>
                <a:cubicBezTo>
                  <a:pt x="3034" y="879"/>
                  <a:pt x="2994" y="1058"/>
                  <a:pt x="3014" y="1129"/>
                </a:cubicBezTo>
                <a:cubicBezTo>
                  <a:pt x="3036" y="1211"/>
                  <a:pt x="2926" y="1271"/>
                  <a:pt x="2711" y="1291"/>
                </a:cubicBezTo>
                <a:cubicBezTo>
                  <a:pt x="2391" y="1319"/>
                  <a:pt x="2375" y="1338"/>
                  <a:pt x="2440" y="1651"/>
                </a:cubicBezTo>
                <a:cubicBezTo>
                  <a:pt x="2482" y="1848"/>
                  <a:pt x="2453" y="2039"/>
                  <a:pt x="2371" y="2116"/>
                </a:cubicBezTo>
                <a:cubicBezTo>
                  <a:pt x="2262" y="2218"/>
                  <a:pt x="2275" y="2263"/>
                  <a:pt x="2433" y="2331"/>
                </a:cubicBezTo>
                <a:cubicBezTo>
                  <a:pt x="2693" y="2445"/>
                  <a:pt x="2694" y="2855"/>
                  <a:pt x="2433" y="3080"/>
                </a:cubicBezTo>
                <a:cubicBezTo>
                  <a:pt x="2272" y="3219"/>
                  <a:pt x="2266" y="3248"/>
                  <a:pt x="2404" y="3225"/>
                </a:cubicBezTo>
                <a:cubicBezTo>
                  <a:pt x="2675" y="3178"/>
                  <a:pt x="2711" y="4036"/>
                  <a:pt x="2448" y="4263"/>
                </a:cubicBezTo>
                <a:cubicBezTo>
                  <a:pt x="2285" y="4403"/>
                  <a:pt x="2276" y="4462"/>
                  <a:pt x="2397" y="4575"/>
                </a:cubicBezTo>
                <a:cubicBezTo>
                  <a:pt x="2519" y="4689"/>
                  <a:pt x="2509" y="4723"/>
                  <a:pt x="2327" y="4768"/>
                </a:cubicBezTo>
                <a:cubicBezTo>
                  <a:pt x="2206" y="4797"/>
                  <a:pt x="2018" y="4856"/>
                  <a:pt x="1915" y="4898"/>
                </a:cubicBezTo>
                <a:cubicBezTo>
                  <a:pt x="1811" y="4940"/>
                  <a:pt x="1658" y="4942"/>
                  <a:pt x="1572" y="4901"/>
                </a:cubicBezTo>
                <a:cubicBezTo>
                  <a:pt x="1390" y="4813"/>
                  <a:pt x="867" y="4977"/>
                  <a:pt x="853" y="5125"/>
                </a:cubicBezTo>
                <a:cubicBezTo>
                  <a:pt x="847" y="5180"/>
                  <a:pt x="829" y="5347"/>
                  <a:pt x="812" y="5499"/>
                </a:cubicBezTo>
                <a:cubicBezTo>
                  <a:pt x="796" y="5651"/>
                  <a:pt x="854" y="5845"/>
                  <a:pt x="944" y="5927"/>
                </a:cubicBezTo>
                <a:cubicBezTo>
                  <a:pt x="1086" y="6057"/>
                  <a:pt x="1068" y="6117"/>
                  <a:pt x="798" y="6367"/>
                </a:cubicBezTo>
                <a:cubicBezTo>
                  <a:pt x="627" y="6525"/>
                  <a:pt x="386" y="6653"/>
                  <a:pt x="261" y="6653"/>
                </a:cubicBezTo>
                <a:cubicBezTo>
                  <a:pt x="56" y="6653"/>
                  <a:pt x="31" y="6727"/>
                  <a:pt x="31" y="7476"/>
                </a:cubicBezTo>
                <a:cubicBezTo>
                  <a:pt x="31" y="8260"/>
                  <a:pt x="44" y="8301"/>
                  <a:pt x="298" y="8329"/>
                </a:cubicBezTo>
                <a:cubicBezTo>
                  <a:pt x="518" y="8354"/>
                  <a:pt x="584" y="8439"/>
                  <a:pt x="663" y="8820"/>
                </a:cubicBezTo>
                <a:cubicBezTo>
                  <a:pt x="715" y="9074"/>
                  <a:pt x="795" y="9385"/>
                  <a:pt x="845" y="9512"/>
                </a:cubicBezTo>
                <a:cubicBezTo>
                  <a:pt x="895" y="9639"/>
                  <a:pt x="894" y="9868"/>
                  <a:pt x="838" y="10020"/>
                </a:cubicBezTo>
                <a:cubicBezTo>
                  <a:pt x="782" y="10172"/>
                  <a:pt x="766" y="10513"/>
                  <a:pt x="805" y="10780"/>
                </a:cubicBezTo>
                <a:cubicBezTo>
                  <a:pt x="870" y="11217"/>
                  <a:pt x="907" y="11265"/>
                  <a:pt x="1170" y="11265"/>
                </a:cubicBezTo>
                <a:cubicBezTo>
                  <a:pt x="1521" y="11265"/>
                  <a:pt x="1604" y="11401"/>
                  <a:pt x="1473" y="11769"/>
                </a:cubicBezTo>
                <a:cubicBezTo>
                  <a:pt x="1436" y="11874"/>
                  <a:pt x="1399" y="11943"/>
                  <a:pt x="1345" y="11982"/>
                </a:cubicBezTo>
                <a:cubicBezTo>
                  <a:pt x="1319" y="12002"/>
                  <a:pt x="1286" y="12013"/>
                  <a:pt x="1251" y="12019"/>
                </a:cubicBezTo>
                <a:cubicBezTo>
                  <a:pt x="1215" y="12025"/>
                  <a:pt x="1177" y="12024"/>
                  <a:pt x="1130" y="12019"/>
                </a:cubicBezTo>
                <a:cubicBezTo>
                  <a:pt x="797" y="11982"/>
                  <a:pt x="740" y="12081"/>
                  <a:pt x="729" y="12734"/>
                </a:cubicBezTo>
                <a:cubicBezTo>
                  <a:pt x="719" y="13266"/>
                  <a:pt x="610" y="13494"/>
                  <a:pt x="455" y="13298"/>
                </a:cubicBezTo>
                <a:cubicBezTo>
                  <a:pt x="416" y="13249"/>
                  <a:pt x="302" y="13233"/>
                  <a:pt x="207" y="13261"/>
                </a:cubicBezTo>
                <a:cubicBezTo>
                  <a:pt x="13" y="13319"/>
                  <a:pt x="-21" y="13724"/>
                  <a:pt x="148" y="13933"/>
                </a:cubicBezTo>
                <a:cubicBezTo>
                  <a:pt x="219" y="14021"/>
                  <a:pt x="207" y="14116"/>
                  <a:pt x="115" y="14203"/>
                </a:cubicBezTo>
                <a:cubicBezTo>
                  <a:pt x="2" y="14310"/>
                  <a:pt x="9" y="14324"/>
                  <a:pt x="152" y="14285"/>
                </a:cubicBezTo>
                <a:cubicBezTo>
                  <a:pt x="249" y="14258"/>
                  <a:pt x="419" y="14300"/>
                  <a:pt x="531" y="14376"/>
                </a:cubicBezTo>
                <a:cubicBezTo>
                  <a:pt x="723" y="14506"/>
                  <a:pt x="721" y="14528"/>
                  <a:pt x="491" y="14756"/>
                </a:cubicBezTo>
                <a:cubicBezTo>
                  <a:pt x="357" y="14889"/>
                  <a:pt x="213" y="14987"/>
                  <a:pt x="170" y="14974"/>
                </a:cubicBezTo>
                <a:cubicBezTo>
                  <a:pt x="78" y="14946"/>
                  <a:pt x="-45" y="16612"/>
                  <a:pt x="17" y="17047"/>
                </a:cubicBezTo>
                <a:cubicBezTo>
                  <a:pt x="53" y="17305"/>
                  <a:pt x="103" y="17348"/>
                  <a:pt x="385" y="17348"/>
                </a:cubicBezTo>
                <a:cubicBezTo>
                  <a:pt x="759" y="17348"/>
                  <a:pt x="965" y="17504"/>
                  <a:pt x="915" y="17748"/>
                </a:cubicBezTo>
                <a:cubicBezTo>
                  <a:pt x="887" y="17879"/>
                  <a:pt x="947" y="17906"/>
                  <a:pt x="1196" y="17884"/>
                </a:cubicBezTo>
                <a:cubicBezTo>
                  <a:pt x="1500" y="17856"/>
                  <a:pt x="1511" y="17874"/>
                  <a:pt x="1521" y="18318"/>
                </a:cubicBezTo>
                <a:cubicBezTo>
                  <a:pt x="1526" y="18571"/>
                  <a:pt x="1550" y="18817"/>
                  <a:pt x="1568" y="18868"/>
                </a:cubicBezTo>
                <a:cubicBezTo>
                  <a:pt x="1586" y="18919"/>
                  <a:pt x="1596" y="18992"/>
                  <a:pt x="1590" y="19027"/>
                </a:cubicBezTo>
                <a:cubicBezTo>
                  <a:pt x="1584" y="19061"/>
                  <a:pt x="1671" y="19090"/>
                  <a:pt x="1783" y="19092"/>
                </a:cubicBezTo>
                <a:cubicBezTo>
                  <a:pt x="2566" y="19101"/>
                  <a:pt x="3569" y="19175"/>
                  <a:pt x="3685" y="19231"/>
                </a:cubicBezTo>
                <a:cubicBezTo>
                  <a:pt x="3762" y="19268"/>
                  <a:pt x="3819" y="19409"/>
                  <a:pt x="3817" y="19546"/>
                </a:cubicBezTo>
                <a:cubicBezTo>
                  <a:pt x="3814" y="19682"/>
                  <a:pt x="3814" y="20189"/>
                  <a:pt x="3813" y="20674"/>
                </a:cubicBezTo>
                <a:lnTo>
                  <a:pt x="3809" y="21556"/>
                </a:lnTo>
                <a:lnTo>
                  <a:pt x="11500" y="21568"/>
                </a:lnTo>
                <a:lnTo>
                  <a:pt x="19195" y="21579"/>
                </a:lnTo>
                <a:lnTo>
                  <a:pt x="19198" y="21148"/>
                </a:lnTo>
                <a:cubicBezTo>
                  <a:pt x="19199" y="20910"/>
                  <a:pt x="19197" y="20397"/>
                  <a:pt x="19198" y="20008"/>
                </a:cubicBezTo>
                <a:cubicBezTo>
                  <a:pt x="19200" y="19537"/>
                  <a:pt x="19252" y="19274"/>
                  <a:pt x="19352" y="19225"/>
                </a:cubicBezTo>
                <a:cubicBezTo>
                  <a:pt x="19434" y="19185"/>
                  <a:pt x="19771" y="19150"/>
                  <a:pt x="20096" y="19149"/>
                </a:cubicBezTo>
                <a:cubicBezTo>
                  <a:pt x="20743" y="19146"/>
                  <a:pt x="20765" y="19119"/>
                  <a:pt x="20746" y="18383"/>
                </a:cubicBezTo>
                <a:cubicBezTo>
                  <a:pt x="20740" y="18140"/>
                  <a:pt x="20808" y="18051"/>
                  <a:pt x="21096" y="17923"/>
                </a:cubicBezTo>
                <a:cubicBezTo>
                  <a:pt x="21176" y="17888"/>
                  <a:pt x="21241" y="17857"/>
                  <a:pt x="21290" y="17824"/>
                </a:cubicBezTo>
                <a:cubicBezTo>
                  <a:pt x="21437" y="17727"/>
                  <a:pt x="21457" y="17612"/>
                  <a:pt x="21465" y="17302"/>
                </a:cubicBezTo>
                <a:cubicBezTo>
                  <a:pt x="21498" y="16046"/>
                  <a:pt x="21459" y="15481"/>
                  <a:pt x="21330" y="15360"/>
                </a:cubicBezTo>
                <a:cubicBezTo>
                  <a:pt x="21230" y="15265"/>
                  <a:pt x="21225" y="15195"/>
                  <a:pt x="21315" y="15110"/>
                </a:cubicBezTo>
                <a:cubicBezTo>
                  <a:pt x="21385" y="15045"/>
                  <a:pt x="21443" y="14679"/>
                  <a:pt x="21443" y="14296"/>
                </a:cubicBezTo>
                <a:cubicBezTo>
                  <a:pt x="21443" y="13914"/>
                  <a:pt x="21450" y="13560"/>
                  <a:pt x="21461" y="13514"/>
                </a:cubicBezTo>
                <a:cubicBezTo>
                  <a:pt x="21473" y="13467"/>
                  <a:pt x="21476" y="13130"/>
                  <a:pt x="21469" y="12762"/>
                </a:cubicBezTo>
                <a:cubicBezTo>
                  <a:pt x="21456" y="12163"/>
                  <a:pt x="21429" y="12096"/>
                  <a:pt x="21220" y="12096"/>
                </a:cubicBezTo>
                <a:cubicBezTo>
                  <a:pt x="21039" y="12096"/>
                  <a:pt x="20830" y="11916"/>
                  <a:pt x="20782" y="11769"/>
                </a:cubicBezTo>
                <a:cubicBezTo>
                  <a:pt x="20767" y="11721"/>
                  <a:pt x="20769" y="11677"/>
                  <a:pt x="20797" y="11642"/>
                </a:cubicBezTo>
                <a:cubicBezTo>
                  <a:pt x="20832" y="11598"/>
                  <a:pt x="20784" y="11508"/>
                  <a:pt x="20688" y="11446"/>
                </a:cubicBezTo>
                <a:cubicBezTo>
                  <a:pt x="20591" y="11384"/>
                  <a:pt x="20545" y="11292"/>
                  <a:pt x="20585" y="11242"/>
                </a:cubicBezTo>
                <a:cubicBezTo>
                  <a:pt x="20731" y="11058"/>
                  <a:pt x="20631" y="10379"/>
                  <a:pt x="20407" y="10020"/>
                </a:cubicBezTo>
                <a:cubicBezTo>
                  <a:pt x="20345" y="9922"/>
                  <a:pt x="20299" y="9836"/>
                  <a:pt x="20271" y="9767"/>
                </a:cubicBezTo>
                <a:cubicBezTo>
                  <a:pt x="20188" y="9560"/>
                  <a:pt x="20254" y="9487"/>
                  <a:pt x="20472" y="9552"/>
                </a:cubicBezTo>
                <a:cubicBezTo>
                  <a:pt x="20534" y="9570"/>
                  <a:pt x="20574" y="9574"/>
                  <a:pt x="20593" y="9560"/>
                </a:cubicBezTo>
                <a:cubicBezTo>
                  <a:pt x="20611" y="9547"/>
                  <a:pt x="20608" y="9516"/>
                  <a:pt x="20585" y="9470"/>
                </a:cubicBezTo>
                <a:cubicBezTo>
                  <a:pt x="20548" y="9394"/>
                  <a:pt x="20571" y="9309"/>
                  <a:pt x="20633" y="9279"/>
                </a:cubicBezTo>
                <a:cubicBezTo>
                  <a:pt x="20695" y="9250"/>
                  <a:pt x="20746" y="9038"/>
                  <a:pt x="20746" y="8812"/>
                </a:cubicBezTo>
                <a:cubicBezTo>
                  <a:pt x="20746" y="8469"/>
                  <a:pt x="20787" y="8386"/>
                  <a:pt x="21009" y="8321"/>
                </a:cubicBezTo>
                <a:cubicBezTo>
                  <a:pt x="21155" y="8278"/>
                  <a:pt x="21319" y="8260"/>
                  <a:pt x="21370" y="8284"/>
                </a:cubicBezTo>
                <a:cubicBezTo>
                  <a:pt x="21422" y="8308"/>
                  <a:pt x="21458" y="7992"/>
                  <a:pt x="21447" y="7584"/>
                </a:cubicBezTo>
                <a:cubicBezTo>
                  <a:pt x="21436" y="7175"/>
                  <a:pt x="21379" y="6861"/>
                  <a:pt x="21326" y="6886"/>
                </a:cubicBezTo>
                <a:cubicBezTo>
                  <a:pt x="21274" y="6911"/>
                  <a:pt x="21189" y="6874"/>
                  <a:pt x="21137" y="6801"/>
                </a:cubicBezTo>
                <a:cubicBezTo>
                  <a:pt x="21084" y="6728"/>
                  <a:pt x="20853" y="6651"/>
                  <a:pt x="20626" y="6631"/>
                </a:cubicBezTo>
                <a:cubicBezTo>
                  <a:pt x="20276" y="6600"/>
                  <a:pt x="20205" y="6556"/>
                  <a:pt x="20173" y="6341"/>
                </a:cubicBezTo>
                <a:cubicBezTo>
                  <a:pt x="20128" y="6045"/>
                  <a:pt x="20333" y="5813"/>
                  <a:pt x="20574" y="5885"/>
                </a:cubicBezTo>
                <a:cubicBezTo>
                  <a:pt x="20624" y="5900"/>
                  <a:pt x="20663" y="5894"/>
                  <a:pt x="20691" y="5876"/>
                </a:cubicBezTo>
                <a:cubicBezTo>
                  <a:pt x="20776" y="5823"/>
                  <a:pt x="20763" y="5659"/>
                  <a:pt x="20618" y="5590"/>
                </a:cubicBezTo>
                <a:cubicBezTo>
                  <a:pt x="20450" y="5509"/>
                  <a:pt x="20858" y="5155"/>
                  <a:pt x="21053" y="5213"/>
                </a:cubicBezTo>
                <a:cubicBezTo>
                  <a:pt x="21132" y="5236"/>
                  <a:pt x="21232" y="5167"/>
                  <a:pt x="21279" y="5057"/>
                </a:cubicBezTo>
                <a:cubicBezTo>
                  <a:pt x="21325" y="4946"/>
                  <a:pt x="21375" y="4825"/>
                  <a:pt x="21392" y="4787"/>
                </a:cubicBezTo>
                <a:cubicBezTo>
                  <a:pt x="21465" y="4623"/>
                  <a:pt x="21480" y="4569"/>
                  <a:pt x="21498" y="4439"/>
                </a:cubicBezTo>
                <a:cubicBezTo>
                  <a:pt x="21508" y="4362"/>
                  <a:pt x="21480" y="4208"/>
                  <a:pt x="21432" y="4095"/>
                </a:cubicBezTo>
                <a:cubicBezTo>
                  <a:pt x="21382" y="3978"/>
                  <a:pt x="21397" y="3869"/>
                  <a:pt x="21469" y="3834"/>
                </a:cubicBezTo>
                <a:cubicBezTo>
                  <a:pt x="21555" y="3793"/>
                  <a:pt x="21555" y="3743"/>
                  <a:pt x="21469" y="3676"/>
                </a:cubicBezTo>
                <a:cubicBezTo>
                  <a:pt x="21383" y="3609"/>
                  <a:pt x="21293" y="3616"/>
                  <a:pt x="21169" y="3696"/>
                </a:cubicBezTo>
                <a:cubicBezTo>
                  <a:pt x="21072" y="3759"/>
                  <a:pt x="20926" y="3780"/>
                  <a:pt x="20845" y="3741"/>
                </a:cubicBezTo>
                <a:cubicBezTo>
                  <a:pt x="20763" y="3702"/>
                  <a:pt x="20560" y="3658"/>
                  <a:pt x="20396" y="3644"/>
                </a:cubicBezTo>
                <a:cubicBezTo>
                  <a:pt x="20068" y="3617"/>
                  <a:pt x="19764" y="3361"/>
                  <a:pt x="19881" y="3213"/>
                </a:cubicBezTo>
                <a:cubicBezTo>
                  <a:pt x="19922" y="3162"/>
                  <a:pt x="19892" y="3150"/>
                  <a:pt x="19819" y="3185"/>
                </a:cubicBezTo>
                <a:cubicBezTo>
                  <a:pt x="19667" y="3258"/>
                  <a:pt x="19206" y="2931"/>
                  <a:pt x="19206" y="2751"/>
                </a:cubicBezTo>
                <a:cubicBezTo>
                  <a:pt x="19206" y="2685"/>
                  <a:pt x="19285" y="2549"/>
                  <a:pt x="19381" y="2451"/>
                </a:cubicBezTo>
                <a:cubicBezTo>
                  <a:pt x="19476" y="2352"/>
                  <a:pt x="19554" y="2158"/>
                  <a:pt x="19556" y="2017"/>
                </a:cubicBezTo>
                <a:cubicBezTo>
                  <a:pt x="19557" y="1946"/>
                  <a:pt x="19579" y="1877"/>
                  <a:pt x="19611" y="1821"/>
                </a:cubicBezTo>
                <a:cubicBezTo>
                  <a:pt x="19643" y="1765"/>
                  <a:pt x="19687" y="1722"/>
                  <a:pt x="19735" y="1708"/>
                </a:cubicBezTo>
                <a:cubicBezTo>
                  <a:pt x="19859" y="1670"/>
                  <a:pt x="19905" y="1513"/>
                  <a:pt x="19899" y="1149"/>
                </a:cubicBezTo>
                <a:cubicBezTo>
                  <a:pt x="19891" y="593"/>
                  <a:pt x="19949" y="506"/>
                  <a:pt x="20377" y="460"/>
                </a:cubicBezTo>
                <a:cubicBezTo>
                  <a:pt x="20535" y="443"/>
                  <a:pt x="20686" y="378"/>
                  <a:pt x="20713" y="315"/>
                </a:cubicBezTo>
                <a:cubicBezTo>
                  <a:pt x="20784" y="147"/>
                  <a:pt x="20393" y="61"/>
                  <a:pt x="20133" y="187"/>
                </a:cubicBezTo>
                <a:cubicBezTo>
                  <a:pt x="19954" y="274"/>
                  <a:pt x="19900" y="270"/>
                  <a:pt x="19848" y="165"/>
                </a:cubicBezTo>
                <a:cubicBezTo>
                  <a:pt x="19793" y="53"/>
                  <a:pt x="18936" y="33"/>
                  <a:pt x="14139" y="46"/>
                </a:cubicBezTo>
                <a:cubicBezTo>
                  <a:pt x="8749" y="60"/>
                  <a:pt x="8497" y="69"/>
                  <a:pt x="8533" y="230"/>
                </a:cubicBezTo>
                <a:cubicBezTo>
                  <a:pt x="8553" y="323"/>
                  <a:pt x="8506" y="454"/>
                  <a:pt x="8430" y="525"/>
                </a:cubicBezTo>
                <a:cubicBezTo>
                  <a:pt x="8338" y="612"/>
                  <a:pt x="8320" y="835"/>
                  <a:pt x="8376" y="1206"/>
                </a:cubicBezTo>
                <a:cubicBezTo>
                  <a:pt x="8471" y="1843"/>
                  <a:pt x="8404" y="1994"/>
                  <a:pt x="8084" y="1861"/>
                </a:cubicBezTo>
                <a:cubicBezTo>
                  <a:pt x="7911" y="1789"/>
                  <a:pt x="7849" y="1623"/>
                  <a:pt x="7799" y="1098"/>
                </a:cubicBezTo>
                <a:cubicBezTo>
                  <a:pt x="7720" y="269"/>
                  <a:pt x="7690" y="104"/>
                  <a:pt x="7624" y="156"/>
                </a:cubicBezTo>
                <a:cubicBezTo>
                  <a:pt x="7595" y="179"/>
                  <a:pt x="7495" y="149"/>
                  <a:pt x="7405" y="91"/>
                </a:cubicBezTo>
                <a:cubicBezTo>
                  <a:pt x="7311" y="30"/>
                  <a:pt x="7067" y="0"/>
                  <a:pt x="6828" y="0"/>
                </a:cubicBezTo>
                <a:close/>
                <a:moveTo>
                  <a:pt x="1867" y="3888"/>
                </a:moveTo>
                <a:cubicBezTo>
                  <a:pt x="1705" y="3888"/>
                  <a:pt x="1572" y="3928"/>
                  <a:pt x="1572" y="3979"/>
                </a:cubicBezTo>
                <a:cubicBezTo>
                  <a:pt x="1572" y="4030"/>
                  <a:pt x="1705" y="4070"/>
                  <a:pt x="1867" y="4070"/>
                </a:cubicBezTo>
                <a:cubicBezTo>
                  <a:pt x="2030" y="4070"/>
                  <a:pt x="2163" y="4030"/>
                  <a:pt x="2163" y="3979"/>
                </a:cubicBezTo>
                <a:cubicBezTo>
                  <a:pt x="2163" y="3928"/>
                  <a:pt x="2030" y="3888"/>
                  <a:pt x="1867" y="3888"/>
                </a:cubicBezTo>
                <a:close/>
              </a:path>
            </a:pathLst>
          </a:custGeom>
          <a:ln w="12700">
            <a:miter lim="400000"/>
          </a:ln>
        </p:spPr>
      </p:pic>
      <p:pic>
        <p:nvPicPr>
          <p:cNvPr id="215" name="image5.png" descr="Chart of rising stock values and a thumbs up."/>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29053" y="2175318"/>
            <a:ext cx="2203451" cy="1935164"/>
          </a:xfrm>
          <a:prstGeom prst="rect">
            <a:avLst/>
          </a:prstGeom>
          <a:ln w="12700">
            <a:miter lim="400000"/>
          </a:ln>
        </p:spPr>
      </p:pic>
      <p:pic>
        <p:nvPicPr>
          <p:cNvPr id="216" name="image6.png" descr="A work injury claim form and a ball point pen."/>
          <p:cNvPicPr>
            <a:picLocks noChangeAspect="1"/>
          </p:cNvPicPr>
          <p:nvPr/>
        </p:nvPicPr>
        <p:blipFill>
          <a:blip r:embed="rId5">
            <a:extLst/>
          </a:blip>
          <a:stretch>
            <a:fillRect/>
          </a:stretch>
        </p:blipFill>
        <p:spPr>
          <a:xfrm>
            <a:off x="604212" y="4257554"/>
            <a:ext cx="3268726" cy="2181185"/>
          </a:xfrm>
          <a:prstGeom prst="rect">
            <a:avLst/>
          </a:prstGeom>
          <a:ln w="12700">
            <a:miter lim="400000"/>
          </a:ln>
        </p:spPr>
      </p:pic>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a:spLocks noGrp="1"/>
          </p:cNvSpPr>
          <p:nvPr>
            <p:ph type="title"/>
          </p:nvPr>
        </p:nvSpPr>
        <p:spPr>
          <a:xfrm>
            <a:off x="457200" y="1104582"/>
            <a:ext cx="8229600" cy="830264"/>
          </a:xfrm>
          <a:prstGeom prst="rect">
            <a:avLst/>
          </a:prstGeom>
        </p:spPr>
        <p:txBody>
          <a:bodyPr>
            <a:normAutofit/>
          </a:bodyPr>
          <a:lstStyle/>
          <a:p>
            <a:r>
              <a:rPr dirty="0"/>
              <a:t>The Cultural Component </a:t>
            </a:r>
            <a:r>
              <a:rPr dirty="0">
                <a:solidFill>
                  <a:srgbClr val="FFFFFF"/>
                </a:solidFill>
              </a:rPr>
              <a:t>1</a:t>
            </a:r>
          </a:p>
        </p:txBody>
      </p:sp>
      <p:sp>
        <p:nvSpPr>
          <p:cNvPr id="224" name="Shape 224"/>
          <p:cNvSpPr>
            <a:spLocks noGrp="1"/>
          </p:cNvSpPr>
          <p:nvPr>
            <p:ph type="body" sz="half" idx="4294967295"/>
          </p:nvPr>
        </p:nvSpPr>
        <p:spPr>
          <a:xfrm>
            <a:off x="439496" y="2214089"/>
            <a:ext cx="4745754" cy="3429001"/>
          </a:xfrm>
          <a:prstGeom prst="rect">
            <a:avLst/>
          </a:prstGeom>
        </p:spPr>
        <p:txBody>
          <a:bodyPr/>
          <a:lstStyle/>
          <a:p>
            <a:pPr marL="190500" indent="-190500">
              <a:buChar char="•"/>
              <a:defRPr sz="2500"/>
            </a:pPr>
            <a:r>
              <a:rPr dirty="0"/>
              <a:t>An organizational culture is a set of values shared by the members of the organization and the workers.</a:t>
            </a:r>
          </a:p>
          <a:p>
            <a:pPr marL="190500" indent="-190500">
              <a:buChar char="•"/>
              <a:defRPr sz="2500"/>
            </a:pPr>
            <a:r>
              <a:rPr dirty="0"/>
              <a:t>The heart and soul of the organization.</a:t>
            </a:r>
          </a:p>
        </p:txBody>
      </p:sp>
      <p:pic>
        <p:nvPicPr>
          <p:cNvPr id="222" name="image20.jpeg" descr="Two hands making the shape of a heart in front of a sunset."/>
          <p:cNvPicPr>
            <a:picLocks noChangeAspect="1"/>
          </p:cNvPicPr>
          <p:nvPr/>
        </p:nvPicPr>
        <p:blipFill>
          <a:blip r:embed="rId2">
            <a:extLst/>
          </a:blip>
          <a:stretch>
            <a:fillRect/>
          </a:stretch>
        </p:blipFill>
        <p:spPr>
          <a:xfrm>
            <a:off x="5506796" y="2347439"/>
            <a:ext cx="3162301" cy="3162301"/>
          </a:xfrm>
          <a:prstGeom prst="rect">
            <a:avLst/>
          </a:prstGeom>
          <a:ln w="12700">
            <a:miter lim="400000"/>
          </a:ln>
        </p:spPr>
      </p:pic>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p:cNvSpPr>
          <p:nvPr>
            <p:ph type="title"/>
          </p:nvPr>
        </p:nvSpPr>
        <p:spPr>
          <a:xfrm>
            <a:off x="457200" y="1104582"/>
            <a:ext cx="8229600" cy="830264"/>
          </a:xfrm>
          <a:prstGeom prst="rect">
            <a:avLst/>
          </a:prstGeom>
        </p:spPr>
        <p:txBody>
          <a:bodyPr>
            <a:normAutofit/>
          </a:bodyPr>
          <a:lstStyle/>
          <a:p>
            <a:pPr defTabSz="402336"/>
            <a:r>
              <a:rPr dirty="0"/>
              <a:t>The Cultural Component </a:t>
            </a:r>
            <a:r>
              <a:rPr dirty="0">
                <a:solidFill>
                  <a:srgbClr val="FFFFFF"/>
                </a:solidFill>
              </a:rPr>
              <a:t>2</a:t>
            </a:r>
          </a:p>
        </p:txBody>
      </p:sp>
      <p:sp>
        <p:nvSpPr>
          <p:cNvPr id="226" name="Shape 226"/>
          <p:cNvSpPr>
            <a:spLocks noGrp="1"/>
          </p:cNvSpPr>
          <p:nvPr>
            <p:ph type="body" sz="quarter" idx="4294967295"/>
          </p:nvPr>
        </p:nvSpPr>
        <p:spPr>
          <a:xfrm>
            <a:off x="857572" y="1899303"/>
            <a:ext cx="7428857" cy="1494058"/>
          </a:xfrm>
          <a:prstGeom prst="rect">
            <a:avLst/>
          </a:prstGeom>
        </p:spPr>
        <p:txBody>
          <a:bodyPr>
            <a:normAutofit/>
          </a:bodyPr>
          <a:lstStyle>
            <a:lvl1pPr marL="0" indent="0" algn="ctr">
              <a:buSzTx/>
              <a:buNone/>
              <a:defRPr sz="2500"/>
            </a:lvl1pPr>
          </a:lstStyle>
          <a:p>
            <a:r>
              <a:rPr dirty="0"/>
              <a:t>Values are deeply-held beliefs and principles that guide our decisions and behavior.</a:t>
            </a:r>
          </a:p>
        </p:txBody>
      </p:sp>
      <p:pic>
        <p:nvPicPr>
          <p:cNvPr id="227" name="culture construccion1.jpg" descr="Thirteen construction workers with good morale, hugginging one another with fists raised in unity. "/>
          <p:cNvPicPr>
            <a:picLocks noChangeAspect="1"/>
          </p:cNvPicPr>
          <p:nvPr/>
        </p:nvPicPr>
        <p:blipFill>
          <a:blip r:embed="rId3">
            <a:extLst/>
          </a:blip>
          <a:stretch>
            <a:fillRect/>
          </a:stretch>
        </p:blipFill>
        <p:spPr>
          <a:xfrm>
            <a:off x="-1" y="2957898"/>
            <a:ext cx="9144001" cy="3206608"/>
          </a:xfrm>
          <a:prstGeom prst="rect">
            <a:avLst/>
          </a:prstGeom>
          <a:ln w="12700">
            <a:miter lim="400000"/>
          </a:ln>
        </p:spPr>
      </p:pic>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a:spLocks noGrp="1"/>
          </p:cNvSpPr>
          <p:nvPr>
            <p:ph type="title"/>
          </p:nvPr>
        </p:nvSpPr>
        <p:spPr>
          <a:xfrm>
            <a:off x="457199" y="965157"/>
            <a:ext cx="8229602" cy="685802"/>
          </a:xfrm>
          <a:prstGeom prst="rect">
            <a:avLst/>
          </a:prstGeom>
        </p:spPr>
        <p:txBody>
          <a:bodyPr>
            <a:normAutofit/>
          </a:bodyPr>
          <a:lstStyle/>
          <a:p>
            <a:pPr defTabSz="402336">
              <a:defRPr sz="3800" b="1"/>
            </a:pPr>
            <a:r>
              <a:rPr dirty="0"/>
              <a:t>The Cultural Component </a:t>
            </a:r>
            <a:r>
              <a:rPr dirty="0">
                <a:solidFill>
                  <a:srgbClr val="FFFFFF"/>
                </a:solidFill>
              </a:rPr>
              <a:t>3</a:t>
            </a:r>
          </a:p>
        </p:txBody>
      </p:sp>
      <p:sp>
        <p:nvSpPr>
          <p:cNvPr id="234" name="Shape 234"/>
          <p:cNvSpPr>
            <a:spLocks noGrp="1"/>
          </p:cNvSpPr>
          <p:nvPr>
            <p:ph type="body" idx="4294967295"/>
          </p:nvPr>
        </p:nvSpPr>
        <p:spPr>
          <a:xfrm>
            <a:off x="285480" y="1650383"/>
            <a:ext cx="5748087" cy="4973960"/>
          </a:xfrm>
          <a:prstGeom prst="rect">
            <a:avLst/>
          </a:prstGeom>
        </p:spPr>
        <p:txBody>
          <a:bodyPr>
            <a:normAutofit/>
          </a:bodyPr>
          <a:lstStyle/>
          <a:p>
            <a:pPr marL="0" indent="0">
              <a:lnSpc>
                <a:spcPct val="90000"/>
              </a:lnSpc>
              <a:spcBef>
                <a:spcPts val="1300"/>
              </a:spcBef>
              <a:buSzTx/>
              <a:buFontTx/>
              <a:buNone/>
              <a:defRPr sz="2500"/>
            </a:pPr>
            <a:r>
              <a:rPr dirty="0"/>
              <a:t>What are the values held in a culture of safety?</a:t>
            </a:r>
          </a:p>
          <a:p>
            <a:pPr marL="723900" lvl="1" indent="-304800">
              <a:lnSpc>
                <a:spcPct val="90000"/>
              </a:lnSpc>
              <a:spcBef>
                <a:spcPts val="1300"/>
              </a:spcBef>
              <a:buFontTx/>
              <a:buAutoNum type="arabicPeriod"/>
              <a:defRPr sz="2500"/>
            </a:pPr>
            <a:r>
              <a:rPr dirty="0"/>
              <a:t>I have the right to work safely. </a:t>
            </a:r>
          </a:p>
          <a:p>
            <a:pPr marL="723900" lvl="1" indent="-304800">
              <a:lnSpc>
                <a:spcPct val="90000"/>
              </a:lnSpc>
              <a:spcBef>
                <a:spcPts val="1300"/>
              </a:spcBef>
              <a:buFontTx/>
              <a:buAutoNum type="arabicPeriod" startAt="2"/>
              <a:defRPr sz="2500"/>
            </a:pPr>
            <a:r>
              <a:rPr dirty="0"/>
              <a:t>I am responsible for my own safety.</a:t>
            </a:r>
          </a:p>
          <a:p>
            <a:pPr marL="723900" lvl="1" indent="-304800">
              <a:lnSpc>
                <a:spcPct val="90000"/>
              </a:lnSpc>
              <a:spcBef>
                <a:spcPts val="1300"/>
              </a:spcBef>
              <a:buFontTx/>
              <a:buAutoNum type="arabicPeriod" startAt="3"/>
              <a:defRPr sz="2500"/>
            </a:pPr>
            <a:r>
              <a:rPr dirty="0"/>
              <a:t>I am responsible for the safety of my coworkers.</a:t>
            </a:r>
          </a:p>
          <a:p>
            <a:pPr marL="723900" lvl="1" indent="-304800">
              <a:lnSpc>
                <a:spcPct val="90000"/>
              </a:lnSpc>
              <a:spcBef>
                <a:spcPts val="1300"/>
              </a:spcBef>
              <a:buFontTx/>
              <a:buAutoNum type="arabicPeriod" startAt="3"/>
              <a:defRPr sz="2500"/>
            </a:pPr>
            <a:r>
              <a:rPr dirty="0"/>
              <a:t>I have a responsibility to provide for my family.</a:t>
            </a:r>
          </a:p>
        </p:txBody>
      </p:sp>
      <p:pic>
        <p:nvPicPr>
          <p:cNvPr id="232" name="image22.jpeg" descr="Worker painting a ceiling while standing on 3 paint buckets."/>
          <p:cNvPicPr>
            <a:picLocks noChangeAspect="1"/>
          </p:cNvPicPr>
          <p:nvPr/>
        </p:nvPicPr>
        <p:blipFill>
          <a:blip r:embed="rId3">
            <a:extLst/>
          </a:blip>
          <a:stretch>
            <a:fillRect/>
          </a:stretch>
        </p:blipFill>
        <p:spPr>
          <a:xfrm>
            <a:off x="6065000" y="1664700"/>
            <a:ext cx="2400475" cy="4513358"/>
          </a:xfrm>
          <a:prstGeom prst="rect">
            <a:avLst/>
          </a:prstGeom>
          <a:ln w="12700">
            <a:miter lim="400000"/>
          </a:ln>
        </p:spPr>
      </p:pic>
      <p:pic>
        <p:nvPicPr>
          <p:cNvPr id="235" name="no-symbol-39767_640.png" descr="Red No symbol (circle with a slash) indicates the contents of this photo are not approved by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47755" y="2724150"/>
            <a:ext cx="1409701" cy="1409700"/>
          </a:xfrm>
          <a:prstGeom prst="rect">
            <a:avLst/>
          </a:prstGeom>
          <a:ln w="12700">
            <a:miter lim="400000"/>
          </a:ln>
        </p:spPr>
      </p:pic>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a:spLocks noGrp="1"/>
          </p:cNvSpPr>
          <p:nvPr>
            <p:ph type="title"/>
          </p:nvPr>
        </p:nvSpPr>
        <p:spPr>
          <a:xfrm>
            <a:off x="609600" y="838200"/>
            <a:ext cx="8229600" cy="1143001"/>
          </a:xfrm>
          <a:prstGeom prst="rect">
            <a:avLst/>
          </a:prstGeom>
        </p:spPr>
        <p:txBody>
          <a:bodyPr>
            <a:normAutofit/>
          </a:bodyPr>
          <a:lstStyle/>
          <a:p>
            <a:r>
              <a:rPr dirty="0"/>
              <a:t>Shared Responsibility</a:t>
            </a:r>
          </a:p>
        </p:txBody>
      </p:sp>
      <p:sp>
        <p:nvSpPr>
          <p:cNvPr id="242" name="Shape 242"/>
          <p:cNvSpPr>
            <a:spLocks noGrp="1"/>
          </p:cNvSpPr>
          <p:nvPr>
            <p:ph type="body" sz="half" idx="4294967295"/>
          </p:nvPr>
        </p:nvSpPr>
        <p:spPr>
          <a:xfrm>
            <a:off x="418406" y="1913393"/>
            <a:ext cx="4103886" cy="5069038"/>
          </a:xfrm>
          <a:prstGeom prst="rect">
            <a:avLst/>
          </a:prstGeom>
        </p:spPr>
        <p:txBody>
          <a:bodyPr/>
          <a:lstStyle/>
          <a:p>
            <a:pPr marL="190500" indent="-190500">
              <a:buChar char="•"/>
              <a:defRPr sz="2500"/>
            </a:pPr>
            <a:r>
              <a:rPr dirty="0"/>
              <a:t>You represent the “hands and feet” of the organization.</a:t>
            </a:r>
          </a:p>
          <a:p>
            <a:pPr marL="190500" indent="-190500">
              <a:buChar char="•"/>
              <a:defRPr sz="2500"/>
            </a:pPr>
            <a:r>
              <a:rPr dirty="0"/>
              <a:t>You all do the work that enriches the company.</a:t>
            </a:r>
          </a:p>
          <a:p>
            <a:pPr marL="190500" indent="-190500">
              <a:buChar char="•"/>
              <a:defRPr sz="2500"/>
            </a:pPr>
            <a:r>
              <a:rPr dirty="0"/>
              <a:t>Likewise, the company has a responsibility to provide a safe working environment for you all.</a:t>
            </a:r>
          </a:p>
        </p:txBody>
      </p:sp>
      <p:pic>
        <p:nvPicPr>
          <p:cNvPr id="240" name="image9.png" descr="Leather gloves."/>
          <p:cNvPicPr>
            <a:picLocks noChangeAspect="1"/>
          </p:cNvPicPr>
          <p:nvPr/>
        </p:nvPicPr>
        <p:blipFill>
          <a:blip r:embed="rId2">
            <a:extLst/>
          </a:blip>
          <a:stretch>
            <a:fillRect/>
          </a:stretch>
        </p:blipFill>
        <p:spPr>
          <a:xfrm>
            <a:off x="4532282" y="1700645"/>
            <a:ext cx="2325690" cy="2333627"/>
          </a:xfrm>
          <a:prstGeom prst="rect">
            <a:avLst/>
          </a:prstGeom>
          <a:ln w="12700">
            <a:miter lim="400000"/>
          </a:ln>
        </p:spPr>
      </p:pic>
      <p:pic>
        <p:nvPicPr>
          <p:cNvPr id="239" name="image8.png" descr="Leather boots."/>
          <p:cNvPicPr>
            <a:picLocks noChangeAspect="1"/>
          </p:cNvPicPr>
          <p:nvPr/>
        </p:nvPicPr>
        <p:blipFill>
          <a:blip r:embed="rId3">
            <a:extLst/>
          </a:blip>
          <a:stretch>
            <a:fillRect/>
          </a:stretch>
        </p:blipFill>
        <p:spPr>
          <a:xfrm>
            <a:off x="6414654" y="3110345"/>
            <a:ext cx="2409827" cy="1895477"/>
          </a:xfrm>
          <a:prstGeom prst="rect">
            <a:avLst/>
          </a:prstGeom>
          <a:ln w="12700">
            <a:miter lim="400000"/>
          </a:ln>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p:cNvSpPr>
          <p:nvPr>
            <p:ph type="title"/>
          </p:nvPr>
        </p:nvSpPr>
        <p:spPr>
          <a:xfrm>
            <a:off x="-685800" y="762000"/>
            <a:ext cx="7315201" cy="1295400"/>
          </a:xfrm>
        </p:spPr>
        <p:txBody>
          <a:bodyPr/>
          <a:lstStyle>
            <a:lvl1pPr>
              <a:defRPr b="1"/>
            </a:lvl1pPr>
          </a:lstStyle>
          <a:p>
            <a:r>
              <a:rPr lang="en-US" dirty="0" smtClean="0"/>
              <a:t>Welcome!</a:t>
            </a:r>
            <a:endParaRPr lang="en-US" dirty="0"/>
          </a:p>
        </p:txBody>
      </p:sp>
      <p:sp>
        <p:nvSpPr>
          <p:cNvPr id="55" name="Shape 55" descr="Green check mark indicates the contents of this photo are approved by OSHA."/>
          <p:cNvSpPr>
            <a:spLocks noGrp="1"/>
          </p:cNvSpPr>
          <p:nvPr>
            <p:ph type="body" idx="4294967295"/>
          </p:nvPr>
        </p:nvSpPr>
        <p:spPr>
          <a:xfrm>
            <a:off x="309562" y="1804988"/>
            <a:ext cx="5634038" cy="4483100"/>
          </a:xfrm>
          <a:prstGeom prst="rect">
            <a:avLst/>
          </a:prstGeom>
        </p:spPr>
        <p:txBody>
          <a:bodyPr/>
          <a:lstStyle/>
          <a:p>
            <a:pPr marL="0" indent="0">
              <a:buSzTx/>
              <a:buNone/>
              <a:defRPr sz="2500"/>
            </a:pPr>
            <a:r>
              <a:rPr dirty="0"/>
              <a:t>The purpose of this training is to inform you about: </a:t>
            </a:r>
          </a:p>
          <a:p>
            <a:pPr marL="635000" lvl="1" indent="-190500">
              <a:buChar char="•"/>
              <a:defRPr sz="2500"/>
            </a:pPr>
            <a:r>
              <a:rPr dirty="0"/>
              <a:t>Fall hazards.</a:t>
            </a:r>
          </a:p>
          <a:p>
            <a:pPr marL="635000" lvl="1" indent="-190500">
              <a:buChar char="•"/>
              <a:defRPr sz="2500"/>
            </a:pPr>
            <a:r>
              <a:rPr dirty="0"/>
              <a:t>Fall prevention.</a:t>
            </a:r>
          </a:p>
          <a:p>
            <a:pPr marL="635000" lvl="1" indent="-190500">
              <a:buChar char="•"/>
              <a:defRPr sz="2500"/>
            </a:pPr>
            <a:r>
              <a:rPr dirty="0"/>
              <a:t>How to create a basic safety system that will prevent you from becoming a victim of a fall.</a:t>
            </a:r>
          </a:p>
          <a:p>
            <a:pPr marL="635000" lvl="1" indent="-190500">
              <a:buChar char="•"/>
              <a:defRPr sz="2500"/>
            </a:pPr>
            <a:r>
              <a:rPr dirty="0"/>
              <a:t>Safety procedures while using ladders, scaffolding, and aerial lifts.</a:t>
            </a:r>
          </a:p>
        </p:txBody>
      </p:sp>
      <p:pic>
        <p:nvPicPr>
          <p:cNvPr id="56" name="harness 500 Exames físicos e testes de resistência para colaboradores que utilizam equipamentos contra queda.jpg" descr="Man working on I-bean construction at heights, wearing a hard hat and harness attached to a retractable lanyard, tied to an anchor point."/>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164661" y="1209634"/>
            <a:ext cx="2612523" cy="4890207"/>
          </a:xfrm>
          <a:prstGeom prst="rect">
            <a:avLst/>
          </a:prstGeom>
          <a:ln w="12700">
            <a:miter lim="400000"/>
          </a:ln>
        </p:spPr>
      </p:pic>
      <p:pic>
        <p:nvPicPr>
          <p:cNvPr id="57" name="check mark 2000px-Checkmark_green.svg.png" title="Check Mark"/>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23415" y="1280528"/>
            <a:ext cx="2368066" cy="2055483"/>
          </a:xfrm>
          <a:prstGeom prst="rect">
            <a:avLst/>
          </a:prstGeom>
          <a:ln w="12700">
            <a:miter lim="400000"/>
          </a:ln>
        </p:spPr>
      </p:pic>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a:spLocks noGrp="1"/>
          </p:cNvSpPr>
          <p:nvPr>
            <p:ph type="title"/>
          </p:nvPr>
        </p:nvSpPr>
        <p:spPr>
          <a:xfrm>
            <a:off x="609600" y="838200"/>
            <a:ext cx="8229600" cy="1143001"/>
          </a:xfrm>
          <a:prstGeom prst="rect">
            <a:avLst/>
          </a:prstGeom>
        </p:spPr>
        <p:txBody>
          <a:bodyPr>
            <a:normAutofit/>
          </a:bodyPr>
          <a:lstStyle/>
          <a:p>
            <a:r>
              <a:rPr dirty="0"/>
              <a:t>The Operational Component</a:t>
            </a:r>
          </a:p>
        </p:txBody>
      </p:sp>
      <p:sp>
        <p:nvSpPr>
          <p:cNvPr id="244" name="Shape 244"/>
          <p:cNvSpPr>
            <a:spLocks noGrp="1"/>
          </p:cNvSpPr>
          <p:nvPr>
            <p:ph type="body" sz="half" idx="4294967295"/>
          </p:nvPr>
        </p:nvSpPr>
        <p:spPr>
          <a:xfrm>
            <a:off x="340206" y="1884295"/>
            <a:ext cx="4067137" cy="4051136"/>
          </a:xfrm>
          <a:prstGeom prst="rect">
            <a:avLst/>
          </a:prstGeom>
        </p:spPr>
        <p:txBody>
          <a:bodyPr/>
          <a:lstStyle/>
          <a:p>
            <a:pPr marL="190500" indent="-190500">
              <a:buChar char="•"/>
              <a:defRPr sz="2500"/>
            </a:pPr>
            <a:r>
              <a:rPr dirty="0"/>
              <a:t>Eliminate risks through:</a:t>
            </a:r>
          </a:p>
          <a:p>
            <a:pPr marL="712333" lvl="1" indent="-255133">
              <a:defRPr sz="2500"/>
            </a:pPr>
            <a:r>
              <a:rPr dirty="0"/>
              <a:t>Cleanliness and order. </a:t>
            </a:r>
          </a:p>
          <a:p>
            <a:pPr marL="712333" lvl="1" indent="-255133">
              <a:defRPr sz="2500"/>
            </a:pPr>
            <a:r>
              <a:rPr dirty="0"/>
              <a:t>Proper maintenance.</a:t>
            </a:r>
          </a:p>
          <a:p>
            <a:pPr marL="712333" lvl="1" indent="-255133">
              <a:defRPr sz="2500"/>
            </a:pPr>
            <a:r>
              <a:rPr dirty="0"/>
              <a:t>Safety controls:</a:t>
            </a:r>
          </a:p>
          <a:p>
            <a:pPr marL="1152525" lvl="2" indent="-238125">
              <a:defRPr sz="2500"/>
            </a:pPr>
            <a:r>
              <a:rPr dirty="0"/>
              <a:t>Hole covers and guardrails</a:t>
            </a:r>
          </a:p>
          <a:p>
            <a:pPr marL="1152525" lvl="2" indent="-238125">
              <a:defRPr sz="2500"/>
            </a:pPr>
            <a:r>
              <a:rPr dirty="0"/>
              <a:t>Personal Protection Equipment</a:t>
            </a:r>
          </a:p>
        </p:txBody>
      </p:sp>
      <p:pic>
        <p:nvPicPr>
          <p:cNvPr id="246" name="kickboard hole in floor static1.squarespace.com.png" descr="Hole in the floor has been properly protected with safety railing all the way around. It has a top handrail, mid-rail and toe board installed at the correct height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552571" y="1807423"/>
            <a:ext cx="3970481" cy="2519189"/>
          </a:xfrm>
          <a:prstGeom prst="rect">
            <a:avLst/>
          </a:prstGeom>
          <a:ln w="12700">
            <a:miter lim="400000"/>
          </a:ln>
        </p:spPr>
      </p:pic>
      <p:pic>
        <p:nvPicPr>
          <p:cNvPr id="249" name="check mark 2000px-Checkmark_green.svg.png" descr="Green check mark indicates the contents of this photo are approved by OSHA."/>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02628" y="1498905"/>
            <a:ext cx="1844242" cy="1600802"/>
          </a:xfrm>
          <a:prstGeom prst="rect">
            <a:avLst/>
          </a:prstGeom>
          <a:ln w="12700">
            <a:miter lim="400000"/>
          </a:ln>
        </p:spPr>
      </p:pic>
      <p:pic>
        <p:nvPicPr>
          <p:cNvPr id="247" name="fall-pro-Training.jpg" descr="Man working on a scaffolding while wearing  personal fall protecti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52548" y="4334160"/>
            <a:ext cx="3970484" cy="3320347"/>
          </a:xfrm>
          <a:prstGeom prst="rect">
            <a:avLst/>
          </a:prstGeom>
          <a:ln w="12700">
            <a:miter lim="400000"/>
          </a:ln>
        </p:spPr>
      </p:pic>
      <p:pic>
        <p:nvPicPr>
          <p:cNvPr id="248" name="check mark 2000px-Checkmark_green.svg.png" descr="Green check mark indicates the contents of this photo are approved by OSHA."/>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61708" y="5045509"/>
            <a:ext cx="1844241" cy="1600801"/>
          </a:xfrm>
          <a:prstGeom prst="rect">
            <a:avLst/>
          </a:prstGeom>
          <a:ln w="12700">
            <a:miter lim="400000"/>
          </a:ln>
        </p:spPr>
      </p:pic>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p:cNvSpPr>
          <p:nvPr>
            <p:ph type="title"/>
          </p:nvPr>
        </p:nvSpPr>
        <p:spPr>
          <a:xfrm>
            <a:off x="304800" y="870331"/>
            <a:ext cx="8229601" cy="817322"/>
          </a:xfrm>
          <a:prstGeom prst="rect">
            <a:avLst/>
          </a:prstGeom>
        </p:spPr>
        <p:txBody>
          <a:bodyPr>
            <a:normAutofit/>
          </a:bodyPr>
          <a:lstStyle>
            <a:lvl1pPr defTabSz="388620">
              <a:defRPr sz="3000"/>
            </a:lvl1pPr>
          </a:lstStyle>
          <a:p>
            <a:r>
              <a:rPr dirty="0"/>
              <a:t>The Operation of the Fall Protection Safety System</a:t>
            </a:r>
          </a:p>
        </p:txBody>
      </p:sp>
      <p:sp>
        <p:nvSpPr>
          <p:cNvPr id="253" name="Shape 253"/>
          <p:cNvSpPr>
            <a:spLocks noGrp="1"/>
          </p:cNvSpPr>
          <p:nvPr>
            <p:ph type="body" sz="half" idx="4294967295"/>
          </p:nvPr>
        </p:nvSpPr>
        <p:spPr>
          <a:xfrm>
            <a:off x="410094" y="2058324"/>
            <a:ext cx="7566164" cy="3037237"/>
          </a:xfrm>
          <a:prstGeom prst="rect">
            <a:avLst/>
          </a:prstGeom>
        </p:spPr>
        <p:txBody>
          <a:bodyPr/>
          <a:lstStyle/>
          <a:p>
            <a:pPr>
              <a:buChar char="•"/>
              <a:defRPr sz="2500"/>
            </a:pPr>
            <a:r>
              <a:rPr dirty="0"/>
              <a:t>The areas of construction that cause the majority of injuries and fines due to lack of fall protection are:</a:t>
            </a:r>
          </a:p>
          <a:p>
            <a:pPr marL="742950" lvl="1" indent="-285750">
              <a:defRPr sz="2500"/>
            </a:pPr>
            <a:r>
              <a:rPr dirty="0"/>
              <a:t>ladders</a:t>
            </a:r>
          </a:p>
          <a:p>
            <a:pPr marL="742950" lvl="1" indent="-285750">
              <a:defRPr sz="2500"/>
            </a:pPr>
            <a:r>
              <a:rPr dirty="0"/>
              <a:t>scaffolding</a:t>
            </a:r>
          </a:p>
          <a:p>
            <a:pPr marL="742950" lvl="1" indent="-285750">
              <a:defRPr sz="2500"/>
            </a:pPr>
            <a:r>
              <a:rPr dirty="0"/>
              <a:t>roofing or working at heights</a:t>
            </a:r>
          </a:p>
        </p:txBody>
      </p:sp>
      <p:pic>
        <p:nvPicPr>
          <p:cNvPr id="255" name="fall id6571367_med-40.jpeg" descr="Worker falling from a scaffol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58667" y="3221645"/>
            <a:ext cx="2872359" cy="4152238"/>
          </a:xfrm>
          <a:prstGeom prst="rect">
            <a:avLst/>
          </a:prstGeom>
          <a:ln w="12700">
            <a:miter lim="400000"/>
          </a:ln>
        </p:spPr>
      </p:pic>
      <p:pic>
        <p:nvPicPr>
          <p:cNvPr id="256" name="no-symbol-39767_640.png" descr="Red No symbol (circle with a slash) indicates the contents of this photo are not approved by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58008" y="4691175"/>
            <a:ext cx="1923440" cy="1923440"/>
          </a:xfrm>
          <a:prstGeom prst="rect">
            <a:avLst/>
          </a:prstGeom>
          <a:ln w="12700">
            <a:miter lim="400000"/>
          </a:ln>
        </p:spPr>
      </p:pic>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hape 260"/>
          <p:cNvSpPr>
            <a:spLocks noGrp="1"/>
          </p:cNvSpPr>
          <p:nvPr>
            <p:ph type="title"/>
          </p:nvPr>
        </p:nvSpPr>
        <p:spPr>
          <a:xfrm>
            <a:off x="-2" y="1136322"/>
            <a:ext cx="9144004" cy="607318"/>
          </a:xfrm>
          <a:prstGeom prst="rect">
            <a:avLst/>
          </a:prstGeom>
        </p:spPr>
        <p:txBody>
          <a:bodyPr anchor="t"/>
          <a:lstStyle>
            <a:lvl1pPr defTabSz="365759">
              <a:defRPr sz="3000"/>
            </a:lvl1pPr>
          </a:lstStyle>
          <a:p>
            <a:r>
              <a:rPr dirty="0"/>
              <a:t>The Obligation to Provide Fall Protection</a:t>
            </a:r>
          </a:p>
        </p:txBody>
      </p:sp>
      <p:sp>
        <p:nvSpPr>
          <p:cNvPr id="261" name="Shape 261"/>
          <p:cNvSpPr>
            <a:spLocks noGrp="1"/>
          </p:cNvSpPr>
          <p:nvPr>
            <p:ph type="body" sz="half" idx="4294967295"/>
          </p:nvPr>
        </p:nvSpPr>
        <p:spPr>
          <a:xfrm>
            <a:off x="280784" y="1831435"/>
            <a:ext cx="5324623" cy="4648201"/>
          </a:xfrm>
          <a:prstGeom prst="rect">
            <a:avLst/>
          </a:prstGeom>
        </p:spPr>
        <p:txBody>
          <a:bodyPr>
            <a:normAutofit/>
          </a:bodyPr>
          <a:lstStyle/>
          <a:p>
            <a:pPr marL="0" indent="0">
              <a:spcBef>
                <a:spcPts val="900"/>
              </a:spcBef>
              <a:buSzTx/>
              <a:buFontTx/>
              <a:buNone/>
              <a:defRPr b="1"/>
            </a:pPr>
            <a:r>
              <a:rPr dirty="0"/>
              <a:t>Protection is required for:</a:t>
            </a:r>
          </a:p>
          <a:p>
            <a:pPr marL="742950" lvl="1" indent="-285750">
              <a:spcBef>
                <a:spcPts val="900"/>
              </a:spcBef>
            </a:pPr>
            <a:r>
              <a:rPr dirty="0"/>
              <a:t>Unprotected sides and edges</a:t>
            </a:r>
          </a:p>
          <a:p>
            <a:pPr marL="742950" lvl="1" indent="-285750">
              <a:spcBef>
                <a:spcPts val="900"/>
              </a:spcBef>
            </a:pPr>
            <a:r>
              <a:rPr dirty="0"/>
              <a:t>Leading edges</a:t>
            </a:r>
          </a:p>
          <a:p>
            <a:pPr marL="742950" lvl="1" indent="-285750">
              <a:spcBef>
                <a:spcPts val="900"/>
              </a:spcBef>
            </a:pPr>
            <a:r>
              <a:rPr dirty="0"/>
              <a:t>Ramps and walkways</a:t>
            </a:r>
          </a:p>
          <a:p>
            <a:pPr marL="742950" lvl="1" indent="-285750">
              <a:spcBef>
                <a:spcPts val="900"/>
              </a:spcBef>
            </a:pPr>
            <a:r>
              <a:rPr dirty="0"/>
              <a:t>Roofs with excessive slope</a:t>
            </a:r>
          </a:p>
          <a:p>
            <a:pPr marL="742950" lvl="1" indent="-285750">
              <a:spcBef>
                <a:spcPts val="900"/>
              </a:spcBef>
            </a:pPr>
            <a:r>
              <a:rPr dirty="0"/>
              <a:t>Residential construction</a:t>
            </a:r>
          </a:p>
          <a:p>
            <a:pPr marL="742950" lvl="1" indent="-285750">
              <a:spcBef>
                <a:spcPts val="900"/>
              </a:spcBef>
            </a:pPr>
            <a:r>
              <a:rPr dirty="0"/>
              <a:t>Roofing</a:t>
            </a:r>
          </a:p>
          <a:p>
            <a:pPr marL="742950" lvl="1" indent="-285750">
              <a:spcBef>
                <a:spcPts val="900"/>
              </a:spcBef>
            </a:pPr>
            <a:r>
              <a:rPr dirty="0"/>
              <a:t>Excavations, wells, pits and gaps</a:t>
            </a:r>
          </a:p>
        </p:txBody>
      </p:sp>
      <p:pic>
        <p:nvPicPr>
          <p:cNvPr id="262" name="image26.jpeg" descr="Man working on a balcony without any guard rails or fall protection."/>
          <p:cNvPicPr>
            <a:picLocks noChangeAspect="1"/>
          </p:cNvPicPr>
          <p:nvPr/>
        </p:nvPicPr>
        <p:blipFill>
          <a:blip r:embed="rId3">
            <a:extLst/>
          </a:blip>
          <a:stretch>
            <a:fillRect/>
          </a:stretch>
        </p:blipFill>
        <p:spPr>
          <a:xfrm>
            <a:off x="5640340" y="1834495"/>
            <a:ext cx="2777371" cy="4363093"/>
          </a:xfrm>
          <a:prstGeom prst="rect">
            <a:avLst/>
          </a:prstGeom>
          <a:ln w="12700">
            <a:miter lim="400000"/>
          </a:ln>
        </p:spPr>
      </p:pic>
      <p:pic>
        <p:nvPicPr>
          <p:cNvPr id="263" name="no-symbol-39767_640.png" descr="Red No symbol (circle with a slash) indicates the contents of this photo are not approved by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27688" y="1669401"/>
            <a:ext cx="1594355" cy="1594355"/>
          </a:xfrm>
          <a:prstGeom prst="rect">
            <a:avLst/>
          </a:prstGeom>
          <a:ln w="12700">
            <a:miter lim="400000"/>
          </a:ln>
        </p:spPr>
      </p:pic>
    </p:spTree>
  </p:cSld>
  <p:clrMapOvr>
    <a:masterClrMapping/>
  </p:clrMapOvr>
  <p:transition advClick="0" advTm="2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Shape 271"/>
          <p:cNvSpPr>
            <a:spLocks noGrp="1"/>
          </p:cNvSpPr>
          <p:nvPr>
            <p:ph type="title"/>
          </p:nvPr>
        </p:nvSpPr>
        <p:spPr>
          <a:xfrm>
            <a:off x="-2" y="972896"/>
            <a:ext cx="9144004" cy="838201"/>
          </a:xfrm>
          <a:prstGeom prst="rect">
            <a:avLst/>
          </a:prstGeom>
        </p:spPr>
        <p:txBody>
          <a:bodyPr/>
          <a:lstStyle>
            <a:lvl1pPr>
              <a:defRPr sz="3000" b="1"/>
            </a:lvl1pPr>
          </a:lstStyle>
          <a:p>
            <a:r>
              <a:rPr dirty="0"/>
              <a:t>When is fall protection required?</a:t>
            </a:r>
          </a:p>
        </p:txBody>
      </p:sp>
      <p:graphicFrame>
        <p:nvGraphicFramePr>
          <p:cNvPr id="267" name="Chart 267" descr="Chart depicting the heights at which each industry must employ fall protection. In construction fall protection must be used above 6 feet, on scaffolding above 10 feet, on steel beam erection above 15 feet, and in general industry above 4 feet."/>
          <p:cNvGraphicFramePr/>
          <p:nvPr>
            <p:extLst>
              <p:ext uri="{D42A27DB-BD31-4B8C-83A1-F6EECF244321}">
                <p14:modId xmlns:p14="http://schemas.microsoft.com/office/powerpoint/2010/main" val="3819043246"/>
              </p:ext>
            </p:extLst>
          </p:nvPr>
        </p:nvGraphicFramePr>
        <p:xfrm>
          <a:off x="148168" y="1614245"/>
          <a:ext cx="8879150" cy="3629511"/>
        </p:xfrm>
        <a:graphic>
          <a:graphicData uri="http://schemas.openxmlformats.org/drawingml/2006/chart">
            <c:chart xmlns:c="http://schemas.openxmlformats.org/drawingml/2006/chart" xmlns:r="http://schemas.openxmlformats.org/officeDocument/2006/relationships" r:id="rId2"/>
          </a:graphicData>
        </a:graphic>
      </p:graphicFrame>
      <p:sp>
        <p:nvSpPr>
          <p:cNvPr id="272" name="Shape 272"/>
          <p:cNvSpPr/>
          <p:nvPr/>
        </p:nvSpPr>
        <p:spPr>
          <a:xfrm>
            <a:off x="1460975" y="3247429"/>
            <a:ext cx="444025" cy="6248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3500" b="1"/>
            </a:lvl1pPr>
          </a:lstStyle>
          <a:p>
            <a:r>
              <a:rPr dirty="0"/>
              <a:t>6’</a:t>
            </a:r>
          </a:p>
        </p:txBody>
      </p:sp>
      <p:sp>
        <p:nvSpPr>
          <p:cNvPr id="273" name="Shape 273"/>
          <p:cNvSpPr/>
          <p:nvPr/>
        </p:nvSpPr>
        <p:spPr>
          <a:xfrm>
            <a:off x="3293086" y="2623668"/>
            <a:ext cx="669314" cy="6248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3500" b="1"/>
            </a:lvl1pPr>
          </a:lstStyle>
          <a:p>
            <a:r>
              <a:t>10’</a:t>
            </a:r>
          </a:p>
        </p:txBody>
      </p:sp>
      <p:sp>
        <p:nvSpPr>
          <p:cNvPr id="274" name="Shape 274"/>
          <p:cNvSpPr/>
          <p:nvPr/>
        </p:nvSpPr>
        <p:spPr>
          <a:xfrm>
            <a:off x="5257800" y="1861515"/>
            <a:ext cx="669314" cy="6248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3500" b="1"/>
            </a:lvl1pPr>
          </a:lstStyle>
          <a:p>
            <a:r>
              <a:t>15’</a:t>
            </a:r>
          </a:p>
        </p:txBody>
      </p:sp>
      <p:sp>
        <p:nvSpPr>
          <p:cNvPr id="275" name="Shape 275"/>
          <p:cNvSpPr/>
          <p:nvPr/>
        </p:nvSpPr>
        <p:spPr>
          <a:xfrm>
            <a:off x="7391400" y="3556232"/>
            <a:ext cx="444025" cy="6248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3500" b="1"/>
            </a:lvl1pPr>
          </a:lstStyle>
          <a:p>
            <a:r>
              <a:t>4’</a:t>
            </a:r>
          </a:p>
        </p:txBody>
      </p:sp>
      <p:sp>
        <p:nvSpPr>
          <p:cNvPr id="269" name="Shape 269"/>
          <p:cNvSpPr/>
          <p:nvPr/>
        </p:nvSpPr>
        <p:spPr>
          <a:xfrm>
            <a:off x="302679" y="4829092"/>
            <a:ext cx="8725649" cy="358139"/>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defTabSz="457200">
              <a:defRPr sz="1700" b="1"/>
            </a:lvl1pPr>
          </a:lstStyle>
          <a:p>
            <a:r>
              <a:t>      Construction                        Scaffolding                   Steel Beam Erection            General Industry</a:t>
            </a:r>
          </a:p>
        </p:txBody>
      </p:sp>
      <p:sp>
        <p:nvSpPr>
          <p:cNvPr id="268" name="Shape 268"/>
          <p:cNvSpPr/>
          <p:nvPr/>
        </p:nvSpPr>
        <p:spPr>
          <a:xfrm>
            <a:off x="943762" y="5308598"/>
            <a:ext cx="7287962" cy="7010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marL="342899" indent="-342899" defTabSz="457200">
              <a:buSzPct val="100000"/>
              <a:buFont typeface="Wingdings"/>
              <a:buChar char="➢"/>
              <a:defRPr sz="2000"/>
            </a:lvl1pPr>
          </a:lstStyle>
          <a:p>
            <a:r>
              <a:t>If construction workers are working above hazardous materials, they must use fall protection below 6 feet.</a:t>
            </a:r>
          </a:p>
        </p:txBody>
      </p:sp>
    </p:spTree>
  </p:cSld>
  <p:clrMapOvr>
    <a:masterClrMapping/>
  </p:clrMapOvr>
  <p:transition advClick="0" advTm="2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hape 277"/>
          <p:cNvSpPr>
            <a:spLocks noGrp="1"/>
          </p:cNvSpPr>
          <p:nvPr>
            <p:ph type="title"/>
          </p:nvPr>
        </p:nvSpPr>
        <p:spPr>
          <a:xfrm>
            <a:off x="588962" y="1064490"/>
            <a:ext cx="7772401" cy="533401"/>
          </a:xfrm>
          <a:prstGeom prst="rect">
            <a:avLst/>
          </a:prstGeom>
        </p:spPr>
        <p:txBody>
          <a:bodyPr/>
          <a:lstStyle>
            <a:lvl1pPr defTabSz="297179">
              <a:defRPr sz="3500" b="1"/>
            </a:lvl1pPr>
          </a:lstStyle>
          <a:p>
            <a:r>
              <a:rPr dirty="0"/>
              <a:t>Fall Prevention</a:t>
            </a:r>
          </a:p>
        </p:txBody>
      </p:sp>
      <p:sp>
        <p:nvSpPr>
          <p:cNvPr id="278" name="Shape 278"/>
          <p:cNvSpPr>
            <a:spLocks noGrp="1"/>
          </p:cNvSpPr>
          <p:nvPr>
            <p:ph type="body" sz="half" idx="4294967295"/>
          </p:nvPr>
        </p:nvSpPr>
        <p:spPr>
          <a:xfrm>
            <a:off x="609600" y="1646690"/>
            <a:ext cx="8196080" cy="1181764"/>
          </a:xfrm>
          <a:prstGeom prst="rect">
            <a:avLst/>
          </a:prstGeom>
        </p:spPr>
        <p:txBody>
          <a:bodyPr/>
          <a:lstStyle/>
          <a:p>
            <a:pPr marL="190500" indent="-190500">
              <a:buChar char="•"/>
            </a:pPr>
            <a:r>
              <a:rPr dirty="0"/>
              <a:t>Use protective railings to prevent workers from falling.</a:t>
            </a:r>
          </a:p>
          <a:p>
            <a:pPr marL="190500" indent="-190500">
              <a:buChar char="•"/>
            </a:pPr>
            <a:r>
              <a:rPr dirty="0"/>
              <a:t>This is the 2nd best option, after eliminating the risk.</a:t>
            </a:r>
          </a:p>
        </p:txBody>
      </p:sp>
      <p:grpSp>
        <p:nvGrpSpPr>
          <p:cNvPr id="282" name="Group 282" descr="Photo of a building with proper gaurd rails installed on a flat roof."/>
          <p:cNvGrpSpPr/>
          <p:nvPr/>
        </p:nvGrpSpPr>
        <p:grpSpPr>
          <a:xfrm>
            <a:off x="621908" y="2709359"/>
            <a:ext cx="8171463" cy="3645020"/>
            <a:chOff x="0" y="0"/>
            <a:chExt cx="8171462" cy="3645018"/>
          </a:xfrm>
        </p:grpSpPr>
        <p:pic>
          <p:nvPicPr>
            <p:cNvPr id="279" name="photo from Desire Dessiree.jpg" title="Photo "/>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39492" y="0"/>
              <a:ext cx="6770497" cy="3645019"/>
            </a:xfrm>
            <a:prstGeom prst="rect">
              <a:avLst/>
            </a:prstGeom>
            <a:ln w="12700" cap="flat">
              <a:noFill/>
              <a:miter lim="400000"/>
            </a:ln>
            <a:effectLst/>
          </p:spPr>
        </p:pic>
        <p:sp>
          <p:nvSpPr>
            <p:cNvPr id="280" name="Shape 280" descr="Arrow" title="Red Arrow"/>
            <p:cNvSpPr/>
            <p:nvPr/>
          </p:nvSpPr>
          <p:spPr>
            <a:xfrm>
              <a:off x="0" y="119094"/>
              <a:ext cx="769239" cy="522542"/>
            </a:xfrm>
            <a:prstGeom prst="line">
              <a:avLst/>
            </a:prstGeom>
            <a:noFill/>
            <a:ln w="114300" cap="flat">
              <a:solidFill>
                <a:srgbClr val="D52C26"/>
              </a:solidFill>
              <a:prstDash val="solid"/>
              <a:round/>
              <a:tailEnd type="triangle" w="med" len="med"/>
            </a:ln>
            <a:effectLst/>
          </p:spPr>
          <p:txBody>
            <a:bodyPr wrap="square" lIns="45718" tIns="45718" rIns="45718" bIns="45718" numCol="1" anchor="t">
              <a:noAutofit/>
            </a:bodyPr>
            <a:lstStyle/>
            <a:p>
              <a:endParaRPr/>
            </a:p>
          </p:txBody>
        </p:sp>
        <p:sp>
          <p:nvSpPr>
            <p:cNvPr id="281" name="Shape 281" descr="Arrow" title="Red Arrow"/>
            <p:cNvSpPr/>
            <p:nvPr/>
          </p:nvSpPr>
          <p:spPr>
            <a:xfrm flipH="1">
              <a:off x="7237299" y="993397"/>
              <a:ext cx="934164" cy="338734"/>
            </a:xfrm>
            <a:prstGeom prst="line">
              <a:avLst/>
            </a:prstGeom>
            <a:noFill/>
            <a:ln w="114300" cap="flat">
              <a:solidFill>
                <a:srgbClr val="D52C26"/>
              </a:solidFill>
              <a:prstDash val="solid"/>
              <a:round/>
              <a:tailEnd type="triangle" w="med" len="med"/>
            </a:ln>
            <a:effectLst/>
          </p:spPr>
          <p:txBody>
            <a:bodyPr wrap="square" lIns="45718" tIns="45718" rIns="45718" bIns="45718" numCol="1" anchor="t">
              <a:noAutofit/>
            </a:bodyPr>
            <a:lstStyle/>
            <a:p>
              <a:endParaRPr/>
            </a:p>
          </p:txBody>
        </p:sp>
      </p:grpSp>
      <p:pic>
        <p:nvPicPr>
          <p:cNvPr id="283" name="check mark 2000px-Checkmark_green.svg.png" descr="Green check mark indicates the contents of this photo are approved by OSHA."/>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02841" y="2059298"/>
            <a:ext cx="1999276" cy="1735372"/>
          </a:xfrm>
          <a:prstGeom prst="rect">
            <a:avLst/>
          </a:prstGeom>
          <a:ln w="12700">
            <a:miter lim="400000"/>
          </a:ln>
        </p:spPr>
      </p:pic>
    </p:spTree>
  </p:cSld>
  <p:clrMapOvr>
    <a:masterClrMapping/>
  </p:clrMapOvr>
  <p:transition advClick="0" advTm="2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a:spLocks noGrp="1"/>
          </p:cNvSpPr>
          <p:nvPr>
            <p:ph type="title"/>
          </p:nvPr>
        </p:nvSpPr>
        <p:spPr>
          <a:xfrm>
            <a:off x="685799" y="796803"/>
            <a:ext cx="7772402" cy="1143003"/>
          </a:xfrm>
          <a:prstGeom prst="rect">
            <a:avLst/>
          </a:prstGeom>
        </p:spPr>
        <p:txBody>
          <a:bodyPr/>
          <a:lstStyle>
            <a:lvl1pPr>
              <a:defRPr sz="3500"/>
            </a:lvl1pPr>
          </a:lstStyle>
          <a:p>
            <a:r>
              <a:rPr dirty="0"/>
              <a:t>Warning Lines or Strings</a:t>
            </a:r>
          </a:p>
        </p:txBody>
      </p:sp>
      <p:sp>
        <p:nvSpPr>
          <p:cNvPr id="289" name="Shape 289"/>
          <p:cNvSpPr>
            <a:spLocks noGrp="1"/>
          </p:cNvSpPr>
          <p:nvPr>
            <p:ph type="body" sz="quarter" idx="4294967295"/>
          </p:nvPr>
        </p:nvSpPr>
        <p:spPr>
          <a:xfrm>
            <a:off x="685799" y="1951797"/>
            <a:ext cx="7772402" cy="1432893"/>
          </a:xfrm>
          <a:prstGeom prst="rect">
            <a:avLst/>
          </a:prstGeom>
        </p:spPr>
        <p:txBody>
          <a:bodyPr>
            <a:normAutofit/>
          </a:bodyPr>
          <a:lstStyle>
            <a:lvl1pPr marL="0" indent="0">
              <a:buSzTx/>
              <a:buFontTx/>
              <a:buNone/>
            </a:lvl1pPr>
          </a:lstStyle>
          <a:p>
            <a:r>
              <a:rPr dirty="0"/>
              <a:t>On some jobs, you can place a cord or metal cable as a barrier around the edge of the roof to warn workers that they are approaching the edge.</a:t>
            </a:r>
          </a:p>
        </p:txBody>
      </p:sp>
      <p:pic>
        <p:nvPicPr>
          <p:cNvPr id="287" name="image18.png" descr="Graphic of warning lines with upright supports."/>
          <p:cNvPicPr>
            <a:picLocks noChangeAspect="1"/>
          </p:cNvPicPr>
          <p:nvPr/>
        </p:nvPicPr>
        <p:blipFill>
          <a:blip r:embed="rId3">
            <a:extLst/>
          </a:blip>
          <a:stretch>
            <a:fillRect/>
          </a:stretch>
        </p:blipFill>
        <p:spPr>
          <a:xfrm>
            <a:off x="152400" y="4724400"/>
            <a:ext cx="8804275" cy="1319213"/>
          </a:xfrm>
          <a:prstGeom prst="rect">
            <a:avLst/>
          </a:prstGeom>
          <a:ln w="12700">
            <a:miter lim="400000"/>
          </a:ln>
        </p:spPr>
      </p:pic>
      <p:pic>
        <p:nvPicPr>
          <p:cNvPr id="290" name="check mark 2000px-Checkmark_green.svg.png" descr="Green check mark indicates the contents of this photo are approved by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02841" y="3673812"/>
            <a:ext cx="1999276" cy="1735371"/>
          </a:xfrm>
          <a:prstGeom prst="rect">
            <a:avLst/>
          </a:prstGeom>
          <a:ln w="12700">
            <a:miter lim="400000"/>
          </a:ln>
        </p:spPr>
      </p:pic>
    </p:spTree>
  </p:cSld>
  <p:clrMapOvr>
    <a:masterClrMapping/>
  </p:clrMapOvr>
  <p:transition advClick="0" advTm="20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769937"/>
            <a:ext cx="9144000" cy="906463"/>
          </a:xfrm>
        </p:spPr>
        <p:txBody>
          <a:bodyPr/>
          <a:lstStyle/>
          <a:p>
            <a:r>
              <a:rPr lang="en-US" sz="3200" b="1" dirty="0"/>
              <a:t>Fall Protection - Warning Line Systems </a:t>
            </a:r>
            <a:r>
              <a:rPr lang="en-US" sz="3200" b="1" dirty="0" smtClean="0">
                <a:solidFill>
                  <a:srgbClr val="FFFFFF"/>
                </a:solidFill>
              </a:rPr>
              <a:t>1</a:t>
            </a:r>
            <a:endParaRPr lang="en-US" sz="3200" b="1" dirty="0"/>
          </a:p>
        </p:txBody>
      </p:sp>
      <p:sp>
        <p:nvSpPr>
          <p:cNvPr id="300" name="Shape 300"/>
          <p:cNvSpPr>
            <a:spLocks noGrp="1"/>
          </p:cNvSpPr>
          <p:nvPr>
            <p:ph type="body" sz="half" idx="4294967295"/>
          </p:nvPr>
        </p:nvSpPr>
        <p:spPr>
          <a:xfrm>
            <a:off x="369300" y="1636713"/>
            <a:ext cx="8048626" cy="2881312"/>
          </a:xfrm>
          <a:prstGeom prst="rect">
            <a:avLst/>
          </a:prstGeom>
        </p:spPr>
        <p:txBody>
          <a:bodyPr/>
          <a:lstStyle/>
          <a:p>
            <a:pPr marL="190500" indent="-190500">
              <a:lnSpc>
                <a:spcPct val="130000"/>
              </a:lnSpc>
              <a:buChar char="•"/>
              <a:defRPr sz="2100"/>
            </a:pPr>
            <a:r>
              <a:rPr dirty="0"/>
              <a:t>They </a:t>
            </a:r>
            <a:r>
              <a:rPr dirty="0" smtClean="0"/>
              <a:t>consist </a:t>
            </a:r>
            <a:r>
              <a:rPr dirty="0"/>
              <a:t>of ropes or cables and uprights to support them.</a:t>
            </a:r>
          </a:p>
          <a:p>
            <a:pPr marL="190500" indent="-190500">
              <a:lnSpc>
                <a:spcPct val="120000"/>
              </a:lnSpc>
              <a:buChar char="•"/>
              <a:defRPr sz="2100"/>
            </a:pPr>
            <a:r>
              <a:rPr dirty="0"/>
              <a:t>They should be able to resists a force of 16 lbs. directed outwards and applied to a 30” span.</a:t>
            </a:r>
          </a:p>
          <a:p>
            <a:pPr marL="190500" indent="-190500">
              <a:lnSpc>
                <a:spcPct val="120000"/>
              </a:lnSpc>
              <a:buChar char="•"/>
              <a:defRPr sz="2100"/>
            </a:pPr>
            <a:r>
              <a:rPr dirty="0"/>
              <a:t>With a minimum tensile strength of 500 lbs.</a:t>
            </a:r>
          </a:p>
          <a:p>
            <a:pPr marL="190500" indent="-190500">
              <a:lnSpc>
                <a:spcPct val="120000"/>
              </a:lnSpc>
              <a:buChar char="•"/>
              <a:defRPr sz="2100"/>
            </a:pPr>
            <a:r>
              <a:rPr dirty="0"/>
              <a:t>If working between the roof edge and the warning line, other precautions should be taken.</a:t>
            </a:r>
          </a:p>
        </p:txBody>
      </p:sp>
      <p:pic>
        <p:nvPicPr>
          <p:cNvPr id="294" name="image80.png" descr="Plan view of a rooftop with warning lines set away from the edge of the roof. One worker is within the warning line and is working safely. One worker is outside of the warning lines and is too close to the edge of the roof."/>
          <p:cNvPicPr>
            <a:picLocks noChangeAspect="1"/>
          </p:cNvPicPr>
          <p:nvPr/>
        </p:nvPicPr>
        <p:blipFill>
          <a:blip r:embed="rId3">
            <a:extLst/>
          </a:blip>
          <a:stretch>
            <a:fillRect/>
          </a:stretch>
        </p:blipFill>
        <p:spPr>
          <a:xfrm>
            <a:off x="369300" y="4343400"/>
            <a:ext cx="8048626" cy="1924050"/>
          </a:xfrm>
          <a:prstGeom prst="rect">
            <a:avLst/>
          </a:prstGeom>
          <a:ln w="12700">
            <a:miter lim="400000"/>
          </a:ln>
        </p:spPr>
      </p:pic>
      <p:sp>
        <p:nvSpPr>
          <p:cNvPr id="296" name="Shape 296"/>
          <p:cNvSpPr/>
          <p:nvPr/>
        </p:nvSpPr>
        <p:spPr>
          <a:xfrm>
            <a:off x="3059118" y="4708687"/>
            <a:ext cx="2668990" cy="3835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defTabSz="457200">
              <a:defRPr sz="1900" b="1"/>
            </a:lvl1pPr>
          </a:lstStyle>
          <a:p>
            <a:r>
              <a:rPr dirty="0"/>
              <a:t>Warning Line</a:t>
            </a:r>
          </a:p>
        </p:txBody>
      </p:sp>
      <p:sp>
        <p:nvSpPr>
          <p:cNvPr id="297" name="Shape 297"/>
          <p:cNvSpPr/>
          <p:nvPr/>
        </p:nvSpPr>
        <p:spPr>
          <a:xfrm>
            <a:off x="2245206" y="5526606"/>
            <a:ext cx="1676401" cy="370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defTabSz="457200">
              <a:defRPr sz="1800" b="1"/>
            </a:lvl1pPr>
          </a:lstStyle>
          <a:p>
            <a:r>
              <a:t>Edge of Roof</a:t>
            </a:r>
          </a:p>
        </p:txBody>
      </p:sp>
      <p:sp>
        <p:nvSpPr>
          <p:cNvPr id="295" name="Shape 295" title="Line"/>
          <p:cNvSpPr/>
          <p:nvPr/>
        </p:nvSpPr>
        <p:spPr>
          <a:xfrm>
            <a:off x="3200400" y="5810250"/>
            <a:ext cx="609602" cy="228600"/>
          </a:xfrm>
          <a:prstGeom prst="line">
            <a:avLst/>
          </a:prstGeom>
          <a:ln w="25400">
            <a:solidFill>
              <a:schemeClr val="accent1"/>
            </a:solidFill>
            <a:tailEnd type="triangle"/>
          </a:ln>
          <a:effectLst>
            <a:outerShdw blurRad="38100" dist="20000" dir="5400000" rotWithShape="0">
              <a:srgbClr val="808080">
                <a:alpha val="37998"/>
              </a:srgbClr>
            </a:outerShdw>
          </a:effectLst>
        </p:spPr>
        <p:txBody>
          <a:bodyPr lIns="45718" tIns="45718" rIns="45718" bIns="45718"/>
          <a:lstStyle/>
          <a:p>
            <a:endParaRPr/>
          </a:p>
        </p:txBody>
      </p:sp>
      <p:pic>
        <p:nvPicPr>
          <p:cNvPr id="298" name="image81.png" title="Stick pers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10200" y="5330825"/>
            <a:ext cx="334964" cy="550863"/>
          </a:xfrm>
          <a:prstGeom prst="rect">
            <a:avLst/>
          </a:prstGeom>
          <a:ln w="12700">
            <a:miter lim="400000"/>
          </a:ln>
        </p:spPr>
      </p:pic>
      <p:sp>
        <p:nvSpPr>
          <p:cNvPr id="299" name="Shape 299" title="do not do symbol"/>
          <p:cNvSpPr/>
          <p:nvPr/>
        </p:nvSpPr>
        <p:spPr>
          <a:xfrm>
            <a:off x="5222891" y="5292407"/>
            <a:ext cx="709582" cy="628652"/>
          </a:xfrm>
          <a:custGeom>
            <a:avLst/>
            <a:gdLst/>
            <a:ahLst/>
            <a:cxnLst>
              <a:cxn ang="0">
                <a:pos x="wd2" y="hd2"/>
              </a:cxn>
              <a:cxn ang="5400000">
                <a:pos x="wd2" y="hd2"/>
              </a:cxn>
              <a:cxn ang="10800000">
                <a:pos x="wd2" y="hd2"/>
              </a:cxn>
              <a:cxn ang="16200000">
                <a:pos x="wd2" y="hd2"/>
              </a:cxn>
            </a:cxnLst>
            <a:rect l="0" t="0" r="r" b="b"/>
            <a:pathLst>
              <a:path w="21350" h="21600" extrusionOk="0">
                <a:moveTo>
                  <a:pt x="0" y="10800"/>
                </a:moveTo>
                <a:cubicBezTo>
                  <a:pt x="0" y="4835"/>
                  <a:pt x="4779" y="0"/>
                  <a:pt x="10675" y="0"/>
                </a:cubicBezTo>
                <a:cubicBezTo>
                  <a:pt x="16571" y="0"/>
                  <a:pt x="21350" y="4835"/>
                  <a:pt x="21350" y="10800"/>
                </a:cubicBezTo>
                <a:cubicBezTo>
                  <a:pt x="21350" y="16765"/>
                  <a:pt x="16571" y="21600"/>
                  <a:pt x="10675" y="21600"/>
                </a:cubicBezTo>
                <a:cubicBezTo>
                  <a:pt x="4779" y="21600"/>
                  <a:pt x="0" y="16765"/>
                  <a:pt x="0" y="10800"/>
                </a:cubicBezTo>
                <a:close/>
                <a:moveTo>
                  <a:pt x="17791" y="17126"/>
                </a:moveTo>
                <a:cubicBezTo>
                  <a:pt x="21475" y="13014"/>
                  <a:pt x="20885" y="6652"/>
                  <a:pt x="16507" y="3282"/>
                </a:cubicBezTo>
                <a:cubicBezTo>
                  <a:pt x="12913" y="516"/>
                  <a:pt x="7860" y="658"/>
                  <a:pt x="4428" y="3621"/>
                </a:cubicBezTo>
                <a:lnTo>
                  <a:pt x="17791" y="17126"/>
                </a:lnTo>
                <a:close/>
                <a:moveTo>
                  <a:pt x="3559" y="4474"/>
                </a:moveTo>
                <a:cubicBezTo>
                  <a:pt x="-125" y="8586"/>
                  <a:pt x="465" y="14948"/>
                  <a:pt x="4843" y="18318"/>
                </a:cubicBezTo>
                <a:cubicBezTo>
                  <a:pt x="8437" y="21084"/>
                  <a:pt x="13490" y="20942"/>
                  <a:pt x="16922" y="17979"/>
                </a:cubicBezTo>
                <a:lnTo>
                  <a:pt x="3559" y="4474"/>
                </a:lnTo>
                <a:close/>
              </a:path>
            </a:pathLst>
          </a:custGeom>
          <a:solidFill>
            <a:srgbClr val="FF0000"/>
          </a:solidFill>
          <a:ln>
            <a:solidFill>
              <a:srgbClr val="FF0000"/>
            </a:solidFill>
          </a:ln>
          <a:effectLst>
            <a:outerShdw blurRad="38100" dist="23000" dir="5400000" rotWithShape="0">
              <a:srgbClr val="000000">
                <a:alpha val="34997"/>
              </a:srgbClr>
            </a:outerShdw>
          </a:effectLst>
        </p:spPr>
        <p:txBody>
          <a:bodyPr lIns="45718" tIns="45718" rIns="45718" bIns="45718" anchor="ctr"/>
          <a:lstStyle/>
          <a:p>
            <a:pPr>
              <a:defRPr>
                <a:latin typeface="Arial"/>
                <a:ea typeface="Arial"/>
                <a:cs typeface="Arial"/>
                <a:sym typeface="Arial"/>
              </a:defRPr>
            </a:pPr>
            <a:endParaRPr/>
          </a:p>
        </p:txBody>
      </p:sp>
      <p:pic>
        <p:nvPicPr>
          <p:cNvPr id="302" name="image81.png" title="stick person"/>
          <p:cNvPicPr>
            <a:picLocks noChangeAspect="1"/>
          </p:cNvPicPr>
          <p:nvPr/>
        </p:nvPicPr>
        <p:blipFill>
          <a:blip r:embed="rId4">
            <a:extLst/>
          </a:blip>
          <a:stretch>
            <a:fillRect/>
          </a:stretch>
        </p:blipFill>
        <p:spPr>
          <a:xfrm>
            <a:off x="5952082" y="4159194"/>
            <a:ext cx="388056" cy="638177"/>
          </a:xfrm>
          <a:prstGeom prst="rect">
            <a:avLst/>
          </a:prstGeom>
          <a:ln w="12700">
            <a:miter lim="400000"/>
          </a:ln>
        </p:spPr>
      </p:pic>
      <p:pic>
        <p:nvPicPr>
          <p:cNvPr id="303" name="check mark 2000px-Checkmark_green.svg.png" title="check mark"/>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87777" y="4025965"/>
            <a:ext cx="941616" cy="817322"/>
          </a:xfrm>
          <a:prstGeom prst="rect">
            <a:avLst/>
          </a:prstGeom>
          <a:ln w="12700">
            <a:miter lim="400000"/>
          </a:ln>
          <a:effectLst>
            <a:outerShdw blurRad="38100" dist="20000" dir="2487689" rotWithShape="0">
              <a:srgbClr val="000000"/>
            </a:outerShdw>
          </a:effec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769937"/>
            <a:ext cx="9144000" cy="1031127"/>
          </a:xfrm>
        </p:spPr>
        <p:txBody>
          <a:bodyPr/>
          <a:lstStyle/>
          <a:p>
            <a:r>
              <a:rPr lang="en-US" sz="3200" dirty="0"/>
              <a:t>Fall Protection - Warning Line Systems </a:t>
            </a:r>
            <a:r>
              <a:rPr lang="en-US" sz="3200" dirty="0" smtClean="0">
                <a:solidFill>
                  <a:srgbClr val="FFFFFF"/>
                </a:solidFill>
              </a:rPr>
              <a:t>2</a:t>
            </a:r>
            <a:endParaRPr lang="en-US" sz="3200" dirty="0"/>
          </a:p>
        </p:txBody>
      </p:sp>
      <p:sp>
        <p:nvSpPr>
          <p:cNvPr id="320" name="Shape 320"/>
          <p:cNvSpPr>
            <a:spLocks noGrp="1"/>
          </p:cNvSpPr>
          <p:nvPr>
            <p:ph type="body" sz="half" idx="4294967295"/>
          </p:nvPr>
        </p:nvSpPr>
        <p:spPr>
          <a:xfrm>
            <a:off x="5815013" y="1692275"/>
            <a:ext cx="3328987" cy="4587875"/>
          </a:xfrm>
          <a:prstGeom prst="rect">
            <a:avLst/>
          </a:prstGeom>
        </p:spPr>
        <p:txBody>
          <a:bodyPr/>
          <a:lstStyle/>
          <a:p>
            <a:pPr marL="190500" lvl="1" indent="-190500">
              <a:spcBef>
                <a:spcPts val="800"/>
              </a:spcBef>
              <a:buChar char="•"/>
              <a:defRPr sz="1900"/>
            </a:pPr>
            <a:r>
              <a:rPr dirty="0"/>
              <a:t>Warning lines should be raised around all sides of the area of roof work, and be at least 6’ from the roof edge.</a:t>
            </a:r>
          </a:p>
          <a:p>
            <a:pPr marL="190500" lvl="1" indent="-190500">
              <a:spcBef>
                <a:spcPts val="800"/>
              </a:spcBef>
              <a:buChar char="•"/>
              <a:defRPr sz="1900"/>
            </a:pPr>
            <a:r>
              <a:rPr dirty="0"/>
              <a:t>If mechanical equipment is being used, the lines must be at least 10 feet from the edge.</a:t>
            </a:r>
          </a:p>
          <a:p>
            <a:pPr marL="190500" lvl="1" indent="-190500">
              <a:spcBef>
                <a:spcPts val="800"/>
              </a:spcBef>
              <a:buChar char="•"/>
              <a:defRPr sz="1900"/>
            </a:pPr>
            <a:r>
              <a:rPr dirty="0"/>
              <a:t>When the point of access is not being used it should be closed.</a:t>
            </a:r>
          </a:p>
          <a:p>
            <a:pPr marL="190500" lvl="1" indent="-190500">
              <a:spcBef>
                <a:spcPts val="800"/>
              </a:spcBef>
              <a:buChar char="•"/>
              <a:defRPr sz="1900"/>
            </a:pPr>
            <a:r>
              <a:rPr dirty="0"/>
              <a:t>The lines should not be higher than 39” and no lower than 34.”</a:t>
            </a:r>
          </a:p>
        </p:txBody>
      </p:sp>
      <p:pic>
        <p:nvPicPr>
          <p:cNvPr id="307" name="image82.png" descr="Plan view of a rooftop with warning lines set 6 feet away from the edge of the roof. Graphic depicts 2 workers within the warning lines and the access point, which should be closed when not in use."/>
          <p:cNvPicPr>
            <a:picLocks noChangeAspect="1"/>
          </p:cNvPicPr>
          <p:nvPr/>
        </p:nvPicPr>
        <p:blipFill>
          <a:blip r:embed="rId3">
            <a:extLst/>
          </a:blip>
          <a:stretch>
            <a:fillRect/>
          </a:stretch>
        </p:blipFill>
        <p:spPr>
          <a:xfrm>
            <a:off x="261937" y="1692275"/>
            <a:ext cx="5338763" cy="4506913"/>
          </a:xfrm>
          <a:prstGeom prst="rect">
            <a:avLst/>
          </a:prstGeom>
          <a:ln w="12700">
            <a:miter lim="400000"/>
          </a:ln>
        </p:spPr>
      </p:pic>
      <p:sp>
        <p:nvSpPr>
          <p:cNvPr id="325" name="Shape 325"/>
          <p:cNvSpPr/>
          <p:nvPr/>
        </p:nvSpPr>
        <p:spPr>
          <a:xfrm>
            <a:off x="712588" y="5815774"/>
            <a:ext cx="1676401" cy="370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defTabSz="457200">
              <a:defRPr sz="1800" b="1"/>
            </a:lvl1pPr>
          </a:lstStyle>
          <a:p>
            <a:r>
              <a:rPr dirty="0"/>
              <a:t>Edge of Roof</a:t>
            </a:r>
          </a:p>
        </p:txBody>
      </p:sp>
      <p:sp>
        <p:nvSpPr>
          <p:cNvPr id="324" name="Shape 324"/>
          <p:cNvSpPr/>
          <p:nvPr/>
        </p:nvSpPr>
        <p:spPr>
          <a:xfrm>
            <a:off x="1892753" y="5106466"/>
            <a:ext cx="2668990" cy="3835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defTabSz="457200">
              <a:defRPr sz="1900" b="1"/>
            </a:lvl1pPr>
          </a:lstStyle>
          <a:p>
            <a:r>
              <a:rPr dirty="0"/>
              <a:t>Warning Line</a:t>
            </a:r>
          </a:p>
        </p:txBody>
      </p:sp>
      <p:sp>
        <p:nvSpPr>
          <p:cNvPr id="308" name="Shape 308"/>
          <p:cNvSpPr/>
          <p:nvPr/>
        </p:nvSpPr>
        <p:spPr>
          <a:xfrm>
            <a:off x="260349" y="6246419"/>
            <a:ext cx="5341939" cy="396239"/>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2000"/>
            </a:lvl1pPr>
          </a:lstStyle>
          <a:p>
            <a:r>
              <a:t>Work at least 6 feet away from roof’s edge.</a:t>
            </a:r>
          </a:p>
        </p:txBody>
      </p:sp>
      <p:sp>
        <p:nvSpPr>
          <p:cNvPr id="317" name="Shape 317"/>
          <p:cNvSpPr/>
          <p:nvPr/>
        </p:nvSpPr>
        <p:spPr>
          <a:xfrm>
            <a:off x="1430730" y="1835420"/>
            <a:ext cx="2668990" cy="7010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defTabSz="457200">
              <a:defRPr sz="2000"/>
            </a:lvl1pPr>
          </a:lstStyle>
          <a:p>
            <a:r>
              <a:rPr dirty="0"/>
              <a:t>If mechanical equipment is being used.</a:t>
            </a:r>
          </a:p>
        </p:txBody>
      </p:sp>
      <p:pic>
        <p:nvPicPr>
          <p:cNvPr id="322" name="image81.png" title="stick pers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70288" y="3534568"/>
            <a:ext cx="334964" cy="550864"/>
          </a:xfrm>
          <a:prstGeom prst="rect">
            <a:avLst/>
          </a:prstGeom>
          <a:ln w="12700">
            <a:miter lim="400000"/>
          </a:ln>
        </p:spPr>
      </p:pic>
      <p:pic>
        <p:nvPicPr>
          <p:cNvPr id="323" name="image81.png" title="stick pers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52862" y="3445350"/>
            <a:ext cx="334964" cy="550864"/>
          </a:xfrm>
          <a:prstGeom prst="rect">
            <a:avLst/>
          </a:prstGeom>
          <a:ln w="12700">
            <a:miter lim="400000"/>
          </a:ln>
        </p:spPr>
      </p:pic>
      <p:sp>
        <p:nvSpPr>
          <p:cNvPr id="319" name="Shape 319"/>
          <p:cNvSpPr/>
          <p:nvPr/>
        </p:nvSpPr>
        <p:spPr>
          <a:xfrm>
            <a:off x="1067593" y="3673195"/>
            <a:ext cx="1794750" cy="1005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defTabSz="457200">
              <a:defRPr sz="2000"/>
            </a:pPr>
            <a:r>
              <a:t>Access Point </a:t>
            </a:r>
          </a:p>
          <a:p>
            <a:pPr algn="ctr" defTabSz="457200">
              <a:defRPr sz="2000"/>
            </a:pPr>
            <a:r>
              <a:t>(closed when not in use)</a:t>
            </a:r>
          </a:p>
        </p:txBody>
      </p:sp>
      <p:sp>
        <p:nvSpPr>
          <p:cNvPr id="309" name="Shape 309" title="6 foot arrow"/>
          <p:cNvSpPr/>
          <p:nvPr/>
        </p:nvSpPr>
        <p:spPr>
          <a:xfrm flipH="1">
            <a:off x="4813300" y="3951287"/>
            <a:ext cx="685800" cy="1"/>
          </a:xfrm>
          <a:prstGeom prst="line">
            <a:avLst/>
          </a:prstGeom>
          <a:ln w="25400">
            <a:solidFill>
              <a:schemeClr val="accent1"/>
            </a:solidFill>
            <a:headEnd type="triangle"/>
            <a:tailEnd type="triangle"/>
          </a:ln>
          <a:effectLst>
            <a:outerShdw blurRad="38100" dist="20000" dir="5400000" rotWithShape="0">
              <a:srgbClr val="808080">
                <a:alpha val="37998"/>
              </a:srgbClr>
            </a:outerShdw>
          </a:effectLst>
        </p:spPr>
        <p:txBody>
          <a:bodyPr lIns="45718" tIns="45718" rIns="45718" bIns="45718"/>
          <a:lstStyle/>
          <a:p>
            <a:endParaRPr/>
          </a:p>
        </p:txBody>
      </p:sp>
      <p:sp>
        <p:nvSpPr>
          <p:cNvPr id="310" name="Shape 310" title="6 foot arrow"/>
          <p:cNvSpPr/>
          <p:nvPr/>
        </p:nvSpPr>
        <p:spPr>
          <a:xfrm>
            <a:off x="2965450" y="5448300"/>
            <a:ext cx="0" cy="685800"/>
          </a:xfrm>
          <a:prstGeom prst="line">
            <a:avLst/>
          </a:prstGeom>
          <a:ln w="25400">
            <a:solidFill>
              <a:schemeClr val="accent1"/>
            </a:solidFill>
            <a:headEnd type="triangle"/>
            <a:tailEnd type="triangle"/>
          </a:ln>
          <a:effectLst>
            <a:outerShdw blurRad="38100" dist="20000" dir="5400000" rotWithShape="0">
              <a:srgbClr val="808080">
                <a:alpha val="37998"/>
              </a:srgbClr>
            </a:outerShdw>
          </a:effectLst>
        </p:spPr>
        <p:txBody>
          <a:bodyPr lIns="45718" tIns="45718" rIns="45718" bIns="45718"/>
          <a:lstStyle/>
          <a:p>
            <a:endParaRPr/>
          </a:p>
        </p:txBody>
      </p:sp>
      <p:sp>
        <p:nvSpPr>
          <p:cNvPr id="311" name="Shape 311" title="6 foot arrow"/>
          <p:cNvSpPr/>
          <p:nvPr/>
        </p:nvSpPr>
        <p:spPr>
          <a:xfrm flipH="1">
            <a:off x="342900" y="4876800"/>
            <a:ext cx="685800" cy="0"/>
          </a:xfrm>
          <a:prstGeom prst="line">
            <a:avLst/>
          </a:prstGeom>
          <a:ln w="25400">
            <a:solidFill>
              <a:schemeClr val="accent1"/>
            </a:solidFill>
            <a:headEnd type="triangle"/>
            <a:tailEnd type="triangle"/>
          </a:ln>
          <a:effectLst>
            <a:outerShdw blurRad="38100" dist="20000" dir="5400000" rotWithShape="0">
              <a:srgbClr val="808080">
                <a:alpha val="37998"/>
              </a:srgbClr>
            </a:outerShdw>
          </a:effectLst>
        </p:spPr>
        <p:txBody>
          <a:bodyPr lIns="45718" tIns="45718" rIns="45718" bIns="45718"/>
          <a:lstStyle/>
          <a:p>
            <a:endParaRPr/>
          </a:p>
        </p:txBody>
      </p:sp>
      <p:sp>
        <p:nvSpPr>
          <p:cNvPr id="312" name="Shape 312" title="10 foot arrow"/>
          <p:cNvSpPr/>
          <p:nvPr/>
        </p:nvSpPr>
        <p:spPr>
          <a:xfrm>
            <a:off x="4111988" y="1801064"/>
            <a:ext cx="1" cy="914402"/>
          </a:xfrm>
          <a:prstGeom prst="line">
            <a:avLst/>
          </a:prstGeom>
          <a:ln w="25400">
            <a:solidFill>
              <a:schemeClr val="accent1"/>
            </a:solidFill>
            <a:headEnd type="triangle"/>
            <a:tailEnd type="triangle"/>
          </a:ln>
          <a:effectLst>
            <a:outerShdw blurRad="38100" dist="20000" dir="5400000" rotWithShape="0">
              <a:srgbClr val="808080">
                <a:alpha val="37998"/>
              </a:srgbClr>
            </a:outerShdw>
          </a:effectLst>
        </p:spPr>
        <p:txBody>
          <a:bodyPr lIns="45718" tIns="45718" rIns="45718" bIns="45718"/>
          <a:lstStyle/>
          <a:p>
            <a:endParaRPr/>
          </a:p>
        </p:txBody>
      </p:sp>
      <p:sp>
        <p:nvSpPr>
          <p:cNvPr id="313" name="Shape 313"/>
          <p:cNvSpPr/>
          <p:nvPr/>
        </p:nvSpPr>
        <p:spPr>
          <a:xfrm>
            <a:off x="387350" y="4892675"/>
            <a:ext cx="425450" cy="39409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defTabSz="457200">
              <a:defRPr sz="1800"/>
            </a:pPr>
            <a:r>
              <a:t>6</a:t>
            </a:r>
            <a:r>
              <a:rPr>
                <a:latin typeface="ＭＳ Ｐゴシック"/>
                <a:ea typeface="ＭＳ Ｐゴシック"/>
                <a:cs typeface="ＭＳ Ｐゴシック"/>
                <a:sym typeface="ＭＳ Ｐゴシック"/>
              </a:rPr>
              <a:t>ꞌ</a:t>
            </a:r>
          </a:p>
        </p:txBody>
      </p:sp>
      <p:sp>
        <p:nvSpPr>
          <p:cNvPr id="314" name="Shape 314"/>
          <p:cNvSpPr/>
          <p:nvPr/>
        </p:nvSpPr>
        <p:spPr>
          <a:xfrm>
            <a:off x="5045075" y="3419475"/>
            <a:ext cx="425450" cy="39409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defTabSz="457200">
              <a:defRPr sz="1800"/>
            </a:pPr>
            <a:r>
              <a:t>6</a:t>
            </a:r>
            <a:r>
              <a:rPr>
                <a:latin typeface="ＭＳ Ｐゴシック"/>
                <a:ea typeface="ＭＳ Ｐゴシック"/>
                <a:cs typeface="ＭＳ Ｐゴシック"/>
                <a:sym typeface="ＭＳ Ｐゴシック"/>
              </a:rPr>
              <a:t>ꞌ</a:t>
            </a:r>
          </a:p>
        </p:txBody>
      </p:sp>
      <p:sp>
        <p:nvSpPr>
          <p:cNvPr id="315" name="Shape 315"/>
          <p:cNvSpPr/>
          <p:nvPr/>
        </p:nvSpPr>
        <p:spPr>
          <a:xfrm>
            <a:off x="3067050" y="5599112"/>
            <a:ext cx="423863" cy="39409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defTabSz="457200">
              <a:defRPr sz="1800"/>
            </a:pPr>
            <a:r>
              <a:t>6</a:t>
            </a:r>
            <a:r>
              <a:rPr>
                <a:latin typeface="ＭＳ Ｐゴシック"/>
                <a:ea typeface="ＭＳ Ｐゴシック"/>
                <a:cs typeface="ＭＳ Ｐゴシック"/>
                <a:sym typeface="ＭＳ Ｐゴシック"/>
              </a:rPr>
              <a:t>ꞌ</a:t>
            </a:r>
          </a:p>
        </p:txBody>
      </p:sp>
      <p:sp>
        <p:nvSpPr>
          <p:cNvPr id="316" name="Shape 316"/>
          <p:cNvSpPr/>
          <p:nvPr/>
        </p:nvSpPr>
        <p:spPr>
          <a:xfrm>
            <a:off x="4119925" y="1931239"/>
            <a:ext cx="609602" cy="39409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defTabSz="457200">
              <a:defRPr sz="1800"/>
            </a:pPr>
            <a:r>
              <a:t>10</a:t>
            </a:r>
            <a:r>
              <a:rPr>
                <a:latin typeface="ＭＳ Ｐゴシック"/>
                <a:ea typeface="ＭＳ Ｐゴシック"/>
                <a:cs typeface="ＭＳ Ｐゴシック"/>
                <a:sym typeface="ＭＳ Ｐゴシック"/>
              </a:rPr>
              <a:t>ꞌ</a:t>
            </a:r>
          </a:p>
        </p:txBody>
      </p:sp>
      <p:sp>
        <p:nvSpPr>
          <p:cNvPr id="318" name="Shape 318" title="arrow"/>
          <p:cNvSpPr/>
          <p:nvPr/>
        </p:nvSpPr>
        <p:spPr>
          <a:xfrm flipH="1">
            <a:off x="754062" y="3881437"/>
            <a:ext cx="509814" cy="1"/>
          </a:xfrm>
          <a:prstGeom prst="line">
            <a:avLst/>
          </a:prstGeom>
          <a:ln w="25400">
            <a:solidFill>
              <a:schemeClr val="accent1"/>
            </a:solidFill>
            <a:tailEnd type="triangle"/>
          </a:ln>
          <a:effectLst>
            <a:outerShdw blurRad="38100" dist="20000" dir="5400000" rotWithShape="0">
              <a:srgbClr val="808080">
                <a:alpha val="37998"/>
              </a:srgbClr>
            </a:outerShdw>
          </a:effectLst>
        </p:spPr>
        <p:txBody>
          <a:bodyPr lIns="45718" tIns="45718" rIns="45718" bIns="45718"/>
          <a:lstStyle/>
          <a:p>
            <a:endParaRPr/>
          </a:p>
        </p:txBody>
      </p:sp>
      <p:sp>
        <p:nvSpPr>
          <p:cNvPr id="326" name="Shape 326" title="do not do symbol"/>
          <p:cNvSpPr/>
          <p:nvPr/>
        </p:nvSpPr>
        <p:spPr>
          <a:xfrm>
            <a:off x="3829702" y="5541109"/>
            <a:ext cx="564573" cy="500182"/>
          </a:xfrm>
          <a:custGeom>
            <a:avLst/>
            <a:gdLst/>
            <a:ahLst/>
            <a:cxnLst>
              <a:cxn ang="0">
                <a:pos x="wd2" y="hd2"/>
              </a:cxn>
              <a:cxn ang="5400000">
                <a:pos x="wd2" y="hd2"/>
              </a:cxn>
              <a:cxn ang="10800000">
                <a:pos x="wd2" y="hd2"/>
              </a:cxn>
              <a:cxn ang="16200000">
                <a:pos x="wd2" y="hd2"/>
              </a:cxn>
            </a:cxnLst>
            <a:rect l="0" t="0" r="r" b="b"/>
            <a:pathLst>
              <a:path w="21350" h="21600" extrusionOk="0">
                <a:moveTo>
                  <a:pt x="0" y="10800"/>
                </a:moveTo>
                <a:cubicBezTo>
                  <a:pt x="0" y="4835"/>
                  <a:pt x="4779" y="0"/>
                  <a:pt x="10675" y="0"/>
                </a:cubicBezTo>
                <a:cubicBezTo>
                  <a:pt x="16571" y="0"/>
                  <a:pt x="21350" y="4835"/>
                  <a:pt x="21350" y="10800"/>
                </a:cubicBezTo>
                <a:cubicBezTo>
                  <a:pt x="21350" y="16765"/>
                  <a:pt x="16571" y="21600"/>
                  <a:pt x="10675" y="21600"/>
                </a:cubicBezTo>
                <a:cubicBezTo>
                  <a:pt x="4779" y="21600"/>
                  <a:pt x="0" y="16765"/>
                  <a:pt x="0" y="10800"/>
                </a:cubicBezTo>
                <a:close/>
                <a:moveTo>
                  <a:pt x="17791" y="17126"/>
                </a:moveTo>
                <a:cubicBezTo>
                  <a:pt x="21475" y="13014"/>
                  <a:pt x="20885" y="6652"/>
                  <a:pt x="16507" y="3282"/>
                </a:cubicBezTo>
                <a:cubicBezTo>
                  <a:pt x="12913" y="516"/>
                  <a:pt x="7860" y="658"/>
                  <a:pt x="4428" y="3621"/>
                </a:cubicBezTo>
                <a:lnTo>
                  <a:pt x="17791" y="17126"/>
                </a:lnTo>
                <a:close/>
                <a:moveTo>
                  <a:pt x="3559" y="4474"/>
                </a:moveTo>
                <a:cubicBezTo>
                  <a:pt x="-125" y="8586"/>
                  <a:pt x="465" y="14948"/>
                  <a:pt x="4843" y="18318"/>
                </a:cubicBezTo>
                <a:cubicBezTo>
                  <a:pt x="8437" y="21084"/>
                  <a:pt x="13490" y="20942"/>
                  <a:pt x="16922" y="17979"/>
                </a:cubicBezTo>
                <a:lnTo>
                  <a:pt x="3559" y="4474"/>
                </a:lnTo>
                <a:close/>
              </a:path>
            </a:pathLst>
          </a:custGeom>
          <a:solidFill>
            <a:srgbClr val="FF0000"/>
          </a:solidFill>
          <a:ln>
            <a:solidFill>
              <a:srgbClr val="FF0000"/>
            </a:solidFill>
          </a:ln>
          <a:effectLst>
            <a:outerShdw blurRad="38100" dist="23000" dir="5400000" rotWithShape="0">
              <a:srgbClr val="000000">
                <a:alpha val="34997"/>
              </a:srgbClr>
            </a:outerShdw>
          </a:effectLst>
        </p:spPr>
        <p:txBody>
          <a:bodyPr lIns="45718" tIns="45718" rIns="45718" bIns="45718" anchor="ctr"/>
          <a:lstStyle/>
          <a:p>
            <a:pPr>
              <a:defRPr>
                <a:latin typeface="Arial"/>
                <a:ea typeface="Arial"/>
                <a:cs typeface="Arial"/>
                <a:sym typeface="Arial"/>
              </a:defRPr>
            </a:pPr>
            <a:endParaRPr/>
          </a:p>
        </p:txBody>
      </p:sp>
      <p:pic>
        <p:nvPicPr>
          <p:cNvPr id="327" name="check mark 2000px-Checkmark_green.svg.png" title="check mark"/>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29089" y="3673195"/>
            <a:ext cx="941616" cy="817323"/>
          </a:xfrm>
          <a:prstGeom prst="rect">
            <a:avLst/>
          </a:prstGeom>
          <a:ln w="12700">
            <a:miter lim="400000"/>
          </a:ln>
          <a:effectLst>
            <a:outerShdw blurRad="38100" dist="20000" dir="2487689" rotWithShape="0">
              <a:srgbClr val="000000"/>
            </a:outerShdw>
          </a:effectLst>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9937"/>
            <a:ext cx="9144000" cy="1135063"/>
          </a:xfrm>
        </p:spPr>
        <p:txBody>
          <a:bodyPr/>
          <a:lstStyle/>
          <a:p>
            <a:r>
              <a:rPr lang="en-US" dirty="0"/>
              <a:t>Safety Monitor</a:t>
            </a:r>
          </a:p>
        </p:txBody>
      </p:sp>
      <p:sp>
        <p:nvSpPr>
          <p:cNvPr id="333" name="Shape 333"/>
          <p:cNvSpPr>
            <a:spLocks noGrp="1"/>
          </p:cNvSpPr>
          <p:nvPr>
            <p:ph type="body" sz="half" idx="4294967295"/>
          </p:nvPr>
        </p:nvSpPr>
        <p:spPr>
          <a:xfrm>
            <a:off x="807873" y="1930400"/>
            <a:ext cx="4427270" cy="4191000"/>
          </a:xfrm>
          <a:prstGeom prst="rect">
            <a:avLst/>
          </a:prstGeom>
        </p:spPr>
        <p:txBody>
          <a:bodyPr/>
          <a:lstStyle>
            <a:lvl1pPr marL="0" indent="0">
              <a:buSzTx/>
              <a:buFontTx/>
              <a:buNone/>
            </a:lvl1pPr>
          </a:lstStyle>
          <a:p>
            <a:r>
              <a:rPr dirty="0"/>
              <a:t>In some jobs, you may have the ability to designate a person to stand on site and verbally alert workers when they are close to the edge.</a:t>
            </a:r>
          </a:p>
        </p:txBody>
      </p:sp>
      <p:pic>
        <p:nvPicPr>
          <p:cNvPr id="331" name="image36.jpeg" descr="Man wearing a bright safety vest with the words &quot;Safety Monitor&quot; on the back."/>
          <p:cNvPicPr>
            <a:picLocks noChangeAspect="1"/>
          </p:cNvPicPr>
          <p:nvPr/>
        </p:nvPicPr>
        <p:blipFill>
          <a:blip r:embed="rId3">
            <a:extLst/>
          </a:blip>
          <a:stretch>
            <a:fillRect/>
          </a:stretch>
        </p:blipFill>
        <p:spPr>
          <a:xfrm>
            <a:off x="5443701" y="2027997"/>
            <a:ext cx="3111501" cy="3576639"/>
          </a:xfrm>
          <a:prstGeom prst="rect">
            <a:avLst/>
          </a:prstGeom>
          <a:ln w="12700">
            <a:miter lim="400000"/>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9937"/>
            <a:ext cx="9144000" cy="1516063"/>
          </a:xfrm>
        </p:spPr>
        <p:txBody>
          <a:bodyPr/>
          <a:lstStyle/>
          <a:p>
            <a:r>
              <a:rPr lang="en-US" b="1" dirty="0"/>
              <a:t>Question: </a:t>
            </a:r>
            <a:r>
              <a:rPr lang="en-US" b="1" dirty="0" smtClean="0">
                <a:solidFill>
                  <a:srgbClr val="FFFFFF"/>
                </a:solidFill>
              </a:rPr>
              <a:t>2</a:t>
            </a:r>
            <a:endParaRPr lang="en-US" b="1" dirty="0"/>
          </a:p>
        </p:txBody>
      </p:sp>
      <p:sp>
        <p:nvSpPr>
          <p:cNvPr id="337" name="Shape 337"/>
          <p:cNvSpPr>
            <a:spLocks noGrp="1"/>
          </p:cNvSpPr>
          <p:nvPr>
            <p:ph type="body" sz="half" idx="4294967295"/>
          </p:nvPr>
        </p:nvSpPr>
        <p:spPr>
          <a:xfrm>
            <a:off x="1295400" y="2438400"/>
            <a:ext cx="6553200" cy="1847850"/>
          </a:xfrm>
          <a:prstGeom prst="rect">
            <a:avLst/>
          </a:prstGeom>
        </p:spPr>
        <p:txBody>
          <a:bodyPr/>
          <a:lstStyle>
            <a:lvl1pPr marL="0" indent="0" algn="ctr">
              <a:lnSpc>
                <a:spcPct val="90000"/>
              </a:lnSpc>
              <a:spcBef>
                <a:spcPts val="1100"/>
              </a:spcBef>
              <a:buSzTx/>
              <a:buNone/>
              <a:defRPr sz="4400"/>
            </a:lvl1pPr>
          </a:lstStyle>
          <a:p>
            <a:r>
              <a:rPr dirty="0"/>
              <a:t>Why should we have these rules and norms?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a:spLocks noGrp="1"/>
          </p:cNvSpPr>
          <p:nvPr>
            <p:ph type="title"/>
          </p:nvPr>
        </p:nvSpPr>
        <p:spPr>
          <a:xfrm>
            <a:off x="457200" y="976737"/>
            <a:ext cx="8229600" cy="851064"/>
          </a:xfrm>
          <a:prstGeom prst="rect">
            <a:avLst/>
          </a:prstGeom>
        </p:spPr>
        <p:txBody>
          <a:bodyPr>
            <a:normAutofit/>
          </a:bodyPr>
          <a:lstStyle>
            <a:lvl1pPr>
              <a:defRPr b="1"/>
            </a:lvl1pPr>
          </a:lstStyle>
          <a:p>
            <a:r>
              <a:rPr dirty="0"/>
              <a:t>Know Your Rights</a:t>
            </a:r>
          </a:p>
        </p:txBody>
      </p:sp>
      <p:sp>
        <p:nvSpPr>
          <p:cNvPr id="62" name="Shape 62"/>
          <p:cNvSpPr>
            <a:spLocks noGrp="1"/>
          </p:cNvSpPr>
          <p:nvPr>
            <p:ph type="body" idx="4294967295"/>
          </p:nvPr>
        </p:nvSpPr>
        <p:spPr>
          <a:xfrm>
            <a:off x="223288" y="1614901"/>
            <a:ext cx="8735325" cy="5252858"/>
          </a:xfrm>
          <a:prstGeom prst="rect">
            <a:avLst/>
          </a:prstGeom>
        </p:spPr>
        <p:txBody>
          <a:bodyPr/>
          <a:lstStyle/>
          <a:p>
            <a:pPr marL="403860" indent="-190500">
              <a:buChar char="•"/>
              <a:defRPr sz="2400"/>
            </a:pPr>
            <a:r>
              <a:rPr dirty="0"/>
              <a:t>What is OSHA?</a:t>
            </a:r>
          </a:p>
          <a:p>
            <a:pPr marL="403860" indent="-190500">
              <a:buChar char="•"/>
              <a:defRPr sz="2400"/>
            </a:pPr>
            <a:r>
              <a:rPr dirty="0"/>
              <a:t>Who is covered by OSHA?</a:t>
            </a:r>
          </a:p>
          <a:p>
            <a:pPr marL="403860" indent="-190500">
              <a:buChar char="•"/>
              <a:defRPr sz="2400"/>
            </a:pPr>
            <a:r>
              <a:rPr dirty="0"/>
              <a:t>You have the right to a safe workplace.</a:t>
            </a:r>
          </a:p>
          <a:p>
            <a:pPr marL="403860" indent="-190500">
              <a:buChar char="•"/>
              <a:defRPr sz="2400"/>
            </a:pPr>
            <a:r>
              <a:rPr dirty="0"/>
              <a:t>What should I do if there is a safety risk at my workplace?</a:t>
            </a:r>
          </a:p>
          <a:p>
            <a:pPr marL="403860" indent="-190500">
              <a:buChar char="•"/>
              <a:defRPr sz="2400"/>
            </a:pPr>
            <a:r>
              <a:rPr dirty="0"/>
              <a:t>What should I do if I have been injured at work?</a:t>
            </a:r>
          </a:p>
          <a:p>
            <a:pPr marL="403860" indent="-190500">
              <a:buChar char="•"/>
              <a:defRPr sz="2400"/>
            </a:pPr>
            <a:r>
              <a:rPr dirty="0"/>
              <a:t>You have the right to file a complaint with your employer or OSHA.</a:t>
            </a:r>
          </a:p>
          <a:p>
            <a:pPr marL="403860" indent="-190500">
              <a:buChar char="•"/>
              <a:defRPr sz="2400"/>
            </a:pPr>
            <a:r>
              <a:rPr dirty="0"/>
              <a:t>You have </a:t>
            </a:r>
            <a:r>
              <a:rPr b="1" dirty="0"/>
              <a:t>30 days to file a retaliation report</a:t>
            </a:r>
            <a:r>
              <a:rPr dirty="0"/>
              <a:t> about your injury.</a:t>
            </a:r>
          </a:p>
          <a:p>
            <a:pPr marL="403860" indent="-190500">
              <a:buChar char="•"/>
              <a:defRPr sz="2400"/>
            </a:pPr>
            <a:r>
              <a:rPr dirty="0"/>
              <a:t>Call </a:t>
            </a:r>
            <a:r>
              <a:rPr b="1" dirty="0"/>
              <a:t>1-800-321-OSHA (6742)</a:t>
            </a:r>
            <a:r>
              <a:rPr dirty="0"/>
              <a:t> and ask them to mail you a complaint form. </a:t>
            </a:r>
          </a:p>
          <a:p>
            <a:pPr marL="403860" indent="-190500">
              <a:buChar char="•"/>
              <a:defRPr sz="2400"/>
            </a:pPr>
            <a:r>
              <a:rPr dirty="0"/>
              <a:t>Ask OSHA to keep </a:t>
            </a:r>
            <a:r>
              <a:rPr b="1" dirty="0"/>
              <a:t>your identity confidential</a:t>
            </a:r>
            <a:r>
              <a:rPr dirty="0"/>
              <a:t>.</a:t>
            </a: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Shape 345"/>
          <p:cNvSpPr>
            <a:spLocks noGrp="1"/>
          </p:cNvSpPr>
          <p:nvPr>
            <p:ph type="title"/>
          </p:nvPr>
        </p:nvSpPr>
        <p:spPr>
          <a:xfrm>
            <a:off x="457200" y="846137"/>
            <a:ext cx="8229600" cy="1143001"/>
          </a:xfrm>
          <a:prstGeom prst="rect">
            <a:avLst/>
          </a:prstGeom>
        </p:spPr>
        <p:txBody>
          <a:bodyPr>
            <a:normAutofit/>
          </a:bodyPr>
          <a:lstStyle/>
          <a:p>
            <a:pPr>
              <a:defRPr b="1"/>
            </a:pPr>
            <a:r>
              <a:rPr dirty="0"/>
              <a:t>Ladders </a:t>
            </a:r>
            <a:r>
              <a:rPr b="0" dirty="0">
                <a:solidFill>
                  <a:srgbClr val="FFFFFF"/>
                </a:solidFill>
              </a:rPr>
              <a:t>1</a:t>
            </a:r>
          </a:p>
        </p:txBody>
      </p:sp>
      <p:pic>
        <p:nvPicPr>
          <p:cNvPr id="342" name="image20.png" descr="Two people hold a ladder vertically. The ladder is not supported by anything other than these 2 people. A third person has climbed the ladder to work on somethi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91341" y="2530973"/>
            <a:ext cx="2474945" cy="3761192"/>
          </a:xfrm>
          <a:prstGeom prst="rect">
            <a:avLst/>
          </a:prstGeom>
          <a:ln w="12700">
            <a:miter lim="400000"/>
          </a:ln>
        </p:spPr>
      </p:pic>
      <p:pic>
        <p:nvPicPr>
          <p:cNvPr id="347" name="no-symbol-39767_640.png" descr="Red No symbol (circle with a slash) indicates the contents of this photo are not approved by OSHA.&#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106" y="2429821"/>
            <a:ext cx="1350486" cy="1350485"/>
          </a:xfrm>
          <a:prstGeom prst="rect">
            <a:avLst/>
          </a:prstGeom>
          <a:ln w="12700">
            <a:miter lim="400000"/>
          </a:ln>
        </p:spPr>
      </p:pic>
      <p:pic>
        <p:nvPicPr>
          <p:cNvPr id="343" name="image38.jpeg" descr="A ladder that has been properly placed against an upper floor with handrails that extend 3 feet beyond the stepping surface."/>
          <p:cNvPicPr>
            <a:picLocks noChangeAspect="1"/>
          </p:cNvPicPr>
          <p:nvPr/>
        </p:nvPicPr>
        <p:blipFill>
          <a:blip r:embed="rId4">
            <a:extLst/>
          </a:blip>
          <a:stretch>
            <a:fillRect/>
          </a:stretch>
        </p:blipFill>
        <p:spPr>
          <a:xfrm>
            <a:off x="3056456" y="2050463"/>
            <a:ext cx="2968626" cy="4239430"/>
          </a:xfrm>
          <a:prstGeom prst="rect">
            <a:avLst/>
          </a:prstGeom>
          <a:ln w="12700">
            <a:miter lim="400000"/>
          </a:ln>
        </p:spPr>
      </p:pic>
      <p:pic>
        <p:nvPicPr>
          <p:cNvPr id="344" name="image21.png" descr="Green check mark indicates the contents of this photo are approved by OSHA.&#10;"/>
          <p:cNvPicPr>
            <a:picLocks noChangeAspect="1"/>
          </p:cNvPicPr>
          <p:nvPr/>
        </p:nvPicPr>
        <p:blipFill>
          <a:blip r:embed="rId5">
            <a:extLst/>
          </a:blip>
          <a:stretch>
            <a:fillRect/>
          </a:stretch>
        </p:blipFill>
        <p:spPr>
          <a:xfrm>
            <a:off x="2532611" y="1586528"/>
            <a:ext cx="1782764" cy="1782764"/>
          </a:xfrm>
          <a:prstGeom prst="rect">
            <a:avLst/>
          </a:prstGeom>
          <a:ln w="12700">
            <a:miter lim="400000"/>
          </a:ln>
        </p:spPr>
      </p:pic>
      <p:pic>
        <p:nvPicPr>
          <p:cNvPr id="346" name="fall man-falling-from-roof-and-ladder-3-v2..png" descr="A man falling from a roof as he tries to got onto the top of a ladder. The ladder does not extend 3 feet beyond the roof's surface."/>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6185938" y="2514600"/>
            <a:ext cx="2217420" cy="3795670"/>
          </a:xfrm>
          <a:prstGeom prst="rect">
            <a:avLst/>
          </a:prstGeom>
          <a:ln w="12700">
            <a:miter lim="400000"/>
          </a:ln>
        </p:spPr>
      </p:pic>
      <p:pic>
        <p:nvPicPr>
          <p:cNvPr id="348" name="no-symbol-39767_640.png" descr="Red No symbol (circle with a slash) indicates the contents of this photo are not approved by OSHA.&#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99454" y="2184503"/>
            <a:ext cx="1350486" cy="1350486"/>
          </a:xfrm>
          <a:prstGeom prst="rect">
            <a:avLst/>
          </a:prstGeom>
          <a:ln w="12700">
            <a:miter lim="400000"/>
          </a:ln>
        </p:spPr>
      </p:pic>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Shape 351"/>
          <p:cNvSpPr>
            <a:spLocks noGrp="1"/>
          </p:cNvSpPr>
          <p:nvPr>
            <p:ph type="title"/>
          </p:nvPr>
        </p:nvSpPr>
        <p:spPr>
          <a:xfrm>
            <a:off x="-148940" y="1040628"/>
            <a:ext cx="5865025" cy="609601"/>
          </a:xfrm>
          <a:prstGeom prst="rect">
            <a:avLst/>
          </a:prstGeom>
        </p:spPr>
        <p:txBody>
          <a:bodyPr/>
          <a:lstStyle/>
          <a:p>
            <a:pPr defTabSz="429768">
              <a:defRPr sz="4000"/>
            </a:pPr>
            <a:r>
              <a:rPr dirty="0"/>
              <a:t>Ladders </a:t>
            </a:r>
            <a:r>
              <a:rPr dirty="0">
                <a:solidFill>
                  <a:srgbClr val="FFFFFF"/>
                </a:solidFill>
              </a:rPr>
              <a:t>2</a:t>
            </a:r>
          </a:p>
        </p:txBody>
      </p:sp>
      <p:sp>
        <p:nvSpPr>
          <p:cNvPr id="356" name="Shape 356"/>
          <p:cNvSpPr>
            <a:spLocks noGrp="1"/>
          </p:cNvSpPr>
          <p:nvPr>
            <p:ph type="body" idx="4294967295"/>
          </p:nvPr>
        </p:nvSpPr>
        <p:spPr>
          <a:xfrm>
            <a:off x="327582" y="1695281"/>
            <a:ext cx="6477001" cy="5181601"/>
          </a:xfrm>
          <a:prstGeom prst="rect">
            <a:avLst/>
          </a:prstGeom>
        </p:spPr>
        <p:txBody>
          <a:bodyPr/>
          <a:lstStyle/>
          <a:p>
            <a:pPr marL="0" indent="0">
              <a:spcBef>
                <a:spcPts val="1400"/>
              </a:spcBef>
              <a:buSzTx/>
              <a:buFontTx/>
              <a:buNone/>
              <a:defRPr sz="2500"/>
            </a:pPr>
            <a:r>
              <a:rPr dirty="0"/>
              <a:t>Risks when working with ladders:</a:t>
            </a:r>
          </a:p>
          <a:p>
            <a:pPr marL="508000" lvl="1" indent="-254000">
              <a:spcBef>
                <a:spcPts val="1400"/>
              </a:spcBef>
              <a:defRPr sz="2500"/>
            </a:pPr>
            <a:r>
              <a:rPr dirty="0"/>
              <a:t>Incorrect placement or position</a:t>
            </a:r>
          </a:p>
          <a:p>
            <a:pPr marL="508000" lvl="1" indent="-254000">
              <a:spcBef>
                <a:spcPts val="1400"/>
              </a:spcBef>
              <a:defRPr sz="2500"/>
            </a:pPr>
            <a:r>
              <a:rPr dirty="0"/>
              <a:t>Ladder slides (above or below)</a:t>
            </a:r>
          </a:p>
          <a:p>
            <a:pPr marL="508000" lvl="1" indent="-254000">
              <a:spcBef>
                <a:spcPts val="1400"/>
              </a:spcBef>
              <a:defRPr sz="2500"/>
            </a:pPr>
            <a:r>
              <a:rPr dirty="0"/>
              <a:t>Loss of user’s balance</a:t>
            </a:r>
          </a:p>
          <a:p>
            <a:pPr marL="508000" lvl="1" indent="-254000">
              <a:spcBef>
                <a:spcPts val="1400"/>
              </a:spcBef>
              <a:defRPr sz="2500"/>
            </a:pPr>
            <a:r>
              <a:rPr dirty="0"/>
              <a:t>Over-reaching of the body</a:t>
            </a:r>
          </a:p>
          <a:p>
            <a:pPr marL="508000" lvl="1" indent="-254000">
              <a:spcBef>
                <a:spcPts val="1400"/>
              </a:spcBef>
              <a:defRPr sz="2500"/>
            </a:pPr>
            <a:r>
              <a:rPr dirty="0"/>
              <a:t>Slipping when stepping on rungs</a:t>
            </a:r>
          </a:p>
          <a:p>
            <a:pPr marL="508000" lvl="1" indent="-254000">
              <a:spcBef>
                <a:spcPts val="1400"/>
              </a:spcBef>
              <a:defRPr sz="2500"/>
            </a:pPr>
            <a:r>
              <a:rPr dirty="0"/>
              <a:t>Damaged or defective ladders</a:t>
            </a:r>
          </a:p>
          <a:p>
            <a:pPr marL="508000" lvl="1" indent="-254000">
              <a:spcBef>
                <a:spcPts val="1400"/>
              </a:spcBef>
              <a:defRPr sz="2500" b="1"/>
            </a:pPr>
            <a:r>
              <a:rPr dirty="0"/>
              <a:t>Improper ladder to do the job</a:t>
            </a:r>
          </a:p>
        </p:txBody>
      </p:sp>
      <p:pic>
        <p:nvPicPr>
          <p:cNvPr id="350" name="image39.jpeg" descr="Graphic showing 2 ladders of different heights leaned against the side of a building. The tall ladder reaches the top part of the roof, while the shorter ladder reaches the lower part of the roof. Both ladders are placed at the correct angle."/>
          <p:cNvPicPr>
            <a:picLocks noChangeAspect="1"/>
          </p:cNvPicPr>
          <p:nvPr/>
        </p:nvPicPr>
        <p:blipFill>
          <a:blip r:embed="rId3">
            <a:extLst/>
          </a:blip>
          <a:stretch>
            <a:fillRect/>
          </a:stretch>
        </p:blipFill>
        <p:spPr>
          <a:xfrm>
            <a:off x="5603701" y="2461182"/>
            <a:ext cx="3208339" cy="3709989"/>
          </a:xfrm>
          <a:prstGeom prst="rect">
            <a:avLst/>
          </a:prstGeom>
          <a:ln w="12700">
            <a:miter lim="400000"/>
          </a:ln>
        </p:spPr>
      </p:pic>
      <p:pic>
        <p:nvPicPr>
          <p:cNvPr id="357" name="check mark 2000px-Checkmark_green.svg.png" descr="Green check mark indicates the contents of this photo are approved by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20596" y="3854429"/>
            <a:ext cx="1456712" cy="1264426"/>
          </a:xfrm>
          <a:prstGeom prst="rect">
            <a:avLst/>
          </a:prstGeom>
          <a:ln w="12700">
            <a:miter lim="400000"/>
          </a:ln>
          <a:effectLst>
            <a:outerShdw blurRad="38100" dist="20000" dir="2487689" rotWithShape="0">
              <a:srgbClr val="000000"/>
            </a:outerShdw>
          </a:effectLst>
        </p:spPr>
      </p:pic>
      <p:pic>
        <p:nvPicPr>
          <p:cNvPr id="352" name="fall man-falling-from-roof-and-ladder-3-v2..png" descr="A man falling from a roof as he tries to got onto the top of a ladder. The ladder does not extend 3 feet beyond the roof's surface."/>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615671" y="-8498"/>
            <a:ext cx="1954826" cy="2461597"/>
          </a:xfrm>
          <a:prstGeom prst="rect">
            <a:avLst/>
          </a:prstGeom>
          <a:ln w="12700">
            <a:miter lim="400000"/>
          </a:ln>
        </p:spPr>
      </p:pic>
      <p:pic>
        <p:nvPicPr>
          <p:cNvPr id="358" name="no-symbol-39767_640.png" descr="Red No symbol (circle with a slash) indicates the contents of this photo are not approved by OSHA.&#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34369" y="1254018"/>
            <a:ext cx="1264426" cy="1264426"/>
          </a:xfrm>
          <a:prstGeom prst="rect">
            <a:avLst/>
          </a:prstGeom>
          <a:ln w="12700">
            <a:miter lim="400000"/>
          </a:ln>
        </p:spPr>
      </p:pic>
      <p:grpSp>
        <p:nvGrpSpPr>
          <p:cNvPr id="355" name="Group 355" title="text bos"/>
          <p:cNvGrpSpPr/>
          <p:nvPr/>
        </p:nvGrpSpPr>
        <p:grpSpPr>
          <a:xfrm>
            <a:off x="7284533" y="894953"/>
            <a:ext cx="2169060" cy="2017713"/>
            <a:chOff x="0" y="0"/>
            <a:chExt cx="2169059" cy="2017712"/>
          </a:xfrm>
        </p:grpSpPr>
        <p:pic>
          <p:nvPicPr>
            <p:cNvPr id="353" name="pasted-image.png" descr="Note reminding workers to extend ladders 3 feet beyond the destination surface."/>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0" y="0"/>
              <a:ext cx="2169060" cy="2017713"/>
            </a:xfrm>
            <a:custGeom>
              <a:avLst/>
              <a:gdLst/>
              <a:ahLst/>
              <a:cxnLst>
                <a:cxn ang="0">
                  <a:pos x="wd2" y="hd2"/>
                </a:cxn>
                <a:cxn ang="5400000">
                  <a:pos x="wd2" y="hd2"/>
                </a:cxn>
                <a:cxn ang="10800000">
                  <a:pos x="wd2" y="hd2"/>
                </a:cxn>
                <a:cxn ang="16200000">
                  <a:pos x="wd2" y="hd2"/>
                </a:cxn>
              </a:cxnLst>
              <a:rect l="0" t="0" r="r" b="b"/>
              <a:pathLst>
                <a:path w="21598" h="21600" extrusionOk="0">
                  <a:moveTo>
                    <a:pt x="10812" y="0"/>
                  </a:moveTo>
                  <a:cubicBezTo>
                    <a:pt x="10176" y="0"/>
                    <a:pt x="10120" y="12"/>
                    <a:pt x="10120" y="153"/>
                  </a:cubicBezTo>
                  <a:cubicBezTo>
                    <a:pt x="10120" y="237"/>
                    <a:pt x="10089" y="331"/>
                    <a:pt x="10049" y="357"/>
                  </a:cubicBezTo>
                  <a:cubicBezTo>
                    <a:pt x="10010" y="383"/>
                    <a:pt x="7774" y="398"/>
                    <a:pt x="5086" y="395"/>
                  </a:cubicBezTo>
                  <a:cubicBezTo>
                    <a:pt x="3321" y="394"/>
                    <a:pt x="2093" y="398"/>
                    <a:pt x="1296" y="412"/>
                  </a:cubicBezTo>
                  <a:cubicBezTo>
                    <a:pt x="898" y="419"/>
                    <a:pt x="606" y="431"/>
                    <a:pt x="411" y="442"/>
                  </a:cubicBezTo>
                  <a:cubicBezTo>
                    <a:pt x="219" y="453"/>
                    <a:pt x="121" y="468"/>
                    <a:pt x="103" y="484"/>
                  </a:cubicBezTo>
                  <a:cubicBezTo>
                    <a:pt x="66" y="517"/>
                    <a:pt x="40" y="601"/>
                    <a:pt x="24" y="761"/>
                  </a:cubicBezTo>
                  <a:cubicBezTo>
                    <a:pt x="8" y="922"/>
                    <a:pt x="0" y="1158"/>
                    <a:pt x="0" y="1508"/>
                  </a:cubicBezTo>
                  <a:cubicBezTo>
                    <a:pt x="0" y="2432"/>
                    <a:pt x="4" y="2451"/>
                    <a:pt x="182" y="2524"/>
                  </a:cubicBezTo>
                  <a:lnTo>
                    <a:pt x="360" y="2596"/>
                  </a:lnTo>
                  <a:lnTo>
                    <a:pt x="364" y="6008"/>
                  </a:lnTo>
                  <a:lnTo>
                    <a:pt x="368" y="9419"/>
                  </a:lnTo>
                  <a:lnTo>
                    <a:pt x="549" y="9581"/>
                  </a:lnTo>
                  <a:lnTo>
                    <a:pt x="735" y="9742"/>
                  </a:lnTo>
                  <a:lnTo>
                    <a:pt x="735" y="12597"/>
                  </a:lnTo>
                  <a:lnTo>
                    <a:pt x="735" y="15456"/>
                  </a:lnTo>
                  <a:lnTo>
                    <a:pt x="917" y="15529"/>
                  </a:lnTo>
                  <a:cubicBezTo>
                    <a:pt x="967" y="15549"/>
                    <a:pt x="1012" y="15576"/>
                    <a:pt x="1043" y="15601"/>
                  </a:cubicBezTo>
                  <a:cubicBezTo>
                    <a:pt x="1076" y="15626"/>
                    <a:pt x="1093" y="15648"/>
                    <a:pt x="1091" y="15665"/>
                  </a:cubicBezTo>
                  <a:cubicBezTo>
                    <a:pt x="1086" y="15698"/>
                    <a:pt x="1086" y="16800"/>
                    <a:pt x="1091" y="18112"/>
                  </a:cubicBezTo>
                  <a:lnTo>
                    <a:pt x="1099" y="20495"/>
                  </a:lnTo>
                  <a:lnTo>
                    <a:pt x="1830" y="20495"/>
                  </a:lnTo>
                  <a:lnTo>
                    <a:pt x="2561" y="20495"/>
                  </a:lnTo>
                  <a:lnTo>
                    <a:pt x="2707" y="20831"/>
                  </a:lnTo>
                  <a:cubicBezTo>
                    <a:pt x="2787" y="21015"/>
                    <a:pt x="2856" y="21134"/>
                    <a:pt x="2857" y="21094"/>
                  </a:cubicBezTo>
                  <a:cubicBezTo>
                    <a:pt x="2862" y="20957"/>
                    <a:pt x="3153" y="21312"/>
                    <a:pt x="3153" y="21456"/>
                  </a:cubicBezTo>
                  <a:cubicBezTo>
                    <a:pt x="3153" y="21575"/>
                    <a:pt x="3213" y="21600"/>
                    <a:pt x="3478" y="21600"/>
                  </a:cubicBezTo>
                  <a:cubicBezTo>
                    <a:pt x="3688" y="21600"/>
                    <a:pt x="3811" y="21562"/>
                    <a:pt x="3837" y="21490"/>
                  </a:cubicBezTo>
                  <a:cubicBezTo>
                    <a:pt x="3869" y="21399"/>
                    <a:pt x="4135" y="21374"/>
                    <a:pt x="5216" y="21366"/>
                  </a:cubicBezTo>
                  <a:cubicBezTo>
                    <a:pt x="5953" y="21361"/>
                    <a:pt x="6592" y="21323"/>
                    <a:pt x="6639" y="21281"/>
                  </a:cubicBezTo>
                  <a:cubicBezTo>
                    <a:pt x="6728" y="21202"/>
                    <a:pt x="8455" y="21243"/>
                    <a:pt x="8583" y="21328"/>
                  </a:cubicBezTo>
                  <a:cubicBezTo>
                    <a:pt x="8603" y="21341"/>
                    <a:pt x="8621" y="21338"/>
                    <a:pt x="8631" y="21328"/>
                  </a:cubicBezTo>
                  <a:cubicBezTo>
                    <a:pt x="8640" y="21318"/>
                    <a:pt x="8644" y="21302"/>
                    <a:pt x="8639" y="21273"/>
                  </a:cubicBezTo>
                  <a:cubicBezTo>
                    <a:pt x="8632" y="21239"/>
                    <a:pt x="8640" y="21215"/>
                    <a:pt x="8666" y="21201"/>
                  </a:cubicBezTo>
                  <a:cubicBezTo>
                    <a:pt x="8692" y="21187"/>
                    <a:pt x="8732" y="21182"/>
                    <a:pt x="8785" y="21188"/>
                  </a:cubicBezTo>
                  <a:cubicBezTo>
                    <a:pt x="8878" y="21199"/>
                    <a:pt x="8934" y="21173"/>
                    <a:pt x="8911" y="21133"/>
                  </a:cubicBezTo>
                  <a:cubicBezTo>
                    <a:pt x="8888" y="21092"/>
                    <a:pt x="8903" y="21040"/>
                    <a:pt x="8943" y="21014"/>
                  </a:cubicBezTo>
                  <a:cubicBezTo>
                    <a:pt x="8982" y="20988"/>
                    <a:pt x="9701" y="20944"/>
                    <a:pt x="10539" y="20920"/>
                  </a:cubicBezTo>
                  <a:cubicBezTo>
                    <a:pt x="11378" y="20896"/>
                    <a:pt x="12358" y="20868"/>
                    <a:pt x="12721" y="20856"/>
                  </a:cubicBezTo>
                  <a:cubicBezTo>
                    <a:pt x="13084" y="20845"/>
                    <a:pt x="13466" y="20799"/>
                    <a:pt x="13566" y="20755"/>
                  </a:cubicBezTo>
                  <a:cubicBezTo>
                    <a:pt x="13673" y="20708"/>
                    <a:pt x="14097" y="20694"/>
                    <a:pt x="14582" y="20716"/>
                  </a:cubicBezTo>
                  <a:cubicBezTo>
                    <a:pt x="14900" y="20731"/>
                    <a:pt x="15112" y="20731"/>
                    <a:pt x="15250" y="20721"/>
                  </a:cubicBezTo>
                  <a:cubicBezTo>
                    <a:pt x="15388" y="20711"/>
                    <a:pt x="15453" y="20687"/>
                    <a:pt x="15475" y="20648"/>
                  </a:cubicBezTo>
                  <a:cubicBezTo>
                    <a:pt x="15548" y="20521"/>
                    <a:pt x="15641" y="20507"/>
                    <a:pt x="16463" y="20491"/>
                  </a:cubicBezTo>
                  <a:cubicBezTo>
                    <a:pt x="16826" y="20484"/>
                    <a:pt x="17158" y="20448"/>
                    <a:pt x="17202" y="20410"/>
                  </a:cubicBezTo>
                  <a:cubicBezTo>
                    <a:pt x="17224" y="20392"/>
                    <a:pt x="17355" y="20374"/>
                    <a:pt x="17546" y="20359"/>
                  </a:cubicBezTo>
                  <a:cubicBezTo>
                    <a:pt x="17738" y="20345"/>
                    <a:pt x="17994" y="20337"/>
                    <a:pt x="18265" y="20334"/>
                  </a:cubicBezTo>
                  <a:cubicBezTo>
                    <a:pt x="18806" y="20328"/>
                    <a:pt x="19280" y="20300"/>
                    <a:pt x="19320" y="20274"/>
                  </a:cubicBezTo>
                  <a:cubicBezTo>
                    <a:pt x="19434" y="20202"/>
                    <a:pt x="19654" y="20202"/>
                    <a:pt x="19696" y="20274"/>
                  </a:cubicBezTo>
                  <a:cubicBezTo>
                    <a:pt x="19716" y="20311"/>
                    <a:pt x="19957" y="20338"/>
                    <a:pt x="20233" y="20338"/>
                  </a:cubicBezTo>
                  <a:cubicBezTo>
                    <a:pt x="20523" y="20338"/>
                    <a:pt x="20667" y="20322"/>
                    <a:pt x="20735" y="20274"/>
                  </a:cubicBezTo>
                  <a:cubicBezTo>
                    <a:pt x="20757" y="20258"/>
                    <a:pt x="20770" y="20239"/>
                    <a:pt x="20778" y="20215"/>
                  </a:cubicBezTo>
                  <a:cubicBezTo>
                    <a:pt x="20802" y="20147"/>
                    <a:pt x="20853" y="20115"/>
                    <a:pt x="20889" y="20138"/>
                  </a:cubicBezTo>
                  <a:cubicBezTo>
                    <a:pt x="20925" y="20162"/>
                    <a:pt x="20993" y="20127"/>
                    <a:pt x="21043" y="20062"/>
                  </a:cubicBezTo>
                  <a:cubicBezTo>
                    <a:pt x="21093" y="19997"/>
                    <a:pt x="21208" y="19947"/>
                    <a:pt x="21300" y="19947"/>
                  </a:cubicBezTo>
                  <a:cubicBezTo>
                    <a:pt x="21424" y="19947"/>
                    <a:pt x="21517" y="19864"/>
                    <a:pt x="21565" y="19709"/>
                  </a:cubicBezTo>
                  <a:cubicBezTo>
                    <a:pt x="21581" y="19658"/>
                    <a:pt x="21590" y="19602"/>
                    <a:pt x="21596" y="19535"/>
                  </a:cubicBezTo>
                  <a:cubicBezTo>
                    <a:pt x="21600" y="19498"/>
                    <a:pt x="21596" y="19468"/>
                    <a:pt x="21588" y="19450"/>
                  </a:cubicBezTo>
                  <a:cubicBezTo>
                    <a:pt x="21581" y="19432"/>
                    <a:pt x="21572" y="19427"/>
                    <a:pt x="21557" y="19437"/>
                  </a:cubicBezTo>
                  <a:cubicBezTo>
                    <a:pt x="21526" y="19458"/>
                    <a:pt x="21449" y="19384"/>
                    <a:pt x="21383" y="19276"/>
                  </a:cubicBezTo>
                  <a:cubicBezTo>
                    <a:pt x="21317" y="19168"/>
                    <a:pt x="21275" y="19076"/>
                    <a:pt x="21292" y="19076"/>
                  </a:cubicBezTo>
                  <a:cubicBezTo>
                    <a:pt x="21309" y="19076"/>
                    <a:pt x="21294" y="18946"/>
                    <a:pt x="21256" y="18783"/>
                  </a:cubicBezTo>
                  <a:cubicBezTo>
                    <a:pt x="21219" y="18621"/>
                    <a:pt x="21172" y="18416"/>
                    <a:pt x="21154" y="18333"/>
                  </a:cubicBezTo>
                  <a:cubicBezTo>
                    <a:pt x="21136" y="18249"/>
                    <a:pt x="21147" y="18146"/>
                    <a:pt x="21181" y="18099"/>
                  </a:cubicBezTo>
                  <a:cubicBezTo>
                    <a:pt x="21239" y="18019"/>
                    <a:pt x="21254" y="17850"/>
                    <a:pt x="21225" y="17793"/>
                  </a:cubicBezTo>
                  <a:cubicBezTo>
                    <a:pt x="21215" y="17774"/>
                    <a:pt x="21201" y="17768"/>
                    <a:pt x="21181" y="17780"/>
                  </a:cubicBezTo>
                  <a:cubicBezTo>
                    <a:pt x="21150" y="17801"/>
                    <a:pt x="21087" y="17749"/>
                    <a:pt x="21043" y="17662"/>
                  </a:cubicBezTo>
                  <a:cubicBezTo>
                    <a:pt x="20999" y="17574"/>
                    <a:pt x="20989" y="17500"/>
                    <a:pt x="21015" y="17500"/>
                  </a:cubicBezTo>
                  <a:cubicBezTo>
                    <a:pt x="21042" y="17500"/>
                    <a:pt x="21027" y="17451"/>
                    <a:pt x="20980" y="17390"/>
                  </a:cubicBezTo>
                  <a:cubicBezTo>
                    <a:pt x="20933" y="17329"/>
                    <a:pt x="20890" y="17036"/>
                    <a:pt x="20885" y="16740"/>
                  </a:cubicBezTo>
                  <a:cubicBezTo>
                    <a:pt x="20880" y="16443"/>
                    <a:pt x="20841" y="16175"/>
                    <a:pt x="20798" y="16145"/>
                  </a:cubicBezTo>
                  <a:cubicBezTo>
                    <a:pt x="20755" y="16114"/>
                    <a:pt x="20727" y="15970"/>
                    <a:pt x="20739" y="15822"/>
                  </a:cubicBezTo>
                  <a:cubicBezTo>
                    <a:pt x="20753" y="15650"/>
                    <a:pt x="20728" y="15538"/>
                    <a:pt x="20664" y="15512"/>
                  </a:cubicBezTo>
                  <a:cubicBezTo>
                    <a:pt x="20605" y="15487"/>
                    <a:pt x="20552" y="15328"/>
                    <a:pt x="20541" y="15125"/>
                  </a:cubicBezTo>
                  <a:cubicBezTo>
                    <a:pt x="20531" y="14936"/>
                    <a:pt x="20505" y="14677"/>
                    <a:pt x="20482" y="14547"/>
                  </a:cubicBezTo>
                  <a:cubicBezTo>
                    <a:pt x="20459" y="14417"/>
                    <a:pt x="20441" y="14263"/>
                    <a:pt x="20438" y="14207"/>
                  </a:cubicBezTo>
                  <a:cubicBezTo>
                    <a:pt x="20436" y="14151"/>
                    <a:pt x="20392" y="14122"/>
                    <a:pt x="20340" y="14144"/>
                  </a:cubicBezTo>
                  <a:cubicBezTo>
                    <a:pt x="20201" y="14201"/>
                    <a:pt x="20175" y="14119"/>
                    <a:pt x="20158" y="13553"/>
                  </a:cubicBezTo>
                  <a:cubicBezTo>
                    <a:pt x="20150" y="13274"/>
                    <a:pt x="20116" y="12969"/>
                    <a:pt x="20083" y="12873"/>
                  </a:cubicBezTo>
                  <a:cubicBezTo>
                    <a:pt x="20048" y="12771"/>
                    <a:pt x="20053" y="12680"/>
                    <a:pt x="20095" y="12652"/>
                  </a:cubicBezTo>
                  <a:cubicBezTo>
                    <a:pt x="20114" y="12640"/>
                    <a:pt x="20129" y="12577"/>
                    <a:pt x="20138" y="12491"/>
                  </a:cubicBezTo>
                  <a:cubicBezTo>
                    <a:pt x="20138" y="12490"/>
                    <a:pt x="20138" y="12487"/>
                    <a:pt x="20138" y="12487"/>
                  </a:cubicBezTo>
                  <a:cubicBezTo>
                    <a:pt x="20148" y="12399"/>
                    <a:pt x="20155" y="12288"/>
                    <a:pt x="20150" y="12168"/>
                  </a:cubicBezTo>
                  <a:cubicBezTo>
                    <a:pt x="20138" y="11851"/>
                    <a:pt x="20092" y="11685"/>
                    <a:pt x="19980" y="11561"/>
                  </a:cubicBezTo>
                  <a:cubicBezTo>
                    <a:pt x="19821" y="11383"/>
                    <a:pt x="19784" y="11131"/>
                    <a:pt x="19771" y="10171"/>
                  </a:cubicBezTo>
                  <a:cubicBezTo>
                    <a:pt x="19768" y="9957"/>
                    <a:pt x="19759" y="9829"/>
                    <a:pt x="19739" y="9755"/>
                  </a:cubicBezTo>
                  <a:cubicBezTo>
                    <a:pt x="19729" y="9719"/>
                    <a:pt x="19716" y="9693"/>
                    <a:pt x="19699" y="9678"/>
                  </a:cubicBezTo>
                  <a:cubicBezTo>
                    <a:pt x="19683" y="9663"/>
                    <a:pt x="19662" y="9657"/>
                    <a:pt x="19636" y="9657"/>
                  </a:cubicBezTo>
                  <a:cubicBezTo>
                    <a:pt x="19569" y="9657"/>
                    <a:pt x="19494" y="9632"/>
                    <a:pt x="19466" y="9602"/>
                  </a:cubicBezTo>
                  <a:cubicBezTo>
                    <a:pt x="19439" y="9572"/>
                    <a:pt x="19422" y="8947"/>
                    <a:pt x="19427" y="8217"/>
                  </a:cubicBezTo>
                  <a:cubicBezTo>
                    <a:pt x="19436" y="6939"/>
                    <a:pt x="19428" y="6885"/>
                    <a:pt x="19269" y="6700"/>
                  </a:cubicBezTo>
                  <a:cubicBezTo>
                    <a:pt x="19177" y="6595"/>
                    <a:pt x="19111" y="6477"/>
                    <a:pt x="19123" y="6441"/>
                  </a:cubicBezTo>
                  <a:cubicBezTo>
                    <a:pt x="19128" y="6424"/>
                    <a:pt x="19124" y="6414"/>
                    <a:pt x="19115" y="6411"/>
                  </a:cubicBezTo>
                  <a:cubicBezTo>
                    <a:pt x="19104" y="6409"/>
                    <a:pt x="19081" y="6413"/>
                    <a:pt x="19059" y="6428"/>
                  </a:cubicBezTo>
                  <a:cubicBezTo>
                    <a:pt x="19014" y="6459"/>
                    <a:pt x="18918" y="6396"/>
                    <a:pt x="18830" y="6305"/>
                  </a:cubicBezTo>
                  <a:cubicBezTo>
                    <a:pt x="18741" y="6212"/>
                    <a:pt x="18661" y="6088"/>
                    <a:pt x="18648" y="5995"/>
                  </a:cubicBezTo>
                  <a:cubicBezTo>
                    <a:pt x="18639" y="5927"/>
                    <a:pt x="18630" y="5222"/>
                    <a:pt x="18625" y="4427"/>
                  </a:cubicBezTo>
                  <a:cubicBezTo>
                    <a:pt x="18620" y="3632"/>
                    <a:pt x="18595" y="3001"/>
                    <a:pt x="18573" y="3025"/>
                  </a:cubicBezTo>
                  <a:cubicBezTo>
                    <a:pt x="18551" y="3049"/>
                    <a:pt x="18471" y="3037"/>
                    <a:pt x="18399" y="2995"/>
                  </a:cubicBezTo>
                  <a:cubicBezTo>
                    <a:pt x="18341" y="2961"/>
                    <a:pt x="18308" y="2904"/>
                    <a:pt x="18289" y="2702"/>
                  </a:cubicBezTo>
                  <a:cubicBezTo>
                    <a:pt x="18269" y="2500"/>
                    <a:pt x="18265" y="2150"/>
                    <a:pt x="18261" y="1525"/>
                  </a:cubicBezTo>
                  <a:cubicBezTo>
                    <a:pt x="18256" y="759"/>
                    <a:pt x="18235" y="105"/>
                    <a:pt x="18214" y="68"/>
                  </a:cubicBezTo>
                  <a:cubicBezTo>
                    <a:pt x="18193" y="31"/>
                    <a:pt x="16855" y="0"/>
                    <a:pt x="15242" y="0"/>
                  </a:cubicBezTo>
                  <a:cubicBezTo>
                    <a:pt x="13779" y="0"/>
                    <a:pt x="12870" y="13"/>
                    <a:pt x="12519" y="42"/>
                  </a:cubicBezTo>
                  <a:cubicBezTo>
                    <a:pt x="12402" y="52"/>
                    <a:pt x="12350" y="68"/>
                    <a:pt x="12357" y="81"/>
                  </a:cubicBezTo>
                  <a:cubicBezTo>
                    <a:pt x="12382" y="124"/>
                    <a:pt x="12343" y="179"/>
                    <a:pt x="12270" y="204"/>
                  </a:cubicBezTo>
                  <a:cubicBezTo>
                    <a:pt x="12197" y="229"/>
                    <a:pt x="12067" y="288"/>
                    <a:pt x="11982" y="331"/>
                  </a:cubicBezTo>
                  <a:cubicBezTo>
                    <a:pt x="11754" y="448"/>
                    <a:pt x="11554" y="381"/>
                    <a:pt x="11527" y="178"/>
                  </a:cubicBezTo>
                  <a:cubicBezTo>
                    <a:pt x="11522" y="136"/>
                    <a:pt x="11512" y="105"/>
                    <a:pt x="11496" y="81"/>
                  </a:cubicBezTo>
                  <a:cubicBezTo>
                    <a:pt x="11479" y="56"/>
                    <a:pt x="11455" y="37"/>
                    <a:pt x="11409" y="25"/>
                  </a:cubicBezTo>
                  <a:cubicBezTo>
                    <a:pt x="11315" y="2"/>
                    <a:pt x="11142" y="0"/>
                    <a:pt x="10812" y="0"/>
                  </a:cubicBezTo>
                  <a:close/>
                  <a:moveTo>
                    <a:pt x="861" y="14458"/>
                  </a:moveTo>
                  <a:cubicBezTo>
                    <a:pt x="882" y="14463"/>
                    <a:pt x="901" y="14480"/>
                    <a:pt x="913" y="14501"/>
                  </a:cubicBezTo>
                  <a:cubicBezTo>
                    <a:pt x="936" y="14542"/>
                    <a:pt x="923" y="14594"/>
                    <a:pt x="885" y="14620"/>
                  </a:cubicBezTo>
                  <a:cubicBezTo>
                    <a:pt x="847" y="14645"/>
                    <a:pt x="798" y="14635"/>
                    <a:pt x="775" y="14594"/>
                  </a:cubicBezTo>
                  <a:cubicBezTo>
                    <a:pt x="751" y="14553"/>
                    <a:pt x="760" y="14496"/>
                    <a:pt x="798" y="14471"/>
                  </a:cubicBezTo>
                  <a:cubicBezTo>
                    <a:pt x="817" y="14458"/>
                    <a:pt x="841" y="14453"/>
                    <a:pt x="861" y="14458"/>
                  </a:cubicBezTo>
                  <a:close/>
                </a:path>
              </a:pathLst>
            </a:custGeom>
            <a:ln w="12700" cap="flat">
              <a:noFill/>
              <a:miter lim="400000"/>
            </a:ln>
            <a:effectLst/>
          </p:spPr>
        </p:pic>
        <p:sp>
          <p:nvSpPr>
            <p:cNvPr id="354" name="Shape 354"/>
            <p:cNvSpPr/>
            <p:nvPr/>
          </p:nvSpPr>
          <p:spPr>
            <a:xfrm>
              <a:off x="264161" y="410687"/>
              <a:ext cx="1456884" cy="11963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ctr"/>
            </a:lstStyle>
            <a:p>
              <a:r>
                <a:rPr dirty="0"/>
                <a:t>3’ above the surface</a:t>
              </a:r>
            </a:p>
          </p:txBody>
        </p:sp>
      </p:gr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9937"/>
            <a:ext cx="9144000" cy="1211263"/>
          </a:xfrm>
        </p:spPr>
        <p:txBody>
          <a:bodyPr/>
          <a:lstStyle/>
          <a:p>
            <a:r>
              <a:rPr lang="en-US" dirty="0"/>
              <a:t>Critical Outcomes for Ladder Safety </a:t>
            </a:r>
            <a:r>
              <a:rPr lang="en-US" dirty="0" smtClean="0">
                <a:solidFill>
                  <a:srgbClr val="FFFFFF"/>
                </a:solidFill>
              </a:rPr>
              <a:t>1</a:t>
            </a:r>
            <a:endParaRPr lang="en-US" dirty="0"/>
          </a:p>
        </p:txBody>
      </p:sp>
      <p:sp>
        <p:nvSpPr>
          <p:cNvPr id="365" name="Shape 365"/>
          <p:cNvSpPr/>
          <p:nvPr/>
        </p:nvSpPr>
        <p:spPr>
          <a:xfrm>
            <a:off x="415789" y="1884363"/>
            <a:ext cx="5844746" cy="3190875"/>
          </a:xfrm>
          <a:prstGeom prst="rect">
            <a:avLst/>
          </a:prstGeom>
          <a:ln w="12700">
            <a:miter lim="400000"/>
          </a:ln>
          <a:extLst>
            <a:ext uri="{C572A759-6A51-4108-AA02-DFA0A04FC94B}">
              <ma14:wrappingTextBoxFlag xmlns="" xmlns:ma14="http://schemas.microsoft.com/office/mac/drawingml/2011/main" val="1"/>
            </a:ext>
          </a:extLst>
        </p:spPr>
        <p:txBody>
          <a:bodyPr lIns="46037" tIns="46037" rIns="46037" bIns="46037">
            <a:spAutoFit/>
          </a:bodyPr>
          <a:lstStyle/>
          <a:p>
            <a:pPr marL="199159" indent="-199159" defTabSz="457200">
              <a:spcBef>
                <a:spcPts val="1200"/>
              </a:spcBef>
              <a:buSzPct val="100000"/>
              <a:buFont typeface="Arial"/>
              <a:buChar char="•"/>
              <a:defRPr sz="2300"/>
            </a:pPr>
            <a:r>
              <a:rPr dirty="0"/>
              <a:t>Use a ladder when it’s the safest option.</a:t>
            </a:r>
          </a:p>
          <a:p>
            <a:pPr marL="199159" indent="-199159" defTabSz="457200">
              <a:spcBef>
                <a:spcPts val="1200"/>
              </a:spcBef>
              <a:buSzPct val="100000"/>
              <a:buFont typeface="Arial"/>
              <a:buChar char="•"/>
              <a:defRPr sz="2300"/>
            </a:pPr>
            <a:r>
              <a:rPr dirty="0"/>
              <a:t>The areas around the top and bottom of the ladder are clear.</a:t>
            </a:r>
          </a:p>
          <a:p>
            <a:pPr marL="199159" indent="-199159" defTabSz="457200">
              <a:spcBef>
                <a:spcPts val="1200"/>
              </a:spcBef>
              <a:buSzPct val="100000"/>
              <a:buFont typeface="Arial"/>
              <a:buChar char="•"/>
              <a:defRPr sz="2300"/>
            </a:pPr>
            <a:r>
              <a:rPr dirty="0"/>
              <a:t>The rungs (steps) are level and evenly spaced.</a:t>
            </a:r>
          </a:p>
          <a:p>
            <a:pPr marL="199159" indent="-199159" defTabSz="457200">
              <a:spcBef>
                <a:spcPts val="1200"/>
              </a:spcBef>
              <a:buSzPct val="100000"/>
              <a:buFont typeface="Arial"/>
              <a:buChar char="•"/>
              <a:defRPr sz="2300"/>
            </a:pPr>
            <a:r>
              <a:rPr dirty="0"/>
              <a:t>Ladders are raised and placed correctly.</a:t>
            </a:r>
          </a:p>
          <a:p>
            <a:pPr marL="199159" indent="-199159" defTabSz="457200">
              <a:spcBef>
                <a:spcPts val="1200"/>
              </a:spcBef>
              <a:buSzPct val="100000"/>
              <a:buFont typeface="Arial"/>
              <a:buChar char="•"/>
              <a:defRPr sz="2300"/>
            </a:pPr>
            <a:r>
              <a:rPr dirty="0"/>
              <a:t>Use ladders according to the purposes for which they were designed.</a:t>
            </a:r>
          </a:p>
        </p:txBody>
      </p:sp>
      <p:pic>
        <p:nvPicPr>
          <p:cNvPr id="362" name="image22.png" descr="A ladder in bad condition that has duct tape on it."/>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3698" y="1715984"/>
            <a:ext cx="2396025" cy="3426032"/>
          </a:xfrm>
          <a:prstGeom prst="rect">
            <a:avLst/>
          </a:prstGeom>
          <a:ln w="12700">
            <a:miter lim="400000"/>
          </a:ln>
        </p:spPr>
      </p:pic>
      <p:pic>
        <p:nvPicPr>
          <p:cNvPr id="363" name="image23.png" descr="A broken ladder on the ground."/>
          <p:cNvPicPr>
            <a:picLocks noChangeAspect="1"/>
          </p:cNvPicPr>
          <p:nvPr/>
        </p:nvPicPr>
        <p:blipFill>
          <a:blip r:embed="rId3">
            <a:extLst/>
          </a:blip>
          <a:stretch>
            <a:fillRect/>
          </a:stretch>
        </p:blipFill>
        <p:spPr>
          <a:xfrm>
            <a:off x="5357706" y="5110171"/>
            <a:ext cx="3457576" cy="1731964"/>
          </a:xfrm>
          <a:prstGeom prst="rect">
            <a:avLst/>
          </a:prstGeom>
          <a:ln w="12700">
            <a:miter lim="400000"/>
          </a:ln>
        </p:spPr>
      </p:pic>
      <p:pic>
        <p:nvPicPr>
          <p:cNvPr id="364" name="image24.png" descr="Red No symbol (circle with a slash) indicates the contents of these 2 photo are not approved by OSHA.&#10;"/>
          <p:cNvPicPr>
            <a:picLocks noChangeAspect="1"/>
          </p:cNvPicPr>
          <p:nvPr/>
        </p:nvPicPr>
        <p:blipFill>
          <a:blip r:embed="rId4">
            <a:extLst/>
          </a:blip>
          <a:stretch>
            <a:fillRect/>
          </a:stretch>
        </p:blipFill>
        <p:spPr>
          <a:xfrm>
            <a:off x="7786122" y="4059900"/>
            <a:ext cx="1395414" cy="1322389"/>
          </a:xfrm>
          <a:prstGeom prst="rect">
            <a:avLst/>
          </a:prstGeom>
          <a:ln w="12700">
            <a:miter lim="400000"/>
          </a:ln>
        </p:spPr>
      </p:pic>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18013" cy="727542"/>
          </a:xfrm>
        </p:spPr>
        <p:txBody>
          <a:bodyPr/>
          <a:lstStyle/>
          <a:p>
            <a:r>
              <a:rPr lang="en-US" sz="3200" dirty="0"/>
              <a:t>Critical Outcomes for Ladder Safety </a:t>
            </a:r>
            <a:r>
              <a:rPr lang="en-US" sz="3200" dirty="0" smtClean="0">
                <a:solidFill>
                  <a:srgbClr val="FFFFFF"/>
                </a:solidFill>
              </a:rPr>
              <a:t>2</a:t>
            </a:r>
            <a:endParaRPr lang="en-US" sz="3200" dirty="0"/>
          </a:p>
        </p:txBody>
      </p:sp>
      <p:sp>
        <p:nvSpPr>
          <p:cNvPr id="369" name="Shape 369"/>
          <p:cNvSpPr/>
          <p:nvPr/>
        </p:nvSpPr>
        <p:spPr>
          <a:xfrm>
            <a:off x="432800" y="2037467"/>
            <a:ext cx="5243514" cy="3317875"/>
          </a:xfrm>
          <a:prstGeom prst="rect">
            <a:avLst/>
          </a:prstGeom>
          <a:ln w="12700">
            <a:miter lim="400000"/>
          </a:ln>
          <a:extLst>
            <a:ext uri="{C572A759-6A51-4108-AA02-DFA0A04FC94B}">
              <ma14:wrappingTextBoxFlag xmlns="" xmlns:ma14="http://schemas.microsoft.com/office/mac/drawingml/2011/main" val="1"/>
            </a:ext>
          </a:extLst>
        </p:spPr>
        <p:txBody>
          <a:bodyPr lIns="46037" tIns="46037" rIns="46037" bIns="46037">
            <a:spAutoFit/>
          </a:bodyPr>
          <a:lstStyle/>
          <a:p>
            <a:pPr marL="190500" indent="-190500" defTabSz="457200">
              <a:spcBef>
                <a:spcPts val="1000"/>
              </a:spcBef>
              <a:buSzPct val="100000"/>
              <a:buFont typeface="Arial"/>
              <a:buChar char="•"/>
              <a:defRPr sz="2300"/>
            </a:pPr>
            <a:r>
              <a:rPr dirty="0"/>
              <a:t>DO NOT tie ladders together to make a longer one.</a:t>
            </a:r>
          </a:p>
          <a:p>
            <a:pPr marL="190500" indent="-190500" defTabSz="457200">
              <a:spcBef>
                <a:spcPts val="1000"/>
              </a:spcBef>
              <a:buSzPct val="100000"/>
              <a:buFont typeface="Arial"/>
              <a:buChar char="•"/>
              <a:defRPr sz="2300"/>
            </a:pPr>
            <a:r>
              <a:rPr b="1" dirty="0"/>
              <a:t>Tools should be carried in a tool belt or pulled up by a rope.</a:t>
            </a:r>
          </a:p>
          <a:p>
            <a:pPr marL="190500" indent="-190500" defTabSz="457200">
              <a:spcBef>
                <a:spcPts val="1000"/>
              </a:spcBef>
              <a:buSzPct val="100000"/>
              <a:buFont typeface="Arial"/>
              <a:buChar char="•"/>
              <a:defRPr sz="2300"/>
            </a:pPr>
            <a:r>
              <a:rPr dirty="0"/>
              <a:t>Do not varnish or paint wooden ladders.</a:t>
            </a:r>
          </a:p>
          <a:p>
            <a:pPr marL="190500" indent="-190500" defTabSz="457200">
              <a:spcBef>
                <a:spcPts val="1000"/>
              </a:spcBef>
              <a:buSzPct val="100000"/>
              <a:buFont typeface="Arial"/>
              <a:buChar char="•"/>
              <a:defRPr sz="2300"/>
            </a:pPr>
            <a:r>
              <a:rPr b="1" dirty="0"/>
              <a:t>Grab the ladder rungs (stairs/crossbars) with your hands</a:t>
            </a:r>
            <a:r>
              <a:rPr dirty="0"/>
              <a:t>, not the vertical side rails.</a:t>
            </a:r>
          </a:p>
        </p:txBody>
      </p:sp>
      <p:pic>
        <p:nvPicPr>
          <p:cNvPr id="368" name="image40.jpeg" descr="A tall yellow ladder with a small wooden ladder and 2 boards tied to the top of it to make it longer. This make-shift ladder is leaned against an air conditioning unit on the side of a buildi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879099" y="1710858"/>
            <a:ext cx="2806145" cy="4547414"/>
          </a:xfrm>
          <a:prstGeom prst="rect">
            <a:avLst/>
          </a:prstGeom>
          <a:ln w="12700">
            <a:miter lim="400000"/>
          </a:ln>
        </p:spPr>
      </p:pic>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990600"/>
            <a:ext cx="9144000" cy="685800"/>
          </a:xfrm>
        </p:spPr>
        <p:txBody>
          <a:bodyPr/>
          <a:lstStyle/>
          <a:p>
            <a:pPr>
              <a:defRPr sz="2700"/>
            </a:pPr>
            <a:r>
              <a:rPr lang="en-US" dirty="0"/>
              <a:t>Critical Outcomes for Ladder Safety </a:t>
            </a:r>
            <a:r>
              <a:rPr lang="en-US" dirty="0">
                <a:solidFill>
                  <a:srgbClr val="FFFFFF"/>
                </a:solidFill>
              </a:rPr>
              <a:t>3</a:t>
            </a:r>
          </a:p>
        </p:txBody>
      </p:sp>
      <p:sp>
        <p:nvSpPr>
          <p:cNvPr id="374" name="Shape 374"/>
          <p:cNvSpPr/>
          <p:nvPr/>
        </p:nvSpPr>
        <p:spPr>
          <a:xfrm>
            <a:off x="351827" y="2037467"/>
            <a:ext cx="4600577" cy="2479675"/>
          </a:xfrm>
          <a:prstGeom prst="rect">
            <a:avLst/>
          </a:prstGeom>
          <a:ln w="12700">
            <a:miter lim="400000"/>
          </a:ln>
          <a:extLst>
            <a:ext uri="{C572A759-6A51-4108-AA02-DFA0A04FC94B}">
              <ma14:wrappingTextBoxFlag xmlns="" xmlns:ma14="http://schemas.microsoft.com/office/mac/drawingml/2011/main" val="1"/>
            </a:ext>
          </a:extLst>
        </p:spPr>
        <p:txBody>
          <a:bodyPr lIns="46037" tIns="46037" rIns="46037" bIns="46037">
            <a:spAutoFit/>
          </a:bodyPr>
          <a:lstStyle/>
          <a:p>
            <a:pPr marL="190500" indent="-190500" defTabSz="457200">
              <a:spcBef>
                <a:spcPts val="1000"/>
              </a:spcBef>
              <a:buSzPct val="100000"/>
              <a:buFont typeface="Arial"/>
              <a:buChar char="•"/>
              <a:defRPr sz="2300"/>
            </a:pPr>
            <a:r>
              <a:rPr dirty="0"/>
              <a:t>Follow the 3 points of contact rule.</a:t>
            </a:r>
            <a:endParaRPr sz="2700" dirty="0"/>
          </a:p>
          <a:p>
            <a:pPr marL="190500" indent="-190500" defTabSz="457200">
              <a:spcBef>
                <a:spcPts val="1000"/>
              </a:spcBef>
              <a:buSzPct val="100000"/>
              <a:buFont typeface="Arial"/>
              <a:buChar char="•"/>
              <a:defRPr sz="2300"/>
            </a:pPr>
            <a:r>
              <a:rPr dirty="0"/>
              <a:t>Always go up and down while facing the ladder, using both hands.</a:t>
            </a:r>
            <a:endParaRPr sz="2700" dirty="0"/>
          </a:p>
          <a:p>
            <a:pPr marL="190500" indent="-190500" defTabSz="457200">
              <a:spcBef>
                <a:spcPts val="1000"/>
              </a:spcBef>
              <a:buSzPct val="100000"/>
              <a:buFont typeface="Arial"/>
              <a:buChar char="•"/>
              <a:defRPr sz="2300"/>
            </a:pPr>
            <a:r>
              <a:rPr dirty="0"/>
              <a:t>Use a tool belt to carry tools: keep your body centered between the vertical rails of the ladder.</a:t>
            </a:r>
          </a:p>
        </p:txBody>
      </p:sp>
      <p:pic>
        <p:nvPicPr>
          <p:cNvPr id="372" name="image41.jpeg" descr="Graphic depicting correct and incorrect way to stand on a ladder. The first worker is standing correctly with his torso centered between the vertical sides of the ladder. The second workers is using the ladder incorrectly by leaning far to the right to reach his work and only holding on with one hand and one foot."/>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326922" y="2060737"/>
            <a:ext cx="2722737" cy="3897278"/>
          </a:xfrm>
          <a:prstGeom prst="rect">
            <a:avLst/>
          </a:prstGeom>
          <a:ln w="12700">
            <a:miter lim="400000"/>
          </a:ln>
        </p:spPr>
      </p:pic>
      <p:pic>
        <p:nvPicPr>
          <p:cNvPr id="373" name="image42.jpeg" descr="Man climbing a ladder using the 3-Point Climbing technique. He has two hands and one foot, or two feet and one hand on the ladder at all times."/>
          <p:cNvPicPr>
            <a:picLocks noChangeAspect="1"/>
          </p:cNvPicPr>
          <p:nvPr/>
        </p:nvPicPr>
        <p:blipFill>
          <a:blip r:embed="rId4">
            <a:extLst/>
          </a:blip>
          <a:stretch>
            <a:fillRect/>
          </a:stretch>
        </p:blipFill>
        <p:spPr>
          <a:xfrm>
            <a:off x="4835373" y="2039936"/>
            <a:ext cx="1905002" cy="3524253"/>
          </a:xfrm>
          <a:prstGeom prst="rect">
            <a:avLst/>
          </a:prstGeom>
          <a:ln w="12700">
            <a:miter lim="400000"/>
          </a:ln>
        </p:spPr>
      </p:pic>
      <p:pic>
        <p:nvPicPr>
          <p:cNvPr id="376" name="check mark 2000px-Checkmark_green.svg.png" descr="Green check mark indicates the contents of this photo are approved by OSHA.&#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70831" y="3028357"/>
            <a:ext cx="1297089" cy="1125874"/>
          </a:xfrm>
          <a:prstGeom prst="rect">
            <a:avLst/>
          </a:prstGeom>
          <a:ln w="12700">
            <a:miter lim="400000"/>
          </a:ln>
          <a:effectLst>
            <a:outerShdw blurRad="38100" dist="20000" dir="2487689" rotWithShape="0">
              <a:srgbClr val="000000"/>
            </a:outerShdw>
          </a:effectLst>
        </p:spPr>
      </p:pic>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Shape 381"/>
          <p:cNvSpPr>
            <a:spLocks noGrp="1"/>
          </p:cNvSpPr>
          <p:nvPr>
            <p:ph type="title"/>
          </p:nvPr>
        </p:nvSpPr>
        <p:spPr>
          <a:xfrm>
            <a:off x="-2" y="1071186"/>
            <a:ext cx="9144004" cy="609601"/>
          </a:xfrm>
          <a:prstGeom prst="rect">
            <a:avLst/>
          </a:prstGeom>
        </p:spPr>
        <p:txBody>
          <a:bodyPr/>
          <a:lstStyle>
            <a:lvl1pPr defTabSz="352042">
              <a:defRPr sz="3500"/>
            </a:lvl1pPr>
          </a:lstStyle>
          <a:p>
            <a:r>
              <a:rPr dirty="0"/>
              <a:t>Ladder-Related Training</a:t>
            </a:r>
          </a:p>
        </p:txBody>
      </p:sp>
      <p:sp>
        <p:nvSpPr>
          <p:cNvPr id="382" name="Shape 382"/>
          <p:cNvSpPr>
            <a:spLocks noGrp="1"/>
          </p:cNvSpPr>
          <p:nvPr>
            <p:ph type="body" idx="4294967295"/>
          </p:nvPr>
        </p:nvSpPr>
        <p:spPr>
          <a:xfrm>
            <a:off x="216900" y="1675794"/>
            <a:ext cx="6212386" cy="4875264"/>
          </a:xfrm>
          <a:prstGeom prst="rect">
            <a:avLst/>
          </a:prstGeom>
        </p:spPr>
        <p:txBody>
          <a:bodyPr/>
          <a:lstStyle/>
          <a:p>
            <a:pPr marL="190500" indent="-190500" defTabSz="420623">
              <a:buChar char="•"/>
              <a:defRPr sz="2500"/>
            </a:pPr>
            <a:r>
              <a:rPr dirty="0"/>
              <a:t>The employer must provide a training program on how to use portable ladders and fixed staircases:</a:t>
            </a:r>
            <a:endParaRPr sz="700" dirty="0"/>
          </a:p>
          <a:p>
            <a:pPr marL="683512" lvl="1" indent="-262890" defTabSz="420623">
              <a:defRPr sz="2200"/>
            </a:pPr>
            <a:r>
              <a:rPr dirty="0"/>
              <a:t>The training must be provided in a language that workers understand. </a:t>
            </a:r>
          </a:p>
          <a:p>
            <a:pPr marL="683512" lvl="1" indent="-262890" defTabSz="420623">
              <a:defRPr sz="2200"/>
            </a:pPr>
            <a:r>
              <a:rPr dirty="0"/>
              <a:t>The training must be provided by a competent person. </a:t>
            </a:r>
          </a:p>
          <a:p>
            <a:pPr marL="683512" lvl="1" indent="-262890" defTabSz="420623">
              <a:defRPr sz="2200"/>
            </a:pPr>
            <a:r>
              <a:rPr dirty="0"/>
              <a:t>In addition, re-training should be provided to each worker, as necessary, so that workers retain the information, and maintain the knowledge required to comply with the standard.</a:t>
            </a:r>
          </a:p>
        </p:txBody>
      </p:sp>
      <p:pic>
        <p:nvPicPr>
          <p:cNvPr id="380" name="image43.jpeg" descr="Photo of a dummy falling from a roof while trying to install Christmas lights on the roof. A wife stands nearby smiling."/>
          <p:cNvPicPr>
            <a:picLocks noChangeAspect="1"/>
          </p:cNvPicPr>
          <p:nvPr/>
        </p:nvPicPr>
        <p:blipFill>
          <a:blip r:embed="rId3">
            <a:extLst/>
          </a:blip>
          <a:stretch>
            <a:fillRect/>
          </a:stretch>
        </p:blipFill>
        <p:spPr>
          <a:xfrm>
            <a:off x="6705600" y="1600200"/>
            <a:ext cx="2073275" cy="4584700"/>
          </a:xfrm>
          <a:prstGeom prst="rect">
            <a:avLst/>
          </a:prstGeom>
          <a:ln w="12700">
            <a:miter lim="400000"/>
          </a:ln>
        </p:spPr>
      </p:pic>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004086"/>
            <a:ext cx="9144000" cy="748514"/>
          </a:xfrm>
        </p:spPr>
        <p:txBody>
          <a:bodyPr/>
          <a:lstStyle/>
          <a:p>
            <a:pPr>
              <a:defRPr sz="3500" b="1"/>
            </a:pPr>
            <a:r>
              <a:rPr lang="en-US" sz="4000" dirty="0"/>
              <a:t>An Example </a:t>
            </a:r>
            <a:r>
              <a:rPr lang="en-US" sz="4000" dirty="0">
                <a:solidFill>
                  <a:srgbClr val="FFFFFF"/>
                </a:solidFill>
              </a:rPr>
              <a:t>1</a:t>
            </a:r>
          </a:p>
        </p:txBody>
      </p:sp>
      <p:sp>
        <p:nvSpPr>
          <p:cNvPr id="386" name="Shape 386"/>
          <p:cNvSpPr>
            <a:spLocks noGrp="1"/>
          </p:cNvSpPr>
          <p:nvPr>
            <p:ph type="body" sz="quarter" idx="4294967295"/>
          </p:nvPr>
        </p:nvSpPr>
        <p:spPr>
          <a:xfrm>
            <a:off x="304800" y="1928813"/>
            <a:ext cx="2819400" cy="3992562"/>
          </a:xfrm>
          <a:prstGeom prst="rect">
            <a:avLst/>
          </a:prstGeom>
        </p:spPr>
        <p:txBody>
          <a:bodyPr>
            <a:normAutofit/>
          </a:bodyPr>
          <a:lstStyle/>
          <a:p>
            <a:pPr marL="190500" indent="-190500">
              <a:lnSpc>
                <a:spcPct val="90000"/>
              </a:lnSpc>
              <a:spcBef>
                <a:spcPts val="1500"/>
              </a:spcBef>
              <a:buChar char="•"/>
              <a:defRPr sz="2400"/>
            </a:pPr>
            <a:r>
              <a:rPr dirty="0"/>
              <a:t>A man was cleaning windows.</a:t>
            </a:r>
          </a:p>
          <a:p>
            <a:pPr marL="190500" indent="-190500">
              <a:lnSpc>
                <a:spcPct val="90000"/>
              </a:lnSpc>
              <a:spcBef>
                <a:spcPts val="1500"/>
              </a:spcBef>
              <a:buChar char="•"/>
              <a:defRPr sz="2400"/>
            </a:pPr>
            <a:r>
              <a:rPr dirty="0"/>
              <a:t>The highest point to be cleaned was 9 feet. </a:t>
            </a:r>
          </a:p>
          <a:p>
            <a:pPr marL="190500" indent="-190500">
              <a:lnSpc>
                <a:spcPct val="90000"/>
              </a:lnSpc>
              <a:spcBef>
                <a:spcPts val="1500"/>
              </a:spcBef>
              <a:buChar char="•"/>
              <a:defRPr sz="2400"/>
            </a:pPr>
            <a:r>
              <a:rPr dirty="0"/>
              <a:t>A normal ladder wasn’t available.</a:t>
            </a:r>
          </a:p>
        </p:txBody>
      </p:sp>
      <p:pic>
        <p:nvPicPr>
          <p:cNvPr id="388" name="Window Washer.jpg" descr="Photo of a hand cleaning a soapy window using a squeegee.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06785" y="1929594"/>
            <a:ext cx="5318569" cy="3992564"/>
          </a:xfrm>
          <a:prstGeom prst="rect">
            <a:avLst/>
          </a:prstGeom>
          <a:ln w="12700">
            <a:miter lim="400000"/>
          </a:ln>
        </p:spPr>
      </p:pic>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8537"/>
            <a:ext cx="9144000" cy="906463"/>
          </a:xfrm>
        </p:spPr>
        <p:txBody>
          <a:bodyPr/>
          <a:lstStyle/>
          <a:p>
            <a:r>
              <a:rPr lang="en-US" sz="4000" dirty="0"/>
              <a:t>An Example </a:t>
            </a:r>
            <a:r>
              <a:rPr lang="en-US" sz="4000" dirty="0" smtClean="0">
                <a:solidFill>
                  <a:srgbClr val="FFFFFF"/>
                </a:solidFill>
              </a:rPr>
              <a:t>2</a:t>
            </a:r>
            <a:endParaRPr lang="en-US" sz="4000" dirty="0"/>
          </a:p>
        </p:txBody>
      </p:sp>
      <p:sp>
        <p:nvSpPr>
          <p:cNvPr id="393" name="Shape 393"/>
          <p:cNvSpPr/>
          <p:nvPr/>
        </p:nvSpPr>
        <p:spPr>
          <a:xfrm>
            <a:off x="317500" y="1912220"/>
            <a:ext cx="4195091" cy="40284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190500" indent="-190500" defTabSz="457200">
              <a:spcBef>
                <a:spcPts val="1000"/>
              </a:spcBef>
              <a:buSzPct val="100000"/>
              <a:buFont typeface="Arial"/>
              <a:buChar char="•"/>
              <a:defRPr sz="2300"/>
            </a:pPr>
            <a:r>
              <a:rPr dirty="0"/>
              <a:t>The worker was working backwards on the ladder.</a:t>
            </a:r>
          </a:p>
          <a:p>
            <a:pPr marL="190500" indent="-190500" defTabSz="457200">
              <a:spcBef>
                <a:spcPts val="1000"/>
              </a:spcBef>
              <a:buSzPct val="100000"/>
              <a:buFont typeface="Arial"/>
              <a:buChar char="•"/>
              <a:defRPr sz="2300"/>
            </a:pPr>
            <a:r>
              <a:rPr dirty="0"/>
              <a:t>The spacer bar was fully extended and locked.</a:t>
            </a:r>
          </a:p>
          <a:p>
            <a:pPr marL="190500" indent="-190500" defTabSz="457200">
              <a:spcBef>
                <a:spcPts val="1000"/>
              </a:spcBef>
              <a:buSzPct val="100000"/>
              <a:buFont typeface="Arial"/>
              <a:buChar char="•"/>
              <a:defRPr sz="2300"/>
            </a:pPr>
            <a:r>
              <a:rPr dirty="0"/>
              <a:t>The worker went up the ladder with a sponge and squeegee in one hand, and a towel in the other.</a:t>
            </a:r>
          </a:p>
          <a:p>
            <a:pPr marL="190500" indent="-190500" defTabSz="457200">
              <a:spcBef>
                <a:spcPts val="1000"/>
              </a:spcBef>
              <a:buSzPct val="100000"/>
              <a:buFont typeface="Arial"/>
              <a:buChar char="•"/>
              <a:defRPr sz="2300"/>
            </a:pPr>
            <a:r>
              <a:rPr dirty="0"/>
              <a:t>He was working on the next to last rung (step).</a:t>
            </a:r>
          </a:p>
        </p:txBody>
      </p:sp>
      <p:pic>
        <p:nvPicPr>
          <p:cNvPr id="394" name="image36.png" descr="Graphic of a worker cleaning a window while standing backwards on a ladder. He is standing on the next to last rung."/>
          <p:cNvPicPr>
            <a:picLocks noChangeAspect="1"/>
          </p:cNvPicPr>
          <p:nvPr/>
        </p:nvPicPr>
        <p:blipFill>
          <a:blip r:embed="rId3">
            <a:extLst/>
          </a:blip>
          <a:stretch>
            <a:fillRect/>
          </a:stretch>
        </p:blipFill>
        <p:spPr>
          <a:xfrm>
            <a:off x="4740250" y="1940433"/>
            <a:ext cx="6635024" cy="4671600"/>
          </a:xfrm>
          <a:prstGeom prst="rect">
            <a:avLst/>
          </a:prstGeom>
          <a:ln w="12700">
            <a:miter lim="400000"/>
          </a:ln>
        </p:spPr>
      </p:pic>
      <p:pic>
        <p:nvPicPr>
          <p:cNvPr id="395" name="no-symbol-39767_640.png" descr="Red No symbol (circle with a slash) indicates the contents of this photo are not approved by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32603" y="4046818"/>
            <a:ext cx="1616681" cy="1616681"/>
          </a:xfrm>
          <a:prstGeom prst="rect">
            <a:avLst/>
          </a:prstGeom>
          <a:ln w="12700">
            <a:miter lim="400000"/>
          </a:ln>
        </p:spPr>
      </p:pic>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978925"/>
          </a:xfrm>
        </p:spPr>
        <p:txBody>
          <a:bodyPr/>
          <a:lstStyle/>
          <a:p>
            <a:r>
              <a:rPr lang="en-US" sz="4000" b="1" dirty="0"/>
              <a:t>35 minutes later</a:t>
            </a:r>
            <a:r>
              <a:rPr lang="en-US" sz="4000" b="1" dirty="0" smtClean="0"/>
              <a:t>…</a:t>
            </a:r>
            <a:endParaRPr lang="en-US" sz="4000" b="1" dirty="0"/>
          </a:p>
        </p:txBody>
      </p:sp>
      <p:sp>
        <p:nvSpPr>
          <p:cNvPr id="400" name="Shape 400"/>
          <p:cNvSpPr/>
          <p:nvPr/>
        </p:nvSpPr>
        <p:spPr>
          <a:xfrm>
            <a:off x="393623" y="1900112"/>
            <a:ext cx="5085123" cy="3355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190499" indent="-190499" defTabSz="457200">
              <a:spcBef>
                <a:spcPts val="1000"/>
              </a:spcBef>
              <a:buSzPct val="100000"/>
              <a:buFont typeface="Arial"/>
              <a:buChar char="•"/>
              <a:defRPr sz="2500"/>
            </a:pPr>
            <a:r>
              <a:rPr dirty="0"/>
              <a:t>The foreman was approaching the hall and heard a loud noise. </a:t>
            </a:r>
          </a:p>
          <a:p>
            <a:pPr marL="190499" indent="-190499" defTabSz="457200">
              <a:spcBef>
                <a:spcPts val="1000"/>
              </a:spcBef>
              <a:buSzPct val="100000"/>
              <a:buFont typeface="Arial"/>
              <a:buChar char="•"/>
              <a:defRPr sz="2500"/>
            </a:pPr>
            <a:r>
              <a:rPr dirty="0"/>
              <a:t>He saw the victim lying on the floor trembling and trying to get up.</a:t>
            </a:r>
          </a:p>
          <a:p>
            <a:pPr marL="190499" indent="-190499" defTabSz="457200">
              <a:spcBef>
                <a:spcPts val="1000"/>
              </a:spcBef>
              <a:buSzPct val="100000"/>
              <a:buFont typeface="Arial"/>
              <a:buChar char="•"/>
              <a:defRPr sz="2500"/>
            </a:pPr>
            <a:r>
              <a:rPr dirty="0"/>
              <a:t>The foreman called 911.</a:t>
            </a:r>
          </a:p>
          <a:p>
            <a:pPr marL="190499" indent="-190499" defTabSz="457200">
              <a:spcBef>
                <a:spcPts val="1000"/>
              </a:spcBef>
              <a:buSzPct val="100000"/>
              <a:buFont typeface="Arial"/>
              <a:buChar char="•"/>
              <a:defRPr sz="2500"/>
            </a:pPr>
            <a:r>
              <a:rPr dirty="0"/>
              <a:t>The victim was taken to the hospital.</a:t>
            </a:r>
          </a:p>
          <a:p>
            <a:pPr marL="190499" indent="-190499" defTabSz="457200">
              <a:spcBef>
                <a:spcPts val="1000"/>
              </a:spcBef>
              <a:buSzPct val="100000"/>
              <a:buFont typeface="Arial"/>
              <a:buChar char="•"/>
              <a:defRPr sz="2500"/>
            </a:pPr>
            <a:r>
              <a:rPr dirty="0"/>
              <a:t>The victim died the next day.</a:t>
            </a:r>
          </a:p>
        </p:txBody>
      </p:sp>
      <p:pic>
        <p:nvPicPr>
          <p:cNvPr id="399" name="image51.jpeg" descr="Graphic of a man falling from a ladder."/>
          <p:cNvPicPr>
            <a:picLocks noChangeAspect="1"/>
          </p:cNvPicPr>
          <p:nvPr/>
        </p:nvPicPr>
        <p:blipFill>
          <a:blip r:embed="rId3">
            <a:extLst/>
          </a:blip>
          <a:stretch>
            <a:fillRect/>
          </a:stretch>
        </p:blipFill>
        <p:spPr>
          <a:xfrm>
            <a:off x="5514878" y="1568141"/>
            <a:ext cx="3038476" cy="4038601"/>
          </a:xfrm>
          <a:prstGeom prst="rect">
            <a:avLst/>
          </a:prstGeom>
          <a:ln w="12700">
            <a:miter lim="400000"/>
          </a:ln>
        </p:spPr>
      </p:pic>
      <p:pic>
        <p:nvPicPr>
          <p:cNvPr id="402" name="no-symbol-39767_640.png" descr="Red No symbol (circle with a slash) indicates the contents of this photo are not approved by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13075" y="1748862"/>
            <a:ext cx="1616682" cy="1616682"/>
          </a:xfrm>
          <a:prstGeom prst="rect">
            <a:avLst/>
          </a:prstGeom>
          <a:ln w="12700">
            <a:miter lim="400000"/>
          </a:ln>
        </p:spPr>
      </p:pic>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6" name="image36.png" descr="Graphic of a worker cleaning a window while standing backwards on a ladder. He is standing on the next to last rung."/>
          <p:cNvPicPr>
            <a:picLocks noChangeAspect="1"/>
          </p:cNvPicPr>
          <p:nvPr/>
        </p:nvPicPr>
        <p:blipFill>
          <a:blip r:embed="rId3">
            <a:extLst/>
          </a:blip>
          <a:stretch>
            <a:fillRect/>
          </a:stretch>
        </p:blipFill>
        <p:spPr>
          <a:xfrm>
            <a:off x="838200" y="1104900"/>
            <a:ext cx="7467600" cy="5257800"/>
          </a:xfrm>
          <a:prstGeom prst="rect">
            <a:avLst/>
          </a:prstGeom>
          <a:ln w="12700">
            <a:miter lim="400000"/>
          </a:ln>
        </p:spPr>
      </p:pic>
      <p:pic>
        <p:nvPicPr>
          <p:cNvPr id="409" name="no-symbol-39767_640.png" descr="Red No symbol (circle with a slash) indicates the contents of this photo are not approved by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15480" y="3492069"/>
            <a:ext cx="1616681" cy="1616682"/>
          </a:xfrm>
          <a:prstGeom prst="rect">
            <a:avLst/>
          </a:prstGeom>
          <a:ln w="12700">
            <a:miter lim="400000"/>
          </a:ln>
        </p:spPr>
      </p:pic>
      <p:sp>
        <p:nvSpPr>
          <p:cNvPr id="407" name="Shape 407"/>
          <p:cNvSpPr/>
          <p:nvPr/>
        </p:nvSpPr>
        <p:spPr>
          <a:xfrm>
            <a:off x="2832654" y="2282420"/>
            <a:ext cx="4399626" cy="38887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defTabSz="457200">
              <a:defRPr sz="2500" b="1"/>
            </a:pPr>
            <a:r>
              <a:rPr dirty="0"/>
              <a:t> Note the ladder:</a:t>
            </a:r>
          </a:p>
          <a:p>
            <a:pPr marL="596900" lvl="1" indent="-152400" defTabSz="457200">
              <a:spcBef>
                <a:spcPts val="1000"/>
              </a:spcBef>
              <a:buSzPct val="100000"/>
              <a:buFont typeface="Arial"/>
              <a:buChar char="•"/>
              <a:defRPr sz="2500"/>
            </a:pPr>
            <a:r>
              <a:rPr dirty="0"/>
              <a:t> The rungs were placed in front of the window. </a:t>
            </a:r>
          </a:p>
          <a:p>
            <a:pPr marL="596900" lvl="1" indent="-152400" defTabSz="457200">
              <a:spcBef>
                <a:spcPts val="1000"/>
              </a:spcBef>
              <a:buSzPct val="100000"/>
              <a:buFont typeface="Arial"/>
              <a:buChar char="•"/>
              <a:defRPr sz="2500"/>
            </a:pPr>
            <a:r>
              <a:rPr dirty="0"/>
              <a:t> The cross sections were facing away from the window.</a:t>
            </a:r>
          </a:p>
          <a:p>
            <a:pPr marL="596900" lvl="1" indent="-152400" defTabSz="457200">
              <a:spcBef>
                <a:spcPts val="1000"/>
              </a:spcBef>
              <a:buSzPct val="100000"/>
              <a:buFont typeface="Arial"/>
              <a:buChar char="•"/>
              <a:defRPr sz="2500"/>
            </a:pPr>
            <a:r>
              <a:rPr dirty="0"/>
              <a:t>The opposite of what a witness saw during the preparation of the work.</a:t>
            </a:r>
          </a:p>
        </p:txBody>
      </p:sp>
      <p:sp>
        <p:nvSpPr>
          <p:cNvPr id="2" name="Title 1"/>
          <p:cNvSpPr>
            <a:spLocks noGrp="1"/>
          </p:cNvSpPr>
          <p:nvPr>
            <p:ph type="title"/>
          </p:nvPr>
        </p:nvSpPr>
        <p:spPr>
          <a:xfrm>
            <a:off x="1828800" y="1371600"/>
            <a:ext cx="5334000" cy="982663"/>
          </a:xfrm>
        </p:spPr>
        <p:txBody>
          <a:bodyPr/>
          <a:lstStyle/>
          <a:p>
            <a:r>
              <a:rPr lang="en-US" dirty="0"/>
              <a:t>What happened</a:t>
            </a:r>
            <a:r>
              <a:rPr lang="en-US" dirty="0" smtClean="0"/>
              <a:t>?</a:t>
            </a:r>
            <a:endParaRPr lang="en-US" dirty="0"/>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p:cNvSpPr>
          <p:nvPr>
            <p:ph type="title"/>
          </p:nvPr>
        </p:nvSpPr>
        <p:spPr>
          <a:xfrm>
            <a:off x="457200" y="937490"/>
            <a:ext cx="8229600" cy="762001"/>
          </a:xfrm>
          <a:prstGeom prst="rect">
            <a:avLst/>
          </a:prstGeom>
        </p:spPr>
        <p:txBody>
          <a:bodyPr>
            <a:normAutofit/>
          </a:bodyPr>
          <a:lstStyle/>
          <a:p>
            <a:pPr defTabSz="448100">
              <a:defRPr sz="4356" b="1"/>
            </a:pPr>
            <a:r>
              <a:t>Did you know that… </a:t>
            </a:r>
            <a:r>
              <a:rPr>
                <a:solidFill>
                  <a:srgbClr val="FFFFFF"/>
                </a:solidFill>
              </a:rPr>
              <a:t>1</a:t>
            </a:r>
          </a:p>
        </p:txBody>
      </p:sp>
      <p:sp>
        <p:nvSpPr>
          <p:cNvPr id="66" name="Shape 66"/>
          <p:cNvSpPr>
            <a:spLocks noGrp="1"/>
          </p:cNvSpPr>
          <p:nvPr>
            <p:ph type="body" sz="half" idx="4294967295"/>
          </p:nvPr>
        </p:nvSpPr>
        <p:spPr>
          <a:xfrm>
            <a:off x="1007070" y="1811642"/>
            <a:ext cx="6909994" cy="2189114"/>
          </a:xfrm>
          <a:prstGeom prst="rect">
            <a:avLst/>
          </a:prstGeom>
        </p:spPr>
        <p:txBody>
          <a:bodyPr>
            <a:normAutofit/>
          </a:bodyPr>
          <a:lstStyle/>
          <a:p>
            <a:pPr marL="0" indent="0">
              <a:lnSpc>
                <a:spcPts val="3200"/>
              </a:lnSpc>
              <a:buSzTx/>
              <a:buFontTx/>
              <a:buNone/>
              <a:defRPr sz="3000"/>
            </a:pPr>
            <a:r>
              <a:t>falls kill more construction workers than any other workplace hazard. </a:t>
            </a:r>
          </a:p>
          <a:p>
            <a:pPr marL="0" indent="0">
              <a:buSzTx/>
              <a:buFontTx/>
              <a:buNone/>
              <a:defRPr sz="3000"/>
            </a:pPr>
            <a:r>
              <a:t>Why?</a:t>
            </a:r>
          </a:p>
        </p:txBody>
      </p:sp>
      <p:pic>
        <p:nvPicPr>
          <p:cNvPr id="64" name="image3.jpeg" descr="Cemetray with lots of grave markers. "/>
          <p:cNvPicPr>
            <a:picLocks noChangeAspect="1"/>
          </p:cNvPicPr>
          <p:nvPr/>
        </p:nvPicPr>
        <p:blipFill>
          <a:blip r:embed="rId3">
            <a:extLst/>
          </a:blip>
          <a:stretch>
            <a:fillRect/>
          </a:stretch>
        </p:blipFill>
        <p:spPr>
          <a:xfrm>
            <a:off x="3276600" y="3065395"/>
            <a:ext cx="4710113" cy="3138489"/>
          </a:xfrm>
          <a:prstGeom prst="rect">
            <a:avLst/>
          </a:prstGeom>
          <a:ln w="12700">
            <a:miter lim="400000"/>
          </a:ln>
        </p:spPr>
      </p:pic>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Shape 413"/>
          <p:cNvSpPr>
            <a:spLocks noGrp="1"/>
          </p:cNvSpPr>
          <p:nvPr>
            <p:ph type="title"/>
          </p:nvPr>
        </p:nvSpPr>
        <p:spPr>
          <a:xfrm>
            <a:off x="-2" y="907968"/>
            <a:ext cx="9144004" cy="1143002"/>
          </a:xfrm>
          <a:prstGeom prst="rect">
            <a:avLst/>
          </a:prstGeom>
        </p:spPr>
        <p:txBody>
          <a:bodyPr/>
          <a:lstStyle>
            <a:lvl1pPr defTabSz="397763">
              <a:defRPr sz="3000" b="1"/>
            </a:lvl1pPr>
          </a:lstStyle>
          <a:p>
            <a:r>
              <a:rPr dirty="0"/>
              <a:t>What was the safest way to do the job?</a:t>
            </a:r>
          </a:p>
        </p:txBody>
      </p:sp>
      <p:sp>
        <p:nvSpPr>
          <p:cNvPr id="414" name="Shape 414"/>
          <p:cNvSpPr>
            <a:spLocks noGrp="1"/>
          </p:cNvSpPr>
          <p:nvPr>
            <p:ph type="body" sz="half" idx="4294967295"/>
          </p:nvPr>
        </p:nvSpPr>
        <p:spPr>
          <a:xfrm>
            <a:off x="960273" y="2174127"/>
            <a:ext cx="4656193" cy="3336296"/>
          </a:xfrm>
          <a:prstGeom prst="rect">
            <a:avLst/>
          </a:prstGeom>
        </p:spPr>
        <p:txBody>
          <a:bodyPr/>
          <a:lstStyle/>
          <a:p>
            <a:pPr marL="190500" indent="-190500">
              <a:buChar char="•"/>
              <a:defRPr sz="2500"/>
            </a:pPr>
            <a:r>
              <a:rPr dirty="0"/>
              <a:t>Did he choose the right ladder for the job? </a:t>
            </a:r>
          </a:p>
          <a:p>
            <a:pPr marL="190500" indent="-190500">
              <a:buChar char="•"/>
              <a:defRPr sz="2500"/>
            </a:pPr>
            <a:r>
              <a:rPr dirty="0"/>
              <a:t>Did he need to do the work with the help of a ladder?</a:t>
            </a:r>
          </a:p>
          <a:p>
            <a:pPr marL="0" indent="0">
              <a:buSzTx/>
              <a:buFontTx/>
              <a:buNone/>
              <a:defRPr sz="2500"/>
            </a:pPr>
            <a:r>
              <a:rPr dirty="0"/>
              <a:t>OR</a:t>
            </a:r>
          </a:p>
          <a:p>
            <a:pPr marL="190500" indent="-190500">
              <a:buChar char="•"/>
              <a:defRPr sz="2500"/>
            </a:pPr>
            <a:r>
              <a:rPr dirty="0"/>
              <a:t>Was there another way to do it from ground-level?</a:t>
            </a:r>
          </a:p>
        </p:txBody>
      </p:sp>
      <p:pic>
        <p:nvPicPr>
          <p:cNvPr id="415" name="image45.jpeg" descr="Man standing on the ground using a long extension pole to clean the window."/>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039508" y="1799569"/>
            <a:ext cx="1856000" cy="4435026"/>
          </a:xfrm>
          <a:prstGeom prst="rect">
            <a:avLst/>
          </a:prstGeom>
          <a:ln w="12700">
            <a:miter lim="400000"/>
          </a:ln>
        </p:spPr>
      </p:pic>
      <p:pic>
        <p:nvPicPr>
          <p:cNvPr id="416" name="check mark 2000px-Checkmark_green.svg.png" descr="Green check mark indicates the contents of this photo are approved by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71855" y="1921912"/>
            <a:ext cx="1856186" cy="1611169"/>
          </a:xfrm>
          <a:prstGeom prst="rect">
            <a:avLst/>
          </a:prstGeom>
          <a:ln w="12700">
            <a:miter lim="400000"/>
          </a:ln>
          <a:effectLst>
            <a:outerShdw blurRad="38100" dist="20000" dir="2487689" rotWithShape="0">
              <a:srgbClr val="000000"/>
            </a:outerShdw>
          </a:effectLst>
        </p:spPr>
      </p:pic>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Shape 425"/>
          <p:cNvSpPr>
            <a:spLocks noGrp="1"/>
          </p:cNvSpPr>
          <p:nvPr>
            <p:ph type="title"/>
          </p:nvPr>
        </p:nvSpPr>
        <p:spPr>
          <a:xfrm>
            <a:off x="457200" y="1070687"/>
            <a:ext cx="8229600" cy="685801"/>
          </a:xfrm>
          <a:prstGeom prst="rect">
            <a:avLst/>
          </a:prstGeom>
        </p:spPr>
        <p:txBody>
          <a:bodyPr/>
          <a:lstStyle>
            <a:lvl1pPr defTabSz="402336">
              <a:defRPr sz="4000" b="1"/>
            </a:lvl1pPr>
          </a:lstStyle>
          <a:p>
            <a:r>
              <a:rPr dirty="0"/>
              <a:t>Types of Ladders</a:t>
            </a:r>
          </a:p>
        </p:txBody>
      </p:sp>
      <p:sp>
        <p:nvSpPr>
          <p:cNvPr id="424" name="Shape 424"/>
          <p:cNvSpPr>
            <a:spLocks noGrp="1"/>
          </p:cNvSpPr>
          <p:nvPr>
            <p:ph type="body" idx="4294967295"/>
          </p:nvPr>
        </p:nvSpPr>
        <p:spPr>
          <a:xfrm>
            <a:off x="228600" y="1728748"/>
            <a:ext cx="6619638" cy="4960794"/>
          </a:xfrm>
          <a:prstGeom prst="rect">
            <a:avLst/>
          </a:prstGeom>
        </p:spPr>
        <p:txBody>
          <a:bodyPr/>
          <a:lstStyle/>
          <a:p>
            <a:pPr marL="190500" indent="-190500">
              <a:buChar char="•"/>
            </a:pPr>
            <a:r>
              <a:rPr dirty="0"/>
              <a:t>Metal: light weight – DO NOT USE NEAR UNPROTECTED ELECTRIC EQUIPMENT / WITHOUT PROTECTIVE COVERS.</a:t>
            </a:r>
          </a:p>
          <a:p>
            <a:pPr marL="190500" indent="-190500">
              <a:buChar char="•"/>
            </a:pPr>
            <a:r>
              <a:rPr dirty="0"/>
              <a:t>Fiberglass: durable – use when doing electrical work.</a:t>
            </a:r>
          </a:p>
          <a:p>
            <a:pPr marL="190500" indent="-190500">
              <a:buChar char="•"/>
            </a:pPr>
            <a:r>
              <a:rPr dirty="0"/>
              <a:t>Wood: does not last long.</a:t>
            </a:r>
          </a:p>
          <a:p>
            <a:pPr marL="190500" indent="-190500">
              <a:buChar char="•"/>
            </a:pPr>
            <a:r>
              <a:rPr dirty="0"/>
              <a:t>Constructed in the work place (job-built): very resistant, made to measure and according to the demands of the work.</a:t>
            </a:r>
          </a:p>
          <a:p>
            <a:pPr marL="190500" indent="-190500">
              <a:buChar char="•"/>
            </a:pPr>
            <a:r>
              <a:rPr dirty="0"/>
              <a:t>Straight ladder: rigid, one piece. </a:t>
            </a:r>
          </a:p>
          <a:p>
            <a:pPr marL="190500" indent="-190500">
              <a:buChar char="•"/>
            </a:pPr>
            <a:r>
              <a:rPr dirty="0"/>
              <a:t>Extensions ladder: extends to various heights.</a:t>
            </a:r>
          </a:p>
          <a:p>
            <a:pPr marL="190500" indent="-190500">
              <a:buChar char="•"/>
            </a:pPr>
            <a:r>
              <a:rPr dirty="0"/>
              <a:t>Portable ladder: foldable sections, A-shaped.</a:t>
            </a:r>
          </a:p>
        </p:txBody>
      </p:sp>
      <p:pic>
        <p:nvPicPr>
          <p:cNvPr id="420" name="image25.png" descr="Wooden portable ladder."/>
          <p:cNvPicPr>
            <a:picLocks noChangeAspect="1"/>
          </p:cNvPicPr>
          <p:nvPr/>
        </p:nvPicPr>
        <p:blipFill>
          <a:blip r:embed="rId3">
            <a:extLst/>
          </a:blip>
          <a:stretch>
            <a:fillRect/>
          </a:stretch>
        </p:blipFill>
        <p:spPr>
          <a:xfrm>
            <a:off x="7942391" y="1258887"/>
            <a:ext cx="769669" cy="2367799"/>
          </a:xfrm>
          <a:prstGeom prst="rect">
            <a:avLst/>
          </a:prstGeom>
          <a:ln w="12700">
            <a:miter lim="400000"/>
          </a:ln>
        </p:spPr>
      </p:pic>
      <p:pic>
        <p:nvPicPr>
          <p:cNvPr id="421" name="image26.png" descr="Metal extension ladde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77936" y="1073686"/>
            <a:ext cx="1011647" cy="2190597"/>
          </a:xfrm>
          <a:prstGeom prst="rect">
            <a:avLst/>
          </a:prstGeom>
          <a:ln w="12700">
            <a:miter lim="400000"/>
          </a:ln>
        </p:spPr>
      </p:pic>
      <p:pic>
        <p:nvPicPr>
          <p:cNvPr id="422" name="image27.png" descr="Portable fiberglass ladder."/>
          <p:cNvPicPr>
            <a:picLocks noChangeAspect="1"/>
          </p:cNvPicPr>
          <p:nvPr/>
        </p:nvPicPr>
        <p:blipFill>
          <a:blip r:embed="rId5">
            <a:extLst/>
          </a:blip>
          <a:stretch>
            <a:fillRect/>
          </a:stretch>
        </p:blipFill>
        <p:spPr>
          <a:xfrm>
            <a:off x="7414708" y="3831051"/>
            <a:ext cx="1908903" cy="1908903"/>
          </a:xfrm>
          <a:prstGeom prst="rect">
            <a:avLst/>
          </a:prstGeom>
          <a:ln w="12700">
            <a:miter lim="400000"/>
          </a:ln>
        </p:spPr>
      </p:pic>
      <p:pic>
        <p:nvPicPr>
          <p:cNvPr id="423" name="image28.png" descr="Wooden ladder constructed at the job site."/>
          <p:cNvPicPr>
            <a:picLocks noChangeAspect="1"/>
          </p:cNvPicPr>
          <p:nvPr/>
        </p:nvPicPr>
        <p:blipFill>
          <a:blip r:embed="rId6">
            <a:extLst/>
          </a:blip>
          <a:stretch>
            <a:fillRect/>
          </a:stretch>
        </p:blipFill>
        <p:spPr>
          <a:xfrm>
            <a:off x="6652182" y="3374472"/>
            <a:ext cx="1051843" cy="3615221"/>
          </a:xfrm>
          <a:prstGeom prst="rect">
            <a:avLst/>
          </a:prstGeom>
          <a:ln w="12700">
            <a:miter lim="400000"/>
          </a:ln>
        </p:spPr>
      </p:pic>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Shape 430"/>
          <p:cNvSpPr>
            <a:spLocks noGrp="1"/>
          </p:cNvSpPr>
          <p:nvPr>
            <p:ph type="title"/>
          </p:nvPr>
        </p:nvSpPr>
        <p:spPr>
          <a:xfrm>
            <a:off x="-2" y="1059870"/>
            <a:ext cx="9144004" cy="817323"/>
          </a:xfrm>
          <a:prstGeom prst="rect">
            <a:avLst/>
          </a:prstGeom>
        </p:spPr>
        <p:txBody>
          <a:bodyPr/>
          <a:lstStyle>
            <a:lvl1pPr>
              <a:defRPr sz="3500"/>
            </a:lvl1pPr>
          </a:lstStyle>
          <a:p>
            <a:r>
              <a:rPr dirty="0"/>
              <a:t>Ladder Reach and Capacity</a:t>
            </a:r>
          </a:p>
        </p:txBody>
      </p:sp>
      <p:sp>
        <p:nvSpPr>
          <p:cNvPr id="431" name="Shape 431"/>
          <p:cNvSpPr>
            <a:spLocks noGrp="1"/>
          </p:cNvSpPr>
          <p:nvPr>
            <p:ph type="body" sz="half" idx="4294967295"/>
          </p:nvPr>
        </p:nvSpPr>
        <p:spPr>
          <a:xfrm>
            <a:off x="533090" y="1688791"/>
            <a:ext cx="8763004" cy="2209801"/>
          </a:xfrm>
          <a:prstGeom prst="rect">
            <a:avLst/>
          </a:prstGeom>
        </p:spPr>
        <p:txBody>
          <a:bodyPr>
            <a:normAutofit/>
          </a:bodyPr>
          <a:lstStyle/>
          <a:p>
            <a:pPr marL="0" indent="0">
              <a:lnSpc>
                <a:spcPct val="70000"/>
              </a:lnSpc>
              <a:buSzTx/>
              <a:buNone/>
              <a:defRPr b="1"/>
            </a:pPr>
            <a:r>
              <a:rPr dirty="0"/>
              <a:t>Read and follow all manufacturer's instructions</a:t>
            </a:r>
          </a:p>
          <a:p>
            <a:pPr marL="190500" indent="-190500">
              <a:lnSpc>
                <a:spcPct val="70000"/>
              </a:lnSpc>
              <a:buChar char="•"/>
            </a:pPr>
            <a:r>
              <a:rPr dirty="0"/>
              <a:t>Portable Ladder:  max. 20 foot reach</a:t>
            </a:r>
          </a:p>
          <a:p>
            <a:pPr marL="190500" indent="-190500">
              <a:lnSpc>
                <a:spcPct val="70000"/>
              </a:lnSpc>
              <a:buChar char="•"/>
            </a:pPr>
            <a:r>
              <a:rPr dirty="0"/>
              <a:t>Individual Ladder:  max. 30 foot reach</a:t>
            </a:r>
          </a:p>
          <a:p>
            <a:pPr marL="190500" indent="-190500">
              <a:lnSpc>
                <a:spcPct val="70000"/>
              </a:lnSpc>
              <a:buChar char="•"/>
            </a:pPr>
            <a:r>
              <a:rPr dirty="0"/>
              <a:t>Extension Ladder (2 sections): max. 60 foot reach</a:t>
            </a:r>
          </a:p>
        </p:txBody>
      </p:sp>
      <p:pic>
        <p:nvPicPr>
          <p:cNvPr id="429" name="image46.jpeg" descr="Graphic showing the 5 rating types for ladders and the maximum load each can bear."/>
          <p:cNvPicPr>
            <a:picLocks noChangeAspect="1"/>
          </p:cNvPicPr>
          <p:nvPr/>
        </p:nvPicPr>
        <p:blipFill>
          <a:blip r:embed="rId3">
            <a:extLst/>
          </a:blip>
          <a:stretch>
            <a:fillRect/>
          </a:stretch>
        </p:blipFill>
        <p:spPr>
          <a:xfrm>
            <a:off x="750608" y="3346179"/>
            <a:ext cx="6953251" cy="3200401"/>
          </a:xfrm>
          <a:prstGeom prst="rect">
            <a:avLst/>
          </a:prstGeom>
          <a:ln w="12700">
            <a:miter lim="400000"/>
          </a:ln>
        </p:spPr>
      </p:pic>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Shape 437"/>
          <p:cNvSpPr>
            <a:spLocks noGrp="1"/>
          </p:cNvSpPr>
          <p:nvPr>
            <p:ph type="title"/>
          </p:nvPr>
        </p:nvSpPr>
        <p:spPr>
          <a:xfrm>
            <a:off x="76200" y="966584"/>
            <a:ext cx="8991600" cy="990601"/>
          </a:xfrm>
          <a:prstGeom prst="rect">
            <a:avLst/>
          </a:prstGeom>
        </p:spPr>
        <p:txBody>
          <a:bodyPr/>
          <a:lstStyle/>
          <a:p>
            <a:pPr>
              <a:defRPr sz="3500"/>
            </a:pPr>
            <a:r>
              <a:rPr dirty="0"/>
              <a:t>Inspect and place your ladder </a:t>
            </a:r>
            <a:r>
              <a:rPr dirty="0">
                <a:solidFill>
                  <a:srgbClr val="FFFFFF"/>
                </a:solidFill>
              </a:rPr>
              <a:t>1</a:t>
            </a:r>
          </a:p>
        </p:txBody>
      </p:sp>
      <p:sp>
        <p:nvSpPr>
          <p:cNvPr id="438" name="Shape 438"/>
          <p:cNvSpPr>
            <a:spLocks noGrp="1"/>
          </p:cNvSpPr>
          <p:nvPr>
            <p:ph type="body" sz="half" idx="4294967295"/>
          </p:nvPr>
        </p:nvSpPr>
        <p:spPr>
          <a:xfrm>
            <a:off x="403884" y="1793393"/>
            <a:ext cx="6076951" cy="3810001"/>
          </a:xfrm>
          <a:prstGeom prst="rect">
            <a:avLst/>
          </a:prstGeom>
        </p:spPr>
        <p:txBody>
          <a:bodyPr>
            <a:normAutofit/>
          </a:bodyPr>
          <a:lstStyle/>
          <a:p>
            <a:pPr marL="190500" indent="-190500">
              <a:buChar char="•"/>
              <a:defRPr sz="2600"/>
            </a:pPr>
            <a:r>
              <a:rPr dirty="0"/>
              <a:t>Inspect the ladder each time you use it.</a:t>
            </a:r>
          </a:p>
          <a:p>
            <a:pPr marL="190500" indent="-190500">
              <a:buChar char="•"/>
              <a:defRPr sz="2600"/>
            </a:pPr>
            <a:r>
              <a:rPr dirty="0"/>
              <a:t>If it is damaged, repair it or remove it from service.</a:t>
            </a:r>
          </a:p>
          <a:p>
            <a:pPr marL="190500" indent="-190500">
              <a:buChar char="•"/>
              <a:defRPr sz="2600"/>
            </a:pPr>
            <a:r>
              <a:rPr dirty="0"/>
              <a:t>Avoid areas with heavy pedestrian traffic, or use barriers or barricades.</a:t>
            </a:r>
          </a:p>
          <a:p>
            <a:pPr marL="190500" indent="-190500">
              <a:buChar char="•"/>
              <a:defRPr sz="2600"/>
            </a:pPr>
            <a:r>
              <a:rPr dirty="0"/>
              <a:t>Do not place within 10 feet of overhead electrical wiring.</a:t>
            </a:r>
          </a:p>
        </p:txBody>
      </p:sp>
      <p:pic>
        <p:nvPicPr>
          <p:cNvPr id="436" name="image48.jpeg" descr="Graphic of a man getting electrocuted while holding a metal ladder. The ladder is touching an electrical line overhead."/>
          <p:cNvPicPr>
            <a:picLocks noChangeAspect="1"/>
          </p:cNvPicPr>
          <p:nvPr/>
        </p:nvPicPr>
        <p:blipFill>
          <a:blip r:embed="rId3">
            <a:extLst/>
          </a:blip>
          <a:stretch>
            <a:fillRect/>
          </a:stretch>
        </p:blipFill>
        <p:spPr>
          <a:xfrm>
            <a:off x="6552891" y="1763991"/>
            <a:ext cx="2078039" cy="4370389"/>
          </a:xfrm>
          <a:prstGeom prst="rect">
            <a:avLst/>
          </a:prstGeom>
          <a:ln w="12700">
            <a:miter lim="400000"/>
          </a:ln>
        </p:spPr>
      </p:pic>
      <p:pic>
        <p:nvPicPr>
          <p:cNvPr id="435" name="image29.png" descr="Out of service tag."/>
          <p:cNvPicPr>
            <a:picLocks noChangeAspect="1"/>
          </p:cNvPicPr>
          <p:nvPr/>
        </p:nvPicPr>
        <p:blipFill>
          <a:blip r:embed="rId4">
            <a:extLst/>
          </a:blip>
          <a:stretch>
            <a:fillRect/>
          </a:stretch>
        </p:blipFill>
        <p:spPr>
          <a:xfrm>
            <a:off x="3022444" y="5486091"/>
            <a:ext cx="2547939" cy="1293814"/>
          </a:xfrm>
          <a:prstGeom prst="rect">
            <a:avLst/>
          </a:prstGeom>
          <a:ln w="12700">
            <a:miter lim="400000"/>
          </a:ln>
        </p:spPr>
      </p:pic>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Shape 447"/>
          <p:cNvSpPr>
            <a:spLocks noGrp="1"/>
          </p:cNvSpPr>
          <p:nvPr>
            <p:ph type="title"/>
          </p:nvPr>
        </p:nvSpPr>
        <p:spPr>
          <a:xfrm>
            <a:off x="76200" y="1043477"/>
            <a:ext cx="8991600" cy="669462"/>
          </a:xfrm>
          <a:prstGeom prst="rect">
            <a:avLst/>
          </a:prstGeom>
        </p:spPr>
        <p:txBody>
          <a:bodyPr/>
          <a:lstStyle/>
          <a:p>
            <a:pPr>
              <a:defRPr sz="3500"/>
            </a:pPr>
            <a:r>
              <a:rPr dirty="0"/>
              <a:t>Inspect and place your ladder </a:t>
            </a:r>
            <a:r>
              <a:rPr dirty="0">
                <a:solidFill>
                  <a:srgbClr val="FFFFFF"/>
                </a:solidFill>
              </a:rPr>
              <a:t>2</a:t>
            </a:r>
          </a:p>
        </p:txBody>
      </p:sp>
      <p:sp>
        <p:nvSpPr>
          <p:cNvPr id="446" name="Shape 446"/>
          <p:cNvSpPr>
            <a:spLocks noGrp="1"/>
          </p:cNvSpPr>
          <p:nvPr>
            <p:ph type="body" idx="4294967295"/>
          </p:nvPr>
        </p:nvSpPr>
        <p:spPr>
          <a:xfrm>
            <a:off x="391687" y="1671366"/>
            <a:ext cx="5638803" cy="5486402"/>
          </a:xfrm>
          <a:prstGeom prst="rect">
            <a:avLst/>
          </a:prstGeom>
        </p:spPr>
        <p:txBody>
          <a:bodyPr>
            <a:normAutofit/>
          </a:bodyPr>
          <a:lstStyle/>
          <a:p>
            <a:pPr marL="190500" indent="-190500">
              <a:buChar char="•"/>
            </a:pPr>
            <a:r>
              <a:rPr dirty="0"/>
              <a:t>Ask for help moving or placing very large or heavy ladders.</a:t>
            </a:r>
          </a:p>
          <a:p>
            <a:pPr marL="190500" indent="-190500">
              <a:buChar char="•"/>
            </a:pPr>
            <a:r>
              <a:rPr dirty="0"/>
              <a:t>Place the ladder on a solid and level surface.</a:t>
            </a:r>
          </a:p>
          <a:p>
            <a:pPr marL="190500" indent="-190500">
              <a:buChar char="•"/>
            </a:pPr>
            <a:r>
              <a:rPr dirty="0"/>
              <a:t>Be careful on wet or muddy surfaces.</a:t>
            </a:r>
          </a:p>
          <a:p>
            <a:pPr marL="190500" indent="-190500">
              <a:buChar char="•"/>
              <a:defRPr b="1"/>
            </a:pPr>
            <a:r>
              <a:rPr dirty="0"/>
              <a:t>Don’t step on the top rung (step) or the top of the ladder (cap).</a:t>
            </a:r>
          </a:p>
          <a:p>
            <a:pPr marL="190500" indent="-190500">
              <a:buChar char="•"/>
            </a:pPr>
            <a:r>
              <a:rPr dirty="0"/>
              <a:t>Use a portable ladder with its legs fully separated and the space bar fully extended and locked.  </a:t>
            </a:r>
          </a:p>
        </p:txBody>
      </p:sp>
      <p:pic>
        <p:nvPicPr>
          <p:cNvPr id="442" name="image30.png" descr="Graphic of 2 workers carrying a ladder safely."/>
          <p:cNvPicPr>
            <a:picLocks noChangeAspect="1"/>
          </p:cNvPicPr>
          <p:nvPr/>
        </p:nvPicPr>
        <p:blipFill>
          <a:blip r:embed="rId3">
            <a:extLst/>
          </a:blip>
          <a:stretch>
            <a:fillRect/>
          </a:stretch>
        </p:blipFill>
        <p:spPr>
          <a:xfrm>
            <a:off x="5808662" y="1544637"/>
            <a:ext cx="3195639" cy="1960564"/>
          </a:xfrm>
          <a:prstGeom prst="rect">
            <a:avLst/>
          </a:prstGeom>
          <a:ln w="12700">
            <a:miter lim="400000"/>
          </a:ln>
        </p:spPr>
      </p:pic>
      <p:pic>
        <p:nvPicPr>
          <p:cNvPr id="443" name="image31.png" descr="Graphic of a ladder with arrows pointing to the next to last rung and the top of the ladder where a person should not step."/>
          <p:cNvPicPr>
            <a:picLocks noChangeAspect="1"/>
          </p:cNvPicPr>
          <p:nvPr/>
        </p:nvPicPr>
        <p:blipFill>
          <a:blip r:embed="rId4">
            <a:extLst/>
          </a:blip>
          <a:stretch>
            <a:fillRect/>
          </a:stretch>
        </p:blipFill>
        <p:spPr>
          <a:xfrm>
            <a:off x="7091987" y="3810000"/>
            <a:ext cx="1919289" cy="2306639"/>
          </a:xfrm>
          <a:prstGeom prst="rect">
            <a:avLst/>
          </a:prstGeom>
          <a:ln w="12700">
            <a:miter lim="400000"/>
          </a:ln>
        </p:spPr>
      </p:pic>
      <p:sp>
        <p:nvSpPr>
          <p:cNvPr id="444" name="Shape 444" descr="Arrow"/>
          <p:cNvSpPr/>
          <p:nvPr/>
        </p:nvSpPr>
        <p:spPr>
          <a:xfrm flipV="1">
            <a:off x="6567282" y="3809998"/>
            <a:ext cx="1356557" cy="643901"/>
          </a:xfrm>
          <a:prstGeom prst="line">
            <a:avLst/>
          </a:prstGeom>
          <a:ln w="41275">
            <a:solidFill>
              <a:srgbClr val="FF0000"/>
            </a:solidFill>
            <a:tailEnd type="triangle"/>
          </a:ln>
          <a:effectLst>
            <a:outerShdw blurRad="38100" dist="20000" dir="5400000" rotWithShape="0">
              <a:srgbClr val="808080">
                <a:alpha val="37998"/>
              </a:srgbClr>
            </a:outerShdw>
          </a:effectLst>
        </p:spPr>
        <p:txBody>
          <a:bodyPr lIns="45718" tIns="45718" rIns="45718" bIns="45718"/>
          <a:lstStyle/>
          <a:p>
            <a:endParaRPr/>
          </a:p>
        </p:txBody>
      </p:sp>
      <p:sp>
        <p:nvSpPr>
          <p:cNvPr id="445" name="Shape 445" descr="Arrow"/>
          <p:cNvSpPr/>
          <p:nvPr/>
        </p:nvSpPr>
        <p:spPr>
          <a:xfrm flipV="1">
            <a:off x="6589107" y="4267199"/>
            <a:ext cx="1197688" cy="305226"/>
          </a:xfrm>
          <a:prstGeom prst="line">
            <a:avLst/>
          </a:prstGeom>
          <a:ln w="41275">
            <a:solidFill>
              <a:srgbClr val="FF0000"/>
            </a:solidFill>
            <a:tailEnd type="triangle"/>
          </a:ln>
          <a:effectLst>
            <a:outerShdw blurRad="38100" dist="20000" dir="5400000" rotWithShape="0">
              <a:srgbClr val="808080">
                <a:alpha val="37998"/>
              </a:srgbClr>
            </a:outerShdw>
          </a:effectLst>
        </p:spPr>
        <p:txBody>
          <a:bodyPr lIns="45718" tIns="45718" rIns="45718" bIns="45718"/>
          <a:lstStyle/>
          <a:p>
            <a:endParaRPr/>
          </a:p>
        </p:txBody>
      </p:sp>
      <p:pic>
        <p:nvPicPr>
          <p:cNvPr id="448" name="no-symbol-39767_640.png" descr="Red No symbol (circle with a slash) indicates the contents of this photo are not approved by OSHA.&#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67107" y="3827264"/>
            <a:ext cx="1409701" cy="1409701"/>
          </a:xfrm>
          <a:prstGeom prst="rect">
            <a:avLst/>
          </a:prstGeom>
          <a:ln w="12700">
            <a:miter lim="400000"/>
          </a:ln>
        </p:spPr>
      </p:pic>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23053"/>
            <a:ext cx="9144000" cy="958147"/>
          </a:xfrm>
        </p:spPr>
        <p:txBody>
          <a:bodyPr/>
          <a:lstStyle/>
          <a:p>
            <a:r>
              <a:rPr lang="en-US" sz="4000" dirty="0"/>
              <a:t>Horizontal Cross </a:t>
            </a:r>
            <a:r>
              <a:rPr lang="en-US" sz="4000" dirty="0" smtClean="0"/>
              <a:t>Sections</a:t>
            </a:r>
            <a:endParaRPr lang="en-US" sz="4000" dirty="0"/>
          </a:p>
        </p:txBody>
      </p:sp>
      <p:sp>
        <p:nvSpPr>
          <p:cNvPr id="458" name="Shape 458"/>
          <p:cNvSpPr/>
          <p:nvPr/>
        </p:nvSpPr>
        <p:spPr>
          <a:xfrm>
            <a:off x="398086" y="2051050"/>
            <a:ext cx="5334001" cy="24155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190499" indent="-190499" defTabSz="457200">
              <a:spcBef>
                <a:spcPts val="1500"/>
              </a:spcBef>
              <a:buSzPct val="100000"/>
              <a:buFont typeface="Arial"/>
              <a:buChar char="•"/>
              <a:defRPr sz="2300"/>
            </a:pPr>
            <a:r>
              <a:rPr dirty="0"/>
              <a:t>Don't use the horizontal cross sections on the back of the portable ladder to go up the ladder.</a:t>
            </a:r>
          </a:p>
          <a:p>
            <a:pPr marL="190499" indent="-190499" defTabSz="457200">
              <a:spcBef>
                <a:spcPts val="1500"/>
              </a:spcBef>
              <a:buSzPct val="100000"/>
              <a:buFont typeface="Arial"/>
              <a:buChar char="•"/>
              <a:defRPr sz="2300"/>
            </a:pPr>
            <a:r>
              <a:rPr dirty="0"/>
              <a:t>Certain ladders are designed so that you can use both the front and back sections of the ladder.</a:t>
            </a:r>
          </a:p>
        </p:txBody>
      </p:sp>
      <p:pic>
        <p:nvPicPr>
          <p:cNvPr id="453" name="image32.png" descr="A portable ladder with rungs on both sides."/>
          <p:cNvPicPr>
            <a:picLocks noChangeAspect="1"/>
          </p:cNvPicPr>
          <p:nvPr/>
        </p:nvPicPr>
        <p:blipFill>
          <a:blip r:embed="rId3">
            <a:extLst/>
          </a:blip>
          <a:stretch>
            <a:fillRect/>
          </a:stretch>
        </p:blipFill>
        <p:spPr>
          <a:xfrm>
            <a:off x="5257800" y="3962400"/>
            <a:ext cx="2265364" cy="2265364"/>
          </a:xfrm>
          <a:prstGeom prst="rect">
            <a:avLst/>
          </a:prstGeom>
          <a:ln w="12700">
            <a:miter lim="400000"/>
          </a:ln>
        </p:spPr>
      </p:pic>
      <p:sp>
        <p:nvSpPr>
          <p:cNvPr id="454" name="Shape 454"/>
          <p:cNvSpPr/>
          <p:nvPr/>
        </p:nvSpPr>
        <p:spPr>
          <a:xfrm>
            <a:off x="2712604" y="5423213"/>
            <a:ext cx="2089004" cy="6502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defTabSz="457200">
              <a:defRPr sz="1800">
                <a:solidFill>
                  <a:srgbClr val="FF0000"/>
                </a:solidFill>
              </a:defRPr>
            </a:lvl1pPr>
          </a:lstStyle>
          <a:p>
            <a:r>
              <a:rPr dirty="0"/>
              <a:t>Note that there are rungs on both sides.</a:t>
            </a:r>
          </a:p>
        </p:txBody>
      </p:sp>
      <p:sp>
        <p:nvSpPr>
          <p:cNvPr id="459" name="Shape 459" descr="Arrow"/>
          <p:cNvSpPr/>
          <p:nvPr/>
        </p:nvSpPr>
        <p:spPr>
          <a:xfrm flipV="1">
            <a:off x="4767003" y="5107729"/>
            <a:ext cx="1274434" cy="639119"/>
          </a:xfrm>
          <a:prstGeom prst="line">
            <a:avLst/>
          </a:prstGeom>
          <a:ln w="25400">
            <a:solidFill>
              <a:srgbClr val="D52C26"/>
            </a:solidFill>
            <a:tailEnd type="triangle"/>
          </a:ln>
        </p:spPr>
        <p:txBody>
          <a:bodyPr lIns="45718" tIns="45718" rIns="45718" bIns="45718"/>
          <a:lstStyle/>
          <a:p>
            <a:endParaRPr/>
          </a:p>
        </p:txBody>
      </p:sp>
      <p:sp>
        <p:nvSpPr>
          <p:cNvPr id="460" name="Shape 460" descr="Arrow"/>
          <p:cNvSpPr/>
          <p:nvPr/>
        </p:nvSpPr>
        <p:spPr>
          <a:xfrm flipV="1">
            <a:off x="4799244" y="4984659"/>
            <a:ext cx="1948266" cy="789995"/>
          </a:xfrm>
          <a:prstGeom prst="line">
            <a:avLst/>
          </a:prstGeom>
          <a:ln w="25400">
            <a:solidFill>
              <a:srgbClr val="D52C26"/>
            </a:solidFill>
            <a:tailEnd type="triangle"/>
          </a:ln>
        </p:spPr>
        <p:txBody>
          <a:bodyPr lIns="45718" tIns="45718" rIns="45718" bIns="45718"/>
          <a:lstStyle/>
          <a:p>
            <a:endParaRPr/>
          </a:p>
        </p:txBody>
      </p:sp>
      <p:pic>
        <p:nvPicPr>
          <p:cNvPr id="455" name="image34.png" descr="A portable ladder with rungs on one side and cross sections on the other."/>
          <p:cNvPicPr>
            <a:picLocks noChangeAspect="1"/>
          </p:cNvPicPr>
          <p:nvPr/>
        </p:nvPicPr>
        <p:blipFill>
          <a:blip r:embed="rId4">
            <a:extLst/>
          </a:blip>
          <a:stretch>
            <a:fillRect/>
          </a:stretch>
        </p:blipFill>
        <p:spPr>
          <a:xfrm>
            <a:off x="6614883" y="1728084"/>
            <a:ext cx="1952626" cy="2343151"/>
          </a:xfrm>
          <a:prstGeom prst="rect">
            <a:avLst/>
          </a:prstGeom>
          <a:ln w="12700">
            <a:miter lim="400000"/>
          </a:ln>
        </p:spPr>
      </p:pic>
      <p:sp>
        <p:nvSpPr>
          <p:cNvPr id="457" name="Shape 457"/>
          <p:cNvSpPr/>
          <p:nvPr/>
        </p:nvSpPr>
        <p:spPr>
          <a:xfrm>
            <a:off x="5704445" y="2067062"/>
            <a:ext cx="1206078" cy="6502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defTabSz="457200">
              <a:defRPr sz="1800">
                <a:solidFill>
                  <a:srgbClr val="FF0000"/>
                </a:solidFill>
              </a:defRPr>
            </a:lvl1pPr>
          </a:lstStyle>
          <a:p>
            <a:r>
              <a:rPr dirty="0"/>
              <a:t>Cross Sections</a:t>
            </a:r>
          </a:p>
        </p:txBody>
      </p:sp>
      <p:sp>
        <p:nvSpPr>
          <p:cNvPr id="461" name="Shape 461"/>
          <p:cNvSpPr/>
          <p:nvPr/>
        </p:nvSpPr>
        <p:spPr>
          <a:xfrm>
            <a:off x="8007398" y="2257562"/>
            <a:ext cx="679972" cy="370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defTabSz="457200">
              <a:defRPr sz="1800">
                <a:solidFill>
                  <a:srgbClr val="FF0000"/>
                </a:solidFill>
              </a:defRPr>
            </a:lvl1pPr>
          </a:lstStyle>
          <a:p>
            <a:r>
              <a:rPr dirty="0"/>
              <a:t>Rungs</a:t>
            </a:r>
          </a:p>
        </p:txBody>
      </p:sp>
      <p:sp>
        <p:nvSpPr>
          <p:cNvPr id="456" name="Shape 456" descr="Arrow"/>
          <p:cNvSpPr/>
          <p:nvPr/>
        </p:nvSpPr>
        <p:spPr>
          <a:xfrm>
            <a:off x="6900920" y="2334795"/>
            <a:ext cx="447390" cy="447390"/>
          </a:xfrm>
          <a:prstGeom prst="line">
            <a:avLst/>
          </a:prstGeom>
          <a:ln w="38100">
            <a:solidFill>
              <a:srgbClr val="FF0000"/>
            </a:solidFill>
            <a:tailEnd type="triangle"/>
          </a:ln>
          <a:effectLst>
            <a:outerShdw blurRad="38100" dist="20000" dir="5400000" rotWithShape="0">
              <a:srgbClr val="808080">
                <a:alpha val="37998"/>
              </a:srgbClr>
            </a:outerShdw>
          </a:effectLst>
        </p:spPr>
        <p:txBody>
          <a:bodyPr lIns="45718" tIns="45718" rIns="45718" bIns="45718"/>
          <a:lstStyle/>
          <a:p>
            <a:endParaRPr/>
          </a:p>
        </p:txBody>
      </p:sp>
      <p:sp>
        <p:nvSpPr>
          <p:cNvPr id="462" name="Shape 462" descr="Arrow"/>
          <p:cNvSpPr/>
          <p:nvPr/>
        </p:nvSpPr>
        <p:spPr>
          <a:xfrm flipH="1">
            <a:off x="7859725" y="2579207"/>
            <a:ext cx="311134" cy="616155"/>
          </a:xfrm>
          <a:prstGeom prst="line">
            <a:avLst/>
          </a:prstGeom>
          <a:ln w="38100">
            <a:solidFill>
              <a:srgbClr val="FF0000"/>
            </a:solidFill>
            <a:tailEnd type="triangle"/>
          </a:ln>
          <a:effectLst>
            <a:outerShdw blurRad="38100" dist="20000" dir="5400000" rotWithShape="0">
              <a:srgbClr val="808080">
                <a:alpha val="37998"/>
              </a:srgbClr>
            </a:outerShdw>
          </a:effectLst>
        </p:spPr>
        <p:txBody>
          <a:bodyPr lIns="45718" tIns="45718" rIns="45718" bIns="45718"/>
          <a:lstStyle/>
          <a:p>
            <a:endParaRPr/>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Shape 468"/>
          <p:cNvSpPr>
            <a:spLocks noGrp="1"/>
          </p:cNvSpPr>
          <p:nvPr>
            <p:ph type="title"/>
          </p:nvPr>
        </p:nvSpPr>
        <p:spPr>
          <a:xfrm>
            <a:off x="-2" y="820519"/>
            <a:ext cx="9144004" cy="990601"/>
          </a:xfrm>
          <a:prstGeom prst="rect">
            <a:avLst/>
          </a:prstGeom>
        </p:spPr>
        <p:txBody>
          <a:bodyPr>
            <a:normAutofit/>
          </a:bodyPr>
          <a:lstStyle/>
          <a:p>
            <a:pPr>
              <a:defRPr sz="4000"/>
            </a:pPr>
            <a:r>
              <a:rPr dirty="0"/>
              <a:t>Inspect and place your ladder </a:t>
            </a:r>
            <a:r>
              <a:rPr dirty="0">
                <a:solidFill>
                  <a:srgbClr val="FFFFFF"/>
                </a:solidFill>
              </a:rPr>
              <a:t>3</a:t>
            </a:r>
          </a:p>
        </p:txBody>
      </p:sp>
      <p:sp>
        <p:nvSpPr>
          <p:cNvPr id="467" name="Shape 467"/>
          <p:cNvSpPr>
            <a:spLocks noGrp="1"/>
          </p:cNvSpPr>
          <p:nvPr>
            <p:ph type="body" idx="4294967295"/>
          </p:nvPr>
        </p:nvSpPr>
        <p:spPr>
          <a:xfrm>
            <a:off x="410402" y="1583627"/>
            <a:ext cx="5445716" cy="5105401"/>
          </a:xfrm>
          <a:prstGeom prst="rect">
            <a:avLst/>
          </a:prstGeom>
        </p:spPr>
        <p:txBody>
          <a:bodyPr>
            <a:normAutofit/>
          </a:bodyPr>
          <a:lstStyle/>
          <a:p>
            <a:pPr marL="190500" indent="-190500">
              <a:buChar char="•"/>
            </a:pPr>
            <a:r>
              <a:rPr dirty="0"/>
              <a:t>Check the angle of the ladder; position it at 75 ͦ, or 1 foot of horizontal run for every 4 feet of vertical raise.  </a:t>
            </a:r>
          </a:p>
          <a:p>
            <a:pPr marL="190500" indent="-190500">
              <a:buChar char="•"/>
            </a:pPr>
            <a:r>
              <a:rPr dirty="0"/>
              <a:t>Tie and extend the ladder  36” or </a:t>
            </a:r>
            <a:r>
              <a:rPr b="1" dirty="0"/>
              <a:t>3 feet above the level where the worker will dismount</a:t>
            </a:r>
            <a:r>
              <a:rPr dirty="0"/>
              <a:t>.</a:t>
            </a:r>
          </a:p>
          <a:p>
            <a:pPr marL="190500" indent="-190500">
              <a:buChar char="•"/>
            </a:pPr>
            <a:r>
              <a:rPr b="1" dirty="0"/>
              <a:t>Ladder rungs (stairs) must be inspected </a:t>
            </a:r>
            <a:r>
              <a:rPr dirty="0"/>
              <a:t>by a competent person on a regular basis, and </a:t>
            </a:r>
            <a:r>
              <a:rPr b="1" dirty="0"/>
              <a:t>after any incident</a:t>
            </a:r>
            <a:r>
              <a:rPr dirty="0"/>
              <a:t> that could affect their safe use. </a:t>
            </a:r>
          </a:p>
          <a:p>
            <a:pPr marL="190500" indent="-190500">
              <a:buChar char="•"/>
            </a:pPr>
            <a:r>
              <a:rPr dirty="0"/>
              <a:t>Secure the base when extending an extension ladder, and don’t move the ladder while it’s extended. </a:t>
            </a:r>
          </a:p>
        </p:txBody>
      </p:sp>
      <p:pic>
        <p:nvPicPr>
          <p:cNvPr id="466" name="image35.png" descr="Graphic of a ladder leaning against a building at the correct angle and extending 3 feet beyond the roof surface. To achieve the correct angle place the bottom of the ladder away from the wall one-quarter of the height of the ladder."/>
          <p:cNvPicPr>
            <a:picLocks noChangeAspect="1"/>
          </p:cNvPicPr>
          <p:nvPr/>
        </p:nvPicPr>
        <p:blipFill>
          <a:blip r:embed="rId3">
            <a:extLst/>
          </a:blip>
          <a:stretch>
            <a:fillRect/>
          </a:stretch>
        </p:blipFill>
        <p:spPr>
          <a:xfrm>
            <a:off x="5334000" y="1676400"/>
            <a:ext cx="2743200" cy="4567238"/>
          </a:xfrm>
          <a:prstGeom prst="rect">
            <a:avLst/>
          </a:prstGeom>
          <a:ln w="12700">
            <a:miter lim="400000"/>
          </a:ln>
        </p:spPr>
      </p:pic>
      <p:sp>
        <p:nvSpPr>
          <p:cNvPr id="469" name="Shape 469" title="text box"/>
          <p:cNvSpPr/>
          <p:nvPr/>
        </p:nvSpPr>
        <p:spPr>
          <a:xfrm>
            <a:off x="7397403" y="2582198"/>
            <a:ext cx="1545579" cy="3467244"/>
          </a:xfrm>
          <a:prstGeom prst="rect">
            <a:avLst/>
          </a:prstGeom>
          <a:solidFill>
            <a:srgbClr val="A7A7A7">
              <a:alpha val="85951"/>
            </a:srgbClr>
          </a:solidFill>
          <a:ln w="12700">
            <a:miter lim="400000"/>
          </a:ln>
        </p:spPr>
        <p:txBody>
          <a:bodyPr lIns="45718" tIns="45718" rIns="45718" bIns="45718"/>
          <a:lstStyle/>
          <a:p>
            <a:endParaRPr/>
          </a:p>
        </p:txBody>
      </p:sp>
      <p:sp>
        <p:nvSpPr>
          <p:cNvPr id="471" name="Shape 471"/>
          <p:cNvSpPr/>
          <p:nvPr/>
        </p:nvSpPr>
        <p:spPr>
          <a:xfrm>
            <a:off x="7548148" y="2752378"/>
            <a:ext cx="1244089" cy="6502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defTabSz="457200">
              <a:defRPr sz="1800" b="1">
                <a:solidFill>
                  <a:srgbClr val="B51A00"/>
                </a:solidFill>
              </a:defRPr>
            </a:lvl1pPr>
          </a:lstStyle>
          <a:p>
            <a:r>
              <a:t>Point of attachment</a:t>
            </a:r>
          </a:p>
        </p:txBody>
      </p:sp>
      <p:sp>
        <p:nvSpPr>
          <p:cNvPr id="472" name="Shape 472"/>
          <p:cNvSpPr/>
          <p:nvPr/>
        </p:nvSpPr>
        <p:spPr>
          <a:xfrm>
            <a:off x="7548148" y="4762977"/>
            <a:ext cx="1104901" cy="4216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defTabSz="457200">
              <a:defRPr sz="2100" b="1"/>
            </a:lvl1pPr>
          </a:lstStyle>
          <a:p>
            <a:r>
              <a:t>Building</a:t>
            </a:r>
          </a:p>
        </p:txBody>
      </p:sp>
      <p:sp>
        <p:nvSpPr>
          <p:cNvPr id="470" name="Shape 470" descr="Arrow"/>
          <p:cNvSpPr/>
          <p:nvPr/>
        </p:nvSpPr>
        <p:spPr>
          <a:xfrm flipH="1" flipV="1">
            <a:off x="7391398" y="2628899"/>
            <a:ext cx="685802" cy="190502"/>
          </a:xfrm>
          <a:prstGeom prst="line">
            <a:avLst/>
          </a:prstGeom>
          <a:ln w="25400">
            <a:solidFill>
              <a:srgbClr val="D52C26"/>
            </a:solidFill>
            <a:tailEnd type="triangle"/>
          </a:ln>
          <a:effectLst>
            <a:outerShdw blurRad="38100" dist="20000" dir="5400000" rotWithShape="0">
              <a:srgbClr val="808080">
                <a:alpha val="37998"/>
              </a:srgbClr>
            </a:outerShdw>
          </a:effectLst>
        </p:spPr>
        <p:txBody>
          <a:bodyPr lIns="45718" tIns="45718" rIns="45718" bIns="45718"/>
          <a:lstStyle/>
          <a:p>
            <a:endParaRPr/>
          </a:p>
        </p:txBody>
      </p:sp>
      <p:sp>
        <p:nvSpPr>
          <p:cNvPr id="474" name="Shape 474" title="base"/>
          <p:cNvSpPr/>
          <p:nvPr/>
        </p:nvSpPr>
        <p:spPr>
          <a:xfrm>
            <a:off x="5327303" y="6044480"/>
            <a:ext cx="3618159" cy="291307"/>
          </a:xfrm>
          <a:prstGeom prst="rect">
            <a:avLst/>
          </a:prstGeom>
          <a:solidFill>
            <a:srgbClr val="A7A7A7">
              <a:alpha val="85951"/>
            </a:srgbClr>
          </a:solidFill>
          <a:ln w="12700">
            <a:miter lim="400000"/>
          </a:ln>
        </p:spPr>
        <p:txBody>
          <a:bodyPr lIns="45718" tIns="45718" rIns="45718" bIns="45718"/>
          <a:lstStyle/>
          <a:p>
            <a:endParaRPr/>
          </a:p>
        </p:txBody>
      </p:sp>
      <p:pic>
        <p:nvPicPr>
          <p:cNvPr id="473" name="check mark 2000px-Checkmark_green.svg.png" descr="Green check mark indicates the contents of this photo are approved by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13206" y="1627241"/>
            <a:ext cx="1141245" cy="990601"/>
          </a:xfrm>
          <a:prstGeom prst="rect">
            <a:avLst/>
          </a:prstGeom>
          <a:ln w="12700">
            <a:miter lim="400000"/>
          </a:ln>
          <a:effectLst>
            <a:outerShdw blurRad="38100" dist="20000" dir="2487689" rotWithShape="0">
              <a:srgbClr val="000000"/>
            </a:outerShdw>
          </a:effectLst>
        </p:spPr>
      </p:pic>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Shape 478"/>
          <p:cNvSpPr>
            <a:spLocks noGrp="1"/>
          </p:cNvSpPr>
          <p:nvPr>
            <p:ph type="title"/>
          </p:nvPr>
        </p:nvSpPr>
        <p:spPr>
          <a:xfrm>
            <a:off x="457200" y="927098"/>
            <a:ext cx="8229600" cy="812865"/>
          </a:xfrm>
          <a:prstGeom prst="rect">
            <a:avLst/>
          </a:prstGeom>
        </p:spPr>
        <p:txBody>
          <a:bodyPr>
            <a:normAutofit/>
          </a:bodyPr>
          <a:lstStyle>
            <a:lvl1pPr>
              <a:defRPr sz="4000"/>
            </a:lvl1pPr>
          </a:lstStyle>
          <a:p>
            <a:r>
              <a:rPr dirty="0"/>
              <a:t>The Straight Ladder</a:t>
            </a:r>
          </a:p>
        </p:txBody>
      </p:sp>
      <p:sp>
        <p:nvSpPr>
          <p:cNvPr id="479" name="Shape 479"/>
          <p:cNvSpPr>
            <a:spLocks noGrp="1"/>
          </p:cNvSpPr>
          <p:nvPr>
            <p:ph type="body" sz="half" idx="4294967295"/>
          </p:nvPr>
        </p:nvSpPr>
        <p:spPr>
          <a:xfrm>
            <a:off x="383673" y="1554485"/>
            <a:ext cx="8427454" cy="1605269"/>
          </a:xfrm>
          <a:prstGeom prst="rect">
            <a:avLst/>
          </a:prstGeom>
        </p:spPr>
        <p:txBody>
          <a:bodyPr/>
          <a:lstStyle/>
          <a:p>
            <a:pPr marL="190500" indent="-190500">
              <a:buChar char="•"/>
              <a:defRPr sz="2200"/>
            </a:pPr>
            <a:r>
              <a:rPr dirty="0"/>
              <a:t>Have someone hold the ladder safely in position until the ladder has been tied.</a:t>
            </a:r>
          </a:p>
          <a:p>
            <a:pPr marL="190500" indent="-190500">
              <a:buChar char="•"/>
              <a:defRPr sz="2200"/>
            </a:pPr>
            <a:r>
              <a:rPr dirty="0"/>
              <a:t>Also, have someone hold the ladder while the worker descends at the end of the job and continue to hold until the ladder is untied.</a:t>
            </a:r>
          </a:p>
        </p:txBody>
      </p:sp>
      <p:pic>
        <p:nvPicPr>
          <p:cNvPr id="480" name="image49.jpeg" descr="Photo of a ladder tied to the base of the wall so that it doesn't move."/>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230647" y="3192870"/>
            <a:ext cx="2710877" cy="3619091"/>
          </a:xfrm>
          <a:prstGeom prst="rect">
            <a:avLst/>
          </a:prstGeom>
          <a:ln w="12700">
            <a:miter lim="400000"/>
          </a:ln>
        </p:spPr>
      </p:pic>
      <p:grpSp>
        <p:nvGrpSpPr>
          <p:cNvPr id="486" name="Group 486" title="picture of ladder placement"/>
          <p:cNvGrpSpPr/>
          <p:nvPr/>
        </p:nvGrpSpPr>
        <p:grpSpPr>
          <a:xfrm>
            <a:off x="1204418" y="3154681"/>
            <a:ext cx="2976751" cy="3705777"/>
            <a:chOff x="0" y="0"/>
            <a:chExt cx="2976750" cy="3705775"/>
          </a:xfrm>
        </p:grpSpPr>
        <p:pic>
          <p:nvPicPr>
            <p:cNvPr id="481" name="ladder holder 20030901_Using_Tools_page002img001.jpg" descr="Man holding a ladder correctly so that another worker could descend. He stands with his toes against the base of the ladder. He holds the ladder with straight arms and both hands on the rungs."/>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236772" y="41760"/>
              <a:ext cx="2739979" cy="3611860"/>
            </a:xfrm>
            <a:prstGeom prst="rect">
              <a:avLst/>
            </a:prstGeom>
            <a:ln w="12700" cap="flat">
              <a:noFill/>
              <a:miter lim="400000"/>
            </a:ln>
            <a:effectLst/>
          </p:spPr>
        </p:pic>
        <p:sp>
          <p:nvSpPr>
            <p:cNvPr id="482" name="Shape 482"/>
            <p:cNvSpPr/>
            <p:nvPr/>
          </p:nvSpPr>
          <p:spPr>
            <a:xfrm>
              <a:off x="1089094" y="0"/>
              <a:ext cx="1035383" cy="548638"/>
            </a:xfrm>
            <a:prstGeom prst="rect">
              <a:avLst/>
            </a:prstGeom>
            <a:solidFill>
              <a:srgbClr val="FFFFFF"/>
            </a:solid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ctr">
                <a:defRPr sz="1500"/>
              </a:lvl1pPr>
            </a:lstStyle>
            <a:p>
              <a:r>
                <a:t>arms straight</a:t>
              </a:r>
            </a:p>
          </p:txBody>
        </p:sp>
        <p:sp>
          <p:nvSpPr>
            <p:cNvPr id="483" name="Shape 483"/>
            <p:cNvSpPr/>
            <p:nvPr/>
          </p:nvSpPr>
          <p:spPr>
            <a:xfrm>
              <a:off x="116353" y="3157137"/>
              <a:ext cx="1616681" cy="548639"/>
            </a:xfrm>
            <a:prstGeom prst="rect">
              <a:avLst/>
            </a:prstGeom>
            <a:solidFill>
              <a:srgbClr val="FFFFFF"/>
            </a:solid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ctr">
                <a:defRPr sz="1500"/>
              </a:lvl1pPr>
            </a:lstStyle>
            <a:p>
              <a:r>
                <a:t>toes touching the base of the ladder</a:t>
              </a:r>
            </a:p>
          </p:txBody>
        </p:sp>
        <p:sp>
          <p:nvSpPr>
            <p:cNvPr id="484" name="Shape 484"/>
            <p:cNvSpPr/>
            <p:nvPr/>
          </p:nvSpPr>
          <p:spPr>
            <a:xfrm>
              <a:off x="82747" y="823119"/>
              <a:ext cx="1035383" cy="815339"/>
            </a:xfrm>
            <a:prstGeom prst="rect">
              <a:avLst/>
            </a:prstGeom>
            <a:solidFill>
              <a:srgbClr val="FFFFFF"/>
            </a:solid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ctr">
                <a:defRPr sz="1600"/>
              </a:lvl1pPr>
            </a:lstStyle>
            <a:p>
              <a:r>
                <a:t>hands grabbing the rungs</a:t>
              </a:r>
            </a:p>
          </p:txBody>
        </p:sp>
        <p:pic>
          <p:nvPicPr>
            <p:cNvPr id="485" name="check mark 2000px-Checkmark_green.svg.png" descr="Green check mark indicates the contents of this photo are approved by OSHA.&#10;&#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539925"/>
              <a:ext cx="1849387" cy="1605269"/>
            </a:xfrm>
            <a:prstGeom prst="rect">
              <a:avLst/>
            </a:prstGeom>
            <a:ln w="12700" cap="flat">
              <a:noFill/>
              <a:miter lim="400000"/>
            </a:ln>
            <a:effectLst>
              <a:outerShdw blurRad="38100" dist="20000" dir="2487689" rotWithShape="0">
                <a:srgbClr val="000000"/>
              </a:outerShdw>
            </a:effectLst>
          </p:spPr>
        </p:pic>
      </p:grpSp>
      <p:pic>
        <p:nvPicPr>
          <p:cNvPr id="11" name="check mark 2000px-Checkmark_green.svg.png" descr="Green check mark indicates the contents of this photo are approved by OSHA.&#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71807" y="3486684"/>
            <a:ext cx="1849388" cy="1605269"/>
          </a:xfrm>
          <a:prstGeom prst="rect">
            <a:avLst/>
          </a:prstGeom>
          <a:ln w="12700">
            <a:miter lim="400000"/>
          </a:ln>
          <a:effectLst>
            <a:outerShdw blurRad="38100" dist="20000" dir="2487689" rotWithShape="0">
              <a:srgbClr val="000000"/>
            </a:outerShdw>
          </a:effectLst>
        </p:spPr>
      </p:pic>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Shape 491"/>
          <p:cNvSpPr>
            <a:spLocks noGrp="1"/>
          </p:cNvSpPr>
          <p:nvPr>
            <p:ph type="title"/>
          </p:nvPr>
        </p:nvSpPr>
        <p:spPr>
          <a:xfrm>
            <a:off x="-2" y="779085"/>
            <a:ext cx="9144004" cy="1143003"/>
          </a:xfrm>
          <a:prstGeom prst="rect">
            <a:avLst/>
          </a:prstGeom>
        </p:spPr>
        <p:txBody>
          <a:bodyPr>
            <a:normAutofit/>
          </a:bodyPr>
          <a:lstStyle/>
          <a:p>
            <a:r>
              <a:rPr dirty="0"/>
              <a:t>All Ladders</a:t>
            </a:r>
          </a:p>
        </p:txBody>
      </p:sp>
      <p:sp>
        <p:nvSpPr>
          <p:cNvPr id="492" name="Shape 492"/>
          <p:cNvSpPr>
            <a:spLocks noGrp="1"/>
          </p:cNvSpPr>
          <p:nvPr>
            <p:ph type="body" idx="4294967295"/>
          </p:nvPr>
        </p:nvSpPr>
        <p:spPr>
          <a:xfrm>
            <a:off x="390081" y="1672089"/>
            <a:ext cx="4797961" cy="5410201"/>
          </a:xfrm>
          <a:prstGeom prst="rect">
            <a:avLst/>
          </a:prstGeom>
        </p:spPr>
        <p:txBody>
          <a:bodyPr/>
          <a:lstStyle/>
          <a:p>
            <a:pPr marL="190500" indent="-190500">
              <a:buChar char="•"/>
            </a:pPr>
            <a:r>
              <a:rPr dirty="0"/>
              <a:t>Clean or remove mud and grease from your shoes before climbing the ladder.</a:t>
            </a:r>
          </a:p>
          <a:p>
            <a:pPr marL="190500" indent="-190500">
              <a:buChar char="•"/>
            </a:pPr>
            <a:r>
              <a:rPr dirty="0"/>
              <a:t>Clear debris and materials from the area around the ladder.</a:t>
            </a:r>
          </a:p>
          <a:p>
            <a:pPr marL="190500" indent="-190500">
              <a:buChar char="•"/>
            </a:pPr>
            <a:r>
              <a:rPr dirty="0"/>
              <a:t>Hold onto the ladder when you dismount or mount the ladder if you are on a platform or roof.</a:t>
            </a:r>
          </a:p>
          <a:p>
            <a:pPr marL="190500" indent="-190500">
              <a:buChar char="•"/>
            </a:pPr>
            <a:r>
              <a:rPr dirty="0"/>
              <a:t>Carry tools in your pocket, belt, or hoist them up by rope.</a:t>
            </a:r>
          </a:p>
          <a:p>
            <a:pPr marL="190500" indent="-190500">
              <a:buChar char="•"/>
            </a:pPr>
            <a:r>
              <a:rPr dirty="0"/>
              <a:t>Take your time, </a:t>
            </a:r>
            <a:r>
              <a:rPr b="1" dirty="0"/>
              <a:t>don’t be in a rush!</a:t>
            </a:r>
          </a:p>
        </p:txBody>
      </p:sp>
      <p:pic>
        <p:nvPicPr>
          <p:cNvPr id="490" name="image50.jpeg" descr="Photo shows a man's foot stepping off the last rung of a ladder and about to step onto a metal pipe that could cause him to fall."/>
          <p:cNvPicPr>
            <a:picLocks noChangeAspect="1"/>
          </p:cNvPicPr>
          <p:nvPr/>
        </p:nvPicPr>
        <p:blipFill>
          <a:blip r:embed="rId3">
            <a:extLst/>
          </a:blip>
          <a:stretch>
            <a:fillRect/>
          </a:stretch>
        </p:blipFill>
        <p:spPr>
          <a:xfrm>
            <a:off x="5334000" y="1600200"/>
            <a:ext cx="3590925" cy="4291013"/>
          </a:xfrm>
          <a:prstGeom prst="rect">
            <a:avLst/>
          </a:prstGeom>
          <a:ln w="12700">
            <a:miter lim="400000"/>
          </a:ln>
        </p:spPr>
      </p:pic>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2337"/>
            <a:ext cx="9144000" cy="906463"/>
          </a:xfrm>
        </p:spPr>
        <p:txBody>
          <a:bodyPr/>
          <a:lstStyle/>
          <a:p>
            <a:r>
              <a:rPr lang="en-US" dirty="0"/>
              <a:t>Key Components for Ladder </a:t>
            </a:r>
            <a:r>
              <a:rPr lang="en-US" dirty="0" smtClean="0"/>
              <a:t>Safety</a:t>
            </a:r>
            <a:endParaRPr lang="en-US" dirty="0"/>
          </a:p>
        </p:txBody>
      </p:sp>
      <p:sp>
        <p:nvSpPr>
          <p:cNvPr id="497" name="Shape 497"/>
          <p:cNvSpPr/>
          <p:nvPr/>
        </p:nvSpPr>
        <p:spPr>
          <a:xfrm>
            <a:off x="415789" y="2016086"/>
            <a:ext cx="5658652" cy="42824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190500" indent="-190500" defTabSz="457200">
              <a:spcBef>
                <a:spcPts val="1000"/>
              </a:spcBef>
              <a:buSzPct val="100000"/>
              <a:buFont typeface="Arial"/>
              <a:buChar char="•"/>
              <a:tabLst>
                <a:tab pos="914400" algn="l"/>
              </a:tabLst>
              <a:defRPr sz="2300" b="1"/>
            </a:pPr>
            <a:r>
              <a:rPr dirty="0"/>
              <a:t>Use the correct ladder for the job.</a:t>
            </a:r>
          </a:p>
          <a:p>
            <a:pPr marL="190500" indent="-190500" defTabSz="457200">
              <a:spcBef>
                <a:spcPts val="1000"/>
              </a:spcBef>
              <a:buSzPct val="100000"/>
              <a:buFont typeface="Arial"/>
              <a:buChar char="•"/>
              <a:tabLst>
                <a:tab pos="914400" algn="l"/>
              </a:tabLst>
              <a:defRPr sz="2300"/>
            </a:pPr>
            <a:r>
              <a:rPr dirty="0"/>
              <a:t>Practice proper placement and use of the ladder.</a:t>
            </a:r>
          </a:p>
          <a:p>
            <a:pPr marL="190500" indent="-190500" defTabSz="457200">
              <a:spcBef>
                <a:spcPts val="1000"/>
              </a:spcBef>
              <a:buSzPct val="100000"/>
              <a:buFont typeface="Arial"/>
              <a:buChar char="•"/>
              <a:tabLst>
                <a:tab pos="914400" algn="l"/>
              </a:tabLst>
              <a:defRPr sz="2300"/>
            </a:pPr>
            <a:r>
              <a:rPr dirty="0"/>
              <a:t>Training of workers on the correct use of rungs (stairs) by the employer.</a:t>
            </a:r>
          </a:p>
          <a:p>
            <a:pPr marL="190500" indent="-190500" defTabSz="457200">
              <a:spcBef>
                <a:spcPts val="1000"/>
              </a:spcBef>
              <a:buSzPct val="100000"/>
              <a:buFont typeface="Arial"/>
              <a:buChar char="•"/>
              <a:tabLst>
                <a:tab pos="914400" algn="l"/>
              </a:tabLst>
              <a:defRPr sz="2300"/>
            </a:pPr>
            <a:r>
              <a:rPr dirty="0"/>
              <a:t>Use the correct procedure when climbing the ladder.</a:t>
            </a:r>
          </a:p>
          <a:p>
            <a:pPr marL="190500" indent="-190500" defTabSz="457200">
              <a:spcBef>
                <a:spcPts val="1000"/>
              </a:spcBef>
              <a:buSzPct val="100000"/>
              <a:buFont typeface="Arial"/>
              <a:buChar char="•"/>
              <a:tabLst>
                <a:tab pos="914400" algn="l"/>
              </a:tabLst>
              <a:defRPr sz="2300"/>
            </a:pPr>
            <a:r>
              <a:rPr b="1" dirty="0"/>
              <a:t>Inspect the ladder before using it</a:t>
            </a:r>
            <a:r>
              <a:rPr dirty="0"/>
              <a:t>. </a:t>
            </a:r>
          </a:p>
          <a:p>
            <a:pPr marL="190500" indent="-190500" defTabSz="457200">
              <a:spcBef>
                <a:spcPts val="1000"/>
              </a:spcBef>
              <a:buSzPct val="100000"/>
              <a:buFont typeface="Arial"/>
              <a:buChar char="•"/>
              <a:tabLst>
                <a:tab pos="914400" algn="l"/>
              </a:tabLst>
              <a:defRPr sz="2300"/>
            </a:pPr>
            <a:r>
              <a:rPr dirty="0"/>
              <a:t>Do not overload the ladder with excessive weight.</a:t>
            </a:r>
          </a:p>
        </p:txBody>
      </p:sp>
      <p:pic>
        <p:nvPicPr>
          <p:cNvPr id="498" name="ladder Workman-Climbing-A-Ladder-4006555.jpg" descr="A worker climbs a ladder correctly while wearing a hard hat, a safety vest, and a tool belt to carry his tool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396927" y="2111216"/>
            <a:ext cx="1783935" cy="4092253"/>
          </a:xfrm>
          <a:prstGeom prst="rect">
            <a:avLst/>
          </a:prstGeom>
          <a:ln w="12700">
            <a:miter lim="400000"/>
          </a:ln>
        </p:spPr>
      </p:pic>
      <p:pic>
        <p:nvPicPr>
          <p:cNvPr id="499" name="check mark 2000px-Checkmark_green.svg.png" descr="Green check mark indicates the contents of this photo are approved by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60959" y="4212045"/>
            <a:ext cx="1849388" cy="1605269"/>
          </a:xfrm>
          <a:prstGeom prst="rect">
            <a:avLst/>
          </a:prstGeom>
          <a:ln w="12700">
            <a:miter lim="400000"/>
          </a:ln>
          <a:effectLst>
            <a:outerShdw blurRad="38100" dist="20000" dir="2487689" rotWithShape="0">
              <a:srgbClr val="000000"/>
            </a:outerShdw>
          </a:effectLst>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xfrm>
            <a:off x="457200" y="937490"/>
            <a:ext cx="8229600" cy="762001"/>
          </a:xfrm>
          <a:prstGeom prst="rect">
            <a:avLst/>
          </a:prstGeom>
        </p:spPr>
        <p:txBody>
          <a:bodyPr>
            <a:normAutofit/>
          </a:bodyPr>
          <a:lstStyle/>
          <a:p>
            <a:pPr defTabSz="452627">
              <a:defRPr sz="4356" b="1"/>
            </a:pPr>
            <a:r>
              <a:t>Did you know that… </a:t>
            </a:r>
            <a:r>
              <a:rPr>
                <a:solidFill>
                  <a:srgbClr val="FFFFFF"/>
                </a:solidFill>
              </a:rPr>
              <a:t>2</a:t>
            </a:r>
          </a:p>
        </p:txBody>
      </p:sp>
      <p:sp>
        <p:nvSpPr>
          <p:cNvPr id="71" name="Shape 71"/>
          <p:cNvSpPr>
            <a:spLocks noGrp="1"/>
          </p:cNvSpPr>
          <p:nvPr>
            <p:ph type="body" sz="quarter" idx="4294967295"/>
          </p:nvPr>
        </p:nvSpPr>
        <p:spPr>
          <a:xfrm>
            <a:off x="457200" y="1663700"/>
            <a:ext cx="8229600" cy="1320801"/>
          </a:xfrm>
          <a:prstGeom prst="rect">
            <a:avLst/>
          </a:prstGeom>
        </p:spPr>
        <p:txBody>
          <a:bodyPr/>
          <a:lstStyle>
            <a:lvl1pPr marL="0" indent="0" algn="ctr">
              <a:buSzTx/>
              <a:buFontTx/>
              <a:buNone/>
              <a:defRPr sz="3000"/>
            </a:lvl1pPr>
          </a:lstStyle>
          <a:p>
            <a:r>
              <a:t>the majority of falls occur from roofs.</a:t>
            </a:r>
          </a:p>
        </p:txBody>
      </p:sp>
      <p:pic>
        <p:nvPicPr>
          <p:cNvPr id="70" name="image4.jpeg" descr="Man walking on roof trusses without any fall protection."/>
          <p:cNvPicPr>
            <a:picLocks noChangeAspect="1"/>
          </p:cNvPicPr>
          <p:nvPr/>
        </p:nvPicPr>
        <p:blipFill>
          <a:blip r:embed="rId3">
            <a:extLst/>
          </a:blip>
          <a:stretch>
            <a:fillRect/>
          </a:stretch>
        </p:blipFill>
        <p:spPr>
          <a:xfrm>
            <a:off x="2093118" y="2468495"/>
            <a:ext cx="4957764" cy="3468688"/>
          </a:xfrm>
          <a:prstGeom prst="rect">
            <a:avLst/>
          </a:prstGeom>
          <a:ln w="12700">
            <a:miter lim="400000"/>
          </a:ln>
        </p:spPr>
      </p:pic>
      <p:pic>
        <p:nvPicPr>
          <p:cNvPr id="73" name="no-symbol-39767_640.png" descr="Red No symbol (circle with a slash) indicates the contents of this photo are not approved by OSHA."/>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53028" y="2349813"/>
            <a:ext cx="1774760" cy="1774760"/>
          </a:xfrm>
          <a:prstGeom prst="rect">
            <a:avLst/>
          </a:prstGeom>
          <a:ln w="12700">
            <a:miter lim="400000"/>
          </a:ln>
        </p:spPr>
      </p:pic>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2337"/>
            <a:ext cx="9144000" cy="906463"/>
          </a:xfrm>
        </p:spPr>
        <p:txBody>
          <a:bodyPr/>
          <a:lstStyle/>
          <a:p>
            <a:r>
              <a:rPr lang="en-US" sz="4000" dirty="0"/>
              <a:t>Scaffolding</a:t>
            </a:r>
          </a:p>
        </p:txBody>
      </p:sp>
      <p:pic>
        <p:nvPicPr>
          <p:cNvPr id="503" name="image53.jpeg" descr="Graphic containing 3 photos:&#10;1. Photo of a man standing on a board that has been placed atop 2 metal oil drums laid on their sides.&#10;2. Photo of scaffolding correctly installed with mesh to prevent tools from falling.&#10;3. Photo of a poorly constructed scaffold that has plank boards that extend too far beyond their supports."/>
          <p:cNvPicPr>
            <a:picLocks noChangeAspect="1"/>
          </p:cNvPicPr>
          <p:nvPr/>
        </p:nvPicPr>
        <p:blipFill>
          <a:blip r:embed="rId2">
            <a:extLst/>
          </a:blip>
          <a:stretch>
            <a:fillRect/>
          </a:stretch>
        </p:blipFill>
        <p:spPr>
          <a:xfrm>
            <a:off x="209026" y="1905000"/>
            <a:ext cx="8725948" cy="3951526"/>
          </a:xfrm>
          <a:prstGeom prst="rect">
            <a:avLst/>
          </a:prstGeom>
          <a:ln w="12700">
            <a:miter lim="400000"/>
          </a:ln>
        </p:spPr>
      </p:pic>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6" name="image37.png" descr="Scissor lift."/>
          <p:cNvPicPr>
            <a:picLocks noChangeAspect="1"/>
          </p:cNvPicPr>
          <p:nvPr/>
        </p:nvPicPr>
        <p:blipFill>
          <a:blip r:embed="rId3">
            <a:extLst/>
          </a:blip>
          <a:stretch>
            <a:fillRect/>
          </a:stretch>
        </p:blipFill>
        <p:spPr>
          <a:xfrm>
            <a:off x="7162800" y="4343400"/>
            <a:ext cx="990600" cy="1419225"/>
          </a:xfrm>
          <a:prstGeom prst="rect">
            <a:avLst/>
          </a:prstGeom>
          <a:ln w="12700">
            <a:miter lim="400000"/>
          </a:ln>
        </p:spPr>
      </p:pic>
      <p:pic>
        <p:nvPicPr>
          <p:cNvPr id="507" name="image38.png" descr="Aerial lift or cherry picke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2521270" y="5045594"/>
            <a:ext cx="2159001" cy="15351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4255"/>
                </a:lnTo>
                <a:lnTo>
                  <a:pt x="0" y="8505"/>
                </a:lnTo>
                <a:lnTo>
                  <a:pt x="421" y="8505"/>
                </a:lnTo>
                <a:cubicBezTo>
                  <a:pt x="741" y="8505"/>
                  <a:pt x="851" y="8587"/>
                  <a:pt x="897" y="8834"/>
                </a:cubicBezTo>
                <a:cubicBezTo>
                  <a:pt x="954" y="9141"/>
                  <a:pt x="1052" y="9160"/>
                  <a:pt x="2633" y="9136"/>
                </a:cubicBezTo>
                <a:cubicBezTo>
                  <a:pt x="3856" y="9118"/>
                  <a:pt x="4327" y="9052"/>
                  <a:pt x="4368" y="8901"/>
                </a:cubicBezTo>
                <a:cubicBezTo>
                  <a:pt x="4443" y="8628"/>
                  <a:pt x="5584" y="8690"/>
                  <a:pt x="5710" y="8974"/>
                </a:cubicBezTo>
                <a:cubicBezTo>
                  <a:pt x="5773" y="9117"/>
                  <a:pt x="6027" y="9169"/>
                  <a:pt x="6504" y="9136"/>
                </a:cubicBezTo>
                <a:cubicBezTo>
                  <a:pt x="7162" y="9090"/>
                  <a:pt x="7225" y="9051"/>
                  <a:pt x="7536" y="8471"/>
                </a:cubicBezTo>
                <a:cubicBezTo>
                  <a:pt x="7718" y="8132"/>
                  <a:pt x="7932" y="7857"/>
                  <a:pt x="8009" y="7857"/>
                </a:cubicBezTo>
                <a:cubicBezTo>
                  <a:pt x="8086" y="7857"/>
                  <a:pt x="8178" y="7746"/>
                  <a:pt x="8215" y="7611"/>
                </a:cubicBezTo>
                <a:cubicBezTo>
                  <a:pt x="8252" y="7476"/>
                  <a:pt x="8363" y="7366"/>
                  <a:pt x="8461" y="7366"/>
                </a:cubicBezTo>
                <a:cubicBezTo>
                  <a:pt x="8560" y="7366"/>
                  <a:pt x="8640" y="7259"/>
                  <a:pt x="8640" y="7131"/>
                </a:cubicBezTo>
                <a:cubicBezTo>
                  <a:pt x="8640" y="6774"/>
                  <a:pt x="9225" y="5875"/>
                  <a:pt x="9379" y="5998"/>
                </a:cubicBezTo>
                <a:cubicBezTo>
                  <a:pt x="9453" y="6057"/>
                  <a:pt x="9478" y="6049"/>
                  <a:pt x="9430" y="5975"/>
                </a:cubicBezTo>
                <a:cubicBezTo>
                  <a:pt x="9283" y="5748"/>
                  <a:pt x="9588" y="5400"/>
                  <a:pt x="9934" y="5400"/>
                </a:cubicBezTo>
                <a:cubicBezTo>
                  <a:pt x="10138" y="5400"/>
                  <a:pt x="10327" y="5536"/>
                  <a:pt x="10435" y="5752"/>
                </a:cubicBezTo>
                <a:cubicBezTo>
                  <a:pt x="10554" y="5991"/>
                  <a:pt x="10686" y="6071"/>
                  <a:pt x="10856" y="6009"/>
                </a:cubicBezTo>
                <a:cubicBezTo>
                  <a:pt x="11039" y="5941"/>
                  <a:pt x="11141" y="6022"/>
                  <a:pt x="11237" y="6316"/>
                </a:cubicBezTo>
                <a:cubicBezTo>
                  <a:pt x="11308" y="6534"/>
                  <a:pt x="11439" y="6707"/>
                  <a:pt x="11531" y="6707"/>
                </a:cubicBezTo>
                <a:cubicBezTo>
                  <a:pt x="11623" y="6707"/>
                  <a:pt x="11726" y="6862"/>
                  <a:pt x="11761" y="7047"/>
                </a:cubicBezTo>
                <a:cubicBezTo>
                  <a:pt x="11796" y="7233"/>
                  <a:pt x="11889" y="7343"/>
                  <a:pt x="11971" y="7299"/>
                </a:cubicBezTo>
                <a:cubicBezTo>
                  <a:pt x="12053" y="7255"/>
                  <a:pt x="12212" y="7365"/>
                  <a:pt x="12325" y="7539"/>
                </a:cubicBezTo>
                <a:cubicBezTo>
                  <a:pt x="12437" y="7713"/>
                  <a:pt x="12629" y="7857"/>
                  <a:pt x="12754" y="7857"/>
                </a:cubicBezTo>
                <a:cubicBezTo>
                  <a:pt x="12879" y="7857"/>
                  <a:pt x="13006" y="7998"/>
                  <a:pt x="13039" y="8175"/>
                </a:cubicBezTo>
                <a:cubicBezTo>
                  <a:pt x="13076" y="8370"/>
                  <a:pt x="13220" y="8508"/>
                  <a:pt x="13409" y="8538"/>
                </a:cubicBezTo>
                <a:cubicBezTo>
                  <a:pt x="13600" y="8569"/>
                  <a:pt x="13717" y="8693"/>
                  <a:pt x="13718" y="8857"/>
                </a:cubicBezTo>
                <a:cubicBezTo>
                  <a:pt x="13719" y="9002"/>
                  <a:pt x="13795" y="9241"/>
                  <a:pt x="13881" y="9387"/>
                </a:cubicBezTo>
                <a:cubicBezTo>
                  <a:pt x="14013" y="9610"/>
                  <a:pt x="14011" y="9660"/>
                  <a:pt x="13877" y="9717"/>
                </a:cubicBezTo>
                <a:cubicBezTo>
                  <a:pt x="13790" y="9754"/>
                  <a:pt x="13617" y="9839"/>
                  <a:pt x="13488" y="9907"/>
                </a:cubicBezTo>
                <a:cubicBezTo>
                  <a:pt x="13360" y="9974"/>
                  <a:pt x="13171" y="10017"/>
                  <a:pt x="13075" y="10001"/>
                </a:cubicBezTo>
                <a:cubicBezTo>
                  <a:pt x="12909" y="9975"/>
                  <a:pt x="12217" y="10993"/>
                  <a:pt x="12186" y="11308"/>
                </a:cubicBezTo>
                <a:cubicBezTo>
                  <a:pt x="12178" y="11390"/>
                  <a:pt x="12158" y="11492"/>
                  <a:pt x="12142" y="11537"/>
                </a:cubicBezTo>
                <a:cubicBezTo>
                  <a:pt x="12126" y="11582"/>
                  <a:pt x="12099" y="11693"/>
                  <a:pt x="12082" y="11783"/>
                </a:cubicBezTo>
                <a:cubicBezTo>
                  <a:pt x="12066" y="11873"/>
                  <a:pt x="12043" y="11967"/>
                  <a:pt x="12031" y="11989"/>
                </a:cubicBezTo>
                <a:cubicBezTo>
                  <a:pt x="11949" y="12141"/>
                  <a:pt x="11949" y="13208"/>
                  <a:pt x="12031" y="13346"/>
                </a:cubicBezTo>
                <a:cubicBezTo>
                  <a:pt x="12086" y="13440"/>
                  <a:pt x="12147" y="13916"/>
                  <a:pt x="12166" y="14407"/>
                </a:cubicBezTo>
                <a:lnTo>
                  <a:pt x="12202" y="15301"/>
                </a:lnTo>
                <a:lnTo>
                  <a:pt x="10574" y="15346"/>
                </a:lnTo>
                <a:cubicBezTo>
                  <a:pt x="9679" y="15371"/>
                  <a:pt x="8891" y="15457"/>
                  <a:pt x="8823" y="15535"/>
                </a:cubicBezTo>
                <a:cubicBezTo>
                  <a:pt x="8626" y="15759"/>
                  <a:pt x="3511" y="15828"/>
                  <a:pt x="3411" y="15608"/>
                </a:cubicBezTo>
                <a:cubicBezTo>
                  <a:pt x="3357" y="15490"/>
                  <a:pt x="2741" y="15418"/>
                  <a:pt x="1664" y="15401"/>
                </a:cubicBezTo>
                <a:lnTo>
                  <a:pt x="0" y="15374"/>
                </a:lnTo>
                <a:lnTo>
                  <a:pt x="0" y="18490"/>
                </a:lnTo>
                <a:lnTo>
                  <a:pt x="0" y="21600"/>
                </a:lnTo>
                <a:lnTo>
                  <a:pt x="10800" y="21600"/>
                </a:lnTo>
                <a:lnTo>
                  <a:pt x="21600" y="21600"/>
                </a:lnTo>
                <a:lnTo>
                  <a:pt x="21572" y="10761"/>
                </a:lnTo>
                <a:cubicBezTo>
                  <a:pt x="21547" y="1165"/>
                  <a:pt x="21540" y="815"/>
                  <a:pt x="21513" y="7695"/>
                </a:cubicBezTo>
                <a:cubicBezTo>
                  <a:pt x="21496" y="11970"/>
                  <a:pt x="21454" y="15574"/>
                  <a:pt x="21417" y="15709"/>
                </a:cubicBezTo>
                <a:cubicBezTo>
                  <a:pt x="21361" y="15915"/>
                  <a:pt x="21325" y="15903"/>
                  <a:pt x="21191" y="15647"/>
                </a:cubicBezTo>
                <a:cubicBezTo>
                  <a:pt x="21057" y="15392"/>
                  <a:pt x="20907" y="15352"/>
                  <a:pt x="20242" y="15401"/>
                </a:cubicBezTo>
                <a:lnTo>
                  <a:pt x="19452" y="15463"/>
                </a:lnTo>
                <a:lnTo>
                  <a:pt x="19484" y="14703"/>
                </a:lnTo>
                <a:cubicBezTo>
                  <a:pt x="19509" y="14097"/>
                  <a:pt x="19464" y="13873"/>
                  <a:pt x="19261" y="13609"/>
                </a:cubicBezTo>
                <a:cubicBezTo>
                  <a:pt x="19122" y="13426"/>
                  <a:pt x="19036" y="13211"/>
                  <a:pt x="19075" y="13123"/>
                </a:cubicBezTo>
                <a:cubicBezTo>
                  <a:pt x="19162" y="12924"/>
                  <a:pt x="18792" y="12706"/>
                  <a:pt x="18666" y="12883"/>
                </a:cubicBezTo>
                <a:cubicBezTo>
                  <a:pt x="18615" y="12954"/>
                  <a:pt x="18334" y="12983"/>
                  <a:pt x="18038" y="12950"/>
                </a:cubicBezTo>
                <a:cubicBezTo>
                  <a:pt x="17588" y="12900"/>
                  <a:pt x="17479" y="12822"/>
                  <a:pt x="17383" y="12470"/>
                </a:cubicBezTo>
                <a:cubicBezTo>
                  <a:pt x="17227" y="11895"/>
                  <a:pt x="17317" y="11669"/>
                  <a:pt x="17745" y="11537"/>
                </a:cubicBezTo>
                <a:cubicBezTo>
                  <a:pt x="18041" y="11446"/>
                  <a:pt x="18082" y="11384"/>
                  <a:pt x="17971" y="11196"/>
                </a:cubicBezTo>
                <a:cubicBezTo>
                  <a:pt x="17879" y="11041"/>
                  <a:pt x="17872" y="10899"/>
                  <a:pt x="17951" y="10761"/>
                </a:cubicBezTo>
                <a:cubicBezTo>
                  <a:pt x="18015" y="10648"/>
                  <a:pt x="18033" y="10405"/>
                  <a:pt x="17987" y="10225"/>
                </a:cubicBezTo>
                <a:cubicBezTo>
                  <a:pt x="17918" y="9960"/>
                  <a:pt x="17761" y="9883"/>
                  <a:pt x="17177" y="9817"/>
                </a:cubicBezTo>
                <a:cubicBezTo>
                  <a:pt x="16780" y="9772"/>
                  <a:pt x="16461" y="9673"/>
                  <a:pt x="16466" y="9594"/>
                </a:cubicBezTo>
                <a:cubicBezTo>
                  <a:pt x="16471" y="9515"/>
                  <a:pt x="16356" y="9362"/>
                  <a:pt x="16208" y="9253"/>
                </a:cubicBezTo>
                <a:cubicBezTo>
                  <a:pt x="16059" y="9145"/>
                  <a:pt x="15950" y="8967"/>
                  <a:pt x="15966" y="8862"/>
                </a:cubicBezTo>
                <a:cubicBezTo>
                  <a:pt x="15982" y="8757"/>
                  <a:pt x="15886" y="8672"/>
                  <a:pt x="15751" y="8672"/>
                </a:cubicBezTo>
                <a:cubicBezTo>
                  <a:pt x="15615" y="8672"/>
                  <a:pt x="15484" y="8546"/>
                  <a:pt x="15454" y="8382"/>
                </a:cubicBezTo>
                <a:cubicBezTo>
                  <a:pt x="15423" y="8221"/>
                  <a:pt x="15294" y="8077"/>
                  <a:pt x="15168" y="8064"/>
                </a:cubicBezTo>
                <a:cubicBezTo>
                  <a:pt x="14908" y="8036"/>
                  <a:pt x="14170" y="7224"/>
                  <a:pt x="14215" y="7014"/>
                </a:cubicBezTo>
                <a:cubicBezTo>
                  <a:pt x="14231" y="6938"/>
                  <a:pt x="14095" y="6874"/>
                  <a:pt x="13913" y="6874"/>
                </a:cubicBezTo>
                <a:cubicBezTo>
                  <a:pt x="13506" y="6874"/>
                  <a:pt x="13388" y="6728"/>
                  <a:pt x="13560" y="6439"/>
                </a:cubicBezTo>
                <a:cubicBezTo>
                  <a:pt x="13662" y="6266"/>
                  <a:pt x="13631" y="6221"/>
                  <a:pt x="13429" y="6221"/>
                </a:cubicBezTo>
                <a:cubicBezTo>
                  <a:pt x="13150" y="6221"/>
                  <a:pt x="12491" y="5448"/>
                  <a:pt x="12491" y="5121"/>
                </a:cubicBezTo>
                <a:cubicBezTo>
                  <a:pt x="12491" y="5011"/>
                  <a:pt x="12416" y="4960"/>
                  <a:pt x="12325" y="5009"/>
                </a:cubicBezTo>
                <a:cubicBezTo>
                  <a:pt x="12233" y="5058"/>
                  <a:pt x="12053" y="4945"/>
                  <a:pt x="11920" y="4758"/>
                </a:cubicBezTo>
                <a:cubicBezTo>
                  <a:pt x="11786" y="4571"/>
                  <a:pt x="11589" y="4417"/>
                  <a:pt x="11487" y="4417"/>
                </a:cubicBezTo>
                <a:cubicBezTo>
                  <a:pt x="11385" y="4417"/>
                  <a:pt x="11277" y="4282"/>
                  <a:pt x="11245" y="4110"/>
                </a:cubicBezTo>
                <a:cubicBezTo>
                  <a:pt x="11195" y="3843"/>
                  <a:pt x="10951" y="3626"/>
                  <a:pt x="10594" y="3540"/>
                </a:cubicBezTo>
                <a:cubicBezTo>
                  <a:pt x="10543" y="3528"/>
                  <a:pt x="10465" y="3436"/>
                  <a:pt x="10419" y="3334"/>
                </a:cubicBezTo>
                <a:cubicBezTo>
                  <a:pt x="10373" y="3232"/>
                  <a:pt x="10230" y="3115"/>
                  <a:pt x="10101" y="3077"/>
                </a:cubicBezTo>
                <a:cubicBezTo>
                  <a:pt x="9973" y="3039"/>
                  <a:pt x="9879" y="2916"/>
                  <a:pt x="9895" y="2809"/>
                </a:cubicBezTo>
                <a:cubicBezTo>
                  <a:pt x="9943" y="2483"/>
                  <a:pt x="9243" y="2587"/>
                  <a:pt x="8989" y="2943"/>
                </a:cubicBezTo>
                <a:cubicBezTo>
                  <a:pt x="8861" y="3123"/>
                  <a:pt x="8755" y="3342"/>
                  <a:pt x="8755" y="3429"/>
                </a:cubicBezTo>
                <a:cubicBezTo>
                  <a:pt x="8755" y="3611"/>
                  <a:pt x="8349" y="3957"/>
                  <a:pt x="8267" y="3842"/>
                </a:cubicBezTo>
                <a:cubicBezTo>
                  <a:pt x="8237" y="3800"/>
                  <a:pt x="8113" y="3913"/>
                  <a:pt x="7997" y="4093"/>
                </a:cubicBezTo>
                <a:cubicBezTo>
                  <a:pt x="7880" y="4274"/>
                  <a:pt x="7714" y="4417"/>
                  <a:pt x="7628" y="4417"/>
                </a:cubicBezTo>
                <a:cubicBezTo>
                  <a:pt x="7541" y="4417"/>
                  <a:pt x="7473" y="4517"/>
                  <a:pt x="7473" y="4635"/>
                </a:cubicBezTo>
                <a:cubicBezTo>
                  <a:pt x="7473" y="4949"/>
                  <a:pt x="6828" y="5562"/>
                  <a:pt x="6500" y="5562"/>
                </a:cubicBezTo>
                <a:cubicBezTo>
                  <a:pt x="6345" y="5562"/>
                  <a:pt x="6155" y="5456"/>
                  <a:pt x="6079" y="5327"/>
                </a:cubicBezTo>
                <a:cubicBezTo>
                  <a:pt x="5968" y="5140"/>
                  <a:pt x="5989" y="5059"/>
                  <a:pt x="6182" y="4914"/>
                </a:cubicBezTo>
                <a:cubicBezTo>
                  <a:pt x="6315" y="4815"/>
                  <a:pt x="6420" y="4782"/>
                  <a:pt x="6420" y="4842"/>
                </a:cubicBezTo>
                <a:cubicBezTo>
                  <a:pt x="6420" y="4901"/>
                  <a:pt x="6493" y="4869"/>
                  <a:pt x="6579" y="4769"/>
                </a:cubicBezTo>
                <a:cubicBezTo>
                  <a:pt x="6665" y="4669"/>
                  <a:pt x="6781" y="4641"/>
                  <a:pt x="6833" y="4708"/>
                </a:cubicBezTo>
                <a:cubicBezTo>
                  <a:pt x="6886" y="4774"/>
                  <a:pt x="6893" y="4741"/>
                  <a:pt x="6849" y="4635"/>
                </a:cubicBezTo>
                <a:cubicBezTo>
                  <a:pt x="6806" y="4529"/>
                  <a:pt x="6819" y="4399"/>
                  <a:pt x="6881" y="4345"/>
                </a:cubicBezTo>
                <a:cubicBezTo>
                  <a:pt x="7053" y="4196"/>
                  <a:pt x="6903" y="3806"/>
                  <a:pt x="6635" y="3708"/>
                </a:cubicBezTo>
                <a:cubicBezTo>
                  <a:pt x="6504" y="3660"/>
                  <a:pt x="6428" y="3547"/>
                  <a:pt x="6468" y="3457"/>
                </a:cubicBezTo>
                <a:cubicBezTo>
                  <a:pt x="6508" y="3367"/>
                  <a:pt x="6496" y="3259"/>
                  <a:pt x="6440" y="3211"/>
                </a:cubicBezTo>
                <a:cubicBezTo>
                  <a:pt x="6385" y="3163"/>
                  <a:pt x="6375" y="2842"/>
                  <a:pt x="6416" y="2502"/>
                </a:cubicBezTo>
                <a:cubicBezTo>
                  <a:pt x="6471" y="2053"/>
                  <a:pt x="6546" y="1888"/>
                  <a:pt x="6690" y="1904"/>
                </a:cubicBezTo>
                <a:cubicBezTo>
                  <a:pt x="6843" y="1922"/>
                  <a:pt x="6889" y="1797"/>
                  <a:pt x="6889" y="1374"/>
                </a:cubicBezTo>
                <a:cubicBezTo>
                  <a:pt x="6889" y="1053"/>
                  <a:pt x="6827" y="808"/>
                  <a:pt x="6742" y="793"/>
                </a:cubicBezTo>
                <a:cubicBezTo>
                  <a:pt x="6662" y="779"/>
                  <a:pt x="6459" y="754"/>
                  <a:pt x="6289" y="737"/>
                </a:cubicBezTo>
                <a:cubicBezTo>
                  <a:pt x="5828" y="690"/>
                  <a:pt x="5602" y="531"/>
                  <a:pt x="5603" y="251"/>
                </a:cubicBezTo>
                <a:cubicBezTo>
                  <a:pt x="5603" y="33"/>
                  <a:pt x="5242" y="0"/>
                  <a:pt x="2803" y="0"/>
                </a:cubicBezTo>
                <a:lnTo>
                  <a:pt x="0" y="0"/>
                </a:lnTo>
                <a:close/>
              </a:path>
            </a:pathLst>
          </a:custGeom>
          <a:ln w="12700">
            <a:miter lim="400000"/>
          </a:ln>
        </p:spPr>
      </p:pic>
      <p:sp>
        <p:nvSpPr>
          <p:cNvPr id="511" name="Shape 511"/>
          <p:cNvSpPr>
            <a:spLocks noGrp="1"/>
          </p:cNvSpPr>
          <p:nvPr>
            <p:ph type="title"/>
          </p:nvPr>
        </p:nvSpPr>
        <p:spPr>
          <a:xfrm>
            <a:off x="-2" y="889000"/>
            <a:ext cx="9144004" cy="578673"/>
          </a:xfrm>
          <a:prstGeom prst="rect">
            <a:avLst/>
          </a:prstGeom>
        </p:spPr>
        <p:txBody>
          <a:bodyPr/>
          <a:lstStyle>
            <a:lvl1pPr defTabSz="274320">
              <a:defRPr sz="3000" b="1"/>
            </a:lvl1pPr>
          </a:lstStyle>
          <a:p>
            <a:r>
              <a:rPr dirty="0"/>
              <a:t>What is a scaffolding?</a:t>
            </a:r>
          </a:p>
        </p:txBody>
      </p:sp>
      <p:sp>
        <p:nvSpPr>
          <p:cNvPr id="512" name="Shape 512"/>
          <p:cNvSpPr>
            <a:spLocks noGrp="1"/>
          </p:cNvSpPr>
          <p:nvPr>
            <p:ph type="body" sz="half" idx="4294967295"/>
          </p:nvPr>
        </p:nvSpPr>
        <p:spPr>
          <a:xfrm>
            <a:off x="116993" y="1303612"/>
            <a:ext cx="6622255" cy="3741335"/>
          </a:xfrm>
          <a:prstGeom prst="rect">
            <a:avLst/>
          </a:prstGeom>
        </p:spPr>
        <p:txBody>
          <a:bodyPr/>
          <a:lstStyle/>
          <a:p>
            <a:pPr marL="346075" indent="-346075">
              <a:buSzTx/>
              <a:buNone/>
            </a:pPr>
            <a:r>
              <a:rPr dirty="0"/>
              <a:t>It is an elevated platform for doing temporary work.       There are 4 basic types:</a:t>
            </a:r>
          </a:p>
          <a:p>
            <a:pPr marL="346075" indent="-346075">
              <a:buFont typeface="Wingdings"/>
              <a:buChar char="➢"/>
              <a:defRPr b="1"/>
            </a:pPr>
            <a:r>
              <a:rPr dirty="0"/>
              <a:t>Supported Scaffolding </a:t>
            </a:r>
            <a:r>
              <a:rPr b="0" dirty="0"/>
              <a:t>– platforms supported by rigid, load bearing members, such as masts/posts, legs, structures/sections and stabilizers.</a:t>
            </a:r>
          </a:p>
          <a:p>
            <a:pPr marL="346075" indent="-346075">
              <a:buFont typeface="Wingdings"/>
              <a:buChar char="➢"/>
              <a:defRPr b="1"/>
            </a:pPr>
            <a:r>
              <a:rPr dirty="0"/>
              <a:t>Suspended Scaffolding </a:t>
            </a:r>
            <a:r>
              <a:rPr b="0" dirty="0"/>
              <a:t>–  platforms suspended by ropes or other non-rigid aerial supports located above the scaffolding.</a:t>
            </a:r>
          </a:p>
        </p:txBody>
      </p:sp>
      <p:sp>
        <p:nvSpPr>
          <p:cNvPr id="513" name="Shape 513"/>
          <p:cNvSpPr/>
          <p:nvPr/>
        </p:nvSpPr>
        <p:spPr>
          <a:xfrm>
            <a:off x="-5630" y="4857903"/>
            <a:ext cx="2884496" cy="13487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342900" indent="-342900" defTabSz="457200">
              <a:buSzPct val="100000"/>
              <a:buFont typeface="Wingdings"/>
              <a:buChar char="➢"/>
              <a:defRPr sz="2200" b="1"/>
            </a:pPr>
            <a:r>
              <a:rPr dirty="0"/>
              <a:t>Aerial Lifts </a:t>
            </a:r>
            <a:r>
              <a:rPr b="0" dirty="0"/>
              <a:t>– </a:t>
            </a:r>
            <a:r>
              <a:rPr sz="2000" b="0" dirty="0"/>
              <a:t>such as “cherry pickers” or “boom truck        (trucks with arms)”</a:t>
            </a:r>
          </a:p>
        </p:txBody>
      </p:sp>
      <p:sp>
        <p:nvSpPr>
          <p:cNvPr id="514" name="Shape 514"/>
          <p:cNvSpPr/>
          <p:nvPr/>
        </p:nvSpPr>
        <p:spPr>
          <a:xfrm>
            <a:off x="4272895" y="4374674"/>
            <a:ext cx="3089697" cy="15519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342900" indent="-342900" defTabSz="457200">
              <a:buSzPct val="100000"/>
              <a:buFont typeface="Wingdings"/>
              <a:buChar char="➢"/>
              <a:defRPr sz="2200" b="1"/>
            </a:pPr>
            <a:r>
              <a:rPr dirty="0"/>
              <a:t>Mobile Scaffolding </a:t>
            </a:r>
            <a:r>
              <a:rPr b="0" dirty="0"/>
              <a:t>–</a:t>
            </a:r>
            <a:r>
              <a:rPr sz="1800" b="0" dirty="0"/>
              <a:t>powered or not, portable, with rollers or wheels mounted on supported scaffold .</a:t>
            </a:r>
          </a:p>
        </p:txBody>
      </p:sp>
      <p:pic>
        <p:nvPicPr>
          <p:cNvPr id="510" name="image39.png" descr="Portable scaffold with wheels."/>
          <p:cNvPicPr>
            <a:picLocks noChangeAspect="1"/>
          </p:cNvPicPr>
          <p:nvPr/>
        </p:nvPicPr>
        <p:blipFill>
          <a:blip r:embed="rId5">
            <a:extLst/>
          </a:blip>
          <a:stretch>
            <a:fillRect/>
          </a:stretch>
        </p:blipFill>
        <p:spPr>
          <a:xfrm>
            <a:off x="8183561" y="4343400"/>
            <a:ext cx="808039" cy="1614488"/>
          </a:xfrm>
          <a:prstGeom prst="rect">
            <a:avLst/>
          </a:prstGeom>
          <a:ln w="12700">
            <a:miter lim="400000"/>
          </a:ln>
        </p:spPr>
      </p:pic>
      <p:pic>
        <p:nvPicPr>
          <p:cNvPr id="508" name="image54.jpeg" descr="Scaffolding correctly installed."/>
          <p:cNvPicPr>
            <a:picLocks noChangeAspect="1"/>
          </p:cNvPicPr>
          <p:nvPr/>
        </p:nvPicPr>
        <p:blipFill>
          <a:blip r:embed="rId6">
            <a:extLst/>
          </a:blip>
          <a:stretch>
            <a:fillRect/>
          </a:stretch>
        </p:blipFill>
        <p:spPr>
          <a:xfrm>
            <a:off x="6717299" y="881919"/>
            <a:ext cx="2484387" cy="1614489"/>
          </a:xfrm>
          <a:prstGeom prst="rect">
            <a:avLst/>
          </a:prstGeom>
          <a:ln w="12700">
            <a:miter lim="400000"/>
          </a:ln>
        </p:spPr>
      </p:pic>
      <p:pic>
        <p:nvPicPr>
          <p:cNvPr id="509" name="image55.jpeg" descr="Suspended scaffolding correctly installed."/>
          <p:cNvPicPr>
            <a:picLocks noChangeAspect="1"/>
          </p:cNvPicPr>
          <p:nvPr/>
        </p:nvPicPr>
        <p:blipFill>
          <a:blip r:embed="rId7">
            <a:extLst/>
          </a:blip>
          <a:stretch>
            <a:fillRect/>
          </a:stretch>
        </p:blipFill>
        <p:spPr>
          <a:xfrm>
            <a:off x="6712604" y="2486121"/>
            <a:ext cx="2537458" cy="1691639"/>
          </a:xfrm>
          <a:prstGeom prst="rect">
            <a:avLst/>
          </a:prstGeom>
          <a:ln w="12700">
            <a:miter lim="400000"/>
          </a:ln>
        </p:spPr>
      </p:pic>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Shape 520"/>
          <p:cNvSpPr>
            <a:spLocks noGrp="1"/>
          </p:cNvSpPr>
          <p:nvPr>
            <p:ph type="title"/>
          </p:nvPr>
        </p:nvSpPr>
        <p:spPr>
          <a:xfrm>
            <a:off x="-2" y="969894"/>
            <a:ext cx="9144004" cy="714350"/>
          </a:xfrm>
          <a:prstGeom prst="rect">
            <a:avLst/>
          </a:prstGeom>
        </p:spPr>
        <p:txBody>
          <a:bodyPr/>
          <a:lstStyle>
            <a:lvl1pPr defTabSz="274320">
              <a:defRPr sz="4000" b="1"/>
            </a:lvl1pPr>
          </a:lstStyle>
          <a:p>
            <a:r>
              <a:rPr dirty="0"/>
              <a:t>Scaffolding Risks</a:t>
            </a:r>
          </a:p>
        </p:txBody>
      </p:sp>
      <p:sp>
        <p:nvSpPr>
          <p:cNvPr id="521" name="Shape 521"/>
          <p:cNvSpPr/>
          <p:nvPr/>
        </p:nvSpPr>
        <p:spPr>
          <a:xfrm>
            <a:off x="393700" y="1797472"/>
            <a:ext cx="4870590" cy="40792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190500" indent="-190500" defTabSz="457200">
              <a:spcBef>
                <a:spcPts val="1000"/>
              </a:spcBef>
              <a:buSzPct val="100000"/>
              <a:buFont typeface="Arial"/>
              <a:buChar char="•"/>
              <a:defRPr sz="2000"/>
            </a:pPr>
            <a:r>
              <a:rPr dirty="0"/>
              <a:t>Worker falls caused by a slip, unsafe access, and lack of fall protection.</a:t>
            </a:r>
          </a:p>
          <a:p>
            <a:pPr marL="190500" indent="-190500" defTabSz="457200">
              <a:spcBef>
                <a:spcPts val="1000"/>
              </a:spcBef>
              <a:buSzPct val="100000"/>
              <a:buFont typeface="Arial"/>
              <a:buChar char="•"/>
              <a:defRPr sz="2000"/>
            </a:pPr>
            <a:r>
              <a:rPr dirty="0"/>
              <a:t>Struck-by falling tools or debris.</a:t>
            </a:r>
            <a:endParaRPr b="1" dirty="0"/>
          </a:p>
          <a:p>
            <a:pPr marL="190500" indent="-190500" defTabSz="457200">
              <a:spcBef>
                <a:spcPts val="1000"/>
              </a:spcBef>
              <a:buSzPct val="100000"/>
              <a:buFont typeface="Arial"/>
              <a:buChar char="•"/>
              <a:defRPr sz="2000"/>
            </a:pPr>
            <a:r>
              <a:rPr dirty="0"/>
              <a:t>Electrocution caused by contact with overhead electric cables.</a:t>
            </a:r>
            <a:endParaRPr b="1" dirty="0"/>
          </a:p>
          <a:p>
            <a:pPr marL="190500" indent="-190500" defTabSz="457200">
              <a:spcBef>
                <a:spcPts val="1000"/>
              </a:spcBef>
              <a:buSzPct val="100000"/>
              <a:buFont typeface="Arial"/>
              <a:buChar char="•"/>
              <a:defRPr sz="2000"/>
            </a:pPr>
            <a:r>
              <a:rPr dirty="0"/>
              <a:t>Scaffolding collapse due to instability or excessive loads. </a:t>
            </a:r>
            <a:endParaRPr b="1" dirty="0"/>
          </a:p>
          <a:p>
            <a:pPr marL="190500" indent="-190500" defTabSz="457200">
              <a:spcBef>
                <a:spcPts val="1000"/>
              </a:spcBef>
              <a:buSzPct val="100000"/>
              <a:buFont typeface="Arial"/>
              <a:buChar char="•"/>
              <a:defRPr sz="2000"/>
            </a:pPr>
            <a:r>
              <a:rPr dirty="0"/>
              <a:t>Floor planks that are in bad condition and give way.</a:t>
            </a:r>
          </a:p>
          <a:p>
            <a:pPr marL="190500" indent="-190500" defTabSz="457200">
              <a:spcBef>
                <a:spcPts val="1000"/>
              </a:spcBef>
              <a:buSzPct val="100000"/>
              <a:buFont typeface="Arial"/>
              <a:buChar char="•"/>
              <a:defRPr sz="2000"/>
            </a:pPr>
            <a:r>
              <a:rPr dirty="0"/>
              <a:t>Very strong winds that cause falls from scaffolding.</a:t>
            </a:r>
          </a:p>
        </p:txBody>
      </p:sp>
      <p:pic>
        <p:nvPicPr>
          <p:cNvPr id="518" name="image40.png" descr="A man falling from a wooden scaffold because the guard rails do not extend along all sides of the scaffold."/>
          <p:cNvPicPr>
            <a:picLocks noChangeAspect="1"/>
          </p:cNvPicPr>
          <p:nvPr/>
        </p:nvPicPr>
        <p:blipFill>
          <a:blip r:embed="rId3">
            <a:extLst/>
          </a:blip>
          <a:stretch>
            <a:fillRect/>
          </a:stretch>
        </p:blipFill>
        <p:spPr>
          <a:xfrm>
            <a:off x="5280031" y="1991298"/>
            <a:ext cx="3886203" cy="4016377"/>
          </a:xfrm>
          <a:prstGeom prst="rect">
            <a:avLst/>
          </a:prstGeom>
          <a:ln w="12700">
            <a:miter lim="400000"/>
          </a:ln>
        </p:spPr>
      </p:pic>
      <p:pic>
        <p:nvPicPr>
          <p:cNvPr id="519" name="image41.png" title="do not do symbol"/>
          <p:cNvPicPr>
            <a:picLocks noChangeAspect="1"/>
          </p:cNvPicPr>
          <p:nvPr/>
        </p:nvPicPr>
        <p:blipFill>
          <a:blip r:embed="rId4">
            <a:extLst/>
          </a:blip>
          <a:stretch>
            <a:fillRect/>
          </a:stretch>
        </p:blipFill>
        <p:spPr>
          <a:xfrm>
            <a:off x="7591425" y="1752600"/>
            <a:ext cx="1427163" cy="1500188"/>
          </a:xfrm>
          <a:prstGeom prst="rect">
            <a:avLst/>
          </a:prstGeom>
          <a:ln w="12700">
            <a:miter lim="400000"/>
          </a:ln>
        </p:spPr>
      </p:pic>
      <p:sp>
        <p:nvSpPr>
          <p:cNvPr id="522" name="Shape 522" descr="Red No symbol (circle with a slash) indicates the contents of this photo are not approved by OSHA.&#10;"/>
          <p:cNvSpPr/>
          <p:nvPr/>
        </p:nvSpPr>
        <p:spPr>
          <a:xfrm>
            <a:off x="7529810" y="1737374"/>
            <a:ext cx="1509900" cy="1490664"/>
          </a:xfrm>
          <a:custGeom>
            <a:avLst/>
            <a:gdLst/>
            <a:ahLst/>
            <a:cxnLst>
              <a:cxn ang="0">
                <a:pos x="wd2" y="hd2"/>
              </a:cxn>
              <a:cxn ang="5400000">
                <a:pos x="wd2" y="hd2"/>
              </a:cxn>
              <a:cxn ang="10800000">
                <a:pos x="wd2" y="hd2"/>
              </a:cxn>
              <a:cxn ang="16200000">
                <a:pos x="wd2" y="hd2"/>
              </a:cxn>
            </a:cxnLst>
            <a:rect l="0" t="0" r="r" b="b"/>
            <a:pathLst>
              <a:path w="21350" h="21600" extrusionOk="0">
                <a:moveTo>
                  <a:pt x="0" y="10800"/>
                </a:moveTo>
                <a:cubicBezTo>
                  <a:pt x="0" y="4835"/>
                  <a:pt x="4779" y="0"/>
                  <a:pt x="10675" y="0"/>
                </a:cubicBezTo>
                <a:cubicBezTo>
                  <a:pt x="16571" y="0"/>
                  <a:pt x="21350" y="4835"/>
                  <a:pt x="21350" y="10800"/>
                </a:cubicBezTo>
                <a:cubicBezTo>
                  <a:pt x="21350" y="16765"/>
                  <a:pt x="16571" y="21600"/>
                  <a:pt x="10675" y="21600"/>
                </a:cubicBezTo>
                <a:cubicBezTo>
                  <a:pt x="4779" y="21600"/>
                  <a:pt x="0" y="16765"/>
                  <a:pt x="0" y="10800"/>
                </a:cubicBezTo>
                <a:close/>
                <a:moveTo>
                  <a:pt x="17791" y="17126"/>
                </a:moveTo>
                <a:cubicBezTo>
                  <a:pt x="21475" y="13014"/>
                  <a:pt x="20885" y="6652"/>
                  <a:pt x="16507" y="3282"/>
                </a:cubicBezTo>
                <a:cubicBezTo>
                  <a:pt x="12913" y="516"/>
                  <a:pt x="7860" y="658"/>
                  <a:pt x="4428" y="3621"/>
                </a:cubicBezTo>
                <a:lnTo>
                  <a:pt x="17791" y="17126"/>
                </a:lnTo>
                <a:close/>
                <a:moveTo>
                  <a:pt x="3559" y="4474"/>
                </a:moveTo>
                <a:cubicBezTo>
                  <a:pt x="-125" y="8586"/>
                  <a:pt x="465" y="14948"/>
                  <a:pt x="4843" y="18318"/>
                </a:cubicBezTo>
                <a:cubicBezTo>
                  <a:pt x="8437" y="21084"/>
                  <a:pt x="13490" y="20942"/>
                  <a:pt x="16922" y="17979"/>
                </a:cubicBezTo>
                <a:lnTo>
                  <a:pt x="3559" y="4474"/>
                </a:lnTo>
                <a:close/>
              </a:path>
            </a:pathLst>
          </a:custGeom>
          <a:solidFill>
            <a:srgbClr val="FF0000"/>
          </a:solidFill>
          <a:ln>
            <a:solidFill>
              <a:srgbClr val="FF0000"/>
            </a:solidFill>
          </a:ln>
          <a:effectLst>
            <a:outerShdw blurRad="38100" dist="23000" dir="5400000" rotWithShape="0">
              <a:srgbClr val="000000">
                <a:alpha val="34997"/>
              </a:srgbClr>
            </a:outerShdw>
          </a:effectLst>
        </p:spPr>
        <p:txBody>
          <a:bodyPr lIns="45718" tIns="45718" rIns="45718" bIns="45718" anchor="ctr"/>
          <a:lstStyle/>
          <a:p>
            <a:pPr>
              <a:defRPr>
                <a:latin typeface="Arial"/>
                <a:ea typeface="Arial"/>
                <a:cs typeface="Arial"/>
                <a:sym typeface="Arial"/>
              </a:defRPr>
            </a:pPr>
            <a:endParaRPr/>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Shape 527"/>
          <p:cNvSpPr>
            <a:spLocks noGrp="1"/>
          </p:cNvSpPr>
          <p:nvPr>
            <p:ph type="title"/>
          </p:nvPr>
        </p:nvSpPr>
        <p:spPr>
          <a:xfrm>
            <a:off x="-2" y="1060488"/>
            <a:ext cx="9144004" cy="609601"/>
          </a:xfrm>
          <a:prstGeom prst="rect">
            <a:avLst/>
          </a:prstGeom>
        </p:spPr>
        <p:txBody>
          <a:bodyPr>
            <a:normAutofit/>
          </a:bodyPr>
          <a:lstStyle>
            <a:lvl1pPr defTabSz="388620">
              <a:defRPr sz="3400" b="1"/>
            </a:lvl1pPr>
          </a:lstStyle>
          <a:p>
            <a:r>
              <a:rPr dirty="0"/>
              <a:t>Risks of Falls from Scaffolding</a:t>
            </a:r>
          </a:p>
        </p:txBody>
      </p:sp>
      <p:sp>
        <p:nvSpPr>
          <p:cNvPr id="529" name="Shape 529"/>
          <p:cNvSpPr/>
          <p:nvPr/>
        </p:nvSpPr>
        <p:spPr>
          <a:xfrm>
            <a:off x="573641" y="1706110"/>
            <a:ext cx="4412709" cy="4851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2500" b="1"/>
            </a:lvl1pPr>
          </a:lstStyle>
          <a:p>
            <a:r>
              <a:rPr dirty="0"/>
              <a:t>Falls can happen…</a:t>
            </a:r>
          </a:p>
        </p:txBody>
      </p:sp>
      <p:sp>
        <p:nvSpPr>
          <p:cNvPr id="528" name="Shape 528"/>
          <p:cNvSpPr>
            <a:spLocks noGrp="1"/>
          </p:cNvSpPr>
          <p:nvPr>
            <p:ph type="body" idx="4294967295"/>
          </p:nvPr>
        </p:nvSpPr>
        <p:spPr>
          <a:xfrm>
            <a:off x="380999" y="2285046"/>
            <a:ext cx="5461011" cy="5334001"/>
          </a:xfrm>
          <a:prstGeom prst="rect">
            <a:avLst/>
          </a:prstGeom>
        </p:spPr>
        <p:txBody>
          <a:bodyPr>
            <a:normAutofit/>
          </a:bodyPr>
          <a:lstStyle/>
          <a:p>
            <a:pPr marL="190500" indent="-190500">
              <a:buChar char="•"/>
              <a:defRPr sz="2500"/>
            </a:pPr>
            <a:r>
              <a:rPr dirty="0"/>
              <a:t>while the scaffolding is being erected or dismantled.</a:t>
            </a:r>
          </a:p>
          <a:p>
            <a:pPr marL="190500" indent="-190500">
              <a:buChar char="•"/>
              <a:defRPr sz="2500"/>
            </a:pPr>
            <a:r>
              <a:rPr dirty="0"/>
              <a:t>while a worker is climbing or descending the scaffolding.</a:t>
            </a:r>
          </a:p>
          <a:p>
            <a:pPr marL="190500" indent="-190500">
              <a:buChar char="•"/>
              <a:defRPr sz="2500"/>
            </a:pPr>
            <a:r>
              <a:rPr dirty="0"/>
              <a:t>while working on scaffolding platforms  that do not have guardrails.</a:t>
            </a:r>
          </a:p>
          <a:p>
            <a:pPr marL="190500" indent="-190500">
              <a:buChar char="•"/>
              <a:defRPr sz="2500"/>
            </a:pPr>
            <a:r>
              <a:rPr dirty="0"/>
              <a:t>when the platforms or their planks are split and do not support the weight.</a:t>
            </a:r>
          </a:p>
        </p:txBody>
      </p:sp>
      <p:pic>
        <p:nvPicPr>
          <p:cNvPr id="526" name="image58.jpeg" descr="Photo of a man on a scaffold crouching down to reach a bucket that a man on the ground is handing to him."/>
          <p:cNvPicPr>
            <a:picLocks noChangeAspect="1"/>
          </p:cNvPicPr>
          <p:nvPr/>
        </p:nvPicPr>
        <p:blipFill>
          <a:blip r:embed="rId2">
            <a:extLst/>
          </a:blip>
          <a:stretch>
            <a:fillRect/>
          </a:stretch>
        </p:blipFill>
        <p:spPr>
          <a:xfrm>
            <a:off x="5785504" y="1611899"/>
            <a:ext cx="3048001" cy="4572001"/>
          </a:xfrm>
          <a:prstGeom prst="rect">
            <a:avLst/>
          </a:prstGeom>
          <a:ln w="12700">
            <a:miter lim="400000"/>
          </a:ln>
        </p:spPr>
      </p:pic>
      <p:pic>
        <p:nvPicPr>
          <p:cNvPr id="530" name="no-symbol-39767_640.png" descr="Red No symbol (circle with a slash) indicates the contents of this photo are not approved by OSHA.&#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53673" y="1534187"/>
            <a:ext cx="1303973" cy="1303972"/>
          </a:xfrm>
          <a:prstGeom prst="rect">
            <a:avLst/>
          </a:prstGeom>
          <a:ln w="12700">
            <a:miter lim="400000"/>
          </a:ln>
        </p:spPr>
      </p:pic>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7003"/>
            <a:ext cx="9144000" cy="967997"/>
          </a:xfrm>
        </p:spPr>
        <p:txBody>
          <a:bodyPr/>
          <a:lstStyle/>
          <a:p>
            <a:r>
              <a:rPr lang="en-US" sz="3200" dirty="0"/>
              <a:t>Critical Outcomes for Safety with </a:t>
            </a:r>
            <a:r>
              <a:rPr lang="en-US" sz="3200" dirty="0" smtClean="0"/>
              <a:t>Scaffolds</a:t>
            </a:r>
            <a:endParaRPr lang="en-US" sz="3200" dirty="0"/>
          </a:p>
        </p:txBody>
      </p:sp>
      <p:sp>
        <p:nvSpPr>
          <p:cNvPr id="533" name="Shape 533"/>
          <p:cNvSpPr/>
          <p:nvPr/>
        </p:nvSpPr>
        <p:spPr>
          <a:xfrm>
            <a:off x="405529" y="2557403"/>
            <a:ext cx="4876801" cy="2784475"/>
          </a:xfrm>
          <a:prstGeom prst="rect">
            <a:avLst/>
          </a:prstGeom>
          <a:ln w="12700">
            <a:miter lim="400000"/>
          </a:ln>
          <a:extLst>
            <a:ext uri="{C572A759-6A51-4108-AA02-DFA0A04FC94B}">
              <ma14:wrappingTextBoxFlag xmlns="" xmlns:ma14="http://schemas.microsoft.com/office/mac/drawingml/2011/main" val="1"/>
            </a:ext>
          </a:extLst>
        </p:spPr>
        <p:txBody>
          <a:bodyPr lIns="46037" tIns="46037" rIns="46037" bIns="46037">
            <a:spAutoFit/>
          </a:bodyPr>
          <a:lstStyle/>
          <a:p>
            <a:pPr marL="190500" indent="-190500" defTabSz="457200">
              <a:spcBef>
                <a:spcPts val="1000"/>
              </a:spcBef>
              <a:buSzPct val="100000"/>
              <a:buFont typeface="Arial"/>
              <a:buChar char="•"/>
              <a:defRPr sz="2100"/>
            </a:pPr>
            <a:r>
              <a:rPr dirty="0"/>
              <a:t>Workers can identify hazards with scaffolding and tell a Competent Person.</a:t>
            </a:r>
          </a:p>
          <a:p>
            <a:pPr marL="190500" indent="-190500" defTabSz="457200">
              <a:spcBef>
                <a:spcPts val="1000"/>
              </a:spcBef>
              <a:buSzPct val="100000"/>
              <a:buFont typeface="Arial"/>
              <a:buChar char="•"/>
              <a:defRPr sz="2100"/>
            </a:pPr>
            <a:r>
              <a:rPr dirty="0"/>
              <a:t>Perform regular inspections.</a:t>
            </a:r>
          </a:p>
          <a:p>
            <a:pPr marL="190500" indent="-190500" defTabSz="457200">
              <a:spcBef>
                <a:spcPts val="1000"/>
              </a:spcBef>
              <a:buSzPct val="100000"/>
              <a:buFont typeface="Arial"/>
              <a:buChar char="•"/>
              <a:defRPr sz="2100"/>
            </a:pPr>
            <a:r>
              <a:rPr dirty="0"/>
              <a:t>Use an aerial lift only when appropriate and necessary.</a:t>
            </a:r>
          </a:p>
          <a:p>
            <a:pPr marL="190500" indent="-190500" defTabSz="457200">
              <a:spcBef>
                <a:spcPts val="1000"/>
              </a:spcBef>
              <a:buSzPct val="100000"/>
              <a:buFont typeface="Arial"/>
              <a:buChar char="•"/>
              <a:defRPr sz="2100"/>
            </a:pPr>
            <a:r>
              <a:rPr dirty="0"/>
              <a:t>Use the right type of scaffolding or lift for the job.</a:t>
            </a:r>
          </a:p>
        </p:txBody>
      </p:sp>
      <p:pic>
        <p:nvPicPr>
          <p:cNvPr id="532" name="image42.png" descr="Graphic of a well-constructed scaffolding."/>
          <p:cNvPicPr>
            <a:picLocks noChangeAspect="1"/>
          </p:cNvPicPr>
          <p:nvPr/>
        </p:nvPicPr>
        <p:blipFill>
          <a:blip r:embed="rId2">
            <a:extLst/>
          </a:blip>
          <a:stretch>
            <a:fillRect/>
          </a:stretch>
        </p:blipFill>
        <p:spPr>
          <a:xfrm>
            <a:off x="5233049" y="2608521"/>
            <a:ext cx="3626418" cy="2682239"/>
          </a:xfrm>
          <a:prstGeom prst="rect">
            <a:avLst/>
          </a:prstGeom>
          <a:ln w="12700">
            <a:miter lim="400000"/>
          </a:ln>
        </p:spPr>
      </p:pic>
      <p:pic>
        <p:nvPicPr>
          <p:cNvPr id="535" name="check mark 2000px-Checkmark_green.svg.png" descr="Green check mark indicates the contents of this photo are approved by OSHA.&#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51233" y="1737934"/>
            <a:ext cx="1435853" cy="1246321"/>
          </a:xfrm>
          <a:prstGeom prst="rect">
            <a:avLst/>
          </a:prstGeom>
          <a:ln w="12700">
            <a:miter lim="400000"/>
          </a:ln>
          <a:effectLst>
            <a:outerShdw blurRad="38100" dist="20000" dir="2487689" rotWithShape="0">
              <a:srgbClr val="000000"/>
            </a:outerShdw>
          </a:effectLst>
        </p:spPr>
      </p:pic>
    </p:spTree>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 name="Shape 538"/>
          <p:cNvSpPr>
            <a:spLocks noGrp="1"/>
          </p:cNvSpPr>
          <p:nvPr>
            <p:ph type="title"/>
          </p:nvPr>
        </p:nvSpPr>
        <p:spPr>
          <a:xfrm>
            <a:off x="-2" y="1014705"/>
            <a:ext cx="9144004" cy="685801"/>
          </a:xfrm>
          <a:prstGeom prst="rect">
            <a:avLst/>
          </a:prstGeom>
        </p:spPr>
        <p:txBody>
          <a:bodyPr/>
          <a:lstStyle>
            <a:lvl1pPr defTabSz="443483">
              <a:defRPr sz="3500"/>
            </a:lvl1pPr>
          </a:lstStyle>
          <a:p>
            <a:r>
              <a:rPr dirty="0"/>
              <a:t>Training - Scaffolding</a:t>
            </a:r>
          </a:p>
        </p:txBody>
      </p:sp>
      <p:sp>
        <p:nvSpPr>
          <p:cNvPr id="539" name="Shape 539"/>
          <p:cNvSpPr>
            <a:spLocks noGrp="1"/>
          </p:cNvSpPr>
          <p:nvPr>
            <p:ph type="body" idx="4294967295"/>
          </p:nvPr>
        </p:nvSpPr>
        <p:spPr>
          <a:xfrm>
            <a:off x="368300" y="1520690"/>
            <a:ext cx="5638800" cy="5486401"/>
          </a:xfrm>
          <a:prstGeom prst="rect">
            <a:avLst/>
          </a:prstGeom>
        </p:spPr>
        <p:txBody>
          <a:bodyPr/>
          <a:lstStyle/>
          <a:p>
            <a:pPr marL="190500" indent="-190500">
              <a:buChar char="•"/>
            </a:pPr>
            <a:r>
              <a:rPr dirty="0"/>
              <a:t>The employer is responsible for training  workers about scaffolding risks and procedures to minimize them.</a:t>
            </a:r>
          </a:p>
          <a:p>
            <a:pPr marL="731043" lvl="1" indent="-273843">
              <a:defRPr sz="2100"/>
            </a:pPr>
            <a:r>
              <a:rPr dirty="0"/>
              <a:t>How to construct and dismantle</a:t>
            </a:r>
          </a:p>
          <a:p>
            <a:pPr marL="731043" lvl="1" indent="-273843">
              <a:defRPr sz="2100"/>
            </a:pPr>
            <a:r>
              <a:rPr dirty="0"/>
              <a:t>PPE and appropriate procedures  </a:t>
            </a:r>
          </a:p>
          <a:p>
            <a:pPr marL="731043" lvl="1" indent="-273843">
              <a:defRPr sz="2100"/>
            </a:pPr>
            <a:r>
              <a:rPr dirty="0"/>
              <a:t>Protection against falls</a:t>
            </a:r>
          </a:p>
          <a:p>
            <a:pPr marL="731043" lvl="1" indent="-273843">
              <a:defRPr sz="2100"/>
            </a:pPr>
            <a:r>
              <a:rPr dirty="0"/>
              <a:t>The handling of materials</a:t>
            </a:r>
          </a:p>
          <a:p>
            <a:pPr marL="731043" lvl="1" indent="-273843">
              <a:defRPr sz="2100"/>
            </a:pPr>
            <a:r>
              <a:rPr dirty="0"/>
              <a:t>Scaffolding access</a:t>
            </a:r>
          </a:p>
          <a:p>
            <a:pPr marL="731043" lvl="1" indent="-273843">
              <a:defRPr sz="2100"/>
            </a:pPr>
            <a:r>
              <a:rPr dirty="0"/>
              <a:t>Working on the platforms</a:t>
            </a:r>
          </a:p>
          <a:p>
            <a:pPr marL="731043" lvl="1" indent="-273843">
              <a:defRPr sz="2100"/>
            </a:pPr>
            <a:r>
              <a:rPr dirty="0"/>
              <a:t>Construction of scaffold foundations</a:t>
            </a:r>
          </a:p>
          <a:p>
            <a:pPr marL="731043" lvl="1" indent="-273843">
              <a:defRPr sz="2100"/>
            </a:pPr>
            <a:r>
              <a:rPr dirty="0"/>
              <a:t>Tension cables, ties, and reinforcement      with cross bars.</a:t>
            </a:r>
          </a:p>
        </p:txBody>
      </p:sp>
      <p:pic>
        <p:nvPicPr>
          <p:cNvPr id="537" name="image63.jpeg" descr="Graphic of a well-constructed scaffolding."/>
          <p:cNvPicPr>
            <a:picLocks noChangeAspect="1"/>
          </p:cNvPicPr>
          <p:nvPr/>
        </p:nvPicPr>
        <p:blipFill>
          <a:blip r:embed="rId2">
            <a:extLst/>
          </a:blip>
          <a:stretch>
            <a:fillRect/>
          </a:stretch>
        </p:blipFill>
        <p:spPr>
          <a:xfrm>
            <a:off x="5469621" y="1688715"/>
            <a:ext cx="3308655" cy="4410407"/>
          </a:xfrm>
          <a:prstGeom prst="rect">
            <a:avLst/>
          </a:prstGeom>
          <a:ln w="12700">
            <a:miter lim="400000"/>
          </a:ln>
        </p:spPr>
      </p:pic>
      <p:pic>
        <p:nvPicPr>
          <p:cNvPr id="540" name="check mark 2000px-Checkmark_green.svg.png" descr="Green check mark indicates the contents of this photo are approved by OSHA.&#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7567" y="1569275"/>
            <a:ext cx="1616682" cy="1403280"/>
          </a:xfrm>
          <a:prstGeom prst="rect">
            <a:avLst/>
          </a:prstGeom>
          <a:ln w="12700">
            <a:miter lim="400000"/>
          </a:ln>
          <a:effectLst>
            <a:outerShdw blurRad="38100" dist="20000" dir="2487689" rotWithShape="0">
              <a:srgbClr val="000000"/>
            </a:outerShdw>
          </a:effectLst>
        </p:spPr>
      </p:pic>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 name="Shape 543"/>
          <p:cNvSpPr>
            <a:spLocks noGrp="1"/>
          </p:cNvSpPr>
          <p:nvPr>
            <p:ph type="title"/>
          </p:nvPr>
        </p:nvSpPr>
        <p:spPr>
          <a:xfrm>
            <a:off x="25400" y="1179805"/>
            <a:ext cx="9093200" cy="609601"/>
          </a:xfrm>
          <a:prstGeom prst="rect">
            <a:avLst/>
          </a:prstGeom>
        </p:spPr>
        <p:txBody>
          <a:bodyPr>
            <a:normAutofit/>
          </a:bodyPr>
          <a:lstStyle>
            <a:lvl1pPr defTabSz="388620">
              <a:defRPr sz="3400"/>
            </a:lvl1pPr>
          </a:lstStyle>
          <a:p>
            <a:r>
              <a:rPr dirty="0"/>
              <a:t>Training - Suspended Scaffolding</a:t>
            </a:r>
          </a:p>
        </p:txBody>
      </p:sp>
      <p:sp>
        <p:nvSpPr>
          <p:cNvPr id="544" name="Shape 544"/>
          <p:cNvSpPr>
            <a:spLocks noGrp="1"/>
          </p:cNvSpPr>
          <p:nvPr>
            <p:ph type="body" sz="half" idx="4294967295"/>
          </p:nvPr>
        </p:nvSpPr>
        <p:spPr>
          <a:xfrm>
            <a:off x="386079" y="1822488"/>
            <a:ext cx="4763993" cy="4876801"/>
          </a:xfrm>
          <a:prstGeom prst="rect">
            <a:avLst/>
          </a:prstGeom>
        </p:spPr>
        <p:txBody>
          <a:bodyPr>
            <a:normAutofit/>
          </a:bodyPr>
          <a:lstStyle/>
          <a:p>
            <a:pPr marL="190500" indent="-190500">
              <a:spcBef>
                <a:spcPts val="1500"/>
              </a:spcBef>
              <a:buChar char="•"/>
            </a:pPr>
            <a:r>
              <a:rPr dirty="0"/>
              <a:t>Training must be provided in a language that workers understand.</a:t>
            </a:r>
          </a:p>
          <a:p>
            <a:pPr marL="190500" indent="-190500">
              <a:spcBef>
                <a:spcPts val="1500"/>
              </a:spcBef>
              <a:buChar char="•"/>
            </a:pPr>
            <a:r>
              <a:rPr dirty="0"/>
              <a:t>Scaffolds must be assembled, moved, dismantled, or altered only under the supervision and direction of a competent person, qualified in scaffolding.</a:t>
            </a:r>
          </a:p>
          <a:p>
            <a:pPr marL="190500" indent="-190500">
              <a:spcBef>
                <a:spcPts val="1500"/>
              </a:spcBef>
              <a:buChar char="•"/>
            </a:pPr>
            <a:r>
              <a:rPr dirty="0"/>
              <a:t>Such activities shall be performed only by experienced and trained employees selected for such work by the competent person </a:t>
            </a:r>
          </a:p>
        </p:txBody>
      </p:sp>
      <p:pic>
        <p:nvPicPr>
          <p:cNvPr id="542" name="image64.jpeg" descr="Photo of supervisors giving a training to a group of workers."/>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217404" y="2184400"/>
            <a:ext cx="3916972" cy="2900397"/>
          </a:xfrm>
          <a:prstGeom prst="rect">
            <a:avLst/>
          </a:prstGeom>
          <a:ln w="12700">
            <a:miter lim="400000"/>
          </a:ln>
        </p:spPr>
      </p:pic>
    </p:spTree>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 name="Shape 547"/>
          <p:cNvSpPr>
            <a:spLocks noGrp="1"/>
          </p:cNvSpPr>
          <p:nvPr>
            <p:ph type="title"/>
          </p:nvPr>
        </p:nvSpPr>
        <p:spPr>
          <a:xfrm>
            <a:off x="-2" y="1055793"/>
            <a:ext cx="9144004" cy="596925"/>
          </a:xfrm>
          <a:prstGeom prst="rect">
            <a:avLst/>
          </a:prstGeom>
        </p:spPr>
        <p:txBody>
          <a:bodyPr/>
          <a:lstStyle/>
          <a:p>
            <a:pPr defTabSz="365759">
              <a:defRPr sz="3000"/>
            </a:pPr>
            <a:r>
              <a:rPr dirty="0"/>
              <a:t>Construction of the Scaffolding Platform </a:t>
            </a:r>
            <a:r>
              <a:rPr dirty="0">
                <a:solidFill>
                  <a:srgbClr val="FFFFFF"/>
                </a:solidFill>
              </a:rPr>
              <a:t>1</a:t>
            </a:r>
          </a:p>
        </p:txBody>
      </p:sp>
      <p:sp>
        <p:nvSpPr>
          <p:cNvPr id="548" name="Shape 548"/>
          <p:cNvSpPr>
            <a:spLocks noGrp="1"/>
          </p:cNvSpPr>
          <p:nvPr>
            <p:ph type="body" sz="half" idx="4294967295"/>
          </p:nvPr>
        </p:nvSpPr>
        <p:spPr>
          <a:xfrm>
            <a:off x="304481" y="1688952"/>
            <a:ext cx="4774740" cy="4671102"/>
          </a:xfrm>
          <a:prstGeom prst="rect">
            <a:avLst/>
          </a:prstGeom>
        </p:spPr>
        <p:txBody>
          <a:bodyPr/>
          <a:lstStyle/>
          <a:p>
            <a:pPr marL="190500" lvl="2" indent="-190500">
              <a:buSzPct val="85000"/>
              <a:buFontTx/>
            </a:pPr>
            <a:r>
              <a:rPr dirty="0"/>
              <a:t>All employees who work more than 10 feet above a lower level must be protected against falls by railings or a personal fall protection system.</a:t>
            </a:r>
          </a:p>
          <a:p>
            <a:pPr marL="190500" lvl="2" indent="-190500">
              <a:buSzPct val="85000"/>
              <a:buFontTx/>
            </a:pPr>
            <a:r>
              <a:rPr dirty="0"/>
              <a:t>The platform must be made entirely of planks and prefabricated metal parts.</a:t>
            </a:r>
          </a:p>
          <a:p>
            <a:pPr marL="190500" lvl="2" indent="-190500">
              <a:buSzPct val="85000"/>
              <a:buFontTx/>
            </a:pPr>
            <a:r>
              <a:rPr dirty="0"/>
              <a:t>The scaffold must be at least 18 inches wide.</a:t>
            </a:r>
          </a:p>
        </p:txBody>
      </p:sp>
      <p:pic>
        <p:nvPicPr>
          <p:cNvPr id="546" name="scaffolding andamios ELEVATION.jpg" descr="A worker standing on a scaffold with guard rails installed at the correct height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493111" y="1538635"/>
            <a:ext cx="2784839" cy="2937173"/>
          </a:xfrm>
          <a:prstGeom prst="rect">
            <a:avLst/>
          </a:prstGeom>
          <a:ln w="12700">
            <a:miter lim="400000"/>
          </a:ln>
        </p:spPr>
      </p:pic>
      <p:pic>
        <p:nvPicPr>
          <p:cNvPr id="550" name="check mark 2000px-Checkmark_green.svg.png" descr="Green check mark indicates the contents of this photo are approved by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89309" y="2590146"/>
            <a:ext cx="1616682" cy="1403280"/>
          </a:xfrm>
          <a:prstGeom prst="rect">
            <a:avLst/>
          </a:prstGeom>
          <a:ln w="12700">
            <a:miter lim="400000"/>
          </a:ln>
          <a:effectLst>
            <a:outerShdw blurRad="38100" dist="20000" dir="2487689" rotWithShape="0">
              <a:srgbClr val="000000"/>
            </a:outerShdw>
          </a:effectLst>
        </p:spPr>
      </p:pic>
      <p:pic>
        <p:nvPicPr>
          <p:cNvPr id="549" name="EPP titan-fall-protection-national-ladder.jpg" descr="A man is working on a scaffold while he is wearing a harness that is attached to a retractable lanyard which is secured to an anchor point."/>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06066" y="4301747"/>
            <a:ext cx="3758964" cy="2601908"/>
          </a:xfrm>
          <a:prstGeom prst="rect">
            <a:avLst/>
          </a:prstGeom>
          <a:ln w="12700">
            <a:miter lim="400000"/>
          </a:ln>
        </p:spPr>
      </p:pic>
      <p:pic>
        <p:nvPicPr>
          <p:cNvPr id="551" name="check mark 2000px-Checkmark_green.svg.png" descr="Green check mark indicates the contents of this photo are approved by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6411" y="5189203"/>
            <a:ext cx="1616682" cy="1403280"/>
          </a:xfrm>
          <a:prstGeom prst="rect">
            <a:avLst/>
          </a:prstGeom>
          <a:ln w="12700">
            <a:miter lim="400000"/>
          </a:ln>
          <a:effectLst>
            <a:outerShdw blurRad="38100" dist="20000" dir="2487689" rotWithShape="0">
              <a:srgbClr val="000000"/>
            </a:outerShdw>
          </a:effectLst>
        </p:spPr>
      </p:pic>
    </p:spTree>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9937"/>
            <a:ext cx="9144000" cy="807451"/>
          </a:xfrm>
        </p:spPr>
        <p:txBody>
          <a:bodyPr/>
          <a:lstStyle/>
          <a:p>
            <a:r>
              <a:rPr lang="en-US" sz="3500" dirty="0"/>
              <a:t>Construction of the Scaffolding Platform </a:t>
            </a:r>
            <a:r>
              <a:rPr lang="en-US" sz="3500" dirty="0" smtClean="0">
                <a:solidFill>
                  <a:srgbClr val="FFFFFF"/>
                </a:solidFill>
              </a:rPr>
              <a:t>2</a:t>
            </a:r>
            <a:endParaRPr lang="en-US" sz="3500" dirty="0"/>
          </a:p>
        </p:txBody>
      </p:sp>
      <p:sp>
        <p:nvSpPr>
          <p:cNvPr id="557" name="Shape 557"/>
          <p:cNvSpPr/>
          <p:nvPr/>
        </p:nvSpPr>
        <p:spPr>
          <a:xfrm>
            <a:off x="688161" y="1577388"/>
            <a:ext cx="2646496" cy="967739"/>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defTabSz="457200">
              <a:defRPr sz="1900"/>
            </a:lvl1pPr>
          </a:lstStyle>
          <a:p>
            <a:r>
              <a:rPr dirty="0"/>
              <a:t>Guard rails or a personal fall arrest system must be installed.</a:t>
            </a:r>
          </a:p>
        </p:txBody>
      </p:sp>
      <p:sp>
        <p:nvSpPr>
          <p:cNvPr id="556" name="Shape 556"/>
          <p:cNvSpPr/>
          <p:nvPr/>
        </p:nvSpPr>
        <p:spPr>
          <a:xfrm>
            <a:off x="274950" y="2684159"/>
            <a:ext cx="2824027" cy="104902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a:lnSpc>
                <a:spcPct val="80000"/>
              </a:lnSpc>
            </a:lvl1pPr>
          </a:lstStyle>
          <a:p>
            <a:r>
              <a:rPr dirty="0"/>
              <a:t>The height of the top rail must be between 38” and 45”.</a:t>
            </a:r>
          </a:p>
        </p:txBody>
      </p:sp>
      <p:sp>
        <p:nvSpPr>
          <p:cNvPr id="560" name="Shape 560"/>
          <p:cNvSpPr/>
          <p:nvPr/>
        </p:nvSpPr>
        <p:spPr>
          <a:xfrm>
            <a:off x="65697" y="4185417"/>
            <a:ext cx="3015945" cy="163829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a:lnSpc>
                <a:spcPct val="80000"/>
              </a:lnSpc>
            </a:lvl1pPr>
          </a:lstStyle>
          <a:p>
            <a:r>
              <a:rPr dirty="0"/>
              <a:t>The mid-rail must be installed midway between the top rail and the platform surface.</a:t>
            </a:r>
          </a:p>
        </p:txBody>
      </p:sp>
      <p:sp>
        <p:nvSpPr>
          <p:cNvPr id="562" name="Shape 562"/>
          <p:cNvSpPr/>
          <p:nvPr/>
        </p:nvSpPr>
        <p:spPr>
          <a:xfrm>
            <a:off x="369924" y="5981315"/>
            <a:ext cx="3126816" cy="6502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defTabSz="457200">
              <a:defRPr sz="1800"/>
            </a:lvl1pPr>
          </a:lstStyle>
          <a:p>
            <a:r>
              <a:rPr dirty="0"/>
              <a:t>The space between planks must be less than 1.”</a:t>
            </a:r>
          </a:p>
        </p:txBody>
      </p:sp>
      <p:pic>
        <p:nvPicPr>
          <p:cNvPr id="555" name="scaffolding andamios ELEVATION.jpg" descr="A worker standing on a scaffold with guard rails installed at the correct height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625314" y="1377442"/>
            <a:ext cx="5255379" cy="5542856"/>
          </a:xfrm>
          <a:prstGeom prst="rect">
            <a:avLst/>
          </a:prstGeom>
          <a:ln w="12700">
            <a:miter lim="400000"/>
          </a:ln>
        </p:spPr>
      </p:pic>
      <p:sp>
        <p:nvSpPr>
          <p:cNvPr id="559" name="Shape 559"/>
          <p:cNvSpPr/>
          <p:nvPr/>
        </p:nvSpPr>
        <p:spPr>
          <a:xfrm>
            <a:off x="4623180" y="4293291"/>
            <a:ext cx="2673627" cy="14884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1800"/>
            </a:lvl1pPr>
          </a:lstStyle>
          <a:p>
            <a:r>
              <a:rPr dirty="0"/>
              <a:t>Scaffolds and their components must withstand at least 4 times the maximum load expected.</a:t>
            </a:r>
          </a:p>
        </p:txBody>
      </p:sp>
      <p:sp>
        <p:nvSpPr>
          <p:cNvPr id="558" name="Shape 558" title="arrow to top rail"/>
          <p:cNvSpPr/>
          <p:nvPr/>
        </p:nvSpPr>
        <p:spPr>
          <a:xfrm>
            <a:off x="3063285" y="2941018"/>
            <a:ext cx="531588" cy="1"/>
          </a:xfrm>
          <a:prstGeom prst="line">
            <a:avLst/>
          </a:prstGeom>
          <a:ln w="25400">
            <a:solidFill>
              <a:srgbClr val="006D8F"/>
            </a:solidFill>
            <a:tailEnd type="triangle"/>
          </a:ln>
        </p:spPr>
        <p:txBody>
          <a:bodyPr lIns="45718" tIns="45718" rIns="45718" bIns="45718"/>
          <a:lstStyle/>
          <a:p>
            <a:endParaRPr/>
          </a:p>
        </p:txBody>
      </p:sp>
      <p:sp>
        <p:nvSpPr>
          <p:cNvPr id="561" name="Shape 561" title="arrow to mid-rail"/>
          <p:cNvSpPr/>
          <p:nvPr/>
        </p:nvSpPr>
        <p:spPr>
          <a:xfrm flipV="1">
            <a:off x="3077040" y="3542488"/>
            <a:ext cx="515234" cy="923571"/>
          </a:xfrm>
          <a:prstGeom prst="line">
            <a:avLst/>
          </a:prstGeom>
          <a:ln w="25400">
            <a:solidFill>
              <a:srgbClr val="006D8F"/>
            </a:solidFill>
            <a:tailEnd type="triangle"/>
          </a:ln>
        </p:spPr>
        <p:txBody>
          <a:bodyPr lIns="45718" tIns="45718" rIns="45718" bIns="45718"/>
          <a:lstStyle/>
          <a:p>
            <a:endParaRPr/>
          </a:p>
        </p:txBody>
      </p:sp>
      <p:pic>
        <p:nvPicPr>
          <p:cNvPr id="564" name="check mark 2000px-Checkmark_green.svg.png" descr="Green check mark indicates the contents of this photo are approved by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07413" y="2261532"/>
            <a:ext cx="1887441" cy="1638299"/>
          </a:xfrm>
          <a:prstGeom prst="rect">
            <a:avLst/>
          </a:prstGeom>
          <a:ln w="12700">
            <a:miter lim="400000"/>
          </a:ln>
          <a:effectLst>
            <a:outerShdw blurRad="38100" dist="20000" dir="2487689" rotWithShape="0">
              <a:srgbClr val="000000"/>
            </a:outerShdw>
          </a:effectLst>
        </p:spPr>
      </p:pic>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768256"/>
          </a:xfrm>
        </p:spPr>
        <p:txBody>
          <a:bodyPr/>
          <a:lstStyle/>
          <a:p>
            <a:r>
              <a:rPr lang="en-US" sz="4000" dirty="0"/>
              <a:t>Construction of the </a:t>
            </a:r>
            <a:r>
              <a:rPr lang="en-US" sz="4000" dirty="0" smtClean="0"/>
              <a:t>Scaffolding</a:t>
            </a:r>
            <a:endParaRPr lang="en-US" sz="4000" dirty="0"/>
          </a:p>
        </p:txBody>
      </p:sp>
      <p:sp>
        <p:nvSpPr>
          <p:cNvPr id="569" name="Shape 569"/>
          <p:cNvSpPr/>
          <p:nvPr/>
        </p:nvSpPr>
        <p:spPr>
          <a:xfrm>
            <a:off x="1021915" y="1682655"/>
            <a:ext cx="7100170" cy="101599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lnSpc>
                <a:spcPct val="80000"/>
              </a:lnSpc>
              <a:defRPr sz="2300"/>
            </a:lvl1pPr>
          </a:lstStyle>
          <a:p>
            <a:r>
              <a:rPr dirty="0"/>
              <a:t>A competent person should inspect the scaffolding and scaffold components for visible defects after any changes to the scaffold and prior to each shift.</a:t>
            </a:r>
          </a:p>
        </p:txBody>
      </p:sp>
      <p:pic>
        <p:nvPicPr>
          <p:cNvPr id="568" name="EPP inspection SM flickr_-_official_u.s._navy_imagery_-_construction_workers_assemble_bleachers_aboard_uss_bataan..jpg" descr="Photo of a worker checking a scaffold to make sure it remains in good condit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9161" y="2830640"/>
            <a:ext cx="5789748" cy="4079843"/>
          </a:xfrm>
          <a:prstGeom prst="rect">
            <a:avLst/>
          </a:prstGeom>
          <a:ln w="12700">
            <a:miter lim="400000"/>
          </a:ln>
        </p:spPr>
      </p:pic>
      <p:pic>
        <p:nvPicPr>
          <p:cNvPr id="571" name="check mark 2000px-Checkmark_green.svg.png" descr="Green check mark indicates the contents of this photo are approved by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30665" y="2729932"/>
            <a:ext cx="1887441" cy="1638299"/>
          </a:xfrm>
          <a:prstGeom prst="rect">
            <a:avLst/>
          </a:prstGeom>
          <a:ln w="12700">
            <a:miter lim="400000"/>
          </a:ln>
          <a:effectLst>
            <a:outerShdw blurRad="38100" dist="20000" dir="2487689" rotWithShape="0">
              <a:srgbClr val="000000"/>
            </a:outerShdw>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a:spLocks noGrp="1"/>
          </p:cNvSpPr>
          <p:nvPr>
            <p:ph type="title"/>
          </p:nvPr>
        </p:nvSpPr>
        <p:spPr>
          <a:xfrm>
            <a:off x="457200" y="937490"/>
            <a:ext cx="8229600" cy="762001"/>
          </a:xfrm>
          <a:prstGeom prst="rect">
            <a:avLst/>
          </a:prstGeom>
        </p:spPr>
        <p:txBody>
          <a:bodyPr>
            <a:normAutofit/>
          </a:bodyPr>
          <a:lstStyle/>
          <a:p>
            <a:pPr defTabSz="452627">
              <a:defRPr sz="4356" b="1"/>
            </a:pPr>
            <a:r>
              <a:t>Did you know that… </a:t>
            </a:r>
            <a:r>
              <a:rPr>
                <a:solidFill>
                  <a:srgbClr val="FFFFFF"/>
                </a:solidFill>
              </a:rPr>
              <a:t>3</a:t>
            </a:r>
          </a:p>
        </p:txBody>
      </p:sp>
      <p:sp>
        <p:nvSpPr>
          <p:cNvPr id="78" name="Shape 78"/>
          <p:cNvSpPr>
            <a:spLocks noGrp="1"/>
          </p:cNvSpPr>
          <p:nvPr>
            <p:ph type="body" sz="half" idx="4294967295"/>
          </p:nvPr>
        </p:nvSpPr>
        <p:spPr>
          <a:xfrm>
            <a:off x="493375" y="1567103"/>
            <a:ext cx="8059663" cy="1854867"/>
          </a:xfrm>
          <a:prstGeom prst="rect">
            <a:avLst/>
          </a:prstGeom>
        </p:spPr>
        <p:txBody>
          <a:bodyPr/>
          <a:lstStyle>
            <a:lvl1pPr marL="0" indent="0" algn="ctr">
              <a:buSzTx/>
              <a:buFontTx/>
              <a:buNone/>
              <a:defRPr sz="3000"/>
            </a:lvl1pPr>
          </a:lstStyle>
          <a:p>
            <a:r>
              <a:t>falls from scaffolding or the collapse of scaffolding are the second most common type of fall.</a:t>
            </a:r>
          </a:p>
        </p:txBody>
      </p:sp>
      <p:pic>
        <p:nvPicPr>
          <p:cNvPr id="77" name="image5.jpeg" descr="Poorly constructed scaffolding."/>
          <p:cNvPicPr>
            <a:picLocks noChangeAspect="1"/>
          </p:cNvPicPr>
          <p:nvPr/>
        </p:nvPicPr>
        <p:blipFill>
          <a:blip r:embed="rId2">
            <a:extLst/>
          </a:blip>
          <a:stretch>
            <a:fillRect/>
          </a:stretch>
        </p:blipFill>
        <p:spPr>
          <a:xfrm>
            <a:off x="2287586" y="2738196"/>
            <a:ext cx="4673603" cy="3505201"/>
          </a:xfrm>
          <a:prstGeom prst="rect">
            <a:avLst/>
          </a:prstGeom>
          <a:ln w="12700">
            <a:miter lim="400000"/>
          </a:ln>
        </p:spPr>
      </p:pic>
      <p:pic>
        <p:nvPicPr>
          <p:cNvPr id="80" name="no-symbol-39767_640.png" descr="Red No symbol (circle with a slash) indicates the contents of this photo are not approved by OSH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0966" y="2541620"/>
            <a:ext cx="1774760" cy="1774760"/>
          </a:xfrm>
          <a:prstGeom prst="rect">
            <a:avLst/>
          </a:prstGeom>
          <a:ln w="12700">
            <a:miter lim="400000"/>
          </a:ln>
        </p:spPr>
      </p:pic>
    </p:spTree>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906463"/>
          </a:xfrm>
        </p:spPr>
        <p:txBody>
          <a:bodyPr/>
          <a:lstStyle/>
          <a:p>
            <a:r>
              <a:rPr lang="en-US" sz="4000" dirty="0"/>
              <a:t>Construction of the Scaffolding Platform </a:t>
            </a:r>
            <a:r>
              <a:rPr lang="en-US" sz="4000" dirty="0" smtClean="0">
                <a:solidFill>
                  <a:srgbClr val="FFFFFF"/>
                </a:solidFill>
              </a:rPr>
              <a:t>3</a:t>
            </a:r>
            <a:endParaRPr lang="en-US" sz="4000" dirty="0"/>
          </a:p>
        </p:txBody>
      </p:sp>
      <p:sp>
        <p:nvSpPr>
          <p:cNvPr id="578" name="Shape 578"/>
          <p:cNvSpPr>
            <a:spLocks noGrp="1"/>
          </p:cNvSpPr>
          <p:nvPr>
            <p:ph type="body" idx="4294967295"/>
          </p:nvPr>
        </p:nvSpPr>
        <p:spPr>
          <a:xfrm>
            <a:off x="242996" y="1752600"/>
            <a:ext cx="5029200" cy="5486400"/>
          </a:xfrm>
          <a:prstGeom prst="rect">
            <a:avLst/>
          </a:prstGeom>
        </p:spPr>
        <p:txBody>
          <a:bodyPr/>
          <a:lstStyle/>
          <a:p>
            <a:pPr marL="190500" lvl="2" indent="-190500">
              <a:buSzPct val="85000"/>
              <a:buFontTx/>
              <a:defRPr sz="2400"/>
            </a:pPr>
            <a:r>
              <a:rPr dirty="0"/>
              <a:t>Each adjacent end of a plank should rest separately on a support surface.</a:t>
            </a:r>
          </a:p>
          <a:p>
            <a:pPr marL="190500" lvl="2" indent="-190500">
              <a:buSzPct val="85000"/>
              <a:buFontTx/>
              <a:defRPr sz="2400"/>
            </a:pPr>
            <a:r>
              <a:rPr dirty="0"/>
              <a:t>Overlap platform planks at least 12” beyond their supports, unless they are restrained to prevent them from moving.</a:t>
            </a:r>
          </a:p>
          <a:p>
            <a:pPr marL="190500" lvl="2" indent="-190500">
              <a:buSzPct val="85000"/>
              <a:buFontTx/>
              <a:defRPr sz="2400"/>
            </a:pPr>
            <a:r>
              <a:rPr dirty="0"/>
              <a:t>No large gaps at the front edge of the platform between the scaffold and the building/working surface. </a:t>
            </a:r>
          </a:p>
        </p:txBody>
      </p:sp>
      <p:pic>
        <p:nvPicPr>
          <p:cNvPr id="575" name="image50.png" descr="A cross-sectional view of a scaffold showing 2 planks overlapping 12 inches while being supported by a horizontal bar."/>
          <p:cNvPicPr>
            <a:picLocks noChangeAspect="1"/>
          </p:cNvPicPr>
          <p:nvPr/>
        </p:nvPicPr>
        <p:blipFill>
          <a:blip r:embed="rId3">
            <a:extLst/>
          </a:blip>
          <a:stretch>
            <a:fillRect/>
          </a:stretch>
        </p:blipFill>
        <p:spPr>
          <a:xfrm>
            <a:off x="6019800" y="1573212"/>
            <a:ext cx="3074989" cy="2452689"/>
          </a:xfrm>
          <a:prstGeom prst="rect">
            <a:avLst/>
          </a:prstGeom>
          <a:ln w="12700">
            <a:miter lim="400000"/>
          </a:ln>
        </p:spPr>
      </p:pic>
      <p:sp>
        <p:nvSpPr>
          <p:cNvPr id="577" name="Shape 577" descr="Arrow"/>
          <p:cNvSpPr/>
          <p:nvPr/>
        </p:nvSpPr>
        <p:spPr>
          <a:xfrm rot="10800000" flipH="1">
            <a:off x="5174312" y="2686050"/>
            <a:ext cx="2286939" cy="7302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10800" y="21600"/>
                </a:lnTo>
                <a:lnTo>
                  <a:pt x="21600" y="21600"/>
                </a:lnTo>
              </a:path>
            </a:pathLst>
          </a:custGeom>
          <a:ln w="50800">
            <a:solidFill>
              <a:srgbClr val="006D8F"/>
            </a:solidFill>
            <a:tailEnd type="triangle"/>
          </a:ln>
          <a:effectLst>
            <a:outerShdw blurRad="38100" dist="20000" dir="5400000" rotWithShape="0">
              <a:srgbClr val="808080">
                <a:alpha val="37998"/>
              </a:srgbClr>
            </a:outerShdw>
          </a:effectLst>
        </p:spPr>
        <p:txBody>
          <a:bodyPr lIns="45718" tIns="45718" rIns="45718" bIns="45718"/>
          <a:lstStyle/>
          <a:p>
            <a:endParaRPr/>
          </a:p>
        </p:txBody>
      </p:sp>
      <p:pic>
        <p:nvPicPr>
          <p:cNvPr id="576" name="image51.png" descr="Graphic of a scaffold placed no more than 14 inches away from a wall or building."/>
          <p:cNvPicPr>
            <a:picLocks noChangeAspect="1"/>
          </p:cNvPicPr>
          <p:nvPr/>
        </p:nvPicPr>
        <p:blipFill>
          <a:blip r:embed="rId4">
            <a:extLst/>
          </a:blip>
          <a:stretch>
            <a:fillRect/>
          </a:stretch>
        </p:blipFill>
        <p:spPr>
          <a:xfrm>
            <a:off x="5252363" y="3700866"/>
            <a:ext cx="2715756" cy="2601635"/>
          </a:xfrm>
          <a:prstGeom prst="rect">
            <a:avLst/>
          </a:prstGeom>
          <a:ln w="12700">
            <a:miter lim="400000"/>
          </a:ln>
        </p:spPr>
      </p:pic>
      <p:pic>
        <p:nvPicPr>
          <p:cNvPr id="580" name="check mark 2000px-Checkmark_green.svg.png" descr="Green check mark indicates the contents of this photo are approved by OSHA.&#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45835" y="2950164"/>
            <a:ext cx="1616682" cy="1403280"/>
          </a:xfrm>
          <a:prstGeom prst="rect">
            <a:avLst/>
          </a:prstGeom>
          <a:ln w="12700">
            <a:miter lim="400000"/>
          </a:ln>
          <a:effectLst>
            <a:outerShdw blurRad="38100" dist="20000" dir="2487689" rotWithShape="0">
              <a:srgbClr val="000000"/>
            </a:outerShdw>
          </a:effectLst>
        </p:spPr>
      </p:pic>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 name="Shape 590"/>
          <p:cNvSpPr/>
          <p:nvPr/>
        </p:nvSpPr>
        <p:spPr>
          <a:xfrm>
            <a:off x="691969" y="4267200"/>
            <a:ext cx="2438401" cy="13106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defTabSz="457200">
              <a:defRPr sz="2000"/>
            </a:lvl1pPr>
          </a:lstStyle>
          <a:p>
            <a:r>
              <a:rPr dirty="0"/>
              <a:t>Toe boards are required on the platforms to avoid falling objects.</a:t>
            </a:r>
          </a:p>
        </p:txBody>
      </p:sp>
      <p:pic>
        <p:nvPicPr>
          <p:cNvPr id="584" name="image52.png" descr="Graphic of a well-constructed scaffold with arrows pointing to various parts of the scaffold."/>
          <p:cNvPicPr>
            <a:picLocks noChangeAspect="1"/>
          </p:cNvPicPr>
          <p:nvPr/>
        </p:nvPicPr>
        <p:blipFill>
          <a:blip r:embed="rId3">
            <a:extLst/>
          </a:blip>
          <a:stretch>
            <a:fillRect/>
          </a:stretch>
        </p:blipFill>
        <p:spPr>
          <a:xfrm>
            <a:off x="2730500" y="1752600"/>
            <a:ext cx="5410200" cy="4254500"/>
          </a:xfrm>
          <a:prstGeom prst="rect">
            <a:avLst/>
          </a:prstGeom>
          <a:ln w="12700">
            <a:miter lim="400000"/>
          </a:ln>
        </p:spPr>
      </p:pic>
      <p:sp>
        <p:nvSpPr>
          <p:cNvPr id="593" name="Shape 593"/>
          <p:cNvSpPr/>
          <p:nvPr/>
        </p:nvSpPr>
        <p:spPr>
          <a:xfrm>
            <a:off x="6691503" y="1752600"/>
            <a:ext cx="2341595" cy="10058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defTabSz="457200">
              <a:defRPr sz="2000"/>
            </a:lvl1pPr>
          </a:lstStyle>
          <a:p>
            <a:r>
              <a:rPr dirty="0"/>
              <a:t>Scaffold platforms must be fully planked.</a:t>
            </a:r>
          </a:p>
        </p:txBody>
      </p:sp>
      <p:sp>
        <p:nvSpPr>
          <p:cNvPr id="589" name="Shape 589"/>
          <p:cNvSpPr/>
          <p:nvPr/>
        </p:nvSpPr>
        <p:spPr>
          <a:xfrm>
            <a:off x="6833600" y="4002404"/>
            <a:ext cx="2057401" cy="1005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defTabSz="457200">
              <a:defRPr sz="2000"/>
            </a:lvl1pPr>
          </a:lstStyle>
          <a:p>
            <a:r>
              <a:t>Fall protection is required at 10 foot or higher.</a:t>
            </a:r>
          </a:p>
        </p:txBody>
      </p:sp>
      <p:sp>
        <p:nvSpPr>
          <p:cNvPr id="591" name="Shape 591" title="text box"/>
          <p:cNvSpPr/>
          <p:nvPr/>
        </p:nvSpPr>
        <p:spPr>
          <a:xfrm>
            <a:off x="6686353" y="2794000"/>
            <a:ext cx="1638759" cy="370838"/>
          </a:xfrm>
          <a:prstGeom prst="rect">
            <a:avLst/>
          </a:prstGeom>
          <a:solidFill>
            <a:srgbClr val="FFFFFF"/>
          </a:solidFill>
          <a:ln w="12700">
            <a:miter lim="400000"/>
          </a:ln>
        </p:spPr>
        <p:txBody>
          <a:bodyPr lIns="45718" tIns="45718" rIns="45718" bIns="45718"/>
          <a:lstStyle/>
          <a:p>
            <a:endParaRPr/>
          </a:p>
        </p:txBody>
      </p:sp>
      <p:sp>
        <p:nvSpPr>
          <p:cNvPr id="592" name="Shape 592"/>
          <p:cNvSpPr/>
          <p:nvPr/>
        </p:nvSpPr>
        <p:spPr>
          <a:xfrm>
            <a:off x="7241211" y="2908886"/>
            <a:ext cx="822011" cy="650239"/>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defTabSz="457200">
              <a:defRPr sz="1800" b="1"/>
            </a:lvl1pPr>
          </a:lstStyle>
          <a:p>
            <a:r>
              <a:rPr dirty="0"/>
              <a:t>Cross Brace</a:t>
            </a:r>
          </a:p>
        </p:txBody>
      </p:sp>
      <p:sp>
        <p:nvSpPr>
          <p:cNvPr id="594" name="Shape 594" descr="Arrow"/>
          <p:cNvSpPr/>
          <p:nvPr/>
        </p:nvSpPr>
        <p:spPr>
          <a:xfrm flipH="1">
            <a:off x="6124206" y="2031638"/>
            <a:ext cx="600620" cy="600621"/>
          </a:xfrm>
          <a:prstGeom prst="line">
            <a:avLst/>
          </a:prstGeom>
          <a:ln w="25400">
            <a:solidFill>
              <a:srgbClr val="D52C26"/>
            </a:solidFill>
            <a:tailEnd type="triangle"/>
          </a:ln>
        </p:spPr>
        <p:txBody>
          <a:bodyPr lIns="45718" tIns="45718" rIns="45718" bIns="45718"/>
          <a:lstStyle/>
          <a:p>
            <a:endParaRPr/>
          </a:p>
        </p:txBody>
      </p:sp>
      <p:sp>
        <p:nvSpPr>
          <p:cNvPr id="585" name="Shape 585" descr="Bracket showing 10 foot height."/>
          <p:cNvSpPr/>
          <p:nvPr/>
        </p:nvSpPr>
        <p:spPr>
          <a:xfrm>
            <a:off x="6540500" y="3657600"/>
            <a:ext cx="360363" cy="19240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65" y="0"/>
                  <a:pt x="10800" y="397"/>
                  <a:pt x="10800" y="887"/>
                </a:cubicBezTo>
                <a:lnTo>
                  <a:pt x="10800" y="10736"/>
                </a:lnTo>
                <a:cubicBezTo>
                  <a:pt x="10800" y="11226"/>
                  <a:pt x="15635" y="11623"/>
                  <a:pt x="21600" y="11623"/>
                </a:cubicBezTo>
                <a:cubicBezTo>
                  <a:pt x="15635" y="11623"/>
                  <a:pt x="10800" y="12020"/>
                  <a:pt x="10800" y="12510"/>
                </a:cubicBezTo>
                <a:lnTo>
                  <a:pt x="10800" y="20713"/>
                </a:lnTo>
                <a:cubicBezTo>
                  <a:pt x="10800" y="21203"/>
                  <a:pt x="5965" y="21600"/>
                  <a:pt x="0" y="21600"/>
                </a:cubicBezTo>
              </a:path>
            </a:pathLst>
          </a:custGeom>
          <a:ln w="25400">
            <a:solidFill>
              <a:schemeClr val="accent1"/>
            </a:solidFill>
          </a:ln>
          <a:effectLst>
            <a:outerShdw blurRad="38100" dist="20000" dir="5400000" rotWithShape="0">
              <a:srgbClr val="808080">
                <a:alpha val="37998"/>
              </a:srgbClr>
            </a:outerShdw>
          </a:effectLst>
        </p:spPr>
        <p:txBody>
          <a:bodyPr lIns="45718" tIns="45718" rIns="45718" bIns="45718" anchor="ctr"/>
          <a:lstStyle/>
          <a:p>
            <a:pPr algn="ctr" defTabSz="457200">
              <a:defRPr sz="1800"/>
            </a:pPr>
            <a:endParaRPr/>
          </a:p>
        </p:txBody>
      </p:sp>
      <p:sp>
        <p:nvSpPr>
          <p:cNvPr id="586" name="Shape 586" descr="Arrow"/>
          <p:cNvSpPr/>
          <p:nvPr/>
        </p:nvSpPr>
        <p:spPr>
          <a:xfrm flipV="1">
            <a:off x="2593341" y="2655300"/>
            <a:ext cx="1889759" cy="2113921"/>
          </a:xfrm>
          <a:prstGeom prst="line">
            <a:avLst/>
          </a:prstGeom>
          <a:ln w="38100">
            <a:solidFill>
              <a:srgbClr val="FF0000"/>
            </a:solidFill>
            <a:tailEnd type="triangle"/>
          </a:ln>
          <a:effectLst>
            <a:outerShdw blurRad="38100" dist="20000" dir="5400000" rotWithShape="0">
              <a:srgbClr val="808080">
                <a:alpha val="37998"/>
              </a:srgbClr>
            </a:outerShdw>
          </a:effectLst>
        </p:spPr>
        <p:txBody>
          <a:bodyPr lIns="45718" tIns="45718" rIns="45718" bIns="45718"/>
          <a:lstStyle/>
          <a:p>
            <a:endParaRPr/>
          </a:p>
        </p:txBody>
      </p:sp>
      <p:pic>
        <p:nvPicPr>
          <p:cNvPr id="595" name="check mark 2000px-Checkmark_green.svg.png" descr="Green check mark indicates the contents of this photo are approved by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05519" y="3346502"/>
            <a:ext cx="1616682" cy="1403280"/>
          </a:xfrm>
          <a:prstGeom prst="rect">
            <a:avLst/>
          </a:prstGeom>
          <a:ln w="12700">
            <a:miter lim="400000"/>
          </a:ln>
          <a:effectLst>
            <a:outerShdw blurRad="38100" dist="20000" dir="2487689" rotWithShape="0">
              <a:srgbClr val="000000"/>
            </a:outerShdw>
          </a:effectLst>
        </p:spPr>
      </p:pic>
      <p:sp>
        <p:nvSpPr>
          <p:cNvPr id="588" name="Shape 588"/>
          <p:cNvSpPr>
            <a:spLocks noGrp="1"/>
          </p:cNvSpPr>
          <p:nvPr>
            <p:ph type="body" sz="quarter" idx="4294967295"/>
          </p:nvPr>
        </p:nvSpPr>
        <p:spPr>
          <a:xfrm>
            <a:off x="230408" y="1865245"/>
            <a:ext cx="2975398" cy="2222501"/>
          </a:xfrm>
          <a:prstGeom prst="rect">
            <a:avLst/>
          </a:prstGeom>
        </p:spPr>
        <p:txBody>
          <a:bodyPr>
            <a:normAutofit/>
          </a:bodyPr>
          <a:lstStyle>
            <a:lvl1pPr marL="0" indent="0" defTabSz="448055">
              <a:buSzTx/>
              <a:buNone/>
            </a:lvl1pPr>
          </a:lstStyle>
          <a:p>
            <a:r>
              <a:rPr dirty="0"/>
              <a:t>Fall protection must be provided by guardrails or personal fall arrest systems.</a:t>
            </a:r>
          </a:p>
        </p:txBody>
      </p:sp>
      <p:sp>
        <p:nvSpPr>
          <p:cNvPr id="587" name="Shape 587"/>
          <p:cNvSpPr>
            <a:spLocks noGrp="1"/>
          </p:cNvSpPr>
          <p:nvPr>
            <p:ph type="title"/>
          </p:nvPr>
        </p:nvSpPr>
        <p:spPr>
          <a:xfrm>
            <a:off x="-2" y="1076190"/>
            <a:ext cx="9144004" cy="609601"/>
          </a:xfrm>
          <a:prstGeom prst="rect">
            <a:avLst/>
          </a:prstGeom>
        </p:spPr>
        <p:txBody>
          <a:bodyPr>
            <a:normAutofit/>
          </a:bodyPr>
          <a:lstStyle>
            <a:lvl1pPr defTabSz="429768">
              <a:defRPr sz="3300"/>
            </a:lvl1pPr>
          </a:lstStyle>
          <a:p>
            <a:r>
              <a:rPr dirty="0"/>
              <a:t>Supported Scaffolding</a:t>
            </a:r>
          </a:p>
        </p:txBody>
      </p:sp>
    </p:spTree>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 name="Shape 602"/>
          <p:cNvSpPr>
            <a:spLocks noGrp="1"/>
          </p:cNvSpPr>
          <p:nvPr>
            <p:ph type="title"/>
          </p:nvPr>
        </p:nvSpPr>
        <p:spPr>
          <a:xfrm>
            <a:off x="713843" y="1028700"/>
            <a:ext cx="7716314" cy="1081169"/>
          </a:xfrm>
          <a:prstGeom prst="rect">
            <a:avLst/>
          </a:prstGeom>
        </p:spPr>
        <p:txBody>
          <a:bodyPr/>
          <a:lstStyle/>
          <a:p>
            <a:pPr defTabSz="269747">
              <a:defRPr sz="3000" b="1"/>
            </a:pPr>
            <a:r>
              <a:rPr dirty="0"/>
              <a:t>Scaffolding Supported by Floor/Surface - </a:t>
            </a:r>
          </a:p>
          <a:p>
            <a:pPr defTabSz="269747">
              <a:defRPr sz="3000" b="1"/>
            </a:pPr>
            <a:r>
              <a:rPr dirty="0"/>
              <a:t>Height and Base</a:t>
            </a:r>
          </a:p>
        </p:txBody>
      </p:sp>
      <p:sp>
        <p:nvSpPr>
          <p:cNvPr id="603" name="Shape 603"/>
          <p:cNvSpPr>
            <a:spLocks noGrp="1"/>
          </p:cNvSpPr>
          <p:nvPr>
            <p:ph type="body" sz="half" idx="4294967295"/>
          </p:nvPr>
        </p:nvSpPr>
        <p:spPr>
          <a:xfrm>
            <a:off x="4332008" y="2248693"/>
            <a:ext cx="4343401" cy="3581401"/>
          </a:xfrm>
          <a:prstGeom prst="rect">
            <a:avLst/>
          </a:prstGeom>
        </p:spPr>
        <p:txBody>
          <a:bodyPr>
            <a:normAutofit/>
          </a:bodyPr>
          <a:lstStyle/>
          <a:p>
            <a:pPr marL="0" lvl="1" indent="0" defTabSz="452627">
              <a:buSzTx/>
              <a:buFontTx/>
              <a:buNone/>
              <a:defRPr sz="2500"/>
            </a:pPr>
            <a:r>
              <a:rPr dirty="0"/>
              <a:t>The height of the scaffold shall be no more than 4 times the minimum dimension of its base, unless tension cables (guys),    tie-downs, and cross-ties are used.</a:t>
            </a:r>
          </a:p>
        </p:txBody>
      </p:sp>
      <p:sp>
        <p:nvSpPr>
          <p:cNvPr id="606" name="Shape 606"/>
          <p:cNvSpPr/>
          <p:nvPr/>
        </p:nvSpPr>
        <p:spPr>
          <a:xfrm>
            <a:off x="2755820" y="5890261"/>
            <a:ext cx="5913198" cy="5867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defTabSz="457200">
              <a:defRPr sz="3200" b="1">
                <a:solidFill>
                  <a:srgbClr val="800080"/>
                </a:solidFill>
              </a:defRPr>
            </a:lvl1pPr>
          </a:lstStyle>
          <a:p>
            <a:r>
              <a:rPr dirty="0"/>
              <a:t>5’ width x 4 = 20’ maximum height</a:t>
            </a:r>
          </a:p>
        </p:txBody>
      </p:sp>
      <p:pic>
        <p:nvPicPr>
          <p:cNvPr id="599" name="image69.jpeg" descr="A well-constructed scaffold that is 5 feet wide and 20 feet tall."/>
          <p:cNvPicPr>
            <a:picLocks noChangeAspect="1"/>
          </p:cNvPicPr>
          <p:nvPr/>
        </p:nvPicPr>
        <p:blipFill>
          <a:blip r:embed="rId2">
            <a:extLst/>
          </a:blip>
          <a:stretch>
            <a:fillRect/>
          </a:stretch>
        </p:blipFill>
        <p:spPr>
          <a:xfrm>
            <a:off x="533400" y="2057400"/>
            <a:ext cx="3411538" cy="3963988"/>
          </a:xfrm>
          <a:prstGeom prst="rect">
            <a:avLst/>
          </a:prstGeom>
          <a:ln w="12700">
            <a:miter lim="400000"/>
          </a:ln>
        </p:spPr>
      </p:pic>
      <p:sp>
        <p:nvSpPr>
          <p:cNvPr id="604" name="Shape 604"/>
          <p:cNvSpPr/>
          <p:nvPr/>
        </p:nvSpPr>
        <p:spPr>
          <a:xfrm>
            <a:off x="2332104" y="2070261"/>
            <a:ext cx="620871" cy="5867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defTabSz="457200">
              <a:defRPr sz="3200" b="1">
                <a:solidFill>
                  <a:srgbClr val="800080"/>
                </a:solidFill>
              </a:defRPr>
            </a:lvl1pPr>
          </a:lstStyle>
          <a:p>
            <a:r>
              <a:rPr dirty="0"/>
              <a:t>20’</a:t>
            </a:r>
          </a:p>
        </p:txBody>
      </p:sp>
      <p:sp>
        <p:nvSpPr>
          <p:cNvPr id="605" name="Shape 605"/>
          <p:cNvSpPr/>
          <p:nvPr/>
        </p:nvSpPr>
        <p:spPr>
          <a:xfrm>
            <a:off x="1143000" y="5281506"/>
            <a:ext cx="414892" cy="5867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defTabSz="457200">
              <a:defRPr sz="3200" b="1">
                <a:solidFill>
                  <a:srgbClr val="800080"/>
                </a:solidFill>
              </a:defRPr>
            </a:lvl1pPr>
          </a:lstStyle>
          <a:p>
            <a:r>
              <a:rPr dirty="0"/>
              <a:t>5’</a:t>
            </a:r>
          </a:p>
        </p:txBody>
      </p:sp>
      <p:sp>
        <p:nvSpPr>
          <p:cNvPr id="600" name="Shape 600" descr="Arrow"/>
          <p:cNvSpPr/>
          <p:nvPr/>
        </p:nvSpPr>
        <p:spPr>
          <a:xfrm flipV="1">
            <a:off x="2684010" y="2577051"/>
            <a:ext cx="1" cy="2742249"/>
          </a:xfrm>
          <a:prstGeom prst="line">
            <a:avLst/>
          </a:prstGeom>
          <a:ln w="57150">
            <a:solidFill>
              <a:srgbClr val="F60802"/>
            </a:solidFill>
            <a:tailEnd type="triangle"/>
          </a:ln>
        </p:spPr>
        <p:txBody>
          <a:bodyPr lIns="45718" tIns="45718" rIns="45718" bIns="45718"/>
          <a:lstStyle/>
          <a:p>
            <a:endParaRPr/>
          </a:p>
        </p:txBody>
      </p:sp>
      <p:sp>
        <p:nvSpPr>
          <p:cNvPr id="601" name="Shape 601" descr="Arrow"/>
          <p:cNvSpPr/>
          <p:nvPr/>
        </p:nvSpPr>
        <p:spPr>
          <a:xfrm flipH="1" flipV="1">
            <a:off x="914399" y="5638799"/>
            <a:ext cx="533402" cy="304802"/>
          </a:xfrm>
          <a:prstGeom prst="line">
            <a:avLst/>
          </a:prstGeom>
          <a:ln w="57150">
            <a:solidFill>
              <a:srgbClr val="F60802"/>
            </a:solidFill>
            <a:tailEnd type="triangle"/>
          </a:ln>
        </p:spPr>
        <p:txBody>
          <a:bodyPr lIns="45718" tIns="45718" rIns="45718" bIns="45718"/>
          <a:lstStyle/>
          <a:p>
            <a:endParaRPr/>
          </a:p>
        </p:txBody>
      </p:sp>
      <p:pic>
        <p:nvPicPr>
          <p:cNvPr id="10" name="check mark 2000px-Checkmark_green.svg.png" descr="Green check mark indicates the contents of this photo are approved by OSHA.&#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657" y="2662348"/>
            <a:ext cx="1616682" cy="1403280"/>
          </a:xfrm>
          <a:prstGeom prst="rect">
            <a:avLst/>
          </a:prstGeom>
          <a:ln w="12700">
            <a:miter lim="400000"/>
          </a:ln>
          <a:effectLst>
            <a:outerShdw blurRad="38100" dist="20000" dir="2487689" rotWithShape="0">
              <a:srgbClr val="000000"/>
            </a:outerShdw>
          </a:effectLst>
        </p:spPr>
      </p:pic>
    </p:spTree>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 name="Shape 610"/>
          <p:cNvSpPr>
            <a:spLocks noGrp="1"/>
          </p:cNvSpPr>
          <p:nvPr>
            <p:ph type="title"/>
          </p:nvPr>
        </p:nvSpPr>
        <p:spPr>
          <a:xfrm>
            <a:off x="-2" y="1125965"/>
            <a:ext cx="9144004" cy="533401"/>
          </a:xfrm>
          <a:prstGeom prst="rect">
            <a:avLst/>
          </a:prstGeom>
        </p:spPr>
        <p:txBody>
          <a:bodyPr/>
          <a:lstStyle>
            <a:lvl1pPr defTabSz="365759">
              <a:defRPr sz="3000" b="1"/>
            </a:lvl1pPr>
          </a:lstStyle>
          <a:p>
            <a:r>
              <a:rPr dirty="0"/>
              <a:t>Supported Scaffolding - Base</a:t>
            </a:r>
          </a:p>
        </p:txBody>
      </p:sp>
      <p:sp>
        <p:nvSpPr>
          <p:cNvPr id="611" name="Shape 611"/>
          <p:cNvSpPr>
            <a:spLocks noGrp="1"/>
          </p:cNvSpPr>
          <p:nvPr>
            <p:ph type="body" sz="quarter" idx="4294967295"/>
          </p:nvPr>
        </p:nvSpPr>
        <p:spPr>
          <a:xfrm>
            <a:off x="633091" y="1827757"/>
            <a:ext cx="4331208" cy="2667001"/>
          </a:xfrm>
          <a:prstGeom prst="rect">
            <a:avLst/>
          </a:prstGeom>
        </p:spPr>
        <p:txBody>
          <a:bodyPr>
            <a:normAutofit/>
          </a:bodyPr>
          <a:lstStyle/>
          <a:p>
            <a:pPr marL="190500" indent="-190500" defTabSz="448055">
              <a:buChar char="•"/>
            </a:pPr>
            <a:r>
              <a:rPr dirty="0"/>
              <a:t>The base of a scaffold must be level and able to withstand the loaded scaffold.</a:t>
            </a:r>
          </a:p>
          <a:p>
            <a:pPr marL="190500" indent="-190500" defTabSz="448055">
              <a:buChar char="•"/>
            </a:pPr>
            <a:r>
              <a:rPr dirty="0"/>
              <a:t>The legs, posts, sections, and uprights must rest on the base plates and mud sills.</a:t>
            </a:r>
          </a:p>
        </p:txBody>
      </p:sp>
      <p:sp>
        <p:nvSpPr>
          <p:cNvPr id="617" name="Shape 617"/>
          <p:cNvSpPr/>
          <p:nvPr/>
        </p:nvSpPr>
        <p:spPr>
          <a:xfrm>
            <a:off x="5155268" y="4574542"/>
            <a:ext cx="3844926" cy="9296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defTabSz="457200">
              <a:defRPr sz="1800"/>
            </a:lvl1pPr>
          </a:lstStyle>
          <a:p>
            <a:r>
              <a:rPr dirty="0"/>
              <a:t>Unstable objects cannot be used to support scaffold or scaffolding components.</a:t>
            </a:r>
          </a:p>
        </p:txBody>
      </p:sp>
      <p:pic>
        <p:nvPicPr>
          <p:cNvPr id="608" name="image70.jpeg" descr="Photo of a scaffolding base plate resting on top of a broken concrete block. "/>
          <p:cNvPicPr>
            <a:picLocks noChangeAspect="1"/>
          </p:cNvPicPr>
          <p:nvPr/>
        </p:nvPicPr>
        <p:blipFill>
          <a:blip r:embed="rId3">
            <a:extLst/>
          </a:blip>
          <a:stretch>
            <a:fillRect/>
          </a:stretch>
        </p:blipFill>
        <p:spPr>
          <a:xfrm>
            <a:off x="5061673" y="2076719"/>
            <a:ext cx="3844926" cy="2508251"/>
          </a:xfrm>
          <a:prstGeom prst="rect">
            <a:avLst/>
          </a:prstGeom>
          <a:ln w="12700">
            <a:miter lim="400000"/>
          </a:ln>
        </p:spPr>
      </p:pic>
      <p:sp>
        <p:nvSpPr>
          <p:cNvPr id="609" name="Shape 609" title="do not do sign"/>
          <p:cNvSpPr/>
          <p:nvPr/>
        </p:nvSpPr>
        <p:spPr>
          <a:xfrm>
            <a:off x="7679601" y="1887585"/>
            <a:ext cx="1371601" cy="1295401"/>
          </a:xfrm>
          <a:custGeom>
            <a:avLst/>
            <a:gdLst/>
            <a:ahLst/>
            <a:cxnLst>
              <a:cxn ang="0">
                <a:pos x="wd2" y="hd2"/>
              </a:cxn>
              <a:cxn ang="5400000">
                <a:pos x="wd2" y="hd2"/>
              </a:cxn>
              <a:cxn ang="10800000">
                <a:pos x="wd2" y="hd2"/>
              </a:cxn>
              <a:cxn ang="16200000">
                <a:pos x="wd2" y="hd2"/>
              </a:cxn>
            </a:cxnLst>
            <a:rect l="0" t="0" r="r" b="b"/>
            <a:pathLst>
              <a:path w="21460" h="21600" extrusionOk="0">
                <a:moveTo>
                  <a:pt x="0" y="10800"/>
                </a:moveTo>
                <a:cubicBezTo>
                  <a:pt x="0" y="4835"/>
                  <a:pt x="4804" y="0"/>
                  <a:pt x="10730" y="0"/>
                </a:cubicBezTo>
                <a:cubicBezTo>
                  <a:pt x="16656" y="0"/>
                  <a:pt x="21460" y="4835"/>
                  <a:pt x="21460" y="10800"/>
                </a:cubicBezTo>
                <a:cubicBezTo>
                  <a:pt x="21460" y="16765"/>
                  <a:pt x="16656" y="21600"/>
                  <a:pt x="10730" y="21600"/>
                </a:cubicBezTo>
                <a:cubicBezTo>
                  <a:pt x="4804" y="21600"/>
                  <a:pt x="0" y="16765"/>
                  <a:pt x="0" y="10800"/>
                </a:cubicBezTo>
                <a:close/>
                <a:moveTo>
                  <a:pt x="17931" y="17283"/>
                </a:moveTo>
                <a:cubicBezTo>
                  <a:pt x="21530" y="13284"/>
                  <a:pt x="21182" y="7117"/>
                  <a:pt x="17156" y="3548"/>
                </a:cubicBezTo>
                <a:cubicBezTo>
                  <a:pt x="13484" y="293"/>
                  <a:pt x="7958" y="298"/>
                  <a:pt x="4291" y="3560"/>
                </a:cubicBezTo>
                <a:lnTo>
                  <a:pt x="17931" y="17283"/>
                </a:lnTo>
                <a:close/>
                <a:moveTo>
                  <a:pt x="3529" y="4317"/>
                </a:moveTo>
                <a:cubicBezTo>
                  <a:pt x="-70" y="8316"/>
                  <a:pt x="278" y="14483"/>
                  <a:pt x="4304" y="18052"/>
                </a:cubicBezTo>
                <a:cubicBezTo>
                  <a:pt x="7976" y="21307"/>
                  <a:pt x="13502" y="21302"/>
                  <a:pt x="17169" y="18040"/>
                </a:cubicBezTo>
                <a:lnTo>
                  <a:pt x="3529" y="4317"/>
                </a:lnTo>
                <a:close/>
              </a:path>
            </a:pathLst>
          </a:custGeom>
          <a:solidFill>
            <a:srgbClr val="FF0000"/>
          </a:solidFill>
          <a:ln w="25400">
            <a:solidFill>
              <a:srgbClr val="000000"/>
            </a:solidFill>
          </a:ln>
        </p:spPr>
        <p:txBody>
          <a:bodyPr lIns="45718" tIns="45718" rIns="45718" bIns="45718" anchor="ctr"/>
          <a:lstStyle/>
          <a:p>
            <a:pPr>
              <a:defRPr>
                <a:latin typeface="Arial"/>
                <a:ea typeface="Arial"/>
                <a:cs typeface="Arial"/>
                <a:sym typeface="Arial"/>
              </a:defRPr>
            </a:pPr>
            <a:endParaRPr/>
          </a:p>
        </p:txBody>
      </p:sp>
      <p:pic>
        <p:nvPicPr>
          <p:cNvPr id="619" name="no-symbol-39767_640.png" descr="Red No symbol (circle with a slash) indicates the contents of this photo are not approved by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64309" y="1830435"/>
            <a:ext cx="1409701" cy="1409701"/>
          </a:xfrm>
          <a:prstGeom prst="rect">
            <a:avLst/>
          </a:prstGeom>
          <a:ln w="12700">
            <a:miter lim="400000"/>
          </a:ln>
        </p:spPr>
      </p:pic>
      <p:pic>
        <p:nvPicPr>
          <p:cNvPr id="612" name="image54.png" descr="Graphic of a scaffolding base with base plates resting on a mud sill, which is resting on the ground."/>
          <p:cNvPicPr>
            <a:picLocks noChangeAspect="1"/>
          </p:cNvPicPr>
          <p:nvPr/>
        </p:nvPicPr>
        <p:blipFill>
          <a:blip r:embed="rId5">
            <a:extLst/>
          </a:blip>
          <a:stretch>
            <a:fillRect/>
          </a:stretch>
        </p:blipFill>
        <p:spPr>
          <a:xfrm>
            <a:off x="512695" y="4230100"/>
            <a:ext cx="4572001" cy="2362201"/>
          </a:xfrm>
          <a:prstGeom prst="rect">
            <a:avLst/>
          </a:prstGeom>
          <a:ln w="12700">
            <a:miter lim="400000"/>
          </a:ln>
        </p:spPr>
      </p:pic>
      <p:sp>
        <p:nvSpPr>
          <p:cNvPr id="615" name="Shape 615"/>
          <p:cNvSpPr/>
          <p:nvPr/>
        </p:nvSpPr>
        <p:spPr>
          <a:xfrm>
            <a:off x="1702800" y="6029806"/>
            <a:ext cx="1766889" cy="370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1800"/>
            </a:lvl1pPr>
          </a:lstStyle>
          <a:p>
            <a:r>
              <a:t>Base Plate</a:t>
            </a:r>
          </a:p>
        </p:txBody>
      </p:sp>
      <p:sp>
        <p:nvSpPr>
          <p:cNvPr id="616" name="Shape 616"/>
          <p:cNvSpPr/>
          <p:nvPr/>
        </p:nvSpPr>
        <p:spPr>
          <a:xfrm>
            <a:off x="3407370" y="5497174"/>
            <a:ext cx="2057401" cy="370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1800"/>
            </a:lvl1pPr>
          </a:lstStyle>
          <a:p>
            <a:r>
              <a:t>Mud Sill</a:t>
            </a:r>
          </a:p>
        </p:txBody>
      </p:sp>
      <p:sp>
        <p:nvSpPr>
          <p:cNvPr id="613" name="Shape 613" descr="Arrow"/>
          <p:cNvSpPr/>
          <p:nvPr/>
        </p:nvSpPr>
        <p:spPr>
          <a:xfrm flipH="1" flipV="1">
            <a:off x="3636895" y="5068300"/>
            <a:ext cx="762002" cy="533401"/>
          </a:xfrm>
          <a:prstGeom prst="line">
            <a:avLst/>
          </a:prstGeom>
          <a:ln w="25400">
            <a:solidFill>
              <a:srgbClr val="FF0000"/>
            </a:solidFill>
            <a:tailEnd type="triangle"/>
          </a:ln>
          <a:effectLst>
            <a:outerShdw blurRad="38100" dist="20000" dir="5400000" rotWithShape="0">
              <a:srgbClr val="808080">
                <a:alpha val="37998"/>
              </a:srgbClr>
            </a:outerShdw>
          </a:effectLst>
        </p:spPr>
        <p:txBody>
          <a:bodyPr lIns="45718" tIns="45718" rIns="45718" bIns="45718"/>
          <a:lstStyle/>
          <a:p>
            <a:endParaRPr/>
          </a:p>
        </p:txBody>
      </p:sp>
      <p:sp>
        <p:nvSpPr>
          <p:cNvPr id="614" name="Shape 614" descr="Arrow"/>
          <p:cNvSpPr/>
          <p:nvPr/>
        </p:nvSpPr>
        <p:spPr>
          <a:xfrm flipH="1" flipV="1">
            <a:off x="1567794" y="5894800"/>
            <a:ext cx="762002" cy="228603"/>
          </a:xfrm>
          <a:prstGeom prst="line">
            <a:avLst/>
          </a:prstGeom>
          <a:ln w="25400">
            <a:solidFill>
              <a:srgbClr val="FF0000"/>
            </a:solidFill>
            <a:tailEnd type="triangle"/>
          </a:ln>
          <a:effectLst>
            <a:outerShdw blurRad="38100" dist="20000" dir="5400000" rotWithShape="0">
              <a:srgbClr val="808080">
                <a:alpha val="37998"/>
              </a:srgbClr>
            </a:outerShdw>
          </a:effectLst>
        </p:spPr>
        <p:txBody>
          <a:bodyPr lIns="45718" tIns="45718" rIns="45718" bIns="45718"/>
          <a:lstStyle/>
          <a:p>
            <a:endParaRPr/>
          </a:p>
        </p:txBody>
      </p:sp>
      <p:pic>
        <p:nvPicPr>
          <p:cNvPr id="618" name="check mark 2000px-Checkmark_green.svg.png" descr="Green check mark indicates the contents of this photo are approved by OSHA.&#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77904" y="4114451"/>
            <a:ext cx="1616682" cy="1403281"/>
          </a:xfrm>
          <a:prstGeom prst="rect">
            <a:avLst/>
          </a:prstGeom>
          <a:ln w="12700">
            <a:miter lim="400000"/>
          </a:ln>
          <a:effectLst>
            <a:outerShdw blurRad="38100" dist="20000" dir="2487689" rotWithShape="0">
              <a:srgbClr val="000000"/>
            </a:outerShdw>
          </a:effectLst>
        </p:spPr>
      </p:pic>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 name="Shape 624"/>
          <p:cNvSpPr>
            <a:spLocks noGrp="1"/>
          </p:cNvSpPr>
          <p:nvPr>
            <p:ph type="title"/>
          </p:nvPr>
        </p:nvSpPr>
        <p:spPr>
          <a:xfrm>
            <a:off x="457200" y="1107285"/>
            <a:ext cx="8229600" cy="685801"/>
          </a:xfrm>
          <a:prstGeom prst="rect">
            <a:avLst/>
          </a:prstGeom>
        </p:spPr>
        <p:txBody>
          <a:bodyPr>
            <a:normAutofit/>
          </a:bodyPr>
          <a:lstStyle>
            <a:lvl1pPr defTabSz="443483">
              <a:defRPr sz="3800"/>
            </a:lvl1pPr>
          </a:lstStyle>
          <a:p>
            <a:r>
              <a:rPr dirty="0"/>
              <a:t>Mobile Scaffolding</a:t>
            </a:r>
          </a:p>
        </p:txBody>
      </p:sp>
      <p:sp>
        <p:nvSpPr>
          <p:cNvPr id="625" name="Shape 625"/>
          <p:cNvSpPr>
            <a:spLocks noGrp="1"/>
          </p:cNvSpPr>
          <p:nvPr>
            <p:ph type="body" sz="half" idx="4294967295"/>
          </p:nvPr>
        </p:nvSpPr>
        <p:spPr>
          <a:xfrm>
            <a:off x="406399" y="1752599"/>
            <a:ext cx="4953002" cy="4572002"/>
          </a:xfrm>
          <a:prstGeom prst="rect">
            <a:avLst/>
          </a:prstGeom>
        </p:spPr>
        <p:txBody>
          <a:bodyPr>
            <a:normAutofit/>
          </a:bodyPr>
          <a:lstStyle/>
          <a:p>
            <a:pPr marL="190500" indent="-190500">
              <a:buChar char="•"/>
              <a:defRPr sz="2400"/>
            </a:pPr>
            <a:r>
              <a:rPr dirty="0"/>
              <a:t>Make sure vertical elements are straight, level all 4 corners, secure the crossbars. </a:t>
            </a:r>
          </a:p>
          <a:p>
            <a:pPr marL="190500" indent="-190500">
              <a:buChar char="•"/>
              <a:defRPr sz="2400"/>
            </a:pPr>
            <a:r>
              <a:rPr dirty="0"/>
              <a:t>Use horizontal and diagonal crossbars and reinforcements to prevent jolts or collapse.</a:t>
            </a:r>
          </a:p>
          <a:p>
            <a:pPr marL="190500" indent="-190500">
              <a:buChar char="•"/>
              <a:defRPr sz="2400"/>
            </a:pPr>
            <a:r>
              <a:rPr dirty="0"/>
              <a:t>The frame of mobile scaffolds must meet other requirements as well.</a:t>
            </a:r>
          </a:p>
          <a:p>
            <a:pPr marL="190500" indent="-190500">
              <a:buChar char="•"/>
              <a:defRPr sz="2400"/>
            </a:pPr>
            <a:r>
              <a:rPr dirty="0"/>
              <a:t>Wheels and swiveling rollers (castors)  must be locked and immobilized before use. </a:t>
            </a:r>
          </a:p>
        </p:txBody>
      </p:sp>
      <p:pic>
        <p:nvPicPr>
          <p:cNvPr id="623" name="image71.jpeg" descr="A well-constructed mobile scaffolding with wheels."/>
          <p:cNvPicPr>
            <a:picLocks noChangeAspect="1"/>
          </p:cNvPicPr>
          <p:nvPr/>
        </p:nvPicPr>
        <p:blipFill>
          <a:blip r:embed="rId3">
            <a:extLst/>
          </a:blip>
          <a:stretch>
            <a:fillRect/>
          </a:stretch>
        </p:blipFill>
        <p:spPr>
          <a:xfrm>
            <a:off x="5443263" y="1829369"/>
            <a:ext cx="3914778" cy="3914778"/>
          </a:xfrm>
          <a:prstGeom prst="rect">
            <a:avLst/>
          </a:prstGeom>
          <a:ln w="12700">
            <a:miter lim="400000"/>
          </a:ln>
        </p:spPr>
      </p:pic>
      <p:pic>
        <p:nvPicPr>
          <p:cNvPr id="626" name="check mark 2000px-Checkmark_green.svg.png" descr="Green check mark indicates the contents of this photo are approved by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60819" y="2727360"/>
            <a:ext cx="1616681" cy="1403280"/>
          </a:xfrm>
          <a:prstGeom prst="rect">
            <a:avLst/>
          </a:prstGeom>
          <a:ln w="12700">
            <a:miter lim="400000"/>
          </a:ln>
          <a:effectLst>
            <a:outerShdw blurRad="38100" dist="20000" dir="2487689" rotWithShape="0">
              <a:srgbClr val="000000"/>
            </a:outerShdw>
          </a:effectLst>
        </p:spPr>
      </p:pic>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 name="Shape 631"/>
          <p:cNvSpPr>
            <a:spLocks noGrp="1"/>
          </p:cNvSpPr>
          <p:nvPr>
            <p:ph type="title"/>
          </p:nvPr>
        </p:nvSpPr>
        <p:spPr>
          <a:xfrm>
            <a:off x="33337" y="990600"/>
            <a:ext cx="9144001" cy="839788"/>
          </a:xfrm>
          <a:prstGeom prst="rect">
            <a:avLst/>
          </a:prstGeom>
        </p:spPr>
        <p:txBody>
          <a:bodyPr>
            <a:normAutofit/>
          </a:bodyPr>
          <a:lstStyle/>
          <a:p>
            <a:r>
              <a:rPr dirty="0"/>
              <a:t>Accessing a Mobile Scaffold</a:t>
            </a:r>
          </a:p>
        </p:txBody>
      </p:sp>
      <p:sp>
        <p:nvSpPr>
          <p:cNvPr id="632" name="Shape 632"/>
          <p:cNvSpPr>
            <a:spLocks noGrp="1"/>
          </p:cNvSpPr>
          <p:nvPr>
            <p:ph type="body" sz="half" idx="4294967295"/>
          </p:nvPr>
        </p:nvSpPr>
        <p:spPr>
          <a:xfrm>
            <a:off x="467974" y="2200063"/>
            <a:ext cx="5431029" cy="2800351"/>
          </a:xfrm>
          <a:prstGeom prst="rect">
            <a:avLst/>
          </a:prstGeom>
        </p:spPr>
        <p:txBody>
          <a:bodyPr>
            <a:normAutofit/>
          </a:bodyPr>
          <a:lstStyle/>
          <a:p>
            <a:pPr marL="190500" lvl="2" indent="-190500" defTabSz="452627">
              <a:buSzPct val="85000"/>
              <a:defRPr sz="2700"/>
            </a:pPr>
            <a:r>
              <a:rPr dirty="0"/>
              <a:t>The wheels must be locked before using the scaffold.</a:t>
            </a:r>
          </a:p>
          <a:p>
            <a:pPr marL="190500" lvl="2" indent="-190500" defTabSz="452627">
              <a:buSzPct val="85000"/>
              <a:defRPr sz="2700"/>
            </a:pPr>
            <a:r>
              <a:rPr dirty="0"/>
              <a:t>Make sure there are no people on the scaffold before moving it or changing its position. </a:t>
            </a:r>
          </a:p>
        </p:txBody>
      </p:sp>
      <p:pic>
        <p:nvPicPr>
          <p:cNvPr id="630" name="image82.jpeg" descr="A well-constructed mobile scaffolding with wheels and a ladder attached to the side by which workers could ascend."/>
          <p:cNvPicPr>
            <a:picLocks noChangeAspect="1"/>
          </p:cNvPicPr>
          <p:nvPr/>
        </p:nvPicPr>
        <p:blipFill>
          <a:blip r:embed="rId3">
            <a:extLst/>
          </a:blip>
          <a:stretch>
            <a:fillRect/>
          </a:stretch>
        </p:blipFill>
        <p:spPr>
          <a:xfrm>
            <a:off x="6114627" y="2174528"/>
            <a:ext cx="2203451" cy="3225801"/>
          </a:xfrm>
          <a:prstGeom prst="rect">
            <a:avLst/>
          </a:prstGeom>
          <a:ln w="12700">
            <a:miter lim="400000"/>
          </a:ln>
        </p:spPr>
      </p:pic>
      <p:pic>
        <p:nvPicPr>
          <p:cNvPr id="633" name="check mark 2000px-Checkmark_green.svg.png" descr="Green check mark indicates the contents of this photo are approved by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60819" y="2727360"/>
            <a:ext cx="1616681" cy="1403280"/>
          </a:xfrm>
          <a:prstGeom prst="rect">
            <a:avLst/>
          </a:prstGeom>
          <a:ln w="12700">
            <a:miter lim="400000"/>
          </a:ln>
          <a:effectLst>
            <a:outerShdw blurRad="38100" dist="20000" dir="2487689" rotWithShape="0">
              <a:srgbClr val="000000"/>
            </a:outerShdw>
          </a:effectLst>
        </p:spPr>
      </p:pic>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Shape 640"/>
          <p:cNvSpPr>
            <a:spLocks noGrp="1"/>
          </p:cNvSpPr>
          <p:nvPr>
            <p:ph type="title"/>
          </p:nvPr>
        </p:nvSpPr>
        <p:spPr>
          <a:xfrm>
            <a:off x="-2" y="1028700"/>
            <a:ext cx="9144004" cy="609600"/>
          </a:xfrm>
          <a:prstGeom prst="rect">
            <a:avLst/>
          </a:prstGeom>
        </p:spPr>
        <p:txBody>
          <a:bodyPr/>
          <a:lstStyle>
            <a:lvl1pPr>
              <a:defRPr sz="3000"/>
            </a:lvl1pPr>
          </a:lstStyle>
          <a:p>
            <a:r>
              <a:rPr dirty="0"/>
              <a:t>Accessing a Supported Scaffolding</a:t>
            </a:r>
          </a:p>
        </p:txBody>
      </p:sp>
      <p:sp>
        <p:nvSpPr>
          <p:cNvPr id="641" name="Shape 641"/>
          <p:cNvSpPr>
            <a:spLocks noGrp="1"/>
          </p:cNvSpPr>
          <p:nvPr>
            <p:ph type="body" sz="half" idx="4294967295"/>
          </p:nvPr>
        </p:nvSpPr>
        <p:spPr>
          <a:xfrm>
            <a:off x="390080" y="1656117"/>
            <a:ext cx="9144004" cy="1905001"/>
          </a:xfrm>
          <a:prstGeom prst="rect">
            <a:avLst/>
          </a:prstGeom>
        </p:spPr>
        <p:txBody>
          <a:bodyPr/>
          <a:lstStyle/>
          <a:p>
            <a:pPr marL="190500" lvl="2" indent="-190500" defTabSz="425194"/>
            <a:r>
              <a:rPr dirty="0"/>
              <a:t>It can be accessed from another scaffold, structure, or raised surface.</a:t>
            </a:r>
          </a:p>
          <a:p>
            <a:pPr marL="190500" lvl="2" indent="-190500" defTabSz="425194"/>
            <a:r>
              <a:rPr dirty="0"/>
              <a:t>Some lateral/side structures may be used to access the scaffolding.</a:t>
            </a:r>
          </a:p>
          <a:p>
            <a:pPr marL="190500" lvl="2" indent="-190500" defTabSz="425194"/>
            <a:r>
              <a:rPr dirty="0"/>
              <a:t>Do NOT climb on the crossbars. </a:t>
            </a:r>
          </a:p>
        </p:txBody>
      </p:sp>
      <p:sp>
        <p:nvSpPr>
          <p:cNvPr id="642" name="Shape 642"/>
          <p:cNvSpPr/>
          <p:nvPr/>
        </p:nvSpPr>
        <p:spPr>
          <a:xfrm>
            <a:off x="3527674" y="3924646"/>
            <a:ext cx="3352801" cy="87375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2" indent="346075" defTabSz="457200">
              <a:lnSpc>
                <a:spcPct val="90000"/>
              </a:lnSpc>
              <a:spcBef>
                <a:spcPts val="800"/>
              </a:spcBef>
              <a:defRPr sz="1800"/>
            </a:pPr>
            <a:r>
              <a:rPr dirty="0"/>
              <a:t>When using the scaffold ladder, the last rung cannot be more than 24” above the floor/ground.</a:t>
            </a:r>
          </a:p>
        </p:txBody>
      </p:sp>
      <p:pic>
        <p:nvPicPr>
          <p:cNvPr id="637" name="image80.jpeg" descr="Graphic of a scaffolding with an arrow pointing to the last rung."/>
          <p:cNvPicPr>
            <a:picLocks noChangeAspect="1"/>
          </p:cNvPicPr>
          <p:nvPr/>
        </p:nvPicPr>
        <p:blipFill>
          <a:blip r:embed="rId3">
            <a:extLst/>
          </a:blip>
          <a:stretch>
            <a:fillRect/>
          </a:stretch>
        </p:blipFill>
        <p:spPr>
          <a:xfrm>
            <a:off x="6821486" y="3429000"/>
            <a:ext cx="2322514" cy="2667000"/>
          </a:xfrm>
          <a:prstGeom prst="rect">
            <a:avLst/>
          </a:prstGeom>
          <a:ln w="12700">
            <a:miter lim="400000"/>
          </a:ln>
        </p:spPr>
      </p:pic>
      <p:sp>
        <p:nvSpPr>
          <p:cNvPr id="638" name="Shape 638" descr="Arrow"/>
          <p:cNvSpPr/>
          <p:nvPr/>
        </p:nvSpPr>
        <p:spPr>
          <a:xfrm>
            <a:off x="5943598" y="4876799"/>
            <a:ext cx="1752602" cy="609602"/>
          </a:xfrm>
          <a:prstGeom prst="line">
            <a:avLst/>
          </a:prstGeom>
          <a:ln w="50800">
            <a:solidFill>
              <a:schemeClr val="accent1"/>
            </a:solidFill>
            <a:tailEnd type="triangle"/>
          </a:ln>
          <a:effectLst>
            <a:outerShdw blurRad="38100" dist="20000" dir="5400000" rotWithShape="0">
              <a:srgbClr val="808080">
                <a:alpha val="37998"/>
              </a:srgbClr>
            </a:outerShdw>
          </a:effectLst>
        </p:spPr>
        <p:txBody>
          <a:bodyPr lIns="45718" tIns="45718" rIns="45718" bIns="45718"/>
          <a:lstStyle/>
          <a:p>
            <a:endParaRPr/>
          </a:p>
        </p:txBody>
      </p:sp>
      <p:pic>
        <p:nvPicPr>
          <p:cNvPr id="645" name="check mark 2000px-Checkmark_green.svg.png" descr="Green check mark indicates the contents of this photo are approved by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73124" y="2727360"/>
            <a:ext cx="1616682" cy="1403280"/>
          </a:xfrm>
          <a:prstGeom prst="rect">
            <a:avLst/>
          </a:prstGeom>
          <a:ln w="12700">
            <a:miter lim="400000"/>
          </a:ln>
          <a:effectLst>
            <a:outerShdw blurRad="38100" dist="20000" dir="2487689" rotWithShape="0">
              <a:srgbClr val="000000"/>
            </a:outerShdw>
          </a:effectLst>
        </p:spPr>
      </p:pic>
      <p:pic>
        <p:nvPicPr>
          <p:cNvPr id="639" name="image81.jpeg" descr="Photo of a worker incorrectly climbing a scaffold by stepping on the crossbars."/>
          <p:cNvPicPr>
            <a:picLocks noChangeAspect="1"/>
          </p:cNvPicPr>
          <p:nvPr/>
        </p:nvPicPr>
        <p:blipFill>
          <a:blip r:embed="rId5">
            <a:extLst/>
          </a:blip>
          <a:stretch>
            <a:fillRect/>
          </a:stretch>
        </p:blipFill>
        <p:spPr>
          <a:xfrm>
            <a:off x="381000" y="3505200"/>
            <a:ext cx="2654024" cy="3582933"/>
          </a:xfrm>
          <a:prstGeom prst="rect">
            <a:avLst/>
          </a:prstGeom>
          <a:ln w="12700">
            <a:miter lim="400000"/>
          </a:ln>
        </p:spPr>
      </p:pic>
      <p:sp>
        <p:nvSpPr>
          <p:cNvPr id="643" name="Shape 643" descr="Crossbars"/>
          <p:cNvSpPr/>
          <p:nvPr/>
        </p:nvSpPr>
        <p:spPr>
          <a:xfrm flipV="1">
            <a:off x="1503575" y="5928210"/>
            <a:ext cx="1098441" cy="891690"/>
          </a:xfrm>
          <a:prstGeom prst="line">
            <a:avLst/>
          </a:prstGeom>
          <a:ln w="25400">
            <a:solidFill>
              <a:srgbClr val="D52C26"/>
            </a:solidFill>
          </a:ln>
        </p:spPr>
        <p:txBody>
          <a:bodyPr lIns="45718" tIns="45718" rIns="45718" bIns="45718"/>
          <a:lstStyle/>
          <a:p>
            <a:endParaRPr/>
          </a:p>
        </p:txBody>
      </p:sp>
      <p:sp>
        <p:nvSpPr>
          <p:cNvPr id="644" name="Shape 644" descr="Crossbars"/>
          <p:cNvSpPr/>
          <p:nvPr/>
        </p:nvSpPr>
        <p:spPr>
          <a:xfrm>
            <a:off x="1482162" y="6133774"/>
            <a:ext cx="1141268" cy="293372"/>
          </a:xfrm>
          <a:prstGeom prst="line">
            <a:avLst/>
          </a:prstGeom>
          <a:ln w="25400">
            <a:solidFill>
              <a:srgbClr val="D52C26"/>
            </a:solidFill>
          </a:ln>
        </p:spPr>
        <p:txBody>
          <a:bodyPr lIns="45718" tIns="45718" rIns="45718" bIns="45718"/>
          <a:lstStyle/>
          <a:p>
            <a:endParaRPr/>
          </a:p>
        </p:txBody>
      </p:sp>
      <p:pic>
        <p:nvPicPr>
          <p:cNvPr id="646" name="no-symbol-39767_640.png" descr="Red No symbol (circle with a slash) indicates the contents of this photo are not approved by OSHA.&#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823" y="3175037"/>
            <a:ext cx="1409701" cy="1409701"/>
          </a:xfrm>
          <a:prstGeom prst="rect">
            <a:avLst/>
          </a:prstGeom>
          <a:ln w="12700">
            <a:miter lim="400000"/>
          </a:ln>
        </p:spPr>
      </p:pic>
    </p:spTree>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 name="Shape 651"/>
          <p:cNvSpPr>
            <a:spLocks noGrp="1"/>
          </p:cNvSpPr>
          <p:nvPr>
            <p:ph type="title"/>
          </p:nvPr>
        </p:nvSpPr>
        <p:spPr>
          <a:xfrm>
            <a:off x="-1" y="962043"/>
            <a:ext cx="9144002" cy="501945"/>
          </a:xfrm>
          <a:prstGeom prst="rect">
            <a:avLst/>
          </a:prstGeom>
        </p:spPr>
        <p:txBody>
          <a:bodyPr anchor="t">
            <a:normAutofit fontScale="90000"/>
          </a:bodyPr>
          <a:lstStyle>
            <a:lvl1pPr defTabSz="288036">
              <a:defRPr sz="2700" b="1"/>
            </a:lvl1pPr>
          </a:lstStyle>
          <a:p>
            <a:r>
              <a:rPr dirty="0"/>
              <a:t>Suspended Scaffolding - Tie-Back Cables</a:t>
            </a:r>
          </a:p>
        </p:txBody>
      </p:sp>
      <p:sp>
        <p:nvSpPr>
          <p:cNvPr id="652" name="Shape 652"/>
          <p:cNvSpPr>
            <a:spLocks noGrp="1"/>
          </p:cNvSpPr>
          <p:nvPr>
            <p:ph type="body" sz="half" idx="4294967295"/>
          </p:nvPr>
        </p:nvSpPr>
        <p:spPr>
          <a:xfrm>
            <a:off x="415790" y="1488820"/>
            <a:ext cx="4734132" cy="4150088"/>
          </a:xfrm>
          <a:prstGeom prst="rect">
            <a:avLst/>
          </a:prstGeom>
        </p:spPr>
        <p:txBody>
          <a:bodyPr/>
          <a:lstStyle/>
          <a:p>
            <a:pPr marL="190500" indent="-190500" defTabSz="448055">
              <a:buChar char="•"/>
              <a:defRPr sz="2100"/>
            </a:pPr>
            <a:r>
              <a:rPr dirty="0"/>
              <a:t>Secure a suspended scaffold to structural anchor points. </a:t>
            </a:r>
          </a:p>
          <a:p>
            <a:pPr marL="190500" indent="-190500" defTabSz="448055">
              <a:buChar char="•"/>
              <a:defRPr sz="2100"/>
            </a:pPr>
            <a:r>
              <a:rPr b="1" dirty="0"/>
              <a:t>DO NOT</a:t>
            </a:r>
            <a:r>
              <a:rPr dirty="0"/>
              <a:t> attach cables to pipes, ventilation ducts, or electric cable guards.</a:t>
            </a:r>
          </a:p>
          <a:p>
            <a:pPr marL="190500" indent="-190500" defTabSz="448055">
              <a:buChar char="•"/>
              <a:defRPr sz="2100"/>
            </a:pPr>
            <a:r>
              <a:rPr dirty="0"/>
              <a:t>They must be secured to an anchor point on the building or structure, which is in good structural condition.</a:t>
            </a:r>
          </a:p>
          <a:p>
            <a:pPr marL="190500" indent="-190500" defTabSz="448055">
              <a:buChar char="•"/>
              <a:defRPr sz="2100"/>
            </a:pPr>
            <a:r>
              <a:rPr dirty="0"/>
              <a:t>The support cables must be installed perpendicular to the face of the structure.</a:t>
            </a:r>
          </a:p>
        </p:txBody>
      </p:sp>
      <p:sp>
        <p:nvSpPr>
          <p:cNvPr id="653" name="Shape 653"/>
          <p:cNvSpPr/>
          <p:nvPr/>
        </p:nvSpPr>
        <p:spPr>
          <a:xfrm>
            <a:off x="415789" y="5605770"/>
            <a:ext cx="5205283" cy="1005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marL="190500" indent="-190500" defTabSz="457200">
              <a:buSzPct val="100000"/>
              <a:buFont typeface="Arial"/>
              <a:buChar char="•"/>
              <a:defRPr sz="2000"/>
            </a:lvl1pPr>
          </a:lstStyle>
          <a:p>
            <a:r>
              <a:rPr dirty="0"/>
              <a:t>Tie-back cables must have a strength equivalent to that of the suspension cables and the hoist rope.</a:t>
            </a:r>
          </a:p>
        </p:txBody>
      </p:sp>
      <p:pic>
        <p:nvPicPr>
          <p:cNvPr id="650" name="image72.jpeg" descr="Photo of an old pillar at the top of a building with a rope tied around it. A note says that this pillar was 97 years old."/>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84695" y="1414913"/>
            <a:ext cx="3660812" cy="2357367"/>
          </a:xfrm>
          <a:prstGeom prst="rect">
            <a:avLst/>
          </a:prstGeom>
          <a:ln w="12700">
            <a:miter lim="400000"/>
          </a:ln>
        </p:spPr>
      </p:pic>
      <p:sp>
        <p:nvSpPr>
          <p:cNvPr id="656" name="Shape 656"/>
          <p:cNvSpPr/>
          <p:nvPr/>
        </p:nvSpPr>
        <p:spPr>
          <a:xfrm>
            <a:off x="5176106" y="2918672"/>
            <a:ext cx="1180091" cy="593765"/>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500">
                <a:latin typeface="Futura"/>
                <a:ea typeface="Futura"/>
                <a:cs typeface="Futura"/>
                <a:sym typeface="Futura"/>
              </a:defRPr>
            </a:lvl1pPr>
          </a:lstStyle>
          <a:p>
            <a:r>
              <a:rPr dirty="0"/>
              <a:t>This pilar is 97 yrs. old</a:t>
            </a:r>
          </a:p>
        </p:txBody>
      </p:sp>
      <p:pic>
        <p:nvPicPr>
          <p:cNvPr id="654" name="suspended rooftop anchor san treo gondola 4.jpg" descr="Photo showing the correct way to secure support cables to a rooftop. "/>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838975" y="3764340"/>
            <a:ext cx="2869937" cy="3172280"/>
          </a:xfrm>
          <a:prstGeom prst="rect">
            <a:avLst/>
          </a:prstGeom>
          <a:ln w="12700">
            <a:miter lim="400000"/>
          </a:ln>
        </p:spPr>
      </p:pic>
      <p:pic>
        <p:nvPicPr>
          <p:cNvPr id="655" name="check mark 2000px-Checkmark_green.svg.png" descr="Green check mark indicates the contents of this photo are approved by OSHA.&#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60819" y="4224880"/>
            <a:ext cx="1616681" cy="1403280"/>
          </a:xfrm>
          <a:prstGeom prst="rect">
            <a:avLst/>
          </a:prstGeom>
          <a:ln w="12700">
            <a:miter lim="400000"/>
          </a:ln>
          <a:effectLst>
            <a:outerShdw blurRad="38100" dist="20000" dir="2487689" rotWithShape="0">
              <a:srgbClr val="000000"/>
            </a:outerShdw>
          </a:effectLst>
        </p:spPr>
      </p:pic>
    </p:spTree>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 name="Shape 663"/>
          <p:cNvSpPr>
            <a:spLocks noGrp="1"/>
          </p:cNvSpPr>
          <p:nvPr>
            <p:ph type="title"/>
          </p:nvPr>
        </p:nvSpPr>
        <p:spPr>
          <a:xfrm>
            <a:off x="-2" y="1024535"/>
            <a:ext cx="9144004" cy="604055"/>
          </a:xfrm>
          <a:prstGeom prst="rect">
            <a:avLst/>
          </a:prstGeom>
        </p:spPr>
        <p:txBody>
          <a:bodyPr/>
          <a:lstStyle/>
          <a:p>
            <a:pPr>
              <a:defRPr sz="3800"/>
            </a:pPr>
            <a:r>
              <a:rPr dirty="0"/>
              <a:t>Suspended Scaffolding </a:t>
            </a:r>
            <a:r>
              <a:rPr dirty="0">
                <a:solidFill>
                  <a:srgbClr val="FFFFFF"/>
                </a:solidFill>
              </a:rPr>
              <a:t>1</a:t>
            </a:r>
          </a:p>
        </p:txBody>
      </p:sp>
      <p:sp>
        <p:nvSpPr>
          <p:cNvPr id="661" name="Shape 661"/>
          <p:cNvSpPr>
            <a:spLocks noGrp="1"/>
          </p:cNvSpPr>
          <p:nvPr>
            <p:ph type="body" sz="half" idx="4294967295"/>
          </p:nvPr>
        </p:nvSpPr>
        <p:spPr>
          <a:xfrm>
            <a:off x="381312" y="1702479"/>
            <a:ext cx="4495802" cy="4876802"/>
          </a:xfrm>
          <a:prstGeom prst="rect">
            <a:avLst/>
          </a:prstGeom>
        </p:spPr>
        <p:txBody>
          <a:bodyPr/>
          <a:lstStyle/>
          <a:p>
            <a:pPr marL="190500" indent="-190500">
              <a:buChar char="•"/>
            </a:pPr>
            <a:r>
              <a:rPr dirty="0"/>
              <a:t>Scaffolds must be located away from high voltage cables.</a:t>
            </a:r>
          </a:p>
          <a:p>
            <a:pPr marL="190500" indent="-190500">
              <a:buChar char="•"/>
            </a:pPr>
            <a:r>
              <a:rPr dirty="0"/>
              <a:t>Prevent suspension cables or any electrically conductive material from being used on the scaffold within 10 feet of the electrical lines.</a:t>
            </a:r>
          </a:p>
          <a:p>
            <a:pPr marL="190500" indent="-190500">
              <a:buChar char="•"/>
            </a:pPr>
            <a:r>
              <a:rPr dirty="0"/>
              <a:t>For example: paint rollers handles or scaffold components.</a:t>
            </a:r>
          </a:p>
        </p:txBody>
      </p:sp>
      <p:pic>
        <p:nvPicPr>
          <p:cNvPr id="660" name="image73.jpeg" descr="Photo showing scaffolding that has been installed too close to overhead electrical lin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14877" y="1571370"/>
            <a:ext cx="3696290" cy="3334634"/>
          </a:xfrm>
          <a:prstGeom prst="rect">
            <a:avLst/>
          </a:prstGeom>
          <a:ln w="12700">
            <a:miter lim="400000"/>
          </a:ln>
        </p:spPr>
      </p:pic>
      <p:pic>
        <p:nvPicPr>
          <p:cNvPr id="662" name="electricuted tumblr_inline_mqtp1vIIWL1qz4rgp.png" descr="Cartoon of a man getting electrocuted."/>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760170" y="4841834"/>
            <a:ext cx="2958095" cy="2403967"/>
          </a:xfrm>
          <a:prstGeom prst="rect">
            <a:avLst/>
          </a:prstGeom>
          <a:ln w="12700">
            <a:miter lim="400000"/>
          </a:ln>
        </p:spPr>
      </p:pic>
      <p:pic>
        <p:nvPicPr>
          <p:cNvPr id="664" name="no-symbol-39767_640.png" descr="Red No symbol (circle with a slash) indicates the contents of this photo are not approved by OSHA.&#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4104" y="4051785"/>
            <a:ext cx="1409701" cy="1409701"/>
          </a:xfrm>
          <a:prstGeom prst="rect">
            <a:avLst/>
          </a:prstGeom>
          <a:ln w="12700">
            <a:miter lim="400000"/>
          </a:ln>
        </p:spPr>
      </p:pic>
    </p:spTree>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 name="Shape 669"/>
          <p:cNvSpPr>
            <a:spLocks noGrp="1"/>
          </p:cNvSpPr>
          <p:nvPr>
            <p:ph type="title"/>
          </p:nvPr>
        </p:nvSpPr>
        <p:spPr>
          <a:xfrm>
            <a:off x="-2" y="1047750"/>
            <a:ext cx="9144004" cy="609600"/>
          </a:xfrm>
          <a:prstGeom prst="rect">
            <a:avLst/>
          </a:prstGeom>
        </p:spPr>
        <p:txBody>
          <a:bodyPr>
            <a:normAutofit/>
          </a:bodyPr>
          <a:lstStyle/>
          <a:p>
            <a:pPr>
              <a:defRPr sz="3200"/>
            </a:pPr>
            <a:r>
              <a:rPr dirty="0"/>
              <a:t>Suspended Scaffolding </a:t>
            </a:r>
            <a:r>
              <a:rPr dirty="0">
                <a:solidFill>
                  <a:srgbClr val="FFFFFF"/>
                </a:solidFill>
              </a:rPr>
              <a:t>2</a:t>
            </a:r>
          </a:p>
        </p:txBody>
      </p:sp>
      <p:sp>
        <p:nvSpPr>
          <p:cNvPr id="670" name="Shape 670"/>
          <p:cNvSpPr>
            <a:spLocks noGrp="1"/>
          </p:cNvSpPr>
          <p:nvPr>
            <p:ph type="body" sz="half" idx="4294967295"/>
          </p:nvPr>
        </p:nvSpPr>
        <p:spPr>
          <a:xfrm>
            <a:off x="301798" y="1879761"/>
            <a:ext cx="4290079" cy="4598914"/>
          </a:xfrm>
          <a:prstGeom prst="rect">
            <a:avLst/>
          </a:prstGeom>
        </p:spPr>
        <p:txBody>
          <a:bodyPr>
            <a:normAutofit/>
          </a:bodyPr>
          <a:lstStyle/>
          <a:p>
            <a:pPr marL="0" indent="0" defTabSz="420623">
              <a:buSzTx/>
              <a:buFontTx/>
              <a:buNone/>
              <a:defRPr sz="2500"/>
            </a:pPr>
            <a:r>
              <a:rPr dirty="0"/>
              <a:t>Suspended scaffolding also requires that:</a:t>
            </a:r>
            <a:endParaRPr sz="2200" dirty="0"/>
          </a:p>
          <a:p>
            <a:pPr marL="381000" lvl="1" indent="-190500" defTabSz="420623">
              <a:defRPr sz="2200"/>
            </a:pPr>
            <a:r>
              <a:rPr dirty="0"/>
              <a:t>Evaluation of the direct connections that support the load/weight.</a:t>
            </a:r>
          </a:p>
          <a:p>
            <a:pPr marL="381000" lvl="1" indent="-190500" defTabSz="420623">
              <a:defRPr sz="2200"/>
            </a:pPr>
            <a:r>
              <a:rPr dirty="0"/>
              <a:t>Assess whether the scaffold needs to be secured at two points or several points to avoid wobbling. </a:t>
            </a:r>
          </a:p>
        </p:txBody>
      </p:sp>
      <p:pic>
        <p:nvPicPr>
          <p:cNvPr id="668" name="suspended scaffold handout_25.gif" descr="Graphic of a correctly installed suspended scaffolding."/>
          <p:cNvPicPr>
            <a:picLocks noChangeAspect="1"/>
          </p:cNvPicPr>
          <p:nvPr/>
        </p:nvPicPr>
        <p:blipFill>
          <a:blip r:embed="rId3" cstate="email">
            <a:extLst>
              <a:ext uri="{28A0092B-C50C-407E-A947-70E740481C1C}">
                <a14:useLocalDpi xmlns:a14="http://schemas.microsoft.com/office/drawing/2010/main"/>
              </a:ext>
            </a:extLst>
          </a:blip>
          <a:srcRect t="9518"/>
          <a:stretch>
            <a:fillRect/>
          </a:stretch>
        </p:blipFill>
        <p:spPr>
          <a:xfrm>
            <a:off x="4441751" y="1526830"/>
            <a:ext cx="4913455" cy="4512466"/>
          </a:xfrm>
          <a:prstGeom prst="rect">
            <a:avLst/>
          </a:prstGeom>
          <a:ln w="12700">
            <a:miter lim="400000"/>
          </a:ln>
        </p:spPr>
      </p:pic>
      <p:pic>
        <p:nvPicPr>
          <p:cNvPr id="671" name="check mark 2000px-Checkmark_green.svg.png" descr="Green check mark indicates the contents of this photo are approved by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224" y="4014291"/>
            <a:ext cx="1616681" cy="1403280"/>
          </a:xfrm>
          <a:prstGeom prst="rect">
            <a:avLst/>
          </a:prstGeom>
          <a:ln w="12700">
            <a:miter lim="400000"/>
          </a:ln>
          <a:effectLst>
            <a:outerShdw blurRad="38100" dist="20000" dir="2487689" rotWithShape="0">
              <a:srgbClr val="000000"/>
            </a:outerShdw>
          </a:effectLst>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p:cNvSpPr>
          <p:nvPr>
            <p:ph type="title"/>
          </p:nvPr>
        </p:nvSpPr>
        <p:spPr>
          <a:xfrm>
            <a:off x="457200" y="937490"/>
            <a:ext cx="8229600" cy="762001"/>
          </a:xfrm>
          <a:prstGeom prst="rect">
            <a:avLst/>
          </a:prstGeom>
        </p:spPr>
        <p:txBody>
          <a:bodyPr>
            <a:normAutofit/>
          </a:bodyPr>
          <a:lstStyle/>
          <a:p>
            <a:pPr defTabSz="452627">
              <a:defRPr sz="4356" b="1"/>
            </a:pPr>
            <a:r>
              <a:t>Did you know that… </a:t>
            </a:r>
            <a:r>
              <a:rPr>
                <a:solidFill>
                  <a:srgbClr val="FFFFFF"/>
                </a:solidFill>
              </a:rPr>
              <a:t>4</a:t>
            </a:r>
          </a:p>
        </p:txBody>
      </p:sp>
      <p:sp>
        <p:nvSpPr>
          <p:cNvPr id="83" name="Shape 83"/>
          <p:cNvSpPr>
            <a:spLocks noGrp="1"/>
          </p:cNvSpPr>
          <p:nvPr>
            <p:ph type="body" sz="quarter" idx="4294967295"/>
          </p:nvPr>
        </p:nvSpPr>
        <p:spPr>
          <a:xfrm>
            <a:off x="457200" y="1671249"/>
            <a:ext cx="8229600" cy="1523654"/>
          </a:xfrm>
          <a:prstGeom prst="rect">
            <a:avLst/>
          </a:prstGeom>
        </p:spPr>
        <p:txBody>
          <a:bodyPr/>
          <a:lstStyle>
            <a:lvl1pPr marL="0" indent="0" algn="ctr">
              <a:buSzTx/>
              <a:buFontTx/>
              <a:buNone/>
              <a:defRPr sz="3000"/>
            </a:lvl1pPr>
          </a:lstStyle>
          <a:p>
            <a:r>
              <a:t>falls from ladders are the third most common?</a:t>
            </a:r>
          </a:p>
        </p:txBody>
      </p:sp>
      <p:pic>
        <p:nvPicPr>
          <p:cNvPr id="82" name="image6.jpeg" descr="Man standing on the very top of a ladder."/>
          <p:cNvPicPr>
            <a:picLocks noChangeAspect="1"/>
          </p:cNvPicPr>
          <p:nvPr/>
        </p:nvPicPr>
        <p:blipFill>
          <a:blip r:embed="rId3">
            <a:extLst/>
          </a:blip>
          <a:stretch>
            <a:fillRect/>
          </a:stretch>
        </p:blipFill>
        <p:spPr>
          <a:xfrm>
            <a:off x="2077033" y="2420559"/>
            <a:ext cx="4989934" cy="3743309"/>
          </a:xfrm>
          <a:prstGeom prst="rect">
            <a:avLst/>
          </a:prstGeom>
          <a:ln w="12700">
            <a:miter lim="400000"/>
          </a:ln>
        </p:spPr>
      </p:pic>
      <p:pic>
        <p:nvPicPr>
          <p:cNvPr id="85" name="no-symbol-39767_640.png" descr="Red No symbol (circle with a slash) indicates the contents of this photo are not approved by OSHA."/>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66614" y="2232819"/>
            <a:ext cx="1774760" cy="1774760"/>
          </a:xfrm>
          <a:prstGeom prst="rect">
            <a:avLst/>
          </a:prstGeom>
          <a:ln w="12700">
            <a:miter lim="400000"/>
          </a:ln>
        </p:spPr>
      </p:pic>
    </p:spTree>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 name="Shape 675"/>
          <p:cNvSpPr>
            <a:spLocks noGrp="1"/>
          </p:cNvSpPr>
          <p:nvPr>
            <p:ph type="title"/>
          </p:nvPr>
        </p:nvSpPr>
        <p:spPr>
          <a:xfrm>
            <a:off x="-2" y="1047750"/>
            <a:ext cx="9144004" cy="609600"/>
          </a:xfrm>
          <a:prstGeom prst="rect">
            <a:avLst/>
          </a:prstGeom>
        </p:spPr>
        <p:txBody>
          <a:bodyPr>
            <a:normAutofit/>
          </a:bodyPr>
          <a:lstStyle/>
          <a:p>
            <a:pPr>
              <a:defRPr sz="3200"/>
            </a:pPr>
            <a:r>
              <a:rPr dirty="0"/>
              <a:t>Suspended Scaffolding </a:t>
            </a:r>
            <a:r>
              <a:rPr dirty="0">
                <a:solidFill>
                  <a:srgbClr val="FFFFFF"/>
                </a:solidFill>
              </a:rPr>
              <a:t>3</a:t>
            </a:r>
          </a:p>
        </p:txBody>
      </p:sp>
      <p:sp>
        <p:nvSpPr>
          <p:cNvPr id="676" name="Shape 676"/>
          <p:cNvSpPr>
            <a:spLocks noGrp="1"/>
          </p:cNvSpPr>
          <p:nvPr>
            <p:ph type="body" sz="quarter" idx="4294967295"/>
          </p:nvPr>
        </p:nvSpPr>
        <p:spPr>
          <a:xfrm>
            <a:off x="664478" y="2154562"/>
            <a:ext cx="3436202" cy="3257005"/>
          </a:xfrm>
          <a:prstGeom prst="rect">
            <a:avLst/>
          </a:prstGeom>
        </p:spPr>
        <p:txBody>
          <a:bodyPr/>
          <a:lstStyle>
            <a:lvl1pPr marL="0" indent="0" defTabSz="420623">
              <a:buSzTx/>
              <a:buFontTx/>
              <a:buNone/>
            </a:lvl1pPr>
          </a:lstStyle>
          <a:p>
            <a:r>
              <a:rPr dirty="0"/>
              <a:t>Any worker mounted on a suspended scaffold, having one or two adjustment points, shall be protected by BOTH a personal fall arrest system and a guardrail system.</a:t>
            </a:r>
          </a:p>
        </p:txBody>
      </p:sp>
      <p:pic>
        <p:nvPicPr>
          <p:cNvPr id="677" name="harness lifeline_scaffolding.jpg" descr="Workers on a suspended scaffolding, working on building while wearing harnesses tied onto life lines.&#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228613" y="1920288"/>
            <a:ext cx="5083475" cy="3821127"/>
          </a:xfrm>
          <a:prstGeom prst="rect">
            <a:avLst/>
          </a:prstGeom>
          <a:ln w="12700">
            <a:miter lim="400000"/>
          </a:ln>
        </p:spPr>
      </p:pic>
      <p:pic>
        <p:nvPicPr>
          <p:cNvPr id="678" name="check mark 2000px-Checkmark_green.svg.png" descr="Green check mark indicates the contents of this photo are approved by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27942" y="1639318"/>
            <a:ext cx="1616682" cy="1403280"/>
          </a:xfrm>
          <a:prstGeom prst="rect">
            <a:avLst/>
          </a:prstGeom>
          <a:ln w="12700">
            <a:miter lim="400000"/>
          </a:ln>
          <a:effectLst>
            <a:outerShdw blurRad="38100" dist="20000" dir="2487689" rotWithShape="0">
              <a:srgbClr val="000000"/>
            </a:outerShdw>
          </a:effectLst>
        </p:spPr>
      </p:pic>
    </p:spTree>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 name="Shape 714"/>
          <p:cNvSpPr>
            <a:spLocks noGrp="1"/>
          </p:cNvSpPr>
          <p:nvPr>
            <p:ph type="title"/>
          </p:nvPr>
        </p:nvSpPr>
        <p:spPr>
          <a:xfrm>
            <a:off x="-2" y="1042987"/>
            <a:ext cx="9144004" cy="609601"/>
          </a:xfrm>
          <a:prstGeom prst="rect">
            <a:avLst/>
          </a:prstGeom>
        </p:spPr>
        <p:txBody>
          <a:bodyPr/>
          <a:lstStyle>
            <a:lvl1pPr defTabSz="388620">
              <a:defRPr sz="3500"/>
            </a:lvl1pPr>
          </a:lstStyle>
          <a:p>
            <a:r>
              <a:rPr dirty="0"/>
              <a:t>Accessing a Suspended Scaffolding</a:t>
            </a:r>
          </a:p>
        </p:txBody>
      </p:sp>
      <p:sp>
        <p:nvSpPr>
          <p:cNvPr id="715" name="Shape 715"/>
          <p:cNvSpPr>
            <a:spLocks noGrp="1"/>
          </p:cNvSpPr>
          <p:nvPr>
            <p:ph type="body" sz="quarter" idx="4294967295"/>
          </p:nvPr>
        </p:nvSpPr>
        <p:spPr>
          <a:xfrm>
            <a:off x="832813" y="1677986"/>
            <a:ext cx="7415837" cy="1600202"/>
          </a:xfrm>
          <a:prstGeom prst="rect">
            <a:avLst/>
          </a:prstGeom>
        </p:spPr>
        <p:txBody>
          <a:bodyPr/>
          <a:lstStyle>
            <a:lvl1pPr marL="0" indent="0">
              <a:buSzTx/>
              <a:buFontTx/>
              <a:buNone/>
              <a:defRPr sz="2000"/>
            </a:lvl1pPr>
          </a:lstStyle>
          <a:p>
            <a:r>
              <a:rPr dirty="0"/>
              <a:t>Direct access to the platform from another surface is permitted only when the scaffold is no more than 14 inches horizontally or 24 inches vertically from other surfaces.</a:t>
            </a:r>
          </a:p>
        </p:txBody>
      </p:sp>
      <p:sp>
        <p:nvSpPr>
          <p:cNvPr id="718" name="Shape 718"/>
          <p:cNvSpPr/>
          <p:nvPr/>
        </p:nvSpPr>
        <p:spPr>
          <a:xfrm>
            <a:off x="228600" y="4747261"/>
            <a:ext cx="497869" cy="434339"/>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defTabSz="457200">
              <a:defRPr sz="2200"/>
            </a:lvl1pPr>
          </a:lstStyle>
          <a:p>
            <a:r>
              <a:rPr dirty="0"/>
              <a:t>14”</a:t>
            </a:r>
          </a:p>
        </p:txBody>
      </p:sp>
      <p:grpSp>
        <p:nvGrpSpPr>
          <p:cNvPr id="2" name="Group 1" descr="Plan view of a rooftop with a suspended scaffold correctly installed no more than 14 inches away from the side of the building."/>
          <p:cNvGrpSpPr/>
          <p:nvPr/>
        </p:nvGrpSpPr>
        <p:grpSpPr>
          <a:xfrm>
            <a:off x="685800" y="3200400"/>
            <a:ext cx="3352800" cy="2286000"/>
            <a:chOff x="685800" y="3200400"/>
            <a:chExt cx="3352800" cy="2286000"/>
          </a:xfrm>
        </p:grpSpPr>
        <p:sp>
          <p:nvSpPr>
            <p:cNvPr id="683" name="Shape 683"/>
            <p:cNvSpPr/>
            <p:nvPr/>
          </p:nvSpPr>
          <p:spPr>
            <a:xfrm>
              <a:off x="838200" y="3200400"/>
              <a:ext cx="3200400" cy="1752600"/>
            </a:xfrm>
            <a:prstGeom prst="rect">
              <a:avLst/>
            </a:prstGeom>
            <a:solidFill>
              <a:srgbClr val="000000"/>
            </a:solidFill>
            <a:ln>
              <a:solidFill>
                <a:srgbClr val="000000"/>
              </a:solidFill>
            </a:ln>
            <a:effectLst>
              <a:outerShdw blurRad="38100" dist="23000" dir="5400000" rotWithShape="0">
                <a:srgbClr val="808080">
                  <a:alpha val="34997"/>
                </a:srgbClr>
              </a:outerShdw>
            </a:effectLst>
          </p:spPr>
          <p:txBody>
            <a:bodyPr lIns="45718" tIns="45718" rIns="45718" bIns="45718" anchor="ctr"/>
            <a:lstStyle/>
            <a:p>
              <a:pPr algn="ctr" defTabSz="457200">
                <a:defRPr sz="1800">
                  <a:solidFill>
                    <a:srgbClr val="FFFFFF"/>
                  </a:solidFill>
                </a:defRPr>
              </a:pPr>
              <a:endParaRPr/>
            </a:p>
          </p:txBody>
        </p:sp>
        <p:sp>
          <p:nvSpPr>
            <p:cNvPr id="684" name="Shape 684"/>
            <p:cNvSpPr/>
            <p:nvPr/>
          </p:nvSpPr>
          <p:spPr>
            <a:xfrm>
              <a:off x="990600" y="3429000"/>
              <a:ext cx="2895600" cy="1371600"/>
            </a:xfrm>
            <a:prstGeom prst="rect">
              <a:avLst/>
            </a:prstGeom>
            <a:solidFill>
              <a:srgbClr val="7F7F7F"/>
            </a:solidFill>
            <a:ln>
              <a:solidFill>
                <a:srgbClr val="000000"/>
              </a:solidFill>
            </a:ln>
            <a:effectLst>
              <a:outerShdw blurRad="38100" dist="23000" dir="5400000" rotWithShape="0">
                <a:srgbClr val="808080">
                  <a:alpha val="34997"/>
                </a:srgbClr>
              </a:outerShdw>
            </a:effectLst>
          </p:spPr>
          <p:txBody>
            <a:bodyPr lIns="45718" tIns="45718" rIns="45718" bIns="45718" anchor="ctr"/>
            <a:lstStyle/>
            <a:p>
              <a:pPr algn="ctr" defTabSz="457200">
                <a:defRPr sz="1800">
                  <a:solidFill>
                    <a:srgbClr val="FFFFFF"/>
                  </a:solidFill>
                </a:defRPr>
              </a:pPr>
              <a:endParaRPr/>
            </a:p>
          </p:txBody>
        </p:sp>
        <p:sp>
          <p:nvSpPr>
            <p:cNvPr id="685" name="Shape 685"/>
            <p:cNvSpPr/>
            <p:nvPr/>
          </p:nvSpPr>
          <p:spPr>
            <a:xfrm>
              <a:off x="838200" y="5067300"/>
              <a:ext cx="3200400" cy="419100"/>
            </a:xfrm>
            <a:prstGeom prst="rect">
              <a:avLst/>
            </a:prstGeom>
            <a:solidFill>
              <a:srgbClr val="A6A6A6"/>
            </a:solidFill>
            <a:ln>
              <a:solidFill>
                <a:srgbClr val="BFBFBF"/>
              </a:solidFill>
            </a:ln>
            <a:effectLst>
              <a:outerShdw blurRad="38100" dist="23000" dir="5400000" rotWithShape="0">
                <a:srgbClr val="808080">
                  <a:alpha val="34997"/>
                </a:srgbClr>
              </a:outerShdw>
            </a:effectLst>
          </p:spPr>
          <p:txBody>
            <a:bodyPr lIns="45718" tIns="45718" rIns="45718" bIns="45718" anchor="ctr"/>
            <a:lstStyle/>
            <a:p>
              <a:pPr algn="ctr" defTabSz="457200">
                <a:defRPr sz="1800">
                  <a:solidFill>
                    <a:srgbClr val="FFFFFF"/>
                  </a:solidFill>
                </a:defRPr>
              </a:pPr>
              <a:endParaRPr/>
            </a:p>
          </p:txBody>
        </p:sp>
        <p:sp>
          <p:nvSpPr>
            <p:cNvPr id="686" name="Shape 686"/>
            <p:cNvSpPr/>
            <p:nvPr/>
          </p:nvSpPr>
          <p:spPr>
            <a:xfrm>
              <a:off x="920746" y="5162550"/>
              <a:ext cx="3041654" cy="247650"/>
            </a:xfrm>
            <a:prstGeom prst="rect">
              <a:avLst/>
            </a:prstGeom>
            <a:solidFill>
              <a:srgbClr val="FFC000"/>
            </a:solidFill>
            <a:ln>
              <a:solidFill>
                <a:srgbClr val="FFC000"/>
              </a:solidFill>
            </a:ln>
            <a:effectLst>
              <a:outerShdw blurRad="38100" dist="23000" dir="5400000" rotWithShape="0">
                <a:srgbClr val="808080">
                  <a:alpha val="34997"/>
                </a:srgbClr>
              </a:outerShdw>
            </a:effectLst>
          </p:spPr>
          <p:txBody>
            <a:bodyPr lIns="45718" tIns="45718" rIns="45718" bIns="45718" anchor="ctr"/>
            <a:lstStyle/>
            <a:p>
              <a:pPr algn="ctr" defTabSz="457200">
                <a:defRPr sz="1800">
                  <a:solidFill>
                    <a:srgbClr val="FFFFFF"/>
                  </a:solidFill>
                </a:defRPr>
              </a:pPr>
              <a:endParaRPr/>
            </a:p>
          </p:txBody>
        </p:sp>
        <p:sp>
          <p:nvSpPr>
            <p:cNvPr id="687" name="Shape 687"/>
            <p:cNvSpPr/>
            <p:nvPr/>
          </p:nvSpPr>
          <p:spPr>
            <a:xfrm>
              <a:off x="1371600" y="4195762"/>
              <a:ext cx="76200" cy="1081089"/>
            </a:xfrm>
            <a:prstGeom prst="rect">
              <a:avLst/>
            </a:prstGeom>
            <a:solidFill>
              <a:srgbClr val="A6A6A6"/>
            </a:solidFill>
            <a:ln>
              <a:solidFill>
                <a:srgbClr val="BFBFBF"/>
              </a:solidFill>
            </a:ln>
            <a:effectLst>
              <a:outerShdw blurRad="38100" dist="23000" dir="5400000" rotWithShape="0">
                <a:srgbClr val="808080">
                  <a:alpha val="34997"/>
                </a:srgbClr>
              </a:outerShdw>
            </a:effectLst>
          </p:spPr>
          <p:txBody>
            <a:bodyPr lIns="45718" tIns="45718" rIns="45718" bIns="45718" anchor="ctr"/>
            <a:lstStyle/>
            <a:p>
              <a:pPr algn="ctr" defTabSz="457200">
                <a:defRPr sz="1800">
                  <a:solidFill>
                    <a:srgbClr val="FFFFFF"/>
                  </a:solidFill>
                </a:defRPr>
              </a:pPr>
              <a:endParaRPr/>
            </a:p>
          </p:txBody>
        </p:sp>
        <p:pic>
          <p:nvPicPr>
            <p:cNvPr id="688" name="image55.png" title="drawing of a roof"/>
            <p:cNvPicPr>
              <a:picLocks noChangeAspect="1"/>
            </p:cNvPicPr>
            <p:nvPr/>
          </p:nvPicPr>
          <p:blipFill>
            <a:blip r:embed="rId3">
              <a:extLst/>
            </a:blip>
            <a:stretch>
              <a:fillRect/>
            </a:stretch>
          </p:blipFill>
          <p:spPr>
            <a:xfrm>
              <a:off x="3352800" y="4170362"/>
              <a:ext cx="176213" cy="1184277"/>
            </a:xfrm>
            <a:prstGeom prst="rect">
              <a:avLst/>
            </a:prstGeom>
            <a:ln w="12700">
              <a:miter lim="400000"/>
            </a:ln>
          </p:spPr>
        </p:pic>
        <p:sp>
          <p:nvSpPr>
            <p:cNvPr id="689" name="Shape 689"/>
            <p:cNvSpPr/>
            <p:nvPr/>
          </p:nvSpPr>
          <p:spPr>
            <a:xfrm>
              <a:off x="1219200" y="4195762"/>
              <a:ext cx="381000" cy="223839"/>
            </a:xfrm>
            <a:prstGeom prst="rect">
              <a:avLst/>
            </a:prstGeom>
            <a:solidFill>
              <a:srgbClr val="A6A6A6"/>
            </a:solidFill>
            <a:ln>
              <a:solidFill>
                <a:srgbClr val="BFBFBF"/>
              </a:solidFill>
            </a:ln>
            <a:effectLst>
              <a:outerShdw blurRad="38100" dist="23000" dir="5400000" rotWithShape="0">
                <a:srgbClr val="808080">
                  <a:alpha val="34997"/>
                </a:srgbClr>
              </a:outerShdw>
            </a:effectLst>
          </p:spPr>
          <p:txBody>
            <a:bodyPr lIns="45718" tIns="45718" rIns="45718" bIns="45718" anchor="ctr"/>
            <a:lstStyle/>
            <a:p>
              <a:pPr algn="ctr" defTabSz="457200">
                <a:defRPr sz="1800">
                  <a:solidFill>
                    <a:srgbClr val="FFFFFF"/>
                  </a:solidFill>
                </a:defRPr>
              </a:pPr>
              <a:endParaRPr/>
            </a:p>
          </p:txBody>
        </p:sp>
        <p:pic>
          <p:nvPicPr>
            <p:cNvPr id="690" name="image56.png" title="text box"/>
            <p:cNvPicPr>
              <a:picLocks noChangeAspect="1"/>
            </p:cNvPicPr>
            <p:nvPr/>
          </p:nvPicPr>
          <p:blipFill>
            <a:blip r:embed="rId4">
              <a:extLst/>
            </a:blip>
            <a:stretch>
              <a:fillRect/>
            </a:stretch>
          </p:blipFill>
          <p:spPr>
            <a:xfrm>
              <a:off x="3200400" y="4151312"/>
              <a:ext cx="481013" cy="323852"/>
            </a:xfrm>
            <a:prstGeom prst="rect">
              <a:avLst/>
            </a:prstGeom>
            <a:ln w="12700">
              <a:miter lim="400000"/>
            </a:ln>
          </p:spPr>
        </p:pic>
        <p:sp>
          <p:nvSpPr>
            <p:cNvPr id="691" name="Shape 691"/>
            <p:cNvSpPr/>
            <p:nvPr/>
          </p:nvSpPr>
          <p:spPr>
            <a:xfrm>
              <a:off x="1219200" y="4591050"/>
              <a:ext cx="381000" cy="46038"/>
            </a:xfrm>
            <a:prstGeom prst="rect">
              <a:avLst/>
            </a:prstGeom>
            <a:solidFill>
              <a:srgbClr val="A6A6A6"/>
            </a:solidFill>
            <a:ln>
              <a:solidFill>
                <a:srgbClr val="BFBFBF"/>
              </a:solidFill>
            </a:ln>
            <a:effectLst>
              <a:outerShdw blurRad="38100" dist="23000" dir="5400000" rotWithShape="0">
                <a:srgbClr val="808080">
                  <a:alpha val="34997"/>
                </a:srgbClr>
              </a:outerShdw>
            </a:effectLst>
          </p:spPr>
          <p:txBody>
            <a:bodyPr lIns="45718" tIns="45718" rIns="45718" bIns="45718" anchor="ctr"/>
            <a:lstStyle/>
            <a:p>
              <a:pPr algn="ctr" defTabSz="457200">
                <a:defRPr sz="1800">
                  <a:solidFill>
                    <a:srgbClr val="FFFFFF"/>
                  </a:solidFill>
                </a:defRPr>
              </a:pPr>
              <a:endParaRPr/>
            </a:p>
          </p:txBody>
        </p:sp>
        <p:pic>
          <p:nvPicPr>
            <p:cNvPr id="692" name="image57.png" descr="part of d" title="part of drawing"/>
            <p:cNvPicPr>
              <a:picLocks noChangeAspect="1"/>
            </p:cNvPicPr>
            <p:nvPr/>
          </p:nvPicPr>
          <p:blipFill>
            <a:blip r:embed="rId5">
              <a:extLst/>
            </a:blip>
            <a:stretch>
              <a:fillRect/>
            </a:stretch>
          </p:blipFill>
          <p:spPr>
            <a:xfrm>
              <a:off x="3200400" y="4564062"/>
              <a:ext cx="481013" cy="146052"/>
            </a:xfrm>
            <a:prstGeom prst="rect">
              <a:avLst/>
            </a:prstGeom>
            <a:ln w="12700">
              <a:miter lim="400000"/>
            </a:ln>
          </p:spPr>
        </p:pic>
        <p:sp>
          <p:nvSpPr>
            <p:cNvPr id="693" name="Shape 693"/>
            <p:cNvSpPr/>
            <p:nvPr/>
          </p:nvSpPr>
          <p:spPr>
            <a:xfrm>
              <a:off x="3681412" y="5138737"/>
              <a:ext cx="204789" cy="247652"/>
            </a:xfrm>
            <a:prstGeom prst="rect">
              <a:avLst/>
            </a:prstGeom>
            <a:solidFill>
              <a:srgbClr val="000000"/>
            </a:solidFill>
            <a:ln>
              <a:solidFill>
                <a:srgbClr val="000000"/>
              </a:solidFill>
            </a:ln>
            <a:effectLst>
              <a:outerShdw blurRad="38100" dist="23000" dir="5400000" rotWithShape="0">
                <a:srgbClr val="808080">
                  <a:alpha val="34997"/>
                </a:srgbClr>
              </a:outerShdw>
            </a:effectLst>
          </p:spPr>
          <p:txBody>
            <a:bodyPr lIns="45718" tIns="45718" rIns="45718" bIns="45718" anchor="ctr"/>
            <a:lstStyle/>
            <a:p>
              <a:pPr algn="ctr" defTabSz="457200">
                <a:defRPr sz="1800">
                  <a:solidFill>
                    <a:srgbClr val="FFFFFF"/>
                  </a:solidFill>
                </a:defRPr>
              </a:pPr>
              <a:endParaRPr/>
            </a:p>
          </p:txBody>
        </p:sp>
        <p:sp>
          <p:nvSpPr>
            <p:cNvPr id="694" name="Shape 694"/>
            <p:cNvSpPr/>
            <p:nvPr/>
          </p:nvSpPr>
          <p:spPr>
            <a:xfrm>
              <a:off x="685800" y="4875212"/>
              <a:ext cx="152400" cy="2635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466"/>
                    <a:pt x="10800" y="1041"/>
                  </a:cubicBezTo>
                  <a:lnTo>
                    <a:pt x="10800" y="9759"/>
                  </a:lnTo>
                  <a:cubicBezTo>
                    <a:pt x="10800" y="10334"/>
                    <a:pt x="5965" y="10800"/>
                    <a:pt x="0" y="10800"/>
                  </a:cubicBezTo>
                  <a:cubicBezTo>
                    <a:pt x="5965" y="10800"/>
                    <a:pt x="10800" y="11266"/>
                    <a:pt x="10800" y="11841"/>
                  </a:cubicBezTo>
                  <a:lnTo>
                    <a:pt x="10800" y="20559"/>
                  </a:lnTo>
                  <a:cubicBezTo>
                    <a:pt x="10800" y="21134"/>
                    <a:pt x="15635" y="21600"/>
                    <a:pt x="21600" y="21600"/>
                  </a:cubicBezTo>
                </a:path>
              </a:pathLst>
            </a:custGeom>
            <a:ln w="50800">
              <a:solidFill>
                <a:srgbClr val="D52C26"/>
              </a:solidFill>
            </a:ln>
            <a:effectLst>
              <a:outerShdw blurRad="38100" dist="20000" dir="5400000" rotWithShape="0">
                <a:srgbClr val="808080">
                  <a:alpha val="37998"/>
                </a:srgbClr>
              </a:outerShdw>
            </a:effectLst>
          </p:spPr>
          <p:txBody>
            <a:bodyPr lIns="45718" tIns="45718" rIns="45718" bIns="45718" anchor="ctr"/>
            <a:lstStyle/>
            <a:p>
              <a:pPr algn="ctr" defTabSz="457200">
                <a:defRPr sz="1800"/>
              </a:pPr>
              <a:endParaRPr/>
            </a:p>
          </p:txBody>
        </p:sp>
      </p:grpSp>
      <p:grpSp>
        <p:nvGrpSpPr>
          <p:cNvPr id="3" name="Group 2" descr="Elevation view of a building with a suspended scaffold correctly installed no more than 24 vertical inches away from the roof when workers mount and dismount the scaffolding."/>
          <p:cNvGrpSpPr/>
          <p:nvPr/>
        </p:nvGrpSpPr>
        <p:grpSpPr>
          <a:xfrm>
            <a:off x="4648200" y="2954336"/>
            <a:ext cx="3884614" cy="3144839"/>
            <a:chOff x="4648200" y="2954336"/>
            <a:chExt cx="3884614" cy="3144839"/>
          </a:xfrm>
        </p:grpSpPr>
        <p:sp>
          <p:nvSpPr>
            <p:cNvPr id="682" name="Shape 682"/>
            <p:cNvSpPr/>
            <p:nvPr/>
          </p:nvSpPr>
          <p:spPr>
            <a:xfrm>
              <a:off x="8216900" y="3278186"/>
              <a:ext cx="315914" cy="3"/>
            </a:xfrm>
            <a:prstGeom prst="line">
              <a:avLst/>
            </a:prstGeom>
            <a:ln w="63500">
              <a:solidFill>
                <a:srgbClr val="D52C26"/>
              </a:solidFill>
            </a:ln>
            <a:effectLst>
              <a:outerShdw blurRad="38100" dist="20000" dir="5400000" rotWithShape="0">
                <a:srgbClr val="808080">
                  <a:alpha val="37998"/>
                </a:srgbClr>
              </a:outerShdw>
            </a:effectLst>
          </p:spPr>
          <p:txBody>
            <a:bodyPr lIns="45718" tIns="45718" rIns="45718" bIns="45718"/>
            <a:lstStyle/>
            <a:p>
              <a:endParaRPr/>
            </a:p>
          </p:txBody>
        </p:sp>
        <p:sp>
          <p:nvSpPr>
            <p:cNvPr id="695" name="Shape 695"/>
            <p:cNvSpPr/>
            <p:nvPr/>
          </p:nvSpPr>
          <p:spPr>
            <a:xfrm>
              <a:off x="4648200" y="3127375"/>
              <a:ext cx="3429000" cy="2971800"/>
            </a:xfrm>
            <a:prstGeom prst="rect">
              <a:avLst/>
            </a:prstGeom>
            <a:solidFill>
              <a:srgbClr val="984807"/>
            </a:solidFill>
            <a:ln>
              <a:solidFill>
                <a:srgbClr val="4A7EBB"/>
              </a:solidFill>
            </a:ln>
            <a:effectLst>
              <a:outerShdw blurRad="38100" dist="23000" dir="5400000" rotWithShape="0">
                <a:srgbClr val="808080">
                  <a:alpha val="34997"/>
                </a:srgbClr>
              </a:outerShdw>
            </a:effectLst>
          </p:spPr>
          <p:txBody>
            <a:bodyPr lIns="45718" tIns="45718" rIns="45718" bIns="45718" anchor="ctr"/>
            <a:lstStyle/>
            <a:p>
              <a:pPr algn="ctr" defTabSz="457200">
                <a:defRPr sz="1800">
                  <a:solidFill>
                    <a:srgbClr val="FFFFFF"/>
                  </a:solidFill>
                </a:defRPr>
              </a:pPr>
              <a:endParaRPr/>
            </a:p>
          </p:txBody>
        </p:sp>
        <p:sp>
          <p:nvSpPr>
            <p:cNvPr id="696" name="Shape 696"/>
            <p:cNvSpPr/>
            <p:nvPr/>
          </p:nvSpPr>
          <p:spPr>
            <a:xfrm>
              <a:off x="4724400" y="3390900"/>
              <a:ext cx="3276600" cy="419100"/>
            </a:xfrm>
            <a:prstGeom prst="rect">
              <a:avLst/>
            </a:prstGeom>
            <a:solidFill>
              <a:srgbClr val="A6A6A6"/>
            </a:solidFill>
            <a:ln>
              <a:solidFill>
                <a:srgbClr val="A6A6A6"/>
              </a:solidFill>
            </a:ln>
            <a:effectLst>
              <a:outerShdw blurRad="38100" dist="23000" dir="5400000" rotWithShape="0">
                <a:srgbClr val="808080">
                  <a:alpha val="34997"/>
                </a:srgbClr>
              </a:outerShdw>
            </a:effectLst>
          </p:spPr>
          <p:txBody>
            <a:bodyPr lIns="45718" tIns="45718" rIns="45718" bIns="45718" anchor="ctr"/>
            <a:lstStyle/>
            <a:p>
              <a:pPr algn="ctr" defTabSz="457200">
                <a:defRPr sz="1800">
                  <a:solidFill>
                    <a:srgbClr val="FFFFFF"/>
                  </a:solidFill>
                </a:defRPr>
              </a:pPr>
              <a:endParaRPr/>
            </a:p>
          </p:txBody>
        </p:sp>
        <p:sp>
          <p:nvSpPr>
            <p:cNvPr id="697" name="Shape 697"/>
            <p:cNvSpPr/>
            <p:nvPr/>
          </p:nvSpPr>
          <p:spPr>
            <a:xfrm>
              <a:off x="8064500" y="3125786"/>
              <a:ext cx="152400" cy="3048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403"/>
                    <a:pt x="21600" y="900"/>
                  </a:cubicBezTo>
                  <a:lnTo>
                    <a:pt x="21600" y="20700"/>
                  </a:lnTo>
                  <a:cubicBezTo>
                    <a:pt x="21600" y="21197"/>
                    <a:pt x="11929" y="21600"/>
                    <a:pt x="0" y="21600"/>
                  </a:cubicBezTo>
                </a:path>
              </a:pathLst>
            </a:custGeom>
            <a:ln w="63500">
              <a:solidFill>
                <a:srgbClr val="D52C26"/>
              </a:solidFill>
            </a:ln>
            <a:effectLst>
              <a:outerShdw blurRad="38100" dist="20000" dir="5400000" rotWithShape="0">
                <a:srgbClr val="808080">
                  <a:alpha val="37998"/>
                </a:srgbClr>
              </a:outerShdw>
            </a:effectLst>
          </p:spPr>
          <p:txBody>
            <a:bodyPr lIns="45718" tIns="45718" rIns="45718" bIns="45718" anchor="ctr"/>
            <a:lstStyle/>
            <a:p>
              <a:pPr algn="ctr" defTabSz="457200">
                <a:defRPr sz="1800"/>
              </a:pPr>
              <a:endParaRPr/>
            </a:p>
          </p:txBody>
        </p:sp>
        <p:sp>
          <p:nvSpPr>
            <p:cNvPr id="698" name="Shape 698"/>
            <p:cNvSpPr/>
            <p:nvPr/>
          </p:nvSpPr>
          <p:spPr>
            <a:xfrm>
              <a:off x="4808537" y="3449637"/>
              <a:ext cx="3124202" cy="303214"/>
            </a:xfrm>
            <a:prstGeom prst="rect">
              <a:avLst/>
            </a:prstGeom>
            <a:solidFill>
              <a:srgbClr val="984807"/>
            </a:solidFill>
            <a:ln>
              <a:solidFill>
                <a:srgbClr val="984807"/>
              </a:solidFill>
            </a:ln>
            <a:effectLst>
              <a:outerShdw blurRad="38100" dist="23000" dir="5400000" rotWithShape="0">
                <a:srgbClr val="808080">
                  <a:alpha val="34997"/>
                </a:srgbClr>
              </a:outerShdw>
            </a:effectLst>
          </p:spPr>
          <p:txBody>
            <a:bodyPr lIns="45718" tIns="45718" rIns="45718" bIns="45718" anchor="ctr"/>
            <a:lstStyle/>
            <a:p>
              <a:pPr algn="ctr" defTabSz="457200">
                <a:defRPr sz="1800">
                  <a:solidFill>
                    <a:srgbClr val="FFFFFF"/>
                  </a:solidFill>
                </a:defRPr>
              </a:pPr>
              <a:endParaRPr/>
            </a:p>
          </p:txBody>
        </p:sp>
        <p:sp>
          <p:nvSpPr>
            <p:cNvPr id="699" name="Shape 699"/>
            <p:cNvSpPr/>
            <p:nvPr/>
          </p:nvSpPr>
          <p:spPr>
            <a:xfrm>
              <a:off x="4724400" y="3763012"/>
              <a:ext cx="3276600" cy="46038"/>
            </a:xfrm>
            <a:prstGeom prst="rect">
              <a:avLst/>
            </a:prstGeom>
            <a:solidFill>
              <a:srgbClr val="A6A6A6"/>
            </a:solidFill>
            <a:ln>
              <a:solidFill>
                <a:srgbClr val="A6A6A6"/>
              </a:solidFill>
            </a:ln>
            <a:effectLst>
              <a:outerShdw blurRad="38100" dist="23000" dir="5400000" rotWithShape="0">
                <a:srgbClr val="808080">
                  <a:alpha val="34997"/>
                </a:srgbClr>
              </a:outerShdw>
            </a:effectLst>
          </p:spPr>
          <p:txBody>
            <a:bodyPr lIns="45718" tIns="45718" rIns="45718" bIns="45718" anchor="ctr"/>
            <a:lstStyle/>
            <a:p>
              <a:pPr algn="ctr" defTabSz="457200">
                <a:defRPr sz="1800">
                  <a:solidFill>
                    <a:srgbClr val="FFFFFF"/>
                  </a:solidFill>
                </a:defRPr>
              </a:pPr>
              <a:endParaRPr/>
            </a:p>
          </p:txBody>
        </p:sp>
        <p:sp>
          <p:nvSpPr>
            <p:cNvPr id="700" name="Shape 700"/>
            <p:cNvSpPr/>
            <p:nvPr/>
          </p:nvSpPr>
          <p:spPr>
            <a:xfrm flipV="1">
              <a:off x="5105400" y="3048000"/>
              <a:ext cx="0" cy="342900"/>
            </a:xfrm>
            <a:prstGeom prst="line">
              <a:avLst/>
            </a:prstGeom>
            <a:ln w="50800">
              <a:solidFill>
                <a:srgbClr val="000000"/>
              </a:solidFill>
            </a:ln>
            <a:effectLst>
              <a:outerShdw blurRad="38100" dist="20000" dir="5400000" rotWithShape="0">
                <a:srgbClr val="808080">
                  <a:alpha val="37998"/>
                </a:srgbClr>
              </a:outerShdw>
            </a:effectLst>
          </p:spPr>
          <p:txBody>
            <a:bodyPr lIns="45718" tIns="45718" rIns="45718" bIns="45718"/>
            <a:lstStyle/>
            <a:p>
              <a:endParaRPr/>
            </a:p>
          </p:txBody>
        </p:sp>
        <p:sp>
          <p:nvSpPr>
            <p:cNvPr id="701" name="Shape 701"/>
            <p:cNvSpPr/>
            <p:nvPr/>
          </p:nvSpPr>
          <p:spPr>
            <a:xfrm flipV="1">
              <a:off x="7620000" y="3041650"/>
              <a:ext cx="0" cy="342900"/>
            </a:xfrm>
            <a:prstGeom prst="line">
              <a:avLst/>
            </a:prstGeom>
            <a:ln w="50800">
              <a:solidFill>
                <a:srgbClr val="000000"/>
              </a:solidFill>
            </a:ln>
            <a:effectLst>
              <a:outerShdw blurRad="38100" dist="20000" dir="5400000" rotWithShape="0">
                <a:srgbClr val="808080">
                  <a:alpha val="37998"/>
                </a:srgbClr>
              </a:outerShdw>
            </a:effectLst>
          </p:spPr>
          <p:txBody>
            <a:bodyPr lIns="45718" tIns="45718" rIns="45718" bIns="45718"/>
            <a:lstStyle/>
            <a:p>
              <a:endParaRPr/>
            </a:p>
          </p:txBody>
        </p:sp>
        <p:sp>
          <p:nvSpPr>
            <p:cNvPr id="702" name="Shape 702"/>
            <p:cNvSpPr/>
            <p:nvPr/>
          </p:nvSpPr>
          <p:spPr>
            <a:xfrm>
              <a:off x="4953000" y="2968625"/>
              <a:ext cx="304800" cy="73026"/>
            </a:xfrm>
            <a:prstGeom prst="rect">
              <a:avLst/>
            </a:prstGeom>
            <a:solidFill>
              <a:srgbClr val="A6A6A6"/>
            </a:solidFill>
            <a:ln>
              <a:solidFill>
                <a:srgbClr val="A6A6A6"/>
              </a:solidFill>
            </a:ln>
            <a:effectLst>
              <a:outerShdw blurRad="38100" dist="23000" dir="5400000" rotWithShape="0">
                <a:srgbClr val="808080">
                  <a:alpha val="34997"/>
                </a:srgbClr>
              </a:outerShdw>
            </a:effectLst>
          </p:spPr>
          <p:txBody>
            <a:bodyPr lIns="45718" tIns="45718" rIns="45718" bIns="45718" anchor="ctr"/>
            <a:lstStyle/>
            <a:p>
              <a:pPr algn="ctr" defTabSz="457200">
                <a:defRPr sz="1800">
                  <a:solidFill>
                    <a:srgbClr val="FFFFFF"/>
                  </a:solidFill>
                </a:defRPr>
              </a:pPr>
              <a:endParaRPr/>
            </a:p>
          </p:txBody>
        </p:sp>
        <p:pic>
          <p:nvPicPr>
            <p:cNvPr id="703" name="image58.png" title="drawing of building"/>
            <p:cNvPicPr>
              <a:picLocks noChangeAspect="1"/>
            </p:cNvPicPr>
            <p:nvPr/>
          </p:nvPicPr>
          <p:blipFill>
            <a:blip r:embed="rId6">
              <a:extLst/>
            </a:blip>
            <a:stretch>
              <a:fillRect/>
            </a:stretch>
          </p:blipFill>
          <p:spPr>
            <a:xfrm>
              <a:off x="7418386" y="2954336"/>
              <a:ext cx="401639" cy="171452"/>
            </a:xfrm>
            <a:prstGeom prst="rect">
              <a:avLst/>
            </a:prstGeom>
            <a:ln w="12700">
              <a:miter lim="400000"/>
            </a:ln>
          </p:spPr>
        </p:pic>
        <p:sp>
          <p:nvSpPr>
            <p:cNvPr id="704" name="Shape 704"/>
            <p:cNvSpPr/>
            <p:nvPr/>
          </p:nvSpPr>
          <p:spPr>
            <a:xfrm>
              <a:off x="5029200" y="5383212"/>
              <a:ext cx="457200" cy="576264"/>
            </a:xfrm>
            <a:prstGeom prst="rect">
              <a:avLst/>
            </a:prstGeom>
            <a:solidFill>
              <a:srgbClr val="B9CDE5"/>
            </a:solidFill>
            <a:ln>
              <a:solidFill>
                <a:srgbClr val="4A7EBB"/>
              </a:solidFill>
            </a:ln>
            <a:effectLst>
              <a:outerShdw blurRad="38100" dist="23000" dir="5400000" rotWithShape="0">
                <a:srgbClr val="808080">
                  <a:alpha val="34997"/>
                </a:srgbClr>
              </a:outerShdw>
            </a:effectLst>
          </p:spPr>
          <p:txBody>
            <a:bodyPr lIns="45718" tIns="45718" rIns="45718" bIns="45718" anchor="ctr"/>
            <a:lstStyle/>
            <a:p>
              <a:pPr algn="ctr" defTabSz="457200">
                <a:defRPr sz="1800">
                  <a:solidFill>
                    <a:srgbClr val="FFFFFF"/>
                  </a:solidFill>
                </a:defRPr>
              </a:pPr>
              <a:endParaRPr/>
            </a:p>
          </p:txBody>
        </p:sp>
        <p:sp>
          <p:nvSpPr>
            <p:cNvPr id="705" name="Shape 705"/>
            <p:cNvSpPr/>
            <p:nvPr/>
          </p:nvSpPr>
          <p:spPr>
            <a:xfrm>
              <a:off x="6154737" y="5383212"/>
              <a:ext cx="457202" cy="576264"/>
            </a:xfrm>
            <a:prstGeom prst="rect">
              <a:avLst/>
            </a:prstGeom>
            <a:solidFill>
              <a:srgbClr val="B9CDE5"/>
            </a:solidFill>
            <a:ln>
              <a:solidFill>
                <a:srgbClr val="4A7EBB"/>
              </a:solidFill>
            </a:ln>
            <a:effectLst>
              <a:outerShdw blurRad="38100" dist="23000" dir="5400000" rotWithShape="0">
                <a:srgbClr val="808080">
                  <a:alpha val="34997"/>
                </a:srgbClr>
              </a:outerShdw>
            </a:effectLst>
          </p:spPr>
          <p:txBody>
            <a:bodyPr lIns="45718" tIns="45718" rIns="45718" bIns="45718" anchor="ctr"/>
            <a:lstStyle/>
            <a:p>
              <a:pPr algn="ctr" defTabSz="457200">
                <a:defRPr sz="1800">
                  <a:solidFill>
                    <a:srgbClr val="FFFFFF"/>
                  </a:solidFill>
                </a:defRPr>
              </a:pPr>
              <a:endParaRPr/>
            </a:p>
          </p:txBody>
        </p:sp>
        <p:sp>
          <p:nvSpPr>
            <p:cNvPr id="706" name="Shape 706"/>
            <p:cNvSpPr/>
            <p:nvPr/>
          </p:nvSpPr>
          <p:spPr>
            <a:xfrm>
              <a:off x="7221536" y="5386387"/>
              <a:ext cx="457202" cy="576264"/>
            </a:xfrm>
            <a:prstGeom prst="rect">
              <a:avLst/>
            </a:prstGeom>
            <a:solidFill>
              <a:srgbClr val="B9CDE5"/>
            </a:solidFill>
            <a:ln>
              <a:solidFill>
                <a:srgbClr val="4A7EBB"/>
              </a:solidFill>
            </a:ln>
            <a:effectLst>
              <a:outerShdw blurRad="38100" dist="23000" dir="5400000" rotWithShape="0">
                <a:srgbClr val="808080">
                  <a:alpha val="34997"/>
                </a:srgbClr>
              </a:outerShdw>
            </a:effectLst>
          </p:spPr>
          <p:txBody>
            <a:bodyPr lIns="45718" tIns="45718" rIns="45718" bIns="45718" anchor="ctr"/>
            <a:lstStyle/>
            <a:p>
              <a:pPr algn="ctr" defTabSz="457200">
                <a:defRPr sz="1800">
                  <a:solidFill>
                    <a:srgbClr val="FFFFFF"/>
                  </a:solidFill>
                </a:defRPr>
              </a:pPr>
              <a:endParaRPr/>
            </a:p>
          </p:txBody>
        </p:sp>
        <p:sp>
          <p:nvSpPr>
            <p:cNvPr id="707" name="Shape 707"/>
            <p:cNvSpPr/>
            <p:nvPr/>
          </p:nvSpPr>
          <p:spPr>
            <a:xfrm>
              <a:off x="5032375" y="4432300"/>
              <a:ext cx="457200" cy="576263"/>
            </a:xfrm>
            <a:prstGeom prst="rect">
              <a:avLst/>
            </a:prstGeom>
            <a:solidFill>
              <a:srgbClr val="B9CDE5"/>
            </a:solidFill>
            <a:ln>
              <a:solidFill>
                <a:srgbClr val="4A7EBB"/>
              </a:solidFill>
            </a:ln>
            <a:effectLst>
              <a:outerShdw blurRad="38100" dist="23000" dir="5400000" rotWithShape="0">
                <a:srgbClr val="808080">
                  <a:alpha val="34997"/>
                </a:srgbClr>
              </a:outerShdw>
            </a:effectLst>
          </p:spPr>
          <p:txBody>
            <a:bodyPr lIns="45718" tIns="45718" rIns="45718" bIns="45718" anchor="ctr"/>
            <a:lstStyle/>
            <a:p>
              <a:pPr algn="ctr" defTabSz="457200">
                <a:defRPr sz="1800">
                  <a:solidFill>
                    <a:srgbClr val="FFFFFF"/>
                  </a:solidFill>
                </a:defRPr>
              </a:pPr>
              <a:endParaRPr/>
            </a:p>
          </p:txBody>
        </p:sp>
        <p:sp>
          <p:nvSpPr>
            <p:cNvPr id="708" name="Shape 708"/>
            <p:cNvSpPr/>
            <p:nvPr/>
          </p:nvSpPr>
          <p:spPr>
            <a:xfrm>
              <a:off x="6134100" y="4419600"/>
              <a:ext cx="457200" cy="576263"/>
            </a:xfrm>
            <a:prstGeom prst="rect">
              <a:avLst/>
            </a:prstGeom>
            <a:solidFill>
              <a:srgbClr val="B9CDE5"/>
            </a:solidFill>
            <a:ln>
              <a:solidFill>
                <a:srgbClr val="4A7EBB"/>
              </a:solidFill>
            </a:ln>
            <a:effectLst>
              <a:outerShdw blurRad="38100" dist="23000" dir="5400000" rotWithShape="0">
                <a:srgbClr val="808080">
                  <a:alpha val="34997"/>
                </a:srgbClr>
              </a:outerShdw>
            </a:effectLst>
          </p:spPr>
          <p:txBody>
            <a:bodyPr lIns="45718" tIns="45718" rIns="45718" bIns="45718" anchor="ctr"/>
            <a:lstStyle/>
            <a:p>
              <a:pPr algn="ctr" defTabSz="457200">
                <a:defRPr sz="1800">
                  <a:solidFill>
                    <a:srgbClr val="FFFFFF"/>
                  </a:solidFill>
                </a:defRPr>
              </a:pPr>
              <a:endParaRPr/>
            </a:p>
          </p:txBody>
        </p:sp>
        <p:sp>
          <p:nvSpPr>
            <p:cNvPr id="709" name="Shape 709"/>
            <p:cNvSpPr/>
            <p:nvPr/>
          </p:nvSpPr>
          <p:spPr>
            <a:xfrm>
              <a:off x="7221536" y="4432300"/>
              <a:ext cx="457202" cy="576263"/>
            </a:xfrm>
            <a:prstGeom prst="rect">
              <a:avLst/>
            </a:prstGeom>
            <a:solidFill>
              <a:srgbClr val="B9CDE5"/>
            </a:solidFill>
            <a:ln>
              <a:solidFill>
                <a:srgbClr val="4A7EBB"/>
              </a:solidFill>
            </a:ln>
            <a:effectLst>
              <a:outerShdw blurRad="38100" dist="23000" dir="5400000" rotWithShape="0">
                <a:srgbClr val="808080">
                  <a:alpha val="34997"/>
                </a:srgbClr>
              </a:outerShdw>
            </a:effectLst>
          </p:spPr>
          <p:txBody>
            <a:bodyPr lIns="45718" tIns="45718" rIns="45718" bIns="45718" anchor="ctr"/>
            <a:lstStyle/>
            <a:p>
              <a:pPr algn="ctr" defTabSz="457200">
                <a:defRPr sz="1800">
                  <a:solidFill>
                    <a:srgbClr val="FFFFFF"/>
                  </a:solidFill>
                </a:defRPr>
              </a:pPr>
              <a:endParaRPr/>
            </a:p>
          </p:txBody>
        </p:sp>
        <p:sp>
          <p:nvSpPr>
            <p:cNvPr id="710" name="Shape 710"/>
            <p:cNvSpPr/>
            <p:nvPr/>
          </p:nvSpPr>
          <p:spPr>
            <a:xfrm>
              <a:off x="5348287" y="3413125"/>
              <a:ext cx="79377" cy="379414"/>
            </a:xfrm>
            <a:prstGeom prst="rect">
              <a:avLst/>
            </a:prstGeom>
            <a:solidFill>
              <a:srgbClr val="A6A6A6"/>
            </a:solidFill>
            <a:ln>
              <a:solidFill>
                <a:srgbClr val="A6A6A6"/>
              </a:solidFill>
            </a:ln>
            <a:effectLst>
              <a:outerShdw blurRad="38100" dist="23000" dir="5400000" rotWithShape="0">
                <a:srgbClr val="808080">
                  <a:alpha val="34997"/>
                </a:srgbClr>
              </a:outerShdw>
            </a:effectLst>
          </p:spPr>
          <p:txBody>
            <a:bodyPr lIns="45718" tIns="45718" rIns="45718" bIns="45718" anchor="ctr"/>
            <a:lstStyle/>
            <a:p>
              <a:pPr algn="ctr" defTabSz="457200">
                <a:defRPr sz="1800">
                  <a:solidFill>
                    <a:srgbClr val="FFFFFF"/>
                  </a:solidFill>
                </a:defRPr>
              </a:pPr>
              <a:endParaRPr/>
            </a:p>
          </p:txBody>
        </p:sp>
        <p:sp>
          <p:nvSpPr>
            <p:cNvPr id="711" name="Shape 711"/>
            <p:cNvSpPr/>
            <p:nvPr/>
          </p:nvSpPr>
          <p:spPr>
            <a:xfrm>
              <a:off x="5972175" y="3394075"/>
              <a:ext cx="80964" cy="379414"/>
            </a:xfrm>
            <a:prstGeom prst="rect">
              <a:avLst/>
            </a:prstGeom>
            <a:solidFill>
              <a:srgbClr val="A6A6A6"/>
            </a:solidFill>
            <a:ln>
              <a:solidFill>
                <a:srgbClr val="A6A6A6"/>
              </a:solidFill>
            </a:ln>
            <a:effectLst>
              <a:outerShdw blurRad="38100" dist="23000" dir="5400000" rotWithShape="0">
                <a:srgbClr val="808080">
                  <a:alpha val="34997"/>
                </a:srgbClr>
              </a:outerShdw>
            </a:effectLst>
          </p:spPr>
          <p:txBody>
            <a:bodyPr lIns="45718" tIns="45718" rIns="45718" bIns="45718" anchor="ctr"/>
            <a:lstStyle/>
            <a:p>
              <a:pPr algn="ctr" defTabSz="457200">
                <a:defRPr sz="1800">
                  <a:solidFill>
                    <a:srgbClr val="FFFFFF"/>
                  </a:solidFill>
                </a:defRPr>
              </a:pPr>
              <a:endParaRPr/>
            </a:p>
          </p:txBody>
        </p:sp>
        <p:sp>
          <p:nvSpPr>
            <p:cNvPr id="712" name="Shape 712"/>
            <p:cNvSpPr/>
            <p:nvPr/>
          </p:nvSpPr>
          <p:spPr>
            <a:xfrm>
              <a:off x="6710361" y="3394075"/>
              <a:ext cx="80964" cy="379414"/>
            </a:xfrm>
            <a:prstGeom prst="rect">
              <a:avLst/>
            </a:prstGeom>
            <a:solidFill>
              <a:srgbClr val="A6A6A6"/>
            </a:solidFill>
            <a:ln>
              <a:solidFill>
                <a:srgbClr val="A6A6A6"/>
              </a:solidFill>
            </a:ln>
            <a:effectLst>
              <a:outerShdw blurRad="38100" dist="23000" dir="5400000" rotWithShape="0">
                <a:srgbClr val="808080">
                  <a:alpha val="34997"/>
                </a:srgbClr>
              </a:outerShdw>
            </a:effectLst>
          </p:spPr>
          <p:txBody>
            <a:bodyPr lIns="45718" tIns="45718" rIns="45718" bIns="45718" anchor="ctr"/>
            <a:lstStyle/>
            <a:p>
              <a:pPr algn="ctr" defTabSz="457200">
                <a:defRPr sz="1800">
                  <a:solidFill>
                    <a:srgbClr val="FFFFFF"/>
                  </a:solidFill>
                </a:defRPr>
              </a:pPr>
              <a:endParaRPr/>
            </a:p>
          </p:txBody>
        </p:sp>
        <p:sp>
          <p:nvSpPr>
            <p:cNvPr id="713" name="Shape 713"/>
            <p:cNvSpPr/>
            <p:nvPr/>
          </p:nvSpPr>
          <p:spPr>
            <a:xfrm>
              <a:off x="7339011" y="3409950"/>
              <a:ext cx="79377" cy="379414"/>
            </a:xfrm>
            <a:prstGeom prst="rect">
              <a:avLst/>
            </a:prstGeom>
            <a:solidFill>
              <a:srgbClr val="A6A6A6"/>
            </a:solidFill>
            <a:ln>
              <a:solidFill>
                <a:srgbClr val="A6A6A6"/>
              </a:solidFill>
            </a:ln>
            <a:effectLst>
              <a:outerShdw blurRad="38100" dist="23000" dir="5400000" rotWithShape="0">
                <a:srgbClr val="808080">
                  <a:alpha val="34997"/>
                </a:srgbClr>
              </a:outerShdw>
            </a:effectLst>
          </p:spPr>
          <p:txBody>
            <a:bodyPr lIns="45718" tIns="45718" rIns="45718" bIns="45718" anchor="ctr"/>
            <a:lstStyle/>
            <a:p>
              <a:pPr algn="ctr" defTabSz="457200">
                <a:defRPr sz="1800">
                  <a:solidFill>
                    <a:srgbClr val="FFFFFF"/>
                  </a:solidFill>
                </a:defRPr>
              </a:pPr>
              <a:endParaRPr/>
            </a:p>
          </p:txBody>
        </p:sp>
      </p:grpSp>
      <p:sp>
        <p:nvSpPr>
          <p:cNvPr id="716" name="Shape 716"/>
          <p:cNvSpPr/>
          <p:nvPr/>
        </p:nvSpPr>
        <p:spPr>
          <a:xfrm>
            <a:off x="8493125" y="3048000"/>
            <a:ext cx="481013" cy="4216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defTabSz="457200">
              <a:defRPr sz="2100"/>
            </a:lvl1pPr>
          </a:lstStyle>
          <a:p>
            <a:r>
              <a:rPr dirty="0"/>
              <a:t>24”</a:t>
            </a:r>
          </a:p>
        </p:txBody>
      </p:sp>
      <p:sp>
        <p:nvSpPr>
          <p:cNvPr id="719" name="Shape 719"/>
          <p:cNvSpPr/>
          <p:nvPr/>
        </p:nvSpPr>
        <p:spPr>
          <a:xfrm>
            <a:off x="4895850" y="3962400"/>
            <a:ext cx="2895600" cy="3708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1800">
                <a:solidFill>
                  <a:srgbClr val="FFFFFF"/>
                </a:solidFill>
              </a:defRPr>
            </a:lvl1pPr>
          </a:lstStyle>
          <a:p>
            <a:r>
              <a:rPr dirty="0"/>
              <a:t>Building</a:t>
            </a:r>
          </a:p>
        </p:txBody>
      </p:sp>
      <p:pic>
        <p:nvPicPr>
          <p:cNvPr id="720" name="check mark 2000px-Checkmark_green.svg.png" descr="Green check mark indicates the contents of this photo are approved by OSHA.&#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23629" y="3517141"/>
            <a:ext cx="1616682" cy="1403281"/>
          </a:xfrm>
          <a:prstGeom prst="rect">
            <a:avLst/>
          </a:prstGeom>
          <a:ln w="12700">
            <a:miter lim="400000"/>
          </a:ln>
          <a:effectLst>
            <a:outerShdw blurRad="38100" dist="20000" dir="2487689" rotWithShape="0">
              <a:srgbClr val="000000"/>
            </a:outerShdw>
          </a:effectLst>
        </p:spPr>
      </p:pic>
      <p:pic>
        <p:nvPicPr>
          <p:cNvPr id="721" name="check mark 2000px-Checkmark_green.svg.png" descr="Green check mark indicates the contents of this photo are approved by OSHA.&#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75619" y="2823949"/>
            <a:ext cx="1616681" cy="1403280"/>
          </a:xfrm>
          <a:prstGeom prst="rect">
            <a:avLst/>
          </a:prstGeom>
          <a:ln w="12700">
            <a:miter lim="400000"/>
          </a:ln>
          <a:effectLst>
            <a:outerShdw blurRad="38100" dist="20000" dir="2487689" rotWithShape="0">
              <a:srgbClr val="000000"/>
            </a:outerShdw>
          </a:effectLst>
        </p:spPr>
      </p:pic>
      <p:sp>
        <p:nvSpPr>
          <p:cNvPr id="717" name="Shape 717"/>
          <p:cNvSpPr/>
          <p:nvPr/>
        </p:nvSpPr>
        <p:spPr>
          <a:xfrm>
            <a:off x="990600" y="3820162"/>
            <a:ext cx="2895600" cy="3708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1800">
                <a:solidFill>
                  <a:srgbClr val="FFFFFF"/>
                </a:solidFill>
              </a:defRPr>
            </a:lvl1pPr>
          </a:lstStyle>
          <a:p>
            <a:r>
              <a:rPr dirty="0"/>
              <a:t>Roof</a:t>
            </a:r>
          </a:p>
        </p:txBody>
      </p:sp>
    </p:spTree>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 name="Shape 726"/>
          <p:cNvSpPr>
            <a:spLocks noGrp="1"/>
          </p:cNvSpPr>
          <p:nvPr>
            <p:ph type="title"/>
          </p:nvPr>
        </p:nvSpPr>
        <p:spPr>
          <a:xfrm>
            <a:off x="-2" y="1095586"/>
            <a:ext cx="9144004" cy="533401"/>
          </a:xfrm>
          <a:prstGeom prst="rect">
            <a:avLst/>
          </a:prstGeom>
        </p:spPr>
        <p:txBody>
          <a:bodyPr/>
          <a:lstStyle>
            <a:lvl1pPr defTabSz="329184">
              <a:defRPr sz="3000"/>
            </a:lvl1pPr>
          </a:lstStyle>
          <a:p>
            <a:r>
              <a:rPr dirty="0"/>
              <a:t>Scaffolding – Work on Scaffolding</a:t>
            </a:r>
          </a:p>
        </p:txBody>
      </p:sp>
      <p:sp>
        <p:nvSpPr>
          <p:cNvPr id="727" name="Shape 727"/>
          <p:cNvSpPr>
            <a:spLocks noGrp="1"/>
          </p:cNvSpPr>
          <p:nvPr>
            <p:ph type="body" sz="half" idx="4294967295"/>
          </p:nvPr>
        </p:nvSpPr>
        <p:spPr>
          <a:xfrm>
            <a:off x="678563" y="1781078"/>
            <a:ext cx="4316031" cy="4995834"/>
          </a:xfrm>
          <a:prstGeom prst="rect">
            <a:avLst/>
          </a:prstGeom>
        </p:spPr>
        <p:txBody>
          <a:bodyPr/>
          <a:lstStyle>
            <a:lvl1pPr marL="0" indent="0" defTabSz="448055">
              <a:buSzTx/>
              <a:buFontTx/>
              <a:buNone/>
            </a:lvl1pPr>
          </a:lstStyle>
          <a:p>
            <a:r>
              <a:rPr dirty="0"/>
              <a:t>Improvised devices, such as boxes,  barrels, or buckets, should not be used on the scaffolding platforms, to increase the height of the work level of the workers.</a:t>
            </a:r>
          </a:p>
        </p:txBody>
      </p:sp>
      <p:pic>
        <p:nvPicPr>
          <p:cNvPr id="725" name="image84.jpeg" descr="A man is working from a scaffold, standing on a bucket that he has placed on a scaffold plank in order to elevate himself a little higher. He is working without proper guard rails or fall protection equipment."/>
          <p:cNvPicPr>
            <a:picLocks noChangeAspect="1"/>
          </p:cNvPicPr>
          <p:nvPr/>
        </p:nvPicPr>
        <p:blipFill>
          <a:blip r:embed="rId2">
            <a:extLst/>
          </a:blip>
          <a:stretch>
            <a:fillRect/>
          </a:stretch>
        </p:blipFill>
        <p:spPr>
          <a:xfrm>
            <a:off x="5144049" y="1647020"/>
            <a:ext cx="5240944" cy="4608784"/>
          </a:xfrm>
          <a:prstGeom prst="rect">
            <a:avLst/>
          </a:prstGeom>
          <a:ln w="12700">
            <a:miter lim="400000"/>
          </a:ln>
        </p:spPr>
      </p:pic>
    </p:spTree>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 name="Shape 729"/>
          <p:cNvSpPr>
            <a:spLocks noGrp="1"/>
          </p:cNvSpPr>
          <p:nvPr>
            <p:ph type="title"/>
          </p:nvPr>
        </p:nvSpPr>
        <p:spPr>
          <a:xfrm>
            <a:off x="685800" y="793787"/>
            <a:ext cx="7772400" cy="1143003"/>
          </a:xfrm>
          <a:prstGeom prst="rect">
            <a:avLst/>
          </a:prstGeom>
        </p:spPr>
        <p:txBody>
          <a:bodyPr/>
          <a:lstStyle>
            <a:lvl1pPr>
              <a:defRPr sz="3500"/>
            </a:lvl1pPr>
          </a:lstStyle>
          <a:p>
            <a:r>
              <a:rPr dirty="0"/>
              <a:t>Scaffolding Inspections</a:t>
            </a:r>
          </a:p>
        </p:txBody>
      </p:sp>
      <p:sp>
        <p:nvSpPr>
          <p:cNvPr id="730" name="Shape 730"/>
          <p:cNvSpPr>
            <a:spLocks noGrp="1"/>
          </p:cNvSpPr>
          <p:nvPr>
            <p:ph type="body" idx="4294967295"/>
          </p:nvPr>
        </p:nvSpPr>
        <p:spPr>
          <a:xfrm>
            <a:off x="392391" y="1547398"/>
            <a:ext cx="7772401" cy="3763204"/>
          </a:xfrm>
          <a:prstGeom prst="rect">
            <a:avLst/>
          </a:prstGeom>
        </p:spPr>
        <p:txBody>
          <a:bodyPr>
            <a:normAutofit/>
          </a:bodyPr>
          <a:lstStyle/>
          <a:p>
            <a:pPr marL="190500" indent="-190500">
              <a:buChar char="•"/>
            </a:pPr>
            <a:r>
              <a:rPr dirty="0"/>
              <a:t>Inspect the structure of the scaffold once it has been assembled, and daily when it is being used.</a:t>
            </a:r>
          </a:p>
          <a:p>
            <a:pPr marL="190500" indent="-190500">
              <a:buChar char="•"/>
            </a:pPr>
            <a:r>
              <a:rPr dirty="0"/>
              <a:t>Any damaged or weakened part of the scaffold must be immediately repaired or replaced, or withdrawn from service until it has been repaired.</a:t>
            </a:r>
          </a:p>
          <a:p>
            <a:pPr marL="190500" indent="-190500">
              <a:buChar char="•"/>
            </a:pPr>
            <a:r>
              <a:rPr dirty="0"/>
              <a:t>But do not remove or allow component parts of the scaffold to be removed without proper approval.</a:t>
            </a:r>
          </a:p>
          <a:p>
            <a:pPr marL="190500" indent="-190500">
              <a:buChar char="•"/>
            </a:pPr>
            <a:r>
              <a:rPr dirty="0"/>
              <a:t>Direct connections to suspended scaffolds should be inspected.</a:t>
            </a:r>
          </a:p>
        </p:txBody>
      </p:sp>
      <p:pic>
        <p:nvPicPr>
          <p:cNvPr id="731" name="EPP inspection SM flickr_-_official_u.s._navy_imagery_-_construction_workers_assemble_bleachers_aboard_uss_bataan..jpg" descr="Photo of a worker checking a scaffold to make sure it remains in good condit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33058" y="4827447"/>
            <a:ext cx="2891066" cy="2037239"/>
          </a:xfrm>
          <a:prstGeom prst="rect">
            <a:avLst/>
          </a:prstGeom>
          <a:ln w="12700">
            <a:miter lim="400000"/>
          </a:ln>
        </p:spPr>
      </p:pic>
      <p:pic>
        <p:nvPicPr>
          <p:cNvPr id="732" name="check mark 2000px-Checkmark_green.svg.png" descr="Green check mark indicates the contents of this photo are approved by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41380" y="4861671"/>
            <a:ext cx="1316823" cy="1143003"/>
          </a:xfrm>
          <a:prstGeom prst="rect">
            <a:avLst/>
          </a:prstGeom>
          <a:ln w="12700">
            <a:miter lim="400000"/>
          </a:ln>
          <a:effectLst>
            <a:outerShdw blurRad="38100" dist="20000" dir="2487689" rotWithShape="0">
              <a:srgbClr val="000000"/>
            </a:outerShdw>
          </a:effectLst>
        </p:spPr>
      </p:pic>
    </p:spTree>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 name="Shape 738"/>
          <p:cNvSpPr>
            <a:spLocks noGrp="1"/>
          </p:cNvSpPr>
          <p:nvPr>
            <p:ph type="title"/>
          </p:nvPr>
        </p:nvSpPr>
        <p:spPr>
          <a:xfrm>
            <a:off x="26987" y="869950"/>
            <a:ext cx="9144001" cy="1143001"/>
          </a:xfrm>
          <a:prstGeom prst="rect">
            <a:avLst/>
          </a:prstGeom>
        </p:spPr>
        <p:txBody>
          <a:bodyPr/>
          <a:lstStyle>
            <a:lvl1pPr>
              <a:defRPr sz="3500" b="1"/>
            </a:lvl1pPr>
          </a:lstStyle>
          <a:p>
            <a:r>
              <a:rPr dirty="0"/>
              <a:t>Scaffolding - Inspection Labels</a:t>
            </a:r>
          </a:p>
        </p:txBody>
      </p:sp>
      <p:sp>
        <p:nvSpPr>
          <p:cNvPr id="739" name="Shape 739"/>
          <p:cNvSpPr/>
          <p:nvPr/>
        </p:nvSpPr>
        <p:spPr>
          <a:xfrm>
            <a:off x="1924473" y="1862323"/>
            <a:ext cx="775912" cy="561339"/>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3000" b="1"/>
            </a:lvl1pPr>
          </a:lstStyle>
          <a:p>
            <a:r>
              <a:rPr dirty="0"/>
              <a:t>Safe</a:t>
            </a:r>
          </a:p>
        </p:txBody>
      </p:sp>
      <p:pic>
        <p:nvPicPr>
          <p:cNvPr id="737" name="image79.jpeg" descr="Graphic of a green scaffolding identification tag, indicating that the scaffold is safe for use."/>
          <p:cNvPicPr>
            <a:picLocks noChangeAspect="1"/>
          </p:cNvPicPr>
          <p:nvPr/>
        </p:nvPicPr>
        <p:blipFill>
          <a:blip r:embed="rId2">
            <a:extLst/>
          </a:blip>
          <a:stretch>
            <a:fillRect/>
          </a:stretch>
        </p:blipFill>
        <p:spPr>
          <a:xfrm>
            <a:off x="381000" y="2438400"/>
            <a:ext cx="4083050" cy="3657600"/>
          </a:xfrm>
          <a:prstGeom prst="rect">
            <a:avLst/>
          </a:prstGeom>
          <a:ln w="12700">
            <a:miter lim="400000"/>
          </a:ln>
        </p:spPr>
      </p:pic>
      <p:sp>
        <p:nvSpPr>
          <p:cNvPr id="740" name="Shape 740"/>
          <p:cNvSpPr/>
          <p:nvPr/>
        </p:nvSpPr>
        <p:spPr>
          <a:xfrm>
            <a:off x="6051363" y="1862323"/>
            <a:ext cx="1449918" cy="561339"/>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3000" b="1"/>
            </a:lvl1pPr>
          </a:lstStyle>
          <a:p>
            <a:r>
              <a:t>Not Safe</a:t>
            </a:r>
          </a:p>
        </p:txBody>
      </p:sp>
      <p:pic>
        <p:nvPicPr>
          <p:cNvPr id="736" name="image78.jpeg" descr="Graphic of a red scaffolding identification tag, that says &quot;Danger&quot; and indicates that the scaffold is not safe for use."/>
          <p:cNvPicPr>
            <a:picLocks noChangeAspect="1"/>
          </p:cNvPicPr>
          <p:nvPr/>
        </p:nvPicPr>
        <p:blipFill>
          <a:blip r:embed="rId3">
            <a:extLst/>
          </a:blip>
          <a:stretch>
            <a:fillRect/>
          </a:stretch>
        </p:blipFill>
        <p:spPr>
          <a:xfrm>
            <a:off x="4724400" y="2438400"/>
            <a:ext cx="4084638" cy="3681413"/>
          </a:xfrm>
          <a:prstGeom prst="rect">
            <a:avLst/>
          </a:prstGeom>
          <a:ln w="12700">
            <a:miter lim="400000"/>
          </a:ln>
        </p:spPr>
      </p:pic>
    </p:spTree>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 name="Shape 742"/>
          <p:cNvSpPr>
            <a:spLocks noGrp="1"/>
          </p:cNvSpPr>
          <p:nvPr>
            <p:ph type="title"/>
          </p:nvPr>
        </p:nvSpPr>
        <p:spPr>
          <a:xfrm>
            <a:off x="-2" y="736278"/>
            <a:ext cx="9144004" cy="1143002"/>
          </a:xfrm>
          <a:prstGeom prst="rect">
            <a:avLst/>
          </a:prstGeom>
        </p:spPr>
        <p:txBody>
          <a:bodyPr/>
          <a:lstStyle/>
          <a:p>
            <a:pPr>
              <a:defRPr sz="4000"/>
            </a:pPr>
            <a:r>
              <a:rPr dirty="0"/>
              <a:t>Aerial Lifts </a:t>
            </a:r>
            <a:r>
              <a:rPr dirty="0">
                <a:solidFill>
                  <a:srgbClr val="FFFFFF"/>
                </a:solidFill>
              </a:rPr>
              <a:t>1</a:t>
            </a:r>
          </a:p>
        </p:txBody>
      </p:sp>
      <p:pic>
        <p:nvPicPr>
          <p:cNvPr id="743" name="aerial-work-platforms.jpg" descr="Photo of 3 types of aerial lifts."/>
          <p:cNvPicPr>
            <a:picLocks noChangeAspect="1"/>
          </p:cNvPicPr>
          <p:nvPr/>
        </p:nvPicPr>
        <p:blipFill>
          <a:blip r:embed="rId2">
            <a:extLst/>
          </a:blip>
          <a:stretch>
            <a:fillRect/>
          </a:stretch>
        </p:blipFill>
        <p:spPr>
          <a:xfrm>
            <a:off x="1868179" y="1893395"/>
            <a:ext cx="5407642" cy="4376809"/>
          </a:xfrm>
          <a:prstGeom prst="rect">
            <a:avLst/>
          </a:prstGeom>
          <a:ln w="12700">
            <a:miter lim="400000"/>
          </a:ln>
        </p:spPr>
      </p:pic>
    </p:spTree>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 name="Shape 745"/>
          <p:cNvSpPr>
            <a:spLocks noGrp="1"/>
          </p:cNvSpPr>
          <p:nvPr>
            <p:ph type="title"/>
          </p:nvPr>
        </p:nvSpPr>
        <p:spPr>
          <a:xfrm>
            <a:off x="-2" y="990600"/>
            <a:ext cx="9144004" cy="1215083"/>
          </a:xfrm>
          <a:prstGeom prst="rect">
            <a:avLst/>
          </a:prstGeom>
        </p:spPr>
        <p:txBody>
          <a:bodyPr/>
          <a:lstStyle/>
          <a:p>
            <a:pPr defTabSz="283463">
              <a:defRPr sz="2800"/>
            </a:pPr>
            <a:r>
              <a:rPr dirty="0"/>
              <a:t>Operator Training for Aerial Lifts</a:t>
            </a:r>
          </a:p>
          <a:p>
            <a:pPr defTabSz="283463">
              <a:defRPr sz="2800"/>
            </a:pPr>
            <a:r>
              <a:rPr dirty="0"/>
              <a:t>(“cherry picker" or “scissor lifts")    </a:t>
            </a:r>
          </a:p>
        </p:txBody>
      </p:sp>
      <p:sp>
        <p:nvSpPr>
          <p:cNvPr id="746" name="Shape 746"/>
          <p:cNvSpPr>
            <a:spLocks noGrp="1"/>
          </p:cNvSpPr>
          <p:nvPr>
            <p:ph type="body" sz="half" idx="4294967295"/>
          </p:nvPr>
        </p:nvSpPr>
        <p:spPr>
          <a:xfrm>
            <a:off x="391082" y="2209481"/>
            <a:ext cx="6201669" cy="3300717"/>
          </a:xfrm>
          <a:prstGeom prst="rect">
            <a:avLst/>
          </a:prstGeom>
        </p:spPr>
        <p:txBody>
          <a:bodyPr/>
          <a:lstStyle/>
          <a:p>
            <a:pPr marL="190500" lvl="1" indent="-190500">
              <a:buChar char="•"/>
            </a:pPr>
            <a:r>
              <a:rPr dirty="0"/>
              <a:t>Use an aerial (elevating) platform under the direction of a professionally qualified person.</a:t>
            </a:r>
          </a:p>
          <a:p>
            <a:pPr marL="190500" lvl="1" indent="-190500">
              <a:buChar char="•"/>
            </a:pPr>
            <a:r>
              <a:rPr dirty="0"/>
              <a:t>A student must demonstrate his level of competence to operate the aerial platform.</a:t>
            </a:r>
          </a:p>
          <a:p>
            <a:pPr marL="190500" lvl="1" indent="-190500">
              <a:buChar char="•"/>
            </a:pPr>
            <a:r>
              <a:rPr dirty="0"/>
              <a:t>Familiarity with all parts of the equipment is essential.</a:t>
            </a:r>
          </a:p>
        </p:txBody>
      </p:sp>
      <p:pic>
        <p:nvPicPr>
          <p:cNvPr id="748" name="aerial Hard-Hat-Labels-HD654-ba.jpg" descr="Circular graphic with an aerial lift and the words &quot;Qualified Operator Aerial Lift.&quot;"/>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174524" y="1779501"/>
            <a:ext cx="2782095" cy="2784873"/>
          </a:xfrm>
          <a:custGeom>
            <a:avLst/>
            <a:gdLst/>
            <a:ahLst/>
            <a:cxnLst>
              <a:cxn ang="0">
                <a:pos x="wd2" y="hd2"/>
              </a:cxn>
              <a:cxn ang="5400000">
                <a:pos x="wd2" y="hd2"/>
              </a:cxn>
              <a:cxn ang="10800000">
                <a:pos x="wd2" y="hd2"/>
              </a:cxn>
              <a:cxn ang="16200000">
                <a:pos x="wd2" y="hd2"/>
              </a:cxn>
            </a:cxnLst>
            <a:rect l="0" t="0" r="r" b="b"/>
            <a:pathLst>
              <a:path w="21600" h="21600" extrusionOk="0">
                <a:moveTo>
                  <a:pt x="14276" y="0"/>
                </a:moveTo>
                <a:cubicBezTo>
                  <a:pt x="10326" y="3"/>
                  <a:pt x="7169" y="32"/>
                  <a:pt x="7256" y="68"/>
                </a:cubicBezTo>
                <a:cubicBezTo>
                  <a:pt x="7470" y="154"/>
                  <a:pt x="7634" y="363"/>
                  <a:pt x="7571" y="465"/>
                </a:cubicBezTo>
                <a:cubicBezTo>
                  <a:pt x="7543" y="510"/>
                  <a:pt x="7422" y="545"/>
                  <a:pt x="7303" y="545"/>
                </a:cubicBezTo>
                <a:cubicBezTo>
                  <a:pt x="7184" y="545"/>
                  <a:pt x="6937" y="617"/>
                  <a:pt x="6754" y="705"/>
                </a:cubicBezTo>
                <a:cubicBezTo>
                  <a:pt x="6572" y="793"/>
                  <a:pt x="6379" y="839"/>
                  <a:pt x="6326" y="806"/>
                </a:cubicBezTo>
                <a:cubicBezTo>
                  <a:pt x="6171" y="710"/>
                  <a:pt x="5966" y="700"/>
                  <a:pt x="5913" y="785"/>
                </a:cubicBezTo>
                <a:cubicBezTo>
                  <a:pt x="5886" y="828"/>
                  <a:pt x="5828" y="839"/>
                  <a:pt x="5781" y="810"/>
                </a:cubicBezTo>
                <a:cubicBezTo>
                  <a:pt x="5725" y="776"/>
                  <a:pt x="5708" y="812"/>
                  <a:pt x="5734" y="914"/>
                </a:cubicBezTo>
                <a:cubicBezTo>
                  <a:pt x="5805" y="1182"/>
                  <a:pt x="5662" y="1333"/>
                  <a:pt x="5331" y="1333"/>
                </a:cubicBezTo>
                <a:cubicBezTo>
                  <a:pt x="5091" y="1333"/>
                  <a:pt x="5029" y="1359"/>
                  <a:pt x="5038" y="1468"/>
                </a:cubicBezTo>
                <a:cubicBezTo>
                  <a:pt x="5044" y="1547"/>
                  <a:pt x="5001" y="1598"/>
                  <a:pt x="4939" y="1585"/>
                </a:cubicBezTo>
                <a:cubicBezTo>
                  <a:pt x="4880" y="1573"/>
                  <a:pt x="4765" y="1623"/>
                  <a:pt x="4684" y="1696"/>
                </a:cubicBezTo>
                <a:cubicBezTo>
                  <a:pt x="4602" y="1769"/>
                  <a:pt x="4539" y="1797"/>
                  <a:pt x="4539" y="1761"/>
                </a:cubicBezTo>
                <a:cubicBezTo>
                  <a:pt x="4539" y="1724"/>
                  <a:pt x="4487" y="1763"/>
                  <a:pt x="4425" y="1847"/>
                </a:cubicBezTo>
                <a:cubicBezTo>
                  <a:pt x="4334" y="1969"/>
                  <a:pt x="4292" y="1981"/>
                  <a:pt x="4212" y="1902"/>
                </a:cubicBezTo>
                <a:cubicBezTo>
                  <a:pt x="4039" y="1732"/>
                  <a:pt x="3830" y="1782"/>
                  <a:pt x="3830" y="1995"/>
                </a:cubicBezTo>
                <a:cubicBezTo>
                  <a:pt x="3830" y="2100"/>
                  <a:pt x="3867" y="2209"/>
                  <a:pt x="3913" y="2238"/>
                </a:cubicBezTo>
                <a:cubicBezTo>
                  <a:pt x="4056" y="2326"/>
                  <a:pt x="3748" y="2589"/>
                  <a:pt x="3500" y="2589"/>
                </a:cubicBezTo>
                <a:cubicBezTo>
                  <a:pt x="3362" y="2589"/>
                  <a:pt x="3278" y="2628"/>
                  <a:pt x="3288" y="2687"/>
                </a:cubicBezTo>
                <a:cubicBezTo>
                  <a:pt x="3297" y="2741"/>
                  <a:pt x="3263" y="2882"/>
                  <a:pt x="3214" y="3001"/>
                </a:cubicBezTo>
                <a:cubicBezTo>
                  <a:pt x="3144" y="3171"/>
                  <a:pt x="3072" y="3220"/>
                  <a:pt x="2881" y="3220"/>
                </a:cubicBezTo>
                <a:cubicBezTo>
                  <a:pt x="2748" y="3220"/>
                  <a:pt x="2662" y="3253"/>
                  <a:pt x="2687" y="3294"/>
                </a:cubicBezTo>
                <a:cubicBezTo>
                  <a:pt x="2712" y="3334"/>
                  <a:pt x="2694" y="3387"/>
                  <a:pt x="2650" y="3414"/>
                </a:cubicBezTo>
                <a:cubicBezTo>
                  <a:pt x="2606" y="3441"/>
                  <a:pt x="2570" y="3529"/>
                  <a:pt x="2570" y="3611"/>
                </a:cubicBezTo>
                <a:cubicBezTo>
                  <a:pt x="2570" y="3812"/>
                  <a:pt x="2438" y="3881"/>
                  <a:pt x="2083" y="3860"/>
                </a:cubicBezTo>
                <a:cubicBezTo>
                  <a:pt x="1791" y="3843"/>
                  <a:pt x="1784" y="3848"/>
                  <a:pt x="1784" y="4116"/>
                </a:cubicBezTo>
                <a:cubicBezTo>
                  <a:pt x="1784" y="4406"/>
                  <a:pt x="1674" y="4525"/>
                  <a:pt x="1448" y="4488"/>
                </a:cubicBezTo>
                <a:cubicBezTo>
                  <a:pt x="1372" y="4476"/>
                  <a:pt x="1310" y="4505"/>
                  <a:pt x="1310" y="4553"/>
                </a:cubicBezTo>
                <a:cubicBezTo>
                  <a:pt x="1310" y="4601"/>
                  <a:pt x="1371" y="4630"/>
                  <a:pt x="1442" y="4617"/>
                </a:cubicBezTo>
                <a:cubicBezTo>
                  <a:pt x="1637" y="4583"/>
                  <a:pt x="1668" y="4795"/>
                  <a:pt x="1476" y="4845"/>
                </a:cubicBezTo>
                <a:cubicBezTo>
                  <a:pt x="1337" y="4882"/>
                  <a:pt x="1310" y="4949"/>
                  <a:pt x="1310" y="5264"/>
                </a:cubicBezTo>
                <a:cubicBezTo>
                  <a:pt x="1310" y="5680"/>
                  <a:pt x="1193" y="5831"/>
                  <a:pt x="931" y="5762"/>
                </a:cubicBezTo>
                <a:cubicBezTo>
                  <a:pt x="753" y="5716"/>
                  <a:pt x="692" y="5841"/>
                  <a:pt x="844" y="5935"/>
                </a:cubicBezTo>
                <a:cubicBezTo>
                  <a:pt x="900" y="5969"/>
                  <a:pt x="883" y="6035"/>
                  <a:pt x="798" y="6129"/>
                </a:cubicBezTo>
                <a:cubicBezTo>
                  <a:pt x="717" y="6218"/>
                  <a:pt x="701" y="6288"/>
                  <a:pt x="752" y="6320"/>
                </a:cubicBezTo>
                <a:cubicBezTo>
                  <a:pt x="803" y="6351"/>
                  <a:pt x="806" y="6435"/>
                  <a:pt x="761" y="6554"/>
                </a:cubicBezTo>
                <a:cubicBezTo>
                  <a:pt x="722" y="6656"/>
                  <a:pt x="707" y="6755"/>
                  <a:pt x="727" y="6775"/>
                </a:cubicBezTo>
                <a:cubicBezTo>
                  <a:pt x="747" y="6795"/>
                  <a:pt x="710" y="6856"/>
                  <a:pt x="644" y="6911"/>
                </a:cubicBezTo>
                <a:cubicBezTo>
                  <a:pt x="578" y="6965"/>
                  <a:pt x="524" y="7130"/>
                  <a:pt x="524" y="7274"/>
                </a:cubicBezTo>
                <a:cubicBezTo>
                  <a:pt x="524" y="7417"/>
                  <a:pt x="489" y="7557"/>
                  <a:pt x="444" y="7585"/>
                </a:cubicBezTo>
                <a:cubicBezTo>
                  <a:pt x="342" y="7648"/>
                  <a:pt x="133" y="7484"/>
                  <a:pt x="46" y="7271"/>
                </a:cubicBezTo>
                <a:cubicBezTo>
                  <a:pt x="28" y="7225"/>
                  <a:pt x="13" y="8121"/>
                  <a:pt x="0" y="9509"/>
                </a:cubicBezTo>
                <a:lnTo>
                  <a:pt x="12" y="14345"/>
                </a:lnTo>
                <a:lnTo>
                  <a:pt x="265" y="14345"/>
                </a:lnTo>
                <a:cubicBezTo>
                  <a:pt x="624" y="14348"/>
                  <a:pt x="698" y="14459"/>
                  <a:pt x="718" y="15025"/>
                </a:cubicBezTo>
                <a:cubicBezTo>
                  <a:pt x="738" y="15584"/>
                  <a:pt x="820" y="15955"/>
                  <a:pt x="924" y="15955"/>
                </a:cubicBezTo>
                <a:cubicBezTo>
                  <a:pt x="1019" y="15955"/>
                  <a:pt x="1016" y="15846"/>
                  <a:pt x="915" y="15745"/>
                </a:cubicBezTo>
                <a:cubicBezTo>
                  <a:pt x="858" y="15688"/>
                  <a:pt x="867" y="15636"/>
                  <a:pt x="943" y="15573"/>
                </a:cubicBezTo>
                <a:cubicBezTo>
                  <a:pt x="1150" y="15401"/>
                  <a:pt x="1308" y="15710"/>
                  <a:pt x="1331" y="16327"/>
                </a:cubicBezTo>
                <a:cubicBezTo>
                  <a:pt x="1352" y="16883"/>
                  <a:pt x="1349" y="16887"/>
                  <a:pt x="1568" y="16881"/>
                </a:cubicBezTo>
                <a:cubicBezTo>
                  <a:pt x="1843" y="16873"/>
                  <a:pt x="1962" y="16983"/>
                  <a:pt x="1972" y="17266"/>
                </a:cubicBezTo>
                <a:cubicBezTo>
                  <a:pt x="1979" y="17456"/>
                  <a:pt x="2018" y="17494"/>
                  <a:pt x="2256" y="17527"/>
                </a:cubicBezTo>
                <a:cubicBezTo>
                  <a:pt x="2526" y="17566"/>
                  <a:pt x="2531" y="17574"/>
                  <a:pt x="2570" y="17998"/>
                </a:cubicBezTo>
                <a:cubicBezTo>
                  <a:pt x="2593" y="18249"/>
                  <a:pt x="2641" y="18415"/>
                  <a:pt x="2687" y="18392"/>
                </a:cubicBezTo>
                <a:cubicBezTo>
                  <a:pt x="2730" y="18371"/>
                  <a:pt x="2778" y="18449"/>
                  <a:pt x="2792" y="18568"/>
                </a:cubicBezTo>
                <a:cubicBezTo>
                  <a:pt x="2816" y="18777"/>
                  <a:pt x="2831" y="18786"/>
                  <a:pt x="3285" y="18786"/>
                </a:cubicBezTo>
                <a:cubicBezTo>
                  <a:pt x="3663" y="18786"/>
                  <a:pt x="3764" y="18811"/>
                  <a:pt x="3799" y="18922"/>
                </a:cubicBezTo>
                <a:cubicBezTo>
                  <a:pt x="3914" y="19280"/>
                  <a:pt x="4020" y="19414"/>
                  <a:pt x="4197" y="19414"/>
                </a:cubicBezTo>
                <a:cubicBezTo>
                  <a:pt x="4390" y="19414"/>
                  <a:pt x="4467" y="19525"/>
                  <a:pt x="4486" y="19833"/>
                </a:cubicBezTo>
                <a:cubicBezTo>
                  <a:pt x="4495" y="19966"/>
                  <a:pt x="4552" y="20018"/>
                  <a:pt x="4696" y="20030"/>
                </a:cubicBezTo>
                <a:cubicBezTo>
                  <a:pt x="5227" y="20076"/>
                  <a:pt x="5292" y="20153"/>
                  <a:pt x="5130" y="20535"/>
                </a:cubicBezTo>
                <a:cubicBezTo>
                  <a:pt x="5045" y="20737"/>
                  <a:pt x="5295" y="20714"/>
                  <a:pt x="5405" y="20510"/>
                </a:cubicBezTo>
                <a:cubicBezTo>
                  <a:pt x="5494" y="20343"/>
                  <a:pt x="5679" y="20340"/>
                  <a:pt x="5679" y="20504"/>
                </a:cubicBezTo>
                <a:cubicBezTo>
                  <a:pt x="5679" y="20647"/>
                  <a:pt x="6123" y="20851"/>
                  <a:pt x="6221" y="20753"/>
                </a:cubicBezTo>
                <a:cubicBezTo>
                  <a:pt x="6327" y="20648"/>
                  <a:pt x="6558" y="20649"/>
                  <a:pt x="6625" y="20757"/>
                </a:cubicBezTo>
                <a:cubicBezTo>
                  <a:pt x="6654" y="20803"/>
                  <a:pt x="6602" y="20918"/>
                  <a:pt x="6511" y="21015"/>
                </a:cubicBezTo>
                <a:cubicBezTo>
                  <a:pt x="6420" y="21112"/>
                  <a:pt x="6348" y="21216"/>
                  <a:pt x="6348" y="21246"/>
                </a:cubicBezTo>
                <a:cubicBezTo>
                  <a:pt x="6348" y="21336"/>
                  <a:pt x="7042" y="21307"/>
                  <a:pt x="7099" y="21215"/>
                </a:cubicBezTo>
                <a:cubicBezTo>
                  <a:pt x="7137" y="21154"/>
                  <a:pt x="7176" y="21154"/>
                  <a:pt x="7238" y="21215"/>
                </a:cubicBezTo>
                <a:cubicBezTo>
                  <a:pt x="7285" y="21262"/>
                  <a:pt x="7550" y="21301"/>
                  <a:pt x="7827" y="21301"/>
                </a:cubicBezTo>
                <a:cubicBezTo>
                  <a:pt x="8264" y="21301"/>
                  <a:pt x="8336" y="21322"/>
                  <a:pt x="8372" y="21458"/>
                </a:cubicBezTo>
                <a:cubicBezTo>
                  <a:pt x="8398" y="21557"/>
                  <a:pt x="9100" y="21586"/>
                  <a:pt x="10763" y="21600"/>
                </a:cubicBezTo>
                <a:cubicBezTo>
                  <a:pt x="12415" y="21586"/>
                  <a:pt x="13113" y="21557"/>
                  <a:pt x="13139" y="21458"/>
                </a:cubicBezTo>
                <a:cubicBezTo>
                  <a:pt x="13177" y="21312"/>
                  <a:pt x="13248" y="21300"/>
                  <a:pt x="14152" y="21298"/>
                </a:cubicBezTo>
                <a:cubicBezTo>
                  <a:pt x="15088" y="21297"/>
                  <a:pt x="15115" y="21291"/>
                  <a:pt x="14947" y="21160"/>
                </a:cubicBezTo>
                <a:lnTo>
                  <a:pt x="14772" y="21027"/>
                </a:lnTo>
                <a:lnTo>
                  <a:pt x="14960" y="20846"/>
                </a:lnTo>
                <a:cubicBezTo>
                  <a:pt x="15102" y="20710"/>
                  <a:pt x="15244" y="20668"/>
                  <a:pt x="15564" y="20661"/>
                </a:cubicBezTo>
                <a:cubicBezTo>
                  <a:pt x="16055" y="20650"/>
                  <a:pt x="16263" y="20544"/>
                  <a:pt x="16263" y="20304"/>
                </a:cubicBezTo>
                <a:cubicBezTo>
                  <a:pt x="16263" y="20064"/>
                  <a:pt x="16347" y="20033"/>
                  <a:pt x="16978" y="20027"/>
                </a:cubicBezTo>
                <a:lnTo>
                  <a:pt x="17527" y="20021"/>
                </a:lnTo>
                <a:lnTo>
                  <a:pt x="17511" y="19716"/>
                </a:lnTo>
                <a:cubicBezTo>
                  <a:pt x="17488" y="19318"/>
                  <a:pt x="17595" y="19213"/>
                  <a:pt x="17909" y="19322"/>
                </a:cubicBezTo>
                <a:cubicBezTo>
                  <a:pt x="18132" y="19400"/>
                  <a:pt x="18140" y="19395"/>
                  <a:pt x="18053" y="19257"/>
                </a:cubicBezTo>
                <a:cubicBezTo>
                  <a:pt x="17928" y="19057"/>
                  <a:pt x="18157" y="18804"/>
                  <a:pt x="18494" y="18771"/>
                </a:cubicBezTo>
                <a:cubicBezTo>
                  <a:pt x="18718" y="18749"/>
                  <a:pt x="18745" y="18717"/>
                  <a:pt x="18781" y="18436"/>
                </a:cubicBezTo>
                <a:cubicBezTo>
                  <a:pt x="18819" y="18135"/>
                  <a:pt x="18832" y="18125"/>
                  <a:pt x="19110" y="18131"/>
                </a:cubicBezTo>
                <a:cubicBezTo>
                  <a:pt x="19345" y="18136"/>
                  <a:pt x="19389" y="18111"/>
                  <a:pt x="19351" y="18008"/>
                </a:cubicBezTo>
                <a:cubicBezTo>
                  <a:pt x="19324" y="17938"/>
                  <a:pt x="19249" y="17841"/>
                  <a:pt x="19184" y="17792"/>
                </a:cubicBezTo>
                <a:cubicBezTo>
                  <a:pt x="19083" y="17717"/>
                  <a:pt x="19090" y="17693"/>
                  <a:pt x="19234" y="17617"/>
                </a:cubicBezTo>
                <a:cubicBezTo>
                  <a:pt x="19325" y="17568"/>
                  <a:pt x="19546" y="17527"/>
                  <a:pt x="19720" y="17527"/>
                </a:cubicBezTo>
                <a:lnTo>
                  <a:pt x="20035" y="17527"/>
                </a:lnTo>
                <a:lnTo>
                  <a:pt x="20059" y="16918"/>
                </a:lnTo>
                <a:cubicBezTo>
                  <a:pt x="20082" y="16316"/>
                  <a:pt x="20082" y="16309"/>
                  <a:pt x="20300" y="16284"/>
                </a:cubicBezTo>
                <a:cubicBezTo>
                  <a:pt x="20470" y="16264"/>
                  <a:pt x="20510" y="16227"/>
                  <a:pt x="20475" y="16118"/>
                </a:cubicBezTo>
                <a:cubicBezTo>
                  <a:pt x="20451" y="16040"/>
                  <a:pt x="20480" y="15937"/>
                  <a:pt x="20537" y="15890"/>
                </a:cubicBezTo>
                <a:cubicBezTo>
                  <a:pt x="20594" y="15842"/>
                  <a:pt x="20646" y="15657"/>
                  <a:pt x="20657" y="15474"/>
                </a:cubicBezTo>
                <a:cubicBezTo>
                  <a:pt x="20683" y="15035"/>
                  <a:pt x="20723" y="14991"/>
                  <a:pt x="21036" y="15028"/>
                </a:cubicBezTo>
                <a:lnTo>
                  <a:pt x="21301" y="15059"/>
                </a:lnTo>
                <a:lnTo>
                  <a:pt x="21301" y="14126"/>
                </a:lnTo>
                <a:cubicBezTo>
                  <a:pt x="21301" y="13257"/>
                  <a:pt x="21312" y="13185"/>
                  <a:pt x="21458" y="13147"/>
                </a:cubicBezTo>
                <a:cubicBezTo>
                  <a:pt x="21557" y="13121"/>
                  <a:pt x="21586" y="12425"/>
                  <a:pt x="21600" y="10774"/>
                </a:cubicBezTo>
                <a:cubicBezTo>
                  <a:pt x="21586" y="9113"/>
                  <a:pt x="21557" y="8411"/>
                  <a:pt x="21458" y="8385"/>
                </a:cubicBezTo>
                <a:cubicBezTo>
                  <a:pt x="21311" y="8347"/>
                  <a:pt x="21301" y="8278"/>
                  <a:pt x="21301" y="7354"/>
                </a:cubicBezTo>
                <a:cubicBezTo>
                  <a:pt x="21301" y="6707"/>
                  <a:pt x="21273" y="6363"/>
                  <a:pt x="21218" y="6363"/>
                </a:cubicBezTo>
                <a:cubicBezTo>
                  <a:pt x="21172" y="6363"/>
                  <a:pt x="21144" y="6426"/>
                  <a:pt x="21156" y="6501"/>
                </a:cubicBezTo>
                <a:cubicBezTo>
                  <a:pt x="21199" y="6764"/>
                  <a:pt x="21075" y="6845"/>
                  <a:pt x="20854" y="6701"/>
                </a:cubicBezTo>
                <a:cubicBezTo>
                  <a:pt x="20670" y="6580"/>
                  <a:pt x="20666" y="6561"/>
                  <a:pt x="20790" y="6470"/>
                </a:cubicBezTo>
                <a:cubicBezTo>
                  <a:pt x="20915" y="6379"/>
                  <a:pt x="20909" y="6345"/>
                  <a:pt x="20713" y="5944"/>
                </a:cubicBezTo>
                <a:cubicBezTo>
                  <a:pt x="20544" y="5600"/>
                  <a:pt x="20519" y="5479"/>
                  <a:pt x="20586" y="5353"/>
                </a:cubicBezTo>
                <a:cubicBezTo>
                  <a:pt x="20695" y="5151"/>
                  <a:pt x="20694" y="5124"/>
                  <a:pt x="20574" y="5128"/>
                </a:cubicBezTo>
                <a:cubicBezTo>
                  <a:pt x="20181" y="5143"/>
                  <a:pt x="20032" y="5092"/>
                  <a:pt x="19970" y="4928"/>
                </a:cubicBezTo>
                <a:cubicBezTo>
                  <a:pt x="19933" y="4831"/>
                  <a:pt x="19931" y="4695"/>
                  <a:pt x="19967" y="4627"/>
                </a:cubicBezTo>
                <a:cubicBezTo>
                  <a:pt x="20017" y="4530"/>
                  <a:pt x="19993" y="4507"/>
                  <a:pt x="19859" y="4519"/>
                </a:cubicBezTo>
                <a:cubicBezTo>
                  <a:pt x="19764" y="4527"/>
                  <a:pt x="19624" y="4499"/>
                  <a:pt x="19548" y="4460"/>
                </a:cubicBezTo>
                <a:cubicBezTo>
                  <a:pt x="19358" y="4363"/>
                  <a:pt x="19373" y="4078"/>
                  <a:pt x="19569" y="4026"/>
                </a:cubicBezTo>
                <a:cubicBezTo>
                  <a:pt x="19864" y="3949"/>
                  <a:pt x="19728" y="3851"/>
                  <a:pt x="19341" y="3860"/>
                </a:cubicBezTo>
                <a:cubicBezTo>
                  <a:pt x="19130" y="3865"/>
                  <a:pt x="18918" y="3844"/>
                  <a:pt x="18870" y="3814"/>
                </a:cubicBezTo>
                <a:cubicBezTo>
                  <a:pt x="18822" y="3784"/>
                  <a:pt x="18781" y="3551"/>
                  <a:pt x="18781" y="3297"/>
                </a:cubicBezTo>
                <a:cubicBezTo>
                  <a:pt x="18781" y="3042"/>
                  <a:pt x="18744" y="2813"/>
                  <a:pt x="18700" y="2786"/>
                </a:cubicBezTo>
                <a:cubicBezTo>
                  <a:pt x="18656" y="2759"/>
                  <a:pt x="18640" y="2704"/>
                  <a:pt x="18664" y="2666"/>
                </a:cubicBezTo>
                <a:cubicBezTo>
                  <a:pt x="18687" y="2627"/>
                  <a:pt x="18452" y="2586"/>
                  <a:pt x="18137" y="2573"/>
                </a:cubicBezTo>
                <a:cubicBezTo>
                  <a:pt x="17592" y="2551"/>
                  <a:pt x="17562" y="2541"/>
                  <a:pt x="17536" y="2355"/>
                </a:cubicBezTo>
                <a:cubicBezTo>
                  <a:pt x="17509" y="2163"/>
                  <a:pt x="17356" y="2024"/>
                  <a:pt x="17135" y="1989"/>
                </a:cubicBezTo>
                <a:cubicBezTo>
                  <a:pt x="17074" y="1979"/>
                  <a:pt x="16953" y="1896"/>
                  <a:pt x="16864" y="1807"/>
                </a:cubicBezTo>
                <a:cubicBezTo>
                  <a:pt x="16737" y="1680"/>
                  <a:pt x="16722" y="1626"/>
                  <a:pt x="16796" y="1551"/>
                </a:cubicBezTo>
                <a:cubicBezTo>
                  <a:pt x="16924" y="1424"/>
                  <a:pt x="16921" y="1288"/>
                  <a:pt x="16793" y="1394"/>
                </a:cubicBezTo>
                <a:cubicBezTo>
                  <a:pt x="16729" y="1448"/>
                  <a:pt x="16651" y="1453"/>
                  <a:pt x="16577" y="1407"/>
                </a:cubicBezTo>
                <a:cubicBezTo>
                  <a:pt x="16514" y="1367"/>
                  <a:pt x="16359" y="1334"/>
                  <a:pt x="16235" y="1333"/>
                </a:cubicBezTo>
                <a:cubicBezTo>
                  <a:pt x="16078" y="1332"/>
                  <a:pt x="15999" y="1286"/>
                  <a:pt x="15970" y="1176"/>
                </a:cubicBezTo>
                <a:cubicBezTo>
                  <a:pt x="15948" y="1089"/>
                  <a:pt x="15881" y="1016"/>
                  <a:pt x="15819" y="1016"/>
                </a:cubicBezTo>
                <a:cubicBezTo>
                  <a:pt x="15758" y="1016"/>
                  <a:pt x="15686" y="967"/>
                  <a:pt x="15662" y="905"/>
                </a:cubicBezTo>
                <a:cubicBezTo>
                  <a:pt x="15638" y="843"/>
                  <a:pt x="15535" y="735"/>
                  <a:pt x="15428" y="665"/>
                </a:cubicBezTo>
                <a:cubicBezTo>
                  <a:pt x="15245" y="545"/>
                  <a:pt x="15225" y="547"/>
                  <a:pt x="15092" y="711"/>
                </a:cubicBezTo>
                <a:cubicBezTo>
                  <a:pt x="14827" y="1039"/>
                  <a:pt x="14276" y="688"/>
                  <a:pt x="14276" y="191"/>
                </a:cubicBezTo>
                <a:lnTo>
                  <a:pt x="14276" y="0"/>
                </a:lnTo>
                <a:close/>
              </a:path>
            </a:pathLst>
          </a:custGeom>
          <a:ln w="12700">
            <a:miter lim="400000"/>
          </a:ln>
        </p:spPr>
      </p:pic>
      <p:pic>
        <p:nvPicPr>
          <p:cNvPr id="747" name="aerials JLG-Line-Up-1024x343.jpg" descr="Photo of 6 types of aerial lift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1536" y="5135514"/>
            <a:ext cx="5247111" cy="1757577"/>
          </a:xfrm>
          <a:prstGeom prst="rect">
            <a:avLst/>
          </a:prstGeom>
          <a:ln w="12700">
            <a:miter lim="400000"/>
          </a:ln>
        </p:spPr>
      </p:pic>
    </p:spTree>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 name="Shape 757"/>
          <p:cNvSpPr>
            <a:spLocks noGrp="1"/>
          </p:cNvSpPr>
          <p:nvPr>
            <p:ph type="title"/>
          </p:nvPr>
        </p:nvSpPr>
        <p:spPr>
          <a:xfrm>
            <a:off x="-2" y="755985"/>
            <a:ext cx="9144004" cy="1143002"/>
          </a:xfrm>
          <a:prstGeom prst="rect">
            <a:avLst/>
          </a:prstGeom>
        </p:spPr>
        <p:txBody>
          <a:bodyPr/>
          <a:lstStyle/>
          <a:p>
            <a:pPr>
              <a:defRPr sz="4000"/>
            </a:pPr>
            <a:r>
              <a:rPr dirty="0"/>
              <a:t>Aerial Lifts </a:t>
            </a:r>
            <a:r>
              <a:rPr dirty="0">
                <a:solidFill>
                  <a:srgbClr val="FFFFFF"/>
                </a:solidFill>
              </a:rPr>
              <a:t>2</a:t>
            </a:r>
          </a:p>
        </p:txBody>
      </p:sp>
      <p:sp>
        <p:nvSpPr>
          <p:cNvPr id="758" name="Shape 758"/>
          <p:cNvSpPr>
            <a:spLocks noGrp="1"/>
          </p:cNvSpPr>
          <p:nvPr>
            <p:ph type="body" sz="half" idx="4294967295"/>
          </p:nvPr>
        </p:nvSpPr>
        <p:spPr>
          <a:xfrm>
            <a:off x="285864" y="1582188"/>
            <a:ext cx="5316298" cy="4451389"/>
          </a:xfrm>
          <a:prstGeom prst="rect">
            <a:avLst/>
          </a:prstGeom>
        </p:spPr>
        <p:txBody>
          <a:bodyPr>
            <a:normAutofit/>
          </a:bodyPr>
          <a:lstStyle/>
          <a:p>
            <a:pPr marL="190500" lvl="1" indent="-190500">
              <a:buChar char="•"/>
              <a:defRPr sz="2000"/>
            </a:pPr>
            <a:r>
              <a:rPr dirty="0"/>
              <a:t>Always use stabilizers and outriggers.</a:t>
            </a:r>
          </a:p>
          <a:p>
            <a:pPr marL="190500" lvl="1" indent="-190500">
              <a:buChar char="•"/>
              <a:defRPr sz="2000"/>
            </a:pPr>
            <a:r>
              <a:rPr dirty="0"/>
              <a:t>Stabilizers and outriggers must be on solid surfaces.</a:t>
            </a:r>
          </a:p>
          <a:p>
            <a:pPr marL="190500" lvl="1" indent="-190500">
              <a:buChar char="•"/>
              <a:defRPr sz="2000"/>
            </a:pPr>
            <a:r>
              <a:rPr dirty="0"/>
              <a:t>Only elevate the aerial platform when the base is on a solid and level surface, or within the incline limits set by the manufacturer.</a:t>
            </a:r>
          </a:p>
          <a:p>
            <a:pPr marL="190500" lvl="1" indent="-190500">
              <a:buChar char="•"/>
              <a:defRPr sz="2000"/>
            </a:pPr>
            <a:r>
              <a:rPr dirty="0"/>
              <a:t>Aerial lifts installed on vehicles:</a:t>
            </a:r>
          </a:p>
          <a:p>
            <a:pPr marL="508000" lvl="2" indent="-190500">
              <a:buChar char="-"/>
              <a:defRPr sz="2000"/>
            </a:pPr>
            <a:r>
              <a:rPr dirty="0"/>
              <a:t>Apply the vehicle’s breaks before elevating the platform.</a:t>
            </a:r>
          </a:p>
          <a:p>
            <a:pPr marL="518026" lvl="2" indent="-200526">
              <a:buChar char="-"/>
              <a:defRPr sz="2000"/>
            </a:pPr>
            <a:r>
              <a:rPr dirty="0"/>
              <a:t>When the vehicle is on an incline use wheel chocks, before elevating the platform.</a:t>
            </a:r>
          </a:p>
        </p:txBody>
      </p:sp>
      <p:pic>
        <p:nvPicPr>
          <p:cNvPr id="752" name="image75.jpeg" descr="Photo of aerial lift mounted on a slight grade with its outriggers/stabilizers fully extended. "/>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54747" y="2044775"/>
            <a:ext cx="3489253" cy="4087738"/>
          </a:xfrm>
          <a:prstGeom prst="rect">
            <a:avLst/>
          </a:prstGeom>
          <a:ln w="12700">
            <a:miter lim="400000"/>
          </a:ln>
        </p:spPr>
      </p:pic>
      <p:sp>
        <p:nvSpPr>
          <p:cNvPr id="753" name="Shape 753"/>
          <p:cNvSpPr/>
          <p:nvPr/>
        </p:nvSpPr>
        <p:spPr>
          <a:xfrm>
            <a:off x="3641210" y="6289809"/>
            <a:ext cx="1190950" cy="370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defTabSz="457200">
              <a:defRPr sz="1800"/>
            </a:lvl1pPr>
          </a:lstStyle>
          <a:p>
            <a:r>
              <a:rPr dirty="0"/>
              <a:t>Stabilizers</a:t>
            </a:r>
          </a:p>
        </p:txBody>
      </p:sp>
      <p:sp>
        <p:nvSpPr>
          <p:cNvPr id="754" name="Shape 754" descr="Arrow"/>
          <p:cNvSpPr/>
          <p:nvPr/>
        </p:nvSpPr>
        <p:spPr>
          <a:xfrm flipV="1">
            <a:off x="4859095" y="5720694"/>
            <a:ext cx="2324102" cy="806453"/>
          </a:xfrm>
          <a:prstGeom prst="line">
            <a:avLst/>
          </a:prstGeom>
          <a:ln w="25400">
            <a:solidFill>
              <a:schemeClr val="accent1"/>
            </a:solidFill>
            <a:tailEnd type="triangle"/>
          </a:ln>
          <a:effectLst>
            <a:outerShdw blurRad="38100" dist="20000" dir="5400000" rotWithShape="0">
              <a:srgbClr val="808080">
                <a:alpha val="37998"/>
              </a:srgbClr>
            </a:outerShdw>
          </a:effectLst>
        </p:spPr>
        <p:txBody>
          <a:bodyPr lIns="45718" tIns="45718" rIns="45718" bIns="45718"/>
          <a:lstStyle/>
          <a:p>
            <a:endParaRPr/>
          </a:p>
        </p:txBody>
      </p:sp>
      <p:sp>
        <p:nvSpPr>
          <p:cNvPr id="755" name="Shape 755" descr="Arrow"/>
          <p:cNvSpPr/>
          <p:nvPr/>
        </p:nvSpPr>
        <p:spPr>
          <a:xfrm flipV="1">
            <a:off x="4838699" y="5345016"/>
            <a:ext cx="2070991" cy="1131985"/>
          </a:xfrm>
          <a:prstGeom prst="line">
            <a:avLst/>
          </a:prstGeom>
          <a:ln w="25400">
            <a:solidFill>
              <a:schemeClr val="accent1"/>
            </a:solidFill>
            <a:tailEnd type="triangle"/>
          </a:ln>
          <a:effectLst>
            <a:outerShdw blurRad="38100" dist="20000" dir="5400000" rotWithShape="0">
              <a:srgbClr val="808080">
                <a:alpha val="37998"/>
              </a:srgbClr>
            </a:outerShdw>
          </a:effectLst>
        </p:spPr>
        <p:txBody>
          <a:bodyPr lIns="45718" tIns="45718" rIns="45718" bIns="45718"/>
          <a:lstStyle/>
          <a:p>
            <a:endParaRPr/>
          </a:p>
        </p:txBody>
      </p:sp>
      <p:sp>
        <p:nvSpPr>
          <p:cNvPr id="756" name="Shape 756" descr="Arrow"/>
          <p:cNvSpPr/>
          <p:nvPr/>
        </p:nvSpPr>
        <p:spPr>
          <a:xfrm flipV="1">
            <a:off x="4838698" y="6019799"/>
            <a:ext cx="3944940" cy="457202"/>
          </a:xfrm>
          <a:prstGeom prst="line">
            <a:avLst/>
          </a:prstGeom>
          <a:ln w="25400">
            <a:solidFill>
              <a:schemeClr val="accent1"/>
            </a:solidFill>
            <a:tailEnd type="triangle"/>
          </a:ln>
          <a:effectLst>
            <a:outerShdw blurRad="38100" dist="20000" dir="5400000" rotWithShape="0">
              <a:srgbClr val="808080">
                <a:alpha val="37998"/>
              </a:srgbClr>
            </a:outerShdw>
          </a:effectLst>
        </p:spPr>
        <p:txBody>
          <a:bodyPr lIns="45718" tIns="45718" rIns="45718" bIns="45718"/>
          <a:lstStyle/>
          <a:p>
            <a:endParaRPr/>
          </a:p>
        </p:txBody>
      </p:sp>
      <p:pic>
        <p:nvPicPr>
          <p:cNvPr id="759" name="check mark 2000px-Checkmark_green.svg.png" descr="Green check mark indicates the contents of this photo are approved by OSHA.&#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45563" y="2868976"/>
            <a:ext cx="1735081" cy="1506051"/>
          </a:xfrm>
          <a:prstGeom prst="rect">
            <a:avLst/>
          </a:prstGeom>
          <a:ln w="12700">
            <a:miter lim="400000"/>
          </a:ln>
          <a:effectLst>
            <a:outerShdw blurRad="38100" dist="20000" dir="2487689" rotWithShape="0">
              <a:srgbClr val="000000"/>
            </a:outerShdw>
          </a:effectLst>
        </p:spPr>
      </p:pic>
    </p:spTree>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 name="Shape 762"/>
          <p:cNvSpPr>
            <a:spLocks noGrp="1"/>
          </p:cNvSpPr>
          <p:nvPr>
            <p:ph type="title"/>
          </p:nvPr>
        </p:nvSpPr>
        <p:spPr>
          <a:xfrm>
            <a:off x="-2" y="946068"/>
            <a:ext cx="9144004" cy="838201"/>
          </a:xfrm>
          <a:prstGeom prst="rect">
            <a:avLst/>
          </a:prstGeom>
        </p:spPr>
        <p:txBody>
          <a:bodyPr/>
          <a:lstStyle>
            <a:lvl1pPr defTabSz="393191">
              <a:defRPr sz="3000" b="1"/>
            </a:lvl1pPr>
          </a:lstStyle>
          <a:p>
            <a:r>
              <a:rPr dirty="0"/>
              <a:t>The Risks Involving Aerial Lifts</a:t>
            </a:r>
          </a:p>
        </p:txBody>
      </p:sp>
      <p:sp>
        <p:nvSpPr>
          <p:cNvPr id="764" name="Shape 764"/>
          <p:cNvSpPr>
            <a:spLocks noGrp="1"/>
          </p:cNvSpPr>
          <p:nvPr>
            <p:ph type="body" sz="half" idx="4294967295"/>
          </p:nvPr>
        </p:nvSpPr>
        <p:spPr>
          <a:xfrm>
            <a:off x="417174" y="1625907"/>
            <a:ext cx="8839201" cy="2759964"/>
          </a:xfrm>
          <a:prstGeom prst="rect">
            <a:avLst/>
          </a:prstGeom>
        </p:spPr>
        <p:txBody>
          <a:bodyPr/>
          <a:lstStyle/>
          <a:p>
            <a:pPr marL="190500" lvl="1" indent="-190500">
              <a:buChar char="•"/>
            </a:pPr>
            <a:r>
              <a:rPr dirty="0"/>
              <a:t>Falls from the platform.</a:t>
            </a:r>
            <a:endParaRPr i="1" dirty="0"/>
          </a:p>
          <a:p>
            <a:pPr marL="190500" lvl="1" indent="-190500">
              <a:buChar char="•"/>
            </a:pPr>
            <a:r>
              <a:rPr dirty="0"/>
              <a:t>Flipping over.</a:t>
            </a:r>
          </a:p>
          <a:p>
            <a:pPr marL="190500" lvl="1" indent="-190500">
              <a:buChar char="•"/>
            </a:pPr>
            <a:r>
              <a:rPr dirty="0"/>
              <a:t>Inadequate training of the platform operator.</a:t>
            </a:r>
          </a:p>
          <a:p>
            <a:pPr marL="190500" lvl="1" indent="-190500">
              <a:buChar char="•"/>
            </a:pPr>
            <a:r>
              <a:rPr dirty="0"/>
              <a:t>Failure to inspect equipment and malfunctioning equipment.</a:t>
            </a:r>
          </a:p>
          <a:p>
            <a:pPr marL="190500" lvl="1" indent="-190500">
              <a:buChar char="•"/>
            </a:pPr>
            <a:r>
              <a:rPr dirty="0"/>
              <a:t>Overloading the platform or using it as a crane.</a:t>
            </a:r>
          </a:p>
        </p:txBody>
      </p:sp>
      <p:pic>
        <p:nvPicPr>
          <p:cNvPr id="761" name="image59.jpeg" descr="Photo of an aerial lift turned over on its side, wheels in the air."/>
          <p:cNvPicPr>
            <a:picLocks noChangeAspect="1"/>
          </p:cNvPicPr>
          <p:nvPr/>
        </p:nvPicPr>
        <p:blipFill>
          <a:blip r:embed="rId3">
            <a:extLst/>
          </a:blip>
          <a:stretch>
            <a:fillRect/>
          </a:stretch>
        </p:blipFill>
        <p:spPr>
          <a:xfrm>
            <a:off x="417022" y="4242625"/>
            <a:ext cx="4362451" cy="2266951"/>
          </a:xfrm>
          <a:prstGeom prst="rect">
            <a:avLst/>
          </a:prstGeom>
          <a:ln w="12700">
            <a:miter lim="400000"/>
          </a:ln>
        </p:spPr>
      </p:pic>
      <p:pic>
        <p:nvPicPr>
          <p:cNvPr id="763" name="aerial Crane_flip2.jpg" descr="Photo of an aerial lift turned over on its side, wheels in the ai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885615" y="4242626"/>
            <a:ext cx="3914201" cy="2267144"/>
          </a:xfrm>
          <a:prstGeom prst="rect">
            <a:avLst/>
          </a:prstGeom>
          <a:ln w="12700">
            <a:miter lim="400000"/>
          </a:ln>
        </p:spPr>
      </p:pic>
      <p:pic>
        <p:nvPicPr>
          <p:cNvPr id="765" name="no-symbol-39767_640.png" descr="Red No symbol (circle with a slash) indicates the contents of this photo are not approved by OSHA.&#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31924" y="4250674"/>
            <a:ext cx="1409701" cy="1409701"/>
          </a:xfrm>
          <a:prstGeom prst="rect">
            <a:avLst/>
          </a:prstGeom>
          <a:ln w="12700">
            <a:miter lim="400000"/>
          </a:ln>
        </p:spPr>
      </p:pic>
    </p:spTree>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 name="Shape 769"/>
          <p:cNvSpPr>
            <a:spLocks noGrp="1"/>
          </p:cNvSpPr>
          <p:nvPr>
            <p:ph type="title"/>
          </p:nvPr>
        </p:nvSpPr>
        <p:spPr>
          <a:xfrm>
            <a:off x="-2" y="767386"/>
            <a:ext cx="9144004" cy="1143003"/>
          </a:xfrm>
          <a:prstGeom prst="rect">
            <a:avLst/>
          </a:prstGeom>
        </p:spPr>
        <p:txBody>
          <a:bodyPr/>
          <a:lstStyle>
            <a:lvl1pPr>
              <a:defRPr sz="4000"/>
            </a:lvl1pPr>
          </a:lstStyle>
          <a:p>
            <a:r>
              <a:rPr dirty="0"/>
              <a:t>Accessing an Aerial Lift</a:t>
            </a:r>
          </a:p>
        </p:txBody>
      </p:sp>
      <p:sp>
        <p:nvSpPr>
          <p:cNvPr id="770" name="Shape 770"/>
          <p:cNvSpPr>
            <a:spLocks noGrp="1"/>
          </p:cNvSpPr>
          <p:nvPr>
            <p:ph type="body" idx="4294967295"/>
          </p:nvPr>
        </p:nvSpPr>
        <p:spPr>
          <a:xfrm>
            <a:off x="402621" y="1606457"/>
            <a:ext cx="8338758" cy="3330896"/>
          </a:xfrm>
          <a:prstGeom prst="rect">
            <a:avLst/>
          </a:prstGeom>
        </p:spPr>
        <p:txBody>
          <a:bodyPr/>
          <a:lstStyle/>
          <a:p>
            <a:pPr marL="190500" indent="-190500">
              <a:buChar char="•"/>
              <a:defRPr sz="2000"/>
            </a:pPr>
            <a:r>
              <a:rPr dirty="0"/>
              <a:t>A worker must not dismount from an aerial lift that is in an elevated position, unless this is the safest way for him to enter a work zone.</a:t>
            </a:r>
          </a:p>
          <a:p>
            <a:pPr marL="190500" indent="-190500">
              <a:buChar char="•"/>
              <a:defRPr sz="2000"/>
            </a:pPr>
            <a:r>
              <a:rPr dirty="0"/>
              <a:t>Proper fall protection must be used when dismounting from an overhead aerial platform.</a:t>
            </a:r>
          </a:p>
          <a:p>
            <a:pPr marL="190500" indent="-190500">
              <a:buChar char="•"/>
              <a:defRPr sz="2000"/>
            </a:pPr>
            <a:r>
              <a:rPr dirty="0"/>
              <a:t>When driving an aerial lift that is elevated, the operator must maintain a clear view of the path and direction, and ensure that the route is firm and level.</a:t>
            </a:r>
          </a:p>
        </p:txBody>
      </p:sp>
      <p:pic>
        <p:nvPicPr>
          <p:cNvPr id="771" name="aerial lifts Don't climb out of the lift2.jpg" descr="A man unsafely discounting an elevated aerial lift onto a steel I-beam."/>
          <p:cNvPicPr>
            <a:picLocks noChangeAspect="1"/>
          </p:cNvPicPr>
          <p:nvPr/>
        </p:nvPicPr>
        <p:blipFill>
          <a:blip r:embed="rId3">
            <a:extLst/>
          </a:blip>
          <a:stretch>
            <a:fillRect/>
          </a:stretch>
        </p:blipFill>
        <p:spPr>
          <a:xfrm>
            <a:off x="2441664" y="3797575"/>
            <a:ext cx="4260672" cy="2894882"/>
          </a:xfrm>
          <a:prstGeom prst="rect">
            <a:avLst/>
          </a:prstGeom>
          <a:ln w="12700">
            <a:miter lim="400000"/>
          </a:ln>
        </p:spPr>
      </p:pic>
      <p:pic>
        <p:nvPicPr>
          <p:cNvPr id="772" name="image59.png" descr="Red No symbol (circle with a slash) indicates the contents of this photo are not approved by OSHA.&#10;"/>
          <p:cNvPicPr>
            <a:picLocks noChangeAspect="1"/>
          </p:cNvPicPr>
          <p:nvPr/>
        </p:nvPicPr>
        <p:blipFill>
          <a:blip r:embed="rId4">
            <a:extLst/>
          </a:blip>
          <a:stretch>
            <a:fillRect/>
          </a:stretch>
        </p:blipFill>
        <p:spPr>
          <a:xfrm>
            <a:off x="5927729" y="3812986"/>
            <a:ext cx="1616682" cy="1509433"/>
          </a:xfrm>
          <a:prstGeom prst="rect">
            <a:avLst/>
          </a:prstGeom>
          <a:ln w="12700">
            <a:miter lim="400000"/>
          </a:ln>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a:spLocks noGrp="1"/>
          </p:cNvSpPr>
          <p:nvPr>
            <p:ph type="title"/>
          </p:nvPr>
        </p:nvSpPr>
        <p:spPr>
          <a:xfrm>
            <a:off x="457200" y="937490"/>
            <a:ext cx="8229600" cy="762001"/>
          </a:xfrm>
          <a:prstGeom prst="rect">
            <a:avLst/>
          </a:prstGeom>
        </p:spPr>
        <p:txBody>
          <a:bodyPr>
            <a:normAutofit/>
          </a:bodyPr>
          <a:lstStyle/>
          <a:p>
            <a:pPr defTabSz="443483">
              <a:defRPr sz="4200" b="1"/>
            </a:pPr>
            <a:r>
              <a:rPr dirty="0"/>
              <a:t>Did you know that… </a:t>
            </a:r>
            <a:r>
              <a:rPr dirty="0">
                <a:solidFill>
                  <a:srgbClr val="FFFFFF"/>
                </a:solidFill>
              </a:rPr>
              <a:t>5</a:t>
            </a:r>
          </a:p>
        </p:txBody>
      </p:sp>
      <p:sp>
        <p:nvSpPr>
          <p:cNvPr id="89" name="Shape 89"/>
          <p:cNvSpPr>
            <a:spLocks noGrp="1"/>
          </p:cNvSpPr>
          <p:nvPr>
            <p:ph type="body" sz="half" idx="4294967295"/>
          </p:nvPr>
        </p:nvSpPr>
        <p:spPr>
          <a:xfrm>
            <a:off x="1071571" y="1594196"/>
            <a:ext cx="7843213" cy="1971775"/>
          </a:xfrm>
          <a:prstGeom prst="rect">
            <a:avLst/>
          </a:prstGeom>
        </p:spPr>
        <p:txBody>
          <a:bodyPr/>
          <a:lstStyle/>
          <a:p>
            <a:pPr marL="0" indent="0">
              <a:lnSpc>
                <a:spcPts val="3200"/>
              </a:lnSpc>
              <a:buSzTx/>
              <a:buFontTx/>
              <a:buNone/>
              <a:defRPr sz="3000"/>
            </a:pPr>
            <a:r>
              <a:t>the majority of falls happen on low-budget construction projects?</a:t>
            </a:r>
          </a:p>
          <a:p>
            <a:pPr marL="0" indent="0">
              <a:buSzTx/>
              <a:buFontTx/>
              <a:buNone/>
              <a:defRPr sz="3000"/>
            </a:pPr>
            <a:r>
              <a:t>Why?</a:t>
            </a:r>
          </a:p>
        </p:txBody>
      </p:sp>
      <p:pic>
        <p:nvPicPr>
          <p:cNvPr id="90" name="silhuette Construction-Workers.jpg" descr="Silhouette of men working at a construction site without fall protect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7526" y="2548010"/>
            <a:ext cx="5307979" cy="3553276"/>
          </a:xfrm>
          <a:prstGeom prst="rect">
            <a:avLst/>
          </a:prstGeom>
          <a:ln w="12700">
            <a:miter lim="400000"/>
          </a:ln>
        </p:spPr>
      </p:pic>
      <p:pic>
        <p:nvPicPr>
          <p:cNvPr id="92" name="no-symbol-39767_640.png" descr="Red No symbol (circle with a slash) indicates the contents of this photo are not approved by OSHA."/>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82980" y="2218813"/>
            <a:ext cx="1616681" cy="1616682"/>
          </a:xfrm>
          <a:prstGeom prst="rect">
            <a:avLst/>
          </a:prstGeom>
          <a:ln w="12700">
            <a:miter lim="400000"/>
          </a:ln>
        </p:spPr>
      </p:pic>
    </p:spTree>
  </p:cSld>
  <p:clrMapOvr>
    <a:masterClrMapping/>
  </p:clrMapOvr>
  <p:transition spd="slow"/>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9937"/>
            <a:ext cx="9144000" cy="982663"/>
          </a:xfrm>
        </p:spPr>
        <p:txBody>
          <a:bodyPr/>
          <a:lstStyle/>
          <a:p>
            <a:r>
              <a:rPr lang="en-US" dirty="0"/>
              <a:t>Elevated Work </a:t>
            </a:r>
            <a:r>
              <a:rPr lang="en-US" dirty="0" smtClean="0"/>
              <a:t>Surfaces</a:t>
            </a:r>
            <a:endParaRPr lang="en-US" dirty="0"/>
          </a:p>
        </p:txBody>
      </p:sp>
      <p:pic>
        <p:nvPicPr>
          <p:cNvPr id="776" name="image86.jpeg" descr="Graphic with 3 photos of workers on roofes:&#10;1. A man standing on a roof with a ladder that does not extend 3 feet beyond the surface of the roof.&#10;2. A man standing on a roof wearing the proper personal fall prevention equipment.&#10;3. Man walking on a roof without any fall protection."/>
          <p:cNvPicPr>
            <a:picLocks noChangeAspect="1"/>
          </p:cNvPicPr>
          <p:nvPr/>
        </p:nvPicPr>
        <p:blipFill>
          <a:blip r:embed="rId2">
            <a:extLst/>
          </a:blip>
          <a:stretch>
            <a:fillRect/>
          </a:stretch>
        </p:blipFill>
        <p:spPr>
          <a:xfrm>
            <a:off x="533400" y="1752600"/>
            <a:ext cx="8135939" cy="4608513"/>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 name="Shape 794"/>
          <p:cNvSpPr>
            <a:spLocks noGrp="1"/>
          </p:cNvSpPr>
          <p:nvPr>
            <p:ph type="title"/>
          </p:nvPr>
        </p:nvSpPr>
        <p:spPr>
          <a:xfrm>
            <a:off x="-2" y="838200"/>
            <a:ext cx="9144004" cy="609600"/>
          </a:xfrm>
          <a:prstGeom prst="rect">
            <a:avLst/>
          </a:prstGeom>
        </p:spPr>
        <p:txBody>
          <a:bodyPr>
            <a:normAutofit/>
          </a:bodyPr>
          <a:lstStyle>
            <a:lvl1pPr defTabSz="429768">
              <a:defRPr sz="3300"/>
            </a:lvl1pPr>
          </a:lstStyle>
          <a:p>
            <a:r>
              <a:rPr dirty="0"/>
              <a:t>Types of Elevated Work</a:t>
            </a:r>
          </a:p>
        </p:txBody>
      </p:sp>
      <p:sp>
        <p:nvSpPr>
          <p:cNvPr id="795" name="Shape 795"/>
          <p:cNvSpPr>
            <a:spLocks noGrp="1"/>
          </p:cNvSpPr>
          <p:nvPr>
            <p:ph type="body" sz="quarter" idx="4294967295"/>
          </p:nvPr>
        </p:nvSpPr>
        <p:spPr>
          <a:xfrm>
            <a:off x="318501" y="2256822"/>
            <a:ext cx="5458998" cy="2078641"/>
          </a:xfrm>
          <a:prstGeom prst="rect">
            <a:avLst/>
          </a:prstGeom>
        </p:spPr>
        <p:txBody>
          <a:bodyPr/>
          <a:lstStyle/>
          <a:p>
            <a:pPr marL="190500" indent="-190500">
              <a:buChar char="•"/>
            </a:pPr>
            <a:r>
              <a:rPr dirty="0"/>
              <a:t>Roofs</a:t>
            </a:r>
          </a:p>
          <a:p>
            <a:pPr marL="691923" lvl="1" indent="-234723"/>
            <a:r>
              <a:rPr dirty="0"/>
              <a:t> Flat Roofs </a:t>
            </a:r>
          </a:p>
          <a:p>
            <a:pPr marL="691923" lvl="1" indent="-234723"/>
            <a:r>
              <a:rPr dirty="0"/>
              <a:t> Low Pitch</a:t>
            </a:r>
          </a:p>
          <a:p>
            <a:pPr marL="691923" lvl="1" indent="-234723"/>
            <a:r>
              <a:rPr dirty="0"/>
              <a:t> Steep Pitch</a:t>
            </a:r>
          </a:p>
        </p:txBody>
      </p:sp>
      <p:pic>
        <p:nvPicPr>
          <p:cNvPr id="791" name="image87.jpeg" descr="A flat roof with several men standing on top without any guard rails or fall protection."/>
          <p:cNvPicPr>
            <a:picLocks noChangeAspect="1"/>
          </p:cNvPicPr>
          <p:nvPr/>
        </p:nvPicPr>
        <p:blipFill>
          <a:blip r:embed="rId3">
            <a:extLst/>
          </a:blip>
          <a:stretch>
            <a:fillRect/>
          </a:stretch>
        </p:blipFill>
        <p:spPr>
          <a:xfrm>
            <a:off x="3299224" y="1447800"/>
            <a:ext cx="2390376" cy="1792782"/>
          </a:xfrm>
          <a:prstGeom prst="rect">
            <a:avLst/>
          </a:prstGeom>
          <a:ln w="12700">
            <a:miter lim="400000"/>
          </a:ln>
        </p:spPr>
      </p:pic>
      <p:sp>
        <p:nvSpPr>
          <p:cNvPr id="797" name="Shape 797"/>
          <p:cNvSpPr/>
          <p:nvPr/>
        </p:nvSpPr>
        <p:spPr>
          <a:xfrm>
            <a:off x="3697979" y="2529345"/>
            <a:ext cx="1202044" cy="459739"/>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p>
            <a:r>
              <a:rPr dirty="0"/>
              <a:t>Flat Roof</a:t>
            </a:r>
          </a:p>
        </p:txBody>
      </p:sp>
      <p:pic>
        <p:nvPicPr>
          <p:cNvPr id="792" name="image88.jpeg" descr="A roof with steap pitch and only slip boards used for fall protection."/>
          <p:cNvPicPr>
            <a:picLocks noChangeAspect="1"/>
          </p:cNvPicPr>
          <p:nvPr/>
        </p:nvPicPr>
        <p:blipFill>
          <a:blip r:embed="rId4">
            <a:extLst/>
          </a:blip>
          <a:stretch>
            <a:fillRect/>
          </a:stretch>
        </p:blipFill>
        <p:spPr>
          <a:xfrm>
            <a:off x="5894387" y="1854200"/>
            <a:ext cx="3021014" cy="2263775"/>
          </a:xfrm>
          <a:prstGeom prst="rect">
            <a:avLst/>
          </a:prstGeom>
          <a:ln w="12700">
            <a:miter lim="400000"/>
          </a:ln>
        </p:spPr>
      </p:pic>
      <p:sp>
        <p:nvSpPr>
          <p:cNvPr id="796" name="Shape 796"/>
          <p:cNvSpPr/>
          <p:nvPr/>
        </p:nvSpPr>
        <p:spPr>
          <a:xfrm>
            <a:off x="6354665" y="3010712"/>
            <a:ext cx="1490175" cy="459739"/>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p>
            <a:r>
              <a:rPr dirty="0"/>
              <a:t>Steep Pitch</a:t>
            </a:r>
          </a:p>
        </p:txBody>
      </p:sp>
      <p:pic>
        <p:nvPicPr>
          <p:cNvPr id="793" name="image59.png" title="do not do symbol"/>
          <p:cNvPicPr>
            <a:picLocks noChangeAspect="1"/>
          </p:cNvPicPr>
          <p:nvPr/>
        </p:nvPicPr>
        <p:blipFill>
          <a:blip r:embed="rId5">
            <a:extLst/>
          </a:blip>
          <a:stretch>
            <a:fillRect/>
          </a:stretch>
        </p:blipFill>
        <p:spPr>
          <a:xfrm>
            <a:off x="5350888" y="1338979"/>
            <a:ext cx="1292227" cy="1206501"/>
          </a:xfrm>
          <a:prstGeom prst="rect">
            <a:avLst/>
          </a:prstGeom>
          <a:ln w="12700">
            <a:miter lim="400000"/>
          </a:ln>
        </p:spPr>
      </p:pic>
      <p:grpSp>
        <p:nvGrpSpPr>
          <p:cNvPr id="781" name="Group 781" descr="Graphic showing the maximum slope that low pitch roofs can have: 12 units of run for every 4 units of rise."/>
          <p:cNvGrpSpPr/>
          <p:nvPr/>
        </p:nvGrpSpPr>
        <p:grpSpPr>
          <a:xfrm>
            <a:off x="1295398" y="4419597"/>
            <a:ext cx="5562603" cy="1600205"/>
            <a:chOff x="0" y="0"/>
            <a:chExt cx="5562601" cy="1600203"/>
          </a:xfrm>
        </p:grpSpPr>
        <p:sp>
          <p:nvSpPr>
            <p:cNvPr id="779" name="Shape 779"/>
            <p:cNvSpPr/>
            <p:nvPr/>
          </p:nvSpPr>
          <p:spPr>
            <a:xfrm>
              <a:off x="-1" y="1600202"/>
              <a:ext cx="5562603" cy="1"/>
            </a:xfrm>
            <a:prstGeom prst="line">
              <a:avLst/>
            </a:prstGeom>
            <a:noFill/>
            <a:ln w="57150" cap="flat">
              <a:solidFill>
                <a:schemeClr val="accent1"/>
              </a:solidFill>
              <a:prstDash val="solid"/>
              <a:round/>
            </a:ln>
            <a:effectLst/>
          </p:spPr>
          <p:txBody>
            <a:bodyPr wrap="square" lIns="45718" tIns="45718" rIns="45718" bIns="45718" numCol="1" anchor="t">
              <a:noAutofit/>
            </a:bodyPr>
            <a:lstStyle/>
            <a:p>
              <a:endParaRPr/>
            </a:p>
          </p:txBody>
        </p:sp>
        <p:sp>
          <p:nvSpPr>
            <p:cNvPr id="780" name="Shape 780"/>
            <p:cNvSpPr/>
            <p:nvPr/>
          </p:nvSpPr>
          <p:spPr>
            <a:xfrm flipV="1">
              <a:off x="-1" y="-1"/>
              <a:ext cx="5562603" cy="1600204"/>
            </a:xfrm>
            <a:prstGeom prst="line">
              <a:avLst/>
            </a:prstGeom>
            <a:noFill/>
            <a:ln w="57150" cap="flat">
              <a:solidFill>
                <a:schemeClr val="accent1"/>
              </a:solidFill>
              <a:prstDash val="solid"/>
              <a:round/>
            </a:ln>
            <a:effectLst/>
          </p:spPr>
          <p:txBody>
            <a:bodyPr wrap="square" lIns="45718" tIns="45718" rIns="45718" bIns="45718" numCol="1" anchor="t">
              <a:noAutofit/>
            </a:bodyPr>
            <a:lstStyle/>
            <a:p>
              <a:endParaRPr/>
            </a:p>
          </p:txBody>
        </p:sp>
      </p:grpSp>
      <p:sp>
        <p:nvSpPr>
          <p:cNvPr id="782" name="Shape 782"/>
          <p:cNvSpPr/>
          <p:nvPr/>
        </p:nvSpPr>
        <p:spPr>
          <a:xfrm>
            <a:off x="1229227" y="4334440"/>
            <a:ext cx="3637546" cy="6756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defTabSz="457200">
              <a:defRPr sz="1900" b="1">
                <a:solidFill>
                  <a:schemeClr val="accent2"/>
                </a:solidFill>
              </a:defRPr>
            </a:lvl1pPr>
          </a:lstStyle>
          <a:p>
            <a:r>
              <a:rPr dirty="0"/>
              <a:t>Roofs with low pitch rise 4 units or less for each 12 units of run.</a:t>
            </a:r>
          </a:p>
        </p:txBody>
      </p:sp>
      <p:sp>
        <p:nvSpPr>
          <p:cNvPr id="783" name="Shape 783" title="line"/>
          <p:cNvSpPr/>
          <p:nvPr/>
        </p:nvSpPr>
        <p:spPr>
          <a:xfrm>
            <a:off x="1295400" y="6019800"/>
            <a:ext cx="0" cy="304800"/>
          </a:xfrm>
          <a:prstGeom prst="line">
            <a:avLst/>
          </a:prstGeom>
          <a:ln w="25400">
            <a:solidFill>
              <a:srgbClr val="000000"/>
            </a:solidFill>
          </a:ln>
          <a:effectLst>
            <a:outerShdw blurRad="38100" dist="20000" dir="5400000" rotWithShape="0">
              <a:srgbClr val="808080">
                <a:alpha val="37998"/>
              </a:srgbClr>
            </a:outerShdw>
          </a:effectLst>
        </p:spPr>
        <p:txBody>
          <a:bodyPr lIns="45718" tIns="45718" rIns="45718" bIns="45718"/>
          <a:lstStyle/>
          <a:p>
            <a:endParaRPr/>
          </a:p>
        </p:txBody>
      </p:sp>
      <p:sp>
        <p:nvSpPr>
          <p:cNvPr id="784" name="Shape 784" title="line"/>
          <p:cNvSpPr/>
          <p:nvPr/>
        </p:nvSpPr>
        <p:spPr>
          <a:xfrm>
            <a:off x="6858000" y="6019800"/>
            <a:ext cx="0" cy="304800"/>
          </a:xfrm>
          <a:prstGeom prst="line">
            <a:avLst/>
          </a:prstGeom>
          <a:ln w="25400">
            <a:solidFill>
              <a:srgbClr val="000000"/>
            </a:solidFill>
          </a:ln>
          <a:effectLst>
            <a:outerShdw blurRad="38100" dist="20000" dir="5400000" rotWithShape="0">
              <a:srgbClr val="808080">
                <a:alpha val="37998"/>
              </a:srgbClr>
            </a:outerShdw>
          </a:effectLst>
        </p:spPr>
        <p:txBody>
          <a:bodyPr lIns="45718" tIns="45718" rIns="45718" bIns="45718"/>
          <a:lstStyle/>
          <a:p>
            <a:endParaRPr/>
          </a:p>
        </p:txBody>
      </p:sp>
      <p:sp>
        <p:nvSpPr>
          <p:cNvPr id="785" name="Shape 785" title="line"/>
          <p:cNvSpPr/>
          <p:nvPr/>
        </p:nvSpPr>
        <p:spPr>
          <a:xfrm>
            <a:off x="1295400" y="6172200"/>
            <a:ext cx="5562600" cy="0"/>
          </a:xfrm>
          <a:prstGeom prst="line">
            <a:avLst/>
          </a:prstGeom>
          <a:ln w="25400">
            <a:solidFill>
              <a:srgbClr val="000000"/>
            </a:solidFill>
          </a:ln>
          <a:effectLst>
            <a:outerShdw blurRad="38100" dist="20000" dir="5400000" rotWithShape="0">
              <a:srgbClr val="808080">
                <a:alpha val="37998"/>
              </a:srgbClr>
            </a:outerShdw>
          </a:effectLst>
        </p:spPr>
        <p:txBody>
          <a:bodyPr lIns="45718" tIns="45718" rIns="45718" bIns="45718"/>
          <a:lstStyle/>
          <a:p>
            <a:endParaRPr/>
          </a:p>
        </p:txBody>
      </p:sp>
      <p:sp>
        <p:nvSpPr>
          <p:cNvPr id="786" name="Shape 786" title="line"/>
          <p:cNvSpPr/>
          <p:nvPr/>
        </p:nvSpPr>
        <p:spPr>
          <a:xfrm>
            <a:off x="6858000" y="4419600"/>
            <a:ext cx="0" cy="1600200"/>
          </a:xfrm>
          <a:prstGeom prst="line">
            <a:avLst/>
          </a:prstGeom>
          <a:ln w="25400">
            <a:solidFill>
              <a:srgbClr val="000000"/>
            </a:solidFill>
            <a:headEnd type="triangle"/>
            <a:tailEnd type="triangle"/>
          </a:ln>
          <a:effectLst>
            <a:outerShdw blurRad="38100" dist="20000" dir="5400000" rotWithShape="0">
              <a:srgbClr val="808080">
                <a:alpha val="37998"/>
              </a:srgbClr>
            </a:outerShdw>
          </a:effectLst>
        </p:spPr>
        <p:txBody>
          <a:bodyPr lIns="45718" tIns="45718" rIns="45718" bIns="45718"/>
          <a:lstStyle/>
          <a:p>
            <a:endParaRPr/>
          </a:p>
        </p:txBody>
      </p:sp>
      <p:sp>
        <p:nvSpPr>
          <p:cNvPr id="790" name="Shape 790"/>
          <p:cNvSpPr/>
          <p:nvPr/>
        </p:nvSpPr>
        <p:spPr>
          <a:xfrm>
            <a:off x="3830637" y="6103937"/>
            <a:ext cx="563564" cy="370839"/>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1800" b="1">
                <a:solidFill>
                  <a:srgbClr val="00B050"/>
                </a:solidFill>
              </a:defRPr>
            </a:lvl1pPr>
          </a:lstStyle>
          <a:p>
            <a:r>
              <a:rPr dirty="0"/>
              <a:t>12</a:t>
            </a:r>
          </a:p>
        </p:txBody>
      </p:sp>
      <p:sp>
        <p:nvSpPr>
          <p:cNvPr id="787" name="Shape 787"/>
          <p:cNvSpPr/>
          <p:nvPr/>
        </p:nvSpPr>
        <p:spPr>
          <a:xfrm>
            <a:off x="7101647" y="5024437"/>
            <a:ext cx="563564" cy="370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defTabSz="457200">
              <a:defRPr sz="1800" b="1">
                <a:solidFill>
                  <a:schemeClr val="accent2"/>
                </a:solidFill>
              </a:defRPr>
            </a:lvl1pPr>
          </a:lstStyle>
          <a:p>
            <a:r>
              <a:rPr dirty="0"/>
              <a:t>Rise</a:t>
            </a:r>
          </a:p>
        </p:txBody>
      </p:sp>
      <p:sp>
        <p:nvSpPr>
          <p:cNvPr id="788" name="Shape 788"/>
          <p:cNvSpPr/>
          <p:nvPr/>
        </p:nvSpPr>
        <p:spPr>
          <a:xfrm>
            <a:off x="3873328" y="6403628"/>
            <a:ext cx="478181" cy="3708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lgn="ctr" defTabSz="457200">
              <a:defRPr sz="1800" b="1">
                <a:solidFill>
                  <a:schemeClr val="accent2"/>
                </a:solidFill>
              </a:defRPr>
            </a:lvl1pPr>
          </a:lstStyle>
          <a:p>
            <a:r>
              <a:rPr dirty="0"/>
              <a:t>Run</a:t>
            </a:r>
          </a:p>
        </p:txBody>
      </p:sp>
      <p:sp>
        <p:nvSpPr>
          <p:cNvPr id="789" name="Shape 789"/>
          <p:cNvSpPr/>
          <p:nvPr/>
        </p:nvSpPr>
        <p:spPr>
          <a:xfrm>
            <a:off x="6689725" y="5024437"/>
            <a:ext cx="336550" cy="370839"/>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defTabSz="457200">
              <a:defRPr sz="1800" b="1">
                <a:solidFill>
                  <a:srgbClr val="00B050"/>
                </a:solidFill>
              </a:defRPr>
            </a:lvl1pPr>
          </a:lstStyle>
          <a:p>
            <a:r>
              <a:t>4</a:t>
            </a:r>
          </a:p>
        </p:txBody>
      </p:sp>
    </p:spTree>
  </p:cSld>
  <p:clrMapOvr>
    <a:masterClrMapping/>
  </p:clrMapOvr>
  <p:transition spd="slow"/>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 name="Shape 801"/>
          <p:cNvSpPr>
            <a:spLocks noGrp="1"/>
          </p:cNvSpPr>
          <p:nvPr>
            <p:ph type="title"/>
          </p:nvPr>
        </p:nvSpPr>
        <p:spPr>
          <a:xfrm>
            <a:off x="-2" y="1118014"/>
            <a:ext cx="9144004" cy="585774"/>
          </a:xfrm>
          <a:prstGeom prst="rect">
            <a:avLst/>
          </a:prstGeom>
        </p:spPr>
        <p:txBody>
          <a:bodyPr/>
          <a:lstStyle>
            <a:lvl1pPr defTabSz="297179">
              <a:defRPr sz="3500"/>
            </a:lvl1pPr>
          </a:lstStyle>
          <a:p>
            <a:r>
              <a:rPr dirty="0"/>
              <a:t>Residential Work at Heights</a:t>
            </a:r>
          </a:p>
        </p:txBody>
      </p:sp>
      <p:sp>
        <p:nvSpPr>
          <p:cNvPr id="802" name="Shape 802"/>
          <p:cNvSpPr>
            <a:spLocks noGrp="1"/>
          </p:cNvSpPr>
          <p:nvPr>
            <p:ph type="body" sz="half" idx="4294967295"/>
          </p:nvPr>
        </p:nvSpPr>
        <p:spPr>
          <a:xfrm>
            <a:off x="386376" y="1782299"/>
            <a:ext cx="4072789" cy="5029203"/>
          </a:xfrm>
          <a:prstGeom prst="rect">
            <a:avLst/>
          </a:prstGeom>
        </p:spPr>
        <p:txBody>
          <a:bodyPr/>
          <a:lstStyle/>
          <a:p>
            <a:pPr marL="0" indent="0">
              <a:buSzTx/>
              <a:buFontTx/>
              <a:buNone/>
              <a:defRPr b="1"/>
            </a:pPr>
            <a:r>
              <a:rPr dirty="0"/>
              <a:t>Changes in regulations:</a:t>
            </a:r>
          </a:p>
          <a:p>
            <a:pPr marL="464343" lvl="1" indent="-273843"/>
            <a:r>
              <a:rPr dirty="0"/>
              <a:t>Slide guards can not be used as the only means of fall protection.</a:t>
            </a:r>
          </a:p>
          <a:p>
            <a:pPr marL="464343" lvl="1" indent="-273843"/>
            <a:r>
              <a:rPr dirty="0"/>
              <a:t>Contractors must be able to provide evidence of the use of alternative fall protection methods.</a:t>
            </a:r>
          </a:p>
          <a:p>
            <a:pPr marL="464343" lvl="1" indent="-273843"/>
            <a:r>
              <a:rPr dirty="0"/>
              <a:t>The fall protection should be used on any roof that has a slope of 4 in 12 or greater (previous rule was 8 in 12).</a:t>
            </a:r>
          </a:p>
        </p:txBody>
      </p:sp>
      <p:pic>
        <p:nvPicPr>
          <p:cNvPr id="803" name="harness roofing Fall-Protection-for-Roofers-thumb.jpg" descr="Two men working on a roof with proper fall protection, harnesses and life lines tied into anchor point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77998" y="2036990"/>
            <a:ext cx="5108629" cy="3051371"/>
          </a:xfrm>
          <a:prstGeom prst="rect">
            <a:avLst/>
          </a:prstGeom>
          <a:ln w="12700">
            <a:miter lim="400000"/>
          </a:ln>
        </p:spPr>
      </p:pic>
      <p:pic>
        <p:nvPicPr>
          <p:cNvPr id="804" name="check mark 2000px-Checkmark_green.svg.png" descr="Green check mark indicates the contents of this photo are approved by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63482" y="2809650"/>
            <a:ext cx="1735081" cy="1506051"/>
          </a:xfrm>
          <a:prstGeom prst="rect">
            <a:avLst/>
          </a:prstGeom>
          <a:ln w="12700">
            <a:miter lim="400000"/>
          </a:ln>
          <a:effectLst>
            <a:outerShdw blurRad="38100" dist="20000" dir="2487689" rotWithShape="0">
              <a:srgbClr val="000000"/>
            </a:outerShdw>
          </a:effectLst>
        </p:spPr>
      </p:pic>
    </p:spTree>
  </p:cSld>
  <p:clrMapOvr>
    <a:masterClrMapping/>
  </p:clrMapOvr>
  <p:transition spd="slow"/>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 name="Shape 809"/>
          <p:cNvSpPr>
            <a:spLocks noGrp="1"/>
          </p:cNvSpPr>
          <p:nvPr>
            <p:ph type="title"/>
          </p:nvPr>
        </p:nvSpPr>
        <p:spPr>
          <a:xfrm>
            <a:off x="-2" y="1103973"/>
            <a:ext cx="9144004" cy="685801"/>
          </a:xfrm>
          <a:prstGeom prst="rect">
            <a:avLst/>
          </a:prstGeom>
        </p:spPr>
        <p:txBody>
          <a:bodyPr>
            <a:normAutofit/>
          </a:bodyPr>
          <a:lstStyle>
            <a:lvl1pPr defTabSz="443483">
              <a:defRPr sz="3500"/>
            </a:lvl1pPr>
          </a:lstStyle>
          <a:p>
            <a:r>
              <a:rPr dirty="0"/>
              <a:t>Risks Associated with Working at Heights</a:t>
            </a:r>
          </a:p>
        </p:txBody>
      </p:sp>
      <p:sp>
        <p:nvSpPr>
          <p:cNvPr id="810" name="Shape 810"/>
          <p:cNvSpPr/>
          <p:nvPr/>
        </p:nvSpPr>
        <p:spPr>
          <a:xfrm>
            <a:off x="1043358" y="1895500"/>
            <a:ext cx="7057284" cy="4470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defTabSz="457200">
              <a:lnSpc>
                <a:spcPct val="85000"/>
              </a:lnSpc>
              <a:spcBef>
                <a:spcPts val="1000"/>
              </a:spcBef>
              <a:defRPr sz="2300"/>
            </a:lvl1pPr>
          </a:lstStyle>
          <a:p>
            <a:r>
              <a:rPr dirty="0"/>
              <a:t>Guardrails must be used around holes in roofs and floors.</a:t>
            </a:r>
          </a:p>
        </p:txBody>
      </p:sp>
      <p:pic>
        <p:nvPicPr>
          <p:cNvPr id="808" name="image90.jpeg" descr="Photo of large hole in a flat roof without any guard rails or warning lin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357" y="2633532"/>
            <a:ext cx="2726811" cy="3497263"/>
          </a:xfrm>
          <a:prstGeom prst="rect">
            <a:avLst/>
          </a:prstGeom>
          <a:ln w="12700">
            <a:miter lim="400000"/>
          </a:ln>
        </p:spPr>
      </p:pic>
      <p:pic>
        <p:nvPicPr>
          <p:cNvPr id="811" name="kickboard hole in floor static1.squarespace.com.png" descr="Photo of a large hole in a floor that has been properly protected with a top guard rail, mid-rail, and toe board. A woman stands at the guard rail looking down."/>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260445" y="2633532"/>
            <a:ext cx="5512154" cy="3497349"/>
          </a:xfrm>
          <a:prstGeom prst="rect">
            <a:avLst/>
          </a:prstGeom>
          <a:ln w="12700">
            <a:miter lim="400000"/>
          </a:ln>
        </p:spPr>
      </p:pic>
      <p:pic>
        <p:nvPicPr>
          <p:cNvPr id="812" name="check mark 2000px-Checkmark_green.svg.png" descr="Green check mark indicates the contents of this photo are approved by OSHA.&#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14249" y="4023566"/>
            <a:ext cx="2402851" cy="2085675"/>
          </a:xfrm>
          <a:prstGeom prst="rect">
            <a:avLst/>
          </a:prstGeom>
          <a:ln w="12700">
            <a:miter lim="400000"/>
          </a:ln>
          <a:effectLst>
            <a:outerShdw blurRad="38100" dist="20000" dir="2487689" rotWithShape="0">
              <a:srgbClr val="000000"/>
            </a:outerShdw>
          </a:effectLst>
        </p:spPr>
      </p:pic>
    </p:spTree>
  </p:cSld>
  <p:clrMapOvr>
    <a:masterClrMapping/>
  </p:clrMapOvr>
  <p:transition spd="slow"/>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 name="Shape 817"/>
          <p:cNvSpPr>
            <a:spLocks noGrp="1"/>
          </p:cNvSpPr>
          <p:nvPr>
            <p:ph type="title"/>
          </p:nvPr>
        </p:nvSpPr>
        <p:spPr>
          <a:xfrm>
            <a:off x="-2" y="912731"/>
            <a:ext cx="9144004" cy="685801"/>
          </a:xfrm>
          <a:prstGeom prst="rect">
            <a:avLst/>
          </a:prstGeom>
        </p:spPr>
        <p:txBody>
          <a:bodyPr anchor="b"/>
          <a:lstStyle>
            <a:lvl1pPr>
              <a:defRPr sz="3200"/>
            </a:lvl1pPr>
          </a:lstStyle>
          <a:p>
            <a:r>
              <a:rPr dirty="0"/>
              <a:t>Fall Protection - Guardrails</a:t>
            </a:r>
          </a:p>
        </p:txBody>
      </p:sp>
      <p:pic>
        <p:nvPicPr>
          <p:cNvPr id="816" name="image61.png" descr="Graphic of proper guardrail construction, showing at top guardrail, a mid-rail, and a toe board."/>
          <p:cNvPicPr>
            <a:picLocks noChangeAspect="1"/>
          </p:cNvPicPr>
          <p:nvPr/>
        </p:nvPicPr>
        <p:blipFill>
          <a:blip r:embed="rId3">
            <a:extLst/>
          </a:blip>
          <a:stretch>
            <a:fillRect/>
          </a:stretch>
        </p:blipFill>
        <p:spPr>
          <a:xfrm>
            <a:off x="762000" y="1685925"/>
            <a:ext cx="7315200" cy="4343400"/>
          </a:xfrm>
          <a:prstGeom prst="rect">
            <a:avLst/>
          </a:prstGeom>
          <a:ln w="12700">
            <a:miter lim="400000"/>
          </a:ln>
        </p:spPr>
      </p:pic>
      <p:sp>
        <p:nvSpPr>
          <p:cNvPr id="819" name="Shape 819"/>
          <p:cNvSpPr/>
          <p:nvPr/>
        </p:nvSpPr>
        <p:spPr>
          <a:xfrm>
            <a:off x="762000" y="2048112"/>
            <a:ext cx="7239000" cy="370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1800" b="1"/>
            </a:lvl1pPr>
          </a:lstStyle>
          <a:p>
            <a:r>
              <a:rPr dirty="0"/>
              <a:t>Top guardrail must be between 38” and 42” high.</a:t>
            </a:r>
          </a:p>
        </p:txBody>
      </p:sp>
      <p:sp>
        <p:nvSpPr>
          <p:cNvPr id="820" name="Shape 820"/>
          <p:cNvSpPr/>
          <p:nvPr/>
        </p:nvSpPr>
        <p:spPr>
          <a:xfrm>
            <a:off x="609600" y="3641725"/>
            <a:ext cx="7620000" cy="3962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2000" b="1"/>
            </a:lvl1pPr>
          </a:lstStyle>
          <a:p>
            <a:r>
              <a:rPr dirty="0"/>
              <a:t>Mid-rail – Halfway between the top guardrail and the working surface.</a:t>
            </a:r>
          </a:p>
        </p:txBody>
      </p:sp>
      <p:sp>
        <p:nvSpPr>
          <p:cNvPr id="821" name="Shape 821"/>
          <p:cNvSpPr/>
          <p:nvPr/>
        </p:nvSpPr>
        <p:spPr>
          <a:xfrm>
            <a:off x="762000" y="5410019"/>
            <a:ext cx="7239000" cy="4216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2100" b="1"/>
            </a:lvl1pPr>
          </a:lstStyle>
          <a:p>
            <a:r>
              <a:rPr dirty="0"/>
              <a:t>Toe board must be a minimum of 3.5” tall.</a:t>
            </a:r>
          </a:p>
        </p:txBody>
      </p:sp>
      <p:sp>
        <p:nvSpPr>
          <p:cNvPr id="818" name="Shape 818"/>
          <p:cNvSpPr>
            <a:spLocks noGrp="1"/>
          </p:cNvSpPr>
          <p:nvPr>
            <p:ph type="body" sz="half" idx="4294967295"/>
          </p:nvPr>
        </p:nvSpPr>
        <p:spPr>
          <a:xfrm>
            <a:off x="1828800" y="2445224"/>
            <a:ext cx="5105400" cy="2662240"/>
          </a:xfrm>
          <a:prstGeom prst="rect">
            <a:avLst/>
          </a:prstGeom>
        </p:spPr>
        <p:txBody>
          <a:bodyPr>
            <a:normAutofit/>
          </a:bodyPr>
          <a:lstStyle/>
          <a:p>
            <a:pPr marL="0" indent="54291" algn="ctr" defTabSz="434340">
              <a:buSzTx/>
              <a:buNone/>
              <a:defRPr sz="2000"/>
            </a:pPr>
            <a:r>
              <a:rPr dirty="0"/>
              <a:t>Top guardrail must resist 200 lbs. of force.</a:t>
            </a:r>
          </a:p>
          <a:p>
            <a:pPr marL="0" lvl="1" indent="434340" algn="ctr" defTabSz="434340">
              <a:buSzTx/>
              <a:buNone/>
              <a:defRPr sz="2200"/>
            </a:pPr>
            <a:endParaRPr dirty="0"/>
          </a:p>
          <a:p>
            <a:pPr marL="0" indent="54291" algn="ctr" defTabSz="434340">
              <a:buSzTx/>
              <a:buNone/>
              <a:defRPr sz="2000"/>
            </a:pPr>
            <a:r>
              <a:rPr dirty="0"/>
              <a:t>Mid-rail must resists 150 lbs. of force.</a:t>
            </a:r>
          </a:p>
          <a:p>
            <a:pPr marL="0" indent="54291" algn="ctr" defTabSz="434340">
              <a:buSzTx/>
              <a:buNone/>
              <a:defRPr sz="2000"/>
            </a:pPr>
            <a:endParaRPr dirty="0"/>
          </a:p>
          <a:p>
            <a:pPr marL="0" indent="54291" algn="ctr" defTabSz="434340">
              <a:buSzTx/>
              <a:buNone/>
              <a:defRPr sz="2000"/>
            </a:pPr>
            <a:endParaRPr dirty="0"/>
          </a:p>
          <a:p>
            <a:pPr marL="0" indent="54291" algn="ctr" defTabSz="434340">
              <a:buSzTx/>
              <a:buNone/>
              <a:defRPr sz="2000"/>
            </a:pPr>
            <a:r>
              <a:rPr dirty="0"/>
              <a:t>All of the guardrails must be 1/4” in diameter.</a:t>
            </a:r>
          </a:p>
        </p:txBody>
      </p:sp>
      <p:pic>
        <p:nvPicPr>
          <p:cNvPr id="822" name="check mark 2000px-Checkmark_green.svg.png" descr="Green check mark indicates the contents of this photo are approved by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81673" y="2048112"/>
            <a:ext cx="1735081" cy="1506050"/>
          </a:xfrm>
          <a:prstGeom prst="rect">
            <a:avLst/>
          </a:prstGeom>
          <a:ln w="12700">
            <a:miter lim="400000"/>
          </a:ln>
          <a:effectLst>
            <a:outerShdw blurRad="38100" dist="20000" dir="2487689" rotWithShape="0">
              <a:srgbClr val="000000"/>
            </a:outerShdw>
          </a:effectLst>
        </p:spPr>
      </p:pic>
    </p:spTree>
  </p:cSld>
  <p:clrMapOvr>
    <a:masterClrMapping/>
  </p:clrMapOvr>
  <p:transition spd="slow"/>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 name="Shape 827"/>
          <p:cNvSpPr>
            <a:spLocks noGrp="1"/>
          </p:cNvSpPr>
          <p:nvPr>
            <p:ph type="title"/>
          </p:nvPr>
        </p:nvSpPr>
        <p:spPr>
          <a:xfrm>
            <a:off x="-2" y="1048788"/>
            <a:ext cx="9144004" cy="609601"/>
          </a:xfrm>
          <a:prstGeom prst="rect">
            <a:avLst/>
          </a:prstGeom>
        </p:spPr>
        <p:txBody>
          <a:bodyPr anchor="b">
            <a:normAutofit/>
          </a:bodyPr>
          <a:lstStyle/>
          <a:p>
            <a:pPr>
              <a:defRPr sz="3200"/>
            </a:pPr>
            <a:r>
              <a:rPr dirty="0"/>
              <a:t>Fall Protection — </a:t>
            </a:r>
            <a:r>
              <a:rPr b="1" dirty="0"/>
              <a:t>Mid-rail</a:t>
            </a:r>
          </a:p>
        </p:txBody>
      </p:sp>
      <p:sp>
        <p:nvSpPr>
          <p:cNvPr id="826" name="Shape 826"/>
          <p:cNvSpPr>
            <a:spLocks noGrp="1"/>
          </p:cNvSpPr>
          <p:nvPr>
            <p:ph type="body" idx="4294967295"/>
          </p:nvPr>
        </p:nvSpPr>
        <p:spPr>
          <a:xfrm>
            <a:off x="421176" y="1593888"/>
            <a:ext cx="9144003" cy="2971801"/>
          </a:xfrm>
          <a:prstGeom prst="rect">
            <a:avLst/>
          </a:prstGeom>
        </p:spPr>
        <p:txBody>
          <a:bodyPr/>
          <a:lstStyle/>
          <a:p>
            <a:pPr marL="190500" indent="-190500">
              <a:buChar char="•"/>
              <a:defRPr sz="2000"/>
            </a:pPr>
            <a:r>
              <a:rPr dirty="0"/>
              <a:t>Mid-rails are required, if there is no wall at least 21” high.</a:t>
            </a:r>
          </a:p>
          <a:p>
            <a:pPr marL="190500" indent="-190500">
              <a:buChar char="•"/>
              <a:defRPr sz="2000"/>
            </a:pPr>
            <a:r>
              <a:rPr dirty="0"/>
              <a:t>Installed halfway in between the top rail and the work surface.</a:t>
            </a:r>
          </a:p>
          <a:p>
            <a:pPr marL="190500" indent="-190500">
              <a:buChar char="•"/>
              <a:defRPr sz="2000"/>
            </a:pPr>
            <a:r>
              <a:rPr dirty="0"/>
              <a:t>You can use screens/meshes or balusters instead of mid-rails.</a:t>
            </a:r>
          </a:p>
          <a:p>
            <a:pPr marL="508000" lvl="1" indent="-190500">
              <a:defRPr sz="2000"/>
            </a:pPr>
            <a:r>
              <a:rPr dirty="0"/>
              <a:t>Screens and meshes must extended all the way across the opening.</a:t>
            </a:r>
          </a:p>
          <a:p>
            <a:pPr marL="508000" lvl="1" indent="-190500">
              <a:defRPr sz="2000"/>
            </a:pPr>
            <a:r>
              <a:rPr dirty="0"/>
              <a:t>Balusters (vertical rails) when used, must be separated to no more than 19."</a:t>
            </a:r>
          </a:p>
        </p:txBody>
      </p:sp>
      <p:grpSp>
        <p:nvGrpSpPr>
          <p:cNvPr id="832" name="Group 832" title="image of balusters and screens"/>
          <p:cNvGrpSpPr/>
          <p:nvPr/>
        </p:nvGrpSpPr>
        <p:grpSpPr>
          <a:xfrm>
            <a:off x="304800" y="3750886"/>
            <a:ext cx="8534400" cy="2601915"/>
            <a:chOff x="0" y="0"/>
            <a:chExt cx="8534400" cy="2601913"/>
          </a:xfrm>
        </p:grpSpPr>
        <p:pic>
          <p:nvPicPr>
            <p:cNvPr id="828" name="image62.png" descr="Graphic of a proper guardrail system with a mesh screen between the top rail and the toe board, instead of a mid-rail."/>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5800" y="152400"/>
              <a:ext cx="4038600" cy="2363789"/>
            </a:xfrm>
            <a:prstGeom prst="rect">
              <a:avLst/>
            </a:prstGeom>
            <a:ln w="12700" cap="flat">
              <a:noFill/>
              <a:miter lim="400000"/>
            </a:ln>
            <a:effectLst/>
          </p:spPr>
        </p:pic>
        <p:pic>
          <p:nvPicPr>
            <p:cNvPr id="829" name="image63.png" descr="Graphic of a proper guardrail system with vertical balusters set at 19 inches apart, instead of a mid-rail.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4265613" cy="2601914"/>
            </a:xfrm>
            <a:prstGeom prst="rect">
              <a:avLst/>
            </a:prstGeom>
            <a:ln w="12700" cap="flat">
              <a:noFill/>
              <a:miter lim="400000"/>
            </a:ln>
            <a:effectLst/>
          </p:spPr>
        </p:pic>
        <p:sp>
          <p:nvSpPr>
            <p:cNvPr id="830" name="Shape 830"/>
            <p:cNvSpPr/>
            <p:nvPr/>
          </p:nvSpPr>
          <p:spPr>
            <a:xfrm>
              <a:off x="990600" y="1790700"/>
              <a:ext cx="685800" cy="0"/>
            </a:xfrm>
            <a:prstGeom prst="line">
              <a:avLst/>
            </a:prstGeom>
            <a:noFill/>
            <a:ln w="34925" cap="flat">
              <a:solidFill>
                <a:srgbClr val="D52C26"/>
              </a:solidFill>
              <a:prstDash val="solid"/>
              <a:round/>
              <a:headEnd type="triangle" w="med" len="med"/>
              <a:tailEnd type="triangle" w="med" len="med"/>
            </a:ln>
            <a:effectLst>
              <a:outerShdw blurRad="38100" dist="20000" dir="5400000" rotWithShape="0">
                <a:srgbClr val="808080">
                  <a:alpha val="37998"/>
                </a:srgbClr>
              </a:outerShdw>
            </a:effectLst>
          </p:spPr>
          <p:txBody>
            <a:bodyPr wrap="square" lIns="45718" tIns="45718" rIns="45718" bIns="45718" numCol="1" anchor="t">
              <a:noAutofit/>
            </a:bodyPr>
            <a:lstStyle/>
            <a:p>
              <a:endParaRPr/>
            </a:p>
          </p:txBody>
        </p:sp>
        <p:sp>
          <p:nvSpPr>
            <p:cNvPr id="831" name="Shape 831"/>
            <p:cNvSpPr/>
            <p:nvPr/>
          </p:nvSpPr>
          <p:spPr>
            <a:xfrm>
              <a:off x="1086196" y="1384460"/>
              <a:ext cx="685801" cy="4851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defTabSz="457200">
                <a:defRPr sz="2200">
                  <a:latin typeface="Arial Black"/>
                  <a:ea typeface="Arial Black"/>
                  <a:cs typeface="Arial Black"/>
                  <a:sym typeface="Arial Black"/>
                </a:defRPr>
              </a:lvl1pPr>
            </a:lstStyle>
            <a:p>
              <a:r>
                <a:rPr dirty="0"/>
                <a:t>19”</a:t>
              </a:r>
            </a:p>
          </p:txBody>
        </p:sp>
      </p:grpSp>
      <p:pic>
        <p:nvPicPr>
          <p:cNvPr id="833" name="check mark 2000px-Checkmark_green.svg.png" descr="Green check mark indicates the contents of this photo are approved by OSHA.&#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07050" y="4458183"/>
            <a:ext cx="1735081" cy="1506050"/>
          </a:xfrm>
          <a:prstGeom prst="rect">
            <a:avLst/>
          </a:prstGeom>
          <a:ln w="12700">
            <a:miter lim="400000"/>
          </a:ln>
          <a:effectLst>
            <a:outerShdw blurRad="38100" dist="20000" dir="2487689" rotWithShape="0">
              <a:srgbClr val="000000"/>
            </a:outerShdw>
          </a:effectLst>
        </p:spPr>
      </p:pic>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8537"/>
            <a:ext cx="9144000" cy="830263"/>
          </a:xfrm>
        </p:spPr>
        <p:txBody>
          <a:bodyPr/>
          <a:lstStyle/>
          <a:p>
            <a:r>
              <a:rPr lang="en-US" dirty="0" smtClean="0"/>
              <a:t>Training</a:t>
            </a:r>
            <a:endParaRPr lang="en-US" dirty="0"/>
          </a:p>
        </p:txBody>
      </p:sp>
      <p:sp>
        <p:nvSpPr>
          <p:cNvPr id="839" name="Shape 839"/>
          <p:cNvSpPr/>
          <p:nvPr/>
        </p:nvSpPr>
        <p:spPr>
          <a:xfrm>
            <a:off x="290482" y="1811270"/>
            <a:ext cx="6557610" cy="41427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285750" indent="-285750" defTabSz="457200">
              <a:buSzPct val="100000"/>
              <a:buFont typeface="Arial"/>
              <a:buChar char="•"/>
              <a:defRPr sz="2500"/>
            </a:pPr>
            <a:r>
              <a:rPr dirty="0"/>
              <a:t>The employer must provide a training program.</a:t>
            </a:r>
            <a:endParaRPr sz="2800" dirty="0"/>
          </a:p>
          <a:p>
            <a:pPr marL="647700" lvl="1" indent="-190500" defTabSz="457200">
              <a:buSzPct val="100000"/>
              <a:buFont typeface="Arial"/>
              <a:buChar char="-"/>
              <a:defRPr sz="1800"/>
            </a:pPr>
            <a:r>
              <a:rPr dirty="0"/>
              <a:t>The training must be provided in a language that workers understand.</a:t>
            </a:r>
          </a:p>
          <a:p>
            <a:pPr marL="647700" lvl="1" indent="-190500" defTabSz="457200">
              <a:buSzPct val="100000"/>
              <a:buFont typeface="Arial"/>
              <a:buChar char="-"/>
              <a:defRPr sz="1800"/>
            </a:pPr>
            <a:r>
              <a:rPr dirty="0"/>
              <a:t>It should allow the worker to recognize the risks.</a:t>
            </a:r>
          </a:p>
          <a:p>
            <a:pPr marL="647700" lvl="1" indent="-190500" defTabSz="457200">
              <a:buSzPct val="100000"/>
              <a:buFont typeface="Arial"/>
              <a:buChar char="-"/>
              <a:defRPr sz="1800"/>
            </a:pPr>
            <a:r>
              <a:rPr dirty="0"/>
              <a:t>And the procedures to be followed in order to minimize those risks.</a:t>
            </a:r>
          </a:p>
          <a:p>
            <a:pPr marL="742950" lvl="1" indent="-285750" defTabSz="457200">
              <a:buSzPct val="100000"/>
              <a:buFont typeface="Arial"/>
              <a:buChar char="•"/>
              <a:defRPr sz="800"/>
            </a:pPr>
            <a:endParaRPr dirty="0"/>
          </a:p>
          <a:p>
            <a:pPr marL="285750" indent="-285750" defTabSz="457200">
              <a:buSzPct val="100000"/>
              <a:buFont typeface="Arial"/>
              <a:buChar char="•"/>
              <a:defRPr sz="2800"/>
            </a:pPr>
            <a:r>
              <a:rPr dirty="0"/>
              <a:t>The employer must verify the training through a written record that indicates: </a:t>
            </a:r>
          </a:p>
          <a:p>
            <a:pPr marL="285750" indent="-285750" defTabSz="457200">
              <a:buSzPct val="100000"/>
              <a:buFont typeface="Arial"/>
              <a:buChar char="•"/>
              <a:defRPr sz="800"/>
            </a:pPr>
            <a:endParaRPr dirty="0"/>
          </a:p>
          <a:p>
            <a:pPr marL="647700" lvl="1" indent="-190500" defTabSz="457200">
              <a:buSzPct val="100000"/>
              <a:buFont typeface="Arial"/>
              <a:buChar char="-"/>
              <a:defRPr sz="1800"/>
            </a:pPr>
            <a:r>
              <a:rPr dirty="0"/>
              <a:t>The name and other identification of each trained worker.</a:t>
            </a:r>
          </a:p>
          <a:p>
            <a:pPr marL="647700" lvl="1" indent="-190500" defTabSz="457200">
              <a:buSzPct val="100000"/>
              <a:buFont typeface="Arial"/>
              <a:buChar char="-"/>
              <a:defRPr sz="1800"/>
            </a:pPr>
            <a:r>
              <a:rPr dirty="0"/>
              <a:t>The date(s) of the training.</a:t>
            </a:r>
          </a:p>
          <a:p>
            <a:pPr marL="647700" lvl="1" indent="-190500" defTabSz="457200">
              <a:buSzPct val="100000"/>
              <a:buFont typeface="Arial"/>
              <a:buChar char="-"/>
              <a:defRPr sz="1800"/>
            </a:pPr>
            <a:r>
              <a:rPr dirty="0"/>
              <a:t>The signature of the person who conducted the training or that of the employer.</a:t>
            </a:r>
          </a:p>
        </p:txBody>
      </p:sp>
      <p:pic>
        <p:nvPicPr>
          <p:cNvPr id="837" name="image60.png" descr="Graphic of a teacher pointing at the board while 2 students sit in from of computers in a class room."/>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65524" y="2647852"/>
            <a:ext cx="2231633" cy="1780158"/>
          </a:xfrm>
          <a:prstGeom prst="rect">
            <a:avLst/>
          </a:prstGeom>
          <a:ln w="12700">
            <a:miter lim="400000"/>
          </a:ln>
        </p:spPr>
      </p:pic>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9937"/>
            <a:ext cx="5943600" cy="1668463"/>
          </a:xfrm>
        </p:spPr>
        <p:txBody>
          <a:bodyPr/>
          <a:lstStyle/>
          <a:p>
            <a:r>
              <a:rPr lang="en-US" sz="4000" dirty="0"/>
              <a:t>Are they using the best form of fall protection</a:t>
            </a:r>
            <a:r>
              <a:rPr lang="en-US" sz="4000" dirty="0" smtClean="0"/>
              <a:t>?</a:t>
            </a:r>
            <a:endParaRPr lang="en-US" sz="4000" dirty="0"/>
          </a:p>
        </p:txBody>
      </p:sp>
      <p:pic>
        <p:nvPicPr>
          <p:cNvPr id="841" name="image93.jpeg" descr="Instead of using fall protection equipment, a man is laying on his stomach on a steep roof and hammering nails into a board, while a second man holds his feet so that he doesn't slide down the roof. The red No symbol (circle with a slash) indicates the contents of this photo are not approved by OSHA.&#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010965" y="2441033"/>
            <a:ext cx="5122136" cy="3812380"/>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 name="Shape 847"/>
          <p:cNvSpPr>
            <a:spLocks noGrp="1"/>
          </p:cNvSpPr>
          <p:nvPr>
            <p:ph type="title"/>
          </p:nvPr>
        </p:nvSpPr>
        <p:spPr>
          <a:xfrm>
            <a:off x="-2" y="838200"/>
            <a:ext cx="9144004" cy="578627"/>
          </a:xfrm>
          <a:prstGeom prst="rect">
            <a:avLst/>
          </a:prstGeom>
        </p:spPr>
        <p:txBody>
          <a:bodyPr/>
          <a:lstStyle>
            <a:lvl1pPr defTabSz="306324">
              <a:defRPr sz="2800" b="1"/>
            </a:lvl1pPr>
          </a:lstStyle>
          <a:p>
            <a:r>
              <a:rPr dirty="0"/>
              <a:t>Personal Fall Protection Systems</a:t>
            </a:r>
          </a:p>
        </p:txBody>
      </p:sp>
      <p:pic>
        <p:nvPicPr>
          <p:cNvPr id="848" name="harness LasClavesDelArnes1.png" descr="A man is ascending a ladder while wearing safety goggles, a hard hat, protective clothing, and a harness. He will clip this lanyard to an anchor point as soon as he reaches the work surface."/>
          <p:cNvPicPr>
            <a:picLocks noChangeAspect="1"/>
          </p:cNvPicPr>
          <p:nvPr/>
        </p:nvPicPr>
        <p:blipFill>
          <a:blip r:embed="rId3">
            <a:extLst/>
          </a:blip>
          <a:stretch>
            <a:fillRect/>
          </a:stretch>
        </p:blipFill>
        <p:spPr>
          <a:xfrm>
            <a:off x="943756" y="1366357"/>
            <a:ext cx="3384533" cy="5110644"/>
          </a:xfrm>
          <a:prstGeom prst="rect">
            <a:avLst/>
          </a:prstGeom>
          <a:ln w="12700">
            <a:miter lim="400000"/>
          </a:ln>
        </p:spPr>
      </p:pic>
      <p:pic>
        <p:nvPicPr>
          <p:cNvPr id="850" name="check mark 2000px-Checkmark_green.svg.png" descr="Green check mark indicates the contents of this photo are approved by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7058" y="1583271"/>
            <a:ext cx="1775842" cy="1541431"/>
          </a:xfrm>
          <a:prstGeom prst="rect">
            <a:avLst/>
          </a:prstGeom>
          <a:ln w="12700">
            <a:miter lim="400000"/>
          </a:ln>
          <a:effectLst>
            <a:outerShdw blurRad="38100" dist="20000" dir="2487689" rotWithShape="0">
              <a:srgbClr val="000000"/>
            </a:outerShdw>
          </a:effectLst>
        </p:spPr>
      </p:pic>
      <p:pic>
        <p:nvPicPr>
          <p:cNvPr id="846" name="image79.png" descr="A man has fallen and is hanging from a harness which has arrested his fall. He is safe and may have avoided serious injury."/>
          <p:cNvPicPr>
            <a:picLocks noChangeAspect="1"/>
          </p:cNvPicPr>
          <p:nvPr/>
        </p:nvPicPr>
        <p:blipFill>
          <a:blip r:embed="rId5">
            <a:extLst/>
          </a:blip>
          <a:stretch>
            <a:fillRect/>
          </a:stretch>
        </p:blipFill>
        <p:spPr>
          <a:xfrm>
            <a:off x="4724400" y="1371600"/>
            <a:ext cx="3116264" cy="4800600"/>
          </a:xfrm>
          <a:prstGeom prst="rect">
            <a:avLst/>
          </a:prstGeom>
          <a:ln w="12700">
            <a:miter lim="400000"/>
          </a:ln>
        </p:spPr>
      </p:pic>
      <p:pic>
        <p:nvPicPr>
          <p:cNvPr id="849" name="check mark 2000px-Checkmark_green.svg.png" descr="Green check mark indicates the contents of this photo are approved by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77755" y="4434813"/>
            <a:ext cx="1775842" cy="1541431"/>
          </a:xfrm>
          <a:prstGeom prst="rect">
            <a:avLst/>
          </a:prstGeom>
          <a:ln w="12700">
            <a:miter lim="400000"/>
          </a:ln>
          <a:effectLst>
            <a:outerShdw blurRad="38100" dist="20000" dir="2487689" rotWithShape="0">
              <a:srgbClr val="000000"/>
            </a:outerShdw>
          </a:effectLst>
        </p:spPr>
      </p:pic>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 name="Shape 866"/>
          <p:cNvSpPr>
            <a:spLocks noGrp="1"/>
          </p:cNvSpPr>
          <p:nvPr>
            <p:ph type="title"/>
          </p:nvPr>
        </p:nvSpPr>
        <p:spPr>
          <a:xfrm>
            <a:off x="-2" y="805224"/>
            <a:ext cx="9144004" cy="1093697"/>
          </a:xfrm>
          <a:prstGeom prst="rect">
            <a:avLst/>
          </a:prstGeom>
        </p:spPr>
        <p:txBody>
          <a:bodyPr/>
          <a:lstStyle/>
          <a:p>
            <a:pPr defTabSz="274320">
              <a:defRPr sz="3000" b="1"/>
            </a:pPr>
            <a:r>
              <a:rPr dirty="0"/>
              <a:t>Fall Protection - </a:t>
            </a:r>
          </a:p>
          <a:p>
            <a:pPr defTabSz="274320">
              <a:defRPr sz="3000" b="1"/>
            </a:pPr>
            <a:r>
              <a:rPr dirty="0"/>
              <a:t>Personal Fall Protection Systems </a:t>
            </a:r>
          </a:p>
        </p:txBody>
      </p:sp>
      <p:sp>
        <p:nvSpPr>
          <p:cNvPr id="867" name="Shape 867"/>
          <p:cNvSpPr>
            <a:spLocks noGrp="1"/>
          </p:cNvSpPr>
          <p:nvPr>
            <p:ph type="body" sz="quarter" idx="4294967295"/>
          </p:nvPr>
        </p:nvSpPr>
        <p:spPr>
          <a:xfrm>
            <a:off x="649269" y="2031206"/>
            <a:ext cx="4151331" cy="966789"/>
          </a:xfrm>
          <a:prstGeom prst="rect">
            <a:avLst/>
          </a:prstGeom>
        </p:spPr>
        <p:txBody>
          <a:bodyPr>
            <a:normAutofit/>
          </a:bodyPr>
          <a:lstStyle>
            <a:lvl1pPr marL="0" indent="0" algn="r" defTabSz="425194">
              <a:lnSpc>
                <a:spcPct val="90000"/>
              </a:lnSpc>
              <a:buSzTx/>
              <a:buNone/>
              <a:defRPr sz="2500"/>
            </a:lvl1pPr>
          </a:lstStyle>
          <a:p>
            <a:r>
              <a:rPr dirty="0"/>
              <a:t>Personal Fall Protection systems include:</a:t>
            </a:r>
          </a:p>
        </p:txBody>
      </p:sp>
      <p:pic>
        <p:nvPicPr>
          <p:cNvPr id="856" name="image65.png" descr="A man is wearing a harness, which has been properly fastened.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3352800"/>
            <a:ext cx="1619250" cy="2841625"/>
          </a:xfrm>
          <a:prstGeom prst="rect">
            <a:avLst/>
          </a:prstGeom>
          <a:ln w="12700">
            <a:miter lim="400000"/>
          </a:ln>
        </p:spPr>
      </p:pic>
      <p:sp>
        <p:nvSpPr>
          <p:cNvPr id="857" name="Shape 857"/>
          <p:cNvSpPr/>
          <p:nvPr/>
        </p:nvSpPr>
        <p:spPr>
          <a:xfrm>
            <a:off x="457199" y="6172200"/>
            <a:ext cx="2078040" cy="3708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1800"/>
            </a:lvl1pPr>
          </a:lstStyle>
          <a:p>
            <a:r>
              <a:rPr dirty="0"/>
              <a:t>Harness</a:t>
            </a:r>
          </a:p>
        </p:txBody>
      </p:sp>
      <p:pic>
        <p:nvPicPr>
          <p:cNvPr id="868" name="check mark 2000px-Checkmark_green.svg.png" descr="Green check mark indicates the contents of this photo are approved by OSH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48135" y="3121160"/>
            <a:ext cx="1113812" cy="966789"/>
          </a:xfrm>
          <a:prstGeom prst="rect">
            <a:avLst/>
          </a:prstGeom>
          <a:ln w="12700">
            <a:miter lim="400000"/>
          </a:ln>
          <a:effectLst>
            <a:outerShdw blurRad="38100" dist="20000" dir="2487689" rotWithShape="0">
              <a:srgbClr val="000000"/>
            </a:outerShdw>
          </a:effectLst>
        </p:spPr>
      </p:pic>
      <p:pic>
        <p:nvPicPr>
          <p:cNvPr id="858" name="image94.jpeg" descr="Photo provides an example of what an anchor point looks like. The anchor point is properly attached to a roof and has a quick release hook connected to it."/>
          <p:cNvPicPr>
            <a:picLocks noChangeAspect="1"/>
          </p:cNvPicPr>
          <p:nvPr/>
        </p:nvPicPr>
        <p:blipFill>
          <a:blip r:embed="rId5">
            <a:extLst/>
          </a:blip>
          <a:stretch>
            <a:fillRect/>
          </a:stretch>
        </p:blipFill>
        <p:spPr>
          <a:xfrm>
            <a:off x="2819400" y="3352800"/>
            <a:ext cx="1912939" cy="2630489"/>
          </a:xfrm>
          <a:prstGeom prst="rect">
            <a:avLst/>
          </a:prstGeom>
          <a:ln w="12700">
            <a:miter lim="400000"/>
          </a:ln>
        </p:spPr>
      </p:pic>
      <p:sp>
        <p:nvSpPr>
          <p:cNvPr id="859" name="Shape 859"/>
          <p:cNvSpPr/>
          <p:nvPr/>
        </p:nvSpPr>
        <p:spPr>
          <a:xfrm>
            <a:off x="2667000" y="6027737"/>
            <a:ext cx="2141539" cy="370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1800"/>
            </a:lvl1pPr>
          </a:lstStyle>
          <a:p>
            <a:r>
              <a:rPr dirty="0"/>
              <a:t>Anchor Point</a:t>
            </a:r>
          </a:p>
        </p:txBody>
      </p:sp>
      <p:pic>
        <p:nvPicPr>
          <p:cNvPr id="854" name="image64.png" descr="Photo of a lanyard with quick release hooks at each end."/>
          <p:cNvPicPr>
            <a:picLocks noChangeAspect="1"/>
          </p:cNvPicPr>
          <p:nvPr/>
        </p:nvPicPr>
        <p:blipFill>
          <a:blip r:embed="rId6">
            <a:extLst/>
          </a:blip>
          <a:stretch>
            <a:fillRect/>
          </a:stretch>
        </p:blipFill>
        <p:spPr>
          <a:xfrm>
            <a:off x="4953000" y="1828800"/>
            <a:ext cx="2020889" cy="1733550"/>
          </a:xfrm>
          <a:prstGeom prst="rect">
            <a:avLst/>
          </a:prstGeom>
          <a:ln w="12700">
            <a:miter lim="400000"/>
          </a:ln>
        </p:spPr>
      </p:pic>
      <p:sp>
        <p:nvSpPr>
          <p:cNvPr id="855" name="Shape 855"/>
          <p:cNvSpPr/>
          <p:nvPr/>
        </p:nvSpPr>
        <p:spPr>
          <a:xfrm>
            <a:off x="5029200" y="3505200"/>
            <a:ext cx="2249489" cy="3708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1800"/>
            </a:lvl1pPr>
          </a:lstStyle>
          <a:p>
            <a:r>
              <a:rPr dirty="0"/>
              <a:t>Lanyard</a:t>
            </a:r>
          </a:p>
        </p:txBody>
      </p:sp>
      <p:pic>
        <p:nvPicPr>
          <p:cNvPr id="864" name="image68.png" descr="Photo of a quick realease hook."/>
          <p:cNvPicPr>
            <a:picLocks noChangeAspect="1"/>
          </p:cNvPicPr>
          <p:nvPr/>
        </p:nvPicPr>
        <p:blipFill>
          <a:blip r:embed="rId7">
            <a:extLst/>
          </a:blip>
          <a:stretch>
            <a:fillRect/>
          </a:stretch>
        </p:blipFill>
        <p:spPr>
          <a:xfrm>
            <a:off x="5029200" y="4343400"/>
            <a:ext cx="2246314" cy="1009650"/>
          </a:xfrm>
          <a:prstGeom prst="rect">
            <a:avLst/>
          </a:prstGeom>
          <a:ln w="12700">
            <a:miter lim="400000"/>
          </a:ln>
        </p:spPr>
      </p:pic>
      <p:sp>
        <p:nvSpPr>
          <p:cNvPr id="865" name="Shape 865"/>
          <p:cNvSpPr/>
          <p:nvPr/>
        </p:nvSpPr>
        <p:spPr>
          <a:xfrm>
            <a:off x="5029200" y="5334000"/>
            <a:ext cx="2246314" cy="3708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1800"/>
            </a:lvl1pPr>
          </a:lstStyle>
          <a:p>
            <a:r>
              <a:rPr dirty="0"/>
              <a:t>Quick Release Hook</a:t>
            </a:r>
          </a:p>
        </p:txBody>
      </p:sp>
      <p:pic>
        <p:nvPicPr>
          <p:cNvPr id="860" name="image66.png" descr="Photo of a carabiner."/>
          <p:cNvPicPr>
            <a:picLocks noChangeAspect="1"/>
          </p:cNvPicPr>
          <p:nvPr/>
        </p:nvPicPr>
        <p:blipFill>
          <a:blip r:embed="rId8">
            <a:extLst/>
          </a:blip>
          <a:stretch>
            <a:fillRect/>
          </a:stretch>
        </p:blipFill>
        <p:spPr>
          <a:xfrm>
            <a:off x="7620000" y="3505200"/>
            <a:ext cx="1192213" cy="1619250"/>
          </a:xfrm>
          <a:prstGeom prst="rect">
            <a:avLst/>
          </a:prstGeom>
          <a:ln w="12700">
            <a:miter lim="400000"/>
          </a:ln>
        </p:spPr>
      </p:pic>
      <p:sp>
        <p:nvSpPr>
          <p:cNvPr id="861" name="Shape 861"/>
          <p:cNvSpPr/>
          <p:nvPr/>
        </p:nvSpPr>
        <p:spPr>
          <a:xfrm>
            <a:off x="7300912" y="5210809"/>
            <a:ext cx="1830389" cy="370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1800"/>
            </a:lvl1pPr>
          </a:lstStyle>
          <a:p>
            <a:r>
              <a:rPr dirty="0"/>
              <a:t>Carabiner</a:t>
            </a:r>
          </a:p>
        </p:txBody>
      </p:sp>
      <p:pic>
        <p:nvPicPr>
          <p:cNvPr id="862" name="image67.png" descr="Photo of a D ring."/>
          <p:cNvPicPr>
            <a:picLocks noChangeAspect="1"/>
          </p:cNvPicPr>
          <p:nvPr/>
        </p:nvPicPr>
        <p:blipFill>
          <a:blip r:embed="rId9">
            <a:extLst/>
          </a:blip>
          <a:stretch>
            <a:fillRect/>
          </a:stretch>
        </p:blipFill>
        <p:spPr>
          <a:xfrm>
            <a:off x="7696200" y="1752600"/>
            <a:ext cx="909638" cy="1368425"/>
          </a:xfrm>
          <a:prstGeom prst="rect">
            <a:avLst/>
          </a:prstGeom>
          <a:ln w="12700">
            <a:miter lim="400000"/>
          </a:ln>
        </p:spPr>
      </p:pic>
      <p:sp>
        <p:nvSpPr>
          <p:cNvPr id="863" name="Shape 863"/>
          <p:cNvSpPr/>
          <p:nvPr/>
        </p:nvSpPr>
        <p:spPr>
          <a:xfrm>
            <a:off x="7391400" y="3048000"/>
            <a:ext cx="1533525" cy="3708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457200">
              <a:defRPr sz="1800"/>
            </a:lvl1pPr>
          </a:lstStyle>
          <a:p>
            <a:r>
              <a:rPr dirty="0"/>
              <a:t>D Ring</a:t>
            </a:r>
          </a:p>
        </p:txBody>
      </p:sp>
    </p:spTree>
  </p:cSld>
  <p:clrMapOvr>
    <a:masterClrMapping/>
  </p:clrMapOvr>
  <p:transition/>
</p:sld>
</file>

<file path=ppt/theme/theme1.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1_Office Theme">
      <a:majorFont>
        <a:latin typeface="Calibri"/>
        <a:ea typeface="Calibri"/>
        <a:cs typeface="Calibri"/>
      </a:majorFont>
      <a:minorFont>
        <a:latin typeface="Helvetica"/>
        <a:ea typeface="Helvetica"/>
        <a:cs typeface="Helvetica"/>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1_Office Theme">
      <a:majorFont>
        <a:latin typeface="Calibri"/>
        <a:ea typeface="Calibri"/>
        <a:cs typeface="Calibri"/>
      </a:majorFont>
      <a:minorFont>
        <a:latin typeface="Helvetica"/>
        <a:ea typeface="Helvetica"/>
        <a:cs typeface="Helvetica"/>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10120</Words>
  <Application>Microsoft Office PowerPoint</Application>
  <PresentationFormat>On-screen Show (4:3)</PresentationFormat>
  <Paragraphs>887</Paragraphs>
  <Slides>114</Slides>
  <Notes>90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114</vt:i4>
      </vt:variant>
    </vt:vector>
  </HeadingPairs>
  <TitlesOfParts>
    <vt:vector size="123" baseType="lpstr">
      <vt:lpstr>ＭＳ Ｐゴシック</vt:lpstr>
      <vt:lpstr>Arial</vt:lpstr>
      <vt:lpstr>Arial Black</vt:lpstr>
      <vt:lpstr>Calibri</vt:lpstr>
      <vt:lpstr>Futura</vt:lpstr>
      <vt:lpstr>Palace Script MT</vt:lpstr>
      <vt:lpstr>Pristina</vt:lpstr>
      <vt:lpstr>Wingdings</vt:lpstr>
      <vt:lpstr>1_Office Theme</vt:lpstr>
      <vt:lpstr>Fall Protection – Taking It to a Whole New Level 1 </vt:lpstr>
      <vt:lpstr>Fall Protection 2017</vt:lpstr>
      <vt:lpstr>Welcome!</vt:lpstr>
      <vt:lpstr>Know Your Rights</vt:lpstr>
      <vt:lpstr>Did you know that… 1</vt:lpstr>
      <vt:lpstr>Did you know that… 2</vt:lpstr>
      <vt:lpstr>Did you know that… 3</vt:lpstr>
      <vt:lpstr>Did you know that… 4</vt:lpstr>
      <vt:lpstr>Did you know that… 5</vt:lpstr>
      <vt:lpstr>OSHA Fall-Related Death Reports</vt:lpstr>
      <vt:lpstr>Did you know that… 6</vt:lpstr>
      <vt:lpstr>Did you know that… 7</vt:lpstr>
      <vt:lpstr>Do you think that… 1</vt:lpstr>
      <vt:lpstr>Did you know that… 8</vt:lpstr>
      <vt:lpstr>The Risk Is Real</vt:lpstr>
      <vt:lpstr>What is the real story here?</vt:lpstr>
      <vt:lpstr>John Doe Myths 1</vt:lpstr>
      <vt:lpstr>Reality Check</vt:lpstr>
      <vt:lpstr>John Doe Myths 2</vt:lpstr>
      <vt:lpstr>John Doe Myths 3</vt:lpstr>
      <vt:lpstr>The Disaster at Willow Island 1</vt:lpstr>
      <vt:lpstr>The Disaster at Willow Island 2</vt:lpstr>
      <vt:lpstr> What could the workers have done to avoid this accident?</vt:lpstr>
      <vt:lpstr>How to improve our procedure?</vt:lpstr>
      <vt:lpstr>Why develop safety systems? 1</vt:lpstr>
      <vt:lpstr>The Cultural Component 1</vt:lpstr>
      <vt:lpstr>The Cultural Component 2</vt:lpstr>
      <vt:lpstr>The Cultural Component 3</vt:lpstr>
      <vt:lpstr>Shared Responsibility</vt:lpstr>
      <vt:lpstr>The Operational Component</vt:lpstr>
      <vt:lpstr>The Operation of the Fall Protection Safety System</vt:lpstr>
      <vt:lpstr>The Obligation to Provide Fall Protection</vt:lpstr>
      <vt:lpstr>When is fall protection required?</vt:lpstr>
      <vt:lpstr>Fall Prevention</vt:lpstr>
      <vt:lpstr>Warning Lines or Strings</vt:lpstr>
      <vt:lpstr>Fall Protection - Warning Line Systems 1</vt:lpstr>
      <vt:lpstr>Fall Protection - Warning Line Systems 2</vt:lpstr>
      <vt:lpstr>Safety Monitor</vt:lpstr>
      <vt:lpstr>Question: 2</vt:lpstr>
      <vt:lpstr>Ladders 1</vt:lpstr>
      <vt:lpstr>Ladders 2</vt:lpstr>
      <vt:lpstr>Critical Outcomes for Ladder Safety 1</vt:lpstr>
      <vt:lpstr>Critical Outcomes for Ladder Safety 2</vt:lpstr>
      <vt:lpstr>Critical Outcomes for Ladder Safety 3</vt:lpstr>
      <vt:lpstr>Ladder-Related Training</vt:lpstr>
      <vt:lpstr>An Example 1</vt:lpstr>
      <vt:lpstr>An Example 2</vt:lpstr>
      <vt:lpstr>35 minutes later…</vt:lpstr>
      <vt:lpstr>What happened?</vt:lpstr>
      <vt:lpstr>What was the safest way to do the job?</vt:lpstr>
      <vt:lpstr>Types of Ladders</vt:lpstr>
      <vt:lpstr>Ladder Reach and Capacity</vt:lpstr>
      <vt:lpstr>Inspect and place your ladder 1</vt:lpstr>
      <vt:lpstr>Inspect and place your ladder 2</vt:lpstr>
      <vt:lpstr>Horizontal Cross Sections</vt:lpstr>
      <vt:lpstr>Inspect and place your ladder 3</vt:lpstr>
      <vt:lpstr>The Straight Ladder</vt:lpstr>
      <vt:lpstr>All Ladders</vt:lpstr>
      <vt:lpstr>Key Components for Ladder Safety</vt:lpstr>
      <vt:lpstr>Scaffolding</vt:lpstr>
      <vt:lpstr>What is a scaffolding?</vt:lpstr>
      <vt:lpstr>Scaffolding Risks</vt:lpstr>
      <vt:lpstr>Risks of Falls from Scaffolding</vt:lpstr>
      <vt:lpstr>Critical Outcomes for Safety with Scaffolds</vt:lpstr>
      <vt:lpstr>Training - Scaffolding</vt:lpstr>
      <vt:lpstr>Training - Suspended Scaffolding</vt:lpstr>
      <vt:lpstr>Construction of the Scaffolding Platform 1</vt:lpstr>
      <vt:lpstr>Construction of the Scaffolding Platform 2</vt:lpstr>
      <vt:lpstr>Construction of the Scaffolding</vt:lpstr>
      <vt:lpstr>Construction of the Scaffolding Platform 3</vt:lpstr>
      <vt:lpstr>Supported Scaffolding</vt:lpstr>
      <vt:lpstr>Scaffolding Supported by Floor/Surface -  Height and Base</vt:lpstr>
      <vt:lpstr>Supported Scaffolding - Base</vt:lpstr>
      <vt:lpstr>Mobile Scaffolding</vt:lpstr>
      <vt:lpstr>Accessing a Mobile Scaffold</vt:lpstr>
      <vt:lpstr>Accessing a Supported Scaffolding</vt:lpstr>
      <vt:lpstr>Suspended Scaffolding - Tie-Back Cables</vt:lpstr>
      <vt:lpstr>Suspended Scaffolding 1</vt:lpstr>
      <vt:lpstr>Suspended Scaffolding 2</vt:lpstr>
      <vt:lpstr>Suspended Scaffolding 3</vt:lpstr>
      <vt:lpstr>Accessing a Suspended Scaffolding</vt:lpstr>
      <vt:lpstr>Scaffolding – Work on Scaffolding</vt:lpstr>
      <vt:lpstr>Scaffolding Inspections</vt:lpstr>
      <vt:lpstr>Scaffolding - Inspection Labels</vt:lpstr>
      <vt:lpstr>Aerial Lifts 1</vt:lpstr>
      <vt:lpstr>Operator Training for Aerial Lifts (“cherry picker" or “scissor lifts")    </vt:lpstr>
      <vt:lpstr>Aerial Lifts 2</vt:lpstr>
      <vt:lpstr>The Risks Involving Aerial Lifts</vt:lpstr>
      <vt:lpstr>Accessing an Aerial Lift</vt:lpstr>
      <vt:lpstr>Elevated Work Surfaces</vt:lpstr>
      <vt:lpstr>Types of Elevated Work</vt:lpstr>
      <vt:lpstr>Residential Work at Heights</vt:lpstr>
      <vt:lpstr>Risks Associated with Working at Heights</vt:lpstr>
      <vt:lpstr>Fall Protection - Guardrails</vt:lpstr>
      <vt:lpstr>Fall Protection — Mid-rail</vt:lpstr>
      <vt:lpstr>Training</vt:lpstr>
      <vt:lpstr>Are they using the best form of fall protection?</vt:lpstr>
      <vt:lpstr>Personal Fall Protection Systems</vt:lpstr>
      <vt:lpstr>Fall Protection -  Personal Fall Protection Systems </vt:lpstr>
      <vt:lpstr>Fall Arrest</vt:lpstr>
      <vt:lpstr>Fall Protection – Anchors 1</vt:lpstr>
      <vt:lpstr>Fall Protection – Anchors 2</vt:lpstr>
      <vt:lpstr>Fall Protection – Connectors</vt:lpstr>
      <vt:lpstr>Fall Protection – Safety Lanyards</vt:lpstr>
      <vt:lpstr>Personal Fall Protection Systems 2</vt:lpstr>
      <vt:lpstr>Fall Protection – Safety Lanyard</vt:lpstr>
      <vt:lpstr>Fall Protection – Harness</vt:lpstr>
      <vt:lpstr>Safety Monitor System</vt:lpstr>
      <vt:lpstr>Why develop safety systems? 2</vt:lpstr>
      <vt:lpstr>A Culture of Safety</vt:lpstr>
      <vt:lpstr>Improve Work Morale</vt:lpstr>
      <vt:lpstr>A Good Commercial Reputation</vt:lpstr>
      <vt:lpstr>Did you know that…</vt:lpstr>
      <vt:lpstr>Fall Protection – Taking It to a Whole New Level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2018-06-27T20:17:37Z</dcterms:modified>
</cp:coreProperties>
</file>