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33"/>
  </p:notesMasterIdLst>
  <p:sldIdLst>
    <p:sldId id="256" r:id="rId2"/>
    <p:sldId id="273" r:id="rId3"/>
    <p:sldId id="257" r:id="rId4"/>
    <p:sldId id="267" r:id="rId5"/>
    <p:sldId id="275" r:id="rId6"/>
    <p:sldId id="276" r:id="rId7"/>
    <p:sldId id="277" r:id="rId8"/>
    <p:sldId id="278" r:id="rId9"/>
    <p:sldId id="279" r:id="rId10"/>
    <p:sldId id="280" r:id="rId11"/>
    <p:sldId id="292" r:id="rId12"/>
    <p:sldId id="295" r:id="rId13"/>
    <p:sldId id="293" r:id="rId14"/>
    <p:sldId id="294" r:id="rId15"/>
    <p:sldId id="259" r:id="rId16"/>
    <p:sldId id="260" r:id="rId17"/>
    <p:sldId id="285" r:id="rId18"/>
    <p:sldId id="286" r:id="rId19"/>
    <p:sldId id="287" r:id="rId20"/>
    <p:sldId id="288" r:id="rId21"/>
    <p:sldId id="289" r:id="rId22"/>
    <p:sldId id="261" r:id="rId23"/>
    <p:sldId id="258" r:id="rId24"/>
    <p:sldId id="270" r:id="rId25"/>
    <p:sldId id="262" r:id="rId26"/>
    <p:sldId id="265" r:id="rId27"/>
    <p:sldId id="263" r:id="rId28"/>
    <p:sldId id="264" r:id="rId29"/>
    <p:sldId id="271" r:id="rId30"/>
    <p:sldId id="266" r:id="rId31"/>
    <p:sldId id="272" r:id="rId3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2F71AD-4D0E-4B86-9F44-8C09C0007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72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20D15F6-12CD-426E-8B82-47EC38B1A84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Segunda forma de reducir riesgos ergonomicos es usando apropiadamente todo el equipo de proteccion recomendado por osha para su tipo de trabajo.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3E8FD0-1826-436A-8713-7EC10F49CF9C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Formar Grupos y proveer Butcher paper y marcadores para ejercicio interactivo. Usando los ejemplos de riesgos como repeticion, postura forsada etcetera. El grupo deve pensar ipoteticamente cual es el dano que causa el riesgo y cual podria ser la solucion.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3DB50F7-174F-4B0E-930B-1C1515241F0C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Segundo ejercicio de parejas o grupo. Luego seleccione unas personas para compartir con el grupo lo que trabajaron.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1AAEF45-6F01-4D53-853F-75DCEA910EBE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Si usted cree que su patron se negara a invertir o crear cambios en su trabajo, preparese para mostrarle en que le beneficiaran a el los cambios que usted propone. Por ejemplo si cree que el patron le dira------ leer ejemplos del power point.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8C8010C-027A-4617-9F01-E73EF2F2B983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A0A02A-15AA-4E1F-8E78-003E0EC4C8AB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10DFFF6-48A6-4BCC-843C-BF7A4EB8FEA2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Do you know any of your rights as a worker under the OSH Act?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B92780D-5BB5-42D6-BBF0-702FB4C795ED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98D612F-8571-4E0F-8E19-A32CBFE265BF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BE1E4E1-5A61-4AD1-9E4E-D386983432D3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C948FC-8FF1-4EE5-B294-089BA2BD57DB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45D346-7E9D-47F5-82CD-60DA7E7E6EC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9FC1A11-A83C-442C-8055-7E0ADFB1D56C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98C325-1A91-4F85-AAF7-F35563F19AD7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071A0F9-3ED9-4F5A-B22F-29CDCFF3F2A3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C8A0883-F8BD-431F-91C0-DC3EA94DFF8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F0E2583-4404-4741-9E83-1F6134607A2B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Por ejemplo los musculos son los que: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050CA2C-74E0-4276-A1EE-6855424358B6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Y los tendones: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0701B7C-B1D5-4A88-842F-65D5D03DCD0B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Los ligamentos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9A6BDC6-7E3D-4D4D-8681-A4BA6B5FD73F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Usar ejemplo: cuando golpeamos el codo: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B5D70D5-7BCB-437A-8955-2136CF093729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BD488B2-B3C0-495A-8439-DFD3D33BA76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rPr>
              <a:t>PAGINA 7 DE EL WORK BOOK </a:t>
            </a: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Bueno ya que vimos cuáles son las actividades que pueden lastimarnos, como puedo identificar los síntomas de éstos trastornos y evitar lastimarme?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B268B67-FDEC-4987-9D59-45228DE1A28C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La primera forma de reducir el riesgo ergonomico es haciendo cambios, ya sean de ingenieria como-----. O administrativos.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dirty="0" smtClean="0">
              <a:latin typeface="Helvetica" charset="0"/>
            </a:endParaRPr>
          </a:p>
        </p:txBody>
      </p:sp>
      <p:sp>
        <p:nvSpPr>
          <p:cNvPr id="359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88E8A8-DEE9-4DE5-B164-9C83375DA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34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DA501-B209-44C2-B851-AD7CF77430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75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FDABA-353B-4710-BEA1-E7BCCFAF6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773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8110537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813" y="4076700"/>
            <a:ext cx="8110537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FF517-D9DA-4440-8974-9D3175ABA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10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8110537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813" y="4076700"/>
            <a:ext cx="8110537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7F13B-62C9-4817-ADD5-8F55C2C58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532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DCAF5-1B14-4DBB-B48B-7826568DFF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48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E3CC0-DBB0-40EA-9642-080D99EAE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4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07E11-CC94-4ABB-920F-0496E101B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78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A2D79-B392-4745-AE3A-EF80E8516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96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ECAAC-1B05-42D0-B382-955C2C40D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68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3C2CA-CB80-4F0E-8B23-A1279F4F9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50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4863-00C3-402E-BF22-F51D04FA6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4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A0BDA-BADA-4656-B676-4901B8633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89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60BCB-FBCF-43BF-A30E-69637300D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73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44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45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46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47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49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50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51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52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53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54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55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56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57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58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59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60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61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62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63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64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65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66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67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68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69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70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71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72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73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74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75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76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77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78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79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80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81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82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83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84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85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86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87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88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89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90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91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92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1093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8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Helvetica" pitchFamily="34" charset="0"/>
              </a:defRPr>
            </a:lvl1pPr>
          </a:lstStyle>
          <a:p>
            <a:fld id="{C9CA0428-9012-4C1E-A448-B3FDD34953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562600"/>
            <a:ext cx="7391400" cy="990600"/>
          </a:xfrm>
        </p:spPr>
        <p:txBody>
          <a:bodyPr/>
          <a:lstStyle/>
          <a:p>
            <a:pPr algn="ctr" eaLnBrk="1" hangingPunct="1"/>
            <a:r>
              <a:rPr lang="en-US" altLang="en-US" sz="1600" b="1" dirty="0" smtClean="0">
                <a:ea typeface="ＭＳ Ｐゴシック" pitchFamily="34" charset="-128"/>
              </a:rPr>
              <a:t>Susan Harwood Training Grants</a:t>
            </a:r>
            <a:br>
              <a:rPr lang="en-US" altLang="en-US" sz="1600" b="1" dirty="0" smtClean="0">
                <a:ea typeface="ＭＳ Ｐゴシック" pitchFamily="34" charset="-128"/>
              </a:rPr>
            </a:br>
            <a:r>
              <a:rPr lang="en-US" altLang="en-US" sz="1400" dirty="0" smtClean="0">
                <a:ea typeface="ＭＳ Ｐゴシック" pitchFamily="34" charset="-128"/>
              </a:rPr>
              <a:t>#SH-27643-15-60-F-20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17410" name="Picture 1" descr="SCA NEWLOGO.jpg" title="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58800"/>
            <a:ext cx="28289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762000"/>
            <a:ext cx="312420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spAutoFit/>
            <a:scene3d>
              <a:camera prst="isometricOffAxis2Left"/>
              <a:lightRig rig="threePt" dir="t"/>
            </a:scene3d>
          </a:bodyPr>
          <a:lstStyle/>
          <a:p>
            <a:pPr>
              <a:defRPr/>
            </a:pPr>
            <a:r>
              <a:rPr lang="en-US" sz="7200" dirty="0">
                <a:solidFill>
                  <a:srgbClr val="00009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OSHA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819400"/>
            <a:ext cx="7543800" cy="286232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6000" dirty="0">
                <a:solidFill>
                  <a:srgbClr val="00264D"/>
                </a:solidFill>
                <a:latin typeface="Helvetica" pitchFamily="34" charset="0"/>
              </a:rPr>
              <a:t> </a:t>
            </a:r>
            <a:r>
              <a:rPr lang="en-US" altLang="en-US" sz="6000" dirty="0" smtClean="0">
                <a:solidFill>
                  <a:srgbClr val="00264D"/>
                </a:solidFill>
                <a:latin typeface="Helvetica" pitchFamily="34" charset="0"/>
              </a:rPr>
              <a:t> Ergonomics </a:t>
            </a:r>
            <a:endParaRPr lang="en-US" altLang="en-US" sz="6000" dirty="0">
              <a:solidFill>
                <a:srgbClr val="00264D"/>
              </a:solidFill>
              <a:latin typeface="Helvetica" pitchFamily="34" charset="0"/>
            </a:endParaRPr>
          </a:p>
          <a:p>
            <a:r>
              <a:rPr lang="en-US" altLang="en-US" sz="6000" dirty="0">
                <a:solidFill>
                  <a:srgbClr val="00264D"/>
                </a:solidFill>
                <a:latin typeface="Helvetica" pitchFamily="34" charset="0"/>
              </a:rPr>
              <a:t>           </a:t>
            </a:r>
            <a:r>
              <a:rPr lang="en-US" altLang="en-US" sz="6000" dirty="0" smtClean="0">
                <a:solidFill>
                  <a:srgbClr val="00264D"/>
                </a:solidFill>
                <a:latin typeface="Helvetica" pitchFamily="34" charset="0"/>
              </a:rPr>
              <a:t>and</a:t>
            </a:r>
            <a:endParaRPr lang="en-US" altLang="en-US" sz="6000" dirty="0">
              <a:solidFill>
                <a:srgbClr val="00264D"/>
              </a:solidFill>
              <a:latin typeface="Helvetica" pitchFamily="34" charset="0"/>
            </a:endParaRPr>
          </a:p>
          <a:p>
            <a:r>
              <a:rPr lang="en-US" altLang="en-US" sz="6000" dirty="0">
                <a:solidFill>
                  <a:srgbClr val="00264D"/>
                </a:solidFill>
                <a:latin typeface="Helvetica" pitchFamily="34" charset="0"/>
              </a:rPr>
              <a:t>   </a:t>
            </a:r>
            <a:r>
              <a:rPr lang="en-US" altLang="en-US" sz="6000" dirty="0" smtClean="0">
                <a:solidFill>
                  <a:srgbClr val="00264D"/>
                </a:solidFill>
                <a:latin typeface="Helvetica" pitchFamily="34" charset="0"/>
              </a:rPr>
              <a:t>     My Workplace </a:t>
            </a:r>
            <a:endParaRPr lang="en-US" altLang="en-US" sz="6000" dirty="0">
              <a:solidFill>
                <a:srgbClr val="00264D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162925" cy="139541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Vertebrate Discs </a:t>
            </a:r>
          </a:p>
        </p:txBody>
      </p:sp>
      <p:sp>
        <p:nvSpPr>
          <p:cNvPr id="3379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3200" dirty="0" smtClean="0">
                <a:ea typeface="ＭＳ Ｐゴシック" pitchFamily="34" charset="-128"/>
              </a:rPr>
              <a:t>They act </a:t>
            </a:r>
            <a:r>
              <a:rPr lang="en-US" altLang="en-US" sz="3200" dirty="0">
                <a:ea typeface="ＭＳ Ｐゴシック" pitchFamily="34" charset="-128"/>
              </a:rPr>
              <a:t>like </a:t>
            </a:r>
            <a:r>
              <a:rPr lang="en-US" altLang="en-US" sz="3200" dirty="0" smtClean="0">
                <a:ea typeface="ＭＳ Ｐゴシック" pitchFamily="34" charset="-128"/>
              </a:rPr>
              <a:t>dampers </a:t>
            </a:r>
            <a:r>
              <a:rPr lang="en-US" altLang="en-US" sz="3200" dirty="0" smtClean="0">
                <a:solidFill>
                  <a:srgbClr val="FF0000"/>
                </a:solidFill>
                <a:ea typeface="ＭＳ Ｐゴシック" pitchFamily="34" charset="-128"/>
              </a:rPr>
              <a:t>Shock </a:t>
            </a:r>
            <a:r>
              <a:rPr lang="en-US" altLang="en-US" sz="3200" dirty="0">
                <a:solidFill>
                  <a:srgbClr val="FF0000"/>
                </a:solidFill>
                <a:ea typeface="ＭＳ Ｐゴシック" pitchFamily="34" charset="-128"/>
              </a:rPr>
              <a:t>absorber </a:t>
            </a:r>
            <a:r>
              <a:rPr lang="en-US" altLang="en-US" sz="3200" dirty="0" smtClean="0">
                <a:ea typeface="ＭＳ Ｐゴシック" pitchFamily="34" charset="-128"/>
              </a:rPr>
              <a:t>for the spine.</a:t>
            </a:r>
          </a:p>
        </p:txBody>
      </p:sp>
      <p:pic>
        <p:nvPicPr>
          <p:cNvPr id="33795" name="Content Placeholder 4" title="drawing of vertebrates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Factors of ergonomic risk  that can develop TME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Force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1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Pushing or pulling 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4820" name="Picture 6" title="Image of a man using a dri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 title="Image of two men pushing and pulling a 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162925" cy="109061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Factors of ergonomic risk  that can develop TME 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Carrying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</a:rPr>
              <a:t>(Lifting)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 Grabbing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</a:rPr>
              <a:t>(Grasp)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5844" name="Picture 4" title="Picture of using Pli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title="Image of lift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320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Factors of ergonomic risk  that can develop TME 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Forced Postures 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6867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4222750" cy="4191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Repeated Movement</a:t>
            </a:r>
          </a:p>
        </p:txBody>
      </p:sp>
      <p:pic>
        <p:nvPicPr>
          <p:cNvPr id="36868" name="Picture 4" title="image of a person leaning on a coun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title="image of a typ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429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Factors of ergonomic risk  that can develop TME   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4196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Working with your hands above your head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7891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4222750" cy="4191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Vibration 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7892" name="Picture 4" title="image of a man using a jack ham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760" y="3200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title="image of a man working over his hea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274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62925" cy="1090613"/>
          </a:xfrm>
        </p:spPr>
        <p:txBody>
          <a:bodyPr/>
          <a:lstStyle/>
          <a:p>
            <a:pPr eaLnBrk="1" hangingPunct="1"/>
            <a:r>
              <a:rPr lang="es-ES_tradnl" altLang="en-US" sz="3600" b="1" dirty="0" smtClean="0">
                <a:ea typeface="ＭＳ Ｐゴシック" pitchFamily="34" charset="-128"/>
              </a:rPr>
              <a:t/>
            </a:r>
            <a:br>
              <a:rPr lang="es-ES_tradnl" altLang="en-US" sz="3600" b="1" dirty="0" smtClean="0">
                <a:ea typeface="ＭＳ Ｐゴシック" pitchFamily="34" charset="-128"/>
              </a:rPr>
            </a:br>
            <a:r>
              <a:rPr lang="es-ES_tradnl" altLang="en-US" sz="3600" b="1" dirty="0" err="1" smtClean="0">
                <a:ea typeface="ＭＳ Ｐゴシック" pitchFamily="34" charset="-128"/>
              </a:rPr>
              <a:t>How</a:t>
            </a:r>
            <a:r>
              <a:rPr lang="es-ES_tradnl" altLang="en-US" sz="3600" b="1" dirty="0" smtClean="0">
                <a:ea typeface="ＭＳ Ｐゴシック" pitchFamily="34" charset="-128"/>
              </a:rPr>
              <a:t> do I </a:t>
            </a:r>
            <a:r>
              <a:rPr lang="es-ES_tradnl" altLang="en-US" sz="3600" b="1" dirty="0" err="1" smtClean="0">
                <a:ea typeface="ＭＳ Ｐゴシック" pitchFamily="34" charset="-128"/>
              </a:rPr>
              <a:t>know</a:t>
            </a:r>
            <a:r>
              <a:rPr lang="es-ES_tradnl" altLang="en-US" sz="3600" b="1" dirty="0" smtClean="0">
                <a:ea typeface="ＭＳ Ｐゴシック" pitchFamily="34" charset="-128"/>
              </a:rPr>
              <a:t> </a:t>
            </a:r>
            <a:r>
              <a:rPr lang="es-ES_tradnl" altLang="en-US" sz="3600" b="1" dirty="0" err="1" smtClean="0">
                <a:ea typeface="ＭＳ Ｐゴシック" pitchFamily="34" charset="-128"/>
              </a:rPr>
              <a:t>if</a:t>
            </a:r>
            <a:r>
              <a:rPr lang="es-ES_tradnl" altLang="en-US" sz="3600" b="1" dirty="0">
                <a:ea typeface="ＭＳ Ｐゴシック" pitchFamily="34" charset="-128"/>
              </a:rPr>
              <a:t> </a:t>
            </a:r>
            <a:r>
              <a:rPr lang="es-ES_tradnl" altLang="en-US" sz="3600" b="1" dirty="0" err="1" smtClean="0">
                <a:ea typeface="ＭＳ Ｐゴシック" pitchFamily="34" charset="-128"/>
              </a:rPr>
              <a:t>Im</a:t>
            </a:r>
            <a:r>
              <a:rPr lang="es-ES_tradnl" altLang="en-US" sz="3600" b="1" dirty="0" smtClean="0">
                <a:ea typeface="ＭＳ Ｐゴシック" pitchFamily="34" charset="-128"/>
              </a:rPr>
              <a:t> at </a:t>
            </a:r>
            <a:r>
              <a:rPr lang="es-ES_tradnl" altLang="en-US" sz="3600" b="1" dirty="0" err="1" smtClean="0">
                <a:ea typeface="ＭＳ Ｐゴシック" pitchFamily="34" charset="-128"/>
              </a:rPr>
              <a:t>risk</a:t>
            </a:r>
            <a:r>
              <a:rPr lang="es-ES_tradnl" altLang="en-US" sz="3600" b="1" dirty="0" smtClean="0">
                <a:ea typeface="ＭＳ Ｐゴシック" pitchFamily="34" charset="-128"/>
              </a:rPr>
              <a:t> of </a:t>
            </a:r>
            <a:r>
              <a:rPr lang="es-ES_tradnl" altLang="en-US" sz="3600" b="1" dirty="0" err="1" smtClean="0">
                <a:ea typeface="ＭＳ Ｐゴシック" pitchFamily="34" charset="-128"/>
              </a:rPr>
              <a:t>developing</a:t>
            </a:r>
            <a:r>
              <a:rPr lang="es-ES_tradnl" altLang="en-US" sz="3600" b="1" dirty="0">
                <a:ea typeface="ＭＳ Ｐゴシック" pitchFamily="34" charset="-128"/>
              </a:rPr>
              <a:t> </a:t>
            </a:r>
            <a:r>
              <a:rPr lang="es-ES_tradnl" altLang="en-US" sz="3600" b="1" dirty="0" smtClean="0">
                <a:ea typeface="ＭＳ Ｐゴシック" pitchFamily="34" charset="-128"/>
              </a:rPr>
              <a:t>TME?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78787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altLang="en-US" sz="2800" b="1" dirty="0" err="1" smtClean="0">
                <a:solidFill>
                  <a:schemeClr val="tx2"/>
                </a:solidFill>
                <a:ea typeface="ＭＳ Ｐゴシック" pitchFamily="34" charset="-128"/>
              </a:rPr>
              <a:t>Symptoms</a:t>
            </a:r>
            <a:r>
              <a:rPr lang="es-ES_tradnl" altLang="en-US" sz="2800" b="1" dirty="0" smtClean="0">
                <a:solidFill>
                  <a:schemeClr val="tx2"/>
                </a:solidFill>
                <a:ea typeface="ＭＳ Ｐゴシック" pitchFamily="34" charset="-128"/>
              </a:rPr>
              <a:t> of </a:t>
            </a:r>
            <a:r>
              <a:rPr lang="es-ES_tradnl" alt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trastornos músculo esqueléticos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n-US" sz="2800" b="1" dirty="0" err="1" smtClean="0">
                <a:solidFill>
                  <a:schemeClr val="tx2"/>
                </a:solidFill>
                <a:ea typeface="ＭＳ Ｐゴシック" pitchFamily="34" charset="-128"/>
              </a:rPr>
              <a:t>Pain</a:t>
            </a:r>
            <a:endParaRPr lang="es-ES_tradnl" altLang="en-US" sz="28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altLang="en-US" sz="2800" b="1" dirty="0" err="1" smtClean="0">
                <a:solidFill>
                  <a:schemeClr val="tx2"/>
                </a:solidFill>
                <a:ea typeface="ＭＳ Ｐゴシック" pitchFamily="34" charset="-128"/>
              </a:rPr>
              <a:t>Weakness</a:t>
            </a:r>
            <a:endParaRPr lang="es-ES_tradnl" altLang="en-US" sz="28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altLang="en-US" sz="2800" b="1" dirty="0" err="1" smtClean="0">
                <a:solidFill>
                  <a:schemeClr val="tx2"/>
                </a:solidFill>
                <a:ea typeface="ＭＳ Ｐゴシック" pitchFamily="34" charset="-128"/>
              </a:rPr>
              <a:t>Rigidity</a:t>
            </a:r>
            <a:r>
              <a:rPr lang="es-ES_tradnl" altLang="en-US" sz="2800" b="1" dirty="0" smtClean="0">
                <a:solidFill>
                  <a:schemeClr val="tx2"/>
                </a:solidFill>
                <a:ea typeface="ＭＳ Ｐゴシック" pitchFamily="34" charset="-128"/>
              </a:rPr>
              <a:t>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n-US" sz="2800" b="1" dirty="0" err="1" smtClean="0">
                <a:solidFill>
                  <a:schemeClr val="tx2"/>
                </a:solidFill>
                <a:ea typeface="ＭＳ Ｐゴシック" pitchFamily="34" charset="-128"/>
              </a:rPr>
              <a:t>Sensability</a:t>
            </a:r>
            <a:r>
              <a:rPr lang="es-ES_tradnl" altLang="en-US" sz="2800" b="1" dirty="0" smtClean="0">
                <a:solidFill>
                  <a:schemeClr val="tx2"/>
                </a:solidFill>
                <a:ea typeface="ＭＳ Ｐゴシック" pitchFamily="34" charset="-128"/>
              </a:rPr>
              <a:t>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n-US" sz="2800" b="1" dirty="0" err="1" smtClean="0">
                <a:solidFill>
                  <a:schemeClr val="tx2"/>
                </a:solidFill>
                <a:ea typeface="ＭＳ Ｐゴシック" pitchFamily="34" charset="-128"/>
              </a:rPr>
              <a:t>Swelling</a:t>
            </a:r>
            <a:endParaRPr lang="es-ES_tradnl" altLang="en-US" sz="28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altLang="en-US" sz="2800" b="1" dirty="0" smtClean="0">
                <a:solidFill>
                  <a:schemeClr val="tx2"/>
                </a:solidFill>
                <a:ea typeface="ＭＳ Ｐゴシック" pitchFamily="34" charset="-128"/>
              </a:rPr>
              <a:t>S</a:t>
            </a:r>
            <a:r>
              <a:rPr lang="en-US" altLang="en-US" sz="2800" b="1" dirty="0" err="1" smtClean="0">
                <a:solidFill>
                  <a:schemeClr val="tx2"/>
                </a:solidFill>
                <a:ea typeface="ＭＳ Ｐゴシック" pitchFamily="34" charset="-128"/>
              </a:rPr>
              <a:t>ensación</a:t>
            </a:r>
            <a:r>
              <a:rPr lang="en-US" altLang="en-US" sz="2800" b="1" dirty="0" smtClean="0">
                <a:solidFill>
                  <a:schemeClr val="tx2"/>
                </a:solidFill>
                <a:ea typeface="ＭＳ Ｐゴシック" pitchFamily="34" charset="-128"/>
              </a:rPr>
              <a:t> de ardor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tx2"/>
                </a:solidFill>
                <a:ea typeface="ＭＳ Ｐゴシック" pitchFamily="34" charset="-128"/>
              </a:rPr>
              <a:t>Tingling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err="1" smtClean="0">
                <a:solidFill>
                  <a:schemeClr val="tx2"/>
                </a:solidFill>
                <a:ea typeface="ＭＳ Ｐゴシック" pitchFamily="34" charset="-128"/>
              </a:rPr>
              <a:t>Dificult</a:t>
            </a:r>
            <a:r>
              <a:rPr lang="en-US" altLang="en-US" sz="2800" b="1" dirty="0" smtClean="0">
                <a:solidFill>
                  <a:schemeClr val="tx2"/>
                </a:solidFill>
                <a:ea typeface="ＭＳ Ｐゴシック" pitchFamily="34" charset="-128"/>
              </a:rPr>
              <a:t> to move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tx2"/>
                </a:solidFill>
                <a:ea typeface="ＭＳ Ｐゴシック" pitchFamily="34" charset="-128"/>
              </a:rPr>
              <a:t>Clumsiness</a:t>
            </a:r>
          </a:p>
        </p:txBody>
      </p:sp>
      <p:pic>
        <p:nvPicPr>
          <p:cNvPr id="38915" name="Picture 3" descr="C:\Users\worker1\AppData\Local\Microsoft\Windows\Temporary Internet Files\Content.IE5\0D8I4JN9\MC900056349[1].wmf" title="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0432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8162925" cy="1090613"/>
          </a:xfrm>
        </p:spPr>
        <p:txBody>
          <a:bodyPr/>
          <a:lstStyle/>
          <a:p>
            <a:pPr eaLnBrk="1" hangingPunct="1"/>
            <a:r>
              <a:rPr lang="es-ES_tradnl" altLang="en-US" sz="3200" b="1" dirty="0" err="1" smtClean="0">
                <a:ea typeface="ＭＳ Ｐゴシック" pitchFamily="34" charset="-128"/>
              </a:rPr>
              <a:t>Two</a:t>
            </a:r>
            <a:r>
              <a:rPr lang="es-ES_tradnl" altLang="en-US" sz="3200" b="1" dirty="0" smtClean="0">
                <a:ea typeface="ＭＳ Ｐゴシック" pitchFamily="34" charset="-128"/>
              </a:rPr>
              <a:t> </a:t>
            </a:r>
            <a:r>
              <a:rPr lang="es-ES_tradnl" altLang="en-US" sz="3200" b="1" dirty="0" err="1" smtClean="0">
                <a:ea typeface="ＭＳ Ｐゴシック" pitchFamily="34" charset="-128"/>
              </a:rPr>
              <a:t>ways</a:t>
            </a:r>
            <a:r>
              <a:rPr lang="es-ES_tradnl" altLang="en-US" sz="3200" b="1" dirty="0" smtClean="0">
                <a:ea typeface="ＭＳ Ｐゴシック" pitchFamily="34" charset="-128"/>
              </a:rPr>
              <a:t> to reduce </a:t>
            </a:r>
            <a:r>
              <a:rPr lang="es-ES_tradnl" altLang="en-US" sz="3200" b="1" dirty="0" err="1" smtClean="0">
                <a:ea typeface="ＭＳ Ｐゴシック" pitchFamily="34" charset="-128"/>
              </a:rPr>
              <a:t>egronomic</a:t>
            </a:r>
            <a:r>
              <a:rPr lang="es-ES_tradnl" altLang="en-US" sz="3200" b="1" dirty="0" smtClean="0">
                <a:ea typeface="ＭＳ Ｐゴシック" pitchFamily="34" charset="-128"/>
              </a:rPr>
              <a:t> </a:t>
            </a:r>
            <a:r>
              <a:rPr lang="es-ES_tradnl" altLang="en-US" sz="3200" b="1" dirty="0" err="1" smtClean="0">
                <a:ea typeface="ＭＳ Ｐゴシック" pitchFamily="34" charset="-128"/>
              </a:rPr>
              <a:t>risks</a:t>
            </a:r>
            <a:r>
              <a:rPr lang="es-ES_tradnl" altLang="en-US" sz="3200" b="1" dirty="0" smtClean="0">
                <a:ea typeface="ＭＳ Ｐゴシック" pitchFamily="34" charset="-128"/>
              </a:rPr>
              <a:t> </a:t>
            </a:r>
            <a:br>
              <a:rPr lang="es-ES_tradnl" altLang="en-US" sz="3200" b="1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900238"/>
            <a:ext cx="4183062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en-US" sz="1800" b="1" dirty="0" smtClean="0">
                <a:solidFill>
                  <a:schemeClr val="tx2"/>
                </a:solidFill>
                <a:ea typeface="ＭＳ Ｐゴシック" pitchFamily="34" charset="-128"/>
              </a:rPr>
              <a:t>includes engineering improvements: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tx2"/>
                </a:solidFill>
                <a:ea typeface="ＭＳ Ｐゴシック" pitchFamily="34" charset="-128"/>
              </a:rPr>
              <a:t>reorganization, modification, redesign or substitution of  work tools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8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tx2"/>
                </a:solidFill>
                <a:ea typeface="ＭＳ Ｐゴシック" pitchFamily="34" charset="-128"/>
              </a:rPr>
              <a:t>For example: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40963" name="Text Box 1029"/>
          <p:cNvSpPr txBox="1">
            <a:spLocks noChangeArrowheads="1"/>
          </p:cNvSpPr>
          <p:nvPr/>
        </p:nvSpPr>
        <p:spPr bwMode="auto">
          <a:xfrm>
            <a:off x="5029200" y="1905000"/>
            <a:ext cx="4114800" cy="27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§"/>
            </a:pP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administrative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improvements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:</a:t>
            </a:r>
            <a:endParaRPr lang="es-ES_tradnl" altLang="en-US" sz="1600" b="1" dirty="0">
              <a:solidFill>
                <a:schemeClr val="tx2"/>
              </a:solidFill>
              <a:latin typeface="Helvetic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</a:pPr>
            <a:endParaRPr lang="es-ES_tradnl" altLang="en-US" sz="1600" b="1" dirty="0">
              <a:solidFill>
                <a:schemeClr val="tx2"/>
              </a:solidFill>
              <a:latin typeface="Helvetic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§"/>
            </a:pP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Change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of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practices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or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forms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of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work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.</a:t>
            </a:r>
            <a:endParaRPr lang="es-ES_tradnl" altLang="en-US" sz="1600" b="1" dirty="0">
              <a:solidFill>
                <a:schemeClr val="tx2"/>
              </a:solidFill>
              <a:latin typeface="Helvetic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§"/>
            </a:pP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Proporcion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variety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 at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work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.</a:t>
            </a:r>
            <a:endParaRPr lang="es-ES_tradnl" altLang="en-US" sz="1600" b="1" dirty="0">
              <a:solidFill>
                <a:schemeClr val="tx2"/>
              </a:solidFill>
              <a:latin typeface="Helvetic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§"/>
            </a:pP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Time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adjustments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or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rythm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of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work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.</a:t>
            </a:r>
            <a:endParaRPr lang="es-ES_tradnl" altLang="en-US" sz="1600" b="1" dirty="0">
              <a:solidFill>
                <a:schemeClr val="tx2"/>
              </a:solidFill>
              <a:latin typeface="Helvetic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§"/>
            </a:pP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Proportion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time to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recuperate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(break).</a:t>
            </a:r>
            <a:endParaRPr lang="es-ES_tradnl" altLang="en-US" sz="1600" b="1" dirty="0">
              <a:solidFill>
                <a:schemeClr val="tx2"/>
              </a:solidFill>
              <a:latin typeface="Helvetic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§"/>
            </a:pP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Modify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the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practices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of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work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.</a:t>
            </a:r>
            <a:endParaRPr lang="es-ES_tradnl" altLang="en-US" sz="1600" b="1" dirty="0">
              <a:solidFill>
                <a:schemeClr val="tx2"/>
              </a:solidFill>
              <a:latin typeface="Helvetic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§"/>
            </a:pP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Promote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 </a:t>
            </a:r>
            <a:r>
              <a:rPr lang="es-ES_tradnl" altLang="en-US" sz="1600" b="1" dirty="0" err="1" smtClean="0">
                <a:solidFill>
                  <a:schemeClr val="tx2"/>
                </a:solidFill>
                <a:latin typeface="Helvetica" pitchFamily="34" charset="0"/>
              </a:rPr>
              <a:t>excersise</a:t>
            </a:r>
            <a:r>
              <a:rPr lang="es-ES_tradnl" altLang="en-US" sz="1600" b="1" dirty="0" smtClean="0">
                <a:solidFill>
                  <a:schemeClr val="tx2"/>
                </a:solidFill>
                <a:latin typeface="Helvetica" pitchFamily="34" charset="0"/>
              </a:rPr>
              <a:t>.</a:t>
            </a:r>
            <a:endParaRPr lang="es-ES_tradnl" altLang="en-US" sz="1600" b="1" dirty="0">
              <a:solidFill>
                <a:schemeClr val="tx2"/>
              </a:solidFill>
              <a:latin typeface="Helvetic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</a:pPr>
            <a:endParaRPr lang="es-ES_tradnl" altLang="en-US" sz="1600" b="1" dirty="0">
              <a:solidFill>
                <a:schemeClr val="tx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Personal Protection Team 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(PPE) for </a:t>
            </a:r>
            <a:r>
              <a:rPr lang="en-US" altLang="en-US" dirty="0">
                <a:ea typeface="ＭＳ Ｐゴシック" pitchFamily="34" charset="-128"/>
              </a:rPr>
              <a:t>your</a:t>
            </a: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</a:rPr>
              <a:t>acronyms </a:t>
            </a:r>
            <a:r>
              <a:rPr lang="en-US" altLang="en-US" dirty="0" smtClean="0">
                <a:ea typeface="ＭＳ Ｐゴシック" pitchFamily="34" charset="-128"/>
              </a:rPr>
              <a:t>in English.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Includes: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Gloves</a:t>
            </a:r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Elbow and knee pads</a:t>
            </a:r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Footwear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And </a:t>
            </a:r>
            <a:r>
              <a:rPr lang="en-US" altLang="en-US" dirty="0">
                <a:ea typeface="ＭＳ Ｐゴシック" pitchFamily="34" charset="-128"/>
              </a:rPr>
              <a:t>other articles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62925" cy="1395413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 Ergonomic Risks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and possible solutions.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What ergonomic risks exist at  my job?</a:t>
            </a:r>
          </a:p>
        </p:txBody>
      </p:sp>
      <p:sp>
        <p:nvSpPr>
          <p:cNvPr id="4710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Ergonomic Risk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altLang="en-US" dirty="0" smtClean="0">
              <a:ea typeface="ＭＳ Ｐゴシック" pitchFamily="34" charset="-128"/>
            </a:endParaRPr>
          </a:p>
        </p:txBody>
      </p:sp>
      <p:sp>
        <p:nvSpPr>
          <p:cNvPr id="47108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Possible </a:t>
            </a:r>
            <a:r>
              <a:rPr lang="en-US" altLang="en-US" dirty="0">
                <a:ea typeface="ＭＳ Ｐゴシック" pitchFamily="34" charset="-128"/>
              </a:rPr>
              <a:t>s</a:t>
            </a:r>
            <a:r>
              <a:rPr lang="en-US" altLang="en-US" dirty="0" smtClean="0">
                <a:ea typeface="ＭＳ Ｐゴシック" pitchFamily="34" charset="-128"/>
              </a:rPr>
              <a:t>olution</a:t>
            </a:r>
          </a:p>
        </p:txBody>
      </p:sp>
      <p:sp>
        <p:nvSpPr>
          <p:cNvPr id="47109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338138" y="-76200"/>
            <a:ext cx="8653462" cy="1243013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How do people get hurt?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120063" cy="1395413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What can I do if there are ergonomic risks at my job</a:t>
            </a:r>
            <a:r>
              <a:rPr lang="en-US" altLang="en-US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953000"/>
          </a:xfrm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Do your homework, inform yourself.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Together we can improve ourselves.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Analyze the problem.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Write it down.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Lastly contact  OSHA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176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Why are ergonomic changes good for the employer?</a:t>
            </a:r>
          </a:p>
        </p:txBody>
      </p:sp>
      <p:sp>
        <p:nvSpPr>
          <p:cNvPr id="5017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  </a:t>
            </a:r>
            <a:r>
              <a:rPr lang="en-US" altLang="en-US" dirty="0">
                <a:ea typeface="ＭＳ Ｐゴシック" pitchFamily="34" charset="-128"/>
              </a:rPr>
              <a:t>barriers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017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53072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Cost money 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The other workers don’t care to change 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The employer does not care about the comfort or security of the employees.</a:t>
            </a:r>
          </a:p>
        </p:txBody>
      </p:sp>
      <p:sp>
        <p:nvSpPr>
          <p:cNvPr id="50180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Solutions</a:t>
            </a:r>
          </a:p>
        </p:txBody>
      </p:sp>
      <p:sp>
        <p:nvSpPr>
          <p:cNvPr id="5018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68312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</a:t>
            </a:r>
            <a:r>
              <a:rPr lang="en-US" altLang="en-US" dirty="0">
                <a:ea typeface="ＭＳ Ｐゴシック" pitchFamily="34" charset="-128"/>
              </a:rPr>
              <a:t>ergonomic </a:t>
            </a:r>
            <a:r>
              <a:rPr lang="en-US" altLang="en-US" dirty="0" smtClean="0">
                <a:ea typeface="ＭＳ Ｐゴシック" pitchFamily="34" charset="-128"/>
              </a:rPr>
              <a:t>techniques prevent cost for injuries.</a:t>
            </a:r>
          </a:p>
          <a:p>
            <a:pPr marL="0" indent="0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Teach them how change can make the job easier or more comfortable.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Show them how your idea will save time and money in the long run.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62925" cy="1700213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ea typeface="ＭＳ Ｐゴシック" pitchFamily="34" charset="-128"/>
              </a:rPr>
              <a:t>What rights do I have under the OSHA Law?</a:t>
            </a:r>
          </a:p>
        </p:txBody>
      </p:sp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914400" y="3007360"/>
            <a:ext cx="7391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5400" b="1" dirty="0" smtClean="0">
                <a:solidFill>
                  <a:schemeClr val="tx2"/>
                </a:solidFill>
                <a:latin typeface="Helvetica" pitchFamily="34" charset="0"/>
              </a:rPr>
              <a:t>Know Your Rights.</a:t>
            </a:r>
            <a:endParaRPr lang="en-US" altLang="en-US" sz="5400" b="1" dirty="0">
              <a:solidFill>
                <a:schemeClr val="tx2"/>
              </a:solidFill>
              <a:latin typeface="Helvetica" pitchFamily="34" charset="0"/>
            </a:endParaRPr>
          </a:p>
          <a:p>
            <a:pPr algn="ctr"/>
            <a:r>
              <a:rPr lang="en-US" altLang="en-US" sz="5400" b="1" dirty="0" smtClean="0">
                <a:solidFill>
                  <a:schemeClr val="tx2"/>
                </a:solidFill>
                <a:latin typeface="Helvetica" pitchFamily="34" charset="0"/>
              </a:rPr>
              <a:t>Take Action</a:t>
            </a:r>
            <a:r>
              <a:rPr lang="en-US" altLang="ja-JP" sz="5400" b="1" dirty="0" smtClean="0">
                <a:solidFill>
                  <a:schemeClr val="tx2"/>
                </a:solidFill>
                <a:latin typeface="Helvetica" pitchFamily="34" charset="0"/>
              </a:rPr>
              <a:t>!</a:t>
            </a:r>
            <a:endParaRPr lang="en-US" altLang="en-US" sz="5400" b="1" dirty="0">
              <a:solidFill>
                <a:schemeClr val="tx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62925" cy="1524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ea typeface="ＭＳ Ｐゴシック" pitchFamily="34" charset="-128"/>
              </a:rPr>
              <a:t>The Workers ' Rights Under the OSH </a:t>
            </a:r>
            <a:r>
              <a:rPr lang="en-US" altLang="en-US" sz="2800" b="1" dirty="0" smtClean="0">
                <a:ea typeface="ＭＳ Ｐゴシック" pitchFamily="34" charset="-128"/>
              </a:rPr>
              <a:t>Act</a:t>
            </a:r>
            <a:r>
              <a:rPr lang="es-ES_tradnl" altLang="en-US" sz="2000" b="1" dirty="0" smtClean="0">
                <a:ea typeface="ＭＳ Ｐゴシック" pitchFamily="34" charset="-128"/>
              </a:rPr>
              <a:t/>
            </a:r>
            <a:br>
              <a:rPr lang="es-ES_tradnl" altLang="en-US" sz="2000" b="1" dirty="0" smtClean="0">
                <a:ea typeface="ＭＳ Ｐゴシック" pitchFamily="34" charset="-128"/>
              </a:rPr>
            </a:br>
            <a:r>
              <a:rPr lang="en-US" altLang="en-US" sz="1800" i="1" dirty="0" smtClean="0">
                <a:ea typeface="ＭＳ Ｐゴシック" pitchFamily="34" charset="-128"/>
              </a:rPr>
              <a:t>Workers </a:t>
            </a:r>
            <a:r>
              <a:rPr lang="en-US" altLang="en-US" sz="1800" i="1" dirty="0">
                <a:ea typeface="ＭＳ Ｐゴシック" pitchFamily="34" charset="-128"/>
              </a:rPr>
              <a:t>have the right to working conditions without risk of serious harm</a:t>
            </a:r>
            <a:endParaRPr lang="en-US" altLang="en-US" sz="4000" i="1" dirty="0" smtClean="0">
              <a:ea typeface="ＭＳ Ｐゴシック" pitchFamily="34" charset="-128"/>
            </a:endParaRPr>
          </a:p>
        </p:txBody>
      </p:sp>
      <p:sp>
        <p:nvSpPr>
          <p:cNvPr id="5427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42672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_tradnl" altLang="en-US" sz="1800" b="1" dirty="0" err="1" smtClean="0">
                <a:solidFill>
                  <a:schemeClr val="tx2"/>
                </a:solidFill>
                <a:ea typeface="ＭＳ Ｐゴシック" pitchFamily="34" charset="-128"/>
              </a:rPr>
              <a:t>Workers</a:t>
            </a:r>
            <a:r>
              <a:rPr lang="es-ES_tradnl" altLang="en-US" sz="18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b="1" dirty="0" err="1" smtClean="0">
                <a:solidFill>
                  <a:schemeClr val="tx2"/>
                </a:solidFill>
                <a:ea typeface="ＭＳ Ｐゴシック" pitchFamily="34" charset="-128"/>
              </a:rPr>
              <a:t>have</a:t>
            </a:r>
            <a:r>
              <a:rPr lang="es-ES_tradnl" altLang="en-US" sz="18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b="1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8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b="1" dirty="0" err="1" smtClean="0">
                <a:solidFill>
                  <a:schemeClr val="tx2"/>
                </a:solidFill>
                <a:ea typeface="ＭＳ Ｐゴシック" pitchFamily="34" charset="-128"/>
              </a:rPr>
              <a:t>right</a:t>
            </a:r>
            <a:r>
              <a:rPr lang="es-ES_tradnl" altLang="en-US" sz="1800" b="1" dirty="0" smtClean="0">
                <a:solidFill>
                  <a:schemeClr val="tx2"/>
                </a:solidFill>
                <a:ea typeface="ＭＳ Ｐゴシック" pitchFamily="34" charset="-128"/>
              </a:rPr>
              <a:t> to…</a:t>
            </a:r>
          </a:p>
          <a:p>
            <a:pPr eaLnBrk="1" hangingPunct="1">
              <a:buFont typeface="Wingdings" pitchFamily="2" charset="2"/>
              <a:buNone/>
            </a:pPr>
            <a:endParaRPr lang="es-ES_tradnl" altLang="en-US" sz="400" dirty="0" smtClean="0">
              <a:ea typeface="ＭＳ Ｐゴシック" pitchFamily="34" charset="-128"/>
            </a:endParaRPr>
          </a:p>
          <a:p>
            <a:pPr eaLnBrk="1" hangingPunct="1"/>
            <a:r>
              <a:rPr lang="es-ES_tradnl" altLang="en-US" sz="1500" b="1" dirty="0" smtClean="0">
                <a:solidFill>
                  <a:schemeClr val="tx2"/>
                </a:solidFill>
                <a:ea typeface="ＭＳ Ｐゴシック" pitchFamily="34" charset="-128"/>
              </a:rPr>
              <a:t>Ask  OSHA to </a:t>
            </a:r>
            <a:r>
              <a:rPr lang="es-ES_tradnl" altLang="en-US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perform</a:t>
            </a:r>
            <a:r>
              <a:rPr lang="es-ES_tradnl" altLang="en-US" sz="15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an</a:t>
            </a:r>
            <a:r>
              <a:rPr lang="es-ES_tradnl" altLang="en-US" sz="15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inspection</a:t>
            </a:r>
            <a:r>
              <a:rPr lang="es-ES_tradnl" altLang="en-US" sz="15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of </a:t>
            </a:r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work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 place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;</a:t>
            </a:r>
          </a:p>
          <a:p>
            <a:pPr eaLnBrk="1" hangingPunct="1">
              <a:buFont typeface="Wingdings" pitchFamily="2" charset="2"/>
              <a:buNone/>
            </a:pPr>
            <a:endParaRPr lang="es-ES_tradnl" altLang="en-US" sz="4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altLang="en-US" sz="1500" dirty="0">
                <a:solidFill>
                  <a:schemeClr val="tx2"/>
                </a:solidFill>
                <a:ea typeface="ＭＳ Ｐゴシック" pitchFamily="34" charset="-128"/>
              </a:rPr>
              <a:t>Exercise their rights under the law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,</a:t>
            </a:r>
            <a:r>
              <a:rPr lang="en-US" altLang="en-US" sz="15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altLang="en-US" sz="1500" b="1" dirty="0">
                <a:solidFill>
                  <a:schemeClr val="tx2"/>
                </a:solidFill>
                <a:ea typeface="ＭＳ Ｐゴシック" pitchFamily="34" charset="-128"/>
              </a:rPr>
              <a:t>free from retaliation or discrimination</a:t>
            </a:r>
            <a:r>
              <a:rPr lang="es-ES_tradnl" altLang="ja-JP" sz="1500" b="1" dirty="0" smtClean="0">
                <a:solidFill>
                  <a:schemeClr val="tx2"/>
                </a:solidFill>
                <a:ea typeface="ＭＳ Ｐゴシック" pitchFamily="34" charset="-128"/>
              </a:rPr>
              <a:t>;</a:t>
            </a:r>
          </a:p>
          <a:p>
            <a:pPr eaLnBrk="1" hangingPunct="1">
              <a:buFont typeface="Wingdings" pitchFamily="2" charset="2"/>
              <a:buNone/>
            </a:pPr>
            <a:endParaRPr lang="es-ES_tradnl" altLang="en-US" sz="4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/>
            <a:r>
              <a:rPr lang="es-ES_tradnl" altLang="ja-JP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Recieve</a:t>
            </a:r>
            <a:r>
              <a:rPr lang="es-ES_tradnl" altLang="ja-JP" sz="15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ja-JP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es-ES_tradnl" altLang="ja-JP" sz="1500" b="1" dirty="0" smtClean="0">
                <a:solidFill>
                  <a:schemeClr val="tx2"/>
                </a:solidFill>
                <a:ea typeface="ＭＳ Ｐゴシック" pitchFamily="34" charset="-128"/>
              </a:rPr>
              <a:t> and  training </a:t>
            </a:r>
            <a:r>
              <a:rPr lang="es-ES_tradnl" altLang="ja-JP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over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ja-JP" sz="15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ja-JP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hazards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es-ES_tradnl" altLang="ja-JP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methods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 to  </a:t>
            </a:r>
            <a:r>
              <a:rPr lang="es-ES_tradnl" altLang="ja-JP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prevent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ja-JP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damages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, and </a:t>
            </a:r>
            <a:r>
              <a:rPr lang="es-ES_tradnl" altLang="ja-JP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ja-JP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standards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  of OSHA </a:t>
            </a:r>
            <a:r>
              <a:rPr lang="es-ES_tradnl" altLang="ja-JP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that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ja-JP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apply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 to </a:t>
            </a:r>
            <a:r>
              <a:rPr lang="es-ES_tradnl" altLang="ja-JP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your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ja-JP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work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ja-JP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site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. </a:t>
            </a:r>
            <a:r>
              <a:rPr lang="es-ES_tradnl" altLang="ja-JP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 training </a:t>
            </a:r>
            <a:r>
              <a:rPr lang="es-ES_tradnl" altLang="ja-JP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must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 be </a:t>
            </a:r>
            <a:r>
              <a:rPr lang="es-ES_tradnl" altLang="ja-JP" sz="1500" b="1" dirty="0" smtClean="0">
                <a:solidFill>
                  <a:schemeClr val="tx2"/>
                </a:solidFill>
                <a:ea typeface="ＭＳ Ｐゴシック" pitchFamily="34" charset="-128"/>
              </a:rPr>
              <a:t>in a </a:t>
            </a:r>
            <a:r>
              <a:rPr lang="es-ES_tradnl" altLang="ja-JP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language</a:t>
            </a:r>
            <a:r>
              <a:rPr lang="es-ES_tradnl" altLang="ja-JP" sz="15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ja-JP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you</a:t>
            </a:r>
            <a:r>
              <a:rPr lang="es-ES_tradnl" altLang="ja-JP" sz="1500" b="1" dirty="0" smtClean="0">
                <a:solidFill>
                  <a:schemeClr val="tx2"/>
                </a:solidFill>
                <a:ea typeface="ＭＳ Ｐゴシック" pitchFamily="34" charset="-128"/>
              </a:rPr>
              <a:t> can </a:t>
            </a:r>
            <a:r>
              <a:rPr lang="es-ES_tradnl" altLang="ja-JP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understand</a:t>
            </a:r>
            <a:r>
              <a:rPr lang="es-ES_tradnl" altLang="ja-JP" sz="1500" dirty="0" smtClean="0">
                <a:solidFill>
                  <a:schemeClr val="tx2"/>
                </a:solidFill>
                <a:ea typeface="ＭＳ Ｐゴシック" pitchFamily="34" charset="-128"/>
              </a:rPr>
              <a:t>;</a:t>
            </a:r>
          </a:p>
          <a:p>
            <a:pPr eaLnBrk="1" hangingPunct="1">
              <a:buFont typeface="Wingdings" pitchFamily="2" charset="2"/>
              <a:buNone/>
            </a:pPr>
            <a:endParaRPr lang="es-ES_tradnl" altLang="en-US" sz="4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/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Have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access</a:t>
            </a:r>
            <a:r>
              <a:rPr lang="es-ES_tradnl" altLang="en-US" sz="1500" b="1" dirty="0" smtClean="0">
                <a:solidFill>
                  <a:schemeClr val="tx2"/>
                </a:solidFill>
                <a:ea typeface="ＭＳ Ｐゴシック" pitchFamily="34" charset="-128"/>
              </a:rPr>
              <a:t> to </a:t>
            </a:r>
            <a:r>
              <a:rPr lang="es-ES_tradnl" altLang="en-US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500" b="1" dirty="0" smtClean="0">
                <a:solidFill>
                  <a:schemeClr val="tx2"/>
                </a:solidFill>
                <a:ea typeface="ＭＳ Ｐゴシック" pitchFamily="34" charset="-128"/>
              </a:rPr>
              <a:t>  </a:t>
            </a:r>
            <a:r>
              <a:rPr lang="es-ES_tradnl" altLang="en-US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results</a:t>
            </a:r>
            <a:r>
              <a:rPr lang="es-ES_tradnl" altLang="en-US" sz="1500" b="1" dirty="0" smtClean="0">
                <a:solidFill>
                  <a:schemeClr val="tx2"/>
                </a:solidFill>
                <a:ea typeface="ＭＳ Ｐゴシック" pitchFamily="34" charset="-128"/>
              </a:rPr>
              <a:t> of </a:t>
            </a:r>
            <a:r>
              <a:rPr lang="es-ES_tradnl" altLang="en-US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500" b="1" dirty="0" smtClean="0">
                <a:solidFill>
                  <a:schemeClr val="tx2"/>
                </a:solidFill>
                <a:ea typeface="ＭＳ Ｐゴシック" pitchFamily="34" charset="-128"/>
              </a:rPr>
              <a:t>  </a:t>
            </a:r>
            <a:r>
              <a:rPr lang="es-ES_tradnl" altLang="en-US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testing</a:t>
            </a:r>
            <a:r>
              <a:rPr lang="es-ES_tradnl" altLang="en-US" sz="15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that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they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 do to </a:t>
            </a:r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find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  </a:t>
            </a:r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hazards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 at </a:t>
            </a:r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work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site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;</a:t>
            </a:r>
          </a:p>
          <a:p>
            <a:pPr eaLnBrk="1" hangingPunct="1">
              <a:buFont typeface="Wingdings" pitchFamily="2" charset="2"/>
              <a:buNone/>
            </a:pPr>
            <a:endParaRPr lang="es-ES_tradnl" altLang="en-US" sz="4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/>
            <a:r>
              <a:rPr lang="es-ES_tradnl" altLang="en-US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Read</a:t>
            </a:r>
            <a:r>
              <a:rPr lang="es-ES_tradnl" altLang="en-US" sz="15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500" b="1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500" b="1" dirty="0" smtClean="0">
                <a:solidFill>
                  <a:schemeClr val="tx2"/>
                </a:solidFill>
                <a:ea typeface="ＭＳ Ｐゴシック" pitchFamily="34" charset="-128"/>
              </a:rPr>
              <a:t>  files of injuries 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and</a:t>
            </a:r>
            <a:r>
              <a:rPr lang="es-ES_tradnl" altLang="en-US" sz="15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Diseases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related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 to </a:t>
            </a:r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work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;</a:t>
            </a:r>
          </a:p>
          <a:p>
            <a:pPr eaLnBrk="1" hangingPunct="1">
              <a:buFont typeface="Wingdings" pitchFamily="2" charset="2"/>
              <a:buNone/>
            </a:pPr>
            <a:endParaRPr lang="es-ES_tradnl" altLang="en-US" sz="4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/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Have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  </a:t>
            </a:r>
            <a:r>
              <a:rPr lang="es-ES_tradnl" altLang="en-US" sz="1500" dirty="0" err="1" smtClean="0">
                <a:solidFill>
                  <a:schemeClr val="tx2"/>
                </a:solidFill>
                <a:ea typeface="ＭＳ Ｐゴシック" pitchFamily="34" charset="-128"/>
              </a:rPr>
              <a:t>access</a:t>
            </a:r>
            <a:r>
              <a:rPr lang="es-ES_tradnl" alt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 to</a:t>
            </a:r>
            <a:r>
              <a:rPr lang="es-ES_tradnl" altLang="en-US" sz="1500" dirty="0">
                <a:solidFill>
                  <a:schemeClr val="tx2"/>
                </a:solidFill>
                <a:ea typeface="ＭＳ Ｐゴシック" pitchFamily="34" charset="-128"/>
              </a:rPr>
              <a:t> copies of </a:t>
            </a:r>
            <a:r>
              <a:rPr lang="es-ES_tradnl" altLang="en-US" sz="1500" b="1" dirty="0" err="1">
                <a:solidFill>
                  <a:schemeClr val="tx2"/>
                </a:solidFill>
                <a:ea typeface="ＭＳ Ｐゴシック" pitchFamily="34" charset="-128"/>
              </a:rPr>
              <a:t>your</a:t>
            </a:r>
            <a:r>
              <a:rPr lang="es-ES_tradnl" altLang="en-US" sz="1500" b="1" dirty="0">
                <a:solidFill>
                  <a:schemeClr val="tx2"/>
                </a:solidFill>
                <a:ea typeface="ＭＳ Ｐゴシック" pitchFamily="34" charset="-128"/>
              </a:rPr>
              <a:t> medical records </a:t>
            </a:r>
            <a:endParaRPr lang="en-US" altLang="en-US" sz="1600" b="1" dirty="0" smtClean="0">
              <a:ea typeface="ＭＳ Ｐゴシック" pitchFamily="34" charset="-128"/>
            </a:endParaRPr>
          </a:p>
        </p:txBody>
      </p:sp>
      <p:sp>
        <p:nvSpPr>
          <p:cNvPr id="54275" name="Content Placeholder 1"/>
          <p:cNvSpPr>
            <a:spLocks noGrp="1"/>
          </p:cNvSpPr>
          <p:nvPr>
            <p:ph sz="half" idx="2"/>
          </p:nvPr>
        </p:nvSpPr>
        <p:spPr>
          <a:xfrm flipH="1">
            <a:off x="13504863" y="6400800"/>
            <a:ext cx="363537" cy="457200"/>
          </a:xfrm>
        </p:spPr>
        <p:txBody>
          <a:bodyPr/>
          <a:lstStyle/>
          <a:p>
            <a:endParaRPr lang="es-MX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i="1" dirty="0">
                <a:ea typeface="ＭＳ Ｐゴシック" pitchFamily="34" charset="-128"/>
              </a:rPr>
              <a:t>The Workers ' Rights Under the OSH </a:t>
            </a:r>
            <a:r>
              <a:rPr lang="en-US" altLang="en-US" sz="2800" b="1" i="1" dirty="0" smtClean="0">
                <a:ea typeface="ＭＳ Ｐゴシック" pitchFamily="34" charset="-128"/>
              </a:rPr>
              <a:t>Act </a:t>
            </a:r>
            <a:r>
              <a:rPr lang="en-US" altLang="en-US" sz="1400" i="1" dirty="0">
                <a:ea typeface="ＭＳ Ｐゴシック" pitchFamily="34" charset="-128"/>
              </a:rPr>
              <a:t/>
            </a:r>
            <a:br>
              <a:rPr lang="en-US" altLang="en-US" sz="1400" i="1" dirty="0">
                <a:ea typeface="ＭＳ Ｐゴシック" pitchFamily="34" charset="-128"/>
              </a:rPr>
            </a:br>
            <a:r>
              <a:rPr lang="en-US" altLang="en-US" sz="1800" i="1" dirty="0">
                <a:ea typeface="ＭＳ Ｐゴシック" pitchFamily="34" charset="-128"/>
              </a:rPr>
              <a:t>Workers have the right to working conditions without risk of serious harm</a:t>
            </a:r>
            <a:endParaRPr lang="en-US" altLang="en-US" sz="1800" i="1" dirty="0" smtClean="0">
              <a:ea typeface="ＭＳ Ｐゴシック" pitchFamily="34" charset="-128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41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altLang="en-US" sz="2000" b="1" dirty="0" err="1" smtClean="0">
                <a:solidFill>
                  <a:schemeClr val="tx2"/>
                </a:solidFill>
                <a:ea typeface="ＭＳ Ｐゴシック" pitchFamily="34" charset="-128"/>
              </a:rPr>
              <a:t>Workers</a:t>
            </a:r>
            <a:r>
              <a:rPr lang="es-ES_tradnl" altLang="en-US" sz="20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2000" b="1" dirty="0" err="1" smtClean="0">
                <a:solidFill>
                  <a:schemeClr val="tx2"/>
                </a:solidFill>
                <a:ea typeface="ＭＳ Ｐゴシック" pitchFamily="34" charset="-128"/>
              </a:rPr>
              <a:t>have</a:t>
            </a:r>
            <a:r>
              <a:rPr lang="es-ES_tradnl" altLang="en-US" sz="20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2000" b="1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20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2000" b="1" dirty="0" err="1" smtClean="0">
                <a:solidFill>
                  <a:schemeClr val="tx2"/>
                </a:solidFill>
                <a:ea typeface="ＭＳ Ｐゴシック" pitchFamily="34" charset="-128"/>
              </a:rPr>
              <a:t>right</a:t>
            </a:r>
            <a:r>
              <a:rPr lang="es-ES_tradnl" altLang="en-US" sz="2000" b="1" dirty="0" smtClean="0">
                <a:solidFill>
                  <a:schemeClr val="tx2"/>
                </a:solidFill>
                <a:ea typeface="ＭＳ Ｐゴシック" pitchFamily="34" charset="-128"/>
              </a:rPr>
              <a:t> to…</a:t>
            </a:r>
            <a:endParaRPr lang="en-US" alt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Refuse to </a:t>
            </a:r>
            <a:r>
              <a:rPr lang="en-US" altLang="en-US" sz="1800" dirty="0">
                <a:solidFill>
                  <a:schemeClr val="tx2"/>
                </a:solidFill>
                <a:ea typeface="ＭＳ Ｐゴシック" pitchFamily="34" charset="-128"/>
              </a:rPr>
              <a:t>participate in </a:t>
            </a:r>
            <a:r>
              <a:rPr lang="en-US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the dangerous work 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but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only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if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they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are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protected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by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OSHA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if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following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situations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exists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: </a:t>
            </a:r>
            <a:r>
              <a:rPr lang="es-ES_tradnl" altLang="en-US" sz="1600" dirty="0" err="1" smtClean="0">
                <a:solidFill>
                  <a:schemeClr val="tx2"/>
                </a:solidFill>
                <a:ea typeface="ＭＳ Ｐゴシック" pitchFamily="34" charset="-128"/>
              </a:rPr>
              <a:t>If</a:t>
            </a:r>
            <a:r>
              <a:rPr lang="es-ES_tradnl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600" dirty="0" err="1" smtClean="0">
                <a:solidFill>
                  <a:schemeClr val="tx2"/>
                </a:solidFill>
                <a:ea typeface="ＭＳ Ｐゴシック" pitchFamily="34" charset="-128"/>
              </a:rPr>
              <a:t>you</a:t>
            </a:r>
            <a:r>
              <a:rPr lang="es-ES_tradnl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Have </a:t>
            </a:r>
            <a:r>
              <a:rPr lang="en-US" altLang="en-US" sz="1600" dirty="0">
                <a:solidFill>
                  <a:schemeClr val="tx2"/>
                </a:solidFill>
                <a:ea typeface="ＭＳ Ｐゴシック" pitchFamily="34" charset="-128"/>
              </a:rPr>
              <a:t>a very high belief that there is a danger or risk of serious harm</a:t>
            </a:r>
            <a:r>
              <a:rPr lang="es-ES_tradnl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tx2"/>
                </a:solidFill>
                <a:ea typeface="ＭＳ Ｐゴシック" pitchFamily="34" charset="-128"/>
              </a:rPr>
              <a:t>You have asked your employer to eliminate or control the hazard</a:t>
            </a:r>
            <a:r>
              <a:rPr lang="es-ES_tradnl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; 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n-US" sz="1600" dirty="0" err="1" smtClean="0">
                <a:solidFill>
                  <a:schemeClr val="tx2"/>
                </a:solidFill>
                <a:ea typeface="ＭＳ Ｐゴシック" pitchFamily="34" charset="-128"/>
              </a:rPr>
              <a:t>You</a:t>
            </a:r>
            <a:r>
              <a:rPr lang="es-ES_tradnl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600" dirty="0" err="1" smtClean="0">
                <a:solidFill>
                  <a:schemeClr val="tx2"/>
                </a:solidFill>
                <a:ea typeface="ＭＳ Ｐゴシック" pitchFamily="34" charset="-128"/>
              </a:rPr>
              <a:t>have</a:t>
            </a:r>
            <a:r>
              <a:rPr lang="es-ES_tradnl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 no </a:t>
            </a:r>
            <a:r>
              <a:rPr lang="es-ES_tradnl" altLang="en-US" sz="1600" dirty="0" err="1" smtClean="0">
                <a:solidFill>
                  <a:schemeClr val="tx2"/>
                </a:solidFill>
                <a:ea typeface="ＭＳ Ｐゴシック" pitchFamily="34" charset="-128"/>
              </a:rPr>
              <a:t>other</a:t>
            </a:r>
            <a:r>
              <a:rPr lang="es-ES_tradnl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ea typeface="ＭＳ Ｐゴシック" pitchFamily="34" charset="-128"/>
              </a:rPr>
              <a:t>alternative but to refuse to participate in the work</a:t>
            </a:r>
            <a:r>
              <a:rPr lang="es-ES_tradnl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;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600" dirty="0">
                <a:solidFill>
                  <a:schemeClr val="tx2"/>
                </a:solidFill>
                <a:ea typeface="ＭＳ Ｐゴシック" pitchFamily="34" charset="-128"/>
              </a:rPr>
              <a:t>The elimination of the danger or risk is an urgent need and can not wait for an OSHA inspection</a:t>
            </a:r>
            <a:r>
              <a:rPr lang="es-ES_tradnl" altLang="ja-JP" sz="1600" dirty="0" smtClean="0">
                <a:solidFill>
                  <a:schemeClr val="tx2"/>
                </a:solidFill>
                <a:ea typeface="ＭＳ Ｐゴシック" pitchFamily="34" charset="-128"/>
              </a:rPr>
              <a:t>.</a:t>
            </a:r>
            <a:endParaRPr lang="es-ES_tradnl" altLang="en-US" sz="16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ja-JP" sz="16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ja-JP" sz="1600" dirty="0">
                <a:solidFill>
                  <a:schemeClr val="tx2"/>
                </a:solidFill>
                <a:ea typeface="ＭＳ Ｐゴシック" pitchFamily="34" charset="-128"/>
              </a:rPr>
              <a:t>If all the above situations exist , you </a:t>
            </a:r>
            <a:r>
              <a:rPr lang="en-US" altLang="ja-JP" sz="1600" dirty="0" smtClean="0">
                <a:solidFill>
                  <a:schemeClr val="tx2"/>
                </a:solidFill>
                <a:ea typeface="ＭＳ Ｐゴシック" pitchFamily="34" charset="-128"/>
              </a:rPr>
              <a:t>can refuse </a:t>
            </a:r>
            <a:r>
              <a:rPr lang="en-US" altLang="ja-JP" sz="1600" dirty="0">
                <a:solidFill>
                  <a:schemeClr val="tx2"/>
                </a:solidFill>
                <a:ea typeface="ＭＳ Ｐゴシック" pitchFamily="34" charset="-128"/>
              </a:rPr>
              <a:t>to participate in the work and may be protected</a:t>
            </a:r>
            <a:r>
              <a:rPr lang="es-ES_tradnl" altLang="ja-JP" sz="1600" dirty="0" smtClean="0">
                <a:solidFill>
                  <a:schemeClr val="tx2"/>
                </a:solidFill>
                <a:ea typeface="ＭＳ Ｐゴシック" pitchFamily="34" charset="-128"/>
              </a:rPr>
              <a:t>.</a:t>
            </a:r>
            <a:endParaRPr lang="en-US" altLang="en-US" sz="1600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pic>
        <p:nvPicPr>
          <p:cNvPr id="56323" name="Picture 5" descr="toxichazar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7800" y="2286000"/>
            <a:ext cx="3262313" cy="2957513"/>
          </a:xfrm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/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sz="3600" dirty="0">
                <a:ea typeface="ＭＳ Ｐゴシック" pitchFamily="34" charset="-128"/>
              </a:rPr>
              <a:t>If </a:t>
            </a:r>
            <a:r>
              <a:rPr lang="en-US" altLang="en-US" sz="3600" dirty="0" smtClean="0">
                <a:ea typeface="ＭＳ Ｐゴシック" pitchFamily="34" charset="-128"/>
              </a:rPr>
              <a:t>the OSHA </a:t>
            </a:r>
            <a:r>
              <a:rPr lang="en-US" altLang="en-US" sz="3600" dirty="0">
                <a:ea typeface="ＭＳ Ｐゴシック" pitchFamily="34" charset="-128"/>
              </a:rPr>
              <a:t>standards are not met ...</a:t>
            </a:r>
            <a:endParaRPr lang="en-US" altLang="en-US" sz="4000" dirty="0" smtClean="0">
              <a:ea typeface="ＭＳ Ｐゴシック" pitchFamily="34" charset="-128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33463" y="4343400"/>
            <a:ext cx="8110537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1800" b="1" dirty="0">
                <a:solidFill>
                  <a:schemeClr val="tx2"/>
                </a:solidFill>
                <a:ea typeface="ＭＳ Ｐゴシック" pitchFamily="34" charset="-128"/>
              </a:rPr>
              <a:t>How can I present a complain</a:t>
            </a:r>
            <a:r>
              <a:rPr lang="es-ES_tradnl" altLang="ja-JP" sz="1800" b="1" dirty="0" smtClean="0">
                <a:solidFill>
                  <a:schemeClr val="tx2"/>
                </a:solidFill>
                <a:ea typeface="ＭＳ Ｐゴシック" pitchFamily="34" charset="-128"/>
              </a:rPr>
              <a:t>?</a:t>
            </a:r>
            <a:endParaRPr lang="en-US" altLang="en-US" sz="16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tx2"/>
                </a:solidFill>
                <a:ea typeface="ＭＳ Ｐゴシック" pitchFamily="34" charset="-128"/>
              </a:rPr>
              <a:t>You or your representative may file a complaint with OSHA and request an inspection of the </a:t>
            </a:r>
            <a:r>
              <a:rPr lang="en-US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workplace.</a:t>
            </a:r>
            <a:endParaRPr lang="es-ES_tradnl" altLang="en-US" sz="16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_tradnl" altLang="en-US" sz="1600" dirty="0" err="1" smtClean="0">
                <a:solidFill>
                  <a:schemeClr val="tx2"/>
                </a:solidFill>
                <a:ea typeface="ＭＳ Ｐゴシック" pitchFamily="34" charset="-128"/>
              </a:rPr>
              <a:t>Visit</a:t>
            </a:r>
            <a:r>
              <a:rPr lang="es-ES_tradnl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600" dirty="0" smtClean="0">
                <a:solidFill>
                  <a:schemeClr val="tx2"/>
                </a:solidFill>
                <a:ea typeface="ＭＳ Ｐゴシック" pitchFamily="34" charset="-128"/>
                <a:hlinkClick r:id="rId3" tooltip="OSHA Web Address"/>
              </a:rPr>
              <a:t>www.osha.gov</a:t>
            </a:r>
            <a:r>
              <a:rPr lang="en-US" altLang="en-US" sz="1600" dirty="0">
                <a:solidFill>
                  <a:schemeClr val="tx2"/>
                </a:solidFill>
                <a:ea typeface="ＭＳ Ｐゴシック" pitchFamily="34" charset="-128"/>
              </a:rPr>
              <a:t>and download the complaint form , fill in the blanks with the correct information and send it to the OSHA office nearest you </a:t>
            </a:r>
            <a:r>
              <a:rPr lang="en-US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600" dirty="0" err="1" smtClean="0">
                <a:solidFill>
                  <a:schemeClr val="tx2"/>
                </a:solidFill>
                <a:ea typeface="ＭＳ Ｐゴシック" pitchFamily="34" charset="-128"/>
              </a:rPr>
              <a:t>Call</a:t>
            </a:r>
            <a:r>
              <a:rPr lang="es-ES_tradnl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 1-800-321-OSHA (6742) </a:t>
            </a:r>
            <a:r>
              <a:rPr lang="en-US" altLang="en-US" sz="1600" dirty="0" smtClean="0">
                <a:solidFill>
                  <a:schemeClr val="tx2"/>
                </a:solidFill>
                <a:ea typeface="ＭＳ Ｐゴシック" pitchFamily="34" charset="-128"/>
              </a:rPr>
              <a:t>to </a:t>
            </a:r>
            <a:r>
              <a:rPr lang="en-US" altLang="en-US" sz="1600" dirty="0">
                <a:solidFill>
                  <a:schemeClr val="tx2"/>
                </a:solidFill>
                <a:ea typeface="ＭＳ Ｐゴシック" pitchFamily="34" charset="-128"/>
              </a:rPr>
              <a:t>ask them to send the complaint form .</a:t>
            </a:r>
            <a:endParaRPr lang="es-ES_tradnl" altLang="en-US" sz="16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tx2"/>
                </a:solidFill>
                <a:ea typeface="ＭＳ Ｐゴシック" pitchFamily="34" charset="-128"/>
              </a:rPr>
              <a:t> Ask OSHA to keep your identity confidential .</a:t>
            </a:r>
            <a:endParaRPr lang="en-US" altLang="en-US" sz="1600" b="1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pic>
        <p:nvPicPr>
          <p:cNvPr id="58371" name="Picture 6" descr="Screen shot 2011-08-01 at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2600" y="2971800"/>
            <a:ext cx="2286000" cy="1412875"/>
          </a:xfrm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838200" y="1981200"/>
            <a:ext cx="5562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chemeClr val="tx2"/>
                </a:solidFill>
              </a:rPr>
              <a:t>So what else I can do</a:t>
            </a:r>
            <a:r>
              <a:rPr lang="es-ES_tradnl" altLang="en-US" sz="1800" b="1" dirty="0" smtClean="0">
                <a:solidFill>
                  <a:schemeClr val="tx2"/>
                </a:solidFill>
              </a:rPr>
              <a:t>?</a:t>
            </a:r>
            <a:endParaRPr lang="es-ES_tradnl" altLang="en-US" sz="1800" b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s-ES_tradnl" altLang="en-US" sz="1800" b="1" dirty="0" smtClean="0">
                <a:solidFill>
                  <a:schemeClr val="tx2"/>
                </a:solidFill>
                <a:latin typeface="Helvetica" pitchFamily="34" charset="0"/>
              </a:rPr>
              <a:t>… </a:t>
            </a:r>
            <a:r>
              <a:rPr lang="en-US" altLang="en-US" sz="1800" b="1" dirty="0">
                <a:solidFill>
                  <a:schemeClr val="tx2"/>
                </a:solidFill>
                <a:latin typeface="Helvetica" pitchFamily="34" charset="0"/>
              </a:rPr>
              <a:t>You have the right to file a complaint.</a:t>
            </a:r>
            <a:endParaRPr lang="es-ES_tradnl" altLang="en-US" sz="1800" b="1" dirty="0">
              <a:solidFill>
                <a:schemeClr val="tx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05800" cy="109061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/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sz="3600" dirty="0">
                <a:ea typeface="ＭＳ Ｐゴシック" pitchFamily="34" charset="-128"/>
              </a:rPr>
              <a:t>What happens when I file a complaint ?</a:t>
            </a:r>
            <a:endParaRPr lang="en-US" altLang="en-US" sz="3600" dirty="0" smtClean="0">
              <a:ea typeface="ＭＳ Ｐゴシック" pitchFamily="34" charset="-128"/>
            </a:endParaRPr>
          </a:p>
        </p:txBody>
      </p:sp>
      <p:sp>
        <p:nvSpPr>
          <p:cNvPr id="6041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ja-JP" sz="18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dirty="0">
                <a:ea typeface="ＭＳ Ｐゴシック" pitchFamily="34" charset="-128"/>
              </a:rPr>
              <a:t>Complaints through internet or </a:t>
            </a:r>
            <a:r>
              <a:rPr lang="en-US" altLang="ja-JP" sz="2000" dirty="0" smtClean="0">
                <a:ea typeface="ＭＳ Ｐゴシック" pitchFamily="34" charset="-128"/>
              </a:rPr>
              <a:t>telephone will be </a:t>
            </a:r>
            <a:r>
              <a:rPr lang="en-US" altLang="ja-JP" sz="2000" dirty="0">
                <a:ea typeface="ＭＳ Ｐゴシック" pitchFamily="34" charset="-128"/>
              </a:rPr>
              <a:t>resolved informally by phone </a:t>
            </a:r>
            <a:r>
              <a:rPr lang="es-ES_tradnl" altLang="ja-JP" sz="2000" dirty="0" smtClean="0">
                <a:ea typeface="ＭＳ Ｐゴシック" pitchFamily="34" charset="-128"/>
              </a:rPr>
              <a:t>.  </a:t>
            </a:r>
            <a:endParaRPr lang="es-ES_tradnl" alt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altLang="en-US" sz="18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itchFamily="34" charset="-128"/>
              </a:rPr>
              <a:t>Written complaints with the worker's signature or a representative often result in an inspection of the workplace. ( You can call OSHA first).</a:t>
            </a:r>
            <a:endParaRPr lang="en-US" altLang="en-US" sz="2000" dirty="0" smtClean="0">
              <a:ea typeface="ＭＳ Ｐゴシック" pitchFamily="34" charset="-128"/>
            </a:endParaRPr>
          </a:p>
        </p:txBody>
      </p:sp>
      <p:pic>
        <p:nvPicPr>
          <p:cNvPr id="60419" name="Picture 5" descr="Screen shot 2011-08-01 at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1981200"/>
            <a:ext cx="3478213" cy="4191000"/>
          </a:xfrm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ja-JP" sz="2400" b="1" dirty="0" err="1" smtClean="0">
                <a:ea typeface="ＭＳ Ｐゴシック" pitchFamily="34" charset="-128"/>
              </a:rPr>
              <a:t>During</a:t>
            </a:r>
            <a:r>
              <a:rPr lang="es-ES_tradnl" altLang="ja-JP" sz="2400" b="1" dirty="0" smtClean="0">
                <a:ea typeface="ＭＳ Ｐゴシック" pitchFamily="34" charset="-128"/>
              </a:rPr>
              <a:t> </a:t>
            </a:r>
            <a:r>
              <a:rPr lang="es-ES_tradnl" altLang="ja-JP" sz="2400" b="1" dirty="0" err="1" smtClean="0">
                <a:ea typeface="ＭＳ Ｐゴシック" pitchFamily="34" charset="-128"/>
              </a:rPr>
              <a:t>the</a:t>
            </a:r>
            <a:r>
              <a:rPr lang="es-ES_tradnl" altLang="ja-JP" sz="2400" b="1" dirty="0" smtClean="0">
                <a:ea typeface="ＭＳ Ｐゴシック" pitchFamily="34" charset="-128"/>
              </a:rPr>
              <a:t> </a:t>
            </a:r>
            <a:r>
              <a:rPr lang="es-ES_tradnl" altLang="ja-JP" sz="2400" b="1" dirty="0" err="1" smtClean="0">
                <a:ea typeface="ＭＳ Ｐゴシック" pitchFamily="34" charset="-128"/>
              </a:rPr>
              <a:t>inspection</a:t>
            </a:r>
            <a:r>
              <a:rPr lang="es-ES_tradnl" altLang="ja-JP" sz="2400" b="1" dirty="0" smtClean="0">
                <a:ea typeface="ＭＳ Ｐゴシック" pitchFamily="34" charset="-128"/>
              </a:rPr>
              <a:t>…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8110537" cy="2019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_tradnl" altLang="en-US" sz="2000" b="1" dirty="0" err="1" smtClean="0">
                <a:solidFill>
                  <a:schemeClr val="tx2"/>
                </a:solidFill>
                <a:ea typeface="ＭＳ Ｐゴシック" pitchFamily="34" charset="-128"/>
              </a:rPr>
              <a:t>You</a:t>
            </a:r>
            <a:r>
              <a:rPr lang="es-ES_tradnl" altLang="en-US" sz="20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2000" b="1" dirty="0" err="1" smtClean="0">
                <a:solidFill>
                  <a:schemeClr val="tx2"/>
                </a:solidFill>
                <a:ea typeface="ＭＳ Ｐゴシック" pitchFamily="34" charset="-128"/>
              </a:rPr>
              <a:t>have</a:t>
            </a:r>
            <a:r>
              <a:rPr lang="es-ES_tradnl" altLang="en-US" sz="20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2000" b="1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20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2000" b="1" dirty="0" err="1" smtClean="0">
                <a:solidFill>
                  <a:schemeClr val="tx2"/>
                </a:solidFill>
                <a:ea typeface="ＭＳ Ｐゴシック" pitchFamily="34" charset="-128"/>
              </a:rPr>
              <a:t>right</a:t>
            </a:r>
            <a:r>
              <a:rPr lang="es-ES_tradnl" altLang="en-US" sz="2000" b="1" dirty="0" smtClean="0">
                <a:solidFill>
                  <a:schemeClr val="tx2"/>
                </a:solidFill>
                <a:ea typeface="ＭＳ Ｐゴシック" pitchFamily="34" charset="-128"/>
              </a:rPr>
              <a:t> to…</a:t>
            </a:r>
          </a:p>
          <a:p>
            <a:pPr eaLnBrk="1" hangingPunct="1"/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Be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present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during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inspection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u="sng" dirty="0" smtClean="0">
                <a:solidFill>
                  <a:schemeClr val="tx2"/>
                </a:solidFill>
                <a:ea typeface="ＭＳ Ｐゴシック" pitchFamily="34" charset="-128"/>
              </a:rPr>
              <a:t>of </a:t>
            </a:r>
            <a:r>
              <a:rPr lang="es-ES_tradnl" altLang="en-US" sz="1800" u="sng" dirty="0" err="1" smtClean="0">
                <a:solidFill>
                  <a:schemeClr val="tx2"/>
                </a:solidFill>
                <a:ea typeface="ＭＳ Ｐゴシック" pitchFamily="34" charset="-128"/>
              </a:rPr>
              <a:t>your</a:t>
            </a:r>
            <a:r>
              <a:rPr lang="es-ES_tradnl" altLang="en-US" sz="1800" u="sng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u="sng" dirty="0" err="1" smtClean="0">
                <a:solidFill>
                  <a:schemeClr val="tx2"/>
                </a:solidFill>
                <a:ea typeface="ＭＳ Ｐゴシック" pitchFamily="34" charset="-128"/>
              </a:rPr>
              <a:t>area</a:t>
            </a:r>
            <a:r>
              <a:rPr lang="es-ES_tradnl" altLang="ja-JP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(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this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can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help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inspector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identify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problems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);</a:t>
            </a:r>
          </a:p>
          <a:p>
            <a:pPr eaLnBrk="1" hangingPunct="1"/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Talk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to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OSHA inspector in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private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;</a:t>
            </a:r>
          </a:p>
          <a:p>
            <a:pPr eaLnBrk="1" hangingPunct="1"/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Call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inspector (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you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can do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it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from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home); and</a:t>
            </a:r>
          </a:p>
          <a:p>
            <a:pPr eaLnBrk="1" hangingPunct="1"/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Have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acess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to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results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of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inspection</a:t>
            </a:r>
            <a:r>
              <a:rPr lang="es-ES_tradnl" altLang="ja-JP" sz="1800" dirty="0" smtClean="0">
                <a:solidFill>
                  <a:schemeClr val="tx2"/>
                </a:solidFill>
                <a:ea typeface="ＭＳ Ｐゴシック" pitchFamily="34" charset="-128"/>
              </a:rPr>
              <a:t>.</a:t>
            </a:r>
            <a:endParaRPr lang="en-US" altLang="en-US" sz="18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162925" cy="12192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ea typeface="ＭＳ Ｐゴシック" pitchFamily="34" charset="-128"/>
              </a:rPr>
              <a:t>If my employer retaliates against me for exercising my rights of health and safety</a:t>
            </a:r>
            <a:r>
              <a:rPr lang="es-ES_tradnl" altLang="en-US" sz="2800" b="1" dirty="0" smtClean="0">
                <a:ea typeface="ＭＳ Ｐゴシック" pitchFamily="34" charset="-128"/>
              </a:rPr>
              <a:t>?</a:t>
            </a:r>
            <a:endParaRPr lang="en-US" altLang="en-US" sz="2800" b="1" dirty="0" smtClean="0">
              <a:ea typeface="ＭＳ Ｐゴシック" pitchFamily="34" charset="-128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4572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chemeClr val="tx2"/>
                </a:solidFill>
                <a:ea typeface="ＭＳ Ｐゴシック" pitchFamily="34" charset="-128"/>
              </a:rPr>
              <a:t>Employers can not discriminate against you because </a:t>
            </a:r>
            <a:r>
              <a:rPr lang="es-ES_tradnl" altLang="en-US" sz="2000" b="1" dirty="0" smtClean="0">
                <a:solidFill>
                  <a:schemeClr val="tx2"/>
                </a:solidFill>
                <a:ea typeface="ＭＳ Ｐゴシック" pitchFamily="34" charset="-128"/>
              </a:rPr>
              <a:t>…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solidFill>
                  <a:schemeClr val="tx2"/>
                </a:solidFill>
                <a:ea typeface="ＭＳ Ｐゴシック" pitchFamily="34" charset="-128"/>
              </a:rPr>
              <a:t>File a complaint about an illness or injury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;</a:t>
            </a:r>
            <a:endParaRPr lang="en-US" altLang="ja-JP" sz="18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ja-JP" sz="1800" dirty="0">
                <a:solidFill>
                  <a:schemeClr val="tx2"/>
                </a:solidFill>
                <a:ea typeface="ＭＳ Ｐゴシック" pitchFamily="34" charset="-128"/>
              </a:rPr>
              <a:t>Complain to your employer , union, OSHA or another agency about a problem of safety or health</a:t>
            </a:r>
            <a:r>
              <a:rPr lang="es-ES_tradnl" altLang="ja-JP" sz="1800" dirty="0" smtClean="0">
                <a:solidFill>
                  <a:schemeClr val="tx2"/>
                </a:solidFill>
                <a:ea typeface="ＭＳ Ｐゴシック" pitchFamily="34" charset="-128"/>
              </a:rPr>
              <a:t>;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ja-JP" sz="1800" dirty="0">
                <a:solidFill>
                  <a:schemeClr val="tx2"/>
                </a:solidFill>
                <a:ea typeface="ＭＳ Ｐゴシック" pitchFamily="34" charset="-128"/>
              </a:rPr>
              <a:t>Participate in a committee of safety and health</a:t>
            </a:r>
            <a:r>
              <a:rPr lang="es-ES_tradnl" altLang="ja-JP" sz="1800" dirty="0" smtClean="0">
                <a:solidFill>
                  <a:schemeClr val="tx2"/>
                </a:solidFill>
                <a:ea typeface="ＭＳ Ｐゴシック" pitchFamily="34" charset="-128"/>
              </a:rPr>
              <a:t>; </a:t>
            </a:r>
            <a:r>
              <a:rPr lang="es-ES_tradnl" altLang="ja-JP" sz="1800" dirty="0" err="1" smtClean="0">
                <a:solidFill>
                  <a:schemeClr val="tx2"/>
                </a:solidFill>
                <a:ea typeface="ＭＳ Ｐゴシック" pitchFamily="34" charset="-128"/>
              </a:rPr>
              <a:t>or</a:t>
            </a:r>
            <a:endParaRPr lang="es-ES_tradnl" altLang="en-US" sz="18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solidFill>
                  <a:schemeClr val="tx2"/>
                </a:solidFill>
                <a:ea typeface="ＭＳ Ｐゴシック" pitchFamily="34" charset="-128"/>
              </a:rPr>
              <a:t>Participating in OSHA inspections and other OSHA activities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.</a:t>
            </a:r>
            <a:r>
              <a:rPr lang="en-US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solidFill>
                  <a:schemeClr val="tx2"/>
                </a:solidFill>
                <a:ea typeface="ＭＳ Ｐゴシック" pitchFamily="34" charset="-128"/>
              </a:rPr>
              <a:t>If you have been </a:t>
            </a:r>
            <a:r>
              <a:rPr lang="en-US" altLang="en-US" sz="1800" b="1" dirty="0">
                <a:solidFill>
                  <a:srgbClr val="FF0000"/>
                </a:solidFill>
                <a:ea typeface="ＭＳ Ｐゴシック" pitchFamily="34" charset="-128"/>
              </a:rPr>
              <a:t>fired, demoted , transferred or discriminated </a:t>
            </a:r>
            <a:r>
              <a:rPr lang="en-US" altLang="en-US" sz="1800" dirty="0">
                <a:solidFill>
                  <a:schemeClr val="tx2"/>
                </a:solidFill>
                <a:ea typeface="ＭＳ Ｐゴシック" pitchFamily="34" charset="-128"/>
              </a:rPr>
              <a:t>against in any way </a:t>
            </a:r>
            <a:r>
              <a:rPr lang="en-US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use your rights </a:t>
            </a:r>
            <a:r>
              <a:rPr lang="en-US" altLang="en-US" sz="1800" dirty="0">
                <a:solidFill>
                  <a:schemeClr val="tx2"/>
                </a:solidFill>
                <a:ea typeface="ＭＳ Ｐゴシック" pitchFamily="34" charset="-128"/>
              </a:rPr>
              <a:t>under this law , you have 30 days to make a complaint</a:t>
            </a:r>
            <a:r>
              <a:rPr lang="en-US" altLang="en-US" sz="1800" dirty="0">
                <a:ea typeface="ＭＳ Ｐゴシック" pitchFamily="34" charset="-128"/>
              </a:rPr>
              <a:t>.</a:t>
            </a:r>
            <a:endParaRPr lang="en-US" altLang="en-US" sz="1800" dirty="0" smtClean="0">
              <a:ea typeface="ＭＳ Ｐゴシック" pitchFamily="34" charset="-128"/>
            </a:endParaRPr>
          </a:p>
        </p:txBody>
      </p:sp>
      <p:pic>
        <p:nvPicPr>
          <p:cNvPr id="64515" name="Picture 7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0" y="2286000"/>
            <a:ext cx="3135313" cy="3581400"/>
          </a:xfrm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200" b="1" dirty="0" err="1" smtClean="0">
                <a:ea typeface="ＭＳ Ｐゴシック" pitchFamily="34" charset="-128"/>
              </a:rPr>
              <a:t>Conclusion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8110538" cy="2019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altLang="en-US" sz="1800" b="1" dirty="0" smtClean="0">
                <a:solidFill>
                  <a:schemeClr val="tx2"/>
                </a:solidFill>
                <a:ea typeface="ＭＳ Ｐゴシック" pitchFamily="34" charset="-128"/>
              </a:rPr>
              <a:t>OSHA </a:t>
            </a:r>
            <a:r>
              <a:rPr lang="en-US" altLang="en-US" sz="1800" dirty="0">
                <a:solidFill>
                  <a:schemeClr val="tx2"/>
                </a:solidFill>
                <a:ea typeface="ＭＳ Ｐゴシック" pitchFamily="34" charset="-128"/>
              </a:rPr>
              <a:t>helps to avoid the dangers and risks of serious injury and requires employers to provide free working conditions and unsafe hazards .</a:t>
            </a:r>
            <a:endParaRPr lang="es-ES_tradnl" altLang="en-US" sz="18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  <a:ea typeface="ＭＳ Ｐゴシック" pitchFamily="34" charset="-128"/>
              </a:rPr>
              <a:t>Employers have a responsibility to provide a safe workplace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.</a:t>
            </a:r>
            <a:endParaRPr lang="es-ES_tradnl" altLang="en-US" sz="18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Workers </a:t>
            </a:r>
            <a:r>
              <a:rPr lang="en-US" altLang="en-US" sz="1800" dirty="0">
                <a:solidFill>
                  <a:schemeClr val="tx2"/>
                </a:solidFill>
                <a:ea typeface="ＭＳ Ｐゴシック" pitchFamily="34" charset="-128"/>
              </a:rPr>
              <a:t>are entitled to a workplace free of hazardous conditions</a:t>
            </a:r>
            <a:r>
              <a:rPr lang="es-ES_tradnl" altLang="en-US" sz="1800" dirty="0" smtClean="0">
                <a:solidFill>
                  <a:schemeClr val="tx2"/>
                </a:solidFill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>
                <a:solidFill>
                  <a:schemeClr val="tx2"/>
                </a:solidFill>
                <a:ea typeface="ＭＳ Ｐゴシック" pitchFamily="34" charset="-128"/>
              </a:rPr>
              <a:t>The relationship between the employer and the worker must be professional, fair and mutual understanding</a:t>
            </a:r>
            <a:r>
              <a:rPr lang="es-ES_tradnl" altLang="ja-JP" sz="1800" dirty="0" smtClean="0">
                <a:solidFill>
                  <a:schemeClr val="tx2"/>
                </a:solidFill>
                <a:ea typeface="ＭＳ Ｐゴシック" pitchFamily="34" charset="-128"/>
              </a:rPr>
              <a:t>.</a:t>
            </a:r>
            <a:endParaRPr lang="en-US" alt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000" b="1" dirty="0" err="1" smtClean="0">
                <a:ea typeface="ＭＳ Ｐゴシック" pitchFamily="34" charset="-128"/>
              </a:rPr>
              <a:t>What</a:t>
            </a:r>
            <a:r>
              <a:rPr lang="es-ES_tradnl" altLang="en-US" sz="3000" b="1" dirty="0" smtClean="0">
                <a:ea typeface="ＭＳ Ｐゴシック" pitchFamily="34" charset="-128"/>
              </a:rPr>
              <a:t> </a:t>
            </a:r>
            <a:r>
              <a:rPr lang="es-ES_tradnl" altLang="en-US" sz="3000" b="1" dirty="0" err="1" smtClean="0">
                <a:ea typeface="ＭＳ Ｐゴシック" pitchFamily="34" charset="-128"/>
              </a:rPr>
              <a:t>is</a:t>
            </a:r>
            <a:r>
              <a:rPr lang="es-ES_tradnl" altLang="en-US" sz="3000" b="1" dirty="0" smtClean="0">
                <a:ea typeface="ＭＳ Ｐゴシック" pitchFamily="34" charset="-128"/>
              </a:rPr>
              <a:t> </a:t>
            </a:r>
            <a:r>
              <a:rPr lang="es-ES_tradnl" altLang="en-US" sz="3000" b="1" dirty="0" err="1" smtClean="0">
                <a:ea typeface="ＭＳ Ｐゴシック" pitchFamily="34" charset="-128"/>
              </a:rPr>
              <a:t>ergonomics</a:t>
            </a:r>
            <a:r>
              <a:rPr lang="es-ES_tradnl" altLang="en-US" sz="3000" b="1" dirty="0" smtClean="0">
                <a:ea typeface="ＭＳ Ｐゴシック" pitchFamily="34" charset="-128"/>
              </a:rPr>
              <a:t>?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2813" y="3200400"/>
            <a:ext cx="8110537" cy="3429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Ergonomics is the science of design/adjustment of the  job to the needs of the worker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Ergonomics is important because when you do a job in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one position </a:t>
            </a:r>
            <a:r>
              <a:rPr lang="en-US" altLang="en-US" sz="2400" dirty="0" smtClean="0">
                <a:ea typeface="ＭＳ Ｐゴシック" pitchFamily="34" charset="-128"/>
              </a:rPr>
              <a:t>uncomfortable, forced or exposed to extreme temperatures and repeated movements it effects your body.</a:t>
            </a:r>
            <a:endParaRPr lang="es-ES_tradnl" altLang="en-US" sz="2400" dirty="0" smtClean="0">
              <a:ea typeface="ＭＳ Ｐゴシック" pitchFamily="34" charset="-128"/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sz="half" idx="1"/>
          </p:nvPr>
        </p:nvSpPr>
        <p:spPr>
          <a:xfrm>
            <a:off x="912813" y="1905000"/>
            <a:ext cx="3506787" cy="1200329"/>
          </a:xfrm>
          <a:ln>
            <a:solidFill>
              <a:srgbClr val="FFFF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tlCol="0">
            <a:spAutoFit/>
            <a:scene3d>
              <a:camera prst="isometricOffAxis2Left"/>
              <a:lightRig rig="threePt" dir="t"/>
            </a:scene3d>
          </a:bodyPr>
          <a:lstStyle/>
          <a:p>
            <a:pPr>
              <a:buFont typeface="Wingdings" charset="0"/>
              <a:buChar char="n"/>
              <a:defRPr/>
            </a:pPr>
            <a:r>
              <a:rPr lang="en-US" sz="7200" dirty="0" smtClean="0">
                <a:solidFill>
                  <a:srgbClr val="00009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OSHA</a:t>
            </a:r>
            <a:endParaRPr lang="en-US" sz="7200" dirty="0">
              <a:solidFill>
                <a:srgbClr val="00009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ja-JP" sz="3200" b="1" dirty="0" err="1" smtClean="0">
                <a:ea typeface="ＭＳ Ｐゴシック" pitchFamily="34" charset="-128"/>
              </a:rPr>
              <a:t>For</a:t>
            </a:r>
            <a:r>
              <a:rPr lang="es-ES_tradnl" altLang="ja-JP" sz="3200" b="1" dirty="0" smtClean="0">
                <a:ea typeface="ＭＳ Ｐゴシック" pitchFamily="34" charset="-128"/>
              </a:rPr>
              <a:t> more </a:t>
            </a:r>
            <a:r>
              <a:rPr lang="es-ES_tradnl" altLang="ja-JP" sz="3200" b="1" dirty="0" err="1" smtClean="0">
                <a:ea typeface="ＭＳ Ｐゴシック" pitchFamily="34" charset="-128"/>
              </a:rPr>
              <a:t>information</a:t>
            </a:r>
            <a:r>
              <a:rPr lang="es-ES_tradnl" altLang="ja-JP" sz="3200" b="1" dirty="0" smtClean="0">
                <a:ea typeface="ＭＳ Ｐゴシック" pitchFamily="34" charset="-128"/>
              </a:rPr>
              <a:t> </a:t>
            </a:r>
            <a:r>
              <a:rPr lang="es-ES_tradnl" altLang="ja-JP" sz="3200" b="1" dirty="0" err="1" smtClean="0">
                <a:ea typeface="ＭＳ Ｐゴシック" pitchFamily="34" charset="-128"/>
              </a:rPr>
              <a:t>call</a:t>
            </a:r>
            <a:r>
              <a:rPr lang="es-ES_tradnl" altLang="ja-JP" sz="3200" b="1" dirty="0" smtClean="0">
                <a:ea typeface="ＭＳ Ｐゴシック" pitchFamily="34" charset="-128"/>
              </a:rPr>
              <a:t>: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3978275" cy="4953000"/>
          </a:xfrm>
        </p:spPr>
        <p:txBody>
          <a:bodyPr/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3352800"/>
            <a:ext cx="3979862" cy="2743200"/>
          </a:xfrm>
        </p:spPr>
        <p:txBody>
          <a:bodyPr/>
          <a:lstStyle/>
          <a:p>
            <a:pPr algn="ctr" eaLnBrk="1" hangingPunct="1">
              <a:buNone/>
            </a:pPr>
            <a:endParaRPr lang="en-US" altLang="en-US" sz="1600" dirty="0">
              <a:ea typeface="ＭＳ Ｐゴシック" pitchFamily="34" charset="-128"/>
            </a:endParaRPr>
          </a:p>
          <a:p>
            <a:pPr algn="ctr" eaLnBrk="1" hangingPunct="1">
              <a:buNone/>
            </a:pPr>
            <a:r>
              <a:rPr lang="en-US" altLang="en-US" sz="2000" dirty="0">
                <a:ea typeface="ＭＳ Ｐゴシック" pitchFamily="34" charset="-128"/>
              </a:rPr>
              <a:t>Occupational Safety and Health Administration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U.S. Department of Labor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sz="2000" dirty="0" smtClean="0"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1-800-321-OSHA (6742)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www.osha.gov</a:t>
            </a:r>
          </a:p>
        </p:txBody>
      </p:sp>
      <p:pic>
        <p:nvPicPr>
          <p:cNvPr id="68613" name="Picture 1" descr="SCA NEWLOGO.jpg" title="SCA's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33623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200" y="1905000"/>
            <a:ext cx="312420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spAutoFit/>
            <a:scene3d>
              <a:camera prst="isometricOffAxis2Left"/>
              <a:lightRig rig="threePt" dir="t"/>
            </a:scene3d>
          </a:bodyPr>
          <a:lstStyle/>
          <a:p>
            <a:pPr>
              <a:defRPr/>
            </a:pPr>
            <a:r>
              <a:rPr lang="en-US" sz="7200" dirty="0">
                <a:solidFill>
                  <a:srgbClr val="00009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OSHA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62925" cy="1319213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ea typeface="ＭＳ Ｐゴシック" pitchFamily="34" charset="-128"/>
              </a:rPr>
              <a:t>NO ONE    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 should die for a pay check!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3978275" cy="4953000"/>
          </a:xfrm>
        </p:spPr>
        <p:txBody>
          <a:bodyPr/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dirty="0" smtClean="0">
              <a:latin typeface="Arial" pitchFamily="34" charset="0"/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</a:rPr>
              <a:t>We can help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13960" y="1838325"/>
            <a:ext cx="3979862" cy="4800600"/>
          </a:xfrm>
        </p:spPr>
        <p:txBody>
          <a:bodyPr/>
          <a:lstStyle/>
          <a:p>
            <a:pPr eaLnBrk="1" hangingPunct="1">
              <a:buNone/>
            </a:pPr>
            <a:endParaRPr lang="en-US" altLang="en-US" sz="1600" i="1" dirty="0">
              <a:ea typeface="ＭＳ Ｐゴシック" pitchFamily="34" charset="-128"/>
            </a:endParaRPr>
          </a:p>
          <a:p>
            <a:pPr eaLnBrk="1" hangingPunct="1">
              <a:buNone/>
            </a:pPr>
            <a:r>
              <a:rPr lang="en-US" altLang="en-US" sz="1600" i="1" dirty="0">
                <a:ea typeface="ＭＳ Ｐゴシック" pitchFamily="34" charset="-128"/>
              </a:rPr>
              <a:t>Thanks to the National Labor College for information provided in its Draft Training Occupational Safety and Health - Facilitator's Guide.</a:t>
            </a:r>
            <a:endParaRPr lang="es-MX" altLang="en-US" sz="1600" i="1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s-MX" altLang="en-US" sz="1600" i="1" dirty="0">
              <a:ea typeface="ＭＳ Ｐゴシック" pitchFamily="34" charset="-128"/>
            </a:endParaRPr>
          </a:p>
          <a:p>
            <a:pPr eaLnBrk="1" hangingPunct="1">
              <a:buNone/>
            </a:pPr>
            <a:r>
              <a:rPr lang="en-US" altLang="en-US" sz="1600" i="1" dirty="0" smtClean="0">
                <a:ea typeface="ＭＳ Ｐゴシック" pitchFamily="34" charset="-128"/>
              </a:rPr>
              <a:t>This </a:t>
            </a:r>
            <a:r>
              <a:rPr lang="en-US" altLang="en-US" sz="1600" i="1" dirty="0">
                <a:ea typeface="ＭＳ Ｐゴシック" pitchFamily="34" charset="-128"/>
              </a:rPr>
              <a:t>material was produced under grant number # </a:t>
            </a:r>
            <a:r>
              <a:rPr lang="en-US" altLang="en-US" sz="1600" i="1" dirty="0" smtClean="0">
                <a:ea typeface="ＭＳ Ｐゴシック" pitchFamily="34" charset="-128"/>
              </a:rPr>
              <a:t>SH20833SH0 </a:t>
            </a:r>
            <a:r>
              <a:rPr lang="en-US" altLang="en-US" sz="1600" i="1" dirty="0">
                <a:ea typeface="ＭＳ Ｐゴシック" pitchFamily="34" charset="-128"/>
              </a:rPr>
              <a:t>reviewed under grant # SH26296 - SH4 Administration Occupational Health and Safety United States Department of Labor </a:t>
            </a:r>
            <a:r>
              <a:rPr lang="en-US" altLang="en-US" sz="1600" i="1" dirty="0" smtClean="0">
                <a:ea typeface="ＭＳ Ｐゴシック" pitchFamily="34" charset="-128"/>
              </a:rPr>
              <a:t>and </a:t>
            </a:r>
            <a:r>
              <a:rPr lang="en-US" altLang="en-US" sz="1600" i="1" dirty="0">
                <a:ea typeface="ＭＳ Ｐゴシック" pitchFamily="34" charset="-128"/>
              </a:rPr>
              <a:t>not necessarily reflect the views or policies of the Department of Labor ; should mention the names of commercial products, or organizations imply endorsement by the government</a:t>
            </a:r>
            <a:endParaRPr lang="en-US" altLang="en-US" sz="1600" i="1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</p:txBody>
      </p:sp>
      <p:pic>
        <p:nvPicPr>
          <p:cNvPr id="70661" name="Picture 1" descr="SCA NEWLOGO.jpg" title="SCA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120" y="3124200"/>
            <a:ext cx="3352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82063" cy="1090613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9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800" dirty="0" smtClean="0">
                <a:solidFill>
                  <a:srgbClr val="00009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800" b="1" dirty="0" smtClean="0">
                <a:ea typeface="ＭＳ Ｐゴシック" charset="0"/>
              </a:rPr>
              <a:t> what are the </a:t>
            </a:r>
            <a:r>
              <a:rPr lang="es-ES_tradnl" sz="28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trastornos músculo esqueléticos?</a:t>
            </a:r>
            <a:endParaRPr lang="en-US" sz="28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8110537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altLang="en-US" sz="2400" b="1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2400" b="1" dirty="0" smtClean="0">
                <a:solidFill>
                  <a:schemeClr val="tx2"/>
                </a:solidFill>
                <a:ea typeface="ＭＳ Ｐゴシック" pitchFamily="34" charset="-128"/>
              </a:rPr>
              <a:t>  (TME) are </a:t>
            </a:r>
            <a:r>
              <a:rPr lang="es-ES_tradnl" altLang="en-US" sz="2400" b="1" dirty="0" err="1" smtClean="0">
                <a:solidFill>
                  <a:srgbClr val="FF0000"/>
                </a:solidFill>
                <a:ea typeface="ＭＳ Ｐゴシック" pitchFamily="34" charset="-128"/>
              </a:rPr>
              <a:t>cumulative</a:t>
            </a:r>
            <a:r>
              <a:rPr lang="es-ES_tradnl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 injuries and </a:t>
            </a:r>
            <a:r>
              <a:rPr lang="es-ES_tradnl" altLang="en-US" sz="2400" b="1" dirty="0" err="1" smtClean="0">
                <a:solidFill>
                  <a:srgbClr val="FF0000"/>
                </a:solidFill>
                <a:ea typeface="ＭＳ Ｐゴシック" pitchFamily="34" charset="-128"/>
              </a:rPr>
              <a:t>cronic</a:t>
            </a:r>
            <a:r>
              <a:rPr lang="es-ES_tradnl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s-ES_tradnl" altLang="en-US" sz="2400" b="1" dirty="0" err="1" smtClean="0">
                <a:solidFill>
                  <a:schemeClr val="tx2"/>
                </a:solidFill>
                <a:ea typeface="ＭＳ Ｐゴシック" pitchFamily="34" charset="-128"/>
              </a:rPr>
              <a:t>that</a:t>
            </a:r>
            <a:r>
              <a:rPr lang="es-ES_tradnl" altLang="en-US" sz="24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2400" b="1" dirty="0" err="1" smtClean="0">
                <a:solidFill>
                  <a:schemeClr val="tx2"/>
                </a:solidFill>
                <a:ea typeface="ＭＳ Ｐゴシック" pitchFamily="34" charset="-128"/>
              </a:rPr>
              <a:t>affect</a:t>
            </a:r>
            <a:r>
              <a:rPr lang="es-ES_tradnl" altLang="en-US" sz="2400" b="1" dirty="0" smtClean="0">
                <a:solidFill>
                  <a:schemeClr val="tx2"/>
                </a:solidFill>
                <a:ea typeface="ＭＳ Ｐゴシック" pitchFamily="3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n-US" sz="2400" b="1" dirty="0" err="1" smtClean="0">
                <a:solidFill>
                  <a:schemeClr val="tx2"/>
                </a:solidFill>
                <a:ea typeface="ＭＳ Ｐゴシック" pitchFamily="34" charset="-128"/>
              </a:rPr>
              <a:t>The</a:t>
            </a:r>
            <a:r>
              <a:rPr lang="es-ES_tradnl" altLang="en-US" sz="24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2400" b="1" dirty="0" err="1" smtClean="0">
                <a:solidFill>
                  <a:schemeClr val="tx2"/>
                </a:solidFill>
                <a:ea typeface="ＭＳ Ｐゴシック" pitchFamily="34" charset="-128"/>
              </a:rPr>
              <a:t>soft</a:t>
            </a:r>
            <a:r>
              <a:rPr lang="es-ES_tradnl" altLang="en-US" sz="24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2400" b="1" dirty="0" err="1" smtClean="0">
                <a:solidFill>
                  <a:schemeClr val="tx2"/>
                </a:solidFill>
                <a:ea typeface="ＭＳ Ｐゴシック" pitchFamily="34" charset="-128"/>
              </a:rPr>
              <a:t>tissue</a:t>
            </a:r>
            <a:r>
              <a:rPr lang="es-ES_tradnl" altLang="en-US" sz="24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endParaRPr lang="es-ES_tradnl" altLang="en-US" sz="2400" b="1" dirty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altLang="en-US" sz="2400" b="1" dirty="0" err="1" smtClean="0">
                <a:solidFill>
                  <a:schemeClr val="tx2"/>
                </a:solidFill>
                <a:ea typeface="ＭＳ Ｐゴシック" pitchFamily="34" charset="-128"/>
              </a:rPr>
              <a:t>Muscles</a:t>
            </a:r>
            <a:endParaRPr lang="es-ES_tradnl" altLang="en-US" sz="24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altLang="en-US" sz="2400" b="1" dirty="0" err="1" smtClean="0">
                <a:solidFill>
                  <a:schemeClr val="tx2"/>
                </a:solidFill>
                <a:ea typeface="ＭＳ Ｐゴシック" pitchFamily="34" charset="-128"/>
              </a:rPr>
              <a:t>Tendos</a:t>
            </a:r>
            <a:endParaRPr lang="es-ES_tradnl" altLang="en-US" sz="24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altLang="en-US" sz="2400" b="1" dirty="0" err="1" smtClean="0">
                <a:solidFill>
                  <a:schemeClr val="tx2"/>
                </a:solidFill>
                <a:ea typeface="ＭＳ Ｐゴシック" pitchFamily="34" charset="-128"/>
              </a:rPr>
              <a:t>Ligaments</a:t>
            </a:r>
            <a:endParaRPr lang="es-ES_tradnl" altLang="en-US" sz="24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altLang="en-US" sz="2400" b="1" dirty="0" err="1" smtClean="0">
                <a:solidFill>
                  <a:schemeClr val="tx2"/>
                </a:solidFill>
                <a:ea typeface="ＭＳ Ｐゴシック" pitchFamily="34" charset="-128"/>
              </a:rPr>
              <a:t>Nerves</a:t>
            </a:r>
            <a:endParaRPr lang="es-ES_tradnl" altLang="en-US" sz="24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altLang="en-US" sz="2400" b="1" dirty="0" err="1" smtClean="0">
                <a:solidFill>
                  <a:schemeClr val="tx2"/>
                </a:solidFill>
                <a:ea typeface="ＭＳ Ｐゴシック" pitchFamily="34" charset="-128"/>
              </a:rPr>
              <a:t>Joints</a:t>
            </a:r>
            <a:r>
              <a:rPr lang="es-ES_tradnl" altLang="en-US" sz="2400" b="1" dirty="0" smtClean="0">
                <a:solidFill>
                  <a:schemeClr val="tx2"/>
                </a:solidFill>
                <a:ea typeface="ＭＳ Ｐゴシック" pitchFamily="34" charset="-128"/>
              </a:rPr>
              <a:t> and </a:t>
            </a:r>
            <a:r>
              <a:rPr lang="es-ES_tradnl" altLang="en-US" sz="2400" b="1" dirty="0" err="1" smtClean="0">
                <a:solidFill>
                  <a:schemeClr val="tx2"/>
                </a:solidFill>
                <a:ea typeface="ＭＳ Ｐゴシック" pitchFamily="34" charset="-128"/>
              </a:rPr>
              <a:t>blood</a:t>
            </a:r>
            <a:r>
              <a:rPr lang="es-ES_tradnl" altLang="en-US" sz="24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s-ES_tradnl" altLang="en-US" sz="2400" b="1" dirty="0" err="1" smtClean="0">
                <a:solidFill>
                  <a:schemeClr val="tx2"/>
                </a:solidFill>
                <a:ea typeface="ＭＳ Ｐゴシック" pitchFamily="34" charset="-128"/>
              </a:rPr>
              <a:t>vessles</a:t>
            </a:r>
            <a:r>
              <a:rPr lang="es-ES_tradnl" altLang="en-US" sz="24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sz="half" idx="2"/>
          </p:nvPr>
        </p:nvSpPr>
        <p:spPr>
          <a:xfrm>
            <a:off x="1066800" y="5334000"/>
            <a:ext cx="3886200" cy="1200329"/>
          </a:xfrm>
          <a:ln>
            <a:solidFill>
              <a:srgbClr val="FFFF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7200" dirty="0" smtClean="0">
                <a:solidFill>
                  <a:srgbClr val="00009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OSHA</a:t>
            </a:r>
            <a:endParaRPr lang="en-US" sz="7200" dirty="0">
              <a:solidFill>
                <a:srgbClr val="00009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Proportion  the energy to move parts of our body.</a:t>
            </a:r>
          </a:p>
        </p:txBody>
      </p:sp>
      <p:pic>
        <p:nvPicPr>
          <p:cNvPr id="24579" name="Content Placeholder 4" title="Drawing of muscles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2813" y="1905000"/>
            <a:ext cx="3582987" cy="3429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Muscles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871538" y="228600"/>
            <a:ext cx="8162925" cy="139541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Tendons  </a:t>
            </a:r>
          </a:p>
        </p:txBody>
      </p:sp>
      <p:sp>
        <p:nvSpPr>
          <p:cNvPr id="2662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altLang="en-US" dirty="0" smtClean="0">
                <a:ea typeface="ＭＳ Ｐゴシック" pitchFamily="34" charset="-128"/>
              </a:rPr>
              <a:t>Are pulleys that join  the muscles and  the bones, helping move parts of the body.</a:t>
            </a:r>
          </a:p>
        </p:txBody>
      </p:sp>
      <p:pic>
        <p:nvPicPr>
          <p:cNvPr id="26627" name="Content Placeholder 4" title="Drawing of tendons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2813" y="1905000"/>
            <a:ext cx="4116387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871538" y="228600"/>
            <a:ext cx="8162925" cy="139541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ligaments </a:t>
            </a:r>
          </a:p>
        </p:txBody>
      </p:sp>
      <p:sp>
        <p:nvSpPr>
          <p:cNvPr id="2867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Connect the bones each, stabilizing  the joints. </a:t>
            </a:r>
          </a:p>
        </p:txBody>
      </p:sp>
      <p:pic>
        <p:nvPicPr>
          <p:cNvPr id="28675" name="Content Placeholder 2" title="drawing of ligaments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" r="5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871538" y="228600"/>
            <a:ext cx="8162925" cy="139541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Joints</a:t>
            </a:r>
          </a:p>
        </p:txBody>
      </p:sp>
      <p:sp>
        <p:nvSpPr>
          <p:cNvPr id="2969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3200" dirty="0" smtClean="0">
                <a:ea typeface="ＭＳ Ｐゴシック" pitchFamily="34" charset="-128"/>
              </a:rPr>
              <a:t>Are the connections between the bones.</a:t>
            </a:r>
          </a:p>
        </p:txBody>
      </p:sp>
      <p:pic>
        <p:nvPicPr>
          <p:cNvPr id="29699" name="Content Placeholder 4" title="drawing of joints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71" b="3471"/>
          <a:stretch>
            <a:fillRect/>
          </a:stretch>
        </p:blipFill>
        <p:spPr>
          <a:xfrm>
            <a:off x="912813" y="1905000"/>
            <a:ext cx="3978275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979863" cy="4191000"/>
          </a:xfrm>
        </p:spPr>
        <p:txBody>
          <a:bodyPr/>
          <a:lstStyle/>
          <a:p>
            <a:r>
              <a:rPr lang="en-US" altLang="en-US" sz="3200" dirty="0" smtClean="0">
                <a:ea typeface="ＭＳ Ｐゴシック" pitchFamily="34" charset="-128"/>
              </a:rPr>
              <a:t>They take the  messages between the brain and other parts of the body.</a:t>
            </a:r>
          </a:p>
        </p:txBody>
      </p:sp>
      <p:pic>
        <p:nvPicPr>
          <p:cNvPr id="31747" name="Content Placeholder 4" title="drawing of nerves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981200"/>
            <a:ext cx="3978275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Nerves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3644</TotalTime>
  <Words>1402</Words>
  <Application>Microsoft Office PowerPoint</Application>
  <PresentationFormat>On-screen Show (4:3)</PresentationFormat>
  <Paragraphs>217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Helvetica</vt:lpstr>
      <vt:lpstr>Wingdings</vt:lpstr>
      <vt:lpstr>Bold Stripes</vt:lpstr>
      <vt:lpstr>Susan Harwood Training Grants #SH-27643-15-60-F-20</vt:lpstr>
      <vt:lpstr>How do people get hurt?</vt:lpstr>
      <vt:lpstr>What is ergonomics?</vt:lpstr>
      <vt:lpstr>  what are the trastornos músculo esqueléticos?</vt:lpstr>
      <vt:lpstr>The Muscles </vt:lpstr>
      <vt:lpstr>The Tendons  </vt:lpstr>
      <vt:lpstr>The ligaments </vt:lpstr>
      <vt:lpstr>The Joints</vt:lpstr>
      <vt:lpstr>The Nerves </vt:lpstr>
      <vt:lpstr>The Vertebrate Discs </vt:lpstr>
      <vt:lpstr>Factors of ergonomic risk  that can develop TME</vt:lpstr>
      <vt:lpstr>Factors of ergonomic risk  that can develop TME </vt:lpstr>
      <vt:lpstr>Factors of ergonomic risk  that can develop TME  </vt:lpstr>
      <vt:lpstr>Factors of ergonomic risk  that can develop TME   </vt:lpstr>
      <vt:lpstr> How do I know if Im at risk of developing TME?</vt:lpstr>
      <vt:lpstr>Two ways to reduce egronomic risks  </vt:lpstr>
      <vt:lpstr>Personal Protection Team </vt:lpstr>
      <vt:lpstr> Ergonomic Risks  and possible solutions.</vt:lpstr>
      <vt:lpstr>What ergonomic risks exist at  my job?</vt:lpstr>
      <vt:lpstr>What can I do if there are ergonomic risks at my job?</vt:lpstr>
      <vt:lpstr>Why are ergonomic changes good for the employer?</vt:lpstr>
      <vt:lpstr>What rights do I have under the OSHA Law?</vt:lpstr>
      <vt:lpstr>The Workers ' Rights Under the OSH Act Workers have the right to working conditions without risk of serious harm</vt:lpstr>
      <vt:lpstr>The Workers ' Rights Under the OSH Act  Workers have the right to working conditions without risk of serious harm</vt:lpstr>
      <vt:lpstr> If the OSHA standards are not met ...</vt:lpstr>
      <vt:lpstr> What happens when I file a complaint ?</vt:lpstr>
      <vt:lpstr>During the inspection…</vt:lpstr>
      <vt:lpstr>If my employer retaliates against me for exercising my rights of health and safety?</vt:lpstr>
      <vt:lpstr>Conclusion</vt:lpstr>
      <vt:lpstr>For more information call:</vt:lpstr>
      <vt:lpstr>NO ONE       should die for a pay check!</vt:lpstr>
    </vt:vector>
  </TitlesOfParts>
  <Company>Nate Longoria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Workers Rights and Meatpacking Safety</dc:title>
  <dc:creator>Nate Longoria</dc:creator>
  <cp:lastModifiedBy>Robertson, Donna - OSHA</cp:lastModifiedBy>
  <cp:revision>222</cp:revision>
  <cp:lastPrinted>2015-11-18T20:12:11Z</cp:lastPrinted>
  <dcterms:created xsi:type="dcterms:W3CDTF">2011-09-08T14:57:40Z</dcterms:created>
  <dcterms:modified xsi:type="dcterms:W3CDTF">2018-06-27T20:12:59Z</dcterms:modified>
</cp:coreProperties>
</file>