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0" r:id="rId3"/>
    <p:sldId id="261" r:id="rId4"/>
    <p:sldId id="262" r:id="rId5"/>
    <p:sldId id="292" r:id="rId6"/>
    <p:sldId id="271" r:id="rId7"/>
    <p:sldId id="272" r:id="rId8"/>
    <p:sldId id="273" r:id="rId9"/>
    <p:sldId id="323" r:id="rId10"/>
    <p:sldId id="277" r:id="rId11"/>
    <p:sldId id="313" r:id="rId12"/>
    <p:sldId id="314" r:id="rId13"/>
    <p:sldId id="315" r:id="rId14"/>
    <p:sldId id="276" r:id="rId15"/>
    <p:sldId id="322" r:id="rId16"/>
    <p:sldId id="321" r:id="rId17"/>
    <p:sldId id="293" r:id="rId18"/>
    <p:sldId id="294" r:id="rId19"/>
    <p:sldId id="312" r:id="rId20"/>
    <p:sldId id="303" r:id="rId21"/>
    <p:sldId id="302" r:id="rId22"/>
    <p:sldId id="301" r:id="rId23"/>
    <p:sldId id="304" r:id="rId24"/>
    <p:sldId id="299" r:id="rId25"/>
    <p:sldId id="309" r:id="rId26"/>
    <p:sldId id="263" r:id="rId27"/>
    <p:sldId id="310" r:id="rId28"/>
    <p:sldId id="311" r:id="rId29"/>
    <p:sldId id="324" r:id="rId30"/>
    <p:sldId id="325" r:id="rId31"/>
    <p:sldId id="326" r:id="rId32"/>
    <p:sldId id="327" r:id="rId33"/>
    <p:sldId id="264" r:id="rId34"/>
    <p:sldId id="265" r:id="rId35"/>
    <p:sldId id="266" r:id="rId36"/>
    <p:sldId id="267" r:id="rId37"/>
    <p:sldId id="268" r:id="rId38"/>
    <p:sldId id="269" r:id="rId39"/>
    <p:sldId id="32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81295" autoAdjust="0"/>
  </p:normalViewPr>
  <p:slideViewPr>
    <p:cSldViewPr snapToGrid="0">
      <p:cViewPr>
        <p:scale>
          <a:sx n="60" d="100"/>
          <a:sy n="60" d="100"/>
        </p:scale>
        <p:origin x="-230" y="-62"/>
      </p:cViewPr>
      <p:guideLst>
        <p:guide orient="horz" pos="2160"/>
        <p:guide pos="3840"/>
      </p:guideLst>
    </p:cSldViewPr>
  </p:slideViewPr>
  <p:outlineViewPr>
    <p:cViewPr>
      <p:scale>
        <a:sx n="33" d="100"/>
        <a:sy n="33" d="100"/>
      </p:scale>
      <p:origin x="0" y="-18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CAB29-6B6A-47A7-918C-E9E84E7B6C94}"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514E6-85BA-45AF-8102-B1CE62DE3C09}" type="slidenum">
              <a:rPr lang="en-US" smtClean="0"/>
              <a:t>‹#›</a:t>
            </a:fld>
            <a:endParaRPr lang="en-US"/>
          </a:p>
        </p:txBody>
      </p:sp>
    </p:spTree>
    <p:extLst>
      <p:ext uri="{BB962C8B-B14F-4D97-AF65-F5344CB8AC3E}">
        <p14:creationId xmlns:p14="http://schemas.microsoft.com/office/powerpoint/2010/main" val="442168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473075" y="688975"/>
            <a:ext cx="6127750" cy="3448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708025" y="4367213"/>
            <a:ext cx="5657850" cy="4138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Tree>
    <p:extLst>
      <p:ext uri="{BB962C8B-B14F-4D97-AF65-F5344CB8AC3E}">
        <p14:creationId xmlns:p14="http://schemas.microsoft.com/office/powerpoint/2010/main" val="318708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HOSTA Task</a:t>
            </a:r>
            <a:r>
              <a:rPr lang="en-US" baseline="0" dirty="0" smtClean="0"/>
              <a:t> sheet 6.2 Permission to use from Penn State University</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10</a:t>
            </a:fld>
            <a:endParaRPr lang="en-US"/>
          </a:p>
        </p:txBody>
      </p:sp>
    </p:spTree>
    <p:extLst>
      <p:ext uri="{BB962C8B-B14F-4D97-AF65-F5344CB8AC3E}">
        <p14:creationId xmlns:p14="http://schemas.microsoft.com/office/powerpoint/2010/main" val="421880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Chemical Sprayers can change the center of gravity and if the ATV/UTV would roll over there is no protection for the occupants</a:t>
            </a:r>
            <a:r>
              <a:rPr lang="en-US" baseline="0" dirty="0" smtClean="0"/>
              <a:t> from the chemicals that would spill.  Chemical tanks need baffles installed on them to prevent the liquid from moving back and forth rapidly.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14</a:t>
            </a:fld>
            <a:endParaRPr lang="en-US"/>
          </a:p>
        </p:txBody>
      </p:sp>
    </p:spTree>
    <p:extLst>
      <p:ext uri="{BB962C8B-B14F-4D97-AF65-F5344CB8AC3E}">
        <p14:creationId xmlns:p14="http://schemas.microsoft.com/office/powerpoint/2010/main" val="421911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and follow the label directions for the PPE that should be worn with each chemical used. </a:t>
            </a:r>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15</a:t>
            </a:fld>
            <a:endParaRPr lang="en-US"/>
          </a:p>
        </p:txBody>
      </p:sp>
    </p:spTree>
    <p:extLst>
      <p:ext uri="{BB962C8B-B14F-4D97-AF65-F5344CB8AC3E}">
        <p14:creationId xmlns:p14="http://schemas.microsoft.com/office/powerpoint/2010/main" val="9156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a given chemical, if the forearm was assign a arbitrary base rate of 1.0, in comparison to the forearm, other parts of the body will absorb the same chemical from a range of 1.3 to11.8 times faster than the forearm.</a:t>
            </a:r>
          </a:p>
          <a:p>
            <a:pPr defTabSz="931774">
              <a:defRPr/>
            </a:pPr>
            <a:r>
              <a:rPr lang="en-US" dirty="0" smtClean="0"/>
              <a:t>Used by permission</a:t>
            </a:r>
          </a:p>
          <a:p>
            <a:endParaRPr lang="en-US" dirty="0"/>
          </a:p>
        </p:txBody>
      </p:sp>
      <p:sp>
        <p:nvSpPr>
          <p:cNvPr id="4" name="Slide Number Placeholder 3"/>
          <p:cNvSpPr>
            <a:spLocks noGrp="1"/>
          </p:cNvSpPr>
          <p:nvPr>
            <p:ph type="sldNum" sz="quarter" idx="10"/>
          </p:nvPr>
        </p:nvSpPr>
        <p:spPr/>
        <p:txBody>
          <a:bodyPr/>
          <a:lstStyle/>
          <a:p>
            <a:fld id="{ADDDDCFC-EDF2-486C-B261-11BF9A6D409E}" type="slidenum">
              <a:rPr lang="en-US" smtClean="0"/>
              <a:t>16</a:t>
            </a:fld>
            <a:endParaRPr lang="en-US"/>
          </a:p>
        </p:txBody>
      </p:sp>
    </p:spTree>
    <p:extLst>
      <p:ext uri="{BB962C8B-B14F-4D97-AF65-F5344CB8AC3E}">
        <p14:creationId xmlns:p14="http://schemas.microsoft.com/office/powerpoint/2010/main" val="406848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86B0A7B3-1485-4FDC-975F-D3D6A46AFB28}" type="slidenum">
              <a:rPr lang="en-US" altLang="en-US" sz="1200">
                <a:latin typeface="Arial" panose="020B0604020202020204" pitchFamily="34" charset="0"/>
              </a:rPr>
              <a:pPr/>
              <a:t>17</a:t>
            </a:fld>
            <a:endParaRPr lang="en-US" alt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6944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9A6417AC-E491-4FB6-B27C-CF45CB6A359D}" type="slidenum">
              <a:rPr lang="en-US" altLang="en-US" sz="1200">
                <a:latin typeface="Arial" panose="020B0604020202020204" pitchFamily="34" charset="0"/>
              </a:rPr>
              <a:pPr/>
              <a:t>18</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1589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23EA3838-E4D4-4AC0-9DC6-3E055CC6800A}" type="slidenum">
              <a:rPr lang="en-US" altLang="en-US" sz="1200">
                <a:latin typeface="Arial" panose="020B0604020202020204" pitchFamily="34" charset="0"/>
              </a:rPr>
              <a:pPr/>
              <a:t>20</a:t>
            </a:fld>
            <a:endParaRPr lang="en-US" altLang="en-US" sz="1200">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r>
              <a:rPr lang="en-US" altLang="en-US" dirty="0" smtClean="0">
                <a:latin typeface="Arial" panose="020B0604020202020204" pitchFamily="34" charset="0"/>
              </a:rPr>
              <a:t>Photo courtesy of NECAS</a:t>
            </a:r>
          </a:p>
        </p:txBody>
      </p:sp>
    </p:spTree>
    <p:extLst>
      <p:ext uri="{BB962C8B-B14F-4D97-AF65-F5344CB8AC3E}">
        <p14:creationId xmlns:p14="http://schemas.microsoft.com/office/powerpoint/2010/main" val="82696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936DD09A-D9DE-427C-9048-9DA02A4D2422}"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32564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9690CA60-FA82-4F89-B6FC-253FA77E83F9}" type="slidenum">
              <a:rPr lang="en-US" altLang="en-US" sz="1200">
                <a:latin typeface="Arial" panose="020B0604020202020204" pitchFamily="34" charset="0"/>
              </a:rPr>
              <a:pPr/>
              <a:t>22</a:t>
            </a:fld>
            <a:endParaRPr lang="en-US" altLang="en-US" sz="120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84228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EB14733E-656B-48B4-85CC-11DDBFA19A2A}" type="slidenum">
              <a:rPr lang="en-US" altLang="en-US" sz="1200">
                <a:latin typeface="Arial" panose="020B0604020202020204" pitchFamily="34" charset="0"/>
              </a:rPr>
              <a:pPr/>
              <a:t>23</a:t>
            </a:fld>
            <a:endParaRPr lang="en-US" altLang="en-US" sz="120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r>
              <a:rPr lang="en-US" altLang="en-US" dirty="0" smtClean="0">
                <a:latin typeface="Arial" panose="020B0604020202020204" pitchFamily="34" charset="0"/>
              </a:rPr>
              <a:t>Photo’s courtesy</a:t>
            </a:r>
            <a:r>
              <a:rPr lang="en-US" altLang="en-US" baseline="0" dirty="0" smtClean="0">
                <a:latin typeface="Arial" panose="020B0604020202020204" pitchFamily="34" charset="0"/>
              </a:rPr>
              <a:t> of NECAS</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75330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
        <p:nvSpPr>
          <p:cNvPr id="112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26652-6740-49BF-8D0B-BEE60876E0B9}" type="slidenum">
              <a:rPr lang="en-US" altLang="en-US"/>
              <a:pPr/>
              <a:t>2</a:t>
            </a:fld>
            <a:endParaRPr lang="en-US" altLang="en-US"/>
          </a:p>
        </p:txBody>
      </p:sp>
    </p:spTree>
    <p:extLst>
      <p:ext uri="{BB962C8B-B14F-4D97-AF65-F5344CB8AC3E}">
        <p14:creationId xmlns:p14="http://schemas.microsoft.com/office/powerpoint/2010/main" val="293827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600">
                <a:solidFill>
                  <a:schemeClr val="tx1"/>
                </a:solidFill>
                <a:latin typeface="Tahoma" panose="020B0604030504040204" pitchFamily="34" charset="0"/>
              </a:defRPr>
            </a:lvl1pPr>
            <a:lvl2pPr marL="742950" indent="-285750">
              <a:defRPr sz="2600">
                <a:solidFill>
                  <a:schemeClr val="tx1"/>
                </a:solidFill>
                <a:latin typeface="Tahoma" panose="020B0604030504040204" pitchFamily="34" charset="0"/>
              </a:defRPr>
            </a:lvl2pPr>
            <a:lvl3pPr marL="1143000" indent="-228600">
              <a:defRPr sz="2600">
                <a:solidFill>
                  <a:schemeClr val="tx1"/>
                </a:solidFill>
                <a:latin typeface="Tahoma" panose="020B0604030504040204" pitchFamily="34" charset="0"/>
              </a:defRPr>
            </a:lvl3pPr>
            <a:lvl4pPr marL="1600200" indent="-228600">
              <a:defRPr sz="2600">
                <a:solidFill>
                  <a:schemeClr val="tx1"/>
                </a:solidFill>
                <a:latin typeface="Tahoma" panose="020B0604030504040204" pitchFamily="34" charset="0"/>
              </a:defRPr>
            </a:lvl4pPr>
            <a:lvl5pPr marL="2057400" indent="-228600">
              <a:defRPr sz="2600">
                <a:solidFill>
                  <a:schemeClr val="tx1"/>
                </a:solidFill>
                <a:latin typeface="Tahoma" panose="020B0604030504040204" pitchFamily="34" charset="0"/>
              </a:defRPr>
            </a:lvl5pPr>
            <a:lvl6pPr marL="2514600" indent="-228600" eaLnBrk="0" fontAlgn="base" hangingPunct="0">
              <a:spcBef>
                <a:spcPct val="0"/>
              </a:spcBef>
              <a:spcAft>
                <a:spcPct val="0"/>
              </a:spcAft>
              <a:defRPr sz="2600">
                <a:solidFill>
                  <a:schemeClr val="tx1"/>
                </a:solidFill>
                <a:latin typeface="Tahoma" panose="020B0604030504040204" pitchFamily="34" charset="0"/>
              </a:defRPr>
            </a:lvl6pPr>
            <a:lvl7pPr marL="2971800" indent="-228600" eaLnBrk="0" fontAlgn="base" hangingPunct="0">
              <a:spcBef>
                <a:spcPct val="0"/>
              </a:spcBef>
              <a:spcAft>
                <a:spcPct val="0"/>
              </a:spcAft>
              <a:defRPr sz="2600">
                <a:solidFill>
                  <a:schemeClr val="tx1"/>
                </a:solidFill>
                <a:latin typeface="Tahoma" panose="020B0604030504040204" pitchFamily="34" charset="0"/>
              </a:defRPr>
            </a:lvl7pPr>
            <a:lvl8pPr marL="3429000" indent="-228600" eaLnBrk="0" fontAlgn="base" hangingPunct="0">
              <a:spcBef>
                <a:spcPct val="0"/>
              </a:spcBef>
              <a:spcAft>
                <a:spcPct val="0"/>
              </a:spcAft>
              <a:defRPr sz="2600">
                <a:solidFill>
                  <a:schemeClr val="tx1"/>
                </a:solidFill>
                <a:latin typeface="Tahoma" panose="020B0604030504040204" pitchFamily="34" charset="0"/>
              </a:defRPr>
            </a:lvl8pPr>
            <a:lvl9pPr marL="3886200" indent="-228600" eaLnBrk="0" fontAlgn="base" hangingPunct="0">
              <a:spcBef>
                <a:spcPct val="0"/>
              </a:spcBef>
              <a:spcAft>
                <a:spcPct val="0"/>
              </a:spcAft>
              <a:defRPr sz="2600">
                <a:solidFill>
                  <a:schemeClr val="tx1"/>
                </a:solidFill>
                <a:latin typeface="Tahoma" panose="020B0604030504040204" pitchFamily="34" charset="0"/>
              </a:defRPr>
            </a:lvl9pPr>
          </a:lstStyle>
          <a:p>
            <a:fld id="{CBE59A1C-9278-4BA7-B0D6-BCAD9D8E8FB3}"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altLang="en-US" dirty="0" smtClean="0">
                <a:latin typeface="Arial" panose="020B0604020202020204" pitchFamily="34" charset="0"/>
              </a:rPr>
              <a:t>Photo courtesy of NECAS</a:t>
            </a:r>
          </a:p>
        </p:txBody>
      </p:sp>
    </p:spTree>
    <p:extLst>
      <p:ext uri="{BB962C8B-B14F-4D97-AF65-F5344CB8AC3E}">
        <p14:creationId xmlns:p14="http://schemas.microsoft.com/office/powerpoint/2010/main" val="3684192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farms</a:t>
            </a:r>
            <a:r>
              <a:rPr lang="en-US" baseline="0" dirty="0" smtClean="0"/>
              <a:t> today </a:t>
            </a:r>
            <a:r>
              <a:rPr lang="en-US" dirty="0" smtClean="0"/>
              <a:t>not only include the home farm but rental properties or purchased farms not located adjunct to the home farm. It is important to know the physical address and 911 address of the location. It is recommended that you</a:t>
            </a:r>
            <a:r>
              <a:rPr lang="en-US" baseline="0" dirty="0" smtClean="0"/>
              <a:t> write down each farm, its 911 address, physical address, and who owned it before. This information should be carried in every moving vehicle that goes from farm to farm. The GPS on your phone can track you in an emergency but that takes time and in an emergency that time could be essential. </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25</a:t>
            </a:fld>
            <a:endParaRPr lang="en-US"/>
          </a:p>
        </p:txBody>
      </p:sp>
    </p:spTree>
    <p:extLst>
      <p:ext uri="{BB962C8B-B14F-4D97-AF65-F5344CB8AC3E}">
        <p14:creationId xmlns:p14="http://schemas.microsoft.com/office/powerpoint/2010/main" val="2193801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r>
              <a:rPr lang="en-US" b="1" dirty="0" smtClean="0"/>
              <a:t>Instructor Notes:</a:t>
            </a:r>
          </a:p>
          <a:p>
            <a:pPr>
              <a:spcBef>
                <a:spcPts val="300"/>
              </a:spcBef>
              <a:defRPr/>
            </a:pPr>
            <a:endParaRPr lang="en-US" sz="1100" dirty="0" smtClean="0"/>
          </a:p>
          <a:p>
            <a:pPr>
              <a:spcBef>
                <a:spcPts val="300"/>
              </a:spcBef>
              <a:defRPr/>
            </a:pPr>
            <a:r>
              <a:rPr lang="en-US" sz="1100" dirty="0" smtClean="0"/>
              <a:t>When a call for emergency services is made, usually to 911, the dispatcher needs several important pieces of information to ensure that assistance is provided in a timely manner. It is extremely important that the caller stay on the line until the dispatcher is adequately informed. In some cases, 911 calls are made and the caller hangs up before an address is provided or the nature of the emergency is explained. In some communities, the 911 dispatcher knows the address and the callers identification. However, the caller’s home address may not be the site where the assistance is needed.</a:t>
            </a:r>
          </a:p>
          <a:p>
            <a:pPr>
              <a:spcBef>
                <a:spcPts val="300"/>
              </a:spcBef>
              <a:defRPr/>
            </a:pPr>
            <a:endParaRPr lang="en-US" sz="1100" dirty="0" smtClean="0"/>
          </a:p>
          <a:p>
            <a:pPr>
              <a:spcBef>
                <a:spcPts val="300"/>
              </a:spcBef>
              <a:defRPr/>
            </a:pPr>
            <a:r>
              <a:rPr lang="en-US" sz="1100" dirty="0" smtClean="0"/>
              <a:t>In most cases the 911 dispatcher will ask the following:</a:t>
            </a:r>
          </a:p>
          <a:p>
            <a:pPr>
              <a:spcBef>
                <a:spcPts val="300"/>
              </a:spcBef>
              <a:defRPr/>
            </a:pPr>
            <a:endParaRPr lang="en-US" sz="1100" dirty="0" smtClean="0"/>
          </a:p>
          <a:p>
            <a:pPr marL="171450" indent="-171450">
              <a:spcBef>
                <a:spcPts val="300"/>
              </a:spcBef>
              <a:buFont typeface="Wingdings" panose="05000000000000000000" pitchFamily="2" charset="2"/>
              <a:buChar char="§"/>
              <a:defRPr/>
            </a:pPr>
            <a:r>
              <a:rPr lang="en-US" sz="1100" dirty="0" smtClean="0"/>
              <a:t>Name, first and last, of the call</a:t>
            </a:r>
          </a:p>
          <a:p>
            <a:pPr marL="171450" indent="-171450">
              <a:spcBef>
                <a:spcPts val="300"/>
              </a:spcBef>
              <a:buFont typeface="Wingdings" panose="05000000000000000000" pitchFamily="2" charset="2"/>
              <a:buChar char="§"/>
              <a:defRPr/>
            </a:pPr>
            <a:r>
              <a:rPr lang="en-US" sz="1100" dirty="0" smtClean="0"/>
              <a:t>Address where the incident has occurred, not necessarily the address of the caller</a:t>
            </a:r>
          </a:p>
          <a:p>
            <a:pPr marL="171450" indent="-171450">
              <a:spcBef>
                <a:spcPts val="300"/>
              </a:spcBef>
              <a:buFont typeface="Wingdings" panose="05000000000000000000" pitchFamily="2" charset="2"/>
              <a:buChar char="§"/>
              <a:defRPr/>
            </a:pPr>
            <a:r>
              <a:rPr lang="en-US" sz="1100" dirty="0" smtClean="0"/>
              <a:t>The exact nature of the emergency including the known number of victims and the nature of their injuries if known</a:t>
            </a:r>
          </a:p>
          <a:p>
            <a:pPr marL="171450" indent="-171450">
              <a:spcBef>
                <a:spcPts val="300"/>
              </a:spcBef>
              <a:buFont typeface="Wingdings" panose="05000000000000000000" pitchFamily="2" charset="2"/>
              <a:buChar char="§"/>
              <a:defRPr/>
            </a:pPr>
            <a:r>
              <a:rPr lang="en-US" sz="1100" dirty="0" smtClean="0"/>
              <a:t>It is important for the caller to know their location. So many farmers are renting and buying farms away from the home farm. It is important to write down the name , address, 911 address of each farm they own or rent. Copy this and put it in every vehicle that will go from farm to farm. </a:t>
            </a:r>
          </a:p>
          <a:p>
            <a:pPr>
              <a:spcBef>
                <a:spcPts val="300"/>
              </a:spcBef>
              <a:buFont typeface="Wingdings" panose="05000000000000000000" pitchFamily="2" charset="2"/>
              <a:buNone/>
              <a:defRPr/>
            </a:pPr>
            <a:endParaRPr lang="en-US" sz="1100" dirty="0" smtClean="0"/>
          </a:p>
          <a:p>
            <a:pPr>
              <a:spcBef>
                <a:spcPts val="300"/>
              </a:spcBef>
              <a:defRPr/>
            </a:pPr>
            <a:r>
              <a:rPr lang="en-US" sz="1100" dirty="0" smtClean="0"/>
              <a:t>Remember, remind the participants to not hang up on the 911 dispatcher until the dispatcher has gotten all the information they need.</a:t>
            </a:r>
          </a:p>
          <a:p>
            <a:pPr>
              <a:spcBef>
                <a:spcPts val="300"/>
              </a:spcBef>
              <a:defRPr/>
            </a:pPr>
            <a:endParaRPr lang="en-US" sz="1100" dirty="0" smtClean="0"/>
          </a:p>
          <a:p>
            <a:pPr>
              <a:spcBef>
                <a:spcPts val="300"/>
              </a:spcBef>
              <a:defRPr/>
            </a:pPr>
            <a:r>
              <a:rPr lang="en-US" sz="1100" dirty="0" smtClean="0"/>
              <a:t>Photo courtesy of Dubuque County Iowa dispatch center. Used with permission.</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48187-134B-44C2-AEDA-32611A6601E4}" type="slidenum">
              <a:rPr lang="en-US" altLang="en-US"/>
              <a:pPr/>
              <a:t>26</a:t>
            </a:fld>
            <a:endParaRPr lang="en-US" altLang="en-US"/>
          </a:p>
        </p:txBody>
      </p:sp>
      <p:sp>
        <p:nvSpPr>
          <p:cNvPr id="86021"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2252304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b="1" dirty="0" smtClean="0"/>
              <a:t>Instructor Notes:</a:t>
            </a:r>
          </a:p>
          <a:p>
            <a:pPr>
              <a:defRPr/>
            </a:pPr>
            <a:endParaRPr lang="en-US" sz="600" dirty="0" smtClean="0"/>
          </a:p>
          <a:p>
            <a:pPr>
              <a:spcBef>
                <a:spcPts val="300"/>
              </a:spcBef>
              <a:defRPr/>
            </a:pPr>
            <a:r>
              <a:rPr lang="en-US" sz="1000" dirty="0" smtClean="0"/>
              <a:t>Every employer involved in operating potentially hazardous equipment or facilities such as grain storage and handling operations or other types of agricultural confined spaces should have given consideration to preparing for the potential for emergencies. In fact, at non-exempt grain storage and handling facilities this measure is required under the OSHA rules. Preparation is a key component of emergency management. Trying to locate a phone number or identifying who should be called during an emergency can result in wasted time and greater potential for a minor incident becoming a much more serious one.</a:t>
            </a:r>
          </a:p>
          <a:p>
            <a:pPr>
              <a:spcBef>
                <a:spcPts val="300"/>
              </a:spcBef>
              <a:defRPr/>
            </a:pPr>
            <a:endParaRPr lang="en-US" sz="600" dirty="0" smtClean="0"/>
          </a:p>
          <a:p>
            <a:pPr>
              <a:spcBef>
                <a:spcPts val="300"/>
              </a:spcBef>
              <a:defRPr/>
            </a:pPr>
            <a:r>
              <a:rPr lang="en-US" sz="1000" dirty="0" smtClean="0"/>
              <a:t>Key preparation measures should include:</a:t>
            </a:r>
          </a:p>
          <a:p>
            <a:pPr marL="171450" indent="-171450">
              <a:spcBef>
                <a:spcPts val="300"/>
              </a:spcBef>
              <a:buFont typeface="Wingdings" panose="05000000000000000000" pitchFamily="2" charset="2"/>
              <a:buChar char="§"/>
              <a:defRPr/>
            </a:pPr>
            <a:r>
              <a:rPr lang="en-US" sz="1000" dirty="0" smtClean="0"/>
              <a:t>Posting of an approved emergency action plan for the most probable types of emergencies.</a:t>
            </a:r>
          </a:p>
          <a:p>
            <a:pPr marL="171450" indent="-171450">
              <a:spcBef>
                <a:spcPts val="300"/>
              </a:spcBef>
              <a:buFont typeface="Wingdings" panose="05000000000000000000" pitchFamily="2" charset="2"/>
              <a:buChar char="§"/>
              <a:defRPr/>
            </a:pPr>
            <a:r>
              <a:rPr lang="en-US" sz="1000" dirty="0" smtClean="0"/>
              <a:t>Employee training on the site’s emergency action plan. (This may be required annually.)</a:t>
            </a:r>
          </a:p>
          <a:p>
            <a:pPr marL="171450" indent="-171450">
              <a:spcBef>
                <a:spcPts val="300"/>
              </a:spcBef>
              <a:buFont typeface="Wingdings" panose="05000000000000000000" pitchFamily="2" charset="2"/>
              <a:buChar char="§"/>
              <a:defRPr/>
            </a:pPr>
            <a:r>
              <a:rPr lang="en-US" sz="1000" dirty="0" smtClean="0"/>
              <a:t>Appropriate placement of telephones or other communication devices such as radios or cell phones. </a:t>
            </a:r>
            <a:r>
              <a:rPr lang="en-US" sz="1000" b="1" dirty="0" smtClean="0"/>
              <a:t>(Remember, some devices such as cell phones may not work inside of an agricultural confined space.)</a:t>
            </a:r>
          </a:p>
          <a:p>
            <a:pPr marL="171450" indent="-171450">
              <a:spcBef>
                <a:spcPts val="300"/>
              </a:spcBef>
              <a:buFont typeface="Wingdings" panose="05000000000000000000" pitchFamily="2" charset="2"/>
              <a:buChar char="§"/>
              <a:defRPr/>
            </a:pPr>
            <a:r>
              <a:rPr lang="en-US" sz="1000" dirty="0" smtClean="0"/>
              <a:t>Posting of emergency phone numbers by each phone or having emergency phone numbers preprogrammed into personal cell phones.  (Remember, 911 may not be available in rural communities.)</a:t>
            </a:r>
          </a:p>
          <a:p>
            <a:pPr marL="171450" indent="-171450">
              <a:spcBef>
                <a:spcPts val="300"/>
              </a:spcBef>
              <a:buFont typeface="Wingdings" panose="05000000000000000000" pitchFamily="2" charset="2"/>
              <a:buChar char="§"/>
              <a:defRPr/>
            </a:pPr>
            <a:r>
              <a:rPr lang="en-US" sz="1000" dirty="0" smtClean="0"/>
              <a:t>Having the address and directions to each worksite posted by each phone. In many cases, callers will forget how to get to a specific site or give an incorrect address due to the confusion caused by an emergency situation.</a:t>
            </a:r>
          </a:p>
          <a:p>
            <a:pPr marL="171450" indent="-171450">
              <a:spcBef>
                <a:spcPts val="300"/>
              </a:spcBef>
              <a:buFont typeface="Wingdings" panose="05000000000000000000" pitchFamily="2" charset="2"/>
              <a:buChar char="§"/>
              <a:defRPr/>
            </a:pPr>
            <a:r>
              <a:rPr lang="en-US" sz="1000" dirty="0" smtClean="0"/>
              <a:t>Identification of a pre-determined meeting place where all employees can meet following an emergency situation. Young and beginning workers have been known to leave the site after an incident resulting in them being listed as missing. This can lead to unnecessary search and rescue efforts.</a:t>
            </a:r>
          </a:p>
          <a:p>
            <a:pPr marL="171450" indent="-171450">
              <a:spcBef>
                <a:spcPts val="300"/>
              </a:spcBef>
              <a:buFont typeface="Wingdings" panose="05000000000000000000" pitchFamily="2" charset="2"/>
              <a:buChar char="§"/>
              <a:defRPr/>
            </a:pPr>
            <a:endParaRPr lang="en-US" sz="1000" dirty="0" smtClean="0"/>
          </a:p>
          <a:p>
            <a:pPr>
              <a:spcBef>
                <a:spcPts val="300"/>
              </a:spcBef>
              <a:buFont typeface="Wingdings" panose="05000000000000000000" pitchFamily="2" charset="2"/>
              <a:buNone/>
              <a:defRPr/>
            </a:pPr>
            <a:r>
              <a:rPr lang="en-US" dirty="0" smtClean="0"/>
              <a:t>Used with permission from Purdue University, Susan Harwood grant </a:t>
            </a:r>
            <a:r>
              <a:rPr lang="en-US" b="1" i="1" dirty="0" smtClean="0"/>
              <a:t>SH23575SH3</a:t>
            </a:r>
            <a:endParaRPr lang="en-US" dirty="0" smtClean="0"/>
          </a:p>
          <a:p>
            <a:pPr>
              <a:spcBef>
                <a:spcPts val="300"/>
              </a:spcBef>
              <a:buFont typeface="Wingdings" panose="05000000000000000000" pitchFamily="2" charset="2"/>
              <a:buNone/>
              <a:defRPr/>
            </a:pPr>
            <a:endParaRPr lang="en-US" sz="1000"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E272E7-4450-461D-9E73-FE296BFC0AE0}" type="slidenum">
              <a:rPr lang="en-US" altLang="en-US"/>
              <a:pPr/>
              <a:t>27</a:t>
            </a:fld>
            <a:endParaRPr lang="en-US" altLang="en-US"/>
          </a:p>
        </p:txBody>
      </p:sp>
      <p:sp>
        <p:nvSpPr>
          <p:cNvPr id="8192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4105803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dirty="0" smtClean="0"/>
              <a:t>Instructor Notes:</a:t>
            </a:r>
          </a:p>
          <a:p>
            <a:pPr>
              <a:defRPr/>
            </a:pPr>
            <a:endParaRPr lang="en-US" sz="1000" dirty="0" smtClean="0"/>
          </a:p>
          <a:p>
            <a:pPr>
              <a:defRPr/>
            </a:pPr>
            <a:r>
              <a:rPr lang="en-US" sz="1000" dirty="0" smtClean="0"/>
              <a:t>Emergency and first-response preparation should include other measures designed to mitigate or reduce the impact of an emergency situation. Most of these steps are low cost and take little time to implement. Young and beginning workers should become familiar with all the emergency preparation measures that have been taken in the worksite. Encourage participants to speak up and ask for information and training on what has been done to enhance emergency preparedness. Other measures that most workplaces will have in place include:</a:t>
            </a:r>
          </a:p>
          <a:p>
            <a:pPr marL="171450" indent="-171450">
              <a:buFont typeface="Wingdings" panose="05000000000000000000" pitchFamily="2" charset="2"/>
              <a:buChar char="§"/>
              <a:defRPr/>
            </a:pPr>
            <a:r>
              <a:rPr lang="en-US" sz="1000" dirty="0" smtClean="0"/>
              <a:t>Access to first-aid kit </a:t>
            </a:r>
          </a:p>
          <a:p>
            <a:pPr marL="171450" indent="-171450">
              <a:buFont typeface="Wingdings" panose="05000000000000000000" pitchFamily="2" charset="2"/>
              <a:buChar char="§"/>
              <a:defRPr/>
            </a:pPr>
            <a:r>
              <a:rPr lang="en-US" sz="1000" dirty="0" smtClean="0"/>
              <a:t>Appropriate placement of properly rated fire extinguishers</a:t>
            </a:r>
          </a:p>
          <a:p>
            <a:pPr marL="171450" indent="-171450">
              <a:buFont typeface="Wingdings" panose="05000000000000000000" pitchFamily="2" charset="2"/>
              <a:buChar char="§"/>
              <a:defRPr/>
            </a:pPr>
            <a:r>
              <a:rPr lang="en-US" sz="1000" dirty="0" smtClean="0"/>
              <a:t>Training of staff in first-aid and specific types of emergency response</a:t>
            </a:r>
          </a:p>
          <a:p>
            <a:pPr marL="171450" indent="-171450">
              <a:buFont typeface="Wingdings" panose="05000000000000000000" pitchFamily="2" charset="2"/>
              <a:buChar char="§"/>
              <a:defRPr/>
            </a:pPr>
            <a:r>
              <a:rPr lang="en-US" sz="1000" dirty="0" smtClean="0"/>
              <a:t>Access to specialized emergency response protective equipment for the hazards found in the workplace</a:t>
            </a:r>
          </a:p>
          <a:p>
            <a:pPr marL="171450" indent="-171450">
              <a:buFont typeface="Wingdings" panose="05000000000000000000" pitchFamily="2" charset="2"/>
              <a:buChar char="§"/>
              <a:defRPr/>
            </a:pPr>
            <a:endParaRPr lang="en-US" sz="1000" dirty="0" smtClean="0"/>
          </a:p>
          <a:p>
            <a:pPr>
              <a:defRPr/>
            </a:pPr>
            <a:r>
              <a:rPr lang="en-US" sz="1000" dirty="0" smtClean="0"/>
              <a:t> A call is  made to local emergency response services who are better trained or equipped to handle the emergency. Young and beginning workers need to know how they fit in and be made aware of their responsibilities in the event of an emergency.</a:t>
            </a:r>
          </a:p>
          <a:p>
            <a:pPr>
              <a:defRPr/>
            </a:pPr>
            <a:endParaRPr lang="en-US" sz="1000" dirty="0" smtClean="0"/>
          </a:p>
          <a:p>
            <a:pPr>
              <a:defRPr/>
            </a:pPr>
            <a:r>
              <a:rPr lang="en-US" dirty="0" smtClean="0"/>
              <a:t>Used with permission from Purdue University, Susan Harwood grant </a:t>
            </a:r>
            <a:r>
              <a:rPr lang="en-US" b="1" i="1" dirty="0" smtClean="0"/>
              <a:t>SH23575SH3</a:t>
            </a:r>
            <a:endParaRPr lang="en-US" dirty="0" smtClean="0"/>
          </a:p>
          <a:p>
            <a:pPr>
              <a:defRPr/>
            </a:pPr>
            <a:endParaRPr lang="en-US" sz="1000"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410459-FE06-4ECF-A8A3-33A8CB276AFD}" type="slidenum">
              <a:rPr lang="en-US" altLang="en-US"/>
              <a:pPr/>
              <a:t>28</a:t>
            </a:fld>
            <a:endParaRPr lang="en-US" altLang="en-US"/>
          </a:p>
        </p:txBody>
      </p:sp>
      <p:sp>
        <p:nvSpPr>
          <p:cNvPr id="83973"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t>11/21/14</a:t>
            </a:r>
          </a:p>
        </p:txBody>
      </p:sp>
    </p:spTree>
    <p:extLst>
      <p:ext uri="{BB962C8B-B14F-4D97-AF65-F5344CB8AC3E}">
        <p14:creationId xmlns:p14="http://schemas.microsoft.com/office/powerpoint/2010/main" val="1401041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If OSHA found a hazard, they would issue a 5a1-general duty clause violation.</a:t>
            </a:r>
          </a:p>
          <a:p>
            <a:pPr fontAlgn="t"/>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29</a:t>
            </a:fld>
            <a:endParaRPr lang="en-US"/>
          </a:p>
        </p:txBody>
      </p:sp>
    </p:spTree>
    <p:extLst>
      <p:ext uri="{BB962C8B-B14F-4D97-AF65-F5344CB8AC3E}">
        <p14:creationId xmlns:p14="http://schemas.microsoft.com/office/powerpoint/2010/main" val="325389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30</a:t>
            </a:fld>
            <a:endParaRPr lang="en-US"/>
          </a:p>
        </p:txBody>
      </p:sp>
    </p:spTree>
    <p:extLst>
      <p:ext uri="{BB962C8B-B14F-4D97-AF65-F5344CB8AC3E}">
        <p14:creationId xmlns:p14="http://schemas.microsoft.com/office/powerpoint/2010/main" val="3976426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‘Twenty-six states, Puerto Rico, and the Virgin Islands have OSHA-approved State Plans. Twenty-two State Plans (21 states and one U.S. territory) cover both private and state and local government workplaces. The remaining six State Plans (five states and one U.S. territory) cover state and local government workers only. ‘</a:t>
            </a:r>
          </a:p>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i="1">
                <a:solidFill>
                  <a:schemeClr val="tx1"/>
                </a:solidFill>
                <a:latin typeface="Arial" charset="0"/>
              </a:defRPr>
            </a:lvl1pPr>
            <a:lvl2pPr marL="798863" indent="-307254" eaLnBrk="0" hangingPunct="0">
              <a:defRPr sz="2200" i="1">
                <a:solidFill>
                  <a:schemeClr val="tx1"/>
                </a:solidFill>
                <a:latin typeface="Arial" charset="0"/>
              </a:defRPr>
            </a:lvl2pPr>
            <a:lvl3pPr marL="1229021" indent="-245804" eaLnBrk="0" hangingPunct="0">
              <a:defRPr sz="2200" i="1">
                <a:solidFill>
                  <a:schemeClr val="tx1"/>
                </a:solidFill>
                <a:latin typeface="Arial" charset="0"/>
              </a:defRPr>
            </a:lvl3pPr>
            <a:lvl4pPr marL="1720628" indent="-245804" eaLnBrk="0" hangingPunct="0">
              <a:defRPr sz="2200" i="1">
                <a:solidFill>
                  <a:schemeClr val="tx1"/>
                </a:solidFill>
                <a:latin typeface="Arial" charset="0"/>
              </a:defRPr>
            </a:lvl4pPr>
            <a:lvl5pPr marL="2212237" indent="-245804" eaLnBrk="0" hangingPunct="0">
              <a:defRPr sz="2200" i="1">
                <a:solidFill>
                  <a:schemeClr val="tx1"/>
                </a:solidFill>
                <a:latin typeface="Arial" charset="0"/>
              </a:defRPr>
            </a:lvl5pPr>
            <a:lvl6pPr marL="2703844" indent="-245804" eaLnBrk="0" fontAlgn="base" hangingPunct="0">
              <a:spcBef>
                <a:spcPct val="50000"/>
              </a:spcBef>
              <a:spcAft>
                <a:spcPct val="0"/>
              </a:spcAft>
              <a:defRPr sz="2200" i="1">
                <a:solidFill>
                  <a:schemeClr val="tx1"/>
                </a:solidFill>
                <a:latin typeface="Arial" charset="0"/>
              </a:defRPr>
            </a:lvl6pPr>
            <a:lvl7pPr marL="3195453" indent="-245804" eaLnBrk="0" fontAlgn="base" hangingPunct="0">
              <a:spcBef>
                <a:spcPct val="50000"/>
              </a:spcBef>
              <a:spcAft>
                <a:spcPct val="0"/>
              </a:spcAft>
              <a:defRPr sz="2200" i="1">
                <a:solidFill>
                  <a:schemeClr val="tx1"/>
                </a:solidFill>
                <a:latin typeface="Arial" charset="0"/>
              </a:defRPr>
            </a:lvl7pPr>
            <a:lvl8pPr marL="3687060" indent="-245804" eaLnBrk="0" fontAlgn="base" hangingPunct="0">
              <a:spcBef>
                <a:spcPct val="50000"/>
              </a:spcBef>
              <a:spcAft>
                <a:spcPct val="0"/>
              </a:spcAft>
              <a:defRPr sz="2200" i="1">
                <a:solidFill>
                  <a:schemeClr val="tx1"/>
                </a:solidFill>
                <a:latin typeface="Arial" charset="0"/>
              </a:defRPr>
            </a:lvl8pPr>
            <a:lvl9pPr marL="4178668" indent="-245804" eaLnBrk="0" fontAlgn="base" hangingPunct="0">
              <a:spcBef>
                <a:spcPct val="50000"/>
              </a:spcBef>
              <a:spcAft>
                <a:spcPct val="0"/>
              </a:spcAft>
              <a:defRPr sz="22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31</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4110890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D1DF6F-DBE7-441F-B290-006C711E4B96}" type="slidenum">
              <a:rPr lang="en-US" altLang="en-US">
                <a:latin typeface="Arial" panose="020B0604020202020204" pitchFamily="34" charset="0"/>
              </a:rPr>
              <a:pPr>
                <a:spcBef>
                  <a:spcPct val="0"/>
                </a:spcBef>
              </a:pPr>
              <a:t>33</a:t>
            </a:fld>
            <a:endParaRPr lang="en-US" altLang="en-US">
              <a:latin typeface="Arial" panose="020B0604020202020204" pitchFamily="34" charset="0"/>
            </a:endParaRPr>
          </a:p>
        </p:txBody>
      </p:sp>
      <p:sp>
        <p:nvSpPr>
          <p:cNvPr id="88067"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88069"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96B344-C63E-49AD-B60E-CB09CB7ECF09}" type="slidenum">
              <a:rPr lang="en-US" altLang="en-US">
                <a:solidFill>
                  <a:srgbClr val="000000"/>
                </a:solidFill>
                <a:latin typeface="Times New Roman" panose="02020603050405020304" pitchFamily="18" charset="0"/>
              </a:rPr>
              <a:pPr algn="r" eaLnBrk="1" hangingPunct="1">
                <a:spcBef>
                  <a:spcPct val="0"/>
                </a:spcBef>
              </a:pPr>
              <a:t>33</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18792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2C2F31-DF7B-4D3A-AA6F-0CE67DB512F5}" type="slidenum">
              <a:rPr lang="en-US" altLang="en-US">
                <a:latin typeface="Arial" panose="020B0604020202020204" pitchFamily="34" charset="0"/>
              </a:rPr>
              <a:pPr>
                <a:spcBef>
                  <a:spcPct val="0"/>
                </a:spcBef>
              </a:pPr>
              <a:t>34</a:t>
            </a:fld>
            <a:endParaRPr lang="en-US" altLang="en-US">
              <a:latin typeface="Arial" panose="020B0604020202020204" pitchFamily="34" charset="0"/>
            </a:endParaRPr>
          </a:p>
        </p:txBody>
      </p:sp>
      <p:sp>
        <p:nvSpPr>
          <p:cNvPr id="90115"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0117"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1EF3366-B5FD-413A-ACAE-F229DAAE6E7E}" type="slidenum">
              <a:rPr lang="en-US" altLang="en-US">
                <a:latin typeface="Times New Roman" panose="02020603050405020304" pitchFamily="18" charset="0"/>
              </a:rPr>
              <a:pPr algn="r" eaLnBrk="1" hangingPunct="1">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12850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175" indent="-293688">
              <a:spcBef>
                <a:spcPct val="30000"/>
              </a:spcBef>
              <a:defRPr sz="1200">
                <a:solidFill>
                  <a:schemeClr val="tx1"/>
                </a:solidFill>
                <a:latin typeface="Calibri" panose="020F0502020204030204" pitchFamily="34" charset="0"/>
              </a:defRPr>
            </a:lvl2pPr>
            <a:lvl3pPr marL="1177925" indent="-234950">
              <a:spcBef>
                <a:spcPct val="30000"/>
              </a:spcBef>
              <a:defRPr sz="1200">
                <a:solidFill>
                  <a:schemeClr val="tx1"/>
                </a:solidFill>
                <a:latin typeface="Calibri" panose="020F0502020204030204" pitchFamily="34" charset="0"/>
              </a:defRPr>
            </a:lvl3pPr>
            <a:lvl4pPr marL="1647825" indent="-234950">
              <a:spcBef>
                <a:spcPct val="30000"/>
              </a:spcBef>
              <a:defRPr sz="1200">
                <a:solidFill>
                  <a:schemeClr val="tx1"/>
                </a:solidFill>
                <a:latin typeface="Calibri" panose="020F0502020204030204" pitchFamily="34" charset="0"/>
              </a:defRPr>
            </a:lvl4pPr>
            <a:lvl5pPr marL="2119313" indent="-234950">
              <a:spcBef>
                <a:spcPct val="30000"/>
              </a:spcBef>
              <a:defRPr sz="1200">
                <a:solidFill>
                  <a:schemeClr val="tx1"/>
                </a:solidFill>
                <a:latin typeface="Calibri" panose="020F0502020204030204" pitchFamily="34" charset="0"/>
              </a:defRPr>
            </a:lvl5pPr>
            <a:lvl6pPr marL="2576513" indent="-234950" eaLnBrk="0" fontAlgn="base" hangingPunct="0">
              <a:spcBef>
                <a:spcPct val="30000"/>
              </a:spcBef>
              <a:spcAft>
                <a:spcPct val="0"/>
              </a:spcAft>
              <a:defRPr sz="1200">
                <a:solidFill>
                  <a:schemeClr val="tx1"/>
                </a:solidFill>
                <a:latin typeface="Calibri" panose="020F0502020204030204" pitchFamily="34" charset="0"/>
              </a:defRPr>
            </a:lvl6pPr>
            <a:lvl7pPr marL="3033713" indent="-234950" eaLnBrk="0" fontAlgn="base" hangingPunct="0">
              <a:spcBef>
                <a:spcPct val="30000"/>
              </a:spcBef>
              <a:spcAft>
                <a:spcPct val="0"/>
              </a:spcAft>
              <a:defRPr sz="1200">
                <a:solidFill>
                  <a:schemeClr val="tx1"/>
                </a:solidFill>
                <a:latin typeface="Calibri" panose="020F0502020204030204" pitchFamily="34" charset="0"/>
              </a:defRPr>
            </a:lvl7pPr>
            <a:lvl8pPr marL="3490913" indent="-234950" eaLnBrk="0" fontAlgn="base" hangingPunct="0">
              <a:spcBef>
                <a:spcPct val="30000"/>
              </a:spcBef>
              <a:spcAft>
                <a:spcPct val="0"/>
              </a:spcAft>
              <a:defRPr sz="1200">
                <a:solidFill>
                  <a:schemeClr val="tx1"/>
                </a:solidFill>
                <a:latin typeface="Calibri" panose="020F0502020204030204" pitchFamily="34" charset="0"/>
              </a:defRPr>
            </a:lvl8pPr>
            <a:lvl9pPr marL="3948113"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EE7122-8185-49D9-ABD6-CCBC236DCEF4}" type="slidenum">
              <a:rPr lang="de-DE" altLang="en-US">
                <a:solidFill>
                  <a:srgbClr val="000000"/>
                </a:solidFill>
                <a:latin typeface="ISOCTEUR"/>
              </a:rPr>
              <a:pPr>
                <a:spcBef>
                  <a:spcPct val="0"/>
                </a:spcBef>
              </a:pPr>
              <a:t>3</a:t>
            </a:fld>
            <a:endParaRPr lang="de-DE" altLang="en-US">
              <a:solidFill>
                <a:srgbClr val="000000"/>
              </a:solidFill>
              <a:latin typeface="ISOCTEUR"/>
            </a:endParaRPr>
          </a:p>
        </p:txBody>
      </p:sp>
      <p:sp>
        <p:nvSpPr>
          <p:cNvPr id="13315" name="Rectangle 2"/>
          <p:cNvSpPr>
            <a:spLocks noChangeArrowheads="1"/>
          </p:cNvSpPr>
          <p:nvPr/>
        </p:nvSpPr>
        <p:spPr bwMode="auto">
          <a:xfrm>
            <a:off x="388620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6" name="Rectangle 3"/>
          <p:cNvSpPr>
            <a:spLocks noChangeArrowheads="1"/>
          </p:cNvSpPr>
          <p:nvPr/>
        </p:nvSpPr>
        <p:spPr bwMode="auto">
          <a:xfrm>
            <a:off x="388620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259" tIns="45812" rIns="93259" bIns="45812"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200">
                <a:solidFill>
                  <a:srgbClr val="000000"/>
                </a:solidFill>
                <a:latin typeface="Times New Roman" panose="02020603050405020304" pitchFamily="18" charset="0"/>
              </a:rPr>
              <a:t>5</a:t>
            </a:r>
          </a:p>
        </p:txBody>
      </p:sp>
      <p:sp>
        <p:nvSpPr>
          <p:cNvPr id="13317" name="Rectangle 4"/>
          <p:cNvSpPr>
            <a:spLocks noChangeArrowheads="1"/>
          </p:cNvSpPr>
          <p:nvPr/>
        </p:nvSpPr>
        <p:spPr bwMode="auto">
          <a:xfrm>
            <a:off x="0" y="897890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8" name="Rectangle 5"/>
          <p:cNvSpPr>
            <a:spLocks noChangeArrowheads="1"/>
          </p:cNvSpPr>
          <p:nvPr/>
        </p:nvSpPr>
        <p:spPr bwMode="auto">
          <a:xfrm>
            <a:off x="0" y="0"/>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241" tIns="47121" rIns="94241" bIns="4712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solidFill>
                <a:srgbClr val="000000"/>
              </a:solidFill>
            </a:endParaRPr>
          </a:p>
        </p:txBody>
      </p:sp>
      <p:sp>
        <p:nvSpPr>
          <p:cNvPr id="13319" name="Rectangle 6"/>
          <p:cNvSpPr>
            <a:spLocks noGrp="1" noRot="1" noChangeAspect="1" noChangeArrowheads="1" noTextEdit="1"/>
          </p:cNvSpPr>
          <p:nvPr>
            <p:ph type="sldImg"/>
          </p:nvPr>
        </p:nvSpPr>
        <p:spPr bwMode="auto">
          <a:xfrm>
            <a:off x="292100" y="714375"/>
            <a:ext cx="6275388" cy="3530600"/>
          </a:xfrm>
          <a:solidFill>
            <a:srgbClr val="FFFFFF"/>
          </a:solidFill>
          <a:ln cap="flat">
            <a:solidFill>
              <a:srgbClr val="000000"/>
            </a:solidFill>
            <a:miter lim="800000"/>
            <a:headEnd/>
            <a:tailEnd/>
          </a:ln>
        </p:spPr>
      </p:sp>
      <p:sp>
        <p:nvSpPr>
          <p:cNvPr id="13320"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259" tIns="45812" rIns="93259" bIns="45812" numCol="1" anchor="t" anchorCtr="0" compatLnSpc="1">
            <a:prstTxWarp prst="textNoShape">
              <a:avLst/>
            </a:prstTxWarp>
          </a:bodyPr>
          <a:lstStyle/>
          <a:p>
            <a:pPr eaLnBrk="1" hangingPunct="1"/>
            <a:r>
              <a:rPr lang="en-US" altLang="en-US" smtClean="0"/>
              <a:t>Here in the US it include about 2% of the population and we are seeing a shift from the family farm to larger production units. </a:t>
            </a:r>
          </a:p>
          <a:p>
            <a:pPr eaLnBrk="1" hangingPunct="1"/>
            <a:r>
              <a:rPr lang="en-US" altLang="en-US" smtClean="0"/>
              <a:t>The spouse is working off the farm to bring revenue and insurance back to the farm.</a:t>
            </a:r>
          </a:p>
          <a:p>
            <a:pPr eaLnBrk="1" hangingPunct="1"/>
            <a:endParaRPr lang="en-US" altLang="en-US" smtClean="0"/>
          </a:p>
          <a:p>
            <a:pPr eaLnBrk="1" hangingPunct="1"/>
            <a:r>
              <a:rPr lang="en-US" altLang="en-US" smtClean="0"/>
              <a:t>Reference: http://www.epa.gov/oecaagct/ag101/demographics.html</a:t>
            </a:r>
          </a:p>
          <a:p>
            <a:pPr eaLnBrk="1" hangingPunct="1"/>
            <a:endParaRPr lang="en-US" altLang="en-US" smtClean="0"/>
          </a:p>
        </p:txBody>
      </p:sp>
    </p:spTree>
    <p:extLst>
      <p:ext uri="{BB962C8B-B14F-4D97-AF65-F5344CB8AC3E}">
        <p14:creationId xmlns:p14="http://schemas.microsoft.com/office/powerpoint/2010/main" val="3693470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C08A75-687F-4EE5-BBA4-833E45016573}" type="slidenum">
              <a:rPr lang="en-US" altLang="en-US">
                <a:latin typeface="Arial" panose="020B0604020202020204" pitchFamily="34" charset="0"/>
              </a:rPr>
              <a:pPr>
                <a:spcBef>
                  <a:spcPct val="0"/>
                </a:spcBef>
              </a:pPr>
              <a:t>35</a:t>
            </a:fld>
            <a:endParaRPr lang="en-US" altLang="en-US">
              <a:latin typeface="Arial" panose="020B0604020202020204" pitchFamily="34" charset="0"/>
            </a:endParaRPr>
          </a:p>
        </p:txBody>
      </p:sp>
      <p:sp>
        <p:nvSpPr>
          <p:cNvPr id="92163"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607" tIns="46303" rIns="92607" bIns="46303" numCol="1" anchor="t" anchorCtr="0" compatLnSpc="1">
            <a:prstTxWarp prst="textNoShape">
              <a:avLst/>
            </a:prstTxWarp>
          </a:bodyPr>
          <a:lstStyle/>
          <a:p>
            <a:pPr eaLnBrk="1" hangingPunct="1">
              <a:spcBef>
                <a:spcPct val="0"/>
              </a:spcBef>
            </a:pPr>
            <a:endParaRPr lang="en-US" altLang="en-US" smtClean="0"/>
          </a:p>
        </p:txBody>
      </p:sp>
      <p:sp>
        <p:nvSpPr>
          <p:cNvPr id="92165" name="Slide Number Placeholder 3"/>
          <p:cNvSpPr txBox="1">
            <a:spLocks noGrp="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07" tIns="46303" rIns="92607" bIns="46303" anchor="b"/>
          <a:lstStyle>
            <a:lvl1pPr defTabSz="896938">
              <a:spcBef>
                <a:spcPct val="30000"/>
              </a:spcBef>
              <a:defRPr sz="1200">
                <a:solidFill>
                  <a:schemeClr val="tx1"/>
                </a:solidFill>
                <a:latin typeface="Calibri" panose="020F0502020204030204" pitchFamily="34" charset="0"/>
              </a:defRPr>
            </a:lvl1pPr>
            <a:lvl2pPr marL="742950" indent="-285750" defTabSz="896938">
              <a:spcBef>
                <a:spcPct val="30000"/>
              </a:spcBef>
              <a:defRPr sz="1200">
                <a:solidFill>
                  <a:schemeClr val="tx1"/>
                </a:solidFill>
                <a:latin typeface="Calibri" panose="020F0502020204030204" pitchFamily="34" charset="0"/>
              </a:defRPr>
            </a:lvl2pPr>
            <a:lvl3pPr marL="1143000" indent="-228600" defTabSz="896938">
              <a:spcBef>
                <a:spcPct val="30000"/>
              </a:spcBef>
              <a:defRPr sz="1200">
                <a:solidFill>
                  <a:schemeClr val="tx1"/>
                </a:solidFill>
                <a:latin typeface="Calibri" panose="020F0502020204030204" pitchFamily="34" charset="0"/>
              </a:defRPr>
            </a:lvl3pPr>
            <a:lvl4pPr marL="1600200" indent="-228600" defTabSz="896938">
              <a:spcBef>
                <a:spcPct val="30000"/>
              </a:spcBef>
              <a:defRPr sz="1200">
                <a:solidFill>
                  <a:schemeClr val="tx1"/>
                </a:solidFill>
                <a:latin typeface="Calibri" panose="020F0502020204030204" pitchFamily="34" charset="0"/>
              </a:defRPr>
            </a:lvl4pPr>
            <a:lvl5pPr marL="2057400" indent="-228600" defTabSz="896938">
              <a:spcBef>
                <a:spcPct val="30000"/>
              </a:spcBef>
              <a:defRPr sz="1200">
                <a:solidFill>
                  <a:schemeClr val="tx1"/>
                </a:solidFill>
                <a:latin typeface="Calibri" panose="020F0502020204030204" pitchFamily="34" charset="0"/>
              </a:defRPr>
            </a:lvl5pPr>
            <a:lvl6pPr marL="2514600" indent="-228600" defTabSz="89693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9693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9693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96938"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7909C70-6F87-4A26-A2CA-D91EE8062F7D}" type="slidenum">
              <a:rPr lang="en-US" altLang="en-US">
                <a:solidFill>
                  <a:srgbClr val="000000"/>
                </a:solidFill>
                <a:latin typeface="Times New Roman" panose="02020603050405020304" pitchFamily="18" charset="0"/>
              </a:rPr>
              <a:pPr algn="r" eaLnBrk="1" hangingPunct="1">
                <a:spcBef>
                  <a:spcPct val="0"/>
                </a:spcBef>
              </a:pPr>
              <a:t>35</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22007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Review Employee Rights – OSHA Publication Fact Sheet  (MAP 21)</a:t>
            </a:r>
          </a:p>
          <a:p>
            <a:endParaRPr lang="en-US" altLang="en-US"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C55788-FD11-46A5-984C-4A6A0204286A}" type="slidenum">
              <a:rPr lang="en-US" altLang="en-US"/>
              <a:pPr/>
              <a:t>36</a:t>
            </a:fld>
            <a:endParaRPr lang="en-US" altLang="en-US"/>
          </a:p>
        </p:txBody>
      </p:sp>
    </p:spTree>
    <p:extLst>
      <p:ext uri="{BB962C8B-B14F-4D97-AF65-F5344CB8AC3E}">
        <p14:creationId xmlns:p14="http://schemas.microsoft.com/office/powerpoint/2010/main" val="2362852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With in OSHA is the whistle blower program - https://www.whistleblowers.gov/index.html</a:t>
            </a:r>
          </a:p>
          <a:p>
            <a:r>
              <a:rPr lang="en-US" altLang="en-US" dirty="0" smtClean="0"/>
              <a:t>Website resources</a:t>
            </a:r>
          </a:p>
          <a:p>
            <a:r>
              <a:rPr lang="en-US" altLang="en-US" dirty="0" smtClean="0"/>
              <a:t>22 statutes </a:t>
            </a:r>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5421FD-FF4A-4FF1-A3B0-D6881DD79198}" type="slidenum">
              <a:rPr lang="en-US" altLang="en-US"/>
              <a:pPr/>
              <a:t>37</a:t>
            </a:fld>
            <a:endParaRPr lang="en-US" altLang="en-US"/>
          </a:p>
        </p:txBody>
      </p:sp>
    </p:spTree>
    <p:extLst>
      <p:ext uri="{BB962C8B-B14F-4D97-AF65-F5344CB8AC3E}">
        <p14:creationId xmlns:p14="http://schemas.microsoft.com/office/powerpoint/2010/main" val="4177009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smtClean="0"/>
              <a:t>Material possible from </a:t>
            </a:r>
          </a:p>
          <a:p>
            <a:r>
              <a:rPr lang="en-US" altLang="en-US" smtClean="0"/>
              <a:t>US Dept of Health and Human Services</a:t>
            </a:r>
          </a:p>
          <a:p>
            <a:r>
              <a:rPr lang="en-US" altLang="en-US" smtClean="0"/>
              <a:t>OSHA </a:t>
            </a:r>
          </a:p>
        </p:txBody>
      </p:sp>
      <p:sp>
        <p:nvSpPr>
          <p:cNvPr id="98308"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93A9F-ED26-4907-8BDC-32CCB9E8C4CD}" type="slidenum">
              <a:rPr lang="en-US" altLang="en-US">
                <a:latin typeface="Arial" panose="020B0604020202020204" pitchFamily="34" charset="0"/>
              </a:rPr>
              <a:pPr>
                <a:spcBef>
                  <a:spcPct val="0"/>
                </a:spcBef>
              </a:pPr>
              <a:t>38</a:t>
            </a:fld>
            <a:endParaRPr lang="en-US" altLang="en-US">
              <a:latin typeface="Arial" panose="020B0604020202020204" pitchFamily="34" charset="0"/>
            </a:endParaRPr>
          </a:p>
        </p:txBody>
      </p:sp>
    </p:spTree>
    <p:extLst>
      <p:ext uri="{BB962C8B-B14F-4D97-AF65-F5344CB8AC3E}">
        <p14:creationId xmlns:p14="http://schemas.microsoft.com/office/powerpoint/2010/main" val="1247313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279400" y="708025"/>
            <a:ext cx="6299200"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685800" y="4489450"/>
            <a:ext cx="5486400" cy="4252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371" tIns="47185" rIns="94371" bIns="47185" numCol="1" anchor="t" anchorCtr="0" compatLnSpc="1">
            <a:prstTxWarp prst="textNoShape">
              <a:avLst/>
            </a:prstTxWarp>
          </a:bodyPr>
          <a:lstStyle/>
          <a:p>
            <a:r>
              <a:rPr lang="en-US" altLang="en-US" dirty="0" smtClean="0"/>
              <a:t>ATV </a:t>
            </a:r>
            <a:r>
              <a:rPr lang="en-US" altLang="en-US" smtClean="0"/>
              <a:t>Safety Questions </a:t>
            </a:r>
            <a:endParaRPr lang="en-US" altLang="en-US" dirty="0" smtClean="0"/>
          </a:p>
        </p:txBody>
      </p:sp>
      <p:sp>
        <p:nvSpPr>
          <p:cNvPr id="98308" name="Slide Number Placeholder 3"/>
          <p:cNvSpPr>
            <a:spLocks noGrp="1"/>
          </p:cNvSpPr>
          <p:nvPr>
            <p:ph type="sldNum" sz="quarter" idx="5"/>
          </p:nvPr>
        </p:nvSpPr>
        <p:spPr bwMode="auto">
          <a:xfrm>
            <a:off x="3884613" y="8977313"/>
            <a:ext cx="2971800" cy="47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71" tIns="47185" rIns="94371" bIns="47185"/>
          <a:lstStyle>
            <a:lvl1pPr>
              <a:spcBef>
                <a:spcPct val="30000"/>
              </a:spcBef>
              <a:defRPr sz="1200">
                <a:solidFill>
                  <a:schemeClr val="tx1"/>
                </a:solidFill>
                <a:latin typeface="Calibri" panose="020F0502020204030204" pitchFamily="34" charset="0"/>
              </a:defRPr>
            </a:lvl1pPr>
            <a:lvl2pPr marL="766763" indent="-293688">
              <a:spcBef>
                <a:spcPct val="30000"/>
              </a:spcBef>
              <a:defRPr sz="1200">
                <a:solidFill>
                  <a:schemeClr val="tx1"/>
                </a:solidFill>
                <a:latin typeface="Calibri" panose="020F0502020204030204" pitchFamily="34" charset="0"/>
              </a:defRPr>
            </a:lvl2pPr>
            <a:lvl3pPr marL="1179513" indent="-234950">
              <a:spcBef>
                <a:spcPct val="30000"/>
              </a:spcBef>
              <a:defRPr sz="1200">
                <a:solidFill>
                  <a:schemeClr val="tx1"/>
                </a:solidFill>
                <a:latin typeface="Calibri" panose="020F0502020204030204" pitchFamily="34" charset="0"/>
              </a:defRPr>
            </a:lvl3pPr>
            <a:lvl4pPr marL="1651000" indent="-234950">
              <a:spcBef>
                <a:spcPct val="30000"/>
              </a:spcBef>
              <a:defRPr sz="1200">
                <a:solidFill>
                  <a:schemeClr val="tx1"/>
                </a:solidFill>
                <a:latin typeface="Calibri" panose="020F0502020204030204" pitchFamily="34" charset="0"/>
              </a:defRPr>
            </a:lvl4pPr>
            <a:lvl5pPr marL="2122488" indent="-234950">
              <a:spcBef>
                <a:spcPct val="30000"/>
              </a:spcBef>
              <a:defRPr sz="1200">
                <a:solidFill>
                  <a:schemeClr val="tx1"/>
                </a:solidFill>
                <a:latin typeface="Calibri" panose="020F0502020204030204" pitchFamily="34" charset="0"/>
              </a:defRPr>
            </a:lvl5pPr>
            <a:lvl6pPr marL="2579688" indent="-234950" eaLnBrk="0" fontAlgn="base" hangingPunct="0">
              <a:spcBef>
                <a:spcPct val="30000"/>
              </a:spcBef>
              <a:spcAft>
                <a:spcPct val="0"/>
              </a:spcAft>
              <a:defRPr sz="1200">
                <a:solidFill>
                  <a:schemeClr val="tx1"/>
                </a:solidFill>
                <a:latin typeface="Calibri" panose="020F0502020204030204" pitchFamily="34" charset="0"/>
              </a:defRPr>
            </a:lvl6pPr>
            <a:lvl7pPr marL="3036888" indent="-234950" eaLnBrk="0" fontAlgn="base" hangingPunct="0">
              <a:spcBef>
                <a:spcPct val="30000"/>
              </a:spcBef>
              <a:spcAft>
                <a:spcPct val="0"/>
              </a:spcAft>
              <a:defRPr sz="1200">
                <a:solidFill>
                  <a:schemeClr val="tx1"/>
                </a:solidFill>
                <a:latin typeface="Calibri" panose="020F0502020204030204" pitchFamily="34" charset="0"/>
              </a:defRPr>
            </a:lvl7pPr>
            <a:lvl8pPr marL="3494088" indent="-234950" eaLnBrk="0" fontAlgn="base" hangingPunct="0">
              <a:spcBef>
                <a:spcPct val="30000"/>
              </a:spcBef>
              <a:spcAft>
                <a:spcPct val="0"/>
              </a:spcAft>
              <a:defRPr sz="1200">
                <a:solidFill>
                  <a:schemeClr val="tx1"/>
                </a:solidFill>
                <a:latin typeface="Calibri" panose="020F0502020204030204" pitchFamily="34" charset="0"/>
              </a:defRPr>
            </a:lvl8pPr>
            <a:lvl9pPr marL="3951288" indent="-2349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E93A9F-ED26-4907-8BDC-32CCB9E8C4CD}"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235370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7213AA-7415-415B-9288-131C52A3A785}" type="slidenum">
              <a:rPr lang="de-DE" altLang="en-US">
                <a:latin typeface="ISOCTEUR"/>
              </a:rPr>
              <a:pPr>
                <a:spcBef>
                  <a:spcPct val="0"/>
                </a:spcBef>
              </a:pPr>
              <a:t>4</a:t>
            </a:fld>
            <a:endParaRPr lang="de-DE" altLang="en-US">
              <a:latin typeface="ISOCTEUR"/>
            </a:endParaRPr>
          </a:p>
        </p:txBody>
      </p:sp>
      <p:sp>
        <p:nvSpPr>
          <p:cNvPr id="15363" name="Rectangle 2"/>
          <p:cNvSpPr>
            <a:spLocks noChangeArrowheads="1"/>
          </p:cNvSpPr>
          <p:nvPr/>
        </p:nvSpPr>
        <p:spPr bwMode="auto">
          <a:xfrm>
            <a:off x="388620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4"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r>
              <a:rPr lang="en-US" altLang="en-US">
                <a:latin typeface="Times New Roman" panose="02020603050405020304" pitchFamily="18" charset="0"/>
              </a:rPr>
              <a:t>7</a:t>
            </a:r>
          </a:p>
        </p:txBody>
      </p:sp>
      <p:sp>
        <p:nvSpPr>
          <p:cNvPr id="15365"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6" name="Rectangle 5"/>
          <p:cNvSpPr>
            <a:spLocks noChangeArrowheads="1"/>
          </p:cNvSpPr>
          <p:nvPr/>
        </p:nvSpPr>
        <p:spPr bwMode="auto">
          <a:xfrm>
            <a:off x="0" y="0"/>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endParaRPr lang="en-US" altLang="en-US" sz="2400">
              <a:latin typeface="ISOCTEUR"/>
            </a:endParaRPr>
          </a:p>
        </p:txBody>
      </p:sp>
      <p:sp>
        <p:nvSpPr>
          <p:cNvPr id="15367" name="Rectangle 6"/>
          <p:cNvSpPr>
            <a:spLocks noGrp="1" noRot="1" noChangeAspect="1" noChangeArrowheads="1" noTextEdit="1"/>
          </p:cNvSpPr>
          <p:nvPr>
            <p:ph type="sldImg"/>
          </p:nvPr>
        </p:nvSpPr>
        <p:spPr bwMode="auto">
          <a:xfrm>
            <a:off x="342900" y="703263"/>
            <a:ext cx="6173788" cy="3473450"/>
          </a:xfrm>
          <a:solidFill>
            <a:srgbClr val="FFFFFF"/>
          </a:solidFill>
          <a:ln cap="flat">
            <a:solidFill>
              <a:srgbClr val="000000"/>
            </a:solidFill>
            <a:miter lim="800000"/>
            <a:headEnd/>
            <a:tailEnd/>
          </a:ln>
        </p:spPr>
      </p:sp>
      <p:sp>
        <p:nvSpPr>
          <p:cNvPr id="15368" name="Rectangle 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eaLnBrk="1" hangingPunct="1"/>
            <a:r>
              <a:rPr lang="en-US" altLang="en-US" dirty="0" smtClean="0"/>
              <a:t>This data is nationwide for Agriculture</a:t>
            </a:r>
          </a:p>
          <a:p>
            <a:pPr eaLnBrk="1" hangingPunct="1"/>
            <a:r>
              <a:rPr lang="en-US" altLang="en-US" dirty="0" smtClean="0"/>
              <a:t>22.8 deaths per 100,000 workers for Agriculture</a:t>
            </a:r>
          </a:p>
          <a:p>
            <a:pPr eaLnBrk="1" hangingPunct="1"/>
            <a:r>
              <a:rPr lang="en-US" altLang="en-US" dirty="0" smtClean="0"/>
              <a:t>2015 CFOI-BLS</a:t>
            </a:r>
          </a:p>
          <a:p>
            <a:pPr eaLnBrk="1" hangingPunct="1"/>
            <a:endParaRPr lang="en-US" altLang="en-US" dirty="0" smtClean="0"/>
          </a:p>
        </p:txBody>
      </p:sp>
    </p:spTree>
    <p:extLst>
      <p:ext uri="{BB962C8B-B14F-4D97-AF65-F5344CB8AC3E}">
        <p14:creationId xmlns:p14="http://schemas.microsoft.com/office/powerpoint/2010/main" val="102431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 OSHA Safety and Health Bulletin: </a:t>
            </a:r>
            <a:r>
              <a:rPr lang="en-US" dirty="0" smtClean="0">
                <a:effectLst/>
              </a:rPr>
              <a:t>SHIB 08-03-2006</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5</a:t>
            </a:fld>
            <a:endParaRPr lang="en-US"/>
          </a:p>
        </p:txBody>
      </p:sp>
    </p:spTree>
    <p:extLst>
      <p:ext uri="{BB962C8B-B14F-4D97-AF65-F5344CB8AC3E}">
        <p14:creationId xmlns:p14="http://schemas.microsoft.com/office/powerpoint/2010/main" val="322148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Penn</a:t>
            </a:r>
            <a:r>
              <a:rPr lang="en-US" baseline="0" dirty="0" smtClean="0"/>
              <a:t> State University: Used with permission</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6</a:t>
            </a:fld>
            <a:endParaRPr lang="en-US"/>
          </a:p>
        </p:txBody>
      </p:sp>
    </p:spTree>
    <p:extLst>
      <p:ext uri="{BB962C8B-B14F-4D97-AF65-F5344CB8AC3E}">
        <p14:creationId xmlns:p14="http://schemas.microsoft.com/office/powerpoint/2010/main" val="376246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a:t>
            </a:r>
            <a:r>
              <a:rPr lang="en-US" baseline="0" dirty="0" smtClean="0"/>
              <a:t> courtesy of NECAS. </a:t>
            </a:r>
            <a:r>
              <a:rPr lang="en-US" dirty="0" smtClean="0"/>
              <a:t>Permission given from Penn State to use material</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7</a:t>
            </a:fld>
            <a:endParaRPr lang="en-US"/>
          </a:p>
        </p:txBody>
      </p:sp>
    </p:spTree>
    <p:extLst>
      <p:ext uri="{BB962C8B-B14F-4D97-AF65-F5344CB8AC3E}">
        <p14:creationId xmlns:p14="http://schemas.microsoft.com/office/powerpoint/2010/main" val="37571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NECAS. Permission given from Penn State to use material</a:t>
            </a:r>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8</a:t>
            </a:fld>
            <a:endParaRPr lang="en-US"/>
          </a:p>
        </p:txBody>
      </p:sp>
    </p:spTree>
    <p:extLst>
      <p:ext uri="{BB962C8B-B14F-4D97-AF65-F5344CB8AC3E}">
        <p14:creationId xmlns:p14="http://schemas.microsoft.com/office/powerpoint/2010/main" val="232104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and follow manufacturer recommendations.</a:t>
            </a:r>
          </a:p>
          <a:p>
            <a:endParaRPr lang="en-US" dirty="0"/>
          </a:p>
        </p:txBody>
      </p:sp>
      <p:sp>
        <p:nvSpPr>
          <p:cNvPr id="4" name="Slide Number Placeholder 3"/>
          <p:cNvSpPr>
            <a:spLocks noGrp="1"/>
          </p:cNvSpPr>
          <p:nvPr>
            <p:ph type="sldNum" sz="quarter" idx="10"/>
          </p:nvPr>
        </p:nvSpPr>
        <p:spPr/>
        <p:txBody>
          <a:bodyPr/>
          <a:lstStyle/>
          <a:p>
            <a:fld id="{CA4514E6-85BA-45AF-8102-B1CE62DE3C09}" type="slidenum">
              <a:rPr lang="en-US" smtClean="0"/>
              <a:t>9</a:t>
            </a:fld>
            <a:endParaRPr lang="en-US"/>
          </a:p>
        </p:txBody>
      </p:sp>
    </p:spTree>
    <p:extLst>
      <p:ext uri="{BB962C8B-B14F-4D97-AF65-F5344CB8AC3E}">
        <p14:creationId xmlns:p14="http://schemas.microsoft.com/office/powerpoint/2010/main" val="423507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E39D6C-0F3A-483A-ADD4-94CB8AD6D0CF}" type="datetime1">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88964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4F83DC-DAA4-4B3E-B3F6-CF05CCD86DC0}" type="datetime1">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93353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0311B3-4464-42A6-A34E-3F6C4EB7AFD0}" type="datetime1">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73104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C2AEF1-AC82-4626-934B-F0B660B0588D}" type="datetime1">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24531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E79938-15BA-4BA0-A5F0-D7ED2DE74895}" type="datetime1">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23428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5F5FD-8176-417C-B2B3-091DE7630BAC}" type="datetime1">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0574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91BB24-DFDC-4758-906C-AD2A6B367D9A}" type="datetime1">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245608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2D2ED0-7F1B-4095-AB52-39BEBA1EEB0B}" type="datetime1">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331215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2690D-AC22-4ED1-AF10-78F5499D1E22}" type="datetime1">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809983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D31A-BD39-4884-B821-DDE87EC6BF66}" type="datetime1">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48893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B09B9-F355-4287-81FB-733E6A881F9E}" type="datetime1">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F30B6-3B6B-4B8D-B920-A50A1ACE3B38}" type="slidenum">
              <a:rPr lang="en-US" smtClean="0"/>
              <a:t>‹#›</a:t>
            </a:fld>
            <a:endParaRPr lang="en-US"/>
          </a:p>
        </p:txBody>
      </p:sp>
    </p:spTree>
    <p:extLst>
      <p:ext uri="{BB962C8B-B14F-4D97-AF65-F5344CB8AC3E}">
        <p14:creationId xmlns:p14="http://schemas.microsoft.com/office/powerpoint/2010/main" val="110280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E7481-6409-4AF0-9089-3919DCF2F2EA}" type="datetime1">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9F30B6-3B6B-4B8D-B920-A50A1ACE3B38}" type="slidenum">
              <a:rPr lang="en-US" smtClean="0"/>
              <a:t>‹#›</a:t>
            </a:fld>
            <a:endParaRPr lang="en-US"/>
          </a:p>
        </p:txBody>
      </p:sp>
    </p:spTree>
    <p:extLst>
      <p:ext uri="{BB962C8B-B14F-4D97-AF65-F5344CB8AC3E}">
        <p14:creationId xmlns:p14="http://schemas.microsoft.com/office/powerpoint/2010/main" val="2533191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osha.gov/dcsp/osp/index.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www.osha.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ATV%20Safety%20for%20Youth(to%20Jackie).ppt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rm scene from i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762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2743200" y="0"/>
            <a:ext cx="7696200" cy="1981200"/>
          </a:xfrm>
          <a:gradFill rotWithShape="0">
            <a:gsLst>
              <a:gs pos="0">
                <a:srgbClr val="FFCC00"/>
              </a:gs>
              <a:gs pos="100000">
                <a:srgbClr val="FFFBEA"/>
              </a:gs>
            </a:gsLst>
            <a:lin ang="0" scaled="1"/>
          </a:gradFill>
        </p:spPr>
        <p:txBody>
          <a:bodyPr/>
          <a:lstStyle/>
          <a:p>
            <a:pPr algn="ctr" eaLnBrk="1" hangingPunct="1"/>
            <a:r>
              <a:rPr lang="en-US" altLang="en-US" dirty="0" smtClean="0"/>
              <a:t>ATV Safety for Youth</a:t>
            </a:r>
          </a:p>
        </p:txBody>
      </p:sp>
      <p:sp>
        <p:nvSpPr>
          <p:cNvPr id="2" name="Rectangle 1"/>
          <p:cNvSpPr/>
          <p:nvPr/>
        </p:nvSpPr>
        <p:spPr>
          <a:xfrm>
            <a:off x="3352800" y="4373563"/>
            <a:ext cx="5715000" cy="1569660"/>
          </a:xfrm>
          <a:prstGeom prst="rect">
            <a:avLst/>
          </a:prstGeom>
        </p:spPr>
        <p:txBody>
          <a:bodyPr>
            <a:spAutoFit/>
          </a:bodyPr>
          <a:lstStyle/>
          <a:p>
            <a:pPr marL="342900" indent="-342900">
              <a:buClr>
                <a:srgbClr val="FFFF00"/>
              </a:buClr>
              <a:buFont typeface="Monotype Sorts" pitchFamily="2" charset="2"/>
              <a:buChar char="l"/>
              <a:defRPr/>
            </a:pPr>
            <a:r>
              <a:rPr lang="en-US" sz="1600" b="1" kern="0" dirty="0">
                <a:solidFill>
                  <a:srgbClr val="000000"/>
                </a:solidFill>
                <a:latin typeface="Times New Roman"/>
              </a:rPr>
              <a:t>This material was produced under a grant (</a:t>
            </a:r>
            <a:r>
              <a:rPr lang="en-US" sz="1600" dirty="0"/>
              <a:t>SH-27642-SH5</a:t>
            </a:r>
            <a:r>
              <a:rPr lang="en-US" sz="1600" b="1" kern="0" dirty="0">
                <a:solidFill>
                  <a:srgbClr val="000000"/>
                </a:solidFill>
                <a:latin typeface="Times New Roman"/>
              </a:rPr>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extLst>
      <p:ext uri="{BB962C8B-B14F-4D97-AF65-F5344CB8AC3E}">
        <p14:creationId xmlns:p14="http://schemas.microsoft.com/office/powerpoint/2010/main" val="200641478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One Seat-One Rider</a:t>
            </a:r>
            <a:endParaRPr lang="en-US" dirty="0"/>
          </a:p>
        </p:txBody>
      </p:sp>
      <p:sp>
        <p:nvSpPr>
          <p:cNvPr id="2" name="TextBox 1"/>
          <p:cNvSpPr txBox="1"/>
          <p:nvPr/>
        </p:nvSpPr>
        <p:spPr>
          <a:xfrm>
            <a:off x="1412240" y="2509520"/>
            <a:ext cx="9276080" cy="2308324"/>
          </a:xfrm>
          <a:prstGeom prst="rect">
            <a:avLst/>
          </a:prstGeom>
          <a:noFill/>
        </p:spPr>
        <p:txBody>
          <a:bodyPr wrap="square" rtlCol="0">
            <a:spAutoFit/>
          </a:bodyPr>
          <a:lstStyle/>
          <a:p>
            <a:r>
              <a:rPr lang="en-US" sz="4800" dirty="0" smtClean="0"/>
              <a:t>A second person changes the center of gravity of the machine and it’s  steering and braking capabilities. </a:t>
            </a:r>
            <a:endParaRPr lang="en-US" sz="4800" dirty="0"/>
          </a:p>
        </p:txBody>
      </p:sp>
    </p:spTree>
    <p:extLst>
      <p:ext uri="{BB962C8B-B14F-4D97-AF65-F5344CB8AC3E}">
        <p14:creationId xmlns:p14="http://schemas.microsoft.com/office/powerpoint/2010/main" val="1071902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altLang="en-US" sz="3800" dirty="0"/>
              <a:t>Shifting your weight on an </a:t>
            </a:r>
            <a:r>
              <a:rPr lang="en-US" altLang="en-US" sz="3800" dirty="0" smtClean="0"/>
              <a:t>ATV</a:t>
            </a:r>
            <a:endParaRPr lang="en-US" altLang="en-US" sz="3800" dirty="0"/>
          </a:p>
        </p:txBody>
      </p:sp>
      <p:sp>
        <p:nvSpPr>
          <p:cNvPr id="16387" name="Rectangle 3"/>
          <p:cNvSpPr>
            <a:spLocks noGrp="1" noRot="1" noChangeArrowheads="1"/>
          </p:cNvSpPr>
          <p:nvPr>
            <p:ph type="body" idx="1"/>
          </p:nvPr>
        </p:nvSpPr>
        <p:spPr/>
        <p:txBody>
          <a:bodyPr/>
          <a:lstStyle/>
          <a:p>
            <a:r>
              <a:rPr lang="en-US" altLang="en-US" dirty="0"/>
              <a:t>When you are going down hill you need to shift your weight to the back of the </a:t>
            </a:r>
            <a:r>
              <a:rPr lang="en-US" altLang="en-US" dirty="0" smtClean="0"/>
              <a:t>ATV </a:t>
            </a:r>
            <a:r>
              <a:rPr lang="en-US" altLang="en-US" dirty="0"/>
              <a:t>to prevent the back wheels from coming off the ground.</a:t>
            </a:r>
          </a:p>
        </p:txBody>
      </p:sp>
    </p:spTree>
    <p:extLst>
      <p:ext uri="{BB962C8B-B14F-4D97-AF65-F5344CB8AC3E}">
        <p14:creationId xmlns:p14="http://schemas.microsoft.com/office/powerpoint/2010/main" val="2230732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algn="ctr"/>
            <a:r>
              <a:rPr lang="en-US" altLang="en-US" dirty="0"/>
              <a:t>Shifting your weight on an </a:t>
            </a:r>
            <a:r>
              <a:rPr lang="en-US" altLang="en-US" dirty="0" smtClean="0"/>
              <a:t>ATV </a:t>
            </a:r>
            <a:r>
              <a:rPr lang="en-US" altLang="en-US" dirty="0"/>
              <a:t>continued</a:t>
            </a:r>
          </a:p>
        </p:txBody>
      </p:sp>
      <p:sp>
        <p:nvSpPr>
          <p:cNvPr id="17411" name="Rectangle 3"/>
          <p:cNvSpPr>
            <a:spLocks noGrp="1" noRot="1" noChangeArrowheads="1"/>
          </p:cNvSpPr>
          <p:nvPr>
            <p:ph type="body" idx="1"/>
          </p:nvPr>
        </p:nvSpPr>
        <p:spPr/>
        <p:txBody>
          <a:bodyPr/>
          <a:lstStyle/>
          <a:p>
            <a:r>
              <a:rPr lang="en-US" altLang="en-US" dirty="0"/>
              <a:t>When you are going up hill you need to shift your weight to the front so the front wheels don’t come </a:t>
            </a:r>
            <a:r>
              <a:rPr lang="en-US" altLang="en-US" dirty="0" smtClean="0"/>
              <a:t>off the </a:t>
            </a:r>
            <a:r>
              <a:rPr lang="en-US" altLang="en-US" dirty="0"/>
              <a:t>ground.</a:t>
            </a:r>
          </a:p>
        </p:txBody>
      </p:sp>
    </p:spTree>
    <p:extLst>
      <p:ext uri="{BB962C8B-B14F-4D97-AF65-F5344CB8AC3E}">
        <p14:creationId xmlns:p14="http://schemas.microsoft.com/office/powerpoint/2010/main" val="728552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lgn="ctr"/>
            <a:r>
              <a:rPr lang="en-US" altLang="en-US" dirty="0"/>
              <a:t>Shifting your weight on an </a:t>
            </a:r>
            <a:r>
              <a:rPr lang="en-US" altLang="en-US" dirty="0" smtClean="0"/>
              <a:t>ATV </a:t>
            </a:r>
            <a:r>
              <a:rPr lang="en-US" altLang="en-US" dirty="0" smtClean="0"/>
              <a:t>(continued)</a:t>
            </a:r>
            <a:endParaRPr lang="en-US" altLang="en-US" dirty="0"/>
          </a:p>
        </p:txBody>
      </p:sp>
      <p:sp>
        <p:nvSpPr>
          <p:cNvPr id="18435" name="Rectangle 3"/>
          <p:cNvSpPr>
            <a:spLocks noGrp="1" noRot="1" noChangeArrowheads="1"/>
          </p:cNvSpPr>
          <p:nvPr>
            <p:ph type="body" idx="1"/>
          </p:nvPr>
        </p:nvSpPr>
        <p:spPr/>
        <p:txBody>
          <a:bodyPr/>
          <a:lstStyle/>
          <a:p>
            <a:r>
              <a:rPr lang="en-US" altLang="en-US" dirty="0"/>
              <a:t>When you are making a left turn you need to shift your weight to the left.</a:t>
            </a:r>
          </a:p>
          <a:p>
            <a:r>
              <a:rPr lang="en-US" altLang="en-US" dirty="0"/>
              <a:t>When you are making a right turn you need to shift your weight to the right.</a:t>
            </a:r>
          </a:p>
          <a:p>
            <a:r>
              <a:rPr lang="en-US" altLang="en-US" dirty="0"/>
              <a:t>When making turns you need to make sure </a:t>
            </a:r>
            <a:r>
              <a:rPr lang="en-US" altLang="en-US" dirty="0" smtClean="0"/>
              <a:t>you are not </a:t>
            </a:r>
            <a:r>
              <a:rPr lang="en-US" altLang="en-US" dirty="0"/>
              <a:t>going too fast and </a:t>
            </a:r>
            <a:r>
              <a:rPr lang="en-US" altLang="en-US" dirty="0" smtClean="0"/>
              <a:t>are </a:t>
            </a:r>
            <a:r>
              <a:rPr lang="en-US" altLang="en-US" dirty="0"/>
              <a:t>able to control the </a:t>
            </a:r>
            <a:r>
              <a:rPr lang="en-US" altLang="en-US" dirty="0" smtClean="0"/>
              <a:t>ATV/UTV </a:t>
            </a:r>
            <a:r>
              <a:rPr lang="en-US" altLang="en-US" dirty="0"/>
              <a:t>all the way through the turn.</a:t>
            </a:r>
          </a:p>
        </p:txBody>
      </p:sp>
    </p:spTree>
    <p:extLst>
      <p:ext uri="{BB962C8B-B14F-4D97-AF65-F5344CB8AC3E}">
        <p14:creationId xmlns:p14="http://schemas.microsoft.com/office/powerpoint/2010/main" val="189023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Chemical Sprayers on ATV’s</a:t>
            </a:r>
            <a:endParaRPr lang="en-US" dirty="0"/>
          </a:p>
        </p:txBody>
      </p:sp>
      <p:pic>
        <p:nvPicPr>
          <p:cNvPr id="4098" name="Picture 2" descr="Displaying IMG_1681.JPG" title="Photo - Chemical sprayer - Chemical Sprayers can change the center of gravity and if the ATV/UTV would roll over there is no protection for the occupants from the chemicals that would spill.  Chemical tanks need baffles installed on them to prevent the liquid from moving back and forth rapidly.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3463" y="1381760"/>
            <a:ext cx="7045073" cy="528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320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0" y="533400"/>
            <a:ext cx="4572000" cy="1446550"/>
          </a:xfrm>
          <a:prstGeom prst="rect">
            <a:avLst/>
          </a:prstGeom>
        </p:spPr>
        <p:txBody>
          <a:bodyPr>
            <a:spAutoFit/>
          </a:bodyPr>
          <a:lstStyle/>
          <a:p>
            <a:pPr algn="ctr"/>
            <a:r>
              <a:rPr lang="en-US" sz="4400" dirty="0"/>
              <a:t>Personal Protective </a:t>
            </a:r>
          </a:p>
          <a:p>
            <a:r>
              <a:rPr lang="en-US" sz="4400" dirty="0"/>
              <a:t>   Equipment (PPE)</a:t>
            </a:r>
          </a:p>
        </p:txBody>
      </p:sp>
      <p:pic>
        <p:nvPicPr>
          <p:cNvPr id="3" name="Picture 2" descr="http://www.dultmeier.com/images/prodpage/WL-552-Goggles.jpg" title="Photo - protective gogg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1" y="2514600"/>
            <a:ext cx="1793787" cy="1327404"/>
          </a:xfrm>
          <a:prstGeom prst="rect">
            <a:avLst/>
          </a:prstGeom>
          <a:noFill/>
        </p:spPr>
      </p:pic>
      <p:pic>
        <p:nvPicPr>
          <p:cNvPr id="4" name="Picture 3" descr="HD water bottle.jpg" title="Phot - HD water bot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9538" y="4495801"/>
            <a:ext cx="1304925" cy="1304925"/>
          </a:xfrm>
          <a:prstGeom prst="rect">
            <a:avLst/>
          </a:prstGeom>
        </p:spPr>
      </p:pic>
      <p:pic>
        <p:nvPicPr>
          <p:cNvPr id="5" name="Picture 4" descr="1Glovecuffed.JPG" title="Photo - Glov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3200" y="4101330"/>
            <a:ext cx="2851088" cy="1732732"/>
          </a:xfrm>
          <a:prstGeom prst="rect">
            <a:avLst/>
          </a:prstGeom>
        </p:spPr>
      </p:pic>
      <p:pic>
        <p:nvPicPr>
          <p:cNvPr id="6" name="Picture 4" descr="http://t0.gstatic.com/images?q=tbn:ANd9GcQibC5lor1cHWm1YbDWt2rF1B77lyrEcrNYX331e-JFZ9vGbzSe"/>
          <p:cNvPicPr>
            <a:picLocks noChangeAspect="1" noChangeArrowheads="1"/>
          </p:cNvPicPr>
          <p:nvPr/>
        </p:nvPicPr>
        <p:blipFill>
          <a:blip r:embed="rId6" cstate="print"/>
          <a:srcRect/>
          <a:stretch>
            <a:fillRect/>
          </a:stretch>
        </p:blipFill>
        <p:spPr bwMode="auto">
          <a:xfrm>
            <a:off x="2895600" y="2280655"/>
            <a:ext cx="1524000" cy="1524001"/>
          </a:xfrm>
          <a:prstGeom prst="rect">
            <a:avLst/>
          </a:prstGeom>
          <a:noFill/>
        </p:spPr>
      </p:pic>
      <p:sp>
        <p:nvSpPr>
          <p:cNvPr id="7" name="Title 6" hidden="1"/>
          <p:cNvSpPr>
            <a:spLocks noGrp="1"/>
          </p:cNvSpPr>
          <p:nvPr>
            <p:ph type="title"/>
          </p:nvPr>
        </p:nvSpPr>
        <p:spPr/>
        <p:txBody>
          <a:bodyPr/>
          <a:lstStyle/>
          <a:p>
            <a:r>
              <a:rPr lang="en-US" dirty="0" smtClean="0"/>
              <a:t>Personal Protective Equipment (PPE)</a:t>
            </a:r>
            <a:endParaRPr lang="en-US" dirty="0"/>
          </a:p>
        </p:txBody>
      </p:sp>
    </p:spTree>
    <p:extLst>
      <p:ext uri="{BB962C8B-B14F-4D97-AF65-F5344CB8AC3E}">
        <p14:creationId xmlns:p14="http://schemas.microsoft.com/office/powerpoint/2010/main" val="292511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title"/>
          </p:nvPr>
        </p:nvSpPr>
        <p:spPr>
          <a:xfrm>
            <a:off x="2819400" y="0"/>
            <a:ext cx="8229600" cy="1143000"/>
          </a:xfrm>
        </p:spPr>
        <p:txBody>
          <a:bodyPr/>
          <a:lstStyle/>
          <a:p>
            <a:pPr eaLnBrk="1" hangingPunct="1"/>
            <a:r>
              <a:rPr lang="en-US" smtClean="0"/>
              <a:t>Head to Toe Protection</a:t>
            </a:r>
          </a:p>
        </p:txBody>
      </p:sp>
      <p:pic>
        <p:nvPicPr>
          <p:cNvPr id="74755" name="Content Placeholder 6" descr="absorption picture.gif" title="Diagram - Relative absorption rates, as compared to the forearm (1.0) -For a given chemical, if the forearm was assign a arbitrary base rate of 1.0, in comparison to the forearm, other parts of the body will absorb the same chemical from a range of 1.3 to11.8 times faster than the forearm. "/>
          <p:cNvPicPr>
            <a:picLocks noGrp="1" noChangeAspect="1"/>
          </p:cNvPicPr>
          <p:nvPr>
            <p:ph sz="half" idx="1"/>
          </p:nvPr>
        </p:nvPicPr>
        <p:blipFill>
          <a:blip r:embed="rId3">
            <a:extLst>
              <a:ext uri="{28A0092B-C50C-407E-A947-70E740481C1C}">
                <a14:useLocalDpi xmlns:a14="http://schemas.microsoft.com/office/drawing/2010/main"/>
              </a:ext>
            </a:extLst>
          </a:blip>
          <a:srcRect/>
          <a:stretch>
            <a:fillRect/>
          </a:stretch>
        </p:blipFill>
        <p:spPr>
          <a:xfrm>
            <a:off x="7696200" y="974766"/>
            <a:ext cx="2590800" cy="5302250"/>
          </a:xfrm>
        </p:spPr>
      </p:pic>
      <p:sp>
        <p:nvSpPr>
          <p:cNvPr id="9" name="Content Placeholder 8"/>
          <p:cNvSpPr>
            <a:spLocks noGrp="1"/>
          </p:cNvSpPr>
          <p:nvPr>
            <p:ph sz="half" idx="2"/>
          </p:nvPr>
        </p:nvSpPr>
        <p:spPr>
          <a:xfrm>
            <a:off x="3124200" y="1600201"/>
            <a:ext cx="4038600" cy="4525963"/>
          </a:xfrm>
        </p:spPr>
        <p:txBody>
          <a:bodyPr rtlCol="0">
            <a:normAutofit/>
          </a:bodyPr>
          <a:lstStyle/>
          <a:p>
            <a:pPr>
              <a:defRPr/>
            </a:pPr>
            <a:r>
              <a:rPr lang="en-US" dirty="0" smtClean="0"/>
              <a:t>Absorption rates of body -  why PPE is important </a:t>
            </a:r>
          </a:p>
          <a:p>
            <a:pPr>
              <a:defRPr/>
            </a:pPr>
            <a:r>
              <a:rPr lang="en-US" dirty="0" smtClean="0"/>
              <a:t>Donning and Doffing proper methods of putting PPE on and taking PPE off</a:t>
            </a:r>
          </a:p>
          <a:p>
            <a:pPr>
              <a:defRPr/>
            </a:pPr>
            <a:r>
              <a:rPr lang="en-US" dirty="0" smtClean="0"/>
              <a:t>Practical use - Long sleeve long pants – when is that okay. </a:t>
            </a:r>
          </a:p>
        </p:txBody>
      </p:sp>
      <p:sp>
        <p:nvSpPr>
          <p:cNvPr id="2" name="TextBox 1"/>
          <p:cNvSpPr txBox="1"/>
          <p:nvPr/>
        </p:nvSpPr>
        <p:spPr>
          <a:xfrm>
            <a:off x="1676400" y="6172201"/>
            <a:ext cx="6019800" cy="646331"/>
          </a:xfrm>
          <a:prstGeom prst="rect">
            <a:avLst/>
          </a:prstGeom>
          <a:noFill/>
        </p:spPr>
        <p:txBody>
          <a:bodyPr wrap="square" rtlCol="0">
            <a:spAutoFit/>
          </a:bodyPr>
          <a:lstStyle/>
          <a:p>
            <a:r>
              <a:rPr lang="en-US" dirty="0"/>
              <a:t>From: Resources in Agricultural Safety, University of Missouri-Columbia</a:t>
            </a:r>
          </a:p>
        </p:txBody>
      </p:sp>
    </p:spTree>
    <p:extLst>
      <p:ext uri="{BB962C8B-B14F-4D97-AF65-F5344CB8AC3E}">
        <p14:creationId xmlns:p14="http://schemas.microsoft.com/office/powerpoint/2010/main" val="3403425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0"/>
            <a:ext cx="8229600" cy="685800"/>
          </a:xfrm>
        </p:spPr>
        <p:txBody>
          <a:bodyPr>
            <a:normAutofit/>
          </a:bodyPr>
          <a:lstStyle/>
          <a:p>
            <a:pPr algn="ctr">
              <a:defRPr/>
            </a:pPr>
            <a:r>
              <a:rPr lang="en-US" sz="4000" dirty="0" smtClean="0"/>
              <a:t>ATV/UTV </a:t>
            </a:r>
            <a:r>
              <a:rPr lang="en-US" sz="4000" dirty="0"/>
              <a:t>Safety </a:t>
            </a:r>
            <a:r>
              <a:rPr lang="en-US" sz="4000" dirty="0" smtClean="0"/>
              <a:t>Issues</a:t>
            </a:r>
            <a:endParaRPr lang="en-US" sz="4000" dirty="0"/>
          </a:p>
        </p:txBody>
      </p:sp>
      <p:sp>
        <p:nvSpPr>
          <p:cNvPr id="11268" name="Rectangle 3"/>
          <p:cNvSpPr>
            <a:spLocks noGrp="1" noChangeArrowheads="1"/>
          </p:cNvSpPr>
          <p:nvPr>
            <p:ph type="body" idx="1"/>
          </p:nvPr>
        </p:nvSpPr>
        <p:spPr>
          <a:xfrm>
            <a:off x="1981200" y="838200"/>
            <a:ext cx="8229600" cy="5257800"/>
          </a:xfrm>
        </p:spPr>
        <p:txBody>
          <a:bodyPr/>
          <a:lstStyle/>
          <a:p>
            <a:pPr>
              <a:lnSpc>
                <a:spcPct val="80000"/>
              </a:lnSpc>
            </a:pPr>
            <a:endParaRPr lang="en-US" altLang="en-US" dirty="0" smtClean="0"/>
          </a:p>
          <a:p>
            <a:pPr>
              <a:lnSpc>
                <a:spcPct val="80000"/>
              </a:lnSpc>
            </a:pPr>
            <a:endParaRPr lang="en-US" altLang="en-US" dirty="0"/>
          </a:p>
          <a:p>
            <a:pPr>
              <a:lnSpc>
                <a:spcPct val="80000"/>
              </a:lnSpc>
            </a:pPr>
            <a:r>
              <a:rPr lang="en-US" altLang="en-US" dirty="0" smtClean="0"/>
              <a:t>The operator </a:t>
            </a:r>
            <a:r>
              <a:rPr lang="en-US" altLang="en-US" dirty="0"/>
              <a:t>should thoroughly review the operators manual and receive training </a:t>
            </a:r>
            <a:r>
              <a:rPr lang="en-US" altLang="en-US" dirty="0" smtClean="0"/>
              <a:t>before </a:t>
            </a:r>
            <a:r>
              <a:rPr lang="en-US" altLang="en-US" dirty="0"/>
              <a:t>operating any newly acquired </a:t>
            </a:r>
            <a:r>
              <a:rPr lang="en-US" altLang="en-US" dirty="0" smtClean="0"/>
              <a:t>ATV/UTV.</a:t>
            </a:r>
            <a:endParaRPr lang="en-US" altLang="en-US" dirty="0"/>
          </a:p>
          <a:p>
            <a:pPr>
              <a:lnSpc>
                <a:spcPct val="80000"/>
              </a:lnSpc>
            </a:pPr>
            <a:r>
              <a:rPr lang="en-US" altLang="en-US" dirty="0" smtClean="0"/>
              <a:t>The operator </a:t>
            </a:r>
            <a:r>
              <a:rPr lang="en-US" altLang="en-US" dirty="0"/>
              <a:t>should conduct a </a:t>
            </a:r>
            <a:r>
              <a:rPr lang="en-US" altLang="en-US" dirty="0" smtClean="0"/>
              <a:t>pre-trip safety </a:t>
            </a:r>
            <a:r>
              <a:rPr lang="en-US" altLang="en-US" dirty="0"/>
              <a:t>check of the </a:t>
            </a:r>
            <a:r>
              <a:rPr lang="en-US" altLang="en-US" dirty="0" smtClean="0"/>
              <a:t>ATV/UTV </a:t>
            </a:r>
            <a:r>
              <a:rPr lang="en-US" altLang="en-US" dirty="0"/>
              <a:t>at least once daily and more often if necessary.</a:t>
            </a:r>
          </a:p>
          <a:p>
            <a:pPr lvl="1">
              <a:lnSpc>
                <a:spcPct val="80000"/>
              </a:lnSpc>
            </a:pPr>
            <a:r>
              <a:rPr lang="en-US" altLang="en-US" dirty="0" smtClean="0"/>
              <a:t>The safety check should cover the functionality of the brakes, lights, tires, and steering system.</a:t>
            </a:r>
            <a:endParaRPr lang="en-US" altLang="en-US" dirty="0"/>
          </a:p>
        </p:txBody>
      </p:sp>
    </p:spTree>
    <p:extLst>
      <p:ext uri="{BB962C8B-B14F-4D97-AF65-F5344CB8AC3E}">
        <p14:creationId xmlns:p14="http://schemas.microsoft.com/office/powerpoint/2010/main" val="1272427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0"/>
            <a:ext cx="8229600" cy="457200"/>
          </a:xfrm>
        </p:spPr>
        <p:txBody>
          <a:bodyPr>
            <a:noAutofit/>
          </a:bodyPr>
          <a:lstStyle/>
          <a:p>
            <a:pPr algn="ctr">
              <a:defRPr/>
            </a:pPr>
            <a:r>
              <a:rPr lang="en-US" sz="4000" dirty="0" smtClean="0"/>
              <a:t>ATV/UTV </a:t>
            </a:r>
            <a:r>
              <a:rPr lang="en-US" sz="4000" dirty="0"/>
              <a:t>Safety Issues continued:</a:t>
            </a:r>
          </a:p>
        </p:txBody>
      </p:sp>
      <p:sp>
        <p:nvSpPr>
          <p:cNvPr id="12292" name="Rectangle 3"/>
          <p:cNvSpPr>
            <a:spLocks noGrp="1" noChangeArrowheads="1"/>
          </p:cNvSpPr>
          <p:nvPr>
            <p:ph type="body" idx="1"/>
          </p:nvPr>
        </p:nvSpPr>
        <p:spPr>
          <a:xfrm>
            <a:off x="1981200" y="533400"/>
            <a:ext cx="8229600" cy="6096000"/>
          </a:xfrm>
        </p:spPr>
        <p:txBody>
          <a:bodyPr/>
          <a:lstStyle/>
          <a:p>
            <a:pPr>
              <a:lnSpc>
                <a:spcPct val="90000"/>
              </a:lnSpc>
            </a:pPr>
            <a:endParaRPr lang="en-US" altLang="en-US" dirty="0" smtClean="0"/>
          </a:p>
          <a:p>
            <a:pPr>
              <a:lnSpc>
                <a:spcPct val="90000"/>
              </a:lnSpc>
            </a:pPr>
            <a:endParaRPr lang="en-US" altLang="en-US" dirty="0"/>
          </a:p>
          <a:p>
            <a:pPr>
              <a:lnSpc>
                <a:spcPct val="90000"/>
              </a:lnSpc>
            </a:pPr>
            <a:r>
              <a:rPr lang="en-US" altLang="en-US" dirty="0" smtClean="0"/>
              <a:t>Never </a:t>
            </a:r>
            <a:r>
              <a:rPr lang="en-US" altLang="en-US" dirty="0"/>
              <a:t>fuel </a:t>
            </a:r>
            <a:r>
              <a:rPr lang="en-US" altLang="en-US" dirty="0" smtClean="0"/>
              <a:t>an ATV/UTV </a:t>
            </a:r>
            <a:r>
              <a:rPr lang="en-US" altLang="en-US" dirty="0"/>
              <a:t>if the engine is running.  Engine fuels are highly combustible materials.</a:t>
            </a:r>
          </a:p>
          <a:p>
            <a:pPr>
              <a:lnSpc>
                <a:spcPct val="90000"/>
              </a:lnSpc>
            </a:pPr>
            <a:r>
              <a:rPr lang="en-US" altLang="en-US" dirty="0" smtClean="0"/>
              <a:t>Make </a:t>
            </a:r>
            <a:r>
              <a:rPr lang="en-US" altLang="en-US" dirty="0"/>
              <a:t>sure the </a:t>
            </a:r>
            <a:r>
              <a:rPr lang="en-US" altLang="en-US" dirty="0" smtClean="0"/>
              <a:t>ATV/UTV </a:t>
            </a:r>
            <a:r>
              <a:rPr lang="en-US" altLang="en-US" dirty="0"/>
              <a:t>is </a:t>
            </a:r>
            <a:r>
              <a:rPr lang="en-US" altLang="en-US" dirty="0" smtClean="0"/>
              <a:t>in </a:t>
            </a:r>
            <a:r>
              <a:rPr lang="en-US" altLang="en-US" dirty="0"/>
              <a:t>gear when traveling downhill.</a:t>
            </a:r>
          </a:p>
          <a:p>
            <a:pPr>
              <a:lnSpc>
                <a:spcPct val="90000"/>
              </a:lnSpc>
            </a:pPr>
            <a:r>
              <a:rPr lang="en-US" altLang="en-US" dirty="0" smtClean="0"/>
              <a:t>Disconnect </a:t>
            </a:r>
            <a:r>
              <a:rPr lang="en-US" altLang="en-US" dirty="0"/>
              <a:t>the ground wire when servicing batteries.</a:t>
            </a:r>
          </a:p>
          <a:p>
            <a:pPr>
              <a:lnSpc>
                <a:spcPct val="90000"/>
              </a:lnSpc>
            </a:pPr>
            <a:endParaRPr lang="en-US" altLang="en-US" sz="2400" dirty="0"/>
          </a:p>
        </p:txBody>
      </p:sp>
    </p:spTree>
    <p:extLst>
      <p:ext uri="{BB962C8B-B14F-4D97-AF65-F5344CB8AC3E}">
        <p14:creationId xmlns:p14="http://schemas.microsoft.com/office/powerpoint/2010/main" val="689642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idx="4294967295"/>
          </p:nvPr>
        </p:nvSpPr>
        <p:spPr>
          <a:xfrm>
            <a:off x="0" y="365125"/>
            <a:ext cx="10515600" cy="1325563"/>
          </a:xfrm>
        </p:spPr>
        <p:txBody>
          <a:bodyPr/>
          <a:lstStyle/>
          <a:p>
            <a:r>
              <a:rPr lang="en-US" altLang="en-US" dirty="0" smtClean="0"/>
              <a:t>                               </a:t>
            </a:r>
            <a:r>
              <a:rPr lang="en-US" altLang="en-US" sz="4000" b="1" dirty="0" smtClean="0"/>
              <a:t>Safety </a:t>
            </a:r>
            <a:r>
              <a:rPr lang="en-US" altLang="en-US" sz="4000" b="1" dirty="0"/>
              <a:t>Gear for ATVs</a:t>
            </a:r>
          </a:p>
        </p:txBody>
      </p:sp>
      <p:pic>
        <p:nvPicPr>
          <p:cNvPr id="7172" name="Picture 4" descr="bo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7276" y="1351005"/>
            <a:ext cx="233203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goggl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7232" y="1351005"/>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elm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4267200"/>
            <a:ext cx="32766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glov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770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72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Program Objectives</a:t>
            </a:r>
          </a:p>
        </p:txBody>
      </p:sp>
      <p:sp>
        <p:nvSpPr>
          <p:cNvPr id="10243" name="Content Placeholder 2"/>
          <p:cNvSpPr>
            <a:spLocks noGrp="1"/>
          </p:cNvSpPr>
          <p:nvPr>
            <p:ph idx="1"/>
          </p:nvPr>
        </p:nvSpPr>
        <p:spPr/>
        <p:txBody>
          <a:bodyPr/>
          <a:lstStyle/>
          <a:p>
            <a:r>
              <a:rPr lang="en-US" altLang="en-US" dirty="0" smtClean="0"/>
              <a:t>At the conclusion of this presentation, participants will:</a:t>
            </a:r>
          </a:p>
          <a:p>
            <a:pPr lvl="1">
              <a:buFont typeface="Wingdings" panose="05000000000000000000" pitchFamily="2" charset="2"/>
              <a:buChar char="Ø"/>
            </a:pPr>
            <a:r>
              <a:rPr lang="en-US" altLang="en-US" dirty="0" smtClean="0"/>
              <a:t>Be able to identify hazards associated with ATV/UTV use in Agriculture</a:t>
            </a:r>
          </a:p>
          <a:p>
            <a:pPr lvl="1">
              <a:buFont typeface="Wingdings" panose="05000000000000000000" pitchFamily="2" charset="2"/>
              <a:buChar char="Ø"/>
            </a:pPr>
            <a:r>
              <a:rPr lang="en-US" altLang="en-US" dirty="0" smtClean="0"/>
              <a:t>Know where to look for OSHA references and resources related to ATV/UTV use in Agriculture</a:t>
            </a:r>
          </a:p>
          <a:p>
            <a:pPr lvl="1">
              <a:buFont typeface="Wingdings" panose="05000000000000000000" pitchFamily="2" charset="2"/>
              <a:buChar char="Ø"/>
            </a:pPr>
            <a:r>
              <a:rPr lang="en-US" altLang="en-US" dirty="0" smtClean="0"/>
              <a:t>Be able to do a pre-trip inspection on your ATV/UTV</a:t>
            </a:r>
          </a:p>
          <a:p>
            <a:pPr lvl="1">
              <a:buFont typeface="Wingdings" panose="05000000000000000000" pitchFamily="2" charset="2"/>
              <a:buChar char="Ø"/>
            </a:pPr>
            <a:endParaRPr lang="en-US" altLang="en-US" dirty="0" smtClean="0"/>
          </a:p>
          <a:p>
            <a:pPr lvl="1">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802059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0"/>
            <a:ext cx="8229600" cy="838200"/>
          </a:xfrm>
        </p:spPr>
        <p:txBody>
          <a:bodyPr>
            <a:normAutofit/>
          </a:bodyPr>
          <a:lstStyle/>
          <a:p>
            <a:pPr algn="ctr" eaLnBrk="1" hangingPunct="1">
              <a:defRPr/>
            </a:pPr>
            <a:r>
              <a:rPr lang="en-US" sz="4000" b="1" dirty="0" smtClean="0"/>
              <a:t>Helmets</a:t>
            </a:r>
            <a:endParaRPr lang="en-US" sz="4000" b="1" dirty="0"/>
          </a:p>
        </p:txBody>
      </p:sp>
      <p:sp>
        <p:nvSpPr>
          <p:cNvPr id="12291" name="Rectangle 3"/>
          <p:cNvSpPr>
            <a:spLocks noGrp="1" noChangeArrowheads="1"/>
          </p:cNvSpPr>
          <p:nvPr>
            <p:ph idx="1"/>
          </p:nvPr>
        </p:nvSpPr>
        <p:spPr>
          <a:xfrm>
            <a:off x="1981200" y="838200"/>
            <a:ext cx="8229600" cy="5257800"/>
          </a:xfrm>
        </p:spPr>
        <p:txBody>
          <a:bodyPr>
            <a:normAutofit/>
          </a:bodyPr>
          <a:lstStyle/>
          <a:p>
            <a:pPr eaLnBrk="1" hangingPunct="1">
              <a:lnSpc>
                <a:spcPct val="80000"/>
              </a:lnSpc>
            </a:pPr>
            <a:r>
              <a:rPr lang="en-US" altLang="en-US" dirty="0" smtClean="0"/>
              <a:t>Helmet</a:t>
            </a:r>
            <a:r>
              <a:rPr lang="en-US" altLang="en-US" dirty="0"/>
              <a:t>s</a:t>
            </a:r>
            <a:r>
              <a:rPr lang="en-US" altLang="en-US" dirty="0" smtClean="0"/>
              <a:t> provide </a:t>
            </a:r>
            <a:r>
              <a:rPr lang="en-US" altLang="en-US" dirty="0"/>
              <a:t>protection from head </a:t>
            </a:r>
            <a:r>
              <a:rPr lang="en-US" altLang="en-US" dirty="0" smtClean="0"/>
              <a:t>injuries</a:t>
            </a:r>
            <a:endParaRPr lang="en-US" altLang="en-US" dirty="0"/>
          </a:p>
        </p:txBody>
      </p:sp>
      <p:pic>
        <p:nvPicPr>
          <p:cNvPr id="7" name="Picture 7" descr="helme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4480" y="3454400"/>
            <a:ext cx="4084320" cy="272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999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0"/>
            <a:ext cx="8229600" cy="533400"/>
          </a:xfrm>
        </p:spPr>
        <p:txBody>
          <a:bodyPr>
            <a:noAutofit/>
          </a:bodyPr>
          <a:lstStyle/>
          <a:p>
            <a:pPr algn="ctr" eaLnBrk="1" hangingPunct="1">
              <a:defRPr/>
            </a:pPr>
            <a:r>
              <a:rPr lang="en-US" sz="4000" b="1" dirty="0" smtClean="0"/>
              <a:t>Shirts</a:t>
            </a:r>
            <a:endParaRPr lang="en-US" sz="4000" b="1" dirty="0"/>
          </a:p>
        </p:txBody>
      </p:sp>
      <p:sp>
        <p:nvSpPr>
          <p:cNvPr id="10243" name="Rectangle 3"/>
          <p:cNvSpPr>
            <a:spLocks noGrp="1" noChangeArrowheads="1"/>
          </p:cNvSpPr>
          <p:nvPr>
            <p:ph idx="1"/>
          </p:nvPr>
        </p:nvSpPr>
        <p:spPr>
          <a:xfrm>
            <a:off x="1981200" y="1828800"/>
            <a:ext cx="8229600" cy="6019800"/>
          </a:xfrm>
        </p:spPr>
        <p:txBody>
          <a:bodyPr/>
          <a:lstStyle/>
          <a:p>
            <a:pPr eaLnBrk="1" hangingPunct="1"/>
            <a:r>
              <a:rPr lang="en-US" altLang="en-US" dirty="0"/>
              <a:t>Denim shirts provide a rugged but flexible fabric.</a:t>
            </a:r>
          </a:p>
          <a:p>
            <a:pPr eaLnBrk="1" hangingPunct="1"/>
            <a:r>
              <a:rPr lang="en-US" altLang="en-US" dirty="0"/>
              <a:t>Cotton shirts provide a flexible but breathable fabric.</a:t>
            </a:r>
          </a:p>
          <a:p>
            <a:pPr eaLnBrk="1" hangingPunct="1"/>
            <a:r>
              <a:rPr lang="en-US" altLang="en-US" dirty="0" smtClean="0"/>
              <a:t>Flannel </a:t>
            </a:r>
            <a:r>
              <a:rPr lang="en-US" altLang="en-US" dirty="0"/>
              <a:t>shirts provide warmth.</a:t>
            </a:r>
          </a:p>
          <a:p>
            <a:pPr eaLnBrk="1" hangingPunct="1"/>
            <a:r>
              <a:rPr lang="en-US" altLang="en-US" dirty="0"/>
              <a:t>Shirts should be long sleeved to provide protection from </a:t>
            </a:r>
            <a:r>
              <a:rPr lang="en-US" altLang="en-US" dirty="0" smtClean="0"/>
              <a:t>scrapes </a:t>
            </a:r>
            <a:r>
              <a:rPr lang="en-US" altLang="en-US" dirty="0"/>
              <a:t>and bruises.</a:t>
            </a:r>
          </a:p>
          <a:p>
            <a:pPr eaLnBrk="1" hangingPunct="1"/>
            <a:r>
              <a:rPr lang="en-US" altLang="en-US" dirty="0"/>
              <a:t>Shirts should fit comfortably but not be baggy</a:t>
            </a:r>
            <a:r>
              <a:rPr lang="en-US" altLang="en-US" dirty="0" smtClean="0"/>
              <a:t>.</a:t>
            </a:r>
          </a:p>
          <a:p>
            <a:pPr eaLnBrk="1" hangingPunct="1"/>
            <a:r>
              <a:rPr lang="en-US" altLang="en-US" dirty="0" smtClean="0"/>
              <a:t>Long sleeve helps with Sun exposure</a:t>
            </a:r>
            <a:endParaRPr lang="en-US" altLang="en-US" dirty="0"/>
          </a:p>
          <a:p>
            <a:pPr marL="0" indent="0" eaLnBrk="1" hangingPunct="1">
              <a:buNone/>
            </a:pPr>
            <a:endParaRPr lang="en-US" altLang="en-US" dirty="0" smtClean="0"/>
          </a:p>
          <a:p>
            <a:pPr lvl="1" eaLnBrk="1" hangingPunct="1"/>
            <a:endParaRPr lang="en-US" altLang="en-US" dirty="0" smtClean="0"/>
          </a:p>
        </p:txBody>
      </p:sp>
    </p:spTree>
    <p:extLst>
      <p:ext uri="{BB962C8B-B14F-4D97-AF65-F5344CB8AC3E}">
        <p14:creationId xmlns:p14="http://schemas.microsoft.com/office/powerpoint/2010/main" val="2244508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143760" y="0"/>
            <a:ext cx="8229600" cy="609600"/>
          </a:xfrm>
        </p:spPr>
        <p:txBody>
          <a:bodyPr>
            <a:noAutofit/>
          </a:bodyPr>
          <a:lstStyle/>
          <a:p>
            <a:pPr algn="ctr" eaLnBrk="1" hangingPunct="1">
              <a:defRPr/>
            </a:pPr>
            <a:r>
              <a:rPr lang="en-US" sz="4000" b="1" dirty="0"/>
              <a:t>Pants:</a:t>
            </a:r>
          </a:p>
        </p:txBody>
      </p:sp>
      <p:sp>
        <p:nvSpPr>
          <p:cNvPr id="9219" name="Rectangle 3"/>
          <p:cNvSpPr>
            <a:spLocks noGrp="1" noChangeArrowheads="1"/>
          </p:cNvSpPr>
          <p:nvPr>
            <p:ph idx="1"/>
          </p:nvPr>
        </p:nvSpPr>
        <p:spPr>
          <a:xfrm>
            <a:off x="1981200" y="914400"/>
            <a:ext cx="8229600" cy="5334000"/>
          </a:xfrm>
        </p:spPr>
        <p:txBody>
          <a:bodyPr/>
          <a:lstStyle/>
          <a:p>
            <a:pPr eaLnBrk="1" hangingPunct="1"/>
            <a:r>
              <a:rPr lang="en-US" altLang="en-US" dirty="0"/>
              <a:t>Denim material. </a:t>
            </a:r>
          </a:p>
          <a:p>
            <a:pPr lvl="1" eaLnBrk="1" hangingPunct="1"/>
            <a:r>
              <a:rPr lang="en-US" altLang="en-US" dirty="0" smtClean="0"/>
              <a:t>A relatively tough but flexible fabric.</a:t>
            </a:r>
          </a:p>
          <a:p>
            <a:pPr eaLnBrk="1" hangingPunct="1"/>
            <a:r>
              <a:rPr lang="en-US" altLang="en-US" dirty="0"/>
              <a:t>Cotton material.</a:t>
            </a:r>
          </a:p>
          <a:p>
            <a:pPr lvl="1" eaLnBrk="1" hangingPunct="1"/>
            <a:r>
              <a:rPr lang="en-US" altLang="en-US" dirty="0" smtClean="0"/>
              <a:t>A flexible but breathable material.</a:t>
            </a:r>
          </a:p>
          <a:p>
            <a:pPr eaLnBrk="1" hangingPunct="1"/>
            <a:r>
              <a:rPr lang="en-US" altLang="en-US" dirty="0" smtClean="0"/>
              <a:t>Pants </a:t>
            </a:r>
            <a:r>
              <a:rPr lang="en-US" altLang="en-US" dirty="0"/>
              <a:t>should be </a:t>
            </a:r>
            <a:r>
              <a:rPr lang="en-US" altLang="en-US" b="1" i="1" dirty="0"/>
              <a:t>full length </a:t>
            </a:r>
            <a:r>
              <a:rPr lang="en-US" altLang="en-US" dirty="0"/>
              <a:t>so as to provide protection from scrapes, </a:t>
            </a:r>
            <a:r>
              <a:rPr lang="en-US" altLang="en-US" dirty="0" smtClean="0"/>
              <a:t>nicks.</a:t>
            </a:r>
            <a:endParaRPr lang="en-US" altLang="en-US" dirty="0"/>
          </a:p>
        </p:txBody>
      </p:sp>
    </p:spTree>
    <p:extLst>
      <p:ext uri="{BB962C8B-B14F-4D97-AF65-F5344CB8AC3E}">
        <p14:creationId xmlns:p14="http://schemas.microsoft.com/office/powerpoint/2010/main" val="1600524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229600" cy="762000"/>
          </a:xfrm>
        </p:spPr>
        <p:txBody>
          <a:bodyPr>
            <a:normAutofit/>
          </a:bodyPr>
          <a:lstStyle/>
          <a:p>
            <a:pPr algn="ctr" eaLnBrk="1" hangingPunct="1">
              <a:defRPr/>
            </a:pPr>
            <a:r>
              <a:rPr lang="en-US" sz="4000" b="1" dirty="0" smtClean="0"/>
              <a:t>Gloves</a:t>
            </a:r>
            <a:endParaRPr lang="en-US" sz="4000" b="1" dirty="0"/>
          </a:p>
        </p:txBody>
      </p:sp>
      <p:sp>
        <p:nvSpPr>
          <p:cNvPr id="13315" name="Rectangle 3"/>
          <p:cNvSpPr>
            <a:spLocks noGrp="1" noChangeArrowheads="1"/>
          </p:cNvSpPr>
          <p:nvPr>
            <p:ph idx="1"/>
          </p:nvPr>
        </p:nvSpPr>
        <p:spPr>
          <a:xfrm>
            <a:off x="1981200" y="838200"/>
            <a:ext cx="8229600" cy="5257800"/>
          </a:xfrm>
        </p:spPr>
        <p:txBody>
          <a:bodyPr/>
          <a:lstStyle/>
          <a:p>
            <a:pPr eaLnBrk="1" hangingPunct="1"/>
            <a:r>
              <a:rPr lang="en-US" altLang="en-US" dirty="0"/>
              <a:t>Gloves provide protection from blisters, splinters, insect bites, scrapes and bruises.</a:t>
            </a:r>
          </a:p>
          <a:p>
            <a:pPr eaLnBrk="1" hangingPunct="1"/>
            <a:r>
              <a:rPr lang="en-US" altLang="en-US" dirty="0"/>
              <a:t>Leather gloves provide the best protection for standard uses</a:t>
            </a:r>
            <a:r>
              <a:rPr lang="en-US" altLang="en-US" dirty="0" smtClean="0"/>
              <a:t>.</a:t>
            </a:r>
            <a:endParaRPr lang="en-US" altLang="en-US" dirty="0"/>
          </a:p>
        </p:txBody>
      </p:sp>
      <p:pic>
        <p:nvPicPr>
          <p:cNvPr id="7" name="Picture 8" descr="glov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45000" y="2966720"/>
            <a:ext cx="3205480" cy="320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77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0"/>
            <a:ext cx="8229600" cy="609600"/>
          </a:xfrm>
        </p:spPr>
        <p:txBody>
          <a:bodyPr>
            <a:noAutofit/>
          </a:bodyPr>
          <a:lstStyle/>
          <a:p>
            <a:pPr algn="ctr" eaLnBrk="1" hangingPunct="1">
              <a:defRPr/>
            </a:pPr>
            <a:r>
              <a:rPr lang="en-US" sz="4000" b="1" dirty="0"/>
              <a:t>Footwear:</a:t>
            </a:r>
          </a:p>
        </p:txBody>
      </p:sp>
      <p:sp>
        <p:nvSpPr>
          <p:cNvPr id="7171" name="Rectangle 3"/>
          <p:cNvSpPr>
            <a:spLocks noGrp="1" noChangeArrowheads="1"/>
          </p:cNvSpPr>
          <p:nvPr>
            <p:ph idx="1"/>
          </p:nvPr>
        </p:nvSpPr>
        <p:spPr>
          <a:xfrm>
            <a:off x="1981200" y="609600"/>
            <a:ext cx="8229600" cy="5486400"/>
          </a:xfrm>
        </p:spPr>
        <p:txBody>
          <a:bodyPr/>
          <a:lstStyle/>
          <a:p>
            <a:pPr eaLnBrk="1" hangingPunct="1"/>
            <a:r>
              <a:rPr lang="en-US" altLang="en-US" dirty="0"/>
              <a:t>Medium to high top work boot or cowboy boot. </a:t>
            </a:r>
          </a:p>
          <a:p>
            <a:pPr eaLnBrk="1" hangingPunct="1"/>
            <a:r>
              <a:rPr lang="en-US" altLang="en-US" dirty="0"/>
              <a:t>Made of leather to include a steel toe.</a:t>
            </a:r>
          </a:p>
          <a:p>
            <a:pPr lvl="1" eaLnBrk="1" hangingPunct="1"/>
            <a:r>
              <a:rPr lang="en-US" altLang="en-US" dirty="0" smtClean="0"/>
              <a:t>Provides protection from falling objects.</a:t>
            </a:r>
          </a:p>
          <a:p>
            <a:pPr lvl="1" eaLnBrk="1" hangingPunct="1"/>
            <a:r>
              <a:rPr lang="en-US" altLang="en-US" dirty="0" smtClean="0"/>
              <a:t>Provides protection if driving thru brush</a:t>
            </a:r>
          </a:p>
          <a:p>
            <a:pPr lvl="1" eaLnBrk="1" hangingPunct="1"/>
            <a:r>
              <a:rPr lang="en-US" altLang="en-US" dirty="0" smtClean="0"/>
              <a:t>Avoid flip-flops</a:t>
            </a:r>
          </a:p>
          <a:p>
            <a:pPr marL="457200" lvl="1" indent="0" eaLnBrk="1" hangingPunct="1">
              <a:buNone/>
            </a:pPr>
            <a:endParaRPr lang="en-US" altLang="en-US" dirty="0"/>
          </a:p>
        </p:txBody>
      </p:sp>
      <p:pic>
        <p:nvPicPr>
          <p:cNvPr id="6" name="Picture 4" descr="boo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3760" y="3352800"/>
            <a:ext cx="2332038"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58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Know your Location</a:t>
            </a:r>
            <a:endParaRPr lang="en-US" sz="4000" b="1" dirty="0"/>
          </a:p>
        </p:txBody>
      </p:sp>
      <p:graphicFrame>
        <p:nvGraphicFramePr>
          <p:cNvPr id="4" name="Object 2" title="Phot - a sign with a number - A lot of farms today not only include the home farm but rental properties or purchased farms not located adjunct to the home farm. It is important to know the physical address and 911 address of the location. It is recommended that you write down each farm, its 911 address, physical address, and who owned it before. This information should be carried in every moving vehicle that goes from farm to farm. The GPS on your phone can track you in an emergency but that takes time and in an emergency that time could be essential. "/>
          <p:cNvGraphicFramePr>
            <a:graphicFrameLocks noGrp="1" noChangeAspect="1"/>
          </p:cNvGraphicFramePr>
          <p:nvPr>
            <p:ph idx="1"/>
            <p:extLst>
              <p:ext uri="{D42A27DB-BD31-4B8C-83A1-F6EECF244321}">
                <p14:modId xmlns:p14="http://schemas.microsoft.com/office/powerpoint/2010/main" val="2021995086"/>
              </p:ext>
            </p:extLst>
          </p:nvPr>
        </p:nvGraphicFramePr>
        <p:xfrm>
          <a:off x="3194730" y="1825625"/>
          <a:ext cx="5802539" cy="4351338"/>
        </p:xfrm>
        <a:graphic>
          <a:graphicData uri="http://schemas.openxmlformats.org/presentationml/2006/ole">
            <mc:AlternateContent xmlns:mc="http://schemas.openxmlformats.org/markup-compatibility/2006">
              <mc:Choice xmlns:v="urn:schemas-microsoft-com:vml" Requires="v">
                <p:oleObj spid="_x0000_s5161" name="Photo Editor Photo" r:id="rId4" imgW="12193057" imgH="9144793" progId="MSPhotoEd.3">
                  <p:embed/>
                </p:oleObj>
              </mc:Choice>
              <mc:Fallback>
                <p:oleObj name="Photo Editor Photo" r:id="rId4" imgW="12193057" imgH="9144793"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730" y="1825625"/>
                        <a:ext cx="580253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1815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 Calling 911 </a:t>
            </a:r>
            <a:br>
              <a:rPr lang="en-US" sz="3600" b="1" dirty="0">
                <a:latin typeface="+mn-lt"/>
              </a:rPr>
            </a:br>
            <a:endParaRPr lang="en-US" sz="3600" b="1" dirty="0">
              <a:latin typeface="+mn-lt"/>
            </a:endParaRPr>
          </a:p>
        </p:txBody>
      </p:sp>
      <p:sp>
        <p:nvSpPr>
          <p:cNvPr id="84995" name="Content Placeholder 2"/>
          <p:cNvSpPr>
            <a:spLocks noGrp="1"/>
          </p:cNvSpPr>
          <p:nvPr>
            <p:ph idx="1"/>
          </p:nvPr>
        </p:nvSpPr>
        <p:spPr>
          <a:xfrm>
            <a:off x="2743200" y="2133600"/>
            <a:ext cx="3054350" cy="3276600"/>
          </a:xfrm>
        </p:spPr>
        <p:txBody>
          <a:bodyPr/>
          <a:lstStyle/>
          <a:p>
            <a:pPr>
              <a:lnSpc>
                <a:spcPct val="110000"/>
              </a:lnSpc>
              <a:spcBef>
                <a:spcPts val="600"/>
              </a:spcBef>
              <a:buFont typeface="Wingdings" panose="05000000000000000000" pitchFamily="2" charset="2"/>
              <a:buChar char="§"/>
            </a:pPr>
            <a:r>
              <a:rPr lang="en-US" altLang="en-US" sz="2400"/>
              <a:t>Name:</a:t>
            </a:r>
          </a:p>
          <a:p>
            <a:pPr>
              <a:lnSpc>
                <a:spcPct val="110000"/>
              </a:lnSpc>
              <a:spcBef>
                <a:spcPts val="600"/>
              </a:spcBef>
              <a:buFont typeface="Wingdings" panose="05000000000000000000" pitchFamily="2" charset="2"/>
              <a:buChar char="§"/>
            </a:pPr>
            <a:r>
              <a:rPr lang="en-US" altLang="en-US" sz="2400"/>
              <a:t>Address or 911 number</a:t>
            </a:r>
          </a:p>
          <a:p>
            <a:pPr>
              <a:lnSpc>
                <a:spcPct val="110000"/>
              </a:lnSpc>
              <a:spcBef>
                <a:spcPts val="600"/>
              </a:spcBef>
              <a:buFont typeface="Wingdings" panose="05000000000000000000" pitchFamily="2" charset="2"/>
              <a:buChar char="§"/>
            </a:pPr>
            <a:r>
              <a:rPr lang="en-US" altLang="en-US" sz="2400"/>
              <a:t>Exact nature of the emergency</a:t>
            </a:r>
          </a:p>
          <a:p>
            <a:pPr>
              <a:lnSpc>
                <a:spcPct val="110000"/>
              </a:lnSpc>
              <a:spcBef>
                <a:spcPts val="600"/>
              </a:spcBef>
              <a:buFont typeface="Wingdings" panose="05000000000000000000" pitchFamily="2" charset="2"/>
              <a:buChar char="§"/>
            </a:pPr>
            <a:r>
              <a:rPr lang="en-US" altLang="en-US" sz="2400"/>
              <a:t>Do not hang up</a:t>
            </a:r>
          </a:p>
        </p:txBody>
      </p:sp>
      <p:pic>
        <p:nvPicPr>
          <p:cNvPr id="84996" name="Picture 3" title="Photo - 911 Calling Cente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952500"/>
            <a:ext cx="4229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47318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Include:</a:t>
            </a:r>
          </a:p>
        </p:txBody>
      </p:sp>
      <p:sp>
        <p:nvSpPr>
          <p:cNvPr id="23554" name="Content Placeholder 2"/>
          <p:cNvSpPr>
            <a:spLocks noGrp="1"/>
          </p:cNvSpPr>
          <p:nvPr>
            <p:ph idx="1"/>
          </p:nvPr>
        </p:nvSpPr>
        <p:spPr>
          <a:xfrm>
            <a:off x="2209801" y="1384300"/>
            <a:ext cx="3770313" cy="4864100"/>
          </a:xfrm>
        </p:spPr>
        <p:txBody>
          <a:bodyPr rtlCol="0">
            <a:normAutofit fontScale="92500"/>
          </a:bodyPr>
          <a:lstStyle/>
          <a:p>
            <a:pPr>
              <a:lnSpc>
                <a:spcPct val="110000"/>
              </a:lnSpc>
              <a:spcBef>
                <a:spcPts val="600"/>
              </a:spcBef>
              <a:buFont typeface="Wingdings" panose="05000000000000000000" pitchFamily="2" charset="2"/>
              <a:buChar char="§"/>
              <a:defRPr/>
            </a:pPr>
            <a:r>
              <a:rPr lang="en-US" sz="2400" dirty="0"/>
              <a:t>Posted emergency action plan</a:t>
            </a:r>
          </a:p>
          <a:p>
            <a:pPr>
              <a:spcBef>
                <a:spcPts val="600"/>
              </a:spcBef>
              <a:buFont typeface="Wingdings" panose="05000000000000000000" pitchFamily="2" charset="2"/>
              <a:buChar char="§"/>
              <a:defRPr/>
            </a:pPr>
            <a:r>
              <a:rPr lang="en-US" sz="2400" dirty="0"/>
              <a:t>Employee training on emergency action plans</a:t>
            </a:r>
          </a:p>
          <a:p>
            <a:pPr>
              <a:spcBef>
                <a:spcPts val="600"/>
              </a:spcBef>
              <a:buFont typeface="Wingdings" panose="05000000000000000000" pitchFamily="2" charset="2"/>
              <a:buChar char="§"/>
              <a:defRPr/>
            </a:pPr>
            <a:r>
              <a:rPr lang="en-US" sz="2400" dirty="0"/>
              <a:t>Appropriate placement of </a:t>
            </a:r>
            <a:r>
              <a:rPr lang="en-US" sz="2400" dirty="0" smtClean="0"/>
              <a:t>telephones </a:t>
            </a:r>
            <a:r>
              <a:rPr lang="en-US" sz="2400" dirty="0"/>
              <a:t>&amp; radios</a:t>
            </a:r>
          </a:p>
          <a:p>
            <a:pPr>
              <a:lnSpc>
                <a:spcPct val="110000"/>
              </a:lnSpc>
              <a:spcBef>
                <a:spcPts val="600"/>
              </a:spcBef>
              <a:buFont typeface="Wingdings" panose="05000000000000000000" pitchFamily="2" charset="2"/>
              <a:buChar char="§"/>
              <a:defRPr/>
            </a:pPr>
            <a:r>
              <a:rPr lang="en-US" sz="2400" dirty="0"/>
              <a:t>Posting of emergency phone numbers by each phone</a:t>
            </a:r>
          </a:p>
          <a:p>
            <a:pPr>
              <a:lnSpc>
                <a:spcPct val="110000"/>
              </a:lnSpc>
              <a:spcBef>
                <a:spcPts val="600"/>
              </a:spcBef>
              <a:buFont typeface="Wingdings" panose="05000000000000000000" pitchFamily="2" charset="2"/>
              <a:buChar char="§"/>
              <a:defRPr/>
            </a:pPr>
            <a:r>
              <a:rPr lang="en-US" sz="2400" dirty="0"/>
              <a:t>Address and directions for finding all worksites</a:t>
            </a:r>
          </a:p>
          <a:p>
            <a:pPr>
              <a:lnSpc>
                <a:spcPct val="110000"/>
              </a:lnSpc>
              <a:spcBef>
                <a:spcPts val="600"/>
              </a:spcBef>
              <a:buFont typeface="Wingdings" panose="05000000000000000000" pitchFamily="2" charset="2"/>
              <a:buChar char="§"/>
              <a:defRPr/>
            </a:pPr>
            <a:r>
              <a:rPr lang="en-US" sz="2400" dirty="0"/>
              <a:t>Pre-determined meeting place following an incident</a:t>
            </a:r>
          </a:p>
        </p:txBody>
      </p:sp>
      <p:pic>
        <p:nvPicPr>
          <p:cNvPr id="80900" name="Picture 3" descr="Emergency Pos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1" y="4038600"/>
            <a:ext cx="2301875" cy="182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4" descr="phon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4800" y="1481139"/>
            <a:ext cx="2305050" cy="2181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5" descr="phone pl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80113" y="1481139"/>
            <a:ext cx="1828800" cy="4632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1882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latin typeface="+mn-lt"/>
              </a:rPr>
              <a:t>Emergency &amp; First-Response </a:t>
            </a:r>
            <a:br>
              <a:rPr lang="en-US" sz="3600" b="1" dirty="0">
                <a:latin typeface="+mn-lt"/>
              </a:rPr>
            </a:br>
            <a:r>
              <a:rPr lang="en-US" sz="3600" b="1" dirty="0">
                <a:latin typeface="+mn-lt"/>
              </a:rPr>
              <a:t>Preparation Should Also Include:</a:t>
            </a:r>
          </a:p>
        </p:txBody>
      </p:sp>
      <p:sp>
        <p:nvSpPr>
          <p:cNvPr id="23554" name="Content Placeholder 2"/>
          <p:cNvSpPr>
            <a:spLocks noGrp="1"/>
          </p:cNvSpPr>
          <p:nvPr>
            <p:ph idx="1"/>
          </p:nvPr>
        </p:nvSpPr>
        <p:spPr>
          <a:xfrm>
            <a:off x="2438400" y="1384300"/>
            <a:ext cx="3886200" cy="4864100"/>
          </a:xfrm>
        </p:spPr>
        <p:txBody>
          <a:bodyPr rtlCol="0">
            <a:normAutofit/>
          </a:bodyPr>
          <a:lstStyle/>
          <a:p>
            <a:pPr marL="0" indent="0">
              <a:lnSpc>
                <a:spcPct val="110000"/>
              </a:lnSpc>
              <a:spcBef>
                <a:spcPts val="600"/>
              </a:spcBef>
              <a:buNone/>
              <a:defRPr/>
            </a:pPr>
            <a:endParaRPr lang="en-US" sz="2400" dirty="0"/>
          </a:p>
          <a:p>
            <a:pPr>
              <a:lnSpc>
                <a:spcPct val="110000"/>
              </a:lnSpc>
              <a:spcBef>
                <a:spcPts val="600"/>
              </a:spcBef>
              <a:buFont typeface="Wingdings" panose="05000000000000000000" pitchFamily="2" charset="2"/>
              <a:buChar char="§"/>
              <a:defRPr/>
            </a:pPr>
            <a:r>
              <a:rPr lang="en-US" sz="2400" dirty="0"/>
              <a:t>Access to </a:t>
            </a:r>
            <a:r>
              <a:rPr lang="en-US" sz="2400" dirty="0" smtClean="0"/>
              <a:t>first aid </a:t>
            </a:r>
            <a:r>
              <a:rPr lang="en-US" sz="2400" dirty="0"/>
              <a:t>kit </a:t>
            </a:r>
          </a:p>
          <a:p>
            <a:pPr>
              <a:lnSpc>
                <a:spcPct val="110000"/>
              </a:lnSpc>
              <a:spcBef>
                <a:spcPts val="600"/>
              </a:spcBef>
              <a:buFont typeface="Wingdings" panose="05000000000000000000" pitchFamily="2" charset="2"/>
              <a:buChar char="§"/>
              <a:defRPr/>
            </a:pPr>
            <a:r>
              <a:rPr lang="en-US" sz="2400" dirty="0"/>
              <a:t>Appropriate placement of properly rated fire extinguishers</a:t>
            </a:r>
          </a:p>
          <a:p>
            <a:pPr>
              <a:lnSpc>
                <a:spcPct val="110000"/>
              </a:lnSpc>
              <a:spcBef>
                <a:spcPts val="600"/>
              </a:spcBef>
              <a:buFont typeface="Wingdings" panose="05000000000000000000" pitchFamily="2" charset="2"/>
              <a:buChar char="§"/>
              <a:defRPr/>
            </a:pPr>
            <a:r>
              <a:rPr lang="en-US" sz="2400" dirty="0" smtClean="0"/>
              <a:t>Training </a:t>
            </a:r>
            <a:r>
              <a:rPr lang="en-US" sz="2400" dirty="0"/>
              <a:t>of staff in </a:t>
            </a:r>
            <a:r>
              <a:rPr lang="en-US" sz="2400" dirty="0" smtClean="0"/>
              <a:t>first aid </a:t>
            </a:r>
            <a:r>
              <a:rPr lang="en-US" sz="2400" dirty="0"/>
              <a:t>and emergency specific types of response</a:t>
            </a:r>
          </a:p>
          <a:p>
            <a:pPr>
              <a:lnSpc>
                <a:spcPct val="110000"/>
              </a:lnSpc>
              <a:spcBef>
                <a:spcPts val="600"/>
              </a:spcBef>
              <a:buFont typeface="Wingdings" panose="05000000000000000000" pitchFamily="2" charset="2"/>
              <a:buChar char="§"/>
              <a:defRPr/>
            </a:pPr>
            <a:r>
              <a:rPr lang="en-US" sz="2400" dirty="0"/>
              <a:t>Access to specialized emergency response protective equipment</a:t>
            </a:r>
          </a:p>
        </p:txBody>
      </p:sp>
      <p:pic>
        <p:nvPicPr>
          <p:cNvPr id="82948" name="Picture 6" descr="MVC-023F"/>
          <p:cNvPicPr>
            <a:picLocks noGrp="1" noChangeAspect="1" noChangeArrowheads="1"/>
          </p:cNvPicPr>
          <p:nvPr/>
        </p:nvPicPr>
        <p:blipFill>
          <a:blip r:embed="rId3" cstate="email">
            <a:lum bright="18000" contrast="6000"/>
            <a:extLst>
              <a:ext uri="{28A0092B-C50C-407E-A947-70E740481C1C}">
                <a14:useLocalDpi xmlns:a14="http://schemas.microsoft.com/office/drawing/2010/main"/>
              </a:ext>
            </a:extLst>
          </a:blip>
          <a:srcRect/>
          <a:stretch>
            <a:fillRect/>
          </a:stretch>
        </p:blipFill>
        <p:spPr bwMode="auto">
          <a:xfrm>
            <a:off x="6705600" y="1524000"/>
            <a:ext cx="3022600"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949" name="Picture 7" descr="ab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54926" y="3756026"/>
            <a:ext cx="2513013" cy="2513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58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OSHA </a:t>
            </a:r>
            <a:r>
              <a:rPr lang="en-US" dirty="0"/>
              <a:t>Section 5(a)(1), </a:t>
            </a:r>
          </a:p>
        </p:txBody>
      </p:sp>
      <p:sp>
        <p:nvSpPr>
          <p:cNvPr id="5" name="TextBox 4"/>
          <p:cNvSpPr txBox="1"/>
          <p:nvPr/>
        </p:nvSpPr>
        <p:spPr>
          <a:xfrm>
            <a:off x="2194560" y="2072640"/>
            <a:ext cx="8676640" cy="3170099"/>
          </a:xfrm>
          <a:prstGeom prst="rect">
            <a:avLst/>
          </a:prstGeom>
          <a:noFill/>
        </p:spPr>
        <p:txBody>
          <a:bodyPr wrap="square" rtlCol="0">
            <a:spAutoFit/>
          </a:bodyPr>
          <a:lstStyle/>
          <a:p>
            <a:r>
              <a:rPr lang="en-US" sz="4000" i="1" dirty="0" smtClean="0"/>
              <a:t>The </a:t>
            </a:r>
            <a:r>
              <a:rPr lang="en-US" sz="4000" i="1" dirty="0"/>
              <a:t>General Duty Clause of the Act, employers must provide their employees with a workplace free from recognized hazards likely to cause death or serious physical harm.</a:t>
            </a:r>
          </a:p>
        </p:txBody>
      </p:sp>
    </p:spTree>
    <p:extLst>
      <p:ext uri="{BB962C8B-B14F-4D97-AF65-F5344CB8AC3E}">
        <p14:creationId xmlns:p14="http://schemas.microsoft.com/office/powerpoint/2010/main" val="1100172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910013" y="888049"/>
            <a:ext cx="4457700" cy="942975"/>
          </a:xfrm>
        </p:spPr>
        <p:txBody>
          <a:bodyPr vert="horz" lIns="50900" tIns="25004" rIns="50900" bIns="25004" rtlCol="0" anchor="ctr">
            <a:normAutofit/>
          </a:bodyPr>
          <a:lstStyle/>
          <a:p>
            <a:pPr eaLnBrk="1" hangingPunct="1">
              <a:defRPr/>
            </a:pPr>
            <a:r>
              <a:rPr lang="en-US" sz="3713" u="sng" dirty="0">
                <a:effectLst>
                  <a:outerShdw blurRad="38100" dist="38100" dir="2700000" algn="tl">
                    <a:srgbClr val="000000"/>
                  </a:outerShdw>
                </a:effectLst>
                <a:latin typeface="Palatino Linotype" panose="02040502050505030304" pitchFamily="18" charset="0"/>
              </a:rPr>
              <a:t>Statistics:</a:t>
            </a:r>
            <a:r>
              <a:rPr lang="en-US" sz="3713" u="sng" dirty="0">
                <a:effectLst>
                  <a:outerShdw blurRad="38100" dist="38100" dir="2700000" algn="tl">
                    <a:srgbClr val="000000"/>
                  </a:outerShdw>
                </a:effectLst>
              </a:rPr>
              <a:t/>
            </a:r>
            <a:br>
              <a:rPr lang="en-US" sz="3713" u="sng" dirty="0">
                <a:effectLst>
                  <a:outerShdw blurRad="38100" dist="38100" dir="2700000" algn="tl">
                    <a:srgbClr val="000000"/>
                  </a:outerShdw>
                </a:effectLst>
              </a:rPr>
            </a:br>
            <a:r>
              <a:rPr lang="en-US" sz="2025" dirty="0">
                <a:latin typeface="Palatino Linotype" panose="02040502050505030304" pitchFamily="18" charset="0"/>
              </a:rPr>
              <a:t>Involvement in Farming in the U.S.</a:t>
            </a:r>
          </a:p>
        </p:txBody>
      </p:sp>
      <p:sp>
        <p:nvSpPr>
          <p:cNvPr id="71685" name="Rectangle 5"/>
          <p:cNvSpPr>
            <a:spLocks noGrp="1" noChangeArrowheads="1"/>
          </p:cNvSpPr>
          <p:nvPr>
            <p:ph type="body" idx="1"/>
          </p:nvPr>
        </p:nvSpPr>
        <p:spPr>
          <a:xfrm>
            <a:off x="3910014" y="3171826"/>
            <a:ext cx="2357437" cy="942975"/>
          </a:xfrm>
        </p:spPr>
        <p:txBody>
          <a:bodyPr vert="horz" lIns="50900" tIns="25004" rIns="50900" bIns="25004" rtlCol="0">
            <a:normAutofit fontScale="62500" lnSpcReduction="20000"/>
          </a:bodyPr>
          <a:lstStyle/>
          <a:p>
            <a:pPr eaLnBrk="1" hangingPunct="1">
              <a:defRPr/>
            </a:pPr>
            <a:r>
              <a:rPr lang="en-US" dirty="0" smtClean="0">
                <a:latin typeface="Palatino Linotype" panose="02040502050505030304" pitchFamily="18" charset="0"/>
              </a:rPr>
              <a:t>2.1 Million farmers</a:t>
            </a:r>
          </a:p>
          <a:p>
            <a:pPr eaLnBrk="1" hangingPunct="1">
              <a:defRPr/>
            </a:pPr>
            <a:r>
              <a:rPr lang="en-US" dirty="0" smtClean="0">
                <a:latin typeface="Palatino Linotype" panose="02040502050505030304" pitchFamily="18" charset="0"/>
              </a:rPr>
              <a:t>2% of the population</a:t>
            </a:r>
          </a:p>
        </p:txBody>
      </p:sp>
      <p:graphicFrame>
        <p:nvGraphicFramePr>
          <p:cNvPr id="12292" name="Object 6" title="Diagram - 3-D Map of the U.S.">
            <a:hlinkClick r:id="" action="ppaction://ole?verb=0"/>
          </p:cNvPr>
          <p:cNvGraphicFramePr>
            <a:graphicFrameLocks/>
          </p:cNvGraphicFramePr>
          <p:nvPr>
            <p:extLst>
              <p:ext uri="{D42A27DB-BD31-4B8C-83A1-F6EECF244321}">
                <p14:modId xmlns:p14="http://schemas.microsoft.com/office/powerpoint/2010/main" val="3151200001"/>
              </p:ext>
            </p:extLst>
          </p:nvPr>
        </p:nvGraphicFramePr>
        <p:xfrm>
          <a:off x="5838826" y="3043238"/>
          <a:ext cx="2614613" cy="1757362"/>
        </p:xfrm>
        <a:graphic>
          <a:graphicData uri="http://schemas.openxmlformats.org/presentationml/2006/ole">
            <mc:AlternateContent xmlns:mc="http://schemas.openxmlformats.org/markup-compatibility/2006">
              <mc:Choice xmlns:v="urn:schemas-microsoft-com:vml" Requires="v">
                <p:oleObj spid="_x0000_s2124" name="Clip" r:id="rId4" imgW="3543300" imgH="1968500" progId="MS_ClipArt_Gallery.5">
                  <p:embed/>
                </p:oleObj>
              </mc:Choice>
              <mc:Fallback>
                <p:oleObj name="Clip" r:id="rId4" imgW="3543300" imgH="19685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6" y="3043238"/>
                        <a:ext cx="2614613"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TextBox 1"/>
          <p:cNvSpPr txBox="1">
            <a:spLocks noChangeArrowheads="1"/>
          </p:cNvSpPr>
          <p:nvPr/>
        </p:nvSpPr>
        <p:spPr bwMode="auto">
          <a:xfrm>
            <a:off x="2733040" y="5086351"/>
            <a:ext cx="59347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Palatino Linotype" panose="02040502050505030304" pitchFamily="18" charset="0"/>
              </a:rPr>
              <a:t>Reference: http://www.epa.gov/oecaagct/ag101/demographics.html</a:t>
            </a:r>
          </a:p>
        </p:txBody>
      </p:sp>
    </p:spTree>
    <p:extLst>
      <p:ext uri="{BB962C8B-B14F-4D97-AF65-F5344CB8AC3E}">
        <p14:creationId xmlns:p14="http://schemas.microsoft.com/office/powerpoint/2010/main" val="3812639976"/>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482"/>
            <a:ext cx="8229600" cy="1143000"/>
          </a:xfrm>
        </p:spPr>
        <p:txBody>
          <a:bodyPr>
            <a:normAutofit/>
          </a:bodyPr>
          <a:lstStyle/>
          <a:p>
            <a:r>
              <a:rPr lang="en-US" sz="3600" b="1" dirty="0"/>
              <a:t>Small Farm Exemption </a:t>
            </a:r>
            <a:endParaRPr lang="en-US" sz="3600" dirty="0"/>
          </a:p>
        </p:txBody>
      </p:sp>
      <p:sp>
        <p:nvSpPr>
          <p:cNvPr id="3" name="Content Placeholder 2"/>
          <p:cNvSpPr>
            <a:spLocks noGrp="1"/>
          </p:cNvSpPr>
          <p:nvPr>
            <p:ph idx="1"/>
          </p:nvPr>
        </p:nvSpPr>
        <p:spPr>
          <a:xfrm>
            <a:off x="3352800" y="1981200"/>
            <a:ext cx="6781800" cy="4800600"/>
          </a:xfrm>
        </p:spPr>
        <p:txBody>
          <a:bodyPr>
            <a:normAutofit/>
          </a:bodyPr>
          <a:lstStyle/>
          <a:p>
            <a:pPr marL="0" indent="0">
              <a:buNone/>
            </a:pPr>
            <a:r>
              <a:rPr lang="en-US" sz="2000" dirty="0"/>
              <a:t>The Appropriations Act exempts small farming operations from enforcement of </a:t>
            </a:r>
            <a:r>
              <a:rPr lang="en-US" sz="2000" u="sng" dirty="0"/>
              <a:t>all</a:t>
            </a:r>
            <a:r>
              <a:rPr lang="en-US" sz="2000" dirty="0"/>
              <a:t> rules, regulations, standards or orders under the Occupational Safety and Health Act. A farming operation is </a:t>
            </a:r>
            <a:r>
              <a:rPr lang="en-US" sz="2000" b="1" dirty="0"/>
              <a:t>exempt</a:t>
            </a:r>
            <a:r>
              <a:rPr lang="en-US" sz="2000" dirty="0"/>
              <a:t> from </a:t>
            </a:r>
            <a:r>
              <a:rPr lang="en-US" sz="2000" b="1" dirty="0"/>
              <a:t>all</a:t>
            </a:r>
            <a:r>
              <a:rPr lang="en-US" sz="2000" dirty="0"/>
              <a:t> OSHA activities if it: </a:t>
            </a:r>
          </a:p>
          <a:p>
            <a:pPr lvl="1"/>
            <a:r>
              <a:rPr lang="en-US" sz="2000" dirty="0"/>
              <a:t>Employs </a:t>
            </a:r>
            <a:r>
              <a:rPr lang="en-US" sz="2000" b="1" u="sng" dirty="0"/>
              <a:t>10 or fewer employees </a:t>
            </a:r>
            <a:r>
              <a:rPr lang="en-US" sz="2000" dirty="0"/>
              <a:t>currently and at all 	times during the last 12 months; and </a:t>
            </a:r>
          </a:p>
          <a:p>
            <a:pPr lvl="1"/>
            <a:r>
              <a:rPr lang="en-US" sz="2000" dirty="0"/>
              <a:t>Has not had an active temporary labor camp during the preceding 12 months.</a:t>
            </a:r>
          </a:p>
          <a:p>
            <a:pPr lvl="1"/>
            <a:r>
              <a:rPr lang="en-US" sz="2000" dirty="0"/>
              <a:t>Immediate family members are considered exempt</a:t>
            </a:r>
          </a:p>
          <a:p>
            <a:pPr marL="0" indent="0" fontAlgn="base">
              <a:buNone/>
            </a:pPr>
            <a:r>
              <a:rPr lang="en-US" sz="1600" b="1" i="1" dirty="0"/>
              <a:t>Source</a:t>
            </a:r>
            <a:r>
              <a:rPr lang="en-US" sz="1600" i="1" dirty="0"/>
              <a:t>: OSHA Instruction CPL 02-00-051</a:t>
            </a:r>
          </a:p>
          <a:p>
            <a:pPr marL="0" indent="0" fontAlgn="base">
              <a:buNone/>
            </a:pPr>
            <a:endParaRPr lang="en-US" sz="1600" dirty="0"/>
          </a:p>
          <a:p>
            <a:pPr fontAlgn="base"/>
            <a:r>
              <a:rPr lang="en-US" sz="2400" i="1" dirty="0">
                <a:solidFill>
                  <a:srgbClr val="FF0000"/>
                </a:solidFill>
              </a:rPr>
              <a:t>Must still provide a safe work place</a:t>
            </a:r>
            <a:endParaRPr lang="en-US" sz="2400" dirty="0"/>
          </a:p>
        </p:txBody>
      </p:sp>
    </p:spTree>
    <p:extLst>
      <p:ext uri="{BB962C8B-B14F-4D97-AF65-F5344CB8AC3E}">
        <p14:creationId xmlns:p14="http://schemas.microsoft.com/office/powerpoint/2010/main" val="504715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048000" y="0"/>
            <a:ext cx="7620000" cy="914400"/>
          </a:xfrm>
        </p:spPr>
        <p:txBody>
          <a:bodyPr/>
          <a:lstStyle/>
          <a:p>
            <a:pPr eaLnBrk="1" hangingPunct="1"/>
            <a:r>
              <a:rPr lang="en-US" sz="3600" b="1" dirty="0"/>
              <a:t>State to State</a:t>
            </a:r>
          </a:p>
        </p:txBody>
      </p:sp>
      <p:sp>
        <p:nvSpPr>
          <p:cNvPr id="90115" name="Content Placeholder 2"/>
          <p:cNvSpPr>
            <a:spLocks noGrp="1"/>
          </p:cNvSpPr>
          <p:nvPr>
            <p:ph idx="1"/>
          </p:nvPr>
        </p:nvSpPr>
        <p:spPr>
          <a:xfrm>
            <a:off x="3048000" y="995681"/>
            <a:ext cx="7162800" cy="1498137"/>
          </a:xfrm>
        </p:spPr>
        <p:txBody>
          <a:bodyPr>
            <a:normAutofit lnSpcReduction="10000"/>
          </a:bodyPr>
          <a:lstStyle/>
          <a:p>
            <a:pPr eaLnBrk="1" hangingPunct="1">
              <a:buFont typeface="Arial" charset="0"/>
              <a:buNone/>
            </a:pPr>
            <a:r>
              <a:rPr lang="en-US" i="1" dirty="0"/>
              <a:t>	</a:t>
            </a:r>
            <a:r>
              <a:rPr lang="en-US" sz="2400" dirty="0"/>
              <a:t>Important to check with your state OSHA since </a:t>
            </a:r>
          </a:p>
          <a:p>
            <a:pPr>
              <a:buNone/>
            </a:pPr>
            <a:r>
              <a:rPr lang="en-US" sz="2400" dirty="0"/>
              <a:t>   </a:t>
            </a:r>
            <a:r>
              <a:rPr lang="en-US" sz="2400" dirty="0" smtClean="0"/>
              <a:t>There </a:t>
            </a:r>
            <a:r>
              <a:rPr lang="en-US" sz="2400" dirty="0"/>
              <a:t>are 22 states with state plans and another 5 states which cover state and local government </a:t>
            </a:r>
            <a:r>
              <a:rPr lang="en-US" sz="2400" dirty="0" smtClean="0"/>
              <a:t>workers only.</a:t>
            </a:r>
          </a:p>
          <a:p>
            <a:pPr eaLnBrk="1" hangingPunct="1">
              <a:buFont typeface="Arial" charset="0"/>
              <a:buNone/>
            </a:pPr>
            <a:endParaRPr lang="en-US" sz="2400" dirty="0"/>
          </a:p>
        </p:txBody>
      </p:sp>
      <p:pic>
        <p:nvPicPr>
          <p:cNvPr id="90116" name="Picture 2" descr="Map with Lege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264668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4480" y="6380480"/>
            <a:ext cx="4663440" cy="369332"/>
          </a:xfrm>
          <a:prstGeom prst="rect">
            <a:avLst/>
          </a:prstGeom>
          <a:noFill/>
        </p:spPr>
        <p:txBody>
          <a:bodyPr wrap="square" rtlCol="0">
            <a:spAutoFit/>
          </a:bodyPr>
          <a:lstStyle/>
          <a:p>
            <a:pPr>
              <a:buNone/>
            </a:pPr>
            <a:r>
              <a:rPr lang="en-US" u="sng" dirty="0" smtClean="0">
                <a:hlinkClick r:id="rId4"/>
              </a:rPr>
              <a:t>Map of OSHA-approved State Plans</a:t>
            </a:r>
            <a:endParaRPr lang="en-US" dirty="0"/>
          </a:p>
        </p:txBody>
      </p:sp>
    </p:spTree>
    <p:extLst>
      <p:ext uri="{BB962C8B-B14F-4D97-AF65-F5344CB8AC3E}">
        <p14:creationId xmlns:p14="http://schemas.microsoft.com/office/powerpoint/2010/main" val="1311771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u="sng" dirty="0"/>
              <a:t>OSHA and Agriculture</a:t>
            </a:r>
            <a:endParaRPr lang="en-US" sz="2800" dirty="0"/>
          </a:p>
        </p:txBody>
      </p:sp>
      <p:sp>
        <p:nvSpPr>
          <p:cNvPr id="3" name="Content Placeholder 2"/>
          <p:cNvSpPr>
            <a:spLocks noGrp="1"/>
          </p:cNvSpPr>
          <p:nvPr>
            <p:ph idx="1"/>
          </p:nvPr>
        </p:nvSpPr>
        <p:spPr>
          <a:xfrm>
            <a:off x="1981200" y="1676400"/>
            <a:ext cx="8229600" cy="4114800"/>
          </a:xfrm>
        </p:spPr>
        <p:txBody>
          <a:bodyPr/>
          <a:lstStyle/>
          <a:p>
            <a:pPr>
              <a:defRPr/>
            </a:pPr>
            <a:r>
              <a:rPr lang="en-US" dirty="0"/>
              <a:t>OSHA requires the use of personal protective equipment (PPE) to reduce employee exposure to hazards when engineering and administrative controls are not feasible or effective in reducing these exposures to acceptable levels. Employers are required to determine if PPE should be used to protect their </a:t>
            </a:r>
            <a:r>
              <a:rPr lang="en-US" dirty="0" smtClean="0"/>
              <a:t>workers</a:t>
            </a:r>
            <a:r>
              <a:rPr lang="en-US" sz="1200" dirty="0"/>
              <a:t>. </a:t>
            </a:r>
            <a:r>
              <a:rPr lang="en-US" sz="800" dirty="0"/>
              <a:t>		</a:t>
            </a:r>
          </a:p>
          <a:p>
            <a:pPr>
              <a:defRPr/>
            </a:pPr>
            <a:endParaRPr lang="en-US" sz="800" dirty="0"/>
          </a:p>
          <a:p>
            <a:pPr>
              <a:defRPr/>
            </a:pPr>
            <a:endParaRPr lang="en-US" sz="800" dirty="0"/>
          </a:p>
          <a:p>
            <a:pPr marL="0" indent="0">
              <a:buNone/>
              <a:defRPr/>
            </a:pPr>
            <a:r>
              <a:rPr lang="en-US" sz="800" dirty="0"/>
              <a:t>		</a:t>
            </a:r>
            <a:r>
              <a:rPr lang="en-US" sz="1600" dirty="0"/>
              <a:t>Source: http://www.osha.gov/SLTC/personalprotectiveequipment/</a:t>
            </a:r>
          </a:p>
        </p:txBody>
      </p:sp>
    </p:spTree>
    <p:extLst>
      <p:ext uri="{BB962C8B-B14F-4D97-AF65-F5344CB8AC3E}">
        <p14:creationId xmlns:p14="http://schemas.microsoft.com/office/powerpoint/2010/main" val="3069852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1"/>
          <p:cNvSpPr>
            <a:spLocks noGrp="1"/>
          </p:cNvSpPr>
          <p:nvPr>
            <p:ph idx="4294967295"/>
          </p:nvPr>
        </p:nvSpPr>
        <p:spPr>
          <a:xfrm>
            <a:off x="3981450" y="2114550"/>
            <a:ext cx="5543550" cy="2800350"/>
          </a:xfrm>
        </p:spPr>
        <p:txBody>
          <a:bodyPr/>
          <a:lstStyle/>
          <a:p>
            <a:pPr eaLnBrk="1" hangingPunct="1">
              <a:buFont typeface="Wingdings 2" panose="05020102010507070707" pitchFamily="18" charset="2"/>
              <a:buNone/>
            </a:pPr>
            <a:r>
              <a:rPr lang="en-US" altLang="en-US" smtClean="0"/>
              <a:t>You have the right to:</a:t>
            </a:r>
          </a:p>
          <a:p>
            <a:pPr eaLnBrk="1" hangingPunct="1">
              <a:buFont typeface="Wingdings 2" panose="05020102010507070707" pitchFamily="18" charset="2"/>
              <a:buNone/>
            </a:pPr>
            <a:endParaRPr lang="en-US" altLang="en-US" sz="900"/>
          </a:p>
          <a:p>
            <a:pPr lvl="1" eaLnBrk="1" hangingPunct="1">
              <a:buFont typeface="Wingdings" panose="05000000000000000000" pitchFamily="2" charset="2"/>
              <a:buChar char="Ø"/>
            </a:pPr>
            <a:r>
              <a:rPr lang="en-US" altLang="en-US" sz="1800"/>
              <a:t>A safe and healthful workplace </a:t>
            </a:r>
            <a:endParaRPr lang="en-US" altLang="en-US" sz="1800" b="1"/>
          </a:p>
          <a:p>
            <a:pPr lvl="1" eaLnBrk="1" hangingPunct="1">
              <a:buFont typeface="Wingdings" panose="05000000000000000000" pitchFamily="2" charset="2"/>
              <a:buChar char="Ø"/>
            </a:pPr>
            <a:r>
              <a:rPr lang="en-US" altLang="en-US" sz="1800"/>
              <a:t>Know about hazardous chemicals</a:t>
            </a:r>
            <a:endParaRPr lang="en-US" altLang="en-US" sz="1800" b="1"/>
          </a:p>
          <a:p>
            <a:pPr lvl="1" eaLnBrk="1" hangingPunct="1">
              <a:buFont typeface="Wingdings" panose="05000000000000000000" pitchFamily="2" charset="2"/>
              <a:buChar char="Ø"/>
            </a:pPr>
            <a:r>
              <a:rPr lang="en-US" altLang="en-US" sz="1800"/>
              <a:t>Information about injuries and illnesses in your workplace </a:t>
            </a:r>
            <a:endParaRPr lang="en-US" altLang="en-US" sz="1800" b="1"/>
          </a:p>
          <a:p>
            <a:pPr lvl="1" eaLnBrk="1" hangingPunct="1">
              <a:buFont typeface="Wingdings" panose="05000000000000000000" pitchFamily="2" charset="2"/>
              <a:buChar char="Ø"/>
            </a:pPr>
            <a:r>
              <a:rPr lang="en-US" altLang="en-US" sz="1800"/>
              <a:t>Complain or request hazard correction from employer </a:t>
            </a:r>
            <a:endParaRPr lang="en-US" altLang="en-US" sz="1800" b="1"/>
          </a:p>
          <a:p>
            <a:pPr eaLnBrk="1" hangingPunct="1"/>
            <a:endParaRPr lang="en-US" altLang="en-US" sz="1800"/>
          </a:p>
        </p:txBody>
      </p:sp>
      <p:sp>
        <p:nvSpPr>
          <p:cNvPr id="87043" name="Title 2"/>
          <p:cNvSpPr>
            <a:spLocks noGrp="1"/>
          </p:cNvSpPr>
          <p:nvPr>
            <p:ph type="title" idx="4294967295"/>
          </p:nvPr>
        </p:nvSpPr>
        <p:spPr>
          <a:xfrm>
            <a:off x="2667000" y="1085850"/>
            <a:ext cx="6572250" cy="857250"/>
          </a:xfrm>
        </p:spPr>
        <p:txBody>
          <a:bodyPr/>
          <a:lstStyle/>
          <a:p>
            <a:pPr eaLnBrk="1" hangingPunct="1"/>
            <a:r>
              <a:rPr lang="en-US" altLang="en-US" sz="3000" b="1"/>
              <a:t>Employee Rights and Responsibilities</a:t>
            </a:r>
          </a:p>
        </p:txBody>
      </p:sp>
    </p:spTree>
    <p:extLst>
      <p:ext uri="{BB962C8B-B14F-4D97-AF65-F5344CB8AC3E}">
        <p14:creationId xmlns:p14="http://schemas.microsoft.com/office/powerpoint/2010/main" val="65205756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idx="4294967295"/>
          </p:nvPr>
        </p:nvSpPr>
        <p:spPr>
          <a:xfrm>
            <a:off x="2667000" y="2114551"/>
            <a:ext cx="5600700" cy="3394075"/>
          </a:xfrm>
        </p:spPr>
        <p:txBody>
          <a:bodyPr/>
          <a:lstStyle/>
          <a:p>
            <a:pPr eaLnBrk="1" hangingPunct="1">
              <a:buFontTx/>
              <a:buNone/>
            </a:pPr>
            <a:r>
              <a:rPr lang="en-US" altLang="en-US" sz="2100" dirty="0"/>
              <a:t>You have the right to:</a:t>
            </a:r>
            <a:endParaRPr lang="en-US" altLang="en-US" dirty="0" smtClean="0"/>
          </a:p>
          <a:p>
            <a:pPr lvl="1" eaLnBrk="1" hangingPunct="1">
              <a:buFont typeface="Wingdings" panose="05000000000000000000" pitchFamily="2" charset="2"/>
              <a:buChar char="Ø"/>
            </a:pPr>
            <a:r>
              <a:rPr lang="en-US" altLang="en-US" dirty="0" smtClean="0"/>
              <a:t>Training</a:t>
            </a:r>
            <a:endParaRPr lang="en-US" altLang="en-US" b="1" dirty="0" smtClean="0"/>
          </a:p>
          <a:p>
            <a:pPr lvl="1" eaLnBrk="1" hangingPunct="1">
              <a:buFont typeface="Wingdings" panose="05000000000000000000" pitchFamily="2" charset="2"/>
              <a:buChar char="Ø"/>
            </a:pPr>
            <a:r>
              <a:rPr lang="en-US" altLang="en-US" dirty="0" smtClean="0"/>
              <a:t>Access to hazard exposure and medical records</a:t>
            </a:r>
            <a:endParaRPr lang="en-US" altLang="en-US" b="1" dirty="0" smtClean="0"/>
          </a:p>
          <a:p>
            <a:pPr lvl="1" eaLnBrk="1" hangingPunct="1">
              <a:buFont typeface="Wingdings" panose="05000000000000000000" pitchFamily="2" charset="2"/>
              <a:buChar char="Ø"/>
            </a:pPr>
            <a:r>
              <a:rPr lang="en-US" altLang="en-US" dirty="0" smtClean="0"/>
              <a:t>File a complaint with OSHA</a:t>
            </a:r>
            <a:endParaRPr lang="en-US" altLang="en-US" b="1" dirty="0" smtClean="0"/>
          </a:p>
          <a:p>
            <a:pPr lvl="1" eaLnBrk="1" hangingPunct="1">
              <a:buFont typeface="Wingdings" panose="05000000000000000000" pitchFamily="2" charset="2"/>
              <a:buChar char="Ø"/>
            </a:pPr>
            <a:r>
              <a:rPr lang="en-US" altLang="en-US" dirty="0" smtClean="0"/>
              <a:t>Participate in an OSHA inspection</a:t>
            </a:r>
            <a:endParaRPr lang="en-US" altLang="en-US" b="1" dirty="0" smtClean="0"/>
          </a:p>
          <a:p>
            <a:pPr lvl="1" eaLnBrk="1" hangingPunct="1">
              <a:buFont typeface="Wingdings" panose="05000000000000000000" pitchFamily="2" charset="2"/>
              <a:buChar char="Ø"/>
            </a:pPr>
            <a:r>
              <a:rPr lang="en-US" altLang="en-US" dirty="0" smtClean="0"/>
              <a:t>Be free from retaliation for exercising safety and health rights</a:t>
            </a:r>
          </a:p>
        </p:txBody>
      </p:sp>
      <p:sp>
        <p:nvSpPr>
          <p:cNvPr id="89091" name="Title 2"/>
          <p:cNvSpPr>
            <a:spLocks noGrp="1"/>
          </p:cNvSpPr>
          <p:nvPr>
            <p:ph type="title" idx="4294967295"/>
          </p:nvPr>
        </p:nvSpPr>
        <p:spPr>
          <a:xfrm>
            <a:off x="2667000" y="1028700"/>
            <a:ext cx="6172200" cy="857250"/>
          </a:xfrm>
        </p:spPr>
        <p:txBody>
          <a:bodyPr/>
          <a:lstStyle/>
          <a:p>
            <a:pPr eaLnBrk="1" hangingPunct="1"/>
            <a:r>
              <a:rPr lang="en-US" altLang="en-US" sz="3000" b="1" dirty="0"/>
              <a:t>Employee Rights and </a:t>
            </a:r>
            <a:r>
              <a:rPr lang="en-US" altLang="en-US" sz="3000" b="1" dirty="0" smtClean="0"/>
              <a:t>Responsibilities </a:t>
            </a:r>
            <a:endParaRPr lang="en-US" altLang="en-US" sz="3000" b="1" dirty="0"/>
          </a:p>
        </p:txBody>
      </p:sp>
    </p:spTree>
    <p:extLst>
      <p:ext uri="{BB962C8B-B14F-4D97-AF65-F5344CB8AC3E}">
        <p14:creationId xmlns:p14="http://schemas.microsoft.com/office/powerpoint/2010/main" val="313141549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title="Resources for employee rights and responsibilities"/>
          <p:cNvSpPr>
            <a:spLocks noGrp="1"/>
          </p:cNvSpPr>
          <p:nvPr>
            <p:ph idx="4294967295"/>
          </p:nvPr>
        </p:nvSpPr>
        <p:spPr>
          <a:xfrm>
            <a:off x="2667000" y="2228851"/>
            <a:ext cx="6229350" cy="3394075"/>
          </a:xfrm>
        </p:spPr>
        <p:txBody>
          <a:bodyPr/>
          <a:lstStyle/>
          <a:p>
            <a:pPr eaLnBrk="1" hangingPunct="1">
              <a:buFont typeface="Wingdings 2" pitchFamily="18" charset="2"/>
              <a:buChar char=""/>
              <a:defRPr/>
            </a:pPr>
            <a:r>
              <a:rPr lang="en-US" sz="1950" dirty="0"/>
              <a:t>OSHA </a:t>
            </a:r>
            <a:r>
              <a:rPr lang="en-US" sz="1950" dirty="0" smtClean="0"/>
              <a:t>website: </a:t>
            </a:r>
            <a:r>
              <a:rPr lang="en-US" sz="1950" dirty="0" smtClean="0">
                <a:solidFill>
                  <a:srgbClr val="0D0D0D"/>
                </a:solidFill>
                <a:hlinkClick r:id="rId3" action="ppaction://hlinkfile"/>
              </a:rPr>
              <a:t>OSHA website</a:t>
            </a:r>
            <a:r>
              <a:rPr lang="en-US" sz="1950" dirty="0" smtClean="0">
                <a:solidFill>
                  <a:srgbClr val="0D0D0D"/>
                </a:solidFill>
              </a:rPr>
              <a:t> </a:t>
            </a:r>
            <a:r>
              <a:rPr lang="en-US" sz="1950" dirty="0" smtClean="0"/>
              <a:t>and </a:t>
            </a:r>
            <a:r>
              <a:rPr lang="en-US" sz="1950" dirty="0"/>
              <a:t>OSHA offices: Call or Write (800-321-OSHA) </a:t>
            </a:r>
          </a:p>
          <a:p>
            <a:pPr eaLnBrk="1" hangingPunct="1">
              <a:buFont typeface="Wingdings 2" pitchFamily="18" charset="2"/>
              <a:buChar char=""/>
              <a:defRPr/>
            </a:pPr>
            <a:r>
              <a:rPr lang="en-US" sz="1950" dirty="0"/>
              <a:t>Compliance Assistance Specialists in the area offices </a:t>
            </a:r>
          </a:p>
          <a:p>
            <a:pPr eaLnBrk="1" hangingPunct="1">
              <a:buFont typeface="Wingdings 2" pitchFamily="18" charset="2"/>
              <a:buChar char=""/>
              <a:defRPr/>
            </a:pPr>
            <a:r>
              <a:rPr lang="en-US" sz="1950" dirty="0"/>
              <a:t>National Institute for Occupational Safety and Health (NIOSH) – OSHA’s sister agency</a:t>
            </a:r>
          </a:p>
          <a:p>
            <a:pPr eaLnBrk="1" hangingPunct="1">
              <a:buFont typeface="Wingdings 2" pitchFamily="18" charset="2"/>
              <a:buChar char=""/>
              <a:defRPr/>
            </a:pPr>
            <a:r>
              <a:rPr lang="en-US" sz="1950" dirty="0"/>
              <a:t>OSHA Training Institute Education Centers</a:t>
            </a:r>
          </a:p>
          <a:p>
            <a:pPr eaLnBrk="1" hangingPunct="1">
              <a:buFont typeface="Wingdings 2" pitchFamily="18" charset="2"/>
              <a:buChar char=""/>
              <a:defRPr/>
            </a:pPr>
            <a:r>
              <a:rPr lang="en-US" sz="1950" dirty="0"/>
              <a:t>Doctors, nurses, other health care providers</a:t>
            </a:r>
          </a:p>
          <a:p>
            <a:pPr eaLnBrk="1" hangingPunct="1">
              <a:buFont typeface="Wingdings 2" pitchFamily="18" charset="2"/>
              <a:buChar char=""/>
              <a:defRPr/>
            </a:pPr>
            <a:r>
              <a:rPr lang="en-US" sz="1950" dirty="0"/>
              <a:t>Public libraries</a:t>
            </a:r>
          </a:p>
          <a:p>
            <a:pPr eaLnBrk="1" hangingPunct="1">
              <a:buFont typeface="Wingdings 2" pitchFamily="18" charset="2"/>
              <a:buChar char=""/>
              <a:defRPr/>
            </a:pPr>
            <a:r>
              <a:rPr lang="en-US" sz="1950" dirty="0"/>
              <a:t>Other local, community-based resources</a:t>
            </a:r>
          </a:p>
        </p:txBody>
      </p:sp>
      <p:sp>
        <p:nvSpPr>
          <p:cNvPr id="91139" name="Title 2"/>
          <p:cNvSpPr>
            <a:spLocks noGrp="1"/>
          </p:cNvSpPr>
          <p:nvPr>
            <p:ph type="title" idx="4294967295"/>
          </p:nvPr>
        </p:nvSpPr>
        <p:spPr>
          <a:xfrm>
            <a:off x="2667000" y="1143000"/>
            <a:ext cx="6172200" cy="857250"/>
          </a:xfrm>
        </p:spPr>
        <p:txBody>
          <a:bodyPr/>
          <a:lstStyle/>
          <a:p>
            <a:pPr eaLnBrk="1" hangingPunct="1"/>
            <a:r>
              <a:rPr lang="en-US" altLang="en-US" sz="3000" b="1" dirty="0"/>
              <a:t>Employee Rights and </a:t>
            </a:r>
            <a:r>
              <a:rPr lang="en-US" altLang="en-US" sz="3000" b="1" dirty="0" smtClean="0"/>
              <a:t>Responsibilities  </a:t>
            </a:r>
            <a:endParaRPr lang="en-US" altLang="en-US" sz="3000" b="1" dirty="0"/>
          </a:p>
        </p:txBody>
      </p:sp>
    </p:spTree>
    <p:extLst>
      <p:ext uri="{BB962C8B-B14F-4D97-AF65-F5344CB8AC3E}">
        <p14:creationId xmlns:p14="http://schemas.microsoft.com/office/powerpoint/2010/main" val="2752584503"/>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title="Phioto - Front Page of OSHA Fact Sheet on Your Rights as a Whistleblow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0595" y="992189"/>
            <a:ext cx="4173538"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7" name="Rectangle 3"/>
          <p:cNvSpPr>
            <a:spLocks noChangeArrowheads="1"/>
          </p:cNvSpPr>
          <p:nvPr/>
        </p:nvSpPr>
        <p:spPr bwMode="auto">
          <a:xfrm>
            <a:off x="548640" y="3186113"/>
            <a:ext cx="46748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000" dirty="0" smtClean="0">
                <a:latin typeface="Arial" panose="020B0604020202020204" pitchFamily="34" charset="0"/>
              </a:rPr>
              <a:t>Whistleblower </a:t>
            </a:r>
            <a:r>
              <a:rPr lang="en-US" altLang="en-US" sz="3000" dirty="0">
                <a:latin typeface="Arial" panose="020B0604020202020204" pitchFamily="34" charset="0"/>
              </a:rPr>
              <a:t>Fact Sheet</a:t>
            </a:r>
            <a:br>
              <a:rPr lang="en-US" altLang="en-US" sz="3000" dirty="0">
                <a:latin typeface="Arial" panose="020B0604020202020204" pitchFamily="34" charset="0"/>
              </a:rPr>
            </a:br>
            <a:endParaRPr lang="en-US" altLang="en-US" sz="3000" dirty="0">
              <a:latin typeface="Arial" panose="020B0604020202020204" pitchFamily="34" charset="0"/>
            </a:endParaRPr>
          </a:p>
        </p:txBody>
      </p:sp>
      <p:sp>
        <p:nvSpPr>
          <p:cNvPr id="2" name="TextBox 1"/>
          <p:cNvSpPr txBox="1"/>
          <p:nvPr/>
        </p:nvSpPr>
        <p:spPr>
          <a:xfrm>
            <a:off x="467360" y="5699760"/>
            <a:ext cx="4460240" cy="646331"/>
          </a:xfrm>
          <a:prstGeom prst="rect">
            <a:avLst/>
          </a:prstGeom>
          <a:noFill/>
        </p:spPr>
        <p:txBody>
          <a:bodyPr wrap="square" rtlCol="0">
            <a:spAutoFit/>
          </a:bodyPr>
          <a:lstStyle/>
          <a:p>
            <a:r>
              <a:rPr lang="en-US"/>
              <a:t>Moving Ahead for Progress in the 21</a:t>
            </a:r>
            <a:r>
              <a:rPr lang="en-US" baseline="30000"/>
              <a:t>st</a:t>
            </a:r>
            <a:r>
              <a:rPr lang="en-US"/>
              <a:t> Century Act (MAP-21)</a:t>
            </a:r>
            <a:endParaRPr lang="en-US" dirty="0"/>
          </a:p>
        </p:txBody>
      </p:sp>
      <p:sp>
        <p:nvSpPr>
          <p:cNvPr id="3" name="Rectangle 2"/>
          <p:cNvSpPr/>
          <p:nvPr/>
        </p:nvSpPr>
        <p:spPr>
          <a:xfrm>
            <a:off x="-20320" y="4416475"/>
            <a:ext cx="7426960" cy="369332"/>
          </a:xfrm>
          <a:prstGeom prst="rect">
            <a:avLst/>
          </a:prstGeom>
        </p:spPr>
        <p:txBody>
          <a:bodyPr wrap="square">
            <a:spAutoFit/>
          </a:bodyPr>
          <a:lstStyle/>
          <a:p>
            <a:r>
              <a:rPr lang="en-US" dirty="0">
                <a:hlinkClick r:id="rId4" action="ppaction://hlinkpres?slideindex=1&amp;slidetitle="/>
              </a:rPr>
              <a:t>https://www.osha.gov/OshDoc/data_General_Facts/whistleblower_rights.pdf</a:t>
            </a:r>
            <a:endParaRPr lang="en-US" dirty="0"/>
          </a:p>
        </p:txBody>
      </p:sp>
      <p:sp>
        <p:nvSpPr>
          <p:cNvPr id="4" name="Title 3" hidden="1"/>
          <p:cNvSpPr>
            <a:spLocks noGrp="1"/>
          </p:cNvSpPr>
          <p:nvPr>
            <p:ph type="title"/>
          </p:nvPr>
        </p:nvSpPr>
        <p:spPr/>
        <p:txBody>
          <a:bodyPr/>
          <a:lstStyle/>
          <a:p>
            <a:r>
              <a:rPr lang="en-US" dirty="0" smtClean="0"/>
              <a:t>Whistleblower Fact Sheet Location</a:t>
            </a:r>
            <a:endParaRPr lang="en-US" dirty="0"/>
          </a:p>
        </p:txBody>
      </p:sp>
    </p:spTree>
    <p:extLst>
      <p:ext uri="{BB962C8B-B14F-4D97-AF65-F5344CB8AC3E}">
        <p14:creationId xmlns:p14="http://schemas.microsoft.com/office/powerpoint/2010/main" val="167896950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3" title="Photo - Screenshot of the Whistleblower Protection Program webp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6139" y="1789114"/>
            <a:ext cx="6434137"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itle 4"/>
          <p:cNvSpPr>
            <a:spLocks noGrp="1"/>
          </p:cNvSpPr>
          <p:nvPr>
            <p:ph type="title"/>
          </p:nvPr>
        </p:nvSpPr>
        <p:spPr/>
        <p:txBody>
          <a:bodyPr/>
          <a:lstStyle/>
          <a:p>
            <a:pPr eaLnBrk="1" hangingPunct="1"/>
            <a:r>
              <a:rPr lang="en-US" altLang="en-US" dirty="0" smtClean="0"/>
              <a:t>Whistleblower Protection Program </a:t>
            </a:r>
            <a:br>
              <a:rPr lang="en-US" altLang="en-US" dirty="0" smtClean="0"/>
            </a:br>
            <a:endParaRPr lang="en-US" altLang="en-US" dirty="0" smtClean="0"/>
          </a:p>
        </p:txBody>
      </p:sp>
    </p:spTree>
    <p:extLst>
      <p:ext uri="{BB962C8B-B14F-4D97-AF65-F5344CB8AC3E}">
        <p14:creationId xmlns:p14="http://schemas.microsoft.com/office/powerpoint/2010/main" val="2560331609"/>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Grp="1" noChangeArrowheads="1"/>
          </p:cNvSpPr>
          <p:nvPr>
            <p:ph type="title"/>
          </p:nvPr>
        </p:nvSpPr>
        <p:spPr>
          <a:xfrm>
            <a:off x="3009900" y="1085850"/>
            <a:ext cx="6172200" cy="857250"/>
          </a:xfrm>
        </p:spPr>
        <p:txBody>
          <a:bodyPr/>
          <a:lstStyle/>
          <a:p>
            <a:pPr eaLnBrk="1" hangingPunct="1"/>
            <a:r>
              <a:rPr lang="en-US" altLang="en-US" smtClean="0"/>
              <a:t>Disclaimers</a:t>
            </a:r>
          </a:p>
        </p:txBody>
      </p:sp>
      <p:sp>
        <p:nvSpPr>
          <p:cNvPr id="5123" name="Rectangle 10"/>
          <p:cNvSpPr>
            <a:spLocks noGrp="1" noChangeArrowheads="1"/>
          </p:cNvSpPr>
          <p:nvPr>
            <p:ph idx="1"/>
          </p:nvPr>
        </p:nvSpPr>
        <p:spPr/>
        <p:txBody>
          <a:bodyPr/>
          <a:lstStyle/>
          <a:p>
            <a:pPr eaLnBrk="1" hangingPunct="1">
              <a:defRPr/>
            </a:pPr>
            <a:endParaRPr lang="en-US" sz="1200" dirty="0"/>
          </a:p>
          <a:p>
            <a:pPr eaLnBrk="1" hangingPunct="1">
              <a:defRPr/>
            </a:pPr>
            <a:endParaRPr lang="en-US" sz="1200" dirty="0"/>
          </a:p>
          <a:p>
            <a:pPr eaLnBrk="1" hangingPunct="1">
              <a:defRPr/>
            </a:pPr>
            <a:r>
              <a:rPr lang="en-US" sz="1200" dirty="0"/>
              <a:t>This material was produced under a grant (SH-27642-SH5) from the Occupational Safety and Health Administration, U.S. Department of Labor. It does not necessarily  reflect the views or policies of the U.S. Department of Labor, nor does the mention of trade names, commercial products, or </a:t>
            </a:r>
            <a:r>
              <a:rPr lang="en-US" sz="1200" dirty="0" smtClean="0"/>
              <a:t>organization, </a:t>
            </a:r>
            <a:r>
              <a:rPr lang="en-US" sz="1200" dirty="0"/>
              <a:t>imply endorsement by the U.S. Government.</a:t>
            </a:r>
          </a:p>
          <a:p>
            <a:pPr eaLnBrk="1" hangingPunct="1">
              <a:defRPr/>
            </a:pPr>
            <a:endParaRPr lang="en-US" sz="1200" dirty="0"/>
          </a:p>
          <a:p>
            <a:pPr eaLnBrk="1" hangingPunct="1">
              <a:defRPr/>
            </a:pPr>
            <a:endParaRPr lang="en-US" sz="1050" dirty="0"/>
          </a:p>
          <a:p>
            <a:pPr eaLnBrk="1" hangingPunct="1">
              <a:defRPr/>
            </a:pPr>
            <a:endParaRPr lang="en-US" sz="1050" dirty="0"/>
          </a:p>
        </p:txBody>
      </p:sp>
    </p:spTree>
    <p:extLst>
      <p:ext uri="{BB962C8B-B14F-4D97-AF65-F5344CB8AC3E}">
        <p14:creationId xmlns:p14="http://schemas.microsoft.com/office/powerpoint/2010/main" val="3407552643"/>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9"/>
          <p:cNvSpPr>
            <a:spLocks noGrp="1" noChangeArrowheads="1"/>
          </p:cNvSpPr>
          <p:nvPr>
            <p:ph type="title"/>
          </p:nvPr>
        </p:nvSpPr>
        <p:spPr>
          <a:xfrm>
            <a:off x="3110383" y="0"/>
            <a:ext cx="6172200" cy="857250"/>
          </a:xfrm>
        </p:spPr>
        <p:txBody>
          <a:bodyPr/>
          <a:lstStyle/>
          <a:p>
            <a:pPr eaLnBrk="1" hangingPunct="1"/>
            <a:r>
              <a:rPr lang="en-US" altLang="en-US" dirty="0" smtClean="0"/>
              <a:t>ATV Safety Questions </a:t>
            </a:r>
          </a:p>
        </p:txBody>
      </p:sp>
      <p:sp>
        <p:nvSpPr>
          <p:cNvPr id="5123" name="Rectangle 10" title="Blue bakcground"/>
          <p:cNvSpPr>
            <a:spLocks noGrp="1" noChangeArrowheads="1"/>
          </p:cNvSpPr>
          <p:nvPr>
            <p:ph idx="1"/>
          </p:nvPr>
        </p:nvSpPr>
        <p:spPr>
          <a:xfrm>
            <a:off x="552659" y="753626"/>
            <a:ext cx="10801141" cy="5423337"/>
          </a:xfrm>
        </p:spPr>
        <p:txBody>
          <a:bodyPr/>
          <a:lstStyle/>
          <a:p>
            <a:pPr eaLnBrk="1" hangingPunct="1">
              <a:defRPr/>
            </a:pPr>
            <a:endParaRPr lang="en-US" sz="1200" dirty="0"/>
          </a:p>
          <a:p>
            <a:pPr eaLnBrk="1" hangingPunct="1">
              <a:defRPr/>
            </a:pPr>
            <a:endParaRPr lang="en-US" sz="1200" dirty="0"/>
          </a:p>
          <a:p>
            <a:pPr marL="0" indent="0" eaLnBrk="1" hangingPunct="1">
              <a:buNone/>
              <a:defRPr/>
            </a:pPr>
            <a:endParaRPr lang="en-US" sz="1200" dirty="0"/>
          </a:p>
          <a:p>
            <a:pPr eaLnBrk="1" hangingPunct="1">
              <a:defRPr/>
            </a:pPr>
            <a:endParaRPr lang="en-US" sz="1050" dirty="0"/>
          </a:p>
          <a:p>
            <a:pPr eaLnBrk="1" hangingPunct="1">
              <a:defRPr/>
            </a:pPr>
            <a:endParaRPr lang="en-US" sz="1050" dirty="0"/>
          </a:p>
        </p:txBody>
      </p:sp>
      <p:pic>
        <p:nvPicPr>
          <p:cNvPr id="2" name="Picture 1" title="ATV Sagety Questions Quiz"/>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564" y="934360"/>
            <a:ext cx="5944872" cy="4989280"/>
          </a:xfrm>
          <a:prstGeom prst="rect">
            <a:avLst/>
          </a:prstGeom>
        </p:spPr>
      </p:pic>
      <p:pic>
        <p:nvPicPr>
          <p:cNvPr id="3" name="Picture 2" title="Answers to ATV Safety Question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9586" y="5691960"/>
            <a:ext cx="5637700" cy="970005"/>
          </a:xfrm>
          <a:prstGeom prst="rect">
            <a:avLst/>
          </a:prstGeom>
        </p:spPr>
      </p:pic>
    </p:spTree>
    <p:extLst>
      <p:ext uri="{BB962C8B-B14F-4D97-AF65-F5344CB8AC3E}">
        <p14:creationId xmlns:p14="http://schemas.microsoft.com/office/powerpoint/2010/main" val="120271500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a:xfrm>
            <a:off x="3181350" y="1314450"/>
            <a:ext cx="6229350" cy="1028700"/>
          </a:xfrm>
        </p:spPr>
        <p:txBody>
          <a:bodyPr vert="horz" lIns="67866" tIns="33338" rIns="67866" bIns="33338" rtlCol="0" anchor="ctr">
            <a:normAutofit fontScale="90000"/>
          </a:bodyPr>
          <a:lstStyle/>
          <a:p>
            <a:pPr eaLnBrk="1" hangingPunct="1">
              <a:defRPr/>
            </a:pPr>
            <a:r>
              <a:rPr lang="en-US" sz="3600" u="sng" dirty="0">
                <a:effectLst>
                  <a:outerShdw blurRad="38100" dist="38100" dir="2700000" algn="tl">
                    <a:srgbClr val="000000"/>
                  </a:outerShdw>
                </a:effectLst>
                <a:latin typeface="Palatino Linotype" panose="02040502050505030304" pitchFamily="18" charset="0"/>
              </a:rPr>
              <a:t>Statistics of Injury/Mortality</a:t>
            </a:r>
            <a:r>
              <a:rPr lang="en-US" sz="3600" u="sng" dirty="0">
                <a:effectLst>
                  <a:outerShdw blurRad="38100" dist="38100" dir="2700000" algn="tl">
                    <a:srgbClr val="000000"/>
                  </a:outerShdw>
                </a:effectLst>
              </a:rPr>
              <a:t>:</a:t>
            </a:r>
            <a:br>
              <a:rPr lang="en-US" sz="3600" u="sng" dirty="0">
                <a:effectLst>
                  <a:outerShdw blurRad="38100" dist="38100" dir="2700000" algn="tl">
                    <a:srgbClr val="000000"/>
                  </a:outerShdw>
                </a:effectLst>
              </a:rPr>
            </a:br>
            <a:r>
              <a:rPr lang="en-US" dirty="0" smtClean="0">
                <a:latin typeface="Palatino Linotype" panose="02040502050505030304" pitchFamily="18" charset="0"/>
              </a:rPr>
              <a:t>U.S.</a:t>
            </a:r>
          </a:p>
        </p:txBody>
      </p:sp>
      <p:sp>
        <p:nvSpPr>
          <p:cNvPr id="75781" name="Rectangle 5"/>
          <p:cNvSpPr>
            <a:spLocks noGrp="1" noChangeArrowheads="1"/>
          </p:cNvSpPr>
          <p:nvPr>
            <p:ph type="body" idx="1"/>
          </p:nvPr>
        </p:nvSpPr>
        <p:spPr>
          <a:xfrm>
            <a:off x="3124200" y="2400300"/>
            <a:ext cx="2800350" cy="3028950"/>
          </a:xfrm>
        </p:spPr>
        <p:txBody>
          <a:bodyPr vert="horz" lIns="67866" tIns="33338" rIns="67866" bIns="33338" rtlCol="0">
            <a:normAutofit/>
          </a:bodyPr>
          <a:lstStyle/>
          <a:p>
            <a:pPr eaLnBrk="1" hangingPunct="1">
              <a:defRPr/>
            </a:pPr>
            <a:r>
              <a:rPr lang="en-US" altLang="en-US" dirty="0" smtClean="0">
                <a:latin typeface="Palatino Linotype" panose="02040502050505030304" pitchFamily="18" charset="0"/>
              </a:rPr>
              <a:t>570 Fatalities (2015)</a:t>
            </a:r>
          </a:p>
          <a:p>
            <a:pPr eaLnBrk="1" hangingPunct="1">
              <a:defRPr/>
            </a:pPr>
            <a:r>
              <a:rPr lang="en-US" altLang="en-US" dirty="0" smtClean="0">
                <a:latin typeface="Palatino Linotype" panose="02040502050505030304" pitchFamily="18" charset="0"/>
              </a:rPr>
              <a:t>22.8 deaths per 100,000 workers</a:t>
            </a:r>
          </a:p>
        </p:txBody>
      </p:sp>
      <p:graphicFrame>
        <p:nvGraphicFramePr>
          <p:cNvPr id="14340" name="Object 6" title="Picture - the U.S. Map by State (Color)">
            <a:hlinkClick r:id="" action="ppaction://ole?verb=0"/>
          </p:cNvPr>
          <p:cNvGraphicFramePr>
            <a:graphicFrameLocks/>
          </p:cNvGraphicFramePr>
          <p:nvPr>
            <p:extLst>
              <p:ext uri="{D42A27DB-BD31-4B8C-83A1-F6EECF244321}">
                <p14:modId xmlns:p14="http://schemas.microsoft.com/office/powerpoint/2010/main" val="808927065"/>
              </p:ext>
            </p:extLst>
          </p:nvPr>
        </p:nvGraphicFramePr>
        <p:xfrm>
          <a:off x="5581650" y="2571751"/>
          <a:ext cx="3486150" cy="2219325"/>
        </p:xfrm>
        <a:graphic>
          <a:graphicData uri="http://schemas.openxmlformats.org/presentationml/2006/ole">
            <mc:AlternateContent xmlns:mc="http://schemas.openxmlformats.org/markup-compatibility/2006">
              <mc:Choice xmlns:v="urn:schemas-microsoft-com:vml" Requires="v">
                <p:oleObj spid="_x0000_s3147" name="Clip" r:id="rId4" imgW="4838700" imgH="2806700" progId="MS_ClipArt_Gallery.5">
                  <p:embed/>
                </p:oleObj>
              </mc:Choice>
              <mc:Fallback>
                <p:oleObj name="Clip" r:id="rId4" imgW="4838700" imgH="2806700" progId="MS_ClipArt_Gallery.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650" y="2571751"/>
                        <a:ext cx="348615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06022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0-#ppt_w/2"/>
                                          </p:val>
                                        </p:tav>
                                        <p:tav tm="100000">
                                          <p:val>
                                            <p:strVal val="#ppt_x"/>
                                          </p:val>
                                        </p:tav>
                                      </p:tavLst>
                                    </p:anim>
                                    <p:anim calcmode="lin" valueType="num">
                                      <p:cBhvr additive="base">
                                        <p:cTn id="8" dur="500" fill="hold"/>
                                        <p:tgtEl>
                                          <p:spTgt spid="7578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75781"/>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Causes of Fatalities include</a:t>
            </a:r>
            <a:endParaRPr lang="en-US" dirty="0"/>
          </a:p>
        </p:txBody>
      </p:sp>
      <p:sp>
        <p:nvSpPr>
          <p:cNvPr id="2" name="TextBox 1"/>
          <p:cNvSpPr txBox="1"/>
          <p:nvPr/>
        </p:nvSpPr>
        <p:spPr>
          <a:xfrm>
            <a:off x="2010032" y="2644346"/>
            <a:ext cx="7941276" cy="3046988"/>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Operating </a:t>
            </a:r>
            <a:r>
              <a:rPr lang="en-US" sz="3200" dirty="0"/>
              <a:t>at excessive speeds for the </a:t>
            </a:r>
            <a:r>
              <a:rPr lang="en-US" sz="3200" dirty="0" smtClean="0"/>
              <a:t>terrain/operation </a:t>
            </a:r>
          </a:p>
          <a:p>
            <a:pPr marL="457200" indent="-457200">
              <a:buFont typeface="Wingdings" panose="05000000000000000000" pitchFamily="2" charset="2"/>
              <a:buChar char="§"/>
            </a:pPr>
            <a:r>
              <a:rPr lang="en-US" sz="3200" dirty="0"/>
              <a:t>O</a:t>
            </a:r>
            <a:r>
              <a:rPr lang="en-US" sz="3200" dirty="0" smtClean="0"/>
              <a:t>perating </a:t>
            </a:r>
            <a:r>
              <a:rPr lang="en-US" sz="3200" dirty="0"/>
              <a:t>ATVs on paved </a:t>
            </a:r>
            <a:r>
              <a:rPr lang="en-US" sz="3200" dirty="0" smtClean="0"/>
              <a:t>roads</a:t>
            </a:r>
          </a:p>
          <a:p>
            <a:pPr marL="457200" indent="-457200">
              <a:buFont typeface="Wingdings" panose="05000000000000000000" pitchFamily="2" charset="2"/>
              <a:buChar char="§"/>
            </a:pPr>
            <a:r>
              <a:rPr lang="en-US" sz="3200" dirty="0"/>
              <a:t>N</a:t>
            </a:r>
            <a:r>
              <a:rPr lang="en-US" sz="3200" dirty="0" smtClean="0"/>
              <a:t>ot </a:t>
            </a:r>
            <a:r>
              <a:rPr lang="en-US" sz="3200" dirty="0"/>
              <a:t>wearing a protective </a:t>
            </a:r>
            <a:r>
              <a:rPr lang="en-US" sz="3200" dirty="0" smtClean="0"/>
              <a:t>helmet</a:t>
            </a:r>
          </a:p>
          <a:p>
            <a:pPr marL="457200" indent="-457200">
              <a:buFont typeface="Wingdings" panose="05000000000000000000" pitchFamily="2" charset="2"/>
              <a:buChar char="§"/>
            </a:pPr>
            <a:r>
              <a:rPr lang="en-US" sz="3200" dirty="0"/>
              <a:t>I</a:t>
            </a:r>
            <a:r>
              <a:rPr lang="en-US" sz="3200" dirty="0" smtClean="0"/>
              <a:t>nsufficient </a:t>
            </a:r>
            <a:r>
              <a:rPr lang="en-US" sz="3200" dirty="0"/>
              <a:t>or no </a:t>
            </a:r>
            <a:r>
              <a:rPr lang="en-US" sz="3200" dirty="0" smtClean="0"/>
              <a:t>training </a:t>
            </a:r>
          </a:p>
          <a:p>
            <a:pPr marL="457200" indent="-457200">
              <a:buFont typeface="Wingdings" panose="05000000000000000000" pitchFamily="2" charset="2"/>
              <a:buChar char="§"/>
            </a:pPr>
            <a:r>
              <a:rPr lang="en-US" sz="3200" dirty="0"/>
              <a:t>C</a:t>
            </a:r>
            <a:r>
              <a:rPr lang="en-US" sz="3200" dirty="0" smtClean="0"/>
              <a:t>arrying extra riders</a:t>
            </a:r>
            <a:endParaRPr lang="en-US" sz="3200" dirty="0"/>
          </a:p>
        </p:txBody>
      </p:sp>
    </p:spTree>
    <p:extLst>
      <p:ext uri="{BB962C8B-B14F-4D97-AF65-F5344CB8AC3E}">
        <p14:creationId xmlns:p14="http://schemas.microsoft.com/office/powerpoint/2010/main" val="219234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Chose the right size ATV</a:t>
            </a:r>
            <a:endParaRPr lang="en-US" dirty="0"/>
          </a:p>
        </p:txBody>
      </p:sp>
      <p:sp>
        <p:nvSpPr>
          <p:cNvPr id="6" name="TextBox 5"/>
          <p:cNvSpPr txBox="1"/>
          <p:nvPr/>
        </p:nvSpPr>
        <p:spPr>
          <a:xfrm>
            <a:off x="609600" y="6170141"/>
            <a:ext cx="8320216" cy="369332"/>
          </a:xfrm>
          <a:prstGeom prst="rect">
            <a:avLst/>
          </a:prstGeom>
          <a:noFill/>
        </p:spPr>
        <p:txBody>
          <a:bodyPr wrap="square" rtlCol="0">
            <a:spAutoFit/>
          </a:bodyPr>
          <a:lstStyle/>
          <a:p>
            <a:r>
              <a:rPr lang="en-US" dirty="0" smtClean="0"/>
              <a:t>Source: Penn State ATV Safety Brochure</a:t>
            </a:r>
            <a:endParaRPr lang="en-US" dirty="0"/>
          </a:p>
        </p:txBody>
      </p:sp>
      <p:graphicFrame>
        <p:nvGraphicFramePr>
          <p:cNvPr id="4" name="Table 3" title="Table with 4 columns: Age of Operator, Blank Column, ATV/UTV Engine Size, Blank Column"/>
          <p:cNvGraphicFramePr>
            <a:graphicFrameLocks noGrp="1"/>
          </p:cNvGraphicFramePr>
          <p:nvPr>
            <p:extLst>
              <p:ext uri="{D42A27DB-BD31-4B8C-83A1-F6EECF244321}">
                <p14:modId xmlns:p14="http://schemas.microsoft.com/office/powerpoint/2010/main" val="2587883696"/>
              </p:ext>
            </p:extLst>
          </p:nvPr>
        </p:nvGraphicFramePr>
        <p:xfrm>
          <a:off x="3009900" y="1587498"/>
          <a:ext cx="6096000" cy="3632203"/>
        </p:xfrm>
        <a:graphic>
          <a:graphicData uri="http://schemas.openxmlformats.org/drawingml/2006/table">
            <a:tbl>
              <a:tblPr firstRow="1" bandRow="1">
                <a:tableStyleId>{5C22544A-7EE6-4342-B048-85BDC9FD1C3A}</a:tableStyleId>
              </a:tblPr>
              <a:tblGrid>
                <a:gridCol w="3048000"/>
                <a:gridCol w="3048000"/>
              </a:tblGrid>
              <a:tr h="971672">
                <a:tc>
                  <a:txBody>
                    <a:bodyPr/>
                    <a:lstStyle/>
                    <a:p>
                      <a:r>
                        <a:rPr lang="en-US" dirty="0" smtClean="0"/>
                        <a:t>Age of Operator</a:t>
                      </a:r>
                      <a:endParaRPr lang="en-US" dirty="0"/>
                    </a:p>
                  </a:txBody>
                  <a:tcPr/>
                </a:tc>
                <a:tc>
                  <a:txBody>
                    <a:bodyPr/>
                    <a:lstStyle/>
                    <a:p>
                      <a:r>
                        <a:rPr lang="en-US" dirty="0" smtClean="0"/>
                        <a:t>ATV/UTV Engine Size</a:t>
                      </a:r>
                      <a:endParaRPr lang="en-US" dirty="0"/>
                    </a:p>
                  </a:txBody>
                  <a:tcPr/>
                </a:tc>
              </a:tr>
              <a:tr h="971672">
                <a:tc>
                  <a:txBody>
                    <a:bodyPr/>
                    <a:lstStyle/>
                    <a:p>
                      <a:r>
                        <a:rPr lang="en-US" dirty="0" smtClean="0"/>
                        <a:t>Under 6 years of age</a:t>
                      </a:r>
                      <a:endParaRPr lang="en-US" dirty="0"/>
                    </a:p>
                  </a:txBody>
                  <a:tcPr/>
                </a:tc>
                <a:tc>
                  <a:txBody>
                    <a:bodyPr/>
                    <a:lstStyle/>
                    <a:p>
                      <a:r>
                        <a:rPr lang="en-US" dirty="0" smtClean="0"/>
                        <a:t>Not recommended</a:t>
                      </a:r>
                      <a:endParaRPr lang="en-US" dirty="0"/>
                    </a:p>
                  </a:txBody>
                  <a:tcPr/>
                </a:tc>
              </a:tr>
              <a:tr h="562953">
                <a:tc>
                  <a:txBody>
                    <a:bodyPr/>
                    <a:lstStyle/>
                    <a:p>
                      <a:r>
                        <a:rPr lang="en-US" dirty="0" smtClean="0"/>
                        <a:t>Age 6-11</a:t>
                      </a:r>
                      <a:endParaRPr lang="en-US" dirty="0"/>
                    </a:p>
                  </a:txBody>
                  <a:tcPr/>
                </a:tc>
                <a:tc>
                  <a:txBody>
                    <a:bodyPr/>
                    <a:lstStyle/>
                    <a:p>
                      <a:r>
                        <a:rPr lang="en-US" dirty="0" smtClean="0"/>
                        <a:t>Under 70 cc</a:t>
                      </a:r>
                      <a:endParaRPr lang="en-US" dirty="0"/>
                    </a:p>
                  </a:txBody>
                  <a:tcPr/>
                </a:tc>
              </a:tr>
              <a:tr h="562953">
                <a:tc>
                  <a:txBody>
                    <a:bodyPr/>
                    <a:lstStyle/>
                    <a:p>
                      <a:r>
                        <a:rPr lang="en-US" dirty="0" smtClean="0"/>
                        <a:t>Age 12-15</a:t>
                      </a:r>
                      <a:endParaRPr lang="en-US" dirty="0"/>
                    </a:p>
                  </a:txBody>
                  <a:tcPr/>
                </a:tc>
                <a:tc>
                  <a:txBody>
                    <a:bodyPr/>
                    <a:lstStyle/>
                    <a:p>
                      <a:r>
                        <a:rPr lang="en-US" dirty="0" smtClean="0"/>
                        <a:t>70-90 cc</a:t>
                      </a:r>
                      <a:endParaRPr lang="en-US" dirty="0"/>
                    </a:p>
                  </a:txBody>
                  <a:tcPr/>
                </a:tc>
              </a:tr>
              <a:tr h="562953">
                <a:tc>
                  <a:txBody>
                    <a:bodyPr/>
                    <a:lstStyle/>
                    <a:p>
                      <a:r>
                        <a:rPr lang="en-US" dirty="0" smtClean="0"/>
                        <a:t>16 years and older</a:t>
                      </a:r>
                      <a:endParaRPr lang="en-US" dirty="0"/>
                    </a:p>
                  </a:txBody>
                  <a:tcPr/>
                </a:tc>
                <a:tc>
                  <a:txBody>
                    <a:bodyPr/>
                    <a:lstStyle/>
                    <a:p>
                      <a:r>
                        <a:rPr lang="en-US" dirty="0" smtClean="0"/>
                        <a:t>Over 90 cc</a:t>
                      </a:r>
                      <a:endParaRPr lang="en-US" dirty="0"/>
                    </a:p>
                  </a:txBody>
                  <a:tcPr/>
                </a:tc>
              </a:tr>
            </a:tbl>
          </a:graphicData>
        </a:graphic>
      </p:graphicFrame>
    </p:spTree>
    <p:extLst>
      <p:ext uri="{BB962C8B-B14F-4D97-AF65-F5344CB8AC3E}">
        <p14:creationId xmlns:p14="http://schemas.microsoft.com/office/powerpoint/2010/main" val="3979205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Carrier Racks</a:t>
            </a:r>
            <a:endParaRPr lang="en-US" dirty="0"/>
          </a:p>
        </p:txBody>
      </p:sp>
      <p:sp>
        <p:nvSpPr>
          <p:cNvPr id="4" name="Rectangle 3"/>
          <p:cNvSpPr/>
          <p:nvPr/>
        </p:nvSpPr>
        <p:spPr>
          <a:xfrm>
            <a:off x="4964482" y="1690688"/>
            <a:ext cx="6096000" cy="1200329"/>
          </a:xfrm>
          <a:prstGeom prst="rect">
            <a:avLst/>
          </a:prstGeom>
        </p:spPr>
        <p:txBody>
          <a:bodyPr>
            <a:spAutoFit/>
          </a:bodyPr>
          <a:lstStyle/>
          <a:p>
            <a:r>
              <a:rPr lang="en-US" dirty="0" smtClean="0"/>
              <a:t>Carrier racks should not be installed on youth size ATVs because the weight of objects or materials carried on the rack can shift the ATVs center of gravity and reduce its stability. The material on the rack may also block the youth’s vision.</a:t>
            </a:r>
            <a:endParaRPr lang="en-US" dirty="0"/>
          </a:p>
        </p:txBody>
      </p:sp>
      <p:sp>
        <p:nvSpPr>
          <p:cNvPr id="5" name="TextBox 4"/>
          <p:cNvSpPr txBox="1"/>
          <p:nvPr/>
        </p:nvSpPr>
        <p:spPr>
          <a:xfrm>
            <a:off x="675503" y="5997146"/>
            <a:ext cx="8995719" cy="369332"/>
          </a:xfrm>
          <a:prstGeom prst="rect">
            <a:avLst/>
          </a:prstGeom>
          <a:noFill/>
        </p:spPr>
        <p:txBody>
          <a:bodyPr wrap="square" rtlCol="0">
            <a:spAutoFit/>
          </a:bodyPr>
          <a:lstStyle/>
          <a:p>
            <a:r>
              <a:rPr lang="en-US" dirty="0" smtClean="0"/>
              <a:t>Source: Penn State ATV safety brochure</a:t>
            </a:r>
            <a:endParaRPr lang="en-US" dirty="0"/>
          </a:p>
        </p:txBody>
      </p:sp>
      <p:pic>
        <p:nvPicPr>
          <p:cNvPr id="2" name="Picture 1" title="Photo - Label on a carrrier rack &quot;Maximum Load - 20 kg (44 lb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503" y="1690688"/>
            <a:ext cx="3837958" cy="2834640"/>
          </a:xfrm>
          <a:prstGeom prst="rect">
            <a:avLst/>
          </a:prstGeom>
        </p:spPr>
      </p:pic>
      <p:pic>
        <p:nvPicPr>
          <p:cNvPr id="6" name="Picture 5" title="Photo - Carrier rack on youth size ATV"/>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12280" y="3071066"/>
            <a:ext cx="4722848" cy="2926080"/>
          </a:xfrm>
          <a:prstGeom prst="rect">
            <a:avLst/>
          </a:prstGeom>
        </p:spPr>
      </p:pic>
    </p:spTree>
    <p:extLst>
      <p:ext uri="{BB962C8B-B14F-4D97-AF65-F5344CB8AC3E}">
        <p14:creationId xmlns:p14="http://schemas.microsoft.com/office/powerpoint/2010/main" val="639977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Carrier </a:t>
            </a:r>
            <a:r>
              <a:rPr lang="en-US" dirty="0" smtClean="0"/>
              <a:t>Racks </a:t>
            </a:r>
            <a:endParaRPr lang="en-US" dirty="0"/>
          </a:p>
        </p:txBody>
      </p:sp>
      <p:sp>
        <p:nvSpPr>
          <p:cNvPr id="3" name="TextBox 2"/>
          <p:cNvSpPr txBox="1"/>
          <p:nvPr/>
        </p:nvSpPr>
        <p:spPr>
          <a:xfrm>
            <a:off x="7121874" y="2279035"/>
            <a:ext cx="4085968" cy="4031873"/>
          </a:xfrm>
          <a:prstGeom prst="rect">
            <a:avLst/>
          </a:prstGeom>
          <a:noFill/>
        </p:spPr>
        <p:txBody>
          <a:bodyPr wrap="square" rtlCol="0">
            <a:spAutoFit/>
          </a:bodyPr>
          <a:lstStyle/>
          <a:p>
            <a:pPr algn="ctr"/>
            <a:r>
              <a:rPr lang="en-US" sz="3200" dirty="0" smtClean="0"/>
              <a:t>For Adult ATV’s care should be given not to put overweight oversized loads onto carrier racks that may reduce visibility or impair steering or braking</a:t>
            </a:r>
            <a:endParaRPr lang="en-US" sz="3200" dirty="0"/>
          </a:p>
        </p:txBody>
      </p:sp>
      <p:pic>
        <p:nvPicPr>
          <p:cNvPr id="4" name="Picture 3" title="Photo - For Adult ATV’s care should be given not to put overweight oversized loads onto carrier racks that may reduce visibility or impair steering or braking"/>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00214" y="2164773"/>
            <a:ext cx="6607407" cy="3931920"/>
          </a:xfrm>
          <a:prstGeom prst="rect">
            <a:avLst/>
          </a:prstGeom>
        </p:spPr>
      </p:pic>
      <p:sp>
        <p:nvSpPr>
          <p:cNvPr id="5" name="Rectangle 4"/>
          <p:cNvSpPr/>
          <p:nvPr/>
        </p:nvSpPr>
        <p:spPr>
          <a:xfrm>
            <a:off x="379315" y="6343134"/>
            <a:ext cx="3874330" cy="369332"/>
          </a:xfrm>
          <a:prstGeom prst="rect">
            <a:avLst/>
          </a:prstGeom>
        </p:spPr>
        <p:txBody>
          <a:bodyPr wrap="none">
            <a:spAutoFit/>
          </a:bodyPr>
          <a:lstStyle/>
          <a:p>
            <a:r>
              <a:rPr lang="en-US" dirty="0"/>
              <a:t>Source: Penn State ATV safety brochure</a:t>
            </a:r>
          </a:p>
        </p:txBody>
      </p:sp>
    </p:spTree>
    <p:extLst>
      <p:ext uri="{BB962C8B-B14F-4D97-AF65-F5344CB8AC3E}">
        <p14:creationId xmlns:p14="http://schemas.microsoft.com/office/powerpoint/2010/main" val="568392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Photo - Warning label examp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54480" y="2306319"/>
            <a:ext cx="4318000" cy="4145281"/>
          </a:xfrm>
          <a:prstGeom prst="rect">
            <a:avLst/>
          </a:prstGeom>
        </p:spPr>
      </p:pic>
      <p:sp>
        <p:nvSpPr>
          <p:cNvPr id="4" name="Title 3"/>
          <p:cNvSpPr>
            <a:spLocks noGrp="1"/>
          </p:cNvSpPr>
          <p:nvPr>
            <p:ph type="title"/>
          </p:nvPr>
        </p:nvSpPr>
        <p:spPr/>
        <p:txBody>
          <a:bodyPr/>
          <a:lstStyle/>
          <a:p>
            <a:pPr algn="ctr"/>
            <a:r>
              <a:rPr lang="en-US" dirty="0" smtClean="0"/>
              <a:t>Read </a:t>
            </a:r>
            <a:r>
              <a:rPr lang="en-US" dirty="0"/>
              <a:t>W</a:t>
            </a:r>
            <a:r>
              <a:rPr lang="en-US" dirty="0" smtClean="0"/>
              <a:t>arning labels</a:t>
            </a:r>
            <a:endParaRPr lang="en-US" dirty="0"/>
          </a:p>
        </p:txBody>
      </p:sp>
      <p:pic>
        <p:nvPicPr>
          <p:cNvPr id="5" name="Picture 4" title="Photo - Warning label example"/>
          <p:cNvPicPr>
            <a:picLocks noChangeAspect="1"/>
          </p:cNvPicPr>
          <p:nvPr/>
        </p:nvPicPr>
        <p:blipFill rotWithShape="1">
          <a:blip r:embed="rId4" cstate="email">
            <a:extLst>
              <a:ext uri="{28A0092B-C50C-407E-A947-70E740481C1C}">
                <a14:useLocalDpi xmlns:a14="http://schemas.microsoft.com/office/drawing/2010/main"/>
              </a:ext>
            </a:extLst>
          </a:blip>
          <a:srcRect r="-415"/>
          <a:stretch/>
        </p:blipFill>
        <p:spPr>
          <a:xfrm>
            <a:off x="6664960" y="2590798"/>
            <a:ext cx="4907280" cy="3576321"/>
          </a:xfrm>
          <a:prstGeom prst="rect">
            <a:avLst/>
          </a:prstGeom>
        </p:spPr>
      </p:pic>
    </p:spTree>
    <p:extLst>
      <p:ext uri="{BB962C8B-B14F-4D97-AF65-F5344CB8AC3E}">
        <p14:creationId xmlns:p14="http://schemas.microsoft.com/office/powerpoint/2010/main" val="3344453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2521</Words>
  <Application>Microsoft Office PowerPoint</Application>
  <PresentationFormat>Custom</PresentationFormat>
  <Paragraphs>284</Paragraphs>
  <Slides>39</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Clip</vt:lpstr>
      <vt:lpstr>Photo Editor Photo</vt:lpstr>
      <vt:lpstr>ATV Safety for Youth</vt:lpstr>
      <vt:lpstr>Program Objectives</vt:lpstr>
      <vt:lpstr>Statistics: Involvement in Farming in the U.S.</vt:lpstr>
      <vt:lpstr>Statistics of Injury/Mortality: U.S.</vt:lpstr>
      <vt:lpstr>Causes of Fatalities include</vt:lpstr>
      <vt:lpstr>Chose the right size ATV</vt:lpstr>
      <vt:lpstr>Carrier Racks</vt:lpstr>
      <vt:lpstr>Carrier Racks </vt:lpstr>
      <vt:lpstr>Read Warning labels</vt:lpstr>
      <vt:lpstr>One Seat-One Rider</vt:lpstr>
      <vt:lpstr>Shifting your weight on an ATV</vt:lpstr>
      <vt:lpstr>Shifting your weight on an ATV continued</vt:lpstr>
      <vt:lpstr>Shifting your weight on an ATV (continued)</vt:lpstr>
      <vt:lpstr>Chemical Sprayers on ATV’s</vt:lpstr>
      <vt:lpstr>Personal Protective Equipment (PPE)</vt:lpstr>
      <vt:lpstr>Head to Toe Protection</vt:lpstr>
      <vt:lpstr>ATV/UTV Safety Issues</vt:lpstr>
      <vt:lpstr>ATV/UTV Safety Issues continued:</vt:lpstr>
      <vt:lpstr>                               Safety Gear for ATVs</vt:lpstr>
      <vt:lpstr>Helmets</vt:lpstr>
      <vt:lpstr>Shirts</vt:lpstr>
      <vt:lpstr>Pants:</vt:lpstr>
      <vt:lpstr>Gloves</vt:lpstr>
      <vt:lpstr>Footwear:</vt:lpstr>
      <vt:lpstr>Know your Location</vt:lpstr>
      <vt:lpstr> Calling 911  </vt:lpstr>
      <vt:lpstr>Emergency &amp; First-Response  Preparation Include:</vt:lpstr>
      <vt:lpstr>Emergency &amp; First-Response  Preparation Should Also Include:</vt:lpstr>
      <vt:lpstr>OSHA Section 5(a)(1), </vt:lpstr>
      <vt:lpstr>Small Farm Exemption </vt:lpstr>
      <vt:lpstr>State to State</vt:lpstr>
      <vt:lpstr>OSHA and Agriculture</vt:lpstr>
      <vt:lpstr>Employee Rights and Responsibilities</vt:lpstr>
      <vt:lpstr>Employee Rights and Responsibilities </vt:lpstr>
      <vt:lpstr>Employee Rights and Responsibilities  </vt:lpstr>
      <vt:lpstr>Whistleblower Fact Sheet Location</vt:lpstr>
      <vt:lpstr>Whistleblower Protection Program  </vt:lpstr>
      <vt:lpstr>Disclaimers</vt:lpstr>
      <vt:lpstr>ATV Safety Questions </vt:lpstr>
    </vt:vector>
  </TitlesOfParts>
  <Company>Northeast Iowa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Neenan</dc:creator>
  <cp:lastModifiedBy>Robertson, Donna - OSHA</cp:lastModifiedBy>
  <cp:revision>72</cp:revision>
  <dcterms:created xsi:type="dcterms:W3CDTF">2016-11-09T16:53:17Z</dcterms:created>
  <dcterms:modified xsi:type="dcterms:W3CDTF">2017-11-15T18:47:49Z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1420127512</vt:i4>
  </property>
  <property fmtid="{D5CDD505-2E9C-101B-9397-08002B2CF9AE}" pid="3" name="_NewReviewCycle">
    <vt:lpwstr/>
  </property>
  <property fmtid="{D5CDD505-2E9C-101B-9397-08002B2CF9AE}" pid="4" name="_EmailSubject">
    <vt:lpwstr>FW: Dan Neenan shared 'ATV to Jackie' in 'OSHA - Jackie' with you</vt:lpwstr>
  </property>
  <property fmtid="{D5CDD505-2E9C-101B-9397-08002B2CF9AE}" pid="5" name="_AuthorEmail">
    <vt:lpwstr>Wheeler.Jacalyn@dol.gov</vt:lpwstr>
  </property>
  <property fmtid="{D5CDD505-2E9C-101B-9397-08002B2CF9AE}" pid="6" name="_AuthorEmailDisplayName">
    <vt:lpwstr>Wheeler, Jacalyn - OSHA</vt:lpwstr>
  </property>
</Properties>
</file>