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164"/>
  </p:notesMasterIdLst>
  <p:handoutMasterIdLst>
    <p:handoutMasterId r:id="rId165"/>
  </p:handoutMasterIdLst>
  <p:sldIdLst>
    <p:sldId id="398" r:id="rId2"/>
    <p:sldId id="258" r:id="rId3"/>
    <p:sldId id="259" r:id="rId4"/>
    <p:sldId id="519" r:id="rId5"/>
    <p:sldId id="529" r:id="rId6"/>
    <p:sldId id="260" r:id="rId7"/>
    <p:sldId id="401" r:id="rId8"/>
    <p:sldId id="524" r:id="rId9"/>
    <p:sldId id="520" r:id="rId10"/>
    <p:sldId id="468" r:id="rId11"/>
    <p:sldId id="469" r:id="rId12"/>
    <p:sldId id="521" r:id="rId13"/>
    <p:sldId id="470" r:id="rId14"/>
    <p:sldId id="522" r:id="rId15"/>
    <p:sldId id="471" r:id="rId16"/>
    <p:sldId id="472" r:id="rId17"/>
    <p:sldId id="523" r:id="rId18"/>
    <p:sldId id="473" r:id="rId19"/>
    <p:sldId id="402" r:id="rId20"/>
    <p:sldId id="525" r:id="rId21"/>
    <p:sldId id="390" r:id="rId22"/>
    <p:sldId id="486" r:id="rId23"/>
    <p:sldId id="510" r:id="rId24"/>
    <p:sldId id="583" r:id="rId25"/>
    <p:sldId id="500" r:id="rId26"/>
    <p:sldId id="544" r:id="rId27"/>
    <p:sldId id="497" r:id="rId28"/>
    <p:sldId id="499" r:id="rId29"/>
    <p:sldId id="498" r:id="rId30"/>
    <p:sldId id="543" r:id="rId31"/>
    <p:sldId id="531" r:id="rId32"/>
    <p:sldId id="503" r:id="rId33"/>
    <p:sldId id="502" r:id="rId34"/>
    <p:sldId id="504" r:id="rId35"/>
    <p:sldId id="505" r:id="rId36"/>
    <p:sldId id="507" r:id="rId37"/>
    <p:sldId id="554" r:id="rId38"/>
    <p:sldId id="508" r:id="rId39"/>
    <p:sldId id="391" r:id="rId40"/>
    <p:sldId id="271" r:id="rId41"/>
    <p:sldId id="277" r:id="rId42"/>
    <p:sldId id="418" r:id="rId43"/>
    <p:sldId id="419" r:id="rId44"/>
    <p:sldId id="480" r:id="rId45"/>
    <p:sldId id="404" r:id="rId46"/>
    <p:sldId id="405" r:id="rId47"/>
    <p:sldId id="406" r:id="rId48"/>
    <p:sldId id="408" r:id="rId49"/>
    <p:sldId id="386" r:id="rId50"/>
    <p:sldId id="387" r:id="rId51"/>
    <p:sldId id="388" r:id="rId52"/>
    <p:sldId id="278" r:id="rId53"/>
    <p:sldId id="282" r:id="rId54"/>
    <p:sldId id="286" r:id="rId55"/>
    <p:sldId id="287" r:id="rId56"/>
    <p:sldId id="291" r:id="rId57"/>
    <p:sldId id="384" r:id="rId58"/>
    <p:sldId id="389" r:id="rId59"/>
    <p:sldId id="411" r:id="rId60"/>
    <p:sldId id="413" r:id="rId61"/>
    <p:sldId id="412" r:id="rId62"/>
    <p:sldId id="410" r:id="rId63"/>
    <p:sldId id="415" r:id="rId64"/>
    <p:sldId id="558" r:id="rId65"/>
    <p:sldId id="475" r:id="rId66"/>
    <p:sldId id="397" r:id="rId67"/>
    <p:sldId id="490" r:id="rId68"/>
    <p:sldId id="552" r:id="rId69"/>
    <p:sldId id="300" r:id="rId70"/>
    <p:sldId id="539" r:id="rId71"/>
    <p:sldId id="540" r:id="rId72"/>
    <p:sldId id="541" r:id="rId73"/>
    <p:sldId id="542" r:id="rId74"/>
    <p:sldId id="491" r:id="rId75"/>
    <p:sldId id="393" r:id="rId76"/>
    <p:sldId id="303" r:id="rId77"/>
    <p:sldId id="396" r:id="rId78"/>
    <p:sldId id="306" r:id="rId79"/>
    <p:sldId id="307" r:id="rId80"/>
    <p:sldId id="422" r:id="rId81"/>
    <p:sldId id="311" r:id="rId82"/>
    <p:sldId id="456" r:id="rId83"/>
    <p:sldId id="454" r:id="rId84"/>
    <p:sldId id="455" r:id="rId85"/>
    <p:sldId id="516" r:id="rId86"/>
    <p:sldId id="538" r:id="rId87"/>
    <p:sldId id="579" r:id="rId88"/>
    <p:sldId id="580" r:id="rId89"/>
    <p:sldId id="476" r:id="rId90"/>
    <p:sldId id="426" r:id="rId91"/>
    <p:sldId id="423" r:id="rId92"/>
    <p:sldId id="416" r:id="rId93"/>
    <p:sldId id="559" r:id="rId94"/>
    <p:sldId id="459" r:id="rId95"/>
    <p:sldId id="425" r:id="rId96"/>
    <p:sldId id="545" r:id="rId97"/>
    <p:sldId id="547" r:id="rId98"/>
    <p:sldId id="572" r:id="rId99"/>
    <p:sldId id="574" r:id="rId100"/>
    <p:sldId id="575" r:id="rId101"/>
    <p:sldId id="576" r:id="rId102"/>
    <p:sldId id="315" r:id="rId103"/>
    <p:sldId id="321" r:id="rId104"/>
    <p:sldId id="317" r:id="rId105"/>
    <p:sldId id="319" r:id="rId106"/>
    <p:sldId id="320" r:id="rId107"/>
    <p:sldId id="458" r:id="rId108"/>
    <p:sldId id="322" r:id="rId109"/>
    <p:sldId id="324" r:id="rId110"/>
    <p:sldId id="460" r:id="rId111"/>
    <p:sldId id="325" r:id="rId112"/>
    <p:sldId id="326" r:id="rId113"/>
    <p:sldId id="328" r:id="rId114"/>
    <p:sldId id="330" r:id="rId115"/>
    <p:sldId id="482" r:id="rId116"/>
    <p:sldId id="549" r:id="rId117"/>
    <p:sldId id="333" r:id="rId118"/>
    <p:sldId id="334" r:id="rId119"/>
    <p:sldId id="335" r:id="rId120"/>
    <p:sldId id="336" r:id="rId121"/>
    <p:sldId id="337" r:id="rId122"/>
    <p:sldId id="338" r:id="rId123"/>
    <p:sldId id="582" r:id="rId124"/>
    <p:sldId id="339" r:id="rId125"/>
    <p:sldId id="341" r:id="rId126"/>
    <p:sldId id="427" r:id="rId127"/>
    <p:sldId id="417" r:id="rId128"/>
    <p:sldId id="429" r:id="rId129"/>
    <p:sldId id="428" r:id="rId130"/>
    <p:sldId id="436" r:id="rId131"/>
    <p:sldId id="437" r:id="rId132"/>
    <p:sldId id="442" r:id="rId133"/>
    <p:sldId id="443" r:id="rId134"/>
    <p:sldId id="494" r:id="rId135"/>
    <p:sldId id="509" r:id="rId136"/>
    <p:sldId id="493" r:id="rId137"/>
    <p:sldId id="495" r:id="rId138"/>
    <p:sldId id="496" r:id="rId139"/>
    <p:sldId id="444" r:id="rId140"/>
    <p:sldId id="440" r:id="rId141"/>
    <p:sldId id="441" r:id="rId142"/>
    <p:sldId id="438" r:id="rId143"/>
    <p:sldId id="439" r:id="rId144"/>
    <p:sldId id="344" r:id="rId145"/>
    <p:sldId id="448" r:id="rId146"/>
    <p:sldId id="449" r:id="rId147"/>
    <p:sldId id="450" r:id="rId148"/>
    <p:sldId id="447" r:id="rId149"/>
    <p:sldId id="355" r:id="rId150"/>
    <p:sldId id="356" r:id="rId151"/>
    <p:sldId id="359" r:id="rId152"/>
    <p:sldId id="453" r:id="rId153"/>
    <p:sldId id="365" r:id="rId154"/>
    <p:sldId id="451" r:id="rId155"/>
    <p:sldId id="452" r:id="rId156"/>
    <p:sldId id="368" r:id="rId157"/>
    <p:sldId id="369" r:id="rId158"/>
    <p:sldId id="381" r:id="rId159"/>
    <p:sldId id="578" r:id="rId160"/>
    <p:sldId id="584" r:id="rId161"/>
    <p:sldId id="530" r:id="rId162"/>
    <p:sldId id="382" r:id="rId163"/>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3316" autoAdjust="0"/>
  </p:normalViewPr>
  <p:slideViewPr>
    <p:cSldViewPr snapToGrid="0">
      <p:cViewPr varScale="1">
        <p:scale>
          <a:sx n="73" d="100"/>
          <a:sy n="73" d="100"/>
        </p:scale>
        <p:origin x="2730"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notesMaster" Target="notesMasters/notesMaster1.xml"/><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C548176B-4C31-49C0-949B-EB9B4C33501B}" type="datetimeFigureOut">
              <a:rPr lang="en-US" smtClean="0"/>
              <a:t>6/27/2018</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6A2DCB08-8CDE-4833-994D-13369ACAD377}" type="slidenum">
              <a:rPr lang="en-US" smtClean="0"/>
              <a:t>‹#›</a:t>
            </a:fld>
            <a:endParaRPr lang="en-US"/>
          </a:p>
        </p:txBody>
      </p:sp>
    </p:spTree>
    <p:extLst>
      <p:ext uri="{BB962C8B-B14F-4D97-AF65-F5344CB8AC3E}">
        <p14:creationId xmlns:p14="http://schemas.microsoft.com/office/powerpoint/2010/main" val="26302701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65144B08-392F-4639-9009-1591BA919E03}" type="datetimeFigureOut">
              <a:rPr lang="en-US" smtClean="0"/>
              <a:t>6/27/2018</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71BA96CB-A533-45F2-89E8-EC3052DE9A4C}" type="slidenum">
              <a:rPr lang="en-US" smtClean="0"/>
              <a:t>‹#›</a:t>
            </a:fld>
            <a:endParaRPr lang="en-US"/>
          </a:p>
        </p:txBody>
      </p:sp>
    </p:spTree>
    <p:extLst>
      <p:ext uri="{BB962C8B-B14F-4D97-AF65-F5344CB8AC3E}">
        <p14:creationId xmlns:p14="http://schemas.microsoft.com/office/powerpoint/2010/main" val="360159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www.orosha.org/standards/fatals/pdf/descriptions/acc_fatal_cal-yr14.pdf"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982663" y="354013"/>
            <a:ext cx="5199062" cy="3900487"/>
          </a:xfrm>
          <a:prstGeom prst="rect">
            <a:avLst/>
          </a:prstGeom>
          <a:ln/>
        </p:spPr>
      </p:sp>
      <p:sp>
        <p:nvSpPr>
          <p:cNvPr id="97283" name="Notes Placeholder 2"/>
          <p:cNvSpPr>
            <a:spLocks noGrp="1"/>
          </p:cNvSpPr>
          <p:nvPr>
            <p:ph type="body" idx="1"/>
          </p:nvPr>
        </p:nvSpPr>
        <p:spPr>
          <a:xfrm>
            <a:off x="2" y="4490041"/>
            <a:ext cx="7010400" cy="4252781"/>
          </a:xfrm>
          <a:prstGeom prst="rect">
            <a:avLst/>
          </a:prstGeom>
          <a:noFill/>
          <a:ln/>
        </p:spPr>
        <p:txBody>
          <a:bodyPr/>
          <a:lstStyle/>
          <a:p>
            <a:pPr lvl="0"/>
            <a:r>
              <a:rPr lang="en-US" sz="1000" dirty="0">
                <a:solidFill>
                  <a:srgbClr val="000000"/>
                </a:solidFill>
              </a:rPr>
              <a:t>Introduction of topic to class, the speaker. </a:t>
            </a:r>
          </a:p>
          <a:p>
            <a:pPr lvl="0"/>
            <a:r>
              <a:rPr lang="en-US" sz="1000" dirty="0">
                <a:solidFill>
                  <a:srgbClr val="000000"/>
                </a:solidFill>
              </a:rPr>
              <a:t>Depending on class size, the Instructor should have participants introduce themselves and the industry segment they work in. </a:t>
            </a:r>
          </a:p>
          <a:p>
            <a:pPr lvl="0"/>
            <a:r>
              <a:rPr lang="en-US" sz="1000" dirty="0">
                <a:solidFill>
                  <a:srgbClr val="000000"/>
                </a:solidFill>
              </a:rPr>
              <a:t>The ideal class size for interactive participation is</a:t>
            </a:r>
            <a:r>
              <a:rPr lang="en-US" sz="1000" baseline="0" dirty="0">
                <a:solidFill>
                  <a:srgbClr val="000000"/>
                </a:solidFill>
              </a:rPr>
              <a:t> </a:t>
            </a:r>
            <a:r>
              <a:rPr lang="en-US" sz="1000" dirty="0">
                <a:solidFill>
                  <a:srgbClr val="000000"/>
                </a:solidFill>
              </a:rPr>
              <a:t>25. </a:t>
            </a:r>
          </a:p>
          <a:p>
            <a:endParaRPr lang="en-US" sz="1000" dirty="0"/>
          </a:p>
          <a:p>
            <a:pPr eaLnBrk="1" hangingPunct="1"/>
            <a:r>
              <a:rPr lang="en-US" altLang="en-US" sz="1000" dirty="0"/>
              <a:t>Introduction of Focus Four topics:</a:t>
            </a:r>
            <a:r>
              <a:rPr lang="en-US" altLang="en-US" sz="1000" baseline="0" dirty="0"/>
              <a:t> </a:t>
            </a:r>
          </a:p>
          <a:p>
            <a:pPr eaLnBrk="1" hangingPunct="1"/>
            <a:endParaRPr lang="en-US" altLang="en-US" sz="1000" baseline="0" dirty="0"/>
          </a:p>
          <a:p>
            <a:pPr eaLnBrk="1" hangingPunct="1"/>
            <a:r>
              <a:rPr lang="en-US" altLang="en-US" sz="1000" baseline="0" dirty="0"/>
              <a:t>NOTES for use:</a:t>
            </a:r>
          </a:p>
          <a:p>
            <a:pPr eaLnBrk="1" hangingPunct="1"/>
            <a:endParaRPr lang="en-US" altLang="en-US" sz="1000" baseline="0" dirty="0"/>
          </a:p>
          <a:p>
            <a:pPr eaLnBrk="1" hangingPunct="1"/>
            <a:r>
              <a:rPr lang="en-US" altLang="en-US" sz="1000" baseline="0" dirty="0"/>
              <a:t>This targeted training is a strategic effort to reduce injuries and raise awareness to workplace hazards and injuries related to falls, caught in-between/struck by and electrocution, utilizing “in person” training with instructors that have a background in the Onsite industry, training experience that will focus on highlighting common workplace activities and associated hazards that can be mitigated or eliminated through behavior modification and incorporated into small business safety and training programs.</a:t>
            </a:r>
          </a:p>
          <a:p>
            <a:pPr eaLnBrk="1" hangingPunct="1"/>
            <a:endParaRPr lang="en-US" altLang="en-US"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baseline="0" dirty="0"/>
              <a:t>.In this industry, class participants educational levels will range widely depending on the local demographic, sophistication of local/state rulemaking on certification/licensing requirements and will range from college graduates to high school/GED’s or less. The focus audience of this training are workers in the wastewater and associated Onsite industry. Generally, they are described as small business owners and employees with less than 250 employees that design, install, repair and maintain decentralized wastewater systems (septic systems) that are capable of producing 240- 100,000 gpd of wastewater. Typically, this infrastructure is located and/owned privately but in some cases may also include work activities on community systems. The training intends to provide training to small business that experience a higher level of young workers, limited proficiency, minorities and other hard to reach workers.</a:t>
            </a:r>
          </a:p>
          <a:p>
            <a:pPr eaLnBrk="1" hangingPunct="1"/>
            <a:endParaRPr lang="en-US" altLang="en-US"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baseline="0" dirty="0"/>
              <a:t>After the Instructor introduces themselves and depending on class size, a presentation technique that is recommended for attendees of 25 or less, is to allow each participant to tell who they are but may be effectively used in larger groups with experienced trainers and advanced presentation techniques. This activity is intended to be an “ice breaker” and set’s the style and tone of the learning event to be interactive</a:t>
            </a:r>
          </a:p>
          <a:p>
            <a:pPr eaLnBrk="1" hangingPunct="1"/>
            <a:endParaRPr lang="en-US" altLang="en-US" sz="1000" baseline="0" dirty="0"/>
          </a:p>
          <a:p>
            <a:pPr eaLnBrk="1" hangingPunct="1"/>
            <a:r>
              <a:rPr lang="en-US" altLang="en-US" sz="1000" baseline="0" dirty="0"/>
              <a:t>The key learning objectives follow:</a:t>
            </a:r>
          </a:p>
          <a:p>
            <a:pPr marL="285750" indent="-285750" eaLnBrk="1" hangingPunct="1">
              <a:buFont typeface="Arial" panose="020B0604020202020204" pitchFamily="34" charset="0"/>
              <a:buChar char="•"/>
            </a:pPr>
            <a:r>
              <a:rPr lang="en-US" altLang="en-US" sz="1000" baseline="0" dirty="0"/>
              <a:t>At the end of each training session of the Focus Four, participants will be able to identify specific hazards that relate to their industry segment.</a:t>
            </a:r>
          </a:p>
          <a:p>
            <a:pPr marL="285750" indent="-285750" eaLnBrk="1" hangingPunct="1">
              <a:buFont typeface="Arial" panose="020B0604020202020204" pitchFamily="34" charset="0"/>
              <a:buChar char="•"/>
            </a:pPr>
            <a:r>
              <a:rPr lang="en-US" altLang="en-US" sz="1000" baseline="0" dirty="0"/>
              <a:t>Demonstrate an understanding of how to minimize or eliminate the exposures through modification of work practices in specific tasks</a:t>
            </a:r>
          </a:p>
          <a:p>
            <a:pPr marL="285750" indent="-285750" eaLnBrk="1" hangingPunct="1">
              <a:buFont typeface="Arial" panose="020B0604020202020204" pitchFamily="34" charset="0"/>
              <a:buChar char="•"/>
            </a:pPr>
            <a:r>
              <a:rPr lang="en-US" altLang="en-US" sz="1000" baseline="0" dirty="0"/>
              <a:t>Provide feedback on experience and sharing personal stories of events and near misses in the Focus Four categories</a:t>
            </a:r>
          </a:p>
          <a:p>
            <a:pPr marL="285750" indent="-285750" eaLnBrk="1" hangingPunct="1">
              <a:buFont typeface="Arial" panose="020B0604020202020204" pitchFamily="34" charset="0"/>
              <a:buChar char="•"/>
            </a:pPr>
            <a:r>
              <a:rPr lang="en-US" altLang="en-US" sz="1000" baseline="0" dirty="0"/>
              <a:t>Describe what they have changed personally or in supervisory roles that would mitigate or prevent accidents in the Focus Four categories</a:t>
            </a:r>
          </a:p>
          <a:p>
            <a:pPr marL="742950" lvl="1" indent="-285750" eaLnBrk="1" hangingPunct="1">
              <a:buFont typeface="Arial" panose="020B0604020202020204" pitchFamily="34" charset="0"/>
              <a:buChar char="•"/>
            </a:pPr>
            <a:endParaRPr lang="en-US" altLang="en-US" sz="1000" baseline="0" dirty="0"/>
          </a:p>
          <a:p>
            <a:pPr eaLnBrk="1" hangingPunct="1"/>
            <a:r>
              <a:rPr lang="en-US" altLang="en-US" sz="1000" baseline="0" dirty="0"/>
              <a:t>Each of the slides in this presentation provides comments and Instructor’s speaking points and perspectives to current application in the industry. The developer’s of this training resource encourage modification of this editable resource that will make it both industry and region specific to reflect local regulatory practice and information from other state approved OSHA plans outside the initial development.</a:t>
            </a:r>
            <a:endParaRPr lang="en-US" altLang="en-US" sz="1000" dirty="0"/>
          </a:p>
          <a:p>
            <a:endParaRPr lang="en-US" sz="1000" dirty="0"/>
          </a:p>
        </p:txBody>
      </p:sp>
      <p:sp>
        <p:nvSpPr>
          <p:cNvPr id="97284" name="Slide Number Placeholder 3"/>
          <p:cNvSpPr>
            <a:spLocks noGrp="1"/>
          </p:cNvSpPr>
          <p:nvPr>
            <p:ph type="sldNum" sz="quarter" idx="5"/>
          </p:nvPr>
        </p:nvSpPr>
        <p:spPr>
          <a:xfrm>
            <a:off x="3971928" y="8978459"/>
            <a:ext cx="3038475" cy="472889"/>
          </a:xfrm>
          <a:prstGeom prst="rect">
            <a:avLst/>
          </a:prstGeom>
          <a:noFill/>
        </p:spPr>
        <p:txBody>
          <a:bodyPr/>
          <a:lstStyle/>
          <a:p>
            <a:fld id="{59DFCBCD-DF51-4190-AA22-26C923966144}" type="slidenum">
              <a:rPr lang="en-US" smtClean="0">
                <a:solidFill>
                  <a:prstClr val="black"/>
                </a:solidFill>
              </a:rPr>
              <a:pPr/>
              <a:t>1</a:t>
            </a:fld>
            <a:endParaRPr lang="en-US" dirty="0">
              <a:solidFill>
                <a:prstClr val="black"/>
              </a:solidFill>
            </a:endParaRP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030740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10</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slide outlines methods that the employer can use to meet their</a:t>
            </a:r>
            <a:r>
              <a:rPr lang="en-US" altLang="en-US" sz="1100" baseline="0" dirty="0"/>
              <a:t> </a:t>
            </a:r>
            <a:r>
              <a:rPr lang="en-US" altLang="en-US" sz="1100" dirty="0"/>
              <a:t>responsibilities under</a:t>
            </a:r>
            <a:r>
              <a:rPr lang="en-US" altLang="en-US" sz="1100" baseline="0" dirty="0"/>
              <a:t> </a:t>
            </a:r>
            <a:r>
              <a:rPr lang="en-US" altLang="en-US" sz="1100" dirty="0"/>
              <a:t>an</a:t>
            </a:r>
            <a:r>
              <a:rPr lang="en-US" altLang="en-US" sz="1100" baseline="0" dirty="0"/>
              <a:t> OSHA or state approved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17234931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100</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This is the agencies findings. Root cause method would characterize this as methods and procedures.</a:t>
            </a: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812694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101</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The finding on the investigation continue. In relation to the root cause analysis, several of these would be causal and several (flammables storage and fire extinguishers) unrelated to the actual fatality but indicative to the safety (or lack of) culture in the small business.</a:t>
            </a: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5664924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239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9DBBC454-C596-4EB2-BA0D-6412C7CDD381}" type="slidenum">
              <a:rPr lang="en-US" altLang="en-US" sz="1000" smtClean="0"/>
              <a:pPr>
                <a:spcBef>
                  <a:spcPct val="0"/>
                </a:spcBef>
                <a:buFontTx/>
                <a:buNone/>
              </a:pPr>
              <a:t>102</a:t>
            </a:fld>
            <a:endParaRPr lang="en-US" altLang="en-US" sz="1000"/>
          </a:p>
        </p:txBody>
      </p:sp>
      <p:sp>
        <p:nvSpPr>
          <p:cNvPr id="123908" name="Rectangle 2"/>
          <p:cNvSpPr>
            <a:spLocks noGrp="1" noRot="1" noChangeAspect="1" noChangeArrowheads="1" noTextEdit="1"/>
          </p:cNvSpPr>
          <p:nvPr>
            <p:ph type="sldImg"/>
          </p:nvPr>
        </p:nvSpPr>
        <p:spPr>
          <a:ln/>
        </p:spPr>
      </p:sp>
      <p:sp>
        <p:nvSpPr>
          <p:cNvPr id="1239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Instructor Notes: </a:t>
            </a:r>
          </a:p>
          <a:p>
            <a:pPr eaLnBrk="1" hangingPunct="1"/>
            <a:endParaRPr lang="en-US" altLang="en-US" sz="1100" dirty="0"/>
          </a:p>
          <a:p>
            <a:pPr eaLnBrk="1" hangingPunct="1"/>
            <a:r>
              <a:rPr lang="en-US" altLang="en-US" sz="1100" dirty="0"/>
              <a:t>Pump truck operators will run with 1 or 2 men depending on the job and the company</a:t>
            </a:r>
            <a:r>
              <a:rPr lang="en-US" altLang="en-US" sz="1100" baseline="0" dirty="0"/>
              <a:t> policy. When there are two employee’s, it is common for one to act as a spotter or guide to the driver backing in to the site. Virtually always at a very low speed, it is still critical for the spotter to always maintain line of sight contact with the driver and maintain enough spacing between the spotter and the vehicle to allow for an exit in the event of a slip, trip or fall. It will take the driver a moment to react, make a determination to stop or just look in the other mirror, anticipating the spotter has moved to the other side of the vehicle.</a:t>
            </a:r>
          </a:p>
          <a:p>
            <a:pPr eaLnBrk="1" hangingPunct="1"/>
            <a:endParaRPr lang="en-US" altLang="en-US" sz="1800" dirty="0">
              <a:latin typeface="Arial" panose="020B0604020202020204" pitchFamily="34" charset="0"/>
            </a:endParaRPr>
          </a:p>
        </p:txBody>
      </p:sp>
    </p:spTree>
    <p:extLst>
      <p:ext uri="{BB962C8B-B14F-4D97-AF65-F5344CB8AC3E}">
        <p14:creationId xmlns:p14="http://schemas.microsoft.com/office/powerpoint/2010/main" val="185398475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361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13045B5B-C3B0-4110-9D5D-5BE5681DCDCA}" type="slidenum">
              <a:rPr lang="en-US" altLang="en-US" sz="1000" smtClean="0"/>
              <a:pPr>
                <a:spcBef>
                  <a:spcPct val="0"/>
                </a:spcBef>
                <a:buFontTx/>
                <a:buNone/>
              </a:pPr>
              <a:t>103</a:t>
            </a:fld>
            <a:endParaRPr lang="en-US" altLang="en-US" sz="1000"/>
          </a:p>
        </p:txBody>
      </p:sp>
      <p:sp>
        <p:nvSpPr>
          <p:cNvPr id="136196" name="Rectangle 2"/>
          <p:cNvSpPr>
            <a:spLocks noGrp="1" noRot="1" noChangeAspect="1" noChangeArrowheads="1" noTextEdit="1"/>
          </p:cNvSpPr>
          <p:nvPr>
            <p:ph type="sldImg"/>
          </p:nvPr>
        </p:nvSpPr>
        <p:spPr>
          <a:ln/>
        </p:spPr>
      </p:sp>
      <p:sp>
        <p:nvSpPr>
          <p:cNvPr id="1361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Introduction to potential fatalities based on excavation equipment on site</a:t>
            </a:r>
          </a:p>
        </p:txBody>
      </p:sp>
    </p:spTree>
    <p:extLst>
      <p:ext uri="{BB962C8B-B14F-4D97-AF65-F5344CB8AC3E}">
        <p14:creationId xmlns:p14="http://schemas.microsoft.com/office/powerpoint/2010/main" val="39801658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280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0F07B7B-0058-4D53-A14A-9CB2EBC77452}" type="slidenum">
              <a:rPr lang="en-US" altLang="en-US" sz="1000" smtClean="0"/>
              <a:pPr>
                <a:spcBef>
                  <a:spcPct val="0"/>
                </a:spcBef>
                <a:buFontTx/>
                <a:buNone/>
              </a:pPr>
              <a:t>104</a:t>
            </a:fld>
            <a:endParaRPr lang="en-US" altLang="en-US" sz="1000"/>
          </a:p>
        </p:txBody>
      </p:sp>
      <p:sp>
        <p:nvSpPr>
          <p:cNvPr id="128004" name="Rectangle 2"/>
          <p:cNvSpPr>
            <a:spLocks noGrp="1" noRot="1" noChangeAspect="1" noChangeArrowheads="1" noTextEdit="1"/>
          </p:cNvSpPr>
          <p:nvPr>
            <p:ph type="sldImg"/>
          </p:nvPr>
        </p:nvSpPr>
        <p:spPr>
          <a:ln/>
        </p:spPr>
      </p:sp>
      <p:sp>
        <p:nvSpPr>
          <p:cNvPr id="1280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Instructor can have the participants work through the worst practice of this vehicle maintenance. </a:t>
            </a:r>
          </a:p>
          <a:p>
            <a:pPr eaLnBrk="1" hangingPunct="1"/>
            <a:endParaRPr lang="en-US" altLang="en-US" sz="1100" dirty="0"/>
          </a:p>
          <a:p>
            <a:pPr eaLnBrk="1" hangingPunct="1"/>
            <a:r>
              <a:rPr lang="en-US" altLang="en-US" sz="1100" dirty="0"/>
              <a:t>Obviously, NEVER work under equipment supported only by jacks or their own hydraulics.</a:t>
            </a:r>
          </a:p>
          <a:p>
            <a:pPr eaLnBrk="1" hangingPunct="1"/>
            <a:endParaRPr lang="en-US" altLang="en-US" sz="1100" dirty="0"/>
          </a:p>
          <a:p>
            <a:pPr eaLnBrk="1" hangingPunct="1"/>
            <a:r>
              <a:rPr lang="en-US" altLang="en-US" sz="1100" dirty="0"/>
              <a:t>All equipment must be properly shut down, parking brakes set and be adequately blocked before maintenance workers can work around or under equipment. </a:t>
            </a:r>
          </a:p>
          <a:p>
            <a:pPr eaLnBrk="1" hangingPunct="1"/>
            <a:endParaRPr lang="en-US" altLang="en-US" sz="1100" dirty="0"/>
          </a:p>
          <a:p>
            <a:pPr eaLnBrk="1" hangingPunct="1"/>
            <a:r>
              <a:rPr lang="en-US" altLang="en-US" sz="1100" dirty="0"/>
              <a:t>A discussion on worker behavior and risk recognition and situational awareness would be beneficial.</a:t>
            </a:r>
          </a:p>
        </p:txBody>
      </p:sp>
    </p:spTree>
    <p:extLst>
      <p:ext uri="{BB962C8B-B14F-4D97-AF65-F5344CB8AC3E}">
        <p14:creationId xmlns:p14="http://schemas.microsoft.com/office/powerpoint/2010/main" val="10901198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320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4C975283-1007-467C-A0DD-2A923B19AC12}" type="slidenum">
              <a:rPr lang="en-US" altLang="en-US" sz="1000" smtClean="0"/>
              <a:pPr>
                <a:spcBef>
                  <a:spcPct val="0"/>
                </a:spcBef>
                <a:buFontTx/>
                <a:buNone/>
              </a:pPr>
              <a:t>105</a:t>
            </a:fld>
            <a:endParaRPr lang="en-US" altLang="en-US" sz="1000"/>
          </a:p>
        </p:txBody>
      </p:sp>
      <p:sp>
        <p:nvSpPr>
          <p:cNvPr id="132100" name="Rectangle 2"/>
          <p:cNvSpPr>
            <a:spLocks noGrp="1" noRot="1" noChangeAspect="1" noChangeArrowheads="1" noTextEdit="1"/>
          </p:cNvSpPr>
          <p:nvPr>
            <p:ph type="sldImg"/>
          </p:nvPr>
        </p:nvSpPr>
        <p:spPr>
          <a:ln/>
        </p:spPr>
      </p:sp>
      <p:sp>
        <p:nvSpPr>
          <p:cNvPr id="1321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Instructor can ask participants if they think this equipment load out is good/bad and offer feedback.</a:t>
            </a:r>
          </a:p>
          <a:p>
            <a:pPr eaLnBrk="1" hangingPunct="1"/>
            <a:endParaRPr lang="en-US" altLang="en-US" sz="1100" dirty="0"/>
          </a:p>
          <a:p>
            <a:pPr eaLnBrk="1" hangingPunct="1"/>
            <a:r>
              <a:rPr lang="en-US" altLang="en-US" sz="1100" dirty="0"/>
              <a:t>Risks to accidents include many tip-overs occur during the loading or unloading of equipment. </a:t>
            </a:r>
          </a:p>
          <a:p>
            <a:pPr eaLnBrk="1" hangingPunct="1"/>
            <a:endParaRPr lang="en-US" altLang="en-US" sz="1100" dirty="0"/>
          </a:p>
          <a:p>
            <a:pPr eaLnBrk="1" hangingPunct="1"/>
            <a:r>
              <a:rPr lang="en-US" altLang="en-US" sz="1100" dirty="0"/>
              <a:t>Equipment can also slide off trailers or loading ramps.</a:t>
            </a:r>
          </a:p>
        </p:txBody>
      </p:sp>
    </p:spTree>
    <p:extLst>
      <p:ext uri="{BB962C8B-B14F-4D97-AF65-F5344CB8AC3E}">
        <p14:creationId xmlns:p14="http://schemas.microsoft.com/office/powerpoint/2010/main" val="28297556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341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47800E87-D3DA-496A-B509-702FE7952044}" type="slidenum">
              <a:rPr lang="en-US" altLang="en-US" sz="1000" smtClean="0"/>
              <a:pPr>
                <a:spcBef>
                  <a:spcPct val="0"/>
                </a:spcBef>
                <a:buFontTx/>
                <a:buNone/>
              </a:pPr>
              <a:t>106</a:t>
            </a:fld>
            <a:endParaRPr lang="en-US" altLang="en-US" sz="1000"/>
          </a:p>
        </p:txBody>
      </p:sp>
      <p:sp>
        <p:nvSpPr>
          <p:cNvPr id="134148" name="Rectangle 2"/>
          <p:cNvSpPr>
            <a:spLocks noGrp="1" noRot="1" noChangeAspect="1" noChangeArrowheads="1" noTextEdit="1"/>
          </p:cNvSpPr>
          <p:nvPr>
            <p:ph type="sldImg"/>
          </p:nvPr>
        </p:nvSpPr>
        <p:spPr>
          <a:ln/>
        </p:spPr>
      </p:sp>
      <p:sp>
        <p:nvSpPr>
          <p:cNvPr id="1341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Level ground, decent weather, equipment available that can more than handle the load, no overhead exposures, opera...tor can see worker well….as good a set up as you can get.</a:t>
            </a:r>
          </a:p>
          <a:p>
            <a:pPr eaLnBrk="1" hangingPunct="1"/>
            <a:endParaRPr lang="en-US" altLang="en-US" sz="1100" dirty="0"/>
          </a:p>
          <a:p>
            <a:pPr eaLnBrk="1" hangingPunct="1"/>
            <a:r>
              <a:rPr lang="en-US" altLang="en-US" sz="1100" dirty="0"/>
              <a:t>Instructor can ask participants what they would change. </a:t>
            </a:r>
          </a:p>
          <a:p>
            <a:pPr eaLnBrk="1" hangingPunct="1"/>
            <a:endParaRPr lang="en-US" altLang="en-US" sz="1100" dirty="0"/>
          </a:p>
          <a:p>
            <a:pPr eaLnBrk="1" hangingPunct="1"/>
            <a:r>
              <a:rPr lang="en-US" altLang="en-US" sz="1100" dirty="0"/>
              <a:t>Key observations include:</a:t>
            </a:r>
          </a:p>
          <a:p>
            <a:pPr eaLnBrk="1" hangingPunct="1"/>
            <a:endParaRPr lang="en-US" altLang="en-US" sz="1100" dirty="0"/>
          </a:p>
          <a:p>
            <a:pPr eaLnBrk="1" hangingPunct="1"/>
            <a:r>
              <a:rPr lang="en-US" altLang="en-US" sz="1100" dirty="0"/>
              <a:t>If lifting devices (chains) are rated?</a:t>
            </a:r>
          </a:p>
          <a:p>
            <a:pPr eaLnBrk="1" hangingPunct="1"/>
            <a:endParaRPr lang="en-US" altLang="en-US" sz="1100" dirty="0"/>
          </a:p>
          <a:p>
            <a:pPr eaLnBrk="1" hangingPunct="1"/>
            <a:r>
              <a:rPr lang="en-US" altLang="en-US" sz="1100" dirty="0"/>
              <a:t>Is the excavator set properly for the pick?</a:t>
            </a:r>
          </a:p>
          <a:p>
            <a:pPr eaLnBrk="1" hangingPunct="1"/>
            <a:endParaRPr lang="en-US" altLang="en-US" sz="1100" dirty="0"/>
          </a:p>
          <a:p>
            <a:pPr eaLnBrk="1" hangingPunct="1"/>
            <a:r>
              <a:rPr lang="en-US" altLang="en-US" sz="1100" dirty="0"/>
              <a:t>Could the worker on the ground have an exposure based on his position?</a:t>
            </a:r>
          </a:p>
        </p:txBody>
      </p:sp>
    </p:spTree>
    <p:extLst>
      <p:ext uri="{BB962C8B-B14F-4D97-AF65-F5344CB8AC3E}">
        <p14:creationId xmlns:p14="http://schemas.microsoft.com/office/powerpoint/2010/main" val="41908678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382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2789D3A6-074C-4FCA-BDA9-325B338ACFB0}" type="slidenum">
              <a:rPr lang="en-US" altLang="en-US" sz="1000" smtClean="0"/>
              <a:pPr>
                <a:spcBef>
                  <a:spcPct val="0"/>
                </a:spcBef>
                <a:buFontTx/>
                <a:buNone/>
              </a:pPr>
              <a:t>107</a:t>
            </a:fld>
            <a:endParaRPr lang="en-US" altLang="en-US" sz="1000"/>
          </a:p>
        </p:txBody>
      </p:sp>
      <p:sp>
        <p:nvSpPr>
          <p:cNvPr id="138244" name="Rectangle 2"/>
          <p:cNvSpPr>
            <a:spLocks noGrp="1" noRot="1" noChangeAspect="1" noChangeArrowheads="1" noTextEdit="1"/>
          </p:cNvSpPr>
          <p:nvPr>
            <p:ph type="sldImg"/>
          </p:nvPr>
        </p:nvSpPr>
        <p:spPr>
          <a:ln/>
        </p:spPr>
      </p:sp>
      <p:sp>
        <p:nvSpPr>
          <p:cNvPr id="1382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Instructor can lead participants</a:t>
            </a:r>
            <a:r>
              <a:rPr lang="en-US" altLang="en-US" sz="1100" baseline="0" dirty="0"/>
              <a:t> through this discussion…the slide is animated for the first and third bullet point…and the NO! and Yes! Animations will guide the presentation of the analysis of the situation.</a:t>
            </a:r>
          </a:p>
          <a:p>
            <a:pPr eaLnBrk="1" hangingPunct="1"/>
            <a:endParaRPr lang="en-US" altLang="en-US" sz="1100" baseline="0" dirty="0"/>
          </a:p>
          <a:p>
            <a:pPr eaLnBrk="1" hangingPunct="1"/>
            <a:r>
              <a:rPr lang="en-US" altLang="en-US" sz="1100" baseline="0" dirty="0"/>
              <a:t>Will an action to prevent one Focus Four exposure, lead to the unintended consequence of exposing the worker to another of the Focus Four exposures?</a:t>
            </a:r>
          </a:p>
          <a:p>
            <a:pPr eaLnBrk="1" hangingPunct="1"/>
            <a:endParaRPr lang="en-US" altLang="en-US" sz="1100" baseline="0" dirty="0"/>
          </a:p>
          <a:p>
            <a:pPr eaLnBrk="1" hangingPunct="1"/>
            <a:r>
              <a:rPr lang="en-US" altLang="en-US" sz="1100" baseline="0" dirty="0" err="1"/>
              <a:t>Ie</a:t>
            </a:r>
            <a:r>
              <a:rPr lang="en-US" altLang="en-US" sz="1100" baseline="0" dirty="0"/>
              <a:t>: if the operator cannot stabilize the equipment for whatever reason, and the helper cables or chains the equipment to something else (see photo with cable off to the right out of picture). Is what he is connecting it to able to actually accomplish the need to act as an anchor?</a:t>
            </a:r>
          </a:p>
          <a:p>
            <a:pPr eaLnBrk="1" hangingPunct="1"/>
            <a:endParaRPr lang="en-US" altLang="en-US" sz="1100" baseline="0" dirty="0"/>
          </a:p>
          <a:p>
            <a:pPr eaLnBrk="1" hangingPunct="1"/>
            <a:r>
              <a:rPr lang="en-US" altLang="en-US" sz="1100" baseline="0" dirty="0"/>
              <a:t>What is the weight rating of the cable/chain used and what is the load being put on the safety line? Is there a real possibility that it could part and then strike the operator or anyone in the swing radius creating a “struck by” fatality (no hardhat on observer).</a:t>
            </a:r>
          </a:p>
          <a:p>
            <a:pPr eaLnBrk="1" hangingPunct="1"/>
            <a:endParaRPr lang="en-US" altLang="en-US" sz="1100" baseline="0" dirty="0"/>
          </a:p>
          <a:p>
            <a:pPr eaLnBrk="1" hangingPunct="1"/>
            <a:r>
              <a:rPr lang="en-US" altLang="en-US" sz="1100" baseline="0" dirty="0"/>
              <a:t>If one “underrated or unknown” cable/chain is attached, will two unknowns make any difference?</a:t>
            </a:r>
          </a:p>
          <a:p>
            <a:pPr eaLnBrk="1" hangingPunct="1"/>
            <a:endParaRPr lang="en-US" altLang="en-US" sz="1100" baseline="0" dirty="0"/>
          </a:p>
          <a:p>
            <a:pPr eaLnBrk="1" hangingPunct="1"/>
            <a:r>
              <a:rPr lang="en-US" altLang="en-US" sz="1100" baseline="0" dirty="0"/>
              <a:t>When exiting the equipment, do you evaluate getting the operator off without injury by a fall or jumping?</a:t>
            </a:r>
          </a:p>
          <a:p>
            <a:pPr eaLnBrk="1" hangingPunct="1"/>
            <a:endParaRPr lang="en-US" altLang="en-US" sz="1100" baseline="0" dirty="0"/>
          </a:p>
          <a:p>
            <a:pPr eaLnBrk="1" hangingPunct="1"/>
            <a:r>
              <a:rPr lang="en-US" altLang="en-US" sz="1100" baseline="0" dirty="0"/>
              <a:t>Is this an “eye’s not on path” or a “eyes not on task” accident? (both)</a:t>
            </a:r>
          </a:p>
          <a:p>
            <a:pPr eaLnBrk="1" hangingPunct="1"/>
            <a:endParaRPr lang="en-US" altLang="en-US" sz="1800" baseline="0" dirty="0">
              <a:latin typeface="Arial" panose="020B0604020202020204" pitchFamily="34" charset="0"/>
            </a:endParaRPr>
          </a:p>
          <a:p>
            <a:pPr eaLnBrk="1" hangingPunct="1"/>
            <a:endParaRPr lang="en-US" altLang="en-US" sz="1800" dirty="0">
              <a:latin typeface="Arial" panose="020B0604020202020204" pitchFamily="34" charset="0"/>
            </a:endParaRPr>
          </a:p>
        </p:txBody>
      </p:sp>
    </p:spTree>
    <p:extLst>
      <p:ext uri="{BB962C8B-B14F-4D97-AF65-F5344CB8AC3E}">
        <p14:creationId xmlns:p14="http://schemas.microsoft.com/office/powerpoint/2010/main" val="346824862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382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2789D3A6-074C-4FCA-BDA9-325B338ACFB0}" type="slidenum">
              <a:rPr lang="en-US" altLang="en-US" sz="1000" smtClean="0"/>
              <a:pPr>
                <a:spcBef>
                  <a:spcPct val="0"/>
                </a:spcBef>
                <a:buFontTx/>
                <a:buNone/>
              </a:pPr>
              <a:t>108</a:t>
            </a:fld>
            <a:endParaRPr lang="en-US" altLang="en-US" sz="1000"/>
          </a:p>
        </p:txBody>
      </p:sp>
      <p:sp>
        <p:nvSpPr>
          <p:cNvPr id="138244" name="Rectangle 2"/>
          <p:cNvSpPr>
            <a:spLocks noGrp="1" noRot="1" noChangeAspect="1" noChangeArrowheads="1" noTextEdit="1"/>
          </p:cNvSpPr>
          <p:nvPr>
            <p:ph type="sldImg"/>
          </p:nvPr>
        </p:nvSpPr>
        <p:spPr>
          <a:ln/>
        </p:spPr>
      </p:sp>
      <p:sp>
        <p:nvSpPr>
          <p:cNvPr id="1382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Discussion continues</a:t>
            </a:r>
          </a:p>
        </p:txBody>
      </p:sp>
    </p:spTree>
    <p:extLst>
      <p:ext uri="{BB962C8B-B14F-4D97-AF65-F5344CB8AC3E}">
        <p14:creationId xmlns:p14="http://schemas.microsoft.com/office/powerpoint/2010/main" val="63162494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423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DE277F3-67F9-4F14-B042-88E869FE0D64}" type="slidenum">
              <a:rPr lang="en-US" altLang="en-US" sz="1000" smtClean="0"/>
              <a:pPr>
                <a:spcBef>
                  <a:spcPct val="0"/>
                </a:spcBef>
                <a:buFontTx/>
                <a:buNone/>
              </a:pPr>
              <a:t>109</a:t>
            </a:fld>
            <a:endParaRPr lang="en-US" altLang="en-US" sz="1000"/>
          </a:p>
        </p:txBody>
      </p:sp>
      <p:sp>
        <p:nvSpPr>
          <p:cNvPr id="142340" name="Rectangle 2"/>
          <p:cNvSpPr>
            <a:spLocks noGrp="1" noRot="1" noChangeAspect="1" noChangeArrowheads="1" noTextEdit="1"/>
          </p:cNvSpPr>
          <p:nvPr>
            <p:ph type="sldImg"/>
          </p:nvPr>
        </p:nvSpPr>
        <p:spPr>
          <a:ln/>
        </p:spPr>
      </p:sp>
      <p:sp>
        <p:nvSpPr>
          <p:cNvPr id="142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Instructor should discuss: Soil</a:t>
            </a:r>
            <a:r>
              <a:rPr lang="en-US" altLang="en-US" sz="1100" baseline="0" dirty="0"/>
              <a:t> conditions, Soil type, ground saturation, recent weather (rain/snow), High water tables can all contribute to this kind of hazard. Add to that two or three men on the edges of the excavation trying to guide the delivery into the hole and line it up with other pipes, center and level it.</a:t>
            </a:r>
          </a:p>
        </p:txBody>
      </p:sp>
    </p:spTree>
    <p:extLst>
      <p:ext uri="{BB962C8B-B14F-4D97-AF65-F5344CB8AC3E}">
        <p14:creationId xmlns:p14="http://schemas.microsoft.com/office/powerpoint/2010/main" val="2284826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11</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slide outlines methods that the employer can use to meet their</a:t>
            </a:r>
            <a:r>
              <a:rPr lang="en-US" altLang="en-US" sz="1100" baseline="0" dirty="0"/>
              <a:t> </a:t>
            </a:r>
            <a:r>
              <a:rPr lang="en-US" altLang="en-US" sz="1100" dirty="0"/>
              <a:t>responsibilities under</a:t>
            </a:r>
            <a:r>
              <a:rPr lang="en-US" altLang="en-US" sz="1100" baseline="0" dirty="0"/>
              <a:t> </a:t>
            </a:r>
            <a:r>
              <a:rPr lang="en-US" altLang="en-US" sz="1100" dirty="0"/>
              <a:t>an</a:t>
            </a:r>
            <a:r>
              <a:rPr lang="en-US" altLang="en-US" sz="1100" baseline="0" dirty="0"/>
              <a:t> OSHA or state approved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22541674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43000" y="708025"/>
            <a:ext cx="4725988" cy="3544888"/>
          </a:xfrm>
          <a:ln/>
        </p:spPr>
      </p:sp>
      <p:sp>
        <p:nvSpPr>
          <p:cNvPr id="119811" name="Notes Placeholder 2"/>
          <p:cNvSpPr>
            <a:spLocks noGrp="1"/>
          </p:cNvSpPr>
          <p:nvPr>
            <p:ph type="body" idx="1"/>
          </p:nvPr>
        </p:nvSpPr>
        <p:spPr>
          <a:xfrm>
            <a:off x="935038" y="4490033"/>
            <a:ext cx="5140325" cy="42527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000000"/>
                </a:solidFill>
                <a:latin typeface="Arial" panose="020B0604020202020204" pitchFamily="34" charset="0"/>
              </a:rPr>
              <a:t>Activity: Tank install</a:t>
            </a:r>
          </a:p>
          <a:p>
            <a:endParaRPr lang="en-US" altLang="en-US" dirty="0">
              <a:solidFill>
                <a:srgbClr val="000000"/>
              </a:solidFill>
              <a:latin typeface="Arial" panose="020B0604020202020204" pitchFamily="34" charset="0"/>
            </a:endParaRPr>
          </a:p>
          <a:p>
            <a:r>
              <a:rPr lang="en-US" altLang="en-US" dirty="0">
                <a:solidFill>
                  <a:srgbClr val="000000"/>
                </a:solidFill>
                <a:latin typeface="Arial" panose="020B0604020202020204" pitchFamily="34" charset="0"/>
              </a:rPr>
              <a:t>Experienced workers need to paying extra attention</a:t>
            </a:r>
            <a:r>
              <a:rPr lang="en-US" altLang="en-US" baseline="0" dirty="0">
                <a:solidFill>
                  <a:srgbClr val="000000"/>
                </a:solidFill>
                <a:latin typeface="Arial" panose="020B0604020202020204" pitchFamily="34" charset="0"/>
              </a:rPr>
              <a:t> in this situation with tight spaces. Delivery driver operating remote can see only one of the workers. Line of sight communication is lacking and presents a very real Caught in or Between fatality potential. The mass of the tank and the speed of the remote controls are hard to stop and hard to reverse. </a:t>
            </a:r>
            <a:endParaRPr lang="en-US" altLang="en-US" dirty="0">
              <a:solidFill>
                <a:srgbClr val="000000"/>
              </a:solidFill>
              <a:latin typeface="Arial" panose="020B0604020202020204" pitchFamily="34" charset="0"/>
            </a:endParaRPr>
          </a:p>
        </p:txBody>
      </p:sp>
      <p:sp>
        <p:nvSpPr>
          <p:cNvPr id="119812" name="Slide Number Placeholder 3"/>
          <p:cNvSpPr>
            <a:spLocks noGrp="1"/>
          </p:cNvSpPr>
          <p:nvPr>
            <p:ph type="sldNum" sz="quarter" idx="5"/>
          </p:nvPr>
        </p:nvSpPr>
        <p:spPr>
          <a:xfrm>
            <a:off x="3971927" y="8978452"/>
            <a:ext cx="3038475" cy="4728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00182298-0690-421E-8BC6-EBF3F3AB8B64}" type="slidenum">
              <a:rPr lang="en-US" altLang="en-US" smtClean="0"/>
              <a:pPr/>
              <a:t>110</a:t>
            </a:fld>
            <a:endParaRPr lang="en-US" altLang="en-US"/>
          </a:p>
        </p:txBody>
      </p:sp>
    </p:spTree>
    <p:extLst>
      <p:ext uri="{BB962C8B-B14F-4D97-AF65-F5344CB8AC3E}">
        <p14:creationId xmlns:p14="http://schemas.microsoft.com/office/powerpoint/2010/main" val="418169938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443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71D643BD-3BA2-42E0-A4ED-24968DD118E5}" type="slidenum">
              <a:rPr lang="en-US" altLang="en-US" sz="1000" smtClean="0"/>
              <a:pPr>
                <a:spcBef>
                  <a:spcPct val="0"/>
                </a:spcBef>
                <a:buFontTx/>
                <a:buNone/>
              </a:pPr>
              <a:t>111</a:t>
            </a:fld>
            <a:endParaRPr lang="en-US" altLang="en-US" sz="1000"/>
          </a:p>
        </p:txBody>
      </p:sp>
      <p:sp>
        <p:nvSpPr>
          <p:cNvPr id="144388" name="Rectangle 2"/>
          <p:cNvSpPr>
            <a:spLocks noGrp="1" noRot="1" noChangeAspect="1" noChangeArrowheads="1" noTextEdit="1"/>
          </p:cNvSpPr>
          <p:nvPr>
            <p:ph type="sldImg"/>
          </p:nvPr>
        </p:nvSpPr>
        <p:spPr>
          <a:ln/>
        </p:spPr>
      </p:sp>
      <p:sp>
        <p:nvSpPr>
          <p:cNvPr id="1443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Discussion slide: </a:t>
            </a:r>
          </a:p>
          <a:p>
            <a:pPr eaLnBrk="1" hangingPunct="1"/>
            <a:endParaRPr lang="en-US" altLang="en-US" sz="1100" dirty="0"/>
          </a:p>
          <a:p>
            <a:pPr eaLnBrk="1" hangingPunct="1"/>
            <a:r>
              <a:rPr lang="en-US" altLang="en-US" sz="1100" dirty="0"/>
              <a:t>Depending</a:t>
            </a:r>
            <a:r>
              <a:rPr lang="en-US" altLang="en-US" sz="1100" baseline="0" dirty="0"/>
              <a:t> on the group make up and size, the Instructor could pose this as an interactive discussion question or break the group into smaller groups and have them do a full analysis of the work task and other workspace considerations and exposures (excavation/engulfment/egress) and report to the group how they would minimize the exposure and do it differently.</a:t>
            </a:r>
            <a:endParaRPr lang="en-US" altLang="en-US" sz="1100" dirty="0"/>
          </a:p>
        </p:txBody>
      </p:sp>
    </p:spTree>
    <p:extLst>
      <p:ext uri="{BB962C8B-B14F-4D97-AF65-F5344CB8AC3E}">
        <p14:creationId xmlns:p14="http://schemas.microsoft.com/office/powerpoint/2010/main" val="5803467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464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1522A75B-C65B-4FA2-A15D-A76A4FE01517}" type="slidenum">
              <a:rPr lang="en-US" altLang="en-US" sz="1000" smtClean="0"/>
              <a:pPr>
                <a:spcBef>
                  <a:spcPct val="0"/>
                </a:spcBef>
                <a:buFontTx/>
                <a:buNone/>
              </a:pPr>
              <a:t>112</a:t>
            </a:fld>
            <a:endParaRPr lang="en-US" altLang="en-US" sz="1000"/>
          </a:p>
        </p:txBody>
      </p:sp>
      <p:sp>
        <p:nvSpPr>
          <p:cNvPr id="146436" name="Rectangle 2"/>
          <p:cNvSpPr>
            <a:spLocks noGrp="1" noRot="1" noChangeAspect="1" noChangeArrowheads="1" noTextEdit="1"/>
          </p:cNvSpPr>
          <p:nvPr>
            <p:ph type="sldImg"/>
          </p:nvPr>
        </p:nvSpPr>
        <p:spPr>
          <a:ln/>
        </p:spPr>
      </p:sp>
      <p:sp>
        <p:nvSpPr>
          <p:cNvPr id="1464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Discussion slide: </a:t>
            </a:r>
          </a:p>
          <a:p>
            <a:pPr eaLnBrk="1" hangingPunct="1"/>
            <a:endParaRPr lang="en-US" altLang="en-US" sz="1100" dirty="0"/>
          </a:p>
          <a:p>
            <a:pPr eaLnBrk="1" hangingPunct="1"/>
            <a:r>
              <a:rPr lang="en-US" altLang="en-US" sz="1100" dirty="0"/>
              <a:t>All nylon and chain slings must have legible tags.</a:t>
            </a:r>
          </a:p>
          <a:p>
            <a:pPr eaLnBrk="1" hangingPunct="1"/>
            <a:r>
              <a:rPr lang="en-US" altLang="en-US" sz="1100" dirty="0"/>
              <a:t>Riggers must understand wire rope sling capacities.</a:t>
            </a:r>
          </a:p>
          <a:p>
            <a:pPr eaLnBrk="1" hangingPunct="1"/>
            <a:r>
              <a:rPr lang="en-US" altLang="en-US" sz="1100" dirty="0"/>
              <a:t>All riggers must know how to inspect slings and properly rigged loads.</a:t>
            </a:r>
          </a:p>
          <a:p>
            <a:pPr eaLnBrk="1" hangingPunct="1"/>
            <a:endParaRPr lang="en-US" altLang="en-US" sz="1100" dirty="0"/>
          </a:p>
          <a:p>
            <a:pPr eaLnBrk="1" hangingPunct="1"/>
            <a:r>
              <a:rPr lang="en-US" altLang="en-US" sz="1100" dirty="0"/>
              <a:t>Depending</a:t>
            </a:r>
            <a:r>
              <a:rPr lang="en-US" altLang="en-US" sz="1100" baseline="0" dirty="0"/>
              <a:t> on the use of the previous slide for an activity, the Instructor should note to the group and discuss the variation in “slings” on tank delivery trucks and the requirements, inspection and maintenance elements required by the company delivering the tanks. </a:t>
            </a:r>
            <a:endParaRPr lang="en-US" altLang="en-US" sz="1100" dirty="0"/>
          </a:p>
        </p:txBody>
      </p:sp>
    </p:spTree>
    <p:extLst>
      <p:ext uri="{BB962C8B-B14F-4D97-AF65-F5344CB8AC3E}">
        <p14:creationId xmlns:p14="http://schemas.microsoft.com/office/powerpoint/2010/main" val="84130553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505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1355D4BC-0E78-45F2-8A8B-6D6B616C6502}" type="slidenum">
              <a:rPr lang="en-US" altLang="en-US" sz="1000" smtClean="0"/>
              <a:pPr>
                <a:spcBef>
                  <a:spcPct val="0"/>
                </a:spcBef>
                <a:buFontTx/>
                <a:buNone/>
              </a:pPr>
              <a:t>113</a:t>
            </a:fld>
            <a:endParaRPr lang="en-US" altLang="en-US" sz="1000"/>
          </a:p>
        </p:txBody>
      </p:sp>
      <p:sp>
        <p:nvSpPr>
          <p:cNvPr id="150532" name="Rectangle 2"/>
          <p:cNvSpPr>
            <a:spLocks noGrp="1" noRot="1" noChangeAspect="1" noChangeArrowheads="1" noTextEdit="1"/>
          </p:cNvSpPr>
          <p:nvPr>
            <p:ph type="sldImg"/>
          </p:nvPr>
        </p:nvSpPr>
        <p:spPr>
          <a:ln/>
        </p:spPr>
      </p:sp>
      <p:sp>
        <p:nvSpPr>
          <p:cNvPr id="1505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Discussion slide: </a:t>
            </a:r>
          </a:p>
          <a:p>
            <a:pPr eaLnBrk="1" hangingPunct="1"/>
            <a:endParaRPr lang="en-US" altLang="en-US" sz="1100" dirty="0"/>
          </a:p>
          <a:p>
            <a:pPr eaLnBrk="1" hangingPunct="1"/>
            <a:r>
              <a:rPr lang="en-US" altLang="en-US" sz="1100" dirty="0"/>
              <a:t>Engulfment issues,</a:t>
            </a:r>
            <a:r>
              <a:rPr lang="en-US" altLang="en-US" sz="1100" baseline="0" dirty="0"/>
              <a:t> is this normal practice for the employer? Would the workers still do it this way if it was raining, or ground saturated?</a:t>
            </a:r>
          </a:p>
          <a:p>
            <a:pPr eaLnBrk="1" hangingPunct="1"/>
            <a:endParaRPr lang="en-US" altLang="en-US" sz="1100" baseline="0" dirty="0"/>
          </a:p>
          <a:p>
            <a:pPr eaLnBrk="1" hangingPunct="1"/>
            <a:r>
              <a:rPr lang="en-US" altLang="en-US" sz="1100" baseline="0" dirty="0"/>
              <a:t>Message: Workers should never be in this situation</a:t>
            </a:r>
            <a:endParaRPr lang="en-US" altLang="en-US" sz="1100" dirty="0"/>
          </a:p>
        </p:txBody>
      </p:sp>
    </p:spTree>
    <p:extLst>
      <p:ext uri="{BB962C8B-B14F-4D97-AF65-F5344CB8AC3E}">
        <p14:creationId xmlns:p14="http://schemas.microsoft.com/office/powerpoint/2010/main" val="36911644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546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962E139-8ECE-410C-9A2B-3C12DE6D39DD}" type="slidenum">
              <a:rPr lang="en-US" altLang="en-US" sz="1000" smtClean="0"/>
              <a:pPr>
                <a:spcBef>
                  <a:spcPct val="0"/>
                </a:spcBef>
                <a:buFontTx/>
                <a:buNone/>
              </a:pPr>
              <a:t>114</a:t>
            </a:fld>
            <a:endParaRPr lang="en-US" altLang="en-US" sz="1000"/>
          </a:p>
        </p:txBody>
      </p:sp>
      <p:sp>
        <p:nvSpPr>
          <p:cNvPr id="154628" name="Rectangle 2"/>
          <p:cNvSpPr>
            <a:spLocks noGrp="1" noRot="1" noChangeAspect="1" noChangeArrowheads="1" noTextEdit="1"/>
          </p:cNvSpPr>
          <p:nvPr>
            <p:ph type="sldImg"/>
          </p:nvPr>
        </p:nvSpPr>
        <p:spPr>
          <a:ln/>
        </p:spPr>
      </p:sp>
      <p:sp>
        <p:nvSpPr>
          <p:cNvPr id="1546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Discussion slide: </a:t>
            </a:r>
          </a:p>
          <a:p>
            <a:pPr eaLnBrk="1" hangingPunct="1"/>
            <a:endParaRPr lang="en-US" altLang="en-US" sz="1100" dirty="0"/>
          </a:p>
          <a:p>
            <a:pPr eaLnBrk="1" hangingPunct="1"/>
            <a:r>
              <a:rPr lang="en-US" altLang="en-US" sz="1100" dirty="0"/>
              <a:t>Workers should never get into blind spots of operators and should never get between pieces of equipment unless the equipment is secured.</a:t>
            </a:r>
          </a:p>
          <a:p>
            <a:pPr eaLnBrk="1" hangingPunct="1"/>
            <a:endParaRPr lang="en-US" altLang="en-US" sz="1100" dirty="0"/>
          </a:p>
          <a:p>
            <a:pPr eaLnBrk="1" hangingPunct="1"/>
            <a:r>
              <a:rPr lang="en-US" altLang="en-US" sz="1100" dirty="0"/>
              <a:t>Instructor can</a:t>
            </a:r>
            <a:r>
              <a:rPr lang="en-US" altLang="en-US" sz="1100" baseline="0" dirty="0"/>
              <a:t> also bring back into the discussion worker behaviors that lead to this exposure: Complacency, Lack of Training, Low situational awareness, new hire?</a:t>
            </a:r>
            <a:endParaRPr lang="en-US" altLang="en-US" sz="1100" dirty="0"/>
          </a:p>
        </p:txBody>
      </p:sp>
    </p:spTree>
    <p:extLst>
      <p:ext uri="{BB962C8B-B14F-4D97-AF65-F5344CB8AC3E}">
        <p14:creationId xmlns:p14="http://schemas.microsoft.com/office/powerpoint/2010/main" val="4287379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566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C17313DF-D724-42DF-8B2A-AC48D1BEAE94}" type="slidenum">
              <a:rPr lang="en-US" altLang="en-US" sz="1000" smtClean="0"/>
              <a:pPr>
                <a:spcBef>
                  <a:spcPct val="0"/>
                </a:spcBef>
                <a:buFontTx/>
                <a:buNone/>
              </a:pPr>
              <a:t>115</a:t>
            </a:fld>
            <a:endParaRPr lang="en-US" altLang="en-US" sz="1000"/>
          </a:p>
        </p:txBody>
      </p:sp>
      <p:sp>
        <p:nvSpPr>
          <p:cNvPr id="156676" name="Rectangle 2"/>
          <p:cNvSpPr>
            <a:spLocks noGrp="1" noRot="1" noChangeAspect="1" noChangeArrowheads="1" noTextEdit="1"/>
          </p:cNvSpPr>
          <p:nvPr>
            <p:ph type="sldImg"/>
          </p:nvPr>
        </p:nvSpPr>
        <p:spPr>
          <a:ln/>
        </p:spPr>
      </p:sp>
      <p:sp>
        <p:nvSpPr>
          <p:cNvPr id="1566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From Oregon OSH</a:t>
            </a:r>
            <a:r>
              <a:rPr lang="en-US" altLang="en-US" sz="1100" baseline="0" dirty="0"/>
              <a:t> 2014 report: </a:t>
            </a:r>
            <a:r>
              <a:rPr lang="en-US" altLang="en-US" sz="1100" baseline="0" dirty="0">
                <a:hlinkClick r:id="rId3"/>
              </a:rPr>
              <a:t>http://www.orosha.org/standards/fatals/pdf/descriptions/acc_fatal_cal-yr14.pdf</a:t>
            </a:r>
            <a:endParaRPr lang="en-US" altLang="en-US" sz="1100" baseline="0" dirty="0"/>
          </a:p>
          <a:p>
            <a:pPr eaLnBrk="1" hangingPunct="1"/>
            <a:endParaRPr lang="en-US" altLang="en-US" sz="1100" dirty="0"/>
          </a:p>
          <a:p>
            <a:pPr eaLnBrk="1" hangingPunct="1"/>
            <a:endParaRPr lang="en-US" altLang="en-US" sz="1100" dirty="0"/>
          </a:p>
          <a:p>
            <a:r>
              <a:rPr lang="en-US" altLang="en-US" sz="1100" dirty="0">
                <a:latin typeface="Arial" panose="020B0604020202020204" pitchFamily="34" charset="0"/>
              </a:rPr>
              <a:t>Instructor option: </a:t>
            </a:r>
          </a:p>
          <a:p>
            <a:endParaRPr lang="en-US" altLang="en-US" sz="1100" dirty="0">
              <a:latin typeface="Arial" panose="020B0604020202020204" pitchFamily="34" charset="0"/>
            </a:endParaRPr>
          </a:p>
          <a:p>
            <a:r>
              <a:rPr lang="en-US" altLang="en-US" sz="1100" dirty="0">
                <a:latin typeface="Arial" panose="020B0604020202020204" pitchFamily="34" charset="0"/>
              </a:rPr>
              <a:t>Use the root cause analysis to work through the assessment in small groups or in general class.</a:t>
            </a:r>
          </a:p>
          <a:p>
            <a:pPr eaLnBrk="1" hangingPunct="1"/>
            <a:endParaRPr lang="en-US" altLang="en-US" sz="1100" dirty="0"/>
          </a:p>
        </p:txBody>
      </p:sp>
    </p:spTree>
    <p:extLst>
      <p:ext uri="{BB962C8B-B14F-4D97-AF65-F5344CB8AC3E}">
        <p14:creationId xmlns:p14="http://schemas.microsoft.com/office/powerpoint/2010/main" val="272158834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116</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Fault</a:t>
            </a:r>
            <a:r>
              <a:rPr lang="en-US" altLang="en-US" sz="1100" baseline="0" dirty="0"/>
              <a:t> tree analysis unwinds the knot until you can clearly understand what the root cause is.</a:t>
            </a:r>
            <a:endParaRPr lang="en-US" altLang="en-US" sz="1100" dirty="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85143493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607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4B820CBE-1D17-4CC7-B95D-4FDB5C0354BE}" type="slidenum">
              <a:rPr lang="en-US" altLang="en-US" sz="1000" smtClean="0"/>
              <a:pPr>
                <a:spcBef>
                  <a:spcPct val="0"/>
                </a:spcBef>
                <a:buFontTx/>
                <a:buNone/>
              </a:pPr>
              <a:t>117</a:t>
            </a:fld>
            <a:endParaRPr lang="en-US" altLang="en-US" sz="1000"/>
          </a:p>
        </p:txBody>
      </p:sp>
      <p:sp>
        <p:nvSpPr>
          <p:cNvPr id="160772" name="Rectangle 2"/>
          <p:cNvSpPr>
            <a:spLocks noGrp="1" noRot="1" noChangeAspect="1" noChangeArrowheads="1" noTextEdit="1"/>
          </p:cNvSpPr>
          <p:nvPr>
            <p:ph type="sldImg"/>
          </p:nvPr>
        </p:nvSpPr>
        <p:spPr>
          <a:ln/>
        </p:spPr>
      </p:sp>
      <p:sp>
        <p:nvSpPr>
          <p:cNvPr id="160773" name="Rectangle 3"/>
          <p:cNvSpPr>
            <a:spLocks noGrp="1" noChangeArrowheads="1"/>
          </p:cNvSpPr>
          <p:nvPr>
            <p:ph type="body" idx="1"/>
          </p:nvPr>
        </p:nvSpPr>
        <p:spPr>
          <a:xfrm>
            <a:off x="685800" y="4734229"/>
            <a:ext cx="5486400" cy="36604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rPr>
              <a:t>Instructor discussion: </a:t>
            </a:r>
          </a:p>
          <a:p>
            <a:endParaRPr lang="en-US" altLang="en-US" sz="1100" dirty="0">
              <a:latin typeface="Arial" panose="020B0604020202020204" pitchFamily="34" charset="0"/>
            </a:endParaRPr>
          </a:p>
          <a:p>
            <a:pPr eaLnBrk="1" hangingPunct="1"/>
            <a:r>
              <a:rPr lang="en-US" altLang="en-US" sz="1100" dirty="0"/>
              <a:t>Does it meet the OSHA trench excavation requirements?</a:t>
            </a:r>
          </a:p>
          <a:p>
            <a:pPr eaLnBrk="1" hangingPunct="1"/>
            <a:endParaRPr lang="en-US" altLang="en-US" sz="1100" dirty="0"/>
          </a:p>
          <a:p>
            <a:pPr eaLnBrk="1" hangingPunct="1"/>
            <a:r>
              <a:rPr lang="en-US" altLang="en-US" sz="1100" dirty="0"/>
              <a:t>Short</a:t>
            </a:r>
            <a:r>
              <a:rPr lang="en-US" altLang="en-US" sz="1100" baseline="0" dirty="0"/>
              <a:t> answer is no…the Instructor can entertain discussion on why it’s used and why it’s out of compliance to gauge the participant knowledge of trench safety under OSHA and OSHA approved state plan.</a:t>
            </a:r>
          </a:p>
          <a:p>
            <a:pPr eaLnBrk="1" hangingPunct="1"/>
            <a:endParaRPr lang="en-US" altLang="en-US" sz="1100" baseline="0" dirty="0"/>
          </a:p>
          <a:p>
            <a:pPr eaLnBrk="1" hangingPunct="1"/>
            <a:r>
              <a:rPr lang="en-US" altLang="en-US" sz="1100" baseline="0" dirty="0"/>
              <a:t>It is important to keep in mind that this configuration’s intent is to evaluate soil and determine soil type for a disposal component. It has literally nothing to do with excavation or trench requirements for safety under the rule</a:t>
            </a:r>
            <a:endParaRPr lang="en-US" altLang="en-US" sz="1100" dirty="0"/>
          </a:p>
        </p:txBody>
      </p:sp>
    </p:spTree>
    <p:extLst>
      <p:ext uri="{BB962C8B-B14F-4D97-AF65-F5344CB8AC3E}">
        <p14:creationId xmlns:p14="http://schemas.microsoft.com/office/powerpoint/2010/main" val="85119152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628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1226752-65F7-4496-AE82-A951977A5380}" type="slidenum">
              <a:rPr lang="en-US" altLang="en-US" sz="1000" smtClean="0"/>
              <a:pPr>
                <a:spcBef>
                  <a:spcPct val="0"/>
                </a:spcBef>
                <a:buFontTx/>
                <a:buNone/>
              </a:pPr>
              <a:t>118</a:t>
            </a:fld>
            <a:endParaRPr lang="en-US" altLang="en-US" sz="1000"/>
          </a:p>
        </p:txBody>
      </p:sp>
      <p:sp>
        <p:nvSpPr>
          <p:cNvPr id="162820" name="Rectangle 2"/>
          <p:cNvSpPr>
            <a:spLocks noGrp="1" noRot="1" noChangeAspect="1" noChangeArrowheads="1" noTextEdit="1"/>
          </p:cNvSpPr>
          <p:nvPr>
            <p:ph type="sldImg"/>
          </p:nvPr>
        </p:nvSpPr>
        <p:spPr>
          <a:ln/>
        </p:spPr>
      </p:sp>
      <p:sp>
        <p:nvSpPr>
          <p:cNvPr id="1628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rPr>
              <a:t>Instructor discussion: </a:t>
            </a:r>
          </a:p>
          <a:p>
            <a:endParaRPr lang="en-US" altLang="en-US" sz="1100" dirty="0">
              <a:latin typeface="Arial" panose="020B0604020202020204" pitchFamily="34" charset="0"/>
            </a:endParaRPr>
          </a:p>
          <a:p>
            <a:r>
              <a:rPr lang="en-US" altLang="en-US" sz="1100" dirty="0">
                <a:latin typeface="Arial" panose="020B0604020202020204" pitchFamily="34" charset="0"/>
              </a:rPr>
              <a:t>Use the root cause analysis to work through the assessment in small groups or in general class.</a:t>
            </a:r>
          </a:p>
          <a:p>
            <a:pPr eaLnBrk="1" hangingPunct="1"/>
            <a:r>
              <a:rPr lang="en-US" altLang="en-US" sz="1100" dirty="0"/>
              <a:t>This would be the crossover to excavation/trench</a:t>
            </a:r>
            <a:r>
              <a:rPr lang="en-US" altLang="en-US" sz="1100" baseline="0" dirty="0"/>
              <a:t> requirements for a typical soil log excavation. Depending on location, local or state health code, these excavations can be left open for extended periods of time (weeks, months and worst case years), depending on the development schedule of the property.</a:t>
            </a:r>
          </a:p>
          <a:p>
            <a:pPr eaLnBrk="1" hangingPunct="1"/>
            <a:endParaRPr lang="en-US" altLang="en-US" sz="1100" baseline="0" dirty="0"/>
          </a:p>
          <a:p>
            <a:pPr eaLnBrk="1" hangingPunct="1"/>
            <a:r>
              <a:rPr lang="en-US" altLang="en-US" sz="1100" baseline="0" dirty="0"/>
              <a:t>This is a very real and an extreme hazard not only for the workers immediately involved, but for the general public. It is an engulfment (or as previously discussed in Falls), a potential drowning hazard.</a:t>
            </a:r>
            <a:endParaRPr lang="en-US" altLang="en-US" sz="1100" dirty="0"/>
          </a:p>
        </p:txBody>
      </p:sp>
    </p:spTree>
    <p:extLst>
      <p:ext uri="{BB962C8B-B14F-4D97-AF65-F5344CB8AC3E}">
        <p14:creationId xmlns:p14="http://schemas.microsoft.com/office/powerpoint/2010/main" val="29444273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6486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3641D29-90F0-4E1E-800D-17F04FCDDADB}" type="slidenum">
              <a:rPr lang="en-US" altLang="en-US" sz="1000" smtClean="0"/>
              <a:pPr>
                <a:spcBef>
                  <a:spcPct val="0"/>
                </a:spcBef>
                <a:buFontTx/>
                <a:buNone/>
              </a:pPr>
              <a:t>119</a:t>
            </a:fld>
            <a:endParaRPr lang="en-US" altLang="en-US" sz="1000"/>
          </a:p>
        </p:txBody>
      </p:sp>
      <p:sp>
        <p:nvSpPr>
          <p:cNvPr id="164868" name="Rectangle 2"/>
          <p:cNvSpPr>
            <a:spLocks noGrp="1" noRot="1" noChangeAspect="1" noChangeArrowheads="1" noTextEdit="1"/>
          </p:cNvSpPr>
          <p:nvPr>
            <p:ph type="sldImg"/>
          </p:nvPr>
        </p:nvSpPr>
        <p:spPr>
          <a:ln/>
        </p:spPr>
      </p:sp>
      <p:sp>
        <p:nvSpPr>
          <p:cNvPr id="1648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rPr>
              <a:t>Instructor discussion: </a:t>
            </a:r>
          </a:p>
          <a:p>
            <a:pPr eaLnBrk="1" hangingPunct="1"/>
            <a:endParaRPr lang="en-US" altLang="en-US" sz="1100" dirty="0"/>
          </a:p>
          <a:p>
            <a:pPr eaLnBrk="1" hangingPunct="1"/>
            <a:endParaRPr lang="en-US" altLang="en-US" sz="1100" dirty="0"/>
          </a:p>
          <a:p>
            <a:pPr eaLnBrk="1" hangingPunct="1"/>
            <a:r>
              <a:rPr lang="en-US" altLang="en-US" sz="1100" dirty="0"/>
              <a:t>Discuss the weight of soil.</a:t>
            </a:r>
          </a:p>
          <a:p>
            <a:pPr eaLnBrk="1" hangingPunct="1"/>
            <a:r>
              <a:rPr lang="en-US" altLang="en-US" sz="1100" dirty="0"/>
              <a:t>It only takes a small amount such as 1 </a:t>
            </a:r>
            <a:r>
              <a:rPr lang="en-US" altLang="en-US" sz="1100" dirty="0" err="1"/>
              <a:t>cu.ft</a:t>
            </a:r>
            <a:r>
              <a:rPr lang="en-US" altLang="en-US" sz="1100" dirty="0"/>
              <a:t>. to cause a serious injury.</a:t>
            </a:r>
          </a:p>
          <a:p>
            <a:pPr eaLnBrk="1" hangingPunct="1"/>
            <a:r>
              <a:rPr lang="en-US" altLang="en-US" sz="1100" dirty="0"/>
              <a:t>2 </a:t>
            </a:r>
            <a:r>
              <a:rPr lang="en-US" altLang="en-US" sz="1100" dirty="0" err="1"/>
              <a:t>cu.ft</a:t>
            </a:r>
            <a:r>
              <a:rPr lang="en-US" altLang="en-US" sz="1100" dirty="0"/>
              <a:t>. (200 </a:t>
            </a:r>
            <a:r>
              <a:rPr lang="en-US" altLang="en-US" sz="1100" dirty="0" err="1"/>
              <a:t>lbs</a:t>
            </a:r>
            <a:r>
              <a:rPr lang="en-US" altLang="en-US" sz="1100" dirty="0"/>
              <a:t>) can be enough to heavily restrict a buried victim’s ability to breathe.</a:t>
            </a:r>
          </a:p>
        </p:txBody>
      </p:sp>
    </p:spTree>
    <p:extLst>
      <p:ext uri="{BB962C8B-B14F-4D97-AF65-F5344CB8AC3E}">
        <p14:creationId xmlns:p14="http://schemas.microsoft.com/office/powerpoint/2010/main" val="3334622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12</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slide outlines methods that the employer can use to meet their</a:t>
            </a:r>
            <a:r>
              <a:rPr lang="en-US" altLang="en-US" sz="1100" baseline="0" dirty="0"/>
              <a:t> </a:t>
            </a:r>
            <a:r>
              <a:rPr lang="en-US" altLang="en-US" sz="1100" dirty="0"/>
              <a:t>responsibilities under</a:t>
            </a:r>
            <a:r>
              <a:rPr lang="en-US" altLang="en-US" sz="1100" baseline="0" dirty="0"/>
              <a:t> </a:t>
            </a:r>
            <a:r>
              <a:rPr lang="en-US" altLang="en-US" sz="1100" dirty="0"/>
              <a:t>an</a:t>
            </a:r>
            <a:r>
              <a:rPr lang="en-US" altLang="en-US" sz="1100" baseline="0" dirty="0"/>
              <a:t> OSHA or state approved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50496298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669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C49889D7-ADB0-4B5F-9404-FB60F365EC14}" type="slidenum">
              <a:rPr lang="en-US" altLang="en-US" sz="1000" smtClean="0"/>
              <a:pPr>
                <a:spcBef>
                  <a:spcPct val="0"/>
                </a:spcBef>
                <a:buFontTx/>
                <a:buNone/>
              </a:pPr>
              <a:t>120</a:t>
            </a:fld>
            <a:endParaRPr lang="en-US" altLang="en-US" sz="1000"/>
          </a:p>
        </p:txBody>
      </p:sp>
      <p:sp>
        <p:nvSpPr>
          <p:cNvPr id="166916" name="Rectangle 2"/>
          <p:cNvSpPr>
            <a:spLocks noGrp="1" noRot="1" noChangeAspect="1" noChangeArrowheads="1" noTextEdit="1"/>
          </p:cNvSpPr>
          <p:nvPr>
            <p:ph type="sldImg"/>
          </p:nvPr>
        </p:nvSpPr>
        <p:spPr>
          <a:ln/>
        </p:spPr>
      </p:sp>
      <p:sp>
        <p:nvSpPr>
          <p:cNvPr id="1669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Instructors should review OSHA’s complete excavation standard and be ready to discuss various issues noted in slide.</a:t>
            </a:r>
          </a:p>
        </p:txBody>
      </p:sp>
    </p:spTree>
    <p:extLst>
      <p:ext uri="{BB962C8B-B14F-4D97-AF65-F5344CB8AC3E}">
        <p14:creationId xmlns:p14="http://schemas.microsoft.com/office/powerpoint/2010/main" val="183378721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689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4C161D7D-628A-4223-A262-956BB27BF124}" type="slidenum">
              <a:rPr lang="en-US" altLang="en-US" sz="1000" smtClean="0"/>
              <a:pPr>
                <a:spcBef>
                  <a:spcPct val="0"/>
                </a:spcBef>
                <a:buFontTx/>
                <a:buNone/>
              </a:pPr>
              <a:t>121</a:t>
            </a:fld>
            <a:endParaRPr lang="en-US" altLang="en-US" sz="1000"/>
          </a:p>
        </p:txBody>
      </p:sp>
      <p:sp>
        <p:nvSpPr>
          <p:cNvPr id="168964" name="Rectangle 2"/>
          <p:cNvSpPr>
            <a:spLocks noGrp="1" noRot="1" noChangeAspect="1" noChangeArrowheads="1" noTextEdit="1"/>
          </p:cNvSpPr>
          <p:nvPr>
            <p:ph type="sldImg"/>
          </p:nvPr>
        </p:nvSpPr>
        <p:spPr>
          <a:ln/>
        </p:spPr>
      </p:sp>
      <p:sp>
        <p:nvSpPr>
          <p:cNvPr id="1689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rPr>
              <a:t>Instructor discussion: </a:t>
            </a:r>
          </a:p>
          <a:p>
            <a:pPr eaLnBrk="1" hangingPunct="1"/>
            <a:endParaRPr lang="en-US" altLang="en-US" sz="1100" dirty="0"/>
          </a:p>
          <a:p>
            <a:pPr eaLnBrk="1" hangingPunct="1"/>
            <a:r>
              <a:rPr lang="en-US" altLang="en-US" sz="1100" dirty="0"/>
              <a:t>Trench shields are commonly used for pipe installation work.</a:t>
            </a:r>
          </a:p>
          <a:p>
            <a:pPr eaLnBrk="1" hangingPunct="1"/>
            <a:r>
              <a:rPr lang="en-US" altLang="en-US" sz="1100" dirty="0"/>
              <a:t>When used properly, shields can be much safer, effective and cheaper than sloping methods.</a:t>
            </a:r>
          </a:p>
          <a:p>
            <a:pPr eaLnBrk="1" hangingPunct="1"/>
            <a:r>
              <a:rPr lang="en-US" altLang="en-US" sz="1100" dirty="0"/>
              <a:t>A minimum of two shields should always be available to extend the work area or to help work through intersecting utilities.</a:t>
            </a:r>
          </a:p>
          <a:p>
            <a:pPr eaLnBrk="1" hangingPunct="1"/>
            <a:r>
              <a:rPr lang="en-US" altLang="en-US" sz="1100" dirty="0"/>
              <a:t>Trench boxes must be at least 18</a:t>
            </a:r>
            <a:r>
              <a:rPr lang="en-US" altLang="en-US" sz="1100" dirty="0">
                <a:cs typeface="Arial" panose="020B0604020202020204" pitchFamily="34" charset="0"/>
              </a:rPr>
              <a:t>"</a:t>
            </a:r>
            <a:r>
              <a:rPr lang="en-US" altLang="en-US" sz="1100" dirty="0"/>
              <a:t> above the ground.</a:t>
            </a:r>
          </a:p>
        </p:txBody>
      </p:sp>
    </p:spTree>
    <p:extLst>
      <p:ext uri="{BB962C8B-B14F-4D97-AF65-F5344CB8AC3E}">
        <p14:creationId xmlns:p14="http://schemas.microsoft.com/office/powerpoint/2010/main" val="145896898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710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1ED3F49A-80A2-456C-AA32-CF9D148CB5CF}" type="slidenum">
              <a:rPr lang="en-US" altLang="en-US" sz="1000" smtClean="0"/>
              <a:pPr>
                <a:spcBef>
                  <a:spcPct val="0"/>
                </a:spcBef>
                <a:buFontTx/>
                <a:buNone/>
              </a:pPr>
              <a:t>122</a:t>
            </a:fld>
            <a:endParaRPr lang="en-US" altLang="en-US" sz="1000"/>
          </a:p>
        </p:txBody>
      </p:sp>
      <p:sp>
        <p:nvSpPr>
          <p:cNvPr id="171012" name="Rectangle 2"/>
          <p:cNvSpPr>
            <a:spLocks noGrp="1" noRot="1" noChangeAspect="1" noChangeArrowheads="1" noTextEdit="1"/>
          </p:cNvSpPr>
          <p:nvPr>
            <p:ph type="sldImg"/>
          </p:nvPr>
        </p:nvSpPr>
        <p:spPr>
          <a:ln/>
        </p:spPr>
      </p:sp>
      <p:sp>
        <p:nvSpPr>
          <p:cNvPr id="1710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rPr>
              <a:t>Instructor discussion: </a:t>
            </a:r>
          </a:p>
          <a:p>
            <a:pPr eaLnBrk="1" hangingPunct="1"/>
            <a:endParaRPr lang="en-US" altLang="en-US" sz="1100" dirty="0"/>
          </a:p>
          <a:p>
            <a:pPr eaLnBrk="1" hangingPunct="1"/>
            <a:r>
              <a:rPr lang="en-US" altLang="en-US" sz="1100" dirty="0"/>
              <a:t>Trench boxes should not be installed less than the excavation</a:t>
            </a:r>
          </a:p>
        </p:txBody>
      </p:sp>
    </p:spTree>
    <p:extLst>
      <p:ext uri="{BB962C8B-B14F-4D97-AF65-F5344CB8AC3E}">
        <p14:creationId xmlns:p14="http://schemas.microsoft.com/office/powerpoint/2010/main" val="298850916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710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1ED3F49A-80A2-456C-AA32-CF9D148CB5CF}" type="slidenum">
              <a:rPr lang="en-US" altLang="en-US" sz="1000" smtClean="0"/>
              <a:pPr>
                <a:spcBef>
                  <a:spcPct val="0"/>
                </a:spcBef>
                <a:buFontTx/>
                <a:buNone/>
              </a:pPr>
              <a:t>123</a:t>
            </a:fld>
            <a:endParaRPr lang="en-US" altLang="en-US" sz="1000"/>
          </a:p>
        </p:txBody>
      </p:sp>
      <p:sp>
        <p:nvSpPr>
          <p:cNvPr id="171012" name="Rectangle 2"/>
          <p:cNvSpPr>
            <a:spLocks noGrp="1" noRot="1" noChangeAspect="1" noChangeArrowheads="1" noTextEdit="1"/>
          </p:cNvSpPr>
          <p:nvPr>
            <p:ph type="sldImg"/>
          </p:nvPr>
        </p:nvSpPr>
        <p:spPr>
          <a:ln/>
        </p:spPr>
      </p:sp>
      <p:sp>
        <p:nvSpPr>
          <p:cNvPr id="1710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Instructor discussion: </a:t>
            </a:r>
          </a:p>
          <a:p>
            <a:pPr eaLnBrk="1" hangingPunct="1"/>
            <a:endParaRPr lang="en-US" altLang="en-US" sz="1100" dirty="0"/>
          </a:p>
          <a:p>
            <a:pPr eaLnBrk="1" hangingPunct="1"/>
            <a:r>
              <a:rPr lang="en-US" altLang="en-US" sz="1100" dirty="0"/>
              <a:t>Ask the participants to identify the hazards.</a:t>
            </a:r>
          </a:p>
        </p:txBody>
      </p:sp>
    </p:spTree>
    <p:extLst>
      <p:ext uri="{BB962C8B-B14F-4D97-AF65-F5344CB8AC3E}">
        <p14:creationId xmlns:p14="http://schemas.microsoft.com/office/powerpoint/2010/main" val="89510896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730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4ABF55EC-5A95-42C3-89E1-CE70680A1C1E}" type="slidenum">
              <a:rPr lang="en-US" altLang="en-US" sz="1000" smtClean="0"/>
              <a:pPr>
                <a:spcBef>
                  <a:spcPct val="0"/>
                </a:spcBef>
                <a:buFontTx/>
                <a:buNone/>
              </a:pPr>
              <a:t>124</a:t>
            </a:fld>
            <a:endParaRPr lang="en-US" altLang="en-US" sz="1000"/>
          </a:p>
        </p:txBody>
      </p:sp>
      <p:sp>
        <p:nvSpPr>
          <p:cNvPr id="173060" name="Rectangle 2"/>
          <p:cNvSpPr>
            <a:spLocks noGrp="1" noRot="1" noChangeAspect="1" noChangeArrowheads="1" noTextEdit="1"/>
          </p:cNvSpPr>
          <p:nvPr>
            <p:ph type="sldImg"/>
          </p:nvPr>
        </p:nvSpPr>
        <p:spPr>
          <a:ln/>
        </p:spPr>
      </p:sp>
      <p:sp>
        <p:nvSpPr>
          <p:cNvPr id="1730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Instructor discussion: </a:t>
            </a:r>
          </a:p>
          <a:p>
            <a:endParaRPr lang="en-US" altLang="en-US" sz="1100" dirty="0"/>
          </a:p>
          <a:p>
            <a:r>
              <a:rPr lang="en-US" altLang="en-US" sz="1100" dirty="0"/>
              <a:t>Under the trench rule, inspection, and barricading (protection) is the responsibility of the contractor that created the excavation.</a:t>
            </a:r>
          </a:p>
          <a:p>
            <a:endParaRPr lang="en-US" altLang="en-US" sz="1100" dirty="0"/>
          </a:p>
          <a:p>
            <a:r>
              <a:rPr lang="en-US" altLang="en-US" sz="1100" dirty="0"/>
              <a:t>The method is left to the user, but it must be effective.</a:t>
            </a:r>
          </a:p>
        </p:txBody>
      </p:sp>
    </p:spTree>
    <p:extLst>
      <p:ext uri="{BB962C8B-B14F-4D97-AF65-F5344CB8AC3E}">
        <p14:creationId xmlns:p14="http://schemas.microsoft.com/office/powerpoint/2010/main" val="33863054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771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1A57F3BC-735C-4BA4-B0E2-E6A420F23B86}" type="slidenum">
              <a:rPr lang="en-US" altLang="en-US" sz="1000" smtClean="0"/>
              <a:pPr>
                <a:spcBef>
                  <a:spcPct val="0"/>
                </a:spcBef>
                <a:buFontTx/>
                <a:buNone/>
              </a:pPr>
              <a:t>125</a:t>
            </a:fld>
            <a:endParaRPr lang="en-US" altLang="en-US" sz="1000"/>
          </a:p>
        </p:txBody>
      </p:sp>
      <p:sp>
        <p:nvSpPr>
          <p:cNvPr id="177156" name="Rectangle 2"/>
          <p:cNvSpPr>
            <a:spLocks noGrp="1" noRot="1" noChangeAspect="1" noChangeArrowheads="1" noTextEdit="1"/>
          </p:cNvSpPr>
          <p:nvPr>
            <p:ph type="sldImg"/>
          </p:nvPr>
        </p:nvSpPr>
        <p:spPr>
          <a:ln/>
        </p:spPr>
      </p:sp>
      <p:sp>
        <p:nvSpPr>
          <p:cNvPr id="1771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rPr>
              <a:t>Instructor discussion: </a:t>
            </a:r>
          </a:p>
          <a:p>
            <a:pPr eaLnBrk="1" hangingPunct="1"/>
            <a:endParaRPr lang="en-US" altLang="en-US" sz="1100" dirty="0"/>
          </a:p>
          <a:p>
            <a:pPr eaLnBrk="1" hangingPunct="1"/>
            <a:endParaRPr lang="en-US" altLang="en-US" sz="1100" dirty="0"/>
          </a:p>
          <a:p>
            <a:pPr eaLnBrk="1" hangingPunct="1"/>
            <a:r>
              <a:rPr lang="en-US" altLang="en-US" sz="1100" dirty="0"/>
              <a:t>Most local fire departments are not fully trained or equipped to perform excavation rescue operations.</a:t>
            </a:r>
          </a:p>
          <a:p>
            <a:pPr eaLnBrk="1" hangingPunct="1"/>
            <a:r>
              <a:rPr lang="en-US" altLang="en-US" sz="1100" dirty="0"/>
              <a:t>Excavation rescue must be done extremely carefully as the operations themselves can:</a:t>
            </a:r>
          </a:p>
          <a:p>
            <a:pPr marL="285750" lvl="0" indent="-285750" eaLnBrk="1" hangingPunct="1">
              <a:buFont typeface="Arial" panose="020B0604020202020204" pitchFamily="34" charset="0"/>
              <a:buChar char="•"/>
            </a:pPr>
            <a:r>
              <a:rPr lang="en-US" altLang="en-US" sz="1100" dirty="0"/>
              <a:t>cause additional cave-ins, endangering both the trapped victim and rescuers</a:t>
            </a:r>
          </a:p>
          <a:p>
            <a:pPr marL="285750" lvl="0" indent="-285750" eaLnBrk="1" hangingPunct="1">
              <a:buFont typeface="Arial" panose="020B0604020202020204" pitchFamily="34" charset="0"/>
              <a:buChar char="•"/>
            </a:pPr>
            <a:r>
              <a:rPr lang="en-US" altLang="en-US" sz="1100" dirty="0"/>
              <a:t>create more soil pressure on a buried victim</a:t>
            </a:r>
          </a:p>
          <a:p>
            <a:pPr marL="285750" lvl="0" indent="-285750" eaLnBrk="1" hangingPunct="1">
              <a:buFont typeface="Arial" panose="020B0604020202020204" pitchFamily="34" charset="0"/>
              <a:buChar char="•"/>
            </a:pPr>
            <a:r>
              <a:rPr lang="en-US" altLang="en-US" sz="1100" dirty="0"/>
              <a:t>injure the victim more severely.</a:t>
            </a:r>
          </a:p>
        </p:txBody>
      </p:sp>
    </p:spTree>
    <p:extLst>
      <p:ext uri="{BB962C8B-B14F-4D97-AF65-F5344CB8AC3E}">
        <p14:creationId xmlns:p14="http://schemas.microsoft.com/office/powerpoint/2010/main" val="212734036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D33EB3B-B78E-4BEC-A5BF-8A671DFF5AD3}" type="slidenum">
              <a:rPr lang="en-US" altLang="en-US" sz="1000" smtClean="0"/>
              <a:pPr>
                <a:spcBef>
                  <a:spcPct val="0"/>
                </a:spcBef>
                <a:buFontTx/>
                <a:buNone/>
              </a:pPr>
              <a:t>126</a:t>
            </a:fld>
            <a:endParaRPr lang="en-US" altLang="en-US" sz="1000"/>
          </a:p>
        </p:txBody>
      </p:sp>
      <p:sp>
        <p:nvSpPr>
          <p:cNvPr id="46084" name="Rectangle 2"/>
          <p:cNvSpPr>
            <a:spLocks noGrp="1" noRot="1" noChangeAspect="1" noChangeArrowheads="1" noTextEdit="1"/>
          </p:cNvSpPr>
          <p:nvPr>
            <p:ph type="sldImg"/>
          </p:nvPr>
        </p:nvSpPr>
        <p:spPr>
          <a:xfrm>
            <a:off x="814388" y="352425"/>
            <a:ext cx="5114925" cy="3836988"/>
          </a:xfrm>
          <a:ln/>
        </p:spPr>
      </p:sp>
      <p:sp>
        <p:nvSpPr>
          <p:cNvPr id="460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Introduction to Focus Four Electrocution</a:t>
            </a:r>
            <a:r>
              <a:rPr lang="en-US" altLang="en-US" sz="1100" baseline="0" dirty="0"/>
              <a:t> </a:t>
            </a:r>
            <a:r>
              <a:rPr lang="en-US" altLang="en-US" sz="1100" dirty="0"/>
              <a:t>slide</a:t>
            </a: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61051373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C6E56417-9BC0-4182-9C52-6051FC6ACCA8}" type="slidenum">
              <a:rPr lang="en-US" altLang="en-US" sz="1000" smtClean="0"/>
              <a:pPr>
                <a:spcBef>
                  <a:spcPct val="0"/>
                </a:spcBef>
                <a:buFontTx/>
                <a:buNone/>
              </a:pPr>
              <a:t>127</a:t>
            </a:fld>
            <a:endParaRPr lang="en-US" altLang="en-US" sz="1000"/>
          </a:p>
        </p:txBody>
      </p:sp>
      <p:sp>
        <p:nvSpPr>
          <p:cNvPr id="31748" name="Rectangle 2"/>
          <p:cNvSpPr>
            <a:spLocks noGrp="1" noRot="1" noChangeAspect="1" noChangeArrowheads="1" noTextEdit="1"/>
          </p:cNvSpPr>
          <p:nvPr>
            <p:ph type="sldImg"/>
          </p:nvPr>
        </p:nvSpPr>
        <p:spPr>
          <a:xfrm>
            <a:off x="849313" y="446088"/>
            <a:ext cx="5159375" cy="3870325"/>
          </a:xfrm>
          <a:ln/>
        </p:spPr>
      </p:sp>
      <p:sp>
        <p:nvSpPr>
          <p:cNvPr id="317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All relative to the</a:t>
            </a:r>
            <a:r>
              <a:rPr lang="en-US" altLang="en-US" sz="1100" baseline="0" dirty="0"/>
              <a:t> Onsite industry. </a:t>
            </a:r>
            <a:r>
              <a:rPr lang="en-US" altLang="en-US" sz="1100" dirty="0"/>
              <a:t>Examples include: Excavators</a:t>
            </a:r>
            <a:r>
              <a:rPr lang="en-US" altLang="en-US" sz="1100" baseline="0" dirty="0"/>
              <a:t> in both new Onsite and existing Onsite during repairs of OSS (onsight systems). Tight working spaces, and un-marked subsurface electrical out of the right of way.</a:t>
            </a:r>
          </a:p>
          <a:p>
            <a:pPr eaLnBrk="1" hangingPunct="1"/>
            <a:endParaRPr lang="en-US" altLang="en-US" sz="1100" baseline="0" dirty="0"/>
          </a:p>
          <a:p>
            <a:pPr eaLnBrk="1" hangingPunct="1"/>
            <a:r>
              <a:rPr lang="en-US" altLang="en-US" sz="1100" baseline="0" dirty="0"/>
              <a:t>Note to Instructor: Comment on site awareness for outbuildings (shops, garages) that have power and looking for unmarked sources. Non-licensed installation, replacement or modification in the industry is quite common as is DIY homeowner electrical extensions to out buildings. </a:t>
            </a:r>
          </a:p>
          <a:p>
            <a:pPr eaLnBrk="1" hangingPunct="1"/>
            <a:endParaRPr lang="en-US" altLang="en-US" sz="1100" baseline="0" dirty="0"/>
          </a:p>
          <a:p>
            <a:pPr eaLnBrk="1" hangingPunct="1"/>
            <a:r>
              <a:rPr lang="en-US" altLang="en-US" sz="1100" baseline="0" dirty="0"/>
              <a:t>It is also important to note that there is a high probability that prior, and subsequent maintenance activities on electrical components (pumps, floats, alarms and control panel) may have been installed by OSS certified by non licensed individuals for electrical work.</a:t>
            </a:r>
          </a:p>
          <a:p>
            <a:pPr eaLnBrk="1" hangingPunct="1"/>
            <a:endParaRPr lang="en-US" altLang="en-US" sz="1100" baseline="0" dirty="0"/>
          </a:p>
          <a:p>
            <a:pPr eaLnBrk="1" hangingPunct="1"/>
            <a:r>
              <a:rPr lang="en-US" altLang="en-US" sz="1100" baseline="0" dirty="0"/>
              <a:t>Most field activities and hand tools today have transitioned to battery operated equipment, but depending on the installation (new Onsite site w/o power) it would not be uncommon to see corded hand tools operating from an extension cord and run off of a generator….in the rain. Use of corded tools in shops would benefit from regular inspection.</a:t>
            </a:r>
          </a:p>
          <a:p>
            <a:pPr eaLnBrk="1" hangingPunct="1"/>
            <a:endParaRPr lang="en-US" altLang="en-US" sz="1100" baseline="0" dirty="0"/>
          </a:p>
          <a:p>
            <a:pPr eaLnBrk="1" hangingPunct="1"/>
            <a:r>
              <a:rPr lang="en-US" altLang="en-US" sz="1100" baseline="0" dirty="0"/>
              <a:t>Lightning strikes would be rare, and the majority of work is done outside, but paying attention to weather would be preventative.</a:t>
            </a:r>
          </a:p>
          <a:p>
            <a:pPr eaLnBrk="1" hangingPunct="1"/>
            <a:endParaRPr lang="en-US" altLang="en-US" sz="11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baseline="0" dirty="0"/>
              <a:t>Instructor should call for examples from the audience that are specific to the industry. Availability and use of a “Flip Chart” would be useful to capture comments and ideas. When each segment activity (Septic Feud) is going on, reference back to the flip chart list will reinforce the groups feedback and participation.</a:t>
            </a:r>
            <a:endParaRPr lang="en-US" altLang="en-US" sz="1100" dirty="0"/>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65083292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CDD2F456-6200-4F1C-BE43-FE3723C92D3A}" type="slidenum">
              <a:rPr lang="en-US" altLang="en-US" sz="1000" smtClean="0"/>
              <a:pPr>
                <a:spcBef>
                  <a:spcPct val="0"/>
                </a:spcBef>
                <a:buFontTx/>
                <a:buNone/>
              </a:pPr>
              <a:t>128</a:t>
            </a:fld>
            <a:endParaRPr lang="en-US" altLang="en-US" sz="1000"/>
          </a:p>
        </p:txBody>
      </p:sp>
      <p:sp>
        <p:nvSpPr>
          <p:cNvPr id="41988" name="Rectangle 2"/>
          <p:cNvSpPr>
            <a:spLocks noGrp="1" noRot="1" noChangeAspect="1" noChangeArrowheads="1" noTextEdit="1"/>
          </p:cNvSpPr>
          <p:nvPr>
            <p:ph type="sldImg"/>
          </p:nvPr>
        </p:nvSpPr>
        <p:spPr>
          <a:xfrm>
            <a:off x="487363" y="442913"/>
            <a:ext cx="5730875" cy="4298950"/>
          </a:xfrm>
          <a:ln/>
        </p:spPr>
      </p:sp>
      <p:sp>
        <p:nvSpPr>
          <p:cNvPr id="41989" name="Rectangle 3"/>
          <p:cNvSpPr>
            <a:spLocks noGrp="1" noChangeArrowheads="1"/>
          </p:cNvSpPr>
          <p:nvPr>
            <p:ph type="body" idx="1"/>
          </p:nvPr>
        </p:nvSpPr>
        <p:spPr>
          <a:xfrm>
            <a:off x="417786" y="4955604"/>
            <a:ext cx="5486400" cy="18884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dirty="0">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dirty="0"/>
              <a:t>This slide is informational</a:t>
            </a:r>
            <a:r>
              <a:rPr lang="en-US" altLang="en-US" sz="1100" baseline="0" dirty="0"/>
              <a:t> to point out that all of these exposures have an enforceable compliance rule associated with them in addition to any specific examples that may be called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1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baseline="0" dirty="0"/>
              <a:t>All elements of this slide have a corollary in the Onsite industry workplace and can be discussed.</a:t>
            </a:r>
            <a:endParaRPr lang="en-US" altLang="en-US" sz="1100" dirty="0"/>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35464520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C6E56417-9BC0-4182-9C52-6051FC6ACCA8}" type="slidenum">
              <a:rPr lang="en-US" altLang="en-US" sz="1000" smtClean="0"/>
              <a:pPr>
                <a:spcBef>
                  <a:spcPct val="0"/>
                </a:spcBef>
                <a:buFontTx/>
                <a:buNone/>
              </a:pPr>
              <a:t>129</a:t>
            </a:fld>
            <a:endParaRPr lang="en-US" altLang="en-US" sz="1000"/>
          </a:p>
        </p:txBody>
      </p:sp>
      <p:sp>
        <p:nvSpPr>
          <p:cNvPr id="31748" name="Rectangle 2"/>
          <p:cNvSpPr>
            <a:spLocks noGrp="1" noRot="1" noChangeAspect="1" noChangeArrowheads="1" noTextEdit="1"/>
          </p:cNvSpPr>
          <p:nvPr>
            <p:ph type="sldImg"/>
          </p:nvPr>
        </p:nvSpPr>
        <p:spPr>
          <a:xfrm>
            <a:off x="849313" y="446088"/>
            <a:ext cx="5159375" cy="3870325"/>
          </a:xfrm>
          <a:ln/>
        </p:spPr>
      </p:sp>
      <p:sp>
        <p:nvSpPr>
          <p:cNvPr id="317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BESAFE is</a:t>
            </a:r>
            <a:r>
              <a:rPr lang="en-US" altLang="en-US" sz="1100" baseline="0" dirty="0"/>
              <a:t> the acronym highlighted in bold.  Most of the electrical exposures are 110 volts and generally do not exceed 220v in the majority of applications.</a:t>
            </a:r>
          </a:p>
          <a:p>
            <a:pPr eaLnBrk="1" hangingPunct="1"/>
            <a:endParaRPr lang="en-US" altLang="en-US" sz="1100" baseline="0" dirty="0"/>
          </a:p>
          <a:p>
            <a:pPr eaLnBrk="1" hangingPunct="1"/>
            <a:r>
              <a:rPr lang="en-US" altLang="en-US" sz="1100" baseline="0" dirty="0"/>
              <a:t>Burns to the hands/fingers in OSS components with contact in: Control panels, Alarm panels, Junction boxes in/on risers, Float controls and pumps. Additional exposures that are common are found in the shop and other workplaces with typical building and corded electrical tools.</a:t>
            </a:r>
          </a:p>
          <a:p>
            <a:pPr eaLnBrk="1" hangingPunct="1"/>
            <a:endParaRPr lang="en-US" altLang="en-US" sz="1800" baseline="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770293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13</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slide outlines methods that the employer can use to meet their</a:t>
            </a:r>
            <a:r>
              <a:rPr lang="en-US" altLang="en-US" sz="1100" baseline="0" dirty="0"/>
              <a:t> </a:t>
            </a:r>
            <a:r>
              <a:rPr lang="en-US" altLang="en-US" sz="1100" dirty="0"/>
              <a:t>responsibilities under</a:t>
            </a:r>
            <a:r>
              <a:rPr lang="en-US" altLang="en-US" sz="1100" baseline="0" dirty="0"/>
              <a:t> </a:t>
            </a:r>
            <a:r>
              <a:rPr lang="en-US" altLang="en-US" sz="1100" dirty="0"/>
              <a:t>an</a:t>
            </a:r>
            <a:r>
              <a:rPr lang="en-US" altLang="en-US" sz="1100" baseline="0" dirty="0"/>
              <a:t> OSHA or state approved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227629305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C6E56417-9BC0-4182-9C52-6051FC6ACCA8}" type="slidenum">
              <a:rPr lang="en-US" altLang="en-US" sz="1000" smtClean="0"/>
              <a:pPr>
                <a:spcBef>
                  <a:spcPct val="0"/>
                </a:spcBef>
                <a:buFontTx/>
                <a:buNone/>
              </a:pPr>
              <a:t>130</a:t>
            </a:fld>
            <a:endParaRPr lang="en-US" altLang="en-US" sz="1000"/>
          </a:p>
        </p:txBody>
      </p:sp>
      <p:sp>
        <p:nvSpPr>
          <p:cNvPr id="31748" name="Rectangle 2"/>
          <p:cNvSpPr>
            <a:spLocks noGrp="1" noRot="1" noChangeAspect="1" noChangeArrowheads="1" noTextEdit="1"/>
          </p:cNvSpPr>
          <p:nvPr>
            <p:ph type="sldImg"/>
          </p:nvPr>
        </p:nvSpPr>
        <p:spPr>
          <a:xfrm>
            <a:off x="849313" y="446088"/>
            <a:ext cx="5159375" cy="3870325"/>
          </a:xfrm>
          <a:ln/>
        </p:spPr>
      </p:sp>
      <p:sp>
        <p:nvSpPr>
          <p:cNvPr id="317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BESAFE is</a:t>
            </a:r>
            <a:r>
              <a:rPr lang="en-US" altLang="en-US" sz="1100" baseline="0" dirty="0"/>
              <a:t> the acronym highlighted in bold.  Most of the electrical exposures are 110 volts and generally do not exceed 220v in the majority of applications.</a:t>
            </a:r>
          </a:p>
          <a:p>
            <a:pPr eaLnBrk="1" hangingPunct="1"/>
            <a:endParaRPr lang="en-US" altLang="en-US" sz="1100" baseline="0" dirty="0"/>
          </a:p>
          <a:p>
            <a:pPr eaLnBrk="1" hangingPunct="1"/>
            <a:r>
              <a:rPr lang="en-US" altLang="en-US" sz="1100" baseline="0" dirty="0"/>
              <a:t>Burns to the hands/fingers in OSS components with contact in: Control panels, Alarm panels, Junction boxes in/on risers, Float controls and pumps. Additional exposures that are common are found in the shop and other workplaces with typical building and corded electrical tools.</a:t>
            </a:r>
          </a:p>
          <a:p>
            <a:pPr eaLnBrk="1" hangingPunct="1"/>
            <a:endParaRPr lang="en-US" altLang="en-US" sz="1800" baseline="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25771286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C6E56417-9BC0-4182-9C52-6051FC6ACCA8}" type="slidenum">
              <a:rPr lang="en-US" altLang="en-US" sz="1000" smtClean="0"/>
              <a:pPr>
                <a:spcBef>
                  <a:spcPct val="0"/>
                </a:spcBef>
                <a:buFontTx/>
                <a:buNone/>
              </a:pPr>
              <a:t>131</a:t>
            </a:fld>
            <a:endParaRPr lang="en-US" altLang="en-US" sz="1000"/>
          </a:p>
        </p:txBody>
      </p:sp>
      <p:sp>
        <p:nvSpPr>
          <p:cNvPr id="31748" name="Rectangle 2"/>
          <p:cNvSpPr>
            <a:spLocks noGrp="1" noRot="1" noChangeAspect="1" noChangeArrowheads="1" noTextEdit="1"/>
          </p:cNvSpPr>
          <p:nvPr>
            <p:ph type="sldImg"/>
          </p:nvPr>
        </p:nvSpPr>
        <p:spPr>
          <a:xfrm>
            <a:off x="849313" y="446088"/>
            <a:ext cx="5159375" cy="3870325"/>
          </a:xfrm>
          <a:ln/>
        </p:spPr>
      </p:sp>
      <p:sp>
        <p:nvSpPr>
          <p:cNvPr id="317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Instructor discussion continues</a:t>
            </a: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85716739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C6E56417-9BC0-4182-9C52-6051FC6ACCA8}" type="slidenum">
              <a:rPr lang="en-US" altLang="en-US" sz="1000" smtClean="0"/>
              <a:pPr>
                <a:spcBef>
                  <a:spcPct val="0"/>
                </a:spcBef>
                <a:buFontTx/>
                <a:buNone/>
              </a:pPr>
              <a:t>132</a:t>
            </a:fld>
            <a:endParaRPr lang="en-US" altLang="en-US" sz="1000"/>
          </a:p>
        </p:txBody>
      </p:sp>
      <p:sp>
        <p:nvSpPr>
          <p:cNvPr id="31748" name="Rectangle 2"/>
          <p:cNvSpPr>
            <a:spLocks noGrp="1" noRot="1" noChangeAspect="1" noChangeArrowheads="1" noTextEdit="1"/>
          </p:cNvSpPr>
          <p:nvPr>
            <p:ph type="sldImg"/>
          </p:nvPr>
        </p:nvSpPr>
        <p:spPr>
          <a:xfrm>
            <a:off x="849313" y="446088"/>
            <a:ext cx="5159375" cy="3870325"/>
          </a:xfrm>
          <a:ln/>
        </p:spPr>
      </p:sp>
      <p:sp>
        <p:nvSpPr>
          <p:cNvPr id="317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baseline="0" dirty="0"/>
              <a:t>Unique electrical exposure to the Onsite Industry: Unlicensed work by industry service providers and contractors is the single greatest exposure to injury and potential fatalities for the Focus Four Electrocution exposure. </a:t>
            </a:r>
          </a:p>
          <a:p>
            <a:pPr eaLnBrk="1" hangingPunct="1"/>
            <a:endParaRPr lang="en-US" altLang="en-US" sz="1100" baseline="0" dirty="0"/>
          </a:p>
          <a:p>
            <a:pPr eaLnBrk="1" hangingPunct="1"/>
            <a:r>
              <a:rPr lang="en-US" altLang="en-US" sz="1100" baseline="0" dirty="0"/>
              <a:t>Un-isolated energy sources and working on hot components or not ensuring that all energy has been isolated with LO/TO procedures presents a huge risk to workers.</a:t>
            </a:r>
          </a:p>
          <a:p>
            <a:pPr eaLnBrk="1" hangingPunct="1"/>
            <a:endParaRPr lang="en-US" altLang="en-US" sz="1100" baseline="0" dirty="0"/>
          </a:p>
          <a:p>
            <a:pPr eaLnBrk="1" hangingPunct="1"/>
            <a:r>
              <a:rPr lang="en-US" altLang="en-US" sz="1100" baseline="0" dirty="0"/>
              <a:t>This issue is exacerbated by the fact that service industry workers that work on these systems, post installation have additional exposure to an exceptionally high frequency of electrical work that was initially done by unlicensed electricians.</a:t>
            </a:r>
          </a:p>
          <a:p>
            <a:pPr eaLnBrk="1" hangingPunct="1"/>
            <a:endParaRPr lang="en-US" altLang="en-US" sz="1100" baseline="0" dirty="0"/>
          </a:p>
          <a:p>
            <a:pPr eaLnBrk="1" hangingPunct="1"/>
            <a:r>
              <a:rPr lang="en-US" altLang="en-US" sz="1100" baseline="0" dirty="0"/>
              <a:t>Another frequent complaint in the industry (and part of the “justification tactics” to go off the reservation) is the lack of knowledge by licensed electricians on wiring the controls for these engineered systems vs. their experience with residential or commercial frame wiring for lights, utilities, HVAC and appliances.</a:t>
            </a:r>
          </a:p>
          <a:p>
            <a:pPr eaLnBrk="1" hangingPunct="1"/>
            <a:endParaRPr lang="en-US" altLang="en-US" sz="1100" baseline="0" dirty="0"/>
          </a:p>
          <a:p>
            <a:pPr eaLnBrk="1" hangingPunct="1"/>
            <a:endParaRPr lang="en-US" altLang="en-US" sz="1100" baseline="0" dirty="0"/>
          </a:p>
          <a:p>
            <a:pPr eaLnBrk="1" hangingPunct="1"/>
            <a:r>
              <a:rPr lang="en-US" altLang="en-US" sz="1100" baseline="0" dirty="0"/>
              <a:t>Lightning strikes would be rare, and the majority of work is done outside, but paying attention to weather would be preventative.</a:t>
            </a:r>
          </a:p>
          <a:p>
            <a:pPr eaLnBrk="1" hangingPunct="1"/>
            <a:endParaRPr lang="en-US" altLang="en-US" sz="11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baseline="0" dirty="0"/>
              <a:t>Instructor should call for examples from the audience that are specific to the industry. Availability and use of a “Flip Chart” would be useful to capture comments and ideas. When each segment activity (Septic Feud) is going on, reference back to the flip chart list will reinforce the groups feedback and participation.</a:t>
            </a:r>
            <a:endParaRPr lang="en-US" altLang="en-US" sz="1100" dirty="0"/>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68926165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873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308C7F1B-50BF-4A74-B61E-0DE3C666DEF2}" type="slidenum">
              <a:rPr lang="en-US" altLang="en-US" sz="1000" smtClean="0"/>
              <a:pPr>
                <a:spcBef>
                  <a:spcPct val="0"/>
                </a:spcBef>
                <a:buFontTx/>
                <a:buNone/>
              </a:pPr>
              <a:t>133</a:t>
            </a:fld>
            <a:endParaRPr lang="en-US" altLang="en-US" sz="1000"/>
          </a:p>
        </p:txBody>
      </p:sp>
      <p:sp>
        <p:nvSpPr>
          <p:cNvPr id="187396" name="Rectangle 2"/>
          <p:cNvSpPr>
            <a:spLocks noGrp="1" noRot="1" noChangeAspect="1" noChangeArrowheads="1" noTextEdit="1"/>
          </p:cNvSpPr>
          <p:nvPr>
            <p:ph type="sldImg"/>
          </p:nvPr>
        </p:nvSpPr>
        <p:spPr>
          <a:ln/>
        </p:spPr>
      </p:sp>
      <p:sp>
        <p:nvSpPr>
          <p:cNvPr id="1873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rPr>
              <a:t>Instructor discussion: </a:t>
            </a:r>
          </a:p>
          <a:p>
            <a:pPr eaLnBrk="1" hangingPunct="1"/>
            <a:endParaRPr lang="en-US" altLang="en-US" sz="1100" dirty="0"/>
          </a:p>
          <a:p>
            <a:pPr eaLnBrk="1" hangingPunct="1"/>
            <a:endParaRPr lang="en-US" altLang="en-US" sz="1100" dirty="0"/>
          </a:p>
          <a:p>
            <a:pPr eaLnBrk="1" hangingPunct="1"/>
            <a:r>
              <a:rPr lang="en-US" altLang="en-US" sz="1100" dirty="0"/>
              <a:t>Electrical diagrams if</a:t>
            </a:r>
            <a:r>
              <a:rPr lang="en-US" altLang="en-US" sz="1100" baseline="0" dirty="0"/>
              <a:t> available at all can look like this or worse. Wiring done by unlicensed contractors and/or homeowners, not inspected to code, can present a unique risk.</a:t>
            </a:r>
          </a:p>
          <a:p>
            <a:pPr eaLnBrk="1" hangingPunct="1"/>
            <a:endParaRPr lang="en-US" altLang="en-US" sz="1100" baseline="0" dirty="0"/>
          </a:p>
          <a:p>
            <a:pPr eaLnBrk="1" hangingPunct="1"/>
            <a:r>
              <a:rPr lang="en-US" altLang="en-US" sz="1100" baseline="0" dirty="0"/>
              <a:t>More complicated systems, and wiring schemes complicate the issue for troubleshooting by unlicensed OSS inspectors/Pumpers/Installers.</a:t>
            </a:r>
            <a:endParaRPr lang="en-US" altLang="en-US" sz="1100" dirty="0"/>
          </a:p>
        </p:txBody>
      </p:sp>
    </p:spTree>
    <p:extLst>
      <p:ext uri="{BB962C8B-B14F-4D97-AF65-F5344CB8AC3E}">
        <p14:creationId xmlns:p14="http://schemas.microsoft.com/office/powerpoint/2010/main" val="268340708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873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308C7F1B-50BF-4A74-B61E-0DE3C666DEF2}" type="slidenum">
              <a:rPr lang="en-US" altLang="en-US" sz="1000" smtClean="0"/>
              <a:pPr>
                <a:spcBef>
                  <a:spcPct val="0"/>
                </a:spcBef>
                <a:buFontTx/>
                <a:buNone/>
              </a:pPr>
              <a:t>134</a:t>
            </a:fld>
            <a:endParaRPr lang="en-US" altLang="en-US" sz="1000"/>
          </a:p>
        </p:txBody>
      </p:sp>
      <p:sp>
        <p:nvSpPr>
          <p:cNvPr id="187396" name="Rectangle 2"/>
          <p:cNvSpPr>
            <a:spLocks noGrp="1" noRot="1" noChangeAspect="1" noChangeArrowheads="1" noTextEdit="1"/>
          </p:cNvSpPr>
          <p:nvPr>
            <p:ph type="sldImg"/>
          </p:nvPr>
        </p:nvSpPr>
        <p:spPr>
          <a:ln/>
        </p:spPr>
      </p:sp>
      <p:sp>
        <p:nvSpPr>
          <p:cNvPr id="1873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rPr>
              <a:t>Instructor discussion: </a:t>
            </a:r>
          </a:p>
          <a:p>
            <a:pPr eaLnBrk="1" hangingPunct="1"/>
            <a:endParaRPr lang="en-US" altLang="en-US" sz="1100" dirty="0"/>
          </a:p>
          <a:p>
            <a:pPr eaLnBrk="1" hangingPunct="1"/>
            <a:endParaRPr lang="en-US" altLang="en-US" sz="1100" dirty="0"/>
          </a:p>
          <a:p>
            <a:pPr eaLnBrk="1" hangingPunct="1"/>
            <a:r>
              <a:rPr lang="en-US" altLang="en-US" sz="1100" dirty="0"/>
              <a:t>Review with the class the</a:t>
            </a:r>
            <a:r>
              <a:rPr lang="en-US" altLang="en-US" sz="1100" baseline="0" dirty="0"/>
              <a:t> results of their thinking on the root causes of the fatality. If the group is broken into smaller discussion groups, have each of them share the results of their thinking and likely causes.</a:t>
            </a:r>
            <a:endParaRPr lang="en-US" altLang="en-US" sz="1100" dirty="0"/>
          </a:p>
        </p:txBody>
      </p:sp>
    </p:spTree>
    <p:extLst>
      <p:ext uri="{BB962C8B-B14F-4D97-AF65-F5344CB8AC3E}">
        <p14:creationId xmlns:p14="http://schemas.microsoft.com/office/powerpoint/2010/main" val="228140162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135</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Fault</a:t>
            </a:r>
            <a:r>
              <a:rPr lang="en-US" altLang="en-US" sz="1100" baseline="0" dirty="0"/>
              <a:t> tree analysis unwinds the knot until you can clearly understand what the root </a:t>
            </a:r>
            <a:r>
              <a:rPr lang="en-US" altLang="en-US" sz="1100" baseline="0"/>
              <a:t>cause is.</a:t>
            </a:r>
            <a:endParaRPr lang="en-US" altLang="en-US" sz="1100" dirty="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18551457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873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308C7F1B-50BF-4A74-B61E-0DE3C666DEF2}" type="slidenum">
              <a:rPr lang="en-US" altLang="en-US" sz="1000" smtClean="0"/>
              <a:pPr>
                <a:spcBef>
                  <a:spcPct val="0"/>
                </a:spcBef>
                <a:buFontTx/>
                <a:buNone/>
              </a:pPr>
              <a:t>136</a:t>
            </a:fld>
            <a:endParaRPr lang="en-US" altLang="en-US" sz="1000"/>
          </a:p>
        </p:txBody>
      </p:sp>
      <p:sp>
        <p:nvSpPr>
          <p:cNvPr id="187396" name="Rectangle 2"/>
          <p:cNvSpPr>
            <a:spLocks noGrp="1" noRot="1" noChangeAspect="1" noChangeArrowheads="1" noTextEdit="1"/>
          </p:cNvSpPr>
          <p:nvPr>
            <p:ph type="sldImg"/>
          </p:nvPr>
        </p:nvSpPr>
        <p:spPr>
          <a:ln/>
        </p:spPr>
      </p:sp>
      <p:sp>
        <p:nvSpPr>
          <p:cNvPr id="1873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Instructor discussion: </a:t>
            </a:r>
          </a:p>
          <a:p>
            <a:pPr eaLnBrk="1" hangingPunct="1"/>
            <a:endParaRPr lang="en-US" altLang="en-US" sz="1100" dirty="0"/>
          </a:p>
          <a:p>
            <a:pPr eaLnBrk="1" hangingPunct="1"/>
            <a:r>
              <a:rPr lang="en-US" altLang="en-US" sz="1100" dirty="0"/>
              <a:t>Explain the Exercise and have them use the Root Cause analysis</a:t>
            </a:r>
            <a:r>
              <a:rPr lang="en-US" altLang="en-US" sz="1100" baseline="0" dirty="0"/>
              <a:t> worksheet in the participant guide.</a:t>
            </a:r>
            <a:endParaRPr lang="en-US" altLang="en-US" sz="1100" dirty="0"/>
          </a:p>
        </p:txBody>
      </p:sp>
    </p:spTree>
    <p:extLst>
      <p:ext uri="{BB962C8B-B14F-4D97-AF65-F5344CB8AC3E}">
        <p14:creationId xmlns:p14="http://schemas.microsoft.com/office/powerpoint/2010/main" val="390807555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873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308C7F1B-50BF-4A74-B61E-0DE3C666DEF2}" type="slidenum">
              <a:rPr lang="en-US" altLang="en-US" sz="1000" smtClean="0"/>
              <a:pPr>
                <a:spcBef>
                  <a:spcPct val="0"/>
                </a:spcBef>
                <a:buFontTx/>
                <a:buNone/>
              </a:pPr>
              <a:t>137</a:t>
            </a:fld>
            <a:endParaRPr lang="en-US" altLang="en-US" sz="1000"/>
          </a:p>
        </p:txBody>
      </p:sp>
      <p:sp>
        <p:nvSpPr>
          <p:cNvPr id="187396" name="Rectangle 2"/>
          <p:cNvSpPr>
            <a:spLocks noGrp="1" noRot="1" noChangeAspect="1" noChangeArrowheads="1" noTextEdit="1"/>
          </p:cNvSpPr>
          <p:nvPr>
            <p:ph type="sldImg"/>
          </p:nvPr>
        </p:nvSpPr>
        <p:spPr>
          <a:ln/>
        </p:spPr>
      </p:sp>
      <p:sp>
        <p:nvSpPr>
          <p:cNvPr id="1873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Investigation root causes indicate unsuitable tools in the workplace (maintenance) and modification to the plug…speculation on a personal tool migrating to the workplace.</a:t>
            </a:r>
          </a:p>
          <a:p>
            <a:pPr eaLnBrk="1" hangingPunct="1"/>
            <a:endParaRPr lang="en-US" altLang="en-US" sz="1100" dirty="0"/>
          </a:p>
          <a:p>
            <a:pPr eaLnBrk="1" hangingPunct="1"/>
            <a:r>
              <a:rPr lang="en-US" altLang="en-US" sz="1100" dirty="0"/>
              <a:t>In our industry, this is common. In upcoming slides the focus of this discussion will be emphasized by the Instructor.</a:t>
            </a:r>
          </a:p>
          <a:p>
            <a:pPr eaLnBrk="1" hangingPunct="1"/>
            <a:endParaRPr lang="en-US" altLang="en-US" sz="1100" dirty="0"/>
          </a:p>
          <a:p>
            <a:pPr eaLnBrk="1" hangingPunct="1"/>
            <a:r>
              <a:rPr lang="en-US" altLang="en-US" sz="1100" dirty="0"/>
              <a:t>Workers/Owners should evaluate all their tools that can/may be used around electrical components and consider removing and replacement with like tools that are electrical rated.</a:t>
            </a:r>
          </a:p>
          <a:p>
            <a:pPr eaLnBrk="1" hangingPunct="1"/>
            <a:endParaRPr lang="en-US" altLang="en-US" sz="1100" dirty="0"/>
          </a:p>
          <a:p>
            <a:pPr eaLnBrk="1" hangingPunct="1"/>
            <a:r>
              <a:rPr lang="en-US" altLang="en-US" sz="1100" dirty="0" err="1"/>
              <a:t>Ie</a:t>
            </a:r>
            <a:r>
              <a:rPr lang="en-US" altLang="en-US" sz="1100" dirty="0"/>
              <a:t>: Screwdrivers, battery operated drill sets, knives, side cutter’s, any types of pliers (needle nose, etc.)</a:t>
            </a:r>
          </a:p>
        </p:txBody>
      </p:sp>
    </p:spTree>
    <p:extLst>
      <p:ext uri="{BB962C8B-B14F-4D97-AF65-F5344CB8AC3E}">
        <p14:creationId xmlns:p14="http://schemas.microsoft.com/office/powerpoint/2010/main" val="62084909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873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308C7F1B-50BF-4A74-B61E-0DE3C666DEF2}" type="slidenum">
              <a:rPr lang="en-US" altLang="en-US" sz="1000" smtClean="0"/>
              <a:pPr>
                <a:spcBef>
                  <a:spcPct val="0"/>
                </a:spcBef>
                <a:buFontTx/>
                <a:buNone/>
              </a:pPr>
              <a:t>138</a:t>
            </a:fld>
            <a:endParaRPr lang="en-US" altLang="en-US" sz="1000"/>
          </a:p>
        </p:txBody>
      </p:sp>
      <p:sp>
        <p:nvSpPr>
          <p:cNvPr id="187396" name="Rectangle 2"/>
          <p:cNvSpPr>
            <a:spLocks noGrp="1" noRot="1" noChangeAspect="1" noChangeArrowheads="1" noTextEdit="1"/>
          </p:cNvSpPr>
          <p:nvPr>
            <p:ph type="sldImg"/>
          </p:nvPr>
        </p:nvSpPr>
        <p:spPr>
          <a:ln/>
        </p:spPr>
      </p:sp>
      <p:sp>
        <p:nvSpPr>
          <p:cNvPr id="1873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Instructor should point out the specificity of the rule to these types of incidents. A key point is that these rules, evolved over time (since the 70’s) due primarily to a response to serious of fatal injuries.</a:t>
            </a:r>
          </a:p>
          <a:p>
            <a:pPr eaLnBrk="1" hangingPunct="1"/>
            <a:endParaRPr lang="en-US" altLang="en-US" sz="1100" dirty="0"/>
          </a:p>
        </p:txBody>
      </p:sp>
    </p:spTree>
    <p:extLst>
      <p:ext uri="{BB962C8B-B14F-4D97-AF65-F5344CB8AC3E}">
        <p14:creationId xmlns:p14="http://schemas.microsoft.com/office/powerpoint/2010/main" val="18005960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873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308C7F1B-50BF-4A74-B61E-0DE3C666DEF2}" type="slidenum">
              <a:rPr lang="en-US" altLang="en-US" sz="1000" smtClean="0"/>
              <a:pPr>
                <a:spcBef>
                  <a:spcPct val="0"/>
                </a:spcBef>
                <a:buFontTx/>
                <a:buNone/>
              </a:pPr>
              <a:t>139</a:t>
            </a:fld>
            <a:endParaRPr lang="en-US" altLang="en-US" sz="1000"/>
          </a:p>
        </p:txBody>
      </p:sp>
      <p:sp>
        <p:nvSpPr>
          <p:cNvPr id="187396" name="Rectangle 2"/>
          <p:cNvSpPr>
            <a:spLocks noGrp="1" noRot="1" noChangeAspect="1" noChangeArrowheads="1" noTextEdit="1"/>
          </p:cNvSpPr>
          <p:nvPr>
            <p:ph type="sldImg"/>
          </p:nvPr>
        </p:nvSpPr>
        <p:spPr>
          <a:ln/>
        </p:spPr>
      </p:sp>
      <p:sp>
        <p:nvSpPr>
          <p:cNvPr id="1873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Lots of features, lots of functions…pressure time dosing</a:t>
            </a:r>
            <a:r>
              <a:rPr lang="en-US" altLang="en-US" sz="1100" baseline="0" dirty="0"/>
              <a:t> 4</a:t>
            </a:r>
            <a:r>
              <a:rPr lang="en-US" altLang="en-US" sz="1100" dirty="0"/>
              <a:t>-12 time per day, Mounds,</a:t>
            </a:r>
            <a:r>
              <a:rPr lang="en-US" altLang="en-US" sz="1100" baseline="0" dirty="0"/>
              <a:t> Sand Filters, Glen-Don, Drip, micro-dosing a hundred times a day, etc. </a:t>
            </a:r>
          </a:p>
          <a:p>
            <a:pPr eaLnBrk="1" hangingPunct="1"/>
            <a:endParaRPr lang="en-US" altLang="en-US" sz="1100" dirty="0"/>
          </a:p>
          <a:p>
            <a:pPr eaLnBrk="1" hangingPunct="1"/>
            <a:r>
              <a:rPr lang="en-US" altLang="en-US" sz="1100" dirty="0"/>
              <a:t>Virtually all of the pump</a:t>
            </a:r>
            <a:r>
              <a:rPr lang="en-US" altLang="en-US" sz="1100" baseline="0" dirty="0"/>
              <a:t> and control panels available for managing time dosing and flows from the source facility provide wiring schematics. After installation, these are typically found tucked away in the actual control box or in many cases, have a waterproof applique’ with wiring schematics attached to the inside door for pumps, floats and other controls (alarms).</a:t>
            </a:r>
          </a:p>
          <a:p>
            <a:pPr eaLnBrk="1" hangingPunct="1"/>
            <a:endParaRPr lang="en-US" altLang="en-US" sz="1100" baseline="0" dirty="0"/>
          </a:p>
          <a:p>
            <a:pPr eaLnBrk="1" hangingPunct="1"/>
            <a:r>
              <a:rPr lang="en-US" altLang="en-US" sz="1100" baseline="0" dirty="0"/>
              <a:t>Several but not all control manufacturer’s have “intrinsically safe” protections designed into the electrical control panel. It is important to know which ones do and which ones don’t if you’re going to troubleshoot the system.</a:t>
            </a:r>
          </a:p>
          <a:p>
            <a:pPr eaLnBrk="1" hangingPunct="1"/>
            <a:endParaRPr lang="en-US" altLang="en-US" sz="1100" baseline="0" dirty="0"/>
          </a:p>
          <a:p>
            <a:pPr eaLnBrk="1" hangingPunct="1"/>
            <a:r>
              <a:rPr lang="en-US" altLang="en-US" sz="1100" baseline="0" dirty="0"/>
              <a:t>Control panels can be a LO/TO point that reliably isolates energy to field components, but given the actual practice in the field, always check at the component to ensure it is not energized.</a:t>
            </a:r>
          </a:p>
        </p:txBody>
      </p:sp>
    </p:spTree>
    <p:extLst>
      <p:ext uri="{BB962C8B-B14F-4D97-AF65-F5344CB8AC3E}">
        <p14:creationId xmlns:p14="http://schemas.microsoft.com/office/powerpoint/2010/main" val="2910574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14</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dirty="0"/>
              <a:t>This slide outlines methods that the employer can use to meet their</a:t>
            </a:r>
            <a:r>
              <a:rPr lang="en-US" altLang="en-US" sz="1100" baseline="0" dirty="0"/>
              <a:t> </a:t>
            </a:r>
            <a:r>
              <a:rPr lang="en-US" altLang="en-US" sz="1100" dirty="0"/>
              <a:t>responsibilities under</a:t>
            </a:r>
            <a:r>
              <a:rPr lang="en-US" altLang="en-US" sz="1100" baseline="0" dirty="0"/>
              <a:t> </a:t>
            </a:r>
            <a:r>
              <a:rPr lang="en-US" altLang="en-US" sz="1100" dirty="0"/>
              <a:t>an</a:t>
            </a:r>
            <a:r>
              <a:rPr lang="en-US" altLang="en-US" sz="1100" baseline="0" dirty="0"/>
              <a:t> OSHA or state approved Program</a:t>
            </a:r>
          </a:p>
          <a:p>
            <a:pPr eaLnBrk="1" hangingPunct="1"/>
            <a:r>
              <a:rPr lang="en-US" altLang="en-US" sz="1100" baseline="0" dirty="0"/>
              <a:t>. Note: Many small business owners in this industry have stated that they are exempt from the OSH act all together for having less than 10 employee’s which is incorrect.</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11702025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843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CC6D9414-0169-4706-B055-DF654D9A0A25}" type="slidenum">
              <a:rPr lang="en-US" altLang="en-US" sz="1000" smtClean="0"/>
              <a:pPr>
                <a:spcBef>
                  <a:spcPct val="0"/>
                </a:spcBef>
                <a:buFontTx/>
                <a:buNone/>
              </a:pPr>
              <a:t>140</a:t>
            </a:fld>
            <a:endParaRPr lang="en-US" altLang="en-US" sz="1000"/>
          </a:p>
        </p:txBody>
      </p:sp>
      <p:sp>
        <p:nvSpPr>
          <p:cNvPr id="184324" name="Rectangle 2"/>
          <p:cNvSpPr>
            <a:spLocks noGrp="1" noRot="1" noChangeAspect="1" noChangeArrowheads="1" noTextEdit="1"/>
          </p:cNvSpPr>
          <p:nvPr>
            <p:ph type="sldImg"/>
          </p:nvPr>
        </p:nvSpPr>
        <p:spPr>
          <a:ln/>
        </p:spPr>
      </p:sp>
      <p:sp>
        <p:nvSpPr>
          <p:cNvPr id="1843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The primary protection against the hazards of working with electricity is to de-energize circuits wherever possible.</a:t>
            </a:r>
          </a:p>
          <a:p>
            <a:pPr eaLnBrk="1" hangingPunct="1"/>
            <a:r>
              <a:rPr lang="en-US" altLang="en-US" sz="1100" dirty="0"/>
              <a:t>This work should be performed by trained, qualified personnel who have been provided with the appropriate personal protective equipment.</a:t>
            </a:r>
          </a:p>
          <a:p>
            <a:pPr eaLnBrk="1" hangingPunct="1"/>
            <a:r>
              <a:rPr lang="en-US" altLang="en-US" sz="1100" dirty="0"/>
              <a:t>Once the circuit has been de-energized, it should be tested to ensure that no electrical energy remains.</a:t>
            </a:r>
          </a:p>
          <a:p>
            <a:pPr eaLnBrk="1" hangingPunct="1"/>
            <a:endParaRPr lang="en-US" altLang="en-US" sz="1100" dirty="0"/>
          </a:p>
          <a:p>
            <a:pPr eaLnBrk="1" hangingPunct="1"/>
            <a:r>
              <a:rPr lang="en-US" altLang="en-US" sz="1100" dirty="0"/>
              <a:t>The Instructor should familiarize themselves with local and state rule. Some states, like Missouri at the time of this writing (11/24/16) had no state licensing requirements and electrical licensing requirements were limited to  some of the larger cities.</a:t>
            </a:r>
          </a:p>
          <a:p>
            <a:pPr eaLnBrk="1" hangingPunct="1"/>
            <a:endParaRPr lang="en-US" altLang="en-US" sz="1100" dirty="0"/>
          </a:p>
          <a:p>
            <a:pPr eaLnBrk="1" hangingPunct="1"/>
            <a:r>
              <a:rPr lang="en-US" altLang="en-US" sz="1100" dirty="0"/>
              <a:t>This exacerbates the electrical exposure issues in the OSS industry dramatically.</a:t>
            </a:r>
          </a:p>
        </p:txBody>
      </p:sp>
    </p:spTree>
    <p:extLst>
      <p:ext uri="{BB962C8B-B14F-4D97-AF65-F5344CB8AC3E}">
        <p14:creationId xmlns:p14="http://schemas.microsoft.com/office/powerpoint/2010/main" val="37218798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843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CC6D9414-0169-4706-B055-DF654D9A0A25}" type="slidenum">
              <a:rPr lang="en-US" altLang="en-US" sz="1000" smtClean="0"/>
              <a:pPr>
                <a:spcBef>
                  <a:spcPct val="0"/>
                </a:spcBef>
                <a:buFontTx/>
                <a:buNone/>
              </a:pPr>
              <a:t>141</a:t>
            </a:fld>
            <a:endParaRPr lang="en-US" altLang="en-US" sz="1000"/>
          </a:p>
        </p:txBody>
      </p:sp>
      <p:sp>
        <p:nvSpPr>
          <p:cNvPr id="184324" name="Rectangle 2"/>
          <p:cNvSpPr>
            <a:spLocks noGrp="1" noRot="1" noChangeAspect="1" noChangeArrowheads="1" noTextEdit="1"/>
          </p:cNvSpPr>
          <p:nvPr>
            <p:ph type="sldImg"/>
          </p:nvPr>
        </p:nvSpPr>
        <p:spPr>
          <a:ln/>
        </p:spPr>
      </p:sp>
      <p:sp>
        <p:nvSpPr>
          <p:cNvPr id="1843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The primary protection against the hazards of working with electricity is to de-energize circuits wherever possible.</a:t>
            </a:r>
          </a:p>
          <a:p>
            <a:pPr eaLnBrk="1" hangingPunct="1"/>
            <a:r>
              <a:rPr lang="en-US" altLang="en-US" sz="1100" dirty="0"/>
              <a:t>This work should be performed by trained, qualified personnel who have been provided with the appropriate personal protective equipment.</a:t>
            </a:r>
          </a:p>
          <a:p>
            <a:pPr eaLnBrk="1" hangingPunct="1"/>
            <a:r>
              <a:rPr lang="en-US" altLang="en-US" sz="1100" dirty="0"/>
              <a:t>Once the circuit has been de-energized, it should be tested to ensure that no electrical energy remains.</a:t>
            </a:r>
          </a:p>
        </p:txBody>
      </p:sp>
    </p:spTree>
    <p:extLst>
      <p:ext uri="{BB962C8B-B14F-4D97-AF65-F5344CB8AC3E}">
        <p14:creationId xmlns:p14="http://schemas.microsoft.com/office/powerpoint/2010/main" val="388775583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C6E56417-9BC0-4182-9C52-6051FC6ACCA8}" type="slidenum">
              <a:rPr lang="en-US" altLang="en-US" sz="1000" smtClean="0"/>
              <a:pPr>
                <a:spcBef>
                  <a:spcPct val="0"/>
                </a:spcBef>
                <a:buFontTx/>
                <a:buNone/>
              </a:pPr>
              <a:t>142</a:t>
            </a:fld>
            <a:endParaRPr lang="en-US" altLang="en-US" sz="1000"/>
          </a:p>
        </p:txBody>
      </p:sp>
      <p:sp>
        <p:nvSpPr>
          <p:cNvPr id="31748" name="Rectangle 2"/>
          <p:cNvSpPr>
            <a:spLocks noGrp="1" noRot="1" noChangeAspect="1" noChangeArrowheads="1" noTextEdit="1"/>
          </p:cNvSpPr>
          <p:nvPr>
            <p:ph type="sldImg"/>
          </p:nvPr>
        </p:nvSpPr>
        <p:spPr>
          <a:xfrm>
            <a:off x="849313" y="446088"/>
            <a:ext cx="5159375" cy="3870325"/>
          </a:xfrm>
          <a:ln/>
        </p:spPr>
      </p:sp>
      <p:sp>
        <p:nvSpPr>
          <p:cNvPr id="317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baseline="0" dirty="0"/>
              <a:t>Most of the electrical applications in OSS are 110 volts and generally do not exceed 220v in the majority of applications,</a:t>
            </a:r>
            <a:r>
              <a:rPr lang="en-US" altLang="en-US" sz="1100" dirty="0"/>
              <a:t> but they do exist in larger systems, multiple pump arrangements.</a:t>
            </a:r>
            <a:endParaRPr lang="en-US" altLang="en-US" sz="1100" baseline="0" dirty="0"/>
          </a:p>
          <a:p>
            <a:pPr eaLnBrk="1" hangingPunct="1"/>
            <a:endParaRPr lang="en-US" altLang="en-US" sz="1100" baseline="0" dirty="0"/>
          </a:p>
          <a:p>
            <a:pPr eaLnBrk="1" hangingPunct="1"/>
            <a:r>
              <a:rPr lang="en-US" sz="1100" dirty="0">
                <a:effectLst/>
              </a:rPr>
              <a:t>Voltages greater than 50 V applied across dry unbroken human skin can cause heart fibrillations if they produce electric currents in body tissues that happen to pass through the chest</a:t>
            </a:r>
            <a:r>
              <a:rPr lang="en-US" sz="1100" baseline="0" dirty="0">
                <a:effectLst/>
              </a:rPr>
              <a:t> area.</a:t>
            </a:r>
            <a:r>
              <a:rPr lang="en-US" sz="1100" dirty="0">
                <a:effectLst/>
              </a:rPr>
              <a:t> The voltage at which there is the danger of increases depending on the conductivity of dry human skin. Living human tissue can be protected from damage by the insulating characteristics of dry skin up to around 50 volts. If the same skin becomes </a:t>
            </a:r>
            <a:r>
              <a:rPr lang="en-US" sz="1100" b="1" dirty="0">
                <a:effectLst/>
              </a:rPr>
              <a:t>wet</a:t>
            </a:r>
            <a:r>
              <a:rPr lang="en-US" sz="1100" dirty="0">
                <a:effectLst/>
              </a:rPr>
              <a:t>, if there are wounds,  then even voltage sources below 40 V can be lethal</a:t>
            </a:r>
            <a:endParaRPr lang="en-US" altLang="en-US" sz="1100" baseline="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54808993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894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1852D03F-1255-4A77-A758-DD6960272FB5}" type="slidenum">
              <a:rPr lang="en-US" altLang="en-US" sz="1000" smtClean="0"/>
              <a:pPr>
                <a:spcBef>
                  <a:spcPct val="0"/>
                </a:spcBef>
                <a:buFontTx/>
                <a:buNone/>
              </a:pPr>
              <a:t>143</a:t>
            </a:fld>
            <a:endParaRPr lang="en-US" altLang="en-US" sz="1000"/>
          </a:p>
        </p:txBody>
      </p:sp>
      <p:sp>
        <p:nvSpPr>
          <p:cNvPr id="189444" name="Rectangle 2"/>
          <p:cNvSpPr>
            <a:spLocks noGrp="1" noRot="1" noChangeAspect="1" noChangeArrowheads="1" noTextEdit="1"/>
          </p:cNvSpPr>
          <p:nvPr>
            <p:ph type="sldImg"/>
          </p:nvPr>
        </p:nvSpPr>
        <p:spPr>
          <a:ln/>
        </p:spPr>
      </p:sp>
      <p:sp>
        <p:nvSpPr>
          <p:cNvPr id="189445" name="Rectangle 3"/>
          <p:cNvSpPr>
            <a:spLocks noGrp="1" noChangeArrowheads="1"/>
          </p:cNvSpPr>
          <p:nvPr>
            <p:ph type="body" idx="1"/>
          </p:nvPr>
        </p:nvSpPr>
        <p:spPr>
          <a:xfrm>
            <a:off x="773112" y="4588973"/>
            <a:ext cx="5311775" cy="39509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Instructor should describe how even small levels of amperage can cause serious injuries by affecting the electrical system of the body and affecting the heart rhythm.</a:t>
            </a:r>
          </a:p>
          <a:p>
            <a:pPr eaLnBrk="1" hangingPunct="1"/>
            <a:endParaRPr lang="en-US" altLang="en-US" sz="1100" dirty="0"/>
          </a:p>
          <a:p>
            <a:pPr eaLnBrk="1" hangingPunct="1"/>
            <a:r>
              <a:rPr lang="en-US" altLang="en-US" sz="1100" dirty="0"/>
              <a:t>Critical</a:t>
            </a:r>
            <a:r>
              <a:rPr lang="en-US" altLang="en-US" sz="1100" baseline="0" dirty="0"/>
              <a:t> information is to relate to the participants the relationship of Volts and Amps on the chart and the severity of the injury up to and including a fatality. It is noted that virtually all of</a:t>
            </a:r>
            <a:r>
              <a:rPr lang="en-US" altLang="en-US" sz="1100" dirty="0"/>
              <a:t> the voltages that the OSS industry work with are in the last category of 15/20 amps</a:t>
            </a:r>
          </a:p>
        </p:txBody>
      </p:sp>
    </p:spTree>
    <p:extLst>
      <p:ext uri="{BB962C8B-B14F-4D97-AF65-F5344CB8AC3E}">
        <p14:creationId xmlns:p14="http://schemas.microsoft.com/office/powerpoint/2010/main" val="402940292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822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084277-FB17-4BBE-889A-0D9F97F5B0EB}" type="slidenum">
              <a:rPr lang="en-US" altLang="en-US" sz="1000" smtClean="0"/>
              <a:pPr>
                <a:spcBef>
                  <a:spcPct val="0"/>
                </a:spcBef>
                <a:buFontTx/>
                <a:buNone/>
              </a:pPr>
              <a:t>144</a:t>
            </a:fld>
            <a:endParaRPr lang="en-US" altLang="en-US" sz="1000"/>
          </a:p>
        </p:txBody>
      </p:sp>
      <p:sp>
        <p:nvSpPr>
          <p:cNvPr id="182276" name="Rectangle 2"/>
          <p:cNvSpPr>
            <a:spLocks noGrp="1" noRot="1" noChangeAspect="1" noChangeArrowheads="1" noTextEdit="1"/>
          </p:cNvSpPr>
          <p:nvPr>
            <p:ph type="sldImg"/>
          </p:nvPr>
        </p:nvSpPr>
        <p:spPr>
          <a:ln/>
        </p:spPr>
      </p:sp>
      <p:sp>
        <p:nvSpPr>
          <p:cNvPr id="1822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The primary protection against the hazards of working with electricity is to de-energize circuits wherever possible.</a:t>
            </a:r>
          </a:p>
          <a:p>
            <a:pPr eaLnBrk="1" hangingPunct="1"/>
            <a:r>
              <a:rPr lang="en-US" altLang="en-US" sz="1100" dirty="0"/>
              <a:t>This work should be performed by trained, qualified personnel who have been provided with the appropriate personal protective equipment.</a:t>
            </a:r>
          </a:p>
          <a:p>
            <a:pPr eaLnBrk="1" hangingPunct="1"/>
            <a:r>
              <a:rPr lang="en-US" altLang="en-US" sz="1100" dirty="0"/>
              <a:t>Once the circuit has been isolated, it should be tested to ensure that no electrical energy remains.</a:t>
            </a:r>
          </a:p>
          <a:p>
            <a:pPr eaLnBrk="1" hangingPunct="1"/>
            <a:endParaRPr lang="en-US" altLang="en-US" sz="1100" dirty="0"/>
          </a:p>
          <a:p>
            <a:pPr eaLnBrk="1" hangingPunct="1"/>
            <a:r>
              <a:rPr lang="en-US" altLang="en-US" sz="1100" dirty="0"/>
              <a:t>This</a:t>
            </a:r>
            <a:r>
              <a:rPr lang="en-US" altLang="en-US" sz="1100" baseline="0" dirty="0"/>
              <a:t> licensed electrician’s job was to test the pump function in the tank he was standing in. The tank had approximately 18 inches of water in the bottom and he was standing on some 6 (unstable work surface)</a:t>
            </a:r>
            <a:r>
              <a:rPr lang="en-US" altLang="en-US" sz="1100" dirty="0"/>
              <a:t> </a:t>
            </a:r>
            <a:r>
              <a:rPr lang="en-US" altLang="en-US" sz="1100" baseline="0" dirty="0"/>
              <a:t>inch piping above the water. </a:t>
            </a:r>
          </a:p>
          <a:p>
            <a:pPr eaLnBrk="1" hangingPunct="1"/>
            <a:endParaRPr lang="en-US" altLang="en-US" sz="1100" baseline="0" dirty="0"/>
          </a:p>
          <a:p>
            <a:pPr eaLnBrk="1" hangingPunct="1"/>
            <a:r>
              <a:rPr lang="en-US" altLang="en-US" sz="1100" dirty="0"/>
              <a:t>T</a:t>
            </a:r>
            <a:r>
              <a:rPr lang="en-US" altLang="en-US" sz="1100" baseline="0" dirty="0"/>
              <a:t>hree factors colluded to create an unsafe situation. The installation of the panel was below his knees at floor level by a  previous contractor, the area was under construction and had several electrical traces that were live. The</a:t>
            </a:r>
            <a:r>
              <a:rPr lang="en-US" altLang="en-US" sz="1100" dirty="0"/>
              <a:t> worker made a decision of convenience due to his height at 6’2”.</a:t>
            </a:r>
            <a:endParaRPr lang="en-US" altLang="en-US" sz="1100" baseline="0" dirty="0"/>
          </a:p>
          <a:p>
            <a:pPr eaLnBrk="1" hangingPunct="1"/>
            <a:endParaRPr lang="en-US" altLang="en-US" sz="1100" baseline="0" dirty="0"/>
          </a:p>
          <a:p>
            <a:pPr eaLnBrk="1" hangingPunct="1"/>
            <a:r>
              <a:rPr lang="en-US" altLang="en-US" sz="1100" baseline="0" dirty="0"/>
              <a:t>Post evaluation of the work determined that all of the exposures could have been mitigated with a decision to not enter the tank, keep the entrance grate in place and cover with a rubber mat and finally for the worker to simply kneel down on the rubber mat to do his testing procedure. </a:t>
            </a:r>
          </a:p>
          <a:p>
            <a:pPr eaLnBrk="1" hangingPunct="1"/>
            <a:endParaRPr lang="en-US" altLang="en-US" sz="1100" baseline="0" dirty="0"/>
          </a:p>
          <a:p>
            <a:pPr eaLnBrk="1" hangingPunct="1"/>
            <a:r>
              <a:rPr lang="en-US" altLang="en-US" sz="1100" baseline="0" dirty="0"/>
              <a:t>The decisions that he made and put him at risk were simply a matter of convenience for him to be able to look into the panel. He couldn’t raise it, so he lowered himself!</a:t>
            </a:r>
            <a:endParaRPr lang="en-US" altLang="en-US" sz="1100" dirty="0"/>
          </a:p>
        </p:txBody>
      </p:sp>
    </p:spTree>
    <p:extLst>
      <p:ext uri="{BB962C8B-B14F-4D97-AF65-F5344CB8AC3E}">
        <p14:creationId xmlns:p14="http://schemas.microsoft.com/office/powerpoint/2010/main" val="127908001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2017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74B9BEEA-CAFE-44E2-8368-4A87D4BA8504}" type="slidenum">
              <a:rPr lang="en-US" altLang="en-US" sz="1000" smtClean="0"/>
              <a:pPr>
                <a:spcBef>
                  <a:spcPct val="0"/>
                </a:spcBef>
                <a:buFontTx/>
                <a:buNone/>
              </a:pPr>
              <a:t>145</a:t>
            </a:fld>
            <a:endParaRPr lang="en-US" altLang="en-US" sz="1000"/>
          </a:p>
        </p:txBody>
      </p:sp>
      <p:sp>
        <p:nvSpPr>
          <p:cNvPr id="201732" name="Rectangle 2"/>
          <p:cNvSpPr>
            <a:spLocks noGrp="1" noRot="1" noChangeAspect="1" noChangeArrowheads="1" noTextEdit="1"/>
          </p:cNvSpPr>
          <p:nvPr>
            <p:ph type="sldImg"/>
          </p:nvPr>
        </p:nvSpPr>
        <p:spPr>
          <a:ln/>
        </p:spPr>
      </p:sp>
      <p:sp>
        <p:nvSpPr>
          <p:cNvPr id="201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PPE discussion</a:t>
            </a:r>
          </a:p>
          <a:p>
            <a:pPr eaLnBrk="1" hangingPunct="1"/>
            <a:r>
              <a:rPr lang="en-US" altLang="en-US" sz="1100" dirty="0"/>
              <a:t>Proper selection of tools and the need for a procedure to inspect</a:t>
            </a:r>
            <a:r>
              <a:rPr lang="en-US" altLang="en-US" sz="1100" baseline="0" dirty="0"/>
              <a:t> them regularly.</a:t>
            </a:r>
          </a:p>
          <a:p>
            <a:pPr eaLnBrk="1" hangingPunct="1"/>
            <a:endParaRPr lang="en-US" altLang="en-US" sz="1100" dirty="0"/>
          </a:p>
          <a:p>
            <a:pPr eaLnBrk="1" hangingPunct="1"/>
            <a:r>
              <a:rPr lang="en-US" altLang="en-US" sz="1100" dirty="0"/>
              <a:t>Instructor should engage participants on discussion of “fit for use” regarding most commonly used PPE in electrical work but also reinforce PPE selection as regards:</a:t>
            </a:r>
          </a:p>
          <a:p>
            <a:pPr eaLnBrk="1" hangingPunct="1"/>
            <a:endParaRPr lang="en-US" altLang="en-US" sz="1100" dirty="0"/>
          </a:p>
          <a:p>
            <a:pPr eaLnBrk="1" hangingPunct="1"/>
            <a:r>
              <a:rPr lang="en-US" altLang="en-US" sz="1100" dirty="0"/>
              <a:t>Nitrile Gloves</a:t>
            </a:r>
          </a:p>
          <a:p>
            <a:pPr eaLnBrk="1" hangingPunct="1"/>
            <a:r>
              <a:rPr lang="en-US" altLang="en-US" sz="1100" dirty="0"/>
              <a:t>Safety Glasses, side shields</a:t>
            </a:r>
          </a:p>
          <a:p>
            <a:pPr eaLnBrk="1" hangingPunct="1"/>
            <a:r>
              <a:rPr lang="en-US" altLang="en-US" sz="1100" dirty="0"/>
              <a:t>Use of dust masks in contaminated areas vs use of dust masks that are N-95 rated for protection against biologic hazards.</a:t>
            </a:r>
          </a:p>
          <a:p>
            <a:pPr eaLnBrk="1" hangingPunct="1"/>
            <a:r>
              <a:rPr lang="en-US" altLang="en-US" sz="1100" dirty="0"/>
              <a:t>Tools (electrical)</a:t>
            </a:r>
          </a:p>
        </p:txBody>
      </p:sp>
    </p:spTree>
    <p:extLst>
      <p:ext uri="{BB962C8B-B14F-4D97-AF65-F5344CB8AC3E}">
        <p14:creationId xmlns:p14="http://schemas.microsoft.com/office/powerpoint/2010/main" val="162144144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2017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74B9BEEA-CAFE-44E2-8368-4A87D4BA8504}" type="slidenum">
              <a:rPr lang="en-US" altLang="en-US" sz="1000" smtClean="0"/>
              <a:pPr>
                <a:spcBef>
                  <a:spcPct val="0"/>
                </a:spcBef>
                <a:buFontTx/>
                <a:buNone/>
              </a:pPr>
              <a:t>146</a:t>
            </a:fld>
            <a:endParaRPr lang="en-US" altLang="en-US" sz="1000"/>
          </a:p>
        </p:txBody>
      </p:sp>
      <p:sp>
        <p:nvSpPr>
          <p:cNvPr id="201732" name="Rectangle 2"/>
          <p:cNvSpPr>
            <a:spLocks noGrp="1" noRot="1" noChangeAspect="1" noChangeArrowheads="1" noTextEdit="1"/>
          </p:cNvSpPr>
          <p:nvPr>
            <p:ph type="sldImg"/>
          </p:nvPr>
        </p:nvSpPr>
        <p:spPr>
          <a:ln/>
        </p:spPr>
      </p:sp>
      <p:sp>
        <p:nvSpPr>
          <p:cNvPr id="201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PPE discussion</a:t>
            </a:r>
          </a:p>
          <a:p>
            <a:pPr eaLnBrk="1" hangingPunct="1"/>
            <a:r>
              <a:rPr lang="en-US" altLang="en-US" sz="1100" dirty="0"/>
              <a:t>Proper selection of tools and the need for a procedure to inspect</a:t>
            </a:r>
            <a:r>
              <a:rPr lang="en-US" altLang="en-US" sz="1100" baseline="0" dirty="0"/>
              <a:t> them regularly.</a:t>
            </a:r>
            <a:endParaRPr lang="en-US" altLang="en-US" sz="1100" dirty="0"/>
          </a:p>
        </p:txBody>
      </p:sp>
    </p:spTree>
    <p:extLst>
      <p:ext uri="{BB962C8B-B14F-4D97-AF65-F5344CB8AC3E}">
        <p14:creationId xmlns:p14="http://schemas.microsoft.com/office/powerpoint/2010/main" val="404374045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2017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74B9BEEA-CAFE-44E2-8368-4A87D4BA8504}" type="slidenum">
              <a:rPr lang="en-US" altLang="en-US" sz="1000" smtClean="0"/>
              <a:pPr>
                <a:spcBef>
                  <a:spcPct val="0"/>
                </a:spcBef>
                <a:buFontTx/>
                <a:buNone/>
              </a:pPr>
              <a:t>147</a:t>
            </a:fld>
            <a:endParaRPr lang="en-US" altLang="en-US" sz="1000"/>
          </a:p>
        </p:txBody>
      </p:sp>
      <p:sp>
        <p:nvSpPr>
          <p:cNvPr id="201732" name="Rectangle 2"/>
          <p:cNvSpPr>
            <a:spLocks noGrp="1" noRot="1" noChangeAspect="1" noChangeArrowheads="1" noTextEdit="1"/>
          </p:cNvSpPr>
          <p:nvPr>
            <p:ph type="sldImg"/>
          </p:nvPr>
        </p:nvSpPr>
        <p:spPr>
          <a:ln/>
        </p:spPr>
      </p:sp>
      <p:sp>
        <p:nvSpPr>
          <p:cNvPr id="201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Instructor</a:t>
            </a:r>
            <a:r>
              <a:rPr lang="en-US" altLang="en-US" sz="1100" baseline="0" dirty="0"/>
              <a:t> can ask the group what’s in their tool kits….If you’re only going to have one set of these, which would it be?</a:t>
            </a:r>
          </a:p>
          <a:p>
            <a:pPr eaLnBrk="1" hangingPunct="1"/>
            <a:endParaRPr lang="en-US" altLang="en-US" sz="1100" dirty="0"/>
          </a:p>
          <a:p>
            <a:r>
              <a:rPr lang="en-US" altLang="en-US" sz="1100" dirty="0"/>
              <a:t>In our industry, this is common. In upcoming slides the focus of this discussion will be emphasized by the Instructor.</a:t>
            </a:r>
          </a:p>
          <a:p>
            <a:endParaRPr lang="en-US" altLang="en-US" sz="1100" dirty="0"/>
          </a:p>
          <a:p>
            <a:r>
              <a:rPr lang="en-US" altLang="en-US" sz="1100" dirty="0"/>
              <a:t>Workers/Owners should evaluate all their tools that can/may be used around electrical components and consider removing and replacement with like tools that are electrical rated.</a:t>
            </a:r>
          </a:p>
          <a:p>
            <a:endParaRPr lang="en-US" altLang="en-US" sz="1100" dirty="0"/>
          </a:p>
          <a:p>
            <a:r>
              <a:rPr lang="en-US" altLang="en-US" sz="1100" dirty="0" err="1"/>
              <a:t>Ie</a:t>
            </a:r>
            <a:r>
              <a:rPr lang="en-US" altLang="en-US" sz="1100" dirty="0"/>
              <a:t>: Screwdrivers, battery operated drill sets, knives, side cutter’s, any types of pliers (needle nose, etc.)</a:t>
            </a:r>
          </a:p>
          <a:p>
            <a:pPr eaLnBrk="1" hangingPunct="1"/>
            <a:endParaRPr lang="en-US" altLang="en-US" sz="1100" dirty="0"/>
          </a:p>
          <a:p>
            <a:pPr eaLnBrk="1" hangingPunct="1"/>
            <a:endParaRPr lang="en-US" altLang="en-US" sz="1100" dirty="0"/>
          </a:p>
        </p:txBody>
      </p:sp>
    </p:spTree>
    <p:extLst>
      <p:ext uri="{BB962C8B-B14F-4D97-AF65-F5344CB8AC3E}">
        <p14:creationId xmlns:p14="http://schemas.microsoft.com/office/powerpoint/2010/main" val="295372155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822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084277-FB17-4BBE-889A-0D9F97F5B0EB}" type="slidenum">
              <a:rPr lang="en-US" altLang="en-US" sz="1000" smtClean="0"/>
              <a:pPr>
                <a:spcBef>
                  <a:spcPct val="0"/>
                </a:spcBef>
                <a:buFontTx/>
                <a:buNone/>
              </a:pPr>
              <a:t>148</a:t>
            </a:fld>
            <a:endParaRPr lang="en-US" altLang="en-US" sz="1000"/>
          </a:p>
        </p:txBody>
      </p:sp>
      <p:sp>
        <p:nvSpPr>
          <p:cNvPr id="182276" name="Rectangle 2"/>
          <p:cNvSpPr>
            <a:spLocks noGrp="1" noRot="1" noChangeAspect="1" noChangeArrowheads="1" noTextEdit="1"/>
          </p:cNvSpPr>
          <p:nvPr>
            <p:ph type="sldImg"/>
          </p:nvPr>
        </p:nvSpPr>
        <p:spPr>
          <a:ln/>
        </p:spPr>
      </p:sp>
      <p:sp>
        <p:nvSpPr>
          <p:cNvPr id="1822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The primary protection against the hazards of working with electricity is: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100" dirty="0"/>
              <a:t>This work should be performed by trained, qualified personnel who have been provided with the appropriate personal protective equipment.</a:t>
            </a:r>
          </a:p>
          <a:p>
            <a:pPr marL="285750" indent="-285750" eaLnBrk="1" hangingPunct="1">
              <a:buFont typeface="Arial" panose="020B0604020202020204" pitchFamily="34" charset="0"/>
              <a:buChar char="•"/>
            </a:pPr>
            <a:r>
              <a:rPr lang="en-US" altLang="en-US" sz="1100" dirty="0"/>
              <a:t>To de-energize circuits and</a:t>
            </a:r>
            <a:r>
              <a:rPr lang="en-US" altLang="en-US" sz="1100" baseline="0" dirty="0"/>
              <a:t> use LO/TO procedures appropriately</a:t>
            </a:r>
            <a:r>
              <a:rPr lang="en-US" altLang="en-US" sz="1100" dirty="0"/>
              <a:t>.</a:t>
            </a:r>
          </a:p>
          <a:p>
            <a:pPr marL="285750" indent="-285750" eaLnBrk="1" hangingPunct="1">
              <a:buFont typeface="Arial" panose="020B0604020202020204" pitchFamily="34" charset="0"/>
              <a:buChar char="•"/>
            </a:pPr>
            <a:r>
              <a:rPr lang="en-US" altLang="en-US" sz="1100" dirty="0"/>
              <a:t>Once the circuit has been isolated, it should be tested to ensure that no electrical energy remains.</a:t>
            </a:r>
          </a:p>
          <a:p>
            <a:pPr marL="285750" indent="-285750" eaLnBrk="1" hangingPunct="1">
              <a:buFont typeface="Arial" panose="020B0604020202020204" pitchFamily="34" charset="0"/>
              <a:buChar char="•"/>
            </a:pPr>
            <a:r>
              <a:rPr lang="en-US" altLang="en-US" sz="1100" dirty="0"/>
              <a:t>Ensure that tool used are insulated and “fit for use” </a:t>
            </a:r>
          </a:p>
          <a:p>
            <a:pPr eaLnBrk="1" hangingPunct="1"/>
            <a:endParaRPr lang="en-US" altLang="en-US" sz="1800" dirty="0">
              <a:latin typeface="Arial" panose="020B0604020202020204" pitchFamily="34" charset="0"/>
            </a:endParaRPr>
          </a:p>
        </p:txBody>
      </p:sp>
    </p:spTree>
    <p:extLst>
      <p:ext uri="{BB962C8B-B14F-4D97-AF65-F5344CB8AC3E}">
        <p14:creationId xmlns:p14="http://schemas.microsoft.com/office/powerpoint/2010/main" val="276831550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2037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23CCD69C-4AE9-4FC6-9558-7B46B599B8A6}" type="slidenum">
              <a:rPr lang="en-US" altLang="en-US" sz="1000" smtClean="0"/>
              <a:pPr>
                <a:spcBef>
                  <a:spcPct val="0"/>
                </a:spcBef>
                <a:buFontTx/>
                <a:buNone/>
              </a:pPr>
              <a:t>149</a:t>
            </a:fld>
            <a:endParaRPr lang="en-US" altLang="en-US" sz="1000"/>
          </a:p>
        </p:txBody>
      </p:sp>
      <p:sp>
        <p:nvSpPr>
          <p:cNvPr id="203780" name="Rectangle 2"/>
          <p:cNvSpPr>
            <a:spLocks noGrp="1" noRot="1" noChangeAspect="1" noChangeArrowheads="1" noTextEdit="1"/>
          </p:cNvSpPr>
          <p:nvPr>
            <p:ph type="sldImg"/>
          </p:nvPr>
        </p:nvSpPr>
        <p:spPr>
          <a:ln/>
        </p:spPr>
      </p:sp>
      <p:sp>
        <p:nvSpPr>
          <p:cNvPr id="2037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a:t>
            </a:r>
            <a:r>
              <a:rPr lang="en-US" altLang="en-US" sz="1100" baseline="0" dirty="0"/>
              <a:t> OSS component locate with steel rod…Electrocution hazard </a:t>
            </a:r>
          </a:p>
          <a:p>
            <a:pPr eaLnBrk="1" hangingPunct="1"/>
            <a:endParaRPr lang="en-US" altLang="en-US" sz="1100" baseline="0" dirty="0"/>
          </a:p>
          <a:p>
            <a:pPr eaLnBrk="1" hangingPunct="1"/>
            <a:r>
              <a:rPr lang="en-US" altLang="en-US" sz="1100" baseline="0" dirty="0"/>
              <a:t>Instructor can bring discussion on these points:</a:t>
            </a:r>
          </a:p>
          <a:p>
            <a:pPr eaLnBrk="1" hangingPunct="1"/>
            <a:endParaRPr lang="en-US" altLang="en-US" sz="1100" baseline="0" dirty="0"/>
          </a:p>
          <a:p>
            <a:pPr marL="285750" indent="-285750" eaLnBrk="1" hangingPunct="1">
              <a:buFont typeface="Arial" panose="020B0604020202020204" pitchFamily="34" charset="0"/>
              <a:buChar char="•"/>
            </a:pPr>
            <a:r>
              <a:rPr lang="en-US" altLang="en-US" sz="1100" dirty="0"/>
              <a:t>Unknown</a:t>
            </a:r>
            <a:r>
              <a:rPr lang="en-US" altLang="en-US" sz="1100" baseline="0" dirty="0"/>
              <a:t> wiring inside the property line to outbuildings may present a hazard. Homeowner may be able to provide information, but only if they are home to speak to the service person on site.</a:t>
            </a:r>
            <a:endParaRPr lang="en-US" altLang="en-US" sz="1100" dirty="0"/>
          </a:p>
          <a:p>
            <a:pPr marL="285750" indent="-285750" eaLnBrk="1" hangingPunct="1">
              <a:buFont typeface="Arial" panose="020B0604020202020204" pitchFamily="34" charset="0"/>
              <a:buChar char="•"/>
            </a:pPr>
            <a:r>
              <a:rPr lang="en-US" altLang="en-US" sz="1100" dirty="0"/>
              <a:t>Identified power during</a:t>
            </a:r>
            <a:r>
              <a:rPr lang="en-US" altLang="en-US" sz="1100" baseline="0" dirty="0"/>
              <a:t> the locate </a:t>
            </a:r>
            <a:r>
              <a:rPr lang="en-US" altLang="en-US" sz="1100" dirty="0"/>
              <a:t>should be turned off at the source (control box) until the locate is complete.</a:t>
            </a:r>
          </a:p>
          <a:p>
            <a:pPr marL="285750" indent="-285750" eaLnBrk="1" hangingPunct="1">
              <a:buFont typeface="Arial" panose="020B0604020202020204" pitchFamily="34" charset="0"/>
              <a:buChar char="•"/>
            </a:pPr>
            <a:r>
              <a:rPr lang="en-US" altLang="en-US" sz="1100" dirty="0"/>
              <a:t>Awareness, selection</a:t>
            </a:r>
            <a:r>
              <a:rPr lang="en-US" altLang="en-US" sz="1100" baseline="0" dirty="0"/>
              <a:t> of a probe with insulated handle and gloves rated for electrical protection would be better choices.</a:t>
            </a:r>
            <a:endParaRPr lang="en-US" altLang="en-US" sz="1100" dirty="0"/>
          </a:p>
          <a:p>
            <a:pPr eaLnBrk="1" hangingPunct="1"/>
            <a:endParaRPr lang="en-US" altLang="en-US" sz="1800" dirty="0">
              <a:latin typeface="Arial" panose="020B0604020202020204" pitchFamily="34" charset="0"/>
            </a:endParaRPr>
          </a:p>
        </p:txBody>
      </p:sp>
    </p:spTree>
    <p:extLst>
      <p:ext uri="{BB962C8B-B14F-4D97-AF65-F5344CB8AC3E}">
        <p14:creationId xmlns:p14="http://schemas.microsoft.com/office/powerpoint/2010/main" val="733045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15</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slide outlines the basic employee rights and responsibilities of an</a:t>
            </a:r>
            <a:r>
              <a:rPr lang="en-US" altLang="en-US" sz="1100" baseline="0" dirty="0"/>
              <a:t> OSHA or state approved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255796779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2058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C11146E4-1951-442E-8C41-EA206FA280FA}" type="slidenum">
              <a:rPr lang="en-US" altLang="en-US" sz="1000" smtClean="0"/>
              <a:pPr>
                <a:spcBef>
                  <a:spcPct val="0"/>
                </a:spcBef>
                <a:buFontTx/>
                <a:buNone/>
              </a:pPr>
              <a:t>150</a:t>
            </a:fld>
            <a:endParaRPr lang="en-US" altLang="en-US" sz="1000"/>
          </a:p>
        </p:txBody>
      </p:sp>
      <p:sp>
        <p:nvSpPr>
          <p:cNvPr id="205828" name="Rectangle 2"/>
          <p:cNvSpPr>
            <a:spLocks noGrp="1" noRot="1" noChangeAspect="1" noChangeArrowheads="1" noTextEdit="1"/>
          </p:cNvSpPr>
          <p:nvPr>
            <p:ph type="sldImg"/>
          </p:nvPr>
        </p:nvSpPr>
        <p:spPr>
          <a:ln/>
        </p:spPr>
      </p:sp>
      <p:sp>
        <p:nvSpPr>
          <p:cNvPr id="2058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dirty="0"/>
              <a:t>Electrical</a:t>
            </a:r>
            <a:r>
              <a:rPr lang="en-US" altLang="en-US" sz="1100" baseline="0" dirty="0"/>
              <a:t> junction boxes for the floats is intended to be waterproof.</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1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baseline="0" dirty="0"/>
              <a:t>It is common (and even a joke often repeated), that you drill a hole in the bottom of the junction box to let the water out (assuming that the system will flood sooner or later).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1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baseline="0" dirty="0"/>
              <a:t>When properly installed, with proper sized wiring, and lock nuts, they should perform as designed. Alternative installations put the junction box outside of the riser which presents a slightly different set of issues for access for service providers. Lot’s of opinions on “best practice” for installation and subsequent issues.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baseline="0" dirty="0"/>
              <a:t>Proper wire nuts that are designed for harsh and wet environments (including sewer gas) are critical for proper installations. It is not uncommon for service providers to find these with household wire nuts and any variety of electrical tape which are not suitable for the environment and posing a hazard in the future.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329861188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2119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7DE700EE-D53E-4423-A23E-51331E01E230}" type="slidenum">
              <a:rPr lang="en-US" altLang="en-US" sz="1000" smtClean="0"/>
              <a:pPr>
                <a:spcBef>
                  <a:spcPct val="0"/>
                </a:spcBef>
                <a:buFontTx/>
                <a:buNone/>
              </a:pPr>
              <a:t>151</a:t>
            </a:fld>
            <a:endParaRPr lang="en-US" altLang="en-US" sz="1000"/>
          </a:p>
        </p:txBody>
      </p:sp>
      <p:sp>
        <p:nvSpPr>
          <p:cNvPr id="211972" name="Rectangle 4"/>
          <p:cNvSpPr>
            <a:spLocks noGrp="1" noRot="1" noChangeAspect="1" noChangeArrowheads="1" noTextEdit="1"/>
          </p:cNvSpPr>
          <p:nvPr>
            <p:ph type="sldImg"/>
          </p:nvPr>
        </p:nvSpPr>
        <p:spPr>
          <a:ln/>
        </p:spPr>
      </p:sp>
      <p:sp>
        <p:nvSpPr>
          <p:cNvPr id="211973"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With a relatively high turnover rate of both installation company employee’s (economy, seasonality), this basic information of a typical power pole configuration is relevant.</a:t>
            </a:r>
          </a:p>
          <a:p>
            <a:pPr eaLnBrk="1" hangingPunct="1"/>
            <a:endParaRPr lang="en-US" altLang="en-US" sz="1100" dirty="0"/>
          </a:p>
          <a:p>
            <a:pPr eaLnBrk="1" hangingPunct="1"/>
            <a:r>
              <a:rPr lang="en-US" altLang="en-US" sz="1100" dirty="0"/>
              <a:t>The instructor should ask the group what is the minimum standoff distance of equipment from overhead power lines. </a:t>
            </a:r>
          </a:p>
          <a:p>
            <a:pPr eaLnBrk="1" hangingPunct="1"/>
            <a:endParaRPr lang="en-US" altLang="en-US" sz="1100" dirty="0"/>
          </a:p>
          <a:p>
            <a:pPr eaLnBrk="1" hangingPunct="1"/>
            <a:r>
              <a:rPr lang="en-US" altLang="en-US" sz="1100" dirty="0"/>
              <a:t>The typical answer ranges from 6-8 feet…but the key learning point is that it “depends”. The operator needs to know what the power line wattage. Minimum is 10’ in most residential service applications. Additional distance is required if </a:t>
            </a:r>
            <a:r>
              <a:rPr lang="en-US" altLang="en-US" sz="1100" dirty="0" err="1"/>
              <a:t>Kv</a:t>
            </a:r>
            <a:r>
              <a:rPr lang="en-US" altLang="en-US" sz="1100" dirty="0"/>
              <a:t> increases.</a:t>
            </a:r>
          </a:p>
        </p:txBody>
      </p:sp>
    </p:spTree>
    <p:extLst>
      <p:ext uri="{BB962C8B-B14F-4D97-AF65-F5344CB8AC3E}">
        <p14:creationId xmlns:p14="http://schemas.microsoft.com/office/powerpoint/2010/main" val="381531733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2119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7DE700EE-D53E-4423-A23E-51331E01E230}" type="slidenum">
              <a:rPr lang="en-US" altLang="en-US" sz="1000" smtClean="0"/>
              <a:pPr>
                <a:spcBef>
                  <a:spcPct val="0"/>
                </a:spcBef>
                <a:buFontTx/>
                <a:buNone/>
              </a:pPr>
              <a:t>152</a:t>
            </a:fld>
            <a:endParaRPr lang="en-US" altLang="en-US" sz="1000"/>
          </a:p>
        </p:txBody>
      </p:sp>
      <p:sp>
        <p:nvSpPr>
          <p:cNvPr id="211972" name="Rectangle 4"/>
          <p:cNvSpPr>
            <a:spLocks noGrp="1" noRot="1" noChangeAspect="1" noChangeArrowheads="1" noTextEdit="1"/>
          </p:cNvSpPr>
          <p:nvPr>
            <p:ph type="sldImg"/>
          </p:nvPr>
        </p:nvSpPr>
        <p:spPr>
          <a:ln/>
        </p:spPr>
      </p:sp>
      <p:sp>
        <p:nvSpPr>
          <p:cNvPr id="211973"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Weather conditions can affect free air voltages (dry, windy)…</a:t>
            </a:r>
          </a:p>
          <a:p>
            <a:pPr eaLnBrk="1" hangingPunct="1"/>
            <a:endParaRPr lang="en-US" altLang="en-US" sz="1100" dirty="0"/>
          </a:p>
          <a:p>
            <a:pPr eaLnBrk="1" hangingPunct="1"/>
            <a:r>
              <a:rPr lang="en-US" altLang="en-US" sz="1100" dirty="0"/>
              <a:t>Consider it’s affect on stand off distance from power lines.</a:t>
            </a:r>
          </a:p>
        </p:txBody>
      </p:sp>
    </p:spTree>
    <p:extLst>
      <p:ext uri="{BB962C8B-B14F-4D97-AF65-F5344CB8AC3E}">
        <p14:creationId xmlns:p14="http://schemas.microsoft.com/office/powerpoint/2010/main" val="356312462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2242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7FCF86C-EA2E-4829-B0F1-6AC7B151DD7E}" type="slidenum">
              <a:rPr lang="en-US" altLang="en-US" sz="1000" smtClean="0"/>
              <a:pPr>
                <a:spcBef>
                  <a:spcPct val="0"/>
                </a:spcBef>
                <a:buFontTx/>
                <a:buNone/>
              </a:pPr>
              <a:t>153</a:t>
            </a:fld>
            <a:endParaRPr lang="en-US" altLang="en-US" sz="1000"/>
          </a:p>
        </p:txBody>
      </p:sp>
      <p:sp>
        <p:nvSpPr>
          <p:cNvPr id="224260" name="Rectangle 2"/>
          <p:cNvSpPr>
            <a:spLocks noGrp="1" noRot="1" noChangeAspect="1" noChangeArrowheads="1" noTextEdit="1"/>
          </p:cNvSpPr>
          <p:nvPr>
            <p:ph type="sldImg"/>
          </p:nvPr>
        </p:nvSpPr>
        <p:spPr>
          <a:ln/>
        </p:spPr>
      </p:sp>
      <p:sp>
        <p:nvSpPr>
          <p:cNvPr id="2242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Instructor should discuss the various methods.</a:t>
            </a:r>
          </a:p>
          <a:p>
            <a:pPr eaLnBrk="1" hangingPunct="1"/>
            <a:r>
              <a:rPr lang="en-US" altLang="en-US" sz="1100" dirty="0"/>
              <a:t>Also discuss the fact that it may take a power company several weeks to de-energize or move a line.</a:t>
            </a:r>
          </a:p>
          <a:p>
            <a:pPr eaLnBrk="1" hangingPunct="1"/>
            <a:endParaRPr lang="en-US" altLang="en-US" sz="1100" dirty="0"/>
          </a:p>
          <a:p>
            <a:pPr eaLnBrk="1" hangingPunct="1"/>
            <a:r>
              <a:rPr lang="en-US" altLang="en-US" sz="1100" dirty="0"/>
              <a:t>Therefore proper pre-planning is a MUST.</a:t>
            </a:r>
          </a:p>
        </p:txBody>
      </p:sp>
    </p:spTree>
    <p:extLst>
      <p:ext uri="{BB962C8B-B14F-4D97-AF65-F5344CB8AC3E}">
        <p14:creationId xmlns:p14="http://schemas.microsoft.com/office/powerpoint/2010/main" val="203515173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2222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9880E83-DFCF-4FBA-96B3-B6171E10F274}" type="slidenum">
              <a:rPr lang="en-US" altLang="en-US" sz="1000" smtClean="0"/>
              <a:pPr>
                <a:spcBef>
                  <a:spcPct val="0"/>
                </a:spcBef>
                <a:buFontTx/>
                <a:buNone/>
              </a:pPr>
              <a:t>154</a:t>
            </a:fld>
            <a:endParaRPr lang="en-US" altLang="en-US" sz="1000"/>
          </a:p>
        </p:txBody>
      </p:sp>
      <p:sp>
        <p:nvSpPr>
          <p:cNvPr id="222212" name="Rectangle 2"/>
          <p:cNvSpPr>
            <a:spLocks noGrp="1" noRot="1" noChangeAspect="1" noChangeArrowheads="1" noTextEdit="1"/>
          </p:cNvSpPr>
          <p:nvPr>
            <p:ph type="sldImg"/>
          </p:nvPr>
        </p:nvSpPr>
        <p:spPr>
          <a:ln/>
        </p:spPr>
      </p:sp>
      <p:sp>
        <p:nvSpPr>
          <p:cNvPr id="2222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Instructor should engage participants in a QA if O&amp;M service providers are present. </a:t>
            </a:r>
          </a:p>
          <a:p>
            <a:pPr eaLnBrk="1" hangingPunct="1"/>
            <a:endParaRPr lang="en-US" altLang="en-US" sz="1100" dirty="0"/>
          </a:p>
          <a:p>
            <a:pPr eaLnBrk="1" hangingPunct="1"/>
            <a:r>
              <a:rPr lang="en-US" altLang="en-US" sz="1100" dirty="0"/>
              <a:t>This scenario presents a unique electrocution hazard.</a:t>
            </a:r>
            <a:r>
              <a:rPr lang="en-US" altLang="en-US" sz="1100" baseline="0" dirty="0"/>
              <a:t> When access for pumper trucks that service OSS have limited line of sight, landscaping and restricted turn radius, it represents a scenario that has happened in our industry. </a:t>
            </a:r>
          </a:p>
          <a:p>
            <a:pPr eaLnBrk="1" hangingPunct="1"/>
            <a:endParaRPr lang="en-US" altLang="en-US" sz="1100" dirty="0"/>
          </a:p>
          <a:p>
            <a:pPr eaLnBrk="1" hangingPunct="1"/>
            <a:r>
              <a:rPr lang="en-US" altLang="en-US" sz="1100" baseline="0" dirty="0"/>
              <a:t>Temporarily parking in the street and doing a site walk around in these conditions may prevent an accident that will create an electrocution hazard for the operator and or property owner when they come out to ask how you knocked the power out in the house….if its been raining…the restricted area gets larger quickly depending on soil types and saturation levels.</a:t>
            </a:r>
          </a:p>
          <a:p>
            <a:pPr eaLnBrk="1" hangingPunct="1"/>
            <a:endParaRPr lang="en-US" altLang="en-US" sz="1100" baseline="0" dirty="0"/>
          </a:p>
          <a:p>
            <a:pPr eaLnBrk="1" hangingPunct="1"/>
            <a:r>
              <a:rPr lang="en-US" altLang="en-US" sz="1100" baseline="0" dirty="0"/>
              <a:t>The driver should stay in the vehicle if he suspects an impact with an electrical</a:t>
            </a:r>
            <a:r>
              <a:rPr lang="en-US" altLang="en-US" sz="1100" dirty="0"/>
              <a:t> component and their vehicle and</a:t>
            </a:r>
            <a:r>
              <a:rPr lang="en-US" altLang="en-US" sz="1100" baseline="0" dirty="0"/>
              <a:t> can make a determination of what was just hit.</a:t>
            </a:r>
          </a:p>
          <a:p>
            <a:pPr eaLnBrk="1" hangingPunct="1"/>
            <a:endParaRPr lang="en-US" altLang="en-US" sz="1100" baseline="0" dirty="0"/>
          </a:p>
          <a:p>
            <a:pPr eaLnBrk="1" hangingPunct="1"/>
            <a:r>
              <a:rPr lang="en-US" altLang="en-US" sz="1100" dirty="0"/>
              <a:t>They would then i</a:t>
            </a:r>
            <a:r>
              <a:rPr lang="en-US" altLang="en-US" sz="1100" baseline="0" dirty="0"/>
              <a:t>dentify the hazards and PPE,</a:t>
            </a:r>
            <a:r>
              <a:rPr lang="en-US" altLang="en-US" sz="1100" dirty="0"/>
              <a:t> </a:t>
            </a:r>
            <a:r>
              <a:rPr lang="en-US" altLang="en-US" sz="1100" baseline="0" dirty="0"/>
              <a:t> Appropriate PPE (foot wear) for grounding</a:t>
            </a:r>
            <a:r>
              <a:rPr lang="en-US" altLang="en-US" sz="1100" dirty="0"/>
              <a:t> or take appropriate steps to </a:t>
            </a:r>
            <a:r>
              <a:rPr lang="en-US" altLang="en-US" sz="1100" baseline="0" dirty="0"/>
              <a:t> call for assistance.</a:t>
            </a:r>
            <a:endParaRPr lang="en-US" altLang="en-US" sz="1100" dirty="0"/>
          </a:p>
        </p:txBody>
      </p:sp>
    </p:spTree>
    <p:extLst>
      <p:ext uri="{BB962C8B-B14F-4D97-AF65-F5344CB8AC3E}">
        <p14:creationId xmlns:p14="http://schemas.microsoft.com/office/powerpoint/2010/main" val="49665107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2222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9880E83-DFCF-4FBA-96B3-B6171E10F274}" type="slidenum">
              <a:rPr lang="en-US" altLang="en-US" sz="1000" smtClean="0"/>
              <a:pPr>
                <a:spcBef>
                  <a:spcPct val="0"/>
                </a:spcBef>
                <a:buFontTx/>
                <a:buNone/>
              </a:pPr>
              <a:t>155</a:t>
            </a:fld>
            <a:endParaRPr lang="en-US" altLang="en-US" sz="1000"/>
          </a:p>
        </p:txBody>
      </p:sp>
      <p:sp>
        <p:nvSpPr>
          <p:cNvPr id="222212" name="Rectangle 2"/>
          <p:cNvSpPr>
            <a:spLocks noGrp="1" noRot="1" noChangeAspect="1" noChangeArrowheads="1" noTextEdit="1"/>
          </p:cNvSpPr>
          <p:nvPr>
            <p:ph type="sldImg"/>
          </p:nvPr>
        </p:nvSpPr>
        <p:spPr>
          <a:ln/>
        </p:spPr>
      </p:sp>
      <p:sp>
        <p:nvSpPr>
          <p:cNvPr id="2222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Either in new or existing construction, this presents a unique electrocution hazard.</a:t>
            </a:r>
            <a:r>
              <a:rPr lang="en-US" altLang="en-US" sz="1100" baseline="0" dirty="0"/>
              <a:t> Excavation activities during construction (new) can present a changing environment. Operators don’t always know if underground utilities have been installed. Temporary power is often established and the operator should have locate information if needed. Doing a site walk around in these conditions may prevent an accident that will create an electrocution hazard for the operator and or other contractor employees onsite….if its been raining…the restricted area gets larger quickly depending on soil types and saturation levels.</a:t>
            </a:r>
          </a:p>
          <a:p>
            <a:pPr eaLnBrk="1" hangingPunct="1"/>
            <a:endParaRPr lang="en-US" altLang="en-US" sz="1100" dirty="0"/>
          </a:p>
          <a:p>
            <a:pPr eaLnBrk="1" hangingPunct="1"/>
            <a:r>
              <a:rPr lang="en-US" altLang="en-US" sz="1100" baseline="0" dirty="0"/>
              <a:t>Temporary power sources should be inspected prior</a:t>
            </a:r>
            <a:r>
              <a:rPr lang="en-US" altLang="en-US" sz="1100" dirty="0"/>
              <a:t> to work to understand  any  hazard conditions that exist.</a:t>
            </a:r>
            <a:endParaRPr lang="en-US" altLang="en-US" sz="1100" baseline="0" dirty="0"/>
          </a:p>
          <a:p>
            <a:pPr eaLnBrk="1" hangingPunct="1"/>
            <a:endParaRPr lang="en-US" altLang="en-US" sz="1100" baseline="0" dirty="0"/>
          </a:p>
          <a:p>
            <a:pPr eaLnBrk="1" hangingPunct="1"/>
            <a:r>
              <a:rPr lang="en-US" altLang="en-US" sz="1100" baseline="0" dirty="0"/>
              <a:t>The operator should stay in the vehicle if he can make a determination of what was just hit.</a:t>
            </a:r>
          </a:p>
          <a:p>
            <a:pPr eaLnBrk="1" hangingPunct="1"/>
            <a:endParaRPr lang="en-US" altLang="en-US" sz="1100" baseline="0" dirty="0"/>
          </a:p>
          <a:p>
            <a:pPr eaLnBrk="1" hangingPunct="1"/>
            <a:r>
              <a:rPr lang="en-US" altLang="en-US" sz="1100" baseline="0" dirty="0"/>
              <a:t>Identify the hazards and PPE: Appropriate PPE (foot wear) for grounding, training and procedures for exiting equipment in a hot zone.</a:t>
            </a:r>
            <a:endParaRPr lang="en-US" altLang="en-US" sz="1100" dirty="0"/>
          </a:p>
        </p:txBody>
      </p:sp>
    </p:spTree>
    <p:extLst>
      <p:ext uri="{BB962C8B-B14F-4D97-AF65-F5344CB8AC3E}">
        <p14:creationId xmlns:p14="http://schemas.microsoft.com/office/powerpoint/2010/main" val="342704960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2304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38900890-0925-4BFF-8E2F-7D6DE73956E5}" type="slidenum">
              <a:rPr lang="en-US" altLang="en-US" sz="1000" smtClean="0"/>
              <a:pPr>
                <a:spcBef>
                  <a:spcPct val="0"/>
                </a:spcBef>
                <a:buFontTx/>
                <a:buNone/>
              </a:pPr>
              <a:t>156</a:t>
            </a:fld>
            <a:endParaRPr lang="en-US" altLang="en-US" sz="1000"/>
          </a:p>
        </p:txBody>
      </p:sp>
      <p:sp>
        <p:nvSpPr>
          <p:cNvPr id="230404" name="Rectangle 2"/>
          <p:cNvSpPr>
            <a:spLocks noGrp="1" noRot="1" noChangeAspect="1" noChangeArrowheads="1" noTextEdit="1"/>
          </p:cNvSpPr>
          <p:nvPr>
            <p:ph type="sldImg"/>
          </p:nvPr>
        </p:nvSpPr>
        <p:spPr>
          <a:ln/>
        </p:spPr>
      </p:sp>
      <p:sp>
        <p:nvSpPr>
          <p:cNvPr id="2304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latin typeface="Arial" panose="020B0604020202020204" pitchFamily="34" charset="0"/>
              </a:rPr>
              <a:t>Power distribution systems many times have storm trip circuits on them.</a:t>
            </a:r>
          </a:p>
          <a:p>
            <a:pPr eaLnBrk="1" hangingPunct="1"/>
            <a:r>
              <a:rPr lang="en-US" altLang="en-US" sz="1100" dirty="0">
                <a:latin typeface="Arial" panose="020B0604020202020204" pitchFamily="34" charset="0"/>
              </a:rPr>
              <a:t>These are relays that will trip out for a period of time (Usually 3-30 seconds) to allow a faulted object such as a tree branch to fall away.</a:t>
            </a:r>
          </a:p>
          <a:p>
            <a:pPr eaLnBrk="1" hangingPunct="1"/>
            <a:r>
              <a:rPr lang="en-US" altLang="en-US" sz="1100" dirty="0">
                <a:latin typeface="Arial" panose="020B0604020202020204" pitchFamily="34" charset="0"/>
              </a:rPr>
              <a:t>These relays will than reset and the line will be re-energized.</a:t>
            </a:r>
          </a:p>
          <a:p>
            <a:pPr eaLnBrk="1" hangingPunct="1"/>
            <a:r>
              <a:rPr lang="en-US" altLang="en-US" sz="1100" dirty="0">
                <a:latin typeface="Arial" panose="020B0604020202020204" pitchFamily="34" charset="0"/>
              </a:rPr>
              <a:t>This may occur 2-3 times before a breaker actually trips and the power remains out until it is manually reset.</a:t>
            </a:r>
          </a:p>
        </p:txBody>
      </p:sp>
    </p:spTree>
    <p:extLst>
      <p:ext uri="{BB962C8B-B14F-4D97-AF65-F5344CB8AC3E}">
        <p14:creationId xmlns:p14="http://schemas.microsoft.com/office/powerpoint/2010/main" val="382019235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2324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094CAE46-9AB3-4C5C-B0AB-DBBBC97AB88C}" type="slidenum">
              <a:rPr lang="en-US" altLang="en-US" sz="1000" smtClean="0"/>
              <a:pPr>
                <a:spcBef>
                  <a:spcPct val="0"/>
                </a:spcBef>
                <a:buFontTx/>
                <a:buNone/>
              </a:pPr>
              <a:t>157</a:t>
            </a:fld>
            <a:endParaRPr lang="en-US" altLang="en-US" sz="1000"/>
          </a:p>
        </p:txBody>
      </p:sp>
      <p:sp>
        <p:nvSpPr>
          <p:cNvPr id="232452" name="Rectangle 2"/>
          <p:cNvSpPr>
            <a:spLocks noGrp="1" noRot="1" noChangeAspect="1" noChangeArrowheads="1" noTextEdit="1"/>
          </p:cNvSpPr>
          <p:nvPr>
            <p:ph type="sldImg"/>
          </p:nvPr>
        </p:nvSpPr>
        <p:spPr>
          <a:ln/>
        </p:spPr>
      </p:sp>
      <p:sp>
        <p:nvSpPr>
          <p:cNvPr id="2324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Consensus in industry</a:t>
            </a:r>
            <a:r>
              <a:rPr lang="en-US" altLang="en-US" sz="1100" baseline="0" dirty="0"/>
              <a:t> polling suggests that this is a last resort effort to get clear of the hazard. Worker decisions change when they are in a hazardous situation and working in remote locations (common in the OSS industry) and cell phone coverage is inadequate or non-existent. Pre-job activity planning should include hazard communication needs and arrangements for workers safety.</a:t>
            </a:r>
            <a:endParaRPr lang="en-US" altLang="en-US" sz="1100" dirty="0"/>
          </a:p>
        </p:txBody>
      </p:sp>
    </p:spTree>
    <p:extLst>
      <p:ext uri="{BB962C8B-B14F-4D97-AF65-F5344CB8AC3E}">
        <p14:creationId xmlns:p14="http://schemas.microsoft.com/office/powerpoint/2010/main" val="416991690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2570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6289950-9F0F-4DFC-8FB6-A0DC2293413E}" type="slidenum">
              <a:rPr lang="en-US" altLang="en-US" sz="1000" smtClean="0"/>
              <a:pPr>
                <a:spcBef>
                  <a:spcPct val="0"/>
                </a:spcBef>
                <a:buFontTx/>
                <a:buNone/>
              </a:pPr>
              <a:t>158</a:t>
            </a:fld>
            <a:endParaRPr lang="en-US" altLang="en-US" sz="1000"/>
          </a:p>
        </p:txBody>
      </p:sp>
      <p:sp>
        <p:nvSpPr>
          <p:cNvPr id="257028" name="Rectangle 2"/>
          <p:cNvSpPr>
            <a:spLocks noGrp="1" noRot="1" noChangeAspect="1" noChangeArrowheads="1" noTextEdit="1"/>
          </p:cNvSpPr>
          <p:nvPr>
            <p:ph type="sldImg"/>
          </p:nvPr>
        </p:nvSpPr>
        <p:spPr>
          <a:ln/>
        </p:spPr>
      </p:sp>
      <p:sp>
        <p:nvSpPr>
          <p:cNvPr id="2570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Discuss these steps to provide continuous improvement and the concept</a:t>
            </a:r>
            <a:r>
              <a:rPr lang="en-US" altLang="en-US" sz="1100" baseline="0" dirty="0"/>
              <a:t> of a “virtuous circle” feedback loop for workers and employers to continue to identify workplace hazards, training needs and employer policy and procedures for safe work practices and appropriate PPE selection and use.</a:t>
            </a:r>
            <a:endParaRPr lang="en-US" altLang="en-US" sz="1100" dirty="0"/>
          </a:p>
          <a:p>
            <a:pPr eaLnBrk="1" hangingPunct="1"/>
            <a:endParaRPr lang="en-US" altLang="en-US" sz="1100" dirty="0"/>
          </a:p>
          <a:p>
            <a:pPr eaLnBrk="1" hangingPunct="1"/>
            <a:r>
              <a:rPr lang="en-US" altLang="en-US" sz="1100" dirty="0"/>
              <a:t>These rules are not in place to be a burden on employers, but have used past experience and fatality or serious injury investigation to put in place rules to help the employer and worker remain safe.</a:t>
            </a:r>
          </a:p>
        </p:txBody>
      </p:sp>
    </p:spTree>
    <p:extLst>
      <p:ext uri="{BB962C8B-B14F-4D97-AF65-F5344CB8AC3E}">
        <p14:creationId xmlns:p14="http://schemas.microsoft.com/office/powerpoint/2010/main" val="318160362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2570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6289950-9F0F-4DFC-8FB6-A0DC2293413E}" type="slidenum">
              <a:rPr lang="en-US" altLang="en-US" sz="1000" smtClean="0"/>
              <a:pPr>
                <a:spcBef>
                  <a:spcPct val="0"/>
                </a:spcBef>
                <a:buFontTx/>
                <a:buNone/>
              </a:pPr>
              <a:t>159</a:t>
            </a:fld>
            <a:endParaRPr lang="en-US" altLang="en-US" sz="1000"/>
          </a:p>
        </p:txBody>
      </p:sp>
      <p:sp>
        <p:nvSpPr>
          <p:cNvPr id="257028" name="Rectangle 2"/>
          <p:cNvSpPr>
            <a:spLocks noGrp="1" noRot="1" noChangeAspect="1" noChangeArrowheads="1" noTextEdit="1"/>
          </p:cNvSpPr>
          <p:nvPr>
            <p:ph type="sldImg"/>
          </p:nvPr>
        </p:nvSpPr>
        <p:spPr>
          <a:ln/>
        </p:spPr>
      </p:sp>
      <p:sp>
        <p:nvSpPr>
          <p:cNvPr id="2570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Discuss these steps to provide continuous improvement and the concept</a:t>
            </a:r>
            <a:r>
              <a:rPr lang="en-US" altLang="en-US" sz="1100" baseline="0" dirty="0"/>
              <a:t> of a “virtuous circle” feedback loop for workers and employers to continue to identify workplace hazards, training needs and employer policy and procedures for safe work practices and appropriate PPE selection and use.</a:t>
            </a:r>
            <a:endParaRPr lang="en-US" altLang="en-US" sz="1100" dirty="0"/>
          </a:p>
        </p:txBody>
      </p:sp>
    </p:spTree>
    <p:extLst>
      <p:ext uri="{BB962C8B-B14F-4D97-AF65-F5344CB8AC3E}">
        <p14:creationId xmlns:p14="http://schemas.microsoft.com/office/powerpoint/2010/main" val="290199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16</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slide outlines the basic employee rights and responsibilities of an</a:t>
            </a:r>
            <a:r>
              <a:rPr lang="en-US" altLang="en-US" sz="1100" baseline="0" dirty="0"/>
              <a:t> OSHA or state approved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353869050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2570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6289950-9F0F-4DFC-8FB6-A0DC2293413E}" type="slidenum">
              <a:rPr lang="en-US" altLang="en-US" sz="1000" smtClean="0"/>
              <a:pPr>
                <a:spcBef>
                  <a:spcPct val="0"/>
                </a:spcBef>
                <a:buFontTx/>
                <a:buNone/>
              </a:pPr>
              <a:t>160</a:t>
            </a:fld>
            <a:endParaRPr lang="en-US" altLang="en-US" sz="1000"/>
          </a:p>
        </p:txBody>
      </p:sp>
      <p:sp>
        <p:nvSpPr>
          <p:cNvPr id="257028" name="Rectangle 2"/>
          <p:cNvSpPr>
            <a:spLocks noGrp="1" noRot="1" noChangeAspect="1" noChangeArrowheads="1" noTextEdit="1"/>
          </p:cNvSpPr>
          <p:nvPr>
            <p:ph type="sldImg"/>
          </p:nvPr>
        </p:nvSpPr>
        <p:spPr>
          <a:ln/>
        </p:spPr>
      </p:sp>
      <p:sp>
        <p:nvSpPr>
          <p:cNvPr id="2570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800" dirty="0">
                <a:latin typeface="Arial" panose="020B0604020202020204" pitchFamily="34" charset="0"/>
              </a:rPr>
              <a:t>Discuss these steps to provide continuous improvement and the concept</a:t>
            </a:r>
            <a:r>
              <a:rPr lang="en-US" altLang="en-US" sz="1800" baseline="0" dirty="0">
                <a:latin typeface="Arial" panose="020B0604020202020204" pitchFamily="34" charset="0"/>
              </a:rPr>
              <a:t> of a “virtuous circle” feedback loop for workers and employers to continue to identify workplace hazards, training needs and employer policy and procedures for safe work practices and appropriate PPE selection and use in context to risk assessment and mitigation.</a:t>
            </a:r>
            <a:endParaRPr lang="en-US" altLang="en-US" sz="1800" dirty="0">
              <a:latin typeface="Arial" panose="020B0604020202020204" pitchFamily="34" charset="0"/>
            </a:endParaRPr>
          </a:p>
        </p:txBody>
      </p:sp>
    </p:spTree>
    <p:extLst>
      <p:ext uri="{BB962C8B-B14F-4D97-AF65-F5344CB8AC3E}">
        <p14:creationId xmlns:p14="http://schemas.microsoft.com/office/powerpoint/2010/main" val="210467241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D7925C3A-34A0-49C5-AC95-1D063F1AE872}" type="slidenum">
              <a:rPr lang="en-US" altLang="en-US" smtClean="0"/>
              <a:pPr/>
              <a:t>161</a:t>
            </a:fld>
            <a:endParaRPr lang="en-US" altLang="en-US"/>
          </a:p>
        </p:txBody>
      </p:sp>
      <p:sp>
        <p:nvSpPr>
          <p:cNvPr id="11267" name="Rectangle 2"/>
          <p:cNvSpPr>
            <a:spLocks noGrp="1" noRot="1" noChangeAspect="1" noChangeArrowheads="1" noTextEdit="1"/>
          </p:cNvSpPr>
          <p:nvPr>
            <p:ph type="sldImg"/>
          </p:nvPr>
        </p:nvSpPr>
        <p:spPr>
          <a:xfrm>
            <a:off x="938213" y="608013"/>
            <a:ext cx="4897437" cy="3675062"/>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baseline="0" dirty="0"/>
              <a:t>Instructor should plan to provide participants time to complete this post quiz and review results with participants. Approximately 10-15 minutes plus discussion.</a:t>
            </a:r>
            <a:endParaRPr lang="en-US" altLang="en-US" sz="1100" dirty="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38116931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2590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0C1C81AB-5C59-435B-93D9-93ECFA8A6161}" type="slidenum">
              <a:rPr lang="en-US" altLang="en-US" sz="1000" smtClean="0"/>
              <a:pPr>
                <a:spcBef>
                  <a:spcPct val="0"/>
                </a:spcBef>
                <a:buFontTx/>
                <a:buNone/>
              </a:pPr>
              <a:t>162</a:t>
            </a:fld>
            <a:endParaRPr lang="en-US" altLang="en-US" sz="1000"/>
          </a:p>
        </p:txBody>
      </p:sp>
      <p:sp>
        <p:nvSpPr>
          <p:cNvPr id="259076" name="Rectangle 2"/>
          <p:cNvSpPr>
            <a:spLocks noGrp="1" noRot="1" noChangeAspect="1" noChangeArrowheads="1" noTextEdit="1"/>
          </p:cNvSpPr>
          <p:nvPr>
            <p:ph type="sldImg"/>
          </p:nvPr>
        </p:nvSpPr>
        <p:spPr>
          <a:ln/>
        </p:spPr>
      </p:sp>
      <p:sp>
        <p:nvSpPr>
          <p:cNvPr id="2590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800" dirty="0">
                <a:latin typeface="Arial" panose="020B0604020202020204" pitchFamily="34" charset="0"/>
              </a:rPr>
              <a:t>Instructor should</a:t>
            </a:r>
            <a:r>
              <a:rPr lang="en-US" altLang="en-US" sz="1800" baseline="0" dirty="0">
                <a:latin typeface="Arial" panose="020B0604020202020204" pitchFamily="34" charset="0"/>
              </a:rPr>
              <a:t> reinforce worker responsibility, hazard recognition and employer requirements under the OSH act. Final wrap up should end with answering any additional questions. The Instructor, depending on the use of this resource, and industry or training institution need, could also use this final slide as a participant polling tool to identify any additional exposures or hazards for inclusion into future revisions.</a:t>
            </a:r>
            <a:endParaRPr lang="en-US" altLang="en-US" sz="1800" dirty="0">
              <a:latin typeface="Arial" panose="020B0604020202020204" pitchFamily="34" charset="0"/>
            </a:endParaRPr>
          </a:p>
        </p:txBody>
      </p:sp>
    </p:spTree>
    <p:extLst>
      <p:ext uri="{BB962C8B-B14F-4D97-AF65-F5344CB8AC3E}">
        <p14:creationId xmlns:p14="http://schemas.microsoft.com/office/powerpoint/2010/main" val="1643228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17</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slide outlines the basic employee rights and responsibilities of an</a:t>
            </a:r>
            <a:r>
              <a:rPr lang="en-US" altLang="en-US" sz="1100" baseline="0" dirty="0"/>
              <a:t> OSHA or state approved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516114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18</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cs typeface="Arial" panose="020B0604020202020204" pitchFamily="34" charset="0"/>
              </a:rPr>
              <a:t>This slide outlines the basic employee rights and responsibilities of an</a:t>
            </a:r>
            <a:r>
              <a:rPr lang="en-US" altLang="en-US" sz="1100" baseline="0" dirty="0">
                <a:cs typeface="Arial" panose="020B0604020202020204" pitchFamily="34" charset="0"/>
              </a:rPr>
              <a:t> OSHA or state approved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3293100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D7925C3A-34A0-49C5-AC95-1D063F1AE872}" type="slidenum">
              <a:rPr lang="en-US" altLang="en-US" smtClean="0"/>
              <a:pPr/>
              <a:t>19</a:t>
            </a:fld>
            <a:endParaRPr lang="en-US" altLang="en-US"/>
          </a:p>
        </p:txBody>
      </p:sp>
      <p:sp>
        <p:nvSpPr>
          <p:cNvPr id="11267" name="Rectangle 2"/>
          <p:cNvSpPr>
            <a:spLocks noGrp="1" noRot="1" noChangeAspect="1" noChangeArrowheads="1" noTextEdit="1"/>
          </p:cNvSpPr>
          <p:nvPr>
            <p:ph type="sldImg"/>
          </p:nvPr>
        </p:nvSpPr>
        <p:spPr>
          <a:xfrm>
            <a:off x="882650" y="431800"/>
            <a:ext cx="5092700" cy="3819525"/>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For each of the four hazards, emphasize</a:t>
            </a:r>
            <a:r>
              <a:rPr lang="en-US" altLang="en-US" sz="1100" baseline="0" dirty="0"/>
              <a:t> the responsibility the employee plays in getting work done: hazard </a:t>
            </a:r>
            <a:r>
              <a:rPr lang="en-US" altLang="en-US" sz="1100" dirty="0"/>
              <a:t>recognition, personal</a:t>
            </a:r>
            <a:r>
              <a:rPr lang="en-US" altLang="en-US" sz="1100" baseline="0" dirty="0"/>
              <a:t> responsibility,</a:t>
            </a:r>
            <a:r>
              <a:rPr lang="en-US" altLang="en-US" sz="1100" dirty="0"/>
              <a:t> situational awareness, prevention, and</a:t>
            </a:r>
            <a:r>
              <a:rPr lang="en-US" altLang="en-US" sz="1100" baseline="0" dirty="0"/>
              <a:t> training all identify </a:t>
            </a:r>
            <a:r>
              <a:rPr lang="en-US" altLang="en-US" sz="1100" dirty="0"/>
              <a:t>ways that fatalities and injuries can be reduced.</a:t>
            </a: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393595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3C9694DC-D32C-43BE-8F79-A6CDAE8530FD}" type="slidenum">
              <a:rPr lang="en-US" altLang="en-US" smtClean="0"/>
              <a:pPr/>
              <a:t>2</a:t>
            </a:fld>
            <a:endParaRPr lang="en-US" altLang="en-US"/>
          </a:p>
        </p:txBody>
      </p:sp>
      <p:sp>
        <p:nvSpPr>
          <p:cNvPr id="7171" name="Rectangle 2"/>
          <p:cNvSpPr>
            <a:spLocks noGrp="1" noRot="1" noChangeAspect="1" noChangeArrowheads="1" noTextEdit="1"/>
          </p:cNvSpPr>
          <p:nvPr>
            <p:ph type="sldImg"/>
          </p:nvPr>
        </p:nvSpPr>
        <p:spPr>
          <a:xfrm>
            <a:off x="862013" y="465138"/>
            <a:ext cx="5133975" cy="3851275"/>
          </a:xfrm>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Recognition</a:t>
            </a:r>
            <a:r>
              <a:rPr lang="en-US" altLang="en-US" sz="1100" baseline="0" dirty="0"/>
              <a:t> slide for grant from OSHA</a:t>
            </a:r>
            <a:endParaRPr lang="en-US" altLang="en-US" sz="1100" dirty="0"/>
          </a:p>
        </p:txBody>
      </p:sp>
      <p:sp>
        <p:nvSpPr>
          <p:cNvPr id="5" name="Rectangle 6"/>
          <p:cNvSpPr>
            <a:spLocks noGrp="1" noChangeArrowheads="1"/>
          </p:cNvSpPr>
          <p:nvPr>
            <p:ph type="ftr" sz="quarter" idx="4"/>
          </p:nvPr>
        </p:nvSpPr>
        <p:spPr>
          <a:xfrm>
            <a:off x="0" y="8845996"/>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690913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D7925C3A-34A0-49C5-AC95-1D063F1AE872}" type="slidenum">
              <a:rPr lang="en-US" altLang="en-US" smtClean="0"/>
              <a:pPr/>
              <a:t>20</a:t>
            </a:fld>
            <a:endParaRPr lang="en-US" altLang="en-US"/>
          </a:p>
        </p:txBody>
      </p:sp>
      <p:sp>
        <p:nvSpPr>
          <p:cNvPr id="11267" name="Rectangle 2"/>
          <p:cNvSpPr>
            <a:spLocks noGrp="1" noRot="1" noChangeAspect="1" noChangeArrowheads="1" noTextEdit="1"/>
          </p:cNvSpPr>
          <p:nvPr>
            <p:ph type="sldImg"/>
          </p:nvPr>
        </p:nvSpPr>
        <p:spPr>
          <a:xfrm>
            <a:off x="882650" y="431800"/>
            <a:ext cx="5092700" cy="3819525"/>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dirty="0"/>
          </a:p>
          <a:p>
            <a:r>
              <a:rPr lang="en-US" altLang="en-US" sz="1100" dirty="0"/>
              <a:t>For each of the four hazards, emphasize the responsibility the employee plays in getting work done: hazard recognition, personal responsibility, situational awareness, prevention, and training all identify ways that fatalities and injuries can be reduced.</a:t>
            </a:r>
          </a:p>
          <a:p>
            <a:pPr eaLnBrk="1" hangingPunct="1"/>
            <a:endParaRPr lang="en-US" altLang="en-US" dirty="0">
              <a:latin typeface="Arial" panose="020B0604020202020204" pitchFamily="34" charset="0"/>
            </a:endParaRP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638313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7"/>
          <p:cNvSpPr>
            <a:spLocks noGrp="1" noChangeArrowheads="1"/>
          </p:cNvSpPr>
          <p:nvPr>
            <p:ph type="sldNum" sz="quarter" idx="5"/>
          </p:nvPr>
        </p:nvSpPr>
        <p:spPr>
          <a:xfrm>
            <a:off x="3429000" y="9013485"/>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4C6B6D96-C190-4D1B-AEB0-3D79465ABBD9}" type="slidenum">
              <a:rPr lang="en-US" altLang="en-US" sz="1000" smtClean="0"/>
              <a:pPr>
                <a:spcBef>
                  <a:spcPct val="0"/>
                </a:spcBef>
                <a:buFontTx/>
                <a:buNone/>
              </a:pPr>
              <a:t>21</a:t>
            </a:fld>
            <a:endParaRPr lang="en-US" altLang="en-US" sz="1000"/>
          </a:p>
        </p:txBody>
      </p:sp>
      <p:sp>
        <p:nvSpPr>
          <p:cNvPr id="89092" name="Rectangle 2"/>
          <p:cNvSpPr>
            <a:spLocks noGrp="1" noRot="1" noChangeAspect="1" noChangeArrowheads="1" noTextEdit="1"/>
          </p:cNvSpPr>
          <p:nvPr>
            <p:ph type="sldImg"/>
          </p:nvPr>
        </p:nvSpPr>
        <p:spPr>
          <a:xfrm>
            <a:off x="989013" y="466725"/>
            <a:ext cx="4879975" cy="3660775"/>
          </a:xfrm>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Bridge</a:t>
            </a:r>
            <a:r>
              <a:rPr lang="en-US" altLang="en-US" sz="1100" baseline="0" dirty="0"/>
              <a:t> to topic slide –  Darwin Awards. </a:t>
            </a:r>
          </a:p>
          <a:p>
            <a:pPr eaLnBrk="1" hangingPunct="1"/>
            <a:endParaRPr lang="en-US" altLang="en-US" sz="1100" dirty="0"/>
          </a:p>
          <a:p>
            <a:pPr eaLnBrk="1" hangingPunct="1"/>
            <a:r>
              <a:rPr lang="en-US" altLang="en-US" sz="1100" baseline="0" dirty="0"/>
              <a:t>You can identify risks in the workplace, but you can’t always identify the risk “takers”.</a:t>
            </a:r>
          </a:p>
          <a:p>
            <a:pPr eaLnBrk="1" hangingPunct="1"/>
            <a:endParaRPr lang="en-US" altLang="en-US" sz="1100" baseline="0" dirty="0"/>
          </a:p>
          <a:p>
            <a:pPr eaLnBrk="1" hangingPunct="1"/>
            <a:r>
              <a:rPr lang="en-US" altLang="en-US" sz="1100" baseline="0" dirty="0"/>
              <a:t>Sometimes, left to their own devices workers solve problems that the employer wouldn’t approve. </a:t>
            </a:r>
          </a:p>
          <a:p>
            <a:pPr eaLnBrk="1" hangingPunct="1"/>
            <a:endParaRPr lang="en-US" altLang="en-US" sz="1100" baseline="0" dirty="0"/>
          </a:p>
          <a:p>
            <a:pPr eaLnBrk="1" hangingPunct="1"/>
            <a:r>
              <a:rPr lang="en-US" altLang="en-US" sz="1100" b="1" u="sng" baseline="0" dirty="0"/>
              <a:t>“Don’t be this guy!”</a:t>
            </a:r>
            <a:endParaRPr lang="en-US" altLang="en-US" sz="1100" b="1" u="sng"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485899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22</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information is compiled from the Bureau of Labor Statistics….the message here is the trend is increasing fatalities in Construction from previous years.</a:t>
            </a:r>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7434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A2F5473-0663-4A38-BA18-5F7A9B81C1E4}" type="slidenum">
              <a:rPr lang="en-US" altLang="en-US" sz="1000" smtClean="0"/>
              <a:pPr>
                <a:spcBef>
                  <a:spcPct val="0"/>
                </a:spcBef>
                <a:buFontTx/>
                <a:buNone/>
              </a:pPr>
              <a:t>23</a:t>
            </a:fld>
            <a:endParaRPr lang="en-US" altLang="en-US" sz="1000"/>
          </a:p>
        </p:txBody>
      </p:sp>
      <p:sp>
        <p:nvSpPr>
          <p:cNvPr id="23556" name="Rectangle 2"/>
          <p:cNvSpPr>
            <a:spLocks noGrp="1" noRot="1" noChangeAspect="1" noChangeArrowheads="1" noTextEdit="1"/>
          </p:cNvSpPr>
          <p:nvPr>
            <p:ph type="sldImg"/>
          </p:nvPr>
        </p:nvSpPr>
        <p:spPr>
          <a:xfrm>
            <a:off x="658813" y="666750"/>
            <a:ext cx="5416550" cy="4064000"/>
          </a:xfrm>
          <a:ln/>
        </p:spPr>
      </p:sp>
      <p:sp>
        <p:nvSpPr>
          <p:cNvPr id="23557" name="Rectangle 3"/>
          <p:cNvSpPr>
            <a:spLocks noGrp="1" noChangeArrowheads="1"/>
          </p:cNvSpPr>
          <p:nvPr>
            <p:ph type="body" idx="1"/>
          </p:nvPr>
        </p:nvSpPr>
        <p:spPr>
          <a:xfrm>
            <a:off x="701566" y="5387504"/>
            <a:ext cx="5486400" cy="21938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2355 Total Fatalities further broken</a:t>
            </a:r>
            <a:r>
              <a:rPr lang="en-US" altLang="en-US" sz="1100" baseline="0" dirty="0"/>
              <a:t> down as a percentage of the 2005 statistic</a:t>
            </a:r>
            <a:endParaRPr lang="en-US" altLang="en-US" sz="1100" dirty="0"/>
          </a:p>
          <a:p>
            <a:pPr lvl="1" eaLnBrk="1" hangingPunct="1"/>
            <a:r>
              <a:rPr lang="en-US" altLang="en-US" sz="1100" dirty="0"/>
              <a:t>805 Fall</a:t>
            </a:r>
          </a:p>
          <a:p>
            <a:pPr lvl="1" eaLnBrk="1" hangingPunct="1"/>
            <a:r>
              <a:rPr lang="en-US" altLang="en-US" sz="1100" dirty="0"/>
              <a:t>253 Electrical</a:t>
            </a:r>
          </a:p>
          <a:p>
            <a:pPr lvl="1" eaLnBrk="1" hangingPunct="1"/>
            <a:r>
              <a:rPr lang="en-US" altLang="en-US" sz="1100" dirty="0"/>
              <a:t>570 Struck by</a:t>
            </a:r>
          </a:p>
          <a:p>
            <a:pPr lvl="1" eaLnBrk="1" hangingPunct="1"/>
            <a:r>
              <a:rPr lang="en-US" altLang="en-US" sz="1100" dirty="0"/>
              <a:t>228 Caught in between</a:t>
            </a:r>
          </a:p>
          <a:p>
            <a:pPr lvl="1" eaLnBrk="1" hangingPunct="1"/>
            <a:r>
              <a:rPr lang="en-US" altLang="en-US" sz="1100" dirty="0"/>
              <a:t>499 All Others (includes transportation, inhalation, chemicals, fires, and other related fatalities)</a:t>
            </a: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106372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24</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Our OSS industry is renowned for firefighting…In reality,</a:t>
            </a:r>
            <a:r>
              <a:rPr lang="en-US" altLang="en-US" sz="1100" baseline="0" dirty="0"/>
              <a:t> </a:t>
            </a:r>
            <a:r>
              <a:rPr lang="en-US" altLang="en-US" sz="1100" dirty="0"/>
              <a:t>it is the nature of small business and limited resources to approach safety in this manner.</a:t>
            </a:r>
          </a:p>
          <a:p>
            <a:pPr eaLnBrk="1" hangingPunct="1"/>
            <a:endParaRPr lang="en-US" altLang="en-US" sz="1100" dirty="0"/>
          </a:p>
          <a:p>
            <a:pPr eaLnBrk="1" hangingPunct="1"/>
            <a:r>
              <a:rPr lang="en-US" altLang="en-US" sz="1100" dirty="0"/>
              <a:t>This discussion will set up the root cause analysis exercises in each of the modules.</a:t>
            </a: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520265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25</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What you measure,</a:t>
            </a:r>
            <a:r>
              <a:rPr lang="en-US" altLang="en-US" sz="1100" baseline="0" dirty="0"/>
              <a:t> you can manage….systems of work like those listed in the slide, provide a consistent method to identify, establish and implement policies and procedures that minimize and/or manage exposures in the workplace</a:t>
            </a:r>
            <a:endParaRPr lang="en-US" altLang="en-US" sz="1100" dirty="0"/>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690462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26</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What you see is often only the tip of the ice berg,</a:t>
            </a:r>
            <a:r>
              <a:rPr lang="en-US" altLang="en-US" sz="1100" baseline="0" dirty="0"/>
              <a:t> you can only manage risk if your safety</a:t>
            </a:r>
            <a:r>
              <a:rPr lang="en-US" altLang="en-US" sz="1100" dirty="0"/>
              <a:t> program encourages identification of work flows and field procedure that are dangerous</a:t>
            </a:r>
            <a:r>
              <a:rPr lang="en-US" altLang="en-US" sz="1100" baseline="0" dirty="0"/>
              <a:t>….this image demonstrates the point of being able to identify “near misses” before they become fatalities. </a:t>
            </a:r>
            <a:endParaRPr lang="en-US" altLang="en-US" sz="1100" dirty="0"/>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593758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27</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These</a:t>
            </a:r>
            <a:r>
              <a:rPr lang="en-US" altLang="en-US" sz="1100" baseline="0" dirty="0"/>
              <a:t> slides provide an exercise and method on root cause analysis for fatality scenarios that will be used in each of the Focus Four as class exercises in the 8 hour program to develop critical thinking skills of participants</a:t>
            </a:r>
            <a:endParaRPr lang="en-US" altLang="en-US" sz="1100" dirty="0"/>
          </a:p>
          <a:p>
            <a:pPr eaLnBrk="1" hangingPunct="1"/>
            <a:endParaRPr lang="en-US" altLang="en-US" sz="1800" dirty="0">
              <a:latin typeface="Arial" panose="020B0604020202020204" pitchFamily="34" charset="0"/>
            </a:endParaRPr>
          </a:p>
          <a:p>
            <a:pPr marL="457200" indent="-457200" algn="l">
              <a:buFont typeface="Arial" panose="020B0604020202020204" pitchFamily="34" charset="0"/>
              <a:buChar char="•"/>
              <a:defRPr/>
            </a:pPr>
            <a:r>
              <a:rPr lang="en-US" sz="1100" dirty="0"/>
              <a:t>The Five Why’s</a:t>
            </a:r>
          </a:p>
          <a:p>
            <a:pPr marL="457200" indent="-457200" algn="l">
              <a:buFont typeface="Arial" panose="020B0604020202020204" pitchFamily="34" charset="0"/>
              <a:buChar char="•"/>
              <a:defRPr/>
            </a:pPr>
            <a:r>
              <a:rPr lang="en-US" sz="1100" dirty="0"/>
              <a:t>Applying What We Learn:</a:t>
            </a:r>
          </a:p>
          <a:p>
            <a:pPr marL="800100" lvl="1" indent="-457200" algn="l">
              <a:buFont typeface="Arial" panose="020B0604020202020204" pitchFamily="34" charset="0"/>
              <a:buChar char="•"/>
              <a:defRPr/>
            </a:pPr>
            <a:r>
              <a:rPr lang="en-US" sz="1100" dirty="0"/>
              <a:t>Root Cause Investigation of a Focus Four Fatalities</a:t>
            </a:r>
          </a:p>
          <a:p>
            <a:pPr marL="800100" lvl="1" indent="-457200" algn="l">
              <a:buFont typeface="Arial" panose="020B0604020202020204" pitchFamily="34" charset="0"/>
              <a:buChar char="•"/>
              <a:defRPr/>
            </a:pPr>
            <a:r>
              <a:rPr lang="en-US" sz="1100" dirty="0"/>
              <a:t>Group Exercise</a:t>
            </a:r>
          </a:p>
          <a:p>
            <a:pPr marL="800100" lvl="1" indent="-457200" algn="l">
              <a:buFont typeface="Arial" panose="020B0604020202020204" pitchFamily="34" charset="0"/>
              <a:buChar char="•"/>
              <a:defRPr/>
            </a:pPr>
            <a:r>
              <a:rPr lang="en-US" sz="1100" dirty="0"/>
              <a:t>Reporting back to the Group</a:t>
            </a:r>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721964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28</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Understanding root cause methods</a:t>
            </a:r>
            <a:r>
              <a:rPr lang="en-US" altLang="en-US" sz="1100" baseline="0" dirty="0"/>
              <a:t> as an investigative or predictive process. If</a:t>
            </a:r>
            <a:r>
              <a:rPr lang="en-US" altLang="en-US" sz="1100" dirty="0"/>
              <a:t> the employer or worker can</a:t>
            </a:r>
            <a:r>
              <a:rPr lang="en-US" altLang="en-US" sz="1100" baseline="0" dirty="0"/>
              <a:t> identify and remove a poor practice that increases risk, incident exposures will ultimately be reduced and the frequency and severity of accidents in the workplace will</a:t>
            </a:r>
            <a:r>
              <a:rPr lang="en-US" altLang="en-US" sz="1100" dirty="0"/>
              <a:t> be mitigated</a:t>
            </a:r>
            <a:r>
              <a:rPr lang="en-US" altLang="en-US" sz="1100" baseline="0" dirty="0"/>
              <a:t> when properly used and applied.</a:t>
            </a:r>
          </a:p>
          <a:p>
            <a:pPr eaLnBrk="1" hangingPunct="1"/>
            <a:endParaRPr lang="en-US" altLang="en-US" sz="1100" baseline="0" dirty="0"/>
          </a:p>
          <a:p>
            <a:pPr eaLnBrk="1" hangingPunct="1"/>
            <a:r>
              <a:rPr lang="en-US" altLang="en-US" sz="1100" baseline="0" dirty="0"/>
              <a:t>Examples: </a:t>
            </a:r>
          </a:p>
          <a:p>
            <a:pPr eaLnBrk="1" hangingPunct="1"/>
            <a:endParaRPr lang="en-US" altLang="en-US" sz="1100" baseline="0" dirty="0"/>
          </a:p>
          <a:p>
            <a:pPr marL="171450" indent="-171450" eaLnBrk="1" hangingPunct="1">
              <a:buFont typeface="Arial" panose="020B0604020202020204" pitchFamily="34" charset="0"/>
              <a:buChar char="•"/>
            </a:pPr>
            <a:r>
              <a:rPr lang="en-US" altLang="en-US" sz="1100" baseline="0" dirty="0"/>
              <a:t>Falls – root cause: improper foot wear…..causal factor: Rain, snow, working on a slope hauling a heavy hose</a:t>
            </a:r>
          </a:p>
          <a:p>
            <a:pPr marL="171450" indent="-171450" eaLnBrk="1" hangingPunct="1">
              <a:buFont typeface="Arial" panose="020B0604020202020204" pitchFamily="34" charset="0"/>
              <a:buChar char="•"/>
            </a:pPr>
            <a:r>
              <a:rPr lang="en-US" altLang="en-US" sz="1100" baseline="0" dirty="0"/>
              <a:t>Struck By – root cause: no hard hat inside a tank doing repair….causal factor: unrecognized slope conditions, loose soil, frost…to warming temperatures in rocks</a:t>
            </a:r>
            <a:r>
              <a:rPr lang="en-US" altLang="en-US" sz="1100" dirty="0"/>
              <a:t> and soil that become dislodged.</a:t>
            </a:r>
            <a:endParaRPr lang="en-US" altLang="en-US" sz="1100" baseline="0" dirty="0"/>
          </a:p>
          <a:p>
            <a:pPr marL="171450" indent="-171450" eaLnBrk="1" hangingPunct="1">
              <a:buFont typeface="Arial" panose="020B0604020202020204" pitchFamily="34" charset="0"/>
              <a:buChar char="•"/>
            </a:pPr>
            <a:r>
              <a:rPr lang="en-US" altLang="en-US" sz="1100" baseline="0" dirty="0"/>
              <a:t>Caught in – root cause: loose clothing while working on moving equipment without guards….causal factor: unbuttoned shirt sleeves. Root cause:</a:t>
            </a:r>
            <a:r>
              <a:rPr lang="en-US" altLang="en-US" sz="1100" dirty="0"/>
              <a:t> working under rotating equipment with out LO/TO procedures being accomplished.</a:t>
            </a:r>
            <a:endParaRPr lang="en-US" altLang="en-US" sz="1100" baseline="0" dirty="0"/>
          </a:p>
          <a:p>
            <a:pPr marL="171450" indent="-171450" eaLnBrk="1" hangingPunct="1">
              <a:buFont typeface="Arial" panose="020B0604020202020204" pitchFamily="34" charset="0"/>
              <a:buChar char="•"/>
            </a:pPr>
            <a:r>
              <a:rPr lang="en-US" altLang="en-US" sz="1100" baseline="0" dirty="0"/>
              <a:t>Electrocution – root cause: working on equipment that is energized…causal factor: unlicensed electrician doing work does not understand exposure.</a:t>
            </a:r>
            <a:r>
              <a:rPr lang="en-US" altLang="en-US" sz="1100" dirty="0"/>
              <a:t> Root Cause: not using LO/TO procedures.</a:t>
            </a:r>
            <a:endParaRPr lang="en-US" altLang="en-US" sz="1100" baseline="0" dirty="0"/>
          </a:p>
          <a:p>
            <a:pPr eaLnBrk="1" hangingPunct="1"/>
            <a:endParaRPr lang="en-US" altLang="en-US" sz="1100" baseline="0" dirty="0"/>
          </a:p>
          <a:p>
            <a:pPr eaLnBrk="1" hangingPunct="1"/>
            <a:endParaRPr lang="en-US" altLang="en-US" sz="1100" dirty="0"/>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744800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29</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Looking for blame will not help a</a:t>
            </a:r>
            <a:r>
              <a:rPr lang="en-US" altLang="en-US" sz="1100" baseline="0" dirty="0"/>
              <a:t> team understand the “how” of an accident. When a fatality is involved, emotions, pressure from outside are made worse. Having a process in place to allow you to do an investigation will help you understand the gaps in the work processes that contributed to the incident.</a:t>
            </a:r>
            <a:endParaRPr lang="en-US" altLang="en-US" sz="1100" dirty="0"/>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119019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D92BF56E-1CBF-4E34-AEA6-05A32483CA81}" type="slidenum">
              <a:rPr lang="en-US" altLang="en-US" smtClean="0"/>
              <a:pPr/>
              <a:t>3</a:t>
            </a:fld>
            <a:endParaRPr lang="en-US" altLang="en-US"/>
          </a:p>
        </p:txBody>
      </p:sp>
      <p:sp>
        <p:nvSpPr>
          <p:cNvPr id="9219" name="Rectangle 2"/>
          <p:cNvSpPr>
            <a:spLocks noGrp="1" noRot="1" noChangeAspect="1" noChangeArrowheads="1" noTextEdit="1"/>
          </p:cNvSpPr>
          <p:nvPr>
            <p:ph type="sldImg"/>
          </p:nvPr>
        </p:nvSpPr>
        <p:spPr>
          <a:xfrm>
            <a:off x="949325" y="577850"/>
            <a:ext cx="4959350" cy="3721100"/>
          </a:xfrm>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 </a:t>
            </a:r>
            <a:r>
              <a:rPr lang="en-US" altLang="en-US" sz="1100" dirty="0"/>
              <a:t>Credit to source information for the development</a:t>
            </a:r>
            <a:r>
              <a:rPr lang="en-US" altLang="en-US" sz="1100" baseline="0" dirty="0"/>
              <a:t> of the material. </a:t>
            </a:r>
          </a:p>
          <a:p>
            <a:pPr eaLnBrk="1" hangingPunct="1"/>
            <a:endParaRPr lang="en-US" altLang="en-US" sz="1100" baseline="0" dirty="0"/>
          </a:p>
          <a:p>
            <a:pPr eaLnBrk="1" hangingPunct="1"/>
            <a:r>
              <a:rPr lang="en-US" altLang="en-US" sz="1100" baseline="0" dirty="0"/>
              <a:t>The Instructor should also make a connection to the audience depending on where (what State) the training is occurring. Principally, to make the point that some states have OSHA approved plans and comments to the differences that may exist.</a:t>
            </a:r>
          </a:p>
          <a:p>
            <a:pPr eaLnBrk="1" hangingPunct="1"/>
            <a:endParaRPr lang="en-US" altLang="en-US" sz="1100" dirty="0"/>
          </a:p>
          <a:p>
            <a:pPr eaLnBrk="1" hangingPunct="1"/>
            <a:r>
              <a:rPr lang="en-US" altLang="en-US" sz="1100" dirty="0"/>
              <a:t>All of the OSHA Requirements are recognized through State approved plans as minimum requirements.</a:t>
            </a: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083284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30</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Understanding root cause methods</a:t>
            </a:r>
            <a:r>
              <a:rPr lang="en-US" altLang="en-US" sz="1100" baseline="0" dirty="0"/>
              <a:t> as an investigative process to identify and removes a poor practice that increases incident exposures will ultimately reduce the frequency and severity of accidents in the workplace when properly used and applied.</a:t>
            </a:r>
          </a:p>
          <a:p>
            <a:pPr eaLnBrk="1" hangingPunct="1"/>
            <a:endParaRPr lang="en-US" altLang="en-US" sz="1100" baseline="0" dirty="0"/>
          </a:p>
          <a:p>
            <a:pPr eaLnBrk="1" hangingPunct="1"/>
            <a:endParaRPr lang="en-US" altLang="en-US" sz="1100" baseline="0" dirty="0"/>
          </a:p>
          <a:p>
            <a:pPr eaLnBrk="1" hangingPunct="1"/>
            <a:endParaRPr lang="en-US" altLang="en-US" sz="1100" dirty="0"/>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435156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31</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is just one of a number of Fault</a:t>
            </a:r>
            <a:r>
              <a:rPr lang="en-US" altLang="en-US" sz="1100" baseline="0" dirty="0"/>
              <a:t> </a:t>
            </a:r>
            <a:r>
              <a:rPr lang="en-US" altLang="en-US" sz="1100" dirty="0"/>
              <a:t>T</a:t>
            </a:r>
            <a:r>
              <a:rPr lang="en-US" altLang="en-US" sz="1100" baseline="0" dirty="0"/>
              <a:t>ree analysis tools or process that continues</a:t>
            </a:r>
            <a:r>
              <a:rPr lang="en-US" altLang="en-US" sz="1100" dirty="0"/>
              <a:t> to identify all of the causal actions that contribute to an exposure</a:t>
            </a:r>
            <a:r>
              <a:rPr lang="en-US" altLang="en-US" sz="1100" baseline="0" dirty="0"/>
              <a:t> until you can clearly understand what the root cause is</a:t>
            </a:r>
            <a:r>
              <a:rPr lang="en-US" altLang="en-US" sz="1100" dirty="0"/>
              <a:t> and actions taken to mitigate the exposure.</a:t>
            </a: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266706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32</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OSHA Safety Pyramid, but based on the Heinrich “Safety Pyramid”</a:t>
            </a:r>
            <a:r>
              <a:rPr lang="en-US" altLang="en-US" sz="1100" baseline="0" dirty="0"/>
              <a:t> and theory that is essentially a mathematical approach to safety management. If you can adequately identify and respond to “near miss” incidents and incorporate the lessons learned at the bottom of the triangle into work process’, procedures, PPE selection and employee training and workplace compliance to standards, your ability to reduce the exposure of workers to a major injury or fatality is significantly increased.</a:t>
            </a:r>
            <a:endParaRPr lang="en-US" altLang="en-US" sz="1100" dirty="0"/>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355282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33</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Employee</a:t>
            </a:r>
            <a:r>
              <a:rPr lang="en-US" altLang="en-US" sz="1100" baseline="0" dirty="0"/>
              <a:t> “fear” of reporting an unsafe condition is typically a business owner issue. Maybe an employee reported something or asked a question and was rebuked…more than a time or two and they quit asking the questions.</a:t>
            </a:r>
          </a:p>
          <a:p>
            <a:pPr eaLnBrk="1" hangingPunct="1"/>
            <a:endParaRPr lang="en-US" altLang="en-US" sz="1100" baseline="0" dirty="0"/>
          </a:p>
          <a:p>
            <a:pPr eaLnBrk="1" hangingPunct="1"/>
            <a:r>
              <a:rPr lang="en-US" altLang="en-US" sz="1100" baseline="0" dirty="0"/>
              <a:t>Lack of understanding can be both an employer and employee issue… Employer’s that don’t understand or know about excavation rules can put their companies employee’s at risk. Employee’s that don’t understand or haven’t received training on excavation rules put in place for their safety may make decisions that put them at risk. Worse, the idea of “positive reinforcement for “negative” behaviors, reinforces this mentality when “nothing” happens and they get away with a poor practice.</a:t>
            </a:r>
            <a:endParaRPr lang="en-US" altLang="en-US" sz="1100" dirty="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937299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34</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When setting up to evaluate and assess accident prevention in the workplace, you need to consider why accidents happen. These four areas or combinations are examples of root causes.    </a:t>
            </a:r>
          </a:p>
          <a:p>
            <a:pPr eaLnBrk="1" hangingPunct="1"/>
            <a:endParaRPr lang="en-US" altLang="en-US" sz="1100" dirty="0"/>
          </a:p>
          <a:p>
            <a:pPr eaLnBrk="1" hangingPunct="1"/>
            <a:r>
              <a:rPr lang="en-US" altLang="en-US" sz="1100" dirty="0"/>
              <a:t>Shows the relationship between outcomes and four unsafe behaviors by the </a:t>
            </a:r>
            <a:r>
              <a:rPr lang="en-US" altLang="en-US" sz="1100" u="sng" dirty="0"/>
              <a:t>Worker</a:t>
            </a:r>
            <a:r>
              <a:rPr lang="en-US" altLang="en-US" sz="1100" dirty="0"/>
              <a:t>: </a:t>
            </a:r>
          </a:p>
          <a:p>
            <a:pPr eaLnBrk="1" hangingPunct="1"/>
            <a:endParaRPr lang="en-US" altLang="en-US" sz="1100" dirty="0"/>
          </a:p>
          <a:p>
            <a:pPr marL="171450" indent="-171450" eaLnBrk="1" hangingPunct="1">
              <a:buFont typeface="Arial" panose="020B0604020202020204" pitchFamily="34" charset="0"/>
              <a:buChar char="•"/>
            </a:pPr>
            <a:r>
              <a:rPr lang="en-US" altLang="en-US" sz="1100" dirty="0"/>
              <a:t>Rushing</a:t>
            </a:r>
          </a:p>
          <a:p>
            <a:pPr marL="171450" indent="-171450" eaLnBrk="1" hangingPunct="1">
              <a:buFont typeface="Arial" panose="020B0604020202020204" pitchFamily="34" charset="0"/>
              <a:buChar char="•"/>
            </a:pPr>
            <a:r>
              <a:rPr lang="en-US" altLang="en-US" sz="1100" dirty="0"/>
              <a:t>Eyes not on Path</a:t>
            </a:r>
          </a:p>
          <a:p>
            <a:pPr marL="171450" indent="-171450" eaLnBrk="1" hangingPunct="1">
              <a:buFont typeface="Arial" panose="020B0604020202020204" pitchFamily="34" charset="0"/>
              <a:buChar char="•"/>
            </a:pPr>
            <a:r>
              <a:rPr lang="en-US" altLang="en-US" sz="1100" dirty="0"/>
              <a:t>Eyes not on Task</a:t>
            </a:r>
          </a:p>
          <a:p>
            <a:pPr marL="171450" indent="-171450" eaLnBrk="1" hangingPunct="1">
              <a:buFont typeface="Arial" panose="020B0604020202020204" pitchFamily="34" charset="0"/>
              <a:buChar char="•"/>
            </a:pPr>
            <a:r>
              <a:rPr lang="en-US" altLang="en-US" sz="1100" dirty="0"/>
              <a:t>Line of fire</a:t>
            </a: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612597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35</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Having</a:t>
            </a:r>
            <a:r>
              <a:rPr lang="en-US" altLang="en-US" sz="1100" baseline="0" dirty="0"/>
              <a:t> Management systems in place provide a consistent approach to identifying and managing worker and business needs to do the job, and to do it safely.</a:t>
            </a:r>
          </a:p>
          <a:p>
            <a:pPr eaLnBrk="1" hangingPunct="1"/>
            <a:endParaRPr lang="en-US" altLang="en-US" sz="1100" dirty="0"/>
          </a:p>
          <a:p>
            <a:pPr eaLnBrk="1" hangingPunct="1"/>
            <a:r>
              <a:rPr lang="en-US" altLang="en-US" sz="1100" dirty="0"/>
              <a:t>It is not uncommon for small business in the OSS industry to be overwhelmed by the requirements under OSHA or state approved plans. Items 6 and 7 are justification tactics that are commonly used to push back on not starting or implementing items 1-6 in a consistent manner. </a:t>
            </a:r>
          </a:p>
          <a:p>
            <a:pPr eaLnBrk="1" hangingPunct="1"/>
            <a:endParaRPr lang="en-US" altLang="en-US" sz="1100" dirty="0"/>
          </a:p>
          <a:p>
            <a:pPr eaLnBrk="1" hangingPunct="1"/>
            <a:r>
              <a:rPr lang="en-US" altLang="en-US" sz="1100" dirty="0"/>
              <a:t>“Where do I start?” is another response from small business owners who are willing to begin a program to manage these needs. </a:t>
            </a:r>
          </a:p>
          <a:p>
            <a:pPr eaLnBrk="1" hangingPunct="1"/>
            <a:endParaRPr lang="en-US" altLang="en-US" sz="1100" dirty="0"/>
          </a:p>
          <a:p>
            <a:pPr eaLnBrk="1" hangingPunct="1"/>
            <a:r>
              <a:rPr lang="en-US" altLang="en-US" sz="1100" dirty="0"/>
              <a:t>Both the OSHA website and many of the state approved plan websites have “basic” outlines of a variety of tools and safety programs that are available for small business owners to download and complete to begin the process of implementing their safety programs.</a:t>
            </a: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563201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36</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Fault</a:t>
            </a:r>
            <a:r>
              <a:rPr lang="en-US" altLang="en-US" sz="1100" baseline="0" dirty="0"/>
              <a:t> tree analysis unwinds the knot until you can clearly understand what the root cause is.</a:t>
            </a:r>
          </a:p>
          <a:p>
            <a:pPr eaLnBrk="1" hangingPunct="1"/>
            <a:endParaRPr lang="en-US" altLang="en-US" sz="1100" baseline="0" dirty="0"/>
          </a:p>
          <a:p>
            <a:pPr eaLnBrk="1" hangingPunct="1"/>
            <a:r>
              <a:rPr lang="en-US" altLang="en-US" sz="1100" baseline="0" dirty="0"/>
              <a:t>The next slide (video) tells a real life story of an accident that was a “struck by” incident, complicated by a confined space entry not resulting in a fatality…but only barely. Following is information for the Instructor to provide for the root cause activity with the participant groups.</a:t>
            </a:r>
          </a:p>
          <a:p>
            <a:pPr eaLnBrk="1" hangingPunct="1"/>
            <a:endParaRPr lang="en-US" altLang="en-US" sz="1100" baseline="0" dirty="0"/>
          </a:p>
          <a:p>
            <a:pPr eaLnBrk="1" hangingPunct="1"/>
            <a:r>
              <a:rPr lang="en-US" altLang="en-US" sz="1100" baseline="0" dirty="0"/>
              <a:t>The Job: Repair a cracked 3,000 + gallon tank servicing multiple homes in a trailer park/facility</a:t>
            </a:r>
          </a:p>
          <a:p>
            <a:pPr eaLnBrk="1" hangingPunct="1"/>
            <a:endParaRPr lang="en-US" altLang="en-US" sz="1100" baseline="0" dirty="0"/>
          </a:p>
          <a:p>
            <a:pPr eaLnBrk="1" hangingPunct="1"/>
            <a:r>
              <a:rPr lang="en-US" altLang="en-US" sz="1100" baseline="0" dirty="0"/>
              <a:t>Workers: 4 workers were on the job: 1- Supervisor (entrant), 1- Attendant, 2 Technicians</a:t>
            </a:r>
          </a:p>
          <a:p>
            <a:pPr eaLnBrk="1" hangingPunct="1"/>
            <a:endParaRPr lang="en-US" altLang="en-US" sz="1100" baseline="0" dirty="0"/>
          </a:p>
          <a:p>
            <a:pPr eaLnBrk="1" hangingPunct="1"/>
            <a:r>
              <a:rPr lang="en-US" altLang="en-US" sz="1100" baseline="0" dirty="0"/>
              <a:t>CSE Protocol: </a:t>
            </a:r>
          </a:p>
          <a:p>
            <a:pPr marL="171450" indent="-171450" eaLnBrk="1" hangingPunct="1">
              <a:buFont typeface="Arial" panose="020B0604020202020204" pitchFamily="34" charset="0"/>
              <a:buChar char="•"/>
            </a:pPr>
            <a:r>
              <a:rPr lang="en-US" altLang="en-US" sz="1100" baseline="0" dirty="0"/>
              <a:t>Equipment was provided and used (tripod and harness)</a:t>
            </a:r>
          </a:p>
          <a:p>
            <a:pPr marL="171450" indent="-171450" eaLnBrk="1" hangingPunct="1">
              <a:buFont typeface="Arial" panose="020B0604020202020204" pitchFamily="34" charset="0"/>
              <a:buChar char="•"/>
            </a:pPr>
            <a:r>
              <a:rPr lang="en-US" altLang="en-US" sz="1100" baseline="0" dirty="0"/>
              <a:t>CSE team did not use a “formal” procedure or “checklist” form to assess the immediate workplace (tank entry). </a:t>
            </a:r>
          </a:p>
          <a:p>
            <a:pPr marL="171450" indent="-171450" eaLnBrk="1" hangingPunct="1">
              <a:buFont typeface="Arial" panose="020B0604020202020204" pitchFamily="34" charset="0"/>
              <a:buChar char="•"/>
            </a:pPr>
            <a:r>
              <a:rPr lang="en-US" altLang="en-US" sz="1100" baseline="0" dirty="0"/>
              <a:t>Training was not in place or limited. Entrant had means to check air quality, but the nature of the work was a cracked wall repair.</a:t>
            </a:r>
          </a:p>
          <a:p>
            <a:pPr marL="171450" indent="-171450" eaLnBrk="1" hangingPunct="1">
              <a:buFont typeface="Arial" panose="020B0604020202020204" pitchFamily="34" charset="0"/>
              <a:buChar char="•"/>
            </a:pPr>
            <a:r>
              <a:rPr lang="en-US" altLang="en-US" sz="1100" baseline="0" dirty="0"/>
              <a:t>CSE assessment was incomplete to the recognized hazards (concrete tank structural integrity).</a:t>
            </a:r>
          </a:p>
          <a:p>
            <a:pPr marL="171450" indent="-171450" eaLnBrk="1" hangingPunct="1">
              <a:buFont typeface="Arial" panose="020B0604020202020204" pitchFamily="34" charset="0"/>
              <a:buChar char="•"/>
            </a:pPr>
            <a:endParaRPr lang="en-US" altLang="en-US" sz="1100" baseline="0" dirty="0"/>
          </a:p>
          <a:p>
            <a:pPr marL="0" indent="0" eaLnBrk="1" hangingPunct="1">
              <a:buFont typeface="Arial" panose="020B0604020202020204" pitchFamily="34" charset="0"/>
              <a:buNone/>
            </a:pPr>
            <a:r>
              <a:rPr lang="en-US" altLang="en-US" sz="1100" baseline="0" dirty="0"/>
              <a:t>Workplace description:</a:t>
            </a:r>
          </a:p>
          <a:p>
            <a:pPr marL="171450" indent="-171450" eaLnBrk="1" hangingPunct="1">
              <a:buFont typeface="Arial" panose="020B0604020202020204" pitchFamily="34" charset="0"/>
              <a:buChar char="•"/>
            </a:pPr>
            <a:r>
              <a:rPr lang="en-US" altLang="en-US" sz="1100" baseline="0" dirty="0"/>
              <a:t>Riser to top of tank was 12’ DEEP</a:t>
            </a:r>
          </a:p>
          <a:p>
            <a:pPr marL="171450" indent="-171450" eaLnBrk="1" hangingPunct="1">
              <a:buFont typeface="Arial" panose="020B0604020202020204" pitchFamily="34" charset="0"/>
              <a:buChar char="•"/>
            </a:pPr>
            <a:r>
              <a:rPr lang="en-US" altLang="en-US" sz="1100" baseline="0" dirty="0"/>
              <a:t>Top of tank to tank floor was another 8+ FEET (total depth approx. 20 feet)</a:t>
            </a:r>
          </a:p>
          <a:p>
            <a:pPr marL="171450" indent="-171450" eaLnBrk="1" hangingPunct="1">
              <a:buFont typeface="Arial" panose="020B0604020202020204" pitchFamily="34" charset="0"/>
              <a:buChar char="•"/>
            </a:pPr>
            <a:r>
              <a:rPr lang="en-US" altLang="en-US" sz="1100" baseline="0" dirty="0"/>
              <a:t>3,000 gallon tank had a rising horizontal crack from approximately 4’ from tank floor extending across for several feet and was pouring in water</a:t>
            </a:r>
          </a:p>
          <a:p>
            <a:pPr marL="171450" indent="-171450" eaLnBrk="1" hangingPunct="1">
              <a:buFont typeface="Arial" panose="020B0604020202020204" pitchFamily="34" charset="0"/>
              <a:buChar char="•"/>
            </a:pPr>
            <a:endParaRPr lang="en-US" altLang="en-US" sz="1100" dirty="0"/>
          </a:p>
          <a:p>
            <a:pPr marL="0" indent="0" eaLnBrk="1" hangingPunct="1">
              <a:buFont typeface="Arial" panose="020B0604020202020204" pitchFamily="34" charset="0"/>
              <a:buNone/>
            </a:pPr>
            <a:r>
              <a:rPr lang="en-US" altLang="en-US" sz="1100" dirty="0"/>
              <a:t>Fishbone root cause assessment Issues: </a:t>
            </a:r>
          </a:p>
          <a:p>
            <a:pPr marL="171450" indent="-171450" eaLnBrk="1" hangingPunct="1">
              <a:buFont typeface="Arial" panose="020B0604020202020204" pitchFamily="34" charset="0"/>
              <a:buChar char="•"/>
            </a:pPr>
            <a:r>
              <a:rPr lang="en-US" altLang="en-US" sz="1100" dirty="0"/>
              <a:t>Management; CSE policy and procedure was</a:t>
            </a:r>
            <a:r>
              <a:rPr lang="en-US" altLang="en-US" sz="1100" baseline="0" dirty="0"/>
              <a:t> incomplete</a:t>
            </a:r>
          </a:p>
          <a:p>
            <a:pPr marL="171450" indent="-171450" eaLnBrk="1" hangingPunct="1">
              <a:buFont typeface="Arial" panose="020B0604020202020204" pitchFamily="34" charset="0"/>
              <a:buChar char="•"/>
            </a:pPr>
            <a:r>
              <a:rPr lang="en-US" altLang="en-US" sz="1100" baseline="0" dirty="0"/>
              <a:t>Management: No rescue plan in place</a:t>
            </a:r>
          </a:p>
          <a:p>
            <a:pPr marL="171450" indent="-171450" eaLnBrk="1" hangingPunct="1">
              <a:buFont typeface="Arial" panose="020B0604020202020204" pitchFamily="34" charset="0"/>
              <a:buChar char="•"/>
            </a:pPr>
            <a:r>
              <a:rPr lang="en-US" altLang="en-US" sz="1100" baseline="0" dirty="0"/>
              <a:t>Management: No site documentation (as-builts) were made available to employee</a:t>
            </a:r>
          </a:p>
          <a:p>
            <a:pPr marL="171450" indent="-171450" eaLnBrk="1" hangingPunct="1">
              <a:buFont typeface="Arial" panose="020B0604020202020204" pitchFamily="34" charset="0"/>
              <a:buChar char="•"/>
            </a:pPr>
            <a:r>
              <a:rPr lang="en-US" altLang="en-US" sz="1100" baseline="0" dirty="0"/>
              <a:t>Training for hazard recognition and CSE was incomplete (man – training)</a:t>
            </a:r>
          </a:p>
          <a:p>
            <a:pPr marL="171450" indent="-171450" eaLnBrk="1" hangingPunct="1">
              <a:buFont typeface="Arial" panose="020B0604020202020204" pitchFamily="34" charset="0"/>
              <a:buChar char="•"/>
            </a:pPr>
            <a:r>
              <a:rPr lang="en-US" altLang="en-US" sz="1100" baseline="0" dirty="0"/>
              <a:t>Equipment – limited to testing for air quality</a:t>
            </a:r>
          </a:p>
          <a:p>
            <a:pPr marL="171450" indent="-171450" eaLnBrk="1" hangingPunct="1">
              <a:buFont typeface="Arial" panose="020B0604020202020204" pitchFamily="34" charset="0"/>
              <a:buChar char="•"/>
            </a:pPr>
            <a:r>
              <a:rPr lang="en-US" altLang="en-US" sz="1100" baseline="0" dirty="0"/>
              <a:t>Man – 2 employee’s were talking with (distracting) the attendant</a:t>
            </a:r>
          </a:p>
          <a:p>
            <a:pPr marL="171450" indent="-171450" eaLnBrk="1" hangingPunct="1">
              <a:buFont typeface="Arial" panose="020B0604020202020204" pitchFamily="34" charset="0"/>
              <a:buChar char="•"/>
            </a:pPr>
            <a:r>
              <a:rPr lang="en-US" altLang="en-US" sz="1100" baseline="0" dirty="0"/>
              <a:t>Material – Concrete Tank was installed 20+ years ago and prior to any engineering construction standards</a:t>
            </a:r>
          </a:p>
          <a:p>
            <a:pPr marL="171450" indent="-171450" eaLnBrk="1" hangingPunct="1">
              <a:buFont typeface="Arial" panose="020B0604020202020204" pitchFamily="34" charset="0"/>
              <a:buChar char="•"/>
            </a:pPr>
            <a:r>
              <a:rPr lang="en-US" altLang="en-US" sz="1100" baseline="0" dirty="0"/>
              <a:t>Method – Step missed – area water table at 5’ FEET was not considered in the hazard evaluation of a compromised, un-engineered tank that was empty and the sidewall pressure of water and soil at depth</a:t>
            </a:r>
          </a:p>
          <a:p>
            <a:pPr marL="171450" indent="-171450" eaLnBrk="1" hangingPunct="1">
              <a:buFont typeface="Arial" panose="020B0604020202020204" pitchFamily="34" charset="0"/>
              <a:buChar char="•"/>
            </a:pPr>
            <a:r>
              <a:rPr lang="en-US" altLang="en-US" sz="1100" baseline="0" dirty="0"/>
              <a:t>Method – Step used – SOP used of a </a:t>
            </a:r>
            <a:r>
              <a:rPr lang="en-US" altLang="en-US" sz="1100" baseline="0" dirty="0" err="1"/>
              <a:t>Roto</a:t>
            </a:r>
            <a:r>
              <a:rPr lang="en-US" altLang="en-US" sz="1100" baseline="0" dirty="0"/>
              <a:t>-Hammer to prepare for injection and wall repair was inappropriate under these conditions</a:t>
            </a:r>
          </a:p>
          <a:p>
            <a:pPr marL="171450" indent="-171450" eaLnBrk="1" hangingPunct="1">
              <a:buFont typeface="Arial" panose="020B0604020202020204" pitchFamily="34" charset="0"/>
              <a:buChar char="•"/>
            </a:pPr>
            <a:endParaRPr lang="en-US" altLang="en-US" sz="1100" baseline="0" dirty="0"/>
          </a:p>
          <a:p>
            <a:pPr marL="171450" indent="-171450" eaLnBrk="1" hangingPunct="1">
              <a:buFont typeface="Arial" panose="020B0604020202020204" pitchFamily="34" charset="0"/>
              <a:buChar char="•"/>
            </a:pPr>
            <a:endParaRPr lang="en-US" altLang="en-US" sz="1100" dirty="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766608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dirty="0">
                <a:latin typeface="Arial" panose="020B0604020202020204" pitchFamily="34" charset="0"/>
              </a:rPr>
              <a:t>The root cause in this accident scenario was that the company confined space entry protocol was understood to be limited to atmospheric testing and controls rather than identification and evaluation of other hazards (external stress from high water table, compromised structure, work practices using a roto hammer, lack of an as-built, and no alternate escape route). </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The instructor should allow the group to break-out into their small groups to work through the process, discuss and make their determinations.</a:t>
            </a:r>
          </a:p>
          <a:p>
            <a:pPr marL="0" indent="0">
              <a:buFontTx/>
              <a:buNone/>
            </a:pPr>
            <a:endParaRPr lang="en-US" altLang="en-US" dirty="0">
              <a:latin typeface="Arial" panose="020B0604020202020204" pitchFamily="34" charset="0"/>
            </a:endParaRPr>
          </a:p>
          <a:p>
            <a:pPr marL="0" indent="0">
              <a:buFontTx/>
              <a:buNone/>
            </a:pPr>
            <a:r>
              <a:rPr lang="en-US" altLang="en-US" b="1" dirty="0">
                <a:latin typeface="Arial" panose="020B0604020202020204" pitchFamily="34" charset="0"/>
              </a:rPr>
              <a:t>The point of the exercise is to learn/practice using the root cause analysis methodology. </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This exercise will be completed in each of the Focus Four and the instructor should look for improvement in understanding and application of the use of root cause analysis methods. </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The instructor should point out that the application of the methodology in evaluation of work tasks before they take place (proactive JSA) is appropriate to the work place as a preventative measure.</a:t>
            </a: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37</a:t>
            </a:fld>
            <a:endParaRPr lang="en-US" altLang="en-US"/>
          </a:p>
        </p:txBody>
      </p:sp>
    </p:spTree>
    <p:extLst>
      <p:ext uri="{BB962C8B-B14F-4D97-AF65-F5344CB8AC3E}">
        <p14:creationId xmlns:p14="http://schemas.microsoft.com/office/powerpoint/2010/main" val="1401906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38</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The instructor will use this slide as a visual aid during the feedback discussion with the small groups.</a:t>
            </a:r>
          </a:p>
          <a:p>
            <a:pPr eaLnBrk="1" hangingPunct="1"/>
            <a:endParaRPr lang="en-US" altLang="en-US" sz="1100" dirty="0"/>
          </a:p>
          <a:p>
            <a:pPr eaLnBrk="1" hangingPunct="1"/>
            <a:r>
              <a:rPr lang="en-US" altLang="en-US" sz="1100" dirty="0"/>
              <a:t>Depending on the size of the class, the instructor should recognize feedback from each small group and any additional comments from any participant.</a:t>
            </a:r>
          </a:p>
          <a:p>
            <a:pPr eaLnBrk="1" hangingPunct="1"/>
            <a:endParaRPr lang="en-US" altLang="en-US" sz="1100" dirty="0"/>
          </a:p>
          <a:p>
            <a:pPr eaLnBrk="1" hangingPunct="1"/>
            <a:endParaRPr lang="en-US" altLang="en-US" sz="1100" dirty="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4203385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26796378-5FB0-4CEC-995D-28B6735FA40A}" type="slidenum">
              <a:rPr lang="en-US" altLang="en-US" sz="1000" smtClean="0"/>
              <a:pPr>
                <a:spcBef>
                  <a:spcPct val="0"/>
                </a:spcBef>
                <a:buFontTx/>
                <a:buNone/>
              </a:pPr>
              <a:t>39</a:t>
            </a:fld>
            <a:endParaRPr lang="en-US" altLang="en-US" sz="1000"/>
          </a:p>
        </p:txBody>
      </p:sp>
      <p:sp>
        <p:nvSpPr>
          <p:cNvPr id="44036" name="Rectangle 2"/>
          <p:cNvSpPr>
            <a:spLocks noGrp="1" noRot="1" noChangeAspect="1" noChangeArrowheads="1" noTextEdit="1"/>
          </p:cNvSpPr>
          <p:nvPr>
            <p:ph type="sldImg"/>
          </p:nvPr>
        </p:nvSpPr>
        <p:spPr>
          <a:xfrm>
            <a:off x="842963" y="528638"/>
            <a:ext cx="5024437" cy="3770312"/>
          </a:xfrm>
          <a:ln/>
        </p:spPr>
      </p:sp>
      <p:sp>
        <p:nvSpPr>
          <p:cNvPr id="440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2</a:t>
            </a:r>
            <a:r>
              <a:rPr lang="en-US" altLang="en-US" sz="1100" baseline="0" dirty="0"/>
              <a:t> main </a:t>
            </a:r>
            <a:r>
              <a:rPr lang="en-US" altLang="en-US" sz="1100" dirty="0"/>
              <a:t>statistics from Federal OSHA data for OSHA fiscal year 2005,</a:t>
            </a:r>
            <a:r>
              <a:rPr lang="en-US" altLang="en-US" sz="1100" baseline="0" dirty="0"/>
              <a:t> </a:t>
            </a:r>
            <a:r>
              <a:rPr lang="en-US" altLang="en-US" sz="1100" dirty="0"/>
              <a:t> Fatalities</a:t>
            </a:r>
            <a:r>
              <a:rPr lang="en-US" altLang="en-US" sz="1100" baseline="0" dirty="0"/>
              <a:t> and Citations</a:t>
            </a:r>
            <a:r>
              <a:rPr lang="en-US" altLang="en-US" sz="1100" dirty="0"/>
              <a:t>.</a:t>
            </a:r>
          </a:p>
          <a:p>
            <a:pPr eaLnBrk="1" hangingPunct="1"/>
            <a:endParaRPr lang="en-US" altLang="en-US" sz="1100" dirty="0"/>
          </a:p>
          <a:p>
            <a:pPr eaLnBrk="1" hangingPunct="1"/>
            <a:r>
              <a:rPr lang="en-US" altLang="en-US" sz="1100" dirty="0"/>
              <a:t>This photo illustrates how some or all of the hazards</a:t>
            </a:r>
            <a:r>
              <a:rPr lang="en-US" altLang="en-US" sz="1100" baseline="0" dirty="0"/>
              <a:t> </a:t>
            </a:r>
            <a:r>
              <a:rPr lang="en-US" altLang="en-US" sz="1100" dirty="0"/>
              <a:t>discussed can occur during the same operation, and why the Focus Four exposures</a:t>
            </a:r>
            <a:r>
              <a:rPr lang="en-US" altLang="en-US" sz="1100" baseline="0" dirty="0"/>
              <a:t> are </a:t>
            </a:r>
            <a:r>
              <a:rPr lang="en-US" altLang="en-US" sz="1100" dirty="0"/>
              <a:t>dangerous.</a:t>
            </a:r>
          </a:p>
          <a:p>
            <a:pPr eaLnBrk="1" hangingPunct="1"/>
            <a:endParaRPr lang="en-US" altLang="en-US" sz="1100" dirty="0"/>
          </a:p>
          <a:p>
            <a:pPr eaLnBrk="1" hangingPunct="1"/>
            <a:r>
              <a:rPr lang="en-US" altLang="en-US" sz="1100" dirty="0"/>
              <a:t>Operator behind equipment</a:t>
            </a:r>
            <a:r>
              <a:rPr lang="en-US" altLang="en-US" sz="1100" baseline="0" dirty="0"/>
              <a:t> (operating remote) in “line of fire” potential, truck angle on slope potentially compromises the tank weight ratio’s and boom extension.</a:t>
            </a:r>
          </a:p>
          <a:p>
            <a:pPr eaLnBrk="1" hangingPunct="1"/>
            <a:endParaRPr lang="en-US" altLang="en-US" sz="1100" baseline="0" dirty="0"/>
          </a:p>
          <a:p>
            <a:pPr eaLnBrk="1" hangingPunct="1"/>
            <a:r>
              <a:rPr lang="en-US" altLang="en-US" sz="1100" baseline="0" dirty="0"/>
              <a:t>Getting participation: Instructor can ask audience “what are the exposures here?” and “does anyone have a personal experience” </a:t>
            </a:r>
          </a:p>
          <a:p>
            <a:pPr eaLnBrk="1" hangingPunct="1"/>
            <a:endParaRPr lang="en-US" altLang="en-US" sz="1100" dirty="0"/>
          </a:p>
          <a:p>
            <a:pPr eaLnBrk="1" hangingPunct="1"/>
            <a:r>
              <a:rPr lang="en-US" altLang="en-US" sz="1100" dirty="0"/>
              <a:t>This provides the instructor feedback on if the key learning points are getting across to hazard recognition (pro-active).</a:t>
            </a:r>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74726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
        <p:nvSpPr>
          <p:cNvPr id="133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2B6E9982-B281-45FC-AF93-80544D6B9BBD}" type="slidenum">
              <a:rPr lang="en-US" altLang="en-US" sz="1000" smtClean="0"/>
              <a:pPr>
                <a:spcBef>
                  <a:spcPct val="0"/>
                </a:spcBef>
                <a:buFontTx/>
                <a:buNone/>
              </a:pPr>
              <a:t>4</a:t>
            </a:fld>
            <a:endParaRPr lang="en-US" altLang="en-US" sz="1000"/>
          </a:p>
        </p:txBody>
      </p:sp>
      <p:sp>
        <p:nvSpPr>
          <p:cNvPr id="13316" name="Rectangle 2"/>
          <p:cNvSpPr>
            <a:spLocks noGrp="1" noRot="1" noChangeAspect="1" noChangeArrowheads="1" noTextEdit="1"/>
          </p:cNvSpPr>
          <p:nvPr>
            <p:ph type="sldImg"/>
          </p:nvPr>
        </p:nvSpPr>
        <p:spPr>
          <a:xfrm>
            <a:off x="776288" y="588963"/>
            <a:ext cx="5129212" cy="3848100"/>
          </a:xfrm>
          <a:ln/>
        </p:spPr>
      </p:sp>
      <p:sp>
        <p:nvSpPr>
          <p:cNvPr id="13317" name="Rectangle 3"/>
          <p:cNvSpPr>
            <a:spLocks noGrp="1" noChangeArrowheads="1"/>
          </p:cNvSpPr>
          <p:nvPr>
            <p:ph type="body" idx="1"/>
          </p:nvPr>
        </p:nvSpPr>
        <p:spPr>
          <a:xfrm>
            <a:off x="654269" y="4947590"/>
            <a:ext cx="5486400" cy="36604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1100" dirty="0"/>
              <a:t>Housekeeping</a:t>
            </a:r>
            <a:r>
              <a:rPr lang="en-US" altLang="en-US" sz="1100" baseline="0" dirty="0"/>
              <a:t> comments to note the limitations of the presentation. Local county and state regulations may impact the application of rule and states with approved plans from OSHA may have additional restrictions.</a:t>
            </a:r>
            <a:endParaRPr lang="en-US" altLang="en-US" sz="1100" dirty="0"/>
          </a:p>
        </p:txBody>
      </p:sp>
    </p:spTree>
    <p:extLst>
      <p:ext uri="{BB962C8B-B14F-4D97-AF65-F5344CB8AC3E}">
        <p14:creationId xmlns:p14="http://schemas.microsoft.com/office/powerpoint/2010/main" val="33778230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C9DD3509-AA13-417D-9F44-00072E74F7DD}" type="slidenum">
              <a:rPr lang="en-US" altLang="en-US" sz="1000" smtClean="0"/>
              <a:pPr>
                <a:spcBef>
                  <a:spcPct val="0"/>
                </a:spcBef>
                <a:buFontTx/>
                <a:buNone/>
              </a:pPr>
              <a:t>40</a:t>
            </a:fld>
            <a:endParaRPr lang="en-US" altLang="en-US" sz="1000"/>
          </a:p>
        </p:txBody>
      </p:sp>
      <p:sp>
        <p:nvSpPr>
          <p:cNvPr id="33796" name="Rectangle 2"/>
          <p:cNvSpPr>
            <a:spLocks noGrp="1" noRot="1" noChangeAspect="1" noChangeArrowheads="1" noTextEdit="1"/>
          </p:cNvSpPr>
          <p:nvPr>
            <p:ph type="sldImg"/>
          </p:nvPr>
        </p:nvSpPr>
        <p:spPr>
          <a:xfrm>
            <a:off x="873125" y="415925"/>
            <a:ext cx="5111750" cy="3835400"/>
          </a:xfrm>
          <a:ln/>
        </p:spPr>
      </p:sp>
      <p:sp>
        <p:nvSpPr>
          <p:cNvPr id="337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It is a busy chart, but these top ten OSHA citations relate to the four basic hazards of electrical struck-by, caught-in-between and falls.  Other citations not related to the focus four have been removed from the list.</a:t>
            </a:r>
          </a:p>
          <a:p>
            <a:pPr eaLnBrk="1" hangingPunct="1"/>
            <a:endParaRPr lang="en-US" altLang="en-US" sz="1100" dirty="0"/>
          </a:p>
          <a:p>
            <a:pPr eaLnBrk="1" hangingPunct="1"/>
            <a:r>
              <a:rPr lang="en-US" altLang="en-US" sz="1100" dirty="0"/>
              <a:t>The Instructor can highlight just one or two of the key citations</a:t>
            </a:r>
            <a:r>
              <a:rPr lang="en-US" altLang="en-US" sz="1100" baseline="0" dirty="0"/>
              <a:t> as it relates to audience make up but should not read the entire slide…key discussion points are</a:t>
            </a:r>
            <a:r>
              <a:rPr lang="en-US" altLang="en-US" sz="1100" dirty="0"/>
              <a:t> </a:t>
            </a:r>
            <a:r>
              <a:rPr lang="en-US" altLang="en-US" sz="1100" baseline="0" dirty="0"/>
              <a:t>frequency, cost and type of injury.</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130194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D33EB3B-B78E-4BEC-A5BF-8A671DFF5AD3}" type="slidenum">
              <a:rPr lang="en-US" altLang="en-US" sz="1000" smtClean="0"/>
              <a:pPr>
                <a:spcBef>
                  <a:spcPct val="0"/>
                </a:spcBef>
                <a:buFontTx/>
                <a:buNone/>
              </a:pPr>
              <a:t>41</a:t>
            </a:fld>
            <a:endParaRPr lang="en-US" altLang="en-US" sz="1000"/>
          </a:p>
        </p:txBody>
      </p:sp>
      <p:sp>
        <p:nvSpPr>
          <p:cNvPr id="46084" name="Rectangle 2"/>
          <p:cNvSpPr>
            <a:spLocks noGrp="1" noRot="1" noChangeAspect="1" noChangeArrowheads="1" noTextEdit="1"/>
          </p:cNvSpPr>
          <p:nvPr>
            <p:ph type="sldImg"/>
          </p:nvPr>
        </p:nvSpPr>
        <p:spPr>
          <a:xfrm>
            <a:off x="814388" y="352425"/>
            <a:ext cx="5114925" cy="3836988"/>
          </a:xfrm>
          <a:ln/>
        </p:spPr>
      </p:sp>
      <p:sp>
        <p:nvSpPr>
          <p:cNvPr id="460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Introduction to Falls slide</a:t>
            </a: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7312605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46BABAC7-1470-4A72-A678-8A991F000FBA}" type="slidenum">
              <a:rPr lang="en-US" altLang="en-US" sz="1000" smtClean="0"/>
              <a:pPr>
                <a:spcBef>
                  <a:spcPct val="0"/>
                </a:spcBef>
                <a:buFontTx/>
                <a:buNone/>
              </a:pPr>
              <a:t>42</a:t>
            </a:fld>
            <a:endParaRPr lang="en-US" altLang="en-US" sz="1000"/>
          </a:p>
        </p:txBody>
      </p:sp>
      <p:sp>
        <p:nvSpPr>
          <p:cNvPr id="35844" name="Rectangle 2"/>
          <p:cNvSpPr>
            <a:spLocks noGrp="1" noRot="1" noChangeAspect="1" noChangeArrowheads="1" noTextEdit="1"/>
          </p:cNvSpPr>
          <p:nvPr>
            <p:ph type="sldImg"/>
          </p:nvPr>
        </p:nvSpPr>
        <p:spPr>
          <a:xfrm>
            <a:off x="565150" y="309563"/>
            <a:ext cx="5886450" cy="4416425"/>
          </a:xfrm>
          <a:ln/>
        </p:spPr>
      </p:sp>
      <p:sp>
        <p:nvSpPr>
          <p:cNvPr id="35845" name="Rectangle 3"/>
          <p:cNvSpPr>
            <a:spLocks noGrp="1" noChangeArrowheads="1"/>
          </p:cNvSpPr>
          <p:nvPr>
            <p:ph type="body" idx="1"/>
          </p:nvPr>
        </p:nvSpPr>
        <p:spPr>
          <a:xfrm>
            <a:off x="764627" y="4947590"/>
            <a:ext cx="5486400" cy="36604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As it relates to the OSS industry, fall protection,</a:t>
            </a:r>
            <a:r>
              <a:rPr lang="en-US" altLang="en-US" sz="1100" baseline="0" dirty="0"/>
              <a:t> ladders and fall protection training are most noted….</a:t>
            </a:r>
          </a:p>
          <a:p>
            <a:pPr eaLnBrk="1" hangingPunct="1"/>
            <a:endParaRPr lang="en-US" altLang="en-US" sz="1100" baseline="0" dirty="0"/>
          </a:p>
          <a:p>
            <a:pPr marL="285750" indent="-285750" eaLnBrk="1" hangingPunct="1">
              <a:buFont typeface="Arial" panose="020B0604020202020204" pitchFamily="34" charset="0"/>
              <a:buChar char="•"/>
            </a:pPr>
            <a:r>
              <a:rPr lang="en-US" altLang="en-US" sz="1100" baseline="0" dirty="0"/>
              <a:t>General Requirements: 1926.451</a:t>
            </a:r>
          </a:p>
          <a:p>
            <a:pPr marL="285750" indent="-285750" eaLnBrk="1" hangingPunct="1">
              <a:buFont typeface="Arial" panose="020B0604020202020204" pitchFamily="34" charset="0"/>
              <a:buChar char="•"/>
            </a:pPr>
            <a:r>
              <a:rPr lang="en-US" altLang="en-US" sz="1100" baseline="0" dirty="0"/>
              <a:t>Duty to have Fall protection: 1926.451</a:t>
            </a:r>
          </a:p>
          <a:p>
            <a:pPr marL="285750" indent="-285750" eaLnBrk="1" hangingPunct="1">
              <a:buFont typeface="Arial" panose="020B0604020202020204" pitchFamily="34" charset="0"/>
              <a:buChar char="•"/>
            </a:pPr>
            <a:r>
              <a:rPr lang="en-US" altLang="en-US" sz="1100" baseline="0" dirty="0"/>
              <a:t>General: requirements for ladders: 1926.1053</a:t>
            </a:r>
          </a:p>
          <a:p>
            <a:pPr marL="285750" indent="-285750" eaLnBrk="1" hangingPunct="1">
              <a:buFont typeface="Arial" panose="020B0604020202020204" pitchFamily="34" charset="0"/>
              <a:buChar char="•"/>
            </a:pPr>
            <a:r>
              <a:rPr lang="en-US" altLang="en-US" sz="1100" baseline="0" dirty="0"/>
              <a:t>Training requirements: 1926.503</a:t>
            </a:r>
          </a:p>
          <a:p>
            <a:pPr marL="285750" indent="-285750" eaLnBrk="1" hangingPunct="1">
              <a:buFont typeface="Arial" panose="020B0604020202020204" pitchFamily="34" charset="0"/>
              <a:buChar char="•"/>
            </a:pPr>
            <a:r>
              <a:rPr lang="en-US" altLang="en-US" sz="1100" dirty="0"/>
              <a:t>Aerial lifts: 1926.453</a:t>
            </a:r>
          </a:p>
          <a:p>
            <a:pPr marL="285750" indent="-285750" eaLnBrk="1" hangingPunct="1">
              <a:buFont typeface="Arial" panose="020B0604020202020204" pitchFamily="34" charset="0"/>
              <a:buChar char="•"/>
            </a:pPr>
            <a:endParaRPr lang="en-US" altLang="en-US" sz="1100" dirty="0"/>
          </a:p>
          <a:p>
            <a:pPr marL="0" indent="0" eaLnBrk="1" hangingPunct="1">
              <a:buFont typeface="Arial" panose="020B0604020202020204" pitchFamily="34" charset="0"/>
              <a:buNone/>
            </a:pPr>
            <a:r>
              <a:rPr lang="en-US" altLang="en-US" sz="1100" dirty="0"/>
              <a:t>This slide can be informational</a:t>
            </a:r>
            <a:r>
              <a:rPr lang="en-US" altLang="en-US" sz="1100" baseline="0" dirty="0"/>
              <a:t> to point out that all of these exposures have an enforceable compliance rule associated with them. The Instructor can also bring focus from the “general” to the “specifics” on any of these elements by describing an industry specific relationship, </a:t>
            </a:r>
            <a:r>
              <a:rPr lang="en-US" altLang="en-US" sz="1100" baseline="0" dirty="0" err="1"/>
              <a:t>ie</a:t>
            </a:r>
            <a:r>
              <a:rPr lang="en-US" altLang="en-US" sz="1100" baseline="0" dirty="0"/>
              <a:t>: Scaffolding and manually propelled scaffolds and lifts has a low frequency use, if any in the industry, but fall protection and associated training would be specific speaking points.</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2489885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D33EB3B-B78E-4BEC-A5BF-8A671DFF5AD3}" type="slidenum">
              <a:rPr lang="en-US" altLang="en-US" sz="1000" smtClean="0"/>
              <a:pPr>
                <a:spcBef>
                  <a:spcPct val="0"/>
                </a:spcBef>
                <a:buFontTx/>
                <a:buNone/>
              </a:pPr>
              <a:t>43</a:t>
            </a:fld>
            <a:endParaRPr lang="en-US" altLang="en-US" sz="1000"/>
          </a:p>
        </p:txBody>
      </p:sp>
      <p:sp>
        <p:nvSpPr>
          <p:cNvPr id="46084" name="Rectangle 2"/>
          <p:cNvSpPr>
            <a:spLocks noGrp="1" noRot="1" noChangeAspect="1" noChangeArrowheads="1" noTextEdit="1"/>
          </p:cNvSpPr>
          <p:nvPr>
            <p:ph type="sldImg"/>
          </p:nvPr>
        </p:nvSpPr>
        <p:spPr>
          <a:xfrm>
            <a:off x="814388" y="352425"/>
            <a:ext cx="5114925" cy="3836988"/>
          </a:xfrm>
          <a:ln/>
        </p:spPr>
      </p:sp>
      <p:sp>
        <p:nvSpPr>
          <p:cNvPr id="460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Work activity in photo: rescue from a  Confine Space Entry of a tank. </a:t>
            </a:r>
          </a:p>
          <a:p>
            <a:pPr eaLnBrk="1" hangingPunct="1"/>
            <a:endParaRPr lang="en-US" altLang="en-US" sz="1100" dirty="0"/>
          </a:p>
          <a:p>
            <a:pPr eaLnBrk="1" hangingPunct="1"/>
            <a:r>
              <a:rPr lang="en-US" altLang="en-US" sz="1100" dirty="0"/>
              <a:t>Fall hazards occur in nearly all areas Onsite is performed, and on most of the equipment (scaffolds, ladders, heavy equipment, for example) used in our industry.</a:t>
            </a:r>
          </a:p>
          <a:p>
            <a:pPr eaLnBrk="1" hangingPunct="1"/>
            <a:endParaRPr lang="en-US" altLang="en-US" sz="1100" dirty="0"/>
          </a:p>
          <a:p>
            <a:pPr eaLnBrk="1" hangingPunct="1"/>
            <a:r>
              <a:rPr lang="en-US" altLang="en-US" sz="1100" dirty="0"/>
              <a:t>More often than not, the solution requires a combination of systems and well-trained employees – there is no “one size fits all” solution to fall protection.</a:t>
            </a:r>
          </a:p>
          <a:p>
            <a:pPr eaLnBrk="1" hangingPunct="1"/>
            <a:endParaRPr lang="en-US" altLang="en-US" sz="1100" dirty="0"/>
          </a:p>
          <a:p>
            <a:pPr eaLnBrk="1" hangingPunct="1"/>
            <a:r>
              <a:rPr lang="en-US" altLang="en-US" sz="1100" dirty="0"/>
              <a:t>One thing that is true – hazard recognition and awareness along with the correct equipment or procedures will minimize or eliminate the exposure– try to prevent the fall wherever possible. Simply “tying off” creates its own set of hazards.</a:t>
            </a:r>
          </a:p>
          <a:p>
            <a:pPr eaLnBrk="1" hangingPunct="1"/>
            <a:endParaRPr lang="en-US" alt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baseline="0" dirty="0"/>
              <a:t>Getting participation: Instructor can ask audience “what are the exposures here?” (note the position of the chest harness against the victims throat being rescued – is this a problem?, did the PPE not fit in the first place?)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100" baseline="0" dirty="0"/>
          </a:p>
          <a:p>
            <a:pPr eaLnBrk="1" hangingPunct="1"/>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7111549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807F3BB-2C9F-4742-800A-84BAD0C144E0}" type="slidenum">
              <a:rPr lang="en-US" altLang="en-US" sz="1000" smtClean="0"/>
              <a:pPr>
                <a:spcBef>
                  <a:spcPct val="0"/>
                </a:spcBef>
                <a:buFontTx/>
                <a:buNone/>
              </a:pPr>
              <a:t>44</a:t>
            </a:fld>
            <a:endParaRPr lang="en-US" altLang="en-US" sz="1000"/>
          </a:p>
        </p:txBody>
      </p:sp>
      <p:sp>
        <p:nvSpPr>
          <p:cNvPr id="68612" name="Rectangle 2"/>
          <p:cNvSpPr>
            <a:spLocks noGrp="1" noRot="1" noChangeAspect="1" noChangeArrowheads="1" noTextEdit="1"/>
          </p:cNvSpPr>
          <p:nvPr>
            <p:ph type="sldImg"/>
          </p:nvPr>
        </p:nvSpPr>
        <p:spPr>
          <a:xfrm>
            <a:off x="1017588" y="639763"/>
            <a:ext cx="4876800" cy="3659187"/>
          </a:xfrm>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The saying is that “complacency breeds contempt”. </a:t>
            </a:r>
          </a:p>
          <a:p>
            <a:pPr eaLnBrk="1" hangingPunct="1"/>
            <a:endParaRPr lang="en-US" altLang="en-US" sz="1100" dirty="0"/>
          </a:p>
          <a:p>
            <a:pPr eaLnBrk="1" hangingPunct="1"/>
            <a:r>
              <a:rPr lang="en-US" altLang="en-US" sz="1100" dirty="0"/>
              <a:t>Workers</a:t>
            </a:r>
            <a:r>
              <a:rPr lang="en-US" altLang="en-US" sz="1100" baseline="0" dirty="0"/>
              <a:t> in the industry that have done this thousands of times, (exposing and digging out a tank access and lids) …tripping/slipping on surface may result in a fall and a broken wrist but can also happen lugging heavy sections of hose. Asking the learners about body position and (summer) foot wear will generate some discussion. </a:t>
            </a:r>
          </a:p>
          <a:p>
            <a:pPr eaLnBrk="1" hangingPunct="1"/>
            <a:endParaRPr lang="en-US" altLang="en-US" sz="1100" baseline="0" dirty="0"/>
          </a:p>
          <a:p>
            <a:pPr eaLnBrk="1" hangingPunct="1"/>
            <a:r>
              <a:rPr lang="en-US" altLang="en-US" sz="1100" baseline="0" dirty="0"/>
              <a:t>The next several slides introduce the “same old” task, but with changing conditions of weather.</a:t>
            </a:r>
          </a:p>
          <a:p>
            <a:pPr eaLnBrk="1" hangingPunct="1"/>
            <a:endParaRPr lang="en-US" altLang="en-US" sz="1100" dirty="0"/>
          </a:p>
          <a:p>
            <a:pPr eaLnBrk="1" hangingPunct="1"/>
            <a:r>
              <a:rPr lang="en-US" altLang="en-US" sz="1100" baseline="0" dirty="0"/>
              <a:t>Discussion points for the</a:t>
            </a:r>
            <a:r>
              <a:rPr lang="en-US" altLang="en-US" sz="1100" dirty="0"/>
              <a:t> slide:</a:t>
            </a:r>
          </a:p>
          <a:p>
            <a:pPr eaLnBrk="1" hangingPunct="1"/>
            <a:endParaRPr lang="en-US" altLang="en-US" sz="1100" baseline="0" dirty="0"/>
          </a:p>
          <a:p>
            <a:pPr eaLnBrk="1" hangingPunct="1"/>
            <a:r>
              <a:rPr lang="en-US" altLang="en-US" sz="1100" dirty="0"/>
              <a:t>Clear weather</a:t>
            </a:r>
          </a:p>
          <a:p>
            <a:pPr eaLnBrk="1" hangingPunct="1"/>
            <a:endParaRPr lang="en-US" altLang="en-US" sz="1100" baseline="0" dirty="0"/>
          </a:p>
          <a:p>
            <a:pPr eaLnBrk="1" hangingPunct="1"/>
            <a:r>
              <a:rPr lang="en-US" altLang="en-US" sz="1100" dirty="0"/>
              <a:t>Flat ground</a:t>
            </a:r>
          </a:p>
          <a:p>
            <a:pPr eaLnBrk="1" hangingPunct="1"/>
            <a:endParaRPr lang="en-US" altLang="en-US" sz="1100" baseline="0" dirty="0"/>
          </a:p>
          <a:p>
            <a:pPr eaLnBrk="1" hangingPunct="1"/>
            <a:r>
              <a:rPr lang="en-US" altLang="en-US" sz="1100" dirty="0"/>
              <a:t>Two walking surfaces</a:t>
            </a:r>
          </a:p>
          <a:p>
            <a:pPr eaLnBrk="1" hangingPunct="1"/>
            <a:endParaRPr lang="en-US" altLang="en-US" sz="1100" baseline="0" dirty="0"/>
          </a:p>
          <a:p>
            <a:pPr eaLnBrk="1" hangingPunct="1"/>
            <a:r>
              <a:rPr lang="en-US" altLang="en-US" sz="1100" dirty="0"/>
              <a:t>Footwear (boot year round are appropriate, not tennis shoes)</a:t>
            </a:r>
          </a:p>
          <a:p>
            <a:pPr eaLnBrk="1" hangingPunct="1"/>
            <a:endParaRPr lang="en-US" altLang="en-US" sz="1100" baseline="0" dirty="0"/>
          </a:p>
          <a:p>
            <a:pPr eaLnBrk="1" hangingPunct="1"/>
            <a:r>
              <a:rPr lang="en-US" altLang="en-US" sz="1100" dirty="0"/>
              <a:t>Consideration of changes in weather, season, topography</a:t>
            </a:r>
            <a:endParaRPr lang="en-US" altLang="en-US" sz="1100" baseline="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8338173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807F3BB-2C9F-4742-800A-84BAD0C144E0}" type="slidenum">
              <a:rPr lang="en-US" altLang="en-US" sz="1000" smtClean="0"/>
              <a:pPr>
                <a:spcBef>
                  <a:spcPct val="0"/>
                </a:spcBef>
                <a:buFontTx/>
                <a:buNone/>
              </a:pPr>
              <a:t>45</a:t>
            </a:fld>
            <a:endParaRPr lang="en-US" altLang="en-US" sz="1000"/>
          </a:p>
        </p:txBody>
      </p:sp>
      <p:sp>
        <p:nvSpPr>
          <p:cNvPr id="68612" name="Rectangle 2"/>
          <p:cNvSpPr>
            <a:spLocks noGrp="1" noRot="1" noChangeAspect="1" noChangeArrowheads="1" noTextEdit="1"/>
          </p:cNvSpPr>
          <p:nvPr>
            <p:ph type="sldImg"/>
          </p:nvPr>
        </p:nvSpPr>
        <p:spPr>
          <a:xfrm>
            <a:off x="954088" y="623888"/>
            <a:ext cx="4876800" cy="3659187"/>
          </a:xfrm>
          <a:ln/>
        </p:spPr>
      </p:sp>
      <p:sp>
        <p:nvSpPr>
          <p:cNvPr id="68613" name="Rectangle 3"/>
          <p:cNvSpPr>
            <a:spLocks noGrp="1" noChangeArrowheads="1"/>
          </p:cNvSpPr>
          <p:nvPr>
            <p:ph type="body" idx="1"/>
          </p:nvPr>
        </p:nvSpPr>
        <p:spPr>
          <a:xfrm>
            <a:off x="685802" y="4473893"/>
            <a:ext cx="5352393" cy="1392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Discussion points for the slide:</a:t>
            </a:r>
          </a:p>
          <a:p>
            <a:endParaRPr lang="en-US" altLang="en-US" sz="1100" dirty="0"/>
          </a:p>
          <a:p>
            <a:r>
              <a:rPr lang="en-US" altLang="en-US" sz="1100" dirty="0"/>
              <a:t>Rainy weather</a:t>
            </a:r>
          </a:p>
          <a:p>
            <a:endParaRPr lang="en-US" altLang="en-US" sz="1100" dirty="0"/>
          </a:p>
          <a:p>
            <a:r>
              <a:rPr lang="en-US" altLang="en-US" sz="1100" dirty="0"/>
              <a:t>Slope</a:t>
            </a:r>
          </a:p>
          <a:p>
            <a:endParaRPr lang="en-US" altLang="en-US" sz="1100" dirty="0"/>
          </a:p>
          <a:p>
            <a:r>
              <a:rPr lang="en-US" altLang="en-US" sz="1100" dirty="0"/>
              <a:t>Walking surfaces (long wet grass)</a:t>
            </a:r>
          </a:p>
          <a:p>
            <a:endParaRPr lang="en-US" altLang="en-US" sz="1100" dirty="0"/>
          </a:p>
          <a:p>
            <a:r>
              <a:rPr lang="en-US" altLang="en-US" sz="1100" dirty="0"/>
              <a:t>Footwear</a:t>
            </a:r>
          </a:p>
          <a:p>
            <a:endParaRPr lang="en-US" altLang="en-US" sz="1100" dirty="0"/>
          </a:p>
          <a:p>
            <a:r>
              <a:rPr lang="en-US" altLang="en-US" sz="1100" dirty="0"/>
              <a:t>Consideration of changes in weather, season, topography</a:t>
            </a: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900806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807F3BB-2C9F-4742-800A-84BAD0C144E0}" type="slidenum">
              <a:rPr lang="en-US" altLang="en-US" sz="1000" smtClean="0"/>
              <a:pPr>
                <a:spcBef>
                  <a:spcPct val="0"/>
                </a:spcBef>
                <a:buFontTx/>
                <a:buNone/>
              </a:pPr>
              <a:t>46</a:t>
            </a:fld>
            <a:endParaRPr lang="en-US" altLang="en-US" sz="1000"/>
          </a:p>
        </p:txBody>
      </p:sp>
      <p:sp>
        <p:nvSpPr>
          <p:cNvPr id="68612" name="Rectangle 2"/>
          <p:cNvSpPr>
            <a:spLocks noGrp="1" noRot="1" noChangeAspect="1" noChangeArrowheads="1" noTextEdit="1"/>
          </p:cNvSpPr>
          <p:nvPr>
            <p:ph type="sldImg"/>
          </p:nvPr>
        </p:nvSpPr>
        <p:spPr>
          <a:xfrm>
            <a:off x="989013" y="655638"/>
            <a:ext cx="4879975" cy="3660775"/>
          </a:xfrm>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baseline="0" dirty="0"/>
              <a:t>Snow, and changing conditions….tripping/slipping on surface may result in a fall and a broken wrist, but note that a full Septic tank generates heat and when the insulating layers of snow are removed, the conditions may change immediately at the tank lid….the next task on this wet slippery surface is to lift a 75lb lid and move it to the side. Asking the learners about body position and type of foot wear will generate some discussion. Encourage discussion: Slipping and then falling into the tank is the worst case scenario.</a:t>
            </a:r>
          </a:p>
          <a:p>
            <a:pPr eaLnBrk="1" hangingPunct="1"/>
            <a:endParaRPr lang="en-US" altLang="en-US" sz="1100" baseline="0" dirty="0"/>
          </a:p>
          <a:p>
            <a:pPr eaLnBrk="1" hangingPunct="1"/>
            <a:r>
              <a:rPr lang="en-US" altLang="en-US" sz="1100" baseline="0" dirty="0"/>
              <a:t>Critical thinking skills:  A key point to emphasize in this task is that while the work task hasn’t appreciably changed, the </a:t>
            </a:r>
            <a:r>
              <a:rPr lang="en-US" altLang="en-US" sz="1100" i="1" baseline="0" dirty="0"/>
              <a:t>conditions</a:t>
            </a:r>
            <a:r>
              <a:rPr lang="en-US" altLang="en-US" sz="1100" i="0" baseline="0" dirty="0"/>
              <a:t> have….this will be in contrast in upcoming slides to the thought process that will explore when the tasks are essentially the same, but the </a:t>
            </a:r>
            <a:r>
              <a:rPr lang="en-US" altLang="en-US" sz="1100" i="1" baseline="0" dirty="0"/>
              <a:t>worksite</a:t>
            </a:r>
            <a:r>
              <a:rPr lang="en-US" altLang="en-US" sz="1100" i="0" baseline="0" dirty="0"/>
              <a:t> is different….and then goes on to discussion when both elements are in play. </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9130892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706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F5C5934C-6CBA-47D1-A33F-B479E6D85E50}" type="slidenum">
              <a:rPr lang="en-US" altLang="en-US" sz="1000" smtClean="0"/>
              <a:pPr>
                <a:spcBef>
                  <a:spcPct val="0"/>
                </a:spcBef>
                <a:buFontTx/>
                <a:buNone/>
              </a:pPr>
              <a:t>47</a:t>
            </a:fld>
            <a:endParaRPr lang="en-US" altLang="en-US" sz="1000"/>
          </a:p>
        </p:txBody>
      </p:sp>
      <p:sp>
        <p:nvSpPr>
          <p:cNvPr id="70660"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See comments on previous</a:t>
            </a:r>
            <a:r>
              <a:rPr lang="en-US" altLang="en-US" sz="1100" baseline="0" dirty="0"/>
              <a:t> slide….add to the conditions: Person working alone – falls into tank. In addition to the fall is the potential for engulfment and/or drowning.</a:t>
            </a:r>
          </a:p>
          <a:p>
            <a:pPr eaLnBrk="1" hangingPunct="1"/>
            <a:endParaRPr lang="en-US" altLang="en-US" sz="1800" baseline="0" dirty="0">
              <a:latin typeface="Arial" panose="020B0604020202020204" pitchFamily="34" charset="0"/>
            </a:endParaRPr>
          </a:p>
          <a:p>
            <a:pPr eaLnBrk="1" hangingPunct="1"/>
            <a:endParaRPr lang="en-US" altLang="en-US" sz="1800" dirty="0">
              <a:latin typeface="Arial" panose="020B0604020202020204" pitchFamily="34" charset="0"/>
            </a:endParaRPr>
          </a:p>
        </p:txBody>
      </p:sp>
    </p:spTree>
    <p:extLst>
      <p:ext uri="{BB962C8B-B14F-4D97-AF65-F5344CB8AC3E}">
        <p14:creationId xmlns:p14="http://schemas.microsoft.com/office/powerpoint/2010/main" val="5499341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31966D75-FFDE-4AE0-BB8A-352736FE7235}" type="slidenum">
              <a:rPr lang="en-US" altLang="en-US" sz="1000" smtClean="0"/>
              <a:pPr>
                <a:spcBef>
                  <a:spcPct val="0"/>
                </a:spcBef>
                <a:buFontTx/>
                <a:buNone/>
              </a:pPr>
              <a:t>48</a:t>
            </a:fld>
            <a:endParaRPr lang="en-US" altLang="en-US" sz="1000"/>
          </a:p>
        </p:txBody>
      </p:sp>
      <p:sp>
        <p:nvSpPr>
          <p:cNvPr id="54276" name="Rectangle 2"/>
          <p:cNvSpPr>
            <a:spLocks noGrp="1" noRot="1" noChangeAspect="1" noChangeArrowheads="1" noTextEdit="1"/>
          </p:cNvSpPr>
          <p:nvPr>
            <p:ph type="sldImg"/>
          </p:nvPr>
        </p:nvSpPr>
        <p:spPr>
          <a:xfrm>
            <a:off x="825500" y="512763"/>
            <a:ext cx="5048250" cy="3786187"/>
          </a:xfrm>
          <a:ln/>
        </p:spPr>
      </p:sp>
      <p:sp>
        <p:nvSpPr>
          <p:cNvPr id="542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Baffle Repair</a:t>
            </a:r>
          </a:p>
          <a:p>
            <a:pPr eaLnBrk="1" hangingPunct="1"/>
            <a:endParaRPr lang="en-US" altLang="en-US" sz="1100" dirty="0"/>
          </a:p>
          <a:p>
            <a:pPr eaLnBrk="1" hangingPunct="1"/>
            <a:r>
              <a:rPr lang="en-US" altLang="en-US" sz="1100" baseline="0" dirty="0"/>
              <a:t>This is a common occurrence…</a:t>
            </a:r>
          </a:p>
          <a:p>
            <a:pPr eaLnBrk="1" hangingPunct="1"/>
            <a:endParaRPr lang="en-US" altLang="en-US" sz="1100" baseline="0" dirty="0"/>
          </a:p>
          <a:p>
            <a:pPr eaLnBrk="1" hangingPunct="1"/>
            <a:r>
              <a:rPr lang="en-US" altLang="en-US" sz="1100" baseline="0" dirty="0"/>
              <a:t>The Instructor can work through this scenario as an exercise, capture comments on a flip chart, or directly engage the participants in an active problem solving scenario. The experience of the group that have “been there” and “done that” should emerge pretty quickly, and the discussion will benefit the participants with practical solutions of shared experience.</a:t>
            </a:r>
          </a:p>
          <a:p>
            <a:pPr eaLnBrk="1" hangingPunct="1"/>
            <a:endParaRPr lang="en-US" altLang="en-US" sz="1100" baseline="0" dirty="0"/>
          </a:p>
          <a:p>
            <a:pPr eaLnBrk="1" hangingPunct="1"/>
            <a:r>
              <a:rPr lang="en-US" altLang="en-US" sz="1100" baseline="0" dirty="0"/>
              <a:t>To put it in context to the participants, some key points to recognize if offered from the discussion: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100" dirty="0"/>
              <a:t>Limited</a:t>
            </a:r>
            <a:r>
              <a:rPr lang="en-US" altLang="en-US" sz="1100" baseline="0" dirty="0"/>
              <a:t> work space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100" baseline="0" dirty="0"/>
              <a:t>no three point contact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100" baseline="0" dirty="0"/>
              <a:t>no harness or retrieval (CSE violation) method.</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100"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100" baseline="0" dirty="0"/>
              <a:t>Work toward identifying things they man not see in the picture, but likely exist in their work experience: Is it a wet environment? Are the ladder rungs often wet? What kind of footwear would be an appropriate choice to prevent slipping and falling off the ladder? Would a harness connected to the ladder be a good idea? If so, would the ladder need to be rated to the OSHA ladder standards?</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4558719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07030330-3495-4EE1-A678-7D371D26D65D}" type="slidenum">
              <a:rPr lang="en-US" altLang="en-US" sz="1000" smtClean="0"/>
              <a:pPr>
                <a:spcBef>
                  <a:spcPct val="0"/>
                </a:spcBef>
                <a:buFontTx/>
                <a:buNone/>
              </a:pPr>
              <a:t>49</a:t>
            </a:fld>
            <a:endParaRPr lang="en-US" altLang="en-US" sz="1000"/>
          </a:p>
        </p:txBody>
      </p:sp>
      <p:sp>
        <p:nvSpPr>
          <p:cNvPr id="76804" name="Rectangle 2"/>
          <p:cNvSpPr>
            <a:spLocks noGrp="1" noRot="1" noChangeAspect="1" noChangeArrowheads="1" noTextEdit="1"/>
          </p:cNvSpPr>
          <p:nvPr>
            <p:ph type="sldImg"/>
          </p:nvPr>
        </p:nvSpPr>
        <p:spPr>
          <a:xfrm>
            <a:off x="920750" y="623888"/>
            <a:ext cx="4899025" cy="3675062"/>
          </a:xfrm>
          <a:ln/>
        </p:spPr>
      </p:sp>
      <p:sp>
        <p:nvSpPr>
          <p:cNvPr id="76805" name="Rectangle 3"/>
          <p:cNvSpPr>
            <a:spLocks noGrp="1" noChangeArrowheads="1"/>
          </p:cNvSpPr>
          <p:nvPr>
            <p:ph type="body" idx="1"/>
          </p:nvPr>
        </p:nvSpPr>
        <p:spPr>
          <a:xfrm>
            <a:off x="685800" y="4473893"/>
            <a:ext cx="5486400" cy="16809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entry and exiting vehicles or equipment</a:t>
            </a:r>
          </a:p>
          <a:p>
            <a:pPr eaLnBrk="1" hangingPunct="1"/>
            <a:endParaRPr lang="en-US" altLang="en-US" sz="1100" dirty="0"/>
          </a:p>
          <a:p>
            <a:pPr eaLnBrk="1" hangingPunct="1"/>
            <a:r>
              <a:rPr lang="en-US" altLang="en-US" sz="1100" dirty="0"/>
              <a:t>Fall hazards are</a:t>
            </a:r>
            <a:r>
              <a:rPr lang="en-US" altLang="en-US" sz="1100" baseline="0" dirty="0"/>
              <a:t> present when working on or moving from elevated surfaces. Pump Truck operators are in and out of their trucks numerous times a day. Excavator operators are the same, but the contact surface are not under a standard like vehicles are. Three point contact at all times is the best way to avoid these kinds of accidents. Comment to time of year, weather conditions and time of day (low light). It will be addressed again later in the “struck by” section of the presentation, but it may be worth while to recognize the issue of traffic and traffic controls (note the reflective vest in the picture).</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555630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D7925C3A-34A0-49C5-AC95-1D063F1AE872}" type="slidenum">
              <a:rPr lang="en-US" altLang="en-US" smtClean="0"/>
              <a:pPr/>
              <a:t>5</a:t>
            </a:fld>
            <a:endParaRPr lang="en-US" altLang="en-US"/>
          </a:p>
        </p:txBody>
      </p:sp>
      <p:sp>
        <p:nvSpPr>
          <p:cNvPr id="11267" name="Rectangle 2"/>
          <p:cNvSpPr>
            <a:spLocks noGrp="1" noRot="1" noChangeAspect="1" noChangeArrowheads="1" noTextEdit="1"/>
          </p:cNvSpPr>
          <p:nvPr>
            <p:ph type="sldImg"/>
          </p:nvPr>
        </p:nvSpPr>
        <p:spPr>
          <a:xfrm>
            <a:off x="938213" y="608013"/>
            <a:ext cx="4897437" cy="3675062"/>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baseline="0" dirty="0"/>
              <a:t>After the introductions, the instructor should have the participants take the “pre-course” quiz. This can be set up as an interactive exercise and have participants “share” and discuss answers. Afterward the instructor should review the answers with the group and encourage discussion.</a:t>
            </a:r>
            <a:endParaRPr lang="en-US" altLang="en-US" sz="1100" dirty="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5722059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F6E2223E-187C-4134-9A17-035F846068D5}" type="slidenum">
              <a:rPr lang="en-US" altLang="en-US" sz="1000" smtClean="0"/>
              <a:pPr>
                <a:spcBef>
                  <a:spcPct val="0"/>
                </a:spcBef>
                <a:buFontTx/>
                <a:buNone/>
              </a:pPr>
              <a:t>50</a:t>
            </a:fld>
            <a:endParaRPr lang="en-US" altLang="en-US" sz="1000"/>
          </a:p>
        </p:txBody>
      </p:sp>
      <p:sp>
        <p:nvSpPr>
          <p:cNvPr id="78852" name="Rectangle 2"/>
          <p:cNvSpPr>
            <a:spLocks noGrp="1" noRot="1" noChangeAspect="1" noChangeArrowheads="1" noTextEdit="1"/>
          </p:cNvSpPr>
          <p:nvPr>
            <p:ph type="sldImg"/>
          </p:nvPr>
        </p:nvSpPr>
        <p:spPr>
          <a:xfrm>
            <a:off x="990600" y="592138"/>
            <a:ext cx="4876800" cy="3659187"/>
          </a:xfrm>
          <a:ln/>
        </p:spPr>
      </p:sp>
      <p:sp>
        <p:nvSpPr>
          <p:cNvPr id="788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Transporting equipment</a:t>
            </a:r>
          </a:p>
          <a:p>
            <a:pPr eaLnBrk="1" hangingPunct="1"/>
            <a:endParaRPr lang="en-US" altLang="en-US" sz="1100" dirty="0"/>
          </a:p>
          <a:p>
            <a:pPr eaLnBrk="1" hangingPunct="1"/>
            <a:r>
              <a:rPr lang="en-US" altLang="en-US" sz="1100" dirty="0"/>
              <a:t>Fall</a:t>
            </a:r>
            <a:r>
              <a:rPr lang="en-US" altLang="en-US" sz="1100" baseline="0" dirty="0"/>
              <a:t> hazards after slips, trips climbing on and off equipment may increase when a solid three point contact cannot be accomplished. Potential for ankle, knee and back injuries exist when jumping off of P/U tailgates, flatbeds, etc.. “Staging areas” are rarely defined on our industry Onsite sites, so it is dependent on the contractor to select level, flat ground for loading and offloading equipment when possible. Depending on what the piece is, additional consideration is made for close work in residential areas and overhead wires (electrical) exposures.</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9550552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93F0C33-09F9-4C10-9DC2-41C4AF9FA34E}" type="slidenum">
              <a:rPr lang="en-US" altLang="en-US" sz="1000" smtClean="0"/>
              <a:pPr>
                <a:spcBef>
                  <a:spcPct val="0"/>
                </a:spcBef>
                <a:buFontTx/>
                <a:buNone/>
              </a:pPr>
              <a:t>51</a:t>
            </a:fld>
            <a:endParaRPr lang="en-US" altLang="en-US" sz="1000"/>
          </a:p>
        </p:txBody>
      </p:sp>
      <p:sp>
        <p:nvSpPr>
          <p:cNvPr id="80900" name="Rectangle 2"/>
          <p:cNvSpPr>
            <a:spLocks noGrp="1" noRot="1" noChangeAspect="1" noChangeArrowheads="1" noTextEdit="1"/>
          </p:cNvSpPr>
          <p:nvPr>
            <p:ph type="sldImg"/>
          </p:nvPr>
        </p:nvSpPr>
        <p:spPr>
          <a:xfrm>
            <a:off x="954088" y="606425"/>
            <a:ext cx="4879975" cy="3660775"/>
          </a:xfrm>
          <a:ln/>
        </p:spPr>
      </p:sp>
      <p:sp>
        <p:nvSpPr>
          <p:cNvPr id="809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Transporting equipment</a:t>
            </a:r>
          </a:p>
          <a:p>
            <a:pPr eaLnBrk="1" hangingPunct="1"/>
            <a:endParaRPr lang="en-US" altLang="en-US" sz="1100" dirty="0"/>
          </a:p>
          <a:p>
            <a:pPr eaLnBrk="1" hangingPunct="1"/>
            <a:r>
              <a:rPr lang="en-US" altLang="en-US" sz="1100" dirty="0"/>
              <a:t>Accidents happen….in the heat of the moment, safe decision making needs to be maintained or even</a:t>
            </a:r>
            <a:r>
              <a:rPr lang="en-US" altLang="en-US" sz="1100" baseline="0" dirty="0"/>
              <a:t> intensified</a:t>
            </a:r>
            <a:r>
              <a:rPr lang="en-US" altLang="en-US" sz="1100" dirty="0"/>
              <a:t>. You can make a bad situation worse….The person climbing on an unstable, unsecured load is at great risk.</a:t>
            </a:r>
            <a:r>
              <a:rPr lang="en-US" altLang="en-US" sz="1100" baseline="0" dirty="0"/>
              <a:t> The worker standing at the tail of the flat bed: 1 – Doesn’t need to be there, 2 – is at risk from a serious “struck by” event by standing in the “line of fire” of the Komatsu in the picture that appears to be either trying to stabilize the tipped excavator or in the effort to “right” the excavator, will try to lift and/or swing the boom to the right and reposition the other piece of equipment….</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8976565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96C4DE56-F400-4F8C-AFE0-66F17A2AFA14}" type="slidenum">
              <a:rPr lang="en-US" altLang="en-US" sz="1000" smtClean="0"/>
              <a:pPr>
                <a:spcBef>
                  <a:spcPct val="0"/>
                </a:spcBef>
                <a:buFontTx/>
                <a:buNone/>
              </a:pPr>
              <a:t>52</a:t>
            </a:fld>
            <a:endParaRPr lang="en-US" altLang="en-US" sz="1000"/>
          </a:p>
        </p:txBody>
      </p:sp>
      <p:sp>
        <p:nvSpPr>
          <p:cNvPr id="48132" name="Rectangle 2"/>
          <p:cNvSpPr>
            <a:spLocks noGrp="1" noRot="1" noChangeAspect="1" noChangeArrowheads="1" noTextEdit="1"/>
          </p:cNvSpPr>
          <p:nvPr>
            <p:ph type="sldImg"/>
          </p:nvPr>
        </p:nvSpPr>
        <p:spPr>
          <a:xfrm>
            <a:off x="985838" y="592138"/>
            <a:ext cx="4940300" cy="3706812"/>
          </a:xfrm>
          <a:ln/>
        </p:spPr>
      </p:sp>
      <p:sp>
        <p:nvSpPr>
          <p:cNvPr id="481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Tank Installations</a:t>
            </a:r>
          </a:p>
          <a:p>
            <a:pPr eaLnBrk="1" hangingPunct="1"/>
            <a:endParaRPr lang="en-US" altLang="en-US" sz="1100" dirty="0"/>
          </a:p>
          <a:p>
            <a:pPr eaLnBrk="1" hangingPunct="1"/>
            <a:r>
              <a:rPr lang="en-US" altLang="en-US" sz="1100" dirty="0"/>
              <a:t>Fall hazards exposures on equipment your installing may present new exposures. Working in and around septic tanks in our industry can also combine to multiply the exposure. Stepping across and down onto this tank is easy enough, but what is different when the worker now tries to get out? What changes if it is wet/raining/snowing/cold and the ground surrounding the excavation is unstable or saturated? Are there any “struck by” potentials here? (chains</a:t>
            </a:r>
            <a:r>
              <a:rPr lang="en-US" altLang="en-US" sz="1100" baseline="0" dirty="0"/>
              <a:t> connected to a spreader bar)</a:t>
            </a:r>
            <a:endParaRPr lang="en-US" altLang="en-US" sz="1100" dirty="0"/>
          </a:p>
          <a:p>
            <a:pPr eaLnBrk="1" hangingPunct="1"/>
            <a:r>
              <a:rPr lang="en-US" altLang="en-US" sz="1100" dirty="0"/>
              <a:t>Solutions requires a combination of approaches and well-trained employees – there is no “one size fits all” solution to fall protection.</a:t>
            </a:r>
          </a:p>
          <a:p>
            <a:pPr eaLnBrk="1" hangingPunct="1"/>
            <a:r>
              <a:rPr lang="en-US" altLang="en-US" sz="1100" dirty="0"/>
              <a:t>Try to eliminate fall potentials whenever possible, but when you can’t, take a minute or two and pay attention to what </a:t>
            </a:r>
            <a:r>
              <a:rPr lang="en-US" altLang="en-US" sz="1100" i="1" dirty="0"/>
              <a:t>could</a:t>
            </a:r>
            <a:r>
              <a:rPr lang="en-US" altLang="en-US" sz="1100" dirty="0"/>
              <a:t> happen.</a:t>
            </a: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7247263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03021B87-1CBB-479A-A6EF-1BBED7400EEF}" type="slidenum">
              <a:rPr lang="en-US" altLang="en-US" sz="1000" smtClean="0"/>
              <a:pPr>
                <a:spcBef>
                  <a:spcPct val="0"/>
                </a:spcBef>
                <a:buFontTx/>
                <a:buNone/>
              </a:pPr>
              <a:t>53</a:t>
            </a:fld>
            <a:endParaRPr lang="en-US" altLang="en-US" sz="1000"/>
          </a:p>
        </p:txBody>
      </p:sp>
      <p:sp>
        <p:nvSpPr>
          <p:cNvPr id="56324" name="Rectangle 2"/>
          <p:cNvSpPr>
            <a:spLocks noGrp="1" noRot="1" noChangeAspect="1" noChangeArrowheads="1" noTextEdit="1"/>
          </p:cNvSpPr>
          <p:nvPr>
            <p:ph type="sldImg"/>
          </p:nvPr>
        </p:nvSpPr>
        <p:spPr>
          <a:xfrm>
            <a:off x="874713" y="671513"/>
            <a:ext cx="4879975" cy="3660775"/>
          </a:xfrm>
          <a:ln/>
        </p:spPr>
      </p:sp>
      <p:sp>
        <p:nvSpPr>
          <p:cNvPr id="563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Installation</a:t>
            </a:r>
            <a:r>
              <a:rPr lang="en-US" altLang="en-US" sz="1100" baseline="0" dirty="0"/>
              <a:t> and leveling of septic tank. </a:t>
            </a:r>
          </a:p>
          <a:p>
            <a:pPr eaLnBrk="1" hangingPunct="1"/>
            <a:endParaRPr lang="en-US" altLang="en-US" sz="1100" baseline="0" dirty="0"/>
          </a:p>
          <a:p>
            <a:pPr eaLnBrk="1" hangingPunct="1"/>
            <a:r>
              <a:rPr lang="en-US" altLang="en-US" sz="1100" dirty="0"/>
              <a:t>Installation of septic tanks in our industry can also combine to multiply the exposure. Stepping across and down onto this tank is easy enough, but what is different when the worker now tries to get out? </a:t>
            </a:r>
          </a:p>
          <a:p>
            <a:pPr eaLnBrk="1" hangingPunct="1"/>
            <a:endParaRPr lang="en-US" altLang="en-US" sz="1100" dirty="0"/>
          </a:p>
          <a:p>
            <a:pPr eaLnBrk="1" hangingPunct="1"/>
            <a:r>
              <a:rPr lang="en-US" altLang="en-US" sz="1100" dirty="0"/>
              <a:t>What changes if it is wet/raining/snowing/cold and the ground surrounding the excavation is</a:t>
            </a:r>
            <a:r>
              <a:rPr lang="en-US" altLang="en-US" sz="1100" baseline="0" dirty="0"/>
              <a:t> open to becoming a fall along with being caught in/or between</a:t>
            </a:r>
            <a:r>
              <a:rPr lang="en-US" altLang="en-US" sz="1100" dirty="0"/>
              <a:t>? Does the potential of the severity of the accident increase?</a:t>
            </a:r>
          </a:p>
          <a:p>
            <a:pPr eaLnBrk="1" hangingPunct="1"/>
            <a:endParaRPr lang="en-US" alt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baseline="0" dirty="0"/>
              <a:t>The Instructor can work through this scenario as an exercise, capture comments on a flip chart, or directly engage the participants in an active problem solving scenario. The experience of the group that have “been there” and “done that” should emerge pretty quickly, and the discussion will benefit the participants with practical solutions of shared experience.</a:t>
            </a:r>
          </a:p>
          <a:p>
            <a:pPr eaLnBrk="1" hangingPunct="1"/>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6564371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203A9529-64B8-426B-8B25-319D583AD7F7}" type="slidenum">
              <a:rPr lang="en-US" altLang="en-US" sz="1000" smtClean="0"/>
              <a:pPr>
                <a:spcBef>
                  <a:spcPct val="0"/>
                </a:spcBef>
                <a:buFontTx/>
                <a:buNone/>
              </a:pPr>
              <a:t>54</a:t>
            </a:fld>
            <a:endParaRPr lang="en-US" altLang="en-US" sz="1000"/>
          </a:p>
        </p:txBody>
      </p:sp>
      <p:sp>
        <p:nvSpPr>
          <p:cNvPr id="64516" name="Rectangle 2"/>
          <p:cNvSpPr>
            <a:spLocks noGrp="1" noRot="1" noChangeAspect="1" noChangeArrowheads="1" noTextEdit="1"/>
          </p:cNvSpPr>
          <p:nvPr>
            <p:ph type="sldImg"/>
          </p:nvPr>
        </p:nvSpPr>
        <p:spPr>
          <a:ln/>
        </p:spPr>
      </p:sp>
      <p:sp>
        <p:nvSpPr>
          <p:cNvPr id="645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Repair or maintenance</a:t>
            </a:r>
          </a:p>
          <a:p>
            <a:pPr eaLnBrk="1" hangingPunct="1"/>
            <a:endParaRPr lang="en-US" altLang="en-US" sz="1100" dirty="0"/>
          </a:p>
          <a:p>
            <a:pPr eaLnBrk="1" hangingPunct="1"/>
            <a:r>
              <a:rPr lang="en-US" altLang="en-US" sz="1100" dirty="0"/>
              <a:t>Falling hazards not only include “falling from”,</a:t>
            </a:r>
            <a:r>
              <a:rPr lang="en-US" altLang="en-US" sz="1100" baseline="0" dirty="0"/>
              <a:t> “falling down” but “falling in”. Worker body position and balance contribute to the likelihood of a fall event for any variety of reasons. If it </a:t>
            </a:r>
            <a:r>
              <a:rPr lang="en-US" altLang="en-US" sz="1100" i="1" baseline="0" dirty="0"/>
              <a:t>can</a:t>
            </a:r>
            <a:r>
              <a:rPr lang="en-US" altLang="en-US" sz="1100" i="0" baseline="0" dirty="0"/>
              <a:t> happen it likely </a:t>
            </a:r>
            <a:r>
              <a:rPr lang="en-US" altLang="en-US" sz="1100" i="1" baseline="0" dirty="0"/>
              <a:t>will </a:t>
            </a:r>
            <a:r>
              <a:rPr lang="en-US" altLang="en-US" sz="1100" i="0" baseline="0" dirty="0"/>
              <a:t>happen sooner or later. Industry has examples of workers falling head first into system tank components and getting stuck upside down for several hours! </a:t>
            </a:r>
          </a:p>
          <a:p>
            <a:pPr eaLnBrk="1" hangingPunct="1"/>
            <a:endParaRPr lang="en-US" altLang="en-US" sz="1100" dirty="0"/>
          </a:p>
          <a:p>
            <a:pPr eaLnBrk="1" hangingPunct="1"/>
            <a:r>
              <a:rPr lang="en-US" altLang="en-US" sz="1100" i="0" baseline="0" dirty="0"/>
              <a:t>If a hand slips, if the worker overly extends his reach the likely result will be a fall inside the tank. This picture also represents some other safety issues that the Instructor may or may not want to bring into the presentation at this point. (Confined space entry violations)</a:t>
            </a:r>
          </a:p>
          <a:p>
            <a:pPr eaLnBrk="1" hangingPunct="1"/>
            <a:endParaRPr lang="en-US" altLang="en-US" sz="1100" i="0" baseline="0" dirty="0"/>
          </a:p>
          <a:p>
            <a:pPr eaLnBrk="1" hangingPunct="1"/>
            <a:r>
              <a:rPr lang="en-US" altLang="en-US" sz="1100" i="0" baseline="0" dirty="0"/>
              <a:t>The Worst? Drowning upside down in the contents of a septic tank…what could be worse than that?...broken neck quadriplegic, long term illness from aspirating grossly contaminated raw human waste? There’s nothing good in this picture…</a:t>
            </a:r>
          </a:p>
          <a:p>
            <a:pPr eaLnBrk="1" hangingPunct="1"/>
            <a:endParaRPr lang="en-US" altLang="en-US" sz="1100" i="0" baseline="0" dirty="0"/>
          </a:p>
          <a:p>
            <a:pPr eaLnBrk="1" hangingPunct="1"/>
            <a:r>
              <a:rPr lang="en-US" altLang="en-US" sz="1100" i="0" baseline="0" dirty="0"/>
              <a:t>Another concept to introduce to the class: Behavioral – Positive reinforcement for negative behaviors – the idea of repeatedly doing inappropriate “at risk” tasks and then nothing “bad” happens, results in justification tactics by the worker or employer to continue to approach work tasks with little perception to the real risks.</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7615125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13CD39B5-28B1-4D14-8D25-3CC2112FE512}" type="slidenum">
              <a:rPr lang="en-US" altLang="en-US" sz="1000" smtClean="0"/>
              <a:pPr>
                <a:spcBef>
                  <a:spcPct val="0"/>
                </a:spcBef>
                <a:buFontTx/>
                <a:buNone/>
              </a:pPr>
              <a:t>55</a:t>
            </a:fld>
            <a:endParaRPr lang="en-US" altLang="en-US" sz="1000"/>
          </a:p>
        </p:txBody>
      </p:sp>
      <p:sp>
        <p:nvSpPr>
          <p:cNvPr id="66564" name="Rectangle 2"/>
          <p:cNvSpPr>
            <a:spLocks noGrp="1" noRot="1" noChangeAspect="1" noChangeArrowheads="1" noTextEdit="1"/>
          </p:cNvSpPr>
          <p:nvPr>
            <p:ph type="sldImg"/>
          </p:nvPr>
        </p:nvSpPr>
        <p:spPr>
          <a:xfrm>
            <a:off x="987425" y="639763"/>
            <a:ext cx="4876800" cy="3659187"/>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Inspection/component failure</a:t>
            </a:r>
          </a:p>
          <a:p>
            <a:pPr eaLnBrk="1" hangingPunct="1"/>
            <a:endParaRPr lang="en-US" altLang="en-US" sz="1100" dirty="0"/>
          </a:p>
          <a:p>
            <a:pPr eaLnBrk="1" hangingPunct="1"/>
            <a:r>
              <a:rPr lang="en-US" altLang="en-US" sz="1100" dirty="0"/>
              <a:t>Across</a:t>
            </a:r>
            <a:r>
              <a:rPr lang="en-US" altLang="en-US" sz="1100" baseline="0" dirty="0"/>
              <a:t> the country there are hundreds of THOUSANDS single wall steel tanks that were installed in the last 75 years. You could order them out of the Sears and Roebuck catalog and have them delivered. In typical configurations, the top 12’-20’ of the tank would not see water, but would see all of the sewer gasses and resulting oxidation and rusting of the steel from the gasses converting to acid (low pH) and breaking down the tank from the inside. Shallow installs, ground probing present not only very real hazards, but very invisible ones (buried). </a:t>
            </a:r>
          </a:p>
          <a:p>
            <a:pPr eaLnBrk="1" hangingPunct="1"/>
            <a:endParaRPr lang="en-US" altLang="en-US" sz="1100" dirty="0"/>
          </a:p>
          <a:p>
            <a:pPr eaLnBrk="1" hangingPunct="1"/>
            <a:r>
              <a:rPr lang="en-US" altLang="en-US" sz="1100" baseline="0" dirty="0"/>
              <a:t>When a worker breaks through the surface and fall into one of these tanks, the injury is compounded by “struck by” cuts and abrasions followed by immersion in raw human waste…and all that means. Post accident infections can be severe and difficult to treat, if you don’t drown outright.</a:t>
            </a:r>
          </a:p>
          <a:p>
            <a:pPr eaLnBrk="1" hangingPunct="1"/>
            <a:endParaRPr lang="en-US" altLang="en-US" sz="1100" baseline="0" dirty="0"/>
          </a:p>
          <a:p>
            <a:pPr eaLnBrk="1" hangingPunct="1"/>
            <a:r>
              <a:rPr lang="en-US" altLang="en-US" sz="1100" dirty="0"/>
              <a:t>The</a:t>
            </a:r>
            <a:r>
              <a:rPr lang="en-US" altLang="en-US" sz="1100" baseline="0" dirty="0"/>
              <a:t> frequency of this situation will vary from location to location around the country based on local and state regulations and how they address replacement requirements on these tanks when discovered. Some states and local health jurisdictions (Washington State), replacement are mandatory when they are identified.</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41946883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747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18D2CB70-8FC0-437D-9B0D-51CD2B21153D}" type="slidenum">
              <a:rPr lang="en-US" altLang="en-US" sz="1000" smtClean="0"/>
              <a:pPr>
                <a:spcBef>
                  <a:spcPct val="0"/>
                </a:spcBef>
                <a:buFontTx/>
                <a:buNone/>
              </a:pPr>
              <a:t>56</a:t>
            </a:fld>
            <a:endParaRPr lang="en-US" altLang="en-US" sz="1000"/>
          </a:p>
        </p:txBody>
      </p:sp>
      <p:sp>
        <p:nvSpPr>
          <p:cNvPr id="74756" name="Rectangle 2"/>
          <p:cNvSpPr>
            <a:spLocks noGrp="1" noRot="1" noChangeAspect="1" noChangeArrowheads="1" noTextEdit="1"/>
          </p:cNvSpPr>
          <p:nvPr>
            <p:ph type="sldImg"/>
          </p:nvPr>
        </p:nvSpPr>
        <p:spPr>
          <a:xfrm>
            <a:off x="990600" y="639763"/>
            <a:ext cx="4876800" cy="3659187"/>
          </a:xfrm>
          <a:ln/>
        </p:spPr>
      </p:sp>
      <p:sp>
        <p:nvSpPr>
          <p:cNvPr id="747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Pumping out a Sludge Digester</a:t>
            </a:r>
          </a:p>
          <a:p>
            <a:pPr eaLnBrk="1" hangingPunct="1"/>
            <a:endParaRPr lang="en-US" altLang="en-US" sz="1100" dirty="0"/>
          </a:p>
          <a:p>
            <a:pPr eaLnBrk="1" hangingPunct="1"/>
            <a:r>
              <a:rPr lang="en-US" altLang="en-US" sz="1100" dirty="0"/>
              <a:t>This slide presents an</a:t>
            </a:r>
            <a:r>
              <a:rPr lang="en-US" altLang="en-US" sz="1100" baseline="0" dirty="0"/>
              <a:t> opportunity to shift the discussion to work tasks that are done on system components and maintenance that is upscale in scope as well as put the “fall” exposure into a different perspective. </a:t>
            </a:r>
          </a:p>
          <a:p>
            <a:pPr eaLnBrk="1" hangingPunct="1"/>
            <a:endParaRPr lang="en-US" altLang="en-US" sz="1100" baseline="0" dirty="0"/>
          </a:p>
          <a:p>
            <a:pPr eaLnBrk="1" hangingPunct="1"/>
            <a:r>
              <a:rPr lang="en-US" altLang="en-US" sz="1100" baseline="0" dirty="0"/>
              <a:t>This picture is of a worker pumping out a large scale  “digester” and put the Focus Four Exposures into a different context. When the work changes, the exposures are essentially the same. But some of the auxiliary exposures (like slipping and falling under the surface) are exponentially increased along with the potential severity (drowning, inability to rescue).</a:t>
            </a:r>
            <a:endParaRPr lang="en-US" altLang="en-US" sz="1100" dirty="0"/>
          </a:p>
          <a:p>
            <a:pPr eaLnBrk="1" hangingPunct="1"/>
            <a:endParaRPr lang="en-US" altLang="en-US" sz="1100" dirty="0"/>
          </a:p>
          <a:p>
            <a:pPr eaLnBrk="1" hangingPunct="1"/>
            <a:r>
              <a:rPr lang="en-US" altLang="en-US" sz="1100" dirty="0"/>
              <a:t>While CSE regulations allow for an employee</a:t>
            </a:r>
            <a:r>
              <a:rPr lang="en-US" altLang="en-US" sz="1100" baseline="0" dirty="0"/>
              <a:t> to disconnect from non-entry self rescue equipment in circumstances where it would be more dangerous to be connected (internal structure), steps need to be taken to mitigate the risk. </a:t>
            </a:r>
            <a:r>
              <a:rPr lang="en-US" altLang="en-US" sz="1100" dirty="0"/>
              <a:t>Simply “tying off” creates its own set of hazards. </a:t>
            </a:r>
          </a:p>
          <a:p>
            <a:pPr eaLnBrk="1" hangingPunct="1"/>
            <a:endParaRPr lang="en-US" altLang="en-US" sz="1100" dirty="0"/>
          </a:p>
          <a:p>
            <a:pPr eaLnBrk="1" hangingPunct="1"/>
            <a:r>
              <a:rPr lang="en-US" altLang="en-US" sz="1100" dirty="0"/>
              <a:t>Instructor can challenge participants to think through what would be the best PPE here? Waders? Life jacket? Some</a:t>
            </a:r>
            <a:r>
              <a:rPr lang="en-US" altLang="en-US" sz="1100" baseline="0" dirty="0"/>
              <a:t> other kind of flotation device?</a:t>
            </a:r>
          </a:p>
          <a:p>
            <a:pPr eaLnBrk="1" hangingPunct="1"/>
            <a:endParaRPr lang="en-US" altLang="en-US" sz="1100" dirty="0"/>
          </a:p>
          <a:p>
            <a:pPr eaLnBrk="1" hangingPunct="1"/>
            <a:r>
              <a:rPr lang="en-US" altLang="en-US" sz="1100" dirty="0"/>
              <a:t>Highlight on “fit for use”….</a:t>
            </a:r>
          </a:p>
        </p:txBody>
      </p:sp>
    </p:spTree>
    <p:extLst>
      <p:ext uri="{BB962C8B-B14F-4D97-AF65-F5344CB8AC3E}">
        <p14:creationId xmlns:p14="http://schemas.microsoft.com/office/powerpoint/2010/main" val="18087508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747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18D2CB70-8FC0-437D-9B0D-51CD2B21153D}" type="slidenum">
              <a:rPr lang="en-US" altLang="en-US" sz="1000" smtClean="0"/>
              <a:pPr>
                <a:spcBef>
                  <a:spcPct val="0"/>
                </a:spcBef>
                <a:buFontTx/>
                <a:buNone/>
              </a:pPr>
              <a:t>57</a:t>
            </a:fld>
            <a:endParaRPr lang="en-US" altLang="en-US" sz="1000"/>
          </a:p>
        </p:txBody>
      </p:sp>
      <p:sp>
        <p:nvSpPr>
          <p:cNvPr id="74756" name="Rectangle 2"/>
          <p:cNvSpPr>
            <a:spLocks noGrp="1" noRot="1" noChangeAspect="1" noChangeArrowheads="1" noTextEdit="1"/>
          </p:cNvSpPr>
          <p:nvPr>
            <p:ph type="sldImg"/>
          </p:nvPr>
        </p:nvSpPr>
        <p:spPr>
          <a:xfrm>
            <a:off x="989013" y="301625"/>
            <a:ext cx="4879975" cy="3660775"/>
          </a:xfrm>
          <a:ln/>
        </p:spPr>
      </p:sp>
      <p:sp>
        <p:nvSpPr>
          <p:cNvPr id="747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CSE (Confined Space Entry) Cracked Floor Tank repair (2 compartment) </a:t>
            </a:r>
          </a:p>
          <a:p>
            <a:pPr eaLnBrk="1" hangingPunct="1"/>
            <a:r>
              <a:rPr lang="en-US" altLang="en-US" sz="1100" dirty="0"/>
              <a:t>Fall hazards occur in nearly all areas Onsite is performed, and on most of the equipment (ladders, heavy equipment, for example) used in our industry.</a:t>
            </a:r>
          </a:p>
          <a:p>
            <a:pPr eaLnBrk="1" hangingPunct="1"/>
            <a:endParaRPr lang="en-US" altLang="en-US" sz="1100" dirty="0"/>
          </a:p>
          <a:p>
            <a:pPr eaLnBrk="1" hangingPunct="1"/>
            <a:r>
              <a:rPr lang="en-US" altLang="en-US" sz="1100" dirty="0"/>
              <a:t>As the work becomes more complicated (tank repairs</a:t>
            </a:r>
            <a:r>
              <a:rPr lang="en-US" altLang="en-US" sz="1100" baseline="0" dirty="0"/>
              <a:t> in place) </a:t>
            </a:r>
            <a:r>
              <a:rPr lang="en-US" altLang="en-US" sz="1100" dirty="0"/>
              <a:t>the solution requires a combination of systems and well-trained employees – there is no “one size fits all” solution to fall protection.</a:t>
            </a:r>
          </a:p>
          <a:p>
            <a:pPr eaLnBrk="1" hangingPunct="1"/>
            <a:endParaRPr lang="en-US" altLang="en-US" sz="1100" dirty="0"/>
          </a:p>
          <a:p>
            <a:pPr eaLnBrk="1" hangingPunct="1"/>
            <a:r>
              <a:rPr lang="en-US" altLang="en-US" sz="1100" dirty="0"/>
              <a:t>One thing that is true – an ounce of prevention is worth a pound of cure – Generally the</a:t>
            </a:r>
            <a:r>
              <a:rPr lang="en-US" altLang="en-US" sz="1100" baseline="0" dirty="0"/>
              <a:t> understanding for compliance under CSE (confined space entry) rules, complicate the Focus Four Falls application and exposures.</a:t>
            </a:r>
            <a:endParaRPr lang="en-US" altLang="en-US" sz="1100" dirty="0"/>
          </a:p>
        </p:txBody>
      </p:sp>
    </p:spTree>
    <p:extLst>
      <p:ext uri="{BB962C8B-B14F-4D97-AF65-F5344CB8AC3E}">
        <p14:creationId xmlns:p14="http://schemas.microsoft.com/office/powerpoint/2010/main" val="27915489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58</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slide outlines the basic employer responsibilities of an</a:t>
            </a:r>
            <a:r>
              <a:rPr lang="en-US" altLang="en-US" sz="1100" baseline="0" dirty="0"/>
              <a:t> OSHA or state approved Fall Protection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9412785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59</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slide outlines the basic employer responsibilities of an</a:t>
            </a:r>
            <a:r>
              <a:rPr lang="en-US" altLang="en-US" sz="1100" baseline="0" dirty="0"/>
              <a:t> OSHA or state approved Fall Protection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3941833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D7925C3A-34A0-49C5-AC95-1D063F1AE872}" type="slidenum">
              <a:rPr lang="en-US" altLang="en-US" smtClean="0"/>
              <a:pPr/>
              <a:t>6</a:t>
            </a:fld>
            <a:endParaRPr lang="en-US" altLang="en-US"/>
          </a:p>
        </p:txBody>
      </p:sp>
      <p:sp>
        <p:nvSpPr>
          <p:cNvPr id="11267" name="Rectangle 2"/>
          <p:cNvSpPr>
            <a:spLocks noGrp="1" noRot="1" noChangeAspect="1" noChangeArrowheads="1" noTextEdit="1"/>
          </p:cNvSpPr>
          <p:nvPr>
            <p:ph type="sldImg"/>
          </p:nvPr>
        </p:nvSpPr>
        <p:spPr>
          <a:xfrm>
            <a:off x="938213" y="608013"/>
            <a:ext cx="4897437" cy="3675062"/>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is an</a:t>
            </a:r>
            <a:r>
              <a:rPr lang="en-US" altLang="en-US" sz="1100" baseline="0" dirty="0"/>
              <a:t> industry specific </a:t>
            </a:r>
            <a:r>
              <a:rPr lang="en-US" altLang="en-US" sz="1100" dirty="0"/>
              <a:t>training on job site exposures and safety for</a:t>
            </a:r>
            <a:r>
              <a:rPr lang="en-US" altLang="en-US" sz="1100" baseline="0" dirty="0"/>
              <a:t> </a:t>
            </a:r>
            <a:r>
              <a:rPr lang="en-US" altLang="en-US" sz="1100" dirty="0"/>
              <a:t>employers and workers in the Onsite Sewage wastewater</a:t>
            </a:r>
            <a:r>
              <a:rPr lang="en-US" altLang="en-US" sz="1100" baseline="0" dirty="0"/>
              <a:t> industry</a:t>
            </a:r>
            <a:r>
              <a:rPr lang="en-US" altLang="en-US" sz="1100" dirty="0"/>
              <a:t>. </a:t>
            </a:r>
          </a:p>
          <a:p>
            <a:pPr eaLnBrk="1" hangingPunct="1"/>
            <a:endParaRPr lang="en-US" altLang="en-US" sz="1100" dirty="0"/>
          </a:p>
          <a:p>
            <a:pPr eaLnBrk="1" hangingPunct="1"/>
            <a:r>
              <a:rPr lang="en-US" altLang="en-US" sz="1100" dirty="0"/>
              <a:t>Briefly discuss in</a:t>
            </a:r>
            <a:r>
              <a:rPr lang="en-US" altLang="en-US" sz="1100" baseline="0" dirty="0"/>
              <a:t> the following slides, the Focus Four statistics as it relates to the </a:t>
            </a:r>
            <a:r>
              <a:rPr lang="en-US" altLang="en-US" sz="1100" dirty="0"/>
              <a:t> nationwide Onsite workforce, and review those numbers</a:t>
            </a:r>
            <a:r>
              <a:rPr lang="en-US" altLang="en-US" sz="1100" baseline="0" dirty="0"/>
              <a:t> in relation to </a:t>
            </a:r>
            <a:r>
              <a:rPr lang="en-US" altLang="en-US" sz="1100" dirty="0"/>
              <a:t>similar hazards</a:t>
            </a:r>
            <a:r>
              <a:rPr lang="en-US" altLang="en-US" sz="1100" baseline="0" dirty="0"/>
              <a:t> encountered by OSS (onsite systems) service providers.</a:t>
            </a:r>
            <a:r>
              <a:rPr lang="en-US" altLang="en-US" sz="1100" dirty="0"/>
              <a:t> The training</a:t>
            </a:r>
            <a:r>
              <a:rPr lang="en-US" altLang="en-US" sz="1100" baseline="0" dirty="0"/>
              <a:t> will</a:t>
            </a:r>
            <a:r>
              <a:rPr lang="en-US" altLang="en-US" sz="1100" dirty="0"/>
              <a:t> cover the four focus areas of hazards that are especially important on OSS Onsite sites. </a:t>
            </a:r>
          </a:p>
          <a:p>
            <a:pPr eaLnBrk="1" hangingPunct="1"/>
            <a:endParaRPr lang="en-US" altLang="en-US" sz="1100" dirty="0"/>
          </a:p>
          <a:p>
            <a:pPr eaLnBrk="1" hangingPunct="1"/>
            <a:r>
              <a:rPr lang="en-US" altLang="en-US" sz="1100" dirty="0"/>
              <a:t>Safety doesn’t happen by accident…it’s a choice.</a:t>
            </a:r>
            <a:r>
              <a:rPr lang="en-US" altLang="en-US" sz="1100" baseline="0" dirty="0"/>
              <a:t> From the highest level in an organization to the lowest level in the organization. Because the relative size of companies in the OSS industry is small (&gt;10) employee’s, personal behaviors, teamwork, and company culture play an important role in safe attitudes in the workplace.</a:t>
            </a:r>
            <a:endParaRPr lang="en-US" altLang="en-US" sz="1100" dirty="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5806147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60</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slide outlines the basic employee responsibilities of an</a:t>
            </a:r>
            <a:r>
              <a:rPr lang="en-US" altLang="en-US" sz="1100" baseline="0" dirty="0"/>
              <a:t> OSHA or state approved Fall Protection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17044911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61</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sz="1100" dirty="0">
                <a:solidFill>
                  <a:prstClr val="black"/>
                </a:solidFill>
              </a:rPr>
              <a:t>This slide outlines the basic employee responsibilities of an OSHA or state approved Fall Protection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565501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62</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The</a:t>
            </a:r>
            <a:r>
              <a:rPr lang="en-US" altLang="en-US" sz="1100" baseline="0" dirty="0"/>
              <a:t> Instructor, using the appropriate sheet in</a:t>
            </a:r>
            <a:r>
              <a:rPr lang="en-US" altLang="en-US" sz="1100" dirty="0"/>
              <a:t> the workbook handout,</a:t>
            </a:r>
            <a:r>
              <a:rPr lang="en-US" altLang="en-US" sz="1100" baseline="0" dirty="0"/>
              <a:t> should set up this activity and give the participant 3-5 minutes to identify the first three things that come to their mind and write them down in their handout. The next step will be to give them 3-5 minutes to write down how they will minimize them. </a:t>
            </a:r>
          </a:p>
          <a:p>
            <a:pPr eaLnBrk="1" hangingPunct="1"/>
            <a:endParaRPr lang="en-US" altLang="en-US" sz="1100" baseline="0" dirty="0"/>
          </a:p>
          <a:p>
            <a:pPr eaLnBrk="1" hangingPunct="1"/>
            <a:r>
              <a:rPr lang="en-US" altLang="en-US" sz="1100" baseline="0" dirty="0"/>
              <a:t>Next step is to break them into small groups and have them share the answers and discuss. 5-10 minutes</a:t>
            </a:r>
          </a:p>
          <a:p>
            <a:pPr eaLnBrk="1" hangingPunct="1"/>
            <a:endParaRPr lang="en-US" altLang="en-US" sz="1100" baseline="0" dirty="0"/>
          </a:p>
          <a:p>
            <a:pPr eaLnBrk="1" hangingPunct="1"/>
            <a:r>
              <a:rPr lang="en-US" altLang="en-US" sz="1100" baseline="0" dirty="0"/>
              <a:t>Appropriate answers to minimize the exposure include: Find another way to do it that eliminates the exposure, Use appropriate PPE (may be specific: harness and tripod, hardhat, footwear), Eyes on task, Not walking backward, Only open component lids that are being worked on, etc.), Training.</a:t>
            </a:r>
          </a:p>
          <a:p>
            <a:pPr eaLnBrk="1" hangingPunct="1"/>
            <a:endParaRPr lang="en-US" altLang="en-US" sz="1100" baseline="0" dirty="0"/>
          </a:p>
          <a:p>
            <a:pPr eaLnBrk="1" hangingPunct="1"/>
            <a:r>
              <a:rPr lang="en-US" altLang="en-US" sz="1100" baseline="0" dirty="0"/>
              <a:t>An alternate to the activity would be to have them do the first step and then break into teams and problem solve together and use the combined experience of the small group to share experience.</a:t>
            </a:r>
          </a:p>
          <a:p>
            <a:pPr eaLnBrk="1" hangingPunct="1"/>
            <a:endParaRPr lang="en-US" altLang="en-US" sz="1100" baseline="0" dirty="0"/>
          </a:p>
        </p:txBody>
      </p:sp>
    </p:spTree>
    <p:extLst>
      <p:ext uri="{BB962C8B-B14F-4D97-AF65-F5344CB8AC3E}">
        <p14:creationId xmlns:p14="http://schemas.microsoft.com/office/powerpoint/2010/main" val="2916112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9CE86914-EA08-4B62-B749-E3D75790BE64}" type="slidenum">
              <a:rPr lang="en-US" altLang="en-US" sz="1000" smtClean="0"/>
              <a:pPr>
                <a:spcBef>
                  <a:spcPct val="0"/>
                </a:spcBef>
                <a:buFontTx/>
                <a:buNone/>
              </a:pPr>
              <a:t>63</a:t>
            </a:fld>
            <a:endParaRPr lang="en-US" altLang="en-US" sz="1000"/>
          </a:p>
        </p:txBody>
      </p:sp>
      <p:sp>
        <p:nvSpPr>
          <p:cNvPr id="29700" name="Rectangle 2"/>
          <p:cNvSpPr>
            <a:spLocks noGrp="1" noRot="1" noChangeAspect="1" noChangeArrowheads="1" noTextEdit="1"/>
          </p:cNvSpPr>
          <p:nvPr>
            <p:ph type="sldImg"/>
          </p:nvPr>
        </p:nvSpPr>
        <p:spPr>
          <a:xfrm>
            <a:off x="862013" y="622300"/>
            <a:ext cx="5133975" cy="3851275"/>
          </a:xfrm>
          <a:ln/>
        </p:spPr>
      </p:sp>
      <p:sp>
        <p:nvSpPr>
          <p:cNvPr id="29701" name="Rectangle 3"/>
          <p:cNvSpPr>
            <a:spLocks noGrp="1" noChangeArrowheads="1"/>
          </p:cNvSpPr>
          <p:nvPr>
            <p:ph type="body" idx="1"/>
          </p:nvPr>
        </p:nvSpPr>
        <p:spPr>
          <a:xfrm>
            <a:off x="685799" y="4821701"/>
            <a:ext cx="5486400" cy="36604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Introduction to Struck-by</a:t>
            </a:r>
            <a:r>
              <a:rPr lang="en-US" altLang="en-US" sz="1100" baseline="0" dirty="0"/>
              <a:t> Topic</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7333894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9CE86914-EA08-4B62-B749-E3D75790BE64}" type="slidenum">
              <a:rPr lang="en-US" altLang="en-US" sz="1000" smtClean="0"/>
              <a:pPr>
                <a:spcBef>
                  <a:spcPct val="0"/>
                </a:spcBef>
                <a:buFontTx/>
                <a:buNone/>
              </a:pPr>
              <a:t>64</a:t>
            </a:fld>
            <a:endParaRPr lang="en-US" altLang="en-US" sz="1000"/>
          </a:p>
        </p:txBody>
      </p:sp>
      <p:sp>
        <p:nvSpPr>
          <p:cNvPr id="29700" name="Rectangle 2"/>
          <p:cNvSpPr>
            <a:spLocks noGrp="1" noRot="1" noChangeAspect="1" noChangeArrowheads="1" noTextEdit="1"/>
          </p:cNvSpPr>
          <p:nvPr>
            <p:ph type="sldImg"/>
          </p:nvPr>
        </p:nvSpPr>
        <p:spPr>
          <a:xfrm>
            <a:off x="862013" y="622300"/>
            <a:ext cx="5133975" cy="3851275"/>
          </a:xfrm>
          <a:ln/>
        </p:spPr>
      </p:sp>
      <p:sp>
        <p:nvSpPr>
          <p:cNvPr id="29701" name="Rectangle 3"/>
          <p:cNvSpPr>
            <a:spLocks noGrp="1" noChangeArrowheads="1"/>
          </p:cNvSpPr>
          <p:nvPr>
            <p:ph type="body" idx="1"/>
          </p:nvPr>
        </p:nvSpPr>
        <p:spPr>
          <a:xfrm>
            <a:off x="685799" y="4821701"/>
            <a:ext cx="5486400" cy="36604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Examples include:</a:t>
            </a:r>
            <a:r>
              <a:rPr lang="en-US" altLang="en-US" sz="1100" baseline="0" dirty="0"/>
              <a:t> rigging equipment on concrete septic/pump tanks delivered to the jobsite, loose material adjacent to tank excavations without spoil piles being at least 2’ back from edge during placement. Hard hats (PPE) not worn or available, jobsite equipment and traffic (note to comment on jobsites with multiple activities and different subcontractors). Jetter hoses pre-emptively coming out of pipes and swinging around uncontrolled.</a:t>
            </a:r>
          </a:p>
          <a:p>
            <a:pPr eaLnBrk="1" hangingPunct="1"/>
            <a:endParaRPr lang="en-US" altLang="en-US" sz="1100" baseline="0" dirty="0"/>
          </a:p>
          <a:p>
            <a:pPr eaLnBrk="1" hangingPunct="1"/>
            <a:r>
              <a:rPr lang="en-US" altLang="en-US" sz="1100" baseline="0" dirty="0"/>
              <a:t>It is important to make comment on not only the field activity, but to include some discussion on storage and shop workspaces. Ensuring that shelving is secured and adequate for load carrying (pipe, pump’s, concrete bags, valves, power equipment, welders, cutting tools and grinders are all included in workplace evaluations.</a:t>
            </a:r>
          </a:p>
          <a:p>
            <a:pPr eaLnBrk="1" hangingPunct="1"/>
            <a:endParaRPr lang="en-US" altLang="en-US" sz="11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baseline="0" dirty="0"/>
              <a:t>Instructor should call for examples from the audience that are specific to the industry. Availability and use of a “Flip Chart” would be useful to capture comments and ideas. When each segment activity (Septic Feud) is going on, reference back to the flip chart list will reinforce the groups feedback and participation.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1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100" baseline="0" dirty="0"/>
          </a:p>
          <a:p>
            <a:pPr marL="1085850" lvl="2" indent="-171450">
              <a:buFont typeface="Arial" panose="020B0604020202020204" pitchFamily="34" charset="0"/>
              <a:buChar char="•"/>
              <a:defRPr/>
            </a:pPr>
            <a:r>
              <a:rPr lang="en-US" baseline="0" dirty="0">
                <a:solidFill>
                  <a:schemeClr val="bg1"/>
                </a:solidFill>
              </a:rPr>
              <a:t>Struck By: </a:t>
            </a:r>
          </a:p>
          <a:p>
            <a:pPr marL="1543050" lvl="3" indent="-171450">
              <a:buFont typeface="Arial" panose="020B0604020202020204" pitchFamily="34" charset="0"/>
              <a:buChar char="•"/>
              <a:defRPr/>
            </a:pPr>
            <a:r>
              <a:rPr lang="en-US" baseline="0" dirty="0">
                <a:solidFill>
                  <a:schemeClr val="bg1"/>
                </a:solidFill>
              </a:rPr>
              <a:t>13- Equipment, excavator, tools</a:t>
            </a:r>
          </a:p>
          <a:p>
            <a:pPr marL="1543050" lvl="3" indent="-171450">
              <a:buFont typeface="Arial" panose="020B0604020202020204" pitchFamily="34" charset="0"/>
              <a:buChar char="•"/>
              <a:defRPr/>
            </a:pPr>
            <a:r>
              <a:rPr lang="en-US" baseline="0" dirty="0">
                <a:solidFill>
                  <a:schemeClr val="bg1"/>
                </a:solidFill>
              </a:rPr>
              <a:t>10- Pipe (materials)</a:t>
            </a:r>
          </a:p>
          <a:p>
            <a:pPr marL="1543050" lvl="3" indent="-171450">
              <a:buFont typeface="Arial" panose="020B0604020202020204" pitchFamily="34" charset="0"/>
              <a:buChar char="•"/>
              <a:defRPr/>
            </a:pPr>
            <a:r>
              <a:rPr lang="en-US" baseline="0" dirty="0">
                <a:solidFill>
                  <a:schemeClr val="bg1"/>
                </a:solidFill>
              </a:rPr>
              <a:t>09- Trees/loose branches (soil logs, woods)</a:t>
            </a:r>
          </a:p>
          <a:p>
            <a:pPr marL="1543050" lvl="3" indent="-171450">
              <a:buFont typeface="Arial" panose="020B0604020202020204" pitchFamily="34" charset="0"/>
              <a:buChar char="•"/>
              <a:defRPr/>
            </a:pPr>
            <a:r>
              <a:rPr lang="en-US" baseline="0" dirty="0">
                <a:solidFill>
                  <a:schemeClr val="bg1"/>
                </a:solidFill>
              </a:rPr>
              <a:t>08- Loose hoses/ hoses under pressure (pumper, jetter)</a:t>
            </a:r>
          </a:p>
          <a:p>
            <a:pPr marL="1543050" lvl="3" indent="-171450">
              <a:buFont typeface="Arial" panose="020B0604020202020204" pitchFamily="34" charset="0"/>
              <a:buChar char="•"/>
              <a:defRPr/>
            </a:pPr>
            <a:r>
              <a:rPr lang="en-US" baseline="0" dirty="0">
                <a:solidFill>
                  <a:schemeClr val="bg1"/>
                </a:solidFill>
              </a:rPr>
              <a:t>06- Release of chain tension on loads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100" dirty="0"/>
          </a:p>
          <a:p>
            <a:pPr eaLnBrk="1" hangingPunct="1"/>
            <a:endParaRPr lang="en-US" altLang="en-US" sz="1800" baseline="0" dirty="0">
              <a:latin typeface="Arial" panose="020B0604020202020204" pitchFamily="34" charset="0"/>
            </a:endParaRPr>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2286470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0920703-F7D4-4E7E-A848-B2B1CDA5FE2A}" type="slidenum">
              <a:rPr lang="en-US" altLang="en-US" sz="1000" smtClean="0"/>
              <a:pPr>
                <a:spcBef>
                  <a:spcPct val="0"/>
                </a:spcBef>
                <a:buFontTx/>
                <a:buNone/>
              </a:pPr>
              <a:t>65</a:t>
            </a:fld>
            <a:endParaRPr lang="en-US" altLang="en-US" sz="1000"/>
          </a:p>
        </p:txBody>
      </p:sp>
      <p:sp>
        <p:nvSpPr>
          <p:cNvPr id="37892" name="Rectangle 2"/>
          <p:cNvSpPr>
            <a:spLocks noGrp="1" noRot="1" noChangeAspect="1" noChangeArrowheads="1" noTextEdit="1"/>
          </p:cNvSpPr>
          <p:nvPr>
            <p:ph type="sldImg"/>
          </p:nvPr>
        </p:nvSpPr>
        <p:spPr>
          <a:xfrm>
            <a:off x="565150" y="374650"/>
            <a:ext cx="5886450" cy="4414838"/>
          </a:xfrm>
          <a:ln/>
        </p:spPr>
      </p:sp>
      <p:sp>
        <p:nvSpPr>
          <p:cNvPr id="37893" name="Rectangle 3"/>
          <p:cNvSpPr>
            <a:spLocks noGrp="1" noChangeArrowheads="1"/>
          </p:cNvSpPr>
          <p:nvPr>
            <p:ph type="body" idx="1"/>
          </p:nvPr>
        </p:nvSpPr>
        <p:spPr>
          <a:xfrm>
            <a:off x="764628" y="5066940"/>
            <a:ext cx="5486400" cy="22098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dirty="0"/>
              <a:t>This slide can be informational</a:t>
            </a:r>
            <a:r>
              <a:rPr lang="en-US" altLang="en-US" sz="1100" baseline="0" dirty="0"/>
              <a:t> to point out that all of these exposures have an enforceable compliance rule associated with them in addition to any specific examples that may be called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1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baseline="0" dirty="0"/>
              <a:t>All elements of this slide have a corollary in the Onsite industry workplace and can be discussed.</a:t>
            </a:r>
            <a:endParaRPr lang="en-US" altLang="en-US" sz="1100" dirty="0"/>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3248472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sz="1100" dirty="0"/>
              <a:t>Introduction</a:t>
            </a:r>
            <a:r>
              <a:rPr lang="en-US" altLang="en-US" sz="1100" baseline="0" dirty="0"/>
              <a:t> to “Struck by Hazards” and definition.</a:t>
            </a:r>
          </a:p>
          <a:p>
            <a:pPr marL="0" indent="0">
              <a:buFontTx/>
              <a:buNone/>
            </a:pPr>
            <a:endParaRPr lang="en-US" altLang="en-US" sz="1100" baseline="0" dirty="0"/>
          </a:p>
          <a:p>
            <a:pPr marL="0" indent="0">
              <a:buFontTx/>
              <a:buNone/>
            </a:pPr>
            <a:r>
              <a:rPr lang="en-US" altLang="en-US" sz="1100" baseline="0" dirty="0"/>
              <a:t>Instructor can call out the obvious (ladder), but also excavation and engulfment potential (minimum 2’ setback on spoils from excavation edge) and the lack of personal PPE (hard hat) by the worker. </a:t>
            </a:r>
          </a:p>
          <a:p>
            <a:pPr marL="0" indent="0">
              <a:buFontTx/>
              <a:buNone/>
            </a:pPr>
            <a:endParaRPr lang="en-US" altLang="en-US" sz="1100" baseline="0" dirty="0"/>
          </a:p>
          <a:p>
            <a:pPr marL="0" indent="0">
              <a:buFontTx/>
              <a:buNone/>
            </a:pPr>
            <a:r>
              <a:rPr lang="en-US" altLang="en-US" sz="1100" baseline="0" dirty="0"/>
              <a:t>Introduction of themes: Carelessness? Lack of knowledge? Lack of Training? Lack of Procedures?</a:t>
            </a:r>
            <a:endParaRPr lang="en-US" altLang="en-US" sz="1100" dirty="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66</a:t>
            </a:fld>
            <a:endParaRPr lang="en-US" altLang="en-US"/>
          </a:p>
        </p:txBody>
      </p:sp>
    </p:spTree>
    <p:extLst>
      <p:ext uri="{BB962C8B-B14F-4D97-AF65-F5344CB8AC3E}">
        <p14:creationId xmlns:p14="http://schemas.microsoft.com/office/powerpoint/2010/main" val="850424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807F3BB-2C9F-4742-800A-84BAD0C144E0}" type="slidenum">
              <a:rPr lang="en-US" altLang="en-US" sz="1000" smtClean="0"/>
              <a:pPr>
                <a:spcBef>
                  <a:spcPct val="0"/>
                </a:spcBef>
                <a:buFontTx/>
                <a:buNone/>
              </a:pPr>
              <a:t>67</a:t>
            </a:fld>
            <a:endParaRPr lang="en-US" altLang="en-US" sz="1000"/>
          </a:p>
        </p:txBody>
      </p:sp>
      <p:sp>
        <p:nvSpPr>
          <p:cNvPr id="68612" name="Rectangle 2"/>
          <p:cNvSpPr>
            <a:spLocks noGrp="1" noRot="1" noChangeAspect="1" noChangeArrowheads="1" noTextEdit="1"/>
          </p:cNvSpPr>
          <p:nvPr>
            <p:ph type="sldImg"/>
          </p:nvPr>
        </p:nvSpPr>
        <p:spPr>
          <a:xfrm>
            <a:off x="1017588" y="639763"/>
            <a:ext cx="4876800" cy="3659187"/>
          </a:xfrm>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From Oregon OSH</a:t>
            </a:r>
            <a:r>
              <a:rPr lang="en-US" altLang="en-US" sz="1100" baseline="0" dirty="0"/>
              <a:t> 2014 report: http://www.orosha.org/standards/fatals/pdf/descriptions/acc_fatal_cal-yr14.pdf</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1372999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68</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Fault</a:t>
            </a:r>
            <a:r>
              <a:rPr lang="en-US" altLang="en-US" sz="1100" baseline="0" dirty="0"/>
              <a:t> tree analysis unwinds the knot until you can clearly understand what the root cause is.</a:t>
            </a:r>
            <a:endParaRPr lang="en-US" altLang="en-US" sz="1100" dirty="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6738234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931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A8E8DD5-E1F6-4D23-966F-FA5C51E7B890}" type="slidenum">
              <a:rPr lang="en-US" altLang="en-US" sz="1000" smtClean="0"/>
              <a:pPr>
                <a:spcBef>
                  <a:spcPct val="0"/>
                </a:spcBef>
                <a:buFontTx/>
                <a:buNone/>
              </a:pPr>
              <a:t>69</a:t>
            </a:fld>
            <a:endParaRPr lang="en-US" altLang="en-US" sz="1000"/>
          </a:p>
        </p:txBody>
      </p:sp>
      <p:sp>
        <p:nvSpPr>
          <p:cNvPr id="93188" name="Rectangle 2"/>
          <p:cNvSpPr>
            <a:spLocks noGrp="1" noRot="1" noChangeAspect="1" noChangeArrowheads="1" noTextEdit="1"/>
          </p:cNvSpPr>
          <p:nvPr>
            <p:ph type="sldImg"/>
          </p:nvPr>
        </p:nvSpPr>
        <p:spPr>
          <a:ln/>
        </p:spPr>
      </p:sp>
      <p:sp>
        <p:nvSpPr>
          <p:cNvPr id="93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Pump truck</a:t>
            </a:r>
            <a:r>
              <a:rPr lang="en-US" altLang="en-US" sz="1100" baseline="0" dirty="0"/>
              <a:t> </a:t>
            </a:r>
            <a:r>
              <a:rPr lang="en-US" altLang="en-US" sz="1100" dirty="0"/>
              <a:t>vehicle maintenance:</a:t>
            </a:r>
          </a:p>
          <a:p>
            <a:pPr eaLnBrk="1" hangingPunct="1"/>
            <a:endParaRPr lang="en-US" altLang="en-US" sz="1100" dirty="0"/>
          </a:p>
          <a:p>
            <a:pPr eaLnBrk="1" hangingPunct="1"/>
            <a:r>
              <a:rPr lang="en-US" altLang="en-US" sz="1100" dirty="0"/>
              <a:t> This worker is using a steel brush on a</a:t>
            </a:r>
            <a:r>
              <a:rPr lang="en-US" altLang="en-US" sz="1100" baseline="0" dirty="0"/>
              <a:t> male</a:t>
            </a:r>
            <a:r>
              <a:rPr lang="en-US" altLang="en-US" sz="1100" dirty="0"/>
              <a:t> aluminum threaded</a:t>
            </a:r>
            <a:r>
              <a:rPr lang="en-US" altLang="en-US" sz="1100" baseline="0" dirty="0"/>
              <a:t> 3” nipple. </a:t>
            </a:r>
          </a:p>
          <a:p>
            <a:pPr eaLnBrk="1" hangingPunct="1"/>
            <a:r>
              <a:rPr lang="en-US" altLang="en-US" sz="1100" baseline="0" dirty="0"/>
              <a:t>Exposures are: debris in the face and eye’s from the breakdown of the wire brush and pressure on the threads (heat).</a:t>
            </a:r>
          </a:p>
          <a:p>
            <a:pPr eaLnBrk="1" hangingPunct="1"/>
            <a:endParaRPr lang="en-US" altLang="en-US" sz="1100" baseline="0" dirty="0"/>
          </a:p>
          <a:p>
            <a:pPr eaLnBrk="1" hangingPunct="1"/>
            <a:r>
              <a:rPr lang="en-US" altLang="en-US" sz="1100" baseline="0" dirty="0"/>
              <a:t>PPE: none</a:t>
            </a:r>
          </a:p>
          <a:p>
            <a:pPr eaLnBrk="1" hangingPunct="1"/>
            <a:endParaRPr lang="en-US" altLang="en-US" sz="1100" baseline="0" dirty="0"/>
          </a:p>
          <a:p>
            <a:pPr eaLnBrk="1" hangingPunct="1"/>
            <a:r>
              <a:rPr lang="en-US" altLang="en-US" sz="1100" baseline="0" dirty="0"/>
              <a:t>Additional exposures include aerosolized dust and debris from the activity. Swab testing of the male nipple and threads yielded pathogen contamination that was also an exposure added to the dust and material breakdown of the wire brush.</a:t>
            </a:r>
          </a:p>
          <a:p>
            <a:pPr eaLnBrk="1" hangingPunct="1"/>
            <a:endParaRPr lang="en-US" altLang="en-US" sz="1100" baseline="0" dirty="0"/>
          </a:p>
          <a:p>
            <a:pPr eaLnBrk="1" hangingPunct="1"/>
            <a:r>
              <a:rPr lang="en-US" altLang="en-US" sz="1100" baseline="0" dirty="0"/>
              <a:t>When asking participants what the “root cause” of an accident in this scenario would be, answers like “lack of safety glasses” is a partial answer another</a:t>
            </a:r>
            <a:r>
              <a:rPr lang="en-US" altLang="en-US" sz="1100" dirty="0"/>
              <a:t> might be </a:t>
            </a:r>
            <a:r>
              <a:rPr lang="en-US" altLang="en-US" sz="1100" baseline="0" dirty="0"/>
              <a:t>the worker in the “Line of fire”. </a:t>
            </a:r>
          </a:p>
          <a:p>
            <a:pPr eaLnBrk="1" hangingPunct="1"/>
            <a:endParaRPr lang="en-US" altLang="en-US" sz="1100" baseline="0" dirty="0"/>
          </a:p>
          <a:p>
            <a:pPr eaLnBrk="1" hangingPunct="1"/>
            <a:r>
              <a:rPr lang="en-US" altLang="en-US" sz="1100" baseline="0" dirty="0"/>
              <a:t>The real root cause is the method:</a:t>
            </a:r>
            <a:r>
              <a:rPr lang="en-US" altLang="en-US" sz="1100" dirty="0"/>
              <a:t> </a:t>
            </a:r>
            <a:r>
              <a:rPr lang="en-US" altLang="en-US" sz="1100" baseline="0" dirty="0"/>
              <a:t>The task of cleaning up the threads is pretty simple here. Could it be done differently </a:t>
            </a:r>
            <a:r>
              <a:rPr lang="en-US" altLang="en-US" sz="1100" baseline="0" dirty="0" err="1"/>
              <a:t>ie</a:t>
            </a:r>
            <a:r>
              <a:rPr lang="en-US" altLang="en-US" sz="1100" baseline="0" dirty="0"/>
              <a:t>: a hand held wire brush instead of a power tool? </a:t>
            </a:r>
          </a:p>
          <a:p>
            <a:pPr eaLnBrk="1" hangingPunct="1"/>
            <a:r>
              <a:rPr lang="en-US" altLang="en-US" sz="1100" baseline="0" dirty="0"/>
              <a:t>The pipe threads wi</a:t>
            </a:r>
            <a:r>
              <a:rPr lang="en-US" altLang="en-US" sz="1100" dirty="0"/>
              <a:t>ll </a:t>
            </a:r>
            <a:r>
              <a:rPr lang="en-US" altLang="en-US" sz="1100" baseline="0" dirty="0"/>
              <a:t>be dressed with some kind of thread tape or pipe dope to prevent leaking, and the time to clean it to service ability would be nominal. </a:t>
            </a:r>
          </a:p>
          <a:p>
            <a:pPr eaLnBrk="1" hangingPunct="1"/>
            <a:endParaRPr lang="en-US" altLang="en-US" sz="1100" baseline="0" dirty="0"/>
          </a:p>
          <a:p>
            <a:pPr eaLnBrk="1" hangingPunct="1"/>
            <a:r>
              <a:rPr lang="en-US" altLang="en-US" sz="1100" baseline="0" dirty="0"/>
              <a:t>The objective with discussion and feedback is to begin to get the participants thinking about the safest way to approach a work task, not the fastest or easiest or cheapest or “that’s the way we’ve always done it”. </a:t>
            </a:r>
          </a:p>
          <a:p>
            <a:pPr eaLnBrk="1" hangingPunct="1"/>
            <a:endParaRPr lang="en-US" altLang="en-US" sz="1100" baseline="0" dirty="0"/>
          </a:p>
          <a:p>
            <a:pPr eaLnBrk="1" hangingPunct="1"/>
            <a:endParaRPr lang="en-US" altLang="en-US" sz="1100" baseline="0" dirty="0"/>
          </a:p>
          <a:p>
            <a:pPr eaLnBrk="1" hangingPunct="1"/>
            <a:endParaRPr lang="en-US" altLang="en-US" sz="1100" baseline="0" dirty="0"/>
          </a:p>
          <a:p>
            <a:pPr eaLnBrk="1" hangingPunct="1"/>
            <a:endParaRPr lang="en-US" altLang="en-US" sz="1100" dirty="0"/>
          </a:p>
          <a:p>
            <a:pPr eaLnBrk="1" hangingPunct="1"/>
            <a:endParaRPr lang="en-US" altLang="en-US" sz="1100" dirty="0"/>
          </a:p>
        </p:txBody>
      </p:sp>
    </p:spTree>
    <p:extLst>
      <p:ext uri="{BB962C8B-B14F-4D97-AF65-F5344CB8AC3E}">
        <p14:creationId xmlns:p14="http://schemas.microsoft.com/office/powerpoint/2010/main" val="3981843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D7925C3A-34A0-49C5-AC95-1D063F1AE872}" type="slidenum">
              <a:rPr lang="en-US" altLang="en-US" smtClean="0"/>
              <a:pPr/>
              <a:t>7</a:t>
            </a:fld>
            <a:endParaRPr lang="en-US" altLang="en-US"/>
          </a:p>
        </p:txBody>
      </p:sp>
      <p:sp>
        <p:nvSpPr>
          <p:cNvPr id="11267" name="Rectangle 2"/>
          <p:cNvSpPr>
            <a:spLocks noGrp="1" noRot="1" noChangeAspect="1" noChangeArrowheads="1" noTextEdit="1"/>
          </p:cNvSpPr>
          <p:nvPr>
            <p:ph type="sldImg"/>
          </p:nvPr>
        </p:nvSpPr>
        <p:spPr>
          <a:xfrm>
            <a:off x="952500" y="465138"/>
            <a:ext cx="5111750" cy="3833812"/>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baseline="0" dirty="0"/>
              <a:t>Outline the slides the Focus Four learning objectives.</a:t>
            </a:r>
            <a:r>
              <a:rPr lang="en-US" altLang="en-US" sz="1100" dirty="0"/>
              <a:t> The training</a:t>
            </a:r>
            <a:r>
              <a:rPr lang="en-US" altLang="en-US" sz="1100" baseline="0" dirty="0"/>
              <a:t> covers the major </a:t>
            </a:r>
            <a:r>
              <a:rPr lang="en-US" altLang="en-US" sz="1100" dirty="0"/>
              <a:t>four focus areas of hazards that are especially important on OSS Onsite sites. The</a:t>
            </a:r>
            <a:r>
              <a:rPr lang="en-US" altLang="en-US" sz="1100" baseline="0" dirty="0"/>
              <a:t> training doesn’t attempt to show and cover every potential exposure, but provides examples of each of the Focus Four exposures in different setting from potentially low impact (slipping on wet grass and falling to ground to the worst case potential of a fatality during routine tasks of maintenance on equipment.</a:t>
            </a:r>
          </a:p>
          <a:p>
            <a:pPr eaLnBrk="1" hangingPunct="1"/>
            <a:endParaRPr lang="en-US" altLang="en-US" sz="1100" baseline="0" dirty="0"/>
          </a:p>
          <a:p>
            <a:pPr eaLnBrk="1" hangingPunct="1"/>
            <a:r>
              <a:rPr lang="en-US" altLang="en-US" sz="1100" baseline="0" dirty="0"/>
              <a:t>The intent is to raise awareness, develop critical thinking skills that will allow the learner to appropriately assess the workplace, tasks to be performed and the impact of changing conditions that can help them do their jobs safely, by thinking about doing it differently when needed.</a:t>
            </a:r>
            <a:endParaRPr lang="en-US" altLang="en-US" sz="1100" dirty="0"/>
          </a:p>
          <a:p>
            <a:pPr eaLnBrk="1" hangingPunct="1"/>
            <a:endParaRPr lang="en-US" altLang="en-US" sz="1100" dirty="0"/>
          </a:p>
          <a:p>
            <a:pPr eaLnBrk="1" hangingPunct="1"/>
            <a:r>
              <a:rPr lang="en-US" altLang="en-US" sz="1100" dirty="0"/>
              <a:t>For each of the four hazards, emphasize</a:t>
            </a:r>
            <a:r>
              <a:rPr lang="en-US" altLang="en-US" sz="1100" baseline="0" dirty="0"/>
              <a:t> how</a:t>
            </a:r>
            <a:r>
              <a:rPr lang="en-US" altLang="en-US" sz="1100" dirty="0"/>
              <a:t> recognition, prevention, and</a:t>
            </a:r>
            <a:r>
              <a:rPr lang="en-US" altLang="en-US" sz="1100" baseline="0" dirty="0"/>
              <a:t> training will identify </a:t>
            </a:r>
            <a:r>
              <a:rPr lang="en-US" altLang="en-US" sz="1100" dirty="0"/>
              <a:t>ways that fatalities and injuries can be reduced,</a:t>
            </a:r>
            <a:r>
              <a:rPr lang="en-US" altLang="en-US" sz="1100" baseline="0" dirty="0"/>
              <a:t> what they can do through personal responsibility and what the employer’s responsibilities are under the OSHA rules to keep the workplace safe.</a:t>
            </a:r>
            <a:endParaRPr lang="en-US" altLang="en-US" sz="1100" dirty="0"/>
          </a:p>
          <a:p>
            <a:pPr eaLnBrk="1" hangingPunct="1"/>
            <a:endParaRPr lang="en-US" altLang="en-US" dirty="0">
              <a:latin typeface="Arial" panose="020B0604020202020204" pitchFamily="34" charset="0"/>
            </a:endParaRP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347871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en-US" altLang="en-US" baseline="0" dirty="0">
              <a:latin typeface="Arial" panose="020B0604020202020204" pitchFamily="34" charset="0"/>
            </a:endParaRPr>
          </a:p>
          <a:p>
            <a:pPr marL="0" indent="0">
              <a:buFontTx/>
              <a:buNone/>
            </a:pPr>
            <a:r>
              <a:rPr lang="en-US" altLang="en-US" sz="1100" baseline="0" dirty="0"/>
              <a:t>Introduction of themes: </a:t>
            </a:r>
          </a:p>
          <a:p>
            <a:pPr marL="0" indent="0">
              <a:buFontTx/>
              <a:buNone/>
            </a:pPr>
            <a:endParaRPr lang="en-US" altLang="en-US" sz="1100" dirty="0"/>
          </a:p>
          <a:p>
            <a:pPr marL="0" indent="0">
              <a:buFontTx/>
              <a:buNone/>
            </a:pPr>
            <a:r>
              <a:rPr lang="en-US" altLang="en-US" sz="1100" baseline="0" dirty="0"/>
              <a:t>Lack of Maintenance (safety guard removed)? </a:t>
            </a:r>
          </a:p>
          <a:p>
            <a:pPr marL="0" indent="0">
              <a:buFontTx/>
              <a:buNone/>
            </a:pPr>
            <a:endParaRPr lang="en-US" altLang="en-US" sz="1100" dirty="0"/>
          </a:p>
          <a:p>
            <a:pPr marL="0" indent="0">
              <a:buFontTx/>
              <a:buNone/>
            </a:pPr>
            <a:r>
              <a:rPr lang="en-US" altLang="en-US" sz="1100" baseline="0" dirty="0"/>
              <a:t>Lack of knowledge? </a:t>
            </a:r>
          </a:p>
          <a:p>
            <a:pPr marL="0" indent="0">
              <a:buFontTx/>
              <a:buNone/>
            </a:pPr>
            <a:endParaRPr lang="en-US" altLang="en-US" sz="1100" dirty="0"/>
          </a:p>
          <a:p>
            <a:pPr marL="0" indent="0">
              <a:buFontTx/>
              <a:buNone/>
            </a:pPr>
            <a:r>
              <a:rPr lang="en-US" altLang="en-US" sz="1100" baseline="0" dirty="0"/>
              <a:t>Lack of Training? </a:t>
            </a:r>
          </a:p>
          <a:p>
            <a:pPr marL="0" indent="0">
              <a:buFontTx/>
              <a:buNone/>
            </a:pPr>
            <a:endParaRPr lang="en-US" altLang="en-US" sz="1100" dirty="0"/>
          </a:p>
          <a:p>
            <a:pPr marL="0" indent="0">
              <a:buFontTx/>
              <a:buNone/>
            </a:pPr>
            <a:r>
              <a:rPr lang="en-US" altLang="en-US" sz="1100" baseline="0" dirty="0"/>
              <a:t>Lack of Procedures?</a:t>
            </a:r>
          </a:p>
          <a:p>
            <a:pPr marL="0" indent="0">
              <a:buFontTx/>
              <a:buNone/>
            </a:pPr>
            <a:endParaRPr lang="en-US" altLang="en-US" sz="1100" baseline="0" dirty="0"/>
          </a:p>
          <a:p>
            <a:pPr marL="0" indent="0">
              <a:buFontTx/>
              <a:buNone/>
            </a:pPr>
            <a:r>
              <a:rPr lang="en-US" altLang="en-US" sz="1100" baseline="0" dirty="0"/>
              <a:t>Root cause? – May</a:t>
            </a:r>
            <a:r>
              <a:rPr lang="en-US" altLang="en-US" sz="1100" dirty="0"/>
              <a:t> be any of the above, but if an accident occurred due to the disintegration of the grinding wheel the “</a:t>
            </a:r>
            <a:r>
              <a:rPr lang="en-US" altLang="en-US" sz="1100" baseline="0" dirty="0"/>
              <a:t> Line of fire, (no situational awareness)”  by side loading the </a:t>
            </a:r>
            <a:r>
              <a:rPr lang="en-US" altLang="en-US" sz="1100" dirty="0"/>
              <a:t>wheel by the metal being worked on. </a:t>
            </a:r>
          </a:p>
          <a:p>
            <a:pPr marL="0" indent="0">
              <a:buFontTx/>
              <a:buNone/>
            </a:pPr>
            <a:endParaRPr lang="en-US" altLang="en-US" sz="1100" dirty="0"/>
          </a:p>
          <a:p>
            <a:pPr marL="0" indent="0">
              <a:buFontTx/>
              <a:buNone/>
            </a:pPr>
            <a:r>
              <a:rPr lang="en-US" altLang="en-US" sz="1100" dirty="0"/>
              <a:t>This slide also sets the stage for a brief discussion on the level of detail that OSHA rule goes to. </a:t>
            </a:r>
          </a:p>
          <a:p>
            <a:pPr marL="0" indent="0">
              <a:buFontTx/>
              <a:buNone/>
            </a:pPr>
            <a:endParaRPr lang="en-US" altLang="en-US" sz="1100" dirty="0"/>
          </a:p>
          <a:p>
            <a:pPr marL="0" indent="0">
              <a:buFontTx/>
              <a:buNone/>
            </a:pPr>
            <a:r>
              <a:rPr lang="en-US" altLang="en-US" sz="1100" dirty="0"/>
              <a:t>It is demonstrated by asking the participants what the “Minimum stand-off distance of the grinding platform to the wheel” is.</a:t>
            </a: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70</a:t>
            </a:fld>
            <a:endParaRPr lang="en-US" altLang="en-US"/>
          </a:p>
        </p:txBody>
      </p:sp>
    </p:spTree>
    <p:extLst>
      <p:ext uri="{BB962C8B-B14F-4D97-AF65-F5344CB8AC3E}">
        <p14:creationId xmlns:p14="http://schemas.microsoft.com/office/powerpoint/2010/main" val="36174990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en-US" altLang="en-US" baseline="0" dirty="0">
              <a:latin typeface="Arial" panose="020B0604020202020204" pitchFamily="34" charset="0"/>
            </a:endParaRPr>
          </a:p>
          <a:p>
            <a:pPr marL="0" indent="0">
              <a:buFontTx/>
              <a:buNone/>
            </a:pPr>
            <a:r>
              <a:rPr lang="en-US" altLang="en-US" baseline="0" dirty="0">
                <a:latin typeface="Arial" panose="020B0604020202020204" pitchFamily="34" charset="0"/>
              </a:rPr>
              <a:t>Code reference – reminder that there are rules in place</a:t>
            </a:r>
            <a:endParaRPr lang="en-US" altLang="en-US" dirty="0">
              <a:latin typeface="Arial" panose="020B0604020202020204"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71</a:t>
            </a:fld>
            <a:endParaRPr lang="en-US" altLang="en-US"/>
          </a:p>
        </p:txBody>
      </p:sp>
    </p:spTree>
    <p:extLst>
      <p:ext uri="{BB962C8B-B14F-4D97-AF65-F5344CB8AC3E}">
        <p14:creationId xmlns:p14="http://schemas.microsoft.com/office/powerpoint/2010/main" val="419306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baseline="0" dirty="0">
                <a:latin typeface="Arial" panose="020B0604020202020204" pitchFamily="34" charset="0"/>
              </a:rPr>
              <a:t>Code reference – reminder that there are rules in place</a:t>
            </a:r>
            <a:endParaRPr lang="en-US" altLang="en-US" dirty="0">
              <a:latin typeface="Arial" panose="020B0604020202020204" pitchFamily="34" charset="0"/>
            </a:endParaRPr>
          </a:p>
          <a:p>
            <a:pPr marL="0" indent="0">
              <a:buFontTx/>
              <a:buNone/>
            </a:pPr>
            <a:endParaRPr lang="en-US" altLang="en-US" dirty="0">
              <a:latin typeface="Arial" panose="020B0604020202020204"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72</a:t>
            </a:fld>
            <a:endParaRPr lang="en-US" altLang="en-US"/>
          </a:p>
        </p:txBody>
      </p:sp>
    </p:spTree>
    <p:extLst>
      <p:ext uri="{BB962C8B-B14F-4D97-AF65-F5344CB8AC3E}">
        <p14:creationId xmlns:p14="http://schemas.microsoft.com/office/powerpoint/2010/main" val="23045592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dirty="0">
                <a:latin typeface="Arial" panose="020B0604020202020204" pitchFamily="34" charset="0"/>
              </a:rPr>
              <a:t>A properly conducted JSA (job safety analysis) would identify these key issues</a:t>
            </a: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73</a:t>
            </a:fld>
            <a:endParaRPr lang="en-US" altLang="en-US"/>
          </a:p>
        </p:txBody>
      </p:sp>
    </p:spTree>
    <p:extLst>
      <p:ext uri="{BB962C8B-B14F-4D97-AF65-F5344CB8AC3E}">
        <p14:creationId xmlns:p14="http://schemas.microsoft.com/office/powerpoint/2010/main" val="35354025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931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A8E8DD5-E1F6-4D23-966F-FA5C51E7B890}" type="slidenum">
              <a:rPr lang="en-US" altLang="en-US" sz="1000" smtClean="0"/>
              <a:pPr>
                <a:spcBef>
                  <a:spcPct val="0"/>
                </a:spcBef>
                <a:buFontTx/>
                <a:buNone/>
              </a:pPr>
              <a:t>74</a:t>
            </a:fld>
            <a:endParaRPr lang="en-US" altLang="en-US" sz="1000"/>
          </a:p>
        </p:txBody>
      </p:sp>
      <p:sp>
        <p:nvSpPr>
          <p:cNvPr id="93188" name="Rectangle 2"/>
          <p:cNvSpPr>
            <a:spLocks noGrp="1" noRot="1" noChangeAspect="1" noChangeArrowheads="1" noTextEdit="1"/>
          </p:cNvSpPr>
          <p:nvPr>
            <p:ph type="sldImg"/>
          </p:nvPr>
        </p:nvSpPr>
        <p:spPr>
          <a:ln/>
        </p:spPr>
      </p:sp>
      <p:sp>
        <p:nvSpPr>
          <p:cNvPr id="93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Brush Clearing:</a:t>
            </a:r>
          </a:p>
          <a:p>
            <a:pPr eaLnBrk="1" hangingPunct="1"/>
            <a:endParaRPr lang="en-US" altLang="en-US" sz="1100" dirty="0"/>
          </a:p>
          <a:p>
            <a:pPr eaLnBrk="1" hangingPunct="1"/>
            <a:r>
              <a:rPr lang="en-US" altLang="en-US" sz="1100" dirty="0"/>
              <a:t> </a:t>
            </a:r>
            <a:r>
              <a:rPr lang="en-US" altLang="en-US" sz="1100" baseline="0" dirty="0"/>
              <a:t>When asking participants what the “root cause” of an accident in this scenario would be, answers like “</a:t>
            </a:r>
            <a:r>
              <a:rPr lang="en-US" altLang="en-US" sz="1100" dirty="0"/>
              <a:t>situational awareness</a:t>
            </a:r>
            <a:r>
              <a:rPr lang="en-US" altLang="en-US" sz="1100" baseline="0" dirty="0"/>
              <a:t>” is at least part of the answer (site awareness)/evaluation). </a:t>
            </a:r>
          </a:p>
          <a:p>
            <a:pPr eaLnBrk="1" hangingPunct="1"/>
            <a:endParaRPr lang="en-US" altLang="en-US" sz="1100" baseline="0" dirty="0"/>
          </a:p>
          <a:p>
            <a:pPr eaLnBrk="1" hangingPunct="1"/>
            <a:r>
              <a:rPr lang="en-US" altLang="en-US" sz="1100" baseline="0" dirty="0"/>
              <a:t>The root cause is the worker if an accident occurred would be being in the “Line of fire”. </a:t>
            </a:r>
          </a:p>
          <a:p>
            <a:pPr eaLnBrk="1" hangingPunct="1"/>
            <a:endParaRPr lang="en-US" altLang="en-US" sz="1100" baseline="0" dirty="0"/>
          </a:p>
          <a:p>
            <a:pPr eaLnBrk="1" hangingPunct="1"/>
            <a:r>
              <a:rPr lang="en-US" altLang="en-US" sz="1100" baseline="0" dirty="0"/>
              <a:t>The task of cleaning brush is pretty simple here. </a:t>
            </a:r>
          </a:p>
          <a:p>
            <a:pPr eaLnBrk="1" hangingPunct="1"/>
            <a:endParaRPr lang="en-US" altLang="en-US" sz="1100" baseline="0" dirty="0"/>
          </a:p>
          <a:p>
            <a:pPr eaLnBrk="1" hangingPunct="1"/>
            <a:r>
              <a:rPr lang="en-US" altLang="en-US" sz="1100" dirty="0"/>
              <a:t>Awareness and experience on the learning curve contribute to minimizing the exposure. Recognizing “widow makers” or dead fall’s and the stored energy of vegetative species like “vine maple” that don’t break but bend and load before they break helps.</a:t>
            </a:r>
            <a:endParaRPr lang="en-US" altLang="en-US" sz="1100" baseline="0" dirty="0"/>
          </a:p>
          <a:p>
            <a:pPr eaLnBrk="1" hangingPunct="1"/>
            <a:endParaRPr lang="en-US" altLang="en-US" sz="1100" baseline="0" dirty="0"/>
          </a:p>
          <a:p>
            <a:pPr eaLnBrk="1" hangingPunct="1"/>
            <a:r>
              <a:rPr lang="en-US" altLang="en-US" sz="1100" baseline="0" dirty="0"/>
              <a:t>The objective with discussion and feedback is to begin to get the participants thinking about the safest way to approach a work task, not the fastest or easiest or cheapest or “that’s the way we’ve always done it”. </a:t>
            </a:r>
          </a:p>
          <a:p>
            <a:pPr eaLnBrk="1" hangingPunct="1"/>
            <a:endParaRPr lang="en-US" altLang="en-US" sz="1100" dirty="0"/>
          </a:p>
          <a:p>
            <a:pPr eaLnBrk="1" hangingPunct="1"/>
            <a:r>
              <a:rPr lang="en-US" altLang="en-US" sz="1100" baseline="0" dirty="0"/>
              <a:t>Situational awareness</a:t>
            </a:r>
            <a:r>
              <a:rPr lang="en-US" altLang="en-US" sz="1100" dirty="0"/>
              <a:t> beyond the reach of the equipment is important.</a:t>
            </a:r>
            <a:endParaRPr lang="en-US" altLang="en-US" sz="1100" baseline="0" dirty="0"/>
          </a:p>
          <a:p>
            <a:pPr eaLnBrk="1" hangingPunct="1"/>
            <a:endParaRPr lang="en-US" altLang="en-US" sz="1800" baseline="0" dirty="0">
              <a:latin typeface="Arial" panose="020B0604020202020204" pitchFamily="34" charset="0"/>
            </a:endParaRPr>
          </a:p>
          <a:p>
            <a:pPr eaLnBrk="1" hangingPunct="1"/>
            <a:endParaRPr lang="en-US" altLang="en-US" sz="1800" baseline="0" dirty="0">
              <a:latin typeface="Arial" panose="020B0604020202020204" pitchFamily="34" charset="0"/>
            </a:endParaRPr>
          </a:p>
          <a:p>
            <a:pPr eaLnBrk="1" hangingPunct="1"/>
            <a:endParaRPr lang="en-US" altLang="en-US" sz="1800" baseline="0" dirty="0">
              <a:latin typeface="Arial" panose="020B0604020202020204" pitchFamily="34" charset="0"/>
            </a:endParaRPr>
          </a:p>
          <a:p>
            <a:pPr eaLnBrk="1" hangingPunct="1"/>
            <a:endParaRPr lang="en-US" altLang="en-US" sz="1800" dirty="0">
              <a:latin typeface="Arial" panose="020B0604020202020204" pitchFamily="34" charset="0"/>
            </a:endParaRPr>
          </a:p>
          <a:p>
            <a:pPr eaLnBrk="1" hangingPunct="1"/>
            <a:endParaRPr lang="en-US" altLang="en-US" sz="1800" dirty="0">
              <a:latin typeface="Arial" panose="020B0604020202020204" pitchFamily="34" charset="0"/>
            </a:endParaRPr>
          </a:p>
        </p:txBody>
      </p:sp>
    </p:spTree>
    <p:extLst>
      <p:ext uri="{BB962C8B-B14F-4D97-AF65-F5344CB8AC3E}">
        <p14:creationId xmlns:p14="http://schemas.microsoft.com/office/powerpoint/2010/main" val="25209186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931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A8E8DD5-E1F6-4D23-966F-FA5C51E7B890}" type="slidenum">
              <a:rPr lang="en-US" altLang="en-US" sz="1000" smtClean="0"/>
              <a:pPr>
                <a:spcBef>
                  <a:spcPct val="0"/>
                </a:spcBef>
                <a:buFontTx/>
                <a:buNone/>
              </a:pPr>
              <a:t>75</a:t>
            </a:fld>
            <a:endParaRPr lang="en-US" altLang="en-US" sz="1000"/>
          </a:p>
        </p:txBody>
      </p:sp>
      <p:sp>
        <p:nvSpPr>
          <p:cNvPr id="93188" name="Rectangle 2"/>
          <p:cNvSpPr>
            <a:spLocks noGrp="1" noRot="1" noChangeAspect="1" noChangeArrowheads="1" noTextEdit="1"/>
          </p:cNvSpPr>
          <p:nvPr>
            <p:ph type="sldImg"/>
          </p:nvPr>
        </p:nvSpPr>
        <p:spPr>
          <a:ln/>
        </p:spPr>
      </p:sp>
      <p:sp>
        <p:nvSpPr>
          <p:cNvPr id="93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work</a:t>
            </a:r>
            <a:r>
              <a:rPr lang="en-US" altLang="en-US" sz="1100" baseline="0" dirty="0"/>
              <a:t> scenario was seen in the previous section, and is here again to reinforce how the severity of an accident is multiplied when more than one element of the Focus Four comes into play.</a:t>
            </a:r>
          </a:p>
          <a:p>
            <a:pPr eaLnBrk="1" hangingPunct="1"/>
            <a:endParaRPr lang="en-US" altLang="en-US" sz="1100" baseline="0" dirty="0"/>
          </a:p>
          <a:p>
            <a:pPr eaLnBrk="1" hangingPunct="1"/>
            <a:r>
              <a:rPr lang="en-US" altLang="en-US" sz="1100" baseline="0" dirty="0"/>
              <a:t>Exposures are: Struck by; Rock and dirt falling in on the worker (once he is down inside the tank) from his helper kicking things in, excavation of material off of tank inadequate, and made worse by the point loading of approximately 15 bags (900lbs) of cement, which would also fall in and onto the worker if the underlying dirt failed….resulting in a fall potential.</a:t>
            </a:r>
          </a:p>
          <a:p>
            <a:pPr eaLnBrk="1" hangingPunct="1"/>
            <a:endParaRPr lang="en-US" altLang="en-US" sz="1100" baseline="0" dirty="0"/>
          </a:p>
          <a:p>
            <a:pPr eaLnBrk="1" hangingPunct="1"/>
            <a:r>
              <a:rPr lang="en-US" altLang="en-US" sz="1100" baseline="0" dirty="0"/>
              <a:t>Note to the discussion of changes: This is the common practice so as to minimize handling. Saturated soils from rain or a failed system and sewage on ground could further erode the stability of the underlying materials that the cement bags are stacked on.</a:t>
            </a:r>
          </a:p>
          <a:p>
            <a:pPr eaLnBrk="1" hangingPunct="1"/>
            <a:endParaRPr lang="en-US" altLang="en-US" sz="1100" baseline="0" dirty="0"/>
          </a:p>
          <a:p>
            <a:pPr eaLnBrk="1" hangingPunct="1"/>
            <a:r>
              <a:rPr lang="en-US" altLang="en-US" sz="1100" baseline="0" dirty="0"/>
              <a:t>PPE: No Hard hat</a:t>
            </a:r>
          </a:p>
          <a:p>
            <a:pPr eaLnBrk="1" hangingPunct="1"/>
            <a:endParaRPr lang="en-US" altLang="en-US" sz="1100" baseline="0" dirty="0"/>
          </a:p>
          <a:p>
            <a:pPr eaLnBrk="1" hangingPunct="1"/>
            <a:r>
              <a:rPr lang="en-US" altLang="en-US" sz="1100" baseline="0" dirty="0"/>
              <a:t>Additional exposures include aerosolized dust when cutting the bags and dumping them into the tank bottom to effect the repair</a:t>
            </a:r>
          </a:p>
          <a:p>
            <a:pPr eaLnBrk="1" hangingPunct="1"/>
            <a:r>
              <a:rPr lang="en-US" altLang="en-US" sz="1100" baseline="0" dirty="0"/>
              <a:t>This slide has simple animation for the Instructor. It builds on the earlier discussion of root cause analysis and will lays some groundwork for discussion on individual responsibility for safety. </a:t>
            </a:r>
          </a:p>
          <a:p>
            <a:pPr eaLnBrk="1" hangingPunct="1"/>
            <a:endParaRPr lang="en-US" altLang="en-US" sz="1800" baseline="0" dirty="0">
              <a:latin typeface="Arial" panose="020B0604020202020204" pitchFamily="34" charset="0"/>
            </a:endParaRPr>
          </a:p>
          <a:p>
            <a:pPr eaLnBrk="1" hangingPunct="1"/>
            <a:endParaRPr lang="en-US" altLang="en-US" sz="1800" baseline="0" dirty="0">
              <a:latin typeface="Arial" panose="020B0604020202020204" pitchFamily="34" charset="0"/>
            </a:endParaRPr>
          </a:p>
          <a:p>
            <a:pPr eaLnBrk="1" hangingPunct="1"/>
            <a:endParaRPr lang="en-US" altLang="en-US" sz="1800" baseline="0" dirty="0">
              <a:latin typeface="Arial" panose="020B0604020202020204" pitchFamily="34" charset="0"/>
            </a:endParaRPr>
          </a:p>
          <a:p>
            <a:pPr eaLnBrk="1" hangingPunct="1"/>
            <a:endParaRPr lang="en-US" altLang="en-US" sz="1800" dirty="0">
              <a:latin typeface="Arial" panose="020B0604020202020204" pitchFamily="34" charset="0"/>
            </a:endParaRPr>
          </a:p>
          <a:p>
            <a:pPr eaLnBrk="1" hangingPunct="1"/>
            <a:endParaRPr lang="en-US" altLang="en-US" sz="1800" dirty="0">
              <a:latin typeface="Arial" panose="020B0604020202020204" pitchFamily="34" charset="0"/>
            </a:endParaRPr>
          </a:p>
        </p:txBody>
      </p:sp>
    </p:spTree>
    <p:extLst>
      <p:ext uri="{BB962C8B-B14F-4D97-AF65-F5344CB8AC3E}">
        <p14:creationId xmlns:p14="http://schemas.microsoft.com/office/powerpoint/2010/main" val="268990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993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4989435E-4315-46B7-A10F-1253802EA504}" type="slidenum">
              <a:rPr lang="en-US" altLang="en-US" sz="1000" smtClean="0"/>
              <a:pPr>
                <a:spcBef>
                  <a:spcPct val="0"/>
                </a:spcBef>
                <a:buFontTx/>
                <a:buNone/>
              </a:pPr>
              <a:t>76</a:t>
            </a:fld>
            <a:endParaRPr lang="en-US" altLang="en-US" sz="1000"/>
          </a:p>
        </p:txBody>
      </p:sp>
      <p:sp>
        <p:nvSpPr>
          <p:cNvPr id="99332" name="Rectangle 2"/>
          <p:cNvSpPr>
            <a:spLocks noGrp="1" noRot="1" noChangeAspect="1" noChangeArrowheads="1" noTextEdit="1"/>
          </p:cNvSpPr>
          <p:nvPr>
            <p:ph type="sldImg"/>
          </p:nvPr>
        </p:nvSpPr>
        <p:spPr>
          <a:ln/>
        </p:spPr>
      </p:sp>
      <p:sp>
        <p:nvSpPr>
          <p:cNvPr id="993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Similar discussion as previous slide</a:t>
            </a:r>
            <a:endParaRPr lang="en-US" altLang="en-US" sz="1100" baseline="0" dirty="0"/>
          </a:p>
          <a:p>
            <a:pPr eaLnBrk="1" hangingPunct="1"/>
            <a:endParaRPr lang="en-US" altLang="en-US" sz="1100" baseline="0" dirty="0"/>
          </a:p>
          <a:p>
            <a:pPr eaLnBrk="1" hangingPunct="1"/>
            <a:r>
              <a:rPr lang="en-US" altLang="en-US" sz="1100" baseline="0" dirty="0"/>
              <a:t>The result is an increase of the “struck by” Focus Four exposures by workers trying to accommodate their customer demands.</a:t>
            </a:r>
          </a:p>
          <a:p>
            <a:pPr eaLnBrk="1" hangingPunct="1"/>
            <a:endParaRPr lang="en-US" altLang="en-US" sz="1100" baseline="0" dirty="0"/>
          </a:p>
          <a:p>
            <a:pPr eaLnBrk="1" hangingPunct="1"/>
            <a:r>
              <a:rPr lang="en-US" altLang="en-US" sz="1100" baseline="0" dirty="0"/>
              <a:t>Answers: </a:t>
            </a:r>
          </a:p>
          <a:p>
            <a:pPr marL="285750" indent="-285750" eaLnBrk="1" hangingPunct="1">
              <a:buFont typeface="Arial" panose="020B0604020202020204" pitchFamily="34" charset="0"/>
              <a:buChar char="•"/>
            </a:pPr>
            <a:r>
              <a:rPr lang="en-US" altLang="en-US" sz="1100" baseline="0" dirty="0"/>
              <a:t>Tools dropped or kicked in from above</a:t>
            </a:r>
          </a:p>
          <a:p>
            <a:pPr marL="285750" indent="-285750" eaLnBrk="1" hangingPunct="1">
              <a:buFont typeface="Arial" panose="020B0604020202020204" pitchFamily="34" charset="0"/>
              <a:buChar char="•"/>
            </a:pPr>
            <a:r>
              <a:rPr lang="en-US" altLang="en-US" sz="1100" baseline="0" dirty="0"/>
              <a:t>Materials from the excavation (rocks, dirt, etc.)</a:t>
            </a:r>
          </a:p>
          <a:p>
            <a:pPr marL="285750" indent="-285750" eaLnBrk="1" hangingPunct="1">
              <a:buFont typeface="Arial" panose="020B0604020202020204" pitchFamily="34" charset="0"/>
              <a:buChar char="•"/>
            </a:pPr>
            <a:r>
              <a:rPr lang="en-US" altLang="en-US" sz="1100" baseline="0" dirty="0"/>
              <a:t>Hard hat</a:t>
            </a:r>
          </a:p>
          <a:p>
            <a:pPr marL="285750" indent="-285750" eaLnBrk="1" hangingPunct="1">
              <a:buFont typeface="Arial" panose="020B0604020202020204" pitchFamily="34" charset="0"/>
              <a:buChar char="•"/>
            </a:pPr>
            <a:r>
              <a:rPr lang="en-US" altLang="en-US" sz="1100" baseline="0" dirty="0"/>
              <a:t>Attendant monitoring the area above the CSE entrance</a:t>
            </a:r>
          </a:p>
          <a:p>
            <a:pPr marL="285750" indent="-285750" eaLnBrk="1" hangingPunct="1">
              <a:buFont typeface="Arial" panose="020B0604020202020204" pitchFamily="34" charset="0"/>
              <a:buChar char="•"/>
            </a:pPr>
            <a:r>
              <a:rPr lang="en-US" altLang="en-US" sz="1100" dirty="0"/>
              <a:t>B</a:t>
            </a:r>
            <a:r>
              <a:rPr lang="en-US" altLang="en-US" sz="1100" baseline="0" dirty="0"/>
              <a:t>arrier protection around the entrance (serving the same purpose as a kick plate on an elevated surface in a shop)</a:t>
            </a:r>
          </a:p>
          <a:p>
            <a:pPr marL="285750" indent="-285750" eaLnBrk="1" hangingPunct="1">
              <a:buFont typeface="Arial" panose="020B0604020202020204" pitchFamily="34" charset="0"/>
              <a:buChar char="•"/>
            </a:pPr>
            <a:endParaRPr lang="en-US" altLang="en-US" sz="1800" dirty="0">
              <a:latin typeface="Arial" panose="020B0604020202020204" pitchFamily="34" charset="0"/>
            </a:endParaRPr>
          </a:p>
        </p:txBody>
      </p:sp>
    </p:spTree>
    <p:extLst>
      <p:ext uri="{BB962C8B-B14F-4D97-AF65-F5344CB8AC3E}">
        <p14:creationId xmlns:p14="http://schemas.microsoft.com/office/powerpoint/2010/main" val="37518180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993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4989435E-4315-46B7-A10F-1253802EA504}" type="slidenum">
              <a:rPr lang="en-US" altLang="en-US" sz="1000" smtClean="0"/>
              <a:pPr>
                <a:spcBef>
                  <a:spcPct val="0"/>
                </a:spcBef>
                <a:buFontTx/>
                <a:buNone/>
              </a:pPr>
              <a:t>77</a:t>
            </a:fld>
            <a:endParaRPr lang="en-US" altLang="en-US" sz="1000"/>
          </a:p>
        </p:txBody>
      </p:sp>
      <p:sp>
        <p:nvSpPr>
          <p:cNvPr id="99332" name="Rectangle 2"/>
          <p:cNvSpPr>
            <a:spLocks noGrp="1" noRot="1" noChangeAspect="1" noChangeArrowheads="1" noTextEdit="1"/>
          </p:cNvSpPr>
          <p:nvPr>
            <p:ph type="sldImg"/>
          </p:nvPr>
        </p:nvSpPr>
        <p:spPr>
          <a:ln/>
        </p:spPr>
      </p:sp>
      <p:sp>
        <p:nvSpPr>
          <p:cNvPr id="993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baseline="0" dirty="0">
              <a:latin typeface="Arial" panose="020B0604020202020204" pitchFamily="34" charset="0"/>
            </a:endParaRPr>
          </a:p>
          <a:p>
            <a:pPr eaLnBrk="1" hangingPunct="1"/>
            <a:r>
              <a:rPr lang="en-US" altLang="en-US" sz="1100" baseline="0" dirty="0"/>
              <a:t>The term “baptism</a:t>
            </a:r>
            <a:r>
              <a:rPr lang="en-US" altLang="en-US" sz="1100" dirty="0"/>
              <a:t> by sewage” is common in the industry, and a relatively common experience that can be demonstrated by a show of hands of participants with O&amp;M service providers in the audience.</a:t>
            </a:r>
          </a:p>
          <a:p>
            <a:pPr eaLnBrk="1" hangingPunct="1"/>
            <a:endParaRPr lang="en-US" altLang="en-US" sz="1100" baseline="0" dirty="0"/>
          </a:p>
          <a:p>
            <a:pPr eaLnBrk="1" hangingPunct="1"/>
            <a:r>
              <a:rPr lang="en-US" altLang="en-US" sz="1100" dirty="0"/>
              <a:t>Situational awareness (not double checking to ensure that valves are closed, and dog-ears locked in position)</a:t>
            </a:r>
          </a:p>
          <a:p>
            <a:pPr eaLnBrk="1" hangingPunct="1"/>
            <a:endParaRPr lang="en-US" altLang="en-US" sz="1100" baseline="0" dirty="0"/>
          </a:p>
          <a:p>
            <a:pPr eaLnBrk="1" hangingPunct="1"/>
            <a:r>
              <a:rPr lang="en-US" altLang="en-US" sz="1100" dirty="0"/>
              <a:t>Rushing</a:t>
            </a:r>
          </a:p>
          <a:p>
            <a:pPr eaLnBrk="1" hangingPunct="1"/>
            <a:endParaRPr lang="en-US" altLang="en-US" sz="1100" baseline="0" dirty="0"/>
          </a:p>
          <a:p>
            <a:pPr eaLnBrk="1" hangingPunct="1"/>
            <a:r>
              <a:rPr lang="en-US" altLang="en-US" sz="1100" dirty="0"/>
              <a:t>Both are contributing to an event potential.</a:t>
            </a:r>
          </a:p>
          <a:p>
            <a:pPr eaLnBrk="1" hangingPunct="1"/>
            <a:endParaRPr lang="en-US" altLang="en-US" sz="1100" baseline="0" dirty="0"/>
          </a:p>
          <a:p>
            <a:pPr eaLnBrk="1" hangingPunct="1"/>
            <a:r>
              <a:rPr lang="en-US" altLang="en-US" sz="1100" dirty="0"/>
              <a:t>The instructor can engage those who raise their hands to the question with both or either:</a:t>
            </a:r>
          </a:p>
          <a:p>
            <a:pPr eaLnBrk="1" hangingPunct="1"/>
            <a:endParaRPr lang="en-US" altLang="en-US" sz="1100" baseline="0" dirty="0"/>
          </a:p>
          <a:p>
            <a:pPr eaLnBrk="1" hangingPunct="1"/>
            <a:r>
              <a:rPr lang="en-US" altLang="en-US" sz="1100" dirty="0"/>
              <a:t>What happened?</a:t>
            </a:r>
          </a:p>
          <a:p>
            <a:pPr eaLnBrk="1" hangingPunct="1"/>
            <a:endParaRPr lang="en-US" altLang="en-US" sz="1100" baseline="0" dirty="0"/>
          </a:p>
          <a:p>
            <a:pPr eaLnBrk="1" hangingPunct="1"/>
            <a:r>
              <a:rPr lang="en-US" altLang="en-US" sz="1100" dirty="0"/>
              <a:t>What do you do differently?</a:t>
            </a:r>
            <a:endParaRPr lang="en-US" altLang="en-US" sz="1100" baseline="0" dirty="0"/>
          </a:p>
          <a:p>
            <a:pPr eaLnBrk="1" hangingPunct="1"/>
            <a:endParaRPr lang="en-US" altLang="en-US" sz="1100" baseline="0" dirty="0"/>
          </a:p>
          <a:p>
            <a:pPr eaLnBrk="1" hangingPunct="1"/>
            <a:endParaRPr lang="en-US" altLang="en-US" sz="1800" dirty="0">
              <a:latin typeface="Arial" panose="020B0604020202020204" pitchFamily="34" charset="0"/>
            </a:endParaRPr>
          </a:p>
        </p:txBody>
      </p:sp>
    </p:spTree>
    <p:extLst>
      <p:ext uri="{BB962C8B-B14F-4D97-AF65-F5344CB8AC3E}">
        <p14:creationId xmlns:p14="http://schemas.microsoft.com/office/powerpoint/2010/main" val="23339458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219200" y="731838"/>
            <a:ext cx="4878388" cy="3659187"/>
          </a:xfrm>
          <a:ln/>
        </p:spPr>
      </p:sp>
      <p:sp>
        <p:nvSpPr>
          <p:cNvPr id="105475" name="Notes Placeholder 2"/>
          <p:cNvSpPr>
            <a:spLocks noGrp="1"/>
          </p:cNvSpPr>
          <p:nvPr>
            <p:ph type="body" idx="1"/>
          </p:nvPr>
        </p:nvSpPr>
        <p:spPr>
          <a:xfrm>
            <a:off x="976315" y="4636904"/>
            <a:ext cx="5362575" cy="43931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Instructor</a:t>
            </a:r>
            <a:r>
              <a:rPr lang="en-US" altLang="en-US" sz="1100" baseline="0" dirty="0"/>
              <a:t>: </a:t>
            </a:r>
          </a:p>
          <a:p>
            <a:endParaRPr lang="en-US" altLang="en-US" sz="1100" dirty="0"/>
          </a:p>
          <a:p>
            <a:r>
              <a:rPr lang="en-US" altLang="en-US" sz="1100" baseline="0" dirty="0"/>
              <a:t>While not the same worker in the last picture, this is a real life situation that is common. </a:t>
            </a:r>
          </a:p>
          <a:p>
            <a:endParaRPr lang="en-US" altLang="en-US" sz="1100" baseline="0" dirty="0"/>
          </a:p>
          <a:p>
            <a:r>
              <a:rPr lang="en-US" altLang="en-US" sz="1100" baseline="0" dirty="0"/>
              <a:t>Ask participants Root Cause: </a:t>
            </a:r>
          </a:p>
          <a:p>
            <a:endParaRPr lang="en-US" altLang="en-US" sz="1100" baseline="0" dirty="0"/>
          </a:p>
          <a:p>
            <a:pPr marL="171450" indent="-171450">
              <a:buFont typeface="Arial" panose="020B0604020202020204" pitchFamily="34" charset="0"/>
              <a:buChar char="•"/>
            </a:pPr>
            <a:r>
              <a:rPr lang="en-US" altLang="en-US" sz="1100" baseline="0" dirty="0"/>
              <a:t>(line of fire), and…probably some combination of other elements of Root Cause: Eyes not on task, Rushing, </a:t>
            </a:r>
          </a:p>
          <a:p>
            <a:pPr marL="171450" indent="-171450">
              <a:buFont typeface="Arial" panose="020B0604020202020204" pitchFamily="34" charset="0"/>
              <a:buChar char="•"/>
            </a:pPr>
            <a:endParaRPr lang="en-US" altLang="en-US" sz="1100" baseline="0" dirty="0"/>
          </a:p>
          <a:p>
            <a:pPr marL="171450" indent="-171450">
              <a:buFont typeface="Arial" panose="020B0604020202020204" pitchFamily="34" charset="0"/>
              <a:buChar char="•"/>
            </a:pPr>
            <a:r>
              <a:rPr lang="en-US" altLang="en-US" sz="1100" baseline="0" dirty="0"/>
              <a:t>Was it preventable? How?</a:t>
            </a:r>
          </a:p>
          <a:p>
            <a:pPr marL="171450" indent="-171450">
              <a:buFont typeface="Arial" panose="020B0604020202020204" pitchFamily="34" charset="0"/>
              <a:buChar char="•"/>
            </a:pPr>
            <a:endParaRPr lang="en-US" altLang="en-US" sz="1100" baseline="0" dirty="0"/>
          </a:p>
          <a:p>
            <a:pPr marL="171450" indent="-171450">
              <a:buFont typeface="Arial" panose="020B0604020202020204" pitchFamily="34" charset="0"/>
              <a:buChar char="•"/>
            </a:pPr>
            <a:r>
              <a:rPr lang="en-US" altLang="en-US" sz="1100" baseline="0" dirty="0"/>
              <a:t>If it was, How?</a:t>
            </a:r>
          </a:p>
          <a:p>
            <a:pPr marL="171450" indent="-171450">
              <a:buFont typeface="Arial" panose="020B0604020202020204" pitchFamily="34" charset="0"/>
              <a:buChar char="•"/>
            </a:pPr>
            <a:endParaRPr lang="en-US" altLang="en-US" sz="1100" dirty="0"/>
          </a:p>
          <a:p>
            <a:r>
              <a:rPr lang="en-US" altLang="en-US" sz="1100" baseline="0" dirty="0"/>
              <a:t>The worker had a suction line going into a digester</a:t>
            </a:r>
            <a:r>
              <a:rPr lang="en-US" altLang="en-US" sz="1100" dirty="0"/>
              <a:t> that started leaking due to friction on the side of the access and hose surging. When he shut off the pump and disconnected the hose to replace it, he didn’t ensure that the hose had “de-energized” the residual pressure in the hose resulting in the bath.</a:t>
            </a:r>
          </a:p>
          <a:p>
            <a:endParaRPr lang="en-US" altLang="en-US" sz="1100" baseline="0" dirty="0"/>
          </a:p>
          <a:p>
            <a:r>
              <a:rPr lang="en-US" altLang="en-US" sz="1100" dirty="0"/>
              <a:t>Root cause is really a lack of recognition of the stored energy by an experienced worker and lack of recognition to use a LO/TO protocol to ensure a safe repair procedure.</a:t>
            </a:r>
          </a:p>
          <a:p>
            <a:endParaRPr lang="en-US" altLang="en-US" sz="1100" baseline="0" dirty="0"/>
          </a:p>
          <a:p>
            <a:r>
              <a:rPr lang="en-US" altLang="en-US" sz="1100" dirty="0"/>
              <a:t>Since the hose was already leaking (relieving pressure), all he had to do was wait and observe the hose to  see when the energy was relieved….line of fire.</a:t>
            </a:r>
            <a:endParaRPr lang="en-US" altLang="en-US" sz="1100" baseline="0" dirty="0"/>
          </a:p>
        </p:txBody>
      </p:sp>
      <p:sp>
        <p:nvSpPr>
          <p:cNvPr id="105476" name="Slide Number Placeholder 3"/>
          <p:cNvSpPr>
            <a:spLocks noGrp="1"/>
          </p:cNvSpPr>
          <p:nvPr>
            <p:ph type="sldNum" sz="quarter" idx="5"/>
          </p:nvPr>
        </p:nvSpPr>
        <p:spPr>
          <a:xfrm>
            <a:off x="4144965" y="9272191"/>
            <a:ext cx="3170237" cy="4890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48B974A1-2A5D-4FA8-82EC-FE6EB2773AAB}" type="slidenum">
              <a:rPr lang="en-US" altLang="en-US" smtClean="0">
                <a:solidFill>
                  <a:srgbClr val="000000"/>
                </a:solidFill>
              </a:rPr>
              <a:pPr/>
              <a:t>78</a:t>
            </a:fld>
            <a:endParaRPr lang="en-US" altLang="en-US">
              <a:solidFill>
                <a:srgbClr val="000000"/>
              </a:solidFill>
            </a:endParaRPr>
          </a:p>
        </p:txBody>
      </p:sp>
    </p:spTree>
    <p:extLst>
      <p:ext uri="{BB962C8B-B14F-4D97-AF65-F5344CB8AC3E}">
        <p14:creationId xmlns:p14="http://schemas.microsoft.com/office/powerpoint/2010/main" val="40690031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1143000" y="708025"/>
            <a:ext cx="4725988" cy="3544888"/>
          </a:xfrm>
          <a:ln/>
        </p:spPr>
      </p:sp>
      <p:sp>
        <p:nvSpPr>
          <p:cNvPr id="107523" name="Notes Placeholder 2"/>
          <p:cNvSpPr>
            <a:spLocks noGrp="1"/>
          </p:cNvSpPr>
          <p:nvPr>
            <p:ph type="body" idx="1"/>
          </p:nvPr>
        </p:nvSpPr>
        <p:spPr>
          <a:xfrm>
            <a:off x="935038" y="4490033"/>
            <a:ext cx="5140325" cy="42527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solidFill>
                  <a:srgbClr val="000000"/>
                </a:solidFill>
              </a:rPr>
              <a:t>High pressure water hoses can cut off body parts when</a:t>
            </a:r>
            <a:r>
              <a:rPr lang="en-US" altLang="en-US" sz="1100" baseline="0" dirty="0">
                <a:solidFill>
                  <a:srgbClr val="000000"/>
                </a:solidFill>
              </a:rPr>
              <a:t> control is lost</a:t>
            </a:r>
            <a:r>
              <a:rPr lang="en-US" altLang="en-US" sz="1100" dirty="0">
                <a:solidFill>
                  <a:srgbClr val="000000"/>
                </a:solidFill>
              </a:rPr>
              <a:t>, </a:t>
            </a:r>
          </a:p>
          <a:p>
            <a:r>
              <a:rPr lang="en-US" altLang="en-US" sz="1100" dirty="0">
                <a:solidFill>
                  <a:srgbClr val="000000"/>
                </a:solidFill>
              </a:rPr>
              <a:t>When</a:t>
            </a:r>
            <a:r>
              <a:rPr lang="en-US" altLang="en-US" sz="1100" baseline="0" dirty="0">
                <a:solidFill>
                  <a:srgbClr val="000000"/>
                </a:solidFill>
              </a:rPr>
              <a:t> used in drainfield for cleaning drainfield legs, </a:t>
            </a:r>
            <a:r>
              <a:rPr lang="en-US" altLang="en-US" sz="1100" dirty="0">
                <a:solidFill>
                  <a:srgbClr val="000000"/>
                </a:solidFill>
              </a:rPr>
              <a:t>getting hit with the jetter hose end whipping around if it is pulled out.</a:t>
            </a:r>
          </a:p>
          <a:p>
            <a:endParaRPr lang="en-US" altLang="en-US" sz="1100" dirty="0">
              <a:solidFill>
                <a:srgbClr val="000000"/>
              </a:solidFill>
            </a:endParaRPr>
          </a:p>
          <a:p>
            <a:r>
              <a:rPr lang="en-US" altLang="en-US" sz="1100" dirty="0">
                <a:solidFill>
                  <a:srgbClr val="000000"/>
                </a:solidFill>
              </a:rPr>
              <a:t>Instructor:</a:t>
            </a:r>
          </a:p>
          <a:p>
            <a:endParaRPr lang="en-US" altLang="en-US" sz="1100" dirty="0">
              <a:solidFill>
                <a:srgbClr val="000000"/>
              </a:solidFill>
            </a:endParaRPr>
          </a:p>
          <a:p>
            <a:pPr marL="171450" indent="-171450">
              <a:buFont typeface="Arial" panose="020B0604020202020204" pitchFamily="34" charset="0"/>
              <a:buChar char="•"/>
            </a:pPr>
            <a:r>
              <a:rPr lang="en-US" altLang="en-US" sz="1100" dirty="0">
                <a:solidFill>
                  <a:srgbClr val="000000"/>
                </a:solidFill>
              </a:rPr>
              <a:t>Ask</a:t>
            </a:r>
            <a:r>
              <a:rPr lang="en-US" altLang="en-US" sz="1100" baseline="0" dirty="0">
                <a:solidFill>
                  <a:srgbClr val="000000"/>
                </a:solidFill>
              </a:rPr>
              <a:t> group how a “struck by” accident happens.</a:t>
            </a:r>
          </a:p>
          <a:p>
            <a:pPr marL="171450" indent="-171450">
              <a:buFont typeface="Arial" panose="020B0604020202020204" pitchFamily="34" charset="0"/>
              <a:buChar char="•"/>
            </a:pPr>
            <a:endParaRPr lang="en-US" altLang="en-US" sz="1100" baseline="0" dirty="0">
              <a:solidFill>
                <a:srgbClr val="000000"/>
              </a:solidFill>
            </a:endParaRPr>
          </a:p>
          <a:p>
            <a:pPr marL="171450" indent="-171450">
              <a:buFont typeface="Arial" panose="020B0604020202020204" pitchFamily="34" charset="0"/>
              <a:buChar char="•"/>
            </a:pPr>
            <a:r>
              <a:rPr lang="en-US" altLang="en-US" sz="1100" baseline="0" dirty="0">
                <a:solidFill>
                  <a:srgbClr val="000000"/>
                </a:solidFill>
              </a:rPr>
              <a:t>Ask group (show of hands) how many have had a jetter hose “get away from them”?</a:t>
            </a:r>
          </a:p>
          <a:p>
            <a:pPr marL="171450" indent="-171450">
              <a:buFont typeface="Arial" panose="020B0604020202020204" pitchFamily="34" charset="0"/>
              <a:buChar char="•"/>
            </a:pPr>
            <a:endParaRPr lang="en-US" altLang="en-US" sz="1100" baseline="0" dirty="0">
              <a:solidFill>
                <a:srgbClr val="000000"/>
              </a:solidFill>
            </a:endParaRPr>
          </a:p>
          <a:p>
            <a:pPr marL="171450" indent="-171450">
              <a:buFont typeface="Arial" panose="020B0604020202020204" pitchFamily="34" charset="0"/>
              <a:buChar char="•"/>
            </a:pPr>
            <a:r>
              <a:rPr lang="en-US" altLang="en-US" sz="1100" baseline="0" dirty="0">
                <a:solidFill>
                  <a:srgbClr val="000000"/>
                </a:solidFill>
              </a:rPr>
              <a:t>Ask them how this might be avoided (turning off jetter before it comes out of pipe). </a:t>
            </a:r>
          </a:p>
          <a:p>
            <a:pPr marL="171450" indent="-171450">
              <a:buFont typeface="Arial" panose="020B0604020202020204" pitchFamily="34" charset="0"/>
              <a:buChar char="•"/>
            </a:pPr>
            <a:endParaRPr lang="en-US" altLang="en-US" sz="1100" baseline="0" dirty="0">
              <a:solidFill>
                <a:srgbClr val="000000"/>
              </a:solidFill>
            </a:endParaRPr>
          </a:p>
          <a:p>
            <a:pPr marL="171450" indent="-171450">
              <a:buFont typeface="Arial" panose="020B0604020202020204" pitchFamily="34" charset="0"/>
              <a:buChar char="•"/>
            </a:pPr>
            <a:r>
              <a:rPr lang="en-US" altLang="en-US" sz="1100" baseline="0" dirty="0">
                <a:solidFill>
                  <a:srgbClr val="000000"/>
                </a:solidFill>
              </a:rPr>
              <a:t>It is common to mark the jetter hose with some indicator approx. 8’ (feet) back from the tip that can be identified to indicate when to shut off pressure. </a:t>
            </a:r>
          </a:p>
          <a:p>
            <a:pPr marL="171450" indent="-171450">
              <a:buFont typeface="Arial" panose="020B0604020202020204" pitchFamily="34" charset="0"/>
              <a:buChar char="•"/>
            </a:pPr>
            <a:endParaRPr lang="en-US" altLang="en-US" sz="1100" baseline="0" dirty="0">
              <a:solidFill>
                <a:srgbClr val="000000"/>
              </a:solidFill>
            </a:endParaRPr>
          </a:p>
          <a:p>
            <a:r>
              <a:rPr lang="en-US" altLang="en-US" dirty="0">
                <a:solidFill>
                  <a:srgbClr val="000000"/>
                </a:solidFill>
                <a:latin typeface="Arial" panose="020B0604020202020204" pitchFamily="34" charset="0"/>
              </a:rPr>
              <a:t>A subsequent struck by incident by this company that ended up with a live hose strike and injection of water into the workers chest cavity was caused by a disconnect in communication by the maintenance department that had cut off several feet of hose and didn’t understand the field practice of using electrical tape to indicate the 8’ mark. The repaired hose, with tape now at 5-6’ was pulled out by the employee as normal, but with the shortened length, the hose came out prematurely striking the worker under the armpit in the chest area.</a:t>
            </a:r>
          </a:p>
        </p:txBody>
      </p:sp>
      <p:sp>
        <p:nvSpPr>
          <p:cNvPr id="107524" name="Slide Number Placeholder 3"/>
          <p:cNvSpPr>
            <a:spLocks noGrp="1"/>
          </p:cNvSpPr>
          <p:nvPr>
            <p:ph type="sldNum" sz="quarter" idx="5"/>
          </p:nvPr>
        </p:nvSpPr>
        <p:spPr>
          <a:xfrm>
            <a:off x="3971927" y="8978452"/>
            <a:ext cx="3038475" cy="4728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71D2DA27-F797-43DF-8CB4-7A0AFE4E07A0}" type="slidenum">
              <a:rPr lang="en-US" altLang="en-US" smtClean="0"/>
              <a:pPr/>
              <a:t>79</a:t>
            </a:fld>
            <a:endParaRPr lang="en-US" altLang="en-US"/>
          </a:p>
        </p:txBody>
      </p:sp>
    </p:spTree>
    <p:extLst>
      <p:ext uri="{BB962C8B-B14F-4D97-AF65-F5344CB8AC3E}">
        <p14:creationId xmlns:p14="http://schemas.microsoft.com/office/powerpoint/2010/main" val="1723286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D7925C3A-34A0-49C5-AC95-1D063F1AE872}" type="slidenum">
              <a:rPr lang="en-US" altLang="en-US" smtClean="0"/>
              <a:pPr/>
              <a:t>8</a:t>
            </a:fld>
            <a:endParaRPr lang="en-US" altLang="en-US"/>
          </a:p>
        </p:txBody>
      </p:sp>
      <p:sp>
        <p:nvSpPr>
          <p:cNvPr id="11267" name="Rectangle 2"/>
          <p:cNvSpPr>
            <a:spLocks noGrp="1" noRot="1" noChangeAspect="1" noChangeArrowheads="1" noTextEdit="1"/>
          </p:cNvSpPr>
          <p:nvPr>
            <p:ph type="sldImg"/>
          </p:nvPr>
        </p:nvSpPr>
        <p:spPr>
          <a:xfrm>
            <a:off x="938213" y="608013"/>
            <a:ext cx="4897437" cy="3675062"/>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These learning objectives</a:t>
            </a:r>
            <a:r>
              <a:rPr lang="en-US" altLang="en-US" sz="1100" baseline="0" dirty="0"/>
              <a:t> describe additional information for the learner. The last two learning objectives describe participant activities and allows the trainer to set expectations for class participation.</a:t>
            </a:r>
            <a:endParaRPr lang="en-US" altLang="en-US" sz="1100" dirty="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3927380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218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3DF42E0E-9436-434E-B0FD-96D5B7716964}" type="slidenum">
              <a:rPr lang="en-US" altLang="en-US" sz="1000" smtClean="0"/>
              <a:pPr>
                <a:spcBef>
                  <a:spcPct val="0"/>
                </a:spcBef>
                <a:buFontTx/>
                <a:buNone/>
              </a:pPr>
              <a:t>80</a:t>
            </a:fld>
            <a:endParaRPr lang="en-US" altLang="en-US" sz="1000"/>
          </a:p>
        </p:txBody>
      </p:sp>
      <p:sp>
        <p:nvSpPr>
          <p:cNvPr id="121860" name="Rectangle 2"/>
          <p:cNvSpPr>
            <a:spLocks noGrp="1" noRot="1" noChangeAspect="1" noChangeArrowheads="1" noTextEdit="1"/>
          </p:cNvSpPr>
          <p:nvPr>
            <p:ph type="sldImg"/>
          </p:nvPr>
        </p:nvSpPr>
        <p:spPr>
          <a:ln/>
        </p:spPr>
      </p:sp>
      <p:sp>
        <p:nvSpPr>
          <p:cNvPr id="1218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Instructor can </a:t>
            </a:r>
            <a:r>
              <a:rPr lang="en-US" altLang="en-US" sz="1100" dirty="0" err="1"/>
              <a:t>engauge</a:t>
            </a:r>
            <a:r>
              <a:rPr lang="en-US" altLang="en-US" sz="1100" dirty="0"/>
              <a:t> participants to identify what is right and what is needed in this work area.</a:t>
            </a:r>
          </a:p>
          <a:p>
            <a:pPr eaLnBrk="1" hangingPunct="1"/>
            <a:endParaRPr lang="en-US" altLang="en-US" sz="1100" dirty="0"/>
          </a:p>
          <a:p>
            <a:pPr eaLnBrk="1" hangingPunct="1"/>
            <a:r>
              <a:rPr lang="en-US" altLang="en-US" sz="1100" dirty="0"/>
              <a:t>Level ground, decent weather, communication with operator in left hand of picture, no overhead exposures, but, operator in the excavator behind the stick man, cannot see him if he is also digging (see loaded bucket).</a:t>
            </a:r>
          </a:p>
          <a:p>
            <a:pPr eaLnBrk="1" hangingPunct="1"/>
            <a:endParaRPr lang="en-US" altLang="en-US" sz="1100" dirty="0"/>
          </a:p>
          <a:p>
            <a:pPr eaLnBrk="1" hangingPunct="1"/>
            <a:r>
              <a:rPr lang="en-US" altLang="en-US" sz="1100" dirty="0"/>
              <a:t>Situational awareness by the ground man needs to be very high.</a:t>
            </a:r>
          </a:p>
        </p:txBody>
      </p:sp>
    </p:spTree>
    <p:extLst>
      <p:ext uri="{BB962C8B-B14F-4D97-AF65-F5344CB8AC3E}">
        <p14:creationId xmlns:p14="http://schemas.microsoft.com/office/powerpoint/2010/main" val="40342440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1143000" y="708025"/>
            <a:ext cx="4725988" cy="3544888"/>
          </a:xfrm>
          <a:ln/>
        </p:spPr>
      </p:sp>
      <p:sp>
        <p:nvSpPr>
          <p:cNvPr id="115715" name="Notes Placeholder 2"/>
          <p:cNvSpPr>
            <a:spLocks noGrp="1"/>
          </p:cNvSpPr>
          <p:nvPr>
            <p:ph type="body" idx="1"/>
          </p:nvPr>
        </p:nvSpPr>
        <p:spPr>
          <a:xfrm>
            <a:off x="935038" y="4490033"/>
            <a:ext cx="5140325" cy="42527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000000"/>
                </a:solidFill>
                <a:latin typeface="Arial" panose="020B0604020202020204" pitchFamily="34" charset="0"/>
              </a:rPr>
              <a:t>Instructor can ask participants to point out good practice and at risk practice.</a:t>
            </a:r>
          </a:p>
          <a:p>
            <a:endParaRPr lang="en-US" altLang="en-US" dirty="0">
              <a:solidFill>
                <a:srgbClr val="000000"/>
              </a:solidFill>
              <a:latin typeface="Arial" panose="020B0604020202020204" pitchFamily="34" charset="0"/>
            </a:endParaRPr>
          </a:p>
          <a:p>
            <a:r>
              <a:rPr lang="en-US" altLang="en-US" dirty="0">
                <a:solidFill>
                  <a:srgbClr val="000000"/>
                </a:solidFill>
                <a:latin typeface="Arial" panose="020B0604020202020204" pitchFamily="34" charset="0"/>
              </a:rPr>
              <a:t>Good practice includes:</a:t>
            </a:r>
          </a:p>
          <a:p>
            <a:endParaRPr lang="en-US" altLang="en-US" dirty="0">
              <a:solidFill>
                <a:srgbClr val="000000"/>
              </a:solidFill>
              <a:latin typeface="Arial" panose="020B0604020202020204" pitchFamily="34" charset="0"/>
            </a:endParaRPr>
          </a:p>
          <a:p>
            <a:r>
              <a:rPr lang="en-US" altLang="en-US" dirty="0">
                <a:solidFill>
                  <a:srgbClr val="000000"/>
                </a:solidFill>
                <a:latin typeface="Arial" panose="020B0604020202020204" pitchFamily="34" charset="0"/>
              </a:rPr>
              <a:t>No one inside of the tank excavation</a:t>
            </a:r>
          </a:p>
          <a:p>
            <a:endParaRPr lang="en-US" altLang="en-US" dirty="0">
              <a:solidFill>
                <a:srgbClr val="000000"/>
              </a:solidFill>
              <a:latin typeface="Arial" panose="020B0604020202020204" pitchFamily="34" charset="0"/>
            </a:endParaRPr>
          </a:p>
          <a:p>
            <a:r>
              <a:rPr lang="en-US" altLang="en-US" dirty="0">
                <a:solidFill>
                  <a:srgbClr val="000000"/>
                </a:solidFill>
                <a:latin typeface="Arial" panose="020B0604020202020204" pitchFamily="34" charset="0"/>
              </a:rPr>
              <a:t>Hazards include:</a:t>
            </a:r>
          </a:p>
          <a:p>
            <a:endParaRPr lang="en-US" altLang="en-US" dirty="0">
              <a:solidFill>
                <a:srgbClr val="000000"/>
              </a:solidFill>
              <a:latin typeface="Arial" panose="020B0604020202020204" pitchFamily="34" charset="0"/>
            </a:endParaRPr>
          </a:p>
          <a:p>
            <a:r>
              <a:rPr lang="en-US" altLang="en-US" dirty="0">
                <a:solidFill>
                  <a:srgbClr val="000000"/>
                </a:solidFill>
                <a:latin typeface="Arial" panose="020B0604020202020204" pitchFamily="34" charset="0"/>
              </a:rPr>
              <a:t>Delivery truck very close to excavation – what is done different under different soils conditions, saturating rain, etc.</a:t>
            </a:r>
          </a:p>
          <a:p>
            <a:endParaRPr lang="en-US" altLang="en-US" dirty="0">
              <a:solidFill>
                <a:srgbClr val="000000"/>
              </a:solidFill>
              <a:latin typeface="Arial" panose="020B0604020202020204" pitchFamily="34" charset="0"/>
            </a:endParaRPr>
          </a:p>
          <a:p>
            <a:r>
              <a:rPr lang="en-US" altLang="en-US" dirty="0">
                <a:solidFill>
                  <a:srgbClr val="000000"/>
                </a:solidFill>
                <a:latin typeface="Arial" panose="020B0604020202020204" pitchFamily="34" charset="0"/>
              </a:rPr>
              <a:t>Importantly, the tank service company has a requirement to register and inspect its lifting cables on an appropriate frequency. </a:t>
            </a:r>
          </a:p>
          <a:p>
            <a:endParaRPr lang="en-US" altLang="en-US" dirty="0">
              <a:solidFill>
                <a:srgbClr val="000000"/>
              </a:solidFill>
              <a:latin typeface="Arial" panose="020B0604020202020204" pitchFamily="34" charset="0"/>
            </a:endParaRPr>
          </a:p>
          <a:p>
            <a:r>
              <a:rPr lang="en-US" altLang="en-US" dirty="0">
                <a:solidFill>
                  <a:srgbClr val="000000"/>
                </a:solidFill>
                <a:latin typeface="Arial" panose="020B0604020202020204" pitchFamily="34" charset="0"/>
              </a:rPr>
              <a:t>Do we think this is commonly done in industry?</a:t>
            </a:r>
          </a:p>
        </p:txBody>
      </p:sp>
      <p:sp>
        <p:nvSpPr>
          <p:cNvPr id="115716" name="Slide Number Placeholder 3"/>
          <p:cNvSpPr>
            <a:spLocks noGrp="1"/>
          </p:cNvSpPr>
          <p:nvPr>
            <p:ph type="sldNum" sz="quarter" idx="5"/>
          </p:nvPr>
        </p:nvSpPr>
        <p:spPr>
          <a:xfrm>
            <a:off x="3971927" y="8978452"/>
            <a:ext cx="3038475" cy="4728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603043-FBC8-4382-B67D-C39947C6E1B6}" type="slidenum">
              <a:rPr lang="en-US" altLang="en-US" smtClean="0"/>
              <a:pPr/>
              <a:t>81</a:t>
            </a:fld>
            <a:endParaRPr lang="en-US" altLang="en-US"/>
          </a:p>
        </p:txBody>
      </p:sp>
    </p:spTree>
    <p:extLst>
      <p:ext uri="{BB962C8B-B14F-4D97-AF65-F5344CB8AC3E}">
        <p14:creationId xmlns:p14="http://schemas.microsoft.com/office/powerpoint/2010/main" val="14840633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259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115430A-FA24-4E52-B80D-8EE1A56B181F}" type="slidenum">
              <a:rPr lang="en-US" altLang="en-US" sz="1000" smtClean="0"/>
              <a:pPr>
                <a:spcBef>
                  <a:spcPct val="0"/>
                </a:spcBef>
                <a:buFontTx/>
                <a:buNone/>
              </a:pPr>
              <a:t>82</a:t>
            </a:fld>
            <a:endParaRPr lang="en-US" altLang="en-US" sz="1000"/>
          </a:p>
        </p:txBody>
      </p:sp>
      <p:sp>
        <p:nvSpPr>
          <p:cNvPr id="125956" name="Rectangle 2"/>
          <p:cNvSpPr>
            <a:spLocks noGrp="1" noRot="1" noChangeAspect="1" noChangeArrowheads="1" noTextEdit="1"/>
          </p:cNvSpPr>
          <p:nvPr>
            <p:ph type="sldImg"/>
          </p:nvPr>
        </p:nvSpPr>
        <p:spPr>
          <a:ln/>
        </p:spPr>
      </p:sp>
      <p:sp>
        <p:nvSpPr>
          <p:cNvPr id="1259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All workers near active traffic, in high rights-of-way, working around moving Onsite equipment or in areas where visibility is limited should wear high visibility clothing.</a:t>
            </a:r>
          </a:p>
          <a:p>
            <a:pPr eaLnBrk="1" hangingPunct="1"/>
            <a:r>
              <a:rPr lang="en-US" altLang="en-US" sz="1100" dirty="0"/>
              <a:t>Clothing should include reflective stripes.</a:t>
            </a:r>
          </a:p>
          <a:p>
            <a:pPr eaLnBrk="1" hangingPunct="1"/>
            <a:r>
              <a:rPr lang="en-US" altLang="en-US" sz="1100" dirty="0"/>
              <a:t>You should refer to the </a:t>
            </a:r>
            <a:r>
              <a:rPr lang="en-US" altLang="en-US" sz="1100" i="0" dirty="0"/>
              <a:t>Manual on Uniform Traffic Control Devices (MUTCD) </a:t>
            </a:r>
            <a:r>
              <a:rPr lang="en-US" altLang="en-US" sz="1100" dirty="0"/>
              <a:t>for further guidance.</a:t>
            </a:r>
          </a:p>
        </p:txBody>
      </p:sp>
    </p:spTree>
    <p:extLst>
      <p:ext uri="{BB962C8B-B14F-4D97-AF65-F5344CB8AC3E}">
        <p14:creationId xmlns:p14="http://schemas.microsoft.com/office/powerpoint/2010/main" val="42846323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259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115430A-FA24-4E52-B80D-8EE1A56B181F}" type="slidenum">
              <a:rPr lang="en-US" altLang="en-US" sz="1000" smtClean="0"/>
              <a:pPr>
                <a:spcBef>
                  <a:spcPct val="0"/>
                </a:spcBef>
                <a:buFontTx/>
                <a:buNone/>
              </a:pPr>
              <a:t>83</a:t>
            </a:fld>
            <a:endParaRPr lang="en-US" altLang="en-US" sz="1000"/>
          </a:p>
        </p:txBody>
      </p:sp>
      <p:sp>
        <p:nvSpPr>
          <p:cNvPr id="125956" name="Rectangle 2"/>
          <p:cNvSpPr>
            <a:spLocks noGrp="1" noRot="1" noChangeAspect="1" noChangeArrowheads="1" noTextEdit="1"/>
          </p:cNvSpPr>
          <p:nvPr>
            <p:ph type="sldImg"/>
          </p:nvPr>
        </p:nvSpPr>
        <p:spPr>
          <a:ln/>
        </p:spPr>
      </p:sp>
      <p:sp>
        <p:nvSpPr>
          <p:cNvPr id="1259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All workers near active traffic, in high rights-of-way, working around moving Onsite equipment or in areas where visibility is limited should wear high visibility clothing.</a:t>
            </a:r>
          </a:p>
          <a:p>
            <a:pPr eaLnBrk="1" hangingPunct="1"/>
            <a:r>
              <a:rPr lang="en-US" altLang="en-US" sz="1100" dirty="0"/>
              <a:t>Clothing should include reflective stripes.</a:t>
            </a:r>
          </a:p>
          <a:p>
            <a:pPr eaLnBrk="1" hangingPunct="1"/>
            <a:endParaRPr lang="en-US" altLang="en-US" sz="1100" dirty="0"/>
          </a:p>
          <a:p>
            <a:pPr eaLnBrk="1" hangingPunct="1"/>
            <a:r>
              <a:rPr lang="en-US" altLang="en-US" sz="1100" dirty="0"/>
              <a:t>Highlight the importance</a:t>
            </a:r>
            <a:r>
              <a:rPr lang="en-US" altLang="en-US" sz="1100" baseline="0" dirty="0"/>
              <a:t> of personal responsibility and SITUATIONAL AWARENESS. </a:t>
            </a:r>
          </a:p>
          <a:p>
            <a:pPr eaLnBrk="1" hangingPunct="1"/>
            <a:endParaRPr lang="en-US" altLang="en-US" sz="1100" baseline="0" dirty="0"/>
          </a:p>
          <a:p>
            <a:pPr marL="742950" lvl="1" indent="-285750" eaLnBrk="1" hangingPunct="1">
              <a:buFont typeface="Arial" panose="020B0604020202020204" pitchFamily="34" charset="0"/>
              <a:buChar char="•"/>
            </a:pPr>
            <a:r>
              <a:rPr lang="en-US" altLang="en-US" sz="1100" baseline="0" dirty="0"/>
              <a:t>You may </a:t>
            </a:r>
            <a:r>
              <a:rPr lang="en-US" altLang="en-US" sz="1100" u="sng" baseline="0" dirty="0"/>
              <a:t>rely</a:t>
            </a:r>
            <a:r>
              <a:rPr lang="en-US" altLang="en-US" sz="1100" baseline="0" dirty="0"/>
              <a:t> buy cannot </a:t>
            </a:r>
            <a:r>
              <a:rPr lang="en-US" altLang="en-US" sz="1100" u="sng" baseline="0" dirty="0"/>
              <a:t>depend</a:t>
            </a:r>
            <a:r>
              <a:rPr lang="en-US" altLang="en-US" sz="1100" baseline="0" dirty="0"/>
              <a:t> on your traffic controller (sign holder – “Slow”) to protect you.</a:t>
            </a:r>
          </a:p>
          <a:p>
            <a:pPr marL="742950" lvl="1" indent="-285750" eaLnBrk="1" hangingPunct="1">
              <a:buFont typeface="Arial" panose="020B0604020202020204" pitchFamily="34" charset="0"/>
              <a:buChar char="•"/>
            </a:pPr>
            <a:r>
              <a:rPr lang="en-US" altLang="en-US" sz="1100" baseline="0" dirty="0"/>
              <a:t>Keep an eye on the time of day…workflow traffic through the intersection/area. This picture was taken at approx. 7:20AM in early December.</a:t>
            </a:r>
          </a:p>
          <a:p>
            <a:pPr marL="742950" lvl="1" indent="-285750" eaLnBrk="1" hangingPunct="1">
              <a:buFont typeface="Arial" panose="020B0604020202020204" pitchFamily="34" charset="0"/>
              <a:buChar char="•"/>
            </a:pPr>
            <a:r>
              <a:rPr lang="en-US" altLang="en-US" sz="1100" baseline="0" dirty="0"/>
              <a:t>Know sunrise/sunset times</a:t>
            </a:r>
          </a:p>
          <a:p>
            <a:pPr marL="742950" lvl="1" indent="-285750" eaLnBrk="1" hangingPunct="1">
              <a:buFont typeface="Arial" panose="020B0604020202020204" pitchFamily="34" charset="0"/>
              <a:buChar char="•"/>
            </a:pPr>
            <a:r>
              <a:rPr lang="en-US" altLang="en-US" sz="1100" baseline="0" dirty="0"/>
              <a:t>Have communication set up with other workers if you must turn your back on traffic.</a:t>
            </a:r>
          </a:p>
          <a:p>
            <a:pPr marL="457200" lvl="1" indent="0" eaLnBrk="1" hangingPunct="1">
              <a:buFont typeface="Arial" panose="020B0604020202020204" pitchFamily="34" charset="0"/>
              <a:buNone/>
            </a:pPr>
            <a:endParaRPr lang="en-US" altLang="en-US" sz="1100" baseline="0" dirty="0"/>
          </a:p>
          <a:p>
            <a:pPr marL="742950" lvl="1" indent="-285750" eaLnBrk="1" hangingPunct="1">
              <a:buFont typeface="Arial" panose="020B0604020202020204" pitchFamily="34" charset="0"/>
              <a:buChar char="•"/>
            </a:pPr>
            <a:endParaRPr lang="en-US" altLang="en-US" sz="1100" dirty="0"/>
          </a:p>
          <a:p>
            <a:pPr eaLnBrk="1" hangingPunct="1"/>
            <a:endParaRPr lang="en-US" altLang="en-US" sz="1100" dirty="0"/>
          </a:p>
          <a:p>
            <a:pPr eaLnBrk="1" hangingPunct="1"/>
            <a:r>
              <a:rPr lang="en-US" altLang="en-US" sz="1100" dirty="0"/>
              <a:t>You should refer to the </a:t>
            </a:r>
            <a:r>
              <a:rPr lang="en-US" altLang="en-US" sz="1100" i="0" dirty="0"/>
              <a:t>Manual on Uniform Traffic Control Devices (MUTCD) </a:t>
            </a:r>
            <a:r>
              <a:rPr lang="en-US" altLang="en-US" sz="1100" dirty="0"/>
              <a:t>for further guidance.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dirty="0"/>
              <a:t>Refer to the Dept. of Transportation</a:t>
            </a:r>
            <a:r>
              <a:rPr lang="en-US" altLang="en-US" sz="1100" baseline="0" dirty="0"/>
              <a:t> http://safety.fhwa.dot.gov/wz/ </a:t>
            </a:r>
          </a:p>
          <a:p>
            <a:pPr eaLnBrk="1" hangingPunct="1"/>
            <a:endParaRPr lang="en-US" altLang="en-US" sz="1800" dirty="0">
              <a:latin typeface="Arial" panose="020B0604020202020204" pitchFamily="34" charset="0"/>
            </a:endParaRPr>
          </a:p>
        </p:txBody>
      </p:sp>
    </p:spTree>
    <p:extLst>
      <p:ext uri="{BB962C8B-B14F-4D97-AF65-F5344CB8AC3E}">
        <p14:creationId xmlns:p14="http://schemas.microsoft.com/office/powerpoint/2010/main" val="32469994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259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115430A-FA24-4E52-B80D-8EE1A56B181F}" type="slidenum">
              <a:rPr lang="en-US" altLang="en-US" sz="1000" smtClean="0"/>
              <a:pPr>
                <a:spcBef>
                  <a:spcPct val="0"/>
                </a:spcBef>
                <a:buFontTx/>
                <a:buNone/>
              </a:pPr>
              <a:t>84</a:t>
            </a:fld>
            <a:endParaRPr lang="en-US" altLang="en-US" sz="1000"/>
          </a:p>
        </p:txBody>
      </p:sp>
      <p:sp>
        <p:nvSpPr>
          <p:cNvPr id="125956" name="Rectangle 2"/>
          <p:cNvSpPr>
            <a:spLocks noGrp="1" noRot="1" noChangeAspect="1" noChangeArrowheads="1" noTextEdit="1"/>
          </p:cNvSpPr>
          <p:nvPr>
            <p:ph type="sldImg"/>
          </p:nvPr>
        </p:nvSpPr>
        <p:spPr>
          <a:ln/>
        </p:spPr>
      </p:sp>
      <p:sp>
        <p:nvSpPr>
          <p:cNvPr id="1259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All workers near active traffic, in high rights-of-way, working around moving Onsite equipment or in areas where visibility is limited should wear high visibility clothing.</a:t>
            </a:r>
          </a:p>
          <a:p>
            <a:pPr eaLnBrk="1" hangingPunct="1"/>
            <a:endParaRPr lang="en-US" altLang="en-US" sz="1100" dirty="0"/>
          </a:p>
          <a:p>
            <a:pPr eaLnBrk="1" hangingPunct="1"/>
            <a:r>
              <a:rPr lang="en-US" altLang="en-US" sz="1100" dirty="0"/>
              <a:t>Low light</a:t>
            </a:r>
          </a:p>
          <a:p>
            <a:pPr eaLnBrk="1" hangingPunct="1"/>
            <a:r>
              <a:rPr lang="en-US" altLang="en-US" sz="1100" dirty="0"/>
              <a:t>Winter</a:t>
            </a:r>
          </a:p>
          <a:p>
            <a:pPr eaLnBrk="1" hangingPunct="1"/>
            <a:r>
              <a:rPr lang="en-US" altLang="en-US" sz="1100" dirty="0"/>
              <a:t>Rain</a:t>
            </a:r>
          </a:p>
          <a:p>
            <a:pPr eaLnBrk="1" hangingPunct="1"/>
            <a:r>
              <a:rPr lang="en-US" altLang="en-US" sz="1100" dirty="0"/>
              <a:t>Road</a:t>
            </a:r>
            <a:r>
              <a:rPr lang="en-US" altLang="en-US" sz="1100" baseline="0" dirty="0"/>
              <a:t> conditions poor</a:t>
            </a:r>
          </a:p>
          <a:p>
            <a:pPr eaLnBrk="1" hangingPunct="1"/>
            <a:r>
              <a:rPr lang="en-US" altLang="en-US" sz="1100" baseline="0" dirty="0"/>
              <a:t>Ice/freezing conditions</a:t>
            </a:r>
          </a:p>
          <a:p>
            <a:pPr eaLnBrk="1" hangingPunct="1"/>
            <a:r>
              <a:rPr lang="en-US" altLang="en-US" sz="1100" baseline="0" dirty="0"/>
              <a:t>Dependence on vehicle operator awareness</a:t>
            </a:r>
          </a:p>
          <a:p>
            <a:pPr eaLnBrk="1" hangingPunct="1"/>
            <a:r>
              <a:rPr lang="en-US" altLang="en-US" sz="1100" baseline="0" dirty="0"/>
              <a:t>7:15 AM traffic commute</a:t>
            </a:r>
          </a:p>
          <a:p>
            <a:pPr eaLnBrk="1" hangingPunct="1"/>
            <a:r>
              <a:rPr lang="en-US" altLang="en-US" sz="1100" baseline="0" dirty="0"/>
              <a:t>5:30 PM traffic commute</a:t>
            </a:r>
            <a:endParaRPr lang="en-US" altLang="en-US" sz="1100" dirty="0"/>
          </a:p>
          <a:p>
            <a:pPr eaLnBrk="1" hangingPunct="1"/>
            <a:endParaRPr lang="en-US" altLang="en-US" sz="1100" dirty="0"/>
          </a:p>
          <a:p>
            <a:pPr eaLnBrk="1" hangingPunct="1"/>
            <a:r>
              <a:rPr lang="en-US" altLang="en-US" sz="1100" dirty="0"/>
              <a:t>Refer to the </a:t>
            </a:r>
            <a:r>
              <a:rPr lang="en-US" altLang="en-US" sz="1100" i="0" dirty="0"/>
              <a:t>Manual on Uniform Traffic Control Devices (MUTCD) </a:t>
            </a:r>
            <a:r>
              <a:rPr lang="en-US" altLang="en-US" sz="1100" dirty="0"/>
              <a:t>for further guidance.</a:t>
            </a:r>
          </a:p>
          <a:p>
            <a:pPr eaLnBrk="1" hangingPunct="1"/>
            <a:r>
              <a:rPr lang="en-US" altLang="en-US" sz="1100" dirty="0"/>
              <a:t>Refer to the Dept. of Transportation</a:t>
            </a:r>
            <a:r>
              <a:rPr lang="en-US" altLang="en-US" sz="1100" baseline="0" dirty="0"/>
              <a:t> http://safety.fhwa.dot.gov/wz/ </a:t>
            </a:r>
          </a:p>
          <a:p>
            <a:pPr eaLnBrk="1" hangingPunct="1"/>
            <a:endParaRPr lang="en-US" altLang="en-US" sz="1800" dirty="0">
              <a:latin typeface="Arial" panose="020B0604020202020204" pitchFamily="34" charset="0"/>
            </a:endParaRPr>
          </a:p>
        </p:txBody>
      </p:sp>
    </p:spTree>
    <p:extLst>
      <p:ext uri="{BB962C8B-B14F-4D97-AF65-F5344CB8AC3E}">
        <p14:creationId xmlns:p14="http://schemas.microsoft.com/office/powerpoint/2010/main" val="19845884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143000" y="708025"/>
            <a:ext cx="4725988" cy="3544888"/>
          </a:xfrm>
          <a:ln/>
        </p:spPr>
      </p:sp>
      <p:sp>
        <p:nvSpPr>
          <p:cNvPr id="111619" name="Notes Placeholder 2"/>
          <p:cNvSpPr>
            <a:spLocks noGrp="1"/>
          </p:cNvSpPr>
          <p:nvPr>
            <p:ph type="body" idx="1"/>
          </p:nvPr>
        </p:nvSpPr>
        <p:spPr>
          <a:xfrm>
            <a:off x="935038" y="4490033"/>
            <a:ext cx="5140325" cy="42527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solidFill>
                  <a:srgbClr val="000000"/>
                </a:solidFill>
              </a:rPr>
              <a:t>Instructor can ask class to  identify exposures: </a:t>
            </a:r>
          </a:p>
          <a:p>
            <a:endParaRPr lang="en-US" altLang="en-US" sz="1100" dirty="0">
              <a:solidFill>
                <a:srgbClr val="000000"/>
              </a:solidFill>
            </a:endParaRPr>
          </a:p>
          <a:p>
            <a:r>
              <a:rPr lang="en-US" altLang="en-US" sz="1100" dirty="0">
                <a:solidFill>
                  <a:srgbClr val="000000"/>
                </a:solidFill>
              </a:rPr>
              <a:t>Excess material in bucket, in swing radius of bucket with no eye contact with operator, engulfment with no protection in excavation and a hard hat would be a good idea. </a:t>
            </a:r>
          </a:p>
          <a:p>
            <a:endParaRPr lang="en-US" altLang="en-US" sz="1100" dirty="0">
              <a:solidFill>
                <a:srgbClr val="000000"/>
              </a:solidFill>
            </a:endParaRPr>
          </a:p>
          <a:p>
            <a:r>
              <a:rPr lang="en-US" altLang="en-US" sz="1100" dirty="0">
                <a:solidFill>
                  <a:srgbClr val="000000"/>
                </a:solidFill>
              </a:rPr>
              <a:t>This scenario</a:t>
            </a:r>
            <a:r>
              <a:rPr lang="en-US" altLang="en-US" sz="1100" baseline="0" dirty="0">
                <a:solidFill>
                  <a:srgbClr val="000000"/>
                </a:solidFill>
              </a:rPr>
              <a:t> also violate the excavation/CSE standards with no means of egress.</a:t>
            </a:r>
            <a:endParaRPr lang="en-US" altLang="en-US" sz="1100" dirty="0">
              <a:solidFill>
                <a:srgbClr val="000000"/>
              </a:solidFill>
            </a:endParaRPr>
          </a:p>
          <a:p>
            <a:endParaRPr lang="en-US" altLang="en-US" dirty="0">
              <a:solidFill>
                <a:srgbClr val="000000"/>
              </a:solidFill>
              <a:latin typeface="Arial" panose="020B0604020202020204" pitchFamily="34" charset="0"/>
            </a:endParaRPr>
          </a:p>
        </p:txBody>
      </p:sp>
      <p:sp>
        <p:nvSpPr>
          <p:cNvPr id="111620" name="Slide Number Placeholder 3"/>
          <p:cNvSpPr>
            <a:spLocks noGrp="1"/>
          </p:cNvSpPr>
          <p:nvPr>
            <p:ph type="sldNum" sz="quarter" idx="5"/>
          </p:nvPr>
        </p:nvSpPr>
        <p:spPr>
          <a:xfrm>
            <a:off x="3971927" y="8978452"/>
            <a:ext cx="3038475" cy="4728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033C6919-0E3B-4B90-9264-FAB989BC4B00}" type="slidenum">
              <a:rPr lang="en-US" altLang="en-US" smtClean="0"/>
              <a:pPr/>
              <a:t>85</a:t>
            </a:fld>
            <a:endParaRPr lang="en-US" altLang="en-US"/>
          </a:p>
        </p:txBody>
      </p:sp>
    </p:spTree>
    <p:extLst>
      <p:ext uri="{BB962C8B-B14F-4D97-AF65-F5344CB8AC3E}">
        <p14:creationId xmlns:p14="http://schemas.microsoft.com/office/powerpoint/2010/main" val="16367296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baseline="0" dirty="0">
                <a:latin typeface="Arial" panose="020B0604020202020204" pitchFamily="34" charset="0"/>
              </a:rPr>
              <a:t>Instructor can call out the obvious (ladder), but also excavation and engulfment potential (minimum 2’ setback on spoils from excavation edge) and the lack of personal PPE (hard hat) by the worker. </a:t>
            </a:r>
          </a:p>
          <a:p>
            <a:pPr marL="0" indent="0">
              <a:buFontTx/>
              <a:buNone/>
            </a:pPr>
            <a:endParaRPr lang="en-US" altLang="en-US" baseline="0" dirty="0">
              <a:latin typeface="Arial" panose="020B0604020202020204" pitchFamily="34" charset="0"/>
            </a:endParaRPr>
          </a:p>
          <a:p>
            <a:pPr marL="0" indent="0">
              <a:buFontTx/>
              <a:buNone/>
            </a:pPr>
            <a:r>
              <a:rPr lang="en-US" altLang="en-US" baseline="0" dirty="0">
                <a:latin typeface="Arial" panose="020B0604020202020204" pitchFamily="34" charset="0"/>
              </a:rPr>
              <a:t>Introduction of themes: Carelessness? Lack of knowledge? Lack of Training? Lack of Procedures? Is this the business owner or a worker?</a:t>
            </a:r>
            <a:r>
              <a:rPr lang="en-US" altLang="en-US" dirty="0">
                <a:latin typeface="Arial" panose="020B0604020202020204" pitchFamily="34" charset="0"/>
              </a:rPr>
              <a:t> </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If the owner, what kind of example is he setting for his employee’s when he is not on the project?</a:t>
            </a:r>
            <a:endParaRPr lang="en-US" altLang="en-US" baseline="0" dirty="0">
              <a:latin typeface="Arial" panose="020B0604020202020204" pitchFamily="34" charset="0"/>
            </a:endParaRPr>
          </a:p>
          <a:p>
            <a:pPr marL="0" indent="0">
              <a:buFontTx/>
              <a:buNone/>
            </a:pPr>
            <a:endParaRPr lang="en-US" altLang="en-US" baseline="0" dirty="0">
              <a:latin typeface="Arial" panose="020B0604020202020204" pitchFamily="34" charset="0"/>
            </a:endParaRPr>
          </a:p>
          <a:p>
            <a:pPr marL="0" indent="0">
              <a:buFontTx/>
              <a:buNone/>
            </a:pPr>
            <a:r>
              <a:rPr lang="en-US" altLang="en-US" baseline="0" dirty="0">
                <a:latin typeface="Arial" panose="020B0604020202020204" pitchFamily="34" charset="0"/>
              </a:rPr>
              <a:t>Root cause? – Line of fire, (no situational awareness or understanding of the exposure)</a:t>
            </a:r>
            <a:endParaRPr lang="en-US" altLang="en-US" dirty="0">
              <a:latin typeface="Arial" panose="020B0604020202020204"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86</a:t>
            </a:fld>
            <a:endParaRPr lang="en-US" altLang="en-US"/>
          </a:p>
        </p:txBody>
      </p:sp>
    </p:spTree>
    <p:extLst>
      <p:ext uri="{BB962C8B-B14F-4D97-AF65-F5344CB8AC3E}">
        <p14:creationId xmlns:p14="http://schemas.microsoft.com/office/powerpoint/2010/main" val="40252691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dirty="0">
                <a:latin typeface="Arial" panose="020B0604020202020204" pitchFamily="34" charset="0"/>
              </a:rPr>
              <a:t>Work Activity: This is a utility project taken on by a construction company that normally installs OSS and the scope of work is outside of the companies experience.</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2,100 feet of sewer pipe laid at an average depth of 22 feet in the roadway in sand.</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Instructor should ask for what is right and wrong in the picture to help participants evaluate exposures.</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Is the “competent person” onsite making changes to the workflow appropriately?</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Clearly the continued caving of ground from spoil pile loading is excessive.</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The worker in the excavation does not have a means of egress per the code (note the ladder to the right of the picture.)</a:t>
            </a:r>
          </a:p>
          <a:p>
            <a:pPr marL="0" indent="0">
              <a:buFontTx/>
              <a:buNone/>
            </a:pPr>
            <a:endParaRPr lang="en-US" altLang="en-US" dirty="0">
              <a:latin typeface="Arial" panose="020B0604020202020204" pitchFamily="34" charset="0"/>
            </a:endParaRPr>
          </a:p>
          <a:p>
            <a:pPr marL="0" indent="0">
              <a:buFontTx/>
              <a:buNone/>
            </a:pPr>
            <a:endParaRPr lang="en-US" altLang="en-US" dirty="0">
              <a:latin typeface="Arial" panose="020B0604020202020204"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87</a:t>
            </a:fld>
            <a:endParaRPr lang="en-US" altLang="en-US"/>
          </a:p>
        </p:txBody>
      </p:sp>
    </p:spTree>
    <p:extLst>
      <p:ext uri="{BB962C8B-B14F-4D97-AF65-F5344CB8AC3E}">
        <p14:creationId xmlns:p14="http://schemas.microsoft.com/office/powerpoint/2010/main" val="12346589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baseline="0" dirty="0">
                <a:latin typeface="Arial" panose="020B0604020202020204" pitchFamily="34" charset="0"/>
              </a:rPr>
              <a:t>Instructor can call out the obvious (ladder), but also excavation and engulfment potential (minimum 2’ setback on spoils from excavation edge) and the lack of personal PPE (hard hat) by the worker. </a:t>
            </a:r>
          </a:p>
          <a:p>
            <a:pPr marL="0" indent="0">
              <a:buFontTx/>
              <a:buNone/>
            </a:pPr>
            <a:endParaRPr lang="en-US" altLang="en-US" dirty="0">
              <a:latin typeface="Arial" panose="020B0604020202020204" pitchFamily="34" charset="0"/>
            </a:endParaRPr>
          </a:p>
          <a:p>
            <a:pPr marL="0" indent="0">
              <a:buFontTx/>
              <a:buNone/>
            </a:pPr>
            <a:r>
              <a:rPr lang="en-US" altLang="en-US" baseline="0" dirty="0">
                <a:latin typeface="Arial" panose="020B0604020202020204" pitchFamily="34" charset="0"/>
              </a:rPr>
              <a:t>The additional sheets of steel were pounded</a:t>
            </a:r>
            <a:r>
              <a:rPr lang="en-US" altLang="en-US" dirty="0">
                <a:latin typeface="Arial" panose="020B0604020202020204" pitchFamily="34" charset="0"/>
              </a:rPr>
              <a:t> into place to allow movement of the trench boxes forward. </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Instructor should engage the participants to gauge their understanding of  excavation and trench requirements under the rule to prevent exposures to engulfment.</a:t>
            </a:r>
          </a:p>
          <a:p>
            <a:pPr marL="0" indent="0">
              <a:buFontTx/>
              <a:buNone/>
            </a:pPr>
            <a:endParaRPr lang="en-US" altLang="en-US" baseline="0" dirty="0">
              <a:latin typeface="Arial" panose="020B0604020202020204" pitchFamily="34" charset="0"/>
            </a:endParaRPr>
          </a:p>
          <a:p>
            <a:pPr marL="0" indent="0">
              <a:buFontTx/>
              <a:buNone/>
            </a:pPr>
            <a:endParaRPr lang="en-US" altLang="en-US" baseline="0" dirty="0">
              <a:latin typeface="Arial" panose="020B0604020202020204" pitchFamily="34" charset="0"/>
            </a:endParaRPr>
          </a:p>
          <a:p>
            <a:pPr marL="0" indent="0">
              <a:buFontTx/>
              <a:buNone/>
            </a:pPr>
            <a:endParaRPr lang="en-US" altLang="en-US" baseline="0" dirty="0">
              <a:latin typeface="Arial" panose="020B0604020202020204"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88</a:t>
            </a:fld>
            <a:endParaRPr lang="en-US" altLang="en-US"/>
          </a:p>
        </p:txBody>
      </p:sp>
    </p:spTree>
    <p:extLst>
      <p:ext uri="{BB962C8B-B14F-4D97-AF65-F5344CB8AC3E}">
        <p14:creationId xmlns:p14="http://schemas.microsoft.com/office/powerpoint/2010/main" val="13124888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89</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The</a:t>
            </a:r>
            <a:r>
              <a:rPr lang="en-US" altLang="en-US" sz="1100" baseline="0" dirty="0"/>
              <a:t> Instructor should set up this activity and give the participant 3-5 minutes to identify the first three things that come to their mind and write them down in their handout. The next step will be to give them 3-5 minutes to write down how they will minimize them. </a:t>
            </a:r>
          </a:p>
          <a:p>
            <a:pPr eaLnBrk="1" hangingPunct="1"/>
            <a:endParaRPr lang="en-US" altLang="en-US" sz="1100" baseline="0" dirty="0"/>
          </a:p>
          <a:p>
            <a:pPr eaLnBrk="1" hangingPunct="1"/>
            <a:r>
              <a:rPr lang="en-US" altLang="en-US" sz="1100" baseline="0" dirty="0"/>
              <a:t>Last step is to break them into small groups and have them share the answers and discuss. 5-10 minutes</a:t>
            </a:r>
          </a:p>
          <a:p>
            <a:pPr eaLnBrk="1" hangingPunct="1"/>
            <a:endParaRPr lang="en-US" altLang="en-US" sz="1100" baseline="0" dirty="0"/>
          </a:p>
          <a:p>
            <a:pPr eaLnBrk="1" hangingPunct="1"/>
            <a:r>
              <a:rPr lang="en-US" altLang="en-US" sz="1100" baseline="0" dirty="0"/>
              <a:t>Appropriate answers to minimize the exposure include: Find another way to do it that eliminates the exposure, Use appropriate PPE (may be specific: harness and tripod, hardhat, footwear), Eyes on task, Not walking backward, Only open component lids that are being worked on, etc.), Training.</a:t>
            </a:r>
          </a:p>
          <a:p>
            <a:pPr eaLnBrk="1" hangingPunct="1"/>
            <a:endParaRPr lang="en-US" altLang="en-US" sz="1100" baseline="0" dirty="0"/>
          </a:p>
          <a:p>
            <a:pPr eaLnBrk="1" hangingPunct="1"/>
            <a:r>
              <a:rPr lang="en-US" altLang="en-US" sz="1100" baseline="0" dirty="0"/>
              <a:t>An alternate to the activity would be to have them do the first step and then break into teams and problem solve together and use the combined experience of the small group to share experience.</a:t>
            </a:r>
          </a:p>
          <a:p>
            <a:pPr eaLnBrk="1" hangingPunct="1"/>
            <a:endParaRPr lang="en-US" altLang="en-US" sz="1100" baseline="0" dirty="0"/>
          </a:p>
        </p:txBody>
      </p:sp>
    </p:spTree>
    <p:extLst>
      <p:ext uri="{BB962C8B-B14F-4D97-AF65-F5344CB8AC3E}">
        <p14:creationId xmlns:p14="http://schemas.microsoft.com/office/powerpoint/2010/main" val="2626479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9</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slide outlines the basic employer responsibilities of an</a:t>
            </a:r>
            <a:r>
              <a:rPr lang="en-US" altLang="en-US" sz="1100" baseline="0" dirty="0"/>
              <a:t> OSHA or state approved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34261062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D33EB3B-B78E-4BEC-A5BF-8A671DFF5AD3}" type="slidenum">
              <a:rPr lang="en-US" altLang="en-US" sz="1000" smtClean="0"/>
              <a:pPr>
                <a:spcBef>
                  <a:spcPct val="0"/>
                </a:spcBef>
                <a:buFontTx/>
                <a:buNone/>
              </a:pPr>
              <a:t>90</a:t>
            </a:fld>
            <a:endParaRPr lang="en-US" altLang="en-US" sz="1000"/>
          </a:p>
        </p:txBody>
      </p:sp>
      <p:sp>
        <p:nvSpPr>
          <p:cNvPr id="46084" name="Rectangle 2"/>
          <p:cNvSpPr>
            <a:spLocks noGrp="1" noRot="1" noChangeAspect="1" noChangeArrowheads="1" noTextEdit="1"/>
          </p:cNvSpPr>
          <p:nvPr>
            <p:ph type="sldImg"/>
          </p:nvPr>
        </p:nvSpPr>
        <p:spPr>
          <a:xfrm>
            <a:off x="814388" y="352425"/>
            <a:ext cx="5114925" cy="3836988"/>
          </a:xfrm>
          <a:ln/>
        </p:spPr>
      </p:sp>
      <p:sp>
        <p:nvSpPr>
          <p:cNvPr id="460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Introduction to Caught </a:t>
            </a:r>
            <a:r>
              <a:rPr lang="en-US" altLang="en-US" sz="1100" baseline="0" dirty="0"/>
              <a:t> in/between </a:t>
            </a:r>
            <a:r>
              <a:rPr lang="en-US" altLang="en-US" sz="1100" dirty="0"/>
              <a:t>slide (placeholder</a:t>
            </a:r>
            <a:r>
              <a:rPr lang="en-US" altLang="en-US" sz="1100" baseline="0" dirty="0"/>
              <a:t>, looking for a better graphic)</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5939638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300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BC8183B-C0D4-4C8D-AAD6-3AFB5495DFA5}" type="slidenum">
              <a:rPr lang="en-US" altLang="en-US" sz="1000" smtClean="0"/>
              <a:pPr>
                <a:spcBef>
                  <a:spcPct val="0"/>
                </a:spcBef>
                <a:buFontTx/>
                <a:buNone/>
              </a:pPr>
              <a:t>91</a:t>
            </a:fld>
            <a:endParaRPr lang="en-US" altLang="en-US" sz="1000"/>
          </a:p>
        </p:txBody>
      </p:sp>
      <p:sp>
        <p:nvSpPr>
          <p:cNvPr id="130052" name="Rectangle 2"/>
          <p:cNvSpPr>
            <a:spLocks noGrp="1" noRot="1" noChangeAspect="1" noChangeArrowheads="1" noTextEdit="1"/>
          </p:cNvSpPr>
          <p:nvPr>
            <p:ph type="sldImg"/>
          </p:nvPr>
        </p:nvSpPr>
        <p:spPr>
          <a:ln/>
        </p:spPr>
      </p:sp>
      <p:sp>
        <p:nvSpPr>
          <p:cNvPr id="1300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Definition of caught-in or between hazards.</a:t>
            </a:r>
          </a:p>
          <a:p>
            <a:pPr eaLnBrk="1" hangingPunct="1"/>
            <a:endParaRPr lang="en-US" altLang="en-US" sz="1800" dirty="0">
              <a:latin typeface="Arial" panose="020B0604020202020204" pitchFamily="34" charset="0"/>
            </a:endParaRPr>
          </a:p>
          <a:p>
            <a:pPr eaLnBrk="1" hangingPunct="1"/>
            <a:endParaRPr lang="en-US" altLang="en-US" sz="1800" dirty="0">
              <a:latin typeface="Arial" panose="020B0604020202020204" pitchFamily="34" charset="0"/>
            </a:endParaRPr>
          </a:p>
        </p:txBody>
      </p:sp>
    </p:spTree>
    <p:extLst>
      <p:ext uri="{BB962C8B-B14F-4D97-AF65-F5344CB8AC3E}">
        <p14:creationId xmlns:p14="http://schemas.microsoft.com/office/powerpoint/2010/main" val="12708584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3B070944-3F87-44B6-BA8C-65E1EA6365A9}" type="slidenum">
              <a:rPr lang="en-US" altLang="en-US" sz="1000" smtClean="0"/>
              <a:pPr>
                <a:spcBef>
                  <a:spcPct val="0"/>
                </a:spcBef>
                <a:buFontTx/>
                <a:buNone/>
              </a:pPr>
              <a:t>92</a:t>
            </a:fld>
            <a:endParaRPr lang="en-US" altLang="en-US" sz="1000"/>
          </a:p>
        </p:txBody>
      </p:sp>
      <p:sp>
        <p:nvSpPr>
          <p:cNvPr id="27652" name="Rectangle 2"/>
          <p:cNvSpPr>
            <a:spLocks noGrp="1" noRot="1" noChangeAspect="1" noChangeArrowheads="1" noTextEdit="1"/>
          </p:cNvSpPr>
          <p:nvPr>
            <p:ph type="sldImg"/>
          </p:nvPr>
        </p:nvSpPr>
        <p:spPr>
          <a:xfrm>
            <a:off x="1001713" y="639763"/>
            <a:ext cx="4876800" cy="3659187"/>
          </a:xfrm>
          <a:ln/>
        </p:spPr>
      </p:sp>
      <p:sp>
        <p:nvSpPr>
          <p:cNvPr id="276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Examples would</a:t>
            </a:r>
            <a:r>
              <a:rPr lang="en-US" altLang="en-US" sz="1100" baseline="0" dirty="0"/>
              <a:t> include drainfield Onsite, tank excavations, soil logs, unstable ground (wet), soil type for equipment (track vs. rubber tire), skid steers (high center of gravity), greasing equipment (excavators, hydraulics), sewage, grinder pumps. Unsecured shelving in a shop with heavy material or inventory on it.</a:t>
            </a:r>
          </a:p>
          <a:p>
            <a:pPr eaLnBrk="1" hangingPunct="1"/>
            <a:endParaRPr lang="en-US" altLang="en-US" sz="11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baseline="0" dirty="0"/>
              <a:t>Instructor should call for examples from the audience that are specific to the industry. Availability and use of a “Flip Chart” would be useful to capture comments and ideas. When each segment activity (Septic Feud) is going on, reference back to the flip chart list will reinforce the groups feedback and participation.</a:t>
            </a:r>
            <a:endParaRPr lang="en-US" altLang="en-US" sz="1100" dirty="0"/>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8037004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3B070944-3F87-44B6-BA8C-65E1EA6365A9}" type="slidenum">
              <a:rPr lang="en-US" altLang="en-US" sz="1000" smtClean="0"/>
              <a:pPr>
                <a:spcBef>
                  <a:spcPct val="0"/>
                </a:spcBef>
                <a:buFontTx/>
                <a:buNone/>
              </a:pPr>
              <a:t>93</a:t>
            </a:fld>
            <a:endParaRPr lang="en-US" altLang="en-US" sz="1000"/>
          </a:p>
        </p:txBody>
      </p:sp>
      <p:sp>
        <p:nvSpPr>
          <p:cNvPr id="27652" name="Rectangle 2"/>
          <p:cNvSpPr>
            <a:spLocks noGrp="1" noRot="1" noChangeAspect="1" noChangeArrowheads="1" noTextEdit="1"/>
          </p:cNvSpPr>
          <p:nvPr>
            <p:ph type="sldImg"/>
          </p:nvPr>
        </p:nvSpPr>
        <p:spPr>
          <a:xfrm>
            <a:off x="1001713" y="639763"/>
            <a:ext cx="4876800" cy="3659187"/>
          </a:xfrm>
          <a:ln/>
        </p:spPr>
      </p:sp>
      <p:sp>
        <p:nvSpPr>
          <p:cNvPr id="276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Examples would</a:t>
            </a:r>
            <a:r>
              <a:rPr lang="en-US" altLang="en-US" sz="1100" baseline="0" dirty="0"/>
              <a:t> include drainfield Onsite, tank excavations, soil logs, unstable ground (wet), soil type for equipment (track vs. rubber tire), skid steers (high center of gravity), greasing equipment (excavators, hydraulics), sewage, grinder pumps. Unsecured shelving in a shop with heavy material or inventory on it.</a:t>
            </a:r>
          </a:p>
          <a:p>
            <a:pPr eaLnBrk="1" hangingPunct="1"/>
            <a:endParaRPr lang="en-US" altLang="en-US" sz="11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baseline="0" dirty="0"/>
              <a:t>Instructor should call for examples from the audience that are specific to the industry. Availability and use of a “Flip Chart” would be useful to capture comments and ideas. When each segment activity (Septic Feud) is going on, reference back to the flip chart list will reinforce the groups feedback and participation.</a:t>
            </a:r>
            <a:endParaRPr lang="en-US" altLang="en-US" sz="1100" dirty="0"/>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2863011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484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3C728797-DFFD-45F6-B1AA-B5D4CB42C767}" type="slidenum">
              <a:rPr lang="en-US" altLang="en-US" sz="1000" smtClean="0"/>
              <a:pPr>
                <a:spcBef>
                  <a:spcPct val="0"/>
                </a:spcBef>
                <a:buFontTx/>
                <a:buNone/>
              </a:pPr>
              <a:t>94</a:t>
            </a:fld>
            <a:endParaRPr lang="en-US" altLang="en-US" sz="1000"/>
          </a:p>
        </p:txBody>
      </p:sp>
      <p:sp>
        <p:nvSpPr>
          <p:cNvPr id="148484" name="Rectangle 2"/>
          <p:cNvSpPr>
            <a:spLocks noGrp="1" noRot="1" noChangeAspect="1" noChangeArrowheads="1" noTextEdit="1"/>
          </p:cNvSpPr>
          <p:nvPr>
            <p:ph type="sldImg"/>
          </p:nvPr>
        </p:nvSpPr>
        <p:spPr>
          <a:ln/>
        </p:spPr>
      </p:sp>
      <p:sp>
        <p:nvSpPr>
          <p:cNvPr id="1484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Refines the definition to clarify the difference between this and struck by hazards</a:t>
            </a:r>
          </a:p>
        </p:txBody>
      </p:sp>
    </p:spTree>
    <p:extLst>
      <p:ext uri="{BB962C8B-B14F-4D97-AF65-F5344CB8AC3E}">
        <p14:creationId xmlns:p14="http://schemas.microsoft.com/office/powerpoint/2010/main" val="328822190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B851323E-A917-41B3-9D29-CAD7CFE8AC64}" type="slidenum">
              <a:rPr lang="en-US" altLang="en-US" sz="1000" smtClean="0"/>
              <a:pPr>
                <a:spcBef>
                  <a:spcPct val="0"/>
                </a:spcBef>
                <a:buFontTx/>
                <a:buNone/>
              </a:pPr>
              <a:t>95</a:t>
            </a:fld>
            <a:endParaRPr lang="en-US" altLang="en-US" sz="1000"/>
          </a:p>
        </p:txBody>
      </p:sp>
      <p:sp>
        <p:nvSpPr>
          <p:cNvPr id="39940" name="Rectangle 2"/>
          <p:cNvSpPr>
            <a:spLocks noGrp="1" noRot="1" noChangeAspect="1" noChangeArrowheads="1" noTextEdit="1"/>
          </p:cNvSpPr>
          <p:nvPr>
            <p:ph type="sldImg"/>
          </p:nvPr>
        </p:nvSpPr>
        <p:spPr>
          <a:xfrm>
            <a:off x="485775" y="309563"/>
            <a:ext cx="5886450" cy="4416425"/>
          </a:xfrm>
          <a:ln/>
        </p:spPr>
      </p:sp>
      <p:sp>
        <p:nvSpPr>
          <p:cNvPr id="39941" name="Rectangle 3"/>
          <p:cNvSpPr>
            <a:spLocks noGrp="1" noChangeArrowheads="1"/>
          </p:cNvSpPr>
          <p:nvPr>
            <p:ph type="body" idx="1"/>
          </p:nvPr>
        </p:nvSpPr>
        <p:spPr>
          <a:xfrm>
            <a:off x="838200" y="5092178"/>
            <a:ext cx="5486400" cy="16856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dirty="0"/>
              <a:t>This slide can be informational</a:t>
            </a:r>
            <a:r>
              <a:rPr lang="en-US" altLang="en-US" sz="1100" baseline="0" dirty="0"/>
              <a:t> to point out that all of these exposures have an enforceable compliance rule associated with them in addition to any specific examples that may be called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1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baseline="0" dirty="0"/>
              <a:t>All elements of this slide except for wood working equipment, have a corollary in the Onsite industry workplace and can be discussed.</a:t>
            </a:r>
            <a:endParaRPr lang="en-US" altLang="en-US" sz="1100" dirty="0"/>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8708124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dirty="0">
                <a:latin typeface="Arial" panose="020B0604020202020204" pitchFamily="34" charset="0"/>
              </a:rPr>
              <a:t>Instructor can speak to the change in group progress in application of the method and based on the participants performance continue to develop the critical thinking skills when used.</a:t>
            </a: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96</a:t>
            </a:fld>
            <a:endParaRPr lang="en-US" altLang="en-US"/>
          </a:p>
        </p:txBody>
      </p:sp>
    </p:spTree>
    <p:extLst>
      <p:ext uri="{BB962C8B-B14F-4D97-AF65-F5344CB8AC3E}">
        <p14:creationId xmlns:p14="http://schemas.microsoft.com/office/powerpoint/2010/main" val="18809327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97</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t>The victim in the video blames his decision on pressure, but it is more likely that behavioral issue are more at play.</a:t>
            </a:r>
          </a:p>
          <a:p>
            <a:endParaRPr lang="en-US" sz="1100" dirty="0"/>
          </a:p>
          <a:p>
            <a:r>
              <a:rPr lang="en-US" sz="1100" dirty="0"/>
              <a:t>In the initial comments, he see’s himself as a “risk taker” …”hard jobs, steep slopes, we love them!” </a:t>
            </a:r>
          </a:p>
          <a:p>
            <a:endParaRPr lang="en-US" sz="1100" dirty="0"/>
          </a:p>
          <a:p>
            <a:r>
              <a:rPr lang="en-US" sz="1100" dirty="0"/>
              <a:t>In his view, it is what differentiates himself and his company from his competition. </a:t>
            </a:r>
          </a:p>
          <a:p>
            <a:endParaRPr lang="en-US" sz="1100" dirty="0"/>
          </a:p>
          <a:p>
            <a:r>
              <a:rPr lang="en-US" sz="1100" dirty="0"/>
              <a:t>Risk acceptance is fine in a business model, but you also are obligated to ensure that you and your company has the proper training, skills, equipment and willingness to operate appropriately in these work environments.</a:t>
            </a:r>
          </a:p>
          <a:p>
            <a:endParaRPr lang="en-US" sz="1100" dirty="0"/>
          </a:p>
          <a:p>
            <a:r>
              <a:rPr lang="en-US" sz="1100" dirty="0"/>
              <a:t>The instructor should look for examples in small groups that have accurately identified these issues and highlight them to all participants.</a:t>
            </a: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4619022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98</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Understanding the value in proactive vs reactive approaches to workplace safety and management.</a:t>
            </a: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8974290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99</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is the agencies findings. Root cause method would characterize this as methods and procedures.</a:t>
            </a: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538287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4815059-ED1A-4327-BF99-C215F5F5C310}" type="datetimeFigureOut">
              <a:rPr lang="en-US" smtClean="0"/>
              <a:t>6/27/2018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2123416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815059-ED1A-4327-BF99-C215F5F5C310}" type="datetimeFigureOut">
              <a:rPr lang="en-US" smtClean="0"/>
              <a:t>6/27/2018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3017080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815059-ED1A-4327-BF99-C215F5F5C310}" type="datetimeFigureOut">
              <a:rPr lang="en-US" smtClean="0"/>
              <a:t>6/27/2018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2731635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815059-ED1A-4327-BF99-C215F5F5C310}" type="datetimeFigureOut">
              <a:rPr lang="en-US" smtClean="0"/>
              <a:t>6/27/2018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92089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815059-ED1A-4327-BF99-C215F5F5C310}" type="datetimeFigureOut">
              <a:rPr lang="en-US" smtClean="0"/>
              <a:t>6/27/2018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1475770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815059-ED1A-4327-BF99-C215F5F5C310}" type="datetimeFigureOut">
              <a:rPr lang="en-US" smtClean="0"/>
              <a:t>6/27/2018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2761234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815059-ED1A-4327-BF99-C215F5F5C310}" type="datetimeFigureOut">
              <a:rPr lang="en-US" smtClean="0"/>
              <a:t>6/27/2018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3238253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815059-ED1A-4327-BF99-C215F5F5C310}" type="datetimeFigureOut">
              <a:rPr lang="en-US" smtClean="0"/>
              <a:t>6/27/2018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219132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815059-ED1A-4327-BF99-C215F5F5C310}" type="datetimeFigureOut">
              <a:rPr lang="en-US" smtClean="0"/>
              <a:t>6/27/2018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405983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4815059-ED1A-4327-BF99-C215F5F5C310}" type="datetimeFigureOut">
              <a:rPr lang="en-US" smtClean="0"/>
              <a:t>6/27/2018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282204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4815059-ED1A-4327-BF99-C215F5F5C310}" type="datetimeFigureOut">
              <a:rPr lang="en-US" smtClean="0"/>
              <a:t>6/27/2018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301054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4815059-ED1A-4327-BF99-C215F5F5C310}" type="datetimeFigureOut">
              <a:rPr lang="en-US" smtClean="0"/>
              <a:t>6/27/2018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5D69023-A09E-4591-B502-6E1515A7B2B8}" type="slidenum">
              <a:rPr lang="en-US" smtClean="0"/>
              <a:t>‹#›</a:t>
            </a:fld>
            <a:endParaRPr lang="en-US"/>
          </a:p>
        </p:txBody>
      </p:sp>
    </p:spTree>
    <p:extLst>
      <p:ext uri="{BB962C8B-B14F-4D97-AF65-F5344CB8AC3E}">
        <p14:creationId xmlns:p14="http://schemas.microsoft.com/office/powerpoint/2010/main" val="9283995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osha.gov/law-regs.html"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www.osha.gov/Publications/poster.html" TargetMode="Externa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6.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osha.gov/html/RAmap.html"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hyperlink" Target="https://www.osha.gov/recordkeeping/RKforms.html" TargetMode="Externa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39.xml"/><Relationship Id="rId1" Type="http://schemas.openxmlformats.org/officeDocument/2006/relationships/slideLayout" Target="../slideLayouts/slideLayout1.xml"/><Relationship Id="rId6" Type="http://schemas.openxmlformats.org/officeDocument/2006/relationships/image" Target="../media/image88.jpeg"/><Relationship Id="rId5" Type="http://schemas.openxmlformats.org/officeDocument/2006/relationships/image" Target="../media/image87.gif"/><Relationship Id="rId4" Type="http://schemas.openxmlformats.org/officeDocument/2006/relationships/image" Target="../media/image86.gif"/></Relationships>
</file>

<file path=ppt/slides/_rels/slide14.xml.rels><?xml version="1.0" encoding="UTF-8" standalone="yes"?>
<Relationships xmlns="http://schemas.openxmlformats.org/package/2006/relationships"><Relationship Id="rId3" Type="http://schemas.openxmlformats.org/officeDocument/2006/relationships/hyperlink" Target="https://www.osha.gov/recordkeeping/index.html"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43.xml"/><Relationship Id="rId1" Type="http://schemas.openxmlformats.org/officeDocument/2006/relationships/slideLayout" Target="../slideLayouts/slideLayout6.xml"/><Relationship Id="rId4" Type="http://schemas.openxmlformats.org/officeDocument/2006/relationships/image" Target="../media/image93.wmf"/></Relationships>
</file>

<file path=ppt/slides/_rels/slide1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osha.gov/pls/oshaweb/owalink.query_links?src_doc_type=STANDARDS&amp;src_unique_file=1910_0215&amp;src_anchor_name=1910.215(a)(4)"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osha.gov/pls/oshaweb/owalink.query_links?src_doc_type=STANDARDS&amp;src_unique_file=1910_0215&amp;src_anchor_name=1910.215(a)(4)"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osha.gov/law-regs.html"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quot;Safety in the Workplace&quot; photo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7851" y="4267043"/>
            <a:ext cx="2127691" cy="1576771"/>
          </a:xfrm>
          <a:prstGeom prst="rect">
            <a:avLst/>
          </a:prstGeom>
        </p:spPr>
      </p:pic>
      <p:pic>
        <p:nvPicPr>
          <p:cNvPr id="15" name="Picture 14" title="&quot;Safety in the Workplace&quot; photo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271722"/>
            <a:ext cx="2177143" cy="1582058"/>
          </a:xfrm>
          <a:prstGeom prst="rect">
            <a:avLst/>
          </a:prstGeom>
        </p:spPr>
      </p:pic>
      <p:sp>
        <p:nvSpPr>
          <p:cNvPr id="2" name="Rectangle 1" title="Green Textbox: &quot;Safety in the Workplace&quot; Focus Four Hazards Safety Training "/>
          <p:cNvSpPr/>
          <p:nvPr/>
        </p:nvSpPr>
        <p:spPr>
          <a:xfrm>
            <a:off x="1905000" y="2286000"/>
            <a:ext cx="72390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74" name="Rectangle 2"/>
          <p:cNvSpPr>
            <a:spLocks noGrp="1" noChangeArrowheads="1"/>
          </p:cNvSpPr>
          <p:nvPr>
            <p:ph type="ctrTitle"/>
          </p:nvPr>
        </p:nvSpPr>
        <p:spPr>
          <a:xfrm>
            <a:off x="2286000" y="2286000"/>
            <a:ext cx="7772400" cy="1066800"/>
          </a:xfrm>
          <a:effectLst>
            <a:outerShdw blurRad="50800" dist="38100" dir="2700000" algn="tl" rotWithShape="0">
              <a:schemeClr val="bg1">
                <a:alpha val="40000"/>
              </a:schemeClr>
            </a:outerShdw>
          </a:effectLst>
        </p:spPr>
        <p:txBody>
          <a:bodyPr/>
          <a:lstStyle/>
          <a:p>
            <a:pPr fontAlgn="auto">
              <a:spcAft>
                <a:spcPts val="0"/>
              </a:spcAft>
              <a:defRPr/>
            </a:pPr>
            <a:r>
              <a:rPr lang="en-US" sz="4000" dirty="0"/>
              <a:t>“Safety in the Workplace” </a:t>
            </a:r>
          </a:p>
        </p:txBody>
      </p:sp>
      <p:sp>
        <p:nvSpPr>
          <p:cNvPr id="5123" name="Rectangle 3"/>
          <p:cNvSpPr>
            <a:spLocks noGrp="1" noChangeArrowheads="1"/>
          </p:cNvSpPr>
          <p:nvPr>
            <p:ph type="subTitle" idx="1"/>
          </p:nvPr>
        </p:nvSpPr>
        <p:spPr>
          <a:xfrm>
            <a:off x="2590800" y="3276600"/>
            <a:ext cx="6400800" cy="1219200"/>
          </a:xfrm>
          <a:effectLst>
            <a:outerShdw blurRad="50800" dist="38100" dir="2700000" algn="tl" rotWithShape="0">
              <a:schemeClr val="bg1">
                <a:lumMod val="50000"/>
                <a:alpha val="40000"/>
              </a:schemeClr>
            </a:outerShdw>
          </a:effectLst>
        </p:spPr>
        <p:txBody>
          <a:bodyPr>
            <a:normAutofit fontScale="92500" lnSpcReduction="20000"/>
          </a:bodyPr>
          <a:lstStyle/>
          <a:p>
            <a:pPr marR="0" algn="r"/>
            <a:r>
              <a:rPr lang="en-US" sz="3500" dirty="0">
                <a:solidFill>
                  <a:schemeClr val="bg1"/>
                </a:solidFill>
              </a:rPr>
              <a:t>FOCUS FOUR HAZARDS SAFETY </a:t>
            </a:r>
            <a:r>
              <a:rPr lang="en-US" sz="3500" dirty="0" smtClean="0">
                <a:solidFill>
                  <a:schemeClr val="bg1"/>
                </a:solidFill>
              </a:rPr>
              <a:t>TRAINING – 4 Hour</a:t>
            </a:r>
            <a:endParaRPr lang="en-US" sz="3500" dirty="0">
              <a:solidFill>
                <a:schemeClr val="bg1"/>
              </a:solidFill>
            </a:endParaRPr>
          </a:p>
          <a:p>
            <a:pPr marR="0"/>
            <a:r>
              <a:rPr lang="en-US" sz="2800" dirty="0">
                <a:solidFill>
                  <a:srgbClr val="660066"/>
                </a:solidFill>
              </a:rPr>
              <a:t> </a:t>
            </a:r>
          </a:p>
        </p:txBody>
      </p:sp>
      <p:sp>
        <p:nvSpPr>
          <p:cNvPr id="6" name="Rectangle 2"/>
          <p:cNvSpPr txBox="1">
            <a:spLocks noChangeArrowheads="1"/>
          </p:cNvSpPr>
          <p:nvPr/>
        </p:nvSpPr>
        <p:spPr>
          <a:xfrm>
            <a:off x="1676400" y="-76200"/>
            <a:ext cx="73914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000" b="1" dirty="0">
                <a:solidFill>
                  <a:prstClr val="white"/>
                </a:solidFill>
                <a:latin typeface="Arial" panose="020B0604020202020204" pitchFamily="34" charset="0"/>
                <a:cs typeface="Arial" panose="020B0604020202020204" pitchFamily="34" charset="0"/>
              </a:rPr>
              <a:t>Washington On-Site Sewage Association</a:t>
            </a:r>
          </a:p>
        </p:txBody>
      </p:sp>
      <p:pic>
        <p:nvPicPr>
          <p:cNvPr id="9" name="Picture 8" title="&quot;Safety in the Workplace&quot; photo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13411" y="4266319"/>
            <a:ext cx="2314439" cy="1629541"/>
          </a:xfrm>
          <a:prstGeom prst="rect">
            <a:avLst/>
          </a:prstGeom>
        </p:spPr>
      </p:pic>
      <p:pic>
        <p:nvPicPr>
          <p:cNvPr id="13" name="Picture 12" title="&quot;Safety in the Workplace&quot; photo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10400" y="4289930"/>
            <a:ext cx="2133600" cy="1600200"/>
          </a:xfrm>
          <a:prstGeom prst="rect">
            <a:avLst/>
          </a:prstGeom>
        </p:spPr>
      </p:pic>
      <p:pic>
        <p:nvPicPr>
          <p:cNvPr id="14" name="Picture 13" title="&quot;Safety in the Workplace&quot; photo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52031" y="4267200"/>
            <a:ext cx="1200150" cy="1600200"/>
          </a:xfrm>
          <a:prstGeom prst="rect">
            <a:avLst/>
          </a:prstGeom>
        </p:spPr>
      </p:pic>
      <p:cxnSp>
        <p:nvCxnSpPr>
          <p:cNvPr id="4" name="Straight Connector 3" title="Black horizonatal decorative line"/>
          <p:cNvCxnSpPr/>
          <p:nvPr/>
        </p:nvCxnSpPr>
        <p:spPr>
          <a:xfrm>
            <a:off x="0" y="4267200"/>
            <a:ext cx="9144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title="Black horizonatal decorative line"/>
          <p:cNvCxnSpPr/>
          <p:nvPr/>
        </p:nvCxnSpPr>
        <p:spPr>
          <a:xfrm>
            <a:off x="0" y="5867400"/>
            <a:ext cx="9144000" cy="0"/>
          </a:xfrm>
          <a:prstGeom prst="line">
            <a:avLst/>
          </a:prstGeom>
          <a:ln w="63500">
            <a:solidFill>
              <a:schemeClr val="tx1"/>
            </a:solidFill>
          </a:ln>
          <a:effectLst>
            <a:outerShdw blurRad="50800" dist="50800" dir="5400000" algn="ctr" rotWithShape="0">
              <a:schemeClr val="bg1">
                <a:lumMod val="65000"/>
              </a:schemeClr>
            </a:outerShdw>
          </a:effectLst>
        </p:spPr>
        <p:style>
          <a:lnRef idx="1">
            <a:schemeClr val="accent1"/>
          </a:lnRef>
          <a:fillRef idx="0">
            <a:schemeClr val="accent1"/>
          </a:fillRef>
          <a:effectRef idx="0">
            <a:schemeClr val="accent1"/>
          </a:effectRef>
          <a:fontRef idx="minor">
            <a:schemeClr val="tx1"/>
          </a:fontRef>
        </p:style>
      </p:cxnSp>
      <p:sp>
        <p:nvSpPr>
          <p:cNvPr id="19" name="Rectangle 2"/>
          <p:cNvSpPr txBox="1">
            <a:spLocks noChangeArrowheads="1"/>
          </p:cNvSpPr>
          <p:nvPr/>
        </p:nvSpPr>
        <p:spPr>
          <a:xfrm>
            <a:off x="5638800" y="228600"/>
            <a:ext cx="338607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1400" b="1" i="1" dirty="0">
                <a:solidFill>
                  <a:prstClr val="white"/>
                </a:solidFill>
                <a:latin typeface="Arial" panose="020B0604020202020204" pitchFamily="34" charset="0"/>
                <a:cs typeface="Arial" panose="020B0604020202020204" pitchFamily="34" charset="0"/>
              </a:rPr>
              <a:t>“Voice of the Industry”</a:t>
            </a:r>
          </a:p>
        </p:txBody>
      </p:sp>
    </p:spTree>
    <p:extLst>
      <p:ext uri="{BB962C8B-B14F-4D97-AF65-F5344CB8AC3E}">
        <p14:creationId xmlns:p14="http://schemas.microsoft.com/office/powerpoint/2010/main" val="703834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313898"/>
            <a:ext cx="8458200" cy="1066800"/>
          </a:xfrm>
        </p:spPr>
        <p:txBody>
          <a:bodyPr rtlCol="0">
            <a:noAutofit/>
          </a:bodyPr>
          <a:lstStyle/>
          <a:p>
            <a:pPr eaLnBrk="1" fontAlgn="auto" hangingPunct="1">
              <a:spcAft>
                <a:spcPts val="0"/>
              </a:spcAft>
              <a:defRPr/>
            </a:pPr>
            <a:r>
              <a:rPr lang="en-US" sz="3600" dirty="0" smtClean="0">
                <a:solidFill>
                  <a:schemeClr val="bg1"/>
                </a:solidFill>
                <a:latin typeface="+mn-lt"/>
              </a:rPr>
              <a:t> Employer </a:t>
            </a:r>
            <a:r>
              <a:rPr lang="en-US" sz="3600" dirty="0">
                <a:solidFill>
                  <a:schemeClr val="bg1"/>
                </a:solidFill>
                <a:latin typeface="+mn-lt"/>
              </a:rPr>
              <a:t>Responsibilities - Summary</a:t>
            </a:r>
            <a:r>
              <a:rPr lang="en-US" sz="3600" dirty="0">
                <a:solidFill>
                  <a:schemeClr val="bg1"/>
                </a:solidFill>
              </a:rPr>
              <a:t/>
            </a:r>
            <a:br>
              <a:rPr lang="en-US" sz="3600" dirty="0">
                <a:solidFill>
                  <a:schemeClr val="bg1"/>
                </a:solidFill>
              </a:rPr>
            </a:br>
            <a:endParaRPr lang="en-US" sz="3600" dirty="0">
              <a:solidFill>
                <a:schemeClr val="bg1"/>
              </a:solidFill>
              <a:effectLst>
                <a:outerShdw blurRad="38100" dist="38100" dir="2700000" algn="tl">
                  <a:srgbClr val="C0C0C0"/>
                </a:outerShdw>
              </a:effectLst>
            </a:endParaRPr>
          </a:p>
        </p:txBody>
      </p:sp>
      <p:sp>
        <p:nvSpPr>
          <p:cNvPr id="86019" name="Rectangle 2"/>
          <p:cNvSpPr>
            <a:spLocks noChangeArrowheads="1"/>
          </p:cNvSpPr>
          <p:nvPr/>
        </p:nvSpPr>
        <p:spPr bwMode="auto">
          <a:xfrm>
            <a:off x="213301" y="2385547"/>
            <a:ext cx="8773045"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b="1" dirty="0"/>
          </a:p>
          <a:p>
            <a:pPr marL="285750" indent="-285750">
              <a:buFont typeface="Arial" panose="020B0604020202020204" pitchFamily="34" charset="0"/>
              <a:buChar char="•"/>
            </a:pPr>
            <a:r>
              <a:rPr lang="en-US" sz="2800" dirty="0">
                <a:latin typeface="+mn-lt"/>
              </a:rPr>
              <a:t>Use color codes, posters, labels or signs to warn employees of potential hazards. </a:t>
            </a:r>
          </a:p>
          <a:p>
            <a:endParaRPr lang="en-US" sz="2800" dirty="0">
              <a:latin typeface="+mn-lt"/>
            </a:endParaRPr>
          </a:p>
          <a:p>
            <a:pPr marL="285750" indent="-285750">
              <a:buFont typeface="Arial" panose="020B0604020202020204" pitchFamily="34" charset="0"/>
              <a:buChar char="•"/>
            </a:pPr>
            <a:r>
              <a:rPr lang="en-US" sz="2800" dirty="0">
                <a:latin typeface="+mn-lt"/>
              </a:rPr>
              <a:t>Establish or update operating procedures and communicate them so that employees follow safety and health requirements.</a:t>
            </a:r>
          </a:p>
          <a:p>
            <a:pPr marL="457200" lvl="1" indent="0"/>
            <a:endParaRPr lang="en-US" altLang="en-US" sz="3200" dirty="0"/>
          </a:p>
        </p:txBody>
      </p:sp>
    </p:spTree>
    <p:extLst>
      <p:ext uri="{BB962C8B-B14F-4D97-AF65-F5344CB8AC3E}">
        <p14:creationId xmlns:p14="http://schemas.microsoft.com/office/powerpoint/2010/main" val="24680098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58261" y="2233246"/>
            <a:ext cx="8303567" cy="5262979"/>
          </a:xfrm>
          <a:prstGeom prst="rect">
            <a:avLst/>
          </a:prstGeom>
          <a:noFill/>
        </p:spPr>
        <p:txBody>
          <a:bodyPr wrap="square" rtlCol="0">
            <a:spAutoFit/>
          </a:bodyPr>
          <a:lstStyle/>
          <a:p>
            <a:r>
              <a:rPr lang="en-US" sz="2800" dirty="0"/>
              <a:t>Findings: 29  “Other Serious” safety violations related to the workplace.</a:t>
            </a:r>
          </a:p>
          <a:p>
            <a:endParaRPr lang="en-US" sz="2800" dirty="0"/>
          </a:p>
          <a:p>
            <a:pPr marL="457200" indent="-457200">
              <a:buFont typeface="Arial" panose="020B0604020202020204" pitchFamily="34" charset="0"/>
              <a:buChar char="•"/>
            </a:pPr>
            <a:r>
              <a:rPr lang="en-US" sz="2800" dirty="0"/>
              <a:t>Equipment lacking </a:t>
            </a:r>
          </a:p>
          <a:p>
            <a:pPr marL="914400" lvl="1" indent="-457200">
              <a:buFont typeface="Arial" panose="020B0604020202020204" pitchFamily="34" charset="0"/>
              <a:buChar char="•"/>
            </a:pPr>
            <a:r>
              <a:rPr lang="en-US" sz="2800" dirty="0"/>
              <a:t>Seatbelts</a:t>
            </a:r>
          </a:p>
          <a:p>
            <a:pPr marL="914400" lvl="1" indent="-457200">
              <a:buFont typeface="Arial" panose="020B0604020202020204" pitchFamily="34" charset="0"/>
              <a:buChar char="•"/>
            </a:pPr>
            <a:r>
              <a:rPr lang="en-US" sz="2800" dirty="0"/>
              <a:t>Guards</a:t>
            </a:r>
          </a:p>
          <a:p>
            <a:pPr marL="914400" lvl="1" indent="-457200">
              <a:buFont typeface="Arial" panose="020B0604020202020204" pitchFamily="34" charset="0"/>
              <a:buChar char="•"/>
            </a:pPr>
            <a:r>
              <a:rPr lang="en-US" sz="2800" dirty="0"/>
              <a:t>Lifting equipment not fit for use</a:t>
            </a:r>
          </a:p>
          <a:p>
            <a:pPr marL="914400" lvl="1" indent="-457200">
              <a:buFont typeface="Arial" panose="020B0604020202020204" pitchFamily="34" charset="0"/>
              <a:buChar char="•"/>
            </a:pPr>
            <a:r>
              <a:rPr lang="en-US" sz="2800" dirty="0"/>
              <a:t>Electrical exposures/no LO/TO procedures</a:t>
            </a:r>
          </a:p>
          <a:p>
            <a:pPr marL="914400" lvl="1" indent="-457200">
              <a:buFont typeface="Arial" panose="020B0604020202020204" pitchFamily="34" charset="0"/>
              <a:buChar char="•"/>
            </a:pPr>
            <a:r>
              <a:rPr lang="en-US" sz="2800" dirty="0"/>
              <a:t>Lack of training</a:t>
            </a:r>
          </a:p>
          <a:p>
            <a:pPr lvl="1"/>
            <a:endParaRPr lang="en-US" sz="2800" dirty="0"/>
          </a:p>
          <a:p>
            <a:pPr marL="457200" indent="-457200">
              <a:buFont typeface="Arial" panose="020B0604020202020204" pitchFamily="34" charset="0"/>
              <a:buChar char="•"/>
            </a:pPr>
            <a:endParaRPr lang="en-US" sz="2800" dirty="0"/>
          </a:p>
          <a:p>
            <a:endParaRPr lang="en-US" sz="2800" dirty="0"/>
          </a:p>
        </p:txBody>
      </p:sp>
      <p:sp>
        <p:nvSpPr>
          <p:cNvPr id="5" name="Title 4"/>
          <p:cNvSpPr>
            <a:spLocks noGrp="1"/>
          </p:cNvSpPr>
          <p:nvPr>
            <p:ph type="title"/>
          </p:nvPr>
        </p:nvSpPr>
        <p:spPr>
          <a:xfrm>
            <a:off x="0" y="25492"/>
            <a:ext cx="7886700" cy="1032599"/>
          </a:xfrm>
        </p:spPr>
        <p:txBody>
          <a:bodyPr>
            <a:normAutofit fontScale="90000"/>
          </a:bodyPr>
          <a:lstStyle/>
          <a:p>
            <a:pPr lvl="0" defTabSz="914400">
              <a:lnSpc>
                <a:spcPct val="100000"/>
              </a:lnSpc>
              <a:spcBef>
                <a:spcPts val="0"/>
              </a:spcBef>
            </a:pPr>
            <a:r>
              <a:rPr lang="en-US" sz="3600" dirty="0" smtClean="0">
                <a:solidFill>
                  <a:prstClr val="white"/>
                </a:solidFill>
                <a:latin typeface="Calibri" panose="020F0502020204030204"/>
                <a:ea typeface="+mn-ea"/>
                <a:cs typeface="+mn-cs"/>
              </a:rPr>
              <a:t> How </a:t>
            </a:r>
            <a:r>
              <a:rPr lang="en-US" sz="3600" dirty="0">
                <a:solidFill>
                  <a:prstClr val="white"/>
                </a:solidFill>
                <a:latin typeface="Calibri" panose="020F0502020204030204"/>
                <a:ea typeface="+mn-ea"/>
                <a:cs typeface="+mn-cs"/>
              </a:rPr>
              <a:t>a Fatality Investigation </a:t>
            </a:r>
            <a:r>
              <a:rPr lang="en-US" sz="3600" dirty="0" smtClean="0">
                <a:solidFill>
                  <a:prstClr val="white"/>
                </a:solidFill>
                <a:latin typeface="Calibri" panose="020F0502020204030204"/>
                <a:ea typeface="+mn-ea"/>
                <a:cs typeface="+mn-cs"/>
              </a:rPr>
              <a:t>works </a:t>
            </a:r>
            <a:r>
              <a:rPr lang="en-US" sz="3600" dirty="0">
                <a:solidFill>
                  <a:prstClr val="white"/>
                </a:solidFill>
                <a:latin typeface="Calibri" panose="020F0502020204030204"/>
                <a:ea typeface="+mn-ea"/>
                <a:cs typeface="+mn-cs"/>
              </a:rPr>
              <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257476868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58261" y="2233246"/>
            <a:ext cx="8303567" cy="6555641"/>
          </a:xfrm>
          <a:prstGeom prst="rect">
            <a:avLst/>
          </a:prstGeom>
          <a:noFill/>
        </p:spPr>
        <p:txBody>
          <a:bodyPr wrap="square" rtlCol="0">
            <a:spAutoFit/>
          </a:bodyPr>
          <a:lstStyle/>
          <a:p>
            <a:r>
              <a:rPr lang="en-US" sz="2800" dirty="0"/>
              <a:t>Findings: 7  “Less than Serious” safety violations related to the workplace.</a:t>
            </a:r>
          </a:p>
          <a:p>
            <a:endParaRPr lang="en-US" sz="2800" dirty="0"/>
          </a:p>
          <a:p>
            <a:pPr marL="457200" indent="-457200">
              <a:buFont typeface="Arial" panose="020B0604020202020204" pitchFamily="34" charset="0"/>
              <a:buChar char="•"/>
            </a:pPr>
            <a:r>
              <a:rPr lang="en-US" sz="2800" dirty="0"/>
              <a:t>Failing to notify the agency within 8 hours</a:t>
            </a:r>
          </a:p>
          <a:p>
            <a:pPr marL="457200" indent="-457200">
              <a:buFont typeface="Arial" panose="020B0604020202020204" pitchFamily="34" charset="0"/>
              <a:buChar char="•"/>
            </a:pPr>
            <a:r>
              <a:rPr lang="en-US" sz="2800" dirty="0"/>
              <a:t>Improperly stored flammables</a:t>
            </a:r>
          </a:p>
          <a:p>
            <a:pPr marL="457200" indent="-457200">
              <a:buFont typeface="Arial" panose="020B0604020202020204" pitchFamily="34" charset="0"/>
              <a:buChar char="•"/>
            </a:pPr>
            <a:r>
              <a:rPr lang="en-US" sz="2800" dirty="0"/>
              <a:t>Fire extinguishers not checked monthly/annually</a:t>
            </a:r>
          </a:p>
          <a:p>
            <a:pPr marL="457200" indent="-457200">
              <a:buFont typeface="Arial" panose="020B0604020202020204" pitchFamily="34" charset="0"/>
              <a:buChar char="•"/>
            </a:pPr>
            <a:r>
              <a:rPr lang="en-US" sz="2800" dirty="0"/>
              <a:t>Daily inspections of fork lifts not done</a:t>
            </a:r>
          </a:p>
          <a:p>
            <a:pPr marL="457200" indent="-457200">
              <a:buFont typeface="Arial" panose="020B0604020202020204" pitchFamily="34" charset="0"/>
              <a:buChar char="•"/>
            </a:pPr>
            <a:r>
              <a:rPr lang="en-US" sz="2800" dirty="0"/>
              <a:t>Labeling of liquefied propane gas cylinders not done or labeling to identify the hazardous nature of the chemical</a:t>
            </a:r>
          </a:p>
          <a:p>
            <a:pPr marL="457200" indent="-457200">
              <a:buFont typeface="Arial" panose="020B0604020202020204" pitchFamily="34" charset="0"/>
              <a:buChar char="•"/>
            </a:pPr>
            <a:endParaRPr lang="en-US" sz="2800" dirty="0"/>
          </a:p>
          <a:p>
            <a:endParaRPr lang="en-US" sz="2800" dirty="0"/>
          </a:p>
          <a:p>
            <a:pPr lvl="1"/>
            <a:endParaRPr lang="en-US" sz="2800" dirty="0"/>
          </a:p>
          <a:p>
            <a:pPr marL="457200" indent="-457200">
              <a:buFont typeface="Arial" panose="020B0604020202020204" pitchFamily="34" charset="0"/>
              <a:buChar char="•"/>
            </a:pPr>
            <a:endParaRPr lang="en-US" sz="2800" dirty="0"/>
          </a:p>
          <a:p>
            <a:endParaRPr lang="en-US" sz="2800" dirty="0"/>
          </a:p>
        </p:txBody>
      </p:sp>
      <p:sp>
        <p:nvSpPr>
          <p:cNvPr id="5" name="Title 4"/>
          <p:cNvSpPr>
            <a:spLocks noGrp="1"/>
          </p:cNvSpPr>
          <p:nvPr>
            <p:ph type="title"/>
          </p:nvPr>
        </p:nvSpPr>
        <p:spPr>
          <a:xfrm>
            <a:off x="0" y="0"/>
            <a:ext cx="7886700" cy="1325563"/>
          </a:xfrm>
        </p:spPr>
        <p:txBody>
          <a:bodyPr/>
          <a:lstStyle/>
          <a:p>
            <a:pPr lvl="0" defTabSz="914400">
              <a:lnSpc>
                <a:spcPct val="100000"/>
              </a:lnSpc>
              <a:spcBef>
                <a:spcPts val="0"/>
              </a:spcBef>
            </a:pPr>
            <a:r>
              <a:rPr lang="en-US" sz="3600" dirty="0">
                <a:solidFill>
                  <a:prstClr val="white"/>
                </a:solidFill>
                <a:latin typeface="Calibri" panose="020F0502020204030204"/>
                <a:ea typeface="+mn-ea"/>
                <a:cs typeface="+mn-cs"/>
              </a:rPr>
              <a:t>How a Fatality Investigation works</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3662574947"/>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10"/>
          <p:cNvSpPr>
            <a:spLocks noGrp="1" noChangeArrowheads="1"/>
          </p:cNvSpPr>
          <p:nvPr>
            <p:ph idx="4294967295"/>
          </p:nvPr>
        </p:nvSpPr>
        <p:spPr>
          <a:xfrm>
            <a:off x="0" y="2133600"/>
            <a:ext cx="3309938" cy="4953000"/>
          </a:xfrm>
        </p:spPr>
        <p:txBody>
          <a:bodyPr>
            <a:normAutofit/>
          </a:bodyPr>
          <a:lstStyle/>
          <a:p>
            <a:pPr eaLnBrk="1" hangingPunct="1"/>
            <a:r>
              <a:rPr lang="en-US" altLang="en-US" sz="2400" dirty="0"/>
              <a:t>Have audible back-up alarms</a:t>
            </a:r>
          </a:p>
          <a:p>
            <a:pPr eaLnBrk="1" hangingPunct="1"/>
            <a:r>
              <a:rPr lang="en-US" altLang="en-US" sz="2400" dirty="0"/>
              <a:t>Have a spotter to direct the operator if visibility is restricted</a:t>
            </a:r>
          </a:p>
          <a:p>
            <a:pPr eaLnBrk="1" hangingPunct="1"/>
            <a:r>
              <a:rPr lang="en-US" altLang="en-US" sz="2400" dirty="0"/>
              <a:t>Keep adequate clearance behind the vehicle</a:t>
            </a:r>
          </a:p>
          <a:p>
            <a:pPr eaLnBrk="1" hangingPunct="1"/>
            <a:r>
              <a:rPr lang="en-US" altLang="en-US" sz="2400" dirty="0"/>
              <a:t>Always pay attention to backing equipment</a:t>
            </a:r>
          </a:p>
        </p:txBody>
      </p:sp>
      <p:pic>
        <p:nvPicPr>
          <p:cNvPr id="122884" name="Picture 2" title="Photo - Pump truck operators will run with 1 or 2 men depending on the job and the company policy. When there are two employee’s, it is common for one to act as a spotter or guide to the driver backing in to the site. Virtually always at a very low speed, it is still critical for the spotter to always maintain line of sight contact with the driver and maintain enough spacing between the spotter and the vehicle to allow for an exit in the event of a slip, trip or fall. It will take the driver a moment to react, make a determination to stop or just look in the other mirror, anticipating the spotter has moved to the other side of the vehicle."/>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2838" y="3276600"/>
            <a:ext cx="549116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0" y="0"/>
            <a:ext cx="7886700" cy="1325563"/>
          </a:xfrm>
        </p:spPr>
        <p:txBody>
          <a:bodyPr/>
          <a:lstStyle/>
          <a:p>
            <a:pPr lvl="0" defTabSz="914400">
              <a:lnSpc>
                <a:spcPct val="100000"/>
              </a:lnSpc>
              <a:spcBef>
                <a:spcPts val="0"/>
              </a:spcBef>
            </a:pPr>
            <a:r>
              <a:rPr lang="en-US" dirty="0" smtClean="0"/>
              <a:t>  </a:t>
            </a:r>
            <a:r>
              <a:rPr lang="en-US" sz="3600" dirty="0">
                <a:solidFill>
                  <a:prstClr val="white"/>
                </a:solidFill>
                <a:latin typeface="Calibri" panose="020F0502020204030204"/>
                <a:ea typeface="+mn-ea"/>
                <a:cs typeface="+mn-cs"/>
              </a:rPr>
              <a:t>Caught-In or Between </a:t>
            </a:r>
            <a:r>
              <a:rPr lang="en-US" sz="3600" dirty="0" smtClean="0">
                <a:solidFill>
                  <a:prstClr val="white"/>
                </a:solidFill>
                <a:latin typeface="Calibri" panose="020F0502020204030204"/>
                <a:ea typeface="+mn-ea"/>
                <a:cs typeface="+mn-cs"/>
              </a:rPr>
              <a:t>Hazards  </a:t>
            </a:r>
            <a:r>
              <a:rPr lang="en-US" sz="3600" dirty="0">
                <a:solidFill>
                  <a:prstClr val="white"/>
                </a:solidFill>
                <a:latin typeface="Calibri" panose="020F0502020204030204"/>
                <a:ea typeface="+mn-ea"/>
                <a:cs typeface="+mn-cs"/>
              </a:rPr>
              <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28146894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1" title="Picture - potential fatalities based on excavation equipment on sit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5959" y="2111465"/>
            <a:ext cx="7760367" cy="474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0" y="1"/>
            <a:ext cx="7886700" cy="979714"/>
          </a:xfrm>
        </p:spPr>
        <p:txBody>
          <a:bodyPr>
            <a:normAutofit fontScale="90000"/>
          </a:bodyPr>
          <a:lstStyle/>
          <a:p>
            <a:pPr lvl="0" defTabSz="914400">
              <a:lnSpc>
                <a:spcPct val="100000"/>
              </a:lnSpc>
              <a:spcBef>
                <a:spcPts val="0"/>
              </a:spcBef>
            </a:pPr>
            <a:r>
              <a:rPr lang="en-US" dirty="0" smtClean="0"/>
              <a:t> </a:t>
            </a:r>
            <a:br>
              <a:rPr lang="en-US" dirty="0" smtClean="0"/>
            </a:br>
            <a:r>
              <a:rPr lang="en-US" sz="3600" dirty="0">
                <a:solidFill>
                  <a:prstClr val="white"/>
                </a:solidFill>
                <a:latin typeface="Calibri" panose="020F0502020204030204"/>
                <a:ea typeface="+mn-ea"/>
                <a:cs typeface="+mn-cs"/>
              </a:rPr>
              <a:t>Caught-In or Between Hazards</a:t>
            </a:r>
            <a:br>
              <a:rPr lang="en-US" sz="3600" dirty="0">
                <a:solidFill>
                  <a:prstClr val="white"/>
                </a:solidFill>
                <a:latin typeface="Calibri" panose="020F0502020204030204"/>
                <a:ea typeface="+mn-ea"/>
                <a:cs typeface="+mn-cs"/>
              </a:rPr>
            </a:br>
            <a:r>
              <a:rPr lang="en-US" sz="3600" dirty="0" smtClean="0">
                <a:solidFill>
                  <a:prstClr val="white"/>
                </a:solidFill>
                <a:latin typeface="Calibri" panose="020F0502020204030204"/>
                <a:ea typeface="+mn-ea"/>
                <a:cs typeface="+mn-cs"/>
              </a:rPr>
              <a:t> </a:t>
            </a:r>
            <a:endParaRPr lang="en-US" dirty="0"/>
          </a:p>
        </p:txBody>
      </p:sp>
    </p:spTree>
    <p:extLst>
      <p:ext uri="{BB962C8B-B14F-4D97-AF65-F5344CB8AC3E}">
        <p14:creationId xmlns:p14="http://schemas.microsoft.com/office/powerpoint/2010/main" val="2731136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Text Box 4"/>
          <p:cNvSpPr txBox="1">
            <a:spLocks noChangeArrowheads="1"/>
          </p:cNvSpPr>
          <p:nvPr/>
        </p:nvSpPr>
        <p:spPr bwMode="auto">
          <a:xfrm>
            <a:off x="6022703" y="2783114"/>
            <a:ext cx="311694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dirty="0"/>
              <a:t>Workers under equipment that is insufficiently supported</a:t>
            </a:r>
          </a:p>
        </p:txBody>
      </p:sp>
      <p:pic>
        <p:nvPicPr>
          <p:cNvPr id="2" name="Picture 1" title="Photo - a worker under equipment that is insufficiently supporte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394856"/>
            <a:ext cx="5950857" cy="4463144"/>
          </a:xfrm>
          <a:prstGeom prst="rect">
            <a:avLst/>
          </a:prstGeom>
        </p:spPr>
      </p:pic>
      <p:sp>
        <p:nvSpPr>
          <p:cNvPr id="4" name="Title 3"/>
          <p:cNvSpPr>
            <a:spLocks noGrp="1"/>
          </p:cNvSpPr>
          <p:nvPr>
            <p:ph type="title"/>
          </p:nvPr>
        </p:nvSpPr>
        <p:spPr>
          <a:xfrm>
            <a:off x="197576" y="156755"/>
            <a:ext cx="7886700" cy="828540"/>
          </a:xfrm>
        </p:spPr>
        <p:txBody>
          <a:bodyPr>
            <a:normAutofit fontScale="90000"/>
          </a:bodyPr>
          <a:lstStyle/>
          <a:p>
            <a:pPr lvl="0" defTabSz="914400">
              <a:lnSpc>
                <a:spcPct val="100000"/>
              </a:lnSpc>
              <a:spcBef>
                <a:spcPts val="0"/>
              </a:spcBef>
            </a:pPr>
            <a:r>
              <a:rPr lang="en-US" sz="3600" dirty="0" smtClean="0">
                <a:solidFill>
                  <a:prstClr val="white"/>
                </a:solidFill>
                <a:latin typeface="Calibri" panose="020F0502020204030204"/>
                <a:ea typeface="+mn-ea"/>
                <a:cs typeface="+mn-cs"/>
              </a:rPr>
              <a:t/>
            </a:r>
            <a:br>
              <a:rPr lang="en-US" sz="3600" dirty="0" smtClean="0">
                <a:solidFill>
                  <a:prstClr val="white"/>
                </a:solidFill>
                <a:latin typeface="Calibri" panose="020F0502020204030204"/>
                <a:ea typeface="+mn-ea"/>
                <a:cs typeface="+mn-cs"/>
              </a:rPr>
            </a:br>
            <a:r>
              <a:rPr lang="en-US" sz="3600" dirty="0" smtClean="0">
                <a:solidFill>
                  <a:prstClr val="white"/>
                </a:solidFill>
                <a:latin typeface="Calibri" panose="020F0502020204030204"/>
                <a:ea typeface="+mn-ea"/>
                <a:cs typeface="+mn-cs"/>
              </a:rPr>
              <a:t>Caught-In </a:t>
            </a:r>
            <a:r>
              <a:rPr lang="en-US" sz="3600" dirty="0">
                <a:solidFill>
                  <a:prstClr val="white"/>
                </a:solidFill>
                <a:latin typeface="Calibri" panose="020F0502020204030204"/>
                <a:ea typeface="+mn-ea"/>
                <a:cs typeface="+mn-cs"/>
              </a:rPr>
              <a:t>or Between Hazards</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1703316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Photo - equipment loaded on a trail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1077" y="3593856"/>
            <a:ext cx="5802923" cy="3264144"/>
          </a:xfrm>
          <a:prstGeom prst="rect">
            <a:avLst/>
          </a:prstGeom>
        </p:spPr>
      </p:pic>
      <p:sp>
        <p:nvSpPr>
          <p:cNvPr id="131075" name="Rectangle 6"/>
          <p:cNvSpPr>
            <a:spLocks noGrp="1" noChangeArrowheads="1"/>
          </p:cNvSpPr>
          <p:nvPr>
            <p:ph idx="4294967295"/>
          </p:nvPr>
        </p:nvSpPr>
        <p:spPr>
          <a:xfrm>
            <a:off x="0" y="2181225"/>
            <a:ext cx="4343400" cy="4419600"/>
          </a:xfrm>
        </p:spPr>
        <p:txBody>
          <a:bodyPr>
            <a:normAutofit/>
          </a:bodyPr>
          <a:lstStyle/>
          <a:p>
            <a:pPr eaLnBrk="1" hangingPunct="1"/>
            <a:r>
              <a:rPr lang="en-US" altLang="en-US" sz="2800" dirty="0"/>
              <a:t>Trailer secure and on a level surface</a:t>
            </a:r>
          </a:p>
          <a:p>
            <a:pPr eaLnBrk="1" hangingPunct="1"/>
            <a:r>
              <a:rPr lang="en-US" altLang="en-US" sz="2800" dirty="0"/>
              <a:t>Inspect the deck for debris, blocking or chains</a:t>
            </a:r>
          </a:p>
          <a:p>
            <a:pPr eaLnBrk="1" hangingPunct="1"/>
            <a:r>
              <a:rPr lang="en-US" altLang="en-US" sz="2800" dirty="0"/>
              <a:t>Be sure equipment is properly secured</a:t>
            </a:r>
          </a:p>
        </p:txBody>
      </p:sp>
      <p:sp>
        <p:nvSpPr>
          <p:cNvPr id="4" name="Title 3"/>
          <p:cNvSpPr>
            <a:spLocks noGrp="1"/>
          </p:cNvSpPr>
          <p:nvPr>
            <p:ph type="title"/>
          </p:nvPr>
        </p:nvSpPr>
        <p:spPr>
          <a:xfrm>
            <a:off x="0" y="149346"/>
            <a:ext cx="7886700" cy="1325563"/>
          </a:xfrm>
        </p:spPr>
        <p:txBody>
          <a:bodyPr/>
          <a:lstStyle/>
          <a:p>
            <a:pPr lvl="0" defTabSz="914400">
              <a:lnSpc>
                <a:spcPct val="100000"/>
              </a:lnSpc>
              <a:spcBef>
                <a:spcPts val="0"/>
              </a:spcBef>
            </a:pPr>
            <a:r>
              <a:rPr lang="en-US" sz="3600" dirty="0" smtClean="0">
                <a:solidFill>
                  <a:prstClr val="white"/>
                </a:solidFill>
                <a:latin typeface="Calibri" panose="020F0502020204030204"/>
                <a:ea typeface="+mn-ea"/>
                <a:cs typeface="+mn-cs"/>
              </a:rPr>
              <a:t> Caught-In </a:t>
            </a:r>
            <a:r>
              <a:rPr lang="en-US" sz="3600" dirty="0">
                <a:solidFill>
                  <a:prstClr val="white"/>
                </a:solidFill>
                <a:latin typeface="Calibri" panose="020F0502020204030204"/>
                <a:ea typeface="+mn-ea"/>
                <a:cs typeface="+mn-cs"/>
              </a:rPr>
              <a:t>or Between </a:t>
            </a:r>
            <a:r>
              <a:rPr lang="en-US" sz="3600" dirty="0" smtClean="0">
                <a:solidFill>
                  <a:prstClr val="white"/>
                </a:solidFill>
                <a:latin typeface="Calibri" panose="020F0502020204030204"/>
                <a:ea typeface="+mn-ea"/>
                <a:cs typeface="+mn-cs"/>
              </a:rPr>
              <a:t>Hazards </a:t>
            </a:r>
            <a:r>
              <a:rPr lang="en-US" sz="3600" dirty="0">
                <a:solidFill>
                  <a:prstClr val="white"/>
                </a:solidFill>
                <a:latin typeface="Calibri" panose="020F0502020204030204"/>
                <a:ea typeface="+mn-ea"/>
                <a:cs typeface="+mn-cs"/>
              </a:rPr>
              <a:t/>
            </a:r>
            <a:br>
              <a:rPr lang="en-US" sz="3600" dirty="0">
                <a:solidFill>
                  <a:prstClr val="white"/>
                </a:solidFill>
                <a:latin typeface="Calibri" panose="020F0502020204030204"/>
                <a:ea typeface="+mn-ea"/>
                <a:cs typeface="+mn-cs"/>
              </a:rPr>
            </a:br>
            <a:r>
              <a:rPr lang="en-US" sz="3600" dirty="0" smtClean="0">
                <a:solidFill>
                  <a:prstClr val="white"/>
                </a:solidFill>
                <a:latin typeface="Calibri" panose="020F0502020204030204"/>
                <a:ea typeface="+mn-ea"/>
                <a:cs typeface="+mn-cs"/>
              </a:rPr>
              <a:t>  </a:t>
            </a:r>
            <a:endParaRPr lang="en-US" dirty="0"/>
          </a:p>
        </p:txBody>
      </p:sp>
    </p:spTree>
    <p:extLst>
      <p:ext uri="{BB962C8B-B14F-4D97-AF65-F5344CB8AC3E}">
        <p14:creationId xmlns:p14="http://schemas.microsoft.com/office/powerpoint/2010/main" val="12815948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 title="Photo - an excavator set for the pick "/>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161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572000" y="4258490"/>
            <a:ext cx="535577" cy="418013"/>
          </a:xfrm>
        </p:spPr>
        <p:txBody>
          <a:bodyPr>
            <a:normAutofit/>
          </a:bodyPr>
          <a:lstStyle/>
          <a:p>
            <a:r>
              <a:rPr lang="en-US" sz="800" dirty="0" smtClean="0">
                <a:solidFill>
                  <a:schemeClr val="bg1"/>
                </a:solidFill>
              </a:rPr>
              <a:t>Image Backhoe</a:t>
            </a:r>
            <a:endParaRPr lang="en-US" sz="800" dirty="0">
              <a:solidFill>
                <a:schemeClr val="bg1"/>
              </a:solidFill>
            </a:endParaRPr>
          </a:p>
        </p:txBody>
      </p:sp>
    </p:spTree>
    <p:extLst>
      <p:ext uri="{BB962C8B-B14F-4D97-AF65-F5344CB8AC3E}">
        <p14:creationId xmlns:p14="http://schemas.microsoft.com/office/powerpoint/2010/main" val="23726809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1" title="Photo - if the operator cannot stabilize the equipment for whatever reason, and the helper cables or chains the equipment to something else (see photo with cable off to the right out of picture). Is what he is connecting it to able to actually accomplish the need to act as an anchor?  What is the weight rating of the cable/chain used and what is the load being put on the safety line? Is there a real possibility that it could part and then strike the operator or anyone in the swing radius creating a “struck by” fatality (no hardhat on observe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97275" y="2697163"/>
            <a:ext cx="5546725"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1602" y="2697163"/>
            <a:ext cx="3236494" cy="1569660"/>
          </a:xfrm>
          <a:prstGeom prst="rect">
            <a:avLst/>
          </a:prstGeom>
          <a:noFill/>
        </p:spPr>
        <p:txBody>
          <a:bodyPr wrap="square" rtlCol="0">
            <a:spAutoFit/>
          </a:bodyPr>
          <a:lstStyle/>
          <a:p>
            <a:pPr marL="285750" indent="-285750">
              <a:buFont typeface="Arial" panose="020B0604020202020204" pitchFamily="34" charset="0"/>
              <a:buChar char="•"/>
            </a:pPr>
            <a:r>
              <a:rPr lang="en-US" sz="2600" dirty="0"/>
              <a:t>What could possibly go wrong?</a:t>
            </a:r>
          </a:p>
          <a:p>
            <a:pPr marL="285750" indent="-285750">
              <a:buFont typeface="Arial" panose="020B0604020202020204" pitchFamily="34" charset="0"/>
              <a:buChar char="•"/>
            </a:pPr>
            <a:endParaRPr lang="en-US" sz="2600" dirty="0"/>
          </a:p>
          <a:p>
            <a:endParaRPr lang="en-US" dirty="0"/>
          </a:p>
        </p:txBody>
      </p:sp>
      <p:sp>
        <p:nvSpPr>
          <p:cNvPr id="4" name="Title 3"/>
          <p:cNvSpPr>
            <a:spLocks noGrp="1"/>
          </p:cNvSpPr>
          <p:nvPr>
            <p:ph type="title"/>
          </p:nvPr>
        </p:nvSpPr>
        <p:spPr>
          <a:xfrm>
            <a:off x="0" y="0"/>
            <a:ext cx="7886700" cy="1325563"/>
          </a:xfrm>
        </p:spPr>
        <p:txBody>
          <a:bodyPr/>
          <a:lstStyle/>
          <a:p>
            <a:pPr lvl="0" defTabSz="914400">
              <a:lnSpc>
                <a:spcPct val="100000"/>
              </a:lnSpc>
              <a:spcBef>
                <a:spcPts val="0"/>
              </a:spcBef>
              <a:defRPr/>
            </a:pPr>
            <a:r>
              <a:rPr lang="en-US" dirty="0" smtClean="0"/>
              <a:t>  </a:t>
            </a:r>
            <a:r>
              <a:rPr lang="en-US" sz="3600" dirty="0">
                <a:solidFill>
                  <a:prstClr val="white"/>
                </a:solidFill>
                <a:latin typeface="Calibri" panose="020F0502020204030204"/>
                <a:ea typeface="+mn-ea"/>
                <a:cs typeface="+mn-cs"/>
              </a:rPr>
              <a:t>Caught-In or Between Hazards</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2215381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1" title="Photo - if the operator cannot stabilize the equipment for whatever reason, and the helper cables or chains the equipment to something else (see photo with cable off to the right out of picture). Is what he is connecting it to able to actually accomplish the need to act as an anchor?  What is the weight rating of the cable/chain used and what is the load being put on the safety line? Is there a real possibility that it could part and then strike the operator or anyone in the swing radius creating a “struck by” fatality (no hardhat on observe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42084" y="2338754"/>
            <a:ext cx="5016521" cy="3763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0632" y="2046532"/>
            <a:ext cx="3901452" cy="4985980"/>
          </a:xfrm>
          <a:prstGeom prst="rect">
            <a:avLst/>
          </a:prstGeom>
          <a:noFill/>
        </p:spPr>
        <p:txBody>
          <a:bodyPr wrap="square" rtlCol="0">
            <a:spAutoFit/>
          </a:bodyPr>
          <a:lstStyle/>
          <a:p>
            <a:r>
              <a:rPr lang="en-US" sz="2400" dirty="0"/>
              <a:t>What do you want to do when this happens?</a:t>
            </a:r>
          </a:p>
          <a:p>
            <a:endParaRPr lang="en-US" sz="2400" dirty="0"/>
          </a:p>
          <a:p>
            <a:pPr marL="285750" indent="-285750">
              <a:buFont typeface="Arial" panose="020B0604020202020204" pitchFamily="34" charset="0"/>
              <a:buChar char="•"/>
            </a:pPr>
            <a:r>
              <a:rPr lang="en-US" sz="2400" dirty="0"/>
              <a:t>Stabilize the equipment with the boom and bucket?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Does the operator have an injury or death exposure?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What do you need to consider?...Others?</a:t>
            </a:r>
          </a:p>
          <a:p>
            <a:endParaRPr lang="en-US" dirty="0"/>
          </a:p>
          <a:p>
            <a:endParaRPr lang="en-US" dirty="0"/>
          </a:p>
          <a:p>
            <a:endParaRPr lang="en-US" dirty="0"/>
          </a:p>
        </p:txBody>
      </p:sp>
      <p:sp>
        <p:nvSpPr>
          <p:cNvPr id="4" name="Title 3"/>
          <p:cNvSpPr>
            <a:spLocks noGrp="1"/>
          </p:cNvSpPr>
          <p:nvPr>
            <p:ph type="title"/>
          </p:nvPr>
        </p:nvSpPr>
        <p:spPr>
          <a:xfrm>
            <a:off x="0" y="82541"/>
            <a:ext cx="7886700" cy="1325563"/>
          </a:xfrm>
        </p:spPr>
        <p:txBody>
          <a:bodyPr/>
          <a:lstStyle/>
          <a:p>
            <a:pPr lvl="0" defTabSz="914400">
              <a:lnSpc>
                <a:spcPct val="100000"/>
              </a:lnSpc>
              <a:spcBef>
                <a:spcPts val="0"/>
              </a:spcBef>
              <a:defRPr/>
            </a:pPr>
            <a:r>
              <a:rPr lang="en-US" sz="3600" dirty="0" smtClean="0">
                <a:solidFill>
                  <a:prstClr val="white"/>
                </a:solidFill>
                <a:latin typeface="Calibri" panose="020F0502020204030204"/>
                <a:ea typeface="+mn-ea"/>
                <a:cs typeface="+mn-cs"/>
              </a:rPr>
              <a:t> Caught-In </a:t>
            </a:r>
            <a:r>
              <a:rPr lang="en-US" sz="3600" dirty="0">
                <a:solidFill>
                  <a:prstClr val="white"/>
                </a:solidFill>
                <a:latin typeface="Calibri" panose="020F0502020204030204"/>
                <a:ea typeface="+mn-ea"/>
                <a:cs typeface="+mn-cs"/>
              </a:rPr>
              <a:t>or Between </a:t>
            </a:r>
            <a:r>
              <a:rPr lang="en-US" sz="3600" dirty="0" smtClean="0">
                <a:solidFill>
                  <a:prstClr val="white"/>
                </a:solidFill>
                <a:latin typeface="Calibri" panose="020F0502020204030204"/>
                <a:ea typeface="+mn-ea"/>
                <a:cs typeface="+mn-cs"/>
              </a:rPr>
              <a:t>Hazards </a:t>
            </a:r>
            <a:r>
              <a:rPr lang="en-US" sz="3600" dirty="0">
                <a:solidFill>
                  <a:prstClr val="white"/>
                </a:solidFill>
                <a:latin typeface="Calibri" panose="020F0502020204030204"/>
                <a:ea typeface="+mn-ea"/>
                <a:cs typeface="+mn-cs"/>
              </a:rPr>
              <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40915542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1" title="Photo - Delivering tanks - important : Soil conditions, Soil type, ground saturation, recent weather (rain/snow), High water tables can all contribute to this kind of hazard. Add to that two or three men on the edges of the excavation trying to guide the delivery into the hole and line it up with other pipes, center and level it."/>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96030" y="3077029"/>
            <a:ext cx="5747970" cy="3780971"/>
          </a:xfrm>
          <a:prstGeom prst="rect">
            <a:avLst/>
          </a:prstGeom>
          <a:pattFill prst="pct20">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03200" y="2641600"/>
            <a:ext cx="3192830" cy="4093428"/>
          </a:xfrm>
          <a:prstGeom prst="rect">
            <a:avLst/>
          </a:prstGeom>
          <a:noFill/>
        </p:spPr>
        <p:txBody>
          <a:bodyPr wrap="square" rtlCol="0">
            <a:spAutoFit/>
          </a:bodyPr>
          <a:lstStyle/>
          <a:p>
            <a:r>
              <a:rPr lang="en-US" sz="2600" dirty="0"/>
              <a:t>When delivering tanks what do you need to consider?</a:t>
            </a:r>
          </a:p>
          <a:p>
            <a:endParaRPr lang="en-US" sz="2600" dirty="0"/>
          </a:p>
          <a:p>
            <a:r>
              <a:rPr lang="en-US" sz="2600" dirty="0"/>
              <a:t>Soft Ground</a:t>
            </a:r>
          </a:p>
          <a:p>
            <a:endParaRPr lang="en-US" sz="2600" dirty="0"/>
          </a:p>
          <a:p>
            <a:r>
              <a:rPr lang="en-US" sz="2600" dirty="0"/>
              <a:t>Delivery Angle</a:t>
            </a:r>
          </a:p>
          <a:p>
            <a:endParaRPr lang="en-US" sz="2600" dirty="0"/>
          </a:p>
          <a:p>
            <a:r>
              <a:rPr lang="en-US" sz="2600" dirty="0"/>
              <a:t>Guiding the tank to line up</a:t>
            </a:r>
          </a:p>
        </p:txBody>
      </p:sp>
      <p:sp>
        <p:nvSpPr>
          <p:cNvPr id="4" name="Title 3"/>
          <p:cNvSpPr>
            <a:spLocks noGrp="1"/>
          </p:cNvSpPr>
          <p:nvPr>
            <p:ph type="title"/>
          </p:nvPr>
        </p:nvSpPr>
        <p:spPr>
          <a:xfrm>
            <a:off x="0" y="0"/>
            <a:ext cx="7886700" cy="1325563"/>
          </a:xfrm>
        </p:spPr>
        <p:txBody>
          <a:bodyPr/>
          <a:lstStyle/>
          <a:p>
            <a:pPr lvl="0" defTabSz="914400">
              <a:lnSpc>
                <a:spcPct val="100000"/>
              </a:lnSpc>
              <a:spcBef>
                <a:spcPts val="0"/>
              </a:spcBef>
              <a:defRPr/>
            </a:pPr>
            <a:r>
              <a:rPr lang="en-US" sz="3600" dirty="0">
                <a:solidFill>
                  <a:prstClr val="white"/>
                </a:solidFill>
                <a:latin typeface="Calibri" panose="020F0502020204030204"/>
                <a:ea typeface="+mn-ea"/>
                <a:cs typeface="+mn-cs"/>
              </a:rPr>
              <a:t>Caught-In or Between Hazards</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61120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313899"/>
            <a:ext cx="8458200" cy="1066800"/>
          </a:xfrm>
        </p:spPr>
        <p:txBody>
          <a:bodyPr rtlCol="0">
            <a:noAutofit/>
          </a:bodyPr>
          <a:lstStyle/>
          <a:p>
            <a:pPr eaLnBrk="1" fontAlgn="auto" hangingPunct="1">
              <a:spcAft>
                <a:spcPts val="0"/>
              </a:spcAft>
              <a:defRPr/>
            </a:pPr>
            <a:r>
              <a:rPr lang="en-US" sz="3600" dirty="0" smtClean="0">
                <a:solidFill>
                  <a:schemeClr val="bg1"/>
                </a:solidFill>
                <a:latin typeface="+mn-lt"/>
              </a:rPr>
              <a:t> Employer </a:t>
            </a:r>
            <a:r>
              <a:rPr lang="en-US" sz="3600" dirty="0">
                <a:solidFill>
                  <a:schemeClr val="bg1"/>
                </a:solidFill>
                <a:latin typeface="+mn-lt"/>
              </a:rPr>
              <a:t>Responsibilities </a:t>
            </a:r>
            <a:r>
              <a:rPr lang="en-US" sz="3600" dirty="0" smtClean="0">
                <a:solidFill>
                  <a:schemeClr val="bg1"/>
                </a:solidFill>
                <a:latin typeface="+mn-lt"/>
              </a:rPr>
              <a:t>– Summary </a:t>
            </a:r>
            <a:r>
              <a:rPr lang="en-US" sz="3600" dirty="0">
                <a:solidFill>
                  <a:schemeClr val="bg1"/>
                </a:solidFill>
                <a:latin typeface="+mn-lt"/>
              </a:rPr>
              <a:t/>
            </a:r>
            <a:br>
              <a:rPr lang="en-US" sz="3600" dirty="0">
                <a:solidFill>
                  <a:schemeClr val="bg1"/>
                </a:solidFill>
                <a:latin typeface="+mn-lt"/>
              </a:rPr>
            </a:br>
            <a:endParaRPr lang="en-US" sz="3600" dirty="0">
              <a:solidFill>
                <a:schemeClr val="bg1"/>
              </a:solidFill>
              <a:effectLst>
                <a:outerShdw blurRad="38100" dist="38100" dir="2700000" algn="tl">
                  <a:srgbClr val="C0C0C0"/>
                </a:outerShdw>
              </a:effectLst>
              <a:latin typeface="+mn-lt"/>
            </a:endParaRPr>
          </a:p>
        </p:txBody>
      </p:sp>
      <p:sp>
        <p:nvSpPr>
          <p:cNvPr id="86019" name="Rectangle 2"/>
          <p:cNvSpPr>
            <a:spLocks noChangeArrowheads="1"/>
          </p:cNvSpPr>
          <p:nvPr/>
        </p:nvSpPr>
        <p:spPr bwMode="auto">
          <a:xfrm>
            <a:off x="370955" y="2461172"/>
            <a:ext cx="877304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buFont typeface="Arial" panose="020B0604020202020204" pitchFamily="34" charset="0"/>
              <a:buChar char="•"/>
            </a:pPr>
            <a:r>
              <a:rPr lang="en-US" sz="2800" dirty="0">
                <a:latin typeface="+mn-lt"/>
              </a:rPr>
              <a:t>Employers must provide safety training in a language and vocabulary workers can understand. </a:t>
            </a:r>
          </a:p>
          <a:p>
            <a:endParaRPr lang="en-US" sz="2800" dirty="0">
              <a:latin typeface="+mn-lt"/>
            </a:endParaRPr>
          </a:p>
          <a:p>
            <a:pPr marL="285750" indent="-285750">
              <a:buFont typeface="Arial" panose="020B0604020202020204" pitchFamily="34" charset="0"/>
              <a:buChar char="•"/>
            </a:pPr>
            <a:r>
              <a:rPr lang="en-US" sz="2800" dirty="0">
                <a:latin typeface="+mn-lt"/>
              </a:rPr>
              <a:t>Employers with hazardous chemicals in the workplace must develop and implement a written hazard communication program and train employees on the hazards they are exposed to and proper precautions (and a copy of safety data sheets must be readily available). </a:t>
            </a:r>
          </a:p>
          <a:p>
            <a:pPr marL="457200" lvl="1" indent="0"/>
            <a:endParaRPr lang="en-US" altLang="en-US" sz="3200" dirty="0"/>
          </a:p>
        </p:txBody>
      </p:sp>
    </p:spTree>
    <p:extLst>
      <p:ext uri="{BB962C8B-B14F-4D97-AF65-F5344CB8AC3E}">
        <p14:creationId xmlns:p14="http://schemas.microsoft.com/office/powerpoint/2010/main" val="29233426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0" y="16625"/>
            <a:ext cx="6400800" cy="647700"/>
          </a:xfrm>
        </p:spPr>
        <p:txBody>
          <a:bodyPr rtlCol="0">
            <a:normAutofit/>
          </a:bodyPr>
          <a:lstStyle/>
          <a:p>
            <a:pPr eaLnBrk="1" fontAlgn="auto" hangingPunct="1">
              <a:spcAft>
                <a:spcPts val="0"/>
              </a:spcAft>
              <a:defRPr/>
            </a:pPr>
            <a:r>
              <a:rPr lang="en-US" sz="3600" dirty="0">
                <a:solidFill>
                  <a:schemeClr val="bg1"/>
                </a:solidFill>
                <a:latin typeface="+mn-lt"/>
              </a:rPr>
              <a:t>Caught-In or Between Hazards</a:t>
            </a:r>
          </a:p>
        </p:txBody>
      </p:sp>
      <p:pic>
        <p:nvPicPr>
          <p:cNvPr id="118787" name="Picture 1" title="Photo - Experienced workers need to paying extra attention in this situation with tight spaces. Delivery driver operating remote can see only one of the workers. Line of sight communication is lacking and presents a very real Caught in or Between fatality potential. The mass of the tank and the speed of the remote controls are hard to stop and hard to reverse. "/>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01548" y="2876204"/>
            <a:ext cx="6042451" cy="398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09191" y="3244334"/>
            <a:ext cx="2725618" cy="369332"/>
          </a:xfrm>
          <a:prstGeom prst="rect">
            <a:avLst/>
          </a:prstGeom>
        </p:spPr>
        <p:txBody>
          <a:bodyPr wrap="none">
            <a:spAutoFit/>
          </a:bodyPr>
          <a:lstStyle/>
          <a:p>
            <a:r>
              <a:rPr lang="en-US" dirty="0"/>
              <a:t>No one is in the line of fire.</a:t>
            </a:r>
          </a:p>
        </p:txBody>
      </p:sp>
      <p:sp>
        <p:nvSpPr>
          <p:cNvPr id="6" name="TextBox 5"/>
          <p:cNvSpPr txBox="1"/>
          <p:nvPr/>
        </p:nvSpPr>
        <p:spPr>
          <a:xfrm>
            <a:off x="209550" y="2003021"/>
            <a:ext cx="3032414" cy="4770537"/>
          </a:xfrm>
          <a:prstGeom prst="rect">
            <a:avLst/>
          </a:prstGeom>
          <a:noFill/>
        </p:spPr>
        <p:txBody>
          <a:bodyPr wrap="square" rtlCol="0">
            <a:spAutoFit/>
          </a:bodyPr>
          <a:lstStyle/>
          <a:p>
            <a:r>
              <a:rPr lang="en-US" sz="2600" dirty="0"/>
              <a:t>What are the exposures here?</a:t>
            </a:r>
          </a:p>
          <a:p>
            <a:endParaRPr lang="en-US" sz="2600" dirty="0"/>
          </a:p>
          <a:p>
            <a:r>
              <a:rPr lang="en-US" sz="2600" dirty="0"/>
              <a:t>Tight working area</a:t>
            </a:r>
          </a:p>
          <a:p>
            <a:endParaRPr lang="en-US" sz="2600" dirty="0"/>
          </a:p>
          <a:p>
            <a:r>
              <a:rPr lang="en-US" sz="2600" dirty="0"/>
              <a:t>Who’s in the “”Line of fire??</a:t>
            </a:r>
          </a:p>
          <a:p>
            <a:endParaRPr lang="en-US" sz="2600" dirty="0"/>
          </a:p>
          <a:p>
            <a:r>
              <a:rPr lang="en-US" sz="2600" dirty="0"/>
              <a:t>Communication is tough with worker behind tank</a:t>
            </a:r>
          </a:p>
          <a:p>
            <a:endParaRPr lang="en-US" dirty="0"/>
          </a:p>
        </p:txBody>
      </p:sp>
    </p:spTree>
    <p:extLst>
      <p:ext uri="{BB962C8B-B14F-4D97-AF65-F5344CB8AC3E}">
        <p14:creationId xmlns:p14="http://schemas.microsoft.com/office/powerpoint/2010/main" val="28381106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3" name="Picture 3" title="Photo - Depending on the group make up and size, the Instructor could pose this as an interactive discussion question or break the group into smaller groups and have them do a full analysis of the work task and other workspace considerations and exposures (excavation/engulfment/egress) and report to the group how they would minimize the exposure and do it differently."/>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80114" y="2502019"/>
            <a:ext cx="4818743" cy="435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06400" y="2233185"/>
            <a:ext cx="3585029" cy="4893647"/>
          </a:xfrm>
          <a:prstGeom prst="rect">
            <a:avLst/>
          </a:prstGeom>
          <a:noFill/>
        </p:spPr>
        <p:txBody>
          <a:bodyPr wrap="square" rtlCol="0">
            <a:spAutoFit/>
          </a:bodyPr>
          <a:lstStyle/>
          <a:p>
            <a:r>
              <a:rPr lang="en-US" sz="2600" dirty="0"/>
              <a:t>In some tank installations, it is necessary to get the mastic down to seal and in place.</a:t>
            </a:r>
          </a:p>
          <a:p>
            <a:endParaRPr lang="en-US" sz="2600" dirty="0"/>
          </a:p>
          <a:p>
            <a:r>
              <a:rPr lang="en-US" sz="2600" dirty="0"/>
              <a:t>This is a high risk activity the way it is being done.</a:t>
            </a:r>
          </a:p>
          <a:p>
            <a:endParaRPr lang="en-US" sz="2600" dirty="0"/>
          </a:p>
          <a:p>
            <a:r>
              <a:rPr lang="en-US" sz="2600" dirty="0"/>
              <a:t>How could it be done differently?</a:t>
            </a:r>
          </a:p>
          <a:p>
            <a:r>
              <a:rPr lang="en-US" sz="2600" dirty="0"/>
              <a:t> </a:t>
            </a:r>
          </a:p>
        </p:txBody>
      </p:sp>
      <p:sp>
        <p:nvSpPr>
          <p:cNvPr id="5" name="Title 4"/>
          <p:cNvSpPr>
            <a:spLocks noGrp="1"/>
          </p:cNvSpPr>
          <p:nvPr>
            <p:ph type="title"/>
          </p:nvPr>
        </p:nvSpPr>
        <p:spPr>
          <a:xfrm>
            <a:off x="0" y="0"/>
            <a:ext cx="7886700" cy="1325563"/>
          </a:xfrm>
        </p:spPr>
        <p:txBody>
          <a:bodyPr/>
          <a:lstStyle/>
          <a:p>
            <a:pPr lvl="0" defTabSz="914400">
              <a:lnSpc>
                <a:spcPct val="100000"/>
              </a:lnSpc>
              <a:spcBef>
                <a:spcPts val="0"/>
              </a:spcBef>
              <a:defRPr/>
            </a:pPr>
            <a:r>
              <a:rPr lang="en-US" dirty="0" smtClean="0"/>
              <a:t> </a:t>
            </a:r>
            <a:r>
              <a:rPr lang="en-US" sz="3600" dirty="0">
                <a:solidFill>
                  <a:prstClr val="white"/>
                </a:solidFill>
                <a:latin typeface="Calibri" panose="020F0502020204030204"/>
                <a:ea typeface="+mn-ea"/>
                <a:cs typeface="+mn-cs"/>
              </a:rPr>
              <a:t>Caught-In or Between Hazards</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411213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6"/>
          <p:cNvSpPr>
            <a:spLocks noGrp="1" noChangeArrowheads="1"/>
          </p:cNvSpPr>
          <p:nvPr>
            <p:ph idx="4294967295"/>
          </p:nvPr>
        </p:nvSpPr>
        <p:spPr>
          <a:xfrm>
            <a:off x="0" y="2392363"/>
            <a:ext cx="2884488" cy="4351337"/>
          </a:xfrm>
        </p:spPr>
        <p:txBody>
          <a:bodyPr>
            <a:normAutofit/>
          </a:bodyPr>
          <a:lstStyle/>
          <a:p>
            <a:pPr eaLnBrk="1" hangingPunct="1"/>
            <a:r>
              <a:rPr lang="en-US" altLang="en-US" sz="2800" dirty="0"/>
              <a:t>Slings must be inspected before each use</a:t>
            </a:r>
          </a:p>
          <a:p>
            <a:pPr eaLnBrk="1" hangingPunct="1"/>
            <a:r>
              <a:rPr lang="en-US" altLang="en-US" sz="2800" dirty="0"/>
              <a:t>Slings should have tags that indicate capacities</a:t>
            </a:r>
          </a:p>
        </p:txBody>
      </p:sp>
      <p:pic>
        <p:nvPicPr>
          <p:cNvPr id="145412" name="Picture 4" descr="sling tag"/>
          <p:cNvPicPr>
            <a:picLocks noGrp="1" noChangeArrowheads="1"/>
          </p:cNvPicPr>
          <p:nvPr>
            <p:ph type="clipArt" sz="half" idx="4294967295"/>
          </p:nvPr>
        </p:nvPicPr>
        <p:blipFill>
          <a:blip r:embed="rId3">
            <a:extLst>
              <a:ext uri="{28A0092B-C50C-407E-A947-70E740481C1C}">
                <a14:useLocalDpi xmlns:a14="http://schemas.microsoft.com/office/drawing/2010/main"/>
              </a:ext>
            </a:extLst>
          </a:blip>
          <a:srcRect/>
          <a:stretch>
            <a:fillRect/>
          </a:stretch>
        </p:blipFill>
        <p:spPr>
          <a:xfrm>
            <a:off x="4549775" y="990600"/>
            <a:ext cx="4594225" cy="5867400"/>
          </a:xfrm>
          <a:noFill/>
        </p:spPr>
      </p:pic>
      <p:sp>
        <p:nvSpPr>
          <p:cNvPr id="3" name="Title 2"/>
          <p:cNvSpPr>
            <a:spLocks noGrp="1"/>
          </p:cNvSpPr>
          <p:nvPr>
            <p:ph type="title"/>
          </p:nvPr>
        </p:nvSpPr>
        <p:spPr>
          <a:xfrm>
            <a:off x="0" y="1"/>
            <a:ext cx="7886700" cy="757646"/>
          </a:xfrm>
        </p:spPr>
        <p:txBody>
          <a:bodyPr/>
          <a:lstStyle/>
          <a:p>
            <a:pPr lvl="0" defTabSz="914400">
              <a:lnSpc>
                <a:spcPct val="100000"/>
              </a:lnSpc>
              <a:spcBef>
                <a:spcPts val="0"/>
              </a:spcBef>
              <a:defRPr/>
            </a:pPr>
            <a:r>
              <a:rPr lang="en-US" sz="3600" dirty="0">
                <a:solidFill>
                  <a:prstClr val="white"/>
                </a:solidFill>
                <a:latin typeface="Calibri" panose="020F0502020204030204"/>
                <a:ea typeface="+mn-ea"/>
                <a:cs typeface="+mn-cs"/>
              </a:rPr>
              <a:t>Caught-In or Between </a:t>
            </a:r>
            <a:r>
              <a:rPr lang="en-US" sz="3600" dirty="0" smtClean="0">
                <a:solidFill>
                  <a:prstClr val="white"/>
                </a:solidFill>
                <a:latin typeface="Calibri" panose="020F0502020204030204"/>
                <a:ea typeface="+mn-ea"/>
                <a:cs typeface="+mn-cs"/>
              </a:rPr>
              <a:t>Hazards </a:t>
            </a:r>
            <a:endParaRPr lang="en-US" sz="3600"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1397864245"/>
      </p:ext>
    </p:extLst>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1" title="Photo - Engulfment issues, is this normal practice for the employer? Would the workers still do it this way if it was raining, or ground saturated? Workers should never be in this situation"/>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865090"/>
            <a:ext cx="9144000" cy="603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7"/>
          <p:cNvSpPr>
            <a:spLocks noGrp="1" noChangeArrowheads="1"/>
          </p:cNvSpPr>
          <p:nvPr>
            <p:ph type="title"/>
          </p:nvPr>
        </p:nvSpPr>
        <p:spPr>
          <a:xfrm>
            <a:off x="1" y="0"/>
            <a:ext cx="5950857" cy="776514"/>
          </a:xfrm>
        </p:spPr>
        <p:txBody>
          <a:bodyPr rtlCol="0">
            <a:normAutofit/>
          </a:bodyPr>
          <a:lstStyle/>
          <a:p>
            <a:pPr eaLnBrk="1" fontAlgn="auto" hangingPunct="1">
              <a:spcAft>
                <a:spcPts val="0"/>
              </a:spcAft>
              <a:defRPr/>
            </a:pPr>
            <a:r>
              <a:rPr lang="en-US" sz="3600" dirty="0" smtClean="0">
                <a:solidFill>
                  <a:schemeClr val="bg1"/>
                </a:solidFill>
                <a:latin typeface="+mn-lt"/>
              </a:rPr>
              <a:t> Caught-In </a:t>
            </a:r>
            <a:r>
              <a:rPr lang="en-US" sz="3600" dirty="0">
                <a:solidFill>
                  <a:schemeClr val="bg1"/>
                </a:solidFill>
                <a:latin typeface="+mn-lt"/>
              </a:rPr>
              <a:t>or Between Hazards</a:t>
            </a:r>
          </a:p>
        </p:txBody>
      </p:sp>
    </p:spTree>
    <p:extLst>
      <p:ext uri="{BB962C8B-B14F-4D97-AF65-F5344CB8AC3E}">
        <p14:creationId xmlns:p14="http://schemas.microsoft.com/office/powerpoint/2010/main" val="20743604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title"/>
          </p:nvPr>
        </p:nvSpPr>
        <p:spPr>
          <a:xfrm>
            <a:off x="1" y="0"/>
            <a:ext cx="6309359" cy="776514"/>
          </a:xfrm>
        </p:spPr>
        <p:txBody>
          <a:bodyPr rtlCol="0">
            <a:normAutofit/>
          </a:bodyPr>
          <a:lstStyle/>
          <a:p>
            <a:pPr eaLnBrk="1" fontAlgn="auto" hangingPunct="1">
              <a:spcAft>
                <a:spcPts val="0"/>
              </a:spcAft>
              <a:defRPr/>
            </a:pPr>
            <a:r>
              <a:rPr lang="en-US" sz="3600" dirty="0" smtClean="0">
                <a:solidFill>
                  <a:schemeClr val="bg1"/>
                </a:solidFill>
                <a:latin typeface="+mn-lt"/>
              </a:rPr>
              <a:t>  Caught-In </a:t>
            </a:r>
            <a:r>
              <a:rPr lang="en-US" sz="3600" dirty="0">
                <a:solidFill>
                  <a:schemeClr val="bg1"/>
                </a:solidFill>
                <a:latin typeface="+mn-lt"/>
              </a:rPr>
              <a:t>or Between </a:t>
            </a:r>
            <a:r>
              <a:rPr lang="en-US" sz="3600" dirty="0" smtClean="0">
                <a:solidFill>
                  <a:schemeClr val="bg1"/>
                </a:solidFill>
                <a:latin typeface="+mn-lt"/>
              </a:rPr>
              <a:t>Hazards   </a:t>
            </a:r>
            <a:endParaRPr lang="en-US" sz="3600" dirty="0">
              <a:solidFill>
                <a:schemeClr val="bg1"/>
              </a:solidFill>
              <a:latin typeface="+mn-lt"/>
            </a:endParaRPr>
          </a:p>
        </p:txBody>
      </p:sp>
      <p:sp>
        <p:nvSpPr>
          <p:cNvPr id="153603" name="Rectangle 8"/>
          <p:cNvSpPr>
            <a:spLocks noGrp="1" noChangeArrowheads="1"/>
          </p:cNvSpPr>
          <p:nvPr>
            <p:ph idx="1"/>
          </p:nvPr>
        </p:nvSpPr>
        <p:spPr>
          <a:xfrm>
            <a:off x="527050" y="2261054"/>
            <a:ext cx="2912836" cy="4351338"/>
          </a:xfrm>
        </p:spPr>
        <p:txBody>
          <a:bodyPr>
            <a:normAutofit/>
          </a:bodyPr>
          <a:lstStyle/>
          <a:p>
            <a:pPr eaLnBrk="1" hangingPunct="1"/>
            <a:r>
              <a:rPr lang="en-US" altLang="en-US" sz="2600" dirty="0"/>
              <a:t>This worker is out of the driver’s mirror view</a:t>
            </a:r>
          </a:p>
          <a:p>
            <a:pPr eaLnBrk="1" hangingPunct="1"/>
            <a:r>
              <a:rPr lang="en-US" altLang="en-US" sz="2600" dirty="0"/>
              <a:t>This is an example of poor personal responsibility and situational awareness by the worker</a:t>
            </a:r>
          </a:p>
        </p:txBody>
      </p:sp>
      <p:sp>
        <p:nvSpPr>
          <p:cNvPr id="153604" name="Rectangle 5" descr="betweentrk"/>
          <p:cNvSpPr>
            <a:spLocks noGrp="1" noChangeAspect="1" noChangeArrowheads="1"/>
          </p:cNvSpPr>
          <p:nvPr isPhoto="1"/>
        </p:nvSpPr>
        <p:spPr bwMode="auto">
          <a:xfrm>
            <a:off x="3657600" y="1512888"/>
            <a:ext cx="5486400" cy="534511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6222315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title"/>
          </p:nvPr>
        </p:nvSpPr>
        <p:spPr>
          <a:xfrm>
            <a:off x="1" y="0"/>
            <a:ext cx="5950857" cy="776514"/>
          </a:xfrm>
        </p:spPr>
        <p:txBody>
          <a:bodyPr rtlCol="0">
            <a:normAutofit/>
          </a:bodyPr>
          <a:lstStyle/>
          <a:p>
            <a:pPr eaLnBrk="1" fontAlgn="auto" hangingPunct="1">
              <a:spcAft>
                <a:spcPts val="0"/>
              </a:spcAft>
              <a:defRPr/>
            </a:pPr>
            <a:r>
              <a:rPr lang="en-US" sz="3600" dirty="0" smtClean="0">
                <a:solidFill>
                  <a:schemeClr val="bg1"/>
                </a:solidFill>
                <a:latin typeface="+mn-lt"/>
              </a:rPr>
              <a:t> Caught-In </a:t>
            </a:r>
            <a:r>
              <a:rPr lang="en-US" sz="3600" dirty="0">
                <a:solidFill>
                  <a:schemeClr val="bg1"/>
                </a:solidFill>
                <a:latin typeface="+mn-lt"/>
              </a:rPr>
              <a:t>or Between </a:t>
            </a:r>
            <a:r>
              <a:rPr lang="en-US" sz="3600" dirty="0" smtClean="0">
                <a:solidFill>
                  <a:schemeClr val="bg1"/>
                </a:solidFill>
                <a:latin typeface="+mn-lt"/>
              </a:rPr>
              <a:t>Hazards </a:t>
            </a:r>
            <a:endParaRPr lang="en-US" sz="3600" dirty="0">
              <a:solidFill>
                <a:schemeClr val="bg1"/>
              </a:solidFill>
              <a:latin typeface="+mn-lt"/>
            </a:endParaRPr>
          </a:p>
        </p:txBody>
      </p:sp>
      <p:sp>
        <p:nvSpPr>
          <p:cNvPr id="155651" name="Rectangle 3"/>
          <p:cNvSpPr>
            <a:spLocks noGrp="1" noChangeArrowheads="1"/>
          </p:cNvSpPr>
          <p:nvPr>
            <p:ph idx="1"/>
          </p:nvPr>
        </p:nvSpPr>
        <p:spPr>
          <a:xfrm>
            <a:off x="185056" y="2213429"/>
            <a:ext cx="8783098" cy="3679371"/>
          </a:xfrm>
        </p:spPr>
        <p:txBody>
          <a:bodyPr>
            <a:normAutofit/>
          </a:bodyPr>
          <a:lstStyle/>
          <a:p>
            <a:r>
              <a:rPr lang="en-US" sz="2800" b="1" dirty="0"/>
              <a:t>1/27/2014						</a:t>
            </a:r>
            <a:r>
              <a:rPr lang="en-US" sz="2800" dirty="0"/>
              <a:t>Age: 33 Fatal? No</a:t>
            </a:r>
          </a:p>
          <a:p>
            <a:pPr marL="0" indent="0">
              <a:buNone/>
            </a:pPr>
            <a:endParaRPr lang="en-US" sz="2800" dirty="0"/>
          </a:p>
          <a:p>
            <a:r>
              <a:rPr lang="en-US" sz="2800" dirty="0"/>
              <a:t>EMPLOYEE GOT HIS LEFT ARM CAUGHT ON A SHAFT AND BROKE IT: </a:t>
            </a:r>
          </a:p>
          <a:p>
            <a:r>
              <a:rPr lang="en-US" sz="2800" dirty="0"/>
              <a:t>Employee was working underneath a rotating shaft caught his clothes on the shaft and twisted his arm up breaking it.</a:t>
            </a:r>
            <a:endParaRPr lang="en-US" altLang="en-US" sz="2600" dirty="0"/>
          </a:p>
        </p:txBody>
      </p:sp>
    </p:spTree>
    <p:extLst>
      <p:ext uri="{BB962C8B-B14F-4D97-AF65-F5344CB8AC3E}">
        <p14:creationId xmlns:p14="http://schemas.microsoft.com/office/powerpoint/2010/main" val="22578467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58262" y="2233246"/>
            <a:ext cx="3657600" cy="3970318"/>
          </a:xfrm>
          <a:prstGeom prst="rect">
            <a:avLst/>
          </a:prstGeom>
          <a:noFill/>
        </p:spPr>
        <p:txBody>
          <a:bodyPr wrap="square" rtlCol="0">
            <a:spAutoFit/>
          </a:bodyPr>
          <a:lstStyle/>
          <a:p>
            <a:r>
              <a:rPr lang="en-US" sz="2800" dirty="0"/>
              <a:t>What are the core issues involved?</a:t>
            </a:r>
          </a:p>
          <a:p>
            <a:endParaRPr lang="en-US" sz="2800" dirty="0"/>
          </a:p>
          <a:p>
            <a:pPr marL="457200" indent="-457200">
              <a:buFont typeface="Arial" panose="020B0604020202020204" pitchFamily="34" charset="0"/>
              <a:buChar char="•"/>
            </a:pPr>
            <a:r>
              <a:rPr lang="en-US" sz="2800" dirty="0"/>
              <a:t>Method</a:t>
            </a:r>
          </a:p>
          <a:p>
            <a:pPr marL="457200" indent="-457200">
              <a:buFont typeface="Arial" panose="020B0604020202020204" pitchFamily="34" charset="0"/>
              <a:buChar char="•"/>
            </a:pPr>
            <a:r>
              <a:rPr lang="en-US" sz="2800" dirty="0"/>
              <a:t>Management</a:t>
            </a:r>
          </a:p>
          <a:p>
            <a:pPr marL="457200" indent="-457200">
              <a:buFont typeface="Arial" panose="020B0604020202020204" pitchFamily="34" charset="0"/>
              <a:buChar char="•"/>
            </a:pPr>
            <a:r>
              <a:rPr lang="en-US" sz="2800" dirty="0"/>
              <a:t>Material</a:t>
            </a:r>
          </a:p>
          <a:p>
            <a:pPr marL="457200" indent="-457200">
              <a:buFont typeface="Arial" panose="020B0604020202020204" pitchFamily="34" charset="0"/>
              <a:buChar char="•"/>
            </a:pPr>
            <a:r>
              <a:rPr lang="en-US" sz="2800" dirty="0"/>
              <a:t>People</a:t>
            </a:r>
          </a:p>
          <a:p>
            <a:pPr marL="457200" indent="-457200">
              <a:buFont typeface="Arial" panose="020B0604020202020204" pitchFamily="34" charset="0"/>
              <a:buChar char="•"/>
            </a:pPr>
            <a:r>
              <a:rPr lang="en-US" sz="2800" dirty="0"/>
              <a:t>Measurement</a:t>
            </a:r>
          </a:p>
          <a:p>
            <a:pPr marL="457200" indent="-457200">
              <a:buFont typeface="Arial" panose="020B0604020202020204" pitchFamily="34" charset="0"/>
              <a:buChar char="•"/>
            </a:pPr>
            <a:r>
              <a:rPr lang="en-US" sz="2800" dirty="0"/>
              <a:t>Machine</a:t>
            </a:r>
          </a:p>
        </p:txBody>
      </p:sp>
      <p:pic>
        <p:nvPicPr>
          <p:cNvPr id="4" name="Picture 3" title="Drawing - Fault tree analysis unwinds the knot until you can clearly understand what the root cause is"/>
          <p:cNvPicPr>
            <a:picLocks noChangeAspect="1"/>
          </p:cNvPicPr>
          <p:nvPr/>
        </p:nvPicPr>
        <p:blipFill>
          <a:blip r:embed="rId3"/>
          <a:stretch>
            <a:fillRect/>
          </a:stretch>
        </p:blipFill>
        <p:spPr>
          <a:xfrm>
            <a:off x="3143249" y="2481262"/>
            <a:ext cx="5611511" cy="3722302"/>
          </a:xfrm>
          <a:prstGeom prst="rect">
            <a:avLst/>
          </a:prstGeom>
        </p:spPr>
      </p:pic>
      <p:sp>
        <p:nvSpPr>
          <p:cNvPr id="6" name="Title 5"/>
          <p:cNvSpPr>
            <a:spLocks noGrp="1"/>
          </p:cNvSpPr>
          <p:nvPr>
            <p:ph type="title"/>
          </p:nvPr>
        </p:nvSpPr>
        <p:spPr>
          <a:xfrm>
            <a:off x="0" y="120894"/>
            <a:ext cx="7886700" cy="1325563"/>
          </a:xfrm>
        </p:spPr>
        <p:txBody>
          <a:bodyPr/>
          <a:lstStyle/>
          <a:p>
            <a:pPr lvl="0" defTabSz="914400">
              <a:lnSpc>
                <a:spcPct val="100000"/>
              </a:lnSpc>
              <a:spcBef>
                <a:spcPts val="0"/>
              </a:spcBef>
            </a:pPr>
            <a:r>
              <a:rPr lang="en-US" sz="3600" dirty="0">
                <a:solidFill>
                  <a:prstClr val="white"/>
                </a:solidFill>
                <a:latin typeface="Calibri" panose="020F0502020204030204"/>
                <a:ea typeface="+mn-ea"/>
                <a:cs typeface="+mn-cs"/>
              </a:rPr>
              <a:t>Organizing the Information</a:t>
            </a:r>
            <a:br>
              <a:rPr lang="en-US" sz="3600" dirty="0">
                <a:solidFill>
                  <a:prstClr val="white"/>
                </a:solidFill>
                <a:latin typeface="Calibri" panose="020F0502020204030204"/>
                <a:ea typeface="+mn-ea"/>
                <a:cs typeface="+mn-cs"/>
              </a:rPr>
            </a:br>
            <a:r>
              <a:rPr lang="en-US" sz="3600" dirty="0" smtClean="0">
                <a:solidFill>
                  <a:prstClr val="white"/>
                </a:solidFill>
                <a:latin typeface="Calibri" panose="020F0502020204030204"/>
                <a:ea typeface="+mn-ea"/>
                <a:cs typeface="+mn-cs"/>
              </a:rPr>
              <a:t> </a:t>
            </a:r>
            <a:r>
              <a:rPr lang="en-US" sz="1000" dirty="0" smtClean="0">
                <a:solidFill>
                  <a:prstClr val="white"/>
                </a:solidFill>
                <a:latin typeface="Calibri" panose="020F0502020204030204"/>
                <a:ea typeface="+mn-ea"/>
                <a:cs typeface="+mn-cs"/>
              </a:rPr>
              <a:t> </a:t>
            </a:r>
            <a:endParaRPr lang="en-US" dirty="0"/>
          </a:p>
        </p:txBody>
      </p:sp>
    </p:spTree>
    <p:extLst>
      <p:ext uri="{BB962C8B-B14F-4D97-AF65-F5344CB8AC3E}">
        <p14:creationId xmlns:p14="http://schemas.microsoft.com/office/powerpoint/2010/main" val="3174665312"/>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7" name="Picture 1" title="Diagram - This picture represents a graphic published from a Local Health Jurisdiction to represent a soil “test pit” for evaluation of the disposal component."/>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56013" y="2989943"/>
            <a:ext cx="5912401" cy="3868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Grp="1" noChangeArrowheads="1"/>
          </p:cNvSpPr>
          <p:nvPr>
            <p:ph type="title"/>
          </p:nvPr>
        </p:nvSpPr>
        <p:spPr>
          <a:xfrm>
            <a:off x="1" y="0"/>
            <a:ext cx="5950857" cy="776514"/>
          </a:xfrm>
        </p:spPr>
        <p:txBody>
          <a:bodyPr rtlCol="0">
            <a:normAutofit/>
          </a:bodyPr>
          <a:lstStyle/>
          <a:p>
            <a:pPr eaLnBrk="1" fontAlgn="auto" hangingPunct="1">
              <a:spcAft>
                <a:spcPts val="0"/>
              </a:spcAft>
              <a:defRPr/>
            </a:pPr>
            <a:r>
              <a:rPr lang="en-US" sz="3600" dirty="0" smtClean="0">
                <a:solidFill>
                  <a:schemeClr val="bg1"/>
                </a:solidFill>
                <a:latin typeface="+mn-lt"/>
              </a:rPr>
              <a:t> Caught-In </a:t>
            </a:r>
            <a:r>
              <a:rPr lang="en-US" sz="3600" dirty="0">
                <a:solidFill>
                  <a:schemeClr val="bg1"/>
                </a:solidFill>
                <a:latin typeface="+mn-lt"/>
              </a:rPr>
              <a:t>or Between </a:t>
            </a:r>
            <a:r>
              <a:rPr lang="en-US" sz="3600" dirty="0" smtClean="0">
                <a:solidFill>
                  <a:schemeClr val="bg1"/>
                </a:solidFill>
                <a:latin typeface="+mn-lt"/>
              </a:rPr>
              <a:t>Hazards  </a:t>
            </a:r>
            <a:endParaRPr lang="en-US" sz="3600" dirty="0">
              <a:solidFill>
                <a:schemeClr val="bg1"/>
              </a:solidFill>
              <a:latin typeface="+mn-lt"/>
            </a:endParaRPr>
          </a:p>
        </p:txBody>
      </p:sp>
      <p:sp>
        <p:nvSpPr>
          <p:cNvPr id="3" name="TextBox 2"/>
          <p:cNvSpPr txBox="1"/>
          <p:nvPr/>
        </p:nvSpPr>
        <p:spPr>
          <a:xfrm>
            <a:off x="219949" y="2263291"/>
            <a:ext cx="3367314" cy="3785652"/>
          </a:xfrm>
          <a:prstGeom prst="rect">
            <a:avLst/>
          </a:prstGeom>
          <a:noFill/>
        </p:spPr>
        <p:txBody>
          <a:bodyPr wrap="square" rtlCol="0">
            <a:spAutoFit/>
          </a:bodyPr>
          <a:lstStyle/>
          <a:p>
            <a:r>
              <a:rPr lang="en-US" sz="2400" dirty="0"/>
              <a:t>This picture represents a graphic published from a Local Health Jurisdiction to represent a soil “test pit” for evaluation of the disposal component.</a:t>
            </a:r>
          </a:p>
          <a:p>
            <a:endParaRPr lang="en-US" sz="2400" dirty="0"/>
          </a:p>
          <a:p>
            <a:r>
              <a:rPr lang="en-US" sz="2400" dirty="0"/>
              <a:t>Does it meet the trench excavation requirements?</a:t>
            </a:r>
          </a:p>
        </p:txBody>
      </p:sp>
    </p:spTree>
    <p:extLst>
      <p:ext uri="{BB962C8B-B14F-4D97-AF65-F5344CB8AC3E}">
        <p14:creationId xmlns:p14="http://schemas.microsoft.com/office/powerpoint/2010/main" val="8860810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1"/>
          <p:cNvSpPr>
            <a:spLocks noChangeArrowheads="1"/>
          </p:cNvSpPr>
          <p:nvPr/>
        </p:nvSpPr>
        <p:spPr bwMode="auto">
          <a:xfrm>
            <a:off x="152400" y="3622675"/>
            <a:ext cx="2995613" cy="2601913"/>
          </a:xfrm>
          <a:prstGeom prst="rect">
            <a:avLst/>
          </a:prstGeom>
          <a:solidFill>
            <a:srgbClr val="33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6979" tIns="0" rIns="26979"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ctr"/>
            <a:r>
              <a:rPr lang="en-US" altLang="en-US" b="1" u="sng" dirty="0">
                <a:solidFill>
                  <a:srgbClr val="FFFFFF"/>
                </a:solidFill>
              </a:rPr>
              <a:t>Figure N-11</a:t>
            </a:r>
            <a:endParaRPr lang="en-US" altLang="en-US" dirty="0">
              <a:solidFill>
                <a:srgbClr val="FFFFFF"/>
              </a:solidFill>
            </a:endParaRPr>
          </a:p>
          <a:p>
            <a:pPr algn="ctr" fontAlgn="ctr"/>
            <a:r>
              <a:rPr lang="en-US" altLang="en-US" b="1" u="sng" dirty="0">
                <a:solidFill>
                  <a:srgbClr val="FFFFFF"/>
                </a:solidFill>
              </a:rPr>
              <a:t>Simple Configurations</a:t>
            </a:r>
            <a:endParaRPr lang="en-US" altLang="en-US" dirty="0">
              <a:solidFill>
                <a:srgbClr val="FFFFFF"/>
              </a:solidFill>
            </a:endParaRPr>
          </a:p>
          <a:p>
            <a:pPr algn="ctr" fontAlgn="ctr"/>
            <a:r>
              <a:rPr lang="en-US" altLang="en-US" b="1" u="sng" dirty="0">
                <a:solidFill>
                  <a:srgbClr val="FFFFFF"/>
                </a:solidFill>
              </a:rPr>
              <a:t>for Type C Soil</a:t>
            </a:r>
            <a:endParaRPr lang="en-US" altLang="en-US" dirty="0">
              <a:solidFill>
                <a:srgbClr val="FFFFFF"/>
              </a:solidFill>
            </a:endParaRPr>
          </a:p>
          <a:p>
            <a:pPr algn="ctr" fontAlgn="ctr"/>
            <a:r>
              <a:rPr lang="en-US" altLang="en-US" dirty="0">
                <a:solidFill>
                  <a:srgbClr val="FFFFFF"/>
                </a:solidFill>
              </a:rPr>
              <a:t> </a:t>
            </a:r>
            <a:endParaRPr lang="en-US" altLang="en-US" sz="5500" dirty="0">
              <a:solidFill>
                <a:srgbClr val="FFFFFF"/>
              </a:solidFill>
            </a:endParaRPr>
          </a:p>
          <a:p>
            <a:pPr algn="ctr"/>
            <a:endParaRPr lang="en-US" altLang="en-US" sz="5500" dirty="0">
              <a:solidFill>
                <a:srgbClr val="FFFFFF"/>
              </a:solidFill>
            </a:endParaRPr>
          </a:p>
        </p:txBody>
      </p:sp>
      <p:pic>
        <p:nvPicPr>
          <p:cNvPr id="161796" name="Picture 2" descr="http://apps.leg.wa.gov/WAC/remote/lawfilesext.leg.wa.gov/law/wac/images/20130606e3e5ade24114419e818c30029be6e493.png" title="A figure showing simple configurations for type C soi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03600" y="4649788"/>
            <a:ext cx="54864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p:cNvSpPr>
            <a:spLocks noGrp="1" noChangeArrowheads="1"/>
          </p:cNvSpPr>
          <p:nvPr>
            <p:ph type="title"/>
          </p:nvPr>
        </p:nvSpPr>
        <p:spPr>
          <a:xfrm>
            <a:off x="1" y="0"/>
            <a:ext cx="6857999" cy="1146308"/>
          </a:xfrm>
        </p:spPr>
        <p:txBody>
          <a:bodyPr rtlCol="0">
            <a:normAutofit/>
          </a:bodyPr>
          <a:lstStyle/>
          <a:p>
            <a:pPr eaLnBrk="1" fontAlgn="auto" hangingPunct="1">
              <a:spcAft>
                <a:spcPts val="0"/>
              </a:spcAft>
              <a:defRPr/>
            </a:pPr>
            <a:r>
              <a:rPr lang="en-US" sz="3600" dirty="0" smtClean="0">
                <a:solidFill>
                  <a:schemeClr val="bg1"/>
                </a:solidFill>
                <a:latin typeface="+mn-lt"/>
              </a:rPr>
              <a:t>  Caught-In </a:t>
            </a:r>
            <a:r>
              <a:rPr lang="en-US" sz="3600" dirty="0">
                <a:solidFill>
                  <a:schemeClr val="bg1"/>
                </a:solidFill>
                <a:latin typeface="+mn-lt"/>
              </a:rPr>
              <a:t>or Between </a:t>
            </a:r>
            <a:r>
              <a:rPr lang="en-US" sz="3600" dirty="0" smtClean="0">
                <a:solidFill>
                  <a:schemeClr val="bg1"/>
                </a:solidFill>
                <a:latin typeface="+mn-lt"/>
              </a:rPr>
              <a:t>Hazards    </a:t>
            </a:r>
            <a:br>
              <a:rPr lang="en-US" sz="3600" dirty="0" smtClean="0">
                <a:solidFill>
                  <a:schemeClr val="bg1"/>
                </a:solidFill>
                <a:latin typeface="+mn-lt"/>
              </a:rPr>
            </a:br>
            <a:endParaRPr lang="en-US" sz="3600" dirty="0">
              <a:solidFill>
                <a:schemeClr val="bg1"/>
              </a:solidFill>
              <a:latin typeface="+mn-lt"/>
            </a:endParaRPr>
          </a:p>
        </p:txBody>
      </p:sp>
      <p:sp>
        <p:nvSpPr>
          <p:cNvPr id="8" name="TextBox 7"/>
          <p:cNvSpPr txBox="1"/>
          <p:nvPr/>
        </p:nvSpPr>
        <p:spPr>
          <a:xfrm>
            <a:off x="3591099" y="2113218"/>
            <a:ext cx="4642196" cy="1569660"/>
          </a:xfrm>
          <a:prstGeom prst="rect">
            <a:avLst/>
          </a:prstGeom>
          <a:noFill/>
        </p:spPr>
        <p:txBody>
          <a:bodyPr wrap="square" rtlCol="0">
            <a:spAutoFit/>
          </a:bodyPr>
          <a:lstStyle/>
          <a:p>
            <a:pPr algn="ctr"/>
            <a:r>
              <a:rPr lang="en-US" sz="2400" b="1" dirty="0" smtClean="0"/>
              <a:t>Simple Slope</a:t>
            </a:r>
          </a:p>
          <a:p>
            <a:r>
              <a:rPr lang="en-US" sz="2400" dirty="0" smtClean="0"/>
              <a:t>All simple slope excavations </a:t>
            </a:r>
            <a:r>
              <a:rPr lang="en-US" sz="2400" u="sng" dirty="0" smtClean="0"/>
              <a:t>20 feet or less </a:t>
            </a:r>
            <a:r>
              <a:rPr lang="en-US" sz="2400" dirty="0" smtClean="0"/>
              <a:t>in depth shall have a maximum allowable slope of 1 ½:1</a:t>
            </a:r>
            <a:endParaRPr lang="en-US" sz="2400" dirty="0"/>
          </a:p>
        </p:txBody>
      </p:sp>
    </p:spTree>
    <p:extLst>
      <p:ext uri="{BB962C8B-B14F-4D97-AF65-F5344CB8AC3E}">
        <p14:creationId xmlns:p14="http://schemas.microsoft.com/office/powerpoint/2010/main" val="41597613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0"/>
          <p:cNvSpPr>
            <a:spLocks noGrp="1" noChangeArrowheads="1"/>
          </p:cNvSpPr>
          <p:nvPr>
            <p:ph type="title"/>
          </p:nvPr>
        </p:nvSpPr>
        <p:spPr>
          <a:xfrm>
            <a:off x="0" y="152514"/>
            <a:ext cx="6299200" cy="1295286"/>
          </a:xfrm>
        </p:spPr>
        <p:txBody>
          <a:bodyPr>
            <a:normAutofit fontScale="90000"/>
          </a:bodyPr>
          <a:lstStyle/>
          <a:p>
            <a:r>
              <a:rPr lang="en-US" sz="3600" dirty="0">
                <a:solidFill>
                  <a:schemeClr val="bg1"/>
                </a:solidFill>
                <a:latin typeface="+mn-lt"/>
              </a:rPr>
              <a:t>Caught-In or Between </a:t>
            </a:r>
            <a:r>
              <a:rPr lang="en-US" sz="3600" dirty="0" smtClean="0">
                <a:solidFill>
                  <a:schemeClr val="bg1"/>
                </a:solidFill>
                <a:latin typeface="+mn-lt"/>
              </a:rPr>
              <a:t>Hazards</a:t>
            </a:r>
            <a:br>
              <a:rPr lang="en-US" sz="3600" dirty="0" smtClean="0">
                <a:solidFill>
                  <a:schemeClr val="bg1"/>
                </a:solidFill>
                <a:latin typeface="+mn-lt"/>
              </a:rPr>
            </a:br>
            <a:r>
              <a:rPr lang="en-US" sz="3600" dirty="0">
                <a:solidFill>
                  <a:schemeClr val="bg1"/>
                </a:solidFill>
                <a:latin typeface="+mn-lt"/>
              </a:rPr>
              <a:t/>
            </a:r>
            <a:br>
              <a:rPr lang="en-US" sz="3600" dirty="0">
                <a:solidFill>
                  <a:schemeClr val="bg1"/>
                </a:solidFill>
                <a:latin typeface="+mn-lt"/>
              </a:rPr>
            </a:br>
            <a:endParaRPr lang="en-US" altLang="en-US" sz="3600" dirty="0">
              <a:latin typeface="+mn-lt"/>
            </a:endParaRPr>
          </a:p>
        </p:txBody>
      </p:sp>
      <p:sp>
        <p:nvSpPr>
          <p:cNvPr id="163843" name="Rectangle 21"/>
          <p:cNvSpPr>
            <a:spLocks noGrp="1" noChangeArrowheads="1"/>
          </p:cNvSpPr>
          <p:nvPr>
            <p:ph idx="1"/>
          </p:nvPr>
        </p:nvSpPr>
        <p:spPr>
          <a:xfrm>
            <a:off x="1257300" y="2057400"/>
            <a:ext cx="3619500" cy="4067629"/>
          </a:xfrm>
        </p:spPr>
        <p:txBody>
          <a:bodyPr>
            <a:noAutofit/>
          </a:bodyPr>
          <a:lstStyle/>
          <a:p>
            <a:pPr eaLnBrk="1" hangingPunct="1"/>
            <a:r>
              <a:rPr lang="en-US" altLang="en-US" sz="2800" dirty="0"/>
              <a:t>Soil weighs about 100 – 140 </a:t>
            </a:r>
            <a:r>
              <a:rPr lang="en-US" altLang="en-US" sz="2800" dirty="0" err="1"/>
              <a:t>lb</a:t>
            </a:r>
            <a:r>
              <a:rPr lang="en-US" altLang="en-US" sz="2800" dirty="0"/>
              <a:t>/</a:t>
            </a:r>
            <a:r>
              <a:rPr lang="en-US" altLang="en-US" sz="2800" dirty="0" err="1"/>
              <a:t>cu.ft</a:t>
            </a:r>
            <a:r>
              <a:rPr lang="en-US" altLang="en-US" sz="2800" dirty="0"/>
              <a:t>.</a:t>
            </a:r>
          </a:p>
          <a:p>
            <a:pPr eaLnBrk="1" hangingPunct="1"/>
            <a:r>
              <a:rPr lang="en-US" altLang="en-US" sz="2800" dirty="0"/>
              <a:t>Each foot of depth adds more pressure side pressure</a:t>
            </a:r>
          </a:p>
          <a:p>
            <a:pPr eaLnBrk="1" hangingPunct="1"/>
            <a:r>
              <a:rPr lang="en-US" altLang="en-US" sz="2800" dirty="0"/>
              <a:t>Once the pressure exceeds the ability of the soil to support itself, failure is possible</a:t>
            </a:r>
          </a:p>
        </p:txBody>
      </p:sp>
      <p:sp>
        <p:nvSpPr>
          <p:cNvPr id="163844" name="Rectangle 4" title="Part of the diagram discussing the weight of soil. It only takes a small amount such as 1 cu.ft. to cause a serious injury. 2 cu.ft. (20 lbs) can be enough to heavily restrict a buried victim's ability to breathe."/>
          <p:cNvSpPr>
            <a:spLocks noChangeArrowheads="1"/>
          </p:cNvSpPr>
          <p:nvPr/>
        </p:nvSpPr>
        <p:spPr bwMode="auto">
          <a:xfrm>
            <a:off x="5334000" y="2133600"/>
            <a:ext cx="1066800" cy="685800"/>
          </a:xfrm>
          <a:prstGeom prst="rect">
            <a:avLst/>
          </a:prstGeom>
          <a:solidFill>
            <a:srgbClr val="DDDDDD"/>
          </a:solidFill>
          <a:ln w="5715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3845" name="Rectangle 5" title="Part of the diagram discussing the weight of soil. It only takes a small amount such as 1 cu.ft. to cause a serious injury. 2 cu.ft. (20 lbs) can be enough to heavily restrict a buried victim's ability to breathe."/>
          <p:cNvSpPr>
            <a:spLocks noChangeArrowheads="1"/>
          </p:cNvSpPr>
          <p:nvPr/>
        </p:nvSpPr>
        <p:spPr bwMode="auto">
          <a:xfrm>
            <a:off x="5334000" y="2819400"/>
            <a:ext cx="1066800" cy="685800"/>
          </a:xfrm>
          <a:prstGeom prst="rect">
            <a:avLst/>
          </a:prstGeom>
          <a:solidFill>
            <a:srgbClr val="DDDDDD"/>
          </a:solidFill>
          <a:ln w="5715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3846" name="Rectangle 6" title="Part of the diagram discussing the weight of soil. It only takes a small amount such as 1 cu.ft. to cause a serious injury. 2 cu.ft. (20 lbs) can be enough to heavily restrict a buried victim's ability to breathe."/>
          <p:cNvSpPr>
            <a:spLocks noChangeArrowheads="1"/>
          </p:cNvSpPr>
          <p:nvPr/>
        </p:nvSpPr>
        <p:spPr bwMode="auto">
          <a:xfrm>
            <a:off x="5334000" y="3505200"/>
            <a:ext cx="1066800" cy="685800"/>
          </a:xfrm>
          <a:prstGeom prst="rect">
            <a:avLst/>
          </a:prstGeom>
          <a:solidFill>
            <a:srgbClr val="DDDDDD"/>
          </a:solidFill>
          <a:ln w="5715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3847" name="Rectangle 7" title="Part of the diagram discussing the weight of soil. It only takes a small amount such as 1 cu.ft. to cause a serious injury. 2 cu.ft. (20 lbs) can be enough to heavily restrict a buried victim's ability to breathe."/>
          <p:cNvSpPr>
            <a:spLocks noChangeArrowheads="1"/>
          </p:cNvSpPr>
          <p:nvPr/>
        </p:nvSpPr>
        <p:spPr bwMode="auto">
          <a:xfrm>
            <a:off x="5334000" y="4191000"/>
            <a:ext cx="1066800" cy="685800"/>
          </a:xfrm>
          <a:prstGeom prst="rect">
            <a:avLst/>
          </a:prstGeom>
          <a:solidFill>
            <a:srgbClr val="DDDDDD"/>
          </a:solidFill>
          <a:ln w="5715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3848" name="Rectangle 8" title="Part of the diagram discussing the weight of soil. It only takes a small amount such as 1 cu.ft. to cause a serious injury. 2 cu.ft. (20 lbs) can be enough to heavily restrict a buried victim's ability to breathe."/>
          <p:cNvSpPr>
            <a:spLocks noChangeArrowheads="1"/>
          </p:cNvSpPr>
          <p:nvPr/>
        </p:nvSpPr>
        <p:spPr bwMode="auto">
          <a:xfrm>
            <a:off x="5334000" y="4876800"/>
            <a:ext cx="1066800" cy="685800"/>
          </a:xfrm>
          <a:prstGeom prst="rect">
            <a:avLst/>
          </a:prstGeom>
          <a:solidFill>
            <a:srgbClr val="DDDDDD"/>
          </a:solidFill>
          <a:ln w="5715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3849" name="Text Box 9"/>
          <p:cNvSpPr txBox="1">
            <a:spLocks noChangeArrowheads="1"/>
          </p:cNvSpPr>
          <p:nvPr/>
        </p:nvSpPr>
        <p:spPr bwMode="auto">
          <a:xfrm>
            <a:off x="5486400" y="2286000"/>
            <a:ext cx="990600" cy="4572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t>120</a:t>
            </a:r>
          </a:p>
        </p:txBody>
      </p:sp>
      <p:sp>
        <p:nvSpPr>
          <p:cNvPr id="163850" name="Text Box 10"/>
          <p:cNvSpPr txBox="1">
            <a:spLocks noChangeArrowheads="1"/>
          </p:cNvSpPr>
          <p:nvPr/>
        </p:nvSpPr>
        <p:spPr bwMode="auto">
          <a:xfrm>
            <a:off x="5486400" y="2895600"/>
            <a:ext cx="990600" cy="4572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120</a:t>
            </a:r>
          </a:p>
        </p:txBody>
      </p:sp>
      <p:sp>
        <p:nvSpPr>
          <p:cNvPr id="163851" name="Text Box 11"/>
          <p:cNvSpPr txBox="1">
            <a:spLocks noChangeArrowheads="1"/>
          </p:cNvSpPr>
          <p:nvPr/>
        </p:nvSpPr>
        <p:spPr bwMode="auto">
          <a:xfrm>
            <a:off x="5486400" y="3657600"/>
            <a:ext cx="990600" cy="4572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120</a:t>
            </a:r>
          </a:p>
        </p:txBody>
      </p:sp>
      <p:sp>
        <p:nvSpPr>
          <p:cNvPr id="163852" name="Text Box 12"/>
          <p:cNvSpPr txBox="1">
            <a:spLocks noChangeArrowheads="1"/>
          </p:cNvSpPr>
          <p:nvPr/>
        </p:nvSpPr>
        <p:spPr bwMode="auto">
          <a:xfrm>
            <a:off x="5486400" y="4343400"/>
            <a:ext cx="990600" cy="4572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120</a:t>
            </a:r>
          </a:p>
        </p:txBody>
      </p:sp>
      <p:sp>
        <p:nvSpPr>
          <p:cNvPr id="163853" name="Text Box 13"/>
          <p:cNvSpPr txBox="1">
            <a:spLocks noChangeArrowheads="1"/>
          </p:cNvSpPr>
          <p:nvPr/>
        </p:nvSpPr>
        <p:spPr bwMode="auto">
          <a:xfrm>
            <a:off x="5486400" y="5029200"/>
            <a:ext cx="990600" cy="4572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120</a:t>
            </a:r>
          </a:p>
        </p:txBody>
      </p:sp>
      <p:sp>
        <p:nvSpPr>
          <p:cNvPr id="163854" name="Line 14" title="Part of the diagram discussing the weight of soil. It only takes a small amount such as 1 cu.ft. to cause a serious injury. 2 cu.ft. (20 lbs) can be enough to heavily restrict a buried victim's ability to breathe."/>
          <p:cNvSpPr>
            <a:spLocks noChangeShapeType="1"/>
          </p:cNvSpPr>
          <p:nvPr/>
        </p:nvSpPr>
        <p:spPr bwMode="auto">
          <a:xfrm>
            <a:off x="6400800" y="2133600"/>
            <a:ext cx="2209800" cy="3505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63855" name="Line 15" title="Part of the diagram discussing the weight of soil. It only takes a small amount such as 1 cu.ft. to cause a serious injury. 2 cu.ft. (20 lbs) can be enough to heavily restrict a buried victim's ability to breathe."/>
          <p:cNvSpPr>
            <a:spLocks noChangeShapeType="1"/>
          </p:cNvSpPr>
          <p:nvPr/>
        </p:nvSpPr>
        <p:spPr bwMode="auto">
          <a:xfrm flipH="1">
            <a:off x="6400800" y="2819400"/>
            <a:ext cx="3810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63856" name="Line 16" title="Part of the diagram discussing the weight of soil. It only takes a small amount such as 1 cu.ft. to cause a serious injury. 2 cu.ft. (20 lbs) can be enough to heavily restrict a buried victim's ability to breathe."/>
          <p:cNvSpPr>
            <a:spLocks noChangeShapeType="1"/>
          </p:cNvSpPr>
          <p:nvPr/>
        </p:nvSpPr>
        <p:spPr bwMode="auto">
          <a:xfrm flipH="1">
            <a:off x="6400800" y="3505200"/>
            <a:ext cx="8382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63857" name="Line 17" title="Part of the diagram discussing the weight of soil. It only takes a small amount such as 1 cu.ft. to cause a serious injury. 2 cu.ft. (20 lbs) can be enough to heavily restrict a buried victim's ability to breathe.."/>
          <p:cNvSpPr>
            <a:spLocks noChangeShapeType="1"/>
          </p:cNvSpPr>
          <p:nvPr/>
        </p:nvSpPr>
        <p:spPr bwMode="auto">
          <a:xfrm flipH="1">
            <a:off x="6400800" y="4191000"/>
            <a:ext cx="12954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63858" name="Line 18" title="Part of the diagram discussing the weight of soil. It only takes a small amount such as 1 cu.ft. to cause a serious injury. 2 cu.ft. (20 lbs) can be enough to heavily restrict a buried victim's ability to breathe."/>
          <p:cNvSpPr>
            <a:spLocks noChangeShapeType="1"/>
          </p:cNvSpPr>
          <p:nvPr/>
        </p:nvSpPr>
        <p:spPr bwMode="auto">
          <a:xfrm flipH="1">
            <a:off x="6400800" y="4876800"/>
            <a:ext cx="17526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63859" name="Line 19" title="Part of the diagram discussing the weight of soil. It only takes a small amount such as 1 cu.ft. to cause a serious injury. 2 cu.ft. (20 lbs) can be enough to heavily restrict a buried victim's ability to breathe."/>
          <p:cNvSpPr>
            <a:spLocks noChangeShapeType="1"/>
          </p:cNvSpPr>
          <p:nvPr/>
        </p:nvSpPr>
        <p:spPr bwMode="auto">
          <a:xfrm flipH="1">
            <a:off x="6400800" y="5562600"/>
            <a:ext cx="21336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3342901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286603"/>
            <a:ext cx="8458200" cy="1066800"/>
          </a:xfrm>
        </p:spPr>
        <p:txBody>
          <a:bodyPr rtlCol="0">
            <a:noAutofit/>
          </a:bodyPr>
          <a:lstStyle/>
          <a:p>
            <a:pPr eaLnBrk="1" fontAlgn="auto" hangingPunct="1">
              <a:spcAft>
                <a:spcPts val="0"/>
              </a:spcAft>
              <a:defRPr/>
            </a:pPr>
            <a:r>
              <a:rPr lang="en-US" sz="3600" dirty="0">
                <a:solidFill>
                  <a:schemeClr val="bg1"/>
                </a:solidFill>
                <a:latin typeface="+mn-lt"/>
              </a:rPr>
              <a:t>Employer Responsibilities </a:t>
            </a:r>
            <a:r>
              <a:rPr lang="en-US" sz="3600" dirty="0" smtClean="0">
                <a:solidFill>
                  <a:schemeClr val="bg1"/>
                </a:solidFill>
                <a:latin typeface="+mn-lt"/>
              </a:rPr>
              <a:t>– Summary </a:t>
            </a:r>
            <a:r>
              <a:rPr lang="en-US" sz="3600" dirty="0">
                <a:solidFill>
                  <a:schemeClr val="bg1"/>
                </a:solidFill>
                <a:latin typeface="+mn-lt"/>
              </a:rPr>
              <a:t/>
            </a:r>
            <a:br>
              <a:rPr lang="en-US" sz="3600" dirty="0">
                <a:solidFill>
                  <a:schemeClr val="bg1"/>
                </a:solidFill>
                <a:latin typeface="+mn-lt"/>
              </a:rPr>
            </a:br>
            <a:endParaRPr lang="en-US" sz="3600" dirty="0">
              <a:solidFill>
                <a:schemeClr val="bg1"/>
              </a:solidFill>
              <a:effectLst>
                <a:outerShdw blurRad="38100" dist="38100" dir="2700000" algn="tl">
                  <a:srgbClr val="C0C0C0"/>
                </a:outerShdw>
              </a:effectLst>
              <a:latin typeface="+mn-lt"/>
            </a:endParaRPr>
          </a:p>
        </p:txBody>
      </p:sp>
      <p:sp>
        <p:nvSpPr>
          <p:cNvPr id="86019" name="Rectangle 2"/>
          <p:cNvSpPr>
            <a:spLocks noChangeArrowheads="1"/>
          </p:cNvSpPr>
          <p:nvPr/>
        </p:nvSpPr>
        <p:spPr bwMode="auto">
          <a:xfrm>
            <a:off x="232756" y="2675180"/>
            <a:ext cx="877304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buFont typeface="Arial" panose="020B0604020202020204" pitchFamily="34" charset="0"/>
              <a:buChar char="•"/>
            </a:pPr>
            <a:r>
              <a:rPr lang="en-US" sz="2800" dirty="0">
                <a:latin typeface="+mn-lt"/>
              </a:rPr>
              <a:t>Provide medical examinations and training when required by </a:t>
            </a:r>
            <a:r>
              <a:rPr lang="en-US" sz="2800" dirty="0">
                <a:latin typeface="+mn-lt"/>
                <a:hlinkClick r:id="rId3" tooltip="OSHA standards"/>
              </a:rPr>
              <a:t>OSHA standards</a:t>
            </a:r>
            <a:r>
              <a:rPr lang="en-US" sz="2800" dirty="0">
                <a:latin typeface="+mn-lt"/>
              </a:rPr>
              <a:t>. </a:t>
            </a:r>
          </a:p>
          <a:p>
            <a:endParaRPr lang="en-US" sz="2800" dirty="0">
              <a:latin typeface="+mn-lt"/>
            </a:endParaRPr>
          </a:p>
          <a:p>
            <a:pPr marL="285750" indent="-285750">
              <a:buFont typeface="Arial" panose="020B0604020202020204" pitchFamily="34" charset="0"/>
              <a:buChar char="•"/>
            </a:pPr>
            <a:r>
              <a:rPr lang="en-US" sz="2800" dirty="0">
                <a:latin typeface="+mn-lt"/>
              </a:rPr>
              <a:t>Post, at a prominent location within the workplace, the </a:t>
            </a:r>
            <a:r>
              <a:rPr lang="en-US" sz="2800" dirty="0">
                <a:latin typeface="+mn-lt"/>
                <a:hlinkClick r:id="rId4" tooltip="OSHA poster"/>
              </a:rPr>
              <a:t>OSHA poster</a:t>
            </a:r>
            <a:r>
              <a:rPr lang="en-US" sz="2800" dirty="0">
                <a:latin typeface="+mn-lt"/>
              </a:rPr>
              <a:t> (or the state-plan equivalent) informing employees of their rights and responsibilities.</a:t>
            </a:r>
          </a:p>
          <a:p>
            <a:pPr marL="457200" lvl="1" indent="0"/>
            <a:endParaRPr lang="en-US" altLang="en-US" sz="3200" dirty="0"/>
          </a:p>
        </p:txBody>
      </p:sp>
    </p:spTree>
    <p:extLst>
      <p:ext uri="{BB962C8B-B14F-4D97-AF65-F5344CB8AC3E}">
        <p14:creationId xmlns:p14="http://schemas.microsoft.com/office/powerpoint/2010/main" val="42225848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90" name="Rectangle 4"/>
          <p:cNvSpPr>
            <a:spLocks noGrp="1" noChangeArrowheads="1"/>
          </p:cNvSpPr>
          <p:nvPr>
            <p:ph type="title"/>
          </p:nvPr>
        </p:nvSpPr>
        <p:spPr>
          <a:xfrm>
            <a:off x="704292" y="1553568"/>
            <a:ext cx="7886700" cy="1325563"/>
          </a:xfrm>
        </p:spPr>
        <p:txBody>
          <a:bodyPr/>
          <a:lstStyle/>
          <a:p>
            <a:pPr eaLnBrk="1" hangingPunct="1"/>
            <a:r>
              <a:rPr lang="en-US" altLang="en-US" dirty="0">
                <a:latin typeface="+mn-lt"/>
              </a:rPr>
              <a:t>Basic Requirements </a:t>
            </a:r>
            <a:r>
              <a:rPr lang="en-US" altLang="en-US" sz="3600" dirty="0">
                <a:latin typeface="+mn-lt"/>
              </a:rPr>
              <a:t>CFR 1926.650-654</a:t>
            </a:r>
          </a:p>
        </p:txBody>
      </p:sp>
      <p:sp>
        <p:nvSpPr>
          <p:cNvPr id="165891" name="Rectangle 5"/>
          <p:cNvSpPr>
            <a:spLocks noGrp="1" noChangeArrowheads="1"/>
          </p:cNvSpPr>
          <p:nvPr>
            <p:ph idx="1"/>
          </p:nvPr>
        </p:nvSpPr>
        <p:spPr>
          <a:xfrm>
            <a:off x="972457" y="2703285"/>
            <a:ext cx="7779657" cy="3900714"/>
          </a:xfrm>
        </p:spPr>
        <p:txBody>
          <a:bodyPr>
            <a:normAutofit/>
          </a:bodyPr>
          <a:lstStyle/>
          <a:p>
            <a:pPr eaLnBrk="1" hangingPunct="1"/>
            <a:r>
              <a:rPr lang="en-US" altLang="en-US" sz="2800" dirty="0"/>
              <a:t>Work must be supervised by a “Competent Person”</a:t>
            </a:r>
          </a:p>
          <a:p>
            <a:pPr eaLnBrk="1" hangingPunct="1"/>
            <a:r>
              <a:rPr lang="en-US" altLang="en-US" sz="2800" dirty="0"/>
              <a:t>Protection is required over 5 feet deep or if there is a possibility of a cave-in</a:t>
            </a:r>
          </a:p>
          <a:p>
            <a:pPr eaLnBrk="1" hangingPunct="1"/>
            <a:r>
              <a:rPr lang="en-US" altLang="en-US" sz="2800" dirty="0"/>
              <a:t>Excavations must be inspected daily and/or with changes</a:t>
            </a:r>
          </a:p>
          <a:p>
            <a:pPr eaLnBrk="1" hangingPunct="1"/>
            <a:r>
              <a:rPr lang="en-US" altLang="en-US" sz="2800" dirty="0"/>
              <a:t>Access/Egress is required over 4 feet deep</a:t>
            </a:r>
          </a:p>
          <a:p>
            <a:pPr eaLnBrk="1" hangingPunct="1"/>
            <a:r>
              <a:rPr lang="en-US" altLang="en-US" sz="2800" dirty="0"/>
              <a:t>A rescue plan must be in place</a:t>
            </a:r>
          </a:p>
        </p:txBody>
      </p:sp>
      <p:sp>
        <p:nvSpPr>
          <p:cNvPr id="4" name="Rectangle 20"/>
          <p:cNvSpPr txBox="1">
            <a:spLocks noChangeArrowheads="1"/>
          </p:cNvSpPr>
          <p:nvPr/>
        </p:nvSpPr>
        <p:spPr>
          <a:xfrm>
            <a:off x="0" y="152514"/>
            <a:ext cx="6299200" cy="6457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latin typeface="+mn-lt"/>
              </a:rPr>
              <a:t>Caught-In or Between Hazards</a:t>
            </a:r>
            <a:endParaRPr lang="en-US" altLang="en-US" sz="3600" dirty="0">
              <a:latin typeface="+mn-lt"/>
            </a:endParaRPr>
          </a:p>
        </p:txBody>
      </p:sp>
    </p:spTree>
    <p:extLst>
      <p:ext uri="{BB962C8B-B14F-4D97-AF65-F5344CB8AC3E}">
        <p14:creationId xmlns:p14="http://schemas.microsoft.com/office/powerpoint/2010/main" val="2457767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5"/>
          <p:cNvSpPr>
            <a:spLocks noGrp="1" noChangeArrowheads="1"/>
          </p:cNvSpPr>
          <p:nvPr>
            <p:ph type="title"/>
          </p:nvPr>
        </p:nvSpPr>
        <p:spPr>
          <a:xfrm>
            <a:off x="3280454" y="1082467"/>
            <a:ext cx="6037491" cy="1325563"/>
          </a:xfrm>
        </p:spPr>
        <p:txBody>
          <a:bodyPr/>
          <a:lstStyle/>
          <a:p>
            <a:pPr eaLnBrk="1" hangingPunct="1"/>
            <a:r>
              <a:rPr lang="en-US" altLang="en-US" dirty="0">
                <a:latin typeface="+mn-lt"/>
              </a:rPr>
              <a:t>Trench Shields or Boxes</a:t>
            </a:r>
          </a:p>
        </p:txBody>
      </p:sp>
      <p:sp>
        <p:nvSpPr>
          <p:cNvPr id="167939" name="Rectangle 6"/>
          <p:cNvSpPr>
            <a:spLocks noGrp="1" noChangeArrowheads="1"/>
          </p:cNvSpPr>
          <p:nvPr>
            <p:ph idx="1"/>
          </p:nvPr>
        </p:nvSpPr>
        <p:spPr>
          <a:xfrm>
            <a:off x="367392" y="2220685"/>
            <a:ext cx="3257550" cy="4351338"/>
          </a:xfrm>
        </p:spPr>
        <p:txBody>
          <a:bodyPr>
            <a:normAutofit/>
          </a:bodyPr>
          <a:lstStyle/>
          <a:p>
            <a:pPr eaLnBrk="1" hangingPunct="1"/>
            <a:r>
              <a:rPr lang="en-US" altLang="en-US" sz="2800" dirty="0"/>
              <a:t>Engineered for Type C soils</a:t>
            </a:r>
          </a:p>
          <a:p>
            <a:pPr eaLnBrk="1" hangingPunct="1"/>
            <a:r>
              <a:rPr lang="en-US" altLang="en-US" sz="2800" dirty="0"/>
              <a:t>Can be used with all classes of soils</a:t>
            </a:r>
          </a:p>
          <a:p>
            <a:pPr eaLnBrk="1" hangingPunct="1"/>
            <a:r>
              <a:rPr lang="en-US" altLang="en-US" sz="2800" dirty="0"/>
              <a:t>Shields can be moved horizontally with workers inside</a:t>
            </a:r>
          </a:p>
          <a:p>
            <a:pPr eaLnBrk="1" hangingPunct="1"/>
            <a:r>
              <a:rPr lang="en-US" altLang="en-US" sz="2800" dirty="0"/>
              <a:t>Worker must stay inside shields</a:t>
            </a:r>
          </a:p>
        </p:txBody>
      </p:sp>
      <p:pic>
        <p:nvPicPr>
          <p:cNvPr id="167940" name="Picture 4" descr="trench shield 1"/>
          <p:cNvPicPr>
            <a:picLocks noGrp="1" noChangeArrowheads="1"/>
          </p:cNvPicPr>
          <p:nvPr>
            <p:ph type="clipArt" sz="half" idx="4294967295"/>
          </p:nvPr>
        </p:nvPicPr>
        <p:blipFill>
          <a:blip r:embed="rId3">
            <a:extLst>
              <a:ext uri="{28A0092B-C50C-407E-A947-70E740481C1C}">
                <a14:useLocalDpi xmlns:a14="http://schemas.microsoft.com/office/drawing/2010/main"/>
              </a:ext>
            </a:extLst>
          </a:blip>
          <a:srcRect/>
          <a:stretch>
            <a:fillRect/>
          </a:stretch>
        </p:blipFill>
        <p:spPr>
          <a:xfrm>
            <a:off x="3886200" y="2220913"/>
            <a:ext cx="5257800" cy="4508500"/>
          </a:xfrm>
          <a:noFill/>
        </p:spPr>
      </p:pic>
      <p:sp>
        <p:nvSpPr>
          <p:cNvPr id="5" name="Rectangle 20"/>
          <p:cNvSpPr txBox="1">
            <a:spLocks noChangeArrowheads="1"/>
          </p:cNvSpPr>
          <p:nvPr/>
        </p:nvSpPr>
        <p:spPr>
          <a:xfrm>
            <a:off x="0" y="0"/>
            <a:ext cx="6299200" cy="6457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latin typeface="+mn-lt"/>
              </a:rPr>
              <a:t>Caught-In or Between Hazards</a:t>
            </a:r>
            <a:endParaRPr lang="en-US" altLang="en-US" sz="3600" dirty="0">
              <a:latin typeface="+mn-lt"/>
            </a:endParaRPr>
          </a:p>
        </p:txBody>
      </p:sp>
    </p:spTree>
    <p:extLst>
      <p:ext uri="{BB962C8B-B14F-4D97-AF65-F5344CB8AC3E}">
        <p14:creationId xmlns:p14="http://schemas.microsoft.com/office/powerpoint/2010/main" val="33542806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3" descr="BoxEs around pipe" title="Red NO symbol"/>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Oval 7" title="Red NO symbol"/>
          <p:cNvSpPr>
            <a:spLocks noChangeArrowheads="1"/>
          </p:cNvSpPr>
          <p:nvPr/>
        </p:nvSpPr>
        <p:spPr bwMode="auto">
          <a:xfrm>
            <a:off x="4343400" y="1371600"/>
            <a:ext cx="4343400" cy="4343400"/>
          </a:xfrm>
          <a:prstGeom prst="ellipse">
            <a:avLst/>
          </a:prstGeom>
          <a:noFill/>
          <a:ln w="152400">
            <a:solidFill>
              <a:srgbClr val="BD242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9988" name="Line 8" title="Red line in NO symbol"/>
          <p:cNvSpPr>
            <a:spLocks noChangeShapeType="1"/>
          </p:cNvSpPr>
          <p:nvPr/>
        </p:nvSpPr>
        <p:spPr bwMode="auto">
          <a:xfrm flipH="1" flipV="1">
            <a:off x="4724400" y="2286000"/>
            <a:ext cx="3505200" cy="2590800"/>
          </a:xfrm>
          <a:prstGeom prst="line">
            <a:avLst/>
          </a:prstGeom>
          <a:noFill/>
          <a:ln w="152400">
            <a:solidFill>
              <a:srgbClr val="BD242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Title 2"/>
          <p:cNvSpPr>
            <a:spLocks noGrp="1"/>
          </p:cNvSpPr>
          <p:nvPr>
            <p:ph type="title"/>
          </p:nvPr>
        </p:nvSpPr>
        <p:spPr>
          <a:xfrm>
            <a:off x="5665199" y="1922418"/>
            <a:ext cx="2166801" cy="1325563"/>
          </a:xfrm>
        </p:spPr>
        <p:txBody>
          <a:bodyPr>
            <a:normAutofit/>
          </a:bodyPr>
          <a:lstStyle/>
          <a:p>
            <a:r>
              <a:rPr lang="en-US" sz="3600" b="1" dirty="0" smtClean="0">
                <a:solidFill>
                  <a:srgbClr val="FF0000"/>
                </a:solidFill>
              </a:rPr>
              <a:t>Do not do</a:t>
            </a:r>
            <a:endParaRPr lang="en-US" sz="3600" b="1" dirty="0">
              <a:solidFill>
                <a:srgbClr val="FF0000"/>
              </a:solidFill>
            </a:endParaRPr>
          </a:p>
        </p:txBody>
      </p:sp>
    </p:spTree>
    <p:extLst>
      <p:ext uri="{BB962C8B-B14F-4D97-AF65-F5344CB8AC3E}">
        <p14:creationId xmlns:p14="http://schemas.microsoft.com/office/powerpoint/2010/main" val="34580735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Photo - escavation - identify the hazard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6846570" y="182880"/>
            <a:ext cx="1317716" cy="235131"/>
          </a:xfrm>
        </p:spPr>
        <p:txBody>
          <a:bodyPr>
            <a:normAutofit/>
          </a:bodyPr>
          <a:lstStyle/>
          <a:p>
            <a:r>
              <a:rPr lang="en-US" sz="800" dirty="0" smtClean="0">
                <a:solidFill>
                  <a:schemeClr val="accent6">
                    <a:lumMod val="75000"/>
                  </a:schemeClr>
                </a:solidFill>
              </a:rPr>
              <a:t>Image</a:t>
            </a:r>
            <a:endParaRPr lang="en-US" sz="800" dirty="0">
              <a:solidFill>
                <a:schemeClr val="accent6">
                  <a:lumMod val="75000"/>
                </a:schemeClr>
              </a:solidFill>
            </a:endParaRPr>
          </a:p>
        </p:txBody>
      </p:sp>
    </p:spTree>
    <p:extLst>
      <p:ext uri="{BB962C8B-B14F-4D97-AF65-F5344CB8AC3E}">
        <p14:creationId xmlns:p14="http://schemas.microsoft.com/office/powerpoint/2010/main" val="16453896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9"/>
          <p:cNvSpPr>
            <a:spLocks noGrp="1" noChangeArrowheads="1"/>
          </p:cNvSpPr>
          <p:nvPr>
            <p:ph type="title"/>
          </p:nvPr>
        </p:nvSpPr>
        <p:spPr>
          <a:xfrm>
            <a:off x="628650" y="1530123"/>
            <a:ext cx="7886700" cy="1325563"/>
          </a:xfrm>
        </p:spPr>
        <p:txBody>
          <a:bodyPr/>
          <a:lstStyle/>
          <a:p>
            <a:pPr eaLnBrk="1" hangingPunct="1"/>
            <a:r>
              <a:rPr lang="en-US" altLang="en-US" dirty="0"/>
              <a:t>Barricade Requirements of Excavations</a:t>
            </a:r>
          </a:p>
        </p:txBody>
      </p:sp>
      <p:sp>
        <p:nvSpPr>
          <p:cNvPr id="172035" name="Rectangle 10"/>
          <p:cNvSpPr>
            <a:spLocks noGrp="1" noChangeArrowheads="1"/>
          </p:cNvSpPr>
          <p:nvPr>
            <p:ph idx="1"/>
          </p:nvPr>
        </p:nvSpPr>
        <p:spPr>
          <a:xfrm>
            <a:off x="280306" y="2855686"/>
            <a:ext cx="2898321" cy="2703967"/>
          </a:xfrm>
        </p:spPr>
        <p:txBody>
          <a:bodyPr>
            <a:normAutofit/>
          </a:bodyPr>
          <a:lstStyle/>
          <a:p>
            <a:pPr eaLnBrk="1" hangingPunct="1"/>
            <a:r>
              <a:rPr lang="en-US" altLang="en-US" sz="2800" dirty="0"/>
              <a:t>Excavations must be barricaded or marked if they are not readily visible</a:t>
            </a:r>
          </a:p>
        </p:txBody>
      </p:sp>
      <p:pic>
        <p:nvPicPr>
          <p:cNvPr id="172036" name="Picture 4" descr="Excav"/>
          <p:cNvPicPr>
            <a:picLocks noGrp="1" noChangeArrowheads="1"/>
          </p:cNvPicPr>
          <p:nvPr>
            <p:ph type="clipArt" sz="half" idx="4294967295"/>
          </p:nvPr>
        </p:nvPicPr>
        <p:blipFill>
          <a:blip r:embed="rId3" cstate="email">
            <a:extLst>
              <a:ext uri="{28A0092B-C50C-407E-A947-70E740481C1C}">
                <a14:useLocalDpi xmlns:a14="http://schemas.microsoft.com/office/drawing/2010/main"/>
              </a:ext>
            </a:extLst>
          </a:blip>
          <a:srcRect/>
          <a:stretch>
            <a:fillRect/>
          </a:stretch>
        </p:blipFill>
        <p:spPr>
          <a:xfrm>
            <a:off x="3657600" y="2855913"/>
            <a:ext cx="5486400" cy="4111625"/>
          </a:xfrm>
          <a:noFill/>
        </p:spPr>
      </p:pic>
      <p:sp>
        <p:nvSpPr>
          <p:cNvPr id="5" name="Rectangle 20"/>
          <p:cNvSpPr txBox="1">
            <a:spLocks noChangeArrowheads="1"/>
          </p:cNvSpPr>
          <p:nvPr/>
        </p:nvSpPr>
        <p:spPr>
          <a:xfrm>
            <a:off x="0" y="152514"/>
            <a:ext cx="6299200" cy="6457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mn-lt"/>
              </a:rPr>
              <a:t>Caught-In or Between Hazards</a:t>
            </a:r>
            <a:endParaRPr lang="en-US" altLang="en-US" sz="3600" dirty="0">
              <a:latin typeface="+mn-lt"/>
            </a:endParaRPr>
          </a:p>
        </p:txBody>
      </p:sp>
    </p:spTree>
    <p:extLst>
      <p:ext uri="{BB962C8B-B14F-4D97-AF65-F5344CB8AC3E}">
        <p14:creationId xmlns:p14="http://schemas.microsoft.com/office/powerpoint/2010/main" val="9185931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6"/>
          <p:cNvSpPr>
            <a:spLocks noGrp="1" noChangeArrowheads="1"/>
          </p:cNvSpPr>
          <p:nvPr>
            <p:ph type="title"/>
          </p:nvPr>
        </p:nvSpPr>
        <p:spPr>
          <a:xfrm>
            <a:off x="483507" y="1598840"/>
            <a:ext cx="7886700" cy="1325563"/>
          </a:xfrm>
        </p:spPr>
        <p:txBody>
          <a:bodyPr/>
          <a:lstStyle/>
          <a:p>
            <a:pPr eaLnBrk="1" hangingPunct="1"/>
            <a:r>
              <a:rPr lang="en-US" altLang="en-US" dirty="0">
                <a:latin typeface="+mn-lt"/>
              </a:rPr>
              <a:t>Rescue Capability</a:t>
            </a:r>
          </a:p>
        </p:txBody>
      </p:sp>
      <p:sp>
        <p:nvSpPr>
          <p:cNvPr id="176131" name="Rectangle 7"/>
          <p:cNvSpPr>
            <a:spLocks noGrp="1" noChangeArrowheads="1"/>
          </p:cNvSpPr>
          <p:nvPr>
            <p:ph idx="1"/>
          </p:nvPr>
        </p:nvSpPr>
        <p:spPr>
          <a:xfrm>
            <a:off x="301172" y="3249784"/>
            <a:ext cx="3886200" cy="3094150"/>
          </a:xfrm>
        </p:spPr>
        <p:txBody>
          <a:bodyPr>
            <a:normAutofit/>
          </a:bodyPr>
          <a:lstStyle/>
          <a:p>
            <a:pPr eaLnBrk="1" hangingPunct="1"/>
            <a:r>
              <a:rPr lang="en-US" altLang="en-US" sz="2800" dirty="0"/>
              <a:t>A rescue plan must be in place</a:t>
            </a:r>
          </a:p>
          <a:p>
            <a:pPr eaLnBrk="1" hangingPunct="1"/>
            <a:endParaRPr lang="en-US" altLang="en-US" sz="2800" dirty="0"/>
          </a:p>
          <a:p>
            <a:pPr eaLnBrk="1" hangingPunct="1"/>
            <a:r>
              <a:rPr lang="en-US" altLang="en-US" sz="2800" dirty="0"/>
              <a:t>Rescue of a buried worker is a slow and tedious process</a:t>
            </a:r>
          </a:p>
        </p:txBody>
      </p:sp>
      <p:pic>
        <p:nvPicPr>
          <p:cNvPr id="3" name="Picture 2" title="Photo of a page - Anatomy of a rescue (of a buried work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6114" y="1431979"/>
            <a:ext cx="3947886" cy="5605998"/>
          </a:xfrm>
          <a:prstGeom prst="rect">
            <a:avLst/>
          </a:prstGeom>
        </p:spPr>
      </p:pic>
      <p:sp>
        <p:nvSpPr>
          <p:cNvPr id="9" name="Rectangle 20"/>
          <p:cNvSpPr txBox="1">
            <a:spLocks noChangeArrowheads="1"/>
          </p:cNvSpPr>
          <p:nvPr/>
        </p:nvSpPr>
        <p:spPr>
          <a:xfrm>
            <a:off x="0" y="152514"/>
            <a:ext cx="6299200" cy="6457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mn-lt"/>
              </a:rPr>
              <a:t>Caught-In or Between Hazards</a:t>
            </a:r>
            <a:endParaRPr lang="en-US" altLang="en-US" sz="3600" dirty="0">
              <a:latin typeface="+mn-lt"/>
            </a:endParaRPr>
          </a:p>
        </p:txBody>
      </p:sp>
    </p:spTree>
    <p:extLst>
      <p:ext uri="{BB962C8B-B14F-4D97-AF65-F5344CB8AC3E}">
        <p14:creationId xmlns:p14="http://schemas.microsoft.com/office/powerpoint/2010/main" val="201144308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Electrocution symbol"/>
          <p:cNvPicPr>
            <a:picLocks noChangeAspect="1"/>
          </p:cNvPicPr>
          <p:nvPr/>
        </p:nvPicPr>
        <p:blipFill>
          <a:blip r:embed="rId3"/>
          <a:stretch>
            <a:fillRect/>
          </a:stretch>
        </p:blipFill>
        <p:spPr>
          <a:xfrm>
            <a:off x="0" y="2400300"/>
            <a:ext cx="4457700" cy="4457700"/>
          </a:xfrm>
          <a:prstGeom prst="rect">
            <a:avLst/>
          </a:prstGeom>
        </p:spPr>
      </p:pic>
      <p:pic>
        <p:nvPicPr>
          <p:cNvPr id="5" name="Picture 4" title="cartoon - electrocution"/>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57701" y="1686867"/>
            <a:ext cx="4686300" cy="5157877"/>
          </a:xfrm>
          <a:prstGeom prst="rect">
            <a:avLst/>
          </a:prstGeom>
        </p:spPr>
      </p:pic>
      <p:sp>
        <p:nvSpPr>
          <p:cNvPr id="6" name="Title 5"/>
          <p:cNvSpPr>
            <a:spLocks noGrp="1"/>
          </p:cNvSpPr>
          <p:nvPr>
            <p:ph type="title"/>
          </p:nvPr>
        </p:nvSpPr>
        <p:spPr>
          <a:xfrm>
            <a:off x="0" y="0"/>
            <a:ext cx="7886700" cy="1325563"/>
          </a:xfrm>
        </p:spPr>
        <p:txBody>
          <a:bodyPr/>
          <a:lstStyle/>
          <a:p>
            <a:pPr lvl="0" defTabSz="914400">
              <a:lnSpc>
                <a:spcPct val="100000"/>
              </a:lnSpc>
              <a:spcBef>
                <a:spcPts val="0"/>
              </a:spcBef>
            </a:pPr>
            <a:r>
              <a:rPr lang="en-US" sz="3600" dirty="0">
                <a:solidFill>
                  <a:prstClr val="white"/>
                </a:solidFill>
                <a:latin typeface="Calibri" panose="020F0502020204030204"/>
                <a:ea typeface="+mn-ea"/>
                <a:cs typeface="+mn-cs"/>
              </a:rPr>
              <a:t>Electrocution </a:t>
            </a:r>
            <a:endParaRPr lang="en-US" dirty="0"/>
          </a:p>
        </p:txBody>
      </p:sp>
    </p:spTree>
    <p:extLst>
      <p:ext uri="{BB962C8B-B14F-4D97-AF65-F5344CB8AC3E}">
        <p14:creationId xmlns:p14="http://schemas.microsoft.com/office/powerpoint/2010/main" val="37858100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8"/>
          <p:cNvSpPr>
            <a:spLocks noGrp="1" noChangeArrowheads="1"/>
          </p:cNvSpPr>
          <p:nvPr>
            <p:ph type="title"/>
          </p:nvPr>
        </p:nvSpPr>
        <p:spPr>
          <a:xfrm>
            <a:off x="-1" y="-1"/>
            <a:ext cx="9144001" cy="1379914"/>
          </a:xfrm>
        </p:spPr>
        <p:txBody>
          <a:bodyPr>
            <a:normAutofit/>
          </a:bodyPr>
          <a:lstStyle/>
          <a:p>
            <a:pPr eaLnBrk="1" hangingPunct="1"/>
            <a:r>
              <a:rPr lang="en-US" altLang="en-US" sz="3600" dirty="0">
                <a:solidFill>
                  <a:schemeClr val="bg1"/>
                </a:solidFill>
                <a:latin typeface="+mn-lt"/>
              </a:rPr>
              <a:t>Primary Causes of Electrocution Fatalities - OSHA</a:t>
            </a:r>
          </a:p>
        </p:txBody>
      </p:sp>
      <p:sp>
        <p:nvSpPr>
          <p:cNvPr id="30723" name="Rectangle 9"/>
          <p:cNvSpPr>
            <a:spLocks noGrp="1" noChangeArrowheads="1"/>
          </p:cNvSpPr>
          <p:nvPr>
            <p:ph idx="1"/>
          </p:nvPr>
        </p:nvSpPr>
        <p:spPr>
          <a:xfrm>
            <a:off x="654423" y="2224958"/>
            <a:ext cx="7835152" cy="2873189"/>
          </a:xfrm>
        </p:spPr>
        <p:txBody>
          <a:bodyPr>
            <a:normAutofit/>
          </a:bodyPr>
          <a:lstStyle/>
          <a:p>
            <a:pPr eaLnBrk="1" hangingPunct="1"/>
            <a:r>
              <a:rPr lang="en-US" altLang="en-US" sz="3300" dirty="0"/>
              <a:t>Contact with Overhead Powerlines</a:t>
            </a:r>
          </a:p>
          <a:p>
            <a:pPr eaLnBrk="1" hangingPunct="1"/>
            <a:r>
              <a:rPr lang="en-US" altLang="en-US" sz="3300" dirty="0"/>
              <a:t>Contact with unmarked buried Powerlines</a:t>
            </a:r>
          </a:p>
          <a:p>
            <a:pPr eaLnBrk="1" hangingPunct="1"/>
            <a:r>
              <a:rPr lang="en-US" altLang="en-US" sz="3300" dirty="0"/>
              <a:t>Contact with Live Circuits in Panels</a:t>
            </a:r>
          </a:p>
          <a:p>
            <a:pPr eaLnBrk="1" hangingPunct="1"/>
            <a:r>
              <a:rPr lang="en-US" altLang="en-US" sz="3300" dirty="0"/>
              <a:t>Poorly Maintained Cords and Tools</a:t>
            </a:r>
          </a:p>
          <a:p>
            <a:pPr eaLnBrk="1" hangingPunct="1"/>
            <a:r>
              <a:rPr lang="en-US" altLang="en-US" sz="3300" dirty="0"/>
              <a:t>Lightning Strikes</a:t>
            </a:r>
          </a:p>
          <a:p>
            <a:pPr eaLnBrk="1" hangingPunct="1"/>
            <a:endParaRPr lang="en-US" altLang="en-US" sz="3300" dirty="0"/>
          </a:p>
          <a:p>
            <a:pPr eaLnBrk="1" hangingPunct="1"/>
            <a:endParaRPr lang="en-US" altLang="en-US" dirty="0"/>
          </a:p>
        </p:txBody>
      </p:sp>
    </p:spTree>
    <p:extLst>
      <p:ext uri="{BB962C8B-B14F-4D97-AF65-F5344CB8AC3E}">
        <p14:creationId xmlns:p14="http://schemas.microsoft.com/office/powerpoint/2010/main" val="386926231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
          <p:cNvSpPr>
            <a:spLocks noGrp="1" noChangeArrowheads="1"/>
          </p:cNvSpPr>
          <p:nvPr>
            <p:ph type="title"/>
          </p:nvPr>
        </p:nvSpPr>
        <p:spPr>
          <a:xfrm>
            <a:off x="0" y="0"/>
            <a:ext cx="5170516" cy="551945"/>
          </a:xfrm>
        </p:spPr>
        <p:txBody>
          <a:bodyPr>
            <a:noAutofit/>
          </a:bodyPr>
          <a:lstStyle/>
          <a:p>
            <a:pPr eaLnBrk="1" hangingPunct="1"/>
            <a:r>
              <a:rPr lang="en-US" altLang="en-US" sz="3600" dirty="0">
                <a:solidFill>
                  <a:schemeClr val="bg1"/>
                </a:solidFill>
                <a:latin typeface="+mn-lt"/>
              </a:rPr>
              <a:t>Top Electrical Citations</a:t>
            </a:r>
          </a:p>
        </p:txBody>
      </p:sp>
      <p:pic>
        <p:nvPicPr>
          <p:cNvPr id="40963" name="Object 5" title="Graph - top electrical citations - electrical, wiring design and protection, Elec Wiring methods, ciomponents and equipment, general use, electrical, general requirements, electrical, safety-related work practices, general requirements"/>
          <p:cNvPicPr>
            <a:picLocks noGrp="1" noChangeAspect="1" noChangeArrowheads="1"/>
          </p:cNvPicPr>
          <p:nvPr>
            <p:ph type="chart" idx="4294967295"/>
          </p:nvPr>
        </p:nvPicPr>
        <p:blipFill>
          <a:blip r:embed="rId3">
            <a:extLst>
              <a:ext uri="{28A0092B-C50C-407E-A947-70E740481C1C}">
                <a14:useLocalDpi xmlns:a14="http://schemas.microsoft.com/office/drawing/2010/main"/>
              </a:ext>
            </a:extLst>
          </a:blip>
          <a:srcRect/>
          <a:stretch>
            <a:fillRect/>
          </a:stretch>
        </p:blipFill>
        <p:spPr>
          <a:xfrm>
            <a:off x="0" y="1600200"/>
            <a:ext cx="9144000" cy="49434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6" name="Text Box 6"/>
          <p:cNvSpPr txBox="1">
            <a:spLocks noChangeArrowheads="1"/>
          </p:cNvSpPr>
          <p:nvPr/>
        </p:nvSpPr>
        <p:spPr bwMode="auto">
          <a:xfrm>
            <a:off x="1600200" y="2700337"/>
            <a:ext cx="609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dirty="0"/>
              <a:t>Elec. Wiring Methods, Components and Equipment, General Use</a:t>
            </a:r>
          </a:p>
        </p:txBody>
      </p:sp>
      <p:sp>
        <p:nvSpPr>
          <p:cNvPr id="40967" name="Text Box 7"/>
          <p:cNvSpPr txBox="1">
            <a:spLocks noChangeArrowheads="1"/>
          </p:cNvSpPr>
          <p:nvPr/>
        </p:nvSpPr>
        <p:spPr bwMode="auto">
          <a:xfrm>
            <a:off x="1608137" y="3767137"/>
            <a:ext cx="2963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dirty="0"/>
              <a:t>Electrical, General Requirements</a:t>
            </a:r>
          </a:p>
        </p:txBody>
      </p:sp>
      <p:sp>
        <p:nvSpPr>
          <p:cNvPr id="40968" name="Text Box 8"/>
          <p:cNvSpPr txBox="1">
            <a:spLocks noChangeArrowheads="1"/>
          </p:cNvSpPr>
          <p:nvPr/>
        </p:nvSpPr>
        <p:spPr bwMode="auto">
          <a:xfrm>
            <a:off x="1600200" y="4681537"/>
            <a:ext cx="678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dirty="0"/>
              <a:t>Electrical, Safety-Related Work Practices, General Requirements</a:t>
            </a:r>
          </a:p>
        </p:txBody>
      </p:sp>
      <p:sp>
        <p:nvSpPr>
          <p:cNvPr id="40969" name="Text Box 9"/>
          <p:cNvSpPr txBox="1">
            <a:spLocks noChangeArrowheads="1"/>
          </p:cNvSpPr>
          <p:nvPr/>
        </p:nvSpPr>
        <p:spPr bwMode="auto">
          <a:xfrm>
            <a:off x="1608137" y="1729582"/>
            <a:ext cx="678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dirty="0"/>
              <a:t>Electrical, Wiring Design and Protection</a:t>
            </a:r>
          </a:p>
        </p:txBody>
      </p:sp>
      <p:sp>
        <p:nvSpPr>
          <p:cNvPr id="40970" name="Text Box 11"/>
          <p:cNvSpPr txBox="1">
            <a:spLocks noChangeArrowheads="1"/>
          </p:cNvSpPr>
          <p:nvPr/>
        </p:nvSpPr>
        <p:spPr bwMode="auto">
          <a:xfrm>
            <a:off x="4800600" y="6613525"/>
            <a:ext cx="4343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000"/>
              <a:t>Citation statistics from Federal OSHA data for OSHA fiscal year 2005</a:t>
            </a:r>
          </a:p>
        </p:txBody>
      </p:sp>
    </p:spTree>
    <p:extLst>
      <p:ext uri="{BB962C8B-B14F-4D97-AF65-F5344CB8AC3E}">
        <p14:creationId xmlns:p14="http://schemas.microsoft.com/office/powerpoint/2010/main" val="37458803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8"/>
          <p:cNvSpPr>
            <a:spLocks noGrp="1" noChangeArrowheads="1"/>
          </p:cNvSpPr>
          <p:nvPr>
            <p:ph type="title"/>
          </p:nvPr>
        </p:nvSpPr>
        <p:spPr>
          <a:xfrm>
            <a:off x="0" y="0"/>
            <a:ext cx="5320145" cy="698269"/>
          </a:xfrm>
        </p:spPr>
        <p:txBody>
          <a:bodyPr>
            <a:normAutofit/>
          </a:bodyPr>
          <a:lstStyle/>
          <a:p>
            <a:pPr eaLnBrk="1" hangingPunct="1"/>
            <a:r>
              <a:rPr lang="en-US" altLang="en-US" sz="3600" dirty="0">
                <a:solidFill>
                  <a:schemeClr val="bg1"/>
                </a:solidFill>
                <a:latin typeface="+mn-lt"/>
              </a:rPr>
              <a:t>Definition of Electrocution</a:t>
            </a:r>
          </a:p>
        </p:txBody>
      </p:sp>
      <p:sp>
        <p:nvSpPr>
          <p:cNvPr id="30723" name="Rectangle 9"/>
          <p:cNvSpPr>
            <a:spLocks noGrp="1" noChangeArrowheads="1"/>
          </p:cNvSpPr>
          <p:nvPr>
            <p:ph idx="1"/>
          </p:nvPr>
        </p:nvSpPr>
        <p:spPr>
          <a:xfrm>
            <a:off x="662086" y="1958951"/>
            <a:ext cx="7835152" cy="4541602"/>
          </a:xfrm>
        </p:spPr>
        <p:txBody>
          <a:bodyPr>
            <a:normAutofit lnSpcReduction="10000"/>
          </a:bodyPr>
          <a:lstStyle/>
          <a:p>
            <a:r>
              <a:rPr lang="en-US" sz="2800" dirty="0"/>
              <a:t>Electrocution results when a person is exposed to a lethal amount of electrical energy.</a:t>
            </a:r>
          </a:p>
          <a:p>
            <a:r>
              <a:rPr lang="en-US" sz="2800" dirty="0"/>
              <a:t>An electrical hazard can be defined as a serious workplace hazard that exposes workers to the following:</a:t>
            </a:r>
          </a:p>
          <a:p>
            <a:pPr lvl="1"/>
            <a:r>
              <a:rPr lang="en-US" sz="2800" b="1" dirty="0"/>
              <a:t>B</a:t>
            </a:r>
            <a:r>
              <a:rPr lang="en-US" sz="2800" dirty="0"/>
              <a:t>urns</a:t>
            </a:r>
          </a:p>
          <a:p>
            <a:pPr lvl="1"/>
            <a:r>
              <a:rPr lang="en-US" sz="2800" b="1" dirty="0"/>
              <a:t>E</a:t>
            </a:r>
            <a:r>
              <a:rPr lang="en-US" sz="2800" dirty="0"/>
              <a:t>lectrocution</a:t>
            </a:r>
          </a:p>
          <a:p>
            <a:pPr lvl="1"/>
            <a:r>
              <a:rPr lang="en-US" sz="2800" b="1" dirty="0"/>
              <a:t>S</a:t>
            </a:r>
            <a:r>
              <a:rPr lang="en-US" sz="2800" dirty="0"/>
              <a:t>hock</a:t>
            </a:r>
          </a:p>
          <a:p>
            <a:pPr lvl="1"/>
            <a:r>
              <a:rPr lang="en-US" sz="2800" b="1" dirty="0"/>
              <a:t>A</a:t>
            </a:r>
            <a:r>
              <a:rPr lang="en-US" sz="2800" dirty="0"/>
              <a:t>rc Flash/Arc Blast</a:t>
            </a:r>
          </a:p>
          <a:p>
            <a:pPr lvl="1"/>
            <a:r>
              <a:rPr lang="en-US" sz="2800" b="1" dirty="0"/>
              <a:t>F</a:t>
            </a:r>
            <a:r>
              <a:rPr lang="en-US" sz="2800" dirty="0"/>
              <a:t>ire</a:t>
            </a:r>
          </a:p>
          <a:p>
            <a:pPr lvl="1"/>
            <a:r>
              <a:rPr lang="en-US" sz="2800" b="1" dirty="0"/>
              <a:t>E</a:t>
            </a:r>
            <a:r>
              <a:rPr lang="en-US" sz="2800" dirty="0"/>
              <a:t>xplosion </a:t>
            </a:r>
            <a:endParaRPr lang="en-US" sz="2800" b="1" dirty="0"/>
          </a:p>
          <a:p>
            <a:pPr marL="0" indent="0" eaLnBrk="1" hangingPunct="1">
              <a:buNone/>
            </a:pPr>
            <a:endParaRPr lang="en-US" altLang="en-US" sz="3300" dirty="0"/>
          </a:p>
          <a:p>
            <a:pPr eaLnBrk="1" hangingPunct="1"/>
            <a:endParaRPr lang="en-US" altLang="en-US" dirty="0"/>
          </a:p>
        </p:txBody>
      </p:sp>
    </p:spTree>
    <p:extLst>
      <p:ext uri="{BB962C8B-B14F-4D97-AF65-F5344CB8AC3E}">
        <p14:creationId xmlns:p14="http://schemas.microsoft.com/office/powerpoint/2010/main" val="235868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272956"/>
            <a:ext cx="8458200" cy="1066800"/>
          </a:xfrm>
        </p:spPr>
        <p:txBody>
          <a:bodyPr rtlCol="0">
            <a:noAutofit/>
          </a:bodyPr>
          <a:lstStyle/>
          <a:p>
            <a:pPr eaLnBrk="1" fontAlgn="auto" hangingPunct="1">
              <a:spcAft>
                <a:spcPts val="0"/>
              </a:spcAft>
              <a:defRPr/>
            </a:pPr>
            <a:r>
              <a:rPr lang="en-US" sz="3600" dirty="0" smtClean="0">
                <a:solidFill>
                  <a:schemeClr val="bg1"/>
                </a:solidFill>
                <a:latin typeface="+mn-lt"/>
              </a:rPr>
              <a:t> Employer </a:t>
            </a:r>
            <a:r>
              <a:rPr lang="en-US" sz="3600" dirty="0">
                <a:solidFill>
                  <a:schemeClr val="bg1"/>
                </a:solidFill>
                <a:latin typeface="+mn-lt"/>
              </a:rPr>
              <a:t>Responsibilities </a:t>
            </a:r>
            <a:r>
              <a:rPr lang="en-US" sz="3600" dirty="0" smtClean="0">
                <a:solidFill>
                  <a:schemeClr val="bg1"/>
                </a:solidFill>
                <a:latin typeface="+mn-lt"/>
              </a:rPr>
              <a:t>– Summary  </a:t>
            </a:r>
            <a:r>
              <a:rPr lang="en-US" sz="3600" dirty="0">
                <a:solidFill>
                  <a:schemeClr val="bg1"/>
                </a:solidFill>
              </a:rPr>
              <a:t/>
            </a:r>
            <a:br>
              <a:rPr lang="en-US" sz="3600" dirty="0">
                <a:solidFill>
                  <a:schemeClr val="bg1"/>
                </a:solidFill>
              </a:rPr>
            </a:br>
            <a:endParaRPr lang="en-US" sz="3600" dirty="0">
              <a:solidFill>
                <a:schemeClr val="bg1"/>
              </a:solidFill>
              <a:effectLst>
                <a:outerShdw blurRad="38100" dist="38100" dir="2700000" algn="tl">
                  <a:srgbClr val="C0C0C0"/>
                </a:outerShdw>
              </a:effectLst>
            </a:endParaRPr>
          </a:p>
        </p:txBody>
      </p:sp>
      <p:sp>
        <p:nvSpPr>
          <p:cNvPr id="86019" name="Rectangle 2"/>
          <p:cNvSpPr>
            <a:spLocks noChangeArrowheads="1"/>
          </p:cNvSpPr>
          <p:nvPr/>
        </p:nvSpPr>
        <p:spPr bwMode="auto">
          <a:xfrm>
            <a:off x="232756" y="2636270"/>
            <a:ext cx="877304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Arial" panose="020B0604020202020204" pitchFamily="34" charset="0"/>
              <a:buChar char="•"/>
            </a:pPr>
            <a:r>
              <a:rPr lang="en-US" sz="2800" dirty="0">
                <a:latin typeface="+mn-lt"/>
              </a:rPr>
              <a:t>Report to the nearest </a:t>
            </a:r>
            <a:r>
              <a:rPr lang="en-US" sz="2800" dirty="0">
                <a:latin typeface="+mn-lt"/>
                <a:hlinkClick r:id="rId3" tooltip="OSHA Office"/>
              </a:rPr>
              <a:t>OSHA office</a:t>
            </a:r>
            <a:r>
              <a:rPr lang="en-US" sz="2800" dirty="0">
                <a:latin typeface="+mn-lt"/>
              </a:rPr>
              <a:t> all work-related fatalities within 8 hours, and all work-related inpatient hospitalizations, all amputations and all losses of an eye within 24 hours. </a:t>
            </a:r>
          </a:p>
          <a:p>
            <a:pPr marL="342900" indent="-342900">
              <a:buFont typeface="Arial" panose="020B0604020202020204" pitchFamily="34" charset="0"/>
              <a:buChar char="•"/>
            </a:pPr>
            <a:endParaRPr lang="en-US" sz="2800" dirty="0">
              <a:latin typeface="+mn-lt"/>
            </a:endParaRPr>
          </a:p>
          <a:p>
            <a:pPr marL="342900" indent="-342900">
              <a:buFont typeface="Arial" panose="020B0604020202020204" pitchFamily="34" charset="0"/>
              <a:buChar char="•"/>
            </a:pPr>
            <a:r>
              <a:rPr lang="en-US" sz="2800" dirty="0">
                <a:latin typeface="+mn-lt"/>
              </a:rPr>
              <a:t>Provide employees, former employees and their representatives access to the Log of Work-Related Injuries and Illnesses (</a:t>
            </a:r>
            <a:r>
              <a:rPr lang="en-US" sz="2800" dirty="0">
                <a:latin typeface="+mn-lt"/>
                <a:hlinkClick r:id="rId4" tooltip="OSHA Form 300"/>
              </a:rPr>
              <a:t>OSHA Form 300</a:t>
            </a:r>
            <a:r>
              <a:rPr lang="en-US" sz="2800" dirty="0">
                <a:latin typeface="+mn-lt"/>
              </a:rPr>
              <a:t>). </a:t>
            </a:r>
            <a:endParaRPr lang="en-US" altLang="en-US" sz="2800" dirty="0">
              <a:latin typeface="+mn-lt"/>
            </a:endParaRPr>
          </a:p>
        </p:txBody>
      </p:sp>
    </p:spTree>
    <p:extLst>
      <p:ext uri="{BB962C8B-B14F-4D97-AF65-F5344CB8AC3E}">
        <p14:creationId xmlns:p14="http://schemas.microsoft.com/office/powerpoint/2010/main" val="258148528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8"/>
          <p:cNvSpPr>
            <a:spLocks noGrp="1" noChangeArrowheads="1"/>
          </p:cNvSpPr>
          <p:nvPr>
            <p:ph type="title"/>
          </p:nvPr>
        </p:nvSpPr>
        <p:spPr>
          <a:xfrm>
            <a:off x="0" y="0"/>
            <a:ext cx="5320145" cy="698269"/>
          </a:xfrm>
        </p:spPr>
        <p:txBody>
          <a:bodyPr>
            <a:normAutofit/>
          </a:bodyPr>
          <a:lstStyle/>
          <a:p>
            <a:pPr eaLnBrk="1" hangingPunct="1"/>
            <a:r>
              <a:rPr lang="en-US" altLang="en-US" sz="3600" dirty="0">
                <a:solidFill>
                  <a:schemeClr val="bg1"/>
                </a:solidFill>
                <a:latin typeface="+mn-lt"/>
              </a:rPr>
              <a:t>Burns - Definitions</a:t>
            </a:r>
          </a:p>
        </p:txBody>
      </p:sp>
      <p:sp>
        <p:nvSpPr>
          <p:cNvPr id="30723" name="Rectangle 9" title="White background"/>
          <p:cNvSpPr>
            <a:spLocks noGrp="1" noChangeArrowheads="1"/>
          </p:cNvSpPr>
          <p:nvPr>
            <p:ph idx="1"/>
          </p:nvPr>
        </p:nvSpPr>
        <p:spPr>
          <a:xfrm>
            <a:off x="662086" y="1958951"/>
            <a:ext cx="2297245" cy="4508351"/>
          </a:xfrm>
        </p:spPr>
        <p:txBody>
          <a:bodyPr>
            <a:normAutofit/>
          </a:bodyPr>
          <a:lstStyle/>
          <a:p>
            <a:pPr marL="0" indent="0">
              <a:buNone/>
            </a:pPr>
            <a:endParaRPr lang="en-US" altLang="en-US" sz="3300" dirty="0"/>
          </a:p>
          <a:p>
            <a:pPr eaLnBrk="1" hangingPunct="1"/>
            <a:endParaRPr lang="en-US" altLang="en-US" dirty="0"/>
          </a:p>
        </p:txBody>
      </p:sp>
      <p:sp>
        <p:nvSpPr>
          <p:cNvPr id="2" name="Rectangle 1"/>
          <p:cNvSpPr/>
          <p:nvPr/>
        </p:nvSpPr>
        <p:spPr>
          <a:xfrm>
            <a:off x="182880" y="2164371"/>
            <a:ext cx="8362604" cy="4154984"/>
          </a:xfrm>
          <a:prstGeom prst="rect">
            <a:avLst/>
          </a:prstGeom>
        </p:spPr>
        <p:txBody>
          <a:bodyPr wrap="square">
            <a:spAutoFit/>
          </a:bodyPr>
          <a:lstStyle/>
          <a:p>
            <a:r>
              <a:rPr lang="en-US" sz="2400" dirty="0"/>
              <a:t>An </a:t>
            </a:r>
            <a:r>
              <a:rPr lang="en-US" sz="2400" b="1" dirty="0"/>
              <a:t>electrical burn</a:t>
            </a:r>
            <a:r>
              <a:rPr lang="en-US" sz="2400" dirty="0"/>
              <a:t> is a burn that results from electricity passing through the body causing rapid injury.</a:t>
            </a:r>
          </a:p>
          <a:p>
            <a:endParaRPr lang="en-US" sz="2400" dirty="0"/>
          </a:p>
          <a:p>
            <a:r>
              <a:rPr lang="en-US" sz="2400" dirty="0"/>
              <a:t>Electrical burns differ from thermal or chemical burns in that they often cause more subdermal damage. </a:t>
            </a:r>
          </a:p>
          <a:p>
            <a:endParaRPr lang="en-US" sz="2400" dirty="0"/>
          </a:p>
          <a:p>
            <a:r>
              <a:rPr lang="en-US" sz="2400" dirty="0"/>
              <a:t>They can exclusively cause surface damage, but more often tissues deeper underneath the skin have been severely damaged. </a:t>
            </a:r>
          </a:p>
          <a:p>
            <a:endParaRPr lang="en-US" sz="2400" dirty="0"/>
          </a:p>
          <a:p>
            <a:r>
              <a:rPr lang="en-US" sz="2400" dirty="0"/>
              <a:t>Electrical burns are difficult to accurately diagnose, and many people underestimate the severity of their burn. </a:t>
            </a:r>
          </a:p>
        </p:txBody>
      </p:sp>
    </p:spTree>
    <p:extLst>
      <p:ext uri="{BB962C8B-B14F-4D97-AF65-F5344CB8AC3E}">
        <p14:creationId xmlns:p14="http://schemas.microsoft.com/office/powerpoint/2010/main" val="23935231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8"/>
          <p:cNvSpPr>
            <a:spLocks noGrp="1" noChangeArrowheads="1"/>
          </p:cNvSpPr>
          <p:nvPr>
            <p:ph type="title"/>
          </p:nvPr>
        </p:nvSpPr>
        <p:spPr>
          <a:xfrm>
            <a:off x="0" y="0"/>
            <a:ext cx="5320145" cy="698269"/>
          </a:xfrm>
        </p:spPr>
        <p:txBody>
          <a:bodyPr>
            <a:normAutofit/>
          </a:bodyPr>
          <a:lstStyle/>
          <a:p>
            <a:pPr eaLnBrk="1" hangingPunct="1"/>
            <a:r>
              <a:rPr lang="en-US" altLang="en-US" sz="3600" dirty="0">
                <a:solidFill>
                  <a:schemeClr val="bg1"/>
                </a:solidFill>
                <a:latin typeface="+mn-lt"/>
              </a:rPr>
              <a:t>Risk of Electrocution</a:t>
            </a:r>
          </a:p>
        </p:txBody>
      </p:sp>
      <p:sp>
        <p:nvSpPr>
          <p:cNvPr id="30723" name="Rectangle 9" title="White background"/>
          <p:cNvSpPr>
            <a:spLocks noGrp="1" noChangeArrowheads="1"/>
          </p:cNvSpPr>
          <p:nvPr>
            <p:ph idx="1"/>
          </p:nvPr>
        </p:nvSpPr>
        <p:spPr>
          <a:xfrm>
            <a:off x="662086" y="1958951"/>
            <a:ext cx="2297245" cy="4508351"/>
          </a:xfrm>
        </p:spPr>
        <p:txBody>
          <a:bodyPr>
            <a:normAutofit/>
          </a:bodyPr>
          <a:lstStyle/>
          <a:p>
            <a:pPr marL="0" indent="0">
              <a:buNone/>
            </a:pPr>
            <a:endParaRPr lang="en-US" altLang="en-US" sz="3300" dirty="0"/>
          </a:p>
          <a:p>
            <a:pPr eaLnBrk="1" hangingPunct="1"/>
            <a:endParaRPr lang="en-US" altLang="en-US" dirty="0"/>
          </a:p>
        </p:txBody>
      </p:sp>
      <p:sp>
        <p:nvSpPr>
          <p:cNvPr id="2" name="Rectangle 1"/>
          <p:cNvSpPr/>
          <p:nvPr/>
        </p:nvSpPr>
        <p:spPr>
          <a:xfrm>
            <a:off x="199505" y="1992153"/>
            <a:ext cx="5120640" cy="4493538"/>
          </a:xfrm>
          <a:prstGeom prst="rect">
            <a:avLst/>
          </a:prstGeom>
        </p:spPr>
        <p:txBody>
          <a:bodyPr wrap="square">
            <a:spAutoFit/>
          </a:bodyPr>
          <a:lstStyle/>
          <a:p>
            <a:r>
              <a:rPr lang="en-US" sz="2600" dirty="0"/>
              <a:t>Voltages greater than 50 V across dry unbroken human skin may cause heart fibrillation with electric currents in body tissue that happen to pass through the chest area. </a:t>
            </a:r>
          </a:p>
          <a:p>
            <a:endParaRPr lang="en-US" sz="2600" dirty="0"/>
          </a:p>
          <a:p>
            <a:r>
              <a:rPr lang="en-US" sz="2600" dirty="0"/>
              <a:t>Living human tissue can be protected from damage by the insulating characteristics of dry skin up to around 50 volts. If the skin is wet, that all changes.</a:t>
            </a:r>
          </a:p>
        </p:txBody>
      </p:sp>
      <p:pic>
        <p:nvPicPr>
          <p:cNvPr id="3" name="Picture 2" title="Photo - hand showing sings of an electrocutio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20145" y="1619845"/>
            <a:ext cx="3823855" cy="5238155"/>
          </a:xfrm>
          <a:prstGeom prst="rect">
            <a:avLst/>
          </a:prstGeom>
        </p:spPr>
      </p:pic>
    </p:spTree>
    <p:extLst>
      <p:ext uri="{BB962C8B-B14F-4D97-AF65-F5344CB8AC3E}">
        <p14:creationId xmlns:p14="http://schemas.microsoft.com/office/powerpoint/2010/main" val="247273195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8"/>
          <p:cNvSpPr>
            <a:spLocks noGrp="1" noChangeArrowheads="1"/>
          </p:cNvSpPr>
          <p:nvPr>
            <p:ph type="title"/>
          </p:nvPr>
        </p:nvSpPr>
        <p:spPr>
          <a:xfrm>
            <a:off x="0" y="0"/>
            <a:ext cx="8480612" cy="1280160"/>
          </a:xfrm>
        </p:spPr>
        <p:txBody>
          <a:bodyPr>
            <a:normAutofit/>
          </a:bodyPr>
          <a:lstStyle/>
          <a:p>
            <a:pPr eaLnBrk="1" hangingPunct="1"/>
            <a:r>
              <a:rPr lang="en-US" altLang="en-US" sz="3600" dirty="0">
                <a:solidFill>
                  <a:schemeClr val="bg1"/>
                </a:solidFill>
                <a:latin typeface="+mn-lt"/>
              </a:rPr>
              <a:t>Primary Exposure to Electrocution Hazards in Onsite?</a:t>
            </a:r>
          </a:p>
        </p:txBody>
      </p:sp>
      <p:sp>
        <p:nvSpPr>
          <p:cNvPr id="30723" name="Rectangle 9"/>
          <p:cNvSpPr>
            <a:spLocks noGrp="1" noChangeArrowheads="1"/>
          </p:cNvSpPr>
          <p:nvPr>
            <p:ph idx="1"/>
          </p:nvPr>
        </p:nvSpPr>
        <p:spPr>
          <a:xfrm>
            <a:off x="645460" y="2075329"/>
            <a:ext cx="7835152" cy="4541602"/>
          </a:xfrm>
        </p:spPr>
        <p:txBody>
          <a:bodyPr>
            <a:normAutofit lnSpcReduction="10000"/>
          </a:bodyPr>
          <a:lstStyle/>
          <a:p>
            <a:pPr marL="0" indent="0" eaLnBrk="1" hangingPunct="1">
              <a:buNone/>
            </a:pPr>
            <a:r>
              <a:rPr lang="en-US" altLang="en-US" sz="3300" dirty="0"/>
              <a:t>What are some specific examples in the Onsite industry?</a:t>
            </a:r>
          </a:p>
          <a:p>
            <a:r>
              <a:rPr lang="en-US" altLang="en-US" sz="3300" dirty="0"/>
              <a:t>Unlicensed Installation of Control Panels</a:t>
            </a:r>
          </a:p>
          <a:p>
            <a:r>
              <a:rPr lang="en-US" altLang="en-US" sz="3300" dirty="0"/>
              <a:t>Unlicensed Installation and Replacement of Floats</a:t>
            </a:r>
          </a:p>
          <a:p>
            <a:r>
              <a:rPr lang="en-US" altLang="en-US" sz="3300" dirty="0"/>
              <a:t>Unlicensed Installation and Replacement of Pumps</a:t>
            </a:r>
          </a:p>
          <a:p>
            <a:r>
              <a:rPr lang="en-US" altLang="en-US" sz="3300" dirty="0"/>
              <a:t>Lack of access to Fuse Panels and Controls for LO/TO on a service call</a:t>
            </a:r>
          </a:p>
          <a:p>
            <a:pPr marL="0" indent="0" eaLnBrk="1" hangingPunct="1">
              <a:buNone/>
            </a:pPr>
            <a:endParaRPr lang="en-US" altLang="en-US" sz="3300" dirty="0"/>
          </a:p>
          <a:p>
            <a:pPr eaLnBrk="1" hangingPunct="1"/>
            <a:endParaRPr lang="en-US" altLang="en-US" dirty="0"/>
          </a:p>
        </p:txBody>
      </p:sp>
    </p:spTree>
    <p:extLst>
      <p:ext uri="{BB962C8B-B14F-4D97-AF65-F5344CB8AC3E}">
        <p14:creationId xmlns:p14="http://schemas.microsoft.com/office/powerpoint/2010/main" val="287792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1" name="Picture 1" title="Picture of a drawing - Electrical diagrams if available at all can look like this or worse. Wiring done by unlicensed contractors and/or homeowners, not inspected to code, can present a unique risk."/>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97882" y="2244436"/>
            <a:ext cx="6346117" cy="4613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9980" name="Rectangle 12"/>
          <p:cNvSpPr>
            <a:spLocks noGrp="1" noChangeArrowheads="1"/>
          </p:cNvSpPr>
          <p:nvPr>
            <p:ph type="ctrTitle"/>
          </p:nvPr>
        </p:nvSpPr>
        <p:spPr>
          <a:xfrm>
            <a:off x="0" y="0"/>
            <a:ext cx="3585556" cy="604116"/>
          </a:xfrm>
        </p:spPr>
        <p:txBody>
          <a:bodyPr rtlCol="0">
            <a:normAutofit/>
          </a:bodyPr>
          <a:lstStyle/>
          <a:p>
            <a:pPr algn="l" eaLnBrk="1" fontAlgn="auto" hangingPunct="1">
              <a:spcAft>
                <a:spcPts val="0"/>
              </a:spcAft>
              <a:defRPr/>
            </a:pPr>
            <a:r>
              <a:rPr lang="en-US" sz="3600" dirty="0">
                <a:solidFill>
                  <a:schemeClr val="bg1"/>
                </a:solidFill>
                <a:effectLst>
                  <a:outerShdw blurRad="38100" dist="38100" dir="2700000" algn="tl">
                    <a:srgbClr val="C0C0C0"/>
                  </a:outerShdw>
                </a:effectLst>
                <a:latin typeface="+mn-lt"/>
              </a:rPr>
              <a:t>Electrical Hazards</a:t>
            </a:r>
          </a:p>
        </p:txBody>
      </p:sp>
      <p:sp>
        <p:nvSpPr>
          <p:cNvPr id="2" name="TextBox 1"/>
          <p:cNvSpPr txBox="1"/>
          <p:nvPr/>
        </p:nvSpPr>
        <p:spPr>
          <a:xfrm>
            <a:off x="315884" y="2643447"/>
            <a:ext cx="2481998" cy="2092881"/>
          </a:xfrm>
          <a:prstGeom prst="rect">
            <a:avLst/>
          </a:prstGeom>
          <a:noFill/>
        </p:spPr>
        <p:txBody>
          <a:bodyPr wrap="square" rtlCol="0">
            <a:spAutoFit/>
          </a:bodyPr>
          <a:lstStyle/>
          <a:p>
            <a:r>
              <a:rPr lang="en-US" sz="2600" dirty="0"/>
              <a:t>Electrical wiring Diagrams can be helpful when diagnosing systems!</a:t>
            </a:r>
          </a:p>
        </p:txBody>
      </p:sp>
      <p:sp>
        <p:nvSpPr>
          <p:cNvPr id="3" name="TextBox 2"/>
          <p:cNvSpPr txBox="1"/>
          <p:nvPr/>
        </p:nvSpPr>
        <p:spPr>
          <a:xfrm>
            <a:off x="315884" y="4987636"/>
            <a:ext cx="2481998" cy="1384995"/>
          </a:xfrm>
          <a:prstGeom prst="rect">
            <a:avLst/>
          </a:prstGeom>
          <a:noFill/>
        </p:spPr>
        <p:txBody>
          <a:bodyPr wrap="square" rtlCol="0">
            <a:spAutoFit/>
          </a:bodyPr>
          <a:lstStyle/>
          <a:p>
            <a:r>
              <a:rPr lang="en-US" sz="2800" dirty="0"/>
              <a:t>Good? </a:t>
            </a:r>
          </a:p>
          <a:p>
            <a:r>
              <a:rPr lang="en-US" sz="2800" dirty="0"/>
              <a:t>Better?</a:t>
            </a:r>
          </a:p>
          <a:p>
            <a:r>
              <a:rPr lang="en-US" sz="2800" dirty="0"/>
              <a:t>Best?</a:t>
            </a:r>
          </a:p>
        </p:txBody>
      </p:sp>
    </p:spTree>
    <p:extLst>
      <p:ext uri="{BB962C8B-B14F-4D97-AF65-F5344CB8AC3E}">
        <p14:creationId xmlns:p14="http://schemas.microsoft.com/office/powerpoint/2010/main" val="162238501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80" name="Rectangle 12"/>
          <p:cNvSpPr>
            <a:spLocks noGrp="1" noChangeArrowheads="1"/>
          </p:cNvSpPr>
          <p:nvPr>
            <p:ph type="ctrTitle"/>
          </p:nvPr>
        </p:nvSpPr>
        <p:spPr>
          <a:xfrm>
            <a:off x="0" y="0"/>
            <a:ext cx="8159262" cy="604116"/>
          </a:xfrm>
        </p:spPr>
        <p:txBody>
          <a:bodyPr rtlCol="0">
            <a:normAutofit/>
          </a:bodyPr>
          <a:lstStyle/>
          <a:p>
            <a:pPr algn="l" eaLnBrk="1" fontAlgn="auto" hangingPunct="1">
              <a:spcAft>
                <a:spcPts val="0"/>
              </a:spcAft>
              <a:defRPr/>
            </a:pPr>
            <a:r>
              <a:rPr lang="en-US" sz="3600" dirty="0">
                <a:solidFill>
                  <a:schemeClr val="bg1"/>
                </a:solidFill>
                <a:latin typeface="+mn-lt"/>
              </a:rPr>
              <a:t>Electrical Death Root Cause Exercise</a:t>
            </a:r>
          </a:p>
        </p:txBody>
      </p:sp>
      <p:sp>
        <p:nvSpPr>
          <p:cNvPr id="2" name="TextBox 1"/>
          <p:cNvSpPr txBox="1"/>
          <p:nvPr/>
        </p:nvSpPr>
        <p:spPr>
          <a:xfrm>
            <a:off x="0" y="2531471"/>
            <a:ext cx="9144000" cy="2677656"/>
          </a:xfrm>
          <a:prstGeom prst="rect">
            <a:avLst/>
          </a:prstGeom>
          <a:noFill/>
        </p:spPr>
        <p:txBody>
          <a:bodyPr wrap="square" rtlCol="0">
            <a:spAutoFit/>
          </a:bodyPr>
          <a:lstStyle/>
          <a:p>
            <a:endParaRPr lang="en-US" sz="2800" dirty="0"/>
          </a:p>
          <a:p>
            <a:r>
              <a:rPr lang="en-US" sz="2800" dirty="0"/>
              <a:t> </a:t>
            </a:r>
            <a:r>
              <a:rPr lang="en-US" sz="2800" b="1" dirty="0"/>
              <a:t>BRIEF DESCRIPTION OF ACCIDENT </a:t>
            </a:r>
            <a:r>
              <a:rPr lang="en-US" sz="2800" dirty="0"/>
              <a:t>One employee was climbing a metal ladder to hand an electric drill to the journeyman installer on a scaffold about five feet above him. When the victim reached the third rung from the bottom of the ladder he received an electric shock that killed him. </a:t>
            </a:r>
            <a:endParaRPr lang="en-US" sz="2600" dirty="0"/>
          </a:p>
        </p:txBody>
      </p:sp>
    </p:spTree>
    <p:extLst>
      <p:ext uri="{BB962C8B-B14F-4D97-AF65-F5344CB8AC3E}">
        <p14:creationId xmlns:p14="http://schemas.microsoft.com/office/powerpoint/2010/main" val="403564245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58262" y="2233246"/>
            <a:ext cx="3657600" cy="3970318"/>
          </a:xfrm>
          <a:prstGeom prst="rect">
            <a:avLst/>
          </a:prstGeom>
          <a:noFill/>
        </p:spPr>
        <p:txBody>
          <a:bodyPr wrap="square" rtlCol="0">
            <a:spAutoFit/>
          </a:bodyPr>
          <a:lstStyle/>
          <a:p>
            <a:r>
              <a:rPr lang="en-US" sz="2800" dirty="0"/>
              <a:t>What are the core issues involved?</a:t>
            </a:r>
          </a:p>
          <a:p>
            <a:endParaRPr lang="en-US" sz="2800" dirty="0"/>
          </a:p>
          <a:p>
            <a:pPr marL="457200" indent="-457200">
              <a:buFont typeface="Arial" panose="020B0604020202020204" pitchFamily="34" charset="0"/>
              <a:buChar char="•"/>
            </a:pPr>
            <a:r>
              <a:rPr lang="en-US" sz="2800" dirty="0"/>
              <a:t>Method</a:t>
            </a:r>
          </a:p>
          <a:p>
            <a:pPr marL="457200" indent="-457200">
              <a:buFont typeface="Arial" panose="020B0604020202020204" pitchFamily="34" charset="0"/>
              <a:buChar char="•"/>
            </a:pPr>
            <a:r>
              <a:rPr lang="en-US" sz="2800" dirty="0"/>
              <a:t>Management</a:t>
            </a:r>
          </a:p>
          <a:p>
            <a:pPr marL="457200" indent="-457200">
              <a:buFont typeface="Arial" panose="020B0604020202020204" pitchFamily="34" charset="0"/>
              <a:buChar char="•"/>
            </a:pPr>
            <a:r>
              <a:rPr lang="en-US" sz="2800" dirty="0"/>
              <a:t>Material</a:t>
            </a:r>
          </a:p>
          <a:p>
            <a:pPr marL="457200" indent="-457200">
              <a:buFont typeface="Arial" panose="020B0604020202020204" pitchFamily="34" charset="0"/>
              <a:buChar char="•"/>
            </a:pPr>
            <a:r>
              <a:rPr lang="en-US" sz="2800" dirty="0"/>
              <a:t>People (Man)</a:t>
            </a:r>
          </a:p>
          <a:p>
            <a:pPr marL="457200" indent="-457200">
              <a:buFont typeface="Arial" panose="020B0604020202020204" pitchFamily="34" charset="0"/>
              <a:buChar char="•"/>
            </a:pPr>
            <a:r>
              <a:rPr lang="en-US" sz="2800" dirty="0"/>
              <a:t>Measurement</a:t>
            </a:r>
          </a:p>
          <a:p>
            <a:pPr marL="457200" indent="-457200">
              <a:buFont typeface="Arial" panose="020B0604020202020204" pitchFamily="34" charset="0"/>
              <a:buChar char="•"/>
            </a:pPr>
            <a:r>
              <a:rPr lang="en-US" sz="2800" dirty="0"/>
              <a:t>Machine</a:t>
            </a:r>
          </a:p>
        </p:txBody>
      </p:sp>
      <p:pic>
        <p:nvPicPr>
          <p:cNvPr id="4" name="Picture 3" title="Drawing - Fault tree analysis unwinds the knot until you can clearly understand what the root cause is."/>
          <p:cNvPicPr>
            <a:picLocks noChangeAspect="1"/>
          </p:cNvPicPr>
          <p:nvPr/>
        </p:nvPicPr>
        <p:blipFill>
          <a:blip r:embed="rId3"/>
          <a:stretch>
            <a:fillRect/>
          </a:stretch>
        </p:blipFill>
        <p:spPr>
          <a:xfrm>
            <a:off x="3143249" y="2481262"/>
            <a:ext cx="5611511" cy="3722302"/>
          </a:xfrm>
          <a:prstGeom prst="rect">
            <a:avLst/>
          </a:prstGeom>
        </p:spPr>
      </p:pic>
      <p:sp>
        <p:nvSpPr>
          <p:cNvPr id="6" name="Title 5"/>
          <p:cNvSpPr>
            <a:spLocks noGrp="1"/>
          </p:cNvSpPr>
          <p:nvPr>
            <p:ph type="title"/>
          </p:nvPr>
        </p:nvSpPr>
        <p:spPr>
          <a:xfrm>
            <a:off x="0" y="120894"/>
            <a:ext cx="7886700" cy="1325563"/>
          </a:xfrm>
        </p:spPr>
        <p:txBody>
          <a:bodyPr/>
          <a:lstStyle/>
          <a:p>
            <a:pPr lvl="0" defTabSz="914400">
              <a:lnSpc>
                <a:spcPct val="100000"/>
              </a:lnSpc>
              <a:spcBef>
                <a:spcPts val="0"/>
              </a:spcBef>
            </a:pPr>
            <a:r>
              <a:rPr lang="en-US" sz="3600" dirty="0" smtClean="0">
                <a:solidFill>
                  <a:prstClr val="white"/>
                </a:solidFill>
                <a:latin typeface="Calibri" panose="020F0502020204030204"/>
                <a:ea typeface="+mn-ea"/>
                <a:cs typeface="+mn-cs"/>
              </a:rPr>
              <a:t> Organizing </a:t>
            </a:r>
            <a:r>
              <a:rPr lang="en-US" sz="3600" dirty="0">
                <a:solidFill>
                  <a:prstClr val="white"/>
                </a:solidFill>
                <a:latin typeface="Calibri" panose="020F0502020204030204"/>
                <a:ea typeface="+mn-ea"/>
                <a:cs typeface="+mn-cs"/>
              </a:rPr>
              <a:t>the Information</a:t>
            </a:r>
            <a:br>
              <a:rPr lang="en-US" sz="3600" dirty="0">
                <a:solidFill>
                  <a:prstClr val="white"/>
                </a:solidFill>
                <a:latin typeface="Calibri" panose="020F0502020204030204"/>
                <a:ea typeface="+mn-ea"/>
                <a:cs typeface="+mn-cs"/>
              </a:rPr>
            </a:br>
            <a:r>
              <a:rPr lang="en-US" sz="3600" dirty="0" smtClean="0">
                <a:solidFill>
                  <a:prstClr val="white"/>
                </a:solidFill>
                <a:latin typeface="Calibri" panose="020F0502020204030204"/>
                <a:ea typeface="+mn-ea"/>
                <a:cs typeface="+mn-cs"/>
              </a:rPr>
              <a:t>  </a:t>
            </a:r>
            <a:endParaRPr lang="en-US" dirty="0"/>
          </a:p>
        </p:txBody>
      </p:sp>
    </p:spTree>
    <p:extLst>
      <p:ext uri="{BB962C8B-B14F-4D97-AF65-F5344CB8AC3E}">
        <p14:creationId xmlns:p14="http://schemas.microsoft.com/office/powerpoint/2010/main" val="803998771"/>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5883" y="2643447"/>
            <a:ext cx="3776012" cy="3293209"/>
          </a:xfrm>
          <a:prstGeom prst="rect">
            <a:avLst/>
          </a:prstGeom>
          <a:noFill/>
        </p:spPr>
        <p:txBody>
          <a:bodyPr wrap="square" rtlCol="0">
            <a:spAutoFit/>
          </a:bodyPr>
          <a:lstStyle/>
          <a:p>
            <a:pPr marL="457200" indent="-457200">
              <a:buFont typeface="Arial" panose="020B0604020202020204" pitchFamily="34" charset="0"/>
              <a:buChar char="•"/>
            </a:pPr>
            <a:r>
              <a:rPr lang="en-US" sz="2600" dirty="0"/>
              <a:t>17 year old worker</a:t>
            </a:r>
          </a:p>
          <a:p>
            <a:pPr marL="457200" indent="-457200">
              <a:buFont typeface="Arial" panose="020B0604020202020204" pitchFamily="34" charset="0"/>
              <a:buChar char="•"/>
            </a:pPr>
            <a:r>
              <a:rPr lang="en-US" sz="2600" dirty="0"/>
              <a:t>Apprentice</a:t>
            </a:r>
          </a:p>
          <a:p>
            <a:pPr marL="457200" indent="-457200">
              <a:buFont typeface="Arial" panose="020B0604020202020204" pitchFamily="34" charset="0"/>
              <a:buChar char="•"/>
            </a:pPr>
            <a:r>
              <a:rPr lang="en-US" sz="2600" dirty="0"/>
              <a:t>Time on Job – 1 month</a:t>
            </a:r>
          </a:p>
          <a:p>
            <a:pPr marL="457200" indent="-457200">
              <a:buFont typeface="Arial" panose="020B0604020202020204" pitchFamily="34" charset="0"/>
              <a:buChar char="•"/>
            </a:pPr>
            <a:r>
              <a:rPr lang="en-US" sz="2600" dirty="0"/>
              <a:t>Safety Program: Partial</a:t>
            </a:r>
          </a:p>
          <a:p>
            <a:pPr marL="457200" indent="-457200">
              <a:buFont typeface="Arial" panose="020B0604020202020204" pitchFamily="34" charset="0"/>
              <a:buChar char="•"/>
            </a:pPr>
            <a:r>
              <a:rPr lang="en-US" sz="2600" dirty="0"/>
              <a:t>Training: Some</a:t>
            </a:r>
          </a:p>
          <a:p>
            <a:pPr marL="457200" indent="-457200">
              <a:buFont typeface="Arial" panose="020B0604020202020204" pitchFamily="34" charset="0"/>
              <a:buChar char="•"/>
            </a:pPr>
            <a:r>
              <a:rPr lang="en-US" sz="2600" dirty="0"/>
              <a:t>Worksite Inspected Regularly - No</a:t>
            </a:r>
          </a:p>
          <a:p>
            <a:pPr marL="457200" indent="-457200">
              <a:buFont typeface="Arial" panose="020B0604020202020204" pitchFamily="34" charset="0"/>
              <a:buChar char="•"/>
            </a:pPr>
            <a:endParaRPr lang="en-US" sz="2600" dirty="0"/>
          </a:p>
        </p:txBody>
      </p:sp>
      <p:pic>
        <p:nvPicPr>
          <p:cNvPr id="4" name="Picture 3" title="Picture - drawing of an electrocution"/>
          <p:cNvPicPr>
            <a:picLocks noChangeAspect="1"/>
          </p:cNvPicPr>
          <p:nvPr/>
        </p:nvPicPr>
        <p:blipFill>
          <a:blip r:embed="rId3"/>
          <a:stretch>
            <a:fillRect/>
          </a:stretch>
        </p:blipFill>
        <p:spPr>
          <a:xfrm>
            <a:off x="4091895" y="1714296"/>
            <a:ext cx="5052105" cy="5143704"/>
          </a:xfrm>
          <a:prstGeom prst="rect">
            <a:avLst/>
          </a:prstGeom>
        </p:spPr>
      </p:pic>
      <p:sp>
        <p:nvSpPr>
          <p:cNvPr id="5" name="Title 4"/>
          <p:cNvSpPr>
            <a:spLocks noGrp="1"/>
          </p:cNvSpPr>
          <p:nvPr>
            <p:ph type="title"/>
          </p:nvPr>
        </p:nvSpPr>
        <p:spPr>
          <a:xfrm>
            <a:off x="0" y="0"/>
            <a:ext cx="7886700" cy="1325563"/>
          </a:xfrm>
        </p:spPr>
        <p:txBody>
          <a:bodyPr/>
          <a:lstStyle/>
          <a:p>
            <a:pPr lvl="0" defTabSz="914400">
              <a:lnSpc>
                <a:spcPct val="100000"/>
              </a:lnSpc>
              <a:spcBef>
                <a:spcPts val="0"/>
              </a:spcBef>
              <a:defRPr/>
            </a:pPr>
            <a:r>
              <a:rPr lang="en-US" sz="3600" dirty="0">
                <a:solidFill>
                  <a:prstClr val="white"/>
                </a:solidFill>
                <a:latin typeface="Calibri" panose="020F0502020204030204"/>
                <a:ea typeface="+mn-ea"/>
                <a:cs typeface="+mn-cs"/>
              </a:rPr>
              <a:t>Electrical Death Root Cause Exercise</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86597697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80" name="Rectangle 12"/>
          <p:cNvSpPr>
            <a:spLocks noGrp="1" noChangeArrowheads="1"/>
          </p:cNvSpPr>
          <p:nvPr>
            <p:ph type="ctrTitle"/>
          </p:nvPr>
        </p:nvSpPr>
        <p:spPr>
          <a:xfrm>
            <a:off x="-1" y="0"/>
            <a:ext cx="7051431" cy="604116"/>
          </a:xfrm>
        </p:spPr>
        <p:txBody>
          <a:bodyPr rtlCol="0">
            <a:normAutofit/>
          </a:bodyPr>
          <a:lstStyle/>
          <a:p>
            <a:pPr algn="l" eaLnBrk="1" fontAlgn="auto" hangingPunct="1">
              <a:spcAft>
                <a:spcPts val="0"/>
              </a:spcAft>
              <a:defRPr/>
            </a:pPr>
            <a:r>
              <a:rPr lang="en-US" sz="3600" dirty="0">
                <a:solidFill>
                  <a:schemeClr val="bg1"/>
                </a:solidFill>
                <a:latin typeface="+mn-lt"/>
              </a:rPr>
              <a:t>Electrical Death Investigation Results</a:t>
            </a:r>
          </a:p>
        </p:txBody>
      </p:sp>
      <p:sp>
        <p:nvSpPr>
          <p:cNvPr id="2" name="TextBox 1"/>
          <p:cNvSpPr txBox="1"/>
          <p:nvPr/>
        </p:nvSpPr>
        <p:spPr>
          <a:xfrm>
            <a:off x="263769" y="2302871"/>
            <a:ext cx="8212015" cy="3508653"/>
          </a:xfrm>
          <a:prstGeom prst="rect">
            <a:avLst/>
          </a:prstGeom>
          <a:noFill/>
        </p:spPr>
        <p:txBody>
          <a:bodyPr wrap="square" rtlCol="0">
            <a:spAutoFit/>
          </a:bodyPr>
          <a:lstStyle/>
          <a:p>
            <a:endParaRPr lang="en-US" sz="2800" dirty="0"/>
          </a:p>
          <a:p>
            <a:r>
              <a:rPr lang="en-US" sz="2800" dirty="0"/>
              <a:t> The investigation revealed that the extension cord had a missing grounding prong and that a conductor on the green grounding wire was making intermittent contact with the energizing black wire thereby energizing the entire length of the grounding wire and the drill's frame. The drill was not double insulated. 	</a:t>
            </a:r>
          </a:p>
          <a:p>
            <a:endParaRPr lang="en-US" sz="2600" dirty="0"/>
          </a:p>
        </p:txBody>
      </p:sp>
    </p:spTree>
    <p:extLst>
      <p:ext uri="{BB962C8B-B14F-4D97-AF65-F5344CB8AC3E}">
        <p14:creationId xmlns:p14="http://schemas.microsoft.com/office/powerpoint/2010/main" val="255385114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80" name="Rectangle 12"/>
          <p:cNvSpPr>
            <a:spLocks noGrp="1" noChangeArrowheads="1"/>
          </p:cNvSpPr>
          <p:nvPr>
            <p:ph type="ctrTitle"/>
          </p:nvPr>
        </p:nvSpPr>
        <p:spPr>
          <a:xfrm>
            <a:off x="0" y="334108"/>
            <a:ext cx="9020909" cy="604116"/>
          </a:xfrm>
        </p:spPr>
        <p:txBody>
          <a:bodyPr rtlCol="0">
            <a:normAutofit fontScale="90000"/>
          </a:bodyPr>
          <a:lstStyle/>
          <a:p>
            <a:pPr algn="l">
              <a:defRPr/>
            </a:pPr>
            <a:r>
              <a:rPr lang="en-US" sz="3600" dirty="0">
                <a:solidFill>
                  <a:schemeClr val="bg1"/>
                </a:solidFill>
              </a:rPr>
              <a:t>As a result of its investigation, OSHA issued citations for violations of construction standards.</a:t>
            </a:r>
            <a:endParaRPr lang="en-US" sz="3600" dirty="0">
              <a:solidFill>
                <a:schemeClr val="bg1"/>
              </a:solidFill>
              <a:latin typeface="+mn-lt"/>
            </a:endParaRPr>
          </a:p>
        </p:txBody>
      </p:sp>
      <p:sp>
        <p:nvSpPr>
          <p:cNvPr id="2" name="TextBox 1"/>
          <p:cNvSpPr txBox="1"/>
          <p:nvPr/>
        </p:nvSpPr>
        <p:spPr>
          <a:xfrm>
            <a:off x="263769" y="2056686"/>
            <a:ext cx="8880231" cy="4801314"/>
          </a:xfrm>
          <a:prstGeom prst="rect">
            <a:avLst/>
          </a:prstGeom>
          <a:noFill/>
        </p:spPr>
        <p:txBody>
          <a:bodyPr wrap="square" rtlCol="0">
            <a:spAutoFit/>
          </a:bodyPr>
          <a:lstStyle/>
          <a:p>
            <a:r>
              <a:rPr lang="en-US" sz="2800" dirty="0"/>
              <a:t> 1. Use approved ground fault circuit interrupters or an assured equipment grounding conductor program to protect employees on construction sites [29 CFR 1926.404(b)(1)]. </a:t>
            </a:r>
          </a:p>
          <a:p>
            <a:r>
              <a:rPr lang="en-US" sz="2800" dirty="0"/>
              <a:t>2. Use equipment that provides a permanent and continuous path from circuits, equipment, structures, conduit or enclosures to ground [29 CFR 1926.404(d)(6)]. </a:t>
            </a:r>
          </a:p>
          <a:p>
            <a:r>
              <a:rPr lang="en-US" sz="2800" dirty="0"/>
              <a:t>3. Inspect electrical tools and equipment daily and remove damaged or defective equipment from use until it is repaired [29 CFR 1926.404(b)(iii)(c)]. 	</a:t>
            </a:r>
          </a:p>
          <a:p>
            <a:endParaRPr lang="en-US" sz="2600" dirty="0"/>
          </a:p>
        </p:txBody>
      </p:sp>
    </p:spTree>
    <p:extLst>
      <p:ext uri="{BB962C8B-B14F-4D97-AF65-F5344CB8AC3E}">
        <p14:creationId xmlns:p14="http://schemas.microsoft.com/office/powerpoint/2010/main" val="159490082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80" name="Rectangle 12"/>
          <p:cNvSpPr>
            <a:spLocks noGrp="1" noChangeArrowheads="1"/>
          </p:cNvSpPr>
          <p:nvPr>
            <p:ph type="ctrTitle"/>
          </p:nvPr>
        </p:nvSpPr>
        <p:spPr>
          <a:xfrm>
            <a:off x="0" y="0"/>
            <a:ext cx="3585556" cy="604116"/>
          </a:xfrm>
        </p:spPr>
        <p:txBody>
          <a:bodyPr rtlCol="0">
            <a:normAutofit/>
          </a:bodyPr>
          <a:lstStyle/>
          <a:p>
            <a:pPr algn="l" eaLnBrk="1" fontAlgn="auto" hangingPunct="1">
              <a:spcAft>
                <a:spcPts val="0"/>
              </a:spcAft>
              <a:defRPr/>
            </a:pPr>
            <a:r>
              <a:rPr lang="en-US" sz="3600" dirty="0" smtClean="0">
                <a:solidFill>
                  <a:schemeClr val="bg1"/>
                </a:solidFill>
                <a:effectLst>
                  <a:outerShdw blurRad="38100" dist="38100" dir="2700000" algn="tl">
                    <a:srgbClr val="C0C0C0"/>
                  </a:outerShdw>
                </a:effectLst>
                <a:latin typeface="+mn-lt"/>
              </a:rPr>
              <a:t> Electrical </a:t>
            </a:r>
            <a:r>
              <a:rPr lang="en-US" sz="3600" dirty="0">
                <a:solidFill>
                  <a:schemeClr val="bg1"/>
                </a:solidFill>
                <a:effectLst>
                  <a:outerShdw blurRad="38100" dist="38100" dir="2700000" algn="tl">
                    <a:srgbClr val="C0C0C0"/>
                  </a:outerShdw>
                </a:effectLst>
                <a:latin typeface="+mn-lt"/>
              </a:rPr>
              <a:t>Hazards</a:t>
            </a:r>
          </a:p>
        </p:txBody>
      </p:sp>
      <p:pic>
        <p:nvPicPr>
          <p:cNvPr id="2" name="Picture 1" title="Photo - Virtually all of the pump and control panels available for managing time dosing and flows from the source facility provide wiring schematics. After installation, these are typically found tucked away in the actual control box or in many cases, have a waterproof applique’ with wiring schematics attached to the inside door for pumps, floats and other controls (alarms).Several but not all control manufacturer’s have “intrinsically safe” protections designed into the electrical control panel. It is important to know which ones do and which ones don’t if you’re going to troubleshoot the system.Control panels can be a LO/TO point that reliably isolates energy to field components, but given the actual practice in the field, always check at the component to ensure it is not energized. "/>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8910" y="4310175"/>
            <a:ext cx="4042756" cy="2964688"/>
          </a:xfrm>
          <a:prstGeom prst="rect">
            <a:avLst/>
          </a:prstGeom>
        </p:spPr>
      </p:pic>
      <p:pic>
        <p:nvPicPr>
          <p:cNvPr id="4" name="Picture 3" title="Photo - Virtually all of the pump and control panels available for managing time dosing and flows from the source facility provide wiring schematics. After installation, these are typically found tucked away in the actual control box or in many cases, have a waterproof applique’ with wiring schematics attached to the inside door for pumps, floats and other controls (alarms).Several but not all control manufacturer’s have “intrinsically safe” protections designed into the electrical control panel. It is important to know which ones do and which ones don’t if you’re going to troubleshoot the system.Control panels can be a LO/TO point that reliably isolates energy to field components, but given the actual practice in the field, always check at the component to ensure it is not energized."/>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453046">
            <a:off x="-200054" y="1154879"/>
            <a:ext cx="5180685" cy="3019599"/>
          </a:xfrm>
          <a:prstGeom prst="rect">
            <a:avLst/>
          </a:prstGeom>
        </p:spPr>
      </p:pic>
      <p:pic>
        <p:nvPicPr>
          <p:cNvPr id="5" name="Picture 4" title="Photo - Virtually all of the pump and control panels available for managing time dosing and flows from the source facility provide wiring schematics. After installation, these are typically found tucked away in the actual control box or in many cases, have a waterproof applique’ with wiring schematics attached to the inside door for pumps, floats and other controls (alarms).Several but not all control manufacturer’s have “intrinsically safe” protections designed into the electrical control panel. It is important to know which ones do and which ones don’t if you’re going to troubleshoot the system.Control panels can be a LO/TO point that reliably isolates energy to field components, but given the actual practice in the field, always check at the component to ensure it is not energized."/>
          <p:cNvPicPr>
            <a:picLocks noChangeAspect="1"/>
          </p:cNvPicPr>
          <p:nvPr/>
        </p:nvPicPr>
        <p:blipFill>
          <a:blip r:embed="rId5">
            <a:extLst>
              <a:ext uri="{28A0092B-C50C-407E-A947-70E740481C1C}">
                <a14:useLocalDpi xmlns:a14="http://schemas.microsoft.com/office/drawing/2010/main"/>
              </a:ext>
            </a:extLst>
          </a:blip>
          <a:stretch>
            <a:fillRect/>
          </a:stretch>
        </p:blipFill>
        <p:spPr>
          <a:xfrm rot="1408834">
            <a:off x="4447411" y="1542480"/>
            <a:ext cx="4350881" cy="2639535"/>
          </a:xfrm>
          <a:prstGeom prst="rect">
            <a:avLst/>
          </a:prstGeom>
        </p:spPr>
      </p:pic>
      <p:pic>
        <p:nvPicPr>
          <p:cNvPr id="7" name="Picture 6" title="Photo - Virtually all of the pump and control panels available for managing time dosing and flows from the source facility provide wiring schematics. After installation, these are typically found tucked away in the actual control box or in many cases, have a waterproof applique’ with wiring schematics attached to the inside door for pumps, floats and other controls (alarms).Several but not all control manufacturer’s have “intrinsically safe” protections designed into the electrical control panel. It is important to know which ones do and which ones don’t if you’re going to troubleshoot the system.Control panels can be a LO/TO point that reliably isolates energy to field components, but given the actual practice in the field, always check at the component to ensure it is not energized."/>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21630" y="3541222"/>
            <a:ext cx="4422369" cy="3316777"/>
          </a:xfrm>
          <a:prstGeom prst="rect">
            <a:avLst/>
          </a:prstGeom>
        </p:spPr>
      </p:pic>
    </p:spTree>
    <p:extLst>
      <p:ext uri="{BB962C8B-B14F-4D97-AF65-F5344CB8AC3E}">
        <p14:creationId xmlns:p14="http://schemas.microsoft.com/office/powerpoint/2010/main" val="1963299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300251"/>
            <a:ext cx="8458200" cy="1066800"/>
          </a:xfrm>
        </p:spPr>
        <p:txBody>
          <a:bodyPr rtlCol="0">
            <a:noAutofit/>
          </a:bodyPr>
          <a:lstStyle/>
          <a:p>
            <a:pPr eaLnBrk="1" fontAlgn="auto" hangingPunct="1">
              <a:spcAft>
                <a:spcPts val="0"/>
              </a:spcAft>
              <a:defRPr/>
            </a:pPr>
            <a:r>
              <a:rPr lang="en-US" sz="3600" dirty="0" smtClean="0">
                <a:solidFill>
                  <a:schemeClr val="bg1"/>
                </a:solidFill>
                <a:latin typeface="+mn-lt"/>
              </a:rPr>
              <a:t>  Employer </a:t>
            </a:r>
            <a:r>
              <a:rPr lang="en-US" sz="3600" dirty="0">
                <a:solidFill>
                  <a:schemeClr val="bg1"/>
                </a:solidFill>
                <a:latin typeface="+mn-lt"/>
              </a:rPr>
              <a:t>Responsibilities - Summary</a:t>
            </a:r>
            <a:r>
              <a:rPr lang="en-US" sz="3600" dirty="0">
                <a:solidFill>
                  <a:schemeClr val="bg1"/>
                </a:solidFill>
              </a:rPr>
              <a:t/>
            </a:r>
            <a:br>
              <a:rPr lang="en-US" sz="3600" dirty="0">
                <a:solidFill>
                  <a:schemeClr val="bg1"/>
                </a:solidFill>
              </a:rPr>
            </a:br>
            <a:endParaRPr lang="en-US" sz="3600" dirty="0">
              <a:solidFill>
                <a:schemeClr val="bg1"/>
              </a:solidFill>
              <a:effectLst>
                <a:outerShdw blurRad="38100" dist="38100" dir="2700000" algn="tl">
                  <a:srgbClr val="C0C0C0"/>
                </a:outerShdw>
              </a:effectLst>
            </a:endParaRPr>
          </a:p>
        </p:txBody>
      </p:sp>
      <p:sp>
        <p:nvSpPr>
          <p:cNvPr id="86019" name="Rectangle 2"/>
          <p:cNvSpPr>
            <a:spLocks noChangeArrowheads="1"/>
          </p:cNvSpPr>
          <p:nvPr/>
        </p:nvSpPr>
        <p:spPr bwMode="auto">
          <a:xfrm>
            <a:off x="193846" y="2889189"/>
            <a:ext cx="877304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Arial" panose="020B0604020202020204" pitchFamily="34" charset="0"/>
              <a:buChar char="•"/>
            </a:pPr>
            <a:r>
              <a:rPr lang="en-US" sz="2800" dirty="0">
                <a:latin typeface="+mn-lt"/>
                <a:hlinkClick r:id="rId3" tooltip="Keep records of work-related injuries and illnesses"/>
              </a:rPr>
              <a:t>Keep records</a:t>
            </a:r>
            <a:r>
              <a:rPr lang="en-US" sz="2800" dirty="0">
                <a:latin typeface="+mn-lt"/>
              </a:rPr>
              <a:t> of work-related injuries and illnesses. </a:t>
            </a:r>
          </a:p>
          <a:p>
            <a:pPr marL="342900" indent="-342900">
              <a:buFont typeface="Arial" panose="020B0604020202020204" pitchFamily="34" charset="0"/>
              <a:buChar char="•"/>
            </a:pPr>
            <a:endParaRPr lang="en-US" sz="2800" dirty="0">
              <a:latin typeface="+mn-lt"/>
            </a:endParaRPr>
          </a:p>
          <a:p>
            <a:pPr lvl="1" indent="0"/>
            <a:r>
              <a:rPr lang="en-US" sz="2800" dirty="0">
                <a:latin typeface="+mn-lt"/>
              </a:rPr>
              <a:t>Note: Employers with 10 or fewer employees and employers in certain low-hazard industries are exempt from this requirement. </a:t>
            </a:r>
          </a:p>
        </p:txBody>
      </p:sp>
    </p:spTree>
    <p:extLst>
      <p:ext uri="{BB962C8B-B14F-4D97-AF65-F5344CB8AC3E}">
        <p14:creationId xmlns:p14="http://schemas.microsoft.com/office/powerpoint/2010/main" val="10461086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Rectangle 7"/>
          <p:cNvSpPr>
            <a:spLocks noGrp="1" noChangeArrowheads="1"/>
          </p:cNvSpPr>
          <p:nvPr>
            <p:ph type="title"/>
          </p:nvPr>
        </p:nvSpPr>
        <p:spPr>
          <a:xfrm>
            <a:off x="0" y="0"/>
            <a:ext cx="7886700" cy="764771"/>
          </a:xfrm>
        </p:spPr>
        <p:txBody>
          <a:bodyPr rtlCol="0">
            <a:normAutofit/>
          </a:bodyPr>
          <a:lstStyle/>
          <a:p>
            <a:pPr eaLnBrk="1" fontAlgn="auto" hangingPunct="1">
              <a:spcAft>
                <a:spcPts val="0"/>
              </a:spcAft>
              <a:defRPr/>
            </a:pPr>
            <a:r>
              <a:rPr lang="en-US" sz="3600" dirty="0">
                <a:solidFill>
                  <a:schemeClr val="bg1"/>
                </a:solidFill>
                <a:effectLst>
                  <a:outerShdw blurRad="38100" dist="38100" dir="2700000" algn="tl">
                    <a:srgbClr val="C0C0C0"/>
                  </a:outerShdw>
                </a:effectLst>
                <a:latin typeface="+mn-lt"/>
              </a:rPr>
              <a:t>Electrocution Hazards</a:t>
            </a:r>
          </a:p>
        </p:txBody>
      </p:sp>
      <p:pic>
        <p:nvPicPr>
          <p:cNvPr id="183299" name="Picture 2" descr="http://t1.gstatic.com/images?q=tbn:ANd9GcTcULmdtPSdYM3i5QLuppK3DTy6qM4hLpqixLxZt1_tUVyvpH9Rj3xVA9W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95530" y="2693324"/>
            <a:ext cx="5248470" cy="416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9628" y="2080731"/>
            <a:ext cx="3745902" cy="4893647"/>
          </a:xfrm>
          <a:prstGeom prst="rect">
            <a:avLst/>
          </a:prstGeom>
          <a:noFill/>
        </p:spPr>
        <p:txBody>
          <a:bodyPr wrap="square" rtlCol="0">
            <a:spAutoFit/>
          </a:bodyPr>
          <a:lstStyle/>
          <a:p>
            <a:r>
              <a:rPr lang="en-US" sz="2500" dirty="0"/>
              <a:t>Ensure isolation of energy on new installations and existing OSS components.</a:t>
            </a:r>
          </a:p>
          <a:p>
            <a:endParaRPr lang="en-US" sz="2500" dirty="0"/>
          </a:p>
          <a:p>
            <a:r>
              <a:rPr lang="en-US" sz="2500" dirty="0"/>
              <a:t>On Repairs or Installation of electrical components make sure to use proper LO/TO measures.</a:t>
            </a:r>
          </a:p>
          <a:p>
            <a:endParaRPr lang="en-US" sz="2500" dirty="0"/>
          </a:p>
          <a:p>
            <a:r>
              <a:rPr lang="en-US" sz="2500" dirty="0"/>
              <a:t>If access is limited is there somewhere else can you can isolate the energy?</a:t>
            </a:r>
          </a:p>
        </p:txBody>
      </p:sp>
    </p:spTree>
    <p:extLst>
      <p:ext uri="{BB962C8B-B14F-4D97-AF65-F5344CB8AC3E}">
        <p14:creationId xmlns:p14="http://schemas.microsoft.com/office/powerpoint/2010/main" val="8928039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Rectangle 7"/>
          <p:cNvSpPr>
            <a:spLocks noGrp="1" noChangeArrowheads="1"/>
          </p:cNvSpPr>
          <p:nvPr>
            <p:ph type="title"/>
          </p:nvPr>
        </p:nvSpPr>
        <p:spPr>
          <a:xfrm>
            <a:off x="0" y="0"/>
            <a:ext cx="7886700" cy="764771"/>
          </a:xfrm>
        </p:spPr>
        <p:txBody>
          <a:bodyPr rtlCol="0">
            <a:normAutofit/>
          </a:bodyPr>
          <a:lstStyle/>
          <a:p>
            <a:pPr eaLnBrk="1" fontAlgn="auto" hangingPunct="1">
              <a:spcAft>
                <a:spcPts val="0"/>
              </a:spcAft>
              <a:defRPr/>
            </a:pPr>
            <a:r>
              <a:rPr lang="en-US" sz="3600" dirty="0">
                <a:solidFill>
                  <a:schemeClr val="bg1"/>
                </a:solidFill>
                <a:effectLst>
                  <a:outerShdw blurRad="38100" dist="38100" dir="2700000" algn="tl">
                    <a:srgbClr val="C0C0C0"/>
                  </a:outerShdw>
                </a:effectLst>
                <a:latin typeface="+mn-lt"/>
              </a:rPr>
              <a:t>Electrocution Hazards Fire</a:t>
            </a:r>
          </a:p>
        </p:txBody>
      </p:sp>
      <p:sp>
        <p:nvSpPr>
          <p:cNvPr id="2" name="TextBox 1"/>
          <p:cNvSpPr txBox="1"/>
          <p:nvPr/>
        </p:nvSpPr>
        <p:spPr>
          <a:xfrm>
            <a:off x="182881" y="3094884"/>
            <a:ext cx="2809702" cy="2785378"/>
          </a:xfrm>
          <a:prstGeom prst="rect">
            <a:avLst/>
          </a:prstGeom>
          <a:noFill/>
        </p:spPr>
        <p:txBody>
          <a:bodyPr wrap="square" rtlCol="0">
            <a:spAutoFit/>
          </a:bodyPr>
          <a:lstStyle/>
          <a:p>
            <a:endParaRPr lang="en-US" sz="2500" dirty="0"/>
          </a:p>
          <a:p>
            <a:r>
              <a:rPr lang="en-US" sz="2500" dirty="0"/>
              <a:t>Before work begins, </a:t>
            </a:r>
            <a:r>
              <a:rPr lang="en-US" sz="2500" u="sng" dirty="0"/>
              <a:t>always</a:t>
            </a:r>
            <a:r>
              <a:rPr lang="en-US" sz="2500" dirty="0"/>
              <a:t> double check to make sure the circuit is off with appropriate testing equipment.</a:t>
            </a:r>
          </a:p>
        </p:txBody>
      </p:sp>
      <p:sp>
        <p:nvSpPr>
          <p:cNvPr id="3" name="TextBox 2"/>
          <p:cNvSpPr txBox="1"/>
          <p:nvPr/>
        </p:nvSpPr>
        <p:spPr>
          <a:xfrm>
            <a:off x="4588625" y="1645920"/>
            <a:ext cx="3940233" cy="646331"/>
          </a:xfrm>
          <a:prstGeom prst="rect">
            <a:avLst/>
          </a:prstGeom>
          <a:noFill/>
        </p:spPr>
        <p:txBody>
          <a:bodyPr wrap="square" rtlCol="0">
            <a:spAutoFit/>
          </a:bodyPr>
          <a:lstStyle/>
          <a:p>
            <a:r>
              <a:rPr lang="en-US" sz="3600" dirty="0"/>
              <a:t>TRUST but VERIFY!</a:t>
            </a:r>
          </a:p>
        </p:txBody>
      </p:sp>
      <p:pic>
        <p:nvPicPr>
          <p:cNvPr id="6" name="Picture 7" title="Photo - The primary protection against the hazards of working with electricity is to de-energize circuits wherever possible. This work should be performed by trained, qualified personnel who have been provided with the appropriate personal protective equipment. Once the circuit has been de-energized, it should be tested to ensure that no electrical energy remains. "/>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92087" y="3094884"/>
            <a:ext cx="5951913" cy="362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52383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8"/>
          <p:cNvSpPr>
            <a:spLocks noGrp="1" noChangeArrowheads="1"/>
          </p:cNvSpPr>
          <p:nvPr>
            <p:ph type="title"/>
          </p:nvPr>
        </p:nvSpPr>
        <p:spPr>
          <a:xfrm>
            <a:off x="0" y="0"/>
            <a:ext cx="5320145" cy="698269"/>
          </a:xfrm>
        </p:spPr>
        <p:txBody>
          <a:bodyPr>
            <a:normAutofit/>
          </a:bodyPr>
          <a:lstStyle/>
          <a:p>
            <a:pPr eaLnBrk="1" hangingPunct="1"/>
            <a:r>
              <a:rPr lang="en-US" altLang="en-US" sz="3600" dirty="0">
                <a:solidFill>
                  <a:schemeClr val="bg1"/>
                </a:solidFill>
                <a:latin typeface="+mn-lt"/>
              </a:rPr>
              <a:t>Electric Shock</a:t>
            </a:r>
          </a:p>
        </p:txBody>
      </p:sp>
      <p:sp>
        <p:nvSpPr>
          <p:cNvPr id="30723" name="Rectangle 9" title="White background"/>
          <p:cNvSpPr>
            <a:spLocks noGrp="1" noChangeArrowheads="1"/>
          </p:cNvSpPr>
          <p:nvPr>
            <p:ph idx="1"/>
          </p:nvPr>
        </p:nvSpPr>
        <p:spPr>
          <a:xfrm>
            <a:off x="662086" y="1958951"/>
            <a:ext cx="2297245" cy="4508351"/>
          </a:xfrm>
        </p:spPr>
        <p:txBody>
          <a:bodyPr>
            <a:normAutofit/>
          </a:bodyPr>
          <a:lstStyle/>
          <a:p>
            <a:pPr marL="0" indent="0">
              <a:buNone/>
            </a:pPr>
            <a:endParaRPr lang="en-US" altLang="en-US" sz="3300" dirty="0"/>
          </a:p>
          <a:p>
            <a:pPr eaLnBrk="1" hangingPunct="1"/>
            <a:endParaRPr lang="en-US" altLang="en-US" dirty="0"/>
          </a:p>
        </p:txBody>
      </p:sp>
      <p:sp>
        <p:nvSpPr>
          <p:cNvPr id="2" name="Rectangle 1"/>
          <p:cNvSpPr/>
          <p:nvPr/>
        </p:nvSpPr>
        <p:spPr>
          <a:xfrm>
            <a:off x="182880" y="2164371"/>
            <a:ext cx="4827550" cy="4401205"/>
          </a:xfrm>
          <a:prstGeom prst="rect">
            <a:avLst/>
          </a:prstGeom>
        </p:spPr>
        <p:txBody>
          <a:bodyPr wrap="square">
            <a:spAutoFit/>
          </a:bodyPr>
          <a:lstStyle/>
          <a:p>
            <a:r>
              <a:rPr lang="en-US" sz="2800" dirty="0"/>
              <a:t>Electric shock is the physiological reaction or injury caused by electric current passing through the body. </a:t>
            </a:r>
          </a:p>
          <a:p>
            <a:endParaRPr lang="en-US" sz="2800" dirty="0"/>
          </a:p>
          <a:p>
            <a:r>
              <a:rPr lang="en-US" sz="2800" dirty="0"/>
              <a:t>It occurs upon contact of a body part with any source of electricity that causes a sufficient current through the skin, muscles, or hair.</a:t>
            </a:r>
          </a:p>
        </p:txBody>
      </p:sp>
      <p:pic>
        <p:nvPicPr>
          <p:cNvPr id="4" name="Picture 3" title="Picture - explanation of an electric shock - Most of the electrical applications in OSS are 110 volts and generally do not exceed 220v in the majority of applications, but they do exist in larger systems, multiple pump arrangements.Voltages greater than 50 V applied across dry unbroken human skin can cause heart fibrillations if they produce electric currents in body tissues that happen to pass through the chest area. The voltage at which there is the danger of increases depending on the conductivity of dry human skin. Living human tissue can be protected from damage by the insulating characteristics of dry skin up to around 50 volts. If the same skin becomes wet, if there are wounds,  then even voltage sources below 40 V can be lethal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10430" y="2849583"/>
            <a:ext cx="4133570" cy="4008417"/>
          </a:xfrm>
          <a:prstGeom prst="rect">
            <a:avLst/>
          </a:prstGeom>
        </p:spPr>
      </p:pic>
    </p:spTree>
    <p:extLst>
      <p:ext uri="{BB962C8B-B14F-4D97-AF65-F5344CB8AC3E}">
        <p14:creationId xmlns:p14="http://schemas.microsoft.com/office/powerpoint/2010/main" val="81289139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9"/>
          <p:cNvSpPr>
            <a:spLocks noGrp="1" noChangeArrowheads="1"/>
          </p:cNvSpPr>
          <p:nvPr>
            <p:ph type="title"/>
          </p:nvPr>
        </p:nvSpPr>
        <p:spPr>
          <a:xfrm>
            <a:off x="0" y="0"/>
            <a:ext cx="3344834" cy="698903"/>
          </a:xfrm>
        </p:spPr>
        <p:txBody>
          <a:bodyPr>
            <a:normAutofit/>
          </a:bodyPr>
          <a:lstStyle/>
          <a:p>
            <a:pPr eaLnBrk="1" hangingPunct="1"/>
            <a:r>
              <a:rPr lang="en-US" altLang="en-US" sz="3600" dirty="0">
                <a:solidFill>
                  <a:schemeClr val="bg1"/>
                </a:solidFill>
                <a:latin typeface="+mn-lt"/>
              </a:rPr>
              <a:t>Electrical Harm</a:t>
            </a:r>
          </a:p>
        </p:txBody>
      </p:sp>
      <p:pic>
        <p:nvPicPr>
          <p:cNvPr id="188419" name="Object 3" title="Table - estimated effects of AC Currents (U.S. Standard 60 Hz). Even small levels of amperage can cause serious injuries by affecting the electrical system of the body and affecting the heart rhyth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0688" y="2357437"/>
            <a:ext cx="5338762" cy="416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8420" name="Picture 4" descr="ANATOMY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08625" y="1620043"/>
            <a:ext cx="1898650" cy="474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1" name="Freeform 5" title="Yellow path through the body"/>
          <p:cNvSpPr>
            <a:spLocks/>
          </p:cNvSpPr>
          <p:nvPr/>
        </p:nvSpPr>
        <p:spPr bwMode="auto">
          <a:xfrm>
            <a:off x="6624638" y="2655888"/>
            <a:ext cx="782637" cy="4165600"/>
          </a:xfrm>
          <a:custGeom>
            <a:avLst/>
            <a:gdLst>
              <a:gd name="T0" fmla="*/ 2147483646 w 493"/>
              <a:gd name="T1" fmla="*/ 2147483646 h 2624"/>
              <a:gd name="T2" fmla="*/ 2147483646 w 493"/>
              <a:gd name="T3" fmla="*/ 2147483646 h 2624"/>
              <a:gd name="T4" fmla="*/ 2147483646 w 493"/>
              <a:gd name="T5" fmla="*/ 2147483646 h 2624"/>
              <a:gd name="T6" fmla="*/ 2147483646 w 493"/>
              <a:gd name="T7" fmla="*/ 2147483646 h 2624"/>
              <a:gd name="T8" fmla="*/ 2147483646 w 493"/>
              <a:gd name="T9" fmla="*/ 2147483646 h 2624"/>
              <a:gd name="T10" fmla="*/ 2147483646 w 493"/>
              <a:gd name="T11" fmla="*/ 2147483646 h 2624"/>
              <a:gd name="T12" fmla="*/ 2147483646 w 493"/>
              <a:gd name="T13" fmla="*/ 2147483646 h 2624"/>
              <a:gd name="T14" fmla="*/ 2147483646 w 493"/>
              <a:gd name="T15" fmla="*/ 2147483646 h 2624"/>
              <a:gd name="T16" fmla="*/ 0 60000 65536"/>
              <a:gd name="T17" fmla="*/ 0 60000 65536"/>
              <a:gd name="T18" fmla="*/ 0 60000 65536"/>
              <a:gd name="T19" fmla="*/ 0 60000 65536"/>
              <a:gd name="T20" fmla="*/ 0 60000 65536"/>
              <a:gd name="T21" fmla="*/ 0 60000 65536"/>
              <a:gd name="T22" fmla="*/ 0 60000 65536"/>
              <a:gd name="T23" fmla="*/ 0 60000 65536"/>
              <a:gd name="T24" fmla="*/ 0 w 493"/>
              <a:gd name="T25" fmla="*/ 0 h 2624"/>
              <a:gd name="T26" fmla="*/ 493 w 493"/>
              <a:gd name="T27" fmla="*/ 2624 h 26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3" h="2624">
                <a:moveTo>
                  <a:pt x="493" y="1424"/>
                </a:moveTo>
                <a:cubicBezTo>
                  <a:pt x="415" y="1371"/>
                  <a:pt x="338" y="1318"/>
                  <a:pt x="308" y="1246"/>
                </a:cubicBezTo>
                <a:cubicBezTo>
                  <a:pt x="278" y="1174"/>
                  <a:pt x="318" y="1136"/>
                  <a:pt x="315" y="994"/>
                </a:cubicBezTo>
                <a:cubicBezTo>
                  <a:pt x="312" y="852"/>
                  <a:pt x="326" y="540"/>
                  <a:pt x="293" y="394"/>
                </a:cubicBezTo>
                <a:cubicBezTo>
                  <a:pt x="260" y="248"/>
                  <a:pt x="151" y="0"/>
                  <a:pt x="115" y="120"/>
                </a:cubicBezTo>
                <a:cubicBezTo>
                  <a:pt x="79" y="240"/>
                  <a:pt x="90" y="797"/>
                  <a:pt x="78" y="1113"/>
                </a:cubicBezTo>
                <a:cubicBezTo>
                  <a:pt x="66" y="1429"/>
                  <a:pt x="0" y="1764"/>
                  <a:pt x="41" y="2016"/>
                </a:cubicBezTo>
                <a:cubicBezTo>
                  <a:pt x="82" y="2268"/>
                  <a:pt x="276" y="2521"/>
                  <a:pt x="323" y="2624"/>
                </a:cubicBezTo>
              </a:path>
            </a:pathLst>
          </a:custGeom>
          <a:noFill/>
          <a:ln w="57150">
            <a:solidFill>
              <a:srgbClr val="FFFF66"/>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8422" name="Freeform 6" title="Green path through the body"/>
          <p:cNvSpPr>
            <a:spLocks/>
          </p:cNvSpPr>
          <p:nvPr/>
        </p:nvSpPr>
        <p:spPr bwMode="auto">
          <a:xfrm>
            <a:off x="5349875" y="1504950"/>
            <a:ext cx="1681163" cy="3435350"/>
          </a:xfrm>
          <a:custGeom>
            <a:avLst/>
            <a:gdLst>
              <a:gd name="T0" fmla="*/ 0 w 1059"/>
              <a:gd name="T1" fmla="*/ 2147483646 h 2164"/>
              <a:gd name="T2" fmla="*/ 2147483646 w 1059"/>
              <a:gd name="T3" fmla="*/ 2147483646 h 2164"/>
              <a:gd name="T4" fmla="*/ 2147483646 w 1059"/>
              <a:gd name="T5" fmla="*/ 2147483646 h 2164"/>
              <a:gd name="T6" fmla="*/ 2147483646 w 1059"/>
              <a:gd name="T7" fmla="*/ 2147483646 h 2164"/>
              <a:gd name="T8" fmla="*/ 2147483646 w 1059"/>
              <a:gd name="T9" fmla="*/ 2147483646 h 2164"/>
              <a:gd name="T10" fmla="*/ 2147483646 w 1059"/>
              <a:gd name="T11" fmla="*/ 2147483646 h 2164"/>
              <a:gd name="T12" fmla="*/ 2147483646 w 1059"/>
              <a:gd name="T13" fmla="*/ 0 h 2164"/>
              <a:gd name="T14" fmla="*/ 0 60000 65536"/>
              <a:gd name="T15" fmla="*/ 0 60000 65536"/>
              <a:gd name="T16" fmla="*/ 0 60000 65536"/>
              <a:gd name="T17" fmla="*/ 0 60000 65536"/>
              <a:gd name="T18" fmla="*/ 0 60000 65536"/>
              <a:gd name="T19" fmla="*/ 0 60000 65536"/>
              <a:gd name="T20" fmla="*/ 0 60000 65536"/>
              <a:gd name="T21" fmla="*/ 0 w 1059"/>
              <a:gd name="T22" fmla="*/ 0 h 2164"/>
              <a:gd name="T23" fmla="*/ 1059 w 1059"/>
              <a:gd name="T24" fmla="*/ 2164 h 21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9" h="2164">
                <a:moveTo>
                  <a:pt x="0" y="2164"/>
                </a:moveTo>
                <a:cubicBezTo>
                  <a:pt x="83" y="2066"/>
                  <a:pt x="167" y="1968"/>
                  <a:pt x="215" y="1845"/>
                </a:cubicBezTo>
                <a:cubicBezTo>
                  <a:pt x="263" y="1722"/>
                  <a:pt x="255" y="1571"/>
                  <a:pt x="289" y="1423"/>
                </a:cubicBezTo>
                <a:cubicBezTo>
                  <a:pt x="323" y="1275"/>
                  <a:pt x="347" y="1097"/>
                  <a:pt x="422" y="956"/>
                </a:cubicBezTo>
                <a:cubicBezTo>
                  <a:pt x="497" y="815"/>
                  <a:pt x="677" y="699"/>
                  <a:pt x="741" y="578"/>
                </a:cubicBezTo>
                <a:cubicBezTo>
                  <a:pt x="805" y="457"/>
                  <a:pt x="754" y="326"/>
                  <a:pt x="807" y="230"/>
                </a:cubicBezTo>
                <a:cubicBezTo>
                  <a:pt x="860" y="134"/>
                  <a:pt x="1016" y="38"/>
                  <a:pt x="1059" y="0"/>
                </a:cubicBezTo>
              </a:path>
            </a:pathLst>
          </a:custGeom>
          <a:noFill/>
          <a:ln w="57150">
            <a:solidFill>
              <a:srgbClr val="00FF00"/>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8423" name="Freeform 7" title="Green path through the body"/>
          <p:cNvSpPr>
            <a:spLocks/>
          </p:cNvSpPr>
          <p:nvPr/>
        </p:nvSpPr>
        <p:spPr bwMode="auto">
          <a:xfrm>
            <a:off x="5819775" y="1682750"/>
            <a:ext cx="793750" cy="5021263"/>
          </a:xfrm>
          <a:custGeom>
            <a:avLst/>
            <a:gdLst>
              <a:gd name="T0" fmla="*/ 2147483646 w 500"/>
              <a:gd name="T1" fmla="*/ 0 h 3163"/>
              <a:gd name="T2" fmla="*/ 2147483646 w 500"/>
              <a:gd name="T3" fmla="*/ 2147483646 h 3163"/>
              <a:gd name="T4" fmla="*/ 2147483646 w 500"/>
              <a:gd name="T5" fmla="*/ 2147483646 h 3163"/>
              <a:gd name="T6" fmla="*/ 2147483646 w 500"/>
              <a:gd name="T7" fmla="*/ 2147483646 h 3163"/>
              <a:gd name="T8" fmla="*/ 2147483646 w 500"/>
              <a:gd name="T9" fmla="*/ 2147483646 h 3163"/>
              <a:gd name="T10" fmla="*/ 2147483646 w 500"/>
              <a:gd name="T11" fmla="*/ 2147483646 h 3163"/>
              <a:gd name="T12" fmla="*/ 2147483646 w 500"/>
              <a:gd name="T13" fmla="*/ 2147483646 h 3163"/>
              <a:gd name="T14" fmla="*/ 2147483646 w 500"/>
              <a:gd name="T15" fmla="*/ 2147483646 h 3163"/>
              <a:gd name="T16" fmla="*/ 0 w 500"/>
              <a:gd name="T17" fmla="*/ 2147483646 h 31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0"/>
              <a:gd name="T28" fmla="*/ 0 h 3163"/>
              <a:gd name="T29" fmla="*/ 500 w 500"/>
              <a:gd name="T30" fmla="*/ 3163 h 31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0" h="3163">
                <a:moveTo>
                  <a:pt x="282" y="0"/>
                </a:moveTo>
                <a:cubicBezTo>
                  <a:pt x="358" y="66"/>
                  <a:pt x="434" y="133"/>
                  <a:pt x="467" y="266"/>
                </a:cubicBezTo>
                <a:cubicBezTo>
                  <a:pt x="500" y="399"/>
                  <a:pt x="496" y="609"/>
                  <a:pt x="482" y="800"/>
                </a:cubicBezTo>
                <a:cubicBezTo>
                  <a:pt x="468" y="991"/>
                  <a:pt x="413" y="1250"/>
                  <a:pt x="385" y="1415"/>
                </a:cubicBezTo>
                <a:cubicBezTo>
                  <a:pt x="357" y="1580"/>
                  <a:pt x="324" y="1642"/>
                  <a:pt x="311" y="1792"/>
                </a:cubicBezTo>
                <a:cubicBezTo>
                  <a:pt x="298" y="1942"/>
                  <a:pt x="300" y="2143"/>
                  <a:pt x="304" y="2318"/>
                </a:cubicBezTo>
                <a:cubicBezTo>
                  <a:pt x="308" y="2493"/>
                  <a:pt x="363" y="2719"/>
                  <a:pt x="333" y="2844"/>
                </a:cubicBezTo>
                <a:cubicBezTo>
                  <a:pt x="303" y="2969"/>
                  <a:pt x="181" y="3013"/>
                  <a:pt x="126" y="3066"/>
                </a:cubicBezTo>
                <a:cubicBezTo>
                  <a:pt x="71" y="3119"/>
                  <a:pt x="21" y="3146"/>
                  <a:pt x="0" y="3163"/>
                </a:cubicBezTo>
              </a:path>
            </a:pathLst>
          </a:custGeom>
          <a:noFill/>
          <a:ln w="57150">
            <a:solidFill>
              <a:srgbClr val="00FFFF"/>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8424" name="Text Box 8"/>
          <p:cNvSpPr txBox="1">
            <a:spLocks noChangeArrowheads="1"/>
          </p:cNvSpPr>
          <p:nvPr/>
        </p:nvSpPr>
        <p:spPr bwMode="auto">
          <a:xfrm>
            <a:off x="7467600" y="2574925"/>
            <a:ext cx="153987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000" b="1"/>
              <a:t>PATH:  Harm is related to the path by which current passes through the body.</a:t>
            </a:r>
          </a:p>
        </p:txBody>
      </p:sp>
    </p:spTree>
    <p:extLst>
      <p:ext uri="{BB962C8B-B14F-4D97-AF65-F5344CB8AC3E}">
        <p14:creationId xmlns:p14="http://schemas.microsoft.com/office/powerpoint/2010/main" val="23049057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1" title="Photo - This licensed electrician’s job was to test the pump function in the tank he was standing in. The tank had approximately 18 inches of water in the bottom and he was standing on some 6 (unstable work surface) inch piping above the water.Three factors colluded to create an unsafe situation. The installation of the panel was below his knees at floor level by a  previous contractor, the area was under construction and had several electrical traces that were live. The worker made a decision of convenience due to his height at 6’2”.Post evaluation of the work determined that all of the exposures could have been mitigated with a decision to not enter the tank, keep the entrance grate in place and cover with a rubber mat and finally for the worker to simply kneel down on the rubber mat to do his testing procedure.The decisions that he made and put him at risk were simply a matter of convenience for him to be able to look into the panel. He couldn’t raise it, so he lowered himself!  "/>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11780" y="3158836"/>
            <a:ext cx="4932219" cy="3699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p:cNvSpPr>
            <a:spLocks noGrp="1" noChangeArrowheads="1"/>
          </p:cNvSpPr>
          <p:nvPr>
            <p:ph type="title"/>
          </p:nvPr>
        </p:nvSpPr>
        <p:spPr>
          <a:xfrm>
            <a:off x="152400" y="152401"/>
            <a:ext cx="8458200" cy="778624"/>
          </a:xfrm>
        </p:spPr>
        <p:txBody>
          <a:bodyPr rtlCol="0">
            <a:normAutofit/>
          </a:bodyPr>
          <a:lstStyle/>
          <a:p>
            <a:pPr eaLnBrk="1" fontAlgn="auto" hangingPunct="1">
              <a:spcAft>
                <a:spcPts val="0"/>
              </a:spcAft>
              <a:defRPr/>
            </a:pPr>
            <a:r>
              <a:rPr lang="en-US" sz="3600" dirty="0">
                <a:solidFill>
                  <a:schemeClr val="bg1"/>
                </a:solidFill>
              </a:rPr>
              <a:t>Protecting Yourself From Electrical Hazards</a:t>
            </a:r>
          </a:p>
        </p:txBody>
      </p:sp>
      <p:sp>
        <p:nvSpPr>
          <p:cNvPr id="2" name="TextBox 1"/>
          <p:cNvSpPr txBox="1"/>
          <p:nvPr/>
        </p:nvSpPr>
        <p:spPr>
          <a:xfrm>
            <a:off x="152399" y="2177934"/>
            <a:ext cx="4059381" cy="4493538"/>
          </a:xfrm>
          <a:prstGeom prst="rect">
            <a:avLst/>
          </a:prstGeom>
          <a:noFill/>
        </p:spPr>
        <p:txBody>
          <a:bodyPr wrap="square" rtlCol="0">
            <a:spAutoFit/>
          </a:bodyPr>
          <a:lstStyle/>
          <a:p>
            <a:r>
              <a:rPr lang="en-US" sz="2600" dirty="0"/>
              <a:t>Most electrical accidents result from one of the following factors:</a:t>
            </a:r>
          </a:p>
          <a:p>
            <a:endParaRPr lang="en-US" sz="2600" dirty="0"/>
          </a:p>
          <a:p>
            <a:pPr marL="457200" indent="-457200">
              <a:buFont typeface="Arial" panose="020B0604020202020204" pitchFamily="34" charset="0"/>
              <a:buChar char="•"/>
            </a:pPr>
            <a:r>
              <a:rPr lang="en-US" sz="2600" dirty="0"/>
              <a:t>Unsafe equipment or installation</a:t>
            </a:r>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r>
              <a:rPr lang="en-US" sz="2600" dirty="0"/>
              <a:t>Unsafe work area</a:t>
            </a:r>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r>
              <a:rPr lang="en-US" sz="2600" dirty="0"/>
              <a:t>Unsafe work practices</a:t>
            </a:r>
          </a:p>
          <a:p>
            <a:endParaRPr lang="en-US" sz="2600" dirty="0"/>
          </a:p>
        </p:txBody>
      </p:sp>
    </p:spTree>
    <p:extLst>
      <p:ext uri="{BB962C8B-B14F-4D97-AF65-F5344CB8AC3E}">
        <p14:creationId xmlns:p14="http://schemas.microsoft.com/office/powerpoint/2010/main" val="92952415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8"/>
          <p:cNvSpPr>
            <a:spLocks noGrp="1" noChangeArrowheads="1"/>
          </p:cNvSpPr>
          <p:nvPr>
            <p:ph type="title"/>
          </p:nvPr>
        </p:nvSpPr>
        <p:spPr>
          <a:xfrm>
            <a:off x="0" y="0"/>
            <a:ext cx="7886700" cy="897775"/>
          </a:xfrm>
        </p:spPr>
        <p:txBody>
          <a:bodyPr>
            <a:normAutofit/>
          </a:bodyPr>
          <a:lstStyle/>
          <a:p>
            <a:pPr eaLnBrk="1" hangingPunct="1"/>
            <a:r>
              <a:rPr lang="en-US" altLang="en-US" sz="3600" dirty="0">
                <a:solidFill>
                  <a:schemeClr val="bg1"/>
                </a:solidFill>
                <a:latin typeface="+mn-lt"/>
              </a:rPr>
              <a:t>Electrical Hazards PPE and Tools</a:t>
            </a:r>
          </a:p>
        </p:txBody>
      </p:sp>
      <p:sp>
        <p:nvSpPr>
          <p:cNvPr id="3" name="Content Placeholder 2"/>
          <p:cNvSpPr>
            <a:spLocks noGrp="1"/>
          </p:cNvSpPr>
          <p:nvPr>
            <p:ph idx="1"/>
          </p:nvPr>
        </p:nvSpPr>
        <p:spPr>
          <a:xfrm>
            <a:off x="1047404" y="1895302"/>
            <a:ext cx="8096596" cy="4962698"/>
          </a:xfrm>
        </p:spPr>
        <p:txBody>
          <a:bodyPr>
            <a:normAutofit/>
          </a:bodyPr>
          <a:lstStyle/>
          <a:p>
            <a:pPr marL="0" indent="0">
              <a:buNone/>
            </a:pPr>
            <a:r>
              <a:rPr lang="en-US" sz="2800" b="1" dirty="0"/>
              <a:t>What protection does personal equipment offer?</a:t>
            </a:r>
            <a:endParaRPr lang="en-US" sz="2800" dirty="0"/>
          </a:p>
          <a:p>
            <a:pPr marL="0" indent="0">
              <a:buNone/>
            </a:pPr>
            <a:r>
              <a:rPr lang="en-US" sz="2800" dirty="0"/>
              <a:t>Employees who work directly with electricity should use the personal protective equipment required for the jobs. </a:t>
            </a:r>
          </a:p>
          <a:p>
            <a:r>
              <a:rPr lang="en-US" sz="2800" dirty="0"/>
              <a:t>Equipment may include rubber insulating gloves, hoods, sleeves, matting, blankets and industrial protective helmets designed to reduce electric shock hazard. All help reduce the risk of electrical accidents.</a:t>
            </a: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308984579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8"/>
          <p:cNvSpPr>
            <a:spLocks noGrp="1" noChangeArrowheads="1"/>
          </p:cNvSpPr>
          <p:nvPr>
            <p:ph type="title"/>
          </p:nvPr>
        </p:nvSpPr>
        <p:spPr>
          <a:xfrm>
            <a:off x="0" y="0"/>
            <a:ext cx="7886700" cy="897775"/>
          </a:xfrm>
        </p:spPr>
        <p:txBody>
          <a:bodyPr>
            <a:normAutofit/>
          </a:bodyPr>
          <a:lstStyle/>
          <a:p>
            <a:pPr eaLnBrk="1" hangingPunct="1"/>
            <a:r>
              <a:rPr lang="en-US" altLang="en-US" sz="3600" dirty="0" smtClean="0">
                <a:solidFill>
                  <a:schemeClr val="bg1"/>
                </a:solidFill>
                <a:latin typeface="+mn-lt"/>
              </a:rPr>
              <a:t> Electrical </a:t>
            </a:r>
            <a:r>
              <a:rPr lang="en-US" altLang="en-US" sz="3600" dirty="0">
                <a:solidFill>
                  <a:schemeClr val="bg1"/>
                </a:solidFill>
                <a:latin typeface="+mn-lt"/>
              </a:rPr>
              <a:t>Hazards PPE and Tools</a:t>
            </a:r>
          </a:p>
        </p:txBody>
      </p:sp>
      <p:sp>
        <p:nvSpPr>
          <p:cNvPr id="3" name="Content Placeholder 2"/>
          <p:cNvSpPr>
            <a:spLocks noGrp="1"/>
          </p:cNvSpPr>
          <p:nvPr>
            <p:ph idx="1"/>
          </p:nvPr>
        </p:nvSpPr>
        <p:spPr>
          <a:xfrm>
            <a:off x="1047404" y="1895302"/>
            <a:ext cx="8096596" cy="4962698"/>
          </a:xfrm>
        </p:spPr>
        <p:txBody>
          <a:bodyPr>
            <a:normAutofit/>
          </a:bodyPr>
          <a:lstStyle/>
          <a:p>
            <a:pPr marL="0" indent="0">
              <a:buNone/>
            </a:pPr>
            <a:r>
              <a:rPr lang="en-US" sz="2800" b="1" dirty="0"/>
              <a:t>Proper tools help protect workers against electric hazards. </a:t>
            </a:r>
          </a:p>
          <a:p>
            <a:r>
              <a:rPr lang="en-US" sz="2800" dirty="0"/>
              <a:t>It's important to maintain tools regularly to prevents them from deteriorating and becoming dangerous.</a:t>
            </a:r>
          </a:p>
          <a:p>
            <a:r>
              <a:rPr lang="en-US" sz="2800" dirty="0"/>
              <a:t> Check each tool before using it. If you find a defect, immediately remove it from service and tag it so no one will use it until it has been repaired or replaced. </a:t>
            </a:r>
          </a:p>
          <a:p>
            <a:r>
              <a:rPr lang="en-US" sz="2800" dirty="0"/>
              <a:t>When using a tool to handle energized conductors, check to make sure it is designed and constructed to withstand the voltages and stresses to which it has been exposed.</a:t>
            </a:r>
          </a:p>
        </p:txBody>
      </p:sp>
    </p:spTree>
    <p:extLst>
      <p:ext uri="{BB962C8B-B14F-4D97-AF65-F5344CB8AC3E}">
        <p14:creationId xmlns:p14="http://schemas.microsoft.com/office/powerpoint/2010/main" val="256973348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8"/>
          <p:cNvSpPr>
            <a:spLocks noGrp="1" noChangeArrowheads="1"/>
          </p:cNvSpPr>
          <p:nvPr>
            <p:ph type="title"/>
          </p:nvPr>
        </p:nvSpPr>
        <p:spPr>
          <a:xfrm>
            <a:off x="0" y="0"/>
            <a:ext cx="7886700" cy="897775"/>
          </a:xfrm>
        </p:spPr>
        <p:txBody>
          <a:bodyPr>
            <a:normAutofit/>
          </a:bodyPr>
          <a:lstStyle/>
          <a:p>
            <a:pPr eaLnBrk="1" hangingPunct="1"/>
            <a:r>
              <a:rPr lang="en-US" altLang="en-US" sz="3600" dirty="0" smtClean="0">
                <a:solidFill>
                  <a:schemeClr val="bg1"/>
                </a:solidFill>
                <a:latin typeface="+mn-lt"/>
              </a:rPr>
              <a:t> Electrical </a:t>
            </a:r>
            <a:r>
              <a:rPr lang="en-US" altLang="en-US" sz="3600" dirty="0">
                <a:solidFill>
                  <a:schemeClr val="bg1"/>
                </a:solidFill>
                <a:latin typeface="+mn-lt"/>
              </a:rPr>
              <a:t>Hazards PPE and </a:t>
            </a:r>
            <a:r>
              <a:rPr lang="en-US" altLang="en-US" sz="3600" dirty="0" smtClean="0">
                <a:solidFill>
                  <a:schemeClr val="bg1"/>
                </a:solidFill>
                <a:latin typeface="+mn-lt"/>
              </a:rPr>
              <a:t>Tools </a:t>
            </a:r>
            <a:endParaRPr lang="en-US" altLang="en-US" sz="3600" dirty="0">
              <a:solidFill>
                <a:schemeClr val="bg1"/>
              </a:solidFill>
              <a:latin typeface="+mn-lt"/>
            </a:endParaRPr>
          </a:p>
        </p:txBody>
      </p:sp>
      <p:pic>
        <p:nvPicPr>
          <p:cNvPr id="4" name="Content Placeholder 3" title="Photo - Insulated pliers and uninsulated pliers"/>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005215" y="1776973"/>
            <a:ext cx="4944226" cy="4894783"/>
          </a:xfrm>
        </p:spPr>
      </p:pic>
    </p:spTree>
    <p:extLst>
      <p:ext uri="{BB962C8B-B14F-4D97-AF65-F5344CB8AC3E}">
        <p14:creationId xmlns:p14="http://schemas.microsoft.com/office/powerpoint/2010/main" val="321690485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title"/>
          </p:nvPr>
        </p:nvSpPr>
        <p:spPr>
          <a:xfrm>
            <a:off x="152400" y="152401"/>
            <a:ext cx="8458200" cy="778624"/>
          </a:xfrm>
        </p:spPr>
        <p:txBody>
          <a:bodyPr rtlCol="0">
            <a:normAutofit/>
          </a:bodyPr>
          <a:lstStyle/>
          <a:p>
            <a:pPr eaLnBrk="1" fontAlgn="auto" hangingPunct="1">
              <a:spcAft>
                <a:spcPts val="0"/>
              </a:spcAft>
              <a:defRPr/>
            </a:pPr>
            <a:r>
              <a:rPr lang="en-US" sz="3600" dirty="0">
                <a:solidFill>
                  <a:schemeClr val="bg1"/>
                </a:solidFill>
                <a:latin typeface="+mn-lt"/>
              </a:rPr>
              <a:t>Employer Responsibilities</a:t>
            </a:r>
          </a:p>
        </p:txBody>
      </p:sp>
      <p:sp>
        <p:nvSpPr>
          <p:cNvPr id="2" name="TextBox 1"/>
          <p:cNvSpPr txBox="1"/>
          <p:nvPr/>
        </p:nvSpPr>
        <p:spPr>
          <a:xfrm>
            <a:off x="455122" y="1529541"/>
            <a:ext cx="8688877" cy="4893647"/>
          </a:xfrm>
          <a:prstGeom prst="rect">
            <a:avLst/>
          </a:prstGeom>
          <a:noFill/>
        </p:spPr>
        <p:txBody>
          <a:bodyPr wrap="square" rtlCol="0">
            <a:spAutoFit/>
          </a:bodyPr>
          <a:lstStyle/>
          <a:p>
            <a:r>
              <a:rPr lang="en-US" sz="2600" dirty="0"/>
              <a:t/>
            </a:r>
            <a:br>
              <a:rPr lang="en-US" sz="2600" dirty="0"/>
            </a:br>
            <a:r>
              <a:rPr lang="en-US" sz="2600" dirty="0"/>
              <a:t>All employees should be trained to be thoroughly familiar with the safety procedures for their particular jobs. </a:t>
            </a:r>
          </a:p>
          <a:p>
            <a:endParaRPr lang="en-US" sz="2600" dirty="0"/>
          </a:p>
          <a:p>
            <a:r>
              <a:rPr lang="en-US" sz="2600" dirty="0"/>
              <a:t>When working on electrical equipment some basic procedures to follow are to: </a:t>
            </a:r>
          </a:p>
          <a:p>
            <a:pPr marL="457200" indent="-457200">
              <a:buFont typeface="Arial" panose="020B0604020202020204" pitchFamily="34" charset="0"/>
              <a:buChar char="•"/>
            </a:pPr>
            <a:r>
              <a:rPr lang="en-US" sz="2600" dirty="0"/>
              <a:t>De-energize the equipment and use lockout and tag procedures to ensure that the equipment remains de-energized.</a:t>
            </a:r>
          </a:p>
          <a:p>
            <a:pPr marL="457200" indent="-457200">
              <a:buFont typeface="Arial" panose="020B0604020202020204" pitchFamily="34" charset="0"/>
              <a:buChar char="•"/>
            </a:pPr>
            <a:r>
              <a:rPr lang="en-US" sz="2600" dirty="0"/>
              <a:t>Use insulating protective equipment, and maintain a safe distance from energized parts. </a:t>
            </a:r>
          </a:p>
          <a:p>
            <a:pPr marL="457200" indent="-457200">
              <a:buFont typeface="Arial" panose="020B0604020202020204" pitchFamily="34" charset="0"/>
              <a:buChar char="•"/>
            </a:pPr>
            <a:r>
              <a:rPr lang="en-US" sz="2600" dirty="0"/>
              <a:t>Use appropriately insulated tools for electrical work</a:t>
            </a:r>
          </a:p>
        </p:txBody>
      </p:sp>
    </p:spTree>
    <p:extLst>
      <p:ext uri="{BB962C8B-B14F-4D97-AF65-F5344CB8AC3E}">
        <p14:creationId xmlns:p14="http://schemas.microsoft.com/office/powerpoint/2010/main" val="323797783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title"/>
          </p:nvPr>
        </p:nvSpPr>
        <p:spPr>
          <a:xfrm>
            <a:off x="0" y="0"/>
            <a:ext cx="7886700" cy="565899"/>
          </a:xfrm>
        </p:spPr>
        <p:txBody>
          <a:bodyPr>
            <a:noAutofit/>
          </a:bodyPr>
          <a:lstStyle/>
          <a:p>
            <a:pPr eaLnBrk="1" hangingPunct="1"/>
            <a:r>
              <a:rPr lang="en-US" altLang="en-US" sz="3600" dirty="0">
                <a:solidFill>
                  <a:schemeClr val="bg1"/>
                </a:solidFill>
                <a:latin typeface="+mn-lt"/>
              </a:rPr>
              <a:t>Electrical Hazards - Inspection</a:t>
            </a:r>
          </a:p>
        </p:txBody>
      </p:sp>
      <p:sp>
        <p:nvSpPr>
          <p:cNvPr id="202755" name="Rectangle 8"/>
          <p:cNvSpPr>
            <a:spLocks noGrp="1" noChangeArrowheads="1"/>
          </p:cNvSpPr>
          <p:nvPr>
            <p:ph idx="1"/>
          </p:nvPr>
        </p:nvSpPr>
        <p:spPr>
          <a:xfrm>
            <a:off x="166254" y="2274512"/>
            <a:ext cx="3361459" cy="4351338"/>
          </a:xfrm>
        </p:spPr>
        <p:txBody>
          <a:bodyPr>
            <a:normAutofit/>
          </a:bodyPr>
          <a:lstStyle/>
          <a:p>
            <a:pPr eaLnBrk="1" hangingPunct="1"/>
            <a:r>
              <a:rPr lang="en-US" altLang="en-US" dirty="0"/>
              <a:t>Issues of electrical fires and failure of UV lights is well documented.</a:t>
            </a:r>
          </a:p>
          <a:p>
            <a:pPr eaLnBrk="1" hangingPunct="1"/>
            <a:r>
              <a:rPr lang="en-US" altLang="en-US" dirty="0"/>
              <a:t>There is also the potential of electric shock from loose wire nuts or exposed conductors.</a:t>
            </a:r>
          </a:p>
        </p:txBody>
      </p:sp>
      <p:pic>
        <p:nvPicPr>
          <p:cNvPr id="2" name="Picture 1" title="Photo - OSS component locate with steel rod…Electrocution hazard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pic>
        <p:nvPicPr>
          <p:cNvPr id="3" name="Picture 2" title="Photo - Unknown wiring inside the property line to outbuildings may present a hazar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7116" y="4520824"/>
            <a:ext cx="3116234" cy="2337176"/>
          </a:xfrm>
          <a:prstGeom prst="rect">
            <a:avLst/>
          </a:prstGeom>
        </p:spPr>
      </p:pic>
      <p:sp>
        <p:nvSpPr>
          <p:cNvPr id="4" name="TextBox 3"/>
          <p:cNvSpPr txBox="1"/>
          <p:nvPr/>
        </p:nvSpPr>
        <p:spPr>
          <a:xfrm>
            <a:off x="332509" y="250297"/>
            <a:ext cx="3361459" cy="954107"/>
          </a:xfrm>
          <a:prstGeom prst="rect">
            <a:avLst/>
          </a:prstGeom>
          <a:noFill/>
        </p:spPr>
        <p:txBody>
          <a:bodyPr wrap="square" rtlCol="0">
            <a:spAutoFit/>
          </a:bodyPr>
          <a:lstStyle/>
          <a:p>
            <a:r>
              <a:rPr lang="en-US" sz="2800" dirty="0">
                <a:solidFill>
                  <a:schemeClr val="bg1"/>
                </a:solidFill>
              </a:rPr>
              <a:t>Keep Poking….You’ll find that tank yet!!</a:t>
            </a:r>
          </a:p>
        </p:txBody>
      </p:sp>
    </p:spTree>
    <p:extLst>
      <p:ext uri="{BB962C8B-B14F-4D97-AF65-F5344CB8AC3E}">
        <p14:creationId xmlns:p14="http://schemas.microsoft.com/office/powerpoint/2010/main" val="831859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327546"/>
            <a:ext cx="8458200" cy="1066800"/>
          </a:xfrm>
        </p:spPr>
        <p:txBody>
          <a:bodyPr rtlCol="0">
            <a:noAutofit/>
          </a:bodyPr>
          <a:lstStyle/>
          <a:p>
            <a:pPr eaLnBrk="1" fontAlgn="auto" hangingPunct="1">
              <a:spcAft>
                <a:spcPts val="0"/>
              </a:spcAft>
              <a:defRPr/>
            </a:pPr>
            <a:r>
              <a:rPr lang="en-US" sz="3600" dirty="0">
                <a:solidFill>
                  <a:schemeClr val="bg1"/>
                </a:solidFill>
                <a:latin typeface="+mn-lt"/>
              </a:rPr>
              <a:t>Worker Responsibilities and Rights</a:t>
            </a:r>
            <a:br>
              <a:rPr lang="en-US" sz="3600" dirty="0">
                <a:solidFill>
                  <a:schemeClr val="bg1"/>
                </a:solidFill>
                <a:latin typeface="+mn-lt"/>
              </a:rPr>
            </a:br>
            <a:endParaRPr lang="en-US" sz="3600" dirty="0">
              <a:solidFill>
                <a:schemeClr val="bg1"/>
              </a:solidFill>
              <a:effectLst>
                <a:outerShdw blurRad="38100" dist="38100" dir="2700000" algn="tl">
                  <a:srgbClr val="C0C0C0"/>
                </a:outerShdw>
              </a:effectLst>
              <a:latin typeface="+mn-lt"/>
            </a:endParaRPr>
          </a:p>
        </p:txBody>
      </p:sp>
      <p:sp>
        <p:nvSpPr>
          <p:cNvPr id="86019" name="Rectangle 2"/>
          <p:cNvSpPr>
            <a:spLocks noChangeArrowheads="1"/>
          </p:cNvSpPr>
          <p:nvPr/>
        </p:nvSpPr>
        <p:spPr bwMode="auto">
          <a:xfrm>
            <a:off x="213301" y="2025908"/>
            <a:ext cx="877304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Arial" panose="020B0604020202020204" pitchFamily="34" charset="0"/>
              <a:buChar char="•"/>
            </a:pPr>
            <a:r>
              <a:rPr lang="en-US" sz="2800" dirty="0">
                <a:latin typeface="+mn-lt"/>
              </a:rPr>
              <a:t>If you are a worker, you have the right to: request an OSHA inspection for workplace hazards, violations of OSHA standards, or violations of the OSH Act</a:t>
            </a:r>
          </a:p>
          <a:p>
            <a:endParaRPr lang="en-US" sz="2800" dirty="0">
              <a:latin typeface="+mn-lt"/>
            </a:endParaRPr>
          </a:p>
          <a:p>
            <a:pPr marL="342900" indent="-342900">
              <a:buFont typeface="Arial" panose="020B0604020202020204" pitchFamily="34" charset="0"/>
              <a:buChar char="•"/>
            </a:pPr>
            <a:r>
              <a:rPr lang="en-US" sz="2800" dirty="0">
                <a:latin typeface="+mn-lt"/>
              </a:rPr>
              <a:t>Have an authorized employee representative accompany the OSHA compliance officer on the workplace inspection; </a:t>
            </a:r>
          </a:p>
          <a:p>
            <a:endParaRPr lang="en-US" sz="2800" dirty="0">
              <a:latin typeface="+mn-lt"/>
            </a:endParaRPr>
          </a:p>
          <a:p>
            <a:pPr marL="342900" indent="-342900">
              <a:buFont typeface="Arial" panose="020B0604020202020204" pitchFamily="34" charset="0"/>
              <a:buChar char="•"/>
            </a:pPr>
            <a:r>
              <a:rPr lang="en-US" sz="2800" dirty="0">
                <a:latin typeface="+mn-lt"/>
              </a:rPr>
              <a:t>Meet informally with the OSHA compliance officer (in private, if preferred); </a:t>
            </a:r>
          </a:p>
        </p:txBody>
      </p:sp>
    </p:spTree>
    <p:extLst>
      <p:ext uri="{BB962C8B-B14F-4D97-AF65-F5344CB8AC3E}">
        <p14:creationId xmlns:p14="http://schemas.microsoft.com/office/powerpoint/2010/main" val="172512456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title"/>
          </p:nvPr>
        </p:nvSpPr>
        <p:spPr>
          <a:xfrm>
            <a:off x="0" y="0"/>
            <a:ext cx="7886700" cy="732154"/>
          </a:xfrm>
        </p:spPr>
        <p:txBody>
          <a:bodyPr>
            <a:normAutofit/>
          </a:bodyPr>
          <a:lstStyle/>
          <a:p>
            <a:pPr eaLnBrk="1" hangingPunct="1"/>
            <a:r>
              <a:rPr lang="en-US" altLang="en-US" sz="3600" dirty="0" smtClean="0">
                <a:solidFill>
                  <a:schemeClr val="bg1"/>
                </a:solidFill>
                <a:latin typeface="+mn-lt"/>
              </a:rPr>
              <a:t> Electrical </a:t>
            </a:r>
            <a:r>
              <a:rPr lang="en-US" altLang="en-US" sz="3600" dirty="0">
                <a:solidFill>
                  <a:schemeClr val="bg1"/>
                </a:solidFill>
                <a:latin typeface="+mn-lt"/>
              </a:rPr>
              <a:t>Hazards - Inspection</a:t>
            </a:r>
          </a:p>
        </p:txBody>
      </p:sp>
      <p:sp>
        <p:nvSpPr>
          <p:cNvPr id="204803" name="Rectangle 8"/>
          <p:cNvSpPr>
            <a:spLocks noGrp="1" noChangeArrowheads="1"/>
          </p:cNvSpPr>
          <p:nvPr>
            <p:ph idx="1"/>
          </p:nvPr>
        </p:nvSpPr>
        <p:spPr>
          <a:xfrm>
            <a:off x="-21122" y="2181793"/>
            <a:ext cx="3964472" cy="4500360"/>
          </a:xfrm>
        </p:spPr>
        <p:txBody>
          <a:bodyPr>
            <a:noAutofit/>
          </a:bodyPr>
          <a:lstStyle/>
          <a:p>
            <a:pPr eaLnBrk="1" hangingPunct="1"/>
            <a:r>
              <a:rPr lang="en-US" altLang="en-US" sz="2800" dirty="0"/>
              <a:t>Wiring like this must be protected in closed boxes</a:t>
            </a:r>
          </a:p>
          <a:p>
            <a:pPr eaLnBrk="1" hangingPunct="1"/>
            <a:r>
              <a:rPr lang="en-US" altLang="en-US" sz="2800" dirty="0"/>
              <a:t>There is the potential of electric shock from loose wire nuts or exposed conductors</a:t>
            </a:r>
          </a:p>
          <a:p>
            <a:pPr eaLnBrk="1" hangingPunct="1"/>
            <a:r>
              <a:rPr lang="en-US" altLang="en-US" sz="2800" dirty="0"/>
              <a:t>The hole in the bottom of the junction box is not </a:t>
            </a:r>
            <a:r>
              <a:rPr lang="en-US" altLang="en-US" sz="2800" i="1" dirty="0"/>
              <a:t>really</a:t>
            </a:r>
            <a:r>
              <a:rPr lang="en-US" altLang="en-US" sz="2800" dirty="0"/>
              <a:t> there to let water out!</a:t>
            </a:r>
          </a:p>
        </p:txBody>
      </p:sp>
      <p:pic>
        <p:nvPicPr>
          <p:cNvPr id="204805" name="Picture 3" title="Photo - Electrical junction boxes for the floats is intended to be waterproof.When properly installed, with proper sized wiring, and lock nuts, they should perform as designed. Alternative installations put the junction box outside of the riser which presents a slightly different set of issues for access for service providers. Lot’s of opinions on “best practice” for installation and subsequent issues. "/>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64472" y="3938954"/>
            <a:ext cx="5179527" cy="291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639648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8"/>
          <p:cNvSpPr>
            <a:spLocks noGrp="1" noChangeArrowheads="1"/>
          </p:cNvSpPr>
          <p:nvPr>
            <p:ph type="title"/>
          </p:nvPr>
        </p:nvSpPr>
        <p:spPr>
          <a:xfrm>
            <a:off x="0" y="0"/>
            <a:ext cx="9144000" cy="732154"/>
          </a:xfrm>
        </p:spPr>
        <p:txBody>
          <a:bodyPr>
            <a:normAutofit/>
          </a:bodyPr>
          <a:lstStyle/>
          <a:p>
            <a:pPr eaLnBrk="1" hangingPunct="1"/>
            <a:r>
              <a:rPr lang="en-US" altLang="en-US" sz="3600" dirty="0">
                <a:solidFill>
                  <a:schemeClr val="bg1"/>
                </a:solidFill>
                <a:latin typeface="+mn-lt"/>
              </a:rPr>
              <a:t>Electrical Hazards – Installation – ARC Potential</a:t>
            </a:r>
          </a:p>
        </p:txBody>
      </p:sp>
      <p:sp>
        <p:nvSpPr>
          <p:cNvPr id="210947" name="Rectangle 9"/>
          <p:cNvSpPr>
            <a:spLocks noGrp="1" noChangeArrowheads="1"/>
          </p:cNvSpPr>
          <p:nvPr>
            <p:ph idx="1"/>
          </p:nvPr>
        </p:nvSpPr>
        <p:spPr>
          <a:xfrm>
            <a:off x="0" y="2244436"/>
            <a:ext cx="3358342" cy="4394662"/>
          </a:xfrm>
        </p:spPr>
        <p:txBody>
          <a:bodyPr>
            <a:normAutofit lnSpcReduction="10000"/>
          </a:bodyPr>
          <a:lstStyle/>
          <a:p>
            <a:pPr eaLnBrk="1" hangingPunct="1"/>
            <a:r>
              <a:rPr lang="en-US" altLang="en-US" sz="2800" dirty="0"/>
              <a:t>Typically lasts less than a second</a:t>
            </a:r>
          </a:p>
          <a:p>
            <a:pPr eaLnBrk="1" hangingPunct="1"/>
            <a:r>
              <a:rPr lang="en-US" altLang="en-US" sz="2800" dirty="0"/>
              <a:t>Has extremely high radiant (heat) energy.</a:t>
            </a:r>
          </a:p>
          <a:p>
            <a:pPr eaLnBrk="1" hangingPunct="1"/>
            <a:r>
              <a:rPr lang="en-US" altLang="en-US" sz="2800" dirty="0"/>
              <a:t>Is explosive in nature (exerts great force).</a:t>
            </a:r>
          </a:p>
          <a:p>
            <a:pPr eaLnBrk="1" hangingPunct="1"/>
            <a:r>
              <a:rPr lang="en-US" altLang="en-US" sz="2800" dirty="0"/>
              <a:t>Can ignite or melt conventional work clothing</a:t>
            </a:r>
            <a:r>
              <a:rPr lang="en-US" altLang="en-US" dirty="0"/>
              <a:t>.</a:t>
            </a:r>
          </a:p>
        </p:txBody>
      </p:sp>
      <p:pic>
        <p:nvPicPr>
          <p:cNvPr id="3" name="Picture 2" title="Photo - a typical power pole configuration "/>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86744" y="2540058"/>
            <a:ext cx="5757256" cy="4317942"/>
          </a:xfrm>
          <a:prstGeom prst="rect">
            <a:avLst/>
          </a:prstGeom>
        </p:spPr>
      </p:pic>
    </p:spTree>
    <p:extLst>
      <p:ext uri="{BB962C8B-B14F-4D97-AF65-F5344CB8AC3E}">
        <p14:creationId xmlns:p14="http://schemas.microsoft.com/office/powerpoint/2010/main" val="356764251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Photo - weather conditions can affect free air voltages. Here 40volts/meter electric field strength reading in residential area"/>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p:spPr>
      </p:pic>
      <p:sp>
        <p:nvSpPr>
          <p:cNvPr id="3" name="Title 2"/>
          <p:cNvSpPr>
            <a:spLocks noGrp="1"/>
          </p:cNvSpPr>
          <p:nvPr>
            <p:ph type="title"/>
          </p:nvPr>
        </p:nvSpPr>
        <p:spPr>
          <a:xfrm>
            <a:off x="7458890" y="6453050"/>
            <a:ext cx="692333" cy="162335"/>
          </a:xfrm>
        </p:spPr>
        <p:txBody>
          <a:bodyPr>
            <a:normAutofit fontScale="90000"/>
          </a:bodyPr>
          <a:lstStyle/>
          <a:p>
            <a:r>
              <a:rPr lang="en-US" sz="800" dirty="0" smtClean="0"/>
              <a:t>Bolt meter</a:t>
            </a:r>
            <a:endParaRPr lang="en-US" sz="800" dirty="0"/>
          </a:p>
        </p:txBody>
      </p:sp>
    </p:spTree>
    <p:extLst>
      <p:ext uri="{BB962C8B-B14F-4D97-AF65-F5344CB8AC3E}">
        <p14:creationId xmlns:p14="http://schemas.microsoft.com/office/powerpoint/2010/main" val="331119504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4" name="Rectangle 5"/>
          <p:cNvSpPr>
            <a:spLocks noGrp="1" noChangeArrowheads="1"/>
          </p:cNvSpPr>
          <p:nvPr>
            <p:ph type="title"/>
          </p:nvPr>
        </p:nvSpPr>
        <p:spPr>
          <a:xfrm>
            <a:off x="0" y="0"/>
            <a:ext cx="9144000" cy="665018"/>
          </a:xfrm>
        </p:spPr>
        <p:txBody>
          <a:bodyPr>
            <a:noAutofit/>
          </a:bodyPr>
          <a:lstStyle/>
          <a:p>
            <a:pPr eaLnBrk="1" hangingPunct="1"/>
            <a:r>
              <a:rPr lang="en-US" altLang="en-US" sz="3600" dirty="0">
                <a:solidFill>
                  <a:schemeClr val="bg1"/>
                </a:solidFill>
                <a:latin typeface="+mn-lt"/>
              </a:rPr>
              <a:t>Electrical Hazards - Ensure Adequate Clearance</a:t>
            </a:r>
          </a:p>
        </p:txBody>
      </p:sp>
      <p:sp>
        <p:nvSpPr>
          <p:cNvPr id="223235" name="Rectangle 6"/>
          <p:cNvSpPr>
            <a:spLocks noGrp="1" noChangeArrowheads="1"/>
          </p:cNvSpPr>
          <p:nvPr>
            <p:ph idx="1"/>
          </p:nvPr>
        </p:nvSpPr>
        <p:spPr>
          <a:xfrm>
            <a:off x="228600" y="2024149"/>
            <a:ext cx="3938846" cy="5562600"/>
          </a:xfrm>
        </p:spPr>
        <p:txBody>
          <a:bodyPr>
            <a:normAutofit/>
          </a:bodyPr>
          <a:lstStyle/>
          <a:p>
            <a:pPr eaLnBrk="1" hangingPunct="1"/>
            <a:r>
              <a:rPr lang="en-US" altLang="en-US" sz="2800" dirty="0"/>
              <a:t>Install flag warnings at proper distances</a:t>
            </a:r>
          </a:p>
          <a:p>
            <a:pPr eaLnBrk="1" hangingPunct="1"/>
            <a:r>
              <a:rPr lang="en-US" altLang="en-US" sz="2800" dirty="0"/>
              <a:t>If it is difficult for an operator to see the power lines, designate a spotter</a:t>
            </a:r>
          </a:p>
          <a:p>
            <a:pPr eaLnBrk="1" hangingPunct="1"/>
            <a:r>
              <a:rPr lang="en-US" altLang="en-US" sz="2800" dirty="0"/>
              <a:t>If you cannot maintain adequate clearances, have the power company insulate, move or de-energize the line</a:t>
            </a:r>
          </a:p>
        </p:txBody>
      </p:sp>
      <p:pic>
        <p:nvPicPr>
          <p:cNvPr id="2" name="Picture 1" title="Photo - adequate clearanc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67446" y="3125584"/>
            <a:ext cx="4976553" cy="3732415"/>
          </a:xfrm>
          <a:prstGeom prst="rect">
            <a:avLst/>
          </a:prstGeom>
        </p:spPr>
      </p:pic>
    </p:spTree>
    <p:extLst>
      <p:ext uri="{BB962C8B-B14F-4D97-AF65-F5344CB8AC3E}">
        <p14:creationId xmlns:p14="http://schemas.microsoft.com/office/powerpoint/2010/main" val="2990260098"/>
      </p:ext>
    </p:extLst>
  </p:cSld>
  <p:clrMapOvr>
    <a:masterClrMapping/>
  </p:clrMapOvr>
  <p:transition spd="slow"/>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title"/>
          </p:nvPr>
        </p:nvSpPr>
        <p:spPr>
          <a:xfrm>
            <a:off x="0" y="404"/>
            <a:ext cx="7886700" cy="697865"/>
          </a:xfrm>
        </p:spPr>
        <p:txBody>
          <a:bodyPr>
            <a:normAutofit fontScale="90000"/>
          </a:bodyPr>
          <a:lstStyle/>
          <a:p>
            <a:pPr eaLnBrk="1" hangingPunct="1"/>
            <a:r>
              <a:rPr lang="en-US" altLang="en-US" sz="3600" dirty="0">
                <a:solidFill>
                  <a:schemeClr val="bg1"/>
                </a:solidFill>
                <a:latin typeface="+mn-lt"/>
              </a:rPr>
              <a:t>Electrical Hazards – Underground Powerlines</a:t>
            </a:r>
          </a:p>
        </p:txBody>
      </p:sp>
      <p:pic>
        <p:nvPicPr>
          <p:cNvPr id="2" name="Picture 1" title="Photo - This scenario presents a unique electrocution hazard. When access for pumper trucks that service OSS have limited line of sight, landscaping and restricted turn radius, it represents a scenario that has happened in our industry. Temporarily parking in the street and doing a site walk around in these conditions may prevent an accident that will create an electrocution hazard for the operator and or property owner when they come out to ask how you knocked the power out in the house….if its been raining…the restricted area gets larger quickly depending on soil types and saturation levels.The driver should stay in the vehicle if he suspects an impact with an electrical component and their vehicle and can make a determination of what was just hit.  They would then identify the hazards and PPE,  Appropriate PPE (foot wear) for grounding or take appropriate steps to  call for assistanc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0424" y="2000250"/>
            <a:ext cx="7497128" cy="4857750"/>
          </a:xfrm>
          <a:prstGeom prst="rect">
            <a:avLst/>
          </a:prstGeom>
        </p:spPr>
      </p:pic>
    </p:spTree>
    <p:extLst>
      <p:ext uri="{BB962C8B-B14F-4D97-AF65-F5344CB8AC3E}">
        <p14:creationId xmlns:p14="http://schemas.microsoft.com/office/powerpoint/2010/main" val="341643164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title"/>
          </p:nvPr>
        </p:nvSpPr>
        <p:spPr>
          <a:xfrm>
            <a:off x="0" y="404"/>
            <a:ext cx="7886700" cy="697865"/>
          </a:xfrm>
        </p:spPr>
        <p:txBody>
          <a:bodyPr>
            <a:normAutofit fontScale="90000"/>
          </a:bodyPr>
          <a:lstStyle/>
          <a:p>
            <a:pPr eaLnBrk="1" hangingPunct="1"/>
            <a:r>
              <a:rPr lang="en-US" altLang="en-US" sz="3600" dirty="0">
                <a:solidFill>
                  <a:schemeClr val="bg1"/>
                </a:solidFill>
                <a:latin typeface="+mn-lt"/>
              </a:rPr>
              <a:t>Electrical Hazards – Underground </a:t>
            </a:r>
            <a:r>
              <a:rPr lang="en-US" altLang="en-US" sz="3600" dirty="0" err="1" smtClean="0">
                <a:solidFill>
                  <a:schemeClr val="bg1"/>
                </a:solidFill>
                <a:latin typeface="+mn-lt"/>
              </a:rPr>
              <a:t>Powerlines</a:t>
            </a:r>
            <a:r>
              <a:rPr lang="en-US" altLang="en-US" sz="3600" dirty="0" smtClean="0">
                <a:solidFill>
                  <a:schemeClr val="bg1"/>
                </a:solidFill>
                <a:latin typeface="+mn-lt"/>
              </a:rPr>
              <a:t> </a:t>
            </a:r>
            <a:endParaRPr lang="en-US" altLang="en-US" sz="3600" dirty="0">
              <a:solidFill>
                <a:schemeClr val="bg1"/>
              </a:solidFill>
              <a:latin typeface="+mn-lt"/>
            </a:endParaRPr>
          </a:p>
        </p:txBody>
      </p:sp>
      <p:pic>
        <p:nvPicPr>
          <p:cNvPr id="3" name="Picture 2" title="Photo - Either in new or existing construction, this presents a unique electrocution hazard. Excavation activities during construction (new) can present a changing environment. Operators don’t always know if underground utilities have been installed. Temporary power is often established and the operator should have locate information if needed. Doing a site walk around in these conditions may prevent an accident that will create an electrocution hazard for the operator and or other contractor employees onsite….if its been raining…the restricted area gets larger quickly depending on soil types and saturation levels. Temporary power sources should be inspected prior to work to understand  any  hazard conditions that exist.The operator should stay in the vehicle if he can make a determination of what was just hit. Possible hazards and PPE: Appropriate PPE (foot wear) for grounding, training and procedures for exiting equipment in a hot zone.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7106" y="2892828"/>
            <a:ext cx="5286894" cy="3965171"/>
          </a:xfrm>
          <a:prstGeom prst="rect">
            <a:avLst/>
          </a:prstGeom>
        </p:spPr>
      </p:pic>
      <p:sp>
        <p:nvSpPr>
          <p:cNvPr id="4" name="TextBox 3"/>
          <p:cNvSpPr txBox="1"/>
          <p:nvPr/>
        </p:nvSpPr>
        <p:spPr>
          <a:xfrm>
            <a:off x="199506" y="2198716"/>
            <a:ext cx="3657600" cy="4524315"/>
          </a:xfrm>
          <a:prstGeom prst="rect">
            <a:avLst/>
          </a:prstGeom>
          <a:noFill/>
        </p:spPr>
        <p:txBody>
          <a:bodyPr wrap="square" rtlCol="0">
            <a:spAutoFit/>
          </a:bodyPr>
          <a:lstStyle/>
          <a:p>
            <a:r>
              <a:rPr lang="en-US" sz="2400" dirty="0"/>
              <a:t>Industry polls indicate that misidentified locates for utilities approach 25%</a:t>
            </a:r>
          </a:p>
          <a:p>
            <a:pPr marL="342900" indent="-342900">
              <a:buFont typeface="Arial" panose="020B0604020202020204" pitchFamily="34" charset="0"/>
              <a:buChar char="•"/>
            </a:pPr>
            <a:r>
              <a:rPr lang="en-US" sz="2400" dirty="0"/>
              <a:t>Arc Hazards increase and have damaged equipment and put operators at risk.</a:t>
            </a:r>
          </a:p>
          <a:p>
            <a:r>
              <a:rPr lang="en-US" sz="2400" dirty="0"/>
              <a:t>Stop! Assess the situation before you try to get off the equipment.</a:t>
            </a:r>
          </a:p>
          <a:p>
            <a:pPr marL="342900" indent="-342900">
              <a:buFont typeface="Arial" panose="020B0604020202020204" pitchFamily="34" charset="0"/>
              <a:buChar char="•"/>
            </a:pPr>
            <a:r>
              <a:rPr lang="en-US" sz="2400" dirty="0"/>
              <a:t>Jump clear – when getting off.</a:t>
            </a:r>
          </a:p>
        </p:txBody>
      </p:sp>
    </p:spTree>
    <p:extLst>
      <p:ext uri="{BB962C8B-B14F-4D97-AF65-F5344CB8AC3E}">
        <p14:creationId xmlns:p14="http://schemas.microsoft.com/office/powerpoint/2010/main" val="25946103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9378" name="Rectangle 4"/>
          <p:cNvSpPr>
            <a:spLocks noGrp="1" noChangeArrowheads="1"/>
          </p:cNvSpPr>
          <p:nvPr>
            <p:ph type="title"/>
          </p:nvPr>
        </p:nvSpPr>
        <p:spPr>
          <a:xfrm>
            <a:off x="0" y="0"/>
            <a:ext cx="3788367" cy="688759"/>
          </a:xfrm>
        </p:spPr>
        <p:txBody>
          <a:bodyPr>
            <a:normAutofit/>
          </a:bodyPr>
          <a:lstStyle/>
          <a:p>
            <a:pPr eaLnBrk="1" hangingPunct="1"/>
            <a:r>
              <a:rPr lang="en-US" altLang="en-US" sz="3600" dirty="0">
                <a:solidFill>
                  <a:schemeClr val="bg1"/>
                </a:solidFill>
              </a:rPr>
              <a:t>If Contact Occurs</a:t>
            </a:r>
          </a:p>
        </p:txBody>
      </p:sp>
      <p:sp>
        <p:nvSpPr>
          <p:cNvPr id="229379" name="Rectangle 5"/>
          <p:cNvSpPr>
            <a:spLocks noGrp="1" noChangeArrowheads="1"/>
          </p:cNvSpPr>
          <p:nvPr>
            <p:ph idx="1"/>
          </p:nvPr>
        </p:nvSpPr>
        <p:spPr>
          <a:xfrm>
            <a:off x="182105" y="2718661"/>
            <a:ext cx="6172200" cy="2628254"/>
          </a:xfrm>
        </p:spPr>
        <p:txBody>
          <a:bodyPr>
            <a:normAutofit/>
          </a:bodyPr>
          <a:lstStyle/>
          <a:p>
            <a:pPr eaLnBrk="1" hangingPunct="1"/>
            <a:r>
              <a:rPr lang="en-US" altLang="en-US" sz="2800" dirty="0"/>
              <a:t>Stay on the machine if possible</a:t>
            </a:r>
          </a:p>
          <a:p>
            <a:pPr eaLnBrk="1" hangingPunct="1"/>
            <a:r>
              <a:rPr lang="en-US" altLang="en-US" sz="2800" dirty="0"/>
              <a:t>Warn all others to stay away</a:t>
            </a:r>
          </a:p>
          <a:p>
            <a:pPr eaLnBrk="1" hangingPunct="1"/>
            <a:r>
              <a:rPr lang="en-US" altLang="en-US" sz="2800" dirty="0"/>
              <a:t>Notify power company immediately</a:t>
            </a:r>
          </a:p>
          <a:p>
            <a:pPr eaLnBrk="1" hangingPunct="1"/>
            <a:r>
              <a:rPr lang="en-US" altLang="en-US" sz="2800" dirty="0"/>
              <a:t>Attempt to move away but assure line is not “connected”</a:t>
            </a:r>
          </a:p>
        </p:txBody>
      </p:sp>
    </p:spTree>
    <p:extLst>
      <p:ext uri="{BB962C8B-B14F-4D97-AF65-F5344CB8AC3E}">
        <p14:creationId xmlns:p14="http://schemas.microsoft.com/office/powerpoint/2010/main" val="271928093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title"/>
          </p:nvPr>
        </p:nvSpPr>
        <p:spPr>
          <a:xfrm>
            <a:off x="0" y="0"/>
            <a:ext cx="4175825" cy="750752"/>
          </a:xfrm>
        </p:spPr>
        <p:txBody>
          <a:bodyPr>
            <a:normAutofit/>
          </a:bodyPr>
          <a:lstStyle/>
          <a:p>
            <a:pPr eaLnBrk="1" hangingPunct="1"/>
            <a:r>
              <a:rPr lang="en-US" altLang="en-US" sz="3600" dirty="0">
                <a:solidFill>
                  <a:schemeClr val="bg1"/>
                </a:solidFill>
              </a:rPr>
              <a:t>Bail Out Procedures</a:t>
            </a:r>
          </a:p>
        </p:txBody>
      </p:sp>
      <p:sp>
        <p:nvSpPr>
          <p:cNvPr id="231427" name="Rectangle 8"/>
          <p:cNvSpPr>
            <a:spLocks noGrp="1" noChangeArrowheads="1"/>
          </p:cNvSpPr>
          <p:nvPr>
            <p:ph idx="1"/>
          </p:nvPr>
        </p:nvSpPr>
        <p:spPr>
          <a:xfrm>
            <a:off x="628650" y="2506662"/>
            <a:ext cx="7886700" cy="4351338"/>
          </a:xfrm>
        </p:spPr>
        <p:txBody>
          <a:bodyPr>
            <a:normAutofit/>
          </a:bodyPr>
          <a:lstStyle/>
          <a:p>
            <a:pPr eaLnBrk="1" hangingPunct="1"/>
            <a:r>
              <a:rPr lang="en-US" altLang="en-US" sz="2800" dirty="0"/>
              <a:t>If you must get out, jump with your feet together</a:t>
            </a:r>
          </a:p>
          <a:p>
            <a:pPr eaLnBrk="1" hangingPunct="1"/>
            <a:r>
              <a:rPr lang="en-US" altLang="en-US" sz="2800" dirty="0"/>
              <a:t>Do not touch the machine</a:t>
            </a:r>
          </a:p>
          <a:p>
            <a:pPr eaLnBrk="1" hangingPunct="1"/>
            <a:r>
              <a:rPr lang="en-US" altLang="en-US" sz="2800" dirty="0"/>
              <a:t>Hop or shuffle out of the area</a:t>
            </a:r>
          </a:p>
        </p:txBody>
      </p:sp>
      <p:pic>
        <p:nvPicPr>
          <p:cNvPr id="231428" name="Picture 4" descr="ELECJUMP"/>
          <p:cNvPicPr>
            <a:picLocks noGrp="1" noChangeArrowheads="1"/>
          </p:cNvPicPr>
          <p:nvPr>
            <p:ph type="clipArt" sz="half" idx="4294967295"/>
          </p:nvPr>
        </p:nvPicPr>
        <p:blipFill>
          <a:blip r:embed="rId3" cstate="email">
            <a:extLst>
              <a:ext uri="{28A0092B-C50C-407E-A947-70E740481C1C}">
                <a14:useLocalDpi xmlns:a14="http://schemas.microsoft.com/office/drawing/2010/main"/>
              </a:ext>
            </a:extLst>
          </a:blip>
          <a:srcRect/>
          <a:stretch>
            <a:fillRect/>
          </a:stretch>
        </p:blipFill>
        <p:spPr>
          <a:xfrm>
            <a:off x="5328138" y="3692769"/>
            <a:ext cx="3815862" cy="3165231"/>
          </a:xfrm>
          <a:noFill/>
        </p:spPr>
      </p:pic>
    </p:spTree>
    <p:extLst>
      <p:ext uri="{BB962C8B-B14F-4D97-AF65-F5344CB8AC3E}">
        <p14:creationId xmlns:p14="http://schemas.microsoft.com/office/powerpoint/2010/main" val="363117233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2"/>
          <p:cNvSpPr>
            <a:spLocks noGrp="1" noChangeArrowheads="1"/>
          </p:cNvSpPr>
          <p:nvPr>
            <p:ph type="title"/>
          </p:nvPr>
        </p:nvSpPr>
        <p:spPr>
          <a:xfrm>
            <a:off x="0" y="0"/>
            <a:ext cx="7886700" cy="719755"/>
          </a:xfrm>
        </p:spPr>
        <p:txBody>
          <a:bodyPr rtlCol="0">
            <a:normAutofit/>
          </a:bodyPr>
          <a:lstStyle/>
          <a:p>
            <a:pPr eaLnBrk="1" fontAlgn="auto" hangingPunct="1">
              <a:spcAft>
                <a:spcPts val="0"/>
              </a:spcAft>
              <a:defRPr/>
            </a:pPr>
            <a:r>
              <a:rPr lang="en-US" sz="3600" dirty="0">
                <a:solidFill>
                  <a:schemeClr val="bg1"/>
                </a:solidFill>
                <a:effectLst>
                  <a:outerShdw blurRad="38100" dist="38100" dir="2700000" algn="tl">
                    <a:srgbClr val="C0C0C0"/>
                  </a:outerShdw>
                </a:effectLst>
              </a:rPr>
              <a:t>Summary</a:t>
            </a:r>
          </a:p>
        </p:txBody>
      </p:sp>
      <p:sp>
        <p:nvSpPr>
          <p:cNvPr id="256003" name="Rectangle 3"/>
          <p:cNvSpPr>
            <a:spLocks noGrp="1" noChangeArrowheads="1"/>
          </p:cNvSpPr>
          <p:nvPr>
            <p:ph idx="1"/>
          </p:nvPr>
        </p:nvSpPr>
        <p:spPr>
          <a:xfrm>
            <a:off x="174171" y="2169762"/>
            <a:ext cx="8795658" cy="3662766"/>
          </a:xfrm>
        </p:spPr>
        <p:txBody>
          <a:bodyPr>
            <a:normAutofit/>
          </a:bodyPr>
          <a:lstStyle/>
          <a:p>
            <a:pPr marL="0" indent="0" eaLnBrk="1" hangingPunct="1">
              <a:buNone/>
            </a:pPr>
            <a:r>
              <a:rPr lang="en-US" altLang="en-US" sz="4000" dirty="0"/>
              <a:t>Since the inception of OSHA .</a:t>
            </a:r>
          </a:p>
          <a:p>
            <a:pPr lvl="1"/>
            <a:r>
              <a:rPr lang="en-US" altLang="en-US" sz="3700" dirty="0"/>
              <a:t> Workplace Fatalities are down 60% +</a:t>
            </a:r>
          </a:p>
          <a:p>
            <a:pPr lvl="1"/>
            <a:r>
              <a:rPr lang="en-US" altLang="en-US" sz="3700" dirty="0"/>
              <a:t> Illness and Injury are down 40%</a:t>
            </a:r>
          </a:p>
          <a:p>
            <a:pPr marL="342900" lvl="1" indent="0">
              <a:buNone/>
            </a:pPr>
            <a:endParaRPr lang="en-US" altLang="en-US" sz="3700" dirty="0"/>
          </a:p>
          <a:p>
            <a:pPr marL="342900" lvl="1" indent="0">
              <a:buNone/>
            </a:pPr>
            <a:r>
              <a:rPr lang="en-US" altLang="en-US" sz="3700" dirty="0"/>
              <a:t>This also considers that the workforce in the U.S. has more than doubled in size!</a:t>
            </a:r>
          </a:p>
        </p:txBody>
      </p:sp>
    </p:spTree>
    <p:extLst>
      <p:ext uri="{BB962C8B-B14F-4D97-AF65-F5344CB8AC3E}">
        <p14:creationId xmlns:p14="http://schemas.microsoft.com/office/powerpoint/2010/main" val="311679848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2"/>
          <p:cNvSpPr>
            <a:spLocks noGrp="1" noChangeArrowheads="1"/>
          </p:cNvSpPr>
          <p:nvPr>
            <p:ph type="title"/>
          </p:nvPr>
        </p:nvSpPr>
        <p:spPr>
          <a:xfrm>
            <a:off x="0" y="0"/>
            <a:ext cx="7886700" cy="719755"/>
          </a:xfrm>
        </p:spPr>
        <p:txBody>
          <a:bodyPr rtlCol="0">
            <a:normAutofit/>
          </a:bodyPr>
          <a:lstStyle/>
          <a:p>
            <a:pPr eaLnBrk="1" fontAlgn="auto" hangingPunct="1">
              <a:spcAft>
                <a:spcPts val="0"/>
              </a:spcAft>
              <a:defRPr/>
            </a:pPr>
            <a:r>
              <a:rPr lang="en-US" sz="3600" dirty="0" smtClean="0">
                <a:solidFill>
                  <a:schemeClr val="bg1"/>
                </a:solidFill>
                <a:effectLst>
                  <a:outerShdw blurRad="38100" dist="38100" dir="2700000" algn="tl">
                    <a:srgbClr val="C0C0C0"/>
                  </a:outerShdw>
                </a:effectLst>
              </a:rPr>
              <a:t> Summary</a:t>
            </a:r>
            <a:endParaRPr lang="en-US" sz="3600" dirty="0">
              <a:solidFill>
                <a:schemeClr val="bg1"/>
              </a:solidFill>
              <a:effectLst>
                <a:outerShdw blurRad="38100" dist="38100" dir="2700000" algn="tl">
                  <a:srgbClr val="C0C0C0"/>
                </a:outerShdw>
              </a:effectLst>
            </a:endParaRPr>
          </a:p>
        </p:txBody>
      </p:sp>
      <p:sp>
        <p:nvSpPr>
          <p:cNvPr id="256003" name="Rectangle 3"/>
          <p:cNvSpPr>
            <a:spLocks noGrp="1" noChangeArrowheads="1"/>
          </p:cNvSpPr>
          <p:nvPr>
            <p:ph idx="1"/>
          </p:nvPr>
        </p:nvSpPr>
        <p:spPr>
          <a:xfrm>
            <a:off x="174171" y="2169762"/>
            <a:ext cx="8795658" cy="3662766"/>
          </a:xfrm>
        </p:spPr>
        <p:txBody>
          <a:bodyPr>
            <a:normAutofit/>
          </a:bodyPr>
          <a:lstStyle/>
          <a:p>
            <a:pPr marL="0" indent="0" eaLnBrk="1" hangingPunct="1">
              <a:buNone/>
            </a:pPr>
            <a:r>
              <a:rPr lang="en-US" altLang="en-US" sz="4000" dirty="0"/>
              <a:t>Source: CDC (NIOSH)</a:t>
            </a:r>
          </a:p>
          <a:p>
            <a:pPr lvl="1"/>
            <a:r>
              <a:rPr lang="en-US" altLang="en-US" sz="3700" dirty="0"/>
              <a:t> Construction represents about 8% of the workforce, but….</a:t>
            </a:r>
          </a:p>
          <a:p>
            <a:pPr lvl="1"/>
            <a:r>
              <a:rPr lang="en-US" altLang="en-US" sz="3700" dirty="0"/>
              <a:t> Construction accounts for 44% of the occupational fatalities</a:t>
            </a:r>
          </a:p>
        </p:txBody>
      </p:sp>
    </p:spTree>
    <p:extLst>
      <p:ext uri="{BB962C8B-B14F-4D97-AF65-F5344CB8AC3E}">
        <p14:creationId xmlns:p14="http://schemas.microsoft.com/office/powerpoint/2010/main" val="1563095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300250"/>
            <a:ext cx="8458200" cy="1066800"/>
          </a:xfrm>
        </p:spPr>
        <p:txBody>
          <a:bodyPr rtlCol="0">
            <a:noAutofit/>
          </a:bodyPr>
          <a:lstStyle/>
          <a:p>
            <a:pPr eaLnBrk="1" fontAlgn="auto" hangingPunct="1">
              <a:spcAft>
                <a:spcPts val="0"/>
              </a:spcAft>
              <a:defRPr/>
            </a:pPr>
            <a:r>
              <a:rPr lang="en-US" sz="3600" dirty="0" smtClean="0">
                <a:solidFill>
                  <a:schemeClr val="bg1"/>
                </a:solidFill>
                <a:latin typeface="+mn-lt"/>
              </a:rPr>
              <a:t> Worker </a:t>
            </a:r>
            <a:r>
              <a:rPr lang="en-US" sz="3600" dirty="0">
                <a:solidFill>
                  <a:schemeClr val="bg1"/>
                </a:solidFill>
                <a:latin typeface="+mn-lt"/>
              </a:rPr>
              <a:t>Responsibilities and Rights</a:t>
            </a:r>
            <a:br>
              <a:rPr lang="en-US" sz="3600" dirty="0">
                <a:solidFill>
                  <a:schemeClr val="bg1"/>
                </a:solidFill>
                <a:latin typeface="+mn-lt"/>
              </a:rPr>
            </a:br>
            <a:endParaRPr lang="en-US" sz="3600" dirty="0">
              <a:solidFill>
                <a:schemeClr val="bg1"/>
              </a:solidFill>
              <a:effectLst>
                <a:outerShdw blurRad="38100" dist="38100" dir="2700000" algn="tl">
                  <a:srgbClr val="C0C0C0"/>
                </a:outerShdw>
              </a:effectLst>
              <a:latin typeface="+mn-lt"/>
            </a:endParaRPr>
          </a:p>
        </p:txBody>
      </p:sp>
      <p:sp>
        <p:nvSpPr>
          <p:cNvPr id="86019" name="Rectangle 2"/>
          <p:cNvSpPr>
            <a:spLocks noChangeArrowheads="1"/>
          </p:cNvSpPr>
          <p:nvPr/>
        </p:nvSpPr>
        <p:spPr bwMode="auto">
          <a:xfrm>
            <a:off x="232756" y="2519686"/>
            <a:ext cx="877304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Arial" panose="020B0604020202020204" pitchFamily="34" charset="0"/>
              <a:buChar char="•"/>
            </a:pPr>
            <a:r>
              <a:rPr lang="en-US" sz="2800" dirty="0">
                <a:latin typeface="+mn-lt"/>
              </a:rPr>
              <a:t>Be notified by your employer of any citations issued for alleged violations of standards at the workplace, and of your employer's requests for variances or for changes in the abatement period; </a:t>
            </a:r>
          </a:p>
          <a:p>
            <a:pPr marL="342900" indent="-342900">
              <a:buFont typeface="Arial" panose="020B0604020202020204" pitchFamily="34" charset="0"/>
              <a:buChar char="•"/>
            </a:pPr>
            <a:endParaRPr lang="en-US" sz="2800" dirty="0">
              <a:latin typeface="+mn-lt"/>
            </a:endParaRPr>
          </a:p>
          <a:p>
            <a:pPr marL="342900" indent="-342900">
              <a:buFont typeface="Arial" panose="020B0604020202020204" pitchFamily="34" charset="0"/>
              <a:buChar char="•"/>
            </a:pPr>
            <a:r>
              <a:rPr lang="en-US" sz="2800" dirty="0">
                <a:latin typeface="+mn-lt"/>
              </a:rPr>
              <a:t>Contest the abatement time set in any citation issued to your employer by OSHA; </a:t>
            </a:r>
          </a:p>
        </p:txBody>
      </p:sp>
    </p:spTree>
    <p:extLst>
      <p:ext uri="{BB962C8B-B14F-4D97-AF65-F5344CB8AC3E}">
        <p14:creationId xmlns:p14="http://schemas.microsoft.com/office/powerpoint/2010/main" val="309319653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2"/>
          <p:cNvSpPr>
            <a:spLocks noGrp="1" noChangeArrowheads="1"/>
          </p:cNvSpPr>
          <p:nvPr>
            <p:ph type="title"/>
          </p:nvPr>
        </p:nvSpPr>
        <p:spPr>
          <a:xfrm>
            <a:off x="0" y="0"/>
            <a:ext cx="7886700" cy="719755"/>
          </a:xfrm>
        </p:spPr>
        <p:txBody>
          <a:bodyPr rtlCol="0">
            <a:normAutofit/>
          </a:bodyPr>
          <a:lstStyle/>
          <a:p>
            <a:pPr eaLnBrk="1" fontAlgn="auto" hangingPunct="1">
              <a:spcAft>
                <a:spcPts val="0"/>
              </a:spcAft>
              <a:defRPr/>
            </a:pPr>
            <a:r>
              <a:rPr lang="en-US" sz="3600" dirty="0">
                <a:solidFill>
                  <a:schemeClr val="bg1"/>
                </a:solidFill>
                <a:effectLst>
                  <a:outerShdw blurRad="38100" dist="38100" dir="2700000" algn="tl">
                    <a:srgbClr val="C0C0C0"/>
                  </a:outerShdw>
                </a:effectLst>
              </a:rPr>
              <a:t>Staying Incident Free</a:t>
            </a:r>
          </a:p>
        </p:txBody>
      </p:sp>
      <p:sp>
        <p:nvSpPr>
          <p:cNvPr id="2" name="Oval 1" title="Blue circle: PDA Cycle - plan, do, check, act"/>
          <p:cNvSpPr/>
          <p:nvPr/>
        </p:nvSpPr>
        <p:spPr>
          <a:xfrm>
            <a:off x="2463799" y="1601327"/>
            <a:ext cx="4921333" cy="48561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4" name="TextBox 3"/>
          <p:cNvSpPr txBox="1"/>
          <p:nvPr/>
        </p:nvSpPr>
        <p:spPr>
          <a:xfrm>
            <a:off x="4203755" y="1169564"/>
            <a:ext cx="1441420" cy="523220"/>
          </a:xfrm>
          <a:prstGeom prst="rect">
            <a:avLst/>
          </a:prstGeom>
          <a:noFill/>
        </p:spPr>
        <p:txBody>
          <a:bodyPr wrap="none" rtlCol="0">
            <a:spAutoFit/>
          </a:bodyPr>
          <a:lstStyle/>
          <a:p>
            <a:r>
              <a:rPr lang="en-US" sz="2800" dirty="0"/>
              <a:t>Planning</a:t>
            </a:r>
          </a:p>
        </p:txBody>
      </p:sp>
      <p:sp>
        <p:nvSpPr>
          <p:cNvPr id="5" name="TextBox 4"/>
          <p:cNvSpPr txBox="1"/>
          <p:nvPr/>
        </p:nvSpPr>
        <p:spPr>
          <a:xfrm>
            <a:off x="7073900" y="2405075"/>
            <a:ext cx="1346200" cy="523220"/>
          </a:xfrm>
          <a:prstGeom prst="rect">
            <a:avLst/>
          </a:prstGeom>
          <a:noFill/>
        </p:spPr>
        <p:txBody>
          <a:bodyPr wrap="square" rtlCol="0">
            <a:spAutoFit/>
          </a:bodyPr>
          <a:lstStyle/>
          <a:p>
            <a:r>
              <a:rPr lang="en-US" sz="2800" dirty="0"/>
              <a:t>Training</a:t>
            </a:r>
          </a:p>
        </p:txBody>
      </p:sp>
      <p:sp>
        <p:nvSpPr>
          <p:cNvPr id="11" name="TextBox 10"/>
          <p:cNvSpPr txBox="1"/>
          <p:nvPr/>
        </p:nvSpPr>
        <p:spPr>
          <a:xfrm>
            <a:off x="7264400" y="4964727"/>
            <a:ext cx="1879600" cy="523220"/>
          </a:xfrm>
          <a:prstGeom prst="rect">
            <a:avLst/>
          </a:prstGeom>
          <a:noFill/>
        </p:spPr>
        <p:txBody>
          <a:bodyPr wrap="square" rtlCol="0">
            <a:spAutoFit/>
          </a:bodyPr>
          <a:lstStyle/>
          <a:p>
            <a:r>
              <a:rPr lang="en-US" sz="2800" dirty="0"/>
              <a:t>Inspection</a:t>
            </a:r>
          </a:p>
        </p:txBody>
      </p:sp>
      <p:sp>
        <p:nvSpPr>
          <p:cNvPr id="12" name="TextBox 11"/>
          <p:cNvSpPr txBox="1"/>
          <p:nvPr/>
        </p:nvSpPr>
        <p:spPr>
          <a:xfrm>
            <a:off x="4092673" y="6379351"/>
            <a:ext cx="1854200" cy="523220"/>
          </a:xfrm>
          <a:prstGeom prst="rect">
            <a:avLst/>
          </a:prstGeom>
          <a:noFill/>
        </p:spPr>
        <p:txBody>
          <a:bodyPr wrap="square" rtlCol="0">
            <a:spAutoFit/>
          </a:bodyPr>
          <a:lstStyle/>
          <a:p>
            <a:r>
              <a:rPr lang="en-US" sz="2800" dirty="0"/>
              <a:t>Oversight</a:t>
            </a:r>
          </a:p>
        </p:txBody>
      </p:sp>
      <p:sp>
        <p:nvSpPr>
          <p:cNvPr id="13" name="TextBox 12"/>
          <p:cNvSpPr txBox="1"/>
          <p:nvPr/>
        </p:nvSpPr>
        <p:spPr>
          <a:xfrm>
            <a:off x="169966" y="4964727"/>
            <a:ext cx="2990767" cy="523220"/>
          </a:xfrm>
          <a:prstGeom prst="rect">
            <a:avLst/>
          </a:prstGeom>
          <a:noFill/>
        </p:spPr>
        <p:txBody>
          <a:bodyPr wrap="square" rtlCol="0">
            <a:spAutoFit/>
          </a:bodyPr>
          <a:lstStyle/>
          <a:p>
            <a:r>
              <a:rPr lang="en-US" sz="2800" dirty="0"/>
              <a:t>Lessons Learned</a:t>
            </a:r>
          </a:p>
        </p:txBody>
      </p:sp>
      <p:sp>
        <p:nvSpPr>
          <p:cNvPr id="14" name="TextBox 13"/>
          <p:cNvSpPr txBox="1"/>
          <p:nvPr/>
        </p:nvSpPr>
        <p:spPr>
          <a:xfrm>
            <a:off x="866900" y="2405075"/>
            <a:ext cx="2463800" cy="523220"/>
          </a:xfrm>
          <a:prstGeom prst="rect">
            <a:avLst/>
          </a:prstGeom>
          <a:noFill/>
        </p:spPr>
        <p:txBody>
          <a:bodyPr wrap="square" rtlCol="0">
            <a:spAutoFit/>
          </a:bodyPr>
          <a:lstStyle/>
          <a:p>
            <a:r>
              <a:rPr lang="en-US" sz="2800" dirty="0"/>
              <a:t>Re-evaluate</a:t>
            </a:r>
          </a:p>
        </p:txBody>
      </p:sp>
      <p:sp>
        <p:nvSpPr>
          <p:cNvPr id="16" name="TextBox 15"/>
          <p:cNvSpPr txBox="1"/>
          <p:nvPr/>
        </p:nvSpPr>
        <p:spPr>
          <a:xfrm>
            <a:off x="3922703" y="3092099"/>
            <a:ext cx="2003523" cy="2000548"/>
          </a:xfrm>
          <a:prstGeom prst="rect">
            <a:avLst/>
          </a:prstGeom>
          <a:noFill/>
        </p:spPr>
        <p:txBody>
          <a:bodyPr wrap="square" rtlCol="0">
            <a:spAutoFit/>
          </a:bodyPr>
          <a:lstStyle/>
          <a:p>
            <a:r>
              <a:rPr lang="en-US" sz="2800" dirty="0"/>
              <a:t>PDCA Cycle</a:t>
            </a:r>
          </a:p>
          <a:p>
            <a:pPr marL="457200" indent="-457200">
              <a:buFont typeface="Arial" panose="020B0604020202020204" pitchFamily="34" charset="0"/>
              <a:buChar char="•"/>
            </a:pPr>
            <a:r>
              <a:rPr lang="en-US" sz="2400" dirty="0"/>
              <a:t>Plan</a:t>
            </a:r>
          </a:p>
          <a:p>
            <a:pPr marL="457200" indent="-457200">
              <a:buFont typeface="Arial" panose="020B0604020202020204" pitchFamily="34" charset="0"/>
              <a:buChar char="•"/>
            </a:pPr>
            <a:r>
              <a:rPr lang="en-US" sz="2400" dirty="0"/>
              <a:t>Do </a:t>
            </a:r>
          </a:p>
          <a:p>
            <a:pPr marL="457200" indent="-457200">
              <a:buFont typeface="Arial" panose="020B0604020202020204" pitchFamily="34" charset="0"/>
              <a:buChar char="•"/>
            </a:pPr>
            <a:r>
              <a:rPr lang="en-US" sz="2400" dirty="0"/>
              <a:t>Check</a:t>
            </a:r>
          </a:p>
          <a:p>
            <a:pPr marL="457200" indent="-457200">
              <a:buFont typeface="Arial" panose="020B0604020202020204" pitchFamily="34" charset="0"/>
              <a:buChar char="•"/>
            </a:pPr>
            <a:r>
              <a:rPr lang="en-US" sz="2400" dirty="0"/>
              <a:t>Act</a:t>
            </a:r>
          </a:p>
        </p:txBody>
      </p:sp>
    </p:spTree>
    <p:extLst>
      <p:ext uri="{BB962C8B-B14F-4D97-AF65-F5344CB8AC3E}">
        <p14:creationId xmlns:p14="http://schemas.microsoft.com/office/powerpoint/2010/main" val="61994722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title"/>
          </p:nvPr>
        </p:nvSpPr>
        <p:spPr>
          <a:xfrm>
            <a:off x="2495005" y="3540034"/>
            <a:ext cx="3694235" cy="651607"/>
          </a:xfrm>
        </p:spPr>
        <p:txBody>
          <a:bodyPr>
            <a:normAutofit/>
          </a:bodyPr>
          <a:lstStyle/>
          <a:p>
            <a:r>
              <a:rPr lang="en-US" altLang="en-US" sz="3600" dirty="0">
                <a:latin typeface="+mn-lt"/>
              </a:rPr>
              <a:t>Post Quiz #2</a:t>
            </a:r>
          </a:p>
        </p:txBody>
      </p:sp>
    </p:spTree>
    <p:extLst>
      <p:ext uri="{BB962C8B-B14F-4D97-AF65-F5344CB8AC3E}">
        <p14:creationId xmlns:p14="http://schemas.microsoft.com/office/powerpoint/2010/main" val="395580760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234" name="Rectangle 2"/>
          <p:cNvSpPr>
            <a:spLocks noGrp="1" noChangeArrowheads="1"/>
          </p:cNvSpPr>
          <p:nvPr>
            <p:ph type="title"/>
          </p:nvPr>
        </p:nvSpPr>
        <p:spPr>
          <a:xfrm>
            <a:off x="0" y="0"/>
            <a:ext cx="7886700" cy="611267"/>
          </a:xfrm>
        </p:spPr>
        <p:txBody>
          <a:bodyPr rtlCol="0">
            <a:normAutofit/>
          </a:bodyPr>
          <a:lstStyle/>
          <a:p>
            <a:pPr eaLnBrk="1" fontAlgn="auto" hangingPunct="1">
              <a:spcAft>
                <a:spcPts val="0"/>
              </a:spcAft>
              <a:defRPr/>
            </a:pPr>
            <a:r>
              <a:rPr lang="en-US" sz="3600" dirty="0" smtClean="0">
                <a:solidFill>
                  <a:schemeClr val="bg1"/>
                </a:solidFill>
                <a:effectLst>
                  <a:outerShdw blurRad="38100" dist="38100" dir="2700000" algn="tl">
                    <a:srgbClr val="C0C0C0"/>
                  </a:outerShdw>
                </a:effectLst>
              </a:rPr>
              <a:t> Summary </a:t>
            </a:r>
            <a:endParaRPr lang="en-US" sz="3600" dirty="0">
              <a:solidFill>
                <a:schemeClr val="bg1"/>
              </a:solidFill>
              <a:effectLst>
                <a:outerShdw blurRad="38100" dist="38100" dir="2700000" algn="tl">
                  <a:srgbClr val="C0C0C0"/>
                </a:outerShdw>
              </a:effectLst>
            </a:endParaRPr>
          </a:p>
        </p:txBody>
      </p:sp>
      <p:sp>
        <p:nvSpPr>
          <p:cNvPr id="258051" name="Rectangle 3"/>
          <p:cNvSpPr>
            <a:spLocks noGrp="1" noChangeArrowheads="1"/>
          </p:cNvSpPr>
          <p:nvPr>
            <p:ph idx="1"/>
          </p:nvPr>
        </p:nvSpPr>
        <p:spPr>
          <a:xfrm>
            <a:off x="0" y="2442798"/>
            <a:ext cx="4370522" cy="3919091"/>
          </a:xfrm>
        </p:spPr>
        <p:txBody>
          <a:bodyPr>
            <a:normAutofit/>
          </a:bodyPr>
          <a:lstStyle/>
          <a:p>
            <a:pPr marL="0" indent="0" eaLnBrk="1" hangingPunct="1">
              <a:buNone/>
            </a:pPr>
            <a:r>
              <a:rPr lang="en-US" altLang="en-US" sz="2400" dirty="0"/>
              <a:t>Focus Four Hazards are responsible for the majority of physical, financial, and emotional losses in Onsite </a:t>
            </a:r>
            <a:r>
              <a:rPr lang="en-US" altLang="en-US" sz="2400" b="1" dirty="0">
                <a:solidFill>
                  <a:srgbClr val="BD2427"/>
                </a:solidFill>
                <a:cs typeface="Arial" panose="020B0604020202020204" pitchFamily="34" charset="0"/>
              </a:rPr>
              <a:t>—</a:t>
            </a:r>
            <a:r>
              <a:rPr lang="en-US" altLang="en-US" sz="2400" dirty="0"/>
              <a:t> </a:t>
            </a:r>
            <a:r>
              <a:rPr lang="en-US" altLang="en-US" sz="2400" b="1" dirty="0">
                <a:solidFill>
                  <a:srgbClr val="BD2427"/>
                </a:solidFill>
              </a:rPr>
              <a:t>and they exist on nearly every jobsite.</a:t>
            </a:r>
          </a:p>
          <a:p>
            <a:pPr marL="0" indent="0" eaLnBrk="1" hangingPunct="1">
              <a:buNone/>
            </a:pPr>
            <a:endParaRPr lang="en-US" altLang="en-US" sz="2400" b="1" dirty="0">
              <a:solidFill>
                <a:srgbClr val="BD2427"/>
              </a:solidFill>
            </a:endParaRPr>
          </a:p>
          <a:p>
            <a:pPr eaLnBrk="1" hangingPunct="1"/>
            <a:r>
              <a:rPr lang="en-US" altLang="en-US" sz="2400" b="1" dirty="0"/>
              <a:t>Safety is everyone's responsibility </a:t>
            </a:r>
            <a:r>
              <a:rPr lang="en-US" altLang="en-US" sz="2400" b="1" dirty="0">
                <a:cs typeface="Arial" panose="020B0604020202020204" pitchFamily="34" charset="0"/>
              </a:rPr>
              <a:t>—</a:t>
            </a:r>
            <a:r>
              <a:rPr lang="en-US" altLang="en-US" sz="2400" b="1" dirty="0"/>
              <a:t> ALL of the time.</a:t>
            </a:r>
            <a:r>
              <a:rPr lang="en-US" altLang="en-US" sz="2400" dirty="0"/>
              <a:t> </a:t>
            </a:r>
          </a:p>
        </p:txBody>
      </p:sp>
      <p:pic>
        <p:nvPicPr>
          <p:cNvPr id="4" name="Picture 3" title="Picture - young people walking on a fallen tree in the wood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3886" y="3824591"/>
            <a:ext cx="4550114" cy="3033409"/>
          </a:xfrm>
          <a:prstGeom prst="rect">
            <a:avLst/>
          </a:prstGeom>
        </p:spPr>
      </p:pic>
    </p:spTree>
    <p:extLst>
      <p:ext uri="{BB962C8B-B14F-4D97-AF65-F5344CB8AC3E}">
        <p14:creationId xmlns:p14="http://schemas.microsoft.com/office/powerpoint/2010/main" val="3878037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259307"/>
            <a:ext cx="8458200" cy="1066800"/>
          </a:xfrm>
        </p:spPr>
        <p:txBody>
          <a:bodyPr rtlCol="0">
            <a:noAutofit/>
          </a:bodyPr>
          <a:lstStyle/>
          <a:p>
            <a:pPr eaLnBrk="1" fontAlgn="auto" hangingPunct="1">
              <a:spcAft>
                <a:spcPts val="0"/>
              </a:spcAft>
              <a:defRPr/>
            </a:pPr>
            <a:r>
              <a:rPr lang="en-US" sz="3600" dirty="0" smtClean="0">
                <a:solidFill>
                  <a:schemeClr val="bg1"/>
                </a:solidFill>
                <a:latin typeface="+mn-lt"/>
              </a:rPr>
              <a:t> Worker </a:t>
            </a:r>
            <a:r>
              <a:rPr lang="en-US" sz="3600" dirty="0">
                <a:solidFill>
                  <a:schemeClr val="bg1"/>
                </a:solidFill>
                <a:latin typeface="+mn-lt"/>
              </a:rPr>
              <a:t>Responsibilities and </a:t>
            </a:r>
            <a:r>
              <a:rPr lang="en-US" sz="3600" dirty="0" smtClean="0">
                <a:solidFill>
                  <a:schemeClr val="bg1"/>
                </a:solidFill>
                <a:latin typeface="+mn-lt"/>
              </a:rPr>
              <a:t>Rights </a:t>
            </a:r>
            <a:r>
              <a:rPr lang="en-US" sz="3600" dirty="0">
                <a:solidFill>
                  <a:schemeClr val="bg1"/>
                </a:solidFill>
                <a:latin typeface="+mn-lt"/>
              </a:rPr>
              <a:t/>
            </a:r>
            <a:br>
              <a:rPr lang="en-US" sz="3600" dirty="0">
                <a:solidFill>
                  <a:schemeClr val="bg1"/>
                </a:solidFill>
                <a:latin typeface="+mn-lt"/>
              </a:rPr>
            </a:br>
            <a:endParaRPr lang="en-US" sz="3600" dirty="0">
              <a:solidFill>
                <a:schemeClr val="bg1"/>
              </a:solidFill>
              <a:effectLst>
                <a:outerShdw blurRad="38100" dist="38100" dir="2700000" algn="tl">
                  <a:srgbClr val="C0C0C0"/>
                </a:outerShdw>
              </a:effectLst>
              <a:latin typeface="+mn-lt"/>
            </a:endParaRPr>
          </a:p>
        </p:txBody>
      </p:sp>
      <p:sp>
        <p:nvSpPr>
          <p:cNvPr id="86019" name="Rectangle 2"/>
          <p:cNvSpPr>
            <a:spLocks noChangeArrowheads="1"/>
          </p:cNvSpPr>
          <p:nvPr/>
        </p:nvSpPr>
        <p:spPr bwMode="auto">
          <a:xfrm>
            <a:off x="193846" y="2539142"/>
            <a:ext cx="877304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Arial" panose="020B0604020202020204" pitchFamily="34" charset="0"/>
              <a:buChar char="•"/>
            </a:pPr>
            <a:r>
              <a:rPr lang="en-US" sz="2800" dirty="0">
                <a:latin typeface="+mn-lt"/>
              </a:rPr>
              <a:t>File a complaint with OSHA if you believe that you have been dismissed, demoted, or otherwise discriminated against for exercising rights under OSHA; </a:t>
            </a:r>
          </a:p>
          <a:p>
            <a:endParaRPr lang="en-US" sz="2800" dirty="0">
              <a:latin typeface="+mn-lt"/>
            </a:endParaRPr>
          </a:p>
          <a:p>
            <a:pPr marL="342900" indent="-342900">
              <a:buFont typeface="Arial" panose="020B0604020202020204" pitchFamily="34" charset="0"/>
              <a:buChar char="•"/>
            </a:pPr>
            <a:r>
              <a:rPr lang="en-US" sz="2800" dirty="0">
                <a:latin typeface="+mn-lt"/>
              </a:rPr>
              <a:t>File a complaint with Federal OSHA authorities if your State agency fails to administer a State program as effectively as required by OSHA; </a:t>
            </a:r>
          </a:p>
        </p:txBody>
      </p:sp>
    </p:spTree>
    <p:extLst>
      <p:ext uri="{BB962C8B-B14F-4D97-AF65-F5344CB8AC3E}">
        <p14:creationId xmlns:p14="http://schemas.microsoft.com/office/powerpoint/2010/main" val="1972063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300251"/>
            <a:ext cx="8458200" cy="1066800"/>
          </a:xfrm>
        </p:spPr>
        <p:txBody>
          <a:bodyPr rtlCol="0">
            <a:noAutofit/>
          </a:bodyPr>
          <a:lstStyle/>
          <a:p>
            <a:pPr eaLnBrk="1" fontAlgn="auto" hangingPunct="1">
              <a:spcAft>
                <a:spcPts val="0"/>
              </a:spcAft>
              <a:defRPr/>
            </a:pPr>
            <a:r>
              <a:rPr lang="en-US" sz="3600" dirty="0">
                <a:solidFill>
                  <a:schemeClr val="bg1"/>
                </a:solidFill>
                <a:latin typeface="+mn-lt"/>
              </a:rPr>
              <a:t>Worker Responsibilities and </a:t>
            </a:r>
            <a:r>
              <a:rPr lang="en-US" sz="3600" dirty="0" smtClean="0">
                <a:solidFill>
                  <a:schemeClr val="bg1"/>
                </a:solidFill>
                <a:latin typeface="+mn-lt"/>
              </a:rPr>
              <a:t>Rights </a:t>
            </a:r>
            <a:r>
              <a:rPr lang="en-US" sz="3600" dirty="0">
                <a:solidFill>
                  <a:schemeClr val="bg1"/>
                </a:solidFill>
                <a:latin typeface="+mn-lt"/>
              </a:rPr>
              <a:t/>
            </a:r>
            <a:br>
              <a:rPr lang="en-US" sz="3600" dirty="0">
                <a:solidFill>
                  <a:schemeClr val="bg1"/>
                </a:solidFill>
                <a:latin typeface="+mn-lt"/>
              </a:rPr>
            </a:br>
            <a:endParaRPr lang="en-US" sz="3600" dirty="0">
              <a:solidFill>
                <a:schemeClr val="bg1"/>
              </a:solidFill>
              <a:effectLst>
                <a:outerShdw blurRad="38100" dist="38100" dir="2700000" algn="tl">
                  <a:srgbClr val="C0C0C0"/>
                </a:outerShdw>
              </a:effectLst>
              <a:latin typeface="+mn-lt"/>
            </a:endParaRPr>
          </a:p>
        </p:txBody>
      </p:sp>
      <p:sp>
        <p:nvSpPr>
          <p:cNvPr id="86019" name="Rectangle 2"/>
          <p:cNvSpPr>
            <a:spLocks noChangeArrowheads="1"/>
          </p:cNvSpPr>
          <p:nvPr/>
        </p:nvSpPr>
        <p:spPr bwMode="auto">
          <a:xfrm>
            <a:off x="232756" y="1983489"/>
            <a:ext cx="877304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Arial" panose="020B0604020202020204" pitchFamily="34" charset="0"/>
              <a:buChar char="•"/>
            </a:pPr>
            <a:r>
              <a:rPr lang="en-US" sz="2800" dirty="0">
                <a:latin typeface="+mn-lt"/>
              </a:rPr>
              <a:t>Receive information from your employer about hazards and safety measures applicable to the workplace, OSHA standards relevant to your job, and the record of accidents and illnesses in the workplace; </a:t>
            </a:r>
          </a:p>
          <a:p>
            <a:endParaRPr lang="en-US" sz="2800" dirty="0">
              <a:latin typeface="+mn-lt"/>
            </a:endParaRPr>
          </a:p>
          <a:p>
            <a:pPr marL="342900" indent="-342900">
              <a:buFont typeface="Arial" panose="020B0604020202020204" pitchFamily="34" charset="0"/>
              <a:buChar char="•"/>
            </a:pPr>
            <a:r>
              <a:rPr lang="en-US" sz="2800" dirty="0">
                <a:latin typeface="+mn-lt"/>
              </a:rPr>
              <a:t>Refuse to work in an imminent danger situation, under certain conditions;</a:t>
            </a:r>
          </a:p>
          <a:p>
            <a:r>
              <a:rPr lang="en-US" sz="2800" dirty="0">
                <a:latin typeface="+mn-lt"/>
              </a:rPr>
              <a:t> </a:t>
            </a:r>
          </a:p>
          <a:p>
            <a:pPr marL="342900" indent="-342900">
              <a:buFont typeface="Arial" panose="020B0604020202020204" pitchFamily="34" charset="0"/>
              <a:buChar char="•"/>
            </a:pPr>
            <a:r>
              <a:rPr lang="en-US" sz="2800" dirty="0">
                <a:latin typeface="+mn-lt"/>
              </a:rPr>
              <a:t>and … Observe the monitoring and measuring of toxic substances in the workplace if you are exposed, and to have access to any records of your exposure. </a:t>
            </a:r>
            <a:endParaRPr lang="en-US" sz="2400" dirty="0"/>
          </a:p>
        </p:txBody>
      </p:sp>
    </p:spTree>
    <p:extLst>
      <p:ext uri="{BB962C8B-B14F-4D97-AF65-F5344CB8AC3E}">
        <p14:creationId xmlns:p14="http://schemas.microsoft.com/office/powerpoint/2010/main" val="288275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title"/>
          </p:nvPr>
        </p:nvSpPr>
        <p:spPr>
          <a:xfrm>
            <a:off x="0" y="218364"/>
            <a:ext cx="6664569" cy="651607"/>
          </a:xfrm>
        </p:spPr>
        <p:txBody>
          <a:bodyPr>
            <a:normAutofit/>
          </a:bodyPr>
          <a:lstStyle/>
          <a:p>
            <a:pPr eaLnBrk="1" hangingPunct="1"/>
            <a:r>
              <a:rPr lang="en-US" altLang="en-US" sz="3600" dirty="0">
                <a:solidFill>
                  <a:schemeClr val="bg1"/>
                </a:solidFill>
                <a:latin typeface="+mn-lt"/>
              </a:rPr>
              <a:t>What You Are Responsible For…</a:t>
            </a:r>
          </a:p>
        </p:txBody>
      </p:sp>
      <p:sp>
        <p:nvSpPr>
          <p:cNvPr id="4" name="Rectangle 3"/>
          <p:cNvSpPr txBox="1">
            <a:spLocks noChangeArrowheads="1"/>
          </p:cNvSpPr>
          <p:nvPr/>
        </p:nvSpPr>
        <p:spPr>
          <a:xfrm>
            <a:off x="369277" y="2022232"/>
            <a:ext cx="8774723" cy="48357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ltLang="en-US" sz="2800" dirty="0"/>
              <a:t>Identify major exposures for each of the Focus Four Hazards for your workplace.</a:t>
            </a:r>
          </a:p>
          <a:p>
            <a:pPr lvl="1"/>
            <a:endParaRPr lang="en-US" altLang="en-US" sz="2800" dirty="0"/>
          </a:p>
          <a:p>
            <a:pPr lvl="1"/>
            <a:r>
              <a:rPr lang="en-US" altLang="en-US" sz="2800" dirty="0"/>
              <a:t>Understand how using Root Cause Analysis to evaluate hazards in your workplace can reduce your exposure</a:t>
            </a:r>
          </a:p>
          <a:p>
            <a:pPr lvl="1"/>
            <a:endParaRPr lang="en-US" altLang="en-US" sz="2800" dirty="0"/>
          </a:p>
          <a:p>
            <a:pPr lvl="1"/>
            <a:r>
              <a:rPr lang="en-US" altLang="en-US" sz="2800" dirty="0"/>
              <a:t>Identify decisions you can make to protect yourself.</a:t>
            </a:r>
          </a:p>
          <a:p>
            <a:pPr marL="457200" lvl="1" indent="0">
              <a:buNone/>
            </a:pPr>
            <a:endParaRPr lang="en-US" altLang="en-US" sz="2800" dirty="0"/>
          </a:p>
          <a:p>
            <a:pPr lvl="1"/>
            <a:r>
              <a:rPr lang="en-US" altLang="en-US" sz="2800" dirty="0"/>
              <a:t>Understand what your Employer’s responsibilities are to help keep you safe.</a:t>
            </a:r>
          </a:p>
          <a:p>
            <a:pPr lvl="1"/>
            <a:endParaRPr lang="en-US" altLang="en-US" dirty="0"/>
          </a:p>
          <a:p>
            <a:pPr lvl="1"/>
            <a:endParaRPr lang="en-US" altLang="en-US" dirty="0"/>
          </a:p>
          <a:p>
            <a:pPr marL="0" indent="0">
              <a:buFont typeface="Arial" panose="020B0604020202020204" pitchFamily="34" charset="0"/>
              <a:buNone/>
            </a:pPr>
            <a:endParaRPr lang="en-US" altLang="en-US" dirty="0"/>
          </a:p>
        </p:txBody>
      </p:sp>
    </p:spTree>
    <p:extLst>
      <p:ext uri="{BB962C8B-B14F-4D97-AF65-F5344CB8AC3E}">
        <p14:creationId xmlns:p14="http://schemas.microsoft.com/office/powerpoint/2010/main" val="1065206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Grp="1" noChangeArrowheads="1"/>
          </p:cNvSpPr>
          <p:nvPr>
            <p:ph type="title"/>
          </p:nvPr>
        </p:nvSpPr>
        <p:spPr>
          <a:xfrm>
            <a:off x="0" y="0"/>
            <a:ext cx="5613888" cy="844062"/>
          </a:xfrm>
        </p:spPr>
        <p:txBody>
          <a:bodyPr>
            <a:normAutofit/>
          </a:bodyPr>
          <a:lstStyle/>
          <a:p>
            <a:pPr eaLnBrk="1" hangingPunct="1"/>
            <a:r>
              <a:rPr lang="en-US" altLang="en-US" sz="3600" dirty="0">
                <a:solidFill>
                  <a:schemeClr val="bg1"/>
                </a:solidFill>
                <a:latin typeface="+mn-lt"/>
              </a:rPr>
              <a:t>OSHA Susan Harwood Grant</a:t>
            </a:r>
          </a:p>
        </p:txBody>
      </p:sp>
      <p:sp>
        <p:nvSpPr>
          <p:cNvPr id="6147" name="Rectangle 3"/>
          <p:cNvSpPr>
            <a:spLocks noGrp="1" noChangeArrowheads="1"/>
          </p:cNvSpPr>
          <p:nvPr>
            <p:ph idx="1"/>
          </p:nvPr>
        </p:nvSpPr>
        <p:spPr>
          <a:xfrm>
            <a:off x="193430" y="3319263"/>
            <a:ext cx="8792307" cy="4351338"/>
          </a:xfrm>
        </p:spPr>
        <p:txBody>
          <a:bodyPr>
            <a:normAutofit/>
          </a:bodyPr>
          <a:lstStyle/>
          <a:p>
            <a:pPr eaLnBrk="1" hangingPunct="1">
              <a:buFont typeface="Wingdings" panose="05000000000000000000" pitchFamily="2" charset="2"/>
              <a:buNone/>
            </a:pPr>
            <a:endParaRPr lang="en-US" altLang="en-US" sz="2800" dirty="0"/>
          </a:p>
          <a:p>
            <a:pPr eaLnBrk="1" hangingPunct="1">
              <a:buFont typeface="Wingdings" panose="05000000000000000000" pitchFamily="2" charset="2"/>
              <a:buNone/>
            </a:pPr>
            <a:r>
              <a:rPr lang="en-US" altLang="en-US" sz="2800" dirty="0"/>
              <a:t>	From the Occupational Safety and Health Administration, U.S. Department of Labor. It does not necessarily reflect the views or policies of the U.S. Department of Labor, nor does mention of trade names, commercial products, or organizations imply endorsement by the U.S. Government.</a:t>
            </a:r>
          </a:p>
        </p:txBody>
      </p:sp>
      <p:pic>
        <p:nvPicPr>
          <p:cNvPr id="6148" name="Picture 5" descr="osha_logo_x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75208" y="5942405"/>
            <a:ext cx="14287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59540" y="2023353"/>
            <a:ext cx="4474724" cy="1635319"/>
          </a:xfrm>
          <a:prstGeom prst="rect">
            <a:avLst/>
          </a:prstGeom>
          <a:noFill/>
        </p:spPr>
        <p:txBody>
          <a:bodyPr wrap="square" rtlCol="0">
            <a:spAutoFit/>
          </a:bodyPr>
          <a:lstStyle/>
          <a:p>
            <a:pPr marL="171450" lvl="0" indent="-171450" algn="ctr" defTabSz="685800">
              <a:lnSpc>
                <a:spcPct val="90000"/>
              </a:lnSpc>
              <a:spcBef>
                <a:spcPts val="750"/>
              </a:spcBef>
            </a:pPr>
            <a:r>
              <a:rPr lang="en-US" altLang="en-US" sz="2100" dirty="0">
                <a:solidFill>
                  <a:prstClr val="black"/>
                </a:solidFill>
              </a:rPr>
              <a:t>	</a:t>
            </a:r>
            <a:r>
              <a:rPr lang="en-US" altLang="en-US" sz="2800" dirty="0">
                <a:solidFill>
                  <a:prstClr val="black"/>
                </a:solidFill>
              </a:rPr>
              <a:t>This material was produced under grant number </a:t>
            </a:r>
          </a:p>
          <a:p>
            <a:pPr marL="171450" lvl="0" indent="-171450" algn="ctr" defTabSz="685800">
              <a:lnSpc>
                <a:spcPct val="90000"/>
              </a:lnSpc>
              <a:spcBef>
                <a:spcPts val="750"/>
              </a:spcBef>
            </a:pPr>
            <a:r>
              <a:rPr lang="en-US" altLang="en-US" sz="2800" dirty="0">
                <a:solidFill>
                  <a:prstClr val="black"/>
                </a:solidFill>
              </a:rPr>
              <a:t>SH-27631- SH5</a:t>
            </a:r>
          </a:p>
          <a:p>
            <a:endParaRPr lang="en-US" dirty="0"/>
          </a:p>
        </p:txBody>
      </p:sp>
    </p:spTree>
    <p:extLst>
      <p:ext uri="{BB962C8B-B14F-4D97-AF65-F5344CB8AC3E}">
        <p14:creationId xmlns:p14="http://schemas.microsoft.com/office/powerpoint/2010/main" val="3565239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title"/>
          </p:nvPr>
        </p:nvSpPr>
        <p:spPr>
          <a:xfrm>
            <a:off x="0" y="218364"/>
            <a:ext cx="6664569" cy="651607"/>
          </a:xfrm>
        </p:spPr>
        <p:txBody>
          <a:bodyPr>
            <a:normAutofit/>
          </a:bodyPr>
          <a:lstStyle/>
          <a:p>
            <a:pPr eaLnBrk="1" hangingPunct="1"/>
            <a:r>
              <a:rPr lang="en-US" altLang="en-US" sz="3600" dirty="0" smtClean="0">
                <a:solidFill>
                  <a:schemeClr val="bg1"/>
                </a:solidFill>
                <a:latin typeface="+mn-lt"/>
              </a:rPr>
              <a:t> What </a:t>
            </a:r>
            <a:r>
              <a:rPr lang="en-US" altLang="en-US" sz="3600" dirty="0">
                <a:solidFill>
                  <a:schemeClr val="bg1"/>
                </a:solidFill>
                <a:latin typeface="+mn-lt"/>
              </a:rPr>
              <a:t>You Are Responsible For…</a:t>
            </a:r>
          </a:p>
        </p:txBody>
      </p:sp>
      <p:sp>
        <p:nvSpPr>
          <p:cNvPr id="4" name="Rectangle 3"/>
          <p:cNvSpPr txBox="1">
            <a:spLocks noChangeArrowheads="1"/>
          </p:cNvSpPr>
          <p:nvPr/>
        </p:nvSpPr>
        <p:spPr>
          <a:xfrm>
            <a:off x="369277" y="2625347"/>
            <a:ext cx="8774723" cy="381436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ltLang="en-US" sz="2800" dirty="0"/>
              <a:t>Pay Attention!!! (Situational Awareness)</a:t>
            </a:r>
          </a:p>
          <a:p>
            <a:pPr lvl="1"/>
            <a:endParaRPr lang="en-US" altLang="en-US" sz="2800" dirty="0"/>
          </a:p>
          <a:p>
            <a:pPr lvl="1"/>
            <a:r>
              <a:rPr lang="en-US" altLang="en-US" sz="2800" dirty="0"/>
              <a:t>Learn to recognize Risks</a:t>
            </a:r>
          </a:p>
          <a:p>
            <a:pPr lvl="1"/>
            <a:endParaRPr lang="en-US" altLang="en-US" sz="2800" dirty="0"/>
          </a:p>
          <a:p>
            <a:pPr lvl="1"/>
            <a:r>
              <a:rPr lang="en-US" altLang="en-US" sz="2800" dirty="0"/>
              <a:t>Make Good Decisions</a:t>
            </a:r>
          </a:p>
          <a:p>
            <a:pPr lvl="1"/>
            <a:endParaRPr lang="en-US" altLang="en-US" sz="2800" dirty="0"/>
          </a:p>
          <a:p>
            <a:pPr lvl="1"/>
            <a:r>
              <a:rPr lang="en-US" altLang="en-US" sz="2800" dirty="0"/>
              <a:t>Use Appropriate PPE</a:t>
            </a:r>
          </a:p>
          <a:p>
            <a:pPr lvl="1"/>
            <a:endParaRPr lang="en-US" altLang="en-US" sz="2800" dirty="0"/>
          </a:p>
          <a:p>
            <a:pPr lvl="1"/>
            <a:r>
              <a:rPr lang="en-US" altLang="en-US" sz="2800" dirty="0"/>
              <a:t>Follow Procedures</a:t>
            </a:r>
          </a:p>
          <a:p>
            <a:pPr lvl="1"/>
            <a:endParaRPr lang="en-US" altLang="en-US" sz="2800" dirty="0"/>
          </a:p>
          <a:p>
            <a:pPr marL="457200" lvl="1" indent="0">
              <a:buNone/>
            </a:pPr>
            <a:endParaRPr lang="en-US" altLang="en-US" sz="2800" dirty="0"/>
          </a:p>
          <a:p>
            <a:pPr lvl="1"/>
            <a:endParaRPr lang="en-US" altLang="en-US" dirty="0"/>
          </a:p>
          <a:p>
            <a:pPr lvl="1"/>
            <a:endParaRPr lang="en-US" altLang="en-US" dirty="0"/>
          </a:p>
          <a:p>
            <a:pPr marL="0" indent="0">
              <a:buFont typeface="Arial" panose="020B0604020202020204" pitchFamily="34" charset="0"/>
              <a:buNone/>
            </a:pPr>
            <a:endParaRPr lang="en-US" altLang="en-US" dirty="0"/>
          </a:p>
        </p:txBody>
      </p:sp>
    </p:spTree>
    <p:extLst>
      <p:ext uri="{BB962C8B-B14F-4D97-AF65-F5344CB8AC3E}">
        <p14:creationId xmlns:p14="http://schemas.microsoft.com/office/powerpoint/2010/main" val="3246127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228600" y="-152400"/>
            <a:ext cx="8458200" cy="1066800"/>
          </a:xfrm>
        </p:spPr>
        <p:txBody>
          <a:bodyPr rtlCol="0">
            <a:normAutofit fontScale="90000"/>
          </a:bodyPr>
          <a:lstStyle/>
          <a:p>
            <a:pPr eaLnBrk="1" fontAlgn="auto" hangingPunct="1">
              <a:spcAft>
                <a:spcPts val="0"/>
              </a:spcAft>
              <a:defRPr/>
            </a:pPr>
            <a:r>
              <a:rPr lang="en-US" sz="3200" b="1" dirty="0"/>
              <a:t>Keep these factors in mind to help prevent injuries from falls:</a:t>
            </a:r>
            <a:r>
              <a:rPr lang="en-US" sz="3200" dirty="0"/>
              <a:t/>
            </a:r>
            <a:br>
              <a:rPr lang="en-US" sz="3200" dirty="0"/>
            </a:br>
            <a:endParaRPr lang="en-US" sz="3200" dirty="0">
              <a:effectLst>
                <a:outerShdw blurRad="38100" dist="38100" dir="2700000" algn="tl">
                  <a:srgbClr val="C0C0C0"/>
                </a:outerShdw>
              </a:effectLst>
            </a:endParaRPr>
          </a:p>
        </p:txBody>
      </p:sp>
      <p:pic>
        <p:nvPicPr>
          <p:cNvPr id="88067" name="Picture 1" title="Photo - man hanging &quot;Think Safety First&quot; banne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304800"/>
            <a:ext cx="9906000"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7000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1"/>
            <a:ext cx="8661862" cy="623277"/>
          </a:xfrm>
        </p:spPr>
        <p:txBody>
          <a:bodyPr>
            <a:normAutofit/>
          </a:bodyPr>
          <a:lstStyle/>
          <a:p>
            <a:pPr algn="l" eaLnBrk="1" hangingPunct="1"/>
            <a:r>
              <a:rPr lang="en-US" altLang="en-US" sz="3600" dirty="0">
                <a:solidFill>
                  <a:schemeClr val="bg1"/>
                </a:solidFill>
                <a:latin typeface="+mn-lt"/>
              </a:rPr>
              <a:t>Why are the Focus Four Hazards Important?</a:t>
            </a:r>
          </a:p>
        </p:txBody>
      </p:sp>
      <p:sp>
        <p:nvSpPr>
          <p:cNvPr id="14339" name="Rectangle 7"/>
          <p:cNvSpPr>
            <a:spLocks noGrp="1" noChangeArrowheads="1"/>
          </p:cNvSpPr>
          <p:nvPr>
            <p:ph type="subTitle" idx="1"/>
          </p:nvPr>
        </p:nvSpPr>
        <p:spPr>
          <a:xfrm>
            <a:off x="403412" y="2922494"/>
            <a:ext cx="8435788" cy="2223247"/>
          </a:xfrm>
        </p:spPr>
        <p:txBody>
          <a:bodyPr rtlCol="0">
            <a:normAutofit/>
          </a:bodyPr>
          <a:lstStyle/>
          <a:p>
            <a:pPr>
              <a:defRPr/>
            </a:pPr>
            <a:r>
              <a:rPr lang="en-US" sz="4800" dirty="0"/>
              <a:t>2014 worker fatalities = 4,251</a:t>
            </a:r>
          </a:p>
        </p:txBody>
      </p:sp>
    </p:spTree>
    <p:extLst>
      <p:ext uri="{BB962C8B-B14F-4D97-AF65-F5344CB8AC3E}">
        <p14:creationId xmlns:p14="http://schemas.microsoft.com/office/powerpoint/2010/main" val="3311333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Object 2" title="Pie chart - electrical 11%, caught in between 10%, fall 34%, struck by 24%, all others 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288" y="1354137"/>
            <a:ext cx="8748712" cy="550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Rectangle 5"/>
          <p:cNvSpPr>
            <a:spLocks noGrp="1" noChangeArrowheads="1"/>
          </p:cNvSpPr>
          <p:nvPr>
            <p:ph type="title"/>
          </p:nvPr>
        </p:nvSpPr>
        <p:spPr>
          <a:xfrm>
            <a:off x="0" y="0"/>
            <a:ext cx="9144000" cy="731202"/>
          </a:xfrm>
        </p:spPr>
        <p:txBody>
          <a:bodyPr>
            <a:noAutofit/>
          </a:bodyPr>
          <a:lstStyle/>
          <a:p>
            <a:pPr eaLnBrk="1" hangingPunct="1"/>
            <a:r>
              <a:rPr lang="en-US" altLang="en-US" sz="3600" dirty="0">
                <a:solidFill>
                  <a:schemeClr val="bg1"/>
                </a:solidFill>
                <a:latin typeface="+mn-lt"/>
              </a:rPr>
              <a:t>Focus Four Fatalities are 79% of All Fatalities</a:t>
            </a:r>
          </a:p>
        </p:txBody>
      </p:sp>
      <p:sp>
        <p:nvSpPr>
          <p:cNvPr id="22532" name="Text Box 6"/>
          <p:cNvSpPr txBox="1">
            <a:spLocks noChangeArrowheads="1"/>
          </p:cNvSpPr>
          <p:nvPr/>
        </p:nvSpPr>
        <p:spPr bwMode="auto">
          <a:xfrm>
            <a:off x="5638800" y="6613525"/>
            <a:ext cx="3505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000"/>
              <a:t>Source:  Bureau of Labor Statistics</a:t>
            </a:r>
          </a:p>
        </p:txBody>
      </p:sp>
    </p:spTree>
    <p:extLst>
      <p:ext uri="{BB962C8B-B14F-4D97-AF65-F5344CB8AC3E}">
        <p14:creationId xmlns:p14="http://schemas.microsoft.com/office/powerpoint/2010/main" val="1835459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extBox 5"/>
          <p:cNvSpPr txBox="1"/>
          <p:nvPr/>
        </p:nvSpPr>
        <p:spPr>
          <a:xfrm>
            <a:off x="419100" y="2362200"/>
            <a:ext cx="4318000" cy="4278094"/>
          </a:xfrm>
          <a:prstGeom prst="rect">
            <a:avLst/>
          </a:prstGeom>
          <a:noFill/>
        </p:spPr>
        <p:txBody>
          <a:bodyPr wrap="square" rtlCol="0">
            <a:spAutoFit/>
          </a:bodyPr>
          <a:lstStyle/>
          <a:p>
            <a:r>
              <a:rPr lang="en-US" sz="2800" dirty="0"/>
              <a:t>Reactive Management</a:t>
            </a:r>
          </a:p>
          <a:p>
            <a:r>
              <a:rPr lang="en-US" sz="2800" dirty="0"/>
              <a:t>(Fire Fighting)</a:t>
            </a:r>
          </a:p>
          <a:p>
            <a:r>
              <a:rPr lang="en-US" sz="2400" dirty="0"/>
              <a:t>When a problem occurs, you simply REACT to it.</a:t>
            </a:r>
          </a:p>
          <a:p>
            <a:endParaRPr lang="en-US" sz="2400" dirty="0"/>
          </a:p>
          <a:p>
            <a:r>
              <a:rPr lang="en-US" sz="2400" dirty="0"/>
              <a:t>The “problem” was never rooted out before it occurred. </a:t>
            </a:r>
          </a:p>
          <a:p>
            <a:endParaRPr lang="en-US" sz="2400" dirty="0"/>
          </a:p>
          <a:p>
            <a:r>
              <a:rPr lang="en-US" sz="2400" dirty="0"/>
              <a:t>It may have been preventable if the root cause had been identified.</a:t>
            </a:r>
          </a:p>
        </p:txBody>
      </p:sp>
      <p:sp>
        <p:nvSpPr>
          <p:cNvPr id="7" name="TextBox 6"/>
          <p:cNvSpPr txBox="1"/>
          <p:nvPr/>
        </p:nvSpPr>
        <p:spPr>
          <a:xfrm>
            <a:off x="4737100" y="2362200"/>
            <a:ext cx="4318000" cy="3847207"/>
          </a:xfrm>
          <a:prstGeom prst="rect">
            <a:avLst/>
          </a:prstGeom>
          <a:noFill/>
        </p:spPr>
        <p:txBody>
          <a:bodyPr wrap="square" rtlCol="0">
            <a:spAutoFit/>
          </a:bodyPr>
          <a:lstStyle/>
          <a:p>
            <a:r>
              <a:rPr lang="en-US" sz="2800" dirty="0"/>
              <a:t>Proactive Management</a:t>
            </a:r>
          </a:p>
          <a:p>
            <a:r>
              <a:rPr lang="en-US" sz="2400" dirty="0"/>
              <a:t>When using a PROACTIVE approach to problem solving, you eliminate potential exposures out of the work flow.</a:t>
            </a:r>
          </a:p>
          <a:p>
            <a:endParaRPr lang="en-US" sz="2400" dirty="0"/>
          </a:p>
          <a:p>
            <a:r>
              <a:rPr lang="en-US" sz="2400" dirty="0"/>
              <a:t>Preventable exposures are identified in advance using safety management tools like JSA’s (job safety analysis).</a:t>
            </a:r>
          </a:p>
        </p:txBody>
      </p:sp>
      <p:sp>
        <p:nvSpPr>
          <p:cNvPr id="4" name="Title 3"/>
          <p:cNvSpPr>
            <a:spLocks noGrp="1"/>
          </p:cNvSpPr>
          <p:nvPr>
            <p:ph type="title"/>
          </p:nvPr>
        </p:nvSpPr>
        <p:spPr>
          <a:xfrm>
            <a:off x="0" y="0"/>
            <a:ext cx="7886700" cy="1325563"/>
          </a:xfrm>
        </p:spPr>
        <p:txBody>
          <a:bodyPr>
            <a:normAutofit fontScale="90000"/>
          </a:bodyPr>
          <a:lstStyle/>
          <a:p>
            <a:pPr lvl="0" defTabSz="914400">
              <a:lnSpc>
                <a:spcPct val="100000"/>
              </a:lnSpc>
              <a:spcBef>
                <a:spcPts val="0"/>
              </a:spcBef>
            </a:pPr>
            <a:r>
              <a:rPr lang="en-US" sz="3600" dirty="0">
                <a:solidFill>
                  <a:prstClr val="white"/>
                </a:solidFill>
                <a:latin typeface="Calibri" panose="020F0502020204030204"/>
                <a:ea typeface="+mn-ea"/>
                <a:cs typeface="+mn-cs"/>
              </a:rPr>
              <a:t>Our Industry does a Great Job at Firefighting</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334632531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0"/>
            <a:ext cx="9144000" cy="615462"/>
          </a:xfrm>
        </p:spPr>
        <p:txBody>
          <a:bodyPr>
            <a:normAutofit/>
          </a:bodyPr>
          <a:lstStyle/>
          <a:p>
            <a:pPr algn="l" eaLnBrk="1" hangingPunct="1"/>
            <a:r>
              <a:rPr lang="en-US" altLang="en-US" sz="3600" dirty="0">
                <a:solidFill>
                  <a:schemeClr val="bg1"/>
                </a:solidFill>
                <a:latin typeface="+mn-lt"/>
              </a:rPr>
              <a:t>Employer Management Tools</a:t>
            </a:r>
          </a:p>
        </p:txBody>
      </p:sp>
      <p:sp>
        <p:nvSpPr>
          <p:cNvPr id="3" name="TextBox 2"/>
          <p:cNvSpPr txBox="1"/>
          <p:nvPr/>
        </p:nvSpPr>
        <p:spPr>
          <a:xfrm>
            <a:off x="334108" y="2321169"/>
            <a:ext cx="8327754" cy="4247317"/>
          </a:xfrm>
          <a:prstGeom prst="rect">
            <a:avLst/>
          </a:prstGeom>
          <a:noFill/>
        </p:spPr>
        <p:txBody>
          <a:bodyPr wrap="square" rtlCol="0">
            <a:spAutoFit/>
          </a:bodyPr>
          <a:lstStyle/>
          <a:p>
            <a:pPr marL="285750" indent="-285750">
              <a:buFont typeface="Arial" panose="020B0604020202020204" pitchFamily="34" charset="0"/>
              <a:buChar char="•"/>
            </a:pPr>
            <a:r>
              <a:rPr lang="en-US" sz="2800" dirty="0"/>
              <a:t>JSA’s – Job Safety Analysis</a:t>
            </a:r>
          </a:p>
          <a:p>
            <a:pPr marL="285750" indent="-285750">
              <a:buFont typeface="Arial" panose="020B0604020202020204" pitchFamily="34" charset="0"/>
              <a:buChar char="•"/>
            </a:pPr>
            <a:r>
              <a:rPr lang="en-US" sz="2800" dirty="0"/>
              <a:t>Policies and Procedures</a:t>
            </a:r>
          </a:p>
          <a:p>
            <a:pPr marL="285750" indent="-285750">
              <a:buFont typeface="Arial" panose="020B0604020202020204" pitchFamily="34" charset="0"/>
              <a:buChar char="•"/>
            </a:pPr>
            <a:r>
              <a:rPr lang="en-US" sz="2800" dirty="0"/>
              <a:t>Training</a:t>
            </a:r>
          </a:p>
          <a:p>
            <a:pPr marL="285750" indent="-285750">
              <a:buFont typeface="Arial" panose="020B0604020202020204" pitchFamily="34" charset="0"/>
              <a:buChar char="•"/>
            </a:pPr>
            <a:r>
              <a:rPr lang="en-US" sz="2800" dirty="0"/>
              <a:t>Emergency Response/Rescue Planning</a:t>
            </a:r>
          </a:p>
          <a:p>
            <a:pPr marL="285750" indent="-285750">
              <a:buFont typeface="Arial" panose="020B0604020202020204" pitchFamily="34" charset="0"/>
              <a:buChar char="•"/>
            </a:pPr>
            <a:r>
              <a:rPr lang="en-US" sz="2800" dirty="0"/>
              <a:t>Maintenance</a:t>
            </a:r>
          </a:p>
          <a:p>
            <a:pPr marL="285750" indent="-285750">
              <a:buFont typeface="Arial" panose="020B0604020202020204" pitchFamily="34" charset="0"/>
              <a:buChar char="•"/>
            </a:pPr>
            <a:r>
              <a:rPr lang="en-US" sz="2800" dirty="0"/>
              <a:t>Inspections, Internal/External Audits</a:t>
            </a:r>
          </a:p>
          <a:p>
            <a:pPr marL="285750" indent="-285750">
              <a:buFont typeface="Arial" panose="020B0604020202020204" pitchFamily="34" charset="0"/>
              <a:buChar char="•"/>
            </a:pPr>
            <a:r>
              <a:rPr lang="en-US" sz="2800" dirty="0"/>
              <a:t>Compliance and Enforcement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Accident Investigation (Root Cause Analysis)</a:t>
            </a:r>
          </a:p>
          <a:p>
            <a:endParaRPr lang="en-US" dirty="0"/>
          </a:p>
        </p:txBody>
      </p:sp>
    </p:spTree>
    <p:extLst>
      <p:ext uri="{BB962C8B-B14F-4D97-AF65-F5344CB8AC3E}">
        <p14:creationId xmlns:p14="http://schemas.microsoft.com/office/powerpoint/2010/main" val="379046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0"/>
            <a:ext cx="9144000" cy="615462"/>
          </a:xfrm>
        </p:spPr>
        <p:txBody>
          <a:bodyPr>
            <a:normAutofit/>
          </a:bodyPr>
          <a:lstStyle/>
          <a:p>
            <a:pPr algn="l" eaLnBrk="1" hangingPunct="1"/>
            <a:r>
              <a:rPr lang="en-US" altLang="en-US" sz="3600" dirty="0">
                <a:solidFill>
                  <a:schemeClr val="bg1"/>
                </a:solidFill>
                <a:latin typeface="+mn-lt"/>
              </a:rPr>
              <a:t>Fixing Problems instead of Fixing Blame</a:t>
            </a:r>
          </a:p>
        </p:txBody>
      </p:sp>
      <p:pic>
        <p:nvPicPr>
          <p:cNvPr id="2" name="Picture 1" title="Photo - an iceberg - It's hard to fix a problem that you dont know about!"/>
          <p:cNvPicPr>
            <a:picLocks noChangeAspect="1"/>
          </p:cNvPicPr>
          <p:nvPr/>
        </p:nvPicPr>
        <p:blipFill>
          <a:blip r:embed="rId3"/>
          <a:stretch>
            <a:fillRect/>
          </a:stretch>
        </p:blipFill>
        <p:spPr>
          <a:xfrm>
            <a:off x="0" y="878164"/>
            <a:ext cx="9144000" cy="5996354"/>
          </a:xfrm>
          <a:prstGeom prst="rect">
            <a:avLst/>
          </a:prstGeom>
        </p:spPr>
      </p:pic>
      <p:sp>
        <p:nvSpPr>
          <p:cNvPr id="5" name="TextBox 4"/>
          <p:cNvSpPr txBox="1"/>
          <p:nvPr/>
        </p:nvSpPr>
        <p:spPr>
          <a:xfrm>
            <a:off x="351693" y="4589584"/>
            <a:ext cx="3991708" cy="1384995"/>
          </a:xfrm>
          <a:prstGeom prst="rect">
            <a:avLst/>
          </a:prstGeom>
          <a:noFill/>
        </p:spPr>
        <p:txBody>
          <a:bodyPr wrap="square" rtlCol="0">
            <a:spAutoFit/>
          </a:bodyPr>
          <a:lstStyle/>
          <a:p>
            <a:r>
              <a:rPr lang="en-US" sz="2800" dirty="0">
                <a:solidFill>
                  <a:schemeClr val="bg1"/>
                </a:solidFill>
              </a:rPr>
              <a:t>It’s Hard to fix a problem that you don’t know about!</a:t>
            </a:r>
          </a:p>
        </p:txBody>
      </p:sp>
    </p:spTree>
    <p:extLst>
      <p:ext uri="{BB962C8B-B14F-4D97-AF65-F5344CB8AC3E}">
        <p14:creationId xmlns:p14="http://schemas.microsoft.com/office/powerpoint/2010/main" val="3591119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1"/>
            <a:ext cx="8661862" cy="623277"/>
          </a:xfrm>
        </p:spPr>
        <p:txBody>
          <a:bodyPr>
            <a:normAutofit/>
          </a:bodyPr>
          <a:lstStyle/>
          <a:p>
            <a:pPr algn="l" eaLnBrk="1" hangingPunct="1"/>
            <a:r>
              <a:rPr lang="en-US" altLang="en-US" sz="3600" dirty="0">
                <a:solidFill>
                  <a:schemeClr val="bg1"/>
                </a:solidFill>
                <a:latin typeface="+mn-lt"/>
              </a:rPr>
              <a:t>Root Cause Analysis and Methodology</a:t>
            </a:r>
          </a:p>
        </p:txBody>
      </p:sp>
      <p:sp>
        <p:nvSpPr>
          <p:cNvPr id="14339" name="Rectangle 7"/>
          <p:cNvSpPr>
            <a:spLocks noGrp="1" noChangeArrowheads="1"/>
          </p:cNvSpPr>
          <p:nvPr>
            <p:ph type="subTitle" idx="1"/>
          </p:nvPr>
        </p:nvSpPr>
        <p:spPr>
          <a:xfrm>
            <a:off x="226074" y="2391882"/>
            <a:ext cx="8435788" cy="4174288"/>
          </a:xfrm>
        </p:spPr>
        <p:txBody>
          <a:bodyPr rtlCol="0">
            <a:normAutofit/>
          </a:bodyPr>
          <a:lstStyle/>
          <a:p>
            <a:pPr algn="l">
              <a:defRPr/>
            </a:pPr>
            <a:r>
              <a:rPr lang="en-US" sz="3600" dirty="0"/>
              <a:t>How do you get started?</a:t>
            </a:r>
          </a:p>
          <a:p>
            <a:pPr marL="457200" indent="-457200" algn="l">
              <a:buFont typeface="Arial" panose="020B0604020202020204" pitchFamily="34" charset="0"/>
              <a:buChar char="•"/>
              <a:defRPr/>
            </a:pPr>
            <a:endParaRPr lang="en-US" sz="3600" dirty="0"/>
          </a:p>
          <a:p>
            <a:pPr marL="457200" indent="-457200" algn="l">
              <a:buFont typeface="Arial" panose="020B0604020202020204" pitchFamily="34" charset="0"/>
              <a:buChar char="•"/>
              <a:defRPr/>
            </a:pPr>
            <a:r>
              <a:rPr lang="en-US" sz="2800" dirty="0"/>
              <a:t>Establishing What You Want to Measure</a:t>
            </a:r>
          </a:p>
          <a:p>
            <a:pPr marL="457200" indent="-457200" algn="l">
              <a:buFont typeface="Arial" panose="020B0604020202020204" pitchFamily="34" charset="0"/>
              <a:buChar char="•"/>
              <a:defRPr/>
            </a:pPr>
            <a:endParaRPr lang="en-US" sz="2800" dirty="0"/>
          </a:p>
          <a:p>
            <a:pPr marL="457200" indent="-457200" algn="l">
              <a:buFont typeface="Arial" panose="020B0604020202020204" pitchFamily="34" charset="0"/>
              <a:buChar char="•"/>
              <a:defRPr/>
            </a:pPr>
            <a:r>
              <a:rPr lang="en-US" sz="2800" dirty="0"/>
              <a:t>Accident Reporting and Investigation</a:t>
            </a:r>
          </a:p>
          <a:p>
            <a:pPr marL="457200" indent="-457200" algn="l">
              <a:buFont typeface="Arial" panose="020B0604020202020204" pitchFamily="34" charset="0"/>
              <a:buChar char="•"/>
              <a:defRPr/>
            </a:pPr>
            <a:endParaRPr lang="en-US" sz="2800" dirty="0"/>
          </a:p>
          <a:p>
            <a:pPr marL="457200" indent="-457200" algn="l">
              <a:buFont typeface="Arial" panose="020B0604020202020204" pitchFamily="34" charset="0"/>
              <a:buChar char="•"/>
              <a:defRPr/>
            </a:pPr>
            <a:r>
              <a:rPr lang="en-US" sz="2800" dirty="0"/>
              <a:t>Fault Tree Analysis Tools</a:t>
            </a:r>
          </a:p>
          <a:p>
            <a:pPr marL="457200" indent="-457200" algn="l">
              <a:buFont typeface="Arial" panose="020B0604020202020204" pitchFamily="34" charset="0"/>
              <a:buChar char="•"/>
              <a:defRPr/>
            </a:pPr>
            <a:endParaRPr lang="en-US" sz="2800" dirty="0"/>
          </a:p>
        </p:txBody>
      </p:sp>
    </p:spTree>
    <p:extLst>
      <p:ext uri="{BB962C8B-B14F-4D97-AF65-F5344CB8AC3E}">
        <p14:creationId xmlns:p14="http://schemas.microsoft.com/office/powerpoint/2010/main" val="784686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1"/>
            <a:ext cx="9144000" cy="623277"/>
          </a:xfrm>
        </p:spPr>
        <p:txBody>
          <a:bodyPr>
            <a:normAutofit/>
          </a:bodyPr>
          <a:lstStyle/>
          <a:p>
            <a:pPr algn="l" eaLnBrk="1" hangingPunct="1"/>
            <a:r>
              <a:rPr lang="en-US" altLang="en-US" sz="3600" dirty="0">
                <a:solidFill>
                  <a:schemeClr val="bg1"/>
                </a:solidFill>
                <a:latin typeface="+mn-lt"/>
              </a:rPr>
              <a:t>Root Cause Analysis….Another Tool in the Box</a:t>
            </a:r>
          </a:p>
        </p:txBody>
      </p:sp>
      <p:sp>
        <p:nvSpPr>
          <p:cNvPr id="3" name="TextBox 2"/>
          <p:cNvSpPr txBox="1"/>
          <p:nvPr/>
        </p:nvSpPr>
        <p:spPr>
          <a:xfrm>
            <a:off x="334108" y="1951892"/>
            <a:ext cx="8327754" cy="4678204"/>
          </a:xfrm>
          <a:prstGeom prst="rect">
            <a:avLst/>
          </a:prstGeom>
          <a:noFill/>
        </p:spPr>
        <p:txBody>
          <a:bodyPr wrap="square" rtlCol="0">
            <a:spAutoFit/>
          </a:bodyPr>
          <a:lstStyle/>
          <a:p>
            <a:pPr marL="285750" indent="-285750">
              <a:buFont typeface="Arial" panose="020B0604020202020204" pitchFamily="34" charset="0"/>
              <a:buChar char="•"/>
            </a:pPr>
            <a:r>
              <a:rPr lang="en-US" sz="2800" dirty="0"/>
              <a:t>A methodical approach to problem solving that identifies the root cause of problems to help understand the underlying causes.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A “Causal Factor” is something that affects the outcome, but is not a root cause.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Removing a “Root Cause” from the work flow will prevent the accident from happening in the future.</a:t>
            </a:r>
          </a:p>
          <a:p>
            <a:endParaRPr lang="en-US" sz="2800" dirty="0"/>
          </a:p>
          <a:p>
            <a:endParaRPr lang="en-US" dirty="0"/>
          </a:p>
        </p:txBody>
      </p:sp>
    </p:spTree>
    <p:extLst>
      <p:ext uri="{BB962C8B-B14F-4D97-AF65-F5344CB8AC3E}">
        <p14:creationId xmlns:p14="http://schemas.microsoft.com/office/powerpoint/2010/main" val="2871913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1"/>
            <a:ext cx="8661862" cy="623277"/>
          </a:xfrm>
        </p:spPr>
        <p:txBody>
          <a:bodyPr>
            <a:normAutofit/>
          </a:bodyPr>
          <a:lstStyle/>
          <a:p>
            <a:pPr algn="l" eaLnBrk="1" hangingPunct="1"/>
            <a:r>
              <a:rPr lang="en-US" altLang="en-US" sz="3600" dirty="0">
                <a:solidFill>
                  <a:schemeClr val="bg1"/>
                </a:solidFill>
                <a:latin typeface="+mn-lt"/>
              </a:rPr>
              <a:t>Root Cause Analysis is NOT….</a:t>
            </a:r>
          </a:p>
        </p:txBody>
      </p:sp>
      <p:pic>
        <p:nvPicPr>
          <p:cNvPr id="2" name="Picture 1" title="Photo - Three Stooges pointing fingers - Looking for blame will not help a team understand the “how” of an accident. When a fatality is involved, emotions, pressure from outside are made worse. Having a process in place to allow you to do an investigation will help you understand the gaps in the work processes that contributed to the incident."/>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1656"/>
            <a:ext cx="9144000" cy="6433229"/>
          </a:xfrm>
          <a:prstGeom prst="rect">
            <a:avLst/>
          </a:prstGeom>
        </p:spPr>
      </p:pic>
    </p:spTree>
    <p:extLst>
      <p:ext uri="{BB962C8B-B14F-4D97-AF65-F5344CB8AC3E}">
        <p14:creationId xmlns:p14="http://schemas.microsoft.com/office/powerpoint/2010/main" val="1086891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Grp="1" noChangeArrowheads="1"/>
          </p:cNvSpPr>
          <p:nvPr>
            <p:ph type="title"/>
          </p:nvPr>
        </p:nvSpPr>
        <p:spPr>
          <a:xfrm>
            <a:off x="0" y="0"/>
            <a:ext cx="6271968" cy="807915"/>
          </a:xfrm>
        </p:spPr>
        <p:txBody>
          <a:bodyPr>
            <a:normAutofit/>
          </a:bodyPr>
          <a:lstStyle/>
          <a:p>
            <a:pPr eaLnBrk="1" hangingPunct="1"/>
            <a:r>
              <a:rPr lang="en-US" altLang="en-US" sz="3600" dirty="0">
                <a:solidFill>
                  <a:schemeClr val="bg1"/>
                </a:solidFill>
                <a:latin typeface="+mn-lt"/>
              </a:rPr>
              <a:t>Credits </a:t>
            </a:r>
            <a:r>
              <a:rPr lang="en-US" altLang="en-US" sz="3600" dirty="0">
                <a:solidFill>
                  <a:schemeClr val="bg1"/>
                </a:solidFill>
                <a:latin typeface="+mn-lt"/>
                <a:cs typeface="Times New Roman" panose="02020603050405020304" pitchFamily="18" charset="0"/>
              </a:rPr>
              <a:t>─ Sources of Information</a:t>
            </a:r>
          </a:p>
        </p:txBody>
      </p:sp>
      <p:sp>
        <p:nvSpPr>
          <p:cNvPr id="8195" name="Rectangle 3"/>
          <p:cNvSpPr>
            <a:spLocks noGrp="1" noChangeArrowheads="1"/>
          </p:cNvSpPr>
          <p:nvPr>
            <p:ph idx="1"/>
          </p:nvPr>
        </p:nvSpPr>
        <p:spPr>
          <a:xfrm>
            <a:off x="550863" y="2336800"/>
            <a:ext cx="7924800" cy="3724275"/>
          </a:xfrm>
        </p:spPr>
        <p:txBody>
          <a:bodyPr>
            <a:normAutofit lnSpcReduction="10000"/>
          </a:bodyPr>
          <a:lstStyle/>
          <a:p>
            <a:pPr eaLnBrk="1" hangingPunct="1"/>
            <a:r>
              <a:rPr lang="en-US" altLang="en-US" sz="2800" dirty="0"/>
              <a:t>U.S. Bureau of Labor Statistics (BLS)</a:t>
            </a:r>
          </a:p>
          <a:p>
            <a:pPr eaLnBrk="1" hangingPunct="1"/>
            <a:r>
              <a:rPr lang="en-US" altLang="en-US" sz="2800" dirty="0"/>
              <a:t>Federal OSHA</a:t>
            </a:r>
          </a:p>
          <a:p>
            <a:pPr eaLnBrk="1" hangingPunct="1"/>
            <a:r>
              <a:rPr lang="en-US" altLang="en-US" sz="2800" dirty="0"/>
              <a:t>WISHA (Washington Industrial Safety and Health Administration)</a:t>
            </a:r>
          </a:p>
          <a:p>
            <a:pPr eaLnBrk="1" hangingPunct="1"/>
            <a:r>
              <a:rPr lang="en-US" altLang="en-US" sz="2800" dirty="0"/>
              <a:t>WOSSA (Washington Onsite Sewage Association)</a:t>
            </a:r>
          </a:p>
          <a:p>
            <a:pPr eaLnBrk="1" hangingPunct="1"/>
            <a:r>
              <a:rPr lang="en-US" altLang="en-US" sz="2800" dirty="0"/>
              <a:t>Oregon-OSHA</a:t>
            </a:r>
          </a:p>
          <a:p>
            <a:pPr eaLnBrk="1" hangingPunct="1"/>
            <a:r>
              <a:rPr lang="en-US" altLang="en-US" sz="2800" dirty="0"/>
              <a:t>OSHA/Kansas</a:t>
            </a:r>
          </a:p>
          <a:p>
            <a:pPr eaLnBrk="1" hangingPunct="1"/>
            <a:r>
              <a:rPr lang="en-US" altLang="en-US" sz="2800" dirty="0"/>
              <a:t>OSHA Missouri</a:t>
            </a:r>
          </a:p>
          <a:p>
            <a:pPr eaLnBrk="1" hangingPunct="1"/>
            <a:endParaRPr lang="en-US" altLang="en-US" sz="2400" dirty="0"/>
          </a:p>
        </p:txBody>
      </p:sp>
    </p:spTree>
    <p:extLst>
      <p:ext uri="{BB962C8B-B14F-4D97-AF65-F5344CB8AC3E}">
        <p14:creationId xmlns:p14="http://schemas.microsoft.com/office/powerpoint/2010/main" val="3980806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1"/>
            <a:ext cx="9144000" cy="623277"/>
          </a:xfrm>
        </p:spPr>
        <p:txBody>
          <a:bodyPr>
            <a:normAutofit/>
          </a:bodyPr>
          <a:lstStyle/>
          <a:p>
            <a:pPr algn="l"/>
            <a:r>
              <a:rPr lang="en-US" altLang="en-US" sz="3600" dirty="0">
                <a:solidFill>
                  <a:schemeClr val="bg1"/>
                </a:solidFill>
                <a:latin typeface="+mn-lt"/>
              </a:rPr>
              <a:t>Examples: </a:t>
            </a:r>
          </a:p>
        </p:txBody>
      </p:sp>
      <p:sp>
        <p:nvSpPr>
          <p:cNvPr id="3" name="TextBox 2"/>
          <p:cNvSpPr txBox="1"/>
          <p:nvPr/>
        </p:nvSpPr>
        <p:spPr>
          <a:xfrm>
            <a:off x="334108" y="1951892"/>
            <a:ext cx="8327754" cy="4801314"/>
          </a:xfrm>
          <a:prstGeom prst="rect">
            <a:avLst/>
          </a:prstGeom>
          <a:noFill/>
        </p:spPr>
        <p:txBody>
          <a:bodyPr wrap="square" rtlCol="0">
            <a:spAutoFit/>
          </a:bodyPr>
          <a:lstStyle/>
          <a:p>
            <a:endParaRPr lang="en-US" altLang="en-US" sz="2400" dirty="0"/>
          </a:p>
          <a:p>
            <a:pPr marL="171450" indent="-171450">
              <a:buFont typeface="Arial" panose="020B0604020202020204" pitchFamily="34" charset="0"/>
              <a:buChar char="•"/>
            </a:pPr>
            <a:r>
              <a:rPr lang="en-US" altLang="en-US" sz="2400" b="1" dirty="0"/>
              <a:t>Falls</a:t>
            </a:r>
            <a:r>
              <a:rPr lang="en-US" altLang="en-US" sz="2400" dirty="0"/>
              <a:t> – root cause: improper foot wear…..causal factor: Rain, snow, working on a slope hauling a heavy hose</a:t>
            </a:r>
          </a:p>
          <a:p>
            <a:pPr marL="171450" indent="-171450">
              <a:buFont typeface="Arial" panose="020B0604020202020204" pitchFamily="34" charset="0"/>
              <a:buChar char="•"/>
            </a:pPr>
            <a:r>
              <a:rPr lang="en-US" altLang="en-US" sz="2400" b="1" dirty="0"/>
              <a:t>Struck By </a:t>
            </a:r>
            <a:r>
              <a:rPr lang="en-US" altLang="en-US" sz="2400" dirty="0"/>
              <a:t>– root cause: no hard hat inside a tank doing repair….causal factor: unknown slope conditions, loose soil, frost…to warming temperatures</a:t>
            </a:r>
          </a:p>
          <a:p>
            <a:pPr marL="171450" indent="-171450">
              <a:buFont typeface="Arial" panose="020B0604020202020204" pitchFamily="34" charset="0"/>
              <a:buChar char="•"/>
            </a:pPr>
            <a:r>
              <a:rPr lang="en-US" altLang="en-US" sz="2400" b="1" dirty="0"/>
              <a:t>Caught in </a:t>
            </a:r>
            <a:r>
              <a:rPr lang="en-US" altLang="en-US" sz="2400" dirty="0"/>
              <a:t>– root cause: loose clothing while working on moving equipment without guards….causal factor: unbuttoned shirt sleeves</a:t>
            </a:r>
          </a:p>
          <a:p>
            <a:pPr marL="171450" indent="-171450">
              <a:buFont typeface="Arial" panose="020B0604020202020204" pitchFamily="34" charset="0"/>
              <a:buChar char="•"/>
            </a:pPr>
            <a:r>
              <a:rPr lang="en-US" altLang="en-US" sz="2400" b="1" dirty="0"/>
              <a:t>Electrocution</a:t>
            </a:r>
            <a:r>
              <a:rPr lang="en-US" altLang="en-US" sz="2400" dirty="0"/>
              <a:t> – root cause: working on equipment that is energized…causal factor: unlicensed electrician doing work does not understand exposure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23191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58261" y="2233246"/>
            <a:ext cx="4316461" cy="4401205"/>
          </a:xfrm>
          <a:prstGeom prst="rect">
            <a:avLst/>
          </a:prstGeom>
          <a:noFill/>
        </p:spPr>
        <p:txBody>
          <a:bodyPr wrap="square" rtlCol="0">
            <a:spAutoFit/>
          </a:bodyPr>
          <a:lstStyle/>
          <a:p>
            <a:r>
              <a:rPr lang="en-US" sz="2800" dirty="0"/>
              <a:t>What are the core issues involved?</a:t>
            </a:r>
          </a:p>
          <a:p>
            <a:endParaRPr lang="en-US" sz="2800" dirty="0"/>
          </a:p>
          <a:p>
            <a:pPr marL="457200" indent="-457200">
              <a:buFont typeface="Arial" panose="020B0604020202020204" pitchFamily="34" charset="0"/>
              <a:buChar char="•"/>
            </a:pPr>
            <a:r>
              <a:rPr lang="en-US" sz="2800" dirty="0"/>
              <a:t>Method</a:t>
            </a:r>
          </a:p>
          <a:p>
            <a:pPr marL="457200" indent="-457200">
              <a:buFont typeface="Arial" panose="020B0604020202020204" pitchFamily="34" charset="0"/>
              <a:buChar char="•"/>
            </a:pPr>
            <a:r>
              <a:rPr lang="en-US" sz="2800" dirty="0"/>
              <a:t>Management</a:t>
            </a:r>
          </a:p>
          <a:p>
            <a:pPr marL="457200" indent="-457200">
              <a:buFont typeface="Arial" panose="020B0604020202020204" pitchFamily="34" charset="0"/>
              <a:buChar char="•"/>
            </a:pPr>
            <a:r>
              <a:rPr lang="en-US" sz="2800" dirty="0"/>
              <a:t>Material</a:t>
            </a:r>
          </a:p>
          <a:p>
            <a:pPr marL="457200" indent="-457200">
              <a:buFont typeface="Arial" panose="020B0604020202020204" pitchFamily="34" charset="0"/>
              <a:buChar char="•"/>
            </a:pPr>
            <a:r>
              <a:rPr lang="en-US" sz="2800" dirty="0"/>
              <a:t>People</a:t>
            </a:r>
          </a:p>
          <a:p>
            <a:pPr marL="457200" indent="-457200">
              <a:buFont typeface="Arial" panose="020B0604020202020204" pitchFamily="34" charset="0"/>
              <a:buChar char="•"/>
            </a:pPr>
            <a:r>
              <a:rPr lang="en-US" sz="2800" dirty="0"/>
              <a:t>Measurement</a:t>
            </a:r>
          </a:p>
          <a:p>
            <a:pPr marL="457200" indent="-457200">
              <a:buFont typeface="Arial" panose="020B0604020202020204" pitchFamily="34" charset="0"/>
              <a:buChar char="•"/>
            </a:pPr>
            <a:r>
              <a:rPr lang="en-US" sz="2800" dirty="0"/>
              <a:t>Machine</a:t>
            </a:r>
          </a:p>
          <a:p>
            <a:pPr marL="457200" indent="-457200">
              <a:buFont typeface="Arial" panose="020B0604020202020204" pitchFamily="34" charset="0"/>
              <a:buChar char="•"/>
            </a:pPr>
            <a:r>
              <a:rPr lang="en-US" sz="2800" dirty="0"/>
              <a:t>Change the parameters</a:t>
            </a:r>
          </a:p>
        </p:txBody>
      </p:sp>
      <p:pic>
        <p:nvPicPr>
          <p:cNvPr id="4" name="Picture 3" title="Drawing -  Fault Tree analysis tools or process that continues to identify all of the causal actions that contribute to an exposure until you can clearly understand what the root cause is and actions taken to mitigate the exposure"/>
          <p:cNvPicPr>
            <a:picLocks noChangeAspect="1"/>
          </p:cNvPicPr>
          <p:nvPr/>
        </p:nvPicPr>
        <p:blipFill>
          <a:blip r:embed="rId3"/>
          <a:stretch>
            <a:fillRect/>
          </a:stretch>
        </p:blipFill>
        <p:spPr>
          <a:xfrm>
            <a:off x="3499338" y="2717467"/>
            <a:ext cx="5255422" cy="3486096"/>
          </a:xfrm>
          <a:prstGeom prst="rect">
            <a:avLst/>
          </a:prstGeom>
        </p:spPr>
      </p:pic>
      <p:sp>
        <p:nvSpPr>
          <p:cNvPr id="6" name="Title 5"/>
          <p:cNvSpPr>
            <a:spLocks noGrp="1"/>
          </p:cNvSpPr>
          <p:nvPr>
            <p:ph type="title"/>
          </p:nvPr>
        </p:nvSpPr>
        <p:spPr>
          <a:xfrm>
            <a:off x="0" y="2791"/>
            <a:ext cx="7886700" cy="1325563"/>
          </a:xfrm>
        </p:spPr>
        <p:txBody>
          <a:bodyPr/>
          <a:lstStyle/>
          <a:p>
            <a:pPr lvl="0" defTabSz="914400">
              <a:lnSpc>
                <a:spcPct val="100000"/>
              </a:lnSpc>
              <a:spcBef>
                <a:spcPts val="0"/>
              </a:spcBef>
            </a:pPr>
            <a:r>
              <a:rPr lang="en-US" dirty="0" smtClean="0"/>
              <a:t>  </a:t>
            </a:r>
            <a:r>
              <a:rPr lang="en-US" sz="3600" dirty="0">
                <a:solidFill>
                  <a:prstClr val="white"/>
                </a:solidFill>
                <a:latin typeface="Calibri" panose="020F0502020204030204"/>
                <a:ea typeface="+mn-ea"/>
                <a:cs typeface="+mn-cs"/>
              </a:rPr>
              <a:t>Organizing the Information</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40984219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1"/>
            <a:ext cx="8661862" cy="623277"/>
          </a:xfrm>
        </p:spPr>
        <p:txBody>
          <a:bodyPr>
            <a:normAutofit/>
          </a:bodyPr>
          <a:lstStyle/>
          <a:p>
            <a:pPr algn="l" eaLnBrk="1" hangingPunct="1"/>
            <a:r>
              <a:rPr lang="en-US" altLang="en-US" sz="3600" dirty="0">
                <a:solidFill>
                  <a:schemeClr val="bg1"/>
                </a:solidFill>
                <a:latin typeface="+mn-lt"/>
              </a:rPr>
              <a:t>What Do You Measure and Why?</a:t>
            </a:r>
          </a:p>
        </p:txBody>
      </p:sp>
      <p:pic>
        <p:nvPicPr>
          <p:cNvPr id="3" name="Picture 2" title="hoto of a pyramid - OSHA Safety Pyramid, but based on the Heinrich “Safety Pyramid” and theory that is essentially a mathematical approach to safety management. If you can adequately identify and respond to “near miss” incidents and incorporate the lessons learned at the bottom of the triangle into work process’, procedures, PPE selection and employee training and workplace compliance to standards, your ability to reduce the exposure of workers to a major injury or fatality is significantly increase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03635" y="2162907"/>
            <a:ext cx="4440365" cy="3815862"/>
          </a:xfrm>
          <a:prstGeom prst="rect">
            <a:avLst/>
          </a:prstGeom>
        </p:spPr>
      </p:pic>
      <p:sp>
        <p:nvSpPr>
          <p:cNvPr id="4" name="Rectangle 3"/>
          <p:cNvSpPr txBox="1">
            <a:spLocks noChangeArrowheads="1"/>
          </p:cNvSpPr>
          <p:nvPr/>
        </p:nvSpPr>
        <p:spPr>
          <a:xfrm>
            <a:off x="451338" y="2139493"/>
            <a:ext cx="4613031" cy="4405746"/>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defRPr/>
            </a:pPr>
            <a:r>
              <a:rPr lang="en-US" sz="2800" dirty="0"/>
              <a:t>Vehicle Accidents and Property Loss</a:t>
            </a:r>
          </a:p>
          <a:p>
            <a:pPr>
              <a:defRPr/>
            </a:pPr>
            <a:endParaRPr lang="en-US" sz="2800" dirty="0"/>
          </a:p>
          <a:p>
            <a:pPr>
              <a:defRPr/>
            </a:pPr>
            <a:r>
              <a:rPr lang="en-US" sz="2800" dirty="0"/>
              <a:t>Occupational Illness’</a:t>
            </a:r>
          </a:p>
          <a:p>
            <a:pPr>
              <a:defRPr/>
            </a:pPr>
            <a:endParaRPr lang="en-US" sz="2800" dirty="0"/>
          </a:p>
          <a:p>
            <a:pPr>
              <a:defRPr/>
            </a:pPr>
            <a:r>
              <a:rPr lang="en-US" sz="2800" dirty="0"/>
              <a:t>Injuries with Lost Time Off</a:t>
            </a:r>
          </a:p>
          <a:p>
            <a:pPr>
              <a:defRPr/>
            </a:pPr>
            <a:endParaRPr lang="en-US" sz="2800" dirty="0"/>
          </a:p>
          <a:p>
            <a:pPr>
              <a:defRPr/>
            </a:pPr>
            <a:r>
              <a:rPr lang="en-US" sz="2800" dirty="0"/>
              <a:t>Near Misses</a:t>
            </a:r>
          </a:p>
          <a:p>
            <a:pPr>
              <a:defRPr/>
            </a:pPr>
            <a:endParaRPr lang="en-US" sz="2800" dirty="0"/>
          </a:p>
        </p:txBody>
      </p:sp>
    </p:spTree>
    <p:extLst>
      <p:ext uri="{BB962C8B-B14F-4D97-AF65-F5344CB8AC3E}">
        <p14:creationId xmlns:p14="http://schemas.microsoft.com/office/powerpoint/2010/main" val="1698184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title="Diagram - This is a hazard when you observe something that could cause injury or damage vs This is a Near Miss when you had to react quickly in a way to prevent injury or damage or something happened in that moment that almost caused an inciden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0586" y="1999384"/>
            <a:ext cx="6910753" cy="4858616"/>
          </a:xfrm>
          <a:prstGeom prst="rect">
            <a:avLst/>
          </a:prstGeom>
        </p:spPr>
      </p:pic>
      <p:sp>
        <p:nvSpPr>
          <p:cNvPr id="5" name="Title 4"/>
          <p:cNvSpPr>
            <a:spLocks noGrp="1"/>
          </p:cNvSpPr>
          <p:nvPr>
            <p:ph type="title"/>
          </p:nvPr>
        </p:nvSpPr>
        <p:spPr>
          <a:xfrm>
            <a:off x="0" y="0"/>
            <a:ext cx="7886700" cy="1325563"/>
          </a:xfrm>
        </p:spPr>
        <p:txBody>
          <a:bodyPr/>
          <a:lstStyle/>
          <a:p>
            <a:pPr lvl="0" defTabSz="914400">
              <a:lnSpc>
                <a:spcPct val="100000"/>
              </a:lnSpc>
              <a:spcBef>
                <a:spcPts val="0"/>
              </a:spcBef>
            </a:pPr>
            <a:r>
              <a:rPr lang="en-US" sz="3600" dirty="0">
                <a:solidFill>
                  <a:prstClr val="white"/>
                </a:solidFill>
                <a:latin typeface="Calibri" panose="020F0502020204030204"/>
                <a:ea typeface="+mn-ea"/>
                <a:cs typeface="+mn-cs"/>
              </a:rPr>
              <a:t>What Is the Difference?</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75748676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2915" name="Rectangle 3"/>
          <p:cNvSpPr>
            <a:spLocks noGrp="1" noChangeArrowheads="1"/>
          </p:cNvSpPr>
          <p:nvPr>
            <p:ph idx="4294967295"/>
          </p:nvPr>
        </p:nvSpPr>
        <p:spPr>
          <a:xfrm>
            <a:off x="785359" y="2336700"/>
            <a:ext cx="3944938" cy="4406900"/>
          </a:xfrm>
        </p:spPr>
        <p:txBody>
          <a:bodyPr rtlCol="0">
            <a:normAutofit fontScale="25000" lnSpcReduction="20000"/>
          </a:bodyPr>
          <a:lstStyle/>
          <a:p>
            <a:pPr marL="514350" indent="-514350" eaLnBrk="1" fontAlgn="auto" hangingPunct="1">
              <a:spcAft>
                <a:spcPts val="0"/>
              </a:spcAft>
              <a:buFontTx/>
              <a:buAutoNum type="arabicPeriod"/>
              <a:defRPr/>
            </a:pPr>
            <a:r>
              <a:rPr lang="en-US" sz="10400" dirty="0"/>
              <a:t>Rushing</a:t>
            </a:r>
          </a:p>
          <a:p>
            <a:pPr lvl="1" eaLnBrk="1" fontAlgn="auto" hangingPunct="1">
              <a:spcAft>
                <a:spcPts val="0"/>
              </a:spcAft>
              <a:defRPr/>
            </a:pPr>
            <a:endParaRPr lang="en-US" sz="10400" dirty="0"/>
          </a:p>
          <a:p>
            <a:pPr lvl="1" eaLnBrk="1" fontAlgn="auto" hangingPunct="1">
              <a:spcAft>
                <a:spcPts val="0"/>
              </a:spcAft>
              <a:defRPr/>
            </a:pPr>
            <a:r>
              <a:rPr lang="en-US" sz="10400" dirty="0"/>
              <a:t>Rushing affects </a:t>
            </a:r>
            <a:endParaRPr lang="en-US" sz="10400" dirty="0" smtClean="0"/>
          </a:p>
          <a:p>
            <a:pPr marL="342900" lvl="1" indent="0" eaLnBrk="1" fontAlgn="auto" hangingPunct="1">
              <a:spcAft>
                <a:spcPts val="0"/>
              </a:spcAft>
              <a:buNone/>
              <a:defRPr/>
            </a:pPr>
            <a:r>
              <a:rPr lang="en-US" sz="10400" dirty="0"/>
              <a:t> </a:t>
            </a:r>
            <a:r>
              <a:rPr lang="en-US" sz="10400" dirty="0" smtClean="0"/>
              <a:t> decision </a:t>
            </a:r>
            <a:r>
              <a:rPr lang="en-US" sz="10400" dirty="0"/>
              <a:t>making</a:t>
            </a:r>
          </a:p>
          <a:p>
            <a:pPr marL="457200" lvl="1" indent="0" eaLnBrk="1" fontAlgn="auto" hangingPunct="1">
              <a:spcAft>
                <a:spcPts val="0"/>
              </a:spcAft>
              <a:buNone/>
              <a:defRPr/>
            </a:pPr>
            <a:endParaRPr lang="en-US" sz="10400" dirty="0"/>
          </a:p>
          <a:p>
            <a:pPr lvl="1" eaLnBrk="1" fontAlgn="auto" hangingPunct="1">
              <a:spcAft>
                <a:spcPts val="0"/>
              </a:spcAft>
              <a:defRPr/>
            </a:pPr>
            <a:r>
              <a:rPr lang="en-US" sz="10400" dirty="0"/>
              <a:t>Falls</a:t>
            </a:r>
          </a:p>
          <a:p>
            <a:pPr marL="342900" lvl="1" indent="0" eaLnBrk="1" fontAlgn="auto" hangingPunct="1">
              <a:spcAft>
                <a:spcPts val="0"/>
              </a:spcAft>
              <a:buFont typeface="Arial" panose="020B0604020202020204" pitchFamily="34" charset="0"/>
              <a:buNone/>
              <a:defRPr/>
            </a:pPr>
            <a:endParaRPr lang="en-US" sz="10400" dirty="0"/>
          </a:p>
          <a:p>
            <a:pPr eaLnBrk="1" fontAlgn="auto" hangingPunct="1">
              <a:spcAft>
                <a:spcPts val="0"/>
              </a:spcAft>
              <a:buFontTx/>
              <a:buNone/>
              <a:defRPr/>
            </a:pPr>
            <a:r>
              <a:rPr lang="en-US" sz="10400" dirty="0"/>
              <a:t>2.     Eyes not on Path </a:t>
            </a:r>
          </a:p>
          <a:p>
            <a:pPr eaLnBrk="1" fontAlgn="auto" hangingPunct="1">
              <a:spcAft>
                <a:spcPts val="0"/>
              </a:spcAft>
              <a:buFontTx/>
              <a:buNone/>
              <a:defRPr/>
            </a:pPr>
            <a:endParaRPr lang="en-US" sz="10400" dirty="0"/>
          </a:p>
          <a:p>
            <a:pPr lvl="1" eaLnBrk="1" fontAlgn="auto" hangingPunct="1">
              <a:spcAft>
                <a:spcPts val="0"/>
              </a:spcAft>
              <a:defRPr/>
            </a:pPr>
            <a:r>
              <a:rPr lang="en-US" sz="10400" dirty="0"/>
              <a:t>Slips, trips and fall’s</a:t>
            </a:r>
          </a:p>
          <a:p>
            <a:pPr lvl="1" eaLnBrk="1" fontAlgn="auto" hangingPunct="1">
              <a:spcAft>
                <a:spcPts val="0"/>
              </a:spcAft>
              <a:defRPr/>
            </a:pPr>
            <a:endParaRPr lang="en-US" sz="5100" dirty="0">
              <a:solidFill>
                <a:srgbClr val="FFFFCC"/>
              </a:solidFill>
            </a:endParaRPr>
          </a:p>
          <a:p>
            <a:pPr lvl="1" eaLnBrk="1" fontAlgn="auto" hangingPunct="1">
              <a:spcAft>
                <a:spcPts val="0"/>
              </a:spcAft>
              <a:defRPr/>
            </a:pPr>
            <a:r>
              <a:rPr lang="en-US" sz="10400" dirty="0"/>
              <a:t>Struck by</a:t>
            </a:r>
          </a:p>
        </p:txBody>
      </p:sp>
      <p:sp>
        <p:nvSpPr>
          <p:cNvPr id="4" name="TextBox 3"/>
          <p:cNvSpPr txBox="1"/>
          <p:nvPr/>
        </p:nvSpPr>
        <p:spPr>
          <a:xfrm>
            <a:off x="4876800" y="2139493"/>
            <a:ext cx="3505200" cy="4801314"/>
          </a:xfrm>
          <a:prstGeom prst="rect">
            <a:avLst/>
          </a:prstGeom>
          <a:noFill/>
        </p:spPr>
        <p:txBody>
          <a:bodyPr wrap="square" rtlCol="0">
            <a:spAutoFit/>
          </a:bodyPr>
          <a:lstStyle/>
          <a:p>
            <a:pPr>
              <a:defRPr/>
            </a:pPr>
            <a:r>
              <a:rPr lang="en-US" sz="2600" dirty="0"/>
              <a:t>3. Eyes not on Task</a:t>
            </a:r>
          </a:p>
          <a:p>
            <a:pPr marL="457200" indent="-457200">
              <a:buFont typeface="Arial" panose="020B0604020202020204" pitchFamily="34" charset="0"/>
              <a:buChar char="•"/>
              <a:defRPr/>
            </a:pPr>
            <a:endParaRPr lang="en-US" sz="2600" dirty="0"/>
          </a:p>
          <a:p>
            <a:pPr marL="457200" indent="-457200">
              <a:buFont typeface="Arial" panose="020B0604020202020204" pitchFamily="34" charset="0"/>
              <a:buChar char="•"/>
              <a:defRPr/>
            </a:pPr>
            <a:r>
              <a:rPr lang="en-US" sz="2600" dirty="0"/>
              <a:t>Caught in/Between accidents</a:t>
            </a:r>
          </a:p>
          <a:p>
            <a:pPr marL="457200" indent="-457200">
              <a:buFont typeface="Arial" panose="020B0604020202020204" pitchFamily="34" charset="0"/>
              <a:buChar char="•"/>
              <a:defRPr/>
            </a:pPr>
            <a:r>
              <a:rPr lang="en-US" sz="2600" dirty="0"/>
              <a:t>Electrocution</a:t>
            </a:r>
          </a:p>
          <a:p>
            <a:pPr>
              <a:defRPr/>
            </a:pPr>
            <a:endParaRPr lang="en-US" sz="2600" dirty="0"/>
          </a:p>
          <a:p>
            <a:pPr>
              <a:defRPr/>
            </a:pPr>
            <a:r>
              <a:rPr lang="en-US" sz="2600" dirty="0"/>
              <a:t>4. Line of Fire</a:t>
            </a:r>
          </a:p>
          <a:p>
            <a:pPr marL="457200" indent="-457200">
              <a:buFont typeface="Arial" panose="020B0604020202020204" pitchFamily="34" charset="0"/>
              <a:buChar char="•"/>
              <a:defRPr/>
            </a:pPr>
            <a:endParaRPr lang="en-US" sz="2600" dirty="0"/>
          </a:p>
          <a:p>
            <a:pPr marL="457200" indent="-457200">
              <a:buFont typeface="Arial" panose="020B0604020202020204" pitchFamily="34" charset="0"/>
              <a:buChar char="•"/>
              <a:defRPr/>
            </a:pPr>
            <a:r>
              <a:rPr lang="en-US" sz="2600" dirty="0"/>
              <a:t>Mostly “struck by” accidents</a:t>
            </a:r>
          </a:p>
          <a:p>
            <a:pPr marL="457200" indent="-457200">
              <a:buFont typeface="Arial" panose="020B0604020202020204" pitchFamily="34" charset="0"/>
              <a:buChar char="•"/>
              <a:defRPr/>
            </a:pPr>
            <a:r>
              <a:rPr lang="en-US" sz="2600" dirty="0"/>
              <a:t>Electrical “Arcing”</a:t>
            </a:r>
          </a:p>
          <a:p>
            <a:pPr>
              <a:defRPr/>
            </a:pPr>
            <a:endParaRPr lang="en-US" sz="2000" dirty="0"/>
          </a:p>
        </p:txBody>
      </p:sp>
      <p:sp>
        <p:nvSpPr>
          <p:cNvPr id="5" name="Title 4"/>
          <p:cNvSpPr>
            <a:spLocks noGrp="1"/>
          </p:cNvSpPr>
          <p:nvPr>
            <p:ph type="title"/>
          </p:nvPr>
        </p:nvSpPr>
        <p:spPr>
          <a:xfrm>
            <a:off x="1588" y="0"/>
            <a:ext cx="7886700" cy="1325563"/>
          </a:xfrm>
        </p:spPr>
        <p:txBody>
          <a:bodyPr/>
          <a:lstStyle/>
          <a:p>
            <a:pPr lvl="0" defTabSz="914400">
              <a:lnSpc>
                <a:spcPct val="100000"/>
              </a:lnSpc>
              <a:spcBef>
                <a:spcPts val="0"/>
              </a:spcBef>
            </a:pPr>
            <a:r>
              <a:rPr lang="en-US" sz="3600" dirty="0">
                <a:solidFill>
                  <a:prstClr val="white"/>
                </a:solidFill>
                <a:latin typeface="Calibri" panose="020F0502020204030204"/>
                <a:ea typeface="+mn-ea"/>
                <a:cs typeface="+mn-cs"/>
              </a:rPr>
              <a:t>Common Cause of Accidents by Workers</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03546052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2915" name="Rectangle 3"/>
          <p:cNvSpPr>
            <a:spLocks noGrp="1" noChangeArrowheads="1"/>
          </p:cNvSpPr>
          <p:nvPr>
            <p:ph idx="4294967295"/>
          </p:nvPr>
        </p:nvSpPr>
        <p:spPr>
          <a:xfrm>
            <a:off x="0" y="2139950"/>
            <a:ext cx="4225925" cy="4405313"/>
          </a:xfrm>
        </p:spPr>
        <p:txBody>
          <a:bodyPr rtlCol="0">
            <a:normAutofit/>
          </a:bodyPr>
          <a:lstStyle/>
          <a:p>
            <a:pPr marL="514350" indent="-514350" eaLnBrk="1" fontAlgn="auto" hangingPunct="1">
              <a:spcAft>
                <a:spcPts val="0"/>
              </a:spcAft>
              <a:buFontTx/>
              <a:buAutoNum type="arabicPeriod"/>
              <a:defRPr/>
            </a:pPr>
            <a:r>
              <a:rPr lang="en-US" sz="3000" dirty="0"/>
              <a:t>Policy and procedures</a:t>
            </a:r>
          </a:p>
          <a:p>
            <a:pPr marL="514350" indent="-514350" eaLnBrk="1" fontAlgn="auto" hangingPunct="1">
              <a:spcAft>
                <a:spcPts val="0"/>
              </a:spcAft>
              <a:buFontTx/>
              <a:buAutoNum type="arabicPeriod"/>
              <a:defRPr/>
            </a:pPr>
            <a:r>
              <a:rPr lang="en-US" sz="3000" dirty="0"/>
              <a:t>Process Management</a:t>
            </a:r>
          </a:p>
          <a:p>
            <a:pPr marL="514350" indent="-514350" eaLnBrk="1" fontAlgn="auto" hangingPunct="1">
              <a:spcAft>
                <a:spcPts val="0"/>
              </a:spcAft>
              <a:buFontTx/>
              <a:buAutoNum type="arabicPeriod"/>
              <a:defRPr/>
            </a:pPr>
            <a:r>
              <a:rPr lang="en-US" sz="3000" dirty="0"/>
              <a:t>PPE Choices</a:t>
            </a:r>
          </a:p>
          <a:p>
            <a:pPr marL="514350" indent="-514350" eaLnBrk="1" fontAlgn="auto" hangingPunct="1">
              <a:spcAft>
                <a:spcPts val="0"/>
              </a:spcAft>
              <a:buFontTx/>
              <a:buAutoNum type="arabicPeriod"/>
              <a:defRPr/>
            </a:pPr>
            <a:r>
              <a:rPr lang="en-US" sz="3000" dirty="0"/>
              <a:t>Training for current employees</a:t>
            </a:r>
          </a:p>
          <a:p>
            <a:pPr marL="514350" indent="-514350" eaLnBrk="1" fontAlgn="auto" hangingPunct="1">
              <a:spcAft>
                <a:spcPts val="0"/>
              </a:spcAft>
              <a:buFontTx/>
              <a:buAutoNum type="arabicPeriod"/>
              <a:defRPr/>
            </a:pPr>
            <a:r>
              <a:rPr lang="en-US" sz="3000" dirty="0"/>
              <a:t>Training for new hires</a:t>
            </a:r>
          </a:p>
          <a:p>
            <a:pPr marL="514350" indent="-514350" eaLnBrk="1" fontAlgn="auto" hangingPunct="1">
              <a:spcAft>
                <a:spcPts val="0"/>
              </a:spcAft>
              <a:buFontTx/>
              <a:buAutoNum type="arabicPeriod"/>
              <a:defRPr/>
            </a:pPr>
            <a:r>
              <a:rPr lang="en-US" sz="3000" dirty="0"/>
              <a:t>Resistance to change</a:t>
            </a:r>
          </a:p>
          <a:p>
            <a:pPr marL="514350" indent="-514350" eaLnBrk="1" fontAlgn="auto" hangingPunct="1">
              <a:spcAft>
                <a:spcPts val="0"/>
              </a:spcAft>
              <a:buFontTx/>
              <a:buAutoNum type="arabicPeriod"/>
              <a:defRPr/>
            </a:pPr>
            <a:r>
              <a:rPr lang="en-US" sz="3000" dirty="0"/>
              <a:t>Resistance to spending money</a:t>
            </a:r>
          </a:p>
          <a:p>
            <a:pPr marL="514350" indent="-514350" eaLnBrk="1" fontAlgn="auto" hangingPunct="1">
              <a:spcAft>
                <a:spcPts val="0"/>
              </a:spcAft>
              <a:buFontTx/>
              <a:buAutoNum type="arabicPeriod"/>
              <a:defRPr/>
            </a:pPr>
            <a:endParaRPr lang="en-US" sz="10400" dirty="0"/>
          </a:p>
        </p:txBody>
      </p:sp>
      <p:pic>
        <p:nvPicPr>
          <p:cNvPr id="7" name="Picture 6" title="Photo - a cover titled &quot;Confined Spaces in Construction&quot;"/>
          <p:cNvPicPr>
            <a:picLocks noChangeAspect="1"/>
          </p:cNvPicPr>
          <p:nvPr/>
        </p:nvPicPr>
        <p:blipFill>
          <a:blip r:embed="rId3"/>
          <a:stretch>
            <a:fillRect/>
          </a:stretch>
        </p:blipFill>
        <p:spPr>
          <a:xfrm>
            <a:off x="4416302" y="1899137"/>
            <a:ext cx="2353775" cy="2353775"/>
          </a:xfrm>
          <a:prstGeom prst="rect">
            <a:avLst/>
          </a:prstGeom>
        </p:spPr>
      </p:pic>
      <p:pic>
        <p:nvPicPr>
          <p:cNvPr id="8" name="Picture 7" title="Photo - a cover titled &quot;Understanding Hand &amp; Power Tool Safety&quot;"/>
          <p:cNvPicPr>
            <a:picLocks noChangeAspect="1"/>
          </p:cNvPicPr>
          <p:nvPr/>
        </p:nvPicPr>
        <p:blipFill>
          <a:blip r:embed="rId4"/>
          <a:stretch>
            <a:fillRect/>
          </a:stretch>
        </p:blipFill>
        <p:spPr>
          <a:xfrm>
            <a:off x="7009084" y="3713427"/>
            <a:ext cx="2294207" cy="2294207"/>
          </a:xfrm>
          <a:prstGeom prst="rect">
            <a:avLst/>
          </a:prstGeom>
        </p:spPr>
      </p:pic>
      <p:pic>
        <p:nvPicPr>
          <p:cNvPr id="6" name="Picture 5" title="Photo - a cover titled &quot;Fall Protection for Construction&quot;"/>
          <p:cNvPicPr>
            <a:picLocks noChangeAspect="1"/>
          </p:cNvPicPr>
          <p:nvPr/>
        </p:nvPicPr>
        <p:blipFill>
          <a:blip r:embed="rId5"/>
          <a:stretch>
            <a:fillRect/>
          </a:stretch>
        </p:blipFill>
        <p:spPr>
          <a:xfrm rot="898204">
            <a:off x="6282104" y="1547446"/>
            <a:ext cx="1947496" cy="1947496"/>
          </a:xfrm>
          <a:prstGeom prst="rect">
            <a:avLst/>
          </a:prstGeom>
        </p:spPr>
      </p:pic>
      <p:pic>
        <p:nvPicPr>
          <p:cNvPr id="9" name="Picture 8" title="Photo - a cover titled &quot;OSHA Construction Safety Handbook&quot;"/>
          <p:cNvPicPr>
            <a:picLocks noChangeAspect="1"/>
          </p:cNvPicPr>
          <p:nvPr/>
        </p:nvPicPr>
        <p:blipFill>
          <a:blip r:embed="rId6"/>
          <a:stretch>
            <a:fillRect/>
          </a:stretch>
        </p:blipFill>
        <p:spPr>
          <a:xfrm>
            <a:off x="5802923" y="3872714"/>
            <a:ext cx="1806157" cy="2672525"/>
          </a:xfrm>
          <a:prstGeom prst="rect">
            <a:avLst/>
          </a:prstGeom>
        </p:spPr>
      </p:pic>
      <p:sp>
        <p:nvSpPr>
          <p:cNvPr id="4" name="Title 3"/>
          <p:cNvSpPr>
            <a:spLocks noGrp="1"/>
          </p:cNvSpPr>
          <p:nvPr>
            <p:ph type="title"/>
          </p:nvPr>
        </p:nvSpPr>
        <p:spPr>
          <a:xfrm>
            <a:off x="0" y="93657"/>
            <a:ext cx="7886700" cy="1325563"/>
          </a:xfrm>
        </p:spPr>
        <p:txBody>
          <a:bodyPr/>
          <a:lstStyle/>
          <a:p>
            <a:pPr lvl="0" defTabSz="914400">
              <a:lnSpc>
                <a:spcPct val="100000"/>
              </a:lnSpc>
              <a:spcBef>
                <a:spcPts val="0"/>
              </a:spcBef>
            </a:pPr>
            <a:r>
              <a:rPr lang="en-US" sz="3600" dirty="0">
                <a:solidFill>
                  <a:prstClr val="white"/>
                </a:solidFill>
                <a:latin typeface="Calibri" panose="020F0502020204030204"/>
                <a:ea typeface="+mn-ea"/>
                <a:cs typeface="+mn-cs"/>
              </a:rPr>
              <a:t>Root Cause Accidents by Employers</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265726669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40677" y="2954215"/>
            <a:ext cx="3657600" cy="1815882"/>
          </a:xfrm>
          <a:prstGeom prst="rect">
            <a:avLst/>
          </a:prstGeom>
          <a:noFill/>
        </p:spPr>
        <p:txBody>
          <a:bodyPr wrap="square" rtlCol="0">
            <a:spAutoFit/>
          </a:bodyPr>
          <a:lstStyle/>
          <a:p>
            <a:r>
              <a:rPr lang="en-US" sz="2800" dirty="0"/>
              <a:t>Keep Asking “WHY” until you get an answer you can no longer ask “WHY” about.</a:t>
            </a:r>
          </a:p>
        </p:txBody>
      </p:sp>
      <p:pic>
        <p:nvPicPr>
          <p:cNvPr id="5" name="Picture 4" title="Photo - rope knot"/>
          <p:cNvPicPr>
            <a:picLocks noChangeAspect="1"/>
          </p:cNvPicPr>
          <p:nvPr/>
        </p:nvPicPr>
        <p:blipFill>
          <a:blip r:embed="rId3"/>
          <a:stretch>
            <a:fillRect/>
          </a:stretch>
        </p:blipFill>
        <p:spPr>
          <a:xfrm>
            <a:off x="3771819" y="2303585"/>
            <a:ext cx="5372181" cy="3903785"/>
          </a:xfrm>
          <a:prstGeom prst="rect">
            <a:avLst/>
          </a:prstGeom>
        </p:spPr>
      </p:pic>
      <p:sp>
        <p:nvSpPr>
          <p:cNvPr id="6" name="Title 5"/>
          <p:cNvSpPr>
            <a:spLocks noGrp="1"/>
          </p:cNvSpPr>
          <p:nvPr>
            <p:ph type="title"/>
          </p:nvPr>
        </p:nvSpPr>
        <p:spPr>
          <a:xfrm>
            <a:off x="0" y="0"/>
            <a:ext cx="7886700" cy="1325563"/>
          </a:xfrm>
        </p:spPr>
        <p:txBody>
          <a:bodyPr>
            <a:normAutofit fontScale="90000"/>
          </a:bodyPr>
          <a:lstStyle/>
          <a:p>
            <a:pPr lvl="0" defTabSz="914400">
              <a:lnSpc>
                <a:spcPct val="100000"/>
              </a:lnSpc>
              <a:spcBef>
                <a:spcPts val="0"/>
              </a:spcBef>
            </a:pPr>
            <a:r>
              <a:rPr lang="en-US" sz="3600" dirty="0">
                <a:solidFill>
                  <a:prstClr val="white"/>
                </a:solidFill>
                <a:latin typeface="Calibri" panose="020F0502020204030204"/>
                <a:ea typeface="+mn-ea"/>
                <a:cs typeface="+mn-cs"/>
              </a:rPr>
              <a:t>Reducing Accidents = Finding Root Causes</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57613197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0" y="0"/>
            <a:ext cx="6357505" cy="532015"/>
          </a:xfrm>
        </p:spPr>
        <p:txBody>
          <a:bodyPr rtlCol="0">
            <a:noAutofit/>
          </a:bodyPr>
          <a:lstStyle/>
          <a:p>
            <a:pPr eaLnBrk="1" fontAlgn="auto" hangingPunct="1">
              <a:spcAft>
                <a:spcPts val="0"/>
              </a:spcAft>
              <a:defRPr/>
            </a:pPr>
            <a:r>
              <a:rPr lang="en-US" sz="3600" dirty="0">
                <a:solidFill>
                  <a:schemeClr val="bg1"/>
                </a:solidFill>
              </a:rPr>
              <a:t>Root Cause Analysis - Activity</a:t>
            </a:r>
          </a:p>
        </p:txBody>
      </p:sp>
      <p:sp>
        <p:nvSpPr>
          <p:cNvPr id="5" name="TextBox 4"/>
          <p:cNvSpPr txBox="1"/>
          <p:nvPr/>
        </p:nvSpPr>
        <p:spPr>
          <a:xfrm>
            <a:off x="209550" y="2152650"/>
            <a:ext cx="5101004" cy="4001095"/>
          </a:xfrm>
          <a:prstGeom prst="rect">
            <a:avLst/>
          </a:prstGeom>
          <a:noFill/>
        </p:spPr>
        <p:txBody>
          <a:bodyPr wrap="square" rtlCol="0">
            <a:spAutoFit/>
          </a:bodyPr>
          <a:lstStyle/>
          <a:p>
            <a:r>
              <a:rPr lang="en-US" sz="2600" dirty="0"/>
              <a:t>Crack repair in a Septic Tank</a:t>
            </a:r>
          </a:p>
          <a:p>
            <a:endParaRPr lang="en-US" sz="2600" dirty="0"/>
          </a:p>
          <a:p>
            <a:r>
              <a:rPr lang="en-US" sz="2600" dirty="0"/>
              <a:t>What is the Problem?</a:t>
            </a:r>
          </a:p>
          <a:p>
            <a:endParaRPr lang="en-US" sz="2600" dirty="0"/>
          </a:p>
          <a:p>
            <a:r>
              <a:rPr lang="en-US" sz="2600" dirty="0"/>
              <a:t>Root Causes?</a:t>
            </a:r>
          </a:p>
          <a:p>
            <a:endParaRPr lang="en-US" sz="2600" dirty="0"/>
          </a:p>
          <a:p>
            <a:pPr marL="457200" indent="-457200">
              <a:buFont typeface="Arial" panose="020B0604020202020204" pitchFamily="34" charset="0"/>
              <a:buChar char="•"/>
            </a:pPr>
            <a:r>
              <a:rPr lang="en-US" sz="2400" dirty="0"/>
              <a:t>Method</a:t>
            </a:r>
          </a:p>
          <a:p>
            <a:pPr marL="457200" indent="-457200">
              <a:buFont typeface="Arial" panose="020B0604020202020204" pitchFamily="34" charset="0"/>
              <a:buChar char="•"/>
            </a:pPr>
            <a:r>
              <a:rPr lang="en-US" sz="2400" dirty="0"/>
              <a:t>Management</a:t>
            </a:r>
          </a:p>
          <a:p>
            <a:pPr marL="457200" indent="-457200">
              <a:buFont typeface="Arial" panose="020B0604020202020204" pitchFamily="34" charset="0"/>
              <a:buChar char="•"/>
            </a:pPr>
            <a:r>
              <a:rPr lang="en-US" sz="2400" dirty="0"/>
              <a:t>Material</a:t>
            </a:r>
            <a:endParaRPr lang="en-US" sz="2600" dirty="0"/>
          </a:p>
          <a:p>
            <a:endParaRPr lang="en-US" sz="2600" dirty="0"/>
          </a:p>
        </p:txBody>
      </p:sp>
      <p:sp>
        <p:nvSpPr>
          <p:cNvPr id="2" name="TextBox 1"/>
          <p:cNvSpPr txBox="1"/>
          <p:nvPr/>
        </p:nvSpPr>
        <p:spPr>
          <a:xfrm>
            <a:off x="4748513" y="4572000"/>
            <a:ext cx="3217984" cy="1477328"/>
          </a:xfrm>
          <a:prstGeom prst="rect">
            <a:avLst/>
          </a:prstGeom>
          <a:noFill/>
        </p:spPr>
        <p:txBody>
          <a:bodyPr wrap="square" rtlCol="0">
            <a:spAutoFit/>
          </a:bodyPr>
          <a:lstStyle/>
          <a:p>
            <a:pPr marL="457200" indent="-457200">
              <a:buFont typeface="Arial" panose="020B0604020202020204" pitchFamily="34" charset="0"/>
              <a:buChar char="•"/>
            </a:pPr>
            <a:r>
              <a:rPr lang="en-US" sz="2400" dirty="0"/>
              <a:t>People (man)</a:t>
            </a:r>
          </a:p>
          <a:p>
            <a:pPr marL="457200" indent="-457200">
              <a:buFont typeface="Arial" panose="020B0604020202020204" pitchFamily="34" charset="0"/>
              <a:buChar char="•"/>
            </a:pPr>
            <a:r>
              <a:rPr lang="en-US" sz="2400" dirty="0"/>
              <a:t>Measurement</a:t>
            </a:r>
          </a:p>
          <a:p>
            <a:pPr marL="457200" indent="-457200">
              <a:buFont typeface="Arial" panose="020B0604020202020204" pitchFamily="34" charset="0"/>
              <a:buChar char="•"/>
            </a:pPr>
            <a:r>
              <a:rPr lang="en-US" sz="2400" dirty="0"/>
              <a:t>Machine</a:t>
            </a:r>
          </a:p>
          <a:p>
            <a:endParaRPr lang="en-US" dirty="0"/>
          </a:p>
        </p:txBody>
      </p:sp>
    </p:spTree>
    <p:extLst>
      <p:ext uri="{BB962C8B-B14F-4D97-AF65-F5344CB8AC3E}">
        <p14:creationId xmlns:p14="http://schemas.microsoft.com/office/powerpoint/2010/main" val="26396733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58262" y="2233246"/>
            <a:ext cx="3657600" cy="3970318"/>
          </a:xfrm>
          <a:prstGeom prst="rect">
            <a:avLst/>
          </a:prstGeom>
          <a:noFill/>
        </p:spPr>
        <p:txBody>
          <a:bodyPr wrap="square" rtlCol="0">
            <a:spAutoFit/>
          </a:bodyPr>
          <a:lstStyle/>
          <a:p>
            <a:r>
              <a:rPr lang="en-US" sz="2800" dirty="0"/>
              <a:t>What are the core issues involved?</a:t>
            </a:r>
          </a:p>
          <a:p>
            <a:endParaRPr lang="en-US" sz="2800" dirty="0"/>
          </a:p>
          <a:p>
            <a:pPr marL="457200" indent="-457200">
              <a:buFont typeface="Arial" panose="020B0604020202020204" pitchFamily="34" charset="0"/>
              <a:buChar char="•"/>
            </a:pPr>
            <a:r>
              <a:rPr lang="en-US" sz="2800" dirty="0"/>
              <a:t>Method</a:t>
            </a:r>
          </a:p>
          <a:p>
            <a:pPr marL="457200" indent="-457200">
              <a:buFont typeface="Arial" panose="020B0604020202020204" pitchFamily="34" charset="0"/>
              <a:buChar char="•"/>
            </a:pPr>
            <a:r>
              <a:rPr lang="en-US" sz="2800" dirty="0"/>
              <a:t>Management</a:t>
            </a:r>
          </a:p>
          <a:p>
            <a:pPr marL="457200" indent="-457200">
              <a:buFont typeface="Arial" panose="020B0604020202020204" pitchFamily="34" charset="0"/>
              <a:buChar char="•"/>
            </a:pPr>
            <a:r>
              <a:rPr lang="en-US" sz="2800" dirty="0"/>
              <a:t>Material</a:t>
            </a:r>
          </a:p>
          <a:p>
            <a:pPr marL="457200" indent="-457200">
              <a:buFont typeface="Arial" panose="020B0604020202020204" pitchFamily="34" charset="0"/>
              <a:buChar char="•"/>
            </a:pPr>
            <a:r>
              <a:rPr lang="en-US" sz="2800" dirty="0"/>
              <a:t>People</a:t>
            </a:r>
          </a:p>
          <a:p>
            <a:pPr marL="457200" indent="-457200">
              <a:buFont typeface="Arial" panose="020B0604020202020204" pitchFamily="34" charset="0"/>
              <a:buChar char="•"/>
            </a:pPr>
            <a:r>
              <a:rPr lang="en-US" sz="2800" dirty="0"/>
              <a:t>Measurement</a:t>
            </a:r>
          </a:p>
          <a:p>
            <a:pPr marL="457200" indent="-457200">
              <a:buFont typeface="Arial" panose="020B0604020202020204" pitchFamily="34" charset="0"/>
              <a:buChar char="•"/>
            </a:pPr>
            <a:r>
              <a:rPr lang="en-US" sz="2800" dirty="0"/>
              <a:t>Machine</a:t>
            </a:r>
          </a:p>
        </p:txBody>
      </p:sp>
      <p:pic>
        <p:nvPicPr>
          <p:cNvPr id="4" name="Picture 3" title="Drawing -  Fault Tree analysis tools or proces"/>
          <p:cNvPicPr>
            <a:picLocks noChangeAspect="1"/>
          </p:cNvPicPr>
          <p:nvPr/>
        </p:nvPicPr>
        <p:blipFill>
          <a:blip r:embed="rId3"/>
          <a:stretch>
            <a:fillRect/>
          </a:stretch>
        </p:blipFill>
        <p:spPr>
          <a:xfrm>
            <a:off x="3143249" y="2481262"/>
            <a:ext cx="5611511" cy="3722302"/>
          </a:xfrm>
          <a:prstGeom prst="rect">
            <a:avLst/>
          </a:prstGeom>
        </p:spPr>
      </p:pic>
      <p:sp>
        <p:nvSpPr>
          <p:cNvPr id="6" name="Title 5"/>
          <p:cNvSpPr>
            <a:spLocks noGrp="1"/>
          </p:cNvSpPr>
          <p:nvPr>
            <p:ph type="title"/>
          </p:nvPr>
        </p:nvSpPr>
        <p:spPr>
          <a:xfrm>
            <a:off x="0" y="0"/>
            <a:ext cx="7886700" cy="1325563"/>
          </a:xfrm>
        </p:spPr>
        <p:txBody>
          <a:bodyPr>
            <a:normAutofit fontScale="90000"/>
          </a:bodyPr>
          <a:lstStyle/>
          <a:p>
            <a:pPr lvl="0" defTabSz="914400">
              <a:lnSpc>
                <a:spcPct val="100000"/>
              </a:lnSpc>
              <a:spcBef>
                <a:spcPts val="0"/>
              </a:spcBef>
            </a:pPr>
            <a:r>
              <a:rPr lang="en-US" dirty="0" smtClean="0"/>
              <a:t> </a:t>
            </a:r>
            <a:r>
              <a:rPr lang="en-US" sz="3600" dirty="0">
                <a:solidFill>
                  <a:prstClr val="white"/>
                </a:solidFill>
                <a:latin typeface="Calibri" panose="020F0502020204030204"/>
                <a:ea typeface="+mn-ea"/>
                <a:cs typeface="+mn-cs"/>
              </a:rPr>
              <a:t>Activity – Root Cause Analysis of Tank Repair</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348645586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9"/>
          <p:cNvSpPr>
            <a:spLocks noGrp="1" noChangeArrowheads="1"/>
          </p:cNvSpPr>
          <p:nvPr>
            <p:ph type="title"/>
          </p:nvPr>
        </p:nvSpPr>
        <p:spPr>
          <a:xfrm>
            <a:off x="0" y="1"/>
            <a:ext cx="6348046" cy="731519"/>
          </a:xfrm>
        </p:spPr>
        <p:txBody>
          <a:bodyPr>
            <a:normAutofit/>
          </a:bodyPr>
          <a:lstStyle/>
          <a:p>
            <a:pPr eaLnBrk="1" hangingPunct="1"/>
            <a:r>
              <a:rPr lang="en-US" altLang="en-US" sz="3600" dirty="0">
                <a:solidFill>
                  <a:schemeClr val="bg1"/>
                </a:solidFill>
                <a:latin typeface="+mn-lt"/>
              </a:rPr>
              <a:t>Fatalities &amp; Citations </a:t>
            </a:r>
          </a:p>
        </p:txBody>
      </p:sp>
      <p:sp>
        <p:nvSpPr>
          <p:cNvPr id="43011" name="Rectangle 10"/>
          <p:cNvSpPr>
            <a:spLocks noGrp="1" noChangeArrowheads="1"/>
          </p:cNvSpPr>
          <p:nvPr>
            <p:ph idx="1"/>
          </p:nvPr>
        </p:nvSpPr>
        <p:spPr>
          <a:xfrm>
            <a:off x="162098" y="2558087"/>
            <a:ext cx="4343400" cy="3356500"/>
          </a:xfrm>
        </p:spPr>
        <p:txBody>
          <a:bodyPr>
            <a:normAutofit/>
          </a:bodyPr>
          <a:lstStyle/>
          <a:p>
            <a:r>
              <a:rPr lang="en-US" altLang="en-US" sz="2800" dirty="0"/>
              <a:t>79% of all fatalities are related to the Focus Four Hazards</a:t>
            </a:r>
          </a:p>
          <a:p>
            <a:pPr eaLnBrk="1" hangingPunct="1"/>
            <a:r>
              <a:rPr lang="en-US" altLang="en-US" sz="2800" dirty="0"/>
              <a:t>85% of all citations and 90% of dollars applied as fines are related to the Focus Four Hazards</a:t>
            </a:r>
          </a:p>
          <a:p>
            <a:pPr marL="0" indent="0" eaLnBrk="1" hangingPunct="1">
              <a:buNone/>
            </a:pPr>
            <a:endParaRPr lang="en-US" altLang="en-US" dirty="0"/>
          </a:p>
          <a:p>
            <a:pPr marL="0" indent="0" eaLnBrk="1" hangingPunct="1">
              <a:buNone/>
            </a:pPr>
            <a:endParaRPr lang="en-US" altLang="en-US" dirty="0"/>
          </a:p>
        </p:txBody>
      </p:sp>
      <p:pic>
        <p:nvPicPr>
          <p:cNvPr id="1026" name="Picture 2" descr="https://thestevenproject.files.wordpress.com/2007/09/compressed_septictank_01.jpg?w=45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0524" y="2412533"/>
            <a:ext cx="4863476" cy="3647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631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5"/>
          <p:cNvSpPr>
            <a:spLocks noGrp="1" noChangeArrowheads="1"/>
          </p:cNvSpPr>
          <p:nvPr>
            <p:ph idx="4294967295"/>
          </p:nvPr>
        </p:nvSpPr>
        <p:spPr>
          <a:xfrm>
            <a:off x="0" y="2089332"/>
            <a:ext cx="9144000" cy="4651102"/>
          </a:xfrm>
        </p:spPr>
        <p:txBody>
          <a:bodyPr>
            <a:noAutofit/>
          </a:bodyPr>
          <a:lstStyle/>
          <a:p>
            <a:pPr lvl="0"/>
            <a:r>
              <a:rPr lang="en-US" altLang="en-US" sz="2400" dirty="0">
                <a:solidFill>
                  <a:prstClr val="black"/>
                </a:solidFill>
              </a:rPr>
              <a:t>This training resource has been produced and does not necessarily reflect the views or policies of the U.S. Department of Labor, and  mention of trade names, commercial products, or organizations is not an endorsement by the U.S. Government.</a:t>
            </a:r>
          </a:p>
          <a:p>
            <a:pPr lvl="0"/>
            <a:endParaRPr lang="en-US" altLang="en-US" sz="800" dirty="0">
              <a:solidFill>
                <a:prstClr val="black"/>
              </a:solidFill>
            </a:endParaRPr>
          </a:p>
          <a:p>
            <a:pPr lvl="0"/>
            <a:r>
              <a:rPr lang="en-US" altLang="en-US" sz="2400" dirty="0">
                <a:solidFill>
                  <a:prstClr val="black"/>
                </a:solidFill>
              </a:rPr>
              <a:t>Photos shown in this presentation may depict situations that are not in compliance with applicable OSHA requirements. </a:t>
            </a:r>
          </a:p>
          <a:p>
            <a:pPr eaLnBrk="1" hangingPunct="1"/>
            <a:endParaRPr lang="en-US" altLang="en-US" sz="800" dirty="0" smtClean="0"/>
          </a:p>
          <a:p>
            <a:pPr eaLnBrk="1" hangingPunct="1"/>
            <a:r>
              <a:rPr lang="en-US" altLang="en-US" sz="2400" dirty="0" smtClean="0"/>
              <a:t>The </a:t>
            </a:r>
            <a:r>
              <a:rPr lang="en-US" altLang="en-US" sz="2400" dirty="0"/>
              <a:t>intent of this training is to raise awareness in the Onsite and related Onsite industries in the Focus Four Hazards. </a:t>
            </a:r>
          </a:p>
          <a:p>
            <a:pPr marL="0" indent="0" eaLnBrk="1" hangingPunct="1">
              <a:buNone/>
            </a:pPr>
            <a:endParaRPr lang="en-US" altLang="en-US" sz="800" dirty="0"/>
          </a:p>
          <a:p>
            <a:pPr eaLnBrk="1" hangingPunct="1"/>
            <a:r>
              <a:rPr lang="en-US" altLang="en-US" sz="2400" dirty="0"/>
              <a:t>It should NOT be assumed that the discussion contained herein constitute a thorough review of the applicable standards or are intended to provide compliance based training.</a:t>
            </a:r>
          </a:p>
        </p:txBody>
      </p:sp>
      <p:sp>
        <p:nvSpPr>
          <p:cNvPr id="4" name="Title 3"/>
          <p:cNvSpPr>
            <a:spLocks noGrp="1"/>
          </p:cNvSpPr>
          <p:nvPr>
            <p:ph type="title"/>
          </p:nvPr>
        </p:nvSpPr>
        <p:spPr>
          <a:xfrm>
            <a:off x="0" y="0"/>
            <a:ext cx="7886700" cy="1325563"/>
          </a:xfrm>
        </p:spPr>
        <p:txBody>
          <a:bodyPr/>
          <a:lstStyle/>
          <a:p>
            <a:pPr lvl="0" defTabSz="914400">
              <a:lnSpc>
                <a:spcPct val="100000"/>
              </a:lnSpc>
              <a:spcBef>
                <a:spcPts val="0"/>
              </a:spcBef>
            </a:pPr>
            <a:r>
              <a:rPr lang="en-US" sz="3600" dirty="0">
                <a:solidFill>
                  <a:prstClr val="white"/>
                </a:solidFill>
                <a:latin typeface="Calibri" panose="020F0502020204030204"/>
                <a:ea typeface="+mn-ea"/>
                <a:cs typeface="+mn-cs"/>
              </a:rPr>
              <a:t>Disclaimer</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375705798"/>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91"/>
          <p:cNvSpPr>
            <a:spLocks noGrp="1" noChangeArrowheads="1"/>
          </p:cNvSpPr>
          <p:nvPr>
            <p:ph type="title"/>
          </p:nvPr>
        </p:nvSpPr>
        <p:spPr>
          <a:xfrm>
            <a:off x="0" y="0"/>
            <a:ext cx="8915400" cy="522316"/>
          </a:xfrm>
        </p:spPr>
        <p:txBody>
          <a:bodyPr>
            <a:noAutofit/>
          </a:bodyPr>
          <a:lstStyle/>
          <a:p>
            <a:pPr eaLnBrk="1" hangingPunct="1"/>
            <a:r>
              <a:rPr lang="en-US" altLang="en-US" sz="3600" dirty="0">
                <a:solidFill>
                  <a:schemeClr val="bg1"/>
                </a:solidFill>
                <a:latin typeface="+mn-lt"/>
              </a:rPr>
              <a:t>Top 10 Focus Four Citations</a:t>
            </a:r>
          </a:p>
        </p:txBody>
      </p:sp>
      <p:graphicFrame>
        <p:nvGraphicFramePr>
          <p:cNvPr id="906730" name="Group 490" title="Table - It is a busy chart, but these top ten OSHA citations relate to the four basic hazards of electrical struck-by, caught-in-between and falls.  Other citations not related to the focus four have been removed from the list. Columns: Subpart, Citation, Total Dollar Value, Description"/>
          <p:cNvGraphicFramePr>
            <a:graphicFrameLocks noGrp="1"/>
          </p:cNvGraphicFramePr>
          <p:nvPr>
            <p:ph idx="4294967295"/>
            <p:extLst>
              <p:ext uri="{D42A27DB-BD31-4B8C-83A1-F6EECF244321}">
                <p14:modId xmlns:p14="http://schemas.microsoft.com/office/powerpoint/2010/main" val="445428933"/>
              </p:ext>
            </p:extLst>
          </p:nvPr>
        </p:nvGraphicFramePr>
        <p:xfrm>
          <a:off x="893763" y="1878013"/>
          <a:ext cx="8250382" cy="4551968"/>
        </p:xfrm>
        <a:graphic>
          <a:graphicData uri="http://schemas.openxmlformats.org/drawingml/2006/table">
            <a:tbl>
              <a:tblPr firstRow="1"/>
              <a:tblGrid>
                <a:gridCol w="966465">
                  <a:extLst>
                    <a:ext uri="{9D8B030D-6E8A-4147-A177-3AD203B41FA5}">
                      <a16:colId xmlns:a16="http://schemas.microsoft.com/office/drawing/2014/main" val="20000"/>
                    </a:ext>
                  </a:extLst>
                </a:gridCol>
                <a:gridCol w="964957">
                  <a:extLst>
                    <a:ext uri="{9D8B030D-6E8A-4147-A177-3AD203B41FA5}">
                      <a16:colId xmlns:a16="http://schemas.microsoft.com/office/drawing/2014/main" val="20001"/>
                    </a:ext>
                  </a:extLst>
                </a:gridCol>
                <a:gridCol w="1488144">
                  <a:extLst>
                    <a:ext uri="{9D8B030D-6E8A-4147-A177-3AD203B41FA5}">
                      <a16:colId xmlns:a16="http://schemas.microsoft.com/office/drawing/2014/main" val="20002"/>
                    </a:ext>
                  </a:extLst>
                </a:gridCol>
                <a:gridCol w="4830816">
                  <a:extLst>
                    <a:ext uri="{9D8B030D-6E8A-4147-A177-3AD203B41FA5}">
                      <a16:colId xmlns:a16="http://schemas.microsoft.com/office/drawing/2014/main" val="20003"/>
                    </a:ext>
                  </a:extLst>
                </a:gridCol>
              </a:tblGrid>
              <a:tr h="368007">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Arial" charset="0"/>
                        </a:rPr>
                        <a:t>Subpart</a:t>
                      </a: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rPr>
                        <a:t>Citations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rPr>
                        <a:t>Total Dollar Value</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Arial" charset="0"/>
                        </a:rPr>
                        <a:t>Description</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6592">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Arial" charset="0"/>
                          <a:cs typeface="Arial" charset="0"/>
                        </a:rPr>
                        <a:t>1926.451</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Verdana" pitchFamily="34" charset="0"/>
                          <a:cs typeface="Arial" charset="0"/>
                        </a:rPr>
                        <a:t>8,410</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dirty="0">
                          <a:ln>
                            <a:noFill/>
                          </a:ln>
                          <a:solidFill>
                            <a:schemeClr val="tx1"/>
                          </a:solidFill>
                          <a:effectLst/>
                          <a:latin typeface="Verdana" pitchFamily="34" charset="0"/>
                          <a:cs typeface="Arial" charset="0"/>
                        </a:rPr>
                        <a:t>$7,682,185</a:t>
                      </a:r>
                      <a:endParaRPr kumimoji="0" lang="en-US" sz="10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dirty="0">
                          <a:ln>
                            <a:noFill/>
                          </a:ln>
                          <a:solidFill>
                            <a:schemeClr val="tx1"/>
                          </a:solidFill>
                          <a:effectLst/>
                          <a:latin typeface="Verdana" pitchFamily="34" charset="0"/>
                          <a:cs typeface="Arial" charset="0"/>
                        </a:rPr>
                        <a:t>Scaffolding</a:t>
                      </a:r>
                      <a:endParaRPr kumimoji="0" lang="en-US" sz="10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9423">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Arial" charset="0"/>
                          <a:cs typeface="Arial" charset="0"/>
                        </a:rPr>
                        <a:t>1926.501</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Verdana" pitchFamily="34" charset="0"/>
                          <a:cs typeface="Arial" charset="0"/>
                        </a:rPr>
                        <a:t>5,728</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Verdana" pitchFamily="34" charset="0"/>
                          <a:cs typeface="Arial" charset="0"/>
                        </a:rPr>
                        <a:t>$7,176,729</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dirty="0">
                          <a:ln>
                            <a:noFill/>
                          </a:ln>
                          <a:solidFill>
                            <a:schemeClr val="tx1"/>
                          </a:solidFill>
                          <a:effectLst/>
                          <a:latin typeface="Verdana" pitchFamily="34" charset="0"/>
                          <a:cs typeface="Arial" charset="0"/>
                        </a:rPr>
                        <a:t>Fall Protection Scope/Applications/Definitions</a:t>
                      </a:r>
                      <a:endParaRPr kumimoji="0" lang="en-US" sz="10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6592">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cs typeface="Arial" charset="0"/>
                        </a:rPr>
                        <a:t>1926.1053</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2,122</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$964,811</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Verdana" pitchFamily="34" charset="0"/>
                          <a:cs typeface="Arial" charset="0"/>
                        </a:rPr>
                        <a:t>Ladders</a:t>
                      </a:r>
                      <a:endParaRPr kumimoji="0" lang="en-US" sz="1000" b="1"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8007">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Arial" charset="0"/>
                          <a:cs typeface="Arial" charset="0"/>
                        </a:rPr>
                        <a:t>1926.651</a:t>
                      </a:r>
                      <a:endParaRPr kumimoji="0" lang="en-US" sz="1000" b="1" i="0" u="none" strike="noStrike" cap="none" normalizeH="0" baseline="0" dirty="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1,794</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Verdana" pitchFamily="34" charset="0"/>
                          <a:cs typeface="Arial" charset="0"/>
                        </a:rPr>
                        <a:t>$2,104,067</a:t>
                      </a:r>
                      <a:endParaRPr kumimoji="0" lang="en-US" sz="1000" b="1"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Verdana" pitchFamily="34" charset="0"/>
                          <a:cs typeface="Arial" charset="0"/>
                        </a:rPr>
                        <a:t>Excavations, General Requirements</a:t>
                      </a:r>
                      <a:endParaRPr kumimoji="0" lang="en-US" sz="1000" b="1"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8007">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cs typeface="Arial" charset="0"/>
                        </a:rPr>
                        <a:t>1926.503</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1,581</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$823,501</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Fall Protection Training Requirements</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7547">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cs typeface="Arial" charset="0"/>
                        </a:rPr>
                        <a:t>1926.20</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1,560</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$868,881</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Verdana" pitchFamily="34" charset="0"/>
                          <a:cs typeface="Arial" charset="0"/>
                        </a:rPr>
                        <a:t>Onsite, General Safety and Health Provisions</a:t>
                      </a:r>
                      <a:endParaRPr kumimoji="0" lang="en-US" sz="1000" b="1"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7823">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cs typeface="Arial" charset="0"/>
                        </a:rPr>
                        <a:t>1926.100</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1,519</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$792,414</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Head Protection</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10470">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Arial" charset="0"/>
                          <a:cs typeface="Arial" charset="0"/>
                        </a:rPr>
                        <a:t>1926.453</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Verdana" pitchFamily="34" charset="0"/>
                          <a:cs typeface="Arial" charset="0"/>
                        </a:rPr>
                        <a:t>1,379</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Verdana" pitchFamily="34" charset="0"/>
                          <a:cs typeface="Arial" charset="0"/>
                        </a:rPr>
                        <a:t>$1,285,758</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dirty="0">
                          <a:ln>
                            <a:noFill/>
                          </a:ln>
                          <a:solidFill>
                            <a:schemeClr val="tx1"/>
                          </a:solidFill>
                          <a:effectLst/>
                          <a:latin typeface="Verdana" pitchFamily="34" charset="0"/>
                          <a:cs typeface="Arial" charset="0"/>
                        </a:rPr>
                        <a:t>Manually Propelled Mobile Ladder Stands and Scaffolds</a:t>
                      </a:r>
                      <a:endParaRPr kumimoji="0" lang="en-US" sz="10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9423">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cs typeface="Arial" charset="0"/>
                        </a:rPr>
                        <a:t>1926.404</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1,313</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$644,886</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Electrical, Wiring Design and Protection</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83577">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cs typeface="Arial" charset="0"/>
                        </a:rPr>
                        <a:t>1926.652</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1,264</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$3,117,087</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Excavations, Requirements for Protective Systems</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76500">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cs typeface="Arial" charset="0"/>
                        </a:rPr>
                        <a:t>1926.405</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1,157</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$344,814</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Verdana" pitchFamily="34" charset="0"/>
                          <a:cs typeface="Arial" charset="0"/>
                        </a:rPr>
                        <a:t>Elec. Wiring Methods, Components and Equip, General Use</a:t>
                      </a:r>
                      <a:endParaRPr kumimoji="0" lang="en-US" sz="1000" b="1"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32838" name="Text Box 493"/>
          <p:cNvSpPr txBox="1">
            <a:spLocks noChangeArrowheads="1"/>
          </p:cNvSpPr>
          <p:nvPr/>
        </p:nvSpPr>
        <p:spPr bwMode="auto">
          <a:xfrm>
            <a:off x="4800600" y="6613525"/>
            <a:ext cx="4343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000"/>
              <a:t>Citation statistics from Federal OSHA data for OSHA fiscal year 2005</a:t>
            </a:r>
          </a:p>
        </p:txBody>
      </p:sp>
    </p:spTree>
    <p:extLst>
      <p:ext uri="{BB962C8B-B14F-4D97-AF65-F5344CB8AC3E}">
        <p14:creationId xmlns:p14="http://schemas.microsoft.com/office/powerpoint/2010/main" val="2854893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Drawing - falling ma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3722" y="2190750"/>
            <a:ext cx="4396666" cy="3823188"/>
          </a:xfrm>
          <a:prstGeom prst="rect">
            <a:avLst/>
          </a:prstGeom>
        </p:spPr>
      </p:pic>
      <p:sp>
        <p:nvSpPr>
          <p:cNvPr id="5" name="Title 4"/>
          <p:cNvSpPr>
            <a:spLocks noGrp="1"/>
          </p:cNvSpPr>
          <p:nvPr>
            <p:ph type="title"/>
          </p:nvPr>
        </p:nvSpPr>
        <p:spPr>
          <a:xfrm>
            <a:off x="0" y="12429"/>
            <a:ext cx="7886700" cy="1325563"/>
          </a:xfrm>
        </p:spPr>
        <p:txBody>
          <a:bodyPr/>
          <a:lstStyle/>
          <a:p>
            <a:pPr lvl="0" defTabSz="914400">
              <a:lnSpc>
                <a:spcPct val="100000"/>
              </a:lnSpc>
              <a:spcBef>
                <a:spcPts val="0"/>
              </a:spcBef>
            </a:pPr>
            <a:r>
              <a:rPr lang="en-US" sz="3600" dirty="0">
                <a:solidFill>
                  <a:prstClr val="white"/>
                </a:solidFill>
                <a:latin typeface="Calibri" panose="020F0502020204030204"/>
                <a:ea typeface="+mn-ea"/>
                <a:cs typeface="+mn-cs"/>
              </a:rPr>
              <a:t>Falls</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4814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1"/>
          <p:cNvSpPr>
            <a:spLocks noGrp="1" noChangeArrowheads="1"/>
          </p:cNvSpPr>
          <p:nvPr>
            <p:ph type="title"/>
          </p:nvPr>
        </p:nvSpPr>
        <p:spPr>
          <a:xfrm>
            <a:off x="0" y="0"/>
            <a:ext cx="5453149" cy="703263"/>
          </a:xfrm>
        </p:spPr>
        <p:txBody>
          <a:bodyPr>
            <a:normAutofit/>
          </a:bodyPr>
          <a:lstStyle/>
          <a:p>
            <a:pPr eaLnBrk="1" hangingPunct="1"/>
            <a:r>
              <a:rPr lang="en-US" altLang="en-US" sz="3600" dirty="0">
                <a:solidFill>
                  <a:schemeClr val="bg1"/>
                </a:solidFill>
                <a:latin typeface="+mn-lt"/>
              </a:rPr>
              <a:t>Top Fall Protection Citations </a:t>
            </a:r>
          </a:p>
        </p:txBody>
      </p:sp>
      <p:pic>
        <p:nvPicPr>
          <p:cNvPr id="34819" name="Object 5" title="Graph - Top Fall Protection Citations:  Scaffolding General 8410, Fall Protection Scope 5728, Ladders 2122, Fall Protection Training 1581, Manually propelled scaffolds-Lifts 1379"/>
          <p:cNvPicPr>
            <a:picLocks noGrp="1" noChangeAspect="1" noChangeArrowheads="1"/>
          </p:cNvPicPr>
          <p:nvPr>
            <p:ph type="chart" idx="4294967295"/>
          </p:nvPr>
        </p:nvPicPr>
        <p:blipFill>
          <a:blip r:embed="rId3">
            <a:extLst>
              <a:ext uri="{28A0092B-C50C-407E-A947-70E740481C1C}">
                <a14:useLocalDpi xmlns:a14="http://schemas.microsoft.com/office/drawing/2010/main"/>
              </a:ext>
            </a:extLst>
          </a:blip>
          <a:srcRect/>
          <a:stretch>
            <a:fillRect/>
          </a:stretch>
        </p:blipFill>
        <p:spPr>
          <a:xfrm>
            <a:off x="0" y="1905000"/>
            <a:ext cx="8680450" cy="46767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2" name="Text Box 6"/>
          <p:cNvSpPr txBox="1">
            <a:spLocks noChangeArrowheads="1"/>
          </p:cNvSpPr>
          <p:nvPr/>
        </p:nvSpPr>
        <p:spPr bwMode="auto">
          <a:xfrm>
            <a:off x="1838322" y="4204587"/>
            <a:ext cx="443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dirty="0"/>
              <a:t>Fall protection training</a:t>
            </a:r>
            <a:endParaRPr lang="en-US" altLang="en-US" sz="2400" dirty="0"/>
          </a:p>
        </p:txBody>
      </p:sp>
      <p:sp>
        <p:nvSpPr>
          <p:cNvPr id="34823" name="Text Box 7"/>
          <p:cNvSpPr txBox="1">
            <a:spLocks noChangeArrowheads="1"/>
          </p:cNvSpPr>
          <p:nvPr/>
        </p:nvSpPr>
        <p:spPr bwMode="auto">
          <a:xfrm>
            <a:off x="1838322" y="2677367"/>
            <a:ext cx="443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a:t>Fall Protection Scope</a:t>
            </a:r>
            <a:endParaRPr lang="en-US" altLang="en-US" sz="2400"/>
          </a:p>
        </p:txBody>
      </p:sp>
      <p:sp>
        <p:nvSpPr>
          <p:cNvPr id="34824" name="Text Box 8"/>
          <p:cNvSpPr txBox="1">
            <a:spLocks noChangeArrowheads="1"/>
          </p:cNvSpPr>
          <p:nvPr/>
        </p:nvSpPr>
        <p:spPr bwMode="auto">
          <a:xfrm>
            <a:off x="1838323" y="3401640"/>
            <a:ext cx="443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a:t>Ladders</a:t>
            </a:r>
            <a:endParaRPr lang="en-US" altLang="en-US" sz="2400"/>
          </a:p>
        </p:txBody>
      </p:sp>
      <p:sp>
        <p:nvSpPr>
          <p:cNvPr id="34825" name="Text Box 9"/>
          <p:cNvSpPr txBox="1">
            <a:spLocks noChangeArrowheads="1"/>
          </p:cNvSpPr>
          <p:nvPr/>
        </p:nvSpPr>
        <p:spPr bwMode="auto">
          <a:xfrm>
            <a:off x="1838324" y="5019302"/>
            <a:ext cx="443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dirty="0"/>
              <a:t>Manually propelled scaffolds - Lifts</a:t>
            </a:r>
            <a:endParaRPr lang="en-US" altLang="en-US" sz="2400" dirty="0"/>
          </a:p>
        </p:txBody>
      </p:sp>
      <p:sp>
        <p:nvSpPr>
          <p:cNvPr id="34826" name="Text Box 10"/>
          <p:cNvSpPr txBox="1">
            <a:spLocks noChangeArrowheads="1"/>
          </p:cNvSpPr>
          <p:nvPr/>
        </p:nvSpPr>
        <p:spPr bwMode="auto">
          <a:xfrm>
            <a:off x="1838322" y="1905000"/>
            <a:ext cx="443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dirty="0"/>
              <a:t>Scaffolding General</a:t>
            </a:r>
            <a:endParaRPr lang="en-US" altLang="en-US" sz="2400" dirty="0"/>
          </a:p>
        </p:txBody>
      </p:sp>
      <p:sp>
        <p:nvSpPr>
          <p:cNvPr id="34827" name="Text Box 12"/>
          <p:cNvSpPr txBox="1">
            <a:spLocks noChangeArrowheads="1"/>
          </p:cNvSpPr>
          <p:nvPr/>
        </p:nvSpPr>
        <p:spPr bwMode="auto">
          <a:xfrm>
            <a:off x="4800600" y="6613525"/>
            <a:ext cx="4343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000"/>
              <a:t>Citation statistics from Federal OSHA data for OSHA fiscal year 2005</a:t>
            </a:r>
          </a:p>
        </p:txBody>
      </p:sp>
    </p:spTree>
    <p:extLst>
      <p:ext uri="{BB962C8B-B14F-4D97-AF65-F5344CB8AC3E}">
        <p14:creationId xmlns:p14="http://schemas.microsoft.com/office/powerpoint/2010/main" val="3425768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1" title="Photo - rescue from a confined space entry of tank"/>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86153" y="1504115"/>
            <a:ext cx="3557847" cy="536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228599" y="2281517"/>
            <a:ext cx="5179979" cy="3429000"/>
          </a:xfrm>
        </p:spPr>
        <p:txBody>
          <a:bodyPr rtlCol="0">
            <a:noAutofit/>
          </a:bodyPr>
          <a:lstStyle/>
          <a:p>
            <a:pPr eaLnBrk="1" fontAlgn="auto" hangingPunct="1">
              <a:spcAft>
                <a:spcPts val="0"/>
              </a:spcAft>
              <a:defRPr/>
            </a:pPr>
            <a:r>
              <a:rPr lang="en-US" sz="2800" dirty="0">
                <a:effectLst>
                  <a:outerShdw blurRad="38100" dist="38100" dir="2700000" algn="tl">
                    <a:srgbClr val="C0C0C0"/>
                  </a:outerShdw>
                </a:effectLst>
                <a:latin typeface="+mn-lt"/>
              </a:rPr>
              <a:t/>
            </a:r>
            <a:br>
              <a:rPr lang="en-US" sz="2800" dirty="0">
                <a:effectLst>
                  <a:outerShdw blurRad="38100" dist="38100" dir="2700000" algn="tl">
                    <a:srgbClr val="C0C0C0"/>
                  </a:outerShdw>
                </a:effectLst>
                <a:latin typeface="+mn-lt"/>
              </a:rPr>
            </a:br>
            <a:r>
              <a:rPr lang="en-US" sz="2800" dirty="0">
                <a:latin typeface="+mn-lt"/>
              </a:rPr>
              <a:t>Fall hazards are present at most worksites. </a:t>
            </a:r>
            <a:br>
              <a:rPr lang="en-US" sz="2800" dirty="0">
                <a:latin typeface="+mn-lt"/>
              </a:rPr>
            </a:br>
            <a:r>
              <a:rPr lang="en-US" sz="2800" dirty="0">
                <a:latin typeface="+mn-lt"/>
              </a:rPr>
              <a:t/>
            </a:r>
            <a:br>
              <a:rPr lang="en-US" sz="2800" dirty="0">
                <a:latin typeface="+mn-lt"/>
              </a:rPr>
            </a:br>
            <a:r>
              <a:rPr lang="en-US" sz="2800" dirty="0">
                <a:latin typeface="+mn-lt"/>
              </a:rPr>
              <a:t>“A fall hazard is anything at your worksite that could cause you to lose your balance or lose bodily support and result in a fall.”</a:t>
            </a:r>
            <a:br>
              <a:rPr lang="en-US" sz="2800" dirty="0">
                <a:latin typeface="+mn-lt"/>
              </a:rPr>
            </a:br>
            <a:r>
              <a:rPr lang="en-US" sz="2800" dirty="0">
                <a:latin typeface="+mn-lt"/>
              </a:rPr>
              <a:t/>
            </a:r>
            <a:br>
              <a:rPr lang="en-US" sz="2800" dirty="0">
                <a:latin typeface="+mn-lt"/>
              </a:rPr>
            </a:br>
            <a:r>
              <a:rPr lang="en-US" sz="2800" dirty="0">
                <a:latin typeface="+mn-lt"/>
              </a:rPr>
              <a:t>Any walking or working surface can be a potential fall hazard.</a:t>
            </a:r>
          </a:p>
        </p:txBody>
      </p:sp>
      <p:sp>
        <p:nvSpPr>
          <p:cNvPr id="2" name="TextBox 1"/>
          <p:cNvSpPr txBox="1"/>
          <p:nvPr/>
        </p:nvSpPr>
        <p:spPr>
          <a:xfrm>
            <a:off x="0" y="0"/>
            <a:ext cx="4368800" cy="646331"/>
          </a:xfrm>
          <a:prstGeom prst="rect">
            <a:avLst/>
          </a:prstGeom>
          <a:noFill/>
        </p:spPr>
        <p:txBody>
          <a:bodyPr wrap="square" rtlCol="0">
            <a:spAutoFit/>
          </a:bodyPr>
          <a:lstStyle/>
          <a:p>
            <a:r>
              <a:rPr lang="en-US" sz="3600" dirty="0">
                <a:solidFill>
                  <a:schemeClr val="bg1"/>
                </a:solidFill>
              </a:rPr>
              <a:t>Fall Hazard Definition</a:t>
            </a:r>
          </a:p>
        </p:txBody>
      </p:sp>
    </p:spTree>
    <p:extLst>
      <p:ext uri="{BB962C8B-B14F-4D97-AF65-F5344CB8AC3E}">
        <p14:creationId xmlns:p14="http://schemas.microsoft.com/office/powerpoint/2010/main" val="36323178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0" y="0"/>
            <a:ext cx="6820593" cy="617220"/>
          </a:xfrm>
        </p:spPr>
        <p:txBody>
          <a:bodyPr rtlCol="0">
            <a:noAutofit/>
          </a:bodyPr>
          <a:lstStyle/>
          <a:p>
            <a:pPr>
              <a:defRPr/>
            </a:pPr>
            <a:r>
              <a:rPr lang="en-US" sz="3600" dirty="0">
                <a:solidFill>
                  <a:schemeClr val="bg1"/>
                </a:solidFill>
                <a:latin typeface="+mn-lt"/>
              </a:rPr>
              <a:t>Fall Hazards – Basic Service</a:t>
            </a:r>
            <a:endParaRPr lang="en-US" sz="3600" dirty="0">
              <a:solidFill>
                <a:schemeClr val="bg1"/>
              </a:solidFill>
              <a:effectLst>
                <a:outerShdw blurRad="38100" dist="38100" dir="2700000" algn="tl">
                  <a:srgbClr val="C0C0C0"/>
                </a:outerShdw>
              </a:effectLst>
              <a:latin typeface="+mn-lt"/>
            </a:endParaRPr>
          </a:p>
        </p:txBody>
      </p:sp>
      <p:sp>
        <p:nvSpPr>
          <p:cNvPr id="3" name="TextBox 2"/>
          <p:cNvSpPr txBox="1"/>
          <p:nvPr/>
        </p:nvSpPr>
        <p:spPr>
          <a:xfrm>
            <a:off x="228600" y="2438400"/>
            <a:ext cx="2837329" cy="3447098"/>
          </a:xfrm>
          <a:prstGeom prst="rect">
            <a:avLst/>
          </a:prstGeom>
          <a:noFill/>
        </p:spPr>
        <p:txBody>
          <a:bodyPr wrap="square" rtlCol="0">
            <a:spAutoFit/>
          </a:bodyPr>
          <a:lstStyle/>
          <a:p>
            <a:endParaRPr lang="en-US" sz="2600" dirty="0"/>
          </a:p>
          <a:p>
            <a:r>
              <a:rPr lang="en-US" sz="2600" dirty="0"/>
              <a:t>What are the exposures here?</a:t>
            </a:r>
          </a:p>
          <a:p>
            <a:endParaRPr lang="en-US" sz="2600" dirty="0"/>
          </a:p>
          <a:p>
            <a:r>
              <a:rPr lang="en-US" sz="2600" dirty="0"/>
              <a:t>What choices do you need to consider?</a:t>
            </a:r>
          </a:p>
          <a:p>
            <a:endParaRPr lang="en-US" dirty="0"/>
          </a:p>
          <a:p>
            <a:endParaRPr lang="en-US" dirty="0"/>
          </a:p>
        </p:txBody>
      </p:sp>
      <p:pic>
        <p:nvPicPr>
          <p:cNvPr id="8" name="Picture 2" descr="G:\Grant Photos\SAM_0555.JPG" title="Photo - example of two walking surfac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37410" y="2128058"/>
            <a:ext cx="6306589" cy="4729942"/>
          </a:xfrm>
          <a:prstGeom prst="rect">
            <a:avLst/>
          </a:prstGeom>
          <a:noFill/>
          <a:ln w="9525">
            <a:noFill/>
            <a:miter lim="800000"/>
            <a:headEnd/>
            <a:tailEnd/>
          </a:ln>
        </p:spPr>
      </p:pic>
    </p:spTree>
    <p:extLst>
      <p:ext uri="{BB962C8B-B14F-4D97-AF65-F5344CB8AC3E}">
        <p14:creationId xmlns:p14="http://schemas.microsoft.com/office/powerpoint/2010/main" val="2114934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0" y="0"/>
            <a:ext cx="6820593" cy="684415"/>
          </a:xfrm>
        </p:spPr>
        <p:txBody>
          <a:bodyPr rtlCol="0">
            <a:normAutofit/>
          </a:bodyPr>
          <a:lstStyle/>
          <a:p>
            <a:pPr>
              <a:defRPr/>
            </a:pPr>
            <a:r>
              <a:rPr lang="en-US" sz="3600" dirty="0" smtClean="0">
                <a:solidFill>
                  <a:schemeClr val="bg1"/>
                </a:solidFill>
                <a:latin typeface="+mn-lt"/>
              </a:rPr>
              <a:t> Fall </a:t>
            </a:r>
            <a:r>
              <a:rPr lang="en-US" sz="3600" dirty="0">
                <a:solidFill>
                  <a:schemeClr val="bg1"/>
                </a:solidFill>
                <a:latin typeface="+mn-lt"/>
              </a:rPr>
              <a:t>Hazards – Basic Service</a:t>
            </a:r>
            <a:endParaRPr lang="en-US" sz="3600" dirty="0">
              <a:solidFill>
                <a:schemeClr val="bg1"/>
              </a:solidFill>
              <a:effectLst>
                <a:outerShdw blurRad="38100" dist="38100" dir="2700000" algn="tl">
                  <a:srgbClr val="C0C0C0"/>
                </a:outerShdw>
              </a:effectLst>
              <a:latin typeface="+mn-lt"/>
            </a:endParaRPr>
          </a:p>
        </p:txBody>
      </p:sp>
      <p:sp>
        <p:nvSpPr>
          <p:cNvPr id="3" name="TextBox 2"/>
          <p:cNvSpPr txBox="1"/>
          <p:nvPr/>
        </p:nvSpPr>
        <p:spPr>
          <a:xfrm>
            <a:off x="228600" y="2438400"/>
            <a:ext cx="2837329" cy="4647426"/>
          </a:xfrm>
          <a:prstGeom prst="rect">
            <a:avLst/>
          </a:prstGeom>
          <a:noFill/>
        </p:spPr>
        <p:txBody>
          <a:bodyPr wrap="square" rtlCol="0">
            <a:spAutoFit/>
          </a:bodyPr>
          <a:lstStyle/>
          <a:p>
            <a:endParaRPr lang="en-US" sz="2600" dirty="0"/>
          </a:p>
          <a:p>
            <a:r>
              <a:rPr lang="en-US" sz="2600" dirty="0"/>
              <a:t>What are the exposures here?</a:t>
            </a:r>
          </a:p>
          <a:p>
            <a:endParaRPr lang="en-US" sz="2600" dirty="0"/>
          </a:p>
          <a:p>
            <a:r>
              <a:rPr lang="en-US" sz="2600" dirty="0"/>
              <a:t>Same Basic Job, but what changed?</a:t>
            </a:r>
          </a:p>
          <a:p>
            <a:endParaRPr lang="en-US" sz="2600" dirty="0"/>
          </a:p>
          <a:p>
            <a:r>
              <a:rPr lang="en-US" sz="2600" dirty="0"/>
              <a:t>What choices do you need to consider?</a:t>
            </a:r>
          </a:p>
          <a:p>
            <a:endParaRPr lang="en-US" dirty="0"/>
          </a:p>
          <a:p>
            <a:endParaRPr lang="en-US" dirty="0"/>
          </a:p>
        </p:txBody>
      </p:sp>
      <p:pic>
        <p:nvPicPr>
          <p:cNvPr id="5" name="Picture 4" title="Photo - wet gras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83149" y="2438400"/>
            <a:ext cx="6160851" cy="4406348"/>
          </a:xfrm>
          <a:prstGeom prst="rect">
            <a:avLst/>
          </a:prstGeom>
        </p:spPr>
      </p:pic>
    </p:spTree>
    <p:extLst>
      <p:ext uri="{BB962C8B-B14F-4D97-AF65-F5344CB8AC3E}">
        <p14:creationId xmlns:p14="http://schemas.microsoft.com/office/powerpoint/2010/main" val="3287842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title="Photo - Snow, and changing conditions….tripping/slipping on surface may result in a fall and a broken wrist, but note that a full Septic tank generates heat and when the insulating layers of snow are removed, the conditions may change immediately at the tank lid….the next task on this wet slippery surface is to lift a 75lb lid and move it to the sid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9209" y="2568388"/>
            <a:ext cx="5719482" cy="428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8600" y="2438400"/>
            <a:ext cx="2837329" cy="4247317"/>
          </a:xfrm>
          <a:prstGeom prst="rect">
            <a:avLst/>
          </a:prstGeom>
          <a:noFill/>
        </p:spPr>
        <p:txBody>
          <a:bodyPr wrap="square" rtlCol="0">
            <a:spAutoFit/>
          </a:bodyPr>
          <a:lstStyle/>
          <a:p>
            <a:r>
              <a:rPr lang="en-US" sz="2600" dirty="0"/>
              <a:t>When Conditions Change…</a:t>
            </a:r>
          </a:p>
          <a:p>
            <a:endParaRPr lang="en-US" sz="2600" dirty="0"/>
          </a:p>
          <a:p>
            <a:r>
              <a:rPr lang="en-US" sz="2600" dirty="0"/>
              <a:t>What are the exposures here?</a:t>
            </a:r>
          </a:p>
          <a:p>
            <a:endParaRPr lang="en-US" sz="2600" dirty="0"/>
          </a:p>
          <a:p>
            <a:r>
              <a:rPr lang="en-US" sz="2600" dirty="0"/>
              <a:t>What choices do you need to consider?</a:t>
            </a:r>
          </a:p>
          <a:p>
            <a:endParaRPr lang="en-US" dirty="0"/>
          </a:p>
          <a:p>
            <a:endParaRPr lang="en-US" dirty="0"/>
          </a:p>
        </p:txBody>
      </p:sp>
      <p:sp>
        <p:nvSpPr>
          <p:cNvPr id="6" name="Rectangle 6"/>
          <p:cNvSpPr>
            <a:spLocks noGrp="1" noChangeArrowheads="1"/>
          </p:cNvSpPr>
          <p:nvPr>
            <p:ph type="title"/>
          </p:nvPr>
        </p:nvSpPr>
        <p:spPr>
          <a:xfrm>
            <a:off x="0" y="0"/>
            <a:ext cx="6288578" cy="617913"/>
          </a:xfrm>
        </p:spPr>
        <p:txBody>
          <a:bodyPr rtlCol="0">
            <a:normAutofit/>
          </a:bodyPr>
          <a:lstStyle/>
          <a:p>
            <a:pPr>
              <a:defRPr/>
            </a:pPr>
            <a:r>
              <a:rPr lang="en-US" sz="3600" dirty="0" smtClean="0">
                <a:solidFill>
                  <a:schemeClr val="bg1"/>
                </a:solidFill>
                <a:latin typeface="+mn-lt"/>
              </a:rPr>
              <a:t> Fall </a:t>
            </a:r>
            <a:r>
              <a:rPr lang="en-US" sz="3600" dirty="0">
                <a:solidFill>
                  <a:schemeClr val="bg1"/>
                </a:solidFill>
                <a:latin typeface="+mn-lt"/>
              </a:rPr>
              <a:t>Hazards – Basic </a:t>
            </a:r>
            <a:r>
              <a:rPr lang="en-US" sz="3600" dirty="0" smtClean="0">
                <a:solidFill>
                  <a:schemeClr val="bg1"/>
                </a:solidFill>
                <a:latin typeface="+mn-lt"/>
              </a:rPr>
              <a:t>Service </a:t>
            </a:r>
            <a:endParaRPr lang="en-US" sz="3600" dirty="0">
              <a:solidFill>
                <a:schemeClr val="bg1"/>
              </a:solidFill>
              <a:effectLst>
                <a:outerShdw blurRad="38100" dist="38100" dir="2700000" algn="tl">
                  <a:srgbClr val="C0C0C0"/>
                </a:outerShdw>
              </a:effectLst>
              <a:latin typeface="+mn-lt"/>
            </a:endParaRPr>
          </a:p>
        </p:txBody>
      </p:sp>
    </p:spTree>
    <p:extLst>
      <p:ext uri="{BB962C8B-B14F-4D97-AF65-F5344CB8AC3E}">
        <p14:creationId xmlns:p14="http://schemas.microsoft.com/office/powerpoint/2010/main" val="2920522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title="Photo - Snow. Man working alone - falls into tank. In addition to the fall is the potential for engulfment and/or drowni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42447" y="20574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0" y="0"/>
            <a:ext cx="6288578" cy="617913"/>
          </a:xfrm>
        </p:spPr>
        <p:txBody>
          <a:bodyPr rtlCol="0">
            <a:normAutofit/>
          </a:bodyPr>
          <a:lstStyle/>
          <a:p>
            <a:pPr>
              <a:defRPr/>
            </a:pPr>
            <a:r>
              <a:rPr lang="en-US" sz="3600" dirty="0">
                <a:solidFill>
                  <a:schemeClr val="bg1"/>
                </a:solidFill>
                <a:latin typeface="+mn-lt"/>
              </a:rPr>
              <a:t>Fall Hazards – Basic </a:t>
            </a:r>
            <a:r>
              <a:rPr lang="en-US" sz="3600" dirty="0" smtClean="0">
                <a:solidFill>
                  <a:schemeClr val="bg1"/>
                </a:solidFill>
                <a:latin typeface="+mn-lt"/>
              </a:rPr>
              <a:t>Service </a:t>
            </a:r>
            <a:endParaRPr lang="en-US" sz="3600" dirty="0">
              <a:solidFill>
                <a:schemeClr val="bg1"/>
              </a:solidFill>
              <a:effectLst>
                <a:outerShdw blurRad="38100" dist="38100" dir="2700000" algn="tl">
                  <a:srgbClr val="C0C0C0"/>
                </a:outerShdw>
              </a:effectLst>
              <a:latin typeface="+mn-lt"/>
            </a:endParaRPr>
          </a:p>
        </p:txBody>
      </p:sp>
      <p:sp>
        <p:nvSpPr>
          <p:cNvPr id="4" name="TextBox 3"/>
          <p:cNvSpPr txBox="1"/>
          <p:nvPr/>
        </p:nvSpPr>
        <p:spPr>
          <a:xfrm>
            <a:off x="228600" y="2438400"/>
            <a:ext cx="2837329" cy="4247317"/>
          </a:xfrm>
          <a:prstGeom prst="rect">
            <a:avLst/>
          </a:prstGeom>
          <a:noFill/>
        </p:spPr>
        <p:txBody>
          <a:bodyPr wrap="square" rtlCol="0">
            <a:spAutoFit/>
          </a:bodyPr>
          <a:lstStyle/>
          <a:p>
            <a:r>
              <a:rPr lang="en-US" sz="2600" dirty="0"/>
              <a:t>When Conditions Change…</a:t>
            </a:r>
          </a:p>
          <a:p>
            <a:endParaRPr lang="en-US" sz="2600" dirty="0"/>
          </a:p>
          <a:p>
            <a:r>
              <a:rPr lang="en-US" sz="2600" dirty="0"/>
              <a:t>What are the exposures here?</a:t>
            </a:r>
          </a:p>
          <a:p>
            <a:endParaRPr lang="en-US" sz="2600" dirty="0"/>
          </a:p>
          <a:p>
            <a:r>
              <a:rPr lang="en-US" sz="2600" dirty="0"/>
              <a:t>What choices do you need to consider?</a:t>
            </a:r>
          </a:p>
          <a:p>
            <a:endParaRPr lang="en-US" dirty="0"/>
          </a:p>
          <a:p>
            <a:endParaRPr lang="en-US" dirty="0"/>
          </a:p>
        </p:txBody>
      </p:sp>
    </p:spTree>
    <p:extLst>
      <p:ext uri="{BB962C8B-B14F-4D97-AF65-F5344CB8AC3E}">
        <p14:creationId xmlns:p14="http://schemas.microsoft.com/office/powerpoint/2010/main" val="23571404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101" y="2476172"/>
            <a:ext cx="2926976" cy="4401205"/>
          </a:xfrm>
          <a:prstGeom prst="rect">
            <a:avLst/>
          </a:prstGeom>
          <a:noFill/>
        </p:spPr>
        <p:txBody>
          <a:bodyPr wrap="square" rtlCol="0">
            <a:spAutoFit/>
          </a:bodyPr>
          <a:lstStyle/>
          <a:p>
            <a:r>
              <a:rPr lang="en-US" altLang="en-US" sz="2800" dirty="0"/>
              <a:t>Fall hazards on equipment your installing or repairing, may present exposures.</a:t>
            </a:r>
          </a:p>
          <a:p>
            <a:endParaRPr lang="en-US" altLang="en-US" sz="2800" dirty="0"/>
          </a:p>
          <a:p>
            <a:r>
              <a:rPr lang="en-US" altLang="en-US" sz="2800" dirty="0"/>
              <a:t>What are some things that could cause a fall in this situation?</a:t>
            </a:r>
          </a:p>
        </p:txBody>
      </p:sp>
      <p:sp>
        <p:nvSpPr>
          <p:cNvPr id="6" name="Rectangle 6"/>
          <p:cNvSpPr>
            <a:spLocks noGrp="1" noChangeArrowheads="1"/>
          </p:cNvSpPr>
          <p:nvPr>
            <p:ph type="title"/>
          </p:nvPr>
        </p:nvSpPr>
        <p:spPr>
          <a:xfrm>
            <a:off x="0" y="0"/>
            <a:ext cx="8802933" cy="665018"/>
          </a:xfrm>
        </p:spPr>
        <p:txBody>
          <a:bodyPr rtlCol="0">
            <a:normAutofit/>
          </a:bodyPr>
          <a:lstStyle/>
          <a:p>
            <a:pPr>
              <a:defRPr/>
            </a:pPr>
            <a:r>
              <a:rPr lang="en-US" sz="3600" dirty="0">
                <a:solidFill>
                  <a:schemeClr val="bg1"/>
                </a:solidFill>
                <a:latin typeface="+mn-lt"/>
              </a:rPr>
              <a:t>Fall Hazards – Operations and Maintenance</a:t>
            </a:r>
          </a:p>
        </p:txBody>
      </p:sp>
      <p:pic>
        <p:nvPicPr>
          <p:cNvPr id="5" name="Picture 4" title="Photo - baffle repair - limited work space, not three point contact, no harness or retrieval (CSE violation) method"/>
          <p:cNvPicPr/>
          <p:nvPr/>
        </p:nvPicPr>
        <p:blipFill rotWithShape="1">
          <a:blip r:embed="rId3" cstate="email">
            <a:extLst>
              <a:ext uri="{28A0092B-C50C-407E-A947-70E740481C1C}">
                <a14:useLocalDpi xmlns:a14="http://schemas.microsoft.com/office/drawing/2010/main"/>
              </a:ext>
            </a:extLst>
          </a:blip>
          <a:srcRect/>
          <a:stretch/>
        </p:blipFill>
        <p:spPr bwMode="auto">
          <a:xfrm>
            <a:off x="3714751" y="2495550"/>
            <a:ext cx="5429250" cy="43624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17604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title="Photo - getting in and out of service vehicles or equipment - Fall hazards are present when working on or moving from elevated surfaces. Pump Truck operators are in and out of their trucks numerous times a day. Excavator operators are the same, but the contact surface are not under a standard like vehicles are. Three point contact at all times is the best way to avoid these kinds of accidents. Comment to time of year, weather conditions and time of day (low light). It will be addressed again later in the “struck by” section of the presentation, but it may be worth while to recognize the issue of traffic and traffic controls (note the reflective vest in the pictur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5891" y="2357936"/>
            <a:ext cx="6451134" cy="450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0" y="1"/>
            <a:ext cx="5710599" cy="685800"/>
          </a:xfrm>
        </p:spPr>
        <p:txBody>
          <a:bodyPr rtlCol="0">
            <a:normAutofit/>
          </a:bodyPr>
          <a:lstStyle/>
          <a:p>
            <a:pPr eaLnBrk="1" fontAlgn="auto" hangingPunct="1">
              <a:spcAft>
                <a:spcPts val="0"/>
              </a:spcAft>
              <a:defRPr/>
            </a:pPr>
            <a:r>
              <a:rPr lang="en-US" sz="3600" dirty="0">
                <a:solidFill>
                  <a:schemeClr val="bg1"/>
                </a:solidFill>
                <a:latin typeface="+mn-lt"/>
              </a:rPr>
              <a:t>Fall Hazards - Equipment</a:t>
            </a:r>
          </a:p>
        </p:txBody>
      </p:sp>
      <p:sp>
        <p:nvSpPr>
          <p:cNvPr id="2" name="TextBox 1"/>
          <p:cNvSpPr txBox="1"/>
          <p:nvPr/>
        </p:nvSpPr>
        <p:spPr>
          <a:xfrm>
            <a:off x="174811" y="1964353"/>
            <a:ext cx="4111080" cy="4832092"/>
          </a:xfrm>
          <a:prstGeom prst="rect">
            <a:avLst/>
          </a:prstGeom>
          <a:noFill/>
        </p:spPr>
        <p:txBody>
          <a:bodyPr wrap="square" rtlCol="0">
            <a:spAutoFit/>
          </a:bodyPr>
          <a:lstStyle/>
          <a:p>
            <a:r>
              <a:rPr lang="en-US" sz="2800" dirty="0"/>
              <a:t>Getting in and out of service vehicles, trucks present fall hazards.</a:t>
            </a:r>
          </a:p>
          <a:p>
            <a:endParaRPr lang="en-US" sz="2800" dirty="0"/>
          </a:p>
          <a:p>
            <a:r>
              <a:rPr lang="en-US" sz="2800" dirty="0"/>
              <a:t>Different equipment present additional hazards due to weather, wet conditions and accumulation of dirt, oil and grease on contact surfaces.</a:t>
            </a:r>
          </a:p>
        </p:txBody>
      </p:sp>
    </p:spTree>
    <p:extLst>
      <p:ext uri="{BB962C8B-B14F-4D97-AF65-F5344CB8AC3E}">
        <p14:creationId xmlns:p14="http://schemas.microsoft.com/office/powerpoint/2010/main" val="4005973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title"/>
          </p:nvPr>
        </p:nvSpPr>
        <p:spPr>
          <a:xfrm>
            <a:off x="2338252" y="3174274"/>
            <a:ext cx="3694235" cy="651607"/>
          </a:xfrm>
        </p:spPr>
        <p:txBody>
          <a:bodyPr>
            <a:normAutofit fontScale="90000"/>
          </a:bodyPr>
          <a:lstStyle/>
          <a:p>
            <a:r>
              <a:rPr lang="en-US" altLang="en-US" sz="3600" b="1" dirty="0">
                <a:latin typeface="+mn-lt"/>
              </a:rPr>
              <a:t>Pre Course Quiz #1</a:t>
            </a:r>
          </a:p>
        </p:txBody>
      </p:sp>
    </p:spTree>
    <p:extLst>
      <p:ext uri="{BB962C8B-B14F-4D97-AF65-F5344CB8AC3E}">
        <p14:creationId xmlns:p14="http://schemas.microsoft.com/office/powerpoint/2010/main" val="37813003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title="Photo - transporting equipment - Fall hazards after slips, trips climbing on and off equipment may increase when a solid three point contact cannot be accomplished. Potential for ankle, knee and back injuries exist when jumping off of P/U tailgates, flatbeds, etc.. “Staging areas” are rarely defined on our industry Onsite sites, so it is dependent on the contractor to select level, flat ground for loading and offloading equipment when possible. Depending on what the piece is, additional consideration is made for close work in residential areas and overhead wires (electrical) exposure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96979" y="1964353"/>
            <a:ext cx="5573161"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74811" y="1964353"/>
            <a:ext cx="4122168" cy="4893647"/>
          </a:xfrm>
          <a:prstGeom prst="rect">
            <a:avLst/>
          </a:prstGeom>
          <a:noFill/>
        </p:spPr>
        <p:txBody>
          <a:bodyPr wrap="square" rtlCol="0">
            <a:spAutoFit/>
          </a:bodyPr>
          <a:lstStyle/>
          <a:p>
            <a:r>
              <a:rPr lang="en-US" sz="2600" dirty="0"/>
              <a:t>Getting up and down off of equipment trailers, trucks present fall hazards.</a:t>
            </a:r>
          </a:p>
          <a:p>
            <a:endParaRPr lang="en-US" sz="2600" dirty="0"/>
          </a:p>
          <a:p>
            <a:r>
              <a:rPr lang="en-US" sz="2600" dirty="0"/>
              <a:t>Different equipment present additional hazards due to weather, wet conditions and accumulation of dirt, oil and grease on contact surfaces.</a:t>
            </a:r>
          </a:p>
          <a:p>
            <a:endParaRPr lang="en-US" sz="2600" dirty="0"/>
          </a:p>
          <a:p>
            <a:r>
              <a:rPr lang="en-US" sz="2600" dirty="0"/>
              <a:t>Select offloading area to minimize exposure</a:t>
            </a:r>
          </a:p>
        </p:txBody>
      </p:sp>
      <p:sp>
        <p:nvSpPr>
          <p:cNvPr id="3" name="Title 2"/>
          <p:cNvSpPr>
            <a:spLocks noGrp="1"/>
          </p:cNvSpPr>
          <p:nvPr>
            <p:ph type="title"/>
          </p:nvPr>
        </p:nvSpPr>
        <p:spPr>
          <a:xfrm>
            <a:off x="0" y="0"/>
            <a:ext cx="7886700" cy="1325563"/>
          </a:xfrm>
        </p:spPr>
        <p:txBody>
          <a:bodyPr/>
          <a:lstStyle/>
          <a:p>
            <a:pPr lvl="0" defTabSz="914400">
              <a:lnSpc>
                <a:spcPct val="100000"/>
              </a:lnSpc>
              <a:spcBef>
                <a:spcPts val="0"/>
              </a:spcBef>
              <a:defRPr/>
            </a:pPr>
            <a:r>
              <a:rPr lang="en-US" sz="3600" dirty="0">
                <a:solidFill>
                  <a:prstClr val="white"/>
                </a:solidFill>
                <a:latin typeface="Calibri" panose="020F0502020204030204"/>
                <a:ea typeface="+mn-ea"/>
                <a:cs typeface="+mn-cs"/>
              </a:rPr>
              <a:t>Fall Hazards - Equipment</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904286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title="Photo - transporting equipment - Accidents happen….in the heat of the moment, safe decision making needs to be maintained or even intensified. You can make a bad situation worse….The person climbing on an unstable, unsecured load is at great risk. The worker standing at the tail of the flat bed: 1 – Doesn’t need to be there, 2 – is at risk from a serious “struck by” event by standing in the “line of fire” of the Komatsu in the picture that appears to be either trying to stabilize the tipped excavator or in the effort to “right” the excavator, will try to lift and/or swing the boom to the right and reposition the other piece of equipment…."/>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160058" y="3207657"/>
            <a:ext cx="6562165" cy="367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4812" y="2618815"/>
            <a:ext cx="2985246" cy="954107"/>
          </a:xfrm>
          <a:prstGeom prst="rect">
            <a:avLst/>
          </a:prstGeom>
          <a:noFill/>
        </p:spPr>
        <p:txBody>
          <a:bodyPr wrap="square" rtlCol="0">
            <a:spAutoFit/>
          </a:bodyPr>
          <a:lstStyle/>
          <a:p>
            <a:r>
              <a:rPr lang="en-US" sz="2800" dirty="0"/>
              <a:t>What could possibly go wrong?</a:t>
            </a:r>
          </a:p>
        </p:txBody>
      </p:sp>
      <p:sp>
        <p:nvSpPr>
          <p:cNvPr id="6" name="Rectangle 6"/>
          <p:cNvSpPr>
            <a:spLocks noGrp="1" noChangeArrowheads="1"/>
          </p:cNvSpPr>
          <p:nvPr>
            <p:ph type="title"/>
          </p:nvPr>
        </p:nvSpPr>
        <p:spPr>
          <a:xfrm>
            <a:off x="0" y="0"/>
            <a:ext cx="5627472" cy="698269"/>
          </a:xfrm>
        </p:spPr>
        <p:txBody>
          <a:bodyPr rtlCol="0">
            <a:normAutofit/>
          </a:bodyPr>
          <a:lstStyle/>
          <a:p>
            <a:pPr>
              <a:defRPr/>
            </a:pPr>
            <a:r>
              <a:rPr lang="en-US" sz="3600" dirty="0">
                <a:solidFill>
                  <a:schemeClr val="bg1"/>
                </a:solidFill>
                <a:latin typeface="+mn-lt"/>
              </a:rPr>
              <a:t>Fall Hazards </a:t>
            </a:r>
            <a:r>
              <a:rPr lang="en-US" sz="3600" dirty="0" smtClean="0">
                <a:solidFill>
                  <a:schemeClr val="bg1"/>
                </a:solidFill>
                <a:latin typeface="+mn-lt"/>
              </a:rPr>
              <a:t>– Equipment </a:t>
            </a:r>
            <a:endParaRPr lang="en-US" sz="3600" dirty="0">
              <a:solidFill>
                <a:schemeClr val="bg1"/>
              </a:solidFill>
              <a:latin typeface="+mn-lt"/>
            </a:endParaRPr>
          </a:p>
        </p:txBody>
      </p:sp>
    </p:spTree>
    <p:extLst>
      <p:ext uri="{BB962C8B-B14F-4D97-AF65-F5344CB8AC3E}">
        <p14:creationId xmlns:p14="http://schemas.microsoft.com/office/powerpoint/2010/main" val="23485184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title="Photo - tank installation - Fall hazards exposures on equipment your installing may present new exposures. Working in and around septic tanks in our industry can also combine to multiply the exposure. Stepping across and down onto this tank is easy enough, but what is different when the worker now tries to get out? What changes if it is wet/raining/snowing/cold and the ground surrounding the excavation is unstable or saturated? Are there any “struck by” potentials here? (chains connected to a spreader bar). Solutions requires a combination of approaches and well-trained employees – there is no “one size fits all” solution to fall protection. "/>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00369" y="3000895"/>
            <a:ext cx="5785658" cy="3857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7426" y="2376788"/>
            <a:ext cx="3402105" cy="3539430"/>
          </a:xfrm>
          <a:prstGeom prst="rect">
            <a:avLst/>
          </a:prstGeom>
          <a:noFill/>
        </p:spPr>
        <p:txBody>
          <a:bodyPr wrap="square" rtlCol="0">
            <a:spAutoFit/>
          </a:bodyPr>
          <a:lstStyle/>
          <a:p>
            <a:r>
              <a:rPr lang="en-US" sz="2800" dirty="0"/>
              <a:t>What are the obvious exposures?</a:t>
            </a:r>
          </a:p>
          <a:p>
            <a:endParaRPr lang="en-US" sz="2800" dirty="0"/>
          </a:p>
          <a:p>
            <a:r>
              <a:rPr lang="en-US" sz="2800" dirty="0"/>
              <a:t>Can you name two others?</a:t>
            </a:r>
          </a:p>
          <a:p>
            <a:endParaRPr lang="en-US" sz="2800" dirty="0"/>
          </a:p>
          <a:p>
            <a:r>
              <a:rPr lang="en-US" sz="2800" dirty="0"/>
              <a:t>What could be done differently?</a:t>
            </a:r>
          </a:p>
        </p:txBody>
      </p:sp>
      <p:sp>
        <p:nvSpPr>
          <p:cNvPr id="6" name="Rectangle 6"/>
          <p:cNvSpPr>
            <a:spLocks noGrp="1" noChangeArrowheads="1"/>
          </p:cNvSpPr>
          <p:nvPr>
            <p:ph type="title"/>
          </p:nvPr>
        </p:nvSpPr>
        <p:spPr>
          <a:xfrm>
            <a:off x="0" y="0"/>
            <a:ext cx="5344839" cy="698269"/>
          </a:xfrm>
        </p:spPr>
        <p:txBody>
          <a:bodyPr rtlCol="0">
            <a:normAutofit/>
          </a:bodyPr>
          <a:lstStyle/>
          <a:p>
            <a:pPr>
              <a:defRPr/>
            </a:pPr>
            <a:r>
              <a:rPr lang="en-US" sz="3600" dirty="0">
                <a:solidFill>
                  <a:schemeClr val="bg1"/>
                </a:solidFill>
                <a:latin typeface="+mn-lt"/>
              </a:rPr>
              <a:t>Fall Hazards - Excavations</a:t>
            </a:r>
          </a:p>
        </p:txBody>
      </p:sp>
    </p:spTree>
    <p:extLst>
      <p:ext uri="{BB962C8B-B14F-4D97-AF65-F5344CB8AC3E}">
        <p14:creationId xmlns:p14="http://schemas.microsoft.com/office/powerpoint/2010/main" val="10039109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title="Photo - Installation and leveling of septic tank - Installation of septic tanks in our industry can also combine to multiply the exposure. Stepping across and down onto this tank is easy enough, but what is different when the worker now tries to get out? What changes if it is wet/raining/snowing/cold and the ground surrounding the excavation is open to becoming a fall along with being caught in/or between? Does the potential of the severity of the accident increase?  The Instructor can work through this scenario as an exercise, capture comments on a flip chart, or directly engage the participants in an active problem solving scenario. The experience of the group that have “been there” and “done that” should emerge pretty quickly, and the discussion will benefit the participants with practical solutions of shared experience."/>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99011" y="2474258"/>
            <a:ext cx="5844988" cy="438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0" y="0"/>
            <a:ext cx="5507182" cy="640080"/>
          </a:xfrm>
        </p:spPr>
        <p:txBody>
          <a:bodyPr rtlCol="0">
            <a:noAutofit/>
          </a:bodyPr>
          <a:lstStyle/>
          <a:p>
            <a:pPr>
              <a:defRPr/>
            </a:pPr>
            <a:r>
              <a:rPr lang="en-US" sz="3600" dirty="0">
                <a:solidFill>
                  <a:schemeClr val="bg1"/>
                </a:solidFill>
                <a:latin typeface="+mn-lt"/>
              </a:rPr>
              <a:t>Fall Hazards - Installations</a:t>
            </a:r>
            <a:endParaRPr lang="en-US" sz="3600" dirty="0">
              <a:solidFill>
                <a:schemeClr val="bg1"/>
              </a:solidFill>
              <a:effectLst>
                <a:outerShdw blurRad="38100" dist="38100" dir="2700000" algn="tl">
                  <a:srgbClr val="C0C0C0"/>
                </a:outerShdw>
              </a:effectLst>
              <a:latin typeface="+mn-lt"/>
            </a:endParaRPr>
          </a:p>
        </p:txBody>
      </p:sp>
      <p:sp>
        <p:nvSpPr>
          <p:cNvPr id="2" name="TextBox 1"/>
          <p:cNvSpPr txBox="1"/>
          <p:nvPr/>
        </p:nvSpPr>
        <p:spPr>
          <a:xfrm>
            <a:off x="228600" y="2474258"/>
            <a:ext cx="2926976" cy="4093428"/>
          </a:xfrm>
          <a:prstGeom prst="rect">
            <a:avLst/>
          </a:prstGeom>
          <a:noFill/>
        </p:spPr>
        <p:txBody>
          <a:bodyPr wrap="square" rtlCol="0">
            <a:spAutoFit/>
          </a:bodyPr>
          <a:lstStyle/>
          <a:p>
            <a:r>
              <a:rPr lang="en-US" altLang="en-US" sz="2600" dirty="0"/>
              <a:t>Is this a good idea?</a:t>
            </a:r>
          </a:p>
          <a:p>
            <a:endParaRPr lang="en-US" altLang="en-US" sz="2600" dirty="0"/>
          </a:p>
          <a:p>
            <a:r>
              <a:rPr lang="en-US" altLang="en-US" sz="2600" dirty="0"/>
              <a:t>What changes when the worker now tries to get out? </a:t>
            </a:r>
          </a:p>
          <a:p>
            <a:endParaRPr lang="en-US" altLang="en-US" sz="2600" dirty="0"/>
          </a:p>
          <a:p>
            <a:r>
              <a:rPr lang="en-US" altLang="en-US" sz="2600" dirty="0"/>
              <a:t>What changes if it is wet/raining snowing or just heavy frost?</a:t>
            </a:r>
            <a:endParaRPr lang="en-US" sz="2600" dirty="0"/>
          </a:p>
        </p:txBody>
      </p:sp>
    </p:spTree>
    <p:extLst>
      <p:ext uri="{BB962C8B-B14F-4D97-AF65-F5344CB8AC3E}">
        <p14:creationId xmlns:p14="http://schemas.microsoft.com/office/powerpoint/2010/main" val="32412001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C:\Users\WOSSA\Desktop\Ahrens Pictures\11.20.14\965TOGQJ\IMG_5683.JPG" title="Photo - fall hazards - repairs or maintenance - Falling hazards not only include “falling from”, “falling down” but “falling in”. Worker body position and balance contribute to the likelihood of a fall event for any variety of reasons. If it can happen it likely will happen sooner or later. Industry has examples of workers falling head first into system tank components and getting stuck upside down for several hours!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23031" y="2782111"/>
            <a:ext cx="5842107" cy="407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0" y="-1"/>
            <a:ext cx="6464531" cy="631767"/>
          </a:xfrm>
        </p:spPr>
        <p:txBody>
          <a:bodyPr rtlCol="0">
            <a:normAutofit/>
          </a:bodyPr>
          <a:lstStyle/>
          <a:p>
            <a:pPr>
              <a:defRPr/>
            </a:pPr>
            <a:r>
              <a:rPr lang="en-US" sz="3600" dirty="0">
                <a:solidFill>
                  <a:schemeClr val="bg1"/>
                </a:solidFill>
                <a:latin typeface="+mn-lt"/>
              </a:rPr>
              <a:t>Fall Hazards – Repairs</a:t>
            </a:r>
            <a:endParaRPr lang="en-US" sz="3600" dirty="0">
              <a:solidFill>
                <a:schemeClr val="bg1"/>
              </a:solidFill>
              <a:effectLst>
                <a:outerShdw blurRad="38100" dist="38100" dir="2700000" algn="tl">
                  <a:srgbClr val="C0C0C0"/>
                </a:outerShdw>
              </a:effectLst>
              <a:latin typeface="+mn-lt"/>
            </a:endParaRPr>
          </a:p>
        </p:txBody>
      </p:sp>
      <p:sp>
        <p:nvSpPr>
          <p:cNvPr id="2" name="TextBox 1"/>
          <p:cNvSpPr txBox="1"/>
          <p:nvPr/>
        </p:nvSpPr>
        <p:spPr>
          <a:xfrm>
            <a:off x="152400" y="2191180"/>
            <a:ext cx="4114800" cy="4493538"/>
          </a:xfrm>
          <a:prstGeom prst="rect">
            <a:avLst/>
          </a:prstGeom>
          <a:noFill/>
        </p:spPr>
        <p:txBody>
          <a:bodyPr wrap="square" rtlCol="0">
            <a:spAutoFit/>
          </a:bodyPr>
          <a:lstStyle/>
          <a:p>
            <a:r>
              <a:rPr lang="en-US" sz="2600" dirty="0"/>
              <a:t>Being aware of body position for different work tasks can help prevent putting yourself into situations that can be deadly.</a:t>
            </a:r>
          </a:p>
          <a:p>
            <a:endParaRPr lang="en-US" sz="2600" dirty="0"/>
          </a:p>
          <a:p>
            <a:r>
              <a:rPr lang="en-US" sz="2600" dirty="0"/>
              <a:t>If you fall headfirst into a septic tank what the least that will happen to you?</a:t>
            </a:r>
          </a:p>
          <a:p>
            <a:endParaRPr lang="en-US" sz="2600" dirty="0"/>
          </a:p>
          <a:p>
            <a:r>
              <a:rPr lang="en-US" sz="2600" dirty="0"/>
              <a:t>The worst…?</a:t>
            </a:r>
          </a:p>
        </p:txBody>
      </p:sp>
    </p:spTree>
    <p:extLst>
      <p:ext uri="{BB962C8B-B14F-4D97-AF65-F5344CB8AC3E}">
        <p14:creationId xmlns:p14="http://schemas.microsoft.com/office/powerpoint/2010/main" val="135725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title="Photo - inspection/component failure - Across the country there are hundreds of THOUSANDS single wall steel tanks that were installed in the last 75 years. You could order them out of the Sears and Roebuck catalog and have them delivered. In typical configurations, the top 12’-20’ of the tank would not see water, but would see all of the sewer gasses and resulting oxidation and rusting of the steel from the gasses converting to acid (low pH) and breaking down the tank from the inside. Shallow installs, ground probing present not only very real hazards, but very invisible ones (buried). The frequency of this situation will vary from location to location around the country based on local and state regulations and how they address replacement requirements on these tanks when discovered. Some states and local health jurisdictions (Washington State), replacement are mandatory when they are identified."/>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2094" y="2634890"/>
            <a:ext cx="5661119" cy="42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0" y="0"/>
            <a:ext cx="6169756" cy="777240"/>
          </a:xfrm>
        </p:spPr>
        <p:txBody>
          <a:bodyPr rtlCol="0">
            <a:noAutofit/>
          </a:bodyPr>
          <a:lstStyle/>
          <a:p>
            <a:pPr>
              <a:defRPr/>
            </a:pPr>
            <a:r>
              <a:rPr lang="en-US" sz="3600" dirty="0">
                <a:solidFill>
                  <a:schemeClr val="bg1"/>
                </a:solidFill>
                <a:latin typeface="+mn-lt"/>
              </a:rPr>
              <a:t>Fall Hazards – </a:t>
            </a:r>
            <a:r>
              <a:rPr lang="en-US" sz="3600" dirty="0" smtClean="0">
                <a:solidFill>
                  <a:schemeClr val="bg1"/>
                </a:solidFill>
                <a:latin typeface="+mn-lt"/>
              </a:rPr>
              <a:t>Repairs </a:t>
            </a:r>
            <a:endParaRPr lang="en-US" sz="3600" dirty="0">
              <a:solidFill>
                <a:schemeClr val="bg1"/>
              </a:solidFill>
              <a:effectLst>
                <a:outerShdw blurRad="38100" dist="38100" dir="2700000" algn="tl">
                  <a:srgbClr val="C0C0C0"/>
                </a:outerShdw>
              </a:effectLst>
              <a:latin typeface="+mn-lt"/>
            </a:endParaRPr>
          </a:p>
        </p:txBody>
      </p:sp>
      <p:sp>
        <p:nvSpPr>
          <p:cNvPr id="3" name="TextBox 2"/>
          <p:cNvSpPr txBox="1"/>
          <p:nvPr/>
        </p:nvSpPr>
        <p:spPr>
          <a:xfrm>
            <a:off x="147917" y="2395240"/>
            <a:ext cx="3384177" cy="4462760"/>
          </a:xfrm>
          <a:prstGeom prst="rect">
            <a:avLst/>
          </a:prstGeom>
          <a:noFill/>
        </p:spPr>
        <p:txBody>
          <a:bodyPr wrap="square" rtlCol="0">
            <a:spAutoFit/>
          </a:bodyPr>
          <a:lstStyle/>
          <a:p>
            <a:r>
              <a:rPr lang="en-US" sz="2600" dirty="0"/>
              <a:t>Identify this hazard ahead of time with Record Documents.</a:t>
            </a:r>
          </a:p>
          <a:p>
            <a:endParaRPr lang="en-US" sz="2600" dirty="0"/>
          </a:p>
          <a:p>
            <a:r>
              <a:rPr lang="en-US" sz="2600" dirty="0"/>
              <a:t>Know the age of system</a:t>
            </a:r>
          </a:p>
          <a:p>
            <a:endParaRPr lang="en-US" sz="2600" dirty="0"/>
          </a:p>
          <a:p>
            <a:r>
              <a:rPr lang="en-US" sz="2600" dirty="0"/>
              <a:t>Look for depressions around tank location</a:t>
            </a:r>
          </a:p>
          <a:p>
            <a:endParaRPr lang="en-US" sz="2600" dirty="0"/>
          </a:p>
          <a:p>
            <a:r>
              <a:rPr lang="en-US" sz="2600" dirty="0"/>
              <a:t>Approach cautiously</a:t>
            </a:r>
          </a:p>
          <a:p>
            <a:endParaRPr lang="en-US" sz="2400" dirty="0"/>
          </a:p>
        </p:txBody>
      </p:sp>
    </p:spTree>
    <p:extLst>
      <p:ext uri="{BB962C8B-B14F-4D97-AF65-F5344CB8AC3E}">
        <p14:creationId xmlns:p14="http://schemas.microsoft.com/office/powerpoint/2010/main" val="13141747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title="Photo - This picture is of a worker pumping out a large scale  “digester” and put the Focus Four Exposures into a different context. When the work changes, the exposures are essentially the same. But some of the auxiliary exposures (like slipping and falling under the surface) are exponentially increased along with the potential severity (drowning, inability to rescue). While CSE regulations allow for an employee to disconnect from non-entry self rescue equipment in circumstances where it would be more dangerous to be connected (internal structure), steps need to be taken to mitigate the risk. Simply “tying off” creates its own set of hazards. "/>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20851" y="2438400"/>
            <a:ext cx="5892799" cy="441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0" y="0"/>
            <a:ext cx="7737921" cy="754380"/>
          </a:xfrm>
        </p:spPr>
        <p:txBody>
          <a:bodyPr rtlCol="0">
            <a:normAutofit/>
          </a:bodyPr>
          <a:lstStyle/>
          <a:p>
            <a:pPr>
              <a:defRPr/>
            </a:pPr>
            <a:r>
              <a:rPr lang="en-US" sz="3600" dirty="0">
                <a:solidFill>
                  <a:schemeClr val="bg1"/>
                </a:solidFill>
                <a:latin typeface="+mn-lt"/>
              </a:rPr>
              <a:t>Fall Hazards – Other</a:t>
            </a:r>
            <a:endParaRPr lang="en-US" sz="3600" dirty="0">
              <a:solidFill>
                <a:schemeClr val="bg1"/>
              </a:solidFill>
              <a:effectLst>
                <a:outerShdw blurRad="38100" dist="38100" dir="2700000" algn="tl">
                  <a:srgbClr val="C0C0C0"/>
                </a:outerShdw>
              </a:effectLst>
              <a:latin typeface="+mn-lt"/>
            </a:endParaRPr>
          </a:p>
        </p:txBody>
      </p:sp>
      <p:sp>
        <p:nvSpPr>
          <p:cNvPr id="4" name="TextBox 3"/>
          <p:cNvSpPr txBox="1"/>
          <p:nvPr/>
        </p:nvSpPr>
        <p:spPr>
          <a:xfrm>
            <a:off x="136188" y="2438400"/>
            <a:ext cx="3307404" cy="3447098"/>
          </a:xfrm>
          <a:prstGeom prst="rect">
            <a:avLst/>
          </a:prstGeom>
          <a:noFill/>
        </p:spPr>
        <p:txBody>
          <a:bodyPr wrap="square" rtlCol="0">
            <a:spAutoFit/>
          </a:bodyPr>
          <a:lstStyle/>
          <a:p>
            <a:r>
              <a:rPr lang="en-US" sz="2600" dirty="0"/>
              <a:t>When work site changes…</a:t>
            </a:r>
          </a:p>
          <a:p>
            <a:endParaRPr lang="en-US" sz="2600" dirty="0"/>
          </a:p>
          <a:p>
            <a:r>
              <a:rPr lang="en-US" sz="2600" dirty="0"/>
              <a:t>Situational awareness?</a:t>
            </a:r>
          </a:p>
          <a:p>
            <a:endParaRPr lang="en-US" sz="2600" dirty="0"/>
          </a:p>
          <a:p>
            <a:r>
              <a:rPr lang="en-US" sz="2600" dirty="0"/>
              <a:t>What choices do you need to consider?</a:t>
            </a:r>
          </a:p>
          <a:p>
            <a:endParaRPr lang="en-US" dirty="0"/>
          </a:p>
          <a:p>
            <a:endParaRPr lang="en-US" dirty="0"/>
          </a:p>
        </p:txBody>
      </p:sp>
    </p:spTree>
    <p:extLst>
      <p:ext uri="{BB962C8B-B14F-4D97-AF65-F5344CB8AC3E}">
        <p14:creationId xmlns:p14="http://schemas.microsoft.com/office/powerpoint/2010/main" val="42180123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0"/>
            <a:ext cx="8230290" cy="532015"/>
          </a:xfrm>
        </p:spPr>
        <p:txBody>
          <a:bodyPr rtlCol="0">
            <a:noAutofit/>
          </a:bodyPr>
          <a:lstStyle/>
          <a:p>
            <a:pPr eaLnBrk="1" fontAlgn="auto" hangingPunct="1">
              <a:spcAft>
                <a:spcPts val="0"/>
              </a:spcAft>
              <a:defRPr/>
            </a:pPr>
            <a:r>
              <a:rPr lang="en-US" sz="3600" dirty="0">
                <a:solidFill>
                  <a:schemeClr val="bg1"/>
                </a:solidFill>
                <a:latin typeface="+mn-lt"/>
              </a:rPr>
              <a:t>Fall Hazards – Confined Space Entry</a:t>
            </a:r>
          </a:p>
        </p:txBody>
      </p:sp>
      <p:sp>
        <p:nvSpPr>
          <p:cNvPr id="4" name="TextBox 3"/>
          <p:cNvSpPr txBox="1"/>
          <p:nvPr/>
        </p:nvSpPr>
        <p:spPr>
          <a:xfrm>
            <a:off x="228600" y="2438400"/>
            <a:ext cx="3078804" cy="3847207"/>
          </a:xfrm>
          <a:prstGeom prst="rect">
            <a:avLst/>
          </a:prstGeom>
          <a:noFill/>
        </p:spPr>
        <p:txBody>
          <a:bodyPr wrap="square" rtlCol="0">
            <a:spAutoFit/>
          </a:bodyPr>
          <a:lstStyle/>
          <a:p>
            <a:r>
              <a:rPr lang="en-US" sz="2600" dirty="0"/>
              <a:t>When work tasks change…</a:t>
            </a:r>
          </a:p>
          <a:p>
            <a:endParaRPr lang="en-US" sz="2600" dirty="0"/>
          </a:p>
          <a:p>
            <a:r>
              <a:rPr lang="en-US" sz="2600" dirty="0"/>
              <a:t>What are the rules here?</a:t>
            </a:r>
          </a:p>
          <a:p>
            <a:endParaRPr lang="en-US" sz="2600" dirty="0"/>
          </a:p>
          <a:p>
            <a:r>
              <a:rPr lang="en-US" sz="2600" dirty="0"/>
              <a:t>Situational Awareness?</a:t>
            </a:r>
          </a:p>
          <a:p>
            <a:endParaRPr lang="en-US" dirty="0"/>
          </a:p>
          <a:p>
            <a:endParaRPr lang="en-US" dirty="0"/>
          </a:p>
        </p:txBody>
      </p:sp>
      <p:pic>
        <p:nvPicPr>
          <p:cNvPr id="7" name="Picture 2" descr="C:\Users\WOSSA\Desktop\WOSSA\WOSSA Admin\Grants\SHIP CSE\Photos\20141027_130659.jpg" title="Photo - Activity: CSE (Confined Space Entry) Cracked Floor Tank repair (2 compartment).  As the work becomes more complicated (tank repairs in place) the solution requires a combination of systems and well-trained employees – there is no “one size fits all” solution to fall protection. One thing that is true – an ounce of prevention is worth a pound of cure – Generally the understanding for compliance under CSE (confined space entry) rules, complicate the Focus Four Falls application and exposures. "/>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851920" y="2253818"/>
            <a:ext cx="6840071" cy="4604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0386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0"/>
            <a:ext cx="8458200" cy="1066800"/>
          </a:xfrm>
        </p:spPr>
        <p:txBody>
          <a:bodyPr rtlCol="0">
            <a:normAutofit/>
          </a:bodyPr>
          <a:lstStyle/>
          <a:p>
            <a:pPr eaLnBrk="1" fontAlgn="auto" hangingPunct="1">
              <a:spcAft>
                <a:spcPts val="0"/>
              </a:spcAft>
              <a:defRPr/>
            </a:pPr>
            <a:r>
              <a:rPr lang="en-US" sz="3200" b="1" dirty="0">
                <a:solidFill>
                  <a:schemeClr val="bg1"/>
                </a:solidFill>
                <a:latin typeface="+mn-lt"/>
              </a:rPr>
              <a:t>Employer Responsibilities</a:t>
            </a:r>
            <a:r>
              <a:rPr lang="en-US" sz="3200" dirty="0">
                <a:solidFill>
                  <a:schemeClr val="bg1"/>
                </a:solidFill>
              </a:rPr>
              <a:t/>
            </a:r>
            <a:br>
              <a:rPr lang="en-US" sz="3200" dirty="0">
                <a:solidFill>
                  <a:schemeClr val="bg1"/>
                </a:solidFill>
              </a:rPr>
            </a:br>
            <a:endParaRPr lang="en-US" sz="3200" dirty="0">
              <a:solidFill>
                <a:schemeClr val="bg1"/>
              </a:solidFill>
              <a:effectLst>
                <a:outerShdw blurRad="38100" dist="38100" dir="2700000" algn="tl">
                  <a:srgbClr val="C0C0C0"/>
                </a:outerShdw>
              </a:effectLst>
            </a:endParaRPr>
          </a:p>
        </p:txBody>
      </p:sp>
      <p:sp>
        <p:nvSpPr>
          <p:cNvPr id="86019" name="Rectangle 2"/>
          <p:cNvSpPr>
            <a:spLocks noChangeArrowheads="1"/>
          </p:cNvSpPr>
          <p:nvPr/>
        </p:nvSpPr>
        <p:spPr bwMode="auto">
          <a:xfrm>
            <a:off x="817123" y="2066407"/>
            <a:ext cx="7641077"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a:buFont typeface="Arial" panose="020B0604020202020204" pitchFamily="34" charset="0"/>
              <a:buChar char="•"/>
            </a:pPr>
            <a:r>
              <a:rPr lang="en-US" sz="2800" dirty="0">
                <a:latin typeface="+mn-lt"/>
              </a:rPr>
              <a:t>Develop a written fall protection plan.</a:t>
            </a:r>
          </a:p>
          <a:p>
            <a:pPr marL="457200" indent="-457200">
              <a:buFont typeface="Arial" panose="020B0604020202020204" pitchFamily="34" charset="0"/>
              <a:buChar char="•"/>
            </a:pPr>
            <a:endParaRPr lang="en-US" sz="2800" dirty="0">
              <a:latin typeface="+mn-lt"/>
            </a:endParaRPr>
          </a:p>
          <a:p>
            <a:pPr marL="457200" indent="-457200">
              <a:buFont typeface="Arial" panose="020B0604020202020204" pitchFamily="34" charset="0"/>
              <a:buChar char="•"/>
            </a:pPr>
            <a:r>
              <a:rPr lang="en-US" sz="2800" dirty="0">
                <a:latin typeface="+mn-lt"/>
              </a:rPr>
              <a:t>Identify potential fall hazards prior to each project and during daily walk-arounds. Pay attention to hazards associated with routine and non-routine tasks.</a:t>
            </a:r>
          </a:p>
          <a:p>
            <a:pPr marL="457200" indent="-457200">
              <a:buFont typeface="Arial" panose="020B0604020202020204" pitchFamily="34" charset="0"/>
              <a:buChar char="•"/>
            </a:pPr>
            <a:endParaRPr lang="en-US" sz="2800" dirty="0">
              <a:latin typeface="+mn-lt"/>
            </a:endParaRPr>
          </a:p>
          <a:p>
            <a:pPr marL="457200" indent="-457200">
              <a:buFont typeface="Arial" panose="020B0604020202020204" pitchFamily="34" charset="0"/>
              <a:buChar char="•"/>
            </a:pPr>
            <a:r>
              <a:rPr lang="en-US" sz="2800" dirty="0">
                <a:latin typeface="+mn-lt"/>
              </a:rPr>
              <a:t>Eliminate the need for fall protection where possible by rescheduling the task, isolating the task or changing the task.</a:t>
            </a:r>
          </a:p>
        </p:txBody>
      </p:sp>
    </p:spTree>
    <p:extLst>
      <p:ext uri="{BB962C8B-B14F-4D97-AF65-F5344CB8AC3E}">
        <p14:creationId xmlns:p14="http://schemas.microsoft.com/office/powerpoint/2010/main" val="30672162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0"/>
            <a:ext cx="8458200" cy="1066800"/>
          </a:xfrm>
        </p:spPr>
        <p:txBody>
          <a:bodyPr rtlCol="0">
            <a:normAutofit/>
          </a:bodyPr>
          <a:lstStyle/>
          <a:p>
            <a:pPr eaLnBrk="1" fontAlgn="auto" hangingPunct="1">
              <a:spcAft>
                <a:spcPts val="0"/>
              </a:spcAft>
              <a:defRPr/>
            </a:pPr>
            <a:r>
              <a:rPr lang="en-US" sz="3200" b="1" dirty="0" smtClean="0">
                <a:solidFill>
                  <a:schemeClr val="bg1"/>
                </a:solidFill>
                <a:latin typeface="+mn-lt"/>
              </a:rPr>
              <a:t> Employer </a:t>
            </a:r>
            <a:r>
              <a:rPr lang="en-US" sz="3200" b="1" dirty="0">
                <a:solidFill>
                  <a:schemeClr val="bg1"/>
                </a:solidFill>
                <a:latin typeface="+mn-lt"/>
              </a:rPr>
              <a:t>Responsibilities</a:t>
            </a:r>
            <a:r>
              <a:rPr lang="en-US" sz="3200" dirty="0">
                <a:solidFill>
                  <a:schemeClr val="bg1"/>
                </a:solidFill>
              </a:rPr>
              <a:t/>
            </a:r>
            <a:br>
              <a:rPr lang="en-US" sz="3200" dirty="0">
                <a:solidFill>
                  <a:schemeClr val="bg1"/>
                </a:solidFill>
              </a:rPr>
            </a:br>
            <a:endParaRPr lang="en-US" sz="3200" dirty="0">
              <a:solidFill>
                <a:schemeClr val="bg1"/>
              </a:solidFill>
              <a:effectLst>
                <a:outerShdw blurRad="38100" dist="38100" dir="2700000" algn="tl">
                  <a:srgbClr val="C0C0C0"/>
                </a:outerShdw>
              </a:effectLst>
            </a:endParaRPr>
          </a:p>
        </p:txBody>
      </p:sp>
      <p:sp>
        <p:nvSpPr>
          <p:cNvPr id="86019" name="Rectangle 2"/>
          <p:cNvSpPr>
            <a:spLocks noChangeArrowheads="1"/>
          </p:cNvSpPr>
          <p:nvPr/>
        </p:nvSpPr>
        <p:spPr bwMode="auto">
          <a:xfrm>
            <a:off x="232756" y="2033155"/>
            <a:ext cx="8773045"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a:buFont typeface="Arial" panose="020B0604020202020204" pitchFamily="34" charset="0"/>
              <a:buChar char="•"/>
            </a:pPr>
            <a:r>
              <a:rPr lang="en-US" sz="2600" dirty="0">
                <a:latin typeface="+mn-lt"/>
              </a:rPr>
              <a:t>Ensure that fall protection equipment is appropriate to the task, in good condition and used properly.</a:t>
            </a:r>
          </a:p>
          <a:p>
            <a:pPr marL="457200" indent="-457200">
              <a:buFont typeface="Arial" panose="020B0604020202020204" pitchFamily="34" charset="0"/>
              <a:buChar char="•"/>
            </a:pPr>
            <a:endParaRPr lang="en-US" sz="2600" dirty="0">
              <a:latin typeface="+mn-lt"/>
            </a:endParaRPr>
          </a:p>
          <a:p>
            <a:pPr marL="457200" indent="-457200">
              <a:buFont typeface="Arial" panose="020B0604020202020204" pitchFamily="34" charset="0"/>
              <a:buChar char="•"/>
            </a:pPr>
            <a:r>
              <a:rPr lang="en-US" sz="2600" dirty="0">
                <a:latin typeface="+mn-lt"/>
              </a:rPr>
              <a:t>Conduct general fall prevention training on a regular basis.</a:t>
            </a:r>
          </a:p>
          <a:p>
            <a:pPr marL="457200" indent="-457200">
              <a:buFont typeface="Arial" panose="020B0604020202020204" pitchFamily="34" charset="0"/>
              <a:buChar char="•"/>
            </a:pPr>
            <a:endParaRPr lang="en-US" sz="2600" dirty="0">
              <a:latin typeface="+mn-lt"/>
            </a:endParaRPr>
          </a:p>
          <a:p>
            <a:pPr marL="457200" indent="-457200">
              <a:buFont typeface="Arial" panose="020B0604020202020204" pitchFamily="34" charset="0"/>
              <a:buChar char="•"/>
            </a:pPr>
            <a:r>
              <a:rPr lang="en-US" sz="2600" dirty="0">
                <a:latin typeface="+mn-lt"/>
              </a:rPr>
              <a:t>Train workers on the specific fall hazards identified and on the required personal protective equipment.</a:t>
            </a:r>
          </a:p>
          <a:p>
            <a:pPr marL="457200" indent="-457200">
              <a:buFont typeface="Arial" panose="020B0604020202020204" pitchFamily="34" charset="0"/>
              <a:buChar char="•"/>
            </a:pPr>
            <a:endParaRPr lang="en-US" sz="2600" dirty="0">
              <a:latin typeface="+mn-lt"/>
            </a:endParaRPr>
          </a:p>
          <a:p>
            <a:pPr marL="457200" indent="-457200">
              <a:buFont typeface="Arial" panose="020B0604020202020204" pitchFamily="34" charset="0"/>
              <a:buChar char="•"/>
            </a:pPr>
            <a:r>
              <a:rPr lang="en-US" sz="2600" dirty="0">
                <a:latin typeface="+mn-lt"/>
              </a:rPr>
              <a:t>Conduct regular inspections of fall protection equipment in accordance with the manufacturer’s recommendations and OSHA’ requirements.</a:t>
            </a:r>
          </a:p>
          <a:p>
            <a:pPr lvl="1">
              <a:buFont typeface="Arial" panose="020B0604020202020204" pitchFamily="34" charset="0"/>
              <a:buChar char="•"/>
            </a:pPr>
            <a:endParaRPr lang="en-US" altLang="en-US" sz="3200" dirty="0"/>
          </a:p>
        </p:txBody>
      </p:sp>
    </p:spTree>
    <p:extLst>
      <p:ext uri="{BB962C8B-B14F-4D97-AF65-F5344CB8AC3E}">
        <p14:creationId xmlns:p14="http://schemas.microsoft.com/office/powerpoint/2010/main" val="2370426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1423850" y="1959429"/>
            <a:ext cx="7032841" cy="4052434"/>
          </a:xfrm>
        </p:spPr>
        <p:txBody>
          <a:bodyPr>
            <a:normAutofit/>
          </a:bodyPr>
          <a:lstStyle/>
          <a:p>
            <a:pPr eaLnBrk="1" hangingPunct="1"/>
            <a:r>
              <a:rPr lang="en-US" altLang="en-US" sz="3200" dirty="0" smtClean="0"/>
              <a:t>Falls</a:t>
            </a:r>
            <a:endParaRPr lang="en-US" altLang="en-US" sz="3200" dirty="0"/>
          </a:p>
          <a:p>
            <a:endParaRPr lang="en-US" altLang="en-US" sz="1800" dirty="0"/>
          </a:p>
          <a:p>
            <a:r>
              <a:rPr lang="en-US" altLang="en-US" sz="3200" dirty="0"/>
              <a:t>Struck-by</a:t>
            </a:r>
          </a:p>
          <a:p>
            <a:endParaRPr lang="en-US" altLang="en-US" sz="1800" dirty="0"/>
          </a:p>
          <a:p>
            <a:r>
              <a:rPr lang="en-US" altLang="en-US" sz="3200" dirty="0"/>
              <a:t>Caught-in/between</a:t>
            </a:r>
          </a:p>
          <a:p>
            <a:pPr eaLnBrk="1" hangingPunct="1"/>
            <a:endParaRPr lang="en-US" altLang="en-US" sz="1800" dirty="0"/>
          </a:p>
          <a:p>
            <a:pPr eaLnBrk="1" hangingPunct="1"/>
            <a:r>
              <a:rPr lang="en-US" altLang="en-US" sz="3200" dirty="0"/>
              <a:t>Electrocution</a:t>
            </a:r>
          </a:p>
          <a:p>
            <a:pPr marL="0" indent="0" eaLnBrk="1" hangingPunct="1">
              <a:buNone/>
            </a:pPr>
            <a:endParaRPr lang="en-US" altLang="en-US" dirty="0"/>
          </a:p>
        </p:txBody>
      </p:sp>
      <p:sp>
        <p:nvSpPr>
          <p:cNvPr id="2" name="Title 1"/>
          <p:cNvSpPr>
            <a:spLocks noGrp="1"/>
          </p:cNvSpPr>
          <p:nvPr>
            <p:ph type="title"/>
          </p:nvPr>
        </p:nvSpPr>
        <p:spPr>
          <a:xfrm>
            <a:off x="119199" y="129995"/>
            <a:ext cx="7886700" cy="1325563"/>
          </a:xfrm>
        </p:spPr>
        <p:txBody>
          <a:bodyPr/>
          <a:lstStyle/>
          <a:p>
            <a:r>
              <a:rPr lang="en-US" altLang="en-US" sz="3600" b="1" dirty="0">
                <a:solidFill>
                  <a:schemeClr val="bg1"/>
                </a:solidFill>
              </a:rPr>
              <a:t>What are the OSHA Focus Four Hazards?</a:t>
            </a:r>
            <a:br>
              <a:rPr lang="en-US" altLang="en-US" sz="3600" b="1" dirty="0">
                <a:solidFill>
                  <a:schemeClr val="bg1"/>
                </a:solidFill>
              </a:rPr>
            </a:br>
            <a:endParaRPr lang="en-US" b="1" dirty="0">
              <a:solidFill>
                <a:schemeClr val="bg1"/>
              </a:solidFill>
            </a:endParaRPr>
          </a:p>
        </p:txBody>
      </p:sp>
    </p:spTree>
    <p:extLst>
      <p:ext uri="{BB962C8B-B14F-4D97-AF65-F5344CB8AC3E}">
        <p14:creationId xmlns:p14="http://schemas.microsoft.com/office/powerpoint/2010/main" val="16322129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0"/>
            <a:ext cx="8458200" cy="1066800"/>
          </a:xfrm>
        </p:spPr>
        <p:txBody>
          <a:bodyPr rtlCol="0">
            <a:normAutofit/>
          </a:bodyPr>
          <a:lstStyle/>
          <a:p>
            <a:pPr eaLnBrk="1" fontAlgn="auto" hangingPunct="1">
              <a:spcAft>
                <a:spcPts val="0"/>
              </a:spcAft>
              <a:defRPr/>
            </a:pPr>
            <a:r>
              <a:rPr lang="en-US" sz="3200" b="1" dirty="0">
                <a:solidFill>
                  <a:schemeClr val="bg1"/>
                </a:solidFill>
                <a:latin typeface="+mn-lt"/>
              </a:rPr>
              <a:t>Worker Responsibilities</a:t>
            </a:r>
            <a:r>
              <a:rPr lang="en-US" sz="3200" dirty="0">
                <a:solidFill>
                  <a:schemeClr val="bg1"/>
                </a:solidFill>
              </a:rPr>
              <a:t/>
            </a:r>
            <a:br>
              <a:rPr lang="en-US" sz="3200" dirty="0">
                <a:solidFill>
                  <a:schemeClr val="bg1"/>
                </a:solidFill>
              </a:rPr>
            </a:br>
            <a:endParaRPr lang="en-US" sz="3200" dirty="0">
              <a:solidFill>
                <a:schemeClr val="bg1"/>
              </a:solidFill>
              <a:effectLst>
                <a:outerShdw blurRad="38100" dist="38100" dir="2700000" algn="tl">
                  <a:srgbClr val="C0C0C0"/>
                </a:outerShdw>
              </a:effectLst>
            </a:endParaRPr>
          </a:p>
        </p:txBody>
      </p:sp>
      <p:sp>
        <p:nvSpPr>
          <p:cNvPr id="86019" name="Rectangle 2"/>
          <p:cNvSpPr>
            <a:spLocks noChangeArrowheads="1"/>
          </p:cNvSpPr>
          <p:nvPr/>
        </p:nvSpPr>
        <p:spPr bwMode="auto">
          <a:xfrm>
            <a:off x="232756" y="2033155"/>
            <a:ext cx="877304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Arial" panose="020B0604020202020204" pitchFamily="34" charset="0"/>
              <a:buChar char="•"/>
            </a:pPr>
            <a:r>
              <a:rPr lang="en-US" sz="2600" dirty="0">
                <a:latin typeface="+mn-lt"/>
              </a:rPr>
              <a:t>Understand your company’s written fall prevention plan.</a:t>
            </a:r>
          </a:p>
          <a:p>
            <a:pPr marL="342900" indent="-342900">
              <a:buFont typeface="Arial" panose="020B0604020202020204" pitchFamily="34" charset="0"/>
              <a:buChar char="•"/>
            </a:pPr>
            <a:endParaRPr lang="en-US" sz="2600" dirty="0">
              <a:latin typeface="+mn-lt"/>
            </a:endParaRPr>
          </a:p>
          <a:p>
            <a:pPr marL="342900" indent="-342900">
              <a:buFont typeface="Arial" panose="020B0604020202020204" pitchFamily="34" charset="0"/>
              <a:buChar char="•"/>
            </a:pPr>
            <a:r>
              <a:rPr lang="en-US" sz="2600" dirty="0">
                <a:latin typeface="+mn-lt"/>
              </a:rPr>
              <a:t>Attend and participate in fall prevention training.</a:t>
            </a:r>
          </a:p>
          <a:p>
            <a:pPr marL="342900" indent="-342900">
              <a:buFont typeface="Arial" panose="020B0604020202020204" pitchFamily="34" charset="0"/>
              <a:buChar char="•"/>
            </a:pPr>
            <a:endParaRPr lang="en-US" sz="2600" dirty="0">
              <a:latin typeface="+mn-lt"/>
            </a:endParaRPr>
          </a:p>
          <a:p>
            <a:pPr marL="342900" indent="-342900">
              <a:buFont typeface="Arial" panose="020B0604020202020204" pitchFamily="34" charset="0"/>
              <a:buChar char="•"/>
            </a:pPr>
            <a:r>
              <a:rPr lang="en-US" sz="2600" dirty="0">
                <a:latin typeface="+mn-lt"/>
              </a:rPr>
              <a:t>Use fall protection equipment if required. Assure it is right for the task, fits properly and is in good condition.</a:t>
            </a:r>
          </a:p>
          <a:p>
            <a:pPr marL="342900" indent="-342900">
              <a:buFont typeface="Arial" panose="020B0604020202020204" pitchFamily="34" charset="0"/>
              <a:buChar char="•"/>
            </a:pPr>
            <a:endParaRPr lang="en-US" sz="2600" dirty="0">
              <a:latin typeface="+mn-lt"/>
            </a:endParaRPr>
          </a:p>
          <a:p>
            <a:pPr marL="342900" indent="-342900">
              <a:buFont typeface="Arial" panose="020B0604020202020204" pitchFamily="34" charset="0"/>
              <a:buChar char="•"/>
            </a:pPr>
            <a:r>
              <a:rPr lang="en-US" sz="2600" dirty="0">
                <a:latin typeface="+mn-lt"/>
              </a:rPr>
              <a:t>Inspect fall protection equipment and devices before each use.</a:t>
            </a:r>
          </a:p>
          <a:p>
            <a:pPr marL="342900" indent="-342900">
              <a:buFont typeface="Arial" panose="020B0604020202020204" pitchFamily="34" charset="0"/>
              <a:buChar char="•"/>
            </a:pPr>
            <a:endParaRPr lang="en-US" sz="2600" dirty="0">
              <a:latin typeface="+mn-lt"/>
            </a:endParaRPr>
          </a:p>
          <a:p>
            <a:pPr marL="342900" indent="-342900">
              <a:buFont typeface="Arial" panose="020B0604020202020204" pitchFamily="34" charset="0"/>
              <a:buChar char="•"/>
            </a:pPr>
            <a:r>
              <a:rPr lang="en-US" sz="2600" dirty="0">
                <a:latin typeface="+mn-lt"/>
              </a:rPr>
              <a:t>Make sure that tank access holes are protected or secured at the worksite.</a:t>
            </a:r>
          </a:p>
        </p:txBody>
      </p:sp>
    </p:spTree>
    <p:extLst>
      <p:ext uri="{BB962C8B-B14F-4D97-AF65-F5344CB8AC3E}">
        <p14:creationId xmlns:p14="http://schemas.microsoft.com/office/powerpoint/2010/main" val="17403497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0"/>
            <a:ext cx="8458200" cy="1066800"/>
          </a:xfrm>
        </p:spPr>
        <p:txBody>
          <a:bodyPr rtlCol="0">
            <a:normAutofit/>
          </a:bodyPr>
          <a:lstStyle/>
          <a:p>
            <a:pPr eaLnBrk="1" fontAlgn="auto" hangingPunct="1">
              <a:spcAft>
                <a:spcPts val="0"/>
              </a:spcAft>
              <a:defRPr/>
            </a:pPr>
            <a:r>
              <a:rPr lang="en-US" sz="3200" b="1" dirty="0" smtClean="0">
                <a:solidFill>
                  <a:schemeClr val="bg1"/>
                </a:solidFill>
                <a:latin typeface="+mn-lt"/>
              </a:rPr>
              <a:t> Worker </a:t>
            </a:r>
            <a:r>
              <a:rPr lang="en-US" sz="3200" b="1" dirty="0">
                <a:solidFill>
                  <a:schemeClr val="bg1"/>
                </a:solidFill>
                <a:latin typeface="+mn-lt"/>
              </a:rPr>
              <a:t>Responsibilities</a:t>
            </a:r>
            <a:r>
              <a:rPr lang="en-US" sz="3200" dirty="0">
                <a:solidFill>
                  <a:schemeClr val="bg1"/>
                </a:solidFill>
              </a:rPr>
              <a:t/>
            </a:r>
            <a:br>
              <a:rPr lang="en-US" sz="3200" dirty="0">
                <a:solidFill>
                  <a:schemeClr val="bg1"/>
                </a:solidFill>
              </a:rPr>
            </a:br>
            <a:endParaRPr lang="en-US" sz="3200" dirty="0">
              <a:solidFill>
                <a:schemeClr val="bg1"/>
              </a:solidFill>
              <a:effectLst>
                <a:outerShdw blurRad="38100" dist="38100" dir="2700000" algn="tl">
                  <a:srgbClr val="C0C0C0"/>
                </a:outerShdw>
              </a:effectLst>
            </a:endParaRPr>
          </a:p>
        </p:txBody>
      </p:sp>
      <p:sp>
        <p:nvSpPr>
          <p:cNvPr id="86019" name="Rectangle 2"/>
          <p:cNvSpPr>
            <a:spLocks noChangeArrowheads="1"/>
          </p:cNvSpPr>
          <p:nvPr/>
        </p:nvSpPr>
        <p:spPr bwMode="auto">
          <a:xfrm>
            <a:off x="232756" y="2515293"/>
            <a:ext cx="8773045"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Arial" panose="020B0604020202020204" pitchFamily="34" charset="0"/>
              <a:buChar char="•"/>
            </a:pPr>
            <a:r>
              <a:rPr lang="en-US" sz="2800" dirty="0">
                <a:latin typeface="+mn-lt"/>
              </a:rPr>
              <a:t>Choose the correct ladder for the task, read the instructions and be sure that the ladder is in good condition. Check for surrounding hazards, stable footing and the proper angle.</a:t>
            </a:r>
          </a:p>
          <a:p>
            <a:pPr marL="342900" indent="-342900">
              <a:buFont typeface="Arial" panose="020B0604020202020204" pitchFamily="34" charset="0"/>
              <a:buChar char="•"/>
            </a:pPr>
            <a:endParaRPr lang="en-US" sz="2800" dirty="0">
              <a:latin typeface="+mn-lt"/>
            </a:endParaRPr>
          </a:p>
          <a:p>
            <a:pPr marL="342900" indent="-342900">
              <a:buFont typeface="Arial" panose="020B0604020202020204" pitchFamily="34" charset="0"/>
              <a:buChar char="•"/>
            </a:pPr>
            <a:r>
              <a:rPr lang="en-US" sz="2800" dirty="0">
                <a:latin typeface="+mn-lt"/>
              </a:rPr>
              <a:t>Contact your supervisor if you see fall hazards or have any questions about fall prevention. Do not work until unsafe conditions have been corrected.</a:t>
            </a:r>
          </a:p>
          <a:p>
            <a:endParaRPr lang="en-US" altLang="en-US" sz="2400" dirty="0">
              <a:latin typeface="+mn-lt"/>
            </a:endParaRPr>
          </a:p>
        </p:txBody>
      </p:sp>
    </p:spTree>
    <p:extLst>
      <p:ext uri="{BB962C8B-B14F-4D97-AF65-F5344CB8AC3E}">
        <p14:creationId xmlns:p14="http://schemas.microsoft.com/office/powerpoint/2010/main" val="19917067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ChangeArrowheads="1"/>
          </p:cNvSpPr>
          <p:nvPr/>
        </p:nvSpPr>
        <p:spPr bwMode="auto">
          <a:xfrm>
            <a:off x="462555" y="1464053"/>
            <a:ext cx="84582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3200" dirty="0"/>
          </a:p>
          <a:p>
            <a:pPr lvl="1">
              <a:buFont typeface="Arial" panose="020B0604020202020204" pitchFamily="34" charset="0"/>
              <a:buChar char="•"/>
            </a:pPr>
            <a:r>
              <a:rPr lang="en-US" altLang="en-US" sz="3600" dirty="0">
                <a:latin typeface="+mn-lt"/>
              </a:rPr>
              <a:t>Write Down Two Fall Exposures That You Have In Your Workplace</a:t>
            </a:r>
          </a:p>
          <a:p>
            <a:pPr lvl="1">
              <a:buFont typeface="Arial" panose="020B0604020202020204" pitchFamily="34" charset="0"/>
              <a:buChar char="•"/>
            </a:pPr>
            <a:endParaRPr lang="en-US" altLang="en-US" sz="3600" dirty="0">
              <a:latin typeface="+mn-lt"/>
            </a:endParaRPr>
          </a:p>
          <a:p>
            <a:pPr lvl="1">
              <a:buFont typeface="Arial" panose="020B0604020202020204" pitchFamily="34" charset="0"/>
              <a:buChar char="•"/>
            </a:pPr>
            <a:r>
              <a:rPr lang="en-US" altLang="en-US" sz="3600" dirty="0">
                <a:latin typeface="+mn-lt"/>
              </a:rPr>
              <a:t>Write Down a Fall That Happened to You in Your Workplace.</a:t>
            </a:r>
          </a:p>
          <a:p>
            <a:pPr lvl="1">
              <a:buFont typeface="Arial" panose="020B0604020202020204" pitchFamily="34" charset="0"/>
              <a:buChar char="•"/>
            </a:pPr>
            <a:endParaRPr lang="en-US" altLang="en-US" sz="3600" dirty="0">
              <a:latin typeface="+mn-lt"/>
            </a:endParaRPr>
          </a:p>
          <a:p>
            <a:pPr lvl="1">
              <a:buFont typeface="Arial" panose="020B0604020202020204" pitchFamily="34" charset="0"/>
              <a:buChar char="•"/>
            </a:pPr>
            <a:r>
              <a:rPr lang="en-US" altLang="en-US" sz="3600" dirty="0">
                <a:latin typeface="+mn-lt"/>
              </a:rPr>
              <a:t>Write Down What You Recommend To Minimize or Prevent Them.</a:t>
            </a:r>
          </a:p>
        </p:txBody>
      </p:sp>
      <p:sp>
        <p:nvSpPr>
          <p:cNvPr id="5" name="Title 2"/>
          <p:cNvSpPr>
            <a:spLocks noGrp="1"/>
          </p:cNvSpPr>
          <p:nvPr>
            <p:ph type="title"/>
          </p:nvPr>
        </p:nvSpPr>
        <p:spPr>
          <a:xfrm>
            <a:off x="0" y="0"/>
            <a:ext cx="7886700" cy="619612"/>
          </a:xfrm>
        </p:spPr>
        <p:txBody>
          <a:bodyPr>
            <a:normAutofit/>
          </a:bodyPr>
          <a:lstStyle/>
          <a:p>
            <a:r>
              <a:rPr lang="en-US" sz="3600" dirty="0">
                <a:solidFill>
                  <a:schemeClr val="bg1"/>
                </a:solidFill>
                <a:latin typeface="+mn-lt"/>
              </a:rPr>
              <a:t>Activity</a:t>
            </a:r>
          </a:p>
        </p:txBody>
      </p:sp>
    </p:spTree>
    <p:extLst>
      <p:ext uri="{BB962C8B-B14F-4D97-AF65-F5344CB8AC3E}">
        <p14:creationId xmlns:p14="http://schemas.microsoft.com/office/powerpoint/2010/main" val="191173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a:xfrm>
            <a:off x="-1" y="0"/>
            <a:ext cx="8562109" cy="611539"/>
          </a:xfrm>
        </p:spPr>
        <p:txBody>
          <a:bodyPr>
            <a:normAutofit/>
          </a:bodyPr>
          <a:lstStyle/>
          <a:p>
            <a:pPr eaLnBrk="1" hangingPunct="1"/>
            <a:r>
              <a:rPr lang="en-US" altLang="en-US" sz="3600" dirty="0">
                <a:solidFill>
                  <a:schemeClr val="bg1"/>
                </a:solidFill>
                <a:latin typeface="+mn-lt"/>
              </a:rPr>
              <a:t>Struck-by</a:t>
            </a:r>
          </a:p>
        </p:txBody>
      </p:sp>
      <p:pic>
        <p:nvPicPr>
          <p:cNvPr id="3" name="Picture 2" title="X-Ray of a broken arm bon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4340" y="849458"/>
            <a:ext cx="10653284" cy="6021421"/>
          </a:xfrm>
          <a:prstGeom prst="rect">
            <a:avLst/>
          </a:prstGeom>
        </p:spPr>
      </p:pic>
    </p:spTree>
    <p:extLst>
      <p:ext uri="{BB962C8B-B14F-4D97-AF65-F5344CB8AC3E}">
        <p14:creationId xmlns:p14="http://schemas.microsoft.com/office/powerpoint/2010/main" val="8000240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a:xfrm>
            <a:off x="-1" y="0"/>
            <a:ext cx="8562109" cy="611539"/>
          </a:xfrm>
        </p:spPr>
        <p:txBody>
          <a:bodyPr>
            <a:normAutofit/>
          </a:bodyPr>
          <a:lstStyle/>
          <a:p>
            <a:pPr eaLnBrk="1" hangingPunct="1"/>
            <a:r>
              <a:rPr lang="en-US" altLang="en-US" sz="3600" dirty="0">
                <a:solidFill>
                  <a:schemeClr val="bg1"/>
                </a:solidFill>
                <a:latin typeface="+mn-lt"/>
              </a:rPr>
              <a:t>Primary Causes of Struck-by Fatalities</a:t>
            </a:r>
          </a:p>
        </p:txBody>
      </p:sp>
      <p:sp>
        <p:nvSpPr>
          <p:cNvPr id="28675" name="Rectangle 5"/>
          <p:cNvSpPr>
            <a:spLocks noGrp="1" noChangeArrowheads="1"/>
          </p:cNvSpPr>
          <p:nvPr>
            <p:ph idx="1"/>
          </p:nvPr>
        </p:nvSpPr>
        <p:spPr>
          <a:xfrm>
            <a:off x="1050092" y="2086412"/>
            <a:ext cx="7512016" cy="4397515"/>
          </a:xfrm>
        </p:spPr>
        <p:txBody>
          <a:bodyPr/>
          <a:lstStyle/>
          <a:p>
            <a:r>
              <a:rPr lang="en-US" altLang="en-US" sz="2600" dirty="0"/>
              <a:t>Flying Objects</a:t>
            </a:r>
          </a:p>
          <a:p>
            <a:pPr lvl="1"/>
            <a:r>
              <a:rPr lang="en-US" altLang="en-US" sz="2600" dirty="0"/>
              <a:t>Equipment failure under tension</a:t>
            </a:r>
          </a:p>
          <a:p>
            <a:pPr eaLnBrk="1" hangingPunct="1"/>
            <a:r>
              <a:rPr lang="en-US" altLang="en-US" sz="2600" dirty="0"/>
              <a:t>Falling Objects</a:t>
            </a:r>
          </a:p>
          <a:p>
            <a:pPr lvl="1" eaLnBrk="1" hangingPunct="1"/>
            <a:r>
              <a:rPr lang="en-US" altLang="en-US" sz="2600" dirty="0"/>
              <a:t>Rigging Failure</a:t>
            </a:r>
          </a:p>
          <a:p>
            <a:pPr lvl="1" eaLnBrk="1" hangingPunct="1"/>
            <a:r>
              <a:rPr lang="en-US" altLang="en-US" sz="2600" dirty="0"/>
              <a:t>Loose or Shifting Materials</a:t>
            </a:r>
          </a:p>
          <a:p>
            <a:pPr lvl="1" eaLnBrk="1" hangingPunct="1"/>
            <a:r>
              <a:rPr lang="en-US" altLang="en-US" sz="2600" dirty="0"/>
              <a:t>Equipment tipping over or Malfunction</a:t>
            </a:r>
          </a:p>
          <a:p>
            <a:pPr lvl="1" eaLnBrk="1" hangingPunct="1"/>
            <a:r>
              <a:rPr lang="en-US" altLang="en-US" sz="2600" dirty="0"/>
              <a:t>Lack of Overhead Protection</a:t>
            </a:r>
          </a:p>
          <a:p>
            <a:pPr eaLnBrk="1" hangingPunct="1"/>
            <a:r>
              <a:rPr lang="en-US" altLang="en-US" sz="2600" dirty="0"/>
              <a:t>Vehicle and Equipment Strikes</a:t>
            </a:r>
          </a:p>
          <a:p>
            <a:pPr lvl="1" eaLnBrk="1" hangingPunct="1"/>
            <a:r>
              <a:rPr lang="en-US" altLang="en-US" sz="2600" dirty="0"/>
              <a:t>Backing Incidents</a:t>
            </a:r>
          </a:p>
          <a:p>
            <a:pPr lvl="1" eaLnBrk="1" hangingPunct="1"/>
            <a:r>
              <a:rPr lang="en-US" altLang="en-US" sz="2600" dirty="0"/>
              <a:t>Workers on Foot</a:t>
            </a:r>
          </a:p>
          <a:p>
            <a:pPr marL="457200" lvl="1" indent="0" eaLnBrk="1" hangingPunct="1">
              <a:buNone/>
            </a:pPr>
            <a:endParaRPr lang="en-US" altLang="en-US" sz="2600" dirty="0"/>
          </a:p>
        </p:txBody>
      </p:sp>
    </p:spTree>
    <p:extLst>
      <p:ext uri="{BB962C8B-B14F-4D97-AF65-F5344CB8AC3E}">
        <p14:creationId xmlns:p14="http://schemas.microsoft.com/office/powerpoint/2010/main" val="38850881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6"/>
          <p:cNvSpPr txBox="1">
            <a:spLocks noChangeArrowheads="1"/>
          </p:cNvSpPr>
          <p:nvPr/>
        </p:nvSpPr>
        <p:spPr bwMode="auto">
          <a:xfrm>
            <a:off x="1828800" y="3073400"/>
            <a:ext cx="533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a:t>Criteria for PPE</a:t>
            </a:r>
            <a:r>
              <a:rPr lang="en-US" altLang="en-US" sz="1200" b="1"/>
              <a:t> (Subpart B – Power Transmission and Distribution)</a:t>
            </a:r>
          </a:p>
        </p:txBody>
      </p:sp>
      <p:sp>
        <p:nvSpPr>
          <p:cNvPr id="36867" name="Text Box 7"/>
          <p:cNvSpPr txBox="1">
            <a:spLocks noChangeArrowheads="1"/>
          </p:cNvSpPr>
          <p:nvPr/>
        </p:nvSpPr>
        <p:spPr bwMode="auto">
          <a:xfrm>
            <a:off x="1828800" y="3835400"/>
            <a:ext cx="327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a:t>Material Handling Equipment</a:t>
            </a:r>
            <a:endParaRPr lang="en-US" altLang="en-US" sz="2400"/>
          </a:p>
        </p:txBody>
      </p:sp>
      <p:sp>
        <p:nvSpPr>
          <p:cNvPr id="36868" name="Rectangle 11"/>
          <p:cNvSpPr>
            <a:spLocks noGrp="1" noChangeArrowheads="1"/>
          </p:cNvSpPr>
          <p:nvPr>
            <p:ph type="title"/>
          </p:nvPr>
        </p:nvSpPr>
        <p:spPr>
          <a:xfrm>
            <a:off x="0" y="18762"/>
            <a:ext cx="7886700" cy="583553"/>
          </a:xfrm>
        </p:spPr>
        <p:txBody>
          <a:bodyPr>
            <a:noAutofit/>
          </a:bodyPr>
          <a:lstStyle/>
          <a:p>
            <a:pPr eaLnBrk="1" hangingPunct="1"/>
            <a:r>
              <a:rPr lang="en-US" altLang="en-US" sz="3600" dirty="0">
                <a:solidFill>
                  <a:schemeClr val="bg1"/>
                </a:solidFill>
                <a:latin typeface="+mn-lt"/>
              </a:rPr>
              <a:t>Top Struck-By Citations</a:t>
            </a:r>
          </a:p>
        </p:txBody>
      </p:sp>
      <p:pic>
        <p:nvPicPr>
          <p:cNvPr id="36869" name="Object 9" title="Chart of the top struck-by citations: Head Protection 1419, Eye and face protection 733, Criteria for PPE 376, Material Handling Equipment 277, Concrete &amp; Masonry 265"/>
          <p:cNvPicPr>
            <a:picLocks noGrp="1" noChangeAspect="1" noChangeArrowheads="1"/>
          </p:cNvPicPr>
          <p:nvPr>
            <p:ph type="chart" idx="4294967295"/>
          </p:nvPr>
        </p:nvPicPr>
        <p:blipFill>
          <a:blip r:embed="rId3">
            <a:extLst>
              <a:ext uri="{28A0092B-C50C-407E-A947-70E740481C1C}">
                <a14:useLocalDpi xmlns:a14="http://schemas.microsoft.com/office/drawing/2010/main"/>
              </a:ext>
            </a:extLst>
          </a:blip>
          <a:srcRect/>
          <a:stretch>
            <a:fillRect/>
          </a:stretch>
        </p:blipFill>
        <p:spPr>
          <a:xfrm>
            <a:off x="0" y="1708150"/>
            <a:ext cx="8945563" cy="4597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0" name="Text Box 10"/>
          <p:cNvSpPr txBox="1">
            <a:spLocks noChangeArrowheads="1"/>
          </p:cNvSpPr>
          <p:nvPr/>
        </p:nvSpPr>
        <p:spPr bwMode="auto">
          <a:xfrm>
            <a:off x="1828800" y="4597400"/>
            <a:ext cx="289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dirty="0"/>
              <a:t>Concrete &amp; Masonry</a:t>
            </a:r>
          </a:p>
        </p:txBody>
      </p:sp>
      <p:sp>
        <p:nvSpPr>
          <p:cNvPr id="36873" name="Text Box 5"/>
          <p:cNvSpPr txBox="1">
            <a:spLocks noChangeArrowheads="1"/>
          </p:cNvSpPr>
          <p:nvPr/>
        </p:nvSpPr>
        <p:spPr bwMode="auto">
          <a:xfrm>
            <a:off x="1828799" y="2425326"/>
            <a:ext cx="443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dirty="0"/>
              <a:t>Eye and face protection</a:t>
            </a:r>
            <a:endParaRPr lang="en-US" altLang="en-US" sz="2400" dirty="0"/>
          </a:p>
        </p:txBody>
      </p:sp>
      <p:sp>
        <p:nvSpPr>
          <p:cNvPr id="36874" name="Text Box 8"/>
          <p:cNvSpPr txBox="1">
            <a:spLocks noChangeArrowheads="1"/>
          </p:cNvSpPr>
          <p:nvPr/>
        </p:nvSpPr>
        <p:spPr bwMode="auto">
          <a:xfrm>
            <a:off x="1828798" y="1707589"/>
            <a:ext cx="443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dirty="0"/>
              <a:t>Head Protection</a:t>
            </a:r>
            <a:endParaRPr lang="en-US" altLang="en-US" sz="2400" dirty="0"/>
          </a:p>
        </p:txBody>
      </p:sp>
      <p:sp>
        <p:nvSpPr>
          <p:cNvPr id="36875" name="Text Box 12"/>
          <p:cNvSpPr txBox="1">
            <a:spLocks noChangeArrowheads="1"/>
          </p:cNvSpPr>
          <p:nvPr/>
        </p:nvSpPr>
        <p:spPr bwMode="auto">
          <a:xfrm>
            <a:off x="4800600" y="6613525"/>
            <a:ext cx="4343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000"/>
              <a:t>Citation statistics from Federal OSHA data for OSHA fiscal year 2005</a:t>
            </a:r>
          </a:p>
        </p:txBody>
      </p:sp>
    </p:spTree>
    <p:extLst>
      <p:ext uri="{BB962C8B-B14F-4D97-AF65-F5344CB8AC3E}">
        <p14:creationId xmlns:p14="http://schemas.microsoft.com/office/powerpoint/2010/main" val="3178427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0" y="0"/>
            <a:ext cx="6229350" cy="648393"/>
          </a:xfrm>
        </p:spPr>
        <p:txBody>
          <a:bodyPr rtlCol="0">
            <a:normAutofit/>
          </a:bodyPr>
          <a:lstStyle/>
          <a:p>
            <a:pPr eaLnBrk="1" fontAlgn="auto" hangingPunct="1">
              <a:spcAft>
                <a:spcPts val="0"/>
              </a:spcAft>
              <a:defRPr/>
            </a:pPr>
            <a:r>
              <a:rPr lang="en-US" sz="3600" dirty="0">
                <a:solidFill>
                  <a:schemeClr val="bg1"/>
                </a:solidFill>
                <a:latin typeface="+mn-lt"/>
              </a:rPr>
              <a:t>Struck-By Hazards – Definition</a:t>
            </a:r>
            <a:endParaRPr lang="en-US" sz="3600" dirty="0">
              <a:solidFill>
                <a:schemeClr val="bg1"/>
              </a:solidFill>
            </a:endParaRPr>
          </a:p>
        </p:txBody>
      </p:sp>
      <p:sp>
        <p:nvSpPr>
          <p:cNvPr id="2" name="Rectangle 1"/>
          <p:cNvSpPr/>
          <p:nvPr/>
        </p:nvSpPr>
        <p:spPr>
          <a:xfrm>
            <a:off x="318986" y="3286441"/>
            <a:ext cx="8229600" cy="1384995"/>
          </a:xfrm>
          <a:prstGeom prst="rect">
            <a:avLst/>
          </a:prstGeom>
        </p:spPr>
        <p:txBody>
          <a:bodyPr wrap="square">
            <a:spAutoFit/>
          </a:bodyPr>
          <a:lstStyle/>
          <a:p>
            <a:r>
              <a:rPr lang="en-US" sz="2800" dirty="0"/>
              <a:t>“Struck-by” Hazards are produced by forcible contact or impact between the injured person and an object or piece of equipment.</a:t>
            </a:r>
          </a:p>
        </p:txBody>
      </p:sp>
    </p:spTree>
    <p:extLst>
      <p:ext uri="{BB962C8B-B14F-4D97-AF65-F5344CB8AC3E}">
        <p14:creationId xmlns:p14="http://schemas.microsoft.com/office/powerpoint/2010/main" val="1818193975"/>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0" y="0"/>
            <a:ext cx="6820593" cy="617220"/>
          </a:xfrm>
        </p:spPr>
        <p:txBody>
          <a:bodyPr rtlCol="0">
            <a:noAutofit/>
          </a:bodyPr>
          <a:lstStyle/>
          <a:p>
            <a:pPr>
              <a:defRPr/>
            </a:pPr>
            <a:r>
              <a:rPr lang="en-US" sz="3600" dirty="0">
                <a:solidFill>
                  <a:schemeClr val="bg1"/>
                </a:solidFill>
                <a:latin typeface="+mn-lt"/>
              </a:rPr>
              <a:t>Struck By Accident</a:t>
            </a:r>
            <a:endParaRPr lang="en-US" sz="3600" dirty="0">
              <a:solidFill>
                <a:schemeClr val="bg1"/>
              </a:solidFill>
              <a:effectLst>
                <a:outerShdw blurRad="38100" dist="38100" dir="2700000" algn="tl">
                  <a:srgbClr val="C0C0C0"/>
                </a:outerShdw>
              </a:effectLst>
              <a:latin typeface="+mn-lt"/>
            </a:endParaRPr>
          </a:p>
        </p:txBody>
      </p:sp>
      <p:sp>
        <p:nvSpPr>
          <p:cNvPr id="3" name="TextBox 2"/>
          <p:cNvSpPr txBox="1"/>
          <p:nvPr/>
        </p:nvSpPr>
        <p:spPr>
          <a:xfrm>
            <a:off x="123094" y="1594337"/>
            <a:ext cx="8897814" cy="4832092"/>
          </a:xfrm>
          <a:prstGeom prst="rect">
            <a:avLst/>
          </a:prstGeom>
          <a:noFill/>
        </p:spPr>
        <p:txBody>
          <a:bodyPr wrap="square" rtlCol="0">
            <a:spAutoFit/>
          </a:bodyPr>
          <a:lstStyle/>
          <a:p>
            <a:endParaRPr lang="en-US" sz="2800" dirty="0"/>
          </a:p>
          <a:p>
            <a:r>
              <a:rPr lang="en-US" sz="2800" b="1" dirty="0"/>
              <a:t>10/26/2014 				</a:t>
            </a:r>
            <a:r>
              <a:rPr lang="en-US" sz="2800" dirty="0"/>
              <a:t>Age: 32 Fatal? No</a:t>
            </a:r>
          </a:p>
          <a:p>
            <a:r>
              <a:rPr lang="en-US" sz="2800" dirty="0"/>
              <a:t>Struck by: Maintenance worker was using a right angle grinder with a cut off wheel to cut a 1 1/4 inch square tube made of mild steel. The grinder apparently walked up the steel and kicked back cutting the workers right forearm 6 to 7 inches. </a:t>
            </a:r>
          </a:p>
          <a:p>
            <a:r>
              <a:rPr lang="en-US" sz="2800" dirty="0"/>
              <a:t>Worker had surgery to repair veins and arm. Worker was hospitalized overnight. </a:t>
            </a:r>
          </a:p>
          <a:p>
            <a:r>
              <a:rPr lang="en-US" sz="2800" dirty="0"/>
              <a:t>He was transferred to OHSU on 10/28/14 to evaluate repair and blood flow to arm.</a:t>
            </a:r>
          </a:p>
        </p:txBody>
      </p:sp>
    </p:spTree>
    <p:extLst>
      <p:ext uri="{BB962C8B-B14F-4D97-AF65-F5344CB8AC3E}">
        <p14:creationId xmlns:p14="http://schemas.microsoft.com/office/powerpoint/2010/main" val="17899924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58262" y="2233246"/>
            <a:ext cx="3657600" cy="3970318"/>
          </a:xfrm>
          <a:prstGeom prst="rect">
            <a:avLst/>
          </a:prstGeom>
          <a:noFill/>
        </p:spPr>
        <p:txBody>
          <a:bodyPr wrap="square" rtlCol="0">
            <a:spAutoFit/>
          </a:bodyPr>
          <a:lstStyle/>
          <a:p>
            <a:r>
              <a:rPr lang="en-US" sz="2800" dirty="0"/>
              <a:t>What are the core issues involved?</a:t>
            </a:r>
          </a:p>
          <a:p>
            <a:endParaRPr lang="en-US" sz="2800" dirty="0"/>
          </a:p>
          <a:p>
            <a:pPr marL="457200" indent="-457200">
              <a:buFont typeface="Arial" panose="020B0604020202020204" pitchFamily="34" charset="0"/>
              <a:buChar char="•"/>
            </a:pPr>
            <a:r>
              <a:rPr lang="en-US" sz="2800" dirty="0"/>
              <a:t>Method</a:t>
            </a:r>
          </a:p>
          <a:p>
            <a:pPr marL="457200" indent="-457200">
              <a:buFont typeface="Arial" panose="020B0604020202020204" pitchFamily="34" charset="0"/>
              <a:buChar char="•"/>
            </a:pPr>
            <a:r>
              <a:rPr lang="en-US" sz="2800" dirty="0"/>
              <a:t>Management</a:t>
            </a:r>
          </a:p>
          <a:p>
            <a:pPr marL="457200" indent="-457200">
              <a:buFont typeface="Arial" panose="020B0604020202020204" pitchFamily="34" charset="0"/>
              <a:buChar char="•"/>
            </a:pPr>
            <a:r>
              <a:rPr lang="en-US" sz="2800" dirty="0"/>
              <a:t>Material</a:t>
            </a:r>
          </a:p>
          <a:p>
            <a:pPr marL="457200" indent="-457200">
              <a:buFont typeface="Arial" panose="020B0604020202020204" pitchFamily="34" charset="0"/>
              <a:buChar char="•"/>
            </a:pPr>
            <a:r>
              <a:rPr lang="en-US" sz="2800" dirty="0"/>
              <a:t>People</a:t>
            </a:r>
          </a:p>
          <a:p>
            <a:pPr marL="457200" indent="-457200">
              <a:buFont typeface="Arial" panose="020B0604020202020204" pitchFamily="34" charset="0"/>
              <a:buChar char="•"/>
            </a:pPr>
            <a:r>
              <a:rPr lang="en-US" sz="2800" dirty="0"/>
              <a:t>Measurement</a:t>
            </a:r>
          </a:p>
          <a:p>
            <a:pPr marL="457200" indent="-457200">
              <a:buFont typeface="Arial" panose="020B0604020202020204" pitchFamily="34" charset="0"/>
              <a:buChar char="•"/>
            </a:pPr>
            <a:r>
              <a:rPr lang="en-US" sz="2800" dirty="0"/>
              <a:t>Machine</a:t>
            </a:r>
          </a:p>
        </p:txBody>
      </p:sp>
      <p:pic>
        <p:nvPicPr>
          <p:cNvPr id="4" name="Picture 3" title="rawing - Fault tree analysis unwinds the knot until you can clearly understand what the root cause is"/>
          <p:cNvPicPr>
            <a:picLocks noChangeAspect="1"/>
          </p:cNvPicPr>
          <p:nvPr/>
        </p:nvPicPr>
        <p:blipFill>
          <a:blip r:embed="rId3"/>
          <a:stretch>
            <a:fillRect/>
          </a:stretch>
        </p:blipFill>
        <p:spPr>
          <a:xfrm>
            <a:off x="3143249" y="2481262"/>
            <a:ext cx="5611511" cy="3722302"/>
          </a:xfrm>
          <a:prstGeom prst="rect">
            <a:avLst/>
          </a:prstGeom>
        </p:spPr>
      </p:pic>
      <p:sp>
        <p:nvSpPr>
          <p:cNvPr id="6" name="Title 5"/>
          <p:cNvSpPr>
            <a:spLocks noGrp="1"/>
          </p:cNvSpPr>
          <p:nvPr>
            <p:ph type="title"/>
          </p:nvPr>
        </p:nvSpPr>
        <p:spPr>
          <a:xfrm>
            <a:off x="0" y="1"/>
            <a:ext cx="7886700" cy="1097280"/>
          </a:xfrm>
        </p:spPr>
        <p:txBody>
          <a:bodyPr>
            <a:normAutofit fontScale="90000"/>
          </a:bodyPr>
          <a:lstStyle/>
          <a:p>
            <a:pPr lvl="0" defTabSz="914400">
              <a:lnSpc>
                <a:spcPct val="100000"/>
              </a:lnSpc>
              <a:spcBef>
                <a:spcPts val="0"/>
              </a:spcBef>
            </a:pPr>
            <a:r>
              <a:rPr lang="en-US" dirty="0" smtClean="0"/>
              <a:t> </a:t>
            </a:r>
            <a:r>
              <a:rPr lang="en-US" sz="3600" dirty="0">
                <a:solidFill>
                  <a:prstClr val="white"/>
                </a:solidFill>
                <a:latin typeface="Calibri" panose="020F0502020204030204"/>
                <a:ea typeface="+mn-ea"/>
                <a:cs typeface="+mn-cs"/>
              </a:rPr>
              <a:t>Struck-By Hazards – Root Cause Analysis</a:t>
            </a:r>
            <a:br>
              <a:rPr lang="en-US" sz="3600" dirty="0">
                <a:solidFill>
                  <a:prstClr val="white"/>
                </a:solidFill>
                <a:latin typeface="Calibri" panose="020F0502020204030204"/>
                <a:ea typeface="+mn-ea"/>
                <a:cs typeface="+mn-cs"/>
              </a:rPr>
            </a:br>
            <a:r>
              <a:rPr lang="en-US" sz="3600" dirty="0" smtClean="0">
                <a:solidFill>
                  <a:prstClr val="white"/>
                </a:solidFill>
                <a:latin typeface="Calibri" panose="020F0502020204030204"/>
                <a:ea typeface="+mn-ea"/>
                <a:cs typeface="+mn-cs"/>
              </a:rPr>
              <a:t> </a:t>
            </a:r>
            <a:endParaRPr lang="en-US" dirty="0"/>
          </a:p>
        </p:txBody>
      </p:sp>
    </p:spTree>
    <p:extLst>
      <p:ext uri="{BB962C8B-B14F-4D97-AF65-F5344CB8AC3E}">
        <p14:creationId xmlns:p14="http://schemas.microsoft.com/office/powerpoint/2010/main" val="382287341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6" title="Photo - Pump truck vehicle maintenance.  This worker is using a steel brush on a male aluminum threaded 3” nipple. Exposures are: debris in the face and eye’s from the breakdown of the wire brush and pressure on the threads (heat). NO PPE.  Additional exposures include aerosolized dust and debris from the activity. Swab testing of the male nipple and threads yielded pathogen contamination that was also an exposure added to the dust and material breakdown of the wire brush. "/>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19500" y="18288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09550" y="2152650"/>
            <a:ext cx="3086100" cy="3570208"/>
          </a:xfrm>
          <a:prstGeom prst="rect">
            <a:avLst/>
          </a:prstGeom>
          <a:noFill/>
        </p:spPr>
        <p:txBody>
          <a:bodyPr wrap="square" rtlCol="0">
            <a:spAutoFit/>
          </a:bodyPr>
          <a:lstStyle/>
          <a:p>
            <a:r>
              <a:rPr lang="en-US" sz="2600" dirty="0"/>
              <a:t>Exposures:</a:t>
            </a:r>
          </a:p>
          <a:p>
            <a:endParaRPr lang="en-US" sz="2600" dirty="0"/>
          </a:p>
          <a:p>
            <a:r>
              <a:rPr lang="en-US" sz="2600" dirty="0"/>
              <a:t>Impact to the face and eyes</a:t>
            </a:r>
          </a:p>
          <a:p>
            <a:endParaRPr lang="en-US" sz="2600" dirty="0"/>
          </a:p>
          <a:p>
            <a:r>
              <a:rPr lang="en-US" sz="2600" dirty="0"/>
              <a:t>Root Cause?</a:t>
            </a:r>
          </a:p>
          <a:p>
            <a:endParaRPr lang="en-US" sz="2600" dirty="0"/>
          </a:p>
          <a:p>
            <a:endParaRPr lang="en-US" sz="2600" dirty="0"/>
          </a:p>
          <a:p>
            <a:endParaRPr lang="en-US" dirty="0"/>
          </a:p>
        </p:txBody>
      </p:sp>
      <p:sp>
        <p:nvSpPr>
          <p:cNvPr id="4" name="TextBox 3"/>
          <p:cNvSpPr txBox="1"/>
          <p:nvPr/>
        </p:nvSpPr>
        <p:spPr>
          <a:xfrm>
            <a:off x="290513" y="4921448"/>
            <a:ext cx="3086100" cy="492443"/>
          </a:xfrm>
          <a:prstGeom prst="rect">
            <a:avLst/>
          </a:prstGeom>
          <a:noFill/>
        </p:spPr>
        <p:txBody>
          <a:bodyPr wrap="square" rtlCol="0">
            <a:spAutoFit/>
          </a:bodyPr>
          <a:lstStyle/>
          <a:p>
            <a:r>
              <a:rPr lang="en-US" sz="2600" dirty="0"/>
              <a:t>“Line of Fire” </a:t>
            </a:r>
          </a:p>
        </p:txBody>
      </p:sp>
      <p:sp>
        <p:nvSpPr>
          <p:cNvPr id="8" name="TextBox 7"/>
          <p:cNvSpPr txBox="1"/>
          <p:nvPr/>
        </p:nvSpPr>
        <p:spPr>
          <a:xfrm>
            <a:off x="371475" y="5720119"/>
            <a:ext cx="3086100" cy="492443"/>
          </a:xfrm>
          <a:prstGeom prst="rect">
            <a:avLst/>
          </a:prstGeom>
          <a:noFill/>
        </p:spPr>
        <p:txBody>
          <a:bodyPr wrap="square" rtlCol="0">
            <a:spAutoFit/>
          </a:bodyPr>
          <a:lstStyle/>
          <a:p>
            <a:r>
              <a:rPr lang="en-US" sz="2600" dirty="0"/>
              <a:t>Alternatives?</a:t>
            </a:r>
          </a:p>
        </p:txBody>
      </p:sp>
      <p:sp>
        <p:nvSpPr>
          <p:cNvPr id="6" name="Title 5"/>
          <p:cNvSpPr>
            <a:spLocks noGrp="1"/>
          </p:cNvSpPr>
          <p:nvPr>
            <p:ph type="title"/>
          </p:nvPr>
        </p:nvSpPr>
        <p:spPr>
          <a:xfrm>
            <a:off x="0" y="11193"/>
            <a:ext cx="7886700" cy="1086088"/>
          </a:xfrm>
        </p:spPr>
        <p:txBody>
          <a:bodyPr>
            <a:normAutofit fontScale="90000"/>
          </a:bodyPr>
          <a:lstStyle/>
          <a:p>
            <a:pPr lvl="0" defTabSz="914400">
              <a:lnSpc>
                <a:spcPct val="100000"/>
              </a:lnSpc>
              <a:spcBef>
                <a:spcPts val="0"/>
              </a:spcBef>
              <a:defRPr/>
            </a:pPr>
            <a:r>
              <a:rPr lang="en-US" sz="3600" dirty="0">
                <a:solidFill>
                  <a:prstClr val="white"/>
                </a:solidFill>
                <a:latin typeface="Calibri" panose="020F0502020204030204"/>
                <a:ea typeface="+mn-ea"/>
                <a:cs typeface="+mn-cs"/>
              </a:rPr>
              <a:t>Struck-By Hazards- Hand Tools</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417310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0" y="2039815"/>
            <a:ext cx="9144000" cy="45438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ltLang="en-US" sz="2800" dirty="0" smtClean="0"/>
              <a:t>Recognize </a:t>
            </a:r>
            <a:r>
              <a:rPr lang="en-US" altLang="en-US" sz="2800" dirty="0"/>
              <a:t>Employer and Employee responsibilities</a:t>
            </a:r>
          </a:p>
          <a:p>
            <a:pPr lvl="1"/>
            <a:endParaRPr lang="en-US" altLang="en-US" sz="2800" dirty="0"/>
          </a:p>
          <a:p>
            <a:pPr lvl="1"/>
            <a:r>
              <a:rPr lang="en-US" altLang="en-US" sz="2800" dirty="0"/>
              <a:t>Practice Root Cause Analysis Exercises</a:t>
            </a:r>
          </a:p>
          <a:p>
            <a:pPr lvl="1"/>
            <a:endParaRPr lang="en-US" altLang="en-US" sz="2800" dirty="0"/>
          </a:p>
          <a:p>
            <a:pPr lvl="1"/>
            <a:r>
              <a:rPr lang="en-US" altLang="en-US" sz="2800" dirty="0"/>
              <a:t>Identify and describe major industry exposures for </a:t>
            </a:r>
            <a:endParaRPr lang="en-US" altLang="en-US" sz="2800" dirty="0" smtClean="0"/>
          </a:p>
          <a:p>
            <a:pPr marL="457200" lvl="1" indent="0">
              <a:buNone/>
            </a:pPr>
            <a:r>
              <a:rPr lang="en-US" altLang="en-US" sz="2800" dirty="0"/>
              <a:t> </a:t>
            </a:r>
            <a:r>
              <a:rPr lang="en-US" altLang="en-US" sz="2800" dirty="0" smtClean="0"/>
              <a:t>  each </a:t>
            </a:r>
            <a:r>
              <a:rPr lang="en-US" altLang="en-US" sz="2800" dirty="0"/>
              <a:t>of the Focus Four Hazards in the Onsite Industry</a:t>
            </a:r>
          </a:p>
          <a:p>
            <a:pPr marL="457200" lvl="1" indent="0">
              <a:buNone/>
            </a:pPr>
            <a:endParaRPr lang="en-US" altLang="en-US" sz="2800" dirty="0"/>
          </a:p>
          <a:p>
            <a:pPr lvl="1"/>
            <a:r>
              <a:rPr lang="en-US" altLang="en-US" sz="2800" dirty="0"/>
              <a:t>Discuss worker behaviors impact on unsafe decisions</a:t>
            </a:r>
          </a:p>
          <a:p>
            <a:pPr lvl="1"/>
            <a:endParaRPr lang="en-US" altLang="en-US" sz="2800" dirty="0"/>
          </a:p>
          <a:p>
            <a:pPr lvl="1"/>
            <a:r>
              <a:rPr lang="en-US" altLang="en-US" sz="2800" dirty="0"/>
              <a:t>Describe actions you can do to protect yourself</a:t>
            </a:r>
          </a:p>
          <a:p>
            <a:pPr lvl="1"/>
            <a:endParaRPr lang="en-US" altLang="en-US" sz="2800" dirty="0"/>
          </a:p>
          <a:p>
            <a:pPr lvl="1"/>
            <a:endParaRPr lang="en-US" altLang="en-US" dirty="0"/>
          </a:p>
          <a:p>
            <a:pPr lvl="1"/>
            <a:endParaRPr lang="en-US" altLang="en-US" dirty="0"/>
          </a:p>
          <a:p>
            <a:pPr marL="0" indent="0">
              <a:buFont typeface="Arial" panose="020B0604020202020204" pitchFamily="34" charset="0"/>
              <a:buNone/>
            </a:pPr>
            <a:endParaRPr lang="en-US" altLang="en-US" dirty="0"/>
          </a:p>
        </p:txBody>
      </p:sp>
      <p:sp>
        <p:nvSpPr>
          <p:cNvPr id="6" name="AutoShape 2"/>
          <p:cNvSpPr>
            <a:spLocks noGrp="1" noChangeArrowheads="1"/>
          </p:cNvSpPr>
          <p:nvPr>
            <p:ph type="title"/>
          </p:nvPr>
        </p:nvSpPr>
        <p:spPr>
          <a:xfrm>
            <a:off x="0" y="0"/>
            <a:ext cx="3921369" cy="896815"/>
          </a:xfrm>
        </p:spPr>
        <p:txBody>
          <a:bodyPr>
            <a:normAutofit/>
          </a:bodyPr>
          <a:lstStyle/>
          <a:p>
            <a:r>
              <a:rPr lang="en-US" altLang="en-US" sz="3600" dirty="0">
                <a:solidFill>
                  <a:schemeClr val="bg1"/>
                </a:solidFill>
                <a:latin typeface="+mn-lt"/>
              </a:rPr>
              <a:t>Learning </a:t>
            </a:r>
            <a:r>
              <a:rPr lang="en-US" altLang="en-US" sz="3600" dirty="0" smtClean="0">
                <a:solidFill>
                  <a:schemeClr val="bg1"/>
                </a:solidFill>
                <a:latin typeface="+mn-lt"/>
              </a:rPr>
              <a:t>Objectives </a:t>
            </a:r>
            <a:endParaRPr lang="en-US" altLang="en-US" sz="3600" dirty="0">
              <a:solidFill>
                <a:schemeClr val="bg1"/>
              </a:solidFill>
              <a:latin typeface="+mn-lt"/>
            </a:endParaRPr>
          </a:p>
        </p:txBody>
      </p:sp>
    </p:spTree>
    <p:extLst>
      <p:ext uri="{BB962C8B-B14F-4D97-AF65-F5344CB8AC3E}">
        <p14:creationId xmlns:p14="http://schemas.microsoft.com/office/powerpoint/2010/main" val="32033307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0" y="0"/>
            <a:ext cx="9144000" cy="532015"/>
          </a:xfrm>
        </p:spPr>
        <p:txBody>
          <a:bodyPr rtlCol="0">
            <a:noAutofit/>
          </a:bodyPr>
          <a:lstStyle/>
          <a:p>
            <a:pPr eaLnBrk="1" fontAlgn="auto" hangingPunct="1">
              <a:spcAft>
                <a:spcPts val="0"/>
              </a:spcAft>
              <a:defRPr/>
            </a:pPr>
            <a:r>
              <a:rPr lang="en-US" sz="3600" dirty="0">
                <a:solidFill>
                  <a:schemeClr val="bg1"/>
                </a:solidFill>
                <a:latin typeface="+mn-lt"/>
              </a:rPr>
              <a:t>Struck-By Hazards – Abrasive Wheel Machinery</a:t>
            </a:r>
            <a:endParaRPr lang="en-US" sz="3600" dirty="0">
              <a:solidFill>
                <a:schemeClr val="bg1"/>
              </a:solidFill>
            </a:endParaRPr>
          </a:p>
        </p:txBody>
      </p:sp>
      <p:pic>
        <p:nvPicPr>
          <p:cNvPr id="4" name="Picture 3" title="Photo - A disintegration of the grinding wheel"/>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8485"/>
            <a:ext cx="9144000" cy="6089515"/>
          </a:xfrm>
          <a:prstGeom prst="rect">
            <a:avLst/>
          </a:prstGeom>
        </p:spPr>
      </p:pic>
    </p:spTree>
    <p:extLst>
      <p:ext uri="{BB962C8B-B14F-4D97-AF65-F5344CB8AC3E}">
        <p14:creationId xmlns:p14="http://schemas.microsoft.com/office/powerpoint/2010/main" val="243897751"/>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0" y="0"/>
            <a:ext cx="9144000" cy="532015"/>
          </a:xfrm>
        </p:spPr>
        <p:txBody>
          <a:bodyPr rtlCol="0">
            <a:noAutofit/>
          </a:bodyPr>
          <a:lstStyle/>
          <a:p>
            <a:pPr eaLnBrk="1" fontAlgn="auto" hangingPunct="1">
              <a:spcAft>
                <a:spcPts val="0"/>
              </a:spcAft>
              <a:defRPr/>
            </a:pPr>
            <a:r>
              <a:rPr lang="en-US" sz="3600" dirty="0" smtClean="0">
                <a:solidFill>
                  <a:schemeClr val="bg1"/>
                </a:solidFill>
                <a:latin typeface="+mn-lt"/>
              </a:rPr>
              <a:t> Struck-By </a:t>
            </a:r>
            <a:r>
              <a:rPr lang="en-US" sz="3600" dirty="0">
                <a:solidFill>
                  <a:schemeClr val="bg1"/>
                </a:solidFill>
                <a:latin typeface="+mn-lt"/>
              </a:rPr>
              <a:t>Hazards – Abrasive Wheel Machinery</a:t>
            </a:r>
            <a:endParaRPr lang="en-US" sz="3600" dirty="0">
              <a:solidFill>
                <a:schemeClr val="bg1"/>
              </a:solidFill>
            </a:endParaRPr>
          </a:p>
        </p:txBody>
      </p:sp>
      <p:sp>
        <p:nvSpPr>
          <p:cNvPr id="5" name="TextBox 4"/>
          <p:cNvSpPr txBox="1"/>
          <p:nvPr/>
        </p:nvSpPr>
        <p:spPr>
          <a:xfrm>
            <a:off x="209549" y="1977552"/>
            <a:ext cx="8253515" cy="3354765"/>
          </a:xfrm>
          <a:prstGeom prst="rect">
            <a:avLst/>
          </a:prstGeom>
          <a:noFill/>
        </p:spPr>
        <p:txBody>
          <a:bodyPr wrap="square" rtlCol="0">
            <a:spAutoFit/>
          </a:bodyPr>
          <a:lstStyle/>
          <a:p>
            <a:r>
              <a:rPr lang="en-US" sz="2800" b="1" dirty="0">
                <a:hlinkClick r:id="rId3"/>
              </a:rPr>
              <a:t>1910.215(a)(4)</a:t>
            </a:r>
            <a:r>
              <a:rPr lang="en-US" sz="2800" b="1" dirty="0"/>
              <a:t> </a:t>
            </a:r>
            <a:r>
              <a:rPr lang="en-US" sz="2800" dirty="0"/>
              <a:t>Work rests. </a:t>
            </a:r>
          </a:p>
          <a:p>
            <a:endParaRPr lang="en-US" sz="2800" dirty="0"/>
          </a:p>
          <a:p>
            <a:r>
              <a:rPr lang="en-US" sz="2800" dirty="0"/>
              <a:t>On offhand grinding machines, work rests shall be used to support the work. They shall be of rigid construction and designed to be adjustable to compensate for wheel wear. </a:t>
            </a:r>
            <a:endParaRPr lang="en-US" sz="2600" dirty="0"/>
          </a:p>
          <a:p>
            <a:endParaRPr lang="en-US" sz="2600" dirty="0"/>
          </a:p>
          <a:p>
            <a:endParaRPr lang="en-US" dirty="0"/>
          </a:p>
        </p:txBody>
      </p:sp>
    </p:spTree>
    <p:extLst>
      <p:ext uri="{BB962C8B-B14F-4D97-AF65-F5344CB8AC3E}">
        <p14:creationId xmlns:p14="http://schemas.microsoft.com/office/powerpoint/2010/main" val="3775907049"/>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0" y="0"/>
            <a:ext cx="9144000" cy="532015"/>
          </a:xfrm>
        </p:spPr>
        <p:txBody>
          <a:bodyPr rtlCol="0">
            <a:noAutofit/>
          </a:bodyPr>
          <a:lstStyle/>
          <a:p>
            <a:pPr eaLnBrk="1" fontAlgn="auto" hangingPunct="1">
              <a:spcAft>
                <a:spcPts val="0"/>
              </a:spcAft>
              <a:defRPr/>
            </a:pPr>
            <a:r>
              <a:rPr lang="en-US" sz="3600" dirty="0">
                <a:solidFill>
                  <a:schemeClr val="bg1"/>
                </a:solidFill>
                <a:latin typeface="+mn-lt"/>
              </a:rPr>
              <a:t>Struck-By Hazards – Abrasive Wheel </a:t>
            </a:r>
            <a:r>
              <a:rPr lang="en-US" sz="3600" dirty="0" smtClean="0">
                <a:solidFill>
                  <a:schemeClr val="bg1"/>
                </a:solidFill>
                <a:latin typeface="+mn-lt"/>
              </a:rPr>
              <a:t>Machinery </a:t>
            </a:r>
            <a:endParaRPr lang="en-US" sz="3600" dirty="0">
              <a:solidFill>
                <a:schemeClr val="bg1"/>
              </a:solidFill>
            </a:endParaRPr>
          </a:p>
        </p:txBody>
      </p:sp>
      <p:sp>
        <p:nvSpPr>
          <p:cNvPr id="5" name="TextBox 4"/>
          <p:cNvSpPr txBox="1"/>
          <p:nvPr/>
        </p:nvSpPr>
        <p:spPr>
          <a:xfrm>
            <a:off x="209550" y="1977552"/>
            <a:ext cx="8739898" cy="5047536"/>
          </a:xfrm>
          <a:prstGeom prst="rect">
            <a:avLst/>
          </a:prstGeom>
          <a:noFill/>
        </p:spPr>
        <p:txBody>
          <a:bodyPr wrap="square" rtlCol="0">
            <a:spAutoFit/>
          </a:bodyPr>
          <a:lstStyle/>
          <a:p>
            <a:r>
              <a:rPr lang="en-US" sz="2800" b="1" dirty="0">
                <a:hlinkClick r:id="rId3"/>
              </a:rPr>
              <a:t>1910.215(a)(4)</a:t>
            </a:r>
            <a:endParaRPr lang="en-US" sz="2800" dirty="0"/>
          </a:p>
          <a:p>
            <a:r>
              <a:rPr lang="en-US" sz="2800" dirty="0"/>
              <a:t>Work rests shall be kept adjusted closely to the wheel with a maximum opening of </a:t>
            </a:r>
            <a:r>
              <a:rPr lang="en-US" sz="2800" u="sng" dirty="0"/>
              <a:t>one-eighth inch </a:t>
            </a:r>
            <a:r>
              <a:rPr lang="en-US" sz="2800" dirty="0"/>
              <a:t>to prevent the work from being jammed between the wheel and the rest, which may cause wheel breakage. </a:t>
            </a:r>
          </a:p>
          <a:p>
            <a:endParaRPr lang="en-US" sz="2800" dirty="0"/>
          </a:p>
          <a:p>
            <a:r>
              <a:rPr lang="en-US" sz="2800" dirty="0"/>
              <a:t>The work rest shall be securely clamped after each adjustment. The adjustment shall not be made with the wheel in motion.</a:t>
            </a:r>
          </a:p>
          <a:p>
            <a:endParaRPr lang="en-US" sz="2600" dirty="0"/>
          </a:p>
          <a:p>
            <a:endParaRPr lang="en-US" sz="2600" dirty="0"/>
          </a:p>
          <a:p>
            <a:endParaRPr lang="en-US" dirty="0"/>
          </a:p>
        </p:txBody>
      </p:sp>
    </p:spTree>
    <p:extLst>
      <p:ext uri="{BB962C8B-B14F-4D97-AF65-F5344CB8AC3E}">
        <p14:creationId xmlns:p14="http://schemas.microsoft.com/office/powerpoint/2010/main" val="3415739600"/>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0" y="0"/>
            <a:ext cx="8968902" cy="532015"/>
          </a:xfrm>
        </p:spPr>
        <p:txBody>
          <a:bodyPr rtlCol="0">
            <a:noAutofit/>
          </a:bodyPr>
          <a:lstStyle/>
          <a:p>
            <a:pPr eaLnBrk="1" fontAlgn="auto" hangingPunct="1">
              <a:spcAft>
                <a:spcPts val="0"/>
              </a:spcAft>
              <a:defRPr/>
            </a:pPr>
            <a:r>
              <a:rPr lang="en-US" sz="3600" dirty="0">
                <a:solidFill>
                  <a:schemeClr val="bg1"/>
                </a:solidFill>
                <a:latin typeface="+mn-lt"/>
              </a:rPr>
              <a:t>Struck-By Hazards </a:t>
            </a:r>
            <a:endParaRPr lang="en-US" sz="3600" dirty="0">
              <a:solidFill>
                <a:schemeClr val="bg1"/>
              </a:solidFill>
            </a:endParaRPr>
          </a:p>
        </p:txBody>
      </p:sp>
      <p:sp>
        <p:nvSpPr>
          <p:cNvPr id="5" name="TextBox 4"/>
          <p:cNvSpPr txBox="1"/>
          <p:nvPr/>
        </p:nvSpPr>
        <p:spPr>
          <a:xfrm>
            <a:off x="209549" y="2152650"/>
            <a:ext cx="8467523" cy="4555093"/>
          </a:xfrm>
          <a:prstGeom prst="rect">
            <a:avLst/>
          </a:prstGeom>
          <a:noFill/>
        </p:spPr>
        <p:txBody>
          <a:bodyPr wrap="square" rtlCol="0">
            <a:spAutoFit/>
          </a:bodyPr>
          <a:lstStyle/>
          <a:p>
            <a:r>
              <a:rPr lang="en-US" sz="2600" dirty="0"/>
              <a:t>Exposures?</a:t>
            </a:r>
          </a:p>
          <a:p>
            <a:endParaRPr lang="en-US" sz="2600" dirty="0"/>
          </a:p>
          <a:p>
            <a:pPr marL="457200" indent="-457200">
              <a:buFont typeface="Arial" panose="020B0604020202020204" pitchFamily="34" charset="0"/>
              <a:buChar char="•"/>
            </a:pPr>
            <a:r>
              <a:rPr lang="en-US" sz="2800" dirty="0"/>
              <a:t>Bodily injury from being struck by the object being cut or grinded.</a:t>
            </a:r>
          </a:p>
          <a:p>
            <a:pPr marL="457200" indent="-457200">
              <a:buFont typeface="Arial" panose="020B0604020202020204" pitchFamily="34" charset="0"/>
              <a:buChar char="•"/>
            </a:pPr>
            <a:r>
              <a:rPr lang="en-US" sz="2800" dirty="0"/>
              <a:t>Eye injuries from flying debris (for example, chips, metal particles, or a wheel that disintegrates).</a:t>
            </a:r>
          </a:p>
          <a:p>
            <a:pPr marL="457200" indent="-457200">
              <a:buFont typeface="Arial" panose="020B0604020202020204" pitchFamily="34" charset="0"/>
              <a:buChar char="•"/>
            </a:pPr>
            <a:r>
              <a:rPr lang="en-US" sz="2800" dirty="0"/>
              <a:t>Hearing damage from excessive noise while grinding.</a:t>
            </a:r>
          </a:p>
          <a:p>
            <a:pPr marL="457200" indent="-457200">
              <a:buFont typeface="Arial" panose="020B0604020202020204" pitchFamily="34" charset="0"/>
              <a:buChar char="•"/>
            </a:pPr>
            <a:r>
              <a:rPr lang="en-US" sz="2800" dirty="0"/>
              <a:t>Respiratory issues from inhaling dust.</a:t>
            </a:r>
          </a:p>
          <a:p>
            <a:endParaRPr lang="en-US" sz="2600" dirty="0"/>
          </a:p>
          <a:p>
            <a:endParaRPr lang="en-US" sz="2600" dirty="0"/>
          </a:p>
          <a:p>
            <a:endParaRPr lang="en-US" dirty="0"/>
          </a:p>
        </p:txBody>
      </p:sp>
    </p:spTree>
    <p:extLst>
      <p:ext uri="{BB962C8B-B14F-4D97-AF65-F5344CB8AC3E}">
        <p14:creationId xmlns:p14="http://schemas.microsoft.com/office/powerpoint/2010/main" val="3082127965"/>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550" y="2152650"/>
            <a:ext cx="3086100" cy="3570208"/>
          </a:xfrm>
          <a:prstGeom prst="rect">
            <a:avLst/>
          </a:prstGeom>
          <a:noFill/>
        </p:spPr>
        <p:txBody>
          <a:bodyPr wrap="square" rtlCol="0">
            <a:spAutoFit/>
          </a:bodyPr>
          <a:lstStyle/>
          <a:p>
            <a:r>
              <a:rPr lang="en-US" sz="2600" dirty="0"/>
              <a:t>Exposures:</a:t>
            </a:r>
          </a:p>
          <a:p>
            <a:endParaRPr lang="en-US" sz="2600" dirty="0"/>
          </a:p>
          <a:p>
            <a:r>
              <a:rPr lang="en-US" sz="2600" dirty="0"/>
              <a:t>Impact to the face, eyes and body</a:t>
            </a:r>
          </a:p>
          <a:p>
            <a:endParaRPr lang="en-US" sz="2600" dirty="0"/>
          </a:p>
          <a:p>
            <a:r>
              <a:rPr lang="en-US" sz="2600" dirty="0"/>
              <a:t>Root Cause?</a:t>
            </a:r>
          </a:p>
          <a:p>
            <a:endParaRPr lang="en-US" sz="2600" dirty="0"/>
          </a:p>
          <a:p>
            <a:endParaRPr lang="en-US" sz="2600" dirty="0"/>
          </a:p>
          <a:p>
            <a:endParaRPr lang="en-US" dirty="0"/>
          </a:p>
        </p:txBody>
      </p:sp>
      <p:sp>
        <p:nvSpPr>
          <p:cNvPr id="4" name="TextBox 3"/>
          <p:cNvSpPr txBox="1"/>
          <p:nvPr/>
        </p:nvSpPr>
        <p:spPr>
          <a:xfrm>
            <a:off x="290513" y="4921448"/>
            <a:ext cx="3086100" cy="492443"/>
          </a:xfrm>
          <a:prstGeom prst="rect">
            <a:avLst/>
          </a:prstGeom>
          <a:noFill/>
        </p:spPr>
        <p:txBody>
          <a:bodyPr wrap="square" rtlCol="0">
            <a:spAutoFit/>
          </a:bodyPr>
          <a:lstStyle/>
          <a:p>
            <a:r>
              <a:rPr lang="en-US" sz="2600" dirty="0"/>
              <a:t>“Line of Fire” </a:t>
            </a:r>
          </a:p>
        </p:txBody>
      </p:sp>
      <p:sp>
        <p:nvSpPr>
          <p:cNvPr id="8" name="TextBox 7"/>
          <p:cNvSpPr txBox="1"/>
          <p:nvPr/>
        </p:nvSpPr>
        <p:spPr>
          <a:xfrm>
            <a:off x="371475" y="5720119"/>
            <a:ext cx="3086100" cy="492443"/>
          </a:xfrm>
          <a:prstGeom prst="rect">
            <a:avLst/>
          </a:prstGeom>
          <a:noFill/>
        </p:spPr>
        <p:txBody>
          <a:bodyPr wrap="square" rtlCol="0">
            <a:spAutoFit/>
          </a:bodyPr>
          <a:lstStyle/>
          <a:p>
            <a:r>
              <a:rPr lang="en-US" sz="2600" dirty="0"/>
              <a:t>Alternatives?</a:t>
            </a:r>
          </a:p>
        </p:txBody>
      </p:sp>
      <p:pic>
        <p:nvPicPr>
          <p:cNvPr id="2" name="Picture 1" title="Photo - bruch clearing - Awareness and experience on the learning curve contribute to minimizing the exposure. Recognizing “widow makers” or dead fall’s and the stored energy of vegetative species like “vine maple” that don’t break but bend and load before they break hel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58990" y="2286000"/>
            <a:ext cx="6096000" cy="4572000"/>
          </a:xfrm>
          <a:prstGeom prst="rect">
            <a:avLst/>
          </a:prstGeom>
        </p:spPr>
      </p:pic>
      <p:sp>
        <p:nvSpPr>
          <p:cNvPr id="7" name="Title 6"/>
          <p:cNvSpPr>
            <a:spLocks noGrp="1"/>
          </p:cNvSpPr>
          <p:nvPr>
            <p:ph type="title"/>
          </p:nvPr>
        </p:nvSpPr>
        <p:spPr>
          <a:xfrm>
            <a:off x="-1" y="97632"/>
            <a:ext cx="8307977" cy="1038838"/>
          </a:xfrm>
        </p:spPr>
        <p:txBody>
          <a:bodyPr>
            <a:normAutofit fontScale="90000"/>
          </a:bodyPr>
          <a:lstStyle/>
          <a:p>
            <a:pPr lvl="0" defTabSz="914400">
              <a:lnSpc>
                <a:spcPct val="100000"/>
              </a:lnSpc>
              <a:spcBef>
                <a:spcPts val="0"/>
              </a:spcBef>
              <a:defRPr/>
            </a:pPr>
            <a:r>
              <a:rPr lang="en-US" sz="3600" dirty="0">
                <a:solidFill>
                  <a:prstClr val="white"/>
                </a:solidFill>
                <a:latin typeface="Calibri" panose="020F0502020204030204"/>
                <a:ea typeface="+mn-ea"/>
                <a:cs typeface="+mn-cs"/>
              </a:rPr>
              <a:t>Struck-By Hazards- Brush Clearing for Soil Logs</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275315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550" y="2152650"/>
            <a:ext cx="3086100" cy="2369880"/>
          </a:xfrm>
          <a:prstGeom prst="rect">
            <a:avLst/>
          </a:prstGeom>
          <a:noFill/>
        </p:spPr>
        <p:txBody>
          <a:bodyPr wrap="square" rtlCol="0">
            <a:spAutoFit/>
          </a:bodyPr>
          <a:lstStyle/>
          <a:p>
            <a:r>
              <a:rPr lang="en-US" sz="2600" dirty="0"/>
              <a:t>Exposures:</a:t>
            </a:r>
          </a:p>
          <a:p>
            <a:endParaRPr lang="en-US" sz="2600" dirty="0"/>
          </a:p>
          <a:p>
            <a:r>
              <a:rPr lang="en-US" sz="2600" dirty="0"/>
              <a:t>Falling objects</a:t>
            </a:r>
          </a:p>
          <a:p>
            <a:endParaRPr lang="en-US" sz="2600" dirty="0"/>
          </a:p>
          <a:p>
            <a:r>
              <a:rPr lang="en-US" sz="2600" dirty="0"/>
              <a:t>Root Cause?</a:t>
            </a:r>
          </a:p>
          <a:p>
            <a:endParaRPr lang="en-US" dirty="0"/>
          </a:p>
        </p:txBody>
      </p:sp>
      <p:sp>
        <p:nvSpPr>
          <p:cNvPr id="4" name="TextBox 3"/>
          <p:cNvSpPr txBox="1"/>
          <p:nvPr/>
        </p:nvSpPr>
        <p:spPr>
          <a:xfrm>
            <a:off x="209550" y="4628881"/>
            <a:ext cx="3086100" cy="492443"/>
          </a:xfrm>
          <a:prstGeom prst="rect">
            <a:avLst/>
          </a:prstGeom>
          <a:noFill/>
        </p:spPr>
        <p:txBody>
          <a:bodyPr wrap="square" rtlCol="0">
            <a:spAutoFit/>
          </a:bodyPr>
          <a:lstStyle/>
          <a:p>
            <a:r>
              <a:rPr lang="en-US" sz="2600" dirty="0"/>
              <a:t>“Line of Fire” </a:t>
            </a:r>
          </a:p>
        </p:txBody>
      </p:sp>
      <p:sp>
        <p:nvSpPr>
          <p:cNvPr id="8" name="TextBox 7"/>
          <p:cNvSpPr txBox="1"/>
          <p:nvPr/>
        </p:nvSpPr>
        <p:spPr>
          <a:xfrm>
            <a:off x="209550" y="5227675"/>
            <a:ext cx="3410509" cy="892552"/>
          </a:xfrm>
          <a:prstGeom prst="rect">
            <a:avLst/>
          </a:prstGeom>
          <a:noFill/>
        </p:spPr>
        <p:txBody>
          <a:bodyPr wrap="square" rtlCol="0">
            <a:spAutoFit/>
          </a:bodyPr>
          <a:lstStyle/>
          <a:p>
            <a:r>
              <a:rPr lang="en-US" sz="2600" dirty="0"/>
              <a:t>Alternatives to reducing the exposure?</a:t>
            </a:r>
          </a:p>
        </p:txBody>
      </p:sp>
      <p:pic>
        <p:nvPicPr>
          <p:cNvPr id="7" name="Picture 2" descr="C:\Users\WOSSA\Desktop\WOSSA\WOSSA Admin\Grants\SHIP CSE\Photos\20141027_130659.jpg" title="Photo- confined space entry - Exposures are: Struck by; Rock and dirt falling in on the worker (once he is down inside the tank) from his helper kicking things in, excavation of material off of tank inadequate, and made worse by the point loading of approximately 15 bags (900lbs) of cement, which would also fall in and onto the worker if the underlying dirt failed….resulting in a fall potentialThis is the common practice so as to minimize handling. Saturated soils from rain or a failed system and sewage on ground could further erode the stability of the underlying materials that the cement bags are stacked onThis is the common practice so as to minimize handling. Saturated soils from rain or a failed system and sewage on ground could further erode the stability of the underlying materials that the cement bags are stacked on. This is the common practice so as to minimize handling. Saturated soils from rain or a failed system and sewage on ground could further erode the stability of the underlying materials that the cement bags are stacked on.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81984" y="2857500"/>
            <a:ext cx="536201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0" y="0"/>
            <a:ext cx="7886700" cy="1325563"/>
          </a:xfrm>
        </p:spPr>
        <p:txBody>
          <a:bodyPr>
            <a:normAutofit fontScale="90000"/>
          </a:bodyPr>
          <a:lstStyle/>
          <a:p>
            <a:pPr lvl="0" defTabSz="914400">
              <a:lnSpc>
                <a:spcPct val="100000"/>
              </a:lnSpc>
              <a:spcBef>
                <a:spcPts val="0"/>
              </a:spcBef>
              <a:defRPr/>
            </a:pPr>
            <a:r>
              <a:rPr lang="en-US" sz="3600" dirty="0">
                <a:solidFill>
                  <a:prstClr val="white"/>
                </a:solidFill>
                <a:latin typeface="Calibri" panose="020F0502020204030204"/>
                <a:ea typeface="+mn-ea"/>
                <a:cs typeface="+mn-cs"/>
              </a:rPr>
              <a:t>Struck-By Hazards – Confined Space Entry</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311983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C:\Users\WOSSA\Desktop\WOSSA\WOSSA Admin\Grants\SHIP CSE\Photos\SAM_1102.JPG" title="Photo - Hazards: Tools dropped or kicked in from above, materials form the excavation, hard hat, attendant monitoring are above the CSE entrance, barrier protection around the entran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8810" y="2666999"/>
            <a:ext cx="6015877"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09550" y="2514600"/>
            <a:ext cx="3124200" cy="3693319"/>
          </a:xfrm>
          <a:prstGeom prst="rect">
            <a:avLst/>
          </a:prstGeom>
          <a:noFill/>
        </p:spPr>
        <p:txBody>
          <a:bodyPr wrap="square" rtlCol="0">
            <a:spAutoFit/>
          </a:bodyPr>
          <a:lstStyle/>
          <a:p>
            <a:r>
              <a:rPr lang="en-US" sz="2600" dirty="0"/>
              <a:t>Identify the hazards for the worker in this picture.</a:t>
            </a:r>
          </a:p>
          <a:p>
            <a:endParaRPr lang="en-US" sz="2600" dirty="0"/>
          </a:p>
          <a:p>
            <a:r>
              <a:rPr lang="en-US" sz="2600" dirty="0"/>
              <a:t>Name ONE thing that would help protect him.</a:t>
            </a:r>
          </a:p>
          <a:p>
            <a:endParaRPr lang="en-US" sz="2600" dirty="0"/>
          </a:p>
          <a:p>
            <a:r>
              <a:rPr lang="en-US" sz="2600" dirty="0"/>
              <a:t> </a:t>
            </a:r>
          </a:p>
        </p:txBody>
      </p:sp>
      <p:sp>
        <p:nvSpPr>
          <p:cNvPr id="3" name="Title 2"/>
          <p:cNvSpPr>
            <a:spLocks noGrp="1"/>
          </p:cNvSpPr>
          <p:nvPr>
            <p:ph type="title"/>
          </p:nvPr>
        </p:nvSpPr>
        <p:spPr>
          <a:xfrm>
            <a:off x="0" y="0"/>
            <a:ext cx="7886700" cy="1325563"/>
          </a:xfrm>
        </p:spPr>
        <p:txBody>
          <a:bodyPr/>
          <a:lstStyle/>
          <a:p>
            <a:pPr lvl="0" defTabSz="914400">
              <a:lnSpc>
                <a:spcPct val="100000"/>
              </a:lnSpc>
              <a:spcBef>
                <a:spcPts val="0"/>
              </a:spcBef>
              <a:defRPr/>
            </a:pPr>
            <a:r>
              <a:rPr lang="en-US" sz="3600" dirty="0" smtClean="0">
                <a:solidFill>
                  <a:prstClr val="white"/>
                </a:solidFill>
                <a:latin typeface="Calibri" panose="020F0502020204030204"/>
                <a:ea typeface="+mn-ea"/>
                <a:cs typeface="+mn-cs"/>
              </a:rPr>
              <a:t> Struck </a:t>
            </a:r>
            <a:r>
              <a:rPr lang="en-US" sz="3600" dirty="0">
                <a:solidFill>
                  <a:prstClr val="white"/>
                </a:solidFill>
                <a:latin typeface="Calibri" panose="020F0502020204030204"/>
                <a:ea typeface="+mn-ea"/>
                <a:cs typeface="+mn-cs"/>
              </a:rPr>
              <a:t>By Hazards</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9003014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449611"/>
            <a:ext cx="3022600" cy="2092881"/>
          </a:xfrm>
          <a:prstGeom prst="rect">
            <a:avLst/>
          </a:prstGeom>
          <a:noFill/>
        </p:spPr>
        <p:txBody>
          <a:bodyPr wrap="square" rtlCol="0">
            <a:spAutoFit/>
          </a:bodyPr>
          <a:lstStyle/>
          <a:p>
            <a:r>
              <a:rPr lang="en-US" sz="2600" dirty="0"/>
              <a:t>What is the root cause of the “Struck By” accident that is about to happen?</a:t>
            </a:r>
          </a:p>
          <a:p>
            <a:endParaRPr lang="en-US" sz="2600" dirty="0"/>
          </a:p>
        </p:txBody>
      </p:sp>
      <p:pic>
        <p:nvPicPr>
          <p:cNvPr id="7" name="Picture 1" title="Photo - Situational awareness (not double checking to ensure that valves are closed, and dog-ears locked in position)"/>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22600" y="1920875"/>
            <a:ext cx="701387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5045075"/>
            <a:ext cx="2813050" cy="892552"/>
          </a:xfrm>
          <a:prstGeom prst="rect">
            <a:avLst/>
          </a:prstGeom>
          <a:noFill/>
        </p:spPr>
        <p:txBody>
          <a:bodyPr wrap="square" rtlCol="0">
            <a:spAutoFit/>
          </a:bodyPr>
          <a:lstStyle/>
          <a:p>
            <a:r>
              <a:rPr lang="en-US" sz="2600" dirty="0"/>
              <a:t>Line of Fire</a:t>
            </a:r>
          </a:p>
          <a:p>
            <a:endParaRPr lang="en-US" sz="2600" dirty="0"/>
          </a:p>
        </p:txBody>
      </p:sp>
      <p:sp>
        <p:nvSpPr>
          <p:cNvPr id="3" name="Title 2"/>
          <p:cNvSpPr>
            <a:spLocks noGrp="1"/>
          </p:cNvSpPr>
          <p:nvPr>
            <p:ph type="title"/>
          </p:nvPr>
        </p:nvSpPr>
        <p:spPr>
          <a:xfrm>
            <a:off x="0" y="92729"/>
            <a:ext cx="7886700" cy="1325563"/>
          </a:xfrm>
        </p:spPr>
        <p:txBody>
          <a:bodyPr/>
          <a:lstStyle/>
          <a:p>
            <a:pPr lvl="0" defTabSz="914400">
              <a:lnSpc>
                <a:spcPct val="100000"/>
              </a:lnSpc>
              <a:spcBef>
                <a:spcPts val="0"/>
              </a:spcBef>
              <a:defRPr/>
            </a:pPr>
            <a:r>
              <a:rPr lang="en-US" sz="3600" dirty="0">
                <a:solidFill>
                  <a:prstClr val="white"/>
                </a:solidFill>
                <a:latin typeface="Calibri" panose="020F0502020204030204"/>
                <a:ea typeface="+mn-ea"/>
                <a:cs typeface="+mn-cs"/>
              </a:rPr>
              <a:t>Struck By Hazards</a:t>
            </a:r>
            <a:br>
              <a:rPr lang="en-US" sz="3600" dirty="0">
                <a:solidFill>
                  <a:prstClr val="white"/>
                </a:solidFill>
                <a:latin typeface="Calibri" panose="020F0502020204030204"/>
                <a:ea typeface="+mn-ea"/>
                <a:cs typeface="+mn-cs"/>
              </a:rPr>
            </a:br>
            <a:r>
              <a:rPr lang="en-US" sz="3600" dirty="0" smtClean="0">
                <a:solidFill>
                  <a:prstClr val="white"/>
                </a:solidFill>
                <a:latin typeface="Calibri" panose="020F0502020204030204"/>
                <a:ea typeface="+mn-ea"/>
                <a:cs typeface="+mn-cs"/>
              </a:rPr>
              <a:t> </a:t>
            </a:r>
            <a:endParaRPr lang="en-US" dirty="0"/>
          </a:p>
        </p:txBody>
      </p:sp>
    </p:spTree>
    <p:extLst>
      <p:ext uri="{BB962C8B-B14F-4D97-AF65-F5344CB8AC3E}">
        <p14:creationId xmlns:p14="http://schemas.microsoft.com/office/powerpoint/2010/main" val="13846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title="Photo - The worker had a suction line going into a digester that started leaking due to friction on the side of the access and hose surging. When he shut off the pump and disconnected the hose to replace it, he didn’t ensure that the hose had “de-energized” the residual pressure in the hose resulting in the bath.  "/>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9079"/>
            <a:ext cx="9158288"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8205108" y="169183"/>
            <a:ext cx="560069" cy="745217"/>
          </a:xfrm>
        </p:spPr>
        <p:txBody>
          <a:bodyPr>
            <a:normAutofit/>
          </a:bodyPr>
          <a:lstStyle/>
          <a:p>
            <a:r>
              <a:rPr lang="en-US" sz="800" dirty="0" smtClean="0">
                <a:solidFill>
                  <a:schemeClr val="bg2">
                    <a:lumMod val="50000"/>
                  </a:schemeClr>
                </a:solidFill>
              </a:rPr>
              <a:t>Muddy </a:t>
            </a:r>
            <a:r>
              <a:rPr lang="en-US" sz="800" dirty="0" err="1" smtClean="0">
                <a:solidFill>
                  <a:schemeClr val="bg2">
                    <a:lumMod val="50000"/>
                  </a:schemeClr>
                </a:solidFill>
              </a:rPr>
              <a:t>Wrker</a:t>
            </a:r>
            <a:endParaRPr lang="en-US" sz="800" dirty="0">
              <a:solidFill>
                <a:schemeClr val="bg2">
                  <a:lumMod val="50000"/>
                </a:schemeClr>
              </a:solidFill>
            </a:endParaRPr>
          </a:p>
        </p:txBody>
      </p:sp>
    </p:spTree>
    <p:extLst>
      <p:ext uri="{BB962C8B-B14F-4D97-AF65-F5344CB8AC3E}">
        <p14:creationId xmlns:p14="http://schemas.microsoft.com/office/powerpoint/2010/main" val="1356815812"/>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title="Photo - High pressure water hoses can cut off body parts when control is lost.A subsequent struck by incident by this company that ended up with a live hose strike and injection of water into the workers chest cavity was caused by a disconnect in communication by the maintenance department that had cut off several feet of hose and didn’t understand the field practice of using electrical tape to indicate the 8’ mark. The repaired hose, with tape now at 5-6’ was pulled out by the employee as normal, but with the shortened length, the hose came out prematurely striking the worker under the armpit in the chest area. "/>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a:fillRect/>
          </a:stretch>
        </p:blipFill>
        <p:spPr bwMode="auto">
          <a:xfrm>
            <a:off x="0" y="1730375"/>
            <a:ext cx="6837363"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4" descr="jetter 1.jpg" title="Photo - Jette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6798" y="4457699"/>
            <a:ext cx="4267201" cy="240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991350" y="1885950"/>
            <a:ext cx="2152649" cy="1292662"/>
          </a:xfrm>
          <a:prstGeom prst="rect">
            <a:avLst/>
          </a:prstGeom>
          <a:noFill/>
        </p:spPr>
        <p:txBody>
          <a:bodyPr wrap="square" rtlCol="0">
            <a:spAutoFit/>
          </a:bodyPr>
          <a:lstStyle/>
          <a:p>
            <a:r>
              <a:rPr lang="en-US" sz="2600" dirty="0"/>
              <a:t>How does this turn into an accident?</a:t>
            </a:r>
          </a:p>
        </p:txBody>
      </p:sp>
      <p:sp>
        <p:nvSpPr>
          <p:cNvPr id="4" name="Title 3"/>
          <p:cNvSpPr>
            <a:spLocks noGrp="1"/>
          </p:cNvSpPr>
          <p:nvPr>
            <p:ph type="title"/>
          </p:nvPr>
        </p:nvSpPr>
        <p:spPr>
          <a:xfrm>
            <a:off x="0" y="116932"/>
            <a:ext cx="7886700" cy="1325563"/>
          </a:xfrm>
        </p:spPr>
        <p:txBody>
          <a:bodyPr/>
          <a:lstStyle/>
          <a:p>
            <a:pPr lvl="0" defTabSz="914400">
              <a:lnSpc>
                <a:spcPct val="100000"/>
              </a:lnSpc>
              <a:spcBef>
                <a:spcPts val="0"/>
              </a:spcBef>
              <a:defRPr/>
            </a:pPr>
            <a:r>
              <a:rPr lang="en-US" sz="3600" dirty="0">
                <a:solidFill>
                  <a:prstClr val="white"/>
                </a:solidFill>
                <a:latin typeface="Calibri" panose="020F0502020204030204"/>
                <a:ea typeface="+mn-ea"/>
                <a:cs typeface="+mn-cs"/>
              </a:rPr>
              <a:t>Struck-By Hazards</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291077534"/>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4294967295"/>
          </p:nvPr>
        </p:nvSpPr>
        <p:spPr>
          <a:xfrm>
            <a:off x="1016000" y="2117725"/>
            <a:ext cx="7422606" cy="3499304"/>
          </a:xfrm>
        </p:spPr>
        <p:txBody>
          <a:bodyPr>
            <a:normAutofit/>
          </a:bodyPr>
          <a:lstStyle/>
          <a:p>
            <a:pPr marL="0" indent="0" eaLnBrk="1" hangingPunct="1">
              <a:buNone/>
            </a:pPr>
            <a:r>
              <a:rPr lang="en-US" altLang="en-US" sz="2800" dirty="0"/>
              <a:t>Training </a:t>
            </a:r>
            <a:r>
              <a:rPr lang="en-US" altLang="en-US" sz="2800" dirty="0" smtClean="0"/>
              <a:t>includes </a:t>
            </a:r>
            <a:r>
              <a:rPr lang="en-US" altLang="en-US" sz="2800" dirty="0"/>
              <a:t>a review of Focus Four:</a:t>
            </a:r>
          </a:p>
          <a:p>
            <a:pPr lvl="1"/>
            <a:endParaRPr lang="en-US" altLang="en-US" sz="1600" dirty="0"/>
          </a:p>
          <a:p>
            <a:pPr lvl="1"/>
            <a:r>
              <a:rPr lang="en-US" altLang="en-US" sz="2800" dirty="0"/>
              <a:t>Definitions</a:t>
            </a:r>
          </a:p>
          <a:p>
            <a:pPr marL="342900" lvl="1" indent="0">
              <a:buNone/>
            </a:pPr>
            <a:endParaRPr lang="en-US" altLang="en-US" sz="1600" dirty="0"/>
          </a:p>
          <a:p>
            <a:pPr lvl="1"/>
            <a:r>
              <a:rPr lang="en-US" altLang="en-US" sz="2800" dirty="0"/>
              <a:t>Statistics</a:t>
            </a:r>
          </a:p>
          <a:p>
            <a:pPr lvl="1"/>
            <a:endParaRPr lang="en-US" altLang="en-US" sz="1600" dirty="0"/>
          </a:p>
          <a:p>
            <a:pPr lvl="1"/>
            <a:r>
              <a:rPr lang="en-US" altLang="en-US" sz="2800" dirty="0"/>
              <a:t>Typical Industry and Related Examples</a:t>
            </a:r>
          </a:p>
          <a:p>
            <a:pPr lvl="1"/>
            <a:endParaRPr lang="en-US" altLang="en-US" sz="1600" dirty="0"/>
          </a:p>
          <a:p>
            <a:pPr lvl="1"/>
            <a:r>
              <a:rPr lang="en-US" altLang="en-US" sz="2800" dirty="0"/>
              <a:t> Your Shared Examples</a:t>
            </a:r>
          </a:p>
          <a:p>
            <a:pPr lvl="1"/>
            <a:endParaRPr lang="en-US" altLang="en-US" sz="2800" dirty="0"/>
          </a:p>
          <a:p>
            <a:pPr lvl="1"/>
            <a:endParaRPr lang="en-US" altLang="en-US" sz="2800" dirty="0"/>
          </a:p>
          <a:p>
            <a:pPr marL="342900" lvl="1" indent="0">
              <a:buNone/>
            </a:pPr>
            <a:endParaRPr lang="en-US" altLang="en-US" sz="2800" dirty="0"/>
          </a:p>
          <a:p>
            <a:pPr marL="0" indent="0" eaLnBrk="1" hangingPunct="1">
              <a:buNone/>
            </a:pPr>
            <a:endParaRPr lang="en-US" altLang="en-US" dirty="0"/>
          </a:p>
        </p:txBody>
      </p:sp>
      <p:sp>
        <p:nvSpPr>
          <p:cNvPr id="3" name="Title 2"/>
          <p:cNvSpPr>
            <a:spLocks noGrp="1"/>
          </p:cNvSpPr>
          <p:nvPr>
            <p:ph type="title"/>
          </p:nvPr>
        </p:nvSpPr>
        <p:spPr>
          <a:xfrm>
            <a:off x="0" y="64680"/>
            <a:ext cx="7886700" cy="1325563"/>
          </a:xfrm>
        </p:spPr>
        <p:txBody>
          <a:bodyPr/>
          <a:lstStyle/>
          <a:p>
            <a:pPr lvl="0" defTabSz="914400">
              <a:lnSpc>
                <a:spcPct val="100000"/>
              </a:lnSpc>
              <a:spcBef>
                <a:spcPts val="0"/>
              </a:spcBef>
            </a:pPr>
            <a:r>
              <a:rPr lang="en-US" dirty="0" smtClean="0"/>
              <a:t>  </a:t>
            </a:r>
            <a:r>
              <a:rPr lang="en-US" altLang="en-US" sz="3600" dirty="0">
                <a:solidFill>
                  <a:prstClr val="white"/>
                </a:solidFill>
                <a:latin typeface="Calibri" panose="020F0502020204030204"/>
                <a:ea typeface="+mn-ea"/>
                <a:cs typeface="+mn-cs"/>
              </a:rPr>
              <a:t>Learning Objectives</a:t>
            </a:r>
            <a:br>
              <a:rPr lang="en-US" alt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20190060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title="Photo - Level ground, decent weather, communication with operator in left hand of picture, no overhead exposures, but, operator in the excavator behind the stick man, cannot see him if he is also digging (see loaded bucket)."/>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38215" y="2593571"/>
            <a:ext cx="6105785" cy="426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7"/>
          <p:cNvSpPr>
            <a:spLocks noGrp="1" noChangeArrowheads="1"/>
          </p:cNvSpPr>
          <p:nvPr>
            <p:ph type="title"/>
          </p:nvPr>
        </p:nvSpPr>
        <p:spPr>
          <a:xfrm>
            <a:off x="0" y="0"/>
            <a:ext cx="4212475" cy="684415"/>
          </a:xfrm>
        </p:spPr>
        <p:txBody>
          <a:bodyPr rtlCol="0">
            <a:normAutofit/>
          </a:bodyPr>
          <a:lstStyle/>
          <a:p>
            <a:pPr eaLnBrk="1" fontAlgn="auto" hangingPunct="1">
              <a:spcAft>
                <a:spcPts val="0"/>
              </a:spcAft>
              <a:defRPr/>
            </a:pPr>
            <a:r>
              <a:rPr lang="en-US" sz="3600" dirty="0">
                <a:solidFill>
                  <a:schemeClr val="bg1"/>
                </a:solidFill>
                <a:latin typeface="+mn-lt"/>
              </a:rPr>
              <a:t>Struck-By Hazards</a:t>
            </a:r>
          </a:p>
        </p:txBody>
      </p:sp>
      <p:sp>
        <p:nvSpPr>
          <p:cNvPr id="4" name="TextBox 3"/>
          <p:cNvSpPr txBox="1"/>
          <p:nvPr/>
        </p:nvSpPr>
        <p:spPr>
          <a:xfrm>
            <a:off x="209550" y="2003021"/>
            <a:ext cx="3032414" cy="5170646"/>
          </a:xfrm>
          <a:prstGeom prst="rect">
            <a:avLst/>
          </a:prstGeom>
          <a:noFill/>
        </p:spPr>
        <p:txBody>
          <a:bodyPr wrap="square" rtlCol="0">
            <a:spAutoFit/>
          </a:bodyPr>
          <a:lstStyle/>
          <a:p>
            <a:r>
              <a:rPr lang="en-US" sz="2600" dirty="0"/>
              <a:t>What are the exposures here?</a:t>
            </a:r>
          </a:p>
          <a:p>
            <a:endParaRPr lang="en-US" sz="2600" dirty="0"/>
          </a:p>
          <a:p>
            <a:r>
              <a:rPr lang="en-US" sz="2600" dirty="0"/>
              <a:t>Not a deep enough excavation to worry about.</a:t>
            </a:r>
          </a:p>
          <a:p>
            <a:endParaRPr lang="en-US" sz="2600" dirty="0"/>
          </a:p>
          <a:p>
            <a:r>
              <a:rPr lang="en-US" sz="2600" dirty="0"/>
              <a:t>Line of fire??</a:t>
            </a:r>
          </a:p>
          <a:p>
            <a:endParaRPr lang="en-US" sz="2600" dirty="0"/>
          </a:p>
          <a:p>
            <a:r>
              <a:rPr lang="en-US" sz="2600" dirty="0"/>
              <a:t>Extra care with multiple pieces of equipment</a:t>
            </a:r>
          </a:p>
          <a:p>
            <a:endParaRPr lang="en-US" dirty="0"/>
          </a:p>
        </p:txBody>
      </p:sp>
    </p:spTree>
    <p:extLst>
      <p:ext uri="{BB962C8B-B14F-4D97-AF65-F5344CB8AC3E}">
        <p14:creationId xmlns:p14="http://schemas.microsoft.com/office/powerpoint/2010/main" val="199604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title="Photo - Hazard - Delivery truck very close to excavation – what is done different under different soils conditions, saturating rain, etc."/>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04698" y="2194560"/>
            <a:ext cx="6239302" cy="466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Grp="1" noChangeArrowheads="1"/>
          </p:cNvSpPr>
          <p:nvPr>
            <p:ph type="title"/>
          </p:nvPr>
        </p:nvSpPr>
        <p:spPr>
          <a:xfrm>
            <a:off x="0" y="0"/>
            <a:ext cx="4927600" cy="650730"/>
          </a:xfrm>
        </p:spPr>
        <p:txBody>
          <a:bodyPr rtlCol="0">
            <a:normAutofit/>
          </a:bodyPr>
          <a:lstStyle/>
          <a:p>
            <a:pPr eaLnBrk="1" fontAlgn="auto" hangingPunct="1">
              <a:spcAft>
                <a:spcPts val="0"/>
              </a:spcAft>
              <a:defRPr/>
            </a:pPr>
            <a:r>
              <a:rPr lang="en-US" sz="3600" dirty="0">
                <a:solidFill>
                  <a:schemeClr val="bg1"/>
                </a:solidFill>
                <a:latin typeface="+mn-lt"/>
              </a:rPr>
              <a:t>Struck-By </a:t>
            </a:r>
            <a:r>
              <a:rPr lang="en-US" sz="3600" dirty="0" smtClean="0">
                <a:solidFill>
                  <a:schemeClr val="bg1"/>
                </a:solidFill>
                <a:latin typeface="+mn-lt"/>
              </a:rPr>
              <a:t>Hazards  </a:t>
            </a:r>
            <a:endParaRPr lang="en-US" sz="3600" dirty="0">
              <a:solidFill>
                <a:schemeClr val="bg1"/>
              </a:solidFill>
              <a:latin typeface="+mn-lt"/>
            </a:endParaRPr>
          </a:p>
        </p:txBody>
      </p:sp>
      <p:sp>
        <p:nvSpPr>
          <p:cNvPr id="4" name="TextBox 3"/>
          <p:cNvSpPr txBox="1"/>
          <p:nvPr/>
        </p:nvSpPr>
        <p:spPr>
          <a:xfrm>
            <a:off x="209550" y="2152650"/>
            <a:ext cx="2724150" cy="4770537"/>
          </a:xfrm>
          <a:prstGeom prst="rect">
            <a:avLst/>
          </a:prstGeom>
          <a:noFill/>
        </p:spPr>
        <p:txBody>
          <a:bodyPr wrap="square" rtlCol="0">
            <a:spAutoFit/>
          </a:bodyPr>
          <a:lstStyle/>
          <a:p>
            <a:r>
              <a:rPr lang="en-US" sz="2600" dirty="0"/>
              <a:t>What’s right about this tank drop?</a:t>
            </a:r>
          </a:p>
          <a:p>
            <a:endParaRPr lang="en-US" sz="2600" dirty="0"/>
          </a:p>
          <a:p>
            <a:endParaRPr lang="en-US" sz="2600" dirty="0"/>
          </a:p>
          <a:p>
            <a:r>
              <a:rPr lang="en-US" sz="2600" dirty="0"/>
              <a:t>No one is in the line of fire</a:t>
            </a:r>
          </a:p>
          <a:p>
            <a:endParaRPr lang="en-US" sz="2600" dirty="0"/>
          </a:p>
          <a:p>
            <a:r>
              <a:rPr lang="en-US" sz="2600" dirty="0"/>
              <a:t>No one is the hole</a:t>
            </a:r>
          </a:p>
          <a:p>
            <a:endParaRPr lang="en-US" sz="2600" dirty="0"/>
          </a:p>
          <a:p>
            <a:endParaRPr lang="en-US" sz="2600" dirty="0"/>
          </a:p>
          <a:p>
            <a:endParaRPr lang="en-US" sz="2600" dirty="0"/>
          </a:p>
          <a:p>
            <a:endParaRPr lang="en-US" dirty="0"/>
          </a:p>
        </p:txBody>
      </p:sp>
    </p:spTree>
    <p:extLst>
      <p:ext uri="{BB962C8B-B14F-4D97-AF65-F5344CB8AC3E}">
        <p14:creationId xmlns:p14="http://schemas.microsoft.com/office/powerpoint/2010/main" val="33782256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1" name="Picture 2" title="Photo - All workers near active traffic, in high rights-of-way, working around moving Onsite equipment or in areas where visibility is limited should wear high visibility clothing. Clothing should include reflective stripes. You should refer to the Manual on Uniform Traffic Control Devices (MUTCD) for further guidanc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40719" y="2423160"/>
            <a:ext cx="5903281" cy="443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Grp="1" noChangeArrowheads="1"/>
          </p:cNvSpPr>
          <p:nvPr>
            <p:ph type="title"/>
          </p:nvPr>
        </p:nvSpPr>
        <p:spPr>
          <a:xfrm>
            <a:off x="0" y="16625"/>
            <a:ext cx="7455877" cy="647700"/>
          </a:xfrm>
        </p:spPr>
        <p:txBody>
          <a:bodyPr rtlCol="0">
            <a:normAutofit/>
          </a:bodyPr>
          <a:lstStyle/>
          <a:p>
            <a:pPr eaLnBrk="1" fontAlgn="auto" hangingPunct="1">
              <a:spcAft>
                <a:spcPts val="0"/>
              </a:spcAft>
              <a:defRPr/>
            </a:pPr>
            <a:r>
              <a:rPr lang="en-US" sz="3600" dirty="0">
                <a:solidFill>
                  <a:schemeClr val="bg1"/>
                </a:solidFill>
                <a:latin typeface="+mn-lt"/>
              </a:rPr>
              <a:t>Struck-By Hazards – Traffic Controls</a:t>
            </a:r>
          </a:p>
        </p:txBody>
      </p:sp>
      <p:sp>
        <p:nvSpPr>
          <p:cNvPr id="2" name="TextBox 1"/>
          <p:cNvSpPr txBox="1"/>
          <p:nvPr/>
        </p:nvSpPr>
        <p:spPr>
          <a:xfrm>
            <a:off x="182880" y="2423160"/>
            <a:ext cx="3057839" cy="4893647"/>
          </a:xfrm>
          <a:prstGeom prst="rect">
            <a:avLst/>
          </a:prstGeom>
          <a:noFill/>
        </p:spPr>
        <p:txBody>
          <a:bodyPr wrap="square" rtlCol="0">
            <a:spAutoFit/>
          </a:bodyPr>
          <a:lstStyle/>
          <a:p>
            <a:r>
              <a:rPr lang="en-US" sz="2600" dirty="0"/>
              <a:t>When is reflective gear required?</a:t>
            </a:r>
          </a:p>
          <a:p>
            <a:endParaRPr lang="en-US" sz="2600" dirty="0"/>
          </a:p>
          <a:p>
            <a:r>
              <a:rPr lang="en-US" altLang="en-US" sz="2600" dirty="0"/>
              <a:t>Guidance Manual on Uniform Traffic Control Devices (MUTCD)</a:t>
            </a:r>
          </a:p>
          <a:p>
            <a:endParaRPr lang="en-US" altLang="en-US" sz="2600" dirty="0"/>
          </a:p>
          <a:p>
            <a:r>
              <a:rPr lang="en-US" altLang="en-US" sz="2600" dirty="0"/>
              <a:t>This is what you look like to each other </a:t>
            </a:r>
            <a:endParaRPr lang="en-US" sz="2600" dirty="0"/>
          </a:p>
          <a:p>
            <a:endParaRPr lang="en-US" sz="2600" dirty="0"/>
          </a:p>
          <a:p>
            <a:endParaRPr lang="en-US" sz="2600" dirty="0"/>
          </a:p>
        </p:txBody>
      </p:sp>
    </p:spTree>
    <p:extLst>
      <p:ext uri="{BB962C8B-B14F-4D97-AF65-F5344CB8AC3E}">
        <p14:creationId xmlns:p14="http://schemas.microsoft.com/office/powerpoint/2010/main" val="2208849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 y="2125980"/>
            <a:ext cx="3057839" cy="4493538"/>
          </a:xfrm>
          <a:prstGeom prst="rect">
            <a:avLst/>
          </a:prstGeom>
          <a:noFill/>
        </p:spPr>
        <p:txBody>
          <a:bodyPr wrap="square" rtlCol="0">
            <a:spAutoFit/>
          </a:bodyPr>
          <a:lstStyle/>
          <a:p>
            <a:r>
              <a:rPr lang="en-US" altLang="en-US" sz="2600" dirty="0"/>
              <a:t>This is what you look like to a driver at 20mph coming off an intersection.</a:t>
            </a:r>
          </a:p>
          <a:p>
            <a:endParaRPr lang="en-US" sz="2600" dirty="0"/>
          </a:p>
          <a:p>
            <a:r>
              <a:rPr lang="en-US" sz="2600" dirty="0"/>
              <a:t>What if the driver is reaching for their coffee?</a:t>
            </a:r>
          </a:p>
          <a:p>
            <a:endParaRPr lang="en-US" sz="2600" dirty="0"/>
          </a:p>
          <a:p>
            <a:r>
              <a:rPr lang="en-US" sz="2600" dirty="0"/>
              <a:t>What if the driver is texting?</a:t>
            </a:r>
          </a:p>
        </p:txBody>
      </p:sp>
      <p:pic>
        <p:nvPicPr>
          <p:cNvPr id="3" name="Picture 2" title="Photo - This is what you look like to a driver at 20mph coming off an intersectio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7859" y="2667296"/>
            <a:ext cx="5926141" cy="3779224"/>
          </a:xfrm>
          <a:prstGeom prst="rect">
            <a:avLst/>
          </a:prstGeom>
        </p:spPr>
      </p:pic>
      <p:sp>
        <p:nvSpPr>
          <p:cNvPr id="5" name="Title 4"/>
          <p:cNvSpPr>
            <a:spLocks noGrp="1"/>
          </p:cNvSpPr>
          <p:nvPr>
            <p:ph type="title"/>
          </p:nvPr>
        </p:nvSpPr>
        <p:spPr>
          <a:xfrm>
            <a:off x="0" y="0"/>
            <a:ext cx="7886700" cy="1325563"/>
          </a:xfrm>
        </p:spPr>
        <p:txBody>
          <a:bodyPr/>
          <a:lstStyle/>
          <a:p>
            <a:pPr lvl="0" defTabSz="914400">
              <a:lnSpc>
                <a:spcPct val="100000"/>
              </a:lnSpc>
              <a:spcBef>
                <a:spcPts val="0"/>
              </a:spcBef>
              <a:defRPr/>
            </a:pPr>
            <a:r>
              <a:rPr lang="en-US" sz="3600" dirty="0">
                <a:solidFill>
                  <a:prstClr val="white"/>
                </a:solidFill>
                <a:latin typeface="Calibri" panose="020F0502020204030204"/>
                <a:ea typeface="+mn-ea"/>
                <a:cs typeface="+mn-cs"/>
              </a:rPr>
              <a:t>Struck-By Hazards – Traffic Controls</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223574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 y="2423160"/>
            <a:ext cx="3057839" cy="4093428"/>
          </a:xfrm>
          <a:prstGeom prst="rect">
            <a:avLst/>
          </a:prstGeom>
          <a:noFill/>
        </p:spPr>
        <p:txBody>
          <a:bodyPr wrap="square" rtlCol="0">
            <a:spAutoFit/>
          </a:bodyPr>
          <a:lstStyle/>
          <a:p>
            <a:r>
              <a:rPr lang="en-US" sz="2600" dirty="0"/>
              <a:t>This is what you look like to a driver in low light. </a:t>
            </a:r>
          </a:p>
          <a:p>
            <a:endParaRPr lang="en-US" sz="2600" dirty="0"/>
          </a:p>
          <a:p>
            <a:r>
              <a:rPr lang="en-US" sz="2600" dirty="0"/>
              <a:t>What missing?</a:t>
            </a:r>
          </a:p>
          <a:p>
            <a:endParaRPr lang="en-US" sz="2600" dirty="0"/>
          </a:p>
          <a:p>
            <a:pPr marL="457200" indent="-457200">
              <a:buFont typeface="Arial" panose="020B0604020202020204" pitchFamily="34" charset="0"/>
              <a:buChar char="•"/>
            </a:pPr>
            <a:r>
              <a:rPr lang="en-US" sz="2600" dirty="0"/>
              <a:t>Traffic signage</a:t>
            </a:r>
          </a:p>
          <a:p>
            <a:pPr marL="457200" indent="-457200">
              <a:buFont typeface="Arial" panose="020B0604020202020204" pitchFamily="34" charset="0"/>
              <a:buChar char="•"/>
            </a:pPr>
            <a:r>
              <a:rPr lang="en-US" sz="2600" dirty="0"/>
              <a:t>Speed change</a:t>
            </a:r>
          </a:p>
          <a:p>
            <a:pPr marL="457200" indent="-457200">
              <a:buFont typeface="Arial" panose="020B0604020202020204" pitchFamily="34" charset="0"/>
              <a:buChar char="•"/>
            </a:pPr>
            <a:r>
              <a:rPr lang="en-US" sz="2600" dirty="0"/>
              <a:t>Lane change</a:t>
            </a:r>
          </a:p>
          <a:p>
            <a:endParaRPr lang="en-US" sz="2600" dirty="0"/>
          </a:p>
        </p:txBody>
      </p:sp>
      <p:pic>
        <p:nvPicPr>
          <p:cNvPr id="3" name="Picture 2" title="Photo - This is what you look like to a driver in low light.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90240" y="2651760"/>
            <a:ext cx="5953760" cy="3864828"/>
          </a:xfrm>
          <a:prstGeom prst="rect">
            <a:avLst/>
          </a:prstGeom>
        </p:spPr>
      </p:pic>
      <p:sp>
        <p:nvSpPr>
          <p:cNvPr id="6" name="Rectangle 6"/>
          <p:cNvSpPr>
            <a:spLocks noGrp="1" noChangeArrowheads="1"/>
          </p:cNvSpPr>
          <p:nvPr>
            <p:ph type="title"/>
          </p:nvPr>
        </p:nvSpPr>
        <p:spPr>
          <a:xfrm>
            <a:off x="0" y="16625"/>
            <a:ext cx="7455877" cy="647700"/>
          </a:xfrm>
        </p:spPr>
        <p:txBody>
          <a:bodyPr rtlCol="0">
            <a:normAutofit/>
          </a:bodyPr>
          <a:lstStyle/>
          <a:p>
            <a:pPr eaLnBrk="1" fontAlgn="auto" hangingPunct="1">
              <a:spcAft>
                <a:spcPts val="0"/>
              </a:spcAft>
              <a:defRPr/>
            </a:pPr>
            <a:r>
              <a:rPr lang="en-US" sz="3600" dirty="0">
                <a:solidFill>
                  <a:schemeClr val="bg1"/>
                </a:solidFill>
                <a:latin typeface="+mn-lt"/>
              </a:rPr>
              <a:t>Struck-By Hazards – Traffic </a:t>
            </a:r>
            <a:r>
              <a:rPr lang="en-US" sz="3600" dirty="0" smtClean="0">
                <a:solidFill>
                  <a:schemeClr val="bg1"/>
                </a:solidFill>
                <a:latin typeface="+mn-lt"/>
              </a:rPr>
              <a:t>Controls </a:t>
            </a:r>
            <a:endParaRPr lang="en-US" sz="3600" dirty="0">
              <a:solidFill>
                <a:schemeClr val="bg1"/>
              </a:solidFill>
              <a:latin typeface="+mn-lt"/>
            </a:endParaRPr>
          </a:p>
        </p:txBody>
      </p:sp>
    </p:spTree>
    <p:extLst>
      <p:ext uri="{BB962C8B-B14F-4D97-AF65-F5344CB8AC3E}">
        <p14:creationId xmlns:p14="http://schemas.microsoft.com/office/powerpoint/2010/main" val="206368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title="Photo - Excess material in bucket, in swing radius of bucket with no eye contact with operator, engulfment with no protection in excavation and a hard hat would be a good idea. "/>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33700" y="2200274"/>
            <a:ext cx="62103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Grp="1" noChangeArrowheads="1"/>
          </p:cNvSpPr>
          <p:nvPr>
            <p:ph type="title"/>
          </p:nvPr>
        </p:nvSpPr>
        <p:spPr>
          <a:xfrm>
            <a:off x="0" y="0"/>
            <a:ext cx="3981450" cy="650631"/>
          </a:xfrm>
        </p:spPr>
        <p:txBody>
          <a:bodyPr rtlCol="0">
            <a:normAutofit/>
          </a:bodyPr>
          <a:lstStyle/>
          <a:p>
            <a:pPr eaLnBrk="1" fontAlgn="auto" hangingPunct="1">
              <a:spcAft>
                <a:spcPts val="0"/>
              </a:spcAft>
              <a:defRPr/>
            </a:pPr>
            <a:r>
              <a:rPr lang="en-US" sz="3600" dirty="0" smtClean="0">
                <a:solidFill>
                  <a:schemeClr val="bg1"/>
                </a:solidFill>
                <a:latin typeface="+mn-lt"/>
              </a:rPr>
              <a:t> Struck-By </a:t>
            </a:r>
            <a:r>
              <a:rPr lang="en-US" sz="3600" dirty="0">
                <a:solidFill>
                  <a:schemeClr val="bg1"/>
                </a:solidFill>
                <a:latin typeface="+mn-lt"/>
              </a:rPr>
              <a:t>Hazards</a:t>
            </a:r>
          </a:p>
        </p:txBody>
      </p:sp>
      <p:sp>
        <p:nvSpPr>
          <p:cNvPr id="4" name="TextBox 3"/>
          <p:cNvSpPr txBox="1"/>
          <p:nvPr/>
        </p:nvSpPr>
        <p:spPr>
          <a:xfrm>
            <a:off x="209550" y="2152650"/>
            <a:ext cx="2724150" cy="3693319"/>
          </a:xfrm>
          <a:prstGeom prst="rect">
            <a:avLst/>
          </a:prstGeom>
          <a:noFill/>
        </p:spPr>
        <p:txBody>
          <a:bodyPr wrap="square" rtlCol="0">
            <a:spAutoFit/>
          </a:bodyPr>
          <a:lstStyle/>
          <a:p>
            <a:r>
              <a:rPr lang="en-US" sz="2600" dirty="0"/>
              <a:t>Exposures?</a:t>
            </a:r>
          </a:p>
          <a:p>
            <a:endParaRPr lang="en-US" sz="2600" dirty="0"/>
          </a:p>
          <a:p>
            <a:pPr marL="457200" indent="-457200">
              <a:buFont typeface="Arial" panose="020B0604020202020204" pitchFamily="34" charset="0"/>
              <a:buChar char="•"/>
            </a:pPr>
            <a:r>
              <a:rPr lang="en-US" sz="2600" dirty="0"/>
              <a:t>Debris from surface</a:t>
            </a:r>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r>
              <a:rPr lang="en-US" sz="2600" dirty="0"/>
              <a:t>Hit by bucket</a:t>
            </a:r>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r>
              <a:rPr lang="en-US" sz="2600" dirty="0"/>
              <a:t>No way out???</a:t>
            </a:r>
            <a:endParaRPr lang="en-US" dirty="0"/>
          </a:p>
        </p:txBody>
      </p:sp>
    </p:spTree>
    <p:extLst>
      <p:ext uri="{BB962C8B-B14F-4D97-AF65-F5344CB8AC3E}">
        <p14:creationId xmlns:p14="http://schemas.microsoft.com/office/powerpoint/2010/main" val="22368972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0" y="0"/>
            <a:ext cx="6357505" cy="532015"/>
          </a:xfrm>
        </p:spPr>
        <p:txBody>
          <a:bodyPr rtlCol="0">
            <a:noAutofit/>
          </a:bodyPr>
          <a:lstStyle/>
          <a:p>
            <a:pPr eaLnBrk="1" fontAlgn="auto" hangingPunct="1">
              <a:spcAft>
                <a:spcPts val="0"/>
              </a:spcAft>
              <a:defRPr/>
            </a:pPr>
            <a:r>
              <a:rPr lang="en-US" sz="3600" dirty="0">
                <a:solidFill>
                  <a:schemeClr val="bg1"/>
                </a:solidFill>
                <a:latin typeface="+mn-lt"/>
              </a:rPr>
              <a:t>Struck-By Hazards – Engulfment</a:t>
            </a:r>
            <a:endParaRPr lang="en-US" sz="3600" dirty="0">
              <a:solidFill>
                <a:schemeClr val="bg1"/>
              </a:solidFill>
            </a:endParaRPr>
          </a:p>
        </p:txBody>
      </p:sp>
      <p:pic>
        <p:nvPicPr>
          <p:cNvPr id="90115" name="Picture 12" title="Photo - Exposures: ladder, material from above, but also excavation and engulfment potential (minimum 2’ setback on spoils from excavation edge) and the lack of personal PPE (hard hat) by the worker. "/>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87343" y="1995055"/>
            <a:ext cx="5956657" cy="487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09550" y="2152650"/>
            <a:ext cx="3086100" cy="4770537"/>
          </a:xfrm>
          <a:prstGeom prst="rect">
            <a:avLst/>
          </a:prstGeom>
          <a:noFill/>
        </p:spPr>
        <p:txBody>
          <a:bodyPr wrap="square" rtlCol="0">
            <a:spAutoFit/>
          </a:bodyPr>
          <a:lstStyle/>
          <a:p>
            <a:r>
              <a:rPr lang="en-US" sz="2600" dirty="0"/>
              <a:t>Exposures?</a:t>
            </a:r>
          </a:p>
          <a:p>
            <a:endParaRPr lang="en-US" sz="2600" dirty="0"/>
          </a:p>
          <a:p>
            <a:r>
              <a:rPr lang="en-US" sz="2600" dirty="0"/>
              <a:t>Material from above</a:t>
            </a:r>
          </a:p>
          <a:p>
            <a:endParaRPr lang="en-US" sz="2600" dirty="0"/>
          </a:p>
          <a:p>
            <a:r>
              <a:rPr lang="en-US" sz="2600" dirty="0"/>
              <a:t>Equipment</a:t>
            </a:r>
          </a:p>
          <a:p>
            <a:endParaRPr lang="en-US" sz="2600" dirty="0"/>
          </a:p>
          <a:p>
            <a:r>
              <a:rPr lang="en-US" sz="2600" dirty="0"/>
              <a:t>Ladder</a:t>
            </a:r>
          </a:p>
          <a:p>
            <a:endParaRPr lang="en-US" sz="2600" dirty="0"/>
          </a:p>
          <a:p>
            <a:r>
              <a:rPr lang="en-US" sz="2600" dirty="0"/>
              <a:t>Root Cause?</a:t>
            </a:r>
          </a:p>
          <a:p>
            <a:endParaRPr lang="en-US" sz="2600" dirty="0"/>
          </a:p>
          <a:p>
            <a:endParaRPr lang="en-US" sz="2600" dirty="0"/>
          </a:p>
          <a:p>
            <a:endParaRPr lang="en-US" dirty="0"/>
          </a:p>
        </p:txBody>
      </p:sp>
    </p:spTree>
    <p:extLst>
      <p:ext uri="{BB962C8B-B14F-4D97-AF65-F5344CB8AC3E}">
        <p14:creationId xmlns:p14="http://schemas.microsoft.com/office/powerpoint/2010/main" val="5794055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0" y="0"/>
            <a:ext cx="6357505" cy="532015"/>
          </a:xfrm>
        </p:spPr>
        <p:txBody>
          <a:bodyPr rtlCol="0">
            <a:noAutofit/>
          </a:bodyPr>
          <a:lstStyle/>
          <a:p>
            <a:pPr eaLnBrk="1" fontAlgn="auto" hangingPunct="1">
              <a:spcAft>
                <a:spcPts val="0"/>
              </a:spcAft>
              <a:defRPr/>
            </a:pPr>
            <a:r>
              <a:rPr lang="en-US" sz="3600" dirty="0">
                <a:solidFill>
                  <a:schemeClr val="bg1"/>
                </a:solidFill>
                <a:latin typeface="+mn-lt"/>
              </a:rPr>
              <a:t>Struck-By Hazards – </a:t>
            </a:r>
            <a:r>
              <a:rPr lang="en-US" sz="3600" dirty="0" smtClean="0">
                <a:solidFill>
                  <a:schemeClr val="bg1"/>
                </a:solidFill>
                <a:latin typeface="+mn-lt"/>
              </a:rPr>
              <a:t> Engulfment</a:t>
            </a:r>
            <a:endParaRPr lang="en-US" sz="3600" dirty="0">
              <a:solidFill>
                <a:schemeClr val="bg1"/>
              </a:solidFill>
            </a:endParaRPr>
          </a:p>
        </p:txBody>
      </p:sp>
      <p:sp>
        <p:nvSpPr>
          <p:cNvPr id="5" name="TextBox 4"/>
          <p:cNvSpPr txBox="1"/>
          <p:nvPr/>
        </p:nvSpPr>
        <p:spPr>
          <a:xfrm>
            <a:off x="209550" y="2152650"/>
            <a:ext cx="3086100" cy="4770537"/>
          </a:xfrm>
          <a:prstGeom prst="rect">
            <a:avLst/>
          </a:prstGeom>
          <a:noFill/>
        </p:spPr>
        <p:txBody>
          <a:bodyPr wrap="square" rtlCol="0">
            <a:spAutoFit/>
          </a:bodyPr>
          <a:lstStyle/>
          <a:p>
            <a:r>
              <a:rPr lang="en-US" sz="2600" dirty="0"/>
              <a:t>Exposures?</a:t>
            </a:r>
          </a:p>
          <a:p>
            <a:endParaRPr lang="en-US" sz="2600" dirty="0"/>
          </a:p>
          <a:p>
            <a:r>
              <a:rPr lang="en-US" sz="2600" dirty="0"/>
              <a:t>Material from above</a:t>
            </a:r>
          </a:p>
          <a:p>
            <a:endParaRPr lang="en-US" sz="2600" dirty="0"/>
          </a:p>
          <a:p>
            <a:r>
              <a:rPr lang="en-US" sz="2600" dirty="0"/>
              <a:t>Equipment</a:t>
            </a:r>
          </a:p>
          <a:p>
            <a:endParaRPr lang="en-US" sz="2600" dirty="0"/>
          </a:p>
          <a:p>
            <a:r>
              <a:rPr lang="en-US" sz="2600" dirty="0"/>
              <a:t>Ladder</a:t>
            </a:r>
          </a:p>
          <a:p>
            <a:endParaRPr lang="en-US" sz="2600" dirty="0"/>
          </a:p>
          <a:p>
            <a:r>
              <a:rPr lang="en-US" sz="2600" dirty="0"/>
              <a:t>Root Cause?</a:t>
            </a:r>
          </a:p>
          <a:p>
            <a:endParaRPr lang="en-US" sz="2600" dirty="0"/>
          </a:p>
          <a:p>
            <a:endParaRPr lang="en-US" sz="2600" dirty="0"/>
          </a:p>
          <a:p>
            <a:endParaRPr lang="en-US" dirty="0"/>
          </a:p>
        </p:txBody>
      </p:sp>
      <p:pic>
        <p:nvPicPr>
          <p:cNvPr id="2" name="Picture 1" title="Photo - This is a utility project taken on by a construction company that normally installs OSS and the scope of work is outside of the companies experience. 2,100 feet of sewer pipe laid at an average depth of 22 feet in the roadway in sand. Clearly the continued caving of ground from spoil pile loading is excessive. The worker in the excavation does not have a means of egress per the code (note the ladder to the right of the pictur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6157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0" y="0"/>
            <a:ext cx="6357505" cy="532015"/>
          </a:xfrm>
        </p:spPr>
        <p:txBody>
          <a:bodyPr rtlCol="0">
            <a:noAutofit/>
          </a:bodyPr>
          <a:lstStyle/>
          <a:p>
            <a:pPr eaLnBrk="1" fontAlgn="auto" hangingPunct="1">
              <a:spcAft>
                <a:spcPts val="0"/>
              </a:spcAft>
              <a:defRPr/>
            </a:pPr>
            <a:r>
              <a:rPr lang="en-US" sz="3600" dirty="0">
                <a:solidFill>
                  <a:schemeClr val="bg1"/>
                </a:solidFill>
                <a:latin typeface="+mn-lt"/>
              </a:rPr>
              <a:t>Struck-By Hazards – </a:t>
            </a:r>
            <a:r>
              <a:rPr lang="en-US" sz="3600" dirty="0" smtClean="0">
                <a:solidFill>
                  <a:schemeClr val="bg1"/>
                </a:solidFill>
                <a:latin typeface="+mn-lt"/>
              </a:rPr>
              <a:t>Engulfment </a:t>
            </a:r>
            <a:endParaRPr lang="en-US" sz="3600" dirty="0">
              <a:solidFill>
                <a:schemeClr val="bg1"/>
              </a:solidFill>
            </a:endParaRPr>
          </a:p>
        </p:txBody>
      </p:sp>
      <p:sp>
        <p:nvSpPr>
          <p:cNvPr id="5" name="TextBox 4"/>
          <p:cNvSpPr txBox="1"/>
          <p:nvPr/>
        </p:nvSpPr>
        <p:spPr>
          <a:xfrm>
            <a:off x="209550" y="2152650"/>
            <a:ext cx="3086100" cy="4770537"/>
          </a:xfrm>
          <a:prstGeom prst="rect">
            <a:avLst/>
          </a:prstGeom>
          <a:noFill/>
        </p:spPr>
        <p:txBody>
          <a:bodyPr wrap="square" rtlCol="0">
            <a:spAutoFit/>
          </a:bodyPr>
          <a:lstStyle/>
          <a:p>
            <a:r>
              <a:rPr lang="en-US" sz="2600" dirty="0"/>
              <a:t>Exposures?</a:t>
            </a:r>
          </a:p>
          <a:p>
            <a:endParaRPr lang="en-US" sz="2600" dirty="0"/>
          </a:p>
          <a:p>
            <a:r>
              <a:rPr lang="en-US" sz="2600" dirty="0"/>
              <a:t>Material from above</a:t>
            </a:r>
          </a:p>
          <a:p>
            <a:endParaRPr lang="en-US" sz="2600" dirty="0"/>
          </a:p>
          <a:p>
            <a:r>
              <a:rPr lang="en-US" sz="2600" dirty="0"/>
              <a:t>Equipment</a:t>
            </a:r>
          </a:p>
          <a:p>
            <a:endParaRPr lang="en-US" sz="2600" dirty="0"/>
          </a:p>
          <a:p>
            <a:r>
              <a:rPr lang="en-US" sz="2600" dirty="0"/>
              <a:t>Ladder</a:t>
            </a:r>
          </a:p>
          <a:p>
            <a:endParaRPr lang="en-US" sz="2600" dirty="0"/>
          </a:p>
          <a:p>
            <a:r>
              <a:rPr lang="en-US" sz="2600" dirty="0"/>
              <a:t>Root Cause?</a:t>
            </a:r>
          </a:p>
          <a:p>
            <a:endParaRPr lang="en-US" sz="2600" dirty="0"/>
          </a:p>
          <a:p>
            <a:endParaRPr lang="en-US" sz="2600" dirty="0"/>
          </a:p>
          <a:p>
            <a:endParaRPr lang="en-US" dirty="0"/>
          </a:p>
        </p:txBody>
      </p:sp>
      <p:pic>
        <p:nvPicPr>
          <p:cNvPr id="3" name="Picture 2" title="Photo - road work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06337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ChangeArrowheads="1"/>
          </p:cNvSpPr>
          <p:nvPr/>
        </p:nvSpPr>
        <p:spPr bwMode="auto">
          <a:xfrm>
            <a:off x="462555" y="1974007"/>
            <a:ext cx="84582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buFont typeface="Arial" panose="020B0604020202020204" pitchFamily="34" charset="0"/>
              <a:buChar char="•"/>
            </a:pPr>
            <a:r>
              <a:rPr lang="en-US" altLang="en-US" sz="3200" dirty="0"/>
              <a:t>Write Down Two “Struck By” Exposures That You Have In Your Workplace</a:t>
            </a:r>
          </a:p>
          <a:p>
            <a:pPr lvl="1">
              <a:buFont typeface="Arial" panose="020B0604020202020204" pitchFamily="34" charset="0"/>
              <a:buChar char="•"/>
            </a:pPr>
            <a:endParaRPr lang="en-US" altLang="en-US" sz="3200" dirty="0"/>
          </a:p>
          <a:p>
            <a:pPr lvl="1">
              <a:buFont typeface="Arial" panose="020B0604020202020204" pitchFamily="34" charset="0"/>
              <a:buChar char="•"/>
            </a:pPr>
            <a:r>
              <a:rPr lang="en-US" altLang="en-US" sz="3200" dirty="0"/>
              <a:t>Write Down a “Struck By” That Happened to You in Your Workplace.</a:t>
            </a:r>
          </a:p>
          <a:p>
            <a:pPr lvl="1">
              <a:buFont typeface="Arial" panose="020B0604020202020204" pitchFamily="34" charset="0"/>
              <a:buChar char="•"/>
            </a:pPr>
            <a:endParaRPr lang="en-US" altLang="en-US" sz="3200" dirty="0"/>
          </a:p>
          <a:p>
            <a:pPr lvl="1">
              <a:buFont typeface="Arial" panose="020B0604020202020204" pitchFamily="34" charset="0"/>
              <a:buChar char="•"/>
            </a:pPr>
            <a:r>
              <a:rPr lang="en-US" altLang="en-US" sz="3200" dirty="0"/>
              <a:t>Write Down What You Recommend To Minimize or Prevent Them.</a:t>
            </a:r>
          </a:p>
        </p:txBody>
      </p:sp>
      <p:sp>
        <p:nvSpPr>
          <p:cNvPr id="3" name="Title 2"/>
          <p:cNvSpPr>
            <a:spLocks noGrp="1"/>
          </p:cNvSpPr>
          <p:nvPr>
            <p:ph type="title"/>
          </p:nvPr>
        </p:nvSpPr>
        <p:spPr>
          <a:xfrm>
            <a:off x="0" y="0"/>
            <a:ext cx="7886700" cy="619612"/>
          </a:xfrm>
        </p:spPr>
        <p:txBody>
          <a:bodyPr>
            <a:normAutofit/>
          </a:bodyPr>
          <a:lstStyle/>
          <a:p>
            <a:r>
              <a:rPr lang="en-US" sz="3600" dirty="0" smtClean="0">
                <a:solidFill>
                  <a:schemeClr val="bg1"/>
                </a:solidFill>
                <a:latin typeface="+mn-lt"/>
              </a:rPr>
              <a:t> Activity</a:t>
            </a:r>
            <a:endParaRPr lang="en-US" sz="3600" dirty="0">
              <a:solidFill>
                <a:schemeClr val="bg1"/>
              </a:solidFill>
              <a:latin typeface="+mn-lt"/>
            </a:endParaRPr>
          </a:p>
        </p:txBody>
      </p:sp>
    </p:spTree>
    <p:extLst>
      <p:ext uri="{BB962C8B-B14F-4D97-AF65-F5344CB8AC3E}">
        <p14:creationId xmlns:p14="http://schemas.microsoft.com/office/powerpoint/2010/main" val="294921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1"/>
            <a:ext cx="8458200" cy="1433015"/>
          </a:xfrm>
        </p:spPr>
        <p:txBody>
          <a:bodyPr rtlCol="0">
            <a:noAutofit/>
          </a:bodyPr>
          <a:lstStyle/>
          <a:p>
            <a:pPr eaLnBrk="1" fontAlgn="auto" hangingPunct="1">
              <a:spcAft>
                <a:spcPts val="0"/>
              </a:spcAft>
              <a:defRPr/>
            </a:pPr>
            <a:r>
              <a:rPr lang="en-US" sz="3600" dirty="0">
                <a:solidFill>
                  <a:schemeClr val="bg1"/>
                </a:solidFill>
                <a:latin typeface="+mn-lt"/>
              </a:rPr>
              <a:t>Employer Responsibilities - Summary</a:t>
            </a:r>
            <a:r>
              <a:rPr lang="en-US" sz="3600" dirty="0">
                <a:solidFill>
                  <a:schemeClr val="bg1"/>
                </a:solidFill>
              </a:rPr>
              <a:t/>
            </a:r>
            <a:br>
              <a:rPr lang="en-US" sz="3600" dirty="0">
                <a:solidFill>
                  <a:schemeClr val="bg1"/>
                </a:solidFill>
              </a:rPr>
            </a:br>
            <a:endParaRPr lang="en-US" sz="3600" dirty="0">
              <a:solidFill>
                <a:schemeClr val="bg1"/>
              </a:solidFill>
              <a:effectLst>
                <a:outerShdw blurRad="38100" dist="38100" dir="2700000" algn="tl">
                  <a:srgbClr val="C0C0C0"/>
                </a:outerShdw>
              </a:effectLst>
            </a:endParaRPr>
          </a:p>
        </p:txBody>
      </p:sp>
      <p:sp>
        <p:nvSpPr>
          <p:cNvPr id="86019" name="Rectangle 2"/>
          <p:cNvSpPr>
            <a:spLocks noChangeArrowheads="1"/>
          </p:cNvSpPr>
          <p:nvPr/>
        </p:nvSpPr>
        <p:spPr bwMode="auto">
          <a:xfrm>
            <a:off x="232756" y="1782432"/>
            <a:ext cx="877304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sz="2800" b="1" dirty="0">
              <a:latin typeface="+mn-lt"/>
            </a:endParaRPr>
          </a:p>
          <a:p>
            <a:pPr marL="285750" indent="-285750">
              <a:buFont typeface="Arial" panose="020B0604020202020204" pitchFamily="34" charset="0"/>
              <a:buChar char="•"/>
            </a:pPr>
            <a:r>
              <a:rPr lang="en-US" sz="2800" dirty="0">
                <a:latin typeface="+mn-lt"/>
              </a:rPr>
              <a:t>Provide a workplace free from serious recognized hazards and comply with standards, rules and regulations issued under the OSH Act.</a:t>
            </a:r>
          </a:p>
          <a:p>
            <a:pPr marL="285750" indent="-285750">
              <a:buFont typeface="Arial" panose="020B0604020202020204" pitchFamily="34" charset="0"/>
              <a:buChar char="•"/>
            </a:pPr>
            <a:endParaRPr lang="en-US" sz="2800" dirty="0">
              <a:latin typeface="+mn-lt"/>
            </a:endParaRPr>
          </a:p>
          <a:p>
            <a:pPr marL="285750" indent="-285750">
              <a:buFont typeface="Arial" panose="020B0604020202020204" pitchFamily="34" charset="0"/>
              <a:buChar char="•"/>
            </a:pPr>
            <a:r>
              <a:rPr lang="en-US" sz="2800" dirty="0">
                <a:latin typeface="+mn-lt"/>
              </a:rPr>
              <a:t>Examine workplace conditions to make sure they conform to applicable </a:t>
            </a:r>
            <a:r>
              <a:rPr lang="en-US" sz="2800" dirty="0">
                <a:latin typeface="+mn-lt"/>
                <a:hlinkClick r:id="rId3" tooltip="OSHA standards"/>
              </a:rPr>
              <a:t>OSHA standards</a:t>
            </a:r>
            <a:r>
              <a:rPr lang="en-US" sz="2800" dirty="0">
                <a:latin typeface="+mn-lt"/>
              </a:rPr>
              <a:t>.</a:t>
            </a:r>
          </a:p>
          <a:p>
            <a:pPr marL="285750" indent="-285750">
              <a:buFont typeface="Arial" panose="020B0604020202020204" pitchFamily="34" charset="0"/>
              <a:buChar char="•"/>
            </a:pPr>
            <a:endParaRPr lang="en-US" sz="2800" dirty="0">
              <a:latin typeface="+mn-lt"/>
            </a:endParaRPr>
          </a:p>
          <a:p>
            <a:pPr marL="285750" indent="-285750">
              <a:buFont typeface="Arial" panose="020B0604020202020204" pitchFamily="34" charset="0"/>
              <a:buChar char="•"/>
            </a:pPr>
            <a:r>
              <a:rPr lang="en-US" sz="2800" dirty="0">
                <a:latin typeface="+mn-lt"/>
              </a:rPr>
              <a:t>Make sure employees have and use safe tools and equipment and properly maintain this equipment.</a:t>
            </a:r>
          </a:p>
          <a:p>
            <a:pPr marL="457200" lvl="1" indent="0"/>
            <a:endParaRPr lang="en-US" altLang="en-US" sz="3200" dirty="0"/>
          </a:p>
        </p:txBody>
      </p:sp>
    </p:spTree>
    <p:extLst>
      <p:ext uri="{BB962C8B-B14F-4D97-AF65-F5344CB8AC3E}">
        <p14:creationId xmlns:p14="http://schemas.microsoft.com/office/powerpoint/2010/main" val="11052363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Photo - caught-in or between hazards sig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0415" y="1878330"/>
            <a:ext cx="4636770" cy="4636770"/>
          </a:xfrm>
          <a:prstGeom prst="rect">
            <a:avLst/>
          </a:prstGeom>
        </p:spPr>
      </p:pic>
      <p:sp>
        <p:nvSpPr>
          <p:cNvPr id="4" name="Title 3"/>
          <p:cNvSpPr>
            <a:spLocks noGrp="1"/>
          </p:cNvSpPr>
          <p:nvPr>
            <p:ph type="title"/>
          </p:nvPr>
        </p:nvSpPr>
        <p:spPr>
          <a:xfrm>
            <a:off x="0" y="1"/>
            <a:ext cx="6244046" cy="1071154"/>
          </a:xfrm>
        </p:spPr>
        <p:txBody>
          <a:bodyPr>
            <a:normAutofit fontScale="90000"/>
          </a:bodyPr>
          <a:lstStyle/>
          <a:p>
            <a:pPr lvl="0" defTabSz="914400">
              <a:lnSpc>
                <a:spcPct val="100000"/>
              </a:lnSpc>
              <a:spcBef>
                <a:spcPts val="0"/>
              </a:spcBef>
            </a:pPr>
            <a:r>
              <a:rPr lang="en-US" dirty="0" smtClean="0"/>
              <a:t/>
            </a:r>
            <a:br>
              <a:rPr lang="en-US" dirty="0" smtClean="0"/>
            </a:br>
            <a:r>
              <a:rPr lang="en-US" dirty="0"/>
              <a:t> </a:t>
            </a:r>
            <a:r>
              <a:rPr lang="en-US" dirty="0" smtClean="0"/>
              <a:t> </a:t>
            </a:r>
            <a:r>
              <a:rPr lang="en-US" sz="3600" dirty="0">
                <a:solidFill>
                  <a:prstClr val="white"/>
                </a:solidFill>
                <a:latin typeface="Calibri" panose="020F0502020204030204"/>
                <a:ea typeface="+mn-ea"/>
                <a:cs typeface="+mn-cs"/>
              </a:rPr>
              <a:t>Caught-In or Between Hazards</a:t>
            </a:r>
            <a:br>
              <a:rPr lang="en-US" sz="3600" dirty="0">
                <a:solidFill>
                  <a:prstClr val="white"/>
                </a:solidFill>
                <a:latin typeface="Calibri" panose="020F0502020204030204"/>
                <a:ea typeface="+mn-ea"/>
                <a:cs typeface="+mn-cs"/>
              </a:rPr>
            </a:br>
            <a:r>
              <a:rPr lang="en-US" sz="3600" dirty="0" smtClean="0">
                <a:solidFill>
                  <a:prstClr val="white"/>
                </a:solidFill>
                <a:latin typeface="Calibri" panose="020F0502020204030204"/>
                <a:ea typeface="+mn-ea"/>
                <a:cs typeface="+mn-cs"/>
              </a:rPr>
              <a:t> </a:t>
            </a:r>
            <a:endParaRPr lang="en-US" dirty="0"/>
          </a:p>
        </p:txBody>
      </p:sp>
    </p:spTree>
    <p:extLst>
      <p:ext uri="{BB962C8B-B14F-4D97-AF65-F5344CB8AC3E}">
        <p14:creationId xmlns:p14="http://schemas.microsoft.com/office/powerpoint/2010/main" val="41865380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1981200"/>
            <a:ext cx="8001000" cy="4032250"/>
          </a:xfrm>
          <a:prstGeom prst="rect">
            <a:avLst/>
          </a:prstGeom>
          <a:noFill/>
        </p:spPr>
        <p:txBody>
          <a:bodyPr>
            <a:spAutoFit/>
          </a:bodyPr>
          <a:lstStyle/>
          <a:p>
            <a:pPr>
              <a:defRPr/>
            </a:pPr>
            <a:r>
              <a:rPr lang="en-US" sz="3200" dirty="0"/>
              <a:t>According to OSHA, caught-in or -between hazards are defined as:</a:t>
            </a:r>
          </a:p>
          <a:p>
            <a:pPr marL="285750" indent="-285750">
              <a:buFont typeface="Arial" panose="020B0604020202020204" pitchFamily="34" charset="0"/>
              <a:buChar char="•"/>
              <a:defRPr/>
            </a:pPr>
            <a:r>
              <a:rPr lang="en-US" sz="3200" dirty="0"/>
              <a:t>Injuries resulting from a person being:</a:t>
            </a:r>
          </a:p>
          <a:p>
            <a:pPr marL="285750" indent="-285750">
              <a:buFont typeface="Arial" panose="020B0604020202020204" pitchFamily="34" charset="0"/>
              <a:buChar char="•"/>
              <a:defRPr/>
            </a:pPr>
            <a:r>
              <a:rPr lang="en-US" sz="3200" dirty="0"/>
              <a:t> Squeezed</a:t>
            </a:r>
          </a:p>
          <a:p>
            <a:pPr marL="285750" indent="-285750">
              <a:buFont typeface="Arial" panose="020B0604020202020204" pitchFamily="34" charset="0"/>
              <a:buChar char="•"/>
              <a:defRPr/>
            </a:pPr>
            <a:r>
              <a:rPr lang="en-US" sz="3200" dirty="0"/>
              <a:t>Caught or Crushed,</a:t>
            </a:r>
          </a:p>
          <a:p>
            <a:pPr marL="285750" indent="-285750">
              <a:buFont typeface="Arial" panose="020B0604020202020204" pitchFamily="34" charset="0"/>
              <a:buChar char="•"/>
              <a:defRPr/>
            </a:pPr>
            <a:r>
              <a:rPr lang="en-US" sz="3200" dirty="0"/>
              <a:t>Pinched, or compressed between two or more objects, or between parts of an object.</a:t>
            </a:r>
          </a:p>
        </p:txBody>
      </p:sp>
      <p:sp>
        <p:nvSpPr>
          <p:cNvPr id="4" name="Title 3"/>
          <p:cNvSpPr>
            <a:spLocks noGrp="1"/>
          </p:cNvSpPr>
          <p:nvPr>
            <p:ph type="title"/>
          </p:nvPr>
        </p:nvSpPr>
        <p:spPr>
          <a:xfrm>
            <a:off x="0" y="0"/>
            <a:ext cx="7886700" cy="1325563"/>
          </a:xfrm>
        </p:spPr>
        <p:txBody>
          <a:bodyPr/>
          <a:lstStyle/>
          <a:p>
            <a:pPr lvl="0" defTabSz="914400">
              <a:lnSpc>
                <a:spcPct val="100000"/>
              </a:lnSpc>
              <a:spcBef>
                <a:spcPts val="0"/>
              </a:spcBef>
            </a:pPr>
            <a:r>
              <a:rPr lang="en-US" dirty="0" smtClean="0"/>
              <a:t>   </a:t>
            </a:r>
            <a:r>
              <a:rPr lang="en-US" sz="3600" dirty="0">
                <a:solidFill>
                  <a:prstClr val="white"/>
                </a:solidFill>
                <a:latin typeface="Calibri" panose="020F0502020204030204"/>
                <a:ea typeface="+mn-ea"/>
                <a:cs typeface="+mn-cs"/>
              </a:rPr>
              <a:t>Caught-In or Between Hazards</a:t>
            </a:r>
            <a:br>
              <a:rPr lang="en-US" sz="3600" dirty="0">
                <a:solidFill>
                  <a:prstClr val="white"/>
                </a:solidFill>
                <a:latin typeface="Calibri" panose="020F0502020204030204"/>
                <a:ea typeface="+mn-ea"/>
                <a:cs typeface="+mn-cs"/>
              </a:rPr>
            </a:br>
            <a:r>
              <a:rPr lang="en-US" sz="3600" dirty="0" smtClean="0">
                <a:solidFill>
                  <a:prstClr val="white"/>
                </a:solidFill>
                <a:latin typeface="Calibri" panose="020F0502020204030204"/>
                <a:ea typeface="+mn-ea"/>
                <a:cs typeface="+mn-cs"/>
              </a:rPr>
              <a:t>   </a:t>
            </a:r>
            <a:endParaRPr lang="en-US" dirty="0"/>
          </a:p>
        </p:txBody>
      </p:sp>
    </p:spTree>
    <p:extLst>
      <p:ext uri="{BB962C8B-B14F-4D97-AF65-F5344CB8AC3E}">
        <p14:creationId xmlns:p14="http://schemas.microsoft.com/office/powerpoint/2010/main" val="33878960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8"/>
          <p:cNvSpPr>
            <a:spLocks noGrp="1" noChangeArrowheads="1"/>
          </p:cNvSpPr>
          <p:nvPr>
            <p:ph type="title"/>
          </p:nvPr>
        </p:nvSpPr>
        <p:spPr>
          <a:xfrm>
            <a:off x="0" y="0"/>
            <a:ext cx="9144000" cy="1072662"/>
          </a:xfrm>
        </p:spPr>
        <p:txBody>
          <a:bodyPr>
            <a:noAutofit/>
          </a:bodyPr>
          <a:lstStyle/>
          <a:p>
            <a:pPr eaLnBrk="1" hangingPunct="1"/>
            <a:r>
              <a:rPr lang="en-US" altLang="en-US" sz="3600" dirty="0">
                <a:solidFill>
                  <a:schemeClr val="bg1"/>
                </a:solidFill>
                <a:latin typeface="+mn-lt"/>
              </a:rPr>
              <a:t>Major Types of Caught-In or Between Hazards</a:t>
            </a:r>
          </a:p>
        </p:txBody>
      </p:sp>
      <p:sp>
        <p:nvSpPr>
          <p:cNvPr id="26627" name="Rectangle 9"/>
          <p:cNvSpPr>
            <a:spLocks noGrp="1" noChangeArrowheads="1"/>
          </p:cNvSpPr>
          <p:nvPr>
            <p:ph idx="1"/>
          </p:nvPr>
        </p:nvSpPr>
        <p:spPr>
          <a:xfrm>
            <a:off x="1519517" y="2496670"/>
            <a:ext cx="5508812" cy="4185484"/>
          </a:xfrm>
        </p:spPr>
        <p:txBody>
          <a:bodyPr>
            <a:normAutofit/>
          </a:bodyPr>
          <a:lstStyle/>
          <a:p>
            <a:pPr eaLnBrk="1" hangingPunct="1"/>
            <a:r>
              <a:rPr lang="en-US" altLang="en-US" sz="3200" dirty="0"/>
              <a:t>Buried In or By</a:t>
            </a:r>
          </a:p>
          <a:p>
            <a:pPr marL="0" indent="0" eaLnBrk="1" hangingPunct="1">
              <a:buNone/>
            </a:pPr>
            <a:endParaRPr lang="en-US" altLang="en-US" sz="3200" dirty="0"/>
          </a:p>
          <a:p>
            <a:pPr eaLnBrk="1" hangingPunct="1"/>
            <a:r>
              <a:rPr lang="en-US" altLang="en-US" sz="3200" dirty="0"/>
              <a:t>Pinned Between</a:t>
            </a:r>
          </a:p>
          <a:p>
            <a:pPr marL="0" indent="0" eaLnBrk="1" hangingPunct="1">
              <a:buNone/>
            </a:pPr>
            <a:endParaRPr lang="en-US" altLang="en-US" sz="3200" dirty="0"/>
          </a:p>
          <a:p>
            <a:pPr eaLnBrk="1" hangingPunct="1"/>
            <a:r>
              <a:rPr lang="en-US" altLang="en-US" sz="3200" dirty="0"/>
              <a:t>Unguarded Parts</a:t>
            </a:r>
          </a:p>
          <a:p>
            <a:pPr marL="0" indent="0" eaLnBrk="1" hangingPunct="1">
              <a:buNone/>
            </a:pPr>
            <a:endParaRPr lang="en-US" altLang="en-US" sz="3200" dirty="0"/>
          </a:p>
        </p:txBody>
      </p:sp>
    </p:spTree>
    <p:extLst>
      <p:ext uri="{BB962C8B-B14F-4D97-AF65-F5344CB8AC3E}">
        <p14:creationId xmlns:p14="http://schemas.microsoft.com/office/powerpoint/2010/main" val="33130521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8"/>
          <p:cNvSpPr>
            <a:spLocks noGrp="1" noChangeArrowheads="1"/>
          </p:cNvSpPr>
          <p:nvPr>
            <p:ph type="title"/>
          </p:nvPr>
        </p:nvSpPr>
        <p:spPr>
          <a:xfrm>
            <a:off x="0" y="0"/>
            <a:ext cx="9144000" cy="1072662"/>
          </a:xfrm>
        </p:spPr>
        <p:txBody>
          <a:bodyPr>
            <a:noAutofit/>
          </a:bodyPr>
          <a:lstStyle/>
          <a:p>
            <a:pPr eaLnBrk="1" hangingPunct="1"/>
            <a:r>
              <a:rPr lang="en-US" altLang="en-US" sz="3600" dirty="0">
                <a:solidFill>
                  <a:schemeClr val="bg1"/>
                </a:solidFill>
                <a:latin typeface="+mn-lt"/>
              </a:rPr>
              <a:t>Primary Causes of Caught-In or Between Fatalities</a:t>
            </a:r>
          </a:p>
        </p:txBody>
      </p:sp>
      <p:sp>
        <p:nvSpPr>
          <p:cNvPr id="26627" name="Rectangle 9"/>
          <p:cNvSpPr>
            <a:spLocks noGrp="1" noChangeArrowheads="1"/>
          </p:cNvSpPr>
          <p:nvPr>
            <p:ph idx="1"/>
          </p:nvPr>
        </p:nvSpPr>
        <p:spPr>
          <a:xfrm>
            <a:off x="1519517" y="2496670"/>
            <a:ext cx="5508812" cy="4185484"/>
          </a:xfrm>
        </p:spPr>
        <p:txBody>
          <a:bodyPr>
            <a:normAutofit/>
          </a:bodyPr>
          <a:lstStyle/>
          <a:p>
            <a:pPr eaLnBrk="1" hangingPunct="1"/>
            <a:r>
              <a:rPr lang="en-US" altLang="en-US" sz="3200" dirty="0"/>
              <a:t>Tank installations</a:t>
            </a:r>
          </a:p>
          <a:p>
            <a:pPr eaLnBrk="1" hangingPunct="1"/>
            <a:r>
              <a:rPr lang="en-US" altLang="en-US" sz="3200" dirty="0"/>
              <a:t>Rotating Equipment</a:t>
            </a:r>
          </a:p>
          <a:p>
            <a:pPr eaLnBrk="1" hangingPunct="1"/>
            <a:r>
              <a:rPr lang="en-US" altLang="en-US" sz="3200" dirty="0"/>
              <a:t>Unguarded Parts</a:t>
            </a:r>
          </a:p>
          <a:p>
            <a:pPr eaLnBrk="1" hangingPunct="1"/>
            <a:r>
              <a:rPr lang="en-US" altLang="en-US" sz="3200" dirty="0"/>
              <a:t>Equipment Rollovers</a:t>
            </a:r>
          </a:p>
          <a:p>
            <a:pPr eaLnBrk="1" hangingPunct="1"/>
            <a:r>
              <a:rPr lang="en-US" altLang="en-US" sz="3200" dirty="0"/>
              <a:t>Equipment Maintenance</a:t>
            </a:r>
          </a:p>
          <a:p>
            <a:pPr eaLnBrk="1" hangingPunct="1"/>
            <a:r>
              <a:rPr lang="en-US" altLang="en-US" sz="3200" dirty="0"/>
              <a:t> Tools</a:t>
            </a:r>
          </a:p>
        </p:txBody>
      </p:sp>
    </p:spTree>
    <p:extLst>
      <p:ext uri="{BB962C8B-B14F-4D97-AF65-F5344CB8AC3E}">
        <p14:creationId xmlns:p14="http://schemas.microsoft.com/office/powerpoint/2010/main" val="35913842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1"/>
          <p:cNvSpPr>
            <a:spLocks noChangeArrowheads="1"/>
          </p:cNvSpPr>
          <p:nvPr/>
        </p:nvSpPr>
        <p:spPr bwMode="auto">
          <a:xfrm>
            <a:off x="381000" y="2159000"/>
            <a:ext cx="8763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dirty="0"/>
              <a:t>The key difference between a </a:t>
            </a:r>
            <a:r>
              <a:rPr lang="en-US" altLang="en-US" sz="3200" i="1" dirty="0"/>
              <a:t>Caught </a:t>
            </a:r>
            <a:r>
              <a:rPr lang="en-US" altLang="en-US" sz="3200" dirty="0"/>
              <a:t>event and a </a:t>
            </a:r>
            <a:r>
              <a:rPr lang="en-US" altLang="en-US" sz="3200" i="1" dirty="0"/>
              <a:t>Struck </a:t>
            </a:r>
            <a:r>
              <a:rPr lang="en-US" altLang="en-US" sz="3200" dirty="0"/>
              <a:t>event is whether the impact of the object alone caused the injury. </a:t>
            </a:r>
          </a:p>
          <a:p>
            <a:endParaRPr lang="en-US" altLang="en-US" sz="3200" dirty="0"/>
          </a:p>
          <a:p>
            <a:r>
              <a:rPr lang="en-US" altLang="en-US" sz="3200" dirty="0"/>
              <a:t>When the impact alone creates the injury, the event should be recorded as </a:t>
            </a:r>
            <a:r>
              <a:rPr lang="en-US" altLang="en-US" sz="3200" i="1" dirty="0"/>
              <a:t>Struck</a:t>
            </a:r>
            <a:r>
              <a:rPr lang="en-US" altLang="en-US" sz="3200" dirty="0"/>
              <a:t>. When the injury is created more as a result of crushing injuries between objects, the</a:t>
            </a:r>
          </a:p>
          <a:p>
            <a:r>
              <a:rPr lang="en-US" altLang="en-US" sz="3200" dirty="0"/>
              <a:t>event should be recorded as </a:t>
            </a:r>
            <a:r>
              <a:rPr lang="en-US" altLang="en-US" sz="3200" i="1" dirty="0"/>
              <a:t>Caught</a:t>
            </a:r>
            <a:r>
              <a:rPr lang="en-US" altLang="en-US" sz="3200" dirty="0"/>
              <a:t>.</a:t>
            </a:r>
          </a:p>
        </p:txBody>
      </p:sp>
      <p:sp>
        <p:nvSpPr>
          <p:cNvPr id="3" name="Title 2"/>
          <p:cNvSpPr>
            <a:spLocks noGrp="1"/>
          </p:cNvSpPr>
          <p:nvPr>
            <p:ph type="title"/>
          </p:nvPr>
        </p:nvSpPr>
        <p:spPr>
          <a:xfrm>
            <a:off x="0" y="0"/>
            <a:ext cx="7886700" cy="1325563"/>
          </a:xfrm>
        </p:spPr>
        <p:txBody>
          <a:bodyPr/>
          <a:lstStyle/>
          <a:p>
            <a:pPr lvl="0" defTabSz="914400">
              <a:lnSpc>
                <a:spcPct val="100000"/>
              </a:lnSpc>
              <a:spcBef>
                <a:spcPts val="0"/>
              </a:spcBef>
            </a:pPr>
            <a:r>
              <a:rPr lang="en-US" sz="3600" dirty="0" smtClean="0">
                <a:solidFill>
                  <a:prstClr val="white"/>
                </a:solidFill>
                <a:latin typeface="Calibri" panose="020F0502020204030204"/>
                <a:ea typeface="+mn-ea"/>
                <a:cs typeface="+mn-cs"/>
              </a:rPr>
              <a:t>  Caught-In </a:t>
            </a:r>
            <a:r>
              <a:rPr lang="en-US" sz="3600" dirty="0">
                <a:solidFill>
                  <a:prstClr val="white"/>
                </a:solidFill>
                <a:latin typeface="Calibri" panose="020F0502020204030204"/>
                <a:ea typeface="+mn-ea"/>
                <a:cs typeface="+mn-cs"/>
              </a:rPr>
              <a:t>or Between </a:t>
            </a:r>
            <a:r>
              <a:rPr lang="en-US" sz="3600" dirty="0" smtClean="0">
                <a:solidFill>
                  <a:prstClr val="white"/>
                </a:solidFill>
                <a:latin typeface="Calibri" panose="020F0502020204030204"/>
                <a:ea typeface="+mn-ea"/>
                <a:cs typeface="+mn-cs"/>
              </a:rPr>
              <a:t>Hazards   </a:t>
            </a:r>
            <a:r>
              <a:rPr lang="en-US" sz="3600" dirty="0">
                <a:solidFill>
                  <a:prstClr val="white"/>
                </a:solidFill>
                <a:latin typeface="Calibri" panose="020F0502020204030204"/>
                <a:ea typeface="+mn-ea"/>
                <a:cs typeface="+mn-cs"/>
              </a:rPr>
              <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37654410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1"/>
          <p:cNvSpPr>
            <a:spLocks noGrp="1" noChangeArrowheads="1"/>
          </p:cNvSpPr>
          <p:nvPr>
            <p:ph type="title"/>
          </p:nvPr>
        </p:nvSpPr>
        <p:spPr>
          <a:xfrm>
            <a:off x="0" y="38101"/>
            <a:ext cx="7886700" cy="588963"/>
          </a:xfrm>
        </p:spPr>
        <p:txBody>
          <a:bodyPr>
            <a:normAutofit/>
          </a:bodyPr>
          <a:lstStyle/>
          <a:p>
            <a:pPr eaLnBrk="1" hangingPunct="1"/>
            <a:r>
              <a:rPr lang="en-US" altLang="en-US" sz="3600" dirty="0">
                <a:solidFill>
                  <a:schemeClr val="bg1"/>
                </a:solidFill>
                <a:latin typeface="+mn-lt"/>
              </a:rPr>
              <a:t>Top Caught-In or Between Citations</a:t>
            </a:r>
          </a:p>
        </p:txBody>
      </p:sp>
      <p:pic>
        <p:nvPicPr>
          <p:cNvPr id="38915" name="Object 2" title="Chart - Top caught-in or between citations: excavations-general requirements, excavations-protective systems, wood working equipment, hand and power tools"/>
          <p:cNvPicPr>
            <a:picLocks noGrp="1" noChangeAspect="1" noChangeArrowheads="1"/>
          </p:cNvPicPr>
          <p:nvPr>
            <p:ph type="chart" idx="4294967295"/>
          </p:nvPr>
        </p:nvPicPr>
        <p:blipFill>
          <a:blip r:embed="rId3">
            <a:extLst>
              <a:ext uri="{28A0092B-C50C-407E-A947-70E740481C1C}">
                <a14:useLocalDpi xmlns:a14="http://schemas.microsoft.com/office/drawing/2010/main"/>
              </a:ext>
            </a:extLst>
          </a:blip>
          <a:srcRect/>
          <a:stretch>
            <a:fillRect/>
          </a:stretch>
        </p:blipFill>
        <p:spPr>
          <a:xfrm>
            <a:off x="460375" y="1630363"/>
            <a:ext cx="8683625" cy="4716462"/>
          </a:xfrm>
        </p:spPr>
      </p:pic>
      <p:sp>
        <p:nvSpPr>
          <p:cNvPr id="38916" name="Text Box 4"/>
          <p:cNvSpPr txBox="1">
            <a:spLocks noChangeArrowheads="1"/>
          </p:cNvSpPr>
          <p:nvPr/>
        </p:nvSpPr>
        <p:spPr bwMode="auto">
          <a:xfrm>
            <a:off x="1809750" y="2667653"/>
            <a:ext cx="443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dirty="0"/>
              <a:t>Excavations – Protective Systems</a:t>
            </a:r>
            <a:endParaRPr lang="en-US" altLang="en-US" sz="2400" dirty="0"/>
          </a:p>
        </p:txBody>
      </p:sp>
      <p:sp>
        <p:nvSpPr>
          <p:cNvPr id="38917" name="Text Box 5"/>
          <p:cNvSpPr txBox="1">
            <a:spLocks noChangeArrowheads="1"/>
          </p:cNvSpPr>
          <p:nvPr/>
        </p:nvSpPr>
        <p:spPr bwMode="auto">
          <a:xfrm>
            <a:off x="1809750" y="3505200"/>
            <a:ext cx="441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dirty="0"/>
              <a:t>Wood Working Equipment</a:t>
            </a:r>
            <a:endParaRPr lang="en-US" altLang="en-US" sz="2400" dirty="0"/>
          </a:p>
        </p:txBody>
      </p:sp>
      <p:sp>
        <p:nvSpPr>
          <p:cNvPr id="38918" name="Text Box 6"/>
          <p:cNvSpPr txBox="1">
            <a:spLocks noChangeArrowheads="1"/>
          </p:cNvSpPr>
          <p:nvPr/>
        </p:nvSpPr>
        <p:spPr bwMode="auto">
          <a:xfrm>
            <a:off x="1809750" y="4507239"/>
            <a:ext cx="327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dirty="0"/>
              <a:t>Hand and Power Tools</a:t>
            </a:r>
            <a:endParaRPr lang="en-US" altLang="en-US" sz="2400" dirty="0"/>
          </a:p>
        </p:txBody>
      </p:sp>
      <p:sp>
        <p:nvSpPr>
          <p:cNvPr id="38921" name="Text Box 9"/>
          <p:cNvSpPr txBox="1">
            <a:spLocks noChangeArrowheads="1"/>
          </p:cNvSpPr>
          <p:nvPr/>
        </p:nvSpPr>
        <p:spPr bwMode="auto">
          <a:xfrm>
            <a:off x="1809750" y="1753253"/>
            <a:ext cx="640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dirty="0"/>
              <a:t>Excavations - General Requirements</a:t>
            </a:r>
            <a:endParaRPr lang="en-US" altLang="en-US" sz="2400" dirty="0"/>
          </a:p>
        </p:txBody>
      </p:sp>
      <p:sp>
        <p:nvSpPr>
          <p:cNvPr id="38922" name="Text Box 12"/>
          <p:cNvSpPr txBox="1">
            <a:spLocks noChangeArrowheads="1"/>
          </p:cNvSpPr>
          <p:nvPr/>
        </p:nvSpPr>
        <p:spPr bwMode="auto">
          <a:xfrm>
            <a:off x="4800600" y="6613525"/>
            <a:ext cx="4343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000"/>
              <a:t>Citation statistics from Federal OSHA data for OSHA fiscal year 2005</a:t>
            </a:r>
          </a:p>
        </p:txBody>
      </p:sp>
    </p:spTree>
    <p:extLst>
      <p:ext uri="{BB962C8B-B14F-4D97-AF65-F5344CB8AC3E}">
        <p14:creationId xmlns:p14="http://schemas.microsoft.com/office/powerpoint/2010/main" val="36176702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0" y="0"/>
            <a:ext cx="6357505" cy="532015"/>
          </a:xfrm>
        </p:spPr>
        <p:txBody>
          <a:bodyPr rtlCol="0">
            <a:noAutofit/>
          </a:bodyPr>
          <a:lstStyle/>
          <a:p>
            <a:pPr eaLnBrk="1" fontAlgn="auto" hangingPunct="1">
              <a:spcAft>
                <a:spcPts val="0"/>
              </a:spcAft>
              <a:defRPr/>
            </a:pPr>
            <a:r>
              <a:rPr lang="en-US" sz="3600" dirty="0" smtClean="0">
                <a:solidFill>
                  <a:schemeClr val="bg1"/>
                </a:solidFill>
              </a:rPr>
              <a:t> Root </a:t>
            </a:r>
            <a:r>
              <a:rPr lang="en-US" sz="3600" dirty="0">
                <a:solidFill>
                  <a:schemeClr val="bg1"/>
                </a:solidFill>
              </a:rPr>
              <a:t>Cause Analysis - Activity</a:t>
            </a:r>
          </a:p>
        </p:txBody>
      </p:sp>
      <p:sp>
        <p:nvSpPr>
          <p:cNvPr id="5" name="TextBox 4"/>
          <p:cNvSpPr txBox="1"/>
          <p:nvPr/>
        </p:nvSpPr>
        <p:spPr>
          <a:xfrm>
            <a:off x="209550" y="2152650"/>
            <a:ext cx="5101004" cy="4031873"/>
          </a:xfrm>
          <a:prstGeom prst="rect">
            <a:avLst/>
          </a:prstGeom>
          <a:noFill/>
        </p:spPr>
        <p:txBody>
          <a:bodyPr wrap="square" rtlCol="0">
            <a:spAutoFit/>
          </a:bodyPr>
          <a:lstStyle/>
          <a:p>
            <a:r>
              <a:rPr lang="en-US" sz="2800" dirty="0"/>
              <a:t>Caught In/Between– Engulfment</a:t>
            </a:r>
            <a:endParaRPr lang="en-US" sz="2600" dirty="0"/>
          </a:p>
          <a:p>
            <a:endParaRPr lang="en-US" sz="2600" dirty="0"/>
          </a:p>
          <a:p>
            <a:r>
              <a:rPr lang="en-US" sz="2600" dirty="0"/>
              <a:t>What is the Problem?</a:t>
            </a:r>
          </a:p>
          <a:p>
            <a:endParaRPr lang="en-US" sz="2600" dirty="0"/>
          </a:p>
          <a:p>
            <a:r>
              <a:rPr lang="en-US" sz="2600" dirty="0"/>
              <a:t>Root Causes?</a:t>
            </a:r>
          </a:p>
          <a:p>
            <a:endParaRPr lang="en-US" sz="2600" dirty="0"/>
          </a:p>
          <a:p>
            <a:pPr marL="457200" indent="-457200">
              <a:buFont typeface="Arial" panose="020B0604020202020204" pitchFamily="34" charset="0"/>
              <a:buChar char="•"/>
            </a:pPr>
            <a:r>
              <a:rPr lang="en-US" sz="2400" dirty="0"/>
              <a:t>Method</a:t>
            </a:r>
          </a:p>
          <a:p>
            <a:pPr marL="457200" indent="-457200">
              <a:buFont typeface="Arial" panose="020B0604020202020204" pitchFamily="34" charset="0"/>
              <a:buChar char="•"/>
            </a:pPr>
            <a:r>
              <a:rPr lang="en-US" sz="2400" dirty="0"/>
              <a:t>Management</a:t>
            </a:r>
          </a:p>
          <a:p>
            <a:pPr marL="457200" indent="-457200">
              <a:buFont typeface="Arial" panose="020B0604020202020204" pitchFamily="34" charset="0"/>
              <a:buChar char="•"/>
            </a:pPr>
            <a:r>
              <a:rPr lang="en-US" sz="2400" dirty="0"/>
              <a:t>Material</a:t>
            </a:r>
            <a:endParaRPr lang="en-US" sz="2600" dirty="0"/>
          </a:p>
          <a:p>
            <a:endParaRPr lang="en-US" sz="2600" dirty="0"/>
          </a:p>
        </p:txBody>
      </p:sp>
      <p:sp>
        <p:nvSpPr>
          <p:cNvPr id="2" name="TextBox 1"/>
          <p:cNvSpPr txBox="1"/>
          <p:nvPr/>
        </p:nvSpPr>
        <p:spPr>
          <a:xfrm>
            <a:off x="4748513" y="4572000"/>
            <a:ext cx="3217984" cy="1477328"/>
          </a:xfrm>
          <a:prstGeom prst="rect">
            <a:avLst/>
          </a:prstGeom>
          <a:noFill/>
        </p:spPr>
        <p:txBody>
          <a:bodyPr wrap="square" rtlCol="0">
            <a:spAutoFit/>
          </a:bodyPr>
          <a:lstStyle/>
          <a:p>
            <a:pPr marL="457200" indent="-457200">
              <a:buFont typeface="Arial" panose="020B0604020202020204" pitchFamily="34" charset="0"/>
              <a:buChar char="•"/>
            </a:pPr>
            <a:r>
              <a:rPr lang="en-US" sz="2400" dirty="0"/>
              <a:t>People (man)</a:t>
            </a:r>
          </a:p>
          <a:p>
            <a:pPr marL="457200" indent="-457200">
              <a:buFont typeface="Arial" panose="020B0604020202020204" pitchFamily="34" charset="0"/>
              <a:buChar char="•"/>
            </a:pPr>
            <a:r>
              <a:rPr lang="en-US" sz="2400" dirty="0"/>
              <a:t>Measurement</a:t>
            </a:r>
          </a:p>
          <a:p>
            <a:pPr marL="457200" indent="-457200">
              <a:buFont typeface="Arial" panose="020B0604020202020204" pitchFamily="34" charset="0"/>
              <a:buChar char="•"/>
            </a:pPr>
            <a:r>
              <a:rPr lang="en-US" sz="2400" dirty="0"/>
              <a:t>Machine</a:t>
            </a:r>
          </a:p>
          <a:p>
            <a:endParaRPr lang="en-US" dirty="0"/>
          </a:p>
        </p:txBody>
      </p:sp>
    </p:spTree>
    <p:extLst>
      <p:ext uri="{BB962C8B-B14F-4D97-AF65-F5344CB8AC3E}">
        <p14:creationId xmlns:p14="http://schemas.microsoft.com/office/powerpoint/2010/main" val="5128604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58262" y="2233246"/>
            <a:ext cx="3657600" cy="3970318"/>
          </a:xfrm>
          <a:prstGeom prst="rect">
            <a:avLst/>
          </a:prstGeom>
          <a:noFill/>
        </p:spPr>
        <p:txBody>
          <a:bodyPr wrap="square" rtlCol="0">
            <a:spAutoFit/>
          </a:bodyPr>
          <a:lstStyle/>
          <a:p>
            <a:r>
              <a:rPr lang="en-US" sz="2800" dirty="0"/>
              <a:t>What are the core issues involved?</a:t>
            </a:r>
          </a:p>
          <a:p>
            <a:endParaRPr lang="en-US" sz="2800" dirty="0"/>
          </a:p>
          <a:p>
            <a:pPr marL="457200" indent="-457200">
              <a:buFont typeface="Arial" panose="020B0604020202020204" pitchFamily="34" charset="0"/>
              <a:buChar char="•"/>
            </a:pPr>
            <a:r>
              <a:rPr lang="en-US" sz="2800" dirty="0"/>
              <a:t>Method</a:t>
            </a:r>
          </a:p>
          <a:p>
            <a:pPr marL="457200" indent="-457200">
              <a:buFont typeface="Arial" panose="020B0604020202020204" pitchFamily="34" charset="0"/>
              <a:buChar char="•"/>
            </a:pPr>
            <a:r>
              <a:rPr lang="en-US" sz="2800" dirty="0"/>
              <a:t>Management</a:t>
            </a:r>
          </a:p>
          <a:p>
            <a:pPr marL="457200" indent="-457200">
              <a:buFont typeface="Arial" panose="020B0604020202020204" pitchFamily="34" charset="0"/>
              <a:buChar char="•"/>
            </a:pPr>
            <a:r>
              <a:rPr lang="en-US" sz="2800" dirty="0"/>
              <a:t>Material</a:t>
            </a:r>
          </a:p>
          <a:p>
            <a:pPr marL="457200" indent="-457200">
              <a:buFont typeface="Arial" panose="020B0604020202020204" pitchFamily="34" charset="0"/>
              <a:buChar char="•"/>
            </a:pPr>
            <a:r>
              <a:rPr lang="en-US" sz="2800" dirty="0"/>
              <a:t>People</a:t>
            </a:r>
          </a:p>
          <a:p>
            <a:pPr marL="457200" indent="-457200">
              <a:buFont typeface="Arial" panose="020B0604020202020204" pitchFamily="34" charset="0"/>
              <a:buChar char="•"/>
            </a:pPr>
            <a:r>
              <a:rPr lang="en-US" sz="2800" dirty="0"/>
              <a:t>Measurement</a:t>
            </a:r>
          </a:p>
          <a:p>
            <a:pPr marL="457200" indent="-457200">
              <a:buFont typeface="Arial" panose="020B0604020202020204" pitchFamily="34" charset="0"/>
              <a:buChar char="•"/>
            </a:pPr>
            <a:r>
              <a:rPr lang="en-US" sz="2800" dirty="0"/>
              <a:t>Machine</a:t>
            </a:r>
          </a:p>
        </p:txBody>
      </p:sp>
      <p:pic>
        <p:nvPicPr>
          <p:cNvPr id="4" name="Picture 3" title="Fault tree analysis unwinds the knot until you can clearly understand what the root cause is"/>
          <p:cNvPicPr>
            <a:picLocks noChangeAspect="1"/>
          </p:cNvPicPr>
          <p:nvPr/>
        </p:nvPicPr>
        <p:blipFill>
          <a:blip r:embed="rId3"/>
          <a:stretch>
            <a:fillRect/>
          </a:stretch>
        </p:blipFill>
        <p:spPr>
          <a:xfrm>
            <a:off x="3143249" y="2481262"/>
            <a:ext cx="5611511" cy="3722302"/>
          </a:xfrm>
          <a:prstGeom prst="rect">
            <a:avLst/>
          </a:prstGeom>
        </p:spPr>
      </p:pic>
      <p:sp>
        <p:nvSpPr>
          <p:cNvPr id="6" name="Title 5"/>
          <p:cNvSpPr>
            <a:spLocks noGrp="1"/>
          </p:cNvSpPr>
          <p:nvPr>
            <p:ph type="title"/>
          </p:nvPr>
        </p:nvSpPr>
        <p:spPr>
          <a:xfrm>
            <a:off x="0" y="120894"/>
            <a:ext cx="7886700" cy="1325563"/>
          </a:xfrm>
        </p:spPr>
        <p:txBody>
          <a:bodyPr/>
          <a:lstStyle/>
          <a:p>
            <a:pPr lvl="0" defTabSz="914400">
              <a:lnSpc>
                <a:spcPct val="100000"/>
              </a:lnSpc>
              <a:spcBef>
                <a:spcPts val="0"/>
              </a:spcBef>
            </a:pPr>
            <a:r>
              <a:rPr lang="en-US" dirty="0" smtClean="0"/>
              <a:t>  </a:t>
            </a:r>
            <a:r>
              <a:rPr lang="en-US" sz="3600" dirty="0">
                <a:solidFill>
                  <a:prstClr val="white"/>
                </a:solidFill>
                <a:latin typeface="Calibri" panose="020F0502020204030204"/>
                <a:ea typeface="+mn-ea"/>
                <a:cs typeface="+mn-cs"/>
              </a:rPr>
              <a:t>Organizing the Information</a:t>
            </a:r>
            <a:br>
              <a:rPr lang="en-US" sz="3600" dirty="0">
                <a:solidFill>
                  <a:prstClr val="white"/>
                </a:solidFill>
                <a:latin typeface="Calibri" panose="020F0502020204030204"/>
                <a:ea typeface="+mn-ea"/>
                <a:cs typeface="+mn-cs"/>
              </a:rPr>
            </a:br>
            <a:r>
              <a:rPr lang="en-US" sz="3600" dirty="0" smtClean="0">
                <a:solidFill>
                  <a:prstClr val="white"/>
                </a:solidFill>
                <a:latin typeface="Calibri" panose="020F0502020204030204"/>
                <a:ea typeface="+mn-ea"/>
                <a:cs typeface="+mn-cs"/>
              </a:rPr>
              <a:t>  </a:t>
            </a:r>
            <a:endParaRPr lang="en-US" dirty="0"/>
          </a:p>
        </p:txBody>
      </p:sp>
    </p:spTree>
    <p:extLst>
      <p:ext uri="{BB962C8B-B14F-4D97-AF65-F5344CB8AC3E}">
        <p14:creationId xmlns:p14="http://schemas.microsoft.com/office/powerpoint/2010/main" val="348891361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58261" y="2233246"/>
            <a:ext cx="8303567" cy="3539430"/>
          </a:xfrm>
          <a:prstGeom prst="rect">
            <a:avLst/>
          </a:prstGeom>
          <a:noFill/>
        </p:spPr>
        <p:txBody>
          <a:bodyPr wrap="square" rtlCol="0">
            <a:spAutoFit/>
          </a:bodyPr>
          <a:lstStyle/>
          <a:p>
            <a:r>
              <a:rPr lang="en-US" sz="2800" dirty="0"/>
              <a:t>2010 – Small Business Fatality – HVAC firm (LLC) was cited for 42 safety and health violations after starting and investigation of a worker fatality when he was crushed by a large steel frame weighing approximately 1,500 lbs.</a:t>
            </a:r>
          </a:p>
          <a:p>
            <a:endParaRPr lang="en-US" sz="2800" dirty="0"/>
          </a:p>
          <a:p>
            <a:r>
              <a:rPr lang="en-US" sz="2800" dirty="0"/>
              <a:t>Penalties assessed: ????</a:t>
            </a:r>
          </a:p>
          <a:p>
            <a:endParaRPr lang="en-US" sz="2800" dirty="0"/>
          </a:p>
        </p:txBody>
      </p:sp>
      <p:sp>
        <p:nvSpPr>
          <p:cNvPr id="5" name="TextBox 4"/>
          <p:cNvSpPr txBox="1"/>
          <p:nvPr/>
        </p:nvSpPr>
        <p:spPr>
          <a:xfrm>
            <a:off x="4659086" y="6008914"/>
            <a:ext cx="2525485" cy="707886"/>
          </a:xfrm>
          <a:prstGeom prst="rect">
            <a:avLst/>
          </a:prstGeom>
          <a:noFill/>
        </p:spPr>
        <p:txBody>
          <a:bodyPr wrap="square" rtlCol="0">
            <a:spAutoFit/>
          </a:bodyPr>
          <a:lstStyle/>
          <a:p>
            <a:r>
              <a:rPr lang="en-US" sz="4000" dirty="0"/>
              <a:t>$ 127,200</a:t>
            </a:r>
          </a:p>
        </p:txBody>
      </p:sp>
      <p:sp>
        <p:nvSpPr>
          <p:cNvPr id="6" name="Title 5"/>
          <p:cNvSpPr>
            <a:spLocks noGrp="1"/>
          </p:cNvSpPr>
          <p:nvPr>
            <p:ph type="title"/>
          </p:nvPr>
        </p:nvSpPr>
        <p:spPr>
          <a:xfrm>
            <a:off x="0" y="0"/>
            <a:ext cx="7886700" cy="1325563"/>
          </a:xfrm>
        </p:spPr>
        <p:txBody>
          <a:bodyPr/>
          <a:lstStyle/>
          <a:p>
            <a:pPr lvl="0" defTabSz="914400">
              <a:lnSpc>
                <a:spcPct val="100000"/>
              </a:lnSpc>
              <a:spcBef>
                <a:spcPts val="0"/>
              </a:spcBef>
            </a:pPr>
            <a:r>
              <a:rPr lang="en-US" sz="3600" dirty="0" smtClean="0">
                <a:solidFill>
                  <a:prstClr val="white"/>
                </a:solidFill>
                <a:latin typeface="Calibri" panose="020F0502020204030204"/>
                <a:ea typeface="+mn-ea"/>
                <a:cs typeface="+mn-cs"/>
              </a:rPr>
              <a:t>  How </a:t>
            </a:r>
            <a:r>
              <a:rPr lang="en-US" sz="3600" dirty="0">
                <a:solidFill>
                  <a:prstClr val="white"/>
                </a:solidFill>
                <a:latin typeface="Calibri" panose="020F0502020204030204"/>
                <a:ea typeface="+mn-ea"/>
                <a:cs typeface="+mn-cs"/>
              </a:rPr>
              <a:t>a Fatality Investigation </a:t>
            </a:r>
            <a:r>
              <a:rPr lang="en-US" sz="3600" dirty="0" smtClean="0">
                <a:solidFill>
                  <a:prstClr val="white"/>
                </a:solidFill>
                <a:latin typeface="Calibri" panose="020F0502020204030204"/>
                <a:ea typeface="+mn-ea"/>
                <a:cs typeface="+mn-cs"/>
              </a:rPr>
              <a:t>works  </a:t>
            </a:r>
            <a:r>
              <a:rPr lang="en-US" sz="3600" dirty="0">
                <a:solidFill>
                  <a:prstClr val="white"/>
                </a:solidFill>
                <a:latin typeface="Calibri" panose="020F0502020204030204"/>
                <a:ea typeface="+mn-ea"/>
                <a:cs typeface="+mn-cs"/>
              </a:rPr>
              <a:t/>
            </a:r>
            <a:br>
              <a:rPr lang="en-US" sz="3600" dirty="0">
                <a:solidFill>
                  <a:prstClr val="white"/>
                </a:solidFill>
                <a:latin typeface="Calibri" panose="020F0502020204030204"/>
                <a:ea typeface="+mn-ea"/>
                <a:cs typeface="+mn-cs"/>
              </a:rPr>
            </a:br>
            <a:r>
              <a:rPr lang="en-US" sz="3600" dirty="0" smtClean="0">
                <a:solidFill>
                  <a:prstClr val="white"/>
                </a:solidFill>
                <a:latin typeface="Calibri" panose="020F0502020204030204"/>
                <a:ea typeface="+mn-ea"/>
                <a:cs typeface="+mn-cs"/>
              </a:rPr>
              <a:t> </a:t>
            </a:r>
            <a:endParaRPr lang="en-US" dirty="0"/>
          </a:p>
        </p:txBody>
      </p:sp>
    </p:spTree>
    <p:extLst>
      <p:ext uri="{BB962C8B-B14F-4D97-AF65-F5344CB8AC3E}">
        <p14:creationId xmlns:p14="http://schemas.microsoft.com/office/powerpoint/2010/main" val="1322589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58261" y="2233246"/>
            <a:ext cx="8303567" cy="2677656"/>
          </a:xfrm>
          <a:prstGeom prst="rect">
            <a:avLst/>
          </a:prstGeom>
          <a:noFill/>
        </p:spPr>
        <p:txBody>
          <a:bodyPr wrap="square" rtlCol="0">
            <a:spAutoFit/>
          </a:bodyPr>
          <a:lstStyle/>
          <a:p>
            <a:r>
              <a:rPr lang="en-US" sz="2800" dirty="0"/>
              <a:t>Findings: One “Serious” safety violations related to the fatality</a:t>
            </a:r>
          </a:p>
          <a:p>
            <a:endParaRPr lang="en-US" sz="2800" dirty="0"/>
          </a:p>
          <a:p>
            <a:pPr marL="457200" indent="-457200">
              <a:buFont typeface="Arial" panose="020B0604020202020204" pitchFamily="34" charset="0"/>
              <a:buChar char="•"/>
            </a:pPr>
            <a:r>
              <a:rPr lang="en-US" sz="2800" dirty="0"/>
              <a:t>“Failing to exercise caution or planning when moving heavy, unstable loads in a vertical position”</a:t>
            </a:r>
          </a:p>
          <a:p>
            <a:endParaRPr lang="en-US" sz="2800" dirty="0"/>
          </a:p>
        </p:txBody>
      </p:sp>
      <p:sp>
        <p:nvSpPr>
          <p:cNvPr id="5" name="Title 4"/>
          <p:cNvSpPr>
            <a:spLocks noGrp="1"/>
          </p:cNvSpPr>
          <p:nvPr>
            <p:ph type="title"/>
          </p:nvPr>
        </p:nvSpPr>
        <p:spPr>
          <a:xfrm>
            <a:off x="0" y="0"/>
            <a:ext cx="7886700" cy="1325563"/>
          </a:xfrm>
        </p:spPr>
        <p:txBody>
          <a:bodyPr/>
          <a:lstStyle/>
          <a:p>
            <a:pPr lvl="0" defTabSz="914400">
              <a:lnSpc>
                <a:spcPct val="100000"/>
              </a:lnSpc>
              <a:spcBef>
                <a:spcPts val="0"/>
              </a:spcBef>
            </a:pPr>
            <a:r>
              <a:rPr lang="en-US" sz="3600" dirty="0">
                <a:solidFill>
                  <a:prstClr val="white"/>
                </a:solidFill>
                <a:latin typeface="Calibri" panose="020F0502020204030204"/>
                <a:ea typeface="+mn-ea"/>
                <a:cs typeface="+mn-cs"/>
              </a:rPr>
              <a:t>How a Fatality Investigation </a:t>
            </a:r>
            <a:r>
              <a:rPr lang="en-US" sz="3600" dirty="0" smtClean="0">
                <a:solidFill>
                  <a:prstClr val="white"/>
                </a:solidFill>
                <a:latin typeface="Calibri" panose="020F0502020204030204"/>
                <a:ea typeface="+mn-ea"/>
                <a:cs typeface="+mn-cs"/>
              </a:rPr>
              <a:t>works  </a:t>
            </a:r>
            <a:r>
              <a:rPr lang="en-US" sz="3600" dirty="0">
                <a:solidFill>
                  <a:prstClr val="white"/>
                </a:solidFill>
                <a:latin typeface="Calibri" panose="020F0502020204030204"/>
                <a:ea typeface="+mn-ea"/>
                <a:cs typeface="+mn-cs"/>
              </a:rPr>
              <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842943279"/>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20101</Words>
  <Application>Microsoft Office PowerPoint</Application>
  <PresentationFormat>On-screen Show (4:3)</PresentationFormat>
  <Paragraphs>2119</Paragraphs>
  <Slides>162</Slides>
  <Notes>162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162</vt:i4>
      </vt:variant>
    </vt:vector>
  </HeadingPairs>
  <TitlesOfParts>
    <vt:vector size="169" baseType="lpstr">
      <vt:lpstr>Arial</vt:lpstr>
      <vt:lpstr>Calibri</vt:lpstr>
      <vt:lpstr>Calibri Light</vt:lpstr>
      <vt:lpstr>Times New Roman</vt:lpstr>
      <vt:lpstr>Verdana</vt:lpstr>
      <vt:lpstr>Wingdings</vt:lpstr>
      <vt:lpstr>Office Theme</vt:lpstr>
      <vt:lpstr>“Safety in the Workplace” </vt:lpstr>
      <vt:lpstr>OSHA Susan Harwood Grant</vt:lpstr>
      <vt:lpstr>Credits ─ Sources of Information</vt:lpstr>
      <vt:lpstr>Disclaimer </vt:lpstr>
      <vt:lpstr>Pre Course Quiz #1</vt:lpstr>
      <vt:lpstr>What are the OSHA Focus Four Hazards? </vt:lpstr>
      <vt:lpstr>Learning Objectives </vt:lpstr>
      <vt:lpstr>  Learning Objectives </vt:lpstr>
      <vt:lpstr>Employer Responsibilities - Summary </vt:lpstr>
      <vt:lpstr> Employer Responsibilities - Summary </vt:lpstr>
      <vt:lpstr> Employer Responsibilities – Summary  </vt:lpstr>
      <vt:lpstr>Employer Responsibilities – Summary  </vt:lpstr>
      <vt:lpstr> Employer Responsibilities – Summary   </vt:lpstr>
      <vt:lpstr>  Employer Responsibilities - Summary </vt:lpstr>
      <vt:lpstr>Worker Responsibilities and Rights </vt:lpstr>
      <vt:lpstr> Worker Responsibilities and Rights </vt:lpstr>
      <vt:lpstr> Worker Responsibilities and Rights  </vt:lpstr>
      <vt:lpstr>Worker Responsibilities and Rights  </vt:lpstr>
      <vt:lpstr>What You Are Responsible For…</vt:lpstr>
      <vt:lpstr> What You Are Responsible For…</vt:lpstr>
      <vt:lpstr>Keep these factors in mind to help prevent injuries from falls: </vt:lpstr>
      <vt:lpstr>Why are the Focus Four Hazards Important?</vt:lpstr>
      <vt:lpstr>Focus Four Fatalities are 79% of All Fatalities</vt:lpstr>
      <vt:lpstr>Our Industry does a Great Job at Firefighting </vt:lpstr>
      <vt:lpstr>Employer Management Tools</vt:lpstr>
      <vt:lpstr>Fixing Problems instead of Fixing Blame</vt:lpstr>
      <vt:lpstr>Root Cause Analysis and Methodology</vt:lpstr>
      <vt:lpstr>Root Cause Analysis….Another Tool in the Box</vt:lpstr>
      <vt:lpstr>Root Cause Analysis is NOT….</vt:lpstr>
      <vt:lpstr>Examples: </vt:lpstr>
      <vt:lpstr>  Organizing the Information </vt:lpstr>
      <vt:lpstr>What Do You Measure and Why?</vt:lpstr>
      <vt:lpstr>What Is the Difference? </vt:lpstr>
      <vt:lpstr>Common Cause of Accidents by Workers </vt:lpstr>
      <vt:lpstr>Root Cause Accidents by Employers </vt:lpstr>
      <vt:lpstr>Reducing Accidents = Finding Root Causes </vt:lpstr>
      <vt:lpstr>Root Cause Analysis - Activity</vt:lpstr>
      <vt:lpstr> Activity – Root Cause Analysis of Tank Repair </vt:lpstr>
      <vt:lpstr>Fatalities &amp; Citations </vt:lpstr>
      <vt:lpstr>Top 10 Focus Four Citations</vt:lpstr>
      <vt:lpstr>Falls </vt:lpstr>
      <vt:lpstr>Top Fall Protection Citations </vt:lpstr>
      <vt:lpstr> Fall hazards are present at most worksites.   “A fall hazard is anything at your worksite that could cause you to lose your balance or lose bodily support and result in a fall.”  Any walking or working surface can be a potential fall hazard.</vt:lpstr>
      <vt:lpstr>Fall Hazards – Basic Service</vt:lpstr>
      <vt:lpstr> Fall Hazards – Basic Service</vt:lpstr>
      <vt:lpstr> Fall Hazards – Basic Service </vt:lpstr>
      <vt:lpstr>Fall Hazards – Basic Service </vt:lpstr>
      <vt:lpstr>Fall Hazards – Operations and Maintenance</vt:lpstr>
      <vt:lpstr>Fall Hazards - Equipment</vt:lpstr>
      <vt:lpstr>Fall Hazards - Equipment </vt:lpstr>
      <vt:lpstr>Fall Hazards – Equipment </vt:lpstr>
      <vt:lpstr>Fall Hazards - Excavations</vt:lpstr>
      <vt:lpstr>Fall Hazards - Installations</vt:lpstr>
      <vt:lpstr>Fall Hazards – Repairs</vt:lpstr>
      <vt:lpstr>Fall Hazards – Repairs </vt:lpstr>
      <vt:lpstr>Fall Hazards – Other</vt:lpstr>
      <vt:lpstr>Fall Hazards – Confined Space Entry</vt:lpstr>
      <vt:lpstr>Employer Responsibilities </vt:lpstr>
      <vt:lpstr> Employer Responsibilities </vt:lpstr>
      <vt:lpstr>Worker Responsibilities </vt:lpstr>
      <vt:lpstr> Worker Responsibilities </vt:lpstr>
      <vt:lpstr>Activity</vt:lpstr>
      <vt:lpstr>Struck-by</vt:lpstr>
      <vt:lpstr>Primary Causes of Struck-by Fatalities</vt:lpstr>
      <vt:lpstr>Top Struck-By Citations</vt:lpstr>
      <vt:lpstr>Struck-By Hazards – Definition</vt:lpstr>
      <vt:lpstr>Struck By Accident</vt:lpstr>
      <vt:lpstr> Struck-By Hazards – Root Cause Analysis  </vt:lpstr>
      <vt:lpstr>Struck-By Hazards- Hand Tools </vt:lpstr>
      <vt:lpstr>Struck-By Hazards – Abrasive Wheel Machinery</vt:lpstr>
      <vt:lpstr> Struck-By Hazards – Abrasive Wheel Machinery</vt:lpstr>
      <vt:lpstr>Struck-By Hazards – Abrasive Wheel Machinery </vt:lpstr>
      <vt:lpstr>Struck-By Hazards </vt:lpstr>
      <vt:lpstr>Struck-By Hazards- Brush Clearing for Soil Logs </vt:lpstr>
      <vt:lpstr>Struck-By Hazards – Confined Space Entry </vt:lpstr>
      <vt:lpstr> Struck By Hazards </vt:lpstr>
      <vt:lpstr>Struck By Hazards  </vt:lpstr>
      <vt:lpstr>Muddy Wrker</vt:lpstr>
      <vt:lpstr>Struck-By Hazards </vt:lpstr>
      <vt:lpstr>Struck-By Hazards</vt:lpstr>
      <vt:lpstr>Struck-By Hazards  </vt:lpstr>
      <vt:lpstr>Struck-By Hazards – Traffic Controls</vt:lpstr>
      <vt:lpstr>Struck-By Hazards – Traffic Controls </vt:lpstr>
      <vt:lpstr>Struck-By Hazards – Traffic Controls </vt:lpstr>
      <vt:lpstr> Struck-By Hazards</vt:lpstr>
      <vt:lpstr>Struck-By Hazards – Engulfment</vt:lpstr>
      <vt:lpstr>Struck-By Hazards –  Engulfment</vt:lpstr>
      <vt:lpstr>Struck-By Hazards – Engulfment </vt:lpstr>
      <vt:lpstr> Activity</vt:lpstr>
      <vt:lpstr>   Caught-In or Between Hazards  </vt:lpstr>
      <vt:lpstr>   Caught-In or Between Hazards    </vt:lpstr>
      <vt:lpstr>Major Types of Caught-In or Between Hazards</vt:lpstr>
      <vt:lpstr>Primary Causes of Caught-In or Between Fatalities</vt:lpstr>
      <vt:lpstr>  Caught-In or Between Hazards    </vt:lpstr>
      <vt:lpstr>Top Caught-In or Between Citations</vt:lpstr>
      <vt:lpstr> Root Cause Analysis - Activity</vt:lpstr>
      <vt:lpstr>  Organizing the Information   </vt:lpstr>
      <vt:lpstr>  How a Fatality Investigation works    </vt:lpstr>
      <vt:lpstr>How a Fatality Investigation works   </vt:lpstr>
      <vt:lpstr> How a Fatality Investigation works  </vt:lpstr>
      <vt:lpstr>How a Fatality Investigation works </vt:lpstr>
      <vt:lpstr>  Caught-In or Between Hazards   </vt:lpstr>
      <vt:lpstr>  Caught-In or Between Hazards  </vt:lpstr>
      <vt:lpstr> Caught-In or Between Hazards </vt:lpstr>
      <vt:lpstr> Caught-In or Between Hazards    </vt:lpstr>
      <vt:lpstr>Image Backhoe</vt:lpstr>
      <vt:lpstr>  Caught-In or Between Hazards </vt:lpstr>
      <vt:lpstr> Caught-In or Between Hazards  </vt:lpstr>
      <vt:lpstr>Caught-In or Between Hazards </vt:lpstr>
      <vt:lpstr>Caught-In or Between Hazards</vt:lpstr>
      <vt:lpstr> Caught-In or Between Hazards </vt:lpstr>
      <vt:lpstr>Caught-In or Between Hazards </vt:lpstr>
      <vt:lpstr> Caught-In or Between Hazards</vt:lpstr>
      <vt:lpstr>  Caught-In or Between Hazards   </vt:lpstr>
      <vt:lpstr> Caught-In or Between Hazards </vt:lpstr>
      <vt:lpstr>Organizing the Information   </vt:lpstr>
      <vt:lpstr> Caught-In or Between Hazards  </vt:lpstr>
      <vt:lpstr>  Caught-In or Between Hazards     </vt:lpstr>
      <vt:lpstr>Caught-In or Between Hazards  </vt:lpstr>
      <vt:lpstr>Basic Requirements CFR 1926.650-654</vt:lpstr>
      <vt:lpstr>Trench Shields or Boxes</vt:lpstr>
      <vt:lpstr>Do not do</vt:lpstr>
      <vt:lpstr>Image</vt:lpstr>
      <vt:lpstr>Barricade Requirements of Excavations</vt:lpstr>
      <vt:lpstr>Rescue Capability</vt:lpstr>
      <vt:lpstr>Electrocution </vt:lpstr>
      <vt:lpstr>Primary Causes of Electrocution Fatalities - OSHA</vt:lpstr>
      <vt:lpstr>Top Electrical Citations</vt:lpstr>
      <vt:lpstr>Definition of Electrocution</vt:lpstr>
      <vt:lpstr>Burns - Definitions</vt:lpstr>
      <vt:lpstr>Risk of Electrocution</vt:lpstr>
      <vt:lpstr>Primary Exposure to Electrocution Hazards in Onsite?</vt:lpstr>
      <vt:lpstr>Electrical Hazards</vt:lpstr>
      <vt:lpstr>Electrical Death Root Cause Exercise</vt:lpstr>
      <vt:lpstr> Organizing the Information   </vt:lpstr>
      <vt:lpstr>Electrical Death Root Cause Exercise </vt:lpstr>
      <vt:lpstr>Electrical Death Investigation Results</vt:lpstr>
      <vt:lpstr>As a result of its investigation, OSHA issued citations for violations of construction standards.</vt:lpstr>
      <vt:lpstr> Electrical Hazards</vt:lpstr>
      <vt:lpstr>Electrocution Hazards</vt:lpstr>
      <vt:lpstr>Electrocution Hazards Fire</vt:lpstr>
      <vt:lpstr>Electric Shock</vt:lpstr>
      <vt:lpstr>Electrical Harm</vt:lpstr>
      <vt:lpstr>Protecting Yourself From Electrical Hazards</vt:lpstr>
      <vt:lpstr>Electrical Hazards PPE and Tools</vt:lpstr>
      <vt:lpstr> Electrical Hazards PPE and Tools</vt:lpstr>
      <vt:lpstr> Electrical Hazards PPE and Tools </vt:lpstr>
      <vt:lpstr>Employer Responsibilities</vt:lpstr>
      <vt:lpstr>Electrical Hazards - Inspection</vt:lpstr>
      <vt:lpstr> Electrical Hazards - Inspection</vt:lpstr>
      <vt:lpstr>Electrical Hazards – Installation – ARC Potential</vt:lpstr>
      <vt:lpstr>Bolt meter</vt:lpstr>
      <vt:lpstr>Electrical Hazards - Ensure Adequate Clearance</vt:lpstr>
      <vt:lpstr>Electrical Hazards – Underground Powerlines</vt:lpstr>
      <vt:lpstr>Electrical Hazards – Underground Powerlines </vt:lpstr>
      <vt:lpstr>If Contact Occurs</vt:lpstr>
      <vt:lpstr>Bail Out Procedures</vt:lpstr>
      <vt:lpstr>Summary</vt:lpstr>
      <vt:lpstr> Summary</vt:lpstr>
      <vt:lpstr>Staying Incident Free</vt:lpstr>
      <vt:lpstr>Post Quiz #2</vt:lpstr>
      <vt:lpstr> Summary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2018-06-27T16:07:41Z</dcterms:created>
  <dcterms:modified xsi:type="dcterms:W3CDTF">2018-06-27T18:19:08Z</dcterms:modified>
</cp:coreProperties>
</file>