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charts/chart5.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0.xml" ContentType="application/vnd.openxmlformats-officedocument.presentationml.notesSlide+xml"/>
  <Override PartName="/ppt/charts/chart7.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1.xml" ContentType="application/vnd.openxmlformats-officedocument.presentationml.notesSlide+xml"/>
  <Override PartName="/ppt/charts/chart8.xml" ContentType="application/vnd.openxmlformats-officedocument.drawingml.chart+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2.xml" ContentType="application/vnd.openxmlformats-officedocument.presentationml.notesSlide+xml"/>
  <Override PartName="/ppt/charts/chart9.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2.xml" ContentType="application/vnd.openxmlformats-officedocument.presentationml.notesSlide+xml"/>
  <Override PartName="/ppt/charts/chart11.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3.xml" ContentType="application/vnd.openxmlformats-officedocument.presentationml.notesSlide+xml"/>
  <Override PartName="/ppt/charts/chart12.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4.xml" ContentType="application/vnd.openxmlformats-officedocument.presentationml.notesSlide+xml"/>
  <Override PartName="/ppt/charts/chart13.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5.xml" ContentType="application/vnd.openxmlformats-officedocument.presentationml.notesSlide+xml"/>
  <Override PartName="/ppt/charts/chart14.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6.xml" ContentType="application/vnd.openxmlformats-officedocument.presentationml.notesSlide+xml"/>
  <Override PartName="/ppt/charts/chart15.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7.xml" ContentType="application/vnd.openxmlformats-officedocument.presentationml.notesSlide+xml"/>
  <Override PartName="/ppt/charts/chart16.xml" ContentType="application/vnd.openxmlformats-officedocument.drawingml.chart+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8.xml" ContentType="application/vnd.openxmlformats-officedocument.presentationml.notesSlide+xml"/>
  <Override PartName="/ppt/charts/chart17.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9.xml" ContentType="application/vnd.openxmlformats-officedocument.presentationml.notesSlide+xml"/>
  <Override PartName="/ppt/charts/chart18.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82.xml" ContentType="application/vnd.openxmlformats-officedocument.presentationml.notesSlide+xml"/>
  <Override PartName="/ppt/charts/chart19.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3.xml" ContentType="application/vnd.openxmlformats-officedocument.presentationml.notesSlide+xml"/>
  <Override PartName="/ppt/charts/chart20.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84.xml" ContentType="application/vnd.openxmlformats-officedocument.presentationml.notesSlide+xml"/>
  <Override PartName="/ppt/charts/chart21.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85.xml" ContentType="application/vnd.openxmlformats-officedocument.presentationml.notesSlide+xml"/>
  <Override PartName="/ppt/charts/chart22.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02.xml" ContentType="application/vnd.openxmlformats-officedocument.presentationml.notesSlide+xml"/>
  <Override PartName="/ppt/charts/chart23.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03.xml" ContentType="application/vnd.openxmlformats-officedocument.presentationml.notesSlide+xml"/>
  <Override PartName="/ppt/charts/chart24.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04.xml" ContentType="application/vnd.openxmlformats-officedocument.presentationml.notesSlide+xml"/>
  <Override PartName="/ppt/charts/chart25.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05.xml" ContentType="application/vnd.openxmlformats-officedocument.presentationml.notesSlide+xml"/>
  <Override PartName="/ppt/charts/chart26.xml" ContentType="application/vnd.openxmlformats-officedocument.drawingml.chart+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06.xml" ContentType="application/vnd.openxmlformats-officedocument.presentationml.notesSlide+xml"/>
  <Override PartName="/ppt/charts/chart27.xml" ContentType="application/vnd.openxmlformats-officedocument.drawingml.chart+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7.xml" ContentType="application/vnd.openxmlformats-officedocument.presentationml.notesSlide+xml"/>
  <Override PartName="/ppt/charts/chart28.xml" ContentType="application/vnd.openxmlformats-officedocument.drawingml.chart+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08.xml" ContentType="application/vnd.openxmlformats-officedocument.presentationml.notesSlide+xml"/>
  <Override PartName="/ppt/charts/chart29.xml" ContentType="application/vnd.openxmlformats-officedocument.drawingml.chart+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09.xml" ContentType="application/vnd.openxmlformats-officedocument.presentationml.notesSlide+xml"/>
  <Override PartName="/ppt/charts/chart30.xml" ContentType="application/vnd.openxmlformats-officedocument.drawingml.chart+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105.xml" ContentType="application/vnd.openxmlformats-officedocument.presentationml.tags+xml"/>
  <Override PartName="/ppt/notesSlides/notesSlide143.xml" ContentType="application/vnd.openxmlformats-officedocument.presentationml.notesSlide+xml"/>
  <Override PartName="/ppt/tags/tag106.xml" ContentType="application/vnd.openxmlformats-officedocument.presentationml.tags+xml"/>
  <Override PartName="/ppt/notesSlides/notesSlide144.xml" ContentType="application/vnd.openxmlformats-officedocument.presentationml.notesSlide+xml"/>
  <Override PartName="/ppt/tags/tag107.xml" ContentType="application/vnd.openxmlformats-officedocument.presentationml.tags+xml"/>
  <Override PartName="/ppt/notesSlides/notesSlide145.xml" ContentType="application/vnd.openxmlformats-officedocument.presentationml.notesSlide+xml"/>
  <Override PartName="/ppt/tags/tag108.xml" ContentType="application/vnd.openxmlformats-officedocument.presentationml.tags+xml"/>
  <Override PartName="/ppt/notesSlides/notesSlide146.xml" ContentType="application/vnd.openxmlformats-officedocument.presentationml.notesSlide+xml"/>
  <Override PartName="/ppt/tags/tag109.xml" ContentType="application/vnd.openxmlformats-officedocument.presentationml.tags+xml"/>
  <Override PartName="/ppt/notesSlides/notesSlide147.xml" ContentType="application/vnd.openxmlformats-officedocument.presentationml.notesSlide+xml"/>
  <Override PartName="/ppt/tags/tag110.xml" ContentType="application/vnd.openxmlformats-officedocument.presentationml.tags+xml"/>
  <Override PartName="/ppt/notesSlides/notesSlide1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1.xml" ContentType="application/vnd.openxmlformats-officedocument.presentationml.tags+xml"/>
  <Override PartName="/ppt/notesSlides/notesSlide149.xml" ContentType="application/vnd.openxmlformats-officedocument.presentationml.notesSlide+xml"/>
  <Override PartName="/ppt/tags/tag112.xml" ContentType="application/vnd.openxmlformats-officedocument.presentationml.tags+xml"/>
  <Override PartName="/ppt/notesSlides/notesSlide15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51.xml" ContentType="application/vnd.openxmlformats-officedocument.presentationml.notesSlide+xml"/>
  <Override PartName="/ppt/charts/chart31.xml" ContentType="application/vnd.openxmlformats-officedocument.drawingml.chart+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52.xml" ContentType="application/vnd.openxmlformats-officedocument.presentationml.notesSlide+xml"/>
  <Override PartName="/ppt/charts/chart32.xml" ContentType="application/vnd.openxmlformats-officedocument.drawingml.chart+xml"/>
  <Override PartName="/ppt/tags/tag121.xml" ContentType="application/vnd.openxmlformats-officedocument.presentationml.tags+xml"/>
  <Override PartName="/ppt/notesSlides/notesSlide153.xml" ContentType="application/vnd.openxmlformats-officedocument.presentationml.notesSlide+xml"/>
  <Override PartName="/ppt/tags/tag122.xml" ContentType="application/vnd.openxmlformats-officedocument.presentationml.tags+xml"/>
  <Override PartName="/ppt/notesSlides/notesSlide154.xml" ContentType="application/vnd.openxmlformats-officedocument.presentationml.notesSlide+xml"/>
  <Override PartName="/ppt/tags/tag123.xml" ContentType="application/vnd.openxmlformats-officedocument.presentationml.tags+xml"/>
  <Override PartName="/ppt/notesSlides/notesSlide155.xml" ContentType="application/vnd.openxmlformats-officedocument.presentationml.notesSlide+xml"/>
  <Override PartName="/ppt/tags/tag124.xml" ContentType="application/vnd.openxmlformats-officedocument.presentationml.tags+xml"/>
  <Override PartName="/ppt/notesSlides/notesSlide156.xml" ContentType="application/vnd.openxmlformats-officedocument.presentationml.notesSlide+xml"/>
  <Override PartName="/ppt/tags/tag125.xml" ContentType="application/vnd.openxmlformats-officedocument.presentationml.tags+xml"/>
  <Override PartName="/ppt/notesSlides/notesSlide157.xml" ContentType="application/vnd.openxmlformats-officedocument.presentationml.notesSlide+xml"/>
  <Override PartName="/ppt/tags/tag126.xml" ContentType="application/vnd.openxmlformats-officedocument.presentationml.tags+xml"/>
  <Override PartName="/ppt/notesSlides/notesSlide158.xml" ContentType="application/vnd.openxmlformats-officedocument.presentationml.notesSlide+xml"/>
  <Override PartName="/ppt/tags/tag127.xml" ContentType="application/vnd.openxmlformats-officedocument.presentationml.tags+xml"/>
  <Override PartName="/ppt/notesSlides/notesSlide159.xml" ContentType="application/vnd.openxmlformats-officedocument.presentationml.notesSlide+xml"/>
  <Override PartName="/ppt/tags/tag128.xml" ContentType="application/vnd.openxmlformats-officedocument.presentationml.tags+xml"/>
  <Override PartName="/ppt/notesSlides/notesSlide160.xml" ContentType="application/vnd.openxmlformats-officedocument.presentationml.notesSlide+xml"/>
  <Override PartName="/ppt/tags/tag129.xml" ContentType="application/vnd.openxmlformats-officedocument.presentationml.tags+xml"/>
  <Override PartName="/ppt/notesSlides/notesSlide161.xml" ContentType="application/vnd.openxmlformats-officedocument.presentationml.notesSlide+xml"/>
  <Override PartName="/ppt/tags/tag130.xml" ContentType="application/vnd.openxmlformats-officedocument.presentationml.tags+xml"/>
  <Override PartName="/ppt/notesSlides/notesSlide162.xml" ContentType="application/vnd.openxmlformats-officedocument.presentationml.notesSlide+xml"/>
  <Override PartName="/ppt/tags/tag131.xml" ContentType="application/vnd.openxmlformats-officedocument.presentationml.tags+xml"/>
  <Override PartName="/ppt/notesSlides/notesSlide163.xml" ContentType="application/vnd.openxmlformats-officedocument.presentationml.notesSlide+xml"/>
  <Override PartName="/ppt/tags/tag132.xml" ContentType="application/vnd.openxmlformats-officedocument.presentationml.tags+xml"/>
  <Override PartName="/ppt/notesSlides/notesSlide164.xml" ContentType="application/vnd.openxmlformats-officedocument.presentationml.notesSlide+xml"/>
  <Override PartName="/ppt/tags/tag133.xml" ContentType="application/vnd.openxmlformats-officedocument.presentationml.tags+xml"/>
  <Override PartName="/ppt/notesSlides/notesSlide165.xml" ContentType="application/vnd.openxmlformats-officedocument.presentationml.notesSlide+xml"/>
  <Override PartName="/ppt/tags/tag134.xml" ContentType="application/vnd.openxmlformats-officedocument.presentationml.tags+xml"/>
  <Override PartName="/ppt/notesSlides/notesSlide166.xml" ContentType="application/vnd.openxmlformats-officedocument.presentationml.notesSlide+xml"/>
  <Override PartName="/ppt/tags/tag135.xml" ContentType="application/vnd.openxmlformats-officedocument.presentationml.tags+xml"/>
  <Override PartName="/ppt/notesSlides/notesSlide167.xml" ContentType="application/vnd.openxmlformats-officedocument.presentationml.notesSlide+xml"/>
  <Override PartName="/ppt/tags/tag136.xml" ContentType="application/vnd.openxmlformats-officedocument.presentationml.tags+xml"/>
  <Override PartName="/ppt/notesSlides/notesSlide168.xml" ContentType="application/vnd.openxmlformats-officedocument.presentationml.notesSlide+xml"/>
  <Override PartName="/ppt/tags/tag137.xml" ContentType="application/vnd.openxmlformats-officedocument.presentationml.tags+xml"/>
  <Override PartName="/ppt/notesSlides/notesSlide169.xml" ContentType="application/vnd.openxmlformats-officedocument.presentationml.notesSlide+xml"/>
  <Override PartName="/ppt/tags/tag138.xml" ContentType="application/vnd.openxmlformats-officedocument.presentationml.tags+xml"/>
  <Override PartName="/ppt/notesSlides/notesSlide170.xml" ContentType="application/vnd.openxmlformats-officedocument.presentationml.notesSlide+xml"/>
  <Override PartName="/ppt/tags/tag139.xml" ContentType="application/vnd.openxmlformats-officedocument.presentationml.tags+xml"/>
  <Override PartName="/ppt/notesSlides/notesSlide17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72.xml" ContentType="application/vnd.openxmlformats-officedocument.presentationml.notesSlide+xml"/>
  <Override PartName="/ppt/charts/chart33.xml" ContentType="application/vnd.openxmlformats-officedocument.drawingml.chart+xml"/>
  <Override PartName="/ppt/tags/tag144.xml" ContentType="application/vnd.openxmlformats-officedocument.presentationml.tags+xml"/>
  <Override PartName="/ppt/notesSlides/notesSlide173.xml" ContentType="application/vnd.openxmlformats-officedocument.presentationml.notesSlide+xml"/>
  <Override PartName="/ppt/tags/tag145.xml" ContentType="application/vnd.openxmlformats-officedocument.presentationml.tags+xml"/>
  <Override PartName="/ppt/notesSlides/notesSlide174.xml" ContentType="application/vnd.openxmlformats-officedocument.presentationml.notesSlide+xml"/>
  <Override PartName="/ppt/tags/tag146.xml" ContentType="application/vnd.openxmlformats-officedocument.presentationml.tags+xml"/>
  <Override PartName="/ppt/notesSlides/notesSlide175.xml" ContentType="application/vnd.openxmlformats-officedocument.presentationml.notesSlide+xml"/>
  <Override PartName="/ppt/tags/tag147.xml" ContentType="application/vnd.openxmlformats-officedocument.presentationml.tags+xml"/>
  <Override PartName="/ppt/notesSlides/notesSlide176.xml" ContentType="application/vnd.openxmlformats-officedocument.presentationml.notesSlide+xml"/>
  <Override PartName="/ppt/tags/tag148.xml" ContentType="application/vnd.openxmlformats-officedocument.presentationml.tags+xml"/>
  <Override PartName="/ppt/notesSlides/notesSlide177.xml" ContentType="application/vnd.openxmlformats-officedocument.presentationml.notesSlide+xml"/>
  <Override PartName="/ppt/tags/tag149.xml" ContentType="application/vnd.openxmlformats-officedocument.presentationml.tags+xml"/>
  <Override PartName="/ppt/notesSlides/notesSlide178.xml" ContentType="application/vnd.openxmlformats-officedocument.presentationml.notesSlide+xml"/>
  <Override PartName="/ppt/tags/tag150.xml" ContentType="application/vnd.openxmlformats-officedocument.presentationml.tags+xml"/>
  <Override PartName="/ppt/notesSlides/notesSlide179.xml" ContentType="application/vnd.openxmlformats-officedocument.presentationml.notesSlide+xml"/>
  <Override PartName="/ppt/tags/tag151.xml" ContentType="application/vnd.openxmlformats-officedocument.presentationml.tags+xml"/>
  <Override PartName="/ppt/notesSlides/notesSlide18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81.xml" ContentType="application/vnd.openxmlformats-officedocument.presentationml.notesSlide+xml"/>
  <Override PartName="/ppt/charts/chart34.xml" ContentType="application/vnd.openxmlformats-officedocument.drawingml.chart+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82.xml" ContentType="application/vnd.openxmlformats-officedocument.presentationml.notesSlide+xml"/>
  <Override PartName="/ppt/charts/chart35.xml" ContentType="application/vnd.openxmlformats-officedocument.drawingml.chart+xml"/>
  <Override PartName="/ppt/tags/tag160.xml" ContentType="application/vnd.openxmlformats-officedocument.presentationml.tags+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tags/tag161.xml" ContentType="application/vnd.openxmlformats-officedocument.presentationml.tags+xml"/>
  <Override PartName="/ppt/notesSlides/notesSlide1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1" r:id="rId1"/>
  </p:sldMasterIdLst>
  <p:notesMasterIdLst>
    <p:notesMasterId r:id="rId187"/>
  </p:notesMasterIdLst>
  <p:handoutMasterIdLst>
    <p:handoutMasterId r:id="rId188"/>
  </p:handoutMasterIdLst>
  <p:sldIdLst>
    <p:sldId id="400" r:id="rId2"/>
    <p:sldId id="494" r:id="rId3"/>
    <p:sldId id="524" r:id="rId4"/>
    <p:sldId id="501" r:id="rId5"/>
    <p:sldId id="525" r:id="rId6"/>
    <p:sldId id="594" r:id="rId7"/>
    <p:sldId id="495" r:id="rId8"/>
    <p:sldId id="496" r:id="rId9"/>
    <p:sldId id="497" r:id="rId10"/>
    <p:sldId id="498" r:id="rId11"/>
    <p:sldId id="589" r:id="rId12"/>
    <p:sldId id="590" r:id="rId13"/>
    <p:sldId id="591" r:id="rId14"/>
    <p:sldId id="592" r:id="rId15"/>
    <p:sldId id="593" r:id="rId16"/>
    <p:sldId id="556" r:id="rId17"/>
    <p:sldId id="557" r:id="rId18"/>
    <p:sldId id="558" r:id="rId19"/>
    <p:sldId id="642" r:id="rId20"/>
    <p:sldId id="559" r:id="rId21"/>
    <p:sldId id="595" r:id="rId22"/>
    <p:sldId id="475" r:id="rId23"/>
    <p:sldId id="485" r:id="rId24"/>
    <p:sldId id="476" r:id="rId25"/>
    <p:sldId id="477" r:id="rId26"/>
    <p:sldId id="479" r:id="rId27"/>
    <p:sldId id="480" r:id="rId28"/>
    <p:sldId id="482" r:id="rId29"/>
    <p:sldId id="483" r:id="rId30"/>
    <p:sldId id="560" r:id="rId31"/>
    <p:sldId id="561" r:id="rId32"/>
    <p:sldId id="562" r:id="rId33"/>
    <p:sldId id="563" r:id="rId34"/>
    <p:sldId id="256" r:id="rId35"/>
    <p:sldId id="259" r:id="rId36"/>
    <p:sldId id="410" r:id="rId37"/>
    <p:sldId id="411" r:id="rId38"/>
    <p:sldId id="414" r:id="rId39"/>
    <p:sldId id="413" r:id="rId40"/>
    <p:sldId id="267" r:id="rId41"/>
    <p:sldId id="596" r:id="rId42"/>
    <p:sldId id="564" r:id="rId43"/>
    <p:sldId id="565" r:id="rId44"/>
    <p:sldId id="566" r:id="rId45"/>
    <p:sldId id="597" r:id="rId46"/>
    <p:sldId id="298" r:id="rId47"/>
    <p:sldId id="257" r:id="rId48"/>
    <p:sldId id="265" r:id="rId49"/>
    <p:sldId id="509" r:id="rId50"/>
    <p:sldId id="510" r:id="rId51"/>
    <p:sldId id="511" r:id="rId52"/>
    <p:sldId id="526" r:id="rId53"/>
    <p:sldId id="512" r:id="rId54"/>
    <p:sldId id="513" r:id="rId55"/>
    <p:sldId id="514" r:id="rId56"/>
    <p:sldId id="567" r:id="rId57"/>
    <p:sldId id="568" r:id="rId58"/>
    <p:sldId id="570" r:id="rId59"/>
    <p:sldId id="569" r:id="rId60"/>
    <p:sldId id="474" r:id="rId61"/>
    <p:sldId id="306" r:id="rId62"/>
    <p:sldId id="312" r:id="rId63"/>
    <p:sldId id="314" r:id="rId64"/>
    <p:sldId id="502" r:id="rId65"/>
    <p:sldId id="261" r:id="rId66"/>
    <p:sldId id="264" r:id="rId67"/>
    <p:sldId id="598" r:id="rId68"/>
    <p:sldId id="599" r:id="rId69"/>
    <p:sldId id="600" r:id="rId70"/>
    <p:sldId id="308" r:id="rId71"/>
    <p:sldId id="272" r:id="rId72"/>
    <p:sldId id="311" r:id="rId73"/>
    <p:sldId id="270" r:id="rId74"/>
    <p:sldId id="601" r:id="rId75"/>
    <p:sldId id="602" r:id="rId76"/>
    <p:sldId id="274" r:id="rId77"/>
    <p:sldId id="305" r:id="rId78"/>
    <p:sldId id="275" r:id="rId79"/>
    <p:sldId id="377" r:id="rId80"/>
    <p:sldId id="503" r:id="rId81"/>
    <p:sldId id="504" r:id="rId82"/>
    <p:sldId id="575" r:id="rId83"/>
    <p:sldId id="576" r:id="rId84"/>
    <p:sldId id="577" r:id="rId85"/>
    <p:sldId id="578" r:id="rId86"/>
    <p:sldId id="546" r:id="rId87"/>
    <p:sldId id="547" r:id="rId88"/>
    <p:sldId id="548" r:id="rId89"/>
    <p:sldId id="549" r:id="rId90"/>
    <p:sldId id="532" r:id="rId91"/>
    <p:sldId id="533" r:id="rId92"/>
    <p:sldId id="534" r:id="rId93"/>
    <p:sldId id="535" r:id="rId94"/>
    <p:sldId id="536" r:id="rId95"/>
    <p:sldId id="537" r:id="rId96"/>
    <p:sldId id="519" r:id="rId97"/>
    <p:sldId id="540" r:id="rId98"/>
    <p:sldId id="541" r:id="rId99"/>
    <p:sldId id="542" r:id="rId100"/>
    <p:sldId id="543" r:id="rId101"/>
    <p:sldId id="544" r:id="rId102"/>
    <p:sldId id="587" r:id="rId103"/>
    <p:sldId id="588" r:id="rId104"/>
    <p:sldId id="581" r:id="rId105"/>
    <p:sldId id="582" r:id="rId106"/>
    <p:sldId id="583" r:id="rId107"/>
    <p:sldId id="584" r:id="rId108"/>
    <p:sldId id="585" r:id="rId109"/>
    <p:sldId id="586" r:id="rId110"/>
    <p:sldId id="571" r:id="rId111"/>
    <p:sldId id="572" r:id="rId112"/>
    <p:sldId id="573" r:id="rId113"/>
    <p:sldId id="574" r:id="rId114"/>
    <p:sldId id="516" r:id="rId115"/>
    <p:sldId id="517" r:id="rId116"/>
    <p:sldId id="416" r:id="rId117"/>
    <p:sldId id="353" r:id="rId118"/>
    <p:sldId id="423" r:id="rId119"/>
    <p:sldId id="531" r:id="rId120"/>
    <p:sldId id="421" r:id="rId121"/>
    <p:sldId id="425" r:id="rId122"/>
    <p:sldId id="418" r:id="rId123"/>
    <p:sldId id="530" r:id="rId124"/>
    <p:sldId id="424" r:id="rId125"/>
    <p:sldId id="368" r:id="rId126"/>
    <p:sldId id="419" r:id="rId127"/>
    <p:sldId id="370" r:id="rId128"/>
    <p:sldId id="372" r:id="rId129"/>
    <p:sldId id="384" r:id="rId130"/>
    <p:sldId id="518" r:id="rId131"/>
    <p:sldId id="385" r:id="rId132"/>
    <p:sldId id="387" r:id="rId133"/>
    <p:sldId id="388" r:id="rId134"/>
    <p:sldId id="392" r:id="rId135"/>
    <p:sldId id="393" r:id="rId136"/>
    <p:sldId id="394" r:id="rId137"/>
    <p:sldId id="395" r:id="rId138"/>
    <p:sldId id="396" r:id="rId139"/>
    <p:sldId id="397" r:id="rId140"/>
    <p:sldId id="505" r:id="rId141"/>
    <p:sldId id="506" r:id="rId142"/>
    <p:sldId id="507" r:id="rId143"/>
    <p:sldId id="428" r:id="rId144"/>
    <p:sldId id="429" r:id="rId145"/>
    <p:sldId id="430" r:id="rId146"/>
    <p:sldId id="431" r:id="rId147"/>
    <p:sldId id="432" r:id="rId148"/>
    <p:sldId id="433" r:id="rId149"/>
    <p:sldId id="434" r:id="rId150"/>
    <p:sldId id="435" r:id="rId151"/>
    <p:sldId id="436" r:id="rId152"/>
    <p:sldId id="437" r:id="rId153"/>
    <p:sldId id="438" r:id="rId154"/>
    <p:sldId id="439" r:id="rId155"/>
    <p:sldId id="440" r:id="rId156"/>
    <p:sldId id="441" r:id="rId157"/>
    <p:sldId id="442" r:id="rId158"/>
    <p:sldId id="443" r:id="rId159"/>
    <p:sldId id="444" r:id="rId160"/>
    <p:sldId id="445" r:id="rId161"/>
    <p:sldId id="446" r:id="rId162"/>
    <p:sldId id="447" r:id="rId163"/>
    <p:sldId id="448" r:id="rId164"/>
    <p:sldId id="449" r:id="rId165"/>
    <p:sldId id="450" r:id="rId166"/>
    <p:sldId id="451" r:id="rId167"/>
    <p:sldId id="452" r:id="rId168"/>
    <p:sldId id="453" r:id="rId169"/>
    <p:sldId id="454" r:id="rId170"/>
    <p:sldId id="455" r:id="rId171"/>
    <p:sldId id="456" r:id="rId172"/>
    <p:sldId id="457" r:id="rId173"/>
    <p:sldId id="458" r:id="rId174"/>
    <p:sldId id="460" r:id="rId175"/>
    <p:sldId id="461" r:id="rId176"/>
    <p:sldId id="462" r:id="rId177"/>
    <p:sldId id="463" r:id="rId178"/>
    <p:sldId id="459" r:id="rId179"/>
    <p:sldId id="464" r:id="rId180"/>
    <p:sldId id="465" r:id="rId181"/>
    <p:sldId id="466" r:id="rId182"/>
    <p:sldId id="468" r:id="rId183"/>
    <p:sldId id="469" r:id="rId184"/>
    <p:sldId id="521" r:id="rId185"/>
    <p:sldId id="470" r:id="rId186"/>
  </p:sldIdLst>
  <p:sldSz cx="9144000" cy="6858000" type="screen4x3"/>
  <p:notesSz cx="9240838" cy="6954838"/>
  <p:custDataLst>
    <p:tags r:id="rId189"/>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guide id="3" orient="horz" pos="2911">
          <p15:clr>
            <a:srgbClr val="A4A3A4"/>
          </p15:clr>
        </p15:guide>
        <p15:guide id="4"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FFCC"/>
    <a:srgbClr val="00FFFF"/>
    <a:srgbClr val="CC3300"/>
    <a:srgbClr val="CCECFF"/>
    <a:srgbClr val="FFAB57"/>
    <a:srgbClr val="003399"/>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83" autoAdjust="0"/>
    <p:restoredTop sz="82819" autoAdjust="0"/>
  </p:normalViewPr>
  <p:slideViewPr>
    <p:cSldViewPr>
      <p:cViewPr>
        <p:scale>
          <a:sx n="80" d="100"/>
          <a:sy n="80" d="100"/>
        </p:scale>
        <p:origin x="-360" y="-624"/>
      </p:cViewPr>
      <p:guideLst>
        <p:guide orient="horz" pos="2160"/>
        <p:guide pos="2880"/>
      </p:guideLst>
    </p:cSldViewPr>
  </p:slideViewPr>
  <p:outlineViewPr>
    <p:cViewPr>
      <p:scale>
        <a:sx n="33" d="100"/>
        <a:sy n="33" d="100"/>
      </p:scale>
      <p:origin x="0" y="97818"/>
    </p:cViewPr>
  </p:outlineViewPr>
  <p:notesTextViewPr>
    <p:cViewPr>
      <p:scale>
        <a:sx n="3" d="2"/>
        <a:sy n="3" d="2"/>
      </p:scale>
      <p:origin x="0" y="0"/>
    </p:cViewPr>
  </p:notesTextViewPr>
  <p:sorterViewPr>
    <p:cViewPr varScale="1">
      <p:scale>
        <a:sx n="1" d="1"/>
        <a:sy n="1" d="1"/>
      </p:scale>
      <p:origin x="0" y="10368"/>
    </p:cViewPr>
  </p:sorterViewPr>
  <p:notesViewPr>
    <p:cSldViewPr>
      <p:cViewPr>
        <p:scale>
          <a:sx n="89" d="100"/>
          <a:sy n="89" d="100"/>
        </p:scale>
        <p:origin x="-1123" y="-58"/>
      </p:cViewPr>
      <p:guideLst>
        <p:guide orient="horz" pos="2276"/>
        <p:guide orient="horz" pos="2191"/>
        <p:guide pos="3061"/>
        <p:guide pos="291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gs" Target="tags/tag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A7FD-45DE-BF1F-249235B56404}"/>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A7FD-45DE-BF1F-249235B5640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A7FD-45DE-BF1F-249235B56404}"/>
            </c:ext>
          </c:extLst>
        </c:ser>
        <c:dLbls>
          <c:showLegendKey val="0"/>
          <c:showVal val="0"/>
          <c:showCatName val="0"/>
          <c:showSerName val="0"/>
          <c:showPercent val="0"/>
          <c:showBubbleSize val="0"/>
        </c:dLbls>
        <c:gapWidth val="150"/>
        <c:shape val="box"/>
        <c:axId val="103028224"/>
        <c:axId val="101277696"/>
        <c:axId val="102709120"/>
      </c:bar3DChart>
      <c:catAx>
        <c:axId val="103028224"/>
        <c:scaling>
          <c:orientation val="minMax"/>
        </c:scaling>
        <c:delete val="0"/>
        <c:axPos val="b"/>
        <c:numFmt formatCode="General" sourceLinked="1"/>
        <c:majorTickMark val="out"/>
        <c:minorTickMark val="none"/>
        <c:tickLblPos val="nextTo"/>
        <c:crossAx val="101277696"/>
        <c:crosses val="autoZero"/>
        <c:auto val="1"/>
        <c:lblAlgn val="ctr"/>
        <c:lblOffset val="100"/>
        <c:noMultiLvlLbl val="0"/>
      </c:catAx>
      <c:valAx>
        <c:axId val="101277696"/>
        <c:scaling>
          <c:orientation val="minMax"/>
        </c:scaling>
        <c:delete val="0"/>
        <c:axPos val="l"/>
        <c:majorGridlines/>
        <c:numFmt formatCode="General" sourceLinked="1"/>
        <c:majorTickMark val="out"/>
        <c:minorTickMark val="none"/>
        <c:tickLblPos val="nextTo"/>
        <c:crossAx val="103028224"/>
        <c:crosses val="autoZero"/>
        <c:crossBetween val="between"/>
      </c:valAx>
      <c:serAx>
        <c:axId val="102709120"/>
        <c:scaling>
          <c:orientation val="minMax"/>
        </c:scaling>
        <c:delete val="0"/>
        <c:axPos val="b"/>
        <c:majorTickMark val="out"/>
        <c:minorTickMark val="none"/>
        <c:tickLblPos val="nextTo"/>
        <c:crossAx val="1012776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17%</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0.17</c:v>
                </c:pt>
                <c:pt idx="1">
                  <c:v>0.83</c:v>
                </c:pt>
              </c:numCache>
            </c:numRef>
          </c:val>
          <c:extLst xmlns:c16r2="http://schemas.microsoft.com/office/drawing/2015/06/chart">
            <c:ext xmlns:c16="http://schemas.microsoft.com/office/drawing/2014/chart" uri="{C3380CC4-5D6E-409C-BE32-E72D297353CC}">
              <c16:uniqueId val="{00000000-D133-458D-9FEC-7145ABA06E2A}"/>
            </c:ext>
          </c:extLst>
        </c:ser>
        <c:dLbls>
          <c:showLegendKey val="0"/>
          <c:showVal val="0"/>
          <c:showCatName val="0"/>
          <c:showSerName val="0"/>
          <c:showPercent val="0"/>
          <c:showBubbleSize val="0"/>
        </c:dLbls>
        <c:gapWidth val="150"/>
        <c:shape val="cylinder"/>
        <c:axId val="44317184"/>
        <c:axId val="42940608"/>
        <c:axId val="0"/>
      </c:bar3DChart>
      <c:catAx>
        <c:axId val="44317184"/>
        <c:scaling>
          <c:orientation val="minMax"/>
        </c:scaling>
        <c:delete val="0"/>
        <c:axPos val="b"/>
        <c:numFmt formatCode="General" sourceLinked="1"/>
        <c:majorTickMark val="out"/>
        <c:minorTickMark val="none"/>
        <c:tickLblPos val="nextTo"/>
        <c:spPr>
          <a:ln w="6350">
            <a:noFill/>
          </a:ln>
        </c:spPr>
        <c:crossAx val="42940608"/>
        <c:crosses val="autoZero"/>
        <c:auto val="1"/>
        <c:lblAlgn val="ctr"/>
        <c:lblOffset val="100"/>
        <c:noMultiLvlLbl val="0"/>
      </c:catAx>
      <c:valAx>
        <c:axId val="42940608"/>
        <c:scaling>
          <c:orientation val="minMax"/>
          <c:min val="0"/>
        </c:scaling>
        <c:delete val="0"/>
        <c:axPos val="l"/>
        <c:numFmt formatCode="0%" sourceLinked="1"/>
        <c:majorTickMark val="out"/>
        <c:minorTickMark val="none"/>
        <c:tickLblPos val="none"/>
        <c:spPr>
          <a:ln w="6350">
            <a:noFill/>
          </a:ln>
        </c:spPr>
        <c:crossAx val="44317184"/>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93%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0.93</c:v>
                </c:pt>
                <c:pt idx="1">
                  <c:v>7.0000000000000007E-2</c:v>
                </c:pt>
              </c:numCache>
            </c:numRef>
          </c:val>
          <c:extLst xmlns:c16r2="http://schemas.microsoft.com/office/drawing/2015/06/chart">
            <c:ext xmlns:c16="http://schemas.microsoft.com/office/drawing/2014/chart" uri="{C3380CC4-5D6E-409C-BE32-E72D297353CC}">
              <c16:uniqueId val="{00000000-316B-4AE6-8CB3-04A89EB4AFFA}"/>
            </c:ext>
          </c:extLst>
        </c:ser>
        <c:dLbls>
          <c:showLegendKey val="0"/>
          <c:showVal val="0"/>
          <c:showCatName val="0"/>
          <c:showSerName val="0"/>
          <c:showPercent val="0"/>
          <c:showBubbleSize val="0"/>
        </c:dLbls>
        <c:gapWidth val="150"/>
        <c:shape val="cylinder"/>
        <c:axId val="43759104"/>
        <c:axId val="43443904"/>
        <c:axId val="0"/>
      </c:bar3DChart>
      <c:catAx>
        <c:axId val="43759104"/>
        <c:scaling>
          <c:orientation val="minMax"/>
        </c:scaling>
        <c:delete val="0"/>
        <c:axPos val="b"/>
        <c:numFmt formatCode="General" sourceLinked="1"/>
        <c:majorTickMark val="out"/>
        <c:minorTickMark val="none"/>
        <c:tickLblPos val="nextTo"/>
        <c:spPr>
          <a:ln w="6350">
            <a:noFill/>
          </a:ln>
        </c:spPr>
        <c:crossAx val="43443904"/>
        <c:crosses val="autoZero"/>
        <c:auto val="1"/>
        <c:lblAlgn val="ctr"/>
        <c:lblOffset val="100"/>
        <c:noMultiLvlLbl val="0"/>
      </c:catAx>
      <c:valAx>
        <c:axId val="43443904"/>
        <c:scaling>
          <c:orientation val="minMax"/>
          <c:min val="0"/>
        </c:scaling>
        <c:delete val="0"/>
        <c:axPos val="l"/>
        <c:numFmt formatCode="0%" sourceLinked="1"/>
        <c:majorTickMark val="out"/>
        <c:minorTickMark val="none"/>
        <c:tickLblPos val="none"/>
        <c:spPr>
          <a:ln w="6350">
            <a:noFill/>
          </a:ln>
        </c:spPr>
        <c:crossAx val="43759104"/>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0.02</c:v>
                </c:pt>
                <c:pt idx="1">
                  <c:v>0</c:v>
                </c:pt>
                <c:pt idx="2">
                  <c:v>0</c:v>
                </c:pt>
                <c:pt idx="3">
                  <c:v>0.93</c:v>
                </c:pt>
                <c:pt idx="4">
                  <c:v>0.05</c:v>
                </c:pt>
              </c:numCache>
            </c:numRef>
          </c:val>
          <c:extLst xmlns:c16r2="http://schemas.microsoft.com/office/drawing/2015/06/chart">
            <c:ext xmlns:c16="http://schemas.microsoft.com/office/drawing/2014/chart" uri="{C3380CC4-5D6E-409C-BE32-E72D297353CC}">
              <c16:uniqueId val="{00000000-3067-48B0-A30C-D946AF5BD0FA}"/>
            </c:ext>
          </c:extLst>
        </c:ser>
        <c:dLbls>
          <c:showLegendKey val="0"/>
          <c:showVal val="0"/>
          <c:showCatName val="0"/>
          <c:showSerName val="0"/>
          <c:showPercent val="0"/>
          <c:showBubbleSize val="0"/>
        </c:dLbls>
        <c:gapWidth val="150"/>
        <c:shape val="cylinder"/>
        <c:axId val="43839488"/>
        <c:axId val="43446208"/>
        <c:axId val="0"/>
      </c:bar3DChart>
      <c:catAx>
        <c:axId val="43839488"/>
        <c:scaling>
          <c:orientation val="minMax"/>
        </c:scaling>
        <c:delete val="0"/>
        <c:axPos val="b"/>
        <c:numFmt formatCode="General" sourceLinked="1"/>
        <c:majorTickMark val="out"/>
        <c:minorTickMark val="none"/>
        <c:tickLblPos val="nextTo"/>
        <c:spPr>
          <a:ln w="6350">
            <a:noFill/>
          </a:ln>
        </c:spPr>
        <c:crossAx val="43446208"/>
        <c:crosses val="autoZero"/>
        <c:auto val="1"/>
        <c:lblAlgn val="ctr"/>
        <c:lblOffset val="100"/>
        <c:noMultiLvlLbl val="0"/>
      </c:catAx>
      <c:valAx>
        <c:axId val="43446208"/>
        <c:scaling>
          <c:orientation val="minMax"/>
          <c:min val="0"/>
        </c:scaling>
        <c:delete val="0"/>
        <c:axPos val="l"/>
        <c:numFmt formatCode="0%" sourceLinked="1"/>
        <c:majorTickMark val="out"/>
        <c:minorTickMark val="none"/>
        <c:tickLblPos val="none"/>
        <c:spPr>
          <a:ln w="6350">
            <a:noFill/>
          </a:ln>
        </c:spPr>
        <c:crossAx val="438394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58%</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0.57999999999999996</c:v>
                </c:pt>
                <c:pt idx="1">
                  <c:v>0.42</c:v>
                </c:pt>
              </c:numCache>
            </c:numRef>
          </c:val>
          <c:extLst xmlns:c16r2="http://schemas.microsoft.com/office/drawing/2015/06/chart">
            <c:ext xmlns:c16="http://schemas.microsoft.com/office/drawing/2014/chart" uri="{C3380CC4-5D6E-409C-BE32-E72D297353CC}">
              <c16:uniqueId val="{00000000-DCB3-442B-93A1-09684AAACCDB}"/>
            </c:ext>
          </c:extLst>
        </c:ser>
        <c:dLbls>
          <c:showLegendKey val="0"/>
          <c:showVal val="0"/>
          <c:showCatName val="0"/>
          <c:showSerName val="0"/>
          <c:showPercent val="0"/>
          <c:showBubbleSize val="0"/>
        </c:dLbls>
        <c:gapWidth val="150"/>
        <c:shape val="cylinder"/>
        <c:axId val="46413312"/>
        <c:axId val="43448512"/>
        <c:axId val="0"/>
      </c:bar3DChart>
      <c:catAx>
        <c:axId val="46413312"/>
        <c:scaling>
          <c:orientation val="minMax"/>
        </c:scaling>
        <c:delete val="0"/>
        <c:axPos val="b"/>
        <c:numFmt formatCode="General" sourceLinked="1"/>
        <c:majorTickMark val="out"/>
        <c:minorTickMark val="none"/>
        <c:tickLblPos val="nextTo"/>
        <c:spPr>
          <a:ln w="6350">
            <a:noFill/>
          </a:ln>
        </c:spPr>
        <c:crossAx val="43448512"/>
        <c:crosses val="autoZero"/>
        <c:auto val="1"/>
        <c:lblAlgn val="ctr"/>
        <c:lblOffset val="100"/>
        <c:noMultiLvlLbl val="0"/>
      </c:catAx>
      <c:valAx>
        <c:axId val="43448512"/>
        <c:scaling>
          <c:orientation val="minMax"/>
          <c:min val="0"/>
        </c:scaling>
        <c:delete val="0"/>
        <c:axPos val="l"/>
        <c:numFmt formatCode="0%" sourceLinked="1"/>
        <c:majorTickMark val="out"/>
        <c:minorTickMark val="none"/>
        <c:tickLblPos val="none"/>
        <c:spPr>
          <a:ln w="6350">
            <a:noFill/>
          </a:ln>
        </c:spPr>
        <c:crossAx val="4641331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7%</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7.0000000000000007E-2</c:v>
                </c:pt>
                <c:pt idx="1">
                  <c:v>0.93</c:v>
                </c:pt>
              </c:numCache>
            </c:numRef>
          </c:val>
          <c:extLst xmlns:c16r2="http://schemas.microsoft.com/office/drawing/2015/06/chart">
            <c:ext xmlns:c16="http://schemas.microsoft.com/office/drawing/2014/chart" uri="{C3380CC4-5D6E-409C-BE32-E72D297353CC}">
              <c16:uniqueId val="{00000000-571A-4F20-B493-7F877AD781E8}"/>
            </c:ext>
          </c:extLst>
        </c:ser>
        <c:dLbls>
          <c:showLegendKey val="0"/>
          <c:showVal val="0"/>
          <c:showCatName val="0"/>
          <c:showSerName val="0"/>
          <c:showPercent val="0"/>
          <c:showBubbleSize val="0"/>
        </c:dLbls>
        <c:gapWidth val="150"/>
        <c:shape val="cylinder"/>
        <c:axId val="46579712"/>
        <c:axId val="101374144"/>
        <c:axId val="0"/>
      </c:bar3DChart>
      <c:catAx>
        <c:axId val="46579712"/>
        <c:scaling>
          <c:orientation val="minMax"/>
        </c:scaling>
        <c:delete val="0"/>
        <c:axPos val="b"/>
        <c:numFmt formatCode="General" sourceLinked="1"/>
        <c:majorTickMark val="out"/>
        <c:minorTickMark val="none"/>
        <c:tickLblPos val="nextTo"/>
        <c:spPr>
          <a:ln w="6350">
            <a:noFill/>
          </a:ln>
        </c:spPr>
        <c:crossAx val="101374144"/>
        <c:crosses val="autoZero"/>
        <c:auto val="1"/>
        <c:lblAlgn val="ctr"/>
        <c:lblOffset val="100"/>
        <c:noMultiLvlLbl val="0"/>
      </c:catAx>
      <c:valAx>
        <c:axId val="101374144"/>
        <c:scaling>
          <c:orientation val="minMax"/>
          <c:min val="0"/>
        </c:scaling>
        <c:delete val="0"/>
        <c:axPos val="l"/>
        <c:numFmt formatCode="0%" sourceLinked="1"/>
        <c:majorTickMark val="out"/>
        <c:minorTickMark val="none"/>
        <c:tickLblPos val="none"/>
        <c:spPr>
          <a:ln w="6350">
            <a:noFill/>
          </a:ln>
        </c:spPr>
        <c:crossAx val="4657971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c:v>
                </c:pt>
                <c:pt idx="1">
                  <c:v>1</c:v>
                </c:pt>
              </c:numCache>
            </c:numRef>
          </c:val>
          <c:extLst xmlns:c16r2="http://schemas.microsoft.com/office/drawing/2015/06/chart">
            <c:ext xmlns:c16="http://schemas.microsoft.com/office/drawing/2014/chart" uri="{C3380CC4-5D6E-409C-BE32-E72D297353CC}">
              <c16:uniqueId val="{00000000-0BB0-4978-95EB-E2ECB220A084}"/>
            </c:ext>
          </c:extLst>
        </c:ser>
        <c:dLbls>
          <c:showLegendKey val="0"/>
          <c:showVal val="0"/>
          <c:showCatName val="0"/>
          <c:showSerName val="0"/>
          <c:showPercent val="0"/>
          <c:showBubbleSize val="0"/>
        </c:dLbls>
        <c:gapWidth val="150"/>
        <c:shape val="cylinder"/>
        <c:axId val="46116352"/>
        <c:axId val="43333248"/>
        <c:axId val="0"/>
      </c:bar3DChart>
      <c:catAx>
        <c:axId val="46116352"/>
        <c:scaling>
          <c:orientation val="minMax"/>
        </c:scaling>
        <c:delete val="0"/>
        <c:axPos val="b"/>
        <c:numFmt formatCode="General" sourceLinked="1"/>
        <c:majorTickMark val="out"/>
        <c:minorTickMark val="none"/>
        <c:tickLblPos val="nextTo"/>
        <c:spPr>
          <a:ln w="6350">
            <a:noFill/>
          </a:ln>
        </c:spPr>
        <c:crossAx val="43333248"/>
        <c:crosses val="autoZero"/>
        <c:auto val="1"/>
        <c:lblAlgn val="ctr"/>
        <c:lblOffset val="100"/>
        <c:noMultiLvlLbl val="0"/>
      </c:catAx>
      <c:valAx>
        <c:axId val="43333248"/>
        <c:scaling>
          <c:orientation val="minMax"/>
          <c:min val="0"/>
        </c:scaling>
        <c:delete val="0"/>
        <c:axPos val="l"/>
        <c:numFmt formatCode="0%" sourceLinked="1"/>
        <c:majorTickMark val="out"/>
        <c:minorTickMark val="none"/>
        <c:tickLblPos val="none"/>
        <c:spPr>
          <a:ln w="6350">
            <a:noFill/>
          </a:ln>
        </c:spPr>
        <c:crossAx val="4611635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7.0000000000000007E-2</c:v>
                </c:pt>
                <c:pt idx="2">
                  <c:v>0.93</c:v>
                </c:pt>
                <c:pt idx="3">
                  <c:v>0</c:v>
                </c:pt>
                <c:pt idx="4">
                  <c:v>0</c:v>
                </c:pt>
              </c:numCache>
            </c:numRef>
          </c:val>
          <c:extLst xmlns:c16r2="http://schemas.microsoft.com/office/drawing/2015/06/chart">
            <c:ext xmlns:c16="http://schemas.microsoft.com/office/drawing/2014/chart" uri="{C3380CC4-5D6E-409C-BE32-E72D297353CC}">
              <c16:uniqueId val="{00000000-0E4C-43CD-B1F0-399B15639435}"/>
            </c:ext>
          </c:extLst>
        </c:ser>
        <c:dLbls>
          <c:showLegendKey val="0"/>
          <c:showVal val="0"/>
          <c:showCatName val="0"/>
          <c:showSerName val="0"/>
          <c:showPercent val="0"/>
          <c:showBubbleSize val="0"/>
        </c:dLbls>
        <c:gapWidth val="150"/>
        <c:shape val="cylinder"/>
        <c:axId val="47175168"/>
        <c:axId val="43376640"/>
        <c:axId val="0"/>
      </c:bar3DChart>
      <c:catAx>
        <c:axId val="47175168"/>
        <c:scaling>
          <c:orientation val="minMax"/>
        </c:scaling>
        <c:delete val="0"/>
        <c:axPos val="b"/>
        <c:numFmt formatCode="General" sourceLinked="1"/>
        <c:majorTickMark val="out"/>
        <c:minorTickMark val="none"/>
        <c:tickLblPos val="nextTo"/>
        <c:spPr>
          <a:ln w="6350">
            <a:noFill/>
          </a:ln>
        </c:spPr>
        <c:crossAx val="43376640"/>
        <c:crosses val="autoZero"/>
        <c:auto val="1"/>
        <c:lblAlgn val="ctr"/>
        <c:lblOffset val="100"/>
        <c:noMultiLvlLbl val="0"/>
      </c:catAx>
      <c:valAx>
        <c:axId val="43376640"/>
        <c:scaling>
          <c:orientation val="minMax"/>
          <c:min val="0"/>
        </c:scaling>
        <c:delete val="0"/>
        <c:axPos val="l"/>
        <c:numFmt formatCode="0%" sourceLinked="1"/>
        <c:majorTickMark val="out"/>
        <c:minorTickMark val="none"/>
        <c:tickLblPos val="none"/>
        <c:spPr>
          <a:ln w="6350">
            <a:noFill/>
          </a:ln>
        </c:spPr>
        <c:crossAx val="4717516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c:v>
                </c:pt>
                <c:pt idx="1">
                  <c:v>1</c:v>
                </c:pt>
              </c:numCache>
            </c:numRef>
          </c:val>
          <c:extLst xmlns:c16r2="http://schemas.microsoft.com/office/drawing/2015/06/chart">
            <c:ext xmlns:c16="http://schemas.microsoft.com/office/drawing/2014/chart" uri="{C3380CC4-5D6E-409C-BE32-E72D297353CC}">
              <c16:uniqueId val="{00000000-D0BF-497F-8031-98772E645B2F}"/>
            </c:ext>
          </c:extLst>
        </c:ser>
        <c:dLbls>
          <c:showLegendKey val="0"/>
          <c:showVal val="0"/>
          <c:showCatName val="0"/>
          <c:showSerName val="0"/>
          <c:showPercent val="0"/>
          <c:showBubbleSize val="0"/>
        </c:dLbls>
        <c:gapWidth val="150"/>
        <c:shape val="cylinder"/>
        <c:axId val="47471616"/>
        <c:axId val="43378944"/>
        <c:axId val="0"/>
      </c:bar3DChart>
      <c:catAx>
        <c:axId val="47471616"/>
        <c:scaling>
          <c:orientation val="minMax"/>
        </c:scaling>
        <c:delete val="0"/>
        <c:axPos val="b"/>
        <c:numFmt formatCode="General" sourceLinked="1"/>
        <c:majorTickMark val="out"/>
        <c:minorTickMark val="none"/>
        <c:tickLblPos val="nextTo"/>
        <c:spPr>
          <a:ln w="6350">
            <a:noFill/>
          </a:ln>
        </c:spPr>
        <c:crossAx val="43378944"/>
        <c:crosses val="autoZero"/>
        <c:auto val="1"/>
        <c:lblAlgn val="ctr"/>
        <c:lblOffset val="100"/>
        <c:noMultiLvlLbl val="0"/>
      </c:catAx>
      <c:valAx>
        <c:axId val="43378944"/>
        <c:scaling>
          <c:orientation val="minMax"/>
          <c:min val="0"/>
        </c:scaling>
        <c:delete val="0"/>
        <c:axPos val="l"/>
        <c:numFmt formatCode="0%" sourceLinked="1"/>
        <c:majorTickMark val="out"/>
        <c:minorTickMark val="none"/>
        <c:tickLblPos val="none"/>
        <c:spPr>
          <a:ln w="6350">
            <a:noFill/>
          </a:ln>
        </c:spPr>
        <c:crossAx val="47471616"/>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0.02</c:v>
                </c:pt>
                <c:pt idx="1">
                  <c:v>0.02</c:v>
                </c:pt>
                <c:pt idx="2">
                  <c:v>0</c:v>
                </c:pt>
                <c:pt idx="3">
                  <c:v>0.9</c:v>
                </c:pt>
                <c:pt idx="4">
                  <c:v>0.05</c:v>
                </c:pt>
              </c:numCache>
            </c:numRef>
          </c:val>
          <c:extLst xmlns:c16r2="http://schemas.microsoft.com/office/drawing/2015/06/chart">
            <c:ext xmlns:c16="http://schemas.microsoft.com/office/drawing/2014/chart" uri="{C3380CC4-5D6E-409C-BE32-E72D297353CC}">
              <c16:uniqueId val="{00000000-2360-4EFC-ADD5-61C10744FE94}"/>
            </c:ext>
          </c:extLst>
        </c:ser>
        <c:dLbls>
          <c:showLegendKey val="0"/>
          <c:showVal val="0"/>
          <c:showCatName val="0"/>
          <c:showSerName val="0"/>
          <c:showPercent val="0"/>
          <c:showBubbleSize val="0"/>
        </c:dLbls>
        <c:gapWidth val="150"/>
        <c:shape val="cylinder"/>
        <c:axId val="47633408"/>
        <c:axId val="43381248"/>
        <c:axId val="0"/>
      </c:bar3DChart>
      <c:catAx>
        <c:axId val="47633408"/>
        <c:scaling>
          <c:orientation val="minMax"/>
        </c:scaling>
        <c:delete val="0"/>
        <c:axPos val="b"/>
        <c:numFmt formatCode="General" sourceLinked="1"/>
        <c:majorTickMark val="out"/>
        <c:minorTickMark val="none"/>
        <c:tickLblPos val="nextTo"/>
        <c:spPr>
          <a:ln w="6350">
            <a:noFill/>
          </a:ln>
        </c:spPr>
        <c:crossAx val="43381248"/>
        <c:crosses val="autoZero"/>
        <c:auto val="1"/>
        <c:lblAlgn val="ctr"/>
        <c:lblOffset val="100"/>
        <c:noMultiLvlLbl val="0"/>
      </c:catAx>
      <c:valAx>
        <c:axId val="43381248"/>
        <c:scaling>
          <c:orientation val="minMax"/>
          <c:min val="0"/>
        </c:scaling>
        <c:delete val="0"/>
        <c:axPos val="l"/>
        <c:numFmt formatCode="0%" sourceLinked="1"/>
        <c:majorTickMark val="out"/>
        <c:minorTickMark val="none"/>
        <c:tickLblPos val="none"/>
        <c:spPr>
          <a:ln w="6350">
            <a:noFill/>
          </a:ln>
        </c:spPr>
        <c:crossAx val="4763340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0.1</c:v>
                </c:pt>
                <c:pt idx="2">
                  <c:v>0.88</c:v>
                </c:pt>
                <c:pt idx="3">
                  <c:v>0</c:v>
                </c:pt>
                <c:pt idx="4">
                  <c:v>0.02</c:v>
                </c:pt>
              </c:numCache>
            </c:numRef>
          </c:val>
          <c:extLst xmlns:c16r2="http://schemas.microsoft.com/office/drawing/2015/06/chart">
            <c:ext xmlns:c16="http://schemas.microsoft.com/office/drawing/2014/chart" uri="{C3380CC4-5D6E-409C-BE32-E72D297353CC}">
              <c16:uniqueId val="{00000000-8664-4980-9A38-F65B5002B4EB}"/>
            </c:ext>
          </c:extLst>
        </c:ser>
        <c:dLbls>
          <c:showLegendKey val="0"/>
          <c:showVal val="0"/>
          <c:showCatName val="0"/>
          <c:showSerName val="0"/>
          <c:showPercent val="0"/>
          <c:showBubbleSize val="0"/>
        </c:dLbls>
        <c:gapWidth val="150"/>
        <c:shape val="cylinder"/>
        <c:axId val="48420352"/>
        <c:axId val="44202752"/>
        <c:axId val="0"/>
      </c:bar3DChart>
      <c:catAx>
        <c:axId val="48420352"/>
        <c:scaling>
          <c:orientation val="minMax"/>
        </c:scaling>
        <c:delete val="0"/>
        <c:axPos val="b"/>
        <c:numFmt formatCode="General" sourceLinked="1"/>
        <c:majorTickMark val="out"/>
        <c:minorTickMark val="none"/>
        <c:tickLblPos val="nextTo"/>
        <c:spPr>
          <a:ln w="6350">
            <a:noFill/>
          </a:ln>
        </c:spPr>
        <c:crossAx val="44202752"/>
        <c:crosses val="autoZero"/>
        <c:auto val="1"/>
        <c:lblAlgn val="ctr"/>
        <c:lblOffset val="100"/>
        <c:noMultiLvlLbl val="0"/>
      </c:catAx>
      <c:valAx>
        <c:axId val="44202752"/>
        <c:scaling>
          <c:orientation val="minMax"/>
          <c:min val="0"/>
        </c:scaling>
        <c:delete val="0"/>
        <c:axPos val="l"/>
        <c:numFmt formatCode="0%" sourceLinked="1"/>
        <c:majorTickMark val="out"/>
        <c:minorTickMark val="none"/>
        <c:tickLblPos val="none"/>
        <c:spPr>
          <a:ln w="6350">
            <a:noFill/>
          </a:ln>
        </c:spPr>
        <c:crossAx val="4842035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0.12</c:v>
                </c:pt>
                <c:pt idx="1">
                  <c:v>0.88</c:v>
                </c:pt>
                <c:pt idx="2">
                  <c:v>0</c:v>
                </c:pt>
                <c:pt idx="3">
                  <c:v>0</c:v>
                </c:pt>
              </c:numCache>
            </c:numRef>
          </c:val>
          <c:extLst xmlns:c16r2="http://schemas.microsoft.com/office/drawing/2015/06/chart">
            <c:ext xmlns:c16="http://schemas.microsoft.com/office/drawing/2014/chart" uri="{C3380CC4-5D6E-409C-BE32-E72D297353CC}">
              <c16:uniqueId val="{00000000-58F9-4B70-905E-872A64E990D7}"/>
            </c:ext>
          </c:extLst>
        </c:ser>
        <c:dLbls>
          <c:showLegendKey val="0"/>
          <c:showVal val="0"/>
          <c:showCatName val="0"/>
          <c:showSerName val="0"/>
          <c:showPercent val="0"/>
          <c:showBubbleSize val="0"/>
        </c:dLbls>
        <c:gapWidth val="150"/>
        <c:shape val="cylinder"/>
        <c:axId val="42611712"/>
        <c:axId val="105625792"/>
        <c:axId val="0"/>
      </c:bar3DChart>
      <c:catAx>
        <c:axId val="42611712"/>
        <c:scaling>
          <c:orientation val="minMax"/>
        </c:scaling>
        <c:delete val="0"/>
        <c:axPos val="b"/>
        <c:numFmt formatCode="General" sourceLinked="1"/>
        <c:majorTickMark val="out"/>
        <c:minorTickMark val="none"/>
        <c:tickLblPos val="nextTo"/>
        <c:spPr>
          <a:ln w="6350">
            <a:noFill/>
          </a:ln>
        </c:spPr>
        <c:crossAx val="105625792"/>
        <c:crosses val="autoZero"/>
        <c:auto val="1"/>
        <c:lblAlgn val="ctr"/>
        <c:lblOffset val="100"/>
        <c:noMultiLvlLbl val="0"/>
      </c:catAx>
      <c:valAx>
        <c:axId val="105625792"/>
        <c:scaling>
          <c:orientation val="minMax"/>
          <c:min val="0"/>
        </c:scaling>
        <c:delete val="0"/>
        <c:axPos val="l"/>
        <c:numFmt formatCode="0%" sourceLinked="1"/>
        <c:majorTickMark val="out"/>
        <c:minorTickMark val="none"/>
        <c:tickLblPos val="none"/>
        <c:spPr>
          <a:ln w="6350">
            <a:noFill/>
          </a:ln>
        </c:spPr>
        <c:crossAx val="4261171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c:v>
                </c:pt>
                <c:pt idx="1">
                  <c:v>1</c:v>
                </c:pt>
              </c:numCache>
            </c:numRef>
          </c:val>
          <c:extLst xmlns:c16r2="http://schemas.microsoft.com/office/drawing/2015/06/chart">
            <c:ext xmlns:c16="http://schemas.microsoft.com/office/drawing/2014/chart" uri="{C3380CC4-5D6E-409C-BE32-E72D297353CC}">
              <c16:uniqueId val="{00000000-510D-43B4-917B-E05CBEA08463}"/>
            </c:ext>
          </c:extLst>
        </c:ser>
        <c:dLbls>
          <c:showLegendKey val="0"/>
          <c:showVal val="0"/>
          <c:showCatName val="0"/>
          <c:showSerName val="0"/>
          <c:showPercent val="0"/>
          <c:showBubbleSize val="0"/>
        </c:dLbls>
        <c:gapWidth val="150"/>
        <c:shape val="cylinder"/>
        <c:axId val="49400832"/>
        <c:axId val="46384256"/>
        <c:axId val="0"/>
      </c:bar3DChart>
      <c:catAx>
        <c:axId val="49400832"/>
        <c:scaling>
          <c:orientation val="minMax"/>
        </c:scaling>
        <c:delete val="0"/>
        <c:axPos val="b"/>
        <c:numFmt formatCode="General" sourceLinked="1"/>
        <c:majorTickMark val="out"/>
        <c:minorTickMark val="none"/>
        <c:tickLblPos val="nextTo"/>
        <c:spPr>
          <a:ln w="6350">
            <a:noFill/>
          </a:ln>
        </c:spPr>
        <c:crossAx val="46384256"/>
        <c:crosses val="autoZero"/>
        <c:auto val="1"/>
        <c:lblAlgn val="ctr"/>
        <c:lblOffset val="100"/>
        <c:noMultiLvlLbl val="0"/>
      </c:catAx>
      <c:valAx>
        <c:axId val="46384256"/>
        <c:scaling>
          <c:orientation val="minMax"/>
          <c:min val="0"/>
        </c:scaling>
        <c:delete val="0"/>
        <c:axPos val="l"/>
        <c:numFmt formatCode="0%" sourceLinked="1"/>
        <c:majorTickMark val="out"/>
        <c:minorTickMark val="none"/>
        <c:tickLblPos val="none"/>
        <c:spPr>
          <a:ln w="6350">
            <a:noFill/>
          </a:ln>
        </c:spPr>
        <c:crossAx val="4940083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7%</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7.0000000000000007E-2</c:v>
                </c:pt>
                <c:pt idx="1">
                  <c:v>0.93</c:v>
                </c:pt>
              </c:numCache>
            </c:numRef>
          </c:val>
          <c:extLst xmlns:c16r2="http://schemas.microsoft.com/office/drawing/2015/06/chart">
            <c:ext xmlns:c16="http://schemas.microsoft.com/office/drawing/2014/chart" uri="{C3380CC4-5D6E-409C-BE32-E72D297353CC}">
              <c16:uniqueId val="{00000000-74FD-4DD7-8FE0-5993BA9E8CB5}"/>
            </c:ext>
          </c:extLst>
        </c:ser>
        <c:dLbls>
          <c:showLegendKey val="0"/>
          <c:showVal val="0"/>
          <c:showCatName val="0"/>
          <c:showSerName val="0"/>
          <c:showPercent val="0"/>
          <c:showBubbleSize val="0"/>
        </c:dLbls>
        <c:gapWidth val="150"/>
        <c:shape val="cylinder"/>
        <c:axId val="49526272"/>
        <c:axId val="46386560"/>
        <c:axId val="0"/>
      </c:bar3DChart>
      <c:catAx>
        <c:axId val="49526272"/>
        <c:scaling>
          <c:orientation val="minMax"/>
        </c:scaling>
        <c:delete val="0"/>
        <c:axPos val="b"/>
        <c:numFmt formatCode="General" sourceLinked="1"/>
        <c:majorTickMark val="out"/>
        <c:minorTickMark val="none"/>
        <c:tickLblPos val="nextTo"/>
        <c:spPr>
          <a:ln w="6350">
            <a:noFill/>
          </a:ln>
        </c:spPr>
        <c:crossAx val="46386560"/>
        <c:crosses val="autoZero"/>
        <c:auto val="1"/>
        <c:lblAlgn val="ctr"/>
        <c:lblOffset val="100"/>
        <c:noMultiLvlLbl val="0"/>
      </c:catAx>
      <c:valAx>
        <c:axId val="46386560"/>
        <c:scaling>
          <c:orientation val="minMax"/>
          <c:min val="0"/>
        </c:scaling>
        <c:delete val="0"/>
        <c:axPos val="l"/>
        <c:numFmt formatCode="0%" sourceLinked="1"/>
        <c:majorTickMark val="out"/>
        <c:minorTickMark val="none"/>
        <c:tickLblPos val="none"/>
        <c:spPr>
          <a:ln w="6350">
            <a:noFill/>
          </a:ln>
        </c:spPr>
        <c:crossAx val="4952627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0.05</c:v>
                </c:pt>
                <c:pt idx="2">
                  <c:v>0.95</c:v>
                </c:pt>
                <c:pt idx="3">
                  <c:v>0</c:v>
                </c:pt>
                <c:pt idx="4">
                  <c:v>0</c:v>
                </c:pt>
              </c:numCache>
            </c:numRef>
          </c:val>
          <c:extLst xmlns:c16r2="http://schemas.microsoft.com/office/drawing/2015/06/chart">
            <c:ext xmlns:c16="http://schemas.microsoft.com/office/drawing/2014/chart" uri="{C3380CC4-5D6E-409C-BE32-E72D297353CC}">
              <c16:uniqueId val="{00000000-11E6-4826-9540-7DF05E11203C}"/>
            </c:ext>
          </c:extLst>
        </c:ser>
        <c:dLbls>
          <c:showLegendKey val="0"/>
          <c:showVal val="0"/>
          <c:showCatName val="0"/>
          <c:showSerName val="0"/>
          <c:showPercent val="0"/>
          <c:showBubbleSize val="0"/>
        </c:dLbls>
        <c:gapWidth val="150"/>
        <c:shape val="cylinder"/>
        <c:axId val="48644608"/>
        <c:axId val="46389440"/>
        <c:axId val="0"/>
      </c:bar3DChart>
      <c:catAx>
        <c:axId val="48644608"/>
        <c:scaling>
          <c:orientation val="minMax"/>
        </c:scaling>
        <c:delete val="0"/>
        <c:axPos val="b"/>
        <c:numFmt formatCode="General" sourceLinked="1"/>
        <c:majorTickMark val="out"/>
        <c:minorTickMark val="none"/>
        <c:tickLblPos val="nextTo"/>
        <c:spPr>
          <a:ln w="6350">
            <a:noFill/>
          </a:ln>
        </c:spPr>
        <c:crossAx val="46389440"/>
        <c:crosses val="autoZero"/>
        <c:auto val="1"/>
        <c:lblAlgn val="ctr"/>
        <c:lblOffset val="100"/>
        <c:noMultiLvlLbl val="0"/>
      </c:catAx>
      <c:valAx>
        <c:axId val="46389440"/>
        <c:scaling>
          <c:orientation val="minMax"/>
          <c:min val="0"/>
        </c:scaling>
        <c:delete val="0"/>
        <c:axPos val="l"/>
        <c:numFmt formatCode="0%" sourceLinked="1"/>
        <c:majorTickMark val="out"/>
        <c:minorTickMark val="none"/>
        <c:tickLblPos val="none"/>
        <c:spPr>
          <a:ln w="6350">
            <a:noFill/>
          </a:ln>
        </c:spPr>
        <c:crossAx val="4864460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0.02</c:v>
                </c:pt>
                <c:pt idx="1">
                  <c:v>0.02</c:v>
                </c:pt>
                <c:pt idx="2">
                  <c:v>0</c:v>
                </c:pt>
                <c:pt idx="3">
                  <c:v>0.89</c:v>
                </c:pt>
                <c:pt idx="4">
                  <c:v>7.0000000000000007E-2</c:v>
                </c:pt>
              </c:numCache>
            </c:numRef>
          </c:val>
          <c:extLst xmlns:c16r2="http://schemas.microsoft.com/office/drawing/2015/06/chart">
            <c:ext xmlns:c16="http://schemas.microsoft.com/office/drawing/2014/chart" uri="{C3380CC4-5D6E-409C-BE32-E72D297353CC}">
              <c16:uniqueId val="{00000000-6770-40C4-B813-7614D5BE4D7E}"/>
            </c:ext>
          </c:extLst>
        </c:ser>
        <c:dLbls>
          <c:showLegendKey val="0"/>
          <c:showVal val="0"/>
          <c:showCatName val="0"/>
          <c:showSerName val="0"/>
          <c:showPercent val="0"/>
          <c:showBubbleSize val="0"/>
        </c:dLbls>
        <c:gapWidth val="150"/>
        <c:shape val="cylinder"/>
        <c:axId val="50603008"/>
        <c:axId val="49660480"/>
        <c:axId val="0"/>
      </c:bar3DChart>
      <c:catAx>
        <c:axId val="50603008"/>
        <c:scaling>
          <c:orientation val="minMax"/>
        </c:scaling>
        <c:delete val="0"/>
        <c:axPos val="b"/>
        <c:numFmt formatCode="General" sourceLinked="1"/>
        <c:majorTickMark val="out"/>
        <c:minorTickMark val="none"/>
        <c:tickLblPos val="nextTo"/>
        <c:spPr>
          <a:ln w="6350">
            <a:noFill/>
          </a:ln>
        </c:spPr>
        <c:crossAx val="49660480"/>
        <c:crosses val="autoZero"/>
        <c:auto val="1"/>
        <c:lblAlgn val="ctr"/>
        <c:lblOffset val="100"/>
        <c:noMultiLvlLbl val="0"/>
      </c:catAx>
      <c:valAx>
        <c:axId val="49660480"/>
        <c:scaling>
          <c:orientation val="minMax"/>
          <c:min val="0"/>
        </c:scaling>
        <c:delete val="0"/>
        <c:axPos val="l"/>
        <c:numFmt formatCode="0%" sourceLinked="1"/>
        <c:majorTickMark val="out"/>
        <c:minorTickMark val="none"/>
        <c:tickLblPos val="none"/>
        <c:spPr>
          <a:ln w="6350">
            <a:noFill/>
          </a:ln>
        </c:spPr>
        <c:crossAx val="5060300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100%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00-BF3F-4BAD-8B41-34230B28620B}"/>
            </c:ext>
          </c:extLst>
        </c:ser>
        <c:dLbls>
          <c:showLegendKey val="0"/>
          <c:showVal val="0"/>
          <c:showCatName val="0"/>
          <c:showSerName val="0"/>
          <c:showPercent val="0"/>
          <c:showBubbleSize val="0"/>
        </c:dLbls>
        <c:gapWidth val="150"/>
        <c:shape val="cylinder"/>
        <c:axId val="50981888"/>
        <c:axId val="49662784"/>
        <c:axId val="0"/>
      </c:bar3DChart>
      <c:catAx>
        <c:axId val="50981888"/>
        <c:scaling>
          <c:orientation val="minMax"/>
        </c:scaling>
        <c:delete val="0"/>
        <c:axPos val="b"/>
        <c:numFmt formatCode="General" sourceLinked="1"/>
        <c:majorTickMark val="out"/>
        <c:minorTickMark val="none"/>
        <c:tickLblPos val="nextTo"/>
        <c:spPr>
          <a:ln w="6350">
            <a:noFill/>
          </a:ln>
        </c:spPr>
        <c:crossAx val="49662784"/>
        <c:crosses val="autoZero"/>
        <c:auto val="1"/>
        <c:lblAlgn val="ctr"/>
        <c:lblOffset val="100"/>
        <c:noMultiLvlLbl val="0"/>
      </c:catAx>
      <c:valAx>
        <c:axId val="49662784"/>
        <c:scaling>
          <c:orientation val="minMax"/>
          <c:min val="0"/>
        </c:scaling>
        <c:delete val="0"/>
        <c:axPos val="l"/>
        <c:numFmt formatCode="0%" sourceLinked="1"/>
        <c:majorTickMark val="out"/>
        <c:minorTickMark val="none"/>
        <c:tickLblPos val="none"/>
        <c:spPr>
          <a:ln w="6350">
            <a:noFill/>
          </a:ln>
        </c:spPr>
        <c:crossAx val="509818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c:v>
                </c:pt>
                <c:pt idx="1">
                  <c:v>0.98</c:v>
                </c:pt>
                <c:pt idx="2">
                  <c:v>0.02</c:v>
                </c:pt>
                <c:pt idx="3">
                  <c:v>0</c:v>
                </c:pt>
              </c:numCache>
            </c:numRef>
          </c:val>
          <c:extLst xmlns:c16r2="http://schemas.microsoft.com/office/drawing/2015/06/chart">
            <c:ext xmlns:c16="http://schemas.microsoft.com/office/drawing/2014/chart" uri="{C3380CC4-5D6E-409C-BE32-E72D297353CC}">
              <c16:uniqueId val="{00000000-6982-4A73-9695-4DAD3F360AE1}"/>
            </c:ext>
          </c:extLst>
        </c:ser>
        <c:dLbls>
          <c:showLegendKey val="0"/>
          <c:showVal val="0"/>
          <c:showCatName val="0"/>
          <c:showSerName val="0"/>
          <c:showPercent val="0"/>
          <c:showBubbleSize val="0"/>
        </c:dLbls>
        <c:gapWidth val="150"/>
        <c:shape val="cylinder"/>
        <c:axId val="51087872"/>
        <c:axId val="49665088"/>
        <c:axId val="0"/>
      </c:bar3DChart>
      <c:catAx>
        <c:axId val="51087872"/>
        <c:scaling>
          <c:orientation val="minMax"/>
        </c:scaling>
        <c:delete val="0"/>
        <c:axPos val="b"/>
        <c:numFmt formatCode="General" sourceLinked="1"/>
        <c:majorTickMark val="out"/>
        <c:minorTickMark val="none"/>
        <c:tickLblPos val="nextTo"/>
        <c:spPr>
          <a:ln w="6350">
            <a:noFill/>
          </a:ln>
        </c:spPr>
        <c:crossAx val="49665088"/>
        <c:crosses val="autoZero"/>
        <c:auto val="1"/>
        <c:lblAlgn val="ctr"/>
        <c:lblOffset val="100"/>
        <c:noMultiLvlLbl val="0"/>
      </c:catAx>
      <c:valAx>
        <c:axId val="49665088"/>
        <c:scaling>
          <c:orientation val="minMax"/>
          <c:min val="0"/>
        </c:scaling>
        <c:delete val="0"/>
        <c:axPos val="l"/>
        <c:numFmt formatCode="0%" sourceLinked="1"/>
        <c:majorTickMark val="out"/>
        <c:minorTickMark val="none"/>
        <c:tickLblPos val="none"/>
        <c:spPr>
          <a:ln w="6350">
            <a:noFill/>
          </a:ln>
        </c:spPr>
        <c:crossAx val="5108787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1</c:v>
                </c:pt>
              </c:numCache>
            </c:numRef>
          </c:val>
          <c:extLst xmlns:c16r2="http://schemas.microsoft.com/office/drawing/2015/06/chart">
            <c:ext xmlns:c16="http://schemas.microsoft.com/office/drawing/2014/chart" uri="{C3380CC4-5D6E-409C-BE32-E72D297353CC}">
              <c16:uniqueId val="{00000000-7C92-43A5-9282-CCDED0F222CB}"/>
            </c:ext>
          </c:extLst>
        </c:ser>
        <c:dLbls>
          <c:showLegendKey val="0"/>
          <c:showVal val="0"/>
          <c:showCatName val="0"/>
          <c:showSerName val="0"/>
          <c:showPercent val="0"/>
          <c:showBubbleSize val="0"/>
        </c:dLbls>
        <c:gapWidth val="150"/>
        <c:shape val="cylinder"/>
        <c:axId val="50721280"/>
        <c:axId val="49667392"/>
        <c:axId val="0"/>
      </c:bar3DChart>
      <c:catAx>
        <c:axId val="50721280"/>
        <c:scaling>
          <c:orientation val="minMax"/>
        </c:scaling>
        <c:delete val="0"/>
        <c:axPos val="b"/>
        <c:numFmt formatCode="General" sourceLinked="1"/>
        <c:majorTickMark val="out"/>
        <c:minorTickMark val="none"/>
        <c:tickLblPos val="nextTo"/>
        <c:spPr>
          <a:ln w="6350">
            <a:noFill/>
          </a:ln>
        </c:spPr>
        <c:crossAx val="49667392"/>
        <c:crosses val="autoZero"/>
        <c:auto val="1"/>
        <c:lblAlgn val="ctr"/>
        <c:lblOffset val="100"/>
        <c:noMultiLvlLbl val="0"/>
      </c:catAx>
      <c:valAx>
        <c:axId val="49667392"/>
        <c:scaling>
          <c:orientation val="minMax"/>
          <c:min val="0"/>
        </c:scaling>
        <c:delete val="0"/>
        <c:axPos val="l"/>
        <c:numFmt formatCode="0%" sourceLinked="1"/>
        <c:majorTickMark val="out"/>
        <c:minorTickMark val="none"/>
        <c:tickLblPos val="none"/>
        <c:spPr>
          <a:ln w="6350">
            <a:noFill/>
          </a:ln>
        </c:spPr>
        <c:crossAx val="5072128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10%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0.1</c:v>
                </c:pt>
                <c:pt idx="1">
                  <c:v>0</c:v>
                </c:pt>
                <c:pt idx="2">
                  <c:v>0.81</c:v>
                </c:pt>
                <c:pt idx="3">
                  <c:v>0</c:v>
                </c:pt>
                <c:pt idx="4">
                  <c:v>0.1</c:v>
                </c:pt>
              </c:numCache>
            </c:numRef>
          </c:val>
          <c:extLst xmlns:c16r2="http://schemas.microsoft.com/office/drawing/2015/06/chart">
            <c:ext xmlns:c16="http://schemas.microsoft.com/office/drawing/2014/chart" uri="{C3380CC4-5D6E-409C-BE32-E72D297353CC}">
              <c16:uniqueId val="{00000000-AB05-48EC-82A4-7EF57F370ECF}"/>
            </c:ext>
          </c:extLst>
        </c:ser>
        <c:dLbls>
          <c:showLegendKey val="0"/>
          <c:showVal val="0"/>
          <c:showCatName val="0"/>
          <c:showSerName val="0"/>
          <c:showPercent val="0"/>
          <c:showBubbleSize val="0"/>
        </c:dLbls>
        <c:gapWidth val="150"/>
        <c:shape val="cylinder"/>
        <c:axId val="7296512"/>
        <c:axId val="49637056"/>
        <c:axId val="0"/>
      </c:bar3DChart>
      <c:catAx>
        <c:axId val="7296512"/>
        <c:scaling>
          <c:orientation val="minMax"/>
        </c:scaling>
        <c:delete val="0"/>
        <c:axPos val="b"/>
        <c:numFmt formatCode="General" sourceLinked="1"/>
        <c:majorTickMark val="out"/>
        <c:minorTickMark val="none"/>
        <c:tickLblPos val="nextTo"/>
        <c:spPr>
          <a:ln w="6350">
            <a:noFill/>
          </a:ln>
        </c:spPr>
        <c:crossAx val="49637056"/>
        <c:crosses val="autoZero"/>
        <c:auto val="1"/>
        <c:lblAlgn val="ctr"/>
        <c:lblOffset val="100"/>
        <c:noMultiLvlLbl val="0"/>
      </c:catAx>
      <c:valAx>
        <c:axId val="49637056"/>
        <c:scaling>
          <c:orientation val="minMax"/>
          <c:min val="0"/>
        </c:scaling>
        <c:delete val="0"/>
        <c:axPos val="l"/>
        <c:numFmt formatCode="0%" sourceLinked="1"/>
        <c:majorTickMark val="out"/>
        <c:minorTickMark val="none"/>
        <c:tickLblPos val="none"/>
        <c:spPr>
          <a:ln w="6350">
            <a:noFill/>
          </a:ln>
        </c:spPr>
        <c:crossAx val="729651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51%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0.51</c:v>
                </c:pt>
                <c:pt idx="1">
                  <c:v>0.19</c:v>
                </c:pt>
                <c:pt idx="2">
                  <c:v>0.02</c:v>
                </c:pt>
                <c:pt idx="3">
                  <c:v>0.09</c:v>
                </c:pt>
                <c:pt idx="4">
                  <c:v>0.19</c:v>
                </c:pt>
              </c:numCache>
            </c:numRef>
          </c:val>
          <c:extLst xmlns:c16r2="http://schemas.microsoft.com/office/drawing/2015/06/chart">
            <c:ext xmlns:c16="http://schemas.microsoft.com/office/drawing/2014/chart" uri="{C3380CC4-5D6E-409C-BE32-E72D297353CC}">
              <c16:uniqueId val="{00000000-5AD0-4A14-A5AF-FFD934734CF3}"/>
            </c:ext>
          </c:extLst>
        </c:ser>
        <c:dLbls>
          <c:showLegendKey val="0"/>
          <c:showVal val="0"/>
          <c:showCatName val="0"/>
          <c:showSerName val="0"/>
          <c:showPercent val="0"/>
          <c:showBubbleSize val="0"/>
        </c:dLbls>
        <c:gapWidth val="150"/>
        <c:shape val="cylinder"/>
        <c:axId val="50795008"/>
        <c:axId val="49639936"/>
        <c:axId val="0"/>
      </c:bar3DChart>
      <c:catAx>
        <c:axId val="50795008"/>
        <c:scaling>
          <c:orientation val="minMax"/>
        </c:scaling>
        <c:delete val="0"/>
        <c:axPos val="b"/>
        <c:numFmt formatCode="General" sourceLinked="1"/>
        <c:majorTickMark val="out"/>
        <c:minorTickMark val="none"/>
        <c:tickLblPos val="nextTo"/>
        <c:spPr>
          <a:ln w="6350">
            <a:noFill/>
          </a:ln>
        </c:spPr>
        <c:crossAx val="49639936"/>
        <c:crosses val="autoZero"/>
        <c:auto val="1"/>
        <c:lblAlgn val="ctr"/>
        <c:lblOffset val="100"/>
        <c:noMultiLvlLbl val="0"/>
      </c:catAx>
      <c:valAx>
        <c:axId val="49639936"/>
        <c:scaling>
          <c:orientation val="minMax"/>
          <c:min val="0"/>
        </c:scaling>
        <c:delete val="0"/>
        <c:axPos val="l"/>
        <c:numFmt formatCode="0%" sourceLinked="1"/>
        <c:majorTickMark val="out"/>
        <c:minorTickMark val="none"/>
        <c:tickLblPos val="none"/>
        <c:spPr>
          <a:ln w="6350">
            <a:noFill/>
          </a:ln>
        </c:spPr>
        <c:crossAx val="5079500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90%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0.9</c:v>
                </c:pt>
                <c:pt idx="1">
                  <c:v>0.1</c:v>
                </c:pt>
              </c:numCache>
            </c:numRef>
          </c:val>
          <c:extLst xmlns:c16r2="http://schemas.microsoft.com/office/drawing/2015/06/chart">
            <c:ext xmlns:c16="http://schemas.microsoft.com/office/drawing/2014/chart" uri="{C3380CC4-5D6E-409C-BE32-E72D297353CC}">
              <c16:uniqueId val="{00000000-9558-4AD5-B3CC-60E787DDB43D}"/>
            </c:ext>
          </c:extLst>
        </c:ser>
        <c:dLbls>
          <c:showLegendKey val="0"/>
          <c:showVal val="0"/>
          <c:showCatName val="0"/>
          <c:showSerName val="0"/>
          <c:showPercent val="0"/>
          <c:showBubbleSize val="0"/>
        </c:dLbls>
        <c:gapWidth val="150"/>
        <c:shape val="cylinder"/>
        <c:axId val="51187200"/>
        <c:axId val="49642240"/>
        <c:axId val="0"/>
      </c:bar3DChart>
      <c:catAx>
        <c:axId val="51187200"/>
        <c:scaling>
          <c:orientation val="minMax"/>
        </c:scaling>
        <c:delete val="0"/>
        <c:axPos val="b"/>
        <c:numFmt formatCode="General" sourceLinked="1"/>
        <c:majorTickMark val="out"/>
        <c:minorTickMark val="none"/>
        <c:tickLblPos val="nextTo"/>
        <c:spPr>
          <a:ln w="6350">
            <a:noFill/>
          </a:ln>
        </c:spPr>
        <c:crossAx val="49642240"/>
        <c:crosses val="autoZero"/>
        <c:auto val="1"/>
        <c:lblAlgn val="ctr"/>
        <c:lblOffset val="100"/>
        <c:noMultiLvlLbl val="0"/>
      </c:catAx>
      <c:valAx>
        <c:axId val="49642240"/>
        <c:scaling>
          <c:orientation val="minMax"/>
          <c:min val="0"/>
        </c:scaling>
        <c:delete val="0"/>
        <c:axPos val="l"/>
        <c:numFmt formatCode="0%" sourceLinked="1"/>
        <c:majorTickMark val="out"/>
        <c:minorTickMark val="none"/>
        <c:tickLblPos val="none"/>
        <c:spPr>
          <a:ln w="6350">
            <a:noFill/>
          </a:ln>
        </c:spPr>
        <c:crossAx val="5118720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21%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0.21</c:v>
                </c:pt>
                <c:pt idx="1">
                  <c:v>0.28999999999999998</c:v>
                </c:pt>
                <c:pt idx="2">
                  <c:v>0.1</c:v>
                </c:pt>
                <c:pt idx="3">
                  <c:v>0.4</c:v>
                </c:pt>
              </c:numCache>
            </c:numRef>
          </c:val>
          <c:extLst xmlns:c16r2="http://schemas.microsoft.com/office/drawing/2015/06/chart">
            <c:ext xmlns:c16="http://schemas.microsoft.com/office/drawing/2014/chart" uri="{C3380CC4-5D6E-409C-BE32-E72D297353CC}">
              <c16:uniqueId val="{00000000-4E64-4E40-8A5B-D533D2C9694A}"/>
            </c:ext>
          </c:extLst>
        </c:ser>
        <c:dLbls>
          <c:showLegendKey val="0"/>
          <c:showVal val="0"/>
          <c:showCatName val="0"/>
          <c:showSerName val="0"/>
          <c:showPercent val="0"/>
          <c:showBubbleSize val="0"/>
        </c:dLbls>
        <c:gapWidth val="150"/>
        <c:shape val="cylinder"/>
        <c:axId val="42826752"/>
        <c:axId val="42754624"/>
        <c:axId val="0"/>
      </c:bar3DChart>
      <c:catAx>
        <c:axId val="42826752"/>
        <c:scaling>
          <c:orientation val="minMax"/>
        </c:scaling>
        <c:delete val="0"/>
        <c:axPos val="b"/>
        <c:numFmt formatCode="General" sourceLinked="1"/>
        <c:majorTickMark val="out"/>
        <c:minorTickMark val="none"/>
        <c:tickLblPos val="nextTo"/>
        <c:spPr>
          <a:ln w="6350">
            <a:noFill/>
          </a:ln>
        </c:spPr>
        <c:crossAx val="42754624"/>
        <c:crosses val="autoZero"/>
        <c:auto val="1"/>
        <c:lblAlgn val="ctr"/>
        <c:lblOffset val="100"/>
        <c:noMultiLvlLbl val="0"/>
      </c:catAx>
      <c:valAx>
        <c:axId val="42754624"/>
        <c:scaling>
          <c:orientation val="minMax"/>
          <c:min val="0"/>
        </c:scaling>
        <c:delete val="0"/>
        <c:axPos val="l"/>
        <c:numFmt formatCode="0%" sourceLinked="1"/>
        <c:majorTickMark val="out"/>
        <c:minorTickMark val="none"/>
        <c:tickLblPos val="none"/>
        <c:spPr>
          <a:ln w="6350">
            <a:noFill/>
          </a:ln>
        </c:spPr>
        <c:crossAx val="4282675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90%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0.9</c:v>
                </c:pt>
                <c:pt idx="1">
                  <c:v>0.1</c:v>
                </c:pt>
              </c:numCache>
            </c:numRef>
          </c:val>
          <c:extLst xmlns:c16r2="http://schemas.microsoft.com/office/drawing/2015/06/chart">
            <c:ext xmlns:c16="http://schemas.microsoft.com/office/drawing/2014/chart" uri="{C3380CC4-5D6E-409C-BE32-E72D297353CC}">
              <c16:uniqueId val="{00000000-7CDD-44FF-91FE-BA1DEBE915A0}"/>
            </c:ext>
          </c:extLst>
        </c:ser>
        <c:dLbls>
          <c:showLegendKey val="0"/>
          <c:showVal val="0"/>
          <c:showCatName val="0"/>
          <c:showSerName val="0"/>
          <c:showPercent val="0"/>
          <c:showBubbleSize val="0"/>
        </c:dLbls>
        <c:gapWidth val="150"/>
        <c:shape val="cylinder"/>
        <c:axId val="51433472"/>
        <c:axId val="50857088"/>
        <c:axId val="0"/>
      </c:bar3DChart>
      <c:catAx>
        <c:axId val="51433472"/>
        <c:scaling>
          <c:orientation val="minMax"/>
        </c:scaling>
        <c:delete val="0"/>
        <c:axPos val="b"/>
        <c:numFmt formatCode="General" sourceLinked="1"/>
        <c:majorTickMark val="out"/>
        <c:minorTickMark val="none"/>
        <c:tickLblPos val="nextTo"/>
        <c:spPr>
          <a:ln w="6350">
            <a:noFill/>
          </a:ln>
        </c:spPr>
        <c:crossAx val="50857088"/>
        <c:crosses val="autoZero"/>
        <c:auto val="1"/>
        <c:lblAlgn val="ctr"/>
        <c:lblOffset val="100"/>
        <c:noMultiLvlLbl val="0"/>
      </c:catAx>
      <c:valAx>
        <c:axId val="50857088"/>
        <c:scaling>
          <c:orientation val="minMax"/>
          <c:min val="0"/>
        </c:scaling>
        <c:delete val="0"/>
        <c:axPos val="l"/>
        <c:numFmt formatCode="0%" sourceLinked="1"/>
        <c:majorTickMark val="out"/>
        <c:minorTickMark val="none"/>
        <c:tickLblPos val="none"/>
        <c:spPr>
          <a:ln w="6350">
            <a:noFill/>
          </a:ln>
        </c:spPr>
        <c:crossAx val="5143347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100%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00-8703-402F-A1F7-AF7001AAF3B8}"/>
            </c:ext>
          </c:extLst>
        </c:ser>
        <c:dLbls>
          <c:showLegendKey val="0"/>
          <c:showVal val="0"/>
          <c:showCatName val="0"/>
          <c:showSerName val="0"/>
          <c:showPercent val="0"/>
          <c:showBubbleSize val="0"/>
        </c:dLbls>
        <c:gapWidth val="150"/>
        <c:shape val="cylinder"/>
        <c:axId val="53980672"/>
        <c:axId val="53548096"/>
        <c:axId val="0"/>
      </c:bar3DChart>
      <c:catAx>
        <c:axId val="53980672"/>
        <c:scaling>
          <c:orientation val="minMax"/>
        </c:scaling>
        <c:delete val="0"/>
        <c:axPos val="b"/>
        <c:numFmt formatCode="General" sourceLinked="1"/>
        <c:majorTickMark val="out"/>
        <c:minorTickMark val="none"/>
        <c:tickLblPos val="nextTo"/>
        <c:spPr>
          <a:ln w="6350">
            <a:noFill/>
          </a:ln>
        </c:spPr>
        <c:crossAx val="53548096"/>
        <c:crosses val="autoZero"/>
        <c:auto val="1"/>
        <c:lblAlgn val="ctr"/>
        <c:lblOffset val="100"/>
        <c:noMultiLvlLbl val="0"/>
      </c:catAx>
      <c:valAx>
        <c:axId val="53548096"/>
        <c:scaling>
          <c:orientation val="minMax"/>
          <c:min val="0"/>
        </c:scaling>
        <c:delete val="0"/>
        <c:axPos val="l"/>
        <c:numFmt formatCode="0%" sourceLinked="1"/>
        <c:majorTickMark val="out"/>
        <c:minorTickMark val="none"/>
        <c:tickLblPos val="none"/>
        <c:spPr>
          <a:ln w="6350">
            <a:noFill/>
          </a:ln>
        </c:spPr>
        <c:crossAx val="5398067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Sheet1!$A$1:$A$6</c:f>
              <c:strCache>
                <c:ptCount val="6"/>
                <c:pt idx="0">
                  <c:v>A.</c:v>
                </c:pt>
                <c:pt idx="1">
                  <c:v>B.</c:v>
                </c:pt>
                <c:pt idx="2">
                  <c:v>C.</c:v>
                </c:pt>
                <c:pt idx="3">
                  <c:v>D.</c:v>
                </c:pt>
                <c:pt idx="4">
                  <c:v>E.</c:v>
                </c:pt>
                <c:pt idx="5">
                  <c:v>F.</c:v>
                </c:pt>
              </c:strCache>
            </c:strRef>
          </c:cat>
          <c:val>
            <c:numRef>
              <c:f>Sheet1!$B$1:$B$6</c:f>
              <c:numCache>
                <c:formatCode>0%</c:formatCode>
                <c:ptCount val="6"/>
                <c:pt idx="0">
                  <c:v>0</c:v>
                </c:pt>
                <c:pt idx="1">
                  <c:v>7.0000000000000007E-2</c:v>
                </c:pt>
                <c:pt idx="2">
                  <c:v>0.02</c:v>
                </c:pt>
                <c:pt idx="3">
                  <c:v>0.22</c:v>
                </c:pt>
                <c:pt idx="4">
                  <c:v>0.54</c:v>
                </c:pt>
                <c:pt idx="5">
                  <c:v>0.15</c:v>
                </c:pt>
              </c:numCache>
            </c:numRef>
          </c:val>
          <c:extLst xmlns:c16r2="http://schemas.microsoft.com/office/drawing/2015/06/chart">
            <c:ext xmlns:c16="http://schemas.microsoft.com/office/drawing/2014/chart" uri="{C3380CC4-5D6E-409C-BE32-E72D297353CC}">
              <c16:uniqueId val="{00000000-5CCA-4D08-ACE0-2B00D178EFCA}"/>
            </c:ext>
          </c:extLst>
        </c:ser>
        <c:dLbls>
          <c:showLegendKey val="0"/>
          <c:showVal val="0"/>
          <c:showCatName val="0"/>
          <c:showSerName val="0"/>
          <c:showPercent val="0"/>
          <c:showBubbleSize val="0"/>
        </c:dLbls>
        <c:gapWidth val="150"/>
        <c:shape val="cylinder"/>
        <c:axId val="54007296"/>
        <c:axId val="53550400"/>
        <c:axId val="0"/>
      </c:bar3DChart>
      <c:catAx>
        <c:axId val="54007296"/>
        <c:scaling>
          <c:orientation val="minMax"/>
        </c:scaling>
        <c:delete val="0"/>
        <c:axPos val="b"/>
        <c:numFmt formatCode="General" sourceLinked="1"/>
        <c:majorTickMark val="out"/>
        <c:minorTickMark val="none"/>
        <c:tickLblPos val="nextTo"/>
        <c:spPr>
          <a:ln w="6350">
            <a:noFill/>
          </a:ln>
        </c:spPr>
        <c:crossAx val="53550400"/>
        <c:crosses val="autoZero"/>
        <c:auto val="1"/>
        <c:lblAlgn val="ctr"/>
        <c:lblOffset val="100"/>
        <c:noMultiLvlLbl val="0"/>
      </c:catAx>
      <c:valAx>
        <c:axId val="53550400"/>
        <c:scaling>
          <c:orientation val="minMax"/>
          <c:min val="0"/>
        </c:scaling>
        <c:delete val="0"/>
        <c:axPos val="l"/>
        <c:numFmt formatCode="0%" sourceLinked="1"/>
        <c:majorTickMark val="out"/>
        <c:minorTickMark val="none"/>
        <c:tickLblPos val="none"/>
        <c:spPr>
          <a:ln w="6350">
            <a:noFill/>
          </a:ln>
        </c:spPr>
        <c:crossAx val="54007296"/>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73%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0.73</c:v>
                </c:pt>
                <c:pt idx="1">
                  <c:v>0.2</c:v>
                </c:pt>
                <c:pt idx="2">
                  <c:v>7.0000000000000007E-2</c:v>
                </c:pt>
                <c:pt idx="3">
                  <c:v>0</c:v>
                </c:pt>
              </c:numCache>
            </c:numRef>
          </c:val>
          <c:extLst xmlns:c16r2="http://schemas.microsoft.com/office/drawing/2015/06/chart">
            <c:ext xmlns:c16="http://schemas.microsoft.com/office/drawing/2014/chart" uri="{C3380CC4-5D6E-409C-BE32-E72D297353CC}">
              <c16:uniqueId val="{00000000-831B-4767-BDD4-048C789CF75A}"/>
            </c:ext>
          </c:extLst>
        </c:ser>
        <c:dLbls>
          <c:showLegendKey val="0"/>
          <c:showVal val="0"/>
          <c:showCatName val="0"/>
          <c:showSerName val="0"/>
          <c:showPercent val="0"/>
          <c:showBubbleSize val="0"/>
        </c:dLbls>
        <c:gapWidth val="150"/>
        <c:shape val="cylinder"/>
        <c:axId val="57433600"/>
        <c:axId val="50356800"/>
        <c:axId val="0"/>
      </c:bar3DChart>
      <c:catAx>
        <c:axId val="57433600"/>
        <c:scaling>
          <c:orientation val="minMax"/>
        </c:scaling>
        <c:delete val="0"/>
        <c:axPos val="b"/>
        <c:numFmt formatCode="General" sourceLinked="1"/>
        <c:majorTickMark val="out"/>
        <c:minorTickMark val="none"/>
        <c:tickLblPos val="nextTo"/>
        <c:spPr>
          <a:ln w="6350">
            <a:noFill/>
          </a:ln>
        </c:spPr>
        <c:crossAx val="50356800"/>
        <c:crosses val="autoZero"/>
        <c:auto val="1"/>
        <c:lblAlgn val="ctr"/>
        <c:lblOffset val="100"/>
        <c:noMultiLvlLbl val="0"/>
      </c:catAx>
      <c:valAx>
        <c:axId val="50356800"/>
        <c:scaling>
          <c:orientation val="minMax"/>
          <c:min val="0"/>
        </c:scaling>
        <c:delete val="0"/>
        <c:axPos val="l"/>
        <c:numFmt formatCode="0%" sourceLinked="1"/>
        <c:majorTickMark val="out"/>
        <c:minorTickMark val="none"/>
        <c:tickLblPos val="none"/>
        <c:spPr>
          <a:ln w="6350">
            <a:noFill/>
          </a:ln>
        </c:spPr>
        <c:crossAx val="5743360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Sheet1!$A$1:$A$3</c:f>
              <c:strCache>
                <c:ptCount val="3"/>
                <c:pt idx="0">
                  <c:v>A.</c:v>
                </c:pt>
                <c:pt idx="1">
                  <c:v>B.</c:v>
                </c:pt>
                <c:pt idx="2">
                  <c:v>C.</c:v>
                </c:pt>
              </c:strCache>
            </c:strRef>
          </c:cat>
          <c:val>
            <c:numRef>
              <c:f>Sheet1!$B$1:$B$3</c:f>
              <c:numCache>
                <c:formatCode>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0-FDEA-494B-BDB2-80390E8BD89D}"/>
            </c:ext>
          </c:extLst>
        </c:ser>
        <c:dLbls>
          <c:showLegendKey val="0"/>
          <c:showVal val="0"/>
          <c:showCatName val="0"/>
          <c:showSerName val="0"/>
          <c:showPercent val="0"/>
          <c:showBubbleSize val="0"/>
        </c:dLbls>
        <c:gapWidth val="150"/>
        <c:shape val="cylinder"/>
        <c:axId val="59633664"/>
        <c:axId val="52961856"/>
        <c:axId val="0"/>
      </c:bar3DChart>
      <c:catAx>
        <c:axId val="59633664"/>
        <c:scaling>
          <c:orientation val="minMax"/>
        </c:scaling>
        <c:delete val="0"/>
        <c:axPos val="b"/>
        <c:numFmt formatCode="General" sourceLinked="1"/>
        <c:majorTickMark val="out"/>
        <c:minorTickMark val="none"/>
        <c:tickLblPos val="nextTo"/>
        <c:spPr>
          <a:ln w="6350">
            <a:noFill/>
          </a:ln>
        </c:spPr>
        <c:crossAx val="52961856"/>
        <c:crosses val="autoZero"/>
        <c:auto val="1"/>
        <c:lblAlgn val="ctr"/>
        <c:lblOffset val="100"/>
        <c:noMultiLvlLbl val="0"/>
      </c:catAx>
      <c:valAx>
        <c:axId val="52961856"/>
        <c:scaling>
          <c:orientation val="minMax"/>
          <c:min val="0"/>
        </c:scaling>
        <c:delete val="0"/>
        <c:axPos val="l"/>
        <c:numFmt formatCode="0%" sourceLinked="1"/>
        <c:majorTickMark val="out"/>
        <c:minorTickMark val="none"/>
        <c:tickLblPos val="none"/>
        <c:spPr>
          <a:ln w="6350">
            <a:noFill/>
          </a:ln>
        </c:spPr>
        <c:crossAx val="59633664"/>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Sheet1!$A$1:$A$3</c:f>
              <c:strCache>
                <c:ptCount val="3"/>
                <c:pt idx="0">
                  <c:v>A.</c:v>
                </c:pt>
                <c:pt idx="1">
                  <c:v>B.</c:v>
                </c:pt>
                <c:pt idx="2">
                  <c:v>C.</c:v>
                </c:pt>
              </c:strCache>
            </c:strRef>
          </c:cat>
          <c:val>
            <c:numRef>
              <c:f>Sheet1!$B$1:$B$3</c:f>
              <c:numCache>
                <c:formatCode>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0-DF87-4261-A437-8F4F07E4E166}"/>
            </c:ext>
          </c:extLst>
        </c:ser>
        <c:dLbls>
          <c:showLegendKey val="0"/>
          <c:showVal val="0"/>
          <c:showCatName val="0"/>
          <c:showSerName val="0"/>
          <c:showPercent val="0"/>
          <c:showBubbleSize val="0"/>
        </c:dLbls>
        <c:gapWidth val="150"/>
        <c:shape val="cylinder"/>
        <c:axId val="59815936"/>
        <c:axId val="52964160"/>
        <c:axId val="0"/>
      </c:bar3DChart>
      <c:catAx>
        <c:axId val="59815936"/>
        <c:scaling>
          <c:orientation val="minMax"/>
        </c:scaling>
        <c:delete val="0"/>
        <c:axPos val="b"/>
        <c:numFmt formatCode="General" sourceLinked="1"/>
        <c:majorTickMark val="out"/>
        <c:minorTickMark val="none"/>
        <c:tickLblPos val="nextTo"/>
        <c:spPr>
          <a:ln w="6350">
            <a:noFill/>
          </a:ln>
        </c:spPr>
        <c:crossAx val="52964160"/>
        <c:crosses val="autoZero"/>
        <c:auto val="1"/>
        <c:lblAlgn val="ctr"/>
        <c:lblOffset val="100"/>
        <c:noMultiLvlLbl val="0"/>
      </c:catAx>
      <c:valAx>
        <c:axId val="52964160"/>
        <c:scaling>
          <c:orientation val="minMax"/>
          <c:min val="0"/>
        </c:scaling>
        <c:delete val="0"/>
        <c:axPos val="l"/>
        <c:numFmt formatCode="0%" sourceLinked="1"/>
        <c:majorTickMark val="out"/>
        <c:minorTickMark val="none"/>
        <c:tickLblPos val="none"/>
        <c:spPr>
          <a:ln w="6350">
            <a:noFill/>
          </a:ln>
        </c:spPr>
        <c:crossAx val="59815936"/>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91%</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0.91</c:v>
                </c:pt>
                <c:pt idx="1">
                  <c:v>0.09</c:v>
                </c:pt>
              </c:numCache>
            </c:numRef>
          </c:val>
          <c:extLst xmlns:c16r2="http://schemas.microsoft.com/office/drawing/2015/06/chart">
            <c:ext xmlns:c16="http://schemas.microsoft.com/office/drawing/2014/chart" uri="{C3380CC4-5D6E-409C-BE32-E72D297353CC}">
              <c16:uniqueId val="{00000000-C341-46F0-802F-4E321F102FB5}"/>
            </c:ext>
          </c:extLst>
        </c:ser>
        <c:dLbls>
          <c:showLegendKey val="0"/>
          <c:showVal val="0"/>
          <c:showCatName val="0"/>
          <c:showSerName val="0"/>
          <c:showPercent val="0"/>
          <c:showBubbleSize val="0"/>
        </c:dLbls>
        <c:gapWidth val="150"/>
        <c:shape val="cylinder"/>
        <c:axId val="43152384"/>
        <c:axId val="42756928"/>
        <c:axId val="0"/>
      </c:bar3DChart>
      <c:catAx>
        <c:axId val="43152384"/>
        <c:scaling>
          <c:orientation val="minMax"/>
        </c:scaling>
        <c:delete val="0"/>
        <c:axPos val="b"/>
        <c:numFmt formatCode="General" sourceLinked="1"/>
        <c:majorTickMark val="out"/>
        <c:minorTickMark val="none"/>
        <c:tickLblPos val="nextTo"/>
        <c:spPr>
          <a:ln w="6350">
            <a:noFill/>
          </a:ln>
        </c:spPr>
        <c:crossAx val="42756928"/>
        <c:crosses val="autoZero"/>
        <c:auto val="1"/>
        <c:lblAlgn val="ctr"/>
        <c:lblOffset val="100"/>
        <c:noMultiLvlLbl val="0"/>
      </c:catAx>
      <c:valAx>
        <c:axId val="42756928"/>
        <c:scaling>
          <c:orientation val="minMax"/>
          <c:min val="0"/>
        </c:scaling>
        <c:delete val="0"/>
        <c:axPos val="l"/>
        <c:numFmt formatCode="0%" sourceLinked="1"/>
        <c:majorTickMark val="out"/>
        <c:minorTickMark val="none"/>
        <c:tickLblPos val="none"/>
        <c:spPr>
          <a:ln w="6350">
            <a:noFill/>
          </a:ln>
        </c:spPr>
        <c:crossAx val="43152384"/>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0.02</c:v>
                </c:pt>
                <c:pt idx="1">
                  <c:v>0</c:v>
                </c:pt>
                <c:pt idx="2">
                  <c:v>0</c:v>
                </c:pt>
                <c:pt idx="3">
                  <c:v>0.98</c:v>
                </c:pt>
              </c:numCache>
            </c:numRef>
          </c:val>
          <c:extLst xmlns:c16r2="http://schemas.microsoft.com/office/drawing/2015/06/chart">
            <c:ext xmlns:c16="http://schemas.microsoft.com/office/drawing/2014/chart" uri="{C3380CC4-5D6E-409C-BE32-E72D297353CC}">
              <c16:uniqueId val="{00000000-0D7B-4EDD-A309-B4742A1CCFBF}"/>
            </c:ext>
          </c:extLst>
        </c:ser>
        <c:dLbls>
          <c:showLegendKey val="0"/>
          <c:showVal val="0"/>
          <c:showCatName val="0"/>
          <c:showSerName val="0"/>
          <c:showPercent val="0"/>
          <c:showBubbleSize val="0"/>
        </c:dLbls>
        <c:gapWidth val="150"/>
        <c:shape val="cylinder"/>
        <c:axId val="43261440"/>
        <c:axId val="42759808"/>
        <c:axId val="0"/>
      </c:bar3DChart>
      <c:catAx>
        <c:axId val="43261440"/>
        <c:scaling>
          <c:orientation val="minMax"/>
        </c:scaling>
        <c:delete val="0"/>
        <c:axPos val="b"/>
        <c:numFmt formatCode="General" sourceLinked="1"/>
        <c:majorTickMark val="out"/>
        <c:minorTickMark val="none"/>
        <c:tickLblPos val="nextTo"/>
        <c:spPr>
          <a:ln w="6350">
            <a:noFill/>
          </a:ln>
        </c:spPr>
        <c:crossAx val="42759808"/>
        <c:crosses val="autoZero"/>
        <c:auto val="1"/>
        <c:lblAlgn val="ctr"/>
        <c:lblOffset val="100"/>
        <c:noMultiLvlLbl val="0"/>
      </c:catAx>
      <c:valAx>
        <c:axId val="42759808"/>
        <c:scaling>
          <c:orientation val="minMax"/>
          <c:min val="0"/>
        </c:scaling>
        <c:delete val="0"/>
        <c:axPos val="l"/>
        <c:numFmt formatCode="0%" sourceLinked="1"/>
        <c:majorTickMark val="out"/>
        <c:minorTickMark val="none"/>
        <c:tickLblPos val="none"/>
        <c:spPr>
          <a:ln w="6350">
            <a:noFill/>
          </a:ln>
        </c:spPr>
        <c:crossAx val="4326144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88%</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0.88</c:v>
                </c:pt>
                <c:pt idx="1">
                  <c:v>0.02</c:v>
                </c:pt>
                <c:pt idx="2">
                  <c:v>7.0000000000000007E-2</c:v>
                </c:pt>
                <c:pt idx="3">
                  <c:v>0.02</c:v>
                </c:pt>
                <c:pt idx="4">
                  <c:v>0</c:v>
                </c:pt>
              </c:numCache>
            </c:numRef>
          </c:val>
          <c:extLst xmlns:c16r2="http://schemas.microsoft.com/office/drawing/2015/06/chart">
            <c:ext xmlns:c16="http://schemas.microsoft.com/office/drawing/2014/chart" uri="{C3380CC4-5D6E-409C-BE32-E72D297353CC}">
              <c16:uniqueId val="{00000000-F1E7-4B00-9FB4-2F7FB00E4FFF}"/>
            </c:ext>
          </c:extLst>
        </c:ser>
        <c:dLbls>
          <c:showLegendKey val="0"/>
          <c:showVal val="0"/>
          <c:showCatName val="0"/>
          <c:showSerName val="0"/>
          <c:showPercent val="0"/>
          <c:showBubbleSize val="0"/>
        </c:dLbls>
        <c:gapWidth val="150"/>
        <c:shape val="cylinder"/>
        <c:axId val="41717760"/>
        <c:axId val="42934272"/>
        <c:axId val="0"/>
      </c:bar3DChart>
      <c:catAx>
        <c:axId val="41717760"/>
        <c:scaling>
          <c:orientation val="minMax"/>
        </c:scaling>
        <c:delete val="0"/>
        <c:axPos val="b"/>
        <c:numFmt formatCode="General" sourceLinked="1"/>
        <c:majorTickMark val="out"/>
        <c:minorTickMark val="none"/>
        <c:tickLblPos val="nextTo"/>
        <c:spPr>
          <a:ln w="6350">
            <a:noFill/>
          </a:ln>
        </c:spPr>
        <c:crossAx val="42934272"/>
        <c:crosses val="autoZero"/>
        <c:auto val="1"/>
        <c:lblAlgn val="ctr"/>
        <c:lblOffset val="100"/>
        <c:noMultiLvlLbl val="0"/>
      </c:catAx>
      <c:valAx>
        <c:axId val="42934272"/>
        <c:scaling>
          <c:orientation val="minMax"/>
          <c:min val="0"/>
        </c:scaling>
        <c:delete val="0"/>
        <c:axPos val="l"/>
        <c:numFmt formatCode="0%" sourceLinked="1"/>
        <c:majorTickMark val="out"/>
        <c:minorTickMark val="none"/>
        <c:tickLblPos val="none"/>
        <c:spPr>
          <a:ln w="6350">
            <a:noFill/>
          </a:ln>
        </c:spPr>
        <c:crossAx val="4171776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98%</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0.98</c:v>
                </c:pt>
                <c:pt idx="1">
                  <c:v>0.02</c:v>
                </c:pt>
              </c:numCache>
            </c:numRef>
          </c:val>
          <c:extLst xmlns:c16r2="http://schemas.microsoft.com/office/drawing/2015/06/chart">
            <c:ext xmlns:c16="http://schemas.microsoft.com/office/drawing/2014/chart" uri="{C3380CC4-5D6E-409C-BE32-E72D297353CC}">
              <c16:uniqueId val="{00000000-0171-4EFD-BC9C-062B580DC323}"/>
            </c:ext>
          </c:extLst>
        </c:ser>
        <c:dLbls>
          <c:showLegendKey val="0"/>
          <c:showVal val="0"/>
          <c:showCatName val="0"/>
          <c:showSerName val="0"/>
          <c:showPercent val="0"/>
          <c:showBubbleSize val="0"/>
        </c:dLbls>
        <c:gapWidth val="150"/>
        <c:shape val="cylinder"/>
        <c:axId val="43924480"/>
        <c:axId val="42739392"/>
        <c:axId val="0"/>
      </c:bar3DChart>
      <c:catAx>
        <c:axId val="43924480"/>
        <c:scaling>
          <c:orientation val="minMax"/>
        </c:scaling>
        <c:delete val="0"/>
        <c:axPos val="b"/>
        <c:numFmt formatCode="General" sourceLinked="1"/>
        <c:majorTickMark val="out"/>
        <c:minorTickMark val="none"/>
        <c:tickLblPos val="nextTo"/>
        <c:spPr>
          <a:ln w="6350">
            <a:noFill/>
          </a:ln>
        </c:spPr>
        <c:crossAx val="42739392"/>
        <c:crosses val="autoZero"/>
        <c:auto val="1"/>
        <c:lblAlgn val="ctr"/>
        <c:lblOffset val="100"/>
        <c:noMultiLvlLbl val="0"/>
      </c:catAx>
      <c:valAx>
        <c:axId val="42739392"/>
        <c:scaling>
          <c:orientation val="minMax"/>
          <c:min val="0"/>
        </c:scaling>
        <c:delete val="0"/>
        <c:axPos val="l"/>
        <c:numFmt formatCode="0%" sourceLinked="1"/>
        <c:majorTickMark val="out"/>
        <c:minorTickMark val="none"/>
        <c:tickLblPos val="none"/>
        <c:spPr>
          <a:ln w="6350">
            <a:noFill/>
          </a:ln>
        </c:spPr>
        <c:crossAx val="43924480"/>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c:v>
                </c:pt>
                <c:pt idx="1">
                  <c:v>0</c:v>
                </c:pt>
                <c:pt idx="2">
                  <c:v>0</c:v>
                </c:pt>
                <c:pt idx="3">
                  <c:v>1</c:v>
                </c:pt>
              </c:numCache>
            </c:numRef>
          </c:val>
          <c:extLst xmlns:c16r2="http://schemas.microsoft.com/office/drawing/2015/06/chart">
            <c:ext xmlns:c16="http://schemas.microsoft.com/office/drawing/2014/chart" uri="{C3380CC4-5D6E-409C-BE32-E72D297353CC}">
              <c16:uniqueId val="{00000000-1422-4811-9484-7963EF501617}"/>
            </c:ext>
          </c:extLst>
        </c:ser>
        <c:dLbls>
          <c:showLegendKey val="0"/>
          <c:showVal val="0"/>
          <c:showCatName val="0"/>
          <c:showSerName val="0"/>
          <c:showPercent val="0"/>
          <c:showBubbleSize val="0"/>
        </c:dLbls>
        <c:gapWidth val="150"/>
        <c:shape val="cylinder"/>
        <c:axId val="44020736"/>
        <c:axId val="42741696"/>
        <c:axId val="0"/>
      </c:bar3DChart>
      <c:catAx>
        <c:axId val="44020736"/>
        <c:scaling>
          <c:orientation val="minMax"/>
        </c:scaling>
        <c:delete val="0"/>
        <c:axPos val="b"/>
        <c:numFmt formatCode="General" sourceLinked="1"/>
        <c:majorTickMark val="out"/>
        <c:minorTickMark val="none"/>
        <c:tickLblPos val="nextTo"/>
        <c:spPr>
          <a:ln w="6350">
            <a:noFill/>
          </a:ln>
        </c:spPr>
        <c:crossAx val="42741696"/>
        <c:crosses val="autoZero"/>
        <c:auto val="1"/>
        <c:lblAlgn val="ctr"/>
        <c:lblOffset val="100"/>
        <c:noMultiLvlLbl val="0"/>
      </c:catAx>
      <c:valAx>
        <c:axId val="42741696"/>
        <c:scaling>
          <c:orientation val="minMax"/>
          <c:min val="0"/>
        </c:scaling>
        <c:delete val="0"/>
        <c:axPos val="l"/>
        <c:numFmt formatCode="0%" sourceLinked="1"/>
        <c:majorTickMark val="out"/>
        <c:minorTickMark val="none"/>
        <c:tickLblPos val="none"/>
        <c:spPr>
          <a:ln w="6350">
            <a:noFill/>
          </a:ln>
        </c:spPr>
        <c:crossAx val="44020736"/>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5E-3"/>
          <c:y val="7.160493827160494E-2"/>
          <c:w val="0.99166666666666659"/>
          <c:h val="0.80897521143190443"/>
        </c:manualLayout>
      </c:layout>
      <c:bar3DChart>
        <c:barDir val="col"/>
        <c:grouping val="clustered"/>
        <c:varyColors val="1"/>
        <c:ser>
          <c:idx val="0"/>
          <c:order val="0"/>
          <c:tx>
            <c:strRef>
              <c:f>Sheet1!$B$1</c:f>
              <c:strCache>
                <c:ptCount val="1"/>
                <c:pt idx="0">
                  <c:v>88%</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Sheet1!$A$1:$A$2</c:f>
              <c:strCache>
                <c:ptCount val="2"/>
                <c:pt idx="0">
                  <c:v>A.</c:v>
                </c:pt>
                <c:pt idx="1">
                  <c:v>B.</c:v>
                </c:pt>
              </c:strCache>
            </c:strRef>
          </c:cat>
          <c:val>
            <c:numRef>
              <c:f>Sheet1!$B$1:$B$2</c:f>
              <c:numCache>
                <c:formatCode>0%</c:formatCode>
                <c:ptCount val="2"/>
                <c:pt idx="0">
                  <c:v>0.88</c:v>
                </c:pt>
                <c:pt idx="1">
                  <c:v>0.12</c:v>
                </c:pt>
              </c:numCache>
            </c:numRef>
          </c:val>
          <c:extLst xmlns:c16r2="http://schemas.microsoft.com/office/drawing/2015/06/chart">
            <c:ext xmlns:c16="http://schemas.microsoft.com/office/drawing/2014/chart" uri="{C3380CC4-5D6E-409C-BE32-E72D297353CC}">
              <c16:uniqueId val="{00000000-605E-4356-BC25-F18C4295256D}"/>
            </c:ext>
          </c:extLst>
        </c:ser>
        <c:dLbls>
          <c:showLegendKey val="0"/>
          <c:showVal val="0"/>
          <c:showCatName val="0"/>
          <c:showSerName val="0"/>
          <c:showPercent val="0"/>
          <c:showBubbleSize val="0"/>
        </c:dLbls>
        <c:gapWidth val="150"/>
        <c:shape val="cylinder"/>
        <c:axId val="44088832"/>
        <c:axId val="42744000"/>
        <c:axId val="0"/>
      </c:bar3DChart>
      <c:catAx>
        <c:axId val="44088832"/>
        <c:scaling>
          <c:orientation val="minMax"/>
        </c:scaling>
        <c:delete val="0"/>
        <c:axPos val="b"/>
        <c:numFmt formatCode="General" sourceLinked="1"/>
        <c:majorTickMark val="out"/>
        <c:minorTickMark val="none"/>
        <c:tickLblPos val="nextTo"/>
        <c:spPr>
          <a:ln w="6350">
            <a:noFill/>
          </a:ln>
        </c:spPr>
        <c:crossAx val="42744000"/>
        <c:crosses val="autoZero"/>
        <c:auto val="1"/>
        <c:lblAlgn val="ctr"/>
        <c:lblOffset val="100"/>
        <c:noMultiLvlLbl val="0"/>
      </c:catAx>
      <c:valAx>
        <c:axId val="42744000"/>
        <c:scaling>
          <c:orientation val="minMax"/>
          <c:min val="0"/>
        </c:scaling>
        <c:delete val="0"/>
        <c:axPos val="l"/>
        <c:numFmt formatCode="0%" sourceLinked="1"/>
        <c:majorTickMark val="out"/>
        <c:minorTickMark val="none"/>
        <c:tickLblPos val="none"/>
        <c:spPr>
          <a:ln w="6350">
            <a:noFill/>
          </a:ln>
        </c:spPr>
        <c:crossAx val="4408883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0E3D5-DE5C-4020-98EC-7E8E1F748E8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AA2FBE4-F0A7-4831-B3B7-4AE10F1F5935}">
      <dgm:prSet/>
      <dgm:spPr>
        <a:solidFill>
          <a:srgbClr val="46263F"/>
        </a:solidFill>
      </dgm:spPr>
      <dgm:t>
        <a:bodyPr/>
        <a:lstStyle/>
        <a:p>
          <a:pPr rtl="0"/>
          <a:r>
            <a:rPr lang="en-US" dirty="0">
              <a:latin typeface="+mj-lt"/>
            </a:rPr>
            <a:t>PROCESS</a:t>
          </a:r>
        </a:p>
      </dgm:t>
    </dgm:pt>
    <dgm:pt modelId="{56EDE333-D43D-4A73-9E4F-E86A451BB7DA}" type="parTrans" cxnId="{DB01F27F-4840-43CF-BF1D-B7E329EB8179}">
      <dgm:prSet/>
      <dgm:spPr/>
      <dgm:t>
        <a:bodyPr/>
        <a:lstStyle/>
        <a:p>
          <a:endParaRPr lang="en-US"/>
        </a:p>
      </dgm:t>
    </dgm:pt>
    <dgm:pt modelId="{C8AF1978-9FAB-4296-A512-0ECB4F45B180}" type="sibTrans" cxnId="{DB01F27F-4840-43CF-BF1D-B7E329EB8179}">
      <dgm:prSet/>
      <dgm:spPr/>
      <dgm:t>
        <a:bodyPr/>
        <a:lstStyle/>
        <a:p>
          <a:endParaRPr lang="en-US"/>
        </a:p>
      </dgm:t>
    </dgm:pt>
    <dgm:pt modelId="{5CED9A5A-070E-4295-B970-FBBA57C78BC4}">
      <dgm:prSet/>
      <dgm:spPr>
        <a:solidFill>
          <a:schemeClr val="bg1">
            <a:lumMod val="85000"/>
            <a:alpha val="90000"/>
          </a:schemeClr>
        </a:solidFill>
      </dgm:spPr>
      <dgm:t>
        <a:bodyPr/>
        <a:lstStyle/>
        <a:p>
          <a:pPr rtl="0"/>
          <a:r>
            <a:rPr lang="en-US" dirty="0">
              <a:latin typeface="+mj-lt"/>
            </a:rPr>
            <a:t>Safety</a:t>
          </a:r>
        </a:p>
      </dgm:t>
    </dgm:pt>
    <dgm:pt modelId="{01EB0273-1580-462A-A706-125B9E17D840}" type="parTrans" cxnId="{33B7C774-D572-403E-BF77-63E6DB889B7A}">
      <dgm:prSet/>
      <dgm:spPr/>
      <dgm:t>
        <a:bodyPr/>
        <a:lstStyle/>
        <a:p>
          <a:endParaRPr lang="en-US"/>
        </a:p>
      </dgm:t>
    </dgm:pt>
    <dgm:pt modelId="{96C46E94-F17E-486E-BEE3-911F98EE969D}" type="sibTrans" cxnId="{33B7C774-D572-403E-BF77-63E6DB889B7A}">
      <dgm:prSet/>
      <dgm:spPr/>
      <dgm:t>
        <a:bodyPr/>
        <a:lstStyle/>
        <a:p>
          <a:endParaRPr lang="en-US"/>
        </a:p>
      </dgm:t>
    </dgm:pt>
    <dgm:pt modelId="{96F29774-3A5C-4AB4-A99E-A03D4264FDE5}">
      <dgm:prSet/>
      <dgm:spPr>
        <a:solidFill>
          <a:schemeClr val="bg1">
            <a:lumMod val="85000"/>
            <a:alpha val="90000"/>
          </a:schemeClr>
        </a:solidFill>
      </dgm:spPr>
      <dgm:t>
        <a:bodyPr/>
        <a:lstStyle/>
        <a:p>
          <a:pPr rtl="0"/>
          <a:r>
            <a:rPr lang="en-US" dirty="0">
              <a:latin typeface="+mj-lt"/>
            </a:rPr>
            <a:t>Productivity</a:t>
          </a:r>
        </a:p>
      </dgm:t>
    </dgm:pt>
    <dgm:pt modelId="{E3523C8A-696E-40FB-A645-0BEDF7552F63}" type="parTrans" cxnId="{6C7B7115-362E-4931-924A-235A943952B4}">
      <dgm:prSet/>
      <dgm:spPr/>
      <dgm:t>
        <a:bodyPr/>
        <a:lstStyle/>
        <a:p>
          <a:endParaRPr lang="en-US"/>
        </a:p>
      </dgm:t>
    </dgm:pt>
    <dgm:pt modelId="{2A862B57-D8FC-4780-A010-1313380DADF2}" type="sibTrans" cxnId="{6C7B7115-362E-4931-924A-235A943952B4}">
      <dgm:prSet/>
      <dgm:spPr/>
      <dgm:t>
        <a:bodyPr/>
        <a:lstStyle/>
        <a:p>
          <a:endParaRPr lang="en-US"/>
        </a:p>
      </dgm:t>
    </dgm:pt>
    <dgm:pt modelId="{F993BA96-4783-4E92-8216-F602CAD028AE}">
      <dgm:prSet/>
      <dgm:spPr>
        <a:solidFill>
          <a:schemeClr val="bg1">
            <a:lumMod val="85000"/>
            <a:alpha val="90000"/>
          </a:schemeClr>
        </a:solidFill>
      </dgm:spPr>
      <dgm:t>
        <a:bodyPr/>
        <a:lstStyle/>
        <a:p>
          <a:pPr rtl="0"/>
          <a:r>
            <a:rPr lang="en-US" dirty="0">
              <a:latin typeface="+mj-lt"/>
            </a:rPr>
            <a:t>Quality</a:t>
          </a:r>
        </a:p>
      </dgm:t>
    </dgm:pt>
    <dgm:pt modelId="{83F5FF88-A7E2-47D2-951A-C7EF34903E48}" type="parTrans" cxnId="{E3231415-12FF-4C4D-B17F-E1E3EB28847A}">
      <dgm:prSet/>
      <dgm:spPr/>
      <dgm:t>
        <a:bodyPr/>
        <a:lstStyle/>
        <a:p>
          <a:endParaRPr lang="en-US"/>
        </a:p>
      </dgm:t>
    </dgm:pt>
    <dgm:pt modelId="{193BB445-9509-4D74-AE57-2066559DA833}" type="sibTrans" cxnId="{E3231415-12FF-4C4D-B17F-E1E3EB28847A}">
      <dgm:prSet/>
      <dgm:spPr/>
      <dgm:t>
        <a:bodyPr/>
        <a:lstStyle/>
        <a:p>
          <a:endParaRPr lang="en-US"/>
        </a:p>
      </dgm:t>
    </dgm:pt>
    <dgm:pt modelId="{A37A988F-0ABB-473D-BC26-1DB0E6F45180}" type="pres">
      <dgm:prSet presAssocID="{6FD0E3D5-DE5C-4020-98EC-7E8E1F748E8C}" presName="Name0" presStyleCnt="0">
        <dgm:presLayoutVars>
          <dgm:chPref val="3"/>
          <dgm:dir/>
          <dgm:animLvl val="lvl"/>
          <dgm:resizeHandles/>
        </dgm:presLayoutVars>
      </dgm:prSet>
      <dgm:spPr/>
      <dgm:t>
        <a:bodyPr/>
        <a:lstStyle/>
        <a:p>
          <a:endParaRPr lang="en-US"/>
        </a:p>
      </dgm:t>
    </dgm:pt>
    <dgm:pt modelId="{52BC1E9B-E9AC-4185-9A6D-86512E605033}" type="pres">
      <dgm:prSet presAssocID="{1AA2FBE4-F0A7-4831-B3B7-4AE10F1F5935}" presName="horFlow" presStyleCnt="0"/>
      <dgm:spPr/>
    </dgm:pt>
    <dgm:pt modelId="{8D52716C-15F3-4BE6-902D-99D1EBE163DC}" type="pres">
      <dgm:prSet presAssocID="{1AA2FBE4-F0A7-4831-B3B7-4AE10F1F5935}" presName="bigChev" presStyleLbl="node1" presStyleIdx="0" presStyleCnt="1" custScaleX="72961" custScaleY="67366"/>
      <dgm:spPr/>
      <dgm:t>
        <a:bodyPr/>
        <a:lstStyle/>
        <a:p>
          <a:endParaRPr lang="en-US"/>
        </a:p>
      </dgm:t>
    </dgm:pt>
    <dgm:pt modelId="{7156927F-E1D7-46F4-B8C5-345B9C59C2FA}" type="pres">
      <dgm:prSet presAssocID="{01EB0273-1580-462A-A706-125B9E17D840}" presName="parTrans" presStyleCnt="0"/>
      <dgm:spPr/>
    </dgm:pt>
    <dgm:pt modelId="{1F549C75-E50B-4D0A-A06A-8D845A0CA373}" type="pres">
      <dgm:prSet presAssocID="{5CED9A5A-070E-4295-B970-FBBA57C78BC4}" presName="node" presStyleLbl="alignAccFollowNode1" presStyleIdx="0" presStyleCnt="3" custScaleX="72322" custScaleY="79821">
        <dgm:presLayoutVars>
          <dgm:bulletEnabled val="1"/>
        </dgm:presLayoutVars>
      </dgm:prSet>
      <dgm:spPr/>
      <dgm:t>
        <a:bodyPr/>
        <a:lstStyle/>
        <a:p>
          <a:endParaRPr lang="en-US"/>
        </a:p>
      </dgm:t>
    </dgm:pt>
    <dgm:pt modelId="{942A3C0B-734C-4F36-8E6F-D1D8034ED2E3}" type="pres">
      <dgm:prSet presAssocID="{96C46E94-F17E-486E-BEE3-911F98EE969D}" presName="sibTrans" presStyleCnt="0"/>
      <dgm:spPr/>
    </dgm:pt>
    <dgm:pt modelId="{81EECA85-D450-4964-B8DF-689A2ED93CCE}" type="pres">
      <dgm:prSet presAssocID="{96F29774-3A5C-4AB4-A99E-A03D4264FDE5}" presName="node" presStyleLbl="alignAccFollowNode1" presStyleIdx="1" presStyleCnt="3" custScaleX="79630" custScaleY="92049">
        <dgm:presLayoutVars>
          <dgm:bulletEnabled val="1"/>
        </dgm:presLayoutVars>
      </dgm:prSet>
      <dgm:spPr/>
      <dgm:t>
        <a:bodyPr/>
        <a:lstStyle/>
        <a:p>
          <a:endParaRPr lang="en-US"/>
        </a:p>
      </dgm:t>
    </dgm:pt>
    <dgm:pt modelId="{5271728E-FD6F-40B3-B9A0-D12E0EDF1D48}" type="pres">
      <dgm:prSet presAssocID="{2A862B57-D8FC-4780-A010-1313380DADF2}" presName="sibTrans" presStyleCnt="0"/>
      <dgm:spPr/>
    </dgm:pt>
    <dgm:pt modelId="{4B072D82-467C-4B0B-BC5D-03238AAC58A7}" type="pres">
      <dgm:prSet presAssocID="{F993BA96-4783-4E92-8216-F602CAD028AE}" presName="node" presStyleLbl="alignAccFollowNode1" presStyleIdx="2" presStyleCnt="3">
        <dgm:presLayoutVars>
          <dgm:bulletEnabled val="1"/>
        </dgm:presLayoutVars>
      </dgm:prSet>
      <dgm:spPr/>
      <dgm:t>
        <a:bodyPr/>
        <a:lstStyle/>
        <a:p>
          <a:endParaRPr lang="en-US"/>
        </a:p>
      </dgm:t>
    </dgm:pt>
  </dgm:ptLst>
  <dgm:cxnLst>
    <dgm:cxn modelId="{E3231415-12FF-4C4D-B17F-E1E3EB28847A}" srcId="{1AA2FBE4-F0A7-4831-B3B7-4AE10F1F5935}" destId="{F993BA96-4783-4E92-8216-F602CAD028AE}" srcOrd="2" destOrd="0" parTransId="{83F5FF88-A7E2-47D2-951A-C7EF34903E48}" sibTransId="{193BB445-9509-4D74-AE57-2066559DA833}"/>
    <dgm:cxn modelId="{D08B4B70-9D7A-2F47-BF71-E3943FAC03E1}" type="presOf" srcId="{5CED9A5A-070E-4295-B970-FBBA57C78BC4}" destId="{1F549C75-E50B-4D0A-A06A-8D845A0CA373}" srcOrd="0" destOrd="0" presId="urn:microsoft.com/office/officeart/2005/8/layout/lProcess3"/>
    <dgm:cxn modelId="{10590A07-EDFC-9440-901D-7A4381970E58}" type="presOf" srcId="{F993BA96-4783-4E92-8216-F602CAD028AE}" destId="{4B072D82-467C-4B0B-BC5D-03238AAC58A7}" srcOrd="0" destOrd="0" presId="urn:microsoft.com/office/officeart/2005/8/layout/lProcess3"/>
    <dgm:cxn modelId="{DB01F27F-4840-43CF-BF1D-B7E329EB8179}" srcId="{6FD0E3D5-DE5C-4020-98EC-7E8E1F748E8C}" destId="{1AA2FBE4-F0A7-4831-B3B7-4AE10F1F5935}" srcOrd="0" destOrd="0" parTransId="{56EDE333-D43D-4A73-9E4F-E86A451BB7DA}" sibTransId="{C8AF1978-9FAB-4296-A512-0ECB4F45B180}"/>
    <dgm:cxn modelId="{68C902E7-DEAE-A44E-A0A5-55A752145646}" type="presOf" srcId="{1AA2FBE4-F0A7-4831-B3B7-4AE10F1F5935}" destId="{8D52716C-15F3-4BE6-902D-99D1EBE163DC}" srcOrd="0" destOrd="0" presId="urn:microsoft.com/office/officeart/2005/8/layout/lProcess3"/>
    <dgm:cxn modelId="{33B7C774-D572-403E-BF77-63E6DB889B7A}" srcId="{1AA2FBE4-F0A7-4831-B3B7-4AE10F1F5935}" destId="{5CED9A5A-070E-4295-B970-FBBA57C78BC4}" srcOrd="0" destOrd="0" parTransId="{01EB0273-1580-462A-A706-125B9E17D840}" sibTransId="{96C46E94-F17E-486E-BEE3-911F98EE969D}"/>
    <dgm:cxn modelId="{6C7B7115-362E-4931-924A-235A943952B4}" srcId="{1AA2FBE4-F0A7-4831-B3B7-4AE10F1F5935}" destId="{96F29774-3A5C-4AB4-A99E-A03D4264FDE5}" srcOrd="1" destOrd="0" parTransId="{E3523C8A-696E-40FB-A645-0BEDF7552F63}" sibTransId="{2A862B57-D8FC-4780-A010-1313380DADF2}"/>
    <dgm:cxn modelId="{89304FDE-37F5-284E-97E2-8B056931BD15}" type="presOf" srcId="{6FD0E3D5-DE5C-4020-98EC-7E8E1F748E8C}" destId="{A37A988F-0ABB-473D-BC26-1DB0E6F45180}" srcOrd="0" destOrd="0" presId="urn:microsoft.com/office/officeart/2005/8/layout/lProcess3"/>
    <dgm:cxn modelId="{78D0A5F1-D1C9-284B-BFD3-7AB097382C20}" type="presOf" srcId="{96F29774-3A5C-4AB4-A99E-A03D4264FDE5}" destId="{81EECA85-D450-4964-B8DF-689A2ED93CCE}" srcOrd="0" destOrd="0" presId="urn:microsoft.com/office/officeart/2005/8/layout/lProcess3"/>
    <dgm:cxn modelId="{9149DE7A-AF8A-A346-9390-0A7676CA7961}" type="presParOf" srcId="{A37A988F-0ABB-473D-BC26-1DB0E6F45180}" destId="{52BC1E9B-E9AC-4185-9A6D-86512E605033}" srcOrd="0" destOrd="0" presId="urn:microsoft.com/office/officeart/2005/8/layout/lProcess3"/>
    <dgm:cxn modelId="{EC46350D-32DB-B44B-8717-72665B5A09B0}" type="presParOf" srcId="{52BC1E9B-E9AC-4185-9A6D-86512E605033}" destId="{8D52716C-15F3-4BE6-902D-99D1EBE163DC}" srcOrd="0" destOrd="0" presId="urn:microsoft.com/office/officeart/2005/8/layout/lProcess3"/>
    <dgm:cxn modelId="{F21F6ECB-4572-C940-A622-DE570D0DE7CD}" type="presParOf" srcId="{52BC1E9B-E9AC-4185-9A6D-86512E605033}" destId="{7156927F-E1D7-46F4-B8C5-345B9C59C2FA}" srcOrd="1" destOrd="0" presId="urn:microsoft.com/office/officeart/2005/8/layout/lProcess3"/>
    <dgm:cxn modelId="{3CA181FF-6163-CC4B-A30D-C41B421DC61E}" type="presParOf" srcId="{52BC1E9B-E9AC-4185-9A6D-86512E605033}" destId="{1F549C75-E50B-4D0A-A06A-8D845A0CA373}" srcOrd="2" destOrd="0" presId="urn:microsoft.com/office/officeart/2005/8/layout/lProcess3"/>
    <dgm:cxn modelId="{0CCA9C64-E1E7-F344-82B2-E5B72A750CBC}" type="presParOf" srcId="{52BC1E9B-E9AC-4185-9A6D-86512E605033}" destId="{942A3C0B-734C-4F36-8E6F-D1D8034ED2E3}" srcOrd="3" destOrd="0" presId="urn:microsoft.com/office/officeart/2005/8/layout/lProcess3"/>
    <dgm:cxn modelId="{CBB3B754-BAFA-9F48-8945-668F21322541}" type="presParOf" srcId="{52BC1E9B-E9AC-4185-9A6D-86512E605033}" destId="{81EECA85-D450-4964-B8DF-689A2ED93CCE}" srcOrd="4" destOrd="0" presId="urn:microsoft.com/office/officeart/2005/8/layout/lProcess3"/>
    <dgm:cxn modelId="{F510DFBE-4684-AB4C-B5DE-C2A4D2BFB425}" type="presParOf" srcId="{52BC1E9B-E9AC-4185-9A6D-86512E605033}" destId="{5271728E-FD6F-40B3-B9A0-D12E0EDF1D48}" srcOrd="5" destOrd="0" presId="urn:microsoft.com/office/officeart/2005/8/layout/lProcess3"/>
    <dgm:cxn modelId="{74AD9CB8-04BE-9A4E-88E4-6BFFA1F21C2B}" type="presParOf" srcId="{52BC1E9B-E9AC-4185-9A6D-86512E605033}" destId="{4B072D82-467C-4B0B-BC5D-03238AAC58A7}"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4363" cy="347742"/>
          </a:xfrm>
          <a:prstGeom prst="rect">
            <a:avLst/>
          </a:prstGeom>
        </p:spPr>
        <p:txBody>
          <a:bodyPr vert="horz" lIns="92520" tIns="46261" rIns="92520" bIns="46261" rtlCol="0"/>
          <a:lstStyle>
            <a:lvl1pPr algn="l">
              <a:defRPr sz="1200"/>
            </a:lvl1pPr>
          </a:lstStyle>
          <a:p>
            <a:endParaRPr lang="en-US" dirty="0"/>
          </a:p>
        </p:txBody>
      </p:sp>
      <p:sp>
        <p:nvSpPr>
          <p:cNvPr id="3" name="Date Placeholder 2"/>
          <p:cNvSpPr>
            <a:spLocks noGrp="1"/>
          </p:cNvSpPr>
          <p:nvPr>
            <p:ph type="dt" sz="quarter" idx="1"/>
          </p:nvPr>
        </p:nvSpPr>
        <p:spPr>
          <a:xfrm>
            <a:off x="5234337" y="0"/>
            <a:ext cx="4004363" cy="347742"/>
          </a:xfrm>
          <a:prstGeom prst="rect">
            <a:avLst/>
          </a:prstGeom>
        </p:spPr>
        <p:txBody>
          <a:bodyPr vert="horz" lIns="92520" tIns="46261" rIns="92520" bIns="46261" rtlCol="0"/>
          <a:lstStyle>
            <a:lvl1pPr algn="r">
              <a:defRPr sz="1200"/>
            </a:lvl1pPr>
          </a:lstStyle>
          <a:p>
            <a:fld id="{FDE47F27-7F3C-5D41-AB3C-081F6ED8A6C7}" type="datetimeFigureOut">
              <a:rPr lang="en-US" smtClean="0"/>
              <a:pPr/>
              <a:t>3/31/2017</a:t>
            </a:fld>
            <a:endParaRPr lang="en-US" dirty="0"/>
          </a:p>
        </p:txBody>
      </p:sp>
      <p:sp>
        <p:nvSpPr>
          <p:cNvPr id="4" name="Footer Placeholder 3"/>
          <p:cNvSpPr>
            <a:spLocks noGrp="1"/>
          </p:cNvSpPr>
          <p:nvPr>
            <p:ph type="ftr" sz="quarter" idx="2"/>
          </p:nvPr>
        </p:nvSpPr>
        <p:spPr>
          <a:xfrm>
            <a:off x="1" y="6605890"/>
            <a:ext cx="4004363" cy="347742"/>
          </a:xfrm>
          <a:prstGeom prst="rect">
            <a:avLst/>
          </a:prstGeom>
        </p:spPr>
        <p:txBody>
          <a:bodyPr vert="horz" lIns="92520" tIns="46261" rIns="92520" bIns="4626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4337" y="6605890"/>
            <a:ext cx="4004363" cy="347742"/>
          </a:xfrm>
          <a:prstGeom prst="rect">
            <a:avLst/>
          </a:prstGeom>
        </p:spPr>
        <p:txBody>
          <a:bodyPr vert="horz" lIns="92520" tIns="46261" rIns="92520" bIns="46261" rtlCol="0" anchor="b"/>
          <a:lstStyle>
            <a:lvl1pPr algn="r">
              <a:defRPr sz="1200"/>
            </a:lvl1pPr>
          </a:lstStyle>
          <a:p>
            <a:fld id="{EB9F93B1-4BB3-424D-8C9A-B37130C1A1B9}" type="slidenum">
              <a:rPr lang="en-US" smtClean="0"/>
              <a:pPr/>
              <a:t>‹#›</a:t>
            </a:fld>
            <a:endParaRPr lang="en-US" dirty="0"/>
          </a:p>
        </p:txBody>
      </p:sp>
    </p:spTree>
    <p:extLst>
      <p:ext uri="{BB962C8B-B14F-4D97-AF65-F5344CB8AC3E}">
        <p14:creationId xmlns:p14="http://schemas.microsoft.com/office/powerpoint/2010/main" val="30588026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004363" cy="347742"/>
          </a:xfrm>
          <a:prstGeom prst="rect">
            <a:avLst/>
          </a:prstGeom>
          <a:noFill/>
          <a:ln>
            <a:noFill/>
          </a:ln>
          <a:effectLst/>
          <a:extLst/>
        </p:spPr>
        <p:txBody>
          <a:bodyPr vert="horz" wrap="square" lIns="92520" tIns="46261" rIns="92520" bIns="46261"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8195" name="Rectangle 3"/>
          <p:cNvSpPr>
            <a:spLocks noGrp="1" noChangeArrowheads="1"/>
          </p:cNvSpPr>
          <p:nvPr>
            <p:ph type="dt" idx="1"/>
          </p:nvPr>
        </p:nvSpPr>
        <p:spPr bwMode="auto">
          <a:xfrm>
            <a:off x="5236477" y="0"/>
            <a:ext cx="4004363" cy="347742"/>
          </a:xfrm>
          <a:prstGeom prst="rect">
            <a:avLst/>
          </a:prstGeom>
          <a:noFill/>
          <a:ln>
            <a:noFill/>
          </a:ln>
          <a:effectLst/>
          <a:extLst/>
        </p:spPr>
        <p:txBody>
          <a:bodyPr vert="horz" wrap="square" lIns="92520" tIns="46261" rIns="92520" bIns="46261"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dirty="0"/>
          </a:p>
        </p:txBody>
      </p:sp>
      <p:sp>
        <p:nvSpPr>
          <p:cNvPr id="86020" name="Rectangle 4"/>
          <p:cNvSpPr>
            <a:spLocks noGrp="1" noRot="1" noChangeAspect="1" noChangeArrowheads="1" noTextEdit="1"/>
          </p:cNvSpPr>
          <p:nvPr>
            <p:ph type="sldImg" idx="2"/>
          </p:nvPr>
        </p:nvSpPr>
        <p:spPr bwMode="auto">
          <a:xfrm>
            <a:off x="2881313" y="522288"/>
            <a:ext cx="3478212" cy="2608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1232113" y="3303548"/>
            <a:ext cx="6776615" cy="3129677"/>
          </a:xfrm>
          <a:prstGeom prst="rect">
            <a:avLst/>
          </a:prstGeom>
          <a:noFill/>
          <a:ln>
            <a:noFill/>
          </a:ln>
          <a:effectLst/>
          <a:extLst/>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6607096"/>
            <a:ext cx="4004363" cy="347742"/>
          </a:xfrm>
          <a:prstGeom prst="rect">
            <a:avLst/>
          </a:prstGeom>
          <a:noFill/>
          <a:ln>
            <a:noFill/>
          </a:ln>
          <a:effectLst/>
          <a:extLst/>
        </p:spPr>
        <p:txBody>
          <a:bodyPr vert="horz" wrap="square" lIns="92520" tIns="46261" rIns="92520" bIns="46261"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5236477" y="6607096"/>
            <a:ext cx="4004363" cy="347742"/>
          </a:xfrm>
          <a:prstGeom prst="rect">
            <a:avLst/>
          </a:prstGeom>
          <a:noFill/>
          <a:ln>
            <a:noFill/>
          </a:ln>
          <a:effectLst/>
          <a:extLst/>
        </p:spPr>
        <p:txBody>
          <a:bodyPr vert="horz" wrap="square" lIns="92520" tIns="46261" rIns="92520" bIns="46261" numCol="1" anchor="b" anchorCtr="0" compatLnSpc="1">
            <a:prstTxWarp prst="textNoShape">
              <a:avLst/>
            </a:prstTxWarp>
          </a:bodyPr>
          <a:lstStyle>
            <a:lvl1pPr algn="r">
              <a:defRPr sz="1200"/>
            </a:lvl1pPr>
          </a:lstStyle>
          <a:p>
            <a:fld id="{E44EE1C2-76AF-BC4A-89F1-78489876AEE3}" type="slidenum">
              <a:rPr lang="en-US"/>
              <a:pPr/>
              <a:t>‹#›</a:t>
            </a:fld>
            <a:endParaRPr lang="en-US" dirty="0"/>
          </a:p>
        </p:txBody>
      </p:sp>
    </p:spTree>
    <p:extLst>
      <p:ext uri="{BB962C8B-B14F-4D97-AF65-F5344CB8AC3E}">
        <p14:creationId xmlns:p14="http://schemas.microsoft.com/office/powerpoint/2010/main" val="17669792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4ED9ECD-8733-5943-9B1E-E5021096DF41}" type="slidenum">
              <a:rPr lang="en-US" sz="1200"/>
              <a:pPr/>
              <a:t>1</a:t>
            </a:fld>
            <a:endParaRPr lang="en-US" sz="1200" dirty="0"/>
          </a:p>
        </p:txBody>
      </p:sp>
      <p:sp>
        <p:nvSpPr>
          <p:cNvPr id="87043" name="Rectangle 2"/>
          <p:cNvSpPr>
            <a:spLocks noGrp="1" noRot="1" noChangeAspect="1" noChangeArrowheads="1" noTextEdit="1"/>
          </p:cNvSpPr>
          <p:nvPr>
            <p:ph type="sldImg"/>
          </p:nvPr>
        </p:nvSpPr>
        <p:spPr>
          <a:xfrm>
            <a:off x="2884488" y="523875"/>
            <a:ext cx="3471862" cy="2603500"/>
          </a:xfrm>
          <a:ln/>
        </p:spPr>
      </p:sp>
      <p:sp>
        <p:nvSpPr>
          <p:cNvPr id="87044" name="Rectangle 3"/>
          <p:cNvSpPr>
            <a:spLocks noGrp="1" noChangeArrowheads="1"/>
          </p:cNvSpPr>
          <p:nvPr>
            <p:ph type="body" idx="1"/>
          </p:nvPr>
        </p:nvSpPr>
        <p:spPr>
          <a:xfrm>
            <a:off x="1232113" y="3302343"/>
            <a:ext cx="6776615"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The information used in the development of this lesson was taken from OSHA standards for general industry and construction. (§29CFR 1910 and §29CFR 1926).</a:t>
            </a:r>
          </a:p>
        </p:txBody>
      </p:sp>
    </p:spTree>
    <p:extLst>
      <p:ext uri="{BB962C8B-B14F-4D97-AF65-F5344CB8AC3E}">
        <p14:creationId xmlns:p14="http://schemas.microsoft.com/office/powerpoint/2010/main" val="337011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p:txBody>
          <a:bodyPr/>
          <a:lstStyle/>
          <a:p>
            <a:r>
              <a:rPr lang="en-US" altLang="en-US" dirty="0">
                <a:latin typeface="+mn-lt"/>
                <a:cs typeface="Arial" panose="020B0604020202020204" pitchFamily="34" charset="0"/>
              </a:rPr>
              <a:t>Instructor to note that OSHA (the Occupational Safety and Health Administration) is a regulatory agency of the federal government that has been established to ensure that the Law is adhered to by regulating employers. This is accomplished by developing standards consistent with the law, educating employers and employees and enforcing the standards on employers.</a:t>
            </a:r>
          </a:p>
        </p:txBody>
      </p:sp>
      <p:sp>
        <p:nvSpPr>
          <p:cNvPr id="4" name="Slide Number Placeholder 3"/>
          <p:cNvSpPr>
            <a:spLocks noGrp="1"/>
          </p:cNvSpPr>
          <p:nvPr>
            <p:ph type="sldNum" sz="quarter" idx="5"/>
          </p:nvPr>
        </p:nvSpPr>
        <p:spPr>
          <a:noFill/>
        </p:spPr>
        <p:txBody>
          <a:bodyPr/>
          <a:lstStyle>
            <a:lvl1pPr defTabSz="931627" eaLnBrk="0" hangingPunct="0">
              <a:defRPr>
                <a:solidFill>
                  <a:schemeClr val="tx1"/>
                </a:solidFill>
                <a:latin typeface="Arial" panose="020B0604020202020204" pitchFamily="34" charset="0"/>
              </a:defRPr>
            </a:lvl1pPr>
            <a:lvl2pPr marL="758151" indent="-292338" defTabSz="931627" eaLnBrk="0" hangingPunct="0">
              <a:defRPr>
                <a:solidFill>
                  <a:schemeClr val="tx1"/>
                </a:solidFill>
                <a:latin typeface="Arial" panose="020B0604020202020204" pitchFamily="34" charset="0"/>
              </a:defRPr>
            </a:lvl2pPr>
            <a:lvl3pPr marL="1166140" indent="-234513" defTabSz="931627" eaLnBrk="0" hangingPunct="0">
              <a:defRPr>
                <a:solidFill>
                  <a:schemeClr val="tx1"/>
                </a:solidFill>
                <a:latin typeface="Arial" panose="020B0604020202020204" pitchFamily="34" charset="0"/>
              </a:defRPr>
            </a:lvl3pPr>
            <a:lvl4pPr marL="1631954" indent="-232908" defTabSz="931627" eaLnBrk="0" hangingPunct="0">
              <a:defRPr>
                <a:solidFill>
                  <a:schemeClr val="tx1"/>
                </a:solidFill>
                <a:latin typeface="Arial" panose="020B0604020202020204" pitchFamily="34" charset="0"/>
              </a:defRPr>
            </a:lvl4pPr>
            <a:lvl5pPr marL="2097767" indent="-232908" defTabSz="931627" eaLnBrk="0" hangingPunct="0">
              <a:defRPr>
                <a:solidFill>
                  <a:schemeClr val="tx1"/>
                </a:solidFill>
                <a:latin typeface="Arial" panose="020B0604020202020204" pitchFamily="34" charset="0"/>
              </a:defRPr>
            </a:lvl5pPr>
            <a:lvl6pPr marL="2560368" indent="-232908" defTabSz="931627" eaLnBrk="0" fontAlgn="base" hangingPunct="0">
              <a:spcBef>
                <a:spcPct val="0"/>
              </a:spcBef>
              <a:spcAft>
                <a:spcPct val="0"/>
              </a:spcAft>
              <a:defRPr>
                <a:solidFill>
                  <a:schemeClr val="tx1"/>
                </a:solidFill>
                <a:latin typeface="Arial" panose="020B0604020202020204" pitchFamily="34" charset="0"/>
              </a:defRPr>
            </a:lvl6pPr>
            <a:lvl7pPr marL="3022969" indent="-232908" defTabSz="931627" eaLnBrk="0" fontAlgn="base" hangingPunct="0">
              <a:spcBef>
                <a:spcPct val="0"/>
              </a:spcBef>
              <a:spcAft>
                <a:spcPct val="0"/>
              </a:spcAft>
              <a:defRPr>
                <a:solidFill>
                  <a:schemeClr val="tx1"/>
                </a:solidFill>
                <a:latin typeface="Arial" panose="020B0604020202020204" pitchFamily="34" charset="0"/>
              </a:defRPr>
            </a:lvl7pPr>
            <a:lvl8pPr marL="3485569" indent="-232908" defTabSz="931627" eaLnBrk="0" fontAlgn="base" hangingPunct="0">
              <a:spcBef>
                <a:spcPct val="0"/>
              </a:spcBef>
              <a:spcAft>
                <a:spcPct val="0"/>
              </a:spcAft>
              <a:defRPr>
                <a:solidFill>
                  <a:schemeClr val="tx1"/>
                </a:solidFill>
                <a:latin typeface="Arial" panose="020B0604020202020204" pitchFamily="34" charset="0"/>
              </a:defRPr>
            </a:lvl8pPr>
            <a:lvl9pPr marL="3948170" indent="-232908" defTabSz="93162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999992-2C16-40F9-9263-8E232366B80B}"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280566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0AACA-D35B-4619-8E43-5258324DD2EA}" type="slidenum">
              <a:rPr lang="en-US"/>
              <a:pPr/>
              <a:t>100</a:t>
            </a:fld>
            <a:endParaRPr lang="en-US" dirty="0"/>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dirty="0">
                <a:latin typeface="+mn-lt"/>
              </a:rPr>
              <a:t>Instructor</a:t>
            </a:r>
            <a:r>
              <a:rPr lang="en-US" baseline="0" dirty="0">
                <a:latin typeface="+mn-lt"/>
              </a:rPr>
              <a:t> should note that when an employer chooses employer performed rescue that they must have trained personnel on site at all times and the equipment necessary to preform the rescue.</a:t>
            </a:r>
            <a:endParaRPr lang="en-US" dirty="0">
              <a:latin typeface="+mn-lt"/>
            </a:endParaRPr>
          </a:p>
        </p:txBody>
      </p:sp>
    </p:spTree>
    <p:extLst>
      <p:ext uri="{BB962C8B-B14F-4D97-AF65-F5344CB8AC3E}">
        <p14:creationId xmlns:p14="http://schemas.microsoft.com/office/powerpoint/2010/main" val="1669725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63C88-CBFA-425A-BA9A-72E9708D14BC}" type="slidenum">
              <a:rPr lang="en-US"/>
              <a:pPr/>
              <a:t>101</a:t>
            </a:fld>
            <a:endParaRPr 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latin typeface="+mn-lt"/>
              </a:rPr>
              <a:t>Instructor</a:t>
            </a:r>
            <a:r>
              <a:rPr lang="en-US" baseline="0" dirty="0">
                <a:latin typeface="+mn-lt"/>
              </a:rPr>
              <a:t> should note that if an employer chooses an outside agency to perform rescue duties that the employer must first evaluate the agency for its capabilities and manage all communication between the leadership on the tower project and the agency it hires to perform the rescue.</a:t>
            </a:r>
            <a:endParaRPr lang="en-US" dirty="0">
              <a:latin typeface="+mn-lt"/>
            </a:endParaRPr>
          </a:p>
        </p:txBody>
      </p:sp>
    </p:spTree>
    <p:extLst>
      <p:ext uri="{BB962C8B-B14F-4D97-AF65-F5344CB8AC3E}">
        <p14:creationId xmlns:p14="http://schemas.microsoft.com/office/powerpoint/2010/main" val="16945071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102</a:t>
            </a:fld>
            <a:endParaRPr lang="en-US" dirty="0"/>
          </a:p>
        </p:txBody>
      </p:sp>
    </p:spTree>
    <p:extLst>
      <p:ext uri="{BB962C8B-B14F-4D97-AF65-F5344CB8AC3E}">
        <p14:creationId xmlns:p14="http://schemas.microsoft.com/office/powerpoint/2010/main" val="4845009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103</a:t>
            </a:fld>
            <a:endParaRPr lang="en-US" dirty="0"/>
          </a:p>
        </p:txBody>
      </p:sp>
    </p:spTree>
    <p:extLst>
      <p:ext uri="{BB962C8B-B14F-4D97-AF65-F5344CB8AC3E}">
        <p14:creationId xmlns:p14="http://schemas.microsoft.com/office/powerpoint/2010/main" val="1101687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104</a:t>
            </a:fld>
            <a:endParaRPr lang="en-US" dirty="0"/>
          </a:p>
        </p:txBody>
      </p:sp>
    </p:spTree>
    <p:extLst>
      <p:ext uri="{BB962C8B-B14F-4D97-AF65-F5344CB8AC3E}">
        <p14:creationId xmlns:p14="http://schemas.microsoft.com/office/powerpoint/2010/main" val="7217628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105</a:t>
            </a:fld>
            <a:endParaRPr lang="en-US" dirty="0"/>
          </a:p>
        </p:txBody>
      </p:sp>
    </p:spTree>
    <p:extLst>
      <p:ext uri="{BB962C8B-B14F-4D97-AF65-F5344CB8AC3E}">
        <p14:creationId xmlns:p14="http://schemas.microsoft.com/office/powerpoint/2010/main" val="38263193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106</a:t>
            </a:fld>
            <a:endParaRPr lang="en-US" dirty="0"/>
          </a:p>
        </p:txBody>
      </p:sp>
    </p:spTree>
    <p:extLst>
      <p:ext uri="{BB962C8B-B14F-4D97-AF65-F5344CB8AC3E}">
        <p14:creationId xmlns:p14="http://schemas.microsoft.com/office/powerpoint/2010/main" val="34048593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107</a:t>
            </a:fld>
            <a:endParaRPr lang="en-US" dirty="0"/>
          </a:p>
        </p:txBody>
      </p:sp>
    </p:spTree>
    <p:extLst>
      <p:ext uri="{BB962C8B-B14F-4D97-AF65-F5344CB8AC3E}">
        <p14:creationId xmlns:p14="http://schemas.microsoft.com/office/powerpoint/2010/main" val="22509925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108</a:t>
            </a:fld>
            <a:endParaRPr lang="en-US" dirty="0"/>
          </a:p>
        </p:txBody>
      </p:sp>
    </p:spTree>
    <p:extLst>
      <p:ext uri="{BB962C8B-B14F-4D97-AF65-F5344CB8AC3E}">
        <p14:creationId xmlns:p14="http://schemas.microsoft.com/office/powerpoint/2010/main" val="39247110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109</a:t>
            </a:fld>
            <a:endParaRPr lang="en-US" dirty="0"/>
          </a:p>
        </p:txBody>
      </p:sp>
    </p:spTree>
    <p:extLst>
      <p:ext uri="{BB962C8B-B14F-4D97-AF65-F5344CB8AC3E}">
        <p14:creationId xmlns:p14="http://schemas.microsoft.com/office/powerpoint/2010/main" val="221097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173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dirty="0">
                <a:latin typeface="Times New Roman" panose="02020603050405020304" pitchFamily="18" charset="0"/>
              </a:rPr>
              <a:t>Roofing Industry Fall Protection from A to Z</a:t>
            </a:r>
          </a:p>
        </p:txBody>
      </p:sp>
      <p:sp>
        <p:nvSpPr>
          <p:cNvPr id="1730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AA454-B818-42AC-952C-A0EA4C0657F8}" type="slidenum">
              <a:rPr lang="en-US" altLang="en-US"/>
              <a:pPr>
                <a:spcBef>
                  <a:spcPct val="0"/>
                </a:spcBef>
              </a:pPr>
              <a:t>11</a:t>
            </a:fld>
            <a:endParaRPr lang="en-US" altLang="en-US" dirty="0"/>
          </a:p>
        </p:txBody>
      </p:sp>
    </p:spTree>
    <p:extLst>
      <p:ext uri="{BB962C8B-B14F-4D97-AF65-F5344CB8AC3E}">
        <p14:creationId xmlns:p14="http://schemas.microsoft.com/office/powerpoint/2010/main" val="20730312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A99A485-7882-3B46-BA48-A5A317C9B4BE}" type="slidenum">
              <a:rPr lang="en-US" sz="1200"/>
              <a:pPr/>
              <a:t>110</a:t>
            </a:fld>
            <a:endParaRPr lang="en-US" sz="12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This distance excludes deceleration distance, and lifeline/lanyard elongation, but includes any deceleration device slide distance or self-retracting lifeline/lanyard extension before they operate and fall arrest forces occur.</a:t>
            </a:r>
          </a:p>
        </p:txBody>
      </p:sp>
    </p:spTree>
    <p:extLst>
      <p:ext uri="{BB962C8B-B14F-4D97-AF65-F5344CB8AC3E}">
        <p14:creationId xmlns:p14="http://schemas.microsoft.com/office/powerpoint/2010/main" val="33313772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D05C341-9FDB-924E-9C22-82442F266D8A}" type="slidenum">
              <a:rPr lang="en-US" sz="1200"/>
              <a:pPr/>
              <a:t>111</a:t>
            </a:fld>
            <a:endParaRPr lang="en-US" sz="12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Instructor needs to stress the importance of the calculation of the correct personal fall arrest system for the job. Stress the bottom bullet point on this slide. The system depends on the Total Clearance Below.</a:t>
            </a:r>
          </a:p>
        </p:txBody>
      </p:sp>
    </p:spTree>
    <p:extLst>
      <p:ext uri="{BB962C8B-B14F-4D97-AF65-F5344CB8AC3E}">
        <p14:creationId xmlns:p14="http://schemas.microsoft.com/office/powerpoint/2010/main" val="12722385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EEE32-BA80-4813-A3D8-7048671A779D}" type="slidenum">
              <a:rPr lang="en-US"/>
              <a:pPr/>
              <a:t>112</a:t>
            </a:fld>
            <a:endParaRPr lang="en-US"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dirty="0">
                <a:latin typeface="+mn-lt"/>
              </a:rPr>
              <a:t>Belaying refers to a variety of techniques climbers use to exert tension on a climbing rope so that a falling climber does not fall very far.</a:t>
            </a:r>
          </a:p>
          <a:p>
            <a:endParaRPr lang="en-US" dirty="0">
              <a:latin typeface="+mn-lt"/>
            </a:endParaRPr>
          </a:p>
          <a:p>
            <a:r>
              <a:rPr lang="en-US" dirty="0">
                <a:latin typeface="+mn-lt"/>
              </a:rPr>
              <a:t>Limit the forces to 1800#</a:t>
            </a:r>
          </a:p>
          <a:p>
            <a:r>
              <a:rPr lang="en-US" dirty="0">
                <a:latin typeface="+mn-lt"/>
              </a:rPr>
              <a:t>Based on the anchoring of fall arrest</a:t>
            </a:r>
            <a:r>
              <a:rPr lang="en-US" baseline="0" dirty="0">
                <a:latin typeface="+mn-lt"/>
              </a:rPr>
              <a:t> system</a:t>
            </a:r>
          </a:p>
          <a:p>
            <a:r>
              <a:rPr lang="en-US" baseline="0" dirty="0">
                <a:latin typeface="+mn-lt"/>
              </a:rPr>
              <a:t>Anchor as above your head as possible while still being able to work to lower the fall factor.</a:t>
            </a:r>
            <a:endParaRPr lang="en-US" dirty="0">
              <a:latin typeface="+mn-lt"/>
            </a:endParaRPr>
          </a:p>
        </p:txBody>
      </p:sp>
    </p:spTree>
    <p:extLst>
      <p:ext uri="{BB962C8B-B14F-4D97-AF65-F5344CB8AC3E}">
        <p14:creationId xmlns:p14="http://schemas.microsoft.com/office/powerpoint/2010/main" val="98499097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113</a:t>
            </a:fld>
            <a:endParaRPr lang="en-US" dirty="0"/>
          </a:p>
        </p:txBody>
      </p:sp>
    </p:spTree>
    <p:extLst>
      <p:ext uri="{BB962C8B-B14F-4D97-AF65-F5344CB8AC3E}">
        <p14:creationId xmlns:p14="http://schemas.microsoft.com/office/powerpoint/2010/main" val="21281952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should conduct an interactive exercise and have student’s calculate their force of impact when falling from a structure.</a:t>
            </a:r>
            <a:r>
              <a:rPr lang="en-US" baseline="0" dirty="0">
                <a:latin typeface="+mn-lt"/>
                <a:cs typeface="Arial" panose="020B0604020202020204" pitchFamily="34" charset="0"/>
              </a:rPr>
              <a:t> Use the online calculators to help with speed of results.</a:t>
            </a: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114</a:t>
            </a:fld>
            <a:endParaRPr lang="en-US" dirty="0"/>
          </a:p>
        </p:txBody>
      </p:sp>
    </p:spTree>
    <p:extLst>
      <p:ext uri="{BB962C8B-B14F-4D97-AF65-F5344CB8AC3E}">
        <p14:creationId xmlns:p14="http://schemas.microsoft.com/office/powerpoint/2010/main" val="13726646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3E2923F-8A82-4846-8419-DF110EB10BF2}" type="slidenum">
              <a:rPr lang="en-US" sz="1200"/>
              <a:pPr/>
              <a:t>115</a:t>
            </a:fld>
            <a:endParaRPr lang="en-US" sz="1200"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308028" y="3303548"/>
            <a:ext cx="8727458"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When employees do not use the required equipment or they choose not to follow their employer</a:t>
            </a:r>
            <a:r>
              <a:rPr lang="ja-JP" altLang="en-US" dirty="0">
                <a:latin typeface="+mn-lt"/>
                <a:ea typeface="MS PGothic" charset="0"/>
                <a:cs typeface="Arial" panose="020B0604020202020204" pitchFamily="34" charset="0"/>
              </a:rPr>
              <a:t>’</a:t>
            </a:r>
            <a:r>
              <a:rPr lang="en-US" altLang="ja-JP" dirty="0">
                <a:latin typeface="+mn-lt"/>
                <a:ea typeface="MS PGothic" charset="0"/>
                <a:cs typeface="Arial" panose="020B0604020202020204" pitchFamily="34" charset="0"/>
              </a:rPr>
              <a:t>s 100% fall protection program or just ignore their fall protection training they have a ten times greater chance to fall and be killed. Falls involving tower hands result in death. OSHA and NIOSH data shows that tower workers are ten times more likely to die on the job than other trade construction workers. This photo was taken by an OSHA compliance officer while driving to another inspection. The employees were brought down and the employer was cited and penalized for violation of the standards.  </a:t>
            </a:r>
            <a:endParaRPr lang="en-US" dirty="0">
              <a:latin typeface="+mn-lt"/>
              <a:ea typeface="MS PGothic" charset="0"/>
              <a:cs typeface="Arial" panose="020B0604020202020204" pitchFamily="34" charset="0"/>
            </a:endParaRPr>
          </a:p>
        </p:txBody>
      </p:sp>
    </p:spTree>
    <p:extLst>
      <p:ext uri="{BB962C8B-B14F-4D97-AF65-F5344CB8AC3E}">
        <p14:creationId xmlns:p14="http://schemas.microsoft.com/office/powerpoint/2010/main" val="4678755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This slide starts section 6 of the presentation.</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116</a:t>
            </a:fld>
            <a:endParaRPr lang="en-US" dirty="0"/>
          </a:p>
        </p:txBody>
      </p:sp>
    </p:spTree>
    <p:extLst>
      <p:ext uri="{BB962C8B-B14F-4D97-AF65-F5344CB8AC3E}">
        <p14:creationId xmlns:p14="http://schemas.microsoft.com/office/powerpoint/2010/main" val="21732553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C74F827-730F-014B-968A-9A6336C8D618}" type="slidenum">
              <a:rPr lang="en-US" sz="1200"/>
              <a:pPr/>
              <a:t>117</a:t>
            </a:fld>
            <a:endParaRPr lang="en-US" sz="1200"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Many older towers do not have the structural integrity to withstand the loading of a worker, tools and/or other equipment that may be applied. It is the first consideration and must be assured to prevent tower collapse while workers are on the structure. </a:t>
            </a:r>
          </a:p>
        </p:txBody>
      </p:sp>
    </p:spTree>
    <p:extLst>
      <p:ext uri="{BB962C8B-B14F-4D97-AF65-F5344CB8AC3E}">
        <p14:creationId xmlns:p14="http://schemas.microsoft.com/office/powerpoint/2010/main" val="26791663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Monopoles are one of three tower types.  It is an independent structure. Typically it only has one anchorage point. The idea of a monopole tower is that it is more aesthetically pleasing and more often found in urban areas.</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118</a:t>
            </a:fld>
            <a:endParaRPr lang="en-US" dirty="0"/>
          </a:p>
        </p:txBody>
      </p:sp>
    </p:spTree>
    <p:extLst>
      <p:ext uri="{BB962C8B-B14F-4D97-AF65-F5344CB8AC3E}">
        <p14:creationId xmlns:p14="http://schemas.microsoft.com/office/powerpoint/2010/main" val="81154323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0296D2-812A-4890-BF46-09A5C5E0D8BF}" type="slidenum">
              <a:rPr lang="en-US"/>
              <a:pPr/>
              <a:t>119</a:t>
            </a:fld>
            <a:endParaRPr lang="en-US" dirty="0"/>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r>
              <a:rPr lang="en-US" dirty="0">
                <a:latin typeface="+mn-lt"/>
              </a:rPr>
              <a:t>Demand for space has placed more</a:t>
            </a:r>
            <a:r>
              <a:rPr lang="en-US" baseline="0" dirty="0">
                <a:latin typeface="+mn-lt"/>
              </a:rPr>
              <a:t> and more cable outside of the structure creating a climbing hazard.</a:t>
            </a:r>
          </a:p>
          <a:p>
            <a:endParaRPr lang="en-US" baseline="0" dirty="0">
              <a:latin typeface="+mn-lt"/>
            </a:endParaRPr>
          </a:p>
          <a:p>
            <a:r>
              <a:rPr lang="en-US" dirty="0">
                <a:latin typeface="+mn-lt"/>
              </a:rPr>
              <a:t>The antenna nest (pictured below) may be the only trustworthy anchorage point located on the tower for resting. Lifelines are one method for providing fall protection on monopole towers during construction. </a:t>
            </a:r>
          </a:p>
          <a:p>
            <a:endParaRPr lang="en-US" dirty="0"/>
          </a:p>
        </p:txBody>
      </p:sp>
    </p:spTree>
    <p:extLst>
      <p:ext uri="{BB962C8B-B14F-4D97-AF65-F5344CB8AC3E}">
        <p14:creationId xmlns:p14="http://schemas.microsoft.com/office/powerpoint/2010/main" val="2983431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xfrm>
            <a:off x="1350832" y="3303548"/>
            <a:ext cx="6776615" cy="31296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174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dirty="0">
                <a:latin typeface="Times New Roman" panose="02020603050405020304" pitchFamily="18" charset="0"/>
              </a:rPr>
              <a:t>Roofing Industry Fall Protection from A to Z</a:t>
            </a:r>
          </a:p>
        </p:txBody>
      </p:sp>
      <p:sp>
        <p:nvSpPr>
          <p:cNvPr id="1740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1BB58A-5A4B-42CC-B68E-55684549FA52}" type="slidenum">
              <a:rPr lang="en-US" altLang="en-US"/>
              <a:pPr>
                <a:spcBef>
                  <a:spcPct val="0"/>
                </a:spcBef>
              </a:pPr>
              <a:t>12</a:t>
            </a:fld>
            <a:endParaRPr lang="en-US" altLang="en-US" dirty="0"/>
          </a:p>
        </p:txBody>
      </p:sp>
    </p:spTree>
    <p:extLst>
      <p:ext uri="{BB962C8B-B14F-4D97-AF65-F5344CB8AC3E}">
        <p14:creationId xmlns:p14="http://schemas.microsoft.com/office/powerpoint/2010/main" val="231467382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DBBBA69-107E-ED41-A5D2-ABF181D1821E}" type="slidenum">
              <a:rPr lang="en-US" sz="1200"/>
              <a:pPr/>
              <a:t>120</a:t>
            </a:fld>
            <a:endParaRPr lang="en-US" sz="1200"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Separate lifelines are required for all workers on the tower during erection of the tower. It makes no difference if the lifeline is rated at two or even three times the 5000 lb. requirement for each worker. The requirement is for </a:t>
            </a:r>
            <a:r>
              <a:rPr lang="en-US" b="1" u="sng" dirty="0">
                <a:latin typeface="+mn-lt"/>
              </a:rPr>
              <a:t>separate lifelines. </a:t>
            </a:r>
            <a:r>
              <a:rPr lang="en-US" dirty="0">
                <a:latin typeface="+mn-lt"/>
              </a:rPr>
              <a:t> Reference (§29CFR 1926.502(d)(10)(</a:t>
            </a:r>
            <a:r>
              <a:rPr lang="en-US" dirty="0" err="1">
                <a:latin typeface="+mn-lt"/>
              </a:rPr>
              <a:t>i</a:t>
            </a:r>
            <a:r>
              <a:rPr lang="en-US" dirty="0">
                <a:latin typeface="+mn-lt"/>
              </a:rPr>
              <a:t>).  Remember a lifeline must support 5,000 pounds per worker. </a:t>
            </a:r>
          </a:p>
          <a:p>
            <a:r>
              <a:rPr lang="en-US" dirty="0">
                <a:latin typeface="+mn-lt"/>
              </a:rPr>
              <a:t> </a:t>
            </a:r>
          </a:p>
          <a:p>
            <a:r>
              <a:rPr lang="en-US" dirty="0">
                <a:latin typeface="+mn-lt"/>
              </a:rPr>
              <a:t>Typically anchorage points are found on platforms as you ascend the tower.  However there may be no trustworthy anchor connection spots until you reach the top of a monopole. This is an example of why it is so important to complete a JSA prior to project start-up</a:t>
            </a:r>
          </a:p>
        </p:txBody>
      </p:sp>
    </p:spTree>
    <p:extLst>
      <p:ext uri="{BB962C8B-B14F-4D97-AF65-F5344CB8AC3E}">
        <p14:creationId xmlns:p14="http://schemas.microsoft.com/office/powerpoint/2010/main" val="133285441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kern="1200" dirty="0">
                <a:solidFill>
                  <a:schemeClr val="tx1"/>
                </a:solidFill>
                <a:effectLst/>
                <a:latin typeface="+mn-lt"/>
              </a:rPr>
              <a:t>Some Self-Supporting Tower Systems come with different leg structures. The nature of self-supporting towers provides multiple ways/methods to climb. Given the structure, self-supporting towers typically require less maintenance.</a:t>
            </a:r>
          </a:p>
          <a:p>
            <a:endParaRPr lang="en-US" dirty="0">
              <a:latin typeface="+mn-lt"/>
              <a:cs typeface="Arial" panose="020B0604020202020204" pitchFamily="34" charset="0"/>
            </a:endParaRPr>
          </a:p>
          <a:p>
            <a:r>
              <a:rPr lang="en-US" dirty="0">
                <a:latin typeface="+mn-lt"/>
                <a:cs typeface="Arial" panose="020B0604020202020204" pitchFamily="34" charset="0"/>
              </a:rPr>
              <a:t>Normally these towers are more maintenance free or require less maintenance, but these towers cannot be erected to great heights. Most self support towers are between 0 and 500 feet tall.</a:t>
            </a:r>
          </a:p>
          <a:p>
            <a:endParaRPr lang="en-US" dirty="0">
              <a:latin typeface="+mn-lt"/>
              <a:cs typeface="Arial" panose="020B0604020202020204" pitchFamily="34" charset="0"/>
            </a:endParaRPr>
          </a:p>
          <a:p>
            <a:pPr defTabSz="914266">
              <a:defRPr/>
            </a:pPr>
            <a:r>
              <a:rPr lang="en-US" kern="1200" dirty="0">
                <a:solidFill>
                  <a:schemeClr val="tx1"/>
                </a:solidFill>
                <a:effectLst/>
                <a:latin typeface="+mn-lt"/>
              </a:rPr>
              <a:t>Self-supported tower vary in size, but are built between 0 and 500 feet tall. They are not built to great heights. Most have a triangle base; few have a square base.</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121</a:t>
            </a:fld>
            <a:endParaRPr lang="en-US" dirty="0"/>
          </a:p>
        </p:txBody>
      </p:sp>
    </p:spTree>
    <p:extLst>
      <p:ext uri="{BB962C8B-B14F-4D97-AF65-F5344CB8AC3E}">
        <p14:creationId xmlns:p14="http://schemas.microsoft.com/office/powerpoint/2010/main" val="26424837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Regardless of what job you’re doing, always maintain a 100 percent tie off.</a:t>
            </a:r>
          </a:p>
          <a:p>
            <a:endParaRPr lang="en-US" dirty="0">
              <a:latin typeface="+mn-lt"/>
              <a:cs typeface="Arial" panose="020B0604020202020204" pitchFamily="34" charset="0"/>
            </a:endParaRPr>
          </a:p>
          <a:p>
            <a:r>
              <a:rPr lang="en-US" kern="1200" dirty="0">
                <a:solidFill>
                  <a:schemeClr val="tx1"/>
                </a:solidFill>
                <a:effectLst/>
                <a:latin typeface="+mn-lt"/>
              </a:rPr>
              <a:t>Adequate anchorage points are found throughout the tower structure.  Usually welded tabs on cross braces where they meet the vertical are adequate anchorage points where you can apply your pelican hook on the tab.  Double lanyard are always required to maintain 100% fall protection.</a:t>
            </a:r>
          </a:p>
          <a:p>
            <a:r>
              <a:rPr lang="en-US" kern="1200" dirty="0">
                <a:solidFill>
                  <a:schemeClr val="tx1"/>
                </a:solidFill>
                <a:effectLst/>
                <a:latin typeface="+mn-lt"/>
              </a:rPr>
              <a:t> </a:t>
            </a:r>
          </a:p>
          <a:p>
            <a:r>
              <a:rPr lang="en-US" kern="1200" dirty="0">
                <a:solidFill>
                  <a:schemeClr val="tx1"/>
                </a:solidFill>
                <a:effectLst/>
                <a:latin typeface="+mn-lt"/>
              </a:rPr>
              <a:t>In addition to the welded anchorage points, self-supporting towers have safety climb systems built next to the line leg or on the interior where climbing ladders are provided.</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122</a:t>
            </a:fld>
            <a:endParaRPr lang="en-US" dirty="0"/>
          </a:p>
        </p:txBody>
      </p:sp>
    </p:spTree>
    <p:extLst>
      <p:ext uri="{BB962C8B-B14F-4D97-AF65-F5344CB8AC3E}">
        <p14:creationId xmlns:p14="http://schemas.microsoft.com/office/powerpoint/2010/main" val="8985290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D2FA3-4D26-4DE2-811D-D89ED49512AD}" type="slidenum">
              <a:rPr lang="en-US"/>
              <a:pPr/>
              <a:t>123</a:t>
            </a:fld>
            <a:endParaRPr lang="en-US" dirty="0"/>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pPr defTabSz="914266">
              <a:defRPr/>
            </a:pPr>
            <a:r>
              <a:rPr lang="en-US" dirty="0">
                <a:latin typeface="+mn-lt"/>
              </a:rPr>
              <a:t>Demand for space has placed more and more cable on the exterior of tower structures, especially Guyed Towers. This bulk of cables creates more potential hazards for climbers. Guyed Towers are the most common type of tower climber’s encounter.</a:t>
            </a:r>
          </a:p>
          <a:p>
            <a:endParaRPr lang="en-US" dirty="0">
              <a:latin typeface="+mn-lt"/>
            </a:endParaRPr>
          </a:p>
          <a:p>
            <a:r>
              <a:rPr lang="en-US" dirty="0">
                <a:latin typeface="+mn-lt"/>
              </a:rPr>
              <a:t>Look for safe clean areas to</a:t>
            </a:r>
            <a:r>
              <a:rPr lang="en-US" baseline="0" dirty="0">
                <a:latin typeface="+mn-lt"/>
              </a:rPr>
              <a:t> climb  The older mount created too much tension as the tower is designed to move with the wind</a:t>
            </a:r>
          </a:p>
          <a:p>
            <a:r>
              <a:rPr lang="en-US" baseline="0" dirty="0">
                <a:latin typeface="+mn-lt"/>
              </a:rPr>
              <a:t>Newer towers rest solely on a 1 pin system placing more importance on the guy wires.</a:t>
            </a:r>
            <a:endParaRPr lang="en-US" dirty="0">
              <a:latin typeface="+mn-lt"/>
            </a:endParaRPr>
          </a:p>
        </p:txBody>
      </p:sp>
    </p:spTree>
    <p:extLst>
      <p:ext uri="{BB962C8B-B14F-4D97-AF65-F5344CB8AC3E}">
        <p14:creationId xmlns:p14="http://schemas.microsoft.com/office/powerpoint/2010/main" val="2542462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Guyed towers are the most common type of tower and can be easily overloaded. All components of the tower should be thoroughly inspected by a Competent Person before each climb.</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124</a:t>
            </a:fld>
            <a:endParaRPr lang="en-US" dirty="0"/>
          </a:p>
        </p:txBody>
      </p:sp>
    </p:spTree>
    <p:extLst>
      <p:ext uri="{BB962C8B-B14F-4D97-AF65-F5344CB8AC3E}">
        <p14:creationId xmlns:p14="http://schemas.microsoft.com/office/powerpoint/2010/main" val="19935179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5759D4A-FBD5-5740-8536-9CFCE5C40C1C}" type="slidenum">
              <a:rPr lang="en-US" sz="1200"/>
              <a:pPr/>
              <a:t>125</a:t>
            </a:fld>
            <a:endParaRPr lang="en-US" sz="1200"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616056" y="3303548"/>
            <a:ext cx="8316754"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The OSHA standard that is applied to of any construction tower activity requires fall protection at 6 feet. O-5, O-4 Can you tell me if he is tied off or not tied off? Have students put arrows to identify anchorage points, and identify where the strongest tie off points are on the different types of towers. There are no engineered anchorage points on guide towers, examples of anchorage points which are acceptable are at weld points which are at horizontal and diagonal members come together or on exterior legs.  Here is an example of a guide tower with proper anchorage points. Red arrow identifies personal fall arrest anchorage point. Yellow arrow identifies proper anchor point where all members come together at weld.</a:t>
            </a:r>
          </a:p>
        </p:txBody>
      </p:sp>
    </p:spTree>
    <p:extLst>
      <p:ext uri="{BB962C8B-B14F-4D97-AF65-F5344CB8AC3E}">
        <p14:creationId xmlns:p14="http://schemas.microsoft.com/office/powerpoint/2010/main" val="79987779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5202">
              <a:defRPr/>
            </a:pPr>
            <a:r>
              <a:rPr lang="en-US" dirty="0">
                <a:latin typeface="+mn-lt"/>
                <a:ea typeface="MS PGothic" charset="0"/>
                <a:cs typeface="Arial" panose="020B0604020202020204" pitchFamily="34" charset="0"/>
              </a:rPr>
              <a:t>A gin pole is used during construction of new towers. A gin pole is an apparatus that is tied to the tower structure itself, which allows for hoisting of components and equipment to erect the next section. All workers more than 25 feet above the ground must use conventional fall protection. Here all three men up are using personal fall arrest systems. All workers are attached to separate lifelines.</a:t>
            </a:r>
          </a:p>
          <a:p>
            <a:endParaRPr lang="en-US" sz="2400" dirty="0">
              <a:latin typeface="Arial" panose="020B0604020202020204" pitchFamily="34" charset="0"/>
              <a:ea typeface="MS PGothic" charset="0"/>
              <a:cs typeface="Arial" panose="020B0604020202020204" pitchFamily="34" charset="0"/>
            </a:endParaRPr>
          </a:p>
        </p:txBody>
      </p:sp>
      <p:sp>
        <p:nvSpPr>
          <p:cNvPr id="141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0260B06-100A-0640-9B20-9F84030EB79E}" type="slidenum">
              <a:rPr lang="en-US" sz="1200"/>
              <a:pPr/>
              <a:t>126</a:t>
            </a:fld>
            <a:endParaRPr lang="en-US" sz="1200" dirty="0"/>
          </a:p>
        </p:txBody>
      </p:sp>
    </p:spTree>
    <p:extLst>
      <p:ext uri="{BB962C8B-B14F-4D97-AF65-F5344CB8AC3E}">
        <p14:creationId xmlns:p14="http://schemas.microsoft.com/office/powerpoint/2010/main" val="11559141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AFC2587-63AE-6649-97C1-30E6B1DB6FBD}" type="slidenum">
              <a:rPr lang="en-US" sz="1200"/>
              <a:pPr/>
              <a:t>127</a:t>
            </a:fld>
            <a:endParaRPr lang="en-US" sz="1200"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Communication is always required between crew members. Hand signals, voice and/or radio communications are all acceptable. The specific requirements contained in OSHA CPL 2-1.056 should be reviewed prior to any employees going up.</a:t>
            </a:r>
          </a:p>
        </p:txBody>
      </p:sp>
    </p:spTree>
    <p:extLst>
      <p:ext uri="{BB962C8B-B14F-4D97-AF65-F5344CB8AC3E}">
        <p14:creationId xmlns:p14="http://schemas.microsoft.com/office/powerpoint/2010/main" val="34316594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7C621C7-5610-674E-AC7C-06DD4F5C9261}" type="slidenum">
              <a:rPr lang="en-US" sz="1200"/>
              <a:pPr/>
              <a:t>128</a:t>
            </a:fld>
            <a:endParaRPr lang="en-US" sz="12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Employees performing tower work, are required to use 100% fall protection when stationary, moving point-to-point and riding the line. This means that there must be a 100% fall protection program in place and that program must be enforced by management.</a:t>
            </a:r>
          </a:p>
          <a:p>
            <a:endParaRPr lang="en-US" dirty="0">
              <a:latin typeface="+mn-lt"/>
              <a:ea typeface="MS PGothic" charset="0"/>
              <a:cs typeface="Arial" panose="020B0604020202020204" pitchFamily="34" charset="0"/>
            </a:endParaRPr>
          </a:p>
          <a:p>
            <a:pPr defTabSz="914266">
              <a:defRPr/>
            </a:pPr>
            <a:r>
              <a:rPr lang="en-US" kern="1200" dirty="0">
                <a:solidFill>
                  <a:schemeClr val="tx1"/>
                </a:solidFill>
                <a:effectLst/>
                <a:latin typeface="+mn-lt"/>
              </a:rPr>
              <a:t>Never climb on a gin pole.  Always climb and work off the tower maintaining 100% fall protection.</a:t>
            </a:r>
          </a:p>
          <a:p>
            <a:endParaRPr lang="en-US" sz="2400" dirty="0">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929572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CD2A9B7-EC5E-D04C-8906-48B48EA35D69}" type="slidenum">
              <a:rPr lang="en-US" sz="1200"/>
              <a:pPr/>
              <a:t>129</a:t>
            </a:fld>
            <a:endParaRPr lang="en-US" sz="12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Natural and synthetic ropes and slings must be protected. Sharp edges will cut them, weakening them and reducing their ability to perform safely. Welding and other hot work can only be performed if workers are using wire rope lanyards and /or wire rope or wire rope core lanyards and positioning devices.</a:t>
            </a:r>
          </a:p>
        </p:txBody>
      </p:sp>
    </p:spTree>
    <p:extLst>
      <p:ext uri="{BB962C8B-B14F-4D97-AF65-F5344CB8AC3E}">
        <p14:creationId xmlns:p14="http://schemas.microsoft.com/office/powerpoint/2010/main" val="120673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1751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dirty="0">
                <a:latin typeface="Times New Roman" panose="02020603050405020304" pitchFamily="18" charset="0"/>
              </a:rPr>
              <a:t>Roofing Industry Fall Protection from A to Z</a:t>
            </a:r>
          </a:p>
        </p:txBody>
      </p:sp>
      <p:sp>
        <p:nvSpPr>
          <p:cNvPr id="175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051EC8-F114-4F32-851E-C8D8AD0E0053}" type="slidenum">
              <a:rPr lang="en-US" altLang="en-US"/>
              <a:pPr>
                <a:spcBef>
                  <a:spcPct val="0"/>
                </a:spcBef>
              </a:pPr>
              <a:t>13</a:t>
            </a:fld>
            <a:endParaRPr lang="en-US" altLang="en-US" dirty="0"/>
          </a:p>
        </p:txBody>
      </p:sp>
    </p:spTree>
    <p:extLst>
      <p:ext uri="{BB962C8B-B14F-4D97-AF65-F5344CB8AC3E}">
        <p14:creationId xmlns:p14="http://schemas.microsoft.com/office/powerpoint/2010/main" val="37623772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should introduce this section as a brainstorming session whereby students are invited to participate and share their opinions and values on the photographs shown</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130</a:t>
            </a:fld>
            <a:endParaRPr lang="en-US" dirty="0"/>
          </a:p>
        </p:txBody>
      </p:sp>
    </p:spTree>
    <p:extLst>
      <p:ext uri="{BB962C8B-B14F-4D97-AF65-F5344CB8AC3E}">
        <p14:creationId xmlns:p14="http://schemas.microsoft.com/office/powerpoint/2010/main" val="23828550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11EF9F8F-20D0-5E4C-95EE-87747ACFBAA3}" type="slidenum">
              <a:rPr lang="en-US" sz="1200"/>
              <a:pPr/>
              <a:t>131</a:t>
            </a:fld>
            <a:endParaRPr lang="en-US" sz="1200"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429419" y="3172619"/>
            <a:ext cx="86106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300" indent="-231300">
              <a:lnSpc>
                <a:spcPct val="90000"/>
              </a:lnSpc>
            </a:pPr>
            <a:r>
              <a:rPr lang="en-US" sz="1150" dirty="0">
                <a:latin typeface="+mn-lt"/>
                <a:ea typeface="MS PGothic" charset="0"/>
                <a:cs typeface="Arial" panose="020B0604020202020204" pitchFamily="34" charset="0"/>
              </a:rPr>
              <a:t>This worker is welding and he has attached himself to a fixed ladder rung by a synthetic rope lanyard. There are several serious hazards that need to be discussed with students at this time.</a:t>
            </a:r>
          </a:p>
          <a:p>
            <a:pPr marL="231300" indent="-231300">
              <a:lnSpc>
                <a:spcPct val="90000"/>
              </a:lnSpc>
              <a:buFontTx/>
              <a:buAutoNum type="arabicPeriod"/>
            </a:pPr>
            <a:r>
              <a:rPr lang="en-US" sz="1150" dirty="0">
                <a:latin typeface="+mn-lt"/>
                <a:ea typeface="MS PGothic" charset="0"/>
                <a:cs typeface="Arial" panose="020B0604020202020204" pitchFamily="34" charset="0"/>
              </a:rPr>
              <a:t>The hazard of welding while using synthetic fall protective equipment is unacceptable. While suspended at heights, hot work can only be done using wire rope or chain lanyards or material that will not burn or melt.) OSHA Standard 29CFR 1926.503;</a:t>
            </a:r>
          </a:p>
          <a:p>
            <a:pPr marL="231300" indent="-231300">
              <a:lnSpc>
                <a:spcPct val="90000"/>
              </a:lnSpc>
              <a:buFontTx/>
              <a:buAutoNum type="arabicPeriod"/>
            </a:pPr>
            <a:r>
              <a:rPr lang="en-US" sz="1150" dirty="0">
                <a:latin typeface="+mn-lt"/>
                <a:ea typeface="MS PGothic" charset="0"/>
                <a:cs typeface="Arial" panose="020B0604020202020204" pitchFamily="34" charset="0"/>
              </a:rPr>
              <a:t>The ladder rung used as an anchor point is unacceptable because it may not meet the strength requirements of the OSHA standards. It would be much better to attach to the side rail. The worker can move a short distance when working but if the movement is not intended or is unexpected  the individual will experience a heart check. ( that feeling one has when, he/she realizes they may have just fallen a several inches or so but their fall protection just saved their life even though it was not properly attached.                                                                                    The anchor point must be capable of withstanding 5000 lbs.</a:t>
            </a:r>
            <a:r>
              <a:rPr lang="en-US" sz="1150" b="1" u="sng" dirty="0">
                <a:latin typeface="+mn-lt"/>
                <a:ea typeface="MS PGothic" charset="0"/>
                <a:cs typeface="Arial" panose="020B0604020202020204" pitchFamily="34" charset="0"/>
              </a:rPr>
              <a:t> or be designed, installed and used as a part of a complete fall arrest system that maintains a safety factor of two.</a:t>
            </a:r>
            <a:r>
              <a:rPr lang="en-US" sz="1150" dirty="0">
                <a:latin typeface="+mn-lt"/>
                <a:ea typeface="MS PGothic" charset="0"/>
                <a:cs typeface="Arial" panose="020B0604020202020204" pitchFamily="34" charset="0"/>
              </a:rPr>
              <a:t> §29CFR 1926.502(d)(15).</a:t>
            </a:r>
          </a:p>
          <a:p>
            <a:pPr marL="231300" indent="-231300">
              <a:lnSpc>
                <a:spcPct val="90000"/>
              </a:lnSpc>
              <a:buFontTx/>
              <a:buAutoNum type="arabicPeriod"/>
            </a:pPr>
            <a:r>
              <a:rPr lang="en-US" sz="1150" dirty="0">
                <a:latin typeface="+mn-lt"/>
                <a:ea typeface="MS PGothic" charset="0"/>
                <a:cs typeface="Arial" panose="020B0604020202020204" pitchFamily="34" charset="0"/>
              </a:rPr>
              <a:t>Workers must be protected 100% of the time while moving point-to-point. In this case there is no ladder safety climbing device and the worker only has a single lanyard to use in climbing or moving horizontally across the tower face.(§ 29CFR 105(a), 501(b)(15) &amp; OSHA Compliance Directive CPL2-1.36 dated March 3, 2002.</a:t>
            </a:r>
          </a:p>
          <a:p>
            <a:pPr marL="231300" indent="-231300">
              <a:lnSpc>
                <a:spcPct val="90000"/>
              </a:lnSpc>
              <a:buFontTx/>
              <a:buAutoNum type="arabicPeriod"/>
            </a:pPr>
            <a:r>
              <a:rPr lang="en-US" sz="1150" dirty="0">
                <a:latin typeface="+mn-lt"/>
                <a:ea typeface="MS PGothic" charset="0"/>
                <a:cs typeface="Arial" panose="020B0604020202020204" pitchFamily="34" charset="0"/>
              </a:rPr>
              <a:t>The manufacture of the PFAS will specify the conditions under which the equipment can and can not be used.</a:t>
            </a:r>
          </a:p>
          <a:p>
            <a:pPr marL="231300" indent="-231300">
              <a:lnSpc>
                <a:spcPct val="90000"/>
              </a:lnSpc>
              <a:buFontTx/>
              <a:buAutoNum type="arabicPeriod"/>
            </a:pPr>
            <a:r>
              <a:rPr lang="en-US" sz="1150" dirty="0">
                <a:latin typeface="+mn-lt"/>
                <a:ea typeface="MS PGothic" charset="0"/>
                <a:cs typeface="Arial" panose="020B0604020202020204" pitchFamily="34" charset="0"/>
              </a:rPr>
              <a:t>The ladder manufacturer must specify the proper installation and use requirements for his equipment may or may not be appropriate for use as a part of a fall protection system.</a:t>
            </a:r>
          </a:p>
        </p:txBody>
      </p:sp>
    </p:spTree>
    <p:extLst>
      <p:ext uri="{BB962C8B-B14F-4D97-AF65-F5344CB8AC3E}">
        <p14:creationId xmlns:p14="http://schemas.microsoft.com/office/powerpoint/2010/main" val="22318882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ED9BAC2-1B60-D648-97F7-6824AEB744EF}" type="slidenum">
              <a:rPr lang="en-US" sz="1200"/>
              <a:pPr/>
              <a:t>132</a:t>
            </a:fld>
            <a:endParaRPr lang="en-US" sz="12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Step bolts are not designed for fall arrest anchor points. It is important to reemphasize this fact on all workers. ANSI &amp; OSHA standards require it but workers will use them thinking that they will hold them if they fall because the can climb on them.</a:t>
            </a:r>
          </a:p>
        </p:txBody>
      </p:sp>
    </p:spTree>
    <p:extLst>
      <p:ext uri="{BB962C8B-B14F-4D97-AF65-F5344CB8AC3E}">
        <p14:creationId xmlns:p14="http://schemas.microsoft.com/office/powerpoint/2010/main" val="18427421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4FD7C3E-3AFA-184C-B80E-76B4B57CFC19}" type="slidenum">
              <a:rPr lang="en-US" sz="1200"/>
              <a:pPr/>
              <a:t>133</a:t>
            </a:fld>
            <a:endParaRPr lang="en-US" sz="120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Generally, work on the ground is much safer than having workers on the tower and can be more efficient. With that concept in mind, the more work that can be completed on the ground minimizes the workers exposure to fall hazards. This is a good concept to use simply because there is a significantly reduced worker exposure. </a:t>
            </a:r>
          </a:p>
        </p:txBody>
      </p:sp>
    </p:spTree>
    <p:extLst>
      <p:ext uri="{BB962C8B-B14F-4D97-AF65-F5344CB8AC3E}">
        <p14:creationId xmlns:p14="http://schemas.microsoft.com/office/powerpoint/2010/main" val="16289567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D98EA9D-8FCB-F741-82D1-EF4BB181F143}" type="slidenum">
              <a:rPr lang="en-US" sz="1200"/>
              <a:pPr/>
              <a:t>134</a:t>
            </a:fld>
            <a:endParaRPr lang="en-US" sz="12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u="sng" dirty="0">
                <a:latin typeface="+mn-lt"/>
                <a:ea typeface="MS PGothic" charset="0"/>
                <a:cs typeface="Arial" panose="020B0604020202020204" pitchFamily="34" charset="0"/>
              </a:rPr>
              <a:t>No.</a:t>
            </a:r>
          </a:p>
          <a:p>
            <a:r>
              <a:rPr lang="en-US" dirty="0">
                <a:latin typeface="+mn-lt"/>
                <a:ea typeface="MS PGothic" charset="0"/>
                <a:cs typeface="Arial" panose="020B0604020202020204" pitchFamily="34" charset="0"/>
              </a:rPr>
              <a:t> He has attached his fall protective equipment to the step bolts of the monopole. There are special devices that can be attached to the step bolts that will provide a 5000 lb. anchor </a:t>
            </a:r>
            <a:r>
              <a:rPr lang="en-US" dirty="0" smtClean="0">
                <a:latin typeface="+mn-lt"/>
                <a:ea typeface="MS PGothic" charset="0"/>
                <a:cs typeface="Arial" panose="020B0604020202020204" pitchFamily="34" charset="0"/>
              </a:rPr>
              <a:t>point. </a:t>
            </a:r>
            <a:r>
              <a:rPr lang="en-US" dirty="0">
                <a:latin typeface="+mn-lt"/>
                <a:ea typeface="MS PGothic" charset="0"/>
                <a:cs typeface="Arial" panose="020B0604020202020204" pitchFamily="34" charset="0"/>
              </a:rPr>
              <a:t>This device fits 5/8 and ¾ inch step bolts and is tested to 5000 lbs. This meets OSHA and ANSI standards.</a:t>
            </a:r>
          </a:p>
        </p:txBody>
      </p:sp>
    </p:spTree>
    <p:extLst>
      <p:ext uri="{BB962C8B-B14F-4D97-AF65-F5344CB8AC3E}">
        <p14:creationId xmlns:p14="http://schemas.microsoft.com/office/powerpoint/2010/main" val="82072678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3349222-2247-4C4F-B5AE-CC05B357495E}" type="slidenum">
              <a:rPr lang="en-US" sz="1200"/>
              <a:pPr/>
              <a:t>135</a:t>
            </a:fld>
            <a:endParaRPr lang="en-US" sz="1200"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Lifelines and load lines are required to be separate when ascending towers. The worker on the left may not be properly protected from falls because he has tied the load to his lifeline.</a:t>
            </a:r>
            <a:endParaRPr lang="en-US" b="1" i="1" u="sng" dirty="0">
              <a:latin typeface="+mn-lt"/>
              <a:ea typeface="MS PGothic" charset="0"/>
              <a:cs typeface="Arial" panose="020B0604020202020204" pitchFamily="34" charset="0"/>
            </a:endParaRPr>
          </a:p>
        </p:txBody>
      </p:sp>
    </p:spTree>
    <p:extLst>
      <p:ext uri="{BB962C8B-B14F-4D97-AF65-F5344CB8AC3E}">
        <p14:creationId xmlns:p14="http://schemas.microsoft.com/office/powerpoint/2010/main" val="296218206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DB2F6399-8217-A24E-94B7-75884C5A2BDC}" type="slidenum">
              <a:rPr lang="en-US" sz="1200"/>
              <a:pPr/>
              <a:t>136</a:t>
            </a:fld>
            <a:endParaRPr lang="en-US" sz="1200"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The answer is </a:t>
            </a:r>
            <a:r>
              <a:rPr lang="en-US" b="1" i="1" u="sng" dirty="0">
                <a:latin typeface="+mn-lt"/>
                <a:ea typeface="MS PGothic" charset="0"/>
                <a:cs typeface="Arial" panose="020B0604020202020204" pitchFamily="34" charset="0"/>
              </a:rPr>
              <a:t>six feet from the</a:t>
            </a:r>
            <a:r>
              <a:rPr lang="en-US" b="1" i="1" u="sng" baseline="0" dirty="0">
                <a:latin typeface="+mn-lt"/>
                <a:ea typeface="MS PGothic" charset="0"/>
                <a:cs typeface="Arial" panose="020B0604020202020204" pitchFamily="34" charset="0"/>
              </a:rPr>
              <a:t> lower level when exposed to a fall hazard</a:t>
            </a:r>
            <a:r>
              <a:rPr lang="en-US" dirty="0">
                <a:latin typeface="+mn-lt"/>
                <a:ea typeface="MS PGothic" charset="0"/>
                <a:cs typeface="Arial" panose="020B0604020202020204" pitchFamily="34" charset="0"/>
              </a:rPr>
              <a:t>. This is because the OSHA standard for fall protection, Subpart M is applied to this hazard. A follow-up question might be. What type of fall protection could be used and/or what is the best type of fall protection that could be used? Here the answers could be many: scaffolds, aerial lifts, self-retracting lifelines, restraints or PFAS. Make sure you select the proper fall protection system for the work being performed.</a:t>
            </a:r>
          </a:p>
        </p:txBody>
      </p:sp>
    </p:spTree>
    <p:extLst>
      <p:ext uri="{BB962C8B-B14F-4D97-AF65-F5344CB8AC3E}">
        <p14:creationId xmlns:p14="http://schemas.microsoft.com/office/powerpoint/2010/main" val="82491415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9714FAE-EC95-574B-8310-A2C5179D09BB}" type="slidenum">
              <a:rPr lang="en-US" sz="1200"/>
              <a:pPr/>
              <a:t>137</a:t>
            </a:fld>
            <a:endParaRPr lang="en-US" sz="1200"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410705" y="3303548"/>
            <a:ext cx="841943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There are several ways of using fall protection when moving point-to-point. One is by </a:t>
            </a:r>
            <a:r>
              <a:rPr lang="en-US" b="1" i="1" u="sng" dirty="0">
                <a:latin typeface="+mn-lt"/>
                <a:ea typeface="MS PGothic" charset="0"/>
                <a:cs typeface="Arial" panose="020B0604020202020204" pitchFamily="34" charset="0"/>
              </a:rPr>
              <a:t>attaching a lanyard with a deceleration device attached to the cross members</a:t>
            </a:r>
            <a:r>
              <a:rPr lang="en-US" dirty="0">
                <a:latin typeface="+mn-lt"/>
                <a:ea typeface="MS PGothic" charset="0"/>
                <a:cs typeface="Arial" panose="020B0604020202020204" pitchFamily="34" charset="0"/>
              </a:rPr>
              <a:t>. Other ways are </a:t>
            </a:r>
            <a:r>
              <a:rPr lang="en-US" b="1" i="1" u="sng" dirty="0">
                <a:latin typeface="+mn-lt"/>
                <a:ea typeface="MS PGothic" charset="0"/>
                <a:cs typeface="Arial" panose="020B0604020202020204" pitchFamily="34" charset="0"/>
              </a:rPr>
              <a:t>a self retracting lifeline attached to the tower legs or the installation of a vertical lifeline attached to the tower legs</a:t>
            </a:r>
            <a:r>
              <a:rPr lang="en-US" dirty="0">
                <a:latin typeface="+mn-lt"/>
                <a:ea typeface="MS PGothic" charset="0"/>
                <a:cs typeface="Arial" panose="020B0604020202020204" pitchFamily="34" charset="0"/>
              </a:rPr>
              <a:t>. One of the most important things to be brought out in the discussion is the need to have a system that is separate for each employee or is designed, installed, and used in such a way it will not fail under load. This requires a qualified person.</a:t>
            </a:r>
          </a:p>
        </p:txBody>
      </p:sp>
    </p:spTree>
    <p:extLst>
      <p:ext uri="{BB962C8B-B14F-4D97-AF65-F5344CB8AC3E}">
        <p14:creationId xmlns:p14="http://schemas.microsoft.com/office/powerpoint/2010/main" val="326884875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63BEE2F-E064-B840-AE57-4CB524C69BFE}" type="slidenum">
              <a:rPr lang="en-US" sz="1200"/>
              <a:pPr/>
              <a:t>138</a:t>
            </a:fld>
            <a:endParaRPr lang="en-US" sz="12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The answer is </a:t>
            </a:r>
            <a:r>
              <a:rPr lang="en-US" b="1" i="1" u="sng" dirty="0">
                <a:latin typeface="+mn-lt"/>
                <a:ea typeface="MS PGothic" charset="0"/>
                <a:cs typeface="Arial" panose="020B0604020202020204" pitchFamily="34" charset="0"/>
              </a:rPr>
              <a:t>no</a:t>
            </a:r>
            <a:r>
              <a:rPr lang="en-US" dirty="0">
                <a:latin typeface="+mn-lt"/>
                <a:ea typeface="MS PGothic" charset="0"/>
                <a:cs typeface="Arial" panose="020B0604020202020204" pitchFamily="34" charset="0"/>
              </a:rPr>
              <a:t>. But it should be understood that the reason why is because the top of the ladder is not 24 feet high. It must also be pointed out that fall protection is required for workers on the roof where the antennas are mounted because the roof is more than six feet above the ground. You do not need fall protection to go up the ladder, but once you’re up near the antennas you do.</a:t>
            </a:r>
          </a:p>
        </p:txBody>
      </p:sp>
    </p:spTree>
    <p:extLst>
      <p:ext uri="{BB962C8B-B14F-4D97-AF65-F5344CB8AC3E}">
        <p14:creationId xmlns:p14="http://schemas.microsoft.com/office/powerpoint/2010/main" val="19927356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0F8E121-90D2-8A48-B72A-7F572B21F4E0}" type="slidenum">
              <a:rPr lang="en-US" sz="1200"/>
              <a:pPr/>
              <a:t>139</a:t>
            </a:fld>
            <a:endParaRPr lang="en-US" sz="1200"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u="sng" dirty="0">
                <a:latin typeface="+mn-lt"/>
                <a:ea typeface="MS PGothic" charset="0"/>
                <a:cs typeface="Arial" panose="020B0604020202020204" pitchFamily="34" charset="0"/>
              </a:rPr>
              <a:t>Yes</a:t>
            </a:r>
            <a:r>
              <a:rPr lang="en-US" dirty="0">
                <a:latin typeface="+mn-lt"/>
                <a:ea typeface="MS PGothic" charset="0"/>
                <a:cs typeface="Arial" panose="020B0604020202020204" pitchFamily="34" charset="0"/>
              </a:rPr>
              <a:t>, they are required because for the parapet wall to provide enough protection it would have to be the same height as a guard railing system. At least 42 inches high plus or minus 3 inches. § 29CFR 1926.502(b)(1).  </a:t>
            </a:r>
          </a:p>
        </p:txBody>
      </p:sp>
    </p:spTree>
    <p:extLst>
      <p:ext uri="{BB962C8B-B14F-4D97-AF65-F5344CB8AC3E}">
        <p14:creationId xmlns:p14="http://schemas.microsoft.com/office/powerpoint/2010/main" val="183848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1761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dirty="0">
                <a:latin typeface="Times New Roman" panose="02020603050405020304" pitchFamily="18" charset="0"/>
              </a:rPr>
              <a:t>Roofing Industry Fall Protection from A to Z</a:t>
            </a:r>
          </a:p>
        </p:txBody>
      </p:sp>
      <p:sp>
        <p:nvSpPr>
          <p:cNvPr id="1761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AC60D0-B14D-449C-B52B-2536C564FA6D}" type="slidenum">
              <a:rPr lang="en-US" altLang="en-US"/>
              <a:pPr>
                <a:spcBef>
                  <a:spcPct val="0"/>
                </a:spcBef>
              </a:pPr>
              <a:t>14</a:t>
            </a:fld>
            <a:endParaRPr lang="en-US" altLang="en-US" dirty="0"/>
          </a:p>
        </p:txBody>
      </p:sp>
    </p:spTree>
    <p:extLst>
      <p:ext uri="{BB962C8B-B14F-4D97-AF65-F5344CB8AC3E}">
        <p14:creationId xmlns:p14="http://schemas.microsoft.com/office/powerpoint/2010/main" val="126349651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Section 7 focuses on developing job safety hazard analysis and the importance of planning your tasks before climbing a tower.  Re-inforce the concept that proper planning can reduce and even eliminate fall hazards.</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140</a:t>
            </a:fld>
            <a:endParaRPr lang="en-US" dirty="0"/>
          </a:p>
        </p:txBody>
      </p:sp>
    </p:spTree>
    <p:extLst>
      <p:ext uri="{BB962C8B-B14F-4D97-AF65-F5344CB8AC3E}">
        <p14:creationId xmlns:p14="http://schemas.microsoft.com/office/powerpoint/2010/main" val="111758286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059CC66-0141-A141-822D-0EAB4E7BCE06}" type="slidenum">
              <a:rPr lang="en-US" sz="1200"/>
              <a:pPr/>
              <a:t>141</a:t>
            </a:fld>
            <a:endParaRPr lang="en-US" sz="12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The fall protection plan shall be prepared by a qualified person and developed specifically for the site where the edge work, precast concrete work, or residential construction work is being performed and the plan must be maintained up to date.</a:t>
            </a:r>
          </a:p>
          <a:p>
            <a:r>
              <a:rPr lang="en-US" dirty="0">
                <a:latin typeface="+mn-lt"/>
                <a:ea typeface="MS PGothic" charset="0"/>
              </a:rPr>
              <a:t>A copy of the fall protection plan with all approved changes shall be maintained at the job site.</a:t>
            </a:r>
          </a:p>
        </p:txBody>
      </p:sp>
    </p:spTree>
    <p:extLst>
      <p:ext uri="{BB962C8B-B14F-4D97-AF65-F5344CB8AC3E}">
        <p14:creationId xmlns:p14="http://schemas.microsoft.com/office/powerpoint/2010/main" val="28188514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7C13892A-31ED-294A-9F7A-6BDC7594CD15}" type="slidenum">
              <a:rPr lang="en-US" sz="1200"/>
              <a:pPr/>
              <a:t>142</a:t>
            </a:fld>
            <a:endParaRPr lang="en-US" sz="1200" dirty="0"/>
          </a:p>
        </p:txBody>
      </p:sp>
      <p:sp>
        <p:nvSpPr>
          <p:cNvPr id="136195" name="Rectangle 2"/>
          <p:cNvSpPr>
            <a:spLocks noGrp="1" noRot="1" noChangeAspect="1" noChangeArrowheads="1" noTextEdit="1"/>
          </p:cNvSpPr>
          <p:nvPr>
            <p:ph type="sldImg"/>
          </p:nvPr>
        </p:nvSpPr>
        <p:spPr>
          <a:ln/>
        </p:spPr>
      </p:sp>
      <p:sp>
        <p:nvSpPr>
          <p:cNvPr id="136196"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The implementation of the fall protection plan shall be under the supervision of a competent person.</a:t>
            </a:r>
          </a:p>
          <a:p>
            <a:r>
              <a:rPr lang="en-US" dirty="0">
                <a:latin typeface="+mn-lt"/>
                <a:ea typeface="MS PGothic" charset="0"/>
              </a:rPr>
              <a:t>The fall protection plan shall document the reasons why the use of conventional fall protection systems (guardrail systems, personal fall arrest systems, or safety nets systems) are infeasible or why their use would create a greater hazard.</a:t>
            </a:r>
          </a:p>
        </p:txBody>
      </p:sp>
    </p:spTree>
    <p:extLst>
      <p:ext uri="{BB962C8B-B14F-4D97-AF65-F5344CB8AC3E}">
        <p14:creationId xmlns:p14="http://schemas.microsoft.com/office/powerpoint/2010/main" val="300770605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513380" y="3361505"/>
            <a:ext cx="8214078" cy="3129677"/>
          </a:xfrm>
          <a:noFill/>
          <a:ln/>
        </p:spPr>
        <p:txBody>
          <a:bodyPr/>
          <a:lstStyle/>
          <a:p>
            <a:r>
              <a:rPr lang="en-US" dirty="0">
                <a:latin typeface="+mn-lt"/>
                <a:cs typeface="Arial" panose="020B0604020202020204" pitchFamily="34" charset="0"/>
              </a:rPr>
              <a:t>Review each point individually and explain that key words used in the presentation such as “hazards” and “controls “ will be clearly defined in just a few minutes, so that we all mean exactly the same thing when we use these key words.  (These definitions are also contained in the reference guide that all supervisors will receive for future reference and use).</a:t>
            </a:r>
          </a:p>
          <a:p>
            <a:r>
              <a:rPr lang="en-US" i="1" dirty="0">
                <a:latin typeface="+mn-lt"/>
                <a:cs typeface="Arial" panose="020B0604020202020204" pitchFamily="34" charset="0"/>
              </a:rPr>
              <a:t>TRANSITION:  “Now that  we have an idea of what JSAs are about, let’s review the benefits of applying the use of JSAs in a systematic way...”</a:t>
            </a:r>
          </a:p>
        </p:txBody>
      </p:sp>
      <p:sp>
        <p:nvSpPr>
          <p:cNvPr id="9219"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143</a:t>
            </a:fld>
            <a:endParaRPr lang="en-US" dirty="0"/>
          </a:p>
        </p:txBody>
      </p:sp>
    </p:spTree>
    <p:extLst>
      <p:ext uri="{BB962C8B-B14F-4D97-AF65-F5344CB8AC3E}">
        <p14:creationId xmlns:p14="http://schemas.microsoft.com/office/powerpoint/2010/main" val="389058752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616056" y="3303548"/>
            <a:ext cx="8214078" cy="3129677"/>
          </a:xfrm>
          <a:noFill/>
          <a:ln/>
        </p:spPr>
        <p:txBody>
          <a:bodyPr/>
          <a:lstStyle/>
          <a:p>
            <a:r>
              <a:rPr lang="en-US" dirty="0">
                <a:latin typeface="+mn-lt"/>
                <a:cs typeface="Arial" panose="020B0604020202020204" pitchFamily="34" charset="0"/>
              </a:rPr>
              <a:t>Review the benefits of completing JSAs.  </a:t>
            </a:r>
          </a:p>
          <a:p>
            <a:r>
              <a:rPr lang="en-US" i="1" dirty="0">
                <a:latin typeface="+mn-lt"/>
                <a:cs typeface="Arial" panose="020B0604020202020204" pitchFamily="34" charset="0"/>
              </a:rPr>
              <a:t>If we can identify unsafe work practices before an accident occurs, we can take the steps necessary to decrease injury rates and, in many instances, re-design the job process, equipment or tools to also boost quality and productivity rates.</a:t>
            </a:r>
          </a:p>
          <a:p>
            <a:r>
              <a:rPr lang="en-US" i="1" dirty="0">
                <a:latin typeface="+mn-lt"/>
                <a:cs typeface="Arial" panose="020B0604020202020204" pitchFamily="34" charset="0"/>
              </a:rPr>
              <a:t>We will return to the concept of how safety, quality and productivity interact in just a few minutes.</a:t>
            </a:r>
          </a:p>
          <a:p>
            <a:r>
              <a:rPr lang="en-US" i="1" dirty="0">
                <a:latin typeface="+mn-lt"/>
                <a:cs typeface="Arial" panose="020B0604020202020204" pitchFamily="34" charset="0"/>
              </a:rPr>
              <a:t>TRANSITION:  Now that we have discussed the primary benefits of utilizing JSAs, let’s review the various ways that JSA information can be used...</a:t>
            </a:r>
          </a:p>
        </p:txBody>
      </p:sp>
      <p:sp>
        <p:nvSpPr>
          <p:cNvPr id="11267"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144</a:t>
            </a:fld>
            <a:endParaRPr lang="en-US" dirty="0"/>
          </a:p>
        </p:txBody>
      </p:sp>
    </p:spTree>
    <p:extLst>
      <p:ext uri="{BB962C8B-B14F-4D97-AF65-F5344CB8AC3E}">
        <p14:creationId xmlns:p14="http://schemas.microsoft.com/office/powerpoint/2010/main" val="167766640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10704" y="3245591"/>
            <a:ext cx="8624782" cy="3129677"/>
          </a:xfrm>
          <a:noFill/>
          <a:ln/>
        </p:spPr>
        <p:txBody>
          <a:bodyPr/>
          <a:lstStyle/>
          <a:p>
            <a:r>
              <a:rPr lang="en-US" dirty="0">
                <a:latin typeface="+mn-lt"/>
                <a:cs typeface="Arial" panose="020B0604020202020204" pitchFamily="34" charset="0"/>
              </a:rPr>
              <a:t>These are the primary ways in which JSA information is typically used.  Review each in turn.  Emphasize that the regular and proper completion of JSAs will help to design and manage the manufacturing process not from just a safety standpoint, but from a productivity, quality and compliance standpoint as well.  </a:t>
            </a:r>
          </a:p>
          <a:p>
            <a:r>
              <a:rPr lang="en-US" dirty="0">
                <a:latin typeface="+mn-lt"/>
                <a:cs typeface="Arial" panose="020B0604020202020204" pitchFamily="34" charset="0"/>
              </a:rPr>
              <a:t>As a trainer, you are selling the benefits and usefulness of JSAs so that attendees realize and “buy in” to the need for completing them.  Take as much time as you need to make sure supervisors understand the importance and benefits of JSAs and why they are seen as the primary source of information in completing and using JSAs (because they are the closest level of management to the work process, they are heavily involved in setting up and modifying jobs, they are the primary trainers of employees, they are aware of past accidents in their respective areas,  and they observe employee job performance every day).</a:t>
            </a:r>
          </a:p>
        </p:txBody>
      </p:sp>
      <p:sp>
        <p:nvSpPr>
          <p:cNvPr id="13315"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145</a:t>
            </a:fld>
            <a:endParaRPr lang="en-US" dirty="0"/>
          </a:p>
        </p:txBody>
      </p:sp>
    </p:spTree>
    <p:extLst>
      <p:ext uri="{BB962C8B-B14F-4D97-AF65-F5344CB8AC3E}">
        <p14:creationId xmlns:p14="http://schemas.microsoft.com/office/powerpoint/2010/main" val="111907226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05353" y="3245591"/>
            <a:ext cx="8830134" cy="3129677"/>
          </a:xfrm>
          <a:noFill/>
          <a:ln/>
        </p:spPr>
        <p:txBody>
          <a:bodyPr/>
          <a:lstStyle/>
          <a:p>
            <a:r>
              <a:rPr lang="en-US" dirty="0">
                <a:latin typeface="+mn-lt"/>
                <a:cs typeface="Arial" panose="020B0604020202020204" pitchFamily="34" charset="0"/>
              </a:rPr>
              <a:t>The audience will find definitions of each term in their reference guides.  Refer supervisors to their reference guides for the first time.  Explain that this contains a number of tools that are designed to assist them in the JSA process.  Ask them to turn to the definitions page and review the key definitions with them.</a:t>
            </a:r>
          </a:p>
          <a:p>
            <a:r>
              <a:rPr lang="en-US" dirty="0">
                <a:latin typeface="+mn-lt"/>
                <a:cs typeface="Arial" panose="020B0604020202020204" pitchFamily="34" charset="0"/>
              </a:rPr>
              <a:t>To help them understand the terms hazard, exposure and control, give them the following situation of driving a car.</a:t>
            </a:r>
          </a:p>
          <a:p>
            <a:r>
              <a:rPr lang="en-US" i="1" dirty="0">
                <a:latin typeface="+mn-lt"/>
                <a:cs typeface="Arial" panose="020B0604020202020204" pitchFamily="34" charset="0"/>
              </a:rPr>
              <a:t>A situation we can all relate to is driving our car on a wet, slick road surface.</a:t>
            </a:r>
          </a:p>
          <a:p>
            <a:r>
              <a:rPr lang="en-US" i="1" dirty="0">
                <a:latin typeface="+mn-lt"/>
                <a:cs typeface="Arial" panose="020B0604020202020204" pitchFamily="34" charset="0"/>
              </a:rPr>
              <a:t>Ask the audience to name a hazard (slippery road)</a:t>
            </a:r>
          </a:p>
          <a:p>
            <a:r>
              <a:rPr lang="en-US" i="1" dirty="0">
                <a:latin typeface="+mn-lt"/>
                <a:cs typeface="Arial" panose="020B0604020202020204" pitchFamily="34" charset="0"/>
              </a:rPr>
              <a:t>Ask them to list a corresponding exposure (collision or run off the road accident due to loss of steering control or loss of braking control).</a:t>
            </a:r>
          </a:p>
          <a:p>
            <a:r>
              <a:rPr lang="en-US" i="1" dirty="0">
                <a:latin typeface="+mn-lt"/>
                <a:cs typeface="Arial" panose="020B0604020202020204" pitchFamily="34" charset="0"/>
              </a:rPr>
              <a:t>List a corresponding control (reduce speed to account for the slick conditions and reduce the degree of the exposure).</a:t>
            </a:r>
            <a:endParaRPr lang="en-US" dirty="0">
              <a:latin typeface="+mn-lt"/>
              <a:cs typeface="Arial" panose="020B0604020202020204" pitchFamily="34" charset="0"/>
            </a:endParaRPr>
          </a:p>
          <a:p>
            <a:r>
              <a:rPr lang="en-US" i="1" dirty="0">
                <a:latin typeface="+mn-lt"/>
                <a:cs typeface="Arial" panose="020B0604020202020204" pitchFamily="34" charset="0"/>
              </a:rPr>
              <a:t>TRANSITION:  “Let’s review another example of these key terms as applied to the workplace so that we all fully understand them...”</a:t>
            </a:r>
          </a:p>
        </p:txBody>
      </p:sp>
      <p:sp>
        <p:nvSpPr>
          <p:cNvPr id="1536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146</a:t>
            </a:fld>
            <a:endParaRPr lang="en-US" dirty="0"/>
          </a:p>
        </p:txBody>
      </p:sp>
    </p:spTree>
    <p:extLst>
      <p:ext uri="{BB962C8B-B14F-4D97-AF65-F5344CB8AC3E}">
        <p14:creationId xmlns:p14="http://schemas.microsoft.com/office/powerpoint/2010/main" val="379112674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513380" y="3303548"/>
            <a:ext cx="8624782" cy="3129677"/>
          </a:xfrm>
          <a:noFill/>
          <a:ln/>
        </p:spPr>
        <p:txBody>
          <a:bodyPr/>
          <a:lstStyle/>
          <a:p>
            <a:r>
              <a:rPr lang="en-US" dirty="0">
                <a:latin typeface="+mn-lt"/>
                <a:cs typeface="Arial" panose="020B0604020202020204" pitchFamily="34" charset="0"/>
              </a:rPr>
              <a:t>Review this quick example of a defective ladder.  Explain that it is possible to have more than one exposure for each hazard and also possible to have more than one control for each hazard.  Make sure that all are comfortable with the terms before moving on.</a:t>
            </a:r>
          </a:p>
          <a:p>
            <a:r>
              <a:rPr lang="en-US" i="1" dirty="0">
                <a:latin typeface="+mn-lt"/>
                <a:cs typeface="Arial" panose="020B0604020202020204" pitchFamily="34" charset="0"/>
              </a:rPr>
              <a:t>TRANSITION:  “Some people feel that safety is not compatible with production efforts and/or quality efforts.  Actually, in most cases, these three work hand in hand.  Let’s see why...”</a:t>
            </a:r>
          </a:p>
        </p:txBody>
      </p:sp>
      <p:sp>
        <p:nvSpPr>
          <p:cNvPr id="17411"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147</a:t>
            </a:fld>
            <a:endParaRPr lang="en-US" dirty="0"/>
          </a:p>
        </p:txBody>
      </p:sp>
    </p:spTree>
    <p:extLst>
      <p:ext uri="{BB962C8B-B14F-4D97-AF65-F5344CB8AC3E}">
        <p14:creationId xmlns:p14="http://schemas.microsoft.com/office/powerpoint/2010/main" val="362795315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10705" y="3245591"/>
            <a:ext cx="8419430" cy="3245591"/>
          </a:xfrm>
          <a:noFill/>
          <a:ln/>
        </p:spPr>
        <p:txBody>
          <a:bodyPr/>
          <a:lstStyle/>
          <a:p>
            <a:r>
              <a:rPr lang="en-US" i="1" dirty="0">
                <a:latin typeface="+mn-lt"/>
                <a:cs typeface="Arial" panose="020B0604020202020204" pitchFamily="34" charset="0"/>
              </a:rPr>
              <a:t>Safety isn’t a person or thing.  It is not your Safety Coordinator and it is not a written safety manual.  It is a process, specifically the way our workers perform their jobs collectively each day.  At times, they have the proper equipment, tools, job instruction, training and attitude to perform their jobs safely.  At other times however, one or more of these elements may be lacking.</a:t>
            </a:r>
          </a:p>
          <a:p>
            <a:r>
              <a:rPr lang="en-US" i="1" dirty="0">
                <a:latin typeface="+mn-lt"/>
                <a:cs typeface="Arial" panose="020B0604020202020204" pitchFamily="34" charset="0"/>
              </a:rPr>
              <a:t>Similarly, productivity and quality are the results of the same process as workers complete their jobs each day.  Either they have and use the prerequisites to perform the job successfully or they don’t.</a:t>
            </a:r>
          </a:p>
          <a:p>
            <a:r>
              <a:rPr lang="en-US" i="1" dirty="0">
                <a:latin typeface="+mn-lt"/>
                <a:cs typeface="Arial" panose="020B0604020202020204" pitchFamily="34" charset="0"/>
              </a:rPr>
              <a:t>Frequently, the method that is the  safest way to perform a specific job task is also a highly productive one that results in a high level of quality as well. </a:t>
            </a:r>
            <a:r>
              <a:rPr lang="en-US" dirty="0">
                <a:latin typeface="+mn-lt"/>
                <a:cs typeface="Arial" panose="020B0604020202020204" pitchFamily="34" charset="0"/>
              </a:rPr>
              <a:t> (Provide an example).  </a:t>
            </a:r>
            <a:r>
              <a:rPr lang="en-US" i="1" dirty="0">
                <a:latin typeface="+mn-lt"/>
                <a:cs typeface="Arial" panose="020B0604020202020204" pitchFamily="34" charset="0"/>
              </a:rPr>
              <a:t>Occasionally, this is not true and a compromise solution may be needed to balance the three goals.</a:t>
            </a:r>
            <a:r>
              <a:rPr lang="en-US" dirty="0">
                <a:latin typeface="+mn-lt"/>
                <a:cs typeface="Arial" panose="020B0604020202020204" pitchFamily="34" charset="0"/>
              </a:rPr>
              <a:t>  (Provide example).</a:t>
            </a:r>
          </a:p>
          <a:p>
            <a:r>
              <a:rPr lang="en-US" i="1" dirty="0">
                <a:latin typeface="+mn-lt"/>
                <a:cs typeface="Arial" panose="020B0604020202020204" pitchFamily="34" charset="0"/>
              </a:rPr>
              <a:t>All three of these ingredients are intertwined in the same process and all three directly and collectively impact the company’s bottom line results.  Therefore studying and improving job methods is extremely important to us all.</a:t>
            </a:r>
          </a:p>
          <a:p>
            <a:r>
              <a:rPr lang="en-US" dirty="0">
                <a:latin typeface="+mn-lt"/>
                <a:cs typeface="Arial" panose="020B0604020202020204" pitchFamily="34" charset="0"/>
              </a:rPr>
              <a:t>Make sure this point is understood &amp; accepted.</a:t>
            </a:r>
          </a:p>
        </p:txBody>
      </p:sp>
      <p:sp>
        <p:nvSpPr>
          <p:cNvPr id="19459"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148</a:t>
            </a:fld>
            <a:endParaRPr lang="en-US" dirty="0"/>
          </a:p>
        </p:txBody>
      </p:sp>
    </p:spTree>
    <p:extLst>
      <p:ext uri="{BB962C8B-B14F-4D97-AF65-F5344CB8AC3E}">
        <p14:creationId xmlns:p14="http://schemas.microsoft.com/office/powerpoint/2010/main" val="206828914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513381" y="3303548"/>
            <a:ext cx="8522106" cy="3129677"/>
          </a:xfrm>
          <a:noFill/>
          <a:ln/>
        </p:spPr>
        <p:txBody>
          <a:bodyPr/>
          <a:lstStyle/>
          <a:p>
            <a:r>
              <a:rPr lang="en-US" dirty="0">
                <a:latin typeface="+mn-lt"/>
                <a:cs typeface="Arial" panose="020B0604020202020204" pitchFamily="34" charset="0"/>
              </a:rPr>
              <a:t>Review each of these as sources of information in prioritizing job tasks that need to studied immediately.  Initially, the job tasks being studied will be high exposure tasks.  Over time, the exposure from job tasks being studied should continually decrease.  </a:t>
            </a:r>
          </a:p>
          <a:p>
            <a:r>
              <a:rPr lang="en-US" dirty="0">
                <a:latin typeface="+mn-lt"/>
                <a:cs typeface="Arial" panose="020B0604020202020204" pitchFamily="34" charset="0"/>
              </a:rPr>
              <a:t>However, other factors such as new accidents, equipment  changes, and process re-design are likely to continually shuffle the priorities of job tasks to be studied.  Job Safety Analysis is a continual process that does not carry a completion date.</a:t>
            </a:r>
          </a:p>
          <a:p>
            <a:r>
              <a:rPr lang="en-US" i="1" dirty="0">
                <a:latin typeface="+mn-lt"/>
                <a:cs typeface="Arial" panose="020B0604020202020204" pitchFamily="34" charset="0"/>
              </a:rPr>
              <a:t>TRANSITION:   If, after using all of the above information it’s still not clear as to which jobs should be prioritized for JSA usage...  </a:t>
            </a:r>
          </a:p>
          <a:p>
            <a:endParaRPr lang="en-US" sz="2000" i="1" dirty="0">
              <a:latin typeface="Arial" panose="020B0604020202020204" pitchFamily="34" charset="0"/>
              <a:cs typeface="Arial" panose="020B0604020202020204" pitchFamily="34" charset="0"/>
            </a:endParaRPr>
          </a:p>
        </p:txBody>
      </p:sp>
      <p:sp>
        <p:nvSpPr>
          <p:cNvPr id="21507"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149</a:t>
            </a:fld>
            <a:endParaRPr lang="en-US" dirty="0"/>
          </a:p>
        </p:txBody>
      </p:sp>
    </p:spTree>
    <p:extLst>
      <p:ext uri="{BB962C8B-B14F-4D97-AF65-F5344CB8AC3E}">
        <p14:creationId xmlns:p14="http://schemas.microsoft.com/office/powerpoint/2010/main" val="82682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rPr>
              <a:t>Describe the reduction of worker fatality rates since OSHA put regulations in place. </a:t>
            </a:r>
          </a:p>
        </p:txBody>
      </p:sp>
      <p:sp>
        <p:nvSpPr>
          <p:cNvPr id="1771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100" dirty="0">
                <a:latin typeface="Times New Roman" panose="02020603050405020304" pitchFamily="18" charset="0"/>
              </a:rPr>
              <a:t>Roofing Industry Fall Protection from A to Z</a:t>
            </a:r>
          </a:p>
        </p:txBody>
      </p:sp>
      <p:sp>
        <p:nvSpPr>
          <p:cNvPr id="177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33" eaLnBrk="0" hangingPunct="0">
              <a:spcBef>
                <a:spcPct val="30000"/>
              </a:spcBef>
              <a:defRPr sz="1200">
                <a:solidFill>
                  <a:schemeClr val="tx1"/>
                </a:solidFill>
                <a:latin typeface="Arial" panose="020B0604020202020204" pitchFamily="34" charset="0"/>
              </a:defRPr>
            </a:lvl1pPr>
            <a:lvl2pPr marL="751726" indent="-289125" defTabSz="933233" eaLnBrk="0" hangingPunct="0">
              <a:spcBef>
                <a:spcPct val="30000"/>
              </a:spcBef>
              <a:defRPr sz="1200">
                <a:solidFill>
                  <a:schemeClr val="tx1"/>
                </a:solidFill>
                <a:latin typeface="Arial" panose="020B0604020202020204" pitchFamily="34" charset="0"/>
              </a:defRPr>
            </a:lvl2pPr>
            <a:lvl3pPr marL="1156502" indent="-231300" defTabSz="933233" eaLnBrk="0" hangingPunct="0">
              <a:spcBef>
                <a:spcPct val="30000"/>
              </a:spcBef>
              <a:defRPr sz="1200">
                <a:solidFill>
                  <a:schemeClr val="tx1"/>
                </a:solidFill>
                <a:latin typeface="Arial" panose="020B0604020202020204" pitchFamily="34" charset="0"/>
              </a:defRPr>
            </a:lvl3pPr>
            <a:lvl4pPr marL="1619104" indent="-231300" defTabSz="933233" eaLnBrk="0" hangingPunct="0">
              <a:spcBef>
                <a:spcPct val="30000"/>
              </a:spcBef>
              <a:defRPr sz="1200">
                <a:solidFill>
                  <a:schemeClr val="tx1"/>
                </a:solidFill>
                <a:latin typeface="Arial" panose="020B0604020202020204" pitchFamily="34" charset="0"/>
              </a:defRPr>
            </a:lvl4pPr>
            <a:lvl5pPr marL="2081705" indent="-231300" defTabSz="933233" eaLnBrk="0" hangingPunct="0">
              <a:spcBef>
                <a:spcPct val="30000"/>
              </a:spcBef>
              <a:defRPr sz="1200">
                <a:solidFill>
                  <a:schemeClr val="tx1"/>
                </a:solidFill>
                <a:latin typeface="Arial" panose="020B0604020202020204" pitchFamily="34" charset="0"/>
              </a:defRPr>
            </a:lvl5pPr>
            <a:lvl6pPr marL="2544306" indent="-231300" defTabSz="933233" eaLnBrk="0" fontAlgn="base" hangingPunct="0">
              <a:spcBef>
                <a:spcPct val="30000"/>
              </a:spcBef>
              <a:spcAft>
                <a:spcPct val="0"/>
              </a:spcAft>
              <a:defRPr sz="1200">
                <a:solidFill>
                  <a:schemeClr val="tx1"/>
                </a:solidFill>
                <a:latin typeface="Arial" panose="020B0604020202020204" pitchFamily="34" charset="0"/>
              </a:defRPr>
            </a:lvl6pPr>
            <a:lvl7pPr marL="3006906" indent="-231300" defTabSz="933233" eaLnBrk="0" fontAlgn="base" hangingPunct="0">
              <a:spcBef>
                <a:spcPct val="30000"/>
              </a:spcBef>
              <a:spcAft>
                <a:spcPct val="0"/>
              </a:spcAft>
              <a:defRPr sz="1200">
                <a:solidFill>
                  <a:schemeClr val="tx1"/>
                </a:solidFill>
                <a:latin typeface="Arial" panose="020B0604020202020204" pitchFamily="34" charset="0"/>
              </a:defRPr>
            </a:lvl7pPr>
            <a:lvl8pPr marL="3469507" indent="-231300" defTabSz="933233" eaLnBrk="0" fontAlgn="base" hangingPunct="0">
              <a:spcBef>
                <a:spcPct val="30000"/>
              </a:spcBef>
              <a:spcAft>
                <a:spcPct val="0"/>
              </a:spcAft>
              <a:defRPr sz="1200">
                <a:solidFill>
                  <a:schemeClr val="tx1"/>
                </a:solidFill>
                <a:latin typeface="Arial" panose="020B0604020202020204" pitchFamily="34" charset="0"/>
              </a:defRPr>
            </a:lvl8pPr>
            <a:lvl9pPr marL="3932108" indent="-231300" defTabSz="93323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4FFA0B-BE1D-4B5A-ACF7-F45D7BC8EDF9}" type="slidenum">
              <a:rPr lang="en-US" altLang="en-US"/>
              <a:pPr>
                <a:spcBef>
                  <a:spcPct val="0"/>
                </a:spcBef>
              </a:pPr>
              <a:t>15</a:t>
            </a:fld>
            <a:endParaRPr lang="en-US" altLang="en-US" dirty="0"/>
          </a:p>
        </p:txBody>
      </p:sp>
    </p:spTree>
    <p:extLst>
      <p:ext uri="{BB962C8B-B14F-4D97-AF65-F5344CB8AC3E}">
        <p14:creationId xmlns:p14="http://schemas.microsoft.com/office/powerpoint/2010/main" val="162608736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a:ln/>
        </p:spPr>
        <p:txBody>
          <a:bodyPr/>
          <a:lstStyle/>
          <a:p>
            <a:r>
              <a:rPr lang="en-US" i="1" dirty="0">
                <a:latin typeface="+mn-lt"/>
                <a:cs typeface="Arial" panose="020B0604020202020204" pitchFamily="34" charset="0"/>
              </a:rPr>
              <a:t>...it’s best just to use our own best judgement and common sense.</a:t>
            </a:r>
          </a:p>
          <a:p>
            <a:endParaRPr lang="en-US" i="1" dirty="0">
              <a:latin typeface="+mn-lt"/>
              <a:cs typeface="Arial" panose="020B0604020202020204" pitchFamily="34" charset="0"/>
            </a:endParaRPr>
          </a:p>
          <a:p>
            <a:r>
              <a:rPr lang="en-US" i="1" dirty="0">
                <a:latin typeface="+mn-lt"/>
                <a:cs typeface="Arial" panose="020B0604020202020204" pitchFamily="34" charset="0"/>
              </a:rPr>
              <a:t>TRANSITION:  Now that we’ve covered the benefits, uses and need for a Job Safety Analysis program, let's talk about the actual process of completing a JSA.  It consists of four basic steps...</a:t>
            </a:r>
          </a:p>
        </p:txBody>
      </p:sp>
      <p:sp>
        <p:nvSpPr>
          <p:cNvPr id="23555"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150</a:t>
            </a:fld>
            <a:endParaRPr lang="en-US" dirty="0"/>
          </a:p>
        </p:txBody>
      </p:sp>
    </p:spTree>
    <p:extLst>
      <p:ext uri="{BB962C8B-B14F-4D97-AF65-F5344CB8AC3E}">
        <p14:creationId xmlns:p14="http://schemas.microsoft.com/office/powerpoint/2010/main" val="428222268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151</a:t>
            </a:fld>
            <a:endParaRPr lang="en-US" dirty="0"/>
          </a:p>
        </p:txBody>
      </p:sp>
    </p:spTree>
    <p:extLst>
      <p:ext uri="{BB962C8B-B14F-4D97-AF65-F5344CB8AC3E}">
        <p14:creationId xmlns:p14="http://schemas.microsoft.com/office/powerpoint/2010/main" val="246796596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152</a:t>
            </a:fld>
            <a:endParaRPr lang="en-US" dirty="0"/>
          </a:p>
        </p:txBody>
      </p:sp>
    </p:spTree>
    <p:extLst>
      <p:ext uri="{BB962C8B-B14F-4D97-AF65-F5344CB8AC3E}">
        <p14:creationId xmlns:p14="http://schemas.microsoft.com/office/powerpoint/2010/main" val="11425501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Briefly describe the 4 steps that comprise all JSAs.  </a:t>
            </a:r>
          </a:p>
          <a:p>
            <a:r>
              <a:rPr lang="en-US" dirty="0">
                <a:latin typeface="+mn-lt"/>
                <a:cs typeface="Arial" panose="020B0604020202020204" pitchFamily="34" charset="0"/>
              </a:rPr>
              <a:t>(Don’t spend a lot of time here unless questions develop.  Details and tips for completing each of these three steps will be developed later in the presentation).</a:t>
            </a:r>
          </a:p>
          <a:p>
            <a:r>
              <a:rPr lang="en-US" i="1" dirty="0">
                <a:latin typeface="+mn-lt"/>
                <a:cs typeface="Arial" panose="020B0604020202020204" pitchFamily="34" charset="0"/>
              </a:rPr>
              <a:t>TRANSITION:  Let’s now cover several important tips on the proper completion of all JSAs...</a:t>
            </a:r>
          </a:p>
        </p:txBody>
      </p:sp>
      <p:sp>
        <p:nvSpPr>
          <p:cNvPr id="2560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153</a:t>
            </a:fld>
            <a:endParaRPr lang="en-US" dirty="0"/>
          </a:p>
        </p:txBody>
      </p:sp>
    </p:spTree>
    <p:extLst>
      <p:ext uri="{BB962C8B-B14F-4D97-AF65-F5344CB8AC3E}">
        <p14:creationId xmlns:p14="http://schemas.microsoft.com/office/powerpoint/2010/main" val="412081782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924084" y="3303548"/>
            <a:ext cx="7495346" cy="3129677"/>
          </a:xfrm>
          <a:noFill/>
          <a:ln/>
        </p:spPr>
        <p:txBody>
          <a:bodyPr/>
          <a:lstStyle/>
          <a:p>
            <a:r>
              <a:rPr lang="en-US" dirty="0">
                <a:latin typeface="+mn-lt"/>
                <a:cs typeface="Arial" panose="020B0604020202020204" pitchFamily="34" charset="0"/>
              </a:rPr>
              <a:t>Introduce these important tips on overall completion of JSAs.  Failure to follow each of these tips can result incomplete information within the JSAs, limiting their effectiveness.  Make sure that attendees understand the “why” behind each of these tips.  Examples may be useful here.</a:t>
            </a:r>
          </a:p>
          <a:p>
            <a:r>
              <a:rPr lang="en-US" i="1" dirty="0">
                <a:latin typeface="+mn-lt"/>
                <a:cs typeface="Arial" panose="020B0604020202020204" pitchFamily="34" charset="0"/>
              </a:rPr>
              <a:t>TRANSITION:  After we’ve selected a job task to be evaluated, we’re ready to begin the first step of the JSA...</a:t>
            </a:r>
          </a:p>
        </p:txBody>
      </p:sp>
      <p:sp>
        <p:nvSpPr>
          <p:cNvPr id="27651"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154</a:t>
            </a:fld>
            <a:endParaRPr lang="en-US" dirty="0"/>
          </a:p>
        </p:txBody>
      </p:sp>
    </p:spTree>
    <p:extLst>
      <p:ext uri="{BB962C8B-B14F-4D97-AF65-F5344CB8AC3E}">
        <p14:creationId xmlns:p14="http://schemas.microsoft.com/office/powerpoint/2010/main" val="119390861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Introduce this as the flow chart that we will be following in the next few slides.  Explain that the basis of a JSA is first defining the task followed by hazards, then control measure catagory and then followed by specific control measures</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155</a:t>
            </a:fld>
            <a:endParaRPr lang="en-US" dirty="0"/>
          </a:p>
        </p:txBody>
      </p:sp>
    </p:spTree>
    <p:extLst>
      <p:ext uri="{BB962C8B-B14F-4D97-AF65-F5344CB8AC3E}">
        <p14:creationId xmlns:p14="http://schemas.microsoft.com/office/powerpoint/2010/main" val="10838147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Transition slide to introduce identifying tasks.</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156</a:t>
            </a:fld>
            <a:endParaRPr lang="en-US" dirty="0"/>
          </a:p>
        </p:txBody>
      </p:sp>
    </p:spTree>
    <p:extLst>
      <p:ext uri="{BB962C8B-B14F-4D97-AF65-F5344CB8AC3E}">
        <p14:creationId xmlns:p14="http://schemas.microsoft.com/office/powerpoint/2010/main" val="38692781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The first step is to list the major job steps.  The idea is not to make the job steps either too broad or too narrow in scope.  We’ll run through a few examples that will give you a good feel for what we mean here.</a:t>
            </a:r>
          </a:p>
          <a:p>
            <a:r>
              <a:rPr lang="en-US" dirty="0">
                <a:latin typeface="+mn-lt"/>
                <a:cs typeface="Arial" panose="020B0604020202020204" pitchFamily="34" charset="0"/>
              </a:rPr>
              <a:t>After recording the initial results, take the time to ensure that the information obtained is accurate  and complete.  Let’s discuss a few additional tips on how to do that.</a:t>
            </a:r>
          </a:p>
        </p:txBody>
      </p:sp>
      <p:sp>
        <p:nvSpPr>
          <p:cNvPr id="29699"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157</a:t>
            </a:fld>
            <a:endParaRPr lang="en-US" dirty="0"/>
          </a:p>
        </p:txBody>
      </p:sp>
    </p:spTree>
    <p:extLst>
      <p:ext uri="{BB962C8B-B14F-4D97-AF65-F5344CB8AC3E}">
        <p14:creationId xmlns:p14="http://schemas.microsoft.com/office/powerpoint/2010/main" val="20998757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10704" y="3303548"/>
            <a:ext cx="8624782" cy="3129677"/>
          </a:xfrm>
          <a:noFill/>
          <a:ln/>
        </p:spPr>
        <p:txBody>
          <a:bodyPr/>
          <a:lstStyle/>
          <a:p>
            <a:r>
              <a:rPr lang="en-US" dirty="0">
                <a:latin typeface="+mn-lt"/>
                <a:cs typeface="Arial" panose="020B0604020202020204" pitchFamily="34" charset="0"/>
              </a:rPr>
              <a:t>Direct observation of a job task is the most common and preferred means of gathering the necessary information for completing a JSA.  There may be times when videotaping is necessary so that they can be viewed and analyzed at a later time but these instances are probably limited. (Give example)</a:t>
            </a:r>
          </a:p>
          <a:p>
            <a:r>
              <a:rPr lang="en-US" dirty="0">
                <a:latin typeface="+mn-lt"/>
                <a:cs typeface="Arial" panose="020B0604020202020204" pitchFamily="34" charset="0"/>
              </a:rPr>
              <a:t>In either case, it is important to explain to the employee why the observation is being made and what the results will be used for.</a:t>
            </a:r>
          </a:p>
          <a:p>
            <a:r>
              <a:rPr lang="en-US" dirty="0">
                <a:latin typeface="+mn-lt"/>
                <a:cs typeface="Arial" panose="020B0604020202020204" pitchFamily="34" charset="0"/>
              </a:rPr>
              <a:t>The employee  should be asked to perform their job in a normal manner.  Pertinent questions should be asked of the worker as needed. </a:t>
            </a:r>
          </a:p>
          <a:p>
            <a:r>
              <a:rPr lang="en-US" dirty="0">
                <a:latin typeface="+mn-lt"/>
                <a:cs typeface="Arial" panose="020B0604020202020204" pitchFamily="34" charset="0"/>
              </a:rPr>
              <a:t>Other employees performing the  same job task should be observed including on other work shifts, if possible, to observe various individual approaches to completing the same job task.  Other supervisors and managers may also be consulted if appropriate. </a:t>
            </a:r>
          </a:p>
          <a:p>
            <a:r>
              <a:rPr lang="en-US" dirty="0">
                <a:latin typeface="+mn-lt"/>
                <a:cs typeface="Arial" panose="020B0604020202020204" pitchFamily="34" charset="0"/>
              </a:rPr>
              <a:t>TRANSITION:  Now that we have covered Step 1, let’s practice the technique on an example together...</a:t>
            </a:r>
          </a:p>
        </p:txBody>
      </p:sp>
      <p:sp>
        <p:nvSpPr>
          <p:cNvPr id="31747"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158</a:t>
            </a:fld>
            <a:endParaRPr lang="en-US" dirty="0"/>
          </a:p>
        </p:txBody>
      </p:sp>
    </p:spTree>
    <p:extLst>
      <p:ext uri="{BB962C8B-B14F-4D97-AF65-F5344CB8AC3E}">
        <p14:creationId xmlns:p14="http://schemas.microsoft.com/office/powerpoint/2010/main" val="41716092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13380" y="3303548"/>
            <a:ext cx="8316754" cy="3129677"/>
          </a:xfrm>
          <a:noFill/>
          <a:ln/>
        </p:spPr>
        <p:txBody>
          <a:bodyPr/>
          <a:lstStyle/>
          <a:p>
            <a:r>
              <a:rPr lang="en-US" dirty="0">
                <a:latin typeface="+mn-lt"/>
                <a:cs typeface="Arial" panose="020B0604020202020204" pitchFamily="34" charset="0"/>
              </a:rPr>
              <a:t>Introduce a case study to the class and, as a group, complete Step 1 of the JSA, listing the major steps of a job task.  A videotaped job task is a good method to visually introduce and evaluate this case study.</a:t>
            </a:r>
          </a:p>
          <a:p>
            <a:r>
              <a:rPr lang="en-US" dirty="0">
                <a:latin typeface="+mn-lt"/>
                <a:cs typeface="Arial" panose="020B0604020202020204" pitchFamily="34" charset="0"/>
              </a:rPr>
              <a:t>As a class exercise, list the major job steps on a blank JSA form.</a:t>
            </a:r>
          </a:p>
          <a:p>
            <a:r>
              <a:rPr lang="en-US" dirty="0">
                <a:latin typeface="+mn-lt"/>
                <a:cs typeface="Arial" panose="020B0604020202020204" pitchFamily="34" charset="0"/>
              </a:rPr>
              <a:t>This exercise will only produce Step 1 of the JSA.  The other two steps will be completed by the class after some additional instruction.</a:t>
            </a:r>
          </a:p>
          <a:p>
            <a:r>
              <a:rPr lang="en-US" dirty="0">
                <a:latin typeface="+mn-lt"/>
                <a:cs typeface="Arial" panose="020B0604020202020204" pitchFamily="34" charset="0"/>
              </a:rPr>
              <a:t>You may want to list the major job steps on a flip chart for all to refer to.</a:t>
            </a:r>
          </a:p>
          <a:p>
            <a:r>
              <a:rPr lang="en-US" i="1" dirty="0">
                <a:latin typeface="+mn-lt"/>
                <a:cs typeface="Arial" panose="020B0604020202020204" pitchFamily="34" charset="0"/>
              </a:rPr>
              <a:t>TRANSITION:  Before moving into completion of JSA Step 2, we need to cover some pointers on identifying hazards in the workplace...</a:t>
            </a:r>
          </a:p>
          <a:p>
            <a:endParaRPr lang="en-US" sz="2000" i="1" dirty="0">
              <a:latin typeface="Arial" panose="020B0604020202020204" pitchFamily="34" charset="0"/>
              <a:cs typeface="Arial" panose="020B0604020202020204" pitchFamily="34" charset="0"/>
            </a:endParaRPr>
          </a:p>
        </p:txBody>
      </p:sp>
      <p:sp>
        <p:nvSpPr>
          <p:cNvPr id="33795"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159</a:t>
            </a:fld>
            <a:endParaRPr lang="en-US" dirty="0"/>
          </a:p>
        </p:txBody>
      </p:sp>
    </p:spTree>
    <p:extLst>
      <p:ext uri="{BB962C8B-B14F-4D97-AF65-F5344CB8AC3E}">
        <p14:creationId xmlns:p14="http://schemas.microsoft.com/office/powerpoint/2010/main" val="3446003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16</a:t>
            </a:fld>
            <a:endParaRPr lang="en-US" dirty="0"/>
          </a:p>
        </p:txBody>
      </p:sp>
    </p:spTree>
    <p:extLst>
      <p:ext uri="{BB962C8B-B14F-4D97-AF65-F5344CB8AC3E}">
        <p14:creationId xmlns:p14="http://schemas.microsoft.com/office/powerpoint/2010/main" val="64995730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08028" y="3303548"/>
            <a:ext cx="8624782" cy="3129677"/>
          </a:xfrm>
          <a:noFill/>
          <a:ln/>
        </p:spPr>
        <p:txBody>
          <a:bodyPr/>
          <a:lstStyle/>
          <a:p>
            <a:r>
              <a:rPr lang="en-US" dirty="0">
                <a:latin typeface="+mn-lt"/>
                <a:cs typeface="Arial" panose="020B0604020202020204" pitchFamily="34" charset="0"/>
              </a:rPr>
              <a:t>Introduce a case study to the class and, as a group, complete Step 1 of the JSA, listing the major steps of a job task.  A videotaped job task is a good method to visually introduce and evaluate this case study.</a:t>
            </a:r>
          </a:p>
          <a:p>
            <a:r>
              <a:rPr lang="en-US" dirty="0">
                <a:latin typeface="+mn-lt"/>
                <a:cs typeface="Arial" panose="020B0604020202020204" pitchFamily="34" charset="0"/>
              </a:rPr>
              <a:t>As a class exercise, list the major job steps on a blank JSA form.</a:t>
            </a:r>
          </a:p>
          <a:p>
            <a:r>
              <a:rPr lang="en-US" dirty="0">
                <a:latin typeface="+mn-lt"/>
                <a:cs typeface="Arial" panose="020B0604020202020204" pitchFamily="34" charset="0"/>
              </a:rPr>
              <a:t>This exercise will only produce Step 1 of the JSA.  The other two steps will be completed by the class after some additional instruction.</a:t>
            </a:r>
          </a:p>
          <a:p>
            <a:r>
              <a:rPr lang="en-US" dirty="0">
                <a:latin typeface="+mn-lt"/>
                <a:cs typeface="Arial" panose="020B0604020202020204" pitchFamily="34" charset="0"/>
              </a:rPr>
              <a:t>You may want to list the major job steps on a flip chart for all to refer to.</a:t>
            </a:r>
          </a:p>
          <a:p>
            <a:r>
              <a:rPr lang="en-US" i="1" dirty="0">
                <a:latin typeface="+mn-lt"/>
                <a:cs typeface="Arial" panose="020B0604020202020204" pitchFamily="34" charset="0"/>
              </a:rPr>
              <a:t>TRANSITION:  Before moving into completion of JSA Step 2, we need to cover some pointers on identifying hazards in the workplace...</a:t>
            </a:r>
          </a:p>
          <a:p>
            <a:endParaRPr lang="en-US" sz="2000" i="1" dirty="0">
              <a:latin typeface="Arial" panose="020B0604020202020204" pitchFamily="34" charset="0"/>
              <a:cs typeface="Arial" panose="020B0604020202020204" pitchFamily="34" charset="0"/>
            </a:endParaRPr>
          </a:p>
        </p:txBody>
      </p:sp>
      <p:sp>
        <p:nvSpPr>
          <p:cNvPr id="33795"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160</a:t>
            </a:fld>
            <a:endParaRPr lang="en-US" dirty="0"/>
          </a:p>
        </p:txBody>
      </p:sp>
    </p:spTree>
    <p:extLst>
      <p:ext uri="{BB962C8B-B14F-4D97-AF65-F5344CB8AC3E}">
        <p14:creationId xmlns:p14="http://schemas.microsoft.com/office/powerpoint/2010/main" val="26283597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to explain that the next step is to define each hazard associated with each task identified in step 1.</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161</a:t>
            </a:fld>
            <a:endParaRPr lang="en-US" dirty="0"/>
          </a:p>
        </p:txBody>
      </p:sp>
    </p:spTree>
    <p:extLst>
      <p:ext uri="{BB962C8B-B14F-4D97-AF65-F5344CB8AC3E}">
        <p14:creationId xmlns:p14="http://schemas.microsoft.com/office/powerpoint/2010/main" val="83291525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These key points will help us in identifying the hazards associated with the major job steps.  </a:t>
            </a:r>
          </a:p>
          <a:p>
            <a:r>
              <a:rPr lang="en-US" dirty="0">
                <a:latin typeface="+mn-lt"/>
                <a:cs typeface="Arial" panose="020B0604020202020204" pitchFamily="34" charset="0"/>
              </a:rPr>
              <a:t>We have listed hazards as falling into one of three broad categories: ergonomic hazards, environmental hazards, and physical hazards.</a:t>
            </a:r>
          </a:p>
          <a:p>
            <a:r>
              <a:rPr lang="en-US" dirty="0">
                <a:latin typeface="+mn-lt"/>
                <a:cs typeface="Arial" panose="020B0604020202020204" pitchFamily="34" charset="0"/>
              </a:rPr>
              <a:t>Let’s discuss each one of these, starting with ergonomic hazards. </a:t>
            </a:r>
          </a:p>
        </p:txBody>
      </p:sp>
      <p:sp>
        <p:nvSpPr>
          <p:cNvPr id="3584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162</a:t>
            </a:fld>
            <a:endParaRPr lang="en-US" dirty="0"/>
          </a:p>
        </p:txBody>
      </p:sp>
    </p:spTree>
    <p:extLst>
      <p:ext uri="{BB962C8B-B14F-4D97-AF65-F5344CB8AC3E}">
        <p14:creationId xmlns:p14="http://schemas.microsoft.com/office/powerpoint/2010/main" val="16624905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513380" y="3303548"/>
            <a:ext cx="8316754" cy="3129677"/>
          </a:xfrm>
          <a:noFill/>
          <a:ln/>
        </p:spPr>
        <p:txBody>
          <a:bodyPr/>
          <a:lstStyle/>
          <a:p>
            <a:r>
              <a:rPr lang="en-US" dirty="0">
                <a:latin typeface="+mn-lt"/>
                <a:cs typeface="Arial" panose="020B0604020202020204" pitchFamily="34" charset="0"/>
              </a:rPr>
              <a:t>Ergonomics is the process of fitting the job to the worker.  </a:t>
            </a:r>
          </a:p>
          <a:p>
            <a:r>
              <a:rPr lang="en-US" dirty="0">
                <a:latin typeface="+mn-lt"/>
                <a:cs typeface="Arial" panose="020B0604020202020204" pitchFamily="34" charset="0"/>
              </a:rPr>
              <a:t>There are many ergonomic hazards in the workplace, but if we can remember several warning signs that indicate that a hazard exist that can be resolved ergonomically, then we will be able to recognize most of the hazards that exist within this broad category.</a:t>
            </a:r>
          </a:p>
          <a:p>
            <a:r>
              <a:rPr lang="en-US" dirty="0">
                <a:latin typeface="+mn-lt"/>
                <a:cs typeface="Arial" panose="020B0604020202020204" pitchFamily="34" charset="0"/>
              </a:rPr>
              <a:t>Review each of the points, one-by-one.  Remind the supervisors this information is contained in their reference guides.  The next slide is a continuation of this one.</a:t>
            </a:r>
          </a:p>
          <a:p>
            <a:r>
              <a:rPr lang="en-US" dirty="0">
                <a:latin typeface="+mn-lt"/>
                <a:cs typeface="Arial" panose="020B0604020202020204" pitchFamily="34" charset="0"/>
              </a:rPr>
              <a:t>TRANSITION:  Now let’s cover environmental hazards...</a:t>
            </a:r>
          </a:p>
        </p:txBody>
      </p:sp>
      <p:sp>
        <p:nvSpPr>
          <p:cNvPr id="39939"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163</a:t>
            </a:fld>
            <a:endParaRPr lang="en-US" dirty="0"/>
          </a:p>
        </p:txBody>
      </p:sp>
    </p:spTree>
    <p:extLst>
      <p:ext uri="{BB962C8B-B14F-4D97-AF65-F5344CB8AC3E}">
        <p14:creationId xmlns:p14="http://schemas.microsoft.com/office/powerpoint/2010/main" val="350416594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The next category of hazards are those related to the environment that the worker performs in.</a:t>
            </a:r>
          </a:p>
          <a:p>
            <a:r>
              <a:rPr lang="en-US" dirty="0">
                <a:latin typeface="+mn-lt"/>
                <a:cs typeface="Arial" panose="020B0604020202020204" pitchFamily="34" charset="0"/>
              </a:rPr>
              <a:t>Hazards in this category include chemical agents (fumes, mists, vapors, etc.), biological agents (bloodborne pathogens), temperature extremes (both high and low extremes are hazardous), and radiation exposure (electric-magnetic fields is one example).</a:t>
            </a:r>
          </a:p>
          <a:p>
            <a:r>
              <a:rPr lang="en-US" dirty="0">
                <a:latin typeface="+mn-lt"/>
                <a:cs typeface="Arial" panose="020B0604020202020204" pitchFamily="34" charset="0"/>
              </a:rPr>
              <a:t>Give a quick example of each type of hazard as it relates to the actual facility.</a:t>
            </a:r>
          </a:p>
        </p:txBody>
      </p:sp>
      <p:sp>
        <p:nvSpPr>
          <p:cNvPr id="41987"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164</a:t>
            </a:fld>
            <a:endParaRPr lang="en-US" dirty="0"/>
          </a:p>
        </p:txBody>
      </p:sp>
    </p:spTree>
    <p:extLst>
      <p:ext uri="{BB962C8B-B14F-4D97-AF65-F5344CB8AC3E}">
        <p14:creationId xmlns:p14="http://schemas.microsoft.com/office/powerpoint/2010/main" val="347974146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513381" y="3303548"/>
            <a:ext cx="8522106" cy="3129677"/>
          </a:xfrm>
          <a:noFill/>
          <a:ln/>
        </p:spPr>
        <p:txBody>
          <a:bodyPr/>
          <a:lstStyle/>
          <a:p>
            <a:r>
              <a:rPr lang="en-US" dirty="0">
                <a:latin typeface="+mn-lt"/>
                <a:cs typeface="Arial" panose="020B0604020202020204" pitchFamily="34" charset="0"/>
              </a:rPr>
              <a:t>This final category of hazards is physical hazards, which includes point of operation hazards (hands close to a grinding wheel).</a:t>
            </a:r>
          </a:p>
          <a:p>
            <a:r>
              <a:rPr lang="en-US" dirty="0">
                <a:latin typeface="+mn-lt"/>
                <a:cs typeface="Arial" panose="020B0604020202020204" pitchFamily="34" charset="0"/>
              </a:rPr>
              <a:t>Another type of physical hazard is associated with power transmission devices such as an unguarded drive belt that may pull a worker’s hand or loose sleeve into the machine.</a:t>
            </a:r>
          </a:p>
          <a:p>
            <a:r>
              <a:rPr lang="en-US" dirty="0">
                <a:latin typeface="+mn-lt"/>
                <a:cs typeface="Arial" panose="020B0604020202020204" pitchFamily="34" charset="0"/>
              </a:rPr>
              <a:t>Pinch points and nip points are commonly encountered on conveyor lines where there are in-running rollers that could draw in a worker’s fingertips.</a:t>
            </a:r>
          </a:p>
          <a:p>
            <a:r>
              <a:rPr lang="en-US" dirty="0">
                <a:latin typeface="+mn-lt"/>
                <a:cs typeface="Arial" panose="020B0604020202020204" pitchFamily="34" charset="0"/>
              </a:rPr>
              <a:t>Inadequate clearance to fixed objects results in the hazard of striking  the body against the fixed object.</a:t>
            </a:r>
          </a:p>
          <a:p>
            <a:r>
              <a:rPr lang="en-US" dirty="0">
                <a:latin typeface="+mn-lt"/>
                <a:cs typeface="Arial" panose="020B0604020202020204" pitchFamily="34" charset="0"/>
              </a:rPr>
              <a:t>Work area layout, as a whole, can pose a hazard if there in unusual congestion, poor housekeeping, tripping hazards, etc.</a:t>
            </a:r>
          </a:p>
          <a:p>
            <a:r>
              <a:rPr lang="en-US" dirty="0">
                <a:latin typeface="+mn-lt"/>
                <a:cs typeface="Arial" panose="020B0604020202020204" pitchFamily="34" charset="0"/>
              </a:rPr>
              <a:t>TRANSITION:  Now that we have a basic understanding of the three basic categories of hazards, let’s return to our case study and, as a group, complete Step #2 for each of the major job steps we identified earlier...</a:t>
            </a:r>
          </a:p>
        </p:txBody>
      </p:sp>
      <p:sp>
        <p:nvSpPr>
          <p:cNvPr id="44035"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165</a:t>
            </a:fld>
            <a:endParaRPr lang="en-US" dirty="0"/>
          </a:p>
        </p:txBody>
      </p:sp>
    </p:spTree>
    <p:extLst>
      <p:ext uri="{BB962C8B-B14F-4D97-AF65-F5344CB8AC3E}">
        <p14:creationId xmlns:p14="http://schemas.microsoft.com/office/powerpoint/2010/main" val="238691706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p:spPr>
        <p:txBody>
          <a:bodyPr/>
          <a:lstStyle/>
          <a:p>
            <a:r>
              <a:rPr lang="en-US" i="1" dirty="0">
                <a:latin typeface="+mn-lt"/>
                <a:cs typeface="Arial" panose="020B0604020202020204" pitchFamily="34" charset="0"/>
              </a:rPr>
              <a:t>As a group, list the hazards corresponding to the major job steps.  Reinforce earlier principles, such as there can be more than one hazard for each job step.</a:t>
            </a:r>
          </a:p>
          <a:p>
            <a:r>
              <a:rPr lang="en-US" i="1" dirty="0">
                <a:latin typeface="+mn-lt"/>
                <a:cs typeface="Arial" panose="020B0604020202020204" pitchFamily="34" charset="0"/>
              </a:rPr>
              <a:t>Continue to list the class responses on the flip chart that was started earlier.</a:t>
            </a:r>
          </a:p>
          <a:p>
            <a:r>
              <a:rPr lang="en-US" i="1" dirty="0">
                <a:latin typeface="+mn-lt"/>
                <a:cs typeface="Arial" panose="020B0604020202020204" pitchFamily="34" charset="0"/>
              </a:rPr>
              <a:t>TRANSITION:  Before we complete the JSA by working on Step 3, let’s talk about the effectiveness of controls...</a:t>
            </a:r>
          </a:p>
        </p:txBody>
      </p:sp>
      <p:sp>
        <p:nvSpPr>
          <p:cNvPr id="4608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166</a:t>
            </a:fld>
            <a:endParaRPr lang="en-US" dirty="0"/>
          </a:p>
        </p:txBody>
      </p:sp>
    </p:spTree>
    <p:extLst>
      <p:ext uri="{BB962C8B-B14F-4D97-AF65-F5344CB8AC3E}">
        <p14:creationId xmlns:p14="http://schemas.microsoft.com/office/powerpoint/2010/main" val="10188062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As a group, list the hazards corresponding to the major job steps.  Reinforce earlier principles, such as there can be more than one hazard for each job step.</a:t>
            </a:r>
          </a:p>
          <a:p>
            <a:r>
              <a:rPr lang="en-US" dirty="0">
                <a:latin typeface="+mn-lt"/>
                <a:cs typeface="Arial" panose="020B0604020202020204" pitchFamily="34" charset="0"/>
              </a:rPr>
              <a:t>Continue to list the class responses on the flip chart that was started earlier.</a:t>
            </a:r>
          </a:p>
          <a:p>
            <a:r>
              <a:rPr lang="en-US" dirty="0">
                <a:latin typeface="+mn-lt"/>
                <a:cs typeface="Arial" panose="020B0604020202020204" pitchFamily="34" charset="0"/>
              </a:rPr>
              <a:t>TRANSITION:  Before we complete the JSA by working on Step 3, let’s talk about the effectiveness of controls...</a:t>
            </a:r>
          </a:p>
        </p:txBody>
      </p:sp>
      <p:sp>
        <p:nvSpPr>
          <p:cNvPr id="4608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167</a:t>
            </a:fld>
            <a:endParaRPr lang="en-US" dirty="0"/>
          </a:p>
        </p:txBody>
      </p:sp>
    </p:spTree>
    <p:extLst>
      <p:ext uri="{BB962C8B-B14F-4D97-AF65-F5344CB8AC3E}">
        <p14:creationId xmlns:p14="http://schemas.microsoft.com/office/powerpoint/2010/main" val="211335492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This next step helps us identify how hazardous the hazards identified are.  It’s a qualitative measure of risk and severity of the hazard.  This is a very important step in the JSA process and it is the most challenging as values between one person and another are different,  As a consequence two persons may not rate the same hazard the same way.</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168</a:t>
            </a:fld>
            <a:endParaRPr lang="en-US" dirty="0"/>
          </a:p>
        </p:txBody>
      </p:sp>
    </p:spTree>
    <p:extLst>
      <p:ext uri="{BB962C8B-B14F-4D97-AF65-F5344CB8AC3E}">
        <p14:creationId xmlns:p14="http://schemas.microsoft.com/office/powerpoint/2010/main" val="194584891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These key points will help us in identifying the hazards associated with the major job steps.  </a:t>
            </a:r>
          </a:p>
          <a:p>
            <a:r>
              <a:rPr lang="en-US" dirty="0">
                <a:latin typeface="+mn-lt"/>
                <a:cs typeface="Arial" panose="020B0604020202020204" pitchFamily="34" charset="0"/>
              </a:rPr>
              <a:t>We have listed hazards as falling into one of three broad categories: ergonomic hazards, environmental hazards, and physical hazards.</a:t>
            </a:r>
          </a:p>
          <a:p>
            <a:r>
              <a:rPr lang="en-US" dirty="0">
                <a:latin typeface="+mn-lt"/>
                <a:cs typeface="Arial" panose="020B0604020202020204" pitchFamily="34" charset="0"/>
              </a:rPr>
              <a:t>Let’s discuss each one of these, starting with ergonomic hazards. </a:t>
            </a:r>
          </a:p>
        </p:txBody>
      </p:sp>
      <p:sp>
        <p:nvSpPr>
          <p:cNvPr id="3584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169</a:t>
            </a:fld>
            <a:endParaRPr lang="en-US" dirty="0"/>
          </a:p>
        </p:txBody>
      </p:sp>
    </p:spTree>
    <p:extLst>
      <p:ext uri="{BB962C8B-B14F-4D97-AF65-F5344CB8AC3E}">
        <p14:creationId xmlns:p14="http://schemas.microsoft.com/office/powerpoint/2010/main" val="391322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17</a:t>
            </a:fld>
            <a:endParaRPr lang="en-US" dirty="0"/>
          </a:p>
        </p:txBody>
      </p:sp>
    </p:spTree>
    <p:extLst>
      <p:ext uri="{BB962C8B-B14F-4D97-AF65-F5344CB8AC3E}">
        <p14:creationId xmlns:p14="http://schemas.microsoft.com/office/powerpoint/2010/main" val="132793871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These key points will help us in identifying the hazards associated with the major job steps.  </a:t>
            </a:r>
          </a:p>
          <a:p>
            <a:r>
              <a:rPr lang="en-US" dirty="0">
                <a:latin typeface="+mn-lt"/>
                <a:cs typeface="Arial" panose="020B0604020202020204" pitchFamily="34" charset="0"/>
              </a:rPr>
              <a:t>We have listed hazards as falling into one of three broad categories: ergonomic hazards, environmental hazards, and physical hazards.</a:t>
            </a:r>
          </a:p>
          <a:p>
            <a:r>
              <a:rPr lang="en-US" dirty="0">
                <a:latin typeface="+mn-lt"/>
                <a:cs typeface="Arial" panose="020B0604020202020204" pitchFamily="34" charset="0"/>
              </a:rPr>
              <a:t>Let’s discuss each one of these, starting with ergonomic hazards. </a:t>
            </a:r>
          </a:p>
        </p:txBody>
      </p:sp>
      <p:sp>
        <p:nvSpPr>
          <p:cNvPr id="3584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170</a:t>
            </a:fld>
            <a:endParaRPr lang="en-US" dirty="0"/>
          </a:p>
        </p:txBody>
      </p:sp>
    </p:spTree>
    <p:extLst>
      <p:ext uri="{BB962C8B-B14F-4D97-AF65-F5344CB8AC3E}">
        <p14:creationId xmlns:p14="http://schemas.microsoft.com/office/powerpoint/2010/main" val="397150197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410704" y="3303548"/>
            <a:ext cx="8624782" cy="3129677"/>
          </a:xfrm>
          <a:noFill/>
          <a:ln/>
        </p:spPr>
        <p:txBody>
          <a:bodyPr/>
          <a:lstStyle/>
          <a:p>
            <a:r>
              <a:rPr lang="en-US" dirty="0">
                <a:latin typeface="+mn-lt"/>
                <a:cs typeface="Arial" panose="020B0604020202020204" pitchFamily="34" charset="0"/>
              </a:rPr>
              <a:t>As a group, return to the case study and list the recommended job procedures and controls corresponding to the hazards identified in Step 2.</a:t>
            </a:r>
          </a:p>
          <a:p>
            <a:r>
              <a:rPr lang="en-US" dirty="0">
                <a:latin typeface="+mn-lt"/>
                <a:cs typeface="Arial" panose="020B0604020202020204" pitchFamily="34" charset="0"/>
              </a:rPr>
              <a:t>Reinforce earlier principles as needed, such as there can be more than one control for each identified hazard and to utilize the Control Hit List as a means to prioritize the controls to make sure the best possible control is evaluated.</a:t>
            </a:r>
          </a:p>
          <a:p>
            <a:r>
              <a:rPr lang="en-US" dirty="0">
                <a:latin typeface="+mn-lt"/>
                <a:cs typeface="Arial" panose="020B0604020202020204" pitchFamily="34" charset="0"/>
              </a:rPr>
              <a:t>Continue to list the class responses on the flip chart that was started earlier.  </a:t>
            </a:r>
          </a:p>
          <a:p>
            <a:r>
              <a:rPr lang="en-US" dirty="0">
                <a:latin typeface="+mn-lt"/>
                <a:cs typeface="Arial" panose="020B0604020202020204" pitchFamily="34" charset="0"/>
              </a:rPr>
              <a:t>This will complete the case study of filling out a sample JSA as a group.</a:t>
            </a:r>
          </a:p>
          <a:p>
            <a:endParaRPr lang="en-US" sz="2200" dirty="0">
              <a:latin typeface="Arial" panose="020B0604020202020204" pitchFamily="34" charset="0"/>
              <a:cs typeface="Arial" panose="020B0604020202020204" pitchFamily="34" charset="0"/>
            </a:endParaRPr>
          </a:p>
        </p:txBody>
      </p:sp>
      <p:sp>
        <p:nvSpPr>
          <p:cNvPr id="50179"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171</a:t>
            </a:fld>
            <a:endParaRPr lang="en-US" dirty="0"/>
          </a:p>
        </p:txBody>
      </p:sp>
    </p:spTree>
    <p:extLst>
      <p:ext uri="{BB962C8B-B14F-4D97-AF65-F5344CB8AC3E}">
        <p14:creationId xmlns:p14="http://schemas.microsoft.com/office/powerpoint/2010/main" val="181625678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172</a:t>
            </a:fld>
            <a:endParaRPr lang="en-US" dirty="0"/>
          </a:p>
        </p:txBody>
      </p:sp>
    </p:spTree>
    <p:extLst>
      <p:ext uri="{BB962C8B-B14F-4D97-AF65-F5344CB8AC3E}">
        <p14:creationId xmlns:p14="http://schemas.microsoft.com/office/powerpoint/2010/main" val="99303901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This next step is important for two reasons.  First by training yourself to think about using engineering controls will increase the opportunities for you to remove the hazard altogether instead of simply relying on PPE; the second is identifying the control strategy helps you get into practice to follow OSHA’ recommended hierarchy of controls to eliminate or reduce hazards.</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173</a:t>
            </a:fld>
            <a:endParaRPr lang="en-US" dirty="0"/>
          </a:p>
        </p:txBody>
      </p:sp>
    </p:spTree>
    <p:extLst>
      <p:ext uri="{BB962C8B-B14F-4D97-AF65-F5344CB8AC3E}">
        <p14:creationId xmlns:p14="http://schemas.microsoft.com/office/powerpoint/2010/main" val="242281621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Always follow OSHA’s Hierarchy of Controls to reduce or eliminate hazards.  The first control measure is engineering controls, the second is administrative or work practice controls and last is personal protective equipment.</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174</a:t>
            </a:fld>
            <a:endParaRPr lang="en-US" dirty="0"/>
          </a:p>
        </p:txBody>
      </p:sp>
    </p:spTree>
    <p:extLst>
      <p:ext uri="{BB962C8B-B14F-4D97-AF65-F5344CB8AC3E}">
        <p14:creationId xmlns:p14="http://schemas.microsoft.com/office/powerpoint/2010/main" val="422426702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Engineering controls either eliminates, minimize or redirects hazards.  It is the most effective manner in which to address a hazard.</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175</a:t>
            </a:fld>
            <a:endParaRPr lang="en-US" dirty="0"/>
          </a:p>
        </p:txBody>
      </p:sp>
    </p:spTree>
    <p:extLst>
      <p:ext uri="{BB962C8B-B14F-4D97-AF65-F5344CB8AC3E}">
        <p14:creationId xmlns:p14="http://schemas.microsoft.com/office/powerpoint/2010/main" val="310453798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Administrative controls do not change the existence of the presence of a hazard – as engineering controls do.  Administrative controls such as written programs and training empower employees to recognize the hazard and follow procedures to reduce the risk when confronted with the hazard.</a:t>
            </a:r>
          </a:p>
        </p:txBody>
      </p:sp>
      <p:sp>
        <p:nvSpPr>
          <p:cNvPr id="4" name="Slide Number Placeholder 3"/>
          <p:cNvSpPr>
            <a:spLocks noGrp="1"/>
          </p:cNvSpPr>
          <p:nvPr>
            <p:ph type="sldNum" sz="quarter" idx="10"/>
          </p:nvPr>
        </p:nvSpPr>
        <p:spPr/>
        <p:txBody>
          <a:bodyPr/>
          <a:lstStyle/>
          <a:p>
            <a:fld id="{E44EE1C2-76AF-BC4A-89F1-78489876AEE3}" type="slidenum">
              <a:rPr lang="en-US" smtClean="0"/>
              <a:pPr/>
              <a:t>176</a:t>
            </a:fld>
            <a:endParaRPr lang="en-US" dirty="0"/>
          </a:p>
        </p:txBody>
      </p:sp>
    </p:spTree>
    <p:extLst>
      <p:ext uri="{BB962C8B-B14F-4D97-AF65-F5344CB8AC3E}">
        <p14:creationId xmlns:p14="http://schemas.microsoft.com/office/powerpoint/2010/main" val="127481609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0704" y="3303548"/>
            <a:ext cx="8522106" cy="3129677"/>
          </a:xfrm>
        </p:spPr>
        <p:txBody>
          <a:bodyPr>
            <a:noAutofit/>
          </a:bodyPr>
          <a:lstStyle/>
          <a:p>
            <a:r>
              <a:rPr lang="en-US" i="1" dirty="0">
                <a:latin typeface="+mn-lt"/>
                <a:cs typeface="Arial" panose="020B0604020202020204" pitchFamily="34" charset="0"/>
              </a:rPr>
              <a:t>This is the Control Hit List.  It helps to think of controls in categories because some categories have proven more effective than others.</a:t>
            </a:r>
          </a:p>
          <a:p>
            <a:r>
              <a:rPr lang="en-US" i="1" dirty="0">
                <a:latin typeface="+mn-lt"/>
                <a:cs typeface="Arial" panose="020B0604020202020204" pitchFamily="34" charset="0"/>
              </a:rPr>
              <a:t>This list of six major categories of controls is listed in a priority order, with the most effective control at the top and the least effective control at the bottom.</a:t>
            </a:r>
          </a:p>
          <a:p>
            <a:r>
              <a:rPr lang="en-US" dirty="0">
                <a:latin typeface="+mn-lt"/>
                <a:cs typeface="Arial" panose="020B0604020202020204" pitchFamily="34" charset="0"/>
              </a:rPr>
              <a:t>Give an example of every control on the list.</a:t>
            </a:r>
            <a:endParaRPr lang="en-US" i="1" dirty="0">
              <a:latin typeface="+mn-lt"/>
              <a:cs typeface="Arial" panose="020B0604020202020204" pitchFamily="34" charset="0"/>
            </a:endParaRPr>
          </a:p>
          <a:p>
            <a:r>
              <a:rPr lang="en-US" dirty="0">
                <a:latin typeface="+mn-lt"/>
                <a:cs typeface="Arial" panose="020B0604020202020204" pitchFamily="34" charset="0"/>
              </a:rPr>
              <a:t>Then give an example of a hazard and ask the class if they think the most effective way is to eliminate the hazard (choice #1) or only train the workers that the hazard exists and do nothing else (choice #6).  Remind the supervisors that more than one control can be used for each identified hazard.</a:t>
            </a:r>
          </a:p>
          <a:p>
            <a:r>
              <a:rPr lang="en-US" dirty="0">
                <a:latin typeface="+mn-lt"/>
                <a:cs typeface="Arial" panose="020B0604020202020204" pitchFamily="34" charset="0"/>
              </a:rPr>
              <a:t>Remind supervisors that this information is contained in their reference guide.</a:t>
            </a:r>
          </a:p>
          <a:p>
            <a:r>
              <a:rPr lang="en-US" i="1" dirty="0">
                <a:latin typeface="+mn-lt"/>
                <a:cs typeface="Arial" panose="020B0604020202020204" pitchFamily="34" charset="0"/>
              </a:rPr>
              <a:t>TRANSITION: Now we’re ready to return to our example and complete the final step of the JSA... </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177</a:t>
            </a:fld>
            <a:endParaRPr lang="en-US" dirty="0"/>
          </a:p>
        </p:txBody>
      </p:sp>
    </p:spTree>
    <p:extLst>
      <p:ext uri="{BB962C8B-B14F-4D97-AF65-F5344CB8AC3E}">
        <p14:creationId xmlns:p14="http://schemas.microsoft.com/office/powerpoint/2010/main" val="21641635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Once you understand</a:t>
            </a:r>
            <a:r>
              <a:rPr lang="en-US" baseline="0" dirty="0">
                <a:latin typeface="+mn-lt"/>
              </a:rPr>
              <a:t> the differences between the control measures, you can now apply that knowledge to develop specific control measures for each hazard.</a:t>
            </a:r>
            <a:endParaRPr lang="en-US" dirty="0">
              <a:latin typeface="+mn-lt"/>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178</a:t>
            </a:fld>
            <a:endParaRPr lang="en-US" dirty="0"/>
          </a:p>
        </p:txBody>
      </p:sp>
    </p:spTree>
    <p:extLst>
      <p:ext uri="{BB962C8B-B14F-4D97-AF65-F5344CB8AC3E}">
        <p14:creationId xmlns:p14="http://schemas.microsoft.com/office/powerpoint/2010/main" val="30940430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As a group, return to the case study and list the recommended job procedures and controls corresponding to the hazards identified in Step 2.</a:t>
            </a:r>
          </a:p>
          <a:p>
            <a:r>
              <a:rPr lang="en-US" dirty="0">
                <a:latin typeface="+mn-lt"/>
                <a:cs typeface="Arial" panose="020B0604020202020204" pitchFamily="34" charset="0"/>
              </a:rPr>
              <a:t>Reinforce earlier principles as needed, such as there can be more than one control for each identified hazard and to utilize the Control Hit List as a means to prioritize the controls to make sure the best possible control is evaluated.</a:t>
            </a:r>
          </a:p>
          <a:p>
            <a:r>
              <a:rPr lang="en-US" dirty="0">
                <a:latin typeface="+mn-lt"/>
                <a:cs typeface="Arial" panose="020B0604020202020204" pitchFamily="34" charset="0"/>
              </a:rPr>
              <a:t>Continue to list the class responses on the flip chart that was started earlier.  </a:t>
            </a:r>
          </a:p>
          <a:p>
            <a:r>
              <a:rPr lang="en-US" dirty="0">
                <a:latin typeface="+mn-lt"/>
                <a:cs typeface="Arial" panose="020B0604020202020204" pitchFamily="34" charset="0"/>
              </a:rPr>
              <a:t>This will complete the case study of filling out a sample JSA as a group.</a:t>
            </a:r>
          </a:p>
          <a:p>
            <a:endParaRPr lang="en-US" sz="2000" dirty="0">
              <a:latin typeface="Arial" panose="020B0604020202020204" pitchFamily="34" charset="0"/>
              <a:cs typeface="Arial" panose="020B0604020202020204" pitchFamily="34" charset="0"/>
            </a:endParaRPr>
          </a:p>
        </p:txBody>
      </p:sp>
      <p:sp>
        <p:nvSpPr>
          <p:cNvPr id="50179"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179</a:t>
            </a:fld>
            <a:endParaRPr lang="en-US" dirty="0"/>
          </a:p>
        </p:txBody>
      </p:sp>
    </p:spTree>
    <p:extLst>
      <p:ext uri="{BB962C8B-B14F-4D97-AF65-F5344CB8AC3E}">
        <p14:creationId xmlns:p14="http://schemas.microsoft.com/office/powerpoint/2010/main" val="1754260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18</a:t>
            </a:fld>
            <a:endParaRPr lang="en-US" dirty="0"/>
          </a:p>
        </p:txBody>
      </p:sp>
    </p:spTree>
    <p:extLst>
      <p:ext uri="{BB962C8B-B14F-4D97-AF65-F5344CB8AC3E}">
        <p14:creationId xmlns:p14="http://schemas.microsoft.com/office/powerpoint/2010/main" val="358375260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noFill/>
          <a:ln/>
        </p:spPr>
        <p:txBody>
          <a:bodyPr/>
          <a:lstStyle/>
          <a:p>
            <a:r>
              <a:rPr lang="en-US" dirty="0">
                <a:latin typeface="+mn-lt"/>
                <a:cs typeface="Arial" panose="020B0604020202020204" pitchFamily="34" charset="0"/>
              </a:rPr>
              <a:t>As a group, list the hazards corresponding to the major job steps.  Reinforce earlier principles, such as there can be more than one hazard for each job step.</a:t>
            </a:r>
          </a:p>
          <a:p>
            <a:r>
              <a:rPr lang="en-US" dirty="0">
                <a:latin typeface="+mn-lt"/>
                <a:cs typeface="Arial" panose="020B0604020202020204" pitchFamily="34" charset="0"/>
              </a:rPr>
              <a:t>Continue to list the class responses on the flip chart that was started earlier.</a:t>
            </a:r>
          </a:p>
          <a:p>
            <a:r>
              <a:rPr lang="en-US" i="1" dirty="0">
                <a:latin typeface="+mn-lt"/>
                <a:cs typeface="Arial" panose="020B0604020202020204" pitchFamily="34" charset="0"/>
              </a:rPr>
              <a:t>TRANSITION:  Before we complete the JSA by working on Step 3, let’s talk about the effectiveness of controls...</a:t>
            </a:r>
          </a:p>
        </p:txBody>
      </p:sp>
      <p:sp>
        <p:nvSpPr>
          <p:cNvPr id="46083" name="Rectangle 3"/>
          <p:cNvSpPr>
            <a:spLocks noGrp="1" noRot="1" noChangeAspect="1" noChangeArrowheads="1" noTextEdit="1"/>
          </p:cNvSpPr>
          <p:nvPr>
            <p:ph type="sldImg"/>
          </p:nvPr>
        </p:nvSpPr>
        <p:spPr>
          <a:xfrm>
            <a:off x="2889250" y="527050"/>
            <a:ext cx="3462338" cy="2597150"/>
          </a:xfrm>
          <a:ln cap="flat"/>
        </p:spPr>
      </p:sp>
      <p:sp>
        <p:nvSpPr>
          <p:cNvPr id="2" name="Slide Number Placeholder 1"/>
          <p:cNvSpPr>
            <a:spLocks noGrp="1"/>
          </p:cNvSpPr>
          <p:nvPr>
            <p:ph type="sldNum" sz="quarter" idx="10"/>
          </p:nvPr>
        </p:nvSpPr>
        <p:spPr/>
        <p:txBody>
          <a:bodyPr/>
          <a:lstStyle/>
          <a:p>
            <a:fld id="{E44EE1C2-76AF-BC4A-89F1-78489876AEE3}" type="slidenum">
              <a:rPr lang="en-US" smtClean="0"/>
              <a:pPr/>
              <a:t>180</a:t>
            </a:fld>
            <a:endParaRPr lang="en-US" dirty="0"/>
          </a:p>
        </p:txBody>
      </p:sp>
    </p:spTree>
    <p:extLst>
      <p:ext uri="{BB962C8B-B14F-4D97-AF65-F5344CB8AC3E}">
        <p14:creationId xmlns:p14="http://schemas.microsoft.com/office/powerpoint/2010/main" val="102819803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181</a:t>
            </a:fld>
            <a:endParaRPr lang="en-US" dirty="0"/>
          </a:p>
        </p:txBody>
      </p:sp>
    </p:spTree>
    <p:extLst>
      <p:ext uri="{BB962C8B-B14F-4D97-AF65-F5344CB8AC3E}">
        <p14:creationId xmlns:p14="http://schemas.microsoft.com/office/powerpoint/2010/main" val="284153330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182</a:t>
            </a:fld>
            <a:endParaRPr lang="en-US" dirty="0"/>
          </a:p>
        </p:txBody>
      </p:sp>
    </p:spTree>
    <p:extLst>
      <p:ext uri="{BB962C8B-B14F-4D97-AF65-F5344CB8AC3E}">
        <p14:creationId xmlns:p14="http://schemas.microsoft.com/office/powerpoint/2010/main" val="227126503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183</a:t>
            </a:fld>
            <a:endParaRPr lang="en-US" dirty="0"/>
          </a:p>
        </p:txBody>
      </p:sp>
    </p:spTree>
    <p:extLst>
      <p:ext uri="{BB962C8B-B14F-4D97-AF65-F5344CB8AC3E}">
        <p14:creationId xmlns:p14="http://schemas.microsoft.com/office/powerpoint/2010/main" val="176692960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A0F5E3B-45FC-3645-86F6-60A35D80CF58}" type="slidenum">
              <a:rPr lang="en-US" sz="1200"/>
              <a:pPr/>
              <a:t>184</a:t>
            </a:fld>
            <a:endParaRPr lang="en-US" sz="1200"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616056" y="3303548"/>
            <a:ext cx="8111402"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The employer shall provide a training program for each employee who might be exposed to fall hazards. The program shall enable each employee to recognize the hazards of falling and shall train each employee in the procedures to be followed in order to minimize these hazards.</a:t>
            </a:r>
          </a:p>
          <a:p>
            <a:r>
              <a:rPr lang="en-US" dirty="0">
                <a:latin typeface="+mn-lt"/>
                <a:ea typeface="MS PGothic" charset="0"/>
              </a:rPr>
              <a:t>The correct procedures for erecting, maintaining, disassembling, and inspecting the fall protection systems to be used;</a:t>
            </a:r>
          </a:p>
        </p:txBody>
      </p:sp>
    </p:spTree>
    <p:extLst>
      <p:ext uri="{BB962C8B-B14F-4D97-AF65-F5344CB8AC3E}">
        <p14:creationId xmlns:p14="http://schemas.microsoft.com/office/powerpoint/2010/main" val="340645080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185</a:t>
            </a:fld>
            <a:endParaRPr lang="en-US" dirty="0"/>
          </a:p>
        </p:txBody>
      </p:sp>
    </p:spTree>
    <p:extLst>
      <p:ext uri="{BB962C8B-B14F-4D97-AF65-F5344CB8AC3E}">
        <p14:creationId xmlns:p14="http://schemas.microsoft.com/office/powerpoint/2010/main" val="335005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p:txBody>
          <a:bodyPr/>
          <a:lstStyle/>
          <a:p>
            <a:r>
              <a:rPr lang="en-US" altLang="en-US" dirty="0">
                <a:latin typeface="+mn-lt"/>
                <a:cs typeface="Arial" panose="020B0604020202020204" pitchFamily="34" charset="0"/>
              </a:rPr>
              <a:t>Instructor to open up a conversation on need to train in the tower industry.  The discussion should continue until the following has been identified:  Tower fall fatalities are one of the highest among all industries; Tower fall protection is unique as compared to other industries; the cost of fall fatalities challenge the respect owners and regulators have towards the industry.</a:t>
            </a:r>
          </a:p>
        </p:txBody>
      </p:sp>
      <p:sp>
        <p:nvSpPr>
          <p:cNvPr id="4" name="Slide Number Placeholder 3"/>
          <p:cNvSpPr>
            <a:spLocks noGrp="1"/>
          </p:cNvSpPr>
          <p:nvPr>
            <p:ph type="sldNum" sz="quarter" idx="5"/>
          </p:nvPr>
        </p:nvSpPr>
        <p:spPr>
          <a:noFill/>
        </p:spPr>
        <p:txBody>
          <a:bodyPr/>
          <a:lstStyle>
            <a:lvl1pPr defTabSz="931627" eaLnBrk="0" hangingPunct="0">
              <a:defRPr>
                <a:solidFill>
                  <a:schemeClr val="tx1"/>
                </a:solidFill>
                <a:latin typeface="Arial" panose="020B0604020202020204" pitchFamily="34" charset="0"/>
              </a:defRPr>
            </a:lvl1pPr>
            <a:lvl2pPr marL="758151" indent="-292338" defTabSz="931627" eaLnBrk="0" hangingPunct="0">
              <a:defRPr>
                <a:solidFill>
                  <a:schemeClr val="tx1"/>
                </a:solidFill>
                <a:latin typeface="Arial" panose="020B0604020202020204" pitchFamily="34" charset="0"/>
              </a:defRPr>
            </a:lvl2pPr>
            <a:lvl3pPr marL="1166140" indent="-234513" defTabSz="931627" eaLnBrk="0" hangingPunct="0">
              <a:defRPr>
                <a:solidFill>
                  <a:schemeClr val="tx1"/>
                </a:solidFill>
                <a:latin typeface="Arial" panose="020B0604020202020204" pitchFamily="34" charset="0"/>
              </a:defRPr>
            </a:lvl3pPr>
            <a:lvl4pPr marL="1631954" indent="-232908" defTabSz="931627" eaLnBrk="0" hangingPunct="0">
              <a:defRPr>
                <a:solidFill>
                  <a:schemeClr val="tx1"/>
                </a:solidFill>
                <a:latin typeface="Arial" panose="020B0604020202020204" pitchFamily="34" charset="0"/>
              </a:defRPr>
            </a:lvl4pPr>
            <a:lvl5pPr marL="2097767" indent="-232908" defTabSz="931627" eaLnBrk="0" hangingPunct="0">
              <a:defRPr>
                <a:solidFill>
                  <a:schemeClr val="tx1"/>
                </a:solidFill>
                <a:latin typeface="Arial" panose="020B0604020202020204" pitchFamily="34" charset="0"/>
              </a:defRPr>
            </a:lvl5pPr>
            <a:lvl6pPr marL="2560368" indent="-232908" defTabSz="931627" eaLnBrk="0" fontAlgn="base" hangingPunct="0">
              <a:spcBef>
                <a:spcPct val="0"/>
              </a:spcBef>
              <a:spcAft>
                <a:spcPct val="0"/>
              </a:spcAft>
              <a:defRPr>
                <a:solidFill>
                  <a:schemeClr val="tx1"/>
                </a:solidFill>
                <a:latin typeface="Arial" panose="020B0604020202020204" pitchFamily="34" charset="0"/>
              </a:defRPr>
            </a:lvl6pPr>
            <a:lvl7pPr marL="3022969" indent="-232908" defTabSz="931627" eaLnBrk="0" fontAlgn="base" hangingPunct="0">
              <a:spcBef>
                <a:spcPct val="0"/>
              </a:spcBef>
              <a:spcAft>
                <a:spcPct val="0"/>
              </a:spcAft>
              <a:defRPr>
                <a:solidFill>
                  <a:schemeClr val="tx1"/>
                </a:solidFill>
                <a:latin typeface="Arial" panose="020B0604020202020204" pitchFamily="34" charset="0"/>
              </a:defRPr>
            </a:lvl7pPr>
            <a:lvl8pPr marL="3485569" indent="-232908" defTabSz="931627" eaLnBrk="0" fontAlgn="base" hangingPunct="0">
              <a:spcBef>
                <a:spcPct val="0"/>
              </a:spcBef>
              <a:spcAft>
                <a:spcPct val="0"/>
              </a:spcAft>
              <a:defRPr>
                <a:solidFill>
                  <a:schemeClr val="tx1"/>
                </a:solidFill>
                <a:latin typeface="Arial" panose="020B0604020202020204" pitchFamily="34" charset="0"/>
              </a:defRPr>
            </a:lvl8pPr>
            <a:lvl9pPr marL="3948170" indent="-232908" defTabSz="93162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B86C7F-5F9C-49F0-A634-65A4589B592A}"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93686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to acknowledge that funding for the development of this training and delivery of the training was provided by the Department of Labor through a Susan Harwood Grant.</a:t>
            </a:r>
          </a:p>
        </p:txBody>
      </p:sp>
      <p:sp>
        <p:nvSpPr>
          <p:cNvPr id="4" name="Slide Number Placeholder 3"/>
          <p:cNvSpPr>
            <a:spLocks noGrp="1"/>
          </p:cNvSpPr>
          <p:nvPr>
            <p:ph type="sldNum" sz="quarter" idx="10"/>
          </p:nvPr>
        </p:nvSpPr>
        <p:spPr/>
        <p:txBody>
          <a:bodyPr/>
          <a:lstStyle/>
          <a:p>
            <a:fld id="{E44EE1C2-76AF-BC4A-89F1-78489876AEE3}" type="slidenum">
              <a:rPr lang="en-US" smtClean="0"/>
              <a:pPr/>
              <a:t>2</a:t>
            </a:fld>
            <a:endParaRPr lang="en-US" dirty="0"/>
          </a:p>
        </p:txBody>
      </p:sp>
    </p:spTree>
    <p:extLst>
      <p:ext uri="{BB962C8B-B14F-4D97-AF65-F5344CB8AC3E}">
        <p14:creationId xmlns:p14="http://schemas.microsoft.com/office/powerpoint/2010/main" val="54361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20</a:t>
            </a:fld>
            <a:endParaRPr lang="en-US" dirty="0"/>
          </a:p>
        </p:txBody>
      </p:sp>
    </p:spTree>
    <p:extLst>
      <p:ext uri="{BB962C8B-B14F-4D97-AF65-F5344CB8AC3E}">
        <p14:creationId xmlns:p14="http://schemas.microsoft.com/office/powerpoint/2010/main" val="1593466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21</a:t>
            </a:fld>
            <a:endParaRPr lang="en-US" dirty="0"/>
          </a:p>
        </p:txBody>
      </p:sp>
    </p:spTree>
    <p:extLst>
      <p:ext uri="{BB962C8B-B14F-4D97-AF65-F5344CB8AC3E}">
        <p14:creationId xmlns:p14="http://schemas.microsoft.com/office/powerpoint/2010/main" val="282882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Tower Climbers have a physically demanding job. It is imperative that workers in this industry understand the physicality and preparation required for climbing. This section of the course details how a tower climber can ascend a structure safely and introduces key pieces of fall prevention equipment. The student should also understand how the human body can assist a climber when dealing with stressful situations.</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22</a:t>
            </a:fld>
            <a:endParaRPr lang="en-US" dirty="0"/>
          </a:p>
        </p:txBody>
      </p:sp>
    </p:spTree>
    <p:extLst>
      <p:ext uri="{BB962C8B-B14F-4D97-AF65-F5344CB8AC3E}">
        <p14:creationId xmlns:p14="http://schemas.microsoft.com/office/powerpoint/2010/main" val="4256434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A39E5-0EE5-4DAC-9571-6443B6493BF3}" type="slidenum">
              <a:rPr lang="en-US"/>
              <a:pPr/>
              <a:t>23</a:t>
            </a:fld>
            <a:endParaRPr lang="en-US"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dirty="0">
                <a:latin typeface="+mn-lt"/>
                <a:cs typeface="Arial" panose="020B0604020202020204" pitchFamily="34" charset="0"/>
              </a:rPr>
              <a:t>Instructor to emphasize planning the climb so that the climber can visualize the climb prior to engaging the work.</a:t>
            </a:r>
          </a:p>
        </p:txBody>
      </p:sp>
    </p:spTree>
    <p:extLst>
      <p:ext uri="{BB962C8B-B14F-4D97-AF65-F5344CB8AC3E}">
        <p14:creationId xmlns:p14="http://schemas.microsoft.com/office/powerpoint/2010/main" val="906484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C5C89-3417-4F94-A7A8-9FF7BBD82648}" type="slidenum">
              <a:rPr lang="en-US"/>
              <a:pPr/>
              <a:t>24</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dirty="0">
                <a:latin typeface="+mn-lt"/>
                <a:cs typeface="Arial" panose="020B0604020202020204" pitchFamily="34" charset="0"/>
              </a:rPr>
              <a:t>Instructor to explain the importance of being mindful of the pre-climb checklist each time they climb. Instructor emphasize that following a pre-climb checklist may prevent a catastrophic accident or prevent a fatality.</a:t>
            </a:r>
          </a:p>
        </p:txBody>
      </p:sp>
    </p:spTree>
    <p:extLst>
      <p:ext uri="{BB962C8B-B14F-4D97-AF65-F5344CB8AC3E}">
        <p14:creationId xmlns:p14="http://schemas.microsoft.com/office/powerpoint/2010/main" val="1851828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455DC-F792-4D31-B3E6-1E78939264AB}" type="slidenum">
              <a:rPr lang="en-US"/>
              <a:pPr/>
              <a:t>25</a:t>
            </a:fld>
            <a:endParaRPr lang="en-US" dirty="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dirty="0">
                <a:latin typeface="+mn-lt"/>
                <a:cs typeface="Arial" panose="020B0604020202020204" pitchFamily="34" charset="0"/>
              </a:rPr>
              <a:t>Instructor note that this is not fundamental to this training however you are trying to  get the students to appreciate pre planning their climb by thinking about all PPE that is required.  Emphasize  to the class that they should secure related tools and equipment in a position that will not impede ascending / descending the tower or ladder.</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551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A9F0D-A588-4495-912F-85405685BBF2}" type="slidenum">
              <a:rPr lang="en-US"/>
              <a:pPr/>
              <a:t>26</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dirty="0">
                <a:latin typeface="+mn-lt"/>
                <a:cs typeface="Arial" panose="020B0604020202020204" pitchFamily="34" charset="0"/>
              </a:rPr>
              <a:t>Instructor to note that this is a continuous evaluation that may or may not divulge a safer more efficient path in descending.</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893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E732D-EC17-4265-9160-109F67620202}" type="slidenum">
              <a:rPr lang="en-US"/>
              <a:pPr/>
              <a:t>27</a:t>
            </a:fld>
            <a:endParaRPr lang="en-US" dirty="0"/>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dirty="0">
                <a:latin typeface="+mn-lt"/>
                <a:cs typeface="Arial" panose="020B0604020202020204" pitchFamily="34" charset="0"/>
              </a:rPr>
              <a:t>Instructor note that if the tower has no safety climb, you will use double lanyards</a:t>
            </a:r>
          </a:p>
          <a:p>
            <a:pPr marL="636077" lvl="1" indent="-173476">
              <a:buFont typeface="Arial" panose="020B0604020202020204" pitchFamily="34" charset="0"/>
              <a:buChar char="•"/>
            </a:pPr>
            <a:r>
              <a:rPr lang="en-US" dirty="0">
                <a:latin typeface="+mn-lt"/>
                <a:cs typeface="Arial" panose="020B0604020202020204" pitchFamily="34" charset="0"/>
              </a:rPr>
              <a:t>Double lanyards become your default level of climbing as you will always have them to use</a:t>
            </a:r>
          </a:p>
          <a:p>
            <a:pPr marL="636077" lvl="1" indent="-173476">
              <a:buFont typeface="Arial" panose="020B0604020202020204" pitchFamily="34" charset="0"/>
              <a:buChar char="•"/>
            </a:pPr>
            <a:r>
              <a:rPr lang="en-US" dirty="0">
                <a:latin typeface="+mn-lt"/>
                <a:cs typeface="Arial" panose="020B0604020202020204" pitchFamily="34" charset="0"/>
              </a:rPr>
              <a:t>As you climb, always have one hook on the structure.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407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60426-C711-4AB7-9713-3F668A993450}" type="slidenum">
              <a:rPr lang="en-US"/>
              <a:pPr/>
              <a:t>28</a:t>
            </a:fld>
            <a:endParaRPr lang="en-US"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dirty="0">
                <a:latin typeface="+mn-lt"/>
                <a:cs typeface="Arial" panose="020B0604020202020204" pitchFamily="34" charset="0"/>
              </a:rPr>
              <a:t>Instructor define three Points of contact is defined as 2 hands, one foot or 2 feet, one hand;</a:t>
            </a:r>
          </a:p>
          <a:p>
            <a:pPr marL="346951" indent="-346951">
              <a:buFont typeface="Arial" panose="020B0604020202020204" pitchFamily="34" charset="0"/>
              <a:buChar char="•"/>
            </a:pPr>
            <a:r>
              <a:rPr lang="en-US" dirty="0">
                <a:latin typeface="+mn-lt"/>
                <a:cs typeface="Arial" panose="020B0604020202020204" pitchFamily="34" charset="0"/>
              </a:rPr>
              <a:t>Climbers hands should be free of items while climbing. Hook unused lanyard back to harness;</a:t>
            </a:r>
          </a:p>
          <a:p>
            <a:pPr marL="346951" indent="-346951">
              <a:buFont typeface="Arial" panose="020B0604020202020204" pitchFamily="34" charset="0"/>
              <a:buChar char="•"/>
            </a:pPr>
            <a:r>
              <a:rPr lang="en-US" dirty="0">
                <a:latin typeface="+mn-lt"/>
                <a:cs typeface="Arial" panose="020B0604020202020204" pitchFamily="34" charset="0"/>
              </a:rPr>
              <a:t>With an arm lock do not use that hand to manipulate devices, that hand is holding the climber on the tower.</a:t>
            </a:r>
          </a:p>
        </p:txBody>
      </p:sp>
    </p:spTree>
    <p:extLst>
      <p:ext uri="{BB962C8B-B14F-4D97-AF65-F5344CB8AC3E}">
        <p14:creationId xmlns:p14="http://schemas.microsoft.com/office/powerpoint/2010/main" val="1081020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380" y="3303548"/>
            <a:ext cx="8316754" cy="3129677"/>
          </a:xfrm>
        </p:spPr>
        <p:txBody>
          <a:bodyPr/>
          <a:lstStyle/>
          <a:p>
            <a:pPr defTabSz="925202">
              <a:defRPr/>
            </a:pPr>
            <a:r>
              <a:rPr lang="en-US" dirty="0">
                <a:latin typeface="+mn-lt"/>
                <a:cs typeface="Arial" panose="020B0604020202020204" pitchFamily="34" charset="0"/>
              </a:rPr>
              <a:t>Instructor to note that the skeletal system is crucial to climbing and is what saves our muscles from being excessively damaged. Relying more on bones rather than muscle will also save climbers a lot of energy instead of just using arms all the way up.</a:t>
            </a:r>
          </a:p>
          <a:p>
            <a:pPr defTabSz="925202">
              <a:defRPr/>
            </a:pPr>
            <a:r>
              <a:rPr lang="en-US" dirty="0">
                <a:latin typeface="+mn-lt"/>
                <a:cs typeface="Arial" panose="020B0604020202020204" pitchFamily="34" charset="0"/>
              </a:rPr>
              <a:t>Also note that bones have the unique ability to move in incredible ways; for example, a climber who encounters an area where it is too difficult for good hand placements, can use their legs to push them up to a more accessible area.</a:t>
            </a:r>
          </a:p>
          <a:p>
            <a:pPr defTabSz="925202">
              <a:defRP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29</a:t>
            </a:fld>
            <a:endParaRPr lang="en-US" dirty="0"/>
          </a:p>
        </p:txBody>
      </p:sp>
    </p:spTree>
    <p:extLst>
      <p:ext uri="{BB962C8B-B14F-4D97-AF65-F5344CB8AC3E}">
        <p14:creationId xmlns:p14="http://schemas.microsoft.com/office/powerpoint/2010/main" val="155098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3</a:t>
            </a:fld>
            <a:endParaRPr lang="en-US" dirty="0"/>
          </a:p>
        </p:txBody>
      </p:sp>
    </p:spTree>
    <p:extLst>
      <p:ext uri="{BB962C8B-B14F-4D97-AF65-F5344CB8AC3E}">
        <p14:creationId xmlns:p14="http://schemas.microsoft.com/office/powerpoint/2010/main" val="1834963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30</a:t>
            </a:fld>
            <a:endParaRPr lang="en-US" dirty="0"/>
          </a:p>
        </p:txBody>
      </p:sp>
    </p:spTree>
    <p:extLst>
      <p:ext uri="{BB962C8B-B14F-4D97-AF65-F5344CB8AC3E}">
        <p14:creationId xmlns:p14="http://schemas.microsoft.com/office/powerpoint/2010/main" val="84309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31</a:t>
            </a:fld>
            <a:endParaRPr lang="en-US" dirty="0"/>
          </a:p>
        </p:txBody>
      </p:sp>
    </p:spTree>
    <p:extLst>
      <p:ext uri="{BB962C8B-B14F-4D97-AF65-F5344CB8AC3E}">
        <p14:creationId xmlns:p14="http://schemas.microsoft.com/office/powerpoint/2010/main" val="2311973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32</a:t>
            </a:fld>
            <a:endParaRPr lang="en-US" dirty="0"/>
          </a:p>
        </p:txBody>
      </p:sp>
    </p:spTree>
    <p:extLst>
      <p:ext uri="{BB962C8B-B14F-4D97-AF65-F5344CB8AC3E}">
        <p14:creationId xmlns:p14="http://schemas.microsoft.com/office/powerpoint/2010/main" val="2062188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33</a:t>
            </a:fld>
            <a:endParaRPr lang="en-US" dirty="0"/>
          </a:p>
        </p:txBody>
      </p:sp>
    </p:spTree>
    <p:extLst>
      <p:ext uri="{BB962C8B-B14F-4D97-AF65-F5344CB8AC3E}">
        <p14:creationId xmlns:p14="http://schemas.microsoft.com/office/powerpoint/2010/main" val="954720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E94AEDA-D682-D440-981E-FB1077784E06}" type="slidenum">
              <a:rPr lang="en-US" sz="1200"/>
              <a:pPr/>
              <a:t>34</a:t>
            </a:fld>
            <a:endParaRPr 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1232113" y="3361505"/>
            <a:ext cx="6776615"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This begins section 3 of the training.  It covers Subpart M in 29CFR1926.  Subpart M focuses on exclusively on fall protection however there are a number of tasks which are excluded from the standard or are differed in Subpart M to other subparts in 29CFR1926.  Also note that for maintenance activities some parts of the General Industry standard 29CFR1910 apply.</a:t>
            </a:r>
          </a:p>
        </p:txBody>
      </p:sp>
    </p:spTree>
    <p:extLst>
      <p:ext uri="{BB962C8B-B14F-4D97-AF65-F5344CB8AC3E}">
        <p14:creationId xmlns:p14="http://schemas.microsoft.com/office/powerpoint/2010/main" val="2862601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747B8E1-8BFE-FB45-9580-2599F554E9D0}" type="slidenum">
              <a:rPr lang="en-US" sz="1200"/>
              <a:pPr/>
              <a:t>35</a:t>
            </a:fld>
            <a:endParaRPr lang="en-US" sz="1200"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The standard for fall protection deals with both the human and equipment-related issues in protecting workers from fall hazards. O-5</a:t>
            </a:r>
          </a:p>
        </p:txBody>
      </p:sp>
    </p:spTree>
    <p:extLst>
      <p:ext uri="{BB962C8B-B14F-4D97-AF65-F5344CB8AC3E}">
        <p14:creationId xmlns:p14="http://schemas.microsoft.com/office/powerpoint/2010/main" val="2832411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5665798-6078-C74B-91C0-53C2DF503BAD}" type="slidenum">
              <a:rPr lang="en-US" sz="1200"/>
              <a:pPr/>
              <a:t>36</a:t>
            </a:fld>
            <a:endParaRPr lang="en-US" sz="120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 should note that while the standard applies to many industries and tasks, the tower industry is concerned with work off rooftops including: unprotected sides and edges, hoist areas and holes in the roof.  O-5</a:t>
            </a:r>
          </a:p>
        </p:txBody>
      </p:sp>
    </p:spTree>
    <p:extLst>
      <p:ext uri="{BB962C8B-B14F-4D97-AF65-F5344CB8AC3E}">
        <p14:creationId xmlns:p14="http://schemas.microsoft.com/office/powerpoint/2010/main" val="81527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C28A31E-4BF2-2C46-9677-6FBD5102BA1A}" type="slidenum">
              <a:rPr lang="en-US" sz="1200"/>
              <a:pPr/>
              <a:t>37</a:t>
            </a:fld>
            <a:endParaRPr 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Instructors should note that towers and antennas are constructed off of roadway signs seen on highways.  When this type of tower construction takes place, workers also have to be aware of highway work hazards as well as typical hazards seen when erecting towers off platforms. O-5</a:t>
            </a:r>
          </a:p>
        </p:txBody>
      </p:sp>
    </p:spTree>
    <p:extLst>
      <p:ext uri="{BB962C8B-B14F-4D97-AF65-F5344CB8AC3E}">
        <p14:creationId xmlns:p14="http://schemas.microsoft.com/office/powerpoint/2010/main" val="126201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D77AF90-5B23-0442-B700-BE82BF481A9C}" type="slidenum">
              <a:rPr lang="en-US" sz="1200"/>
              <a:pPr/>
              <a:t>38</a:t>
            </a:fld>
            <a:endParaRPr lang="en-US" sz="12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 should note that the duty to have fall protection applies to construction work at or above six feet.  OSHA recognizes the following three methods as conventional fall protection:</a:t>
            </a:r>
          </a:p>
          <a:p>
            <a:pPr marL="693901" lvl="1" indent="-231300">
              <a:buFont typeface="+mj-lt"/>
              <a:buAutoNum type="arabicPeriod"/>
            </a:pPr>
            <a:r>
              <a:rPr lang="en-US" dirty="0">
                <a:latin typeface="+mn-lt"/>
                <a:ea typeface="MS PGothic" charset="0"/>
                <a:cs typeface="Arial" panose="020B0604020202020204" pitchFamily="34" charset="0"/>
              </a:rPr>
              <a:t>Safety Nets</a:t>
            </a:r>
          </a:p>
          <a:p>
            <a:pPr marL="693901" lvl="1" indent="-231300">
              <a:buFont typeface="+mj-lt"/>
              <a:buAutoNum type="arabicPeriod"/>
            </a:pPr>
            <a:r>
              <a:rPr lang="en-US" dirty="0">
                <a:latin typeface="+mn-lt"/>
                <a:ea typeface="MS PGothic" charset="0"/>
                <a:cs typeface="Arial" panose="020B0604020202020204" pitchFamily="34" charset="0"/>
              </a:rPr>
              <a:t>Guardrail systems, and;</a:t>
            </a:r>
          </a:p>
          <a:p>
            <a:pPr marL="693901" lvl="1" indent="-231300">
              <a:buFont typeface="+mj-lt"/>
              <a:buAutoNum type="arabicPeriod"/>
            </a:pPr>
            <a:r>
              <a:rPr lang="en-US" dirty="0">
                <a:latin typeface="+mn-lt"/>
                <a:ea typeface="MS PGothic" charset="0"/>
                <a:cs typeface="Arial" panose="020B0604020202020204" pitchFamily="34" charset="0"/>
              </a:rPr>
              <a:t>Personal Fall Arrest Systems, (PFAS). O-5</a:t>
            </a:r>
          </a:p>
        </p:txBody>
      </p:sp>
    </p:spTree>
    <p:extLst>
      <p:ext uri="{BB962C8B-B14F-4D97-AF65-F5344CB8AC3E}">
        <p14:creationId xmlns:p14="http://schemas.microsoft.com/office/powerpoint/2010/main" val="1794709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6D8A15F-4657-544F-B22B-9A0AA951FE1C}" type="slidenum">
              <a:rPr lang="en-US" sz="1200"/>
              <a:pPr/>
              <a:t>39</a:t>
            </a:fld>
            <a:endParaRPr 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Instructors should share that when constructing towers, the standard requires that the employer determine if the walking/working surfaces on which its employees are to work have the strength and structural integrity to support employees safely. Employees shall be allowed to work on those surfaces only when the surfaces have the requisite strength and structural integrity. O-5</a:t>
            </a:r>
          </a:p>
        </p:txBody>
      </p:sp>
    </p:spTree>
    <p:extLst>
      <p:ext uri="{BB962C8B-B14F-4D97-AF65-F5344CB8AC3E}">
        <p14:creationId xmlns:p14="http://schemas.microsoft.com/office/powerpoint/2010/main" val="281854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381" y="3274571"/>
            <a:ext cx="8111402" cy="3129677"/>
          </a:xfrm>
        </p:spPr>
        <p:txBody>
          <a:bodyPr/>
          <a:lstStyle/>
          <a:p>
            <a:r>
              <a:rPr lang="en-US" dirty="0">
                <a:latin typeface="+mj-lt"/>
                <a:cs typeface="Arial" panose="020B0604020202020204" pitchFamily="34" charset="0"/>
              </a:rPr>
              <a:t>Instructor may either brainstorm the course objectives through an ice breaker exercise whereby the students introduce themselves, where they work, what they do and finally to list at least one learning objective they have for themselves.  The instructor will list each of these by student and then refine the list until he/she arrives at the 6 objectives.</a:t>
            </a:r>
          </a:p>
          <a:p>
            <a:r>
              <a:rPr lang="en-US" dirty="0">
                <a:latin typeface="+mj-lt"/>
                <a:cs typeface="Arial" panose="020B0604020202020204" pitchFamily="34" charset="0"/>
              </a:rPr>
              <a:t>Alternate method:  Instructor to read the slide emphasizing the six objectives of the course.</a:t>
            </a:r>
          </a:p>
        </p:txBody>
      </p:sp>
      <p:sp>
        <p:nvSpPr>
          <p:cNvPr id="4" name="Slide Number Placeholder 3"/>
          <p:cNvSpPr>
            <a:spLocks noGrp="1"/>
          </p:cNvSpPr>
          <p:nvPr>
            <p:ph type="sldNum" sz="quarter" idx="10"/>
          </p:nvPr>
        </p:nvSpPr>
        <p:spPr/>
        <p:txBody>
          <a:bodyPr/>
          <a:lstStyle/>
          <a:p>
            <a:fld id="{E44EE1C2-76AF-BC4A-89F1-78489876AEE3}" type="slidenum">
              <a:rPr lang="en-US" smtClean="0"/>
              <a:pPr/>
              <a:t>4</a:t>
            </a:fld>
            <a:endParaRPr lang="en-US" dirty="0"/>
          </a:p>
        </p:txBody>
      </p:sp>
    </p:spTree>
    <p:extLst>
      <p:ext uri="{BB962C8B-B14F-4D97-AF65-F5344CB8AC3E}">
        <p14:creationId xmlns:p14="http://schemas.microsoft.com/office/powerpoint/2010/main" val="3018000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532CE10-1C53-A147-B4A9-544458C52453}" type="slidenum">
              <a:rPr lang="en-US" sz="1200"/>
              <a:pPr/>
              <a:t>40</a:t>
            </a:fld>
            <a:endParaRPr lang="en-US" sz="1200" dirty="0"/>
          </a:p>
        </p:txBody>
      </p:sp>
      <p:sp>
        <p:nvSpPr>
          <p:cNvPr id="94211" name="Rectangle 2"/>
          <p:cNvSpPr>
            <a:spLocks noGrp="1" noRot="1" noChangeAspect="1" noChangeArrowheads="1" noTextEdit="1"/>
          </p:cNvSpPr>
          <p:nvPr>
            <p:ph type="sldImg"/>
          </p:nvPr>
        </p:nvSpPr>
        <p:spPr>
          <a:ln/>
        </p:spPr>
      </p:sp>
      <p:sp>
        <p:nvSpPr>
          <p:cNvPr id="9421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Instructors should note that appendices are provided to help employers comply with the requirements of the standard. O-5</a:t>
            </a:r>
          </a:p>
        </p:txBody>
      </p:sp>
    </p:spTree>
    <p:extLst>
      <p:ext uri="{BB962C8B-B14F-4D97-AF65-F5344CB8AC3E}">
        <p14:creationId xmlns:p14="http://schemas.microsoft.com/office/powerpoint/2010/main" val="1325709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9420" y="3248819"/>
            <a:ext cx="8610600" cy="3581400"/>
          </a:xfrm>
        </p:spPr>
        <p:txBody>
          <a:bodyPr/>
          <a:lstStyle/>
          <a:p>
            <a:r>
              <a:rPr lang="x-none" b="1" dirty="0">
                <a:latin typeface="+mn-lt"/>
              </a:rPr>
              <a:t>Fall Protection Training</a:t>
            </a:r>
            <a:endParaRPr lang="en-US" b="1" dirty="0">
              <a:latin typeface="+mn-lt"/>
            </a:endParaRPr>
          </a:p>
          <a:p>
            <a:r>
              <a:rPr lang="en-US" dirty="0">
                <a:latin typeface="+mn-lt"/>
              </a:rPr>
              <a:t>29th CFR 1926.503 requires employers to provide a training program for each employee who “might” be exposed to fall hazards. Referencing falls to a lower level in height, the word “might” speaks of the possibility of a worker falling more than 6 feet.  </a:t>
            </a:r>
          </a:p>
          <a:p>
            <a:r>
              <a:rPr lang="en-US" dirty="0">
                <a:latin typeface="+mn-lt"/>
              </a:rPr>
              <a:t> </a:t>
            </a:r>
          </a:p>
          <a:p>
            <a:r>
              <a:rPr lang="en-US" dirty="0">
                <a:latin typeface="+mn-lt"/>
              </a:rPr>
              <a:t>The employer is required to establish a training program meeting the following standards:</a:t>
            </a:r>
          </a:p>
          <a:p>
            <a:endParaRPr lang="en-US" dirty="0">
              <a:latin typeface="+mn-lt"/>
            </a:endParaRPr>
          </a:p>
          <a:p>
            <a:r>
              <a:rPr lang="en-US" dirty="0">
                <a:latin typeface="+mn-lt"/>
              </a:rPr>
              <a:t>The employer shall provide a training program for each employee who might be exposed to fall hazards. The program shall enable each employee to recognize the hazards of falling and shall train each employee in the procedures to be followed in order to minimize these hazards.</a:t>
            </a:r>
          </a:p>
          <a:p>
            <a:r>
              <a:rPr lang="en-US" dirty="0">
                <a:latin typeface="+mn-lt"/>
              </a:rPr>
              <a:t> </a:t>
            </a:r>
          </a:p>
          <a:p>
            <a:r>
              <a:rPr lang="en-US" dirty="0">
                <a:latin typeface="+mn-lt"/>
              </a:rPr>
              <a:t> The employer shall assure that a competent person qualified in the following areas has trained each employee, as necessary.</a:t>
            </a:r>
          </a:p>
          <a:p>
            <a:r>
              <a:rPr lang="en-US" dirty="0">
                <a:latin typeface="+mn-lt"/>
              </a:rPr>
              <a:t> </a:t>
            </a:r>
          </a:p>
          <a:p>
            <a:r>
              <a:rPr lang="en-US" dirty="0">
                <a:latin typeface="+mn-lt"/>
              </a:rPr>
              <a:t>A Competent Person must certify training in written form. The written certification record shall contain the name or other identity of the employee trained, the date(s) of the training, and the signature of the person who conducted the training or the signature of the employer. In addition when the employer has reason to believe that any affected employee who has already been trained does not have the understanding and skill required by paragraph (a) of this section, the employer shall retrain each such employee.</a:t>
            </a:r>
          </a:p>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41</a:t>
            </a:fld>
            <a:endParaRPr lang="en-US" dirty="0"/>
          </a:p>
        </p:txBody>
      </p:sp>
    </p:spTree>
    <p:extLst>
      <p:ext uri="{BB962C8B-B14F-4D97-AF65-F5344CB8AC3E}">
        <p14:creationId xmlns:p14="http://schemas.microsoft.com/office/powerpoint/2010/main" val="660461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42</a:t>
            </a:fld>
            <a:endParaRPr lang="en-US" dirty="0"/>
          </a:p>
        </p:txBody>
      </p:sp>
    </p:spTree>
    <p:extLst>
      <p:ext uri="{BB962C8B-B14F-4D97-AF65-F5344CB8AC3E}">
        <p14:creationId xmlns:p14="http://schemas.microsoft.com/office/powerpoint/2010/main" val="3922167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43</a:t>
            </a:fld>
            <a:endParaRPr lang="en-US" dirty="0"/>
          </a:p>
        </p:txBody>
      </p:sp>
    </p:spTree>
    <p:extLst>
      <p:ext uri="{BB962C8B-B14F-4D97-AF65-F5344CB8AC3E}">
        <p14:creationId xmlns:p14="http://schemas.microsoft.com/office/powerpoint/2010/main" val="533661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44</a:t>
            </a:fld>
            <a:endParaRPr lang="en-US" dirty="0"/>
          </a:p>
        </p:txBody>
      </p:sp>
    </p:spTree>
    <p:extLst>
      <p:ext uri="{BB962C8B-B14F-4D97-AF65-F5344CB8AC3E}">
        <p14:creationId xmlns:p14="http://schemas.microsoft.com/office/powerpoint/2010/main" val="2384249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45</a:t>
            </a:fld>
            <a:endParaRPr lang="en-US" dirty="0"/>
          </a:p>
        </p:txBody>
      </p:sp>
    </p:spTree>
    <p:extLst>
      <p:ext uri="{BB962C8B-B14F-4D97-AF65-F5344CB8AC3E}">
        <p14:creationId xmlns:p14="http://schemas.microsoft.com/office/powerpoint/2010/main" val="2479226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13F1281-0187-DA48-8B19-583BC65C9AA6}" type="slidenum">
              <a:rPr lang="en-US" sz="1200"/>
              <a:pPr/>
              <a:t>46</a:t>
            </a:fld>
            <a:endParaRPr lang="en-US" sz="12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This slide starts section 4.  OSHA states that employers shall provide and install all fall protection systems required by this subpart for an employee, and shall comply with all other pertinent requirements of this subpart before that employee begins the work that necessitates the fall protection.</a:t>
            </a:r>
          </a:p>
        </p:txBody>
      </p:sp>
    </p:spTree>
    <p:extLst>
      <p:ext uri="{BB962C8B-B14F-4D97-AF65-F5344CB8AC3E}">
        <p14:creationId xmlns:p14="http://schemas.microsoft.com/office/powerpoint/2010/main" val="474157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Statistic from WirelessEstimator.com. O-5.</a:t>
            </a: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1E6A010-4C13-A246-8010-3EFADAD8543B}" type="slidenum">
              <a:rPr lang="en-US" sz="1200"/>
              <a:pPr/>
              <a:t>47</a:t>
            </a:fld>
            <a:endParaRPr lang="en-US" sz="1200" dirty="0"/>
          </a:p>
        </p:txBody>
      </p:sp>
    </p:spTree>
    <p:extLst>
      <p:ext uri="{BB962C8B-B14F-4D97-AF65-F5344CB8AC3E}">
        <p14:creationId xmlns:p14="http://schemas.microsoft.com/office/powerpoint/2010/main" val="1181110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75348EE-ABA1-3544-ADED-D18AF5AE79C3}" type="slidenum">
              <a:rPr lang="en-US" sz="1200"/>
              <a:pPr/>
              <a:t>48</a:t>
            </a:fld>
            <a:endParaRPr 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232112" y="3303548"/>
            <a:ext cx="7187318"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Instructor note: OSHA recognizes that accidents involving falls are generally complex events frequently involving a variety of factors.O-5</a:t>
            </a:r>
          </a:p>
          <a:p>
            <a:endParaRPr lang="en-US" sz="2400" dirty="0">
              <a:latin typeface="Arial" charset="0"/>
              <a:ea typeface="MS PGothic" charset="0"/>
            </a:endParaRPr>
          </a:p>
        </p:txBody>
      </p:sp>
    </p:spTree>
    <p:extLst>
      <p:ext uri="{BB962C8B-B14F-4D97-AF65-F5344CB8AC3E}">
        <p14:creationId xmlns:p14="http://schemas.microsoft.com/office/powerpoint/2010/main" val="999643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5E761DC-2B4E-7147-9E3D-C702B50F3A71}" type="slidenum">
              <a:rPr lang="en-US" sz="1200"/>
              <a:pPr/>
              <a:t>49</a:t>
            </a:fld>
            <a:endParaRPr lang="en-US" sz="1200"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It is very important to impress on the class that all the fall protection equipment in the world is of no value unless it is used all the time.</a:t>
            </a:r>
          </a:p>
        </p:txBody>
      </p:sp>
    </p:spTree>
    <p:extLst>
      <p:ext uri="{BB962C8B-B14F-4D97-AF65-F5344CB8AC3E}">
        <p14:creationId xmlns:p14="http://schemas.microsoft.com/office/powerpoint/2010/main" val="428039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Unlike other construction industries, tower erection and maintenance has few hazards. Despite these limited hazards, the likelihood of an accident and severity of the accident, if it were to occur in Tower erection and maintenance, is high, and often yields catastrophic results.  </a:t>
            </a:r>
          </a:p>
          <a:p>
            <a:endParaRPr lang="en-US" dirty="0">
              <a:latin typeface="+mn-lt"/>
            </a:endParaRPr>
          </a:p>
          <a:p>
            <a:r>
              <a:rPr lang="en-US" dirty="0">
                <a:latin typeface="+mn-lt"/>
              </a:rPr>
              <a:t>This introduction is designed to teach students what hazards are encountered for Tower Climbers. They will also learn about the organization that represents the tower industry – The National Association of Tower Erectors (NATE) – and its functions.</a:t>
            </a:r>
          </a:p>
          <a:p>
            <a:endParaRPr lang="en-US" dirty="0">
              <a:latin typeface="+mn-lt"/>
            </a:endParaRPr>
          </a:p>
          <a:p>
            <a:r>
              <a:rPr lang="en-US" dirty="0">
                <a:latin typeface="+mn-lt"/>
              </a:rPr>
              <a:t>Another important learning objective in this section includes learning about the Occupational Safety and Health Administration (OSHA), specifically: what it does, employee rights, and employer’s responsibilities to safeguard them from hazards associated with tower climbing.  Students will learn which OSHA standards apply and why they need specific fall protection training for this industry.</a:t>
            </a: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5</a:t>
            </a:fld>
            <a:endParaRPr lang="en-US" dirty="0"/>
          </a:p>
        </p:txBody>
      </p:sp>
    </p:spTree>
    <p:extLst>
      <p:ext uri="{BB962C8B-B14F-4D97-AF65-F5344CB8AC3E}">
        <p14:creationId xmlns:p14="http://schemas.microsoft.com/office/powerpoint/2010/main" val="61170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BA611A1-A9FE-9948-A179-D358E9DB04D5}" type="slidenum">
              <a:rPr lang="en-US" sz="1200"/>
              <a:pPr/>
              <a:t>50</a:t>
            </a:fld>
            <a:endParaRPr lang="en-US" sz="1200"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These are the only two forms of conventional fall protection that is used in the tower erection industry.  Guardrail systems – while experienced on roof tops are typically fixed structures erected by the building owner and not by the tower company.</a:t>
            </a:r>
          </a:p>
        </p:txBody>
      </p:sp>
    </p:spTree>
    <p:extLst>
      <p:ext uri="{BB962C8B-B14F-4D97-AF65-F5344CB8AC3E}">
        <p14:creationId xmlns:p14="http://schemas.microsoft.com/office/powerpoint/2010/main" val="34475741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C379772-0199-E248-8165-740EBBF4B512}" type="slidenum">
              <a:rPr lang="en-US" sz="1200"/>
              <a:pPr/>
              <a:t>51</a:t>
            </a:fld>
            <a:endParaRPr lang="en-US" sz="120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308029" y="3303548"/>
            <a:ext cx="8522106"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29CFR 1926.105 states: Safety nets shall be provided when workplaces are more than 25 feet above the ground or water surface, or other surfaces where the use of ladders, scaffolds, catch platforms, temporary floors, safety lines, or safety belts is impractical.</a:t>
            </a:r>
          </a:p>
          <a:p>
            <a:r>
              <a:rPr lang="en-US" dirty="0">
                <a:latin typeface="+mn-lt"/>
                <a:ea typeface="MS PGothic" charset="0"/>
              </a:rPr>
              <a:t>Vertical distance from working surface to horizontal plane of net up to five feet; extend net eight feet past working edge.</a:t>
            </a:r>
          </a:p>
          <a:p>
            <a:r>
              <a:rPr lang="en-US" dirty="0">
                <a:latin typeface="+mn-lt"/>
                <a:ea typeface="MS PGothic" charset="0"/>
              </a:rPr>
              <a:t>Between five feet up to ten feet, extend net 10 feet past edge. O-2, O-5</a:t>
            </a:r>
          </a:p>
          <a:p>
            <a:r>
              <a:rPr lang="en-US" dirty="0">
                <a:latin typeface="+mn-lt"/>
                <a:ea typeface="MS PGothic" charset="0"/>
              </a:rPr>
              <a:t>Instructor should emphasize the difficulty of using safety nets during tower erection. Stress the use of Personal Fall Arrest Systems and temporary safety lines.</a:t>
            </a:r>
          </a:p>
        </p:txBody>
      </p:sp>
    </p:spTree>
    <p:extLst>
      <p:ext uri="{BB962C8B-B14F-4D97-AF65-F5344CB8AC3E}">
        <p14:creationId xmlns:p14="http://schemas.microsoft.com/office/powerpoint/2010/main" val="3086832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6B7AD-2B1B-47A3-A1B0-FE394119C183}" type="slidenum">
              <a:rPr lang="en-US"/>
              <a:pPr/>
              <a:t>52</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dirty="0">
                <a:latin typeface="+mn-lt"/>
              </a:rPr>
              <a:t>To fit the harness correctly,</a:t>
            </a:r>
            <a:r>
              <a:rPr lang="en-US" baseline="0" dirty="0">
                <a:latin typeface="+mn-lt"/>
              </a:rPr>
              <a:t> meet with your supplier and learn proper fitting techniques. Standard sizing charts are based on WWII fighter pilots. We are a larger race of people now.</a:t>
            </a:r>
            <a:endParaRPr lang="en-US" dirty="0">
              <a:latin typeface="+mn-lt"/>
            </a:endParaRPr>
          </a:p>
        </p:txBody>
      </p:sp>
    </p:spTree>
    <p:extLst>
      <p:ext uri="{BB962C8B-B14F-4D97-AF65-F5344CB8AC3E}">
        <p14:creationId xmlns:p14="http://schemas.microsoft.com/office/powerpoint/2010/main" val="3442148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7D38D9A-761D-9247-8A4C-132617524C49}" type="slidenum">
              <a:rPr lang="en-US" sz="1200"/>
              <a:pPr/>
              <a:t>53</a:t>
            </a:fld>
            <a:endParaRPr lang="en-US" sz="1200"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 Effective January 1, 1998, body belts are not acceptable as part of a personal fall arrest system. Note: The use of a body belt in a positioning device system is acceptable and is regulated under paragraph (e) of section 502. O-5. </a:t>
            </a:r>
          </a:p>
        </p:txBody>
      </p:sp>
    </p:spTree>
    <p:extLst>
      <p:ext uri="{BB962C8B-B14F-4D97-AF65-F5344CB8AC3E}">
        <p14:creationId xmlns:p14="http://schemas.microsoft.com/office/powerpoint/2010/main" val="2756830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0034787-B48A-A646-B695-54149232A44C}" type="slidenum">
              <a:rPr lang="en-US" sz="1200"/>
              <a:pPr/>
              <a:t>54</a:t>
            </a:fld>
            <a:endParaRPr lang="en-US" sz="12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410704" y="3303548"/>
            <a:ext cx="8522106"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Tower hands use PFAS and also positioning devices to perform work on towers. The inevitable result of more equipment is more weight. This can have a serious effect on workers</a:t>
            </a:r>
            <a:r>
              <a:rPr lang="ja-JP" altLang="en-US" dirty="0">
                <a:latin typeface="+mn-lt"/>
                <a:ea typeface="MS PGothic" charset="0"/>
                <a:cs typeface="Arial" panose="020B0604020202020204" pitchFamily="34" charset="0"/>
              </a:rPr>
              <a:t>’</a:t>
            </a:r>
            <a:r>
              <a:rPr lang="en-US" altLang="ja-JP" dirty="0">
                <a:latin typeface="+mn-lt"/>
                <a:ea typeface="MS PGothic" charset="0"/>
                <a:cs typeface="Arial" panose="020B0604020202020204" pitchFamily="34" charset="0"/>
              </a:rPr>
              <a:t> ability to climb and move point to point over the course of the work day. But even before the worker gets on the structure a complete inspection of his equipment is required. It is recommended that after his inspection he have his buddy check his gear and he check his buddy's. It is very import to instruct the employee of the importance of wearing his/her harness correctly, and to ensure he/she has the right PFAS to complete assigned tasks. O-5</a:t>
            </a:r>
            <a:endParaRPr lang="en-US" dirty="0">
              <a:latin typeface="+mn-lt"/>
              <a:ea typeface="MS PGothic" charset="0"/>
              <a:cs typeface="Arial" panose="020B0604020202020204" pitchFamily="34" charset="0"/>
            </a:endParaRPr>
          </a:p>
        </p:txBody>
      </p:sp>
    </p:spTree>
    <p:extLst>
      <p:ext uri="{BB962C8B-B14F-4D97-AF65-F5344CB8AC3E}">
        <p14:creationId xmlns:p14="http://schemas.microsoft.com/office/powerpoint/2010/main" val="2224905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991C6CA-072C-C14A-A406-3B68B28EDDF4}" type="slidenum">
              <a:rPr lang="en-US" sz="1200"/>
              <a:pPr/>
              <a:t>55</a:t>
            </a:fld>
            <a:endParaRPr lang="en-US" sz="1200"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Instructor should focus on the need for a qualified person to design a PFAS emphasizing the elements included on this slide.</a:t>
            </a:r>
          </a:p>
        </p:txBody>
      </p:sp>
    </p:spTree>
    <p:extLst>
      <p:ext uri="{BB962C8B-B14F-4D97-AF65-F5344CB8AC3E}">
        <p14:creationId xmlns:p14="http://schemas.microsoft.com/office/powerpoint/2010/main" val="2112807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56</a:t>
            </a:fld>
            <a:endParaRPr lang="en-US" dirty="0"/>
          </a:p>
        </p:txBody>
      </p:sp>
    </p:spTree>
    <p:extLst>
      <p:ext uri="{BB962C8B-B14F-4D97-AF65-F5344CB8AC3E}">
        <p14:creationId xmlns:p14="http://schemas.microsoft.com/office/powerpoint/2010/main" val="1795706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57</a:t>
            </a:fld>
            <a:endParaRPr lang="en-US" dirty="0"/>
          </a:p>
        </p:txBody>
      </p:sp>
    </p:spTree>
    <p:extLst>
      <p:ext uri="{BB962C8B-B14F-4D97-AF65-F5344CB8AC3E}">
        <p14:creationId xmlns:p14="http://schemas.microsoft.com/office/powerpoint/2010/main" val="34060951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58</a:t>
            </a:fld>
            <a:endParaRPr lang="en-US" dirty="0"/>
          </a:p>
        </p:txBody>
      </p:sp>
    </p:spTree>
    <p:extLst>
      <p:ext uri="{BB962C8B-B14F-4D97-AF65-F5344CB8AC3E}">
        <p14:creationId xmlns:p14="http://schemas.microsoft.com/office/powerpoint/2010/main" val="1192338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59</a:t>
            </a:fld>
            <a:endParaRPr lang="en-US" dirty="0"/>
          </a:p>
        </p:txBody>
      </p:sp>
    </p:spTree>
    <p:extLst>
      <p:ext uri="{BB962C8B-B14F-4D97-AF65-F5344CB8AC3E}">
        <p14:creationId xmlns:p14="http://schemas.microsoft.com/office/powerpoint/2010/main" val="109269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21"/>
            <a:r>
              <a:rPr lang="en-US" dirty="0">
                <a:latin typeface="+mn-lt"/>
              </a:rPr>
              <a:t>Instructor to emphasize and expand upon each of the major hazards associated with Tower Climbing including:</a:t>
            </a:r>
          </a:p>
          <a:p>
            <a:pPr marL="628558" lvl="1" indent="-171425">
              <a:buFont typeface="Arial" panose="020B0604020202020204" pitchFamily="34" charset="0"/>
              <a:buChar char="•"/>
            </a:pPr>
            <a:r>
              <a:rPr lang="en-US" dirty="0">
                <a:latin typeface="+mn-lt"/>
              </a:rPr>
              <a:t>Falls from great heights</a:t>
            </a:r>
            <a:r>
              <a:rPr lang="en-US" b="1" dirty="0">
                <a:latin typeface="+mn-lt"/>
              </a:rPr>
              <a:t>. This is the single most significant hazard in Tower erection.  </a:t>
            </a:r>
          </a:p>
          <a:p>
            <a:pPr marL="628558" lvl="1" indent="-171425">
              <a:buFont typeface="Arial" panose="020B0604020202020204" pitchFamily="34" charset="0"/>
              <a:buChar char="•"/>
            </a:pPr>
            <a:r>
              <a:rPr lang="en-US" dirty="0">
                <a:latin typeface="+mn-lt"/>
              </a:rPr>
              <a:t>Electrical hazards, </a:t>
            </a:r>
            <a:r>
              <a:rPr lang="en-US" b="1" dirty="0">
                <a:latin typeface="+mn-lt"/>
              </a:rPr>
              <a:t>such as accidental contact with active, high-voltage power lines.</a:t>
            </a:r>
          </a:p>
          <a:p>
            <a:pPr marL="628558" lvl="1" indent="-171425">
              <a:buFont typeface="Arial" panose="020B0604020202020204" pitchFamily="34" charset="0"/>
              <a:buChar char="•"/>
            </a:pPr>
            <a:r>
              <a:rPr lang="en-US" dirty="0">
                <a:latin typeface="+mn-lt"/>
              </a:rPr>
              <a:t>Hazards associated with hoisting personnel and equipment </a:t>
            </a:r>
            <a:r>
              <a:rPr lang="en-US" b="1" dirty="0">
                <a:latin typeface="+mn-lt"/>
              </a:rPr>
              <a:t>with base-mounted drum hoists.</a:t>
            </a:r>
          </a:p>
          <a:p>
            <a:pPr marL="628558" lvl="1" indent="-171425">
              <a:buFont typeface="Arial" panose="020B0604020202020204" pitchFamily="34" charset="0"/>
              <a:buChar char="•"/>
            </a:pPr>
            <a:r>
              <a:rPr lang="en-US" b="1" dirty="0">
                <a:latin typeface="+mn-lt"/>
              </a:rPr>
              <a:t>Inclement weather, such as high winds, rain, thunder, lightning, etc.</a:t>
            </a:r>
          </a:p>
          <a:p>
            <a:pPr marL="628558" lvl="1" indent="-171425">
              <a:buFont typeface="Arial" panose="020B0604020202020204" pitchFamily="34" charset="0"/>
              <a:buChar char="•"/>
            </a:pPr>
            <a:r>
              <a:rPr lang="en-US" dirty="0">
                <a:latin typeface="+mn-lt"/>
              </a:rPr>
              <a:t>Falling object hazards, </a:t>
            </a:r>
            <a:r>
              <a:rPr lang="en-US" b="1" dirty="0">
                <a:latin typeface="+mn-lt"/>
              </a:rPr>
              <a:t>possibly from another worker.</a:t>
            </a:r>
          </a:p>
          <a:p>
            <a:pPr marL="628558" lvl="1" indent="-171425">
              <a:buFont typeface="Arial" panose="020B0604020202020204" pitchFamily="34" charset="0"/>
              <a:buChar char="•"/>
            </a:pPr>
            <a:r>
              <a:rPr lang="en-US" dirty="0">
                <a:latin typeface="+mn-lt"/>
              </a:rPr>
              <a:t>Equipment failure, </a:t>
            </a:r>
            <a:r>
              <a:rPr lang="en-US" b="1" dirty="0">
                <a:latin typeface="+mn-lt"/>
              </a:rPr>
              <a:t>stemming from worn or old equipment.</a:t>
            </a:r>
          </a:p>
          <a:p>
            <a:pPr marL="628558" lvl="1" indent="-171425">
              <a:buFont typeface="Arial" panose="020B0604020202020204" pitchFamily="34" charset="0"/>
              <a:buChar char="•"/>
            </a:pPr>
            <a:r>
              <a:rPr lang="en-US" dirty="0">
                <a:latin typeface="+mn-lt"/>
              </a:rPr>
              <a:t>Structural collapse of towers.</a:t>
            </a:r>
          </a:p>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6</a:t>
            </a:fld>
            <a:endParaRPr lang="en-US" dirty="0"/>
          </a:p>
        </p:txBody>
      </p:sp>
    </p:spTree>
    <p:extLst>
      <p:ext uri="{BB962C8B-B14F-4D97-AF65-F5344CB8AC3E}">
        <p14:creationId xmlns:p14="http://schemas.microsoft.com/office/powerpoint/2010/main" val="36055080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This slide starts section 5.  The importance to understanding each element that makes up a Personal Fall Arrest System.  Emphasize that it is more then a full body harness.  It includes other elements.  Each as important to the Full Body Harness for effective use.</a:t>
            </a:r>
          </a:p>
        </p:txBody>
      </p:sp>
      <p:sp>
        <p:nvSpPr>
          <p:cNvPr id="4" name="Slide Number Placeholder 3"/>
          <p:cNvSpPr>
            <a:spLocks noGrp="1"/>
          </p:cNvSpPr>
          <p:nvPr>
            <p:ph type="sldNum" sz="quarter" idx="10"/>
          </p:nvPr>
        </p:nvSpPr>
        <p:spPr/>
        <p:txBody>
          <a:bodyPr/>
          <a:lstStyle/>
          <a:p>
            <a:fld id="{E44EE1C2-76AF-BC4A-89F1-78489876AEE3}" type="slidenum">
              <a:rPr lang="en-US" smtClean="0"/>
              <a:pPr/>
              <a:t>60</a:t>
            </a:fld>
            <a:endParaRPr lang="en-US" dirty="0"/>
          </a:p>
        </p:txBody>
      </p:sp>
    </p:spTree>
    <p:extLst>
      <p:ext uri="{BB962C8B-B14F-4D97-AF65-F5344CB8AC3E}">
        <p14:creationId xmlns:p14="http://schemas.microsoft.com/office/powerpoint/2010/main" val="12667973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72F0331-F279-2B4E-8820-89B015095300}" type="slidenum">
              <a:rPr lang="en-US" sz="1200"/>
              <a:pPr/>
              <a:t>61</a:t>
            </a:fld>
            <a:endParaRPr lang="en-US" sz="1200"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Instructor should stress the importance of 5,000 lbs anchorage points for PFAS.</a:t>
            </a:r>
          </a:p>
        </p:txBody>
      </p:sp>
    </p:spTree>
    <p:extLst>
      <p:ext uri="{BB962C8B-B14F-4D97-AF65-F5344CB8AC3E}">
        <p14:creationId xmlns:p14="http://schemas.microsoft.com/office/powerpoint/2010/main" val="1501360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8CC5BA2-4E0B-0A47-ABB8-14F3A5A6EFD9}" type="slidenum">
              <a:rPr lang="en-US" sz="1200"/>
              <a:pPr/>
              <a:t>62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Instructor should stress the importance of identifying proper anchor points because each structure is unique. Student must be able to recognize criteria proper anchor points on all types of structures.</a:t>
            </a:r>
          </a:p>
          <a:p>
            <a:r>
              <a:rPr lang="en-US" dirty="0">
                <a:latin typeface="+mn-lt"/>
                <a:ea typeface="MS PGothic" charset="0"/>
                <a:cs typeface="Arial" panose="020B0604020202020204" pitchFamily="34" charset="0"/>
              </a:rPr>
              <a:t>O-5, O-3</a:t>
            </a:r>
          </a:p>
        </p:txBody>
      </p:sp>
    </p:spTree>
    <p:extLst>
      <p:ext uri="{BB962C8B-B14F-4D97-AF65-F5344CB8AC3E}">
        <p14:creationId xmlns:p14="http://schemas.microsoft.com/office/powerpoint/2010/main" val="2932821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6557E4D-CB37-F949-91B0-8462DA1DC8CF}" type="slidenum">
              <a:rPr lang="en-US" sz="1200"/>
              <a:pPr/>
              <a:t>63</a:t>
            </a:fld>
            <a:endParaRPr lang="en-US" sz="1200"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Instructor should point out that step-bolts are never used for anchorage. O-5, O-3</a:t>
            </a:r>
          </a:p>
        </p:txBody>
      </p:sp>
    </p:spTree>
    <p:extLst>
      <p:ext uri="{BB962C8B-B14F-4D97-AF65-F5344CB8AC3E}">
        <p14:creationId xmlns:p14="http://schemas.microsoft.com/office/powerpoint/2010/main" val="40114238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CCDFDBD-C6B6-BC49-BA2B-70DE7F3DF6A9}" type="slidenum">
              <a:rPr lang="en-US" sz="1200"/>
              <a:pPr/>
              <a:t>64</a:t>
            </a:fld>
            <a:endParaRPr lang="en-US" sz="1200"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The attachment point of the body harness shall be located in the center of the wearer's back near shoulder level.</a:t>
            </a:r>
          </a:p>
        </p:txBody>
      </p:sp>
    </p:spTree>
    <p:extLst>
      <p:ext uri="{BB962C8B-B14F-4D97-AF65-F5344CB8AC3E}">
        <p14:creationId xmlns:p14="http://schemas.microsoft.com/office/powerpoint/2010/main" val="11624282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3617E8E-B7D3-CB41-9795-0C2F5BEB2166}" type="slidenum">
              <a:rPr lang="en-US" sz="1200"/>
              <a:pPr/>
              <a:t>65</a:t>
            </a:fld>
            <a:endParaRPr lang="en-US" sz="1200"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1232112" y="3303548"/>
            <a:ext cx="7084642"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The standard contains many definitions.</a:t>
            </a:r>
          </a:p>
          <a:p>
            <a:r>
              <a:rPr lang="en-US" dirty="0">
                <a:latin typeface="+mn-lt"/>
                <a:ea typeface="MS PGothic" charset="0"/>
                <a:cs typeface="Arial" panose="020B0604020202020204" pitchFamily="34" charset="0"/>
              </a:rPr>
              <a:t>A few important definitions are covered here. Students should review additional definitions as necessary to gain a thorough understanding of the terms used throughout the standard. O-5</a:t>
            </a:r>
          </a:p>
        </p:txBody>
      </p:sp>
    </p:spTree>
    <p:extLst>
      <p:ext uri="{BB962C8B-B14F-4D97-AF65-F5344CB8AC3E}">
        <p14:creationId xmlns:p14="http://schemas.microsoft.com/office/powerpoint/2010/main" val="24147248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AA8D035-7C0E-C245-9906-6D9C346A77EB}" type="slidenum">
              <a:rPr lang="en-US" sz="1200"/>
              <a:pPr/>
              <a:t>66</a:t>
            </a:fld>
            <a:endParaRPr lang="en-US" sz="1200"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 should stress the importance of following the manufacturers specifications for harness inspections and maintenance. O-5, O-3</a:t>
            </a:r>
          </a:p>
        </p:txBody>
      </p:sp>
    </p:spTree>
    <p:extLst>
      <p:ext uri="{BB962C8B-B14F-4D97-AF65-F5344CB8AC3E}">
        <p14:creationId xmlns:p14="http://schemas.microsoft.com/office/powerpoint/2010/main" val="26842394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D5C645DD-515E-794D-B574-DFC56D502AFD}" type="slidenum">
              <a:rPr lang="en-US" sz="1200"/>
              <a:pPr/>
              <a:t>67</a:t>
            </a:fld>
            <a:endParaRPr lang="en-US" sz="12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en-US" dirty="0">
                <a:latin typeface="+mn-lt"/>
                <a:ea typeface="MS PGothic" charset="0"/>
              </a:rPr>
              <a:t>"Connector" means a device which is used to couple (connect) parts of the personal fall arrest system and positioning device systems together. </a:t>
            </a:r>
          </a:p>
          <a:p>
            <a:pPr>
              <a:lnSpc>
                <a:spcPct val="120000"/>
              </a:lnSpc>
            </a:pPr>
            <a:r>
              <a:rPr lang="en-US" dirty="0">
                <a:latin typeface="+mn-lt"/>
                <a:ea typeface="MS PGothic" charset="0"/>
              </a:rPr>
              <a:t>It may be an independent component of the system, such as a carabiner. </a:t>
            </a:r>
          </a:p>
          <a:p>
            <a:endParaRPr lang="en-US" sz="2400" dirty="0">
              <a:latin typeface="Arial" charset="0"/>
              <a:ea typeface="MS PGothic" charset="0"/>
            </a:endParaRPr>
          </a:p>
        </p:txBody>
      </p:sp>
    </p:spTree>
    <p:extLst>
      <p:ext uri="{BB962C8B-B14F-4D97-AF65-F5344CB8AC3E}">
        <p14:creationId xmlns:p14="http://schemas.microsoft.com/office/powerpoint/2010/main" val="15552048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0E31771-08E9-F146-B9F2-B6DD3CD1E16E}" type="slidenum">
              <a:rPr lang="en-US" sz="1200"/>
              <a:pPr/>
              <a:t>68</a:t>
            </a:fld>
            <a:endParaRPr lang="en-US" sz="12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r>
              <a:rPr lang="en-US" dirty="0">
                <a:latin typeface="+mn-lt"/>
                <a:ea typeface="MS PGothic" charset="0"/>
              </a:rPr>
              <a:t>Or it may be an integral component of part of the system (such as a buckle or dee-ring sewn into a body belt or body harness, or a snap-hook spliced or sewn to a lanyard or self-retracting lanyard).</a:t>
            </a:r>
          </a:p>
          <a:p>
            <a:endParaRPr lang="en-US" sz="2400" dirty="0">
              <a:ea typeface="MS PGothic" charset="0"/>
            </a:endParaRPr>
          </a:p>
        </p:txBody>
      </p:sp>
    </p:spTree>
    <p:extLst>
      <p:ext uri="{BB962C8B-B14F-4D97-AF65-F5344CB8AC3E}">
        <p14:creationId xmlns:p14="http://schemas.microsoft.com/office/powerpoint/2010/main" val="620771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C173CF4E-C0A0-AA47-BB95-B55D6C0B8806}" type="slidenum">
              <a:rPr lang="en-US" sz="1200"/>
              <a:pPr/>
              <a:t>69</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1232113" y="3303548"/>
            <a:ext cx="6776615" cy="341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r>
              <a:rPr lang="en-US" dirty="0">
                <a:latin typeface="+mn-lt"/>
                <a:ea typeface="MS PGothic" charset="0"/>
              </a:rPr>
              <a:t>"Deceleration device" means any mechanism, such as a rope grab, rip-stitch lanyard, specially-woven lanyard, tearing or deforming lanyards, automatic self-retracting lifelines/lanyards, etc.., which serves to dissipate a substantial amount of energy during a fall arrest, or otherwise limit the energy imposed on an employee during fall arrest.</a:t>
            </a:r>
          </a:p>
          <a:p>
            <a:endParaRPr lang="en-US" sz="2400" dirty="0">
              <a:latin typeface="Arial" charset="0"/>
              <a:ea typeface="MS PGothic" charset="0"/>
            </a:endParaRPr>
          </a:p>
        </p:txBody>
      </p:sp>
    </p:spTree>
    <p:extLst>
      <p:ext uri="{BB962C8B-B14F-4D97-AF65-F5344CB8AC3E}">
        <p14:creationId xmlns:p14="http://schemas.microsoft.com/office/powerpoint/2010/main" val="253352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to explain that NATE is the non profit trade association for the tower industry.</a:t>
            </a:r>
          </a:p>
          <a:p>
            <a:endParaRPr lang="en-US" dirty="0">
              <a:latin typeface="+mn-lt"/>
              <a:cs typeface="Arial" panose="020B0604020202020204" pitchFamily="34" charset="0"/>
            </a:endParaRPr>
          </a:p>
          <a:p>
            <a:r>
              <a:rPr lang="en-US" kern="1200" dirty="0">
                <a:solidFill>
                  <a:schemeClr val="tx1"/>
                </a:solidFill>
                <a:effectLst/>
                <a:latin typeface="+mn-lt"/>
              </a:rPr>
              <a:t>The National Association of Tower Erectors (NATE) is a non-profit trade association providing a unified voice for tower erection, maintenance and service companies. NATE provides the following services: </a:t>
            </a:r>
          </a:p>
          <a:p>
            <a:pPr lvl="0"/>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7</a:t>
            </a:fld>
            <a:endParaRPr lang="en-US" dirty="0"/>
          </a:p>
        </p:txBody>
      </p:sp>
    </p:spTree>
    <p:extLst>
      <p:ext uri="{BB962C8B-B14F-4D97-AF65-F5344CB8AC3E}">
        <p14:creationId xmlns:p14="http://schemas.microsoft.com/office/powerpoint/2010/main" val="19588724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1EB3508-9725-854E-80B1-F25E8C5EA065}" type="slidenum">
              <a:rPr lang="en-US" sz="1200"/>
              <a:pPr/>
              <a:t>70</a:t>
            </a:fld>
            <a:endParaRPr lang="en-US" sz="120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It is measured as the distance between the location of an employee's body belt or body harness attachment point at the moment of activation (at the onset of fall arrest forces) of the deceleration device during a fall, and the location of that attachment point after the employee comes to a full stop.</a:t>
            </a:r>
          </a:p>
          <a:p>
            <a:endParaRPr lang="en-US" sz="2400" dirty="0">
              <a:latin typeface="Arial" charset="0"/>
              <a:ea typeface="MS PGothic" charset="0"/>
            </a:endParaRPr>
          </a:p>
        </p:txBody>
      </p:sp>
    </p:spTree>
    <p:extLst>
      <p:ext uri="{BB962C8B-B14F-4D97-AF65-F5344CB8AC3E}">
        <p14:creationId xmlns:p14="http://schemas.microsoft.com/office/powerpoint/2010/main" val="40906598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16DC847B-807F-4442-BB1E-FF9468F25767}" type="slidenum">
              <a:rPr lang="en-US" sz="1200"/>
              <a:pPr/>
              <a:t>71</a:t>
            </a:fld>
            <a:endParaRPr lang="en-US" sz="12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1232113" y="3361505"/>
            <a:ext cx="6776615"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 should stress the fact that inspection criteria is important to maintain fall arrest.</a:t>
            </a:r>
          </a:p>
          <a:p>
            <a:r>
              <a:rPr lang="en-US" dirty="0">
                <a:latin typeface="+mn-lt"/>
                <a:ea typeface="MS PGothic" charset="0"/>
                <a:cs typeface="Arial" panose="020B0604020202020204" pitchFamily="34" charset="0"/>
              </a:rPr>
              <a:t>O-5, O-3</a:t>
            </a:r>
          </a:p>
        </p:txBody>
      </p:sp>
    </p:spTree>
    <p:extLst>
      <p:ext uri="{BB962C8B-B14F-4D97-AF65-F5344CB8AC3E}">
        <p14:creationId xmlns:p14="http://schemas.microsoft.com/office/powerpoint/2010/main" val="2877750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8A247615-7D90-954C-8054-7081A0DA8952}" type="slidenum">
              <a:rPr lang="en-US" sz="1200"/>
              <a:pPr/>
              <a:t>72</a:t>
            </a:fld>
            <a:endParaRPr lang="en-US" sz="120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mn-lt"/>
                <a:ea typeface="MS PGothic" charset="0"/>
                <a:cs typeface="Arial" panose="020B0604020202020204" pitchFamily="34" charset="0"/>
              </a:rPr>
              <a:t>NOTE: These types lanyards can be used for positioning devices but not part of fall arrest systems.</a:t>
            </a:r>
          </a:p>
        </p:txBody>
      </p:sp>
    </p:spTree>
    <p:extLst>
      <p:ext uri="{BB962C8B-B14F-4D97-AF65-F5344CB8AC3E}">
        <p14:creationId xmlns:p14="http://schemas.microsoft.com/office/powerpoint/2010/main" val="6748310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427DB1C-FE54-A745-B996-54BD13502716}" type="slidenum">
              <a:rPr lang="en-US" sz="1200"/>
              <a:pPr/>
              <a:t>73</a:t>
            </a:fld>
            <a:endParaRPr lang="en-US" sz="1200"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 should stress the importance of the completion of the whole system, and not just each component. Ensure all components are compatible as a complete system. The instructor should emphasize developing a rescue plan as part of a complete fall arrest system.</a:t>
            </a:r>
          </a:p>
          <a:p>
            <a:r>
              <a:rPr lang="en-US" dirty="0">
                <a:latin typeface="+mn-lt"/>
                <a:ea typeface="MS PGothic" charset="0"/>
                <a:cs typeface="Arial" panose="020B0604020202020204" pitchFamily="34" charset="0"/>
              </a:rPr>
              <a:t>O-5, O-3</a:t>
            </a:r>
          </a:p>
        </p:txBody>
      </p:sp>
    </p:spTree>
    <p:extLst>
      <p:ext uri="{BB962C8B-B14F-4D97-AF65-F5344CB8AC3E}">
        <p14:creationId xmlns:p14="http://schemas.microsoft.com/office/powerpoint/2010/main" val="2758838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1230B811-DD2A-1245-8C38-D647B251E80D}" type="slidenum">
              <a:rPr lang="en-US" sz="1200"/>
              <a:pPr/>
              <a:t>74</a:t>
            </a:fld>
            <a:endParaRPr lang="en-US" sz="1200"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Positioning devices shall be rigged such that an employee cannot free fall more than 2 feet (.9 m).</a:t>
            </a:r>
          </a:p>
          <a:p>
            <a:r>
              <a:rPr lang="en-US" dirty="0">
                <a:latin typeface="+mn-lt"/>
                <a:ea typeface="MS PGothic" charset="0"/>
              </a:rPr>
              <a:t>Positioning devices shall be secured to an anchorage capable of supporting at least twice the potential impact load of an employee's fall or 3,000 pounds (13.3 kn.), whichever is greater.</a:t>
            </a:r>
          </a:p>
        </p:txBody>
      </p:sp>
    </p:spTree>
    <p:extLst>
      <p:ext uri="{BB962C8B-B14F-4D97-AF65-F5344CB8AC3E}">
        <p14:creationId xmlns:p14="http://schemas.microsoft.com/office/powerpoint/2010/main" val="4035220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05F24CD-AEA1-D347-99AE-1A7A4955BA71}" type="slidenum">
              <a:rPr lang="en-US" sz="1200"/>
              <a:pPr/>
              <a:t>75</a:t>
            </a:fld>
            <a:endParaRPr lang="en-US" sz="1200"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513381" y="3303548"/>
            <a:ext cx="841943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For hands free work on towers, workers can use positioning devices effectively and safely. The requirements for using this type of fall protection are contained in OSHA Standard 29CFR 1926.502(e). This standard requires an anchorage of at least 3000 lbs. or twice the maximum intended load, whichever is greater, and must limit the workers fall to two feet. There are a number of devices that will allow this to take place. A lineman's body belt, self retracting lifeline and beam strap are several of these devices. However as with the PFAS, all the individual components, such as the full body harness, must be rated at 5000 lbs. Dee-rings and snap hooks  must be proof tested to 3600 lbs. tensile load without cracking, braking or taking on permanent deformation.</a:t>
            </a:r>
          </a:p>
        </p:txBody>
      </p:sp>
    </p:spTree>
    <p:extLst>
      <p:ext uri="{BB962C8B-B14F-4D97-AF65-F5344CB8AC3E}">
        <p14:creationId xmlns:p14="http://schemas.microsoft.com/office/powerpoint/2010/main" val="30036539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F0E8ADC-56FA-4946-B422-C4B095918D24}" type="slidenum">
              <a:rPr lang="en-US" sz="1200"/>
              <a:pPr/>
              <a:t>76</a:t>
            </a:fld>
            <a:endParaRPr lang="en-US" sz="1200"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 should stress that they need to be double locking to prevent rollout. Instructor should strongly consider doing a visual demonstration of “rollout” and compatibility of the snaphook of the component it is snapped onto.</a:t>
            </a:r>
          </a:p>
          <a:p>
            <a:r>
              <a:rPr lang="en-US" dirty="0">
                <a:latin typeface="+mn-lt"/>
                <a:ea typeface="MS PGothic" charset="0"/>
                <a:cs typeface="Arial" panose="020B0604020202020204" pitchFamily="34" charset="0"/>
              </a:rPr>
              <a:t>O-5, O-3</a:t>
            </a:r>
          </a:p>
        </p:txBody>
      </p:sp>
    </p:spTree>
    <p:extLst>
      <p:ext uri="{BB962C8B-B14F-4D97-AF65-F5344CB8AC3E}">
        <p14:creationId xmlns:p14="http://schemas.microsoft.com/office/powerpoint/2010/main" val="8882075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027A669-C8EA-0F4D-9F31-94B57AFB3E88}" type="slidenum">
              <a:rPr lang="en-US" sz="1200"/>
              <a:pPr/>
              <a:t>77</a:t>
            </a:fld>
            <a:endParaRPr lang="en-US" sz="1200"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To any object which is incompatibly shaped or dimensioned in relation to the snaphook such that unintentional disengagement could occur by the connected object being able to depress the snaphook keeper and release itself.</a:t>
            </a:r>
          </a:p>
        </p:txBody>
      </p:sp>
    </p:spTree>
    <p:extLst>
      <p:ext uri="{BB962C8B-B14F-4D97-AF65-F5344CB8AC3E}">
        <p14:creationId xmlns:p14="http://schemas.microsoft.com/office/powerpoint/2010/main" val="7471641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490F5E1-4AA4-E94F-876E-BA3990475EA5}" type="slidenum">
              <a:rPr lang="en-US" sz="1200"/>
              <a:pPr/>
              <a:t>78</a:t>
            </a:fld>
            <a:endParaRPr lang="en-US" sz="1200"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Instructor should explain nomenclature of a snaphook.</a:t>
            </a:r>
          </a:p>
          <a:p>
            <a:r>
              <a:rPr lang="en-US" dirty="0">
                <a:latin typeface="+mn-lt"/>
                <a:ea typeface="MS PGothic" charset="0"/>
                <a:cs typeface="Arial" panose="020B0604020202020204" pitchFamily="34" charset="0"/>
              </a:rPr>
              <a:t>O-5, 0-3</a:t>
            </a:r>
          </a:p>
        </p:txBody>
      </p:sp>
    </p:spTree>
    <p:extLst>
      <p:ext uri="{BB962C8B-B14F-4D97-AF65-F5344CB8AC3E}">
        <p14:creationId xmlns:p14="http://schemas.microsoft.com/office/powerpoint/2010/main" val="22708780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B2B381C-5EDF-9145-ACF1-ECC8D191DF51}" type="slidenum">
              <a:rPr lang="en-US" sz="1200"/>
              <a:pPr/>
              <a:t>79</a:t>
            </a:fld>
            <a:endParaRPr lang="en-US"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24084" y="3303548"/>
            <a:ext cx="739267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Pictured is a lifeline which is used by attaching it to a anchor point in such a way as to develop a 5000 lb. capacity. This capacity is required by ANSI and OSHA for the entire PFAS and the system must be comprised of individual components that meet this 5000 lb. standard.. </a:t>
            </a:r>
          </a:p>
        </p:txBody>
      </p:sp>
    </p:spTree>
    <p:extLst>
      <p:ext uri="{BB962C8B-B14F-4D97-AF65-F5344CB8AC3E}">
        <p14:creationId xmlns:p14="http://schemas.microsoft.com/office/powerpoint/2010/main" val="68352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to share the mission of NATE which is to advocate for the industry, develop standards, educate members and the public, and to develop and implement safety training programs.</a:t>
            </a:r>
          </a:p>
          <a:p>
            <a:endParaRPr lang="en-US" dirty="0">
              <a:latin typeface="+mn-lt"/>
              <a:cs typeface="Arial" panose="020B0604020202020204" pitchFamily="34" charset="0"/>
            </a:endParaRPr>
          </a:p>
          <a:p>
            <a:pPr lvl="0"/>
            <a:r>
              <a:rPr lang="en-US" kern="1200" dirty="0">
                <a:solidFill>
                  <a:schemeClr val="tx1"/>
                </a:solidFill>
                <a:effectLst/>
                <a:latin typeface="+mn-lt"/>
              </a:rPr>
              <a:t>Pursues, formulates and adheres to uniform standards of safety for tower personnel.</a:t>
            </a:r>
          </a:p>
          <a:p>
            <a:pPr lvl="0"/>
            <a:endParaRPr lang="en-US" kern="1200" dirty="0">
              <a:solidFill>
                <a:schemeClr val="tx1"/>
              </a:solidFill>
              <a:effectLst/>
              <a:latin typeface="+mn-lt"/>
            </a:endParaRPr>
          </a:p>
          <a:p>
            <a:pPr lvl="0"/>
            <a:r>
              <a:rPr lang="en-US" kern="1200" dirty="0">
                <a:solidFill>
                  <a:schemeClr val="tx1"/>
                </a:solidFill>
                <a:effectLst/>
                <a:latin typeface="+mn-lt"/>
              </a:rPr>
              <a:t>Educates the general public, applicable government agencies and clients on continued progress toward safer standards within the industry.</a:t>
            </a:r>
          </a:p>
          <a:p>
            <a:pPr marL="628558" lvl="1" indent="-171425">
              <a:buFont typeface="Arial" panose="020B0604020202020204" pitchFamily="34" charset="0"/>
              <a:buChar char="•"/>
            </a:pPr>
            <a:r>
              <a:rPr lang="en-US" kern="1200" dirty="0">
                <a:solidFill>
                  <a:schemeClr val="tx1"/>
                </a:solidFill>
                <a:effectLst/>
                <a:latin typeface="+mn-lt"/>
              </a:rPr>
              <a:t>Keeps all members informed of issues relevant to the industry.</a:t>
            </a:r>
          </a:p>
          <a:p>
            <a:pPr marL="628558" lvl="1" indent="-171425">
              <a:buFont typeface="Arial" panose="020B0604020202020204" pitchFamily="34" charset="0"/>
              <a:buChar char="•"/>
            </a:pPr>
            <a:r>
              <a:rPr lang="en-US" kern="1200" dirty="0">
                <a:solidFill>
                  <a:schemeClr val="tx1"/>
                </a:solidFill>
                <a:effectLst/>
                <a:latin typeface="+mn-lt"/>
              </a:rPr>
              <a:t>Provides a unified voice for tower erection, service and maintenance companies.</a:t>
            </a:r>
          </a:p>
          <a:p>
            <a:pPr marL="628558" lvl="1" indent="-171425">
              <a:buFont typeface="Arial" panose="020B0604020202020204" pitchFamily="34" charset="0"/>
              <a:buChar char="•"/>
            </a:pPr>
            <a:r>
              <a:rPr lang="en-US" kern="1200" dirty="0">
                <a:solidFill>
                  <a:schemeClr val="tx1"/>
                </a:solidFill>
                <a:effectLst/>
                <a:latin typeface="+mn-lt"/>
              </a:rPr>
              <a:t>Facilitates effective safety training for the industry</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4EE1C2-76AF-BC4A-89F1-78489876AEE3}" type="slidenum">
              <a:rPr lang="en-US" smtClean="0"/>
              <a:pPr/>
              <a:t>8</a:t>
            </a:fld>
            <a:endParaRPr lang="en-US" dirty="0"/>
          </a:p>
        </p:txBody>
      </p:sp>
    </p:spTree>
    <p:extLst>
      <p:ext uri="{BB962C8B-B14F-4D97-AF65-F5344CB8AC3E}">
        <p14:creationId xmlns:p14="http://schemas.microsoft.com/office/powerpoint/2010/main" val="25106370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756F8E6C-B755-EE49-BB8B-5E88D0852AD6}" type="slidenum">
              <a:rPr lang="en-US" sz="1200"/>
              <a:pPr/>
              <a:t>80</a:t>
            </a:fld>
            <a:endParaRPr lang="en-US" sz="120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205353" y="3303548"/>
            <a:ext cx="8727458" cy="341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Body belts, harnesses, and components shall be used only for employee protection and not to hoist materials.</a:t>
            </a:r>
          </a:p>
          <a:p>
            <a:r>
              <a:rPr lang="en-US" dirty="0">
                <a:latin typeface="+mn-lt"/>
                <a:ea typeface="MS PGothic" charset="0"/>
              </a:rPr>
              <a:t>Personal fall arrest systems and components subjected to impact loading shall be immediately removed from service and not used again until inspected and determined by a competent person to be undamaged and suitable for reuse.</a:t>
            </a:r>
          </a:p>
          <a:p>
            <a:r>
              <a:rPr lang="en-US" dirty="0">
                <a:latin typeface="+mn-lt"/>
                <a:ea typeface="MS PGothic" charset="0"/>
              </a:rPr>
              <a:t>The employer shall provide for prompt rescue of employees in the event of a fall or shall assure that employees are able to rescue themselves.</a:t>
            </a:r>
          </a:p>
        </p:txBody>
      </p:sp>
    </p:spTree>
    <p:extLst>
      <p:ext uri="{BB962C8B-B14F-4D97-AF65-F5344CB8AC3E}">
        <p14:creationId xmlns:p14="http://schemas.microsoft.com/office/powerpoint/2010/main" val="11257922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D3D9B1E-8991-4341-9FE6-312940490816}" type="slidenum">
              <a:rPr lang="en-US" sz="1200"/>
              <a:pPr/>
              <a:t>81</a:t>
            </a:fld>
            <a:endParaRPr lang="en-US" sz="1200" dirty="0"/>
          </a:p>
        </p:txBody>
      </p:sp>
      <p:sp>
        <p:nvSpPr>
          <p:cNvPr id="132099" name="Rectangle 2"/>
          <p:cNvSpPr>
            <a:spLocks noGrp="1" noRot="1" noChangeAspect="1" noChangeArrowheads="1" noTextEdit="1"/>
          </p:cNvSpPr>
          <p:nvPr>
            <p:ph type="sldImg"/>
          </p:nvPr>
        </p:nvSpPr>
        <p:spPr>
          <a:ln/>
        </p:spPr>
      </p:sp>
      <p:sp>
        <p:nvSpPr>
          <p:cNvPr id="132100" name="Rectangle 4"/>
          <p:cNvSpPr>
            <a:spLocks noGrp="1" noChangeArrowheads="1"/>
          </p:cNvSpPr>
          <p:nvPr>
            <p:ph type="body" idx="1"/>
          </p:nvPr>
        </p:nvSpPr>
        <p:spPr>
          <a:xfrm>
            <a:off x="308028" y="3303548"/>
            <a:ext cx="8727458" cy="3535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rPr>
              <a:t>Personal fall arrest systems shall be inspected prior to each use for wear, damage and other deterioration, and defective components shall be removed from service.</a:t>
            </a:r>
          </a:p>
          <a:p>
            <a:r>
              <a:rPr lang="en-US" dirty="0">
                <a:latin typeface="+mn-lt"/>
                <a:ea typeface="MS PGothic" charset="0"/>
              </a:rPr>
              <a:t>Personal fall arrest systems shall not be attached to guardrail systems, nor shall they be attached to hoists except as specified in other subparts of this Part.</a:t>
            </a:r>
          </a:p>
          <a:p>
            <a:r>
              <a:rPr lang="en-US" dirty="0">
                <a:latin typeface="+mn-lt"/>
                <a:ea typeface="MS PGothic" charset="0"/>
              </a:rPr>
              <a:t>When a personal fall arrest system is used at hoist areas, it shall be rigged to allow the movement of the employee only as far as the edge of the walking/working surface.</a:t>
            </a:r>
          </a:p>
        </p:txBody>
      </p:sp>
    </p:spTree>
    <p:extLst>
      <p:ext uri="{BB962C8B-B14F-4D97-AF65-F5344CB8AC3E}">
        <p14:creationId xmlns:p14="http://schemas.microsoft.com/office/powerpoint/2010/main" val="1106283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82</a:t>
            </a:fld>
            <a:endParaRPr lang="en-US" dirty="0"/>
          </a:p>
        </p:txBody>
      </p:sp>
    </p:spTree>
    <p:extLst>
      <p:ext uri="{BB962C8B-B14F-4D97-AF65-F5344CB8AC3E}">
        <p14:creationId xmlns:p14="http://schemas.microsoft.com/office/powerpoint/2010/main" val="14849184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83</a:t>
            </a:fld>
            <a:endParaRPr lang="en-US" dirty="0"/>
          </a:p>
        </p:txBody>
      </p:sp>
    </p:spTree>
    <p:extLst>
      <p:ext uri="{BB962C8B-B14F-4D97-AF65-F5344CB8AC3E}">
        <p14:creationId xmlns:p14="http://schemas.microsoft.com/office/powerpoint/2010/main" val="684563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84</a:t>
            </a:fld>
            <a:endParaRPr lang="en-US" dirty="0"/>
          </a:p>
        </p:txBody>
      </p:sp>
    </p:spTree>
    <p:extLst>
      <p:ext uri="{BB962C8B-B14F-4D97-AF65-F5344CB8AC3E}">
        <p14:creationId xmlns:p14="http://schemas.microsoft.com/office/powerpoint/2010/main" val="5302753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85</a:t>
            </a:fld>
            <a:endParaRPr lang="en-US" dirty="0"/>
          </a:p>
        </p:txBody>
      </p:sp>
    </p:spTree>
    <p:extLst>
      <p:ext uri="{BB962C8B-B14F-4D97-AF65-F5344CB8AC3E}">
        <p14:creationId xmlns:p14="http://schemas.microsoft.com/office/powerpoint/2010/main" val="36941828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C66EF33-4B62-9540-AC6B-50E2823A087F}" type="slidenum">
              <a:rPr lang="en-US" sz="1200"/>
              <a:pPr/>
              <a:t>86</a:t>
            </a:fld>
            <a:endParaRPr lang="en-US" sz="1200"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Each employee on a walking/working surface shall be protected from tripping in or stepping into or through holes (including skylights) by covers.</a:t>
            </a:r>
          </a:p>
          <a:p>
            <a:endParaRPr lang="en-US" dirty="0">
              <a:latin typeface="+mn-lt"/>
              <a:ea typeface="MS PGothic" charset="0"/>
              <a:cs typeface="Arial" panose="020B0604020202020204" pitchFamily="34" charset="0"/>
            </a:endParaRPr>
          </a:p>
          <a:p>
            <a:r>
              <a:rPr lang="en-US" dirty="0">
                <a:latin typeface="+mn-lt"/>
                <a:ea typeface="MS PGothic" charset="0"/>
                <a:cs typeface="Arial" panose="020B0604020202020204" pitchFamily="34" charset="0"/>
              </a:rPr>
              <a:t>Each employee on a walking/working surface shall be protected from objects falling through holes (including skylights) by covers. O-2</a:t>
            </a:r>
          </a:p>
        </p:txBody>
      </p:sp>
    </p:spTree>
    <p:extLst>
      <p:ext uri="{BB962C8B-B14F-4D97-AF65-F5344CB8AC3E}">
        <p14:creationId xmlns:p14="http://schemas.microsoft.com/office/powerpoint/2010/main" val="27775603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CA80410-FBA3-3349-BE4F-97D4F244A566}" type="slidenum">
              <a:rPr lang="en-US" sz="1200"/>
              <a:pPr/>
              <a:t>87</a:t>
            </a:fld>
            <a:endParaRPr lang="en-US" sz="120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rPr>
              <a:t>Covering holes and skylights must be performed safely as an abatement method.  All covers shall be capable of supporting, without failure, at least twice the weight of employees, equipment, and materials that may be imposed on the cover at any one time.</a:t>
            </a:r>
          </a:p>
          <a:p>
            <a:endParaRPr lang="en-US" dirty="0">
              <a:latin typeface="+mn-lt"/>
            </a:endParaRPr>
          </a:p>
          <a:p>
            <a:r>
              <a:rPr lang="en-US" dirty="0">
                <a:latin typeface="+mn-lt"/>
              </a:rPr>
              <a:t>All covers shall be secured when installed so as to prevent accidental displacement by the wind, equipment, or employees.</a:t>
            </a:r>
          </a:p>
        </p:txBody>
      </p:sp>
    </p:spTree>
    <p:extLst>
      <p:ext uri="{BB962C8B-B14F-4D97-AF65-F5344CB8AC3E}">
        <p14:creationId xmlns:p14="http://schemas.microsoft.com/office/powerpoint/2010/main" val="1144209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77254492-9E6F-6848-8D37-64CD160BA4B4}" type="slidenum">
              <a:rPr lang="en-US" sz="1200"/>
              <a:pPr/>
              <a:t>88</a:t>
            </a:fld>
            <a:endParaRPr lang="en-US" sz="1200"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Antenna and tower work on roofs is covered by the OSHA standard in Subpart M. The specific standard,  §29 CFR 1926.501(b)(1), requires that unprotected sides and edges 6 feet or more above any adjacent surface. PFAS and safety nets could be applied here, however, an alternative system could also be restraint lines. O-2ar</a:t>
            </a:r>
          </a:p>
        </p:txBody>
      </p:sp>
    </p:spTree>
    <p:extLst>
      <p:ext uri="{BB962C8B-B14F-4D97-AF65-F5344CB8AC3E}">
        <p14:creationId xmlns:p14="http://schemas.microsoft.com/office/powerpoint/2010/main" val="34193406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8D14143-76D2-EB41-B51D-452E6EF1D34D}" type="slidenum">
              <a:rPr lang="en-US" sz="1200"/>
              <a:pPr/>
              <a:t>89</a:t>
            </a:fld>
            <a:endParaRPr lang="en-US" sz="12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Rooftop walkways may not be protected by guard railings as is this walkway. If they are provided, the host employer may require that workers who are not working on the walkway use an alternative fall protection system. The guard railing systems are not normally designed and cannot be used as an anchor point for PFAS or positioning device systems.</a:t>
            </a:r>
          </a:p>
        </p:txBody>
      </p:sp>
    </p:spTree>
    <p:extLst>
      <p:ext uri="{BB962C8B-B14F-4D97-AF65-F5344CB8AC3E}">
        <p14:creationId xmlns:p14="http://schemas.microsoft.com/office/powerpoint/2010/main" val="400032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to explain that the Occupational Safety and Health Act was established in 1970 and signed into law by President Nixon. The William Steiger Occupational Safety and Health Act was established to ensure that every American Worker would be free from existing and predictable hazards which could cause serious injury and or illness to American workers.</a:t>
            </a:r>
          </a:p>
        </p:txBody>
      </p:sp>
      <p:sp>
        <p:nvSpPr>
          <p:cNvPr id="4" name="Slide Number Placeholder 3"/>
          <p:cNvSpPr>
            <a:spLocks noGrp="1"/>
          </p:cNvSpPr>
          <p:nvPr>
            <p:ph type="sldNum" sz="quarter" idx="10"/>
          </p:nvPr>
        </p:nvSpPr>
        <p:spPr/>
        <p:txBody>
          <a:bodyPr/>
          <a:lstStyle/>
          <a:p>
            <a:fld id="{E44EE1C2-76AF-BC4A-89F1-78489876AEE3}" type="slidenum">
              <a:rPr lang="en-US" smtClean="0"/>
              <a:pPr/>
              <a:t>9</a:t>
            </a:fld>
            <a:endParaRPr lang="en-US" dirty="0"/>
          </a:p>
        </p:txBody>
      </p:sp>
    </p:spTree>
    <p:extLst>
      <p:ext uri="{BB962C8B-B14F-4D97-AF65-F5344CB8AC3E}">
        <p14:creationId xmlns:p14="http://schemas.microsoft.com/office/powerpoint/2010/main" val="36972806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a:latin typeface="+mn-lt"/>
              </a:rPr>
              <a:t>Suspension trauma can only affect someone who is immobile – specifically not using their leg muscles to any great extent</a:t>
            </a:r>
          </a:p>
          <a:p>
            <a:pPr eaLnBrk="1" hangingPunct="1">
              <a:defRPr/>
            </a:pPr>
            <a:r>
              <a:rPr lang="en-GB" dirty="0">
                <a:latin typeface="+mn-lt"/>
              </a:rPr>
              <a:t>It does not normally affect people who wear a harness who are</a:t>
            </a:r>
            <a:r>
              <a:rPr lang="en-GB" baseline="0" dirty="0">
                <a:latin typeface="+mn-lt"/>
              </a:rPr>
              <a:t> a</a:t>
            </a:r>
            <a:r>
              <a:rPr lang="en-GB" dirty="0">
                <a:latin typeface="+mn-lt"/>
              </a:rPr>
              <a:t>ctively moving about </a:t>
            </a:r>
            <a:endParaRPr lang="en-US" dirty="0">
              <a:latin typeface="+mn-lt"/>
            </a:endParaRPr>
          </a:p>
        </p:txBody>
      </p:sp>
      <p:sp>
        <p:nvSpPr>
          <p:cNvPr id="4" name="Slide Number Placeholder 3"/>
          <p:cNvSpPr>
            <a:spLocks noGrp="1"/>
          </p:cNvSpPr>
          <p:nvPr>
            <p:ph type="sldNum" sz="quarter" idx="10"/>
          </p:nvPr>
        </p:nvSpPr>
        <p:spPr/>
        <p:txBody>
          <a:bodyPr/>
          <a:lstStyle/>
          <a:p>
            <a:fld id="{9061D824-CA6F-4A3F-A476-9A3C3E5276A4}" type="slidenum">
              <a:rPr lang="en-US" smtClean="0"/>
              <a:pPr/>
              <a:t>90</a:t>
            </a:fld>
            <a:endParaRPr lang="en-US" dirty="0"/>
          </a:p>
        </p:txBody>
      </p:sp>
    </p:spTree>
    <p:extLst>
      <p:ext uri="{BB962C8B-B14F-4D97-AF65-F5344CB8AC3E}">
        <p14:creationId xmlns:p14="http://schemas.microsoft.com/office/powerpoint/2010/main" val="27149626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dirty="0">
                <a:latin typeface="+mn-lt"/>
              </a:rPr>
              <a:t>Humans are not designed to stand upright</a:t>
            </a:r>
          </a:p>
          <a:p>
            <a:pPr lvl="1" eaLnBrk="1" hangingPunct="1">
              <a:defRPr/>
            </a:pPr>
            <a:r>
              <a:rPr lang="en-GB" dirty="0">
                <a:latin typeface="+mn-lt"/>
              </a:rPr>
              <a:t>Our circulatory system was built for life on all fours</a:t>
            </a:r>
          </a:p>
          <a:p>
            <a:pPr lvl="1" eaLnBrk="1" hangingPunct="1">
              <a:defRPr/>
            </a:pPr>
            <a:r>
              <a:rPr lang="en-GB" dirty="0">
                <a:latin typeface="+mn-lt"/>
              </a:rPr>
              <a:t>Volume of blood vessels is much greater than that of the blood</a:t>
            </a:r>
          </a:p>
          <a:p>
            <a:pPr eaLnBrk="1" hangingPunct="1">
              <a:defRPr/>
            </a:pPr>
            <a:r>
              <a:rPr lang="en-GB" dirty="0">
                <a:latin typeface="+mn-lt"/>
              </a:rPr>
              <a:t>There are one-way valves in these veins, so each squeeze can pump the blood a short distance towards the heart</a:t>
            </a:r>
          </a:p>
          <a:p>
            <a:pPr eaLnBrk="1" hangingPunct="1">
              <a:defRPr/>
            </a:pPr>
            <a:r>
              <a:rPr lang="en-GB" dirty="0">
                <a:latin typeface="+mn-lt"/>
              </a:rPr>
              <a:t>Providing you are walking around, this process makes a ‘heart in each leg</a:t>
            </a:r>
            <a:r>
              <a:rPr lang="en-GB" sz="2900" dirty="0"/>
              <a:t>’</a:t>
            </a:r>
            <a:endParaRPr lang="en-US" dirty="0"/>
          </a:p>
          <a:p>
            <a:pPr lvl="1" eaLnBrk="1" hangingPunct="1">
              <a:defRPr/>
            </a:pPr>
            <a:endParaRPr lang="en-GB" sz="2400" dirty="0"/>
          </a:p>
        </p:txBody>
      </p:sp>
      <p:sp>
        <p:nvSpPr>
          <p:cNvPr id="4" name="Slide Number Placeholder 3"/>
          <p:cNvSpPr>
            <a:spLocks noGrp="1"/>
          </p:cNvSpPr>
          <p:nvPr>
            <p:ph type="sldNum" sz="quarter" idx="10"/>
          </p:nvPr>
        </p:nvSpPr>
        <p:spPr/>
        <p:txBody>
          <a:bodyPr/>
          <a:lstStyle/>
          <a:p>
            <a:fld id="{9061D824-CA6F-4A3F-A476-9A3C3E5276A4}" type="slidenum">
              <a:rPr lang="en-US" smtClean="0"/>
              <a:pPr/>
              <a:t>91</a:t>
            </a:fld>
            <a:endParaRPr lang="en-US" dirty="0"/>
          </a:p>
        </p:txBody>
      </p:sp>
    </p:spTree>
    <p:extLst>
      <p:ext uri="{BB962C8B-B14F-4D97-AF65-F5344CB8AC3E}">
        <p14:creationId xmlns:p14="http://schemas.microsoft.com/office/powerpoint/2010/main" val="29622477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However</a:t>
            </a:r>
            <a:r>
              <a:rPr lang="en-US" baseline="0" dirty="0">
                <a:latin typeface="+mn-lt"/>
              </a:rPr>
              <a:t> you will not be lying flat on the ground. Gravity is still working against you.</a:t>
            </a:r>
          </a:p>
          <a:p>
            <a:endParaRPr lang="en-US" dirty="0"/>
          </a:p>
        </p:txBody>
      </p:sp>
      <p:sp>
        <p:nvSpPr>
          <p:cNvPr id="4" name="Slide Number Placeholder 3"/>
          <p:cNvSpPr>
            <a:spLocks noGrp="1"/>
          </p:cNvSpPr>
          <p:nvPr>
            <p:ph type="sldNum" sz="quarter" idx="10"/>
          </p:nvPr>
        </p:nvSpPr>
        <p:spPr/>
        <p:txBody>
          <a:bodyPr/>
          <a:lstStyle/>
          <a:p>
            <a:fld id="{9061D824-CA6F-4A3F-A476-9A3C3E5276A4}" type="slidenum">
              <a:rPr lang="en-US" smtClean="0"/>
              <a:pPr/>
              <a:t>92</a:t>
            </a:fld>
            <a:endParaRPr lang="en-US" dirty="0"/>
          </a:p>
        </p:txBody>
      </p:sp>
    </p:spTree>
    <p:extLst>
      <p:ext uri="{BB962C8B-B14F-4D97-AF65-F5344CB8AC3E}">
        <p14:creationId xmlns:p14="http://schemas.microsoft.com/office/powerpoint/2010/main" val="18612130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a:t>
            </a:r>
            <a:r>
              <a:rPr lang="en-US" baseline="0" dirty="0">
                <a:latin typeface="+mn-lt"/>
              </a:rPr>
              <a:t> legs must be positioned horizontally in order to maintain blood flow</a:t>
            </a:r>
            <a:endParaRPr lang="en-US" dirty="0">
              <a:latin typeface="+mn-lt"/>
            </a:endParaRPr>
          </a:p>
        </p:txBody>
      </p:sp>
      <p:sp>
        <p:nvSpPr>
          <p:cNvPr id="4" name="Slide Number Placeholder 3"/>
          <p:cNvSpPr>
            <a:spLocks noGrp="1"/>
          </p:cNvSpPr>
          <p:nvPr>
            <p:ph type="sldNum" sz="quarter" idx="10"/>
          </p:nvPr>
        </p:nvSpPr>
        <p:spPr/>
        <p:txBody>
          <a:bodyPr/>
          <a:lstStyle/>
          <a:p>
            <a:fld id="{9061D824-CA6F-4A3F-A476-9A3C3E5276A4}" type="slidenum">
              <a:rPr lang="en-US" smtClean="0"/>
              <a:pPr/>
              <a:t>93</a:t>
            </a:fld>
            <a:endParaRPr lang="en-US" dirty="0"/>
          </a:p>
        </p:txBody>
      </p:sp>
    </p:spTree>
    <p:extLst>
      <p:ext uri="{BB962C8B-B14F-4D97-AF65-F5344CB8AC3E}">
        <p14:creationId xmlns:p14="http://schemas.microsoft.com/office/powerpoint/2010/main" val="14785473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EE1C2-76AF-BC4A-89F1-78489876AEE3}" type="slidenum">
              <a:rPr lang="en-US" smtClean="0"/>
              <a:pPr/>
              <a:t>94</a:t>
            </a:fld>
            <a:endParaRPr lang="en-US" dirty="0"/>
          </a:p>
        </p:txBody>
      </p:sp>
    </p:spTree>
    <p:extLst>
      <p:ext uri="{BB962C8B-B14F-4D97-AF65-F5344CB8AC3E}">
        <p14:creationId xmlns:p14="http://schemas.microsoft.com/office/powerpoint/2010/main" val="34229054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Instructor to emphasize that getting in a seated position after a fall is the most critical path of the victim to prevent harnesss induced pathologies.</a:t>
            </a:r>
          </a:p>
        </p:txBody>
      </p:sp>
      <p:sp>
        <p:nvSpPr>
          <p:cNvPr id="4" name="Slide Number Placeholder 3"/>
          <p:cNvSpPr>
            <a:spLocks noGrp="1"/>
          </p:cNvSpPr>
          <p:nvPr>
            <p:ph type="sldNum" sz="quarter" idx="10"/>
          </p:nvPr>
        </p:nvSpPr>
        <p:spPr/>
        <p:txBody>
          <a:bodyPr/>
          <a:lstStyle/>
          <a:p>
            <a:fld id="{9061D824-CA6F-4A3F-A476-9A3C3E5276A4}" type="slidenum">
              <a:rPr lang="en-US" smtClean="0"/>
              <a:pPr/>
              <a:t>95</a:t>
            </a:fld>
            <a:endParaRPr lang="en-US" dirty="0"/>
          </a:p>
        </p:txBody>
      </p:sp>
    </p:spTree>
    <p:extLst>
      <p:ext uri="{BB962C8B-B14F-4D97-AF65-F5344CB8AC3E}">
        <p14:creationId xmlns:p14="http://schemas.microsoft.com/office/powerpoint/2010/main" val="16627849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51726" indent="-289125">
              <a:defRPr sz="2400">
                <a:solidFill>
                  <a:schemeClr val="tx1"/>
                </a:solidFill>
                <a:latin typeface="Times New Roman" charset="0"/>
                <a:ea typeface="MS PGothic" charset="0"/>
                <a:cs typeface="MS PGothic" charset="0"/>
              </a:defRPr>
            </a:lvl2pPr>
            <a:lvl3pPr marL="1156502" indent="-231300">
              <a:defRPr sz="2400">
                <a:solidFill>
                  <a:schemeClr val="tx1"/>
                </a:solidFill>
                <a:latin typeface="Times New Roman" charset="0"/>
                <a:ea typeface="MS PGothic" charset="0"/>
                <a:cs typeface="MS PGothic" charset="0"/>
              </a:defRPr>
            </a:lvl3pPr>
            <a:lvl4pPr marL="1619104" indent="-231300">
              <a:defRPr sz="2400">
                <a:solidFill>
                  <a:schemeClr val="tx1"/>
                </a:solidFill>
                <a:latin typeface="Times New Roman" charset="0"/>
                <a:ea typeface="MS PGothic" charset="0"/>
                <a:cs typeface="MS PGothic" charset="0"/>
              </a:defRPr>
            </a:lvl4pPr>
            <a:lvl5pPr marL="2081705" indent="-231300">
              <a:defRPr sz="2400">
                <a:solidFill>
                  <a:schemeClr val="tx1"/>
                </a:solidFill>
                <a:latin typeface="Times New Roman" charset="0"/>
                <a:ea typeface="MS PGothic" charset="0"/>
                <a:cs typeface="MS PGothic" charset="0"/>
              </a:defRPr>
            </a:lvl5pPr>
            <a:lvl6pPr marL="25443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3006906" indent="-2313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69507" indent="-2313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932108" indent="-2313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0783118-C42F-E44C-859C-DC23FB2C989B}" type="slidenum">
              <a:rPr lang="en-US" sz="1200"/>
              <a:pPr/>
              <a:t>96</a:t>
            </a:fld>
            <a:endParaRPr lang="en-US" sz="1200"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513381" y="3303548"/>
            <a:ext cx="8419430" cy="3129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n-lt"/>
                <a:ea typeface="MS PGothic" charset="0"/>
                <a:cs typeface="Arial" panose="020B0604020202020204" pitchFamily="34" charset="0"/>
              </a:rPr>
              <a:t>In addition to the requirement for workers to use 100% fall protection the employer must assure prompt rescue of fallen employees if the employees cannot rescue themselves. The need to be able to rescue fallen workers is contained in OSHA Standard 29CFR 1926.502(b)(20). This means that high angle rescue training must have been completed by at least one member of the crew and that adequate rescue equipment be present on the site and available for instant use.</a:t>
            </a:r>
          </a:p>
        </p:txBody>
      </p:sp>
    </p:spTree>
    <p:extLst>
      <p:ext uri="{BB962C8B-B14F-4D97-AF65-F5344CB8AC3E}">
        <p14:creationId xmlns:p14="http://schemas.microsoft.com/office/powerpoint/2010/main" val="485956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64476-9AE2-4D9C-8DE5-A45DDA3BE970}" type="slidenum">
              <a:rPr lang="en-US"/>
              <a:pPr/>
              <a:t>97</a:t>
            </a:fld>
            <a:endParaRPr lang="en-US" dirty="0"/>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dirty="0">
                <a:latin typeface="+mn-lt"/>
                <a:ea typeface="+mn-ea"/>
                <a:cs typeface="+mn-cs"/>
              </a:rPr>
              <a:t>A rescue plan helps everyone understand what to do before a fall.</a:t>
            </a:r>
          </a:p>
        </p:txBody>
      </p:sp>
    </p:spTree>
    <p:extLst>
      <p:ext uri="{BB962C8B-B14F-4D97-AF65-F5344CB8AC3E}">
        <p14:creationId xmlns:p14="http://schemas.microsoft.com/office/powerpoint/2010/main" val="38618843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You</a:t>
            </a:r>
            <a:r>
              <a:rPr lang="en-US" baseline="0" dirty="0">
                <a:latin typeface="+mn-lt"/>
              </a:rPr>
              <a:t> the competent climber should be familiar with this format. Click the link to be taken to this site.</a:t>
            </a:r>
          </a:p>
          <a:p>
            <a:r>
              <a:rPr lang="en-US" baseline="0" dirty="0">
                <a:latin typeface="+mn-lt"/>
              </a:rPr>
              <a:t>As a class project, have students log in to the above site (if available), or click hyperlink and fill in form(s) together and distribute to class.</a:t>
            </a:r>
            <a:endParaRPr lang="en-US" dirty="0">
              <a:latin typeface="+mn-lt"/>
            </a:endParaRPr>
          </a:p>
        </p:txBody>
      </p:sp>
      <p:sp>
        <p:nvSpPr>
          <p:cNvPr id="4" name="Slide Number Placeholder 3"/>
          <p:cNvSpPr>
            <a:spLocks noGrp="1"/>
          </p:cNvSpPr>
          <p:nvPr>
            <p:ph type="sldNum" sz="quarter" idx="10"/>
          </p:nvPr>
        </p:nvSpPr>
        <p:spPr/>
        <p:txBody>
          <a:bodyPr/>
          <a:lstStyle/>
          <a:p>
            <a:fld id="{9061D824-CA6F-4A3F-A476-9A3C3E5276A4}" type="slidenum">
              <a:rPr lang="en-US" smtClean="0"/>
              <a:pPr/>
              <a:t>98</a:t>
            </a:fld>
            <a:endParaRPr lang="en-US" dirty="0"/>
          </a:p>
        </p:txBody>
      </p:sp>
    </p:spTree>
    <p:extLst>
      <p:ext uri="{BB962C8B-B14F-4D97-AF65-F5344CB8AC3E}">
        <p14:creationId xmlns:p14="http://schemas.microsoft.com/office/powerpoint/2010/main" val="1509523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6EDEF-5ED6-495E-BC7D-A5C07E098627}" type="slidenum">
              <a:rPr lang="en-US"/>
              <a:pPr/>
              <a:t>99</a:t>
            </a:fld>
            <a:endParaRPr lang="en-US" dirty="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dirty="0" smtClean="0">
                <a:latin typeface="+mn-lt"/>
              </a:rPr>
              <a:t>Describe the difference between self rescue and assisted rescue.  Emphasize that importance to understand the difference between</a:t>
            </a:r>
            <a:r>
              <a:rPr lang="en-US" baseline="0" dirty="0" smtClean="0">
                <a:latin typeface="+mn-lt"/>
              </a:rPr>
              <a:t> Pick off rescue verses Line transfer</a:t>
            </a:r>
            <a:endParaRPr lang="en-US" dirty="0">
              <a:latin typeface="+mn-lt"/>
            </a:endParaRPr>
          </a:p>
        </p:txBody>
      </p:sp>
    </p:spTree>
    <p:extLst>
      <p:ext uri="{BB962C8B-B14F-4D97-AF65-F5344CB8AC3E}">
        <p14:creationId xmlns:p14="http://schemas.microsoft.com/office/powerpoint/2010/main" val="4161554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12700" y="4961188"/>
            <a:ext cx="9156700" cy="1917700"/>
            <a:chOff x="-6687" y="4832896"/>
            <a:chExt cx="9156783" cy="2038400"/>
          </a:xfrm>
        </p:grpSpPr>
        <p:sp>
          <p:nvSpPr>
            <p:cNvPr id="5" name="Freeform 4"/>
            <p:cNvSpPr>
              <a:spLocks/>
            </p:cNvSpPr>
            <p:nvPr/>
          </p:nvSpPr>
          <p:spPr bwMode="auto">
            <a:xfrm>
              <a:off x="1687191" y="4832896"/>
              <a:ext cx="7456555" cy="518038"/>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6" name="Freeform 18"/>
            <p:cNvSpPr>
              <a:spLocks/>
            </p:cNvSpPr>
            <p:nvPr/>
          </p:nvSpPr>
          <p:spPr bwMode="auto">
            <a:xfrm>
              <a:off x="35926" y="5135025"/>
              <a:ext cx="9108075" cy="838869"/>
            </a:xfrm>
            <a:custGeom>
              <a:avLst/>
              <a:gdLst>
                <a:gd name="T0" fmla="*/ 0 w 5760"/>
                <a:gd name="T1" fmla="*/ 0 h 528"/>
                <a:gd name="T2" fmla="*/ 2147483646 w 5760"/>
                <a:gd name="T3" fmla="*/ 0 h 528"/>
                <a:gd name="T4" fmla="*/ 2147483646 w 5760"/>
                <a:gd name="T5" fmla="*/ 1332767423 h 528"/>
                <a:gd name="T6" fmla="*/ 12001944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grpSp>
          <p:nvGrpSpPr>
            <p:cNvPr id="7" name="Freeform 19"/>
            <p:cNvGrpSpPr>
              <a:grpSpLocks/>
            </p:cNvGrpSpPr>
            <p:nvPr userDrawn="1"/>
          </p:nvGrpSpPr>
          <p:grpSpPr bwMode="auto">
            <a:xfrm>
              <a:off x="-6687" y="4875022"/>
              <a:ext cx="9156783" cy="1996274"/>
              <a:chOff x="-6096" y="4992624"/>
              <a:chExt cx="9156192" cy="1877568"/>
            </a:xfrm>
          </p:grpSpPr>
          <p:pic>
            <p:nvPicPr>
              <p:cNvPr id="9" name="Freeform 19"/>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 y="4992624"/>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254" y="500061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5" charset="-128"/>
                  </a:defRPr>
                </a:lvl9pPr>
              </a:lstStyle>
              <a:p>
                <a:pPr algn="ctr" eaLnBrk="1" hangingPunct="1">
                  <a:defRPr/>
                </a:pPr>
                <a:endParaRPr lang="en-US" dirty="0">
                  <a:solidFill>
                    <a:srgbClr val="FFFFFF"/>
                  </a:solidFill>
                  <a:latin typeface="Lucida Sans Unicode" pitchFamily="34" charset="0"/>
                </a:endParaRPr>
              </a:p>
            </p:txBody>
          </p:sp>
        </p:gr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6563" name="Text Placeholder 29"/>
          <p:cNvSpPr>
            <a:spLocks noGrp="1"/>
          </p:cNvSpPr>
          <p:nvPr>
            <p:ph type="subTitle" idx="1"/>
          </p:nvPr>
        </p:nvSpPr>
        <p:spPr>
          <a:xfrm>
            <a:off x="1371600" y="3886200"/>
            <a:ext cx="6400800" cy="1752600"/>
          </a:xfrm>
        </p:spPr>
        <p:txBody>
          <a:bodyPr/>
          <a:lstStyle>
            <a:lvl1pPr marL="109538" indent="0" algn="ctr">
              <a:buFont typeface="Wingdings 3" pitchFamily="18" charset="2"/>
              <a:buNone/>
              <a:defRPr smtClean="0"/>
            </a:lvl1pPr>
          </a:lstStyle>
          <a:p>
            <a:r>
              <a:rPr lang="en-US"/>
              <a:t>Click to edit Master subtitle style</a:t>
            </a:r>
          </a:p>
        </p:txBody>
      </p:sp>
      <p:sp>
        <p:nvSpPr>
          <p:cNvPr id="66567" name="Rectangle 7"/>
          <p:cNvSpPr>
            <a:spLocks noGrp="1" noChangeArrowheads="1"/>
          </p:cNvSpPr>
          <p:nvPr>
            <p:ph type="ctrTitle"/>
          </p:nvPr>
        </p:nvSpPr>
        <p:spPr>
          <a:xfrm>
            <a:off x="685800" y="2130425"/>
            <a:ext cx="7772400" cy="1470025"/>
          </a:xfrm>
        </p:spPr>
        <p:txBody>
          <a:bodyPr/>
          <a:lstStyle>
            <a:lvl1pPr>
              <a:defRPr smtClean="0"/>
            </a:lvl1pPr>
          </a:lstStyle>
          <a:p>
            <a:r>
              <a:rPr lang="en-US"/>
              <a:t>Click to edit Master title style</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53400" y="5924994"/>
            <a:ext cx="811769" cy="824706"/>
          </a:xfrm>
          <a:prstGeom prst="rect">
            <a:avLst/>
          </a:prstGeom>
        </p:spPr>
      </p:pic>
    </p:spTree>
    <p:extLst>
      <p:ext uri="{BB962C8B-B14F-4D97-AF65-F5344CB8AC3E}">
        <p14:creationId xmlns:p14="http://schemas.microsoft.com/office/powerpoint/2010/main" val="32677754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77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51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4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1748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38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7651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603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19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608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5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2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0346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642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56595" y="275333"/>
            <a:ext cx="823081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35429" y="1285875"/>
            <a:ext cx="4041322" cy="4525864"/>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21894" y="1285875"/>
            <a:ext cx="4042833" cy="4525864"/>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2531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128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1759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6822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9527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2934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4768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558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7125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2104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525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2522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61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631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7744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505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7750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4217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53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992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595" y="275333"/>
            <a:ext cx="823081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734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0169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6277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572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6042028-B4D4-B546-9C8C-263173C509F5}" type="slidenum">
              <a:rPr lang="en-US" smtClean="0"/>
              <a:pPr/>
              <a:t>‹#›</a:t>
            </a:fld>
            <a:endParaRPr lang="en-US" dirty="0"/>
          </a:p>
        </p:txBody>
      </p:sp>
      <p:graphicFrame>
        <p:nvGraphicFramePr>
          <p:cNvPr id="4" name="TPChart" hidden="1"/>
          <p:cNvGraphicFramePr/>
          <p:nvPr userDrawn="1">
            <p:extLst>
              <p:ext uri="{D42A27DB-BD31-4B8C-83A1-F6EECF244321}">
                <p14:modId xmlns:p14="http://schemas.microsoft.com/office/powerpoint/2010/main" val="560110069"/>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509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23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5376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6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902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40316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e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 name="Slide Number Placeholder 26"/>
          <p:cNvSpPr>
            <a:spLocks noGrp="1"/>
          </p:cNvSpPr>
          <p:nvPr>
            <p:ph type="sldNum" sz="quarter" idx="4"/>
          </p:nvPr>
        </p:nvSpPr>
        <p:spPr>
          <a:xfrm>
            <a:off x="4648200" y="6416675"/>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Lucida Sans Unicode" panose="020B0602030504020204" pitchFamily="34" charset="0"/>
                <a:cs typeface="Arial" panose="020B0604020202020204" pitchFamily="34" charset="0"/>
              </a:defRPr>
            </a:lvl1pPr>
          </a:lstStyle>
          <a:p>
            <a:fld id="{B6042028-B4D4-B546-9C8C-263173C509F5}" type="slidenum">
              <a:rPr lang="en-US" smtClean="0"/>
              <a:pPr/>
              <a:t>‹#›</a:t>
            </a:fld>
            <a:endParaRPr lang="en-US" dirty="0"/>
          </a:p>
        </p:txBody>
      </p:sp>
      <p:sp>
        <p:nvSpPr>
          <p:cNvPr id="1030" name="Rectangle 7"/>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16" name="Straight Connector 15"/>
          <p:cNvCxnSpPr>
            <a:cxnSpLocks noChangeShapeType="1"/>
          </p:cNvCxnSpPr>
          <p:nvPr/>
        </p:nvCxnSpPr>
        <p:spPr bwMode="auto">
          <a:xfrm>
            <a:off x="533400" y="1268413"/>
            <a:ext cx="8077200" cy="1587"/>
          </a:xfrm>
          <a:prstGeom prst="line">
            <a:avLst/>
          </a:prstGeom>
          <a:noFill/>
          <a:ln w="55000" cmpd="thickThin">
            <a:solidFill>
              <a:schemeClr val="accent1"/>
            </a:solidFill>
            <a:round/>
            <a:headEnd/>
            <a:tailEnd/>
          </a:ln>
          <a:effectLst>
            <a:outerShdw blurRad="63500" dist="38100" dir="5400000" rotWithShape="0">
              <a:srgbClr val="000000">
                <a:alpha val="34999"/>
              </a:srgbClr>
            </a:outerShdw>
          </a:effectLst>
        </p:spPr>
      </p:cxnSp>
      <p:grpSp>
        <p:nvGrpSpPr>
          <p:cNvPr id="1032" name="Group 3"/>
          <p:cNvGrpSpPr>
            <a:grpSpLocks/>
          </p:cNvGrpSpPr>
          <p:nvPr/>
        </p:nvGrpSpPr>
        <p:grpSpPr bwMode="auto">
          <a:xfrm>
            <a:off x="-9525" y="5788025"/>
            <a:ext cx="5449888" cy="1084263"/>
            <a:chOff x="-9525" y="5788025"/>
            <a:chExt cx="5449888" cy="1084263"/>
          </a:xfrm>
        </p:grpSpPr>
        <p:sp>
          <p:nvSpPr>
            <p:cNvPr id="13" name="Freeform 12"/>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35"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350" y="5791200"/>
              <a:ext cx="3402013" cy="1081088"/>
            </a:xfrm>
            <a:prstGeom prst="rtTriangle">
              <a:avLst/>
            </a:prstGeom>
            <a:blipFill>
              <a:blip r:embed="rId46"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5" name="Straight Connector 14"/>
            <p:cNvCxnSpPr/>
            <p:nvPr userDrawn="1"/>
          </p:nvCxnSpPr>
          <p:spPr bwMode="auto">
            <a:xfrm>
              <a:off x="-9525" y="5788025"/>
              <a:ext cx="3405188" cy="108426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8077200" y="6024166"/>
            <a:ext cx="824706" cy="824706"/>
          </a:xfrm>
          <a:prstGeom prst="rect">
            <a:avLst/>
          </a:prstGeom>
        </p:spPr>
      </p:pic>
    </p:spTree>
    <p:extLst>
      <p:ext uri="{BB962C8B-B14F-4D97-AF65-F5344CB8AC3E}">
        <p14:creationId xmlns:p14="http://schemas.microsoft.com/office/powerpoint/2010/main" val="225924959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 id="2147483927" r:id="rId35"/>
    <p:sldLayoutId id="2147483928" r:id="rId36"/>
    <p:sldLayoutId id="2147483929" r:id="rId37"/>
    <p:sldLayoutId id="2147483930" r:id="rId38"/>
    <p:sldLayoutId id="2147483931" r:id="rId39"/>
    <p:sldLayoutId id="2147483932" r:id="rId40"/>
    <p:sldLayoutId id="2147483933" r:id="rId41"/>
    <p:sldLayoutId id="2147483934" r:id="rId42"/>
    <p:sldLayoutId id="2147483839" r:id="rId43"/>
    <p:sldLayoutId id="2147483935" r:id="rId44"/>
  </p:sldLayoutIdLst>
  <p:hf hdr="0" ftr="0" dt="0"/>
  <p:txStyles>
    <p:title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a:solidFill>
            <a:schemeClr val="tx1"/>
          </a:solidFill>
          <a:latin typeface="Calibri" panose="020F0502020204030204" pitchFamily="34"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a:solidFill>
            <a:schemeClr val="tx1"/>
          </a:solidFill>
          <a:latin typeface="Calibri" panose="020F0502020204030204" pitchFamily="34" charset="0"/>
          <a:ea typeface="+mn-ea"/>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a:solidFill>
            <a:schemeClr val="tx1"/>
          </a:solidFill>
          <a:latin typeface="Calibri" panose="020F0502020204030204" pitchFamily="34" charset="0"/>
          <a:ea typeface="+mn-ea"/>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a:solidFill>
            <a:schemeClr val="tx1"/>
          </a:solidFill>
          <a:latin typeface="Calibri" panose="020F0502020204030204" pitchFamily="34" charset="0"/>
          <a:ea typeface="+mn-ea"/>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sz="2000">
          <a:solidFill>
            <a:schemeClr val="tx1"/>
          </a:solidFill>
          <a:latin typeface="Calibri" panose="020F0502020204030204" pitchFamily="34" charset="0"/>
          <a:ea typeface="+mn-ea"/>
        </a:defRPr>
      </a:lvl5pPr>
      <a:lvl6pPr marL="18288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chart" Target="../charts/chart23.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02.xml"/><Relationship Id="rId5" Type="http://schemas.openxmlformats.org/officeDocument/2006/relationships/slideLayout" Target="../slideLayouts/slideLayout40.xml"/><Relationship Id="rId4" Type="http://schemas.openxmlformats.org/officeDocument/2006/relationships/tags" Target="../tags/tag79.xml"/></Relationships>
</file>

<file path=ppt/slides/_rels/slide103.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4.xml"/><Relationship Id="rId5" Type="http://schemas.openxmlformats.org/officeDocument/2006/relationships/notesSlide" Target="../notesSlides/notesSlide103.xml"/><Relationship Id="rId4"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chart" Target="../charts/chart2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04.xml"/><Relationship Id="rId5" Type="http://schemas.openxmlformats.org/officeDocument/2006/relationships/slideLayout" Target="../slideLayouts/slideLayout40.xml"/><Relationship Id="rId4" Type="http://schemas.openxmlformats.org/officeDocument/2006/relationships/tags" Target="../tags/tag86.xml"/></Relationships>
</file>

<file path=ppt/slides/_rels/slide105.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chart" Target="../charts/chart26.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05.xml"/><Relationship Id="rId5" Type="http://schemas.openxmlformats.org/officeDocument/2006/relationships/slideLayout" Target="../slideLayouts/slideLayout40.xml"/><Relationship Id="rId4" Type="http://schemas.openxmlformats.org/officeDocument/2006/relationships/tags" Target="../tags/tag90.xml"/></Relationships>
</file>

<file path=ppt/slides/_rels/slide106.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chart" Target="../charts/chart2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06.xml"/><Relationship Id="rId5" Type="http://schemas.openxmlformats.org/officeDocument/2006/relationships/slideLayout" Target="../slideLayouts/slideLayout40.xml"/><Relationship Id="rId4" Type="http://schemas.openxmlformats.org/officeDocument/2006/relationships/tags" Target="../tags/tag94.xml"/></Relationships>
</file>

<file path=ppt/slides/_rels/slide107.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chart" Target="../charts/chart28.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07.xml"/><Relationship Id="rId5" Type="http://schemas.openxmlformats.org/officeDocument/2006/relationships/slideLayout" Target="../slideLayouts/slideLayout40.xml"/><Relationship Id="rId4" Type="http://schemas.openxmlformats.org/officeDocument/2006/relationships/tags" Target="../tags/tag98.xml"/></Relationships>
</file>

<file path=ppt/slides/_rels/slide10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chart" Target="../charts/chart29.xml"/><Relationship Id="rId5" Type="http://schemas.openxmlformats.org/officeDocument/2006/relationships/notesSlide" Target="../notesSlides/notesSlide108.xml"/><Relationship Id="rId4"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chart" Target="../charts/chart30.xml"/><Relationship Id="rId5" Type="http://schemas.openxmlformats.org/officeDocument/2006/relationships/notesSlide" Target="../notesSlides/notesSlide109.xml"/><Relationship Id="rId4"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wmf"/><Relationship Id="rId4" Type="http://schemas.openxmlformats.org/officeDocument/2006/relationships/oleObject" Target="../embeddings/oleObject2.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www.easycalculation.com/physics/classical-physics/force.php" TargetMode="External"/><Relationship Id="rId2" Type="http://schemas.openxmlformats.org/officeDocument/2006/relationships/notesSlide" Target="../notesSlides/notesSlide11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hyperlink" Target="http://www.convertunits.com/from/newton/to/pound"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8.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1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9.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3.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1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8.xml"/><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1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4.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1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2.wmf"/><Relationship Id="rId4" Type="http://schemas.openxmlformats.org/officeDocument/2006/relationships/oleObject" Target="../embeddings/oleObject3.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4.xml"/><Relationship Id="rId1" Type="http://schemas.openxmlformats.org/officeDocument/2006/relationships/tags" Target="../tags/tag105.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15.xml"/><Relationship Id="rId1" Type="http://schemas.openxmlformats.org/officeDocument/2006/relationships/tags" Target="../tags/tag106.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16.xml"/><Relationship Id="rId1" Type="http://schemas.openxmlformats.org/officeDocument/2006/relationships/tags" Target="../tags/tag107.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17.xml"/><Relationship Id="rId1" Type="http://schemas.openxmlformats.org/officeDocument/2006/relationships/tags" Target="../tags/tag108.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8.xml"/><Relationship Id="rId1" Type="http://schemas.openxmlformats.org/officeDocument/2006/relationships/tags" Target="../tags/tag109.xml"/></Relationships>
</file>

<file path=ppt/slides/_rels/slide14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8.xml"/><Relationship Id="rId7" Type="http://schemas.openxmlformats.org/officeDocument/2006/relationships/diagramColors" Target="../diagrams/colors1.xml"/><Relationship Id="rId2" Type="http://schemas.openxmlformats.org/officeDocument/2006/relationships/slideLayout" Target="../slideLayouts/slideLayout19.xml"/><Relationship Id="rId1" Type="http://schemas.openxmlformats.org/officeDocument/2006/relationships/tags" Target="../tags/tag1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0.xml"/><Relationship Id="rId1" Type="http://schemas.openxmlformats.org/officeDocument/2006/relationships/tags" Target="../tags/tag1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1.xml"/><Relationship Id="rId1" Type="http://schemas.openxmlformats.org/officeDocument/2006/relationships/tags" Target="../tags/tag112.xml"/></Relationships>
</file>

<file path=ppt/slides/_rels/slide151.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chart" Target="../charts/chart3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151.xml"/><Relationship Id="rId5" Type="http://schemas.openxmlformats.org/officeDocument/2006/relationships/slideLayout" Target="../slideLayouts/slideLayout22.xml"/><Relationship Id="rId4" Type="http://schemas.openxmlformats.org/officeDocument/2006/relationships/tags" Target="../tags/tag116.xml"/></Relationships>
</file>

<file path=ppt/slides/_rels/slide15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chart" Target="../charts/chart3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152.xml"/><Relationship Id="rId5" Type="http://schemas.openxmlformats.org/officeDocument/2006/relationships/slideLayout" Target="../slideLayouts/slideLayout22.xml"/><Relationship Id="rId4" Type="http://schemas.openxmlformats.org/officeDocument/2006/relationships/tags" Target="../tags/tag120.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3.xml"/><Relationship Id="rId1" Type="http://schemas.openxmlformats.org/officeDocument/2006/relationships/tags" Target="../tags/tag121.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4.xml"/><Relationship Id="rId1" Type="http://schemas.openxmlformats.org/officeDocument/2006/relationships/tags" Target="../tags/tag122.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tags" Target="../tags/tag123.xml"/><Relationship Id="rId4" Type="http://schemas.openxmlformats.org/officeDocument/2006/relationships/image" Target="../media/image73.jpeg"/></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tags" Target="../tags/tag124.xml"/><Relationship Id="rId4" Type="http://schemas.openxmlformats.org/officeDocument/2006/relationships/image" Target="../media/image74.jpeg"/></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5.xml"/><Relationship Id="rId1" Type="http://schemas.openxmlformats.org/officeDocument/2006/relationships/tags" Target="../tags/tag125.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6.xml"/><Relationship Id="rId1" Type="http://schemas.openxmlformats.org/officeDocument/2006/relationships/tags" Target="../tags/tag126.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7.xml"/><Relationship Id="rId1" Type="http://schemas.openxmlformats.org/officeDocument/2006/relationships/tags" Target="../tags/tag127.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chart" Target="../charts/char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6.xml"/><Relationship Id="rId5" Type="http://schemas.openxmlformats.org/officeDocument/2006/relationships/slideLayout" Target="../slideLayouts/slideLayout40.xml"/><Relationship Id="rId4" Type="http://schemas.openxmlformats.org/officeDocument/2006/relationships/tags" Target="../tags/tag5.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8.xml"/><Relationship Id="rId1" Type="http://schemas.openxmlformats.org/officeDocument/2006/relationships/tags" Target="../tags/tag128.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tags" Target="../tags/tag129.xml"/><Relationship Id="rId4" Type="http://schemas.openxmlformats.org/officeDocument/2006/relationships/image" Target="../media/image75.jpe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9.xml"/><Relationship Id="rId1" Type="http://schemas.openxmlformats.org/officeDocument/2006/relationships/tags" Target="../tags/tag130.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30.xml"/><Relationship Id="rId1" Type="http://schemas.openxmlformats.org/officeDocument/2006/relationships/tags" Target="../tags/tag131.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tags" Target="../tags/tag132.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tags" Target="../tags/tag133.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33.xml"/><Relationship Id="rId1" Type="http://schemas.openxmlformats.org/officeDocument/2006/relationships/tags" Target="../tags/tag134.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34.xml"/><Relationship Id="rId1" Type="http://schemas.openxmlformats.org/officeDocument/2006/relationships/tags" Target="../tags/tag135.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tags" Target="../tags/tag136.xml"/><Relationship Id="rId5" Type="http://schemas.openxmlformats.org/officeDocument/2006/relationships/image" Target="../media/image77.gif"/><Relationship Id="rId4" Type="http://schemas.openxmlformats.org/officeDocument/2006/relationships/image" Target="../media/image76.jpeg"/></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35.xml"/><Relationship Id="rId1" Type="http://schemas.openxmlformats.org/officeDocument/2006/relationships/tags" Target="../tags/tag137.xml"/></Relationships>
</file>

<file path=ppt/slides/_rels/slide1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chart" Target="../charts/chart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7.xml"/><Relationship Id="rId5" Type="http://schemas.openxmlformats.org/officeDocument/2006/relationships/slideLayout" Target="../slideLayouts/slideLayout40.xml"/><Relationship Id="rId4" Type="http://schemas.openxmlformats.org/officeDocument/2006/relationships/tags" Target="../tags/tag9.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36.xml"/><Relationship Id="rId1" Type="http://schemas.openxmlformats.org/officeDocument/2006/relationships/tags" Target="../tags/tag138.xml"/><Relationship Id="rId4" Type="http://schemas.openxmlformats.org/officeDocument/2006/relationships/image" Target="../media/image77.gif"/></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37.xml"/><Relationship Id="rId1" Type="http://schemas.openxmlformats.org/officeDocument/2006/relationships/tags" Target="../tags/tag139.xml"/></Relationships>
</file>

<file path=ppt/slides/_rels/slide172.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chart" Target="../charts/chart33.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172.xml"/><Relationship Id="rId5" Type="http://schemas.openxmlformats.org/officeDocument/2006/relationships/slideLayout" Target="../slideLayouts/slideLayout22.xml"/><Relationship Id="rId4" Type="http://schemas.openxmlformats.org/officeDocument/2006/relationships/tags" Target="../tags/tag143.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6.xml"/><Relationship Id="rId1" Type="http://schemas.openxmlformats.org/officeDocument/2006/relationships/tags" Target="../tags/tag144.xml"/><Relationship Id="rId4" Type="http://schemas.openxmlformats.org/officeDocument/2006/relationships/image" Target="../media/image78.jpe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tags" Target="../tags/tag145.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tags" Target="../tags/tag14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tags" Target="../tags/tag147.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tags" Target="../tags/tag148.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tags" Target="../tags/tag149.xml"/><Relationship Id="rId4" Type="http://schemas.openxmlformats.org/officeDocument/2006/relationships/image" Target="../media/image79.jpe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tags" Target="../tags/tag150.xml"/></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4.xml"/><Relationship Id="rId5" Type="http://schemas.openxmlformats.org/officeDocument/2006/relationships/notesSlide" Target="../notesSlides/notesSlide18.xml"/><Relationship Id="rId4" Type="http://schemas.openxmlformats.org/officeDocument/2006/relationships/slideLayout" Target="../slideLayouts/slideLayout40.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tags" Target="../tags/tag151.xml"/></Relationships>
</file>

<file path=ppt/slides/_rels/slide181.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chart" Target="../charts/chart3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181.xml"/><Relationship Id="rId5" Type="http://schemas.openxmlformats.org/officeDocument/2006/relationships/slideLayout" Target="../slideLayouts/slideLayout40.xml"/><Relationship Id="rId4" Type="http://schemas.openxmlformats.org/officeDocument/2006/relationships/tags" Target="../tags/tag155.xml"/></Relationships>
</file>

<file path=ppt/slides/_rels/slide182.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chart" Target="../charts/chart35.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182.xml"/><Relationship Id="rId5" Type="http://schemas.openxmlformats.org/officeDocument/2006/relationships/slideLayout" Target="../slideLayouts/slideLayout40.xml"/><Relationship Id="rId4" Type="http://schemas.openxmlformats.org/officeDocument/2006/relationships/tags" Target="../tags/tag159.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tags" Target="../tags/tag16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4.xml"/><Relationship Id="rId7" Type="http://schemas.openxmlformats.org/officeDocument/2006/relationships/image" Target="../media/image8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0.wmf"/><Relationship Id="rId4" Type="http://schemas.openxmlformats.org/officeDocument/2006/relationships/oleObject" Target="../embeddings/oleObject4.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tags" Target="../tags/tag1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chart" Target="../charts/chart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20.xml"/><Relationship Id="rId5" Type="http://schemas.openxmlformats.org/officeDocument/2006/relationships/slideLayout" Target="../slideLayouts/slideLayout40.xml"/><Relationship Id="rId4"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chart" Target="../charts/chart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1.xml"/><Relationship Id="rId5" Type="http://schemas.openxmlformats.org/officeDocument/2006/relationships/slideLayout" Target="../slideLayouts/slideLayout40.xml"/><Relationship Id="rId4"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7.xml"/><Relationship Id="rId5" Type="http://schemas.openxmlformats.org/officeDocument/2006/relationships/notesSlide" Target="../notesSlides/notesSlide30.xml"/><Relationship Id="rId4"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chart" Target="../charts/chart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31.xml"/><Relationship Id="rId5" Type="http://schemas.openxmlformats.org/officeDocument/2006/relationships/slideLayout" Target="../slideLayouts/slideLayout40.xml"/><Relationship Id="rId4"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hart" Target="../charts/chart9.xml"/><Relationship Id="rId5" Type="http://schemas.openxmlformats.org/officeDocument/2006/relationships/notesSlide" Target="../notesSlides/notesSlide32.xml"/><Relationship Id="rId4"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chart" Target="../charts/chart10.xml"/><Relationship Id="rId5" Type="http://schemas.openxmlformats.org/officeDocument/2006/relationships/notesSlide" Target="../notesSlides/notesSlide33.xml"/><Relationship Id="rId4"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11.xml"/><Relationship Id="rId5" Type="http://schemas.openxmlformats.org/officeDocument/2006/relationships/notesSlide" Target="../notesSlides/notesSlide42.xml"/><Relationship Id="rId4"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chart" Target="../charts/chart1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43.xml"/><Relationship Id="rId5" Type="http://schemas.openxmlformats.org/officeDocument/2006/relationships/slideLayout" Target="../slideLayouts/slideLayout40.xml"/><Relationship Id="rId4"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chart" Target="../charts/chart13.xml"/><Relationship Id="rId5" Type="http://schemas.openxmlformats.org/officeDocument/2006/relationships/notesSlide" Target="../notesSlides/notesSlide44.xml"/><Relationship Id="rId4"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chart" Target="../charts/chart14.xml"/><Relationship Id="rId5" Type="http://schemas.openxmlformats.org/officeDocument/2006/relationships/notesSlide" Target="../notesSlides/notesSlide45.xml"/><Relationship Id="rId4"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5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chart" Target="../charts/chart15.xml"/><Relationship Id="rId5" Type="http://schemas.openxmlformats.org/officeDocument/2006/relationships/notesSlide" Target="../notesSlides/notesSlide56.xml"/><Relationship Id="rId4"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chart" Target="../charts/chart1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57.xml"/><Relationship Id="rId5" Type="http://schemas.openxmlformats.org/officeDocument/2006/relationships/slideLayout" Target="../slideLayouts/slideLayout40.xml"/><Relationship Id="rId4" Type="http://schemas.openxmlformats.org/officeDocument/2006/relationships/tags" Target="../tags/tag53.xml"/></Relationships>
</file>

<file path=ppt/slides/_rels/slide5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chart" Target="../charts/chart17.xml"/><Relationship Id="rId5" Type="http://schemas.openxmlformats.org/officeDocument/2006/relationships/notesSlide" Target="../notesSlides/notesSlide58.xml"/><Relationship Id="rId4"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chart" Target="../charts/chart1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59.xml"/><Relationship Id="rId5" Type="http://schemas.openxmlformats.org/officeDocument/2006/relationships/slideLayout" Target="../slideLayouts/slideLayout40.xml"/><Relationship Id="rId4"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chart" Target="../charts/chart19.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82.xml"/><Relationship Id="rId5" Type="http://schemas.openxmlformats.org/officeDocument/2006/relationships/slideLayout" Target="../slideLayouts/slideLayout40.xml"/><Relationship Id="rId4" Type="http://schemas.openxmlformats.org/officeDocument/2006/relationships/tags" Target="../tags/tag64.xml"/></Relationships>
</file>

<file path=ppt/slides/_rels/slide8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chart" Target="../charts/chart20.xml"/><Relationship Id="rId5" Type="http://schemas.openxmlformats.org/officeDocument/2006/relationships/notesSlide" Target="../notesSlides/notesSlide83.xml"/><Relationship Id="rId4"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70.xml"/><Relationship Id="rId7" Type="http://schemas.openxmlformats.org/officeDocument/2006/relationships/chart" Target="../charts/chart2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84.xml"/><Relationship Id="rId5" Type="http://schemas.openxmlformats.org/officeDocument/2006/relationships/slideLayout" Target="../slideLayouts/slideLayout40.xml"/><Relationship Id="rId4" Type="http://schemas.openxmlformats.org/officeDocument/2006/relationships/tags" Target="../tags/tag71.xml"/></Relationships>
</file>

<file path=ppt/slides/_rels/slide85.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chart" Target="../charts/chart2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85.xml"/><Relationship Id="rId5" Type="http://schemas.openxmlformats.org/officeDocument/2006/relationships/slideLayout" Target="../slideLayouts/slideLayout40.xml"/><Relationship Id="rId4" Type="http://schemas.openxmlformats.org/officeDocument/2006/relationships/tags" Target="../tags/tag75.xml"/></Relationships>
</file>

<file path=ppt/slides/_rels/slide8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wirelessestimator.com/"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mtClean="0"/>
              <a:t>Susan Harwood Grant # SH-27625-SH5</a:t>
            </a:r>
            <a:endParaRPr lang="en-US" dirty="0"/>
          </a:p>
        </p:txBody>
      </p:sp>
      <p:sp>
        <p:nvSpPr>
          <p:cNvPr id="3" name="Title 2"/>
          <p:cNvSpPr>
            <a:spLocks noGrp="1"/>
          </p:cNvSpPr>
          <p:nvPr>
            <p:ph type="ctrTitle"/>
          </p:nvPr>
        </p:nvSpPr>
        <p:spPr/>
        <p:txBody>
          <a:bodyPr/>
          <a:lstStyle/>
          <a:p>
            <a:pPr algn="ctr"/>
            <a:r>
              <a:rPr lang="en-US" dirty="0" smtClean="0"/>
              <a:t>Tower Climber</a:t>
            </a:r>
            <a:br>
              <a:rPr lang="en-US" dirty="0" smtClean="0"/>
            </a:br>
            <a:r>
              <a:rPr lang="en-US" dirty="0" smtClean="0"/>
              <a:t>Fall Prevention Worker Training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1885950"/>
            <a:ext cx="8229600" cy="4154984"/>
          </a:xfrm>
          <a:prstGeom prst="rect">
            <a:avLst/>
          </a:prstGeom>
          <a:noFill/>
        </p:spPr>
        <p:txBody>
          <a:bodyPr wrap="square" rtlCol="0">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Works with employers and employees to reduce workplace hazards;</a:t>
            </a:r>
          </a:p>
          <a:p>
            <a:pPr marL="342900" indent="-342900">
              <a:buFont typeface="+mj-lt"/>
              <a:buAutoNum type="arabicPeriod"/>
            </a:pPr>
            <a:r>
              <a:rPr lang="en-US" dirty="0">
                <a:latin typeface="Arial" panose="020B0604020202020204" pitchFamily="34" charset="0"/>
                <a:cs typeface="Arial" panose="020B0604020202020204" pitchFamily="34" charset="0"/>
              </a:rPr>
              <a:t>Introduces new or improves upon existing safety and health programs;</a:t>
            </a:r>
          </a:p>
          <a:p>
            <a:pPr marL="342900" indent="-342900">
              <a:buFont typeface="+mj-lt"/>
              <a:buAutoNum type="arabicPeriod"/>
            </a:pPr>
            <a:r>
              <a:rPr lang="en-US" dirty="0">
                <a:solidFill>
                  <a:srgbClr val="FF0000"/>
                </a:solidFill>
                <a:latin typeface="Arial" panose="020B0604020202020204" pitchFamily="34" charset="0"/>
                <a:cs typeface="Arial" panose="020B0604020202020204" pitchFamily="34" charset="0"/>
              </a:rPr>
              <a:t>Develops safety and health standards that are designed to protect workers;</a:t>
            </a:r>
          </a:p>
          <a:p>
            <a:pPr marL="342900" indent="-342900">
              <a:buFont typeface="+mj-lt"/>
              <a:buAutoNum type="arabicPeriod"/>
            </a:pPr>
            <a:r>
              <a:rPr lang="en-US" dirty="0">
                <a:solidFill>
                  <a:srgbClr val="FF0000"/>
                </a:solidFill>
                <a:latin typeface="Arial" panose="020B0604020202020204" pitchFamily="34" charset="0"/>
                <a:cs typeface="Arial" panose="020B0604020202020204" pitchFamily="34" charset="0"/>
              </a:rPr>
              <a:t>Enforces the standards through inspection and citations;</a:t>
            </a:r>
          </a:p>
          <a:p>
            <a:pPr marL="342900" indent="-342900">
              <a:buFont typeface="+mj-lt"/>
              <a:buAutoNum type="arabicPeriod"/>
            </a:pPr>
            <a:r>
              <a:rPr lang="en-US" dirty="0">
                <a:latin typeface="Arial" panose="020B0604020202020204" pitchFamily="34" charset="0"/>
                <a:cs typeface="Arial" panose="020B0604020202020204" pitchFamily="34" charset="0"/>
              </a:rPr>
              <a:t>Maintains a report and recordkeeping system to monitor job-related injuries and illnesses;</a:t>
            </a:r>
          </a:p>
          <a:p>
            <a:pPr marL="342900" indent="-342900">
              <a:buFont typeface="+mj-lt"/>
              <a:buAutoNum type="arabicPeriod"/>
            </a:pPr>
            <a:r>
              <a:rPr lang="en-US" dirty="0">
                <a:solidFill>
                  <a:srgbClr val="FF0000"/>
                </a:solidFill>
                <a:latin typeface="Arial" panose="020B0604020202020204" pitchFamily="34" charset="0"/>
                <a:cs typeface="Arial" panose="020B0604020202020204" pitchFamily="34" charset="0"/>
              </a:rPr>
              <a:t>Provides assistance and training to help employers and employees.</a:t>
            </a:r>
          </a:p>
        </p:txBody>
      </p:sp>
      <p:sp>
        <p:nvSpPr>
          <p:cNvPr id="7" name="Title 1"/>
          <p:cNvSpPr>
            <a:spLocks noGrp="1"/>
          </p:cNvSpPr>
          <p:nvPr>
            <p:ph type="title"/>
          </p:nvPr>
        </p:nvSpPr>
        <p:spPr>
          <a:xfrm>
            <a:off x="457200" y="274638"/>
            <a:ext cx="8229600" cy="1143000"/>
          </a:xfrm>
        </p:spPr>
        <p:txBody>
          <a:bodyPr/>
          <a:lstStyle/>
          <a:p>
            <a:r>
              <a:rPr lang="en-US" dirty="0"/>
              <a:t>What Does OSHA Do?</a:t>
            </a:r>
          </a:p>
        </p:txBody>
      </p:sp>
    </p:spTree>
    <p:extLst>
      <p:ext uri="{BB962C8B-B14F-4D97-AF65-F5344CB8AC3E}">
        <p14:creationId xmlns:p14="http://schemas.microsoft.com/office/powerpoint/2010/main" val="20605023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990600"/>
            <a:ext cx="8229600" cy="1143000"/>
          </a:xfrm>
        </p:spPr>
        <p:txBody>
          <a:bodyPr/>
          <a:lstStyle/>
          <a:p>
            <a:r>
              <a:rPr lang="en-US" dirty="0"/>
              <a:t>Rescue</a:t>
            </a:r>
          </a:p>
        </p:txBody>
      </p:sp>
      <p:sp>
        <p:nvSpPr>
          <p:cNvPr id="266243" name="Rectangle 3"/>
          <p:cNvSpPr>
            <a:spLocks noGrp="1" noChangeArrowheads="1"/>
          </p:cNvSpPr>
          <p:nvPr>
            <p:ph idx="1"/>
          </p:nvPr>
        </p:nvSpPr>
        <p:spPr>
          <a:xfrm>
            <a:off x="457200" y="2014538"/>
            <a:ext cx="8229600" cy="2633662"/>
          </a:xfrm>
        </p:spPr>
        <p:txBody>
          <a:bodyPr/>
          <a:lstStyle/>
          <a:p>
            <a:pPr marL="109537" indent="0">
              <a:buNone/>
            </a:pPr>
            <a:r>
              <a:rPr lang="en-US" sz="2800" b="1" u="sng" dirty="0"/>
              <a:t>Employer Performed Rescue</a:t>
            </a:r>
          </a:p>
          <a:p>
            <a:pPr lvl="1"/>
            <a:r>
              <a:rPr lang="en-US" sz="2400" dirty="0"/>
              <a:t>At least two trained rescue employees should be on site when work is being done</a:t>
            </a:r>
          </a:p>
          <a:p>
            <a:pPr lvl="1"/>
            <a:r>
              <a:rPr lang="en-US" sz="2400" dirty="0"/>
              <a:t>Confirm that personal protective equipment and high 	angle equipment needed to perform rescue is available and accessible on site</a:t>
            </a:r>
          </a:p>
          <a:p>
            <a:pPr>
              <a:buFontTx/>
              <a:buNone/>
            </a:pPr>
            <a:endParaRPr lang="en-US" sz="2400" dirty="0"/>
          </a:p>
          <a:p>
            <a:pPr>
              <a:buFontTx/>
              <a:buNone/>
            </a:pPr>
            <a:r>
              <a:rPr lang="en-US" sz="2400" dirty="0"/>
              <a:t>		</a:t>
            </a:r>
          </a:p>
        </p:txBody>
      </p:sp>
      <p:sp>
        <p:nvSpPr>
          <p:cNvPr id="4"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34979800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1003300"/>
            <a:ext cx="8229600" cy="1143000"/>
          </a:xfrm>
        </p:spPr>
        <p:txBody>
          <a:bodyPr/>
          <a:lstStyle/>
          <a:p>
            <a:r>
              <a:rPr lang="en-US" dirty="0"/>
              <a:t>Rescue</a:t>
            </a:r>
          </a:p>
        </p:txBody>
      </p:sp>
      <p:sp>
        <p:nvSpPr>
          <p:cNvPr id="267267" name="Rectangle 3"/>
          <p:cNvSpPr>
            <a:spLocks noGrp="1" noChangeArrowheads="1"/>
          </p:cNvSpPr>
          <p:nvPr>
            <p:ph idx="1"/>
          </p:nvPr>
        </p:nvSpPr>
        <p:spPr>
          <a:xfrm>
            <a:off x="457200" y="2027238"/>
            <a:ext cx="8229600" cy="4525962"/>
          </a:xfrm>
        </p:spPr>
        <p:txBody>
          <a:bodyPr/>
          <a:lstStyle/>
          <a:p>
            <a:pPr marL="109537" indent="0">
              <a:buNone/>
            </a:pPr>
            <a:r>
              <a:rPr lang="en-US" b="1" u="sng" dirty="0"/>
              <a:t>Outside Agency</a:t>
            </a:r>
          </a:p>
          <a:p>
            <a:pPr lvl="1"/>
            <a:r>
              <a:rPr lang="en-US" sz="2800" dirty="0"/>
              <a:t>Employer should evaluate the rescue agency’s ability to respond to a rescue in a timely manner </a:t>
            </a:r>
          </a:p>
          <a:p>
            <a:pPr lvl="1"/>
            <a:r>
              <a:rPr lang="en-US" sz="2800" dirty="0"/>
              <a:t>Employer should evaluate the abilities of the rescue agency (skills and equipment)</a:t>
            </a:r>
          </a:p>
          <a:p>
            <a:pPr lvl="1"/>
            <a:r>
              <a:rPr lang="en-US" sz="2800" dirty="0"/>
              <a:t>Inform the rescue agency of the types of hazards and location of worker’s with contact information</a:t>
            </a:r>
          </a:p>
          <a:p>
            <a:pPr lvl="1"/>
            <a:r>
              <a:rPr lang="en-US" sz="2800" dirty="0"/>
              <a:t>Ensure communication with rescue agency</a:t>
            </a:r>
          </a:p>
          <a:p>
            <a:endParaRPr lang="en-US" sz="2400" dirty="0"/>
          </a:p>
        </p:txBody>
      </p:sp>
      <p:sp>
        <p:nvSpPr>
          <p:cNvPr id="4"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16750613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how many feet away from a rooftop edge or leading edge can you be before fall protection is required?"/>
          <p:cNvGraphicFramePr/>
          <p:nvPr>
            <p:custDataLst>
              <p:tags r:id="rId2"/>
            </p:custDataLst>
            <p:extLst>
              <p:ext uri="{D42A27DB-BD31-4B8C-83A1-F6EECF244321}">
                <p14:modId xmlns:p14="http://schemas.microsoft.com/office/powerpoint/2010/main" val="3032641662"/>
              </p:ext>
            </p:extLst>
          </p:nvPr>
        </p:nvGraphicFramePr>
        <p:xfrm>
          <a:off x="4572000" y="2438400"/>
          <a:ext cx="4572000" cy="381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493838"/>
            <a:ext cx="8230810" cy="1630362"/>
          </a:xfrm>
        </p:spPr>
        <p:txBody>
          <a:bodyPr/>
          <a:lstStyle/>
          <a:p>
            <a:r>
              <a:rPr lang="en-US" b="0" dirty="0"/>
              <a:t>How many feet away from a rooftop edge or leading edge can you be before fall protection is required?</a:t>
            </a:r>
          </a:p>
        </p:txBody>
      </p:sp>
      <p:sp>
        <p:nvSpPr>
          <p:cNvPr id="3" name="TPAnswers"/>
          <p:cNvSpPr>
            <a:spLocks noGrp="1"/>
          </p:cNvSpPr>
          <p:nvPr>
            <p:ph type="body" idx="1"/>
            <p:custDataLst>
              <p:tags r:id="rId3"/>
            </p:custDataLst>
          </p:nvPr>
        </p:nvSpPr>
        <p:spPr>
          <a:xfrm>
            <a:off x="680013" y="3291417"/>
            <a:ext cx="5943600" cy="2438400"/>
          </a:xfrm>
        </p:spPr>
        <p:txBody>
          <a:bodyPr>
            <a:normAutofit/>
          </a:bodyPr>
          <a:lstStyle/>
          <a:p>
            <a:pPr marL="849313" lvl="1" indent="-457200" fontAlgn="auto">
              <a:spcBef>
                <a:spcPts val="0"/>
              </a:spcBef>
              <a:spcAft>
                <a:spcPts val="0"/>
              </a:spcAft>
              <a:buFontTx/>
              <a:buAutoNum type="alphaUcPeriod"/>
              <a:defRPr/>
            </a:pPr>
            <a:r>
              <a:rPr lang="en-US" sz="2400" dirty="0"/>
              <a:t>10 feet</a:t>
            </a:r>
          </a:p>
          <a:p>
            <a:pPr marL="849313" lvl="1" indent="-457200" fontAlgn="auto">
              <a:spcBef>
                <a:spcPts val="0"/>
              </a:spcBef>
              <a:spcAft>
                <a:spcPts val="0"/>
              </a:spcAft>
              <a:buFontTx/>
              <a:buAutoNum type="alphaUcPeriod"/>
              <a:defRPr/>
            </a:pPr>
            <a:r>
              <a:rPr lang="en-US" sz="2400" dirty="0"/>
              <a:t>15 feet</a:t>
            </a:r>
          </a:p>
          <a:p>
            <a:pPr marL="849313" lvl="1" indent="-457200" fontAlgn="auto">
              <a:spcBef>
                <a:spcPts val="0"/>
              </a:spcBef>
              <a:spcAft>
                <a:spcPts val="0"/>
              </a:spcAft>
              <a:buFontTx/>
              <a:buAutoNum type="alphaUcPeriod"/>
              <a:defRPr/>
            </a:pPr>
            <a:r>
              <a:rPr lang="en-US" sz="2400" dirty="0"/>
              <a:t>5 feet</a:t>
            </a:r>
          </a:p>
          <a:p>
            <a:pPr marL="849313" lvl="1" indent="-457200" fontAlgn="auto">
              <a:spcBef>
                <a:spcPts val="0"/>
              </a:spcBef>
              <a:spcAft>
                <a:spcPts val="0"/>
              </a:spcAft>
              <a:buFontTx/>
              <a:buAutoNum type="alphaUcPeriod"/>
              <a:defRPr/>
            </a:pPr>
            <a:r>
              <a:rPr lang="en-US" sz="2400" dirty="0"/>
              <a:t>6 feet</a:t>
            </a:r>
          </a:p>
          <a:p>
            <a:pPr marL="849313" lvl="1" indent="-457200" fontAlgn="auto">
              <a:spcBef>
                <a:spcPts val="0"/>
              </a:spcBef>
              <a:spcAft>
                <a:spcPts val="0"/>
              </a:spcAft>
              <a:buFontTx/>
              <a:buAutoNum type="alphaUcPeriod"/>
              <a:defRPr/>
            </a:pPr>
            <a:r>
              <a:rPr lang="en-US" sz="2400" dirty="0"/>
              <a:t>None of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102</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six feet."/>
          <p:cNvSpPr/>
          <p:nvPr>
            <p:custDataLst>
              <p:tags r:id="rId4"/>
            </p:custDataLst>
          </p:nvPr>
        </p:nvSpPr>
        <p:spPr>
          <a:xfrm rot="10800000">
            <a:off x="533963" y="4419600"/>
            <a:ext cx="292100" cy="383117"/>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067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The one benefit of positioning devices are that they allow for hands-free work."/>
          <p:cNvGraphicFramePr/>
          <p:nvPr>
            <p:custDataLst>
              <p:tags r:id="rId2"/>
            </p:custDataLst>
            <p:extLst>
              <p:ext uri="{D42A27DB-BD31-4B8C-83A1-F6EECF244321}">
                <p14:modId xmlns:p14="http://schemas.microsoft.com/office/powerpoint/2010/main" val="1480631961"/>
              </p:ext>
            </p:extLst>
          </p:nvPr>
        </p:nvGraphicFramePr>
        <p:xfrm>
          <a:off x="4495800" y="3048000"/>
          <a:ext cx="417830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57200" y="1738148"/>
            <a:ext cx="8230810" cy="1143000"/>
          </a:xfrm>
        </p:spPr>
        <p:txBody>
          <a:bodyPr/>
          <a:lstStyle/>
          <a:p>
            <a:r>
              <a:rPr lang="en-US" sz="3200" b="0" dirty="0">
                <a:solidFill>
                  <a:schemeClr val="tx1"/>
                </a:solidFill>
                <a:latin typeface="Calabri"/>
              </a:rPr>
              <a:t>The one benefit of Positioning devices are that they allow for hands-free work.</a:t>
            </a:r>
          </a:p>
        </p:txBody>
      </p:sp>
      <p:sp>
        <p:nvSpPr>
          <p:cNvPr id="3" name="TPAnswers"/>
          <p:cNvSpPr>
            <a:spLocks noGrp="1"/>
          </p:cNvSpPr>
          <p:nvPr>
            <p:ph type="body" idx="1"/>
          </p:nvPr>
        </p:nvSpPr>
        <p:spPr>
          <a:xfrm>
            <a:off x="838200" y="33528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103</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true."/>
          <p:cNvSpPr/>
          <p:nvPr>
            <p:custDataLst>
              <p:tags r:id="rId3"/>
            </p:custDataLst>
          </p:nvPr>
        </p:nvSpPr>
        <p:spPr>
          <a:xfrm rot="10800000">
            <a:off x="523240" y="33985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23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which best describes the term suspension trauma?"/>
          <p:cNvGraphicFramePr/>
          <p:nvPr>
            <p:custDataLst>
              <p:tags r:id="rId2"/>
            </p:custDataLst>
            <p:extLst>
              <p:ext uri="{D42A27DB-BD31-4B8C-83A1-F6EECF244321}">
                <p14:modId xmlns:p14="http://schemas.microsoft.com/office/powerpoint/2010/main" val="3372661767"/>
              </p:ext>
            </p:extLst>
          </p:nvPr>
        </p:nvGraphicFramePr>
        <p:xfrm>
          <a:off x="4508500" y="2438400"/>
          <a:ext cx="4572000" cy="38862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27124"/>
          </a:xfrm>
        </p:spPr>
        <p:txBody>
          <a:bodyPr/>
          <a:lstStyle/>
          <a:p>
            <a:r>
              <a:rPr lang="en-US" b="0" dirty="0"/>
              <a:t>Which best describes the term Suspension Trauma?</a:t>
            </a:r>
          </a:p>
        </p:txBody>
      </p:sp>
      <p:sp>
        <p:nvSpPr>
          <p:cNvPr id="3" name="TPAnswers"/>
          <p:cNvSpPr>
            <a:spLocks noGrp="1"/>
          </p:cNvSpPr>
          <p:nvPr>
            <p:ph type="body" idx="1"/>
            <p:custDataLst>
              <p:tags r:id="rId3"/>
            </p:custDataLst>
          </p:nvPr>
        </p:nvSpPr>
        <p:spPr>
          <a:xfrm>
            <a:off x="-67733" y="2804319"/>
            <a:ext cx="4572000" cy="3382962"/>
          </a:xfrm>
        </p:spPr>
        <p:txBody>
          <a:bodyPr>
            <a:normAutofit/>
          </a:bodyPr>
          <a:lstStyle/>
          <a:p>
            <a:pPr marL="849313" lvl="1" indent="-457200" fontAlgn="auto">
              <a:spcBef>
                <a:spcPts val="0"/>
              </a:spcBef>
              <a:spcAft>
                <a:spcPts val="0"/>
              </a:spcAft>
              <a:buFontTx/>
              <a:buAutoNum type="alphaUcPeriod"/>
              <a:defRPr/>
            </a:pPr>
            <a:r>
              <a:rPr lang="en-US" sz="2400" dirty="0"/>
              <a:t>Medical effects from bruises as a result of climbing a tower</a:t>
            </a:r>
          </a:p>
          <a:p>
            <a:pPr marL="849313" lvl="1" indent="-457200" fontAlgn="auto">
              <a:spcBef>
                <a:spcPts val="0"/>
              </a:spcBef>
              <a:spcAft>
                <a:spcPts val="0"/>
              </a:spcAft>
              <a:buFontTx/>
              <a:buAutoNum type="alphaUcPeriod"/>
              <a:defRPr/>
            </a:pPr>
            <a:r>
              <a:rPr lang="en-US" sz="2400" dirty="0"/>
              <a:t>Medical effects from being suspended vertically</a:t>
            </a:r>
          </a:p>
          <a:p>
            <a:pPr marL="849313" lvl="1" indent="-457200" fontAlgn="auto">
              <a:spcBef>
                <a:spcPts val="0"/>
              </a:spcBef>
              <a:spcAft>
                <a:spcPts val="0"/>
              </a:spcAft>
              <a:buFontTx/>
              <a:buAutoNum type="alphaUcPeriod"/>
              <a:defRPr/>
            </a:pPr>
            <a:r>
              <a:rPr lang="en-US" sz="2400" dirty="0"/>
              <a:t>Medical effects from being suspended horizontally</a:t>
            </a:r>
          </a:p>
          <a:p>
            <a:pPr marL="849313" lvl="1" indent="-457200" fontAlgn="auto">
              <a:spcBef>
                <a:spcPts val="0"/>
              </a:spcBef>
              <a:spcAft>
                <a:spcPts val="0"/>
              </a:spcAft>
              <a:buFontTx/>
              <a:buAutoNum type="alphaUcPeriod"/>
              <a:defRPr/>
            </a:pPr>
            <a:r>
              <a:rPr lang="en-US" sz="2400" dirty="0"/>
              <a:t>None of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104</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medical effects from being suspended vertically."/>
          <p:cNvSpPr/>
          <p:nvPr>
            <p:custDataLst>
              <p:tags r:id="rId4"/>
            </p:custDataLst>
          </p:nvPr>
        </p:nvSpPr>
        <p:spPr>
          <a:xfrm rot="10800000">
            <a:off x="28222" y="3905250"/>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746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which is a symptom of suspension trauma?"/>
          <p:cNvGraphicFramePr/>
          <p:nvPr>
            <p:custDataLst>
              <p:tags r:id="rId2"/>
            </p:custDataLst>
            <p:extLst>
              <p:ext uri="{D42A27DB-BD31-4B8C-83A1-F6EECF244321}">
                <p14:modId xmlns:p14="http://schemas.microsoft.com/office/powerpoint/2010/main" val="3769825530"/>
              </p:ext>
            </p:extLst>
          </p:nvPr>
        </p:nvGraphicFramePr>
        <p:xfrm>
          <a:off x="4940300" y="2133600"/>
          <a:ext cx="4203700" cy="41529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27124"/>
          </a:xfrm>
        </p:spPr>
        <p:txBody>
          <a:bodyPr/>
          <a:lstStyle/>
          <a:p>
            <a:r>
              <a:rPr lang="en-US" b="0" dirty="0"/>
              <a:t>Which is a symptom of Suspension Trauma?</a:t>
            </a:r>
          </a:p>
        </p:txBody>
      </p:sp>
      <p:sp>
        <p:nvSpPr>
          <p:cNvPr id="3" name="TPAnswers"/>
          <p:cNvSpPr>
            <a:spLocks noGrp="1"/>
          </p:cNvSpPr>
          <p:nvPr>
            <p:ph type="body" idx="1"/>
            <p:custDataLst>
              <p:tags r:id="rId3"/>
            </p:custDataLst>
          </p:nvPr>
        </p:nvSpPr>
        <p:spPr>
          <a:xfrm>
            <a:off x="0" y="2743200"/>
            <a:ext cx="5181600" cy="2743200"/>
          </a:xfrm>
        </p:spPr>
        <p:txBody>
          <a:bodyPr>
            <a:normAutofit fontScale="92500"/>
          </a:bodyPr>
          <a:lstStyle/>
          <a:p>
            <a:pPr marL="849313" lvl="1" indent="-457200">
              <a:buFont typeface="+mj-lt"/>
              <a:buAutoNum type="alphaUcPeriod"/>
            </a:pPr>
            <a:r>
              <a:rPr lang="en-GB" sz="2400" dirty="0"/>
              <a:t>Dizzy, sweaty and other signs of shock</a:t>
            </a:r>
          </a:p>
          <a:p>
            <a:pPr marL="849313" lvl="1" indent="-457200">
              <a:buFont typeface="+mj-lt"/>
              <a:buAutoNum type="alphaUcPeriod"/>
            </a:pPr>
            <a:r>
              <a:rPr lang="en-GB" sz="2400" dirty="0"/>
              <a:t>Increased pulse and breathing rates</a:t>
            </a:r>
          </a:p>
          <a:p>
            <a:pPr marL="849313" lvl="1" indent="-457200">
              <a:buFont typeface="+mj-lt"/>
              <a:buAutoNum type="alphaUcPeriod"/>
            </a:pPr>
            <a:r>
              <a:rPr lang="en-GB" sz="2400" dirty="0"/>
              <a:t>Sudden drop in pulse &amp; Blood Pressure</a:t>
            </a:r>
          </a:p>
          <a:p>
            <a:pPr marL="849313" lvl="1" indent="-457200">
              <a:buFont typeface="+mj-lt"/>
              <a:buAutoNum type="alphaUcPeriod"/>
            </a:pPr>
            <a:r>
              <a:rPr lang="en-GB" sz="2400" dirty="0"/>
              <a:t>Loss of consciousness</a:t>
            </a:r>
          </a:p>
          <a:p>
            <a:pPr marL="849313" lvl="1" indent="-457200" fontAlgn="auto">
              <a:spcBef>
                <a:spcPts val="0"/>
              </a:spcBef>
              <a:spcAft>
                <a:spcPts val="0"/>
              </a:spcAft>
              <a:buFontTx/>
              <a:buAutoNum type="alphaUcPeriod"/>
              <a:defRPr/>
            </a:pPr>
            <a:r>
              <a:rPr lang="en-US" sz="2400" dirty="0"/>
              <a:t>All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105</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all the above. Dizzy, sweaty and other signs of shock, increased pulse and breathing rates, sudden drop in pulse and blood pressure, and loss of consciousness."/>
          <p:cNvSpPr/>
          <p:nvPr>
            <p:custDataLst>
              <p:tags r:id="rId4"/>
            </p:custDataLst>
          </p:nvPr>
        </p:nvSpPr>
        <p:spPr>
          <a:xfrm rot="10800000">
            <a:off x="171450" y="4953000"/>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4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if you fall accidently and are suspended shat should you not do?"/>
          <p:cNvGraphicFramePr/>
          <p:nvPr>
            <p:custDataLst>
              <p:tags r:id="rId2"/>
            </p:custDataLst>
            <p:extLst>
              <p:ext uri="{D42A27DB-BD31-4B8C-83A1-F6EECF244321}">
                <p14:modId xmlns:p14="http://schemas.microsoft.com/office/powerpoint/2010/main" val="1677858263"/>
              </p:ext>
            </p:extLst>
          </p:nvPr>
        </p:nvGraphicFramePr>
        <p:xfrm>
          <a:off x="6172200" y="2133600"/>
          <a:ext cx="2971800" cy="43053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436688"/>
            <a:ext cx="8230810" cy="1127124"/>
          </a:xfrm>
        </p:spPr>
        <p:txBody>
          <a:bodyPr/>
          <a:lstStyle/>
          <a:p>
            <a:r>
              <a:rPr lang="en-US" b="0" dirty="0"/>
              <a:t>If you fall accidently and are suspended what should you </a:t>
            </a:r>
            <a:r>
              <a:rPr lang="en-US" b="0" u="sng" dirty="0"/>
              <a:t>NOT</a:t>
            </a:r>
            <a:r>
              <a:rPr lang="en-US" b="0" dirty="0"/>
              <a:t> do?</a:t>
            </a:r>
          </a:p>
        </p:txBody>
      </p:sp>
      <p:sp>
        <p:nvSpPr>
          <p:cNvPr id="3" name="TPAnswers"/>
          <p:cNvSpPr>
            <a:spLocks noGrp="1"/>
          </p:cNvSpPr>
          <p:nvPr>
            <p:ph type="body" idx="1"/>
            <p:custDataLst>
              <p:tags r:id="rId3"/>
            </p:custDataLst>
          </p:nvPr>
        </p:nvSpPr>
        <p:spPr>
          <a:xfrm>
            <a:off x="457200" y="2686050"/>
            <a:ext cx="5943600" cy="3886200"/>
          </a:xfrm>
        </p:spPr>
        <p:txBody>
          <a:bodyPr>
            <a:normAutofit/>
          </a:bodyPr>
          <a:lstStyle/>
          <a:p>
            <a:pPr marL="849313" lvl="1" indent="-457200">
              <a:buFont typeface="+mj-lt"/>
              <a:buAutoNum type="alphaUcPeriod"/>
            </a:pPr>
            <a:r>
              <a:rPr lang="en-GB" sz="2400" dirty="0"/>
              <a:t>AVOID using your legs….you don’t want blood sent there.</a:t>
            </a:r>
          </a:p>
          <a:p>
            <a:pPr marL="849313" lvl="1" indent="-457200">
              <a:buFont typeface="+mj-lt"/>
              <a:buAutoNum type="alphaUcPeriod"/>
            </a:pPr>
            <a:r>
              <a:rPr lang="en-GB" sz="2400" dirty="0"/>
              <a:t>Lift your knees into a sitting position.</a:t>
            </a:r>
          </a:p>
          <a:p>
            <a:pPr marL="849313" lvl="1" indent="-457200">
              <a:buFont typeface="+mj-lt"/>
              <a:buAutoNum type="alphaUcPeriod"/>
            </a:pPr>
            <a:r>
              <a:rPr lang="en-US" sz="2400" dirty="0"/>
              <a:t>Panic, scream for help until you are heard.</a:t>
            </a:r>
          </a:p>
          <a:p>
            <a:pPr marL="849313" lvl="1" indent="-457200">
              <a:buFont typeface="+mj-lt"/>
              <a:buAutoNum type="alphaUcPeriod"/>
            </a:pPr>
            <a:r>
              <a:rPr lang="en-GB" sz="2400" dirty="0"/>
              <a:t>Relax as much as possible. Panic makes things worse.</a:t>
            </a:r>
          </a:p>
          <a:p>
            <a:pPr marL="849313" lvl="1" indent="-457200">
              <a:buFont typeface="+mj-lt"/>
              <a:buAutoNum type="alphaUcPeriod"/>
            </a:pPr>
            <a:r>
              <a:rPr lang="en-GB" sz="2400" dirty="0"/>
              <a:t>If you can, every few minutes swing yourself </a:t>
            </a:r>
            <a:r>
              <a:rPr lang="en-GB" sz="2400" u="sng" dirty="0"/>
              <a:t>upside down.</a:t>
            </a:r>
            <a:endParaRPr lang="en-GB" sz="2400" dirty="0"/>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106</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Panic, scream for help until you are heard."/>
          <p:cNvSpPr/>
          <p:nvPr>
            <p:custDataLst>
              <p:tags r:id="rId4"/>
            </p:custDataLst>
          </p:nvPr>
        </p:nvSpPr>
        <p:spPr>
          <a:xfrm rot="10800000">
            <a:off x="132080" y="4002617"/>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490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what is the most important thing to remember if you are suspended after a fall?"/>
          <p:cNvGraphicFramePr/>
          <p:nvPr>
            <p:custDataLst>
              <p:tags r:id="rId2"/>
            </p:custDataLst>
            <p:extLst>
              <p:ext uri="{D42A27DB-BD31-4B8C-83A1-F6EECF244321}">
                <p14:modId xmlns:p14="http://schemas.microsoft.com/office/powerpoint/2010/main" val="359199979"/>
              </p:ext>
            </p:extLst>
          </p:nvPr>
        </p:nvGraphicFramePr>
        <p:xfrm>
          <a:off x="5486400" y="2438400"/>
          <a:ext cx="3505200" cy="36576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27124"/>
          </a:xfrm>
        </p:spPr>
        <p:txBody>
          <a:bodyPr/>
          <a:lstStyle/>
          <a:p>
            <a:r>
              <a:rPr lang="en-US" sz="3500" b="0" dirty="0"/>
              <a:t>What is the most important thing to remember if you are suspended after a fall?</a:t>
            </a:r>
          </a:p>
        </p:txBody>
      </p:sp>
      <p:sp>
        <p:nvSpPr>
          <p:cNvPr id="3" name="TPAnswers"/>
          <p:cNvSpPr>
            <a:spLocks noGrp="1"/>
          </p:cNvSpPr>
          <p:nvPr>
            <p:ph type="body" idx="1"/>
            <p:custDataLst>
              <p:tags r:id="rId3"/>
            </p:custDataLst>
          </p:nvPr>
        </p:nvSpPr>
        <p:spPr>
          <a:xfrm>
            <a:off x="304800" y="2971800"/>
            <a:ext cx="5181600" cy="2819400"/>
          </a:xfrm>
        </p:spPr>
        <p:txBody>
          <a:bodyPr>
            <a:normAutofit lnSpcReduction="10000"/>
          </a:bodyPr>
          <a:lstStyle/>
          <a:p>
            <a:pPr marL="623887" indent="-514350">
              <a:buFont typeface="+mj-lt"/>
              <a:buAutoNum type="alphaUcPeriod"/>
              <a:defRPr/>
            </a:pPr>
            <a:r>
              <a:rPr lang="en-GB" sz="2200" dirty="0"/>
              <a:t>Keep legs lower than the heart and the leg muscles immobile</a:t>
            </a:r>
          </a:p>
          <a:p>
            <a:pPr marL="623887" indent="-514350">
              <a:buFont typeface="+mj-lt"/>
              <a:buAutoNum type="alphaUcPeriod"/>
              <a:defRPr/>
            </a:pPr>
            <a:r>
              <a:rPr lang="en-GB" sz="2200" dirty="0"/>
              <a:t>Get in a standing position after the fall</a:t>
            </a:r>
          </a:p>
          <a:p>
            <a:pPr marL="623887" indent="-514350">
              <a:buFont typeface="+mj-lt"/>
              <a:buAutoNum type="alphaUcPeriod"/>
              <a:defRPr/>
            </a:pPr>
            <a:r>
              <a:rPr lang="en-US" sz="2200" dirty="0"/>
              <a:t>Scream for help until you are heard</a:t>
            </a:r>
          </a:p>
          <a:p>
            <a:pPr marL="623887" indent="-514350">
              <a:buFont typeface="+mj-lt"/>
              <a:buAutoNum type="alphaUcPeriod"/>
              <a:defRPr/>
            </a:pPr>
            <a:r>
              <a:rPr lang="en-GB" sz="2200" dirty="0"/>
              <a:t>Elevate your legs above the heart muscle and keep swaying them back and forth</a:t>
            </a:r>
          </a:p>
          <a:p>
            <a:pPr marL="623887" indent="-514350">
              <a:buFont typeface="+mj-lt"/>
              <a:buAutoNum type="alphaUcPeriod"/>
              <a:defRPr/>
            </a:pPr>
            <a:r>
              <a:rPr lang="en-GB" sz="2200" dirty="0"/>
              <a:t>None of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107</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keep legs lower than the heart and the leg muscles immobile."/>
          <p:cNvSpPr/>
          <p:nvPr>
            <p:custDataLst>
              <p:tags r:id="rId4"/>
            </p:custDataLst>
          </p:nvPr>
        </p:nvSpPr>
        <p:spPr>
          <a:xfrm rot="10800000">
            <a:off x="127000" y="3009901"/>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4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Two categories of rescue are called self and assisted rescue."/>
          <p:cNvGraphicFramePr/>
          <p:nvPr>
            <p:custDataLst>
              <p:tags r:id="rId2"/>
            </p:custDataLst>
            <p:extLst>
              <p:ext uri="{D42A27DB-BD31-4B8C-83A1-F6EECF244321}">
                <p14:modId xmlns:p14="http://schemas.microsoft.com/office/powerpoint/2010/main" val="2973633079"/>
              </p:ext>
            </p:extLst>
          </p:nvPr>
        </p:nvGraphicFramePr>
        <p:xfrm>
          <a:off x="4508500" y="2362200"/>
          <a:ext cx="4025900" cy="4381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57200" y="1738148"/>
            <a:ext cx="8230810" cy="1143000"/>
          </a:xfrm>
        </p:spPr>
        <p:txBody>
          <a:bodyPr/>
          <a:lstStyle/>
          <a:p>
            <a:r>
              <a:rPr lang="en-US" sz="3200" b="0" dirty="0">
                <a:solidFill>
                  <a:schemeClr val="tx1"/>
                </a:solidFill>
                <a:latin typeface="Calabri"/>
              </a:rPr>
              <a:t>Two categories of rescue are called self and assisted rescue.</a:t>
            </a:r>
          </a:p>
        </p:txBody>
      </p:sp>
      <p:sp>
        <p:nvSpPr>
          <p:cNvPr id="3" name="TPAnswers"/>
          <p:cNvSpPr>
            <a:spLocks noGrp="1"/>
          </p:cNvSpPr>
          <p:nvPr>
            <p:ph type="body" idx="1"/>
          </p:nvPr>
        </p:nvSpPr>
        <p:spPr>
          <a:xfrm>
            <a:off x="838200" y="33528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108</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6" name="CAI1" title="Picture of a check mark next to the survey answer, true."/>
          <p:cNvSpPr/>
          <p:nvPr>
            <p:custDataLst>
              <p:tags r:id="rId3"/>
            </p:custDataLst>
          </p:nvPr>
        </p:nvSpPr>
        <p:spPr>
          <a:xfrm rot="10800000">
            <a:off x="523240" y="33985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490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The two types of assisted rescue are pick off and line transfer."/>
          <p:cNvGraphicFramePr/>
          <p:nvPr>
            <p:custDataLst>
              <p:tags r:id="rId2"/>
            </p:custDataLst>
            <p:extLst>
              <p:ext uri="{D42A27DB-BD31-4B8C-83A1-F6EECF244321}">
                <p14:modId xmlns:p14="http://schemas.microsoft.com/office/powerpoint/2010/main" val="863781095"/>
              </p:ext>
            </p:extLst>
          </p:nvPr>
        </p:nvGraphicFramePr>
        <p:xfrm>
          <a:off x="4508500" y="2590800"/>
          <a:ext cx="4254500" cy="41529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57200" y="1738148"/>
            <a:ext cx="8230810" cy="1143000"/>
          </a:xfrm>
        </p:spPr>
        <p:txBody>
          <a:bodyPr/>
          <a:lstStyle/>
          <a:p>
            <a:r>
              <a:rPr lang="en-US" sz="3200" b="0" dirty="0">
                <a:solidFill>
                  <a:schemeClr val="tx1"/>
                </a:solidFill>
                <a:latin typeface="Calabri"/>
              </a:rPr>
              <a:t>The two types of assisted rescue are pick off and line transfer.</a:t>
            </a:r>
          </a:p>
        </p:txBody>
      </p:sp>
      <p:sp>
        <p:nvSpPr>
          <p:cNvPr id="3" name="TPAnswers"/>
          <p:cNvSpPr>
            <a:spLocks noGrp="1"/>
          </p:cNvSpPr>
          <p:nvPr>
            <p:ph type="body" idx="1"/>
          </p:nvPr>
        </p:nvSpPr>
        <p:spPr>
          <a:xfrm>
            <a:off x="838200" y="33528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109</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true."/>
          <p:cNvSpPr/>
          <p:nvPr>
            <p:custDataLst>
              <p:tags r:id="rId3"/>
            </p:custDataLst>
          </p:nvPr>
        </p:nvSpPr>
        <p:spPr>
          <a:xfrm rot="10800000">
            <a:off x="523240" y="33985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40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idx="1"/>
          </p:nvPr>
        </p:nvSpPr>
        <p:spPr>
          <a:xfrm>
            <a:off x="482600" y="2130412"/>
            <a:ext cx="8229600" cy="4525962"/>
          </a:xfrm>
        </p:spPr>
        <p:txBody>
          <a:bodyPr>
            <a:noAutofit/>
          </a:bodyPr>
          <a:lstStyle/>
          <a:p>
            <a:pPr marL="914400" lvl="1" indent="-457200">
              <a:buFont typeface="Arial" panose="020B0604020202020204" pitchFamily="34" charset="0"/>
              <a:buChar char="•"/>
              <a:defRPr/>
            </a:pPr>
            <a:r>
              <a:rPr sz="2200" spc="50" dirty="0">
                <a:latin typeface="Arial" pitchFamily="34" charset="0"/>
                <a:cs typeface="Arial" pitchFamily="34" charset="0"/>
              </a:rPr>
              <a:t>Safe and healthful working conditions</a:t>
            </a:r>
            <a:endParaRPr sz="600" spc="50" dirty="0">
              <a:latin typeface="Arial" pitchFamily="34" charset="0"/>
              <a:cs typeface="Arial" pitchFamily="34" charset="0"/>
            </a:endParaRPr>
          </a:p>
          <a:p>
            <a:pPr marL="914400" lvl="1" indent="-457200">
              <a:buFont typeface="Arial" panose="020B0604020202020204" pitchFamily="34" charset="0"/>
              <a:buChar char="•"/>
              <a:defRPr/>
            </a:pPr>
            <a:r>
              <a:rPr sz="2200" spc="50" dirty="0">
                <a:latin typeface="Arial" pitchFamily="34" charset="0"/>
                <a:cs typeface="Arial" pitchFamily="34" charset="0"/>
              </a:rPr>
              <a:t>File a confidential complaint with OSHA to have </a:t>
            </a:r>
            <a:r>
              <a:rPr lang="en-US" sz="2200" spc="50" dirty="0">
                <a:latin typeface="Arial" pitchFamily="34" charset="0"/>
                <a:cs typeface="Arial" pitchFamily="34" charset="0"/>
              </a:rPr>
              <a:t>their </a:t>
            </a:r>
            <a:r>
              <a:rPr sz="2200" spc="50" dirty="0">
                <a:latin typeface="Arial" pitchFamily="34" charset="0"/>
                <a:cs typeface="Arial" pitchFamily="34" charset="0"/>
              </a:rPr>
              <a:t>workplace inspected</a:t>
            </a:r>
          </a:p>
          <a:p>
            <a:pPr marL="914400" lvl="1" indent="-457200">
              <a:buFont typeface="Arial" panose="020B0604020202020204" pitchFamily="34" charset="0"/>
              <a:buChar char="•"/>
              <a:defRPr/>
            </a:pPr>
            <a:r>
              <a:rPr sz="2200" spc="50" dirty="0">
                <a:latin typeface="Arial" pitchFamily="34" charset="0"/>
                <a:cs typeface="Arial" pitchFamily="34" charset="0"/>
              </a:rPr>
              <a:t>Review records of work-related injuries and illnesses</a:t>
            </a:r>
          </a:p>
          <a:p>
            <a:pPr marL="914400" lvl="1" indent="-457200">
              <a:buFont typeface="Arial" panose="020B0604020202020204" pitchFamily="34" charset="0"/>
              <a:buChar char="•"/>
              <a:defRPr/>
            </a:pPr>
            <a:r>
              <a:rPr sz="2200" spc="50" dirty="0">
                <a:latin typeface="Arial" pitchFamily="34" charset="0"/>
                <a:cs typeface="Arial" pitchFamily="34" charset="0"/>
              </a:rPr>
              <a:t>Receive training, methods to prevent harm, and the OSHA standards that apply to their workplace</a:t>
            </a:r>
          </a:p>
          <a:p>
            <a:pPr marL="914400" lvl="1" indent="-457200">
              <a:buFont typeface="Arial" panose="020B0604020202020204" pitchFamily="34" charset="0"/>
              <a:buChar char="•"/>
              <a:defRPr/>
            </a:pPr>
            <a:r>
              <a:rPr sz="2200" spc="50" dirty="0">
                <a:latin typeface="Arial" pitchFamily="34" charset="0"/>
                <a:cs typeface="Arial" pitchFamily="34" charset="0"/>
              </a:rPr>
              <a:t>Use their rights under the law without retaliation or discrimination</a:t>
            </a:r>
          </a:p>
          <a:p>
            <a:pPr marL="914400" lvl="1" indent="-457200">
              <a:buFont typeface="Arial" panose="020B0604020202020204" pitchFamily="34" charset="0"/>
              <a:buChar char="•"/>
              <a:defRPr/>
            </a:pPr>
            <a:r>
              <a:rPr sz="2200" spc="50" dirty="0">
                <a:latin typeface="Arial" pitchFamily="34" charset="0"/>
                <a:cs typeface="Arial" pitchFamily="34" charset="0"/>
              </a:rPr>
              <a:t>Obtain copies of test results done to find hazards in the workplace</a:t>
            </a:r>
          </a:p>
          <a:p>
            <a:pPr marL="914400" lvl="1" indent="-457200">
              <a:buFont typeface="Arial" panose="020B0604020202020204" pitchFamily="34" charset="0"/>
              <a:buChar char="•"/>
              <a:defRPr/>
            </a:pPr>
            <a:r>
              <a:rPr sz="2200" spc="50" dirty="0">
                <a:latin typeface="Arial" pitchFamily="34" charset="0"/>
                <a:cs typeface="Arial" pitchFamily="34" charset="0"/>
              </a:rPr>
              <a:t>Obtain copies of  their medical records</a:t>
            </a:r>
          </a:p>
          <a:p>
            <a:pPr algn="r">
              <a:buFont typeface="Arial" charset="0"/>
              <a:buNone/>
              <a:defRPr/>
            </a:pPr>
            <a:endParaRPr sz="1800" dirty="0">
              <a:latin typeface="Arial" pitchFamily="34" charset="0"/>
              <a:cs typeface="Arial" pitchFamily="34" charset="0"/>
            </a:endParaRPr>
          </a:p>
          <a:p>
            <a:pPr algn="l">
              <a:buFont typeface="Arial" charset="0"/>
              <a:buNone/>
              <a:defRPr/>
            </a:pPr>
            <a:endParaRPr sz="2200" dirty="0">
              <a:latin typeface="Arial" pitchFamily="34" charset="0"/>
              <a:cs typeface="Arial" pitchFamily="34" charset="0"/>
            </a:endParaRPr>
          </a:p>
        </p:txBody>
      </p:sp>
      <p:sp>
        <p:nvSpPr>
          <p:cNvPr id="27650" name="Slide Number Placeholder 3"/>
          <p:cNvSpPr>
            <a:spLocks noGrp="1"/>
          </p:cNvSpPr>
          <p:nvPr>
            <p:ph type="sldNum" sz="quarter" idx="4294967295"/>
          </p:nvPr>
        </p:nvSpPr>
        <p:spPr bwMode="auto">
          <a:xfrm>
            <a:off x="4518068" y="6452791"/>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fld id="{8F957334-C847-4ACF-B54A-77B2C4ACE241}" type="slidenum">
              <a:rPr lang="en-US" altLang="en-US" sz="1200"/>
              <a:pPr eaLnBrk="1" hangingPunct="1">
                <a:spcBef>
                  <a:spcPct val="0"/>
                </a:spcBef>
                <a:buSzTx/>
                <a:buFontTx/>
                <a:buNone/>
              </a:pPr>
              <a:t>11</a:t>
            </a:fld>
            <a:endParaRPr lang="en-US" altLang="en-US" sz="1200" dirty="0"/>
          </a:p>
        </p:txBody>
      </p:sp>
      <p:sp>
        <p:nvSpPr>
          <p:cNvPr id="27651" name="Title 2"/>
          <p:cNvSpPr txBox="1">
            <a:spLocks/>
          </p:cNvSpPr>
          <p:nvPr/>
        </p:nvSpPr>
        <p:spPr bwMode="auto">
          <a:xfrm>
            <a:off x="482600" y="0"/>
            <a:ext cx="8229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algn="ctr">
              <a:spcBef>
                <a:spcPct val="0"/>
              </a:spcBef>
              <a:buSzTx/>
              <a:buFontTx/>
              <a:buNone/>
            </a:pPr>
            <a:r>
              <a:rPr lang="en-US" altLang="en-US" sz="4400" dirty="0"/>
              <a:t>Workers Have the Right To…</a:t>
            </a:r>
          </a:p>
        </p:txBody>
      </p:sp>
      <p:sp>
        <p:nvSpPr>
          <p:cNvPr id="27653" name="TextBox 6"/>
          <p:cNvSpPr txBox="1">
            <a:spLocks noChangeArrowheads="1"/>
          </p:cNvSpPr>
          <p:nvPr/>
        </p:nvSpPr>
        <p:spPr bwMode="auto">
          <a:xfrm>
            <a:off x="2286000" y="6118225"/>
            <a:ext cx="6858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r>
              <a:rPr lang="en-US" altLang="en-US" sz="1600" dirty="0">
                <a:solidFill>
                  <a:schemeClr val="tx1"/>
                </a:solidFill>
                <a:cs typeface="Arial" panose="020B0604020202020204" pitchFamily="34"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anose="020E0802020502020306" pitchFamily="34" charset="0"/>
            </a:endParaRPr>
          </a:p>
        </p:txBody>
      </p:sp>
      <p:sp>
        <p:nvSpPr>
          <p:cNvPr id="7" name="Title 1"/>
          <p:cNvSpPr>
            <a:spLocks noGrp="1"/>
          </p:cNvSpPr>
          <p:nvPr>
            <p:ph type="title"/>
          </p:nvPr>
        </p:nvSpPr>
        <p:spPr>
          <a:xfrm>
            <a:off x="457200" y="274638"/>
            <a:ext cx="8229600" cy="1143000"/>
          </a:xfrm>
        </p:spPr>
        <p:txBody>
          <a:bodyPr/>
          <a:lstStyle/>
          <a:p>
            <a:r>
              <a:rPr lang="en-US" dirty="0"/>
              <a:t>What Does OSHA Do?</a:t>
            </a:r>
          </a:p>
        </p:txBody>
      </p:sp>
      <p:sp>
        <p:nvSpPr>
          <p:cNvPr id="8" name="Title 2"/>
          <p:cNvSpPr txBox="1">
            <a:spLocks/>
          </p:cNvSpPr>
          <p:nvPr/>
        </p:nvSpPr>
        <p:spPr bwMode="auto">
          <a:xfrm>
            <a:off x="586624" y="1262062"/>
            <a:ext cx="8229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algn="ctr">
              <a:spcBef>
                <a:spcPct val="0"/>
              </a:spcBef>
              <a:buSzTx/>
              <a:buFontTx/>
              <a:buNone/>
            </a:pPr>
            <a:r>
              <a:rPr lang="en-US" altLang="en-US" sz="4400" dirty="0">
                <a:solidFill>
                  <a:srgbClr val="00B050"/>
                </a:solidFill>
              </a:rPr>
              <a:t>Workers Have the Right To…</a:t>
            </a:r>
          </a:p>
        </p:txBody>
      </p:sp>
    </p:spTree>
    <p:extLst>
      <p:ext uri="{BB962C8B-B14F-4D97-AF65-F5344CB8AC3E}">
        <p14:creationId xmlns:p14="http://schemas.microsoft.com/office/powerpoint/2010/main" val="2962568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036637"/>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Free Fall Distance</a:t>
            </a:r>
          </a:p>
        </p:txBody>
      </p:sp>
      <p:sp>
        <p:nvSpPr>
          <p:cNvPr id="4100" name="Rectangle 4"/>
          <p:cNvSpPr>
            <a:spLocks noGrp="1" noChangeArrowheads="1"/>
          </p:cNvSpPr>
          <p:nvPr>
            <p:ph idx="1"/>
          </p:nvPr>
        </p:nvSpPr>
        <p:spPr>
          <a:xfrm>
            <a:off x="457200" y="2179637"/>
            <a:ext cx="6096000" cy="4525963"/>
          </a:xfrm>
        </p:spPr>
        <p:txBody>
          <a:bodyPr/>
          <a:lstStyle/>
          <a:p>
            <a:pPr eaLnBrk="1" hangingPunct="1">
              <a:buFontTx/>
              <a:buNone/>
            </a:pPr>
            <a:r>
              <a:rPr lang="en-US" dirty="0">
                <a:solidFill>
                  <a:srgbClr val="FF0000"/>
                </a:solidFill>
                <a:latin typeface="Century Gothic" charset="0"/>
                <a:ea typeface="MS PGothic" charset="0"/>
              </a:rPr>
              <a:t>	"Free fall distance" </a:t>
            </a:r>
            <a:r>
              <a:rPr lang="en-US" dirty="0">
                <a:latin typeface="Century Gothic" charset="0"/>
                <a:ea typeface="MS PGothic" charset="0"/>
              </a:rPr>
              <a:t>means the vertical displacement of the fall arrest attachment point on the employee's body belt or body harness between onset of the fall and just before the system begins to apply force to arrest the fall. </a:t>
            </a:r>
          </a:p>
        </p:txBody>
      </p:sp>
      <p:graphicFrame>
        <p:nvGraphicFramePr>
          <p:cNvPr id="4098" name="Object 5" title="Picture of a cartoon worker free falling."/>
          <p:cNvGraphicFramePr>
            <a:graphicFrameLocks noChangeAspect="1"/>
          </p:cNvGraphicFramePr>
          <p:nvPr>
            <p:extLst>
              <p:ext uri="{D42A27DB-BD31-4B8C-83A1-F6EECF244321}">
                <p14:modId xmlns:p14="http://schemas.microsoft.com/office/powerpoint/2010/main" val="406666945"/>
              </p:ext>
            </p:extLst>
          </p:nvPr>
        </p:nvGraphicFramePr>
        <p:xfrm>
          <a:off x="6705600" y="1295400"/>
          <a:ext cx="1955800" cy="4956175"/>
        </p:xfrm>
        <a:graphic>
          <a:graphicData uri="http://schemas.openxmlformats.org/presentationml/2006/ole">
            <mc:AlternateContent xmlns:mc="http://schemas.openxmlformats.org/markup-compatibility/2006">
              <mc:Choice xmlns:v="urn:schemas-microsoft-com:vml" Requires="v">
                <p:oleObj spid="_x0000_s34143" name="Clip" r:id="rId4" imgW="1955800" imgH="4957233" progId="">
                  <p:embed/>
                </p:oleObj>
              </mc:Choice>
              <mc:Fallback>
                <p:oleObj name="Clip" r:id="rId4" imgW="1955800" imgH="4957233" progId="">
                  <p:embed/>
                  <p:pic>
                    <p:nvPicPr>
                      <p:cNvPr id="0" name="Picture 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95400"/>
                        <a:ext cx="1955800" cy="49561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000000">
                                  <a:alpha val="74997"/>
                                </a:srgbClr>
                              </a:outerShdw>
                            </a:effectLst>
                          </a14:hiddenEffects>
                        </a:ext>
                      </a:extLst>
                    </p:spPr>
                  </p:pic>
                </p:oleObj>
              </mc:Fallback>
            </mc:AlternateContent>
          </a:graphicData>
        </a:graphic>
      </p:graphicFrame>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1023816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1524000"/>
            <a:ext cx="8229600" cy="1143000"/>
          </a:xfrm>
          <a:extLst/>
        </p:spPr>
        <p:txBody>
          <a:bodyPr wrap="square" numCol="1" anchorCtr="0" compatLnSpc="1">
            <a:prstTxWarp prst="textNoShape">
              <a:avLst/>
            </a:prstTxWarp>
            <a:normAutofit/>
          </a:bodyPr>
          <a:lstStyle/>
          <a:p>
            <a:pPr eaLnBrk="1" hangingPunct="1"/>
            <a:r>
              <a:rPr lang="en-US" sz="2800" dirty="0">
                <a:effectLst>
                  <a:outerShdw blurRad="38100" dist="38100" dir="2700000" algn="tl">
                    <a:srgbClr val="DDDDDD"/>
                  </a:outerShdw>
                </a:effectLst>
                <a:latin typeface="Palatino Linotype" charset="0"/>
                <a:ea typeface="MS PGothic" charset="0"/>
              </a:rPr>
              <a:t>Calculation of Total Fall Distance</a:t>
            </a:r>
            <a:r>
              <a:rPr lang="en-US" sz="2800" dirty="0">
                <a:solidFill>
                  <a:schemeClr val="accent2"/>
                </a:solidFill>
                <a:effectLst>
                  <a:outerShdw blurRad="38100" dist="38100" dir="2700000" algn="tl">
                    <a:srgbClr val="DDDDDD"/>
                  </a:outerShdw>
                </a:effectLst>
                <a:latin typeface="Palatino Linotype" charset="0"/>
                <a:ea typeface="MS PGothic" charset="0"/>
              </a:rPr>
              <a:t> </a:t>
            </a:r>
          </a:p>
        </p:txBody>
      </p:sp>
      <p:sp>
        <p:nvSpPr>
          <p:cNvPr id="47107" name="Rectangle 3"/>
          <p:cNvSpPr>
            <a:spLocks noGrp="1" noChangeArrowheads="1"/>
          </p:cNvSpPr>
          <p:nvPr>
            <p:ph idx="1"/>
          </p:nvPr>
        </p:nvSpPr>
        <p:spPr>
          <a:xfrm>
            <a:off x="685800" y="2261791"/>
            <a:ext cx="8229600" cy="4525962"/>
          </a:xfrm>
        </p:spPr>
        <p:txBody>
          <a:bodyPr>
            <a:normAutofit/>
          </a:bodyPr>
          <a:lstStyle/>
          <a:p>
            <a:pPr eaLnBrk="1" hangingPunct="1">
              <a:spcBef>
                <a:spcPct val="0"/>
              </a:spcBef>
            </a:pPr>
            <a:r>
              <a:rPr lang="en-US" sz="2800" dirty="0">
                <a:latin typeface="Century Gothic" charset="0"/>
                <a:ea typeface="MS PGothic" charset="0"/>
              </a:rPr>
              <a:t>Freefall = 6 feet maximum</a:t>
            </a:r>
          </a:p>
          <a:p>
            <a:pPr eaLnBrk="1" hangingPunct="1">
              <a:spcBef>
                <a:spcPct val="0"/>
              </a:spcBef>
            </a:pPr>
            <a:r>
              <a:rPr lang="en-US" sz="2800" dirty="0">
                <a:latin typeface="Century Gothic" charset="0"/>
                <a:ea typeface="MS PGothic" charset="0"/>
              </a:rPr>
              <a:t>Deceleration Distance =  3.5 feet maximum</a:t>
            </a:r>
          </a:p>
          <a:p>
            <a:pPr eaLnBrk="1" hangingPunct="1">
              <a:spcBef>
                <a:spcPct val="0"/>
              </a:spcBef>
            </a:pPr>
            <a:r>
              <a:rPr lang="en-US" sz="2800" dirty="0">
                <a:latin typeface="Century Gothic" charset="0"/>
                <a:ea typeface="MS PGothic" charset="0"/>
              </a:rPr>
              <a:t>Lifeline elongation = 2 feet maximum</a:t>
            </a:r>
          </a:p>
          <a:p>
            <a:pPr eaLnBrk="1" hangingPunct="1">
              <a:spcBef>
                <a:spcPct val="0"/>
              </a:spcBef>
            </a:pPr>
            <a:r>
              <a:rPr lang="en-US" sz="2800" dirty="0">
                <a:latin typeface="Century Gothic" charset="0"/>
                <a:ea typeface="MS PGothic" charset="0"/>
              </a:rPr>
              <a:t>Total fall before stopping = 11.5 feet</a:t>
            </a:r>
          </a:p>
          <a:p>
            <a:pPr eaLnBrk="1" hangingPunct="1">
              <a:spcBef>
                <a:spcPct val="0"/>
              </a:spcBef>
            </a:pPr>
            <a:r>
              <a:rPr lang="en-US" sz="2800" dirty="0">
                <a:latin typeface="Century Gothic" charset="0"/>
                <a:ea typeface="MS PGothic" charset="0"/>
              </a:rPr>
              <a:t>Portion of body landing below attachment point approximately 5 feet</a:t>
            </a:r>
          </a:p>
          <a:p>
            <a:pPr eaLnBrk="1" hangingPunct="1">
              <a:spcBef>
                <a:spcPct val="0"/>
              </a:spcBef>
            </a:pPr>
            <a:r>
              <a:rPr lang="en-US" sz="2800" dirty="0">
                <a:latin typeface="Century Gothic" charset="0"/>
                <a:ea typeface="MS PGothic" charset="0"/>
              </a:rPr>
              <a:t>Total clearance below required to avoid contacting lower level may be as great as 16.5 feet or more!</a:t>
            </a:r>
          </a:p>
        </p:txBody>
      </p:sp>
      <p:sp>
        <p:nvSpPr>
          <p:cNvPr id="5" name="Rectangle 2"/>
          <p:cNvSpPr txBox="1">
            <a:spLocks noChangeArrowheads="1"/>
          </p:cNvSpPr>
          <p:nvPr/>
        </p:nvSpPr>
        <p:spPr bwMode="auto">
          <a:xfrm>
            <a:off x="457200" y="1067416"/>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Free Fall Distance</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7416128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icture of fall factor graph"/>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40515" y="4038600"/>
            <a:ext cx="3316424" cy="2066926"/>
          </a:xfrm>
          <a:prstGeom prst="rect">
            <a:avLst/>
          </a:prstGeom>
        </p:spPr>
      </p:pic>
      <p:sp>
        <p:nvSpPr>
          <p:cNvPr id="96258" name="Rectangle 2"/>
          <p:cNvSpPr>
            <a:spLocks noGrp="1" noChangeArrowheads="1"/>
          </p:cNvSpPr>
          <p:nvPr>
            <p:ph type="title"/>
          </p:nvPr>
        </p:nvSpPr>
        <p:spPr>
          <a:xfrm>
            <a:off x="457200" y="973138"/>
            <a:ext cx="8229600" cy="1143000"/>
          </a:xfrm>
        </p:spPr>
        <p:txBody>
          <a:bodyPr/>
          <a:lstStyle/>
          <a:p>
            <a:r>
              <a:rPr lang="en-US" dirty="0"/>
              <a:t>Fall Factor</a:t>
            </a:r>
          </a:p>
        </p:txBody>
      </p:sp>
      <p:sp>
        <p:nvSpPr>
          <p:cNvPr id="96259" name="Rectangle 3"/>
          <p:cNvSpPr>
            <a:spLocks noGrp="1" noChangeArrowheads="1"/>
          </p:cNvSpPr>
          <p:nvPr>
            <p:ph idx="1"/>
          </p:nvPr>
        </p:nvSpPr>
        <p:spPr>
          <a:xfrm>
            <a:off x="457200" y="1905000"/>
            <a:ext cx="8229600" cy="4525962"/>
          </a:xfrm>
        </p:spPr>
        <p:txBody>
          <a:bodyPr/>
          <a:lstStyle/>
          <a:p>
            <a:pPr>
              <a:buFontTx/>
              <a:buNone/>
            </a:pPr>
            <a:r>
              <a:rPr lang="en-US" sz="2800" dirty="0"/>
              <a:t>A derived number used to evaluate the shock loads generated on the worker, belaying and anchors that occur when a worker falls. </a:t>
            </a:r>
          </a:p>
          <a:p>
            <a:pPr>
              <a:buFontTx/>
              <a:buNone/>
            </a:pPr>
            <a:r>
              <a:rPr lang="en-US" sz="2800" dirty="0"/>
              <a:t>The higher the fall factor the greater the forces placed on the system: </a:t>
            </a:r>
          </a:p>
          <a:p>
            <a:pPr>
              <a:buFontTx/>
              <a:buNone/>
            </a:pPr>
            <a:r>
              <a:rPr lang="en-US" sz="2800" dirty="0"/>
              <a:t>	Fall factor= </a:t>
            </a:r>
          </a:p>
          <a:p>
            <a:pPr marL="0" indent="0">
              <a:buNone/>
            </a:pPr>
            <a:r>
              <a:rPr lang="en-US" sz="2800" dirty="0"/>
              <a:t>	Length of fall </a:t>
            </a:r>
          </a:p>
          <a:p>
            <a:pPr marL="0" indent="0">
              <a:buNone/>
            </a:pPr>
            <a:r>
              <a:rPr lang="en-US" sz="2800" dirty="0"/>
              <a:t>	divided by</a:t>
            </a:r>
          </a:p>
          <a:p>
            <a:pPr marL="0" indent="0">
              <a:buNone/>
            </a:pPr>
            <a:r>
              <a:rPr lang="en-US" sz="2800" dirty="0"/>
              <a:t>	length of rope</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5162920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lstStyle/>
          <a:p>
            <a:r>
              <a:rPr lang="en-US" u="sng" dirty="0"/>
              <a:t>Fall Factor</a:t>
            </a:r>
            <a:endParaRPr lang="en-US" dirty="0"/>
          </a:p>
        </p:txBody>
      </p:sp>
      <p:pic>
        <p:nvPicPr>
          <p:cNvPr id="1026" name="Picture 2" descr="C:\Users\Owner\Desktop\CITCA\citca paperwork\The-Mississippi-Rule.jpg" title="Picture of a slide about how many feet a person can fall per sec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1828800"/>
            <a:ext cx="447394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40391281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wrap="square" numCol="1" anchorCtr="0" compatLnSpc="1">
            <a:prstTxWarp prst="textNoShape">
              <a:avLst/>
            </a:prstTxWarp>
          </a:bodyPr>
          <a:lstStyle/>
          <a:p>
            <a:r>
              <a:rPr lang="en-US" dirty="0">
                <a:effectLst>
                  <a:outerShdw blurRad="38100" dist="38100" dir="2700000" algn="tl">
                    <a:srgbClr val="DDDDDD"/>
                  </a:outerShdw>
                </a:effectLst>
                <a:latin typeface="+mj-lt"/>
                <a:ea typeface="MS PGothic" charset="0"/>
              </a:rPr>
              <a:t>Fatal Fall </a:t>
            </a:r>
            <a:r>
              <a:rPr lang="en-US" dirty="0">
                <a:latin typeface="+mj-lt"/>
                <a:ea typeface="MS PGothic" charset="0"/>
              </a:rPr>
              <a:t>Exercise</a:t>
            </a:r>
          </a:p>
        </p:txBody>
      </p:sp>
      <p:sp>
        <p:nvSpPr>
          <p:cNvPr id="3" name="Content Placeholder 2"/>
          <p:cNvSpPr>
            <a:spLocks noGrp="1"/>
          </p:cNvSpPr>
          <p:nvPr>
            <p:ph sz="half" idx="1"/>
          </p:nvPr>
        </p:nvSpPr>
        <p:spPr>
          <a:xfrm>
            <a:off x="457200" y="1981200"/>
            <a:ext cx="8153400" cy="4233862"/>
          </a:xfrm>
        </p:spPr>
        <p:txBody>
          <a:bodyPr/>
          <a:lstStyle/>
          <a:p>
            <a:r>
              <a:rPr lang="en-US" sz="2400" dirty="0"/>
              <a:t>Calculate impact of the students’ weight</a:t>
            </a:r>
          </a:p>
          <a:p>
            <a:r>
              <a:rPr lang="en-US" sz="2400" dirty="0"/>
              <a:t>Acceleration = 32ft/sec</a:t>
            </a:r>
            <a:r>
              <a:rPr lang="en-US" sz="2400" baseline="30000" dirty="0"/>
              <a:t>2</a:t>
            </a:r>
          </a:p>
          <a:p>
            <a:r>
              <a:rPr lang="en-US" sz="2400" dirty="0"/>
              <a:t>Force = Mass x Acceleration</a:t>
            </a:r>
            <a:endParaRPr lang="en-US" sz="2400" baseline="30000" dirty="0"/>
          </a:p>
          <a:p>
            <a:r>
              <a:rPr lang="en-US" sz="2400" dirty="0"/>
              <a:t>Force Calculator: </a:t>
            </a:r>
            <a:r>
              <a:rPr lang="en-US" sz="2400" dirty="0">
                <a:hlinkClick r:id="rId3" tooltip="Link to Force calculator"/>
              </a:rPr>
              <a:t>https://www.easycalculation.com/physics/classical-physics/force.php</a:t>
            </a:r>
            <a:endParaRPr lang="en-US" sz="2400" dirty="0"/>
          </a:p>
          <a:p>
            <a:r>
              <a:rPr lang="en-US" sz="2400" dirty="0"/>
              <a:t>Conversion to Pounds of Pressure: </a:t>
            </a:r>
            <a:r>
              <a:rPr lang="en-US" sz="2400" u="sng" dirty="0">
                <a:hlinkClick r:id="rId4" tooltip="Link to Conversion site"/>
              </a:rPr>
              <a:t>http://www.convertunits.com/from/newton/to/pound</a:t>
            </a:r>
            <a:endParaRPr lang="en-US" sz="2400" u="sng" dirty="0"/>
          </a:p>
          <a:p>
            <a:pPr marL="109537" indent="0">
              <a:buNone/>
            </a:pPr>
            <a:endParaRPr lang="en-US" sz="2400" dirty="0"/>
          </a:p>
        </p:txBody>
      </p:sp>
      <p:pic>
        <p:nvPicPr>
          <p:cNvPr id="6" name="Picture 2" title="Picture of a worker on the ground after a fall."/>
          <p:cNvPicPr>
            <a:picLocks noGrp="1" noChangeAspect="1" noChangeArrowheads="1"/>
          </p:cNvPicPr>
          <p:nvPr>
            <p:ph sz="half" idx="2"/>
          </p:nvPr>
        </p:nvPicPr>
        <p:blipFill>
          <a:blip r:embed="rId5" cstate="email">
            <a:lum bright="12000"/>
            <a:extLst>
              <a:ext uri="{28A0092B-C50C-407E-A947-70E740481C1C}">
                <a14:useLocalDpi xmlns:a14="http://schemas.microsoft.com/office/drawing/2010/main"/>
              </a:ext>
            </a:extLst>
          </a:blip>
          <a:stretch>
            <a:fillRect/>
          </a:stretch>
        </p:blipFill>
        <p:spPr bwMode="auto">
          <a:xfrm>
            <a:off x="6019800" y="1498664"/>
            <a:ext cx="2819400" cy="211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36514656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dirty="0" smtClean="0"/>
              <a:t>El Paso, Texas June 10, 2002</a:t>
            </a:r>
            <a:endParaRPr lang="en-US" dirty="0"/>
          </a:p>
        </p:txBody>
      </p:sp>
      <p:sp>
        <p:nvSpPr>
          <p:cNvPr id="68610" name="Slide Number Placeholder 3"/>
          <p:cNvSpPr>
            <a:spLocks noGrp="1"/>
          </p:cNvSpPr>
          <p:nvPr>
            <p:ph type="sldNum" sz="quarter" idx="4294967295"/>
          </p:nvPr>
        </p:nvSpPr>
        <p:spPr bwMode="auto">
          <a:xfrm>
            <a:off x="8777288" y="6416675"/>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BF357CB-2D62-2941-B3EB-5664676FB202}" type="slidenum">
              <a:rPr lang="en-US" sz="1200">
                <a:solidFill>
                  <a:srgbClr val="595959"/>
                </a:solidFill>
                <a:latin typeface="Century Gothic" charset="0"/>
              </a:rPr>
              <a:pPr/>
              <a:t>115</a:t>
            </a:fld>
            <a:endParaRPr lang="en-US" sz="1200" dirty="0">
              <a:solidFill>
                <a:srgbClr val="595959"/>
              </a:solidFill>
              <a:latin typeface="Century Gothic" charset="0"/>
            </a:endParaRPr>
          </a:p>
        </p:txBody>
      </p:sp>
      <p:pic>
        <p:nvPicPr>
          <p:cNvPr id="68611" name="Picture 2" descr="Taylor_Towers_1" title="El Paso, Tex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6780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7772400" cy="1470025"/>
          </a:xfrm>
        </p:spPr>
        <p:txBody>
          <a:bodyPr wrap="square" numCol="1" anchorCtr="0" compatLnSpc="1">
            <a:prstTxWarp prst="textNoShape">
              <a:avLst/>
            </a:prstTxWarp>
          </a:bodyPr>
          <a:lstStyle/>
          <a:p>
            <a:r>
              <a:rPr lang="en-US" dirty="0">
                <a:latin typeface="+mj-lt"/>
                <a:ea typeface="MS PGothic" charset="0"/>
              </a:rPr>
              <a:t>Section 6:</a:t>
            </a:r>
            <a:br>
              <a:rPr lang="en-US" dirty="0">
                <a:latin typeface="+mj-lt"/>
                <a:ea typeface="MS PGothic" charset="0"/>
              </a:rPr>
            </a:br>
            <a:r>
              <a:rPr lang="en-US" dirty="0">
                <a:latin typeface="+mj-lt"/>
                <a:ea typeface="MS PGothic" charset="0"/>
              </a:rPr>
              <a:t>Tower Systems</a:t>
            </a:r>
          </a:p>
        </p:txBody>
      </p:sp>
      <p:sp>
        <p:nvSpPr>
          <p:cNvPr id="5" name="Content Placeholder 2"/>
          <p:cNvSpPr txBox="1">
            <a:spLocks/>
          </p:cNvSpPr>
          <p:nvPr/>
        </p:nvSpPr>
        <p:spPr bwMode="auto">
          <a:xfrm>
            <a:off x="533400" y="1719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9538" indent="0" algn="ctr" rtl="0" eaLnBrk="1" fontAlgn="base" hangingPunct="1">
              <a:spcBef>
                <a:spcPts val="400"/>
              </a:spcBef>
              <a:spcAft>
                <a:spcPct val="0"/>
              </a:spcAft>
              <a:buClr>
                <a:schemeClr val="accent1"/>
              </a:buClr>
              <a:buSzPct val="68000"/>
              <a:buFont typeface="Wingdings 3" panose="05040102010807070707" pitchFamily="18" charset="2"/>
              <a:buNone/>
              <a:defRPr sz="2700" smtClean="0">
                <a:solidFill>
                  <a:schemeClr val="tx1"/>
                </a:solidFill>
                <a:latin typeface="Calibri" panose="020F0502020204030204" pitchFamily="34"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a:solidFill>
                  <a:schemeClr val="tx1"/>
                </a:solidFill>
                <a:latin typeface="Calibri" panose="020F0502020204030204" pitchFamily="34" charset="0"/>
                <a:ea typeface="+mn-ea"/>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a:solidFill>
                  <a:schemeClr val="tx1"/>
                </a:solidFill>
                <a:latin typeface="Calibri" panose="020F0502020204030204" pitchFamily="34" charset="0"/>
                <a:ea typeface="+mn-ea"/>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a:solidFill>
                  <a:schemeClr val="tx1"/>
                </a:solidFill>
                <a:latin typeface="Calibri" panose="020F0502020204030204" pitchFamily="34" charset="0"/>
                <a:ea typeface="+mn-ea"/>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sz="2000">
                <a:solidFill>
                  <a:schemeClr val="tx1"/>
                </a:solidFill>
                <a:latin typeface="Calibri" panose="020F0502020204030204" pitchFamily="34" charset="0"/>
                <a:ea typeface="+mn-ea"/>
              </a:defRPr>
            </a:lvl5pPr>
            <a:lvl6pPr marL="18288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marL="109537" algn="l"/>
            <a:r>
              <a:rPr lang="en-US" sz="2800" kern="0" dirty="0"/>
              <a:t>By the end of this section students will understand the following:</a:t>
            </a:r>
          </a:p>
          <a:p>
            <a:pPr marL="876300" lvl="1" indent="-255588">
              <a:buClr>
                <a:srgbClr val="2DA2BF"/>
              </a:buClr>
              <a:buFont typeface="Wingdings 3" panose="05040102010807070707" pitchFamily="18" charset="2"/>
              <a:buChar char=""/>
            </a:pPr>
            <a:r>
              <a:rPr lang="en-US" sz="2800" kern="0" dirty="0"/>
              <a:t>Different Tower systems;</a:t>
            </a:r>
          </a:p>
          <a:p>
            <a:pPr marL="876300" lvl="1" indent="-255588">
              <a:buClr>
                <a:srgbClr val="2DA2BF"/>
              </a:buClr>
              <a:buFont typeface="Wingdings 3" panose="05040102010807070707" pitchFamily="18" charset="2"/>
              <a:buChar char=""/>
            </a:pPr>
            <a:r>
              <a:rPr lang="en-US" sz="2800" kern="0" dirty="0"/>
              <a:t>Fall Protection on each tower system;</a:t>
            </a:r>
          </a:p>
          <a:p>
            <a:pPr marL="876300" lvl="1" indent="-255588">
              <a:buClr>
                <a:srgbClr val="2DA2BF"/>
              </a:buClr>
              <a:buFont typeface="Wingdings 3" panose="05040102010807070707" pitchFamily="18" charset="2"/>
              <a:buChar char=""/>
            </a:pPr>
            <a:r>
              <a:rPr lang="en-US" sz="2800" kern="0" dirty="0"/>
              <a:t>Anchorage points on tower systems;</a:t>
            </a:r>
          </a:p>
          <a:p>
            <a:pPr marL="876300" lvl="1" indent="-255588">
              <a:buClr>
                <a:srgbClr val="2DA2BF"/>
              </a:buClr>
              <a:buFont typeface="Wingdings 3" panose="05040102010807070707" pitchFamily="18" charset="2"/>
              <a:buChar char=""/>
            </a:pPr>
            <a:r>
              <a:rPr lang="en-US" sz="2800" kern="0" dirty="0"/>
              <a:t>Fall protection when working with a Gin Pole</a:t>
            </a:r>
            <a:endParaRPr lang="en-US" sz="2800" dirty="0"/>
          </a:p>
          <a:p>
            <a:pPr marL="876300" lvl="1" indent="-255588">
              <a:buClr>
                <a:srgbClr val="2DA2BF"/>
              </a:buClr>
              <a:buFont typeface="Wingdings 3" panose="05040102010807070707" pitchFamily="18" charset="2"/>
              <a:buChar char=""/>
            </a:pPr>
            <a:endParaRPr lang="en-US" sz="2800" kern="0" dirty="0"/>
          </a:p>
          <a:p>
            <a:pPr marL="876300" lvl="1" indent="-255588">
              <a:buClr>
                <a:srgbClr val="2DA2BF"/>
              </a:buClr>
              <a:buFont typeface="Wingdings 3" panose="05040102010807070707" pitchFamily="18" charset="2"/>
              <a:buChar char=""/>
            </a:pPr>
            <a:endParaRPr lang="en-US" sz="2800" kern="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title"/>
          </p:nvPr>
        </p:nvSpPr>
        <p:spPr>
          <a:xfrm>
            <a:off x="403268" y="1028700"/>
            <a:ext cx="8229600" cy="1143000"/>
          </a:xfrm>
          <a:extLst/>
        </p:spPr>
        <p:txBody>
          <a:bodyPr wrap="square" numCol="1" anchorCtr="0" compatLnSpc="1">
            <a:prstTxWarp prst="textNoShape">
              <a:avLst/>
            </a:prstTxWarp>
          </a:bodyPr>
          <a:lstStyle/>
          <a:p>
            <a:pPr algn="ctr" eaLnBrk="1" hangingPunct="1"/>
            <a:r>
              <a:rPr lang="en-US" dirty="0">
                <a:solidFill>
                  <a:srgbClr val="00B050"/>
                </a:solidFill>
                <a:latin typeface="Calabri"/>
                <a:ea typeface="MS PGothic" charset="0"/>
              </a:rPr>
              <a:t> It has to be Safe</a:t>
            </a:r>
          </a:p>
        </p:txBody>
      </p:sp>
      <p:pic>
        <p:nvPicPr>
          <p:cNvPr id="57348" name="Picture 2" descr="tower0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7780" y="2025274"/>
            <a:ext cx="5334000" cy="399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24" y="990204"/>
            <a:ext cx="8229600" cy="1143000"/>
          </a:xfrm>
        </p:spPr>
        <p:txBody>
          <a:bodyPr/>
          <a:lstStyle/>
          <a:p>
            <a:pPr algn="ctr"/>
            <a:r>
              <a:rPr lang="en-US" dirty="0">
                <a:solidFill>
                  <a:srgbClr val="00B050"/>
                </a:solidFill>
              </a:rPr>
              <a:t>Monopole Towers</a:t>
            </a:r>
          </a:p>
        </p:txBody>
      </p:sp>
      <p:sp>
        <p:nvSpPr>
          <p:cNvPr id="6" name="Content Placeholder 5"/>
          <p:cNvSpPr>
            <a:spLocks noGrp="1"/>
          </p:cNvSpPr>
          <p:nvPr>
            <p:ph sz="half" idx="1"/>
          </p:nvPr>
        </p:nvSpPr>
        <p:spPr>
          <a:xfrm>
            <a:off x="473063" y="1926829"/>
            <a:ext cx="5105400" cy="4525962"/>
          </a:xfrm>
        </p:spPr>
        <p:txBody>
          <a:bodyPr/>
          <a:lstStyle/>
          <a:p>
            <a:r>
              <a:rPr lang="en-US" dirty="0"/>
              <a:t>Designed for cables to run on the interior of the tower</a:t>
            </a:r>
          </a:p>
          <a:p>
            <a:r>
              <a:rPr lang="en-US" dirty="0"/>
              <a:t>Antenna nest at the top of the tower may be the only anchor point</a:t>
            </a:r>
          </a:p>
        </p:txBody>
      </p:sp>
      <p:pic>
        <p:nvPicPr>
          <p:cNvPr id="8" name="Picture 7" title="Picture of two workers on top of a monopole tower atenna nest."/>
          <p:cNvPicPr>
            <a:picLocks noGrp="1"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158863" y="4180912"/>
            <a:ext cx="3733800" cy="1826188"/>
          </a:xfrm>
          <a:prstGeom prst="rect">
            <a:avLst/>
          </a:prstGeom>
          <a:noFill/>
          <a:ln w="9525">
            <a:noFill/>
            <a:miter lim="800000"/>
            <a:headEnd/>
            <a:tailEnd/>
          </a:ln>
        </p:spPr>
      </p:pic>
      <p:sp>
        <p:nvSpPr>
          <p:cNvPr id="7"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pic>
        <p:nvPicPr>
          <p:cNvPr id="10" name="Picture 2" descr="DSC00955"/>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410200" y="1981199"/>
            <a:ext cx="3048000" cy="4062757"/>
          </a:xfrm>
          <a:ln/>
        </p:spPr>
      </p:pic>
    </p:spTree>
    <p:extLst>
      <p:ext uri="{BB962C8B-B14F-4D97-AF65-F5344CB8AC3E}">
        <p14:creationId xmlns:p14="http://schemas.microsoft.com/office/powerpoint/2010/main" val="15282831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Rectangle 4"/>
          <p:cNvSpPr>
            <a:spLocks noGrp="1" noChangeArrowheads="1"/>
          </p:cNvSpPr>
          <p:nvPr>
            <p:ph type="title"/>
          </p:nvPr>
        </p:nvSpPr>
        <p:spPr>
          <a:xfrm>
            <a:off x="521336" y="1066800"/>
            <a:ext cx="8229600" cy="1143000"/>
          </a:xfrm>
          <a:noFill/>
          <a:ln/>
        </p:spPr>
        <p:txBody>
          <a:bodyPr/>
          <a:lstStyle/>
          <a:p>
            <a:pPr algn="ctr"/>
            <a:r>
              <a:rPr lang="en-US" dirty="0">
                <a:solidFill>
                  <a:srgbClr val="00B050"/>
                </a:solidFill>
              </a:rPr>
              <a:t>Monopole Towers</a:t>
            </a:r>
          </a:p>
        </p:txBody>
      </p:sp>
      <p:sp>
        <p:nvSpPr>
          <p:cNvPr id="2" name="Text Placeholder 1"/>
          <p:cNvSpPr>
            <a:spLocks noGrp="1"/>
          </p:cNvSpPr>
          <p:nvPr>
            <p:ph type="body" idx="1"/>
          </p:nvPr>
        </p:nvSpPr>
        <p:spPr>
          <a:xfrm>
            <a:off x="838199" y="2330095"/>
            <a:ext cx="2923169" cy="639762"/>
          </a:xfrm>
        </p:spPr>
        <p:txBody>
          <a:bodyPr/>
          <a:lstStyle/>
          <a:p>
            <a:pPr algn="ctr"/>
            <a:r>
              <a:rPr lang="en-US" sz="2000" dirty="0"/>
              <a:t>Designed for cables to be inside</a:t>
            </a:r>
          </a:p>
        </p:txBody>
      </p:sp>
      <p:pic>
        <p:nvPicPr>
          <p:cNvPr id="292866" name="Picture 2" descr="DSC00955"/>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990600" y="2990878"/>
            <a:ext cx="2618369" cy="2732087"/>
          </a:xfrm>
          <a:ln/>
        </p:spPr>
      </p:pic>
      <p:sp>
        <p:nvSpPr>
          <p:cNvPr id="3" name="Text Placeholder 2"/>
          <p:cNvSpPr>
            <a:spLocks noGrp="1"/>
          </p:cNvSpPr>
          <p:nvPr>
            <p:ph type="body" sz="quarter" idx="3"/>
          </p:nvPr>
        </p:nvSpPr>
        <p:spPr>
          <a:xfrm>
            <a:off x="4243981" y="2670997"/>
            <a:ext cx="4572000" cy="639762"/>
          </a:xfrm>
        </p:spPr>
        <p:txBody>
          <a:bodyPr>
            <a:normAutofit fontScale="92500" lnSpcReduction="10000"/>
          </a:bodyPr>
          <a:lstStyle/>
          <a:p>
            <a:pPr algn="ctr"/>
            <a:r>
              <a:rPr lang="en-US" sz="2000" dirty="0"/>
              <a:t>The antenna nest may be the only anchor point</a:t>
            </a:r>
          </a:p>
        </p:txBody>
      </p:sp>
      <p:pic>
        <p:nvPicPr>
          <p:cNvPr id="292867" name="Picture 3" title="Picture of two workers on top of a monoploe tower atenna nest."/>
          <p:cNvPicPr>
            <a:picLocks noGrp="1" noChangeAspect="1" noChangeArrowheads="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4038600" y="3310759"/>
            <a:ext cx="4982763" cy="2437051"/>
          </a:xfrm>
          <a:ln/>
        </p:spPr>
      </p:pic>
      <p:sp>
        <p:nvSpPr>
          <p:cNvPr id="7"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extLst>
      <p:ext uri="{BB962C8B-B14F-4D97-AF65-F5344CB8AC3E}">
        <p14:creationId xmlns:p14="http://schemas.microsoft.com/office/powerpoint/2010/main" val="1909089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ubtitle 2"/>
          <p:cNvSpPr txBox="1">
            <a:spLocks noGrp="1"/>
          </p:cNvSpPr>
          <p:nvPr>
            <p:ph idx="1"/>
          </p:nvPr>
        </p:nvSpPr>
        <p:spPr>
          <a:xfrm>
            <a:off x="488731" y="1833138"/>
            <a:ext cx="8229600" cy="4525962"/>
          </a:xfrm>
        </p:spPr>
        <p:txBody>
          <a:bodyPr/>
          <a:lstStyle/>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Provide a workplace free from serious recognized hazards and comply with standards, rules and regulations issued under the OSHA  Act</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Eliminate or reduce hazards by making feasible changes in working conditions</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Not discriminate against employees who exercise their rights under the Act</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Inform employees of hazards through training, labels, alarms, etc.</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Train employees in a language/vocabulary employees can understand</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Keep accurate records of work-related injuries and illnesses</a:t>
            </a:r>
          </a:p>
          <a:p>
            <a:pPr algn="r"/>
            <a:endParaRPr altLang="en-US" sz="1800" dirty="0">
              <a:solidFill>
                <a:schemeClr val="bg1"/>
              </a:solidFill>
              <a:latin typeface="Arial" panose="020B0604020202020204" pitchFamily="34" charset="0"/>
              <a:cs typeface="Arial" panose="020B0604020202020204" pitchFamily="34" charset="0"/>
            </a:endParaRPr>
          </a:p>
          <a:p>
            <a:pPr algn="l"/>
            <a:endParaRPr altLang="en-US" sz="2200" dirty="0">
              <a:solidFill>
                <a:schemeClr val="bg1"/>
              </a:solidFill>
              <a:latin typeface="Arial" panose="020B0604020202020204" pitchFamily="34" charset="0"/>
              <a:cs typeface="Arial" panose="020B0604020202020204" pitchFamily="34" charset="0"/>
            </a:endParaRPr>
          </a:p>
        </p:txBody>
      </p:sp>
      <p:sp>
        <p:nvSpPr>
          <p:cNvPr id="28674" name="Slide Number Placeholder 3"/>
          <p:cNvSpPr>
            <a:spLocks noGrp="1"/>
          </p:cNvSpPr>
          <p:nvPr>
            <p:ph type="sldNum" sz="quarter" idx="4294967295"/>
          </p:nvPr>
        </p:nvSpPr>
        <p:spPr bwMode="auto">
          <a:xfrm>
            <a:off x="4518068" y="6452791"/>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fld id="{6E222BA9-E351-4236-8089-6437C9D2A5C3}" type="slidenum">
              <a:rPr lang="en-US" altLang="en-US" sz="1200"/>
              <a:pPr eaLnBrk="1" hangingPunct="1">
                <a:spcBef>
                  <a:spcPct val="0"/>
                </a:spcBef>
                <a:buSzTx/>
                <a:buFontTx/>
                <a:buNone/>
              </a:pPr>
              <a:t>12</a:t>
            </a:fld>
            <a:endParaRPr lang="en-US" altLang="en-US" sz="1200" dirty="0"/>
          </a:p>
        </p:txBody>
      </p:sp>
      <p:sp>
        <p:nvSpPr>
          <p:cNvPr id="28677" name="TextBox 6"/>
          <p:cNvSpPr txBox="1">
            <a:spLocks noChangeArrowheads="1"/>
          </p:cNvSpPr>
          <p:nvPr/>
        </p:nvSpPr>
        <p:spPr bwMode="auto">
          <a:xfrm>
            <a:off x="2438400" y="6066206"/>
            <a:ext cx="5848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r>
              <a:rPr lang="en-US" altLang="en-US" sz="1600" dirty="0">
                <a:solidFill>
                  <a:schemeClr val="tx1"/>
                </a:solidFill>
                <a:cs typeface="Arial" panose="020B0604020202020204" pitchFamily="34"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anose="020E0802020502020306" pitchFamily="34" charset="0"/>
            </a:endParaRPr>
          </a:p>
        </p:txBody>
      </p:sp>
      <p:sp>
        <p:nvSpPr>
          <p:cNvPr id="7" name="Title 1"/>
          <p:cNvSpPr>
            <a:spLocks noGrp="1"/>
          </p:cNvSpPr>
          <p:nvPr>
            <p:ph type="title"/>
          </p:nvPr>
        </p:nvSpPr>
        <p:spPr>
          <a:xfrm>
            <a:off x="457200" y="274638"/>
            <a:ext cx="8229600" cy="1143000"/>
          </a:xfrm>
        </p:spPr>
        <p:txBody>
          <a:bodyPr/>
          <a:lstStyle/>
          <a:p>
            <a:r>
              <a:rPr lang="en-US" dirty="0"/>
              <a:t>What Does OSHA Do?</a:t>
            </a:r>
          </a:p>
        </p:txBody>
      </p:sp>
      <p:sp>
        <p:nvSpPr>
          <p:cNvPr id="8" name="Title 2"/>
          <p:cNvSpPr txBox="1">
            <a:spLocks/>
          </p:cNvSpPr>
          <p:nvPr/>
        </p:nvSpPr>
        <p:spPr bwMode="auto">
          <a:xfrm>
            <a:off x="493986" y="1109662"/>
            <a:ext cx="8229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algn="ctr">
              <a:spcBef>
                <a:spcPct val="0"/>
              </a:spcBef>
              <a:buSzTx/>
              <a:buFontTx/>
              <a:buNone/>
            </a:pPr>
            <a:r>
              <a:rPr lang="en-US" altLang="en-US" sz="4400" dirty="0">
                <a:solidFill>
                  <a:srgbClr val="00B050"/>
                </a:solidFill>
              </a:rPr>
              <a:t>Employers Must…</a:t>
            </a:r>
          </a:p>
        </p:txBody>
      </p:sp>
    </p:spTree>
    <p:extLst>
      <p:ext uri="{BB962C8B-B14F-4D97-AF65-F5344CB8AC3E}">
        <p14:creationId xmlns:p14="http://schemas.microsoft.com/office/powerpoint/2010/main" val="28731600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type="title"/>
          </p:nvPr>
        </p:nvSpPr>
        <p:spPr bwMode="auto">
          <a:xfrm>
            <a:off x="381000" y="2057400"/>
            <a:ext cx="4648200" cy="2958790"/>
          </a:xfrm>
        </p:spPr>
        <p:txBody>
          <a:bodyPr wrap="square" numCol="1" anchorCtr="0" compatLnSpc="1">
            <a:prstTxWarp prst="textNoShape">
              <a:avLst/>
            </a:prstTxWarp>
            <a:normAutofit/>
          </a:bodyPr>
          <a:lstStyle/>
          <a:p>
            <a:pPr eaLnBrk="1" hangingPunct="1">
              <a:lnSpc>
                <a:spcPct val="100000"/>
              </a:lnSpc>
            </a:pPr>
            <a:r>
              <a:rPr lang="en-US" sz="3200" b="0" dirty="0">
                <a:latin typeface="+mn-lt"/>
                <a:ea typeface="MS PGothic" charset="0"/>
              </a:rPr>
              <a:t>Lifelines are one method for providing fall protection on monopole towers.</a:t>
            </a:r>
          </a:p>
        </p:txBody>
      </p:sp>
      <p:pic>
        <p:nvPicPr>
          <p:cNvPr id="60420" name="Picture 2" descr="tower039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2057400"/>
            <a:ext cx="3181303" cy="416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pPr algn="ctr"/>
            <a:r>
              <a:rPr lang="en-US" kern="0" dirty="0">
                <a:solidFill>
                  <a:srgbClr val="00B050"/>
                </a:solidFill>
              </a:rPr>
              <a:t>Monopole Towers</a:t>
            </a:r>
          </a:p>
        </p:txBody>
      </p:sp>
      <p:sp>
        <p:nvSpPr>
          <p:cNvPr id="6"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pPr algn="ctr"/>
            <a:r>
              <a:rPr lang="en-US" dirty="0">
                <a:solidFill>
                  <a:srgbClr val="00B050"/>
                </a:solidFill>
              </a:rPr>
              <a:t>Self Supporting Towers</a:t>
            </a:r>
          </a:p>
        </p:txBody>
      </p:sp>
      <p:sp>
        <p:nvSpPr>
          <p:cNvPr id="3" name="Content Placeholder 2"/>
          <p:cNvSpPr>
            <a:spLocks noGrp="1"/>
          </p:cNvSpPr>
          <p:nvPr>
            <p:ph idx="1"/>
          </p:nvPr>
        </p:nvSpPr>
        <p:spPr>
          <a:xfrm>
            <a:off x="457200" y="2121722"/>
            <a:ext cx="5181600" cy="3962400"/>
          </a:xfrm>
        </p:spPr>
        <p:txBody>
          <a:bodyPr>
            <a:normAutofit/>
          </a:bodyPr>
          <a:lstStyle/>
          <a:p>
            <a:r>
              <a:rPr lang="en-US" dirty="0"/>
              <a:t>Some Self Supporting Towers come with different leg structures</a:t>
            </a:r>
          </a:p>
          <a:p>
            <a:r>
              <a:rPr lang="en-US" dirty="0"/>
              <a:t>Some provide a different way to climb</a:t>
            </a:r>
          </a:p>
          <a:p>
            <a:r>
              <a:rPr lang="en-US" dirty="0"/>
              <a:t>Typically possess a triangle base; very few have a square base</a:t>
            </a:r>
          </a:p>
          <a:p>
            <a:r>
              <a:rPr lang="en-US" dirty="0"/>
              <a:t>Self Supported towers vary in size</a:t>
            </a:r>
          </a:p>
        </p:txBody>
      </p:sp>
      <p:pic>
        <p:nvPicPr>
          <p:cNvPr id="5" name="Picture 4" descr="DSC00943"/>
          <p:cNvPicPr>
            <a:picLocks noGrp="1"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587931" y="2133600"/>
            <a:ext cx="2870269" cy="3827025"/>
          </a:xfrm>
          <a:prstGeom prst="rect">
            <a:avLst/>
          </a:prstGeom>
          <a:noFill/>
          <a:ln w="9525">
            <a:noFill/>
            <a:miter lim="800000"/>
            <a:headEnd/>
            <a:tailEnd/>
          </a:ln>
        </p:spPr>
      </p:pic>
      <p:sp>
        <p:nvSpPr>
          <p:cNvPr id="6"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extLst>
      <p:ext uri="{BB962C8B-B14F-4D97-AF65-F5344CB8AC3E}">
        <p14:creationId xmlns:p14="http://schemas.microsoft.com/office/powerpoint/2010/main" val="123690157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352" y="2159876"/>
            <a:ext cx="3352800" cy="3352800"/>
          </a:xfrm>
        </p:spPr>
        <p:txBody>
          <a:bodyPr>
            <a:normAutofit/>
          </a:bodyPr>
          <a:lstStyle/>
          <a:p>
            <a:r>
              <a:rPr lang="en-US" b="0" dirty="0"/>
              <a:t>Self-Supported Tower with use of Retractable Lifelines as part of PFAS</a:t>
            </a:r>
          </a:p>
        </p:txBody>
      </p:sp>
      <p:sp>
        <p:nvSpPr>
          <p:cNvPr id="5" name="Title 1"/>
          <p:cNvSpPr txBox="1">
            <a:spLocks/>
          </p:cNvSpPr>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pPr algn="ctr"/>
            <a:r>
              <a:rPr lang="en-US" kern="0" dirty="0">
                <a:solidFill>
                  <a:srgbClr val="00B050"/>
                </a:solidFill>
              </a:rPr>
              <a:t>Self Supporting Towers</a:t>
            </a:r>
          </a:p>
        </p:txBody>
      </p:sp>
      <p:sp>
        <p:nvSpPr>
          <p:cNvPr id="6"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pic>
        <p:nvPicPr>
          <p:cNvPr id="2" name="Picture 1" descr="Price Mountain 18.jpg" title="Picture of a self supporting tow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2209800"/>
            <a:ext cx="4876800" cy="3657600"/>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Grp="1" noChangeArrowheads="1"/>
          </p:cNvSpPr>
          <p:nvPr>
            <p:ph type="title"/>
          </p:nvPr>
        </p:nvSpPr>
        <p:spPr>
          <a:xfrm>
            <a:off x="488484" y="990600"/>
            <a:ext cx="8229600" cy="1143000"/>
          </a:xfrm>
          <a:noFill/>
          <a:ln/>
        </p:spPr>
        <p:txBody>
          <a:bodyPr/>
          <a:lstStyle/>
          <a:p>
            <a:pPr algn="ctr"/>
            <a:r>
              <a:rPr lang="en-US" dirty="0">
                <a:solidFill>
                  <a:srgbClr val="00B050"/>
                </a:solidFill>
              </a:rPr>
              <a:t>Guyed Towers</a:t>
            </a:r>
          </a:p>
        </p:txBody>
      </p:sp>
      <p:sp>
        <p:nvSpPr>
          <p:cNvPr id="2" name="Content Placeholder 1"/>
          <p:cNvSpPr>
            <a:spLocks noGrp="1"/>
          </p:cNvSpPr>
          <p:nvPr>
            <p:ph sz="half" idx="1"/>
          </p:nvPr>
        </p:nvSpPr>
        <p:spPr>
          <a:xfrm>
            <a:off x="459581" y="1885393"/>
            <a:ext cx="2969419" cy="4525962"/>
          </a:xfrm>
        </p:spPr>
        <p:txBody>
          <a:bodyPr/>
          <a:lstStyle/>
          <a:p>
            <a:pPr marL="109537" indent="0" algn="ctr">
              <a:buNone/>
            </a:pPr>
            <a:r>
              <a:rPr lang="en-US" dirty="0"/>
              <a:t>Objects and workers can get in the way</a:t>
            </a:r>
          </a:p>
        </p:txBody>
      </p:sp>
      <p:pic>
        <p:nvPicPr>
          <p:cNvPr id="286723" name="Picture 3" descr="DSC00970"/>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96000" y="2581493"/>
            <a:ext cx="2275756" cy="1706817"/>
          </a:xfrm>
          <a:ln/>
        </p:spPr>
      </p:pic>
      <p:pic>
        <p:nvPicPr>
          <p:cNvPr id="6" name="Picture 3" descr="DSC00800"/>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62000" y="3285870"/>
            <a:ext cx="2667000" cy="2029905"/>
          </a:xfrm>
          <a:prstGeom prst="rect">
            <a:avLst/>
          </a:prstGeom>
          <a:noFill/>
          <a:ln w="9525">
            <a:noFill/>
            <a:miter lim="800000"/>
            <a:headEnd/>
            <a:tailEnd/>
          </a:ln>
        </p:spPr>
      </p:pic>
      <p:sp>
        <p:nvSpPr>
          <p:cNvPr id="3" name="TextBox 2"/>
          <p:cNvSpPr txBox="1"/>
          <p:nvPr/>
        </p:nvSpPr>
        <p:spPr>
          <a:xfrm>
            <a:off x="4038600" y="2555217"/>
            <a:ext cx="2057400" cy="1200329"/>
          </a:xfrm>
          <a:prstGeom prst="rect">
            <a:avLst/>
          </a:prstGeom>
          <a:noFill/>
        </p:spPr>
        <p:txBody>
          <a:bodyPr wrap="square" rtlCol="0">
            <a:spAutoFit/>
          </a:bodyPr>
          <a:lstStyle/>
          <a:p>
            <a:r>
              <a:rPr lang="en-US" dirty="0"/>
              <a:t>Older form of anchoring a guyed tower. </a:t>
            </a:r>
          </a:p>
        </p:txBody>
      </p:sp>
      <p:pic>
        <p:nvPicPr>
          <p:cNvPr id="4" name="Picture 3" title="Picture of a typical base of a guyed tow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4616451"/>
            <a:ext cx="1452562" cy="1936749"/>
          </a:xfrm>
          <a:prstGeom prst="rect">
            <a:avLst/>
          </a:prstGeom>
        </p:spPr>
      </p:pic>
      <p:sp>
        <p:nvSpPr>
          <p:cNvPr id="5" name="TextBox 4"/>
          <p:cNvSpPr txBox="1"/>
          <p:nvPr/>
        </p:nvSpPr>
        <p:spPr>
          <a:xfrm>
            <a:off x="6096000" y="5029200"/>
            <a:ext cx="2133600" cy="830997"/>
          </a:xfrm>
          <a:prstGeom prst="rect">
            <a:avLst/>
          </a:prstGeom>
          <a:noFill/>
        </p:spPr>
        <p:txBody>
          <a:bodyPr wrap="square" rtlCol="0">
            <a:spAutoFit/>
          </a:bodyPr>
          <a:lstStyle/>
          <a:p>
            <a:r>
              <a:rPr lang="en-US" dirty="0"/>
              <a:t>Typical base of guyed tower</a:t>
            </a:r>
          </a:p>
        </p:txBody>
      </p:sp>
      <p:sp>
        <p:nvSpPr>
          <p:cNvPr id="9"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extLst>
      <p:ext uri="{BB962C8B-B14F-4D97-AF65-F5344CB8AC3E}">
        <p14:creationId xmlns:p14="http://schemas.microsoft.com/office/powerpoint/2010/main" val="424506093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24" y="1048608"/>
            <a:ext cx="8229600" cy="1143000"/>
          </a:xfrm>
        </p:spPr>
        <p:txBody>
          <a:bodyPr/>
          <a:lstStyle/>
          <a:p>
            <a:pPr algn="ctr"/>
            <a:r>
              <a:rPr lang="en-US" dirty="0">
                <a:solidFill>
                  <a:srgbClr val="00B050"/>
                </a:solidFill>
              </a:rPr>
              <a:t>Guyed Towers</a:t>
            </a:r>
          </a:p>
        </p:txBody>
      </p:sp>
      <p:sp>
        <p:nvSpPr>
          <p:cNvPr id="3" name="Content Placeholder 2"/>
          <p:cNvSpPr>
            <a:spLocks noGrp="1"/>
          </p:cNvSpPr>
          <p:nvPr>
            <p:ph idx="1"/>
          </p:nvPr>
        </p:nvSpPr>
        <p:spPr>
          <a:xfrm>
            <a:off x="465755" y="1939159"/>
            <a:ext cx="4267200" cy="2392363"/>
          </a:xfrm>
        </p:spPr>
        <p:txBody>
          <a:bodyPr/>
          <a:lstStyle/>
          <a:p>
            <a:r>
              <a:rPr lang="en-US" sz="2800" dirty="0"/>
              <a:t>Have a range of 200 feet to greater than 1,000 feet</a:t>
            </a:r>
          </a:p>
          <a:p>
            <a:r>
              <a:rPr lang="en-US" sz="2800" dirty="0"/>
              <a:t>The Guyed Tower system is supported by exterior cables</a:t>
            </a:r>
          </a:p>
        </p:txBody>
      </p:sp>
      <p:pic>
        <p:nvPicPr>
          <p:cNvPr id="6" name="Picture 5" title="Picture of a guyed tower system supported by exterior cabl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1600" y="1905000"/>
            <a:ext cx="3468620" cy="3977968"/>
          </a:xfrm>
          <a:prstGeom prst="rect">
            <a:avLst/>
          </a:prstGeom>
        </p:spPr>
      </p:pic>
      <p:sp>
        <p:nvSpPr>
          <p:cNvPr id="7"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extLst>
      <p:ext uri="{BB962C8B-B14F-4D97-AF65-F5344CB8AC3E}">
        <p14:creationId xmlns:p14="http://schemas.microsoft.com/office/powerpoint/2010/main" val="38689478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descr="MVC-024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1943" y="2140300"/>
            <a:ext cx="3382433" cy="392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44104" y="2257967"/>
            <a:ext cx="4232696" cy="3970318"/>
          </a:xfrm>
          <a:prstGeom prst="rect">
            <a:avLst/>
          </a:prstGeom>
          <a:noFill/>
        </p:spPr>
        <p:txBody>
          <a:bodyPr wrap="square" rtlCol="0">
            <a:spAutoFit/>
          </a:bodyPr>
          <a:lstStyle/>
          <a:p>
            <a:r>
              <a:rPr lang="en-US" sz="2800" dirty="0">
                <a:latin typeface="Calibri" panose="020F0502020204030204" pitchFamily="34" charset="0"/>
              </a:rPr>
              <a:t>Where are the strongest anchorage points on this tower?</a:t>
            </a:r>
          </a:p>
          <a:p>
            <a:pPr marL="914400" lvl="1" indent="-457200">
              <a:buFont typeface="Arial" panose="020B0604020202020204" pitchFamily="34" charset="0"/>
              <a:buChar char="•"/>
            </a:pPr>
            <a:r>
              <a:rPr lang="en-US" sz="2800" dirty="0">
                <a:latin typeface="Calibri" panose="020F0502020204030204" pitchFamily="34" charset="0"/>
              </a:rPr>
              <a:t>At the legs</a:t>
            </a:r>
          </a:p>
          <a:p>
            <a:pPr marL="914400" lvl="1" indent="-457200">
              <a:buFont typeface="Arial" panose="020B0604020202020204" pitchFamily="34" charset="0"/>
              <a:buChar char="•"/>
            </a:pPr>
            <a:r>
              <a:rPr lang="en-US" sz="2800" dirty="0">
                <a:latin typeface="Calibri" panose="020F0502020204030204" pitchFamily="34" charset="0"/>
              </a:rPr>
              <a:t>Where the horizontal and diagonal braces meet (the weld point)</a:t>
            </a:r>
          </a:p>
          <a:p>
            <a:endParaRPr lang="en-US" sz="2800" dirty="0">
              <a:latin typeface="Calibri" panose="020F0502020204030204" pitchFamily="34" charset="0"/>
            </a:endParaRPr>
          </a:p>
        </p:txBody>
      </p:sp>
      <p:sp>
        <p:nvSpPr>
          <p:cNvPr id="5" name="Title 1"/>
          <p:cNvSpPr txBox="1">
            <a:spLocks/>
          </p:cNvSpPr>
          <p:nvPr/>
        </p:nvSpPr>
        <p:spPr>
          <a:xfrm>
            <a:off x="538272" y="1252423"/>
            <a:ext cx="8229600" cy="1143000"/>
          </a:xfrm>
          <a:prstGeom prst="rect">
            <a:avLst/>
          </a:prstGeom>
        </p:spPr>
        <p:txBody>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pPr algn="ctr"/>
            <a:r>
              <a:rPr lang="en-US" kern="0" dirty="0">
                <a:solidFill>
                  <a:srgbClr val="00B050"/>
                </a:solidFill>
              </a:rPr>
              <a:t>Guyed Towers</a:t>
            </a:r>
          </a:p>
        </p:txBody>
      </p:sp>
      <p:sp>
        <p:nvSpPr>
          <p:cNvPr id="2" name="Right Arrow 1" title="Picture of an arrow pointing to the strongest anchorage point on a guyed tower. At the leg where the horizontal and diagonal braces meet at the weld point."/>
          <p:cNvSpPr/>
          <p:nvPr/>
        </p:nvSpPr>
        <p:spPr>
          <a:xfrm>
            <a:off x="4876800" y="3769878"/>
            <a:ext cx="948906" cy="319097"/>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 name="Right Arrow 2" title="Picture of another arrow pointing to the strongest anchorage point on a guyed tower. At the leg where the horizontal and diagonal braces meet at the weld point."/>
          <p:cNvSpPr/>
          <p:nvPr/>
        </p:nvSpPr>
        <p:spPr>
          <a:xfrm>
            <a:off x="5266873" y="4464744"/>
            <a:ext cx="569343" cy="19145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sz="4800" dirty="0" smtClean="0">
                <a:ea typeface="MS PGothic" charset="0"/>
              </a:rPr>
              <a:t/>
            </a:r>
            <a:br>
              <a:rPr lang="en-US" sz="4800" dirty="0" smtClean="0">
                <a:ea typeface="MS PGothic" charset="0"/>
              </a:rPr>
            </a:br>
            <a:r>
              <a:rPr lang="en-US" sz="4800" dirty="0" smtClean="0">
                <a:ea typeface="MS PGothic" charset="0"/>
              </a:rPr>
              <a:t>Tower </a:t>
            </a:r>
            <a:r>
              <a:rPr lang="en-US" sz="4800" dirty="0">
                <a:ea typeface="MS PGothic" charset="0"/>
              </a:rPr>
              <a:t>Systems</a:t>
            </a:r>
            <a:br>
              <a:rPr lang="en-US" sz="4800" dirty="0">
                <a:ea typeface="MS PGothic" charset="0"/>
              </a:rPr>
            </a:b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pPr algn="ctr"/>
            <a:r>
              <a:rPr lang="en-US" dirty="0">
                <a:solidFill>
                  <a:srgbClr val="00B050"/>
                </a:solidFill>
              </a:rPr>
              <a:t>Gin Pole</a:t>
            </a:r>
          </a:p>
        </p:txBody>
      </p:sp>
      <p:sp>
        <p:nvSpPr>
          <p:cNvPr id="3" name="Content Placeholder 2"/>
          <p:cNvSpPr>
            <a:spLocks noGrp="1"/>
          </p:cNvSpPr>
          <p:nvPr>
            <p:ph idx="1"/>
          </p:nvPr>
        </p:nvSpPr>
        <p:spPr>
          <a:xfrm>
            <a:off x="381000" y="2112579"/>
            <a:ext cx="4724400" cy="3505200"/>
          </a:xfrm>
        </p:spPr>
        <p:txBody>
          <a:bodyPr>
            <a:noAutofit/>
          </a:bodyPr>
          <a:lstStyle/>
          <a:p>
            <a:r>
              <a:rPr lang="en-US" sz="2800" dirty="0"/>
              <a:t>A gin pole is an apparatus that is tied to the tower structure, which allows for the hoisting of components and equipment during tower erection</a:t>
            </a:r>
          </a:p>
          <a:p>
            <a:r>
              <a:rPr lang="en-US" sz="2800" dirty="0"/>
              <a:t>A gin pole is used during construction of new towers</a:t>
            </a:r>
          </a:p>
        </p:txBody>
      </p:sp>
      <p:pic>
        <p:nvPicPr>
          <p:cNvPr id="6" name="Picture 2" descr="DSCN380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60"/>
          <a:stretch/>
        </p:blipFill>
        <p:spPr bwMode="auto">
          <a:xfrm>
            <a:off x="5257800" y="2001091"/>
            <a:ext cx="3213100" cy="402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type="title"/>
          </p:nvPr>
        </p:nvSpPr>
        <p:spPr>
          <a:xfrm>
            <a:off x="228600" y="2142893"/>
            <a:ext cx="3352800" cy="3648307"/>
          </a:xfrm>
          <a:extLst/>
        </p:spPr>
        <p:txBody>
          <a:bodyPr>
            <a:normAutofit/>
          </a:bodyPr>
          <a:lstStyle/>
          <a:p>
            <a:pPr eaLnBrk="1" fontAlgn="auto" hangingPunct="1">
              <a:lnSpc>
                <a:spcPct val="100000"/>
              </a:lnSpc>
              <a:spcAft>
                <a:spcPts val="0"/>
              </a:spcAft>
              <a:defRPr/>
            </a:pPr>
            <a:r>
              <a:rPr lang="en-US" sz="2800" b="0" dirty="0">
                <a:solidFill>
                  <a:schemeClr val="tx1"/>
                </a:solidFill>
                <a:effectLst/>
                <a:ea typeface="+mj-ea"/>
                <a:cs typeface="+mj-cs"/>
              </a:rPr>
              <a:t>This is an example of one employee using a positioning device in gin pole operations and another using fall protection. Can you tell me which is which?</a:t>
            </a:r>
          </a:p>
        </p:txBody>
      </p:sp>
      <p:pic>
        <p:nvPicPr>
          <p:cNvPr id="64516" name="Picture 2" descr="DSCN38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2209800"/>
            <a:ext cx="5021720" cy="3743325"/>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44972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pPr algn="ctr"/>
            <a:r>
              <a:rPr lang="en-US" kern="0" dirty="0">
                <a:solidFill>
                  <a:srgbClr val="00B050"/>
                </a:solidFill>
              </a:rPr>
              <a:t>Gin Pole</a:t>
            </a:r>
          </a:p>
        </p:txBody>
      </p:sp>
      <p:sp>
        <p:nvSpPr>
          <p:cNvPr id="6"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2" descr="wai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057400"/>
            <a:ext cx="2417348"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3" descr="wayu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3255" y="2068422"/>
            <a:ext cx="2406086" cy="402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1295400"/>
            <a:ext cx="8229600" cy="1143000"/>
          </a:xfrm>
          <a:prstGeom prst="rect">
            <a:avLst/>
          </a:prstGeom>
        </p:spPr>
        <p:txBody>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pPr algn="ctr"/>
            <a:r>
              <a:rPr lang="en-US" kern="0" dirty="0">
                <a:solidFill>
                  <a:srgbClr val="00B050"/>
                </a:solidFill>
              </a:rPr>
              <a:t>Gin Pole</a:t>
            </a:r>
          </a:p>
        </p:txBody>
      </p:sp>
      <p:sp>
        <p:nvSpPr>
          <p:cNvPr id="2" name="Title 1"/>
          <p:cNvSpPr>
            <a:spLocks noGrp="1"/>
          </p:cNvSpPr>
          <p:nvPr>
            <p:ph type="title"/>
          </p:nvPr>
        </p:nvSpPr>
        <p:spPr/>
        <p:txBody>
          <a:bodyPr/>
          <a:lstStyle/>
          <a:p>
            <a:r>
              <a:rPr lang="en-US" sz="4800" dirty="0" smtClean="0">
                <a:ea typeface="MS PGothic" charset="0"/>
              </a:rPr>
              <a:t/>
            </a:r>
            <a:br>
              <a:rPr lang="en-US" sz="4800" dirty="0" smtClean="0">
                <a:ea typeface="MS PGothic" charset="0"/>
              </a:rPr>
            </a:br>
            <a:r>
              <a:rPr lang="en-US" sz="4800" dirty="0" smtClean="0">
                <a:ea typeface="MS PGothic" charset="0"/>
              </a:rPr>
              <a:t>Tower </a:t>
            </a:r>
            <a:r>
              <a:rPr lang="en-US" sz="4800" dirty="0">
                <a:ea typeface="MS PGothic" charset="0"/>
              </a:rPr>
              <a:t>Systems</a:t>
            </a:r>
            <a:br>
              <a:rPr lang="en-US" sz="4800" dirty="0">
                <a:ea typeface="MS PGothic" charset="0"/>
              </a:rPr>
            </a:b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bwMode="auto">
          <a:xfrm>
            <a:off x="669619" y="2266950"/>
            <a:ext cx="4060388" cy="2897391"/>
          </a:xfrm>
          <a:effectLst>
            <a:outerShdw blurRad="63500" dist="35921" dir="2700000" algn="ctr" rotWithShape="0">
              <a:schemeClr val="bg2">
                <a:alpha val="74997"/>
              </a:schemeClr>
            </a:outerShdw>
          </a:effectLst>
        </p:spPr>
        <p:txBody>
          <a:bodyPr wrap="square" numCol="1" anchorCtr="0" compatLnSpc="1">
            <a:prstTxWarp prst="textNoShape">
              <a:avLst/>
            </a:prstTxWarp>
            <a:normAutofit/>
          </a:bodyPr>
          <a:lstStyle/>
          <a:p>
            <a:pPr eaLnBrk="1" hangingPunct="1">
              <a:lnSpc>
                <a:spcPct val="100000"/>
              </a:lnSpc>
            </a:pPr>
            <a:r>
              <a:rPr lang="en-US" sz="3200" b="0" dirty="0">
                <a:latin typeface="Palatino Linotype" charset="0"/>
                <a:ea typeface="MS PGothic" charset="0"/>
              </a:rPr>
              <a:t>Lanyard web protection / softeners</a:t>
            </a:r>
            <a:br>
              <a:rPr lang="en-US" sz="3200" b="0" dirty="0">
                <a:latin typeface="Palatino Linotype" charset="0"/>
                <a:ea typeface="MS PGothic" charset="0"/>
              </a:rPr>
            </a:br>
            <a:r>
              <a:rPr lang="en-US" sz="3200" b="0" dirty="0">
                <a:latin typeface="Palatino Linotype" charset="0"/>
                <a:ea typeface="MS PGothic" charset="0"/>
              </a:rPr>
              <a:t>may be required when around sharp angles</a:t>
            </a:r>
          </a:p>
        </p:txBody>
      </p:sp>
      <p:pic>
        <p:nvPicPr>
          <p:cNvPr id="72708" name="Picture 2" descr="MVC-011S" title="Picture of worker using lanyard web protection soften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84780" y="2273192"/>
            <a:ext cx="3202772"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Oval 4" title="Picture of worker using lanyard web protection softeners."/>
          <p:cNvSpPr>
            <a:spLocks noChangeArrowheads="1"/>
          </p:cNvSpPr>
          <p:nvPr/>
        </p:nvSpPr>
        <p:spPr bwMode="auto">
          <a:xfrm>
            <a:off x="6123324" y="3424332"/>
            <a:ext cx="762000" cy="990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FF0000"/>
              </a:solidFill>
            </a:endParaRPr>
          </a:p>
        </p:txBody>
      </p:sp>
      <p:sp>
        <p:nvSpPr>
          <p:cNvPr id="260101" name="Line 5" title="Picture of worker using lanyard web protection softeners."/>
          <p:cNvSpPr>
            <a:spLocks noChangeShapeType="1"/>
          </p:cNvSpPr>
          <p:nvPr/>
        </p:nvSpPr>
        <p:spPr bwMode="auto">
          <a:xfrm flipV="1">
            <a:off x="5283938" y="4123272"/>
            <a:ext cx="7620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8" name="Rectangle 3"/>
          <p:cNvSpPr txBox="1">
            <a:spLocks noChangeArrowheads="1"/>
          </p:cNvSpPr>
          <p:nvPr/>
        </p:nvSpPr>
        <p:spPr bwMode="auto">
          <a:xfrm>
            <a:off x="586624" y="1100302"/>
            <a:ext cx="8229600" cy="1143000"/>
          </a:xfrm>
          <a:prstGeom prst="rect">
            <a:avLst/>
          </a:prstGeom>
          <a:noFill/>
          <a:ln>
            <a:noFill/>
          </a:ln>
          <a:effectLst>
            <a:outerShdw blurRad="63500" dist="35921"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pPr algn="ctr"/>
            <a:r>
              <a:rPr lang="en-US" sz="4000" kern="0" dirty="0">
                <a:solidFill>
                  <a:srgbClr val="00B050"/>
                </a:solidFill>
                <a:latin typeface="Calabri"/>
                <a:ea typeface="MS PGothic" charset="0"/>
              </a:rPr>
              <a:t>Softeners</a:t>
            </a:r>
          </a:p>
        </p:txBody>
      </p:sp>
      <p:sp>
        <p:nvSpPr>
          <p:cNvPr id="9" name="Title 1"/>
          <p:cNvSpPr txBox="1">
            <a:spLocks/>
          </p:cNvSpPr>
          <p:nvPr/>
        </p:nvSpPr>
        <p:spPr bwMode="auto">
          <a:xfrm>
            <a:off x="381000" y="304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mj-lt"/>
                <a:ea typeface="MS PGothic" charset="0"/>
              </a:rPr>
              <a:t>Tower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0101"/>
                                        </p:tgtEl>
                                        <p:attrNameLst>
                                          <p:attrName>style.visibility</p:attrName>
                                        </p:attrNameLst>
                                      </p:cBhvr>
                                      <p:to>
                                        <p:strVal val="visible"/>
                                      </p:to>
                                    </p:set>
                                    <p:animEffect transition="in" filter="diamond(in)">
                                      <p:cBhvr>
                                        <p:cTn id="7" dur="500"/>
                                        <p:tgtEl>
                                          <p:spTgt spid="26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4294967295"/>
          </p:nvPr>
        </p:nvSpPr>
        <p:spPr bwMode="auto">
          <a:xfrm>
            <a:off x="4518068" y="6452791"/>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fld id="{7FBDC73D-DC57-44E6-A7CA-40C79017125D}" type="slidenum">
              <a:rPr lang="en-US" altLang="en-US" sz="1200"/>
              <a:pPr eaLnBrk="1" hangingPunct="1">
                <a:spcBef>
                  <a:spcPct val="0"/>
                </a:spcBef>
                <a:buSzTx/>
                <a:buFontTx/>
                <a:buNone/>
              </a:pPr>
              <a:t>13</a:t>
            </a:fld>
            <a:endParaRPr lang="en-US" altLang="en-US" sz="1200" dirty="0"/>
          </a:p>
        </p:txBody>
      </p:sp>
      <p:sp>
        <p:nvSpPr>
          <p:cNvPr id="29699" name="Title 2"/>
          <p:cNvSpPr txBox="1">
            <a:spLocks/>
          </p:cNvSpPr>
          <p:nvPr/>
        </p:nvSpPr>
        <p:spPr bwMode="auto">
          <a:xfrm>
            <a:off x="484187" y="1295400"/>
            <a:ext cx="82296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algn="ctr">
              <a:spcBef>
                <a:spcPct val="0"/>
              </a:spcBef>
              <a:buSzTx/>
              <a:buFontTx/>
              <a:buNone/>
            </a:pPr>
            <a:r>
              <a:rPr lang="en-US" altLang="en-US" sz="4400" dirty="0">
                <a:solidFill>
                  <a:srgbClr val="00B050"/>
                </a:solidFill>
              </a:rPr>
              <a:t>Whistleblower Protection</a:t>
            </a:r>
          </a:p>
        </p:txBody>
      </p:sp>
      <p:sp>
        <p:nvSpPr>
          <p:cNvPr id="29700" name="Content Placeholder 3"/>
          <p:cNvSpPr txBox="1">
            <a:spLocks/>
          </p:cNvSpPr>
          <p:nvPr/>
        </p:nvSpPr>
        <p:spPr bwMode="auto">
          <a:xfrm>
            <a:off x="666750" y="2125663"/>
            <a:ext cx="786447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514350" indent="-514350"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a:buFontTx/>
              <a:buNone/>
            </a:pPr>
            <a:endParaRPr lang="en-US" altLang="en-US" sz="1200" dirty="0">
              <a:solidFill>
                <a:schemeClr val="tx1"/>
              </a:solidFill>
            </a:endParaRPr>
          </a:p>
          <a:p>
            <a:r>
              <a:rPr lang="en-US" altLang="en-US" sz="2600" dirty="0">
                <a:solidFill>
                  <a:schemeClr val="tx1"/>
                </a:solidFill>
              </a:rPr>
              <a:t>Being fired or laid off</a:t>
            </a:r>
          </a:p>
          <a:p>
            <a:r>
              <a:rPr lang="en-US" altLang="en-US" sz="2600" dirty="0">
                <a:solidFill>
                  <a:schemeClr val="tx1"/>
                </a:solidFill>
              </a:rPr>
              <a:t>Being blacklisted</a:t>
            </a:r>
          </a:p>
          <a:p>
            <a:r>
              <a:rPr lang="en-US" altLang="en-US" sz="2600" dirty="0">
                <a:solidFill>
                  <a:schemeClr val="tx1"/>
                </a:solidFill>
              </a:rPr>
              <a:t>Demotion</a:t>
            </a:r>
          </a:p>
          <a:p>
            <a:r>
              <a:rPr lang="en-US" altLang="en-US" sz="2600" dirty="0">
                <a:solidFill>
                  <a:schemeClr val="tx1"/>
                </a:solidFill>
              </a:rPr>
              <a:t>Being denied promotion or overtime</a:t>
            </a:r>
          </a:p>
          <a:p>
            <a:r>
              <a:rPr lang="en-US" altLang="en-US" sz="2600" dirty="0">
                <a:solidFill>
                  <a:schemeClr val="tx1"/>
                </a:solidFill>
              </a:rPr>
              <a:t>Pay reduction</a:t>
            </a:r>
          </a:p>
          <a:p>
            <a:r>
              <a:rPr lang="en-US" altLang="en-US" sz="2600" dirty="0">
                <a:solidFill>
                  <a:schemeClr val="tx1"/>
                </a:solidFill>
              </a:rPr>
              <a:t>Reassignment</a:t>
            </a:r>
          </a:p>
          <a:p>
            <a:r>
              <a:rPr lang="en-US" altLang="en-US" sz="2600" dirty="0">
                <a:solidFill>
                  <a:schemeClr val="tx1"/>
                </a:solidFill>
              </a:rPr>
              <a:t>Benefits denial</a:t>
            </a:r>
          </a:p>
          <a:p>
            <a:pPr>
              <a:buFontTx/>
              <a:buNone/>
            </a:pPr>
            <a:endParaRPr lang="en-US" altLang="en-US" sz="2800" dirty="0">
              <a:solidFill>
                <a:schemeClr val="tx1"/>
              </a:solidFill>
            </a:endParaRPr>
          </a:p>
        </p:txBody>
      </p:sp>
      <p:sp>
        <p:nvSpPr>
          <p:cNvPr id="29702" name="TextBox 5"/>
          <p:cNvSpPr txBox="1">
            <a:spLocks noChangeArrowheads="1"/>
          </p:cNvSpPr>
          <p:nvPr/>
        </p:nvSpPr>
        <p:spPr bwMode="auto">
          <a:xfrm>
            <a:off x="2438400" y="6118225"/>
            <a:ext cx="670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r>
              <a:rPr lang="en-US" altLang="en-US" sz="1600" dirty="0">
                <a:solidFill>
                  <a:schemeClr val="tx1"/>
                </a:solidFill>
                <a:cs typeface="Arial" panose="020B0604020202020204" pitchFamily="34"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anose="020E0802020502020306" pitchFamily="34" charset="0"/>
            </a:endParaRPr>
          </a:p>
        </p:txBody>
      </p:sp>
      <p:sp>
        <p:nvSpPr>
          <p:cNvPr id="9" name="Title 1"/>
          <p:cNvSpPr>
            <a:spLocks noGrp="1"/>
          </p:cNvSpPr>
          <p:nvPr>
            <p:ph type="title"/>
          </p:nvPr>
        </p:nvSpPr>
        <p:spPr>
          <a:xfrm>
            <a:off x="457200" y="274638"/>
            <a:ext cx="8229600" cy="1143000"/>
          </a:xfrm>
        </p:spPr>
        <p:txBody>
          <a:bodyPr/>
          <a:lstStyle/>
          <a:p>
            <a:r>
              <a:rPr lang="en-US" dirty="0"/>
              <a:t>What Does OSHA Do?</a:t>
            </a:r>
          </a:p>
        </p:txBody>
      </p:sp>
    </p:spTree>
    <p:extLst>
      <p:ext uri="{BB962C8B-B14F-4D97-AF65-F5344CB8AC3E}">
        <p14:creationId xmlns:p14="http://schemas.microsoft.com/office/powerpoint/2010/main" val="1449539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Brainstorming Activities</a:t>
            </a:r>
          </a:p>
        </p:txBody>
      </p:sp>
    </p:spTree>
    <p:extLst>
      <p:ext uri="{BB962C8B-B14F-4D97-AF65-F5344CB8AC3E}">
        <p14:creationId xmlns:p14="http://schemas.microsoft.com/office/powerpoint/2010/main" val="400681462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title"/>
          </p:nvPr>
        </p:nvSpPr>
        <p:spPr bwMode="auto">
          <a:xfrm>
            <a:off x="457200" y="152400"/>
            <a:ext cx="8229600" cy="1143000"/>
          </a:xfrm>
          <a:effectLst>
            <a:outerShdw blurRad="63500" dist="35921" dir="2700000" algn="ctr" rotWithShape="0">
              <a:schemeClr val="bg2">
                <a:alpha val="74997"/>
              </a:schemeClr>
            </a:outerShdw>
          </a:effectLst>
        </p:spPr>
        <p:txBody>
          <a:bodyPr wrap="square" numCol="1" anchorCtr="0" compatLnSpc="1">
            <a:prstTxWarp prst="textNoShape">
              <a:avLst/>
            </a:prstTxWarp>
            <a:noAutofit/>
          </a:bodyPr>
          <a:lstStyle/>
          <a:p>
            <a:pPr algn="ctr" eaLnBrk="1" hangingPunct="1">
              <a:lnSpc>
                <a:spcPct val="100000"/>
              </a:lnSpc>
            </a:pPr>
            <a:r>
              <a:rPr lang="en-US" dirty="0">
                <a:latin typeface="Calabri"/>
                <a:ea typeface="MS PGothic" charset="0"/>
              </a:rPr>
              <a:t>How can this worker better protect himself from falling?</a:t>
            </a:r>
          </a:p>
        </p:txBody>
      </p:sp>
      <p:pic>
        <p:nvPicPr>
          <p:cNvPr id="262146" name="Picture 2" descr="MVC-020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0124" y="1676400"/>
            <a:ext cx="5562600" cy="417195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bwMode="auto">
          <a:xfrm>
            <a:off x="457200" y="152400"/>
            <a:ext cx="8229600" cy="1143000"/>
          </a:xfrm>
          <a:effectLst>
            <a:outerShdw blurRad="63500" dist="35921" dir="2700000" algn="ctr" rotWithShape="0">
              <a:schemeClr val="bg2">
                <a:alpha val="74997"/>
              </a:schemeClr>
            </a:outerShdw>
          </a:effectLst>
        </p:spPr>
        <p:txBody>
          <a:bodyPr wrap="square" numCol="1" anchorCtr="0" compatLnSpc="1">
            <a:prstTxWarp prst="textNoShape">
              <a:avLst/>
            </a:prstTxWarp>
            <a:noAutofit/>
          </a:bodyPr>
          <a:lstStyle/>
          <a:p>
            <a:pPr algn="ctr" eaLnBrk="1" hangingPunct="1">
              <a:lnSpc>
                <a:spcPct val="100000"/>
              </a:lnSpc>
            </a:pPr>
            <a:r>
              <a:rPr lang="en-US" dirty="0">
                <a:latin typeface="Calabri"/>
                <a:ea typeface="MS PGothic" charset="0"/>
              </a:rPr>
              <a:t>Are step bolts good to use as fall protection anchorage point?</a:t>
            </a:r>
          </a:p>
        </p:txBody>
      </p:sp>
      <p:pic>
        <p:nvPicPr>
          <p:cNvPr id="74756" name="Picture 2" descr="MVC-016S"/>
          <p:cNvPicPr>
            <a:picLocks noChangeAspect="1" noChangeArrowheads="1"/>
          </p:cNvPicPr>
          <p:nvPr/>
        </p:nvPicPr>
        <p:blipFill>
          <a:blip r:embed="rId3" cstate="email">
            <a:lum bright="24000" contrast="30000"/>
            <a:extLst>
              <a:ext uri="{28A0092B-C50C-407E-A947-70E740481C1C}">
                <a14:useLocalDpi xmlns:a14="http://schemas.microsoft.com/office/drawing/2010/main"/>
              </a:ext>
            </a:extLst>
          </a:blip>
          <a:srcRect/>
          <a:stretch>
            <a:fillRect/>
          </a:stretch>
        </p:blipFill>
        <p:spPr bwMode="auto">
          <a:xfrm>
            <a:off x="1744705" y="1524000"/>
            <a:ext cx="5913438"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type="title"/>
          </p:nvPr>
        </p:nvSpPr>
        <p:spPr bwMode="auto">
          <a:xfrm>
            <a:off x="381000" y="164529"/>
            <a:ext cx="8458200" cy="1143000"/>
          </a:xfrm>
          <a:effectLst>
            <a:outerShdw blurRad="63500" dist="35921" dir="2700000" algn="ctr" rotWithShape="0">
              <a:schemeClr val="bg2">
                <a:alpha val="74997"/>
              </a:schemeClr>
            </a:outerShdw>
          </a:effectLst>
        </p:spPr>
        <p:txBody>
          <a:bodyPr wrap="square" numCol="1" anchorCtr="0" compatLnSpc="1">
            <a:prstTxWarp prst="textNoShape">
              <a:avLst/>
            </a:prstTxWarp>
            <a:normAutofit fontScale="90000"/>
          </a:bodyPr>
          <a:lstStyle/>
          <a:p>
            <a:pPr algn="ctr" eaLnBrk="1" hangingPunct="1">
              <a:lnSpc>
                <a:spcPct val="100000"/>
              </a:lnSpc>
            </a:pPr>
            <a:r>
              <a:rPr lang="en-US" sz="4000" dirty="0">
                <a:latin typeface="Calabri"/>
                <a:ea typeface="MS PGothic" charset="0"/>
              </a:rPr>
              <a:t>List the reasons it is a better to do as much work on the ground as you can.</a:t>
            </a:r>
          </a:p>
        </p:txBody>
      </p:sp>
      <p:pic>
        <p:nvPicPr>
          <p:cNvPr id="75780" name="Picture 2" descr="MVC-016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9900" y="1523999"/>
            <a:ext cx="59563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title"/>
          </p:nvPr>
        </p:nvSpPr>
        <p:spPr bwMode="auto">
          <a:xfrm>
            <a:off x="457200" y="152400"/>
            <a:ext cx="8229600" cy="1143000"/>
          </a:xfrm>
          <a:effectLst>
            <a:outerShdw blurRad="63500" dist="35921" dir="2700000" algn="ctr" rotWithShape="0">
              <a:schemeClr val="bg2">
                <a:alpha val="74997"/>
              </a:schemeClr>
            </a:outerShdw>
          </a:effectLst>
        </p:spPr>
        <p:txBody>
          <a:bodyPr wrap="square" numCol="1" anchorCtr="0" compatLnSpc="1">
            <a:prstTxWarp prst="textNoShape">
              <a:avLst/>
            </a:prstTxWarp>
            <a:normAutofit fontScale="90000"/>
          </a:bodyPr>
          <a:lstStyle/>
          <a:p>
            <a:pPr algn="ctr" eaLnBrk="1" hangingPunct="1"/>
            <a:r>
              <a:rPr lang="en-US" sz="4000" dirty="0">
                <a:latin typeface="Calabri"/>
                <a:ea typeface="MS PGothic" charset="0"/>
              </a:rPr>
              <a:t>Is this worker properly protected from falling?</a:t>
            </a:r>
          </a:p>
        </p:txBody>
      </p:sp>
      <p:pic>
        <p:nvPicPr>
          <p:cNvPr id="76804" name="Picture 2" descr="MVC-017S" titl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600200"/>
            <a:ext cx="3915096" cy="444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title="Picture of worker who has attached fall protective equipment to the step bolts of a monopole tower. "/>
          <p:cNvSpPr/>
          <p:nvPr/>
        </p:nvSpPr>
        <p:spPr>
          <a:xfrm>
            <a:off x="1905000" y="2133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2" descr="MVC-017S"/>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5521713" y="1752600"/>
            <a:ext cx="3200399" cy="3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type="title"/>
          </p:nvPr>
        </p:nvSpPr>
        <p:spPr bwMode="auto">
          <a:xfrm>
            <a:off x="457200" y="152400"/>
            <a:ext cx="8229600" cy="1143000"/>
          </a:xfrm>
          <a:effectLst>
            <a:outerShdw blurRad="63500" dist="35921" dir="2700000" algn="ctr" rotWithShape="0">
              <a:schemeClr val="bg2">
                <a:alpha val="74997"/>
              </a:schemeClr>
            </a:outerShdw>
          </a:effectLst>
        </p:spPr>
        <p:txBody>
          <a:bodyPr wrap="square" numCol="1" anchorCtr="0" compatLnSpc="1">
            <a:prstTxWarp prst="textNoShape">
              <a:avLst/>
            </a:prstTxWarp>
            <a:noAutofit/>
          </a:bodyPr>
          <a:lstStyle/>
          <a:p>
            <a:pPr algn="ctr" eaLnBrk="1" hangingPunct="1">
              <a:lnSpc>
                <a:spcPct val="100000"/>
              </a:lnSpc>
            </a:pPr>
            <a:r>
              <a:rPr lang="en-US" dirty="0">
                <a:latin typeface="Calabri"/>
                <a:ea typeface="MS PGothic" charset="0"/>
              </a:rPr>
              <a:t>Is the worker on the left properly protected from falling?</a:t>
            </a:r>
          </a:p>
        </p:txBody>
      </p:sp>
      <p:pic>
        <p:nvPicPr>
          <p:cNvPr id="77828" name="Picture 2" descr="MVC-109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600200"/>
            <a:ext cx="595947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Oval 4" title="Picture of worker who is using a lifeline as both a lifeline and a load line."/>
          <p:cNvSpPr>
            <a:spLocks noChangeArrowheads="1"/>
          </p:cNvSpPr>
          <p:nvPr/>
        </p:nvSpPr>
        <p:spPr bwMode="auto">
          <a:xfrm>
            <a:off x="3886200" y="3429000"/>
            <a:ext cx="228600" cy="1524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type="title"/>
          </p:nvPr>
        </p:nvSpPr>
        <p:spPr bwMode="auto">
          <a:xfrm>
            <a:off x="457200" y="152400"/>
            <a:ext cx="8229600" cy="1143000"/>
          </a:xfrm>
          <a:effectLst>
            <a:outerShdw blurRad="63500" dist="35921" dir="2700000" algn="ctr" rotWithShape="0">
              <a:schemeClr val="bg2">
                <a:alpha val="74997"/>
              </a:schemeClr>
            </a:outerShdw>
          </a:effectLst>
        </p:spPr>
        <p:txBody>
          <a:bodyPr wrap="square" numCol="1" anchorCtr="0" compatLnSpc="1">
            <a:prstTxWarp prst="textNoShape">
              <a:avLst/>
            </a:prstTxWarp>
            <a:noAutofit/>
          </a:bodyPr>
          <a:lstStyle/>
          <a:p>
            <a:pPr algn="ctr" eaLnBrk="1" hangingPunct="1">
              <a:lnSpc>
                <a:spcPct val="100000"/>
              </a:lnSpc>
            </a:pPr>
            <a:r>
              <a:rPr lang="en-US" dirty="0">
                <a:latin typeface="Calabri"/>
                <a:ea typeface="MS PGothic" charset="0"/>
              </a:rPr>
              <a:t>How close can he get to the edge before he needs fall protection?</a:t>
            </a:r>
          </a:p>
        </p:txBody>
      </p:sp>
      <p:pic>
        <p:nvPicPr>
          <p:cNvPr id="78852" name="Picture 2" descr="MVC-019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524000"/>
            <a:ext cx="640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VC-010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0777" y="1828800"/>
            <a:ext cx="699458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7" name="Rectangle 3"/>
          <p:cNvSpPr>
            <a:spLocks noGrp="1" noChangeArrowheads="1"/>
          </p:cNvSpPr>
          <p:nvPr>
            <p:ph type="title"/>
          </p:nvPr>
        </p:nvSpPr>
        <p:spPr bwMode="auto">
          <a:xfrm>
            <a:off x="411162" y="381000"/>
            <a:ext cx="8229600" cy="1143000"/>
          </a:xfrm>
          <a:effectLst>
            <a:outerShdw blurRad="63500" dist="35921" dir="2700000" algn="ctr" rotWithShape="0">
              <a:schemeClr val="bg2">
                <a:alpha val="74997"/>
              </a:schemeClr>
            </a:outerShdw>
          </a:effectLst>
        </p:spPr>
        <p:txBody>
          <a:bodyPr wrap="square" numCol="1" anchorCtr="0" compatLnSpc="1">
            <a:prstTxWarp prst="textNoShape">
              <a:avLst/>
            </a:prstTxWarp>
            <a:noAutofit/>
          </a:bodyPr>
          <a:lstStyle/>
          <a:p>
            <a:pPr algn="ctr" eaLnBrk="1" hangingPunct="1">
              <a:lnSpc>
                <a:spcPct val="100000"/>
              </a:lnSpc>
            </a:pPr>
            <a:r>
              <a:rPr lang="en-US" dirty="0">
                <a:latin typeface="Calabri"/>
                <a:ea typeface="MS PGothic" charset="0"/>
              </a:rPr>
              <a:t>Identify the fall protection systems these workers can use when moving</a:t>
            </a:r>
            <a:br>
              <a:rPr lang="en-US" dirty="0">
                <a:latin typeface="Calabri"/>
                <a:ea typeface="MS PGothic" charset="0"/>
              </a:rPr>
            </a:br>
            <a:r>
              <a:rPr lang="en-US" dirty="0">
                <a:latin typeface="Calabri"/>
                <a:ea typeface="MS PGothic" charset="0"/>
              </a:rPr>
              <a:t>point-to-point.</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type="title"/>
          </p:nvPr>
        </p:nvSpPr>
        <p:spPr bwMode="auto">
          <a:xfrm>
            <a:off x="457200" y="152400"/>
            <a:ext cx="8229600" cy="1143000"/>
          </a:xfrm>
          <a:effectLst>
            <a:outerShdw blurRad="63500" dist="35921" dir="2700000" algn="ctr" rotWithShape="0">
              <a:schemeClr val="bg2">
                <a:alpha val="74997"/>
              </a:schemeClr>
            </a:outerShdw>
          </a:effectLst>
        </p:spPr>
        <p:txBody>
          <a:bodyPr wrap="square" numCol="1" anchorCtr="0" compatLnSpc="1">
            <a:prstTxWarp prst="textNoShape">
              <a:avLst/>
            </a:prstTxWarp>
            <a:normAutofit fontScale="90000"/>
          </a:bodyPr>
          <a:lstStyle/>
          <a:p>
            <a:pPr algn="ctr" eaLnBrk="1" hangingPunct="1">
              <a:lnSpc>
                <a:spcPct val="100000"/>
              </a:lnSpc>
            </a:pPr>
            <a:r>
              <a:rPr lang="en-US" sz="4000" dirty="0">
                <a:latin typeface="Calabri"/>
                <a:ea typeface="MS PGothic" charset="0"/>
              </a:rPr>
              <a:t>Is a safety climb device required on this ladder?</a:t>
            </a:r>
          </a:p>
        </p:txBody>
      </p:sp>
      <p:pic>
        <p:nvPicPr>
          <p:cNvPr id="80900" name="Picture 2"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1447800"/>
            <a:ext cx="6324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type="title"/>
          </p:nvPr>
        </p:nvSpPr>
        <p:spPr>
          <a:xfrm>
            <a:off x="533400" y="609600"/>
            <a:ext cx="8305800" cy="838200"/>
          </a:xfrm>
        </p:spPr>
        <p:txBody>
          <a:bodyPr/>
          <a:lstStyle/>
          <a:p>
            <a:pPr algn="ctr" eaLnBrk="1" fontAlgn="auto" hangingPunct="1">
              <a:spcAft>
                <a:spcPts val="0"/>
              </a:spcAft>
              <a:defRPr/>
            </a:pPr>
            <a:r>
              <a:rPr lang="en-US" dirty="0">
                <a:solidFill>
                  <a:schemeClr val="accent6"/>
                </a:solidFill>
                <a:effectLst/>
                <a:ea typeface="+mj-ea"/>
                <a:cs typeface="+mj-cs"/>
              </a:rPr>
              <a:t>This parapet wall is 35 inches high. Do workers working on the antenna four feet from the edge need fall protection?</a:t>
            </a:r>
          </a:p>
        </p:txBody>
      </p:sp>
      <p:pic>
        <p:nvPicPr>
          <p:cNvPr id="81924" name="Picture 2" descr="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4214" y="1981200"/>
            <a:ext cx="4321132" cy="437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ubtitle 2"/>
          <p:cNvSpPr txBox="1">
            <a:spLocks noGrp="1"/>
          </p:cNvSpPr>
          <p:nvPr>
            <p:ph idx="1"/>
          </p:nvPr>
        </p:nvSpPr>
        <p:spPr>
          <a:xfrm>
            <a:off x="472966" y="2027238"/>
            <a:ext cx="8366234" cy="4525962"/>
          </a:xfrm>
        </p:spPr>
        <p:txBody>
          <a:bodyPr/>
          <a:lstStyle/>
          <a:p>
            <a:pPr lvl="1">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Visit</a:t>
            </a:r>
            <a:r>
              <a:rPr lang="en-US" altLang="en-US" sz="2200" dirty="0">
                <a:solidFill>
                  <a:schemeClr val="bg1"/>
                </a:solidFill>
                <a:latin typeface="Arial" panose="020B0604020202020204" pitchFamily="34" charset="0"/>
                <a:cs typeface="Arial" panose="020B0604020202020204" pitchFamily="34" charset="0"/>
              </a:rPr>
              <a:t> </a:t>
            </a:r>
            <a:r>
              <a:rPr altLang="en-US" sz="2400" u="sng" dirty="0">
                <a:latin typeface="Arial" panose="020B0604020202020204" pitchFamily="34" charset="0"/>
                <a:cs typeface="Arial" panose="020B0604020202020204" pitchFamily="34" charset="0"/>
              </a:rPr>
              <a:t>www.osha.gov/workers.htm</a:t>
            </a:r>
            <a:r>
              <a:rPr lang="en-US" altLang="en-US" sz="2400" u="sng" dirty="0">
                <a:latin typeface="Arial" panose="020B0604020202020204" pitchFamily="34" charset="0"/>
                <a:cs typeface="Arial" panose="020B0604020202020204" pitchFamily="34" charset="0"/>
              </a:rPr>
              <a:t>l</a:t>
            </a:r>
            <a:r>
              <a:rPr lang="en-US" altLang="en-US" sz="2400" u="sng" dirty="0">
                <a:solidFill>
                  <a:schemeClr val="bg1"/>
                </a:solidFill>
                <a:latin typeface="Arial" panose="020B0604020202020204" pitchFamily="34" charset="0"/>
                <a:cs typeface="Arial" panose="020B0604020202020204" pitchFamily="34" charset="0"/>
              </a:rPr>
              <a:t>l</a:t>
            </a:r>
            <a:r>
              <a:rPr lang="en-US" altLang="en-US" sz="2400" dirty="0">
                <a:latin typeface="Arial" panose="020B0604020202020204" pitchFamily="34" charset="0"/>
                <a:cs typeface="Arial" panose="020B0604020202020204" pitchFamily="34" charset="0"/>
              </a:rPr>
              <a:t>or </a:t>
            </a:r>
            <a:r>
              <a:rPr altLang="en-US" sz="2400" dirty="0">
                <a:latin typeface="Arial" panose="020B0604020202020204" pitchFamily="34" charset="0"/>
                <a:cs typeface="Arial" panose="020B0604020202020204" pitchFamily="34" charset="0"/>
              </a:rPr>
              <a:t>call 800-321-OSHA</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Be prepared to provide specific details about yourself, your company and the type of hazard or discrimination being reported</a:t>
            </a:r>
          </a:p>
          <a:p>
            <a:pPr lvl="1">
              <a:buFont typeface="Arial" panose="020B0604020202020204" pitchFamily="34" charset="0"/>
              <a:buChar char="•"/>
            </a:pPr>
            <a:r>
              <a:rPr altLang="en-US" sz="2200" u="sng" dirty="0">
                <a:latin typeface="Arial" panose="020B0604020202020204" pitchFamily="34" charset="0"/>
                <a:cs typeface="Arial" panose="020B0604020202020204" pitchFamily="34" charset="0"/>
              </a:rPr>
              <a:t>Note</a:t>
            </a:r>
            <a:r>
              <a:rPr altLang="en-US" sz="2200" dirty="0">
                <a:latin typeface="Arial" panose="020B0604020202020204" pitchFamily="34" charset="0"/>
                <a:cs typeface="Arial" panose="020B0604020202020204" pitchFamily="34" charset="0"/>
              </a:rPr>
              <a:t>: A signed complaint is necessary, even if originally phoned in</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Keep a confidential record of all details</a:t>
            </a:r>
          </a:p>
          <a:p>
            <a:pPr lvl="1">
              <a:buFont typeface="Arial" panose="020B0604020202020204" pitchFamily="34" charset="0"/>
              <a:buChar char="•"/>
            </a:pPr>
            <a:r>
              <a:rPr altLang="en-US" sz="2200" dirty="0">
                <a:latin typeface="Arial" panose="020B0604020202020204" pitchFamily="34" charset="0"/>
                <a:cs typeface="Arial" panose="020B0604020202020204" pitchFamily="34" charset="0"/>
              </a:rPr>
              <a:t>Once a complaint is filed or reported, an inspection is normally warranted (see criteria on website)</a:t>
            </a:r>
          </a:p>
          <a:p>
            <a:pPr algn="r"/>
            <a:endParaRPr altLang="en-US" sz="1800" dirty="0">
              <a:solidFill>
                <a:schemeClr val="bg1"/>
              </a:solidFill>
              <a:latin typeface="Arial" panose="020B0604020202020204" pitchFamily="34" charset="0"/>
              <a:cs typeface="Arial" panose="020B0604020202020204" pitchFamily="34" charset="0"/>
            </a:endParaRPr>
          </a:p>
          <a:p>
            <a:pPr algn="l"/>
            <a:endParaRPr altLang="en-US" sz="2200" dirty="0">
              <a:solidFill>
                <a:schemeClr val="bg1"/>
              </a:solidFill>
              <a:latin typeface="Arial" panose="020B0604020202020204" pitchFamily="34" charset="0"/>
              <a:cs typeface="Arial" panose="020B0604020202020204" pitchFamily="34" charset="0"/>
            </a:endParaRPr>
          </a:p>
        </p:txBody>
      </p:sp>
      <p:sp>
        <p:nvSpPr>
          <p:cNvPr id="30722" name="Slide Number Placeholder 3"/>
          <p:cNvSpPr>
            <a:spLocks noGrp="1"/>
          </p:cNvSpPr>
          <p:nvPr>
            <p:ph type="sldNum" sz="quarter" idx="4294967295"/>
          </p:nvPr>
        </p:nvSpPr>
        <p:spPr bwMode="auto">
          <a:xfrm>
            <a:off x="4518068" y="6452791"/>
            <a:ext cx="3667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fld id="{57798050-BA39-4DA1-93DA-2AB8E8B96993}" type="slidenum">
              <a:rPr lang="en-US" altLang="en-US" sz="1200"/>
              <a:pPr eaLnBrk="1" hangingPunct="1">
                <a:spcBef>
                  <a:spcPct val="0"/>
                </a:spcBef>
                <a:buSzTx/>
                <a:buFontTx/>
                <a:buNone/>
              </a:pPr>
              <a:t>14</a:t>
            </a:fld>
            <a:endParaRPr lang="en-US" altLang="en-US" sz="1200" dirty="0"/>
          </a:p>
        </p:txBody>
      </p:sp>
      <p:sp>
        <p:nvSpPr>
          <p:cNvPr id="30723" name="Title 2"/>
          <p:cNvSpPr txBox="1">
            <a:spLocks/>
          </p:cNvSpPr>
          <p:nvPr/>
        </p:nvSpPr>
        <p:spPr bwMode="auto">
          <a:xfrm>
            <a:off x="457200" y="1149350"/>
            <a:ext cx="8229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algn="ctr">
              <a:spcBef>
                <a:spcPct val="0"/>
              </a:spcBef>
              <a:buSzTx/>
              <a:buFontTx/>
              <a:buNone/>
            </a:pPr>
            <a:r>
              <a:rPr lang="en-US" altLang="en-US" sz="4400" dirty="0">
                <a:solidFill>
                  <a:srgbClr val="00B050"/>
                </a:solidFill>
              </a:rPr>
              <a:t>How To File A Complaint</a:t>
            </a:r>
          </a:p>
        </p:txBody>
      </p:sp>
      <p:sp>
        <p:nvSpPr>
          <p:cNvPr id="30725" name="TextBox 6"/>
          <p:cNvSpPr txBox="1">
            <a:spLocks noChangeArrowheads="1"/>
          </p:cNvSpPr>
          <p:nvPr/>
        </p:nvSpPr>
        <p:spPr bwMode="auto">
          <a:xfrm>
            <a:off x="2438400" y="6049565"/>
            <a:ext cx="5848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r>
              <a:rPr lang="en-US" altLang="en-US" sz="1600" dirty="0">
                <a:solidFill>
                  <a:schemeClr val="tx1"/>
                </a:solidFill>
                <a:cs typeface="Arial" panose="020B0604020202020204" pitchFamily="34"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anose="020E0802020502020306" pitchFamily="34" charset="0"/>
            </a:endParaRPr>
          </a:p>
        </p:txBody>
      </p:sp>
      <p:sp>
        <p:nvSpPr>
          <p:cNvPr id="7" name="Title 1"/>
          <p:cNvSpPr>
            <a:spLocks noGrp="1"/>
          </p:cNvSpPr>
          <p:nvPr>
            <p:ph type="title"/>
          </p:nvPr>
        </p:nvSpPr>
        <p:spPr>
          <a:xfrm>
            <a:off x="457200" y="274638"/>
            <a:ext cx="8229600" cy="1143000"/>
          </a:xfrm>
        </p:spPr>
        <p:txBody>
          <a:bodyPr/>
          <a:lstStyle/>
          <a:p>
            <a:r>
              <a:rPr lang="en-US" dirty="0"/>
              <a:t>What Does OSHA Do?</a:t>
            </a:r>
          </a:p>
        </p:txBody>
      </p:sp>
    </p:spTree>
    <p:extLst>
      <p:ext uri="{BB962C8B-B14F-4D97-AF65-F5344CB8AC3E}">
        <p14:creationId xmlns:p14="http://schemas.microsoft.com/office/powerpoint/2010/main" val="177092934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7772400" cy="1470025"/>
          </a:xfrm>
        </p:spPr>
        <p:txBody>
          <a:bodyPr wrap="square" numCol="1" anchorCtr="0" compatLnSpc="1">
            <a:prstTxWarp prst="textNoShape">
              <a:avLst/>
            </a:prstTxWarp>
          </a:bodyPr>
          <a:lstStyle/>
          <a:p>
            <a:pPr eaLnBrk="1" hangingPunct="1"/>
            <a:r>
              <a:rPr lang="en-US" dirty="0">
                <a:latin typeface="+mj-lt"/>
                <a:ea typeface="MS PGothic" charset="0"/>
              </a:rPr>
              <a:t>Section 7:</a:t>
            </a:r>
            <a:br>
              <a:rPr lang="en-US" dirty="0">
                <a:latin typeface="+mj-lt"/>
                <a:ea typeface="MS PGothic" charset="0"/>
              </a:rPr>
            </a:br>
            <a:r>
              <a:rPr lang="en-US" dirty="0">
                <a:latin typeface="+mj-lt"/>
                <a:ea typeface="MS PGothic" charset="0"/>
              </a:rPr>
              <a:t>Fall Protection Plans</a:t>
            </a:r>
          </a:p>
        </p:txBody>
      </p:sp>
      <p:sp>
        <p:nvSpPr>
          <p:cNvPr id="4" name="Content Placeholder 2"/>
          <p:cNvSpPr txBox="1">
            <a:spLocks/>
          </p:cNvSpPr>
          <p:nvPr/>
        </p:nvSpPr>
        <p:spPr bwMode="auto">
          <a:xfrm>
            <a:off x="457200" y="1704023"/>
            <a:ext cx="8229600" cy="302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9538" indent="0" algn="ctr" rtl="0" eaLnBrk="1" fontAlgn="base" hangingPunct="1">
              <a:spcBef>
                <a:spcPts val="400"/>
              </a:spcBef>
              <a:spcAft>
                <a:spcPct val="0"/>
              </a:spcAft>
              <a:buClr>
                <a:schemeClr val="accent1"/>
              </a:buClr>
              <a:buSzPct val="68000"/>
              <a:buFont typeface="Wingdings 3" panose="05040102010807070707" pitchFamily="18" charset="2"/>
              <a:buNone/>
              <a:defRPr sz="2700" smtClean="0">
                <a:solidFill>
                  <a:schemeClr val="tx1"/>
                </a:solidFill>
                <a:latin typeface="Calibri" panose="020F0502020204030204" pitchFamily="34"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a:solidFill>
                  <a:schemeClr val="tx1"/>
                </a:solidFill>
                <a:latin typeface="Calibri" panose="020F0502020204030204" pitchFamily="34" charset="0"/>
                <a:ea typeface="+mn-ea"/>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a:solidFill>
                  <a:schemeClr val="tx1"/>
                </a:solidFill>
                <a:latin typeface="Calibri" panose="020F0502020204030204" pitchFamily="34" charset="0"/>
                <a:ea typeface="+mn-ea"/>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a:solidFill>
                  <a:schemeClr val="tx1"/>
                </a:solidFill>
                <a:latin typeface="Calibri" panose="020F0502020204030204" pitchFamily="34" charset="0"/>
                <a:ea typeface="+mn-ea"/>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sz="2000">
                <a:solidFill>
                  <a:schemeClr val="tx1"/>
                </a:solidFill>
                <a:latin typeface="Calibri" panose="020F0502020204030204" pitchFamily="34" charset="0"/>
                <a:ea typeface="+mn-ea"/>
              </a:defRPr>
            </a:lvl5pPr>
            <a:lvl6pPr marL="18288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marL="109537" algn="l"/>
            <a:r>
              <a:rPr lang="en-US" sz="2800" kern="0" dirty="0"/>
              <a:t>By the end of this section students will understand the following:</a:t>
            </a:r>
          </a:p>
          <a:p>
            <a:pPr marL="876300" lvl="1" indent="-255588">
              <a:buClr>
                <a:srgbClr val="2DA2BF"/>
              </a:buClr>
              <a:buFont typeface="Wingdings 3" panose="05040102010807070707" pitchFamily="18" charset="2"/>
              <a:buChar char=""/>
            </a:pPr>
            <a:r>
              <a:rPr lang="en-US" sz="2800" kern="0" dirty="0"/>
              <a:t>The importance of safety plans</a:t>
            </a:r>
          </a:p>
          <a:p>
            <a:pPr marL="876300" lvl="1" indent="-255588">
              <a:buClr>
                <a:srgbClr val="2DA2BF"/>
              </a:buClr>
              <a:buFont typeface="Wingdings 3" panose="05040102010807070707" pitchFamily="18" charset="2"/>
              <a:buChar char=""/>
            </a:pPr>
            <a:r>
              <a:rPr lang="en-US" sz="2800" kern="0" dirty="0"/>
              <a:t>How to develop a JSA</a:t>
            </a:r>
          </a:p>
          <a:p>
            <a:pPr marL="876300" lvl="1" indent="-255588">
              <a:buClr>
                <a:srgbClr val="2DA2BF"/>
              </a:buClr>
              <a:buFont typeface="Wingdings 3" panose="05040102010807070707" pitchFamily="18" charset="2"/>
              <a:buChar char=""/>
            </a:pPr>
            <a:r>
              <a:rPr lang="en-US" sz="2800" kern="0" dirty="0"/>
              <a:t>Training requirements</a:t>
            </a:r>
            <a:endParaRPr lang="en-US" sz="2800" dirty="0"/>
          </a:p>
          <a:p>
            <a:pPr marL="876300" lvl="1" indent="-255588">
              <a:buClr>
                <a:srgbClr val="2DA2BF"/>
              </a:buClr>
              <a:buFont typeface="Wingdings 3" panose="05040102010807070707" pitchFamily="18" charset="2"/>
              <a:buChar char=""/>
            </a:pPr>
            <a:endParaRPr lang="en-US" sz="2800" kern="0" dirty="0"/>
          </a:p>
          <a:p>
            <a:pPr marL="876300" lvl="1" indent="-255588">
              <a:buClr>
                <a:srgbClr val="2DA2BF"/>
              </a:buClr>
              <a:buFont typeface="Wingdings 3" panose="05040102010807070707" pitchFamily="18" charset="2"/>
              <a:buChar char=""/>
            </a:pPr>
            <a:endParaRPr lang="en-US" sz="2800" kern="0" dirty="0"/>
          </a:p>
        </p:txBody>
      </p:sp>
    </p:spTree>
    <p:extLst>
      <p:ext uri="{BB962C8B-B14F-4D97-AF65-F5344CB8AC3E}">
        <p14:creationId xmlns:p14="http://schemas.microsoft.com/office/powerpoint/2010/main" val="387906164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4572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Fall Protection Plan</a:t>
            </a:r>
          </a:p>
        </p:txBody>
      </p:sp>
      <p:sp>
        <p:nvSpPr>
          <p:cNvPr id="56323" name="Rectangle 7"/>
          <p:cNvSpPr>
            <a:spLocks noGrp="1" noChangeArrowheads="1"/>
          </p:cNvSpPr>
          <p:nvPr>
            <p:ph idx="1"/>
          </p:nvPr>
        </p:nvSpPr>
        <p:spPr/>
        <p:txBody>
          <a:bodyPr/>
          <a:lstStyle/>
          <a:p>
            <a:pPr eaLnBrk="1" hangingPunct="1">
              <a:lnSpc>
                <a:spcPct val="130000"/>
              </a:lnSpc>
            </a:pPr>
            <a:r>
              <a:rPr lang="en-US" dirty="0">
                <a:latin typeface="Century Gothic" charset="0"/>
                <a:ea typeface="MS PGothic" charset="0"/>
              </a:rPr>
              <a:t>Prepared by qualified person</a:t>
            </a:r>
          </a:p>
          <a:p>
            <a:pPr eaLnBrk="1" hangingPunct="1">
              <a:lnSpc>
                <a:spcPct val="130000"/>
              </a:lnSpc>
            </a:pPr>
            <a:r>
              <a:rPr lang="en-US" dirty="0">
                <a:latin typeface="Century Gothic" charset="0"/>
                <a:ea typeface="MS PGothic" charset="0"/>
              </a:rPr>
              <a:t>Specific to site</a:t>
            </a:r>
          </a:p>
          <a:p>
            <a:pPr eaLnBrk="1" hangingPunct="1">
              <a:lnSpc>
                <a:spcPct val="130000"/>
              </a:lnSpc>
            </a:pPr>
            <a:r>
              <a:rPr lang="en-US" dirty="0">
                <a:latin typeface="Century Gothic" charset="0"/>
                <a:ea typeface="MS PGothic" charset="0"/>
              </a:rPr>
              <a:t>Changes made by qualified person</a:t>
            </a:r>
          </a:p>
          <a:p>
            <a:pPr eaLnBrk="1" hangingPunct="1">
              <a:lnSpc>
                <a:spcPct val="130000"/>
              </a:lnSpc>
            </a:pPr>
            <a:r>
              <a:rPr lang="en-US" dirty="0">
                <a:latin typeface="Century Gothic" charset="0"/>
                <a:ea typeface="MS PGothic" charset="0"/>
              </a:rPr>
              <a:t>Plan kept at site</a:t>
            </a:r>
          </a:p>
        </p:txBody>
      </p:sp>
    </p:spTree>
    <p:extLst>
      <p:ext uri="{BB962C8B-B14F-4D97-AF65-F5344CB8AC3E}">
        <p14:creationId xmlns:p14="http://schemas.microsoft.com/office/powerpoint/2010/main" val="304573939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idx="1"/>
          </p:nvPr>
        </p:nvSpPr>
        <p:spPr/>
        <p:txBody>
          <a:bodyPr/>
          <a:lstStyle/>
          <a:p>
            <a:pPr eaLnBrk="1" hangingPunct="1">
              <a:lnSpc>
                <a:spcPct val="130000"/>
              </a:lnSpc>
            </a:pPr>
            <a:r>
              <a:rPr lang="en-US" dirty="0">
                <a:latin typeface="Century Gothic" charset="0"/>
                <a:ea typeface="MS PGothic" charset="0"/>
              </a:rPr>
              <a:t>Implemented by competent person</a:t>
            </a:r>
          </a:p>
          <a:p>
            <a:pPr eaLnBrk="1" hangingPunct="1">
              <a:lnSpc>
                <a:spcPct val="130000"/>
              </a:lnSpc>
            </a:pPr>
            <a:r>
              <a:rPr lang="en-US" dirty="0">
                <a:latin typeface="Century Gothic" charset="0"/>
                <a:ea typeface="MS PGothic" charset="0"/>
              </a:rPr>
              <a:t>Documents why conventional fall protection is infeasible</a:t>
            </a:r>
          </a:p>
          <a:p>
            <a:pPr eaLnBrk="1" hangingPunct="1">
              <a:lnSpc>
                <a:spcPct val="130000"/>
              </a:lnSpc>
            </a:pPr>
            <a:r>
              <a:rPr lang="en-US" dirty="0">
                <a:latin typeface="Century Gothic" charset="0"/>
                <a:ea typeface="MS PGothic" charset="0"/>
              </a:rPr>
              <a:t>Discuss measures used to protect workers</a:t>
            </a:r>
          </a:p>
        </p:txBody>
      </p:sp>
      <p:grpSp>
        <p:nvGrpSpPr>
          <p:cNvPr id="6150" name="Group 7" title="Picture of worker holding a clipboard that say F P P."/>
          <p:cNvGrpSpPr>
            <a:grpSpLocks/>
          </p:cNvGrpSpPr>
          <p:nvPr/>
        </p:nvGrpSpPr>
        <p:grpSpPr bwMode="auto">
          <a:xfrm>
            <a:off x="6981825" y="3854450"/>
            <a:ext cx="2085975" cy="2927350"/>
            <a:chOff x="4398" y="2428"/>
            <a:chExt cx="1314" cy="1844"/>
          </a:xfrm>
        </p:grpSpPr>
        <p:graphicFrame>
          <p:nvGraphicFramePr>
            <p:cNvPr id="6146" name="Object 5"/>
            <p:cNvGraphicFramePr>
              <a:graphicFrameLocks noChangeAspect="1"/>
            </p:cNvGraphicFramePr>
            <p:nvPr>
              <p:extLst>
                <p:ext uri="{D42A27DB-BD31-4B8C-83A1-F6EECF244321}">
                  <p14:modId xmlns:p14="http://schemas.microsoft.com/office/powerpoint/2010/main" val="3243585168"/>
                </p:ext>
              </p:extLst>
            </p:nvPr>
          </p:nvGraphicFramePr>
          <p:xfrm>
            <a:off x="4398" y="2428"/>
            <a:ext cx="1314" cy="1844"/>
          </p:xfrm>
          <a:graphic>
            <a:graphicData uri="http://schemas.openxmlformats.org/presentationml/2006/ole">
              <mc:AlternateContent xmlns:mc="http://schemas.openxmlformats.org/markup-compatibility/2006">
                <mc:Choice xmlns:v="urn:schemas-microsoft-com:vml" Requires="v">
                  <p:oleObj spid="_x0000_s12685" name="Clip" r:id="rId4" imgW="2218690" imgH="3112770" progId="">
                    <p:embed/>
                  </p:oleObj>
                </mc:Choice>
                <mc:Fallback>
                  <p:oleObj name="Clip" r:id="rId4" imgW="2218690" imgH="3112770" progId="">
                    <p:embed/>
                    <p:pic>
                      <p:nvPicPr>
                        <p:cNvPr id="0" name="Picture 3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 y="2428"/>
                          <a:ext cx="1314" cy="184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000000">
                                    <a:alpha val="74997"/>
                                  </a:srgbClr>
                                </a:outerShdw>
                              </a:effectLst>
                            </a14:hiddenEffects>
                          </a:ext>
                        </a:extLst>
                      </p:spPr>
                    </p:pic>
                  </p:oleObj>
                </mc:Fallback>
              </mc:AlternateContent>
            </a:graphicData>
          </a:graphic>
        </p:graphicFrame>
        <p:sp>
          <p:nvSpPr>
            <p:cNvPr id="6151" name="Text Box 6"/>
            <p:cNvSpPr txBox="1">
              <a:spLocks noChangeArrowheads="1"/>
            </p:cNvSpPr>
            <p:nvPr/>
          </p:nvSpPr>
          <p:spPr bwMode="auto">
            <a:xfrm rot="-1388834">
              <a:off x="4560" y="3216"/>
              <a:ext cx="4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FPP</a:t>
              </a:r>
            </a:p>
          </p:txBody>
        </p:sp>
      </p:grpSp>
      <p:sp>
        <p:nvSpPr>
          <p:cNvPr id="9" name="Rectangle 2"/>
          <p:cNvSpPr>
            <a:spLocks noGrp="1" noChangeArrowheads="1"/>
          </p:cNvSpPr>
          <p:nvPr>
            <p:ph type="title"/>
          </p:nvPr>
        </p:nvSpPr>
        <p:spPr>
          <a:xfrm>
            <a:off x="457200" y="4572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Fall Protection Plan</a:t>
            </a:r>
          </a:p>
        </p:txBody>
      </p:sp>
    </p:spTree>
    <p:extLst>
      <p:ext uri="{BB962C8B-B14F-4D97-AF65-F5344CB8AC3E}">
        <p14:creationId xmlns:p14="http://schemas.microsoft.com/office/powerpoint/2010/main" val="20024977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93450" y="2819400"/>
            <a:ext cx="8229600" cy="2114550"/>
          </a:xfrm>
          <a:noFill/>
          <a:ln/>
        </p:spPr>
        <p:txBody>
          <a:bodyPr>
            <a:normAutofit/>
          </a:bodyPr>
          <a:lstStyle/>
          <a:p>
            <a:r>
              <a:rPr lang="en-US" sz="2300" dirty="0">
                <a:solidFill>
                  <a:schemeClr val="tx1">
                    <a:lumMod val="75000"/>
                    <a:lumOff val="25000"/>
                  </a:schemeClr>
                </a:solidFill>
                <a:latin typeface="+mj-lt"/>
              </a:rPr>
              <a:t>Method used to break a job task into separate and distinct steps</a:t>
            </a:r>
          </a:p>
          <a:p>
            <a:r>
              <a:rPr lang="en-US" sz="2300" dirty="0">
                <a:solidFill>
                  <a:schemeClr val="tx1">
                    <a:lumMod val="75000"/>
                    <a:lumOff val="25000"/>
                  </a:schemeClr>
                </a:solidFill>
                <a:latin typeface="+mj-lt"/>
              </a:rPr>
              <a:t>Evaluate the hazards associated with each step</a:t>
            </a:r>
          </a:p>
          <a:p>
            <a:r>
              <a:rPr lang="en-US" sz="2300" dirty="0">
                <a:solidFill>
                  <a:schemeClr val="tx1">
                    <a:lumMod val="75000"/>
                    <a:lumOff val="25000"/>
                  </a:schemeClr>
                </a:solidFill>
                <a:latin typeface="+mj-lt"/>
              </a:rPr>
              <a:t>Determine the appropriate controls needed to control each of the identified hazards</a:t>
            </a:r>
          </a:p>
        </p:txBody>
      </p:sp>
      <p:sp>
        <p:nvSpPr>
          <p:cNvPr id="8194" name="Rectangle 2"/>
          <p:cNvSpPr>
            <a:spLocks noGrp="1" noChangeArrowheads="1"/>
          </p:cNvSpPr>
          <p:nvPr>
            <p:ph type="title" idx="4294967295"/>
          </p:nvPr>
        </p:nvSpPr>
        <p:spPr>
          <a:xfrm>
            <a:off x="0" y="1703388"/>
            <a:ext cx="8229600" cy="939800"/>
          </a:xfrm>
          <a:prstGeom prst="rect">
            <a:avLst/>
          </a:prstGeom>
          <a:noFill/>
          <a:ln/>
        </p:spPr>
        <p:txBody>
          <a:bodyPr>
            <a:normAutofit/>
          </a:bodyPr>
          <a:lstStyle/>
          <a:p>
            <a:r>
              <a:rPr lang="en-US" sz="3400" b="1" dirty="0">
                <a:solidFill>
                  <a:srgbClr val="46263F"/>
                </a:solidFill>
              </a:rPr>
              <a:t>     WHAT IS A JOB SAFETY ANALYSIS ?</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2216509408"/>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2814637"/>
            <a:ext cx="8229600" cy="2043113"/>
          </a:xfrm>
          <a:noFill/>
          <a:ln/>
        </p:spPr>
        <p:txBody>
          <a:bodyPr>
            <a:normAutofit/>
          </a:bodyPr>
          <a:lstStyle/>
          <a:p>
            <a:r>
              <a:rPr lang="en-US" sz="2300" dirty="0">
                <a:solidFill>
                  <a:schemeClr val="tx1">
                    <a:lumMod val="75000"/>
                    <a:lumOff val="25000"/>
                  </a:schemeClr>
                </a:solidFill>
                <a:latin typeface="+mj-lt"/>
              </a:rPr>
              <a:t>Identifies unsafe work practices </a:t>
            </a:r>
            <a:r>
              <a:rPr lang="en-US" sz="2300" u="sng" dirty="0">
                <a:solidFill>
                  <a:schemeClr val="tx1">
                    <a:lumMod val="75000"/>
                    <a:lumOff val="25000"/>
                  </a:schemeClr>
                </a:solidFill>
                <a:latin typeface="+mj-lt"/>
              </a:rPr>
              <a:t>before</a:t>
            </a:r>
            <a:r>
              <a:rPr lang="en-US" sz="2300" dirty="0">
                <a:solidFill>
                  <a:schemeClr val="tx1">
                    <a:lumMod val="75000"/>
                    <a:lumOff val="25000"/>
                  </a:schemeClr>
                </a:solidFill>
                <a:latin typeface="+mj-lt"/>
              </a:rPr>
              <a:t> an accident occurs</a:t>
            </a:r>
          </a:p>
          <a:p>
            <a:r>
              <a:rPr lang="en-US" sz="2300" dirty="0">
                <a:solidFill>
                  <a:schemeClr val="tx1">
                    <a:lumMod val="75000"/>
                    <a:lumOff val="25000"/>
                  </a:schemeClr>
                </a:solidFill>
                <a:latin typeface="+mj-lt"/>
              </a:rPr>
              <a:t>Decreases injury rates</a:t>
            </a:r>
          </a:p>
          <a:p>
            <a:r>
              <a:rPr lang="en-US" sz="2300" dirty="0">
                <a:solidFill>
                  <a:schemeClr val="tx1">
                    <a:lumMod val="75000"/>
                    <a:lumOff val="25000"/>
                  </a:schemeClr>
                </a:solidFill>
                <a:latin typeface="+mj-lt"/>
              </a:rPr>
              <a:t>Increases quality</a:t>
            </a:r>
          </a:p>
          <a:p>
            <a:r>
              <a:rPr lang="en-US" sz="2300" dirty="0">
                <a:solidFill>
                  <a:srgbClr val="FF0000"/>
                </a:solidFill>
                <a:latin typeface="+mj-lt"/>
              </a:rPr>
              <a:t>Increases productivity</a:t>
            </a:r>
          </a:p>
        </p:txBody>
      </p:sp>
      <p:sp>
        <p:nvSpPr>
          <p:cNvPr id="10242" name="Rectangle 2"/>
          <p:cNvSpPr>
            <a:spLocks noGrp="1" noChangeArrowheads="1"/>
          </p:cNvSpPr>
          <p:nvPr>
            <p:ph type="title" idx="4294967295"/>
          </p:nvPr>
        </p:nvSpPr>
        <p:spPr>
          <a:xfrm>
            <a:off x="0" y="1631950"/>
            <a:ext cx="8229600" cy="939800"/>
          </a:xfrm>
          <a:prstGeom prst="rect">
            <a:avLst/>
          </a:prstGeom>
          <a:noFill/>
          <a:ln/>
        </p:spPr>
        <p:txBody>
          <a:bodyPr>
            <a:normAutofit/>
          </a:bodyPr>
          <a:lstStyle/>
          <a:p>
            <a:r>
              <a:rPr lang="en-US" sz="3400" b="1" dirty="0">
                <a:solidFill>
                  <a:srgbClr val="46263F"/>
                </a:solidFill>
              </a:rPr>
              <a:t>BENEFITS OF A JOB SAFETY ANALYSIS</a:t>
            </a:r>
          </a:p>
        </p:txBody>
      </p:sp>
      <p:sp>
        <p:nvSpPr>
          <p:cNvPr id="6"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150530284"/>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2397124"/>
            <a:ext cx="8229600" cy="3043238"/>
          </a:xfrm>
          <a:noFill/>
          <a:ln/>
        </p:spPr>
        <p:txBody>
          <a:bodyPr>
            <a:normAutofit/>
          </a:bodyPr>
          <a:lstStyle/>
          <a:p>
            <a:r>
              <a:rPr lang="en-US" sz="2300" dirty="0">
                <a:solidFill>
                  <a:srgbClr val="FF0000"/>
                </a:solidFill>
                <a:latin typeface="+mj-lt"/>
              </a:rPr>
              <a:t>Evaluate existing jobs</a:t>
            </a:r>
          </a:p>
          <a:p>
            <a:r>
              <a:rPr lang="en-US" sz="2300" dirty="0">
                <a:solidFill>
                  <a:srgbClr val="FF0000"/>
                </a:solidFill>
                <a:latin typeface="+mj-lt"/>
              </a:rPr>
              <a:t>Set up new jobs</a:t>
            </a:r>
          </a:p>
          <a:p>
            <a:r>
              <a:rPr lang="en-US" sz="2300" dirty="0">
                <a:solidFill>
                  <a:srgbClr val="FF0000"/>
                </a:solidFill>
                <a:latin typeface="+mj-lt"/>
              </a:rPr>
              <a:t>Training and re-training tool</a:t>
            </a:r>
          </a:p>
          <a:p>
            <a:r>
              <a:rPr lang="en-US" sz="2300" dirty="0">
                <a:solidFill>
                  <a:srgbClr val="FF0000"/>
                </a:solidFill>
                <a:latin typeface="+mj-lt"/>
              </a:rPr>
              <a:t>Prioritize jobs needing re-design </a:t>
            </a:r>
          </a:p>
          <a:p>
            <a:r>
              <a:rPr lang="en-US" sz="2300" dirty="0">
                <a:solidFill>
                  <a:srgbClr val="FF0000"/>
                </a:solidFill>
                <a:latin typeface="+mj-lt"/>
              </a:rPr>
              <a:t>Ties in closely with other job analyses (quality &amp; productivity studies, RTW)</a:t>
            </a:r>
          </a:p>
          <a:p>
            <a:r>
              <a:rPr lang="en-US" sz="2300" dirty="0">
                <a:solidFill>
                  <a:srgbClr val="FF0000"/>
                </a:solidFill>
                <a:latin typeface="+mj-lt"/>
              </a:rPr>
              <a:t>Reference in accident investigations</a:t>
            </a:r>
          </a:p>
        </p:txBody>
      </p:sp>
      <p:sp>
        <p:nvSpPr>
          <p:cNvPr id="12290" name="Rectangle 2"/>
          <p:cNvSpPr>
            <a:spLocks noGrp="1" noChangeArrowheads="1"/>
          </p:cNvSpPr>
          <p:nvPr>
            <p:ph type="title" idx="4294967295"/>
          </p:nvPr>
        </p:nvSpPr>
        <p:spPr>
          <a:xfrm>
            <a:off x="0" y="1428750"/>
            <a:ext cx="8229600" cy="796925"/>
          </a:xfrm>
          <a:prstGeom prst="rect">
            <a:avLst/>
          </a:prstGeom>
          <a:noFill/>
          <a:ln/>
        </p:spPr>
        <p:txBody>
          <a:bodyPr>
            <a:normAutofit/>
          </a:bodyPr>
          <a:lstStyle/>
          <a:p>
            <a:r>
              <a:rPr lang="en-US" sz="3400" b="1" dirty="0">
                <a:solidFill>
                  <a:srgbClr val="46263F"/>
                </a:solidFill>
              </a:rPr>
              <a:t>USES OF A JOB SAFETY ANALYSES</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3320209623"/>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914400" y="2476500"/>
            <a:ext cx="7696200" cy="2667000"/>
          </a:xfrm>
          <a:noFill/>
          <a:ln/>
        </p:spPr>
        <p:txBody>
          <a:bodyPr>
            <a:normAutofit lnSpcReduction="10000"/>
          </a:bodyPr>
          <a:lstStyle/>
          <a:p>
            <a:r>
              <a:rPr lang="en-US" sz="2300" dirty="0">
                <a:solidFill>
                  <a:schemeClr val="tx1">
                    <a:lumMod val="75000"/>
                    <a:lumOff val="25000"/>
                  </a:schemeClr>
                </a:solidFill>
                <a:latin typeface="+mj-lt"/>
              </a:rPr>
              <a:t>Job task</a:t>
            </a:r>
          </a:p>
          <a:p>
            <a:r>
              <a:rPr lang="en-US" sz="2300" dirty="0">
                <a:solidFill>
                  <a:schemeClr val="tx1">
                    <a:lumMod val="75000"/>
                    <a:lumOff val="25000"/>
                  </a:schemeClr>
                </a:solidFill>
                <a:latin typeface="+mj-lt"/>
              </a:rPr>
              <a:t>Job step</a:t>
            </a:r>
          </a:p>
          <a:p>
            <a:r>
              <a:rPr lang="en-US" sz="2300" dirty="0">
                <a:solidFill>
                  <a:schemeClr val="tx1">
                    <a:lumMod val="75000"/>
                    <a:lumOff val="25000"/>
                  </a:schemeClr>
                </a:solidFill>
                <a:latin typeface="+mj-lt"/>
              </a:rPr>
              <a:t>Hazard</a:t>
            </a:r>
          </a:p>
          <a:p>
            <a:r>
              <a:rPr lang="en-US" sz="2300" dirty="0">
                <a:solidFill>
                  <a:schemeClr val="tx1">
                    <a:lumMod val="75000"/>
                    <a:lumOff val="25000"/>
                  </a:schemeClr>
                </a:solidFill>
                <a:latin typeface="+mj-lt"/>
              </a:rPr>
              <a:t>Exposure</a:t>
            </a:r>
          </a:p>
          <a:p>
            <a:r>
              <a:rPr lang="en-US" sz="2300" dirty="0">
                <a:solidFill>
                  <a:schemeClr val="tx1">
                    <a:lumMod val="75000"/>
                    <a:lumOff val="25000"/>
                  </a:schemeClr>
                </a:solidFill>
                <a:latin typeface="+mj-lt"/>
              </a:rPr>
              <a:t>Control</a:t>
            </a:r>
          </a:p>
          <a:p>
            <a:r>
              <a:rPr lang="en-US" sz="2300" dirty="0">
                <a:solidFill>
                  <a:schemeClr val="tx1">
                    <a:lumMod val="75000"/>
                    <a:lumOff val="25000"/>
                  </a:schemeClr>
                </a:solidFill>
                <a:latin typeface="+mj-lt"/>
              </a:rPr>
              <a:t>Accident / Incident</a:t>
            </a:r>
          </a:p>
          <a:p>
            <a:pPr>
              <a:buFont typeface="Monotype Sorts" pitchFamily="2" charset="2"/>
              <a:buNone/>
            </a:pPr>
            <a:r>
              <a:rPr lang="en-US" sz="2300" dirty="0">
                <a:solidFill>
                  <a:schemeClr val="tx1">
                    <a:lumMod val="75000"/>
                    <a:lumOff val="25000"/>
                  </a:schemeClr>
                </a:solidFill>
                <a:latin typeface="+mj-lt"/>
              </a:rPr>
              <a:t>     </a:t>
            </a:r>
          </a:p>
        </p:txBody>
      </p:sp>
      <p:sp>
        <p:nvSpPr>
          <p:cNvPr id="14338" name="Rectangle 2"/>
          <p:cNvSpPr>
            <a:spLocks noGrp="1" noChangeArrowheads="1"/>
          </p:cNvSpPr>
          <p:nvPr>
            <p:ph type="title" idx="4294967295"/>
          </p:nvPr>
        </p:nvSpPr>
        <p:spPr>
          <a:xfrm>
            <a:off x="0" y="1489075"/>
            <a:ext cx="8229600" cy="796925"/>
          </a:xfrm>
          <a:prstGeom prst="rect">
            <a:avLst/>
          </a:prstGeom>
          <a:noFill/>
          <a:ln/>
        </p:spPr>
        <p:txBody>
          <a:bodyPr>
            <a:normAutofit/>
          </a:bodyPr>
          <a:lstStyle/>
          <a:p>
            <a:r>
              <a:rPr lang="en-US" sz="3400" b="1" dirty="0">
                <a:solidFill>
                  <a:srgbClr val="46263F"/>
                </a:solidFill>
              </a:rPr>
              <a:t>DEFINITION OF KEY WORDS</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2291030080"/>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70857" y="2428875"/>
            <a:ext cx="7696200" cy="2665413"/>
          </a:xfrm>
          <a:noFill/>
          <a:ln/>
        </p:spPr>
        <p:txBody>
          <a:bodyPr>
            <a:normAutofit lnSpcReduction="10000"/>
          </a:bodyPr>
          <a:lstStyle/>
          <a:p>
            <a:r>
              <a:rPr lang="en-US" sz="2300" dirty="0">
                <a:solidFill>
                  <a:schemeClr val="tx1">
                    <a:lumMod val="75000"/>
                    <a:lumOff val="25000"/>
                  </a:schemeClr>
                </a:solidFill>
                <a:latin typeface="+mj-lt"/>
              </a:rPr>
              <a:t>Job Task – </a:t>
            </a:r>
            <a:r>
              <a:rPr lang="en-US" sz="2300" i="1" dirty="0">
                <a:solidFill>
                  <a:schemeClr val="tx1">
                    <a:lumMod val="75000"/>
                    <a:lumOff val="25000"/>
                  </a:schemeClr>
                </a:solidFill>
                <a:latin typeface="+mj-lt"/>
              </a:rPr>
              <a:t>Walking across the street</a:t>
            </a:r>
            <a:endParaRPr lang="en-US" sz="2300" dirty="0">
              <a:solidFill>
                <a:schemeClr val="tx1">
                  <a:lumMod val="75000"/>
                  <a:lumOff val="25000"/>
                </a:schemeClr>
              </a:solidFill>
              <a:latin typeface="+mj-lt"/>
            </a:endParaRPr>
          </a:p>
          <a:p>
            <a:r>
              <a:rPr lang="en-US" sz="2300" dirty="0">
                <a:solidFill>
                  <a:schemeClr val="tx1">
                    <a:lumMod val="75000"/>
                    <a:lumOff val="25000"/>
                  </a:schemeClr>
                </a:solidFill>
                <a:latin typeface="+mj-lt"/>
              </a:rPr>
              <a:t>Job Step</a:t>
            </a:r>
            <a:r>
              <a:rPr lang="en-US" sz="2300" i="1" dirty="0">
                <a:solidFill>
                  <a:schemeClr val="tx1">
                    <a:lumMod val="75000"/>
                    <a:lumOff val="25000"/>
                  </a:schemeClr>
                </a:solidFill>
                <a:latin typeface="+mj-lt"/>
              </a:rPr>
              <a:t> – Walking from one side to another</a:t>
            </a:r>
          </a:p>
          <a:p>
            <a:r>
              <a:rPr lang="en-US" sz="2300" dirty="0">
                <a:solidFill>
                  <a:schemeClr val="tx1">
                    <a:lumMod val="75000"/>
                    <a:lumOff val="25000"/>
                  </a:schemeClr>
                </a:solidFill>
                <a:latin typeface="+mj-lt"/>
              </a:rPr>
              <a:t>Hazard – </a:t>
            </a:r>
            <a:r>
              <a:rPr lang="en-US" sz="2300" i="1" dirty="0">
                <a:solidFill>
                  <a:schemeClr val="tx1">
                    <a:lumMod val="75000"/>
                    <a:lumOff val="25000"/>
                  </a:schemeClr>
                </a:solidFill>
                <a:latin typeface="+mj-lt"/>
              </a:rPr>
              <a:t>Struck by Traffic</a:t>
            </a:r>
            <a:endParaRPr lang="en-US" sz="2300" dirty="0">
              <a:solidFill>
                <a:schemeClr val="tx1">
                  <a:lumMod val="75000"/>
                  <a:lumOff val="25000"/>
                </a:schemeClr>
              </a:solidFill>
              <a:latin typeface="+mj-lt"/>
            </a:endParaRPr>
          </a:p>
          <a:p>
            <a:r>
              <a:rPr lang="en-US" sz="2300" dirty="0">
                <a:solidFill>
                  <a:schemeClr val="tx1">
                    <a:lumMod val="75000"/>
                    <a:lumOff val="25000"/>
                  </a:schemeClr>
                </a:solidFill>
                <a:latin typeface="+mj-lt"/>
              </a:rPr>
              <a:t>Exposure - </a:t>
            </a:r>
            <a:r>
              <a:rPr lang="en-US" sz="2300" i="1" dirty="0">
                <a:solidFill>
                  <a:schemeClr val="tx1">
                    <a:lumMod val="75000"/>
                    <a:lumOff val="25000"/>
                  </a:schemeClr>
                </a:solidFill>
                <a:latin typeface="+mj-lt"/>
              </a:rPr>
              <a:t>injury from being hit by on coming vehicle</a:t>
            </a:r>
          </a:p>
          <a:p>
            <a:r>
              <a:rPr lang="en-US" sz="2300" dirty="0">
                <a:solidFill>
                  <a:schemeClr val="tx1">
                    <a:lumMod val="75000"/>
                    <a:lumOff val="25000"/>
                  </a:schemeClr>
                </a:solidFill>
                <a:latin typeface="+mj-lt"/>
              </a:rPr>
              <a:t>Control - Cross street at crosswalk</a:t>
            </a:r>
            <a:endParaRPr lang="en-US" sz="2300" i="1" dirty="0">
              <a:solidFill>
                <a:schemeClr val="tx1">
                  <a:lumMod val="75000"/>
                  <a:lumOff val="25000"/>
                </a:schemeClr>
              </a:solidFill>
              <a:latin typeface="+mj-lt"/>
            </a:endParaRPr>
          </a:p>
          <a:p>
            <a:r>
              <a:rPr lang="en-US" sz="2300" dirty="0">
                <a:solidFill>
                  <a:schemeClr val="tx1">
                    <a:lumMod val="75000"/>
                    <a:lumOff val="25000"/>
                  </a:schemeClr>
                </a:solidFill>
                <a:latin typeface="+mj-lt"/>
              </a:rPr>
              <a:t>Accident / Incident – </a:t>
            </a:r>
            <a:r>
              <a:rPr lang="en-US" sz="2300" i="1" dirty="0">
                <a:solidFill>
                  <a:schemeClr val="tx1">
                    <a:lumMod val="75000"/>
                    <a:lumOff val="25000"/>
                  </a:schemeClr>
                </a:solidFill>
                <a:latin typeface="+mj-lt"/>
              </a:rPr>
              <a:t>Death or serious injury</a:t>
            </a:r>
          </a:p>
        </p:txBody>
      </p:sp>
      <p:sp>
        <p:nvSpPr>
          <p:cNvPr id="16386" name="Rectangle 2"/>
          <p:cNvSpPr>
            <a:spLocks noGrp="1" noChangeArrowheads="1"/>
          </p:cNvSpPr>
          <p:nvPr>
            <p:ph type="title" idx="4294967295"/>
          </p:nvPr>
        </p:nvSpPr>
        <p:spPr>
          <a:xfrm>
            <a:off x="0" y="1285875"/>
            <a:ext cx="8229600" cy="868363"/>
          </a:xfrm>
          <a:prstGeom prst="rect">
            <a:avLst/>
          </a:prstGeom>
          <a:noFill/>
          <a:ln/>
        </p:spPr>
        <p:txBody>
          <a:bodyPr>
            <a:normAutofit/>
          </a:bodyPr>
          <a:lstStyle/>
          <a:p>
            <a:r>
              <a:rPr lang="en-US" sz="3400" b="1" dirty="0">
                <a:solidFill>
                  <a:srgbClr val="46263F"/>
                </a:solidFill>
              </a:rPr>
              <a:t>DEFINITION OF KEY WORDS - </a:t>
            </a:r>
            <a:r>
              <a:rPr lang="en-US" sz="2600" b="1" dirty="0">
                <a:solidFill>
                  <a:srgbClr val="46263F"/>
                </a:solidFill>
              </a:rPr>
              <a:t>Example</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2089239129"/>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title="Picture of a slide about the one process, and three goals of a fall protection plan."/>
          <p:cNvGraphicFramePr/>
          <p:nvPr>
            <p:extLst>
              <p:ext uri="{D42A27DB-BD31-4B8C-83A1-F6EECF244321}">
                <p14:modId xmlns:p14="http://schemas.microsoft.com/office/powerpoint/2010/main" val="2358162496"/>
              </p:ext>
            </p:extLst>
          </p:nvPr>
        </p:nvGraphicFramePr>
        <p:xfrm>
          <a:off x="435429" y="1571625"/>
          <a:ext cx="5660571" cy="4312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4" name="Rectangle 2"/>
          <p:cNvSpPr>
            <a:spLocks noGrp="1" noChangeArrowheads="1"/>
          </p:cNvSpPr>
          <p:nvPr>
            <p:ph type="title" idx="4294967295"/>
          </p:nvPr>
        </p:nvSpPr>
        <p:spPr>
          <a:xfrm>
            <a:off x="0" y="1714500"/>
            <a:ext cx="6437313" cy="796925"/>
          </a:xfrm>
          <a:prstGeom prst="rect">
            <a:avLst/>
          </a:prstGeom>
          <a:noFill/>
          <a:ln/>
        </p:spPr>
        <p:txBody>
          <a:bodyPr>
            <a:normAutofit/>
          </a:bodyPr>
          <a:lstStyle/>
          <a:p>
            <a:r>
              <a:rPr lang="en-US" sz="3400" b="1" dirty="0">
                <a:solidFill>
                  <a:srgbClr val="46263F"/>
                </a:solidFill>
              </a:rPr>
              <a:t>ONE PROCESS, THREE GOALS</a:t>
            </a:r>
          </a:p>
        </p:txBody>
      </p:sp>
      <p:sp>
        <p:nvSpPr>
          <p:cNvPr id="12" name="Rectangle 2"/>
          <p:cNvSpPr txBox="1">
            <a:spLocks noChangeArrowheads="1"/>
          </p:cNvSpPr>
          <p:nvPr/>
        </p:nvSpPr>
        <p:spPr>
          <a:xfrm>
            <a:off x="6168572" y="3429001"/>
            <a:ext cx="2859314" cy="725487"/>
          </a:xfrm>
          <a:prstGeom prst="rect">
            <a:avLst/>
          </a:prstGeom>
          <a:noFill/>
          <a:ln/>
        </p:spPr>
        <p:txBody>
          <a:bodyPr vert="horz" lIns="91432" tIns="45716" rIns="91432" bIns="45716" rtlCol="0" anchor="ctr">
            <a:normAutofit fontScale="92500"/>
          </a:bodyPr>
          <a:lstStyle/>
          <a:p>
            <a:pPr defTabSz="914318" eaLnBrk="1" fontAlgn="auto" hangingPunct="1">
              <a:spcAft>
                <a:spcPts val="0"/>
              </a:spcAft>
              <a:defRPr/>
            </a:pPr>
            <a:r>
              <a:rPr lang="en-US" sz="3400" b="1" dirty="0">
                <a:solidFill>
                  <a:srgbClr val="46263F"/>
                </a:solidFill>
                <a:latin typeface="+mj-lt"/>
                <a:ea typeface="+mj-ea"/>
                <a:cs typeface="+mj-cs"/>
              </a:rPr>
              <a:t>= Production</a:t>
            </a:r>
          </a:p>
        </p:txBody>
      </p:sp>
      <p:sp>
        <p:nvSpPr>
          <p:cNvPr id="6"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3531568685"/>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798286" y="2214562"/>
            <a:ext cx="7696200" cy="3033713"/>
          </a:xfrm>
          <a:noFill/>
          <a:ln/>
        </p:spPr>
        <p:txBody>
          <a:bodyPr>
            <a:normAutofit/>
          </a:bodyPr>
          <a:lstStyle/>
          <a:p>
            <a:r>
              <a:rPr lang="en-US" sz="2300" dirty="0">
                <a:solidFill>
                  <a:schemeClr val="tx1">
                    <a:lumMod val="75000"/>
                    <a:lumOff val="25000"/>
                  </a:schemeClr>
                </a:solidFill>
                <a:latin typeface="+mj-lt"/>
              </a:rPr>
              <a:t>Accident history</a:t>
            </a:r>
          </a:p>
          <a:p>
            <a:r>
              <a:rPr lang="en-US" sz="2300" dirty="0">
                <a:solidFill>
                  <a:schemeClr val="tx1">
                    <a:lumMod val="75000"/>
                    <a:lumOff val="25000"/>
                  </a:schemeClr>
                </a:solidFill>
                <a:latin typeface="+mj-lt"/>
              </a:rPr>
              <a:t>Employee complaints</a:t>
            </a:r>
          </a:p>
          <a:p>
            <a:r>
              <a:rPr lang="en-US" sz="2300" dirty="0">
                <a:solidFill>
                  <a:schemeClr val="tx1">
                    <a:lumMod val="75000"/>
                    <a:lumOff val="25000"/>
                  </a:schemeClr>
                </a:solidFill>
                <a:latin typeface="+mj-lt"/>
              </a:rPr>
              <a:t>Employee turnover</a:t>
            </a:r>
          </a:p>
          <a:p>
            <a:r>
              <a:rPr lang="en-US" sz="2300" dirty="0">
                <a:solidFill>
                  <a:schemeClr val="tx1">
                    <a:lumMod val="75000"/>
                    <a:lumOff val="25000"/>
                  </a:schemeClr>
                </a:solidFill>
                <a:latin typeface="+mj-lt"/>
              </a:rPr>
              <a:t>Absenteeism</a:t>
            </a:r>
          </a:p>
          <a:p>
            <a:r>
              <a:rPr lang="en-US" sz="2300" dirty="0">
                <a:solidFill>
                  <a:schemeClr val="tx1">
                    <a:lumMod val="75000"/>
                    <a:lumOff val="25000"/>
                  </a:schemeClr>
                </a:solidFill>
                <a:latin typeface="+mj-lt"/>
              </a:rPr>
              <a:t>Other supervisors &amp; managers</a:t>
            </a:r>
          </a:p>
          <a:p>
            <a:r>
              <a:rPr lang="en-US" sz="2300" dirty="0">
                <a:solidFill>
                  <a:schemeClr val="tx1">
                    <a:lumMod val="75000"/>
                    <a:lumOff val="25000"/>
                  </a:schemeClr>
                </a:solidFill>
                <a:latin typeface="+mj-lt"/>
              </a:rPr>
              <a:t>Safety manager</a:t>
            </a:r>
          </a:p>
          <a:p>
            <a:r>
              <a:rPr lang="en-US" sz="2300" dirty="0">
                <a:solidFill>
                  <a:schemeClr val="tx1">
                    <a:lumMod val="75000"/>
                    <a:lumOff val="25000"/>
                  </a:schemeClr>
                </a:solidFill>
                <a:latin typeface="+mj-lt"/>
              </a:rPr>
              <a:t>Jobs showing potential for loss</a:t>
            </a:r>
          </a:p>
        </p:txBody>
      </p:sp>
      <p:sp>
        <p:nvSpPr>
          <p:cNvPr id="20482" name="Rectangle 2"/>
          <p:cNvSpPr>
            <a:spLocks noGrp="1" noChangeArrowheads="1"/>
          </p:cNvSpPr>
          <p:nvPr>
            <p:ph type="title" idx="4294967295"/>
          </p:nvPr>
        </p:nvSpPr>
        <p:spPr>
          <a:xfrm>
            <a:off x="0" y="1417638"/>
            <a:ext cx="8229600" cy="725487"/>
          </a:xfrm>
          <a:prstGeom prst="rect">
            <a:avLst/>
          </a:prstGeom>
          <a:noFill/>
          <a:ln/>
        </p:spPr>
        <p:txBody>
          <a:bodyPr>
            <a:normAutofit/>
          </a:bodyPr>
          <a:lstStyle/>
          <a:p>
            <a:pPr algn="l"/>
            <a:r>
              <a:rPr lang="en-US" sz="3400" b="1" dirty="0">
                <a:solidFill>
                  <a:srgbClr val="46263F"/>
                </a:solidFill>
              </a:rPr>
              <a:t>WHERE TO START?</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38537038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noGrp="1"/>
          </p:cNvSpPr>
          <p:nvPr>
            <p:ph type="title"/>
          </p:nvPr>
        </p:nvSpPr>
        <p:spPr>
          <a:xfrm>
            <a:off x="457200" y="0"/>
            <a:ext cx="8229600" cy="1417638"/>
          </a:xfrm>
        </p:spPr>
        <p:txBody>
          <a:bodyPr/>
          <a:lstStyle/>
          <a:p>
            <a:r>
              <a:rPr altLang="en-US" dirty="0">
                <a:latin typeface="Arial" panose="020B0604020202020204" pitchFamily="34" charset="0"/>
              </a:rPr>
              <a:t>Has OSHA Made a Difference?</a:t>
            </a:r>
          </a:p>
        </p:txBody>
      </p:sp>
      <p:sp>
        <p:nvSpPr>
          <p:cNvPr id="31747"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eaLnBrk="1" hangingPunct="1">
              <a:spcBef>
                <a:spcPct val="0"/>
              </a:spcBef>
              <a:buSzTx/>
              <a:buFontTx/>
              <a:buNone/>
            </a:pPr>
            <a:fld id="{F84D300F-FA73-45F2-BCC2-F093D3C10D2A}" type="slidenum">
              <a:rPr lang="en-US" altLang="en-US" sz="1200"/>
              <a:pPr eaLnBrk="1" hangingPunct="1">
                <a:spcBef>
                  <a:spcPct val="0"/>
                </a:spcBef>
                <a:buSzTx/>
                <a:buFontTx/>
                <a:buNone/>
              </a:pPr>
              <a:t>15</a:t>
            </a:fld>
            <a:endParaRPr lang="en-US" altLang="en-US" sz="1200" dirty="0"/>
          </a:p>
        </p:txBody>
      </p:sp>
      <p:sp>
        <p:nvSpPr>
          <p:cNvPr id="4" name="Text Box 11"/>
          <p:cNvSpPr txBox="1">
            <a:spLocks noChangeArrowheads="1"/>
          </p:cNvSpPr>
          <p:nvPr/>
        </p:nvSpPr>
        <p:spPr bwMode="auto">
          <a:xfrm>
            <a:off x="3153185" y="1487270"/>
            <a:ext cx="2795588" cy="1477962"/>
          </a:xfrm>
          <a:prstGeom prst="rect">
            <a:avLst/>
          </a:prstGeom>
          <a:noFill/>
          <a:ln w="63500">
            <a:noFill/>
            <a:miter lim="800000"/>
            <a:headEnd/>
            <a:tailEnd/>
          </a:ln>
          <a:effectLst/>
        </p:spPr>
        <p:txBody>
          <a:bodyPr>
            <a:spAutoFit/>
          </a:bodyPr>
          <a:lstStyle/>
          <a:p>
            <a:pPr algn="ctr" fontAlgn="auto">
              <a:spcBef>
                <a:spcPts val="0"/>
              </a:spcBef>
              <a:spcAft>
                <a:spcPts val="0"/>
              </a:spcAft>
              <a:defRPr/>
            </a:pPr>
            <a:r>
              <a:rPr lang="en-US" sz="9000" dirty="0">
                <a:solidFill>
                  <a:srgbClr val="33CC33"/>
                </a:solidFill>
                <a:effectLst>
                  <a:outerShdw blurRad="38100" dist="38100" dir="2700000" algn="tl">
                    <a:srgbClr val="000000"/>
                  </a:outerShdw>
                </a:effectLst>
                <a:latin typeface="Monotype Corsiva" pitchFamily="66" charset="0"/>
              </a:rPr>
              <a:t>Yes</a:t>
            </a:r>
            <a:r>
              <a:rPr lang="en-US" sz="9000" dirty="0">
                <a:solidFill>
                  <a:srgbClr val="33CC33"/>
                </a:solidFill>
                <a:latin typeface="Monotype Corsiva" pitchFamily="66" charset="0"/>
              </a:rPr>
              <a:t>!</a:t>
            </a:r>
          </a:p>
        </p:txBody>
      </p:sp>
      <p:sp>
        <p:nvSpPr>
          <p:cNvPr id="31749" name="Text Box 5"/>
          <p:cNvSpPr txBox="1">
            <a:spLocks noChangeArrowheads="1"/>
          </p:cNvSpPr>
          <p:nvPr/>
        </p:nvSpPr>
        <p:spPr bwMode="auto">
          <a:xfrm>
            <a:off x="329816" y="3124200"/>
            <a:ext cx="4221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a:spcBef>
                <a:spcPct val="50000"/>
              </a:spcBef>
              <a:buSzTx/>
              <a:buFontTx/>
              <a:buNone/>
            </a:pPr>
            <a:r>
              <a:rPr lang="en-US" altLang="en-US" sz="2800" b="1" dirty="0">
                <a:solidFill>
                  <a:srgbClr val="FF0000"/>
                </a:solidFill>
                <a:cs typeface="Arial" panose="020B0604020202020204" pitchFamily="34" charset="0"/>
              </a:rPr>
              <a:t>Since 1970, OSHA has:</a:t>
            </a:r>
          </a:p>
        </p:txBody>
      </p:sp>
      <p:sp>
        <p:nvSpPr>
          <p:cNvPr id="31750" name="Rectangle 3"/>
          <p:cNvSpPr>
            <a:spLocks noChangeArrowheads="1"/>
          </p:cNvSpPr>
          <p:nvPr/>
        </p:nvSpPr>
        <p:spPr bwMode="auto">
          <a:xfrm>
            <a:off x="0" y="3681413"/>
            <a:ext cx="87630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eaLnBrk="0" hangingPunct="0">
              <a:spcBef>
                <a:spcPts val="800"/>
              </a:spcBef>
              <a:buSzPct val="100000"/>
              <a:buFont typeface="Arial" panose="020B0604020202020204" pitchFamily="34" charset="0"/>
              <a:buChar char="•"/>
              <a:defRPr sz="3200">
                <a:solidFill>
                  <a:srgbClr val="FFFFFF"/>
                </a:solidFill>
                <a:latin typeface="Arial" panose="020B0604020202020204" pitchFamily="34" charset="0"/>
              </a:defRPr>
            </a:lvl1pPr>
            <a:lvl2pPr marL="742950" indent="-285750" eaLnBrk="0" hangingPunct="0">
              <a:spcBef>
                <a:spcPts val="700"/>
              </a:spcBef>
              <a:buSzPct val="100000"/>
              <a:buFont typeface="Arial" panose="020B0604020202020204" pitchFamily="34" charset="0"/>
              <a:buChar char="–"/>
              <a:defRPr sz="2800">
                <a:solidFill>
                  <a:srgbClr val="FFFFFF"/>
                </a:solidFill>
                <a:latin typeface="Arial" panose="020B0604020202020204" pitchFamily="34" charset="0"/>
              </a:defRPr>
            </a:lvl2pPr>
            <a:lvl3pPr marL="1143000" indent="-228600" eaLnBrk="0" hangingPunct="0">
              <a:spcBef>
                <a:spcPts val="600"/>
              </a:spcBef>
              <a:buSzPct val="100000"/>
              <a:buFont typeface="Arial" panose="020B0604020202020204" pitchFamily="34" charset="0"/>
              <a:buChar char="•"/>
              <a:defRPr sz="2400">
                <a:solidFill>
                  <a:srgbClr val="FFFFFF"/>
                </a:solidFill>
                <a:latin typeface="Arial" panose="020B0604020202020204" pitchFamily="34" charset="0"/>
              </a:defRPr>
            </a:lvl3pPr>
            <a:lvl4pPr marL="16002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4pPr>
            <a:lvl5pPr marL="2057400" indent="-228600" eaLnBrk="0" hangingPunct="0">
              <a:spcBef>
                <a:spcPts val="500"/>
              </a:spcBef>
              <a:buSzPct val="100000"/>
              <a:buFont typeface="Arial" panose="020B0604020202020204" pitchFamily="34" charset="0"/>
              <a:buChar char="»"/>
              <a:defRPr sz="2000">
                <a:solidFill>
                  <a:srgbClr val="FFFFFF"/>
                </a:solidFill>
                <a:latin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FFFFFF"/>
                </a:solidFill>
                <a:latin typeface="Arial" panose="020B0604020202020204" pitchFamily="34" charset="0"/>
              </a:defRPr>
            </a:lvl9pPr>
          </a:lstStyle>
          <a:p>
            <a:pPr marL="800100" indent="-457200" eaLnBrk="1" hangingPunct="1">
              <a:spcBef>
                <a:spcPct val="20000"/>
              </a:spcBef>
              <a:buSzTx/>
            </a:pPr>
            <a:r>
              <a:rPr lang="en-US" altLang="en-US" sz="2600" dirty="0">
                <a:solidFill>
                  <a:schemeClr val="tx1"/>
                </a:solidFill>
                <a:cs typeface="Arial" panose="020B0604020202020204" pitchFamily="34" charset="0"/>
              </a:rPr>
              <a:t>Helped cut the work-related </a:t>
            </a:r>
            <a:r>
              <a:rPr lang="en-US" altLang="en-US" sz="2600" u="sng" dirty="0">
                <a:solidFill>
                  <a:schemeClr val="tx1"/>
                </a:solidFill>
                <a:cs typeface="Arial" panose="020B0604020202020204" pitchFamily="34" charset="0"/>
              </a:rPr>
              <a:t>fatality rate </a:t>
            </a:r>
            <a:r>
              <a:rPr lang="en-US" altLang="en-US" sz="2600" dirty="0">
                <a:solidFill>
                  <a:schemeClr val="tx1"/>
                </a:solidFill>
                <a:cs typeface="Arial" panose="020B0604020202020204" pitchFamily="34" charset="0"/>
              </a:rPr>
              <a:t>in </a:t>
            </a:r>
            <a:r>
              <a:rPr lang="en-US" altLang="en-US" sz="2600" u="sng" dirty="0">
                <a:solidFill>
                  <a:schemeClr val="tx1"/>
                </a:solidFill>
                <a:cs typeface="Arial" panose="020B0604020202020204" pitchFamily="34" charset="0"/>
              </a:rPr>
              <a:t>half</a:t>
            </a:r>
            <a:br>
              <a:rPr lang="en-US" altLang="en-US" sz="2600" u="sng" dirty="0">
                <a:solidFill>
                  <a:schemeClr val="tx1"/>
                </a:solidFill>
                <a:cs typeface="Arial" panose="020B0604020202020204" pitchFamily="34" charset="0"/>
              </a:rPr>
            </a:br>
            <a:endParaRPr lang="en-US" altLang="en-US" sz="2600" u="sng" dirty="0">
              <a:solidFill>
                <a:schemeClr val="tx1"/>
              </a:solidFill>
              <a:cs typeface="Arial" panose="020B0604020202020204" pitchFamily="34" charset="0"/>
            </a:endParaRPr>
          </a:p>
          <a:p>
            <a:pPr marL="800100" indent="-457200" eaLnBrk="1" hangingPunct="1">
              <a:spcBef>
                <a:spcPct val="20000"/>
              </a:spcBef>
              <a:buSzTx/>
            </a:pPr>
            <a:r>
              <a:rPr lang="en-US" altLang="en-US" sz="2600" dirty="0">
                <a:solidFill>
                  <a:schemeClr val="tx1"/>
                </a:solidFill>
                <a:cs typeface="Arial" panose="020B0604020202020204" pitchFamily="34" charset="0"/>
              </a:rPr>
              <a:t>Worked with employers and workers to reduce workplace </a:t>
            </a:r>
            <a:r>
              <a:rPr lang="en-US" altLang="en-US" sz="2600" u="sng" dirty="0">
                <a:solidFill>
                  <a:schemeClr val="tx1"/>
                </a:solidFill>
                <a:cs typeface="Arial" panose="020B0604020202020204" pitchFamily="34" charset="0"/>
              </a:rPr>
              <a:t>injuries and illnesses</a:t>
            </a:r>
            <a:r>
              <a:rPr lang="en-US" altLang="en-US" sz="2600" dirty="0">
                <a:solidFill>
                  <a:schemeClr val="tx1"/>
                </a:solidFill>
                <a:cs typeface="Arial" panose="020B0604020202020204" pitchFamily="34" charset="0"/>
              </a:rPr>
              <a:t> by </a:t>
            </a:r>
            <a:r>
              <a:rPr lang="en-US" altLang="en-US" sz="2600" u="sng" dirty="0">
                <a:solidFill>
                  <a:schemeClr val="tx1"/>
                </a:solidFill>
                <a:cs typeface="Arial" panose="020B0604020202020204" pitchFamily="34" charset="0"/>
              </a:rPr>
              <a:t>40 percent</a:t>
            </a:r>
          </a:p>
        </p:txBody>
      </p:sp>
    </p:spTree>
    <p:extLst>
      <p:ext uri="{BB962C8B-B14F-4D97-AF65-F5344CB8AC3E}">
        <p14:creationId xmlns:p14="http://schemas.microsoft.com/office/powerpoint/2010/main" val="198831966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81000" y="2819400"/>
            <a:ext cx="7239000" cy="868362"/>
          </a:xfrm>
          <a:prstGeom prst="rect">
            <a:avLst/>
          </a:prstGeom>
          <a:noFill/>
          <a:ln/>
        </p:spPr>
        <p:txBody>
          <a:bodyPr>
            <a:normAutofit/>
          </a:bodyPr>
          <a:lstStyle/>
          <a:p>
            <a:r>
              <a:rPr lang="en-US" sz="3000" b="1" dirty="0">
                <a:solidFill>
                  <a:srgbClr val="46263F"/>
                </a:solidFill>
              </a:rPr>
              <a:t>WHEN IN DOUBT, USE COMMON SENSE !</a:t>
            </a:r>
          </a:p>
        </p:txBody>
      </p:sp>
      <p:sp>
        <p:nvSpPr>
          <p:cNvPr id="4"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3528759040"/>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One of the benefits of a J S A is it can increase productivity."/>
          <p:cNvGraphicFramePr/>
          <p:nvPr>
            <p:custDataLst>
              <p:tags r:id="rId2"/>
            </p:custDataLst>
            <p:extLst>
              <p:ext uri="{D42A27DB-BD31-4B8C-83A1-F6EECF244321}">
                <p14:modId xmlns:p14="http://schemas.microsoft.com/office/powerpoint/2010/main" val="338337131"/>
              </p:ext>
            </p:extLst>
          </p:nvPr>
        </p:nvGraphicFramePr>
        <p:xfrm>
          <a:off x="5486400" y="2057400"/>
          <a:ext cx="3517900" cy="40767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362857" y="1571625"/>
            <a:ext cx="8230810" cy="1143000"/>
          </a:xfrm>
        </p:spPr>
        <p:txBody>
          <a:bodyPr>
            <a:normAutofit fontScale="90000"/>
          </a:bodyPr>
          <a:lstStyle/>
          <a:p>
            <a:r>
              <a:rPr lang="en-US" sz="3000" dirty="0"/>
              <a:t>One of the benefits of a JSA is it can i</a:t>
            </a:r>
            <a:r>
              <a:rPr lang="en-US" sz="3000" dirty="0">
                <a:solidFill>
                  <a:schemeClr val="tx1">
                    <a:lumMod val="75000"/>
                    <a:lumOff val="25000"/>
                  </a:schemeClr>
                </a:solidFill>
              </a:rPr>
              <a:t>ncrease productivity.</a:t>
            </a:r>
            <a:br>
              <a:rPr lang="en-US" sz="3000" dirty="0">
                <a:solidFill>
                  <a:schemeClr val="tx1">
                    <a:lumMod val="75000"/>
                    <a:lumOff val="25000"/>
                  </a:schemeClr>
                </a:solidFill>
              </a:rPr>
            </a:br>
            <a:endParaRPr lang="en-US" sz="3000" dirty="0"/>
          </a:p>
        </p:txBody>
      </p:sp>
      <p:sp>
        <p:nvSpPr>
          <p:cNvPr id="3" name="TPAnswers" title="Picture of a check mark next to the survey answer, true."/>
          <p:cNvSpPr>
            <a:spLocks noGrp="1"/>
          </p:cNvSpPr>
          <p:nvPr>
            <p:ph type="body" sz="half" idx="1"/>
            <p:custDataLst>
              <p:tags r:id="rId3"/>
            </p:custDataLst>
          </p:nvPr>
        </p:nvSpPr>
        <p:spPr>
          <a:xfrm>
            <a:off x="1886857" y="3000375"/>
            <a:ext cx="1596571" cy="1214438"/>
          </a:xfrm>
        </p:spPr>
        <p:txBody>
          <a:bodyPr>
            <a:normAutofit/>
          </a:bodyPr>
          <a:lstStyle/>
          <a:p>
            <a:pPr marL="514350" indent="-514350">
              <a:spcBef>
                <a:spcPct val="20000"/>
              </a:spcBef>
              <a:spcAft>
                <a:spcPts val="0"/>
              </a:spcAft>
              <a:buFont typeface="+mj-lt"/>
              <a:buAutoNum type="alphaUcPeriod"/>
            </a:pPr>
            <a:r>
              <a:rPr lang="en-US" dirty="0"/>
              <a:t>True</a:t>
            </a:r>
          </a:p>
          <a:p>
            <a:pPr marL="514350" indent="-514350">
              <a:spcBef>
                <a:spcPct val="20000"/>
              </a:spcBef>
              <a:spcAft>
                <a:spcPts val="0"/>
              </a:spcAft>
              <a:buFont typeface="+mj-lt"/>
              <a:buAutoNum type="alphaUcPeriod"/>
            </a:pPr>
            <a:r>
              <a:rPr lang="en-US" dirty="0"/>
              <a:t>False</a:t>
            </a:r>
          </a:p>
        </p:txBody>
      </p:sp>
      <p:sp>
        <p:nvSpPr>
          <p:cNvPr id="11" name="Rectangle 10"/>
          <p:cNvSpPr/>
          <p:nvPr/>
        </p:nvSpPr>
        <p:spPr>
          <a:xfrm>
            <a:off x="464332" y="4754529"/>
            <a:ext cx="5556911" cy="1256890"/>
          </a:xfrm>
          <a:prstGeom prst="rect">
            <a:avLst/>
          </a:prstGeom>
        </p:spPr>
        <p:txBody>
          <a:bodyPr wrap="square" lIns="86493" tIns="43247" rIns="86493" bIns="43247">
            <a:spAutoFit/>
          </a:bodyPr>
          <a:lstStyle/>
          <a:p>
            <a:r>
              <a:rPr lang="en-US" sz="1900" dirty="0">
                <a:solidFill>
                  <a:schemeClr val="tx1">
                    <a:lumMod val="75000"/>
                    <a:lumOff val="25000"/>
                  </a:schemeClr>
                </a:solidFill>
                <a:latin typeface="+mj-lt"/>
              </a:rPr>
              <a:t>True benefits of a JSA include: identifying unsafe work practices </a:t>
            </a:r>
            <a:r>
              <a:rPr lang="en-US" sz="1900" u="sng" dirty="0">
                <a:solidFill>
                  <a:schemeClr val="tx1">
                    <a:lumMod val="75000"/>
                    <a:lumOff val="25000"/>
                  </a:schemeClr>
                </a:solidFill>
                <a:latin typeface="+mj-lt"/>
              </a:rPr>
              <a:t>before</a:t>
            </a:r>
            <a:r>
              <a:rPr lang="en-US" sz="1900" dirty="0">
                <a:solidFill>
                  <a:schemeClr val="tx1">
                    <a:lumMod val="75000"/>
                    <a:lumOff val="25000"/>
                  </a:schemeClr>
                </a:solidFill>
                <a:latin typeface="+mj-lt"/>
              </a:rPr>
              <a:t> an accident occurs, decreasing injury rates, increasing quality and increasing productivity.</a:t>
            </a:r>
          </a:p>
        </p:txBody>
      </p:sp>
      <p:sp>
        <p:nvSpPr>
          <p:cNvPr id="8"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
        <p:nvSpPr>
          <p:cNvPr id="5" name="CAI1" title="Picture of a check mark next to the survey answer, true."/>
          <p:cNvSpPr/>
          <p:nvPr>
            <p:custDataLst>
              <p:tags r:id="rId4"/>
            </p:custDataLst>
          </p:nvPr>
        </p:nvSpPr>
        <p:spPr>
          <a:xfrm rot="10800000">
            <a:off x="1632857" y="3046095"/>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24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P spid="5"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PChart" title="Picture of survey results represented in a graph that asks, which of these is not a use of a J S A?"/>
          <p:cNvGraphicFramePr/>
          <p:nvPr>
            <p:custDataLst>
              <p:tags r:id="rId2"/>
            </p:custDataLst>
            <p:extLst>
              <p:ext uri="{D42A27DB-BD31-4B8C-83A1-F6EECF244321}">
                <p14:modId xmlns:p14="http://schemas.microsoft.com/office/powerpoint/2010/main" val="762195125"/>
              </p:ext>
            </p:extLst>
          </p:nvPr>
        </p:nvGraphicFramePr>
        <p:xfrm>
          <a:off x="4800600" y="2133600"/>
          <a:ext cx="4127500" cy="40386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362857" y="1357313"/>
            <a:ext cx="8230810" cy="1143000"/>
          </a:xfrm>
        </p:spPr>
        <p:txBody>
          <a:bodyPr/>
          <a:lstStyle/>
          <a:p>
            <a:r>
              <a:rPr lang="en-US" sz="3000" dirty="0"/>
              <a:t>Which of these is not a use of a JSA?</a:t>
            </a:r>
          </a:p>
        </p:txBody>
      </p:sp>
      <p:sp>
        <p:nvSpPr>
          <p:cNvPr id="3" name="TPAnswers"/>
          <p:cNvSpPr>
            <a:spLocks noGrp="1"/>
          </p:cNvSpPr>
          <p:nvPr>
            <p:ph type="body" sz="half" idx="1"/>
            <p:custDataLst>
              <p:tags r:id="rId3"/>
            </p:custDataLst>
          </p:nvPr>
        </p:nvSpPr>
        <p:spPr>
          <a:xfrm>
            <a:off x="435428" y="2428875"/>
            <a:ext cx="4441372" cy="3143250"/>
          </a:xfrm>
        </p:spPr>
        <p:txBody>
          <a:bodyPr>
            <a:normAutofit fontScale="92500" lnSpcReduction="20000"/>
          </a:bodyPr>
          <a:lstStyle/>
          <a:p>
            <a:pPr marL="514350" indent="-514350">
              <a:buFont typeface="+mj-lt"/>
              <a:buAutoNum type="alphaUcPeriod"/>
            </a:pPr>
            <a:r>
              <a:rPr lang="en-US" dirty="0">
                <a:solidFill>
                  <a:schemeClr val="tx1">
                    <a:lumMod val="75000"/>
                    <a:lumOff val="25000"/>
                  </a:schemeClr>
                </a:solidFill>
              </a:rPr>
              <a:t>Evaluate existing jobs</a:t>
            </a:r>
          </a:p>
          <a:p>
            <a:pPr marL="514350" indent="-514350">
              <a:buFont typeface="+mj-lt"/>
              <a:buAutoNum type="alphaUcPeriod"/>
            </a:pPr>
            <a:r>
              <a:rPr lang="en-US" dirty="0">
                <a:solidFill>
                  <a:schemeClr val="tx1">
                    <a:lumMod val="75000"/>
                    <a:lumOff val="25000"/>
                  </a:schemeClr>
                </a:solidFill>
              </a:rPr>
              <a:t>Set up new jobs</a:t>
            </a:r>
          </a:p>
          <a:p>
            <a:pPr marL="514350" indent="-514350">
              <a:buFont typeface="+mj-lt"/>
              <a:buAutoNum type="alphaUcPeriod"/>
            </a:pPr>
            <a:r>
              <a:rPr lang="en-US" dirty="0">
                <a:solidFill>
                  <a:schemeClr val="tx1">
                    <a:lumMod val="75000"/>
                    <a:lumOff val="25000"/>
                  </a:schemeClr>
                </a:solidFill>
              </a:rPr>
              <a:t>Training and re-training tool</a:t>
            </a:r>
          </a:p>
          <a:p>
            <a:pPr marL="514350" indent="-514350">
              <a:buFont typeface="+mj-lt"/>
              <a:buAutoNum type="alphaUcPeriod"/>
            </a:pPr>
            <a:r>
              <a:rPr lang="en-US" dirty="0">
                <a:solidFill>
                  <a:schemeClr val="tx1">
                    <a:lumMod val="75000"/>
                    <a:lumOff val="25000"/>
                  </a:schemeClr>
                </a:solidFill>
              </a:rPr>
              <a:t>Prioritize jobs needing re-design </a:t>
            </a:r>
          </a:p>
          <a:p>
            <a:pPr marL="514350" indent="-514350">
              <a:buFont typeface="+mj-lt"/>
              <a:buAutoNum type="alphaUcPeriod"/>
            </a:pPr>
            <a:r>
              <a:rPr lang="en-US" dirty="0">
                <a:solidFill>
                  <a:schemeClr val="tx1">
                    <a:lumMod val="75000"/>
                    <a:lumOff val="25000"/>
                  </a:schemeClr>
                </a:solidFill>
              </a:rPr>
              <a:t>Provide OSHA required fall protection training</a:t>
            </a:r>
          </a:p>
          <a:p>
            <a:pPr marL="514350" indent="-514350">
              <a:buFont typeface="+mj-lt"/>
              <a:buAutoNum type="alphaUcPeriod"/>
            </a:pPr>
            <a:r>
              <a:rPr lang="en-US" dirty="0">
                <a:solidFill>
                  <a:schemeClr val="tx1">
                    <a:lumMod val="75000"/>
                    <a:lumOff val="25000"/>
                  </a:schemeClr>
                </a:solidFill>
              </a:rPr>
              <a:t>Reference in accident investigations</a:t>
            </a:r>
          </a:p>
        </p:txBody>
      </p:sp>
      <p:sp>
        <p:nvSpPr>
          <p:cNvPr id="6"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
        <p:nvSpPr>
          <p:cNvPr id="4" name="CAI1" title="Picture of a check mark next to the survey answer, provide OSHA required fall protection training."/>
          <p:cNvSpPr/>
          <p:nvPr>
            <p:custDataLst>
              <p:tags r:id="rId4"/>
            </p:custDataLst>
          </p:nvPr>
        </p:nvSpPr>
        <p:spPr>
          <a:xfrm rot="10800000">
            <a:off x="161108" y="4204335"/>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5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08000" y="2886075"/>
            <a:ext cx="7961086" cy="1828800"/>
          </a:xfrm>
          <a:noFill/>
          <a:ln/>
        </p:spPr>
        <p:txBody>
          <a:bodyPr>
            <a:normAutofit fontScale="92500" lnSpcReduction="10000"/>
          </a:bodyPr>
          <a:lstStyle/>
          <a:p>
            <a:pPr marL="457200" indent="-457200">
              <a:buFont typeface="+mj-lt"/>
              <a:buAutoNum type="alphaUcPeriod"/>
            </a:pPr>
            <a:r>
              <a:rPr lang="en-US" sz="2300" dirty="0">
                <a:solidFill>
                  <a:schemeClr val="tx1">
                    <a:lumMod val="75000"/>
                    <a:lumOff val="25000"/>
                  </a:schemeClr>
                </a:solidFill>
                <a:latin typeface="+mj-lt"/>
              </a:rPr>
              <a:t>Identify each major step of the job task</a:t>
            </a:r>
          </a:p>
          <a:p>
            <a:pPr marL="457200" indent="-457200">
              <a:buFont typeface="+mj-lt"/>
              <a:buAutoNum type="alphaUcPeriod"/>
            </a:pPr>
            <a:r>
              <a:rPr lang="en-US" sz="2300" dirty="0">
                <a:solidFill>
                  <a:schemeClr val="tx1">
                    <a:lumMod val="75000"/>
                    <a:lumOff val="25000"/>
                  </a:schemeClr>
                </a:solidFill>
                <a:latin typeface="+mj-lt"/>
              </a:rPr>
              <a:t>List the hazard(s) to each major step</a:t>
            </a:r>
          </a:p>
          <a:p>
            <a:pPr marL="457200" indent="-457200">
              <a:buFont typeface="+mj-lt"/>
              <a:buAutoNum type="alphaUcPeriod"/>
            </a:pPr>
            <a:r>
              <a:rPr lang="en-US" sz="2300" dirty="0">
                <a:solidFill>
                  <a:schemeClr val="tx1">
                    <a:lumMod val="75000"/>
                    <a:lumOff val="25000"/>
                  </a:schemeClr>
                </a:solidFill>
                <a:latin typeface="+mj-lt"/>
              </a:rPr>
              <a:t>Define the seriousness of the hazard</a:t>
            </a:r>
          </a:p>
          <a:p>
            <a:pPr marL="457200" indent="-457200">
              <a:buFont typeface="+mj-lt"/>
              <a:buAutoNum type="alphaUcPeriod"/>
            </a:pPr>
            <a:r>
              <a:rPr lang="en-US" sz="2300" dirty="0">
                <a:solidFill>
                  <a:schemeClr val="tx1">
                    <a:lumMod val="75000"/>
                    <a:lumOff val="25000"/>
                  </a:schemeClr>
                </a:solidFill>
                <a:latin typeface="+mj-lt"/>
              </a:rPr>
              <a:t>Determine the control(s) that would prevent an accident for each hazard identified</a:t>
            </a:r>
          </a:p>
        </p:txBody>
      </p:sp>
      <p:sp>
        <p:nvSpPr>
          <p:cNvPr id="24578" name="Rectangle 2"/>
          <p:cNvSpPr>
            <a:spLocks noGrp="1" noChangeArrowheads="1"/>
          </p:cNvSpPr>
          <p:nvPr>
            <p:ph type="title" idx="4294967295"/>
          </p:nvPr>
        </p:nvSpPr>
        <p:spPr>
          <a:xfrm>
            <a:off x="0" y="1846263"/>
            <a:ext cx="8229600" cy="939800"/>
          </a:xfrm>
          <a:prstGeom prst="rect">
            <a:avLst/>
          </a:prstGeom>
          <a:noFill/>
          <a:ln/>
        </p:spPr>
        <p:txBody>
          <a:bodyPr>
            <a:normAutofit/>
          </a:bodyPr>
          <a:lstStyle/>
          <a:p>
            <a:pPr algn="l"/>
            <a:r>
              <a:rPr lang="en-US" sz="3400" b="1" dirty="0">
                <a:solidFill>
                  <a:srgbClr val="46263F"/>
                </a:solidFill>
              </a:rPr>
              <a:t>FOUR STEP JSA PROCEDURE</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516057214"/>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990600" y="2243138"/>
            <a:ext cx="7162800" cy="3209925"/>
          </a:xfrm>
          <a:noFill/>
          <a:ln/>
        </p:spPr>
        <p:txBody>
          <a:bodyPr>
            <a:normAutofit/>
          </a:bodyPr>
          <a:lstStyle/>
          <a:p>
            <a:r>
              <a:rPr lang="en-US" sz="2300" dirty="0">
                <a:solidFill>
                  <a:schemeClr val="tx1">
                    <a:lumMod val="75000"/>
                    <a:lumOff val="25000"/>
                  </a:schemeClr>
                </a:solidFill>
                <a:latin typeface="+mj-lt"/>
              </a:rPr>
              <a:t>Evaluate all aspects of the job task, even if performed infrequently</a:t>
            </a:r>
          </a:p>
          <a:p>
            <a:r>
              <a:rPr lang="en-US" sz="2300" dirty="0">
                <a:solidFill>
                  <a:schemeClr val="tx1">
                    <a:lumMod val="75000"/>
                    <a:lumOff val="25000"/>
                  </a:schemeClr>
                </a:solidFill>
                <a:latin typeface="+mj-lt"/>
              </a:rPr>
              <a:t>Observe more than one employee doing a specific job task</a:t>
            </a:r>
          </a:p>
          <a:p>
            <a:r>
              <a:rPr lang="en-US" sz="2300" dirty="0">
                <a:solidFill>
                  <a:schemeClr val="tx1">
                    <a:lumMod val="75000"/>
                    <a:lumOff val="25000"/>
                  </a:schemeClr>
                </a:solidFill>
                <a:latin typeface="+mj-lt"/>
              </a:rPr>
              <a:t>Observe more than one shift</a:t>
            </a:r>
          </a:p>
          <a:p>
            <a:r>
              <a:rPr lang="en-US" sz="2300" dirty="0">
                <a:solidFill>
                  <a:schemeClr val="tx1">
                    <a:lumMod val="75000"/>
                    <a:lumOff val="25000"/>
                  </a:schemeClr>
                </a:solidFill>
                <a:latin typeface="+mj-lt"/>
              </a:rPr>
              <a:t>Take enough time observing the job</a:t>
            </a:r>
          </a:p>
          <a:p>
            <a:r>
              <a:rPr lang="en-US" sz="2300" dirty="0">
                <a:solidFill>
                  <a:schemeClr val="tx1">
                    <a:lumMod val="75000"/>
                    <a:lumOff val="25000"/>
                  </a:schemeClr>
                </a:solidFill>
                <a:latin typeface="+mj-lt"/>
              </a:rPr>
              <a:t>Observe a worker actually doing the job, not just describing job</a:t>
            </a:r>
          </a:p>
        </p:txBody>
      </p:sp>
      <p:sp>
        <p:nvSpPr>
          <p:cNvPr id="26626" name="Rectangle 2"/>
          <p:cNvSpPr>
            <a:spLocks noGrp="1" noChangeArrowheads="1"/>
          </p:cNvSpPr>
          <p:nvPr>
            <p:ph type="title" idx="4294967295"/>
          </p:nvPr>
        </p:nvSpPr>
        <p:spPr>
          <a:xfrm>
            <a:off x="457200" y="1404939"/>
            <a:ext cx="7696200" cy="881062"/>
          </a:xfrm>
          <a:prstGeom prst="rect">
            <a:avLst/>
          </a:prstGeom>
          <a:noFill/>
          <a:ln/>
        </p:spPr>
        <p:txBody>
          <a:bodyPr>
            <a:normAutofit/>
          </a:bodyPr>
          <a:lstStyle/>
          <a:p>
            <a:pPr algn="l"/>
            <a:r>
              <a:rPr lang="en-US" sz="3400" b="1" dirty="0">
                <a:solidFill>
                  <a:srgbClr val="46263F"/>
                </a:solidFill>
              </a:rPr>
              <a:t>IMPORTANT TIPS</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2849301360"/>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descr="Large confetti"/>
          <p:cNvSpPr txBox="1">
            <a:spLocks/>
          </p:cNvSpPr>
          <p:nvPr/>
        </p:nvSpPr>
        <p:spPr bwMode="auto">
          <a:xfrm>
            <a:off x="5715000" y="269877"/>
            <a:ext cx="2514600" cy="568325"/>
          </a:xfrm>
          <a:prstGeom prst="rect">
            <a:avLst/>
          </a:prstGeom>
          <a:noFill/>
          <a:ln w="9525">
            <a:noFill/>
            <a:miter lim="800000"/>
            <a:headEnd/>
            <a:tailEnd/>
          </a:ln>
        </p:spPr>
        <p:txBody>
          <a:bodyPr lIns="102154" tIns="51076" rIns="102154" bIns="51076" anchor="ctr">
            <a:normAutofit/>
          </a:bodyPr>
          <a:lstStyle/>
          <a:p>
            <a:pPr defTabSz="1021260">
              <a:defRPr/>
            </a:pPr>
            <a:r>
              <a:rPr lang="en-US" dirty="0">
                <a:solidFill>
                  <a:schemeClr val="bg1"/>
                </a:solidFill>
                <a:latin typeface="Arial" pitchFamily="34" charset="0"/>
                <a:ea typeface="+mj-ea"/>
                <a:cs typeface="Arial" pitchFamily="34" charset="0"/>
              </a:rPr>
              <a:t>Fall Protection</a:t>
            </a:r>
          </a:p>
        </p:txBody>
      </p:sp>
      <p:pic>
        <p:nvPicPr>
          <p:cNvPr id="10" name="Picture 9" descr="Slide2.jpg" title="Picture of fall protection plan flow chart."/>
          <p:cNvPicPr>
            <a:picLocks noChangeAspect="1"/>
          </p:cNvPicPr>
          <p:nvPr/>
        </p:nvPicPr>
        <p:blipFill>
          <a:blip r:embed="rId4" cstate="print"/>
          <a:stretch>
            <a:fillRect/>
          </a:stretch>
        </p:blipFill>
        <p:spPr>
          <a:xfrm>
            <a:off x="0" y="2143125"/>
            <a:ext cx="9144000" cy="2679290"/>
          </a:xfrm>
          <a:prstGeom prst="rect">
            <a:avLst/>
          </a:prstGeom>
        </p:spPr>
      </p:pic>
      <p:sp>
        <p:nvSpPr>
          <p:cNvPr id="11" name="PPTShape_0" descr="Large confetti"/>
          <p:cNvSpPr txBox="1">
            <a:spLocks/>
          </p:cNvSpPr>
          <p:nvPr/>
        </p:nvSpPr>
        <p:spPr bwMode="auto">
          <a:xfrm>
            <a:off x="5181601" y="253009"/>
            <a:ext cx="2365829" cy="532805"/>
          </a:xfrm>
          <a:prstGeom prst="rect">
            <a:avLst/>
          </a:prstGeom>
          <a:noFill/>
          <a:ln w="9525">
            <a:noFill/>
            <a:miter lim="800000"/>
            <a:headEnd/>
            <a:tailEnd/>
          </a:ln>
        </p:spPr>
        <p:txBody>
          <a:bodyPr lIns="96635" tIns="48317" rIns="96635" bIns="48317" anchor="ctr">
            <a:normAutofit fontScale="70000" lnSpcReduction="20000"/>
          </a:bodyPr>
          <a:lstStyle/>
          <a:p>
            <a:pPr defTabSz="966096">
              <a:defRPr/>
            </a:pPr>
            <a:r>
              <a:rPr lang="en-US" dirty="0">
                <a:solidFill>
                  <a:schemeClr val="bg1"/>
                </a:solidFill>
                <a:latin typeface="Arial" pitchFamily="34" charset="0"/>
                <a:ea typeface="+mj-ea"/>
                <a:cs typeface="Arial" pitchFamily="34" charset="0"/>
              </a:rPr>
              <a:t>Job Hazard Analysis</a:t>
            </a:r>
          </a:p>
        </p:txBody>
      </p:sp>
      <p:sp>
        <p:nvSpPr>
          <p:cNvPr id="2" name="Title 1"/>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Tree>
    <p:custDataLst>
      <p:tags r:id="rId1"/>
    </p:custDataLst>
    <p:extLst>
      <p:ext uri="{BB962C8B-B14F-4D97-AF65-F5344CB8AC3E}">
        <p14:creationId xmlns:p14="http://schemas.microsoft.com/office/powerpoint/2010/main" val="150017076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Large confetti"/>
          <p:cNvSpPr txBox="1">
            <a:spLocks/>
          </p:cNvSpPr>
          <p:nvPr/>
        </p:nvSpPr>
        <p:spPr bwMode="auto">
          <a:xfrm>
            <a:off x="5715000" y="269877"/>
            <a:ext cx="2514600" cy="568325"/>
          </a:xfrm>
          <a:prstGeom prst="rect">
            <a:avLst/>
          </a:prstGeom>
          <a:noFill/>
          <a:ln w="9525">
            <a:noFill/>
            <a:miter lim="800000"/>
            <a:headEnd/>
            <a:tailEnd/>
          </a:ln>
        </p:spPr>
        <p:txBody>
          <a:bodyPr lIns="102154" tIns="51076" rIns="102154" bIns="51076" anchor="ctr">
            <a:normAutofit/>
          </a:bodyPr>
          <a:lstStyle/>
          <a:p>
            <a:pPr defTabSz="1021260">
              <a:defRPr/>
            </a:pPr>
            <a:r>
              <a:rPr lang="en-US" dirty="0">
                <a:solidFill>
                  <a:schemeClr val="bg1"/>
                </a:solidFill>
                <a:latin typeface="Arial" pitchFamily="34" charset="0"/>
                <a:ea typeface="+mj-ea"/>
                <a:cs typeface="Arial" pitchFamily="34" charset="0"/>
              </a:rPr>
              <a:t>Fall Protection</a:t>
            </a:r>
          </a:p>
        </p:txBody>
      </p:sp>
      <p:pic>
        <p:nvPicPr>
          <p:cNvPr id="11" name="Picture 10" descr="Slide3.jpg" title="Picture of the first step of a fall protection plan, identify tasks. "/>
          <p:cNvPicPr>
            <a:picLocks noChangeAspect="1"/>
          </p:cNvPicPr>
          <p:nvPr/>
        </p:nvPicPr>
        <p:blipFill>
          <a:blip r:embed="rId4" cstate="print"/>
          <a:stretch>
            <a:fillRect/>
          </a:stretch>
        </p:blipFill>
        <p:spPr>
          <a:xfrm>
            <a:off x="0" y="1437968"/>
            <a:ext cx="9144000" cy="3982065"/>
          </a:xfrm>
          <a:prstGeom prst="rect">
            <a:avLst/>
          </a:prstGeom>
        </p:spPr>
      </p:pic>
      <p:sp>
        <p:nvSpPr>
          <p:cNvPr id="12" name="PPTShape_0" descr="Large confetti"/>
          <p:cNvSpPr txBox="1">
            <a:spLocks/>
          </p:cNvSpPr>
          <p:nvPr/>
        </p:nvSpPr>
        <p:spPr bwMode="auto">
          <a:xfrm>
            <a:off x="5181601" y="253009"/>
            <a:ext cx="2365829" cy="532805"/>
          </a:xfrm>
          <a:prstGeom prst="rect">
            <a:avLst/>
          </a:prstGeom>
          <a:noFill/>
          <a:ln w="9525">
            <a:noFill/>
            <a:miter lim="800000"/>
            <a:headEnd/>
            <a:tailEnd/>
          </a:ln>
        </p:spPr>
        <p:txBody>
          <a:bodyPr lIns="96635" tIns="48317" rIns="96635" bIns="48317" anchor="ctr">
            <a:normAutofit fontScale="70000" lnSpcReduction="20000"/>
          </a:bodyPr>
          <a:lstStyle/>
          <a:p>
            <a:pPr defTabSz="966096">
              <a:defRPr/>
            </a:pPr>
            <a:r>
              <a:rPr lang="en-US" dirty="0">
                <a:solidFill>
                  <a:schemeClr val="bg1"/>
                </a:solidFill>
                <a:latin typeface="Arial" pitchFamily="34" charset="0"/>
                <a:ea typeface="+mj-ea"/>
                <a:cs typeface="Arial" pitchFamily="34" charset="0"/>
              </a:rPr>
              <a:t>Job Hazard Analysis</a:t>
            </a:r>
          </a:p>
        </p:txBody>
      </p:sp>
      <p:sp>
        <p:nvSpPr>
          <p:cNvPr id="2" name="Title 1"/>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Tree>
    <p:custDataLst>
      <p:tags r:id="rId1"/>
    </p:custDataLst>
    <p:extLst>
      <p:ext uri="{BB962C8B-B14F-4D97-AF65-F5344CB8AC3E}">
        <p14:creationId xmlns:p14="http://schemas.microsoft.com/office/powerpoint/2010/main" val="218368077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2957512"/>
            <a:ext cx="8229600" cy="1971675"/>
          </a:xfrm>
          <a:noFill/>
          <a:ln/>
        </p:spPr>
        <p:txBody>
          <a:bodyPr>
            <a:normAutofit/>
          </a:bodyPr>
          <a:lstStyle/>
          <a:p>
            <a:r>
              <a:rPr lang="en-US" sz="2300" dirty="0">
                <a:solidFill>
                  <a:schemeClr val="tx1">
                    <a:lumMod val="75000"/>
                    <a:lumOff val="25000"/>
                  </a:schemeClr>
                </a:solidFill>
                <a:latin typeface="+mj-lt"/>
              </a:rPr>
              <a:t>Define the job task to be studied</a:t>
            </a:r>
          </a:p>
          <a:p>
            <a:r>
              <a:rPr lang="en-US" sz="2300" dirty="0">
                <a:solidFill>
                  <a:schemeClr val="tx1">
                    <a:lumMod val="75000"/>
                    <a:lumOff val="25000"/>
                  </a:schemeClr>
                </a:solidFill>
                <a:latin typeface="+mj-lt"/>
              </a:rPr>
              <a:t>Observe task and break into major steps</a:t>
            </a:r>
          </a:p>
          <a:p>
            <a:r>
              <a:rPr lang="en-US" sz="2300" dirty="0">
                <a:solidFill>
                  <a:schemeClr val="tx1">
                    <a:lumMod val="75000"/>
                    <a:lumOff val="25000"/>
                  </a:schemeClr>
                </a:solidFill>
                <a:latin typeface="+mj-lt"/>
              </a:rPr>
              <a:t>Record results</a:t>
            </a:r>
          </a:p>
          <a:p>
            <a:r>
              <a:rPr lang="en-US" sz="2300" dirty="0">
                <a:solidFill>
                  <a:schemeClr val="tx1">
                    <a:lumMod val="75000"/>
                    <a:lumOff val="25000"/>
                  </a:schemeClr>
                </a:solidFill>
                <a:latin typeface="+mj-lt"/>
              </a:rPr>
              <a:t>Ensure that information is complete and accurate</a:t>
            </a:r>
          </a:p>
        </p:txBody>
      </p:sp>
      <p:sp>
        <p:nvSpPr>
          <p:cNvPr id="28674" name="Rectangle 2"/>
          <p:cNvSpPr>
            <a:spLocks noGrp="1" noChangeArrowheads="1"/>
          </p:cNvSpPr>
          <p:nvPr>
            <p:ph type="title" idx="4294967295"/>
          </p:nvPr>
        </p:nvSpPr>
        <p:spPr>
          <a:xfrm>
            <a:off x="228600" y="1638299"/>
            <a:ext cx="8229600" cy="1143000"/>
          </a:xfrm>
          <a:prstGeom prst="rect">
            <a:avLst/>
          </a:prstGeom>
          <a:noFill/>
          <a:ln/>
        </p:spPr>
        <p:txBody>
          <a:bodyPr>
            <a:normAutofit/>
          </a:bodyPr>
          <a:lstStyle/>
          <a:p>
            <a:pPr algn="l"/>
            <a:r>
              <a:rPr lang="en-US" sz="3400" b="1" dirty="0">
                <a:solidFill>
                  <a:srgbClr val="46263F"/>
                </a:solidFill>
              </a:rPr>
              <a:t>STEP 1:</a:t>
            </a:r>
            <a:br>
              <a:rPr lang="en-US" sz="3400" b="1" dirty="0">
                <a:solidFill>
                  <a:srgbClr val="46263F"/>
                </a:solidFill>
              </a:rPr>
            </a:br>
            <a:r>
              <a:rPr lang="en-US" sz="3000" b="1" dirty="0">
                <a:solidFill>
                  <a:srgbClr val="46263F"/>
                </a:solidFill>
              </a:rPr>
              <a:t>LIST BASIC JOB STEPS</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1219025656"/>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762000" y="2695576"/>
            <a:ext cx="7696200" cy="1771650"/>
          </a:xfrm>
          <a:noFill/>
          <a:ln/>
        </p:spPr>
        <p:txBody>
          <a:bodyPr>
            <a:normAutofit/>
          </a:bodyPr>
          <a:lstStyle/>
          <a:p>
            <a:r>
              <a:rPr lang="en-US" sz="2300" dirty="0">
                <a:solidFill>
                  <a:schemeClr val="tx1">
                    <a:lumMod val="75000"/>
                    <a:lumOff val="25000"/>
                  </a:schemeClr>
                </a:solidFill>
                <a:latin typeface="+mj-lt"/>
              </a:rPr>
              <a:t>Direct observation</a:t>
            </a:r>
          </a:p>
          <a:p>
            <a:r>
              <a:rPr lang="en-US" sz="2300" dirty="0">
                <a:solidFill>
                  <a:schemeClr val="tx1">
                    <a:lumMod val="75000"/>
                    <a:lumOff val="25000"/>
                  </a:schemeClr>
                </a:solidFill>
                <a:latin typeface="+mj-lt"/>
              </a:rPr>
              <a:t>Videotape</a:t>
            </a:r>
          </a:p>
          <a:p>
            <a:r>
              <a:rPr lang="en-US" sz="2300" dirty="0">
                <a:solidFill>
                  <a:schemeClr val="tx1">
                    <a:lumMod val="75000"/>
                    <a:lumOff val="25000"/>
                  </a:schemeClr>
                </a:solidFill>
                <a:latin typeface="+mj-lt"/>
              </a:rPr>
              <a:t>Employee participation</a:t>
            </a:r>
          </a:p>
          <a:p>
            <a:r>
              <a:rPr lang="en-US" sz="2300" dirty="0">
                <a:solidFill>
                  <a:schemeClr val="tx1">
                    <a:lumMod val="75000"/>
                    <a:lumOff val="25000"/>
                  </a:schemeClr>
                </a:solidFill>
                <a:latin typeface="+mj-lt"/>
              </a:rPr>
              <a:t>Other supervisors</a:t>
            </a: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158</a:t>
            </a:fld>
            <a:endParaRPr lang="en-US" dirty="0"/>
          </a:p>
        </p:txBody>
      </p:sp>
      <p:sp>
        <p:nvSpPr>
          <p:cNvPr id="30722" name="Rectangle 2"/>
          <p:cNvSpPr>
            <a:spLocks noGrp="1" noChangeArrowheads="1"/>
          </p:cNvSpPr>
          <p:nvPr>
            <p:ph type="title" idx="4294967295"/>
          </p:nvPr>
        </p:nvSpPr>
        <p:spPr>
          <a:xfrm>
            <a:off x="457200" y="1552576"/>
            <a:ext cx="7696200" cy="1104900"/>
          </a:xfrm>
          <a:prstGeom prst="rect">
            <a:avLst/>
          </a:prstGeom>
          <a:noFill/>
          <a:ln/>
        </p:spPr>
        <p:txBody>
          <a:bodyPr>
            <a:noAutofit/>
          </a:bodyPr>
          <a:lstStyle/>
          <a:p>
            <a:pPr algn="l"/>
            <a:r>
              <a:rPr lang="en-US" sz="3400" b="1" dirty="0">
                <a:solidFill>
                  <a:srgbClr val="46263F"/>
                </a:solidFill>
              </a:rPr>
              <a:t>STEP 1:</a:t>
            </a:r>
            <a:br>
              <a:rPr lang="en-US" sz="3400" b="1" dirty="0">
                <a:solidFill>
                  <a:srgbClr val="46263F"/>
                </a:solidFill>
              </a:rPr>
            </a:br>
            <a:r>
              <a:rPr lang="en-US" sz="3000" b="1" dirty="0">
                <a:solidFill>
                  <a:srgbClr val="46263F"/>
                </a:solidFill>
              </a:rPr>
              <a:t>GATHERING INFORMATION</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2863715701"/>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725714" y="3194049"/>
            <a:ext cx="7474857" cy="1735138"/>
          </a:xfrm>
          <a:noFill/>
          <a:ln/>
        </p:spPr>
        <p:txBody>
          <a:bodyPr>
            <a:normAutofit/>
          </a:bodyPr>
          <a:lstStyle/>
          <a:p>
            <a:pPr algn="ctr">
              <a:buFont typeface="Monotype Sorts" pitchFamily="2" charset="2"/>
              <a:buNone/>
            </a:pPr>
            <a:r>
              <a:rPr lang="en-US" sz="3600" b="1" i="1" dirty="0">
                <a:latin typeface="+mj-lt"/>
              </a:rPr>
              <a:t>CASE STUDY</a:t>
            </a:r>
          </a:p>
          <a:p>
            <a:pPr algn="ctr">
              <a:buFont typeface="Monotype Sorts" pitchFamily="2" charset="2"/>
              <a:buNone/>
            </a:pPr>
            <a:r>
              <a:rPr lang="en-US" sz="3600" b="1" i="1" dirty="0">
                <a:latin typeface="+mj-lt"/>
              </a:rPr>
              <a:t>Pavement Markers</a:t>
            </a: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159</a:t>
            </a:fld>
            <a:endParaRPr lang="en-US" dirty="0"/>
          </a:p>
        </p:txBody>
      </p:sp>
      <p:sp>
        <p:nvSpPr>
          <p:cNvPr id="32770" name="Rectangle 2"/>
          <p:cNvSpPr>
            <a:spLocks noGrp="1" noChangeArrowheads="1"/>
          </p:cNvSpPr>
          <p:nvPr>
            <p:ph type="title" idx="4294967295"/>
          </p:nvPr>
        </p:nvSpPr>
        <p:spPr>
          <a:xfrm>
            <a:off x="473927" y="1524000"/>
            <a:ext cx="8229600" cy="1143000"/>
          </a:xfrm>
          <a:prstGeom prst="rect">
            <a:avLst/>
          </a:prstGeom>
          <a:noFill/>
          <a:ln/>
        </p:spPr>
        <p:txBody>
          <a:bodyPr>
            <a:normAutofit/>
          </a:bodyPr>
          <a:lstStyle/>
          <a:p>
            <a:pPr algn="l"/>
            <a:r>
              <a:rPr lang="en-US" sz="3400" b="1" dirty="0">
                <a:solidFill>
                  <a:srgbClr val="46263F"/>
                </a:solidFill>
              </a:rPr>
              <a:t>STEP 1:</a:t>
            </a:r>
            <a:br>
              <a:rPr lang="en-US" sz="3400" b="1" dirty="0">
                <a:solidFill>
                  <a:srgbClr val="46263F"/>
                </a:solidFill>
              </a:rPr>
            </a:br>
            <a:r>
              <a:rPr lang="en-US" sz="3400" b="1" dirty="0">
                <a:solidFill>
                  <a:srgbClr val="46263F"/>
                </a:solidFill>
              </a:rPr>
              <a:t>LIST BASIC JOB STEPS</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7085819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Which organization is the unified voice representing the Tower Industry?"/>
          <p:cNvGraphicFramePr/>
          <p:nvPr>
            <p:custDataLst>
              <p:tags r:id="rId2"/>
            </p:custDataLst>
            <p:extLst>
              <p:ext uri="{D42A27DB-BD31-4B8C-83A1-F6EECF244321}">
                <p14:modId xmlns:p14="http://schemas.microsoft.com/office/powerpoint/2010/main" val="4040284040"/>
              </p:ext>
            </p:extLst>
          </p:nvPr>
        </p:nvGraphicFramePr>
        <p:xfrm>
          <a:off x="3962400" y="2590800"/>
          <a:ext cx="4737100" cy="40767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533400" y="1504639"/>
            <a:ext cx="8230810" cy="1143000"/>
          </a:xfrm>
        </p:spPr>
        <p:txBody>
          <a:bodyPr/>
          <a:lstStyle/>
          <a:p>
            <a:r>
              <a:rPr lang="en-US" dirty="0"/>
              <a:t>Which organization is the unified voice representing the Tower Industry</a:t>
            </a:r>
          </a:p>
        </p:txBody>
      </p:sp>
      <p:sp>
        <p:nvSpPr>
          <p:cNvPr id="3" name="TPAnswers"/>
          <p:cNvSpPr>
            <a:spLocks noGrp="1"/>
          </p:cNvSpPr>
          <p:nvPr>
            <p:ph type="body" idx="1"/>
            <p:custDataLst>
              <p:tags r:id="rId3"/>
            </p:custDataLst>
          </p:nvPr>
        </p:nvSpPr>
        <p:spPr>
          <a:xfrm>
            <a:off x="915987" y="3493085"/>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OSHA</a:t>
            </a:r>
          </a:p>
          <a:p>
            <a:pPr marL="623887" indent="-514350">
              <a:spcBef>
                <a:spcPct val="20000"/>
              </a:spcBef>
              <a:spcAft>
                <a:spcPts val="0"/>
              </a:spcAft>
              <a:buFont typeface="Wingdings 3" panose="05040102010807070707" pitchFamily="18" charset="2"/>
              <a:buAutoNum type="alphaUcPeriod"/>
            </a:pPr>
            <a:r>
              <a:rPr lang="en-US" sz="3200" dirty="0"/>
              <a:t>NATE</a:t>
            </a:r>
          </a:p>
          <a:p>
            <a:pPr marL="623887" indent="-514350">
              <a:spcBef>
                <a:spcPct val="20000"/>
              </a:spcBef>
              <a:spcAft>
                <a:spcPts val="0"/>
              </a:spcAft>
              <a:buFont typeface="Wingdings 3" panose="05040102010807070707" pitchFamily="18" charset="2"/>
              <a:buAutoNum type="alphaUcPeriod"/>
            </a:pPr>
            <a:r>
              <a:rPr lang="en-US" sz="3200" dirty="0"/>
              <a:t>ANSI</a:t>
            </a:r>
          </a:p>
          <a:p>
            <a:pPr marL="623887" indent="-514350">
              <a:spcBef>
                <a:spcPct val="20000"/>
              </a:spcBef>
              <a:spcAft>
                <a:spcPts val="0"/>
              </a:spcAft>
              <a:buFont typeface="Wingdings 3" panose="05040102010807070707" pitchFamily="18" charset="2"/>
              <a:buAutoNum type="alphaUcPeriod"/>
            </a:pPr>
            <a:r>
              <a:rPr lang="en-US" sz="3200" dirty="0"/>
              <a:t>NECA</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16</a:t>
            </a:fld>
            <a:endParaRPr lang="en-US" dirty="0"/>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Introduction</a:t>
            </a:r>
          </a:p>
        </p:txBody>
      </p:sp>
      <p:sp>
        <p:nvSpPr>
          <p:cNvPr id="5" name="CAI1" title="Picture of check mark next to survey answer N A T E"/>
          <p:cNvSpPr/>
          <p:nvPr>
            <p:custDataLst>
              <p:tags r:id="rId4"/>
            </p:custDataLst>
          </p:nvPr>
        </p:nvSpPr>
        <p:spPr>
          <a:xfrm rot="10800000">
            <a:off x="540067" y="4183118"/>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646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019629" y="1971675"/>
            <a:ext cx="7474857" cy="1000125"/>
          </a:xfrm>
          <a:noFill/>
          <a:ln/>
        </p:spPr>
        <p:txBody>
          <a:bodyPr>
            <a:normAutofit fontScale="92500" lnSpcReduction="20000"/>
          </a:bodyPr>
          <a:lstStyle/>
          <a:p>
            <a:pPr algn="ctr">
              <a:buFont typeface="Monotype Sorts" pitchFamily="2" charset="2"/>
              <a:buNone/>
            </a:pPr>
            <a:r>
              <a:rPr lang="en-US" sz="3600" b="1" i="1" dirty="0">
                <a:latin typeface="+mj-lt"/>
              </a:rPr>
              <a:t>CASE STUDY</a:t>
            </a:r>
          </a:p>
          <a:p>
            <a:pPr algn="ctr">
              <a:buFont typeface="Monotype Sorts" pitchFamily="2" charset="2"/>
              <a:buNone/>
            </a:pPr>
            <a:r>
              <a:rPr lang="en-US" sz="3600" b="1" i="1" dirty="0">
                <a:latin typeface="+mj-lt"/>
              </a:rPr>
              <a:t>Pavement Markers</a:t>
            </a:r>
          </a:p>
        </p:txBody>
      </p:sp>
      <p:sp>
        <p:nvSpPr>
          <p:cNvPr id="32770" name="Rectangle 2"/>
          <p:cNvSpPr>
            <a:spLocks noGrp="1" noChangeArrowheads="1"/>
          </p:cNvSpPr>
          <p:nvPr>
            <p:ph type="title" idx="4294967295"/>
          </p:nvPr>
        </p:nvSpPr>
        <p:spPr>
          <a:xfrm>
            <a:off x="304800" y="1447800"/>
            <a:ext cx="8229600" cy="642938"/>
          </a:xfrm>
          <a:prstGeom prst="rect">
            <a:avLst/>
          </a:prstGeom>
          <a:noFill/>
          <a:ln/>
        </p:spPr>
        <p:txBody>
          <a:bodyPr>
            <a:normAutofit/>
          </a:bodyPr>
          <a:lstStyle/>
          <a:p>
            <a:r>
              <a:rPr lang="en-US" sz="3400" b="1" dirty="0">
                <a:solidFill>
                  <a:srgbClr val="46263F"/>
                </a:solidFill>
              </a:rPr>
              <a:t>LIST BASIC JOB STEPS</a:t>
            </a:r>
          </a:p>
        </p:txBody>
      </p:sp>
      <p:grpSp>
        <p:nvGrpSpPr>
          <p:cNvPr id="3" name="Group 2" title="Picture of a slide listing basic job steps."/>
          <p:cNvGrpSpPr/>
          <p:nvPr/>
        </p:nvGrpSpPr>
        <p:grpSpPr>
          <a:xfrm>
            <a:off x="1023257" y="2854669"/>
            <a:ext cx="8273143" cy="3317531"/>
            <a:chOff x="1023257" y="2854669"/>
            <a:chExt cx="8273143" cy="3317531"/>
          </a:xfrm>
        </p:grpSpPr>
        <p:sp>
          <p:nvSpPr>
            <p:cNvPr id="11" name="Rectangle 10"/>
            <p:cNvSpPr/>
            <p:nvPr/>
          </p:nvSpPr>
          <p:spPr>
            <a:xfrm>
              <a:off x="1458686" y="2854669"/>
              <a:ext cx="7112000" cy="456671"/>
            </a:xfrm>
            <a:prstGeom prst="rect">
              <a:avLst/>
            </a:prstGeom>
          </p:spPr>
          <p:txBody>
            <a:bodyPr wrap="square" lIns="86493" tIns="43247" rIns="86493" bIns="43247">
              <a:spAutoFit/>
            </a:bodyPr>
            <a:lstStyle/>
            <a:p>
              <a:pPr marL="432465" indent="-432465"/>
              <a:r>
                <a:rPr lang="en-US" dirty="0"/>
                <a:t>Moving about the job site "Mobilization"</a:t>
              </a:r>
            </a:p>
          </p:txBody>
        </p:sp>
        <p:sp>
          <p:nvSpPr>
            <p:cNvPr id="12" name="Rectangle 11"/>
            <p:cNvSpPr/>
            <p:nvPr/>
          </p:nvSpPr>
          <p:spPr>
            <a:xfrm>
              <a:off x="1458686" y="3354732"/>
              <a:ext cx="5442857" cy="456671"/>
            </a:xfrm>
            <a:prstGeom prst="rect">
              <a:avLst/>
            </a:prstGeom>
          </p:spPr>
          <p:txBody>
            <a:bodyPr wrap="square" lIns="86493" tIns="43247" rIns="86493" bIns="43247">
              <a:spAutoFit/>
            </a:bodyPr>
            <a:lstStyle/>
            <a:p>
              <a:pPr marL="432465" indent="-432465"/>
              <a:r>
                <a:rPr lang="en-US" dirty="0"/>
                <a:t>Set Up Traffic Control</a:t>
              </a:r>
            </a:p>
          </p:txBody>
        </p:sp>
        <p:sp>
          <p:nvSpPr>
            <p:cNvPr id="13" name="Rectangle 12"/>
            <p:cNvSpPr/>
            <p:nvPr/>
          </p:nvSpPr>
          <p:spPr>
            <a:xfrm>
              <a:off x="1458686" y="3755311"/>
              <a:ext cx="7257143" cy="456671"/>
            </a:xfrm>
            <a:prstGeom prst="rect">
              <a:avLst/>
            </a:prstGeom>
          </p:spPr>
          <p:txBody>
            <a:bodyPr wrap="square" lIns="86493" tIns="43247" rIns="86493" bIns="43247">
              <a:spAutoFit/>
            </a:bodyPr>
            <a:lstStyle/>
            <a:p>
              <a:pPr marL="432465" indent="-432465"/>
              <a:r>
                <a:rPr lang="en-US" dirty="0"/>
                <a:t>Manually Remove Existing Pavement Reflectors </a:t>
              </a:r>
            </a:p>
          </p:txBody>
        </p:sp>
        <p:sp>
          <p:nvSpPr>
            <p:cNvPr id="14" name="Rectangle 13"/>
            <p:cNvSpPr/>
            <p:nvPr/>
          </p:nvSpPr>
          <p:spPr>
            <a:xfrm>
              <a:off x="1531257" y="4196728"/>
              <a:ext cx="7765143" cy="456671"/>
            </a:xfrm>
            <a:prstGeom prst="rect">
              <a:avLst/>
            </a:prstGeom>
          </p:spPr>
          <p:txBody>
            <a:bodyPr wrap="square" lIns="86493" tIns="43247" rIns="86493" bIns="43247">
              <a:spAutoFit/>
            </a:bodyPr>
            <a:lstStyle/>
            <a:p>
              <a:pPr marL="432465" indent="-432465"/>
              <a:r>
                <a:rPr lang="en-US" dirty="0"/>
                <a:t>Installation of New Pavement Markers Mechanically</a:t>
              </a:r>
            </a:p>
          </p:txBody>
        </p:sp>
        <p:sp>
          <p:nvSpPr>
            <p:cNvPr id="15" name="Rectangle 14"/>
            <p:cNvSpPr/>
            <p:nvPr/>
          </p:nvSpPr>
          <p:spPr>
            <a:xfrm>
              <a:off x="1458686" y="4572529"/>
              <a:ext cx="7039429" cy="456671"/>
            </a:xfrm>
            <a:prstGeom prst="rect">
              <a:avLst/>
            </a:prstGeom>
          </p:spPr>
          <p:txBody>
            <a:bodyPr wrap="square" lIns="86493" tIns="43247" rIns="86493" bIns="43247">
              <a:spAutoFit/>
            </a:bodyPr>
            <a:lstStyle/>
            <a:p>
              <a:pPr marL="432465" indent="-432465"/>
              <a:r>
                <a:rPr lang="en-US" dirty="0"/>
                <a:t>Assembly of Casting</a:t>
              </a:r>
            </a:p>
          </p:txBody>
        </p:sp>
        <p:sp>
          <p:nvSpPr>
            <p:cNvPr id="16" name="Rectangle 15"/>
            <p:cNvSpPr/>
            <p:nvPr/>
          </p:nvSpPr>
          <p:spPr>
            <a:xfrm>
              <a:off x="1023257" y="5001154"/>
              <a:ext cx="6966857" cy="826002"/>
            </a:xfrm>
            <a:prstGeom prst="rect">
              <a:avLst/>
            </a:prstGeom>
          </p:spPr>
          <p:txBody>
            <a:bodyPr wrap="square" lIns="86493" tIns="43247" rIns="86493" bIns="43247">
              <a:spAutoFit/>
            </a:bodyPr>
            <a:lstStyle/>
            <a:p>
              <a:pPr marL="432465" indent="-432465"/>
              <a:r>
                <a:rPr lang="en-US" dirty="0"/>
                <a:t>	Installation of New Pavement Markers by manual insertion of marker into glued slots</a:t>
              </a:r>
            </a:p>
          </p:txBody>
        </p:sp>
        <p:sp>
          <p:nvSpPr>
            <p:cNvPr id="17" name="Rectangle 16"/>
            <p:cNvSpPr/>
            <p:nvPr/>
          </p:nvSpPr>
          <p:spPr>
            <a:xfrm>
              <a:off x="1458686" y="5715529"/>
              <a:ext cx="7547429" cy="456671"/>
            </a:xfrm>
            <a:prstGeom prst="rect">
              <a:avLst/>
            </a:prstGeom>
          </p:spPr>
          <p:txBody>
            <a:bodyPr wrap="square" lIns="86493" tIns="43247" rIns="86493" bIns="43247">
              <a:spAutoFit/>
            </a:bodyPr>
            <a:lstStyle/>
            <a:p>
              <a:pPr marL="432465" indent="-432465"/>
              <a:r>
                <a:rPr lang="en-US" dirty="0"/>
                <a:t>Clean Up glue spray equipment and Demobilize</a:t>
              </a:r>
            </a:p>
          </p:txBody>
        </p:sp>
        <p:sp>
          <p:nvSpPr>
            <p:cNvPr id="18" name="TextBox 17"/>
            <p:cNvSpPr txBox="1"/>
            <p:nvPr/>
          </p:nvSpPr>
          <p:spPr>
            <a:xfrm>
              <a:off x="1023257" y="2854669"/>
              <a:ext cx="435429" cy="456671"/>
            </a:xfrm>
            <a:prstGeom prst="rect">
              <a:avLst/>
            </a:prstGeom>
            <a:noFill/>
          </p:spPr>
          <p:txBody>
            <a:bodyPr wrap="square" lIns="86493" tIns="43247" rIns="86493" bIns="43247" rtlCol="0">
              <a:spAutoFit/>
            </a:bodyPr>
            <a:lstStyle/>
            <a:p>
              <a:pPr marL="432465" indent="-432465"/>
              <a:r>
                <a:rPr lang="en-US" dirty="0"/>
                <a:t>1.</a:t>
              </a:r>
            </a:p>
          </p:txBody>
        </p:sp>
        <p:sp>
          <p:nvSpPr>
            <p:cNvPr id="19" name="Rectangle 18"/>
            <p:cNvSpPr/>
            <p:nvPr/>
          </p:nvSpPr>
          <p:spPr>
            <a:xfrm>
              <a:off x="1023258" y="3354732"/>
              <a:ext cx="474172" cy="456671"/>
            </a:xfrm>
            <a:prstGeom prst="rect">
              <a:avLst/>
            </a:prstGeom>
          </p:spPr>
          <p:txBody>
            <a:bodyPr wrap="square" lIns="86493" tIns="43247" rIns="86493" bIns="43247">
              <a:spAutoFit/>
            </a:bodyPr>
            <a:lstStyle/>
            <a:p>
              <a:pPr marL="432465" indent="-432465"/>
              <a:r>
                <a:rPr lang="en-US" dirty="0"/>
                <a:t>2.</a:t>
              </a:r>
            </a:p>
          </p:txBody>
        </p:sp>
        <p:sp>
          <p:nvSpPr>
            <p:cNvPr id="20" name="Rectangle 19"/>
            <p:cNvSpPr/>
            <p:nvPr/>
          </p:nvSpPr>
          <p:spPr>
            <a:xfrm>
              <a:off x="1057086" y="3783357"/>
              <a:ext cx="474172" cy="456671"/>
            </a:xfrm>
            <a:prstGeom prst="rect">
              <a:avLst/>
            </a:prstGeom>
          </p:spPr>
          <p:txBody>
            <a:bodyPr wrap="square" lIns="86493" tIns="43247" rIns="86493" bIns="43247">
              <a:spAutoFit/>
            </a:bodyPr>
            <a:lstStyle/>
            <a:p>
              <a:pPr marL="432465" indent="-432465"/>
              <a:r>
                <a:rPr lang="en-US" dirty="0"/>
                <a:t>3.</a:t>
              </a:r>
            </a:p>
          </p:txBody>
        </p:sp>
        <p:sp>
          <p:nvSpPr>
            <p:cNvPr id="21" name="Rectangle 20"/>
            <p:cNvSpPr/>
            <p:nvPr/>
          </p:nvSpPr>
          <p:spPr>
            <a:xfrm>
              <a:off x="1057086" y="4178115"/>
              <a:ext cx="474172" cy="456671"/>
            </a:xfrm>
            <a:prstGeom prst="rect">
              <a:avLst/>
            </a:prstGeom>
          </p:spPr>
          <p:txBody>
            <a:bodyPr wrap="square" lIns="86493" tIns="43247" rIns="86493" bIns="43247">
              <a:spAutoFit/>
            </a:bodyPr>
            <a:lstStyle/>
            <a:p>
              <a:pPr marL="432465" indent="-432465"/>
              <a:r>
                <a:rPr lang="en-US" dirty="0"/>
                <a:t>4.</a:t>
              </a:r>
            </a:p>
          </p:txBody>
        </p:sp>
        <p:sp>
          <p:nvSpPr>
            <p:cNvPr id="22" name="Rectangle 21"/>
            <p:cNvSpPr/>
            <p:nvPr/>
          </p:nvSpPr>
          <p:spPr>
            <a:xfrm>
              <a:off x="1057086" y="4625353"/>
              <a:ext cx="474172" cy="456671"/>
            </a:xfrm>
            <a:prstGeom prst="rect">
              <a:avLst/>
            </a:prstGeom>
          </p:spPr>
          <p:txBody>
            <a:bodyPr wrap="square" lIns="86493" tIns="43247" rIns="86493" bIns="43247">
              <a:spAutoFit/>
            </a:bodyPr>
            <a:lstStyle/>
            <a:p>
              <a:pPr marL="432465" indent="-432465"/>
              <a:r>
                <a:rPr lang="en-US" dirty="0"/>
                <a:t>5.</a:t>
              </a:r>
            </a:p>
          </p:txBody>
        </p:sp>
        <p:sp>
          <p:nvSpPr>
            <p:cNvPr id="24" name="Rectangle 23"/>
            <p:cNvSpPr/>
            <p:nvPr/>
          </p:nvSpPr>
          <p:spPr>
            <a:xfrm>
              <a:off x="1057086" y="5001154"/>
              <a:ext cx="474172" cy="456671"/>
            </a:xfrm>
            <a:prstGeom prst="rect">
              <a:avLst/>
            </a:prstGeom>
          </p:spPr>
          <p:txBody>
            <a:bodyPr wrap="square" lIns="86493" tIns="43247" rIns="86493" bIns="43247">
              <a:spAutoFit/>
            </a:bodyPr>
            <a:lstStyle/>
            <a:p>
              <a:pPr marL="432465" indent="-432465"/>
              <a:r>
                <a:rPr lang="en-US" dirty="0"/>
                <a:t>6.</a:t>
              </a:r>
            </a:p>
          </p:txBody>
        </p:sp>
        <p:sp>
          <p:nvSpPr>
            <p:cNvPr id="25" name="Rectangle 24"/>
            <p:cNvSpPr/>
            <p:nvPr/>
          </p:nvSpPr>
          <p:spPr>
            <a:xfrm>
              <a:off x="1095829" y="5696916"/>
              <a:ext cx="474172" cy="456671"/>
            </a:xfrm>
            <a:prstGeom prst="rect">
              <a:avLst/>
            </a:prstGeom>
          </p:spPr>
          <p:txBody>
            <a:bodyPr wrap="square" lIns="86493" tIns="43247" rIns="86493" bIns="43247">
              <a:spAutoFit/>
            </a:bodyPr>
            <a:lstStyle/>
            <a:p>
              <a:pPr marL="432465" indent="-432465"/>
              <a:r>
                <a:rPr lang="en-US" dirty="0"/>
                <a:t>7.</a:t>
              </a:r>
            </a:p>
          </p:txBody>
        </p:sp>
      </p:grpSp>
      <p:sp>
        <p:nvSpPr>
          <p:cNvPr id="23"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2659144250"/>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descr="Large confetti"/>
          <p:cNvSpPr txBox="1">
            <a:spLocks/>
          </p:cNvSpPr>
          <p:nvPr/>
        </p:nvSpPr>
        <p:spPr bwMode="auto">
          <a:xfrm>
            <a:off x="5715000" y="269877"/>
            <a:ext cx="2514600" cy="568325"/>
          </a:xfrm>
          <a:prstGeom prst="rect">
            <a:avLst/>
          </a:prstGeom>
          <a:noFill/>
          <a:ln w="9525">
            <a:noFill/>
            <a:miter lim="800000"/>
            <a:headEnd/>
            <a:tailEnd/>
          </a:ln>
        </p:spPr>
        <p:txBody>
          <a:bodyPr lIns="102154" tIns="51076" rIns="102154" bIns="51076" anchor="ctr">
            <a:normAutofit/>
          </a:bodyPr>
          <a:lstStyle/>
          <a:p>
            <a:pPr defTabSz="1021260">
              <a:defRPr/>
            </a:pPr>
            <a:r>
              <a:rPr lang="en-US" dirty="0">
                <a:solidFill>
                  <a:schemeClr val="bg1"/>
                </a:solidFill>
                <a:latin typeface="Arial" pitchFamily="34" charset="0"/>
                <a:ea typeface="+mj-ea"/>
                <a:cs typeface="Arial" pitchFamily="34" charset="0"/>
              </a:rPr>
              <a:t>Fall Protection</a:t>
            </a:r>
          </a:p>
        </p:txBody>
      </p:sp>
      <p:pic>
        <p:nvPicPr>
          <p:cNvPr id="10" name="Picture 9" descr="Slide4.jpg" title="Picture of step two in the fall protection plan flow chart, define each hazard associated with each task identified."/>
          <p:cNvPicPr>
            <a:picLocks noChangeAspect="1"/>
          </p:cNvPicPr>
          <p:nvPr/>
        </p:nvPicPr>
        <p:blipFill>
          <a:blip r:embed="rId4" cstate="print"/>
          <a:stretch>
            <a:fillRect/>
          </a:stretch>
        </p:blipFill>
        <p:spPr>
          <a:xfrm>
            <a:off x="0" y="1437968"/>
            <a:ext cx="9144000" cy="3982065"/>
          </a:xfrm>
          <a:prstGeom prst="rect">
            <a:avLst/>
          </a:prstGeom>
        </p:spPr>
      </p:pic>
      <p:sp>
        <p:nvSpPr>
          <p:cNvPr id="11" name="PPTShape_0" descr="Large confetti"/>
          <p:cNvSpPr txBox="1">
            <a:spLocks/>
          </p:cNvSpPr>
          <p:nvPr/>
        </p:nvSpPr>
        <p:spPr bwMode="auto">
          <a:xfrm>
            <a:off x="5181601" y="253009"/>
            <a:ext cx="2365829" cy="532805"/>
          </a:xfrm>
          <a:prstGeom prst="rect">
            <a:avLst/>
          </a:prstGeom>
          <a:noFill/>
          <a:ln w="9525">
            <a:noFill/>
            <a:miter lim="800000"/>
            <a:headEnd/>
            <a:tailEnd/>
          </a:ln>
        </p:spPr>
        <p:txBody>
          <a:bodyPr lIns="96635" tIns="48317" rIns="96635" bIns="48317" anchor="ctr">
            <a:normAutofit fontScale="70000" lnSpcReduction="20000"/>
          </a:bodyPr>
          <a:lstStyle/>
          <a:p>
            <a:pPr defTabSz="966096">
              <a:defRPr/>
            </a:pPr>
            <a:r>
              <a:rPr lang="en-US" dirty="0">
                <a:solidFill>
                  <a:schemeClr val="bg1"/>
                </a:solidFill>
                <a:latin typeface="Arial" pitchFamily="34" charset="0"/>
                <a:ea typeface="+mj-ea"/>
                <a:cs typeface="Arial" pitchFamily="34" charset="0"/>
              </a:rPr>
              <a:t>Job Hazard Analysis</a:t>
            </a:r>
          </a:p>
        </p:txBody>
      </p:sp>
      <p:sp>
        <p:nvSpPr>
          <p:cNvPr id="2" name="Title 1"/>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Tree>
    <p:custDataLst>
      <p:tags r:id="rId1"/>
    </p:custDataLst>
    <p:extLst>
      <p:ext uri="{BB962C8B-B14F-4D97-AF65-F5344CB8AC3E}">
        <p14:creationId xmlns:p14="http://schemas.microsoft.com/office/powerpoint/2010/main" val="210363510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914400" y="2743200"/>
            <a:ext cx="7696200" cy="1638299"/>
          </a:xfrm>
          <a:noFill/>
          <a:ln/>
        </p:spPr>
        <p:txBody>
          <a:bodyPr>
            <a:normAutofit/>
          </a:bodyPr>
          <a:lstStyle/>
          <a:p>
            <a:r>
              <a:rPr lang="en-US" sz="2300" dirty="0">
                <a:solidFill>
                  <a:schemeClr val="tx1">
                    <a:lumMod val="75000"/>
                    <a:lumOff val="25000"/>
                  </a:schemeClr>
                </a:solidFill>
                <a:latin typeface="+mj-lt"/>
              </a:rPr>
              <a:t>Ergonomic considerations</a:t>
            </a:r>
          </a:p>
          <a:p>
            <a:r>
              <a:rPr lang="en-US" sz="2300" dirty="0">
                <a:solidFill>
                  <a:schemeClr val="tx1">
                    <a:lumMod val="75000"/>
                    <a:lumOff val="25000"/>
                  </a:schemeClr>
                </a:solidFill>
                <a:latin typeface="+mj-lt"/>
              </a:rPr>
              <a:t>Environmental considerations</a:t>
            </a:r>
          </a:p>
          <a:p>
            <a:r>
              <a:rPr lang="en-US" sz="2300" dirty="0">
                <a:solidFill>
                  <a:schemeClr val="tx1">
                    <a:lumMod val="75000"/>
                    <a:lumOff val="25000"/>
                  </a:schemeClr>
                </a:solidFill>
                <a:latin typeface="+mj-lt"/>
              </a:rPr>
              <a:t>Physical hazard considerations</a:t>
            </a: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162</a:t>
            </a:fld>
            <a:endParaRPr lang="en-US" dirty="0"/>
          </a:p>
        </p:txBody>
      </p:sp>
      <p:sp>
        <p:nvSpPr>
          <p:cNvPr id="34818" name="Rectangle 2"/>
          <p:cNvSpPr>
            <a:spLocks noGrp="1" noChangeArrowheads="1"/>
          </p:cNvSpPr>
          <p:nvPr>
            <p:ph type="title" idx="4294967295"/>
          </p:nvPr>
        </p:nvSpPr>
        <p:spPr>
          <a:xfrm>
            <a:off x="409807" y="1600200"/>
            <a:ext cx="7162800" cy="1143000"/>
          </a:xfrm>
          <a:prstGeom prst="rect">
            <a:avLst/>
          </a:prstGeom>
          <a:noFill/>
          <a:ln/>
        </p:spPr>
        <p:txBody>
          <a:bodyPr>
            <a:normAutofit/>
          </a:bodyPr>
          <a:lstStyle/>
          <a:p>
            <a:pPr algn="l"/>
            <a:r>
              <a:rPr lang="en-US" sz="3400" b="1" dirty="0">
                <a:solidFill>
                  <a:srgbClr val="46263F"/>
                </a:solidFill>
              </a:rPr>
              <a:t>STEP 2:</a:t>
            </a:r>
            <a:br>
              <a:rPr lang="en-US" sz="3400" b="1" dirty="0">
                <a:solidFill>
                  <a:srgbClr val="46263F"/>
                </a:solidFill>
              </a:rPr>
            </a:br>
            <a:r>
              <a:rPr lang="en-US" sz="3000" b="1" dirty="0">
                <a:solidFill>
                  <a:srgbClr val="46263F"/>
                </a:solidFill>
              </a:rPr>
              <a:t>IDENTIFYING HAZARDS</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1235355306"/>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914400" y="2371725"/>
            <a:ext cx="7696200" cy="3571875"/>
          </a:xfrm>
          <a:noFill/>
          <a:ln/>
        </p:spPr>
        <p:txBody>
          <a:bodyPr>
            <a:normAutofit/>
          </a:bodyPr>
          <a:lstStyle/>
          <a:p>
            <a:r>
              <a:rPr lang="en-US" sz="2600" dirty="0">
                <a:solidFill>
                  <a:schemeClr val="tx1">
                    <a:lumMod val="75000"/>
                    <a:lumOff val="25000"/>
                  </a:schemeClr>
                </a:solidFill>
                <a:latin typeface="+mj-lt"/>
              </a:rPr>
              <a:t>Repetitive motions</a:t>
            </a:r>
          </a:p>
          <a:p>
            <a:r>
              <a:rPr lang="en-US" sz="2600" dirty="0">
                <a:solidFill>
                  <a:schemeClr val="tx1">
                    <a:lumMod val="75000"/>
                    <a:lumOff val="25000"/>
                  </a:schemeClr>
                </a:solidFill>
                <a:latin typeface="+mj-lt"/>
              </a:rPr>
              <a:t>Excessive manual material handling</a:t>
            </a:r>
          </a:p>
          <a:p>
            <a:r>
              <a:rPr lang="en-US" sz="2600" dirty="0">
                <a:solidFill>
                  <a:schemeClr val="tx1">
                    <a:lumMod val="75000"/>
                    <a:lumOff val="25000"/>
                  </a:schemeClr>
                </a:solidFill>
                <a:latin typeface="+mj-lt"/>
              </a:rPr>
              <a:t>Handling materials below knuckle height</a:t>
            </a:r>
          </a:p>
          <a:p>
            <a:r>
              <a:rPr lang="en-US" sz="2600" dirty="0">
                <a:solidFill>
                  <a:schemeClr val="tx1">
                    <a:lumMod val="75000"/>
                    <a:lumOff val="25000"/>
                  </a:schemeClr>
                </a:solidFill>
                <a:latin typeface="+mj-lt"/>
              </a:rPr>
              <a:t>Handling materials above shoulder height</a:t>
            </a:r>
          </a:p>
          <a:p>
            <a:r>
              <a:rPr lang="en-US" sz="2600" dirty="0">
                <a:solidFill>
                  <a:schemeClr val="tx1">
                    <a:lumMod val="75000"/>
                    <a:lumOff val="25000"/>
                  </a:schemeClr>
                </a:solidFill>
                <a:latin typeface="+mj-lt"/>
              </a:rPr>
              <a:t>Work positioned away from the body</a:t>
            </a:r>
          </a:p>
          <a:p>
            <a:r>
              <a:rPr lang="en-US" sz="2600" dirty="0">
                <a:solidFill>
                  <a:schemeClr val="tx1">
                    <a:lumMod val="75000"/>
                    <a:lumOff val="25000"/>
                  </a:schemeClr>
                </a:solidFill>
                <a:latin typeface="+mj-lt"/>
              </a:rPr>
              <a:t>Hand-wringing motions</a:t>
            </a:r>
          </a:p>
          <a:p>
            <a:r>
              <a:rPr lang="en-US" sz="2600" dirty="0">
                <a:solidFill>
                  <a:schemeClr val="tx1">
                    <a:lumMod val="75000"/>
                    <a:lumOff val="25000"/>
                  </a:schemeClr>
                </a:solidFill>
                <a:latin typeface="+mj-lt"/>
              </a:rPr>
              <a:t>Twisting of the torso</a:t>
            </a: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163</a:t>
            </a:fld>
            <a:endParaRPr lang="en-US" dirty="0"/>
          </a:p>
        </p:txBody>
      </p:sp>
      <p:sp>
        <p:nvSpPr>
          <p:cNvPr id="38914" name="Rectangle 2"/>
          <p:cNvSpPr>
            <a:spLocks noGrp="1" noChangeArrowheads="1"/>
          </p:cNvSpPr>
          <p:nvPr>
            <p:ph type="title" idx="4294967295"/>
          </p:nvPr>
        </p:nvSpPr>
        <p:spPr>
          <a:xfrm>
            <a:off x="228600" y="1323975"/>
            <a:ext cx="8229600" cy="1143000"/>
          </a:xfrm>
          <a:prstGeom prst="rect">
            <a:avLst/>
          </a:prstGeom>
          <a:noFill/>
          <a:ln/>
        </p:spPr>
        <p:txBody>
          <a:bodyPr>
            <a:noAutofit/>
          </a:bodyPr>
          <a:lstStyle/>
          <a:p>
            <a:pPr algn="l"/>
            <a:r>
              <a:rPr lang="en-US" sz="3400" b="1" dirty="0">
                <a:solidFill>
                  <a:srgbClr val="46263F"/>
                </a:solidFill>
              </a:rPr>
              <a:t>STEP 2:</a:t>
            </a:r>
            <a:br>
              <a:rPr lang="en-US" sz="3400" b="1" dirty="0">
                <a:solidFill>
                  <a:srgbClr val="46263F"/>
                </a:solidFill>
              </a:rPr>
            </a:br>
            <a:r>
              <a:rPr lang="en-US" sz="3000" b="1" dirty="0">
                <a:solidFill>
                  <a:srgbClr val="46263F"/>
                </a:solidFill>
              </a:rPr>
              <a:t>ERGONOMIC DANGER SIGNS</a:t>
            </a:r>
            <a:endParaRPr lang="en-US" sz="2300" b="1" dirty="0">
              <a:solidFill>
                <a:srgbClr val="46263F"/>
              </a:solidFill>
            </a:endParaRP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3156262504"/>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40963" name="Rectangle 3"/>
          <p:cNvSpPr>
            <a:spLocks noGrp="1" noChangeArrowheads="1"/>
          </p:cNvSpPr>
          <p:nvPr>
            <p:ph idx="4294967295"/>
          </p:nvPr>
        </p:nvSpPr>
        <p:spPr>
          <a:xfrm>
            <a:off x="1447800" y="2595563"/>
            <a:ext cx="7696200" cy="3500437"/>
          </a:xfrm>
          <a:noFill/>
          <a:ln/>
        </p:spPr>
        <p:txBody>
          <a:bodyPr>
            <a:normAutofit/>
          </a:bodyPr>
          <a:lstStyle/>
          <a:p>
            <a:r>
              <a:rPr lang="en-US" sz="2600" dirty="0">
                <a:solidFill>
                  <a:schemeClr val="tx1">
                    <a:lumMod val="75000"/>
                    <a:lumOff val="25000"/>
                  </a:schemeClr>
                </a:solidFill>
                <a:latin typeface="+mj-lt"/>
              </a:rPr>
              <a:t>Chemical agents</a:t>
            </a:r>
          </a:p>
          <a:p>
            <a:r>
              <a:rPr lang="en-US" sz="2600" dirty="0">
                <a:solidFill>
                  <a:schemeClr val="tx1">
                    <a:lumMod val="75000"/>
                    <a:lumOff val="25000"/>
                  </a:schemeClr>
                </a:solidFill>
                <a:latin typeface="+mj-lt"/>
              </a:rPr>
              <a:t>Biological agents, Insect and rodent bites, Pigeon droppings, (Histoplasmosis)</a:t>
            </a:r>
          </a:p>
          <a:p>
            <a:r>
              <a:rPr lang="en-US" sz="2600" dirty="0">
                <a:solidFill>
                  <a:schemeClr val="tx1">
                    <a:lumMod val="75000"/>
                    <a:lumOff val="25000"/>
                  </a:schemeClr>
                </a:solidFill>
                <a:latin typeface="+mj-lt"/>
              </a:rPr>
              <a:t>Ultraviolet (solar) radiation</a:t>
            </a:r>
          </a:p>
          <a:p>
            <a:r>
              <a:rPr lang="en-US" sz="2600" dirty="0">
                <a:solidFill>
                  <a:schemeClr val="tx1">
                    <a:lumMod val="75000"/>
                    <a:lumOff val="25000"/>
                  </a:schemeClr>
                </a:solidFill>
                <a:latin typeface="+mj-lt"/>
              </a:rPr>
              <a:t>Temperature extremes</a:t>
            </a:r>
          </a:p>
        </p:txBody>
      </p:sp>
      <p:sp>
        <p:nvSpPr>
          <p:cNvPr id="2" name="Slide Number Placeholder 1"/>
          <p:cNvSpPr>
            <a:spLocks noGrp="1"/>
          </p:cNvSpPr>
          <p:nvPr>
            <p:ph type="sldNum" sz="quarter" idx="4294967295"/>
          </p:nvPr>
        </p:nvSpPr>
        <p:spPr>
          <a:xfrm>
            <a:off x="7239000" y="6248400"/>
            <a:ext cx="1905000" cy="457200"/>
          </a:xfrm>
        </p:spPr>
        <p:txBody>
          <a:bodyPr/>
          <a:lstStyle/>
          <a:p>
            <a:fld id="{C09E4227-0D03-1B4A-B6F4-16F62F318195}" type="slidenum">
              <a:rPr lang="en-US" smtClean="0"/>
              <a:pPr/>
              <a:t>164</a:t>
            </a:fld>
            <a:endParaRPr lang="en-US" dirty="0"/>
          </a:p>
        </p:txBody>
      </p:sp>
      <p:sp>
        <p:nvSpPr>
          <p:cNvPr id="11" name="Rectangle 2"/>
          <p:cNvSpPr txBox="1">
            <a:spLocks noChangeArrowheads="1"/>
          </p:cNvSpPr>
          <p:nvPr/>
        </p:nvSpPr>
        <p:spPr>
          <a:xfrm>
            <a:off x="304800" y="1523999"/>
            <a:ext cx="8229600" cy="1143000"/>
          </a:xfrm>
          <a:prstGeom prst="rect">
            <a:avLst/>
          </a:prstGeom>
          <a:noFill/>
          <a:ln/>
        </p:spPr>
        <p:txBody>
          <a:bodyPr lIns="86493" tIns="43247" rIns="86493" bIns="43247">
            <a:noAutofit/>
          </a:bodyPr>
          <a:lstStyle/>
          <a:p>
            <a:pPr defTabSz="914318" eaLnBrk="1" fontAlgn="auto" hangingPunct="1">
              <a:spcAft>
                <a:spcPts val="0"/>
              </a:spcAft>
              <a:defRPr/>
            </a:pPr>
            <a:r>
              <a:rPr lang="en-US" sz="3400" b="1" dirty="0">
                <a:solidFill>
                  <a:srgbClr val="46263F"/>
                </a:solidFill>
                <a:latin typeface="+mj-lt"/>
                <a:ea typeface="+mj-ea"/>
                <a:cs typeface="+mj-cs"/>
              </a:rPr>
              <a:t>STEP 2:</a:t>
            </a:r>
            <a:br>
              <a:rPr lang="en-US" sz="3400" b="1" dirty="0">
                <a:solidFill>
                  <a:srgbClr val="46263F"/>
                </a:solidFill>
                <a:latin typeface="+mj-lt"/>
                <a:ea typeface="+mj-ea"/>
                <a:cs typeface="+mj-cs"/>
              </a:rPr>
            </a:br>
            <a:r>
              <a:rPr lang="en-US" sz="3000" b="1" dirty="0">
                <a:solidFill>
                  <a:srgbClr val="46263F"/>
                </a:solidFill>
                <a:latin typeface="+mj-lt"/>
                <a:ea typeface="+mj-ea"/>
                <a:cs typeface="+mj-cs"/>
              </a:rPr>
              <a:t>ERGONOMIC DANGER SIGNS</a:t>
            </a:r>
            <a:endParaRPr lang="en-US" sz="2300" b="1" dirty="0">
              <a:solidFill>
                <a:srgbClr val="46263F"/>
              </a:solidFill>
              <a:latin typeface="+mj-lt"/>
              <a:ea typeface="+mj-ea"/>
              <a:cs typeface="+mj-cs"/>
            </a:endParaRPr>
          </a:p>
        </p:txBody>
      </p:sp>
    </p:spTree>
    <p:custDataLst>
      <p:tags r:id="rId1"/>
    </p:custDataLst>
    <p:extLst>
      <p:ext uri="{BB962C8B-B14F-4D97-AF65-F5344CB8AC3E}">
        <p14:creationId xmlns:p14="http://schemas.microsoft.com/office/powerpoint/2010/main" val="3265525355"/>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43011" name="Rectangle 3"/>
          <p:cNvSpPr>
            <a:spLocks noGrp="1" noChangeArrowheads="1"/>
          </p:cNvSpPr>
          <p:nvPr>
            <p:ph idx="4294967295"/>
          </p:nvPr>
        </p:nvSpPr>
        <p:spPr>
          <a:xfrm>
            <a:off x="0" y="2543175"/>
            <a:ext cx="7315200" cy="2333625"/>
          </a:xfrm>
          <a:noFill/>
          <a:ln/>
        </p:spPr>
        <p:txBody>
          <a:bodyPr>
            <a:noAutofit/>
          </a:bodyPr>
          <a:lstStyle/>
          <a:p>
            <a:r>
              <a:rPr lang="en-US" sz="2600" dirty="0">
                <a:solidFill>
                  <a:schemeClr val="tx1">
                    <a:lumMod val="75000"/>
                    <a:lumOff val="25000"/>
                  </a:schemeClr>
                </a:solidFill>
                <a:latin typeface="+mj-lt"/>
              </a:rPr>
              <a:t>Machinery point of operation</a:t>
            </a:r>
          </a:p>
          <a:p>
            <a:r>
              <a:rPr lang="en-US" sz="2600" dirty="0">
                <a:solidFill>
                  <a:schemeClr val="tx1">
                    <a:lumMod val="75000"/>
                    <a:lumOff val="25000"/>
                  </a:schemeClr>
                </a:solidFill>
                <a:latin typeface="+mj-lt"/>
              </a:rPr>
              <a:t>Machinery power transmission</a:t>
            </a:r>
          </a:p>
          <a:p>
            <a:r>
              <a:rPr lang="en-US" sz="2600" dirty="0">
                <a:solidFill>
                  <a:schemeClr val="tx1">
                    <a:lumMod val="75000"/>
                    <a:lumOff val="25000"/>
                  </a:schemeClr>
                </a:solidFill>
                <a:latin typeface="+mj-lt"/>
              </a:rPr>
              <a:t>Pinch </a:t>
            </a:r>
            <a:r>
              <a:rPr lang="en-US" sz="2600" dirty="0" err="1">
                <a:solidFill>
                  <a:schemeClr val="tx1">
                    <a:lumMod val="75000"/>
                    <a:lumOff val="25000"/>
                  </a:schemeClr>
                </a:solidFill>
                <a:latin typeface="+mj-lt"/>
              </a:rPr>
              <a:t>points,nip</a:t>
            </a:r>
            <a:r>
              <a:rPr lang="en-US" sz="2600" dirty="0">
                <a:solidFill>
                  <a:schemeClr val="tx1">
                    <a:lumMod val="75000"/>
                    <a:lumOff val="25000"/>
                  </a:schemeClr>
                </a:solidFill>
                <a:latin typeface="+mj-lt"/>
              </a:rPr>
              <a:t> points</a:t>
            </a:r>
          </a:p>
          <a:p>
            <a:r>
              <a:rPr lang="en-US" sz="2600" dirty="0">
                <a:solidFill>
                  <a:schemeClr val="tx1">
                    <a:lumMod val="75000"/>
                    <a:lumOff val="25000"/>
                  </a:schemeClr>
                </a:solidFill>
                <a:latin typeface="+mj-lt"/>
              </a:rPr>
              <a:t>Clearance to fixed objects</a:t>
            </a:r>
          </a:p>
          <a:p>
            <a:r>
              <a:rPr lang="en-US" sz="2600" dirty="0">
                <a:solidFill>
                  <a:schemeClr val="tx1">
                    <a:lumMod val="75000"/>
                    <a:lumOff val="25000"/>
                  </a:schemeClr>
                </a:solidFill>
                <a:latin typeface="+mj-lt"/>
              </a:rPr>
              <a:t>Work area layout</a:t>
            </a:r>
          </a:p>
        </p:txBody>
      </p:sp>
      <p:sp>
        <p:nvSpPr>
          <p:cNvPr id="2" name="Slide Number Placeholder 1"/>
          <p:cNvSpPr>
            <a:spLocks noGrp="1"/>
          </p:cNvSpPr>
          <p:nvPr>
            <p:ph type="sldNum" sz="quarter" idx="4294967295"/>
          </p:nvPr>
        </p:nvSpPr>
        <p:spPr>
          <a:xfrm>
            <a:off x="7239000" y="6248400"/>
            <a:ext cx="1905000" cy="457200"/>
          </a:xfrm>
        </p:spPr>
        <p:txBody>
          <a:bodyPr/>
          <a:lstStyle/>
          <a:p>
            <a:fld id="{C09E4227-0D03-1B4A-B6F4-16F62F318195}" type="slidenum">
              <a:rPr lang="en-US" smtClean="0"/>
              <a:pPr/>
              <a:t>165</a:t>
            </a:fld>
            <a:endParaRPr lang="en-US" dirty="0"/>
          </a:p>
        </p:txBody>
      </p:sp>
      <p:sp>
        <p:nvSpPr>
          <p:cNvPr id="11" name="Rectangle 2"/>
          <p:cNvSpPr txBox="1">
            <a:spLocks noChangeArrowheads="1"/>
          </p:cNvSpPr>
          <p:nvPr/>
        </p:nvSpPr>
        <p:spPr>
          <a:xfrm>
            <a:off x="341086" y="1471787"/>
            <a:ext cx="8229600" cy="1143000"/>
          </a:xfrm>
          <a:prstGeom prst="rect">
            <a:avLst/>
          </a:prstGeom>
          <a:noFill/>
          <a:ln/>
        </p:spPr>
        <p:txBody>
          <a:bodyPr lIns="86493" tIns="43247" rIns="86493" bIns="43247">
            <a:noAutofit/>
          </a:bodyPr>
          <a:lstStyle/>
          <a:p>
            <a:pPr defTabSz="914318" eaLnBrk="1" fontAlgn="auto" hangingPunct="1">
              <a:spcAft>
                <a:spcPts val="0"/>
              </a:spcAft>
            </a:pPr>
            <a:r>
              <a:rPr lang="en-US" sz="3400" b="1" dirty="0">
                <a:solidFill>
                  <a:srgbClr val="46263F"/>
                </a:solidFill>
                <a:latin typeface="+mj-lt"/>
                <a:ea typeface="+mj-ea"/>
                <a:cs typeface="+mj-cs"/>
              </a:rPr>
              <a:t>STEP 2:</a:t>
            </a:r>
            <a:br>
              <a:rPr lang="en-US" sz="3400" b="1" dirty="0">
                <a:solidFill>
                  <a:srgbClr val="46263F"/>
                </a:solidFill>
                <a:latin typeface="+mj-lt"/>
                <a:ea typeface="+mj-ea"/>
                <a:cs typeface="+mj-cs"/>
              </a:rPr>
            </a:br>
            <a:r>
              <a:rPr lang="en-US" sz="3000" b="1" dirty="0">
                <a:solidFill>
                  <a:srgbClr val="46263F"/>
                </a:solidFill>
                <a:latin typeface="+mj-lt"/>
              </a:rPr>
              <a:t>PHYSICAL HAZARD CONSIDERATIONS</a:t>
            </a:r>
            <a:endParaRPr lang="en-US" sz="2300" b="1" dirty="0">
              <a:solidFill>
                <a:srgbClr val="46263F"/>
              </a:solidFill>
              <a:latin typeface="+mj-lt"/>
              <a:ea typeface="+mj-ea"/>
              <a:cs typeface="+mj-cs"/>
            </a:endParaRPr>
          </a:p>
        </p:txBody>
      </p:sp>
    </p:spTree>
    <p:custDataLst>
      <p:tags r:id="rId1"/>
    </p:custDataLst>
    <p:extLst>
      <p:ext uri="{BB962C8B-B14F-4D97-AF65-F5344CB8AC3E}">
        <p14:creationId xmlns:p14="http://schemas.microsoft.com/office/powerpoint/2010/main" val="2757023735"/>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843213" y="3189290"/>
            <a:ext cx="3765550" cy="882649"/>
          </a:xfrm>
          <a:noFill/>
          <a:ln/>
        </p:spPr>
        <p:txBody>
          <a:bodyPr/>
          <a:lstStyle/>
          <a:p>
            <a:pPr>
              <a:buFont typeface="Monotype Sorts" pitchFamily="2" charset="2"/>
              <a:buNone/>
            </a:pPr>
            <a:r>
              <a:rPr lang="en-US" sz="3600" b="1" i="1" dirty="0">
                <a:solidFill>
                  <a:srgbClr val="46263F"/>
                </a:solidFill>
                <a:latin typeface="+mj-lt"/>
              </a:rPr>
              <a:t>CASE STUDY</a:t>
            </a: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166</a:t>
            </a:fld>
            <a:endParaRPr lang="en-US" dirty="0"/>
          </a:p>
        </p:txBody>
      </p:sp>
      <p:sp>
        <p:nvSpPr>
          <p:cNvPr id="45058" name="Rectangle 2"/>
          <p:cNvSpPr>
            <a:spLocks noGrp="1" noChangeArrowheads="1"/>
          </p:cNvSpPr>
          <p:nvPr>
            <p:ph type="title" idx="4294967295"/>
          </p:nvPr>
        </p:nvSpPr>
        <p:spPr>
          <a:xfrm>
            <a:off x="304800" y="1546751"/>
            <a:ext cx="7696200" cy="1104900"/>
          </a:xfrm>
          <a:prstGeom prst="rect">
            <a:avLst/>
          </a:prstGeom>
          <a:noFill/>
          <a:ln/>
        </p:spPr>
        <p:txBody>
          <a:bodyPr>
            <a:noAutofit/>
          </a:bodyPr>
          <a:lstStyle/>
          <a:p>
            <a:pPr algn="l"/>
            <a:r>
              <a:rPr lang="en-US" b="1" dirty="0">
                <a:solidFill>
                  <a:srgbClr val="46263F"/>
                </a:solidFill>
              </a:rPr>
              <a:t>STEP 2:</a:t>
            </a:r>
            <a:br>
              <a:rPr lang="en-US" b="1" dirty="0">
                <a:solidFill>
                  <a:srgbClr val="46263F"/>
                </a:solidFill>
              </a:rPr>
            </a:br>
            <a:r>
              <a:rPr lang="en-US" b="1" dirty="0">
                <a:solidFill>
                  <a:srgbClr val="46263F"/>
                </a:solidFill>
              </a:rPr>
              <a:t>IDENTIFY AND LIST HAZARDS</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4075512591"/>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762000" y="2554782"/>
            <a:ext cx="6894286" cy="882649"/>
          </a:xfrm>
          <a:noFill/>
          <a:ln/>
        </p:spPr>
        <p:txBody>
          <a:bodyPr>
            <a:normAutofit fontScale="77500" lnSpcReduction="20000"/>
          </a:bodyPr>
          <a:lstStyle/>
          <a:p>
            <a:pPr algn="ctr">
              <a:buFont typeface="Monotype Sorts" pitchFamily="2" charset="2"/>
              <a:buNone/>
            </a:pPr>
            <a:r>
              <a:rPr lang="en-US" sz="3600" b="1" i="1" dirty="0">
                <a:solidFill>
                  <a:srgbClr val="46263F"/>
                </a:solidFill>
                <a:latin typeface="+mj-lt"/>
              </a:rPr>
              <a:t>CASE STUDY</a:t>
            </a:r>
          </a:p>
          <a:p>
            <a:pPr algn="ctr">
              <a:buFont typeface="Monotype Sorts" pitchFamily="2" charset="2"/>
              <a:buNone/>
            </a:pPr>
            <a:r>
              <a:rPr lang="en-US" sz="3800" dirty="0"/>
              <a:t>Mobilization</a:t>
            </a:r>
            <a:endParaRPr lang="en-US" sz="3600" b="1" i="1" dirty="0">
              <a:solidFill>
                <a:srgbClr val="46263F"/>
              </a:solidFill>
              <a:latin typeface="+mj-lt"/>
            </a:endParaRP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167</a:t>
            </a:fld>
            <a:endParaRPr lang="en-US" dirty="0"/>
          </a:p>
        </p:txBody>
      </p:sp>
      <p:sp>
        <p:nvSpPr>
          <p:cNvPr id="45058" name="Rectangle 2"/>
          <p:cNvSpPr>
            <a:spLocks noGrp="1" noChangeArrowheads="1"/>
          </p:cNvSpPr>
          <p:nvPr>
            <p:ph type="title" idx="4294967295"/>
          </p:nvPr>
        </p:nvSpPr>
        <p:spPr>
          <a:xfrm>
            <a:off x="228600" y="1333500"/>
            <a:ext cx="7696200" cy="1104900"/>
          </a:xfrm>
          <a:prstGeom prst="rect">
            <a:avLst/>
          </a:prstGeom>
          <a:noFill/>
          <a:ln/>
        </p:spPr>
        <p:txBody>
          <a:bodyPr>
            <a:noAutofit/>
          </a:bodyPr>
          <a:lstStyle/>
          <a:p>
            <a:pPr algn="l"/>
            <a:r>
              <a:rPr lang="en-US" b="1" dirty="0">
                <a:solidFill>
                  <a:srgbClr val="46263F"/>
                </a:solidFill>
              </a:rPr>
              <a:t>STEP 2:</a:t>
            </a:r>
            <a:br>
              <a:rPr lang="en-US" b="1" dirty="0">
                <a:solidFill>
                  <a:srgbClr val="46263F"/>
                </a:solidFill>
              </a:rPr>
            </a:br>
            <a:r>
              <a:rPr lang="en-US" b="1" dirty="0">
                <a:solidFill>
                  <a:srgbClr val="46263F"/>
                </a:solidFill>
              </a:rPr>
              <a:t>IDENTIFY AND LIST HAZARDS</a:t>
            </a:r>
          </a:p>
        </p:txBody>
      </p:sp>
      <p:sp>
        <p:nvSpPr>
          <p:cNvPr id="4" name="Rectangle 3"/>
          <p:cNvSpPr/>
          <p:nvPr/>
        </p:nvSpPr>
        <p:spPr>
          <a:xfrm>
            <a:off x="1233714" y="3394421"/>
            <a:ext cx="7112000" cy="456671"/>
          </a:xfrm>
          <a:prstGeom prst="rect">
            <a:avLst/>
          </a:prstGeom>
        </p:spPr>
        <p:txBody>
          <a:bodyPr wrap="square" lIns="86493" tIns="43247" rIns="86493" bIns="43247">
            <a:spAutoFit/>
          </a:bodyPr>
          <a:lstStyle/>
          <a:p>
            <a:pPr marL="432465" indent="-432465"/>
            <a:r>
              <a:rPr lang="en-US" dirty="0">
                <a:latin typeface="+mj-lt"/>
              </a:rPr>
              <a:t>Struck By Traffic</a:t>
            </a:r>
          </a:p>
        </p:txBody>
      </p:sp>
      <p:sp>
        <p:nvSpPr>
          <p:cNvPr id="5" name="Rectangle 4"/>
          <p:cNvSpPr/>
          <p:nvPr/>
        </p:nvSpPr>
        <p:spPr>
          <a:xfrm>
            <a:off x="1233714" y="3851621"/>
            <a:ext cx="7547429" cy="456671"/>
          </a:xfrm>
          <a:prstGeom prst="rect">
            <a:avLst/>
          </a:prstGeom>
        </p:spPr>
        <p:txBody>
          <a:bodyPr wrap="square" lIns="86493" tIns="43247" rIns="86493" bIns="43247">
            <a:spAutoFit/>
          </a:bodyPr>
          <a:lstStyle/>
          <a:p>
            <a:pPr marL="432465" indent="-432465"/>
            <a:r>
              <a:rPr lang="en-US" dirty="0">
                <a:latin typeface="+mj-lt"/>
              </a:rPr>
              <a:t>Struck by or Caught in between</a:t>
            </a:r>
          </a:p>
        </p:txBody>
      </p:sp>
      <p:sp>
        <p:nvSpPr>
          <p:cNvPr id="6" name="Rectangle 5"/>
          <p:cNvSpPr/>
          <p:nvPr/>
        </p:nvSpPr>
        <p:spPr>
          <a:xfrm>
            <a:off x="1233714" y="4317598"/>
            <a:ext cx="7257143" cy="456671"/>
          </a:xfrm>
          <a:prstGeom prst="rect">
            <a:avLst/>
          </a:prstGeom>
        </p:spPr>
        <p:txBody>
          <a:bodyPr wrap="square" lIns="86493" tIns="43247" rIns="86493" bIns="43247">
            <a:spAutoFit/>
          </a:bodyPr>
          <a:lstStyle/>
          <a:p>
            <a:pPr marL="432465" indent="-432465"/>
            <a:r>
              <a:rPr lang="en-US" dirty="0">
                <a:latin typeface="+mj-lt"/>
              </a:rPr>
              <a:t>Manually Remove Existing Pavement Reflectors </a:t>
            </a:r>
          </a:p>
        </p:txBody>
      </p:sp>
      <p:sp>
        <p:nvSpPr>
          <p:cNvPr id="7" name="Rectangle 6"/>
          <p:cNvSpPr/>
          <p:nvPr/>
        </p:nvSpPr>
        <p:spPr>
          <a:xfrm>
            <a:off x="1233714" y="4783575"/>
            <a:ext cx="7765143" cy="456671"/>
          </a:xfrm>
          <a:prstGeom prst="rect">
            <a:avLst/>
          </a:prstGeom>
        </p:spPr>
        <p:txBody>
          <a:bodyPr wrap="square" lIns="86493" tIns="43247" rIns="86493" bIns="43247">
            <a:spAutoFit/>
          </a:bodyPr>
          <a:lstStyle/>
          <a:p>
            <a:pPr marL="432465" indent="-432465"/>
            <a:r>
              <a:rPr lang="en-US" dirty="0">
                <a:latin typeface="+mj-lt"/>
              </a:rPr>
              <a:t>Slipping, tripping, falling same level</a:t>
            </a:r>
          </a:p>
        </p:txBody>
      </p:sp>
      <p:sp>
        <p:nvSpPr>
          <p:cNvPr id="8" name="Rectangle 7"/>
          <p:cNvSpPr/>
          <p:nvPr/>
        </p:nvSpPr>
        <p:spPr>
          <a:xfrm>
            <a:off x="1233714" y="5258858"/>
            <a:ext cx="7039429" cy="456671"/>
          </a:xfrm>
          <a:prstGeom prst="rect">
            <a:avLst/>
          </a:prstGeom>
        </p:spPr>
        <p:txBody>
          <a:bodyPr wrap="square" lIns="86493" tIns="43247" rIns="86493" bIns="43247">
            <a:spAutoFit/>
          </a:bodyPr>
          <a:lstStyle/>
          <a:p>
            <a:pPr marL="432465" indent="-432465"/>
            <a:r>
              <a:rPr lang="en-US" dirty="0">
                <a:latin typeface="+mj-lt"/>
              </a:rPr>
              <a:t>Particles in the Eye</a:t>
            </a:r>
          </a:p>
        </p:txBody>
      </p:sp>
      <p:sp>
        <p:nvSpPr>
          <p:cNvPr id="9" name="Rectangle 8"/>
          <p:cNvSpPr/>
          <p:nvPr/>
        </p:nvSpPr>
        <p:spPr>
          <a:xfrm>
            <a:off x="1210084" y="5715529"/>
            <a:ext cx="7474857" cy="456671"/>
          </a:xfrm>
          <a:prstGeom prst="rect">
            <a:avLst/>
          </a:prstGeom>
        </p:spPr>
        <p:txBody>
          <a:bodyPr wrap="square" lIns="86493" tIns="43247" rIns="86493" bIns="43247">
            <a:spAutoFit/>
          </a:bodyPr>
          <a:lstStyle/>
          <a:p>
            <a:pPr marL="432465" indent="-432465"/>
            <a:r>
              <a:rPr lang="en-US" dirty="0">
                <a:latin typeface="+mj-lt"/>
              </a:rPr>
              <a:t>Stepping on Sharp Objects - Puncture to foot</a:t>
            </a:r>
          </a:p>
        </p:txBody>
      </p:sp>
      <p:sp>
        <p:nvSpPr>
          <p:cNvPr id="11"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1292945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ppt_x"/>
                                          </p:val>
                                        </p:tav>
                                        <p:tav tm="100000">
                                          <p:val>
                                            <p:strVal val="#ppt_x"/>
                                          </p:val>
                                        </p:tav>
                                      </p:tavLst>
                                    </p:anim>
                                    <p:anim calcmode="lin" valueType="num">
                                      <p:cBhvr additive="base">
                                        <p:cTn id="18" dur="3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3000" fill="hold"/>
                                        <p:tgtEl>
                                          <p:spTgt spid="7"/>
                                        </p:tgtEl>
                                        <p:attrNameLst>
                                          <p:attrName>ppt_x</p:attrName>
                                        </p:attrNameLst>
                                      </p:cBhvr>
                                      <p:tavLst>
                                        <p:tav tm="0">
                                          <p:val>
                                            <p:strVal val="#ppt_x"/>
                                          </p:val>
                                        </p:tav>
                                        <p:tav tm="100000">
                                          <p:val>
                                            <p:strVal val="#ppt_x"/>
                                          </p:val>
                                        </p:tav>
                                      </p:tavLst>
                                    </p:anim>
                                    <p:anim calcmode="lin" valueType="num">
                                      <p:cBhvr additive="base">
                                        <p:cTn id="23" dur="3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ppt_x"/>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3000" fill="hold"/>
                                        <p:tgtEl>
                                          <p:spTgt spid="9"/>
                                        </p:tgtEl>
                                        <p:attrNameLst>
                                          <p:attrName>ppt_x</p:attrName>
                                        </p:attrNameLst>
                                      </p:cBhvr>
                                      <p:tavLst>
                                        <p:tav tm="0">
                                          <p:val>
                                            <p:strVal val="#ppt_x"/>
                                          </p:val>
                                        </p:tav>
                                        <p:tav tm="100000">
                                          <p:val>
                                            <p:strVal val="#ppt_x"/>
                                          </p:val>
                                        </p:tav>
                                      </p:tavLst>
                                    </p:anim>
                                    <p:anim calcmode="lin" valueType="num">
                                      <p:cBhvr additive="base">
                                        <p:cTn id="33"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4.jpg" title="Picture of second step in the fall protection plan flow chart to identify how hazardous the hazards identified ar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62857" y="1928812"/>
            <a:ext cx="2579844" cy="2643188"/>
          </a:xfrm>
          <a:prstGeom prst="rect">
            <a:avLst/>
          </a:prstGeom>
        </p:spPr>
      </p:pic>
      <p:sp>
        <p:nvSpPr>
          <p:cNvPr id="2" name="Title 4" descr="Large confetti"/>
          <p:cNvSpPr txBox="1">
            <a:spLocks/>
          </p:cNvSpPr>
          <p:nvPr/>
        </p:nvSpPr>
        <p:spPr bwMode="auto">
          <a:xfrm>
            <a:off x="5715000" y="269877"/>
            <a:ext cx="2514600" cy="568325"/>
          </a:xfrm>
          <a:prstGeom prst="rect">
            <a:avLst/>
          </a:prstGeom>
          <a:noFill/>
          <a:ln w="9525">
            <a:noFill/>
            <a:miter lim="800000"/>
            <a:headEnd/>
            <a:tailEnd/>
          </a:ln>
        </p:spPr>
        <p:txBody>
          <a:bodyPr lIns="102154" tIns="51076" rIns="102154" bIns="51076" anchor="ctr">
            <a:normAutofit/>
          </a:bodyPr>
          <a:lstStyle/>
          <a:p>
            <a:pPr defTabSz="1021260">
              <a:defRPr/>
            </a:pPr>
            <a:r>
              <a:rPr lang="en-US" dirty="0">
                <a:solidFill>
                  <a:schemeClr val="bg1"/>
                </a:solidFill>
                <a:latin typeface="Arial" pitchFamily="34" charset="0"/>
                <a:ea typeface="+mj-ea"/>
                <a:cs typeface="Arial" pitchFamily="34" charset="0"/>
              </a:rPr>
              <a:t>Fall Protection</a:t>
            </a:r>
          </a:p>
        </p:txBody>
      </p:sp>
      <p:pic>
        <p:nvPicPr>
          <p:cNvPr id="1026" name="Picture 2" descr="http://www.sms-ink.com/images/hazard_matrix.gif" title="Picture of a table to help identify how hazardous the hazards are."/>
          <p:cNvPicPr>
            <a:picLocks noChangeAspect="1" noChangeArrowheads="1"/>
          </p:cNvPicPr>
          <p:nvPr/>
        </p:nvPicPr>
        <p:blipFill>
          <a:blip r:embed="rId5" cstate="print"/>
          <a:srcRect/>
          <a:stretch>
            <a:fillRect/>
          </a:stretch>
        </p:blipFill>
        <p:spPr bwMode="auto">
          <a:xfrm>
            <a:off x="2977552" y="2209800"/>
            <a:ext cx="5861649" cy="2743200"/>
          </a:xfrm>
          <a:prstGeom prst="rect">
            <a:avLst/>
          </a:prstGeom>
          <a:noFill/>
        </p:spPr>
      </p:pic>
      <p:sp>
        <p:nvSpPr>
          <p:cNvPr id="12" name="PPTShape_0" descr="Large confetti"/>
          <p:cNvSpPr txBox="1">
            <a:spLocks/>
          </p:cNvSpPr>
          <p:nvPr/>
        </p:nvSpPr>
        <p:spPr bwMode="auto">
          <a:xfrm>
            <a:off x="5181601" y="253009"/>
            <a:ext cx="2365829" cy="532805"/>
          </a:xfrm>
          <a:prstGeom prst="rect">
            <a:avLst/>
          </a:prstGeom>
          <a:noFill/>
          <a:ln w="9525">
            <a:noFill/>
            <a:miter lim="800000"/>
            <a:headEnd/>
            <a:tailEnd/>
          </a:ln>
        </p:spPr>
        <p:txBody>
          <a:bodyPr lIns="96635" tIns="48317" rIns="96635" bIns="48317" anchor="ctr">
            <a:normAutofit fontScale="70000" lnSpcReduction="20000"/>
          </a:bodyPr>
          <a:lstStyle/>
          <a:p>
            <a:pPr defTabSz="966096">
              <a:defRPr/>
            </a:pPr>
            <a:r>
              <a:rPr lang="en-US" dirty="0">
                <a:solidFill>
                  <a:schemeClr val="bg1"/>
                </a:solidFill>
                <a:latin typeface="Arial" pitchFamily="34" charset="0"/>
                <a:ea typeface="+mj-ea"/>
                <a:cs typeface="Arial" pitchFamily="34" charset="0"/>
              </a:rPr>
              <a:t>Job Hazard Analysis</a:t>
            </a:r>
          </a:p>
        </p:txBody>
      </p:sp>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Tree>
    <p:custDataLst>
      <p:tags r:id="rId1"/>
    </p:custDataLst>
    <p:extLst>
      <p:ext uri="{BB962C8B-B14F-4D97-AF65-F5344CB8AC3E}">
        <p14:creationId xmlns:p14="http://schemas.microsoft.com/office/powerpoint/2010/main" val="347560791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306286" y="2571750"/>
            <a:ext cx="7260771" cy="995362"/>
          </a:xfrm>
          <a:noFill/>
          <a:ln/>
        </p:spPr>
        <p:txBody>
          <a:bodyPr>
            <a:normAutofit fontScale="92500"/>
          </a:bodyPr>
          <a:lstStyle/>
          <a:p>
            <a:r>
              <a:rPr lang="en-US" sz="2300" dirty="0">
                <a:solidFill>
                  <a:schemeClr val="tx1">
                    <a:lumMod val="75000"/>
                    <a:lumOff val="25000"/>
                  </a:schemeClr>
                </a:solidFill>
                <a:latin typeface="+mj-lt"/>
              </a:rPr>
              <a:t>Low to High Probability of an accident</a:t>
            </a:r>
          </a:p>
          <a:p>
            <a:r>
              <a:rPr lang="en-US" sz="2300" dirty="0">
                <a:solidFill>
                  <a:schemeClr val="tx1">
                    <a:lumMod val="75000"/>
                    <a:lumOff val="25000"/>
                  </a:schemeClr>
                </a:solidFill>
                <a:latin typeface="+mj-lt"/>
              </a:rPr>
              <a:t>Low to high degree of severity if an accident occurs</a:t>
            </a: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169</a:t>
            </a:fld>
            <a:endParaRPr lang="en-US" dirty="0"/>
          </a:p>
        </p:txBody>
      </p:sp>
      <p:sp>
        <p:nvSpPr>
          <p:cNvPr id="34818" name="Rectangle 2"/>
          <p:cNvSpPr>
            <a:spLocks noGrp="1" noChangeArrowheads="1"/>
          </p:cNvSpPr>
          <p:nvPr>
            <p:ph type="title" idx="4294967295"/>
          </p:nvPr>
        </p:nvSpPr>
        <p:spPr>
          <a:xfrm>
            <a:off x="76200" y="1428750"/>
            <a:ext cx="7162800" cy="1143000"/>
          </a:xfrm>
          <a:prstGeom prst="rect">
            <a:avLst/>
          </a:prstGeom>
          <a:noFill/>
          <a:ln/>
        </p:spPr>
        <p:txBody>
          <a:bodyPr>
            <a:normAutofit/>
          </a:bodyPr>
          <a:lstStyle/>
          <a:p>
            <a:pPr algn="l"/>
            <a:r>
              <a:rPr lang="en-US" sz="3400" b="1" dirty="0">
                <a:solidFill>
                  <a:srgbClr val="46263F"/>
                </a:solidFill>
              </a:rPr>
              <a:t>STEP 3:</a:t>
            </a:r>
            <a:br>
              <a:rPr lang="en-US" sz="3400" b="1" dirty="0">
                <a:solidFill>
                  <a:srgbClr val="46263F"/>
                </a:solidFill>
              </a:rPr>
            </a:br>
            <a:r>
              <a:rPr lang="en-US" sz="3000" b="1" dirty="0">
                <a:solidFill>
                  <a:srgbClr val="46263F"/>
                </a:solidFill>
              </a:rPr>
              <a:t>Classifying the Hazard</a:t>
            </a:r>
          </a:p>
        </p:txBody>
      </p:sp>
      <p:sp>
        <p:nvSpPr>
          <p:cNvPr id="4" name="Rectangle 3"/>
          <p:cNvSpPr txBox="1">
            <a:spLocks noChangeArrowheads="1"/>
          </p:cNvSpPr>
          <p:nvPr/>
        </p:nvSpPr>
        <p:spPr>
          <a:xfrm>
            <a:off x="943429" y="3929063"/>
            <a:ext cx="7696200" cy="1857375"/>
          </a:xfrm>
          <a:prstGeom prst="rect">
            <a:avLst/>
          </a:prstGeom>
          <a:noFill/>
          <a:ln/>
        </p:spPr>
        <p:txBody>
          <a:bodyPr vert="horz" lIns="91432" tIns="45716" rIns="91432" bIns="45716" rtlCol="0">
            <a:normAutofit/>
          </a:bodyPr>
          <a:lstStyle/>
          <a:p>
            <a:pPr marL="342870" indent="-342870" algn="ctr" defTabSz="914318" eaLnBrk="1" fontAlgn="auto" hangingPunct="1">
              <a:spcBef>
                <a:spcPct val="20000"/>
              </a:spcBef>
              <a:spcAft>
                <a:spcPts val="0"/>
              </a:spcAft>
              <a:defRPr/>
            </a:pPr>
            <a:r>
              <a:rPr lang="en-US" sz="2300" b="1" dirty="0">
                <a:solidFill>
                  <a:schemeClr val="tx1">
                    <a:lumMod val="75000"/>
                    <a:lumOff val="25000"/>
                  </a:schemeClr>
                </a:solidFill>
                <a:latin typeface="+mj-lt"/>
                <a:ea typeface="+mn-ea"/>
                <a:cs typeface="+mn-cs"/>
              </a:rPr>
              <a:t>Example</a:t>
            </a:r>
          </a:p>
          <a:p>
            <a:pPr marL="342870" indent="-342870" algn="ctr" defTabSz="914318" eaLnBrk="1" fontAlgn="auto" hangingPunct="1">
              <a:spcBef>
                <a:spcPct val="20000"/>
              </a:spcBef>
              <a:spcAft>
                <a:spcPts val="0"/>
              </a:spcAft>
              <a:defRPr/>
            </a:pPr>
            <a:r>
              <a:rPr lang="en-US" sz="2300" b="1" dirty="0">
                <a:solidFill>
                  <a:schemeClr val="tx1">
                    <a:lumMod val="75000"/>
                    <a:lumOff val="25000"/>
                  </a:schemeClr>
                </a:solidFill>
                <a:latin typeface="+mj-lt"/>
              </a:rPr>
              <a:t>You have a low probability of being struck by a bus when crossing the street but a high degree of severity in the event you are struck</a:t>
            </a:r>
            <a:endParaRPr lang="en-US" sz="2300" b="1" dirty="0">
              <a:solidFill>
                <a:schemeClr val="tx1">
                  <a:lumMod val="75000"/>
                  <a:lumOff val="25000"/>
                </a:schemeClr>
              </a:solidFill>
              <a:latin typeface="+mj-lt"/>
              <a:ea typeface="+mn-ea"/>
              <a:cs typeface="+mn-cs"/>
            </a:endParaRPr>
          </a:p>
        </p:txBody>
      </p:sp>
      <p:sp>
        <p:nvSpPr>
          <p:cNvPr id="6"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10511540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Which is not a function of O S H A?"/>
          <p:cNvGraphicFramePr/>
          <p:nvPr>
            <p:custDataLst>
              <p:tags r:id="rId2"/>
            </p:custDataLst>
            <p:extLst>
              <p:ext uri="{D42A27DB-BD31-4B8C-83A1-F6EECF244321}">
                <p14:modId xmlns:p14="http://schemas.microsoft.com/office/powerpoint/2010/main" val="1551114207"/>
              </p:ext>
            </p:extLst>
          </p:nvPr>
        </p:nvGraphicFramePr>
        <p:xfrm>
          <a:off x="4343400" y="2209800"/>
          <a:ext cx="4660900" cy="39624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533400" y="1295400"/>
            <a:ext cx="8230810" cy="1143000"/>
          </a:xfrm>
        </p:spPr>
        <p:txBody>
          <a:bodyPr/>
          <a:lstStyle/>
          <a:p>
            <a:r>
              <a:rPr lang="en-US" dirty="0"/>
              <a:t>Which is not a function of OSHA?</a:t>
            </a:r>
          </a:p>
        </p:txBody>
      </p:sp>
      <p:sp>
        <p:nvSpPr>
          <p:cNvPr id="3" name="TPAnswers" title="Picture of check mark next to the survey answer, Conducts research on hazards."/>
          <p:cNvSpPr>
            <a:spLocks noGrp="1"/>
          </p:cNvSpPr>
          <p:nvPr>
            <p:ph type="body" idx="1"/>
            <p:custDataLst>
              <p:tags r:id="rId3"/>
            </p:custDataLst>
          </p:nvPr>
        </p:nvSpPr>
        <p:spPr>
          <a:xfrm>
            <a:off x="533400" y="2743200"/>
            <a:ext cx="4114800" cy="2590800"/>
          </a:xfrm>
        </p:spPr>
        <p:txBody>
          <a:bodyPr>
            <a:normAutofit fontScale="77500" lnSpcReduction="20000"/>
          </a:bodyPr>
          <a:lstStyle/>
          <a:p>
            <a:pPr marL="623887" indent="-514350">
              <a:spcBef>
                <a:spcPct val="20000"/>
              </a:spcBef>
              <a:spcAft>
                <a:spcPts val="0"/>
              </a:spcAft>
              <a:buFont typeface="Wingdings 3" panose="05040102010807070707" pitchFamily="18" charset="2"/>
              <a:buAutoNum type="alphaUcPeriod"/>
            </a:pPr>
            <a:r>
              <a:rPr lang="en-US" sz="3200" dirty="0"/>
              <a:t>Promulgate new standards</a:t>
            </a:r>
          </a:p>
          <a:p>
            <a:pPr marL="623887" indent="-514350">
              <a:spcBef>
                <a:spcPct val="20000"/>
              </a:spcBef>
              <a:spcAft>
                <a:spcPts val="0"/>
              </a:spcAft>
              <a:buFont typeface="Wingdings 3" panose="05040102010807070707" pitchFamily="18" charset="2"/>
              <a:buAutoNum type="alphaUcPeriod"/>
            </a:pPr>
            <a:r>
              <a:rPr lang="en-US" sz="3200" dirty="0"/>
              <a:t>Training</a:t>
            </a:r>
          </a:p>
          <a:p>
            <a:pPr marL="623887" indent="-514350">
              <a:spcBef>
                <a:spcPct val="20000"/>
              </a:spcBef>
              <a:spcAft>
                <a:spcPts val="0"/>
              </a:spcAft>
              <a:buFont typeface="Wingdings 3" panose="05040102010807070707" pitchFamily="18" charset="2"/>
              <a:buAutoNum type="alphaUcPeriod"/>
            </a:pPr>
            <a:r>
              <a:rPr lang="en-US" sz="3200" dirty="0"/>
              <a:t>Enforcement of standards</a:t>
            </a:r>
          </a:p>
          <a:p>
            <a:pPr marL="623887" indent="-514350">
              <a:spcBef>
                <a:spcPct val="20000"/>
              </a:spcBef>
              <a:spcAft>
                <a:spcPts val="0"/>
              </a:spcAft>
              <a:buFont typeface="Wingdings 3" panose="05040102010807070707" pitchFamily="18" charset="2"/>
              <a:buAutoNum type="alphaUcPeriod"/>
            </a:pPr>
            <a:r>
              <a:rPr lang="en-US" sz="3200" dirty="0"/>
              <a:t>Conducts research on hazards</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17</a:t>
            </a:fld>
            <a:endParaRPr lang="en-US" dirty="0"/>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Introduction</a:t>
            </a:r>
          </a:p>
        </p:txBody>
      </p:sp>
      <p:sp>
        <p:nvSpPr>
          <p:cNvPr id="5" name="CAI1" title="Picture of a check mark next to the survey answer, Conducts research on hazards."/>
          <p:cNvSpPr/>
          <p:nvPr>
            <p:custDataLst>
              <p:tags r:id="rId4"/>
            </p:custDataLst>
          </p:nvPr>
        </p:nvSpPr>
        <p:spPr>
          <a:xfrm rot="10800000">
            <a:off x="228600" y="4592320"/>
            <a:ext cx="381000" cy="3810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17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170</a:t>
            </a:fld>
            <a:endParaRPr lang="en-US" dirty="0"/>
          </a:p>
        </p:txBody>
      </p:sp>
      <p:sp>
        <p:nvSpPr>
          <p:cNvPr id="34818" name="Rectangle 2"/>
          <p:cNvSpPr>
            <a:spLocks noGrp="1" noChangeArrowheads="1"/>
          </p:cNvSpPr>
          <p:nvPr>
            <p:ph type="title" idx="4294967295"/>
          </p:nvPr>
        </p:nvSpPr>
        <p:spPr>
          <a:xfrm>
            <a:off x="152400" y="1295400"/>
            <a:ext cx="7162800" cy="1143000"/>
          </a:xfrm>
          <a:prstGeom prst="rect">
            <a:avLst/>
          </a:prstGeom>
          <a:noFill/>
          <a:ln/>
        </p:spPr>
        <p:txBody>
          <a:bodyPr>
            <a:normAutofit/>
          </a:bodyPr>
          <a:lstStyle/>
          <a:p>
            <a:pPr algn="l"/>
            <a:r>
              <a:rPr lang="en-US" sz="3400" b="1" dirty="0">
                <a:solidFill>
                  <a:srgbClr val="46263F"/>
                </a:solidFill>
              </a:rPr>
              <a:t>STEP 3:</a:t>
            </a:r>
            <a:br>
              <a:rPr lang="en-US" sz="3400" b="1" dirty="0">
                <a:solidFill>
                  <a:srgbClr val="46263F"/>
                </a:solidFill>
              </a:rPr>
            </a:br>
            <a:r>
              <a:rPr lang="en-US" sz="3000" b="1" dirty="0">
                <a:solidFill>
                  <a:srgbClr val="46263F"/>
                </a:solidFill>
              </a:rPr>
              <a:t>Classifying the Hazard</a:t>
            </a:r>
          </a:p>
        </p:txBody>
      </p:sp>
      <p:pic>
        <p:nvPicPr>
          <p:cNvPr id="9" name="Picture 2" descr="http://www.sms-ink.com/images/hazard_matrix.gif" title="Picture of a table to help identify how hazardous the hazards are."/>
          <p:cNvPicPr>
            <a:picLocks noChangeAspect="1" noChangeArrowheads="1"/>
          </p:cNvPicPr>
          <p:nvPr/>
        </p:nvPicPr>
        <p:blipFill>
          <a:blip r:embed="rId4" cstate="print"/>
          <a:srcRect/>
          <a:stretch>
            <a:fillRect/>
          </a:stretch>
        </p:blipFill>
        <p:spPr bwMode="auto">
          <a:xfrm>
            <a:off x="852714" y="2534013"/>
            <a:ext cx="7605486" cy="3559300"/>
          </a:xfrm>
          <a:prstGeom prst="rect">
            <a:avLst/>
          </a:prstGeom>
          <a:noFill/>
        </p:spPr>
      </p:pic>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2349121910"/>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0" y="2857500"/>
            <a:ext cx="9144000" cy="1143000"/>
          </a:xfrm>
          <a:noFill/>
          <a:ln/>
        </p:spPr>
        <p:txBody>
          <a:bodyPr>
            <a:normAutofit lnSpcReduction="10000"/>
          </a:bodyPr>
          <a:lstStyle/>
          <a:p>
            <a:pPr algn="ctr">
              <a:buFont typeface="Monotype Sorts" pitchFamily="2" charset="2"/>
              <a:buNone/>
            </a:pPr>
            <a:r>
              <a:rPr lang="en-US" sz="3000" b="1" i="1" dirty="0">
                <a:solidFill>
                  <a:srgbClr val="46263F"/>
                </a:solidFill>
                <a:latin typeface="+mj-lt"/>
              </a:rPr>
              <a:t>CASE STUDY</a:t>
            </a:r>
          </a:p>
          <a:p>
            <a:pPr algn="ctr">
              <a:buNone/>
            </a:pPr>
            <a:r>
              <a:rPr lang="en-US" sz="3000" b="1" i="1" dirty="0">
                <a:solidFill>
                  <a:srgbClr val="46263F"/>
                </a:solidFill>
                <a:latin typeface="+mj-lt"/>
              </a:rPr>
              <a:t>Mobilization “</a:t>
            </a:r>
            <a:r>
              <a:rPr lang="en-US" sz="3800" dirty="0">
                <a:solidFill>
                  <a:srgbClr val="FF0000"/>
                </a:solidFill>
              </a:rPr>
              <a:t>Struck By Traffic</a:t>
            </a:r>
            <a:r>
              <a:rPr lang="en-US" sz="3800" dirty="0"/>
              <a:t>”</a:t>
            </a:r>
          </a:p>
          <a:p>
            <a:pPr algn="ctr">
              <a:buFont typeface="Monotype Sorts" pitchFamily="2" charset="2"/>
              <a:buNone/>
            </a:pPr>
            <a:endParaRPr lang="en-US" sz="3000" b="1" i="1" dirty="0">
              <a:solidFill>
                <a:srgbClr val="46263F"/>
              </a:solidFill>
              <a:latin typeface="+mj-lt"/>
            </a:endParaRPr>
          </a:p>
        </p:txBody>
      </p:sp>
      <p:sp>
        <p:nvSpPr>
          <p:cNvPr id="2" name="Slide Number Placeholder 1"/>
          <p:cNvSpPr>
            <a:spLocks noGrp="1"/>
          </p:cNvSpPr>
          <p:nvPr>
            <p:ph type="sldNum" sz="quarter" idx="4294967295"/>
          </p:nvPr>
        </p:nvSpPr>
        <p:spPr>
          <a:xfrm>
            <a:off x="6553200" y="6248400"/>
            <a:ext cx="1905000" cy="457200"/>
          </a:xfrm>
        </p:spPr>
        <p:txBody>
          <a:bodyPr/>
          <a:lstStyle/>
          <a:p>
            <a:fld id="{C09E4227-0D03-1B4A-B6F4-16F62F318195}" type="slidenum">
              <a:rPr lang="en-US" smtClean="0"/>
              <a:pPr/>
              <a:t>171</a:t>
            </a:fld>
            <a:endParaRPr lang="en-US" dirty="0"/>
          </a:p>
        </p:txBody>
      </p:sp>
      <p:sp>
        <p:nvSpPr>
          <p:cNvPr id="49154" name="Rectangle 2"/>
          <p:cNvSpPr>
            <a:spLocks noGrp="1" noChangeArrowheads="1"/>
          </p:cNvSpPr>
          <p:nvPr>
            <p:ph type="title" idx="4294967295"/>
          </p:nvPr>
        </p:nvSpPr>
        <p:spPr>
          <a:xfrm>
            <a:off x="208156" y="1371600"/>
            <a:ext cx="8229600" cy="1143000"/>
          </a:xfrm>
          <a:prstGeom prst="rect">
            <a:avLst/>
          </a:prstGeom>
          <a:noFill/>
          <a:ln/>
        </p:spPr>
        <p:txBody>
          <a:bodyPr>
            <a:noAutofit/>
          </a:bodyPr>
          <a:lstStyle/>
          <a:p>
            <a:pPr algn="l"/>
            <a:r>
              <a:rPr lang="en-US" b="1" dirty="0">
                <a:solidFill>
                  <a:srgbClr val="46263F"/>
                </a:solidFill>
              </a:rPr>
              <a:t>STEP 3:</a:t>
            </a:r>
            <a:br>
              <a:rPr lang="en-US" b="1" dirty="0">
                <a:solidFill>
                  <a:srgbClr val="46263F"/>
                </a:solidFill>
              </a:rPr>
            </a:br>
            <a:r>
              <a:rPr lang="en-US" b="1" dirty="0">
                <a:solidFill>
                  <a:srgbClr val="46263F"/>
                </a:solidFill>
              </a:rPr>
              <a:t>Classifying the Hazard</a:t>
            </a:r>
          </a:p>
        </p:txBody>
      </p:sp>
      <p:sp>
        <p:nvSpPr>
          <p:cNvPr id="5"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3433627786"/>
      </p:ext>
    </p:ext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states, using the hazard probability chart, answer the question how great is the hazard &quot;struck by traffic&quot;?"/>
          <p:cNvGraphicFramePr/>
          <p:nvPr>
            <p:custDataLst>
              <p:tags r:id="rId2"/>
            </p:custDataLst>
            <p:extLst>
              <p:ext uri="{D42A27DB-BD31-4B8C-83A1-F6EECF244321}">
                <p14:modId xmlns:p14="http://schemas.microsoft.com/office/powerpoint/2010/main" val="2929876412"/>
              </p:ext>
            </p:extLst>
          </p:nvPr>
        </p:nvGraphicFramePr>
        <p:xfrm>
          <a:off x="4419600" y="2667000"/>
          <a:ext cx="4267200" cy="3048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35428" y="1357313"/>
            <a:ext cx="8230810" cy="1939230"/>
          </a:xfrm>
        </p:spPr>
        <p:txBody>
          <a:bodyPr/>
          <a:lstStyle/>
          <a:p>
            <a:r>
              <a:rPr lang="en-US" sz="3000" dirty="0"/>
              <a:t>Using the Hazard Probability Chart, Answer the Question How great is the Hazard “Struck by Traffic”? </a:t>
            </a:r>
          </a:p>
        </p:txBody>
      </p:sp>
      <p:sp>
        <p:nvSpPr>
          <p:cNvPr id="3" name="TPAnswers"/>
          <p:cNvSpPr>
            <a:spLocks noGrp="1"/>
          </p:cNvSpPr>
          <p:nvPr>
            <p:ph type="body" sz="half" idx="1"/>
            <p:custDataLst>
              <p:tags r:id="rId3"/>
            </p:custDataLst>
          </p:nvPr>
        </p:nvSpPr>
        <p:spPr>
          <a:xfrm>
            <a:off x="2104571" y="3286125"/>
            <a:ext cx="2540000" cy="2143125"/>
          </a:xfrm>
        </p:spPr>
        <p:txBody>
          <a:bodyPr>
            <a:normAutofit/>
          </a:bodyPr>
          <a:lstStyle/>
          <a:p>
            <a:pPr marL="514350" indent="-514350">
              <a:buFont typeface="+mj-lt"/>
              <a:buAutoNum type="alphaUcPeriod"/>
            </a:pPr>
            <a:r>
              <a:rPr lang="en-US" dirty="0"/>
              <a:t>High</a:t>
            </a:r>
          </a:p>
          <a:p>
            <a:pPr marL="514350" indent="-514350">
              <a:buFont typeface="+mj-lt"/>
              <a:buAutoNum type="alphaUcPeriod"/>
            </a:pPr>
            <a:r>
              <a:rPr lang="en-US" dirty="0"/>
              <a:t>Serious</a:t>
            </a:r>
          </a:p>
          <a:p>
            <a:pPr marL="514350" indent="-514350">
              <a:buFont typeface="+mj-lt"/>
              <a:buAutoNum type="alphaUcPeriod"/>
            </a:pPr>
            <a:r>
              <a:rPr lang="en-US" dirty="0"/>
              <a:t>Moderate</a:t>
            </a:r>
          </a:p>
          <a:p>
            <a:pPr marL="514350" indent="-514350">
              <a:buFont typeface="+mj-lt"/>
              <a:buAutoNum type="alphaUcPeriod"/>
            </a:pPr>
            <a:r>
              <a:rPr lang="en-US" dirty="0"/>
              <a:t>Low</a:t>
            </a:r>
          </a:p>
        </p:txBody>
      </p:sp>
      <p:sp>
        <p:nvSpPr>
          <p:cNvPr id="5" name="Slide Number Placeholder 4"/>
          <p:cNvSpPr>
            <a:spLocks noGrp="1"/>
          </p:cNvSpPr>
          <p:nvPr>
            <p:ph type="sldNum" sz="quarter" idx="4294967295"/>
          </p:nvPr>
        </p:nvSpPr>
        <p:spPr>
          <a:xfrm>
            <a:off x="6553200" y="6248400"/>
            <a:ext cx="1905000" cy="457200"/>
          </a:xfrm>
        </p:spPr>
        <p:txBody>
          <a:bodyPr/>
          <a:lstStyle/>
          <a:p>
            <a:fld id="{C09E4227-0D03-1B4A-B6F4-16F62F318195}" type="slidenum">
              <a:rPr lang="en-US" smtClean="0"/>
              <a:pPr/>
              <a:t>172</a:t>
            </a:fld>
            <a:endParaRPr lang="en-US" dirty="0"/>
          </a:p>
        </p:txBody>
      </p:sp>
      <p:sp>
        <p:nvSpPr>
          <p:cNvPr id="15" name="TextBox 14"/>
          <p:cNvSpPr txBox="1"/>
          <p:nvPr/>
        </p:nvSpPr>
        <p:spPr>
          <a:xfrm>
            <a:off x="870857" y="5286375"/>
            <a:ext cx="7765143" cy="672114"/>
          </a:xfrm>
          <a:prstGeom prst="rect">
            <a:avLst/>
          </a:prstGeom>
          <a:noFill/>
        </p:spPr>
        <p:txBody>
          <a:bodyPr wrap="square" lIns="86493" tIns="43247" rIns="86493" bIns="43247" rtlCol="0">
            <a:spAutoFit/>
          </a:bodyPr>
          <a:lstStyle/>
          <a:p>
            <a:r>
              <a:rPr lang="en-US" sz="1900" dirty="0">
                <a:latin typeface="+mj-lt"/>
              </a:rPr>
              <a:t>Struck by Hazard is a High Probability, High Severity Hazard.  It is classified as a 1B on your Hazard Probability Chart</a:t>
            </a:r>
          </a:p>
        </p:txBody>
      </p:sp>
      <p:sp>
        <p:nvSpPr>
          <p:cNvPr id="8"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
        <p:nvSpPr>
          <p:cNvPr id="6" name="CAI1" title="Picture of a check mark next to the survey answer, high."/>
          <p:cNvSpPr/>
          <p:nvPr>
            <p:custDataLst>
              <p:tags r:id="rId4"/>
            </p:custDataLst>
          </p:nvPr>
        </p:nvSpPr>
        <p:spPr>
          <a:xfrm rot="10800000">
            <a:off x="1850571" y="3331845"/>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8416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5" grpId="0"/>
      <p:bldP spid="6"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6.jpg" title="Picture of the fourth step in the fall protection plan flow chart, determining controls."/>
          <p:cNvPicPr>
            <a:picLocks noChangeAspect="1"/>
          </p:cNvPicPr>
          <p:nvPr/>
        </p:nvPicPr>
        <p:blipFill>
          <a:blip r:embed="rId4" cstate="print"/>
          <a:stretch>
            <a:fillRect/>
          </a:stretch>
        </p:blipFill>
        <p:spPr>
          <a:xfrm>
            <a:off x="0" y="2362200"/>
            <a:ext cx="9144000" cy="3982065"/>
          </a:xfrm>
          <a:prstGeom prst="rect">
            <a:avLst/>
          </a:prstGeom>
        </p:spPr>
      </p:pic>
      <p:sp>
        <p:nvSpPr>
          <p:cNvPr id="10" name="Rectangle 2"/>
          <p:cNvSpPr txBox="1">
            <a:spLocks noChangeArrowheads="1"/>
          </p:cNvSpPr>
          <p:nvPr/>
        </p:nvSpPr>
        <p:spPr>
          <a:xfrm>
            <a:off x="228600" y="1494263"/>
            <a:ext cx="8229600" cy="1143000"/>
          </a:xfrm>
          <a:prstGeom prst="rect">
            <a:avLst/>
          </a:prstGeom>
          <a:noFill/>
          <a:ln/>
        </p:spPr>
        <p:txBody>
          <a:bodyPr lIns="86493" tIns="43247" rIns="86493" bIns="43247">
            <a:noAutofit/>
          </a:bodyPr>
          <a:lstStyle/>
          <a:p>
            <a:pPr defTabSz="914318" eaLnBrk="1" fontAlgn="auto" hangingPunct="1">
              <a:spcAft>
                <a:spcPts val="0"/>
              </a:spcAft>
              <a:defRPr/>
            </a:pPr>
            <a:r>
              <a:rPr lang="en-US" sz="3200" b="1" dirty="0">
                <a:solidFill>
                  <a:srgbClr val="46263F"/>
                </a:solidFill>
                <a:latin typeface="Calabri"/>
                <a:ea typeface="+mj-ea"/>
                <a:cs typeface="+mj-cs"/>
              </a:rPr>
              <a:t>Step 4:</a:t>
            </a:r>
            <a:br>
              <a:rPr lang="en-US" sz="3200" b="1" dirty="0">
                <a:solidFill>
                  <a:srgbClr val="46263F"/>
                </a:solidFill>
                <a:latin typeface="Calabri"/>
                <a:ea typeface="+mj-ea"/>
                <a:cs typeface="+mj-cs"/>
              </a:rPr>
            </a:br>
            <a:r>
              <a:rPr lang="en-US" sz="3200" b="1" dirty="0">
                <a:solidFill>
                  <a:srgbClr val="46263F"/>
                </a:solidFill>
                <a:latin typeface="Calabri"/>
                <a:ea typeface="+mj-ea"/>
                <a:cs typeface="+mj-cs"/>
              </a:rPr>
              <a:t>Determining Controls:</a:t>
            </a:r>
          </a:p>
          <a:p>
            <a:pPr defTabSz="914318" eaLnBrk="1" fontAlgn="auto" hangingPunct="1">
              <a:spcAft>
                <a:spcPts val="0"/>
              </a:spcAft>
              <a:defRPr/>
            </a:pPr>
            <a:endParaRPr lang="en-US" sz="3200" b="1" dirty="0">
              <a:solidFill>
                <a:srgbClr val="46263F"/>
              </a:solidFill>
              <a:latin typeface="Calabri"/>
              <a:ea typeface="+mj-ea"/>
              <a:cs typeface="+mj-cs"/>
            </a:endParaRPr>
          </a:p>
        </p:txBody>
      </p:sp>
      <p:sp>
        <p:nvSpPr>
          <p:cNvPr id="2" name="Title 1"/>
          <p:cNvSpPr>
            <a:spLocks noGrp="1"/>
          </p:cNvSpPr>
          <p:nvPr>
            <p:ph type="title"/>
          </p:nvPr>
        </p:nvSpPr>
        <p:spPr/>
        <p:txBody>
          <a:bodyPr/>
          <a:lstStyle/>
          <a:p>
            <a:r>
              <a:rPr lang="en-US" dirty="0">
                <a:latin typeface="Calabri"/>
                <a:ea typeface="MS PGothic" charset="0"/>
              </a:rPr>
              <a:t>Fall Protection Plan</a:t>
            </a:r>
          </a:p>
        </p:txBody>
      </p:sp>
    </p:spTree>
    <p:custDataLst>
      <p:tags r:id="rId1"/>
    </p:custDataLst>
    <p:extLst>
      <p:ext uri="{BB962C8B-B14F-4D97-AF65-F5344CB8AC3E}">
        <p14:creationId xmlns:p14="http://schemas.microsoft.com/office/powerpoint/2010/main" val="335395620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2" name="Content Placeholder 1"/>
          <p:cNvSpPr>
            <a:spLocks noGrp="1"/>
          </p:cNvSpPr>
          <p:nvPr>
            <p:ph idx="4294967295"/>
          </p:nvPr>
        </p:nvSpPr>
        <p:spPr>
          <a:xfrm>
            <a:off x="1400175" y="4086225"/>
            <a:ext cx="7743825" cy="2238375"/>
          </a:xfrm>
        </p:spPr>
        <p:txBody>
          <a:bodyPr>
            <a:normAutofit/>
          </a:bodyPr>
          <a:lstStyle/>
          <a:p>
            <a:pPr marL="457159" indent="-457159">
              <a:buFont typeface="+mj-lt"/>
              <a:buAutoNum type="arabicPeriod"/>
            </a:pPr>
            <a:r>
              <a:rPr lang="en-US" sz="2600" dirty="0">
                <a:latin typeface="+mj-lt"/>
              </a:rPr>
              <a:t>Engineering Controls</a:t>
            </a:r>
            <a:r>
              <a:rPr lang="en-US" sz="3300" b="1" dirty="0">
                <a:latin typeface="+mj-lt"/>
              </a:rPr>
              <a:t> </a:t>
            </a:r>
            <a:r>
              <a:rPr lang="en-US" sz="3300" b="1" dirty="0">
                <a:solidFill>
                  <a:srgbClr val="FF0000"/>
                </a:solidFill>
                <a:latin typeface="+mj-lt"/>
              </a:rPr>
              <a:t>EC </a:t>
            </a:r>
          </a:p>
          <a:p>
            <a:pPr marL="457159" indent="-457159">
              <a:buFont typeface="+mj-lt"/>
              <a:buAutoNum type="arabicPeriod"/>
            </a:pPr>
            <a:r>
              <a:rPr lang="en-US" sz="2600" dirty="0">
                <a:latin typeface="+mj-lt"/>
              </a:rPr>
              <a:t>Administrative Work Practice Controls </a:t>
            </a:r>
            <a:r>
              <a:rPr lang="en-US" sz="3300" b="1" dirty="0">
                <a:solidFill>
                  <a:srgbClr val="FF0000"/>
                </a:solidFill>
                <a:latin typeface="+mj-lt"/>
              </a:rPr>
              <a:t>AWP</a:t>
            </a:r>
          </a:p>
          <a:p>
            <a:pPr marL="457159" indent="-457159">
              <a:buFont typeface="+mj-lt"/>
              <a:buAutoNum type="arabicPeriod"/>
            </a:pPr>
            <a:r>
              <a:rPr lang="en-US" sz="2600" dirty="0">
                <a:latin typeface="+mj-lt"/>
              </a:rPr>
              <a:t>Personal Protective Equipment  </a:t>
            </a:r>
            <a:r>
              <a:rPr lang="en-US" sz="3300" b="1" dirty="0">
                <a:solidFill>
                  <a:srgbClr val="FF0000"/>
                </a:solidFill>
                <a:latin typeface="+mj-lt"/>
              </a:rPr>
              <a:t>PPE</a:t>
            </a:r>
          </a:p>
        </p:txBody>
      </p:sp>
      <p:sp>
        <p:nvSpPr>
          <p:cNvPr id="4" name="Rectangle 3"/>
          <p:cNvSpPr/>
          <p:nvPr/>
        </p:nvSpPr>
        <p:spPr>
          <a:xfrm>
            <a:off x="76200" y="3095625"/>
            <a:ext cx="8458200" cy="954107"/>
          </a:xfrm>
          <a:prstGeom prst="rect">
            <a:avLst/>
          </a:prstGeom>
        </p:spPr>
        <p:txBody>
          <a:bodyPr wrap="square" lIns="91432" tIns="45716" rIns="91432" bIns="45716">
            <a:spAutoFit/>
          </a:bodyPr>
          <a:lstStyle/>
          <a:p>
            <a:pPr marL="514304" indent="-514304"/>
            <a:r>
              <a:rPr lang="en-US" sz="2800" dirty="0">
                <a:latin typeface="+mj-lt"/>
              </a:rPr>
              <a:t>	The order of precedence and effectiveness of hazard control is the following:</a:t>
            </a:r>
            <a:endParaRPr lang="en-US" sz="2800" dirty="0">
              <a:latin typeface="+mj-lt"/>
              <a:cs typeface="Arial" pitchFamily="34" charset="0"/>
            </a:endParaRPr>
          </a:p>
        </p:txBody>
      </p:sp>
      <p:sp>
        <p:nvSpPr>
          <p:cNvPr id="5" name="Rectangle 2"/>
          <p:cNvSpPr txBox="1">
            <a:spLocks noChangeArrowheads="1"/>
          </p:cNvSpPr>
          <p:nvPr/>
        </p:nvSpPr>
        <p:spPr>
          <a:xfrm>
            <a:off x="508000" y="2624137"/>
            <a:ext cx="7982857" cy="500063"/>
          </a:xfrm>
          <a:prstGeom prst="rect">
            <a:avLst/>
          </a:prstGeom>
          <a:noFill/>
          <a:ln/>
        </p:spPr>
        <p:txBody>
          <a:bodyPr lIns="86493" tIns="43247" rIns="86493" bIns="43247">
            <a:normAutofit lnSpcReduction="10000"/>
          </a:bodyPr>
          <a:lstStyle/>
          <a:p>
            <a:pPr algn="ctr" defTabSz="914318" eaLnBrk="1" fontAlgn="auto" hangingPunct="1">
              <a:spcAft>
                <a:spcPts val="0"/>
              </a:spcAft>
              <a:defRPr/>
            </a:pPr>
            <a:r>
              <a:rPr lang="en-US" sz="3000" b="1" dirty="0">
                <a:solidFill>
                  <a:srgbClr val="FF0000"/>
                </a:solidFill>
                <a:latin typeface="+mj-lt"/>
                <a:ea typeface="+mj-ea"/>
                <a:cs typeface="+mj-cs"/>
              </a:rPr>
              <a:t>THE CONTROL HIT LIST</a:t>
            </a:r>
          </a:p>
        </p:txBody>
      </p:sp>
      <p:sp>
        <p:nvSpPr>
          <p:cNvPr id="7" name="Rectangle 2"/>
          <p:cNvSpPr txBox="1">
            <a:spLocks noChangeArrowheads="1"/>
          </p:cNvSpPr>
          <p:nvPr/>
        </p:nvSpPr>
        <p:spPr>
          <a:xfrm>
            <a:off x="193288" y="1371600"/>
            <a:ext cx="8229600" cy="1143000"/>
          </a:xfrm>
          <a:prstGeom prst="rect">
            <a:avLst/>
          </a:prstGeom>
          <a:noFill/>
          <a:ln/>
        </p:spPr>
        <p:txBody>
          <a:bodyPr lIns="86493" tIns="43247" rIns="86493" bIns="43247">
            <a:noAutofit/>
          </a:bodyPr>
          <a:lstStyle/>
          <a:p>
            <a:pPr defTabSz="914318" eaLnBrk="1" fontAlgn="auto" hangingPunct="1">
              <a:spcAft>
                <a:spcPts val="0"/>
              </a:spcAft>
              <a:defRPr/>
            </a:pPr>
            <a:r>
              <a:rPr lang="en-US" sz="3200" b="1" dirty="0">
                <a:solidFill>
                  <a:srgbClr val="46263F"/>
                </a:solidFill>
                <a:latin typeface="Calabri"/>
                <a:ea typeface="+mj-ea"/>
                <a:cs typeface="+mj-cs"/>
              </a:rPr>
              <a:t>Step 4:</a:t>
            </a:r>
            <a:br>
              <a:rPr lang="en-US" sz="3200" b="1" dirty="0">
                <a:solidFill>
                  <a:srgbClr val="46263F"/>
                </a:solidFill>
                <a:latin typeface="Calabri"/>
                <a:ea typeface="+mj-ea"/>
                <a:cs typeface="+mj-cs"/>
              </a:rPr>
            </a:br>
            <a:r>
              <a:rPr lang="en-US" sz="3200" b="1" dirty="0">
                <a:solidFill>
                  <a:srgbClr val="46263F"/>
                </a:solidFill>
                <a:latin typeface="Calabri"/>
                <a:ea typeface="+mj-ea"/>
                <a:cs typeface="+mj-cs"/>
              </a:rPr>
              <a:t>Determining Controls:</a:t>
            </a:r>
          </a:p>
          <a:p>
            <a:pPr defTabSz="914318" eaLnBrk="1" fontAlgn="auto" hangingPunct="1">
              <a:spcAft>
                <a:spcPts val="0"/>
              </a:spcAft>
              <a:defRPr/>
            </a:pPr>
            <a:endParaRPr lang="en-US" sz="3200" b="1" dirty="0">
              <a:solidFill>
                <a:srgbClr val="46263F"/>
              </a:solidFill>
              <a:latin typeface="Calabri"/>
              <a:ea typeface="+mj-ea"/>
              <a:cs typeface="+mj-cs"/>
            </a:endParaRPr>
          </a:p>
        </p:txBody>
      </p:sp>
    </p:spTree>
    <p:custDataLst>
      <p:tags r:id="rId1"/>
    </p:custDataLst>
    <p:extLst>
      <p:ext uri="{BB962C8B-B14F-4D97-AF65-F5344CB8AC3E}">
        <p14:creationId xmlns:p14="http://schemas.microsoft.com/office/powerpoint/2010/main" val="271188831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2" name="Content Placeholder 1"/>
          <p:cNvSpPr>
            <a:spLocks noGrp="1"/>
          </p:cNvSpPr>
          <p:nvPr>
            <p:ph idx="4294967295"/>
          </p:nvPr>
        </p:nvSpPr>
        <p:spPr>
          <a:xfrm>
            <a:off x="0" y="1905000"/>
            <a:ext cx="8229600" cy="4343400"/>
          </a:xfrm>
        </p:spPr>
        <p:txBody>
          <a:bodyPr>
            <a:normAutofit fontScale="92500"/>
          </a:bodyPr>
          <a:lstStyle/>
          <a:p>
            <a:r>
              <a:rPr lang="en-US" sz="2400" dirty="0">
                <a:latin typeface="+mj-lt"/>
              </a:rPr>
              <a:t>Engineering controls include the following: </a:t>
            </a:r>
          </a:p>
          <a:p>
            <a:pPr lvl="0">
              <a:buFont typeface="Arial" pitchFamily="34" charset="0"/>
              <a:buChar char="•"/>
            </a:pPr>
            <a:r>
              <a:rPr lang="en-US" sz="2400" dirty="0">
                <a:solidFill>
                  <a:srgbClr val="FF0000"/>
                </a:solidFill>
                <a:latin typeface="+mj-lt"/>
              </a:rPr>
              <a:t>Elimination/minimization </a:t>
            </a:r>
            <a:r>
              <a:rPr lang="en-US" sz="2400" dirty="0">
                <a:latin typeface="+mj-lt"/>
              </a:rPr>
              <a:t>of the hazard -- Designing the facility, equipment, or process to remove the hazard, or substituting processes, equipment, materials, or other factors to lessen the hazard; </a:t>
            </a:r>
          </a:p>
          <a:p>
            <a:pPr lvl="0">
              <a:buFont typeface="Arial" pitchFamily="34" charset="0"/>
              <a:buChar char="•"/>
            </a:pPr>
            <a:r>
              <a:rPr lang="en-US" sz="2400" dirty="0">
                <a:solidFill>
                  <a:srgbClr val="FF0000"/>
                </a:solidFill>
                <a:latin typeface="+mj-lt"/>
              </a:rPr>
              <a:t>Enclosure</a:t>
            </a:r>
            <a:r>
              <a:rPr lang="en-US" sz="2400" dirty="0">
                <a:latin typeface="+mj-lt"/>
              </a:rPr>
              <a:t> of the hazard using enclosed cabs, enclosures for noisy equipment, or other means; </a:t>
            </a:r>
          </a:p>
          <a:p>
            <a:pPr lvl="0">
              <a:buFont typeface="Arial" pitchFamily="34" charset="0"/>
              <a:buChar char="•"/>
            </a:pPr>
            <a:r>
              <a:rPr lang="en-US" sz="2400" dirty="0">
                <a:latin typeface="+mj-lt"/>
              </a:rPr>
              <a:t>Isolation of the hazard with interlocks, machine guards, blast shields, welding curtains, or other means; and </a:t>
            </a:r>
          </a:p>
          <a:p>
            <a:pPr lvl="0">
              <a:buFont typeface="Arial" pitchFamily="34" charset="0"/>
              <a:buChar char="•"/>
            </a:pPr>
            <a:r>
              <a:rPr lang="en-US" sz="2400" dirty="0">
                <a:solidFill>
                  <a:srgbClr val="FF0000"/>
                </a:solidFill>
                <a:latin typeface="+mj-lt"/>
              </a:rPr>
              <a:t>Removal or redirection </a:t>
            </a:r>
            <a:r>
              <a:rPr lang="en-US" sz="2400" dirty="0">
                <a:latin typeface="+mj-lt"/>
              </a:rPr>
              <a:t>of the hazard such as with local and exhaust ventilation</a:t>
            </a:r>
          </a:p>
        </p:txBody>
      </p:sp>
      <p:sp>
        <p:nvSpPr>
          <p:cNvPr id="4" name="Rectangle 3"/>
          <p:cNvSpPr/>
          <p:nvPr/>
        </p:nvSpPr>
        <p:spPr>
          <a:xfrm>
            <a:off x="76200" y="1371602"/>
            <a:ext cx="8458200" cy="954107"/>
          </a:xfrm>
          <a:prstGeom prst="rect">
            <a:avLst/>
          </a:prstGeom>
        </p:spPr>
        <p:txBody>
          <a:bodyPr wrap="square" lIns="91432" tIns="45716" rIns="91432" bIns="45716">
            <a:spAutoFit/>
          </a:bodyPr>
          <a:lstStyle/>
          <a:p>
            <a:pPr marL="514304" indent="-514304" algn="ctr"/>
            <a:r>
              <a:rPr lang="en-US" sz="2800" dirty="0">
                <a:solidFill>
                  <a:srgbClr val="FF0000"/>
                </a:solidFill>
                <a:latin typeface="Arial" pitchFamily="34" charset="0"/>
                <a:cs typeface="Arial" pitchFamily="34" charset="0"/>
              </a:rPr>
              <a:t>	Engineering Controls. </a:t>
            </a:r>
          </a:p>
          <a:p>
            <a:pPr marL="514304" indent="-514304"/>
            <a:endParaRPr lang="en-US" sz="2800" dirty="0">
              <a:solidFill>
                <a:srgbClr val="FF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1501623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2" name="Content Placeholder 1"/>
          <p:cNvSpPr>
            <a:spLocks noGrp="1"/>
          </p:cNvSpPr>
          <p:nvPr>
            <p:ph idx="4294967295"/>
          </p:nvPr>
        </p:nvSpPr>
        <p:spPr>
          <a:xfrm>
            <a:off x="914400" y="1828800"/>
            <a:ext cx="8229600" cy="4343400"/>
          </a:xfrm>
        </p:spPr>
        <p:txBody>
          <a:bodyPr/>
          <a:lstStyle/>
          <a:p>
            <a:r>
              <a:rPr lang="en-US" sz="2400" dirty="0">
                <a:latin typeface="+mj-lt"/>
              </a:rPr>
              <a:t>Administrative controls include the following: </a:t>
            </a:r>
          </a:p>
          <a:p>
            <a:pPr lvl="1">
              <a:buFont typeface="Arial" pitchFamily="34" charset="0"/>
              <a:buChar char="•"/>
            </a:pPr>
            <a:r>
              <a:rPr lang="en-US" sz="2200" dirty="0">
                <a:solidFill>
                  <a:srgbClr val="FF0000"/>
                </a:solidFill>
                <a:latin typeface="+mj-lt"/>
              </a:rPr>
              <a:t>Written</a:t>
            </a:r>
            <a:r>
              <a:rPr lang="en-US" sz="2200" dirty="0">
                <a:latin typeface="+mj-lt"/>
              </a:rPr>
              <a:t> operating procedures, work permits, and safe work practices </a:t>
            </a:r>
          </a:p>
          <a:p>
            <a:pPr lvl="1">
              <a:buFont typeface="Arial" pitchFamily="34" charset="0"/>
              <a:buChar char="•"/>
            </a:pPr>
            <a:r>
              <a:rPr lang="en-US" sz="2200" dirty="0">
                <a:solidFill>
                  <a:srgbClr val="FF0000"/>
                </a:solidFill>
                <a:latin typeface="+mj-lt"/>
              </a:rPr>
              <a:t>Exposure time limitations </a:t>
            </a:r>
            <a:r>
              <a:rPr lang="en-US" sz="2200" dirty="0">
                <a:latin typeface="+mj-lt"/>
              </a:rPr>
              <a:t>(used most commonly to control temperature extremes and ergonomic hazards)</a:t>
            </a:r>
          </a:p>
          <a:p>
            <a:pPr lvl="1">
              <a:buFont typeface="Arial" pitchFamily="34" charset="0"/>
              <a:buChar char="•"/>
            </a:pPr>
            <a:r>
              <a:rPr lang="en-US" sz="2200" dirty="0">
                <a:solidFill>
                  <a:srgbClr val="FF0000"/>
                </a:solidFill>
                <a:latin typeface="+mj-lt"/>
              </a:rPr>
              <a:t>Monitoring </a:t>
            </a:r>
            <a:r>
              <a:rPr lang="en-US" sz="2200" dirty="0">
                <a:latin typeface="+mj-lt"/>
              </a:rPr>
              <a:t>the use of highly hazardous materials </a:t>
            </a:r>
          </a:p>
          <a:p>
            <a:pPr lvl="1">
              <a:buFont typeface="Arial" pitchFamily="34" charset="0"/>
              <a:buChar char="•"/>
            </a:pPr>
            <a:r>
              <a:rPr lang="en-US" sz="2200" dirty="0">
                <a:solidFill>
                  <a:srgbClr val="FF0000"/>
                </a:solidFill>
                <a:latin typeface="+mj-lt"/>
              </a:rPr>
              <a:t>Signaling, </a:t>
            </a:r>
            <a:r>
              <a:rPr lang="en-US" sz="2200" dirty="0">
                <a:latin typeface="+mj-lt"/>
              </a:rPr>
              <a:t>including: alarms, signs, and warnings</a:t>
            </a:r>
          </a:p>
          <a:p>
            <a:pPr lvl="1">
              <a:buFont typeface="Arial" pitchFamily="34" charset="0"/>
              <a:buChar char="•"/>
            </a:pPr>
            <a:r>
              <a:rPr lang="en-US" sz="2200" dirty="0">
                <a:solidFill>
                  <a:srgbClr val="FF0000"/>
                </a:solidFill>
                <a:latin typeface="+mj-lt"/>
              </a:rPr>
              <a:t>Buddy system </a:t>
            </a:r>
            <a:r>
              <a:rPr lang="en-US" sz="2200" dirty="0">
                <a:latin typeface="+mj-lt"/>
              </a:rPr>
              <a:t>such as a spotter </a:t>
            </a:r>
          </a:p>
          <a:p>
            <a:pPr lvl="1">
              <a:buFont typeface="Arial" pitchFamily="34" charset="0"/>
              <a:buChar char="•"/>
            </a:pPr>
            <a:r>
              <a:rPr lang="en-US" sz="2200" dirty="0">
                <a:latin typeface="+mj-lt"/>
              </a:rPr>
              <a:t>Meaningful </a:t>
            </a:r>
            <a:r>
              <a:rPr lang="en-US" sz="2200" dirty="0">
                <a:solidFill>
                  <a:srgbClr val="FF0000"/>
                </a:solidFill>
                <a:latin typeface="+mj-lt"/>
              </a:rPr>
              <a:t>Training</a:t>
            </a:r>
            <a:r>
              <a:rPr lang="en-US" sz="2200" dirty="0">
                <a:latin typeface="+mj-lt"/>
              </a:rPr>
              <a:t> not just going through the motions</a:t>
            </a:r>
          </a:p>
        </p:txBody>
      </p:sp>
      <p:sp>
        <p:nvSpPr>
          <p:cNvPr id="4" name="Rectangle 3"/>
          <p:cNvSpPr/>
          <p:nvPr/>
        </p:nvSpPr>
        <p:spPr>
          <a:xfrm>
            <a:off x="152400" y="1295402"/>
            <a:ext cx="8458200" cy="1384995"/>
          </a:xfrm>
          <a:prstGeom prst="rect">
            <a:avLst/>
          </a:prstGeom>
        </p:spPr>
        <p:txBody>
          <a:bodyPr wrap="square" lIns="91432" tIns="45716" rIns="91432" bIns="45716">
            <a:spAutoFit/>
          </a:bodyPr>
          <a:lstStyle/>
          <a:p>
            <a:pPr marL="514304" indent="-514304" algn="ctr"/>
            <a:r>
              <a:rPr lang="en-US" sz="2800" dirty="0">
                <a:solidFill>
                  <a:srgbClr val="FF0000"/>
                </a:solidFill>
                <a:latin typeface="+mj-lt"/>
                <a:cs typeface="Arial" pitchFamily="34" charset="0"/>
              </a:rPr>
              <a:t>	</a:t>
            </a:r>
            <a:r>
              <a:rPr lang="en-US" sz="2800" dirty="0">
                <a:solidFill>
                  <a:srgbClr val="FF0000"/>
                </a:solidFill>
                <a:latin typeface="+mj-lt"/>
              </a:rPr>
              <a:t>Administrative Work Practice Controls</a:t>
            </a:r>
          </a:p>
          <a:p>
            <a:pPr marL="514304" indent="-514304" algn="ctr"/>
            <a:endParaRPr lang="en-US" sz="2800" dirty="0">
              <a:solidFill>
                <a:srgbClr val="FF0000"/>
              </a:solidFill>
              <a:latin typeface="+mj-lt"/>
              <a:cs typeface="Arial" pitchFamily="34" charset="0"/>
            </a:endParaRPr>
          </a:p>
          <a:p>
            <a:pPr marL="514304" indent="-514304"/>
            <a:endParaRPr lang="en-US" sz="2800" dirty="0">
              <a:solidFill>
                <a:srgbClr val="FF0000"/>
              </a:solidFill>
              <a:latin typeface="+mj-lt"/>
              <a:cs typeface="Arial" pitchFamily="34" charset="0"/>
            </a:endParaRPr>
          </a:p>
        </p:txBody>
      </p:sp>
    </p:spTree>
    <p:custDataLst>
      <p:tags r:id="rId1"/>
    </p:custDataLst>
    <p:extLst>
      <p:ext uri="{BB962C8B-B14F-4D97-AF65-F5344CB8AC3E}">
        <p14:creationId xmlns:p14="http://schemas.microsoft.com/office/powerpoint/2010/main" val="31141529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2" name="Content Placeholder 1"/>
          <p:cNvSpPr>
            <a:spLocks noGrp="1"/>
          </p:cNvSpPr>
          <p:nvPr>
            <p:ph idx="4294967295"/>
          </p:nvPr>
        </p:nvSpPr>
        <p:spPr>
          <a:xfrm>
            <a:off x="0" y="1924050"/>
            <a:ext cx="8407400" cy="4324350"/>
          </a:xfrm>
        </p:spPr>
        <p:txBody>
          <a:bodyPr>
            <a:normAutofit/>
          </a:bodyPr>
          <a:lstStyle/>
          <a:p>
            <a:pPr>
              <a:buNone/>
            </a:pPr>
            <a:r>
              <a:rPr lang="en-US" sz="2400" dirty="0">
                <a:latin typeface="+mj-lt"/>
              </a:rPr>
              <a:t>	Personal Protective Equipment -- such as respirators, hearing protection, protective clothing, safety glasses, and hardhats -- is acceptable as a control method in the following circumstances: </a:t>
            </a:r>
          </a:p>
          <a:p>
            <a:pPr lvl="1">
              <a:buFont typeface="Arial" pitchFamily="34" charset="0"/>
              <a:buChar char="•"/>
            </a:pPr>
            <a:r>
              <a:rPr lang="en-US" sz="2400" dirty="0">
                <a:latin typeface="+mj-lt"/>
              </a:rPr>
              <a:t>When </a:t>
            </a:r>
            <a:r>
              <a:rPr lang="en-US" sz="2400" dirty="0">
                <a:solidFill>
                  <a:srgbClr val="FF0000"/>
                </a:solidFill>
                <a:latin typeface="+mj-lt"/>
              </a:rPr>
              <a:t>engineering controls are not feasibe </a:t>
            </a:r>
            <a:r>
              <a:rPr lang="en-US" sz="2400" dirty="0">
                <a:latin typeface="+mj-lt"/>
              </a:rPr>
              <a:t>or do not totally eliminate the hazard</a:t>
            </a:r>
          </a:p>
          <a:p>
            <a:pPr lvl="1">
              <a:buFont typeface="Arial" pitchFamily="34" charset="0"/>
              <a:buChar char="•"/>
            </a:pPr>
            <a:r>
              <a:rPr lang="en-US" sz="2400" dirty="0">
                <a:latin typeface="+mj-lt"/>
              </a:rPr>
              <a:t>While engineering controls are </a:t>
            </a:r>
            <a:r>
              <a:rPr lang="en-US" sz="2400" dirty="0">
                <a:solidFill>
                  <a:srgbClr val="FF0000"/>
                </a:solidFill>
                <a:latin typeface="+mj-lt"/>
              </a:rPr>
              <a:t>being developed</a:t>
            </a:r>
            <a:r>
              <a:rPr lang="en-US" sz="2400" dirty="0">
                <a:latin typeface="+mj-lt"/>
              </a:rPr>
              <a:t> </a:t>
            </a:r>
          </a:p>
          <a:p>
            <a:pPr lvl="1">
              <a:buFont typeface="Arial" pitchFamily="34" charset="0"/>
              <a:buChar char="•"/>
            </a:pPr>
            <a:r>
              <a:rPr lang="en-US" sz="2400" dirty="0">
                <a:latin typeface="+mj-lt"/>
              </a:rPr>
              <a:t>When </a:t>
            </a:r>
            <a:r>
              <a:rPr lang="en-US" sz="2400" dirty="0">
                <a:solidFill>
                  <a:srgbClr val="FF0000"/>
                </a:solidFill>
                <a:latin typeface="+mj-lt"/>
              </a:rPr>
              <a:t>safe work practices do not provide sufficient additional protection</a:t>
            </a:r>
            <a:endParaRPr lang="en-US" sz="2400" dirty="0">
              <a:latin typeface="+mj-lt"/>
            </a:endParaRPr>
          </a:p>
          <a:p>
            <a:pPr lvl="1">
              <a:buFont typeface="Arial" pitchFamily="34" charset="0"/>
              <a:buChar char="•"/>
            </a:pPr>
            <a:r>
              <a:rPr lang="en-US" sz="2400" dirty="0">
                <a:solidFill>
                  <a:srgbClr val="FF0000"/>
                </a:solidFill>
                <a:latin typeface="+mj-lt"/>
              </a:rPr>
              <a:t>During emergencies </a:t>
            </a:r>
            <a:r>
              <a:rPr lang="en-US" sz="2400" dirty="0">
                <a:latin typeface="+mj-lt"/>
              </a:rPr>
              <a:t>when engineering controls may not be feasible</a:t>
            </a:r>
          </a:p>
          <a:p>
            <a:pPr>
              <a:buFont typeface="Arial" pitchFamily="34" charset="0"/>
              <a:buChar char="•"/>
            </a:pPr>
            <a:endParaRPr lang="en-US" sz="2400" dirty="0">
              <a:latin typeface="+mj-lt"/>
            </a:endParaRPr>
          </a:p>
          <a:p>
            <a:endParaRPr lang="en-US" sz="2400" dirty="0">
              <a:latin typeface="+mj-lt"/>
            </a:endParaRPr>
          </a:p>
        </p:txBody>
      </p:sp>
      <p:sp>
        <p:nvSpPr>
          <p:cNvPr id="4" name="Rectangle 3"/>
          <p:cNvSpPr/>
          <p:nvPr/>
        </p:nvSpPr>
        <p:spPr>
          <a:xfrm>
            <a:off x="76200" y="1390652"/>
            <a:ext cx="8458200" cy="1384995"/>
          </a:xfrm>
          <a:prstGeom prst="rect">
            <a:avLst/>
          </a:prstGeom>
        </p:spPr>
        <p:txBody>
          <a:bodyPr wrap="square" lIns="91432" tIns="45716" rIns="91432" bIns="45716">
            <a:spAutoFit/>
          </a:bodyPr>
          <a:lstStyle/>
          <a:p>
            <a:pPr marL="514304" indent="-514304" algn="ctr"/>
            <a:r>
              <a:rPr lang="en-US" sz="2800" dirty="0">
                <a:solidFill>
                  <a:srgbClr val="FF0000"/>
                </a:solidFill>
                <a:latin typeface="+mj-lt"/>
                <a:cs typeface="Arial" pitchFamily="34" charset="0"/>
              </a:rPr>
              <a:t>	</a:t>
            </a:r>
            <a:r>
              <a:rPr lang="en-US" sz="2800" dirty="0">
                <a:solidFill>
                  <a:srgbClr val="FF0000"/>
                </a:solidFill>
                <a:latin typeface="+mj-lt"/>
              </a:rPr>
              <a:t>Personal Protective Equipment </a:t>
            </a:r>
          </a:p>
          <a:p>
            <a:pPr marL="514304" indent="-514304" algn="ctr"/>
            <a:endParaRPr lang="en-US" sz="2800" dirty="0">
              <a:solidFill>
                <a:srgbClr val="FF0000"/>
              </a:solidFill>
              <a:latin typeface="+mj-lt"/>
              <a:cs typeface="Arial" pitchFamily="34" charset="0"/>
            </a:endParaRPr>
          </a:p>
          <a:p>
            <a:pPr marL="514304" indent="-514304"/>
            <a:endParaRPr lang="en-US" sz="2800" dirty="0">
              <a:solidFill>
                <a:srgbClr val="FF0000"/>
              </a:solidFill>
              <a:latin typeface="+mj-lt"/>
              <a:cs typeface="Arial" pitchFamily="34" charset="0"/>
            </a:endParaRPr>
          </a:p>
        </p:txBody>
      </p:sp>
    </p:spTree>
    <p:custDataLst>
      <p:tags r:id="rId1"/>
    </p:custDataLst>
    <p:extLst>
      <p:ext uri="{BB962C8B-B14F-4D97-AF65-F5344CB8AC3E}">
        <p14:creationId xmlns:p14="http://schemas.microsoft.com/office/powerpoint/2010/main" val="294335642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7.jpg" title="Picture of step four in the fall protection plan flow chart, develop specific control measures for each hazard."/>
          <p:cNvPicPr>
            <a:picLocks noChangeAspect="1"/>
          </p:cNvPicPr>
          <p:nvPr/>
        </p:nvPicPr>
        <p:blipFill>
          <a:blip r:embed="rId4" cstate="print"/>
          <a:stretch>
            <a:fillRect/>
          </a:stretch>
        </p:blipFill>
        <p:spPr>
          <a:xfrm>
            <a:off x="762000" y="2362200"/>
            <a:ext cx="8305800" cy="3617042"/>
          </a:xfrm>
          <a:prstGeom prst="rect">
            <a:avLst/>
          </a:prstGeom>
        </p:spPr>
      </p:pic>
      <p:sp>
        <p:nvSpPr>
          <p:cNvPr id="5" name="Rectangle 2"/>
          <p:cNvSpPr txBox="1">
            <a:spLocks noChangeArrowheads="1"/>
          </p:cNvSpPr>
          <p:nvPr/>
        </p:nvSpPr>
        <p:spPr>
          <a:xfrm>
            <a:off x="228600" y="1494263"/>
            <a:ext cx="8229600" cy="1143000"/>
          </a:xfrm>
          <a:prstGeom prst="rect">
            <a:avLst/>
          </a:prstGeom>
          <a:noFill/>
          <a:ln/>
        </p:spPr>
        <p:txBody>
          <a:bodyPr lIns="86493" tIns="43247" rIns="86493" bIns="43247">
            <a:noAutofit/>
          </a:bodyPr>
          <a:lstStyle/>
          <a:p>
            <a:pPr defTabSz="914318" eaLnBrk="1" fontAlgn="auto" hangingPunct="1">
              <a:spcAft>
                <a:spcPts val="0"/>
              </a:spcAft>
              <a:defRPr/>
            </a:pPr>
            <a:r>
              <a:rPr lang="en-US" sz="3200" b="1" dirty="0">
                <a:solidFill>
                  <a:srgbClr val="46263F"/>
                </a:solidFill>
                <a:latin typeface="Calabri"/>
                <a:ea typeface="+mj-ea"/>
                <a:cs typeface="+mj-cs"/>
              </a:rPr>
              <a:t>Step 4:</a:t>
            </a:r>
            <a:br>
              <a:rPr lang="en-US" sz="3200" b="1" dirty="0">
                <a:solidFill>
                  <a:srgbClr val="46263F"/>
                </a:solidFill>
                <a:latin typeface="Calabri"/>
                <a:ea typeface="+mj-ea"/>
                <a:cs typeface="+mj-cs"/>
              </a:rPr>
            </a:br>
            <a:r>
              <a:rPr lang="en-US" sz="3200" b="1" dirty="0">
                <a:solidFill>
                  <a:srgbClr val="46263F"/>
                </a:solidFill>
                <a:latin typeface="Calabri"/>
                <a:ea typeface="+mj-ea"/>
                <a:cs typeface="+mj-cs"/>
              </a:rPr>
              <a:t>Determining Controls:</a:t>
            </a:r>
          </a:p>
          <a:p>
            <a:pPr defTabSz="914318" eaLnBrk="1" fontAlgn="auto" hangingPunct="1">
              <a:spcAft>
                <a:spcPts val="0"/>
              </a:spcAft>
              <a:defRPr/>
            </a:pPr>
            <a:endParaRPr lang="en-US" sz="3200" b="1" dirty="0">
              <a:solidFill>
                <a:srgbClr val="46263F"/>
              </a:solidFill>
              <a:latin typeface="Calabri"/>
              <a:ea typeface="+mj-ea"/>
              <a:cs typeface="+mj-cs"/>
            </a:endParaRPr>
          </a:p>
        </p:txBody>
      </p:sp>
      <p:sp>
        <p:nvSpPr>
          <p:cNvPr id="2" name="Title 1"/>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Tree>
    <p:custDataLst>
      <p:tags r:id="rId1"/>
    </p:custDataLst>
    <p:extLst>
      <p:ext uri="{BB962C8B-B14F-4D97-AF65-F5344CB8AC3E}">
        <p14:creationId xmlns:p14="http://schemas.microsoft.com/office/powerpoint/2010/main" val="144624445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alabri"/>
                <a:ea typeface="MS PGothic" charset="0"/>
              </a:rPr>
              <a:t/>
            </a:r>
            <a:br>
              <a:rPr lang="en-US" dirty="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5" name="Rectangle 3"/>
          <p:cNvSpPr>
            <a:spLocks noGrp="1" noChangeArrowheads="1"/>
          </p:cNvSpPr>
          <p:nvPr>
            <p:ph idx="4294967295"/>
          </p:nvPr>
        </p:nvSpPr>
        <p:spPr>
          <a:xfrm>
            <a:off x="0" y="3429000"/>
            <a:ext cx="9144000" cy="1143000"/>
          </a:xfrm>
          <a:noFill/>
          <a:ln/>
        </p:spPr>
        <p:txBody>
          <a:bodyPr>
            <a:normAutofit lnSpcReduction="10000"/>
          </a:bodyPr>
          <a:lstStyle/>
          <a:p>
            <a:pPr algn="ctr">
              <a:buFont typeface="Monotype Sorts" pitchFamily="2" charset="2"/>
              <a:buNone/>
            </a:pPr>
            <a:r>
              <a:rPr lang="en-US" sz="3000" b="1" i="1" dirty="0">
                <a:solidFill>
                  <a:srgbClr val="46263F"/>
                </a:solidFill>
                <a:latin typeface="+mj-lt"/>
              </a:rPr>
              <a:t>CASE STUDY</a:t>
            </a:r>
          </a:p>
          <a:p>
            <a:pPr algn="ctr">
              <a:buNone/>
            </a:pPr>
            <a:r>
              <a:rPr lang="en-US" sz="3000" b="1" i="1" dirty="0">
                <a:solidFill>
                  <a:srgbClr val="46263F"/>
                </a:solidFill>
                <a:latin typeface="+mj-lt"/>
              </a:rPr>
              <a:t>Mobilization “</a:t>
            </a:r>
            <a:r>
              <a:rPr lang="en-US" sz="3800" dirty="0">
                <a:solidFill>
                  <a:srgbClr val="FF0000"/>
                </a:solidFill>
              </a:rPr>
              <a:t>Struck By Traffic</a:t>
            </a:r>
            <a:r>
              <a:rPr lang="en-US" sz="3800" dirty="0"/>
              <a:t>”</a:t>
            </a:r>
          </a:p>
          <a:p>
            <a:pPr algn="ctr">
              <a:buFont typeface="Monotype Sorts" pitchFamily="2" charset="2"/>
              <a:buNone/>
            </a:pPr>
            <a:endParaRPr lang="en-US" sz="3000" b="1" i="1" dirty="0">
              <a:solidFill>
                <a:srgbClr val="46263F"/>
              </a:solidFill>
              <a:latin typeface="+mj-lt"/>
            </a:endParaRPr>
          </a:p>
        </p:txBody>
      </p:sp>
      <p:sp>
        <p:nvSpPr>
          <p:cNvPr id="2" name="Slide Number Placeholder 1"/>
          <p:cNvSpPr>
            <a:spLocks noGrp="1"/>
          </p:cNvSpPr>
          <p:nvPr>
            <p:ph type="sldNum" sz="quarter" idx="4294967295"/>
          </p:nvPr>
        </p:nvSpPr>
        <p:spPr>
          <a:xfrm>
            <a:off x="7239000" y="6248400"/>
            <a:ext cx="1905000" cy="457200"/>
          </a:xfrm>
        </p:spPr>
        <p:txBody>
          <a:bodyPr/>
          <a:lstStyle/>
          <a:p>
            <a:fld id="{C09E4227-0D03-1B4A-B6F4-16F62F318195}" type="slidenum">
              <a:rPr lang="en-US" smtClean="0"/>
              <a:pPr/>
              <a:t>179</a:t>
            </a:fld>
            <a:endParaRPr lang="en-US" dirty="0"/>
          </a:p>
        </p:txBody>
      </p:sp>
      <p:sp>
        <p:nvSpPr>
          <p:cNvPr id="7" name="Rectangle 2"/>
          <p:cNvSpPr txBox="1">
            <a:spLocks noChangeArrowheads="1"/>
          </p:cNvSpPr>
          <p:nvPr/>
        </p:nvSpPr>
        <p:spPr>
          <a:xfrm>
            <a:off x="193288" y="1371600"/>
            <a:ext cx="8229600" cy="1143000"/>
          </a:xfrm>
          <a:prstGeom prst="rect">
            <a:avLst/>
          </a:prstGeom>
          <a:noFill/>
          <a:ln/>
        </p:spPr>
        <p:txBody>
          <a:bodyPr lIns="86493" tIns="43247" rIns="86493" bIns="43247">
            <a:noAutofit/>
          </a:bodyPr>
          <a:lstStyle/>
          <a:p>
            <a:pPr defTabSz="914318" eaLnBrk="1" fontAlgn="auto" hangingPunct="1">
              <a:spcAft>
                <a:spcPts val="0"/>
              </a:spcAft>
              <a:defRPr/>
            </a:pPr>
            <a:r>
              <a:rPr lang="en-US" sz="3200" b="1" dirty="0">
                <a:solidFill>
                  <a:srgbClr val="46263F"/>
                </a:solidFill>
                <a:latin typeface="Calabri"/>
                <a:ea typeface="+mj-ea"/>
                <a:cs typeface="+mj-cs"/>
              </a:rPr>
              <a:t>Step 4:</a:t>
            </a:r>
            <a:br>
              <a:rPr lang="en-US" sz="3200" b="1" dirty="0">
                <a:solidFill>
                  <a:srgbClr val="46263F"/>
                </a:solidFill>
                <a:latin typeface="Calabri"/>
                <a:ea typeface="+mj-ea"/>
                <a:cs typeface="+mj-cs"/>
              </a:rPr>
            </a:br>
            <a:r>
              <a:rPr lang="en-US" sz="3200" b="1" dirty="0">
                <a:solidFill>
                  <a:srgbClr val="46263F"/>
                </a:solidFill>
                <a:latin typeface="Calabri"/>
                <a:ea typeface="+mj-ea"/>
                <a:cs typeface="+mj-cs"/>
              </a:rPr>
              <a:t>Determining Controls:</a:t>
            </a:r>
          </a:p>
          <a:p>
            <a:pPr defTabSz="914318" eaLnBrk="1" fontAlgn="auto" hangingPunct="1">
              <a:spcAft>
                <a:spcPts val="0"/>
              </a:spcAft>
              <a:defRPr/>
            </a:pPr>
            <a:endParaRPr lang="en-US" sz="3200" b="1" dirty="0">
              <a:solidFill>
                <a:srgbClr val="46263F"/>
              </a:solidFill>
              <a:latin typeface="Calabri"/>
              <a:ea typeface="+mj-ea"/>
              <a:cs typeface="+mj-cs"/>
            </a:endParaRPr>
          </a:p>
        </p:txBody>
      </p:sp>
    </p:spTree>
    <p:custDataLst>
      <p:tags r:id="rId1"/>
    </p:custDataLst>
    <p:extLst>
      <p:ext uri="{BB962C8B-B14F-4D97-AF65-F5344CB8AC3E}">
        <p14:creationId xmlns:p14="http://schemas.microsoft.com/office/powerpoint/2010/main" val="32108680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True or False N A T E's role is to facilitate effective safety training gor the industry?"/>
          <p:cNvGraphicFramePr/>
          <p:nvPr>
            <p:custDataLst>
              <p:tags r:id="rId2"/>
            </p:custDataLst>
            <p:extLst>
              <p:ext uri="{D42A27DB-BD31-4B8C-83A1-F6EECF244321}">
                <p14:modId xmlns:p14="http://schemas.microsoft.com/office/powerpoint/2010/main" val="1333905974"/>
              </p:ext>
            </p:extLst>
          </p:nvPr>
        </p:nvGraphicFramePr>
        <p:xfrm>
          <a:off x="4495800" y="2590800"/>
          <a:ext cx="4051300" cy="4000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78221" y="1580493"/>
            <a:ext cx="8230810" cy="1143000"/>
          </a:xfrm>
        </p:spPr>
        <p:txBody>
          <a:bodyPr/>
          <a:lstStyle/>
          <a:p>
            <a:r>
              <a:rPr lang="en-US" dirty="0"/>
              <a:t>NATE’s role is to facilitate effective safety training for the industry.</a:t>
            </a:r>
          </a:p>
        </p:txBody>
      </p:sp>
      <p:sp>
        <p:nvSpPr>
          <p:cNvPr id="3" name="TPAnswers"/>
          <p:cNvSpPr>
            <a:spLocks noGrp="1"/>
          </p:cNvSpPr>
          <p:nvPr>
            <p:ph type="body" idx="1"/>
          </p:nvPr>
        </p:nvSpPr>
        <p:spPr>
          <a:xfrm>
            <a:off x="457200" y="37338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18</a:t>
            </a:fld>
            <a:endParaRPr lang="en-US" dirty="0"/>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Introduction</a:t>
            </a:r>
          </a:p>
        </p:txBody>
      </p:sp>
      <p:sp>
        <p:nvSpPr>
          <p:cNvPr id="5" name="CAI1" title="Picture of a check mark next to the survey answer, true."/>
          <p:cNvSpPr/>
          <p:nvPr>
            <p:custDataLst>
              <p:tags r:id="rId3"/>
            </p:custDataLst>
          </p:nvPr>
        </p:nvSpPr>
        <p:spPr>
          <a:xfrm rot="10800000">
            <a:off x="142240" y="37795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424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abri"/>
                <a:ea typeface="MS PGothic" charset="0"/>
              </a:rPr>
              <a:t/>
            </a:r>
            <a:br>
              <a:rPr lang="en-US" dirty="0" smtClean="0">
                <a:latin typeface="Calabri"/>
                <a:ea typeface="MS PGothic" charset="0"/>
              </a:rPr>
            </a:br>
            <a:r>
              <a:rPr lang="en-US" dirty="0" smtClean="0">
                <a:latin typeface="Calabri"/>
                <a:ea typeface="MS PGothic" charset="0"/>
              </a:rPr>
              <a:t>Fall </a:t>
            </a:r>
            <a:r>
              <a:rPr lang="en-US" dirty="0">
                <a:latin typeface="Calabri"/>
                <a:ea typeface="MS PGothic" charset="0"/>
              </a:rPr>
              <a:t>Protection Plan</a:t>
            </a:r>
            <a:br>
              <a:rPr lang="en-US" dirty="0">
                <a:latin typeface="Calabri"/>
                <a:ea typeface="MS PGothic" charset="0"/>
              </a:rPr>
            </a:br>
            <a:endParaRPr lang="en-US" dirty="0"/>
          </a:p>
        </p:txBody>
      </p:sp>
      <p:sp>
        <p:nvSpPr>
          <p:cNvPr id="45059" name="Rectangle 3"/>
          <p:cNvSpPr>
            <a:spLocks noGrp="1" noChangeArrowheads="1"/>
          </p:cNvSpPr>
          <p:nvPr>
            <p:ph idx="4294967295"/>
          </p:nvPr>
        </p:nvSpPr>
        <p:spPr>
          <a:xfrm>
            <a:off x="0" y="2655888"/>
            <a:ext cx="6894513" cy="882650"/>
          </a:xfrm>
          <a:noFill/>
          <a:ln/>
        </p:spPr>
        <p:txBody>
          <a:bodyPr>
            <a:normAutofit fontScale="77500" lnSpcReduction="20000"/>
          </a:bodyPr>
          <a:lstStyle/>
          <a:p>
            <a:pPr algn="ctr">
              <a:buFont typeface="Monotype Sorts" pitchFamily="2" charset="2"/>
              <a:buNone/>
            </a:pPr>
            <a:r>
              <a:rPr lang="en-US" sz="3600" b="1" i="1" dirty="0">
                <a:solidFill>
                  <a:srgbClr val="46263F"/>
                </a:solidFill>
                <a:latin typeface="+mj-lt"/>
              </a:rPr>
              <a:t>CASE STUDY</a:t>
            </a:r>
          </a:p>
          <a:p>
            <a:pPr algn="ctr">
              <a:buFont typeface="Monotype Sorts" pitchFamily="2" charset="2"/>
              <a:buNone/>
            </a:pPr>
            <a:r>
              <a:rPr lang="en-US" sz="3800" b="1" i="1" dirty="0">
                <a:solidFill>
                  <a:srgbClr val="46263F"/>
                </a:solidFill>
              </a:rPr>
              <a:t>Struck by Traffic</a:t>
            </a:r>
          </a:p>
        </p:txBody>
      </p:sp>
      <p:sp>
        <p:nvSpPr>
          <p:cNvPr id="2" name="Slide Number Placeholder 1"/>
          <p:cNvSpPr>
            <a:spLocks noGrp="1"/>
          </p:cNvSpPr>
          <p:nvPr>
            <p:ph type="sldNum" sz="quarter" idx="4294967295"/>
          </p:nvPr>
        </p:nvSpPr>
        <p:spPr>
          <a:xfrm>
            <a:off x="7239000" y="6248400"/>
            <a:ext cx="1905000" cy="457200"/>
          </a:xfrm>
        </p:spPr>
        <p:txBody>
          <a:bodyPr/>
          <a:lstStyle/>
          <a:p>
            <a:fld id="{C09E4227-0D03-1B4A-B6F4-16F62F318195}" type="slidenum">
              <a:rPr lang="en-US" smtClean="0"/>
              <a:pPr/>
              <a:t>180</a:t>
            </a:fld>
            <a:endParaRPr lang="en-US" dirty="0"/>
          </a:p>
        </p:txBody>
      </p:sp>
      <p:sp>
        <p:nvSpPr>
          <p:cNvPr id="4" name="Rectangle 3"/>
          <p:cNvSpPr/>
          <p:nvPr/>
        </p:nvSpPr>
        <p:spPr>
          <a:xfrm>
            <a:off x="762000" y="3734329"/>
            <a:ext cx="7529286" cy="456671"/>
          </a:xfrm>
          <a:prstGeom prst="rect">
            <a:avLst/>
          </a:prstGeom>
        </p:spPr>
        <p:txBody>
          <a:bodyPr wrap="square" lIns="86493" tIns="43247" rIns="86493" bIns="43247">
            <a:spAutoFit/>
          </a:bodyPr>
          <a:lstStyle/>
          <a:p>
            <a:pPr marL="432465" indent="-432465"/>
            <a:r>
              <a:rPr lang="en-US" dirty="0">
                <a:latin typeface="+mj-lt"/>
              </a:rPr>
              <a:t>Utilize flagger to control traffic while mobilizing</a:t>
            </a:r>
          </a:p>
        </p:txBody>
      </p:sp>
      <p:sp>
        <p:nvSpPr>
          <p:cNvPr id="5" name="Rectangle 4"/>
          <p:cNvSpPr/>
          <p:nvPr/>
        </p:nvSpPr>
        <p:spPr>
          <a:xfrm>
            <a:off x="762001" y="4305829"/>
            <a:ext cx="5152571" cy="456671"/>
          </a:xfrm>
          <a:prstGeom prst="rect">
            <a:avLst/>
          </a:prstGeom>
        </p:spPr>
        <p:txBody>
          <a:bodyPr wrap="square" lIns="86493" tIns="43247" rIns="86493" bIns="43247">
            <a:spAutoFit/>
          </a:bodyPr>
          <a:lstStyle/>
          <a:p>
            <a:pPr marL="432465" indent="-432465"/>
            <a:r>
              <a:rPr lang="en-US" dirty="0">
                <a:latin typeface="+mj-lt"/>
              </a:rPr>
              <a:t>Wear Class 2 or 3 Visibility Vests</a:t>
            </a:r>
          </a:p>
        </p:txBody>
      </p:sp>
      <p:sp>
        <p:nvSpPr>
          <p:cNvPr id="6" name="Rectangle 5"/>
          <p:cNvSpPr/>
          <p:nvPr/>
        </p:nvSpPr>
        <p:spPr>
          <a:xfrm>
            <a:off x="762000" y="4877329"/>
            <a:ext cx="8153400" cy="456671"/>
          </a:xfrm>
          <a:prstGeom prst="rect">
            <a:avLst/>
          </a:prstGeom>
        </p:spPr>
        <p:txBody>
          <a:bodyPr wrap="square" lIns="86493" tIns="43247" rIns="86493" bIns="43247">
            <a:spAutoFit/>
          </a:bodyPr>
          <a:lstStyle/>
          <a:p>
            <a:pPr marL="432465" indent="-432465"/>
            <a:r>
              <a:rPr lang="en-US" dirty="0">
                <a:latin typeface="+mj-lt"/>
              </a:rPr>
              <a:t>Stay off of pathway traffic is being directed through.</a:t>
            </a:r>
          </a:p>
        </p:txBody>
      </p:sp>
      <p:sp>
        <p:nvSpPr>
          <p:cNvPr id="8" name="Rectangle 2"/>
          <p:cNvSpPr txBox="1">
            <a:spLocks noChangeArrowheads="1"/>
          </p:cNvSpPr>
          <p:nvPr/>
        </p:nvSpPr>
        <p:spPr>
          <a:xfrm>
            <a:off x="193288" y="1371600"/>
            <a:ext cx="8229600" cy="1143000"/>
          </a:xfrm>
          <a:prstGeom prst="rect">
            <a:avLst/>
          </a:prstGeom>
          <a:noFill/>
          <a:ln/>
        </p:spPr>
        <p:txBody>
          <a:bodyPr lIns="86493" tIns="43247" rIns="86493" bIns="43247">
            <a:noAutofit/>
          </a:bodyPr>
          <a:lstStyle/>
          <a:p>
            <a:pPr defTabSz="914318" eaLnBrk="1" fontAlgn="auto" hangingPunct="1">
              <a:spcAft>
                <a:spcPts val="0"/>
              </a:spcAft>
              <a:defRPr/>
            </a:pPr>
            <a:r>
              <a:rPr lang="en-US" sz="3200" b="1" dirty="0">
                <a:solidFill>
                  <a:srgbClr val="46263F"/>
                </a:solidFill>
                <a:latin typeface="Calabri"/>
                <a:ea typeface="+mj-ea"/>
                <a:cs typeface="+mj-cs"/>
              </a:rPr>
              <a:t>Step 4:</a:t>
            </a:r>
            <a:br>
              <a:rPr lang="en-US" sz="3200" b="1" dirty="0">
                <a:solidFill>
                  <a:srgbClr val="46263F"/>
                </a:solidFill>
                <a:latin typeface="Calabri"/>
                <a:ea typeface="+mj-ea"/>
                <a:cs typeface="+mj-cs"/>
              </a:rPr>
            </a:br>
            <a:r>
              <a:rPr lang="en-US" sz="3200" b="1" dirty="0">
                <a:solidFill>
                  <a:srgbClr val="46263F"/>
                </a:solidFill>
                <a:latin typeface="Calabri"/>
                <a:ea typeface="+mj-ea"/>
                <a:cs typeface="+mj-cs"/>
              </a:rPr>
              <a:t>Determining Controls:</a:t>
            </a:r>
          </a:p>
          <a:p>
            <a:pPr defTabSz="914318" eaLnBrk="1" fontAlgn="auto" hangingPunct="1">
              <a:spcAft>
                <a:spcPts val="0"/>
              </a:spcAft>
              <a:defRPr/>
            </a:pPr>
            <a:endParaRPr lang="en-US" sz="3200" b="1" dirty="0">
              <a:solidFill>
                <a:srgbClr val="46263F"/>
              </a:solidFill>
              <a:latin typeface="Calabri"/>
              <a:ea typeface="+mj-ea"/>
              <a:cs typeface="+mj-cs"/>
            </a:endParaRPr>
          </a:p>
        </p:txBody>
      </p:sp>
    </p:spTree>
    <p:custDataLst>
      <p:tags r:id="rId1"/>
    </p:custDataLst>
    <p:extLst>
      <p:ext uri="{BB962C8B-B14F-4D97-AF65-F5344CB8AC3E}">
        <p14:creationId xmlns:p14="http://schemas.microsoft.com/office/powerpoint/2010/main" val="2451261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ppt_x"/>
                                          </p:val>
                                        </p:tav>
                                        <p:tav tm="100000">
                                          <p:val>
                                            <p:strVal val="#ppt_x"/>
                                          </p:val>
                                        </p:tav>
                                      </p:tavLst>
                                    </p:anim>
                                    <p:anim calcmode="lin" valueType="num">
                                      <p:cBhvr additive="base">
                                        <p:cTn id="1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PChart" title="Picture of survey results represented in a graph that asks, what type of control is &quot;wear class two or three visibility vests&quot;?"/>
          <p:cNvGraphicFramePr/>
          <p:nvPr>
            <p:custDataLst>
              <p:tags r:id="rId2"/>
            </p:custDataLst>
            <p:extLst>
              <p:ext uri="{D42A27DB-BD31-4B8C-83A1-F6EECF244321}">
                <p14:modId xmlns:p14="http://schemas.microsoft.com/office/powerpoint/2010/main" val="439471356"/>
              </p:ext>
            </p:extLst>
          </p:nvPr>
        </p:nvGraphicFramePr>
        <p:xfrm>
          <a:off x="6400800" y="1295400"/>
          <a:ext cx="2679700" cy="44196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228600" y="2514600"/>
            <a:ext cx="6248400" cy="838200"/>
          </a:xfrm>
        </p:spPr>
        <p:txBody>
          <a:bodyPr anchor="t">
            <a:normAutofit fontScale="90000"/>
          </a:bodyPr>
          <a:lstStyle/>
          <a:p>
            <a:r>
              <a:rPr lang="en-US" sz="3000" dirty="0"/>
              <a:t>What type of Control is “Wear Class 2 or 3</a:t>
            </a:r>
            <a:br>
              <a:rPr lang="en-US" sz="3000" dirty="0"/>
            </a:br>
            <a:r>
              <a:rPr lang="en-US" sz="3000" dirty="0"/>
              <a:t>Visibility Vests”</a:t>
            </a:r>
            <a:br>
              <a:rPr lang="en-US" sz="3000" dirty="0"/>
            </a:br>
            <a:r>
              <a:rPr lang="en-US" sz="3000" dirty="0"/>
              <a:t> </a:t>
            </a:r>
          </a:p>
        </p:txBody>
      </p:sp>
      <p:sp>
        <p:nvSpPr>
          <p:cNvPr id="3" name="TPAnswers"/>
          <p:cNvSpPr>
            <a:spLocks noGrp="1"/>
          </p:cNvSpPr>
          <p:nvPr>
            <p:ph type="body" idx="1"/>
            <p:custDataLst>
              <p:tags r:id="rId3"/>
            </p:custDataLst>
          </p:nvPr>
        </p:nvSpPr>
        <p:spPr>
          <a:xfrm>
            <a:off x="580572" y="3421979"/>
            <a:ext cx="6168571" cy="1857375"/>
          </a:xfrm>
        </p:spPr>
        <p:txBody>
          <a:bodyPr>
            <a:noAutofit/>
          </a:bodyPr>
          <a:lstStyle/>
          <a:p>
            <a:pPr marL="486524" indent="-486524">
              <a:buFont typeface="+mj-lt"/>
              <a:buAutoNum type="alphaUcPeriod"/>
            </a:pPr>
            <a:r>
              <a:rPr lang="en-US" sz="2400" dirty="0"/>
              <a:t>Engineering Control, EC</a:t>
            </a:r>
          </a:p>
          <a:p>
            <a:pPr marL="486524" indent="-486524">
              <a:buFont typeface="+mj-lt"/>
              <a:buAutoNum type="alphaUcPeriod"/>
            </a:pPr>
            <a:r>
              <a:rPr lang="en-US" sz="2400" dirty="0"/>
              <a:t>Administrative/Work Practice Control, AWPC</a:t>
            </a:r>
          </a:p>
          <a:p>
            <a:pPr marL="486524" indent="-486524">
              <a:buFont typeface="+mj-lt"/>
              <a:buAutoNum type="alphaUcPeriod"/>
            </a:pPr>
            <a:r>
              <a:rPr lang="en-US" sz="2400" dirty="0"/>
              <a:t>Personal protective equipment, PPE</a:t>
            </a:r>
          </a:p>
        </p:txBody>
      </p:sp>
      <p:sp>
        <p:nvSpPr>
          <p:cNvPr id="6" name="Slide Number Placeholder 5"/>
          <p:cNvSpPr>
            <a:spLocks noGrp="1"/>
          </p:cNvSpPr>
          <p:nvPr>
            <p:ph type="sldNum" sz="quarter" idx="4294967295"/>
          </p:nvPr>
        </p:nvSpPr>
        <p:spPr>
          <a:xfrm>
            <a:off x="6553200" y="6248400"/>
            <a:ext cx="1905000" cy="457200"/>
          </a:xfrm>
        </p:spPr>
        <p:txBody>
          <a:bodyPr/>
          <a:lstStyle/>
          <a:p>
            <a:fld id="{C09E4227-0D03-1B4A-B6F4-16F62F318195}" type="slidenum">
              <a:rPr lang="en-US" smtClean="0"/>
              <a:pPr/>
              <a:t>181</a:t>
            </a:fld>
            <a:endParaRPr lang="en-US" dirty="0"/>
          </a:p>
        </p:txBody>
      </p:sp>
      <p:sp>
        <p:nvSpPr>
          <p:cNvPr id="10" name="TextBox 9"/>
          <p:cNvSpPr txBox="1"/>
          <p:nvPr/>
        </p:nvSpPr>
        <p:spPr>
          <a:xfrm>
            <a:off x="670036" y="5129898"/>
            <a:ext cx="6096000" cy="1056835"/>
          </a:xfrm>
          <a:prstGeom prst="rect">
            <a:avLst/>
          </a:prstGeom>
          <a:noFill/>
        </p:spPr>
        <p:txBody>
          <a:bodyPr wrap="square" lIns="86493" tIns="43247" rIns="86493" bIns="43247" rtlCol="0">
            <a:spAutoFit/>
          </a:bodyPr>
          <a:lstStyle/>
          <a:p>
            <a:r>
              <a:rPr lang="en-US" sz="2100" dirty="0">
                <a:solidFill>
                  <a:srgbClr val="FF0000"/>
                </a:solidFill>
                <a:latin typeface="+mj-lt"/>
              </a:rPr>
              <a:t>Again - High Visibility Vests, does not reduce</a:t>
            </a:r>
          </a:p>
          <a:p>
            <a:r>
              <a:rPr lang="en-US" sz="2100" dirty="0">
                <a:solidFill>
                  <a:srgbClr val="FF0000"/>
                </a:solidFill>
                <a:latin typeface="+mj-lt"/>
              </a:rPr>
              <a:t>the hazard therefore it is</a:t>
            </a:r>
          </a:p>
          <a:p>
            <a:r>
              <a:rPr lang="en-US" sz="2100" dirty="0">
                <a:solidFill>
                  <a:srgbClr val="FF0000"/>
                </a:solidFill>
                <a:latin typeface="+mj-lt"/>
              </a:rPr>
              <a:t>Administrative/Work Practice.</a:t>
            </a:r>
          </a:p>
        </p:txBody>
      </p:sp>
      <p:sp>
        <p:nvSpPr>
          <p:cNvPr id="9" name="Rectangle 2"/>
          <p:cNvSpPr txBox="1">
            <a:spLocks noChangeArrowheads="1"/>
          </p:cNvSpPr>
          <p:nvPr/>
        </p:nvSpPr>
        <p:spPr>
          <a:xfrm>
            <a:off x="193288" y="1371600"/>
            <a:ext cx="8229600" cy="1143000"/>
          </a:xfrm>
          <a:prstGeom prst="rect">
            <a:avLst/>
          </a:prstGeom>
          <a:noFill/>
          <a:ln/>
        </p:spPr>
        <p:txBody>
          <a:bodyPr lIns="86493" tIns="43247" rIns="86493" bIns="43247">
            <a:noAutofit/>
          </a:bodyPr>
          <a:lstStyle/>
          <a:p>
            <a:pPr defTabSz="914318" eaLnBrk="1" fontAlgn="auto" hangingPunct="1">
              <a:spcAft>
                <a:spcPts val="0"/>
              </a:spcAft>
              <a:defRPr/>
            </a:pPr>
            <a:r>
              <a:rPr lang="en-US" sz="3200" b="1" dirty="0">
                <a:solidFill>
                  <a:srgbClr val="46263F"/>
                </a:solidFill>
                <a:latin typeface="Calabri"/>
                <a:ea typeface="+mj-ea"/>
                <a:cs typeface="+mj-cs"/>
              </a:rPr>
              <a:t>Step 4:</a:t>
            </a:r>
            <a:br>
              <a:rPr lang="en-US" sz="3200" b="1" dirty="0">
                <a:solidFill>
                  <a:srgbClr val="46263F"/>
                </a:solidFill>
                <a:latin typeface="Calabri"/>
                <a:ea typeface="+mj-ea"/>
                <a:cs typeface="+mj-cs"/>
              </a:rPr>
            </a:br>
            <a:r>
              <a:rPr lang="en-US" sz="3200" b="1" dirty="0">
                <a:solidFill>
                  <a:srgbClr val="46263F"/>
                </a:solidFill>
                <a:latin typeface="Calabri"/>
                <a:ea typeface="+mj-ea"/>
                <a:cs typeface="+mj-cs"/>
              </a:rPr>
              <a:t>Determining Controls:</a:t>
            </a:r>
          </a:p>
          <a:p>
            <a:pPr defTabSz="914318" eaLnBrk="1" fontAlgn="auto" hangingPunct="1">
              <a:spcAft>
                <a:spcPts val="0"/>
              </a:spcAft>
              <a:defRPr/>
            </a:pPr>
            <a:endParaRPr lang="en-US" sz="3200" b="1" dirty="0">
              <a:solidFill>
                <a:srgbClr val="46263F"/>
              </a:solidFill>
              <a:latin typeface="Calabri"/>
              <a:ea typeface="+mj-ea"/>
              <a:cs typeface="+mj-cs"/>
            </a:endParaRPr>
          </a:p>
        </p:txBody>
      </p:sp>
      <p:sp>
        <p:nvSpPr>
          <p:cNvPr id="12"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
        <p:nvSpPr>
          <p:cNvPr id="4" name="CAI1" title="Picture of a check mark next to the survey answer, administrative/work practice control."/>
          <p:cNvSpPr/>
          <p:nvPr>
            <p:custDataLst>
              <p:tags r:id="rId4"/>
            </p:custDataLst>
          </p:nvPr>
        </p:nvSpPr>
        <p:spPr>
          <a:xfrm rot="10800000">
            <a:off x="245292" y="3973159"/>
            <a:ext cx="419100" cy="419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09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0" grpId="0"/>
      <p:bldP spid="4"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PChart" title="Picture of survey results represented in a graph that asks, what type of control is &quot;stay off of pathway which traffic is being directed trough&quot;?"/>
          <p:cNvGraphicFramePr/>
          <p:nvPr>
            <p:custDataLst>
              <p:tags r:id="rId2"/>
            </p:custDataLst>
            <p:extLst>
              <p:ext uri="{D42A27DB-BD31-4B8C-83A1-F6EECF244321}">
                <p14:modId xmlns:p14="http://schemas.microsoft.com/office/powerpoint/2010/main" val="2444289356"/>
              </p:ext>
            </p:extLst>
          </p:nvPr>
        </p:nvGraphicFramePr>
        <p:xfrm>
          <a:off x="5397500" y="2362200"/>
          <a:ext cx="3746500" cy="43815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228600" y="1981200"/>
            <a:ext cx="8345714" cy="1066800"/>
          </a:xfrm>
        </p:spPr>
        <p:txBody>
          <a:bodyPr anchor="t">
            <a:normAutofit fontScale="90000"/>
          </a:bodyPr>
          <a:lstStyle/>
          <a:p>
            <a:r>
              <a:rPr lang="en-US" sz="3000" dirty="0"/>
              <a:t>What type of Control is “Stay off of pathway which traffic is being directed through”?</a:t>
            </a:r>
            <a:br>
              <a:rPr lang="en-US" sz="3000" dirty="0"/>
            </a:br>
            <a:endParaRPr lang="en-US" sz="3000" dirty="0"/>
          </a:p>
        </p:txBody>
      </p:sp>
      <p:sp>
        <p:nvSpPr>
          <p:cNvPr id="3" name="TPAnswers"/>
          <p:cNvSpPr>
            <a:spLocks noGrp="1"/>
          </p:cNvSpPr>
          <p:nvPr>
            <p:ph type="body" idx="1"/>
            <p:custDataLst>
              <p:tags r:id="rId3"/>
            </p:custDataLst>
          </p:nvPr>
        </p:nvSpPr>
        <p:spPr>
          <a:xfrm>
            <a:off x="304801" y="2971800"/>
            <a:ext cx="5486400" cy="1857375"/>
          </a:xfrm>
        </p:spPr>
        <p:txBody>
          <a:bodyPr>
            <a:noAutofit/>
          </a:bodyPr>
          <a:lstStyle/>
          <a:p>
            <a:pPr marL="486524" indent="-486524">
              <a:buFont typeface="+mj-lt"/>
              <a:buAutoNum type="alphaUcPeriod"/>
            </a:pPr>
            <a:r>
              <a:rPr lang="en-US" sz="2400" dirty="0"/>
              <a:t>Engineering Control, EC</a:t>
            </a:r>
          </a:p>
          <a:p>
            <a:pPr marL="486524" indent="-486524">
              <a:buFont typeface="+mj-lt"/>
              <a:buAutoNum type="alphaUcPeriod"/>
            </a:pPr>
            <a:r>
              <a:rPr lang="en-US" sz="2400" dirty="0"/>
              <a:t>Administrative/Work Practice Control, AWPC</a:t>
            </a:r>
          </a:p>
          <a:p>
            <a:pPr marL="486524" indent="-486524">
              <a:buFont typeface="+mj-lt"/>
              <a:buAutoNum type="alphaUcPeriod"/>
            </a:pPr>
            <a:r>
              <a:rPr lang="en-US" sz="2400" dirty="0"/>
              <a:t>Personal protective equipment, PPE</a:t>
            </a:r>
          </a:p>
        </p:txBody>
      </p:sp>
      <p:sp>
        <p:nvSpPr>
          <p:cNvPr id="6" name="Slide Number Placeholder 5"/>
          <p:cNvSpPr>
            <a:spLocks noGrp="1"/>
          </p:cNvSpPr>
          <p:nvPr>
            <p:ph type="sldNum" sz="quarter" idx="4294967295"/>
          </p:nvPr>
        </p:nvSpPr>
        <p:spPr>
          <a:xfrm>
            <a:off x="6553200" y="6248400"/>
            <a:ext cx="1905000" cy="457200"/>
          </a:xfrm>
        </p:spPr>
        <p:txBody>
          <a:bodyPr/>
          <a:lstStyle/>
          <a:p>
            <a:fld id="{C09E4227-0D03-1B4A-B6F4-16F62F318195}" type="slidenum">
              <a:rPr lang="en-US" smtClean="0"/>
              <a:pPr/>
              <a:t>182</a:t>
            </a:fld>
            <a:endParaRPr lang="en-US" dirty="0"/>
          </a:p>
        </p:txBody>
      </p:sp>
      <p:sp>
        <p:nvSpPr>
          <p:cNvPr id="10" name="TextBox 9"/>
          <p:cNvSpPr txBox="1"/>
          <p:nvPr/>
        </p:nvSpPr>
        <p:spPr>
          <a:xfrm>
            <a:off x="457200" y="4800600"/>
            <a:ext cx="5181600" cy="1056835"/>
          </a:xfrm>
          <a:prstGeom prst="rect">
            <a:avLst/>
          </a:prstGeom>
          <a:noFill/>
        </p:spPr>
        <p:txBody>
          <a:bodyPr wrap="square" lIns="86493" tIns="43247" rIns="86493" bIns="43247" rtlCol="0">
            <a:spAutoFit/>
          </a:bodyPr>
          <a:lstStyle/>
          <a:p>
            <a:r>
              <a:rPr lang="en-US" sz="2100" dirty="0">
                <a:solidFill>
                  <a:srgbClr val="FF0000"/>
                </a:solidFill>
                <a:latin typeface="+mj-lt"/>
              </a:rPr>
              <a:t>Staying off of the pathway does not change or reduce the hazard therefore it is an AWPC</a:t>
            </a:r>
          </a:p>
        </p:txBody>
      </p:sp>
      <p:sp>
        <p:nvSpPr>
          <p:cNvPr id="9" name="Rectangle 2"/>
          <p:cNvSpPr txBox="1">
            <a:spLocks noChangeArrowheads="1"/>
          </p:cNvSpPr>
          <p:nvPr/>
        </p:nvSpPr>
        <p:spPr>
          <a:xfrm>
            <a:off x="193288" y="1371600"/>
            <a:ext cx="6055112" cy="609600"/>
          </a:xfrm>
          <a:prstGeom prst="rect">
            <a:avLst/>
          </a:prstGeom>
          <a:noFill/>
          <a:ln/>
        </p:spPr>
        <p:txBody>
          <a:bodyPr lIns="86493" tIns="43247" rIns="86493" bIns="43247">
            <a:noAutofit/>
          </a:bodyPr>
          <a:lstStyle/>
          <a:p>
            <a:pPr defTabSz="914318" eaLnBrk="1" fontAlgn="auto" hangingPunct="1">
              <a:spcAft>
                <a:spcPts val="0"/>
              </a:spcAft>
              <a:defRPr/>
            </a:pPr>
            <a:r>
              <a:rPr lang="en-US" sz="3200" b="1" dirty="0">
                <a:solidFill>
                  <a:srgbClr val="46263F"/>
                </a:solidFill>
                <a:latin typeface="Calabri"/>
                <a:ea typeface="+mj-ea"/>
                <a:cs typeface="+mj-cs"/>
              </a:rPr>
              <a:t>Step 4: Determining Controls:</a:t>
            </a:r>
          </a:p>
          <a:p>
            <a:pPr defTabSz="914318" eaLnBrk="1" fontAlgn="auto" hangingPunct="1">
              <a:spcAft>
                <a:spcPts val="0"/>
              </a:spcAft>
              <a:defRPr/>
            </a:pPr>
            <a:endParaRPr lang="en-US" sz="3200" b="1" dirty="0">
              <a:solidFill>
                <a:srgbClr val="46263F"/>
              </a:solidFill>
              <a:latin typeface="Calabri"/>
              <a:ea typeface="+mj-ea"/>
              <a:cs typeface="+mj-cs"/>
            </a:endParaRPr>
          </a:p>
        </p:txBody>
      </p:sp>
      <p:sp>
        <p:nvSpPr>
          <p:cNvPr id="11" name="Rectangle 2"/>
          <p:cNvSpPr txBox="1">
            <a:spLocks noChangeArrowheads="1"/>
          </p:cNvSpPr>
          <p:nvPr/>
        </p:nvSpPr>
        <p:spPr>
          <a:xfrm>
            <a:off x="457200" y="685800"/>
            <a:ext cx="8229600" cy="1143000"/>
          </a:xfrm>
          <a:prstGeom prst="rect">
            <a:avLst/>
          </a:prstGeom>
          <a:extLst/>
        </p:spPr>
        <p:txBody>
          <a:bodyPr wrap="square" numCol="1"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Fall Protection Plan</a:t>
            </a:r>
          </a:p>
        </p:txBody>
      </p:sp>
      <p:sp>
        <p:nvSpPr>
          <p:cNvPr id="4" name="CAI1" title="Picture of a check mark next to the survey answer, administrative/work practice control."/>
          <p:cNvSpPr/>
          <p:nvPr>
            <p:custDataLst>
              <p:tags r:id="rId4"/>
            </p:custDataLst>
          </p:nvPr>
        </p:nvSpPr>
        <p:spPr>
          <a:xfrm rot="10800000">
            <a:off x="-30479" y="3522980"/>
            <a:ext cx="419100" cy="419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173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0" grpId="0"/>
      <p:bldP spid="4"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46263F"/>
                </a:solidFill>
              </a:rPr>
              <a:t/>
            </a:r>
            <a:br>
              <a:rPr lang="en-US" dirty="0" smtClean="0">
                <a:solidFill>
                  <a:srgbClr val="46263F"/>
                </a:solidFill>
              </a:rPr>
            </a:br>
            <a:r>
              <a:rPr lang="en-US" dirty="0" smtClean="0">
                <a:solidFill>
                  <a:srgbClr val="46263F"/>
                </a:solidFill>
              </a:rPr>
              <a:t>Training</a:t>
            </a:r>
            <a:r>
              <a:rPr lang="en-US" dirty="0">
                <a:solidFill>
                  <a:srgbClr val="46263F"/>
                </a:solidFill>
              </a:rPr>
              <a:t/>
            </a:r>
            <a:br>
              <a:rPr lang="en-US" dirty="0">
                <a:solidFill>
                  <a:srgbClr val="46263F"/>
                </a:solidFill>
              </a:rPr>
            </a:br>
            <a:endParaRPr lang="en-US" dirty="0"/>
          </a:p>
        </p:txBody>
      </p:sp>
      <p:sp>
        <p:nvSpPr>
          <p:cNvPr id="2" name="Content Placeholder 1"/>
          <p:cNvSpPr>
            <a:spLocks noGrp="1"/>
          </p:cNvSpPr>
          <p:nvPr>
            <p:ph idx="4294967295"/>
          </p:nvPr>
        </p:nvSpPr>
        <p:spPr>
          <a:xfrm>
            <a:off x="0" y="2000250"/>
            <a:ext cx="8229600" cy="1928813"/>
          </a:xfrm>
        </p:spPr>
        <p:txBody>
          <a:bodyPr>
            <a:normAutofit lnSpcReduction="10000"/>
          </a:bodyPr>
          <a:lstStyle/>
          <a:p>
            <a:pPr algn="ctr">
              <a:buNone/>
            </a:pPr>
            <a:endParaRPr lang="en-US" sz="4700" dirty="0"/>
          </a:p>
          <a:p>
            <a:pPr algn="ctr">
              <a:buNone/>
            </a:pPr>
            <a:r>
              <a:rPr lang="en-US" sz="4700" dirty="0">
                <a:solidFill>
                  <a:srgbClr val="FF0000"/>
                </a:solidFill>
              </a:rPr>
              <a:t>Training</a:t>
            </a:r>
          </a:p>
          <a:p>
            <a:pPr algn="ctr">
              <a:buNone/>
            </a:pPr>
            <a:r>
              <a:rPr lang="en-US" dirty="0"/>
              <a:t>Training is the key that ties this process together</a:t>
            </a:r>
          </a:p>
        </p:txBody>
      </p:sp>
      <p:sp>
        <p:nvSpPr>
          <p:cNvPr id="4" name="Slide Number Placeholder 3"/>
          <p:cNvSpPr>
            <a:spLocks noGrp="1"/>
          </p:cNvSpPr>
          <p:nvPr>
            <p:ph type="sldNum" sz="quarter" idx="4294967295"/>
          </p:nvPr>
        </p:nvSpPr>
        <p:spPr>
          <a:xfrm>
            <a:off x="7239000" y="6248400"/>
            <a:ext cx="1905000" cy="457200"/>
          </a:xfrm>
        </p:spPr>
        <p:txBody>
          <a:bodyPr/>
          <a:lstStyle/>
          <a:p>
            <a:fld id="{C09E4227-0D03-1B4A-B6F4-16F62F318195}" type="slidenum">
              <a:rPr lang="en-US" smtClean="0"/>
              <a:pPr/>
              <a:t>183</a:t>
            </a:fld>
            <a:endParaRPr lang="en-US" dirty="0"/>
          </a:p>
        </p:txBody>
      </p:sp>
    </p:spTree>
    <p:custDataLst>
      <p:tags r:id="rId1"/>
    </p:custDataLst>
    <p:extLst>
      <p:ext uri="{BB962C8B-B14F-4D97-AF65-F5344CB8AC3E}">
        <p14:creationId xmlns:p14="http://schemas.microsoft.com/office/powerpoint/2010/main" val="369310932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6263F"/>
                </a:solidFill>
              </a:rPr>
              <a:t/>
            </a:r>
            <a:br>
              <a:rPr lang="en-US" dirty="0" smtClean="0">
                <a:solidFill>
                  <a:srgbClr val="46263F"/>
                </a:solidFill>
              </a:rPr>
            </a:br>
            <a:r>
              <a:rPr lang="en-US" dirty="0" smtClean="0">
                <a:solidFill>
                  <a:srgbClr val="46263F"/>
                </a:solidFill>
              </a:rPr>
              <a:t>Training</a:t>
            </a:r>
            <a:r>
              <a:rPr lang="en-US" dirty="0">
                <a:solidFill>
                  <a:srgbClr val="46263F"/>
                </a:solidFill>
              </a:rPr>
              <a:t/>
            </a:r>
            <a:br>
              <a:rPr lang="en-US" dirty="0">
                <a:solidFill>
                  <a:srgbClr val="46263F"/>
                </a:solidFill>
              </a:rPr>
            </a:br>
            <a:endParaRPr lang="en-US" dirty="0"/>
          </a:p>
        </p:txBody>
      </p:sp>
      <p:sp>
        <p:nvSpPr>
          <p:cNvPr id="7173" name="Rectangle 3"/>
          <p:cNvSpPr>
            <a:spLocks noGrp="1" noChangeArrowheads="1"/>
          </p:cNvSpPr>
          <p:nvPr>
            <p:ph idx="4294967295"/>
          </p:nvPr>
        </p:nvSpPr>
        <p:spPr>
          <a:xfrm>
            <a:off x="0" y="1481138"/>
            <a:ext cx="8229600" cy="4525962"/>
          </a:xfrm>
        </p:spPr>
        <p:txBody>
          <a:bodyPr/>
          <a:lstStyle/>
          <a:p>
            <a:pPr eaLnBrk="1" hangingPunct="1">
              <a:lnSpc>
                <a:spcPct val="90000"/>
              </a:lnSpc>
            </a:pPr>
            <a:r>
              <a:rPr lang="en-US" dirty="0">
                <a:latin typeface="Century Gothic" charset="0"/>
                <a:ea typeface="MS PGothic" charset="0"/>
              </a:rPr>
              <a:t>For each employee who might be exposed to falls</a:t>
            </a:r>
          </a:p>
          <a:p>
            <a:pPr eaLnBrk="1" hangingPunct="1">
              <a:lnSpc>
                <a:spcPct val="90000"/>
              </a:lnSpc>
            </a:pPr>
            <a:r>
              <a:rPr lang="en-US" dirty="0">
                <a:latin typeface="Century Gothic" charset="0"/>
                <a:ea typeface="MS PGothic" charset="0"/>
              </a:rPr>
              <a:t>Trained by competent person</a:t>
            </a:r>
          </a:p>
          <a:p>
            <a:pPr eaLnBrk="1" hangingPunct="1">
              <a:lnSpc>
                <a:spcPct val="90000"/>
              </a:lnSpc>
            </a:pPr>
            <a:r>
              <a:rPr lang="en-US" dirty="0">
                <a:latin typeface="Century Gothic" charset="0"/>
                <a:ea typeface="MS PGothic" charset="0"/>
              </a:rPr>
              <a:t>Covers fall hazards in work area</a:t>
            </a:r>
          </a:p>
          <a:p>
            <a:pPr eaLnBrk="1" hangingPunct="1">
              <a:lnSpc>
                <a:spcPct val="90000"/>
              </a:lnSpc>
            </a:pPr>
            <a:r>
              <a:rPr lang="en-US" dirty="0">
                <a:latin typeface="Century Gothic" charset="0"/>
                <a:ea typeface="MS PGothic" charset="0"/>
              </a:rPr>
              <a:t>Covers procedures for FPS to be used</a:t>
            </a:r>
          </a:p>
        </p:txBody>
      </p:sp>
      <p:grpSp>
        <p:nvGrpSpPr>
          <p:cNvPr id="7175" name="Group 6" title="Picture of an instructore training."/>
          <p:cNvGrpSpPr>
            <a:grpSpLocks/>
          </p:cNvGrpSpPr>
          <p:nvPr/>
        </p:nvGrpSpPr>
        <p:grpSpPr bwMode="auto">
          <a:xfrm>
            <a:off x="3505201" y="4038600"/>
            <a:ext cx="2389188" cy="2259013"/>
            <a:chOff x="2208" y="2897"/>
            <a:chExt cx="1505" cy="1423"/>
          </a:xfrm>
        </p:grpSpPr>
        <p:graphicFrame>
          <p:nvGraphicFramePr>
            <p:cNvPr id="7170" name="Object 4"/>
            <p:cNvGraphicFramePr>
              <a:graphicFrameLocks noChangeAspect="1"/>
            </p:cNvGraphicFramePr>
            <p:nvPr>
              <p:extLst>
                <p:ext uri="{D42A27DB-BD31-4B8C-83A1-F6EECF244321}">
                  <p14:modId xmlns:p14="http://schemas.microsoft.com/office/powerpoint/2010/main" val="672214885"/>
                </p:ext>
              </p:extLst>
            </p:nvPr>
          </p:nvGraphicFramePr>
          <p:xfrm>
            <a:off x="2256" y="2897"/>
            <a:ext cx="1457" cy="1423"/>
          </p:xfrm>
          <a:graphic>
            <a:graphicData uri="http://schemas.openxmlformats.org/presentationml/2006/ole">
              <mc:AlternateContent xmlns:mc="http://schemas.openxmlformats.org/markup-compatibility/2006">
                <mc:Choice xmlns:v="urn:schemas-microsoft-com:vml" Requires="v">
                  <p:oleObj spid="_x0000_s15112" name="Clip" r:id="rId4" imgW="1883328" imgH="1839286" progId="">
                    <p:embed/>
                  </p:oleObj>
                </mc:Choice>
                <mc:Fallback>
                  <p:oleObj name="Clip" r:id="rId4" imgW="1883328" imgH="1839286" progId="">
                    <p:embed/>
                    <p:pic>
                      <p:nvPicPr>
                        <p:cNvPr id="0" name="Picture 6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2897"/>
                          <a:ext cx="1457" cy="142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000000">
                                    <a:alpha val="74997"/>
                                  </a:srgbClr>
                                </a:outerShdw>
                              </a:effectLst>
                            </a14:hiddenEffects>
                          </a:ext>
                        </a:extLst>
                      </p:spPr>
                    </p:pic>
                  </p:oleObj>
                </mc:Fallback>
              </mc:AlternateContent>
            </a:graphicData>
          </a:graphic>
        </p:graphicFrame>
        <p:graphicFrame>
          <p:nvGraphicFramePr>
            <p:cNvPr id="7171" name="Object 5"/>
            <p:cNvGraphicFramePr>
              <a:graphicFrameLocks noChangeAspect="1"/>
            </p:cNvGraphicFramePr>
            <p:nvPr>
              <p:extLst>
                <p:ext uri="{D42A27DB-BD31-4B8C-83A1-F6EECF244321}">
                  <p14:modId xmlns:p14="http://schemas.microsoft.com/office/powerpoint/2010/main" val="3397344845"/>
                </p:ext>
              </p:extLst>
            </p:nvPr>
          </p:nvGraphicFramePr>
          <p:xfrm>
            <a:off x="2208" y="3473"/>
            <a:ext cx="768" cy="717"/>
          </p:xfrm>
          <a:graphic>
            <a:graphicData uri="http://schemas.openxmlformats.org/presentationml/2006/ole">
              <mc:AlternateContent xmlns:mc="http://schemas.openxmlformats.org/markup-compatibility/2006">
                <mc:Choice xmlns:v="urn:schemas-microsoft-com:vml" Requires="v">
                  <p:oleObj spid="_x0000_s15113" name="Clip" r:id="rId6" imgW="3699545" imgH="3456264" progId="">
                    <p:embed/>
                  </p:oleObj>
                </mc:Choice>
                <mc:Fallback>
                  <p:oleObj name="Clip" r:id="rId6" imgW="3699545" imgH="3456264" progId="">
                    <p:embed/>
                    <p:pic>
                      <p:nvPicPr>
                        <p:cNvPr id="0" name="Picture 6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3473"/>
                          <a:ext cx="768" cy="71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00000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212639834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46263F"/>
                </a:solidFill>
              </a:rPr>
              <a:t/>
            </a:r>
            <a:br>
              <a:rPr lang="en-US" dirty="0" smtClean="0">
                <a:solidFill>
                  <a:srgbClr val="46263F"/>
                </a:solidFill>
              </a:rPr>
            </a:br>
            <a:r>
              <a:rPr lang="en-US" dirty="0" smtClean="0">
                <a:solidFill>
                  <a:srgbClr val="46263F"/>
                </a:solidFill>
              </a:rPr>
              <a:t>Training</a:t>
            </a:r>
            <a:r>
              <a:rPr lang="en-US" dirty="0">
                <a:solidFill>
                  <a:srgbClr val="46263F"/>
                </a:solidFill>
              </a:rPr>
              <a:t/>
            </a:r>
            <a:br>
              <a:rPr lang="en-US" dirty="0">
                <a:solidFill>
                  <a:srgbClr val="46263F"/>
                </a:solidFill>
              </a:rPr>
            </a:br>
            <a:endParaRPr lang="en-US" dirty="0"/>
          </a:p>
        </p:txBody>
      </p:sp>
      <p:sp>
        <p:nvSpPr>
          <p:cNvPr id="3" name="Content Placeholder 2"/>
          <p:cNvSpPr>
            <a:spLocks noGrp="1"/>
          </p:cNvSpPr>
          <p:nvPr>
            <p:ph idx="4294967295"/>
          </p:nvPr>
        </p:nvSpPr>
        <p:spPr>
          <a:xfrm>
            <a:off x="1060450" y="1500188"/>
            <a:ext cx="8083550" cy="4286250"/>
          </a:xfrm>
        </p:spPr>
        <p:txBody>
          <a:bodyPr/>
          <a:lstStyle/>
          <a:p>
            <a:pPr>
              <a:buNone/>
            </a:pPr>
            <a:r>
              <a:rPr lang="en-US" dirty="0"/>
              <a:t>Training can take many forms:</a:t>
            </a:r>
          </a:p>
          <a:p>
            <a:pPr lvl="1">
              <a:buFont typeface="Wingdings" pitchFamily="2" charset="2"/>
              <a:buChar char="Ø"/>
            </a:pPr>
            <a:r>
              <a:rPr lang="en-US" dirty="0">
                <a:solidFill>
                  <a:srgbClr val="FF0000"/>
                </a:solidFill>
              </a:rPr>
              <a:t> </a:t>
            </a:r>
            <a:r>
              <a:rPr lang="en-US" dirty="0"/>
              <a:t>Traditional Classroom training on the hazards and expectations</a:t>
            </a:r>
          </a:p>
          <a:p>
            <a:pPr lvl="1">
              <a:buFont typeface="Wingdings" pitchFamily="2" charset="2"/>
              <a:buChar char="Ø"/>
            </a:pPr>
            <a:r>
              <a:rPr lang="en-US" dirty="0">
                <a:solidFill>
                  <a:srgbClr val="FF0000"/>
                </a:solidFill>
              </a:rPr>
              <a:t> </a:t>
            </a:r>
            <a:r>
              <a:rPr lang="en-US" dirty="0"/>
              <a:t>Tool Box  Safety Talks on the job to ensure that everyone on the crew knows what is expected of them</a:t>
            </a:r>
          </a:p>
          <a:p>
            <a:pPr lvl="1">
              <a:buFont typeface="Wingdings" pitchFamily="2" charset="2"/>
              <a:buChar char="Ø"/>
            </a:pPr>
            <a:r>
              <a:rPr lang="en-US" dirty="0">
                <a:solidFill>
                  <a:srgbClr val="FF0000"/>
                </a:solidFill>
              </a:rPr>
              <a:t> </a:t>
            </a:r>
            <a:r>
              <a:rPr lang="en-US" dirty="0"/>
              <a:t>Union Based/Sponsored training</a:t>
            </a:r>
            <a:endParaRPr lang="en-US" dirty="0">
              <a:solidFill>
                <a:srgbClr val="FF0000"/>
              </a:solidFill>
            </a:endParaRPr>
          </a:p>
          <a:p>
            <a:pPr lvl="1">
              <a:buFont typeface="Wingdings" pitchFamily="2" charset="2"/>
              <a:buChar char="Ø"/>
            </a:pPr>
            <a:r>
              <a:rPr lang="en-US" dirty="0">
                <a:solidFill>
                  <a:srgbClr val="FF0000"/>
                </a:solidFill>
              </a:rPr>
              <a:t> </a:t>
            </a:r>
            <a:r>
              <a:rPr lang="en-US" dirty="0"/>
              <a:t>Independent training</a:t>
            </a:r>
          </a:p>
          <a:p>
            <a:pPr lvl="1">
              <a:buFont typeface="Wingdings" pitchFamily="2" charset="2"/>
              <a:buChar char="Ø"/>
            </a:pPr>
            <a:endParaRPr lang="en-US" dirty="0"/>
          </a:p>
          <a:p>
            <a:pPr lvl="1">
              <a:buFont typeface="Wingdings" pitchFamily="2" charset="2"/>
              <a:buChar char="Ø"/>
            </a:pPr>
            <a:endParaRPr lang="en-US" dirty="0"/>
          </a:p>
          <a:p>
            <a:pPr lvl="1">
              <a:buFont typeface="Wingdings" pitchFamily="2" charset="2"/>
              <a:buChar char="Ø"/>
            </a:pPr>
            <a:endParaRPr lang="en-US" dirty="0">
              <a:solidFill>
                <a:srgbClr val="FF0000"/>
              </a:solidFill>
            </a:endParaRPr>
          </a:p>
        </p:txBody>
      </p:sp>
      <p:sp>
        <p:nvSpPr>
          <p:cNvPr id="2" name="Slide Number Placeholder 1"/>
          <p:cNvSpPr>
            <a:spLocks noGrp="1"/>
          </p:cNvSpPr>
          <p:nvPr>
            <p:ph type="sldNum" sz="quarter" idx="4294967295"/>
          </p:nvPr>
        </p:nvSpPr>
        <p:spPr>
          <a:xfrm>
            <a:off x="7239000" y="6248400"/>
            <a:ext cx="1905000" cy="457200"/>
          </a:xfrm>
        </p:spPr>
        <p:txBody>
          <a:bodyPr/>
          <a:lstStyle/>
          <a:p>
            <a:fld id="{C09E4227-0D03-1B4A-B6F4-16F62F318195}" type="slidenum">
              <a:rPr lang="en-US" smtClean="0"/>
              <a:pPr/>
              <a:t>185</a:t>
            </a:fld>
            <a:endParaRPr lang="en-US" dirty="0"/>
          </a:p>
        </p:txBody>
      </p:sp>
    </p:spTree>
    <p:custDataLst>
      <p:tags r:id="rId1"/>
    </p:custDataLst>
    <p:extLst>
      <p:ext uri="{BB962C8B-B14F-4D97-AF65-F5344CB8AC3E}">
        <p14:creationId xmlns:p14="http://schemas.microsoft.com/office/powerpoint/2010/main" val="3630542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428750" y="1600200"/>
            <a:ext cx="6172200" cy="3429000"/>
          </a:xfrm>
        </p:spPr>
        <p:txBody>
          <a:bodyPr>
            <a:normAutofit/>
          </a:bodyPr>
          <a:lstStyle/>
          <a:p>
            <a:pPr algn="ctr" eaLnBrk="1" hangingPunct="1">
              <a:buFont typeface="Arial" panose="020B0604020202020204" pitchFamily="34" charset="0"/>
              <a:buNone/>
            </a:pPr>
            <a:r>
              <a:rPr lang="en-US" altLang="en-US" sz="3600" dirty="0"/>
              <a:t>Why Do We Need a </a:t>
            </a:r>
          </a:p>
          <a:p>
            <a:pPr algn="ctr" eaLnBrk="1" hangingPunct="1">
              <a:buFont typeface="Arial" panose="020B0604020202020204" pitchFamily="34" charset="0"/>
              <a:buNone/>
            </a:pPr>
            <a:r>
              <a:rPr lang="en-US" altLang="en-US" sz="3600" dirty="0"/>
              <a:t>Fall Protection </a:t>
            </a:r>
          </a:p>
          <a:p>
            <a:pPr algn="ctr" eaLnBrk="1" hangingPunct="1">
              <a:buFont typeface="Arial" panose="020B0604020202020204" pitchFamily="34" charset="0"/>
              <a:buNone/>
            </a:pPr>
            <a:r>
              <a:rPr lang="en-US" altLang="en-US" sz="3600" dirty="0"/>
              <a:t>Training Program </a:t>
            </a:r>
          </a:p>
          <a:p>
            <a:pPr algn="ctr" eaLnBrk="1" hangingPunct="1">
              <a:buFont typeface="Arial" panose="020B0604020202020204" pitchFamily="34" charset="0"/>
              <a:buNone/>
            </a:pPr>
            <a:r>
              <a:rPr lang="en-US" altLang="en-US" sz="3600" dirty="0"/>
              <a:t>Specifically for the </a:t>
            </a:r>
          </a:p>
          <a:p>
            <a:pPr algn="ctr" eaLnBrk="1" hangingPunct="1">
              <a:buFont typeface="Arial" panose="020B0604020202020204" pitchFamily="34" charset="0"/>
              <a:buNone/>
            </a:pPr>
            <a:r>
              <a:rPr lang="en-US" altLang="en-US" sz="3600" dirty="0"/>
              <a:t>Tower Industry?</a:t>
            </a:r>
          </a:p>
        </p:txBody>
      </p:sp>
      <p:sp>
        <p:nvSpPr>
          <p:cNvPr id="5" name="Title 1"/>
          <p:cNvSpPr>
            <a:spLocks noGrp="1"/>
          </p:cNvSpPr>
          <p:nvPr>
            <p:ph type="title"/>
          </p:nvPr>
        </p:nvSpPr>
        <p:spPr>
          <a:xfrm>
            <a:off x="457200" y="274638"/>
            <a:ext cx="8229600" cy="1143000"/>
          </a:xfrm>
        </p:spPr>
        <p:txBody>
          <a:bodyPr/>
          <a:lstStyle/>
          <a:p>
            <a:r>
              <a:rPr lang="en-US" dirty="0"/>
              <a:t>Introduction</a:t>
            </a:r>
          </a:p>
        </p:txBody>
      </p:sp>
    </p:spTree>
    <p:extLst>
      <p:ext uri="{BB962C8B-B14F-4D97-AF65-F5344CB8AC3E}">
        <p14:creationId xmlns:p14="http://schemas.microsoft.com/office/powerpoint/2010/main" val="1460456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29534"/>
            <a:ext cx="8001000" cy="44012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This material was produced under a 2015 Susan Harwood Training Grant (SH-27625-SH5) from the Occupational Safety and Health Administration (OSHA), U.S. Department of Labor. It does not necessarily reflect the views or policies of the U.S. Department of Labor, nor does mention of trade names, commercial products, or organizations imply endorsement by the U.S. Government.</a:t>
            </a:r>
          </a:p>
          <a:p>
            <a:endParaRPr lang="en-US" sz="2800"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457200" y="274638"/>
            <a:ext cx="8229600" cy="1143000"/>
          </a:xfrm>
        </p:spPr>
        <p:txBody>
          <a:bodyPr/>
          <a:lstStyle/>
          <a:p>
            <a:r>
              <a:rPr lang="en-US" dirty="0"/>
              <a:t>Acknowledgement</a:t>
            </a:r>
          </a:p>
        </p:txBody>
      </p:sp>
    </p:spTree>
    <p:extLst>
      <p:ext uri="{BB962C8B-B14F-4D97-AF65-F5344CB8AC3E}">
        <p14:creationId xmlns:p14="http://schemas.microsoft.com/office/powerpoint/2010/main" val="2609930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Why do we need a specific fall protection course for the tower industry?"/>
          <p:cNvGraphicFramePr/>
          <p:nvPr>
            <p:custDataLst>
              <p:tags r:id="rId2"/>
            </p:custDataLst>
            <p:extLst>
              <p:ext uri="{D42A27DB-BD31-4B8C-83A1-F6EECF244321}">
                <p14:modId xmlns:p14="http://schemas.microsoft.com/office/powerpoint/2010/main" val="2287017211"/>
              </p:ext>
            </p:extLst>
          </p:nvPr>
        </p:nvGraphicFramePr>
        <p:xfrm>
          <a:off x="6248400" y="2286000"/>
          <a:ext cx="2832100" cy="37338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295400"/>
            <a:ext cx="8230810" cy="1143000"/>
          </a:xfrm>
        </p:spPr>
        <p:txBody>
          <a:bodyPr/>
          <a:lstStyle/>
          <a:p>
            <a:r>
              <a:rPr lang="en-US" dirty="0"/>
              <a:t>Why do we need a specific fall protection course for the tower industry?</a:t>
            </a:r>
          </a:p>
        </p:txBody>
      </p:sp>
      <p:sp>
        <p:nvSpPr>
          <p:cNvPr id="3" name="TPAnswers"/>
          <p:cNvSpPr>
            <a:spLocks noGrp="1"/>
          </p:cNvSpPr>
          <p:nvPr>
            <p:ph type="body" idx="1"/>
            <p:custDataLst>
              <p:tags r:id="rId3"/>
            </p:custDataLst>
          </p:nvPr>
        </p:nvSpPr>
        <p:spPr>
          <a:xfrm>
            <a:off x="304800" y="2438400"/>
            <a:ext cx="5954110" cy="3352800"/>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2800" dirty="0"/>
              <a:t>The tower industry fall hazards are unique</a:t>
            </a:r>
          </a:p>
          <a:p>
            <a:pPr marL="623887" indent="-514350">
              <a:spcBef>
                <a:spcPct val="20000"/>
              </a:spcBef>
              <a:spcAft>
                <a:spcPts val="0"/>
              </a:spcAft>
              <a:buFont typeface="Wingdings 3" panose="05040102010807070707" pitchFamily="18" charset="2"/>
              <a:buAutoNum type="alphaUcPeriod"/>
            </a:pPr>
            <a:r>
              <a:rPr lang="en-US" sz="2800" dirty="0"/>
              <a:t>Limited anchorage points on towers</a:t>
            </a:r>
          </a:p>
          <a:p>
            <a:pPr marL="623887" indent="-514350">
              <a:spcBef>
                <a:spcPct val="20000"/>
              </a:spcBef>
              <a:spcAft>
                <a:spcPts val="0"/>
              </a:spcAft>
              <a:buFont typeface="Wingdings 3" panose="05040102010807070707" pitchFamily="18" charset="2"/>
              <a:buAutoNum type="alphaUcPeriod"/>
            </a:pPr>
            <a:r>
              <a:rPr lang="en-US" sz="2800" dirty="0"/>
              <a:t>Remote locations of tower erection presents unique challenges</a:t>
            </a:r>
          </a:p>
          <a:p>
            <a:pPr marL="623887" indent="-514350">
              <a:spcBef>
                <a:spcPct val="20000"/>
              </a:spcBef>
              <a:spcAft>
                <a:spcPts val="0"/>
              </a:spcAft>
              <a:buFont typeface="Wingdings 3" panose="05040102010807070707" pitchFamily="18" charset="2"/>
              <a:buAutoNum type="alphaUcPeriod"/>
            </a:pPr>
            <a:r>
              <a:rPr lang="en-US" sz="2800" dirty="0"/>
              <a:t>All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20</a:t>
            </a:fld>
            <a:endParaRPr lang="en-US" dirty="0"/>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Introduction</a:t>
            </a:r>
          </a:p>
        </p:txBody>
      </p:sp>
      <p:sp>
        <p:nvSpPr>
          <p:cNvPr id="5" name="CAI1" title="Picture of a chech mark next to the survey answer, all the above. The tower industry fall hazards are unique. Linited anchorage points on towers, and remote locations of tower erection presents unique challenges."/>
          <p:cNvSpPr/>
          <p:nvPr>
            <p:custDataLst>
              <p:tags r:id="rId4"/>
            </p:custDataLst>
          </p:nvPr>
        </p:nvSpPr>
        <p:spPr>
          <a:xfrm rot="10800000">
            <a:off x="-20320" y="5350595"/>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436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Which answer below represents the greatest hazard in tower erection?"/>
          <p:cNvGraphicFramePr/>
          <p:nvPr>
            <p:custDataLst>
              <p:tags r:id="rId2"/>
            </p:custDataLst>
            <p:extLst>
              <p:ext uri="{D42A27DB-BD31-4B8C-83A1-F6EECF244321}">
                <p14:modId xmlns:p14="http://schemas.microsoft.com/office/powerpoint/2010/main" val="1569864676"/>
              </p:ext>
            </p:extLst>
          </p:nvPr>
        </p:nvGraphicFramePr>
        <p:xfrm>
          <a:off x="4940300" y="2514600"/>
          <a:ext cx="4203700" cy="34671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295400"/>
            <a:ext cx="8230810" cy="1143000"/>
          </a:xfrm>
        </p:spPr>
        <p:txBody>
          <a:bodyPr/>
          <a:lstStyle/>
          <a:p>
            <a:r>
              <a:rPr lang="en-US" dirty="0"/>
              <a:t>Which answer below represents the greatest Hazard in Tower erection?</a:t>
            </a:r>
          </a:p>
        </p:txBody>
      </p:sp>
      <p:sp>
        <p:nvSpPr>
          <p:cNvPr id="3" name="TPAnswers"/>
          <p:cNvSpPr>
            <a:spLocks noGrp="1"/>
          </p:cNvSpPr>
          <p:nvPr>
            <p:ph type="body" idx="1"/>
            <p:custDataLst>
              <p:tags r:id="rId3"/>
            </p:custDataLst>
          </p:nvPr>
        </p:nvSpPr>
        <p:spPr>
          <a:xfrm>
            <a:off x="304800" y="2438400"/>
            <a:ext cx="5257800" cy="3352800"/>
          </a:xfrm>
        </p:spPr>
        <p:txBody>
          <a:bodyPr>
            <a:normAutofit/>
          </a:bodyPr>
          <a:lstStyle/>
          <a:p>
            <a:pPr marL="906463" lvl="1" indent="-514350">
              <a:buAutoNum type="alphaUcPeriod"/>
            </a:pPr>
            <a:r>
              <a:rPr lang="en-US" sz="2600" dirty="0"/>
              <a:t>Falls from great heights. </a:t>
            </a:r>
          </a:p>
          <a:p>
            <a:pPr marL="906463" lvl="1" indent="-514350">
              <a:buAutoNum type="alphaUcPeriod"/>
            </a:pPr>
            <a:r>
              <a:rPr lang="en-US" sz="2600" dirty="0"/>
              <a:t>Electrical hazards.</a:t>
            </a:r>
          </a:p>
          <a:p>
            <a:pPr marL="906463" lvl="1" indent="-514350">
              <a:buAutoNum type="alphaUcPeriod"/>
            </a:pPr>
            <a:r>
              <a:rPr lang="en-US" sz="2600" dirty="0"/>
              <a:t>Hazards associated with hoisting personnel and equipment;</a:t>
            </a:r>
          </a:p>
          <a:p>
            <a:pPr marL="906463" lvl="1" indent="-514350">
              <a:buAutoNum type="alphaUcPeriod"/>
            </a:pPr>
            <a:r>
              <a:rPr lang="en-US" sz="2600" dirty="0"/>
              <a:t>Falling Objects</a:t>
            </a:r>
          </a:p>
          <a:p>
            <a:pPr marL="906463" lvl="1" indent="-514350">
              <a:buAutoNum type="alphaUcPeriod"/>
            </a:pPr>
            <a:r>
              <a:rPr lang="en-US" sz="2600" dirty="0"/>
              <a:t>Tower collapse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21</a:t>
            </a:fld>
            <a:endParaRPr lang="en-US" dirty="0"/>
          </a:p>
        </p:txBody>
      </p:sp>
      <p:sp>
        <p:nvSpPr>
          <p:cNvPr id="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Introduction</a:t>
            </a:r>
          </a:p>
        </p:txBody>
      </p:sp>
      <p:sp>
        <p:nvSpPr>
          <p:cNvPr id="5" name="CAI1" title="Picture of a check mark next to the survey answer, falls from great heights."/>
          <p:cNvSpPr/>
          <p:nvPr>
            <p:custDataLst>
              <p:tags r:id="rId4"/>
            </p:custDataLst>
          </p:nvPr>
        </p:nvSpPr>
        <p:spPr>
          <a:xfrm rot="10800000">
            <a:off x="50800" y="2484120"/>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24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77541"/>
            <a:ext cx="7772400" cy="1470025"/>
          </a:xfrm>
        </p:spPr>
        <p:txBody>
          <a:bodyPr/>
          <a:lstStyle/>
          <a:p>
            <a:r>
              <a:rPr lang="en-US" dirty="0"/>
              <a:t>Section 2: </a:t>
            </a:r>
            <a:br>
              <a:rPr lang="en-US" dirty="0"/>
            </a:br>
            <a:r>
              <a:rPr lang="en-US" dirty="0"/>
              <a:t>Climbing Techniques</a:t>
            </a:r>
          </a:p>
        </p:txBody>
      </p:sp>
      <p:sp>
        <p:nvSpPr>
          <p:cNvPr id="5" name="Content Placeholder 2"/>
          <p:cNvSpPr txBox="1">
            <a:spLocks/>
          </p:cNvSpPr>
          <p:nvPr/>
        </p:nvSpPr>
        <p:spPr bwMode="auto">
          <a:xfrm>
            <a:off x="457200" y="1719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9538" indent="0" algn="ctr" rtl="0" eaLnBrk="1" fontAlgn="base" hangingPunct="1">
              <a:spcBef>
                <a:spcPts val="400"/>
              </a:spcBef>
              <a:spcAft>
                <a:spcPct val="0"/>
              </a:spcAft>
              <a:buClr>
                <a:schemeClr val="accent1"/>
              </a:buClr>
              <a:buSzPct val="68000"/>
              <a:buFont typeface="Wingdings 3" panose="05040102010807070707" pitchFamily="18" charset="2"/>
              <a:buNone/>
              <a:defRPr sz="2700" smtClean="0">
                <a:solidFill>
                  <a:schemeClr val="tx1"/>
                </a:solidFill>
                <a:latin typeface="Calibri" panose="020F0502020204030204" pitchFamily="34"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a:solidFill>
                  <a:schemeClr val="tx1"/>
                </a:solidFill>
                <a:latin typeface="Calibri" panose="020F0502020204030204" pitchFamily="34" charset="0"/>
                <a:ea typeface="+mn-ea"/>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a:solidFill>
                  <a:schemeClr val="tx1"/>
                </a:solidFill>
                <a:latin typeface="Calibri" panose="020F0502020204030204" pitchFamily="34" charset="0"/>
                <a:ea typeface="+mn-ea"/>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a:solidFill>
                  <a:schemeClr val="tx1"/>
                </a:solidFill>
                <a:latin typeface="Calibri" panose="020F0502020204030204" pitchFamily="34" charset="0"/>
                <a:ea typeface="+mn-ea"/>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sz="2000">
                <a:solidFill>
                  <a:schemeClr val="tx1"/>
                </a:solidFill>
                <a:latin typeface="Calibri" panose="020F0502020204030204" pitchFamily="34" charset="0"/>
                <a:ea typeface="+mn-ea"/>
              </a:defRPr>
            </a:lvl5pPr>
            <a:lvl6pPr marL="18288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marL="109537" algn="l"/>
            <a:r>
              <a:rPr lang="en-US" sz="2800" kern="0" dirty="0"/>
              <a:t>By the end of this section, students will understand the following:</a:t>
            </a:r>
          </a:p>
          <a:p>
            <a:pPr marL="876300" lvl="1" indent="-255588">
              <a:buClr>
                <a:srgbClr val="2DA2BF"/>
              </a:buClr>
              <a:buFont typeface="Wingdings 3" panose="05040102010807070707" pitchFamily="18" charset="2"/>
              <a:buChar char=""/>
            </a:pPr>
            <a:r>
              <a:rPr lang="en-US" sz="2800" kern="0" dirty="0">
                <a:solidFill>
                  <a:srgbClr val="000000"/>
                </a:solidFill>
              </a:rPr>
              <a:t>Climb Safely and Conserve Energy</a:t>
            </a:r>
          </a:p>
          <a:p>
            <a:pPr marL="876300" lvl="1" indent="-255588">
              <a:buClr>
                <a:srgbClr val="2DA2BF"/>
              </a:buClr>
              <a:buFont typeface="Wingdings 3" panose="05040102010807070707" pitchFamily="18" charset="2"/>
              <a:buChar char=""/>
            </a:pPr>
            <a:r>
              <a:rPr lang="en-US" sz="2800" kern="0" dirty="0">
                <a:solidFill>
                  <a:srgbClr val="000000"/>
                </a:solidFill>
              </a:rPr>
              <a:t>Explain “three points of contact”</a:t>
            </a:r>
          </a:p>
          <a:p>
            <a:pPr marL="876300" lvl="1" indent="-255588">
              <a:buClr>
                <a:srgbClr val="2DA2BF"/>
              </a:buClr>
              <a:buFont typeface="Wingdings 3" panose="05040102010807070707" pitchFamily="18" charset="2"/>
              <a:buChar char=""/>
            </a:pPr>
            <a:r>
              <a:rPr lang="en-US" sz="2800" kern="0" dirty="0">
                <a:solidFill>
                  <a:srgbClr val="000000"/>
                </a:solidFill>
              </a:rPr>
              <a:t>Explain use of skeletal System</a:t>
            </a:r>
          </a:p>
          <a:p>
            <a:pPr marL="876300" lvl="1" indent="-255588">
              <a:buClr>
                <a:srgbClr val="2DA2BF"/>
              </a:buClr>
              <a:buFont typeface="Wingdings 3" panose="05040102010807070707" pitchFamily="18" charset="2"/>
              <a:buChar char=""/>
            </a:pPr>
            <a:r>
              <a:rPr lang="en-US" sz="2800" kern="0" dirty="0">
                <a:solidFill>
                  <a:srgbClr val="000000"/>
                </a:solidFill>
              </a:rPr>
              <a:t>Explain safety considerations for all climbs</a:t>
            </a:r>
          </a:p>
        </p:txBody>
      </p:sp>
    </p:spTree>
    <p:extLst>
      <p:ext uri="{BB962C8B-B14F-4D97-AF65-F5344CB8AC3E}">
        <p14:creationId xmlns:p14="http://schemas.microsoft.com/office/powerpoint/2010/main" val="340967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Grp="1" noChangeArrowheads="1"/>
          </p:cNvSpPr>
          <p:nvPr>
            <p:ph type="title"/>
          </p:nvPr>
        </p:nvSpPr>
        <p:spPr>
          <a:noFill/>
          <a:ln/>
        </p:spPr>
        <p:txBody>
          <a:bodyPr/>
          <a:lstStyle/>
          <a:p>
            <a:r>
              <a:rPr lang="en-US" dirty="0"/>
              <a:t>Climbing Techniques</a:t>
            </a:r>
          </a:p>
        </p:txBody>
      </p:sp>
      <p:sp>
        <p:nvSpPr>
          <p:cNvPr id="248835" name="Rectangle 3"/>
          <p:cNvSpPr>
            <a:spLocks noGrp="1" noChangeArrowheads="1"/>
          </p:cNvSpPr>
          <p:nvPr>
            <p:ph idx="1"/>
          </p:nvPr>
        </p:nvSpPr>
        <p:spPr/>
        <p:txBody>
          <a:bodyPr/>
          <a:lstStyle/>
          <a:p>
            <a:pPr>
              <a:buFontTx/>
              <a:buNone/>
            </a:pPr>
            <a:r>
              <a:rPr lang="en-US" sz="2800" dirty="0"/>
              <a:t>	When you get to a position to rest, always tie-off so you can rest. You must trust your equipment.</a:t>
            </a:r>
          </a:p>
          <a:p>
            <a:pPr algn="ctr">
              <a:lnSpc>
                <a:spcPct val="150000"/>
              </a:lnSpc>
              <a:buFontTx/>
              <a:buNone/>
            </a:pPr>
            <a:r>
              <a:rPr lang="en-US" sz="3600" b="1" dirty="0">
                <a:solidFill>
                  <a:srgbClr val="FF0000"/>
                </a:solidFill>
              </a:rPr>
              <a:t>Plan the climb</a:t>
            </a:r>
          </a:p>
          <a:p>
            <a:pPr algn="ctr">
              <a:lnSpc>
                <a:spcPct val="150000"/>
              </a:lnSpc>
              <a:buFontTx/>
              <a:buNone/>
            </a:pPr>
            <a:r>
              <a:rPr lang="en-US" sz="3600" b="1" dirty="0"/>
              <a:t>See the climb</a:t>
            </a:r>
          </a:p>
          <a:p>
            <a:pPr algn="ctr">
              <a:lnSpc>
                <a:spcPct val="150000"/>
              </a:lnSpc>
              <a:buFontTx/>
              <a:buNone/>
            </a:pPr>
            <a:r>
              <a:rPr lang="en-US" sz="3600" b="1" dirty="0"/>
              <a:t>Be the climb</a:t>
            </a:r>
          </a:p>
        </p:txBody>
      </p:sp>
    </p:spTree>
    <p:extLst>
      <p:ext uri="{BB962C8B-B14F-4D97-AF65-F5344CB8AC3E}">
        <p14:creationId xmlns:p14="http://schemas.microsoft.com/office/powerpoint/2010/main" val="3475870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a:t>Pre–Climb Check list</a:t>
            </a:r>
          </a:p>
        </p:txBody>
      </p:sp>
      <p:sp>
        <p:nvSpPr>
          <p:cNvPr id="159747" name="Rectangle 3"/>
          <p:cNvSpPr>
            <a:spLocks noGrp="1" noChangeArrowheads="1"/>
          </p:cNvSpPr>
          <p:nvPr>
            <p:ph idx="1"/>
          </p:nvPr>
        </p:nvSpPr>
        <p:spPr>
          <a:xfrm>
            <a:off x="838200" y="1341438"/>
            <a:ext cx="8229600" cy="4525962"/>
          </a:xfrm>
        </p:spPr>
        <p:txBody>
          <a:bodyPr>
            <a:noAutofit/>
          </a:bodyPr>
          <a:lstStyle/>
          <a:p>
            <a:pPr>
              <a:lnSpc>
                <a:spcPct val="80000"/>
              </a:lnSpc>
              <a:buFontTx/>
              <a:buNone/>
            </a:pPr>
            <a:r>
              <a:rPr lang="en-US" sz="2600" b="1" u="sng" dirty="0"/>
              <a:t>Before You Climb:</a:t>
            </a:r>
          </a:p>
          <a:p>
            <a:pPr>
              <a:lnSpc>
                <a:spcPct val="80000"/>
              </a:lnSpc>
            </a:pPr>
            <a:r>
              <a:rPr lang="en-US" sz="2600" dirty="0"/>
              <a:t>Inspect your work environment for any unsafe conditions.</a:t>
            </a:r>
          </a:p>
          <a:p>
            <a:pPr>
              <a:lnSpc>
                <a:spcPct val="80000"/>
              </a:lnSpc>
            </a:pPr>
            <a:r>
              <a:rPr lang="en-US" sz="2600" dirty="0"/>
              <a:t>Report unsafe or questionable conditions to Site Supervisor.</a:t>
            </a:r>
          </a:p>
          <a:p>
            <a:pPr>
              <a:lnSpc>
                <a:spcPct val="80000"/>
              </a:lnSpc>
            </a:pPr>
            <a:r>
              <a:rPr lang="en-US" sz="2600" dirty="0"/>
              <a:t>Take the appropriate steps to correct or minimize the unsafe condition.</a:t>
            </a:r>
          </a:p>
          <a:p>
            <a:pPr>
              <a:lnSpc>
                <a:spcPct val="80000"/>
              </a:lnSpc>
            </a:pPr>
            <a:r>
              <a:rPr lang="en-US" sz="2600" dirty="0"/>
              <a:t>Follow all safety regulations, including employers.</a:t>
            </a:r>
          </a:p>
          <a:p>
            <a:pPr>
              <a:lnSpc>
                <a:spcPct val="80000"/>
              </a:lnSpc>
            </a:pPr>
            <a:r>
              <a:rPr lang="en-US" sz="2600" dirty="0"/>
              <a:t>Anticipate environmental and other site related hazards/exposures.</a:t>
            </a:r>
          </a:p>
          <a:p>
            <a:pPr>
              <a:lnSpc>
                <a:spcPct val="80000"/>
              </a:lnSpc>
            </a:pPr>
            <a:r>
              <a:rPr lang="en-US" sz="2600" dirty="0"/>
              <a:t>Periodically inspect the site as work progresses</a:t>
            </a:r>
          </a:p>
          <a:p>
            <a:pPr>
              <a:lnSpc>
                <a:spcPct val="80000"/>
              </a:lnSpc>
            </a:pPr>
            <a:r>
              <a:rPr lang="en-US" sz="2600" dirty="0"/>
              <a:t>Conduct annual on/off site inspections to ensure compliance and reevaluate work practices and procedures.</a:t>
            </a:r>
          </a:p>
        </p:txBody>
      </p:sp>
    </p:spTree>
    <p:extLst>
      <p:ext uri="{BB962C8B-B14F-4D97-AF65-F5344CB8AC3E}">
        <p14:creationId xmlns:p14="http://schemas.microsoft.com/office/powerpoint/2010/main" val="1164692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a:noFill/>
          <a:ln/>
        </p:spPr>
        <p:txBody>
          <a:bodyPr/>
          <a:lstStyle/>
          <a:p>
            <a:r>
              <a:rPr lang="en-US" dirty="0"/>
              <a:t>Pre–Climb Check list</a:t>
            </a:r>
          </a:p>
        </p:txBody>
      </p:sp>
      <p:sp>
        <p:nvSpPr>
          <p:cNvPr id="161795" name="Rectangle 3"/>
          <p:cNvSpPr>
            <a:spLocks noGrp="1" noChangeArrowheads="1"/>
          </p:cNvSpPr>
          <p:nvPr>
            <p:ph idx="1"/>
          </p:nvPr>
        </p:nvSpPr>
        <p:spPr/>
        <p:txBody>
          <a:bodyPr>
            <a:normAutofit lnSpcReduction="10000"/>
          </a:bodyPr>
          <a:lstStyle/>
          <a:p>
            <a:pPr>
              <a:buFontTx/>
              <a:buNone/>
            </a:pPr>
            <a:r>
              <a:rPr lang="en-US" sz="2800" b="1" u="sng" dirty="0"/>
              <a:t>Required Climbing Equipment (Approved by ANSI)</a:t>
            </a:r>
          </a:p>
          <a:p>
            <a:r>
              <a:rPr lang="en-US" sz="2800" dirty="0"/>
              <a:t>Hard Hat</a:t>
            </a:r>
          </a:p>
          <a:p>
            <a:r>
              <a:rPr lang="en-US" sz="2800" dirty="0"/>
              <a:t>Approved eye protection</a:t>
            </a:r>
          </a:p>
          <a:p>
            <a:r>
              <a:rPr lang="en-US" sz="2800" dirty="0"/>
              <a:t>Gloves</a:t>
            </a:r>
          </a:p>
          <a:p>
            <a:r>
              <a:rPr lang="en-US" sz="2800" dirty="0"/>
              <a:t>Leather climbing boots with good arch support and a defined heel</a:t>
            </a:r>
          </a:p>
          <a:p>
            <a:r>
              <a:rPr lang="en-US" sz="2800" dirty="0"/>
              <a:t>Work positioning lanyard (fall restraint)</a:t>
            </a:r>
          </a:p>
          <a:p>
            <a:r>
              <a:rPr lang="en-US" sz="2800" dirty="0"/>
              <a:t>Full body safety harness </a:t>
            </a:r>
          </a:p>
          <a:p>
            <a:r>
              <a:rPr lang="en-US" sz="2800" dirty="0"/>
              <a:t>Energy absorbing lanyards (fall arrest)</a:t>
            </a:r>
          </a:p>
          <a:p>
            <a:r>
              <a:rPr lang="en-US" sz="2800" dirty="0"/>
              <a:t>Cable grab/rope grab</a:t>
            </a:r>
          </a:p>
        </p:txBody>
      </p:sp>
    </p:spTree>
    <p:extLst>
      <p:ext uri="{BB962C8B-B14F-4D97-AF65-F5344CB8AC3E}">
        <p14:creationId xmlns:p14="http://schemas.microsoft.com/office/powerpoint/2010/main" val="4164322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title"/>
          </p:nvPr>
        </p:nvSpPr>
        <p:spPr>
          <a:noFill/>
          <a:ln/>
        </p:spPr>
        <p:txBody>
          <a:bodyPr/>
          <a:lstStyle/>
          <a:p>
            <a:r>
              <a:rPr lang="en-US" dirty="0"/>
              <a:t>Climbing Techniques</a:t>
            </a:r>
          </a:p>
        </p:txBody>
      </p:sp>
      <p:sp>
        <p:nvSpPr>
          <p:cNvPr id="239619" name="Rectangle 3"/>
          <p:cNvSpPr>
            <a:spLocks noGrp="1" noChangeArrowheads="1"/>
          </p:cNvSpPr>
          <p:nvPr>
            <p:ph idx="1"/>
          </p:nvPr>
        </p:nvSpPr>
        <p:spPr/>
        <p:txBody>
          <a:bodyPr>
            <a:normAutofit/>
          </a:bodyPr>
          <a:lstStyle/>
          <a:p>
            <a:pPr>
              <a:buFontTx/>
              <a:buNone/>
            </a:pPr>
            <a:r>
              <a:rPr lang="en-US" sz="2800" b="1" u="sng" dirty="0"/>
              <a:t>When inspecting the tower</a:t>
            </a:r>
            <a:r>
              <a:rPr lang="en-US" sz="2800" dirty="0"/>
              <a:t>:</a:t>
            </a:r>
          </a:p>
          <a:p>
            <a:r>
              <a:rPr lang="en-US" sz="2800" dirty="0">
                <a:solidFill>
                  <a:srgbClr val="FF0000"/>
                </a:solidFill>
              </a:rPr>
              <a:t>Look for the safest and most effective path up and down the tower.</a:t>
            </a:r>
          </a:p>
          <a:p>
            <a:r>
              <a:rPr lang="en-US" sz="2800" dirty="0">
                <a:solidFill>
                  <a:srgbClr val="FF0000"/>
                </a:solidFill>
              </a:rPr>
              <a:t>Based on the type of tower, corners may help save energy when climbing.</a:t>
            </a:r>
          </a:p>
          <a:p>
            <a:r>
              <a:rPr lang="en-US" sz="2800" dirty="0">
                <a:solidFill>
                  <a:srgbClr val="FF0000"/>
                </a:solidFill>
              </a:rPr>
              <a:t>Look for rest positions; you must know your limits and what you can do…Remain Focused</a:t>
            </a:r>
            <a:r>
              <a:rPr lang="en-US" dirty="0">
                <a:solidFill>
                  <a:srgbClr val="FF0000"/>
                </a:solidFill>
              </a:rPr>
              <a:t>.</a:t>
            </a:r>
          </a:p>
        </p:txBody>
      </p:sp>
    </p:spTree>
    <p:extLst>
      <p:ext uri="{BB962C8B-B14F-4D97-AF65-F5344CB8AC3E}">
        <p14:creationId xmlns:p14="http://schemas.microsoft.com/office/powerpoint/2010/main" val="476434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a:noFill/>
          <a:ln/>
        </p:spPr>
        <p:txBody>
          <a:bodyPr/>
          <a:lstStyle/>
          <a:p>
            <a:r>
              <a:rPr lang="en-US" dirty="0"/>
              <a:t>Climbing Techniques</a:t>
            </a:r>
          </a:p>
        </p:txBody>
      </p:sp>
      <p:sp>
        <p:nvSpPr>
          <p:cNvPr id="238595" name="Rectangle 3"/>
          <p:cNvSpPr>
            <a:spLocks noGrp="1" noChangeArrowheads="1"/>
          </p:cNvSpPr>
          <p:nvPr>
            <p:ph idx="1"/>
          </p:nvPr>
        </p:nvSpPr>
        <p:spPr>
          <a:xfrm>
            <a:off x="381000" y="1600200"/>
            <a:ext cx="8382000" cy="4525963"/>
          </a:xfrm>
        </p:spPr>
        <p:txBody>
          <a:bodyPr/>
          <a:lstStyle/>
          <a:p>
            <a:pPr algn="ctr">
              <a:buFontTx/>
              <a:buNone/>
            </a:pPr>
            <a:r>
              <a:rPr lang="en-US" sz="2800" b="1" dirty="0"/>
              <a:t>Most common type of climbing in tower work is </a:t>
            </a:r>
          </a:p>
          <a:p>
            <a:pPr algn="ctr">
              <a:buFontTx/>
              <a:buNone/>
            </a:pPr>
            <a:r>
              <a:rPr lang="en-US" sz="2800" b="1" u="sng" dirty="0"/>
              <a:t>Double Lanyard</a:t>
            </a:r>
            <a:endParaRPr lang="en-US" sz="2800" b="1" dirty="0"/>
          </a:p>
          <a:p>
            <a:r>
              <a:rPr lang="en-US" sz="2800" dirty="0">
                <a:solidFill>
                  <a:srgbClr val="FF0000"/>
                </a:solidFill>
              </a:rPr>
              <a:t>Maintains 100% tie off when ascending or descending</a:t>
            </a:r>
          </a:p>
          <a:p>
            <a:pPr lvl="1"/>
            <a:r>
              <a:rPr lang="en-US" sz="2800" dirty="0">
                <a:solidFill>
                  <a:srgbClr val="FF0000"/>
                </a:solidFill>
              </a:rPr>
              <a:t>Climb to where the hook is at your waist</a:t>
            </a:r>
          </a:p>
          <a:p>
            <a:pPr lvl="1"/>
            <a:r>
              <a:rPr lang="en-US" sz="2800" dirty="0"/>
              <a:t>Hook the other one, at arms reach above</a:t>
            </a:r>
          </a:p>
          <a:p>
            <a:pPr lvl="1"/>
            <a:r>
              <a:rPr lang="en-US" sz="2800" dirty="0"/>
              <a:t>Short moves may cause fatigue</a:t>
            </a:r>
          </a:p>
          <a:p>
            <a:pPr lvl="1"/>
            <a:r>
              <a:rPr lang="en-US" sz="2800" dirty="0"/>
              <a:t>As you climb look at the placement of your hands, feet and line of travel</a:t>
            </a:r>
          </a:p>
          <a:p>
            <a:pPr lvl="1"/>
            <a:endParaRPr lang="en-US" sz="2800" dirty="0"/>
          </a:p>
        </p:txBody>
      </p:sp>
    </p:spTree>
    <p:extLst>
      <p:ext uri="{BB962C8B-B14F-4D97-AF65-F5344CB8AC3E}">
        <p14:creationId xmlns:p14="http://schemas.microsoft.com/office/powerpoint/2010/main" val="37933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title"/>
          </p:nvPr>
        </p:nvSpPr>
        <p:spPr>
          <a:noFill/>
          <a:ln/>
        </p:spPr>
        <p:txBody>
          <a:bodyPr/>
          <a:lstStyle/>
          <a:p>
            <a:r>
              <a:rPr lang="en-US" dirty="0"/>
              <a:t>Climbing Techniques</a:t>
            </a:r>
          </a:p>
        </p:txBody>
      </p:sp>
      <p:sp>
        <p:nvSpPr>
          <p:cNvPr id="246787" name="Rectangle 3"/>
          <p:cNvSpPr>
            <a:spLocks noGrp="1" noChangeArrowheads="1"/>
          </p:cNvSpPr>
          <p:nvPr>
            <p:ph idx="1"/>
          </p:nvPr>
        </p:nvSpPr>
        <p:spPr/>
        <p:txBody>
          <a:bodyPr>
            <a:normAutofit/>
          </a:bodyPr>
          <a:lstStyle/>
          <a:p>
            <a:pPr algn="ctr">
              <a:lnSpc>
                <a:spcPct val="90000"/>
              </a:lnSpc>
              <a:buFontTx/>
              <a:buNone/>
            </a:pPr>
            <a:r>
              <a:rPr lang="en-US" sz="2800" b="1" cap="all" dirty="0"/>
              <a:t>“Three points of contact”</a:t>
            </a:r>
          </a:p>
          <a:p>
            <a:pPr algn="ctr">
              <a:lnSpc>
                <a:spcPct val="90000"/>
              </a:lnSpc>
              <a:buFontTx/>
              <a:buNone/>
            </a:pPr>
            <a:endParaRPr lang="en-US" sz="2800" b="1" cap="all" dirty="0"/>
          </a:p>
          <a:p>
            <a:pPr>
              <a:lnSpc>
                <a:spcPct val="90000"/>
              </a:lnSpc>
            </a:pPr>
            <a:r>
              <a:rPr lang="en-US" sz="2800" dirty="0">
                <a:solidFill>
                  <a:srgbClr val="FF0000"/>
                </a:solidFill>
              </a:rPr>
              <a:t>Maintain 3 of hands/feet (combination of 2 hands and 1 foot or 1 hand and 2 feet) on the structure at all times when climbing.</a:t>
            </a:r>
          </a:p>
          <a:p>
            <a:pPr>
              <a:lnSpc>
                <a:spcPct val="90000"/>
              </a:lnSpc>
            </a:pPr>
            <a:r>
              <a:rPr lang="en-US" sz="2800" dirty="0"/>
              <a:t>By visually watching where you place your extremities, you should only see one move at a time.</a:t>
            </a:r>
          </a:p>
          <a:p>
            <a:pPr>
              <a:lnSpc>
                <a:spcPct val="90000"/>
              </a:lnSpc>
            </a:pPr>
            <a:r>
              <a:rPr lang="en-US" sz="2800" dirty="0"/>
              <a:t>Standing or clinging is a point of contact.</a:t>
            </a:r>
          </a:p>
          <a:p>
            <a:pPr>
              <a:lnSpc>
                <a:spcPct val="90000"/>
              </a:lnSpc>
            </a:pPr>
            <a:r>
              <a:rPr lang="en-US" sz="2800" dirty="0"/>
              <a:t>You may use an arm or leg lock for short stops.	</a:t>
            </a:r>
          </a:p>
        </p:txBody>
      </p:sp>
    </p:spTree>
    <p:extLst>
      <p:ext uri="{BB962C8B-B14F-4D97-AF65-F5344CB8AC3E}">
        <p14:creationId xmlns:p14="http://schemas.microsoft.com/office/powerpoint/2010/main" val="400219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Skeletal system</a:t>
            </a:r>
          </a:p>
        </p:txBody>
      </p:sp>
      <p:sp>
        <p:nvSpPr>
          <p:cNvPr id="3" name="Content Placeholder 2"/>
          <p:cNvSpPr>
            <a:spLocks noGrp="1"/>
          </p:cNvSpPr>
          <p:nvPr>
            <p:ph idx="1"/>
          </p:nvPr>
        </p:nvSpPr>
        <p:spPr>
          <a:xfrm>
            <a:off x="586624" y="1600200"/>
            <a:ext cx="7719176" cy="3962400"/>
          </a:xfrm>
        </p:spPr>
        <p:txBody>
          <a:bodyPr>
            <a:noAutofit/>
          </a:bodyPr>
          <a:lstStyle/>
          <a:p>
            <a:r>
              <a:rPr lang="en-US" sz="2800" dirty="0"/>
              <a:t>A climber's skeletal system helps support and makes up the framework of the body and is crucial in order to maintain form</a:t>
            </a:r>
          </a:p>
          <a:p>
            <a:r>
              <a:rPr lang="en-US" sz="2800" dirty="0"/>
              <a:t>The skeletal structure also protects vital organs and most importantly the spinal cord to reduce damage, even fatally, during a fall or any sort of accident</a:t>
            </a:r>
          </a:p>
          <a:p>
            <a:r>
              <a:rPr lang="en-US" sz="2800" dirty="0"/>
              <a:t>Legs are much stronger than arm muscles</a:t>
            </a:r>
          </a:p>
        </p:txBody>
      </p:sp>
    </p:spTree>
    <p:extLst>
      <p:ext uri="{BB962C8B-B14F-4D97-AF65-F5344CB8AC3E}">
        <p14:creationId xmlns:p14="http://schemas.microsoft.com/office/powerpoint/2010/main" val="65296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Organization</a:t>
            </a:r>
          </a:p>
        </p:txBody>
      </p:sp>
      <p:sp>
        <p:nvSpPr>
          <p:cNvPr id="3" name="Content Placeholder 2"/>
          <p:cNvSpPr>
            <a:spLocks noGrp="1"/>
          </p:cNvSpPr>
          <p:nvPr>
            <p:ph idx="1"/>
          </p:nvPr>
        </p:nvSpPr>
        <p:spPr>
          <a:xfrm>
            <a:off x="457200" y="1481138"/>
            <a:ext cx="8610600" cy="4525962"/>
          </a:xfrm>
        </p:spPr>
        <p:txBody>
          <a:bodyPr/>
          <a:lstStyle/>
          <a:p>
            <a:pPr marL="109537" indent="0">
              <a:buNone/>
            </a:pPr>
            <a:r>
              <a:rPr lang="en-US" sz="2600" dirty="0"/>
              <a:t>The class is organized into six sections.  Each section is approximately 45 minutes in length.  The following sections and topics are covered in this training:</a:t>
            </a:r>
          </a:p>
          <a:p>
            <a:pPr lvl="1">
              <a:buFont typeface="Wingdings" panose="05000000000000000000" pitchFamily="2" charset="2"/>
              <a:buChar char="Ø"/>
            </a:pPr>
            <a:r>
              <a:rPr lang="en-US" sz="2600" dirty="0"/>
              <a:t>Section 1: Introduction</a:t>
            </a:r>
          </a:p>
          <a:p>
            <a:pPr lvl="1">
              <a:buFont typeface="Wingdings" panose="05000000000000000000" pitchFamily="2" charset="2"/>
              <a:buChar char="Ø"/>
            </a:pPr>
            <a:r>
              <a:rPr lang="en-US" sz="2600" dirty="0"/>
              <a:t>Section 2: Climbing Techniques</a:t>
            </a:r>
          </a:p>
          <a:p>
            <a:pPr lvl="1">
              <a:buFont typeface="Wingdings" panose="05000000000000000000" pitchFamily="2" charset="2"/>
              <a:buChar char="Ø"/>
            </a:pPr>
            <a:r>
              <a:rPr lang="en-US" sz="2600" dirty="0"/>
              <a:t>Section 3: Subpart M Fall Protection</a:t>
            </a:r>
          </a:p>
          <a:p>
            <a:pPr lvl="1">
              <a:buFont typeface="Wingdings" panose="05000000000000000000" pitchFamily="2" charset="2"/>
              <a:buChar char="Ø"/>
            </a:pPr>
            <a:r>
              <a:rPr lang="en-US" sz="2600" dirty="0"/>
              <a:t>Section 4: Fall Protection Systems</a:t>
            </a:r>
          </a:p>
          <a:p>
            <a:pPr lvl="1">
              <a:buFont typeface="Wingdings" panose="05000000000000000000" pitchFamily="2" charset="2"/>
              <a:buChar char="Ø"/>
            </a:pPr>
            <a:r>
              <a:rPr lang="en-US" sz="2600" dirty="0"/>
              <a:t>Section 5: Personal Protective &amp; Life Saving Equipment</a:t>
            </a:r>
          </a:p>
          <a:p>
            <a:pPr lvl="1">
              <a:buFont typeface="Wingdings" panose="05000000000000000000" pitchFamily="2" charset="2"/>
              <a:buChar char="Ø"/>
            </a:pPr>
            <a:r>
              <a:rPr lang="en-US" sz="2600" dirty="0"/>
              <a:t>Section 6: Tower Systems</a:t>
            </a:r>
          </a:p>
          <a:p>
            <a:pPr lvl="1">
              <a:buFont typeface="Wingdings" panose="05000000000000000000" pitchFamily="2" charset="2"/>
              <a:buChar char="Ø"/>
            </a:pPr>
            <a:r>
              <a:rPr lang="en-US" sz="2600" dirty="0"/>
              <a:t>Section 7: Safety Plans</a:t>
            </a:r>
          </a:p>
        </p:txBody>
      </p:sp>
    </p:spTree>
    <p:extLst>
      <p:ext uri="{BB962C8B-B14F-4D97-AF65-F5344CB8AC3E}">
        <p14:creationId xmlns:p14="http://schemas.microsoft.com/office/powerpoint/2010/main" val="528830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when you plan your climb you reduce the probability of fall hazards?"/>
          <p:cNvGraphicFramePr/>
          <p:nvPr>
            <p:custDataLst>
              <p:tags r:id="rId2"/>
            </p:custDataLst>
            <p:extLst>
              <p:ext uri="{D42A27DB-BD31-4B8C-83A1-F6EECF244321}">
                <p14:modId xmlns:p14="http://schemas.microsoft.com/office/powerpoint/2010/main" val="189059381"/>
              </p:ext>
            </p:extLst>
          </p:nvPr>
        </p:nvGraphicFramePr>
        <p:xfrm>
          <a:off x="5029200" y="2362200"/>
          <a:ext cx="4051300" cy="4381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57200" y="1295400"/>
            <a:ext cx="8230810" cy="1143000"/>
          </a:xfrm>
        </p:spPr>
        <p:txBody>
          <a:bodyPr/>
          <a:lstStyle/>
          <a:p>
            <a:r>
              <a:rPr lang="en-US" dirty="0"/>
              <a:t>When you plan your climb you reduce the probability of fall hazards</a:t>
            </a:r>
          </a:p>
        </p:txBody>
      </p:sp>
      <p:sp>
        <p:nvSpPr>
          <p:cNvPr id="3" name="TPAnswers"/>
          <p:cNvSpPr>
            <a:spLocks noGrp="1"/>
          </p:cNvSpPr>
          <p:nvPr>
            <p:ph type="body" idx="1"/>
          </p:nvPr>
        </p:nvSpPr>
        <p:spPr>
          <a:xfrm>
            <a:off x="457200" y="2620962"/>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30</a:t>
            </a:fld>
            <a:endParaRPr lang="en-US" dirty="0"/>
          </a:p>
        </p:txBody>
      </p:sp>
      <p:sp>
        <p:nvSpPr>
          <p:cNvPr id="6" name="Rectangle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Climbing Techniques</a:t>
            </a:r>
          </a:p>
        </p:txBody>
      </p:sp>
      <p:sp>
        <p:nvSpPr>
          <p:cNvPr id="5" name="CAI1" title="Picture of a check mark next to the survey answer, true."/>
          <p:cNvSpPr/>
          <p:nvPr>
            <p:custDataLst>
              <p:tags r:id="rId3"/>
            </p:custDataLst>
          </p:nvPr>
        </p:nvSpPr>
        <p:spPr>
          <a:xfrm rot="10800000">
            <a:off x="142240" y="2666682"/>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57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Which of these must you do when inspecting a tower?"/>
          <p:cNvGraphicFramePr/>
          <p:nvPr>
            <p:custDataLst>
              <p:tags r:id="rId2"/>
            </p:custDataLst>
            <p:extLst>
              <p:ext uri="{D42A27DB-BD31-4B8C-83A1-F6EECF244321}">
                <p14:modId xmlns:p14="http://schemas.microsoft.com/office/powerpoint/2010/main" val="3307415850"/>
              </p:ext>
            </p:extLst>
          </p:nvPr>
        </p:nvGraphicFramePr>
        <p:xfrm>
          <a:off x="5245100" y="2209800"/>
          <a:ext cx="3898900" cy="40767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228600" y="1303338"/>
            <a:ext cx="8839200" cy="830262"/>
          </a:xfrm>
        </p:spPr>
        <p:txBody>
          <a:bodyPr/>
          <a:lstStyle/>
          <a:p>
            <a:r>
              <a:rPr lang="en-US" sz="3000" dirty="0"/>
              <a:t>Which of these must you do when inspecting a tower?</a:t>
            </a:r>
          </a:p>
        </p:txBody>
      </p:sp>
      <p:sp>
        <p:nvSpPr>
          <p:cNvPr id="3" name="TPAnswers"/>
          <p:cNvSpPr>
            <a:spLocks noGrp="1"/>
          </p:cNvSpPr>
          <p:nvPr>
            <p:ph type="body" idx="1"/>
            <p:custDataLst>
              <p:tags r:id="rId3"/>
            </p:custDataLst>
          </p:nvPr>
        </p:nvSpPr>
        <p:spPr>
          <a:xfrm>
            <a:off x="228600" y="2057400"/>
            <a:ext cx="5334000" cy="3992562"/>
          </a:xfrm>
        </p:spPr>
        <p:txBody>
          <a:bodyPr>
            <a:normAutofit/>
          </a:bodyPr>
          <a:lstStyle/>
          <a:p>
            <a:pPr marL="623887" indent="-514350">
              <a:buFont typeface="+mj-lt"/>
              <a:buAutoNum type="alphaUcPeriod"/>
            </a:pPr>
            <a:r>
              <a:rPr lang="en-US" sz="2400" dirty="0"/>
              <a:t>Looking for the safest and most effective path up and down the tower</a:t>
            </a:r>
          </a:p>
          <a:p>
            <a:pPr marL="623887" indent="-514350">
              <a:buFont typeface="+mj-lt"/>
              <a:buAutoNum type="alphaUcPeriod"/>
            </a:pPr>
            <a:r>
              <a:rPr lang="en-US" sz="2400" dirty="0"/>
              <a:t>Based on the type of tower, corners may help save energy when climbing</a:t>
            </a:r>
          </a:p>
          <a:p>
            <a:pPr marL="623887" indent="-514350">
              <a:buFont typeface="+mj-lt"/>
              <a:buAutoNum type="alphaUcPeriod"/>
            </a:pPr>
            <a:r>
              <a:rPr lang="en-US" sz="2400" dirty="0"/>
              <a:t>Look for rest positions, you must know your limits and what you can do…Remain Focused</a:t>
            </a:r>
          </a:p>
          <a:p>
            <a:pPr marL="623887" indent="-514350">
              <a:buFont typeface="+mj-lt"/>
              <a:buAutoNum type="alphaUcPeriod"/>
            </a:pPr>
            <a:r>
              <a:rPr lang="en-US" sz="2400" dirty="0"/>
              <a:t>All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31</a:t>
            </a:fld>
            <a:endParaRPr lang="en-US" dirty="0"/>
          </a:p>
        </p:txBody>
      </p:sp>
      <p:sp>
        <p:nvSpPr>
          <p:cNvPr id="6" name="Rectangle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Climbing Techniques</a:t>
            </a:r>
          </a:p>
        </p:txBody>
      </p:sp>
      <p:sp>
        <p:nvSpPr>
          <p:cNvPr id="5" name="CAI1" title="Picture of a check mark next to the survey answer, all the above. Looking for the safest and most effective path up and down the tower. Based on the type of tower, corners may help save energy when climbing, and look for rest positions, you must know your limits and what you can do, remain focused."/>
          <p:cNvSpPr/>
          <p:nvPr>
            <p:custDataLst>
              <p:tags r:id="rId4"/>
            </p:custDataLst>
          </p:nvPr>
        </p:nvSpPr>
        <p:spPr>
          <a:xfrm rot="10800000">
            <a:off x="63500" y="5562600"/>
            <a:ext cx="330200" cy="330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665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Double lanyards provide one hundred percent fall protection when used as designed?"/>
          <p:cNvGraphicFramePr/>
          <p:nvPr>
            <p:custDataLst>
              <p:tags r:id="rId2"/>
            </p:custDataLst>
            <p:extLst>
              <p:ext uri="{D42A27DB-BD31-4B8C-83A1-F6EECF244321}">
                <p14:modId xmlns:p14="http://schemas.microsoft.com/office/powerpoint/2010/main" val="2251742809"/>
              </p:ext>
            </p:extLst>
          </p:nvPr>
        </p:nvGraphicFramePr>
        <p:xfrm>
          <a:off x="4495800" y="2667000"/>
          <a:ext cx="3873500" cy="37338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57200" y="1379538"/>
            <a:ext cx="8230810" cy="1143000"/>
          </a:xfrm>
        </p:spPr>
        <p:txBody>
          <a:bodyPr/>
          <a:lstStyle/>
          <a:p>
            <a:r>
              <a:rPr lang="en-US" dirty="0"/>
              <a:t>Double lanyards provide 100% fall protection when used as designed?</a:t>
            </a:r>
          </a:p>
        </p:txBody>
      </p:sp>
      <p:sp>
        <p:nvSpPr>
          <p:cNvPr id="3" name="TPAnswers"/>
          <p:cNvSpPr>
            <a:spLocks noGrp="1"/>
          </p:cNvSpPr>
          <p:nvPr>
            <p:ph type="body" idx="1"/>
          </p:nvPr>
        </p:nvSpPr>
        <p:spPr>
          <a:xfrm>
            <a:off x="488731" y="27051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32</a:t>
            </a:fld>
            <a:endParaRPr lang="en-US" dirty="0"/>
          </a:p>
        </p:txBody>
      </p:sp>
      <p:sp>
        <p:nvSpPr>
          <p:cNvPr id="6" name="Rectangle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Climbing Techniques</a:t>
            </a:r>
          </a:p>
        </p:txBody>
      </p:sp>
      <p:sp>
        <p:nvSpPr>
          <p:cNvPr id="5" name="CAI1" title="Picture of a check mark nest to the survey answer, True."/>
          <p:cNvSpPr/>
          <p:nvPr>
            <p:custDataLst>
              <p:tags r:id="rId3"/>
            </p:custDataLst>
          </p:nvPr>
        </p:nvSpPr>
        <p:spPr>
          <a:xfrm rot="10800000">
            <a:off x="173771" y="27508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082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PChart" title="Picture of survey results represented in a graph that asks, True or False, you should maintain two points of contact at all times?"/>
          <p:cNvGraphicFramePr/>
          <p:nvPr>
            <p:custDataLst>
              <p:tags r:id="rId2"/>
            </p:custDataLst>
            <p:extLst>
              <p:ext uri="{D42A27DB-BD31-4B8C-83A1-F6EECF244321}">
                <p14:modId xmlns:p14="http://schemas.microsoft.com/office/powerpoint/2010/main" val="90180402"/>
              </p:ext>
            </p:extLst>
          </p:nvPr>
        </p:nvGraphicFramePr>
        <p:xfrm>
          <a:off x="4508500" y="2133600"/>
          <a:ext cx="3721100" cy="46101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57200" y="1379538"/>
            <a:ext cx="8230810" cy="1143000"/>
          </a:xfrm>
        </p:spPr>
        <p:txBody>
          <a:bodyPr/>
          <a:lstStyle/>
          <a:p>
            <a:r>
              <a:rPr lang="en-US" dirty="0"/>
              <a:t>You should maintain 2 points of contact at all times</a:t>
            </a:r>
          </a:p>
        </p:txBody>
      </p:sp>
      <p:sp>
        <p:nvSpPr>
          <p:cNvPr id="3" name="TPAnswers"/>
          <p:cNvSpPr>
            <a:spLocks noGrp="1"/>
          </p:cNvSpPr>
          <p:nvPr>
            <p:ph type="body" idx="1"/>
          </p:nvPr>
        </p:nvSpPr>
        <p:spPr>
          <a:xfrm>
            <a:off x="457200" y="27051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33</a:t>
            </a:fld>
            <a:endParaRPr lang="en-US" dirty="0"/>
          </a:p>
        </p:txBody>
      </p:sp>
      <p:sp>
        <p:nvSpPr>
          <p:cNvPr id="6" name="Rectangle 4"/>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Climbing Techniques</a:t>
            </a:r>
          </a:p>
        </p:txBody>
      </p:sp>
      <p:sp>
        <p:nvSpPr>
          <p:cNvPr id="5" name="CAI1" title="Picture of a check mark next to the survey answer, false."/>
          <p:cNvSpPr/>
          <p:nvPr>
            <p:custDataLst>
              <p:tags r:id="rId3"/>
            </p:custDataLst>
          </p:nvPr>
        </p:nvSpPr>
        <p:spPr>
          <a:xfrm rot="10800000">
            <a:off x="81280" y="33951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958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382000" cy="1470025"/>
          </a:xfrm>
        </p:spPr>
        <p:txBody>
          <a:bodyPr wrap="square" numCol="1" anchorCtr="0" compatLnSpc="1">
            <a:prstTxWarp prst="textNoShape">
              <a:avLst/>
            </a:prstTxWarp>
          </a:bodyPr>
          <a:lstStyle/>
          <a:p>
            <a:pPr eaLnBrk="1" hangingPunct="1"/>
            <a:r>
              <a:rPr lang="en-US" dirty="0">
                <a:effectLst>
                  <a:outerShdw blurRad="38100" dist="38100" dir="2700000" algn="tl">
                    <a:srgbClr val="DDDDDD"/>
                  </a:outerShdw>
                </a:effectLst>
                <a:ea typeface="MS PGothic" charset="0"/>
              </a:rPr>
              <a:t>Section 3: </a:t>
            </a:r>
            <a:br>
              <a:rPr lang="en-US" dirty="0">
                <a:effectLst>
                  <a:outerShdw blurRad="38100" dist="38100" dir="2700000" algn="tl">
                    <a:srgbClr val="DDDDDD"/>
                  </a:outerShdw>
                </a:effectLst>
                <a:ea typeface="MS PGothic" charset="0"/>
              </a:rPr>
            </a:br>
            <a:r>
              <a:rPr lang="en-US" dirty="0">
                <a:effectLst>
                  <a:outerShdw blurRad="38100" dist="38100" dir="2700000" algn="tl">
                    <a:srgbClr val="DDDDDD"/>
                  </a:outerShdw>
                </a:effectLst>
                <a:ea typeface="MS PGothic" charset="0"/>
              </a:rPr>
              <a:t>1926 Subpart M – Fall Protection</a:t>
            </a:r>
          </a:p>
        </p:txBody>
      </p:sp>
      <p:sp>
        <p:nvSpPr>
          <p:cNvPr id="6" name="Content Placeholder 2"/>
          <p:cNvSpPr txBox="1">
            <a:spLocks/>
          </p:cNvSpPr>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9538" indent="0" algn="ctr" rtl="0" eaLnBrk="1" fontAlgn="base" hangingPunct="1">
              <a:spcBef>
                <a:spcPts val="400"/>
              </a:spcBef>
              <a:spcAft>
                <a:spcPct val="0"/>
              </a:spcAft>
              <a:buClr>
                <a:schemeClr val="accent1"/>
              </a:buClr>
              <a:buSzPct val="68000"/>
              <a:buFont typeface="Wingdings 3" panose="05040102010807070707" pitchFamily="18" charset="2"/>
              <a:buNone/>
              <a:defRPr sz="2700" smtClean="0">
                <a:solidFill>
                  <a:schemeClr val="tx1"/>
                </a:solidFill>
                <a:latin typeface="Calibri" panose="020F0502020204030204" pitchFamily="34"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a:solidFill>
                  <a:schemeClr val="tx1"/>
                </a:solidFill>
                <a:latin typeface="Calibri" panose="020F0502020204030204" pitchFamily="34" charset="0"/>
                <a:ea typeface="+mn-ea"/>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a:solidFill>
                  <a:schemeClr val="tx1"/>
                </a:solidFill>
                <a:latin typeface="Calibri" panose="020F0502020204030204" pitchFamily="34" charset="0"/>
                <a:ea typeface="+mn-ea"/>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a:solidFill>
                  <a:schemeClr val="tx1"/>
                </a:solidFill>
                <a:latin typeface="Calibri" panose="020F0502020204030204" pitchFamily="34" charset="0"/>
                <a:ea typeface="+mn-ea"/>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sz="2000">
                <a:solidFill>
                  <a:schemeClr val="tx1"/>
                </a:solidFill>
                <a:latin typeface="Calibri" panose="020F0502020204030204" pitchFamily="34" charset="0"/>
                <a:ea typeface="+mn-ea"/>
              </a:defRPr>
            </a:lvl5pPr>
            <a:lvl6pPr marL="18288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marL="109537" algn="l"/>
            <a:r>
              <a:rPr lang="en-US" sz="2800" kern="0" dirty="0"/>
              <a:t>By the end of this section students will understand the following:</a:t>
            </a:r>
          </a:p>
          <a:p>
            <a:pPr marL="876300" lvl="1" indent="-255588">
              <a:buClr>
                <a:srgbClr val="2DA2BF"/>
              </a:buClr>
              <a:buFont typeface="Wingdings 3" panose="05040102010807070707" pitchFamily="18" charset="2"/>
              <a:buChar char=""/>
            </a:pPr>
            <a:r>
              <a:rPr lang="en-US" sz="2800" kern="0" dirty="0"/>
              <a:t>Scope and application of this subpart;</a:t>
            </a:r>
          </a:p>
          <a:p>
            <a:pPr marL="876300" lvl="1" indent="-255588">
              <a:buClr>
                <a:srgbClr val="2DA2BF"/>
              </a:buClr>
              <a:buFont typeface="Wingdings 3" panose="05040102010807070707" pitchFamily="18" charset="2"/>
              <a:buChar char=""/>
            </a:pPr>
            <a:r>
              <a:rPr lang="en-US" sz="2800" dirty="0"/>
              <a:t>Duty to have fall protection;</a:t>
            </a:r>
          </a:p>
          <a:p>
            <a:pPr marL="876300" lvl="1" indent="-255588">
              <a:buClr>
                <a:srgbClr val="2DA2BF"/>
              </a:buClr>
              <a:buFont typeface="Wingdings 3" panose="05040102010807070707" pitchFamily="18" charset="2"/>
              <a:buChar char=""/>
            </a:pPr>
            <a:r>
              <a:rPr lang="en-US" sz="2800" dirty="0"/>
              <a:t>Fall protection systems criteria and practices;</a:t>
            </a:r>
          </a:p>
          <a:p>
            <a:pPr marL="876300" lvl="1" indent="-255588">
              <a:buClr>
                <a:srgbClr val="2DA2BF"/>
              </a:buClr>
              <a:buFont typeface="Wingdings 3" panose="05040102010807070707" pitchFamily="18" charset="2"/>
              <a:buChar char=""/>
            </a:pPr>
            <a:r>
              <a:rPr lang="en-US" sz="2800" dirty="0"/>
              <a:t>Training requirements</a:t>
            </a:r>
          </a:p>
          <a:p>
            <a:pPr marL="876300" lvl="1" indent="-255588">
              <a:buClr>
                <a:srgbClr val="2DA2BF"/>
              </a:buClr>
              <a:buFont typeface="Wingdings 3" panose="05040102010807070707" pitchFamily="18" charset="2"/>
              <a:buChar char=""/>
            </a:pPr>
            <a:endParaRPr lang="en-US" sz="2800" kern="0" dirty="0"/>
          </a:p>
          <a:p>
            <a:pPr marL="876300" lvl="1" indent="-255588">
              <a:buClr>
                <a:srgbClr val="2DA2BF"/>
              </a:buClr>
              <a:buFont typeface="Wingdings 3" panose="05040102010807070707" pitchFamily="18" charset="2"/>
              <a:buChar char=""/>
            </a:pPr>
            <a:endParaRPr lang="en-US" sz="2800" kern="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1143000"/>
          </a:xfrm>
          <a:extLst/>
        </p:spPr>
        <p:txBody>
          <a:bodyPr wrap="square" numCol="1" anchorCtr="0" compatLnSpc="1">
            <a:prstTxWarp prst="textNoShape">
              <a:avLst/>
            </a:prstTxWarp>
          </a:bodyPr>
          <a:lstStyle/>
          <a:p>
            <a:pPr eaLnBrk="1" hangingPunct="1"/>
            <a:r>
              <a:rPr lang="en-US" dirty="0">
                <a:ea typeface="MS PGothic" charset="0"/>
              </a:rPr>
              <a:t>Subpart M – Fall Protection</a:t>
            </a:r>
          </a:p>
        </p:txBody>
      </p:sp>
      <p:sp>
        <p:nvSpPr>
          <p:cNvPr id="5123" name="Rectangle 3"/>
          <p:cNvSpPr>
            <a:spLocks noGrp="1" noChangeArrowheads="1"/>
          </p:cNvSpPr>
          <p:nvPr>
            <p:ph idx="1"/>
          </p:nvPr>
        </p:nvSpPr>
        <p:spPr/>
        <p:txBody>
          <a:bodyPr rtlCol="0">
            <a:normAutofit/>
          </a:bodyPr>
          <a:lstStyle/>
          <a:p>
            <a:pPr eaLnBrk="1" fontAlgn="auto" hangingPunct="1">
              <a:lnSpc>
                <a:spcPct val="110000"/>
              </a:lnSpc>
              <a:spcAft>
                <a:spcPts val="0"/>
              </a:spcAft>
              <a:buClr>
                <a:schemeClr val="tx1"/>
              </a:buClr>
              <a:buFont typeface="Arial" pitchFamily="34" charset="0"/>
              <a:buChar char="•"/>
              <a:defRPr/>
            </a:pPr>
            <a:r>
              <a:rPr lang="en-US" dirty="0">
                <a:ea typeface="+mn-ea"/>
                <a:cs typeface="+mn-cs"/>
              </a:rPr>
              <a:t>1926.500  Scope, application, and definitions</a:t>
            </a:r>
          </a:p>
          <a:p>
            <a:pPr eaLnBrk="1" fontAlgn="auto" hangingPunct="1">
              <a:lnSpc>
                <a:spcPct val="110000"/>
              </a:lnSpc>
              <a:spcAft>
                <a:spcPts val="0"/>
              </a:spcAft>
              <a:buClr>
                <a:schemeClr val="tx1"/>
              </a:buClr>
              <a:buFont typeface="Arial" pitchFamily="34" charset="0"/>
              <a:buChar char="•"/>
              <a:defRPr/>
            </a:pPr>
            <a:r>
              <a:rPr lang="en-US" dirty="0">
                <a:ea typeface="+mn-ea"/>
                <a:cs typeface="+mn-cs"/>
              </a:rPr>
              <a:t>1926.500(a)(3)(iv) Section 1926.502 does not apply to the erection of tanks, communication and broadcast towers</a:t>
            </a:r>
          </a:p>
          <a:p>
            <a:pPr eaLnBrk="1" fontAlgn="auto" hangingPunct="1">
              <a:lnSpc>
                <a:spcPct val="110000"/>
              </a:lnSpc>
              <a:spcAft>
                <a:spcPts val="0"/>
              </a:spcAft>
              <a:buClr>
                <a:schemeClr val="tx1"/>
              </a:buClr>
              <a:buFont typeface="Arial" pitchFamily="34" charset="0"/>
              <a:buChar char="•"/>
              <a:defRPr/>
            </a:pPr>
            <a:r>
              <a:rPr lang="en-US" dirty="0">
                <a:ea typeface="+mn-ea"/>
                <a:cs typeface="+mn-cs"/>
              </a:rPr>
              <a:t>1926.501  Duty to have fall protection.</a:t>
            </a:r>
          </a:p>
          <a:p>
            <a:pPr eaLnBrk="1" fontAlgn="auto" hangingPunct="1">
              <a:lnSpc>
                <a:spcPct val="110000"/>
              </a:lnSpc>
              <a:spcAft>
                <a:spcPts val="0"/>
              </a:spcAft>
              <a:buClr>
                <a:schemeClr val="tx1"/>
              </a:buClr>
              <a:buFont typeface="Arial" pitchFamily="34" charset="0"/>
              <a:buChar char="•"/>
              <a:defRPr/>
            </a:pPr>
            <a:r>
              <a:rPr lang="en-US" dirty="0">
                <a:ea typeface="+mn-ea"/>
                <a:cs typeface="+mn-cs"/>
              </a:rPr>
              <a:t>1926.502  Fall protection systems criteria and practices.</a:t>
            </a:r>
          </a:p>
          <a:p>
            <a:pPr eaLnBrk="1" fontAlgn="auto" hangingPunct="1">
              <a:lnSpc>
                <a:spcPct val="110000"/>
              </a:lnSpc>
              <a:spcAft>
                <a:spcPts val="0"/>
              </a:spcAft>
              <a:buClr>
                <a:schemeClr val="tx1"/>
              </a:buClr>
              <a:buFont typeface="Arial" pitchFamily="34" charset="0"/>
              <a:buChar char="•"/>
              <a:defRPr/>
            </a:pPr>
            <a:r>
              <a:rPr lang="en-US" dirty="0">
                <a:ea typeface="+mn-ea"/>
                <a:cs typeface="+mn-cs"/>
              </a:rPr>
              <a:t>1926.503  Training requirements.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03268" y="1301353"/>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Subpart M applies to:</a:t>
            </a:r>
          </a:p>
        </p:txBody>
      </p:sp>
      <p:sp>
        <p:nvSpPr>
          <p:cNvPr id="317443" name="Rectangle 3"/>
          <p:cNvSpPr>
            <a:spLocks noGrp="1" noChangeArrowheads="1"/>
          </p:cNvSpPr>
          <p:nvPr>
            <p:ph sz="half" idx="1"/>
          </p:nvPr>
        </p:nvSpPr>
        <p:spPr>
          <a:xfrm>
            <a:off x="685800" y="2133600"/>
            <a:ext cx="7772400" cy="4038600"/>
          </a:xfrm>
        </p:spPr>
        <p:txBody>
          <a:bodyPr>
            <a:normAutofit/>
          </a:bodyPr>
          <a:lstStyle/>
          <a:p>
            <a:pPr marL="514350" indent="-514350" eaLnBrk="1" hangingPunct="1">
              <a:spcBef>
                <a:spcPct val="0"/>
              </a:spcBef>
              <a:buFont typeface="Century Gothic" charset="0"/>
              <a:buAutoNum type="arabicPeriod"/>
            </a:pPr>
            <a:r>
              <a:rPr lang="en-US" dirty="0">
                <a:solidFill>
                  <a:srgbClr val="FF0000"/>
                </a:solidFill>
                <a:latin typeface="Century Gothic" charset="0"/>
                <a:ea typeface="MS PGothic" charset="0"/>
              </a:rPr>
              <a:t>Unprotected sides &amp; edges</a:t>
            </a:r>
          </a:p>
          <a:p>
            <a:pPr marL="514350" indent="-514350" eaLnBrk="1" hangingPunct="1">
              <a:spcBef>
                <a:spcPct val="0"/>
              </a:spcBef>
              <a:buFont typeface="Century Gothic" charset="0"/>
              <a:buAutoNum type="arabicPeriod"/>
            </a:pPr>
            <a:r>
              <a:rPr lang="en-US" dirty="0">
                <a:solidFill>
                  <a:srgbClr val="FF0000"/>
                </a:solidFill>
                <a:latin typeface="Century Gothic" charset="0"/>
                <a:ea typeface="MS PGothic" charset="0"/>
              </a:rPr>
              <a:t>Leading edges</a:t>
            </a:r>
          </a:p>
          <a:p>
            <a:pPr marL="514350" indent="-514350" eaLnBrk="1" hangingPunct="1">
              <a:spcBef>
                <a:spcPct val="0"/>
              </a:spcBef>
              <a:buFont typeface="Century Gothic" charset="0"/>
              <a:buAutoNum type="arabicPeriod"/>
            </a:pPr>
            <a:r>
              <a:rPr lang="en-US" dirty="0">
                <a:solidFill>
                  <a:srgbClr val="FF0000"/>
                </a:solidFill>
                <a:latin typeface="Century Gothic" charset="0"/>
                <a:ea typeface="MS PGothic" charset="0"/>
              </a:rPr>
              <a:t>Hoist areas</a:t>
            </a:r>
          </a:p>
          <a:p>
            <a:pPr marL="514350" indent="-514350" eaLnBrk="1" hangingPunct="1">
              <a:spcBef>
                <a:spcPct val="0"/>
              </a:spcBef>
              <a:buFont typeface="Century Gothic" charset="0"/>
              <a:buAutoNum type="arabicPeriod"/>
            </a:pPr>
            <a:r>
              <a:rPr lang="en-US" dirty="0">
                <a:solidFill>
                  <a:srgbClr val="FF0000"/>
                </a:solidFill>
                <a:latin typeface="Century Gothic" charset="0"/>
                <a:ea typeface="MS PGothic" charset="0"/>
              </a:rPr>
              <a:t>Holes</a:t>
            </a:r>
          </a:p>
          <a:p>
            <a:pPr marL="514350" indent="-514350" eaLnBrk="1" hangingPunct="1">
              <a:spcBef>
                <a:spcPct val="0"/>
              </a:spcBef>
              <a:buFont typeface="Century Gothic" charset="0"/>
              <a:buAutoNum type="arabicPeriod"/>
            </a:pPr>
            <a:r>
              <a:rPr lang="en-US" dirty="0">
                <a:solidFill>
                  <a:srgbClr val="FF0000"/>
                </a:solidFill>
                <a:latin typeface="Century Gothic" charset="0"/>
                <a:ea typeface="MS PGothic" charset="0"/>
              </a:rPr>
              <a:t>And other areas unrelated to the tower construction industry</a:t>
            </a:r>
          </a:p>
        </p:txBody>
      </p:sp>
      <p:sp>
        <p:nvSpPr>
          <p:cNvPr id="6"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Subpart M – Fall Protection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7443">
                                            <p:txEl>
                                              <p:pRg st="0" end="0"/>
                                            </p:txEl>
                                          </p:spTgt>
                                        </p:tgtEl>
                                        <p:attrNameLst>
                                          <p:attrName>style.visibility</p:attrName>
                                        </p:attrNameLst>
                                      </p:cBhvr>
                                      <p:to>
                                        <p:strVal val="visible"/>
                                      </p:to>
                                    </p:set>
                                    <p:anim to="" calcmode="lin" valueType="num">
                                      <p:cBhvr>
                                        <p:cTn id="7" dur="1" fill="hold"/>
                                        <p:tgtEl>
                                          <p:spTgt spid="317443">
                                            <p:txEl>
                                              <p:pRg st="0" end="0"/>
                                            </p:txEl>
                                          </p:spTgt>
                                        </p:tgtEl>
                                        <p:attrNameLst>
                                          <p:attrName/>
                                        </p:attrNameLst>
                                      </p:cBhvr>
                                    </p:anim>
                                  </p:childTnLst>
                                  <p:subTnLst>
                                    <p:animClr clrSpc="rgb" dir="cw">
                                      <p:cBhvr override="childStyle">
                                        <p:cTn dur="1" fill="hold" display="0" masterRel="nextClick" afterEffect="1"/>
                                        <p:tgtEl>
                                          <p:spTgt spid="317443">
                                            <p:txEl>
                                              <p:pRg st="0" end="0"/>
                                            </p:txEl>
                                          </p:spTgt>
                                        </p:tgtEl>
                                        <p:attrNameLst>
                                          <p:attrName>ppt_c</p:attrName>
                                        </p:attrNameLst>
                                      </p:cBhvr>
                                      <p:to>
                                        <a:srgbClr val="33CC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7443">
                                            <p:txEl>
                                              <p:pRg st="1" end="1"/>
                                            </p:txEl>
                                          </p:spTgt>
                                        </p:tgtEl>
                                        <p:attrNameLst>
                                          <p:attrName>style.visibility</p:attrName>
                                        </p:attrNameLst>
                                      </p:cBhvr>
                                      <p:to>
                                        <p:strVal val="visible"/>
                                      </p:to>
                                    </p:set>
                                    <p:anim to="" calcmode="lin" valueType="num">
                                      <p:cBhvr>
                                        <p:cTn id="12" dur="1" fill="hold"/>
                                        <p:tgtEl>
                                          <p:spTgt spid="317443">
                                            <p:txEl>
                                              <p:pRg st="1" end="1"/>
                                            </p:txEl>
                                          </p:spTgt>
                                        </p:tgtEl>
                                        <p:attrNameLst>
                                          <p:attrName/>
                                        </p:attrNameLst>
                                      </p:cBhvr>
                                    </p:anim>
                                  </p:childTnLst>
                                  <p:subTnLst>
                                    <p:animClr clrSpc="rgb" dir="cw">
                                      <p:cBhvr override="childStyle">
                                        <p:cTn dur="1" fill="hold" display="0" masterRel="nextClick" afterEffect="1"/>
                                        <p:tgtEl>
                                          <p:spTgt spid="317443">
                                            <p:txEl>
                                              <p:pRg st="1" end="1"/>
                                            </p:txEl>
                                          </p:spTgt>
                                        </p:tgtEl>
                                        <p:attrNameLst>
                                          <p:attrName>ppt_c</p:attrName>
                                        </p:attrNameLst>
                                      </p:cBhvr>
                                      <p:to>
                                        <a:srgbClr val="33CC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7443">
                                            <p:txEl>
                                              <p:pRg st="2" end="2"/>
                                            </p:txEl>
                                          </p:spTgt>
                                        </p:tgtEl>
                                        <p:attrNameLst>
                                          <p:attrName>style.visibility</p:attrName>
                                        </p:attrNameLst>
                                      </p:cBhvr>
                                      <p:to>
                                        <p:strVal val="visible"/>
                                      </p:to>
                                    </p:set>
                                    <p:anim to="" calcmode="lin" valueType="num">
                                      <p:cBhvr>
                                        <p:cTn id="17" dur="1" fill="hold"/>
                                        <p:tgtEl>
                                          <p:spTgt spid="317443">
                                            <p:txEl>
                                              <p:pRg st="2" end="2"/>
                                            </p:txEl>
                                          </p:spTgt>
                                        </p:tgtEl>
                                        <p:attrNameLst>
                                          <p:attrName/>
                                        </p:attrNameLst>
                                      </p:cBhvr>
                                    </p:anim>
                                  </p:childTnLst>
                                  <p:subTnLst>
                                    <p:animClr clrSpc="rgb" dir="cw">
                                      <p:cBhvr override="childStyle">
                                        <p:cTn dur="1" fill="hold" display="0" masterRel="nextClick" afterEffect="1"/>
                                        <p:tgtEl>
                                          <p:spTgt spid="317443">
                                            <p:txEl>
                                              <p:pRg st="2" end="2"/>
                                            </p:txEl>
                                          </p:spTgt>
                                        </p:tgtEl>
                                        <p:attrNameLst>
                                          <p:attrName>ppt_c</p:attrName>
                                        </p:attrNameLst>
                                      </p:cBhvr>
                                      <p:to>
                                        <a:srgbClr val="33CC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17443">
                                            <p:txEl>
                                              <p:pRg st="3" end="3"/>
                                            </p:txEl>
                                          </p:spTgt>
                                        </p:tgtEl>
                                        <p:attrNameLst>
                                          <p:attrName>style.visibility</p:attrName>
                                        </p:attrNameLst>
                                      </p:cBhvr>
                                      <p:to>
                                        <p:strVal val="visible"/>
                                      </p:to>
                                    </p:set>
                                    <p:anim to="" calcmode="lin" valueType="num">
                                      <p:cBhvr>
                                        <p:cTn id="22" dur="1" fill="hold"/>
                                        <p:tgtEl>
                                          <p:spTgt spid="317443">
                                            <p:txEl>
                                              <p:pRg st="3" end="3"/>
                                            </p:txEl>
                                          </p:spTgt>
                                        </p:tgtEl>
                                        <p:attrNameLst>
                                          <p:attrName/>
                                        </p:attrNameLst>
                                      </p:cBhvr>
                                    </p:anim>
                                  </p:childTnLst>
                                  <p:subTnLst>
                                    <p:animClr clrSpc="rgb" dir="cw">
                                      <p:cBhvr override="childStyle">
                                        <p:cTn dur="1" fill="hold" display="0" masterRel="nextClick" afterEffect="1"/>
                                        <p:tgtEl>
                                          <p:spTgt spid="317443">
                                            <p:txEl>
                                              <p:pRg st="3" end="3"/>
                                            </p:txEl>
                                          </p:spTgt>
                                        </p:tgtEl>
                                        <p:attrNameLst>
                                          <p:attrName>ppt_c</p:attrName>
                                        </p:attrNameLst>
                                      </p:cBhvr>
                                      <p:to>
                                        <a:srgbClr val="33CCFF"/>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317443">
                                            <p:txEl>
                                              <p:pRg st="4" end="4"/>
                                            </p:txEl>
                                          </p:spTgt>
                                        </p:tgtEl>
                                        <p:attrNameLst>
                                          <p:attrName>style.visibility</p:attrName>
                                        </p:attrNameLst>
                                      </p:cBhvr>
                                      <p:to>
                                        <p:strVal val="visible"/>
                                      </p:to>
                                    </p:set>
                                    <p:anim to="" calcmode="lin" valueType="num">
                                      <p:cBhvr>
                                        <p:cTn id="27" dur="1" fill="hold"/>
                                        <p:tgtEl>
                                          <p:spTgt spid="317443">
                                            <p:txEl>
                                              <p:pRg st="4" end="4"/>
                                            </p:txEl>
                                          </p:spTgt>
                                        </p:tgtEl>
                                        <p:attrNameLst>
                                          <p:attrName/>
                                        </p:attrNameLst>
                                      </p:cBhvr>
                                    </p:anim>
                                  </p:childTnLst>
                                  <p:subTnLst>
                                    <p:animClr clrSpc="rgb" dir="cw">
                                      <p:cBhvr override="childStyle">
                                        <p:cTn dur="1" fill="hold" display="0" masterRel="nextClick" afterEffect="1"/>
                                        <p:tgtEl>
                                          <p:spTgt spid="317443">
                                            <p:txEl>
                                              <p:pRg st="4" end="4"/>
                                            </p:txEl>
                                          </p:spTgt>
                                        </p:tgtEl>
                                        <p:attrNameLst>
                                          <p:attrName>ppt_c</p:attrName>
                                        </p:attrNameLst>
                                      </p:cBhvr>
                                      <p:to>
                                        <a:srgbClr val="33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sz="half" idx="1"/>
          </p:nvPr>
        </p:nvSpPr>
        <p:spPr>
          <a:xfrm>
            <a:off x="381000" y="1752600"/>
            <a:ext cx="4572000" cy="3962400"/>
          </a:xfrm>
        </p:spPr>
        <p:txBody>
          <a:bodyPr>
            <a:normAutofit fontScale="85000" lnSpcReduction="10000"/>
          </a:bodyPr>
          <a:lstStyle/>
          <a:p>
            <a:pPr marL="514350" indent="-514350" eaLnBrk="1" hangingPunct="1"/>
            <a:r>
              <a:rPr lang="en-US" dirty="0">
                <a:latin typeface="Century Gothic" charset="0"/>
                <a:ea typeface="MS PGothic" charset="0"/>
              </a:rPr>
              <a:t>All tower work including </a:t>
            </a:r>
          </a:p>
          <a:p>
            <a:pPr marL="914400" lvl="1" indent="-514350" eaLnBrk="1" hangingPunct="1"/>
            <a:r>
              <a:rPr lang="en-US" dirty="0">
                <a:latin typeface="Century Gothic" charset="0"/>
                <a:ea typeface="MS PGothic" charset="0"/>
              </a:rPr>
              <a:t>Initial construction; </a:t>
            </a:r>
          </a:p>
          <a:p>
            <a:pPr marL="914400" lvl="1" indent="-514350" eaLnBrk="1" hangingPunct="1"/>
            <a:r>
              <a:rPr lang="en-US" dirty="0">
                <a:latin typeface="Century Gothic" charset="0"/>
                <a:ea typeface="MS PGothic" charset="0"/>
              </a:rPr>
              <a:t>Replacement of tower components;</a:t>
            </a:r>
          </a:p>
          <a:p>
            <a:pPr marL="914400" lvl="1" indent="-514350" eaLnBrk="1" hangingPunct="1"/>
            <a:r>
              <a:rPr lang="en-US" dirty="0">
                <a:latin typeface="Century Gothic" charset="0"/>
                <a:ea typeface="MS PGothic" charset="0"/>
              </a:rPr>
              <a:t>Work off rooftops;</a:t>
            </a:r>
          </a:p>
          <a:p>
            <a:pPr marL="914400" lvl="1" indent="-514350" eaLnBrk="1" hangingPunct="1"/>
            <a:r>
              <a:rPr lang="en-US" dirty="0">
                <a:solidFill>
                  <a:srgbClr val="FF0000"/>
                </a:solidFill>
                <a:latin typeface="Century Gothic" charset="0"/>
                <a:ea typeface="MS PGothic" charset="0"/>
              </a:rPr>
              <a:t>Tower Construction work off conventional platforms, (concrete pad) as well as non-conventional platforms such as road signs on freeways and highways; </a:t>
            </a:r>
          </a:p>
          <a:p>
            <a:pPr marL="914400" lvl="1" indent="-514350" eaLnBrk="1" hangingPunct="1"/>
            <a:r>
              <a:rPr lang="en-US" dirty="0">
                <a:latin typeface="Century Gothic" charset="0"/>
                <a:ea typeface="MS PGothic" charset="0"/>
              </a:rPr>
              <a:t>When installing antennas on above ground  water tanks</a:t>
            </a:r>
          </a:p>
          <a:p>
            <a:pPr marL="914400" lvl="1" indent="-514350" eaLnBrk="1" hangingPunct="1"/>
            <a:endParaRPr lang="en-US" dirty="0">
              <a:latin typeface="Century Gothic" charset="0"/>
              <a:ea typeface="MS PGothic" charset="0"/>
            </a:endParaRPr>
          </a:p>
          <a:p>
            <a:pPr marL="514350" indent="-514350" eaLnBrk="1" hangingPunct="1"/>
            <a:endParaRPr lang="en-US" dirty="0">
              <a:latin typeface="Century Gothic" charset="0"/>
              <a:ea typeface="MS PGothic" charset="0"/>
            </a:endParaRPr>
          </a:p>
        </p:txBody>
      </p:sp>
      <p:sp>
        <p:nvSpPr>
          <p:cNvPr id="7" name="Rectangle 2"/>
          <p:cNvSpPr>
            <a:spLocks noGrp="1" noChangeArrowheads="1"/>
          </p:cNvSpPr>
          <p:nvPr>
            <p:ph type="title"/>
          </p:nvPr>
        </p:nvSpPr>
        <p:spPr>
          <a:xfrm>
            <a:off x="457200" y="4572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Subpart M applies to:</a:t>
            </a:r>
          </a:p>
        </p:txBody>
      </p:sp>
      <p:pic>
        <p:nvPicPr>
          <p:cNvPr id="3" name="Picture 2" title="Picture of AVI Sta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1828800"/>
            <a:ext cx="3962400" cy="39624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title"/>
          </p:nvPr>
        </p:nvSpPr>
        <p:spPr>
          <a:xfrm>
            <a:off x="533400" y="1148954"/>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Duty to Have Fall Protection</a:t>
            </a:r>
          </a:p>
        </p:txBody>
      </p:sp>
      <p:sp>
        <p:nvSpPr>
          <p:cNvPr id="21507" name="Rectangle 4"/>
          <p:cNvSpPr>
            <a:spLocks noGrp="1" noChangeArrowheads="1"/>
          </p:cNvSpPr>
          <p:nvPr>
            <p:ph idx="1"/>
          </p:nvPr>
        </p:nvSpPr>
        <p:spPr>
          <a:xfrm>
            <a:off x="228600" y="2023078"/>
            <a:ext cx="8229600" cy="4525962"/>
          </a:xfrm>
        </p:spPr>
        <p:txBody>
          <a:bodyPr>
            <a:normAutofit/>
          </a:bodyPr>
          <a:lstStyle/>
          <a:p>
            <a:pPr eaLnBrk="1" hangingPunct="1">
              <a:buFontTx/>
              <a:buNone/>
            </a:pPr>
            <a:r>
              <a:rPr lang="en-US" sz="2800" dirty="0">
                <a:latin typeface="Century Gothic" charset="0"/>
                <a:ea typeface="MS PGothic" charset="0"/>
              </a:rPr>
              <a:t>	"Unprotected sides and edges." Each employee on a walking/working surface (horizontal and vertical surface) with an unprotected side or edge which is 6 feet (1.8 m) or more above a lower level shall be protected from falling by the use of </a:t>
            </a:r>
            <a:r>
              <a:rPr lang="en-US" sz="2800" i="1" dirty="0">
                <a:solidFill>
                  <a:srgbClr val="FF0000"/>
                </a:solidFill>
                <a:latin typeface="Century Gothic" charset="0"/>
                <a:ea typeface="MS PGothic" charset="0"/>
              </a:rPr>
              <a:t>guardrail systems, safety net systems, or personal fall arrest systems.</a:t>
            </a:r>
          </a:p>
          <a:p>
            <a:pPr eaLnBrk="1" hangingPunct="1">
              <a:buFontTx/>
              <a:buNone/>
            </a:pPr>
            <a:r>
              <a:rPr lang="en-US" sz="2800" b="1" i="1" dirty="0">
                <a:solidFill>
                  <a:srgbClr val="FF0000"/>
                </a:solidFill>
                <a:latin typeface="Century Gothic" charset="0"/>
                <a:ea typeface="MS PGothic" charset="0"/>
              </a:rPr>
              <a:t>Known as (Conventional)</a:t>
            </a:r>
          </a:p>
        </p:txBody>
      </p:sp>
      <p:pic>
        <p:nvPicPr>
          <p:cNvPr id="21509" name="Picture 2" descr="No fall prot-EE per concrete oper"/>
          <p:cNvPicPr>
            <a:picLocks noChangeAspect="1" noChangeArrowheads="1"/>
          </p:cNvPicPr>
          <p:nvPr/>
        </p:nvPicPr>
        <p:blipFill>
          <a:blip r:embed="rId3" cstate="email">
            <a:lum bright="28000" contrast="-28000"/>
            <a:extLst>
              <a:ext uri="{28A0092B-C50C-407E-A947-70E740481C1C}">
                <a14:useLocalDpi xmlns:a14="http://schemas.microsoft.com/office/drawing/2010/main"/>
              </a:ext>
            </a:extLst>
          </a:blip>
          <a:srcRect/>
          <a:stretch>
            <a:fillRect/>
          </a:stretch>
        </p:blipFill>
        <p:spPr bwMode="auto">
          <a:xfrm>
            <a:off x="5410200" y="5181600"/>
            <a:ext cx="22098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Subpart M – Fall Protection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idx="1"/>
          </p:nvPr>
        </p:nvSpPr>
        <p:spPr>
          <a:xfrm>
            <a:off x="0" y="2119901"/>
            <a:ext cx="8229600" cy="4525962"/>
          </a:xfrm>
        </p:spPr>
        <p:txBody>
          <a:bodyPr/>
          <a:lstStyle/>
          <a:p>
            <a:pPr eaLnBrk="1" hangingPunct="1">
              <a:buFontTx/>
              <a:buNone/>
            </a:pPr>
            <a:r>
              <a:rPr lang="en-US" dirty="0">
                <a:latin typeface="Century Gothic" charset="0"/>
                <a:ea typeface="MS PGothic" charset="0"/>
              </a:rPr>
              <a:t>	Walking/working surfaces on which employees are to work have the strength and structural integrity to support them safely.</a:t>
            </a:r>
          </a:p>
        </p:txBody>
      </p:sp>
      <p:graphicFrame>
        <p:nvGraphicFramePr>
          <p:cNvPr id="2050" name="Object 4" title="Image of unsafe working surface"/>
          <p:cNvGraphicFramePr>
            <a:graphicFrameLocks noChangeAspect="1"/>
          </p:cNvGraphicFramePr>
          <p:nvPr>
            <p:extLst>
              <p:ext uri="{D42A27DB-BD31-4B8C-83A1-F6EECF244321}">
                <p14:modId xmlns:p14="http://schemas.microsoft.com/office/powerpoint/2010/main" val="2848593670"/>
              </p:ext>
            </p:extLst>
          </p:nvPr>
        </p:nvGraphicFramePr>
        <p:xfrm>
          <a:off x="3017880" y="3477933"/>
          <a:ext cx="3733800" cy="2813315"/>
        </p:xfrm>
        <a:graphic>
          <a:graphicData uri="http://schemas.openxmlformats.org/presentationml/2006/ole">
            <mc:AlternateContent xmlns:mc="http://schemas.openxmlformats.org/markup-compatibility/2006">
              <mc:Choice xmlns:v="urn:schemas-microsoft-com:vml" Requires="v">
                <p:oleObj spid="_x0000_s2500" name="Document" r:id="rId4" imgW="1504950" imgH="1134533" progId="Word.Document.8">
                  <p:embed/>
                </p:oleObj>
              </mc:Choice>
              <mc:Fallback>
                <p:oleObj name="Document" r:id="rId4" imgW="1504950" imgH="1134533" progId="Word.Document.8">
                  <p:embed/>
                  <p:pic>
                    <p:nvPicPr>
                      <p:cNvPr id="0" name="Picture 3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880" y="3477933"/>
                        <a:ext cx="3733800" cy="281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7" name="Rectangle 3"/>
          <p:cNvSpPr>
            <a:spLocks noGrp="1" noChangeArrowheads="1"/>
          </p:cNvSpPr>
          <p:nvPr>
            <p:ph type="title"/>
          </p:nvPr>
        </p:nvSpPr>
        <p:spPr>
          <a:xfrm>
            <a:off x="403268" y="1190297"/>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Duty to Have Fall Protection</a:t>
            </a:r>
          </a:p>
        </p:txBody>
      </p:sp>
      <p:sp>
        <p:nvSpPr>
          <p:cNvPr id="6"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Subpart M – Fall Protection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Course Objectives</a:t>
            </a:r>
          </a:p>
        </p:txBody>
      </p:sp>
      <p:sp>
        <p:nvSpPr>
          <p:cNvPr id="6" name="Content Placeholder 5"/>
          <p:cNvSpPr>
            <a:spLocks noGrp="1"/>
          </p:cNvSpPr>
          <p:nvPr>
            <p:ph idx="1"/>
          </p:nvPr>
        </p:nvSpPr>
        <p:spPr>
          <a:xfrm>
            <a:off x="457200" y="1450578"/>
            <a:ext cx="8458200" cy="5059363"/>
          </a:xfrm>
        </p:spPr>
        <p:txBody>
          <a:bodyPr>
            <a:normAutofit lnSpcReduction="10000"/>
          </a:bodyPr>
          <a:lstStyle/>
          <a:p>
            <a:pPr marL="0" indent="0">
              <a:buNone/>
            </a:pPr>
            <a:r>
              <a:rPr lang="en-US" dirty="0"/>
              <a:t>By the end of the five-hour training session, students will be able to demonstrate either the knowledge, skill, or behavior change in the following areas:</a:t>
            </a:r>
          </a:p>
          <a:p>
            <a:pPr marL="914400" lvl="1" indent="-514350">
              <a:buFont typeface="+mj-lt"/>
              <a:buAutoNum type="arabicPeriod"/>
            </a:pPr>
            <a:r>
              <a:rPr lang="en-US" dirty="0"/>
              <a:t>The knowledge and skill to identify various types of fall protection for the tower industry and their components.</a:t>
            </a:r>
          </a:p>
          <a:p>
            <a:pPr marL="914400" lvl="1" indent="-514350">
              <a:buFont typeface="+mj-lt"/>
              <a:buAutoNum type="arabicPeriod"/>
            </a:pPr>
            <a:r>
              <a:rPr lang="en-US" dirty="0"/>
              <a:t>The knowledge and skill to recognize fall hazards and identify abatement methods for fall hazards.</a:t>
            </a:r>
          </a:p>
          <a:p>
            <a:pPr marL="914400" lvl="1" indent="-514350">
              <a:buFont typeface="+mj-lt"/>
              <a:buAutoNum type="arabicPeriod"/>
            </a:pPr>
            <a:r>
              <a:rPr lang="en-US" dirty="0"/>
              <a:t>The knowledge and skill to define the proper use of fall protection equipment and personal fall arrest systems.</a:t>
            </a:r>
          </a:p>
          <a:p>
            <a:pPr marL="914400" lvl="1" indent="-514350">
              <a:buFont typeface="+mj-lt"/>
              <a:buAutoNum type="arabicPeriod"/>
            </a:pPr>
            <a:r>
              <a:rPr lang="en-US" dirty="0"/>
              <a:t>The knowledge to select proper climbing paths.</a:t>
            </a:r>
          </a:p>
          <a:p>
            <a:pPr marL="914400" lvl="1" indent="-514350">
              <a:buFont typeface="+mj-lt"/>
              <a:buAutoNum type="arabicPeriod"/>
            </a:pPr>
            <a:r>
              <a:rPr lang="en-US" dirty="0"/>
              <a:t>The knowledge of OSHA  standards.</a:t>
            </a:r>
          </a:p>
          <a:p>
            <a:pPr marL="914400" lvl="1" indent="-514350">
              <a:buFont typeface="+mj-lt"/>
              <a:buAutoNum type="arabicPeriod"/>
            </a:pPr>
            <a:r>
              <a:rPr lang="en-US" dirty="0"/>
              <a:t>The knowledge, skill and behavioral change to understand JSAs and Pre-climb check lists.</a:t>
            </a:r>
          </a:p>
          <a:p>
            <a:pPr marL="914400" lvl="1"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553626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Subpart M - Fall Protection</a:t>
            </a:r>
          </a:p>
        </p:txBody>
      </p:sp>
      <p:sp>
        <p:nvSpPr>
          <p:cNvPr id="17411" name="Rectangle 10"/>
          <p:cNvSpPr>
            <a:spLocks noGrp="1" noChangeArrowheads="1"/>
          </p:cNvSpPr>
          <p:nvPr>
            <p:ph idx="1"/>
          </p:nvPr>
        </p:nvSpPr>
        <p:spPr/>
        <p:txBody>
          <a:bodyPr>
            <a:normAutofit/>
          </a:bodyPr>
          <a:lstStyle/>
          <a:p>
            <a:pPr lvl="1" eaLnBrk="1" hangingPunct="1">
              <a:lnSpc>
                <a:spcPct val="110000"/>
              </a:lnSpc>
              <a:buFontTx/>
              <a:buChar char="•"/>
            </a:pPr>
            <a:r>
              <a:rPr lang="en-US" sz="2400" dirty="0">
                <a:latin typeface="Century Gothic" charset="0"/>
                <a:ea typeface="MS PGothic" charset="0"/>
              </a:rPr>
              <a:t>Appendix A to Subpart M – Determining Roof Widths</a:t>
            </a:r>
          </a:p>
          <a:p>
            <a:pPr lvl="1" eaLnBrk="1" hangingPunct="1">
              <a:lnSpc>
                <a:spcPct val="110000"/>
              </a:lnSpc>
              <a:buFontTx/>
              <a:buChar char="•"/>
            </a:pPr>
            <a:r>
              <a:rPr lang="en-US" sz="2400" dirty="0">
                <a:latin typeface="Century Gothic" charset="0"/>
                <a:ea typeface="MS PGothic" charset="0"/>
              </a:rPr>
              <a:t>Appendix B to Subpart M – Guardrail Systems</a:t>
            </a:r>
          </a:p>
          <a:p>
            <a:pPr lvl="1" eaLnBrk="1" hangingPunct="1">
              <a:lnSpc>
                <a:spcPct val="110000"/>
              </a:lnSpc>
              <a:buFontTx/>
              <a:buChar char="•"/>
            </a:pPr>
            <a:r>
              <a:rPr lang="en-US" sz="2400" dirty="0">
                <a:latin typeface="Century Gothic" charset="0"/>
                <a:ea typeface="MS PGothic" charset="0"/>
              </a:rPr>
              <a:t>Appendix C to Subpart M – Personal Fall Arrest Systems</a:t>
            </a:r>
          </a:p>
          <a:p>
            <a:pPr lvl="1" eaLnBrk="1" hangingPunct="1">
              <a:lnSpc>
                <a:spcPct val="110000"/>
              </a:lnSpc>
              <a:buFontTx/>
              <a:buChar char="•"/>
            </a:pPr>
            <a:r>
              <a:rPr lang="en-US" sz="2400" dirty="0">
                <a:latin typeface="Century Gothic" charset="0"/>
                <a:ea typeface="MS PGothic" charset="0"/>
              </a:rPr>
              <a:t>Appendix D to Subpart M – Positioning Device Systems</a:t>
            </a:r>
          </a:p>
          <a:p>
            <a:pPr lvl="1" eaLnBrk="1" hangingPunct="1">
              <a:lnSpc>
                <a:spcPct val="110000"/>
              </a:lnSpc>
              <a:buFontTx/>
              <a:buChar char="•"/>
            </a:pPr>
            <a:r>
              <a:rPr lang="en-US" sz="2400" dirty="0">
                <a:latin typeface="Century Gothic" charset="0"/>
                <a:ea typeface="MS PGothic" charset="0"/>
              </a:rPr>
              <a:t>Appendix E to Subpart M – Sample Fall Protection Plans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x-none" dirty="0"/>
              <a:t>Fall Protection Training</a:t>
            </a:r>
            <a:r>
              <a:rPr lang="en-US" dirty="0"/>
              <a:t/>
            </a:r>
            <a:br>
              <a:rPr lang="en-US" dirty="0"/>
            </a:br>
            <a:endParaRPr lang="en-US" dirty="0"/>
          </a:p>
        </p:txBody>
      </p:sp>
      <p:sp>
        <p:nvSpPr>
          <p:cNvPr id="3" name="Content Placeholder 2"/>
          <p:cNvSpPr>
            <a:spLocks noGrp="1"/>
          </p:cNvSpPr>
          <p:nvPr>
            <p:ph idx="1"/>
          </p:nvPr>
        </p:nvSpPr>
        <p:spPr/>
        <p:txBody>
          <a:bodyPr/>
          <a:lstStyle/>
          <a:p>
            <a:pPr marL="109537" indent="0">
              <a:buNone/>
            </a:pPr>
            <a:r>
              <a:rPr lang="en-US" sz="2600" dirty="0"/>
              <a:t>29th CFR 1926.503 requires employers to establish a training program meeting the following standards:</a:t>
            </a:r>
          </a:p>
          <a:p>
            <a:pPr lvl="1"/>
            <a:r>
              <a:rPr lang="en-US" sz="2600" dirty="0"/>
              <a:t>For each employee who might be exposed to fall hazards.</a:t>
            </a:r>
          </a:p>
          <a:p>
            <a:pPr lvl="1"/>
            <a:r>
              <a:rPr lang="en-US" sz="2600" dirty="0"/>
              <a:t>assure that a competent person qualified in the following areas has trained each employee, as necessary.</a:t>
            </a:r>
          </a:p>
          <a:p>
            <a:pPr lvl="1"/>
            <a:r>
              <a:rPr lang="en-US" sz="2600" dirty="0"/>
              <a:t>A Competent Person must certify training in written form. </a:t>
            </a:r>
          </a:p>
        </p:txBody>
      </p:sp>
    </p:spTree>
    <p:extLst>
      <p:ext uri="{BB962C8B-B14F-4D97-AF65-F5344CB8AC3E}">
        <p14:creationId xmlns:p14="http://schemas.microsoft.com/office/powerpoint/2010/main" val="1343899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the three forms of conventional fall protection are: personal fall arrest system, guardrail system and safety net?"/>
          <p:cNvGraphicFramePr/>
          <p:nvPr>
            <p:custDataLst>
              <p:tags r:id="rId2"/>
            </p:custDataLst>
            <p:extLst>
              <p:ext uri="{D42A27DB-BD31-4B8C-83A1-F6EECF244321}">
                <p14:modId xmlns:p14="http://schemas.microsoft.com/office/powerpoint/2010/main" val="2912749041"/>
              </p:ext>
            </p:extLst>
          </p:nvPr>
        </p:nvGraphicFramePr>
        <p:xfrm>
          <a:off x="4508500" y="3048000"/>
          <a:ext cx="3721100" cy="36957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70337" y="1876097"/>
            <a:ext cx="8230810" cy="1143000"/>
          </a:xfrm>
        </p:spPr>
        <p:txBody>
          <a:bodyPr/>
          <a:lstStyle/>
          <a:p>
            <a:r>
              <a:rPr lang="en-US" dirty="0"/>
              <a:t>The three forms of conventional fall protection are: Personal Fall Arrest System, Guardrail system and safety net system</a:t>
            </a:r>
          </a:p>
        </p:txBody>
      </p:sp>
      <p:sp>
        <p:nvSpPr>
          <p:cNvPr id="3" name="TPAnswers"/>
          <p:cNvSpPr>
            <a:spLocks noGrp="1"/>
          </p:cNvSpPr>
          <p:nvPr>
            <p:ph type="body" idx="1"/>
          </p:nvPr>
        </p:nvSpPr>
        <p:spPr>
          <a:xfrm>
            <a:off x="441434" y="38862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42</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Subpart M – Fall Protection</a:t>
            </a:r>
          </a:p>
        </p:txBody>
      </p:sp>
      <p:sp>
        <p:nvSpPr>
          <p:cNvPr id="5" name="CAI1" title="Picture of a check mark next to the survey answer, true."/>
          <p:cNvSpPr/>
          <p:nvPr>
            <p:custDataLst>
              <p:tags r:id="rId3"/>
            </p:custDataLst>
          </p:nvPr>
        </p:nvSpPr>
        <p:spPr>
          <a:xfrm rot="10800000">
            <a:off x="126474" y="393192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48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subpart M applies to which of the following answers?"/>
          <p:cNvGraphicFramePr/>
          <p:nvPr>
            <p:custDataLst>
              <p:tags r:id="rId2"/>
            </p:custDataLst>
            <p:extLst>
              <p:ext uri="{D42A27DB-BD31-4B8C-83A1-F6EECF244321}">
                <p14:modId xmlns:p14="http://schemas.microsoft.com/office/powerpoint/2010/main" val="2476805103"/>
              </p:ext>
            </p:extLst>
          </p:nvPr>
        </p:nvGraphicFramePr>
        <p:xfrm>
          <a:off x="4508500" y="2209800"/>
          <a:ext cx="4572000" cy="45339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43000"/>
          </a:xfrm>
        </p:spPr>
        <p:txBody>
          <a:bodyPr/>
          <a:lstStyle/>
          <a:p>
            <a:r>
              <a:rPr lang="en-US" dirty="0"/>
              <a:t>Subpart M applies to which of the following answers?</a:t>
            </a:r>
          </a:p>
        </p:txBody>
      </p:sp>
      <p:sp>
        <p:nvSpPr>
          <p:cNvPr id="3" name="TPAnswers"/>
          <p:cNvSpPr>
            <a:spLocks noGrp="1"/>
          </p:cNvSpPr>
          <p:nvPr>
            <p:ph type="body" idx="1"/>
            <p:custDataLst>
              <p:tags r:id="rId3"/>
            </p:custDataLst>
          </p:nvPr>
        </p:nvSpPr>
        <p:spPr>
          <a:xfrm>
            <a:off x="1066800" y="3276600"/>
            <a:ext cx="5943600" cy="4525962"/>
          </a:xfrm>
        </p:spPr>
        <p:txBody>
          <a:bodyPr>
            <a:normAutofit/>
          </a:bodyPr>
          <a:lstStyle/>
          <a:p>
            <a:pPr marL="514350" indent="-514350">
              <a:spcBef>
                <a:spcPct val="0"/>
              </a:spcBef>
              <a:buFont typeface="Century Gothic" charset="0"/>
              <a:buAutoNum type="alphaUcPeriod"/>
            </a:pPr>
            <a:r>
              <a:rPr lang="en-US" sz="2400" dirty="0">
                <a:latin typeface="Century Gothic" charset="0"/>
                <a:ea typeface="MS PGothic" charset="0"/>
              </a:rPr>
              <a:t>Leading edges</a:t>
            </a:r>
          </a:p>
          <a:p>
            <a:pPr marL="514350" indent="-514350">
              <a:spcBef>
                <a:spcPct val="0"/>
              </a:spcBef>
              <a:buFont typeface="Century Gothic" charset="0"/>
              <a:buAutoNum type="alphaUcPeriod"/>
            </a:pPr>
            <a:r>
              <a:rPr lang="en-US" sz="2400" dirty="0">
                <a:latin typeface="Century Gothic" charset="0"/>
                <a:ea typeface="MS PGothic" charset="0"/>
              </a:rPr>
              <a:t>Hoist areas</a:t>
            </a:r>
          </a:p>
          <a:p>
            <a:pPr marL="514350" indent="-514350">
              <a:spcBef>
                <a:spcPct val="0"/>
              </a:spcBef>
              <a:buFont typeface="Century Gothic" charset="0"/>
              <a:buAutoNum type="alphaUcPeriod"/>
            </a:pPr>
            <a:r>
              <a:rPr lang="en-US" sz="2400" dirty="0">
                <a:latin typeface="Century Gothic" charset="0"/>
                <a:ea typeface="MS PGothic" charset="0"/>
              </a:rPr>
              <a:t>Holes</a:t>
            </a:r>
          </a:p>
          <a:p>
            <a:pPr marL="514350" indent="-514350">
              <a:spcBef>
                <a:spcPct val="0"/>
              </a:spcBef>
              <a:buFont typeface="Century Gothic" charset="0"/>
              <a:buAutoNum type="alphaUcPeriod"/>
            </a:pPr>
            <a:r>
              <a:rPr lang="en-US" sz="2400" dirty="0">
                <a:latin typeface="Century Gothic" charset="0"/>
                <a:ea typeface="MS PGothic" charset="0"/>
              </a:rPr>
              <a:t>All the above</a:t>
            </a:r>
          </a:p>
          <a:p>
            <a:pPr marL="514350" indent="-514350">
              <a:spcBef>
                <a:spcPct val="0"/>
              </a:spcBef>
              <a:buFont typeface="Century Gothic" charset="0"/>
              <a:buAutoNum type="alphaUcPeriod"/>
            </a:pPr>
            <a:r>
              <a:rPr lang="en-US" sz="2400" dirty="0">
                <a:latin typeface="Century Gothic" charset="0"/>
                <a:ea typeface="MS PGothic" charset="0"/>
              </a:rPr>
              <a:t>None of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43</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Subpart M – Fall Protection</a:t>
            </a:r>
          </a:p>
        </p:txBody>
      </p:sp>
      <p:sp>
        <p:nvSpPr>
          <p:cNvPr id="5" name="CAI1" title="Picture of a check mark next to hte survey answer, all the above. Leading edges, hoist areas, and holes."/>
          <p:cNvSpPr/>
          <p:nvPr>
            <p:custDataLst>
              <p:tags r:id="rId4"/>
            </p:custDataLst>
          </p:nvPr>
        </p:nvSpPr>
        <p:spPr>
          <a:xfrm rot="10800000">
            <a:off x="833120" y="4516967"/>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069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Subpart M covers erection of antennas installed on freeway signs."/>
          <p:cNvGraphicFramePr/>
          <p:nvPr>
            <p:custDataLst>
              <p:tags r:id="rId2"/>
            </p:custDataLst>
            <p:extLst>
              <p:ext uri="{D42A27DB-BD31-4B8C-83A1-F6EECF244321}">
                <p14:modId xmlns:p14="http://schemas.microsoft.com/office/powerpoint/2010/main" val="1344954467"/>
              </p:ext>
            </p:extLst>
          </p:nvPr>
        </p:nvGraphicFramePr>
        <p:xfrm>
          <a:off x="4114800" y="2971800"/>
          <a:ext cx="4191000" cy="35814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70337" y="1876097"/>
            <a:ext cx="8230810" cy="1143000"/>
          </a:xfrm>
        </p:spPr>
        <p:txBody>
          <a:bodyPr/>
          <a:lstStyle/>
          <a:p>
            <a:r>
              <a:rPr lang="en-US" dirty="0"/>
              <a:t>Subpart M covers erection of antennas installed on freeway signs</a:t>
            </a:r>
          </a:p>
        </p:txBody>
      </p:sp>
      <p:sp>
        <p:nvSpPr>
          <p:cNvPr id="3" name="TPAnswers"/>
          <p:cNvSpPr>
            <a:spLocks noGrp="1"/>
          </p:cNvSpPr>
          <p:nvPr>
            <p:ph type="body" idx="1"/>
          </p:nvPr>
        </p:nvSpPr>
        <p:spPr>
          <a:xfrm>
            <a:off x="441434" y="38862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44</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Subpart M – Fall Protection</a:t>
            </a:r>
          </a:p>
        </p:txBody>
      </p:sp>
      <p:sp>
        <p:nvSpPr>
          <p:cNvPr id="6" name="CAI1" title="Picture of a check mark next to the survey answer, false."/>
          <p:cNvSpPr/>
          <p:nvPr>
            <p:custDataLst>
              <p:tags r:id="rId3"/>
            </p:custDataLst>
          </p:nvPr>
        </p:nvSpPr>
        <p:spPr>
          <a:xfrm rot="10800000">
            <a:off x="76200" y="4572000"/>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220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Employers are not required to develop a fall protection training program for workers."/>
          <p:cNvGraphicFramePr/>
          <p:nvPr>
            <p:custDataLst>
              <p:tags r:id="rId2"/>
            </p:custDataLst>
            <p:extLst>
              <p:ext uri="{D42A27DB-BD31-4B8C-83A1-F6EECF244321}">
                <p14:modId xmlns:p14="http://schemas.microsoft.com/office/powerpoint/2010/main" val="1286512558"/>
              </p:ext>
            </p:extLst>
          </p:nvPr>
        </p:nvGraphicFramePr>
        <p:xfrm>
          <a:off x="4508500" y="3048000"/>
          <a:ext cx="4025900" cy="36957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70337" y="1876097"/>
            <a:ext cx="8230810" cy="1143000"/>
          </a:xfrm>
        </p:spPr>
        <p:txBody>
          <a:bodyPr/>
          <a:lstStyle/>
          <a:p>
            <a:r>
              <a:rPr lang="en-US" dirty="0"/>
              <a:t>Employers are not required to develop a Fall Protection training program for workers</a:t>
            </a:r>
          </a:p>
        </p:txBody>
      </p:sp>
      <p:sp>
        <p:nvSpPr>
          <p:cNvPr id="3" name="TPAnswers"/>
          <p:cNvSpPr>
            <a:spLocks noGrp="1"/>
          </p:cNvSpPr>
          <p:nvPr>
            <p:ph type="body" idx="1"/>
          </p:nvPr>
        </p:nvSpPr>
        <p:spPr>
          <a:xfrm>
            <a:off x="441434" y="38862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45</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Subpart M – Fall Protection</a:t>
            </a:r>
          </a:p>
        </p:txBody>
      </p:sp>
      <p:sp>
        <p:nvSpPr>
          <p:cNvPr id="5" name="CAI1" title="Picture of a check mark next to the survey answer, false."/>
          <p:cNvSpPr/>
          <p:nvPr>
            <p:custDataLst>
              <p:tags r:id="rId3"/>
            </p:custDataLst>
          </p:nvPr>
        </p:nvSpPr>
        <p:spPr>
          <a:xfrm rot="10800000">
            <a:off x="65514" y="45762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808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772400" cy="1470025"/>
          </a:xfrm>
        </p:spPr>
        <p:txBody>
          <a:bodyPr wrap="square" numCol="1" anchorCtr="0" compatLnSpc="1">
            <a:prstTxWarp prst="textNoShape">
              <a:avLst/>
            </a:prstTxWarp>
          </a:bodyPr>
          <a:lstStyle/>
          <a:p>
            <a:pPr eaLnBrk="1" hangingPunct="1"/>
            <a:r>
              <a:rPr lang="en-US" dirty="0">
                <a:effectLst>
                  <a:outerShdw blurRad="38100" dist="38100" dir="2700000" algn="tl">
                    <a:srgbClr val="DDDDDD"/>
                  </a:outerShdw>
                </a:effectLst>
                <a:latin typeface="+mj-lt"/>
                <a:ea typeface="MS PGothic" charset="0"/>
              </a:rPr>
              <a:t>Section 4:</a:t>
            </a:r>
            <a:br>
              <a:rPr lang="en-US" dirty="0">
                <a:effectLst>
                  <a:outerShdw blurRad="38100" dist="38100" dir="2700000" algn="tl">
                    <a:srgbClr val="DDDDDD"/>
                  </a:outerShdw>
                </a:effectLst>
                <a:latin typeface="+mj-lt"/>
                <a:ea typeface="MS PGothic" charset="0"/>
              </a:rPr>
            </a:br>
            <a:r>
              <a:rPr lang="en-US" dirty="0">
                <a:effectLst>
                  <a:outerShdw blurRad="38100" dist="38100" dir="2700000" algn="tl">
                    <a:srgbClr val="DDDDDD"/>
                  </a:outerShdw>
                </a:effectLst>
                <a:latin typeface="+mj-lt"/>
                <a:ea typeface="MS PGothic" charset="0"/>
              </a:rPr>
              <a:t>Fall Protection Systems</a:t>
            </a:r>
          </a:p>
        </p:txBody>
      </p:sp>
      <p:sp>
        <p:nvSpPr>
          <p:cNvPr id="7" name="Content Placeholder 2"/>
          <p:cNvSpPr txBox="1">
            <a:spLocks/>
          </p:cNvSpPr>
          <p:nvPr/>
        </p:nvSpPr>
        <p:spPr bwMode="auto">
          <a:xfrm>
            <a:off x="457200" y="170402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9538" indent="0" algn="ctr" rtl="0" eaLnBrk="1" fontAlgn="base" hangingPunct="1">
              <a:spcBef>
                <a:spcPts val="400"/>
              </a:spcBef>
              <a:spcAft>
                <a:spcPct val="0"/>
              </a:spcAft>
              <a:buClr>
                <a:schemeClr val="accent1"/>
              </a:buClr>
              <a:buSzPct val="68000"/>
              <a:buFont typeface="Wingdings 3" panose="05040102010807070707" pitchFamily="18" charset="2"/>
              <a:buNone/>
              <a:defRPr sz="2700" smtClean="0">
                <a:solidFill>
                  <a:schemeClr val="tx1"/>
                </a:solidFill>
                <a:latin typeface="Calibri" panose="020F0502020204030204" pitchFamily="34"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a:solidFill>
                  <a:schemeClr val="tx1"/>
                </a:solidFill>
                <a:latin typeface="Calibri" panose="020F0502020204030204" pitchFamily="34" charset="0"/>
                <a:ea typeface="+mn-ea"/>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a:solidFill>
                  <a:schemeClr val="tx1"/>
                </a:solidFill>
                <a:latin typeface="Calibri" panose="020F0502020204030204" pitchFamily="34" charset="0"/>
                <a:ea typeface="+mn-ea"/>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a:solidFill>
                  <a:schemeClr val="tx1"/>
                </a:solidFill>
                <a:latin typeface="Calibri" panose="020F0502020204030204" pitchFamily="34" charset="0"/>
                <a:ea typeface="+mn-ea"/>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sz="2000">
                <a:solidFill>
                  <a:schemeClr val="tx1"/>
                </a:solidFill>
                <a:latin typeface="Calibri" panose="020F0502020204030204" pitchFamily="34" charset="0"/>
                <a:ea typeface="+mn-ea"/>
              </a:defRPr>
            </a:lvl5pPr>
            <a:lvl6pPr marL="18288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marL="109537" algn="l"/>
            <a:r>
              <a:rPr lang="en-US" sz="2800" kern="0" dirty="0"/>
              <a:t>By the end of this section students will understand the following:</a:t>
            </a:r>
          </a:p>
          <a:p>
            <a:pPr marL="876300" lvl="1" indent="-255588">
              <a:buClr>
                <a:srgbClr val="2DA2BF"/>
              </a:buClr>
              <a:buFont typeface="Wingdings 3" panose="05040102010807070707" pitchFamily="18" charset="2"/>
              <a:buChar char=""/>
            </a:pPr>
            <a:r>
              <a:rPr lang="en-US" sz="2800" kern="0" dirty="0"/>
              <a:t>Prevention methods;</a:t>
            </a:r>
          </a:p>
          <a:p>
            <a:pPr marL="876300" lvl="1" indent="-255588">
              <a:buClr>
                <a:srgbClr val="2DA2BF"/>
              </a:buClr>
              <a:buFont typeface="Wingdings 3" panose="05040102010807070707" pitchFamily="18" charset="2"/>
              <a:buChar char=""/>
            </a:pPr>
            <a:r>
              <a:rPr lang="en-US" sz="2800" dirty="0"/>
              <a:t>Criteria for Personal Fall Protection Systems;</a:t>
            </a:r>
          </a:p>
          <a:p>
            <a:pPr marL="876300" lvl="1" indent="-255588">
              <a:buClr>
                <a:srgbClr val="2DA2BF"/>
              </a:buClr>
              <a:buFont typeface="Wingdings 3" panose="05040102010807070707" pitchFamily="18" charset="2"/>
              <a:buChar char=""/>
            </a:pPr>
            <a:r>
              <a:rPr lang="en-US" sz="2800" dirty="0"/>
              <a:t>Criteria for Safety Net Systems;</a:t>
            </a:r>
            <a:endParaRPr lang="en-US" sz="2800" kern="0" dirty="0"/>
          </a:p>
          <a:p>
            <a:pPr marL="876300" lvl="1" indent="-255588">
              <a:buClr>
                <a:srgbClr val="2DA2BF"/>
              </a:buClr>
              <a:buFont typeface="Wingdings 3" panose="05040102010807070707" pitchFamily="18" charset="2"/>
              <a:buChar char=""/>
            </a:pPr>
            <a:endParaRPr lang="en-US" sz="2800" kern="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7772400" cy="1143000"/>
          </a:xfrm>
          <a:extLst/>
        </p:spPr>
        <p:txBody>
          <a:bodyPr wrap="square" numCol="1" anchorCtr="0" compatLnSpc="1">
            <a:prstTxWarp prst="textNoShape">
              <a:avLst/>
            </a:prstTxWarp>
          </a:bodyPr>
          <a:lstStyle/>
          <a:p>
            <a:pPr eaLnBrk="1" hangingPunct="1"/>
            <a:r>
              <a:rPr lang="en-US" dirty="0">
                <a:latin typeface="Calabri"/>
                <a:ea typeface="MS PGothic" charset="0"/>
              </a:rPr>
              <a:t>Falls</a:t>
            </a:r>
          </a:p>
        </p:txBody>
      </p:sp>
      <p:sp>
        <p:nvSpPr>
          <p:cNvPr id="13315" name="Rectangle 3"/>
          <p:cNvSpPr>
            <a:spLocks noGrp="1" noChangeArrowheads="1"/>
          </p:cNvSpPr>
          <p:nvPr>
            <p:ph idx="1"/>
          </p:nvPr>
        </p:nvSpPr>
        <p:spPr>
          <a:xfrm>
            <a:off x="457200" y="1600200"/>
            <a:ext cx="8229600" cy="2895600"/>
          </a:xfrm>
        </p:spPr>
        <p:txBody>
          <a:bodyPr/>
          <a:lstStyle/>
          <a:p>
            <a:pPr eaLnBrk="1" hangingPunct="1">
              <a:lnSpc>
                <a:spcPct val="90000"/>
              </a:lnSpc>
              <a:spcBef>
                <a:spcPct val="0"/>
              </a:spcBef>
            </a:pPr>
            <a:r>
              <a:rPr lang="en-US" dirty="0">
                <a:solidFill>
                  <a:srgbClr val="FF0000"/>
                </a:solidFill>
                <a:latin typeface="Century Gothic" charset="0"/>
                <a:ea typeface="MS PGothic" charset="0"/>
              </a:rPr>
              <a:t>Falls are the </a:t>
            </a:r>
            <a:r>
              <a:rPr lang="en-US" i="1" dirty="0">
                <a:solidFill>
                  <a:srgbClr val="FF0000"/>
                </a:solidFill>
                <a:latin typeface="Century Gothic" charset="0"/>
                <a:ea typeface="MS PGothic" charset="0"/>
              </a:rPr>
              <a:t>leading cause of fatalities</a:t>
            </a:r>
            <a:r>
              <a:rPr lang="en-US" dirty="0">
                <a:solidFill>
                  <a:srgbClr val="FF0000"/>
                </a:solidFill>
                <a:latin typeface="Century Gothic" charset="0"/>
                <a:ea typeface="MS PGothic" charset="0"/>
              </a:rPr>
              <a:t> in the tower industry. </a:t>
            </a:r>
          </a:p>
          <a:p>
            <a:pPr eaLnBrk="1" hangingPunct="1">
              <a:lnSpc>
                <a:spcPct val="90000"/>
              </a:lnSpc>
              <a:spcBef>
                <a:spcPct val="0"/>
              </a:spcBef>
              <a:buFontTx/>
              <a:buNone/>
            </a:pPr>
            <a:endParaRPr lang="en-US" dirty="0">
              <a:latin typeface="Century Gothic" charset="0"/>
              <a:ea typeface="MS PGothic" charset="0"/>
            </a:endParaRPr>
          </a:p>
          <a:p>
            <a:pPr eaLnBrk="1" hangingPunct="1">
              <a:lnSpc>
                <a:spcPct val="90000"/>
              </a:lnSpc>
              <a:spcBef>
                <a:spcPct val="0"/>
              </a:spcBef>
            </a:pPr>
            <a:r>
              <a:rPr lang="en-US" i="1" dirty="0">
                <a:latin typeface="Century Gothic" charset="0"/>
                <a:ea typeface="MS PGothic" charset="0"/>
              </a:rPr>
              <a:t>123 fatal falls have occurred </a:t>
            </a:r>
            <a:r>
              <a:rPr lang="en-US" dirty="0">
                <a:latin typeface="Century Gothic" charset="0"/>
                <a:ea typeface="MS PGothic" charset="0"/>
              </a:rPr>
              <a:t>from 2003 to November 2015.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1295400"/>
            <a:ext cx="7772400" cy="838200"/>
          </a:xfrm>
          <a:extLst/>
        </p:spPr>
        <p:txBody>
          <a:bodyPr wrap="square" numCol="1" anchorCtr="0" compatLnSpc="1">
            <a:prstTxWarp prst="textNoShape">
              <a:avLst/>
            </a:prstTxWarp>
          </a:bodyPr>
          <a:lstStyle/>
          <a:p>
            <a:pPr eaLnBrk="1" hangingPunct="1"/>
            <a:r>
              <a:rPr lang="en-US" dirty="0">
                <a:latin typeface="Calabri"/>
                <a:ea typeface="MS PGothic" charset="0"/>
              </a:rPr>
              <a:t>Prevention</a:t>
            </a:r>
          </a:p>
        </p:txBody>
      </p:sp>
      <p:sp>
        <p:nvSpPr>
          <p:cNvPr id="15363" name="Rectangle 3"/>
          <p:cNvSpPr>
            <a:spLocks noGrp="1" noChangeArrowheads="1"/>
          </p:cNvSpPr>
          <p:nvPr>
            <p:ph idx="1"/>
          </p:nvPr>
        </p:nvSpPr>
        <p:spPr>
          <a:xfrm>
            <a:off x="685800" y="2057400"/>
            <a:ext cx="8534400" cy="5181600"/>
          </a:xfrm>
        </p:spPr>
        <p:txBody>
          <a:bodyPr/>
          <a:lstStyle/>
          <a:p>
            <a:pPr eaLnBrk="1" hangingPunct="1">
              <a:spcBef>
                <a:spcPct val="0"/>
              </a:spcBef>
            </a:pPr>
            <a:r>
              <a:rPr lang="en-US" dirty="0">
                <a:solidFill>
                  <a:srgbClr val="FF0000"/>
                </a:solidFill>
                <a:latin typeface="Century Gothic" charset="0"/>
                <a:ea typeface="MS PGothic" charset="0"/>
              </a:rPr>
              <a:t>Select fall protection systems appropriate for given situations</a:t>
            </a:r>
          </a:p>
          <a:p>
            <a:pPr eaLnBrk="1" hangingPunct="1">
              <a:spcBef>
                <a:spcPct val="0"/>
              </a:spcBef>
            </a:pPr>
            <a:r>
              <a:rPr lang="en-US" dirty="0">
                <a:solidFill>
                  <a:srgbClr val="FF0000"/>
                </a:solidFill>
                <a:latin typeface="Century Gothic" charset="0"/>
                <a:ea typeface="MS PGothic" charset="0"/>
              </a:rPr>
              <a:t>Use proper construction and installation of safety systems</a:t>
            </a:r>
          </a:p>
          <a:p>
            <a:pPr eaLnBrk="1" hangingPunct="1">
              <a:spcBef>
                <a:spcPct val="0"/>
              </a:spcBef>
            </a:pPr>
            <a:r>
              <a:rPr lang="en-US" dirty="0">
                <a:solidFill>
                  <a:srgbClr val="FF0000"/>
                </a:solidFill>
                <a:latin typeface="Century Gothic" charset="0"/>
                <a:ea typeface="MS PGothic" charset="0"/>
              </a:rPr>
              <a:t>Supervise employees properly</a:t>
            </a:r>
          </a:p>
          <a:p>
            <a:pPr eaLnBrk="1" hangingPunct="1">
              <a:spcBef>
                <a:spcPct val="0"/>
              </a:spcBef>
            </a:pPr>
            <a:r>
              <a:rPr lang="en-US" dirty="0">
                <a:solidFill>
                  <a:srgbClr val="FF0000"/>
                </a:solidFill>
                <a:latin typeface="Century Gothic" charset="0"/>
                <a:ea typeface="MS PGothic" charset="0"/>
              </a:rPr>
              <a:t>Use safe work procedures</a:t>
            </a:r>
          </a:p>
          <a:p>
            <a:pPr eaLnBrk="1" hangingPunct="1">
              <a:spcBef>
                <a:spcPct val="0"/>
              </a:spcBef>
            </a:pPr>
            <a:r>
              <a:rPr lang="en-US" dirty="0">
                <a:solidFill>
                  <a:srgbClr val="FF0000"/>
                </a:solidFill>
                <a:latin typeface="Century Gothic" charset="0"/>
                <a:ea typeface="MS PGothic" charset="0"/>
              </a:rPr>
              <a:t>Train workers in the proper selection, use, and maintenance of fall protection systems</a:t>
            </a:r>
          </a:p>
        </p:txBody>
      </p:sp>
      <p:sp>
        <p:nvSpPr>
          <p:cNvPr id="5"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title"/>
          </p:nvPr>
        </p:nvSpPr>
        <p:spPr bwMode="auto">
          <a:xfrm>
            <a:off x="457200" y="1069988"/>
            <a:ext cx="3810000" cy="1143000"/>
          </a:xfrm>
          <a:effectLst>
            <a:outerShdw blurRad="63500" dist="35921" dir="2700000" algn="ctr" rotWithShape="0">
              <a:schemeClr val="bg2">
                <a:alpha val="74997"/>
              </a:schemeClr>
            </a:outerShdw>
          </a:effectLst>
        </p:spPr>
        <p:txBody>
          <a:bodyPr wrap="square" numCol="1" anchorCtr="0" compatLnSpc="1">
            <a:prstTxWarp prst="textNoShape">
              <a:avLst/>
            </a:prstTxWarp>
          </a:bodyPr>
          <a:lstStyle/>
          <a:p>
            <a:pPr eaLnBrk="1" fontAlgn="auto" hangingPunct="1">
              <a:lnSpc>
                <a:spcPct val="100000"/>
              </a:lnSpc>
              <a:spcAft>
                <a:spcPts val="0"/>
              </a:spcAft>
              <a:defRPr/>
            </a:pPr>
            <a:r>
              <a:rPr lang="en-US" dirty="0">
                <a:effectLst/>
                <a:ea typeface="+mj-ea"/>
                <a:cs typeface="+mj-cs"/>
              </a:rPr>
              <a:t>Hook up and Live</a:t>
            </a:r>
          </a:p>
        </p:txBody>
      </p:sp>
      <p:pic>
        <p:nvPicPr>
          <p:cNvPr id="66564" name="Picture 2" descr="preparing_to_rid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057400"/>
            <a:ext cx="2971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TextBox 1"/>
          <p:cNvSpPr txBox="1"/>
          <p:nvPr/>
        </p:nvSpPr>
        <p:spPr>
          <a:xfrm>
            <a:off x="4191000" y="2041634"/>
            <a:ext cx="4419600" cy="3416320"/>
          </a:xfrm>
          <a:prstGeom prst="rect">
            <a:avLst/>
          </a:prstGeom>
          <a:noFill/>
        </p:spPr>
        <p:txBody>
          <a:bodyPr wrap="square" rtlCol="0">
            <a:spAutoFit/>
          </a:bodyPr>
          <a:lstStyle/>
          <a:p>
            <a:r>
              <a:rPr lang="en-US" sz="3600" dirty="0">
                <a:latin typeface="+mn-lt"/>
              </a:rPr>
              <a:t>All the fall protection equipment in the world is of no value unless it is used all the time. </a:t>
            </a:r>
            <a:endParaRPr lang="en-US" sz="3600" dirty="0">
              <a:solidFill>
                <a:srgbClr val="FF0000"/>
              </a:solidFill>
              <a:latin typeface="+mn-lt"/>
            </a:endParaRPr>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Tree>
    <p:extLst>
      <p:ext uri="{BB962C8B-B14F-4D97-AF65-F5344CB8AC3E}">
        <p14:creationId xmlns:p14="http://schemas.microsoft.com/office/powerpoint/2010/main" val="3527458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Section1:</a:t>
            </a:r>
            <a:br>
              <a:rPr lang="en-US" dirty="0" smtClean="0"/>
            </a:br>
            <a:r>
              <a:rPr lang="en-US" dirty="0" smtClean="0"/>
              <a:t>Introduction </a:t>
            </a:r>
            <a:endParaRPr lang="en-US" dirty="0"/>
          </a:p>
        </p:txBody>
      </p:sp>
      <p:sp>
        <p:nvSpPr>
          <p:cNvPr id="15" name="Content Placeholder 14"/>
          <p:cNvSpPr>
            <a:spLocks noGrp="1"/>
          </p:cNvSpPr>
          <p:nvPr>
            <p:ph idx="1"/>
          </p:nvPr>
        </p:nvSpPr>
        <p:spPr/>
        <p:txBody>
          <a:bodyPr/>
          <a:lstStyle/>
          <a:p>
            <a:pPr marL="109537"/>
            <a:r>
              <a:rPr lang="en-US" dirty="0"/>
              <a:t>By the end of this section students will understand the following:</a:t>
            </a:r>
          </a:p>
          <a:p>
            <a:pPr lvl="1">
              <a:buFont typeface="Wingdings" panose="05000000000000000000" pitchFamily="2" charset="2"/>
              <a:buChar char="Ø"/>
            </a:pPr>
            <a:r>
              <a:rPr lang="en-US" dirty="0"/>
              <a:t>What is NATE?</a:t>
            </a:r>
          </a:p>
          <a:p>
            <a:pPr lvl="1">
              <a:buFont typeface="Wingdings" panose="05000000000000000000" pitchFamily="2" charset="2"/>
              <a:buChar char="Ø"/>
            </a:pPr>
            <a:r>
              <a:rPr lang="en-US" dirty="0"/>
              <a:t>What does NATE do?</a:t>
            </a:r>
          </a:p>
          <a:p>
            <a:pPr lvl="1">
              <a:buFont typeface="Wingdings" panose="05000000000000000000" pitchFamily="2" charset="2"/>
              <a:buChar char="Ø"/>
            </a:pPr>
            <a:r>
              <a:rPr lang="en-US" dirty="0"/>
              <a:t>What is OSHA?</a:t>
            </a:r>
          </a:p>
          <a:p>
            <a:pPr lvl="1">
              <a:buFont typeface="Wingdings" panose="05000000000000000000" pitchFamily="2" charset="2"/>
              <a:buChar char="Ø"/>
            </a:pPr>
            <a:r>
              <a:rPr lang="en-US" dirty="0"/>
              <a:t>What does OSHA do?</a:t>
            </a:r>
          </a:p>
          <a:p>
            <a:pPr lvl="1">
              <a:buFont typeface="Wingdings" panose="05000000000000000000" pitchFamily="2" charset="2"/>
              <a:buChar char="Ø"/>
            </a:pPr>
            <a:r>
              <a:rPr lang="en-US" dirty="0"/>
              <a:t>Why do we need Fall Protection training specific to the Communication Tower Industry?</a:t>
            </a:r>
          </a:p>
          <a:p>
            <a:pPr lvl="1">
              <a:buFont typeface="Wingdings" panose="05000000000000000000" pitchFamily="2" charset="2"/>
              <a:buChar char="Ø"/>
            </a:pPr>
            <a:r>
              <a:rPr lang="en-US" dirty="0"/>
              <a:t>What are the class objectives?</a:t>
            </a:r>
          </a:p>
          <a:p>
            <a:endParaRPr lang="en-US" dirty="0"/>
          </a:p>
        </p:txBody>
      </p:sp>
    </p:spTree>
    <p:extLst>
      <p:ext uri="{BB962C8B-B14F-4D97-AF65-F5344CB8AC3E}">
        <p14:creationId xmlns:p14="http://schemas.microsoft.com/office/powerpoint/2010/main" val="40066727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title="Picture of a sayety net"/>
          <p:cNvPicPr>
            <a:picLocks noChangeArrowheads="1"/>
          </p:cNvPicPr>
          <p:nvPr/>
        </p:nvPicPr>
        <p:blipFill>
          <a:blip r:embed="rId3" cstate="email">
            <a:extLst>
              <a:ext uri="{28A0092B-C50C-407E-A947-70E740481C1C}">
                <a14:useLocalDpi xmlns:a14="http://schemas.microsoft.com/office/drawing/2010/main"/>
              </a:ext>
            </a:extLst>
          </a:blip>
          <a:srcRect r="2979"/>
          <a:stretch>
            <a:fillRect/>
          </a:stretch>
        </p:blipFill>
        <p:spPr bwMode="auto">
          <a:xfrm>
            <a:off x="5268913" y="1752600"/>
            <a:ext cx="2895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title="Picture of a worker wearing a personal fall arrest system"/>
          <p:cNvPicPr>
            <a:picLocks noChangeArrowheads="1"/>
          </p:cNvPicPr>
          <p:nvPr/>
        </p:nvPicPr>
        <p:blipFill>
          <a:blip r:embed="rId4" cstate="email">
            <a:lum bright="36000"/>
            <a:extLst>
              <a:ext uri="{28A0092B-C50C-407E-A947-70E740481C1C}">
                <a14:useLocalDpi xmlns:a14="http://schemas.microsoft.com/office/drawing/2010/main"/>
              </a:ext>
            </a:extLst>
          </a:blip>
          <a:srcRect/>
          <a:stretch>
            <a:fillRect/>
          </a:stretch>
        </p:blipFill>
        <p:spPr bwMode="auto">
          <a:xfrm>
            <a:off x="990600" y="14478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2057400" y="5562600"/>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solidFill>
                  <a:srgbClr val="3399FF"/>
                </a:solidFill>
                <a:latin typeface="Arial" charset="0"/>
              </a:rPr>
              <a:t>PFAS</a:t>
            </a:r>
          </a:p>
        </p:txBody>
      </p:sp>
      <p:sp>
        <p:nvSpPr>
          <p:cNvPr id="19" name="Text Box 7"/>
          <p:cNvSpPr txBox="1">
            <a:spLocks noChangeArrowheads="1"/>
          </p:cNvSpPr>
          <p:nvPr/>
        </p:nvSpPr>
        <p:spPr bwMode="auto">
          <a:xfrm>
            <a:off x="5878513" y="5133278"/>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solidFill>
                  <a:srgbClr val="3399FF"/>
                </a:solidFill>
                <a:latin typeface="Arial" charset="0"/>
              </a:rPr>
              <a:t>Safety Net</a:t>
            </a:r>
          </a:p>
        </p:txBody>
      </p:sp>
      <p:sp>
        <p:nvSpPr>
          <p:cNvPr id="13" name="Title 12"/>
          <p:cNvSpPr>
            <a:spLocks noGrp="1"/>
          </p:cNvSpPr>
          <p:nvPr>
            <p:ph type="title"/>
          </p:nvPr>
        </p:nvSpPr>
        <p:spPr/>
        <p:txBody>
          <a:bodyPr/>
          <a:lstStyle/>
          <a:p>
            <a:pPr algn="ctr">
              <a:defRPr/>
            </a:pPr>
            <a:r>
              <a:rPr lang="en-US" sz="4800" dirty="0">
                <a:solidFill>
                  <a:srgbClr val="2F5897"/>
                </a:solidFill>
                <a:ea typeface="ＭＳ Ｐゴシック" charset="0"/>
              </a:rPr>
              <a:t>Fall Protection Systems (FPS)</a:t>
            </a:r>
          </a:p>
        </p:txBody>
      </p:sp>
    </p:spTree>
    <p:extLst>
      <p:ext uri="{BB962C8B-B14F-4D97-AF65-F5344CB8AC3E}">
        <p14:creationId xmlns:p14="http://schemas.microsoft.com/office/powerpoint/2010/main" val="714959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descr="Outlined diamond"/>
          <p:cNvSpPr>
            <a:spLocks noGrp="1" noChangeArrowheads="1"/>
          </p:cNvSpPr>
          <p:nvPr>
            <p:ph type="title"/>
          </p:nvPr>
        </p:nvSpPr>
        <p:spPr>
          <a:xfrm>
            <a:off x="586624" y="1063133"/>
            <a:ext cx="8229600" cy="1143000"/>
          </a:xfrm>
          <a:extLst/>
        </p:spPr>
        <p:txBody>
          <a:bodyPr wrap="square" numCol="1" anchorCtr="0" compatLnSpc="1">
            <a:prstTxWarp prst="textNoShape">
              <a:avLst/>
            </a:prstTxWarp>
          </a:bodyPr>
          <a:lstStyle/>
          <a:p>
            <a:pPr algn="ctr" eaLnBrk="1" hangingPunct="1"/>
            <a:r>
              <a:rPr lang="en-US" dirty="0">
                <a:solidFill>
                  <a:srgbClr val="00B050"/>
                </a:solidFill>
                <a:latin typeface="Calabri"/>
                <a:ea typeface="MS PGothic" charset="0"/>
              </a:rPr>
              <a:t>Safety Nets</a:t>
            </a:r>
          </a:p>
        </p:txBody>
      </p:sp>
      <p:sp>
        <p:nvSpPr>
          <p:cNvPr id="34819" name="Rectangle 3"/>
          <p:cNvSpPr>
            <a:spLocks noGrp="1" noChangeArrowheads="1"/>
          </p:cNvSpPr>
          <p:nvPr>
            <p:ph sz="half" idx="1"/>
          </p:nvPr>
        </p:nvSpPr>
        <p:spPr>
          <a:xfrm>
            <a:off x="392488" y="1922772"/>
            <a:ext cx="5943600" cy="4525962"/>
          </a:xfrm>
        </p:spPr>
        <p:txBody>
          <a:bodyPr>
            <a:normAutofit/>
          </a:bodyPr>
          <a:lstStyle/>
          <a:p>
            <a:pPr eaLnBrk="1" hangingPunct="1">
              <a:spcBef>
                <a:spcPct val="0"/>
              </a:spcBef>
            </a:pPr>
            <a:r>
              <a:rPr lang="en-US" sz="2600" dirty="0">
                <a:latin typeface="Century Gothic" charset="0"/>
                <a:ea typeface="MS PGothic" charset="0"/>
              </a:rPr>
              <a:t>Installed a maximum of 30' below working level</a:t>
            </a:r>
          </a:p>
          <a:p>
            <a:pPr eaLnBrk="1" hangingPunct="1">
              <a:spcBef>
                <a:spcPct val="0"/>
              </a:spcBef>
            </a:pPr>
            <a:r>
              <a:rPr lang="en-US" sz="2600" dirty="0">
                <a:latin typeface="Century Gothic" charset="0"/>
                <a:ea typeface="MS PGothic" charset="0"/>
              </a:rPr>
              <a:t>400 pound drop test or </a:t>
            </a:r>
            <a:r>
              <a:rPr lang="en-US" sz="2600" i="1" u="sng" dirty="0">
                <a:latin typeface="Century Gothic" charset="0"/>
                <a:ea typeface="MS PGothic" charset="0"/>
              </a:rPr>
              <a:t>certified</a:t>
            </a:r>
            <a:r>
              <a:rPr lang="en-US" sz="2600" dirty="0">
                <a:latin typeface="Century Gothic" charset="0"/>
                <a:ea typeface="MS PGothic" charset="0"/>
              </a:rPr>
              <a:t> by employer or CP</a:t>
            </a:r>
          </a:p>
          <a:p>
            <a:pPr eaLnBrk="1" hangingPunct="1">
              <a:spcBef>
                <a:spcPct val="0"/>
              </a:spcBef>
            </a:pPr>
            <a:r>
              <a:rPr lang="en-US" sz="2600" dirty="0">
                <a:latin typeface="Century Gothic" charset="0"/>
                <a:ea typeface="MS PGothic" charset="0"/>
              </a:rPr>
              <a:t>Extends sufficiently from outer edge</a:t>
            </a:r>
          </a:p>
          <a:p>
            <a:pPr eaLnBrk="1" hangingPunct="1">
              <a:spcBef>
                <a:spcPct val="0"/>
              </a:spcBef>
            </a:pPr>
            <a:r>
              <a:rPr lang="en-US" sz="2600" dirty="0">
                <a:latin typeface="Century Gothic" charset="0"/>
                <a:ea typeface="MS PGothic" charset="0"/>
              </a:rPr>
              <a:t>Inspected weekly</a:t>
            </a:r>
          </a:p>
          <a:p>
            <a:pPr eaLnBrk="1" hangingPunct="1">
              <a:spcBef>
                <a:spcPct val="0"/>
              </a:spcBef>
            </a:pPr>
            <a:r>
              <a:rPr lang="en-US" sz="2600" dirty="0">
                <a:latin typeface="Century Gothic" charset="0"/>
                <a:ea typeface="MS PGothic" charset="0"/>
              </a:rPr>
              <a:t>Objects removed within shift</a:t>
            </a:r>
          </a:p>
          <a:p>
            <a:pPr eaLnBrk="1" hangingPunct="1">
              <a:spcBef>
                <a:spcPct val="0"/>
              </a:spcBef>
            </a:pPr>
            <a:r>
              <a:rPr lang="en-US" sz="2600" dirty="0">
                <a:latin typeface="Century Gothic" charset="0"/>
                <a:ea typeface="MS PGothic" charset="0"/>
              </a:rPr>
              <a:t>Border rope strength of 5000 pounds</a:t>
            </a:r>
          </a:p>
        </p:txBody>
      </p:sp>
      <p:pic>
        <p:nvPicPr>
          <p:cNvPr id="34821" name="Picture 5" title="Picture of a safety ne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6088" y="2057400"/>
            <a:ext cx="2274512" cy="349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Tree>
    <p:extLst>
      <p:ext uri="{BB962C8B-B14F-4D97-AF65-F5344CB8AC3E}">
        <p14:creationId xmlns:p14="http://schemas.microsoft.com/office/powerpoint/2010/main" val="2889264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24711" y="978943"/>
            <a:ext cx="8229600" cy="1143000"/>
          </a:xfrm>
        </p:spPr>
        <p:txBody>
          <a:bodyPr/>
          <a:lstStyle/>
          <a:p>
            <a:pPr algn="ctr"/>
            <a:r>
              <a:rPr lang="en-US" dirty="0">
                <a:solidFill>
                  <a:srgbClr val="00B050"/>
                </a:solidFill>
              </a:rPr>
              <a:t>Full Body Harness</a:t>
            </a:r>
          </a:p>
        </p:txBody>
      </p:sp>
      <p:sp>
        <p:nvSpPr>
          <p:cNvPr id="80899" name="Rectangle 3"/>
          <p:cNvSpPr>
            <a:spLocks noGrp="1" noChangeArrowheads="1"/>
          </p:cNvSpPr>
          <p:nvPr>
            <p:ph sz="half" idx="1"/>
          </p:nvPr>
        </p:nvSpPr>
        <p:spPr>
          <a:xfrm>
            <a:off x="390818" y="1828800"/>
            <a:ext cx="4562182" cy="4697412"/>
          </a:xfrm>
        </p:spPr>
        <p:txBody>
          <a:bodyPr/>
          <a:lstStyle/>
          <a:p>
            <a:pPr>
              <a:buFontTx/>
              <a:buNone/>
            </a:pPr>
            <a:r>
              <a:rPr lang="en-US" dirty="0"/>
              <a:t>	</a:t>
            </a:r>
            <a:r>
              <a:rPr lang="en-US" sz="2400" dirty="0"/>
              <a:t>2 Front and back D-rings</a:t>
            </a:r>
          </a:p>
          <a:p>
            <a:pPr>
              <a:buFontTx/>
              <a:buNone/>
            </a:pPr>
            <a:r>
              <a:rPr lang="en-US" sz="2400" dirty="0"/>
              <a:t>		     Fall Arrest</a:t>
            </a:r>
          </a:p>
          <a:p>
            <a:pPr>
              <a:buFontTx/>
              <a:buNone/>
            </a:pPr>
            <a:endParaRPr lang="en-US" sz="2400" dirty="0"/>
          </a:p>
          <a:p>
            <a:pPr>
              <a:buFontTx/>
              <a:buNone/>
            </a:pPr>
            <a:endParaRPr lang="en-US" sz="2400" dirty="0"/>
          </a:p>
          <a:p>
            <a:pPr>
              <a:buFontTx/>
              <a:buNone/>
            </a:pPr>
            <a:endParaRPr lang="en-US" sz="2400" dirty="0"/>
          </a:p>
          <a:p>
            <a:pPr>
              <a:buFontTx/>
              <a:buNone/>
            </a:pPr>
            <a:endParaRPr lang="en-US" sz="2400" dirty="0"/>
          </a:p>
          <a:p>
            <a:pPr>
              <a:buFontTx/>
              <a:buNone/>
            </a:pPr>
            <a:endParaRPr lang="en-US" sz="2400" dirty="0"/>
          </a:p>
          <a:p>
            <a:pPr>
              <a:buFontTx/>
              <a:buNone/>
            </a:pPr>
            <a:endParaRPr lang="en-US" sz="2400" dirty="0"/>
          </a:p>
          <a:p>
            <a:pPr>
              <a:buFontTx/>
              <a:buNone/>
            </a:pPr>
            <a:r>
              <a:rPr lang="en-US" sz="2400" dirty="0"/>
              <a:t>Front- cable grab, descender</a:t>
            </a:r>
          </a:p>
          <a:p>
            <a:pPr>
              <a:buFontTx/>
              <a:buNone/>
            </a:pPr>
            <a:r>
              <a:rPr lang="en-US" sz="2400" dirty="0"/>
              <a:t>Rear- Double lanyard/rope grab</a:t>
            </a:r>
          </a:p>
        </p:txBody>
      </p:sp>
      <p:sp>
        <p:nvSpPr>
          <p:cNvPr id="4" name="Content Placeholder 3"/>
          <p:cNvSpPr>
            <a:spLocks noGrp="1"/>
          </p:cNvSpPr>
          <p:nvPr>
            <p:ph sz="half" idx="2"/>
          </p:nvPr>
        </p:nvSpPr>
        <p:spPr>
          <a:xfrm>
            <a:off x="4648200" y="2332038"/>
            <a:ext cx="4038600" cy="4525962"/>
          </a:xfrm>
        </p:spPr>
        <p:txBody>
          <a:bodyPr/>
          <a:lstStyle/>
          <a:p>
            <a:pPr marL="0" indent="0">
              <a:buNone/>
            </a:pPr>
            <a:r>
              <a:rPr lang="en-US" dirty="0"/>
              <a:t>4 D-rings at the waist</a:t>
            </a:r>
          </a:p>
          <a:p>
            <a:pPr marL="0" indent="0">
              <a:buNone/>
            </a:pPr>
            <a:endParaRPr lang="en-US" dirty="0"/>
          </a:p>
          <a:p>
            <a:pPr marL="0" indent="0">
              <a:buNone/>
            </a:pPr>
            <a:r>
              <a:rPr lang="en-US" dirty="0"/>
              <a:t>Position to </a:t>
            </a:r>
          </a:p>
          <a:p>
            <a:pPr marL="457200" lvl="1" indent="0">
              <a:buNone/>
            </a:pPr>
            <a:r>
              <a:rPr lang="en-US" sz="2800" dirty="0"/>
              <a:t>Lean: </a:t>
            </a:r>
          </a:p>
          <a:p>
            <a:pPr marL="457200" lvl="1" indent="0">
              <a:buNone/>
            </a:pPr>
            <a:endParaRPr lang="en-US" sz="2800" dirty="0"/>
          </a:p>
          <a:p>
            <a:pPr marL="457200" lvl="1" indent="0">
              <a:buNone/>
            </a:pPr>
            <a:r>
              <a:rPr lang="en-US" sz="2800" dirty="0"/>
              <a:t>Position to </a:t>
            </a:r>
          </a:p>
          <a:p>
            <a:pPr marL="457200" lvl="1" indent="0">
              <a:buNone/>
            </a:pPr>
            <a:r>
              <a:rPr lang="en-US" sz="2800" dirty="0"/>
              <a:t> Sit: </a:t>
            </a:r>
          </a:p>
        </p:txBody>
      </p:sp>
      <p:pic>
        <p:nvPicPr>
          <p:cNvPr id="80900" name="Picture 4" descr="C124_35755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2197" y="2746151"/>
            <a:ext cx="2590800" cy="2582863"/>
          </a:xfrm>
          <a:prstGeom prst="rect">
            <a:avLst/>
          </a:prstGeom>
          <a:noFill/>
        </p:spPr>
      </p:pic>
      <p:pic>
        <p:nvPicPr>
          <p:cNvPr id="80901" name="Picture 5" descr="66620-Eagle-Tower-LE_small[1]"/>
          <p:cNvPicPr>
            <a:picLocks noChangeAspect="1" noChangeArrowheads="1"/>
          </p:cNvPicPr>
          <p:nvPr/>
        </p:nvPicPr>
        <p:blipFill>
          <a:blip r:embed="rId4" cstate="print"/>
          <a:srcRect/>
          <a:stretch>
            <a:fillRect/>
          </a:stretch>
        </p:blipFill>
        <p:spPr bwMode="auto">
          <a:xfrm>
            <a:off x="6833108" y="2988468"/>
            <a:ext cx="1892300" cy="2895600"/>
          </a:xfrm>
          <a:prstGeom prst="rect">
            <a:avLst/>
          </a:prstGeom>
          <a:noFill/>
        </p:spPr>
      </p:pic>
      <p:cxnSp>
        <p:nvCxnSpPr>
          <p:cNvPr id="6" name="Straight Arrow Connector 5" title="Picture of upper D-rings at the waist of a full body harness"/>
          <p:cNvCxnSpPr/>
          <p:nvPr/>
        </p:nvCxnSpPr>
        <p:spPr>
          <a:xfrm>
            <a:off x="6096000" y="4203700"/>
            <a:ext cx="1066800" cy="685800"/>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title="Picture of arrows pointing to upper D-rings at the waist on a full body harness."/>
          <p:cNvCxnSpPr/>
          <p:nvPr/>
        </p:nvCxnSpPr>
        <p:spPr>
          <a:xfrm>
            <a:off x="6096000" y="4203700"/>
            <a:ext cx="2133600" cy="685800"/>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title="Picture of arrow point to lower D-ring on a Full Body Harness. "/>
          <p:cNvCxnSpPr/>
          <p:nvPr/>
        </p:nvCxnSpPr>
        <p:spPr>
          <a:xfrm flipV="1">
            <a:off x="5791200" y="5499100"/>
            <a:ext cx="1219200" cy="384968"/>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title="Picture of lower D-rings ath the waist of a full body harness"/>
          <p:cNvCxnSpPr/>
          <p:nvPr/>
        </p:nvCxnSpPr>
        <p:spPr>
          <a:xfrm flipV="1">
            <a:off x="5791200" y="5576824"/>
            <a:ext cx="2209800" cy="307244"/>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Tree>
    <p:extLst>
      <p:ext uri="{BB962C8B-B14F-4D97-AF65-F5344CB8AC3E}">
        <p14:creationId xmlns:p14="http://schemas.microsoft.com/office/powerpoint/2010/main" val="2876448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132067"/>
            <a:ext cx="8229600" cy="1143000"/>
          </a:xfrm>
          <a:extLst/>
        </p:spPr>
        <p:txBody>
          <a:bodyPr wrap="square" numCol="1" anchorCtr="0" compatLnSpc="1">
            <a:prstTxWarp prst="textNoShape">
              <a:avLst/>
            </a:prstTxWarp>
            <a:normAutofit/>
          </a:bodyPr>
          <a:lstStyle/>
          <a:p>
            <a:pPr eaLnBrk="1" hangingPunct="1"/>
            <a:r>
              <a:rPr lang="en-US" dirty="0">
                <a:solidFill>
                  <a:srgbClr val="00B050"/>
                </a:solidFill>
                <a:latin typeface="Calabri"/>
                <a:ea typeface="MS PGothic" charset="0"/>
              </a:rPr>
              <a:t>Personal Fall Arrest Systems (PFAS)</a:t>
            </a:r>
          </a:p>
        </p:txBody>
      </p:sp>
      <p:sp>
        <p:nvSpPr>
          <p:cNvPr id="35843" name="Rectangle 3"/>
          <p:cNvSpPr>
            <a:spLocks noGrp="1" noChangeArrowheads="1"/>
          </p:cNvSpPr>
          <p:nvPr>
            <p:ph idx="1"/>
          </p:nvPr>
        </p:nvSpPr>
        <p:spPr>
          <a:xfrm>
            <a:off x="457200" y="2109391"/>
            <a:ext cx="8229600" cy="4343400"/>
          </a:xfrm>
        </p:spPr>
        <p:txBody>
          <a:bodyPr/>
          <a:lstStyle/>
          <a:p>
            <a:pPr eaLnBrk="1" hangingPunct="1">
              <a:lnSpc>
                <a:spcPct val="120000"/>
              </a:lnSpc>
            </a:pPr>
            <a:r>
              <a:rPr lang="en-US" dirty="0">
                <a:solidFill>
                  <a:srgbClr val="FF0000"/>
                </a:solidFill>
                <a:latin typeface="Century Gothic" charset="0"/>
                <a:ea typeface="MS PGothic" charset="0"/>
              </a:rPr>
              <a:t>No body belts for fall arrest</a:t>
            </a:r>
          </a:p>
          <a:p>
            <a:pPr eaLnBrk="1" hangingPunct="1">
              <a:lnSpc>
                <a:spcPct val="120000"/>
              </a:lnSpc>
            </a:pPr>
            <a:r>
              <a:rPr lang="en-US" dirty="0">
                <a:latin typeface="Century Gothic" charset="0"/>
                <a:ea typeface="MS PGothic" charset="0"/>
              </a:rPr>
              <a:t>Only full body harnesses for PFAS</a:t>
            </a:r>
          </a:p>
        </p:txBody>
      </p:sp>
      <p:pic>
        <p:nvPicPr>
          <p:cNvPr id="35845" name="Picture 4" descr="attaching fall protection"/>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4038600" y="3280498"/>
            <a:ext cx="3733800" cy="273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6" name="Group 8" title="Picture of an arrow pointing to a worker wearing a personal fall arrest system."/>
          <p:cNvGrpSpPr>
            <a:grpSpLocks/>
          </p:cNvGrpSpPr>
          <p:nvPr/>
        </p:nvGrpSpPr>
        <p:grpSpPr bwMode="auto">
          <a:xfrm>
            <a:off x="1295400" y="3657600"/>
            <a:ext cx="4114800" cy="461962"/>
            <a:chOff x="1248" y="2233"/>
            <a:chExt cx="2592" cy="291"/>
          </a:xfrm>
        </p:grpSpPr>
        <p:sp>
          <p:nvSpPr>
            <p:cNvPr id="35847" name="Line 6"/>
            <p:cNvSpPr>
              <a:spLocks noChangeShapeType="1"/>
            </p:cNvSpPr>
            <p:nvPr/>
          </p:nvSpPr>
          <p:spPr bwMode="auto">
            <a:xfrm>
              <a:off x="1920" y="2448"/>
              <a:ext cx="192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5848" name="Text Box 7"/>
            <p:cNvSpPr txBox="1">
              <a:spLocks noChangeArrowheads="1"/>
            </p:cNvSpPr>
            <p:nvPr/>
          </p:nvSpPr>
          <p:spPr bwMode="auto">
            <a:xfrm>
              <a:off x="1248" y="2233"/>
              <a:ext cx="623" cy="291"/>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solidFill>
                    <a:srgbClr val="758085"/>
                  </a:solidFill>
                  <a:latin typeface="Arial" charset="0"/>
                </a:rPr>
                <a:t>PFAS</a:t>
              </a:r>
            </a:p>
          </p:txBody>
        </p:sp>
      </p:grpSp>
      <p:sp>
        <p:nvSpPr>
          <p:cNvPr id="9"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Tree>
    <p:extLst>
      <p:ext uri="{BB962C8B-B14F-4D97-AF65-F5344CB8AC3E}">
        <p14:creationId xmlns:p14="http://schemas.microsoft.com/office/powerpoint/2010/main" val="2127059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descr="PFAS_full_g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0035" y="2101003"/>
            <a:ext cx="3200400" cy="387270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3" descr="PFAS_full_gear_backvi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2086922"/>
            <a:ext cx="32004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Oval 5" title="Picture of a worker wearing a personal fall arrest system, and the workers face is covered by a blue oval."/>
          <p:cNvSpPr>
            <a:spLocks noChangeArrowheads="1"/>
          </p:cNvSpPr>
          <p:nvPr/>
        </p:nvSpPr>
        <p:spPr bwMode="auto">
          <a:xfrm>
            <a:off x="5416818" y="2448004"/>
            <a:ext cx="457200" cy="533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36871" name="Oval 6" title="Picture of a worker wearing a personal fall arrest system, and the workers face is covered by a blue oval."/>
          <p:cNvSpPr>
            <a:spLocks noChangeArrowheads="1"/>
          </p:cNvSpPr>
          <p:nvPr/>
        </p:nvSpPr>
        <p:spPr bwMode="auto">
          <a:xfrm>
            <a:off x="6934200" y="2448004"/>
            <a:ext cx="457200" cy="533400"/>
          </a:xfrm>
          <a:prstGeom prst="ellipse">
            <a:avLst/>
          </a:prstGeom>
          <a:solidFill>
            <a:schemeClr val="accent1"/>
          </a:solidFill>
          <a:ln w="9525">
            <a:solidFill>
              <a:schemeClr val="tx1"/>
            </a:solidFill>
            <a:round/>
            <a:headEnd/>
            <a:tailEnd/>
          </a:ln>
        </p:spPr>
        <p:txBody>
          <a:bodyPr wrap="none" anchor="ctr"/>
          <a:lstStyle/>
          <a:p>
            <a:endParaRPr lang="en-US" dirty="0"/>
          </a:p>
        </p:txBody>
      </p:sp>
      <p:sp>
        <p:nvSpPr>
          <p:cNvPr id="9" name="Rectangle 2"/>
          <p:cNvSpPr>
            <a:spLocks noGrp="1" noChangeArrowheads="1"/>
          </p:cNvSpPr>
          <p:nvPr>
            <p:ph type="title"/>
          </p:nvPr>
        </p:nvSpPr>
        <p:spPr>
          <a:xfrm>
            <a:off x="457200" y="1147802"/>
            <a:ext cx="8229600" cy="1143000"/>
          </a:xfrm>
          <a:extLst/>
        </p:spPr>
        <p:txBody>
          <a:bodyPr wrap="square" numCol="1" anchorCtr="0" compatLnSpc="1">
            <a:prstTxWarp prst="textNoShape">
              <a:avLst/>
            </a:prstTxWarp>
            <a:normAutofit/>
          </a:bodyPr>
          <a:lstStyle/>
          <a:p>
            <a:pPr eaLnBrk="1" hangingPunct="1"/>
            <a:r>
              <a:rPr lang="en-US" dirty="0">
                <a:solidFill>
                  <a:srgbClr val="00B050"/>
                </a:solidFill>
                <a:latin typeface="Calabri"/>
                <a:ea typeface="MS PGothic" charset="0"/>
              </a:rPr>
              <a:t>Personal Fall Arrest Systems (PFAS)</a:t>
            </a:r>
          </a:p>
        </p:txBody>
      </p:sp>
      <p:sp>
        <p:nvSpPr>
          <p:cNvPr id="8"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Tree>
    <p:extLst>
      <p:ext uri="{BB962C8B-B14F-4D97-AF65-F5344CB8AC3E}">
        <p14:creationId xmlns:p14="http://schemas.microsoft.com/office/powerpoint/2010/main" val="38008773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457200" y="2209800"/>
            <a:ext cx="8610600" cy="3962400"/>
          </a:xfrm>
        </p:spPr>
        <p:txBody>
          <a:bodyPr rtlCol="0">
            <a:normAutofit/>
          </a:bodyPr>
          <a:lstStyle/>
          <a:p>
            <a:pPr eaLnBrk="1" fontAlgn="auto" hangingPunct="1">
              <a:lnSpc>
                <a:spcPct val="120000"/>
              </a:lnSpc>
              <a:spcAft>
                <a:spcPts val="0"/>
              </a:spcAft>
              <a:buFontTx/>
              <a:buNone/>
              <a:defRPr/>
            </a:pPr>
            <a:r>
              <a:rPr lang="en-US" sz="2800" dirty="0">
                <a:solidFill>
                  <a:schemeClr val="accent6"/>
                </a:solidFill>
                <a:ea typeface="+mn-ea"/>
                <a:cs typeface="+mn-cs"/>
              </a:rPr>
              <a:t>	Personal Fall Arrest Systems must:</a:t>
            </a:r>
          </a:p>
          <a:p>
            <a:pPr lvl="1" eaLnBrk="1" fontAlgn="auto" hangingPunct="1">
              <a:spcBef>
                <a:spcPts val="0"/>
              </a:spcBef>
              <a:spcAft>
                <a:spcPts val="0"/>
              </a:spcAft>
              <a:buFontTx/>
              <a:buChar char="•"/>
              <a:defRPr/>
            </a:pPr>
            <a:r>
              <a:rPr lang="en-US" sz="2400" dirty="0">
                <a:solidFill>
                  <a:schemeClr val="accent6"/>
                </a:solidFill>
                <a:ea typeface="+mn-ea"/>
                <a:cs typeface="+mn-cs"/>
              </a:rPr>
              <a:t>limit maximum arresting force on an employee to 1,800 pounds when used with a body harness;</a:t>
            </a:r>
          </a:p>
          <a:p>
            <a:pPr lvl="1" eaLnBrk="1" fontAlgn="auto" hangingPunct="1">
              <a:spcBef>
                <a:spcPts val="0"/>
              </a:spcBef>
              <a:spcAft>
                <a:spcPts val="0"/>
              </a:spcAft>
              <a:buFontTx/>
              <a:buChar char="•"/>
              <a:defRPr/>
            </a:pPr>
            <a:r>
              <a:rPr lang="en-US" sz="2400" dirty="0">
                <a:solidFill>
                  <a:schemeClr val="accent6"/>
                </a:solidFill>
                <a:ea typeface="+mn-ea"/>
                <a:cs typeface="+mn-cs"/>
              </a:rPr>
              <a:t>be rigged such that an employee can neither free fall more than 6 feet (1.8 m), nor contact any lower level;</a:t>
            </a:r>
          </a:p>
          <a:p>
            <a:pPr lvl="1" eaLnBrk="1" fontAlgn="auto" hangingPunct="1">
              <a:spcBef>
                <a:spcPts val="0"/>
              </a:spcBef>
              <a:spcAft>
                <a:spcPts val="0"/>
              </a:spcAft>
              <a:buFontTx/>
              <a:buChar char="•"/>
              <a:defRPr/>
            </a:pPr>
            <a:r>
              <a:rPr lang="en-US" sz="2400" dirty="0">
                <a:solidFill>
                  <a:schemeClr val="accent6"/>
                </a:solidFill>
                <a:ea typeface="+mn-ea"/>
                <a:cs typeface="+mn-cs"/>
              </a:rPr>
              <a:t>bring an employee to a complete stop and </a:t>
            </a:r>
          </a:p>
          <a:p>
            <a:pPr lvl="1" eaLnBrk="1" fontAlgn="auto" hangingPunct="1">
              <a:spcBef>
                <a:spcPts val="0"/>
              </a:spcBef>
              <a:spcAft>
                <a:spcPts val="0"/>
              </a:spcAft>
              <a:buFontTx/>
              <a:buChar char="•"/>
              <a:defRPr/>
            </a:pPr>
            <a:r>
              <a:rPr lang="en-US" sz="2400" dirty="0">
                <a:solidFill>
                  <a:schemeClr val="accent6"/>
                </a:solidFill>
                <a:ea typeface="+mn-ea"/>
                <a:cs typeface="+mn-cs"/>
              </a:rPr>
              <a:t>limit maximum deceleration distance an employee travels to 3.5 feet</a:t>
            </a:r>
          </a:p>
        </p:txBody>
      </p:sp>
      <p:sp>
        <p:nvSpPr>
          <p:cNvPr id="6" name="Rectangle 2"/>
          <p:cNvSpPr>
            <a:spLocks noGrp="1" noChangeArrowheads="1"/>
          </p:cNvSpPr>
          <p:nvPr>
            <p:ph type="title"/>
          </p:nvPr>
        </p:nvSpPr>
        <p:spPr>
          <a:xfrm>
            <a:off x="488731" y="1061826"/>
            <a:ext cx="8229600" cy="1143000"/>
          </a:xfrm>
          <a:extLst/>
        </p:spPr>
        <p:txBody>
          <a:bodyPr wrap="square" numCol="1" anchorCtr="0" compatLnSpc="1">
            <a:prstTxWarp prst="textNoShape">
              <a:avLst/>
            </a:prstTxWarp>
            <a:normAutofit/>
          </a:bodyPr>
          <a:lstStyle/>
          <a:p>
            <a:pPr eaLnBrk="1" hangingPunct="1"/>
            <a:r>
              <a:rPr lang="en-US" dirty="0">
                <a:solidFill>
                  <a:srgbClr val="00B050"/>
                </a:solidFill>
                <a:latin typeface="Calabri"/>
                <a:ea typeface="MS PGothic" charset="0"/>
              </a:rPr>
              <a:t>Personal Fall Arrest Systems (PFAS)</a:t>
            </a:r>
          </a:p>
        </p:txBody>
      </p:sp>
      <p:sp>
        <p:nvSpPr>
          <p:cNvPr id="5"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Tree>
    <p:extLst>
      <p:ext uri="{BB962C8B-B14F-4D97-AF65-F5344CB8AC3E}">
        <p14:creationId xmlns:p14="http://schemas.microsoft.com/office/powerpoint/2010/main" val="5985229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true or false. Fatalities in the tower industry roughly match that of all other industries."/>
          <p:cNvGraphicFramePr/>
          <p:nvPr>
            <p:custDataLst>
              <p:tags r:id="rId2"/>
            </p:custDataLst>
            <p:extLst>
              <p:ext uri="{D42A27DB-BD31-4B8C-83A1-F6EECF244321}">
                <p14:modId xmlns:p14="http://schemas.microsoft.com/office/powerpoint/2010/main" val="2676058164"/>
              </p:ext>
            </p:extLst>
          </p:nvPr>
        </p:nvGraphicFramePr>
        <p:xfrm>
          <a:off x="4508500" y="3048000"/>
          <a:ext cx="4254500" cy="36957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70337" y="1876097"/>
            <a:ext cx="8230810" cy="1143000"/>
          </a:xfrm>
        </p:spPr>
        <p:txBody>
          <a:bodyPr/>
          <a:lstStyle/>
          <a:p>
            <a:r>
              <a:rPr lang="en-US" dirty="0"/>
              <a:t>Fatalities in the tower industry roughly match that of all other industries</a:t>
            </a:r>
          </a:p>
        </p:txBody>
      </p:sp>
      <p:sp>
        <p:nvSpPr>
          <p:cNvPr id="3" name="TPAnswers"/>
          <p:cNvSpPr>
            <a:spLocks noGrp="1"/>
          </p:cNvSpPr>
          <p:nvPr>
            <p:ph type="body" idx="1"/>
          </p:nvPr>
        </p:nvSpPr>
        <p:spPr>
          <a:xfrm>
            <a:off x="441434" y="38862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56</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
        <p:nvSpPr>
          <p:cNvPr id="5" name="CAI1" title="Picture of a check mark next to the survey answer, false."/>
          <p:cNvSpPr/>
          <p:nvPr>
            <p:custDataLst>
              <p:tags r:id="rId3"/>
            </p:custDataLst>
          </p:nvPr>
        </p:nvSpPr>
        <p:spPr>
          <a:xfrm rot="10800000">
            <a:off x="65514" y="45762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993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which of the follosing are not part of a fall prevention program?"/>
          <p:cNvGraphicFramePr/>
          <p:nvPr>
            <p:custDataLst>
              <p:tags r:id="rId2"/>
            </p:custDataLst>
            <p:extLst>
              <p:ext uri="{D42A27DB-BD31-4B8C-83A1-F6EECF244321}">
                <p14:modId xmlns:p14="http://schemas.microsoft.com/office/powerpoint/2010/main" val="1012398071"/>
              </p:ext>
            </p:extLst>
          </p:nvPr>
        </p:nvGraphicFramePr>
        <p:xfrm>
          <a:off x="5562600" y="2057400"/>
          <a:ext cx="3517900" cy="46863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43000"/>
          </a:xfrm>
        </p:spPr>
        <p:txBody>
          <a:bodyPr/>
          <a:lstStyle/>
          <a:p>
            <a:r>
              <a:rPr lang="en-US" dirty="0"/>
              <a:t>Which of the following are not part of a fall prevention program?</a:t>
            </a:r>
          </a:p>
        </p:txBody>
      </p:sp>
      <p:sp>
        <p:nvSpPr>
          <p:cNvPr id="3" name="TPAnswers"/>
          <p:cNvSpPr>
            <a:spLocks noGrp="1"/>
          </p:cNvSpPr>
          <p:nvPr>
            <p:ph type="body" idx="1"/>
            <p:custDataLst>
              <p:tags r:id="rId3"/>
            </p:custDataLst>
          </p:nvPr>
        </p:nvSpPr>
        <p:spPr>
          <a:xfrm>
            <a:off x="749780" y="2646090"/>
            <a:ext cx="5943600" cy="4525962"/>
          </a:xfrm>
        </p:spPr>
        <p:txBody>
          <a:bodyPr>
            <a:normAutofit/>
          </a:bodyPr>
          <a:lstStyle/>
          <a:p>
            <a:pPr marL="566737" indent="-457200">
              <a:spcBef>
                <a:spcPct val="0"/>
              </a:spcBef>
              <a:buFont typeface="+mj-lt"/>
              <a:buAutoNum type="alphaUcPeriod"/>
            </a:pPr>
            <a:r>
              <a:rPr lang="en-US" sz="2400" dirty="0">
                <a:latin typeface="Century Gothic" charset="0"/>
                <a:ea typeface="MS PGothic" charset="0"/>
              </a:rPr>
              <a:t>Selection of appropriate fall protection systems</a:t>
            </a:r>
          </a:p>
          <a:p>
            <a:pPr marL="566737" indent="-457200">
              <a:spcBef>
                <a:spcPct val="0"/>
              </a:spcBef>
              <a:buFont typeface="+mj-lt"/>
              <a:buAutoNum type="alphaUcPeriod"/>
            </a:pPr>
            <a:r>
              <a:rPr lang="en-US" sz="2400" dirty="0">
                <a:latin typeface="Century Gothic" charset="0"/>
                <a:ea typeface="MS PGothic" charset="0"/>
              </a:rPr>
              <a:t>Proper construction and installation of safety systems</a:t>
            </a:r>
          </a:p>
          <a:p>
            <a:pPr marL="566737" indent="-457200">
              <a:spcBef>
                <a:spcPct val="0"/>
              </a:spcBef>
              <a:buFont typeface="+mj-lt"/>
              <a:buAutoNum type="alphaUcPeriod"/>
            </a:pPr>
            <a:r>
              <a:rPr lang="en-US" sz="2400" dirty="0">
                <a:latin typeface="Century Gothic" charset="0"/>
                <a:ea typeface="MS PGothic" charset="0"/>
              </a:rPr>
              <a:t>Allow employees to supervise themselves</a:t>
            </a:r>
          </a:p>
          <a:p>
            <a:pPr marL="566737" indent="-457200">
              <a:spcBef>
                <a:spcPct val="0"/>
              </a:spcBef>
              <a:buFont typeface="+mj-lt"/>
              <a:buAutoNum type="alphaUcPeriod"/>
            </a:pPr>
            <a:r>
              <a:rPr lang="en-US" sz="2400" dirty="0">
                <a:latin typeface="Century Gothic" charset="0"/>
                <a:ea typeface="MS PGothic" charset="0"/>
              </a:rPr>
              <a:t>Use safe work procedures</a:t>
            </a:r>
          </a:p>
          <a:p>
            <a:pPr marL="566737" indent="-457200">
              <a:spcBef>
                <a:spcPct val="0"/>
              </a:spcBef>
              <a:buFont typeface="+mj-lt"/>
              <a:buAutoNum type="alphaUcPeriod"/>
            </a:pPr>
            <a:r>
              <a:rPr lang="en-US" sz="2400" dirty="0">
                <a:latin typeface="Century Gothic" charset="0"/>
                <a:ea typeface="MS PGothic" charset="0"/>
              </a:rPr>
              <a:t>Training workers</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57</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
        <p:nvSpPr>
          <p:cNvPr id="5" name="CAI1" title="Picture of a chech mark next to the survey answer, allow employees to supervise themselves."/>
          <p:cNvSpPr/>
          <p:nvPr>
            <p:custDataLst>
              <p:tags r:id="rId4"/>
            </p:custDataLst>
          </p:nvPr>
        </p:nvSpPr>
        <p:spPr>
          <a:xfrm rot="10800000">
            <a:off x="455140" y="4277616"/>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29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body belts are approved for personal fall arrest systems."/>
          <p:cNvGraphicFramePr/>
          <p:nvPr>
            <p:custDataLst>
              <p:tags r:id="rId2"/>
            </p:custDataLst>
            <p:extLst>
              <p:ext uri="{D42A27DB-BD31-4B8C-83A1-F6EECF244321}">
                <p14:modId xmlns:p14="http://schemas.microsoft.com/office/powerpoint/2010/main" val="967246652"/>
              </p:ext>
            </p:extLst>
          </p:nvPr>
        </p:nvGraphicFramePr>
        <p:xfrm>
          <a:off x="4508500" y="2514600"/>
          <a:ext cx="4025900" cy="42291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70337" y="1876097"/>
            <a:ext cx="8230810" cy="1143000"/>
          </a:xfrm>
        </p:spPr>
        <p:txBody>
          <a:bodyPr/>
          <a:lstStyle/>
          <a:p>
            <a:r>
              <a:rPr lang="en-US" dirty="0"/>
              <a:t>Body belts are approved for Personal Fall Arrest Systems</a:t>
            </a:r>
          </a:p>
        </p:txBody>
      </p:sp>
      <p:sp>
        <p:nvSpPr>
          <p:cNvPr id="3" name="TPAnswers"/>
          <p:cNvSpPr>
            <a:spLocks noGrp="1"/>
          </p:cNvSpPr>
          <p:nvPr>
            <p:ph type="body" idx="1"/>
          </p:nvPr>
        </p:nvSpPr>
        <p:spPr>
          <a:xfrm>
            <a:off x="441434" y="38862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58</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
        <p:nvSpPr>
          <p:cNvPr id="5" name="CAI1" title="Picture of a check mark next to the survey answer, false."/>
          <p:cNvSpPr/>
          <p:nvPr>
            <p:custDataLst>
              <p:tags r:id="rId3"/>
            </p:custDataLst>
          </p:nvPr>
        </p:nvSpPr>
        <p:spPr>
          <a:xfrm rot="10800000">
            <a:off x="65514" y="45762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864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PChart" title="Picture of survey results represented in a graph that asks, which of the follosing is required as part of a personal fall arrest system?"/>
          <p:cNvGraphicFramePr/>
          <p:nvPr>
            <p:custDataLst>
              <p:tags r:id="rId2"/>
            </p:custDataLst>
            <p:extLst>
              <p:ext uri="{D42A27DB-BD31-4B8C-83A1-F6EECF244321}">
                <p14:modId xmlns:p14="http://schemas.microsoft.com/office/powerpoint/2010/main" val="2033184064"/>
              </p:ext>
            </p:extLst>
          </p:nvPr>
        </p:nvGraphicFramePr>
        <p:xfrm>
          <a:off x="5638800" y="2895600"/>
          <a:ext cx="3505200" cy="3429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43000"/>
          </a:xfrm>
        </p:spPr>
        <p:txBody>
          <a:bodyPr/>
          <a:lstStyle/>
          <a:p>
            <a:r>
              <a:rPr lang="en-US" dirty="0"/>
              <a:t>Which of the following is required as part of a Personal Fall Arrest System?</a:t>
            </a:r>
          </a:p>
        </p:txBody>
      </p:sp>
      <p:sp>
        <p:nvSpPr>
          <p:cNvPr id="3" name="TPAnswers"/>
          <p:cNvSpPr>
            <a:spLocks noGrp="1"/>
          </p:cNvSpPr>
          <p:nvPr>
            <p:ph type="body" idx="1"/>
            <p:custDataLst>
              <p:tags r:id="rId3"/>
            </p:custDataLst>
          </p:nvPr>
        </p:nvSpPr>
        <p:spPr>
          <a:xfrm>
            <a:off x="0" y="2590800"/>
            <a:ext cx="5943600" cy="3048000"/>
          </a:xfrm>
        </p:spPr>
        <p:txBody>
          <a:bodyPr>
            <a:normAutofit/>
          </a:bodyPr>
          <a:lstStyle/>
          <a:p>
            <a:pPr marL="849313" lvl="1" indent="-457200" fontAlgn="auto">
              <a:spcBef>
                <a:spcPts val="0"/>
              </a:spcBef>
              <a:spcAft>
                <a:spcPts val="0"/>
              </a:spcAft>
              <a:buFontTx/>
              <a:buAutoNum type="alphaUcPeriod"/>
              <a:defRPr/>
            </a:pPr>
            <a:r>
              <a:rPr lang="en-US" sz="2400" dirty="0"/>
              <a:t>It limits maximum arresting force on an employee to 1,800 pounds</a:t>
            </a:r>
          </a:p>
          <a:p>
            <a:pPr marL="849313" lvl="1" indent="-457200" fontAlgn="auto">
              <a:spcBef>
                <a:spcPts val="0"/>
              </a:spcBef>
              <a:spcAft>
                <a:spcPts val="0"/>
              </a:spcAft>
              <a:buFontTx/>
              <a:buAutoNum type="alphaUcPeriod"/>
              <a:defRPr/>
            </a:pPr>
            <a:r>
              <a:rPr lang="en-US" sz="2400" dirty="0"/>
              <a:t>Rigged so an employee can’t free fall more than 6 feet (1.8 m), </a:t>
            </a:r>
          </a:p>
          <a:p>
            <a:pPr marL="849313" lvl="1" indent="-457200" fontAlgn="auto">
              <a:spcBef>
                <a:spcPts val="0"/>
              </a:spcBef>
              <a:spcAft>
                <a:spcPts val="0"/>
              </a:spcAft>
              <a:buFontTx/>
              <a:buAutoNum type="alphaUcPeriod"/>
              <a:defRPr/>
            </a:pPr>
            <a:r>
              <a:rPr lang="en-US" sz="2400" dirty="0"/>
              <a:t>Must bring an employee to a complete stop</a:t>
            </a:r>
          </a:p>
          <a:p>
            <a:pPr marL="849313" lvl="1" indent="-457200" fontAlgn="auto">
              <a:spcBef>
                <a:spcPts val="0"/>
              </a:spcBef>
              <a:spcAft>
                <a:spcPts val="0"/>
              </a:spcAft>
              <a:buFontTx/>
              <a:buAutoNum type="alphaUcPeriod"/>
              <a:defRPr/>
            </a:pPr>
            <a:r>
              <a:rPr lang="en-US" sz="2400" dirty="0"/>
              <a:t>All the above</a:t>
            </a:r>
          </a:p>
          <a:p>
            <a:pPr marL="849313" lvl="1" indent="-457200" fontAlgn="auto">
              <a:spcBef>
                <a:spcPts val="0"/>
              </a:spcBef>
              <a:spcAft>
                <a:spcPts val="0"/>
              </a:spcAft>
              <a:buFontTx/>
              <a:buAutoNum type="alphaUcPeriod"/>
              <a:defRPr/>
            </a:pPr>
            <a:r>
              <a:rPr lang="en-US" sz="2400" dirty="0"/>
              <a:t>None of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59</a:t>
            </a:fld>
            <a:endParaRPr lang="en-US" dirty="0"/>
          </a:p>
        </p:txBody>
      </p:sp>
      <p:sp>
        <p:nvSpPr>
          <p:cNvPr id="7" name="Rectangle 2"/>
          <p:cNvSpPr txBox="1">
            <a:spLocks noChangeArrowheads="1"/>
          </p:cNvSpPr>
          <p:nvPr/>
        </p:nvSpPr>
        <p:spPr bwMode="auto">
          <a:xfrm>
            <a:off x="457200" y="4572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ea typeface="MS PGothic" charset="0"/>
              </a:rPr>
              <a:t>Fall Protection Systems</a:t>
            </a:r>
          </a:p>
        </p:txBody>
      </p:sp>
      <p:sp>
        <p:nvSpPr>
          <p:cNvPr id="6" name="CAI1" title="Picture of a check mark next to the survey answer, all the above. It limits maximum arresting force on an employee to 1,800 pounds. Rigged so an employee can't free fall more than six feet, or must bring an employee to a complete stop."/>
          <p:cNvSpPr/>
          <p:nvPr>
            <p:custDataLst>
              <p:tags r:id="rId4"/>
            </p:custDataLst>
          </p:nvPr>
        </p:nvSpPr>
        <p:spPr>
          <a:xfrm rot="10800000">
            <a:off x="100753" y="4876800"/>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727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x-none" dirty="0"/>
              <a:t>Hazards of Tower Erection:</a:t>
            </a:r>
            <a:r>
              <a:rPr lang="en-US" dirty="0"/>
              <a:t/>
            </a:r>
            <a:br>
              <a:rPr lang="en-US" dirty="0"/>
            </a:br>
            <a:endParaRPr lang="en-US" dirty="0"/>
          </a:p>
        </p:txBody>
      </p:sp>
      <p:sp>
        <p:nvSpPr>
          <p:cNvPr id="3" name="Content Placeholder 2"/>
          <p:cNvSpPr>
            <a:spLocks noGrp="1"/>
          </p:cNvSpPr>
          <p:nvPr>
            <p:ph idx="1"/>
          </p:nvPr>
        </p:nvSpPr>
        <p:spPr/>
        <p:txBody>
          <a:bodyPr/>
          <a:lstStyle/>
          <a:p>
            <a:pPr marL="109537" indent="0">
              <a:buNone/>
            </a:pPr>
            <a:r>
              <a:rPr lang="en-US" sz="2600" dirty="0"/>
              <a:t>Below are the major hazards associated with Tower Climbing:</a:t>
            </a:r>
          </a:p>
          <a:p>
            <a:pPr lvl="1"/>
            <a:r>
              <a:rPr lang="en-US" sz="2600" dirty="0">
                <a:solidFill>
                  <a:srgbClr val="FF0000"/>
                </a:solidFill>
              </a:rPr>
              <a:t>Falls from great heights. </a:t>
            </a:r>
          </a:p>
          <a:p>
            <a:pPr lvl="1"/>
            <a:r>
              <a:rPr lang="en-US" sz="2600" dirty="0"/>
              <a:t>Electrical hazards.</a:t>
            </a:r>
          </a:p>
          <a:p>
            <a:pPr lvl="1"/>
            <a:r>
              <a:rPr lang="en-US" sz="2600" dirty="0"/>
              <a:t>Hazards associated with hoisting personnel and equipment</a:t>
            </a:r>
          </a:p>
          <a:p>
            <a:pPr lvl="1"/>
            <a:r>
              <a:rPr lang="en-US" sz="2600" dirty="0"/>
              <a:t>Inclement weather, </a:t>
            </a:r>
          </a:p>
          <a:p>
            <a:pPr lvl="1"/>
            <a:r>
              <a:rPr lang="en-US" sz="2600" dirty="0"/>
              <a:t>Falling object hazards</a:t>
            </a:r>
          </a:p>
          <a:p>
            <a:pPr lvl="1"/>
            <a:r>
              <a:rPr lang="en-US" sz="2600" dirty="0"/>
              <a:t>Equipment failure’</a:t>
            </a:r>
          </a:p>
          <a:p>
            <a:pPr lvl="1"/>
            <a:r>
              <a:rPr lang="en-US" sz="2600" dirty="0"/>
              <a:t>Structural collapse of towers.</a:t>
            </a:r>
          </a:p>
          <a:p>
            <a:pPr marL="109537" indent="0">
              <a:buNone/>
            </a:pPr>
            <a:endParaRPr lang="en-US" sz="2600" dirty="0"/>
          </a:p>
        </p:txBody>
      </p:sp>
    </p:spTree>
    <p:extLst>
      <p:ext uri="{BB962C8B-B14F-4D97-AF65-F5344CB8AC3E}">
        <p14:creationId xmlns:p14="http://schemas.microsoft.com/office/powerpoint/2010/main" val="36493635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772400" cy="1470025"/>
          </a:xfrm>
        </p:spPr>
        <p:txBody>
          <a:bodyPr>
            <a:normAutofit fontScale="90000"/>
          </a:bodyPr>
          <a:lstStyle/>
          <a:p>
            <a:r>
              <a:rPr lang="en-US" dirty="0"/>
              <a:t>Section 5:</a:t>
            </a:r>
            <a:br>
              <a:rPr lang="en-US" dirty="0"/>
            </a:br>
            <a:r>
              <a:rPr lang="en-US" dirty="0"/>
              <a:t>Personal Protective &amp; Life Saving Equipment</a:t>
            </a:r>
          </a:p>
        </p:txBody>
      </p:sp>
      <p:sp>
        <p:nvSpPr>
          <p:cNvPr id="6" name="Content Placeholder 2"/>
          <p:cNvSpPr txBox="1">
            <a:spLocks/>
          </p:cNvSpPr>
          <p:nvPr/>
        </p:nvSpPr>
        <p:spPr bwMode="auto">
          <a:xfrm>
            <a:off x="457200" y="170402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9538" indent="0" algn="ctr" rtl="0" eaLnBrk="1" fontAlgn="base" hangingPunct="1">
              <a:spcBef>
                <a:spcPts val="400"/>
              </a:spcBef>
              <a:spcAft>
                <a:spcPct val="0"/>
              </a:spcAft>
              <a:buClr>
                <a:schemeClr val="accent1"/>
              </a:buClr>
              <a:buSzPct val="68000"/>
              <a:buFont typeface="Wingdings 3" panose="05040102010807070707" pitchFamily="18" charset="2"/>
              <a:buNone/>
              <a:defRPr sz="2700" smtClean="0">
                <a:solidFill>
                  <a:schemeClr val="tx1"/>
                </a:solidFill>
                <a:latin typeface="Calibri" panose="020F0502020204030204" pitchFamily="34"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a:solidFill>
                  <a:schemeClr val="tx1"/>
                </a:solidFill>
                <a:latin typeface="Calibri" panose="020F0502020204030204" pitchFamily="34" charset="0"/>
                <a:ea typeface="+mn-ea"/>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a:solidFill>
                  <a:schemeClr val="tx1"/>
                </a:solidFill>
                <a:latin typeface="Calibri" panose="020F0502020204030204" pitchFamily="34" charset="0"/>
                <a:ea typeface="+mn-ea"/>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a:solidFill>
                  <a:schemeClr val="tx1"/>
                </a:solidFill>
                <a:latin typeface="Calibri" panose="020F0502020204030204" pitchFamily="34" charset="0"/>
                <a:ea typeface="+mn-ea"/>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sz="2000">
                <a:solidFill>
                  <a:schemeClr val="tx1"/>
                </a:solidFill>
                <a:latin typeface="Calibri" panose="020F0502020204030204" pitchFamily="34" charset="0"/>
                <a:ea typeface="+mn-ea"/>
              </a:defRPr>
            </a:lvl5pPr>
            <a:lvl6pPr marL="18288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1" fontAlgn="base" hangingPunct="1">
              <a:spcBef>
                <a:spcPts val="350"/>
              </a:spcBef>
              <a:spcAft>
                <a:spcPct val="0"/>
              </a:spcAft>
              <a:buClr>
                <a:schemeClr val="accent2"/>
              </a:buClr>
              <a:buFont typeface="Wingdings 2" pitchFamily="18" charset="2"/>
              <a:buChar char=""/>
              <a:defRPr sz="2000">
                <a:solidFill>
                  <a:schemeClr val="tx1"/>
                </a:solidFill>
                <a:latin typeface="+mn-lt"/>
                <a:ea typeface="+mn-ea"/>
              </a:defRPr>
            </a:lvl9pPr>
          </a:lstStyle>
          <a:p>
            <a:pPr marL="109537" algn="l"/>
            <a:r>
              <a:rPr lang="en-US" sz="2800" kern="0" dirty="0"/>
              <a:t>By the end of this section students will understand the following:</a:t>
            </a:r>
          </a:p>
          <a:p>
            <a:pPr marL="876300" lvl="1" indent="-255588">
              <a:buClr>
                <a:srgbClr val="2DA2BF"/>
              </a:buClr>
              <a:buFont typeface="Wingdings 3" panose="05040102010807070707" pitchFamily="18" charset="2"/>
              <a:buChar char=""/>
            </a:pPr>
            <a:r>
              <a:rPr lang="en-US" sz="2800" kern="0" dirty="0"/>
              <a:t>Definitions of PFAS Components;</a:t>
            </a:r>
          </a:p>
          <a:p>
            <a:pPr marL="876300" lvl="1" indent="-255588">
              <a:buClr>
                <a:srgbClr val="2DA2BF"/>
              </a:buClr>
              <a:buFont typeface="Wingdings 3" panose="05040102010807070707" pitchFamily="18" charset="2"/>
              <a:buChar char=""/>
            </a:pPr>
            <a:r>
              <a:rPr lang="en-US" sz="2800" kern="0" dirty="0"/>
              <a:t>Anchorage Points;</a:t>
            </a:r>
          </a:p>
          <a:p>
            <a:pPr marL="876300" lvl="1" indent="-255588">
              <a:buClr>
                <a:srgbClr val="2DA2BF"/>
              </a:buClr>
              <a:buFont typeface="Wingdings 3" panose="05040102010807070707" pitchFamily="18" charset="2"/>
              <a:buChar char=""/>
            </a:pPr>
            <a:r>
              <a:rPr lang="en-US" sz="2800" kern="0" dirty="0"/>
              <a:t>Additional Requirements; </a:t>
            </a:r>
          </a:p>
          <a:p>
            <a:pPr marL="876300" lvl="1" indent="-255588">
              <a:buClr>
                <a:srgbClr val="2DA2BF"/>
              </a:buClr>
              <a:buFont typeface="Wingdings 3" panose="05040102010807070707" pitchFamily="18" charset="2"/>
              <a:buChar char=""/>
            </a:pPr>
            <a:r>
              <a:rPr lang="en-US" sz="2800" dirty="0"/>
              <a:t>Suspension Trauma;</a:t>
            </a:r>
          </a:p>
          <a:p>
            <a:pPr marL="876300" lvl="1" indent="-255588">
              <a:buClr>
                <a:srgbClr val="2DA2BF"/>
              </a:buClr>
              <a:buFont typeface="Wingdings 3" panose="05040102010807070707" pitchFamily="18" charset="2"/>
              <a:buChar char=""/>
            </a:pPr>
            <a:r>
              <a:rPr lang="en-US" sz="2800" dirty="0"/>
              <a:t>Rescue Methods</a:t>
            </a:r>
          </a:p>
        </p:txBody>
      </p:sp>
    </p:spTree>
    <p:extLst>
      <p:ext uri="{BB962C8B-B14F-4D97-AF65-F5344CB8AC3E}">
        <p14:creationId xmlns:p14="http://schemas.microsoft.com/office/powerpoint/2010/main" val="30137945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066800"/>
            <a:ext cx="7772400" cy="1143000"/>
          </a:xfrm>
          <a:extLst/>
        </p:spPr>
        <p:txBody>
          <a:bodyPr wrap="square" numCol="1" anchorCtr="0" compatLnSpc="1">
            <a:prstTxWarp prst="textNoShape">
              <a:avLst/>
            </a:prstTxWarp>
          </a:bodyPr>
          <a:lstStyle/>
          <a:p>
            <a:pPr eaLnBrk="1" hangingPunct="1"/>
            <a:r>
              <a:rPr lang="en-US" dirty="0">
                <a:latin typeface="Calabri"/>
                <a:ea typeface="MS PGothic" charset="0"/>
              </a:rPr>
              <a:t>Definitions</a:t>
            </a:r>
            <a:endParaRPr lang="en-US" dirty="0">
              <a:solidFill>
                <a:schemeClr val="accent2"/>
              </a:solidFill>
              <a:latin typeface="Calabri"/>
              <a:ea typeface="MS PGothic" charset="0"/>
            </a:endParaRPr>
          </a:p>
        </p:txBody>
      </p:sp>
      <p:sp>
        <p:nvSpPr>
          <p:cNvPr id="38915" name="Rectangle 3"/>
          <p:cNvSpPr>
            <a:spLocks noGrp="1" noChangeArrowheads="1"/>
          </p:cNvSpPr>
          <p:nvPr>
            <p:ph type="body" sz="half" idx="1"/>
          </p:nvPr>
        </p:nvSpPr>
        <p:spPr>
          <a:xfrm>
            <a:off x="685800" y="2057400"/>
            <a:ext cx="7467600" cy="4114800"/>
          </a:xfrm>
        </p:spPr>
        <p:txBody>
          <a:bodyPr/>
          <a:lstStyle/>
          <a:p>
            <a:pPr eaLnBrk="1" hangingPunct="1">
              <a:buFontTx/>
              <a:buNone/>
            </a:pPr>
            <a:r>
              <a:rPr lang="en-US" sz="2800" dirty="0">
                <a:solidFill>
                  <a:srgbClr val="FF0000"/>
                </a:solidFill>
                <a:latin typeface="Century Gothic" charset="0"/>
                <a:ea typeface="MS PGothic" charset="0"/>
              </a:rPr>
              <a:t>	"Anchorage" </a:t>
            </a:r>
            <a:r>
              <a:rPr lang="en-US" sz="2800" dirty="0">
                <a:latin typeface="Century Gothic" charset="0"/>
                <a:ea typeface="MS PGothic" charset="0"/>
              </a:rPr>
              <a:t>means a secure point of attachment for lifelines, lanyards or deceleration devices.</a:t>
            </a:r>
          </a:p>
          <a:p>
            <a:pPr eaLnBrk="1" hangingPunct="1"/>
            <a:endParaRPr lang="en-US" sz="2800" dirty="0">
              <a:latin typeface="Century Gothic" charset="0"/>
              <a:ea typeface="MS PGothic" charset="0"/>
            </a:endParaRPr>
          </a:p>
        </p:txBody>
      </p:sp>
      <p:pic>
        <p:nvPicPr>
          <p:cNvPr id="38916" name="Picture 7" descr="ss climb philly"/>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971800" y="3406775"/>
            <a:ext cx="3879273" cy="3048000"/>
          </a:xfrm>
          <a:noFill/>
        </p:spPr>
      </p:pic>
      <p:sp>
        <p:nvSpPr>
          <p:cNvPr id="6" name="Title 1"/>
          <p:cNvSpPr txBox="1">
            <a:spLocks/>
          </p:cNvSpPr>
          <p:nvPr/>
        </p:nvSpPr>
        <p:spPr bwMode="auto">
          <a:xfrm>
            <a:off x="228600" y="206375"/>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idx="1"/>
          </p:nvPr>
        </p:nvSpPr>
        <p:spPr>
          <a:xfrm>
            <a:off x="457200" y="2027238"/>
            <a:ext cx="8229600" cy="4525962"/>
          </a:xfrm>
        </p:spPr>
        <p:txBody>
          <a:bodyPr/>
          <a:lstStyle/>
          <a:p>
            <a:pPr eaLnBrk="1" hangingPunct="1">
              <a:buFontTx/>
              <a:buNone/>
            </a:pPr>
            <a:r>
              <a:rPr lang="en-US" dirty="0">
                <a:latin typeface="Century Gothic" charset="0"/>
                <a:ea typeface="MS PGothic" charset="0"/>
              </a:rPr>
              <a:t>	Anchorages used for attachment of personal fall arrest equipment shall be independent of any anchorage being used to support or suspend platforms and capable of supporting at least 5,000 pounds (22.2 kn.) per employee attached</a:t>
            </a:r>
          </a:p>
        </p:txBody>
      </p:sp>
      <p:pic>
        <p:nvPicPr>
          <p:cNvPr id="39941" name="Picture 7" title="Picture of anchorage used for attachment of personal fall arrest equipmen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6842" y="4343400"/>
            <a:ext cx="28321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1003300"/>
            <a:ext cx="7772400" cy="1143000"/>
          </a:xfrm>
          <a:extLst/>
        </p:spPr>
        <p:txBody>
          <a:bodyPr wrap="square" numCol="1" anchorCtr="0" compatLnSpc="1">
            <a:prstTxWarp prst="textNoShape">
              <a:avLst/>
            </a:prstTxWarp>
          </a:bodyPr>
          <a:lstStyle/>
          <a:p>
            <a:pPr eaLnBrk="1" hangingPunct="1"/>
            <a:r>
              <a:rPr lang="en-US" dirty="0">
                <a:latin typeface="Calabri"/>
                <a:ea typeface="MS PGothic" charset="0"/>
              </a:rPr>
              <a:t>Anchorage</a:t>
            </a:r>
            <a:r>
              <a:rPr lang="en-US" dirty="0">
                <a:solidFill>
                  <a:schemeClr val="accent2"/>
                </a:solidFill>
                <a:latin typeface="Calabri"/>
                <a:ea typeface="MS PGothic" charset="0"/>
              </a:rPr>
              <a:t> </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524940" y="1828800"/>
            <a:ext cx="8009459" cy="4114800"/>
          </a:xfrm>
        </p:spPr>
        <p:txBody>
          <a:bodyPr/>
          <a:lstStyle/>
          <a:p>
            <a:pPr eaLnBrk="1" hangingPunct="1"/>
            <a:r>
              <a:rPr lang="en-US" sz="2800" dirty="0">
                <a:latin typeface="Century Gothic" charset="0"/>
                <a:ea typeface="MS PGothic" charset="0"/>
              </a:rPr>
              <a:t>As part of a complete personal fall arrest system which maintains a safety factor of at least two; and</a:t>
            </a:r>
          </a:p>
          <a:p>
            <a:pPr eaLnBrk="1" hangingPunct="1"/>
            <a:r>
              <a:rPr lang="en-US" sz="2800" dirty="0">
                <a:latin typeface="Century Gothic" charset="0"/>
                <a:ea typeface="MS PGothic" charset="0"/>
              </a:rPr>
              <a:t>Under the supervision of a qualified person</a:t>
            </a:r>
          </a:p>
        </p:txBody>
      </p:sp>
      <p:sp>
        <p:nvSpPr>
          <p:cNvPr id="8" name="Rectangle 2"/>
          <p:cNvSpPr>
            <a:spLocks noGrp="1" noChangeArrowheads="1"/>
          </p:cNvSpPr>
          <p:nvPr>
            <p:ph type="title"/>
          </p:nvPr>
        </p:nvSpPr>
        <p:spPr>
          <a:xfrm>
            <a:off x="477644" y="963667"/>
            <a:ext cx="7772400" cy="1143000"/>
          </a:xfrm>
          <a:extLst/>
        </p:spPr>
        <p:txBody>
          <a:bodyPr wrap="square" numCol="1" anchorCtr="0" compatLnSpc="1">
            <a:prstTxWarp prst="textNoShape">
              <a:avLst/>
            </a:prstTxWarp>
          </a:bodyPr>
          <a:lstStyle/>
          <a:p>
            <a:pPr eaLnBrk="1" hangingPunct="1"/>
            <a:r>
              <a:rPr lang="en-US" dirty="0">
                <a:latin typeface="Calabri"/>
                <a:ea typeface="MS PGothic" charset="0"/>
              </a:rPr>
              <a:t>Anchorage</a:t>
            </a:r>
            <a:r>
              <a:rPr lang="en-US" dirty="0">
                <a:solidFill>
                  <a:schemeClr val="accent2"/>
                </a:solidFill>
                <a:latin typeface="Calabri"/>
                <a:ea typeface="MS PGothic" charset="0"/>
              </a:rPr>
              <a:t> </a:t>
            </a:r>
          </a:p>
        </p:txBody>
      </p:sp>
      <p:sp>
        <p:nvSpPr>
          <p:cNvPr id="7"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0033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Attachment Point</a:t>
            </a:r>
          </a:p>
        </p:txBody>
      </p:sp>
      <p:sp>
        <p:nvSpPr>
          <p:cNvPr id="50179" name="Rectangle 3"/>
          <p:cNvSpPr>
            <a:spLocks noGrp="1" noChangeArrowheads="1"/>
          </p:cNvSpPr>
          <p:nvPr>
            <p:ph idx="1"/>
          </p:nvPr>
        </p:nvSpPr>
        <p:spPr>
          <a:xfrm>
            <a:off x="457200" y="2027238"/>
            <a:ext cx="8229600" cy="4525962"/>
          </a:xfrm>
        </p:spPr>
        <p:txBody>
          <a:bodyPr/>
          <a:lstStyle/>
          <a:p>
            <a:pPr eaLnBrk="1" hangingPunct="1">
              <a:buFontTx/>
              <a:buNone/>
            </a:pPr>
            <a:r>
              <a:rPr lang="en-US" dirty="0">
                <a:latin typeface="Century Gothic" charset="0"/>
                <a:ea typeface="MS PGothic" charset="0"/>
              </a:rPr>
              <a:t>	                  Center of wearers back</a:t>
            </a:r>
          </a:p>
        </p:txBody>
      </p:sp>
      <p:pic>
        <p:nvPicPr>
          <p:cNvPr id="50181" name="Picture 4" descr="Roof-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8796" y="2530475"/>
            <a:ext cx="261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title="Picture of an attachment point of a full body harness at the center of a workers back."/>
          <p:cNvPicPr>
            <a:picLocks noChangeArrowheads="1"/>
          </p:cNvPicPr>
          <p:nvPr/>
        </p:nvPicPr>
        <p:blipFill>
          <a:blip r:embed="rId4" cstate="email">
            <a:lum bright="24000"/>
            <a:extLst>
              <a:ext uri="{28A0092B-C50C-407E-A947-70E740481C1C}">
                <a14:useLocalDpi xmlns:a14="http://schemas.microsoft.com/office/drawing/2010/main"/>
              </a:ext>
            </a:extLst>
          </a:blip>
          <a:srcRect l="4576" r="6197"/>
          <a:stretch>
            <a:fillRect/>
          </a:stretch>
        </p:blipFill>
        <p:spPr bwMode="auto">
          <a:xfrm>
            <a:off x="1219200" y="2514600"/>
            <a:ext cx="2539167" cy="301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3458835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2103438"/>
            <a:ext cx="8229600" cy="4525962"/>
          </a:xfrm>
        </p:spPr>
        <p:txBody>
          <a:bodyPr/>
          <a:lstStyle/>
          <a:p>
            <a:pPr eaLnBrk="1" hangingPunct="1">
              <a:buFontTx/>
              <a:buNone/>
            </a:pPr>
            <a:r>
              <a:rPr lang="en-US" sz="2800" dirty="0">
                <a:solidFill>
                  <a:srgbClr val="FF0000"/>
                </a:solidFill>
                <a:latin typeface="Century Gothic" charset="0"/>
                <a:ea typeface="MS PGothic" charset="0"/>
              </a:rPr>
              <a:t>	"Body belt (safety belt)" </a:t>
            </a:r>
            <a:r>
              <a:rPr lang="en-US" sz="2800" dirty="0">
                <a:latin typeface="Century Gothic" charset="0"/>
                <a:ea typeface="MS PGothic" charset="0"/>
              </a:rPr>
              <a:t>means a strap with means both for securing it about the waist and for attaching it to a lanyard, lifeline, or deceleration device.</a:t>
            </a:r>
          </a:p>
          <a:p>
            <a:pPr eaLnBrk="1" hangingPunct="1">
              <a:buFontTx/>
              <a:buNone/>
            </a:pPr>
            <a:r>
              <a:rPr lang="en-US" sz="2800" dirty="0">
                <a:latin typeface="Century Gothic" charset="0"/>
                <a:ea typeface="MS PGothic" charset="0"/>
              </a:rPr>
              <a:t>	Note: see 1926.104 for the definition for telecommunications</a:t>
            </a:r>
          </a:p>
        </p:txBody>
      </p:sp>
      <p:sp>
        <p:nvSpPr>
          <p:cNvPr id="7" name="Rectangle 2"/>
          <p:cNvSpPr>
            <a:spLocks noGrp="1" noChangeArrowheads="1"/>
          </p:cNvSpPr>
          <p:nvPr>
            <p:ph type="title"/>
          </p:nvPr>
        </p:nvSpPr>
        <p:spPr>
          <a:xfrm>
            <a:off x="457200" y="10033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Definitions</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a:spLocks noGrp="1" noChangeArrowheads="1"/>
          </p:cNvSpPr>
          <p:nvPr>
            <p:ph idx="1"/>
          </p:nvPr>
        </p:nvSpPr>
        <p:spPr>
          <a:xfrm>
            <a:off x="457200" y="2103438"/>
            <a:ext cx="8229600" cy="4525962"/>
          </a:xfrm>
        </p:spPr>
        <p:txBody>
          <a:bodyPr/>
          <a:lstStyle/>
          <a:p>
            <a:pPr eaLnBrk="1" hangingPunct="1">
              <a:lnSpc>
                <a:spcPct val="120000"/>
              </a:lnSpc>
              <a:buFontTx/>
              <a:buNone/>
            </a:pPr>
            <a:r>
              <a:rPr lang="en-US" sz="2800" dirty="0">
                <a:solidFill>
                  <a:srgbClr val="FFFF00"/>
                </a:solidFill>
                <a:latin typeface="Century Gothic" charset="0"/>
                <a:ea typeface="MS PGothic" charset="0"/>
              </a:rPr>
              <a:t>	</a:t>
            </a:r>
            <a:r>
              <a:rPr lang="en-US" sz="2800" dirty="0">
                <a:solidFill>
                  <a:srgbClr val="FF0000"/>
                </a:solidFill>
                <a:latin typeface="Century Gothic" charset="0"/>
                <a:ea typeface="MS PGothic" charset="0"/>
              </a:rPr>
              <a:t>"Body harness" </a:t>
            </a:r>
            <a:r>
              <a:rPr lang="en-US" sz="2800" dirty="0">
                <a:latin typeface="Century Gothic" charset="0"/>
                <a:ea typeface="MS PGothic" charset="0"/>
              </a:rPr>
              <a:t>means straps which will distribute the fall arrest forces over at least the thighs, pelvis, waist, chest and shoulders with means for attaching it to other components of a personal fall arrest system.</a:t>
            </a:r>
          </a:p>
        </p:txBody>
      </p:sp>
      <p:sp>
        <p:nvSpPr>
          <p:cNvPr id="7" name="Rectangle 2"/>
          <p:cNvSpPr>
            <a:spLocks noGrp="1" noChangeArrowheads="1"/>
          </p:cNvSpPr>
          <p:nvPr>
            <p:ph type="title"/>
          </p:nvPr>
        </p:nvSpPr>
        <p:spPr>
          <a:xfrm>
            <a:off x="457200" y="10033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Definitions</a:t>
            </a:r>
          </a:p>
        </p:txBody>
      </p:sp>
      <p:sp>
        <p:nvSpPr>
          <p:cNvPr id="6" name="Title 1"/>
          <p:cNvSpPr txBox="1">
            <a:spLocks/>
          </p:cNvSpPr>
          <p:nvPr/>
        </p:nvSpPr>
        <p:spPr bwMode="auto">
          <a:xfrm>
            <a:off x="304800" y="268287"/>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0033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Connector</a:t>
            </a:r>
          </a:p>
        </p:txBody>
      </p:sp>
      <p:sp>
        <p:nvSpPr>
          <p:cNvPr id="43011" name="Rectangle 3"/>
          <p:cNvSpPr>
            <a:spLocks noGrp="1" noChangeArrowheads="1"/>
          </p:cNvSpPr>
          <p:nvPr>
            <p:ph idx="1"/>
          </p:nvPr>
        </p:nvSpPr>
        <p:spPr>
          <a:xfrm>
            <a:off x="457200" y="2027238"/>
            <a:ext cx="8229600" cy="4525962"/>
          </a:xfrm>
        </p:spPr>
        <p:txBody>
          <a:bodyPr/>
          <a:lstStyle/>
          <a:p>
            <a:pPr eaLnBrk="1" hangingPunct="1">
              <a:lnSpc>
                <a:spcPct val="120000"/>
              </a:lnSpc>
              <a:buFontTx/>
              <a:buNone/>
            </a:pPr>
            <a:r>
              <a:rPr lang="en-US" dirty="0">
                <a:latin typeface="Century Gothic" charset="0"/>
                <a:ea typeface="MS PGothic" charset="0"/>
              </a:rPr>
              <a:t>	Used to couple (connect) parts of the personal fall arrest system</a:t>
            </a:r>
          </a:p>
        </p:txBody>
      </p:sp>
      <p:pic>
        <p:nvPicPr>
          <p:cNvPr id="43013" name="Picture 6" title="Picture of connectors attached to personal fall arrest systems."/>
          <p:cNvPicPr>
            <a:picLocks noChangeArrowheads="1"/>
          </p:cNvPicPr>
          <p:nvPr/>
        </p:nvPicPr>
        <p:blipFill>
          <a:blip r:embed="rId3" cstate="email">
            <a:extLst>
              <a:ext uri="{28A0092B-C50C-407E-A947-70E740481C1C}">
                <a14:useLocalDpi xmlns:a14="http://schemas.microsoft.com/office/drawing/2010/main"/>
              </a:ext>
            </a:extLst>
          </a:blip>
          <a:srcRect b="282"/>
          <a:stretch>
            <a:fillRect/>
          </a:stretch>
        </p:blipFill>
        <p:spPr bwMode="auto">
          <a:xfrm>
            <a:off x="6019800" y="2895600"/>
            <a:ext cx="17557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MVC-156F"/>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2613068" y="3238500"/>
            <a:ext cx="1905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7853385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idx="1"/>
          </p:nvPr>
        </p:nvSpPr>
        <p:spPr>
          <a:xfrm>
            <a:off x="457200" y="1998010"/>
            <a:ext cx="8229600" cy="4525962"/>
          </a:xfrm>
        </p:spPr>
        <p:txBody>
          <a:bodyPr/>
          <a:lstStyle/>
          <a:p>
            <a:pPr eaLnBrk="1" hangingPunct="1">
              <a:lnSpc>
                <a:spcPct val="110000"/>
              </a:lnSpc>
              <a:buFontTx/>
              <a:buNone/>
            </a:pPr>
            <a:r>
              <a:rPr lang="en-US" dirty="0">
                <a:latin typeface="Century Gothic" charset="0"/>
                <a:ea typeface="MS PGothic" charset="0"/>
              </a:rPr>
              <a:t>	Buckle or D-ring sewn into a body belt or body harness</a:t>
            </a:r>
          </a:p>
        </p:txBody>
      </p:sp>
      <p:pic>
        <p:nvPicPr>
          <p:cNvPr id="107526" name="Picture 6" descr="MVC-152F"/>
          <p:cNvPicPr>
            <a:picLocks noChangeAspect="1" noChangeArrowheads="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3505200" y="2590800"/>
            <a:ext cx="3657600" cy="382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974072"/>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Connector</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672137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box(out)">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10033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Deceleration Device</a:t>
            </a:r>
          </a:p>
        </p:txBody>
      </p:sp>
      <p:sp>
        <p:nvSpPr>
          <p:cNvPr id="45059" name="Rectangle 3"/>
          <p:cNvSpPr>
            <a:spLocks noGrp="1" noChangeArrowheads="1"/>
          </p:cNvSpPr>
          <p:nvPr>
            <p:ph idx="1"/>
          </p:nvPr>
        </p:nvSpPr>
        <p:spPr>
          <a:xfrm>
            <a:off x="457200" y="1926829"/>
            <a:ext cx="8229600" cy="4525962"/>
          </a:xfrm>
        </p:spPr>
        <p:txBody>
          <a:bodyPr/>
          <a:lstStyle/>
          <a:p>
            <a:pPr eaLnBrk="1" hangingPunct="1">
              <a:lnSpc>
                <a:spcPct val="130000"/>
              </a:lnSpc>
              <a:buFontTx/>
              <a:buNone/>
            </a:pPr>
            <a:r>
              <a:rPr lang="en-US" sz="3600" dirty="0">
                <a:latin typeface="Century Gothic" charset="0"/>
                <a:ea typeface="MS PGothic" charset="0"/>
              </a:rPr>
              <a:t>	Limits the energy imposed on an employee during fall arrest. Also known as a shock absorbing lanyard.</a:t>
            </a:r>
          </a:p>
          <a:p>
            <a:pPr eaLnBrk="1" hangingPunct="1">
              <a:lnSpc>
                <a:spcPct val="130000"/>
              </a:lnSpc>
            </a:pPr>
            <a:endParaRPr lang="en-US" sz="3600" dirty="0">
              <a:latin typeface="Century Gothic" charset="0"/>
              <a:ea typeface="MS PGothic" charset="0"/>
            </a:endParaRPr>
          </a:p>
        </p:txBody>
      </p:sp>
      <p:pic>
        <p:nvPicPr>
          <p:cNvPr id="45061" name="Picture 4" title="Picture of a shock absorbing lanyard."/>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4724400"/>
            <a:ext cx="3810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417367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NATE?</a:t>
            </a:r>
          </a:p>
        </p:txBody>
      </p:sp>
      <p:sp>
        <p:nvSpPr>
          <p:cNvPr id="3" name="Content Placeholder 2"/>
          <p:cNvSpPr>
            <a:spLocks noGrp="1"/>
          </p:cNvSpPr>
          <p:nvPr>
            <p:ph idx="1"/>
          </p:nvPr>
        </p:nvSpPr>
        <p:spPr>
          <a:xfrm>
            <a:off x="457200" y="1600200"/>
            <a:ext cx="8077200" cy="3886200"/>
          </a:xfrm>
          <a:solidFill>
            <a:schemeClr val="accent3"/>
          </a:solidFill>
        </p:spPr>
        <p:txBody>
          <a:bodyPr rtlCol="0">
            <a:normAutofit/>
          </a:bodyPr>
          <a:lstStyle/>
          <a:p>
            <a:pPr marL="102870" indent="0">
              <a:buClr>
                <a:schemeClr val="tx1">
                  <a:shade val="95000"/>
                </a:schemeClr>
              </a:buClr>
              <a:buNone/>
              <a:defRPr/>
            </a:pPr>
            <a:r>
              <a:rPr lang="en-US" sz="3200" dirty="0">
                <a:solidFill>
                  <a:srgbClr val="FF0000"/>
                </a:solidFill>
              </a:rPr>
              <a:t>The National Association of Tower Erectors (NATE) is a non-profit trade association providing a unified voice for tower erection, service and maintenance companies. </a:t>
            </a:r>
          </a:p>
        </p:txBody>
      </p:sp>
    </p:spTree>
    <p:extLst>
      <p:ext uri="{BB962C8B-B14F-4D97-AF65-F5344CB8AC3E}">
        <p14:creationId xmlns:p14="http://schemas.microsoft.com/office/powerpoint/2010/main" val="1162110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Grp="1" noChangeArrowheads="1"/>
          </p:cNvSpPr>
          <p:nvPr>
            <p:ph idx="1"/>
          </p:nvPr>
        </p:nvSpPr>
        <p:spPr>
          <a:xfrm>
            <a:off x="457200" y="2027238"/>
            <a:ext cx="8229600" cy="4525962"/>
          </a:xfrm>
        </p:spPr>
        <p:txBody>
          <a:bodyPr/>
          <a:lstStyle/>
          <a:p>
            <a:pPr eaLnBrk="1" hangingPunct="1">
              <a:buFontTx/>
              <a:buNone/>
            </a:pPr>
            <a:r>
              <a:rPr lang="en-US" dirty="0">
                <a:solidFill>
                  <a:srgbClr val="FF0000"/>
                </a:solidFill>
                <a:latin typeface="Century Gothic" charset="0"/>
                <a:ea typeface="MS PGothic" charset="0"/>
              </a:rPr>
              <a:t>	"Deceleration distance" </a:t>
            </a:r>
            <a:r>
              <a:rPr lang="en-US" dirty="0">
                <a:latin typeface="Century Gothic" charset="0"/>
                <a:ea typeface="MS PGothic" charset="0"/>
              </a:rPr>
              <a:t>means the additional vertical distance a falling employee travels, excluding lifeline elongation and free fall distance, before stopping, from the point at which the deceleration device begins to operate. </a:t>
            </a:r>
          </a:p>
        </p:txBody>
      </p:sp>
      <p:sp>
        <p:nvSpPr>
          <p:cNvPr id="6" name="Rectangle 2"/>
          <p:cNvSpPr>
            <a:spLocks noGrp="1" noChangeArrowheads="1"/>
          </p:cNvSpPr>
          <p:nvPr>
            <p:ph type="title"/>
          </p:nvPr>
        </p:nvSpPr>
        <p:spPr>
          <a:xfrm>
            <a:off x="457200" y="10033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Deceleration Device</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199" y="1003300"/>
            <a:ext cx="9627079" cy="1143000"/>
          </a:xfrm>
          <a:extLst/>
        </p:spPr>
        <p:txBody>
          <a:bodyPr wrap="square" numCol="1" anchorCtr="0" compatLnSpc="1">
            <a:prstTxWarp prst="textNoShape">
              <a:avLst/>
            </a:prstTxWarp>
          </a:bodyPr>
          <a:lstStyle/>
          <a:p>
            <a:pPr eaLnBrk="1" hangingPunct="1"/>
            <a:r>
              <a:rPr lang="en-US" dirty="0">
                <a:latin typeface="Calabri"/>
                <a:ea typeface="MS PGothic" charset="0"/>
              </a:rPr>
              <a:t>Definitions</a:t>
            </a:r>
          </a:p>
        </p:txBody>
      </p:sp>
      <p:sp>
        <p:nvSpPr>
          <p:cNvPr id="32772" name="Rectangle 4"/>
          <p:cNvSpPr>
            <a:spLocks noGrp="1" noChangeArrowheads="1"/>
          </p:cNvSpPr>
          <p:nvPr>
            <p:ph sz="half" idx="1"/>
          </p:nvPr>
        </p:nvSpPr>
        <p:spPr>
          <a:xfrm>
            <a:off x="304800" y="1905000"/>
            <a:ext cx="4724400" cy="4525962"/>
          </a:xfrm>
        </p:spPr>
        <p:txBody>
          <a:bodyPr rtlCol="0">
            <a:normAutofit lnSpcReduction="10000"/>
          </a:bodyPr>
          <a:lstStyle/>
          <a:p>
            <a:pPr eaLnBrk="1" fontAlgn="auto" hangingPunct="1">
              <a:lnSpc>
                <a:spcPct val="90000"/>
              </a:lnSpc>
              <a:spcBef>
                <a:spcPct val="0"/>
              </a:spcBef>
              <a:spcAft>
                <a:spcPts val="0"/>
              </a:spcAft>
              <a:buFontTx/>
              <a:buNone/>
              <a:defRPr/>
            </a:pPr>
            <a:r>
              <a:rPr lang="en-US" sz="2800" dirty="0">
                <a:solidFill>
                  <a:srgbClr val="FF0000"/>
                </a:solidFill>
                <a:ea typeface="+mn-ea"/>
                <a:cs typeface="+mn-cs"/>
              </a:rPr>
              <a:t>	"Lanyard" </a:t>
            </a:r>
            <a:r>
              <a:rPr lang="en-US" sz="2800" dirty="0">
                <a:ea typeface="+mn-ea"/>
                <a:cs typeface="+mn-cs"/>
              </a:rPr>
              <a:t>means a flexible line of rope, wire rope, or strap which generally has a connector at each end for connecting the body belt or body harness to a deceleration device, lifeline, or anchorage.</a:t>
            </a:r>
          </a:p>
          <a:p>
            <a:pPr eaLnBrk="1" fontAlgn="auto" hangingPunct="1">
              <a:lnSpc>
                <a:spcPct val="90000"/>
              </a:lnSpc>
              <a:spcBef>
                <a:spcPct val="0"/>
              </a:spcBef>
              <a:spcAft>
                <a:spcPts val="0"/>
              </a:spcAft>
              <a:buFontTx/>
              <a:buNone/>
              <a:defRPr/>
            </a:pPr>
            <a:endParaRPr lang="en-US" sz="2800" dirty="0">
              <a:ea typeface="+mn-ea"/>
              <a:cs typeface="+mn-cs"/>
            </a:endParaRPr>
          </a:p>
          <a:p>
            <a:pPr eaLnBrk="1" fontAlgn="auto" hangingPunct="1">
              <a:lnSpc>
                <a:spcPct val="90000"/>
              </a:lnSpc>
              <a:spcBef>
                <a:spcPct val="0"/>
              </a:spcBef>
              <a:spcAft>
                <a:spcPts val="0"/>
              </a:spcAft>
              <a:buFontTx/>
              <a:buNone/>
              <a:defRPr/>
            </a:pPr>
            <a:r>
              <a:rPr lang="en-US" sz="2800" dirty="0">
                <a:ea typeface="+mn-ea"/>
                <a:cs typeface="+mn-cs"/>
              </a:rPr>
              <a:t>	Note: see 1926.104(d) for Lanyard definition for Telecommunications</a:t>
            </a:r>
          </a:p>
          <a:p>
            <a:pPr eaLnBrk="1" fontAlgn="auto" hangingPunct="1">
              <a:lnSpc>
                <a:spcPct val="90000"/>
              </a:lnSpc>
              <a:spcBef>
                <a:spcPct val="0"/>
              </a:spcBef>
              <a:spcAft>
                <a:spcPts val="0"/>
              </a:spcAft>
              <a:buFontTx/>
              <a:buNone/>
              <a:defRPr/>
            </a:pPr>
            <a:endParaRPr lang="en-US" sz="2800" dirty="0">
              <a:solidFill>
                <a:schemeClr val="tx1">
                  <a:lumMod val="50000"/>
                  <a:lumOff val="50000"/>
                </a:schemeClr>
              </a:solidFill>
              <a:ea typeface="+mn-ea"/>
              <a:cs typeface="+mn-cs"/>
            </a:endParaRPr>
          </a:p>
        </p:txBody>
      </p:sp>
      <p:pic>
        <p:nvPicPr>
          <p:cNvPr id="25605" name="Picture 5" descr="MVC-155F"/>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5410200" y="1828800"/>
            <a:ext cx="29083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3810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Lanyard</a:t>
            </a:r>
          </a:p>
        </p:txBody>
      </p:sp>
      <p:sp>
        <p:nvSpPr>
          <p:cNvPr id="48131" name="Rectangle 3"/>
          <p:cNvSpPr>
            <a:spLocks noGrp="1" noChangeArrowheads="1"/>
          </p:cNvSpPr>
          <p:nvPr>
            <p:ph idx="1"/>
          </p:nvPr>
        </p:nvSpPr>
        <p:spPr/>
        <p:txBody>
          <a:bodyPr/>
          <a:lstStyle/>
          <a:p>
            <a:pPr eaLnBrk="1" hangingPunct="1"/>
            <a:r>
              <a:rPr lang="en-US" dirty="0">
                <a:latin typeface="Century Gothic" charset="0"/>
                <a:ea typeface="MS PGothic" charset="0"/>
              </a:rPr>
              <a:t>Cannot be made of natural fiber rope</a:t>
            </a:r>
          </a:p>
          <a:p>
            <a:pPr eaLnBrk="1" hangingPunct="1"/>
            <a:r>
              <a:rPr lang="en-US" dirty="0">
                <a:latin typeface="Century Gothic" charset="0"/>
                <a:ea typeface="MS PGothic" charset="0"/>
              </a:rPr>
              <a:t>Must be protected against damage by cuts or abrasions</a:t>
            </a:r>
          </a:p>
          <a:p>
            <a:pPr eaLnBrk="1" hangingPunct="1"/>
            <a:r>
              <a:rPr lang="en-US" dirty="0">
                <a:latin typeface="Century Gothic" charset="0"/>
                <a:ea typeface="MS PGothic" charset="0"/>
              </a:rPr>
              <a:t>Each employee must be provided a separate lanyard</a:t>
            </a:r>
          </a:p>
          <a:p>
            <a:pPr eaLnBrk="1" hangingPunct="1"/>
            <a:r>
              <a:rPr lang="en-US" dirty="0">
                <a:latin typeface="Century Gothic" charset="0"/>
                <a:ea typeface="MS PGothic" charset="0"/>
              </a:rPr>
              <a:t>Lanyards must have a minimum breaking strength of 5,000 pounds</a:t>
            </a:r>
          </a:p>
        </p:txBody>
      </p:sp>
      <p:pic>
        <p:nvPicPr>
          <p:cNvPr id="48133" name="Picture 4" title="Picture of a lanyard."/>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124" y="5067896"/>
            <a:ext cx="7848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idx="1"/>
          </p:nvPr>
        </p:nvSpPr>
        <p:spPr>
          <a:xfrm>
            <a:off x="228600" y="2255837"/>
            <a:ext cx="8229600" cy="4525963"/>
          </a:xfrm>
        </p:spPr>
        <p:txBody>
          <a:bodyPr rtlCol="0">
            <a:normAutofit/>
          </a:bodyPr>
          <a:lstStyle/>
          <a:p>
            <a:pPr lvl="1" fontAlgn="auto">
              <a:spcBef>
                <a:spcPct val="0"/>
              </a:spcBef>
              <a:spcAft>
                <a:spcPts val="0"/>
              </a:spcAft>
              <a:buClr>
                <a:srgbClr val="FFFF00"/>
              </a:buClr>
              <a:buFontTx/>
              <a:buNone/>
              <a:defRPr/>
            </a:pPr>
            <a:r>
              <a:rPr lang="en-US" sz="2800" dirty="0">
                <a:solidFill>
                  <a:srgbClr val="FF0000"/>
                </a:solidFill>
                <a:cs typeface="+mn-cs"/>
              </a:rPr>
              <a:t>"Personal fall arrest system" </a:t>
            </a:r>
            <a:r>
              <a:rPr lang="en-US" sz="2800" dirty="0">
                <a:cs typeface="+mn-cs"/>
              </a:rPr>
              <a:t>means a system used to arrest an employee in a fall from a working level. </a:t>
            </a:r>
          </a:p>
          <a:p>
            <a:pPr lvl="1" fontAlgn="auto">
              <a:spcBef>
                <a:spcPct val="0"/>
              </a:spcBef>
              <a:spcAft>
                <a:spcPts val="0"/>
              </a:spcAft>
              <a:buClr>
                <a:srgbClr val="FFFF00"/>
              </a:buClr>
              <a:buFontTx/>
              <a:buNone/>
              <a:defRPr/>
            </a:pPr>
            <a:endParaRPr lang="en-US" sz="2800" dirty="0">
              <a:cs typeface="+mn-cs"/>
            </a:endParaRPr>
          </a:p>
          <a:p>
            <a:pPr lvl="2" fontAlgn="auto">
              <a:spcBef>
                <a:spcPct val="0"/>
              </a:spcBef>
              <a:spcAft>
                <a:spcPts val="0"/>
              </a:spcAft>
              <a:buClr>
                <a:srgbClr val="0070C0"/>
              </a:buClr>
              <a:buFont typeface="Wingdings" panose="05000000000000000000" pitchFamily="2" charset="2"/>
              <a:buChar char="Ø"/>
              <a:defRPr/>
            </a:pPr>
            <a:r>
              <a:rPr lang="en-US" sz="2600" dirty="0">
                <a:cs typeface="+mn-cs"/>
              </a:rPr>
              <a:t>It consists of an anchorage, connectors, a body harness and may include a lanyard, deceleration device, lifeline, or suitable combinations of these. </a:t>
            </a:r>
          </a:p>
          <a:p>
            <a:pPr marL="392113" lvl="1" indent="0" fontAlgn="auto">
              <a:spcBef>
                <a:spcPct val="0"/>
              </a:spcBef>
              <a:spcAft>
                <a:spcPts val="0"/>
              </a:spcAft>
              <a:buClr>
                <a:srgbClr val="0070C0"/>
              </a:buClr>
              <a:buNone/>
              <a:defRPr/>
            </a:pPr>
            <a:endParaRPr lang="en-US" sz="2800" dirty="0">
              <a:solidFill>
                <a:schemeClr val="tx1">
                  <a:lumMod val="50000"/>
                  <a:lumOff val="50000"/>
                </a:schemeClr>
              </a:solidFill>
              <a:cs typeface="+mn-cs"/>
            </a:endParaRPr>
          </a:p>
        </p:txBody>
      </p:sp>
      <p:sp>
        <p:nvSpPr>
          <p:cNvPr id="7" name="Rectangle 2"/>
          <p:cNvSpPr>
            <a:spLocks noGrp="1" noChangeArrowheads="1"/>
          </p:cNvSpPr>
          <p:nvPr>
            <p:ph type="title"/>
          </p:nvPr>
        </p:nvSpPr>
        <p:spPr>
          <a:xfrm>
            <a:off x="457200" y="1036637"/>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Definitions</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62455" y="1034455"/>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Positioning Systems</a:t>
            </a:r>
          </a:p>
        </p:txBody>
      </p:sp>
      <p:sp>
        <p:nvSpPr>
          <p:cNvPr id="52227" name="Rectangle 3"/>
          <p:cNvSpPr>
            <a:spLocks noGrp="1" noChangeArrowheads="1"/>
          </p:cNvSpPr>
          <p:nvPr>
            <p:ph idx="1"/>
          </p:nvPr>
        </p:nvSpPr>
        <p:spPr>
          <a:xfrm>
            <a:off x="914400" y="1828800"/>
            <a:ext cx="7772400" cy="4178300"/>
          </a:xfrm>
        </p:spPr>
        <p:txBody>
          <a:bodyPr>
            <a:normAutofit lnSpcReduction="10000"/>
          </a:bodyPr>
          <a:lstStyle/>
          <a:p>
            <a:pPr>
              <a:buClr>
                <a:schemeClr val="tx1"/>
              </a:buClr>
            </a:pPr>
            <a:r>
              <a:rPr lang="en-US" dirty="0">
                <a:solidFill>
                  <a:srgbClr val="FF0000"/>
                </a:solidFill>
                <a:latin typeface="Century Gothic" charset="0"/>
                <a:ea typeface="MS PGothic" charset="0"/>
              </a:rPr>
              <a:t>“Positioning device system” </a:t>
            </a:r>
            <a:r>
              <a:rPr lang="en-US" dirty="0">
                <a:latin typeface="Century Gothic" charset="0"/>
                <a:ea typeface="MS PGothic" charset="0"/>
              </a:rPr>
              <a:t>means a body belt or body harness system rigged to allow an employee to be supported on an elevated vertical surface and work with both hands free while leaning</a:t>
            </a:r>
          </a:p>
          <a:p>
            <a:pPr>
              <a:buClr>
                <a:schemeClr val="tx1"/>
              </a:buClr>
            </a:pPr>
            <a:r>
              <a:rPr lang="en-US" dirty="0">
                <a:latin typeface="Century Gothic" charset="0"/>
                <a:ea typeface="MS PGothic" charset="0"/>
              </a:rPr>
              <a:t>Positioning devices are not considered fall protection….PFAS must also be worn in addition to any position device system</a:t>
            </a:r>
          </a:p>
          <a:p>
            <a:pPr>
              <a:buClr>
                <a:schemeClr val="tx1"/>
              </a:buClr>
            </a:pPr>
            <a:r>
              <a:rPr lang="en-US" dirty="0">
                <a:latin typeface="Century Gothic" charset="0"/>
                <a:ea typeface="MS PGothic" charset="0"/>
              </a:rPr>
              <a:t>Anchorage can handle at least 3000 pounds, according to industry standard*</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38062304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bwMode="auto">
          <a:xfrm>
            <a:off x="449766" y="1717080"/>
            <a:ext cx="3352800" cy="3642916"/>
          </a:xfrm>
          <a:effectLst>
            <a:outerShdw blurRad="63500" dist="35921" dir="2700000" algn="ctr" rotWithShape="0">
              <a:schemeClr val="bg2">
                <a:alpha val="74997"/>
              </a:schemeClr>
            </a:outerShdw>
          </a:effectLst>
        </p:spPr>
        <p:txBody>
          <a:bodyPr wrap="square" numCol="1" anchorCtr="0" compatLnSpc="1">
            <a:prstTxWarp prst="textNoShape">
              <a:avLst/>
            </a:prstTxWarp>
            <a:normAutofit/>
          </a:bodyPr>
          <a:lstStyle/>
          <a:p>
            <a:pPr eaLnBrk="1" hangingPunct="1">
              <a:lnSpc>
                <a:spcPct val="100000"/>
              </a:lnSpc>
            </a:pPr>
            <a:r>
              <a:rPr lang="en-US" sz="3200" b="0" dirty="0">
                <a:solidFill>
                  <a:srgbClr val="FF0000"/>
                </a:solidFill>
                <a:latin typeface="Calabri"/>
                <a:ea typeface="MS PGothic" charset="0"/>
              </a:rPr>
              <a:t>Positioning devices allow</a:t>
            </a:r>
            <a:br>
              <a:rPr lang="en-US" sz="3200" b="0" dirty="0">
                <a:solidFill>
                  <a:srgbClr val="FF0000"/>
                </a:solidFill>
                <a:latin typeface="Calabri"/>
                <a:ea typeface="MS PGothic" charset="0"/>
              </a:rPr>
            </a:br>
            <a:r>
              <a:rPr lang="en-US" sz="3200" b="0" dirty="0">
                <a:solidFill>
                  <a:srgbClr val="FF0000"/>
                </a:solidFill>
                <a:latin typeface="Calabri"/>
                <a:ea typeface="MS PGothic" charset="0"/>
              </a:rPr>
              <a:t>hands-free work and </a:t>
            </a:r>
            <a:r>
              <a:rPr lang="en-US" sz="3200" i="1" u="sng" dirty="0">
                <a:solidFill>
                  <a:srgbClr val="FF0000"/>
                </a:solidFill>
                <a:latin typeface="Calabri"/>
                <a:ea typeface="MS PGothic" charset="0"/>
              </a:rPr>
              <a:t>not</a:t>
            </a:r>
            <a:r>
              <a:rPr lang="en-US" sz="3200" b="0" dirty="0">
                <a:solidFill>
                  <a:srgbClr val="FF0000"/>
                </a:solidFill>
                <a:latin typeface="Calabri"/>
                <a:ea typeface="MS PGothic" charset="0"/>
              </a:rPr>
              <a:t> part of a fall protection system.</a:t>
            </a:r>
          </a:p>
        </p:txBody>
      </p:sp>
      <p:pic>
        <p:nvPicPr>
          <p:cNvPr id="71684" name="Picture 2" descr="MVC-011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2209800"/>
            <a:ext cx="4857221" cy="364291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21311" y="9906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Positioning Systems</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3912503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sz="half" idx="1"/>
          </p:nvPr>
        </p:nvSpPr>
        <p:spPr>
          <a:xfrm>
            <a:off x="304800" y="1881352"/>
            <a:ext cx="8534400" cy="4525962"/>
          </a:xfrm>
        </p:spPr>
        <p:txBody>
          <a:bodyPr/>
          <a:lstStyle/>
          <a:p>
            <a:pPr eaLnBrk="1" hangingPunct="1">
              <a:buFont typeface="Wingdings" panose="05000000000000000000" pitchFamily="2" charset="2"/>
              <a:buChar char="Ø"/>
            </a:pPr>
            <a:r>
              <a:rPr lang="en-US" sz="2600" dirty="0">
                <a:latin typeface="Calabri"/>
                <a:ea typeface="MS PGothic" charset="0"/>
              </a:rPr>
              <a:t>The locking type with a self-closing, self-locking keeper which remains closed and locked until unlocked and pressed open for connection or disconnection; or</a:t>
            </a:r>
          </a:p>
          <a:p>
            <a:pPr eaLnBrk="1" hangingPunct="1">
              <a:buFont typeface="Wingdings" panose="05000000000000000000" pitchFamily="2" charset="2"/>
              <a:buChar char="Ø"/>
            </a:pPr>
            <a:r>
              <a:rPr lang="en-US" sz="2600" dirty="0">
                <a:latin typeface="Calabri"/>
              </a:rPr>
              <a:t>The non-locking type with a self-closing keeper which remains closed until pressed open for connection or disconnection. </a:t>
            </a:r>
          </a:p>
          <a:p>
            <a:pPr eaLnBrk="1" hangingPunct="1">
              <a:buFont typeface="Wingdings" panose="05000000000000000000" pitchFamily="2" charset="2"/>
              <a:buChar char="Ø"/>
            </a:pPr>
            <a:r>
              <a:rPr lang="en-US" sz="2600" i="1" dirty="0">
                <a:solidFill>
                  <a:srgbClr val="FF0000"/>
                </a:solidFill>
                <a:latin typeface="Calabri"/>
              </a:rPr>
              <a:t>As of January 1, 1998, the use of a non-locking snaphook as part of personal fall arrest systems and positioning device systems is prohibited.</a:t>
            </a:r>
          </a:p>
          <a:p>
            <a:pPr eaLnBrk="1" hangingPunct="1">
              <a:buFontTx/>
              <a:buNone/>
            </a:pPr>
            <a:endParaRPr lang="en-US" dirty="0">
              <a:latin typeface="Century Gothic" charset="0"/>
              <a:ea typeface="MS PGothic" charset="0"/>
            </a:endParaRPr>
          </a:p>
        </p:txBody>
      </p:sp>
      <p:sp>
        <p:nvSpPr>
          <p:cNvPr id="7" name="Rectangle 2"/>
          <p:cNvSpPr>
            <a:spLocks noGrp="1" noChangeArrowheads="1"/>
          </p:cNvSpPr>
          <p:nvPr>
            <p:ph type="title"/>
          </p:nvPr>
        </p:nvSpPr>
        <p:spPr>
          <a:xfrm>
            <a:off x="533400" y="1143000"/>
            <a:ext cx="7772400" cy="762000"/>
          </a:xfrm>
          <a:extLst/>
        </p:spPr>
        <p:txBody>
          <a:bodyPr wrap="square" numCol="1" anchorCtr="0" compatLnSpc="1">
            <a:prstTxWarp prst="textNoShape">
              <a:avLst/>
            </a:prstTxWarp>
          </a:bodyPr>
          <a:lstStyle/>
          <a:p>
            <a:pPr eaLnBrk="1" hangingPunct="1"/>
            <a:r>
              <a:rPr lang="en-US" dirty="0">
                <a:latin typeface="Calabri"/>
                <a:ea typeface="MS PGothic" charset="0"/>
              </a:rPr>
              <a:t>Snaphooks</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sz="half" idx="1"/>
          </p:nvPr>
        </p:nvSpPr>
        <p:spPr>
          <a:xfrm>
            <a:off x="685800" y="1981200"/>
            <a:ext cx="8305800" cy="4114800"/>
          </a:xfrm>
        </p:spPr>
        <p:txBody>
          <a:bodyPr rtlCol="0">
            <a:normAutofit/>
          </a:bodyPr>
          <a:lstStyle/>
          <a:p>
            <a:pPr eaLnBrk="1" fontAlgn="auto" hangingPunct="1">
              <a:spcBef>
                <a:spcPct val="0"/>
              </a:spcBef>
              <a:spcAft>
                <a:spcPts val="0"/>
              </a:spcAft>
              <a:buClr>
                <a:schemeClr val="accent6"/>
              </a:buClr>
              <a:buFontTx/>
              <a:buNone/>
              <a:defRPr/>
            </a:pPr>
            <a:r>
              <a:rPr lang="en-US" sz="2800" dirty="0">
                <a:solidFill>
                  <a:schemeClr val="tx1">
                    <a:lumMod val="50000"/>
                    <a:lumOff val="50000"/>
                  </a:schemeClr>
                </a:solidFill>
                <a:ea typeface="+mn-ea"/>
                <a:cs typeface="+mn-cs"/>
              </a:rPr>
              <a:t>	</a:t>
            </a:r>
            <a:r>
              <a:rPr lang="en-US" dirty="0">
                <a:ea typeface="+mn-ea"/>
                <a:cs typeface="+mn-cs"/>
              </a:rPr>
              <a:t>Unless the snaphook is a locking type and designed for the following connections, snaphooks shall not be engaged:</a:t>
            </a:r>
          </a:p>
          <a:p>
            <a:pPr lvl="2" fontAlgn="auto">
              <a:spcBef>
                <a:spcPct val="0"/>
              </a:spcBef>
              <a:spcAft>
                <a:spcPts val="0"/>
              </a:spcAft>
              <a:buClr>
                <a:schemeClr val="accent6"/>
              </a:buClr>
              <a:buFont typeface="Wingdings" panose="05000000000000000000" pitchFamily="2" charset="2"/>
              <a:buChar char="Ø"/>
              <a:defRPr/>
            </a:pPr>
            <a:r>
              <a:rPr lang="en-US" sz="2400" dirty="0">
                <a:solidFill>
                  <a:srgbClr val="3399FF"/>
                </a:solidFill>
                <a:latin typeface="Arial" charset="0"/>
                <a:cs typeface="+mn-cs"/>
              </a:rPr>
              <a:t>Directly to webbing, rope, or wire rope</a:t>
            </a:r>
          </a:p>
          <a:p>
            <a:pPr lvl="2" fontAlgn="auto">
              <a:spcBef>
                <a:spcPct val="0"/>
              </a:spcBef>
              <a:spcAft>
                <a:spcPts val="0"/>
              </a:spcAft>
              <a:buClr>
                <a:schemeClr val="accent6"/>
              </a:buClr>
              <a:buFont typeface="Wingdings" panose="05000000000000000000" pitchFamily="2" charset="2"/>
              <a:buChar char="Ø"/>
              <a:defRPr/>
            </a:pPr>
            <a:r>
              <a:rPr lang="en-US" sz="2400" dirty="0">
                <a:solidFill>
                  <a:srgbClr val="3399FF"/>
                </a:solidFill>
                <a:latin typeface="Arial" charset="0"/>
                <a:cs typeface="+mn-cs"/>
              </a:rPr>
              <a:t>To each other</a:t>
            </a:r>
          </a:p>
          <a:p>
            <a:pPr lvl="2" fontAlgn="auto">
              <a:spcBef>
                <a:spcPct val="0"/>
              </a:spcBef>
              <a:spcAft>
                <a:spcPts val="0"/>
              </a:spcAft>
              <a:buClr>
                <a:schemeClr val="accent6"/>
              </a:buClr>
              <a:buFont typeface="Wingdings" panose="05000000000000000000" pitchFamily="2" charset="2"/>
              <a:buChar char="Ø"/>
              <a:defRPr/>
            </a:pPr>
            <a:r>
              <a:rPr lang="en-US" sz="2400" dirty="0">
                <a:solidFill>
                  <a:srgbClr val="3399FF"/>
                </a:solidFill>
                <a:latin typeface="Arial" charset="0"/>
                <a:cs typeface="+mn-cs"/>
              </a:rPr>
              <a:t>To a D-ring to which another snaphook or other connector is attached</a:t>
            </a:r>
          </a:p>
          <a:p>
            <a:pPr lvl="2" fontAlgn="auto">
              <a:spcBef>
                <a:spcPct val="0"/>
              </a:spcBef>
              <a:spcAft>
                <a:spcPts val="0"/>
              </a:spcAft>
              <a:buClr>
                <a:schemeClr val="accent6"/>
              </a:buClr>
              <a:buFont typeface="Wingdings" panose="05000000000000000000" pitchFamily="2" charset="2"/>
              <a:buChar char="Ø"/>
              <a:defRPr/>
            </a:pPr>
            <a:r>
              <a:rPr lang="en-US" sz="2400" dirty="0">
                <a:solidFill>
                  <a:srgbClr val="3399FF"/>
                </a:solidFill>
                <a:latin typeface="Arial" charset="0"/>
                <a:cs typeface="+mn-cs"/>
              </a:rPr>
              <a:t>To a horizontal lifeline</a:t>
            </a:r>
          </a:p>
        </p:txBody>
      </p:sp>
      <p:pic>
        <p:nvPicPr>
          <p:cNvPr id="37892" name="Picture 5" descr="DSCN219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53000" y="4495800"/>
            <a:ext cx="2895600" cy="2171700"/>
          </a:xfrm>
          <a:noFill/>
        </p:spPr>
      </p:pic>
      <p:sp>
        <p:nvSpPr>
          <p:cNvPr id="7" name="Rectangle 2"/>
          <p:cNvSpPr>
            <a:spLocks noGrp="1" noChangeArrowheads="1"/>
          </p:cNvSpPr>
          <p:nvPr>
            <p:ph type="title"/>
          </p:nvPr>
        </p:nvSpPr>
        <p:spPr>
          <a:xfrm>
            <a:off x="457200" y="1182414"/>
            <a:ext cx="7772400" cy="762000"/>
          </a:xfrm>
          <a:extLst/>
        </p:spPr>
        <p:txBody>
          <a:bodyPr wrap="square" numCol="1" anchorCtr="0" compatLnSpc="1">
            <a:prstTxWarp prst="textNoShape">
              <a:avLst/>
            </a:prstTxWarp>
          </a:bodyPr>
          <a:lstStyle/>
          <a:p>
            <a:pPr eaLnBrk="1" hangingPunct="1"/>
            <a:r>
              <a:rPr lang="en-US" dirty="0">
                <a:latin typeface="Calabri"/>
                <a:ea typeface="MS PGothic" charset="0"/>
              </a:rPr>
              <a:t>Snaphooks</a:t>
            </a:r>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Rectangle 10"/>
          <p:cNvSpPr>
            <a:spLocks noChangeArrowheads="1"/>
          </p:cNvSpPr>
          <p:nvPr/>
        </p:nvSpPr>
        <p:spPr bwMode="auto">
          <a:xfrm>
            <a:off x="419100" y="1164978"/>
            <a:ext cx="7543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4500" dirty="0">
                <a:solidFill>
                  <a:schemeClr val="tx2"/>
                </a:solidFill>
                <a:latin typeface="Palatino Linotype" charset="0"/>
              </a:rPr>
              <a:t>Double – Locking Snap hook</a:t>
            </a:r>
          </a:p>
        </p:txBody>
      </p:sp>
      <p:grpSp>
        <p:nvGrpSpPr>
          <p:cNvPr id="2" name="Group 1" title="Picture of a double locking snap hook."/>
          <p:cNvGrpSpPr/>
          <p:nvPr/>
        </p:nvGrpSpPr>
        <p:grpSpPr>
          <a:xfrm>
            <a:off x="762000" y="1949203"/>
            <a:ext cx="8062913" cy="4648200"/>
            <a:chOff x="457200" y="457200"/>
            <a:chExt cx="8062913" cy="4648200"/>
          </a:xfrm>
        </p:grpSpPr>
        <p:pic>
          <p:nvPicPr>
            <p:cNvPr id="38914" name="Picture 2" descr="MVC-150F"/>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3505200" y="457200"/>
              <a:ext cx="2209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3"/>
            <p:cNvSpPr txBox="1">
              <a:spLocks noChangeArrowheads="1"/>
            </p:cNvSpPr>
            <p:nvPr/>
          </p:nvSpPr>
          <p:spPr bwMode="auto">
            <a:xfrm>
              <a:off x="1246188" y="3732213"/>
              <a:ext cx="765175" cy="495300"/>
            </a:xfrm>
            <a:prstGeom prst="rect">
              <a:avLst/>
            </a:prstGeom>
            <a:solidFill>
              <a:schemeClr val="bg1"/>
            </a:solidFill>
            <a:ln w="38100">
              <a:solidFill>
                <a:srgbClr val="FFFF00"/>
              </a:solidFill>
              <a:miter lim="800000"/>
              <a:headEnd/>
              <a:tailEnd/>
            </a:ln>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Eye</a:t>
              </a:r>
            </a:p>
          </p:txBody>
        </p:sp>
        <p:sp>
          <p:nvSpPr>
            <p:cNvPr id="28677" name="Line 4"/>
            <p:cNvSpPr>
              <a:spLocks noChangeShapeType="1"/>
            </p:cNvSpPr>
            <p:nvPr/>
          </p:nvSpPr>
          <p:spPr bwMode="auto">
            <a:xfrm>
              <a:off x="1981200" y="3962400"/>
              <a:ext cx="20574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78" name="Text Box 5"/>
            <p:cNvSpPr txBox="1">
              <a:spLocks noChangeArrowheads="1"/>
            </p:cNvSpPr>
            <p:nvPr/>
          </p:nvSpPr>
          <p:spPr bwMode="auto">
            <a:xfrm>
              <a:off x="1219200" y="2438400"/>
              <a:ext cx="1376363" cy="495300"/>
            </a:xfrm>
            <a:prstGeom prst="rect">
              <a:avLst/>
            </a:prstGeom>
            <a:solidFill>
              <a:schemeClr val="bg1"/>
            </a:solidFill>
            <a:ln w="38100">
              <a:solidFill>
                <a:srgbClr val="FFFF00"/>
              </a:solidFill>
              <a:miter lim="800000"/>
              <a:headEnd/>
              <a:tailEnd/>
            </a:ln>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Release</a:t>
              </a:r>
            </a:p>
          </p:txBody>
        </p:sp>
        <p:sp>
          <p:nvSpPr>
            <p:cNvPr id="28679" name="Line 6"/>
            <p:cNvSpPr>
              <a:spLocks noChangeShapeType="1"/>
            </p:cNvSpPr>
            <p:nvPr/>
          </p:nvSpPr>
          <p:spPr bwMode="auto">
            <a:xfrm>
              <a:off x="2133600" y="1676400"/>
              <a:ext cx="20574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80" name="Line 7"/>
            <p:cNvSpPr>
              <a:spLocks noChangeShapeType="1"/>
            </p:cNvSpPr>
            <p:nvPr/>
          </p:nvSpPr>
          <p:spPr bwMode="auto">
            <a:xfrm>
              <a:off x="2590800" y="2743200"/>
              <a:ext cx="1447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81" name="Text Box 8"/>
            <p:cNvSpPr txBox="1">
              <a:spLocks noChangeArrowheads="1"/>
            </p:cNvSpPr>
            <p:nvPr/>
          </p:nvSpPr>
          <p:spPr bwMode="auto">
            <a:xfrm>
              <a:off x="457200" y="1446213"/>
              <a:ext cx="1830388" cy="495300"/>
            </a:xfrm>
            <a:prstGeom prst="rect">
              <a:avLst/>
            </a:prstGeom>
            <a:solidFill>
              <a:schemeClr val="bg1"/>
            </a:solidFill>
            <a:ln w="38100">
              <a:solidFill>
                <a:srgbClr val="FFFF00"/>
              </a:solidFill>
              <a:miter lim="800000"/>
              <a:headEnd/>
              <a:tailEnd/>
            </a:ln>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Hook Body</a:t>
              </a:r>
            </a:p>
          </p:txBody>
        </p:sp>
        <p:sp>
          <p:nvSpPr>
            <p:cNvPr id="28683" name="Text Box 11"/>
            <p:cNvSpPr txBox="1">
              <a:spLocks noChangeArrowheads="1"/>
            </p:cNvSpPr>
            <p:nvPr/>
          </p:nvSpPr>
          <p:spPr bwMode="auto">
            <a:xfrm>
              <a:off x="6629400" y="2971800"/>
              <a:ext cx="1068388" cy="495300"/>
            </a:xfrm>
            <a:prstGeom prst="rect">
              <a:avLst/>
            </a:prstGeom>
            <a:solidFill>
              <a:schemeClr val="bg1"/>
            </a:solidFill>
            <a:ln w="38100">
              <a:solidFill>
                <a:srgbClr val="FFFF00"/>
              </a:solidFill>
              <a:miter lim="800000"/>
              <a:headEnd/>
              <a:tailEnd/>
            </a:ln>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Hinge</a:t>
              </a:r>
            </a:p>
          </p:txBody>
        </p:sp>
        <p:sp>
          <p:nvSpPr>
            <p:cNvPr id="28684" name="Text Box 12"/>
            <p:cNvSpPr txBox="1">
              <a:spLocks noChangeArrowheads="1"/>
            </p:cNvSpPr>
            <p:nvPr/>
          </p:nvSpPr>
          <p:spPr bwMode="auto">
            <a:xfrm>
              <a:off x="6705600" y="2400300"/>
              <a:ext cx="933450" cy="495300"/>
            </a:xfrm>
            <a:prstGeom prst="rect">
              <a:avLst/>
            </a:prstGeom>
            <a:solidFill>
              <a:schemeClr val="bg1"/>
            </a:solidFill>
            <a:ln w="38100">
              <a:solidFill>
                <a:srgbClr val="FFFF00"/>
              </a:solidFill>
              <a:miter lim="800000"/>
              <a:headEnd/>
              <a:tailEnd/>
            </a:ln>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Lock</a:t>
              </a:r>
            </a:p>
          </p:txBody>
        </p:sp>
        <p:sp>
          <p:nvSpPr>
            <p:cNvPr id="28685" name="Text Box 13"/>
            <p:cNvSpPr txBox="1">
              <a:spLocks noChangeArrowheads="1"/>
            </p:cNvSpPr>
            <p:nvPr/>
          </p:nvSpPr>
          <p:spPr bwMode="auto">
            <a:xfrm>
              <a:off x="6702425" y="1752600"/>
              <a:ext cx="900113" cy="495300"/>
            </a:xfrm>
            <a:prstGeom prst="rect">
              <a:avLst/>
            </a:prstGeom>
            <a:solidFill>
              <a:schemeClr val="bg1"/>
            </a:solidFill>
            <a:ln w="38100">
              <a:solidFill>
                <a:srgbClr val="FFFF00"/>
              </a:solidFill>
              <a:miter lim="800000"/>
              <a:headEnd/>
              <a:tailEnd/>
            </a:ln>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Gate</a:t>
              </a:r>
            </a:p>
          </p:txBody>
        </p:sp>
        <p:sp>
          <p:nvSpPr>
            <p:cNvPr id="28686" name="Text Box 14"/>
            <p:cNvSpPr txBox="1">
              <a:spLocks noChangeArrowheads="1"/>
            </p:cNvSpPr>
            <p:nvPr/>
          </p:nvSpPr>
          <p:spPr bwMode="auto">
            <a:xfrm>
              <a:off x="6705600" y="1028700"/>
              <a:ext cx="1814513" cy="495300"/>
            </a:xfrm>
            <a:prstGeom prst="rect">
              <a:avLst/>
            </a:prstGeom>
            <a:solidFill>
              <a:schemeClr val="bg1"/>
            </a:solidFill>
            <a:ln w="38100">
              <a:solidFill>
                <a:srgbClr val="FFFF00"/>
              </a:solidFill>
              <a:miter lim="800000"/>
              <a:headEnd/>
              <a:tailEnd/>
            </a:ln>
          </p:spPr>
          <p:txBody>
            <a:bodyPr wrap="non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b="1" dirty="0">
                  <a:latin typeface="Arial" charset="0"/>
                </a:rPr>
                <a:t>Hook Nose</a:t>
              </a:r>
            </a:p>
          </p:txBody>
        </p:sp>
        <p:sp>
          <p:nvSpPr>
            <p:cNvPr id="28687" name="Line 15"/>
            <p:cNvSpPr>
              <a:spLocks noChangeShapeType="1"/>
            </p:cNvSpPr>
            <p:nvPr/>
          </p:nvSpPr>
          <p:spPr bwMode="auto">
            <a:xfrm flipH="1">
              <a:off x="4876800" y="3048000"/>
              <a:ext cx="17526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88" name="Line 16"/>
            <p:cNvSpPr>
              <a:spLocks noChangeShapeType="1"/>
            </p:cNvSpPr>
            <p:nvPr/>
          </p:nvSpPr>
          <p:spPr bwMode="auto">
            <a:xfrm flipH="1">
              <a:off x="5105400" y="2895600"/>
              <a:ext cx="16002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89" name="Line 17"/>
            <p:cNvSpPr>
              <a:spLocks noChangeShapeType="1"/>
            </p:cNvSpPr>
            <p:nvPr/>
          </p:nvSpPr>
          <p:spPr bwMode="auto">
            <a:xfrm flipH="1">
              <a:off x="5257800" y="2209800"/>
              <a:ext cx="1447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90" name="Line 18"/>
            <p:cNvSpPr>
              <a:spLocks noChangeShapeType="1"/>
            </p:cNvSpPr>
            <p:nvPr/>
          </p:nvSpPr>
          <p:spPr bwMode="auto">
            <a:xfrm flipH="1">
              <a:off x="5257800" y="1371600"/>
              <a:ext cx="14478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5" name="Title 4"/>
          <p:cNvSpPr>
            <a:spLocks noGrp="1"/>
          </p:cNvSpPr>
          <p:nvPr>
            <p:ph type="title"/>
          </p:nvPr>
        </p:nvSpPr>
        <p:spPr/>
        <p:txBody>
          <a:bodyPr/>
          <a:lstStyle/>
          <a:p>
            <a:r>
              <a:rPr lang="en-US" sz="3200" dirty="0"/>
              <a:t>Personal Protective &amp; Life Saving Equipment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title"/>
          </p:nvPr>
        </p:nvSpPr>
        <p:spPr bwMode="auto">
          <a:xfrm>
            <a:off x="449879" y="1118975"/>
            <a:ext cx="4267200" cy="5105400"/>
          </a:xfrm>
        </p:spPr>
        <p:txBody>
          <a:bodyPr wrap="square" numCol="1" anchorCtr="0" compatLnSpc="1">
            <a:prstTxWarp prst="textNoShape">
              <a:avLst/>
            </a:prstTxWarp>
          </a:bodyPr>
          <a:lstStyle/>
          <a:p>
            <a:pPr algn="l" eaLnBrk="1" hangingPunct="1"/>
            <a:r>
              <a:rPr lang="en-US" sz="3200" b="0" dirty="0">
                <a:solidFill>
                  <a:schemeClr val="tx1"/>
                </a:solidFill>
                <a:effectLst/>
                <a:latin typeface="Century Gothic" charset="0"/>
                <a:ea typeface="MS PGothic" charset="0"/>
              </a:rPr>
              <a:t>Key parts of a PFAS or safety climb device is a rope grab device and the energy absorbing lanyard and lifeline.</a:t>
            </a:r>
            <a:r>
              <a:rPr lang="en-US" b="0" dirty="0">
                <a:solidFill>
                  <a:schemeClr val="tx1"/>
                </a:solidFill>
                <a:effectLst>
                  <a:outerShdw blurRad="38100" dist="38100" dir="2700000" algn="tl">
                    <a:srgbClr val="DDDDDD"/>
                  </a:outerShdw>
                </a:effectLst>
                <a:latin typeface="Century Gothic" charset="0"/>
                <a:ea typeface="MS PGothic" charset="0"/>
              </a:rPr>
              <a:t> </a:t>
            </a:r>
          </a:p>
        </p:txBody>
      </p:sp>
      <p:pic>
        <p:nvPicPr>
          <p:cNvPr id="70660" name="Picture 2" descr="Roof-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6902" y="1341569"/>
            <a:ext cx="3438525" cy="466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3"/>
          <p:cNvSpPr txBox="1">
            <a:spLocks noChangeArrowheads="1"/>
          </p:cNvSpPr>
          <p:nvPr/>
        </p:nvSpPr>
        <p:spPr bwMode="auto">
          <a:xfrm>
            <a:off x="15124" y="1380983"/>
            <a:ext cx="5105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lnSpc>
                <a:spcPct val="80000"/>
              </a:lnSpc>
              <a:spcBef>
                <a:spcPct val="50000"/>
              </a:spcBef>
            </a:pPr>
            <a:r>
              <a:rPr lang="en-US" sz="3600" b="1" dirty="0">
                <a:latin typeface="Calabri"/>
              </a:rPr>
              <a:t>Rope Grab System</a:t>
            </a:r>
          </a:p>
        </p:txBody>
      </p:sp>
      <p:sp>
        <p:nvSpPr>
          <p:cNvPr id="6" name="Title 1"/>
          <p:cNvSpPr txBox="1">
            <a:spLocks/>
          </p:cNvSpPr>
          <p:nvPr/>
        </p:nvSpPr>
        <p:spPr bwMode="auto">
          <a:xfrm>
            <a:off x="304800" y="282575"/>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NATE Do?</a:t>
            </a:r>
          </a:p>
        </p:txBody>
      </p:sp>
      <p:sp>
        <p:nvSpPr>
          <p:cNvPr id="9219" name="Content Placeholder 2"/>
          <p:cNvSpPr>
            <a:spLocks noGrp="1"/>
          </p:cNvSpPr>
          <p:nvPr>
            <p:ph idx="1"/>
          </p:nvPr>
        </p:nvSpPr>
        <p:spPr>
          <a:xfrm>
            <a:off x="457200" y="1417638"/>
            <a:ext cx="8229600" cy="4525962"/>
          </a:xfrm>
        </p:spPr>
        <p:txBody>
          <a:bodyPr>
            <a:noAutofit/>
          </a:bodyPr>
          <a:lstStyle/>
          <a:p>
            <a:r>
              <a:rPr lang="en-US" sz="2800" dirty="0"/>
              <a:t>Pursue, formulate and adhere to uniform standards of safety for tower personnel.</a:t>
            </a:r>
          </a:p>
          <a:p>
            <a:r>
              <a:rPr lang="en-US" sz="2800" dirty="0"/>
              <a:t>Educate the general public, applicable government agencies and clients on continued progress toward safer standards within the industry.</a:t>
            </a:r>
          </a:p>
          <a:p>
            <a:r>
              <a:rPr lang="en-US" sz="2800" dirty="0"/>
              <a:t>Keep all members informed of issues relevant to the industry.</a:t>
            </a:r>
          </a:p>
          <a:p>
            <a:r>
              <a:rPr lang="en-US" sz="2800" dirty="0"/>
              <a:t>Provide a unified voice for tower erection, service and maintenance companies.</a:t>
            </a:r>
          </a:p>
          <a:p>
            <a:r>
              <a:rPr lang="en-US" sz="2800" dirty="0">
                <a:solidFill>
                  <a:srgbClr val="FF0000"/>
                </a:solidFill>
              </a:rPr>
              <a:t>Facilitate effective safety training for the industry.</a:t>
            </a:r>
          </a:p>
          <a:p>
            <a:pPr eaLnBrk="1" hangingPunct="1">
              <a:buFont typeface="Arial" panose="020B0604020202020204" pitchFamily="34" charset="0"/>
              <a:buChar char="•"/>
            </a:pPr>
            <a:endParaRPr lang="en-US" altLang="en-US" sz="2800" b="1" dirty="0"/>
          </a:p>
        </p:txBody>
      </p:sp>
    </p:spTree>
    <p:extLst>
      <p:ext uri="{BB962C8B-B14F-4D97-AF65-F5344CB8AC3E}">
        <p14:creationId xmlns:p14="http://schemas.microsoft.com/office/powerpoint/2010/main" val="26485683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10033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Additional Requirements PFAS</a:t>
            </a:r>
          </a:p>
        </p:txBody>
      </p:sp>
      <p:sp>
        <p:nvSpPr>
          <p:cNvPr id="5125" name="Rectangle 3"/>
          <p:cNvSpPr>
            <a:spLocks noGrp="1" noChangeArrowheads="1"/>
          </p:cNvSpPr>
          <p:nvPr>
            <p:ph idx="1"/>
          </p:nvPr>
        </p:nvSpPr>
        <p:spPr>
          <a:xfrm>
            <a:off x="457200" y="2027238"/>
            <a:ext cx="8229600" cy="4525962"/>
          </a:xfrm>
        </p:spPr>
        <p:txBody>
          <a:bodyPr/>
          <a:lstStyle/>
          <a:p>
            <a:pPr eaLnBrk="1" hangingPunct="1"/>
            <a:r>
              <a:rPr lang="en-US" dirty="0">
                <a:latin typeface="Century Gothic" charset="0"/>
                <a:ea typeface="MS PGothic" charset="0"/>
              </a:rPr>
              <a:t>PFAS used only for fall protection</a:t>
            </a:r>
          </a:p>
          <a:p>
            <a:pPr eaLnBrk="1" hangingPunct="1"/>
            <a:r>
              <a:rPr lang="en-US" dirty="0">
                <a:latin typeface="Century Gothic" charset="0"/>
                <a:ea typeface="MS PGothic" charset="0"/>
              </a:rPr>
              <a:t>If subject to impact loading, examined by Competent Person (CP)</a:t>
            </a:r>
          </a:p>
          <a:p>
            <a:pPr eaLnBrk="1" hangingPunct="1"/>
            <a:r>
              <a:rPr lang="en-US" dirty="0">
                <a:latin typeface="Century Gothic" charset="0"/>
                <a:ea typeface="MS PGothic" charset="0"/>
              </a:rPr>
              <a:t>Prompt rescue provided</a:t>
            </a:r>
          </a:p>
          <a:p>
            <a:pPr eaLnBrk="1" hangingPunct="1"/>
            <a:endParaRPr lang="en-US" dirty="0">
              <a:latin typeface="Century Gothic" charset="0"/>
              <a:ea typeface="MS PGothic" charset="0"/>
            </a:endParaRPr>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39745424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Grp="1" noChangeArrowheads="1"/>
          </p:cNvSpPr>
          <p:nvPr>
            <p:ph idx="1"/>
          </p:nvPr>
        </p:nvSpPr>
        <p:spPr>
          <a:xfrm>
            <a:off x="685800" y="1981200"/>
            <a:ext cx="5257800" cy="2895600"/>
          </a:xfrm>
        </p:spPr>
        <p:txBody>
          <a:bodyPr/>
          <a:lstStyle/>
          <a:p>
            <a:pPr eaLnBrk="1" hangingPunct="1"/>
            <a:r>
              <a:rPr lang="en-US" dirty="0">
                <a:solidFill>
                  <a:srgbClr val="FF0000"/>
                </a:solidFill>
                <a:latin typeface="Century Gothic" charset="0"/>
                <a:ea typeface="MS PGothic" charset="0"/>
              </a:rPr>
              <a:t>Inspected prior to each use</a:t>
            </a:r>
          </a:p>
          <a:p>
            <a:pPr eaLnBrk="1" hangingPunct="1"/>
            <a:r>
              <a:rPr lang="en-US" dirty="0">
                <a:latin typeface="Century Gothic" charset="0"/>
                <a:ea typeface="MS PGothic" charset="0"/>
              </a:rPr>
              <a:t>Not attached to guardrail systems</a:t>
            </a:r>
          </a:p>
          <a:p>
            <a:pPr eaLnBrk="1" hangingPunct="1"/>
            <a:r>
              <a:rPr lang="en-US" dirty="0">
                <a:latin typeface="Century Gothic" charset="0"/>
                <a:ea typeface="MS PGothic" charset="0"/>
              </a:rPr>
              <a:t>At hoist areas, allow movement to edge only</a:t>
            </a:r>
          </a:p>
          <a:p>
            <a:pPr eaLnBrk="1" hangingPunct="1"/>
            <a:endParaRPr lang="en-US" dirty="0">
              <a:latin typeface="Century Gothic" charset="0"/>
              <a:ea typeface="MS PGothic" charset="0"/>
            </a:endParaRPr>
          </a:p>
        </p:txBody>
      </p:sp>
      <p:pic>
        <p:nvPicPr>
          <p:cNvPr id="51205" name="Picture 5" title="Picture of a worker holding up and inspecting a shock absorbing lanyard."/>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524000"/>
            <a:ext cx="274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990600"/>
            <a:ext cx="8229600" cy="1143000"/>
          </a:xfrm>
          <a:extLst/>
        </p:spPr>
        <p:txBody>
          <a:bodyPr wrap="square" numCol="1" anchorCtr="0" compatLnSpc="1">
            <a:prstTxWarp prst="textNoShape">
              <a:avLst/>
            </a:prstTxWarp>
          </a:bodyPr>
          <a:lstStyle/>
          <a:p>
            <a:pPr eaLnBrk="1" hangingPunct="1"/>
            <a:r>
              <a:rPr lang="en-US" dirty="0">
                <a:latin typeface="Calabri"/>
                <a:ea typeface="MS PGothic" charset="0"/>
              </a:rPr>
              <a:t>Additional Requirements PFAS</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6581658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which of the following is not part of a personal fall arrest system?"/>
          <p:cNvGraphicFramePr/>
          <p:nvPr>
            <p:custDataLst>
              <p:tags r:id="rId2"/>
            </p:custDataLst>
            <p:extLst>
              <p:ext uri="{D42A27DB-BD31-4B8C-83A1-F6EECF244321}">
                <p14:modId xmlns:p14="http://schemas.microsoft.com/office/powerpoint/2010/main" val="721528318"/>
              </p:ext>
            </p:extLst>
          </p:nvPr>
        </p:nvGraphicFramePr>
        <p:xfrm>
          <a:off x="4419600" y="2667000"/>
          <a:ext cx="4584700" cy="37719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43000"/>
          </a:xfrm>
        </p:spPr>
        <p:txBody>
          <a:bodyPr/>
          <a:lstStyle/>
          <a:p>
            <a:r>
              <a:rPr lang="en-US" dirty="0"/>
              <a:t>Which of the following is not part of a Personal Fall Arrest System?</a:t>
            </a:r>
          </a:p>
        </p:txBody>
      </p:sp>
      <p:sp>
        <p:nvSpPr>
          <p:cNvPr id="3" name="TPAnswers"/>
          <p:cNvSpPr>
            <a:spLocks noGrp="1"/>
          </p:cNvSpPr>
          <p:nvPr>
            <p:ph type="body" idx="1"/>
            <p:custDataLst>
              <p:tags r:id="rId3"/>
            </p:custDataLst>
          </p:nvPr>
        </p:nvSpPr>
        <p:spPr>
          <a:xfrm>
            <a:off x="762000" y="2895600"/>
            <a:ext cx="5943600" cy="4525962"/>
          </a:xfrm>
        </p:spPr>
        <p:txBody>
          <a:bodyPr>
            <a:normAutofit/>
          </a:bodyPr>
          <a:lstStyle/>
          <a:p>
            <a:pPr marL="849313" lvl="1" indent="-457200" fontAlgn="auto">
              <a:spcBef>
                <a:spcPts val="0"/>
              </a:spcBef>
              <a:spcAft>
                <a:spcPts val="0"/>
              </a:spcAft>
              <a:buFontTx/>
              <a:buAutoNum type="alphaUcPeriod"/>
              <a:defRPr/>
            </a:pPr>
            <a:r>
              <a:rPr lang="en-US" sz="2400" dirty="0"/>
              <a:t>Full Body Harness</a:t>
            </a:r>
          </a:p>
          <a:p>
            <a:pPr marL="849313" lvl="1" indent="-457200" fontAlgn="auto">
              <a:spcBef>
                <a:spcPts val="0"/>
              </a:spcBef>
              <a:spcAft>
                <a:spcPts val="0"/>
              </a:spcAft>
              <a:buFontTx/>
              <a:buAutoNum type="alphaUcPeriod"/>
              <a:defRPr/>
            </a:pPr>
            <a:r>
              <a:rPr lang="en-US" sz="2400" dirty="0"/>
              <a:t>Anchorage Point</a:t>
            </a:r>
          </a:p>
          <a:p>
            <a:pPr marL="849313" lvl="1" indent="-457200" fontAlgn="auto">
              <a:spcBef>
                <a:spcPts val="0"/>
              </a:spcBef>
              <a:spcAft>
                <a:spcPts val="0"/>
              </a:spcAft>
              <a:buFontTx/>
              <a:buAutoNum type="alphaUcPeriod"/>
              <a:defRPr/>
            </a:pPr>
            <a:r>
              <a:rPr lang="en-US" sz="2400" dirty="0"/>
              <a:t>Body Belt</a:t>
            </a:r>
          </a:p>
          <a:p>
            <a:pPr marL="849313" lvl="1" indent="-457200" fontAlgn="auto">
              <a:spcBef>
                <a:spcPts val="0"/>
              </a:spcBef>
              <a:spcAft>
                <a:spcPts val="0"/>
              </a:spcAft>
              <a:buFontTx/>
              <a:buAutoNum type="alphaUcPeriod"/>
              <a:defRPr/>
            </a:pPr>
            <a:r>
              <a:rPr lang="en-US" sz="2400" dirty="0"/>
              <a:t>Lanyard</a:t>
            </a:r>
          </a:p>
          <a:p>
            <a:pPr marL="849313" lvl="1" indent="-457200" fontAlgn="auto">
              <a:spcBef>
                <a:spcPts val="0"/>
              </a:spcBef>
              <a:spcAft>
                <a:spcPts val="0"/>
              </a:spcAft>
              <a:buFontTx/>
              <a:buAutoNum type="alphaUcPeriod"/>
              <a:defRPr/>
            </a:pPr>
            <a:r>
              <a:rPr lang="en-US" sz="2400" dirty="0"/>
              <a:t>Connectors</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82</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body belt."/>
          <p:cNvSpPr/>
          <p:nvPr>
            <p:custDataLst>
              <p:tags r:id="rId4"/>
            </p:custDataLst>
          </p:nvPr>
        </p:nvSpPr>
        <p:spPr>
          <a:xfrm rot="10800000">
            <a:off x="528320" y="3770207"/>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54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Is it ok to use non-locking snaphooks as part of personal fall arrest systems and positioning device systems."/>
          <p:cNvGraphicFramePr/>
          <p:nvPr>
            <p:custDataLst>
              <p:tags r:id="rId2"/>
            </p:custDataLst>
            <p:extLst>
              <p:ext uri="{D42A27DB-BD31-4B8C-83A1-F6EECF244321}">
                <p14:modId xmlns:p14="http://schemas.microsoft.com/office/powerpoint/2010/main" val="987793903"/>
              </p:ext>
            </p:extLst>
          </p:nvPr>
        </p:nvGraphicFramePr>
        <p:xfrm>
          <a:off x="4419600" y="3048000"/>
          <a:ext cx="4102100" cy="35433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457200" y="1738148"/>
            <a:ext cx="8230810" cy="1143000"/>
          </a:xfrm>
        </p:spPr>
        <p:txBody>
          <a:bodyPr/>
          <a:lstStyle/>
          <a:p>
            <a:r>
              <a:rPr lang="en-US" sz="3200" b="0" dirty="0">
                <a:solidFill>
                  <a:schemeClr val="tx1"/>
                </a:solidFill>
                <a:latin typeface="Calabri"/>
              </a:rPr>
              <a:t>It is ok to use non-locking snaphooks as part of personal fall arrest systems and positioning device systems.</a:t>
            </a:r>
          </a:p>
        </p:txBody>
      </p:sp>
      <p:sp>
        <p:nvSpPr>
          <p:cNvPr id="3" name="TPAnswers"/>
          <p:cNvSpPr>
            <a:spLocks noGrp="1"/>
          </p:cNvSpPr>
          <p:nvPr>
            <p:ph type="body" idx="1"/>
          </p:nvPr>
        </p:nvSpPr>
        <p:spPr>
          <a:xfrm>
            <a:off x="838200" y="3352800"/>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83</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false."/>
          <p:cNvSpPr/>
          <p:nvPr>
            <p:custDataLst>
              <p:tags r:id="rId3"/>
            </p:custDataLst>
          </p:nvPr>
        </p:nvSpPr>
        <p:spPr>
          <a:xfrm rot="10800000">
            <a:off x="462280" y="4042833"/>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292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PChart" title="Picture of survey results represented in a graph that asks, true or false is a step bolt an approved anchorage point?"/>
          <p:cNvGraphicFramePr/>
          <p:nvPr>
            <p:custDataLst>
              <p:tags r:id="rId2"/>
            </p:custDataLst>
            <p:extLst>
              <p:ext uri="{D42A27DB-BD31-4B8C-83A1-F6EECF244321}">
                <p14:modId xmlns:p14="http://schemas.microsoft.com/office/powerpoint/2010/main" val="3391828838"/>
              </p:ext>
            </p:extLst>
          </p:nvPr>
        </p:nvGraphicFramePr>
        <p:xfrm>
          <a:off x="6096000" y="1905000"/>
          <a:ext cx="2984500" cy="48387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533400" y="1295400"/>
            <a:ext cx="8230810" cy="1143000"/>
          </a:xfrm>
        </p:spPr>
        <p:txBody>
          <a:bodyPr/>
          <a:lstStyle/>
          <a:p>
            <a:r>
              <a:rPr lang="en-US" dirty="0"/>
              <a:t>Look at this picture. This is an approved anchorage point.</a:t>
            </a:r>
          </a:p>
        </p:txBody>
      </p:sp>
      <p:sp>
        <p:nvSpPr>
          <p:cNvPr id="3" name="TPAnswers"/>
          <p:cNvSpPr>
            <a:spLocks noGrp="1"/>
          </p:cNvSpPr>
          <p:nvPr>
            <p:ph type="body" idx="1"/>
            <p:custDataLst>
              <p:tags r:id="rId3"/>
            </p:custDataLst>
          </p:nvPr>
        </p:nvSpPr>
        <p:spPr>
          <a:xfrm>
            <a:off x="505102" y="2522539"/>
            <a:ext cx="4114800" cy="4525962"/>
          </a:xfrm>
        </p:spPr>
        <p:txBody>
          <a:bodyPr>
            <a:normAutofit/>
          </a:bodyPr>
          <a:lstStyle/>
          <a:p>
            <a:pPr marL="623887" indent="-514350">
              <a:spcBef>
                <a:spcPct val="20000"/>
              </a:spcBef>
              <a:spcAft>
                <a:spcPts val="0"/>
              </a:spcAft>
              <a:buFont typeface="Wingdings 3" panose="05040102010807070707" pitchFamily="18" charset="2"/>
              <a:buAutoNum type="alphaUcPeriod"/>
            </a:pPr>
            <a:r>
              <a:rPr lang="en-US" sz="3200" dirty="0"/>
              <a:t>True</a:t>
            </a:r>
          </a:p>
          <a:p>
            <a:pPr marL="623887" indent="-514350">
              <a:spcBef>
                <a:spcPct val="20000"/>
              </a:spcBef>
              <a:spcAft>
                <a:spcPts val="0"/>
              </a:spcAft>
              <a:buFont typeface="Wingdings 3" panose="05040102010807070707" pitchFamily="18" charset="2"/>
              <a:buAutoNum type="alphaUcPeriod"/>
            </a:pPr>
            <a:r>
              <a:rPr lang="en-US" sz="3200" dirty="0"/>
              <a:t>False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84</a:t>
            </a:fld>
            <a:endParaRPr lang="en-US" dirty="0"/>
          </a:p>
        </p:txBody>
      </p:sp>
      <p:pic>
        <p:nvPicPr>
          <p:cNvPr id="6" name="Picture 5" descr="MVC-016S"/>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a:xfrm>
            <a:off x="3035905" y="2522539"/>
            <a:ext cx="3225800" cy="2419350"/>
          </a:xfrm>
          <a:prstGeom prst="rect">
            <a:avLst/>
          </a:prstGeom>
          <a:noFill/>
        </p:spPr>
      </p:pic>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false."/>
          <p:cNvSpPr/>
          <p:nvPr>
            <p:custDataLst>
              <p:tags r:id="rId4"/>
            </p:custDataLst>
          </p:nvPr>
        </p:nvSpPr>
        <p:spPr>
          <a:xfrm rot="10800000">
            <a:off x="129182" y="3212572"/>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7077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PChart" title="Picture of survey results represented in a graph that asks, how often do you need to inspect your P F A S equipment?"/>
          <p:cNvGraphicFramePr/>
          <p:nvPr>
            <p:custDataLst>
              <p:tags r:id="rId2"/>
            </p:custDataLst>
            <p:extLst>
              <p:ext uri="{D42A27DB-BD31-4B8C-83A1-F6EECF244321}">
                <p14:modId xmlns:p14="http://schemas.microsoft.com/office/powerpoint/2010/main" val="3379386076"/>
              </p:ext>
            </p:extLst>
          </p:nvPr>
        </p:nvGraphicFramePr>
        <p:xfrm>
          <a:off x="4508500" y="2209800"/>
          <a:ext cx="4572000" cy="4191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457200" y="1539876"/>
            <a:ext cx="8230810" cy="1143000"/>
          </a:xfrm>
        </p:spPr>
        <p:txBody>
          <a:bodyPr/>
          <a:lstStyle/>
          <a:p>
            <a:r>
              <a:rPr lang="en-US" dirty="0"/>
              <a:t>How often do you need to inspect your PFAS equipment?</a:t>
            </a:r>
          </a:p>
        </p:txBody>
      </p:sp>
      <p:sp>
        <p:nvSpPr>
          <p:cNvPr id="3" name="TPAnswers"/>
          <p:cNvSpPr>
            <a:spLocks noGrp="1"/>
          </p:cNvSpPr>
          <p:nvPr>
            <p:ph type="body" idx="1"/>
            <p:custDataLst>
              <p:tags r:id="rId3"/>
            </p:custDataLst>
          </p:nvPr>
        </p:nvSpPr>
        <p:spPr>
          <a:xfrm>
            <a:off x="762000" y="2895600"/>
            <a:ext cx="5943600" cy="4525962"/>
          </a:xfrm>
        </p:spPr>
        <p:txBody>
          <a:bodyPr>
            <a:normAutofit/>
          </a:bodyPr>
          <a:lstStyle/>
          <a:p>
            <a:pPr marL="849313" lvl="1" indent="-457200" fontAlgn="auto">
              <a:spcBef>
                <a:spcPts val="0"/>
              </a:spcBef>
              <a:spcAft>
                <a:spcPts val="0"/>
              </a:spcAft>
              <a:buFontTx/>
              <a:buAutoNum type="alphaUcPeriod"/>
              <a:defRPr/>
            </a:pPr>
            <a:r>
              <a:rPr lang="en-US" sz="2400" dirty="0"/>
              <a:t>Weekly</a:t>
            </a:r>
          </a:p>
          <a:p>
            <a:pPr marL="849313" lvl="1" indent="-457200" fontAlgn="auto">
              <a:spcBef>
                <a:spcPts val="0"/>
              </a:spcBef>
              <a:spcAft>
                <a:spcPts val="0"/>
              </a:spcAft>
              <a:buFontTx/>
              <a:buAutoNum type="alphaUcPeriod"/>
              <a:defRPr/>
            </a:pPr>
            <a:r>
              <a:rPr lang="en-US" sz="2400" dirty="0"/>
              <a:t>At the end of your shift</a:t>
            </a:r>
          </a:p>
          <a:p>
            <a:pPr marL="849313" lvl="1" indent="-457200" fontAlgn="auto">
              <a:spcBef>
                <a:spcPts val="0"/>
              </a:spcBef>
              <a:spcAft>
                <a:spcPts val="0"/>
              </a:spcAft>
              <a:buFontTx/>
              <a:buAutoNum type="alphaUcPeriod"/>
              <a:defRPr/>
            </a:pPr>
            <a:r>
              <a:rPr lang="en-US" sz="2400" dirty="0"/>
              <a:t>Before each use</a:t>
            </a:r>
          </a:p>
          <a:p>
            <a:pPr marL="849313" lvl="1" indent="-457200" fontAlgn="auto">
              <a:spcBef>
                <a:spcPts val="0"/>
              </a:spcBef>
              <a:spcAft>
                <a:spcPts val="0"/>
              </a:spcAft>
              <a:buFontTx/>
              <a:buAutoNum type="alphaUcPeriod"/>
              <a:defRPr/>
            </a:pPr>
            <a:r>
              <a:rPr lang="en-US" sz="2400" dirty="0"/>
              <a:t>Monthly</a:t>
            </a:r>
          </a:p>
          <a:p>
            <a:pPr marL="849313" lvl="1" indent="-457200" fontAlgn="auto">
              <a:spcBef>
                <a:spcPts val="0"/>
              </a:spcBef>
              <a:spcAft>
                <a:spcPts val="0"/>
              </a:spcAft>
              <a:buFontTx/>
              <a:buAutoNum type="alphaUcPeriod"/>
              <a:defRPr/>
            </a:pPr>
            <a:r>
              <a:rPr lang="en-US" sz="2400" dirty="0"/>
              <a:t>None of the above</a:t>
            </a:r>
          </a:p>
        </p:txBody>
      </p:sp>
      <p:sp>
        <p:nvSpPr>
          <p:cNvPr id="4" name="Slide Number Placeholder 3"/>
          <p:cNvSpPr>
            <a:spLocks noGrp="1"/>
          </p:cNvSpPr>
          <p:nvPr>
            <p:ph type="sldNum" sz="quarter" idx="4294967295"/>
          </p:nvPr>
        </p:nvSpPr>
        <p:spPr>
          <a:xfrm>
            <a:off x="6553200" y="6248400"/>
            <a:ext cx="1905000" cy="457200"/>
          </a:xfrm>
        </p:spPr>
        <p:txBody>
          <a:bodyPr/>
          <a:lstStyle/>
          <a:p>
            <a:fld id="{C09E4227-0D03-1B4A-B6F4-16F62F318195}" type="slidenum">
              <a:rPr lang="en-US" smtClean="0"/>
              <a:pPr/>
              <a:t>85</a:t>
            </a:fld>
            <a:endParaRPr lang="en-US" dirty="0"/>
          </a:p>
        </p:txBody>
      </p:sp>
      <p:sp>
        <p:nvSpPr>
          <p:cNvPr id="8"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
        <p:nvSpPr>
          <p:cNvPr id="5" name="CAI1" title="Picture of a check mark next to the survey answer, before each use."/>
          <p:cNvSpPr/>
          <p:nvPr>
            <p:custDataLst>
              <p:tags r:id="rId4"/>
            </p:custDataLst>
          </p:nvPr>
        </p:nvSpPr>
        <p:spPr>
          <a:xfrm rot="10800000">
            <a:off x="528320" y="3770207"/>
            <a:ext cx="292100" cy="2921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32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7068" y="1333295"/>
            <a:ext cx="7772400" cy="762000"/>
          </a:xfrm>
          <a:extLst/>
        </p:spPr>
        <p:txBody>
          <a:bodyPr wrap="square" numCol="1" anchorCtr="0" compatLnSpc="1">
            <a:prstTxWarp prst="textNoShape">
              <a:avLst/>
            </a:prstTxWarp>
          </a:bodyPr>
          <a:lstStyle/>
          <a:p>
            <a:pPr eaLnBrk="1" hangingPunct="1"/>
            <a:r>
              <a:rPr lang="en-US" dirty="0">
                <a:latin typeface="Calabri"/>
                <a:ea typeface="MS PGothic" charset="0"/>
              </a:rPr>
              <a:t>Hazards - Holes and Skylights</a:t>
            </a:r>
          </a:p>
        </p:txBody>
      </p:sp>
      <p:sp>
        <p:nvSpPr>
          <p:cNvPr id="30723" name="Rectangle 3"/>
          <p:cNvSpPr>
            <a:spLocks noGrp="1" noChangeArrowheads="1"/>
          </p:cNvSpPr>
          <p:nvPr>
            <p:ph idx="1"/>
          </p:nvPr>
        </p:nvSpPr>
        <p:spPr>
          <a:xfrm>
            <a:off x="228600" y="2057400"/>
            <a:ext cx="8915400" cy="1524000"/>
          </a:xfrm>
        </p:spPr>
        <p:txBody>
          <a:bodyPr/>
          <a:lstStyle/>
          <a:p>
            <a:pPr eaLnBrk="1" hangingPunct="1">
              <a:buFontTx/>
              <a:buNone/>
            </a:pPr>
            <a:r>
              <a:rPr lang="en-US" dirty="0">
                <a:latin typeface="Century Gothic" charset="0"/>
                <a:ea typeface="MS PGothic" charset="0"/>
              </a:rPr>
              <a:t>	Protect from: falling through, tripping or stepping into, and objects falling through.</a:t>
            </a:r>
          </a:p>
        </p:txBody>
      </p:sp>
      <p:pic>
        <p:nvPicPr>
          <p:cNvPr id="30725" name="Picture 4" title="Picture of a safety cover over a skylight."/>
          <p:cNvPicPr>
            <a:picLocks noChangeArrowheads="1"/>
          </p:cNvPicPr>
          <p:nvPr/>
        </p:nvPicPr>
        <p:blipFill>
          <a:blip r:embed="rId3" cstate="email">
            <a:lum bright="12000"/>
            <a:extLst>
              <a:ext uri="{28A0092B-C50C-407E-A947-70E740481C1C}">
                <a14:useLocalDpi xmlns:a14="http://schemas.microsoft.com/office/drawing/2010/main"/>
              </a:ext>
            </a:extLst>
          </a:blip>
          <a:srcRect r="4077" b="3693"/>
          <a:stretch>
            <a:fillRect/>
          </a:stretch>
        </p:blipFill>
        <p:spPr bwMode="auto">
          <a:xfrm>
            <a:off x="5670331" y="3124200"/>
            <a:ext cx="259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Slide17"/>
          <p:cNvPicPr>
            <a:picLocks noChangeAspect="1" noChangeArrowheads="1"/>
          </p:cNvPicPr>
          <p:nvPr/>
        </p:nvPicPr>
        <p:blipFill>
          <a:blip r:embed="rId4" cstate="email">
            <a:lum bright="24000"/>
            <a:extLst>
              <a:ext uri="{28A0092B-C50C-407E-A947-70E740481C1C}">
                <a14:useLocalDpi xmlns:a14="http://schemas.microsoft.com/office/drawing/2010/main"/>
              </a:ext>
            </a:extLst>
          </a:blip>
          <a:srcRect/>
          <a:stretch>
            <a:fillRect/>
          </a:stretch>
        </p:blipFill>
        <p:spPr bwMode="auto">
          <a:xfrm>
            <a:off x="1279635" y="3353211"/>
            <a:ext cx="3428999" cy="266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27068" y="190848"/>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1115892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lgn="ctr"/>
            <a:r>
              <a:rPr lang="en-US" sz="3200" dirty="0"/>
              <a:t>Personal Protective &amp; Life Saving Equipment</a:t>
            </a:r>
            <a:r>
              <a:rPr lang="en-US" dirty="0"/>
              <a:t/>
            </a:r>
            <a:br>
              <a:rPr lang="en-US" dirty="0"/>
            </a:br>
            <a:endParaRPr lang="en-US" dirty="0"/>
          </a:p>
        </p:txBody>
      </p:sp>
      <p:sp>
        <p:nvSpPr>
          <p:cNvPr id="53251" name="Rectangle 3"/>
          <p:cNvSpPr>
            <a:spLocks noGrp="1" noChangeArrowheads="1"/>
          </p:cNvSpPr>
          <p:nvPr>
            <p:ph idx="4294967295"/>
          </p:nvPr>
        </p:nvSpPr>
        <p:spPr>
          <a:xfrm>
            <a:off x="533400" y="2251075"/>
            <a:ext cx="8610600" cy="4589463"/>
          </a:xfrm>
        </p:spPr>
        <p:txBody>
          <a:bodyPr/>
          <a:lstStyle/>
          <a:p>
            <a:pPr eaLnBrk="1" hangingPunct="1">
              <a:buClr>
                <a:srgbClr val="758085"/>
              </a:buClr>
            </a:pPr>
            <a:r>
              <a:rPr lang="en-US" dirty="0" smtClean="0">
                <a:latin typeface="Century Gothic" charset="0"/>
                <a:ea typeface="MS PGothic" charset="0"/>
              </a:rPr>
              <a:t>Withstand twice expected load</a:t>
            </a:r>
          </a:p>
          <a:p>
            <a:pPr eaLnBrk="1" hangingPunct="1">
              <a:buClr>
                <a:srgbClr val="758085"/>
              </a:buClr>
            </a:pPr>
            <a:r>
              <a:rPr lang="en-US" dirty="0" smtClean="0">
                <a:latin typeface="Century Gothic" charset="0"/>
                <a:ea typeface="MS PGothic" charset="0"/>
              </a:rPr>
              <a:t>Secured</a:t>
            </a:r>
          </a:p>
          <a:p>
            <a:pPr eaLnBrk="1" hangingPunct="1">
              <a:buClr>
                <a:srgbClr val="758085"/>
              </a:buClr>
            </a:pPr>
            <a:r>
              <a:rPr lang="en-US" dirty="0" smtClean="0">
                <a:latin typeface="Century Gothic" charset="0"/>
                <a:ea typeface="MS PGothic" charset="0"/>
              </a:rPr>
              <a:t>Marked with </a:t>
            </a:r>
            <a:r>
              <a:rPr lang="ja-JP" altLang="en-US" dirty="0" smtClean="0">
                <a:solidFill>
                  <a:srgbClr val="FF0000"/>
                </a:solidFill>
                <a:latin typeface="Arial" charset="0"/>
                <a:ea typeface="HGS明朝E" charset="0"/>
                <a:cs typeface="HGS明朝E" charset="0"/>
              </a:rPr>
              <a:t>‘</a:t>
            </a:r>
            <a:r>
              <a:rPr lang="en-US" altLang="ja-JP" dirty="0" smtClean="0">
                <a:solidFill>
                  <a:srgbClr val="FF0000"/>
                </a:solidFill>
                <a:latin typeface="Century Gothic" charset="0"/>
                <a:ea typeface="MS PGothic" charset="0"/>
              </a:rPr>
              <a:t>HOLE</a:t>
            </a:r>
            <a:r>
              <a:rPr lang="ja-JP" altLang="en-US" dirty="0" smtClean="0">
                <a:solidFill>
                  <a:srgbClr val="FF0000"/>
                </a:solidFill>
                <a:latin typeface="Arial" charset="0"/>
                <a:ea typeface="HGS明朝E" charset="0"/>
                <a:cs typeface="HGS明朝E" charset="0"/>
              </a:rPr>
              <a:t>’</a:t>
            </a:r>
            <a:r>
              <a:rPr lang="en-US" altLang="ja-JP" dirty="0" smtClean="0">
                <a:solidFill>
                  <a:srgbClr val="FF0000"/>
                </a:solidFill>
                <a:latin typeface="Century Gothic" charset="0"/>
                <a:ea typeface="MS PGothic" charset="0"/>
              </a:rPr>
              <a:t> </a:t>
            </a:r>
            <a:r>
              <a:rPr lang="en-US" altLang="ja-JP" dirty="0" smtClean="0">
                <a:latin typeface="Century Gothic" charset="0"/>
                <a:ea typeface="MS PGothic" charset="0"/>
              </a:rPr>
              <a:t>or </a:t>
            </a:r>
            <a:r>
              <a:rPr lang="ja-JP" altLang="en-US" dirty="0" smtClean="0">
                <a:solidFill>
                  <a:srgbClr val="FF0000"/>
                </a:solidFill>
                <a:latin typeface="Arial" charset="0"/>
                <a:ea typeface="HGS明朝E" charset="0"/>
                <a:cs typeface="HGS明朝E" charset="0"/>
              </a:rPr>
              <a:t>‘</a:t>
            </a:r>
            <a:r>
              <a:rPr lang="en-US" altLang="ja-JP" dirty="0" smtClean="0">
                <a:solidFill>
                  <a:srgbClr val="FF0000"/>
                </a:solidFill>
                <a:latin typeface="Century Gothic" charset="0"/>
                <a:ea typeface="MS PGothic" charset="0"/>
              </a:rPr>
              <a:t>COVER</a:t>
            </a:r>
            <a:r>
              <a:rPr lang="ja-JP" altLang="en-US" dirty="0" smtClean="0">
                <a:solidFill>
                  <a:srgbClr val="FF0000"/>
                </a:solidFill>
                <a:latin typeface="Arial" charset="0"/>
                <a:ea typeface="HGS明朝E" charset="0"/>
                <a:cs typeface="HGS明朝E" charset="0"/>
              </a:rPr>
              <a:t>’</a:t>
            </a:r>
            <a:r>
              <a:rPr lang="en-US" altLang="ja-JP" dirty="0" smtClean="0">
                <a:solidFill>
                  <a:srgbClr val="FF0000"/>
                </a:solidFill>
                <a:latin typeface="Century Gothic" charset="0"/>
                <a:ea typeface="MS PGothic" charset="0"/>
              </a:rPr>
              <a:t> </a:t>
            </a:r>
            <a:endParaRPr lang="en-US" dirty="0">
              <a:solidFill>
                <a:srgbClr val="FF0000"/>
              </a:solidFill>
              <a:latin typeface="Century Gothic" charset="0"/>
              <a:ea typeface="MS PGothic" charset="0"/>
            </a:endParaRPr>
          </a:p>
        </p:txBody>
      </p:sp>
      <p:grpSp>
        <p:nvGrpSpPr>
          <p:cNvPr id="53253" name="Group 6" title="Picture of holes on a roof that are covered with wood."/>
          <p:cNvGrpSpPr>
            <a:grpSpLocks/>
          </p:cNvGrpSpPr>
          <p:nvPr/>
        </p:nvGrpSpPr>
        <p:grpSpPr bwMode="auto">
          <a:xfrm>
            <a:off x="3810000" y="3886200"/>
            <a:ext cx="4051300" cy="2441575"/>
            <a:chOff x="1392" y="2062"/>
            <a:chExt cx="2984" cy="2018"/>
          </a:xfrm>
        </p:grpSpPr>
        <p:pic>
          <p:nvPicPr>
            <p:cNvPr id="53254" name="Picture 4" title="Picture of holes on a roof that are covered with wood."/>
            <p:cNvPicPr>
              <a:picLocks noChangeArrowheads="1"/>
            </p:cNvPicPr>
            <p:nvPr/>
          </p:nvPicPr>
          <p:blipFill>
            <a:blip r:embed="rId3" cstate="email">
              <a:lum bright="6000"/>
              <a:extLst>
                <a:ext uri="{28A0092B-C50C-407E-A947-70E740481C1C}">
                  <a14:useLocalDpi xmlns:a14="http://schemas.microsoft.com/office/drawing/2010/main"/>
                </a:ext>
              </a:extLst>
            </a:blip>
            <a:srcRect t="20738"/>
            <a:stretch>
              <a:fillRect/>
            </a:stretch>
          </p:blipFill>
          <p:spPr bwMode="auto">
            <a:xfrm>
              <a:off x="1392" y="2062"/>
              <a:ext cx="2984"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5"/>
            <p:cNvSpPr txBox="1">
              <a:spLocks noChangeArrowheads="1"/>
            </p:cNvSpPr>
            <p:nvPr/>
          </p:nvSpPr>
          <p:spPr bwMode="auto">
            <a:xfrm rot="20253605">
              <a:off x="1701" y="2679"/>
              <a:ext cx="121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en-US" sz="2800" b="1" dirty="0">
                  <a:solidFill>
                    <a:srgbClr val="FF0000"/>
                  </a:solidFill>
                  <a:latin typeface="Arial" charset="0"/>
                </a:rPr>
                <a:t>HOLE!!</a:t>
              </a:r>
            </a:p>
          </p:txBody>
        </p:sp>
      </p:grpSp>
      <p:sp>
        <p:nvSpPr>
          <p:cNvPr id="9" name="Rectangle 2"/>
          <p:cNvSpPr txBox="1">
            <a:spLocks noChangeArrowheads="1"/>
          </p:cNvSpPr>
          <p:nvPr/>
        </p:nvSpPr>
        <p:spPr bwMode="auto">
          <a:xfrm>
            <a:off x="327068" y="1447800"/>
            <a:ext cx="8512132" cy="80339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smtClean="0">
                <a:latin typeface="Calabri"/>
                <a:ea typeface="MS PGothic" charset="0"/>
              </a:rPr>
              <a:t>Hazards - Holes and Skylights Covers</a:t>
            </a:r>
            <a:endParaRPr lang="en-US" kern="0" dirty="0">
              <a:latin typeface="Calabri"/>
              <a:ea typeface="MS PGothic" charset="0"/>
            </a:endParaRPr>
          </a:p>
        </p:txBody>
      </p:sp>
    </p:spTree>
    <p:extLst>
      <p:ext uri="{BB962C8B-B14F-4D97-AF65-F5344CB8AC3E}">
        <p14:creationId xmlns:p14="http://schemas.microsoft.com/office/powerpoint/2010/main" val="28607623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title"/>
          </p:nvPr>
        </p:nvSpPr>
        <p:spPr bwMode="auto">
          <a:xfrm>
            <a:off x="586624" y="1981200"/>
            <a:ext cx="8229600" cy="1143000"/>
          </a:xfrm>
          <a:effectLst>
            <a:outerShdw blurRad="63500" dist="35921" dir="2700000" algn="ctr" rotWithShape="0">
              <a:schemeClr val="bg2">
                <a:alpha val="74997"/>
              </a:schemeClr>
            </a:outerShdw>
          </a:effectLst>
        </p:spPr>
        <p:txBody>
          <a:bodyPr wrap="square" numCol="1" anchor="ctr" anchorCtr="0" compatLnSpc="1">
            <a:prstTxWarp prst="textNoShape">
              <a:avLst/>
            </a:prstTxWarp>
          </a:bodyPr>
          <a:lstStyle/>
          <a:p>
            <a:pPr eaLnBrk="1" hangingPunct="1">
              <a:lnSpc>
                <a:spcPct val="100000"/>
              </a:lnSpc>
            </a:pPr>
            <a:r>
              <a:rPr lang="en-US" sz="3000" dirty="0">
                <a:solidFill>
                  <a:srgbClr val="FF0000"/>
                </a:solidFill>
                <a:latin typeface="Palatino Linotype" charset="0"/>
                <a:ea typeface="MS PGothic" charset="0"/>
              </a:rPr>
              <a:t>100% fall protection is required within six feet of the edge of the roof.</a:t>
            </a:r>
          </a:p>
        </p:txBody>
      </p:sp>
      <p:pic>
        <p:nvPicPr>
          <p:cNvPr id="32772" name="Picture 2" descr="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0800" y="3429000"/>
            <a:ext cx="3835400" cy="28765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457200" y="10668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b="0" kern="0" dirty="0">
                <a:latin typeface="Calabri"/>
                <a:ea typeface="MS PGothic" charset="0"/>
              </a:rPr>
              <a:t>Working Closely to the Edge</a:t>
            </a:r>
          </a:p>
        </p:txBody>
      </p:sp>
      <p:sp>
        <p:nvSpPr>
          <p:cNvPr id="6"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0465001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MVC-021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124200"/>
            <a:ext cx="4168024" cy="312601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403268" y="19050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sz="2800" b="0" kern="0" dirty="0">
                <a:latin typeface="Calabri"/>
                <a:ea typeface="MS PGothic" charset="0"/>
              </a:rPr>
              <a:t>Rooftop Walkways guardrails cannot be used as an anchorage point.</a:t>
            </a:r>
          </a:p>
        </p:txBody>
      </p:sp>
      <p:sp>
        <p:nvSpPr>
          <p:cNvPr id="5" name="Rectangle 2"/>
          <p:cNvSpPr txBox="1">
            <a:spLocks noChangeArrowheads="1"/>
          </p:cNvSpPr>
          <p:nvPr/>
        </p:nvSpPr>
        <p:spPr bwMode="auto">
          <a:xfrm>
            <a:off x="457200" y="1066800"/>
            <a:ext cx="8229600" cy="1143000"/>
          </a:xfrm>
          <a:prstGeom prst="rect">
            <a:avLst/>
          </a:prstGeom>
          <a:noFill/>
          <a:ln>
            <a:noFill/>
          </a:ln>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latin typeface="Calabri"/>
                <a:ea typeface="MS PGothic" charset="0"/>
              </a:rPr>
              <a:t>Rooftop Walkway Guardrail</a:t>
            </a:r>
          </a:p>
        </p:txBody>
      </p:sp>
      <p:sp>
        <p:nvSpPr>
          <p:cNvPr id="2" name="Title 1"/>
          <p:cNvSpPr>
            <a:spLocks noGrp="1"/>
          </p:cNvSpPr>
          <p:nvPr>
            <p:ph type="title"/>
          </p:nvPr>
        </p:nvSpPr>
        <p:spPr>
          <a:xfrm>
            <a:off x="457200" y="274638"/>
            <a:ext cx="8229600" cy="1096962"/>
          </a:xfrm>
        </p:spPr>
        <p:txBody>
          <a:bodyPr/>
          <a:lstStyle/>
          <a:p>
            <a:pPr algn="ctr"/>
            <a:r>
              <a:rPr lang="en-US" sz="3200" dirty="0"/>
              <a:t>Personal Protective &amp; Life Saving Equipment</a:t>
            </a:r>
            <a:r>
              <a:rPr lang="en-US" dirty="0"/>
              <a:t/>
            </a:r>
            <a:br>
              <a:rPr lang="en-US" dirty="0"/>
            </a:br>
            <a:endParaRPr lang="en-US" dirty="0"/>
          </a:p>
        </p:txBody>
      </p:sp>
    </p:spTree>
    <p:extLst>
      <p:ext uri="{BB962C8B-B14F-4D97-AF65-F5344CB8AC3E}">
        <p14:creationId xmlns:p14="http://schemas.microsoft.com/office/powerpoint/2010/main" val="2717917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9000"/>
            <a:ext cx="7924800" cy="255454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Occupational Safety and health Administration</a:t>
            </a:r>
          </a:p>
          <a:p>
            <a:pPr algn="ctr"/>
            <a:endParaRPr lang="en-US" sz="3200" b="1"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OSHA is the Federal Agency responsible for worker safety and health protection.</a:t>
            </a:r>
          </a:p>
        </p:txBody>
      </p:sp>
      <p:sp>
        <p:nvSpPr>
          <p:cNvPr id="6" name="Title 1"/>
          <p:cNvSpPr>
            <a:spLocks noGrp="1"/>
          </p:cNvSpPr>
          <p:nvPr>
            <p:ph type="title"/>
          </p:nvPr>
        </p:nvSpPr>
        <p:spPr>
          <a:xfrm>
            <a:off x="457200" y="274638"/>
            <a:ext cx="8229600" cy="1143000"/>
          </a:xfrm>
        </p:spPr>
        <p:txBody>
          <a:bodyPr/>
          <a:lstStyle/>
          <a:p>
            <a:r>
              <a:rPr lang="en-US" dirty="0"/>
              <a:t>What is OSHA?</a:t>
            </a:r>
          </a:p>
        </p:txBody>
      </p:sp>
    </p:spTree>
    <p:extLst>
      <p:ext uri="{BB962C8B-B14F-4D97-AF65-F5344CB8AC3E}">
        <p14:creationId xmlns:p14="http://schemas.microsoft.com/office/powerpoint/2010/main" val="21042352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300"/>
            <a:ext cx="8229600" cy="1143000"/>
          </a:xfrm>
        </p:spPr>
        <p:txBody>
          <a:bodyPr/>
          <a:lstStyle/>
          <a:p>
            <a:r>
              <a:rPr lang="en-US" dirty="0"/>
              <a:t>Suspension Trauma</a:t>
            </a:r>
          </a:p>
        </p:txBody>
      </p:sp>
      <p:sp>
        <p:nvSpPr>
          <p:cNvPr id="3" name="Content Placeholder 2"/>
          <p:cNvSpPr>
            <a:spLocks noGrp="1"/>
          </p:cNvSpPr>
          <p:nvPr>
            <p:ph idx="1"/>
          </p:nvPr>
        </p:nvSpPr>
        <p:spPr>
          <a:xfrm>
            <a:off x="457200" y="2027238"/>
            <a:ext cx="8229600" cy="4525962"/>
          </a:xfrm>
        </p:spPr>
        <p:txBody>
          <a:bodyPr/>
          <a:lstStyle/>
          <a:p>
            <a:pPr marL="109537" indent="0">
              <a:buNone/>
            </a:pPr>
            <a:r>
              <a:rPr lang="en-GB" sz="2800" dirty="0"/>
              <a:t>Suspension Trauma Definition:</a:t>
            </a:r>
          </a:p>
          <a:p>
            <a:pPr>
              <a:buFont typeface="Wingdings" panose="05000000000000000000" pitchFamily="2" charset="2"/>
              <a:buChar char="Ø"/>
            </a:pPr>
            <a:r>
              <a:rPr lang="en-GB" sz="2800" dirty="0">
                <a:solidFill>
                  <a:srgbClr val="FF0000"/>
                </a:solidFill>
              </a:rPr>
              <a:t>The medical effects of immobilization in a vertical position</a:t>
            </a:r>
          </a:p>
          <a:p>
            <a:pPr>
              <a:buFont typeface="Wingdings" panose="05000000000000000000" pitchFamily="2" charset="2"/>
              <a:buChar char="Ø"/>
            </a:pPr>
            <a:r>
              <a:rPr lang="en-GB" sz="2800" dirty="0"/>
              <a:t>Presents an immediate threat of death to anyone immobilized in a vertical position, (Hanging still in a harness).</a:t>
            </a:r>
          </a:p>
          <a:p>
            <a:endParaRPr lang="en-US" sz="2800" dirty="0"/>
          </a:p>
        </p:txBody>
      </p:sp>
      <p:sp>
        <p:nvSpPr>
          <p:cNvPr id="4"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14941440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8"/>
            <a:ext cx="8229600" cy="4525962"/>
          </a:xfrm>
        </p:spPr>
        <p:txBody>
          <a:bodyPr/>
          <a:lstStyle/>
          <a:p>
            <a:pPr marL="0" lvl="1" indent="0">
              <a:buNone/>
            </a:pPr>
            <a:r>
              <a:rPr lang="en-GB" sz="2400" dirty="0"/>
              <a:t>Suspension Trauma Effects:</a:t>
            </a:r>
          </a:p>
          <a:p>
            <a:pPr marL="695325" lvl="2" indent="-457200">
              <a:buClrTx/>
              <a:buFont typeface="+mj-lt"/>
              <a:buAutoNum type="arabicPeriod"/>
            </a:pPr>
            <a:r>
              <a:rPr lang="en-GB" sz="2200" dirty="0"/>
              <a:t>Gravity pulls your blood into your legs</a:t>
            </a:r>
          </a:p>
          <a:p>
            <a:pPr marL="695325" lvl="2" indent="-457200">
              <a:buClrTx/>
              <a:buFont typeface="+mj-lt"/>
              <a:buAutoNum type="arabicPeriod"/>
            </a:pPr>
            <a:r>
              <a:rPr lang="en-GB" sz="2400" dirty="0"/>
              <a:t>The veins in your legs are entwined within the skeletal muscles, and when you move your legs, these muscles squeeze the veins, pushing the blood out of the way</a:t>
            </a:r>
          </a:p>
          <a:p>
            <a:pPr marL="695325" lvl="2" indent="-457200">
              <a:buClrTx/>
              <a:buFont typeface="+mj-lt"/>
              <a:buAutoNum type="arabicPeriod"/>
            </a:pPr>
            <a:r>
              <a:rPr lang="en-GB" sz="2400" dirty="0"/>
              <a:t>General feelings of unease</a:t>
            </a:r>
          </a:p>
          <a:p>
            <a:pPr lvl="2">
              <a:buClrTx/>
              <a:buFont typeface="Wingdings" panose="05000000000000000000" pitchFamily="2" charset="2"/>
              <a:buChar char="ü"/>
            </a:pPr>
            <a:r>
              <a:rPr lang="en-GB" sz="2200" dirty="0">
                <a:solidFill>
                  <a:srgbClr val="FF0000"/>
                </a:solidFill>
              </a:rPr>
              <a:t>Dizzy, sweaty and other signs of shock</a:t>
            </a:r>
          </a:p>
          <a:p>
            <a:pPr lvl="2">
              <a:buClrTx/>
              <a:buFont typeface="Wingdings" panose="05000000000000000000" pitchFamily="2" charset="2"/>
              <a:buChar char="ü"/>
            </a:pPr>
            <a:r>
              <a:rPr lang="en-GB" sz="2200" dirty="0">
                <a:solidFill>
                  <a:srgbClr val="FF0000"/>
                </a:solidFill>
              </a:rPr>
              <a:t>Increased pulse and breathing rates</a:t>
            </a:r>
          </a:p>
          <a:p>
            <a:pPr lvl="2">
              <a:buClrTx/>
              <a:buFont typeface="Wingdings" panose="05000000000000000000" pitchFamily="2" charset="2"/>
              <a:buChar char="ü"/>
            </a:pPr>
            <a:r>
              <a:rPr lang="en-GB" sz="2200" dirty="0">
                <a:solidFill>
                  <a:srgbClr val="FF0000"/>
                </a:solidFill>
              </a:rPr>
              <a:t>Then a sudden drop in pulse &amp; Blood Pressure</a:t>
            </a:r>
          </a:p>
          <a:p>
            <a:pPr lvl="2">
              <a:buClrTx/>
              <a:buFont typeface="Wingdings" panose="05000000000000000000" pitchFamily="2" charset="2"/>
              <a:buChar char="ü"/>
            </a:pPr>
            <a:r>
              <a:rPr lang="en-GB" sz="2200" dirty="0">
                <a:solidFill>
                  <a:srgbClr val="FF0000"/>
                </a:solidFill>
              </a:rPr>
              <a:t>Loss of consciousness</a:t>
            </a:r>
          </a:p>
          <a:p>
            <a:endParaRPr lang="en-GB" sz="2800" dirty="0"/>
          </a:p>
          <a:p>
            <a:endParaRPr lang="en-US" dirty="0"/>
          </a:p>
        </p:txBody>
      </p:sp>
      <p:sp>
        <p:nvSpPr>
          <p:cNvPr id="4" name="Title 1"/>
          <p:cNvSpPr>
            <a:spLocks noGrp="1"/>
          </p:cNvSpPr>
          <p:nvPr>
            <p:ph type="title"/>
          </p:nvPr>
        </p:nvSpPr>
        <p:spPr>
          <a:xfrm>
            <a:off x="457200" y="1003300"/>
            <a:ext cx="8229600" cy="1143000"/>
          </a:xfrm>
        </p:spPr>
        <p:txBody>
          <a:bodyPr/>
          <a:lstStyle/>
          <a:p>
            <a:r>
              <a:rPr lang="en-US" dirty="0"/>
              <a:t>Suspension Trauma</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13369159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58" y="1676400"/>
            <a:ext cx="7463925" cy="990600"/>
          </a:xfrm>
        </p:spPr>
        <p:txBody>
          <a:bodyPr/>
          <a:lstStyle/>
          <a:p>
            <a:r>
              <a:rPr lang="en-GB" sz="3200" dirty="0"/>
              <a:t>But what if we’re not pumping?</a:t>
            </a:r>
            <a:endParaRPr lang="en-US" sz="3200" dirty="0"/>
          </a:p>
        </p:txBody>
      </p:sp>
      <p:sp>
        <p:nvSpPr>
          <p:cNvPr id="3" name="Content Placeholder 2"/>
          <p:cNvSpPr>
            <a:spLocks noGrp="1"/>
          </p:cNvSpPr>
          <p:nvPr>
            <p:ph idx="1"/>
          </p:nvPr>
        </p:nvSpPr>
        <p:spPr>
          <a:xfrm>
            <a:off x="609600" y="2408238"/>
            <a:ext cx="8229600" cy="4525962"/>
          </a:xfrm>
        </p:spPr>
        <p:txBody>
          <a:bodyPr/>
          <a:lstStyle/>
          <a:p>
            <a:pPr eaLnBrk="1" hangingPunct="1">
              <a:defRPr/>
            </a:pPr>
            <a:r>
              <a:rPr lang="en-GB" sz="2800" dirty="0"/>
              <a:t>If the muscles are not pumping the blood upwards, it pools in your legs</a:t>
            </a:r>
          </a:p>
          <a:p>
            <a:pPr lvl="1" eaLnBrk="1" hangingPunct="1">
              <a:defRPr/>
            </a:pPr>
            <a:r>
              <a:rPr lang="en-GB" sz="2800" dirty="0"/>
              <a:t>You can ‘lose’ several pints and go into shock</a:t>
            </a:r>
          </a:p>
          <a:p>
            <a:pPr eaLnBrk="1" hangingPunct="1">
              <a:defRPr/>
            </a:pPr>
            <a:r>
              <a:rPr lang="en-GB" sz="2800" dirty="0"/>
              <a:t>Your brain tries ‘shock’ for a while, but of course it doesn’t help – blood is still stuck in your legs.</a:t>
            </a:r>
          </a:p>
          <a:p>
            <a:pPr eaLnBrk="1" hangingPunct="1">
              <a:defRPr/>
            </a:pPr>
            <a:r>
              <a:rPr lang="en-GB" sz="2800" dirty="0"/>
              <a:t>After a few minutes, it goes for the last-ditch method</a:t>
            </a:r>
          </a:p>
          <a:p>
            <a:pPr algn="ctr" eaLnBrk="1" hangingPunct="1">
              <a:buFont typeface="Wingdings" pitchFamily="2" charset="2"/>
              <a:buNone/>
              <a:defRPr/>
            </a:pPr>
            <a:r>
              <a:rPr lang="en-GB" sz="2800" b="1" i="1" dirty="0">
                <a:solidFill>
                  <a:schemeClr val="tx2">
                    <a:lumMod val="90000"/>
                  </a:schemeClr>
                </a:solidFill>
              </a:rPr>
              <a:t>If I faint, I fall over. I get the blood back.</a:t>
            </a:r>
          </a:p>
          <a:p>
            <a:pPr algn="ctr" eaLnBrk="1" hangingPunct="1">
              <a:buFont typeface="Wingdings" pitchFamily="2" charset="2"/>
              <a:buNone/>
              <a:defRPr/>
            </a:pPr>
            <a:r>
              <a:rPr lang="en-GB" sz="2800" b="1" i="1" dirty="0">
                <a:solidFill>
                  <a:schemeClr val="tx2">
                    <a:lumMod val="90000"/>
                  </a:schemeClr>
                </a:solidFill>
              </a:rPr>
              <a:t>THIS IS NOT FAINTING!</a:t>
            </a:r>
          </a:p>
          <a:p>
            <a:endParaRPr lang="en-US" sz="2800" dirty="0"/>
          </a:p>
        </p:txBody>
      </p:sp>
      <p:sp>
        <p:nvSpPr>
          <p:cNvPr id="4" name="Title 1"/>
          <p:cNvSpPr txBox="1">
            <a:spLocks/>
          </p:cNvSpPr>
          <p:nvPr/>
        </p:nvSpPr>
        <p:spPr bwMode="auto">
          <a:xfrm>
            <a:off x="491359" y="960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Suspension Trauma</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14637736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2027238"/>
            <a:ext cx="4038600" cy="4525962"/>
          </a:xfrm>
        </p:spPr>
        <p:txBody>
          <a:bodyPr/>
          <a:lstStyle/>
          <a:p>
            <a:r>
              <a:rPr lang="en-US" dirty="0"/>
              <a:t>Notice the legs dangling</a:t>
            </a:r>
          </a:p>
          <a:p>
            <a:r>
              <a:rPr lang="en-US" dirty="0"/>
              <a:t>Gravity is holding the blood</a:t>
            </a:r>
          </a:p>
          <a:p>
            <a:r>
              <a:rPr lang="en-US" dirty="0"/>
              <a:t>Pooled blood can become “stale” in as little as 15-40 minutes</a:t>
            </a:r>
          </a:p>
          <a:p>
            <a:r>
              <a:rPr lang="en-US" dirty="0"/>
              <a:t>You must act fast</a:t>
            </a:r>
          </a:p>
          <a:p>
            <a:pPr marL="109537" indent="0">
              <a:buNone/>
            </a:pPr>
            <a:endParaRPr lang="en-US" dirty="0"/>
          </a:p>
          <a:p>
            <a:endParaRPr lang="en-US" dirty="0"/>
          </a:p>
        </p:txBody>
      </p:sp>
      <p:pic>
        <p:nvPicPr>
          <p:cNvPr id="4" name="Content Placeholder 4" descr="tower 2.JPG" title="Picture of a worker hanging from a full body harn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rot="5400000">
            <a:off x="4692649" y="1961770"/>
            <a:ext cx="3949702" cy="3589826"/>
          </a:xfrm>
          <a:prstGeom prst="rect">
            <a:avLst/>
          </a:prstGeom>
          <a:noFill/>
          <a:ln w="9525">
            <a:noFill/>
            <a:miter lim="800000"/>
            <a:headEnd/>
            <a:tailEnd/>
          </a:ln>
        </p:spPr>
      </p:pic>
      <p:sp>
        <p:nvSpPr>
          <p:cNvPr id="8" name="Title 1"/>
          <p:cNvSpPr>
            <a:spLocks noGrp="1"/>
          </p:cNvSpPr>
          <p:nvPr>
            <p:ph type="title"/>
          </p:nvPr>
        </p:nvSpPr>
        <p:spPr>
          <a:xfrm>
            <a:off x="457200" y="1003300"/>
            <a:ext cx="8229600" cy="1143000"/>
          </a:xfrm>
        </p:spPr>
        <p:txBody>
          <a:bodyPr/>
          <a:lstStyle/>
          <a:p>
            <a:r>
              <a:rPr lang="en-US" dirty="0"/>
              <a:t>Suspension Trauma</a:t>
            </a:r>
          </a:p>
        </p:txBody>
      </p:sp>
      <p:sp>
        <p:nvSpPr>
          <p:cNvPr id="9"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1149300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10" y="1066800"/>
            <a:ext cx="8229600" cy="1143000"/>
          </a:xfrm>
        </p:spPr>
        <p:txBody>
          <a:bodyPr>
            <a:normAutofit/>
          </a:bodyPr>
          <a:lstStyle/>
          <a:p>
            <a:r>
              <a:rPr lang="en-GB" dirty="0"/>
              <a:t>If you fall accidentally and are suspended:</a:t>
            </a:r>
            <a:endParaRPr lang="en-US" dirty="0"/>
          </a:p>
        </p:txBody>
      </p:sp>
      <p:pic>
        <p:nvPicPr>
          <p:cNvPr id="5" name="Content Placeholder 3" descr="tower 3.JPG" title="Picture of a worker suspended from a full body harnes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457200" y="2355111"/>
            <a:ext cx="4038600" cy="3016141"/>
          </a:xfrm>
          <a:prstGeom prst="rect">
            <a:avLst/>
          </a:prstGeom>
          <a:noFill/>
          <a:ln w="9525">
            <a:noFill/>
            <a:miter lim="800000"/>
            <a:headEnd/>
            <a:tailEnd/>
          </a:ln>
          <a:effectLst/>
        </p:spPr>
      </p:pic>
      <p:sp>
        <p:nvSpPr>
          <p:cNvPr id="4" name="Content Placeholder 3"/>
          <p:cNvSpPr>
            <a:spLocks noGrp="1"/>
          </p:cNvSpPr>
          <p:nvPr>
            <p:ph sz="half" idx="2"/>
          </p:nvPr>
        </p:nvSpPr>
        <p:spPr>
          <a:xfrm>
            <a:off x="4495800" y="1828800"/>
            <a:ext cx="4038600" cy="4525962"/>
          </a:xfrm>
        </p:spPr>
        <p:txBody>
          <a:bodyPr>
            <a:normAutofit/>
          </a:bodyPr>
          <a:lstStyle/>
          <a:p>
            <a:r>
              <a:rPr lang="en-US" sz="2400" dirty="0">
                <a:solidFill>
                  <a:srgbClr val="FF0000"/>
                </a:solidFill>
              </a:rPr>
              <a:t>Remain calm</a:t>
            </a:r>
          </a:p>
          <a:p>
            <a:pPr lvl="1"/>
            <a:r>
              <a:rPr lang="en-GB" dirty="0">
                <a:solidFill>
                  <a:srgbClr val="FF0000"/>
                </a:solidFill>
              </a:rPr>
              <a:t>AVOID using your legs…you don’t want blood sent there</a:t>
            </a:r>
          </a:p>
          <a:p>
            <a:pPr lvl="1"/>
            <a:r>
              <a:rPr lang="en-GB" dirty="0">
                <a:solidFill>
                  <a:srgbClr val="FF0000"/>
                </a:solidFill>
              </a:rPr>
              <a:t>Lift your knees into a sitting position</a:t>
            </a:r>
          </a:p>
          <a:p>
            <a:pPr lvl="1"/>
            <a:r>
              <a:rPr lang="en-GB" dirty="0">
                <a:solidFill>
                  <a:srgbClr val="FF0000"/>
                </a:solidFill>
              </a:rPr>
              <a:t>Relax as much as possible. Panic makes things worse</a:t>
            </a:r>
          </a:p>
          <a:p>
            <a:pPr lvl="1"/>
            <a:r>
              <a:rPr lang="en-US" dirty="0">
                <a:solidFill>
                  <a:srgbClr val="FF0000"/>
                </a:solidFill>
              </a:rPr>
              <a:t>Do not Panic, scream for help until you are heard.</a:t>
            </a:r>
          </a:p>
          <a:p>
            <a:endParaRPr lang="en-US" dirty="0"/>
          </a:p>
        </p:txBody>
      </p:sp>
      <p:sp>
        <p:nvSpPr>
          <p:cNvPr id="6" name="Title 1"/>
          <p:cNvSpPr txBox="1">
            <a:spLocks/>
          </p:cNvSpPr>
          <p:nvPr/>
        </p:nvSpPr>
        <p:spPr bwMode="auto">
          <a:xfrm>
            <a:off x="304800" y="304801"/>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219857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004219"/>
            <a:ext cx="8229600" cy="4525962"/>
          </a:xfrm>
        </p:spPr>
        <p:txBody>
          <a:bodyPr/>
          <a:lstStyle/>
          <a:p>
            <a:r>
              <a:rPr lang="en-GB" dirty="0">
                <a:solidFill>
                  <a:srgbClr val="0000FF"/>
                </a:solidFill>
              </a:rPr>
              <a:t>If at all possible, climb out of suspension</a:t>
            </a:r>
          </a:p>
          <a:p>
            <a:pPr lvl="1"/>
            <a:r>
              <a:rPr lang="en-GB" dirty="0"/>
              <a:t>Using self-rescue equipment, improvised or otherwise</a:t>
            </a:r>
          </a:p>
          <a:p>
            <a:r>
              <a:rPr lang="en-GB" dirty="0">
                <a:solidFill>
                  <a:srgbClr val="0000FF"/>
                </a:solidFill>
              </a:rPr>
              <a:t>Get into a sitting position straight after the fall</a:t>
            </a:r>
          </a:p>
          <a:p>
            <a:pPr lvl="1"/>
            <a:r>
              <a:rPr lang="en-GB" dirty="0"/>
              <a:t>Pass the casualty a work seat or improvised platform</a:t>
            </a:r>
          </a:p>
          <a:p>
            <a:r>
              <a:rPr lang="en-GB" dirty="0">
                <a:solidFill>
                  <a:srgbClr val="0000FF"/>
                </a:solidFill>
              </a:rPr>
              <a:t>All casualties must be ‘immediately rescued’</a:t>
            </a:r>
          </a:p>
          <a:p>
            <a:endParaRPr lang="en-US" dirty="0"/>
          </a:p>
        </p:txBody>
      </p:sp>
      <p:sp>
        <p:nvSpPr>
          <p:cNvPr id="4" name="Title 1"/>
          <p:cNvSpPr>
            <a:spLocks noGrp="1"/>
          </p:cNvSpPr>
          <p:nvPr>
            <p:ph type="title"/>
          </p:nvPr>
        </p:nvSpPr>
        <p:spPr>
          <a:xfrm>
            <a:off x="486103" y="990600"/>
            <a:ext cx="8229600" cy="1143000"/>
          </a:xfrm>
        </p:spPr>
        <p:txBody>
          <a:bodyPr/>
          <a:lstStyle/>
          <a:p>
            <a:r>
              <a:rPr lang="en-US" dirty="0"/>
              <a:t>Suspension Trauma</a:t>
            </a:r>
          </a:p>
        </p:txBody>
      </p:sp>
      <p:sp>
        <p:nvSpPr>
          <p:cNvPr id="2" name="Rectangle 1"/>
          <p:cNvSpPr/>
          <p:nvPr/>
        </p:nvSpPr>
        <p:spPr>
          <a:xfrm>
            <a:off x="457200" y="4267200"/>
            <a:ext cx="8229600" cy="1938992"/>
          </a:xfrm>
          <a:prstGeom prst="rect">
            <a:avLst/>
          </a:prstGeom>
        </p:spPr>
        <p:txBody>
          <a:bodyPr wrap="square">
            <a:spAutoFit/>
          </a:bodyPr>
          <a:lstStyle/>
          <a:p>
            <a:pPr algn="ctr">
              <a:buFont typeface="Wingdings" pitchFamily="2" charset="2"/>
              <a:buNone/>
              <a:defRPr/>
            </a:pPr>
            <a:r>
              <a:rPr lang="en-GB" b="1" kern="0" dirty="0">
                <a:solidFill>
                  <a:srgbClr val="FF0000"/>
                </a:solidFill>
              </a:rPr>
              <a:t>All that matters is that the legs are lower </a:t>
            </a:r>
          </a:p>
          <a:p>
            <a:pPr algn="ctr">
              <a:buFont typeface="Wingdings" pitchFamily="2" charset="2"/>
              <a:buNone/>
              <a:defRPr/>
            </a:pPr>
            <a:r>
              <a:rPr lang="en-GB" b="1" kern="0" dirty="0">
                <a:solidFill>
                  <a:srgbClr val="FF0000"/>
                </a:solidFill>
              </a:rPr>
              <a:t>than the heart and the leg muscles are immobile. </a:t>
            </a:r>
          </a:p>
          <a:p>
            <a:pPr algn="ctr">
              <a:buFont typeface="Wingdings" pitchFamily="2" charset="2"/>
              <a:buNone/>
              <a:defRPr/>
            </a:pPr>
            <a:r>
              <a:rPr lang="en-GB" b="1" kern="0" dirty="0"/>
              <a:t>No other injury is needed</a:t>
            </a:r>
            <a:r>
              <a:rPr lang="en-GB" b="1" kern="0" dirty="0">
                <a:latin typeface="HelveticaRounded Bold" pitchFamily="2" charset="0"/>
              </a:rPr>
              <a:t>.</a:t>
            </a:r>
          </a:p>
          <a:p>
            <a:pPr marL="0" indent="0" algn="ctr">
              <a:buNone/>
            </a:pPr>
            <a:r>
              <a:rPr lang="en-GB" dirty="0">
                <a:solidFill>
                  <a:srgbClr val="000000"/>
                </a:solidFill>
                <a:latin typeface="Tahoma" pitchFamily="34" charset="0"/>
              </a:rPr>
              <a:t>Anyone released from immobile suspension should be kept in a sitting position for at least 30 minutes</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17105586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0" y="2072605"/>
            <a:ext cx="4849277" cy="4343400"/>
          </a:xfrm>
          <a:prstGeom prst="rect">
            <a:avLst/>
          </a:prstGeom>
          <a:noFill/>
          <a:ln>
            <a:noFill/>
          </a:ln>
          <a:effectLst/>
          <a:extLst/>
        </p:spPr>
        <p:txBody>
          <a:bodyPr lIns="92075" tIns="46038" rIns="92075" bIns="46038"/>
          <a:lstStyle/>
          <a:p>
            <a:pPr marL="342900" indent="-342900">
              <a:spcBef>
                <a:spcPct val="20000"/>
              </a:spcBef>
              <a:defRPr/>
            </a:pPr>
            <a:r>
              <a:rPr lang="en-US" sz="3200" dirty="0">
                <a:latin typeface="+mj-lt"/>
                <a:ea typeface="ＭＳ Ｐゴシック" charset="0"/>
                <a:cs typeface="+mn-cs"/>
              </a:rPr>
              <a:t>	The employer must provide for prompt rescue of employees in the event of a fall; or assure that employees are able to rescue themselves.</a:t>
            </a:r>
          </a:p>
        </p:txBody>
      </p:sp>
      <p:pic>
        <p:nvPicPr>
          <p:cNvPr id="69636" name="Picture 3" descr="rescue_trai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6679" y="1577749"/>
            <a:ext cx="4038063"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03268" y="1253677"/>
            <a:ext cx="8229600" cy="1143000"/>
          </a:xfrm>
          <a:prstGeom prst="rect">
            <a:avLst/>
          </a:prstGeom>
        </p:spPr>
        <p:txBody>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Rescue</a:t>
            </a:r>
          </a:p>
        </p:txBody>
      </p:sp>
      <p:sp>
        <p:nvSpPr>
          <p:cNvPr id="2" name="Title 1"/>
          <p:cNvSpPr>
            <a:spLocks noGrp="1"/>
          </p:cNvSpPr>
          <p:nvPr>
            <p:ph type="title"/>
          </p:nvPr>
        </p:nvSpPr>
        <p:spPr/>
        <p:txBody>
          <a:bodyPr/>
          <a:lstStyle/>
          <a:p>
            <a:pPr algn="ctr"/>
            <a:r>
              <a:rPr lang="en-US" sz="3200" dirty="0"/>
              <a:t>Personal Protective &amp; Life Saving Equipment</a:t>
            </a:r>
            <a:r>
              <a:rPr lang="en-US" dirty="0"/>
              <a:t/>
            </a:r>
            <a:br>
              <a:rPr lang="en-US" dirty="0"/>
            </a:br>
            <a:endParaRPr lang="en-US" dirty="0"/>
          </a:p>
        </p:txBody>
      </p:sp>
    </p:spTree>
    <p:extLst>
      <p:ext uri="{BB962C8B-B14F-4D97-AF65-F5344CB8AC3E}">
        <p14:creationId xmlns:p14="http://schemas.microsoft.com/office/powerpoint/2010/main" val="25797043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1003300"/>
            <a:ext cx="8229600" cy="1143000"/>
          </a:xfrm>
        </p:spPr>
        <p:txBody>
          <a:bodyPr/>
          <a:lstStyle/>
          <a:p>
            <a:r>
              <a:rPr lang="en-US" dirty="0"/>
              <a:t>Rescue</a:t>
            </a:r>
          </a:p>
        </p:txBody>
      </p:sp>
      <p:sp>
        <p:nvSpPr>
          <p:cNvPr id="254979" name="Rectangle 3"/>
          <p:cNvSpPr>
            <a:spLocks noGrp="1" noChangeArrowheads="1"/>
          </p:cNvSpPr>
          <p:nvPr>
            <p:ph idx="1"/>
          </p:nvPr>
        </p:nvSpPr>
        <p:spPr>
          <a:xfrm>
            <a:off x="457200" y="2027238"/>
            <a:ext cx="8229600" cy="4525962"/>
          </a:xfrm>
        </p:spPr>
        <p:txBody>
          <a:bodyPr/>
          <a:lstStyle/>
          <a:p>
            <a:r>
              <a:rPr lang="en-US" sz="2800" dirty="0"/>
              <a:t>Putting together a comprehensive emergency action plan that deals with those issues specific to your worksite is not difficult</a:t>
            </a:r>
          </a:p>
          <a:p>
            <a:r>
              <a:rPr lang="en-US" sz="2800" dirty="0"/>
              <a:t>It involves taking what was learned from your workplace evaluation and describing how employees will respond to different types of emergencies</a:t>
            </a:r>
          </a:p>
          <a:p>
            <a:endParaRPr lang="en-US" dirty="0"/>
          </a:p>
        </p:txBody>
      </p:sp>
      <p:sp>
        <p:nvSpPr>
          <p:cNvPr id="4"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11322452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300"/>
            <a:ext cx="8229600" cy="1143000"/>
          </a:xfrm>
        </p:spPr>
        <p:txBody>
          <a:bodyPr/>
          <a:lstStyle/>
          <a:p>
            <a:r>
              <a:rPr lang="en-US" dirty="0"/>
              <a:t>Rescue</a:t>
            </a:r>
          </a:p>
        </p:txBody>
      </p:sp>
      <p:sp>
        <p:nvSpPr>
          <p:cNvPr id="3" name="Content Placeholder 2"/>
          <p:cNvSpPr>
            <a:spLocks noGrp="1"/>
          </p:cNvSpPr>
          <p:nvPr>
            <p:ph idx="1"/>
          </p:nvPr>
        </p:nvSpPr>
        <p:spPr>
          <a:xfrm>
            <a:off x="457200" y="2027238"/>
            <a:ext cx="8229600" cy="4525962"/>
          </a:xfrm>
        </p:spPr>
        <p:txBody>
          <a:bodyPr>
            <a:noAutofit/>
          </a:bodyPr>
          <a:lstStyle/>
          <a:p>
            <a:r>
              <a:rPr lang="en-US" sz="2600" dirty="0">
                <a:hlinkClick r:id="rId3" tooltip="Link to Webpage"/>
              </a:rPr>
              <a:t>www.Wirelessestimator.com</a:t>
            </a:r>
            <a:r>
              <a:rPr lang="en-US" sz="2600" dirty="0"/>
              <a:t> offers comprehensive jobsite emergency action plans</a:t>
            </a:r>
          </a:p>
          <a:p>
            <a:pPr lvl="1"/>
            <a:r>
              <a:rPr lang="en-US" sz="2600" dirty="0"/>
              <a:t>The plan should include but not be limited to:</a:t>
            </a:r>
          </a:p>
          <a:p>
            <a:pPr marL="392113" lvl="1" indent="0">
              <a:buNone/>
            </a:pPr>
            <a:r>
              <a:rPr lang="en-US" sz="2600" dirty="0"/>
              <a:t>	</a:t>
            </a:r>
            <a:r>
              <a:rPr lang="en-US" sz="2000" dirty="0"/>
              <a:t>Company Name			Date/ Time (Work to be done)</a:t>
            </a:r>
          </a:p>
          <a:p>
            <a:pPr lvl="3">
              <a:buFontTx/>
              <a:buNone/>
            </a:pPr>
            <a:r>
              <a:rPr lang="en-US" sz="2000" dirty="0"/>
              <a:t>Site location/directions		Competent person contact</a:t>
            </a:r>
          </a:p>
          <a:p>
            <a:pPr lvl="3">
              <a:buFontTx/>
              <a:buNone/>
            </a:pPr>
            <a:r>
              <a:rPr lang="en-US" sz="2000" dirty="0"/>
              <a:t>Emergency phone numbers	Communications (cell, landline)</a:t>
            </a:r>
          </a:p>
          <a:p>
            <a:pPr lvl="3">
              <a:buFontTx/>
              <a:buNone/>
            </a:pPr>
            <a:r>
              <a:rPr lang="en-US" sz="2000" dirty="0"/>
              <a:t>List of emergency equipment	List of possible hazards</a:t>
            </a:r>
          </a:p>
          <a:p>
            <a:pPr lvl="3">
              <a:buFontTx/>
              <a:buNone/>
            </a:pPr>
            <a:r>
              <a:rPr lang="en-US" sz="2000" dirty="0"/>
              <a:t>Description of work being done 	Proximity of rescue personnel</a:t>
            </a:r>
          </a:p>
          <a:p>
            <a:pPr>
              <a:buFontTx/>
              <a:buNone/>
            </a:pPr>
            <a:r>
              <a:rPr lang="en-US" sz="2600" dirty="0"/>
              <a:t>	</a:t>
            </a:r>
          </a:p>
          <a:p>
            <a:pPr marL="914400" lvl="2" indent="0">
              <a:buNone/>
            </a:pPr>
            <a:endParaRPr lang="en-US" sz="2600" dirty="0"/>
          </a:p>
        </p:txBody>
      </p:sp>
      <p:sp>
        <p:nvSpPr>
          <p:cNvPr id="4"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32733587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81000" y="960438"/>
            <a:ext cx="8229600" cy="1143000"/>
          </a:xfrm>
        </p:spPr>
        <p:txBody>
          <a:bodyPr/>
          <a:lstStyle/>
          <a:p>
            <a:r>
              <a:rPr lang="en-US" dirty="0"/>
              <a:t>Rescue</a:t>
            </a:r>
          </a:p>
        </p:txBody>
      </p:sp>
      <p:sp>
        <p:nvSpPr>
          <p:cNvPr id="257027" name="Rectangle 3"/>
          <p:cNvSpPr>
            <a:spLocks noGrp="1" noChangeArrowheads="1"/>
          </p:cNvSpPr>
          <p:nvPr>
            <p:ph sz="half" idx="1"/>
          </p:nvPr>
        </p:nvSpPr>
        <p:spPr>
          <a:xfrm>
            <a:off x="457200" y="1984376"/>
            <a:ext cx="8610600" cy="1566862"/>
          </a:xfrm>
        </p:spPr>
        <p:txBody>
          <a:bodyPr/>
          <a:lstStyle/>
          <a:p>
            <a:pPr>
              <a:buFontTx/>
              <a:buNone/>
            </a:pPr>
            <a:r>
              <a:rPr lang="en-US" sz="2600" dirty="0"/>
              <a:t>	</a:t>
            </a:r>
            <a:r>
              <a:rPr lang="en-US" sz="2600" b="1" u="sng" dirty="0">
                <a:solidFill>
                  <a:srgbClr val="FF0000"/>
                </a:solidFill>
              </a:rPr>
              <a:t>Self Rescue</a:t>
            </a:r>
          </a:p>
          <a:p>
            <a:pPr>
              <a:buFontTx/>
              <a:buNone/>
            </a:pPr>
            <a:r>
              <a:rPr lang="en-US" sz="2600" dirty="0"/>
              <a:t>	The ability to remedy the situation should the employee/rescuer become trapped</a:t>
            </a:r>
          </a:p>
          <a:p>
            <a:pPr>
              <a:buFontTx/>
              <a:buNone/>
            </a:pPr>
            <a:r>
              <a:rPr lang="en-US" sz="2600" dirty="0"/>
              <a:t>	</a:t>
            </a:r>
          </a:p>
          <a:p>
            <a:pPr>
              <a:buFontTx/>
              <a:buNone/>
            </a:pPr>
            <a:r>
              <a:rPr lang="en-US" sz="2600" dirty="0"/>
              <a:t>		</a:t>
            </a:r>
          </a:p>
        </p:txBody>
      </p:sp>
      <p:sp>
        <p:nvSpPr>
          <p:cNvPr id="2" name="Content Placeholder 1"/>
          <p:cNvSpPr>
            <a:spLocks noGrp="1"/>
          </p:cNvSpPr>
          <p:nvPr>
            <p:ph sz="half" idx="2"/>
          </p:nvPr>
        </p:nvSpPr>
        <p:spPr>
          <a:xfrm>
            <a:off x="762000" y="3581400"/>
            <a:ext cx="8305800" cy="4525962"/>
          </a:xfrm>
        </p:spPr>
        <p:txBody>
          <a:bodyPr/>
          <a:lstStyle/>
          <a:p>
            <a:pPr marL="0" indent="0">
              <a:buNone/>
            </a:pPr>
            <a:r>
              <a:rPr lang="en-US" sz="2600" b="1" u="sng" dirty="0">
                <a:solidFill>
                  <a:srgbClr val="FF0000"/>
                </a:solidFill>
              </a:rPr>
              <a:t>Assisted Rescue</a:t>
            </a:r>
          </a:p>
          <a:p>
            <a:r>
              <a:rPr lang="en-US" sz="2600" dirty="0"/>
              <a:t>Pick Off – Rescuer takes victim from landing or platform. Designed to rescue a conscious person.</a:t>
            </a:r>
          </a:p>
          <a:p>
            <a:r>
              <a:rPr lang="en-US" sz="2600" dirty="0"/>
              <a:t>Line transfer – rescue the victim from a line the victim is attached and transfer the victim to the rescuer’s system to be lowered to the ground.	</a:t>
            </a:r>
          </a:p>
        </p:txBody>
      </p:sp>
      <p:sp>
        <p:nvSpPr>
          <p:cNvPr id="5" name="Title 1"/>
          <p:cNvSpPr txBox="1">
            <a:spLocks/>
          </p:cNvSpPr>
          <p:nvPr/>
        </p:nvSpPr>
        <p:spPr bwMode="auto">
          <a:xfrm>
            <a:off x="304800" y="304800"/>
            <a:ext cx="838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eaLnBrk="1" fontAlgn="base" hangingPunct="1">
              <a:spcBef>
                <a:spcPct val="0"/>
              </a:spcBef>
              <a:spcAft>
                <a:spcPct val="0"/>
              </a:spcAft>
              <a:defRPr sz="3600" b="1">
                <a:solidFill>
                  <a:schemeClr val="tx2"/>
                </a:solidFill>
                <a:latin typeface="Lucida Sans Unicode" pitchFamily="34" charset="0"/>
                <a:ea typeface="ＭＳ Ｐゴシック" pitchFamily="-105" charset="-128"/>
              </a:defRPr>
            </a:lvl9pPr>
          </a:lstStyle>
          <a:p>
            <a:r>
              <a:rPr lang="en-US" kern="0" dirty="0"/>
              <a:t>Personal Protective &amp; Life Saving Equipment</a:t>
            </a:r>
          </a:p>
        </p:txBody>
      </p:sp>
    </p:spTree>
    <p:extLst>
      <p:ext uri="{BB962C8B-B14F-4D97-AF65-F5344CB8AC3E}">
        <p14:creationId xmlns:p14="http://schemas.microsoft.com/office/powerpoint/2010/main" val="37022466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77e52a64-ebac-471b-affd-4b82a1edc43b"/>
  <p:tag name="WASPOLLED" val="3BFFB08B192E409E8468060A3F705254"/>
  <p:tag name="TPVERSION" val="6"/>
  <p:tag name="TPFULLVERSION" val="7.2.0.80"/>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TrueFalse"/>
  <p:tag name="SLIDEGUID" val="DBE0D43715AA4FA9B1D6DB63C5813E82"/>
  <p:tag name="CHARTTYPE" val="0"/>
  <p:tag name="CHARTDEFINEDCOLORS" val="3,6,10,45,32,50,13,4,9,55,1"/>
  <p:tag name="TPQUESTIONXML" val="﻿&lt;?xml version=&quot;1.0&quot; encoding=&quot;utf-8&quot;?&gt;&#10;&lt;questionlist&gt;&#10;    &lt;properties&gt;&#10;        &lt;guid&gt;40361512C8C44F9C90D53F73B81FB82D&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BE0D43715AA4FA9B1D6DB63C5813E82&lt;/guid&gt;&#10;            &lt;repollguid&gt;4834252B6B684A4AB1FEC184DAFD201D&lt;/repollguid&gt;&#10;            &lt;sourceid&gt;9CBAD98826E44FED8773BB695ABBA200&lt;/sourceid&gt;&#10;            &lt;questiontext&gt;NATE’s role is to facilitate effective safety training for the industr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58050C3C114B49FDB9ECE3FDC4685655&lt;/guid&gt;&#10;                    &lt;answertext&gt;True&lt;/answertext&gt;&#10;                    &lt;valuetype&gt;1&lt;/valuetype&gt;&#10;                &lt;/answer&gt;&#10;                &lt;answer&gt;&#10;                    &lt;guid&gt;9FE72116103D4D3F897C4F0F1473955C&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NATE’s role is to facilitate effective safety training for the industry.[;crlf;]43[;]49[;]43[;]False[;]39[;][;crlf;]1.09302325581395[;]1[;]0.290465023181321[;]0.0843699296917253[;crlf;]39[;]1[;]True1[;]True[;][;crlf;]4[;]-1[;]False2[;]False[;]"/>
  <p:tag name="HASRESULTS" val="True"/>
</p:tagLst>
</file>

<file path=ppt/tags/tag100.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0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02.xml><?xml version="1.0" encoding="utf-8"?>
<p:tagLst xmlns:a="http://schemas.openxmlformats.org/drawingml/2006/main" xmlns:r="http://schemas.openxmlformats.org/officeDocument/2006/relationships" xmlns:p="http://schemas.openxmlformats.org/presentationml/2006/main">
  <p:tag name="TYPE" val="TrueFalse"/>
  <p:tag name="SLIDEGUID" val="B37094062B9747C4B52FC634EC9C4F07"/>
  <p:tag name="CHARTTYPE" val="0"/>
  <p:tag name="CHARTDEFINEDCOLORS" val="3,6,10,45,32,50,13,4,9,55,1"/>
  <p:tag name="TPQUESTIONXML" val="﻿&lt;?xml version=&quot;1.0&quot; encoding=&quot;utf-8&quot;?&gt;&#10;&lt;questionlist&gt;&#10;    &lt;properties&gt;&#10;        &lt;guid&gt;0D7C2D32BF1E4C478F2A1C2674EDC577&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37094062B9747C4B52FC634EC9C4F07&lt;/guid&gt;&#10;            &lt;repollguid&gt;38748B843AAA474893840EE448C12B95&lt;/repollguid&gt;&#10;            &lt;sourceid&gt;D0BCE94591494FF1A21934768CC9565C&lt;/sourceid&gt;&#10;            &lt;questiontext&gt;The two types of assisted rescue are pick off and line transf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The two types of assisted rescue are pick off and line transfer.[;crlf;]42[;]49[;]42[;]False[;]38[;][;crlf;]1.0952380952381[;]1[;]0.293543523950904[;]0.0861678004535147[;crlf;]38[;]1[;]True1[;]True[;][;crlf;]4[;]-1[;]False2[;]False[;]"/>
  <p:tag name="HASRESULTS" val="True"/>
</p:tagLst>
</file>

<file path=ppt/tags/tag103.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0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05.xml><?xml version="1.0" encoding="utf-8"?>
<p:tagLst xmlns:a="http://schemas.openxmlformats.org/drawingml/2006/main" xmlns:r="http://schemas.openxmlformats.org/officeDocument/2006/relationships" xmlns:p="http://schemas.openxmlformats.org/presentationml/2006/main">
  <p:tag name="NOPREFERENCE" val="False"/>
</p:tagLst>
</file>

<file path=ppt/tags/tag106.xml><?xml version="1.0" encoding="utf-8"?>
<p:tagLst xmlns:a="http://schemas.openxmlformats.org/drawingml/2006/main" xmlns:r="http://schemas.openxmlformats.org/officeDocument/2006/relationships" xmlns:p="http://schemas.openxmlformats.org/presentationml/2006/main">
  <p:tag name="NOPREFERENCE" val="False"/>
</p:tagLst>
</file>

<file path=ppt/tags/tag107.xml><?xml version="1.0" encoding="utf-8"?>
<p:tagLst xmlns:a="http://schemas.openxmlformats.org/drawingml/2006/main" xmlns:r="http://schemas.openxmlformats.org/officeDocument/2006/relationships" xmlns:p="http://schemas.openxmlformats.org/presentationml/2006/main">
  <p:tag name="NOPREFERENCE" val="False"/>
</p:tagLst>
</file>

<file path=ppt/tags/tag108.xml><?xml version="1.0" encoding="utf-8"?>
<p:tagLst xmlns:a="http://schemas.openxmlformats.org/drawingml/2006/main" xmlns:r="http://schemas.openxmlformats.org/officeDocument/2006/relationships" xmlns:p="http://schemas.openxmlformats.org/presentationml/2006/main">
  <p:tag name="NOPREFERENCE" val="False"/>
</p:tagLst>
</file>

<file path=ppt/tags/tag109.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1.xml><?xml version="1.0" encoding="utf-8"?>
<p:tagLst xmlns:a="http://schemas.openxmlformats.org/drawingml/2006/main" xmlns:r="http://schemas.openxmlformats.org/officeDocument/2006/relationships" xmlns:p="http://schemas.openxmlformats.org/presentationml/2006/main">
  <p:tag name="NOPREFERENCE" val="False"/>
</p:tagLst>
</file>

<file path=ppt/tags/tag112.xml><?xml version="1.0" encoding="utf-8"?>
<p:tagLst xmlns:a="http://schemas.openxmlformats.org/drawingml/2006/main" xmlns:r="http://schemas.openxmlformats.org/officeDocument/2006/relationships" xmlns:p="http://schemas.openxmlformats.org/presentationml/2006/main">
  <p:tag name="NOPREFERENCE" val="False"/>
</p:tagLst>
</file>

<file path=ppt/tags/tag113.xml><?xml version="1.0" encoding="utf-8"?>
<p:tagLst xmlns:a="http://schemas.openxmlformats.org/drawingml/2006/main" xmlns:r="http://schemas.openxmlformats.org/officeDocument/2006/relationships" xmlns:p="http://schemas.openxmlformats.org/presentationml/2006/main">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RESTORECOUNTDOWNTIMER" val="False"/>
  <p:tag name="COUNTDOWNSECONDS" val="10"/>
  <p:tag name="SLIDEGUID" val="DD76FD368A454A73857270D46DF9FBD7"/>
  <p:tag name="SLIDEID" val="DD76FD368A454A73857270D46DF9FBD7"/>
  <p:tag name="SLIDEORDER" val="1"/>
  <p:tag name="SLIDETYPE" val="Q"/>
  <p:tag name="RESPONSESONLY" val="True"/>
  <p:tag name="ANSWERSALIAS" val="True|smicln|False"/>
  <p:tag name="QUESTIONALIAS" val="One of the benefits of a JSA is it can increases productivity. "/>
  <p:tag name="VALUES" val="Correct|smicln|Incorrect"/>
  <p:tag name="TYPE" val="MultiChoiceSlide"/>
  <p:tag name="CHARTTYPE" val="0"/>
  <p:tag name="CHARTDEFINEDCOLORS" val="3,6,10,45,32,50,13,4,9,55,1"/>
  <p:tag name="TPQUESTIONXML" val="﻿&lt;?xml version=&quot;1.0&quot; encoding=&quot;utf-8&quot;?&gt;&#10;&lt;questionlist&gt;&#10;    &lt;properties&gt;&#10;        &lt;guid&gt;6958C3F1929144A28538ECC20ACAC5E9&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D76FD368A454A73857270D46DF9FBD7&lt;/guid&gt;&#10;            &lt;repollguid&gt;B6D3C86B20454D7388C7483EE22670FE&lt;/repollguid&gt;&#10;            &lt;sourceid&gt;FB6BD457B9F442CC97BA9AD98519DEC0&lt;/sourceid&gt;&#10;            &lt;questiontext&gt;One of the benefits of a JSA is it can increase productivit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0CF6347ACFFB4ACCB56718ED4E123267&lt;/guid&gt;&#10;                    &lt;answertext&gt;True&lt;/answertext&gt;&#10;                    &lt;valuetype&gt;1&lt;/valuetype&gt;&#10;                &lt;/answer&gt;&#10;                &lt;answer&gt;&#10;                    &lt;guid&gt;871915AA4D104FA880765F1FC879ECA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One of the benefits of a JSA is it can increase productivity.[;crlf;]41[;]49[;]41[;]False[;]41[;][;crlf;]1[;]1[;]0[;]0[;crlf;]41[;]1[;]True1[;]True[;][;crlf;]0[;]-1[;]False2[;]False[;]"/>
  <p:tag name="HASRESULTS" val="True"/>
</p:tagLst>
</file>

<file path=ppt/tags/tag114.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15.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Lst>
</file>

<file path=ppt/tags/tag11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7.xml><?xml version="1.0" encoding="utf-8"?>
<p:tagLst xmlns:a="http://schemas.openxmlformats.org/drawingml/2006/main" xmlns:r="http://schemas.openxmlformats.org/officeDocument/2006/relationships" xmlns:p="http://schemas.openxmlformats.org/presentationml/2006/main">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RESTORECOUNTDOWNTIMER" val="False"/>
  <p:tag name="COUNTDOWNSECONDS" val="10"/>
  <p:tag name="SLIDEGUID" val="5729F03F72D14491B2BAEF98A0235E41"/>
  <p:tag name="SLIDEID" val="5729F03F72D14491B2BAEF98A0235E41"/>
  <p:tag name="SLIDEORDER" val="1"/>
  <p:tag name="SLIDETYPE" val="Q"/>
  <p:tag name="RESPONSESONLY" val="True"/>
  <p:tag name="QUESTIONALIAS" val="Which of these is not a use of a JSA?"/>
  <p:tag name="ANSWERSALIAS" val="Evaluate existing jobs|smicln|Set up new jobs|smicln|Training and re-training tool|smicln|Prioritize jobs needing re-design |smicln|Makes for a good document to show OSHA|smicln|Reference in accident investigations"/>
  <p:tag name="VALUES" val="Incorrect|smicln|Incorrect|smicln|Incorrect|smicln|Incorrect|smicln|Correct|smicln|Incorrect"/>
  <p:tag name="TYPE" val="MultiChoiceSlide"/>
  <p:tag name="CHARTTYPE" val="9"/>
  <p:tag name="TPQUESTIONXML" val="﻿&lt;?xml version=&quot;1.0&quot; encoding=&quot;utf-8&quot;?&gt;&#10;&lt;questionlist&gt;&#10;    &lt;properties&gt;&#10;        &lt;guid&gt;8E43EAD670AC42B1BF1ED0A1D782901C&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29F03F72D14491B2BAEF98A0235E41&lt;/guid&gt;&#10;            &lt;repollguid&gt;297244647FE5435A83E0891AF59ABB52&lt;/repollguid&gt;&#10;            &lt;sourceid&gt;62AEBAC46D0E4716B7629809DB644BFB&lt;/sourceid&gt;&#10;            &lt;questiontext&gt;Which of these is not a use of a JS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A4250B8C58EE44BCAC994AB40B70703B&lt;/guid&gt;&#10;                    &lt;answertext&gt;Evaluate existing jobs&lt;/answertext&gt;&#10;                    &lt;valuetype&gt;-1&lt;/valuetype&gt;&#10;                &lt;/answer&gt;&#10;                &lt;answer&gt;&#10;                    &lt;guid&gt;1DCE894661EB411C8605B11F6A82CE3D&lt;/guid&gt;&#10;                    &lt;answertext&gt;Set up new jobs&lt;/answertext&gt;&#10;                    &lt;valuetype&gt;-1&lt;/valuetype&gt;&#10;                &lt;/answer&gt;&#10;                &lt;answer&gt;&#10;                    &lt;guid&gt;2100D0B009544A3092F9BE658A0C021C&lt;/guid&gt;&#10;                    &lt;answertext&gt;Training and re-training tool&lt;/answertext&gt;&#10;                    &lt;valuetype&gt;-1&lt;/valuetype&gt;&#10;                &lt;/answer&gt;&#10;                &lt;answer&gt;&#10;                    &lt;guid&gt;4922F59209BD498EB972595604461C51&lt;/guid&gt;&#10;                    &lt;answertext&gt;Prioritize jobs needing re-design &lt;/answertext&gt;&#10;                    &lt;valuetype&gt;-1&lt;/valuetype&gt;&#10;                &lt;/answer&gt;&#10;                &lt;answer&gt;&#10;                    &lt;guid&gt;8122D04DA2794FDC9D38685DF73E692B&lt;/guid&gt;&#10;                    &lt;answertext&gt;Provide OSHA required fall protection training&lt;/answertext&gt;&#10;                    &lt;valuetype&gt;1&lt;/valuetype&gt;&#10;                &lt;/answer&gt;&#10;                &lt;answer&gt;&#10;                    &lt;guid&gt;4D001518B03140289768595CAD01DC86&lt;/guid&gt;&#10;                    &lt;answertext&gt;Reference in accident investigation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of these is not a use of a JSA?[;crlf;]41[;]49[;]41[;]False[;]22[;][;crlf;]4.65853658536585[;]5[;]1.00267340444363[;]1.00535395597858[;crlf;]0[;]-1[;]Evaluate existing jobs1[;]Evaluate existing jobs[;][;crlf;]3[;]-1[;]Set up new jobs2[;]Set up new jobs[;][;crlf;]1[;]-1[;]Training and re-training tool3[;]Training and re-training tool[;][;crlf;]9[;]-1[;]Prioritize jobs needing re-design 4[;]Prioritize jobs needing re-design [;][;crlf;]22[;]1[;]Provide OSHA required fall protection training5[;]Provide OSHA required fall protection training[;][;crlf;]6[;]-1[;]Reference in accident investigations6[;]Reference in accident investigations[;]"/>
  <p:tag name="HASRESULTS" val="True"/>
</p:tagLst>
</file>

<file path=ppt/tags/tag118.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1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18"/>
  <p:tag name="FONTSIZE" val="20"/>
  <p:tag name="BULLETTYPE" val="ppBulletArabicPeriod"/>
  <p:tag name="ANSWERTEXT" val="Evaluate existing jobs&#10;Set up new jobs&#10;Training and re-training tool&#10;Prioritize jobs needing re-design &#10;Ties in closely with other job analyses (quality &amp; productivity studies, RTW)&#10;Reference in accident investigations"/>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1.xml><?xml version="1.0" encoding="utf-8"?>
<p:tagLst xmlns:a="http://schemas.openxmlformats.org/drawingml/2006/main" xmlns:r="http://schemas.openxmlformats.org/officeDocument/2006/relationships" xmlns:p="http://schemas.openxmlformats.org/presentationml/2006/main">
  <p:tag name="NOPREFERENCE" val="False"/>
</p:tagLst>
</file>

<file path=ppt/tags/tag122.xml><?xml version="1.0" encoding="utf-8"?>
<p:tagLst xmlns:a="http://schemas.openxmlformats.org/drawingml/2006/main" xmlns:r="http://schemas.openxmlformats.org/officeDocument/2006/relationships" xmlns:p="http://schemas.openxmlformats.org/presentationml/2006/main">
  <p:tag name="NOPREFERENCE" val="False"/>
</p:tagLst>
</file>

<file path=ppt/tags/tag1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5.xml><?xml version="1.0" encoding="utf-8"?>
<p:tagLst xmlns:a="http://schemas.openxmlformats.org/drawingml/2006/main" xmlns:r="http://schemas.openxmlformats.org/officeDocument/2006/relationships" xmlns:p="http://schemas.openxmlformats.org/presentationml/2006/main">
  <p:tag name="NOPREFERENCE" val="False"/>
</p:tagLst>
</file>

<file path=ppt/tags/tag126.xml><?xml version="1.0" encoding="utf-8"?>
<p:tagLst xmlns:a="http://schemas.openxmlformats.org/drawingml/2006/main" xmlns:r="http://schemas.openxmlformats.org/officeDocument/2006/relationships" xmlns:p="http://schemas.openxmlformats.org/presentationml/2006/main">
  <p:tag name="NOPREFERENCE" val="False"/>
</p:tagLst>
</file>

<file path=ppt/tags/tag127.xml><?xml version="1.0" encoding="utf-8"?>
<p:tagLst xmlns:a="http://schemas.openxmlformats.org/drawingml/2006/main" xmlns:r="http://schemas.openxmlformats.org/officeDocument/2006/relationships" xmlns:p="http://schemas.openxmlformats.org/presentationml/2006/main">
  <p:tag name="NOPREFERENCE" val="False"/>
</p:tagLst>
</file>

<file path=ppt/tags/tag1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SLIDEGUID" val="DE3216068A30430B84F350F05DD735A8"/>
  <p:tag name="CHARTTYPE" val="0"/>
  <p:tag name="CHARTDEFINEDCOLORS" val="3,6,10,45,32,50,13,4,9,55,1"/>
  <p:tag name="TPQUESTIONXML" val="﻿&lt;?xml version=&quot;1.0&quot; encoding=&quot;utf-8&quot;?&gt;&#10;&lt;questionlist&gt;&#10;    &lt;properties&gt;&#10;        &lt;guid&gt;D56FC0078688463DB429048E464F0654&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E3216068A30430B84F350F05DD735A8&lt;/guid&gt;&#10;            &lt;repollguid&gt;761CA981295246979EDBF52A81E32F9B&lt;/repollguid&gt;&#10;            &lt;sourceid&gt;BAB0731DE8E14ADEAE0D2E5641092ABD&lt;/sourceid&gt;&#10;            &lt;questiontext&gt;Why do we need a specific fall protection course for the tower industr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83592507D3A74EC3823D853789EDC52C&lt;/guid&gt;&#10;                    &lt;answertext&gt;The tower industry fall hazards are unique&lt;/answertext&gt;&#10;                    &lt;valuetype&gt;-1&lt;/valuetype&gt;&#10;                &lt;/answer&gt;&#10;                &lt;answer&gt;&#10;                    &lt;guid&gt;96705344B3404277A80A3F7722794CC1&lt;/guid&gt;&#10;                    &lt;answertext&gt;Limited anchorage points on towers&lt;/answertext&gt;&#10;                    &lt;valuetype&gt;-1&lt;/valuetype&gt;&#10;                &lt;/answer&gt;&#10;                &lt;answer&gt;&#10;                    &lt;guid&gt;B51271BEC7144A86ACA44C98B848A84E&lt;/guid&gt;&#10;                    &lt;answertext&gt;Remote locations of tower erection presents unique challenges&lt;/answertext&gt;&#10;                    &lt;valuetype&gt;-1&lt;/valuetype&gt;&#10;                &lt;/answer&gt;&#10;                &lt;answer&gt;&#10;                    &lt;guid&gt;3EBCBFFAB6CD486894499508260AA4BB&lt;/guid&gt;&#10;                    &lt;answertext&gt;All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y do we need a specific fall protection course for the tower industry?[;crlf;]42[;]49[;]42[;]False[;]41[;][;crlf;]3.92857142857143[;]4[;]0.457366016959489[;]0.209183673469388[;crlf;]1[;]-1[;]The tower industry fall hazards are unique1[;]The tower industry fall hazards are unique[;][;crlf;]0[;]-1[;]Limited anchorage points on towers2[;]Limited anchorage points on towers[;][;crlf;]0[;]-1[;]Remote locations of tower erection presents unique challenges3[;]Remote locations of tower erection presents unique challenges[;][;crlf;]41[;]1[;]All the above4[;]All the above[;]"/>
  <p:tag name="HASRESULTS" val="True"/>
</p:tagLst>
</file>

<file path=ppt/tags/tag130.xml><?xml version="1.0" encoding="utf-8"?>
<p:tagLst xmlns:a="http://schemas.openxmlformats.org/drawingml/2006/main" xmlns:r="http://schemas.openxmlformats.org/officeDocument/2006/relationships" xmlns:p="http://schemas.openxmlformats.org/presentationml/2006/main">
  <p:tag name="NOPREFERENCE" val="False"/>
</p:tagLst>
</file>

<file path=ppt/tags/tag131.xml><?xml version="1.0" encoding="utf-8"?>
<p:tagLst xmlns:a="http://schemas.openxmlformats.org/drawingml/2006/main" xmlns:r="http://schemas.openxmlformats.org/officeDocument/2006/relationships" xmlns:p="http://schemas.openxmlformats.org/presentationml/2006/main">
  <p:tag name="NOPREFERENCE" val="False"/>
</p:tagLst>
</file>

<file path=ppt/tags/tag132.xml><?xml version="1.0" encoding="utf-8"?>
<p:tagLst xmlns:a="http://schemas.openxmlformats.org/drawingml/2006/main" xmlns:r="http://schemas.openxmlformats.org/officeDocument/2006/relationships" xmlns:p="http://schemas.openxmlformats.org/presentationml/2006/main">
  <p:tag name="NOPREFERENCE" val="False"/>
</p:tagLst>
</file>

<file path=ppt/tags/tag133.xml><?xml version="1.0" encoding="utf-8"?>
<p:tagLst xmlns:a="http://schemas.openxmlformats.org/drawingml/2006/main" xmlns:r="http://schemas.openxmlformats.org/officeDocument/2006/relationships" xmlns:p="http://schemas.openxmlformats.org/presentationml/2006/main">
  <p:tag name="NOPREFERENCE" val="False"/>
</p:tagLst>
</file>

<file path=ppt/tags/tag134.xml><?xml version="1.0" encoding="utf-8"?>
<p:tagLst xmlns:a="http://schemas.openxmlformats.org/drawingml/2006/main" xmlns:r="http://schemas.openxmlformats.org/officeDocument/2006/relationships" xmlns:p="http://schemas.openxmlformats.org/presentationml/2006/main">
  <p:tag name="NOPREFERENCE" val="False"/>
</p:tagLst>
</file>

<file path=ppt/tags/tag1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40.xml><?xml version="1.0" encoding="utf-8"?>
<p:tagLst xmlns:a="http://schemas.openxmlformats.org/drawingml/2006/main" xmlns:r="http://schemas.openxmlformats.org/officeDocument/2006/relationships" xmlns:p="http://schemas.openxmlformats.org/presentationml/2006/main">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COUNTDOWNSECONDS" val="10"/>
  <p:tag name="SLIDEGUID" val="C405978A495248D78BCE9DF66FCBB2CE"/>
  <p:tag name="SLIDEID" val="C405978A495248D78BCE9DF66FCBB2CE"/>
  <p:tag name="SLIDEORDER" val="1"/>
  <p:tag name="SLIDETYPE" val="Q"/>
  <p:tag name="RESPONSESONLY" val="True"/>
  <p:tag name="ANSWERSALIAS" val="High|smicln|Serious|smicln|Moderate|smicln|Low"/>
  <p:tag name="QUESTIONALIAS" val="Using the Hazard Probability Chart, Answer the Question How great is the Hazard  “Struck by Traffic” "/>
  <p:tag name="RESTORECOUNTDOWNTIMER" val="False"/>
  <p:tag name="VALUES" val="Correct|smicln|Incorrect|smicln|Incorrect|smicln|Incorrect"/>
  <p:tag name="TYPE" val="MultiChoiceSlide"/>
  <p:tag name="CHARTTYPE" val="9"/>
  <p:tag name="TPQUESTIONXML" val="﻿&lt;?xml version=&quot;1.0&quot; encoding=&quot;utf-8&quot;?&gt;&#10;&lt;questionlist&gt;&#10;    &lt;properties&gt;&#10;        &lt;guid&gt;13DE7ADD695A429DACF74EB41509FC97&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405978A495248D78BCE9DF66FCBB2CE&lt;/guid&gt;&#10;            &lt;repollguid&gt;21E8C7A37BB041B892E57ADA3BCB3B3A&lt;/repollguid&gt;&#10;            &lt;sourceid&gt;8FD8FFF8341D441D88F58374EF5570CA&lt;/sourceid&gt;&#10;            &lt;questiontext&gt;Using the Hazard Probability Chart, Answer the Question How great is the Hazard “Struck by Traffic”?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C8C2FB79BCE54A08AA69B27B67FFAD2C&lt;/guid&gt;&#10;                    &lt;answertext&gt;High&lt;/answertext&gt;&#10;                    &lt;valuetype&gt;1&lt;/valuetype&gt;&#10;                &lt;/answer&gt;&#10;                &lt;answer&gt;&#10;                    &lt;guid&gt;5F96CF0F9C2842118CF304D55B9AD06B&lt;/guid&gt;&#10;                    &lt;answertext&gt;Serious&lt;/answertext&gt;&#10;                    &lt;valuetype&gt;-1&lt;/valuetype&gt;&#10;                &lt;/answer&gt;&#10;                &lt;answer&gt;&#10;                    &lt;guid&gt;89122B9B412C4383A8CB94FB10AD1181&lt;/guid&gt;&#10;                    &lt;answertext&gt;Moderate&lt;/answertext&gt;&#10;                    &lt;valuetype&gt;-1&lt;/valuetype&gt;&#10;                &lt;/answer&gt;&#10;                &lt;answer&gt;&#10;                    &lt;guid&gt;09639C99B637405BBB2B7EC5FCA75813&lt;/guid&gt;&#10;                    &lt;answertext&gt;Low&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Using the Hazard Probability Chart, Answer the Question How great is the Hazard “Struck by Traffic”? [;crlf;]41[;]49[;]41[;]False[;]30[;][;crlf;]1.34146341463415[;]1[;]0.609268097404722[;]0.37120761451517[;crlf;]30[;]1[;]High1[;]High[;][;crlf;]8[;]-1[;]Serious2[;]Serious[;][;crlf;]3[;]-1[;]Moderate3[;]Moderate[;][;crlf;]0[;]-1[;]Low4[;]Low[;]"/>
  <p:tag name="HASRESULTS" val="True"/>
</p:tagLst>
</file>

<file path=ppt/tags/tag14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1"/>
  <p:tag name="NUMBERFORMAT" val="0"/>
  <p:tag name="COLORTYPE" val="SCHEME"/>
</p:tagLst>
</file>

<file path=ppt/tags/tag142.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5"/>
  <p:tag name="FONTSIZE" val="24"/>
  <p:tag name="BULLETTYPE" val="ppBulletArabicPeriod"/>
  <p:tag name="ANSWERTEXT" val="High&#10;Serious&#10;Moderate&#10;Low"/>
  <p:tag name="ZEROBASED" val="False"/>
</p:tagLst>
</file>

<file path=ppt/tags/tag14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5.xml><?xml version="1.0" encoding="utf-8"?>
<p:tagLst xmlns:a="http://schemas.openxmlformats.org/drawingml/2006/main" xmlns:r="http://schemas.openxmlformats.org/officeDocument/2006/relationships" xmlns:p="http://schemas.openxmlformats.org/presentationml/2006/main">
  <p:tag name="DELIMITERS" val="3.1"/>
</p:tagLst>
</file>

<file path=ppt/tags/tag146.xml><?xml version="1.0" encoding="utf-8"?>
<p:tagLst xmlns:a="http://schemas.openxmlformats.org/drawingml/2006/main" xmlns:r="http://schemas.openxmlformats.org/officeDocument/2006/relationships" xmlns:p="http://schemas.openxmlformats.org/presentationml/2006/main">
  <p:tag name="DELIMITERS" val="3.1"/>
</p:tagLst>
</file>

<file path=ppt/tags/tag147.xml><?xml version="1.0" encoding="utf-8"?>
<p:tagLst xmlns:a="http://schemas.openxmlformats.org/drawingml/2006/main" xmlns:r="http://schemas.openxmlformats.org/officeDocument/2006/relationships" xmlns:p="http://schemas.openxmlformats.org/presentationml/2006/main">
  <p:tag name="DELIMITERS" val="3.1"/>
</p:tagLst>
</file>

<file path=ppt/tags/tag148.xml><?xml version="1.0" encoding="utf-8"?>
<p:tagLst xmlns:a="http://schemas.openxmlformats.org/drawingml/2006/main" xmlns:r="http://schemas.openxmlformats.org/officeDocument/2006/relationships" xmlns:p="http://schemas.openxmlformats.org/presentationml/2006/main">
  <p:tag name="DELIMITERS" val="3.1"/>
</p:tagLst>
</file>

<file path=ppt/tags/tag14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2.xml><?xml version="1.0" encoding="utf-8"?>
<p:tagLst xmlns:a="http://schemas.openxmlformats.org/drawingml/2006/main" xmlns:r="http://schemas.openxmlformats.org/officeDocument/2006/relationships" xmlns:p="http://schemas.openxmlformats.org/presentationml/2006/main">
  <p:tag name="SLIDEGUID" val="0A97B1055D2E4E8A8F83CF30F45ED468"/>
  <p:tag name="SLIDEID" val="0A97B1055D2E4E8A8F83CF30F45ED468"/>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RESTORECOUNTDOWNTIMER" val="False"/>
  <p:tag name="COUNTDOWNSECONDS" val="10"/>
  <p:tag name="ANSWERSALIAS" val="Engineering Control, EC|smicln|Administrative/Work Practice Control, AWPC|smicln|Personal protective equipment, PPE"/>
  <p:tag name="QUESTIONALIAS" val="What type of Control is  “Wear Class 2 or 3 Visibility Vests”  "/>
  <p:tag name="VALUES" val="Correct|smicln|Incorrect|smicln|Incorrect"/>
  <p:tag name="TYPE" val="MultiChoiceSlide"/>
  <p:tag name="CHARTTYPE" val="0"/>
  <p:tag name="CHARTDEFINEDCOLORS" val="3,6,10,45,32,50,13,4,9,55,1"/>
  <p:tag name="TPQUESTIONXML" val="﻿&lt;?xml version=&quot;1.0&quot; encoding=&quot;utf-8&quot;?&gt;&#10;&lt;questionlist&gt;&#10;    &lt;properties&gt;&#10;        &lt;guid&gt;15E77B9AED2A4699951A5F6291133EA9&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A97B1055D2E4E8A8F83CF30F45ED468&lt;/guid&gt;&#10;            &lt;repollguid&gt;62822DC2FE544C47B6101DA8BDECE849&lt;/repollguid&gt;&#10;            &lt;sourceid&gt;32169311F0724AAFA53391699DD3F79C&lt;/sourceid&gt;&#10;            &lt;questiontext&gt;What type of Control is “Wear Class 2 or 3Visibility Vests”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correctanswerindicator&gt;True&lt;/correctanswerindicator&gt;&#10;            &lt;answers&gt;&#10;                &lt;answer&gt;&#10;                    &lt;guid&gt;7CFD24E79B1B497EB488CB2A97E9B09A&lt;/guid&gt;&#10;                    &lt;answertext&gt;Engineering Control, EC&lt;/answertext&gt;&#10;                    &lt;valuetype&gt;-1&lt;/valuetype&gt;&#10;                &lt;/answer&gt;&#10;                &lt;answer&gt;&#10;                    &lt;guid&gt;FE3DA4056B504F6D84C0E851FF26B3D2&lt;/guid&gt;&#10;                    &lt;answertext&gt;Administrative/Work Practice Control, AWPC&lt;/answertext&gt;&#10;                    &lt;valuetype&gt;1&lt;/valuetype&gt;&#10;                &lt;/answer&gt;&#10;                &lt;answer&gt;&#10;                    &lt;guid&gt;2140313C26AE4FCF971D88D0952F31A5&lt;/guid&gt;&#10;                    &lt;answertext&gt;Personal protective equipment, PP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53.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54.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01"/>
  <p:tag name="FONTSIZE" val="24"/>
  <p:tag name="BULLETTYPE" val="ppBulletArabicPeriod"/>
  <p:tag name="ANSWERTEXT" val="Engineering Control, EC&#10;Administrative/Work Practice Control, AWPC&#10;Personal protective equipment, PPE"/>
  <p:tag name="ZEROBASED" val="False"/>
</p:tagLst>
</file>

<file path=ppt/tags/tag15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6.xml><?xml version="1.0" encoding="utf-8"?>
<p:tagLst xmlns:a="http://schemas.openxmlformats.org/drawingml/2006/main" xmlns:r="http://schemas.openxmlformats.org/officeDocument/2006/relationships" xmlns:p="http://schemas.openxmlformats.org/presentationml/2006/main">
  <p:tag name="SLIDEID" val="0A97B1055D2E4E8A8F83CF30F45ED468"/>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RESTORECOUNTDOWNTIMER" val="False"/>
  <p:tag name="COUNTDOWNSECONDS" val="10"/>
  <p:tag name="ANSWERSALIAS" val="Engineering Control, EC|smicln|Administrative/Work Practice Control, AWPC|smicln|Personal protective equipment, PPE"/>
  <p:tag name="QUESTIONALIAS" val="What type of Control is  “Utilize flagger to control traffic while mobilizing”  "/>
  <p:tag name="SLIDEORDER" val="2"/>
  <p:tag name="SLIDEGUID" val="31EF364CE5794425B4F08ADD834C5A4E"/>
  <p:tag name="VALUES" val="Correct|smicln|Incorrect|smicln|Incorrect"/>
  <p:tag name="TYPE" val="MultiChoiceSlide"/>
  <p:tag name="CHARTTYPE" val="0"/>
  <p:tag name="CHARTDEFINEDCOLORS" val="3,6,10,45,32,50,13,4,9,55,1"/>
  <p:tag name="TPQUESTIONXML" val="﻿&lt;?xml version=&quot;1.0&quot; encoding=&quot;utf-8&quot;?&gt;&#10;&lt;questionlist&gt;&#10;    &lt;properties&gt;&#10;        &lt;guid&gt;7515EC23F52F4303B7D4014983FF218D&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1EF364CE5794425B4F08ADD834C5A4E&lt;/guid&gt;&#10;            &lt;repollguid&gt;060557CEF79B40A597E52EF9E1797EAB&lt;/repollguid&gt;&#10;            &lt;sourceid&gt;E12527E795A948978A55D0A75B46F367&lt;/sourceid&gt;&#10;            &lt;questiontext&gt;What type of Control is “Stay off of pathway which traffic is being directed through”?&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FF33D5ABFEAE41698B5EFA46AD2A6EC3&lt;/guid&gt;&#10;                    &lt;answertext&gt;Engineering Control, EC&lt;/answertext&gt;&#10;                    &lt;valuetype&gt;-1&lt;/valuetype&gt;&#10;                &lt;/answer&gt;&#10;                &lt;answer&gt;&#10;                    &lt;guid&gt;93FE5FFD9AE54B08A03C1FB8C9C14B38&lt;/guid&gt;&#10;                    &lt;answertext&gt;Administrative/Work Practice Control, AWPC&lt;/answertext&gt;&#10;                    &lt;valuetype&gt;1&lt;/valuetype&gt;&#10;                &lt;/answer&gt;&#10;                &lt;answer&gt;&#10;                    &lt;guid&gt;C6EBCD4E9DEB47B5AC6544EA0C85EEF4&lt;/guid&gt;&#10;                    &lt;answertext&gt;Personal protective equipment, PP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57.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58.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101"/>
  <p:tag name="FONTSIZE" val="24"/>
  <p:tag name="BULLETTYPE" val="ppBulletArabicPeriod"/>
  <p:tag name="ANSWERTEXT" val="Engineering Control, EC&#10;Administrative/Work Practice Control, AWPC&#10;Personal protective equipment, PPE"/>
  <p:tag name="ZEROBASED" val="False"/>
</p:tagLst>
</file>

<file path=ppt/tags/tag15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0.xml><?xml version="1.0" encoding="utf-8"?>
<p:tagLst xmlns:a="http://schemas.openxmlformats.org/drawingml/2006/main" xmlns:r="http://schemas.openxmlformats.org/officeDocument/2006/relationships" xmlns:p="http://schemas.openxmlformats.org/presentationml/2006/main">
  <p:tag name="DELIMITERS" val="3.1"/>
</p:tagLst>
</file>

<file path=ppt/tags/tag161.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SLIDEGUID" val="339D24EE92454D6AA30FA786F9462DEF"/>
  <p:tag name="CHARTTYPE" val="0"/>
  <p:tag name="CHARTDEFINEDCOLORS" val="3,6,10,45,32,50,13,4,9,55,1"/>
  <p:tag name="TPQUESTIONXML" val="﻿&lt;?xml version=&quot;1.0&quot; encoding=&quot;utf-8&quot;?&gt;&#10;&lt;questionlist&gt;&#10;    &lt;properties&gt;&#10;        &lt;guid&gt;EDB162352E674135B4E4C410ACEDB157&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39D24EE92454D6AA30FA786F9462DEF&lt;/guid&gt;&#10;            &lt;repollguid&gt;761CA981295246979EDBF52A81E32F9B&lt;/repollguid&gt;&#10;            &lt;sourceid&gt;BAB0731DE8E14ADEAE0D2E5641092ABD&lt;/sourceid&gt;&#10;            &lt;questiontext&gt;Which answer below represents the greatest Hazard in Tower erec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83592507D3A74EC3823D853789EDC52C&lt;/guid&gt;&#10;                    &lt;answertext&gt;Falls from great heights. &lt;/answertext&gt;&#10;                    &lt;valuetype&gt;1&lt;/valuetype&gt;&#10;                &lt;/answer&gt;&#10;                &lt;answer&gt;&#10;                    &lt;guid&gt;96705344B3404277A80A3F7722794CC1&lt;/guid&gt;&#10;                    &lt;answertext&gt;Electrical hazards.&lt;/answertext&gt;&#10;                    &lt;valuetype&gt;-1&lt;/valuetype&gt;&#10;                &lt;/answer&gt;&#10;                &lt;answer&gt;&#10;                    &lt;guid&gt;B51271BEC7144A86ACA44C98B848A84E&lt;/guid&gt;&#10;                    &lt;answertext&gt;Hazards associated with hoisting personnel and equipment;&lt;/answertext&gt;&#10;                    &lt;valuetype&gt;-1&lt;/valuetype&gt;&#10;                &lt;/answer&gt;&#10;                &lt;answer&gt;&#10;                    &lt;guid&gt;EF4A672C093E4F40A940160184136F67&lt;/guid&gt;&#10;                    &lt;answertext&gt;Falling Objects&lt;/answertext&gt;&#10;                    &lt;valuetype&gt;-1&lt;/valuetype&gt;&#10;                &lt;/answer&gt;&#10;                &lt;answer&gt;&#10;                    &lt;guid&gt;7B34A6993D944B3FA0E32A6F420C296A&lt;/guid&gt;&#10;                    &lt;answertext&gt;Tower collap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answer below represents the greatest Hazard in Tower erection?[;crlf;]42[;]49[;]42[;]False[;]37[;][;crlf;]1.23809523809524[;]1[;]0.683461909257492[;]0.467120181405896[;crlf;]37[;]1[;]Falls from great heights. 1[;]Falls from great heights. [;][;crlf;]1[;]-1[;]Electrical hazards.2[;]Electrical hazards.[;][;crlf;]3[;]-1[;]Hazards associated with hoisting personnel and equipment;3[;]Hazards associated with hoisting personnel and equipment;[;][;crlf;]1[;]-1[;]Falling Objects4[;]Falling Objects[;][;crlf;]0[;]-1[;]Tower collapse5[;]Tower collapse[;]"/>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SLIDEGUID" val="3BDEF0B73B1745ACA46DE82B9BF13E31"/>
  <p:tag name="CHARTTYPE" val="0"/>
  <p:tag name="CHARTDEFINEDCOLORS" val="3,6,10,45,32,50,13,4,9,55,1"/>
  <p:tag name="TPQUESTIONXML" val="﻿&lt;?xml version=&quot;1.0&quot; encoding=&quot;utf-8&quot;?&gt;&#10;&lt;questionlist&gt;&#10;    &lt;properties&gt;&#10;        &lt;guid&gt;903CCD54834C402CAFDB217AF5499030&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BDEF0B73B1745ACA46DE82B9BF13E31&lt;/guid&gt;&#10;            &lt;repollguid&gt;1C3F543946A44CEF82C6EBF41320B104&lt;/repollguid&gt;&#10;            &lt;sourceid&gt;D42B07D5407743B7A4F796EDFB46F4AB&lt;/sourceid&gt;&#10;            &lt;questiontext&gt;Which organization is the unified voice representing the Tower Industr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EAB4274A7B4C4453A353AFAA3D42AB15&lt;/guid&gt;&#10;                    &lt;answertext&gt;OSHA&lt;/answertext&gt;&#10;                    &lt;valuetype&gt;-1&lt;/valuetype&gt;&#10;                &lt;/answer&gt;&#10;                &lt;answer&gt;&#10;                    &lt;guid&gt;B1924AA90F27455BB0563DEF03C4D509&lt;/guid&gt;&#10;                    &lt;answertext&gt;NATE&lt;/answertext&gt;&#10;                    &lt;valuetype&gt;1&lt;/valuetype&gt;&#10;                &lt;/answer&gt;&#10;                &lt;answer&gt;&#10;                    &lt;guid&gt;642A78E124024BB1A871B4839C996AF4&lt;/guid&gt;&#10;                    &lt;answertext&gt;ANSI&lt;/answertext&gt;&#10;                    &lt;valuetype&gt;-1&lt;/valuetype&gt;&#10;                &lt;/answer&gt;&#10;                &lt;answer&gt;&#10;                    &lt;guid&gt;ACB3CB1A742144DE9D9209F980CCA119&lt;/guid&gt;&#10;                    &lt;answertext&gt;NEC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organization is the unified voice representing the Tower Industry[;crlf;]41[;]49[;]41[;]False[;]36[;][;crlf;]1.8780487804878[;]2[;]0.32722946012192[;]0.107079119571684[;crlf;]5[;]-1[;]OSHA1[;]OSHA[;][;crlf;]36[;]1[;]NATE2[;]NATE[;][;crlf;]0[;]-1[;]ANSI3[;]ANSI[;][;crlf;]0[;]-1[;]NECA4[;]NECA[;]"/>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1.xml><?xml version="1.0" encoding="utf-8"?>
<p:tagLst xmlns:a="http://schemas.openxmlformats.org/drawingml/2006/main" xmlns:r="http://schemas.openxmlformats.org/officeDocument/2006/relationships" xmlns:p="http://schemas.openxmlformats.org/presentationml/2006/main">
  <p:tag name="TYPE" val="TrueFalse"/>
  <p:tag name="SLIDEGUID" val="6E8764B595C641DB8473417C946EC3A7"/>
  <p:tag name="CHARTTYPE" val="0"/>
  <p:tag name="CHARTDEFINEDCOLORS" val="3,6,10,45,32,50,13,4,9,55,1"/>
  <p:tag name="TPQUESTIONXML" val="﻿&lt;?xml version=&quot;1.0&quot; encoding=&quot;utf-8&quot;?&gt;&#10;&lt;questionlist&gt;&#10;    &lt;properties&gt;&#10;        &lt;guid&gt;D0FED3E749E240B9AD3CDC0106CE99BB&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E8764B595C641DB8473417C946EC3A7&lt;/guid&gt;&#10;            &lt;repollguid&gt;B0862DC8F45D420F8B14A72C84B893F6&lt;/repollguid&gt;&#10;            &lt;sourceid&gt;3F365C6863D54030B0CFD5F6F3CF5222&lt;/sourceid&gt;&#10;            &lt;questiontext&gt;When you plan your climb you reduce the probability of fall hazard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3F01505DFC4043D79E6BD2703DB3E8E5&lt;/guid&gt;&#10;                    &lt;answertext&gt;True&lt;/answertext&gt;&#10;                    &lt;valuetype&gt;1&lt;/valuetype&gt;&#10;                &lt;/answer&gt;&#10;                &lt;answer&gt;&#10;                    &lt;guid&gt;57C89F47B4C047969C5BE0520D8F9376&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en you plan your climb you reduce the probability of fall hazards[;crlf;]42[;]49[;]42[;]False[;]41[;][;crlf;]1.02380952380952[;]1[;]0.152455338986496[;]0.0232426303854875[;crlf;]41[;]1[;]True1[;]True[;][;crlf;]1[;]-1[;]False2[;]False[;]"/>
  <p:tag name="HASRESULTS" val="True"/>
</p:tagLst>
</file>

<file path=ppt/tags/tag22.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2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4.xml><?xml version="1.0" encoding="utf-8"?>
<p:tagLst xmlns:a="http://schemas.openxmlformats.org/drawingml/2006/main" xmlns:r="http://schemas.openxmlformats.org/officeDocument/2006/relationships" xmlns:p="http://schemas.openxmlformats.org/presentationml/2006/main">
  <p:tag name="TYPE" val="MultiChoiceSlide"/>
  <p:tag name="SLIDEGUID" val="D76941EAD9254E98A2EBD214A3B69B19"/>
  <p:tag name="CHARTTYPE" val="0"/>
  <p:tag name="CHARTDEFINEDCOLORS" val="3,6,10,45,32,50,13,4,9,55,1"/>
  <p:tag name="TPQUESTIONXML" val="﻿&lt;?xml version=&quot;1.0&quot; encoding=&quot;utf-8&quot;?&gt;&#10;&lt;questionlist&gt;&#10;    &lt;properties&gt;&#10;        &lt;guid&gt;BD1319912DD843C1B01E091D44D1D244&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76941EAD9254E98A2EBD214A3B69B19&lt;/guid&gt;&#10;            &lt;repollguid&gt;B70527EE4C9146BEAC371297A96498BA&lt;/repollguid&gt;&#10;            &lt;sourceid&gt;471B883E0F214EEBA2B95D9EC00A1758&lt;/sourceid&gt;&#10;            &lt;questiontext&gt;Which of these must you do when inspecting a tow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Looking for the safest and most effective path up and down the tower&lt;/answertext&gt;&#10;                    &lt;valuetype&gt;-1&lt;/valuetype&gt;&#10;                &lt;/answer&gt;&#10;                &lt;answer&gt;&#10;                    &lt;guid&gt;56E36AB31A314B6E95E6538C99475E17&lt;/guid&gt;&#10;                    &lt;answertext&gt;Based on the type of tower, corners may help save energy when climbing&lt;/answertext&gt;&#10;                    &lt;valuetype&gt;-1&lt;/valuetype&gt;&#10;                &lt;/answer&gt;&#10;                &lt;answer&gt;&#10;                    &lt;guid&gt;2AC20FC19EF546B8AAACB2F1BA4EFDEA&lt;/guid&gt;&#10;                    &lt;answertext&gt;Look for rest positions, you must know your limits and what you can do…Remain Focused&lt;/answertext&gt;&#10;                    &lt;valuetype&gt;-1&lt;/valuetype&gt;&#10;                &lt;/answer&gt;&#10;                &lt;answer&gt;&#10;                    &lt;guid&gt;4248F919B01F4BE1BEAA574CBE1B0A32&lt;/guid&gt;&#10;                    &lt;answertext&gt;All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of these must you do when inspecting a tower?[;crlf;]42[;]49[;]42[;]False[;]42[;][;crlf;]4[;]4[;]0[;]0[;crlf;]0[;]-1[;]Looking for the safest and most effective path up and down the tower1[;]Looking for the safest and most effective path up and down the tower[;][;crlf;]0[;]-1[;]Based on the type of tower, corners may help save energy when climbing2[;]Based on the type of tower, corners may help save energy when climbing[;][;crlf;]0[;]-1[;]Look for rest positions, you must know your limits and what you can do…Remain Focused3[;]Look for rest positions, you must know your limits and what you can do…Remain Focused[;][;crlf;]42[;]1[;]All the above4[;]All the above[;]"/>
  <p:tag name="HASRESULTS" val="True"/>
</p:tagLst>
</file>

<file path=ppt/tags/tag25.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26.xml><?xml version="1.0" encoding="utf-8"?>
<p:tagLst xmlns:a="http://schemas.openxmlformats.org/drawingml/2006/main" xmlns:r="http://schemas.openxmlformats.org/officeDocument/2006/relationships" xmlns:p="http://schemas.openxmlformats.org/presentationml/2006/main">
  <p:tag name="ZEROBASED" val="False"/>
</p:tagLst>
</file>

<file path=ppt/tags/tag2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8.xml><?xml version="1.0" encoding="utf-8"?>
<p:tagLst xmlns:a="http://schemas.openxmlformats.org/drawingml/2006/main" xmlns:r="http://schemas.openxmlformats.org/officeDocument/2006/relationships" xmlns:p="http://schemas.openxmlformats.org/presentationml/2006/main">
  <p:tag name="TYPE" val="TrueFalse"/>
  <p:tag name="SLIDEGUID" val="D52D001D6A524E2CBE198FC05ED7D2D4"/>
  <p:tag name="CHARTTYPE" val="0"/>
  <p:tag name="CHARTDEFINEDCOLORS" val="3,6,10,45,32,50,13,4,9,55,1"/>
  <p:tag name="TPQUESTIONXML" val="﻿&lt;?xml version=&quot;1.0&quot; encoding=&quot;utf-8&quot;?&gt;&#10;&lt;questionlist&gt;&#10;    &lt;properties&gt;&#10;        &lt;guid&gt;E48187102525453398A750E8BA9578B8&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52D001D6A524E2CBE198FC05ED7D2D4&lt;/guid&gt;&#10;            &lt;repollguid&gt;F556C9124FBC452F91AFFCA9C16D5022&lt;/repollguid&gt;&#10;            &lt;sourceid&gt;DECDA5F934AE498E86B2837D31486834&lt;/sourceid&gt;&#10;            &lt;questiontext&gt;Double lanyards provide 100% fall protection when used as design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58C2DE1DBDE4491AB162036B468FDF4E&lt;/guid&gt;&#10;                    &lt;answertext&gt;True&lt;/answertext&gt;&#10;                    &lt;valuetype&gt;1&lt;/valuetype&gt;&#10;                &lt;/answer&gt;&#10;                &lt;answer&gt;&#10;                    &lt;guid&gt;62D125F948D94E2C84DABCE4B5569B6D&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Double lanyards provide 100% fall protection when used as designed?[;crlf;]43[;]49[;]43[;]False[;]38[;][;crlf;]1.11627906976744[;]1[;]0.320559273304424[;]0.10275824770146[;crlf;]38[;]1[;]True1[;]True[;][;crlf;]5[;]-1[;]False2[;]False[;]"/>
  <p:tag name="HASRESULTS" val="True"/>
</p:tagLst>
</file>

<file path=ppt/tags/tag29.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3.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3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1.xml><?xml version="1.0" encoding="utf-8"?>
<p:tagLst xmlns:a="http://schemas.openxmlformats.org/drawingml/2006/main" xmlns:r="http://schemas.openxmlformats.org/officeDocument/2006/relationships" xmlns:p="http://schemas.openxmlformats.org/presentationml/2006/main">
  <p:tag name="TYPE" val="TrueFalse"/>
  <p:tag name="SLIDEGUID" val="E3B2B4EFCD20431BAAD0204D194D9647"/>
  <p:tag name="CHARTTYPE" val="0"/>
  <p:tag name="CHARTDEFINEDCOLORS" val="3,6,10,45,32,50,13,4,9,55,1"/>
  <p:tag name="TPQUESTIONXML" val="﻿&lt;?xml version=&quot;1.0&quot; encoding=&quot;utf-8&quot;?&gt;&#10;&lt;questionlist&gt;&#10;    &lt;properties&gt;&#10;        &lt;guid&gt;43ABF7767C754756B42B03D0E7B79854&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3B2B4EFCD20431BAAD0204D194D9647&lt;/guid&gt;&#10;            &lt;repollguid&gt;38748B843AAA474893840EE448C12B95&lt;/repollguid&gt;&#10;            &lt;sourceid&gt;D0BCE94591494FF1A21934768CC9565C&lt;/sourceid&gt;&#10;            &lt;questiontext&gt;You should maintain 2 points of contact at all tim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You should maintain 2 points of contact at all times[;crlf;]42[;]49[;]42[;]False[;]35[;][;crlf;]1.83333333333333[;]2[;]0.372677996249965[;]0.138888888888889[;crlf;]7[;]-1[;]True1[;]True[;][;crlf;]35[;]1[;]False2[;]False[;]"/>
  <p:tag name="HASRESULTS" val="True"/>
</p:tagLst>
</file>

<file path=ppt/tags/tag32.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TYPE" val="TrueFalse"/>
  <p:tag name="SLIDEGUID" val="B0DF81DE78FF49FE8497BDD214AEFC72"/>
  <p:tag name="CHARTTYPE" val="0"/>
  <p:tag name="CHARTDEFINEDCOLORS" val="3,6,10,45,32,50,13,4,9,55,1"/>
  <p:tag name="TPQUESTIONXML" val="﻿&lt;?xml version=&quot;1.0&quot; encoding=&quot;utf-8&quot;?&gt;&#10;&lt;questionlist&gt;&#10;    &lt;properties&gt;&#10;        &lt;guid&gt;7DE2D9CB4DE84DFC86610E1434CC82FF&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0DF81DE78FF49FE8497BDD214AEFC72&lt;/guid&gt;&#10;            &lt;repollguid&gt;38748B843AAA474893840EE448C12B95&lt;/repollguid&gt;&#10;            &lt;sourceid&gt;D0BCE94591494FF1A21934768CC9565C&lt;/sourceid&gt;&#10;            &lt;questiontext&gt;The three forms of conventional fall protection are: Personal Fall Arrest System, Guardrail system and safety net syste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The three forms of conventional fall protection are: Personal Fall Arrest System, Guardrail system and safety net system[;crlf;]42[;]49[;]42[;]False[;]39[;][;crlf;]1.07142857142857[;]1[;]0.257539376818856[;]0.0663265306122449[;crlf;]39[;]1[;]True1[;]True[;][;crlf;]3[;]-1[;]False2[;]False[;]"/>
  <p:tag name="HASRESULTS" val="True"/>
</p:tagLst>
</file>

<file path=ppt/tags/tag35.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3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SLIDEGUID" val="F5D963F830BC40679BD82B71EAFD32C5"/>
  <p:tag name="CHARTTYPE" val="0"/>
  <p:tag name="CHARTDEFINEDCOLORS" val="3,6,10,45,32,50,13,4,9,55,1"/>
  <p:tag name="TPQUESTIONXML" val="﻿&lt;?xml version=&quot;1.0&quot; encoding=&quot;utf-8&quot;?&gt;&#10;&lt;questionlist&gt;&#10;    &lt;properties&gt;&#10;        &lt;guid&gt;AAAF770C29B54AB291EDD6420D8B5F58&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5D963F830BC40679BD82B71EAFD32C5&lt;/guid&gt;&#10;            &lt;repollguid&gt;B70527EE4C9146BEAC371297A96498BA&lt;/repollguid&gt;&#10;            &lt;sourceid&gt;471B883E0F214EEBA2B95D9EC00A1758&lt;/sourceid&gt;&#10;            &lt;questiontext&gt;Subpart M applies to which of the following answer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Leading edges&lt;/answertext&gt;&#10;                    &lt;valuetype&gt;-1&lt;/valuetype&gt;&#10;                &lt;/answer&gt;&#10;                &lt;answer&gt;&#10;                    &lt;guid&gt;56E36AB31A314B6E95E6538C99475E17&lt;/guid&gt;&#10;                    &lt;answertext&gt;Hoist areas&lt;/answertext&gt;&#10;                    &lt;valuetype&gt;-1&lt;/valuetype&gt;&#10;                &lt;/answer&gt;&#10;                &lt;answer&gt;&#10;                    &lt;guid&gt;2AC20FC19EF546B8AAACB2F1BA4EFDEA&lt;/guid&gt;&#10;                    &lt;answertext&gt;Holes&lt;/answertext&gt;&#10;                    &lt;valuetype&gt;-1&lt;/valuetype&gt;&#10;                &lt;/answer&gt;&#10;                &lt;answer&gt;&#10;                    &lt;guid&gt;4248F919B01F4BE1BEAA574CBE1B0A32&lt;/guid&gt;&#10;                    &lt;answertext&gt;All the above&lt;/answertext&gt;&#10;                    &lt;valuetype&gt;1&lt;/valuetype&gt;&#10;                &lt;/answer&gt;&#10;                &lt;answer&gt;&#10;                    &lt;guid&gt;74AADB774B5245C88333CF00366AA775&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Subpart M applies to which of the following answers?[;crlf;]44[;]49[;]44[;]False[;]41[;][;crlf;]3.97727272727273[;]4[;]0.499483203996271[;]0.24948347107438[;crlf;]1[;]-1[;]Leading edges1[;]Leading edges[;][;crlf;]0[;]-1[;]Hoist areas2[;]Hoist areas[;][;crlf;]0[;]-1[;]Holes3[;]Holes[;][;crlf;]41[;]1[;]All the above4[;]All the above[;][;crlf;]2[;]-1[;]None of the above5[;]None of the above[;]"/>
  <p:tag name="HASRESULTS" val="True"/>
</p:tagLst>
</file>

<file path=ppt/tags/tag38.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1.xml><?xml version="1.0" encoding="utf-8"?>
<p:tagLst xmlns:a="http://schemas.openxmlformats.org/drawingml/2006/main" xmlns:r="http://schemas.openxmlformats.org/officeDocument/2006/relationships" xmlns:p="http://schemas.openxmlformats.org/presentationml/2006/main">
  <p:tag name="TYPE" val="TrueFalse"/>
  <p:tag name="SLIDEGUID" val="65E675E6A33A455F9AC47A30E1C07B8D"/>
  <p:tag name="CHARTTYPE" val="0"/>
  <p:tag name="CHARTDEFINEDCOLORS" val="3,6,10,45,32,50,13,4,9,55,1"/>
  <p:tag name="TPQUESTIONXML" val="﻿&lt;?xml version=&quot;1.0&quot; encoding=&quot;utf-8&quot;?&gt;&#10;&lt;questionlist&gt;&#10;    &lt;properties&gt;&#10;        &lt;guid&gt;558F8C1FD10D4465991DEBD534658E1E&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5E675E6A33A455F9AC47A30E1C07B8D&lt;/guid&gt;&#10;            &lt;repollguid&gt;38748B843AAA474893840EE448C12B95&lt;/repollguid&gt;&#10;            &lt;sourceid&gt;D0BCE94591494FF1A21934768CC9565C&lt;/sourceid&gt;&#10;            &lt;questiontext&gt;Subpart M covers erection of antennas installed on freeway sign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Subpart M covers erection of antennas installed on freeway signs[;crlf;]43[;]49[;]43[;]False[;]18[;][;crlf;]1.41860465116279[;]1[;]0.493330312455731[;]0.243374797187669[;crlf;]25[;]-1[;]True1[;]True[;][;crlf;]18[;]1[;]False2[;]False[;]"/>
  <p:tag name="HASRESULTS" val="True"/>
</p:tagLst>
</file>

<file path=ppt/tags/tag42.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4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4.xml><?xml version="1.0" encoding="utf-8"?>
<p:tagLst xmlns:a="http://schemas.openxmlformats.org/drawingml/2006/main" xmlns:r="http://schemas.openxmlformats.org/officeDocument/2006/relationships" xmlns:p="http://schemas.openxmlformats.org/presentationml/2006/main">
  <p:tag name="TYPE" val="TrueFalse"/>
  <p:tag name="SLIDEGUID" val="5EF001F34AB64DCFB5010B45C7EF7ECF"/>
  <p:tag name="CHARTTYPE" val="0"/>
  <p:tag name="CHARTDEFINEDCOLORS" val="3,6,10,45,32,50,13,4,9,55,1"/>
  <p:tag name="TPQUESTIONXML" val="﻿&lt;?xml version=&quot;1.0&quot; encoding=&quot;utf-8&quot;?&gt;&#10;&lt;questionlist&gt;&#10;    &lt;properties&gt;&#10;        &lt;guid&gt;8A1253EE7E214494965BABE2A4CFE15B&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EF001F34AB64DCFB5010B45C7EF7ECF&lt;/guid&gt;&#10;            &lt;repollguid&gt;38748B843AAA474893840EE448C12B95&lt;/repollguid&gt;&#10;            &lt;sourceid&gt;D0BCE94591494FF1A21934768CC9565C&lt;/sourceid&gt;&#10;            &lt;questiontext&gt;Employers are not required to develop a Fall Protection training program for worker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Employers are not required to develop a Fall Protection training program for workers[;crlf;]44[;]49[;]44[;]False[;]41[;][;crlf;]1.93181818181818[;]2[;]0.252057647872941[;]0.0635330578512397[;crlf;]3[;]-1[;]True1[;]True[;][;crlf;]41[;]1[;]False2[;]False[;]"/>
  <p:tag name="HASRESULTS" val="True"/>
</p:tagLst>
</file>

<file path=ppt/tags/tag45.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4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7.xml><?xml version="1.0" encoding="utf-8"?>
<p:tagLst xmlns:a="http://schemas.openxmlformats.org/drawingml/2006/main" xmlns:r="http://schemas.openxmlformats.org/officeDocument/2006/relationships" xmlns:p="http://schemas.openxmlformats.org/presentationml/2006/main">
  <p:tag name="TYPE" val="TrueFalse"/>
  <p:tag name="SLIDEGUID" val="C69A8EDB123746F5A92445DE87B2AE44"/>
  <p:tag name="CHARTTYPE" val="0"/>
  <p:tag name="CHARTDEFINEDCOLORS" val="3,6,10,45,32,50,13,4,9,55,1"/>
  <p:tag name="TPQUESTIONXML" val="﻿&lt;?xml version=&quot;1.0&quot; encoding=&quot;utf-8&quot;?&gt;&#10;&lt;questionlist&gt;&#10;    &lt;properties&gt;&#10;        &lt;guid&gt;259488EE715C4EF6924A40E598F3F260&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69A8EDB123746F5A92445DE87B2AE44&lt;/guid&gt;&#10;            &lt;repollguid&gt;38748B843AAA474893840EE448C12B95&lt;/repollguid&gt;&#10;            &lt;sourceid&gt;D0BCE94591494FF1A21934768CC9565C&lt;/sourceid&gt;&#10;            &lt;questiontext&gt;Fatalities in the tower industry roughly match that of all other industri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Fatalities in the tower industry roughly match that of all other industries[;crlf;]44[;]49[;]44[;]False[;]44[;][;crlf;]2[;]2[;]0[;]0[;crlf;]0[;]-1[;]True1[;]True[;][;crlf;]44[;]1[;]False2[;]False[;]"/>
  <p:tag name="HASRESULTS" val="True"/>
</p:tagLst>
</file>

<file path=ppt/tags/tag48.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TYPE" val="MultiChoiceSlide"/>
  <p:tag name="SLIDEGUID" val="1E24B9460A2F421E8285EF3C02791233"/>
  <p:tag name="CHARTTYPE" val="0"/>
  <p:tag name="CHARTDEFINEDCOLORS" val="3,6,10,45,32,50,13,4,9,55,1"/>
  <p:tag name="TPQUESTIONXML" val="﻿&lt;?xml version=&quot;1.0&quot; encoding=&quot;utf-8&quot;?&gt;&#10;&lt;questionlist&gt;&#10;    &lt;properties&gt;&#10;        &lt;guid&gt;424933A2080B4AEE83E9790CD389AD21&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E24B9460A2F421E8285EF3C02791233&lt;/guid&gt;&#10;            &lt;repollguid&gt;B70527EE4C9146BEAC371297A96498BA&lt;/repollguid&gt;&#10;            &lt;sourceid&gt;471B883E0F214EEBA2B95D9EC00A1758&lt;/sourceid&gt;&#10;            &lt;questiontext&gt;Which of the following are not part of a fall prevention progra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Selection of appropriate fall protection systems&lt;/answertext&gt;&#10;                    &lt;valuetype&gt;-1&lt;/valuetype&gt;&#10;                &lt;/answer&gt;&#10;                &lt;answer&gt;&#10;                    &lt;guid&gt;56E36AB31A314B6E95E6538C99475E17&lt;/guid&gt;&#10;                    &lt;answertext&gt;Proper construction and installation of safety systems&lt;/answertext&gt;&#10;                    &lt;valuetype&gt;-1&lt;/valuetype&gt;&#10;                &lt;/answer&gt;&#10;                &lt;answer&gt;&#10;                    &lt;guid&gt;2AC20FC19EF546B8AAACB2F1BA4EFDEA&lt;/guid&gt;&#10;                    &lt;answertext&gt;Allow employees to supervise themselves&lt;/answertext&gt;&#10;                    &lt;valuetype&gt;1&lt;/valuetype&gt;&#10;                &lt;/answer&gt;&#10;                &lt;answer&gt;&#10;                    &lt;guid&gt;4248F919B01F4BE1BEAA574CBE1B0A32&lt;/guid&gt;&#10;                    &lt;answertext&gt;Use safe work procedures&lt;/answertext&gt;&#10;                    &lt;valuetype&gt;-1&lt;/valuetype&gt;&#10;                &lt;/answer&gt;&#10;                &lt;answer&gt;&#10;                    &lt;guid&gt;74AADB774B5245C88333CF00366AA775&lt;/guid&gt;&#10;                    &lt;answertext&gt;Training worker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of the following are not part of a fall prevention program?[;crlf;]43[;]49[;]43[;]False[;]40[;][;crlf;]2.93023255813953[;]3[;]0.25475467790938[;]0.0648999459167117[;crlf;]0[;]-1[;]Selection of appropriate fall protection systems1[;]Selection of appropriate fall protection systems[;][;crlf;]3[;]-1[;]Proper construction and installation of safety systems2[;]Proper construction and installation of safety systems[;][;crlf;]40[;]1[;]Allow employees to supervise themselves3[;]Allow employees to supervise themselves[;][;crlf;]0[;]-1[;]Use safe work procedures4[;]Use safe work procedures[;][;crlf;]0[;]-1[;]Training workers5[;]Training workers[;]"/>
  <p:tag name="HASRESULTS" val="True"/>
</p:tagLst>
</file>

<file path=ppt/tags/tag51.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52.xml><?xml version="1.0" encoding="utf-8"?>
<p:tagLst xmlns:a="http://schemas.openxmlformats.org/drawingml/2006/main" xmlns:r="http://schemas.openxmlformats.org/officeDocument/2006/relationships" xmlns:p="http://schemas.openxmlformats.org/presentationml/2006/main">
  <p:tag name="ZEROBASED" val="False"/>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4.xml><?xml version="1.0" encoding="utf-8"?>
<p:tagLst xmlns:a="http://schemas.openxmlformats.org/drawingml/2006/main" xmlns:r="http://schemas.openxmlformats.org/officeDocument/2006/relationships" xmlns:p="http://schemas.openxmlformats.org/presentationml/2006/main">
  <p:tag name="TYPE" val="TrueFalse"/>
  <p:tag name="SLIDEGUID" val="4092F6C9AFFF44FFA7D37C9228549737"/>
  <p:tag name="CHARTTYPE" val="0"/>
  <p:tag name="CHARTDEFINEDCOLORS" val="3,6,10,45,32,50,13,4,9,55,1"/>
  <p:tag name="TPQUESTIONXML" val="﻿&lt;?xml version=&quot;1.0&quot; encoding=&quot;utf-8&quot;?&gt;&#10;&lt;questionlist&gt;&#10;    &lt;properties&gt;&#10;        &lt;guid&gt;0ED1D0F6149F4B038A7480A53F69C83D&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092F6C9AFFF44FFA7D37C9228549737&lt;/guid&gt;&#10;            &lt;repollguid&gt;38748B843AAA474893840EE448C12B95&lt;/repollguid&gt;&#10;            &lt;sourceid&gt;D0BCE94591494FF1A21934768CC9565C&lt;/sourceid&gt;&#10;            &lt;questiontext&gt;Body belts are approved for Personal Fall Arrest System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Body belts are approved for Personal Fall Arrest Systems[;crlf;]45[;]49[;]45[;]False[;]45[;][;crlf;]2[;]2[;]0[;]0[;crlf;]0[;]-1[;]True1[;]True[;][;crlf;]45[;]1[;]False2[;]False[;]"/>
  <p:tag name="HASRESULTS" val="True"/>
</p:tagLst>
</file>

<file path=ppt/tags/tag55.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5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7.xml><?xml version="1.0" encoding="utf-8"?>
<p:tagLst xmlns:a="http://schemas.openxmlformats.org/drawingml/2006/main" xmlns:r="http://schemas.openxmlformats.org/officeDocument/2006/relationships" xmlns:p="http://schemas.openxmlformats.org/presentationml/2006/main">
  <p:tag name="TYPE" val="MultiChoiceSlide"/>
  <p:tag name="SLIDEGUID" val="AC5EAF3A0E3346F9B7C1DE961CD33519"/>
  <p:tag name="CHARTTYPE" val="0"/>
  <p:tag name="CHARTDEFINEDCOLORS" val="3,6,10,45,32,50,13,4,9,55,1"/>
  <p:tag name="TPQUESTIONXML" val="﻿&lt;?xml version=&quot;1.0&quot; encoding=&quot;utf-8&quot;?&gt;&#10;&lt;questionlist&gt;&#10;    &lt;properties&gt;&#10;        &lt;guid&gt;967EC1AB4D2F4C339A85A884F61C5A58&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C5EAF3A0E3346F9B7C1DE961CD33519&lt;/guid&gt;&#10;            &lt;repollguid&gt;B70527EE4C9146BEAC371297A96498BA&lt;/repollguid&gt;&#10;            &lt;sourceid&gt;471B883E0F214EEBA2B95D9EC00A1758&lt;/sourceid&gt;&#10;            &lt;questiontext&gt;Which of the following is required as part of a Personal Fall Arrest Syste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It limits maximum arresting force on an employee to 1,800 pounds&lt;/answertext&gt;&#10;                    &lt;valuetype&gt;-1&lt;/valuetype&gt;&#10;                &lt;/answer&gt;&#10;                &lt;answer&gt;&#10;                    &lt;guid&gt;56E36AB31A314B6E95E6538C99475E17&lt;/guid&gt;&#10;                    &lt;answertext&gt;Rigged so an employee can’t free fall more than 6 feet (1.8 m), &lt;/answertext&gt;&#10;                    &lt;valuetype&gt;-1&lt;/valuetype&gt;&#10;                &lt;/answer&gt;&#10;                &lt;answer&gt;&#10;                    &lt;guid&gt;2AC20FC19EF546B8AAACB2F1BA4EFDEA&lt;/guid&gt;&#10;                    &lt;answertext&gt;Must bring an employee to a complete stop&lt;/answertext&gt;&#10;                    &lt;valuetype&gt;-1&lt;/valuetype&gt;&#10;                &lt;/answer&gt;&#10;                &lt;answer&gt;&#10;                    &lt;guid&gt;4248F919B01F4BE1BEAA574CBE1B0A32&lt;/guid&gt;&#10;                    &lt;answertext&gt;All the above&lt;/answertext&gt;&#10;                    &lt;valuetype&gt;1&lt;/valuetype&gt;&#10;                &lt;/answer&gt;&#10;                &lt;answer&gt;&#10;                    &lt;guid&gt;6014338C18AF408EA61D093ABD154C43&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of the following is required as part of a Personal Fall Arrest System?[;crlf;]42[;]49[;]42[;]False[;]38[;][;crlf;]3.92857142857143[;]4[;]0.59333027592272[;]0.352040816326531[;crlf;]1[;]-1[;]It limits maximum arresting force on an employee to 1,800 pounds1[;]It limits maximum arresting force on an employee to 1,800 pounds[;][;crlf;]1[;]-1[;]Rigged so an employee can’t free fall more than 6 feet (1.8 m), 2[;]Rigged so an employee can’t free fall more than 6 feet (1.8 m), [;][;crlf;]0[;]-1[;]Must bring an employee to a complete stop3[;]Must bring an employee to a complete stop[;][;crlf;]38[;]1[;]All the above4[;]All the above[;][;crlf;]2[;]-1[;]None of the above5[;]None of the above[;]"/>
  <p:tag name="HASRESULTS" val="True"/>
</p:tagLst>
</file>

<file path=ppt/tags/tag58.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59.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SLIDEGUID" val="57133A2D46DB45E9B4A23FE7C74F58E5"/>
  <p:tag name="CHARTTYPE" val="0"/>
  <p:tag name="CHARTDEFINEDCOLORS" val="3,6,10,45,32,50,13,4,9,55,1"/>
  <p:tag name="TPQUESTIONXML" val="﻿&lt;?xml version=&quot;1.0&quot; encoding=&quot;utf-8&quot;?&gt;&#10;&lt;questionlist&gt;&#10;    &lt;properties&gt;&#10;        &lt;guid&gt;D62502B0E64042ED8835C7A2A2C326B7&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133A2D46DB45E9B4A23FE7C74F58E5&lt;/guid&gt;&#10;            &lt;repollguid&gt;C1C12E3008524CB78582076DBDF26712&lt;/repollguid&gt;&#10;            &lt;sourceid&gt;10682CA0074342BB95B36B7B78888F7E&lt;/sourceid&gt;&#10;            &lt;questiontext&gt;Which is not a function of OSH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BA086F36B7A403FB74AF9E81FD6A772&lt;/guid&gt;&#10;                    &lt;answertext&gt;Promulgate new standards&lt;/answertext&gt;&#10;                    &lt;valuetype&gt;-1&lt;/valuetype&gt;&#10;                &lt;/answer&gt;&#10;                &lt;answer&gt;&#10;                    &lt;guid&gt;7C818DF3CCAC467BAAE8DD19C20CC1F7&lt;/guid&gt;&#10;                    &lt;answertext&gt;Training&lt;/answertext&gt;&#10;                    &lt;valuetype&gt;-1&lt;/valuetype&gt;&#10;                &lt;/answer&gt;&#10;                &lt;answer&gt;&#10;                    &lt;guid&gt;AE26828192ED48F485FEFF03FC050F2B&lt;/guid&gt;&#10;                    &lt;answertext&gt;Enforcement of standards&lt;/answertext&gt;&#10;                    &lt;valuetype&gt;-1&lt;/valuetype&gt;&#10;                &lt;/answer&gt;&#10;                &lt;answer&gt;&#10;                    &lt;guid&gt;D5A0A6B87BAA40C8B599A03E4B41E002&lt;/guid&gt;&#10;                    &lt;answertext&gt;Conducts research on hazard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is not a function of OSHA?[;crlf;]42[;]49[;]42[;]False[;]17[;][;crlf;]2.69047619047619[;]2.5[;]1.20491246941714[;]1.45181405895692[;crlf;]9[;]-1[;]Promulgate new standards1[;]Promulgate new standards[;][;crlf;]12[;]-1[;]Training2[;]Training[;][;crlf;]4[;]-1[;]Enforcement of standards3[;]Enforcement of standards[;][;crlf;]17[;]1[;]Conducts research on hazards4[;]Conducts research on hazards[;]"/>
  <p:tag name="HASRESULTS" val="True"/>
</p:tagLst>
</file>

<file path=ppt/tags/tag6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1.xml><?xml version="1.0" encoding="utf-8"?>
<p:tagLst xmlns:a="http://schemas.openxmlformats.org/drawingml/2006/main" xmlns:r="http://schemas.openxmlformats.org/officeDocument/2006/relationships" xmlns:p="http://schemas.openxmlformats.org/presentationml/2006/main">
  <p:tag name="TYPE" val="MultiChoiceSlide"/>
  <p:tag name="SLIDEGUID" val="BCF3D663BD5E4CBEAD0C6E4E32E8A4EE"/>
  <p:tag name="CHARTTYPE" val="0"/>
  <p:tag name="CHARTDEFINEDCOLORS" val="3,6,10,45,32,50,13,4,9,55,1"/>
  <p:tag name="TPQUESTIONXML" val="﻿&lt;?xml version=&quot;1.0&quot; encoding=&quot;utf-8&quot;?&gt;&#10;&lt;questionlist&gt;&#10;    &lt;properties&gt;&#10;        &lt;guid&gt;22B57BDB4869486283A41B9FE7C625B3&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CF3D663BD5E4CBEAD0C6E4E32E8A4EE&lt;/guid&gt;&#10;            &lt;repollguid&gt;B70527EE4C9146BEAC371297A96498BA&lt;/repollguid&gt;&#10;            &lt;sourceid&gt;471B883E0F214EEBA2B95D9EC00A1758&lt;/sourceid&gt;&#10;            &lt;questiontext&gt;Which of the following is not part of a Personal Fall Arrest Syste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Full Body Harness&lt;/answertext&gt;&#10;                    &lt;valuetype&gt;-1&lt;/valuetype&gt;&#10;                &lt;/answer&gt;&#10;                &lt;answer&gt;&#10;                    &lt;guid&gt;56E36AB31A314B6E95E6538C99475E17&lt;/guid&gt;&#10;                    &lt;answertext&gt;Anchorage Point&lt;/answertext&gt;&#10;                    &lt;valuetype&gt;-1&lt;/valuetype&gt;&#10;                &lt;/answer&gt;&#10;                &lt;answer&gt;&#10;                    &lt;guid&gt;2AC20FC19EF546B8AAACB2F1BA4EFDEA&lt;/guid&gt;&#10;                    &lt;answertext&gt;Body Belt&lt;/answertext&gt;&#10;                    &lt;valuetype&gt;1&lt;/valuetype&gt;&#10;                &lt;/answer&gt;&#10;                &lt;answer&gt;&#10;                    &lt;guid&gt;4248F919B01F4BE1BEAA574CBE1B0A32&lt;/guid&gt;&#10;                    &lt;answertext&gt;Lanyard&lt;/answertext&gt;&#10;                    &lt;valuetype&gt;-1&lt;/valuetype&gt;&#10;                &lt;/answer&gt;&#10;                &lt;answer&gt;&#10;                    &lt;guid&gt;6014338C18AF408EA61D093ABD154C43&lt;/guid&gt;&#10;                    &lt;answertext&gt;Connector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of the following is not part of a Personal Fall Arrest System?[;crlf;]42[;]49[;]42[;]False[;]37[;][;crlf;]2.95238095238095[;]3[;]0.433830170435443[;]0.188208616780045[;crlf;]0[;]-1[;]Full Body Harness1[;]Full Body Harness[;][;crlf;]4[;]-1[;]Anchorage Point2[;]Anchorage Point[;][;crlf;]37[;]1[;]Body Belt3[;]Body Belt[;][;crlf;]0[;]-1[;]Lanyard4[;]Lanyard[;][;crlf;]1[;]-1[;]Connectors5[;]Connectors[;]"/>
  <p:tag name="HASRESULTS" val="True"/>
</p:tagLst>
</file>

<file path=ppt/tags/tag62.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63.xml><?xml version="1.0" encoding="utf-8"?>
<p:tagLst xmlns:a="http://schemas.openxmlformats.org/drawingml/2006/main" xmlns:r="http://schemas.openxmlformats.org/officeDocument/2006/relationships" xmlns:p="http://schemas.openxmlformats.org/presentationml/2006/main">
  <p:tag name="ZEROBASED" val="False"/>
</p:tagLst>
</file>

<file path=ppt/tags/tag6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5.xml><?xml version="1.0" encoding="utf-8"?>
<p:tagLst xmlns:a="http://schemas.openxmlformats.org/drawingml/2006/main" xmlns:r="http://schemas.openxmlformats.org/officeDocument/2006/relationships" xmlns:p="http://schemas.openxmlformats.org/presentationml/2006/main">
  <p:tag name="TYPE" val="TrueFalse"/>
  <p:tag name="SLIDEGUID" val="EBBE903DEEF94B78ACB69DE099E41FA3"/>
  <p:tag name="CHARTTYPE" val="0"/>
  <p:tag name="CHARTDEFINEDCOLORS" val="3,6,10,45,32,50,13,4,9,55,1"/>
  <p:tag name="TPQUESTIONXML" val="﻿&lt;?xml version=&quot;1.0&quot; encoding=&quot;utf-8&quot;?&gt;&#10;&lt;questionlist&gt;&#10;    &lt;properties&gt;&#10;        &lt;guid&gt;1937E9905BB14B0CA82DC536ED7D50C1&lt;/guid&gt;&#10;        &lt;description /&gt;&#10;        &lt;date&gt;2/18/2016 9:53: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BBE903DEEF94B78ACB69DE099E41FA3&lt;/guid&gt;&#10;            &lt;repollguid&gt;38748B843AAA474893840EE448C12B95&lt;/repollguid&gt;&#10;            &lt;sourceid&gt;D0BCE94591494FF1A21934768CC9565C&lt;/sourceid&gt;&#10;            &lt;questiontext&gt;It is ok to use non-locking snaphooks as part of personal fall arrest systems and positioning device system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It is ok to use non-locking snaphooks as part of personal fall arrest systems and positioning device systems.[;crlf;]41[;]49[;]41[;]False[;]41[;][;crlf;]2[;]2[;]0[;]0[;crlf;]0[;]-1[;]True1[;]True[;][;crlf;]41[;]1[;]False2[;]False[;]"/>
  <p:tag name="HASRESULTS" val="True"/>
</p:tagLst>
</file>

<file path=ppt/tags/tag66.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6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8.xml><?xml version="1.0" encoding="utf-8"?>
<p:tagLst xmlns:a="http://schemas.openxmlformats.org/drawingml/2006/main" xmlns:r="http://schemas.openxmlformats.org/officeDocument/2006/relationships" xmlns:p="http://schemas.openxmlformats.org/presentationml/2006/main">
  <p:tag name="TYPE" val="TrueFalse"/>
  <p:tag name="SLIDEGUID" val="E8EDD2FD9A4F46D8BD3ADE5C6EB14D2B"/>
  <p:tag name="CHARTTYPE" val="0"/>
  <p:tag name="CHARTDEFINEDCOLORS" val="3,6,10,45,32,50,13,4,9,55,1"/>
  <p:tag name="TPQUESTIONXML" val="﻿&lt;?xml version=&quot;1.0&quot; encoding=&quot;utf-8&quot;?&gt;&#10;&lt;questionlist&gt;&#10;    &lt;properties&gt;&#10;        &lt;guid&gt;E7B8EB718F514E3D99E21380AD5F7C03&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8EDD2FD9A4F46D8BD3ADE5C6EB14D2B&lt;/guid&gt;&#10;            &lt;repollguid&gt;E55915E3F3F044988C64695EB50C62BE&lt;/repollguid&gt;&#10;            &lt;sourceid&gt;54A38B5B32A548F3BD3F2048A4A51D14&lt;/sourceid&gt;&#10;            &lt;questiontext&gt;Look at this picture. This is an approved anchorage poi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truefalse&gt;True&lt;/truefalse&gt;&#10;            &lt;answers&gt;&#10;                &lt;answer&gt;&#10;                    &lt;guid&gt;2B3ACDFDCAB345BE8BA5D21C95EC1F3F&lt;/guid&gt;&#10;                    &lt;answertext&gt;True&lt;/answertext&gt;&#10;                    &lt;valuetype&gt;-1&lt;/valuetype&gt;&#10;                &lt;/answer&gt;&#10;                &lt;answer&gt;&#10;                    &lt;guid&gt;3C34040F17284700AF6E771C0B7C3B7C&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Look at this picture. This is an approved anchorage point.[;crlf;]42[;]49[;]42[;]False[;]39[;][;crlf;]1.92857142857143[;]2[;]0.257539376818856[;]0.0663265306122449[;crlf;]3[;]-1[;]True1[;]True[;][;crlf;]39[;]1[;]False2[;]False[;]"/>
  <p:tag name="HASRESULTS" val="True"/>
</p:tagLst>
</file>

<file path=ppt/tags/tag69.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7.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70.xml><?xml version="1.0" encoding="utf-8"?>
<p:tagLst xmlns:a="http://schemas.openxmlformats.org/drawingml/2006/main" xmlns:r="http://schemas.openxmlformats.org/officeDocument/2006/relationships" xmlns:p="http://schemas.openxmlformats.org/presentationml/2006/main">
  <p:tag name="ZEROBASED" val="False"/>
</p:tagLst>
</file>

<file path=ppt/tags/tag7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2.xml><?xml version="1.0" encoding="utf-8"?>
<p:tagLst xmlns:a="http://schemas.openxmlformats.org/drawingml/2006/main" xmlns:r="http://schemas.openxmlformats.org/officeDocument/2006/relationships" xmlns:p="http://schemas.openxmlformats.org/presentationml/2006/main">
  <p:tag name="TYPE" val="MultiChoiceSlide"/>
  <p:tag name="SLIDEGUID" val="5CEE63944BBC4982BC47350805F9C2EA"/>
  <p:tag name="CHARTTYPE" val="0"/>
  <p:tag name="CHARTDEFINEDCOLORS" val="3,6,10,45,32,50,13,4,9,55,1"/>
  <p:tag name="TPQUESTIONXML" val="﻿&lt;?xml version=&quot;1.0&quot; encoding=&quot;utf-8&quot;?&gt;&#10;&lt;questionlist&gt;&#10;    &lt;properties&gt;&#10;        &lt;guid&gt;B6E0FB31E49949E99C20D6E105BD8875&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CEE63944BBC4982BC47350805F9C2EA&lt;/guid&gt;&#10;            &lt;repollguid&gt;B70527EE4C9146BEAC371297A96498BA&lt;/repollguid&gt;&#10;            &lt;sourceid&gt;471B883E0F214EEBA2B95D9EC00A1758&lt;/sourceid&gt;&#10;            &lt;questiontext&gt;How often do you need to inspect your PFAS equipm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Weekly&lt;/answertext&gt;&#10;                    &lt;valuetype&gt;-1&lt;/valuetype&gt;&#10;                &lt;/answer&gt;&#10;                &lt;answer&gt;&#10;                    &lt;guid&gt;56E36AB31A314B6E95E6538C99475E17&lt;/guid&gt;&#10;                    &lt;answertext&gt;At the end of your shift&lt;/answertext&gt;&#10;                    &lt;valuetype&gt;-1&lt;/valuetype&gt;&#10;                &lt;/answer&gt;&#10;                &lt;answer&gt;&#10;                    &lt;guid&gt;2AC20FC19EF546B8AAACB2F1BA4EFDEA&lt;/guid&gt;&#10;                    &lt;answertext&gt;Before each use&lt;/answertext&gt;&#10;                    &lt;valuetype&gt;1&lt;/valuetype&gt;&#10;                &lt;/answer&gt;&#10;                &lt;answer&gt;&#10;                    &lt;guid&gt;4248F919B01F4BE1BEAA574CBE1B0A32&lt;/guid&gt;&#10;                    &lt;answertext&gt;Monthly&lt;/answertext&gt;&#10;                    &lt;valuetype&gt;-1&lt;/valuetype&gt;&#10;                &lt;/answer&gt;&#10;                &lt;answer&gt;&#10;                    &lt;guid&gt;6014338C18AF408EA61D093ABD154C43&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How often do you need to inspect your PFAS equipment?[;crlf;]42[;]49[;]42[;]False[;]40[;][;crlf;]2.95238095238095[;]3[;]0.21295885499998[;]0.0453514739229025[;crlf;]0[;]-1[;]Weekly1[;]Weekly[;][;crlf;]2[;]-1[;]At the end of your shift2[;]At the end of your shift[;][;crlf;]40[;]1[;]Before each use3[;]Before each use[;][;crlf;]0[;]-1[;]Monthly4[;]Monthly[;][;crlf;]0[;]-1[;]None of the above5[;]None of the above[;]"/>
  <p:tag name="HASRESULTS" val="True"/>
</p:tagLst>
</file>

<file path=ppt/tags/tag73.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74.xml><?xml version="1.0" encoding="utf-8"?>
<p:tagLst xmlns:a="http://schemas.openxmlformats.org/drawingml/2006/main" xmlns:r="http://schemas.openxmlformats.org/officeDocument/2006/relationships" xmlns:p="http://schemas.openxmlformats.org/presentationml/2006/main">
  <p:tag name="ZEROBASED" val="False"/>
</p:tagLst>
</file>

<file path=ppt/tags/tag7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6.xml><?xml version="1.0" encoding="utf-8"?>
<p:tagLst xmlns:a="http://schemas.openxmlformats.org/drawingml/2006/main" xmlns:r="http://schemas.openxmlformats.org/officeDocument/2006/relationships" xmlns:p="http://schemas.openxmlformats.org/presentationml/2006/main">
  <p:tag name="TYPE" val="MultiChoiceSlide"/>
  <p:tag name="SLIDEGUID" val="D2240920FED6413D8BAB510CA6DBF86A"/>
  <p:tag name="CHARTTYPE" val="0"/>
  <p:tag name="CHARTDEFINEDCOLORS" val="3,6,10,45,32,50,13,4,9,55,1"/>
  <p:tag name="TPQUESTIONXML" val="﻿&lt;?xml version=&quot;1.0&quot; encoding=&quot;utf-8&quot;?&gt;&#10;&lt;questionlist&gt;&#10;    &lt;properties&gt;&#10;        &lt;guid&gt;5FC2216D208544C7BA1EF656884F4849&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2240920FED6413D8BAB510CA6DBF86A&lt;/guid&gt;&#10;            &lt;repollguid&gt;B70527EE4C9146BEAC371297A96498BA&lt;/repollguid&gt;&#10;            &lt;sourceid&gt;471B883E0F214EEBA2B95D9EC00A1758&lt;/sourceid&gt;&#10;            &lt;questiontext&gt;How many feet away from a rooftop edge or leading edge can you be before fall protection is require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10 feet&lt;/answertext&gt;&#10;                    &lt;valuetype&gt;-1&lt;/valuetype&gt;&#10;                &lt;/answer&gt;&#10;                &lt;answer&gt;&#10;                    &lt;guid&gt;56E36AB31A314B6E95E6538C99475E17&lt;/guid&gt;&#10;                    &lt;answertext&gt;15 feet&lt;/answertext&gt;&#10;                    &lt;valuetype&gt;-1&lt;/valuetype&gt;&#10;                &lt;/answer&gt;&#10;                &lt;answer&gt;&#10;                    &lt;guid&gt;2AC20FC19EF546B8AAACB2F1BA4EFDEA&lt;/guid&gt;&#10;                    &lt;answertext&gt;5 feet&lt;/answertext&gt;&#10;                    &lt;valuetype&gt;-1&lt;/valuetype&gt;&#10;                &lt;/answer&gt;&#10;                &lt;answer&gt;&#10;                    &lt;guid&gt;4248F919B01F4BE1BEAA574CBE1B0A32&lt;/guid&gt;&#10;                    &lt;answertext&gt;6 feet&lt;/answertext&gt;&#10;                    &lt;valuetype&gt;1&lt;/valuetype&gt;&#10;                &lt;/answer&gt;&#10;                &lt;answer&gt;&#10;                    &lt;guid&gt;6014338C18AF408EA61D093ABD154C43&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How many feet away from a rooftop edge or leading edge can you be before fall protection is required?[;crlf;]44[;]49[;]44[;]False[;]39[;][;crlf;]3.95454545454545[;]4[;]0.601307116151043[;]0.361570247933884[;crlf;]1[;]-1[;]10 feet1[;]10 feet[;][;crlf;]1[;]-1[;]15 feet2[;]15 feet[;][;crlf;]0[;]-1[;]5 feet3[;]5 feet[;][;crlf;]39[;]1[;]6 feet4[;]6 feet[;][;crlf;]3[;]-1[;]None of the above5[;]None of the above[;]"/>
  <p:tag name="HASRESULTS" val="True"/>
</p:tagLst>
</file>

<file path=ppt/tags/tag77.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78.xml><?xml version="1.0" encoding="utf-8"?>
<p:tagLst xmlns:a="http://schemas.openxmlformats.org/drawingml/2006/main" xmlns:r="http://schemas.openxmlformats.org/officeDocument/2006/relationships" xmlns:p="http://schemas.openxmlformats.org/presentationml/2006/main">
  <p:tag name="ZEROBASED" val="False"/>
</p:tagLst>
</file>

<file path=ppt/tags/tag7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80.xml><?xml version="1.0" encoding="utf-8"?>
<p:tagLst xmlns:a="http://schemas.openxmlformats.org/drawingml/2006/main" xmlns:r="http://schemas.openxmlformats.org/officeDocument/2006/relationships" xmlns:p="http://schemas.openxmlformats.org/presentationml/2006/main">
  <p:tag name="TYPE" val="TrueFalse"/>
  <p:tag name="SLIDEGUID" val="FC72CC0C2C224A0096F062C8643E360C"/>
  <p:tag name="CHARTTYPE" val="0"/>
  <p:tag name="CHARTDEFINEDCOLORS" val="3,6,10,45,32,50,13,4,9,55,1"/>
  <p:tag name="TPQUESTIONXML" val="﻿&lt;?xml version=&quot;1.0&quot; encoding=&quot;utf-8&quot;?&gt;&#10;&lt;questionlist&gt;&#10;    &lt;properties&gt;&#10;        &lt;guid&gt;2EA7802972E94152947D8B1BBB5B51FF&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72CC0C2C224A0096F062C8643E360C&lt;/guid&gt;&#10;            &lt;repollguid&gt;38748B843AAA474893840EE448C12B95&lt;/repollguid&gt;&#10;            &lt;sourceid&gt;D0BCE94591494FF1A21934768CC9565C&lt;/sourceid&gt;&#10;            &lt;questiontext&gt;The one benefit of Positioning devices are that they allow for hands-free work.&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The one benefit of Positioning devices are that they allow for hands-free work.[;crlf;]43[;]49[;]43[;]False[;]43[;][;crlf;]1[;]1[;]0[;]0[;crlf;]43[;]1[;]True1[;]True[;][;crlf;]0[;]-1[;]False2[;]False[;]"/>
  <p:tag name="HASRESULTS" val="True"/>
</p:tagLst>
</file>

<file path=ppt/tags/tag81.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8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3.xml><?xml version="1.0" encoding="utf-8"?>
<p:tagLst xmlns:a="http://schemas.openxmlformats.org/drawingml/2006/main" xmlns:r="http://schemas.openxmlformats.org/officeDocument/2006/relationships" xmlns:p="http://schemas.openxmlformats.org/presentationml/2006/main">
  <p:tag name="TYPE" val="MultiChoiceSlide"/>
  <p:tag name="SLIDEGUID" val="156352DD290847949E341122C28E52BF"/>
  <p:tag name="CHARTTYPE" val="0"/>
  <p:tag name="CHARTDEFINEDCOLORS" val="3,6,10,45,32,50,13,4,9,55,1"/>
  <p:tag name="TPQUESTIONXML" val="﻿&lt;?xml version=&quot;1.0&quot; encoding=&quot;utf-8&quot;?&gt;&#10;&lt;questionlist&gt;&#10;    &lt;properties&gt;&#10;        &lt;guid&gt;0B209997552F47E5880222088C9841CC&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56352DD290847949E341122C28E52BF&lt;/guid&gt;&#10;            &lt;repollguid&gt;B70527EE4C9146BEAC371297A96498BA&lt;/repollguid&gt;&#10;            &lt;sourceid&gt;471B883E0F214EEBA2B95D9EC00A1758&lt;/sourceid&gt;&#10;            &lt;questiontext&gt;Which best describes the term Suspension Traum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Medical effects from bruises as a result of climbing a tower&lt;/answertext&gt;&#10;                    &lt;valuetype&gt;-1&lt;/valuetype&gt;&#10;                &lt;/answer&gt;&#10;                &lt;answer&gt;&#10;                    &lt;guid&gt;56E36AB31A314B6E95E6538C99475E17&lt;/guid&gt;&#10;                    &lt;answertext&gt;Medical effects from being suspended vertically&lt;/answertext&gt;&#10;                    &lt;valuetype&gt;1&lt;/valuetype&gt;&#10;                &lt;/answer&gt;&#10;                &lt;answer&gt;&#10;                    &lt;guid&gt;2AC20FC19EF546B8AAACB2F1BA4EFDEA&lt;/guid&gt;&#10;                    &lt;answertext&gt;Medical effects from being suspended horizontally&lt;/answertext&gt;&#10;                    &lt;valuetype&gt;-1&lt;/valuetype&gt;&#10;                &lt;/answer&gt;&#10;                &lt;answer&gt;&#10;                    &lt;guid&gt;4248F919B01F4BE1BEAA574CBE1B0A32&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best describes the term Suspension Trauma?[;crlf;]44[;]49[;]44[;]False[;]43[;][;crlf;]2.02272727272727[;]2[;]0.149032693734136[;]0.0222107438016529[;crlf;]0[;]-1[;]Medical effects from bruises as a result of climbing a tower1[;]Medical effects from bruises as a result of climbing a tower[;][;crlf;]43[;]1[;]Medical effects from being suspended vertically2[;]Medical effects from being suspended vertically[;][;crlf;]1[;]-1[;]Medical effects from being suspended horizontally3[;]Medical effects from being suspended horizontally[;][;crlf;]0[;]-1[;]None of the above4[;]None of the above[;]"/>
  <p:tag name="HASRESULTS" val="True"/>
</p:tagLst>
</file>

<file path=ppt/tags/tag84.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85.xml><?xml version="1.0" encoding="utf-8"?>
<p:tagLst xmlns:a="http://schemas.openxmlformats.org/drawingml/2006/main" xmlns:r="http://schemas.openxmlformats.org/officeDocument/2006/relationships" xmlns:p="http://schemas.openxmlformats.org/presentationml/2006/main">
  <p:tag name="ZEROBASED" val="False"/>
</p:tagLst>
</file>

<file path=ppt/tags/tag8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7.xml><?xml version="1.0" encoding="utf-8"?>
<p:tagLst xmlns:a="http://schemas.openxmlformats.org/drawingml/2006/main" xmlns:r="http://schemas.openxmlformats.org/officeDocument/2006/relationships" xmlns:p="http://schemas.openxmlformats.org/presentationml/2006/main">
  <p:tag name="TYPE" val="MultiChoiceSlide"/>
  <p:tag name="SLIDEGUID" val="EBAA356B3A744A6AAF62C0043B62B27C"/>
  <p:tag name="CHARTTYPE" val="0"/>
  <p:tag name="CHARTDEFINEDCOLORS" val="3,6,10,45,32,50,13,4,9,55,1"/>
  <p:tag name="TPQUESTIONXML" val="﻿&lt;?xml version=&quot;1.0&quot; encoding=&quot;utf-8&quot;?&gt;&#10;&lt;questionlist&gt;&#10;    &lt;properties&gt;&#10;        &lt;guid&gt;28474258C1E242A089C928E73850A005&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BAA356B3A744A6AAF62C0043B62B27C&lt;/guid&gt;&#10;            &lt;repollguid&gt;B70527EE4C9146BEAC371297A96498BA&lt;/repollguid&gt;&#10;            &lt;sourceid&gt;471B883E0F214EEBA2B95D9EC00A1758&lt;/sourceid&gt;&#10;            &lt;questiontext&gt;Which is a symptom of Suspension Traum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Dizzy, sweaty and other signs of shock&lt;/answertext&gt;&#10;                    &lt;valuetype&gt;-1&lt;/valuetype&gt;&#10;                &lt;/answer&gt;&#10;                &lt;answer&gt;&#10;                    &lt;guid&gt;56E36AB31A314B6E95E6538C99475E17&lt;/guid&gt;&#10;                    &lt;answertext&gt;Increased pulse and breathing rates&lt;/answertext&gt;&#10;                    &lt;valuetype&gt;-1&lt;/valuetype&gt;&#10;                &lt;/answer&gt;&#10;                &lt;answer&gt;&#10;                    &lt;guid&gt;2AC20FC19EF546B8AAACB2F1BA4EFDEA&lt;/guid&gt;&#10;                    &lt;answertext&gt;Sudden drop in pulse &amp;amp; Blood Pressure&lt;/answertext&gt;&#10;                    &lt;valuetype&gt;-1&lt;/valuetype&gt;&#10;                &lt;/answer&gt;&#10;                &lt;answer&gt;&#10;                    &lt;guid&gt;2C6DA0256B5E46A4BEF74F2F175DDC05&lt;/guid&gt;&#10;                    &lt;answertext&gt;Loss of consciousness&lt;/answertext&gt;&#10;                    &lt;valuetype&gt;-1&lt;/valuetype&gt;&#10;                &lt;/answer&gt;&#10;                &lt;answer&gt;&#10;                    &lt;guid&gt;3AA752FBE80347D2A04047E8FECF0133&lt;/guid&gt;&#10;                    &lt;answertext&gt;All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is a symptom of Suspension Trauma?[;crlf;]43[;]49[;]43[;]False[;]43[;][;crlf;]5[;]5[;]0[;]0[;crlf;]0[;]-1[;]Dizzy, sweaty and other signs of shock1[;]Dizzy, sweaty and other signs of shock[;][;crlf;]0[;]-1[;]Increased pulse and breathing rates2[;]Increased pulse and breathing rates[;][;crlf;]0[;]-1[;]Sudden drop in pulse &amp; Blood Pressure3[;]Sudden drop in pulse &amp; Blood Pressure[;][;crlf;]0[;]-1[;]Loss of consciousness4[;]Loss of consciousness[;][;crlf;]43[;]1[;]All the above5[;]All the above[;]"/>
  <p:tag name="HASRESULTS" val="True"/>
</p:tagLst>
</file>

<file path=ppt/tags/tag88.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89.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1.xml><?xml version="1.0" encoding="utf-8"?>
<p:tagLst xmlns:a="http://schemas.openxmlformats.org/drawingml/2006/main" xmlns:r="http://schemas.openxmlformats.org/officeDocument/2006/relationships" xmlns:p="http://schemas.openxmlformats.org/presentationml/2006/main">
  <p:tag name="TYPE" val="MultiChoiceSlide"/>
  <p:tag name="SLIDEGUID" val="4BE7A95B910C405985068AB19F62547A"/>
  <p:tag name="CHARTTYPE" val="0"/>
  <p:tag name="CHARTDEFINEDCOLORS" val="3,6,10,45,32,50,13,4,9,55,1"/>
  <p:tag name="TPQUESTIONXML" val="﻿&lt;?xml version=&quot;1.0&quot; encoding=&quot;utf-8&quot;?&gt;&#10;&lt;questionlist&gt;&#10;    &lt;properties&gt;&#10;        &lt;guid&gt;AE656DD6575A4DACB716D63C3FE92322&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BE7A95B910C405985068AB19F62547A&lt;/guid&gt;&#10;            &lt;repollguid&gt;B70527EE4C9146BEAC371297A96498BA&lt;/repollguid&gt;&#10;            &lt;sourceid&gt;471B883E0F214EEBA2B95D9EC00A1758&lt;/sourceid&gt;&#10;            &lt;questiontext&gt;If you fall accidently and are suspended what should you NOT do?&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AVOID using your legs….you don’t want blood sent there.&lt;/answertext&gt;&#10;                    &lt;valuetype&gt;-1&lt;/valuetype&gt;&#10;                &lt;/answer&gt;&#10;                &lt;answer&gt;&#10;                    &lt;guid&gt;56E36AB31A314B6E95E6538C99475E17&lt;/guid&gt;&#10;                    &lt;answertext&gt;Lift your knees into a sitting position.&lt;/answertext&gt;&#10;                    &lt;valuetype&gt;-1&lt;/valuetype&gt;&#10;                &lt;/answer&gt;&#10;                &lt;answer&gt;&#10;                    &lt;guid&gt;2AC20FC19EF546B8AAACB2F1BA4EFDEA&lt;/guid&gt;&#10;                    &lt;answertext&gt;Panic, scream for help until you are heard.&lt;/answertext&gt;&#10;                    &lt;valuetype&gt;1&lt;/valuetype&gt;&#10;                &lt;/answer&gt;&#10;                &lt;answer&gt;&#10;                    &lt;guid&gt;2C6DA0256B5E46A4BEF74F2F175DDC05&lt;/guid&gt;&#10;                    &lt;answertext&gt;Relax as much as possible. Panic makes things worse.&lt;/answertext&gt;&#10;                    &lt;valuetype&gt;-1&lt;/valuetype&gt;&#10;                &lt;/answer&gt;&#10;                &lt;answer&gt;&#10;                    &lt;guid&gt;3AA752FBE80347D2A04047E8FECF0133&lt;/guid&gt;&#10;                    &lt;answertext&gt;If you can, every few minutes swing yourself upside dow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If you fall accidently and are suspended what should you NOT do?[;crlf;]42[;]49[;]42[;]False[;]34[;][;crlf;]3[;]3[;]0.872871560943969[;]0.761904761904762[;crlf;]4[;]-1[;]AVOID using your legs….you don’t want blood sent there.1[;]AVOID using your legs….you don’t want blood sent there.[;][;crlf;]0[;]-1[;]Lift your knees into a sitting position.2[;]Lift your knees into a sitting position.[;][;crlf;]34[;]1[;]Panic, scream for help until you are heard.3[;]Panic, scream for help until you are heard.[;][;crlf;]0[;]-1[;]Relax as much as possible. Panic makes things worse.4[;]Relax as much as possible. Panic makes things worse.[;][;crlf;]4[;]-1[;]If you can, every few minutes swing yourself upside down.5[;]If you can, every few minutes swing yourself upside down.[;]"/>
  <p:tag name="HASRESULTS" val="True"/>
</p:tagLst>
</file>

<file path=ppt/tags/tag92.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93.xml><?xml version="1.0" encoding="utf-8"?>
<p:tagLst xmlns:a="http://schemas.openxmlformats.org/drawingml/2006/main" xmlns:r="http://schemas.openxmlformats.org/officeDocument/2006/relationships" xmlns:p="http://schemas.openxmlformats.org/presentationml/2006/main">
  <p:tag name="ZEROBASED" val="False"/>
</p:tagLst>
</file>

<file path=ppt/tags/tag9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5.xml><?xml version="1.0" encoding="utf-8"?>
<p:tagLst xmlns:a="http://schemas.openxmlformats.org/drawingml/2006/main" xmlns:r="http://schemas.openxmlformats.org/officeDocument/2006/relationships" xmlns:p="http://schemas.openxmlformats.org/presentationml/2006/main">
  <p:tag name="TYPE" val="MultiChoiceSlide"/>
  <p:tag name="SLIDEGUID" val="47B92BAAFD67446885AFDB307ED66EE2"/>
  <p:tag name="CHARTTYPE" val="0"/>
  <p:tag name="CHARTDEFINEDCOLORS" val="3,6,10,45,32,50,13,4,9,55,1"/>
  <p:tag name="TPQUESTIONXML" val="﻿&lt;?xml version=&quot;1.0&quot; encoding=&quot;utf-8&quot;?&gt;&#10;&lt;questionlist&gt;&#10;    &lt;properties&gt;&#10;        &lt;guid&gt;2B4C771DE818465BBFF36E6635759C8E&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7B92BAAFD67446885AFDB307ED66EE2&lt;/guid&gt;&#10;            &lt;repollguid&gt;B70527EE4C9146BEAC371297A96498BA&lt;/repollguid&gt;&#10;            &lt;sourceid&gt;471B883E0F214EEBA2B95D9EC00A1758&lt;/sourceid&gt;&#10;            &lt;questiontext&gt;What is the most important thing to remember if you are suspended after a fall?&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3034DBB00EB4EA1BF5812ACB2EA542E&lt;/guid&gt;&#10;                    &lt;answertext&gt;Keep legs lower than the heart and the leg muscles immobile&lt;/answertext&gt;&#10;                    &lt;valuetype&gt;1&lt;/valuetype&gt;&#10;                &lt;/answer&gt;&#10;                &lt;answer&gt;&#10;                    &lt;guid&gt;56E36AB31A314B6E95E6538C99475E17&lt;/guid&gt;&#10;                    &lt;answertext&gt;Get in a standing position after the fall&lt;/answertext&gt;&#10;                    &lt;valuetype&gt;-1&lt;/valuetype&gt;&#10;                &lt;/answer&gt;&#10;                &lt;answer&gt;&#10;                    &lt;guid&gt;2AC20FC19EF546B8AAACB2F1BA4EFDEA&lt;/guid&gt;&#10;                    &lt;answertext&gt;Scream for help until you are heard&lt;/answertext&gt;&#10;                    &lt;valuetype&gt;-1&lt;/valuetype&gt;&#10;                &lt;/answer&gt;&#10;                &lt;answer&gt;&#10;                    &lt;guid&gt;2C6DA0256B5E46A4BEF74F2F175DDC05&lt;/guid&gt;&#10;                    &lt;answertext&gt;Elevate your legs above the heart muscle and keep swaying them back and forth&lt;/answertext&gt;&#10;                    &lt;valuetype&gt;-1&lt;/valuetype&gt;&#10;                &lt;/answer&gt;&#10;                &lt;answer&gt;&#10;                    &lt;guid&gt;3AA752FBE80347D2A04047E8FECF0133&lt;/guid&gt;&#10;                    &lt;answertext&gt;None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at is the most important thing to remember if you are suspended after a fall?[;crlf;]43[;]49[;]43[;]False[;]22[;][;crlf;]2.25581395348837[;]1[;]1.58617608418418[;]2.51595457003786[;crlf;]22[;]1[;]Keep legs lower than the heart and the leg muscles immobile1[;]Keep legs lower than the heart and the leg muscles immobile[;][;crlf;]8[;]-1[;]Get in a standing position after the fall2[;]Get in a standing position after the fall[;][;crlf;]1[;]-1[;]Scream for help until you are heard3[;]Scream for help until you are heard[;][;crlf;]4[;]-1[;]Elevate your legs above the heart muscle and keep swaying them back and forth4[;]Elevate your legs above the heart muscle and keep swaying them back and forth[;][;crlf;]8[;]-1[;]None of the above5[;]None of the above[;]"/>
  <p:tag name="HASRESULTS" val="True"/>
</p:tagLst>
</file>

<file path=ppt/tags/tag96.xml><?xml version="1.0" encoding="utf-8"?>
<p:tagLst xmlns:a="http://schemas.openxmlformats.org/drawingml/2006/main" xmlns:r="http://schemas.openxmlformats.org/officeDocument/2006/relationships" xmlns:p="http://schemas.openxmlformats.org/presentationml/2006/main">
  <p:tag name="TYPE" val="0"/>
  <p:tag name="NUMBERFORMAT" val="0"/>
  <p:tag name="DEFINEDCOLORS" val="3,6,10,45,32,50,13,4,9,55,1"/>
  <p:tag name="LABELFORMAT" val="1"/>
  <p:tag name="COLORTYPE" val="SCHEME"/>
</p:tagLst>
</file>

<file path=ppt/tags/tag97.xml><?xml version="1.0" encoding="utf-8"?>
<p:tagLst xmlns:a="http://schemas.openxmlformats.org/drawingml/2006/main" xmlns:r="http://schemas.openxmlformats.org/officeDocument/2006/relationships" xmlns:p="http://schemas.openxmlformats.org/presentationml/2006/main">
  <p:tag name="ZEROBASED" val="False"/>
</p:tagLst>
</file>

<file path=ppt/tags/tag9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99.xml><?xml version="1.0" encoding="utf-8"?>
<p:tagLst xmlns:a="http://schemas.openxmlformats.org/drawingml/2006/main" xmlns:r="http://schemas.openxmlformats.org/officeDocument/2006/relationships" xmlns:p="http://schemas.openxmlformats.org/presentationml/2006/main">
  <p:tag name="TYPE" val="TrueFalse"/>
  <p:tag name="SLIDEGUID" val="02F119260B6741018F61402AC0B26ADE"/>
  <p:tag name="CHARTTYPE" val="0"/>
  <p:tag name="CHARTDEFINEDCOLORS" val="3,6,10,45,32,50,13,4,9,55,1"/>
  <p:tag name="TPQUESTIONXML" val="﻿&lt;?xml version=&quot;1.0&quot; encoding=&quot;utf-8&quot;?&gt;&#10;&lt;questionlist&gt;&#10;    &lt;properties&gt;&#10;        &lt;guid&gt;0090D320E3934BA68AD611199EB05C10&lt;/guid&gt;&#10;        &lt;description /&gt;&#10;        &lt;date&gt;2/18/2016 9:53:2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F119260B6741018F61402AC0B26ADE&lt;/guid&gt;&#10;            &lt;repollguid&gt;38748B843AAA474893840EE448C12B95&lt;/repollguid&gt;&#10;            &lt;sourceid&gt;D0BCE94591494FF1A21934768CC9565C&lt;/sourceid&gt;&#10;            &lt;questiontext&gt;Two categories of rescue are called self and assisted rescu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truefalse&gt;True&lt;/truefalse&gt;&#10;            &lt;answers&gt;&#10;                &lt;answer&gt;&#10;                    &lt;guid&gt;2CDB3CC2CBE24EBAA48E14D54C6252F9&lt;/guid&gt;&#10;                    &lt;answertext&gt;True&lt;/answertext&gt;&#10;                    &lt;valuetype&gt;1&lt;/valuetype&gt;&#10;                &lt;/answer&gt;&#10;                &lt;answer&gt;&#10;                    &lt;guid&gt;E77DA518BBFF44D3A9085B7BD3F3A35F&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Two categories of rescue are called self and assisted rescue.[;crlf;]42[;]49[;]42[;]False[;]38[;][;crlf;]1.0952380952381[;]1[;]0.293543523950904[;]0.0861678004535147[;crlf;]38[;]1[;]True1[;]True[;][;crlf;]4[;]-1[;]False2[;]False[;]"/>
  <p:tag name="HASRESULTS" val="True"/>
</p:tagLst>
</file>

<file path=ppt/theme/theme1.xml><?xml version="1.0" encoding="utf-8"?>
<a:theme xmlns:a="http://schemas.openxmlformats.org/drawingml/2006/main" name="4_Concourse">
  <a:themeElements>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Concourse">
      <a:majorFont>
        <a:latin typeface="Lucida Sans Unicode"/>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intro_to_osha_presentation</Template>
  <TotalTime>20375</TotalTime>
  <Words>15159</Words>
  <Application>Microsoft Office PowerPoint</Application>
  <PresentationFormat>On-screen Show (4:3)</PresentationFormat>
  <Paragraphs>1546</Paragraphs>
  <Slides>185</Slides>
  <Notes>185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185</vt:i4>
      </vt:variant>
    </vt:vector>
  </HeadingPairs>
  <TitlesOfParts>
    <vt:vector size="188" baseType="lpstr">
      <vt:lpstr>4_Concourse</vt:lpstr>
      <vt:lpstr>Document</vt:lpstr>
      <vt:lpstr>Clip</vt:lpstr>
      <vt:lpstr>Tower Climber Fall Prevention Worker Training</vt:lpstr>
      <vt:lpstr>Acknowledgement</vt:lpstr>
      <vt:lpstr>Class Organization</vt:lpstr>
      <vt:lpstr>Course Objectives</vt:lpstr>
      <vt:lpstr>Section1: Introduction </vt:lpstr>
      <vt:lpstr>Hazards of Tower Erection: </vt:lpstr>
      <vt:lpstr>What is NATE?</vt:lpstr>
      <vt:lpstr>What Does NATE Do?</vt:lpstr>
      <vt:lpstr>What is OSHA?</vt:lpstr>
      <vt:lpstr>What Does OSHA Do?</vt:lpstr>
      <vt:lpstr>What Does OSHA Do?</vt:lpstr>
      <vt:lpstr>What Does OSHA Do?</vt:lpstr>
      <vt:lpstr>What Does OSHA Do?</vt:lpstr>
      <vt:lpstr>What Does OSHA Do?</vt:lpstr>
      <vt:lpstr>Has OSHA Made a Difference?</vt:lpstr>
      <vt:lpstr>Which organization is the unified voice representing the Tower Industry</vt:lpstr>
      <vt:lpstr>Which is not a function of OSHA?</vt:lpstr>
      <vt:lpstr>NATE’s role is to facilitate effective safety training for the industry.</vt:lpstr>
      <vt:lpstr>Introduction</vt:lpstr>
      <vt:lpstr>Why do we need a specific fall protection course for the tower industry?</vt:lpstr>
      <vt:lpstr>Which answer below represents the greatest Hazard in Tower erection?</vt:lpstr>
      <vt:lpstr>Section 2:  Climbing Techniques</vt:lpstr>
      <vt:lpstr>Climbing Techniques</vt:lpstr>
      <vt:lpstr>Pre–Climb Check list</vt:lpstr>
      <vt:lpstr>Pre–Climb Check list</vt:lpstr>
      <vt:lpstr>Climbing Techniques</vt:lpstr>
      <vt:lpstr>Climbing Techniques</vt:lpstr>
      <vt:lpstr>Climbing Techniques</vt:lpstr>
      <vt:lpstr>Skeletal system</vt:lpstr>
      <vt:lpstr>When you plan your climb you reduce the probability of fall hazards</vt:lpstr>
      <vt:lpstr>Which of these must you do when inspecting a tower?</vt:lpstr>
      <vt:lpstr>Double lanyards provide 100% fall protection when used as designed?</vt:lpstr>
      <vt:lpstr>You should maintain 2 points of contact at all times</vt:lpstr>
      <vt:lpstr>Section 3:  1926 Subpart M – Fall Protection</vt:lpstr>
      <vt:lpstr>Subpart M – Fall Protection</vt:lpstr>
      <vt:lpstr>Subpart M applies to:</vt:lpstr>
      <vt:lpstr>Subpart M applies to:</vt:lpstr>
      <vt:lpstr>Duty to Have Fall Protection</vt:lpstr>
      <vt:lpstr>Duty to Have Fall Protection</vt:lpstr>
      <vt:lpstr>Subpart M - Fall Protection</vt:lpstr>
      <vt:lpstr>Fall Protection Training </vt:lpstr>
      <vt:lpstr>The three forms of conventional fall protection are: Personal Fall Arrest System, Guardrail system and safety net system</vt:lpstr>
      <vt:lpstr>Subpart M applies to which of the following answers?</vt:lpstr>
      <vt:lpstr>Subpart M covers erection of antennas installed on freeway signs</vt:lpstr>
      <vt:lpstr>Employers are not required to develop a Fall Protection training program for workers</vt:lpstr>
      <vt:lpstr>Section 4: Fall Protection Systems</vt:lpstr>
      <vt:lpstr>Falls</vt:lpstr>
      <vt:lpstr>Prevention</vt:lpstr>
      <vt:lpstr>Hook up and Live</vt:lpstr>
      <vt:lpstr>Fall Protection Systems (FPS)</vt:lpstr>
      <vt:lpstr>Safety Nets</vt:lpstr>
      <vt:lpstr>Full Body Harness</vt:lpstr>
      <vt:lpstr>Personal Fall Arrest Systems (PFAS)</vt:lpstr>
      <vt:lpstr>Personal Fall Arrest Systems (PFAS)</vt:lpstr>
      <vt:lpstr>Personal Fall Arrest Systems (PFAS)</vt:lpstr>
      <vt:lpstr>Fatalities in the tower industry roughly match that of all other industries</vt:lpstr>
      <vt:lpstr>Which of the following are not part of a fall prevention program?</vt:lpstr>
      <vt:lpstr>Body belts are approved for Personal Fall Arrest Systems</vt:lpstr>
      <vt:lpstr>Which of the following is required as part of a Personal Fall Arrest System?</vt:lpstr>
      <vt:lpstr>Section 5: Personal Protective &amp; Life Saving Equipment</vt:lpstr>
      <vt:lpstr>Definitions</vt:lpstr>
      <vt:lpstr>Anchorage </vt:lpstr>
      <vt:lpstr>Anchorage </vt:lpstr>
      <vt:lpstr>Attachment Point</vt:lpstr>
      <vt:lpstr>Definitions</vt:lpstr>
      <vt:lpstr>Definitions</vt:lpstr>
      <vt:lpstr>Connector</vt:lpstr>
      <vt:lpstr>Connector</vt:lpstr>
      <vt:lpstr>Deceleration Device</vt:lpstr>
      <vt:lpstr>Deceleration Device</vt:lpstr>
      <vt:lpstr>Definitions</vt:lpstr>
      <vt:lpstr>Lanyard</vt:lpstr>
      <vt:lpstr>Definitions</vt:lpstr>
      <vt:lpstr>Positioning Systems</vt:lpstr>
      <vt:lpstr>Positioning devices allow hands-free work and not part of a fall protection system.</vt:lpstr>
      <vt:lpstr>Snaphooks</vt:lpstr>
      <vt:lpstr>Snaphooks</vt:lpstr>
      <vt:lpstr>Personal Protective &amp; Life Saving Equipment</vt:lpstr>
      <vt:lpstr>Key parts of a PFAS or safety climb device is a rope grab device and the energy absorbing lanyard and lifeline. </vt:lpstr>
      <vt:lpstr>Additional Requirements PFAS</vt:lpstr>
      <vt:lpstr>Additional Requirements PFAS</vt:lpstr>
      <vt:lpstr>Which of the following is not part of a Personal Fall Arrest System?</vt:lpstr>
      <vt:lpstr>It is ok to use non-locking snaphooks as part of personal fall arrest systems and positioning device systems.</vt:lpstr>
      <vt:lpstr>Look at this picture. This is an approved anchorage point.</vt:lpstr>
      <vt:lpstr>How often do you need to inspect your PFAS equipment?</vt:lpstr>
      <vt:lpstr>Hazards - Holes and Skylights</vt:lpstr>
      <vt:lpstr>Personal Protective &amp; Life Saving Equipment </vt:lpstr>
      <vt:lpstr>100% fall protection is required within six feet of the edge of the roof.</vt:lpstr>
      <vt:lpstr>Personal Protective &amp; Life Saving Equipment </vt:lpstr>
      <vt:lpstr>Suspension Trauma</vt:lpstr>
      <vt:lpstr>Suspension Trauma</vt:lpstr>
      <vt:lpstr>But what if we’re not pumping?</vt:lpstr>
      <vt:lpstr>Suspension Trauma</vt:lpstr>
      <vt:lpstr>If you fall accidentally and are suspended:</vt:lpstr>
      <vt:lpstr>Suspension Trauma</vt:lpstr>
      <vt:lpstr>Personal Protective &amp; Life Saving Equipment </vt:lpstr>
      <vt:lpstr>Rescue</vt:lpstr>
      <vt:lpstr>Rescue</vt:lpstr>
      <vt:lpstr>Rescue</vt:lpstr>
      <vt:lpstr>Rescue</vt:lpstr>
      <vt:lpstr>Rescue</vt:lpstr>
      <vt:lpstr>How many feet away from a rooftop edge or leading edge can you be before fall protection is required?</vt:lpstr>
      <vt:lpstr>The one benefit of Positioning devices are that they allow for hands-free work.</vt:lpstr>
      <vt:lpstr>Which best describes the term Suspension Trauma?</vt:lpstr>
      <vt:lpstr>Which is a symptom of Suspension Trauma?</vt:lpstr>
      <vt:lpstr>If you fall accidently and are suspended what should you NOT do?</vt:lpstr>
      <vt:lpstr>What is the most important thing to remember if you are suspended after a fall?</vt:lpstr>
      <vt:lpstr>Two categories of rescue are called self and assisted rescue.</vt:lpstr>
      <vt:lpstr>The two types of assisted rescue are pick off and line transfer.</vt:lpstr>
      <vt:lpstr>Free Fall Distance</vt:lpstr>
      <vt:lpstr>Calculation of Total Fall Distance </vt:lpstr>
      <vt:lpstr>Fall Factor</vt:lpstr>
      <vt:lpstr>Fall Factor</vt:lpstr>
      <vt:lpstr>Fatal Fall Exercise</vt:lpstr>
      <vt:lpstr>El Paso, Texas June 10, 2002</vt:lpstr>
      <vt:lpstr>Section 6: Tower Systems</vt:lpstr>
      <vt:lpstr> It has to be Safe</vt:lpstr>
      <vt:lpstr>Monopole Towers</vt:lpstr>
      <vt:lpstr>Monopole Towers</vt:lpstr>
      <vt:lpstr>Lifelines are one method for providing fall protection on monopole towers.</vt:lpstr>
      <vt:lpstr>Self Supporting Towers</vt:lpstr>
      <vt:lpstr>Self-Supported Tower with use of Retractable Lifelines as part of PFAS</vt:lpstr>
      <vt:lpstr>Guyed Towers</vt:lpstr>
      <vt:lpstr>Guyed Towers</vt:lpstr>
      <vt:lpstr> Tower Systems </vt:lpstr>
      <vt:lpstr>Gin Pole</vt:lpstr>
      <vt:lpstr>This is an example of one employee using a positioning device in gin pole operations and another using fall protection. Can you tell me which is which?</vt:lpstr>
      <vt:lpstr> Tower Systems </vt:lpstr>
      <vt:lpstr>Lanyard web protection / softeners may be required when around sharp angles</vt:lpstr>
      <vt:lpstr>Brainstorming Activities</vt:lpstr>
      <vt:lpstr>How can this worker better protect himself from falling?</vt:lpstr>
      <vt:lpstr>Are step bolts good to use as fall protection anchorage point?</vt:lpstr>
      <vt:lpstr>List the reasons it is a better to do as much work on the ground as you can.</vt:lpstr>
      <vt:lpstr>Is this worker properly protected from falling?</vt:lpstr>
      <vt:lpstr>Is the worker on the left properly protected from falling?</vt:lpstr>
      <vt:lpstr>How close can he get to the edge before he needs fall protection?</vt:lpstr>
      <vt:lpstr>Identify the fall protection systems these workers can use when moving point-to-point.</vt:lpstr>
      <vt:lpstr>Is a safety climb device required on this ladder?</vt:lpstr>
      <vt:lpstr>This parapet wall is 35 inches high. Do workers working on the antenna four feet from the edge need fall protection?</vt:lpstr>
      <vt:lpstr>Section 7: Fall Protection Plans</vt:lpstr>
      <vt:lpstr>Fall Protection Plan</vt:lpstr>
      <vt:lpstr>Fall Protection Plan</vt:lpstr>
      <vt:lpstr>     WHAT IS A JOB SAFETY ANALYSIS ?</vt:lpstr>
      <vt:lpstr>BENEFITS OF A JOB SAFETY ANALYSIS</vt:lpstr>
      <vt:lpstr>USES OF A JOB SAFETY ANALYSES</vt:lpstr>
      <vt:lpstr>DEFINITION OF KEY WORDS</vt:lpstr>
      <vt:lpstr>DEFINITION OF KEY WORDS - Example</vt:lpstr>
      <vt:lpstr>ONE PROCESS, THREE GOALS</vt:lpstr>
      <vt:lpstr>WHERE TO START?</vt:lpstr>
      <vt:lpstr>WHEN IN DOUBT, USE COMMON SENSE !</vt:lpstr>
      <vt:lpstr>One of the benefits of a JSA is it can increase productivity. </vt:lpstr>
      <vt:lpstr>Which of these is not a use of a JSA?</vt:lpstr>
      <vt:lpstr>FOUR STEP JSA PROCEDURE</vt:lpstr>
      <vt:lpstr>IMPORTANT TIPS</vt:lpstr>
      <vt:lpstr> Fall Protection Plan </vt:lpstr>
      <vt:lpstr> Fall Protection Plan </vt:lpstr>
      <vt:lpstr>STEP 1: LIST BASIC JOB STEPS</vt:lpstr>
      <vt:lpstr>STEP 1: GATHERING INFORMATION</vt:lpstr>
      <vt:lpstr>STEP 1: LIST BASIC JOB STEPS</vt:lpstr>
      <vt:lpstr>LIST BASIC JOB STEPS</vt:lpstr>
      <vt:lpstr> Fall Protection Plan </vt:lpstr>
      <vt:lpstr>STEP 2: IDENTIFYING HAZARDS</vt:lpstr>
      <vt:lpstr>STEP 2: ERGONOMIC DANGER SIGNS</vt:lpstr>
      <vt:lpstr> Fall Protection Plan </vt:lpstr>
      <vt:lpstr> Fall Protection Plan </vt:lpstr>
      <vt:lpstr>STEP 2: IDENTIFY AND LIST HAZARDS</vt:lpstr>
      <vt:lpstr>STEP 2: IDENTIFY AND LIST HAZARDS</vt:lpstr>
      <vt:lpstr> Fall Protection Plan </vt:lpstr>
      <vt:lpstr>STEP 3: Classifying the Hazard</vt:lpstr>
      <vt:lpstr>STEP 3: Classifying the Hazard</vt:lpstr>
      <vt:lpstr>STEP 3: Classifying the Hazard</vt:lpstr>
      <vt:lpstr>Using the Hazard Probability Chart, Answer the Question How great is the Hazard “Struck by Traffic”? </vt:lpstr>
      <vt:lpstr>Fall Protection Plan</vt:lpstr>
      <vt:lpstr> Fall Protection Plan </vt:lpstr>
      <vt:lpstr> Fall Protection Plan </vt:lpstr>
      <vt:lpstr> Fall Protection Plan </vt:lpstr>
      <vt:lpstr> Fall Protection Plan </vt:lpstr>
      <vt:lpstr> Fall Protection Plan </vt:lpstr>
      <vt:lpstr> Fall Protection Plan </vt:lpstr>
      <vt:lpstr> Fall Protection Plan </vt:lpstr>
      <vt:lpstr>What type of Control is “Wear Class 2 or 3 Visibility Vests”  </vt:lpstr>
      <vt:lpstr>What type of Control is “Stay off of pathway which traffic is being directed through”? </vt:lpstr>
      <vt:lpstr> Training </vt:lpstr>
      <vt:lpstr> Training </vt:lpstr>
      <vt:lpstr> Training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dc:title>
  <dc:creator>PTSI</dc:creator>
  <cp:lastModifiedBy>Powell, John W. - OSHA CTR</cp:lastModifiedBy>
  <cp:revision>474</cp:revision>
  <cp:lastPrinted>2016-11-17T14:56:00Z</cp:lastPrinted>
  <dcterms:created xsi:type="dcterms:W3CDTF">2002-07-30T17:19:19Z</dcterms:created>
  <dcterms:modified xsi:type="dcterms:W3CDTF">2017-03-31T15:36:54Z</dcterms:modified>
</cp:coreProperties>
</file>