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6.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5"/>
  </p:notesMasterIdLst>
  <p:sldIdLst>
    <p:sldId id="256" r:id="rId2"/>
    <p:sldId id="263" r:id="rId3"/>
    <p:sldId id="264" r:id="rId4"/>
    <p:sldId id="265" r:id="rId5"/>
    <p:sldId id="266" r:id="rId6"/>
    <p:sldId id="402" r:id="rId7"/>
    <p:sldId id="373" r:id="rId8"/>
    <p:sldId id="436" r:id="rId9"/>
    <p:sldId id="437" r:id="rId10"/>
    <p:sldId id="438" r:id="rId11"/>
    <p:sldId id="439" r:id="rId12"/>
    <p:sldId id="440" r:id="rId13"/>
    <p:sldId id="271" r:id="rId14"/>
    <p:sldId id="429" r:id="rId15"/>
    <p:sldId id="419" r:id="rId16"/>
    <p:sldId id="405" r:id="rId17"/>
    <p:sldId id="406" r:id="rId18"/>
    <p:sldId id="407" r:id="rId19"/>
    <p:sldId id="441" r:id="rId20"/>
    <p:sldId id="408" r:id="rId21"/>
    <p:sldId id="409" r:id="rId22"/>
    <p:sldId id="410" r:id="rId23"/>
    <p:sldId id="411" r:id="rId24"/>
    <p:sldId id="412" r:id="rId25"/>
    <p:sldId id="413" r:id="rId26"/>
    <p:sldId id="414" r:id="rId27"/>
    <p:sldId id="415" r:id="rId28"/>
    <p:sldId id="421" r:id="rId29"/>
    <p:sldId id="416" r:id="rId30"/>
    <p:sldId id="417" r:id="rId31"/>
    <p:sldId id="418" r:id="rId32"/>
    <p:sldId id="428" r:id="rId33"/>
    <p:sldId id="422" r:id="rId34"/>
    <p:sldId id="344" r:id="rId35"/>
    <p:sldId id="346" r:id="rId36"/>
    <p:sldId id="345" r:id="rId37"/>
    <p:sldId id="347" r:id="rId38"/>
    <p:sldId id="424" r:id="rId39"/>
    <p:sldId id="348" r:id="rId40"/>
    <p:sldId id="423" r:id="rId41"/>
    <p:sldId id="350" r:id="rId42"/>
    <p:sldId id="270" r:id="rId43"/>
    <p:sldId id="351" r:id="rId44"/>
    <p:sldId id="352" r:id="rId45"/>
    <p:sldId id="353" r:id="rId46"/>
    <p:sldId id="355" r:id="rId47"/>
    <p:sldId id="431" r:id="rId48"/>
    <p:sldId id="358" r:id="rId49"/>
    <p:sldId id="369" r:id="rId50"/>
    <p:sldId id="370" r:id="rId51"/>
    <p:sldId id="371" r:id="rId52"/>
    <p:sldId id="372" r:id="rId53"/>
    <p:sldId id="343" r:id="rId54"/>
    <p:sldId id="393" r:id="rId55"/>
    <p:sldId id="284" r:id="rId56"/>
    <p:sldId id="337" r:id="rId57"/>
    <p:sldId id="336" r:id="rId58"/>
    <p:sldId id="403" r:id="rId59"/>
    <p:sldId id="286" r:id="rId60"/>
    <p:sldId id="341" r:id="rId61"/>
    <p:sldId id="404" r:id="rId62"/>
    <p:sldId id="434" r:id="rId63"/>
    <p:sldId id="394" r:id="rId64"/>
    <p:sldId id="398" r:id="rId65"/>
    <p:sldId id="395" r:id="rId66"/>
    <p:sldId id="396" r:id="rId67"/>
    <p:sldId id="397" r:id="rId68"/>
    <p:sldId id="435" r:id="rId69"/>
    <p:sldId id="433" r:id="rId70"/>
    <p:sldId id="426" r:id="rId71"/>
    <p:sldId id="401" r:id="rId72"/>
    <p:sldId id="390" r:id="rId73"/>
    <p:sldId id="400" r:id="rId74"/>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13" autoAdjust="0"/>
    <p:restoredTop sz="90985" autoAdjust="0"/>
  </p:normalViewPr>
  <p:slideViewPr>
    <p:cSldViewPr snapToGrid="0">
      <p:cViewPr>
        <p:scale>
          <a:sx n="80" d="100"/>
          <a:sy n="80" d="100"/>
        </p:scale>
        <p:origin x="300" y="-210"/>
      </p:cViewPr>
      <p:guideLst>
        <p:guide orient="horz" pos="2160"/>
        <p:guide pos="3840"/>
      </p:guideLst>
    </p:cSldViewPr>
  </p:slideViewPr>
  <p:outlineViewPr>
    <p:cViewPr>
      <p:scale>
        <a:sx n="33" d="100"/>
        <a:sy n="33" d="100"/>
      </p:scale>
      <p:origin x="0" y="540"/>
    </p:cViewPr>
  </p:outlineViewPr>
  <p:notesTextViewPr>
    <p:cViewPr>
      <p:scale>
        <a:sx n="66" d="100"/>
        <a:sy n="66" d="100"/>
      </p:scale>
      <p:origin x="0" y="0"/>
    </p:cViewPr>
  </p:notesTextViewPr>
  <p:notesViewPr>
    <p:cSldViewPr snapToGrid="0">
      <p:cViewPr varScale="1">
        <p:scale>
          <a:sx n="55" d="100"/>
          <a:sy n="55" d="100"/>
        </p:scale>
        <p:origin x="-290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03AA5C2-3EFE-4786-8F3B-CC1971142ED4}" type="datetimeFigureOut">
              <a:rPr lang="en-US"/>
              <a:pPr>
                <a:defRPr/>
              </a:pPr>
              <a:t>7/16/2018</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68338" y="4380283"/>
            <a:ext cx="5486400" cy="418338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7A024F-6492-4C1D-8607-72426CC1D8EC}" type="slidenum">
              <a:rPr lang="en-US"/>
              <a:pPr>
                <a:defRPr/>
              </a:pPr>
              <a:t>‹#›</a:t>
            </a:fld>
            <a:endParaRPr lang="en-US" dirty="0"/>
          </a:p>
        </p:txBody>
      </p:sp>
    </p:spTree>
    <p:extLst>
      <p:ext uri="{BB962C8B-B14F-4D97-AF65-F5344CB8AC3E}">
        <p14:creationId xmlns:p14="http://schemas.microsoft.com/office/powerpoint/2010/main" val="336041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mn-lt"/>
        <a:ea typeface="+mn-ea"/>
        <a:cs typeface="+mn-cs"/>
      </a:defRPr>
    </a:lvl1pPr>
    <a:lvl2pPr marL="457200" algn="l" rtl="0" eaLnBrk="0" fontAlgn="base" hangingPunct="0">
      <a:spcBef>
        <a:spcPct val="30000"/>
      </a:spcBef>
      <a:spcAft>
        <a:spcPct val="0"/>
      </a:spcAft>
      <a:defRPr sz="2400" kern="1200">
        <a:solidFill>
          <a:schemeClr val="tx1"/>
        </a:solidFill>
        <a:latin typeface="+mn-lt"/>
        <a:ea typeface="+mn-ea"/>
        <a:cs typeface="+mn-cs"/>
      </a:defRPr>
    </a:lvl2pPr>
    <a:lvl3pPr marL="914400" algn="l" rtl="0" eaLnBrk="0" fontAlgn="base" hangingPunct="0">
      <a:spcBef>
        <a:spcPct val="30000"/>
      </a:spcBef>
      <a:spcAft>
        <a:spcPct val="0"/>
      </a:spcAft>
      <a:defRPr sz="2400" kern="1200">
        <a:solidFill>
          <a:schemeClr val="tx1"/>
        </a:solidFill>
        <a:latin typeface="+mn-lt"/>
        <a:ea typeface="+mn-ea"/>
        <a:cs typeface="+mn-cs"/>
      </a:defRPr>
    </a:lvl3pPr>
    <a:lvl4pPr marL="1371600" algn="l" rtl="0" eaLnBrk="0" fontAlgn="base" hangingPunct="0">
      <a:spcBef>
        <a:spcPct val="30000"/>
      </a:spcBef>
      <a:spcAft>
        <a:spcPct val="0"/>
      </a:spcAft>
      <a:defRPr sz="2400" kern="1200">
        <a:solidFill>
          <a:schemeClr val="tx1"/>
        </a:solidFill>
        <a:latin typeface="+mn-lt"/>
        <a:ea typeface="+mn-ea"/>
        <a:cs typeface="+mn-cs"/>
      </a:defRPr>
    </a:lvl4pPr>
    <a:lvl5pPr marL="1828800" algn="l" rtl="0" eaLnBrk="0" fontAlgn="base" hangingPunct="0">
      <a:spcBef>
        <a:spcPct val="30000"/>
      </a:spcBef>
      <a:spcAft>
        <a:spcPct val="0"/>
      </a:spcAft>
      <a:defRPr sz="2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7A024F-6492-4C1D-8607-72426CC1D8EC}" type="slidenum">
              <a:rPr lang="en-US" smtClean="0"/>
              <a:pPr>
                <a:defRPr/>
              </a:pPr>
              <a:t>1</a:t>
            </a:fld>
            <a:endParaRPr lang="en-US" dirty="0"/>
          </a:p>
        </p:txBody>
      </p:sp>
    </p:spTree>
    <p:extLst>
      <p:ext uri="{BB962C8B-B14F-4D97-AF65-F5344CB8AC3E}">
        <p14:creationId xmlns:p14="http://schemas.microsoft.com/office/powerpoint/2010/main" val="274633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eaLnBrk="1" hangingPunct="1">
              <a:spcBef>
                <a:spcPct val="0"/>
              </a:spcBef>
            </a:pPr>
            <a:endParaRPr lang="en-US" dirty="0" smtClean="0"/>
          </a:p>
          <a:p>
            <a:pPr eaLnBrk="1" hangingPunct="1">
              <a:spcBef>
                <a:spcPct val="0"/>
              </a:spcBef>
            </a:pPr>
            <a:r>
              <a:rPr lang="es-ES" dirty="0" smtClean="0"/>
              <a:t>Nota - La imagen descargada de una </a:t>
            </a:r>
            <a:r>
              <a:rPr lang="es-ES" dirty="0" err="1" smtClean="0"/>
              <a:t>busqueda</a:t>
            </a:r>
            <a:r>
              <a:rPr lang="es-ES" dirty="0" smtClean="0"/>
              <a:t> de imágenes en www.google.com.</a:t>
            </a:r>
            <a:br>
              <a:rPr lang="es-ES" dirty="0" smtClean="0"/>
            </a:br>
            <a:r>
              <a:rPr lang="es-ES" dirty="0" smtClean="0"/>
              <a:t/>
            </a:r>
            <a:br>
              <a:rPr lang="es-ES" dirty="0" smtClean="0"/>
            </a:br>
            <a:r>
              <a:rPr lang="es-ES" dirty="0" smtClean="0"/>
              <a:t>Imagen es solo un atractivo visual.</a:t>
            </a:r>
            <a:endParaRPr lang="en-US" dirty="0" smtClean="0"/>
          </a:p>
          <a:p>
            <a:pPr eaLnBrk="1" hangingPunct="1">
              <a:spcBef>
                <a:spcPct val="0"/>
              </a:spcBef>
            </a:pPr>
            <a:endParaRPr lang="en-US" dirty="0" smtClean="0"/>
          </a:p>
          <a:p>
            <a:pPr eaLnBrk="1" hangingPunct="1">
              <a:spcBef>
                <a:spcPct val="0"/>
              </a:spcBef>
            </a:pPr>
            <a:r>
              <a:rPr lang="es-ES" dirty="0" smtClean="0"/>
              <a:t>Informar a los estudiantes que puede presentar una queja si venganza ocurre relacionados a seguridad y salud.  Si usted tiene acceso a internet, tomar algún tiempo para revisar la información básica de la denunciante en http://www.whistleblowers.gov/.</a:t>
            </a:r>
          </a:p>
          <a:p>
            <a:pPr eaLnBrk="1" hangingPunct="1">
              <a:spcBef>
                <a:spcPct val="0"/>
              </a:spcBef>
            </a:pPr>
            <a:endParaRPr lang="es-ES" dirty="0" smtClean="0"/>
          </a:p>
          <a:p>
            <a:pPr eaLnBrk="1" hangingPunct="1">
              <a:spcBef>
                <a:spcPct val="0"/>
              </a:spcBef>
            </a:pPr>
            <a:r>
              <a:rPr lang="es-ES" dirty="0" smtClean="0"/>
              <a:t>En el momento de desarrollo, hubo 22 estatutos, incluyendo 11. </a:t>
            </a:r>
          </a:p>
          <a:p>
            <a:pPr eaLnBrk="1" hangingPunct="1">
              <a:spcBef>
                <a:spcPct val="0"/>
              </a:spcBef>
            </a:pPr>
            <a:endParaRPr lang="es-ES" dirty="0" smtClean="0"/>
          </a:p>
          <a:p>
            <a:pPr eaLnBrk="1" hangingPunct="1">
              <a:spcBef>
                <a:spcPct val="0"/>
              </a:spcBef>
            </a:pPr>
            <a:r>
              <a:rPr lang="es-ES" dirty="0" smtClean="0"/>
              <a:t>Entregar ficha de denuncia.  Esta hoja informativa se puede encontrar en https://www.osha.gov/OshDoc/data_General_Facts/whistleblower_rights.pdf. </a:t>
            </a:r>
            <a:endParaRPr lang="en-US" dirty="0" smtClean="0"/>
          </a:p>
          <a:p>
            <a:pPr eaLnBrk="1" hangingPunct="1">
              <a:spcBef>
                <a:spcPct val="0"/>
              </a:spcBef>
            </a:pPr>
            <a:endParaRPr lang="en-US" dirty="0" smtClean="0"/>
          </a:p>
          <a:p>
            <a:pPr algn="r" eaLnBrk="1" hangingPunct="1">
              <a:spcBef>
                <a:spcPct val="0"/>
              </a:spcBef>
            </a:pPr>
            <a:r>
              <a:rPr lang="en-US" dirty="0" err="1" smtClean="0"/>
              <a:t>epa</a:t>
            </a:r>
            <a:endParaRPr lang="en-US" dirty="0" smtClean="0"/>
          </a:p>
          <a:p>
            <a:pPr eaLnBrk="1" hangingPunct="1">
              <a:spcBef>
                <a:spcPct val="0"/>
              </a:spcBef>
            </a:pPr>
            <a:endParaRPr lang="en-US" dirty="0"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1A1C1-B8E6-4796-A815-58185FF6F941}"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19189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s-ES" dirty="0" smtClean="0"/>
              <a:t>Nota: imagen descargado de una búsqueda en www.google.com. </a:t>
            </a:r>
          </a:p>
          <a:p>
            <a:pPr eaLnBrk="1" hangingPunct="1">
              <a:spcBef>
                <a:spcPct val="0"/>
              </a:spcBef>
            </a:pPr>
            <a:endParaRPr lang="es-ES" dirty="0" smtClean="0"/>
          </a:p>
          <a:p>
            <a:pPr eaLnBrk="1" hangingPunct="1">
              <a:spcBef>
                <a:spcPct val="0"/>
              </a:spcBef>
            </a:pPr>
            <a:r>
              <a:rPr lang="es-ES" dirty="0" smtClean="0"/>
              <a:t>Imagen de atractivo visual solamente.</a:t>
            </a:r>
          </a:p>
          <a:p>
            <a:pPr eaLnBrk="1" hangingPunct="1">
              <a:spcBef>
                <a:spcPct val="0"/>
              </a:spcBef>
            </a:pPr>
            <a:endParaRPr lang="es-ES" dirty="0" smtClean="0"/>
          </a:p>
          <a:p>
            <a:pPr eaLnBrk="1" hangingPunct="1">
              <a:spcBef>
                <a:spcPct val="0"/>
              </a:spcBef>
            </a:pPr>
            <a:r>
              <a:rPr lang="es-ES" dirty="0" smtClean="0"/>
              <a:t>Informar a los estudiantes que puede presentar una queja si venganza ocurre relacionados a seguridad y salud.  Si usted tiene acceso a internet, tomar algún tiempo para revisar la información básica de la denunciante en http://www.whistleblowers.gov/.</a:t>
            </a:r>
            <a:endParaRPr lang="en-US"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F23FA-822E-444C-8700-C8933E3D2198}"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27016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r>
              <a:rPr lang="en-US" smtClean="0"/>
              <a:t>Nota- Puedes rechasar aser trabajo peligroso, pero no puedes renunciar </a:t>
            </a:r>
          </a:p>
          <a:p>
            <a:pPr eaLnBrk="1" hangingPunct="1">
              <a:spcBef>
                <a:spcPct val="0"/>
              </a:spcBef>
            </a:pPr>
            <a:endParaRPr lang="en-US" smtClean="0"/>
          </a:p>
          <a:p>
            <a:pPr eaLnBrk="1" hangingPunct="1">
              <a:spcBef>
                <a:spcPct val="0"/>
              </a:spcBef>
            </a:pPr>
            <a:r>
              <a:rPr lang="en-US" smtClean="0"/>
              <a:t>Visita https://www.osha.gov/right-to-refuse.html para detalles sobre rechasar de trabajar  </a:t>
            </a:r>
          </a:p>
          <a:p>
            <a:pPr eaLnBrk="1" hangingPunct="1">
              <a:spcBef>
                <a:spcPct val="0"/>
              </a:spcBef>
            </a:pPr>
            <a:endParaRPr lang="en-US"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CB3F58-CEE9-4E0F-90FC-88DB007AC017}"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43443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dirty="0" err="1" smtClean="0"/>
              <a:t>Clausula</a:t>
            </a:r>
            <a:r>
              <a:rPr lang="en-US" dirty="0" smtClean="0"/>
              <a:t> de </a:t>
            </a:r>
            <a:r>
              <a:rPr lang="en-US" dirty="0" err="1" smtClean="0"/>
              <a:t>obligaciones</a:t>
            </a:r>
            <a:r>
              <a:rPr lang="en-US" dirty="0" smtClean="0"/>
              <a:t> </a:t>
            </a:r>
            <a:r>
              <a:rPr lang="en-US" dirty="0" err="1" smtClean="0"/>
              <a:t>pude</a:t>
            </a:r>
            <a:r>
              <a:rPr lang="en-US" dirty="0" smtClean="0"/>
              <a:t> ser </a:t>
            </a:r>
            <a:r>
              <a:rPr lang="en-US" dirty="0" err="1" smtClean="0"/>
              <a:t>encontrada</a:t>
            </a:r>
            <a:r>
              <a:rPr lang="en-US" dirty="0" smtClean="0"/>
              <a:t> en:</a:t>
            </a:r>
          </a:p>
          <a:p>
            <a:pPr eaLnBrk="1" hangingPunct="1">
              <a:spcBef>
                <a:spcPct val="0"/>
              </a:spcBef>
            </a:pPr>
            <a:endParaRPr lang="en-US" dirty="0" smtClean="0"/>
          </a:p>
          <a:p>
            <a:pPr eaLnBrk="1" hangingPunct="1">
              <a:spcBef>
                <a:spcPct val="0"/>
              </a:spcBef>
            </a:pPr>
            <a:r>
              <a:rPr lang="en-US" dirty="0" err="1" smtClean="0"/>
              <a:t>Seccion</a:t>
            </a:r>
            <a:r>
              <a:rPr lang="en-US" dirty="0" smtClean="0"/>
              <a:t> 5(a)(1) https://www.osha.gov/pls/oshaweb/owadisp.show_document?p_table=OSHACT&amp;p_id=3359  </a:t>
            </a:r>
          </a:p>
          <a:p>
            <a:pPr eaLnBrk="1" hangingPunct="1">
              <a:spcBef>
                <a:spcPct val="0"/>
              </a:spcBef>
            </a:pPr>
            <a:endParaRPr lang="en-US" dirty="0" smtClean="0"/>
          </a:p>
          <a:p>
            <a:pPr eaLnBrk="1" hangingPunct="1">
              <a:spcBef>
                <a:spcPct val="0"/>
              </a:spcBef>
            </a:pPr>
            <a:r>
              <a:rPr lang="es-ES" dirty="0" smtClean="0"/>
              <a:t>Se recomienda que tenga una copia de estas normas disponibles antes de la entrega de capacitación.</a:t>
            </a:r>
          </a:p>
          <a:p>
            <a:pPr eaLnBrk="1" hangingPunct="1">
              <a:spcBef>
                <a:spcPct val="0"/>
              </a:spcBef>
            </a:pPr>
            <a:endParaRPr lang="es-ES" dirty="0" smtClean="0"/>
          </a:p>
          <a:p>
            <a:pPr eaLnBrk="1" hangingPunct="1">
              <a:spcBef>
                <a:spcPct val="0"/>
              </a:spcBef>
            </a:pPr>
            <a:r>
              <a:rPr lang="es-ES" dirty="0" smtClean="0"/>
              <a:t>El enlace a los citados estándares de almacenaje es https://www.osha.gov/pls/imis/citedstandard.naics?p_esize=&amp;p_state=FEFederal&amp;p_naics=4931.  Las citas de la cláusula de deber general ascendieron a $61.388 de octubre de 2013 y septiembre de 2014.</a:t>
            </a:r>
            <a:endParaRPr lang="en-US"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7D8D86-E196-4A71-8A13-896A50E59B60}"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10640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dirty="0" err="1" smtClean="0"/>
              <a:t>Normas</a:t>
            </a:r>
            <a:r>
              <a:rPr lang="en-US" dirty="0" smtClean="0"/>
              <a:t> </a:t>
            </a:r>
            <a:r>
              <a:rPr lang="en-US" dirty="0" err="1" smtClean="0"/>
              <a:t>comunes</a:t>
            </a:r>
            <a:r>
              <a:rPr lang="en-US" dirty="0" smtClean="0"/>
              <a:t> </a:t>
            </a:r>
            <a:r>
              <a:rPr lang="en-US" dirty="0" err="1" smtClean="0"/>
              <a:t>para</a:t>
            </a:r>
            <a:r>
              <a:rPr lang="en-US" dirty="0" smtClean="0"/>
              <a:t> </a:t>
            </a:r>
            <a:r>
              <a:rPr lang="en-US" dirty="0" err="1" smtClean="0"/>
              <a:t>almecenamiento</a:t>
            </a:r>
            <a:r>
              <a:rPr lang="en-US" dirty="0" smtClean="0"/>
              <a:t> </a:t>
            </a:r>
            <a:r>
              <a:rPr lang="en-US" dirty="0" err="1" smtClean="0"/>
              <a:t>pueden</a:t>
            </a:r>
            <a:r>
              <a:rPr lang="en-US" dirty="0" smtClean="0"/>
              <a:t> ser </a:t>
            </a:r>
            <a:r>
              <a:rPr lang="en-US" dirty="0" err="1" smtClean="0"/>
              <a:t>encontradas</a:t>
            </a:r>
            <a:r>
              <a:rPr lang="en-US" dirty="0" smtClean="0"/>
              <a:t> en: </a:t>
            </a:r>
          </a:p>
          <a:p>
            <a:pPr eaLnBrk="1" hangingPunct="1">
              <a:spcBef>
                <a:spcPct val="0"/>
              </a:spcBef>
            </a:pPr>
            <a:endParaRPr lang="en-US" dirty="0" smtClean="0"/>
          </a:p>
          <a:p>
            <a:pPr eaLnBrk="1" hangingPunct="1">
              <a:spcBef>
                <a:spcPct val="0"/>
              </a:spcBef>
            </a:pPr>
            <a:r>
              <a:rPr lang="en-US" dirty="0" smtClean="0"/>
              <a:t>29CFR1910.176 https://www.osha.gov/pls/oshaweb/owadisp.show_document?p_table=STANDARDS&amp;p_id=9824 </a:t>
            </a:r>
          </a:p>
          <a:p>
            <a:pPr eaLnBrk="1" hangingPunct="1">
              <a:spcBef>
                <a:spcPct val="0"/>
              </a:spcBef>
            </a:pPr>
            <a:endParaRPr lang="en-US" dirty="0" smtClean="0"/>
          </a:p>
          <a:p>
            <a:pPr eaLnBrk="1" hangingPunct="1">
              <a:spcBef>
                <a:spcPct val="0"/>
              </a:spcBef>
            </a:pPr>
            <a:r>
              <a:rPr lang="en-US" dirty="0" smtClean="0"/>
              <a:t>29CFR1910.178 https://www.osha.gov/pls/oshaweb/owadisp.show_document?p_table=STANDARDS&amp;p_id=9828</a:t>
            </a:r>
          </a:p>
          <a:p>
            <a:pPr eaLnBrk="1" hangingPunct="1">
              <a:spcBef>
                <a:spcPct val="0"/>
              </a:spcBef>
            </a:pPr>
            <a:endParaRPr lang="en-US" dirty="0" smtClean="0"/>
          </a:p>
          <a:p>
            <a:pPr eaLnBrk="1" hangingPunct="1">
              <a:spcBef>
                <a:spcPct val="0"/>
              </a:spcBef>
            </a:pPr>
            <a:r>
              <a:rPr lang="en-US" dirty="0" smtClean="0"/>
              <a:t>29CFR1910.1030 https://www.osha.gov/pls/oshaweb/owadisp.show_document?p_table=STANDARDS&amp;p_id=10051</a:t>
            </a:r>
          </a:p>
          <a:p>
            <a:pPr eaLnBrk="1" hangingPunct="1">
              <a:spcBef>
                <a:spcPct val="0"/>
              </a:spcBef>
            </a:pPr>
            <a:endParaRPr lang="en-US" dirty="0" smtClean="0"/>
          </a:p>
          <a:p>
            <a:pPr eaLnBrk="1" hangingPunct="1">
              <a:spcBef>
                <a:spcPct val="0"/>
              </a:spcBef>
            </a:pPr>
            <a:r>
              <a:rPr lang="es-ES" dirty="0" smtClean="0"/>
              <a:t>Se recomienda que tenga una copia de estas normas disponibles antes de la entrega de capacitación.</a:t>
            </a:r>
            <a:endParaRPr lang="en-US" dirty="0"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C78E5B-9306-49F0-966F-59C14213464B}"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192412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Nota - La imagen descargada de una busqueda de imágenes en www.google.com.</a:t>
            </a:r>
            <a:br>
              <a:rPr lang="es-ES" smtClean="0"/>
            </a:br>
            <a:r>
              <a:rPr lang="es-ES" smtClean="0"/>
              <a:t/>
            </a:r>
            <a:br>
              <a:rPr lang="es-ES" smtClean="0"/>
            </a:br>
            <a:r>
              <a:rPr lang="es-ES" smtClean="0"/>
              <a:t>Imagen es solo un atractivo visual.</a:t>
            </a: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77961A-2176-45EE-A679-82F7F0150ADD}"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574205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Definicion en el siguiente texto</a:t>
            </a:r>
          </a:p>
          <a:p>
            <a:pPr eaLnBrk="1" hangingPunct="1">
              <a:spcBef>
                <a:spcPct val="0"/>
              </a:spcBef>
            </a:pPr>
            <a:endParaRPr lang="en-US" smtClean="0"/>
          </a:p>
          <a:p>
            <a:pPr eaLnBrk="1" hangingPunct="1">
              <a:spcBef>
                <a:spcPct val="0"/>
              </a:spcBef>
            </a:pPr>
            <a:r>
              <a:rPr lang="en-US" smtClean="0"/>
              <a:t>Pulat, B. Mustafa. (1997). </a:t>
            </a:r>
            <a:r>
              <a:rPr lang="en-US" i="1" smtClean="0"/>
              <a:t>Fundamentals of industrial ergonomics.</a:t>
            </a:r>
            <a:r>
              <a:rPr lang="en-US" smtClean="0"/>
              <a:t> 2nd ed. Prospect Heights, Ill.: Waveland Press.</a:t>
            </a:r>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7A6F8C-F1D7-4484-8FC6-2468FDE2CDA7}"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2567214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 tomr el tiempo para hablar de los beneficios de seguridad y producción. Nadie funciona de manera eficiente, mientras esten adoloridos</a:t>
            </a:r>
            <a:r>
              <a:rPr lang="en-US" smtClean="0"/>
              <a:t>.</a:t>
            </a:r>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313332-4204-4A36-8325-612E048105E8}"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1501820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s-ES" smtClean="0"/>
              <a:t>Recuerde de dar en todos los costos, no solo medicos.</a:t>
            </a:r>
            <a:br>
              <a:rPr lang="es-ES" smtClean="0"/>
            </a:br>
            <a:r>
              <a:rPr lang="es-ES" smtClean="0"/>
              <a:t/>
            </a:r>
            <a:br>
              <a:rPr lang="es-ES" smtClean="0"/>
            </a:br>
            <a:r>
              <a:rPr lang="es-ES" smtClean="0"/>
              <a:t>Esta diapositiva termina con "Seguridad Paga", ya que las transiciones en un ejemplo usando seguridad de OSHA Pays programa en la siguiente diapositiva. Este preparado para la transicion. Si usted no tiene acceso, no tome la siguiente diapositiva.</a:t>
            </a: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39D471-B6D6-4D75-A149-2C63DA518B73}"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355675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s-ES" dirty="0" smtClean="0"/>
              <a:t>El programa de Seguridad Paga se puede encontrar en https://www.osha.gov/dcsp/smallbusiness/safetypays/index.html. Abra un navegador web y copiar el enlace en la barra de direcciones para ir a la pagina web. Revise la pagina inicial de aterrizaje. Haga clic en la ficha Fondo y revisa esa pagina. Haga clic en la ficha Estimador. Introduzca los </a:t>
            </a:r>
            <a:r>
              <a:rPr lang="es-ES" dirty="0" err="1" smtClean="0"/>
              <a:t>parametros</a:t>
            </a:r>
            <a:r>
              <a:rPr lang="es-ES" dirty="0" smtClean="0"/>
              <a:t> de la muestra y haga clic en calcular. Tenga en cuenta las ventas adicionales necesarios para cubrir los costos directos e indirectos.</a:t>
            </a:r>
            <a:endParaRPr lang="en-US" dirty="0" smtClean="0"/>
          </a:p>
          <a:p>
            <a:pPr eaLnBrk="1" hangingPunct="1">
              <a:spcBef>
                <a:spcPct val="0"/>
              </a:spcBef>
            </a:pPr>
            <a:endParaRPr lang="en-US" dirty="0" smtClean="0"/>
          </a:p>
          <a:p>
            <a:pPr eaLnBrk="1" hangingPunct="1">
              <a:spcBef>
                <a:spcPct val="0"/>
              </a:spcBef>
            </a:pPr>
            <a:r>
              <a:rPr lang="es-ES" dirty="0" smtClean="0"/>
              <a:t>Si no tienes acceso a internet, vaya a esta diapositiva. </a:t>
            </a:r>
            <a:endParaRPr lang="en-US" dirty="0"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91E64-917C-42A3-8CB4-09287AC144D0}"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335573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 name="Slide Number Placeholder 3"/>
          <p:cNvSpPr>
            <a:spLocks noGrp="1"/>
          </p:cNvSpPr>
          <p:nvPr>
            <p:ph type="sldNum" sz="quarter" idx="5"/>
          </p:nvPr>
        </p:nvSpPr>
        <p:spPr/>
        <p:txBody>
          <a:bodyPr/>
          <a:lstStyle/>
          <a:p>
            <a:pPr>
              <a:defRPr/>
            </a:pPr>
            <a:fld id="{BD6FAA4D-F8CA-43D7-929D-EAB08B2B1385}" type="slidenum">
              <a:rPr lang="en-US" smtClean="0"/>
              <a:pPr>
                <a:defRPr/>
              </a:pPr>
              <a:t>2</a:t>
            </a:fld>
            <a:endParaRPr lang="en-US" dirty="0"/>
          </a:p>
        </p:txBody>
      </p:sp>
    </p:spTree>
    <p:extLst>
      <p:ext uri="{BB962C8B-B14F-4D97-AF65-F5344CB8AC3E}">
        <p14:creationId xmlns:p14="http://schemas.microsoft.com/office/powerpoint/2010/main" val="143952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r>
              <a:rPr lang="en-US" smtClean="0"/>
              <a:t>No estendar orgonomica “oficial” Federal</a:t>
            </a:r>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0DD63-4331-4BC1-A313-87D6ECCE4647}"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07888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s-ES" smtClean="0"/>
              <a:t>Nota - La imagen descargada de una busqueda de imagines en www.google.com.</a:t>
            </a:r>
            <a:br>
              <a:rPr lang="es-ES" smtClean="0"/>
            </a:br>
            <a:r>
              <a:rPr lang="es-ES" smtClean="0"/>
              <a:t/>
            </a:r>
            <a:br>
              <a:rPr lang="es-ES" smtClean="0"/>
            </a:br>
            <a:r>
              <a:rPr lang="es-ES" smtClean="0"/>
              <a:t>Imagen da una simple representación de la forma apriopiada de levantar</a:t>
            </a:r>
            <a:endParaRPr lang="en-US" smtClean="0"/>
          </a:p>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88526E-9F7D-4D52-A73F-458F749A8F73}"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2831789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s-ES" smtClean="0"/>
              <a:t>Buen momento para discutir alturas de mesa, alturas de la silla, y la creacion  de areas de trabajo con materiales al alcance normal.</a:t>
            </a: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7A57EF-F0C8-485A-A34B-FD1424D311B6}"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2335928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r>
              <a:rPr lang="es-ES" smtClean="0"/>
              <a:t>Buen momento para discutir temas de musculos grandes, como la tension de elevacion, y los temas que se pueden desarrollar por el uso de herramientas de mano</a:t>
            </a: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4876D-6009-440C-8F8B-CEE76277162D}"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4272060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t>
            </a:r>
          </a:p>
          <a:p>
            <a:pPr eaLnBrk="1" hangingPunct="1">
              <a:spcBef>
                <a:spcPct val="0"/>
              </a:spcBef>
            </a:pPr>
            <a:r>
              <a:rPr lang="es-ES" smtClean="0"/>
              <a:t>Este es un buen momento para hablar de cosas como el reflejo de la luz y el ruido</a:t>
            </a: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120A08-2472-42A2-AC63-F7D964E3402D}"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2216841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br>
              <a:rPr lang="es-ES" dirty="0" smtClean="0"/>
            </a:br>
            <a:r>
              <a:rPr lang="es-ES" dirty="0" smtClean="0"/>
              <a:t/>
            </a:r>
            <a:br>
              <a:rPr lang="es-ES" dirty="0" smtClean="0"/>
            </a:br>
            <a:r>
              <a:rPr lang="es-ES" dirty="0" smtClean="0"/>
              <a:t>Imagen solo visual</a:t>
            </a:r>
            <a:endParaRPr lang="en-US" dirty="0" smtClean="0"/>
          </a:p>
          <a:p>
            <a:pPr eaLnBrk="1" hangingPunct="1">
              <a:spcBef>
                <a:spcPct val="0"/>
              </a:spcBef>
            </a:pPr>
            <a:endParaRPr lang="en-US" dirty="0" smtClean="0"/>
          </a:p>
          <a:p>
            <a:pPr eaLnBrk="1" hangingPunct="1">
              <a:spcBef>
                <a:spcPct val="0"/>
              </a:spcBef>
            </a:pPr>
            <a:r>
              <a:rPr lang="es-ES" dirty="0" smtClean="0"/>
              <a:t>Buen momento para hablar de que muchas operaciones de almacén no están climatizados.  Ambientes pueden ser fríos y calientes. </a:t>
            </a:r>
            <a:endParaRPr lang="en-US" dirty="0"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5970-AB64-421E-9EE3-531081895107}"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3021161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endParaRPr lang="en-US" dirty="0" smtClean="0"/>
          </a:p>
          <a:p>
            <a:pPr eaLnBrk="1" hangingPunct="1">
              <a:spcBef>
                <a:spcPct val="0"/>
              </a:spcBef>
            </a:pPr>
            <a:r>
              <a:rPr lang="es-ES" dirty="0" smtClean="0"/>
              <a:t>Nota - La imagen descargada de una búsqueda de imágenes en www.google.com.</a:t>
            </a:r>
            <a:br>
              <a:rPr lang="es-ES" dirty="0" smtClean="0"/>
            </a:br>
            <a:r>
              <a:rPr lang="es-ES" dirty="0" smtClean="0"/>
              <a:t/>
            </a:r>
            <a:br>
              <a:rPr lang="es-ES" dirty="0" smtClean="0"/>
            </a:br>
            <a:r>
              <a:rPr lang="es-ES" dirty="0" smtClean="0"/>
              <a:t>Imagen solo  visual.</a:t>
            </a:r>
            <a:endParaRPr lang="en-US" dirty="0" smtClean="0"/>
          </a:p>
          <a:p>
            <a:pPr eaLnBrk="1" hangingPunct="1">
              <a:spcBef>
                <a:spcPct val="0"/>
              </a:spcBef>
            </a:pPr>
            <a:endParaRPr lang="en-US" dirty="0" smtClean="0"/>
          </a:p>
          <a:p>
            <a:pPr eaLnBrk="1" hangingPunct="1">
              <a:spcBef>
                <a:spcPct val="0"/>
              </a:spcBef>
            </a:pPr>
            <a:r>
              <a:rPr lang="es-ES" dirty="0" smtClean="0"/>
              <a:t>Escenificando una simulación simple, como un cinco o seis cajas vacías simplemente fuera de alcance, puede añadir valor a esta diapositiva.  Después de mover las cajas, vuelva a colocarlos más cerca para resaltar las diferencias de postura y llegar a. </a:t>
            </a:r>
            <a:endParaRPr lang="en-US" dirty="0" smtClean="0"/>
          </a:p>
          <a:p>
            <a:pPr eaLnBrk="1" hangingPunct="1">
              <a:spcBef>
                <a:spcPct val="0"/>
              </a:spcBef>
            </a:pPr>
            <a:endParaRPr lang="en-US" dirty="0" smtClean="0"/>
          </a:p>
          <a:p>
            <a:pPr eaLnBrk="1" hangingPunct="1">
              <a:spcBef>
                <a:spcPct val="0"/>
              </a:spcBef>
            </a:pPr>
            <a:r>
              <a:rPr lang="es-ES" dirty="0" smtClean="0"/>
              <a:t>ÚLTIMA DIAPOSITIVA ERGONÓMICO – PREPARARSE PARA LA TRANSICIÓN A LAS LÁMINAS Y BANDAS</a:t>
            </a:r>
            <a:endParaRPr lang="en-US" dirty="0"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4E589B-EDBC-4525-9F7F-8B7106641E82}"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3326931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pPr>
            <a:r>
              <a:rPr lang="es-ES" dirty="0" smtClean="0"/>
              <a:t>Nota - Las </a:t>
            </a:r>
            <a:r>
              <a:rPr lang="es-ES" dirty="0" err="1" smtClean="0"/>
              <a:t>imagenes</a:t>
            </a:r>
            <a:r>
              <a:rPr lang="es-ES" dirty="0" smtClean="0"/>
              <a:t> de la izquierda fueron descargados de una </a:t>
            </a:r>
            <a:r>
              <a:rPr lang="es-ES" dirty="0" err="1" smtClean="0"/>
              <a:t>busqueda</a:t>
            </a:r>
            <a:r>
              <a:rPr lang="es-ES" dirty="0" smtClean="0"/>
              <a:t> de </a:t>
            </a:r>
            <a:r>
              <a:rPr lang="es-ES" dirty="0" err="1" smtClean="0"/>
              <a:t>imagenes</a:t>
            </a:r>
            <a:r>
              <a:rPr lang="es-ES" dirty="0" smtClean="0"/>
              <a:t> en www.google.com. </a:t>
            </a:r>
            <a:r>
              <a:rPr lang="es-ES" dirty="0" err="1" smtClean="0"/>
              <a:t>Imagenes</a:t>
            </a:r>
            <a:r>
              <a:rPr lang="es-ES" dirty="0" smtClean="0"/>
              <a:t> de la derecha son de Nebraska </a:t>
            </a:r>
            <a:r>
              <a:rPr lang="es-ES" dirty="0" err="1" smtClean="0"/>
              <a:t>Community</a:t>
            </a:r>
            <a:r>
              <a:rPr lang="es-ES" dirty="0" smtClean="0"/>
              <a:t> </a:t>
            </a:r>
            <a:r>
              <a:rPr lang="es-ES" dirty="0" err="1" smtClean="0"/>
              <a:t>College</a:t>
            </a:r>
            <a:r>
              <a:rPr lang="es-ES" dirty="0" smtClean="0"/>
              <a:t> </a:t>
            </a:r>
          </a:p>
          <a:p>
            <a:pPr eaLnBrk="1" hangingPunct="1">
              <a:spcBef>
                <a:spcPct val="0"/>
              </a:spcBef>
            </a:pPr>
            <a:endParaRPr lang="en-US" dirty="0" smtClean="0"/>
          </a:p>
          <a:p>
            <a:pPr eaLnBrk="1" hangingPunct="1">
              <a:spcBef>
                <a:spcPct val="0"/>
              </a:spcBef>
            </a:pPr>
            <a:r>
              <a:rPr lang="es-ES" dirty="0" smtClean="0"/>
              <a:t>Imagen distinguir herramientas estándar de las herramientas más seguras.  Las siguientes diapositivas resaltan las diferencias entre herramientas.</a:t>
            </a:r>
          </a:p>
          <a:p>
            <a:pPr eaLnBrk="1" hangingPunct="1">
              <a:spcBef>
                <a:spcPct val="0"/>
              </a:spcBef>
            </a:pPr>
            <a:endParaRPr lang="es-ES" dirty="0" smtClean="0"/>
          </a:p>
          <a:p>
            <a:pPr eaLnBrk="1" hangingPunct="1">
              <a:spcBef>
                <a:spcPct val="0"/>
              </a:spcBef>
            </a:pPr>
            <a:r>
              <a:rPr lang="es-ES" dirty="0" smtClean="0"/>
              <a:t>Se recomienda tener herramientas de muestra resaltar físicamente las diferencias. </a:t>
            </a:r>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EC6E0-3ED8-4F25-B717-07513D0984BE}"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3569737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s-ES" dirty="0" smtClean="0"/>
              <a:t>Un </a:t>
            </a:r>
            <a:r>
              <a:rPr lang="es-ES" dirty="0" smtClean="0"/>
              <a:t>clip de video relacionado con cortadores de cajas. La secuencia de comandos es la siguiente:</a:t>
            </a:r>
            <a:br>
              <a:rPr lang="es-ES" dirty="0" smtClean="0"/>
            </a:br>
            <a:r>
              <a:rPr lang="es-ES" dirty="0" smtClean="0"/>
              <a:t/>
            </a:r>
            <a:br>
              <a:rPr lang="es-ES" dirty="0" smtClean="0"/>
            </a:br>
            <a:r>
              <a:rPr lang="es-ES" dirty="0" smtClean="0"/>
              <a:t>"Cortadores de cajas y dispositivos de-bandas son comunes en el almacenamiento. Estas herramientas deben ser elegidos con cuidado. Cuchillas de corte de caja son esencialmente hojas de afeitar. Si no se maneja adecuadamente y enfundados cuando no esté en uso, cortes profundos pueden resultar. Cuchillas de seguridad y hojas que se retraen automáticamente, como los que se muestran aquí, puede ayudar a reducir el riesgo de lesiones. “</a:t>
            </a:r>
          </a:p>
          <a:p>
            <a:pPr eaLnBrk="1" hangingPunct="1">
              <a:spcBef>
                <a:spcPct val="0"/>
              </a:spcBef>
            </a:pPr>
            <a:endParaRPr lang="es-ES" dirty="0" smtClean="0"/>
          </a:p>
          <a:p>
            <a:pPr eaLnBrk="1" hangingPunct="1">
              <a:spcBef>
                <a:spcPct val="0"/>
              </a:spcBef>
            </a:pPr>
            <a:r>
              <a:rPr lang="es-ES" dirty="0" smtClean="0"/>
              <a:t>Eliminar diapositiva si tienes problemas para reproducir el vídeo.</a:t>
            </a:r>
            <a:endParaRPr lang="en-US" dirty="0"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2EE443-E00A-4E7F-BD4F-92D930BCF150}"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2537990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las imágenes son fotos Western Nebraska </a:t>
            </a:r>
            <a:r>
              <a:rPr lang="es-ES" dirty="0" err="1" smtClean="0"/>
              <a:t>Community</a:t>
            </a:r>
            <a:r>
              <a:rPr lang="es-ES" dirty="0" smtClean="0"/>
              <a:t> </a:t>
            </a:r>
            <a:r>
              <a:rPr lang="es-ES" dirty="0" err="1" smtClean="0"/>
              <a:t>College</a:t>
            </a:r>
            <a:r>
              <a:rPr lang="es-ES" dirty="0" smtClean="0"/>
              <a:t>.</a:t>
            </a:r>
          </a:p>
          <a:p>
            <a:pPr eaLnBrk="1" hangingPunct="1">
              <a:spcBef>
                <a:spcPct val="0"/>
              </a:spcBef>
            </a:pPr>
            <a:endParaRPr lang="es-ES" dirty="0" smtClean="0"/>
          </a:p>
          <a:p>
            <a:pPr eaLnBrk="1" hangingPunct="1">
              <a:spcBef>
                <a:spcPct val="0"/>
              </a:spcBef>
            </a:pPr>
            <a:r>
              <a:rPr lang="es-ES" dirty="0" smtClean="0"/>
              <a:t>Destacan cuchillos con características de seguridad.</a:t>
            </a:r>
          </a:p>
          <a:p>
            <a:pPr eaLnBrk="1" hangingPunct="1">
              <a:spcBef>
                <a:spcPct val="0"/>
              </a:spcBef>
            </a:pPr>
            <a:endParaRPr lang="es-ES" dirty="0" smtClean="0"/>
          </a:p>
          <a:p>
            <a:pPr eaLnBrk="1" hangingPunct="1">
              <a:spcBef>
                <a:spcPct val="0"/>
              </a:spcBef>
            </a:pPr>
            <a:r>
              <a:rPr lang="es-ES" dirty="0" smtClean="0"/>
              <a:t>Buen momento para dar una demostración con los apoyos de vivo. </a:t>
            </a:r>
            <a:endParaRPr lang="en-US" dirty="0"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4BC79D-6047-4465-98D0-C826C365EF15}"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121868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7A024F-6492-4C1D-8607-72426CC1D8EC}" type="slidenum">
              <a:rPr lang="en-US" smtClean="0"/>
              <a:pPr>
                <a:defRPr/>
              </a:pPr>
              <a:t>3</a:t>
            </a:fld>
            <a:endParaRPr lang="en-US" dirty="0"/>
          </a:p>
        </p:txBody>
      </p:sp>
    </p:spTree>
    <p:extLst>
      <p:ext uri="{BB962C8B-B14F-4D97-AF65-F5344CB8AC3E}">
        <p14:creationId xmlns:p14="http://schemas.microsoft.com/office/powerpoint/2010/main" val="420607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s-ES" dirty="0" smtClean="0"/>
              <a:t>un </a:t>
            </a:r>
            <a:r>
              <a:rPr lang="es-ES" dirty="0" smtClean="0"/>
              <a:t>clip de video relacionado con bandas. La secuencia de comandos es la siguiente:</a:t>
            </a:r>
            <a:br>
              <a:rPr lang="es-ES" dirty="0" smtClean="0"/>
            </a:br>
            <a:r>
              <a:rPr lang="es-ES" dirty="0" smtClean="0"/>
              <a:t/>
            </a:r>
            <a:br>
              <a:rPr lang="es-ES" dirty="0" smtClean="0"/>
            </a:br>
            <a:r>
              <a:rPr lang="es-ES" dirty="0" smtClean="0"/>
              <a:t>"Bandas, sobre todo las bandas de metal, puede estar bajo gran </a:t>
            </a:r>
            <a:r>
              <a:rPr lang="es-ES" dirty="0" err="1" smtClean="0"/>
              <a:t>tension</a:t>
            </a:r>
            <a:r>
              <a:rPr lang="es-ES" dirty="0" smtClean="0"/>
              <a:t>. Si las bandas se corta sin que esto en mente, el escape de </a:t>
            </a:r>
            <a:r>
              <a:rPr lang="es-ES" dirty="0" err="1" smtClean="0"/>
              <a:t>energia</a:t>
            </a:r>
            <a:r>
              <a:rPr lang="es-ES" dirty="0" smtClean="0"/>
              <a:t> puede crear un peligro cuando los columpios con aristas vivas de bandas sin control, dando lugar a laceraciones graves y otras lesiones. La gestión de esta energía peligrosa es importante y se puede hacer lo mismo con los cortadores de banda especiales, como el que se muestra aquí. Además, el equipo de protección personal, como guantes, protectores para la cara y gafas de seguridad, deben ser usados para evitar lesiones ".</a:t>
            </a:r>
            <a:endParaRPr lang="en-US" i="1" dirty="0" smtClean="0"/>
          </a:p>
          <a:p>
            <a:pPr eaLnBrk="1" hangingPunct="1">
              <a:spcBef>
                <a:spcPct val="0"/>
              </a:spcBef>
            </a:pPr>
            <a:endParaRPr lang="en-US" i="1" dirty="0" smtClean="0"/>
          </a:p>
          <a:p>
            <a:pPr eaLnBrk="1" hangingPunct="1">
              <a:spcBef>
                <a:spcPct val="0"/>
              </a:spcBef>
            </a:pPr>
            <a:r>
              <a:rPr lang="es-ES" dirty="0" smtClean="0"/>
              <a:t>Eliminar diapositiva si tienes problemas para reproducir el vídeo.</a:t>
            </a:r>
            <a:endParaRPr lang="en-US" dirty="0"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BEDFB-8DD6-4B7B-A07A-F17370987E79}"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2569072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Nota –</a:t>
            </a:r>
            <a:r>
              <a:rPr lang="en-US" dirty="0" err="1" smtClean="0"/>
              <a:t>Imagenes</a:t>
            </a:r>
            <a:r>
              <a:rPr lang="en-US" dirty="0" smtClean="0"/>
              <a:t> son de Western Nebraska Community College </a:t>
            </a:r>
          </a:p>
          <a:p>
            <a:pPr eaLnBrk="1" hangingPunct="1">
              <a:spcBef>
                <a:spcPct val="0"/>
              </a:spcBef>
            </a:pPr>
            <a:endParaRPr lang="en-US" dirty="0" smtClean="0"/>
          </a:p>
          <a:p>
            <a:pPr eaLnBrk="1" hangingPunct="1">
              <a:spcBef>
                <a:spcPct val="0"/>
              </a:spcBef>
            </a:pPr>
            <a:r>
              <a:rPr lang="en-US" dirty="0" err="1" smtClean="0"/>
              <a:t>Muestran</a:t>
            </a:r>
            <a:r>
              <a:rPr lang="en-US" dirty="0" smtClean="0"/>
              <a:t> come </a:t>
            </a:r>
            <a:r>
              <a:rPr lang="en-US" dirty="0" err="1" smtClean="0"/>
              <a:t>trabajan</a:t>
            </a:r>
            <a:r>
              <a:rPr lang="en-US" dirty="0" smtClean="0"/>
              <a:t> </a:t>
            </a:r>
            <a:r>
              <a:rPr lang="en-US" dirty="0" err="1" smtClean="0"/>
              <a:t>estas</a:t>
            </a:r>
            <a:r>
              <a:rPr lang="en-US" dirty="0" smtClean="0"/>
              <a:t> </a:t>
            </a:r>
            <a:r>
              <a:rPr lang="en-US" dirty="0" err="1" smtClean="0"/>
              <a:t>herramientas</a:t>
            </a:r>
            <a:endParaRPr lang="en-US" dirty="0" smtClean="0"/>
          </a:p>
          <a:p>
            <a:pPr eaLnBrk="1" hangingPunct="1">
              <a:spcBef>
                <a:spcPct val="0"/>
              </a:spcBef>
            </a:pPr>
            <a:endParaRPr lang="en-US" dirty="0" smtClean="0"/>
          </a:p>
          <a:p>
            <a:pPr eaLnBrk="1" hangingPunct="1">
              <a:spcBef>
                <a:spcPct val="0"/>
              </a:spcBef>
            </a:pPr>
            <a:r>
              <a:rPr lang="es-ES" dirty="0" smtClean="0"/>
              <a:t>Pasar alrededor de un par de bandas fresas si está disponible. </a:t>
            </a:r>
            <a:endParaRPr lang="en-US" dirty="0" smtClean="0"/>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DCF0F0-38D6-4DFF-A6EE-4AC65D25CC3F}"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857443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s-ES" dirty="0" smtClean="0"/>
              <a:t>Nota - Imágenes descargados de una búsqueda de imágenes en www.google.com</a:t>
            </a:r>
            <a:endParaRPr lang="en-US" dirty="0" smtClean="0"/>
          </a:p>
          <a:p>
            <a:pPr eaLnBrk="1" hangingPunct="1">
              <a:spcBef>
                <a:spcPct val="0"/>
              </a:spcBef>
            </a:pPr>
            <a:r>
              <a:rPr lang="en-US" dirty="0" err="1" smtClean="0"/>
              <a:t>Imagen</a:t>
            </a:r>
            <a:r>
              <a:rPr lang="en-US" dirty="0" smtClean="0"/>
              <a:t> solo </a:t>
            </a:r>
            <a:r>
              <a:rPr lang="en-US" dirty="0" err="1" smtClean="0"/>
              <a:t>es</a:t>
            </a:r>
            <a:r>
              <a:rPr lang="en-US" dirty="0" smtClean="0"/>
              <a:t> visual</a:t>
            </a:r>
          </a:p>
          <a:p>
            <a:pPr eaLnBrk="1" hangingPunct="1">
              <a:spcBef>
                <a:spcPct val="0"/>
              </a:spcBef>
            </a:pPr>
            <a:endParaRPr lang="en-US" dirty="0" smtClean="0"/>
          </a:p>
          <a:p>
            <a:pPr eaLnBrk="1" hangingPunct="1">
              <a:spcBef>
                <a:spcPct val="0"/>
              </a:spcBef>
            </a:pPr>
            <a:r>
              <a:rPr lang="es-ES" dirty="0" smtClean="0"/>
              <a:t>Porque se usan cuchillas y cuchillos, existe potencial para la exposición de sangre y cortes.  Discutir las precauciones de seguridad y equipo de protección personal.  Indique a los alumnos que su empleador puede tener un plan de control de la exposición de sangre y debe brindarles formación específica sobre su programa.  </a:t>
            </a:r>
          </a:p>
          <a:p>
            <a:pPr eaLnBrk="1" hangingPunct="1">
              <a:spcBef>
                <a:spcPct val="0"/>
              </a:spcBef>
            </a:pPr>
            <a:endParaRPr lang="es-ES" dirty="0" smtClean="0"/>
          </a:p>
          <a:p>
            <a:pPr eaLnBrk="1" hangingPunct="1">
              <a:spcBef>
                <a:spcPct val="0"/>
              </a:spcBef>
            </a:pPr>
            <a:r>
              <a:rPr lang="es-ES" dirty="0" smtClean="0"/>
              <a:t>ÚLTIMA DIAPOSITIVA ANTES DE LAS VACACIONES - TRANSICIÓN A LOS PELIGROS MECÁNICOS/CARRETILLA ELEVADORA/VEHÍCULO</a:t>
            </a:r>
            <a:endParaRPr lang="en-US"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A56D34-3BC8-4EDA-8632-A1BDEE6007D8}"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441431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Nota - Imágenes descargados de una búsqueda de imágenes en www.google.com</a:t>
            </a:r>
            <a:endParaRPr lang="en-US" smtClean="0"/>
          </a:p>
          <a:p>
            <a:pPr eaLnBrk="1" hangingPunct="1">
              <a:spcBef>
                <a:spcPct val="0"/>
              </a:spcBef>
            </a:pPr>
            <a:endParaRPr lang="en-US" smtClean="0"/>
          </a:p>
          <a:p>
            <a:pPr eaLnBrk="1" hangingPunct="1">
              <a:spcBef>
                <a:spcPct val="0"/>
              </a:spcBef>
            </a:pPr>
            <a:r>
              <a:rPr lang="en-US" smtClean="0"/>
              <a:t>Imagen solo visual</a:t>
            </a:r>
          </a:p>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074A88-6A5D-4E57-9AD8-9A470B001418}"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1539463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F4E5E-8984-4474-9878-7EB82245C5DF}"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3360025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Nota - Imágenes descargados de una búsqueda de imágenes en www.google.com</a:t>
            </a:r>
            <a:endParaRPr lang="en-US" smtClean="0"/>
          </a:p>
          <a:p>
            <a:pPr eaLnBrk="1" hangingPunct="1">
              <a:spcBef>
                <a:spcPct val="0"/>
              </a:spcBef>
            </a:pPr>
            <a:endParaRPr lang="en-US" smtClean="0"/>
          </a:p>
          <a:p>
            <a:pPr eaLnBrk="1" hangingPunct="1">
              <a:spcBef>
                <a:spcPct val="0"/>
              </a:spcBef>
            </a:pPr>
            <a:r>
              <a:rPr lang="en-US" smtClean="0"/>
              <a:t>Imagen se ven ejemplos de pasillos</a:t>
            </a:r>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E50268-8FE4-4CC6-B1D2-227FABFA261D}" type="slidenum">
              <a:rPr lang="en-US" smtClean="0"/>
              <a:pPr fontAlgn="base">
                <a:spcBef>
                  <a:spcPct val="0"/>
                </a:spcBef>
                <a:spcAft>
                  <a:spcPct val="0"/>
                </a:spcAft>
                <a:defRPr/>
              </a:pPr>
              <a:t>35</a:t>
            </a:fld>
            <a:endParaRPr lang="en-US" smtClean="0"/>
          </a:p>
        </p:txBody>
      </p:sp>
    </p:spTree>
    <p:extLst>
      <p:ext uri="{BB962C8B-B14F-4D97-AF65-F5344CB8AC3E}">
        <p14:creationId xmlns:p14="http://schemas.microsoft.com/office/powerpoint/2010/main" val="4054593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Las siguiente diapositiva da ejemplos de materiales que pueden caer</a:t>
            </a:r>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2B675-3C0A-43FB-9832-A020E9CFE19F}"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4112683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endParaRPr lang="en-US" dirty="0" smtClean="0"/>
          </a:p>
          <a:p>
            <a:pPr eaLnBrk="1" hangingPunct="1">
              <a:spcBef>
                <a:spcPct val="0"/>
              </a:spcBef>
            </a:pPr>
            <a:r>
              <a:rPr lang="es-ES" dirty="0" smtClean="0"/>
              <a:t>Nota - imágenes descargadas de una búsqueda de imágenes en www.google.com</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s-ES" dirty="0" smtClean="0"/>
              <a:t>Imágenes destacan la importancia de apilamiento adecuado.</a:t>
            </a:r>
          </a:p>
          <a:p>
            <a:pPr eaLnBrk="1" hangingPunct="1">
              <a:spcBef>
                <a:spcPct val="0"/>
              </a:spcBef>
            </a:pPr>
            <a:endParaRPr lang="es-ES" dirty="0" smtClean="0"/>
          </a:p>
          <a:p>
            <a:pPr eaLnBrk="1" hangingPunct="1">
              <a:spcBef>
                <a:spcPct val="0"/>
              </a:spcBef>
            </a:pPr>
            <a:r>
              <a:rPr lang="es-ES" dirty="0" smtClean="0"/>
              <a:t>En este punto, una buena preguntas reflexivas sería la siguiente: ¿has vistos alguna vez materiales o paquetes apilados más de 2 paletas alta o más que 8 pies de alto sin ser asegurado?  Es así, ¿cuáles son algunos problemas obvios de seguridad y pérdida?</a:t>
            </a:r>
          </a:p>
          <a:p>
            <a:pPr eaLnBrk="1" hangingPunct="1">
              <a:spcBef>
                <a:spcPct val="0"/>
              </a:spcBef>
            </a:pPr>
            <a:endParaRPr lang="es-ES" dirty="0" smtClean="0"/>
          </a:p>
          <a:p>
            <a:pPr eaLnBrk="1" hangingPunct="1">
              <a:spcBef>
                <a:spcPct val="0"/>
              </a:spcBef>
            </a:pPr>
            <a:r>
              <a:rPr lang="es-ES" dirty="0" smtClean="0"/>
              <a:t>Temas de discusión pueden incluir el peligro al pie de tráfico, pérdida de producto, daños al equipo, consideraciones de viento/tiempo y así sucesivamente.</a:t>
            </a:r>
            <a:endParaRPr lang="en-US" dirty="0"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BE5E6E-F8EB-42D6-BC9A-8AB1D3867355}"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360119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Nota - imágenes descargadas de una búsqueda de imágenes en www.google.com</a:t>
            </a:r>
            <a:endParaRPr lang="en-US" smtClean="0"/>
          </a:p>
          <a:p>
            <a:pPr eaLnBrk="1" hangingPunct="1">
              <a:spcBef>
                <a:spcPct val="0"/>
              </a:spcBef>
            </a:pPr>
            <a:endParaRPr lang="en-US" smtClean="0"/>
          </a:p>
          <a:p>
            <a:pPr eaLnBrk="1" hangingPunct="1">
              <a:spcBef>
                <a:spcPct val="0"/>
              </a:spcBef>
            </a:pPr>
            <a:r>
              <a:rPr lang="en-US" smtClean="0"/>
              <a:t>Imagen es de un estante de plataforma</a:t>
            </a:r>
          </a:p>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D6030-DEA2-4DFE-93FF-3743DBD8CD71}" type="slidenum">
              <a:rPr lang="en-US" smtClean="0"/>
              <a:pPr fontAlgn="base">
                <a:spcBef>
                  <a:spcPct val="0"/>
                </a:spcBef>
                <a:spcAft>
                  <a:spcPct val="0"/>
                </a:spcAft>
                <a:defRPr/>
              </a:pPr>
              <a:t>38</a:t>
            </a:fld>
            <a:endParaRPr lang="en-US" smtClean="0"/>
          </a:p>
        </p:txBody>
      </p:sp>
    </p:spTree>
    <p:extLst>
      <p:ext uri="{BB962C8B-B14F-4D97-AF65-F5344CB8AC3E}">
        <p14:creationId xmlns:p14="http://schemas.microsoft.com/office/powerpoint/2010/main" val="2818061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r>
              <a:rPr lang="es-ES" dirty="0" smtClean="0"/>
              <a:t>Nota - imágenes descargadas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Imagen es destacar el espacio muestra hablar.</a:t>
            </a:r>
            <a:endParaRPr lang="en-US" dirty="0"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024549-9628-4FA1-9537-4AB3B15CF033}" type="slidenum">
              <a:rPr lang="en-US" smtClean="0"/>
              <a:pPr fontAlgn="base">
                <a:spcBef>
                  <a:spcPct val="0"/>
                </a:spcBef>
                <a:spcAft>
                  <a:spcPct val="0"/>
                </a:spcAft>
                <a:defRPr/>
              </a:pPr>
              <a:t>39</a:t>
            </a:fld>
            <a:endParaRPr lang="en-US" smtClean="0"/>
          </a:p>
        </p:txBody>
      </p:sp>
    </p:spTree>
    <p:extLst>
      <p:ext uri="{BB962C8B-B14F-4D97-AF65-F5344CB8AC3E}">
        <p14:creationId xmlns:p14="http://schemas.microsoft.com/office/powerpoint/2010/main" val="143867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r>
              <a:rPr lang="es-ES" smtClean="0"/>
              <a:t>Lo que hay que destacar es que el curso esta destinado a aumentar la conciencia de los peligros comunes en un lugar de almacenamiento.</a:t>
            </a: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2E808-E640-48FB-B288-86FF5C8F747D}"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1386811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smtClean="0"/>
              <a:t>Esta diopositiva contiene un video:.   </a:t>
            </a:r>
          </a:p>
          <a:p>
            <a:pPr eaLnBrk="1" hangingPunct="1">
              <a:spcBef>
                <a:spcPct val="0"/>
              </a:spcBef>
            </a:pPr>
            <a:r>
              <a:rPr lang="es-ES" smtClean="0"/>
              <a:t>Incidentes “Ser Golpeado” son una enorme preocupacion en entornos de almacén. Palletas-gatos motorizados, carretillas elevadoras, camiones de pasillo y semifinales se utilizan comúnmente. Ya sea con o sin carga, estos equipos tienen una serie de puntos ciegos. Nunca se debe asumir que puede ser visto. Mantenga una distancia segura de todos los vehículos y no acercarse a ellos a menos que el operador estrangula abajo energía y movimientos usted más ".</a:t>
            </a:r>
            <a:br>
              <a:rPr lang="es-ES" smtClean="0"/>
            </a:br>
            <a:r>
              <a:rPr lang="es-ES" smtClean="0"/>
              <a:t/>
            </a:r>
            <a:br>
              <a:rPr lang="es-ES" smtClean="0"/>
            </a:br>
            <a:r>
              <a:rPr lang="es-ES" smtClean="0"/>
              <a:t>Eliminar diapositiva si usted tiene problemas para reproducir el vídeo.</a:t>
            </a:r>
            <a:endParaRPr lang="en-US" smtClean="0"/>
          </a:p>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7D38F5-2900-4682-A9FD-6B1CA2BE0300}"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44855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El enlace a cita con frecuencia las normas de almacenamiento es https://www.osha.gov/pls/imis/citedstandard.naics?p_esize=&amp;p_state=FEFederal&amp;p_naics=4931</a:t>
            </a:r>
            <a:r>
              <a:rPr lang="en-US" dirty="0" smtClean="0"/>
              <a:t>.  </a:t>
            </a:r>
          </a:p>
          <a:p>
            <a:pPr eaLnBrk="1" hangingPunct="1">
              <a:spcBef>
                <a:spcPct val="0"/>
              </a:spcBef>
            </a:pPr>
            <a:endParaRPr lang="en-US" dirty="0" smtClean="0"/>
          </a:p>
          <a:p>
            <a:pPr eaLnBrk="1" hangingPunct="1">
              <a:spcBef>
                <a:spcPct val="0"/>
              </a:spcBef>
            </a:pPr>
            <a:r>
              <a:rPr lang="es-ES" dirty="0" smtClean="0"/>
              <a:t>De octubre de 2013 a de 2014 septiembre había 154 citas y $321,060 en multas por violaciones de hoyo.  HOYO de infracciones es los más citados.</a:t>
            </a:r>
            <a:endParaRPr lang="en-US" dirty="0" smtClean="0"/>
          </a:p>
          <a:p>
            <a:pPr eaLnBrk="1" hangingPunct="1">
              <a:spcBef>
                <a:spcPct val="0"/>
              </a:spcBef>
            </a:pPr>
            <a:r>
              <a:rPr lang="en-US" dirty="0" smtClean="0"/>
              <a:t>.</a:t>
            </a:r>
          </a:p>
          <a:p>
            <a:pPr eaLnBrk="1" hangingPunct="1">
              <a:spcBef>
                <a:spcPct val="0"/>
              </a:spcBef>
            </a:pPr>
            <a:endParaRPr lang="en-US" dirty="0"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D2A5E-911A-4201-98D3-03958962967F}" type="slidenum">
              <a:rPr lang="en-US" smtClean="0"/>
              <a:pPr fontAlgn="base">
                <a:spcBef>
                  <a:spcPct val="0"/>
                </a:spcBef>
                <a:spcAft>
                  <a:spcPct val="0"/>
                </a:spcAft>
                <a:defRPr/>
              </a:pPr>
              <a:t>41</a:t>
            </a:fld>
            <a:endParaRPr lang="en-US" smtClean="0"/>
          </a:p>
        </p:txBody>
      </p:sp>
    </p:spTree>
    <p:extLst>
      <p:ext uri="{BB962C8B-B14F-4D97-AF65-F5344CB8AC3E}">
        <p14:creationId xmlns:p14="http://schemas.microsoft.com/office/powerpoint/2010/main" val="3516844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7A024F-6492-4C1D-8607-72426CC1D8EC}" type="slidenum">
              <a:rPr lang="en-US" smtClean="0"/>
              <a:pPr>
                <a:defRPr/>
              </a:pPr>
              <a:t>42</a:t>
            </a:fld>
            <a:endParaRPr lang="en-US" dirty="0"/>
          </a:p>
        </p:txBody>
      </p:sp>
    </p:spTree>
    <p:extLst>
      <p:ext uri="{BB962C8B-B14F-4D97-AF65-F5344CB8AC3E}">
        <p14:creationId xmlns:p14="http://schemas.microsoft.com/office/powerpoint/2010/main" val="3524260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7A024F-6492-4C1D-8607-72426CC1D8EC}" type="slidenum">
              <a:rPr lang="en-US" smtClean="0"/>
              <a:pPr>
                <a:defRPr/>
              </a:pPr>
              <a:t>43</a:t>
            </a:fld>
            <a:endParaRPr lang="en-US" dirty="0"/>
          </a:p>
        </p:txBody>
      </p:sp>
    </p:spTree>
    <p:extLst>
      <p:ext uri="{BB962C8B-B14F-4D97-AF65-F5344CB8AC3E}">
        <p14:creationId xmlns:p14="http://schemas.microsoft.com/office/powerpoint/2010/main" val="404044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7A024F-6492-4C1D-8607-72426CC1D8EC}" type="slidenum">
              <a:rPr lang="en-US" smtClean="0"/>
              <a:pPr>
                <a:defRPr/>
              </a:pPr>
              <a:t>44</a:t>
            </a:fld>
            <a:endParaRPr lang="en-US" dirty="0"/>
          </a:p>
        </p:txBody>
      </p:sp>
    </p:spTree>
    <p:extLst>
      <p:ext uri="{BB962C8B-B14F-4D97-AF65-F5344CB8AC3E}">
        <p14:creationId xmlns:p14="http://schemas.microsoft.com/office/powerpoint/2010/main" val="3202171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Nota – </a:t>
            </a:r>
            <a:r>
              <a:rPr lang="en-US" dirty="0" err="1" smtClean="0"/>
              <a:t>foto</a:t>
            </a:r>
            <a:r>
              <a:rPr lang="en-US" dirty="0" smtClean="0"/>
              <a:t> </a:t>
            </a:r>
            <a:r>
              <a:rPr lang="en-US" dirty="0" err="1" smtClean="0"/>
              <a:t>pertenece</a:t>
            </a:r>
            <a:r>
              <a:rPr lang="en-US" dirty="0" smtClean="0"/>
              <a:t> a Western Nebraska Community College . </a:t>
            </a:r>
          </a:p>
          <a:p>
            <a:pPr eaLnBrk="1" hangingPunct="1">
              <a:spcBef>
                <a:spcPct val="0"/>
              </a:spcBef>
            </a:pPr>
            <a:endParaRPr lang="en-US" dirty="0" smtClean="0"/>
          </a:p>
          <a:p>
            <a:pPr eaLnBrk="1" hangingPunct="1">
              <a:spcBef>
                <a:spcPct val="0"/>
              </a:spcBef>
            </a:pPr>
            <a:r>
              <a:rPr lang="en-US" dirty="0" err="1" smtClean="0"/>
              <a:t>Imagen</a:t>
            </a:r>
            <a:r>
              <a:rPr lang="en-US" dirty="0" smtClean="0"/>
              <a:t> de un </a:t>
            </a:r>
            <a:r>
              <a:rPr lang="en-US" dirty="0" err="1" smtClean="0"/>
              <a:t>Clase</a:t>
            </a:r>
            <a:r>
              <a:rPr lang="en-US" dirty="0" smtClean="0"/>
              <a:t> I PIT.</a:t>
            </a:r>
          </a:p>
          <a:p>
            <a:pPr eaLnBrk="1" hangingPunct="1">
              <a:spcBef>
                <a:spcPct val="0"/>
              </a:spcBef>
            </a:pPr>
            <a:endParaRPr lang="en-US" dirty="0"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436D40-6179-4ECA-8699-9E00BB870B0A}"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val="4172146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n-US" dirty="0" smtClean="0"/>
              <a:t>La </a:t>
            </a:r>
            <a:r>
              <a:rPr lang="en-US" dirty="0" err="1" smtClean="0"/>
              <a:t>imagen</a:t>
            </a:r>
            <a:r>
              <a:rPr lang="en-US" dirty="0" smtClean="0"/>
              <a:t> </a:t>
            </a:r>
            <a:r>
              <a:rPr lang="en-US" dirty="0" err="1" smtClean="0"/>
              <a:t>mucstra</a:t>
            </a:r>
            <a:r>
              <a:rPr lang="en-US" smtClean="0"/>
              <a:t> camion </a:t>
            </a:r>
            <a:r>
              <a:rPr lang="en-US" dirty="0" smtClean="0"/>
              <a:t>de motor </a:t>
            </a:r>
            <a:r>
              <a:rPr lang="en-US" dirty="0" err="1" smtClean="0"/>
              <a:t>electrico</a:t>
            </a:r>
            <a:r>
              <a:rPr lang="en-US" dirty="0" smtClean="0"/>
              <a:t> para </a:t>
            </a:r>
            <a:r>
              <a:rPr lang="en-US" dirty="0" err="1" smtClean="0"/>
              <a:t>pasillo</a:t>
            </a:r>
            <a:r>
              <a:rPr lang="en-US" dirty="0" smtClean="0"/>
              <a:t> </a:t>
            </a:r>
            <a:r>
              <a:rPr lang="en-US" dirty="0" err="1" smtClean="0"/>
              <a:t>angosto</a:t>
            </a:r>
            <a:r>
              <a:rPr lang="en-US" dirty="0" smtClean="0"/>
              <a:t> de </a:t>
            </a:r>
            <a:r>
              <a:rPr lang="en-US" dirty="0" err="1" smtClean="0"/>
              <a:t>Clase</a:t>
            </a:r>
            <a:r>
              <a:rPr lang="en-US" dirty="0" smtClean="0"/>
              <a:t> II </a:t>
            </a:r>
            <a:endParaRPr lang="en-US" dirty="0" smtClean="0">
              <a:solidFill>
                <a:srgbClr val="FFFF00"/>
              </a:solidFill>
            </a:endParaRPr>
          </a:p>
          <a:p>
            <a:pPr eaLnBrk="1" hangingPunct="1">
              <a:spcBef>
                <a:spcPct val="0"/>
              </a:spcBef>
            </a:pPr>
            <a:endParaRPr lang="en-US" dirty="0"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0A7F9-5534-4A55-9494-A1F93779BC81}" type="slidenum">
              <a:rPr lang="en-US" smtClean="0"/>
              <a:pPr fontAlgn="base">
                <a:spcBef>
                  <a:spcPct val="0"/>
                </a:spcBef>
                <a:spcAft>
                  <a:spcPct val="0"/>
                </a:spcAft>
                <a:defRPr/>
              </a:pPr>
              <a:t>46</a:t>
            </a:fld>
            <a:endParaRPr lang="en-US" smtClean="0"/>
          </a:p>
        </p:txBody>
      </p:sp>
    </p:spTree>
    <p:extLst>
      <p:ext uri="{BB962C8B-B14F-4D97-AF65-F5344CB8AC3E}">
        <p14:creationId xmlns:p14="http://schemas.microsoft.com/office/powerpoint/2010/main" val="1576756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La imagen muestra un hoyo de II clase ' conocido como "stock </a:t>
            </a:r>
            <a:r>
              <a:rPr lang="es-ES" dirty="0" err="1" smtClean="0"/>
              <a:t>picker</a:t>
            </a:r>
            <a:r>
              <a:rPr lang="es-ES" dirty="0" smtClean="0"/>
              <a:t>" o "recogedor de la orden." Informar a la clase que se ha construido estos hoyo de anclajes para detención de caídas. </a:t>
            </a:r>
            <a:endParaRPr lang="en-US" b="1" dirty="0"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6B2747-D8C1-495D-B528-E5846D294EAB}"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val="1018095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 </a:t>
            </a:r>
            <a:r>
              <a:rPr lang="en-US" dirty="0" err="1" smtClean="0"/>
              <a:t>Imagen</a:t>
            </a:r>
            <a:r>
              <a:rPr lang="en-US" dirty="0" smtClean="0"/>
              <a:t> </a:t>
            </a:r>
            <a:r>
              <a:rPr lang="en-US" dirty="0" err="1" smtClean="0"/>
              <a:t>pertenese</a:t>
            </a:r>
            <a:r>
              <a:rPr lang="en-US" dirty="0" smtClean="0"/>
              <a:t> a Western Nebraska Community College.</a:t>
            </a:r>
          </a:p>
          <a:p>
            <a:pPr eaLnBrk="1" hangingPunct="1">
              <a:spcBef>
                <a:spcPct val="0"/>
              </a:spcBef>
            </a:pPr>
            <a:endParaRPr lang="en-US" dirty="0" smtClean="0"/>
          </a:p>
          <a:p>
            <a:pPr eaLnBrk="1" hangingPunct="1">
              <a:spcBef>
                <a:spcPct val="0"/>
              </a:spcBef>
            </a:pPr>
            <a:r>
              <a:rPr lang="es-ES" dirty="0" smtClean="0"/>
              <a:t>Imagen pretende mostrar un ejemplo de un clase III </a:t>
            </a:r>
            <a:r>
              <a:rPr lang="es-ES" dirty="0" err="1" smtClean="0"/>
              <a:t>Walkie</a:t>
            </a:r>
            <a:r>
              <a:rPr lang="es-ES" dirty="0" smtClean="0"/>
              <a:t>-apilador.</a:t>
            </a:r>
            <a:endParaRPr lang="en-US" dirty="0"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76EE3F-778B-4AED-BD9E-C08C41D88BF9}"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val="2359383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dirty="0" smtClean="0"/>
              <a:t> </a:t>
            </a: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La imagen muestra un hoyo de clase IV.</a:t>
            </a:r>
          </a:p>
          <a:p>
            <a:pPr eaLnBrk="1" hangingPunct="1">
              <a:spcBef>
                <a:spcPct val="0"/>
              </a:spcBef>
            </a:pPr>
            <a:endParaRPr lang="es-ES" dirty="0" smtClean="0"/>
          </a:p>
          <a:p>
            <a:pPr eaLnBrk="1" hangingPunct="1">
              <a:spcBef>
                <a:spcPct val="0"/>
              </a:spcBef>
            </a:pPr>
            <a:r>
              <a:rPr lang="es-ES" dirty="0" smtClean="0"/>
              <a:t>Una cosa es discutir es el peligro añadido de monóxido de carbono en el resto de clases de carretillas elevadoras discutidas. También sobre cómo los motores de combustión a menudo no están aprobados para áreas peligrosas.  De la mano Fatal hecho hoja #15-254 o fichas similares como ejemplos.  La hoja de referencia explica cómo un montacargas de gas LP causó una explosión. </a:t>
            </a:r>
          </a:p>
          <a:p>
            <a:pPr eaLnBrk="1" hangingPunct="1">
              <a:spcBef>
                <a:spcPct val="0"/>
              </a:spcBef>
            </a:pPr>
            <a:endParaRPr lang="es-ES" dirty="0" smtClean="0"/>
          </a:p>
          <a:p>
            <a:pPr eaLnBrk="1" hangingPunct="1">
              <a:spcBef>
                <a:spcPct val="0"/>
              </a:spcBef>
            </a:pPr>
            <a:r>
              <a:rPr lang="es-ES" dirty="0" smtClean="0"/>
              <a:t>Hojas informativas fatal puede encontrarse en https://www.osha.gov/Publications/fatalfacts.html </a:t>
            </a:r>
            <a:endParaRPr lang="en-US" dirty="0"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BA815B-4F18-418A-890A-E4369FDCDDE0}" type="slidenum">
              <a:rPr lang="en-US" smtClean="0"/>
              <a:pPr fontAlgn="base">
                <a:spcBef>
                  <a:spcPct val="0"/>
                </a:spcBef>
                <a:spcAft>
                  <a:spcPct val="0"/>
                </a:spcAft>
                <a:defRPr/>
              </a:pPr>
              <a:t>49</a:t>
            </a:fld>
            <a:endParaRPr lang="en-US" smtClean="0"/>
          </a:p>
        </p:txBody>
      </p:sp>
    </p:spTree>
    <p:extLst>
      <p:ext uri="{BB962C8B-B14F-4D97-AF65-F5344CB8AC3E}">
        <p14:creationId xmlns:p14="http://schemas.microsoft.com/office/powerpoint/2010/main" val="58900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imágenes  fueron descargados de una búsqueda de imágenes en www.google.com</a:t>
            </a:r>
            <a:br>
              <a:rPr lang="es-ES" dirty="0" smtClean="0"/>
            </a:br>
            <a:r>
              <a:rPr lang="es-ES" dirty="0" smtClean="0"/>
              <a:t/>
            </a:r>
            <a:br>
              <a:rPr lang="es-ES" dirty="0" smtClean="0"/>
            </a:br>
            <a:r>
              <a:rPr lang="es-ES" dirty="0" smtClean="0"/>
              <a:t>Las imágenes son para atractivo visual</a:t>
            </a:r>
          </a:p>
          <a:p>
            <a:pPr eaLnBrk="1" hangingPunct="1">
              <a:spcBef>
                <a:spcPct val="0"/>
              </a:spcBef>
            </a:pPr>
            <a:r>
              <a:rPr lang="es-ES" dirty="0" smtClean="0"/>
              <a:t> </a:t>
            </a:r>
            <a:endParaRPr lang="en-US" dirty="0" smtClean="0"/>
          </a:p>
          <a:p>
            <a:pPr eaLnBrk="1" hangingPunct="1">
              <a:spcBef>
                <a:spcPct val="0"/>
              </a:spcBef>
            </a:pPr>
            <a:r>
              <a:rPr lang="en-US" dirty="0" smtClean="0"/>
              <a:t>Tome 10 </a:t>
            </a:r>
            <a:r>
              <a:rPr lang="en-US" dirty="0" err="1" smtClean="0"/>
              <a:t>minutos</a:t>
            </a:r>
            <a:r>
              <a:rPr lang="en-US" dirty="0" smtClean="0"/>
              <a:t> </a:t>
            </a:r>
            <a:r>
              <a:rPr lang="en-US" dirty="0" err="1" smtClean="0"/>
              <a:t>para</a:t>
            </a:r>
            <a:r>
              <a:rPr lang="en-US" dirty="0" smtClean="0"/>
              <a:t> </a:t>
            </a:r>
            <a:r>
              <a:rPr lang="en-US" dirty="0" err="1" smtClean="0"/>
              <a:t>tomar</a:t>
            </a:r>
            <a:r>
              <a:rPr lang="en-US" dirty="0" smtClean="0"/>
              <a:t> la </a:t>
            </a:r>
            <a:r>
              <a:rPr lang="en-US" dirty="0" err="1" smtClean="0"/>
              <a:t>prueba</a:t>
            </a:r>
            <a:endParaRPr lang="en-US" dirty="0"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E2FE54-3E3A-4407-9FB7-495839845F11}"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540213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n-US" dirty="0" err="1" smtClean="0"/>
              <a:t>Imagen</a:t>
            </a:r>
            <a:r>
              <a:rPr lang="en-US" dirty="0" smtClean="0"/>
              <a:t> de un </a:t>
            </a:r>
            <a:r>
              <a:rPr lang="en-US" dirty="0" err="1" smtClean="0"/>
              <a:t>Clase</a:t>
            </a:r>
            <a:r>
              <a:rPr lang="en-US" dirty="0" smtClean="0"/>
              <a:t> V PIT.</a:t>
            </a:r>
          </a:p>
          <a:p>
            <a:pPr eaLnBrk="1" hangingPunct="1">
              <a:spcBef>
                <a:spcPct val="0"/>
              </a:spcBef>
            </a:pPr>
            <a:endParaRPr lang="en-US" dirty="0" smtClean="0"/>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EDD67B-0265-434E-9EEE-C2BC634FDE84}" type="slidenum">
              <a:rPr lang="en-US" smtClean="0"/>
              <a:pPr fontAlgn="base">
                <a:spcBef>
                  <a:spcPct val="0"/>
                </a:spcBef>
                <a:spcAft>
                  <a:spcPct val="0"/>
                </a:spcAft>
                <a:defRPr/>
              </a:pPr>
              <a:t>50</a:t>
            </a:fld>
            <a:endParaRPr lang="en-US" smtClean="0"/>
          </a:p>
        </p:txBody>
      </p:sp>
    </p:spTree>
    <p:extLst>
      <p:ext uri="{BB962C8B-B14F-4D97-AF65-F5344CB8AC3E}">
        <p14:creationId xmlns:p14="http://schemas.microsoft.com/office/powerpoint/2010/main" val="2867286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La imagen muestra un hoyo de clase VI.</a:t>
            </a:r>
            <a:endParaRPr lang="en-US" dirty="0" smtClean="0"/>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5D4C15-6F23-445A-A5B3-79B85A80C5BC}" type="slidenum">
              <a:rPr lang="en-US" smtClean="0"/>
              <a:pPr fontAlgn="base">
                <a:spcBef>
                  <a:spcPct val="0"/>
                </a:spcBef>
                <a:spcAft>
                  <a:spcPct val="0"/>
                </a:spcAft>
                <a:defRPr/>
              </a:pPr>
              <a:t>51</a:t>
            </a:fld>
            <a:endParaRPr lang="en-US" smtClean="0"/>
          </a:p>
        </p:txBody>
      </p:sp>
    </p:spTree>
    <p:extLst>
      <p:ext uri="{BB962C8B-B14F-4D97-AF65-F5344CB8AC3E}">
        <p14:creationId xmlns:p14="http://schemas.microsoft.com/office/powerpoint/2010/main" val="3319834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La imagen muestra un hoyo de clase VII.</a:t>
            </a:r>
            <a:r>
              <a:rPr lang="es-ES" baseline="0" dirty="0" smtClean="0"/>
              <a:t> </a:t>
            </a:r>
            <a:endParaRPr lang="en-US" dirty="0" smtClean="0"/>
          </a:p>
          <a:p>
            <a:pPr eaLnBrk="1" hangingPunct="1">
              <a:spcBef>
                <a:spcPct val="0"/>
              </a:spcBef>
            </a:pPr>
            <a:endParaRPr lang="en-US" dirty="0"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36558B-B598-45E8-8DBE-C32C1BDB478C}" type="slidenum">
              <a:rPr lang="en-US" smtClean="0"/>
              <a:pPr fontAlgn="base">
                <a:spcBef>
                  <a:spcPct val="0"/>
                </a:spcBef>
                <a:spcAft>
                  <a:spcPct val="0"/>
                </a:spcAft>
                <a:defRPr/>
              </a:pPr>
              <a:t>52</a:t>
            </a:fld>
            <a:endParaRPr lang="en-US" smtClean="0"/>
          </a:p>
        </p:txBody>
      </p:sp>
    </p:spTree>
    <p:extLst>
      <p:ext uri="{BB962C8B-B14F-4D97-AF65-F5344CB8AC3E}">
        <p14:creationId xmlns:p14="http://schemas.microsoft.com/office/powerpoint/2010/main" val="1894981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Este es un buen momento para señalar que debido a que usted opera un PIT en un negocio no le autoriza a operaba una máquina diferente para un empleador diferente</a:t>
            </a: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FFF405-8258-47A2-B19C-E6A929CC158C}" type="slidenum">
              <a:rPr lang="en-US" smtClean="0"/>
              <a:pPr fontAlgn="base">
                <a:spcBef>
                  <a:spcPct val="0"/>
                </a:spcBef>
                <a:spcAft>
                  <a:spcPct val="0"/>
                </a:spcAft>
                <a:defRPr/>
              </a:pPr>
              <a:t>53</a:t>
            </a:fld>
            <a:endParaRPr lang="en-US" smtClean="0"/>
          </a:p>
        </p:txBody>
      </p:sp>
    </p:spTree>
    <p:extLst>
      <p:ext uri="{BB962C8B-B14F-4D97-AF65-F5344CB8AC3E}">
        <p14:creationId xmlns:p14="http://schemas.microsoft.com/office/powerpoint/2010/main" val="2630616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B10ADA-826B-4F7D-AF8A-9AB481DAB062}" type="slidenum">
              <a:rPr lang="en-US" smtClean="0"/>
              <a:pPr fontAlgn="base">
                <a:spcBef>
                  <a:spcPct val="0"/>
                </a:spcBef>
                <a:spcAft>
                  <a:spcPct val="0"/>
                </a:spcAft>
                <a:defRPr/>
              </a:pPr>
              <a:t>54</a:t>
            </a:fld>
            <a:endParaRPr lang="en-US" smtClean="0"/>
          </a:p>
        </p:txBody>
      </p:sp>
    </p:spTree>
    <p:extLst>
      <p:ext uri="{BB962C8B-B14F-4D97-AF65-F5344CB8AC3E}">
        <p14:creationId xmlns:p14="http://schemas.microsoft.com/office/powerpoint/2010/main" val="155667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s-ES" dirty="0" smtClean="0"/>
              <a:t>Nota - La imagen descargada de una búsqueda de imágenes en www.google.com</a:t>
            </a:r>
          </a:p>
          <a:p>
            <a:pPr eaLnBrk="1" hangingPunct="1">
              <a:spcBef>
                <a:spcPct val="0"/>
              </a:spcBef>
            </a:pPr>
            <a:endParaRPr lang="es-ES" dirty="0" smtClean="0"/>
          </a:p>
          <a:p>
            <a:pPr eaLnBrk="1" hangingPunct="1">
              <a:spcBef>
                <a:spcPct val="0"/>
              </a:spcBef>
            </a:pPr>
            <a:endParaRPr lang="es-ES" dirty="0" smtClean="0"/>
          </a:p>
          <a:p>
            <a:pPr eaLnBrk="1" hangingPunct="1">
              <a:spcBef>
                <a:spcPct val="0"/>
              </a:spcBef>
            </a:pPr>
            <a:endParaRPr lang="en-US" dirty="0" smtClean="0"/>
          </a:p>
          <a:p>
            <a:pPr eaLnBrk="1" hangingPunct="1">
              <a:spcBef>
                <a:spcPct val="0"/>
              </a:spcBef>
            </a:pPr>
            <a:r>
              <a:rPr lang="es-ES" dirty="0" smtClean="0"/>
              <a:t>Imagen significa hacer hincapié en la restricción de edad en el PIT.</a:t>
            </a:r>
          </a:p>
          <a:p>
            <a:pPr eaLnBrk="1" hangingPunct="1">
              <a:spcBef>
                <a:spcPct val="0"/>
              </a:spcBef>
            </a:pPr>
            <a:endParaRPr lang="es-ES" dirty="0" smtClean="0"/>
          </a:p>
          <a:p>
            <a:pPr eaLnBrk="1" hangingPunct="1">
              <a:spcBef>
                <a:spcPct val="0"/>
              </a:spcBef>
            </a:pPr>
            <a:r>
              <a:rPr lang="es-ES" dirty="0" smtClean="0"/>
              <a:t>Destacar que no se trata de un curso de certificación.</a:t>
            </a:r>
          </a:p>
          <a:p>
            <a:pPr eaLnBrk="1" hangingPunct="1">
              <a:spcBef>
                <a:spcPct val="0"/>
              </a:spcBef>
            </a:pPr>
            <a:endParaRPr lang="es-ES" dirty="0" smtClean="0"/>
          </a:p>
          <a:p>
            <a:pPr eaLnBrk="1" hangingPunct="1">
              <a:spcBef>
                <a:spcPct val="0"/>
              </a:spcBef>
            </a:pPr>
            <a:r>
              <a:rPr lang="es-ES" dirty="0" smtClean="0"/>
              <a:t>Buen momento para reforzar los requisitos de edad además de la certificación.  La edad legal es de 18 años.</a:t>
            </a:r>
            <a:endParaRPr lang="en-US" dirty="0" smtClean="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7C1F28-60B4-4247-BA45-9ABCA235FE35}" type="slidenum">
              <a:rPr lang="en-US" smtClean="0"/>
              <a:pPr fontAlgn="base">
                <a:spcBef>
                  <a:spcPct val="0"/>
                </a:spcBef>
                <a:spcAft>
                  <a:spcPct val="0"/>
                </a:spcAft>
                <a:defRPr/>
              </a:pPr>
              <a:t>55</a:t>
            </a:fld>
            <a:endParaRPr lang="en-US" smtClean="0"/>
          </a:p>
        </p:txBody>
      </p:sp>
    </p:spTree>
    <p:extLst>
      <p:ext uri="{BB962C8B-B14F-4D97-AF65-F5344CB8AC3E}">
        <p14:creationId xmlns:p14="http://schemas.microsoft.com/office/powerpoint/2010/main" val="10177218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r>
              <a:rPr lang="en-US" dirty="0" smtClean="0"/>
              <a:t> </a:t>
            </a:r>
          </a:p>
          <a:p>
            <a:pPr eaLnBrk="1" hangingPunct="1">
              <a:spcBef>
                <a:spcPct val="0"/>
              </a:spcBef>
            </a:pPr>
            <a:endParaRPr lang="en-US" dirty="0" smtClean="0"/>
          </a:p>
          <a:p>
            <a:pPr eaLnBrk="1" hangingPunct="1">
              <a:spcBef>
                <a:spcPct val="0"/>
              </a:spcBef>
            </a:pPr>
            <a:r>
              <a:rPr lang="en-US" dirty="0" err="1" smtClean="0"/>
              <a:t>Imagen</a:t>
            </a:r>
            <a:r>
              <a:rPr lang="en-US" dirty="0" smtClean="0"/>
              <a:t> solo visual </a:t>
            </a:r>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00324-6509-4059-BEC5-0607BA649A71}" type="slidenum">
              <a:rPr lang="en-US" smtClean="0"/>
              <a:pPr fontAlgn="base">
                <a:spcBef>
                  <a:spcPct val="0"/>
                </a:spcBef>
                <a:spcAft>
                  <a:spcPct val="0"/>
                </a:spcAft>
                <a:defRPr/>
              </a:pPr>
              <a:t>56</a:t>
            </a:fld>
            <a:endParaRPr lang="en-US" smtClean="0"/>
          </a:p>
        </p:txBody>
      </p:sp>
    </p:spTree>
    <p:extLst>
      <p:ext uri="{BB962C8B-B14F-4D97-AF65-F5344CB8AC3E}">
        <p14:creationId xmlns:p14="http://schemas.microsoft.com/office/powerpoint/2010/main" val="15568200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r>
              <a:rPr lang="en-US" dirty="0" smtClean="0"/>
              <a:t>. </a:t>
            </a:r>
          </a:p>
          <a:p>
            <a:pPr eaLnBrk="1" hangingPunct="1">
              <a:spcBef>
                <a:spcPct val="0"/>
              </a:spcBef>
            </a:pPr>
            <a:endParaRPr lang="en-US" dirty="0" smtClean="0"/>
          </a:p>
          <a:p>
            <a:pPr eaLnBrk="1" hangingPunct="1">
              <a:spcBef>
                <a:spcPct val="0"/>
              </a:spcBef>
            </a:pPr>
            <a:r>
              <a:rPr lang="en-US" dirty="0" err="1" smtClean="0"/>
              <a:t>Imagen</a:t>
            </a:r>
            <a:r>
              <a:rPr lang="en-US" dirty="0" smtClean="0"/>
              <a:t> solo visual </a:t>
            </a:r>
          </a:p>
          <a:p>
            <a:pPr eaLnBrk="1" hangingPunct="1">
              <a:spcBef>
                <a:spcPct val="0"/>
              </a:spcBef>
            </a:pPr>
            <a:endParaRPr lang="en-US" dirty="0" smtClean="0"/>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151084-6939-4DA1-BF3C-6412DA95EAC2}" type="slidenum">
              <a:rPr lang="en-US" smtClean="0"/>
              <a:pPr fontAlgn="base">
                <a:spcBef>
                  <a:spcPct val="0"/>
                </a:spcBef>
                <a:spcAft>
                  <a:spcPct val="0"/>
                </a:spcAft>
                <a:defRPr/>
              </a:pPr>
              <a:t>57</a:t>
            </a:fld>
            <a:endParaRPr lang="en-US" smtClean="0"/>
          </a:p>
        </p:txBody>
      </p:sp>
    </p:spTree>
    <p:extLst>
      <p:ext uri="{BB962C8B-B14F-4D97-AF65-F5344CB8AC3E}">
        <p14:creationId xmlns:p14="http://schemas.microsoft.com/office/powerpoint/2010/main" val="9474140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r>
              <a:rPr lang="en-US" dirty="0" smtClean="0"/>
              <a:t>. </a:t>
            </a:r>
          </a:p>
          <a:p>
            <a:pPr eaLnBrk="1" hangingPunct="1">
              <a:spcBef>
                <a:spcPct val="0"/>
              </a:spcBef>
            </a:pPr>
            <a:endParaRPr lang="en-US" dirty="0" smtClean="0"/>
          </a:p>
          <a:p>
            <a:pPr eaLnBrk="1" hangingPunct="1">
              <a:spcBef>
                <a:spcPct val="0"/>
              </a:spcBef>
            </a:pPr>
            <a:r>
              <a:rPr lang="en-US" dirty="0" err="1" smtClean="0"/>
              <a:t>Imagen</a:t>
            </a:r>
            <a:r>
              <a:rPr lang="en-US" dirty="0" smtClean="0"/>
              <a:t> solo visual </a:t>
            </a:r>
          </a:p>
          <a:p>
            <a:pPr eaLnBrk="1" hangingPunct="1">
              <a:spcBef>
                <a:spcPct val="0"/>
              </a:spcBef>
            </a:pPr>
            <a:endParaRPr lang="en-US" dirty="0"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1F490-30D9-440E-A908-D29DA22A2A3B}" type="slidenum">
              <a:rPr lang="en-US" smtClean="0"/>
              <a:pPr fontAlgn="base">
                <a:spcBef>
                  <a:spcPct val="0"/>
                </a:spcBef>
                <a:spcAft>
                  <a:spcPct val="0"/>
                </a:spcAft>
                <a:defRPr/>
              </a:pPr>
              <a:t>58</a:t>
            </a:fld>
            <a:endParaRPr lang="en-US" smtClean="0"/>
          </a:p>
        </p:txBody>
      </p:sp>
    </p:spTree>
    <p:extLst>
      <p:ext uri="{BB962C8B-B14F-4D97-AF65-F5344CB8AC3E}">
        <p14:creationId xmlns:p14="http://schemas.microsoft.com/office/powerpoint/2010/main" val="42836795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7A024F-6492-4C1D-8607-72426CC1D8EC}" type="slidenum">
              <a:rPr lang="en-US" smtClean="0"/>
              <a:pPr>
                <a:defRPr/>
              </a:pPr>
              <a:t>59</a:t>
            </a:fld>
            <a:endParaRPr lang="en-US" dirty="0"/>
          </a:p>
        </p:txBody>
      </p:sp>
    </p:spTree>
    <p:extLst>
      <p:ext uri="{BB962C8B-B14F-4D97-AF65-F5344CB8AC3E}">
        <p14:creationId xmlns:p14="http://schemas.microsoft.com/office/powerpoint/2010/main" val="311015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Imagen descargado de una búsqueda de imágenes en www.google.com.</a:t>
            </a:r>
            <a:br>
              <a:rPr lang="es-ES" dirty="0" smtClean="0"/>
            </a:br>
            <a:r>
              <a:rPr lang="es-ES" dirty="0" smtClean="0"/>
              <a:t/>
            </a:r>
            <a:br>
              <a:rPr lang="es-ES" dirty="0" smtClean="0"/>
            </a:br>
            <a:r>
              <a:rPr lang="es-ES" dirty="0" smtClean="0"/>
              <a:t>Imagen es solo visual</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s-ES" dirty="0" smtClean="0"/>
              <a:t>Repartir el cartel de OSHA ojos para pulsado por prevención</a:t>
            </a:r>
            <a:endParaRPr lang="en-US" dirty="0"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A54E3A-6A00-40E8-AEE4-0DDC3DEE2471}"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2561366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s-ES" smtClean="0"/>
              <a:t>ULTIMO EN DIAPOSITIVA del PIT - TRANSICION RECONOSER EL PELIGRO</a:t>
            </a:r>
            <a:endParaRPr lang="en-US" smtClean="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5C3289-AAE4-490F-A077-08F8ABA53AE8}" type="slidenum">
              <a:rPr lang="en-US" smtClean="0"/>
              <a:pPr fontAlgn="base">
                <a:spcBef>
                  <a:spcPct val="0"/>
                </a:spcBef>
                <a:spcAft>
                  <a:spcPct val="0"/>
                </a:spcAft>
                <a:defRPr/>
              </a:pPr>
              <a:t>60</a:t>
            </a:fld>
            <a:endParaRPr lang="en-US" smtClean="0"/>
          </a:p>
        </p:txBody>
      </p:sp>
    </p:spTree>
    <p:extLst>
      <p:ext uri="{BB962C8B-B14F-4D97-AF65-F5344CB8AC3E}">
        <p14:creationId xmlns:p14="http://schemas.microsoft.com/office/powerpoint/2010/main" val="3262693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n-US" dirty="0" err="1" smtClean="0"/>
              <a:t>Imagen</a:t>
            </a:r>
            <a:r>
              <a:rPr lang="en-US" dirty="0" smtClean="0"/>
              <a:t> solo visual </a:t>
            </a:r>
          </a:p>
          <a:p>
            <a:pPr eaLnBrk="1" hangingPunct="1">
              <a:spcBef>
                <a:spcPct val="0"/>
              </a:spcBef>
            </a:pPr>
            <a:endParaRPr lang="en-US" dirty="0"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A4F9E4-025C-470A-BCA5-7359866638FF}" type="slidenum">
              <a:rPr lang="en-US" smtClean="0"/>
              <a:pPr fontAlgn="base">
                <a:spcBef>
                  <a:spcPct val="0"/>
                </a:spcBef>
                <a:spcAft>
                  <a:spcPct val="0"/>
                </a:spcAft>
                <a:defRPr/>
              </a:pPr>
              <a:t>61</a:t>
            </a:fld>
            <a:endParaRPr lang="en-US" smtClean="0"/>
          </a:p>
        </p:txBody>
      </p:sp>
    </p:spTree>
    <p:extLst>
      <p:ext uri="{BB962C8B-B14F-4D97-AF65-F5344CB8AC3E}">
        <p14:creationId xmlns:p14="http://schemas.microsoft.com/office/powerpoint/2010/main" val="42674623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Imágenes de relieve grandes vehículos.</a:t>
            </a:r>
          </a:p>
          <a:p>
            <a:pPr eaLnBrk="1" hangingPunct="1">
              <a:spcBef>
                <a:spcPct val="0"/>
              </a:spcBef>
            </a:pPr>
            <a:endParaRPr lang="es-ES" dirty="0" smtClean="0"/>
          </a:p>
          <a:p>
            <a:pPr eaLnBrk="1" hangingPunct="1">
              <a:spcBef>
                <a:spcPct val="0"/>
              </a:spcBef>
            </a:pPr>
            <a:r>
              <a:rPr lang="es-ES" dirty="0" smtClean="0"/>
              <a:t>Depósito y almacenamiento es un subconjunto de la industria del transporte. Es importante analizar otros vehículos, especialmente tráfico </a:t>
            </a:r>
            <a:r>
              <a:rPr lang="es-ES" dirty="0" err="1" smtClean="0"/>
              <a:t>semi</a:t>
            </a:r>
            <a:r>
              <a:rPr lang="es-ES" dirty="0" smtClean="0"/>
              <a:t> y cómo debe mantener una distancia segura.  Es un buen momento para enfatizar los golpeó por incidentes no sólo incluyen montacargas o equipos dentro de un almacén. </a:t>
            </a:r>
            <a:endParaRPr lang="en-US" dirty="0" smtClean="0"/>
          </a:p>
          <a:p>
            <a:pPr eaLnBrk="1" hangingPunct="1">
              <a:spcBef>
                <a:spcPct val="0"/>
              </a:spcBef>
            </a:pPr>
            <a:endParaRPr lang="en-US" dirty="0"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B196AA-F859-4972-9293-5769D76031B6}" type="slidenum">
              <a:rPr lang="en-US" smtClean="0"/>
              <a:pPr fontAlgn="base">
                <a:spcBef>
                  <a:spcPct val="0"/>
                </a:spcBef>
                <a:spcAft>
                  <a:spcPct val="0"/>
                </a:spcAft>
                <a:defRPr/>
              </a:pPr>
              <a:t>62</a:t>
            </a:fld>
            <a:endParaRPr lang="en-US" smtClean="0"/>
          </a:p>
        </p:txBody>
      </p:sp>
    </p:spTree>
    <p:extLst>
      <p:ext uri="{BB962C8B-B14F-4D97-AF65-F5344CB8AC3E}">
        <p14:creationId xmlns:p14="http://schemas.microsoft.com/office/powerpoint/2010/main" val="2398626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Imagen quiere destacar que una menor carga es más estable puesto que el centro combinado de gravedad (CG) está dentro del triángulo de estabilidad del hoyo.  </a:t>
            </a:r>
          </a:p>
          <a:p>
            <a:pPr eaLnBrk="1" hangingPunct="1">
              <a:spcBef>
                <a:spcPct val="0"/>
              </a:spcBef>
            </a:pPr>
            <a:endParaRPr lang="es-ES" dirty="0" smtClean="0"/>
          </a:p>
          <a:p>
            <a:pPr eaLnBrk="1" hangingPunct="1">
              <a:spcBef>
                <a:spcPct val="0"/>
              </a:spcBef>
            </a:pPr>
            <a:r>
              <a:rPr lang="es-ES" dirty="0" smtClean="0"/>
              <a:t>Discutir el triángulo de estabilidad y como altura aumenta las posibilidades de vuelco.  Hincapié en mantener cargas bajas. </a:t>
            </a:r>
            <a:endParaRPr lang="en-US" dirty="0"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F6C897-1617-4B58-8E7D-887EB20C0180}" type="slidenum">
              <a:rPr lang="en-US" smtClean="0"/>
              <a:pPr fontAlgn="base">
                <a:spcBef>
                  <a:spcPct val="0"/>
                </a:spcBef>
                <a:spcAft>
                  <a:spcPct val="0"/>
                </a:spcAft>
                <a:defRPr/>
              </a:pPr>
              <a:t>63</a:t>
            </a:fld>
            <a:endParaRPr lang="en-US" smtClean="0"/>
          </a:p>
        </p:txBody>
      </p:sp>
    </p:spTree>
    <p:extLst>
      <p:ext uri="{BB962C8B-B14F-4D97-AF65-F5344CB8AC3E}">
        <p14:creationId xmlns:p14="http://schemas.microsoft.com/office/powerpoint/2010/main" val="42555744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pPr>
            <a:r>
              <a:rPr lang="en-US" dirty="0" smtClean="0"/>
              <a:t>Nota – </a:t>
            </a:r>
            <a:r>
              <a:rPr lang="en-US" dirty="0" err="1" smtClean="0"/>
              <a:t>Foto</a:t>
            </a:r>
            <a:r>
              <a:rPr lang="en-US" dirty="0" smtClean="0"/>
              <a:t> </a:t>
            </a:r>
            <a:r>
              <a:rPr lang="en-US" dirty="0" err="1" smtClean="0"/>
              <a:t>pertenese</a:t>
            </a:r>
            <a:r>
              <a:rPr lang="en-US" dirty="0" smtClean="0"/>
              <a:t> a  Western Nebraska Community College.  </a:t>
            </a:r>
          </a:p>
          <a:p>
            <a:pPr eaLnBrk="1" hangingPunct="1">
              <a:spcBef>
                <a:spcPct val="0"/>
              </a:spcBef>
            </a:pPr>
            <a:endParaRPr lang="en-US" dirty="0" smtClean="0"/>
          </a:p>
          <a:p>
            <a:pPr eaLnBrk="1" hangingPunct="1">
              <a:spcBef>
                <a:spcPct val="0"/>
              </a:spcBef>
            </a:pPr>
            <a:r>
              <a:rPr lang="es-ES" dirty="0" smtClean="0"/>
              <a:t>Imagen de la izquierda destaca trabajo mal aparcamiento.  Imagen de la derecha destaca un trabajo de despedida adecuadas.</a:t>
            </a:r>
          </a:p>
          <a:p>
            <a:pPr eaLnBrk="1" hangingPunct="1">
              <a:spcBef>
                <a:spcPct val="0"/>
              </a:spcBef>
            </a:pPr>
            <a:endParaRPr lang="es-ES" dirty="0" smtClean="0"/>
          </a:p>
          <a:p>
            <a:pPr eaLnBrk="1" hangingPunct="1">
              <a:spcBef>
                <a:spcPct val="0"/>
              </a:spcBef>
            </a:pPr>
            <a:r>
              <a:rPr lang="es-ES" dirty="0" smtClean="0"/>
              <a:t>Señalar que la imagen de la izquierda no está aparcada correctamente.  Está frente a una puerta de salida con la horquilla izquierda alta creando un peligro del viaje.  El uno a la derecha esté estacionado de manera correcta.</a:t>
            </a:r>
            <a:endParaRPr lang="en-US" dirty="0" smtClean="0"/>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8E199-8B98-4C98-AB21-422D23BB0680}" type="slidenum">
              <a:rPr lang="en-US" smtClean="0"/>
              <a:pPr fontAlgn="base">
                <a:spcBef>
                  <a:spcPct val="0"/>
                </a:spcBef>
                <a:spcAft>
                  <a:spcPct val="0"/>
                </a:spcAft>
                <a:defRPr/>
              </a:pPr>
              <a:t>64</a:t>
            </a:fld>
            <a:endParaRPr lang="en-US" smtClean="0"/>
          </a:p>
        </p:txBody>
      </p:sp>
    </p:spTree>
    <p:extLst>
      <p:ext uri="{BB962C8B-B14F-4D97-AF65-F5344CB8AC3E}">
        <p14:creationId xmlns:p14="http://schemas.microsoft.com/office/powerpoint/2010/main" val="13591707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Imagen está destinada a destacar la mala visibilidad en hoyos.  </a:t>
            </a:r>
          </a:p>
          <a:p>
            <a:pPr eaLnBrk="1" hangingPunct="1">
              <a:spcBef>
                <a:spcPct val="0"/>
              </a:spcBef>
            </a:pPr>
            <a:endParaRPr lang="es-ES" dirty="0" smtClean="0"/>
          </a:p>
          <a:p>
            <a:pPr eaLnBrk="1" hangingPunct="1">
              <a:spcBef>
                <a:spcPct val="0"/>
              </a:spcBef>
            </a:pPr>
            <a:r>
              <a:rPr lang="es-ES" dirty="0" smtClean="0"/>
              <a:t>Discutir cuestiones de visibilidad desde la perspectiva del operador y la perspectiva peatonal. </a:t>
            </a:r>
            <a:endParaRPr lang="en-US" dirty="0"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380EC-F9F1-4B4A-971E-C0A9BA39043D}" type="slidenum">
              <a:rPr lang="en-US" smtClean="0"/>
              <a:pPr fontAlgn="base">
                <a:spcBef>
                  <a:spcPct val="0"/>
                </a:spcBef>
                <a:spcAft>
                  <a:spcPct val="0"/>
                </a:spcAft>
                <a:defRPr/>
              </a:pPr>
              <a:t>65</a:t>
            </a:fld>
            <a:endParaRPr lang="en-US" smtClean="0"/>
          </a:p>
        </p:txBody>
      </p:sp>
    </p:spTree>
    <p:extLst>
      <p:ext uri="{BB962C8B-B14F-4D97-AF65-F5344CB8AC3E}">
        <p14:creationId xmlns:p14="http://schemas.microsoft.com/office/powerpoint/2010/main" val="699191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Imágenes pretenden destacar dispositivos de control comunes en almacenes. </a:t>
            </a:r>
          </a:p>
          <a:p>
            <a:pPr eaLnBrk="1" hangingPunct="1">
              <a:spcBef>
                <a:spcPct val="0"/>
              </a:spcBef>
            </a:pPr>
            <a:endParaRPr lang="es-ES" dirty="0" smtClean="0"/>
          </a:p>
          <a:p>
            <a:pPr eaLnBrk="1" hangingPunct="1">
              <a:spcBef>
                <a:spcPct val="0"/>
              </a:spcBef>
            </a:pPr>
            <a:r>
              <a:rPr lang="es-ES" dirty="0" smtClean="0"/>
              <a:t>Discutir las prácticas comunes de almacén, tales como operadores PIT con cuernos y pasillo espejos destinados a ayudar a evitar colisiones.</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140C4-1ED4-4F0B-9F30-65C62C629775}" type="slidenum">
              <a:rPr lang="en-US" smtClean="0"/>
              <a:pPr fontAlgn="base">
                <a:spcBef>
                  <a:spcPct val="0"/>
                </a:spcBef>
                <a:spcAft>
                  <a:spcPct val="0"/>
                </a:spcAft>
                <a:defRPr/>
              </a:pPr>
              <a:t>66</a:t>
            </a:fld>
            <a:endParaRPr lang="en-US" smtClean="0"/>
          </a:p>
        </p:txBody>
      </p:sp>
    </p:spTree>
    <p:extLst>
      <p:ext uri="{BB962C8B-B14F-4D97-AF65-F5344CB8AC3E}">
        <p14:creationId xmlns:p14="http://schemas.microsoft.com/office/powerpoint/2010/main" val="40330445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p>
          <a:p>
            <a:pPr eaLnBrk="1" hangingPunct="1">
              <a:spcBef>
                <a:spcPct val="0"/>
              </a:spcBef>
            </a:pPr>
            <a:endParaRPr lang="es-ES" dirty="0" smtClean="0"/>
          </a:p>
          <a:p>
            <a:pPr eaLnBrk="1" hangingPunct="1">
              <a:spcBef>
                <a:spcPct val="0"/>
              </a:spcBef>
            </a:pPr>
            <a:r>
              <a:rPr lang="es-ES" dirty="0" smtClean="0"/>
              <a:t>Imágenes tienen por objeto destacar la importancia de estar en las áreas de tráfico derecho. </a:t>
            </a:r>
          </a:p>
          <a:p>
            <a:pPr eaLnBrk="1" hangingPunct="1">
              <a:spcBef>
                <a:spcPct val="0"/>
              </a:spcBef>
            </a:pPr>
            <a:endParaRPr lang="es-ES" dirty="0" smtClean="0"/>
          </a:p>
          <a:p>
            <a:pPr eaLnBrk="1" hangingPunct="1">
              <a:spcBef>
                <a:spcPct val="0"/>
              </a:spcBef>
            </a:pPr>
            <a:r>
              <a:rPr lang="es-ES" dirty="0" smtClean="0"/>
              <a:t>Mencione como las bodegas de almacenaje marcan los lugares de trafico y pasillos para evita accidentes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2A1427-AF8C-42EB-8D82-0AB44A32B8A6}" type="slidenum">
              <a:rPr lang="en-US" smtClean="0"/>
              <a:pPr fontAlgn="base">
                <a:spcBef>
                  <a:spcPct val="0"/>
                </a:spcBef>
                <a:spcAft>
                  <a:spcPct val="0"/>
                </a:spcAft>
                <a:defRPr/>
              </a:pPr>
              <a:t>67</a:t>
            </a:fld>
            <a:endParaRPr lang="en-US" smtClean="0"/>
          </a:p>
        </p:txBody>
      </p:sp>
    </p:spTree>
    <p:extLst>
      <p:ext uri="{BB962C8B-B14F-4D97-AF65-F5344CB8AC3E}">
        <p14:creationId xmlns:p14="http://schemas.microsoft.com/office/powerpoint/2010/main" val="1222262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Imágenes de relieve temas de tormento de la plataforma.</a:t>
            </a:r>
          </a:p>
          <a:p>
            <a:pPr eaLnBrk="1" hangingPunct="1">
              <a:spcBef>
                <a:spcPct val="0"/>
              </a:spcBef>
            </a:pPr>
            <a:endParaRPr lang="es-ES" dirty="0" smtClean="0"/>
          </a:p>
          <a:p>
            <a:pPr eaLnBrk="1" hangingPunct="1">
              <a:spcBef>
                <a:spcPct val="0"/>
              </a:spcBef>
            </a:pPr>
            <a:r>
              <a:rPr lang="es-ES" dirty="0" smtClean="0"/>
              <a:t>Discutir sobrecargar estantes de la plataforma, sistemas de estanterías y paquetes sobresale estantes dañados. </a:t>
            </a:r>
            <a:endParaRPr lang="en-US" dirty="0"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AF7E02-6127-4729-9C3E-175E6F281C67}" type="slidenum">
              <a:rPr lang="en-US" smtClean="0"/>
              <a:pPr fontAlgn="base">
                <a:spcBef>
                  <a:spcPct val="0"/>
                </a:spcBef>
                <a:spcAft>
                  <a:spcPct val="0"/>
                </a:spcAft>
                <a:defRPr/>
              </a:pPr>
              <a:t>68</a:t>
            </a:fld>
            <a:endParaRPr lang="en-US" smtClean="0"/>
          </a:p>
        </p:txBody>
      </p:sp>
    </p:spTree>
    <p:extLst>
      <p:ext uri="{BB962C8B-B14F-4D97-AF65-F5344CB8AC3E}">
        <p14:creationId xmlns:p14="http://schemas.microsoft.com/office/powerpoint/2010/main" val="2261532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endParaRPr lang="en-US" dirty="0" smtClean="0"/>
          </a:p>
          <a:p>
            <a:pPr eaLnBrk="1" hangingPunct="1">
              <a:spcBef>
                <a:spcPct val="0"/>
              </a:spcBef>
            </a:pPr>
            <a:r>
              <a:rPr lang="es-ES" dirty="0" smtClean="0"/>
              <a:t>Nota - La imagen descargada de una búsqueda de imágenes en www.osha.gov</a:t>
            </a:r>
          </a:p>
          <a:p>
            <a:pPr eaLnBrk="1" hangingPunct="1">
              <a:spcBef>
                <a:spcPct val="0"/>
              </a:spcBef>
            </a:pPr>
            <a:endParaRPr lang="es-ES" dirty="0" smtClean="0"/>
          </a:p>
          <a:p>
            <a:pPr eaLnBrk="1" hangingPunct="1">
              <a:spcBef>
                <a:spcPct val="0"/>
              </a:spcBef>
            </a:pPr>
            <a:r>
              <a:rPr lang="es-ES" dirty="0" smtClean="0"/>
              <a:t>Imágenes destacan las etiquetas GHS.</a:t>
            </a:r>
            <a:endParaRPr lang="en-US" dirty="0" smtClean="0"/>
          </a:p>
          <a:p>
            <a:pPr eaLnBrk="1" hangingPunct="1">
              <a:spcBef>
                <a:spcPct val="0"/>
              </a:spcBef>
            </a:pPr>
            <a:endParaRPr lang="en-US" dirty="0" smtClean="0"/>
          </a:p>
          <a:p>
            <a:pPr eaLnBrk="1" hangingPunct="1">
              <a:spcBef>
                <a:spcPct val="0"/>
              </a:spcBef>
            </a:pPr>
            <a:r>
              <a:rPr lang="en-US" dirty="0" smtClean="0"/>
              <a:t>Se </a:t>
            </a:r>
            <a:r>
              <a:rPr lang="en-US" dirty="0" err="1" smtClean="0"/>
              <a:t>recomienda</a:t>
            </a:r>
            <a:r>
              <a:rPr lang="en-US" dirty="0" smtClean="0"/>
              <a:t> </a:t>
            </a:r>
            <a:r>
              <a:rPr lang="en-US" dirty="0" err="1" smtClean="0"/>
              <a:t>pasar</a:t>
            </a:r>
            <a:r>
              <a:rPr lang="en-US" dirty="0" smtClean="0"/>
              <a:t> el </a:t>
            </a:r>
            <a:r>
              <a:rPr lang="en-US" dirty="0" err="1" smtClean="0"/>
              <a:t>folletol</a:t>
            </a:r>
            <a:r>
              <a:rPr lang="en-US" dirty="0" smtClean="0"/>
              <a:t> </a:t>
            </a:r>
            <a:r>
              <a:rPr lang="en-US" dirty="0" err="1" smtClean="0"/>
              <a:t>sobre</a:t>
            </a:r>
            <a:r>
              <a:rPr lang="en-US" dirty="0" smtClean="0"/>
              <a:t> </a:t>
            </a:r>
            <a:r>
              <a:rPr lang="en-US" dirty="0" err="1" smtClean="0"/>
              <a:t>ls</a:t>
            </a:r>
            <a:r>
              <a:rPr lang="en-US" dirty="0" smtClean="0"/>
              <a:t> </a:t>
            </a:r>
            <a:r>
              <a:rPr lang="en-US" dirty="0" err="1" smtClean="0"/>
              <a:t>peligros</a:t>
            </a:r>
            <a:r>
              <a:rPr lang="en-US" dirty="0" smtClean="0"/>
              <a:t> OSHA 3491-2012 Quick Card on Hazard Communication.</a:t>
            </a:r>
          </a:p>
          <a:p>
            <a:pPr eaLnBrk="1" hangingPunct="1">
              <a:spcBef>
                <a:spcPct val="0"/>
              </a:spcBef>
            </a:pPr>
            <a:endParaRPr lang="en-US" dirty="0" smtClean="0"/>
          </a:p>
          <a:p>
            <a:pPr eaLnBrk="1" hangingPunct="1">
              <a:spcBef>
                <a:spcPct val="0"/>
              </a:spcBef>
            </a:pPr>
            <a:r>
              <a:rPr lang="en-US" dirty="0" smtClean="0"/>
              <a:t>Use </a:t>
            </a:r>
            <a:r>
              <a:rPr lang="en-US" dirty="0" err="1" smtClean="0"/>
              <a:t>esta</a:t>
            </a:r>
            <a:r>
              <a:rPr lang="en-US" dirty="0" smtClean="0"/>
              <a:t> </a:t>
            </a:r>
            <a:r>
              <a:rPr lang="en-US" dirty="0" err="1" smtClean="0"/>
              <a:t>linq</a:t>
            </a:r>
            <a:r>
              <a:rPr lang="en-US" dirty="0" smtClean="0"/>
              <a:t>: https://www.osha.gov/Publications/OSHA3491QuickCardPictogram.pdf </a:t>
            </a:r>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2E3635-C77E-45BB-A221-6FB7495B78CE}" type="slidenum">
              <a:rPr lang="en-US" smtClean="0"/>
              <a:pPr fontAlgn="base">
                <a:spcBef>
                  <a:spcPct val="0"/>
                </a:spcBef>
                <a:spcAft>
                  <a:spcPct val="0"/>
                </a:spcAft>
                <a:defRPr/>
              </a:pPr>
              <a:t>69</a:t>
            </a:fld>
            <a:endParaRPr lang="en-US" smtClean="0"/>
          </a:p>
        </p:txBody>
      </p:sp>
    </p:spTree>
    <p:extLst>
      <p:ext uri="{BB962C8B-B14F-4D97-AF65-F5344CB8AC3E}">
        <p14:creationId xmlns:p14="http://schemas.microsoft.com/office/powerpoint/2010/main" val="281148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s-ES" smtClean="0"/>
              <a:t>Nota - imágenes Almacén  fueron descargados de una búsqueda de imágenes en www.google.com. Imagen de la herramienta de-bandas cuchillos de utilidad son imagines de  Western Nebraska Community College,</a:t>
            </a:r>
            <a:br>
              <a:rPr lang="es-ES" smtClean="0"/>
            </a:br>
            <a:r>
              <a:rPr lang="es-ES" smtClean="0"/>
              <a:t/>
            </a:r>
            <a:br>
              <a:rPr lang="es-ES" smtClean="0"/>
            </a:br>
            <a:r>
              <a:rPr lang="es-ES" smtClean="0"/>
              <a:t>Las imágenes son  visuales y resaltan los futuros temas de conversación</a:t>
            </a:r>
            <a:endParaRPr lang="en-US" smtClean="0"/>
          </a:p>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585BA7-E31F-494C-8AF0-7EDEF8E931F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31712691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s-ES" dirty="0" smtClean="0"/>
              <a:t>Imágenes para resaltar la caída potencial.</a:t>
            </a:r>
          </a:p>
          <a:p>
            <a:pPr eaLnBrk="1" hangingPunct="1">
              <a:spcBef>
                <a:spcPct val="0"/>
              </a:spcBef>
            </a:pPr>
            <a:endParaRPr lang="es-ES" dirty="0" smtClean="0"/>
          </a:p>
          <a:p>
            <a:pPr eaLnBrk="1" hangingPunct="1">
              <a:spcBef>
                <a:spcPct val="0"/>
              </a:spcBef>
            </a:pPr>
            <a:r>
              <a:rPr lang="es-ES" smtClean="0"/>
              <a:t>Zonas de acoplamiento tienen un potencial de caídas, para que prevención de caídas debe ser utilizado. </a:t>
            </a:r>
            <a:endParaRPr lang="en-US" dirty="0" smtClean="0"/>
          </a:p>
          <a:p>
            <a:pPr eaLnBrk="1" hangingPunct="1">
              <a:spcBef>
                <a:spcPct val="0"/>
              </a:spcBef>
            </a:pPr>
            <a:endParaRPr lang="en-US" dirty="0"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51F2B-66CA-4B1F-9B97-A329FCB48036}" type="slidenum">
              <a:rPr lang="en-US" smtClean="0"/>
              <a:pPr fontAlgn="base">
                <a:spcBef>
                  <a:spcPct val="0"/>
                </a:spcBef>
                <a:spcAft>
                  <a:spcPct val="0"/>
                </a:spcAft>
                <a:defRPr/>
              </a:pPr>
              <a:t>70</a:t>
            </a:fld>
            <a:endParaRPr lang="en-US" smtClean="0"/>
          </a:p>
        </p:txBody>
      </p:sp>
    </p:spTree>
    <p:extLst>
      <p:ext uri="{BB962C8B-B14F-4D97-AF65-F5344CB8AC3E}">
        <p14:creationId xmlns:p14="http://schemas.microsoft.com/office/powerpoint/2010/main" val="16083173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B7D08-76F2-4549-B145-40A44AE25256}" type="slidenum">
              <a:rPr lang="en-US" smtClean="0"/>
              <a:pPr fontAlgn="base">
                <a:spcBef>
                  <a:spcPct val="0"/>
                </a:spcBef>
                <a:spcAft>
                  <a:spcPct val="0"/>
                </a:spcAft>
                <a:defRPr/>
              </a:pPr>
              <a:t>71</a:t>
            </a:fld>
            <a:endParaRPr lang="en-US" smtClean="0"/>
          </a:p>
        </p:txBody>
      </p:sp>
    </p:spTree>
    <p:extLst>
      <p:ext uri="{BB962C8B-B14F-4D97-AF65-F5344CB8AC3E}">
        <p14:creationId xmlns:p14="http://schemas.microsoft.com/office/powerpoint/2010/main" val="7988997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r>
              <a:rPr lang="en-US" dirty="0" err="1" smtClean="0"/>
              <a:t>Imagen</a:t>
            </a:r>
            <a:r>
              <a:rPr lang="en-US" dirty="0" smtClean="0"/>
              <a:t> solo visual </a:t>
            </a:r>
          </a:p>
          <a:p>
            <a:pPr eaLnBrk="1" hangingPunct="1">
              <a:spcBef>
                <a:spcPct val="0"/>
              </a:spcBef>
            </a:pPr>
            <a:endParaRPr lang="en-US" dirty="0" smtClean="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BA552E-5386-4130-B869-FE1E90F904D3}" type="slidenum">
              <a:rPr lang="en-US" smtClean="0"/>
              <a:pPr fontAlgn="base">
                <a:spcBef>
                  <a:spcPct val="0"/>
                </a:spcBef>
                <a:spcAft>
                  <a:spcPct val="0"/>
                </a:spcAft>
                <a:defRPr/>
              </a:pPr>
              <a:t>72</a:t>
            </a:fld>
            <a:endParaRPr lang="en-US" smtClean="0"/>
          </a:p>
        </p:txBody>
      </p:sp>
    </p:spTree>
    <p:extLst>
      <p:ext uri="{BB962C8B-B14F-4D97-AF65-F5344CB8AC3E}">
        <p14:creationId xmlns:p14="http://schemas.microsoft.com/office/powerpoint/2010/main" val="33008956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 La imagen descargada de una búsqueda de imágenes en www.google.com</a:t>
            </a:r>
            <a:endParaRPr lang="en-US" dirty="0" smtClean="0"/>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err="1" smtClean="0"/>
              <a:t>Imagen</a:t>
            </a:r>
            <a:r>
              <a:rPr lang="en-US" dirty="0" smtClean="0"/>
              <a:t> solo visual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s-ES" smtClean="0"/>
              <a:t>Tomar unos 10-15 minutos para completar y revisar las evaluaciones posteriores a la prueba y completas. </a:t>
            </a:r>
            <a:endParaRPr lang="en-US" dirty="0" smtClean="0"/>
          </a:p>
          <a:p>
            <a:pPr eaLnBrk="1" hangingPunct="1">
              <a:spcBef>
                <a:spcPct val="0"/>
              </a:spcBef>
            </a:pPr>
            <a:endParaRPr lang="en-US" dirty="0"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F9F192-A759-498A-9EB9-F80761261E7A}" type="slidenum">
              <a:rPr lang="en-US" smtClean="0"/>
              <a:pPr fontAlgn="base">
                <a:spcBef>
                  <a:spcPct val="0"/>
                </a:spcBef>
                <a:spcAft>
                  <a:spcPct val="0"/>
                </a:spcAft>
                <a:defRPr/>
              </a:pPr>
              <a:t>73</a:t>
            </a:fld>
            <a:endParaRPr lang="en-US" smtClean="0"/>
          </a:p>
        </p:txBody>
      </p:sp>
    </p:spTree>
    <p:extLst>
      <p:ext uri="{BB962C8B-B14F-4D97-AF65-F5344CB8AC3E}">
        <p14:creationId xmlns:p14="http://schemas.microsoft.com/office/powerpoint/2010/main" val="36339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eaLnBrk="1" hangingPunct="1">
              <a:spcBef>
                <a:spcPct val="0"/>
              </a:spcBef>
            </a:pPr>
            <a:r>
              <a:rPr lang="es-ES" dirty="0" smtClean="0"/>
              <a:t> presentación OSHA Fundamentos está disponible en el Módulo 1. Los siguientes cinco diapositivas se presentan en el Modulo caso 2 se realiza como una </a:t>
            </a:r>
            <a:r>
              <a:rPr lang="es-ES" dirty="0" err="1" smtClean="0"/>
              <a:t>presentacion</a:t>
            </a:r>
            <a:r>
              <a:rPr lang="es-ES" dirty="0" smtClean="0"/>
              <a:t> independiente. Para aquellos que han pasado por el Modulo 1, esto </a:t>
            </a:r>
            <a:r>
              <a:rPr lang="es-ES" dirty="0" err="1" smtClean="0"/>
              <a:t>servira</a:t>
            </a:r>
            <a:r>
              <a:rPr lang="es-ES" dirty="0" smtClean="0"/>
              <a:t> como un resumen rápido.</a:t>
            </a:r>
            <a:br>
              <a:rPr lang="es-ES" dirty="0" smtClean="0"/>
            </a:br>
            <a:r>
              <a:rPr lang="es-ES" dirty="0" smtClean="0"/>
              <a:t/>
            </a:r>
            <a:br>
              <a:rPr lang="es-ES" dirty="0" smtClean="0"/>
            </a:br>
            <a:r>
              <a:rPr lang="es-ES" dirty="0" smtClean="0"/>
              <a:t>Ejecutar a </a:t>
            </a:r>
            <a:r>
              <a:rPr lang="es-ES" dirty="0" err="1" smtClean="0"/>
              <a:t>traves</a:t>
            </a:r>
            <a:r>
              <a:rPr lang="es-ES" dirty="0" smtClean="0"/>
              <a:t> de la lista en la diapositiva uno a la vez.</a:t>
            </a:r>
            <a:br>
              <a:rPr lang="es-ES" dirty="0" smtClean="0"/>
            </a:br>
            <a:r>
              <a:rPr lang="es-ES" dirty="0" smtClean="0"/>
              <a:t/>
            </a:r>
            <a:br>
              <a:rPr lang="es-ES" dirty="0" smtClean="0"/>
            </a:br>
            <a:r>
              <a:rPr lang="es-ES" dirty="0" smtClean="0"/>
              <a:t>Los empleadores tienen la responsabilidad de proporcionar lugar de trabajo seguro. Los empleadores deben proporcionar a sus empleados un lugar de trabajo que no tiene riesgos graves y siga todas las normas pertinentes de seguridad y salud de OSHA. Los empleadores deben encontrar y problemas de seguridad y salud correctos. OSHA requiere mas empleadores para tratar de eliminar o reducir los peligros primero haciendo cambios en las condiciones de trabajo en lugar de depender de las mascaras, guantes, tapones para los oídos u otros tipos de equipo de protección personal.</a:t>
            </a:r>
            <a:br>
              <a:rPr lang="es-ES" dirty="0" smtClean="0"/>
            </a:br>
            <a:r>
              <a:rPr lang="es-ES" dirty="0" smtClean="0"/>
              <a:t/>
            </a:r>
            <a:br>
              <a:rPr lang="es-ES" dirty="0" smtClean="0"/>
            </a:br>
            <a:r>
              <a:rPr lang="es-ES" dirty="0" smtClean="0"/>
              <a:t>El cartel de la OSHA se hace referencia en esta diapositiva. Informar a los estudiantes que pueden obtener una copia del cartel de OSHA en https://www.osha.gov/Publications/poster.html. Si tiene acceso a Internet, usted debe tomar un minuto y visita la pagina web.</a:t>
            </a:r>
            <a:br>
              <a:rPr lang="es-ES" dirty="0" smtClean="0"/>
            </a:br>
            <a:r>
              <a:rPr lang="es-ES" dirty="0" smtClean="0"/>
              <a:t/>
            </a:r>
            <a:br>
              <a:rPr lang="es-ES" dirty="0" smtClean="0"/>
            </a:br>
            <a:r>
              <a:rPr lang="es-ES" dirty="0" smtClean="0"/>
              <a:t>Esto </a:t>
            </a:r>
            <a:r>
              <a:rPr lang="es-ES" dirty="0" err="1" smtClean="0"/>
              <a:t>tambien</a:t>
            </a:r>
            <a:r>
              <a:rPr lang="es-ES" dirty="0" smtClean="0"/>
              <a:t> seria un buen momento para discutir los nuevos requisitos de registros / informes. Esta </a:t>
            </a:r>
            <a:r>
              <a:rPr lang="es-ES" dirty="0" err="1" smtClean="0"/>
              <a:t>informacion</a:t>
            </a:r>
            <a:r>
              <a:rPr lang="es-ES" dirty="0" smtClean="0"/>
              <a:t> esta en https://www.osha.gov/recordkeeping2014/index.html.</a:t>
            </a:r>
            <a:endParaRPr lang="en-US" dirty="0"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90AE80-5456-46D6-A302-D4F9BF9258B2}"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89258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s-ES" dirty="0" smtClean="0"/>
              <a:t>Los empleados tienen los siguientes derechos bajo OSHA:</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None/>
              <a:defRPr/>
            </a:pPr>
            <a:r>
              <a:rPr lang="es-ES" dirty="0" smtClean="0"/>
              <a:t>	Condiciones de trabajo que no representen un riesgo de daños graves. • Recibir información y formación (en un idioma que puedan entender los trabajadores) sobre química y otros peligros, métodos para prevenir el dañan, y estándares de OSHA que se aplican a su puesto de trabajo. • Registros de revisión de enfermedades y lesiones relacionadas con el trabajo. • Obtener copias de resultados de la prueba realizadas para encontrar y medir los riesgos en el lugar de trabajo. • Presentar una queja que OSHA Inspeccione su lugar de trabajo si creen que existe un peligro grave o que su empleador no está cumpliendo con las normas de OSHA. Cuando se le solicite, OSHA mantendrá todas las identidades confidenciales. • Usar sus derechos bajo la ley, sin represalias. Si un empleado es despedido, degradado, transferido o represalias en contra de cualquier forma para el uso de sus derechos bajo la ley, puede presentar una queja con OSHA. Esta queja debe presentarse dentro de 30 días de la supuesta venganza.</a:t>
            </a:r>
          </a:p>
          <a:p>
            <a:pPr marL="171450" indent="-171450" eaLnBrk="1" fontAlgn="auto" hangingPunct="1">
              <a:spcBef>
                <a:spcPts val="0"/>
              </a:spcBef>
              <a:spcAft>
                <a:spcPts val="0"/>
              </a:spcAft>
              <a:buFont typeface="Arial" panose="020B0604020202020204" pitchFamily="34" charset="0"/>
              <a:buNone/>
              <a:defRPr/>
            </a:pPr>
            <a:endParaRPr lang="es-ES" dirty="0" smtClean="0"/>
          </a:p>
          <a:p>
            <a:pPr marL="171450" indent="-171450" eaLnBrk="1" fontAlgn="auto" hangingPunct="1">
              <a:spcBef>
                <a:spcPts val="0"/>
              </a:spcBef>
              <a:spcAft>
                <a:spcPts val="0"/>
              </a:spcAft>
              <a:buFont typeface="Arial" panose="020B0604020202020204" pitchFamily="34" charset="0"/>
              <a:buNone/>
              <a:defRPr/>
            </a:pPr>
            <a:endParaRPr lang="es-ES" dirty="0" smtClean="0"/>
          </a:p>
          <a:p>
            <a:pPr marL="171450" indent="-171450" eaLnBrk="1" fontAlgn="auto" hangingPunct="1">
              <a:spcBef>
                <a:spcPts val="0"/>
              </a:spcBef>
              <a:spcAft>
                <a:spcPts val="0"/>
              </a:spcAft>
              <a:buFont typeface="Arial" panose="020B0604020202020204" pitchFamily="34" charset="0"/>
              <a:buNone/>
              <a:defRPr/>
            </a:pPr>
            <a:r>
              <a:rPr lang="es-ES" dirty="0" smtClean="0"/>
              <a:t>Las tres diapositivas ir a protección de </a:t>
            </a:r>
            <a:r>
              <a:rPr lang="es-ES" dirty="0" err="1" smtClean="0"/>
              <a:t>Whistleblower</a:t>
            </a:r>
            <a:r>
              <a:rPr lang="es-ES" dirty="0" smtClean="0"/>
              <a:t> ampliar protección de represalia. </a:t>
            </a:r>
            <a:endParaRPr lang="en-US" dirty="0"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5205D-2636-40D0-80BF-834BC7E6685C}"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3735782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43388"/>
            <a:ext cx="8967788" cy="274637"/>
          </a:xfrm>
          <a:prstGeom prst="rect">
            <a:avLst/>
          </a:prstGeom>
          <a:noFill/>
          <a:ln w="9525">
            <a:noFill/>
            <a:miter lim="800000"/>
            <a:headEnd/>
            <a:tailEnd/>
          </a:ln>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2250" y="4243388"/>
            <a:ext cx="3076575" cy="277812"/>
          </a:xfrm>
          <a:prstGeom prst="rect">
            <a:avLst/>
          </a:prstGeom>
          <a:noFill/>
          <a:ln w="9525">
            <a:noFill/>
            <a:miter lim="800000"/>
            <a:headEnd/>
            <a:tailEnd/>
          </a:ln>
        </p:spPr>
      </p:pic>
      <p:sp>
        <p:nvSpPr>
          <p:cNvPr id="6" name="Rectangle 5"/>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3D1093B5-FB02-4EA6-BEA2-0B5CB179148E}" type="datetimeFigureOut">
              <a:rPr lang="en-US"/>
              <a:pPr>
                <a:defRPr/>
              </a:pPr>
              <a:t>7/16/2018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9255125" y="2749550"/>
            <a:ext cx="1171575" cy="1357313"/>
          </a:xfrm>
        </p:spPr>
        <p:txBody>
          <a:bodyPr/>
          <a:lstStyle>
            <a:lvl1pPr>
              <a:defRPr/>
            </a:lvl1pPr>
          </a:lstStyle>
          <a:p>
            <a:pPr>
              <a:defRPr/>
            </a:pPr>
            <a:fld id="{0F0DCCE2-B450-4877-886D-2D90169D5A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w="9525">
            <a:noFill/>
            <a:miter lim="800000"/>
            <a:headEnd/>
            <a:tailEnd/>
          </a:ln>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E08CD605-6753-4914-92AA-68D18B5A6BCB}" type="datetimeFigureOut">
              <a:rPr lang="en-US"/>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pPr>
              <a:defRPr/>
            </a:pPr>
            <a:fld id="{0D283DE1-9CF6-45E5-9A09-07375D511DD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w="9525">
            <a:noFill/>
            <a:miter lim="800000"/>
            <a:headEnd/>
            <a:tailEnd/>
          </a:ln>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1C771372-E0B2-4B8D-8534-649AA88621F4}" type="datetimeFigureOut">
              <a:rPr lang="en-US"/>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pPr>
              <a:defRPr/>
            </a:pPr>
            <a:fld id="{B4B26649-2E18-42F6-A101-FF019B0727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w="9525">
            <a:noFill/>
            <a:miter lim="800000"/>
            <a:headEnd/>
            <a:tailEnd/>
          </a:ln>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cs typeface="+mn-cs"/>
              </a:rPr>
              <a:t>“</a:t>
            </a:r>
          </a:p>
        </p:txBody>
      </p:sp>
      <p:sp>
        <p:nvSpPr>
          <p:cNvPr id="10" name="TextBox 9"/>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cs typeface="+mn-cs"/>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4E717D4F-E1E1-4E3A-8F1E-7E1005DBA97E}" type="datetimeFigureOut">
              <a:rPr lang="en-US"/>
              <a:pPr>
                <a:defRPr/>
              </a:pPr>
              <a:t>7/16/2018</a:t>
            </a:fld>
            <a:endParaRPr lang="en-US" dirty="0"/>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10729913" y="4710113"/>
            <a:ext cx="1154112" cy="1090612"/>
          </a:xfrm>
        </p:spPr>
        <p:txBody>
          <a:bodyPr/>
          <a:lstStyle>
            <a:lvl1pPr>
              <a:defRPr/>
            </a:lvl1pPr>
          </a:lstStyle>
          <a:p>
            <a:pPr>
              <a:defRPr/>
            </a:pPr>
            <a:fld id="{B0CEEB41-BB6F-4846-877E-2A4C9CE6A5D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w="9525">
            <a:noFill/>
            <a:miter lim="800000"/>
            <a:headEnd/>
            <a:tailEnd/>
          </a:ln>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3C5B0002-8C60-4AE3-BFF8-CE47139EE436}" type="datetimeFigureOut">
              <a:rPr lang="en-US"/>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0113"/>
            <a:ext cx="1154112" cy="1090612"/>
          </a:xfrm>
        </p:spPr>
        <p:txBody>
          <a:bodyPr/>
          <a:lstStyle>
            <a:lvl1pPr>
              <a:defRPr/>
            </a:lvl1pPr>
          </a:lstStyle>
          <a:p>
            <a:pPr>
              <a:defRPr/>
            </a:pPr>
            <a:fld id="{AAA10937-9B1A-4332-8598-C5B8C2DEAB6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14"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16" name="Rectangle 1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89861718-3B32-4820-8827-5C504C3B3585}" type="datetimeFigureOut">
              <a:rPr lang="en-US"/>
              <a:pPr>
                <a:defRPr/>
              </a:pPr>
              <a:t>7/16/2018</a:t>
            </a:fld>
            <a:endParaRPr lang="en-US" dirty="0"/>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19678C8A-C900-42FA-B879-41886128B5D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13"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14" name="Rectangle 13"/>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7C4665EE-3A6A-479C-A631-379752EF3756}" type="datetimeFigureOut">
              <a:rPr lang="en-US"/>
              <a:pPr>
                <a:defRPr/>
              </a:pPr>
              <a:t>7/16/2018</a:t>
            </a:fld>
            <a:endParaRPr lang="en-US" dirty="0"/>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FEADF1FB-AFB9-405F-B3C1-3FFF2761E0A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6" name="Rectangle 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303C82BC-AD2F-45AD-AAEA-8C4769687E3E}" type="datetimeFigureOut">
              <a:rPr lang="en-US"/>
              <a:pPr>
                <a:defRPr/>
              </a:pPr>
              <a:t>7/16/2018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877A2EA1-356B-4204-94B5-276F41ACE4B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6807200" y="5935663"/>
            <a:ext cx="2743200" cy="365125"/>
          </a:xfrm>
        </p:spPr>
        <p:txBody>
          <a:bodyPr/>
          <a:lstStyle>
            <a:lvl1pPr>
              <a:defRPr/>
            </a:lvl1pPr>
          </a:lstStyle>
          <a:p>
            <a:pPr>
              <a:defRPr/>
            </a:pPr>
            <a:fld id="{F5E8D5D7-92E9-453C-93B6-943159764AEC}" type="datetimeFigureOut">
              <a:rPr lang="en-US"/>
              <a:pPr>
                <a:defRPr/>
              </a:pPr>
              <a:t>7/16/2018</a:t>
            </a:fld>
            <a:endParaRPr lang="en-US" dirty="0"/>
          </a:p>
        </p:txBody>
      </p:sp>
      <p:sp>
        <p:nvSpPr>
          <p:cNvPr id="7" name="Footer Placeholder 4"/>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098088" y="5399088"/>
            <a:ext cx="1154112" cy="1090612"/>
          </a:xfrm>
        </p:spPr>
        <p:txBody>
          <a:bodyPr anchor="t"/>
          <a:lstStyle>
            <a:lvl1pPr algn="ctr">
              <a:defRPr/>
            </a:lvl1pPr>
          </a:lstStyle>
          <a:p>
            <a:pPr>
              <a:defRPr/>
            </a:pPr>
            <a:fld id="{33EAE43B-8283-49D3-A8AC-1A3530E371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6" name="Rectangle 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C4309ABC-823F-4CE8-86B6-64D42788B87F}" type="datetimeFigureOut">
              <a:rPr lang="en-US"/>
              <a:pPr>
                <a:defRPr/>
              </a:pPr>
              <a:t>7/16/2018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58463C9-406A-4982-9E3A-82F5E0B6653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86225"/>
            <a:ext cx="10437813" cy="322263"/>
          </a:xfrm>
          <a:prstGeom prst="rect">
            <a:avLst/>
          </a:prstGeom>
          <a:noFill/>
          <a:ln w="9525">
            <a:noFill/>
            <a:miter lim="800000"/>
            <a:headEnd/>
            <a:tailEnd/>
          </a:ln>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4087813"/>
            <a:ext cx="1603375" cy="144462"/>
          </a:xfrm>
          <a:prstGeom prst="rect">
            <a:avLst/>
          </a:prstGeom>
          <a:noFill/>
          <a:ln w="9525">
            <a:noFill/>
            <a:miter lim="800000"/>
            <a:headEnd/>
            <a:tailEnd/>
          </a:ln>
        </p:spPr>
      </p:pic>
      <p:sp>
        <p:nvSpPr>
          <p:cNvPr id="6" name="Rectangle 5"/>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6DE2C0AD-AE93-48D3-977B-BA6BB605B4A2}" type="datetimeFigureOut">
              <a:rPr lang="en-US"/>
              <a:pPr>
                <a:defRPr/>
              </a:pPr>
              <a:t>7/16/2018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10729913" y="2870200"/>
            <a:ext cx="1154112" cy="1090613"/>
          </a:xfrm>
        </p:spPr>
        <p:txBody>
          <a:bodyPr/>
          <a:lstStyle>
            <a:lvl1pPr>
              <a:defRPr/>
            </a:lvl1pPr>
          </a:lstStyle>
          <a:p>
            <a:pPr>
              <a:defRPr/>
            </a:pPr>
            <a:fld id="{0B04A838-29B5-48FF-9697-BD26973540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2C26C45D-96E8-4C5B-845E-9044635B1421}" type="datetimeFigureOut">
              <a:rPr lang="en-US"/>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1317BA39-B4F4-48DC-B1B6-4667181FC51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8"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9" name="Rectangle 8"/>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8B4E99E4-AA5A-4A76-BDD9-5696F6BA1ECF}" type="datetimeFigureOut">
              <a:rPr lang="en-US"/>
              <a:pPr>
                <a:defRPr/>
              </a:pPr>
              <a:t>7/16/2018</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F805D5E7-75AC-42ED-A046-5A5C77E7432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4"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5" name="Rectangle 4"/>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58E515EC-33B6-406E-8C80-9C47B5FFB20F}" type="datetimeFigureOut">
              <a:rPr lang="en-US"/>
              <a:pPr>
                <a:defRPr/>
              </a:pPr>
              <a:t>7/16/2018</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48453339-3464-4320-BD47-C0539127DCB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3" name="Rectangle 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AE70B048-D81E-4762-9AD5-956CAB213216}" type="datetimeFigureOut">
              <a:rPr lang="en-US"/>
              <a:pPr>
                <a:defRPr/>
              </a:pPr>
              <a:t>7/16/2018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DCEC887C-4BDC-445C-85E6-647E5CC2644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CBF72FBA-CE78-4637-91DD-81690C3FC87B}" type="datetimeFigureOut">
              <a:rPr lang="en-US"/>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115BACE-5F38-4A2D-9F90-04C210DD68B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w="9525">
            <a:noFill/>
            <a:miter lim="800000"/>
            <a:headEnd/>
            <a:tailEnd/>
          </a:ln>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3D8A48C-7E38-4582-AF75-6C1029331152}" type="datetimeFigureOut">
              <a:rPr lang="en-US"/>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DC8A4286-D8DD-4446-B1A2-C6BD828B766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84CD7"/>
            </a:gs>
            <a:gs pos="50000">
              <a:srgbClr val="225EA9"/>
            </a:gs>
            <a:gs pos="100000">
              <a:srgbClr val="286A00"/>
            </a:gs>
          </a:gsLst>
          <a:lin ang="2520000"/>
        </a:gradFill>
        <a:effectLst/>
      </p:bgPr>
    </p:bg>
    <p:spTree>
      <p:nvGrpSpPr>
        <p:cNvPr id="1" name=""/>
        <p:cNvGrpSpPr/>
        <p:nvPr/>
      </p:nvGrpSpPr>
      <p:grpSpPr>
        <a:xfrm>
          <a:off x="0" y="0"/>
          <a:ext cx="0" cy="0"/>
          <a:chOff x="0" y="0"/>
          <a:chExt cx="0" cy="0"/>
        </a:xfrm>
      </p:grpSpPr>
      <p:pic>
        <p:nvPicPr>
          <p:cNvPr id="1026" name="Picture 6" descr="hashOverlay-FullResolve.pn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1027" name="Title Placeholder 1"/>
          <p:cNvSpPr>
            <a:spLocks noGrp="1"/>
          </p:cNvSpPr>
          <p:nvPr>
            <p:ph type="title"/>
          </p:nvPr>
        </p:nvSpPr>
        <p:spPr bwMode="auto">
          <a:xfrm>
            <a:off x="681038" y="752475"/>
            <a:ext cx="9613900"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81038" y="2336800"/>
            <a:ext cx="9613900"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108F15FE-0DD1-43B1-A31D-B1C176B23E79}" type="datetimeFigureOut">
              <a:rPr lang="en-US"/>
              <a:pPr>
                <a:defRPr/>
              </a:pPr>
              <a:t>7/16/2018</a:t>
            </a:fld>
            <a:endParaRPr lang="en-US" dirty="0"/>
          </a:p>
        </p:txBody>
      </p:sp>
      <p:sp>
        <p:nvSpPr>
          <p:cNvPr id="5" name="Footer Placeholder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fontAlgn="auto">
              <a:spcBef>
                <a:spcPts val="0"/>
              </a:spcBef>
              <a:spcAft>
                <a:spcPts val="0"/>
              </a:spcAft>
              <a:defRPr sz="3600">
                <a:solidFill>
                  <a:schemeClr val="tx1">
                    <a:tint val="75000"/>
                  </a:schemeClr>
                </a:solidFill>
                <a:latin typeface="+mn-lt"/>
                <a:cs typeface="+mn-cs"/>
              </a:defRPr>
            </a:lvl1pPr>
          </a:lstStyle>
          <a:p>
            <a:pPr>
              <a:defRPr/>
            </a:pPr>
            <a:fld id="{7DA64D87-32F6-4267-87D3-AE53B6C7EF7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Lst>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itchFamily="34" charset="0"/>
        </a:defRPr>
      </a:lvl2pPr>
      <a:lvl3pPr algn="l" rtl="0" eaLnBrk="0" fontAlgn="base" hangingPunct="0">
        <a:lnSpc>
          <a:spcPct val="90000"/>
        </a:lnSpc>
        <a:spcBef>
          <a:spcPct val="0"/>
        </a:spcBef>
        <a:spcAft>
          <a:spcPct val="0"/>
        </a:spcAft>
        <a:defRPr sz="3600">
          <a:solidFill>
            <a:schemeClr val="tx1"/>
          </a:solidFill>
          <a:latin typeface="Trebuchet MS" pitchFamily="34" charset="0"/>
        </a:defRPr>
      </a:lvl3pPr>
      <a:lvl4pPr algn="l" rtl="0" eaLnBrk="0" fontAlgn="base" hangingPunct="0">
        <a:lnSpc>
          <a:spcPct val="90000"/>
        </a:lnSpc>
        <a:spcBef>
          <a:spcPct val="0"/>
        </a:spcBef>
        <a:spcAft>
          <a:spcPct val="0"/>
        </a:spcAft>
        <a:defRPr sz="3600">
          <a:solidFill>
            <a:schemeClr val="tx1"/>
          </a:solidFill>
          <a:latin typeface="Trebuchet MS" pitchFamily="34" charset="0"/>
        </a:defRPr>
      </a:lvl4pPr>
      <a:lvl5pPr algn="l" rtl="0" eaLnBrk="0" fontAlgn="base" hangingPunct="0">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2.gif"/></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681038" y="2774950"/>
            <a:ext cx="8143875" cy="1387475"/>
          </a:xfrm>
        </p:spPr>
        <p:txBody>
          <a:bodyPr/>
          <a:lstStyle/>
          <a:p>
            <a:pPr eaLnBrk="1" hangingPunct="1"/>
            <a:r>
              <a:rPr lang="en-US" smtClean="0"/>
              <a:t>Modulo 2 – </a:t>
            </a:r>
            <a:br>
              <a:rPr lang="en-US" smtClean="0"/>
            </a:br>
            <a:r>
              <a:rPr lang="en-US" smtClean="0"/>
              <a:t>Manejo de Material</a:t>
            </a:r>
          </a:p>
        </p:txBody>
      </p:sp>
      <p:sp>
        <p:nvSpPr>
          <p:cNvPr id="19459" name="Subtitle 2"/>
          <p:cNvSpPr>
            <a:spLocks noGrp="1"/>
          </p:cNvSpPr>
          <p:nvPr>
            <p:ph type="subTitle" idx="1"/>
          </p:nvPr>
        </p:nvSpPr>
        <p:spPr>
          <a:xfrm>
            <a:off x="681038" y="4394200"/>
            <a:ext cx="8143875" cy="1117600"/>
          </a:xfrm>
        </p:spPr>
        <p:txBody>
          <a:bodyPr/>
          <a:lstStyle/>
          <a:p>
            <a:pPr eaLnBrk="1" hangingPunct="1"/>
            <a:r>
              <a:rPr lang="en-US" smtClean="0"/>
              <a:t>Consideraciones mecanicas y manual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Proteccion para un denunciante </a:t>
            </a:r>
          </a:p>
        </p:txBody>
      </p:sp>
      <p:sp>
        <p:nvSpPr>
          <p:cNvPr id="28675" name="Content Placeholder 2"/>
          <p:cNvSpPr>
            <a:spLocks noGrp="1"/>
          </p:cNvSpPr>
          <p:nvPr>
            <p:ph idx="1"/>
          </p:nvPr>
        </p:nvSpPr>
        <p:spPr>
          <a:xfrm>
            <a:off x="681038" y="2336800"/>
            <a:ext cx="7667625" cy="3598863"/>
          </a:xfrm>
        </p:spPr>
        <p:txBody>
          <a:bodyPr/>
          <a:lstStyle/>
          <a:p>
            <a:pPr eaLnBrk="1" hangingPunct="1"/>
            <a:endParaRPr lang="en-US" sz="2800" smtClean="0"/>
          </a:p>
          <a:p>
            <a:pPr eaLnBrk="1" hangingPunct="1"/>
            <a:r>
              <a:rPr lang="en-US" sz="2800" smtClean="0"/>
              <a:t>Seccion 11(c) de la ley de OSHA</a:t>
            </a:r>
          </a:p>
          <a:p>
            <a:pPr eaLnBrk="1" hangingPunct="1"/>
            <a:endParaRPr lang="en-US" sz="2800" smtClean="0"/>
          </a:p>
          <a:p>
            <a:pPr eaLnBrk="1" hangingPunct="1"/>
            <a:r>
              <a:rPr lang="en-US" sz="2800" smtClean="0"/>
              <a:t>El programa  de proteccion para denunciantes de OSHA,  impone las provisones para los denuciantes de mas de veinte estatutos, protegiendo a cualquier trabajador que reporte alguna infraccion.</a:t>
            </a:r>
          </a:p>
          <a:p>
            <a:pPr eaLnBrk="1" hangingPunct="1"/>
            <a:endParaRPr lang="en-US" smtClean="0"/>
          </a:p>
        </p:txBody>
      </p:sp>
      <p:pic>
        <p:nvPicPr>
          <p:cNvPr id="110594" name="Picture 2" descr="C:\Documents and Settings\WNCC\Local Settings\Temporary Internet Files\Content.IE5\EM09DXH0\whistle[1].jpg" title="Picture of a whistl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5167" y="3015697"/>
            <a:ext cx="27432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Proteccion para el Denunciante </a:t>
            </a:r>
          </a:p>
        </p:txBody>
      </p:sp>
      <p:sp>
        <p:nvSpPr>
          <p:cNvPr id="29699" name="Content Placeholder 2"/>
          <p:cNvSpPr>
            <a:spLocks noGrp="1"/>
          </p:cNvSpPr>
          <p:nvPr>
            <p:ph idx="1"/>
          </p:nvPr>
        </p:nvSpPr>
        <p:spPr>
          <a:xfrm>
            <a:off x="681038" y="2336800"/>
            <a:ext cx="7667625" cy="3598863"/>
          </a:xfrm>
        </p:spPr>
        <p:txBody>
          <a:bodyPr/>
          <a:lstStyle/>
          <a:p>
            <a:pPr eaLnBrk="1" hangingPunct="1"/>
            <a:endParaRPr lang="en-US" sz="2800" smtClean="0"/>
          </a:p>
          <a:p>
            <a:pPr eaLnBrk="1" hangingPunct="1"/>
            <a:r>
              <a:rPr lang="en-US" sz="2800" smtClean="0"/>
              <a:t>Un empleador no puede tomar ninguna accion adversa contra un empleado porque el empleado practique actividad que sea protegida.</a:t>
            </a:r>
          </a:p>
          <a:p>
            <a:pPr eaLnBrk="1" hangingPunct="1"/>
            <a:endParaRPr lang="en-US" smtClean="0"/>
          </a:p>
        </p:txBody>
      </p:sp>
      <p:pic>
        <p:nvPicPr>
          <p:cNvPr id="4" name="Picture 3" title="Picture of a whistle "/>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8640733" y="4006735"/>
            <a:ext cx="3261864" cy="2011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Proteccion para el Denunciante</a:t>
            </a:r>
          </a:p>
        </p:txBody>
      </p:sp>
      <p:sp>
        <p:nvSpPr>
          <p:cNvPr id="3" name="Content Placeholder 2"/>
          <p:cNvSpPr>
            <a:spLocks noGrp="1"/>
          </p:cNvSpPr>
          <p:nvPr>
            <p:ph idx="1"/>
          </p:nvPr>
        </p:nvSpPr>
        <p:spPr>
          <a:xfrm>
            <a:off x="681038" y="2336800"/>
            <a:ext cx="9613900" cy="4146550"/>
          </a:xfrm>
        </p:spPr>
        <p:txBody>
          <a:bodyPr rtlCol="0">
            <a:normAutofit lnSpcReduction="10000"/>
          </a:bodyPr>
          <a:lstStyle/>
          <a:p>
            <a:pPr eaLnBrk="1" fontAlgn="auto" hangingPunct="1">
              <a:spcAft>
                <a:spcPts val="0"/>
              </a:spcAft>
              <a:buFont typeface="Arial" panose="020B0604020202020204" pitchFamily="34" charset="0"/>
              <a:buChar char="•"/>
              <a:defRPr/>
            </a:pPr>
            <a:endParaRPr lang="en-US" sz="2800" dirty="0" smtClean="0"/>
          </a:p>
          <a:p>
            <a:pPr eaLnBrk="1" fontAlgn="auto" hangingPunct="1">
              <a:spcAft>
                <a:spcPts val="0"/>
              </a:spcAft>
              <a:buFont typeface="Arial" panose="020B0604020202020204" pitchFamily="34" charset="0"/>
              <a:buChar char="•"/>
              <a:defRPr/>
            </a:pPr>
            <a:r>
              <a:rPr lang="en-US" sz="3600" dirty="0" err="1" smtClean="0"/>
              <a:t>Actividades</a:t>
            </a:r>
            <a:r>
              <a:rPr lang="en-US" sz="3600" dirty="0" smtClean="0"/>
              <a:t> </a:t>
            </a:r>
            <a:r>
              <a:rPr lang="en-US" sz="3600" dirty="0" err="1" smtClean="0"/>
              <a:t>protegidas</a:t>
            </a:r>
            <a:r>
              <a:rPr lang="en-US" sz="3600" dirty="0" smtClean="0"/>
              <a:t> </a:t>
            </a:r>
            <a:r>
              <a:rPr lang="en-US" sz="3600" dirty="0" err="1" smtClean="0"/>
              <a:t>pueden</a:t>
            </a:r>
            <a:r>
              <a:rPr lang="en-US" sz="3600" dirty="0" smtClean="0"/>
              <a:t> </a:t>
            </a:r>
            <a:r>
              <a:rPr lang="en-US" sz="3600" dirty="0" err="1" smtClean="0"/>
              <a:t>incluir</a:t>
            </a:r>
            <a:r>
              <a:rPr lang="en-US" sz="3600" dirty="0" smtClean="0"/>
              <a:t>:</a:t>
            </a:r>
          </a:p>
          <a:p>
            <a:pPr lvl="1" eaLnBrk="1" fontAlgn="auto" hangingPunct="1">
              <a:spcAft>
                <a:spcPts val="0"/>
              </a:spcAft>
              <a:buFont typeface="Arial" panose="020B0604020202020204" pitchFamily="34" charset="0"/>
              <a:buChar char="•"/>
              <a:defRPr/>
            </a:pPr>
            <a:r>
              <a:rPr lang="en-US" sz="2400" dirty="0" smtClean="0"/>
              <a:t> </a:t>
            </a:r>
            <a:r>
              <a:rPr lang="en-US" sz="2400" dirty="0" err="1" smtClean="0"/>
              <a:t>Hacer</a:t>
            </a:r>
            <a:r>
              <a:rPr lang="en-US" sz="2400" dirty="0" smtClean="0"/>
              <a:t> </a:t>
            </a:r>
            <a:r>
              <a:rPr lang="en-US" sz="2400" dirty="0" err="1" smtClean="0"/>
              <a:t>una</a:t>
            </a:r>
            <a:r>
              <a:rPr lang="en-US" sz="2400" dirty="0" smtClean="0"/>
              <a:t> </a:t>
            </a:r>
            <a:r>
              <a:rPr lang="en-US" sz="2400" dirty="0" err="1" smtClean="0"/>
              <a:t>queja</a:t>
            </a:r>
            <a:r>
              <a:rPr lang="en-US" sz="2400" dirty="0" smtClean="0"/>
              <a:t> de </a:t>
            </a:r>
            <a:r>
              <a:rPr lang="en-US" sz="2400" dirty="0" err="1" smtClean="0"/>
              <a:t>salud</a:t>
            </a:r>
            <a:r>
              <a:rPr lang="en-US" sz="2400" dirty="0" smtClean="0"/>
              <a:t> y </a:t>
            </a:r>
            <a:r>
              <a:rPr lang="en-US" sz="2400" dirty="0" err="1" smtClean="0"/>
              <a:t>seguridad</a:t>
            </a:r>
            <a:r>
              <a:rPr lang="en-US" sz="2400" dirty="0" smtClean="0"/>
              <a:t> a un supervisor</a:t>
            </a:r>
          </a:p>
          <a:p>
            <a:pPr lvl="1" eaLnBrk="1" fontAlgn="auto" hangingPunct="1">
              <a:spcAft>
                <a:spcPts val="0"/>
              </a:spcAft>
              <a:buFont typeface="Arial" panose="020B0604020202020204" pitchFamily="34" charset="0"/>
              <a:buChar char="•"/>
              <a:defRPr/>
            </a:pPr>
            <a:r>
              <a:rPr lang="en-US" sz="2400" dirty="0" smtClean="0"/>
              <a:t> </a:t>
            </a:r>
            <a:r>
              <a:rPr lang="en-US" sz="2400" dirty="0" err="1" smtClean="0"/>
              <a:t>Hacer</a:t>
            </a:r>
            <a:r>
              <a:rPr lang="en-US" sz="2400" dirty="0" smtClean="0"/>
              <a:t> </a:t>
            </a:r>
            <a:r>
              <a:rPr lang="en-US" sz="2400" dirty="0" err="1" smtClean="0"/>
              <a:t>una</a:t>
            </a:r>
            <a:r>
              <a:rPr lang="en-US" sz="2400" dirty="0" smtClean="0"/>
              <a:t> </a:t>
            </a:r>
            <a:r>
              <a:rPr lang="en-US" sz="2400" dirty="0" err="1" smtClean="0"/>
              <a:t>queja</a:t>
            </a:r>
            <a:r>
              <a:rPr lang="en-US" sz="2400" dirty="0" smtClean="0"/>
              <a:t> de </a:t>
            </a:r>
            <a:r>
              <a:rPr lang="en-US" sz="2400" dirty="0" err="1" smtClean="0"/>
              <a:t>salud</a:t>
            </a:r>
            <a:r>
              <a:rPr lang="en-US" sz="2400" dirty="0" smtClean="0"/>
              <a:t> y </a:t>
            </a:r>
            <a:r>
              <a:rPr lang="en-US" sz="2400" dirty="0" err="1" smtClean="0"/>
              <a:t>seguridad</a:t>
            </a:r>
            <a:r>
              <a:rPr lang="en-US" sz="2400" dirty="0" smtClean="0"/>
              <a:t> a el </a:t>
            </a:r>
            <a:r>
              <a:rPr lang="en-US" sz="2400" dirty="0" err="1" smtClean="0"/>
              <a:t>Govierno</a:t>
            </a:r>
            <a:endParaRPr lang="en-US" sz="2400" dirty="0" smtClean="0"/>
          </a:p>
          <a:p>
            <a:pPr lvl="1" eaLnBrk="1" fontAlgn="auto" hangingPunct="1">
              <a:spcAft>
                <a:spcPts val="0"/>
              </a:spcAft>
              <a:buFont typeface="Arial" panose="020B0604020202020204" pitchFamily="34" charset="0"/>
              <a:buChar char="•"/>
              <a:defRPr/>
            </a:pPr>
            <a:r>
              <a:rPr lang="en-US" sz="2400" dirty="0" err="1" smtClean="0"/>
              <a:t>Hacer</a:t>
            </a:r>
            <a:r>
              <a:rPr lang="en-US" sz="2400" dirty="0" smtClean="0"/>
              <a:t> un </a:t>
            </a:r>
            <a:r>
              <a:rPr lang="en-US" sz="2400" dirty="0" err="1" smtClean="0"/>
              <a:t>reporte</a:t>
            </a:r>
            <a:r>
              <a:rPr lang="en-US" sz="2400" dirty="0" smtClean="0"/>
              <a:t> de </a:t>
            </a:r>
            <a:r>
              <a:rPr lang="en-US" sz="2400" dirty="0" err="1" smtClean="0"/>
              <a:t>una</a:t>
            </a:r>
            <a:r>
              <a:rPr lang="en-US" sz="2400" dirty="0" smtClean="0"/>
              <a:t> lesion o </a:t>
            </a:r>
            <a:r>
              <a:rPr lang="en-US" sz="2400" dirty="0" err="1" smtClean="0"/>
              <a:t>enfermedad</a:t>
            </a:r>
            <a:r>
              <a:rPr lang="en-US" sz="2400" dirty="0" smtClean="0"/>
              <a:t> </a:t>
            </a:r>
            <a:r>
              <a:rPr lang="en-US" sz="2400" dirty="0" err="1" smtClean="0"/>
              <a:t>relacionada</a:t>
            </a:r>
            <a:r>
              <a:rPr lang="en-US" sz="2400" dirty="0" smtClean="0"/>
              <a:t> con el </a:t>
            </a:r>
            <a:r>
              <a:rPr lang="en-US" sz="2400" dirty="0" err="1" smtClean="0"/>
              <a:t>trabajo</a:t>
            </a:r>
            <a:endParaRPr lang="en-US" sz="2400" dirty="0" smtClean="0"/>
          </a:p>
          <a:p>
            <a:pPr lvl="1" eaLnBrk="1" fontAlgn="auto" hangingPunct="1">
              <a:spcAft>
                <a:spcPts val="0"/>
              </a:spcAft>
              <a:buFont typeface="Arial" panose="020B0604020202020204" pitchFamily="34" charset="0"/>
              <a:buChar char="•"/>
              <a:defRPr/>
            </a:pPr>
            <a:r>
              <a:rPr lang="en-US" sz="2400" dirty="0" err="1" smtClean="0"/>
              <a:t>Cooperar</a:t>
            </a:r>
            <a:r>
              <a:rPr lang="en-US" sz="2400" dirty="0" smtClean="0"/>
              <a:t> en </a:t>
            </a:r>
            <a:r>
              <a:rPr lang="en-US" sz="2400" dirty="0" err="1" smtClean="0"/>
              <a:t>una</a:t>
            </a:r>
            <a:r>
              <a:rPr lang="en-US" sz="2400" dirty="0" smtClean="0"/>
              <a:t> </a:t>
            </a:r>
            <a:r>
              <a:rPr lang="en-US" sz="2400" dirty="0" err="1" smtClean="0"/>
              <a:t>investigacion</a:t>
            </a:r>
            <a:r>
              <a:rPr lang="en-US" sz="2400" dirty="0" smtClean="0"/>
              <a:t> o </a:t>
            </a:r>
            <a:r>
              <a:rPr lang="en-US" sz="2400" dirty="0" err="1" smtClean="0"/>
              <a:t>inspeccioin</a:t>
            </a:r>
            <a:endParaRPr lang="en-US" sz="2400" dirty="0" smtClean="0"/>
          </a:p>
          <a:p>
            <a:pPr lvl="1" eaLnBrk="1" fontAlgn="auto" hangingPunct="1">
              <a:spcAft>
                <a:spcPts val="0"/>
              </a:spcAft>
              <a:buFont typeface="Arial" panose="020B0604020202020204" pitchFamily="34" charset="0"/>
              <a:buChar char="•"/>
              <a:defRPr/>
            </a:pPr>
            <a:r>
              <a:rPr lang="en-US" sz="2400" dirty="0" err="1" smtClean="0"/>
              <a:t>Solicitar</a:t>
            </a:r>
            <a:r>
              <a:rPr lang="en-US" sz="2400" dirty="0" smtClean="0"/>
              <a:t> </a:t>
            </a:r>
            <a:r>
              <a:rPr lang="en-US" sz="2400" dirty="0" err="1" smtClean="0"/>
              <a:t>datos</a:t>
            </a:r>
            <a:r>
              <a:rPr lang="en-US" sz="2400" dirty="0" smtClean="0"/>
              <a:t> de </a:t>
            </a:r>
            <a:r>
              <a:rPr lang="en-US" sz="2400" dirty="0" err="1" smtClean="0"/>
              <a:t>seguridad</a:t>
            </a:r>
            <a:endParaRPr lang="en-US" sz="2400" dirty="0" smtClean="0"/>
          </a:p>
          <a:p>
            <a:pPr lvl="1" eaLnBrk="1" fontAlgn="auto" hangingPunct="1">
              <a:spcAft>
                <a:spcPts val="0"/>
              </a:spcAft>
              <a:buFont typeface="Arial" panose="020B0604020202020204" pitchFamily="34" charset="0"/>
              <a:buChar char="•"/>
              <a:defRPr/>
            </a:pPr>
            <a:r>
              <a:rPr lang="en-US" sz="2400" dirty="0" smtClean="0"/>
              <a:t>Dar </a:t>
            </a:r>
            <a:r>
              <a:rPr lang="en-US" sz="2400" dirty="0" err="1" smtClean="0"/>
              <a:t>testimonio</a:t>
            </a:r>
            <a:endParaRPr lang="en-US" sz="2400" dirty="0" smtClean="0"/>
          </a:p>
          <a:p>
            <a:pPr lvl="1" eaLnBrk="1" fontAlgn="auto" hangingPunct="1">
              <a:spcAft>
                <a:spcPts val="0"/>
              </a:spcAft>
              <a:buFont typeface="Arial" panose="020B0604020202020204" pitchFamily="34" charset="0"/>
              <a:buChar char="•"/>
              <a:defRPr/>
            </a:pPr>
            <a:r>
              <a:rPr lang="en-US" sz="2400" dirty="0" err="1" smtClean="0"/>
              <a:t>Negarse</a:t>
            </a:r>
            <a:r>
              <a:rPr lang="en-US" sz="2400" dirty="0" smtClean="0"/>
              <a:t> a </a:t>
            </a:r>
            <a:r>
              <a:rPr lang="en-US" sz="2400" dirty="0" err="1" smtClean="0"/>
              <a:t>realizar</a:t>
            </a:r>
            <a:r>
              <a:rPr lang="en-US" sz="2400" dirty="0" smtClean="0"/>
              <a:t> </a:t>
            </a:r>
            <a:r>
              <a:rPr lang="en-US" sz="2400" dirty="0" err="1" smtClean="0"/>
              <a:t>trabajos</a:t>
            </a:r>
            <a:r>
              <a:rPr lang="en-US" sz="2400" dirty="0" smtClean="0"/>
              <a:t> </a:t>
            </a:r>
            <a:r>
              <a:rPr lang="en-US" sz="2400" dirty="0" err="1" smtClean="0"/>
              <a:t>peligrosos</a:t>
            </a:r>
            <a:endParaRPr lang="en-US" sz="2400" dirty="0" smtClean="0"/>
          </a:p>
          <a:p>
            <a:pPr lvl="1"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1663" y="649288"/>
            <a:ext cx="11107737" cy="1276350"/>
          </a:xfrm>
        </p:spPr>
        <p:txBody>
          <a:bodyPr/>
          <a:lstStyle/>
          <a:p>
            <a:pPr eaLnBrk="1" hangingPunct="1"/>
            <a:r>
              <a:rPr lang="en-US" smtClean="0"/>
              <a:t>Normas Comunes para el Almacenamiento</a:t>
            </a:r>
          </a:p>
        </p:txBody>
      </p:sp>
      <p:sp>
        <p:nvSpPr>
          <p:cNvPr id="31747" name="Rectangle 3"/>
          <p:cNvSpPr>
            <a:spLocks noGrp="1" noChangeArrowheads="1"/>
          </p:cNvSpPr>
          <p:nvPr>
            <p:ph type="body" idx="1"/>
          </p:nvPr>
        </p:nvSpPr>
        <p:spPr>
          <a:xfrm>
            <a:off x="1320800" y="1844675"/>
            <a:ext cx="9069388" cy="5340350"/>
          </a:xfrm>
        </p:spPr>
        <p:txBody>
          <a:bodyPr/>
          <a:lstStyle/>
          <a:p>
            <a:pPr eaLnBrk="1" hangingPunct="1">
              <a:lnSpc>
                <a:spcPct val="80000"/>
              </a:lnSpc>
            </a:pPr>
            <a:endParaRPr lang="en-US" sz="2800" smtClean="0"/>
          </a:p>
          <a:p>
            <a:pPr eaLnBrk="1" hangingPunct="1">
              <a:lnSpc>
                <a:spcPct val="80000"/>
              </a:lnSpc>
            </a:pPr>
            <a:r>
              <a:rPr lang="en-US" sz="2800" smtClean="0"/>
              <a:t>Clausula de obligaciones en general</a:t>
            </a:r>
          </a:p>
          <a:p>
            <a:pPr eaLnBrk="1" hangingPunct="1">
              <a:lnSpc>
                <a:spcPct val="80000"/>
              </a:lnSpc>
            </a:pPr>
            <a:endParaRPr lang="en-US" sz="3200" smtClean="0"/>
          </a:p>
          <a:p>
            <a:pPr lvl="1" eaLnBrk="1" hangingPunct="1">
              <a:lnSpc>
                <a:spcPct val="80000"/>
              </a:lnSpc>
            </a:pPr>
            <a:r>
              <a:rPr lang="en-US" sz="2600" smtClean="0"/>
              <a:t>Seccion 5(a)(1) </a:t>
            </a:r>
          </a:p>
          <a:p>
            <a:pPr lvl="1" eaLnBrk="1" hangingPunct="1">
              <a:lnSpc>
                <a:spcPct val="80000"/>
              </a:lnSpc>
            </a:pPr>
            <a:endParaRPr lang="en-US" smtClean="0"/>
          </a:p>
          <a:p>
            <a:pPr lvl="2" eaLnBrk="1" hangingPunct="1">
              <a:lnSpc>
                <a:spcPct val="80000"/>
              </a:lnSpc>
            </a:pPr>
            <a:r>
              <a:rPr lang="en-US" sz="2200" smtClean="0"/>
              <a:t>(1) proporcionara a cada uno de sus empleados un lugar de empleo libre de riesgos reconocidos que esten causando o son susceptibles de causar muerte o serio daño fisico a su empleado </a:t>
            </a:r>
          </a:p>
          <a:p>
            <a:pPr lvl="1" eaLnBrk="1" hangingPunct="1">
              <a:lnSpc>
                <a:spcPct val="80000"/>
              </a:lnSpc>
            </a:pPr>
            <a:endParaRPr lang="en-US" smtClean="0"/>
          </a:p>
          <a:p>
            <a:pPr lvl="2" eaLnBrk="1" hangingPunct="1">
              <a:lnSpc>
                <a:spcPct val="80000"/>
              </a:lnSpc>
            </a:pPr>
            <a:endParaRPr lang="en-US" smtClean="0"/>
          </a:p>
        </p:txBody>
      </p:sp>
      <p:sp>
        <p:nvSpPr>
          <p:cNvPr id="31748"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1663" y="649288"/>
            <a:ext cx="11107737" cy="1276350"/>
          </a:xfrm>
        </p:spPr>
        <p:txBody>
          <a:bodyPr/>
          <a:lstStyle/>
          <a:p>
            <a:pPr eaLnBrk="1" hangingPunct="1"/>
            <a:r>
              <a:rPr lang="en-US" smtClean="0"/>
              <a:t>Normas Comunes para el  Almacenamiento</a:t>
            </a:r>
          </a:p>
        </p:txBody>
      </p:sp>
      <p:sp>
        <p:nvSpPr>
          <p:cNvPr id="9219" name="Rectangle 3"/>
          <p:cNvSpPr>
            <a:spLocks noGrp="1" noChangeArrowheads="1"/>
          </p:cNvSpPr>
          <p:nvPr>
            <p:ph type="body" idx="1"/>
          </p:nvPr>
        </p:nvSpPr>
        <p:spPr>
          <a:xfrm>
            <a:off x="1320800" y="1844675"/>
            <a:ext cx="9815286" cy="4719411"/>
          </a:xfrm>
        </p:spPr>
        <p:txBody>
          <a:bodyPr rtlCol="0">
            <a:normAutofit/>
          </a:bodyPr>
          <a:lstStyle/>
          <a:p>
            <a:pPr marL="457200" lvl="1" indent="0" eaLnBrk="1" fontAlgn="auto" hangingPunct="1">
              <a:lnSpc>
                <a:spcPct val="80000"/>
              </a:lnSpc>
              <a:spcAft>
                <a:spcPts val="0"/>
              </a:spcAft>
              <a:buFont typeface="Arial" panose="020B0604020202020204" pitchFamily="34" charset="0"/>
              <a:buNone/>
              <a:defRPr/>
            </a:pPr>
            <a:endParaRPr lang="en-US" dirty="0" smtClean="0"/>
          </a:p>
          <a:p>
            <a:pPr eaLnBrk="1" fontAlgn="auto" hangingPunct="1">
              <a:lnSpc>
                <a:spcPct val="80000"/>
              </a:lnSpc>
              <a:spcAft>
                <a:spcPts val="0"/>
              </a:spcAft>
              <a:buFont typeface="Arial" panose="020B0604020202020204" pitchFamily="34" charset="0"/>
              <a:buChar char="•"/>
              <a:defRPr/>
            </a:pPr>
            <a:r>
              <a:rPr lang="en-US" sz="2800" dirty="0" err="1" smtClean="0"/>
              <a:t>Estandares</a:t>
            </a:r>
            <a:r>
              <a:rPr lang="en-US" sz="2800" dirty="0" smtClean="0"/>
              <a:t> de la </a:t>
            </a:r>
            <a:r>
              <a:rPr lang="en-US" sz="2800" dirty="0" err="1" smtClean="0"/>
              <a:t>Industria</a:t>
            </a:r>
            <a:r>
              <a:rPr lang="en-US" sz="2800" dirty="0" smtClean="0"/>
              <a:t> General </a:t>
            </a:r>
            <a:r>
              <a:rPr lang="en-US" sz="2800" dirty="0" err="1" smtClean="0"/>
              <a:t>Primaria</a:t>
            </a:r>
            <a:endParaRPr lang="en-US" sz="3200" dirty="0" smtClean="0"/>
          </a:p>
          <a:p>
            <a:pPr lvl="1" eaLnBrk="1" fontAlgn="auto" hangingPunct="1">
              <a:lnSpc>
                <a:spcPct val="80000"/>
              </a:lnSpc>
              <a:spcAft>
                <a:spcPts val="0"/>
              </a:spcAft>
              <a:buFont typeface="Arial" panose="020B0604020202020204" pitchFamily="34" charset="0"/>
              <a:buChar char="•"/>
              <a:defRPr/>
            </a:pPr>
            <a:endParaRPr lang="en-US" sz="1050" dirty="0" smtClean="0"/>
          </a:p>
          <a:p>
            <a:pPr lvl="1" eaLnBrk="1" fontAlgn="auto" hangingPunct="1">
              <a:lnSpc>
                <a:spcPct val="80000"/>
              </a:lnSpc>
              <a:spcAft>
                <a:spcPts val="0"/>
              </a:spcAft>
              <a:buFont typeface="Arial" panose="020B0604020202020204" pitchFamily="34" charset="0"/>
              <a:buChar char="•"/>
              <a:defRPr/>
            </a:pPr>
            <a:r>
              <a:rPr lang="en-US" sz="2400" dirty="0" smtClean="0"/>
              <a:t>29CFR1910 Subpart N – </a:t>
            </a:r>
            <a:r>
              <a:rPr lang="en-US" sz="2400" dirty="0" err="1" smtClean="0"/>
              <a:t>Almacenamiento</a:t>
            </a:r>
            <a:r>
              <a:rPr lang="en-US" sz="2400" dirty="0" smtClean="0"/>
              <a:t> y </a:t>
            </a:r>
            <a:r>
              <a:rPr lang="en-US" sz="2400" dirty="0" err="1" smtClean="0"/>
              <a:t>manejo</a:t>
            </a:r>
            <a:r>
              <a:rPr lang="en-US" sz="2400" dirty="0" smtClean="0"/>
              <a:t> de </a:t>
            </a:r>
            <a:r>
              <a:rPr lang="en-US" sz="2400" dirty="0" err="1" smtClean="0"/>
              <a:t>materiales</a:t>
            </a:r>
            <a:endParaRPr lang="en-US" sz="2400" dirty="0" smtClean="0"/>
          </a:p>
          <a:p>
            <a:pPr lvl="2" eaLnBrk="1" fontAlgn="auto" hangingPunct="1">
              <a:lnSpc>
                <a:spcPct val="80000"/>
              </a:lnSpc>
              <a:spcAft>
                <a:spcPts val="0"/>
              </a:spcAft>
              <a:buFont typeface="Arial" panose="020B0604020202020204" pitchFamily="34" charset="0"/>
              <a:buChar char="•"/>
              <a:defRPr/>
            </a:pPr>
            <a:r>
              <a:rPr lang="en-US" sz="2200" dirty="0" smtClean="0"/>
              <a:t>29CFR1910.176 – </a:t>
            </a:r>
            <a:r>
              <a:rPr lang="en-US" sz="2200" dirty="0" err="1" smtClean="0"/>
              <a:t>Manejo</a:t>
            </a:r>
            <a:r>
              <a:rPr lang="en-US" sz="2200" dirty="0" smtClean="0"/>
              <a:t> de </a:t>
            </a:r>
            <a:r>
              <a:rPr lang="en-US" sz="2200" dirty="0" err="1" smtClean="0"/>
              <a:t>Materiales</a:t>
            </a:r>
            <a:r>
              <a:rPr lang="en-US" sz="2200" dirty="0" smtClean="0"/>
              <a:t> – General</a:t>
            </a:r>
          </a:p>
          <a:p>
            <a:pPr lvl="2" eaLnBrk="1" fontAlgn="auto" hangingPunct="1">
              <a:lnSpc>
                <a:spcPct val="80000"/>
              </a:lnSpc>
              <a:spcAft>
                <a:spcPts val="0"/>
              </a:spcAft>
              <a:buFont typeface="Arial" panose="020B0604020202020204" pitchFamily="34" charset="0"/>
              <a:buChar char="•"/>
              <a:defRPr/>
            </a:pPr>
            <a:r>
              <a:rPr lang="en-US" sz="2200" dirty="0" smtClean="0"/>
              <a:t>29CFR1910.178 –  Camion Industrial </a:t>
            </a:r>
            <a:r>
              <a:rPr lang="en-US" sz="2200" dirty="0" err="1" smtClean="0"/>
              <a:t>Motorizado</a:t>
            </a:r>
            <a:endParaRPr lang="en-US" sz="2200" dirty="0" smtClean="0"/>
          </a:p>
          <a:p>
            <a:pPr lvl="1" eaLnBrk="1" fontAlgn="auto" hangingPunct="1">
              <a:lnSpc>
                <a:spcPct val="80000"/>
              </a:lnSpc>
              <a:spcAft>
                <a:spcPts val="0"/>
              </a:spcAft>
              <a:buFont typeface="Arial" panose="020B0604020202020204" pitchFamily="34" charset="0"/>
              <a:buChar char="•"/>
              <a:defRPr/>
            </a:pPr>
            <a:endParaRPr lang="en-US" dirty="0"/>
          </a:p>
          <a:p>
            <a:pPr eaLnBrk="1" fontAlgn="auto" hangingPunct="1">
              <a:lnSpc>
                <a:spcPct val="80000"/>
              </a:lnSpc>
              <a:spcAft>
                <a:spcPts val="0"/>
              </a:spcAft>
              <a:buFont typeface="Arial" panose="020B0604020202020204" pitchFamily="34" charset="0"/>
              <a:buChar char="•"/>
              <a:defRPr/>
            </a:pPr>
            <a:r>
              <a:rPr lang="en-US" sz="2800" dirty="0" err="1" smtClean="0"/>
              <a:t>Estandares</a:t>
            </a:r>
            <a:r>
              <a:rPr lang="en-US" sz="2800" dirty="0" smtClean="0"/>
              <a:t> </a:t>
            </a:r>
            <a:r>
              <a:rPr lang="en-US" sz="2800" dirty="0" err="1" smtClean="0"/>
              <a:t>Relacionados</a:t>
            </a:r>
            <a:endParaRPr lang="en-US" sz="2800" dirty="0"/>
          </a:p>
          <a:p>
            <a:pPr eaLnBrk="1" fontAlgn="auto" hangingPunct="1">
              <a:lnSpc>
                <a:spcPct val="80000"/>
              </a:lnSpc>
              <a:spcAft>
                <a:spcPts val="0"/>
              </a:spcAft>
              <a:buFont typeface="Arial" panose="020B0604020202020204" pitchFamily="34" charset="0"/>
              <a:buChar char="•"/>
              <a:defRPr/>
            </a:pPr>
            <a:endParaRPr lang="en-US" sz="1050" dirty="0"/>
          </a:p>
          <a:p>
            <a:pPr lvl="1" eaLnBrk="1" fontAlgn="auto" hangingPunct="1">
              <a:lnSpc>
                <a:spcPct val="80000"/>
              </a:lnSpc>
              <a:spcAft>
                <a:spcPts val="0"/>
              </a:spcAft>
              <a:buFont typeface="Arial" panose="020B0604020202020204" pitchFamily="34" charset="0"/>
              <a:buChar char="•"/>
              <a:defRPr/>
            </a:pPr>
            <a:r>
              <a:rPr lang="en-US" dirty="0"/>
              <a:t>29CFR1910.1030 – </a:t>
            </a:r>
            <a:r>
              <a:rPr lang="en-US" dirty="0" err="1" smtClean="0"/>
              <a:t>Patogenos</a:t>
            </a:r>
            <a:r>
              <a:rPr lang="en-US" dirty="0" smtClean="0"/>
              <a:t> de Sangre </a:t>
            </a:r>
            <a:endParaRPr lang="en-US" dirty="0"/>
          </a:p>
          <a:p>
            <a:pPr lvl="1" eaLnBrk="1" fontAlgn="auto" hangingPunct="1">
              <a:lnSpc>
                <a:spcPct val="80000"/>
              </a:lnSpc>
              <a:spcAft>
                <a:spcPts val="0"/>
              </a:spcAft>
              <a:buFont typeface="Arial" panose="020B0604020202020204" pitchFamily="34" charset="0"/>
              <a:buChar char="•"/>
              <a:defRPr/>
            </a:pPr>
            <a:r>
              <a:rPr lang="en-US" dirty="0" smtClean="0"/>
              <a:t>29CFR1910.22 &amp; 29CFR1910.23- </a:t>
            </a:r>
            <a:r>
              <a:rPr lang="en-US" dirty="0" err="1" smtClean="0"/>
              <a:t>Proteger</a:t>
            </a:r>
            <a:r>
              <a:rPr lang="en-US" dirty="0" smtClean="0"/>
              <a:t> </a:t>
            </a:r>
            <a:r>
              <a:rPr lang="en-US" dirty="0" err="1" smtClean="0"/>
              <a:t>Pizos</a:t>
            </a:r>
            <a:r>
              <a:rPr lang="en-US" dirty="0" smtClean="0"/>
              <a:t> y </a:t>
            </a:r>
            <a:r>
              <a:rPr lang="en-US" dirty="0" err="1" smtClean="0"/>
              <a:t>Paredes</a:t>
            </a:r>
            <a:r>
              <a:rPr lang="en-US" dirty="0" smtClean="0"/>
              <a:t> , </a:t>
            </a:r>
            <a:r>
              <a:rPr lang="en-US" dirty="0" err="1" smtClean="0"/>
              <a:t>Aberturas</a:t>
            </a:r>
            <a:r>
              <a:rPr lang="en-US" dirty="0" smtClean="0"/>
              <a:t> de </a:t>
            </a:r>
            <a:r>
              <a:rPr lang="en-US" dirty="0" err="1" smtClean="0"/>
              <a:t>Paredes</a:t>
            </a:r>
            <a:r>
              <a:rPr lang="en-US" dirty="0" smtClean="0"/>
              <a:t> y </a:t>
            </a:r>
            <a:r>
              <a:rPr lang="en-US" dirty="0" err="1" smtClean="0"/>
              <a:t>Agujeros</a:t>
            </a:r>
            <a:endParaRPr lang="en-US" dirty="0"/>
          </a:p>
          <a:p>
            <a:pPr lvl="1" eaLnBrk="1" fontAlgn="auto" hangingPunct="1">
              <a:lnSpc>
                <a:spcPct val="80000"/>
              </a:lnSpc>
              <a:spcAft>
                <a:spcPts val="0"/>
              </a:spcAft>
              <a:buFont typeface="Arial" panose="020B0604020202020204" pitchFamily="34" charset="0"/>
              <a:buChar char="•"/>
              <a:defRPr/>
            </a:pPr>
            <a:r>
              <a:rPr lang="en-US" dirty="0"/>
              <a:t>29CFR1910.1200 – </a:t>
            </a:r>
            <a:r>
              <a:rPr lang="en-US" dirty="0" err="1" smtClean="0"/>
              <a:t>Comunicacion</a:t>
            </a:r>
            <a:r>
              <a:rPr lang="en-US" dirty="0" smtClean="0"/>
              <a:t> de </a:t>
            </a:r>
            <a:r>
              <a:rPr lang="en-US" dirty="0" err="1" smtClean="0"/>
              <a:t>Peligro</a:t>
            </a:r>
            <a:endParaRPr lang="en-US" dirty="0"/>
          </a:p>
          <a:p>
            <a:pPr lvl="2" eaLnBrk="1" fontAlgn="auto" hangingPunct="1">
              <a:lnSpc>
                <a:spcPct val="80000"/>
              </a:lnSpc>
              <a:spcAft>
                <a:spcPts val="0"/>
              </a:spcAft>
              <a:buFont typeface="Arial" panose="020B0604020202020204" pitchFamily="34" charset="0"/>
              <a:buChar char="•"/>
              <a:defRPr/>
            </a:pPr>
            <a:endParaRPr lang="en-US" dirty="0"/>
          </a:p>
        </p:txBody>
      </p:sp>
      <p:sp>
        <p:nvSpPr>
          <p:cNvPr id="32772"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rebuchet M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eaLnBrk="1" hangingPunct="1"/>
            <a:r>
              <a:rPr lang="en-US" sz="2800" smtClean="0"/>
              <a:t>Un buen lugar donde empezar</a:t>
            </a:r>
          </a:p>
          <a:p>
            <a:pPr eaLnBrk="1" hangingPunct="1"/>
            <a:endParaRPr lang="en-US" sz="2800" smtClean="0"/>
          </a:p>
          <a:p>
            <a:pPr lvl="1" eaLnBrk="1" hangingPunct="1"/>
            <a:r>
              <a:rPr lang="en-US" sz="2400" smtClean="0"/>
              <a:t>Ergonomia </a:t>
            </a:r>
          </a:p>
          <a:p>
            <a:pPr lvl="1" eaLnBrk="1" hangingPunct="1"/>
            <a:endParaRPr lang="en-US" sz="2400" smtClean="0"/>
          </a:p>
          <a:p>
            <a:pPr lvl="1" eaLnBrk="1" hangingPunct="1"/>
            <a:r>
              <a:rPr lang="en-US" sz="2400" smtClean="0"/>
              <a:t>Objetos punzantes</a:t>
            </a:r>
          </a:p>
          <a:p>
            <a:pPr lvl="1" eaLnBrk="1" hangingPunct="1"/>
            <a:endParaRPr lang="en-US" sz="2400" smtClean="0"/>
          </a:p>
          <a:p>
            <a:pPr lvl="1" eaLnBrk="1" hangingPunct="1"/>
            <a:r>
              <a:rPr lang="en-US" sz="2400" smtClean="0"/>
              <a:t>Bandas</a:t>
            </a:r>
          </a:p>
        </p:txBody>
      </p:sp>
      <p:pic>
        <p:nvPicPr>
          <p:cNvPr id="106498" name="Picture 2" descr="C:\Documents and Settings\WNCC\Local Settings\Temporary Internet Files\Content.IE5\DBM79D71\start-button[1].jpg" title="Picture of a start button"/>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069114" y="2569029"/>
            <a:ext cx="5364480" cy="4023360"/>
          </a:xfrm>
          <a:prstGeom prst="rect">
            <a:avLst/>
          </a:prstGeom>
          <a:noFill/>
        </p:spPr>
      </p:pic>
      <p:sp>
        <p:nvSpPr>
          <p:cNvPr id="33796" name="Title 4"/>
          <p:cNvSpPr>
            <a:spLocks noGrp="1"/>
          </p:cNvSpPr>
          <p:nvPr>
            <p:ph type="title"/>
          </p:nvPr>
        </p:nvSpPr>
        <p:spPr/>
        <p:txBody>
          <a:bodyPr/>
          <a:lstStyle/>
          <a:p>
            <a:r>
              <a:rPr lang="es-MX" smtClean="0"/>
              <a:t>Consideraciones  Generales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Consideraciones de Buenas  Practicas- Ergonomia</a:t>
            </a:r>
          </a:p>
        </p:txBody>
      </p:sp>
      <p:sp>
        <p:nvSpPr>
          <p:cNvPr id="34819" name="Content Placeholder 2"/>
          <p:cNvSpPr>
            <a:spLocks noGrp="1"/>
          </p:cNvSpPr>
          <p:nvPr>
            <p:ph idx="1"/>
          </p:nvPr>
        </p:nvSpPr>
        <p:spPr/>
        <p:txBody>
          <a:bodyPr/>
          <a:lstStyle/>
          <a:p>
            <a:pPr eaLnBrk="1" hangingPunct="1"/>
            <a:r>
              <a:rPr lang="en-US" sz="2800" smtClean="0"/>
              <a:t>Definida como…..</a:t>
            </a:r>
          </a:p>
          <a:p>
            <a:pPr eaLnBrk="1" hangingPunct="1"/>
            <a:endParaRPr lang="en-US" smtClean="0"/>
          </a:p>
          <a:p>
            <a:pPr lvl="1" eaLnBrk="1" hangingPunct="1"/>
            <a:r>
              <a:rPr lang="en-US" sz="2400" smtClean="0"/>
              <a:t>Ciencia interdisciplinaria que trata con la interaccion de las personas y los objetos que usan en el medio ambiente en que funcionan   </a:t>
            </a:r>
          </a:p>
          <a:p>
            <a:pPr lvl="1" eaLnBrk="1" hangingPunct="1">
              <a:buFont typeface="Arial" charset="0"/>
              <a:buNone/>
            </a:pPr>
            <a:r>
              <a:rPr lang="en-US" sz="2400" smtClean="0"/>
              <a:t>							</a:t>
            </a:r>
            <a:r>
              <a:rPr lang="en-US" smtClean="0"/>
              <a:t>(Mustafa B.P., 1997)</a:t>
            </a:r>
            <a:endParaRPr lang="en-US" sz="2400" smtClean="0"/>
          </a:p>
          <a:p>
            <a:pPr lvl="1" eaLnBrk="1" hangingPunct="1"/>
            <a:r>
              <a:rPr lang="en-US" sz="2400" smtClean="0"/>
              <a:t>Recuerde de considerar todo el medio ambiente  (ruido, temperatura/clima, consideraciones fisicas, etc)</a:t>
            </a:r>
          </a:p>
          <a:p>
            <a:pPr lvl="1" eaLnBrk="1" hangingPunct="1"/>
            <a:endParaRPr lang="en-US" smtClean="0"/>
          </a:p>
          <a:p>
            <a:pPr lvl="1"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Objectivo de la Ergonomia</a:t>
            </a:r>
          </a:p>
        </p:txBody>
      </p:sp>
      <p:sp>
        <p:nvSpPr>
          <p:cNvPr id="35843" name="Content Placeholder 2"/>
          <p:cNvSpPr>
            <a:spLocks noGrp="1"/>
          </p:cNvSpPr>
          <p:nvPr>
            <p:ph idx="1"/>
          </p:nvPr>
        </p:nvSpPr>
        <p:spPr>
          <a:xfrm>
            <a:off x="681038" y="2336800"/>
            <a:ext cx="11510962" cy="3598863"/>
          </a:xfrm>
        </p:spPr>
        <p:txBody>
          <a:bodyPr/>
          <a:lstStyle/>
          <a:p>
            <a:pPr eaLnBrk="1" hangingPunct="1"/>
            <a:r>
              <a:rPr lang="en-US" sz="2800" smtClean="0"/>
              <a:t>Maximiza la seguridad y produccion ajustando la tarea a la persona</a:t>
            </a:r>
            <a:endParaRPr lang="en-US" smtClean="0"/>
          </a:p>
          <a:p>
            <a:pPr eaLnBrk="1" hangingPunct="1"/>
            <a:endParaRPr lang="en-US" sz="2800" smtClean="0"/>
          </a:p>
        </p:txBody>
      </p:sp>
      <p:sp>
        <p:nvSpPr>
          <p:cNvPr id="35844" name="Rectangle 4" title="Picture of rectangle with the word ergonomics in it"/>
          <p:cNvSpPr>
            <a:spLocks noChangeArrowheads="1"/>
          </p:cNvSpPr>
          <p:nvPr/>
        </p:nvSpPr>
        <p:spPr bwMode="auto">
          <a:xfrm>
            <a:off x="4303713" y="4668838"/>
            <a:ext cx="3048000" cy="914400"/>
          </a:xfrm>
          <a:prstGeom prst="rect">
            <a:avLst/>
          </a:prstGeom>
          <a:solidFill>
            <a:schemeClr val="accent1"/>
          </a:solidFill>
          <a:ln w="9525">
            <a:solidFill>
              <a:schemeClr val="tx1"/>
            </a:solidFill>
            <a:miter lim="800000"/>
            <a:headEnd/>
            <a:tailEnd/>
          </a:ln>
        </p:spPr>
        <p:txBody>
          <a:bodyPr wrap="none" anchor="ctr"/>
          <a:lstStyle/>
          <a:p>
            <a:endParaRPr lang="en-US">
              <a:latin typeface="Trebuchet MS" pitchFamily="34" charset="0"/>
            </a:endParaRPr>
          </a:p>
        </p:txBody>
      </p:sp>
      <p:sp>
        <p:nvSpPr>
          <p:cNvPr id="35845" name="Oval 6" title="Picture of oval with the word well-being in it"/>
          <p:cNvSpPr>
            <a:spLocks noChangeArrowheads="1"/>
          </p:cNvSpPr>
          <p:nvPr/>
        </p:nvSpPr>
        <p:spPr bwMode="auto">
          <a:xfrm>
            <a:off x="4303713" y="3144838"/>
            <a:ext cx="3048000" cy="914400"/>
          </a:xfrm>
          <a:prstGeom prst="ellipse">
            <a:avLst/>
          </a:prstGeom>
          <a:solidFill>
            <a:schemeClr val="accent1"/>
          </a:solidFill>
          <a:ln w="9525">
            <a:solidFill>
              <a:schemeClr val="tx1"/>
            </a:solidFill>
            <a:round/>
            <a:headEnd/>
            <a:tailEnd/>
          </a:ln>
        </p:spPr>
        <p:txBody>
          <a:bodyPr wrap="none" anchor="ctr"/>
          <a:lstStyle/>
          <a:p>
            <a:pPr algn="ctr"/>
            <a:endParaRPr lang="en-US">
              <a:latin typeface="Trebuchet MS" pitchFamily="34" charset="0"/>
            </a:endParaRPr>
          </a:p>
        </p:txBody>
      </p:sp>
      <p:sp>
        <p:nvSpPr>
          <p:cNvPr id="35846" name="Oval 8" title="Picture of oval with the word effciency in it"/>
          <p:cNvSpPr>
            <a:spLocks noChangeArrowheads="1"/>
          </p:cNvSpPr>
          <p:nvPr/>
        </p:nvSpPr>
        <p:spPr bwMode="auto">
          <a:xfrm>
            <a:off x="7859713" y="5735638"/>
            <a:ext cx="3048000" cy="914400"/>
          </a:xfrm>
          <a:prstGeom prst="ellipse">
            <a:avLst/>
          </a:prstGeom>
          <a:solidFill>
            <a:schemeClr val="accent1"/>
          </a:solidFill>
          <a:ln w="9525">
            <a:solidFill>
              <a:schemeClr val="tx1"/>
            </a:solidFill>
            <a:round/>
            <a:headEnd/>
            <a:tailEnd/>
          </a:ln>
        </p:spPr>
        <p:txBody>
          <a:bodyPr wrap="none" anchor="ctr"/>
          <a:lstStyle/>
          <a:p>
            <a:endParaRPr lang="en-US">
              <a:latin typeface="Trebuchet MS" pitchFamily="34" charset="0"/>
            </a:endParaRPr>
          </a:p>
        </p:txBody>
      </p:sp>
      <p:sp>
        <p:nvSpPr>
          <p:cNvPr id="35847" name="Oval 9" title="Picture of oval with the word comfort in it"/>
          <p:cNvSpPr>
            <a:spLocks noChangeArrowheads="1"/>
          </p:cNvSpPr>
          <p:nvPr/>
        </p:nvSpPr>
        <p:spPr bwMode="auto">
          <a:xfrm>
            <a:off x="950913" y="5735638"/>
            <a:ext cx="3048000" cy="914400"/>
          </a:xfrm>
          <a:prstGeom prst="ellipse">
            <a:avLst/>
          </a:prstGeom>
          <a:solidFill>
            <a:schemeClr val="accent1"/>
          </a:solidFill>
          <a:ln w="9525">
            <a:solidFill>
              <a:schemeClr val="tx1"/>
            </a:solidFill>
            <a:round/>
            <a:headEnd/>
            <a:tailEnd/>
          </a:ln>
        </p:spPr>
        <p:txBody>
          <a:bodyPr wrap="none" anchor="ctr"/>
          <a:lstStyle/>
          <a:p>
            <a:endParaRPr lang="en-US">
              <a:latin typeface="Trebuchet MS" pitchFamily="34" charset="0"/>
            </a:endParaRPr>
          </a:p>
        </p:txBody>
      </p:sp>
      <p:sp>
        <p:nvSpPr>
          <p:cNvPr id="35848" name="Text Box 10"/>
          <p:cNvSpPr txBox="1">
            <a:spLocks noChangeArrowheads="1"/>
          </p:cNvSpPr>
          <p:nvPr/>
        </p:nvSpPr>
        <p:spPr bwMode="auto">
          <a:xfrm>
            <a:off x="4364038" y="4897438"/>
            <a:ext cx="2946400" cy="457200"/>
          </a:xfrm>
          <a:prstGeom prst="rect">
            <a:avLst/>
          </a:prstGeom>
          <a:noFill/>
          <a:ln w="9525">
            <a:noFill/>
            <a:miter lim="800000"/>
            <a:headEnd/>
            <a:tailEnd/>
          </a:ln>
        </p:spPr>
        <p:txBody>
          <a:bodyPr>
            <a:spAutoFit/>
          </a:bodyPr>
          <a:lstStyle/>
          <a:p>
            <a:pPr algn="ctr">
              <a:spcBef>
                <a:spcPct val="50000"/>
              </a:spcBef>
            </a:pPr>
            <a:r>
              <a:rPr lang="en-US" sz="2400" b="1">
                <a:solidFill>
                  <a:srgbClr val="003300"/>
                </a:solidFill>
                <a:latin typeface="Trebuchet MS" pitchFamily="34" charset="0"/>
              </a:rPr>
              <a:t>Ergonomia</a:t>
            </a:r>
          </a:p>
        </p:txBody>
      </p:sp>
      <p:sp>
        <p:nvSpPr>
          <p:cNvPr id="35849" name="Text Box 11"/>
          <p:cNvSpPr txBox="1">
            <a:spLocks noChangeArrowheads="1"/>
          </p:cNvSpPr>
          <p:nvPr/>
        </p:nvSpPr>
        <p:spPr bwMode="auto">
          <a:xfrm>
            <a:off x="4433888" y="3373438"/>
            <a:ext cx="2895600" cy="457200"/>
          </a:xfrm>
          <a:prstGeom prst="rect">
            <a:avLst/>
          </a:prstGeom>
          <a:noFill/>
          <a:ln w="9525">
            <a:noFill/>
            <a:miter lim="800000"/>
            <a:headEnd/>
            <a:tailEnd/>
          </a:ln>
        </p:spPr>
        <p:txBody>
          <a:bodyPr>
            <a:spAutoFit/>
          </a:bodyPr>
          <a:lstStyle/>
          <a:p>
            <a:pPr algn="ctr">
              <a:spcBef>
                <a:spcPct val="50000"/>
              </a:spcBef>
            </a:pPr>
            <a:r>
              <a:rPr lang="en-US" sz="2400" b="1">
                <a:solidFill>
                  <a:srgbClr val="003300"/>
                </a:solidFill>
                <a:latin typeface="Trebuchet MS" pitchFamily="34" charset="0"/>
              </a:rPr>
              <a:t>Bienestar</a:t>
            </a:r>
          </a:p>
        </p:txBody>
      </p:sp>
      <p:sp>
        <p:nvSpPr>
          <p:cNvPr id="35850" name="Text Box 12"/>
          <p:cNvSpPr txBox="1">
            <a:spLocks noChangeArrowheads="1"/>
          </p:cNvSpPr>
          <p:nvPr/>
        </p:nvSpPr>
        <p:spPr bwMode="auto">
          <a:xfrm>
            <a:off x="1311275" y="5964238"/>
            <a:ext cx="2336800" cy="457200"/>
          </a:xfrm>
          <a:prstGeom prst="rect">
            <a:avLst/>
          </a:prstGeom>
          <a:noFill/>
          <a:ln w="9525">
            <a:noFill/>
            <a:miter lim="800000"/>
            <a:headEnd/>
            <a:tailEnd/>
          </a:ln>
        </p:spPr>
        <p:txBody>
          <a:bodyPr>
            <a:spAutoFit/>
          </a:bodyPr>
          <a:lstStyle/>
          <a:p>
            <a:pPr algn="ctr">
              <a:spcBef>
                <a:spcPct val="50000"/>
              </a:spcBef>
            </a:pPr>
            <a:r>
              <a:rPr lang="en-US" sz="2400" b="1">
                <a:solidFill>
                  <a:srgbClr val="003300"/>
                </a:solidFill>
                <a:latin typeface="Trebuchet MS" pitchFamily="34" charset="0"/>
              </a:rPr>
              <a:t>Comodidad</a:t>
            </a:r>
          </a:p>
        </p:txBody>
      </p:sp>
      <p:sp>
        <p:nvSpPr>
          <p:cNvPr id="35851" name="Text Box 13"/>
          <p:cNvSpPr txBox="1">
            <a:spLocks noChangeArrowheads="1"/>
          </p:cNvSpPr>
          <p:nvPr/>
        </p:nvSpPr>
        <p:spPr bwMode="auto">
          <a:xfrm>
            <a:off x="8280400" y="5964238"/>
            <a:ext cx="2332038" cy="457200"/>
          </a:xfrm>
          <a:prstGeom prst="rect">
            <a:avLst/>
          </a:prstGeom>
          <a:noFill/>
          <a:ln w="9525">
            <a:noFill/>
            <a:miter lim="800000"/>
            <a:headEnd/>
            <a:tailEnd/>
          </a:ln>
        </p:spPr>
        <p:txBody>
          <a:bodyPr>
            <a:spAutoFit/>
          </a:bodyPr>
          <a:lstStyle/>
          <a:p>
            <a:pPr algn="ctr">
              <a:spcBef>
                <a:spcPct val="50000"/>
              </a:spcBef>
            </a:pPr>
            <a:r>
              <a:rPr lang="en-US" sz="2400" b="1">
                <a:solidFill>
                  <a:srgbClr val="003300"/>
                </a:solidFill>
                <a:latin typeface="Trebuchet MS" pitchFamily="34" charset="0"/>
              </a:rPr>
              <a:t>Eficiencia</a:t>
            </a:r>
          </a:p>
        </p:txBody>
      </p:sp>
      <p:cxnSp>
        <p:nvCxnSpPr>
          <p:cNvPr id="13" name="Straight Connector 12" title="Line connecting Ergonomics to well-being"/>
          <p:cNvCxnSpPr>
            <a:stCxn id="35845" idx="4"/>
            <a:endCxn id="35844" idx="0"/>
          </p:cNvCxnSpPr>
          <p:nvPr/>
        </p:nvCxnSpPr>
        <p:spPr>
          <a:xfrm>
            <a:off x="5827713" y="4059238"/>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title="Line connecting ergonomics to comfort"/>
          <p:cNvCxnSpPr>
            <a:stCxn id="35844" idx="1"/>
            <a:endCxn id="35847" idx="0"/>
          </p:cNvCxnSpPr>
          <p:nvPr/>
        </p:nvCxnSpPr>
        <p:spPr>
          <a:xfrm flipH="1">
            <a:off x="2474913" y="5126038"/>
            <a:ext cx="1828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title="Line connecting ergonomics to efficiency"/>
          <p:cNvCxnSpPr>
            <a:stCxn id="35846" idx="0"/>
            <a:endCxn id="35844" idx="3"/>
          </p:cNvCxnSpPr>
          <p:nvPr/>
        </p:nvCxnSpPr>
        <p:spPr>
          <a:xfrm flipH="1" flipV="1">
            <a:off x="7351713" y="5126038"/>
            <a:ext cx="2032000" cy="60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eaLnBrk="1" hangingPunct="1"/>
            <a:r>
              <a:rPr lang="en-US" sz="2800" smtClean="0"/>
              <a:t>Produccion Deficiente</a:t>
            </a:r>
          </a:p>
          <a:p>
            <a:pPr eaLnBrk="1" hangingPunct="1"/>
            <a:r>
              <a:rPr lang="en-US" sz="2800" smtClean="0"/>
              <a:t>Aumento de Timpo Perdido</a:t>
            </a:r>
          </a:p>
          <a:p>
            <a:pPr eaLnBrk="1" hangingPunct="1"/>
            <a:r>
              <a:rPr lang="en-US" sz="2800" smtClean="0"/>
              <a:t>Altos Gastos Medicos  </a:t>
            </a:r>
          </a:p>
          <a:p>
            <a:pPr eaLnBrk="1" hangingPunct="1"/>
            <a:r>
              <a:rPr lang="en-US" sz="2800" smtClean="0"/>
              <a:t>Altos Gastos de Material</a:t>
            </a:r>
          </a:p>
          <a:p>
            <a:pPr eaLnBrk="1" hangingPunct="1"/>
            <a:r>
              <a:rPr lang="en-US" sz="2800" smtClean="0"/>
              <a:t>Aumento de Ausentismo</a:t>
            </a:r>
          </a:p>
          <a:p>
            <a:pPr eaLnBrk="1" hangingPunct="1"/>
            <a:r>
              <a:rPr lang="en-US" sz="2800" smtClean="0"/>
              <a:t>Aumento de Accidentes</a:t>
            </a:r>
          </a:p>
          <a:p>
            <a:pPr eaLnBrk="1" hangingPunct="1"/>
            <a:r>
              <a:rPr lang="en-US" sz="2800" smtClean="0"/>
              <a:t>Seguridad Paga! </a:t>
            </a:r>
          </a:p>
          <a:p>
            <a:pPr eaLnBrk="1" hangingPunct="1"/>
            <a:endParaRPr lang="en-US" smtClean="0"/>
          </a:p>
          <a:p>
            <a:pPr eaLnBrk="1" hangingPunct="1"/>
            <a:endParaRPr lang="en-US" smtClean="0"/>
          </a:p>
        </p:txBody>
      </p:sp>
      <p:pic>
        <p:nvPicPr>
          <p:cNvPr id="36867" name="Picture 5" descr="j0336741"/>
          <p:cNvPicPr>
            <a:picLocks noChangeAspect="1" noChangeArrowheads="1" noCrop="1"/>
          </p:cNvPicPr>
          <p:nvPr/>
        </p:nvPicPr>
        <p:blipFill>
          <a:blip r:embed="rId3" cstate="print"/>
          <a:srcRect/>
          <a:stretch>
            <a:fillRect/>
          </a:stretch>
        </p:blipFill>
        <p:spPr bwMode="auto">
          <a:xfrm>
            <a:off x="6178550" y="2798763"/>
            <a:ext cx="2794000" cy="2560637"/>
          </a:xfrm>
          <a:prstGeom prst="rect">
            <a:avLst/>
          </a:prstGeom>
          <a:noFill/>
          <a:ln w="9525">
            <a:noFill/>
            <a:miter lim="800000"/>
            <a:headEnd/>
            <a:tailEnd/>
          </a:ln>
        </p:spPr>
      </p:pic>
      <p:sp>
        <p:nvSpPr>
          <p:cNvPr id="36868" name="Title 4"/>
          <p:cNvSpPr>
            <a:spLocks noGrp="1"/>
          </p:cNvSpPr>
          <p:nvPr>
            <p:ph type="title"/>
          </p:nvPr>
        </p:nvSpPr>
        <p:spPr/>
        <p:txBody>
          <a:bodyPr/>
          <a:lstStyle/>
          <a:p>
            <a:r>
              <a:rPr lang="es-MX" smtClean="0"/>
              <a:t>El Costo de Ignorar la Ergonomia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Actividad de Estimacion de Costo</a:t>
            </a:r>
          </a:p>
        </p:txBody>
      </p:sp>
      <p:sp>
        <p:nvSpPr>
          <p:cNvPr id="37891" name="Content Placeholder 2"/>
          <p:cNvSpPr>
            <a:spLocks noGrp="1"/>
          </p:cNvSpPr>
          <p:nvPr>
            <p:ph idx="1"/>
          </p:nvPr>
        </p:nvSpPr>
        <p:spPr>
          <a:xfrm>
            <a:off x="681038" y="2336800"/>
            <a:ext cx="10210800" cy="3598863"/>
          </a:xfrm>
        </p:spPr>
        <p:txBody>
          <a:bodyPr/>
          <a:lstStyle/>
          <a:p>
            <a:pPr eaLnBrk="1" hangingPunct="1"/>
            <a:r>
              <a:rPr lang="en-US" sz="2800" smtClean="0"/>
              <a:t>El Programa de la Seguridad Paga de OSHA estima los costos totales de lesiones o enfermedades  </a:t>
            </a:r>
          </a:p>
          <a:p>
            <a:pPr eaLnBrk="1" hangingPunct="1"/>
            <a:r>
              <a:rPr lang="en-US" sz="2800" smtClean="0"/>
              <a:t>Enlace de WEB</a:t>
            </a:r>
          </a:p>
          <a:p>
            <a:pPr eaLnBrk="1" hangingPunct="1"/>
            <a:r>
              <a:rPr lang="en-US" smtClean="0">
                <a:solidFill>
                  <a:srgbClr val="FFFF00"/>
                </a:solidFill>
              </a:rPr>
              <a:t>https://www.osha.gov/dcsp/smallbusiness/safetypays/index.html </a:t>
            </a:r>
          </a:p>
          <a:p>
            <a:pPr eaLnBrk="1" hangingPunct="1"/>
            <a:r>
              <a:rPr lang="en-US" sz="2800" smtClean="0"/>
              <a:t>Vamos a dar un ejemplo:</a:t>
            </a:r>
          </a:p>
          <a:p>
            <a:pPr eaLnBrk="1" hangingPunct="1"/>
            <a:endParaRPr lang="en-US" sz="2800" smtClean="0"/>
          </a:p>
          <a:p>
            <a:pPr eaLnBrk="1" hangingPunct="1"/>
            <a:endParaRPr lang="en-US" smtClean="0"/>
          </a:p>
          <a:p>
            <a:pPr eaLnBrk="1" hangingPunct="1"/>
            <a:endParaRPr lang="en-US" smtClean="0"/>
          </a:p>
        </p:txBody>
      </p:sp>
      <p:pic>
        <p:nvPicPr>
          <p:cNvPr id="37892" name="Picture 5" descr="j0336741"/>
          <p:cNvPicPr>
            <a:picLocks noChangeAspect="1" noChangeArrowheads="1" noCrop="1"/>
          </p:cNvPicPr>
          <p:nvPr/>
        </p:nvPicPr>
        <p:blipFill>
          <a:blip r:embed="rId3" cstate="print"/>
          <a:srcRect/>
          <a:stretch>
            <a:fillRect/>
          </a:stretch>
        </p:blipFill>
        <p:spPr bwMode="auto">
          <a:xfrm>
            <a:off x="9399588" y="3941763"/>
            <a:ext cx="2792412"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Descargo de Responsabilidad</a:t>
            </a:r>
          </a:p>
        </p:txBody>
      </p:sp>
      <p:sp>
        <p:nvSpPr>
          <p:cNvPr id="3" name="Content Placeholder 2"/>
          <p:cNvSpPr>
            <a:spLocks noGrp="1"/>
          </p:cNvSpPr>
          <p:nvPr>
            <p:ph idx="1"/>
          </p:nvPr>
        </p:nvSpPr>
        <p:spPr>
          <a:xfrm>
            <a:off x="1258888" y="2336800"/>
            <a:ext cx="8562975" cy="3598863"/>
          </a:xfrm>
        </p:spPr>
        <p:txBody>
          <a:bodyPr rtlCol="0">
            <a:normAutofit lnSpcReduction="10000"/>
          </a:bodyPr>
          <a:lstStyle/>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r>
              <a:rPr lang="en-US" dirty="0" smtClean="0"/>
              <a:t>Este material </a:t>
            </a:r>
            <a:r>
              <a:rPr lang="en-US" dirty="0" err="1" smtClean="0"/>
              <a:t>fue</a:t>
            </a:r>
            <a:r>
              <a:rPr lang="en-US" dirty="0" smtClean="0"/>
              <a:t> </a:t>
            </a:r>
            <a:r>
              <a:rPr lang="en-US" dirty="0" err="1" smtClean="0"/>
              <a:t>producido</a:t>
            </a:r>
            <a:r>
              <a:rPr lang="en-US" dirty="0" smtClean="0"/>
              <a:t> </a:t>
            </a:r>
            <a:r>
              <a:rPr lang="en-US" dirty="0" err="1" smtClean="0"/>
              <a:t>bajo</a:t>
            </a:r>
            <a:r>
              <a:rPr lang="en-US" dirty="0" smtClean="0"/>
              <a:t> la </a:t>
            </a:r>
            <a:r>
              <a:rPr lang="en-US" dirty="0" err="1" smtClean="0"/>
              <a:t>Beca</a:t>
            </a:r>
            <a:r>
              <a:rPr lang="en-US" dirty="0" smtClean="0"/>
              <a:t> </a:t>
            </a:r>
            <a:r>
              <a:rPr lang="en-US" dirty="0"/>
              <a:t>SH-26328-SH4 </a:t>
            </a:r>
            <a:r>
              <a:rPr lang="en-US" dirty="0" smtClean="0"/>
              <a:t>de la </a:t>
            </a:r>
            <a:r>
              <a:rPr lang="en-US" dirty="0" err="1" smtClean="0"/>
              <a:t>Administracion</a:t>
            </a:r>
            <a:r>
              <a:rPr lang="en-US" dirty="0" smtClean="0"/>
              <a:t> de </a:t>
            </a:r>
            <a:r>
              <a:rPr lang="en-US" dirty="0" err="1" smtClean="0"/>
              <a:t>Seguridad</a:t>
            </a:r>
            <a:r>
              <a:rPr lang="en-US" dirty="0" smtClean="0"/>
              <a:t> y </a:t>
            </a:r>
            <a:r>
              <a:rPr lang="en-US" dirty="0" err="1" smtClean="0"/>
              <a:t>Salud</a:t>
            </a:r>
            <a:r>
              <a:rPr lang="en-US" dirty="0" smtClean="0"/>
              <a:t> </a:t>
            </a:r>
            <a:r>
              <a:rPr lang="en-US" dirty="0" err="1" smtClean="0"/>
              <a:t>Ocupacional</a:t>
            </a:r>
            <a:r>
              <a:rPr lang="en-US" dirty="0" smtClean="0"/>
              <a:t> (OSHA), </a:t>
            </a:r>
            <a:r>
              <a:rPr lang="en-US" dirty="0" err="1" smtClean="0"/>
              <a:t>Departamento</a:t>
            </a:r>
            <a:r>
              <a:rPr lang="en-US" dirty="0" smtClean="0"/>
              <a:t> de </a:t>
            </a:r>
            <a:r>
              <a:rPr lang="en-US" dirty="0" err="1" smtClean="0"/>
              <a:t>Trabajo</a:t>
            </a:r>
            <a:r>
              <a:rPr lang="en-US" dirty="0" smtClean="0"/>
              <a:t> de Los </a:t>
            </a:r>
            <a:r>
              <a:rPr lang="en-US" dirty="0" err="1" smtClean="0"/>
              <a:t>Estados</a:t>
            </a:r>
            <a:r>
              <a:rPr lang="en-US" dirty="0" smtClean="0"/>
              <a:t> </a:t>
            </a:r>
            <a:r>
              <a:rPr lang="en-US" dirty="0" err="1" smtClean="0"/>
              <a:t>Unidos</a:t>
            </a:r>
            <a:r>
              <a:rPr lang="en-US" dirty="0" smtClean="0"/>
              <a:t>. </a:t>
            </a: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dirty="0" smtClean="0"/>
              <a:t>No necesariamente </a:t>
            </a:r>
            <a:r>
              <a:rPr lang="en-US" dirty="0" err="1" smtClean="0"/>
              <a:t>reflejan</a:t>
            </a:r>
            <a:r>
              <a:rPr lang="en-US" dirty="0" smtClean="0"/>
              <a:t> </a:t>
            </a:r>
            <a:r>
              <a:rPr lang="en-US" dirty="0" err="1" smtClean="0"/>
              <a:t>las</a:t>
            </a:r>
            <a:r>
              <a:rPr lang="en-US" dirty="0" smtClean="0"/>
              <a:t> </a:t>
            </a:r>
            <a:r>
              <a:rPr lang="en-US" dirty="0" err="1" smtClean="0"/>
              <a:t>opiniones</a:t>
            </a:r>
            <a:r>
              <a:rPr lang="en-US" dirty="0" smtClean="0"/>
              <a:t> o </a:t>
            </a:r>
            <a:r>
              <a:rPr lang="en-US" dirty="0" err="1" smtClean="0"/>
              <a:t>polisas</a:t>
            </a:r>
            <a:r>
              <a:rPr lang="en-US" dirty="0" smtClean="0"/>
              <a:t>  de el </a:t>
            </a:r>
            <a:r>
              <a:rPr lang="en-US" dirty="0" err="1" smtClean="0"/>
              <a:t>Departamento</a:t>
            </a:r>
            <a:r>
              <a:rPr lang="en-US" dirty="0" smtClean="0"/>
              <a:t> de </a:t>
            </a:r>
            <a:r>
              <a:rPr lang="en-US" dirty="0" err="1" smtClean="0"/>
              <a:t>Trabajo</a:t>
            </a:r>
            <a:r>
              <a:rPr lang="en-US" dirty="0" smtClean="0"/>
              <a:t> de Los </a:t>
            </a:r>
            <a:r>
              <a:rPr lang="en-US" dirty="0" err="1" smtClean="0"/>
              <a:t>Estados</a:t>
            </a:r>
            <a:r>
              <a:rPr lang="en-US" dirty="0" smtClean="0"/>
              <a:t> </a:t>
            </a:r>
            <a:r>
              <a:rPr lang="en-US" dirty="0" err="1" smtClean="0"/>
              <a:t>Unidos</a:t>
            </a:r>
            <a:r>
              <a:rPr lang="en-US" dirty="0" smtClean="0"/>
              <a:t> </a:t>
            </a:r>
            <a:r>
              <a:rPr lang="en-US" dirty="0" err="1" smtClean="0"/>
              <a:t>tampoco</a:t>
            </a:r>
            <a:r>
              <a:rPr lang="en-US" dirty="0" smtClean="0"/>
              <a:t> </a:t>
            </a:r>
            <a:r>
              <a:rPr lang="en-US" dirty="0" err="1" smtClean="0"/>
              <a:t>menciona</a:t>
            </a:r>
            <a:r>
              <a:rPr lang="en-US" dirty="0" smtClean="0"/>
              <a:t> </a:t>
            </a:r>
            <a:r>
              <a:rPr lang="en-US" dirty="0" err="1" smtClean="0"/>
              <a:t>nombres</a:t>
            </a:r>
            <a:r>
              <a:rPr lang="en-US" dirty="0" smtClean="0"/>
              <a:t> </a:t>
            </a:r>
            <a:r>
              <a:rPr lang="en-US" dirty="0" err="1" smtClean="0"/>
              <a:t>comerciales</a:t>
            </a:r>
            <a:r>
              <a:rPr lang="en-US" dirty="0" smtClean="0"/>
              <a:t>, </a:t>
            </a:r>
            <a:r>
              <a:rPr lang="en-US" dirty="0" err="1" smtClean="0"/>
              <a:t>productos</a:t>
            </a:r>
            <a:r>
              <a:rPr lang="en-US" dirty="0" smtClean="0"/>
              <a:t> </a:t>
            </a:r>
            <a:r>
              <a:rPr lang="en-US" dirty="0" err="1" smtClean="0"/>
              <a:t>comerciales</a:t>
            </a:r>
            <a:r>
              <a:rPr lang="en-US" dirty="0" smtClean="0"/>
              <a:t>, o </a:t>
            </a:r>
            <a:r>
              <a:rPr lang="en-US" dirty="0" err="1" smtClean="0"/>
              <a:t>organizaciones</a:t>
            </a:r>
            <a:r>
              <a:rPr lang="en-US" dirty="0" smtClean="0"/>
              <a:t>  </a:t>
            </a:r>
            <a:r>
              <a:rPr lang="en-US" dirty="0" err="1" smtClean="0"/>
              <a:t>que</a:t>
            </a:r>
            <a:r>
              <a:rPr lang="en-US" dirty="0" smtClean="0"/>
              <a:t> </a:t>
            </a:r>
            <a:r>
              <a:rPr lang="en-US" dirty="0" err="1" smtClean="0"/>
              <a:t>implique</a:t>
            </a:r>
            <a:r>
              <a:rPr lang="en-US" dirty="0" smtClean="0"/>
              <a:t> </a:t>
            </a:r>
            <a:r>
              <a:rPr lang="en-US" dirty="0" err="1" smtClean="0"/>
              <a:t>aprobacion</a:t>
            </a:r>
            <a:r>
              <a:rPr lang="en-US" dirty="0" smtClean="0"/>
              <a:t> del </a:t>
            </a:r>
            <a:r>
              <a:rPr lang="en-US" dirty="0" err="1" smtClean="0"/>
              <a:t>Govierno</a:t>
            </a:r>
            <a:r>
              <a:rPr lang="en-US" dirty="0" smtClean="0"/>
              <a:t> </a:t>
            </a:r>
            <a:r>
              <a:rPr lang="en-US" dirty="0" err="1" smtClean="0"/>
              <a:t>Estadounidense</a:t>
            </a:r>
            <a:r>
              <a:rPr lang="en-US"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Estandar de Ergonomia – Deber General</a:t>
            </a:r>
            <a:endParaRPr lang="en-US" b="1" i="1" smtClean="0">
              <a:solidFill>
                <a:srgbClr val="CCFF33"/>
              </a:solidFill>
            </a:endParaRPr>
          </a:p>
        </p:txBody>
      </p:sp>
      <p:sp>
        <p:nvSpPr>
          <p:cNvPr id="20483" name="Rectangle 3"/>
          <p:cNvSpPr>
            <a:spLocks noGrp="1" noChangeArrowheads="1"/>
          </p:cNvSpPr>
          <p:nvPr>
            <p:ph type="body" idx="1"/>
          </p:nvPr>
        </p:nvSpPr>
        <p:spPr>
          <a:xfrm>
            <a:off x="681038" y="2576513"/>
            <a:ext cx="9613900" cy="3359150"/>
          </a:xfrm>
        </p:spPr>
        <p:txBody>
          <a:bodyPr/>
          <a:lstStyle/>
          <a:p>
            <a:pPr eaLnBrk="1" hangingPunct="1"/>
            <a:r>
              <a:rPr lang="en-US" sz="2800" smtClean="0"/>
              <a:t>Lesiones y enfermedades ergonomicas han aumentado considerablemente en las dos ultimas decadas.</a:t>
            </a:r>
          </a:p>
          <a:p>
            <a:pPr eaLnBrk="1" hangingPunct="1"/>
            <a:endParaRPr lang="en-US" sz="2800" smtClean="0"/>
          </a:p>
          <a:p>
            <a:pPr eaLnBrk="1" hangingPunct="1"/>
            <a:r>
              <a:rPr lang="en-US" sz="2800" smtClean="0"/>
              <a:t>OSHA generalment cita riesgos ergonomicos bajo la “Clausula de Deber General”  </a:t>
            </a:r>
          </a:p>
          <a:p>
            <a:pPr eaLnBrk="1" hangingPunct="1">
              <a:buFont typeface="Arial" charset="0"/>
              <a:buNone/>
            </a:pPr>
            <a:endParaRPr lang="en-US" sz="28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Effect transition="in" filter="fade">
                                      <p:cBhvr>
                                        <p:cTn id="14" dur="1000"/>
                                        <p:tgtEl>
                                          <p:spTgt spid="20483">
                                            <p:txEl>
                                              <p:pRg st="2" end="2"/>
                                            </p:txEl>
                                          </p:spTgt>
                                        </p:tgtEl>
                                      </p:cBhvr>
                                    </p:animEffect>
                                    <p:anim calcmode="lin" valueType="num">
                                      <p:cBhvr>
                                        <p:cTn id="15"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pPr eaLnBrk="1" hangingPunct="1"/>
            <a:r>
              <a:rPr lang="en-US" sz="2800" smtClean="0"/>
              <a:t>Antropometricas</a:t>
            </a:r>
          </a:p>
          <a:p>
            <a:pPr eaLnBrk="1" hangingPunct="1"/>
            <a:endParaRPr lang="en-US" sz="2800" smtClean="0"/>
          </a:p>
          <a:p>
            <a:pPr eaLnBrk="1" hangingPunct="1"/>
            <a:r>
              <a:rPr lang="en-US" sz="2800" smtClean="0"/>
              <a:t>Aparato Locomotor</a:t>
            </a:r>
          </a:p>
          <a:p>
            <a:pPr eaLnBrk="1" hangingPunct="1"/>
            <a:endParaRPr lang="en-US" sz="2800" smtClean="0"/>
          </a:p>
          <a:p>
            <a:pPr eaLnBrk="1" hangingPunct="1"/>
            <a:r>
              <a:rPr lang="en-US" sz="2800" smtClean="0"/>
              <a:t>Cardiovascular</a:t>
            </a:r>
          </a:p>
          <a:p>
            <a:pPr eaLnBrk="1" hangingPunct="1"/>
            <a:endParaRPr lang="en-US" sz="2800" smtClean="0"/>
          </a:p>
          <a:p>
            <a:pPr eaLnBrk="1" hangingPunct="1"/>
            <a:r>
              <a:rPr lang="en-US" sz="2800" smtClean="0"/>
              <a:t>Cognitivo</a:t>
            </a:r>
          </a:p>
        </p:txBody>
      </p:sp>
      <p:pic>
        <p:nvPicPr>
          <p:cNvPr id="1026" name="Picture 2" title="Picture of improper and proper forms while lifti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844146" y="2951018"/>
            <a:ext cx="2286000" cy="3508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940" name="Title 4"/>
          <p:cNvSpPr>
            <a:spLocks noGrp="1"/>
          </p:cNvSpPr>
          <p:nvPr>
            <p:ph type="title"/>
          </p:nvPr>
        </p:nvSpPr>
        <p:spPr/>
        <p:txBody>
          <a:bodyPr/>
          <a:lstStyle/>
          <a:p>
            <a:r>
              <a:rPr lang="es-MX" smtClean="0"/>
              <a:t>Problemas Ergonomicos Comunes en Almacen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Antropometricas</a:t>
            </a:r>
            <a:endParaRPr lang="en-US" b="1" i="1" smtClean="0">
              <a:solidFill>
                <a:srgbClr val="CCFF33"/>
              </a:solidFill>
            </a:endParaRPr>
          </a:p>
        </p:txBody>
      </p:sp>
      <p:sp>
        <p:nvSpPr>
          <p:cNvPr id="10243" name="Rectangle 3"/>
          <p:cNvSpPr>
            <a:spLocks noGrp="1" noChangeArrowheads="1"/>
          </p:cNvSpPr>
          <p:nvPr>
            <p:ph type="body"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sz="2800" dirty="0" err="1" smtClean="0"/>
              <a:t>Problemas</a:t>
            </a:r>
            <a:r>
              <a:rPr lang="en-US" sz="2800" dirty="0" smtClean="0"/>
              <a:t> </a:t>
            </a:r>
            <a:r>
              <a:rPr lang="en-US" sz="2800" dirty="0" err="1" smtClean="0"/>
              <a:t>Antropometricos</a:t>
            </a:r>
            <a:r>
              <a:rPr lang="en-US" sz="2800" dirty="0" smtClean="0"/>
              <a:t> </a:t>
            </a:r>
            <a:r>
              <a:rPr lang="en-US" sz="2800" dirty="0"/>
              <a:t>– </a:t>
            </a:r>
            <a:r>
              <a:rPr lang="en-US" sz="2800" dirty="0" err="1" smtClean="0"/>
              <a:t>Estas</a:t>
            </a:r>
            <a:r>
              <a:rPr lang="en-US" sz="2800" dirty="0" smtClean="0"/>
              <a:t> se </a:t>
            </a:r>
            <a:r>
              <a:rPr lang="en-US" sz="2800" dirty="0" err="1" smtClean="0"/>
              <a:t>refieren</a:t>
            </a:r>
            <a:r>
              <a:rPr lang="en-US" sz="2800" dirty="0" smtClean="0"/>
              <a:t> al </a:t>
            </a:r>
            <a:r>
              <a:rPr lang="en-US" sz="2800" dirty="0" err="1" smtClean="0"/>
              <a:t>conflicto</a:t>
            </a:r>
            <a:r>
              <a:rPr lang="en-US" sz="2800" dirty="0" smtClean="0"/>
              <a:t> dimensional entre el </a:t>
            </a:r>
            <a:r>
              <a:rPr lang="en-US" sz="2800" dirty="0" err="1" smtClean="0"/>
              <a:t>cuerpo</a:t>
            </a:r>
            <a:r>
              <a:rPr lang="en-US" sz="2800" dirty="0" smtClean="0"/>
              <a:t> </a:t>
            </a:r>
            <a:r>
              <a:rPr lang="en-US" sz="2800" dirty="0" err="1" smtClean="0"/>
              <a:t>humano</a:t>
            </a:r>
            <a:r>
              <a:rPr lang="en-US" sz="2800" dirty="0" smtClean="0"/>
              <a:t> y </a:t>
            </a:r>
            <a:r>
              <a:rPr lang="en-US" sz="2800" dirty="0" err="1" smtClean="0"/>
              <a:t>geome</a:t>
            </a:r>
            <a:endParaRPr lang="en-US" sz="2800" dirty="0"/>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err="1" smtClean="0"/>
              <a:t>Ejemplos</a:t>
            </a:r>
            <a:r>
              <a:rPr lang="en-US" sz="2800" dirty="0" smtClean="0"/>
              <a:t>: </a:t>
            </a:r>
            <a:r>
              <a:rPr lang="en-US" sz="2800" dirty="0" err="1" smtClean="0"/>
              <a:t>Controles</a:t>
            </a:r>
            <a:r>
              <a:rPr lang="en-US" sz="2800" dirty="0" smtClean="0"/>
              <a:t> de pie/</a:t>
            </a:r>
            <a:r>
              <a:rPr lang="en-US" sz="2800" dirty="0" err="1" smtClean="0"/>
              <a:t>mano</a:t>
            </a:r>
            <a:r>
              <a:rPr lang="en-US" sz="2800" dirty="0" smtClean="0"/>
              <a:t> </a:t>
            </a:r>
            <a:r>
              <a:rPr lang="en-US" sz="2800" dirty="0" err="1" smtClean="0"/>
              <a:t>fuera</a:t>
            </a:r>
            <a:r>
              <a:rPr lang="en-US" sz="2800" dirty="0" smtClean="0"/>
              <a:t> de </a:t>
            </a:r>
            <a:r>
              <a:rPr lang="en-US" sz="2800" dirty="0" err="1" smtClean="0"/>
              <a:t>alcanze</a:t>
            </a:r>
            <a:r>
              <a:rPr lang="en-US" sz="2800" dirty="0" smtClean="0"/>
              <a:t>, </a:t>
            </a:r>
            <a:r>
              <a:rPr lang="en-US" sz="2800" dirty="0" err="1" smtClean="0"/>
              <a:t>asiento</a:t>
            </a:r>
            <a:r>
              <a:rPr lang="en-US" sz="2800" dirty="0" smtClean="0"/>
              <a:t> </a:t>
            </a:r>
            <a:r>
              <a:rPr lang="en-US" sz="2800" dirty="0" err="1" smtClean="0"/>
              <a:t>muy</a:t>
            </a:r>
            <a:r>
              <a:rPr lang="en-US" sz="2800" dirty="0" smtClean="0"/>
              <a:t> alto/</a:t>
            </a:r>
            <a:r>
              <a:rPr lang="en-US" sz="2800" dirty="0" err="1" smtClean="0"/>
              <a:t>bajo</a:t>
            </a:r>
            <a:r>
              <a:rPr lang="en-US" sz="2800" dirty="0" smtClean="0"/>
              <a:t>, </a:t>
            </a:r>
            <a:r>
              <a:rPr lang="en-US" sz="2800" dirty="0"/>
              <a:t>etc.</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err="1" smtClean="0"/>
              <a:t>Remedios</a:t>
            </a:r>
            <a:r>
              <a:rPr lang="en-US" sz="2800" dirty="0" smtClean="0"/>
              <a:t>: </a:t>
            </a:r>
            <a:r>
              <a:rPr lang="en-US" sz="2800" dirty="0" err="1" smtClean="0"/>
              <a:t>Hacer</a:t>
            </a:r>
            <a:r>
              <a:rPr lang="en-US" sz="2800" dirty="0" smtClean="0"/>
              <a:t> el </a:t>
            </a:r>
            <a:r>
              <a:rPr lang="en-US" sz="2800" dirty="0" err="1" smtClean="0"/>
              <a:t>equipo</a:t>
            </a:r>
            <a:r>
              <a:rPr lang="en-US" sz="2800" dirty="0" smtClean="0"/>
              <a:t> </a:t>
            </a:r>
            <a:r>
              <a:rPr lang="en-US" sz="2800" dirty="0" err="1" smtClean="0"/>
              <a:t>ajustable</a:t>
            </a:r>
            <a:r>
              <a:rPr lang="en-US" sz="2800" dirty="0" smtClean="0"/>
              <a:t>/</a:t>
            </a:r>
            <a:r>
              <a:rPr lang="en-US" sz="2800" dirty="0" err="1" smtClean="0"/>
              <a:t>movible</a:t>
            </a:r>
            <a:r>
              <a:rPr lang="en-US" sz="2800" dirty="0" smtClean="0"/>
              <a:t>, </a:t>
            </a:r>
            <a:r>
              <a:rPr lang="en-US" sz="2800" dirty="0" err="1" smtClean="0"/>
              <a:t>posicion</a:t>
            </a:r>
            <a:r>
              <a:rPr lang="en-US" sz="2800" dirty="0" smtClean="0"/>
              <a:t> de </a:t>
            </a:r>
            <a:r>
              <a:rPr lang="en-US" sz="2800" dirty="0" err="1" smtClean="0"/>
              <a:t>cargas</a:t>
            </a:r>
            <a:r>
              <a:rPr lang="en-US" sz="2800" dirty="0" smtClean="0"/>
              <a:t> </a:t>
            </a:r>
            <a:r>
              <a:rPr lang="en-US" sz="2800" dirty="0" err="1" smtClean="0"/>
              <a:t>para</a:t>
            </a:r>
            <a:r>
              <a:rPr lang="en-US" sz="2800" dirty="0" smtClean="0"/>
              <a:t> </a:t>
            </a:r>
            <a:r>
              <a:rPr lang="en-US" sz="2800" dirty="0" err="1" smtClean="0"/>
              <a:t>minimizar</a:t>
            </a:r>
            <a:r>
              <a:rPr lang="en-US" sz="2800" dirty="0" smtClean="0"/>
              <a:t> el </a:t>
            </a:r>
            <a:r>
              <a:rPr lang="en-US" sz="2800" dirty="0" err="1" smtClean="0"/>
              <a:t>movimiento</a:t>
            </a:r>
            <a:r>
              <a:rPr lang="en-US" sz="2800" dirty="0" smtClean="0"/>
              <a:t> y torsion</a:t>
            </a:r>
            <a:endParaRPr 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p:txBody>
          <a:bodyPr rtlCol="0">
            <a:normAutofit lnSpcReduction="10000"/>
          </a:bodyPr>
          <a:lstStyle/>
          <a:p>
            <a:pPr eaLnBrk="1" fontAlgn="auto" hangingPunct="1">
              <a:lnSpc>
                <a:spcPct val="80000"/>
              </a:lnSpc>
              <a:spcAft>
                <a:spcPts val="0"/>
              </a:spcAft>
              <a:buFont typeface="Arial" panose="020B0604020202020204" pitchFamily="34" charset="0"/>
              <a:buChar char="•"/>
              <a:defRPr/>
            </a:pPr>
            <a:r>
              <a:rPr lang="en-US" sz="2800" dirty="0" err="1" smtClean="0"/>
              <a:t>Problemas</a:t>
            </a:r>
            <a:r>
              <a:rPr lang="en-US" sz="2800" dirty="0" smtClean="0"/>
              <a:t> del </a:t>
            </a:r>
            <a:r>
              <a:rPr lang="en-US" sz="2800" dirty="0" err="1" smtClean="0"/>
              <a:t>aparato</a:t>
            </a:r>
            <a:r>
              <a:rPr lang="en-US" sz="2800" dirty="0" smtClean="0"/>
              <a:t> </a:t>
            </a:r>
            <a:r>
              <a:rPr lang="en-US" sz="2800" dirty="0" err="1" smtClean="0"/>
              <a:t>locomotor</a:t>
            </a:r>
            <a:r>
              <a:rPr lang="en-US" sz="2800" dirty="0" smtClean="0"/>
              <a:t> </a:t>
            </a:r>
            <a:r>
              <a:rPr lang="en-US" sz="2800" dirty="0"/>
              <a:t>– </a:t>
            </a:r>
            <a:r>
              <a:rPr lang="en-US" sz="2800" dirty="0" err="1" smtClean="0"/>
              <a:t>Esto</a:t>
            </a:r>
            <a:r>
              <a:rPr lang="en-US" sz="2800" dirty="0" smtClean="0"/>
              <a:t> </a:t>
            </a:r>
            <a:r>
              <a:rPr lang="en-US" sz="2800" dirty="0" err="1" smtClean="0"/>
              <a:t>ocurre</a:t>
            </a:r>
            <a:r>
              <a:rPr lang="en-US" sz="2800" dirty="0" smtClean="0"/>
              <a:t> </a:t>
            </a:r>
            <a:r>
              <a:rPr lang="en-US" sz="2800" dirty="0" err="1" smtClean="0"/>
              <a:t>cuando</a:t>
            </a:r>
            <a:r>
              <a:rPr lang="en-US" sz="2800" dirty="0" smtClean="0"/>
              <a:t> los </a:t>
            </a:r>
            <a:r>
              <a:rPr lang="en-US" sz="2800" dirty="0" err="1" smtClean="0"/>
              <a:t>sistemas</a:t>
            </a:r>
            <a:r>
              <a:rPr lang="en-US" sz="2800" dirty="0" smtClean="0"/>
              <a:t> </a:t>
            </a:r>
            <a:r>
              <a:rPr lang="en-US" sz="2800" dirty="0" err="1" smtClean="0"/>
              <a:t>musculares</a:t>
            </a:r>
            <a:r>
              <a:rPr lang="en-US" sz="2800" dirty="0" smtClean="0"/>
              <a:t> y </a:t>
            </a:r>
            <a:r>
              <a:rPr lang="en-US" sz="2800" dirty="0" err="1" smtClean="0"/>
              <a:t>esqueleticos</a:t>
            </a:r>
            <a:r>
              <a:rPr lang="en-US" sz="2800" dirty="0" smtClean="0"/>
              <a:t> son </a:t>
            </a:r>
            <a:r>
              <a:rPr lang="en-US" sz="2800" dirty="0" err="1" smtClean="0"/>
              <a:t>tensos</a:t>
            </a:r>
            <a:endParaRPr lang="en-US" sz="2800" dirty="0"/>
          </a:p>
          <a:p>
            <a:pPr eaLnBrk="1" fontAlgn="auto" hangingPunct="1">
              <a:lnSpc>
                <a:spcPct val="80000"/>
              </a:lnSpc>
              <a:spcAft>
                <a:spcPts val="0"/>
              </a:spcAft>
              <a:buFont typeface="Arial" panose="020B0604020202020204" pitchFamily="34" charset="0"/>
              <a:buChar char="•"/>
              <a:defRPr/>
            </a:pPr>
            <a:endParaRPr lang="en-US" sz="2800" dirty="0"/>
          </a:p>
          <a:p>
            <a:pPr eaLnBrk="1" fontAlgn="auto" hangingPunct="1">
              <a:lnSpc>
                <a:spcPct val="80000"/>
              </a:lnSpc>
              <a:spcAft>
                <a:spcPts val="0"/>
              </a:spcAft>
              <a:buFont typeface="Arial" panose="020B0604020202020204" pitchFamily="34" charset="0"/>
              <a:buChar char="•"/>
              <a:defRPr/>
            </a:pPr>
            <a:r>
              <a:rPr lang="en-US" sz="2800" dirty="0" err="1" smtClean="0"/>
              <a:t>Ejemplo</a:t>
            </a:r>
            <a:r>
              <a:rPr lang="en-US" sz="2800" dirty="0" smtClean="0"/>
              <a:t>: </a:t>
            </a:r>
            <a:r>
              <a:rPr lang="en-US" sz="2800" dirty="0" err="1" smtClean="0"/>
              <a:t>Tiron</a:t>
            </a:r>
            <a:r>
              <a:rPr lang="en-US" sz="2800" dirty="0" smtClean="0"/>
              <a:t> muscular </a:t>
            </a:r>
            <a:r>
              <a:rPr lang="en-US" sz="2800" dirty="0" err="1" smtClean="0"/>
              <a:t>causado</a:t>
            </a:r>
            <a:r>
              <a:rPr lang="en-US" sz="2800" dirty="0" smtClean="0"/>
              <a:t> </a:t>
            </a:r>
            <a:r>
              <a:rPr lang="en-US" sz="2800" dirty="0" err="1" smtClean="0"/>
              <a:t>por</a:t>
            </a:r>
            <a:r>
              <a:rPr lang="en-US" sz="2800" dirty="0" smtClean="0"/>
              <a:t> un solo </a:t>
            </a:r>
            <a:r>
              <a:rPr lang="en-US" sz="2800" dirty="0" err="1" smtClean="0"/>
              <a:t>incidente</a:t>
            </a:r>
            <a:r>
              <a:rPr lang="en-US" sz="2800" dirty="0" smtClean="0"/>
              <a:t>, </a:t>
            </a:r>
            <a:r>
              <a:rPr lang="en-US" sz="2800" dirty="0" err="1" smtClean="0"/>
              <a:t>lesiones</a:t>
            </a:r>
            <a:r>
              <a:rPr lang="en-US" sz="2800" dirty="0" smtClean="0"/>
              <a:t> </a:t>
            </a:r>
            <a:r>
              <a:rPr lang="en-US" sz="2800" dirty="0" err="1" smtClean="0"/>
              <a:t>causadas</a:t>
            </a:r>
            <a:r>
              <a:rPr lang="en-US" sz="2800" dirty="0" smtClean="0"/>
              <a:t> </a:t>
            </a:r>
            <a:r>
              <a:rPr lang="en-US" sz="2800" dirty="0" err="1" smtClean="0"/>
              <a:t>por</a:t>
            </a:r>
            <a:r>
              <a:rPr lang="en-US" sz="2800" dirty="0" smtClean="0"/>
              <a:t> </a:t>
            </a:r>
            <a:r>
              <a:rPr lang="en-US" sz="2800" dirty="0" err="1" smtClean="0"/>
              <a:t>maquinas</a:t>
            </a:r>
            <a:r>
              <a:rPr lang="en-US" sz="2800" dirty="0" smtClean="0"/>
              <a:t> </a:t>
            </a:r>
            <a:r>
              <a:rPr lang="en-US" sz="2800" dirty="0" err="1" smtClean="0"/>
              <a:t>vibrantes</a:t>
            </a:r>
            <a:r>
              <a:rPr lang="en-US" sz="2800" dirty="0" smtClean="0"/>
              <a:t>, </a:t>
            </a:r>
            <a:r>
              <a:rPr lang="en-US" sz="2800" dirty="0" err="1" smtClean="0"/>
              <a:t>movimientos</a:t>
            </a:r>
            <a:r>
              <a:rPr lang="en-US" sz="2800" dirty="0" smtClean="0"/>
              <a:t> </a:t>
            </a:r>
            <a:r>
              <a:rPr lang="en-US" sz="2800" dirty="0" err="1" smtClean="0"/>
              <a:t>repetivos</a:t>
            </a:r>
            <a:r>
              <a:rPr lang="en-US" sz="2800" dirty="0" smtClean="0"/>
              <a:t>/</a:t>
            </a:r>
            <a:r>
              <a:rPr lang="en-US" sz="2800" dirty="0" err="1" smtClean="0"/>
              <a:t>trastornos</a:t>
            </a:r>
            <a:r>
              <a:rPr lang="en-US" sz="2800" dirty="0" smtClean="0"/>
              <a:t> de trauma </a:t>
            </a:r>
            <a:r>
              <a:rPr lang="en-US" sz="2800" dirty="0" err="1" smtClean="0"/>
              <a:t>acumulativos</a:t>
            </a:r>
            <a:r>
              <a:rPr lang="en-US" sz="2800" dirty="0" smtClean="0"/>
              <a:t> </a:t>
            </a:r>
            <a:r>
              <a:rPr lang="en-US" sz="2800" dirty="0"/>
              <a:t>(RMD/CTD)</a:t>
            </a:r>
          </a:p>
          <a:p>
            <a:pPr eaLnBrk="1" fontAlgn="auto" hangingPunct="1">
              <a:lnSpc>
                <a:spcPct val="80000"/>
              </a:lnSpc>
              <a:spcAft>
                <a:spcPts val="0"/>
              </a:spcAft>
              <a:buFont typeface="Arial" panose="020B0604020202020204" pitchFamily="34" charset="0"/>
              <a:buChar char="•"/>
              <a:defRPr/>
            </a:pPr>
            <a:endParaRPr lang="en-US" sz="2800" dirty="0"/>
          </a:p>
          <a:p>
            <a:pPr eaLnBrk="1" fontAlgn="auto" hangingPunct="1">
              <a:lnSpc>
                <a:spcPct val="80000"/>
              </a:lnSpc>
              <a:spcAft>
                <a:spcPts val="0"/>
              </a:spcAft>
              <a:buFont typeface="Arial" panose="020B0604020202020204" pitchFamily="34" charset="0"/>
              <a:buChar char="•"/>
              <a:defRPr/>
            </a:pPr>
            <a:r>
              <a:rPr lang="en-US" sz="2800" dirty="0" err="1" smtClean="0"/>
              <a:t>Remedios</a:t>
            </a:r>
            <a:r>
              <a:rPr lang="en-US" sz="2800" dirty="0" smtClean="0"/>
              <a:t>: </a:t>
            </a:r>
            <a:r>
              <a:rPr lang="en-US" sz="2800" dirty="0" err="1" smtClean="0"/>
              <a:t>Ayudas</a:t>
            </a:r>
            <a:r>
              <a:rPr lang="en-US" sz="2800" dirty="0" smtClean="0"/>
              <a:t> </a:t>
            </a:r>
            <a:r>
              <a:rPr lang="en-US" sz="2800" dirty="0" err="1" smtClean="0"/>
              <a:t>para</a:t>
            </a:r>
            <a:r>
              <a:rPr lang="en-US" sz="2800" dirty="0" smtClean="0"/>
              <a:t> </a:t>
            </a:r>
            <a:r>
              <a:rPr lang="en-US" sz="2800" dirty="0" err="1" smtClean="0"/>
              <a:t>realizar</a:t>
            </a:r>
            <a:r>
              <a:rPr lang="en-US" sz="2800" dirty="0" smtClean="0"/>
              <a:t> el </a:t>
            </a:r>
            <a:r>
              <a:rPr lang="en-US" sz="2800" dirty="0" err="1" smtClean="0"/>
              <a:t>trabajo</a:t>
            </a:r>
            <a:r>
              <a:rPr lang="en-US" sz="2800" dirty="0" smtClean="0"/>
              <a:t> </a:t>
            </a:r>
            <a:r>
              <a:rPr lang="en-US" sz="2800" dirty="0"/>
              <a:t>(</a:t>
            </a:r>
            <a:r>
              <a:rPr lang="en-US" sz="2800" dirty="0" err="1" smtClean="0"/>
              <a:t>carros</a:t>
            </a:r>
            <a:r>
              <a:rPr lang="en-US" sz="2800" dirty="0" smtClean="0"/>
              <a:t>, </a:t>
            </a:r>
            <a:r>
              <a:rPr lang="en-US" sz="2800" dirty="0" err="1" smtClean="0"/>
              <a:t>relleno</a:t>
            </a:r>
            <a:r>
              <a:rPr lang="en-US" sz="2800" dirty="0" smtClean="0"/>
              <a:t>, </a:t>
            </a:r>
            <a:r>
              <a:rPr lang="en-US" sz="2800" dirty="0"/>
              <a:t>etc</a:t>
            </a:r>
            <a:r>
              <a:rPr lang="en-US" sz="2800" dirty="0" smtClean="0"/>
              <a:t>), </a:t>
            </a:r>
            <a:r>
              <a:rPr lang="en-US" sz="2800" dirty="0" err="1" smtClean="0"/>
              <a:t>elevar</a:t>
            </a:r>
            <a:r>
              <a:rPr lang="en-US" sz="2800" dirty="0" smtClean="0"/>
              <a:t>/</a:t>
            </a:r>
            <a:r>
              <a:rPr lang="en-US" sz="2800" dirty="0" err="1" smtClean="0"/>
              <a:t>levantar</a:t>
            </a:r>
            <a:r>
              <a:rPr lang="en-US" sz="2800" dirty="0" smtClean="0"/>
              <a:t> en </a:t>
            </a:r>
            <a:r>
              <a:rPr lang="en-US" sz="2800" dirty="0" err="1" smtClean="0"/>
              <a:t>grupo</a:t>
            </a:r>
            <a:endParaRPr lang="en-US" sz="2800" dirty="0"/>
          </a:p>
        </p:txBody>
      </p:sp>
      <p:sp>
        <p:nvSpPr>
          <p:cNvPr id="41987" name="Title 3"/>
          <p:cNvSpPr>
            <a:spLocks noGrp="1"/>
          </p:cNvSpPr>
          <p:nvPr>
            <p:ph type="title"/>
          </p:nvPr>
        </p:nvSpPr>
        <p:spPr/>
        <p:txBody>
          <a:bodyPr/>
          <a:lstStyle/>
          <a:p>
            <a:r>
              <a:rPr lang="es-MX" smtClean="0"/>
              <a:t>Aparato locomotor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tgtEl>
                                          <p:spTgt spid="56323">
                                            <p:txEl>
                                              <p:pRg st="0" end="0"/>
                                            </p:txEl>
                                          </p:spTgt>
                                        </p:tgtEl>
                                      </p:cBhvr>
                                    </p:animEffect>
                                    <p:anim calcmode="lin" valueType="num">
                                      <p:cBhvr>
                                        <p:cTn id="8"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3">
                                            <p:txEl>
                                              <p:pRg st="2" end="2"/>
                                            </p:txEl>
                                          </p:spTgt>
                                        </p:tgtEl>
                                        <p:attrNameLst>
                                          <p:attrName>style.visibility</p:attrName>
                                        </p:attrNameLst>
                                      </p:cBhvr>
                                      <p:to>
                                        <p:strVal val="visible"/>
                                      </p:to>
                                    </p:set>
                                    <p:animEffect transition="in" filter="fade">
                                      <p:cBhvr>
                                        <p:cTn id="14" dur="1000"/>
                                        <p:tgtEl>
                                          <p:spTgt spid="56323">
                                            <p:txEl>
                                              <p:pRg st="2" end="2"/>
                                            </p:txEl>
                                          </p:spTgt>
                                        </p:tgtEl>
                                      </p:cBhvr>
                                    </p:animEffect>
                                    <p:anim calcmode="lin" valueType="num">
                                      <p:cBhvr>
                                        <p:cTn id="15"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63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1000"/>
                                        <p:tgtEl>
                                          <p:spTgt spid="56323">
                                            <p:txEl>
                                              <p:pRg st="4" end="4"/>
                                            </p:txEl>
                                          </p:spTgt>
                                        </p:tgtEl>
                                      </p:cBhvr>
                                    </p:animEffect>
                                    <p:anim calcmode="lin" valueType="num">
                                      <p:cBhvr>
                                        <p:cTn id="22" dur="1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63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Cognitivo </a:t>
            </a:r>
            <a:endParaRPr lang="en-US" b="1" i="1" smtClean="0">
              <a:solidFill>
                <a:srgbClr val="CCFF33"/>
              </a:solidFill>
            </a:endParaRPr>
          </a:p>
        </p:txBody>
      </p:sp>
      <p:sp>
        <p:nvSpPr>
          <p:cNvPr id="57347" name="Rectangle 3"/>
          <p:cNvSpPr>
            <a:spLocks noGrp="1" noChangeArrowheads="1"/>
          </p:cNvSpPr>
          <p:nvPr>
            <p:ph type="body"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sz="2800" dirty="0" err="1" smtClean="0"/>
              <a:t>Problemas</a:t>
            </a:r>
            <a:r>
              <a:rPr lang="en-US" sz="2800" dirty="0" smtClean="0"/>
              <a:t> </a:t>
            </a:r>
            <a:r>
              <a:rPr lang="en-US" sz="2800" dirty="0" err="1" smtClean="0"/>
              <a:t>cognitivos</a:t>
            </a:r>
            <a:r>
              <a:rPr lang="en-US" sz="2800" dirty="0" smtClean="0"/>
              <a:t> </a:t>
            </a:r>
            <a:r>
              <a:rPr lang="en-US" sz="2800" dirty="0"/>
              <a:t>– </a:t>
            </a:r>
            <a:r>
              <a:rPr lang="en-US" sz="2800" dirty="0" err="1" smtClean="0"/>
              <a:t>Estos</a:t>
            </a:r>
            <a:r>
              <a:rPr lang="en-US" sz="2800" dirty="0" smtClean="0"/>
              <a:t> se </a:t>
            </a:r>
            <a:r>
              <a:rPr lang="en-US" sz="2800" dirty="0" err="1" smtClean="0"/>
              <a:t>presentan</a:t>
            </a:r>
            <a:r>
              <a:rPr lang="en-US" sz="2800" dirty="0" smtClean="0"/>
              <a:t> </a:t>
            </a:r>
            <a:r>
              <a:rPr lang="en-US" sz="2800" dirty="0" err="1" smtClean="0"/>
              <a:t>cuando</a:t>
            </a:r>
            <a:r>
              <a:rPr lang="en-US" sz="2800" dirty="0" smtClean="0"/>
              <a:t> ay </a:t>
            </a:r>
            <a:r>
              <a:rPr lang="en-US" sz="2800" dirty="0" err="1" smtClean="0"/>
              <a:t>infomacion</a:t>
            </a:r>
            <a:r>
              <a:rPr lang="en-US" sz="2800" dirty="0" smtClean="0"/>
              <a:t> de </a:t>
            </a:r>
            <a:r>
              <a:rPr lang="en-US" sz="2800" dirty="0" err="1" smtClean="0"/>
              <a:t>mas</a:t>
            </a:r>
            <a:r>
              <a:rPr lang="en-US" sz="2800" dirty="0" smtClean="0"/>
              <a:t> o de </a:t>
            </a:r>
            <a:r>
              <a:rPr lang="en-US" sz="2800" dirty="0" err="1" smtClean="0"/>
              <a:t>menos</a:t>
            </a:r>
            <a:r>
              <a:rPr lang="en-US" sz="2800" dirty="0" smtClean="0"/>
              <a:t> – </a:t>
            </a:r>
            <a:r>
              <a:rPr lang="en-US" sz="2800" dirty="0" err="1" smtClean="0"/>
              <a:t>procesar</a:t>
            </a:r>
            <a:r>
              <a:rPr lang="en-US" sz="2800" dirty="0" smtClean="0"/>
              <a:t> </a:t>
            </a:r>
            <a:r>
              <a:rPr lang="en-US" sz="2800" dirty="0" err="1" smtClean="0"/>
              <a:t>problemas</a:t>
            </a:r>
            <a:endParaRPr lang="en-US" sz="2800" dirty="0"/>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err="1" smtClean="0"/>
              <a:t>Ejemplos</a:t>
            </a:r>
            <a:r>
              <a:rPr lang="en-US" sz="2800" dirty="0" smtClean="0"/>
              <a:t>: </a:t>
            </a:r>
            <a:r>
              <a:rPr lang="en-US" sz="2800" dirty="0" err="1" smtClean="0"/>
              <a:t>Fatiga</a:t>
            </a:r>
            <a:r>
              <a:rPr lang="en-US" sz="2800" dirty="0" smtClean="0"/>
              <a:t> mental, </a:t>
            </a:r>
            <a:r>
              <a:rPr lang="en-US" sz="2800" dirty="0" err="1" smtClean="0"/>
              <a:t>sobre</a:t>
            </a:r>
            <a:r>
              <a:rPr lang="en-US" sz="2800" dirty="0" smtClean="0"/>
              <a:t> </a:t>
            </a:r>
            <a:r>
              <a:rPr lang="en-US" sz="2800" dirty="0" err="1" smtClean="0"/>
              <a:t>estimulacion</a:t>
            </a:r>
            <a:r>
              <a:rPr lang="en-US" sz="2800" dirty="0" smtClean="0"/>
              <a:t>, </a:t>
            </a:r>
            <a:r>
              <a:rPr lang="en-US" sz="2800" dirty="0" err="1" smtClean="0"/>
              <a:t>aburrimiento</a:t>
            </a:r>
            <a:endParaRPr lang="en-US" sz="2800" dirty="0"/>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err="1" smtClean="0"/>
              <a:t>Remedios</a:t>
            </a:r>
            <a:r>
              <a:rPr lang="en-US" sz="2800" dirty="0" smtClean="0"/>
              <a:t> : </a:t>
            </a:r>
            <a:r>
              <a:rPr lang="en-US" sz="2800" dirty="0" err="1" smtClean="0"/>
              <a:t>Cambiar</a:t>
            </a:r>
            <a:r>
              <a:rPr lang="en-US" sz="2800" dirty="0" smtClean="0"/>
              <a:t> el </a:t>
            </a:r>
            <a:r>
              <a:rPr lang="en-US" sz="2800" dirty="0" err="1" smtClean="0"/>
              <a:t>ritmo</a:t>
            </a:r>
            <a:r>
              <a:rPr lang="en-US" sz="2800" dirty="0" smtClean="0"/>
              <a:t> de </a:t>
            </a:r>
            <a:r>
              <a:rPr lang="en-US" sz="2800" dirty="0" err="1" smtClean="0"/>
              <a:t>informacion,mas</a:t>
            </a:r>
            <a:r>
              <a:rPr lang="en-US" sz="2800" dirty="0" smtClean="0"/>
              <a:t> lento o </a:t>
            </a:r>
            <a:r>
              <a:rPr lang="en-US" sz="2800" dirty="0" err="1" smtClean="0"/>
              <a:t>rapido</a:t>
            </a:r>
            <a:r>
              <a:rPr lang="en-US" sz="2800" dirty="0" smtClean="0"/>
              <a:t>; </a:t>
            </a:r>
            <a:r>
              <a:rPr lang="en-US" sz="2800" dirty="0" err="1" smtClean="0"/>
              <a:t>aumentar</a:t>
            </a:r>
            <a:r>
              <a:rPr lang="en-US" sz="2800" dirty="0" smtClean="0"/>
              <a:t> la </a:t>
            </a:r>
            <a:r>
              <a:rPr lang="en-US" sz="2800" dirty="0" err="1" smtClean="0"/>
              <a:t>iluminacion</a:t>
            </a:r>
            <a:r>
              <a:rPr lang="en-US" sz="2800" dirty="0" smtClean="0"/>
              <a:t>; </a:t>
            </a:r>
            <a:r>
              <a:rPr lang="en-US" sz="2800" dirty="0" err="1" smtClean="0"/>
              <a:t>menorar</a:t>
            </a:r>
            <a:r>
              <a:rPr lang="en-US" sz="2800" dirty="0" smtClean="0"/>
              <a:t> el </a:t>
            </a:r>
            <a:r>
              <a:rPr lang="en-US" sz="2800" dirty="0" err="1" smtClean="0"/>
              <a:t>ruido</a:t>
            </a:r>
            <a:r>
              <a:rPr lang="en-US" sz="2800" dirty="0" smtClean="0"/>
              <a:t>; </a:t>
            </a:r>
            <a:r>
              <a:rPr lang="en-US" sz="2800" dirty="0" err="1" smtClean="0"/>
              <a:t>Usar</a:t>
            </a:r>
            <a:r>
              <a:rPr lang="en-US" sz="2800" dirty="0" smtClean="0"/>
              <a:t>, no </a:t>
            </a:r>
            <a:r>
              <a:rPr lang="en-US" sz="2800" dirty="0" err="1" smtClean="0"/>
              <a:t>abusar</a:t>
            </a:r>
            <a:r>
              <a:rPr lang="en-US" sz="2800" dirty="0" smtClean="0"/>
              <a:t> de  </a:t>
            </a:r>
            <a:r>
              <a:rPr lang="en-US" sz="2800" dirty="0"/>
              <a:t>multiple </a:t>
            </a:r>
            <a:r>
              <a:rPr lang="en-US" sz="2800" dirty="0" err="1" smtClean="0"/>
              <a:t>sentidos</a:t>
            </a:r>
            <a:endParaRPr 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347">
                                            <p:txEl>
                                              <p:pRg st="2" end="2"/>
                                            </p:txEl>
                                          </p:spTgt>
                                        </p:tgtEl>
                                        <p:attrNameLst>
                                          <p:attrName>style.visibility</p:attrName>
                                        </p:attrNameLst>
                                      </p:cBhvr>
                                      <p:to>
                                        <p:strVal val="visible"/>
                                      </p:to>
                                    </p:set>
                                    <p:animEffect transition="in" filter="fade">
                                      <p:cBhvr>
                                        <p:cTn id="14" dur="1000"/>
                                        <p:tgtEl>
                                          <p:spTgt spid="57347">
                                            <p:txEl>
                                              <p:pRg st="2" end="2"/>
                                            </p:txEl>
                                          </p:spTgt>
                                        </p:tgtEl>
                                      </p:cBhvr>
                                    </p:animEffect>
                                    <p:anim calcmode="lin" valueType="num">
                                      <p:cBhvr>
                                        <p:cTn id="15"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Effect transition="in" filter="fade">
                                      <p:cBhvr>
                                        <p:cTn id="21" dur="1000"/>
                                        <p:tgtEl>
                                          <p:spTgt spid="57347">
                                            <p:txEl>
                                              <p:pRg st="4" end="4"/>
                                            </p:txEl>
                                          </p:spTgt>
                                        </p:tgtEl>
                                      </p:cBhvr>
                                    </p:animEffect>
                                    <p:anim calcmode="lin" valueType="num">
                                      <p:cBhvr>
                                        <p:cTn id="22"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73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Cardiovasculares</a:t>
            </a:r>
            <a:endParaRPr lang="en-US" b="1" i="1" smtClean="0">
              <a:solidFill>
                <a:srgbClr val="CCFF33"/>
              </a:solidFill>
            </a:endParaRPr>
          </a:p>
        </p:txBody>
      </p:sp>
      <p:sp>
        <p:nvSpPr>
          <p:cNvPr id="58371" name="Rectangle 3"/>
          <p:cNvSpPr>
            <a:spLocks noGrp="1" noChangeArrowheads="1"/>
          </p:cNvSpPr>
          <p:nvPr>
            <p:ph type="body" idx="1"/>
          </p:nvPr>
        </p:nvSpPr>
        <p:spPr/>
        <p:txBody>
          <a:bodyPr/>
          <a:lstStyle/>
          <a:p>
            <a:pPr eaLnBrk="1" hangingPunct="1"/>
            <a:r>
              <a:rPr lang="en-US" sz="2800" smtClean="0"/>
              <a:t>Problemas Cardiovasculares – Estos problemas ponen estres en el sistema ciculatorio, incluyendo el corazon</a:t>
            </a:r>
          </a:p>
          <a:p>
            <a:pPr eaLnBrk="1" hangingPunct="1"/>
            <a:endParaRPr lang="en-US" sz="2800" smtClean="0"/>
          </a:p>
          <a:p>
            <a:pPr eaLnBrk="1" hangingPunct="1"/>
            <a:r>
              <a:rPr lang="en-US" sz="2800" smtClean="0"/>
              <a:t>Examples: Trabajo muscular agitado, trabajar baja la calor</a:t>
            </a:r>
          </a:p>
          <a:p>
            <a:pPr eaLnBrk="1" hangingPunct="1"/>
            <a:r>
              <a:rPr lang="en-US" sz="2800" smtClean="0"/>
              <a:t>Remedios: Rotacion de trabajo, control de clima, quebradas frecuentes para tomar agua</a:t>
            </a:r>
          </a:p>
        </p:txBody>
      </p:sp>
      <p:pic>
        <p:nvPicPr>
          <p:cNvPr id="2" name="Picture 1" title="Decorative picture of a sweaty su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7875" y="4330494"/>
            <a:ext cx="2396888"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anim calcmode="lin" valueType="num">
                                      <p:cBhvr>
                                        <p:cTn id="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8371">
                                            <p:txEl>
                                              <p:pRg st="2" end="2"/>
                                            </p:txEl>
                                          </p:spTgt>
                                        </p:tgtEl>
                                        <p:attrNameLst>
                                          <p:attrName>style.visibility</p:attrName>
                                        </p:attrNameLst>
                                      </p:cBhvr>
                                      <p:to>
                                        <p:strVal val="visible"/>
                                      </p:to>
                                    </p:set>
                                    <p:animEffect transition="in" filter="fade">
                                      <p:cBhvr>
                                        <p:cTn id="14" dur="1000"/>
                                        <p:tgtEl>
                                          <p:spTgt spid="58371">
                                            <p:txEl>
                                              <p:pRg st="2" end="2"/>
                                            </p:txEl>
                                          </p:spTgt>
                                        </p:tgtEl>
                                      </p:cBhvr>
                                    </p:animEffect>
                                    <p:anim calcmode="lin" valueType="num">
                                      <p:cBhvr>
                                        <p:cTn id="15"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8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animEffect transition="in" filter="fade">
                                      <p:cBhvr>
                                        <p:cTn id="21" dur="1000"/>
                                        <p:tgtEl>
                                          <p:spTgt spid="58371">
                                            <p:txEl>
                                              <p:pRg st="3" end="3"/>
                                            </p:txEl>
                                          </p:spTgt>
                                        </p:tgtEl>
                                      </p:cBhvr>
                                    </p:animEffect>
                                    <p:anim calcmode="lin" valueType="num">
                                      <p:cBhvr>
                                        <p:cTn id="22" dur="10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83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Problemas ergonomicos son interconectados</a:t>
            </a:r>
            <a:endParaRPr lang="en-US" b="1" i="1" smtClean="0">
              <a:solidFill>
                <a:srgbClr val="CCFF33"/>
              </a:solidFill>
            </a:endParaRPr>
          </a:p>
        </p:txBody>
      </p:sp>
      <p:sp>
        <p:nvSpPr>
          <p:cNvPr id="45059" name="Rectangle 3"/>
          <p:cNvSpPr>
            <a:spLocks noGrp="1" noChangeArrowheads="1"/>
          </p:cNvSpPr>
          <p:nvPr>
            <p:ph type="body" idx="1"/>
          </p:nvPr>
        </p:nvSpPr>
        <p:spPr/>
        <p:txBody>
          <a:bodyPr/>
          <a:lstStyle/>
          <a:p>
            <a:pPr eaLnBrk="1" hangingPunct="1"/>
            <a:endParaRPr lang="en-US" smtClean="0"/>
          </a:p>
          <a:p>
            <a:pPr eaLnBrk="1" hangingPunct="1"/>
            <a:r>
              <a:rPr lang="en-US" smtClean="0"/>
              <a:t>Poca luz + Mala Postura = Perdida de enfoque y tiron de musculo</a:t>
            </a:r>
          </a:p>
          <a:p>
            <a:pPr eaLnBrk="1" hangingPunct="1"/>
            <a:endParaRPr lang="en-US" smtClean="0"/>
          </a:p>
          <a:p>
            <a:pPr eaLnBrk="1" hangingPunct="1"/>
            <a:r>
              <a:rPr lang="en-US" smtClean="0"/>
              <a:t>Calor + Pase Rapido/Agitado + Ruido = Estres al Corazon y Fatiga</a:t>
            </a:r>
          </a:p>
          <a:p>
            <a:pPr eaLnBrk="1" hangingPunct="1"/>
            <a:endParaRPr lang="en-US" smtClean="0"/>
          </a:p>
          <a:p>
            <a:pPr eaLnBrk="1" hangingPunct="1"/>
            <a:r>
              <a:rPr lang="en-US" smtClean="0"/>
              <a:t>Carga fuera de alcance + Pase  rapido/agitado = Tiron de musculo</a:t>
            </a:r>
          </a:p>
          <a:p>
            <a:pPr eaLnBrk="1" hangingPunct="1"/>
            <a:endParaRPr lang="en-US" smtClean="0"/>
          </a:p>
          <a:p>
            <a:pPr eaLnBrk="1" hangingPunct="1"/>
            <a:endParaRPr lang="en-US" smtClean="0"/>
          </a:p>
        </p:txBody>
      </p:sp>
      <p:pic>
        <p:nvPicPr>
          <p:cNvPr id="1026" name="Picture 2" title="Picture of a math addition Problem"/>
          <p:cNvPicPr>
            <a:picLocks noChangeAspect="1" noChangeArrowheads="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8766957" y="5158740"/>
            <a:ext cx="2380017" cy="128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Afilados y Tijeras de hojalatero</a:t>
            </a:r>
          </a:p>
        </p:txBody>
      </p:sp>
      <p:sp>
        <p:nvSpPr>
          <p:cNvPr id="46083" name="Content Placeholder 2"/>
          <p:cNvSpPr>
            <a:spLocks noGrp="1"/>
          </p:cNvSpPr>
          <p:nvPr>
            <p:ph sz="half" idx="1"/>
          </p:nvPr>
        </p:nvSpPr>
        <p:spPr>
          <a:xfrm>
            <a:off x="681038" y="2336800"/>
            <a:ext cx="4697412" cy="3598863"/>
          </a:xfrm>
        </p:spPr>
        <p:txBody>
          <a:bodyPr/>
          <a:lstStyle/>
          <a:p>
            <a:pPr eaLnBrk="1" hangingPunct="1"/>
            <a:r>
              <a:rPr lang="en-US" smtClean="0"/>
              <a:t>Afilidas y Tijeras Comunes</a:t>
            </a:r>
          </a:p>
          <a:p>
            <a:pPr eaLnBrk="1" hangingPunct="1"/>
            <a:endParaRPr lang="en-US" smtClean="0"/>
          </a:p>
        </p:txBody>
      </p:sp>
      <p:sp>
        <p:nvSpPr>
          <p:cNvPr id="46084" name="Content Placeholder 3"/>
          <p:cNvSpPr>
            <a:spLocks noGrp="1"/>
          </p:cNvSpPr>
          <p:nvPr>
            <p:ph sz="half" idx="2"/>
          </p:nvPr>
        </p:nvSpPr>
        <p:spPr>
          <a:xfrm>
            <a:off x="6453188" y="2336800"/>
            <a:ext cx="4700587" cy="3598863"/>
          </a:xfrm>
        </p:spPr>
        <p:txBody>
          <a:bodyPr/>
          <a:lstStyle/>
          <a:p>
            <a:pPr eaLnBrk="1" hangingPunct="1"/>
            <a:r>
              <a:rPr lang="en-US" smtClean="0"/>
              <a:t>Mejor Opciones</a:t>
            </a:r>
          </a:p>
          <a:p>
            <a:pPr eaLnBrk="1" hangingPunct="1"/>
            <a:endParaRPr lang="en-US" smtClean="0"/>
          </a:p>
          <a:p>
            <a:pPr eaLnBrk="1" hangingPunct="1"/>
            <a:endParaRPr lang="en-US" smtClean="0"/>
          </a:p>
        </p:txBody>
      </p:sp>
      <p:pic>
        <p:nvPicPr>
          <p:cNvPr id="5" name="Picture 2" title="Picture of a box cut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3110" y="4932228"/>
            <a:ext cx="2571750" cy="1645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title="Picture of snips"/>
          <p:cNvPicPr>
            <a:picLocks noChangeAspect="1" noChangeArrowheads="1"/>
          </p:cNvPicPr>
          <p:nvPr/>
        </p:nvPicPr>
        <p:blipFill>
          <a:blip r:embed="rId4" cstate="print"/>
          <a:srcRect/>
          <a:stretch>
            <a:fillRect/>
          </a:stretch>
        </p:blipFill>
        <p:spPr bwMode="auto">
          <a:xfrm>
            <a:off x="1494989" y="3129848"/>
            <a:ext cx="2592097" cy="1645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372" name="Picture 4" descr="C:\Documents and Settings\WNCC\Desktop\WP_20150105_009.jpg" title="Picture of safer box cutt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5273" y="3380964"/>
            <a:ext cx="368530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Cuchillos de Utilidad</a:t>
            </a:r>
          </a:p>
        </p:txBody>
      </p:sp>
      <p:sp>
        <p:nvSpPr>
          <p:cNvPr id="47107" name="Content Placeholder 2"/>
          <p:cNvSpPr>
            <a:spLocks noGrp="1"/>
          </p:cNvSpPr>
          <p:nvPr>
            <p:ph sz="half" idx="1"/>
          </p:nvPr>
        </p:nvSpPr>
        <p:spPr>
          <a:xfrm>
            <a:off x="681038" y="2336800"/>
            <a:ext cx="4697412" cy="3598863"/>
          </a:xfrm>
        </p:spPr>
        <p:txBody>
          <a:bodyPr/>
          <a:lstStyle/>
          <a:p>
            <a:pPr eaLnBrk="1" hangingPunct="1"/>
            <a:r>
              <a:rPr lang="en-US" dirty="0" err="1" smtClean="0"/>
              <a:t>Insertar</a:t>
            </a:r>
            <a:r>
              <a:rPr lang="en-US" dirty="0" smtClean="0"/>
              <a:t> video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Cuchillos de Seguridad</a:t>
            </a:r>
          </a:p>
        </p:txBody>
      </p:sp>
      <p:sp>
        <p:nvSpPr>
          <p:cNvPr id="48131" name="Content Placeholder 2"/>
          <p:cNvSpPr>
            <a:spLocks noGrp="1"/>
          </p:cNvSpPr>
          <p:nvPr>
            <p:ph sz="half" idx="1"/>
          </p:nvPr>
        </p:nvSpPr>
        <p:spPr>
          <a:xfrm>
            <a:off x="681038" y="2336800"/>
            <a:ext cx="4697412" cy="3598863"/>
          </a:xfrm>
        </p:spPr>
        <p:txBody>
          <a:bodyPr/>
          <a:lstStyle/>
          <a:p>
            <a:pPr eaLnBrk="1" hangingPunct="1"/>
            <a:r>
              <a:rPr lang="en-US" smtClean="0"/>
              <a:t>Cuchillos de contraccion propia</a:t>
            </a:r>
          </a:p>
        </p:txBody>
      </p:sp>
      <p:sp>
        <p:nvSpPr>
          <p:cNvPr id="48132" name="Content Placeholder 3"/>
          <p:cNvSpPr>
            <a:spLocks noGrp="1"/>
          </p:cNvSpPr>
          <p:nvPr>
            <p:ph sz="half" idx="2"/>
          </p:nvPr>
        </p:nvSpPr>
        <p:spPr>
          <a:xfrm>
            <a:off x="6037263" y="2336800"/>
            <a:ext cx="4700587" cy="3598863"/>
          </a:xfrm>
        </p:spPr>
        <p:txBody>
          <a:bodyPr/>
          <a:lstStyle/>
          <a:p>
            <a:pPr eaLnBrk="1" hangingPunct="1"/>
            <a:r>
              <a:rPr lang="en-US" smtClean="0"/>
              <a:t>Apertura de caja de seguridad</a:t>
            </a:r>
          </a:p>
          <a:p>
            <a:pPr eaLnBrk="1" hangingPunct="1"/>
            <a:endParaRPr lang="en-US" smtClean="0"/>
          </a:p>
        </p:txBody>
      </p:sp>
      <p:pic>
        <p:nvPicPr>
          <p:cNvPr id="59394" name="Picture 2" descr="C:\Documents and Settings\WNCC\Desktop\WP_20150105_010.jpg" title="Picture of a self retracting safety knif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664" y="3033938"/>
            <a:ext cx="2742332" cy="1737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395" name="Picture 3" descr="C:\Documents and Settings\WNCC\Desktop\WP_20150105_011.jpg" title="Picture of a self retracting safety knif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3568" y="4876825"/>
            <a:ext cx="2710703" cy="1737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396" name="Picture 4" descr="C:\Documents and Settings\WNCC\Desktop\WP_20150105_012.jpg" title="Picture of safety box open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5064" y="3171171"/>
            <a:ext cx="369586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81038" y="2527300"/>
            <a:ext cx="10650537" cy="4673600"/>
          </a:xfrm>
        </p:spPr>
        <p:txBody>
          <a:bodyPr/>
          <a:lstStyle/>
          <a:p>
            <a:pPr eaLnBrk="1" hangingPunct="1"/>
            <a:r>
              <a:rPr lang="en-US" sz="2800" smtClean="0"/>
              <a:t>El proposito de esta presentacion es de:</a:t>
            </a:r>
          </a:p>
          <a:p>
            <a:pPr eaLnBrk="1" hangingPunct="1"/>
            <a:endParaRPr lang="en-US" smtClean="0"/>
          </a:p>
          <a:p>
            <a:pPr lvl="1" eaLnBrk="1" hangingPunct="1"/>
            <a:r>
              <a:rPr lang="en-US" sz="2400" smtClean="0"/>
              <a:t>Introducir a los estudiantes a los metodos comunes  del manejo y almacenaje de materiales</a:t>
            </a:r>
          </a:p>
          <a:p>
            <a:pPr lvl="1" eaLnBrk="1" hangingPunct="1"/>
            <a:endParaRPr lang="en-US" sz="2400" smtClean="0"/>
          </a:p>
          <a:p>
            <a:pPr lvl="1" eaLnBrk="1" hangingPunct="1"/>
            <a:r>
              <a:rPr lang="en-US" sz="2400" smtClean="0"/>
              <a:t>Introducir a los estudiantes a cosideraciones de almacenamiento y los riesgos asociados</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p:txBody>
      </p:sp>
      <p:sp>
        <p:nvSpPr>
          <p:cNvPr id="21507" name="Title 3"/>
          <p:cNvSpPr>
            <a:spLocks noGrp="1"/>
          </p:cNvSpPr>
          <p:nvPr>
            <p:ph type="title"/>
          </p:nvPr>
        </p:nvSpPr>
        <p:spPr/>
        <p:txBody>
          <a:bodyPr/>
          <a:lstStyle/>
          <a:p>
            <a:pPr eaLnBrk="1" hangingPunct="1"/>
            <a:r>
              <a:rPr lang="en-US" smtClean="0"/>
              <a:t>Proposito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Bandas Bajo Presion</a:t>
            </a:r>
          </a:p>
        </p:txBody>
      </p:sp>
      <p:sp>
        <p:nvSpPr>
          <p:cNvPr id="49155" name="Content Placeholder 2"/>
          <p:cNvSpPr>
            <a:spLocks noGrp="1"/>
          </p:cNvSpPr>
          <p:nvPr>
            <p:ph sz="half" idx="1"/>
          </p:nvPr>
        </p:nvSpPr>
        <p:spPr>
          <a:xfrm>
            <a:off x="681038" y="2336800"/>
            <a:ext cx="4697412" cy="3598863"/>
          </a:xfrm>
        </p:spPr>
        <p:txBody>
          <a:bodyPr/>
          <a:lstStyle/>
          <a:p>
            <a:pPr eaLnBrk="1" hangingPunct="1"/>
            <a:r>
              <a:rPr lang="en-US" dirty="0" err="1" smtClean="0"/>
              <a:t>Insertar</a:t>
            </a:r>
            <a:r>
              <a:rPr lang="en-US" dirty="0" smtClean="0"/>
              <a:t> video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Cortador de Bandas de Metal</a:t>
            </a:r>
          </a:p>
        </p:txBody>
      </p:sp>
      <p:sp>
        <p:nvSpPr>
          <p:cNvPr id="50179" name="Content Placeholder 2"/>
          <p:cNvSpPr>
            <a:spLocks noGrp="1"/>
          </p:cNvSpPr>
          <p:nvPr>
            <p:ph sz="half" idx="1"/>
          </p:nvPr>
        </p:nvSpPr>
        <p:spPr>
          <a:xfrm>
            <a:off x="3163888" y="2263775"/>
            <a:ext cx="4699000" cy="684213"/>
          </a:xfrm>
        </p:spPr>
        <p:txBody>
          <a:bodyPr anchor="b"/>
          <a:lstStyle/>
          <a:p>
            <a:pPr algn="ctr" eaLnBrk="1" hangingPunct="1">
              <a:buFont typeface="Arial" charset="0"/>
              <a:buNone/>
            </a:pPr>
            <a:r>
              <a:rPr lang="en-US" smtClean="0"/>
              <a:t>Cojines para sostener bandas de metal</a:t>
            </a:r>
          </a:p>
        </p:txBody>
      </p:sp>
      <p:sp>
        <p:nvSpPr>
          <p:cNvPr id="50180" name="Content Placeholder 3"/>
          <p:cNvSpPr>
            <a:spLocks noGrp="1"/>
          </p:cNvSpPr>
          <p:nvPr>
            <p:ph sz="half" idx="2"/>
          </p:nvPr>
        </p:nvSpPr>
        <p:spPr>
          <a:xfrm>
            <a:off x="9855200" y="5027613"/>
            <a:ext cx="4699000" cy="684212"/>
          </a:xfrm>
        </p:spPr>
        <p:txBody>
          <a:bodyPr/>
          <a:lstStyle/>
          <a:p>
            <a:pPr eaLnBrk="1" hangingPunct="1">
              <a:buFont typeface="Arial" charset="0"/>
              <a:buNone/>
            </a:pPr>
            <a:r>
              <a:rPr lang="en-US" smtClean="0"/>
              <a:t>Area de Corte</a:t>
            </a:r>
          </a:p>
        </p:txBody>
      </p:sp>
      <p:pic>
        <p:nvPicPr>
          <p:cNvPr id="8" name="Picture 4" descr="C:\Documents and Settings\WNCC\Desktop\WP_20150105_013.jpg" title="Picture of metal banding cut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1092" y="2987758"/>
            <a:ext cx="3232727"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C:\Documents and Settings\WNCC\Desktop\WP_20150105_014.jpg" title="Picture of metal banding cut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3857" y="2974109"/>
            <a:ext cx="3346704"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1" name="Straight Arrow Connector 10" title="Arrow pointing to cutting area on a metal banding cutter"/>
          <p:cNvCxnSpPr/>
          <p:nvPr/>
        </p:nvCxnSpPr>
        <p:spPr>
          <a:xfrm flipH="1" flipV="1">
            <a:off x="7924800" y="4992688"/>
            <a:ext cx="1828800" cy="182562"/>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title="Arrow pointing to pads tha hold metal banding on metal banding cutter"/>
          <p:cNvCxnSpPr>
            <a:stCxn id="50179" idx="2"/>
          </p:cNvCxnSpPr>
          <p:nvPr/>
        </p:nvCxnSpPr>
        <p:spPr>
          <a:xfrm>
            <a:off x="5513388" y="2947988"/>
            <a:ext cx="1539875" cy="1652587"/>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title="Arrow pointing to pads tha hold metal banding on metal banding cutter"/>
          <p:cNvCxnSpPr>
            <a:stCxn id="50179" idx="2"/>
          </p:cNvCxnSpPr>
          <p:nvPr/>
        </p:nvCxnSpPr>
        <p:spPr>
          <a:xfrm>
            <a:off x="5513388" y="2947988"/>
            <a:ext cx="2803525" cy="1666875"/>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title="Arrow pointing to pads tha hold metal banding on metal banding cutter"/>
          <p:cNvCxnSpPr>
            <a:stCxn id="50179" idx="2"/>
          </p:cNvCxnSpPr>
          <p:nvPr/>
        </p:nvCxnSpPr>
        <p:spPr>
          <a:xfrm flipH="1">
            <a:off x="3497263" y="2947988"/>
            <a:ext cx="2016125" cy="2117725"/>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Patogenos de la Sangre </a:t>
            </a:r>
          </a:p>
        </p:txBody>
      </p:sp>
      <p:sp>
        <p:nvSpPr>
          <p:cNvPr id="51203" name="Content Placeholder 2"/>
          <p:cNvSpPr>
            <a:spLocks noGrp="1"/>
          </p:cNvSpPr>
          <p:nvPr>
            <p:ph idx="1"/>
          </p:nvPr>
        </p:nvSpPr>
        <p:spPr/>
        <p:txBody>
          <a:bodyPr/>
          <a:lstStyle/>
          <a:p>
            <a:pPr eaLnBrk="1" hangingPunct="1"/>
            <a:r>
              <a:rPr lang="en-US" sz="2800" smtClean="0"/>
              <a:t>29CFR1910.1030</a:t>
            </a:r>
          </a:p>
          <a:p>
            <a:pPr eaLnBrk="1" hangingPunct="1"/>
            <a:endParaRPr lang="en-US" sz="2800" smtClean="0"/>
          </a:p>
          <a:p>
            <a:pPr eaLnBrk="1" hangingPunct="1"/>
            <a:r>
              <a:rPr lang="en-US" sz="2800" smtClean="0"/>
              <a:t>Precauciones Universales</a:t>
            </a:r>
          </a:p>
          <a:p>
            <a:pPr eaLnBrk="1" hangingPunct="1"/>
            <a:endParaRPr lang="en-US" smtClean="0"/>
          </a:p>
          <a:p>
            <a:pPr lvl="1" eaLnBrk="1" hangingPunct="1"/>
            <a:r>
              <a:rPr lang="en-US" sz="2400" smtClean="0"/>
              <a:t>PPE</a:t>
            </a:r>
          </a:p>
          <a:p>
            <a:pPr lvl="1" eaLnBrk="1" hangingPunct="1"/>
            <a:endParaRPr lang="en-US" sz="2400" smtClean="0"/>
          </a:p>
          <a:p>
            <a:pPr lvl="1" eaLnBrk="1" hangingPunct="1"/>
            <a:r>
              <a:rPr lang="en-US" sz="2400" smtClean="0"/>
              <a:t>Limitar Contacto</a:t>
            </a:r>
          </a:p>
          <a:p>
            <a:pPr lvl="1" eaLnBrk="1" hangingPunct="1"/>
            <a:endParaRPr lang="en-US" smtClean="0"/>
          </a:p>
          <a:p>
            <a:pPr lvl="1" eaLnBrk="1" hangingPunct="1"/>
            <a:endParaRPr lang="en-US" smtClean="0"/>
          </a:p>
        </p:txBody>
      </p:sp>
      <p:pic>
        <p:nvPicPr>
          <p:cNvPr id="4" name="Picture 5" descr="C:\Documents and Settings\WNCC\Local Settings\Temporary Internet Files\Content.IE5\DU4RUW0L\biohazard-sharps-containers-red[1].jpg" title="Picture of a biohazard warning sign"/>
          <p:cNvPicPr>
            <a:picLocks noChangeAspect="1" noChangeArrowheads="1"/>
          </p:cNvPicPr>
          <p:nvPr/>
        </p:nvPicPr>
        <p:blipFill>
          <a:blip r:embed="rId3" cstate="print"/>
          <a:srcRect/>
          <a:stretch>
            <a:fillRect/>
          </a:stretch>
        </p:blipFill>
        <p:spPr bwMode="auto">
          <a:xfrm>
            <a:off x="9070291" y="3918857"/>
            <a:ext cx="2631852"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05" name="Picture 4" descr="C:\Documents and Settings\WNCC\Local Settings\Temporary Internet Files\Content.IE5\EM09DXH0\first-aid-kit-2[1].jpg" title="Picture of a first aid ki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40388" y="2906713"/>
            <a:ext cx="283051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i="1" smtClean="0">
                <a:solidFill>
                  <a:srgbClr val="CCFF33"/>
                </a:solidFill>
              </a:rPr>
              <a:t>Quebre</a:t>
            </a:r>
          </a:p>
        </p:txBody>
      </p:sp>
      <p:pic>
        <p:nvPicPr>
          <p:cNvPr id="52227" name="Picture 4" descr="MCj042580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5425" y="2768600"/>
            <a:ext cx="5302250" cy="277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Manejo de Material-General</a:t>
            </a:r>
          </a:p>
        </p:txBody>
      </p:sp>
      <p:sp>
        <p:nvSpPr>
          <p:cNvPr id="53251" name="Content Placeholder 2"/>
          <p:cNvSpPr>
            <a:spLocks noGrp="1"/>
          </p:cNvSpPr>
          <p:nvPr>
            <p:ph idx="1"/>
          </p:nvPr>
        </p:nvSpPr>
        <p:spPr>
          <a:xfrm>
            <a:off x="681038" y="2336800"/>
            <a:ext cx="11271250" cy="4521200"/>
          </a:xfrm>
        </p:spPr>
        <p:txBody>
          <a:bodyPr/>
          <a:lstStyle/>
          <a:p>
            <a:pPr eaLnBrk="1" hangingPunct="1"/>
            <a:r>
              <a:rPr lang="en-US" sz="2800" smtClean="0"/>
              <a:t>29CFR1910.176 requsitos cuando mse utiliza equipo mecanico</a:t>
            </a:r>
          </a:p>
          <a:p>
            <a:pPr eaLnBrk="1" hangingPunct="1"/>
            <a:endParaRPr lang="en-US" smtClean="0"/>
          </a:p>
          <a:p>
            <a:pPr lvl="1" eaLnBrk="1" hangingPunct="1"/>
            <a:r>
              <a:rPr lang="en-US" sz="2400" smtClean="0"/>
              <a:t>Suficiente espacios seguros  cuando se utiliza equipo mecanico</a:t>
            </a:r>
          </a:p>
          <a:p>
            <a:pPr lvl="1" eaLnBrk="1" hangingPunct="1">
              <a:buFont typeface="Arial" charset="0"/>
              <a:buNone/>
            </a:pPr>
            <a:r>
              <a:rPr lang="en-US" sz="2400" smtClean="0"/>
              <a:t>	(pasillos,muelles, puertas, zonas de giro)</a:t>
            </a:r>
          </a:p>
          <a:p>
            <a:pPr lvl="1" eaLnBrk="1" hangingPunct="1"/>
            <a:endParaRPr lang="en-US" sz="2400" smtClean="0"/>
          </a:p>
          <a:p>
            <a:pPr lvl="1" eaLnBrk="1" hangingPunct="1"/>
            <a:r>
              <a:rPr lang="en-US" sz="2400" smtClean="0"/>
              <a:t>Pasillos deben mantenerse despejados y en buenas condiciones</a:t>
            </a:r>
          </a:p>
          <a:p>
            <a:pPr lvl="1" eaLnBrk="1" hangingPunct="1"/>
            <a:endParaRPr lang="en-US" sz="2400" smtClean="0"/>
          </a:p>
          <a:p>
            <a:pPr lvl="1" eaLnBrk="1" hangingPunct="1"/>
            <a:r>
              <a:rPr lang="en-US" sz="2400" smtClean="0"/>
              <a:t>No obstrucciones a traves o en los pasillos que puedran crear un riesgo</a:t>
            </a:r>
          </a:p>
          <a:p>
            <a:pPr lvl="1" eaLnBrk="1" hangingPunct="1"/>
            <a:endParaRPr lang="en-US" sz="2400" smtClean="0"/>
          </a:p>
          <a:p>
            <a:pPr lvl="1" eaLnBrk="1" hangingPunct="1"/>
            <a:r>
              <a:rPr lang="en-US" sz="2400" smtClean="0"/>
              <a:t>Pasillos deberan estar debidamente marcados</a:t>
            </a:r>
          </a:p>
          <a:p>
            <a:pPr lvl="1" eaLnBrk="1" hangingPunct="1"/>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Manejo de Material - General</a:t>
            </a:r>
          </a:p>
        </p:txBody>
      </p:sp>
      <p:pic>
        <p:nvPicPr>
          <p:cNvPr id="1026" name="Picture 2" title="Picture of clear and marked aisles in a warehous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696480" y="2434770"/>
            <a:ext cx="3657600" cy="36576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title="Picture of clear and marked aisles in a warehouse  "/>
          <p:cNvPicPr>
            <a:picLocks noChangeAspect="1" noChangeArrowheads="1"/>
          </p:cNvPicPr>
          <p:nvPr/>
        </p:nvPicPr>
        <p:blipFill>
          <a:blip r:embed="rId4" cstate="email">
            <a:extLst>
              <a:ext uri="{28A0092B-C50C-407E-A947-70E740481C1C}">
                <a14:useLocalDpi xmlns:a14="http://schemas.microsoft.com/office/drawing/2010/main"/>
              </a:ext>
            </a:extLst>
          </a:blip>
          <a:srcRect r="-1180"/>
          <a:stretch>
            <a:fillRect/>
          </a:stretch>
        </p:blipFill>
        <p:spPr bwMode="auto">
          <a:xfrm>
            <a:off x="6389929" y="2432947"/>
            <a:ext cx="3635826"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dirty="0" smtClean="0"/>
              <a:t> </a:t>
            </a:r>
            <a:r>
              <a:rPr lang="en-US" dirty="0" err="1" smtClean="0"/>
              <a:t>Manejo</a:t>
            </a:r>
            <a:r>
              <a:rPr lang="en-US" dirty="0" smtClean="0"/>
              <a:t> de Material - General</a:t>
            </a:r>
          </a:p>
        </p:txBody>
      </p:sp>
      <p:sp>
        <p:nvSpPr>
          <p:cNvPr id="55299" name="Content Placeholder 2"/>
          <p:cNvSpPr>
            <a:spLocks noGrp="1"/>
          </p:cNvSpPr>
          <p:nvPr>
            <p:ph idx="1"/>
          </p:nvPr>
        </p:nvSpPr>
        <p:spPr>
          <a:xfrm>
            <a:off x="681038" y="2336800"/>
            <a:ext cx="9613900" cy="4259263"/>
          </a:xfrm>
        </p:spPr>
        <p:txBody>
          <a:bodyPr/>
          <a:lstStyle/>
          <a:p>
            <a:pPr eaLnBrk="1" hangingPunct="1"/>
            <a:r>
              <a:rPr lang="en-US" sz="2800" smtClean="0"/>
              <a:t>29CFR1910.176 requisitos para el almacenaje seguro</a:t>
            </a:r>
          </a:p>
          <a:p>
            <a:pPr lvl="1" eaLnBrk="1" hangingPunct="1"/>
            <a:endParaRPr lang="en-US" smtClean="0"/>
          </a:p>
          <a:p>
            <a:pPr lvl="1" eaLnBrk="1" hangingPunct="1"/>
            <a:r>
              <a:rPr lang="en-US" sz="2400" smtClean="0"/>
              <a:t>El almacenamiento no causara peligro</a:t>
            </a:r>
          </a:p>
          <a:p>
            <a:pPr lvl="1" eaLnBrk="1" hangingPunct="1"/>
            <a:endParaRPr lang="en-US" sz="2400" smtClean="0"/>
          </a:p>
          <a:p>
            <a:pPr lvl="1" eaLnBrk="1" hangingPunct="1"/>
            <a:r>
              <a:rPr lang="en-US" sz="2400" smtClean="0"/>
              <a:t>Materiales deberan ser apilados, bloqueados, entrelazados y limitados en altura</a:t>
            </a:r>
          </a:p>
          <a:p>
            <a:pPr lvl="1" eaLnBrk="1" hangingPunct="1"/>
            <a:endParaRPr lang="en-US" sz="2400" smtClean="0"/>
          </a:p>
          <a:p>
            <a:pPr lvl="1" eaLnBrk="1" hangingPunct="1"/>
            <a:r>
              <a:rPr lang="en-US" sz="2400" smtClean="0"/>
              <a:t>El proposito es de asegurar la estabilidad y la seguridad contra el riesgo de deslizamiento o derrumbe</a:t>
            </a:r>
          </a:p>
          <a:p>
            <a:pPr lvl="1" eaLnBrk="1" hangingPunct="1"/>
            <a:endParaRPr lang="en-US" smtClean="0"/>
          </a:p>
          <a:p>
            <a:pPr lvl="1" eaLnBrk="1" hangingPunct="1"/>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dirty="0" err="1" smtClean="0"/>
              <a:t>Manejo</a:t>
            </a:r>
            <a:r>
              <a:rPr lang="en-US" dirty="0" smtClean="0"/>
              <a:t> de Material – General </a:t>
            </a:r>
          </a:p>
        </p:txBody>
      </p:sp>
      <p:pic>
        <p:nvPicPr>
          <p:cNvPr id="2050" name="Picture 2" title="Picture of improper stacking of materials"/>
          <p:cNvPicPr>
            <a:picLocks noChangeAspect="1" noChangeArrowheads="1"/>
          </p:cNvPicPr>
          <p:nvPr/>
        </p:nvPicPr>
        <p:blipFill>
          <a:blip r:embed="rId3" cstate="print"/>
          <a:srcRect/>
          <a:stretch>
            <a:fillRect/>
          </a:stretch>
        </p:blipFill>
        <p:spPr bwMode="auto">
          <a:xfrm>
            <a:off x="1936282" y="2992890"/>
            <a:ext cx="3719837"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https://sp.yimg.com/ib/th?id=HN.608021048627757530&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4857" y="2996056"/>
            <a:ext cx="3714751"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4" title="Picture of improper stacking of materials"/>
          <p:cNvSpPr/>
          <p:nvPr/>
        </p:nvSpPr>
        <p:spPr>
          <a:xfrm>
            <a:off x="2286000" y="3036888"/>
            <a:ext cx="2465388" cy="2873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title="Picture of improper stacking of materials"/>
          <p:cNvSpPr/>
          <p:nvPr/>
        </p:nvSpPr>
        <p:spPr>
          <a:xfrm>
            <a:off x="6324600" y="3641725"/>
            <a:ext cx="2465388" cy="20891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Manejo de Materiales - General</a:t>
            </a:r>
          </a:p>
        </p:txBody>
      </p:sp>
      <p:sp>
        <p:nvSpPr>
          <p:cNvPr id="57347" name="Content Placeholder 2"/>
          <p:cNvSpPr>
            <a:spLocks noGrp="1"/>
          </p:cNvSpPr>
          <p:nvPr>
            <p:ph idx="1"/>
          </p:nvPr>
        </p:nvSpPr>
        <p:spPr/>
        <p:txBody>
          <a:bodyPr/>
          <a:lstStyle/>
          <a:p>
            <a:pPr eaLnBrk="1" hangingPunct="1"/>
            <a:r>
              <a:rPr lang="en-US" smtClean="0"/>
              <a:t>Estantes de Plataforma</a:t>
            </a:r>
          </a:p>
          <a:p>
            <a:pPr eaLnBrk="1" hangingPunct="1"/>
            <a:endParaRPr lang="en-US" smtClean="0"/>
          </a:p>
          <a:p>
            <a:pPr lvl="1" eaLnBrk="1" hangingPunct="1"/>
            <a:r>
              <a:rPr lang="en-US" smtClean="0"/>
              <a:t>Carga de ingeneria</a:t>
            </a:r>
          </a:p>
          <a:p>
            <a:pPr lvl="1" eaLnBrk="1" hangingPunct="1"/>
            <a:endParaRPr lang="en-US" smtClean="0"/>
          </a:p>
          <a:p>
            <a:pPr lvl="1" eaLnBrk="1" hangingPunct="1"/>
            <a:r>
              <a:rPr lang="en-US" smtClean="0"/>
              <a:t> D</a:t>
            </a:r>
            <a:r>
              <a:rPr lang="es-ES" smtClean="0"/>
              <a:t>iseñado</a:t>
            </a:r>
            <a:r>
              <a:rPr lang="en-US" smtClean="0"/>
              <a:t>izar para realizar ajustes y  facil accesso</a:t>
            </a:r>
          </a:p>
          <a:p>
            <a:pPr lvl="1" eaLnBrk="1" hangingPunct="1"/>
            <a:endParaRPr lang="en-US" smtClean="0"/>
          </a:p>
          <a:p>
            <a:pPr lvl="1" eaLnBrk="1" hangingPunct="1"/>
            <a:r>
              <a:rPr lang="en-US" smtClean="0"/>
              <a:t>Ayudar a mantener areas limpias y en orden</a:t>
            </a:r>
          </a:p>
          <a:p>
            <a:pPr lvl="1" eaLnBrk="1" hangingPunct="1"/>
            <a:endParaRPr lang="en-US" smtClean="0"/>
          </a:p>
        </p:txBody>
      </p:sp>
      <p:pic>
        <p:nvPicPr>
          <p:cNvPr id="119810" name="Picture 2" descr="https://sp.yimg.com/ib/th?id=HN.607986826334635338&amp;pid=15.1&amp;P=0"/>
          <p:cNvPicPr>
            <a:picLocks noChangeAspect="1" noChangeArrowheads="1"/>
          </p:cNvPicPr>
          <p:nvPr/>
        </p:nvPicPr>
        <p:blipFill>
          <a:blip r:embed="rId3" cstate="print"/>
          <a:srcRect/>
          <a:stretch>
            <a:fillRect/>
          </a:stretch>
        </p:blipFill>
        <p:spPr bwMode="auto">
          <a:xfrm>
            <a:off x="7389130" y="2876322"/>
            <a:ext cx="3210128" cy="3017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err="1" smtClean="0"/>
              <a:t>Manejo</a:t>
            </a:r>
            <a:r>
              <a:rPr lang="en-US" dirty="0" smtClean="0"/>
              <a:t> de </a:t>
            </a:r>
            <a:r>
              <a:rPr lang="en-US" dirty="0" err="1" smtClean="0"/>
              <a:t>Materiales</a:t>
            </a:r>
            <a:r>
              <a:rPr lang="en-US" dirty="0" smtClean="0"/>
              <a:t> – General </a:t>
            </a:r>
          </a:p>
        </p:txBody>
      </p:sp>
      <p:sp>
        <p:nvSpPr>
          <p:cNvPr id="58371" name="Content Placeholder 2"/>
          <p:cNvSpPr>
            <a:spLocks noGrp="1"/>
          </p:cNvSpPr>
          <p:nvPr>
            <p:ph idx="1"/>
          </p:nvPr>
        </p:nvSpPr>
        <p:spPr>
          <a:xfrm>
            <a:off x="681038" y="2336800"/>
            <a:ext cx="9613900" cy="4171950"/>
          </a:xfrm>
        </p:spPr>
        <p:txBody>
          <a:bodyPr/>
          <a:lstStyle/>
          <a:p>
            <a:pPr eaLnBrk="1" hangingPunct="1"/>
            <a:r>
              <a:rPr lang="en-US" smtClean="0"/>
              <a:t>29CFR1910.176 requisitos para la limpieza y remocion</a:t>
            </a:r>
          </a:p>
          <a:p>
            <a:pPr lvl="1" eaLnBrk="1" hangingPunct="1"/>
            <a:endParaRPr lang="en-US" smtClean="0"/>
          </a:p>
          <a:p>
            <a:pPr lvl="1" eaLnBrk="1" hangingPunct="1">
              <a:buFont typeface="Arial" charset="0"/>
              <a:buNone/>
            </a:pPr>
            <a:endParaRPr lang="en-US" smtClean="0"/>
          </a:p>
          <a:p>
            <a:pPr lvl="1" eaLnBrk="1" hangingPunct="1"/>
            <a:r>
              <a:rPr lang="en-US" smtClean="0"/>
              <a:t>Las areas de almacenamiento se mantendran libres de acumulacion de materiales que constituyen peligros </a:t>
            </a:r>
          </a:p>
          <a:p>
            <a:pPr lvl="2" eaLnBrk="1" hangingPunct="1"/>
            <a:r>
              <a:rPr lang="en-US" smtClean="0"/>
              <a:t>Peligros de Tropezo</a:t>
            </a:r>
          </a:p>
          <a:p>
            <a:pPr lvl="2" eaLnBrk="1" hangingPunct="1"/>
            <a:r>
              <a:rPr lang="en-US" smtClean="0"/>
              <a:t>Fuego</a:t>
            </a:r>
          </a:p>
          <a:p>
            <a:pPr lvl="2" eaLnBrk="1" hangingPunct="1"/>
            <a:r>
              <a:rPr lang="en-US" smtClean="0"/>
              <a:t>Esplosion</a:t>
            </a:r>
          </a:p>
          <a:p>
            <a:pPr lvl="2" eaLnBrk="1" hangingPunct="1"/>
            <a:r>
              <a:rPr lang="en-US" smtClean="0"/>
              <a:t>Plagas</a:t>
            </a:r>
          </a:p>
          <a:p>
            <a:pPr lvl="1" eaLnBrk="1" hangingPunct="1">
              <a:buFont typeface="Arial" charset="0"/>
              <a:buNone/>
            </a:pPr>
            <a:endParaRPr lang="en-US" smtClean="0"/>
          </a:p>
          <a:p>
            <a:pPr lvl="1" eaLnBrk="1" hangingPunct="1">
              <a:buFont typeface="Arial" charset="0"/>
              <a:buNone/>
            </a:pPr>
            <a:endParaRPr lang="en-US" smtClean="0"/>
          </a:p>
          <a:p>
            <a:pPr lvl="1" eaLnBrk="1" hangingPunct="1"/>
            <a:r>
              <a:rPr lang="en-US" smtClean="0"/>
              <a:t> Signos de Margen de Altura para advertir la separacion deberan ser proporcionados</a:t>
            </a:r>
          </a:p>
          <a:p>
            <a:pPr lvl="1" eaLnBrk="1" hangingPunct="1"/>
            <a:endParaRPr lang="en-US" smtClean="0"/>
          </a:p>
          <a:p>
            <a:pPr lvl="1" eaLnBrk="1" hangingPunct="1"/>
            <a:endParaRPr lang="en-US" smtClean="0"/>
          </a:p>
        </p:txBody>
      </p:sp>
      <p:pic>
        <p:nvPicPr>
          <p:cNvPr id="4" name="Picture 3" title="Picture of caution low overhead clearance sign"/>
          <p:cNvPicPr>
            <a:picLocks noChangeAspect="1"/>
          </p:cNvPicPr>
          <p:nvPr/>
        </p:nvPicPr>
        <p:blipFill>
          <a:blip r:embed="rId3" cstate="print"/>
          <a:stretch>
            <a:fillRect/>
          </a:stretch>
        </p:blipFill>
        <p:spPr>
          <a:xfrm>
            <a:off x="9036882" y="4154524"/>
            <a:ext cx="2514600"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Resultado de Objetivos</a:t>
            </a:r>
          </a:p>
        </p:txBody>
      </p:sp>
      <p:sp>
        <p:nvSpPr>
          <p:cNvPr id="3" name="Content Placeholder 2"/>
          <p:cNvSpPr>
            <a:spLocks noGrp="1"/>
          </p:cNvSpPr>
          <p:nvPr>
            <p:ph idx="1"/>
          </p:nvPr>
        </p:nvSpPr>
        <p:spPr>
          <a:xfrm>
            <a:off x="681038" y="2187575"/>
            <a:ext cx="9613900" cy="4670425"/>
          </a:xfrm>
        </p:spPr>
        <p:txBody>
          <a:bodyPr rtlCol="0">
            <a:normAutofit fontScale="70000" lnSpcReduction="20000"/>
          </a:bodyPr>
          <a:lstStyle/>
          <a:p>
            <a:pPr eaLnBrk="1" fontAlgn="auto" hangingPunct="1">
              <a:spcAft>
                <a:spcPts val="0"/>
              </a:spcAft>
              <a:buFont typeface="Arial" panose="020B0604020202020204" pitchFamily="34" charset="0"/>
              <a:buChar char="•"/>
              <a:defRPr/>
            </a:pPr>
            <a:r>
              <a:rPr lang="en-US" sz="4000" dirty="0" smtClean="0"/>
              <a:t>Al final de la </a:t>
            </a:r>
            <a:r>
              <a:rPr lang="en-US" sz="4000" dirty="0" err="1" smtClean="0"/>
              <a:t>presentacion</a:t>
            </a:r>
            <a:r>
              <a:rPr lang="en-US" sz="4000" dirty="0" smtClean="0"/>
              <a:t>, </a:t>
            </a:r>
            <a:r>
              <a:rPr lang="en-US" sz="4000" dirty="0" err="1" smtClean="0"/>
              <a:t>studiantes</a:t>
            </a:r>
            <a:r>
              <a:rPr lang="en-US" sz="4000" dirty="0" smtClean="0"/>
              <a:t> </a:t>
            </a:r>
            <a:r>
              <a:rPr lang="en-US" sz="4000" dirty="0" err="1" smtClean="0"/>
              <a:t>podran</a:t>
            </a:r>
            <a:r>
              <a:rPr lang="en-US" sz="4000" dirty="0" smtClean="0"/>
              <a:t>:</a:t>
            </a:r>
          </a:p>
          <a:p>
            <a:pPr lvl="1" eaLnBrk="1" fontAlgn="auto" hangingPunct="1">
              <a:spcAft>
                <a:spcPts val="0"/>
              </a:spcAft>
              <a:buFont typeface="Arial" panose="020B0604020202020204" pitchFamily="34" charset="0"/>
              <a:buChar char="•"/>
              <a:defRPr/>
            </a:pPr>
            <a:endParaRPr lang="en-US" dirty="0" smtClean="0"/>
          </a:p>
          <a:p>
            <a:pPr lvl="1" eaLnBrk="1" fontAlgn="auto" hangingPunct="1">
              <a:spcAft>
                <a:spcPts val="0"/>
              </a:spcAft>
              <a:buFont typeface="Arial" panose="020B0604020202020204" pitchFamily="34" charset="0"/>
              <a:buChar char="•"/>
              <a:defRPr/>
            </a:pPr>
            <a:r>
              <a:rPr lang="en-US" sz="3100" dirty="0" err="1" smtClean="0"/>
              <a:t>Tener</a:t>
            </a:r>
            <a:r>
              <a:rPr lang="en-US" sz="3100" dirty="0" smtClean="0"/>
              <a:t> </a:t>
            </a:r>
            <a:r>
              <a:rPr lang="en-US" sz="3100" dirty="0" err="1" smtClean="0"/>
              <a:t>mejor</a:t>
            </a:r>
            <a:r>
              <a:rPr lang="en-US" sz="3100" dirty="0" smtClean="0"/>
              <a:t> </a:t>
            </a:r>
            <a:r>
              <a:rPr lang="en-US" sz="3100" dirty="0" err="1" smtClean="0"/>
              <a:t>sentido</a:t>
            </a:r>
            <a:r>
              <a:rPr lang="en-US" sz="3100" dirty="0" smtClean="0"/>
              <a:t> de </a:t>
            </a:r>
            <a:r>
              <a:rPr lang="en-US" sz="3100" dirty="0" err="1" smtClean="0"/>
              <a:t>conciencia</a:t>
            </a:r>
            <a:r>
              <a:rPr lang="en-US" sz="3100" dirty="0" smtClean="0"/>
              <a:t> </a:t>
            </a:r>
            <a:r>
              <a:rPr lang="en-US" sz="3100" dirty="0" err="1" smtClean="0"/>
              <a:t>sobre</a:t>
            </a:r>
            <a:r>
              <a:rPr lang="en-US" sz="3100" dirty="0" smtClean="0"/>
              <a:t> </a:t>
            </a:r>
            <a:r>
              <a:rPr lang="en-US" sz="3100" dirty="0" err="1" smtClean="0"/>
              <a:t>riesgos</a:t>
            </a:r>
            <a:r>
              <a:rPr lang="en-US" sz="3100" dirty="0" smtClean="0"/>
              <a:t> </a:t>
            </a:r>
            <a:r>
              <a:rPr lang="en-US" sz="3100" dirty="0" err="1" smtClean="0"/>
              <a:t>accidentales</a:t>
            </a:r>
            <a:r>
              <a:rPr lang="en-US" sz="3100" dirty="0" smtClean="0"/>
              <a:t> en </a:t>
            </a:r>
            <a:r>
              <a:rPr lang="en-US" sz="3100" dirty="0" err="1" smtClean="0"/>
              <a:t>operaciones</a:t>
            </a:r>
            <a:r>
              <a:rPr lang="en-US" sz="3100" dirty="0" smtClean="0"/>
              <a:t> de </a:t>
            </a:r>
            <a:r>
              <a:rPr lang="en-US" sz="3100" dirty="0" err="1" smtClean="0"/>
              <a:t>almacen</a:t>
            </a:r>
            <a:endParaRPr lang="en-US" sz="3100" dirty="0" smtClean="0"/>
          </a:p>
          <a:p>
            <a:pPr lvl="1" eaLnBrk="1" fontAlgn="auto" hangingPunct="1">
              <a:spcAft>
                <a:spcPts val="0"/>
              </a:spcAft>
              <a:buFont typeface="Arial" panose="020B0604020202020204" pitchFamily="34" charset="0"/>
              <a:buChar char="•"/>
              <a:defRPr/>
            </a:pPr>
            <a:endParaRPr lang="en-US" sz="3100" dirty="0" smtClean="0"/>
          </a:p>
          <a:p>
            <a:pPr lvl="1" eaLnBrk="1" fontAlgn="auto" hangingPunct="1">
              <a:spcAft>
                <a:spcPts val="0"/>
              </a:spcAft>
              <a:buFont typeface="Arial" panose="020B0604020202020204" pitchFamily="34" charset="0"/>
              <a:buChar char="•"/>
              <a:defRPr/>
            </a:pPr>
            <a:r>
              <a:rPr lang="en-US" sz="3100" dirty="0" err="1" smtClean="0"/>
              <a:t>Darse</a:t>
            </a:r>
            <a:r>
              <a:rPr lang="en-US" sz="3100" dirty="0" smtClean="0"/>
              <a:t> </a:t>
            </a:r>
            <a:r>
              <a:rPr lang="en-US" sz="3100" dirty="0" err="1" smtClean="0"/>
              <a:t>cuenta</a:t>
            </a:r>
            <a:r>
              <a:rPr lang="en-US" sz="3100" dirty="0" smtClean="0"/>
              <a:t> de la </a:t>
            </a:r>
            <a:r>
              <a:rPr lang="en-US" sz="3100" dirty="0" err="1" smtClean="0"/>
              <a:t>importancia</a:t>
            </a:r>
            <a:r>
              <a:rPr lang="en-US" sz="3100" dirty="0" smtClean="0"/>
              <a:t> de la </a:t>
            </a:r>
            <a:r>
              <a:rPr lang="en-US" sz="3100" dirty="0" err="1" smtClean="0"/>
              <a:t>limpieza</a:t>
            </a:r>
            <a:r>
              <a:rPr lang="en-US" sz="3100" dirty="0" smtClean="0"/>
              <a:t> general en </a:t>
            </a:r>
            <a:r>
              <a:rPr lang="en-US" sz="3100" dirty="0" err="1" smtClean="0"/>
              <a:t>operaciones</a:t>
            </a:r>
            <a:r>
              <a:rPr lang="en-US" sz="3100" dirty="0" smtClean="0"/>
              <a:t> de </a:t>
            </a:r>
            <a:r>
              <a:rPr lang="en-US" sz="3100" dirty="0" err="1" smtClean="0"/>
              <a:t>almacenamiento</a:t>
            </a:r>
            <a:endParaRPr lang="en-US" sz="3100" dirty="0" smtClean="0"/>
          </a:p>
          <a:p>
            <a:pPr lvl="1" eaLnBrk="1" fontAlgn="auto" hangingPunct="1">
              <a:spcAft>
                <a:spcPts val="0"/>
              </a:spcAft>
              <a:buFont typeface="Arial" panose="020B0604020202020204" pitchFamily="34" charset="0"/>
              <a:buChar char="•"/>
              <a:defRPr/>
            </a:pPr>
            <a:endParaRPr lang="en-US" sz="3100" dirty="0" smtClean="0"/>
          </a:p>
          <a:p>
            <a:pPr lvl="1" eaLnBrk="1" fontAlgn="auto" hangingPunct="1">
              <a:spcAft>
                <a:spcPts val="0"/>
              </a:spcAft>
              <a:buFont typeface="Arial" panose="020B0604020202020204" pitchFamily="34" charset="0"/>
              <a:buChar char="•"/>
              <a:defRPr/>
            </a:pPr>
            <a:r>
              <a:rPr lang="en-US" sz="3100" dirty="0" err="1" smtClean="0"/>
              <a:t>Entender</a:t>
            </a:r>
            <a:r>
              <a:rPr lang="en-US" sz="3100" dirty="0" smtClean="0"/>
              <a:t> la </a:t>
            </a:r>
            <a:r>
              <a:rPr lang="en-US" sz="3100" dirty="0" err="1" smtClean="0"/>
              <a:t>importancia</a:t>
            </a:r>
            <a:r>
              <a:rPr lang="en-US" sz="3100" dirty="0" smtClean="0"/>
              <a:t> de la </a:t>
            </a:r>
            <a:r>
              <a:rPr lang="en-US" sz="3100" dirty="0" err="1" smtClean="0"/>
              <a:t>elavacion</a:t>
            </a:r>
            <a:r>
              <a:rPr lang="en-US" sz="3100" dirty="0" smtClean="0"/>
              <a:t> </a:t>
            </a:r>
            <a:r>
              <a:rPr lang="en-US" sz="3100" dirty="0" err="1" smtClean="0"/>
              <a:t>estable</a:t>
            </a:r>
            <a:r>
              <a:rPr lang="en-US" sz="3100" dirty="0" smtClean="0"/>
              <a:t>, </a:t>
            </a:r>
            <a:r>
              <a:rPr lang="en-US" sz="3100" dirty="0" err="1" smtClean="0"/>
              <a:t>apilamiento</a:t>
            </a:r>
            <a:r>
              <a:rPr lang="en-US" sz="3100" dirty="0" smtClean="0"/>
              <a:t> y </a:t>
            </a:r>
            <a:r>
              <a:rPr lang="en-US" sz="3100" dirty="0" err="1" smtClean="0"/>
              <a:t>almacenamiento</a:t>
            </a:r>
            <a:r>
              <a:rPr lang="en-US" sz="3100" dirty="0" smtClean="0"/>
              <a:t> de </a:t>
            </a:r>
            <a:r>
              <a:rPr lang="en-US" sz="3100" dirty="0" err="1" smtClean="0"/>
              <a:t>materiales</a:t>
            </a:r>
            <a:endParaRPr lang="en-US" sz="3100" dirty="0" smtClean="0"/>
          </a:p>
          <a:p>
            <a:pPr lvl="1" eaLnBrk="1" fontAlgn="auto" hangingPunct="1">
              <a:spcAft>
                <a:spcPts val="0"/>
              </a:spcAft>
              <a:buFont typeface="Arial" panose="020B0604020202020204" pitchFamily="34" charset="0"/>
              <a:buChar char="•"/>
              <a:defRPr/>
            </a:pPr>
            <a:endParaRPr lang="en-US" sz="3100" dirty="0" smtClean="0"/>
          </a:p>
          <a:p>
            <a:pPr lvl="1" eaLnBrk="1" fontAlgn="auto" hangingPunct="1">
              <a:spcAft>
                <a:spcPts val="0"/>
              </a:spcAft>
              <a:buFont typeface="Arial" panose="020B0604020202020204" pitchFamily="34" charset="0"/>
              <a:buChar char="•"/>
              <a:defRPr/>
            </a:pPr>
            <a:r>
              <a:rPr lang="en-US" sz="3100" dirty="0" smtClean="0"/>
              <a:t>Ser </a:t>
            </a:r>
            <a:r>
              <a:rPr lang="en-US" sz="3100" dirty="0" err="1" smtClean="0"/>
              <a:t>consiente</a:t>
            </a:r>
            <a:r>
              <a:rPr lang="en-US" sz="3100" dirty="0" smtClean="0"/>
              <a:t> de los </a:t>
            </a:r>
            <a:r>
              <a:rPr lang="en-US" sz="3100" dirty="0" err="1" smtClean="0"/>
              <a:t>riesgos</a:t>
            </a:r>
            <a:r>
              <a:rPr lang="en-US" sz="3100" dirty="0" smtClean="0"/>
              <a:t> de </a:t>
            </a:r>
            <a:r>
              <a:rPr lang="en-US" sz="3100" dirty="0" err="1" smtClean="0"/>
              <a:t>elevacion</a:t>
            </a:r>
            <a:r>
              <a:rPr lang="en-US" sz="3100" dirty="0" smtClean="0"/>
              <a:t> manual</a:t>
            </a:r>
          </a:p>
          <a:p>
            <a:pPr lvl="1" eaLnBrk="1" fontAlgn="auto" hangingPunct="1">
              <a:spcAft>
                <a:spcPts val="0"/>
              </a:spcAft>
              <a:buFont typeface="Arial" panose="020B0604020202020204" pitchFamily="34" charset="0"/>
              <a:buChar char="•"/>
              <a:defRPr/>
            </a:pPr>
            <a:endParaRPr lang="en-US" sz="3100" dirty="0" smtClean="0"/>
          </a:p>
          <a:p>
            <a:pPr lvl="1" eaLnBrk="1" fontAlgn="auto" hangingPunct="1">
              <a:spcAft>
                <a:spcPts val="0"/>
              </a:spcAft>
              <a:buFont typeface="Arial" panose="020B0604020202020204" pitchFamily="34" charset="0"/>
              <a:buChar char="•"/>
              <a:defRPr/>
            </a:pPr>
            <a:r>
              <a:rPr lang="en-US" sz="3100" dirty="0" err="1" smtClean="0"/>
              <a:t>Entender</a:t>
            </a:r>
            <a:r>
              <a:rPr lang="en-US" sz="3100" dirty="0" smtClean="0"/>
              <a:t> el </a:t>
            </a:r>
            <a:r>
              <a:rPr lang="en-US" sz="3100" dirty="0" err="1" smtClean="0"/>
              <a:t>uso</a:t>
            </a:r>
            <a:r>
              <a:rPr lang="en-US" sz="3100" dirty="0" smtClean="0"/>
              <a:t>, </a:t>
            </a:r>
            <a:r>
              <a:rPr lang="en-US" sz="3100" dirty="0" err="1" smtClean="0"/>
              <a:t>limitaciones</a:t>
            </a:r>
            <a:r>
              <a:rPr lang="en-US" sz="3100" dirty="0" smtClean="0"/>
              <a:t>, y </a:t>
            </a:r>
            <a:r>
              <a:rPr lang="en-US" sz="3100" dirty="0" err="1" smtClean="0"/>
              <a:t>riesgos</a:t>
            </a:r>
            <a:r>
              <a:rPr lang="en-US" sz="3100" dirty="0" smtClean="0"/>
              <a:t> </a:t>
            </a:r>
            <a:r>
              <a:rPr lang="en-US" sz="3100" dirty="0" err="1" smtClean="0"/>
              <a:t>asociados</a:t>
            </a:r>
            <a:r>
              <a:rPr lang="en-US" sz="3100" dirty="0" smtClean="0"/>
              <a:t>  con </a:t>
            </a:r>
            <a:r>
              <a:rPr lang="en-US" sz="3100" dirty="0" err="1" smtClean="0"/>
              <a:t>camiones</a:t>
            </a:r>
            <a:r>
              <a:rPr lang="en-US" sz="3100" dirty="0" smtClean="0"/>
              <a:t> </a:t>
            </a:r>
            <a:r>
              <a:rPr lang="en-US" sz="3100" dirty="0" err="1" smtClean="0"/>
              <a:t>industriales</a:t>
            </a:r>
            <a:r>
              <a:rPr lang="en-US" sz="3100" dirty="0" smtClean="0"/>
              <a:t> </a:t>
            </a:r>
            <a:r>
              <a:rPr lang="en-US" sz="3100" dirty="0" err="1" smtClean="0"/>
              <a:t>motorizados</a:t>
            </a:r>
            <a:endParaRPr lang="en-US" sz="3100" dirty="0"/>
          </a:p>
          <a:p>
            <a:pPr lvl="1" eaLnBrk="1" fontAlgn="auto" hangingPunct="1">
              <a:spcAft>
                <a:spcPts val="0"/>
              </a:spcAft>
              <a:buFont typeface="Arial" panose="020B0604020202020204" pitchFamily="34" charset="0"/>
              <a:buChar char="•"/>
              <a:defRPr/>
            </a:pPr>
            <a:endParaRPr lang="en-US" dirty="0" smtClean="0"/>
          </a:p>
          <a:p>
            <a:pPr lvl="1" eaLnBrk="1" fontAlgn="auto" hangingPunct="1">
              <a:spcAft>
                <a:spcPts val="0"/>
              </a:spcAft>
              <a:buFont typeface="Arial" panose="020B0604020202020204" pitchFamily="34" charset="0"/>
              <a:buNone/>
              <a:defRPr/>
            </a:pPr>
            <a:r>
              <a:rPr lang="en-US" dirty="0" smtClean="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Ser Golpeado con Vigilancia</a:t>
            </a:r>
          </a:p>
        </p:txBody>
      </p:sp>
      <p:sp>
        <p:nvSpPr>
          <p:cNvPr id="59395" name="Content Placeholder 2"/>
          <p:cNvSpPr>
            <a:spLocks noGrp="1"/>
          </p:cNvSpPr>
          <p:nvPr>
            <p:ph sz="half" idx="1"/>
          </p:nvPr>
        </p:nvSpPr>
        <p:spPr>
          <a:xfrm>
            <a:off x="681038" y="2336800"/>
            <a:ext cx="4697412" cy="3598863"/>
          </a:xfrm>
        </p:spPr>
        <p:txBody>
          <a:bodyPr/>
          <a:lstStyle/>
          <a:p>
            <a:pPr eaLnBrk="1" hangingPunct="1"/>
            <a:r>
              <a:rPr lang="en-US" dirty="0" err="1" smtClean="0"/>
              <a:t>Insertar</a:t>
            </a:r>
            <a:r>
              <a:rPr lang="en-US" dirty="0" smtClean="0"/>
              <a:t> video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81038" y="752475"/>
            <a:ext cx="9793287" cy="1081088"/>
          </a:xfrm>
        </p:spPr>
        <p:txBody>
          <a:bodyPr/>
          <a:lstStyle/>
          <a:p>
            <a:pPr eaLnBrk="1" hangingPunct="1"/>
            <a:r>
              <a:rPr lang="en-US" smtClean="0"/>
              <a:t>Materiales de Manejo – Camion Industrial Motorizado</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en-US" dirty="0" smtClean="0"/>
              <a:t>29CFR1910.178 </a:t>
            </a:r>
            <a:r>
              <a:rPr lang="en-US" dirty="0" err="1" smtClean="0"/>
              <a:t>requsitos</a:t>
            </a:r>
            <a:r>
              <a:rPr lang="en-US" dirty="0" smtClean="0"/>
              <a:t> </a:t>
            </a:r>
            <a:r>
              <a:rPr lang="en-US" dirty="0" err="1" smtClean="0"/>
              <a:t>cuando</a:t>
            </a:r>
            <a:r>
              <a:rPr lang="en-US" dirty="0" smtClean="0"/>
              <a:t> se </a:t>
            </a:r>
            <a:r>
              <a:rPr lang="en-US" dirty="0" err="1" smtClean="0"/>
              <a:t>utiliza</a:t>
            </a:r>
            <a:r>
              <a:rPr lang="en-US" dirty="0" smtClean="0"/>
              <a:t> </a:t>
            </a:r>
            <a:r>
              <a:rPr lang="en-US" dirty="0" err="1" smtClean="0"/>
              <a:t>equipo</a:t>
            </a:r>
            <a:r>
              <a:rPr lang="en-US" dirty="0" smtClean="0"/>
              <a:t> </a:t>
            </a:r>
            <a:r>
              <a:rPr lang="en-US" dirty="0" err="1" smtClean="0"/>
              <a:t>mecanico</a:t>
            </a:r>
            <a:endParaRPr lang="en-US" dirty="0" smtClean="0"/>
          </a:p>
          <a:p>
            <a:pPr lvl="1" eaLnBrk="1" fontAlgn="auto" hangingPunct="1">
              <a:spcAft>
                <a:spcPts val="0"/>
              </a:spcAft>
              <a:buFont typeface="Arial" panose="020B0604020202020204" pitchFamily="34" charset="0"/>
              <a:buNone/>
              <a:defRPr/>
            </a:pPr>
            <a:endParaRPr lang="en-US" dirty="0" smtClean="0"/>
          </a:p>
          <a:p>
            <a:pPr lvl="1" eaLnBrk="1" fontAlgn="auto" hangingPunct="1">
              <a:spcAft>
                <a:spcPts val="0"/>
              </a:spcAft>
              <a:buFont typeface="Arial" panose="020B0604020202020204" pitchFamily="34" charset="0"/>
              <a:buChar char="•"/>
              <a:defRPr/>
            </a:pPr>
            <a:r>
              <a:rPr lang="en-US" dirty="0" err="1" smtClean="0"/>
              <a:t>Esta</a:t>
            </a:r>
            <a:r>
              <a:rPr lang="en-US" dirty="0" smtClean="0"/>
              <a:t> </a:t>
            </a:r>
            <a:r>
              <a:rPr lang="en-US" dirty="0" err="1" smtClean="0"/>
              <a:t>fue</a:t>
            </a:r>
            <a:r>
              <a:rPr lang="en-US" dirty="0" smtClean="0"/>
              <a:t> la </a:t>
            </a:r>
            <a:r>
              <a:rPr lang="en-US" dirty="0" err="1" smtClean="0"/>
              <a:t>mas</a:t>
            </a:r>
            <a:r>
              <a:rPr lang="en-US" dirty="0" smtClean="0"/>
              <a:t> </a:t>
            </a:r>
            <a:r>
              <a:rPr lang="en-US" dirty="0" err="1" smtClean="0"/>
              <a:t>frecuente</a:t>
            </a:r>
            <a:r>
              <a:rPr lang="en-US" dirty="0" smtClean="0"/>
              <a:t> </a:t>
            </a:r>
            <a:r>
              <a:rPr lang="en-US" dirty="0" err="1" smtClean="0"/>
              <a:t>norma</a:t>
            </a:r>
            <a:r>
              <a:rPr lang="en-US" dirty="0" smtClean="0"/>
              <a:t> </a:t>
            </a:r>
            <a:r>
              <a:rPr lang="en-US" dirty="0" err="1" smtClean="0"/>
              <a:t>citada</a:t>
            </a:r>
            <a:r>
              <a:rPr lang="en-US" dirty="0" smtClean="0"/>
              <a:t> en 2013-2014 </a:t>
            </a:r>
            <a:r>
              <a:rPr lang="en-US" dirty="0" err="1" smtClean="0"/>
              <a:t>por</a:t>
            </a:r>
            <a:r>
              <a:rPr lang="en-US" dirty="0" smtClean="0"/>
              <a:t> </a:t>
            </a:r>
            <a:r>
              <a:rPr lang="en-US" dirty="0" err="1" smtClean="0"/>
              <a:t>almacenamiento</a:t>
            </a:r>
            <a:endParaRPr lang="en-US" dirty="0" smtClean="0"/>
          </a:p>
          <a:p>
            <a:pPr eaLnBrk="1" fontAlgn="auto" hangingPunct="1">
              <a:spcAft>
                <a:spcPts val="0"/>
              </a:spcAft>
              <a:buFont typeface="Arial" panose="020B0604020202020204" pitchFamily="34" charset="0"/>
              <a:buChar char="•"/>
              <a:defRPr/>
            </a:pPr>
            <a:endParaRPr lang="en-US" dirty="0" smtClean="0"/>
          </a:p>
          <a:p>
            <a:pPr lvl="1" eaLnBrk="1" fontAlgn="auto" hangingPunct="1">
              <a:spcAft>
                <a:spcPts val="0"/>
              </a:spcAft>
              <a:buFont typeface="Arial" panose="020B0604020202020204" pitchFamily="34" charset="0"/>
              <a:buChar char="•"/>
              <a:defRPr/>
            </a:pPr>
            <a:r>
              <a:rPr lang="en-US" dirty="0" smtClean="0"/>
              <a:t>Por1910.178(a</a:t>
            </a:r>
            <a:r>
              <a:rPr lang="en-US" dirty="0"/>
              <a:t>)(</a:t>
            </a:r>
            <a:r>
              <a:rPr lang="en-US" dirty="0" smtClean="0"/>
              <a:t>1)</a:t>
            </a:r>
          </a:p>
          <a:p>
            <a:pPr lvl="1" eaLnBrk="1" fontAlgn="auto" hangingPunct="1">
              <a:spcAft>
                <a:spcPts val="0"/>
              </a:spcAft>
              <a:buFont typeface="Arial" panose="020B0604020202020204" pitchFamily="34" charset="0"/>
              <a:buChar char="•"/>
              <a:defRPr/>
            </a:pPr>
            <a:endParaRPr lang="en-US" dirty="0" smtClean="0"/>
          </a:p>
          <a:p>
            <a:pPr>
              <a:defRPr/>
            </a:pPr>
            <a:r>
              <a:rPr lang="en-US" dirty="0" err="1" smtClean="0"/>
              <a:t>Esta</a:t>
            </a:r>
            <a:r>
              <a:rPr lang="en-US" dirty="0" smtClean="0"/>
              <a:t> </a:t>
            </a:r>
            <a:r>
              <a:rPr lang="en-US" dirty="0" err="1" smtClean="0"/>
              <a:t>seccion</a:t>
            </a:r>
            <a:r>
              <a:rPr lang="en-US" dirty="0" smtClean="0"/>
              <a:t> </a:t>
            </a:r>
            <a:r>
              <a:rPr lang="en-US" dirty="0" err="1" smtClean="0"/>
              <a:t>contiene</a:t>
            </a:r>
            <a:r>
              <a:rPr lang="en-US" dirty="0" smtClean="0"/>
              <a:t> </a:t>
            </a:r>
            <a:r>
              <a:rPr lang="en-US" dirty="0" err="1" smtClean="0"/>
              <a:t>requsisitos</a:t>
            </a:r>
            <a:r>
              <a:rPr lang="en-US" dirty="0" smtClean="0"/>
              <a:t> de </a:t>
            </a:r>
            <a:r>
              <a:rPr lang="en-US" dirty="0" err="1" smtClean="0"/>
              <a:t>seguridad</a:t>
            </a:r>
            <a:r>
              <a:rPr lang="en-US" dirty="0" smtClean="0"/>
              <a:t> </a:t>
            </a:r>
            <a:r>
              <a:rPr lang="en-US" dirty="0" err="1" smtClean="0"/>
              <a:t>relativos</a:t>
            </a:r>
            <a:r>
              <a:rPr lang="en-US" dirty="0" smtClean="0"/>
              <a:t> a la </a:t>
            </a:r>
            <a:r>
              <a:rPr lang="en-US" dirty="0" err="1" smtClean="0"/>
              <a:t>proteccion</a:t>
            </a:r>
            <a:r>
              <a:rPr lang="en-US" dirty="0" smtClean="0"/>
              <a:t> contra </a:t>
            </a:r>
            <a:r>
              <a:rPr lang="en-US" dirty="0" err="1" smtClean="0"/>
              <a:t>incendios</a:t>
            </a:r>
            <a:r>
              <a:rPr lang="en-US" dirty="0" smtClean="0"/>
              <a:t>,</a:t>
            </a:r>
            <a:r>
              <a:rPr lang="es-ES" dirty="0" smtClean="0"/>
              <a:t> diseño</a:t>
            </a:r>
            <a:r>
              <a:rPr lang="en-US" dirty="0" smtClean="0"/>
              <a:t>,</a:t>
            </a:r>
            <a:r>
              <a:rPr lang="en-US" dirty="0" err="1" smtClean="0"/>
              <a:t>mantenimiento</a:t>
            </a:r>
            <a:r>
              <a:rPr lang="en-US" dirty="0" smtClean="0"/>
              <a:t>, y </a:t>
            </a:r>
            <a:r>
              <a:rPr lang="en-US" dirty="0" err="1" smtClean="0"/>
              <a:t>uso</a:t>
            </a:r>
            <a:r>
              <a:rPr lang="en-US" dirty="0" smtClean="0"/>
              <a:t> de </a:t>
            </a:r>
            <a:r>
              <a:rPr lang="en-US" dirty="0" err="1" smtClean="0"/>
              <a:t>carretillas</a:t>
            </a:r>
            <a:r>
              <a:rPr lang="en-US" dirty="0" smtClean="0"/>
              <a:t>, </a:t>
            </a:r>
            <a:r>
              <a:rPr lang="en-US" dirty="0" err="1" smtClean="0"/>
              <a:t>tractores</a:t>
            </a:r>
            <a:r>
              <a:rPr lang="en-US" dirty="0" smtClean="0"/>
              <a:t>, </a:t>
            </a:r>
            <a:r>
              <a:rPr lang="en-US" dirty="0" err="1" smtClean="0"/>
              <a:t>camiones</a:t>
            </a:r>
            <a:r>
              <a:rPr lang="en-US" dirty="0" smtClean="0"/>
              <a:t> de </a:t>
            </a:r>
            <a:r>
              <a:rPr lang="en-US" dirty="0" err="1" smtClean="0"/>
              <a:t>plataforma</a:t>
            </a:r>
            <a:r>
              <a:rPr lang="en-US" dirty="0" smtClean="0"/>
              <a:t>, </a:t>
            </a:r>
            <a:r>
              <a:rPr lang="en-US" dirty="0" err="1" smtClean="0"/>
              <a:t>carretillas</a:t>
            </a:r>
            <a:r>
              <a:rPr lang="en-US" dirty="0" smtClean="0"/>
              <a:t> </a:t>
            </a:r>
            <a:r>
              <a:rPr lang="en-US" dirty="0" err="1" smtClean="0"/>
              <a:t>motorizadas</a:t>
            </a:r>
            <a:r>
              <a:rPr lang="en-US" dirty="0" smtClean="0"/>
              <a:t>, y </a:t>
            </a:r>
            <a:r>
              <a:rPr lang="en-US" dirty="0" err="1" smtClean="0"/>
              <a:t>otros</a:t>
            </a:r>
            <a:r>
              <a:rPr lang="en-US" dirty="0" smtClean="0"/>
              <a:t> </a:t>
            </a:r>
            <a:r>
              <a:rPr lang="en-US" dirty="0" err="1" smtClean="0"/>
              <a:t>camiones</a:t>
            </a:r>
            <a:r>
              <a:rPr lang="en-US" dirty="0" smtClean="0"/>
              <a:t> </a:t>
            </a:r>
            <a:r>
              <a:rPr lang="en-US" dirty="0" err="1" smtClean="0"/>
              <a:t>industriales</a:t>
            </a:r>
            <a:r>
              <a:rPr lang="en-US" dirty="0" smtClean="0"/>
              <a:t>  </a:t>
            </a:r>
            <a:r>
              <a:rPr lang="en-US" dirty="0" err="1" smtClean="0"/>
              <a:t>motorizados</a:t>
            </a:r>
            <a:r>
              <a:rPr lang="en-US" dirty="0" smtClean="0"/>
              <a:t> </a:t>
            </a:r>
            <a:r>
              <a:rPr lang="en-US" dirty="0" err="1" smtClean="0"/>
              <a:t>por</a:t>
            </a:r>
            <a:r>
              <a:rPr lang="en-US" dirty="0" smtClean="0"/>
              <a:t> </a:t>
            </a:r>
            <a:r>
              <a:rPr lang="en-US" dirty="0" err="1" smtClean="0"/>
              <a:t>motores</a:t>
            </a:r>
            <a:r>
              <a:rPr lang="en-US" dirty="0" smtClean="0"/>
              <a:t> </a:t>
            </a:r>
            <a:r>
              <a:rPr lang="en-US" dirty="0" err="1" smtClean="0"/>
              <a:t>electricos</a:t>
            </a:r>
            <a:r>
              <a:rPr lang="en-US" dirty="0" smtClean="0"/>
              <a:t> o </a:t>
            </a:r>
            <a:r>
              <a:rPr lang="en-US" dirty="0" err="1" smtClean="0"/>
              <a:t>motores</a:t>
            </a:r>
            <a:r>
              <a:rPr lang="en-US" dirty="0" smtClean="0"/>
              <a:t> de </a:t>
            </a:r>
            <a:r>
              <a:rPr lang="en-US" dirty="0" err="1" smtClean="0"/>
              <a:t>combistion</a:t>
            </a:r>
            <a:r>
              <a:rPr lang="en-US" dirty="0" smtClean="0"/>
              <a:t> </a:t>
            </a:r>
            <a:r>
              <a:rPr lang="en-US" dirty="0" err="1" smtClean="0"/>
              <a:t>interna</a:t>
            </a:r>
            <a:r>
              <a:rPr lang="en-US" dirty="0" smtClean="0"/>
              <a:t>. </a:t>
            </a:r>
            <a:r>
              <a:rPr lang="en-US" dirty="0" err="1" smtClean="0"/>
              <a:t>Esta</a:t>
            </a:r>
            <a:r>
              <a:rPr lang="en-US" dirty="0" smtClean="0"/>
              <a:t> </a:t>
            </a:r>
            <a:r>
              <a:rPr lang="en-US" dirty="0" err="1" smtClean="0"/>
              <a:t>seccion</a:t>
            </a:r>
            <a:r>
              <a:rPr lang="en-US" dirty="0" smtClean="0"/>
              <a:t> no </a:t>
            </a:r>
            <a:r>
              <a:rPr lang="en-US" dirty="0" err="1" smtClean="0"/>
              <a:t>aplica</a:t>
            </a:r>
            <a:r>
              <a:rPr lang="en-US" dirty="0" smtClean="0"/>
              <a:t> a </a:t>
            </a:r>
            <a:r>
              <a:rPr lang="en-US" dirty="0" err="1" smtClean="0"/>
              <a:t>camiones</a:t>
            </a:r>
            <a:r>
              <a:rPr lang="en-US" dirty="0" smtClean="0"/>
              <a:t> de </a:t>
            </a:r>
            <a:r>
              <a:rPr lang="en-US" dirty="0" err="1" smtClean="0"/>
              <a:t>aire</a:t>
            </a:r>
            <a:r>
              <a:rPr lang="en-US" dirty="0" smtClean="0"/>
              <a:t> </a:t>
            </a:r>
            <a:r>
              <a:rPr lang="en-US" dirty="0" err="1" smtClean="0"/>
              <a:t>comprimido</a:t>
            </a:r>
            <a:r>
              <a:rPr lang="en-US" dirty="0" smtClean="0"/>
              <a:t> o </a:t>
            </a:r>
            <a:r>
              <a:rPr lang="en-US" dirty="0" err="1" smtClean="0"/>
              <a:t>camiones</a:t>
            </a:r>
            <a:r>
              <a:rPr lang="en-US" dirty="0" smtClean="0"/>
              <a:t> con gas </a:t>
            </a:r>
            <a:r>
              <a:rPr lang="en-US" dirty="0" err="1" smtClean="0"/>
              <a:t>comprimidos</a:t>
            </a:r>
            <a:r>
              <a:rPr lang="en-US" dirty="0" smtClean="0"/>
              <a:t> no </a:t>
            </a:r>
            <a:r>
              <a:rPr lang="en-US" dirty="0" err="1" smtClean="0"/>
              <a:t>inflamables</a:t>
            </a:r>
            <a:r>
              <a:rPr lang="en-US" dirty="0" smtClean="0"/>
              <a:t>, </a:t>
            </a:r>
            <a:r>
              <a:rPr lang="en-US" dirty="0" err="1" smtClean="0"/>
              <a:t>ni</a:t>
            </a:r>
            <a:r>
              <a:rPr lang="en-US" dirty="0" smtClean="0"/>
              <a:t> </a:t>
            </a:r>
            <a:r>
              <a:rPr lang="en-US" dirty="0" err="1" smtClean="0"/>
              <a:t>para</a:t>
            </a:r>
            <a:r>
              <a:rPr lang="en-US" dirty="0" smtClean="0"/>
              <a:t> </a:t>
            </a:r>
            <a:r>
              <a:rPr lang="en-US" dirty="0" err="1" smtClean="0"/>
              <a:t>vehiculos</a:t>
            </a:r>
            <a:r>
              <a:rPr lang="en-US" dirty="0" smtClean="0"/>
              <a:t> </a:t>
            </a:r>
            <a:r>
              <a:rPr lang="en-US" dirty="0" err="1" smtClean="0"/>
              <a:t>agricolas</a:t>
            </a:r>
            <a:r>
              <a:rPr lang="en-US" dirty="0" smtClean="0"/>
              <a:t>, </a:t>
            </a:r>
            <a:r>
              <a:rPr lang="en-US" dirty="0" err="1" smtClean="0"/>
              <a:t>ni</a:t>
            </a:r>
            <a:r>
              <a:rPr lang="en-US" dirty="0" smtClean="0"/>
              <a:t> </a:t>
            </a:r>
            <a:r>
              <a:rPr lang="en-US" dirty="0" err="1" smtClean="0"/>
              <a:t>para</a:t>
            </a:r>
            <a:r>
              <a:rPr lang="en-US" dirty="0" smtClean="0"/>
              <a:t> los </a:t>
            </a:r>
            <a:r>
              <a:rPr lang="en-US" dirty="0" err="1" smtClean="0"/>
              <a:t>vehiculos</a:t>
            </a:r>
            <a:r>
              <a:rPr lang="en-US" dirty="0" smtClean="0"/>
              <a:t> </a:t>
            </a:r>
            <a:r>
              <a:rPr lang="en-US" dirty="0" err="1" smtClean="0"/>
              <a:t>usados</a:t>
            </a:r>
            <a:r>
              <a:rPr lang="en-US" dirty="0" smtClean="0"/>
              <a:t> </a:t>
            </a:r>
            <a:r>
              <a:rPr lang="en-US" dirty="0" err="1" smtClean="0"/>
              <a:t>para</a:t>
            </a:r>
            <a:r>
              <a:rPr lang="en-US" dirty="0" smtClean="0"/>
              <a:t> el </a:t>
            </a:r>
            <a:r>
              <a:rPr lang="en-US" dirty="0" err="1" smtClean="0"/>
              <a:t>movimiento</a:t>
            </a:r>
            <a:r>
              <a:rPr lang="en-US" dirty="0" smtClean="0"/>
              <a:t> de </a:t>
            </a:r>
            <a:r>
              <a:rPr lang="en-US" dirty="0" err="1" smtClean="0"/>
              <a:t>tierra</a:t>
            </a:r>
            <a:r>
              <a:rPr lang="en-US" dirty="0" smtClean="0"/>
              <a:t>  o </a:t>
            </a:r>
            <a:r>
              <a:rPr lang="en-US" dirty="0" err="1" smtClean="0"/>
              <a:t>acarriar</a:t>
            </a:r>
            <a:r>
              <a:rPr lang="en-US" dirty="0" smtClean="0"/>
              <a:t> </a:t>
            </a:r>
            <a:r>
              <a:rPr lang="en-US" dirty="0" err="1" smtClean="0"/>
              <a:t>sobre</a:t>
            </a:r>
            <a:r>
              <a:rPr lang="en-US" dirty="0" smtClean="0"/>
              <a:t> el </a:t>
            </a:r>
            <a:r>
              <a:rPr lang="en-US" dirty="0" err="1" smtClean="0"/>
              <a:t>camino</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smtClean="0"/>
              <a:t>Por Definicion…</a:t>
            </a:r>
          </a:p>
        </p:txBody>
      </p:sp>
      <p:sp>
        <p:nvSpPr>
          <p:cNvPr id="61443" name="Rectangle 3"/>
          <p:cNvSpPr>
            <a:spLocks noGrp="1" noChangeArrowheads="1"/>
          </p:cNvSpPr>
          <p:nvPr>
            <p:ph type="body" idx="1"/>
          </p:nvPr>
        </p:nvSpPr>
        <p:spPr>
          <a:xfrm>
            <a:off x="1104900" y="2136775"/>
            <a:ext cx="10361613" cy="4113213"/>
          </a:xfrm>
        </p:spPr>
        <p:txBody>
          <a:bodyPr/>
          <a:lstStyle/>
          <a:p>
            <a:pPr eaLnBrk="1" hangingPunct="1"/>
            <a:r>
              <a:rPr lang="en-US" sz="2800" smtClean="0"/>
              <a:t>Un Camion Industrial Motorizado es</a:t>
            </a:r>
          </a:p>
          <a:p>
            <a:pPr eaLnBrk="1" hangingPunct="1"/>
            <a:endParaRPr lang="en-US" sz="2800" smtClean="0"/>
          </a:p>
          <a:p>
            <a:pPr lvl="1" eaLnBrk="1" hangingPunct="1"/>
            <a:r>
              <a:rPr lang="en-US" smtClean="0"/>
              <a:t>Un camion mobil, camion de energia umpulsada  usado para empujar, jalar, elevar, y apilar materiales. [Definicion de la Sociedad Americana de Ingenieros Mecanicos]</a:t>
            </a:r>
          </a:p>
          <a:p>
            <a:pPr lvl="1" eaLnBrk="1" hangingPunct="1"/>
            <a:endParaRPr lang="en-US" smtClean="0"/>
          </a:p>
          <a:p>
            <a:pPr lvl="1" eaLnBrk="1" hangingPunct="1"/>
            <a:r>
              <a:rPr lang="en-US" smtClean="0"/>
              <a:t>Se excluyen los vehiculos usados para mover tierra o acarriar sobre el camino.</a:t>
            </a:r>
          </a:p>
          <a:p>
            <a:pPr lvl="1" eaLnBrk="1" hangingPunct="1"/>
            <a:endParaRPr lang="en-US" smtClean="0"/>
          </a:p>
          <a:p>
            <a:pPr lvl="1" eaLnBrk="1" hangingPunct="1"/>
            <a:r>
              <a:rPr lang="en-US" smtClean="0"/>
              <a:t>Comunmente conocidos como caretillas elevadoras, transpaletas, carros de montar, caretillas o  montacargas</a:t>
            </a:r>
          </a:p>
          <a:p>
            <a:pPr lvl="1" eaLnBrk="1" hangingPunct="1"/>
            <a:endParaRPr lang="en-US" smtClean="0"/>
          </a:p>
          <a:p>
            <a:pPr lvl="1" eaLnBrk="1" hangingPunct="1"/>
            <a:r>
              <a:rPr lang="en-US" smtClean="0"/>
              <a:t>Pueden ser prendidas por motores electricos o de combustion.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82613" y="706438"/>
            <a:ext cx="10382250" cy="1138237"/>
          </a:xfrm>
        </p:spPr>
        <p:txBody>
          <a:bodyPr/>
          <a:lstStyle/>
          <a:p>
            <a:pPr eaLnBrk="1" hangingPunct="1"/>
            <a:r>
              <a:rPr lang="en-US" altLang="en-US" smtClean="0"/>
              <a:t>Classes de Camiones Industriales Motorizados comunmente usados*</a:t>
            </a:r>
          </a:p>
        </p:txBody>
      </p:sp>
      <p:sp>
        <p:nvSpPr>
          <p:cNvPr id="46083" name="Rectangle 3"/>
          <p:cNvSpPr>
            <a:spLocks noGrp="1" noChangeArrowheads="1"/>
          </p:cNvSpPr>
          <p:nvPr>
            <p:ph type="body" idx="1"/>
          </p:nvPr>
        </p:nvSpPr>
        <p:spPr>
          <a:xfrm>
            <a:off x="1233488" y="2289175"/>
            <a:ext cx="10445750" cy="3621088"/>
          </a:xfrm>
        </p:spPr>
        <p:txBody>
          <a:bodyPr rtlCol="0">
            <a:normAutofit fontScale="92500" lnSpcReduction="20000"/>
          </a:bodyPr>
          <a:lstStyle/>
          <a:p>
            <a:pPr eaLnBrk="1" fontAlgn="auto" hangingPunct="1">
              <a:lnSpc>
                <a:spcPct val="80000"/>
              </a:lnSpc>
              <a:spcAft>
                <a:spcPts val="0"/>
              </a:spcAft>
              <a:buFont typeface="Arial" panose="020B0604020202020204" pitchFamily="34" charset="0"/>
              <a:buChar char="•"/>
              <a:defRPr/>
            </a:pPr>
            <a:r>
              <a:rPr lang="en-US" altLang="en-US" sz="2865" dirty="0" smtClean="0"/>
              <a:t>La </a:t>
            </a:r>
            <a:r>
              <a:rPr lang="en-US" altLang="en-US" sz="2865" dirty="0" err="1" smtClean="0"/>
              <a:t>Asociacion</a:t>
            </a:r>
            <a:r>
              <a:rPr lang="en-US" altLang="en-US" sz="2865" dirty="0" smtClean="0"/>
              <a:t> Industrial de </a:t>
            </a:r>
            <a:r>
              <a:rPr lang="en-US" altLang="en-US" sz="2865" dirty="0" err="1" smtClean="0"/>
              <a:t>Camiones</a:t>
            </a:r>
            <a:r>
              <a:rPr lang="en-US" altLang="en-US" sz="2865" dirty="0" smtClean="0"/>
              <a:t> a </a:t>
            </a:r>
            <a:r>
              <a:rPr lang="en-US" altLang="en-US" sz="2865" dirty="0" err="1" smtClean="0"/>
              <a:t>puesto</a:t>
            </a:r>
            <a:r>
              <a:rPr lang="en-US" altLang="en-US" sz="2865" dirty="0" smtClean="0"/>
              <a:t> a </a:t>
            </a:r>
            <a:r>
              <a:rPr lang="en-US" altLang="en-US" sz="2865" dirty="0" err="1" smtClean="0"/>
              <a:t>camiones</a:t>
            </a:r>
            <a:r>
              <a:rPr lang="en-US" altLang="en-US" sz="2865" dirty="0" smtClean="0"/>
              <a:t> </a:t>
            </a:r>
            <a:r>
              <a:rPr lang="en-US" altLang="en-US" sz="2865" dirty="0" err="1" smtClean="0"/>
              <a:t>insdustriales</a:t>
            </a:r>
            <a:r>
              <a:rPr lang="en-US" altLang="en-US" sz="2865" dirty="0" smtClean="0"/>
              <a:t> </a:t>
            </a:r>
            <a:r>
              <a:rPr lang="en-US" altLang="en-US" sz="2865" dirty="0" err="1" smtClean="0"/>
              <a:t>motorizados</a:t>
            </a:r>
            <a:r>
              <a:rPr lang="en-US" altLang="en-US" sz="2865" dirty="0" smtClean="0"/>
              <a:t> en </a:t>
            </a:r>
            <a:r>
              <a:rPr lang="en-US" altLang="en-US" sz="2865" dirty="0"/>
              <a:t>7 </a:t>
            </a:r>
            <a:r>
              <a:rPr lang="en-US" altLang="en-US" sz="2865" dirty="0" err="1" smtClean="0"/>
              <a:t>clases</a:t>
            </a:r>
            <a:r>
              <a:rPr lang="en-US" altLang="en-US" sz="2865" dirty="0" smtClean="0"/>
              <a:t>.</a:t>
            </a:r>
          </a:p>
          <a:p>
            <a:pPr eaLnBrk="1" fontAlgn="auto" hangingPunct="1">
              <a:lnSpc>
                <a:spcPct val="80000"/>
              </a:lnSpc>
              <a:spcAft>
                <a:spcPts val="0"/>
              </a:spcAft>
              <a:buFont typeface="Arial" panose="020B0604020202020204" pitchFamily="34" charset="0"/>
              <a:buChar char="•"/>
              <a:defRPr/>
            </a:pPr>
            <a:endParaRPr lang="en-US" altLang="en-US" sz="2865" dirty="0"/>
          </a:p>
          <a:p>
            <a:pPr lvl="1" eaLnBrk="1" fontAlgn="auto" hangingPunct="1">
              <a:lnSpc>
                <a:spcPct val="80000"/>
              </a:lnSpc>
              <a:spcAft>
                <a:spcPts val="0"/>
              </a:spcAft>
              <a:buFont typeface="Arial" panose="020B0604020202020204" pitchFamily="34" charset="0"/>
              <a:buChar char="•"/>
              <a:defRPr/>
            </a:pPr>
            <a:r>
              <a:rPr lang="en-US" altLang="en-US" sz="2660" dirty="0" err="1" smtClean="0"/>
              <a:t>Clase</a:t>
            </a:r>
            <a:r>
              <a:rPr lang="en-US" altLang="en-US" sz="2660" dirty="0" smtClean="0"/>
              <a:t> I – Camion de motor </a:t>
            </a:r>
            <a:r>
              <a:rPr lang="en-US" altLang="en-US" sz="2660" dirty="0" err="1" smtClean="0"/>
              <a:t>electrico</a:t>
            </a:r>
            <a:r>
              <a:rPr lang="en-US" altLang="en-US" sz="2660" dirty="0" smtClean="0"/>
              <a:t> </a:t>
            </a:r>
            <a:r>
              <a:rPr lang="en-US" altLang="en-US" sz="2660" dirty="0" err="1" smtClean="0"/>
              <a:t>para</a:t>
            </a:r>
            <a:r>
              <a:rPr lang="en-US" altLang="en-US" sz="2660" dirty="0" smtClean="0"/>
              <a:t> </a:t>
            </a:r>
            <a:r>
              <a:rPr lang="en-US" altLang="en-US" sz="2660" dirty="0" err="1" smtClean="0"/>
              <a:t>montar</a:t>
            </a:r>
            <a:endParaRPr lang="en-US" altLang="en-US" sz="2660" dirty="0"/>
          </a:p>
          <a:p>
            <a:pPr lvl="1" eaLnBrk="1" fontAlgn="auto" hangingPunct="1">
              <a:lnSpc>
                <a:spcPct val="80000"/>
              </a:lnSpc>
              <a:spcAft>
                <a:spcPts val="0"/>
              </a:spcAft>
              <a:buFont typeface="Arial" panose="020B0604020202020204" pitchFamily="34" charset="0"/>
              <a:buChar char="•"/>
              <a:defRPr/>
            </a:pPr>
            <a:r>
              <a:rPr lang="en-US" altLang="en-US" sz="2660" dirty="0" err="1" smtClean="0"/>
              <a:t>Clase</a:t>
            </a:r>
            <a:r>
              <a:rPr lang="en-US" altLang="en-US" sz="2660" dirty="0" smtClean="0"/>
              <a:t> </a:t>
            </a:r>
            <a:r>
              <a:rPr lang="en-US" altLang="en-US" sz="2660" dirty="0"/>
              <a:t>II </a:t>
            </a:r>
            <a:r>
              <a:rPr lang="en-US" altLang="en-US" sz="2660" dirty="0" smtClean="0"/>
              <a:t>– Camion de motor </a:t>
            </a:r>
            <a:r>
              <a:rPr lang="en-US" altLang="en-US" sz="2660" dirty="0" err="1" smtClean="0"/>
              <a:t>electrico</a:t>
            </a:r>
            <a:r>
              <a:rPr lang="en-US" altLang="en-US" sz="2660" dirty="0" smtClean="0"/>
              <a:t> </a:t>
            </a:r>
            <a:r>
              <a:rPr lang="en-US" altLang="en-US" sz="2660" dirty="0" err="1" smtClean="0"/>
              <a:t>para</a:t>
            </a:r>
            <a:r>
              <a:rPr lang="en-US" altLang="en-US" sz="2660" dirty="0" smtClean="0"/>
              <a:t> </a:t>
            </a:r>
            <a:r>
              <a:rPr lang="en-US" altLang="en-US" sz="2660" dirty="0" err="1" smtClean="0"/>
              <a:t>pasillo</a:t>
            </a:r>
            <a:r>
              <a:rPr lang="en-US" altLang="en-US" sz="2660" dirty="0" smtClean="0"/>
              <a:t> </a:t>
            </a:r>
            <a:r>
              <a:rPr lang="en-US" altLang="en-US" sz="2660" dirty="0" err="1" smtClean="0"/>
              <a:t>angosto</a:t>
            </a:r>
            <a:r>
              <a:rPr lang="en-US" altLang="en-US" sz="2660" dirty="0" smtClean="0"/>
              <a:t> </a:t>
            </a:r>
            <a:endParaRPr lang="en-US" altLang="en-US" sz="2660" dirty="0"/>
          </a:p>
          <a:p>
            <a:pPr lvl="1" eaLnBrk="1" fontAlgn="auto" hangingPunct="1">
              <a:lnSpc>
                <a:spcPct val="80000"/>
              </a:lnSpc>
              <a:spcAft>
                <a:spcPts val="0"/>
              </a:spcAft>
              <a:buFont typeface="Arial" panose="020B0604020202020204" pitchFamily="34" charset="0"/>
              <a:buChar char="•"/>
              <a:defRPr/>
            </a:pPr>
            <a:r>
              <a:rPr lang="en-US" altLang="en-US" sz="2660" dirty="0" err="1" smtClean="0"/>
              <a:t>Clase</a:t>
            </a:r>
            <a:r>
              <a:rPr lang="en-US" altLang="en-US" sz="2660" dirty="0" smtClean="0"/>
              <a:t> </a:t>
            </a:r>
            <a:r>
              <a:rPr lang="en-US" altLang="en-US" sz="2660" dirty="0"/>
              <a:t>III </a:t>
            </a:r>
            <a:r>
              <a:rPr lang="en-US" altLang="en-US" sz="2660" dirty="0" smtClean="0"/>
              <a:t>– Camion de motor </a:t>
            </a:r>
            <a:r>
              <a:rPr lang="en-US" altLang="en-US" sz="2660" dirty="0" err="1" smtClean="0"/>
              <a:t>electrico</a:t>
            </a:r>
            <a:r>
              <a:rPr lang="en-US" altLang="en-US" sz="2660" dirty="0" smtClean="0"/>
              <a:t> de </a:t>
            </a:r>
            <a:r>
              <a:rPr lang="en-US" altLang="en-US" sz="2660" dirty="0" err="1" smtClean="0"/>
              <a:t>mano</a:t>
            </a:r>
            <a:r>
              <a:rPr lang="en-US" altLang="en-US" sz="2660" dirty="0" smtClean="0"/>
              <a:t> o de </a:t>
            </a:r>
            <a:r>
              <a:rPr lang="en-US" altLang="en-US" sz="2660" dirty="0" err="1" smtClean="0"/>
              <a:t>montar</a:t>
            </a:r>
            <a:endParaRPr lang="en-US" altLang="en-US" sz="2660" dirty="0"/>
          </a:p>
          <a:p>
            <a:pPr lvl="1" eaLnBrk="1" fontAlgn="auto" hangingPunct="1">
              <a:lnSpc>
                <a:spcPct val="80000"/>
              </a:lnSpc>
              <a:spcAft>
                <a:spcPts val="0"/>
              </a:spcAft>
              <a:buFont typeface="Arial" panose="020B0604020202020204" pitchFamily="34" charset="0"/>
              <a:buChar char="•"/>
              <a:defRPr/>
            </a:pPr>
            <a:r>
              <a:rPr lang="en-US" altLang="en-US" sz="2660" dirty="0" err="1" smtClean="0"/>
              <a:t>Clase</a:t>
            </a:r>
            <a:r>
              <a:rPr lang="en-US" altLang="en-US" sz="2660" dirty="0" smtClean="0"/>
              <a:t> </a:t>
            </a:r>
            <a:r>
              <a:rPr lang="en-US" altLang="en-US" sz="2660" dirty="0"/>
              <a:t>IV </a:t>
            </a:r>
            <a:r>
              <a:rPr lang="en-US" altLang="en-US" sz="2660" dirty="0" smtClean="0"/>
              <a:t>–</a:t>
            </a:r>
            <a:r>
              <a:rPr lang="en-US" altLang="en-US" sz="2660" dirty="0" err="1" smtClean="0"/>
              <a:t>Camiones</a:t>
            </a:r>
            <a:r>
              <a:rPr lang="en-US" altLang="en-US" sz="2660" dirty="0" smtClean="0"/>
              <a:t> de motor de combustion </a:t>
            </a:r>
            <a:r>
              <a:rPr lang="en-US" altLang="en-US" sz="2660" dirty="0" err="1" smtClean="0"/>
              <a:t>interna</a:t>
            </a:r>
            <a:r>
              <a:rPr lang="en-US" altLang="en-US" sz="2660" dirty="0" smtClean="0"/>
              <a:t>  (</a:t>
            </a:r>
            <a:r>
              <a:rPr lang="en-US" altLang="en-US" sz="2660" dirty="0" err="1" smtClean="0"/>
              <a:t>llantas</a:t>
            </a:r>
            <a:r>
              <a:rPr lang="en-US" altLang="en-US" sz="2660" dirty="0" smtClean="0"/>
              <a:t> </a:t>
            </a:r>
            <a:r>
              <a:rPr lang="en-US" altLang="en-US" sz="2660" dirty="0" err="1" smtClean="0"/>
              <a:t>solidas</a:t>
            </a:r>
            <a:r>
              <a:rPr lang="en-US" altLang="en-US" sz="2660" dirty="0" smtClean="0"/>
              <a:t> o con </a:t>
            </a:r>
            <a:r>
              <a:rPr lang="en-US" altLang="en-US" sz="2660" dirty="0" err="1" smtClean="0"/>
              <a:t>cojin</a:t>
            </a:r>
            <a:r>
              <a:rPr lang="en-US" altLang="en-US" sz="2660" dirty="0" smtClean="0"/>
              <a:t>)</a:t>
            </a:r>
            <a:endParaRPr lang="en-US" altLang="en-US" sz="2660" dirty="0"/>
          </a:p>
          <a:p>
            <a:pPr lvl="1" eaLnBrk="1" fontAlgn="auto" hangingPunct="1">
              <a:lnSpc>
                <a:spcPct val="80000"/>
              </a:lnSpc>
              <a:spcAft>
                <a:spcPts val="0"/>
              </a:spcAft>
              <a:buFont typeface="Arial" panose="020B0604020202020204" pitchFamily="34" charset="0"/>
              <a:buChar char="•"/>
              <a:defRPr/>
            </a:pPr>
            <a:r>
              <a:rPr lang="en-US" altLang="en-US" sz="2660" dirty="0" err="1" smtClean="0"/>
              <a:t>Clase</a:t>
            </a:r>
            <a:r>
              <a:rPr lang="en-US" altLang="en-US" sz="2660" dirty="0" smtClean="0"/>
              <a:t> </a:t>
            </a:r>
            <a:r>
              <a:rPr lang="en-US" altLang="en-US" sz="2660" dirty="0"/>
              <a:t>V </a:t>
            </a:r>
            <a:r>
              <a:rPr lang="en-US" altLang="en-US" sz="2660" dirty="0" smtClean="0"/>
              <a:t>– </a:t>
            </a:r>
            <a:r>
              <a:rPr lang="en-US" altLang="en-US" sz="2660" dirty="0" err="1" smtClean="0"/>
              <a:t>camiones</a:t>
            </a:r>
            <a:r>
              <a:rPr lang="en-US" altLang="en-US" sz="2660" dirty="0" smtClean="0"/>
              <a:t> de motor de combustion </a:t>
            </a:r>
            <a:r>
              <a:rPr lang="en-US" altLang="en-US" sz="2660" dirty="0" err="1" smtClean="0"/>
              <a:t>interna</a:t>
            </a:r>
            <a:r>
              <a:rPr lang="en-US" altLang="en-US" sz="2660" dirty="0" smtClean="0"/>
              <a:t> (</a:t>
            </a:r>
            <a:r>
              <a:rPr lang="en-US" altLang="en-US" sz="2660" dirty="0" err="1" smtClean="0"/>
              <a:t>llantas</a:t>
            </a:r>
            <a:r>
              <a:rPr lang="en-US" altLang="en-US" sz="2660" dirty="0" smtClean="0"/>
              <a:t> </a:t>
            </a:r>
            <a:r>
              <a:rPr lang="en-US" altLang="en-US" sz="2660" dirty="0" err="1" smtClean="0"/>
              <a:t>neumaticas</a:t>
            </a:r>
            <a:r>
              <a:rPr lang="en-US" altLang="en-US" sz="2660" dirty="0" smtClean="0"/>
              <a:t>)</a:t>
            </a:r>
            <a:endParaRPr lang="en-US" altLang="en-US" sz="2660" dirty="0"/>
          </a:p>
          <a:p>
            <a:pPr lvl="1" eaLnBrk="1" fontAlgn="auto" hangingPunct="1">
              <a:lnSpc>
                <a:spcPct val="80000"/>
              </a:lnSpc>
              <a:spcAft>
                <a:spcPts val="0"/>
              </a:spcAft>
              <a:buFont typeface="Arial" panose="020B0604020202020204" pitchFamily="34" charset="0"/>
              <a:buChar char="•"/>
              <a:defRPr/>
            </a:pPr>
            <a:r>
              <a:rPr lang="en-US" altLang="en-US" sz="2660" dirty="0" err="1" smtClean="0"/>
              <a:t>Clase</a:t>
            </a:r>
            <a:r>
              <a:rPr lang="en-US" altLang="en-US" sz="2660" dirty="0" smtClean="0"/>
              <a:t> </a:t>
            </a:r>
            <a:r>
              <a:rPr lang="en-US" altLang="en-US" sz="2660" dirty="0"/>
              <a:t>VI </a:t>
            </a:r>
            <a:r>
              <a:rPr lang="en-US" altLang="en-US" sz="2660" dirty="0" smtClean="0"/>
              <a:t>– </a:t>
            </a:r>
            <a:r>
              <a:rPr lang="en-US" altLang="en-US" sz="2660" dirty="0" err="1" smtClean="0"/>
              <a:t>Tractores</a:t>
            </a:r>
            <a:r>
              <a:rPr lang="en-US" altLang="en-US" sz="2660" dirty="0" smtClean="0"/>
              <a:t> </a:t>
            </a:r>
            <a:r>
              <a:rPr lang="en-US" altLang="en-US" sz="2660" dirty="0" err="1" smtClean="0"/>
              <a:t>electricos</a:t>
            </a:r>
            <a:r>
              <a:rPr lang="en-US" altLang="en-US" sz="2660" dirty="0" smtClean="0"/>
              <a:t> o de combustion </a:t>
            </a:r>
            <a:r>
              <a:rPr lang="en-US" altLang="en-US" sz="2660" dirty="0" err="1" smtClean="0"/>
              <a:t>interna</a:t>
            </a:r>
            <a:endParaRPr lang="en-US" altLang="en-US" sz="2660" dirty="0"/>
          </a:p>
          <a:p>
            <a:pPr lvl="1" eaLnBrk="1" fontAlgn="auto" hangingPunct="1">
              <a:lnSpc>
                <a:spcPct val="80000"/>
              </a:lnSpc>
              <a:spcAft>
                <a:spcPts val="0"/>
              </a:spcAft>
              <a:buFont typeface="Arial" panose="020B0604020202020204" pitchFamily="34" charset="0"/>
              <a:buChar char="•"/>
              <a:defRPr/>
            </a:pPr>
            <a:r>
              <a:rPr lang="en-US" altLang="en-US" sz="2660" dirty="0" err="1" smtClean="0"/>
              <a:t>Clase</a:t>
            </a:r>
            <a:r>
              <a:rPr lang="en-US" altLang="en-US" sz="2660" dirty="0" smtClean="0"/>
              <a:t> </a:t>
            </a:r>
            <a:r>
              <a:rPr lang="en-US" altLang="en-US" sz="2660" dirty="0"/>
              <a:t>VII </a:t>
            </a:r>
            <a:r>
              <a:rPr lang="en-US" altLang="en-US" sz="2660" dirty="0" smtClean="0"/>
              <a:t>– </a:t>
            </a:r>
            <a:r>
              <a:rPr lang="en-US" altLang="en-US" sz="2660" dirty="0" err="1" smtClean="0"/>
              <a:t>Carretillas</a:t>
            </a:r>
            <a:r>
              <a:rPr lang="en-US" altLang="en-US" sz="2660" dirty="0" smtClean="0"/>
              <a:t> </a:t>
            </a:r>
            <a:r>
              <a:rPr lang="en-US" altLang="en-US" sz="2660" dirty="0" err="1" smtClean="0"/>
              <a:t>elevadoras</a:t>
            </a:r>
            <a:r>
              <a:rPr lang="en-US" altLang="en-US" sz="2660" dirty="0" smtClean="0"/>
              <a:t> </a:t>
            </a:r>
            <a:r>
              <a:rPr lang="en-US" altLang="en-US" sz="2660" dirty="0" err="1" smtClean="0"/>
              <a:t>para</a:t>
            </a:r>
            <a:r>
              <a:rPr lang="en-US" altLang="en-US" sz="2660" dirty="0" smtClean="0"/>
              <a:t> </a:t>
            </a:r>
            <a:r>
              <a:rPr lang="en-US" altLang="en-US" sz="2660" dirty="0" err="1" smtClean="0"/>
              <a:t>terreno</a:t>
            </a:r>
            <a:r>
              <a:rPr lang="en-US" altLang="en-US" sz="2660" dirty="0" smtClean="0"/>
              <a:t> </a:t>
            </a:r>
            <a:r>
              <a:rPr lang="en-US" altLang="en-US" sz="2660" dirty="0" err="1" smtClean="0"/>
              <a:t>aspero</a:t>
            </a:r>
            <a:endParaRPr lang="en-US" altLang="en-US" sz="2660" dirty="0"/>
          </a:p>
        </p:txBody>
      </p:sp>
      <p:sp>
        <p:nvSpPr>
          <p:cNvPr id="46084" name="Rectangle 4"/>
          <p:cNvSpPr>
            <a:spLocks noChangeArrowheads="1"/>
          </p:cNvSpPr>
          <p:nvPr/>
        </p:nvSpPr>
        <p:spPr bwMode="auto">
          <a:xfrm>
            <a:off x="1708150" y="5957888"/>
            <a:ext cx="8924925" cy="944562"/>
          </a:xfrm>
          <a:prstGeom prst="rect">
            <a:avLst/>
          </a:prstGeom>
          <a:noFill/>
          <a:ln>
            <a:noFill/>
          </a:ln>
          <a:effectLst/>
          <a:extLst/>
        </p:spPr>
        <p:txBody>
          <a:bodyPr lIns="94212" tIns="47107" rIns="94212" bIns="47107">
            <a:spAutoFit/>
          </a:bodyPr>
          <a:lstStyle/>
          <a:p>
            <a:pPr fontAlgn="auto">
              <a:lnSpc>
                <a:spcPct val="90000"/>
              </a:lnSpc>
              <a:spcBef>
                <a:spcPct val="50000"/>
              </a:spcBef>
              <a:spcAft>
                <a:spcPts val="0"/>
              </a:spcAft>
              <a:defRPr/>
            </a:pPr>
            <a:r>
              <a:rPr lang="en-US" altLang="en-US" sz="2046" dirty="0">
                <a:solidFill>
                  <a:srgbClr val="FFFF00"/>
                </a:solidFill>
                <a:latin typeface="+mn-lt"/>
                <a:cs typeface="+mn-cs"/>
              </a:rPr>
              <a:t>*</a:t>
            </a:r>
            <a:r>
              <a:rPr lang="en-US" altLang="en-US" sz="2046" dirty="0">
                <a:latin typeface="+mn-lt"/>
                <a:cs typeface="+mn-cs"/>
              </a:rPr>
              <a:t> </a:t>
            </a:r>
            <a:r>
              <a:rPr lang="en-US" altLang="en-US" sz="2046" dirty="0" err="1">
                <a:latin typeface="+mn-lt"/>
                <a:cs typeface="+mn-cs"/>
              </a:rPr>
              <a:t>Tenga</a:t>
            </a:r>
            <a:r>
              <a:rPr lang="en-US" altLang="en-US" sz="2046" dirty="0">
                <a:latin typeface="+mn-lt"/>
                <a:cs typeface="+mn-cs"/>
              </a:rPr>
              <a:t> en </a:t>
            </a:r>
            <a:r>
              <a:rPr lang="en-US" altLang="en-US" sz="2046" dirty="0" err="1">
                <a:latin typeface="+mn-lt"/>
                <a:cs typeface="+mn-cs"/>
              </a:rPr>
              <a:t>cuenta</a:t>
            </a:r>
            <a:r>
              <a:rPr lang="en-US" altLang="en-US" sz="2046" dirty="0">
                <a:latin typeface="+mn-lt"/>
                <a:cs typeface="+mn-cs"/>
              </a:rPr>
              <a:t> </a:t>
            </a:r>
            <a:r>
              <a:rPr lang="en-US" altLang="en-US" sz="2046" dirty="0" err="1">
                <a:latin typeface="+mn-lt"/>
                <a:cs typeface="+mn-cs"/>
              </a:rPr>
              <a:t>que</a:t>
            </a:r>
            <a:r>
              <a:rPr lang="en-US" altLang="en-US" sz="2046" dirty="0">
                <a:latin typeface="+mn-lt"/>
                <a:cs typeface="+mn-cs"/>
              </a:rPr>
              <a:t> </a:t>
            </a:r>
            <a:r>
              <a:rPr lang="en-US" altLang="en-US" sz="2046" dirty="0" err="1">
                <a:latin typeface="+mn-lt"/>
                <a:cs typeface="+mn-cs"/>
              </a:rPr>
              <a:t>esta</a:t>
            </a:r>
            <a:r>
              <a:rPr lang="en-US" altLang="en-US" sz="2046" dirty="0">
                <a:latin typeface="+mn-lt"/>
                <a:cs typeface="+mn-cs"/>
              </a:rPr>
              <a:t> </a:t>
            </a:r>
            <a:r>
              <a:rPr lang="en-US" altLang="en-US" sz="2046" dirty="0" err="1">
                <a:latin typeface="+mn-lt"/>
                <a:cs typeface="+mn-cs"/>
              </a:rPr>
              <a:t>clasificacion</a:t>
            </a:r>
            <a:r>
              <a:rPr lang="en-US" altLang="en-US" sz="2046" dirty="0">
                <a:latin typeface="+mn-lt"/>
                <a:cs typeface="+mn-cs"/>
              </a:rPr>
              <a:t> se </a:t>
            </a:r>
            <a:r>
              <a:rPr lang="en-US" altLang="en-US" sz="2046" dirty="0" err="1">
                <a:latin typeface="+mn-lt"/>
                <a:cs typeface="+mn-cs"/>
              </a:rPr>
              <a:t>refiere</a:t>
            </a:r>
            <a:r>
              <a:rPr lang="en-US" altLang="en-US" sz="2046" dirty="0">
                <a:latin typeface="+mn-lt"/>
                <a:cs typeface="+mn-cs"/>
              </a:rPr>
              <a:t> a los </a:t>
            </a:r>
            <a:r>
              <a:rPr lang="en-US" altLang="en-US" sz="2046" dirty="0" err="1">
                <a:latin typeface="+mn-lt"/>
                <a:cs typeface="+mn-cs"/>
              </a:rPr>
              <a:t>vehiculos</a:t>
            </a:r>
            <a:r>
              <a:rPr lang="en-US" altLang="en-US" sz="2046" dirty="0">
                <a:latin typeface="+mn-lt"/>
                <a:cs typeface="+mn-cs"/>
              </a:rPr>
              <a:t> </a:t>
            </a:r>
            <a:r>
              <a:rPr lang="en-US" altLang="en-US" sz="2046" dirty="0" err="1">
                <a:latin typeface="+mn-lt"/>
                <a:cs typeface="+mn-cs"/>
              </a:rPr>
              <a:t>utilizados</a:t>
            </a:r>
            <a:r>
              <a:rPr lang="en-US" altLang="en-US" sz="2046" dirty="0">
                <a:latin typeface="+mn-lt"/>
                <a:cs typeface="+mn-cs"/>
              </a:rPr>
              <a:t> y no </a:t>
            </a:r>
            <a:r>
              <a:rPr lang="en-US" altLang="en-US" sz="2046" dirty="0" err="1">
                <a:latin typeface="+mn-lt"/>
                <a:cs typeface="+mn-cs"/>
              </a:rPr>
              <a:t>incluye</a:t>
            </a:r>
            <a:r>
              <a:rPr lang="en-US" altLang="en-US" sz="2046" dirty="0">
                <a:latin typeface="+mn-lt"/>
                <a:cs typeface="+mn-cs"/>
              </a:rPr>
              <a:t> a </a:t>
            </a:r>
            <a:r>
              <a:rPr lang="en-US" altLang="en-US" sz="2046" dirty="0" err="1">
                <a:latin typeface="+mn-lt"/>
                <a:cs typeface="+mn-cs"/>
              </a:rPr>
              <a:t>todos</a:t>
            </a:r>
            <a:r>
              <a:rPr lang="en-US" altLang="en-US" sz="2046" dirty="0">
                <a:latin typeface="+mn-lt"/>
                <a:cs typeface="+mn-cs"/>
              </a:rPr>
              <a:t> los </a:t>
            </a:r>
            <a:r>
              <a:rPr lang="en-US" altLang="en-US" sz="2046" dirty="0" err="1">
                <a:latin typeface="+mn-lt"/>
                <a:cs typeface="+mn-cs"/>
              </a:rPr>
              <a:t>camiones</a:t>
            </a:r>
            <a:r>
              <a:rPr lang="en-US" altLang="en-US" sz="2046" dirty="0">
                <a:latin typeface="+mn-lt"/>
                <a:cs typeface="+mn-cs"/>
              </a:rPr>
              <a:t> </a:t>
            </a:r>
            <a:r>
              <a:rPr lang="en-US" altLang="en-US" sz="2046" dirty="0" err="1">
                <a:latin typeface="+mn-lt"/>
                <a:cs typeface="+mn-cs"/>
              </a:rPr>
              <a:t>industriales</a:t>
            </a:r>
            <a:r>
              <a:rPr lang="en-US" altLang="en-US" sz="2046" dirty="0">
                <a:latin typeface="+mn-lt"/>
                <a:cs typeface="+mn-cs"/>
              </a:rPr>
              <a:t> </a:t>
            </a:r>
            <a:r>
              <a:rPr lang="en-US" altLang="en-US" sz="2046" dirty="0" err="1">
                <a:latin typeface="+mn-lt"/>
                <a:cs typeface="+mn-cs"/>
              </a:rPr>
              <a:t>motorizados</a:t>
            </a:r>
            <a:r>
              <a:rPr lang="en-US" altLang="en-US" sz="2046" dirty="0">
                <a:latin typeface="+mn-lt"/>
                <a:cs typeface="+mn-cs"/>
              </a:rPr>
              <a:t> </a:t>
            </a:r>
            <a:r>
              <a:rPr lang="en-US" altLang="en-US" sz="2046" dirty="0" err="1">
                <a:latin typeface="+mn-lt"/>
                <a:cs typeface="+mn-cs"/>
              </a:rPr>
              <a:t>cubiertos</a:t>
            </a:r>
            <a:r>
              <a:rPr lang="en-US" altLang="en-US" sz="2046" dirty="0">
                <a:latin typeface="+mn-lt"/>
                <a:cs typeface="+mn-cs"/>
              </a:rPr>
              <a:t>  </a:t>
            </a:r>
            <a:r>
              <a:rPr lang="en-US" altLang="en-US" sz="2046" dirty="0" err="1">
                <a:latin typeface="+mn-lt"/>
                <a:cs typeface="+mn-cs"/>
              </a:rPr>
              <a:t>por</a:t>
            </a:r>
            <a:r>
              <a:rPr lang="en-US" altLang="en-US" sz="2046" dirty="0">
                <a:latin typeface="+mn-lt"/>
                <a:cs typeface="+mn-cs"/>
              </a:rPr>
              <a:t> OSHA.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82613" y="673100"/>
            <a:ext cx="9601200" cy="1250950"/>
          </a:xfrm>
        </p:spPr>
        <p:txBody>
          <a:bodyPr/>
          <a:lstStyle/>
          <a:p>
            <a:pPr eaLnBrk="1" hangingPunct="1"/>
            <a:r>
              <a:rPr lang="en-US" altLang="en-US" smtClean="0"/>
              <a:t>Clase I – Camion de Motor Electrico para Montar</a:t>
            </a:r>
          </a:p>
        </p:txBody>
      </p:sp>
      <p:sp>
        <p:nvSpPr>
          <p:cNvPr id="63491" name="Rectangle 3"/>
          <p:cNvSpPr>
            <a:spLocks noGrp="1" noChangeArrowheads="1"/>
          </p:cNvSpPr>
          <p:nvPr>
            <p:ph type="body" idx="1"/>
          </p:nvPr>
        </p:nvSpPr>
        <p:spPr>
          <a:xfrm>
            <a:off x="1398588" y="2336800"/>
            <a:ext cx="8896350" cy="4129088"/>
          </a:xfrm>
        </p:spPr>
        <p:txBody>
          <a:bodyPr/>
          <a:lstStyle/>
          <a:p>
            <a:pPr eaLnBrk="1" hangingPunct="1"/>
            <a:r>
              <a:rPr lang="en-US" altLang="en-US" smtClean="0"/>
              <a:t>Tipo de montar contrapeso o de pie</a:t>
            </a:r>
          </a:p>
          <a:p>
            <a:pPr eaLnBrk="1" hangingPunct="1"/>
            <a:endParaRPr lang="en-US" altLang="en-US" smtClean="0"/>
          </a:p>
          <a:p>
            <a:pPr eaLnBrk="1" hangingPunct="1"/>
            <a:r>
              <a:rPr lang="en-US" altLang="en-US" smtClean="0"/>
              <a:t>Carretilla de tres ruedas electrica o sentados</a:t>
            </a:r>
          </a:p>
          <a:p>
            <a:pPr eaLnBrk="1" hangingPunct="1">
              <a:buFont typeface="Arial" charset="0"/>
              <a:buNone/>
            </a:pPr>
            <a:endParaRPr lang="en-US" altLang="en-US" smtClean="0"/>
          </a:p>
          <a:p>
            <a:pPr eaLnBrk="1" hangingPunct="1"/>
            <a:r>
              <a:rPr lang="en-US" altLang="en-US" smtClean="0"/>
              <a:t>Contrapeso tipo  de montar, llanta de cojin, sentados (plataforma alta y baja)</a:t>
            </a:r>
          </a:p>
          <a:p>
            <a:pPr eaLnBrk="1" hangingPunct="1"/>
            <a:r>
              <a:rPr lang="en-US" altLang="en-US" smtClean="0"/>
              <a:t>Contrapeso tipo de montar, llantas neomaticas, sentado (plataforma alta y baja)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82613" y="752475"/>
            <a:ext cx="9712325" cy="1081088"/>
          </a:xfrm>
        </p:spPr>
        <p:txBody>
          <a:bodyPr/>
          <a:lstStyle/>
          <a:p>
            <a:pPr eaLnBrk="1" hangingPunct="1"/>
            <a:r>
              <a:rPr lang="en-US" altLang="en-US" smtClean="0"/>
              <a:t>Clase I – Comion de Motor Electrico Para Montar</a:t>
            </a:r>
          </a:p>
        </p:txBody>
      </p:sp>
      <p:pic>
        <p:nvPicPr>
          <p:cNvPr id="2" name="Picture 1" title="Picture of an electric motor rider forklift truck"/>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1440" y="2558717"/>
            <a:ext cx="5611091" cy="3840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1038" y="623888"/>
            <a:ext cx="9899650" cy="1398587"/>
          </a:xfrm>
        </p:spPr>
        <p:txBody>
          <a:bodyPr/>
          <a:lstStyle/>
          <a:p>
            <a:pPr eaLnBrk="1" hangingPunct="1">
              <a:lnSpc>
                <a:spcPct val="80000"/>
              </a:lnSpc>
            </a:pPr>
            <a:r>
              <a:rPr lang="en-US" altLang="en-US" smtClean="0"/>
              <a:t>Clase II – Camion de Motor Electrico Para Pasillo Angosto</a:t>
            </a:r>
          </a:p>
        </p:txBody>
      </p:sp>
      <p:sp>
        <p:nvSpPr>
          <p:cNvPr id="65539" name="Rectangle 3"/>
          <p:cNvSpPr>
            <a:spLocks noGrp="1" noChangeArrowheads="1"/>
          </p:cNvSpPr>
          <p:nvPr>
            <p:ph type="body" idx="1"/>
          </p:nvPr>
        </p:nvSpPr>
        <p:spPr>
          <a:xfrm>
            <a:off x="1398588" y="2673350"/>
            <a:ext cx="6664325" cy="3262313"/>
          </a:xfrm>
        </p:spPr>
        <p:txBody>
          <a:bodyPr/>
          <a:lstStyle/>
          <a:p>
            <a:pPr eaLnBrk="1" hangingPunct="1"/>
            <a:r>
              <a:rPr lang="en-US" altLang="en-US" smtClean="0"/>
              <a:t>Elevador de horquilla angosta para alturas</a:t>
            </a:r>
          </a:p>
          <a:p>
            <a:pPr eaLnBrk="1" hangingPunct="1"/>
            <a:r>
              <a:rPr lang="en-US" altLang="en-US" smtClean="0"/>
              <a:t>Carretilla Elevadora</a:t>
            </a:r>
          </a:p>
          <a:p>
            <a:pPr eaLnBrk="1" hangingPunct="1"/>
            <a:r>
              <a:rPr lang="en-US" altLang="en-US" smtClean="0"/>
              <a:t>Batanga tipo alcance</a:t>
            </a:r>
          </a:p>
          <a:p>
            <a:pPr eaLnBrk="1" hangingPunct="1"/>
            <a:r>
              <a:rPr lang="en-US" altLang="en-US" smtClean="0"/>
              <a:t>Cargadores laterales, camiones de torreta, oscilacion de mastil y torreta convertible/recolectores  de stock</a:t>
            </a:r>
          </a:p>
          <a:p>
            <a:pPr eaLnBrk="1" hangingPunct="1"/>
            <a:r>
              <a:rPr lang="en-US" altLang="en-US" smtClean="0"/>
              <a:t>Plataforma de elevacion baja (de montar)</a:t>
            </a:r>
          </a:p>
        </p:txBody>
      </p:sp>
      <p:pic>
        <p:nvPicPr>
          <p:cNvPr id="6" name="Picture 5" title="Picture of electric motor narrow aisle truck"/>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37417" y="2540583"/>
            <a:ext cx="2409710" cy="3017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1038" y="623888"/>
            <a:ext cx="9899650" cy="1398587"/>
          </a:xfrm>
        </p:spPr>
        <p:txBody>
          <a:bodyPr/>
          <a:lstStyle/>
          <a:p>
            <a:pPr eaLnBrk="1" hangingPunct="1">
              <a:lnSpc>
                <a:spcPct val="80000"/>
              </a:lnSpc>
            </a:pPr>
            <a:r>
              <a:rPr lang="en-US" altLang="en-US" dirty="0" err="1" smtClean="0"/>
              <a:t>Clase</a:t>
            </a:r>
            <a:r>
              <a:rPr lang="en-US" altLang="en-US" dirty="0" smtClean="0"/>
              <a:t> II – Camion de Motor </a:t>
            </a:r>
            <a:r>
              <a:rPr lang="en-US" altLang="en-US" dirty="0" err="1" smtClean="0"/>
              <a:t>Electrico</a:t>
            </a:r>
            <a:r>
              <a:rPr lang="en-US" altLang="en-US" dirty="0" smtClean="0"/>
              <a:t> para  </a:t>
            </a:r>
            <a:r>
              <a:rPr lang="en-US" altLang="en-US" dirty="0" err="1" smtClean="0"/>
              <a:t>Pasillo</a:t>
            </a:r>
            <a:r>
              <a:rPr lang="en-US" altLang="en-US" dirty="0" smtClean="0"/>
              <a:t> </a:t>
            </a:r>
            <a:r>
              <a:rPr lang="en-US" altLang="en-US" dirty="0" err="1" smtClean="0"/>
              <a:t>Angosto</a:t>
            </a:r>
            <a:endParaRPr lang="en-US" altLang="en-US" dirty="0" smtClean="0"/>
          </a:p>
        </p:txBody>
      </p:sp>
      <p:sp>
        <p:nvSpPr>
          <p:cNvPr id="66563" name="Rectangle 3"/>
          <p:cNvSpPr>
            <a:spLocks noGrp="1" noChangeArrowheads="1"/>
          </p:cNvSpPr>
          <p:nvPr>
            <p:ph type="body" idx="1"/>
          </p:nvPr>
        </p:nvSpPr>
        <p:spPr>
          <a:xfrm>
            <a:off x="1398588" y="2673350"/>
            <a:ext cx="6210300" cy="3262313"/>
          </a:xfrm>
        </p:spPr>
        <p:txBody>
          <a:bodyPr/>
          <a:lstStyle/>
          <a:p>
            <a:pPr eaLnBrk="1" hangingPunct="1"/>
            <a:r>
              <a:rPr lang="en-US" altLang="en-US" smtClean="0"/>
              <a:t>Elevador de horquilla</a:t>
            </a:r>
          </a:p>
          <a:p>
            <a:pPr eaLnBrk="1" hangingPunct="1"/>
            <a:r>
              <a:rPr lang="en-US" altLang="en-US" smtClean="0"/>
              <a:t>Carretilla Elevadora</a:t>
            </a:r>
          </a:p>
          <a:p>
            <a:pPr eaLnBrk="1" hangingPunct="1"/>
            <a:r>
              <a:rPr lang="en-US" altLang="en-US" smtClean="0"/>
              <a:t>Batanga tipo alcance</a:t>
            </a:r>
          </a:p>
          <a:p>
            <a:pPr eaLnBrk="1" hangingPunct="1"/>
            <a:r>
              <a:rPr lang="en-US" altLang="en-US" smtClean="0"/>
              <a:t>Cargadores laterales, camiones de torreta, oscilacion de mastil y torreta, convertible/recolectores de stock</a:t>
            </a:r>
          </a:p>
          <a:p>
            <a:pPr eaLnBrk="1" hangingPunct="1"/>
            <a:r>
              <a:rPr lang="en-US" altLang="en-US" smtClean="0"/>
              <a:t>Plataforma de elevacion baja (de montar)</a:t>
            </a:r>
          </a:p>
        </p:txBody>
      </p:sp>
      <p:sp>
        <p:nvSpPr>
          <p:cNvPr id="66564" name="AutoShape 2" descr="Image result for stock picke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rebuchet MS" pitchFamily="34" charset="0"/>
            </a:endParaRPr>
          </a:p>
        </p:txBody>
      </p:sp>
      <p:pic>
        <p:nvPicPr>
          <p:cNvPr id="63494" name="Picture 6" descr="Image result for stock picker lany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8200" y="2922813"/>
            <a:ext cx="295547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1038" y="636588"/>
            <a:ext cx="9899650" cy="1344612"/>
          </a:xfrm>
        </p:spPr>
        <p:txBody>
          <a:bodyPr/>
          <a:lstStyle/>
          <a:p>
            <a:pPr eaLnBrk="1" hangingPunct="1"/>
            <a:r>
              <a:rPr lang="en-US" altLang="en-US" smtClean="0"/>
              <a:t>Clase III – Camion de Motor Electrico de Mano o Montar</a:t>
            </a:r>
          </a:p>
        </p:txBody>
      </p:sp>
      <p:sp>
        <p:nvSpPr>
          <p:cNvPr id="67587" name="Rectangle 3"/>
          <p:cNvSpPr>
            <a:spLocks noGrp="1" noChangeArrowheads="1"/>
          </p:cNvSpPr>
          <p:nvPr>
            <p:ph type="body" idx="1"/>
          </p:nvPr>
        </p:nvSpPr>
        <p:spPr>
          <a:xfrm>
            <a:off x="1566863" y="2640013"/>
            <a:ext cx="9613900" cy="3600450"/>
          </a:xfrm>
        </p:spPr>
        <p:txBody>
          <a:bodyPr/>
          <a:lstStyle/>
          <a:p>
            <a:pPr eaLnBrk="1" hangingPunct="1"/>
            <a:r>
              <a:rPr lang="en-US" altLang="en-US" dirty="0" err="1" smtClean="0"/>
              <a:t>Plataforma</a:t>
            </a:r>
            <a:r>
              <a:rPr lang="en-US" altLang="en-US" dirty="0" smtClean="0"/>
              <a:t> de </a:t>
            </a:r>
            <a:r>
              <a:rPr lang="en-US" altLang="en-US" dirty="0" err="1" smtClean="0"/>
              <a:t>elevacion</a:t>
            </a:r>
            <a:r>
              <a:rPr lang="en-US" altLang="en-US" dirty="0" smtClean="0"/>
              <a:t> </a:t>
            </a:r>
            <a:r>
              <a:rPr lang="en-US" altLang="en-US" dirty="0" err="1" smtClean="0"/>
              <a:t>baja</a:t>
            </a:r>
            <a:endParaRPr lang="en-US" altLang="en-US" dirty="0" smtClean="0"/>
          </a:p>
          <a:p>
            <a:pPr eaLnBrk="1" hangingPunct="1"/>
            <a:r>
              <a:rPr lang="es-ES" altLang="en-US" dirty="0" smtClean="0"/>
              <a:t>Plataforma de elevación baja </a:t>
            </a:r>
            <a:r>
              <a:rPr lang="es-ES" altLang="en-US" dirty="0" err="1" smtClean="0"/>
              <a:t>walkie</a:t>
            </a:r>
            <a:endParaRPr lang="es-ES" altLang="en-US" dirty="0" smtClean="0"/>
          </a:p>
          <a:p>
            <a:pPr eaLnBrk="1" hangingPunct="1"/>
            <a:r>
              <a:rPr lang="es-ES" altLang="en-US" dirty="0" smtClean="0"/>
              <a:t>Alcance del soporte tipo</a:t>
            </a:r>
          </a:p>
          <a:p>
            <a:pPr eaLnBrk="1" hangingPunct="1"/>
            <a:r>
              <a:rPr lang="en-US" altLang="en-US" dirty="0" err="1" smtClean="0"/>
              <a:t>Caballo</a:t>
            </a:r>
            <a:r>
              <a:rPr lang="en-US" altLang="en-US" dirty="0" smtClean="0"/>
              <a:t> de </a:t>
            </a:r>
            <a:r>
              <a:rPr lang="en-US" altLang="en-US" dirty="0" err="1" smtClean="0"/>
              <a:t>alta</a:t>
            </a:r>
            <a:r>
              <a:rPr lang="en-US" altLang="en-US" dirty="0" smtClean="0"/>
              <a:t> </a:t>
            </a:r>
            <a:r>
              <a:rPr lang="en-US" altLang="en-US" dirty="0" err="1" smtClean="0"/>
              <a:t>elevación</a:t>
            </a:r>
            <a:endParaRPr lang="en-US" altLang="en-US" dirty="0" smtClean="0"/>
          </a:p>
          <a:p>
            <a:pPr eaLnBrk="1" hangingPunct="1"/>
            <a:r>
              <a:rPr lang="en-US" altLang="en-US" dirty="0" err="1" smtClean="0"/>
              <a:t>Elevadora</a:t>
            </a:r>
            <a:r>
              <a:rPr lang="en-US" altLang="en-US" dirty="0" smtClean="0"/>
              <a:t> </a:t>
            </a:r>
            <a:r>
              <a:rPr lang="en-US" altLang="en-US" dirty="0" err="1" smtClean="0"/>
              <a:t>contrapesada</a:t>
            </a:r>
            <a:endParaRPr lang="en-US" altLang="en-US" dirty="0" smtClean="0"/>
          </a:p>
          <a:p>
            <a:pPr eaLnBrk="1" hangingPunct="1"/>
            <a:r>
              <a:rPr lang="es-ES" altLang="en-US" dirty="0" smtClean="0"/>
              <a:t>Plataforma de elevación baja</a:t>
            </a:r>
          </a:p>
          <a:p>
            <a:pPr marL="0" indent="0" eaLnBrk="1" hangingPunct="1">
              <a:buNone/>
            </a:pPr>
            <a:r>
              <a:rPr lang="es-ES" altLang="en-US" dirty="0" smtClean="0"/>
              <a:t>   </a:t>
            </a:r>
            <a:r>
              <a:rPr lang="es-ES" altLang="en-US" dirty="0" err="1" smtClean="0"/>
              <a:t>walkie</a:t>
            </a:r>
            <a:r>
              <a:rPr lang="es-ES" altLang="en-US" dirty="0" smtClean="0"/>
              <a:t>/jinete</a:t>
            </a:r>
            <a:endParaRPr lang="en-US" altLang="en-US" dirty="0" smtClean="0"/>
          </a:p>
        </p:txBody>
      </p:sp>
      <p:pic>
        <p:nvPicPr>
          <p:cNvPr id="2" name="Picture 1" title="Picture of an electric motor hand or hand rider lif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04344" y="2108663"/>
            <a:ext cx="3857625" cy="436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Clase IV Camiones de Combustion Interna</a:t>
            </a:r>
          </a:p>
        </p:txBody>
      </p:sp>
      <p:sp>
        <p:nvSpPr>
          <p:cNvPr id="68611" name="Content Placeholder 2"/>
          <p:cNvSpPr>
            <a:spLocks noGrp="1"/>
          </p:cNvSpPr>
          <p:nvPr>
            <p:ph idx="1"/>
          </p:nvPr>
        </p:nvSpPr>
        <p:spPr/>
        <p:txBody>
          <a:bodyPr/>
          <a:lstStyle/>
          <a:p>
            <a:pPr eaLnBrk="1" hangingPunct="1"/>
            <a:r>
              <a:rPr lang="en-US" smtClean="0"/>
              <a:t>Llantas de cojin (solida)</a:t>
            </a:r>
          </a:p>
          <a:p>
            <a:pPr eaLnBrk="1" hangingPunct="1"/>
            <a:endParaRPr lang="en-US" smtClean="0"/>
          </a:p>
          <a:p>
            <a:pPr eaLnBrk="1" hangingPunct="1"/>
            <a:r>
              <a:rPr lang="en-US" smtClean="0"/>
              <a:t>Combustion Interna</a:t>
            </a:r>
          </a:p>
          <a:p>
            <a:pPr eaLnBrk="1" hangingPunct="1"/>
            <a:endParaRPr lang="en-US" smtClean="0"/>
          </a:p>
          <a:p>
            <a:pPr eaLnBrk="1" hangingPunct="1"/>
            <a:r>
              <a:rPr lang="en-US" smtClean="0"/>
              <a:t>Cuidado con el monoxido de carbono</a:t>
            </a:r>
          </a:p>
          <a:p>
            <a:pPr eaLnBrk="1" hangingPunct="1"/>
            <a:endParaRPr lang="en-US" smtClean="0"/>
          </a:p>
          <a:p>
            <a:pPr eaLnBrk="1" hangingPunct="1"/>
            <a:r>
              <a:rPr lang="en-US" smtClean="0"/>
              <a:t>Cuidado con entornos peligrosos</a:t>
            </a:r>
          </a:p>
          <a:p>
            <a:pPr eaLnBrk="1" hangingPunct="1"/>
            <a:endParaRPr lang="en-US" smtClean="0"/>
          </a:p>
        </p:txBody>
      </p:sp>
      <p:pic>
        <p:nvPicPr>
          <p:cNvPr id="4" name="Picture 3" title="Picture of internal combustion engine forklift truck"/>
          <p:cNvPicPr>
            <a:picLocks noChangeAspect="1"/>
          </p:cNvPicPr>
          <p:nvPr/>
        </p:nvPicPr>
        <p:blipFill>
          <a:blip r:embed="rId3" cstate="print"/>
          <a:stretch>
            <a:fillRect/>
          </a:stretch>
        </p:blipFill>
        <p:spPr>
          <a:xfrm>
            <a:off x="7129677" y="3111346"/>
            <a:ext cx="408924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Antes de Comenzar</a:t>
            </a:r>
          </a:p>
        </p:txBody>
      </p:sp>
      <p:sp>
        <p:nvSpPr>
          <p:cNvPr id="23555" name="Content Placeholder 2"/>
          <p:cNvSpPr>
            <a:spLocks noGrp="1"/>
          </p:cNvSpPr>
          <p:nvPr>
            <p:ph idx="1"/>
          </p:nvPr>
        </p:nvSpPr>
        <p:spPr/>
        <p:txBody>
          <a:bodyPr/>
          <a:lstStyle/>
          <a:p>
            <a:pPr algn="ctr" eaLnBrk="1" hangingPunct="1"/>
            <a:r>
              <a:rPr lang="en-US" smtClean="0"/>
              <a:t>Prueba Preliminar</a:t>
            </a:r>
          </a:p>
          <a:p>
            <a:pPr algn="ctr" eaLnBrk="1" hangingPunct="1"/>
            <a:endParaRPr lang="en-US" smtClean="0"/>
          </a:p>
        </p:txBody>
      </p:sp>
      <p:pic>
        <p:nvPicPr>
          <p:cNvPr id="5" name="Picture 4" title="Decorative Pre-test picture"/>
          <p:cNvPicPr>
            <a:picLocks noChangeAspect="1"/>
          </p:cNvPicPr>
          <p:nvPr/>
        </p:nvPicPr>
        <p:blipFill>
          <a:blip r:embed="rId3" cstate="print">
            <a:extLst/>
          </a:blip>
          <a:stretch>
            <a:fillRect/>
          </a:stretch>
        </p:blipFill>
        <p:spPr>
          <a:xfrm>
            <a:off x="3791845" y="3536407"/>
            <a:ext cx="358565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Class V Camiones de Motor de Combustion Interna</a:t>
            </a:r>
          </a:p>
        </p:txBody>
      </p:sp>
      <p:sp>
        <p:nvSpPr>
          <p:cNvPr id="69635" name="Content Placeholder 2"/>
          <p:cNvSpPr>
            <a:spLocks noGrp="1"/>
          </p:cNvSpPr>
          <p:nvPr>
            <p:ph idx="1"/>
          </p:nvPr>
        </p:nvSpPr>
        <p:spPr/>
        <p:txBody>
          <a:bodyPr/>
          <a:lstStyle/>
          <a:p>
            <a:pPr eaLnBrk="1" hangingPunct="1"/>
            <a:r>
              <a:rPr lang="en-US" smtClean="0"/>
              <a:t>Llantas neumaticas</a:t>
            </a:r>
          </a:p>
        </p:txBody>
      </p:sp>
      <p:sp>
        <p:nvSpPr>
          <p:cNvPr id="69636" name="AutoShape 2" descr="data:image/jpeg;base64,/9j/4AAQSkZJRgABAQAAAQABAAD/2wCEAAkGBhQSEBQUEhEVFBUWFhQYFRgXFBgVFhcYHRkYFxUXFBYYHScfFxokGRcVHy8gIycpLCwsGB4xNTAqNSYrLCkBCQoKDgwOGg8PGSklHiUqKSwpNSkpLDUpKTUpNSw1LCksLi0sKSksKSkuKSksLCwpMDUpKSksKSwpKSksLCktLP/AABEIAMIBAwMBIgACEQEDEQH/xAAcAAEAAwEBAQEBAAAAAAAAAAAABQYHBAMCAQj/xABLEAABAwIEAgUJAwgIBAcAAAABAAIRAwQFEiExBkETIlFhcQcjMnKBkaGxwRQzUkJigpKisuHwCCQ0Q4OzwtEWJTXDFRdTdJPx8v/EABoBAQADAQEBAAAAAAAAAAAAAAACAwQFAQb/xAAoEQEAAgIABQMEAwEAAAAAAAAAAQIDEQQSITFBMlFxEyKRsSOBwQX/2gAMAwEAAhEDEQA/ANxREQEREBERAREQEREBERAREQERfLaoOxB8Cg+kREBERAREQEREBERAREQEREBERAREQEREBERAREQEREBERAVF4v4puaNd7KT2NY1s+iC8kU3OdqTG5YRps16vSxTyn4W9+KF4fDQyiY11yhxPdqCQg+K3lZvqdYsmm8ZiBmp6/skfJSVh5Vruu9rGC2aSQ2CHZy4n8luck8tgVneL/fu9dRuHUyyvRfrmdVY5vIgh7CCe6DKDVuLL6uOhdfvHRB4OlJzABmZmJzDrDbTXSVWDVY5rTSI6ocHaR5zM/pJ2nUkjuIV98stEPo0GHZzngx2TTWe2NsG0zH5TnuPiTJQSuEPuaj2UqVaoC4kANqvp8jsZIGg7FebXh3EgRF25o55qpqR7Mpn4KpWWCVG0G3DKkENzNDc3SSSWgM0gnbnGoXyRiFUaDEyDzLHN07s1SPbBQbQ3bVfFS4a30nNHiQPmsX/4Wvqh1t70+tVpN07szjHj8l9v8nVyd7OoZ7bmjt2abeO/eg1mvxDbM9K5ojxqN+UrlbxnZlwaLqnJMDUxPjEBYtUwh9M1SLVw6EgVXZ8wpjsOsaidgSVNWmBVHNzUaPTOloJkNY3NGUElzcziCDlBEAgncAhqX/FtnMfaqJ8Hg/JejOJbYmBcUyfXCzejwviQOloz/wCWkz4Nn6qRocLYjM9HRYf/AHDvpTKC8HiS1mDc0Qe+o0fMrqtMQp1Z6KqypG+RwdHZMHRUB/AN47U1KIPr1D/oC+PJFflz7ljj1paY7AP/ANx7EGlIiICIiAiIgIiICIiAiIgIiICIiAiIgLJfKG7+vVPUb+5/Fa0sg8ozv6+/1aXyaPqgz3GX+fefzyvXC8VqBsDM8ZXA0xMPLKWSnoAes0EuBP4XLjxJ8vce13zVv4XsmttqjsozSyHRqA6yuXuAPYS0T25QgnePOJBdMt/MVaJEPioG6hzmRlLXHm06GDtpqqzQpywbkSZgxy8QpHiXFKdY0RScKjWMoy9pBaS4tOUOHMRqOUrnw5nmf57EHzTvzTbBNZrGiRDyWhoGbKAXRMgmO0jtW4YVTe2iwVPSAg7ezbuhYna02HpG1i7K5tNrzlBc12dhYWADm4QT2LdwvIjQKn4txVcMrVW06dJzWmGg58+kZi7UAwOtlG45gq4LK+NMbbQuarGfe5wXh3UaGObSh7XOADzDn6Az1V6OcUale+qU5Y5lU0q78gIY7KC2kOtrlLnjfsWh4XgnRQ0eg17nSTJcTrPdJ6x7+SoHBuNAXFy4CnVbRthUc9jiW+aDwym2RzzFxPIxou/gzyoVry6p0alGm0PzatLpBDS4bkztHJBpKIiAst4JZ0ONXVMaAuqCNds7yO7YNWpLMY6LiN/ZUAPvbRn/AFoNOREQEREBERAREQEREBERAREQEREBERAWPeUT/qFTwpfJi2FY/wCUL/qNTwpfu00GbYiOsfH6K78Pu/qzu8U/hYXY+qo+JO6x9b6K54I+KAHaPlaXA+qCW8ouDijeZmlgbVNNwa0ZS2IaZAEakSDz17NY7CG+ZHs+QX3xxivT4nXgy2k+hRb4tlz/ANtzvcvfhqyfVpAMbmMTHdDf90HH0eas1vbWtwfifmAt0WM2FsftrWkQRcWwPdDgD81ssoP1Vfjnhqncsp1qlRzBadJVGUDrQA4gzsOp8V1YrjFb7SLa3FIVOh6YurZi3LmyQ1rNSZ3M6SN5VPxbjG4uMKcalrkbct6OnVpvDmS5+Qte09ZhIDo3B0QUuwwmne1r+s4Po5LapVa2m/LLiS4iqY64IIkaTC9fJVQJxKj3F7jy/u3cuW42Vu4IoUm4lfNLWimLdgeHCWlpJzZp0ggGVTsQ4ib9rebCk21YC5gNIZXubOpc4aiYmBA2Qf0BK8K97TYMz6jWgc3OAHvKxWyxW7eXZru4gA/3z9+Wkxuu3AsZfiL7e3ualMhlfM7No+sADDQAIJEGZjQ9yDV6+KsbSdUDpDQTI107R2jmswxTGadbE7a4pOa5ujXlrgYcBU6rm7jRoM7H2LQuIcLFW0qMz5czQJHLUH6LIsawtttiwa0yD9ndyA6zHtMRsNFHc7T1Xl35bq14OxBX0oPEajKVMucQyADMzA2mI1XhwpePeagcS4HUH2/UFvuXu0VjREXrwREQEREBERAREQEREBERARFWeOeOaeGUqb3sdUNRxDWgxoBLiT2CR70FmWO+UF3/ADKp/hfu01csK49dXq1abbYNdRpUqr81aBlqMD2gdT0oIkHmsq4j4xpXVw+4AcxpDDBEkZcrdx3hBVb9/PvPyVnt8RbRbTbUcGujNlcYcR0FVrYB1MlwA8VWC1jsvnREu/JfO0/h7l8V7CmHmKjNhEkyNy46iBrPsQT1pXNR76jjLqlYPdrPWc5zjPvV/wDJyRGs+g3bxprMsItzSEOcC57mOgEAaT6Ouo1Cv3A2M06DXdK/J1A3lM+b27dAdkevi7tnVb+pTbVNIvuWNDxu2SYI1BmYiDMwvbGsO+zW1K56eo+pUe7oi6o91SC0te57i6GnIA3K1oIkDM6FD4niDTcVKrZc3pc4glunRvLXTuC0lrvFoURe426oSX1C6S4wTpLjLoGwkmdEeOt3EVdzqQFR2ZkspHMZYHABwad4gDTuC9bKiadenQY53RF9N5aTIDmAkafzuopjmkZg6KocMkbQOR8dSp21pdZjy9pcadUkAzk1DGlwGxMOMdkdqDyscfijibxDTVFKnT1kkF7s4neACd+0Ku4To6ezw7dNyPmvPiSsM7m0bPIGvLWVGl0vYCQ0vbtJEa9y47J9Zh1YeU6id5EdYcx2qNZmY3KUxrsvtmHfZqtQuAbsAAAXEAkkmT1RHI6mezWFw7A7l7OmtfSt2061TrtZyqHQnnlzfyVHXnEbhbdGZaM3aDPbsT29qneDWsyVOkc0nMA3MQTlgkfNV58n06TbW0sdOadJ5nEtetbtY6m9gr0KlRj82bzbGy+p1ewaxueSq16HC7Y9xLmuZRDXOJ1LXEGMxkaObvG6udm2gPyKbt4jKPkFH3vDlOvcCoSWtaMuVsagEmc3LUkexc/Hx1IndomGucc8k0hZ7WyubumysyG5qcfeToZbLAWywmNZPLuVlwm2qU6z5twxrg3rNe0tED8OhJJ30CrVtbinDWDK0t0A7RofeCPcpPDr11N4MkjmO5e14+vN6enyrnBOu63IvxrpAI5r9XVZBERAREQEREBERAREQEREBY//AEhT1LT/AB/lTWwLHP6Qx6tp/j/Kmg8jP2nFcpg9Bhg2nlSEQsva7zLvD/WFsXD9s19/i4eJAtrMx3tpBzT7HNB9ixmkfMO9UfvhB8sPoes75Bel67rzE9UfVc1s6cvru+QXtfHrH1R9UE++sHVqUCNGwOwRIHsUvd383PQFoLXvZJnratA09jTr3qEptirS72tP7JXXdM/5gx3ewbd3b7vegsVbCqVNzWsEtIeXhziZlrmQOfMe5QmKst6bwzoA45cx84WQJI3J7iVOXeJta9lN7XEO6xcBMNGjo5zHLnoobi3DGl7altctrU3lrS3qipT10D6btSDrqNJ3jSct6Wtl3vpr3n/F1bRFO3V2WvD1BzQ4NewkTo8mJ8V94VbCm+s0GYIaJ8M3wzBR9litWpeU6DAGNEurZmnNDdS0TtyHt98nh0EvfzNSrr3Tl/0qnhvqxkmt58bTy8s13WELxvidOmA1p88dTHJv53jy56FV6yx5o1dTzH846fVdWOPpur1c4M5yCPDQcuwBcVHog6BOXSdASBzif4LoMz8r4lnBblb1iSdDuSTpDeUq0YDitOjRbTcBPPqj2A9sBRIw+mHA9E/fSWkH82Y5+CsdDC2MYw1HHM70abBmf7dg3496qy465K6tPROlprPR73GNUnMjLTB0H3LY1O7pbrEz7FasOoBrWtAgAAD+Qq8OGn1R1mim0/id0lSPD0R8Va7S16Ngnqta3dxiABufYFw+L5OkUtMt2Hm72jTvfpkP50e8Ef7L2L4VTv8AjIPc2nbMzuJGVztGkyIyg6mSRqSFB8QWt50ee5JDc2UNzsiZeNKbTtNN+sclZi4K9/V0/aN89a9urc8MPmWT+Efw+C6lGcNVs1pQPbTb8lJrs4vRHxDFf1SIiKxEREQEREBERAREQEREBY3/AEhzpaeFf/trZFjn9INzf6pmBOlfZwb/AOn2goJDhn+34z3W1t/kFYtS+4d4N/fC3engbrQXl3UrUct5Ros6xezoyKZY2Ia7PObu2WLDB3CllDgSQN9Bo4n5NKDgZGWkR2v+AA+cr8xE9Y+q35FewtiBSAc0+kfTbsSdRrJ2+C+b62fJ6jvRGsEjZ3YgmQfO0vVaP2CpZl0emLREaOPbs0afBQ1M+cYeQgHTY5DoV2trRc68xA09U/RBIYxUiHB0EAADSNXAGea5L7C21DmktcBAcN/51X5ilWnnaKkCQSHTBEEQAfevWteNyFxfDTpmBHPTTvXO4m0xkjl7tWKN1nb94JpOm6r1CTlApMceY9JxHsaxd2E1PNN7csnxd1vqqpTxZtPM1lSqWk7ZjBO0wCOUKQo8ROH3VszLBcC7pCS0QCZLwNNNldTdbzeYmd68eyFtTEVjwhuKqeW7f+dld72ifiCoynVAI8QrfcU6V24ZwaNXKI1dkcNxIOrd95PhzXM7hcNcQXEEb7n6K+mSt+kd1VqzC32lmRSd0lRr85YQA0gtDSMkyByB157816cO0ukq1aztYcWN7gN48T8lU6dkafo1H/AK3cJ0nGgw5vSJd6I5mVi42bVw8sz1mV+CIm+9LVa0+fYofji8y22QGDUcAfVHWd8co9qlqFF2vnDvya0fMFfNxhFOpBqA1ImMxJid4AgcguThmMdotPhrvE2iYhm+H3IZXpv3DHZiBEw2CfkrBf4iLwMo0qdUN6RpDnicrR0m5kk/eEyTyParFeUKFvSLyxjAC3WOeYARzmV34LdNu3RRMgbkkQB4Ak/BdC3F2yT9lZ/KmmKKTu0rPw00C3a1uzZaO4Db4KVXJhdj0TMpM6k7QutdHBE1x1i3fTJkmJtMwIiK5AREQEREBERAREQEREBY1/SEplxsmjc9OP8ALWyrHfL46Kll3C4P+Wg5uL+KTdMpUg0iixjJa4CTUAILpBkCNNDzMrOb6+qGq5rW9UOgBjYgCezxKlcKvnVacuIJEDQQo23xEU7qoSCQC7aO/tQRTn+cpg/kjLtHbp8V2OYXyKepkHQx+QefiVZG8QWz3ZXGHAn0mcwN5gjZfpo0ImkGTp6MTtzAQRlKsadGnnPWHpTJOjXzJO4kt5rztb3NWpwAAR7ZgyfeExrUsb+IkfJdFhw/0ZY8VJDRsRrrPOe9B547iPRVm9QvJpmBOxzbnTUQFHVaxqGYju2H+66+IqXnWOkgFhDTGhhxnL2wexedlbhzgHNMdu/x5KPJG+byludadmFYQCQ5zYLXAgRIIj+PsIU62kxogQN/ZOphcr6+RnM7DvJ5DxUbXvgJ6SrlMxABLWkzAc6NDAO8eCkil61oHajtaZESQJgd266KbzUpAnR7AJnfKdp15Ej39yiLO+LXZSZ7xsR2hS1q0CqRGjwQTy1GX4aFZ88cuskeP0tp1+33Rt+7qkB2p0G250HxK0Dh+hlYwdjR8lS2YNWdUb5shrXS6Y5a7Dvj3K9YfSeI6pHiFzuPyxa1Yid6aOHrMRMylKI0X2v1rV9ZVz9NO2eeVe+JFvbN3e41HeDeq2Y5SXn9FQWE2QohrmktcIhwlrtJgggy3fYLv4rf0mKVeymylTHZq3O74uVexnFQA4tcTlcwBuUZHNIPSSSJDg7KBtzK+g4WnLiiP7/LnZZ3eW4+Tjip9drqFd+eowZmOM5ns2OY83NMa8w4dhJu6wzyVX5F7SGY6l7PWBY4gH3NPi1bmtKoREQEREBERAREQEREBERAWNeX772z9S4/7a2VY15fGzXsgObK49+QIKBw+PNe75KFuv7RV8XfMqwYZaGmzKQQdJ23jWIJkTpKr1yfP1fF3zKD4P8AaD6z/qpjDh1z/P5IXDhdmat24BsjzvcAcr8uu0yNBzhTF3kbdVGsAAB2G0wJ+Mo9R3Eb4NODGrvov3CMXqmpTY58tcDMgToHHeJ5BeXEBnJ+l9F4YQfP0fA/J6Dvx9xdWYNQA2BOw1JMdmpXXhjCBOaQff8ADkuDGfvtTOg0/nddmGuGTQR2jsR49b/EW0nNc9ucNjqzEudMSfAH3rhp29Spava5wDXvFQwNyJAPeNZIHzEJj1MFr+qSQaZb7gDOvZmHNe1K8PRQRqGEmTENAl2h37u89qPXHhJOUNJk03uZI2ju7pVqou6zPBVjBKMtk7ve5/s2VntBL2jsCo4if4rfCeP1w0ttZo/gF+G87Aod2KCeq1zvAQPeV+faKrtmAeJn/ZcWvC5reG2ctI8pZ16e4KI4h4k+zUXVHGSNGj8TjsPqe4Fegsqrt3keAhQPHPCzn2pqMDnOpHORuS2If7h1vYVqp/z7b++VVuIjxCoYXeOqGo97sz3vc5x7y35d3cuC6tqlJtVjmtz1XCnEjMCevLY3bB37SF+4VcQSNORA8P4KWbRYXZhAJBE65oO4GsNJ7QuvEaZFr8ktrN8wh0AdI7b0mhuT2CS0rcFnXklwwMZUrHd8MYI2Y3cz3nT9HwWio8EREBERAREQERfL6gaJJAHeYQfSKPr4/bs3rM9hzH3NlR1zx1bs5vd+jlHvcQgsKKhXvlYpN9Frfa+fg0H5qDvPK7VP3bR+jTn4uP0QayqlxzwpbXWSrcuLTSDgw9IKbRMEkzvsOazyvxriFf0GV9e8sH7IaPiou54TvrtwNRrR6ziT8Mx+KDmxqpSZVyUqzKkDcOBHgDsfYoDD7FzqtV/RlzQ4gnLmHMwrtZ+R+q703n9FkfFx+iueBeT77NTyAdWSSTqSe0kCOQQY7VoUGv1AY4mR1spkdkneUfQLXOfmc7MGg5oJ0EDXfZavjTbKl99cUWkcs7XO/VbLvgs84mxu0eQKGdxnV+TKIgiACZPu5IKxjIJywNdfovPCqThWpZmkRO47nKStsONxVpsYRJJ3BEACTPsCnq3C1zTglmYAj0ZJ7NolBW8bnpQQPyRr7TuvfDnuywYgbRKst5wNWrWoeym9tVkktMTUG8NHLSIB7D2qpWjMpPUAIkamCDzlp5/FBI3NAPbMSIh3dBlro7jPv7lwXeGurVTVrVM2YzDQNeQAgnSB/wDS76dfKZBXSL/TRoBR6+Le2yCSIJjT8LRsFe+FeHyaIe4A5zmb3DYbjfdV3hLAnXtwG/3bSDVPY38I7XHaO+eS3O1w1jWgNaAAAABsANAB7EeKrQwPuXdRwLuVmbQA5L7DQghKWBjsXpVwPMIBhTCIM6vPI1bvcXCaZOvUJaP1Rp8F1Yf5IbVhl7n1O4mB+yBKvaIPC0sWUmhrGgAL3REBERAREQEREEfimFGtEV6tOOTCAD4iPqod/AjXHrXFU/qT7y0q0Igq/wD5fUObqrvGq4D3Myr9b5PLQf3LT60v/eJVnUfjNlWqMAo1+hOs9XNPdO7fEIOCnwZbt2psHgxo+i8q1GypenVYI5ZwT+qNVD3PA93UPXumO9YVH/AuXzT8mLj6d07wZTaz4kuKDsuOLLCl6LHVPBn1eQoO+8rOXSjbMHe98/stA+amqXkvt/yy9/rvcfgIC76HAFq3akz9UH4mUGaX/lLv6shlVtOeVOmPm7MVX7q3vbs+cqXNXuJeW/tHKFvlHhqg3Zn0+S66WG027MHuQYDh/kyrv2pZfWM/Bqsth5HHGM7iPVAb8TJWwtaBsF+oKPgXkypW784AmImS4x2SdvYrP/4Q3sCkUQcYw8AaBVfiTgGjdOzPoMz/AIwMr/a4el7ZV0RBj9fyOv8A7uo4bxmDXD4ZV1YZ5GDPnqxI0kN6vx1K1ZEETg3DdK2YG02gAfzJ7T3lSyIgIiICIiAiIgIiICIiAiIgIiICIiAiIgIiICIiAiIgIiICIiAiIgIiICIiAiIgIiICIiAiIgIiICIiAiIgIiICIiAiIgIiICIiAiIgIiICIiAiIgIiICIiAiIgIiICIiAiIgIiIP/Z"/>
          <p:cNvSpPr>
            <a:spLocks noChangeAspect="1" noChangeArrowheads="1"/>
          </p:cNvSpPr>
          <p:nvPr/>
        </p:nvSpPr>
        <p:spPr bwMode="auto">
          <a:xfrm>
            <a:off x="-31750" y="-136525"/>
            <a:ext cx="304800" cy="304800"/>
          </a:xfrm>
          <a:prstGeom prst="rect">
            <a:avLst/>
          </a:prstGeom>
          <a:noFill/>
          <a:ln w="9525">
            <a:noFill/>
            <a:miter lim="800000"/>
            <a:headEnd/>
            <a:tailEnd/>
          </a:ln>
        </p:spPr>
        <p:txBody>
          <a:bodyPr/>
          <a:lstStyle/>
          <a:p>
            <a:endParaRPr lang="en-US">
              <a:latin typeface="Trebuchet MS" pitchFamily="34" charset="0"/>
            </a:endParaRPr>
          </a:p>
        </p:txBody>
      </p:sp>
      <p:pic>
        <p:nvPicPr>
          <p:cNvPr id="6" name="Picture 5" title="Picture of internal combustion engine forklift truck with pneumatic tires"/>
          <p:cNvPicPr>
            <a:picLocks noChangeAspect="1"/>
          </p:cNvPicPr>
          <p:nvPr/>
        </p:nvPicPr>
        <p:blipFill>
          <a:blip r:embed="rId3" cstate="print"/>
          <a:stretch>
            <a:fillRect/>
          </a:stretch>
        </p:blipFill>
        <p:spPr>
          <a:xfrm>
            <a:off x="4169785" y="2536331"/>
            <a:ext cx="4272699"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1038" y="752475"/>
            <a:ext cx="9752012" cy="1081088"/>
          </a:xfrm>
        </p:spPr>
        <p:txBody>
          <a:bodyPr/>
          <a:lstStyle/>
          <a:p>
            <a:pPr eaLnBrk="1" hangingPunct="1"/>
            <a:r>
              <a:rPr lang="en-US" sz="3400" smtClean="0"/>
              <a:t>Class VI Tractores electricos o de combustion interna </a:t>
            </a:r>
          </a:p>
        </p:txBody>
      </p:sp>
      <p:pic>
        <p:nvPicPr>
          <p:cNvPr id="4" name="Picture 8" descr="Amisc-28"/>
          <p:cNvPicPr>
            <a:picLocks noGrp="1" noChangeAspect="1" noChangeArrowheads="1"/>
          </p:cNvPicPr>
          <p:nvPr>
            <p:ph idx="1"/>
          </p:nvPr>
        </p:nvPicPr>
        <p:blipFill>
          <a:blip r:embed="rId3" cstate="print">
            <a:extLst/>
          </a:blip>
          <a:srcRect/>
          <a:stretch>
            <a:fillRect/>
          </a:stretch>
        </p:blipFill>
        <p:spPr>
          <a:xfrm>
            <a:off x="3954945" y="3075062"/>
            <a:ext cx="4124715" cy="356616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70660" name="Content Placeholder 2"/>
          <p:cNvSpPr txBox="1">
            <a:spLocks/>
          </p:cNvSpPr>
          <p:nvPr/>
        </p:nvSpPr>
        <p:spPr bwMode="auto">
          <a:xfrm>
            <a:off x="681038" y="2336800"/>
            <a:ext cx="9613900" cy="3598863"/>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pPr>
            <a:r>
              <a:rPr lang="en-US" sz="2400">
                <a:latin typeface="Trebuchet MS" pitchFamily="34" charset="0"/>
              </a:rPr>
              <a:t>No son rutinariamente usados como  Clases I-V</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Class VII – Carretillas Elevadoras para Terreno Aspero </a:t>
            </a:r>
          </a:p>
        </p:txBody>
      </p:sp>
      <p:pic>
        <p:nvPicPr>
          <p:cNvPr id="4" name="Content Placeholder 3" title="Picture of rough terrain forklift truck"/>
          <p:cNvPicPr>
            <a:picLocks noGrp="1" noChangeAspect="1"/>
          </p:cNvPicPr>
          <p:nvPr>
            <p:ph idx="1"/>
          </p:nvPr>
        </p:nvPicPr>
        <p:blipFill>
          <a:blip r:embed="rId3" cstate="print">
            <a:extLst/>
          </a:blip>
          <a:stretch>
            <a:fillRect/>
          </a:stretch>
        </p:blipFill>
        <p:spPr>
          <a:xfrm>
            <a:off x="3351790" y="2941276"/>
            <a:ext cx="4765813" cy="32004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1684" name="Content Placeholder 2"/>
          <p:cNvSpPr txBox="1">
            <a:spLocks/>
          </p:cNvSpPr>
          <p:nvPr/>
        </p:nvSpPr>
        <p:spPr bwMode="auto">
          <a:xfrm>
            <a:off x="681038" y="2336800"/>
            <a:ext cx="9613900" cy="3598863"/>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pPr>
            <a:r>
              <a:rPr lang="en-US" sz="2400">
                <a:latin typeface="Trebuchet MS" pitchFamily="34" charset="0"/>
              </a:rPr>
              <a:t>No son rutinariamente usados como Clases I-V</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Certificacion</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t>Solo </a:t>
            </a:r>
            <a:r>
              <a:rPr lang="en-US" dirty="0" err="1" smtClean="0"/>
              <a:t>porque</a:t>
            </a:r>
            <a:r>
              <a:rPr lang="en-US" dirty="0" smtClean="0"/>
              <a:t> </a:t>
            </a:r>
            <a:r>
              <a:rPr lang="en-US" dirty="0" err="1" smtClean="0"/>
              <a:t>ested</a:t>
            </a:r>
            <a:r>
              <a:rPr lang="en-US" dirty="0" smtClean="0"/>
              <a:t> </a:t>
            </a:r>
            <a:r>
              <a:rPr lang="en-US" dirty="0" err="1" smtClean="0"/>
              <a:t>puede</a:t>
            </a:r>
            <a:r>
              <a:rPr lang="en-US" dirty="0" smtClean="0"/>
              <a:t> </a:t>
            </a:r>
            <a:r>
              <a:rPr lang="en-US" dirty="0" err="1" smtClean="0"/>
              <a:t>operar</a:t>
            </a:r>
            <a:r>
              <a:rPr lang="en-US" dirty="0" smtClean="0"/>
              <a:t> un camion industrial </a:t>
            </a:r>
            <a:r>
              <a:rPr lang="en-US" dirty="0" err="1" smtClean="0"/>
              <a:t>motorizado</a:t>
            </a:r>
            <a:r>
              <a:rPr lang="en-US" dirty="0" smtClean="0"/>
              <a:t>, no </a:t>
            </a:r>
            <a:r>
              <a:rPr lang="en-US" dirty="0" err="1" smtClean="0"/>
              <a:t>quiere</a:t>
            </a:r>
            <a:r>
              <a:rPr lang="en-US" dirty="0" smtClean="0"/>
              <a:t> </a:t>
            </a:r>
            <a:r>
              <a:rPr lang="en-US" dirty="0" err="1" smtClean="0"/>
              <a:t>decir</a:t>
            </a:r>
            <a:r>
              <a:rPr lang="en-US" dirty="0" smtClean="0"/>
              <a:t> </a:t>
            </a:r>
            <a:r>
              <a:rPr lang="en-US" dirty="0" err="1" smtClean="0"/>
              <a:t>que</a:t>
            </a:r>
            <a:r>
              <a:rPr lang="en-US" dirty="0" smtClean="0"/>
              <a:t> </a:t>
            </a:r>
            <a:r>
              <a:rPr lang="en-US" dirty="0" err="1" smtClean="0"/>
              <a:t>usted</a:t>
            </a:r>
            <a:r>
              <a:rPr lang="en-US" dirty="0" smtClean="0"/>
              <a:t> </a:t>
            </a:r>
            <a:r>
              <a:rPr lang="en-US" dirty="0" err="1" smtClean="0"/>
              <a:t>esta</a:t>
            </a:r>
            <a:r>
              <a:rPr lang="en-US" dirty="0" smtClean="0"/>
              <a:t> </a:t>
            </a:r>
            <a:r>
              <a:rPr lang="en-US" dirty="0" err="1" smtClean="0"/>
              <a:t>autorizado</a:t>
            </a:r>
            <a:r>
              <a:rPr lang="en-US" dirty="0" smtClean="0"/>
              <a:t> </a:t>
            </a:r>
            <a:r>
              <a:rPr lang="en-US" dirty="0" err="1" smtClean="0"/>
              <a:t>para</a:t>
            </a:r>
            <a:r>
              <a:rPr lang="en-US" dirty="0" smtClean="0"/>
              <a:t> </a:t>
            </a:r>
            <a:r>
              <a:rPr lang="en-US" dirty="0" err="1" smtClean="0"/>
              <a:t>hacerlo</a:t>
            </a:r>
            <a:endParaRPr lang="en-US" dirty="0" smtClean="0"/>
          </a:p>
          <a:p>
            <a:pPr eaLnBrk="1" fontAlgn="auto" hangingPunct="1">
              <a:spcAft>
                <a:spcPts val="0"/>
              </a:spcAft>
              <a:buFont typeface="Arial" charset="0"/>
              <a:buNone/>
              <a:defRPr/>
            </a:pPr>
            <a:endParaRPr lang="en-US" dirty="0" smtClean="0"/>
          </a:p>
          <a:p>
            <a:pPr eaLnBrk="1" fontAlgn="auto" hangingPunct="1">
              <a:spcAft>
                <a:spcPts val="0"/>
              </a:spcAft>
              <a:buFont typeface="Arial" panose="020B0604020202020204" pitchFamily="34" charset="0"/>
              <a:buChar char="•"/>
              <a:defRPr/>
            </a:pPr>
            <a:r>
              <a:rPr lang="en-US" dirty="0" err="1" smtClean="0"/>
              <a:t>Operadores</a:t>
            </a:r>
            <a:r>
              <a:rPr lang="en-US" dirty="0" smtClean="0"/>
              <a:t> de </a:t>
            </a:r>
            <a:r>
              <a:rPr lang="en-US" dirty="0" err="1" smtClean="0"/>
              <a:t>camiones</a:t>
            </a:r>
            <a:r>
              <a:rPr lang="en-US" dirty="0" smtClean="0"/>
              <a:t> </a:t>
            </a:r>
            <a:r>
              <a:rPr lang="en-US" dirty="0" err="1" smtClean="0"/>
              <a:t>industriales</a:t>
            </a:r>
            <a:r>
              <a:rPr lang="en-US" dirty="0" smtClean="0"/>
              <a:t> </a:t>
            </a:r>
            <a:r>
              <a:rPr lang="en-US" dirty="0" err="1" smtClean="0"/>
              <a:t>motorizados</a:t>
            </a:r>
            <a:r>
              <a:rPr lang="en-US" dirty="0" smtClean="0"/>
              <a:t> </a:t>
            </a:r>
            <a:r>
              <a:rPr lang="en-US" dirty="0" err="1" smtClean="0"/>
              <a:t>tienen</a:t>
            </a:r>
            <a:r>
              <a:rPr lang="en-US" dirty="0" smtClean="0"/>
              <a:t> </a:t>
            </a:r>
            <a:r>
              <a:rPr lang="en-US" dirty="0" err="1" smtClean="0"/>
              <a:t>que</a:t>
            </a:r>
            <a:r>
              <a:rPr lang="en-US" dirty="0" smtClean="0"/>
              <a:t> ser “</a:t>
            </a:r>
            <a:r>
              <a:rPr lang="en-US" dirty="0" err="1" smtClean="0"/>
              <a:t>certificados</a:t>
            </a:r>
            <a:r>
              <a:rPr lang="en-US" dirty="0" smtClean="0"/>
              <a:t>” </a:t>
            </a:r>
            <a:r>
              <a:rPr lang="en-US" dirty="0" err="1" smtClean="0"/>
              <a:t>por</a:t>
            </a:r>
            <a:r>
              <a:rPr lang="en-US" dirty="0" smtClean="0"/>
              <a:t> </a:t>
            </a:r>
            <a:r>
              <a:rPr lang="en-US" dirty="0" err="1" smtClean="0"/>
              <a:t>su</a:t>
            </a:r>
            <a:r>
              <a:rPr lang="en-US" dirty="0" smtClean="0"/>
              <a:t> </a:t>
            </a:r>
            <a:r>
              <a:rPr lang="en-US" dirty="0" err="1" smtClean="0"/>
              <a:t>empleador</a:t>
            </a: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El </a:t>
            </a:r>
            <a:r>
              <a:rPr lang="en-US" dirty="0" err="1" smtClean="0"/>
              <a:t>empleador</a:t>
            </a:r>
            <a:r>
              <a:rPr lang="en-US" dirty="0" smtClean="0"/>
              <a:t> </a:t>
            </a:r>
            <a:r>
              <a:rPr lang="en-US" dirty="0" err="1" smtClean="0"/>
              <a:t>tiene</a:t>
            </a:r>
            <a:r>
              <a:rPr lang="en-US" dirty="0" smtClean="0"/>
              <a:t> </a:t>
            </a:r>
            <a:r>
              <a:rPr lang="en-US" dirty="0" err="1" smtClean="0"/>
              <a:t>que</a:t>
            </a:r>
            <a:r>
              <a:rPr lang="en-US" dirty="0" smtClean="0"/>
              <a:t> </a:t>
            </a:r>
            <a:r>
              <a:rPr lang="en-US" dirty="0" err="1" smtClean="0"/>
              <a:t>certificar</a:t>
            </a:r>
            <a:r>
              <a:rPr lang="en-US" dirty="0" smtClean="0"/>
              <a:t> </a:t>
            </a:r>
            <a:r>
              <a:rPr lang="en-US" dirty="0" err="1" smtClean="0"/>
              <a:t>que</a:t>
            </a:r>
            <a:r>
              <a:rPr lang="en-US" dirty="0" smtClean="0"/>
              <a:t> </a:t>
            </a:r>
            <a:r>
              <a:rPr lang="en-US" dirty="0" err="1" smtClean="0"/>
              <a:t>cada</a:t>
            </a:r>
            <a:r>
              <a:rPr lang="en-US" dirty="0" smtClean="0"/>
              <a:t> </a:t>
            </a:r>
            <a:r>
              <a:rPr lang="en-US" dirty="0" err="1" smtClean="0"/>
              <a:t>operador</a:t>
            </a:r>
            <a:r>
              <a:rPr lang="en-US" dirty="0" smtClean="0"/>
              <a:t> ha </a:t>
            </a:r>
            <a:r>
              <a:rPr lang="en-US" dirty="0" err="1" smtClean="0"/>
              <a:t>sido</a:t>
            </a:r>
            <a:r>
              <a:rPr lang="en-US" dirty="0" smtClean="0"/>
              <a:t> </a:t>
            </a:r>
            <a:r>
              <a:rPr lang="en-US" dirty="0" err="1" smtClean="0"/>
              <a:t>entrenado</a:t>
            </a:r>
            <a:r>
              <a:rPr lang="en-US" dirty="0" smtClean="0"/>
              <a:t> y </a:t>
            </a:r>
            <a:r>
              <a:rPr lang="en-US" dirty="0" err="1" smtClean="0"/>
              <a:t>evaluado</a:t>
            </a:r>
            <a:r>
              <a:rPr lang="en-US" dirty="0" smtClean="0"/>
              <a:t> </a:t>
            </a:r>
            <a:r>
              <a:rPr lang="en-US" dirty="0" err="1" smtClean="0"/>
              <a:t>como</a:t>
            </a:r>
            <a:r>
              <a:rPr lang="en-US" dirty="0" smtClean="0"/>
              <a:t> </a:t>
            </a:r>
            <a:r>
              <a:rPr lang="en-US" dirty="0" err="1" smtClean="0"/>
              <a:t>sean</a:t>
            </a:r>
            <a:r>
              <a:rPr lang="en-US" dirty="0" smtClean="0"/>
              <a:t> </a:t>
            </a:r>
            <a:r>
              <a:rPr lang="en-US" dirty="0" err="1" smtClean="0"/>
              <a:t>necesario</a:t>
            </a:r>
            <a:r>
              <a:rPr lang="en-US" dirty="0" smtClean="0"/>
              <a:t> </a:t>
            </a:r>
            <a:r>
              <a:rPr lang="en-US" dirty="0" err="1" smtClean="0"/>
              <a:t>por</a:t>
            </a:r>
            <a:r>
              <a:rPr lang="en-US" dirty="0" smtClean="0"/>
              <a:t> </a:t>
            </a:r>
            <a:r>
              <a:rPr lang="en-US" dirty="0" err="1" smtClean="0"/>
              <a:t>las</a:t>
            </a:r>
            <a:r>
              <a:rPr lang="en-US" dirty="0" smtClean="0"/>
              <a:t> </a:t>
            </a:r>
            <a:r>
              <a:rPr lang="en-US" dirty="0" err="1" smtClean="0"/>
              <a:t>normas</a:t>
            </a:r>
            <a:r>
              <a:rPr lang="en-US" dirty="0" smtClean="0"/>
              <a:t>.</a:t>
            </a:r>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dirty="0" err="1" smtClean="0"/>
              <a:t>Certificaciones</a:t>
            </a:r>
            <a:r>
              <a:rPr lang="en-US" dirty="0" smtClean="0"/>
              <a:t> no </a:t>
            </a:r>
            <a:r>
              <a:rPr lang="en-US" dirty="0" err="1" smtClean="0"/>
              <a:t>pueden</a:t>
            </a:r>
            <a:r>
              <a:rPr lang="en-US" dirty="0" smtClean="0"/>
              <a:t> ser </a:t>
            </a:r>
            <a:r>
              <a:rPr lang="en-US" dirty="0" err="1" smtClean="0"/>
              <a:t>transferidas</a:t>
            </a:r>
            <a:r>
              <a:rPr lang="en-US" dirty="0" smtClean="0"/>
              <a:t> de un </a:t>
            </a:r>
            <a:r>
              <a:rPr lang="en-US" dirty="0" err="1" smtClean="0"/>
              <a:t>negocio</a:t>
            </a:r>
            <a:r>
              <a:rPr lang="en-US" dirty="0" smtClean="0"/>
              <a:t> a </a:t>
            </a:r>
            <a:r>
              <a:rPr lang="en-US" dirty="0" err="1" smtClean="0"/>
              <a:t>otro</a:t>
            </a:r>
            <a:r>
              <a:rPr lang="en-US" dirty="0" smtClean="0"/>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err="1" smtClean="0"/>
              <a:t>Certificacion</a:t>
            </a:r>
            <a:r>
              <a:rPr lang="en-US" dirty="0" smtClean="0"/>
              <a:t> </a:t>
            </a:r>
          </a:p>
        </p:txBody>
      </p:sp>
      <p:sp>
        <p:nvSpPr>
          <p:cNvPr id="73731" name="Content Placeholder 2"/>
          <p:cNvSpPr>
            <a:spLocks noGrp="1"/>
          </p:cNvSpPr>
          <p:nvPr>
            <p:ph idx="1"/>
          </p:nvPr>
        </p:nvSpPr>
        <p:spPr/>
        <p:txBody>
          <a:bodyPr/>
          <a:lstStyle/>
          <a:p>
            <a:pPr eaLnBrk="1" hangingPunct="1"/>
            <a:r>
              <a:rPr lang="en-US" smtClean="0"/>
              <a:t>Certificacion es especifico al empleador y a la maquina.</a:t>
            </a:r>
          </a:p>
          <a:p>
            <a:pPr eaLnBrk="1" hangingPunct="1"/>
            <a:endParaRPr lang="en-US" smtClean="0"/>
          </a:p>
          <a:p>
            <a:pPr eaLnBrk="1" hangingPunct="1"/>
            <a:r>
              <a:rPr lang="en-US" smtClean="0"/>
              <a:t>Certificacion debe incluir:</a:t>
            </a:r>
          </a:p>
          <a:p>
            <a:pPr lvl="1" eaLnBrk="1" hangingPunct="1"/>
            <a:r>
              <a:rPr lang="en-US" smtClean="0"/>
              <a:t>Nombre del operador</a:t>
            </a:r>
          </a:p>
          <a:p>
            <a:pPr lvl="1" eaLnBrk="1" hangingPunct="1"/>
            <a:r>
              <a:rPr lang="en-US" smtClean="0"/>
              <a:t>Fecha de entrenamiento</a:t>
            </a:r>
          </a:p>
          <a:p>
            <a:pPr lvl="1" eaLnBrk="1" hangingPunct="1"/>
            <a:r>
              <a:rPr lang="en-US" smtClean="0"/>
              <a:t>Fecha de evaluacion</a:t>
            </a:r>
          </a:p>
          <a:p>
            <a:pPr lvl="1" eaLnBrk="1" hangingPunct="1"/>
            <a:r>
              <a:rPr lang="en-US" smtClean="0"/>
              <a:t>Indentidad de la persona (as) realizando el entrenamiento/o evaluacion</a:t>
            </a:r>
          </a:p>
          <a:p>
            <a:pPr lvl="1" eaLnBrk="1" hangingPunct="1">
              <a:buFont typeface="Arial" charset="0"/>
              <a:buNone/>
            </a:pPr>
            <a:r>
              <a:rPr lang="en-US" smtClean="0"/>
              <a:t> </a:t>
            </a:r>
          </a:p>
          <a:p>
            <a:pPr eaLnBrk="1" hangingPunct="1"/>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B73C88E-5A41-4C4D-8309-F7E809CEBF01}" type="slidenum">
              <a:rPr lang="en-US"/>
              <a:pPr>
                <a:defRPr/>
              </a:pPr>
              <a:t>55</a:t>
            </a:fld>
            <a:endParaRPr lang="en-US" dirty="0"/>
          </a:p>
        </p:txBody>
      </p:sp>
      <p:sp>
        <p:nvSpPr>
          <p:cNvPr id="74755" name="Rectangle 2"/>
          <p:cNvSpPr>
            <a:spLocks noGrp="1" noChangeArrowheads="1"/>
          </p:cNvSpPr>
          <p:nvPr>
            <p:ph type="title"/>
          </p:nvPr>
        </p:nvSpPr>
        <p:spPr/>
        <p:txBody>
          <a:bodyPr/>
          <a:lstStyle/>
          <a:p>
            <a:pPr eaLnBrk="1" hangingPunct="1"/>
            <a:r>
              <a:rPr lang="en-US" smtClean="0"/>
              <a:t>Funcionamiento- Requisitos</a:t>
            </a:r>
          </a:p>
        </p:txBody>
      </p:sp>
      <p:sp>
        <p:nvSpPr>
          <p:cNvPr id="22531" name="Rectangle 3"/>
          <p:cNvSpPr>
            <a:spLocks noGrp="1" noChangeArrowheads="1"/>
          </p:cNvSpPr>
          <p:nvPr>
            <p:ph type="body" idx="1"/>
          </p:nvPr>
        </p:nvSpPr>
        <p:spPr>
          <a:xfrm>
            <a:off x="681038" y="2336800"/>
            <a:ext cx="8226425" cy="3598863"/>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err="1" smtClean="0"/>
              <a:t>Requisitos</a:t>
            </a:r>
            <a:r>
              <a:rPr lang="en-US" dirty="0" smtClean="0"/>
              <a:t> de </a:t>
            </a:r>
            <a:r>
              <a:rPr lang="en-US" dirty="0" err="1" smtClean="0"/>
              <a:t>capacitacion</a:t>
            </a:r>
            <a:r>
              <a:rPr lang="en-US" dirty="0" smtClean="0"/>
              <a:t> </a:t>
            </a:r>
            <a:r>
              <a:rPr lang="en-US" dirty="0" err="1" smtClean="0"/>
              <a:t>para</a:t>
            </a:r>
            <a:r>
              <a:rPr lang="en-US" dirty="0" smtClean="0"/>
              <a:t> el </a:t>
            </a:r>
            <a:r>
              <a:rPr lang="en-US" dirty="0" err="1" smtClean="0"/>
              <a:t>operador</a:t>
            </a:r>
            <a:r>
              <a:rPr lang="en-US" dirty="0" smtClean="0"/>
              <a:t> de </a:t>
            </a:r>
            <a:r>
              <a:rPr lang="en-US" dirty="0" err="1" smtClean="0"/>
              <a:t>camiones</a:t>
            </a:r>
            <a:r>
              <a:rPr lang="en-US" dirty="0" smtClean="0"/>
              <a:t> </a:t>
            </a:r>
            <a:r>
              <a:rPr lang="en-US" dirty="0" err="1" smtClean="0"/>
              <a:t>industriales</a:t>
            </a:r>
            <a:r>
              <a:rPr lang="en-US" dirty="0" smtClean="0"/>
              <a:t> </a:t>
            </a:r>
            <a:r>
              <a:rPr lang="en-US" dirty="0" err="1" smtClean="0"/>
              <a:t>motorizados</a:t>
            </a:r>
            <a:endParaRPr lang="en-US" dirty="0" smtClean="0"/>
          </a:p>
          <a:p>
            <a:pPr lvl="1" eaLnBrk="1" fontAlgn="auto" hangingPunct="1">
              <a:spcAft>
                <a:spcPts val="0"/>
              </a:spcAft>
              <a:buFont typeface="Arial" panose="020B0604020202020204" pitchFamily="34" charset="0"/>
              <a:buChar char="•"/>
              <a:defRPr/>
            </a:pPr>
            <a:r>
              <a:rPr lang="en-US" dirty="0" smtClean="0"/>
              <a:t>Son </a:t>
            </a:r>
            <a:r>
              <a:rPr lang="en-US" dirty="0" err="1" smtClean="0"/>
              <a:t>orientados</a:t>
            </a:r>
            <a:r>
              <a:rPr lang="en-US" dirty="0" smtClean="0"/>
              <a:t> al </a:t>
            </a:r>
            <a:r>
              <a:rPr lang="en-US" dirty="0" err="1" smtClean="0"/>
              <a:t>rendimiento</a:t>
            </a:r>
            <a:r>
              <a:rPr lang="en-US" dirty="0" smtClean="0"/>
              <a:t> (</a:t>
            </a:r>
            <a:r>
              <a:rPr lang="en-US" dirty="0" err="1" smtClean="0"/>
              <a:t>funcion</a:t>
            </a:r>
            <a:r>
              <a:rPr lang="en-US" dirty="0" smtClean="0"/>
              <a:t>)</a:t>
            </a:r>
          </a:p>
          <a:p>
            <a:pPr lvl="1" eaLnBrk="1" fontAlgn="auto" hangingPunct="1">
              <a:spcAft>
                <a:spcPts val="0"/>
              </a:spcAft>
              <a:buFont typeface="Arial" panose="020B0604020202020204" pitchFamily="34" charset="0"/>
              <a:buChar char="•"/>
              <a:defRPr/>
            </a:pPr>
            <a:r>
              <a:rPr lang="en-US" dirty="0" err="1" smtClean="0"/>
              <a:t>Permite</a:t>
            </a:r>
            <a:r>
              <a:rPr lang="en-US" dirty="0" smtClean="0"/>
              <a:t> </a:t>
            </a:r>
            <a:r>
              <a:rPr lang="en-US" dirty="0" err="1" smtClean="0"/>
              <a:t>que</a:t>
            </a:r>
            <a:r>
              <a:rPr lang="en-US" dirty="0" smtClean="0"/>
              <a:t> los </a:t>
            </a:r>
            <a:r>
              <a:rPr lang="en-US" dirty="0" err="1" smtClean="0"/>
              <a:t>empleadores</a:t>
            </a:r>
            <a:r>
              <a:rPr lang="en-US" dirty="0" smtClean="0"/>
              <a:t> </a:t>
            </a:r>
            <a:r>
              <a:rPr lang="en-US" dirty="0" err="1" smtClean="0"/>
              <a:t>adapten</a:t>
            </a:r>
            <a:r>
              <a:rPr lang="en-US" dirty="0" smtClean="0"/>
              <a:t> un </a:t>
            </a:r>
            <a:r>
              <a:rPr lang="en-US" dirty="0" err="1" smtClean="0"/>
              <a:t>programa</a:t>
            </a:r>
            <a:r>
              <a:rPr lang="en-US" dirty="0" smtClean="0"/>
              <a:t> de </a:t>
            </a:r>
            <a:r>
              <a:rPr lang="en-US" dirty="0" err="1" smtClean="0"/>
              <a:t>entrenamiento</a:t>
            </a:r>
            <a:endParaRPr lang="en-US" dirty="0" smtClean="0"/>
          </a:p>
          <a:p>
            <a:pPr lvl="1" eaLnBrk="1" fontAlgn="auto" hangingPunct="1">
              <a:spcAft>
                <a:spcPts val="0"/>
              </a:spcAft>
              <a:buFont typeface="Arial" panose="020B0604020202020204" pitchFamily="34" charset="0"/>
              <a:buChar char="•"/>
              <a:defRPr/>
            </a:pPr>
            <a:r>
              <a:rPr lang="en-US" dirty="0" err="1" smtClean="0"/>
              <a:t>Desarollar</a:t>
            </a:r>
            <a:r>
              <a:rPr lang="en-US" dirty="0" smtClean="0"/>
              <a:t> el </a:t>
            </a:r>
            <a:r>
              <a:rPr lang="en-US" dirty="0" err="1" smtClean="0"/>
              <a:t>programa</a:t>
            </a:r>
            <a:r>
              <a:rPr lang="en-US" dirty="0" smtClean="0"/>
              <a:t> </a:t>
            </a:r>
            <a:r>
              <a:rPr lang="en-US" dirty="0" err="1" smtClean="0"/>
              <a:t>alrededor</a:t>
            </a:r>
            <a:r>
              <a:rPr lang="en-US" dirty="0" smtClean="0"/>
              <a:t> de </a:t>
            </a:r>
            <a:r>
              <a:rPr lang="en-US" dirty="0" err="1" smtClean="0"/>
              <a:t>las</a:t>
            </a:r>
            <a:r>
              <a:rPr lang="en-US" dirty="0" smtClean="0"/>
              <a:t> </a:t>
            </a:r>
            <a:r>
              <a:rPr lang="en-US" dirty="0" err="1" smtClean="0"/>
              <a:t>caracteristicas</a:t>
            </a:r>
            <a:r>
              <a:rPr lang="en-US" dirty="0" smtClean="0"/>
              <a:t> del </a:t>
            </a:r>
            <a:r>
              <a:rPr lang="en-US" dirty="0" err="1" smtClean="0"/>
              <a:t>lugar</a:t>
            </a:r>
            <a:r>
              <a:rPr lang="en-US" dirty="0" smtClean="0"/>
              <a:t> de </a:t>
            </a:r>
            <a:r>
              <a:rPr lang="en-US" dirty="0" err="1" smtClean="0"/>
              <a:t>trabajo</a:t>
            </a:r>
            <a:r>
              <a:rPr lang="en-US" dirty="0" smtClean="0"/>
              <a:t> y </a:t>
            </a:r>
            <a:r>
              <a:rPr lang="en-US" dirty="0" err="1" smtClean="0"/>
              <a:t>equipo</a:t>
            </a:r>
            <a:endParaRPr lang="en-US" dirty="0" smtClean="0"/>
          </a:p>
          <a:p>
            <a:pPr lvl="1"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Este </a:t>
            </a:r>
            <a:r>
              <a:rPr lang="en-US" dirty="0" err="1" smtClean="0"/>
              <a:t>entrenamiento</a:t>
            </a:r>
            <a:r>
              <a:rPr lang="en-US" dirty="0" smtClean="0"/>
              <a:t> no </a:t>
            </a:r>
            <a:r>
              <a:rPr lang="en-US" dirty="0" err="1" smtClean="0"/>
              <a:t>pretende</a:t>
            </a:r>
            <a:r>
              <a:rPr lang="en-US" dirty="0" smtClean="0"/>
              <a:t> </a:t>
            </a:r>
            <a:r>
              <a:rPr lang="en-US" dirty="0" err="1" smtClean="0"/>
              <a:t>certficar</a:t>
            </a:r>
            <a:r>
              <a:rPr lang="en-US" dirty="0" smtClean="0"/>
              <a:t> o </a:t>
            </a:r>
            <a:r>
              <a:rPr lang="en-US" dirty="0" err="1" smtClean="0"/>
              <a:t>autorizar</a:t>
            </a:r>
            <a:r>
              <a:rPr lang="en-US" dirty="0" smtClean="0"/>
              <a:t> a </a:t>
            </a:r>
            <a:r>
              <a:rPr lang="en-US" dirty="0" err="1" smtClean="0"/>
              <a:t>conducir</a:t>
            </a:r>
            <a:r>
              <a:rPr lang="en-US" dirty="0" smtClean="0"/>
              <a:t> </a:t>
            </a:r>
            <a:r>
              <a:rPr lang="en-US" dirty="0" err="1" smtClean="0"/>
              <a:t>ningun</a:t>
            </a:r>
            <a:r>
              <a:rPr lang="en-US" dirty="0" smtClean="0"/>
              <a:t> camion industrial </a:t>
            </a:r>
            <a:r>
              <a:rPr lang="en-US" dirty="0" err="1" smtClean="0"/>
              <a:t>motorizado</a:t>
            </a: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Sin Embargo- </a:t>
            </a:r>
            <a:r>
              <a:rPr lang="en-US" dirty="0" err="1" smtClean="0"/>
              <a:t>debe</a:t>
            </a:r>
            <a:r>
              <a:rPr lang="en-US" dirty="0" smtClean="0"/>
              <a:t> ser </a:t>
            </a:r>
            <a:r>
              <a:rPr lang="en-US" dirty="0" err="1" smtClean="0"/>
              <a:t>informado</a:t>
            </a:r>
            <a:r>
              <a:rPr lang="en-US" dirty="0" smtClean="0"/>
              <a:t> </a:t>
            </a:r>
            <a:r>
              <a:rPr lang="en-US" dirty="0" err="1" smtClean="0"/>
              <a:t>sobre</a:t>
            </a:r>
            <a:r>
              <a:rPr lang="en-US" dirty="0" smtClean="0"/>
              <a:t> los </a:t>
            </a:r>
            <a:r>
              <a:rPr lang="en-US" dirty="0" err="1" smtClean="0"/>
              <a:t>requsitos</a:t>
            </a:r>
            <a:r>
              <a:rPr lang="en-US" dirty="0" smtClean="0"/>
              <a:t> </a:t>
            </a:r>
            <a:r>
              <a:rPr lang="en-US" dirty="0" err="1" smtClean="0"/>
              <a:t>para</a:t>
            </a:r>
            <a:r>
              <a:rPr lang="en-US" dirty="0" smtClean="0"/>
              <a:t> </a:t>
            </a:r>
            <a:r>
              <a:rPr lang="en-US" dirty="0" err="1" smtClean="0"/>
              <a:t>manejar</a:t>
            </a:r>
            <a:r>
              <a:rPr lang="en-US" dirty="0" smtClean="0"/>
              <a:t> un camion industrial </a:t>
            </a:r>
            <a:r>
              <a:rPr lang="en-US" dirty="0" err="1" smtClean="0"/>
              <a:t>motorizado</a:t>
            </a:r>
            <a:r>
              <a:rPr lang="en-US" dirty="0" smtClean="0"/>
              <a:t>!</a:t>
            </a:r>
          </a:p>
        </p:txBody>
      </p:sp>
      <p:pic>
        <p:nvPicPr>
          <p:cNvPr id="5" name="Picture 4" title="Picture of a no operators under 18 years of age it's the law sign"/>
          <p:cNvPicPr>
            <a:picLocks noChangeAspect="1"/>
          </p:cNvPicPr>
          <p:nvPr/>
        </p:nvPicPr>
        <p:blipFill>
          <a:blip r:embed="rId3" cstate="print"/>
          <a:stretch>
            <a:fillRect/>
          </a:stretch>
        </p:blipFill>
        <p:spPr>
          <a:xfrm>
            <a:off x="9311407" y="3456193"/>
            <a:ext cx="2738907" cy="2651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F1C29D8-57D5-42EF-9389-5BAFF3A7DC62}" type="slidenum">
              <a:rPr lang="en-US"/>
              <a:pPr>
                <a:defRPr/>
              </a:pPr>
              <a:t>56</a:t>
            </a:fld>
            <a:endParaRPr lang="en-US" dirty="0"/>
          </a:p>
        </p:txBody>
      </p:sp>
      <p:sp>
        <p:nvSpPr>
          <p:cNvPr id="75779" name="Rectangle 2"/>
          <p:cNvSpPr>
            <a:spLocks noGrp="1" noChangeArrowheads="1"/>
          </p:cNvSpPr>
          <p:nvPr>
            <p:ph type="title"/>
          </p:nvPr>
        </p:nvSpPr>
        <p:spPr/>
        <p:txBody>
          <a:bodyPr/>
          <a:lstStyle/>
          <a:p>
            <a:pPr eaLnBrk="1" hangingPunct="1"/>
            <a:r>
              <a:rPr lang="en-US" smtClean="0"/>
              <a:t>Programa de Entrenamiento</a:t>
            </a:r>
          </a:p>
        </p:txBody>
      </p:sp>
      <p:sp>
        <p:nvSpPr>
          <p:cNvPr id="75780" name="Rectangle 3"/>
          <p:cNvSpPr>
            <a:spLocks noGrp="1" noChangeArrowheads="1"/>
          </p:cNvSpPr>
          <p:nvPr>
            <p:ph type="body" idx="1"/>
          </p:nvPr>
        </p:nvSpPr>
        <p:spPr>
          <a:xfrm>
            <a:off x="1042988" y="2454275"/>
            <a:ext cx="10363200" cy="3387725"/>
          </a:xfrm>
        </p:spPr>
        <p:txBody>
          <a:bodyPr/>
          <a:lstStyle/>
          <a:p>
            <a:pPr eaLnBrk="1" hangingPunct="1"/>
            <a:r>
              <a:rPr lang="en-US" smtClean="0"/>
              <a:t>Operadores deberan recibir entranamiento inicial en los siguientes temas:</a:t>
            </a:r>
          </a:p>
          <a:p>
            <a:pPr eaLnBrk="1" hangingPunct="1"/>
            <a:endParaRPr lang="en-US" smtClean="0"/>
          </a:p>
          <a:p>
            <a:pPr lvl="1" eaLnBrk="1" hangingPunct="1"/>
            <a:r>
              <a:rPr lang="en-US" sz="2200" smtClean="0"/>
              <a:t>Camiones-Temas relativos</a:t>
            </a:r>
          </a:p>
          <a:p>
            <a:pPr lvl="1" eaLnBrk="1" hangingPunct="1"/>
            <a:endParaRPr lang="en-US" sz="2200" smtClean="0"/>
          </a:p>
          <a:p>
            <a:pPr lvl="1" eaLnBrk="1" hangingPunct="1"/>
            <a:r>
              <a:rPr lang="en-US" sz="2200" smtClean="0"/>
              <a:t>Lugar de Trabajo-Temas relativos</a:t>
            </a:r>
          </a:p>
          <a:p>
            <a:pPr lvl="1" eaLnBrk="1" hangingPunct="1"/>
            <a:endParaRPr lang="en-US" sz="2200" smtClean="0"/>
          </a:p>
          <a:p>
            <a:pPr lvl="1" eaLnBrk="1" hangingPunct="1"/>
            <a:r>
              <a:rPr lang="en-US" sz="2200" smtClean="0"/>
              <a:t>Requisitos </a:t>
            </a:r>
          </a:p>
        </p:txBody>
      </p:sp>
      <p:pic>
        <p:nvPicPr>
          <p:cNvPr id="7" name="Picture 4" descr="https://encrypted-tbn3.gstatic.com/images?q=tbn:ANd9GcQiVVc2vv5DBzBRmaJRSiWy14MjsfJKBPtIC7-qsN1pLdbRcIbJZw"/>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7576482" y="5019209"/>
            <a:ext cx="3124200" cy="1466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6B700EC-A20E-4AE5-8DC2-D86F1A2803AD}" type="slidenum">
              <a:rPr lang="en-US"/>
              <a:pPr>
                <a:defRPr/>
              </a:pPr>
              <a:t>57</a:t>
            </a:fld>
            <a:endParaRPr lang="en-US" dirty="0"/>
          </a:p>
        </p:txBody>
      </p:sp>
      <p:sp>
        <p:nvSpPr>
          <p:cNvPr id="76803" name="Rectangle 2"/>
          <p:cNvSpPr>
            <a:spLocks noGrp="1" noChangeArrowheads="1"/>
          </p:cNvSpPr>
          <p:nvPr>
            <p:ph type="title"/>
          </p:nvPr>
        </p:nvSpPr>
        <p:spPr>
          <a:xfrm>
            <a:off x="685800" y="661988"/>
            <a:ext cx="8501063" cy="1179512"/>
          </a:xfrm>
        </p:spPr>
        <p:txBody>
          <a:bodyPr/>
          <a:lstStyle/>
          <a:p>
            <a:pPr eaLnBrk="1" hangingPunct="1"/>
            <a:r>
              <a:rPr lang="en-US" smtClean="0"/>
              <a:t>Entrenamiento del Operador</a:t>
            </a:r>
          </a:p>
        </p:txBody>
      </p:sp>
      <p:sp>
        <p:nvSpPr>
          <p:cNvPr id="24579" name="Rectangle 3"/>
          <p:cNvSpPr>
            <a:spLocks noGrp="1" noChangeArrowheads="1"/>
          </p:cNvSpPr>
          <p:nvPr>
            <p:ph type="body" idx="1"/>
          </p:nvPr>
        </p:nvSpPr>
        <p:spPr>
          <a:xfrm>
            <a:off x="881063" y="2706688"/>
            <a:ext cx="8262937" cy="3741737"/>
          </a:xfrm>
        </p:spPr>
        <p:txBody>
          <a:bodyPr rtlCol="0">
            <a:normAutofit lnSpcReduction="10000"/>
          </a:bodyPr>
          <a:lstStyle/>
          <a:p>
            <a:pPr lvl="1" eaLnBrk="1" fontAlgn="auto" hangingPunct="1">
              <a:spcAft>
                <a:spcPts val="0"/>
              </a:spcAft>
              <a:buFont typeface="Arial" panose="020B0604020202020204" pitchFamily="34" charset="0"/>
              <a:buChar char="•"/>
              <a:defRPr/>
            </a:pPr>
            <a:r>
              <a:rPr lang="en-US" sz="2400" dirty="0" smtClean="0"/>
              <a:t>El </a:t>
            </a:r>
            <a:r>
              <a:rPr lang="en-US" sz="2400" dirty="0" err="1" smtClean="0"/>
              <a:t>empleador</a:t>
            </a:r>
            <a:r>
              <a:rPr lang="en-US" sz="2400" dirty="0" smtClean="0"/>
              <a:t> se </a:t>
            </a:r>
            <a:r>
              <a:rPr lang="en-US" sz="2400" dirty="0" err="1" smtClean="0"/>
              <a:t>asegurara</a:t>
            </a:r>
            <a:r>
              <a:rPr lang="en-US" sz="2400" dirty="0" smtClean="0"/>
              <a:t> de </a:t>
            </a:r>
            <a:r>
              <a:rPr lang="en-US" sz="2400" dirty="0" err="1" smtClean="0"/>
              <a:t>que</a:t>
            </a:r>
            <a:r>
              <a:rPr lang="en-US" sz="2400" dirty="0" smtClean="0"/>
              <a:t> </a:t>
            </a:r>
            <a:r>
              <a:rPr lang="en-US" sz="2400" dirty="0" err="1" smtClean="0"/>
              <a:t>cada</a:t>
            </a:r>
            <a:r>
              <a:rPr lang="en-US" sz="2400" dirty="0" smtClean="0"/>
              <a:t> </a:t>
            </a:r>
            <a:r>
              <a:rPr lang="en-US" sz="2400" dirty="0" err="1" smtClean="0"/>
              <a:t>operador</a:t>
            </a:r>
            <a:r>
              <a:rPr lang="en-US" sz="2400" dirty="0" smtClean="0"/>
              <a:t> de camion industrial </a:t>
            </a:r>
            <a:r>
              <a:rPr lang="en-US" sz="2400" dirty="0" err="1" smtClean="0"/>
              <a:t>motorizado</a:t>
            </a:r>
            <a:r>
              <a:rPr lang="en-US" sz="2400" dirty="0" smtClean="0"/>
              <a:t> sea </a:t>
            </a:r>
            <a:r>
              <a:rPr lang="en-US" sz="2400" dirty="0" err="1" smtClean="0"/>
              <a:t>competente</a:t>
            </a:r>
            <a:r>
              <a:rPr lang="en-US" sz="2400" dirty="0" smtClean="0"/>
              <a:t> </a:t>
            </a:r>
            <a:r>
              <a:rPr lang="en-US" sz="2400" dirty="0" err="1" smtClean="0"/>
              <a:t>para</a:t>
            </a:r>
            <a:r>
              <a:rPr lang="en-US" sz="2400" dirty="0" smtClean="0"/>
              <a:t> </a:t>
            </a:r>
            <a:r>
              <a:rPr lang="en-US" sz="2400" dirty="0" err="1" smtClean="0"/>
              <a:t>operarlo</a:t>
            </a:r>
            <a:r>
              <a:rPr lang="en-US" sz="2400" dirty="0" smtClean="0"/>
              <a:t> con </a:t>
            </a:r>
            <a:r>
              <a:rPr lang="en-US" sz="2400" dirty="0" err="1" smtClean="0"/>
              <a:t>seguridad</a:t>
            </a:r>
            <a:r>
              <a:rPr lang="en-US" sz="2400" dirty="0" smtClean="0"/>
              <a:t>, </a:t>
            </a:r>
            <a:r>
              <a:rPr lang="en-US" sz="2400" dirty="0" err="1" smtClean="0"/>
              <a:t>como</a:t>
            </a:r>
            <a:r>
              <a:rPr lang="en-US" sz="2400" dirty="0" smtClean="0"/>
              <a:t> </a:t>
            </a:r>
            <a:r>
              <a:rPr lang="en-US" sz="2400" dirty="0" err="1" smtClean="0"/>
              <a:t>demuestra</a:t>
            </a:r>
            <a:r>
              <a:rPr lang="en-US" sz="2400" dirty="0" smtClean="0"/>
              <a:t> el </a:t>
            </a:r>
            <a:r>
              <a:rPr lang="en-US" sz="2400" dirty="0" err="1" smtClean="0"/>
              <a:t>cumplir</a:t>
            </a:r>
            <a:r>
              <a:rPr lang="en-US" sz="2400" dirty="0" smtClean="0"/>
              <a:t> el </a:t>
            </a:r>
            <a:r>
              <a:rPr lang="en-US" sz="2400" dirty="0" err="1" smtClean="0"/>
              <a:t>entrenamiento</a:t>
            </a:r>
            <a:r>
              <a:rPr lang="en-US" sz="2400" dirty="0" smtClean="0"/>
              <a:t> y </a:t>
            </a:r>
            <a:r>
              <a:rPr lang="en-US" sz="2400" dirty="0" err="1" smtClean="0"/>
              <a:t>pasar</a:t>
            </a:r>
            <a:r>
              <a:rPr lang="en-US" sz="2400" dirty="0" smtClean="0"/>
              <a:t> la </a:t>
            </a:r>
            <a:r>
              <a:rPr lang="en-US" sz="2400" dirty="0" err="1" smtClean="0"/>
              <a:t>evaluacion</a:t>
            </a:r>
            <a:r>
              <a:rPr lang="en-US" sz="2400" dirty="0" smtClean="0"/>
              <a:t>  </a:t>
            </a:r>
            <a:r>
              <a:rPr lang="en-US" sz="2400" dirty="0" err="1" smtClean="0"/>
              <a:t>bajo</a:t>
            </a:r>
            <a:r>
              <a:rPr lang="en-US" sz="2400" dirty="0" smtClean="0"/>
              <a:t>  </a:t>
            </a:r>
            <a:r>
              <a:rPr lang="en-US" sz="2400" dirty="0" err="1" smtClean="0"/>
              <a:t>las</a:t>
            </a:r>
            <a:r>
              <a:rPr lang="en-US" sz="2400" dirty="0" smtClean="0"/>
              <a:t> </a:t>
            </a:r>
            <a:r>
              <a:rPr lang="en-US" sz="2400" dirty="0" err="1" smtClean="0"/>
              <a:t>normas</a:t>
            </a:r>
            <a:r>
              <a:rPr lang="en-US" sz="2400" dirty="0" smtClean="0"/>
              <a:t> de OSHA.</a:t>
            </a:r>
          </a:p>
          <a:p>
            <a:pPr lvl="1" eaLnBrk="1" fontAlgn="auto" hangingPunct="1">
              <a:spcAft>
                <a:spcPts val="0"/>
              </a:spcAft>
              <a:buFont typeface="Arial" panose="020B0604020202020204" pitchFamily="34" charset="0"/>
              <a:buChar char="•"/>
              <a:defRPr/>
            </a:pPr>
            <a:endParaRPr lang="en-US" sz="2400" dirty="0"/>
          </a:p>
          <a:p>
            <a:pPr lvl="1" eaLnBrk="1" fontAlgn="auto" hangingPunct="1">
              <a:spcAft>
                <a:spcPts val="0"/>
              </a:spcAft>
              <a:buFont typeface="Arial" panose="020B0604020202020204" pitchFamily="34" charset="0"/>
              <a:buChar char="•"/>
              <a:defRPr/>
            </a:pPr>
            <a:r>
              <a:rPr lang="en-US" sz="2400" dirty="0" smtClean="0"/>
              <a:t>Antes de </a:t>
            </a:r>
            <a:r>
              <a:rPr lang="en-US" sz="2400" dirty="0" err="1" smtClean="0"/>
              <a:t>permitir</a:t>
            </a:r>
            <a:r>
              <a:rPr lang="en-US" sz="2400" dirty="0" smtClean="0"/>
              <a:t> </a:t>
            </a:r>
            <a:r>
              <a:rPr lang="en-US" sz="2400" dirty="0" err="1" smtClean="0"/>
              <a:t>que</a:t>
            </a:r>
            <a:r>
              <a:rPr lang="en-US" sz="2400" dirty="0" smtClean="0"/>
              <a:t> un </a:t>
            </a:r>
            <a:r>
              <a:rPr lang="en-US" sz="2400" dirty="0" err="1" smtClean="0"/>
              <a:t>empleado</a:t>
            </a:r>
            <a:r>
              <a:rPr lang="en-US" sz="2400" dirty="0" smtClean="0"/>
              <a:t> </a:t>
            </a:r>
            <a:r>
              <a:rPr lang="en-US" sz="2400" dirty="0" err="1" smtClean="0"/>
              <a:t>maneje</a:t>
            </a:r>
            <a:r>
              <a:rPr lang="en-US" sz="2400" dirty="0" smtClean="0"/>
              <a:t> un camion industrial </a:t>
            </a:r>
            <a:r>
              <a:rPr lang="en-US" sz="2400" dirty="0" err="1" smtClean="0"/>
              <a:t>motorizado</a:t>
            </a:r>
            <a:r>
              <a:rPr lang="en-US" sz="2400" dirty="0" smtClean="0"/>
              <a:t> </a:t>
            </a:r>
            <a:r>
              <a:rPr lang="en-US" sz="2400" dirty="0"/>
              <a:t>(</a:t>
            </a:r>
            <a:r>
              <a:rPr lang="en-US" sz="2400" dirty="0" err="1" smtClean="0"/>
              <a:t>excepto</a:t>
            </a:r>
            <a:r>
              <a:rPr lang="en-US" sz="2400" dirty="0" smtClean="0"/>
              <a:t> </a:t>
            </a:r>
            <a:r>
              <a:rPr lang="en-US" sz="2400" dirty="0" err="1" smtClean="0"/>
              <a:t>para</a:t>
            </a:r>
            <a:r>
              <a:rPr lang="en-US" sz="2400" dirty="0" smtClean="0"/>
              <a:t> </a:t>
            </a:r>
            <a:r>
              <a:rPr lang="en-US" sz="2400" dirty="0" err="1" smtClean="0"/>
              <a:t>entrenamiento</a:t>
            </a:r>
            <a:r>
              <a:rPr lang="en-US" sz="2400" dirty="0" smtClean="0"/>
              <a:t>), el </a:t>
            </a:r>
            <a:r>
              <a:rPr lang="en-US" sz="2400" dirty="0" err="1" smtClean="0"/>
              <a:t>empleador</a:t>
            </a:r>
            <a:r>
              <a:rPr lang="en-US" sz="2400" dirty="0" smtClean="0"/>
              <a:t> se </a:t>
            </a:r>
            <a:r>
              <a:rPr lang="en-US" sz="2400" dirty="0" err="1" smtClean="0"/>
              <a:t>asegurara</a:t>
            </a:r>
            <a:r>
              <a:rPr lang="en-US" sz="2400" dirty="0" smtClean="0"/>
              <a:t> de </a:t>
            </a:r>
            <a:r>
              <a:rPr lang="en-US" sz="2400" dirty="0" err="1" smtClean="0"/>
              <a:t>que</a:t>
            </a:r>
            <a:r>
              <a:rPr lang="en-US" sz="2400" dirty="0" smtClean="0"/>
              <a:t> </a:t>
            </a:r>
            <a:r>
              <a:rPr lang="en-US" sz="2400" dirty="0" err="1" smtClean="0"/>
              <a:t>cada</a:t>
            </a:r>
            <a:r>
              <a:rPr lang="en-US" sz="2400" dirty="0" smtClean="0"/>
              <a:t> </a:t>
            </a:r>
            <a:r>
              <a:rPr lang="en-US" sz="2400" dirty="0" err="1" smtClean="0"/>
              <a:t>empleado</a:t>
            </a:r>
            <a:r>
              <a:rPr lang="en-US" sz="2400" dirty="0" smtClean="0"/>
              <a:t> ha </a:t>
            </a:r>
            <a:r>
              <a:rPr lang="en-US" sz="2400" dirty="0" err="1" smtClean="0"/>
              <a:t>completado</a:t>
            </a:r>
            <a:r>
              <a:rPr lang="en-US" sz="2400" dirty="0" smtClean="0"/>
              <a:t> y </a:t>
            </a:r>
            <a:r>
              <a:rPr lang="en-US" sz="2400" dirty="0" err="1" smtClean="0"/>
              <a:t>pasado</a:t>
            </a:r>
            <a:r>
              <a:rPr lang="en-US" sz="2400" dirty="0" smtClean="0"/>
              <a:t> el </a:t>
            </a:r>
            <a:r>
              <a:rPr lang="en-US" sz="2400" dirty="0" err="1" smtClean="0"/>
              <a:t>entrenamiento</a:t>
            </a:r>
            <a:r>
              <a:rPr lang="en-US" sz="2400" dirty="0" smtClean="0"/>
              <a:t> (o </a:t>
            </a:r>
            <a:r>
              <a:rPr lang="en-US" sz="2400" dirty="0" err="1" smtClean="0"/>
              <a:t>previamente</a:t>
            </a:r>
            <a:r>
              <a:rPr lang="en-US" sz="2400" dirty="0" smtClean="0"/>
              <a:t> ha </a:t>
            </a:r>
            <a:r>
              <a:rPr lang="en-US" sz="2400" dirty="0" err="1" smtClean="0"/>
              <a:t>recibido</a:t>
            </a:r>
            <a:r>
              <a:rPr lang="en-US" sz="2400" dirty="0" smtClean="0"/>
              <a:t> </a:t>
            </a:r>
            <a:r>
              <a:rPr lang="en-US" sz="2400" dirty="0" err="1" smtClean="0"/>
              <a:t>entrenamiento</a:t>
            </a:r>
            <a:r>
              <a:rPr lang="en-US" sz="2400" dirty="0" smtClean="0"/>
              <a:t> </a:t>
            </a:r>
            <a:r>
              <a:rPr lang="en-US" sz="2400" dirty="0" err="1" smtClean="0"/>
              <a:t>apropiado</a:t>
            </a:r>
            <a:r>
              <a:rPr lang="en-US" sz="2400" dirty="0" smtClean="0"/>
              <a:t>).</a:t>
            </a:r>
            <a:endParaRPr lang="en-US" sz="2400" dirty="0"/>
          </a:p>
        </p:txBody>
      </p:sp>
      <p:pic>
        <p:nvPicPr>
          <p:cNvPr id="50178" name="Picture 2" title="Picture of an authorized forklift opperator sign"/>
          <p:cNvPicPr>
            <a:picLocks noChangeAspect="1" noChangeArrowheads="1"/>
          </p:cNvPicPr>
          <p:nvPr/>
        </p:nvPicPr>
        <p:blipFill>
          <a:blip r:embed="rId3" cstate="print">
            <a:duotone>
              <a:prstClr val="black"/>
              <a:schemeClr val="accent1">
                <a:tint val="45000"/>
                <a:satMod val="400000"/>
              </a:schemeClr>
            </a:duotone>
          </a:blip>
          <a:stretch>
            <a:fillRect/>
          </a:stretch>
        </p:blipFill>
        <p:spPr bwMode="auto">
          <a:xfrm>
            <a:off x="9384632" y="3427496"/>
            <a:ext cx="2133600"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B02E6FB-BFD6-4E35-881F-DC6319A1B13D}" type="slidenum">
              <a:rPr lang="en-US"/>
              <a:pPr>
                <a:defRPr/>
              </a:pPr>
              <a:t>58</a:t>
            </a:fld>
            <a:endParaRPr lang="en-US" dirty="0"/>
          </a:p>
        </p:txBody>
      </p:sp>
      <p:sp>
        <p:nvSpPr>
          <p:cNvPr id="77827" name="Rectangle 2"/>
          <p:cNvSpPr>
            <a:spLocks noGrp="1" noChangeArrowheads="1"/>
          </p:cNvSpPr>
          <p:nvPr>
            <p:ph type="title"/>
          </p:nvPr>
        </p:nvSpPr>
        <p:spPr>
          <a:xfrm>
            <a:off x="685800" y="661988"/>
            <a:ext cx="8501063" cy="1179512"/>
          </a:xfrm>
        </p:spPr>
        <p:txBody>
          <a:bodyPr/>
          <a:lstStyle/>
          <a:p>
            <a:pPr eaLnBrk="1" hangingPunct="1"/>
            <a:r>
              <a:rPr lang="en-US" smtClean="0"/>
              <a:t>Entrenamiento para el Operador</a:t>
            </a:r>
          </a:p>
        </p:txBody>
      </p:sp>
      <p:sp>
        <p:nvSpPr>
          <p:cNvPr id="24579" name="Rectangle 3"/>
          <p:cNvSpPr>
            <a:spLocks noGrp="1" noChangeArrowheads="1"/>
          </p:cNvSpPr>
          <p:nvPr>
            <p:ph type="body" idx="1"/>
          </p:nvPr>
        </p:nvSpPr>
        <p:spPr>
          <a:xfrm>
            <a:off x="881063" y="2706688"/>
            <a:ext cx="8262937" cy="3741737"/>
          </a:xfrm>
        </p:spPr>
        <p:txBody>
          <a:bodyPr rtlCol="0">
            <a:normAutofit lnSpcReduction="10000"/>
          </a:bodyPr>
          <a:lstStyle/>
          <a:p>
            <a:pPr lvl="1" eaLnBrk="1" fontAlgn="auto" hangingPunct="1">
              <a:spcAft>
                <a:spcPts val="0"/>
              </a:spcAft>
              <a:buFont typeface="Arial" panose="020B0604020202020204" pitchFamily="34" charset="0"/>
              <a:buChar char="•"/>
              <a:defRPr/>
            </a:pPr>
            <a:r>
              <a:rPr lang="en-US" sz="2400" dirty="0" err="1" smtClean="0"/>
              <a:t>Entrenamiento</a:t>
            </a:r>
            <a:r>
              <a:rPr lang="en-US" sz="2400" dirty="0" smtClean="0"/>
              <a:t> </a:t>
            </a:r>
            <a:r>
              <a:rPr lang="en-US" sz="2400" dirty="0" err="1" smtClean="0"/>
              <a:t>es</a:t>
            </a:r>
            <a:r>
              <a:rPr lang="en-US" sz="2400" dirty="0" smtClean="0"/>
              <a:t> </a:t>
            </a:r>
            <a:r>
              <a:rPr lang="en-US" sz="2400" dirty="0" err="1" smtClean="0"/>
              <a:t>una</a:t>
            </a:r>
            <a:r>
              <a:rPr lang="en-US" sz="2400" dirty="0" smtClean="0"/>
              <a:t> </a:t>
            </a:r>
            <a:r>
              <a:rPr lang="en-US" sz="2400" dirty="0" err="1" smtClean="0"/>
              <a:t>combinacion</a:t>
            </a:r>
            <a:r>
              <a:rPr lang="en-US" sz="2400" dirty="0" smtClean="0"/>
              <a:t> de…….</a:t>
            </a:r>
          </a:p>
          <a:p>
            <a:pPr lvl="1" eaLnBrk="1" fontAlgn="auto" hangingPunct="1">
              <a:spcAft>
                <a:spcPts val="0"/>
              </a:spcAft>
              <a:buFont typeface="Arial" panose="020B0604020202020204" pitchFamily="34" charset="0"/>
              <a:buChar char="•"/>
              <a:defRPr/>
            </a:pPr>
            <a:endParaRPr lang="en-US" sz="2400" dirty="0" smtClean="0">
              <a:effectLst>
                <a:outerShdw blurRad="50800" dist="38100" algn="tr" rotWithShape="0">
                  <a:prstClr val="black">
                    <a:alpha val="40000"/>
                  </a:prstClr>
                </a:outerShdw>
              </a:effectLst>
            </a:endParaRPr>
          </a:p>
          <a:p>
            <a:pPr lvl="2" eaLnBrk="1" fontAlgn="auto" hangingPunct="1">
              <a:spcAft>
                <a:spcPts val="0"/>
              </a:spcAft>
              <a:buFont typeface="Arial" panose="020B0604020202020204" pitchFamily="34" charset="0"/>
              <a:buChar char="•"/>
              <a:defRPr/>
            </a:pPr>
            <a:r>
              <a:rPr lang="en-US" sz="2200" dirty="0" err="1" smtClean="0"/>
              <a:t>Instrucciones</a:t>
            </a:r>
            <a:r>
              <a:rPr lang="en-US" sz="2200" dirty="0" smtClean="0"/>
              <a:t> </a:t>
            </a:r>
            <a:r>
              <a:rPr lang="en-US" sz="2200" dirty="0" err="1" smtClean="0"/>
              <a:t>formales</a:t>
            </a:r>
            <a:r>
              <a:rPr lang="en-US" sz="2200" dirty="0" smtClean="0"/>
              <a:t> (</a:t>
            </a:r>
            <a:r>
              <a:rPr lang="en-US" sz="2200" dirty="0" err="1" smtClean="0"/>
              <a:t>e.j</a:t>
            </a:r>
            <a:r>
              <a:rPr lang="en-US" sz="2200" dirty="0" smtClean="0"/>
              <a:t>., </a:t>
            </a:r>
            <a:r>
              <a:rPr lang="en-US" sz="2200" dirty="0" err="1" smtClean="0"/>
              <a:t>lectura</a:t>
            </a:r>
            <a:r>
              <a:rPr lang="en-US" sz="2200" dirty="0" smtClean="0"/>
              <a:t>, </a:t>
            </a:r>
            <a:r>
              <a:rPr lang="en-US" sz="2200" dirty="0" err="1" smtClean="0"/>
              <a:t>discusion</a:t>
            </a:r>
            <a:r>
              <a:rPr lang="en-US" sz="2200" dirty="0" smtClean="0"/>
              <a:t>, </a:t>
            </a:r>
            <a:r>
              <a:rPr lang="en-US" sz="2200" dirty="0" err="1" smtClean="0"/>
              <a:t>aprendizaje</a:t>
            </a:r>
            <a:r>
              <a:rPr lang="en-US" sz="2200" dirty="0" smtClean="0"/>
              <a:t> </a:t>
            </a:r>
            <a:r>
              <a:rPr lang="en-US" sz="2200" dirty="0" err="1" smtClean="0"/>
              <a:t>interactivo</a:t>
            </a:r>
            <a:r>
              <a:rPr lang="en-US" sz="2200" dirty="0" smtClean="0"/>
              <a:t> </a:t>
            </a:r>
            <a:r>
              <a:rPr lang="en-US" sz="2200" dirty="0" err="1" smtClean="0"/>
              <a:t>por</a:t>
            </a:r>
            <a:r>
              <a:rPr lang="en-US" sz="2200" dirty="0" smtClean="0"/>
              <a:t> </a:t>
            </a:r>
            <a:r>
              <a:rPr lang="en-US" sz="2200" dirty="0" err="1" smtClean="0"/>
              <a:t>computadora</a:t>
            </a:r>
            <a:r>
              <a:rPr lang="en-US" sz="2200" dirty="0" smtClean="0"/>
              <a:t>, material </a:t>
            </a:r>
            <a:r>
              <a:rPr lang="en-US" sz="2200" dirty="0" err="1" smtClean="0"/>
              <a:t>escrito</a:t>
            </a:r>
            <a:r>
              <a:rPr lang="en-US" sz="2200" dirty="0" smtClean="0"/>
              <a:t>)</a:t>
            </a:r>
          </a:p>
          <a:p>
            <a:pPr lvl="2" eaLnBrk="1" fontAlgn="auto" hangingPunct="1">
              <a:spcAft>
                <a:spcPts val="0"/>
              </a:spcAft>
              <a:buFont typeface="Arial" panose="020B0604020202020204" pitchFamily="34" charset="0"/>
              <a:buChar char="•"/>
              <a:defRPr/>
            </a:pPr>
            <a:endParaRPr lang="en-US" sz="2200" dirty="0" smtClean="0"/>
          </a:p>
          <a:p>
            <a:pPr lvl="2" eaLnBrk="1" fontAlgn="auto" hangingPunct="1">
              <a:spcAft>
                <a:spcPts val="0"/>
              </a:spcAft>
              <a:buFont typeface="Arial" panose="020B0604020202020204" pitchFamily="34" charset="0"/>
              <a:buChar char="•"/>
              <a:defRPr/>
            </a:pPr>
            <a:r>
              <a:rPr lang="en-US" sz="2200" dirty="0" err="1" smtClean="0"/>
              <a:t>Entrenamiento</a:t>
            </a:r>
            <a:r>
              <a:rPr lang="en-US" sz="2200" dirty="0" smtClean="0"/>
              <a:t> </a:t>
            </a:r>
            <a:r>
              <a:rPr lang="en-US" sz="2200" dirty="0" err="1" smtClean="0"/>
              <a:t>practico</a:t>
            </a:r>
            <a:r>
              <a:rPr lang="en-US" sz="2200" dirty="0" smtClean="0"/>
              <a:t> (</a:t>
            </a:r>
            <a:r>
              <a:rPr lang="en-US" sz="2200" dirty="0" err="1" smtClean="0"/>
              <a:t>demostraciones</a:t>
            </a:r>
            <a:r>
              <a:rPr lang="en-US" sz="2200" dirty="0" smtClean="0"/>
              <a:t> y </a:t>
            </a:r>
            <a:r>
              <a:rPr lang="en-US" sz="2200" dirty="0" err="1" smtClean="0"/>
              <a:t>ejercicios</a:t>
            </a:r>
            <a:r>
              <a:rPr lang="en-US" sz="2200" dirty="0" smtClean="0"/>
              <a:t> </a:t>
            </a:r>
            <a:r>
              <a:rPr lang="en-US" sz="2200" dirty="0" err="1" smtClean="0"/>
              <a:t>realizados</a:t>
            </a:r>
            <a:r>
              <a:rPr lang="en-US" sz="2200" dirty="0" smtClean="0"/>
              <a:t> </a:t>
            </a:r>
            <a:r>
              <a:rPr lang="en-US" sz="2200" dirty="0" err="1" smtClean="0"/>
              <a:t>por</a:t>
            </a:r>
            <a:r>
              <a:rPr lang="en-US" sz="2200" dirty="0" smtClean="0"/>
              <a:t> el </a:t>
            </a:r>
            <a:r>
              <a:rPr lang="en-US" sz="2200" dirty="0" err="1" smtClean="0"/>
              <a:t>alumno</a:t>
            </a:r>
            <a:r>
              <a:rPr lang="en-US" sz="2200" dirty="0" smtClean="0"/>
              <a:t>) </a:t>
            </a:r>
          </a:p>
          <a:p>
            <a:pPr lvl="2" eaLnBrk="1" fontAlgn="auto" hangingPunct="1">
              <a:spcAft>
                <a:spcPts val="0"/>
              </a:spcAft>
              <a:buFont typeface="Arial" panose="020B0604020202020204" pitchFamily="34" charset="0"/>
              <a:buChar char="•"/>
              <a:defRPr/>
            </a:pPr>
            <a:endParaRPr lang="en-US" sz="2200" dirty="0" smtClean="0"/>
          </a:p>
          <a:p>
            <a:pPr lvl="2" eaLnBrk="1" fontAlgn="auto" hangingPunct="1">
              <a:spcAft>
                <a:spcPts val="0"/>
              </a:spcAft>
              <a:buFont typeface="Arial" panose="020B0604020202020204" pitchFamily="34" charset="0"/>
              <a:buChar char="•"/>
              <a:defRPr/>
            </a:pPr>
            <a:r>
              <a:rPr lang="en-US" sz="2200" dirty="0" err="1" smtClean="0"/>
              <a:t>Evaluacion</a:t>
            </a:r>
            <a:r>
              <a:rPr lang="en-US" sz="2200" dirty="0" smtClean="0"/>
              <a:t> del </a:t>
            </a:r>
            <a:r>
              <a:rPr lang="en-US" sz="2400" dirty="0" err="1" smtClean="0"/>
              <a:t>desempeño</a:t>
            </a:r>
            <a:r>
              <a:rPr lang="en-US" sz="2400" dirty="0" smtClean="0"/>
              <a:t> del </a:t>
            </a:r>
            <a:r>
              <a:rPr lang="en-US" sz="2400" dirty="0" err="1" smtClean="0"/>
              <a:t>operador</a:t>
            </a:r>
            <a:r>
              <a:rPr lang="en-US" sz="2400" dirty="0" smtClean="0"/>
              <a:t> en el </a:t>
            </a:r>
            <a:r>
              <a:rPr lang="en-US" sz="2400" dirty="0" err="1" smtClean="0"/>
              <a:t>lugar</a:t>
            </a:r>
            <a:r>
              <a:rPr lang="en-US" sz="2400" dirty="0" smtClean="0"/>
              <a:t> de </a:t>
            </a:r>
            <a:r>
              <a:rPr lang="en-US" sz="2400" dirty="0" err="1" smtClean="0"/>
              <a:t>trabajo</a:t>
            </a:r>
            <a:endParaRPr lang="en-US" sz="2200" dirty="0"/>
          </a:p>
        </p:txBody>
      </p:sp>
      <p:pic>
        <p:nvPicPr>
          <p:cNvPr id="6" name="Picture 2" descr="https://encrypted-tbn2.gstatic.com/images?q=tbn:ANd9GcShon6A6x5qDT-5azTUOJKbW5Wh5gG_VLSzzZ0QW6vFwmas5mV1Cw"/>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9877091" y="4555958"/>
            <a:ext cx="18288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EE84537-0B71-472B-8DFB-9F50FDED4F5B}" type="slidenum">
              <a:rPr lang="en-US"/>
              <a:pPr>
                <a:defRPr/>
              </a:pPr>
              <a:t>59</a:t>
            </a:fld>
            <a:endParaRPr lang="en-US" dirty="0"/>
          </a:p>
        </p:txBody>
      </p:sp>
      <p:sp>
        <p:nvSpPr>
          <p:cNvPr id="78851" name="Rectangle 2"/>
          <p:cNvSpPr>
            <a:spLocks noGrp="1" noChangeArrowheads="1"/>
          </p:cNvSpPr>
          <p:nvPr>
            <p:ph type="title"/>
          </p:nvPr>
        </p:nvSpPr>
        <p:spPr>
          <a:xfrm>
            <a:off x="685800" y="661988"/>
            <a:ext cx="8501063" cy="1179512"/>
          </a:xfrm>
        </p:spPr>
        <p:txBody>
          <a:bodyPr/>
          <a:lstStyle/>
          <a:p>
            <a:pPr eaLnBrk="1" hangingPunct="1"/>
            <a:r>
              <a:rPr lang="en-US" dirty="0" err="1" smtClean="0"/>
              <a:t>Entrenamiento</a:t>
            </a:r>
            <a:r>
              <a:rPr lang="en-US" dirty="0" smtClean="0"/>
              <a:t> del </a:t>
            </a:r>
            <a:r>
              <a:rPr lang="en-US" dirty="0" err="1" smtClean="0"/>
              <a:t>Operador</a:t>
            </a:r>
            <a:r>
              <a:rPr lang="en-US" smtClean="0"/>
              <a:t> </a:t>
            </a:r>
          </a:p>
        </p:txBody>
      </p:sp>
      <p:sp>
        <p:nvSpPr>
          <p:cNvPr id="78852" name="Rectangle 3"/>
          <p:cNvSpPr>
            <a:spLocks noGrp="1" noChangeArrowheads="1"/>
          </p:cNvSpPr>
          <p:nvPr>
            <p:ph type="body" idx="1"/>
          </p:nvPr>
        </p:nvSpPr>
        <p:spPr>
          <a:xfrm>
            <a:off x="881063" y="2706688"/>
            <a:ext cx="8262937" cy="3741737"/>
          </a:xfrm>
        </p:spPr>
        <p:txBody>
          <a:bodyPr/>
          <a:lstStyle/>
          <a:p>
            <a:pPr lvl="1" eaLnBrk="1" hangingPunct="1"/>
            <a:r>
              <a:rPr lang="en-US" sz="2400" smtClean="0"/>
              <a:t>Implementacion de Entrenamiento</a:t>
            </a:r>
          </a:p>
          <a:p>
            <a:pPr lvl="1" eaLnBrk="1" hangingPunct="1"/>
            <a:endParaRPr lang="en-US" sz="2400" smtClean="0"/>
          </a:p>
          <a:p>
            <a:pPr lvl="2" eaLnBrk="1" hangingPunct="1"/>
            <a:r>
              <a:rPr lang="en-US" sz="2200" smtClean="0"/>
              <a:t>Entrenamiento y evaluacion seran realizadas por una persona con el conocimiento, entrenamiento y experiencia para entrenar y capacitar a operadores de camiones industriales motorizados y evaluar su competencia</a:t>
            </a:r>
          </a:p>
          <a:p>
            <a:pPr lvl="2" eaLnBrk="1" hangingPunct="1"/>
            <a:endParaRPr lang="en-US" sz="22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Al comenzar, recuerde……..</a:t>
            </a:r>
          </a:p>
        </p:txBody>
      </p:sp>
      <p:sp>
        <p:nvSpPr>
          <p:cNvPr id="24579" name="Content Placeholder 2"/>
          <p:cNvSpPr>
            <a:spLocks noGrp="1"/>
          </p:cNvSpPr>
          <p:nvPr>
            <p:ph idx="1"/>
          </p:nvPr>
        </p:nvSpPr>
        <p:spPr>
          <a:xfrm>
            <a:off x="681038" y="2187575"/>
            <a:ext cx="6470650" cy="4670425"/>
          </a:xfrm>
        </p:spPr>
        <p:txBody>
          <a:bodyPr/>
          <a:lstStyle/>
          <a:p>
            <a:pPr eaLnBrk="1" hangingPunct="1"/>
            <a:r>
              <a:rPr lang="en-US" sz="2600" dirty="0" smtClean="0"/>
              <a:t>El </a:t>
            </a:r>
            <a:r>
              <a:rPr lang="en-US" sz="2600" dirty="0" err="1" smtClean="0"/>
              <a:t>almacenamiento</a:t>
            </a:r>
            <a:r>
              <a:rPr lang="en-US" sz="2600" dirty="0" smtClean="0"/>
              <a:t> </a:t>
            </a:r>
            <a:r>
              <a:rPr lang="en-US" sz="2600" dirty="0" err="1" smtClean="0"/>
              <a:t>puede</a:t>
            </a:r>
            <a:r>
              <a:rPr lang="en-US" sz="2600" dirty="0" smtClean="0"/>
              <a:t> </a:t>
            </a:r>
            <a:r>
              <a:rPr lang="en-US" sz="2600" dirty="0" err="1" smtClean="0"/>
              <a:t>ser</a:t>
            </a:r>
            <a:r>
              <a:rPr lang="en-US" sz="2600" dirty="0" smtClean="0"/>
              <a:t> </a:t>
            </a:r>
            <a:r>
              <a:rPr lang="en-US" sz="2600" dirty="0" err="1" smtClean="0"/>
              <a:t>muy</a:t>
            </a:r>
            <a:r>
              <a:rPr lang="en-US" sz="2600" dirty="0" smtClean="0"/>
              <a:t> </a:t>
            </a:r>
            <a:r>
              <a:rPr lang="en-US" sz="2600" dirty="0" err="1" smtClean="0"/>
              <a:t>complicado</a:t>
            </a:r>
            <a:r>
              <a:rPr lang="en-US" sz="2600" dirty="0" smtClean="0"/>
              <a:t> </a:t>
            </a:r>
          </a:p>
          <a:p>
            <a:pPr eaLnBrk="1" hangingPunct="1"/>
            <a:endParaRPr lang="en-US" sz="2600" dirty="0" smtClean="0"/>
          </a:p>
          <a:p>
            <a:pPr eaLnBrk="1" hangingPunct="1"/>
            <a:r>
              <a:rPr lang="en-US" sz="2600" dirty="0" err="1" smtClean="0"/>
              <a:t>Maquinaria</a:t>
            </a:r>
            <a:r>
              <a:rPr lang="en-US" sz="2600" dirty="0" smtClean="0"/>
              <a:t>, </a:t>
            </a:r>
            <a:r>
              <a:rPr lang="en-US" sz="2600" dirty="0" err="1" smtClean="0"/>
              <a:t>inventario</a:t>
            </a:r>
            <a:r>
              <a:rPr lang="en-US" sz="2600" dirty="0" smtClean="0"/>
              <a:t>, </a:t>
            </a:r>
            <a:r>
              <a:rPr lang="en-US" sz="2600" dirty="0" err="1" smtClean="0"/>
              <a:t>ruido</a:t>
            </a:r>
            <a:r>
              <a:rPr lang="en-US" sz="2600" dirty="0" smtClean="0"/>
              <a:t>, </a:t>
            </a:r>
            <a:r>
              <a:rPr lang="en-US" sz="2600" dirty="0" err="1" smtClean="0"/>
              <a:t>clima</a:t>
            </a:r>
            <a:r>
              <a:rPr lang="en-US" sz="2600" dirty="0" smtClean="0"/>
              <a:t>, para </a:t>
            </a:r>
            <a:r>
              <a:rPr lang="en-US" sz="2600" dirty="0" err="1" smtClean="0"/>
              <a:t>nombrar</a:t>
            </a:r>
            <a:r>
              <a:rPr lang="en-US" sz="2600" dirty="0" smtClean="0"/>
              <a:t> </a:t>
            </a:r>
            <a:r>
              <a:rPr lang="en-US" sz="2600" dirty="0" err="1" smtClean="0"/>
              <a:t>algunos</a:t>
            </a:r>
            <a:endParaRPr lang="en-US" sz="2600" dirty="0" smtClean="0"/>
          </a:p>
          <a:p>
            <a:pPr eaLnBrk="1" hangingPunct="1">
              <a:buFont typeface="Arial" charset="0"/>
              <a:buNone/>
            </a:pPr>
            <a:endParaRPr lang="en-US" sz="2600" dirty="0" smtClean="0"/>
          </a:p>
          <a:p>
            <a:pPr eaLnBrk="1" hangingPunct="1"/>
            <a:r>
              <a:rPr lang="en-US" sz="2600" dirty="0" err="1" smtClean="0"/>
              <a:t>Mantenga</a:t>
            </a:r>
            <a:r>
              <a:rPr lang="en-US" sz="2600" dirty="0" smtClean="0"/>
              <a:t> </a:t>
            </a:r>
            <a:r>
              <a:rPr lang="en-US" sz="2600" dirty="0" err="1" smtClean="0"/>
              <a:t>los</a:t>
            </a:r>
            <a:r>
              <a:rPr lang="en-US" sz="2600" dirty="0" smtClean="0"/>
              <a:t> OJOS </a:t>
            </a:r>
            <a:r>
              <a:rPr lang="en-US" sz="2600" dirty="0" err="1" smtClean="0"/>
              <a:t>abiertos</a:t>
            </a:r>
            <a:r>
              <a:rPr lang="en-US" sz="2600" dirty="0" smtClean="0"/>
              <a:t>!</a:t>
            </a:r>
            <a:endParaRPr lang="en-US" dirty="0" smtClean="0"/>
          </a:p>
          <a:p>
            <a:pPr lvl="1" eaLnBrk="1" hangingPunct="1"/>
            <a:r>
              <a:rPr lang="en-US" sz="2200" dirty="0" err="1" smtClean="0"/>
              <a:t>Evalue</a:t>
            </a:r>
            <a:endParaRPr lang="en-US" sz="2200" dirty="0" smtClean="0"/>
          </a:p>
          <a:p>
            <a:pPr lvl="1" eaLnBrk="1" hangingPunct="1"/>
            <a:r>
              <a:rPr lang="en-US" sz="2200" dirty="0" err="1" smtClean="0"/>
              <a:t>Todo</a:t>
            </a:r>
            <a:endParaRPr lang="en-US" sz="2200" dirty="0" smtClean="0"/>
          </a:p>
          <a:p>
            <a:pPr lvl="1" eaLnBrk="1" hangingPunct="1"/>
            <a:r>
              <a:rPr lang="en-US" sz="2200" dirty="0" err="1" smtClean="0"/>
              <a:t>Sus</a:t>
            </a:r>
            <a:r>
              <a:rPr lang="en-US" sz="2200" dirty="0" smtClean="0"/>
              <a:t> </a:t>
            </a:r>
          </a:p>
          <a:p>
            <a:pPr lvl="1" eaLnBrk="1" hangingPunct="1"/>
            <a:r>
              <a:rPr lang="en-US" sz="2200" dirty="0" err="1" smtClean="0"/>
              <a:t>Alrededor</a:t>
            </a:r>
            <a:endParaRPr lang="en-US" sz="2200" dirty="0" smtClean="0"/>
          </a:p>
        </p:txBody>
      </p:sp>
      <p:pic>
        <p:nvPicPr>
          <p:cNvPr id="104454" name="Picture 6" title="Decorative picture of birds eyes"/>
          <p:cNvPicPr>
            <a:picLocks noChangeAspect="1" noChangeArrowheads="1"/>
          </p:cNvPicPr>
          <p:nvPr/>
        </p:nvPicPr>
        <p:blipFill>
          <a:blip r:embed="rId3" cstate="print"/>
          <a:srcRect/>
          <a:stretch>
            <a:fillRect/>
          </a:stretch>
        </p:blipFill>
        <p:spPr bwMode="auto">
          <a:xfrm>
            <a:off x="7395482" y="2615292"/>
            <a:ext cx="4106174"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Continuado/perfeccionamiento </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err="1" smtClean="0"/>
              <a:t>Perfeccionamiento</a:t>
            </a:r>
            <a:r>
              <a:rPr lang="en-US" dirty="0" smtClean="0"/>
              <a:t>, </a:t>
            </a:r>
            <a:r>
              <a:rPr lang="en-US" dirty="0" err="1" smtClean="0"/>
              <a:t>incluyendo</a:t>
            </a:r>
            <a:r>
              <a:rPr lang="en-US" dirty="0" smtClean="0"/>
              <a:t> </a:t>
            </a:r>
            <a:r>
              <a:rPr lang="en-US" dirty="0" err="1" smtClean="0"/>
              <a:t>una</a:t>
            </a:r>
            <a:r>
              <a:rPr lang="en-US" dirty="0" smtClean="0"/>
              <a:t> </a:t>
            </a:r>
            <a:r>
              <a:rPr lang="en-US" dirty="0" err="1" smtClean="0"/>
              <a:t>evaluacion</a:t>
            </a:r>
            <a:r>
              <a:rPr lang="en-US" dirty="0" smtClean="0"/>
              <a:t> de la </a:t>
            </a:r>
            <a:r>
              <a:rPr lang="en-US" dirty="0" err="1" smtClean="0"/>
              <a:t>efectividad</a:t>
            </a:r>
            <a:r>
              <a:rPr lang="en-US" dirty="0" smtClean="0"/>
              <a:t> de </a:t>
            </a:r>
            <a:r>
              <a:rPr lang="en-US" dirty="0" err="1" smtClean="0"/>
              <a:t>ese</a:t>
            </a:r>
            <a:r>
              <a:rPr lang="en-US" dirty="0" smtClean="0"/>
              <a:t> </a:t>
            </a:r>
            <a:r>
              <a:rPr lang="en-US" dirty="0" err="1" smtClean="0"/>
              <a:t>entrenamiento</a:t>
            </a:r>
            <a:r>
              <a:rPr lang="en-US" dirty="0" smtClean="0"/>
              <a:t>, </a:t>
            </a:r>
            <a:r>
              <a:rPr lang="en-US" dirty="0" err="1" smtClean="0"/>
              <a:t>debera</a:t>
            </a:r>
            <a:r>
              <a:rPr lang="en-US" dirty="0" smtClean="0"/>
              <a:t> </a:t>
            </a:r>
            <a:r>
              <a:rPr lang="en-US" dirty="0" err="1" smtClean="0"/>
              <a:t>continuarse</a:t>
            </a:r>
            <a:r>
              <a:rPr lang="en-US" dirty="0" smtClean="0"/>
              <a:t> </a:t>
            </a:r>
            <a:r>
              <a:rPr lang="en-US" dirty="0" err="1" smtClean="0"/>
              <a:t>para</a:t>
            </a:r>
            <a:r>
              <a:rPr lang="en-US" dirty="0" smtClean="0"/>
              <a:t> </a:t>
            </a:r>
            <a:r>
              <a:rPr lang="en-US" dirty="0" err="1" smtClean="0"/>
              <a:t>asegurarse</a:t>
            </a:r>
            <a:r>
              <a:rPr lang="en-US" dirty="0" smtClean="0"/>
              <a:t> de </a:t>
            </a:r>
            <a:r>
              <a:rPr lang="en-US" dirty="0" err="1" smtClean="0"/>
              <a:t>que</a:t>
            </a:r>
            <a:r>
              <a:rPr lang="en-US" dirty="0" smtClean="0"/>
              <a:t> el </a:t>
            </a:r>
            <a:r>
              <a:rPr lang="en-US" dirty="0" err="1" smtClean="0"/>
              <a:t>operador</a:t>
            </a:r>
            <a:r>
              <a:rPr lang="en-US" dirty="0" smtClean="0"/>
              <a:t> </a:t>
            </a:r>
            <a:r>
              <a:rPr lang="en-US" dirty="0" err="1" smtClean="0"/>
              <a:t>tenga</a:t>
            </a:r>
            <a:r>
              <a:rPr lang="en-US" dirty="0" smtClean="0"/>
              <a:t> el </a:t>
            </a:r>
            <a:r>
              <a:rPr lang="en-US" dirty="0" err="1" smtClean="0"/>
              <a:t>conocimiento</a:t>
            </a:r>
            <a:r>
              <a:rPr lang="en-US" dirty="0" smtClean="0"/>
              <a:t> y </a:t>
            </a:r>
            <a:r>
              <a:rPr lang="en-US" dirty="0" err="1" smtClean="0"/>
              <a:t>habilidad</a:t>
            </a:r>
            <a:r>
              <a:rPr lang="en-US" dirty="0" smtClean="0"/>
              <a:t> </a:t>
            </a:r>
            <a:r>
              <a:rPr lang="en-US" dirty="0" err="1" smtClean="0"/>
              <a:t>necesaria</a:t>
            </a:r>
            <a:r>
              <a:rPr lang="en-US" dirty="0" smtClean="0"/>
              <a:t> </a:t>
            </a:r>
            <a:r>
              <a:rPr lang="en-US" dirty="0" err="1" smtClean="0"/>
              <a:t>para</a:t>
            </a:r>
            <a:r>
              <a:rPr lang="en-US" dirty="0" smtClean="0"/>
              <a:t> </a:t>
            </a:r>
            <a:r>
              <a:rPr lang="en-US" dirty="0" err="1" smtClean="0"/>
              <a:t>operar</a:t>
            </a:r>
            <a:r>
              <a:rPr lang="en-US" dirty="0" smtClean="0"/>
              <a:t> el camion industrial </a:t>
            </a:r>
            <a:r>
              <a:rPr lang="en-US" dirty="0" err="1" smtClean="0"/>
              <a:t>motorizado</a:t>
            </a:r>
            <a:r>
              <a:rPr lang="en-US" dirty="0" smtClean="0"/>
              <a:t> con </a:t>
            </a:r>
            <a:r>
              <a:rPr lang="en-US" dirty="0" err="1" smtClean="0"/>
              <a:t>seguridad</a:t>
            </a:r>
            <a:r>
              <a:rPr lang="en-US" dirty="0" smtClean="0"/>
              <a:t>.</a:t>
            </a:r>
            <a:endParaRPr lang="en-US" dirty="0"/>
          </a:p>
          <a:p>
            <a:pPr eaLnBrk="1" fontAlgn="auto" hangingPunct="1">
              <a:spcAft>
                <a:spcPts val="0"/>
              </a:spcAft>
              <a:buFont typeface="Arial" panose="020B0604020202020204" pitchFamily="34" charset="0"/>
              <a:buChar char="•"/>
              <a:defRPr/>
            </a:pPr>
            <a:r>
              <a:rPr lang="en-US" dirty="0" err="1" smtClean="0"/>
              <a:t>Perfeccionamiento</a:t>
            </a:r>
            <a:r>
              <a:rPr lang="en-US" dirty="0" smtClean="0"/>
              <a:t> </a:t>
            </a:r>
            <a:r>
              <a:rPr lang="en-US" dirty="0" err="1" smtClean="0"/>
              <a:t>es</a:t>
            </a:r>
            <a:r>
              <a:rPr lang="en-US" dirty="0" smtClean="0"/>
              <a:t> </a:t>
            </a:r>
            <a:r>
              <a:rPr lang="en-US" dirty="0" err="1" smtClean="0"/>
              <a:t>requerido</a:t>
            </a:r>
            <a:r>
              <a:rPr lang="en-US" dirty="0" smtClean="0"/>
              <a:t> </a:t>
            </a:r>
            <a:r>
              <a:rPr lang="en-US" dirty="0" err="1" smtClean="0"/>
              <a:t>cuando</a:t>
            </a:r>
            <a:r>
              <a:rPr lang="en-US" dirty="0" smtClean="0"/>
              <a:t> :</a:t>
            </a:r>
            <a:endParaRPr lang="en-US" dirty="0"/>
          </a:p>
          <a:p>
            <a:pPr lvl="1" eaLnBrk="1" fontAlgn="auto" hangingPunct="1">
              <a:lnSpc>
                <a:spcPct val="80000"/>
              </a:lnSpc>
              <a:spcAft>
                <a:spcPts val="0"/>
              </a:spcAft>
              <a:buFont typeface="Arial" panose="020B0604020202020204" pitchFamily="34" charset="0"/>
              <a:buChar char="•"/>
              <a:defRPr/>
            </a:pPr>
            <a:r>
              <a:rPr lang="en-US" dirty="0" err="1" smtClean="0"/>
              <a:t>Operaciones</a:t>
            </a:r>
            <a:r>
              <a:rPr lang="en-US" dirty="0" smtClean="0"/>
              <a:t> </a:t>
            </a:r>
            <a:r>
              <a:rPr lang="en-US" dirty="0" err="1" smtClean="0"/>
              <a:t>arriesgadas</a:t>
            </a:r>
            <a:r>
              <a:rPr lang="en-US" dirty="0" smtClean="0"/>
              <a:t> </a:t>
            </a:r>
            <a:endParaRPr lang="en-US" dirty="0"/>
          </a:p>
          <a:p>
            <a:pPr lvl="1" eaLnBrk="1" fontAlgn="auto" hangingPunct="1">
              <a:lnSpc>
                <a:spcPct val="80000"/>
              </a:lnSpc>
              <a:spcAft>
                <a:spcPts val="0"/>
              </a:spcAft>
              <a:buFont typeface="Arial" panose="020B0604020202020204" pitchFamily="34" charset="0"/>
              <a:buChar char="•"/>
              <a:defRPr/>
            </a:pPr>
            <a:r>
              <a:rPr lang="en-US" dirty="0" err="1" smtClean="0"/>
              <a:t>Accidentes</a:t>
            </a:r>
            <a:r>
              <a:rPr lang="en-US" dirty="0" smtClean="0"/>
              <a:t> o </a:t>
            </a:r>
            <a:r>
              <a:rPr lang="en-US" dirty="0" err="1" smtClean="0"/>
              <a:t>Accidentes</a:t>
            </a:r>
            <a:r>
              <a:rPr lang="en-US" dirty="0" smtClean="0"/>
              <a:t> </a:t>
            </a:r>
            <a:r>
              <a:rPr lang="en-US" dirty="0" err="1" smtClean="0"/>
              <a:t>que</a:t>
            </a:r>
            <a:r>
              <a:rPr lang="en-US" dirty="0" smtClean="0"/>
              <a:t> </a:t>
            </a:r>
            <a:r>
              <a:rPr lang="en-US" dirty="0" err="1" smtClean="0"/>
              <a:t>pudieron</a:t>
            </a:r>
            <a:r>
              <a:rPr lang="en-US" dirty="0" smtClean="0"/>
              <a:t> </a:t>
            </a:r>
            <a:r>
              <a:rPr lang="en-US" dirty="0" err="1" smtClean="0"/>
              <a:t>ocurrir</a:t>
            </a:r>
            <a:endParaRPr lang="en-US" dirty="0"/>
          </a:p>
          <a:p>
            <a:pPr lvl="1" eaLnBrk="1" fontAlgn="auto" hangingPunct="1">
              <a:lnSpc>
                <a:spcPct val="80000"/>
              </a:lnSpc>
              <a:spcAft>
                <a:spcPts val="0"/>
              </a:spcAft>
              <a:buFont typeface="Arial" panose="020B0604020202020204" pitchFamily="34" charset="0"/>
              <a:buChar char="•"/>
              <a:defRPr/>
            </a:pPr>
            <a:r>
              <a:rPr lang="en-US" dirty="0" err="1" smtClean="0"/>
              <a:t>Evaluacion</a:t>
            </a:r>
            <a:r>
              <a:rPr lang="en-US" dirty="0" smtClean="0"/>
              <a:t> </a:t>
            </a:r>
            <a:r>
              <a:rPr lang="en-US" dirty="0" err="1" smtClean="0"/>
              <a:t>indica</a:t>
            </a:r>
            <a:r>
              <a:rPr lang="en-US" dirty="0" smtClean="0"/>
              <a:t> </a:t>
            </a:r>
            <a:r>
              <a:rPr lang="en-US" dirty="0" err="1" smtClean="0"/>
              <a:t>necesidad</a:t>
            </a:r>
            <a:endParaRPr lang="en-US" dirty="0"/>
          </a:p>
          <a:p>
            <a:pPr lvl="1" eaLnBrk="1" fontAlgn="auto" hangingPunct="1">
              <a:lnSpc>
                <a:spcPct val="80000"/>
              </a:lnSpc>
              <a:spcAft>
                <a:spcPts val="0"/>
              </a:spcAft>
              <a:buFont typeface="Arial" panose="020B0604020202020204" pitchFamily="34" charset="0"/>
              <a:buChar char="•"/>
              <a:defRPr/>
            </a:pPr>
            <a:r>
              <a:rPr lang="en-US" dirty="0" smtClean="0"/>
              <a:t>Nuevo </a:t>
            </a:r>
            <a:r>
              <a:rPr lang="en-US" dirty="0" err="1" smtClean="0"/>
              <a:t>tipo</a:t>
            </a:r>
            <a:r>
              <a:rPr lang="en-US" dirty="0" smtClean="0"/>
              <a:t> de </a:t>
            </a:r>
            <a:r>
              <a:rPr lang="en-US" dirty="0" err="1" smtClean="0"/>
              <a:t>equipo</a:t>
            </a:r>
            <a:r>
              <a:rPr lang="en-US" dirty="0" smtClean="0"/>
              <a:t> ha </a:t>
            </a:r>
            <a:r>
              <a:rPr lang="en-US" dirty="0" err="1" smtClean="0"/>
              <a:t>sido</a:t>
            </a:r>
            <a:r>
              <a:rPr lang="en-US" dirty="0" smtClean="0"/>
              <a:t> </a:t>
            </a:r>
            <a:r>
              <a:rPr lang="en-US" dirty="0" err="1" smtClean="0"/>
              <a:t>implementado</a:t>
            </a:r>
            <a:endParaRPr lang="en-US" dirty="0"/>
          </a:p>
          <a:p>
            <a:pPr lvl="1" eaLnBrk="1" fontAlgn="auto" hangingPunct="1">
              <a:lnSpc>
                <a:spcPct val="80000"/>
              </a:lnSpc>
              <a:spcAft>
                <a:spcPts val="0"/>
              </a:spcAft>
              <a:buFont typeface="Arial" panose="020B0604020202020204" pitchFamily="34" charset="0"/>
              <a:buChar char="•"/>
              <a:defRPr/>
            </a:pPr>
            <a:r>
              <a:rPr lang="en-US" dirty="0" err="1" smtClean="0"/>
              <a:t>Condiciones</a:t>
            </a:r>
            <a:r>
              <a:rPr lang="en-US" dirty="0" smtClean="0"/>
              <a:t> en el </a:t>
            </a:r>
            <a:r>
              <a:rPr lang="en-US" dirty="0" err="1" smtClean="0"/>
              <a:t>lugar</a:t>
            </a:r>
            <a:r>
              <a:rPr lang="en-US" dirty="0" smtClean="0"/>
              <a:t> de </a:t>
            </a:r>
            <a:r>
              <a:rPr lang="en-US" dirty="0" err="1" smtClean="0"/>
              <a:t>trabajo</a:t>
            </a:r>
            <a:r>
              <a:rPr lang="en-US" dirty="0" smtClean="0"/>
              <a:t> </a:t>
            </a:r>
            <a:r>
              <a:rPr lang="en-US" dirty="0" err="1" smtClean="0"/>
              <a:t>han</a:t>
            </a:r>
            <a:r>
              <a:rPr lang="en-US" dirty="0" smtClean="0"/>
              <a:t> </a:t>
            </a:r>
            <a:r>
              <a:rPr lang="en-US" dirty="0" err="1" smtClean="0"/>
              <a:t>cambiado</a:t>
            </a:r>
            <a:endParaRPr lang="en-US" dirty="0" smtClean="0"/>
          </a:p>
          <a:p>
            <a:pPr lvl="1" eaLnBrk="1" fontAlgn="auto" hangingPunct="1">
              <a:lnSpc>
                <a:spcPct val="80000"/>
              </a:lnSpc>
              <a:spcAft>
                <a:spcPts val="0"/>
              </a:spcAft>
              <a:buFont typeface="Arial" panose="020B0604020202020204" pitchFamily="34" charset="0"/>
              <a:buChar char="•"/>
              <a:defRPr/>
            </a:pPr>
            <a:r>
              <a:rPr lang="en-US" dirty="0" err="1" smtClean="0"/>
              <a:t>Cada</a:t>
            </a:r>
            <a:r>
              <a:rPr lang="en-US" dirty="0" smtClean="0"/>
              <a:t> </a:t>
            </a:r>
            <a:r>
              <a:rPr lang="en-US" dirty="0" err="1" smtClean="0"/>
              <a:t>tres</a:t>
            </a:r>
            <a:r>
              <a:rPr lang="en-US" dirty="0" smtClean="0"/>
              <a:t> </a:t>
            </a:r>
            <a:r>
              <a:rPr lang="en-US" dirty="0" err="1" smtClean="0"/>
              <a:t>años</a:t>
            </a:r>
            <a:endParaRPr lang="en-US" dirty="0"/>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Peligros/ cosas de tomar en cuenta</a:t>
            </a:r>
          </a:p>
        </p:txBody>
      </p:sp>
      <p:pic>
        <p:nvPicPr>
          <p:cNvPr id="105475" name="Picture 3" title="Picture of risks ahead sign"/>
          <p:cNvPicPr>
            <a:picLocks noChangeAspect="1" noChangeArrowheads="1"/>
          </p:cNvPicPr>
          <p:nvPr/>
        </p:nvPicPr>
        <p:blipFill>
          <a:blip r:embed="rId3" cstate="print"/>
          <a:srcRect/>
          <a:stretch>
            <a:fillRect/>
          </a:stretch>
        </p:blipFill>
        <p:spPr bwMode="auto">
          <a:xfrm>
            <a:off x="3836547" y="2609169"/>
            <a:ext cx="4274081"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t>Trafico del vehiculo en general</a:t>
            </a:r>
          </a:p>
        </p:txBody>
      </p:sp>
      <p:pic>
        <p:nvPicPr>
          <p:cNvPr id="12289" name="Picture 1" title="Picture of a semi truck d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9962" y="2824842"/>
            <a:ext cx="41148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0" name="Picture 2" title="Picture of a semi tru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0929" y="2803076"/>
            <a:ext cx="41148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Estabiludad de la carretilla elevadora</a:t>
            </a:r>
          </a:p>
        </p:txBody>
      </p:sp>
      <p:sp>
        <p:nvSpPr>
          <p:cNvPr id="82947" name="Content Placeholder 2"/>
          <p:cNvSpPr>
            <a:spLocks noGrp="1"/>
          </p:cNvSpPr>
          <p:nvPr>
            <p:ph idx="1"/>
          </p:nvPr>
        </p:nvSpPr>
        <p:spPr>
          <a:xfrm>
            <a:off x="681038" y="2138363"/>
            <a:ext cx="9613900" cy="3797300"/>
          </a:xfrm>
        </p:spPr>
        <p:txBody>
          <a:bodyPr/>
          <a:lstStyle/>
          <a:p>
            <a:pPr eaLnBrk="1" hangingPunct="1"/>
            <a:r>
              <a:rPr lang="en-US" sz="2800" smtClean="0"/>
              <a:t>Carretilla elevadora</a:t>
            </a:r>
          </a:p>
          <a:p>
            <a:pPr lvl="1" eaLnBrk="1" hangingPunct="1"/>
            <a:r>
              <a:rPr lang="en-US" sz="2400" smtClean="0"/>
              <a:t>Considera el centro de gravedad (CG)</a:t>
            </a:r>
          </a:p>
          <a:p>
            <a:pPr lvl="1" eaLnBrk="1" hangingPunct="1"/>
            <a:endParaRPr lang="en-US" smtClean="0"/>
          </a:p>
        </p:txBody>
      </p:sp>
      <p:pic>
        <p:nvPicPr>
          <p:cNvPr id="1026" name="Picture 2" descr="CG, Forklift CG Stable combined CG is within stability triangle ..."/>
          <p:cNvPicPr>
            <a:picLocks noChangeAspect="1" noChangeArrowheads="1"/>
          </p:cNvPicPr>
          <p:nvPr/>
        </p:nvPicPr>
        <p:blipFill>
          <a:blip r:embed="rId3" cstate="print"/>
          <a:srcRect/>
          <a:stretch>
            <a:fillRect/>
          </a:stretch>
        </p:blipFill>
        <p:spPr bwMode="auto">
          <a:xfrm>
            <a:off x="2253343" y="3086101"/>
            <a:ext cx="7968343" cy="3722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Estacionar la carretilla elevadora</a:t>
            </a:r>
          </a:p>
        </p:txBody>
      </p:sp>
      <p:sp>
        <p:nvSpPr>
          <p:cNvPr id="83971" name="Content Placeholder 2"/>
          <p:cNvSpPr>
            <a:spLocks noGrp="1"/>
          </p:cNvSpPr>
          <p:nvPr>
            <p:ph idx="1"/>
          </p:nvPr>
        </p:nvSpPr>
        <p:spPr/>
        <p:txBody>
          <a:bodyPr/>
          <a:lstStyle/>
          <a:p>
            <a:pPr eaLnBrk="1" hangingPunct="1"/>
            <a:r>
              <a:rPr lang="en-US" smtClean="0"/>
              <a:t>Estacionar apropiadamente</a:t>
            </a:r>
          </a:p>
          <a:p>
            <a:pPr eaLnBrk="1" hangingPunct="1"/>
            <a:endParaRPr lang="en-US" smtClean="0"/>
          </a:p>
        </p:txBody>
      </p:sp>
      <p:pic>
        <p:nvPicPr>
          <p:cNvPr id="103427" name="Picture 3" descr="C:\Documents and Settings\WNCC\Desktop\poor parking.jpg" title="Picture of a forklift parked in an incorrect m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9340" y="3139165"/>
            <a:ext cx="4620986"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title="Picture of a forklift parked in a correct mann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4028" y="3164481"/>
            <a:ext cx="467591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Oval 11" title="Picture of oval highlighting forks left high creatin a trip hazard"/>
          <p:cNvSpPr/>
          <p:nvPr/>
        </p:nvSpPr>
        <p:spPr>
          <a:xfrm>
            <a:off x="963613" y="5062538"/>
            <a:ext cx="1992312" cy="930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title="Picture of an oval around an exit sign"/>
          <p:cNvSpPr/>
          <p:nvPr/>
        </p:nvSpPr>
        <p:spPr>
          <a:xfrm>
            <a:off x="1927225" y="2987675"/>
            <a:ext cx="1109663" cy="5889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t>Visibilidad al rededor de la carretilla elevadora</a:t>
            </a:r>
          </a:p>
        </p:txBody>
      </p:sp>
      <p:sp>
        <p:nvSpPr>
          <p:cNvPr id="84995" name="Content Placeholder 2"/>
          <p:cNvSpPr>
            <a:spLocks noGrp="1"/>
          </p:cNvSpPr>
          <p:nvPr>
            <p:ph idx="1"/>
          </p:nvPr>
        </p:nvSpPr>
        <p:spPr/>
        <p:txBody>
          <a:bodyPr/>
          <a:lstStyle/>
          <a:p>
            <a:pPr eaLnBrk="1" hangingPunct="1"/>
            <a:endParaRPr lang="en-US" sz="2800" smtClean="0"/>
          </a:p>
          <a:p>
            <a:pPr lvl="1" eaLnBrk="1" hangingPunct="1"/>
            <a:r>
              <a:rPr lang="en-US" sz="2400" smtClean="0"/>
              <a:t>Permanesca</a:t>
            </a:r>
          </a:p>
          <a:p>
            <a:pPr lvl="1" eaLnBrk="1" hangingPunct="1">
              <a:buFont typeface="Arial" charset="0"/>
              <a:buNone/>
            </a:pPr>
            <a:r>
              <a:rPr lang="en-US" sz="2400" smtClean="0"/>
              <a:t>  VISIBLE!!!!!</a:t>
            </a:r>
          </a:p>
          <a:p>
            <a:pPr lvl="1" eaLnBrk="1" hangingPunct="1"/>
            <a:endParaRPr lang="en-US" smtClean="0"/>
          </a:p>
        </p:txBody>
      </p:sp>
      <p:pic>
        <p:nvPicPr>
          <p:cNvPr id="99330" name="Picture 2" descr="https://sp.yimg.com/ib/th?id=HN.608044073926852907&amp;pid=15.1&amp;P=0"/>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76464" y="2840715"/>
            <a:ext cx="4478141" cy="3931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Trafico al rededor de la carrerilla</a:t>
            </a:r>
          </a:p>
        </p:txBody>
      </p:sp>
      <p:sp>
        <p:nvSpPr>
          <p:cNvPr id="86019" name="Content Placeholder 2"/>
          <p:cNvSpPr>
            <a:spLocks noGrp="1"/>
          </p:cNvSpPr>
          <p:nvPr>
            <p:ph idx="1"/>
          </p:nvPr>
        </p:nvSpPr>
        <p:spPr/>
        <p:txBody>
          <a:bodyPr/>
          <a:lstStyle/>
          <a:p>
            <a:pPr eaLnBrk="1" hangingPunct="1"/>
            <a:r>
              <a:rPr lang="en-US" smtClean="0"/>
              <a:t>Use sus ojos y oidos</a:t>
            </a:r>
          </a:p>
          <a:p>
            <a:pPr eaLnBrk="1" hangingPunct="1">
              <a:buFont typeface="Arial" charset="0"/>
              <a:buNone/>
            </a:pPr>
            <a:endParaRPr lang="en-US" smtClean="0"/>
          </a:p>
        </p:txBody>
      </p:sp>
      <p:pic>
        <p:nvPicPr>
          <p:cNvPr id="101380" name="Picture 4" title="Picture of sound horn at intersections sign"/>
          <p:cNvPicPr>
            <a:picLocks noChangeAspect="1" noChangeArrowheads="1"/>
          </p:cNvPicPr>
          <p:nvPr/>
        </p:nvPicPr>
        <p:blipFill>
          <a:blip r:embed="rId3" cstate="print"/>
          <a:srcRect/>
          <a:stretch>
            <a:fillRect/>
          </a:stretch>
        </p:blipFill>
        <p:spPr bwMode="auto">
          <a:xfrm>
            <a:off x="568779" y="3477304"/>
            <a:ext cx="5400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1381" name="Picture 5" title="Picture of aisle mirror meant to help prevent collisions"/>
          <p:cNvPicPr>
            <a:picLocks noChangeAspect="1" noChangeArrowheads="1"/>
          </p:cNvPicPr>
          <p:nvPr/>
        </p:nvPicPr>
        <p:blipFill>
          <a:blip r:embed="rId4" cstate="print"/>
          <a:srcRect/>
          <a:stretch>
            <a:fillRect/>
          </a:stretch>
        </p:blipFill>
        <p:spPr bwMode="auto">
          <a:xfrm>
            <a:off x="7834991" y="3495675"/>
            <a:ext cx="3277276"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Trafico en los pasillos</a:t>
            </a:r>
          </a:p>
        </p:txBody>
      </p:sp>
      <p:sp>
        <p:nvSpPr>
          <p:cNvPr id="87043" name="Content Placeholder 2"/>
          <p:cNvSpPr>
            <a:spLocks noGrp="1"/>
          </p:cNvSpPr>
          <p:nvPr>
            <p:ph idx="1"/>
          </p:nvPr>
        </p:nvSpPr>
        <p:spPr/>
        <p:txBody>
          <a:bodyPr/>
          <a:lstStyle/>
          <a:p>
            <a:pPr eaLnBrk="1" hangingPunct="1"/>
            <a:r>
              <a:rPr lang="en-US" smtClean="0"/>
              <a:t>Mantengase fuera de la zona de trafico donde corren las carretillas </a:t>
            </a:r>
          </a:p>
        </p:txBody>
      </p:sp>
      <p:pic>
        <p:nvPicPr>
          <p:cNvPr id="102402" name="Picture 2" title="Picture of an Aisles way in a warehouse"/>
          <p:cNvPicPr>
            <a:picLocks noChangeAspect="1" noChangeArrowheads="1"/>
          </p:cNvPicPr>
          <p:nvPr/>
        </p:nvPicPr>
        <p:blipFill>
          <a:blip r:embed="rId3" cstate="print"/>
          <a:srcRect/>
          <a:stretch>
            <a:fillRect/>
          </a:stretch>
        </p:blipFill>
        <p:spPr bwMode="auto">
          <a:xfrm>
            <a:off x="2152648" y="3546701"/>
            <a:ext cx="3593712"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403" name="Picture 3" title="Picture of keep aisles clear sign"/>
          <p:cNvPicPr>
            <a:picLocks noChangeAspect="1" noChangeArrowheads="1"/>
          </p:cNvPicPr>
          <p:nvPr/>
        </p:nvPicPr>
        <p:blipFill>
          <a:blip r:embed="rId4" cstate="print"/>
          <a:srcRect/>
          <a:stretch>
            <a:fillRect/>
          </a:stretch>
        </p:blipFill>
        <p:spPr bwMode="auto">
          <a:xfrm>
            <a:off x="6110275" y="3510643"/>
            <a:ext cx="37719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Amontonar cargos inseguros</a:t>
            </a:r>
          </a:p>
        </p:txBody>
      </p:sp>
      <p:pic>
        <p:nvPicPr>
          <p:cNvPr id="4" name="Content Placeholder 3" title="Picture of a damaged pallet racking system"/>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6420576" y="3006435"/>
            <a:ext cx="3034546" cy="36576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title="Picture of overloaded collapsed pallet rack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61309" y="3006434"/>
            <a:ext cx="3149148"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Oval 5" title="Picture of a circle highlighting a damaged pallet racking system"/>
          <p:cNvSpPr/>
          <p:nvPr/>
        </p:nvSpPr>
        <p:spPr>
          <a:xfrm>
            <a:off x="7691438" y="5110163"/>
            <a:ext cx="1109662" cy="10985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title="Picture of an oval highlighting an overloaded collapsed pallet racks"/>
          <p:cNvSpPr/>
          <p:nvPr/>
        </p:nvSpPr>
        <p:spPr>
          <a:xfrm>
            <a:off x="2955925" y="2971800"/>
            <a:ext cx="1420813" cy="36417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smtClean="0"/>
              <a:t>Material Peligros/Comunicacion</a:t>
            </a:r>
          </a:p>
        </p:txBody>
      </p:sp>
      <p:sp>
        <p:nvSpPr>
          <p:cNvPr id="89091" name="Content Placeholder 2"/>
          <p:cNvSpPr>
            <a:spLocks noGrp="1"/>
          </p:cNvSpPr>
          <p:nvPr>
            <p:ph idx="1"/>
          </p:nvPr>
        </p:nvSpPr>
        <p:spPr/>
        <p:txBody>
          <a:bodyPr/>
          <a:lstStyle/>
          <a:p>
            <a:pPr eaLnBrk="1" hangingPunct="1"/>
            <a:r>
              <a:rPr lang="en-US" sz="2800" smtClean="0"/>
              <a:t>29CFR1910.1200 – Comunicacion de Peligros</a:t>
            </a:r>
          </a:p>
          <a:p>
            <a:pPr eaLnBrk="1" hangingPunct="1"/>
            <a:endParaRPr lang="en-US" smtClean="0"/>
          </a:p>
          <a:p>
            <a:pPr lvl="1" eaLnBrk="1" hangingPunct="1"/>
            <a:r>
              <a:rPr lang="en-US" sz="2400" smtClean="0"/>
              <a:t>Polisas y procedimientos</a:t>
            </a:r>
          </a:p>
          <a:p>
            <a:pPr lvl="1" eaLnBrk="1" hangingPunct="1"/>
            <a:r>
              <a:rPr lang="en-US" sz="2400" smtClean="0"/>
              <a:t>Sistema de etiquetar</a:t>
            </a:r>
          </a:p>
          <a:p>
            <a:pPr lvl="1" eaLnBrk="1" hangingPunct="1"/>
            <a:endParaRPr lang="en-US" sz="2400" smtClean="0"/>
          </a:p>
          <a:p>
            <a:pPr lvl="1" eaLnBrk="1" hangingPunct="1"/>
            <a:r>
              <a:rPr lang="en-US" sz="2400" smtClean="0"/>
              <a:t>Datos de Seguridad</a:t>
            </a:r>
          </a:p>
          <a:p>
            <a:pPr lvl="1" eaLnBrk="1" hangingPunct="1"/>
            <a:endParaRPr lang="en-US" smtClean="0"/>
          </a:p>
        </p:txBody>
      </p:sp>
      <p:pic>
        <p:nvPicPr>
          <p:cNvPr id="89092" name="Picture 4" title="Picture of GHS Labels"/>
          <p:cNvPicPr>
            <a:picLocks noChangeAspect="1"/>
          </p:cNvPicPr>
          <p:nvPr/>
        </p:nvPicPr>
        <p:blipFill>
          <a:blip r:embed="rId3" cstate="print"/>
          <a:srcRect/>
          <a:stretch>
            <a:fillRect/>
          </a:stretch>
        </p:blipFill>
        <p:spPr bwMode="auto">
          <a:xfrm>
            <a:off x="7815263" y="2286000"/>
            <a:ext cx="4243387"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 Revision de Peligros de Almacenaje </a:t>
            </a:r>
          </a:p>
        </p:txBody>
      </p:sp>
      <p:sp>
        <p:nvSpPr>
          <p:cNvPr id="3" name="Content Placeholder 2"/>
          <p:cNvSpPr>
            <a:spLocks noGrp="1"/>
          </p:cNvSpPr>
          <p:nvPr>
            <p:ph idx="1"/>
          </p:nvPr>
        </p:nvSpPr>
        <p:spPr>
          <a:xfrm>
            <a:off x="681038" y="2336800"/>
            <a:ext cx="9613900" cy="4105275"/>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err="1" smtClean="0"/>
              <a:t>Fisicamente</a:t>
            </a:r>
            <a:r>
              <a:rPr lang="en-US" dirty="0" smtClean="0"/>
              <a:t> </a:t>
            </a:r>
            <a:r>
              <a:rPr lang="en-US" dirty="0" err="1" smtClean="0"/>
              <a:t>Exigente</a:t>
            </a:r>
            <a:endParaRPr lang="en-US" dirty="0" smtClean="0"/>
          </a:p>
          <a:p>
            <a:pPr lvl="1" eaLnBrk="1" fontAlgn="auto" hangingPunct="1">
              <a:spcAft>
                <a:spcPts val="0"/>
              </a:spcAft>
              <a:buFont typeface="Arial" panose="020B0604020202020204" pitchFamily="34" charset="0"/>
              <a:buChar char="•"/>
              <a:defRPr/>
            </a:pPr>
            <a:r>
              <a:rPr lang="en-US" dirty="0" err="1" smtClean="0"/>
              <a:t>Ergonomia</a:t>
            </a:r>
            <a:endParaRPr lang="en-US" dirty="0" smtClean="0"/>
          </a:p>
          <a:p>
            <a:pPr eaLnBrk="1" fontAlgn="auto" hangingPunct="1">
              <a:spcAft>
                <a:spcPts val="0"/>
              </a:spcAft>
              <a:buFont typeface="Arial" panose="020B0604020202020204" pitchFamily="34" charset="0"/>
              <a:buChar char="•"/>
              <a:defRPr/>
            </a:pPr>
            <a:r>
              <a:rPr lang="en-US" dirty="0" err="1" smtClean="0"/>
              <a:t>Objetos</a:t>
            </a:r>
            <a:r>
              <a:rPr lang="en-US" dirty="0" smtClean="0"/>
              <a:t> </a:t>
            </a:r>
            <a:r>
              <a:rPr lang="en-US" dirty="0" err="1" smtClean="0"/>
              <a:t>Afilados</a:t>
            </a:r>
            <a:endParaRPr lang="en-US" dirty="0" smtClean="0"/>
          </a:p>
          <a:p>
            <a:pPr lvl="1" eaLnBrk="1" fontAlgn="auto" hangingPunct="1">
              <a:spcAft>
                <a:spcPts val="0"/>
              </a:spcAft>
              <a:buFont typeface="Arial" panose="020B0604020202020204" pitchFamily="34" charset="0"/>
              <a:buChar char="•"/>
              <a:defRPr/>
            </a:pPr>
            <a:r>
              <a:rPr lang="en-US" dirty="0" err="1" smtClean="0"/>
              <a:t>Cortadores</a:t>
            </a:r>
            <a:r>
              <a:rPr lang="en-US" dirty="0" smtClean="0"/>
              <a:t> de </a:t>
            </a:r>
            <a:r>
              <a:rPr lang="en-US" dirty="0" err="1" smtClean="0"/>
              <a:t>Cajas</a:t>
            </a:r>
            <a:r>
              <a:rPr lang="en-US" dirty="0" smtClean="0"/>
              <a:t> </a:t>
            </a:r>
          </a:p>
          <a:p>
            <a:pPr lvl="1" eaLnBrk="1" fontAlgn="auto" hangingPunct="1">
              <a:spcAft>
                <a:spcPts val="0"/>
              </a:spcAft>
              <a:buFont typeface="Arial" panose="020B0604020202020204" pitchFamily="34" charset="0"/>
              <a:buChar char="•"/>
              <a:defRPr/>
            </a:pPr>
            <a:r>
              <a:rPr lang="en-US" dirty="0" err="1" smtClean="0"/>
              <a:t>Herramientas</a:t>
            </a:r>
            <a:r>
              <a:rPr lang="en-US" dirty="0" smtClean="0"/>
              <a:t> de-</a:t>
            </a:r>
            <a:r>
              <a:rPr lang="en-US" dirty="0" err="1" smtClean="0"/>
              <a:t>bandas</a:t>
            </a:r>
            <a:endParaRPr lang="en-US" dirty="0" smtClean="0"/>
          </a:p>
          <a:p>
            <a:pPr eaLnBrk="1" fontAlgn="auto" hangingPunct="1">
              <a:spcAft>
                <a:spcPts val="0"/>
              </a:spcAft>
              <a:buFont typeface="Arial" panose="020B0604020202020204" pitchFamily="34" charset="0"/>
              <a:buChar char="•"/>
              <a:defRPr/>
            </a:pPr>
            <a:r>
              <a:rPr lang="en-US" dirty="0" err="1" smtClean="0"/>
              <a:t>Limpieza</a:t>
            </a:r>
            <a:r>
              <a:rPr lang="en-US" dirty="0" smtClean="0"/>
              <a:t> General</a:t>
            </a:r>
          </a:p>
          <a:p>
            <a:pPr lvl="1" eaLnBrk="1" fontAlgn="auto" hangingPunct="1">
              <a:spcAft>
                <a:spcPts val="0"/>
              </a:spcAft>
              <a:buFont typeface="Arial" panose="020B0604020202020204" pitchFamily="34" charset="0"/>
              <a:buChar char="•"/>
              <a:defRPr/>
            </a:pPr>
            <a:r>
              <a:rPr lang="en-US" dirty="0" smtClean="0"/>
              <a:t>Carton</a:t>
            </a:r>
          </a:p>
          <a:p>
            <a:pPr lvl="1" eaLnBrk="1" fontAlgn="auto" hangingPunct="1">
              <a:spcAft>
                <a:spcPts val="0"/>
              </a:spcAft>
              <a:buFont typeface="Arial" panose="020B0604020202020204" pitchFamily="34" charset="0"/>
              <a:buChar char="•"/>
              <a:defRPr/>
            </a:pPr>
            <a:r>
              <a:rPr lang="en-US" dirty="0" err="1" smtClean="0"/>
              <a:t>Bandas</a:t>
            </a:r>
            <a:endParaRPr lang="en-US" dirty="0" smtClean="0"/>
          </a:p>
          <a:p>
            <a:pPr lvl="1" eaLnBrk="1" fontAlgn="auto" hangingPunct="1">
              <a:spcAft>
                <a:spcPts val="0"/>
              </a:spcAft>
              <a:buFont typeface="Arial" panose="020B0604020202020204" pitchFamily="34" charset="0"/>
              <a:buChar char="•"/>
              <a:defRPr/>
            </a:pPr>
            <a:r>
              <a:rPr lang="en-US" dirty="0" err="1" smtClean="0"/>
              <a:t>Materiales</a:t>
            </a:r>
            <a:r>
              <a:rPr lang="en-US" dirty="0" smtClean="0"/>
              <a:t> de </a:t>
            </a:r>
            <a:r>
              <a:rPr lang="en-US" dirty="0" err="1" smtClean="0"/>
              <a:t>envase</a:t>
            </a:r>
            <a:endParaRPr lang="en-US" dirty="0" smtClean="0"/>
          </a:p>
          <a:p>
            <a:pPr lvl="1" eaLnBrk="1" fontAlgn="auto" hangingPunct="1">
              <a:spcAft>
                <a:spcPts val="0"/>
              </a:spcAft>
              <a:buFont typeface="Arial" panose="020B0604020202020204" pitchFamily="34" charset="0"/>
              <a:buChar char="•"/>
              <a:defRPr/>
            </a:pPr>
            <a:r>
              <a:rPr lang="en-US" dirty="0" err="1" smtClean="0"/>
              <a:t>Paletas</a:t>
            </a:r>
            <a:r>
              <a:rPr lang="en-US" dirty="0" smtClean="0"/>
              <a:t> de </a:t>
            </a:r>
            <a:r>
              <a:rPr lang="en-US" dirty="0" err="1" smtClean="0"/>
              <a:t>madera</a:t>
            </a:r>
            <a:endParaRPr lang="en-US" dirty="0" smtClean="0"/>
          </a:p>
          <a:p>
            <a:pPr eaLnBrk="1" fontAlgn="auto" hangingPunct="1">
              <a:spcAft>
                <a:spcPts val="0"/>
              </a:spcAft>
              <a:buFont typeface="Arial" panose="020B0604020202020204" pitchFamily="34" charset="0"/>
              <a:buChar char="•"/>
              <a:defRPr/>
            </a:pPr>
            <a:r>
              <a:rPr lang="en-US" dirty="0" err="1" smtClean="0"/>
              <a:t>Maquinaria</a:t>
            </a:r>
            <a:endParaRPr lang="en-US" dirty="0" smtClean="0"/>
          </a:p>
          <a:p>
            <a:pPr lvl="1" eaLnBrk="1" fontAlgn="auto" hangingPunct="1">
              <a:spcAft>
                <a:spcPts val="0"/>
              </a:spcAft>
              <a:buFont typeface="Arial" panose="020B0604020202020204" pitchFamily="34" charset="0"/>
              <a:buChar char="•"/>
              <a:defRPr/>
            </a:pPr>
            <a:r>
              <a:rPr lang="en-US" dirty="0" err="1" smtClean="0"/>
              <a:t>Carretillas</a:t>
            </a:r>
            <a:r>
              <a:rPr lang="en-US" dirty="0" smtClean="0"/>
              <a:t> </a:t>
            </a:r>
            <a:r>
              <a:rPr lang="en-US" dirty="0" err="1" smtClean="0"/>
              <a:t>Elevadoras</a:t>
            </a:r>
            <a:endParaRPr lang="en-US" dirty="0" smtClean="0"/>
          </a:p>
          <a:p>
            <a:pPr lvl="1" eaLnBrk="1" fontAlgn="auto" hangingPunct="1">
              <a:spcAft>
                <a:spcPts val="0"/>
              </a:spcAft>
              <a:buFont typeface="Arial" panose="020B0604020202020204" pitchFamily="34" charset="0"/>
              <a:buChar char="•"/>
              <a:defRPr/>
            </a:pPr>
            <a:r>
              <a:rPr lang="en-US" dirty="0" err="1" smtClean="0"/>
              <a:t>Camiones</a:t>
            </a:r>
            <a:r>
              <a:rPr lang="en-US" dirty="0" smtClean="0"/>
              <a:t> (</a:t>
            </a:r>
            <a:r>
              <a:rPr lang="en-US" dirty="0" err="1" smtClean="0"/>
              <a:t>p.e</a:t>
            </a:r>
            <a:r>
              <a:rPr lang="en-US" dirty="0" smtClean="0"/>
              <a:t>. </a:t>
            </a:r>
            <a:r>
              <a:rPr lang="en-US" dirty="0" err="1" smtClean="0"/>
              <a:t>remolcadores</a:t>
            </a:r>
            <a:r>
              <a:rPr lang="en-US" dirty="0" smtClean="0"/>
              <a:t>, semi,</a:t>
            </a:r>
          </a:p>
          <a:p>
            <a:pPr lvl="1" eaLnBrk="1" fontAlgn="auto" hangingPunct="1">
              <a:spcAft>
                <a:spcPts val="0"/>
              </a:spcAft>
              <a:buFont typeface="Arial" charset="0"/>
              <a:buNone/>
              <a:defRPr/>
            </a:pPr>
            <a:r>
              <a:rPr lang="en-US" dirty="0" smtClean="0"/>
              <a:t>etc.)</a:t>
            </a:r>
          </a:p>
          <a:p>
            <a:pPr lvl="1" eaLnBrk="1" fontAlgn="auto" hangingPunct="1">
              <a:spcAft>
                <a:spcPts val="0"/>
              </a:spcAft>
              <a:buFont typeface="Arial" panose="020B0604020202020204" pitchFamily="34" charset="0"/>
              <a:buChar char="•"/>
              <a:defRPr/>
            </a:pPr>
            <a:endParaRPr lang="en-US" dirty="0" smtClean="0"/>
          </a:p>
          <a:p>
            <a:pPr lvl="1"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p:txBody>
      </p:sp>
      <p:sp>
        <p:nvSpPr>
          <p:cNvPr id="25604" name="AutoShape 2" descr="data:image/jpeg;base64,/9j/4AAQSkZJRgABAQAAAQABAAD/2wCEAAkGBxQTEhUUExQWFhUXGB8YGBgYGBoYHRwcHBwXGxwcGRwdHCggHRwmHBgcITEhJSkrLi4uHB8zODMsNygtLisBCgoKDg0OGxAQGy8kICQ0NSwsLCw3Ny8sLCwsLCwsLDQsLCwsLywsLCwsLCwsLCwsLCwsLCwsLCwsLCwsLCwsLP/AABEIALIBGwMBIgACEQEDEQH/xAAcAAACAgMBAQAAAAAAAAAAAAAEBQMGAAIHAQj/xABIEAACAQIEAwUGAggEBAQHAQABAhEAAwQSITEFQVEGEyJhcTKBkaGxwULRBxQjUmJy4fAzkrLxFRaC0lNzwtMkQ2OToqPiF//EABoBAAMBAQEBAAAAAAAAAAAAAAECAwQABQb/xAAwEQACAgEDAgUDBAAHAAAAAAAAAQIRAxIhMQRBEyJRYfAycZGBobHxBRUzQkPB0f/aAAwDAQACEQMRAD8A6Ymg1itsan7Jteh+BFI+0tod2WIIiADy1/sVU8E0MZGlfPZeqeOVUb4Ydcbs6rYOm3+1SBfnVd7PEsZBMRG+hqyCtWKeuKkSlHS6NHSdCJHx2g/WpmNaBq3barIUQY7HKLjqLFy4wAllUcx1JH9mqbxvF4MsVv4e4jjfRQfKdYro5tgSRz3obD4NQzvlGZj4jHTQVxxxrEXraknD3nUclcggeWhqW1xMMsMUnqZI+FdK45wU3GJVmtjJpk01k7ik3/IRuAh8VdInmJB896GmxlRQO7t7i4AT8Ph0o7C4m3lZSyQ0bSIO2k+gNOuL/o97sTbu5vJoX7mqjiMJ3b5LlozyIbNPwrqZzaGmJw63IIcBhoWE8qjt3ktXAveh59oAFSPODWnD8KQpK2/DvBeT8KZWuF2bkNqzRop3Hl0FcnWzFaNjdW4wy3iI5KjHT1p5Z4Q7L+zeJ9piATHlJgfOleHsd05YAFR7SiDA/eGsdJFWnBW2S2XlYB8IBzZpiNPMn0pkKyfgnDrdllbuWuMfCGuPmE6k8sqiAdh1o63hAbNwtbtS1wxcGXKpJ0jyG1FWeHFtbl5WaIMgMF20TYDzIA2HuLGEgZe9SJmMoj/VWmM2IV/jARkNu5h0Vysh0iDyzKIIOvvEjrVaw3BWtwFfbqo19871d+JcGS4FU3VWDmVkAUg+s7VXseLiwgAczBIZVkb5gdiI9NdKnNsMUV3F2lkks6hTBXIY9fMek1EXRYYOY/l+VM8beklMsLpuYDTOmx0oK9w22xEtBGsTG/8Ae4M1JjAl0qZILCecEgDyHL1rzC20LKAZlgNupA1qW/YK+ywcfziR8d/jQCcQCMGKSVOkdfhO+u1JfqEmvhWLNOpMyPOoUvssnNp50A2Ohdm108xHu5/aiuE8IfEMQI03LNMegAiaOl9w7BLcYA+Hn0qC/wAYbQBgJEiBJjUTOoG1Of8AkgswZritEaeIDTyBHSm/AeHJav3A4QkIhzAaASwUa6jRYo+UBT/1O9cyZUZi7ZVLTqYnwjTlz0FMMP2SxJM3bN0j+A2xr/mHzrqdqABzjUeVavi1BgsBA6gdfnRtAOd9nezSpigL1sqSCU7zLJAjXTSdRtXQcHw22gORQJPIVV+0PEsl21dUyYNsRr7TpO+2ixVkuY5VnMQv87gCg5pug6WHwB0Hqa2eeug6ClNviq/h8XL9mjN8SARW3fvc/wDlXf8AqIQfDNPyoWCiTiD5QScqgayxpW3E7XO6s+W1b43DXSpAtWh/Mxb6L96Ufqd//wAWwPLu2Pzz0jcuwUkWDjVrNh7o/hJ+Gv2rl+AxKs8FpHQnT4Vzt7l3mSfUzXlhnDhtaTL0ayb6i8Mrh2PpTsxDIdo0p6qgf7188cPs4sFHQtBhlIbTqJrsXC+16uv7a2bTeXjB+A0oQ0Y4qOpOhZapO6LQRWGaGwONS6uZDImNiPrRa1dO9ybRFiF8MVHaWRFEXKitrFE4iunVfKt7Z/KvWFYWjWgcKuMYVG9pVbpIB+HwqvvgQXkAKOcIh+RFWPFYhXWVYMJiQZpRcuqpJOwEn0rkzqFWM7Lh7gKFsxG/hQCJ5BIO9R4Xs4wcMXYkHmyxzG3dxV4wbBgOhE0rt2lWZiJO9Bs4hw3DbnM/K3/7VTf8EdFLBzHTwQJMnKAgidKZcPuWnAGaG6RXuD4jh73eW7V0Eg5D0zA8uvPbpTpgYdbwjAABiI8rf/ZUgwz/AL5+Cf8AZRIrxmOmk/aqxyUSA7uFcj22/wD1/wDt1W+McHe49tWuPEtlgop9mCJFvb41cDS3iX+JZ8i30FLKVuxkIL2BubBmAAgf4W3/ANqlWI4KxMywPUMg+lrWrjeM0vujWkbGKW3Zq9cZhnyppzUT8EA3onh3ZWwbU3LjZ/EjDwFZDMhygp5b1abFsMSJ5Tp61UeDYNLt++txQ6/rDCG1H4yND6/OuirtnMh4OtqzZAABILAkxJh2AzecUdhsQBdLCBKAQI6k8ucUg4ScEqnve6zZ30ZQSBmMctoHypzw3C4W9clLdhlEgwikSJ0286Wa9X8/IUMhi2LZV9qJ6DfzK0FaL/rRUQM1sZgY3WTMieb8ute8c4TYVcQwsWhlw5Ii2ogw+o00Om9T8Ltqt5lAiLQ265Un6ihSUbXzgN70x0OHXXIJdRI1AUt57s0fKsu8K1BNxyByzKo18kAn30ytGB/tXtzlrHwrogZQe2uGUNatgHLuZJYyzMTJOp1NXDhuAtoqlbaggD2UE+etU7txjEGKUOyiMs+IDcT96v1ggAbbdd6Eb1NlJ8R+wSCd9da0B1Ok+pr0nnIqFXmQSPSmJEGLZh+70j70HbsGNY+H9aMxHigArXveeYodwnzQw0r23WgOlYp1pjQzofZ62Dh7Z/hj4SPtTVcKp60k7JPOHXyZh85+9WGy1eJlbWR/c1x+lFu7IkLbYfxc/T+lWEGqt2ZvhRcBk7HQE9elPreLJjKje+B9da9TA7xow5dpsmv4pV0YgE7CtLeJVjAM0Bjy+ZWOUekmlPGONjDW3vRmyKTl2k7AT61XcmWmdKE4hhhcUqdjE1zDD/pNxQZs9i2ykyoBIK+RbWfhTXCfpNVyFeyUYjfNK/SflXPZWM4SXKGONZcCrBc91XbSSCQ5Ayp0AMGDt160m4LxC7isWbVzClbUe0WBKxqO8gwOcQaY8P45h8jNfvZVkkmD4mMkCAOn0oQ8cF2w/wCqH9kLmRixi4VImR/DM6VPWqtLYOl3uOU7SQ5RELhSQY0kAwI1rxLpeS6ESdhMDpAmfWqNgLwsyw9gmGCgA6nTWOvWedTXONsVlrhWBoYMfIT8qTxNwvGxz2pvulpxhgWLQrQfYGuaNecRPIUh7M8CxOdbmdUQeKQQ05SDAy6b+e4rbHcYs3rNy13hUPAZyrvl1BEeFdDqDvpSvhWMv2ibaFmw6tHeQYIJ1ZSYgRrtVoRdMTVR0zh/6QFuv3KBi7EhHgcp8bCYA577U64FxXEN3hxFsJbEZWzKddiIB2nYneqXwKxw8o5RCrhyocMS86TvpBnYV5xTHm0HRQGFvwm4DDHNHlDAExJqzcUtuSSW5044oRmnTrSJ8WEI7xoUswDExEEgSappxa3At25ee3dRRlhsoYgCQ4VTpI25SaP4vfW5ZtHOomfa0EnL1idenWoQlqdFtHCLLhMeLyC4oKzyPqR8NN6Cvm485YAHM+XlVfvcTKC0lu6FktMFSIU858/OrHwps+HLqRJYnQhtBpy8xS5bQILUyuNibgDXHU5QYL5TE+oFKcJxVDdukONWVhqBoqCTry0NWTjPFoU4d8qrl5LEb66GIjy3rl5sqMYtufxOmo3zKyfUzR6aClav5YMq0m/BMb+0xChAzMrNbk/xmSDsPC519acdnuNd1eg2rqK7EsSQ4zNGswNKrnZ/gV+5le0R4mKhvD+GQZBM5Z30p7hOAY26vdpautczQbgKhR6EGB61XJBuVJr8nRrTbLtx+7NjFEHT9XPzDipcNbi+/nI94VPL+Gk10XLWDu2rgBbuwhYXbba5jJPjn8VN8RaZcQ2UyCxgiCCHzQenKuUWo0/f+EK+S0WTpE7en5VL0/pUFptKkQ60sOAsonaO3nxwEaZl+QWugW10H9KpuI4ZebGd6R+zDzMryPSZ2FW27eCrMxt8yAPrQVJsebuvsTMdNZqC4x6nrtUrtoATvXjGiTIJ0knTc6c6iGTmdfSiwdNqHa7rsfcK45nzMp0rxWrS2a2BqjRobLr2Nu/s2HR/sKtVptap3Ylp7weh+o+1WhsUqMqsdTt7yB9TXh9RF+K0l8o142tCLd2UueJx/CPrVkUmqf2fxAS5qYlSPv8Aal3aX9Ia2i1u1ae40wWyk2wJiZG/961v6V3jVGTPtMt+PxqsHAmUMeugOnUa1UOPXe9VrBUkkaqoJMQG0MRRWDvhgDrtO9a8QuHurmWZy6b9RWD/ADJt1pLx6VWtyo4ziSpmZbKXO6I0OhEwJmfFrEgitu2HCrT2lxSAWrygF7aeyQ28ab68tq1OE38zJ0XXpOlQdoMO0qQ0LkHh2k6TGm816cJU1pLdV0k4RcpNUA8KZr1prJtXCubMGVgrTsJzjbWnXZ3ANZuPh3LC41tXZdgMrMp8Q0JnbnpS7hd8IrlpAyxz5kDpUXDpsoptvLBJLkSZYAkaz1+M0ZylUk1RgUVa0uy2Y62MhsFTmuEEFJ1CkE5i2511Ou9D4/sjIHcd4WkLEyuum/L+lLMNicRcdfGWaDDAKGWSmijYztqD7q6zw7AXsPYUB8zkgtKliSTqNIAEaA7CpY4yvkbJJJcbnHu1PZW/YXxA2woGfxBg0nQgAzp8q9wfHotLbuX2cKoXKZKgcoXlppXZO0PDExeHe3ftsABIIImRrpBPMDQ+VchvcGswVyc99m3/AHomqzlGlFk4W22htwDG4QpdVlzNAOmgC6ySQBB5TOtaf8SwSXouAoirnAY5lJYBfHIJzaTvpMdaS2+EICIzA9c0+eoIIO3MVJxfGLhytxEC3J0cQII20jLpuBFdGUbUU2LkUl5mO8RxrBsuW1LEaFUBAEzEggA60/w3CFvLatXc5AUuQRl8SizHOYmTy59K5djMddvS7O7sHLat4vEFjLA18Q+Yq/28bibJw6Nce3bdnzObfeHIEtlBsd2LCT9qtKLT24ETTM4/2aa4hgW8tsuP2kzBMyCBptRfZLiAt4RLOEUXCSf4srmGZSwgGMwjy1NNruLS5bCBhmuLMc9oYx61R+E4y9hFdUYIytqFHKQD6yAPOpzzOUdL4XH6lMcdPmqxr2w4fidWxDWrY9lCsEPGpGuwhm3I1FJuy6WLuIY3ihaWZNpJCnKYXkDrppNF8cXF3cOMQ7F7cxJYaa5dt9zSrs32mt4OyA1nM1zXMIBiYIJ3jypsd6XKO39hlu1qZeMZjkW2ot2ktkoJyqASY1JIHr76X9kOJI+IcMxRFkEjN4uQXTlqT7hSt8SHTNmHs9decaelC9m8MpNwG46agjIyrp1kikitUi+yxly7T4RVw1wkZjcdYLv+9cT2U/CIP1qTGItuCqhQCp0GkKwMb+dJe0mHe7ZVkuOXUyVOTUjYmDAIIDaaaVQsN2wxBu5XueG4wDCORMQNNBWjRLSvnoZLu7O6zIrmPHOIN+u3Zv3FRXAyhiARposGZ93WjuCdr764bvLti5dQM2e8uWFA0230PWBSvA4VMVfa/mVrbOxya5tiBnEQB76zyemNseK3AuH37t2cmJckebb7wCdzAOm+lTWOJXGvrb7+6QCkqzHfwySD/FqPdTTCmxh7twCFy+NVjnlUGD1P50hbGrcxVrQC4xBJX93NIEdftFJGbk3tsM1tZ2C3cBIgyNedEZ+tUjs3dCZnY5hJKnKAQCzalhuPtFW23dmrEgguK8j+4qMjzr0NXHHzElehat9jhmHPNPj/AFoj/g+G5lR/1f1q3I+uJXeD8Uaw3hXMXyqB115eesV0S9fRMpuFVJ2zEDpMTVJxNq1bxmHykZAQWIMjerVxHtHh0yMWW4LYZSkAghhrAP8AEBWXN0iyux4dS4bAvbLGgYbwmc5AUg+/celUTAswuIrEkFwjKSYjNlMdNKccQ4oLtqyi2ymTMzTsWYzp/CJgU54fdtEJ/wDDWVOhLvGZm3LKCIGus0cMVgjpe+4ZXkdovSvatsUy7IMqiTOpEST0HWtrHErRgNYugNoZSf8ASxpRg8W1yGj0k78z7qbYe4/NefWuhixS3UUK5yjs2HcMSwzuBaQ5SAQQdoHU9Zqr/pWv9wmH7tAFzssddAftVk4ZAvP6A/7/AAqtfpfuBsOh5rf/APQ9WUUponPLOS3bZVOH4t7joCQB4tCJGh5g1abPD1DWxKsrEDwqFEcxt0qs9iyr4hWP4TIEAgk9Z5V1McQuD8Ue4flV31Gi4RXz8EtDe7YVw/gWCtulxbDKw9liztBI5AmPlRuOuEtlGwG/Wq5xXtD3aReuwreHbfTyE1FwPtU15SFuEldNRqRrB9dKxtNoqmPr9x/1bEnO3gRspnZoOvu0rlMXy5Uvqu/s8xOkjzronEsdce04ZyRlOlUnHki8xHNFPwUVNycdqQ8VZD3F8AEBtf4Qx/8AxFZx3hVwYZ7l+3ITYmQB56b7014JiWbvrfeRlErrljfX0kjeam4Tibl28Q5LIFO8wTIG5UDkdKaMci80tK7+/wDHuK5J8W/4/kpOBwYdVdWLHokCBpoZIJnUGKtOKx9wWrJL92c1wRlcgjwRGh+dG4/B4a26ygBJJyqQokc40oe2Vvi2vdhmUu0ByoABQcp3kRvEGqYs03JpfuTnFdzdOOG0tlgQxcEFimhi4QQCNQQeWx6TWDFYFbhZrlx8x1ykqABpDgwZO+h5CqjiUuNiLeHTwgP4VVs2mYvLNOpkknb00pvxOwi3CxkKTBHLUgbGhNwT3V36FYqTjVloxHEsMtlRbvAW4IFtlYqZJJ5R8Cao2JwCFVK3bSKAYLmRr+7O8RIqTibZQVVvAAYXkJ5rSDj0fq9vycj5GteCMZQbi2Z8jakrLOeIW1soDkZ2dxMKGjNuGAmNjFA8T4k4SLN1Q8iQcmw6zpSLFhksowAbx7ETpAGo6E1lrEWyyoAbV0kaoM65j+GCZjrBjfkKh4PhzcuVv8/ousmqNF0wGFxbWkIxGRmWWDLbIJ12IToRzqtDgotYkW8RH4W3gQdjM0ViMfirbmNQpO2uVhvI15giYpnawZ4giXTaa7eAKeElAIJ1ZsuXckgT5aUsMkquX5QZRV7ED4xzbwuF7wpZe0124BzJd4DQNoGg/pUfFMLaVQltpgTI3k+nuqz2eDnD20tXVWcsmCSPMyefpp0qtaNnbcknKACTpsABqdqz+Kpzddv3H0uC+5XHv4kGBcuAdM7EfCazB402ry3bhJg+Z5GPdPKp7aX3MDMxESFQEgnlAWtm4TeLBLqshbbOmSfQkAe+a1qSunRGVlq4F2neIS2GUCADOoGkwAddKJXtvdDixbsqrswUHMdz6jlNadm+CtZtsAVLMhWA682kbGth2YuJkuIwzqcxBEgEbGemlXjHE1v6evcg8jsZcQ4vi8Myu7DE2SuW5aVfEDzYELyBkyeXwix36SkDkWrZuW9Mr5ss6DkRI1kUj43xa4o7t2LZh4srBfIiQp0NVT9kPwH/AD//AM1lxTTVtGhxd0hhw2wBlnc661txq5GRR1zfD/elfEcQ63nyMfaMCRz10miMBeNy6O91IgDbkfL1rYuCMuQTF2yrmeQHunX70JgcG9w6IWE66ab8ztTbiCZrjxuXj5gUO3EM7PauMQVYqrakaEjxD3bjWobu6Lp6UrPWw/doQYkydDI361Y+zfAFuImIYnIynwJLZWU5YaYgGJ1Pvqo4o5CRpvoQSRHlrtVu7JZs62wzKrowHjIGqsdgddRSyi0jtV8FytXpy+EWwDlCzJ57+ehplhzVbvLktAa+B7evvg/WrDYNJiSWwJ+pPgUm+2/sjb1O9V79IXC3v2Llu3GbvQ+pgQJmT76sWE/xufscvX+tLOM3DcN21b9syM3ISNz+VNnbik48iRVnLuz+Pa26XGZRlEKN4HKfyq6Xe1LBCxyaRrB57aTSD/8Azm6NDfQn+U014d2EPdXVvXc5YDJvC5TOs6/CjOWNvZ/caK2dp+wH2iui9dspdDG5vkUZdCAYMzqIMkco23ptw7B3LYBUIhbUKuoAM5dzJ01MsTNZd7K4tyma9ahPZ0IIOkmQOYEelG3MFetkS9tQIUJbkToAd5Om/QTUnKlyFR34DWxTnDvnUBoOxkHzFV23xnDMB3njMQIuERoB08qc4izea2VEAmNZ21EwIqn4zsjfZybdkEkklVZQPUTyPTkfLboaZO2dTGGF4+tonJ3UHTfWPM8z6imnDeO4ZCTmC9AXkCdTsoFc5xuFNpylxCrDQgn+mtQ6HlEef2irPFGgX7naL3EcOTbVnUm4AUETIO3LSfOlHGMBbQtcsm4twiP2Ryg/zcgJHKqdw/B38Wbzpqbds3XYmAoQaRHPSAPKiv8AnW7A/ZrMCTJ8R6kRzrPGEruI8kkNeA4S3bAvMLgxGoIbLlAafZiTtpJ6mvOJo9+4oVJUGNIkk9P750gv9rLjfgUehP5UMO0t0GQAOehI15HQ707xTbs5OkXV+zgshGxZMXJGVdWUCJJnSdRRfFsDh7SobCA2Y1YjMCx5NMwfI9aT4jtPevZTfIdlXkI9ZHP1pt2PxCt3rOIVoTyO5g+RkVNynvC6K4pRi1kkrrsKV4ZZcxlIOsQ3hnU6yCR8/dSzg1lj4cLbN1GaAAoJUyrwzmCoJUa6DlXWLPCMPuLSD0AFE4DhtmyuS0q20GsKABWmKyKFWmyeaeKU7hFpFQ4d2EDXTfxLS7EsbaEhQSSYzAyQJ5RV1weFS2oVFCqOSiB/v51FbxY2aB5zQnFu0NmwIZpb91dT7+nvrzHKU2UjSWxB2xwhaznUwyz7wREHymK59wLh7u6kwEDHU6HMVIAHXb6Uy4v2nvXpWcifujn6nnReE7VWreFZL6FwTlCjTRp0nlB+o6VaCcGmCSclSBOG9oVupbW6Ezuglhuw2GYcxr6a1XeJABxZt+K3aZnaDAlj1ggAQFGmuXzpbwvhVq4WLs2mgXMdtQNdCY86KxnDltgK+ZrJiWXRhAIExuon3U8cKjJ0/cm5P0GmEx3eMpIt20ykxoxOn7xA+AFa9r2sGwFtiGJBJURIg8x58qV43DqBbS1GXIYI57bnnoRS6+7hSG1jY16GPIlgcX90ZXhfjpo8x3EO8IMRCgR6UF+sDpWlw6UKTUI441sam9xtxrDhSCBuzKfUER8jXtqzkUeBg0EzEzttB2/Oj+KW2urc8IVpFxQNp2IHqKjwgZha/bQxkEMo8JMDUaGD51eM1pIzi7NrVxfCx8WZhEESCT8opZeu4fvHGRy2Zp10JzGSPF1qVRlIbfK/LnBO1DX8ejMFtIFLGSRqSfNtz7qknb2/Yo9kSubcCQ3QAdBVk7KM5uW2VCVRpzToFIiPWheFdms4U3pUCSF5n16Vb8MiogRAFUCABoBUMueNUtyscbfJLi7WaVJ0P5g/apjxNl/d+H9aAv3wOcmgJkyazeJL1KLGmNrvFLj65gukeEQYMdT5Vn/FGtjKMv8Al+pmlN7FBa87wN+GTS+JN7tjeGl2Dm4/cmFyn3V4OP3z+78P60IGBgRHWK3UKoknQb+dBNt0jnFJWwu/2guWwGJXUxt8TvsKFw3aAXcTmzeEBgo8tNaR42/3hYnaNB0A2oHstwY4q8tvNl0JmM2wnaa2LClHzckHLfYv1ztFh0mbgnoNfkKj4P2g/WLxW0CAq5i5HmABHnPPpSjFdj1t4q1aZ89t0LEgZT4dxud9PnTvsrhlti+qiAL7AegCwJpZKMUIzTtLes2FW7dtK5ZskhVnZiCZ8hFVjHcXsXrLotpEYiQQNo1/dHSnn6R1nDJ5XR/peubzpTQipKzki7dgcVcGHxqqJQ2n128Qt6g9RlafjVPxB10pj2exbJhrwUsJYzBjQoFPujSluLMH3CtCi1LcWEk7B2qPNXjmvEAO5qqVsMpUi1cJx2UhjEwOX5Vb+zbZrQYgeN2Y9OQ+1Ufs/g+/dkDZSomIkseQGtdA7Pqos2QpkA5T1DZjIPxrzM/lB4kX5VyWy4lyfDoNN+kVHi7XhliZjWCffApkwXWTryFAYxM0QYHM+kx9TVoQb0xlOibdW0hFeAh3DkhQTBLHkfP7Vz5L9dD4tYK2ruzHu21Uakx5eVc2wqgug3BYAgeZE6/lVfCqT3sbHPYJOJivLV0OcpGh5+fWrLhOH4a872xbW13ZALQzyT/MY+NN8FwnA2+YcjmVBn4Cjpi1shvElZVeBcfFlWsuiPbBILKAWH86/jEc9/KheOcUTeyjd02gLSFY/wD05ExoftXSf17CpqFUeiAfalXF7WCvKQ9s681GUz19fOhU+KsW1d8HPuFW7dwyboQjQLEjlPptXnaPBG0inNmBJ1A0+NA9osLbtuUtMGUCT4UVlO0NlAnkffS2xxG7b9lzH7p1X4GqLE2hfFSkR3TpQ1N14xaIHeYdJ5lRl9+kUI+KtSYQR6t+dNGLQXlQ7XFv3uQHfqNtAaCt8SdmKOF0nYQdPfFTXUY3Q1nMTIKyZYmACdffTfhfZnKxu3tCSTlG2u8ms+SeOKs0pT2Qvwne3PYAEiJIBA89QabcA4BbseKMz/vH7dKZvkUQsCNgNBUdu+OX1rHPNOSpbIssaXuxgw58qHu4kcqGLydTPQVMtufLzqV0Oo2QHWo7l7kB8KIuWZG8UBdG6qadK92G12MZeZaPKpLZ3ifOo0w87nnqaOsYUHXl9a6UlRyi+TMPanU7etLcdisxgeyNp5nrRfFcV+BDoPaI5n933c6WvsPStWDHStmbLK3sCqN/Si+weM7rGI2YKArifUH8qHA39Kiwb922bTQ8/MH86u12I3sdD4njxfxtlhczhbTjTkTEis4IsHEf+e3+lKUdnbwe6jSJyXdtNja/M054Pvf/APOP+lKhONOjr2Fvb22Xw0KCSHU6D1/OuZXF0PKK7XiLeaKAxHDFOrKreoBpoSrYCdHL+EmLFwdT9hQfETr7hVr7XYZg4yKAIEwPM71VeLCGHpWrmmTgqbAHai8KogEj7UKtpjy8+k+nWjcMYXUA/H7GnHsk4fiilwskgggiulcC47acIQFVs+e5pqdtQRudOdcvtMM20TVi4Goz/wDRr96z5cSk9zz+szSxR1xq0dOvdqLJ2Zh/00L/AMw2p9to/lqm3Y6UM5HSpPpo+550f8Vzvsvn6lx4j2hUIxtMS4jKIjWRzPlNHcJTCY+2FNtbd9IYlVCkEbGRuDzBrnbEV0LsHibFnC5me2rsxJlgG8t9a0YenirVm3pury5Zb8fPcBHDGw19g8+KWDcjry/KsxN3xGDTzj3GcO9ojvrZI1HiBqlHiqSZcVRQUHyb7sPuXOtA4u7pUbcUt/vilfFeIKUYI0mDEU9oFME7QYywcDbUZe9UiQIzZvxzz11PwqstbYKCQQCAfjU5VmPjQMeugb48/fU1/BXGGhaOh/pWbEljVJ8tvf3HzLxOQB8O2TPlYJtmgxPSdpoAxVzPEIwHcMpz5SoWNzMhvvVROBun8BpsOaUtWpVTpe6BLCo1TOjYDF2rSDIVJ67k+/p5VPd4zMTlINVHh7lFIg603wTFkGvp6Hr76w5sKjvdnrYmp7VQUcaGaNB5zvTDDomXRh6afnSnLpB5eXSt7A0iNzU5U1sXjiS5DxeDHcLAqW1h8wnvAB0rS4ng2HwryxfQWxKjXy261PlWh3iS5Jr2EIIJuA+WtaEAR020/OoLltW2AJrdLCBdVEimT9RHiXYYYTD5uhA5bUPxzEvYt8gSYWNh1oNgArRIg7gkVJ2oCmwpXmVPnVMenxI7Ec0HobsV2XzKamC6D0qHBLpRZ2r0Gtzz72A2+350LfaNQuaNx7qLy1HZYC4Adm0+IINCXIqY84dh7lm7aU2gzqj5SpABBIMydRlzEbc6f9mbzuLpuLkfvTKgzHhTnSbh3FCb9tWHjS2ynoZKQQfPLVj4Zhsmdpku5f0kAQPhUdL7gbDzXkVuKwim0ii/H4VWBBE6VyXjloC9laRGldouDSqb2g7Po5Z8vi61SDrkBRkCtbaXg218Kcj4hMH3j1oadK1cQTPTXy6fastqD7TR7ia0oWrLL2f7JfrNt7i3Ia3llIGzAMDJ2FEYLAm0+u8QfWTU/wCjvi5TF+IeC9+yPTZQp9xA+Jq3cb7P3HcPa7sgjWHA1/rUZqbnS4MnW4nLC0luKMJicIEAvWXLjdg5E69OVeXcRw//AMK7/nNeX+zWI6J/nWgL3Ar4/Cv+dfzq61pcI8iGHKlWj9gG7dtl2CgpbbQZjJXpJ560DcQqSDyojF8LurqcsAgnxDaal4gFcHKZZQDIM5lgfMHSs+SG9nt9DqjDTJAQGn9a3NhSJza9KGDTUjW6ibtiMqKjJFeukVoU867cNHhitw4jatSB5VGzV1Ngexu8FhFEhT0oBGgzRgv+lK7OXIe13vAe7sgj96AB8dBRWCt5UAJB3Ghn+IaxXl3Em5oq3H+AUfARU2GwzBGLAAgyAJOkU3V9MseG7L9H1GrNVEN1hvG/33+9bYNdf75f71FfXw+/5VpauwTHIg/nXnKLa2PYumOsKu6+dDWkh2XkdaMLahutQYmBcB60mM6RFbWCRMQa3VYGvuqJn8e+kTUjAlQTz2HlV2txOxN3YKt5z9aF4jrhvev1FF2fxa8zQ14zYcdP+4fOugvMvuiWb6H9gC0PpUw9kVqg091eKdPfXqpHjsgPTzoQt+1t+RGtFv7VRYPC57oA5GT6CuSVijPDWyMUsc0OvlP9/Gr5ZGgpPwzBgHNzpjex1u3HeXFUnYE0JK3sLYatSTWuGcMJBBB5jWi+5kaUuk4Fy9KDvWyZGk00tWmPlXhsmDoKKRxw/tFgzZvOpUjWR0IOtAIpI1rs/aHgS4q3kYRrII0OnKYrmPG+CPh2KkHLyOvwnrWmLsm0MOweMH6zZRkJKOCMokldS2nWuocQvhLeaCoGpWBMdPLSuddg+GMuJw90gjMX3EbK1dDx7gzpI2jr6+VPCNWkLKV8iZrha2rayRPxquX+8ls0hR9asmKMKRSHGXSRrTNAsXYVMztJJGUgx/e9J8U7WrmU+0uxGxB5+hFWLgnDml7gaV2y+/X5VrxnBB0JX/EUHLHMDUj8qwz8s3q4+I0R+nYQXBBzAeE/Ktze02oXAXs4ZTPv5E7VDqpg8qDjWwydhLH4VA8VujVq6UKQdyAvWjPXrJULqK4Ds3zCtg/pQ7V576FIDbR0Xi/E0teFRLbBFH16Uv4Zddi+cgFhoo5R9d6QcU4wLZYWllifabU+8/YaetRdlb7HESxMspGvuP2qnVvxMbS4/wDCnSx0ZYt8j1wYIPT6UPhm8Q89KIv76zoSPjQSyGrzsStM9mcqaLBbMoB0FRYp9q8wdzSo8dsP761KO06KS4sGV5eOulNbjbT1pTlIg8wflTO2/iXmJmqZFdNE4dzy02h9TXuE/wAO6DrvXmHjbzP1NS4ZZtv76aC3/VE8r8tewsjptyrF2NaWTpUq7GvUrc8awa+OfnUuExaYdHusRmMhB1I3+1aYv8qDx3CMQVF4qxsmSrZS6CCQZyzl1B3ig1YGNuzdq9fm4phQc0RGbUSGceI9IE6xtW/bPE27qqBaS1dUxKkzA01gDSDz5ya24BetWSe+ZXtxpbXwgmRzMFdpMb+6lvGOO22vMxt5gPCgDkAKNAZInNoNTTKLTEYd2UvvhpvXH/ZNCwTBJkahdwQDPLQiurYfkeRE1yDhfcYlcjXbiXm0VTbFxTqIAYMGnqSK69wzDd1aRNTlULJ1mABrRcTkTc9K1uW62MBuVbkx0qekNkSW6E4hgbdwQ6Kw5yKLN4TpBPl96wNp50UqOFmL4arJA8JHsldCOX0peVugQCIG3hFWKBUTWxqIp4NoVqyrXMRc6r/lFAX2uHSV9yrT3GYLU/WlN+0QatqsSqF3DrjIboYkhgBtoCJ1j4/Ko8bbJAI9pdRUmKcrm9KjtPKz11rz+ob12asSWmhFcwiybkQXEkbCeenmaCxSSPMfSrJ+p95pIGk/Ok/FMIbREkGelJHLFy0N7hca4EueK3Vq2xNrTMNvpUKGrUBMmqC8lSb1o1ccCutRR6/CirlDk0GKFdov8T30X2f/AMVfX7GsrKL/ANH9P+in/KvuO8Vu38woNvb/AL6isrKxYuPnoetLv87jHBVJjtvfWVlS/wB5VfSe4X/01vYPs+v515WUwO3z2N7O7ep+porA+w3rWVlUXKIT+kT2PZqW3ua8rK9N8njkGK3pFiMU63iFdlBiQGIG3QVlZTx+sWRPiMQ7KqszFc2xJI5cqGxKiTpXlZWmlpI9y79hUAZCAATMkaToK6ba299ZWVllyUjwQYj2jUc+IVlZQCb3FGn986mTnWVlA49WtFrKyicB42lGJrKyihWVrjvsn+X71Bw8+D+/KsrKhn4ZbFyjMZsPSq/xE6VlZUlyiuTggsew3uoRuVZWVo7fPQh3N2O1RmsrKRfPyUj9JDe2qA1lZQQsvpP/2Q=="/>
          <p:cNvSpPr>
            <a:spLocks noChangeAspect="1" noChangeArrowheads="1"/>
          </p:cNvSpPr>
          <p:nvPr/>
        </p:nvSpPr>
        <p:spPr bwMode="auto">
          <a:xfrm>
            <a:off x="-31750" y="-136525"/>
            <a:ext cx="304800" cy="304800"/>
          </a:xfrm>
          <a:prstGeom prst="rect">
            <a:avLst/>
          </a:prstGeom>
          <a:noFill/>
          <a:ln w="9525">
            <a:noFill/>
            <a:miter lim="800000"/>
            <a:headEnd/>
            <a:tailEnd/>
          </a:ln>
        </p:spPr>
        <p:txBody>
          <a:bodyPr/>
          <a:lstStyle/>
          <a:p>
            <a:endParaRPr lang="en-US">
              <a:latin typeface="Trebuchet MS" pitchFamily="34" charset="0"/>
            </a:endParaRPr>
          </a:p>
        </p:txBody>
      </p:sp>
      <p:pic>
        <p:nvPicPr>
          <p:cNvPr id="5" name="Picture 4" title="Picture of general housekeeping"/>
          <p:cNvPicPr>
            <a:picLocks noChangeAspect="1"/>
          </p:cNvPicPr>
          <p:nvPr/>
        </p:nvPicPr>
        <p:blipFill>
          <a:blip r:embed="rId3" cstate="print"/>
          <a:stretch>
            <a:fillRect/>
          </a:stretch>
        </p:blipFill>
        <p:spPr>
          <a:xfrm>
            <a:off x="5597241" y="4374825"/>
            <a:ext cx="3634481"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title="Picture of box cutters and de-banding tool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23003" y="2336873"/>
            <a:ext cx="2493818"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title="Picture of a forklift lifting a box"/>
          <p:cNvPicPr>
            <a:picLocks noChangeAspect="1"/>
          </p:cNvPicPr>
          <p:nvPr/>
        </p:nvPicPr>
        <p:blipFill>
          <a:blip r:embed="rId5" cstate="print"/>
          <a:stretch>
            <a:fillRect/>
          </a:stretch>
        </p:blipFill>
        <p:spPr>
          <a:xfrm>
            <a:off x="4282661" y="2093422"/>
            <a:ext cx="3131820" cy="2103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t>Prevenir caidas</a:t>
            </a:r>
          </a:p>
        </p:txBody>
      </p:sp>
      <p:sp>
        <p:nvSpPr>
          <p:cNvPr id="90115" name="Content Placeholder 2"/>
          <p:cNvSpPr>
            <a:spLocks noGrp="1"/>
          </p:cNvSpPr>
          <p:nvPr>
            <p:ph idx="1"/>
          </p:nvPr>
        </p:nvSpPr>
        <p:spPr/>
        <p:txBody>
          <a:bodyPr/>
          <a:lstStyle/>
          <a:p>
            <a:pPr marL="228600" lvl="1" eaLnBrk="1" hangingPunct="1">
              <a:spcBef>
                <a:spcPts val="1000"/>
              </a:spcBef>
            </a:pPr>
            <a:r>
              <a:rPr lang="en-US" sz="2400" smtClean="0"/>
              <a:t>29CFR1910.23 Proteger suelos, averturas en las paderes y ollos</a:t>
            </a:r>
          </a:p>
          <a:p>
            <a:pPr eaLnBrk="1" hangingPunct="1"/>
            <a:endParaRPr lang="en-US" smtClean="0"/>
          </a:p>
          <a:p>
            <a:pPr eaLnBrk="1" hangingPunct="1"/>
            <a:endParaRPr lang="en-US" smtClean="0"/>
          </a:p>
        </p:txBody>
      </p:sp>
      <p:pic>
        <p:nvPicPr>
          <p:cNvPr id="5" name="Picture 4" descr="Loading Dock Fall Protection"/>
          <p:cNvPicPr>
            <a:picLocks noChangeAspect="1" noChangeArrowheads="1"/>
          </p:cNvPicPr>
          <p:nvPr/>
        </p:nvPicPr>
        <p:blipFill>
          <a:blip r:embed="rId3" cstate="print"/>
          <a:srcRect/>
          <a:stretch>
            <a:fillRect/>
          </a:stretch>
        </p:blipFill>
        <p:spPr bwMode="auto">
          <a:xfrm>
            <a:off x="6515928" y="3367509"/>
            <a:ext cx="316523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 title="Picture of docking are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8104" y="3367509"/>
            <a:ext cx="41148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En Resumen</a:t>
            </a:r>
          </a:p>
        </p:txBody>
      </p:sp>
      <p:sp>
        <p:nvSpPr>
          <p:cNvPr id="91139" name="Content Placeholder 2"/>
          <p:cNvSpPr>
            <a:spLocks noGrp="1"/>
          </p:cNvSpPr>
          <p:nvPr>
            <p:ph idx="1"/>
          </p:nvPr>
        </p:nvSpPr>
        <p:spPr>
          <a:xfrm>
            <a:off x="681038" y="2336800"/>
            <a:ext cx="9613900" cy="4325938"/>
          </a:xfrm>
        </p:spPr>
        <p:txBody>
          <a:bodyPr/>
          <a:lstStyle/>
          <a:p>
            <a:pPr eaLnBrk="1" hangingPunct="1"/>
            <a:r>
              <a:rPr lang="en-US" sz="2800" smtClean="0"/>
              <a:t>Almacenamiento tiene una veriedad de peligros</a:t>
            </a:r>
          </a:p>
          <a:p>
            <a:pPr lvl="1" eaLnBrk="1" hangingPunct="1"/>
            <a:r>
              <a:rPr lang="en-US" sz="2400" smtClean="0"/>
              <a:t>Peligro de vuelco, resvalo/tropiezo/caidas, golpeos, problemas de ergonomia, objetos filisos</a:t>
            </a:r>
          </a:p>
          <a:p>
            <a:pPr eaLnBrk="1" hangingPunct="1"/>
            <a:endParaRPr lang="en-US" sz="2800" smtClean="0"/>
          </a:p>
          <a:p>
            <a:pPr eaLnBrk="1" hangingPunct="1"/>
            <a:r>
              <a:rPr lang="en-US" sz="2800" smtClean="0"/>
              <a:t>Este en ALERTA!  </a:t>
            </a:r>
          </a:p>
          <a:p>
            <a:pPr eaLnBrk="1" hangingPunct="1"/>
            <a:endParaRPr lang="en-US" sz="2800" smtClean="0"/>
          </a:p>
          <a:p>
            <a:pPr eaLnBrk="1" hangingPunct="1"/>
            <a:r>
              <a:rPr lang="en-US" sz="2800" smtClean="0"/>
              <a:t>Mentenga sus OJOS abiertos!</a:t>
            </a:r>
          </a:p>
          <a:p>
            <a:pPr lvl="1" eaLnBrk="1" hangingPunct="1"/>
            <a:endParaRPr 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b="1" i="1" smtClean="0">
                <a:solidFill>
                  <a:srgbClr val="CCFF33"/>
                </a:solidFill>
              </a:rPr>
              <a:t>Preguntas?</a:t>
            </a:r>
          </a:p>
        </p:txBody>
      </p:sp>
      <p:pic>
        <p:nvPicPr>
          <p:cNvPr id="92164" name="Picture 4" descr="j0254500"/>
          <p:cNvPicPr>
            <a:picLocks noChangeAspect="1" noChangeArrowheads="1" noCrop="1"/>
          </p:cNvPicPr>
          <p:nvPr/>
        </p:nvPicPr>
        <p:blipFill>
          <a:blip r:embed="rId4" cstate="print"/>
          <a:srcRect/>
          <a:stretch>
            <a:fillRect/>
          </a:stretch>
        </p:blipFill>
        <p:spPr bwMode="auto">
          <a:xfrm>
            <a:off x="3962400" y="2133600"/>
            <a:ext cx="4699000" cy="35242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Examen Y Evaluacion</a:t>
            </a:r>
          </a:p>
        </p:txBody>
      </p:sp>
      <p:pic>
        <p:nvPicPr>
          <p:cNvPr id="5" name="Picture 4" title="Decorative Post-test picture"/>
          <p:cNvPicPr>
            <a:picLocks noChangeAspect="1"/>
          </p:cNvPicPr>
          <p:nvPr/>
        </p:nvPicPr>
        <p:blipFill>
          <a:blip r:embed="rId3" cstate="print">
            <a:extLst/>
          </a:blip>
          <a:stretch>
            <a:fillRect/>
          </a:stretch>
        </p:blipFill>
        <p:spPr>
          <a:xfrm>
            <a:off x="3791845" y="3536407"/>
            <a:ext cx="358565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Basicos de OSHA</a:t>
            </a:r>
          </a:p>
        </p:txBody>
      </p:sp>
      <p:sp>
        <p:nvSpPr>
          <p:cNvPr id="26627" name="Content Placeholder 6"/>
          <p:cNvSpPr>
            <a:spLocks noGrp="1"/>
          </p:cNvSpPr>
          <p:nvPr>
            <p:ph idx="1"/>
          </p:nvPr>
        </p:nvSpPr>
        <p:spPr>
          <a:xfrm>
            <a:off x="-45244" y="1935956"/>
            <a:ext cx="10848975" cy="5229225"/>
          </a:xfrm>
        </p:spPr>
        <p:txBody>
          <a:bodyPr>
            <a:spAutoFit/>
          </a:bodyPr>
          <a:lstStyle/>
          <a:p>
            <a:pPr eaLnBrk="1" hangingPunct="1"/>
            <a:r>
              <a:rPr lang="en-US" dirty="0" err="1" smtClean="0"/>
              <a:t>Responsabilidades</a:t>
            </a:r>
            <a:r>
              <a:rPr lang="en-US" dirty="0" smtClean="0"/>
              <a:t> de </a:t>
            </a:r>
            <a:r>
              <a:rPr lang="en-US" dirty="0" err="1" smtClean="0"/>
              <a:t>Empleador</a:t>
            </a:r>
            <a:r>
              <a:rPr lang="en-US" dirty="0" smtClean="0"/>
              <a:t> – </a:t>
            </a:r>
            <a:r>
              <a:rPr lang="en-US" dirty="0" err="1" smtClean="0"/>
              <a:t>Empleadores</a:t>
            </a:r>
            <a:r>
              <a:rPr lang="en-US" dirty="0" smtClean="0"/>
              <a:t> DEBEN:</a:t>
            </a:r>
          </a:p>
          <a:p>
            <a:pPr eaLnBrk="1" hangingPunct="1"/>
            <a:endParaRPr lang="en-US" sz="1100" dirty="0" smtClean="0"/>
          </a:p>
          <a:p>
            <a:pPr lvl="1" eaLnBrk="1" hangingPunct="1"/>
            <a:r>
              <a:rPr lang="en-US" sz="2100" dirty="0" err="1" smtClean="0"/>
              <a:t>Proporcionar</a:t>
            </a:r>
            <a:r>
              <a:rPr lang="en-US" sz="2100" dirty="0" smtClean="0"/>
              <a:t> a </a:t>
            </a:r>
            <a:r>
              <a:rPr lang="en-US" sz="2100" dirty="0" err="1" smtClean="0"/>
              <a:t>los</a:t>
            </a:r>
            <a:r>
              <a:rPr lang="en-US" sz="2100" dirty="0" smtClean="0"/>
              <a:t> </a:t>
            </a:r>
            <a:r>
              <a:rPr lang="en-US" sz="2100" dirty="0" err="1" smtClean="0"/>
              <a:t>empleados</a:t>
            </a:r>
            <a:r>
              <a:rPr lang="en-US" sz="2100" dirty="0" smtClean="0"/>
              <a:t> un </a:t>
            </a:r>
            <a:r>
              <a:rPr lang="en-US" sz="2100" dirty="0" err="1" smtClean="0"/>
              <a:t>lugar</a:t>
            </a:r>
            <a:r>
              <a:rPr lang="en-US" sz="2100" dirty="0" smtClean="0"/>
              <a:t> de </a:t>
            </a:r>
            <a:r>
              <a:rPr lang="en-US" sz="2100" dirty="0" err="1" smtClean="0"/>
              <a:t>trabajo</a:t>
            </a:r>
            <a:r>
              <a:rPr lang="en-US" sz="2100" dirty="0" smtClean="0"/>
              <a:t> </a:t>
            </a:r>
            <a:r>
              <a:rPr lang="en-US" sz="2100" dirty="0" err="1" smtClean="0"/>
              <a:t>seguro</a:t>
            </a:r>
            <a:endParaRPr lang="en-US" sz="2100" dirty="0" smtClean="0"/>
          </a:p>
          <a:p>
            <a:pPr lvl="1" eaLnBrk="1" hangingPunct="1"/>
            <a:r>
              <a:rPr lang="en-US" sz="2100" dirty="0" err="1" smtClean="0"/>
              <a:t>Seguir</a:t>
            </a:r>
            <a:r>
              <a:rPr lang="en-US" sz="2100" dirty="0" smtClean="0"/>
              <a:t> </a:t>
            </a:r>
            <a:r>
              <a:rPr lang="en-US" sz="2100" dirty="0" err="1" smtClean="0"/>
              <a:t>todas</a:t>
            </a:r>
            <a:r>
              <a:rPr lang="en-US" sz="2100" dirty="0" smtClean="0"/>
              <a:t> las </a:t>
            </a:r>
            <a:r>
              <a:rPr lang="en-US" sz="2100" dirty="0" err="1" smtClean="0"/>
              <a:t>normas</a:t>
            </a:r>
            <a:r>
              <a:rPr lang="en-US" sz="2100" dirty="0" smtClean="0"/>
              <a:t> de </a:t>
            </a:r>
            <a:r>
              <a:rPr lang="en-US" sz="2100" dirty="0" err="1" smtClean="0"/>
              <a:t>seguridad</a:t>
            </a:r>
            <a:r>
              <a:rPr lang="en-US" sz="2100" dirty="0" smtClean="0"/>
              <a:t> y </a:t>
            </a:r>
            <a:r>
              <a:rPr lang="en-US" sz="2100" dirty="0" err="1" smtClean="0"/>
              <a:t>salud</a:t>
            </a:r>
            <a:r>
              <a:rPr lang="en-US" sz="2100" dirty="0" smtClean="0"/>
              <a:t> </a:t>
            </a:r>
            <a:r>
              <a:rPr lang="en-US" sz="2100" dirty="0" err="1" smtClean="0"/>
              <a:t>pertinentes</a:t>
            </a:r>
            <a:r>
              <a:rPr lang="en-US" sz="2100" dirty="0" smtClean="0"/>
              <a:t> a OSHA</a:t>
            </a:r>
          </a:p>
          <a:p>
            <a:pPr lvl="1" eaLnBrk="1" hangingPunct="1"/>
            <a:r>
              <a:rPr lang="en-US" sz="2100" dirty="0" err="1" smtClean="0"/>
              <a:t>Informar</a:t>
            </a:r>
            <a:r>
              <a:rPr lang="en-US" sz="2100" dirty="0" smtClean="0"/>
              <a:t> a </a:t>
            </a:r>
            <a:r>
              <a:rPr lang="en-US" sz="2100" dirty="0" err="1" smtClean="0"/>
              <a:t>los</a:t>
            </a:r>
            <a:r>
              <a:rPr lang="en-US" sz="2100" dirty="0" smtClean="0"/>
              <a:t> </a:t>
            </a:r>
            <a:r>
              <a:rPr lang="en-US" sz="2100" dirty="0" err="1" smtClean="0"/>
              <a:t>empleados</a:t>
            </a:r>
            <a:r>
              <a:rPr lang="en-US" sz="2100" dirty="0" smtClean="0"/>
              <a:t> </a:t>
            </a:r>
            <a:r>
              <a:rPr lang="en-US" sz="2100" dirty="0" err="1" smtClean="0"/>
              <a:t>sobre</a:t>
            </a:r>
            <a:r>
              <a:rPr lang="en-US" sz="2100" dirty="0" smtClean="0"/>
              <a:t> </a:t>
            </a:r>
            <a:r>
              <a:rPr lang="en-US" sz="2100" dirty="0" err="1" smtClean="0"/>
              <a:t>los</a:t>
            </a:r>
            <a:r>
              <a:rPr lang="en-US" sz="2100" dirty="0" smtClean="0"/>
              <a:t> </a:t>
            </a:r>
            <a:r>
              <a:rPr lang="en-US" sz="2100" dirty="0" err="1" smtClean="0"/>
              <a:t>peligros</a:t>
            </a:r>
            <a:r>
              <a:rPr lang="en-US" sz="2100" dirty="0" smtClean="0"/>
              <a:t> a </a:t>
            </a:r>
            <a:r>
              <a:rPr lang="en-US" sz="2100" dirty="0" err="1" smtClean="0"/>
              <a:t>traves</a:t>
            </a:r>
            <a:r>
              <a:rPr lang="en-US" sz="2100" dirty="0" smtClean="0"/>
              <a:t> de  </a:t>
            </a:r>
            <a:r>
              <a:rPr lang="en-US" sz="2100" dirty="0" err="1" smtClean="0"/>
              <a:t>entrenamientos</a:t>
            </a:r>
            <a:r>
              <a:rPr lang="en-US" sz="2100" dirty="0" smtClean="0"/>
              <a:t>, </a:t>
            </a:r>
            <a:r>
              <a:rPr lang="en-US" sz="2100" dirty="0" err="1" smtClean="0"/>
              <a:t>etiquetas,alarmas</a:t>
            </a:r>
            <a:r>
              <a:rPr lang="en-US" sz="2100" dirty="0" smtClean="0"/>
              <a:t>, </a:t>
            </a:r>
            <a:r>
              <a:rPr lang="en-US" sz="2100" dirty="0" err="1" smtClean="0"/>
              <a:t>sistemas</a:t>
            </a:r>
            <a:r>
              <a:rPr lang="en-US" sz="2100" dirty="0" smtClean="0"/>
              <a:t> </a:t>
            </a:r>
            <a:r>
              <a:rPr lang="en-US" sz="2100" dirty="0" err="1" smtClean="0"/>
              <a:t>codificados</a:t>
            </a:r>
            <a:r>
              <a:rPr lang="en-US" sz="2100" dirty="0" smtClean="0"/>
              <a:t> </a:t>
            </a:r>
            <a:r>
              <a:rPr lang="en-US" sz="2100" dirty="0" err="1" smtClean="0"/>
              <a:t>por</a:t>
            </a:r>
            <a:r>
              <a:rPr lang="en-US" sz="2100" dirty="0" smtClean="0"/>
              <a:t> </a:t>
            </a:r>
            <a:r>
              <a:rPr lang="en-US" sz="2100" dirty="0" err="1" smtClean="0"/>
              <a:t>colores</a:t>
            </a:r>
            <a:r>
              <a:rPr lang="en-US" sz="2100" dirty="0" smtClean="0"/>
              <a:t>, y </a:t>
            </a:r>
            <a:r>
              <a:rPr lang="en-US" sz="2100" dirty="0" err="1" smtClean="0"/>
              <a:t>otros</a:t>
            </a:r>
            <a:r>
              <a:rPr lang="en-US" sz="2100" dirty="0" smtClean="0"/>
              <a:t> </a:t>
            </a:r>
            <a:r>
              <a:rPr lang="en-US" sz="2100" dirty="0" err="1" smtClean="0"/>
              <a:t>metodos</a:t>
            </a:r>
            <a:endParaRPr lang="en-US" sz="2100" dirty="0" smtClean="0"/>
          </a:p>
          <a:p>
            <a:pPr lvl="1" eaLnBrk="1" hangingPunct="1"/>
            <a:r>
              <a:rPr lang="en-US" sz="2100" dirty="0" err="1" smtClean="0"/>
              <a:t>Mantener</a:t>
            </a:r>
            <a:r>
              <a:rPr lang="en-US" sz="2100" dirty="0" smtClean="0"/>
              <a:t> un </a:t>
            </a:r>
            <a:r>
              <a:rPr lang="en-US" sz="2100" dirty="0" err="1" smtClean="0"/>
              <a:t>registro</a:t>
            </a:r>
            <a:r>
              <a:rPr lang="en-US" sz="2100" dirty="0" smtClean="0"/>
              <a:t> </a:t>
            </a:r>
            <a:r>
              <a:rPr lang="en-US" sz="2100" dirty="0" err="1" smtClean="0"/>
              <a:t>exacto</a:t>
            </a:r>
            <a:r>
              <a:rPr lang="en-US" sz="2100" dirty="0" smtClean="0"/>
              <a:t> de las </a:t>
            </a:r>
            <a:r>
              <a:rPr lang="en-US" sz="2100" dirty="0" err="1" smtClean="0"/>
              <a:t>lesiones</a:t>
            </a:r>
            <a:r>
              <a:rPr lang="en-US" sz="2100" dirty="0" smtClean="0"/>
              <a:t> y </a:t>
            </a:r>
            <a:r>
              <a:rPr lang="en-US" sz="2100" dirty="0" err="1" smtClean="0"/>
              <a:t>enfermedades</a:t>
            </a:r>
            <a:r>
              <a:rPr lang="en-US" sz="2100" dirty="0" smtClean="0"/>
              <a:t> </a:t>
            </a:r>
            <a:r>
              <a:rPr lang="en-US" sz="2100" dirty="0" err="1" smtClean="0"/>
              <a:t>relacionadas</a:t>
            </a:r>
            <a:r>
              <a:rPr lang="en-US" sz="2100" dirty="0" smtClean="0"/>
              <a:t> con el </a:t>
            </a:r>
            <a:r>
              <a:rPr lang="en-US" sz="2100" dirty="0" err="1" smtClean="0"/>
              <a:t>trabajo</a:t>
            </a:r>
            <a:endParaRPr lang="en-US" sz="2100" dirty="0" smtClean="0"/>
          </a:p>
          <a:p>
            <a:pPr lvl="1" eaLnBrk="1" hangingPunct="1"/>
            <a:r>
              <a:rPr lang="en-US" sz="2100" dirty="0" err="1" smtClean="0"/>
              <a:t>Realizar</a:t>
            </a:r>
            <a:r>
              <a:rPr lang="en-US" sz="2100" dirty="0" smtClean="0"/>
              <a:t> </a:t>
            </a:r>
            <a:r>
              <a:rPr lang="en-US" sz="2100" dirty="0" err="1" smtClean="0"/>
              <a:t>pruebas</a:t>
            </a:r>
            <a:r>
              <a:rPr lang="en-US" sz="2100" dirty="0" smtClean="0"/>
              <a:t> </a:t>
            </a:r>
            <a:r>
              <a:rPr lang="en-US" sz="2100" dirty="0" err="1" smtClean="0"/>
              <a:t>en</a:t>
            </a:r>
            <a:r>
              <a:rPr lang="en-US" sz="2100" dirty="0" smtClean="0"/>
              <a:t> el </a:t>
            </a:r>
            <a:r>
              <a:rPr lang="en-US" sz="2100" dirty="0" err="1" smtClean="0"/>
              <a:t>lugar</a:t>
            </a:r>
            <a:r>
              <a:rPr lang="en-US" sz="2100" dirty="0" smtClean="0"/>
              <a:t> de </a:t>
            </a:r>
            <a:r>
              <a:rPr lang="en-US" sz="2100" dirty="0" err="1" smtClean="0"/>
              <a:t>trabajo</a:t>
            </a:r>
            <a:r>
              <a:rPr lang="en-US" sz="2100" dirty="0" smtClean="0"/>
              <a:t> </a:t>
            </a:r>
            <a:r>
              <a:rPr lang="en-US" sz="2100" dirty="0" err="1" smtClean="0"/>
              <a:t>como</a:t>
            </a:r>
            <a:r>
              <a:rPr lang="en-US" sz="2100" dirty="0" smtClean="0"/>
              <a:t> </a:t>
            </a:r>
            <a:r>
              <a:rPr lang="en-US" sz="2100" dirty="0" err="1" smtClean="0"/>
              <a:t>es</a:t>
            </a:r>
            <a:r>
              <a:rPr lang="en-US" sz="2100" dirty="0" smtClean="0"/>
              <a:t> </a:t>
            </a:r>
            <a:r>
              <a:rPr lang="en-US" sz="2100" dirty="0" err="1" smtClean="0"/>
              <a:t>requerido</a:t>
            </a:r>
            <a:r>
              <a:rPr lang="en-US" sz="2100" dirty="0" smtClean="0"/>
              <a:t> </a:t>
            </a:r>
            <a:r>
              <a:rPr lang="en-US" sz="2100" dirty="0" err="1" smtClean="0"/>
              <a:t>por</a:t>
            </a:r>
            <a:r>
              <a:rPr lang="en-US" sz="2100" dirty="0" smtClean="0"/>
              <a:t> </a:t>
            </a:r>
            <a:r>
              <a:rPr lang="en-US" sz="2100" dirty="0" err="1" smtClean="0"/>
              <a:t>algunas</a:t>
            </a:r>
            <a:r>
              <a:rPr lang="en-US" sz="2100" dirty="0" smtClean="0"/>
              <a:t> </a:t>
            </a:r>
            <a:r>
              <a:rPr lang="en-US" sz="2100" dirty="0" err="1" smtClean="0"/>
              <a:t>normas</a:t>
            </a:r>
            <a:r>
              <a:rPr lang="en-US" sz="2100" dirty="0" smtClean="0"/>
              <a:t> de OSHA</a:t>
            </a:r>
          </a:p>
          <a:p>
            <a:pPr lvl="1" eaLnBrk="1" hangingPunct="1"/>
            <a:r>
              <a:rPr lang="en-US" sz="2100" dirty="0" err="1" smtClean="0"/>
              <a:t>Publicar</a:t>
            </a:r>
            <a:r>
              <a:rPr lang="en-US" sz="2100" dirty="0" smtClean="0"/>
              <a:t> </a:t>
            </a:r>
            <a:r>
              <a:rPr lang="en-US" sz="2100" dirty="0" err="1" smtClean="0"/>
              <a:t>multas</a:t>
            </a:r>
            <a:r>
              <a:rPr lang="en-US" sz="2100" dirty="0" smtClean="0"/>
              <a:t> de OSHA, </a:t>
            </a:r>
            <a:r>
              <a:rPr lang="en-US" sz="2100" dirty="0" err="1" smtClean="0"/>
              <a:t>datos</a:t>
            </a:r>
            <a:r>
              <a:rPr lang="en-US" sz="2100" dirty="0" smtClean="0"/>
              <a:t> de </a:t>
            </a:r>
            <a:r>
              <a:rPr lang="en-US" sz="2100" dirty="0" err="1" smtClean="0"/>
              <a:t>lesiones</a:t>
            </a:r>
            <a:r>
              <a:rPr lang="en-US" sz="2100" dirty="0" smtClean="0"/>
              <a:t> y </a:t>
            </a:r>
            <a:r>
              <a:rPr lang="en-US" sz="2100" dirty="0" err="1" smtClean="0"/>
              <a:t>enfermedades</a:t>
            </a:r>
            <a:r>
              <a:rPr lang="en-US" sz="2100" dirty="0" smtClean="0"/>
              <a:t>, y el cartel de OSHA </a:t>
            </a:r>
          </a:p>
          <a:p>
            <a:pPr lvl="1" eaLnBrk="1" hangingPunct="1"/>
            <a:r>
              <a:rPr lang="en-US" sz="2100" dirty="0" err="1" smtClean="0"/>
              <a:t>Notificar</a:t>
            </a:r>
            <a:r>
              <a:rPr lang="en-US" sz="2100" dirty="0" smtClean="0"/>
              <a:t> a OSHA </a:t>
            </a:r>
            <a:r>
              <a:rPr lang="en-US" sz="2100" dirty="0" err="1" smtClean="0"/>
              <a:t>sobre</a:t>
            </a:r>
            <a:r>
              <a:rPr lang="en-US" sz="2100" dirty="0" smtClean="0"/>
              <a:t> </a:t>
            </a:r>
            <a:r>
              <a:rPr lang="en-US" sz="2100" dirty="0" err="1" smtClean="0"/>
              <a:t>accidentes</a:t>
            </a:r>
            <a:r>
              <a:rPr lang="en-US" sz="2100" dirty="0" smtClean="0"/>
              <a:t> graves y </a:t>
            </a:r>
            <a:r>
              <a:rPr lang="en-US" sz="2100" dirty="0" err="1" smtClean="0"/>
              <a:t>muertes</a:t>
            </a:r>
            <a:endParaRPr lang="en-US" sz="2100" dirty="0" smtClean="0"/>
          </a:p>
          <a:p>
            <a:pPr lvl="1" eaLnBrk="1" hangingPunct="1"/>
            <a:r>
              <a:rPr lang="en-US" sz="2100" dirty="0" smtClean="0"/>
              <a:t>No </a:t>
            </a:r>
            <a:r>
              <a:rPr lang="en-US" sz="2100" dirty="0" err="1" smtClean="0"/>
              <a:t>discriminar</a:t>
            </a:r>
            <a:r>
              <a:rPr lang="en-US" sz="2100" dirty="0" smtClean="0"/>
              <a:t> o </a:t>
            </a:r>
            <a:r>
              <a:rPr lang="en-US" sz="2100" dirty="0" err="1" smtClean="0"/>
              <a:t>tomar</a:t>
            </a:r>
            <a:r>
              <a:rPr lang="en-US" sz="2100" dirty="0" smtClean="0"/>
              <a:t> </a:t>
            </a:r>
            <a:r>
              <a:rPr lang="en-US" sz="2100" dirty="0" err="1" smtClean="0"/>
              <a:t>represalias</a:t>
            </a:r>
            <a:r>
              <a:rPr lang="en-US" sz="2100" dirty="0" smtClean="0"/>
              <a:t> contra </a:t>
            </a:r>
            <a:r>
              <a:rPr lang="en-US" sz="2100" dirty="0" err="1" smtClean="0"/>
              <a:t>los</a:t>
            </a:r>
            <a:r>
              <a:rPr lang="en-US" sz="2100" dirty="0" smtClean="0"/>
              <a:t> </a:t>
            </a:r>
            <a:r>
              <a:rPr lang="en-US" sz="2100" dirty="0" err="1" smtClean="0"/>
              <a:t>trabajadores</a:t>
            </a:r>
            <a:r>
              <a:rPr lang="en-US" sz="2100" dirty="0" smtClean="0"/>
              <a:t> </a:t>
            </a:r>
            <a:r>
              <a:rPr lang="en-US" sz="2100" dirty="0" err="1" smtClean="0"/>
              <a:t>por</a:t>
            </a:r>
            <a:r>
              <a:rPr lang="en-US" sz="2100" dirty="0" smtClean="0"/>
              <a:t> el </a:t>
            </a:r>
            <a:r>
              <a:rPr lang="en-US" sz="2100" dirty="0" err="1" smtClean="0"/>
              <a:t>uso</a:t>
            </a:r>
            <a:r>
              <a:rPr lang="en-US" sz="2100" dirty="0" smtClean="0"/>
              <a:t> de </a:t>
            </a:r>
            <a:r>
              <a:rPr lang="en-US" sz="2100" dirty="0" err="1" smtClean="0"/>
              <a:t>sus</a:t>
            </a:r>
            <a:r>
              <a:rPr lang="en-US" sz="2100" dirty="0" smtClean="0"/>
              <a:t> derechos  </a:t>
            </a:r>
            <a:r>
              <a:rPr lang="en-US" sz="2100" dirty="0" err="1" smtClean="0"/>
              <a:t>bajo</a:t>
            </a:r>
            <a:r>
              <a:rPr lang="en-US" sz="2100" dirty="0" smtClean="0"/>
              <a:t> la ley</a:t>
            </a:r>
          </a:p>
          <a:p>
            <a:pPr lvl="1" eaLnBrk="1" hangingPunct="1"/>
            <a:endParaRPr lang="en-US" dirty="0" smtClean="0"/>
          </a:p>
        </p:txBody>
      </p:sp>
      <p:pic>
        <p:nvPicPr>
          <p:cNvPr id="26628" name="Picture 2" descr="OSHA's Free Workplace Pos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09125" y="79375"/>
            <a:ext cx="2589213" cy="3565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 </a:t>
            </a:r>
            <a:r>
              <a:rPr lang="en-US" dirty="0" err="1" smtClean="0"/>
              <a:t>Basicos</a:t>
            </a:r>
            <a:r>
              <a:rPr lang="en-US" dirty="0" smtClean="0"/>
              <a:t> de OSHA</a:t>
            </a:r>
          </a:p>
        </p:txBody>
      </p:sp>
      <p:sp>
        <p:nvSpPr>
          <p:cNvPr id="27651" name="Content Placeholder 6"/>
          <p:cNvSpPr>
            <a:spLocks noGrp="1"/>
          </p:cNvSpPr>
          <p:nvPr>
            <p:ph idx="1"/>
          </p:nvPr>
        </p:nvSpPr>
        <p:spPr>
          <a:xfrm>
            <a:off x="681038" y="2336800"/>
            <a:ext cx="9613900" cy="4200525"/>
          </a:xfrm>
        </p:spPr>
        <p:txBody>
          <a:bodyPr>
            <a:spAutoFit/>
          </a:bodyPr>
          <a:lstStyle/>
          <a:p>
            <a:pPr eaLnBrk="1" hangingPunct="1"/>
            <a:r>
              <a:rPr lang="en-US" smtClean="0"/>
              <a:t>Derechos de los Empleados – Empleados Tienen el Derecho a:</a:t>
            </a:r>
          </a:p>
          <a:p>
            <a:pPr lvl="1" eaLnBrk="1" hangingPunct="1"/>
            <a:r>
              <a:rPr lang="en-US" sz="2100" smtClean="0"/>
              <a:t> Condiciones de trabajo que no supongan un riesgo de daños graves </a:t>
            </a:r>
          </a:p>
          <a:p>
            <a:pPr lvl="1" eaLnBrk="1" hangingPunct="1"/>
            <a:r>
              <a:rPr lang="en-US" sz="2100" smtClean="0"/>
              <a:t>Informacion y entrenamiento sobre:</a:t>
            </a:r>
          </a:p>
          <a:p>
            <a:pPr lvl="2" eaLnBrk="1" hangingPunct="1"/>
            <a:r>
              <a:rPr lang="en-US" sz="2100" smtClean="0"/>
              <a:t> Quimicos y otros peligros</a:t>
            </a:r>
          </a:p>
          <a:p>
            <a:pPr lvl="2" eaLnBrk="1" hangingPunct="1"/>
            <a:r>
              <a:rPr lang="en-US" sz="2100" smtClean="0"/>
              <a:t>Metodos de como prevenir daños</a:t>
            </a:r>
          </a:p>
          <a:p>
            <a:pPr lvl="2" eaLnBrk="1" hangingPunct="1"/>
            <a:r>
              <a:rPr lang="en-US" sz="2100" smtClean="0"/>
              <a:t> las normas de OSHA que se aplican a su lugar de trabajo</a:t>
            </a:r>
          </a:p>
          <a:p>
            <a:pPr lvl="1" eaLnBrk="1" hangingPunct="1"/>
            <a:r>
              <a:rPr lang="en-US" sz="2100" smtClean="0"/>
              <a:t>Revisar los registros de lesiones y enfermedades relacionadas con el trabajo</a:t>
            </a:r>
          </a:p>
          <a:p>
            <a:pPr lvl="1" eaLnBrk="1" hangingPunct="1"/>
            <a:r>
              <a:rPr lang="en-US" sz="2100" smtClean="0"/>
              <a:t> Obtener copias de los resultados de pruebas realizadas para encontrar y medir los riesgos en el lugar de trabajo</a:t>
            </a:r>
          </a:p>
          <a:p>
            <a:pPr lvl="1" eaLnBrk="1" hangingPunct="1"/>
            <a:r>
              <a:rPr lang="en-US" sz="2100" smtClean="0"/>
              <a:t> Presentar una queja pidiendo a OSHA inspeccionar el lugar de trabajo</a:t>
            </a:r>
          </a:p>
          <a:p>
            <a:pPr lvl="1" eaLnBrk="1" hangingPunct="1"/>
            <a:r>
              <a:rPr lang="en-US" sz="2100" smtClean="0"/>
              <a:t>Utilizar sus derechos bajo la ley </a:t>
            </a:r>
            <a:r>
              <a:rPr lang="en-US" sz="2100" smtClean="0">
                <a:solidFill>
                  <a:srgbClr val="FFC000"/>
                </a:solidFill>
              </a:rPr>
              <a:t>sin represalias</a:t>
            </a:r>
            <a:endParaRPr lang="en-US" sz="2100" b="1" i="1" smtClean="0">
              <a:solidFill>
                <a:srgbClr val="FFC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heme/theme1.xml><?xml version="1.0" encoding="utf-8"?>
<a:theme xmlns:a="http://schemas.openxmlformats.org/drawingml/2006/main" name="Berlin">
  <a:themeElements>
    <a:clrScheme name="Custom 10">
      <a:dk1>
        <a:sysClr val="windowText" lastClr="000000"/>
      </a:dk1>
      <a:lt1>
        <a:srgbClr val="C6D9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0</TotalTime>
  <Words>4618</Words>
  <Application>Microsoft Office PowerPoint</Application>
  <PresentationFormat>Widescreen</PresentationFormat>
  <Paragraphs>749</Paragraphs>
  <Slides>73</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Trebuchet MS</vt:lpstr>
      <vt:lpstr>Berlin</vt:lpstr>
      <vt:lpstr>Modulo 2 –  Manejo de Material</vt:lpstr>
      <vt:lpstr>Descargo de Responsabilidad</vt:lpstr>
      <vt:lpstr>Proposito </vt:lpstr>
      <vt:lpstr>Resultado de Objetivos</vt:lpstr>
      <vt:lpstr>Antes de Comenzar</vt:lpstr>
      <vt:lpstr>Al comenzar, recuerde……..</vt:lpstr>
      <vt:lpstr> Revision de Peligros de Almacenaje </vt:lpstr>
      <vt:lpstr>Basicos de OSHA</vt:lpstr>
      <vt:lpstr> Basicos de OSHA</vt:lpstr>
      <vt:lpstr>Proteccion para un denunciante </vt:lpstr>
      <vt:lpstr>Proteccion para el Denunciante </vt:lpstr>
      <vt:lpstr>Proteccion para el Denunciante</vt:lpstr>
      <vt:lpstr>Normas Comunes para el Almacenamiento</vt:lpstr>
      <vt:lpstr>Normas Comunes para el  Almacenamiento</vt:lpstr>
      <vt:lpstr>Consideraciones  Generales </vt:lpstr>
      <vt:lpstr>Consideraciones de Buenas  Practicas- Ergonomia</vt:lpstr>
      <vt:lpstr>Objectivo de la Ergonomia</vt:lpstr>
      <vt:lpstr>El Costo de Ignorar la Ergonomia</vt:lpstr>
      <vt:lpstr>Actividad de Estimacion de Costo</vt:lpstr>
      <vt:lpstr>Estandar de Ergonomia – Deber General</vt:lpstr>
      <vt:lpstr>Problemas Ergonomicos Comunes en Almacen</vt:lpstr>
      <vt:lpstr>Antropometricas</vt:lpstr>
      <vt:lpstr>Aparato locomotor</vt:lpstr>
      <vt:lpstr>Cognitivo </vt:lpstr>
      <vt:lpstr>Cardiovasculares</vt:lpstr>
      <vt:lpstr>Problemas ergonomicos son interconectados</vt:lpstr>
      <vt:lpstr>Afilados y Tijeras de hojalatero</vt:lpstr>
      <vt:lpstr>Cuchillos de Utilidad</vt:lpstr>
      <vt:lpstr>Cuchillos de Seguridad</vt:lpstr>
      <vt:lpstr>Bandas Bajo Presion</vt:lpstr>
      <vt:lpstr>Cortador de Bandas de Metal</vt:lpstr>
      <vt:lpstr>Patogenos de la Sangre </vt:lpstr>
      <vt:lpstr>Quebre</vt:lpstr>
      <vt:lpstr>Manejo de Material-General</vt:lpstr>
      <vt:lpstr>Manejo de Material - General</vt:lpstr>
      <vt:lpstr> Manejo de Material - General</vt:lpstr>
      <vt:lpstr>Manejo de Material – General </vt:lpstr>
      <vt:lpstr>Manejo de Materiales - General</vt:lpstr>
      <vt:lpstr>Manejo de Materiales – General </vt:lpstr>
      <vt:lpstr>Ser Golpeado con Vigilancia</vt:lpstr>
      <vt:lpstr>Materiales de Manejo – Camion Industrial Motorizado</vt:lpstr>
      <vt:lpstr>Por Definicion…</vt:lpstr>
      <vt:lpstr>Classes de Camiones Industriales Motorizados comunmente usados*</vt:lpstr>
      <vt:lpstr>Clase I – Camion de Motor Electrico para Montar</vt:lpstr>
      <vt:lpstr>Clase I – Comion de Motor Electrico Para Montar</vt:lpstr>
      <vt:lpstr>Clase II – Camion de Motor Electrico Para Pasillo Angosto</vt:lpstr>
      <vt:lpstr>Clase II – Camion de Motor Electrico para  Pasillo Angosto</vt:lpstr>
      <vt:lpstr>Clase III – Camion de Motor Electrico de Mano o Montar</vt:lpstr>
      <vt:lpstr>Clase IV Camiones de Combustion Interna</vt:lpstr>
      <vt:lpstr>Class V Camiones de Motor de Combustion Interna</vt:lpstr>
      <vt:lpstr>Class VI Tractores electricos o de combustion interna </vt:lpstr>
      <vt:lpstr>Class VII – Carretillas Elevadoras para Terreno Aspero </vt:lpstr>
      <vt:lpstr>Certificacion</vt:lpstr>
      <vt:lpstr>Certificacion </vt:lpstr>
      <vt:lpstr>Funcionamiento- Requisitos</vt:lpstr>
      <vt:lpstr>Programa de Entrenamiento</vt:lpstr>
      <vt:lpstr>Entrenamiento del Operador</vt:lpstr>
      <vt:lpstr>Entrenamiento para el Operador</vt:lpstr>
      <vt:lpstr>Entrenamiento del Operador </vt:lpstr>
      <vt:lpstr>Continuado/perfeccionamiento </vt:lpstr>
      <vt:lpstr>Peligros/ cosas de tomar en cuenta</vt:lpstr>
      <vt:lpstr>Trafico del vehiculo en general</vt:lpstr>
      <vt:lpstr>Estabiludad de la carretilla elevadora</vt:lpstr>
      <vt:lpstr>Estacionar la carretilla elevadora</vt:lpstr>
      <vt:lpstr>Visibilidad al rededor de la carretilla elevadora</vt:lpstr>
      <vt:lpstr>Trafico al rededor de la carrerilla</vt:lpstr>
      <vt:lpstr>Trafico en los pasillos</vt:lpstr>
      <vt:lpstr>Amontonar cargos inseguros</vt:lpstr>
      <vt:lpstr>Material Peligros/Comunicacion</vt:lpstr>
      <vt:lpstr>Prevenir caidas</vt:lpstr>
      <vt:lpstr>En Resumen</vt:lpstr>
      <vt:lpstr>Preguntas?</vt:lpstr>
      <vt:lpstr>Examen Y Evaluacion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2018-07-13T18:25:16Z</dcterms:created>
  <dcterms:modified xsi:type="dcterms:W3CDTF">2018-07-16T16:00:14Z</dcterms:modified>
</cp:coreProperties>
</file>