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ppt/tags/tag3.xml" ContentType="application/vnd.openxmlformats-officedocument.presentationml.tags+xml"/>
  <Override PartName="/ppt/notesSlides/notesSlide20.xml" ContentType="application/vnd.openxmlformats-officedocument.presentationml.notesSlide+xml"/>
  <Override PartName="/ppt/tags/tag4.xml" ContentType="application/vnd.openxmlformats-officedocument.presentationml.tags+xml"/>
  <Override PartName="/ppt/notesSlides/notesSlide21.xml" ContentType="application/vnd.openxmlformats-officedocument.presentationml.notesSlide+xml"/>
  <Override PartName="/ppt/tags/tag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tags/tag6.xml" ContentType="application/vnd.openxmlformats-officedocument.presentationml.tags+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75"/>
  </p:notesMasterIdLst>
  <p:sldIdLst>
    <p:sldId id="256" r:id="rId2"/>
    <p:sldId id="263" r:id="rId3"/>
    <p:sldId id="264" r:id="rId4"/>
    <p:sldId id="265" r:id="rId5"/>
    <p:sldId id="266" r:id="rId6"/>
    <p:sldId id="402" r:id="rId7"/>
    <p:sldId id="373" r:id="rId8"/>
    <p:sldId id="436" r:id="rId9"/>
    <p:sldId id="437" r:id="rId10"/>
    <p:sldId id="438" r:id="rId11"/>
    <p:sldId id="439" r:id="rId12"/>
    <p:sldId id="440" r:id="rId13"/>
    <p:sldId id="271" r:id="rId14"/>
    <p:sldId id="429" r:id="rId15"/>
    <p:sldId id="419" r:id="rId16"/>
    <p:sldId id="405" r:id="rId17"/>
    <p:sldId id="406" r:id="rId18"/>
    <p:sldId id="407" r:id="rId19"/>
    <p:sldId id="441" r:id="rId20"/>
    <p:sldId id="408" r:id="rId21"/>
    <p:sldId id="409" r:id="rId22"/>
    <p:sldId id="410" r:id="rId23"/>
    <p:sldId id="411" r:id="rId24"/>
    <p:sldId id="412" r:id="rId25"/>
    <p:sldId id="413" r:id="rId26"/>
    <p:sldId id="414" r:id="rId27"/>
    <p:sldId id="415" r:id="rId28"/>
    <p:sldId id="421" r:id="rId29"/>
    <p:sldId id="416" r:id="rId30"/>
    <p:sldId id="417" r:id="rId31"/>
    <p:sldId id="418" r:id="rId32"/>
    <p:sldId id="428" r:id="rId33"/>
    <p:sldId id="422" r:id="rId34"/>
    <p:sldId id="344" r:id="rId35"/>
    <p:sldId id="346" r:id="rId36"/>
    <p:sldId id="345" r:id="rId37"/>
    <p:sldId id="347" r:id="rId38"/>
    <p:sldId id="424" r:id="rId39"/>
    <p:sldId id="348" r:id="rId40"/>
    <p:sldId id="423" r:id="rId41"/>
    <p:sldId id="350" r:id="rId42"/>
    <p:sldId id="270" r:id="rId43"/>
    <p:sldId id="351" r:id="rId44"/>
    <p:sldId id="352" r:id="rId45"/>
    <p:sldId id="353" r:id="rId46"/>
    <p:sldId id="355" r:id="rId47"/>
    <p:sldId id="431" r:id="rId48"/>
    <p:sldId id="358" r:id="rId49"/>
    <p:sldId id="369" r:id="rId50"/>
    <p:sldId id="370" r:id="rId51"/>
    <p:sldId id="371" r:id="rId52"/>
    <p:sldId id="372" r:id="rId53"/>
    <p:sldId id="343" r:id="rId54"/>
    <p:sldId id="393" r:id="rId55"/>
    <p:sldId id="284" r:id="rId56"/>
    <p:sldId id="337" r:id="rId57"/>
    <p:sldId id="336" r:id="rId58"/>
    <p:sldId id="403" r:id="rId59"/>
    <p:sldId id="286" r:id="rId60"/>
    <p:sldId id="341" r:id="rId61"/>
    <p:sldId id="404" r:id="rId62"/>
    <p:sldId id="434" r:id="rId63"/>
    <p:sldId id="394" r:id="rId64"/>
    <p:sldId id="398" r:id="rId65"/>
    <p:sldId id="395" r:id="rId66"/>
    <p:sldId id="396" r:id="rId67"/>
    <p:sldId id="397" r:id="rId68"/>
    <p:sldId id="435" r:id="rId69"/>
    <p:sldId id="433" r:id="rId70"/>
    <p:sldId id="426" r:id="rId71"/>
    <p:sldId id="401" r:id="rId72"/>
    <p:sldId id="390" r:id="rId73"/>
    <p:sldId id="400"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84" autoAdjust="0"/>
    <p:restoredTop sz="75036" autoAdjust="0"/>
  </p:normalViewPr>
  <p:slideViewPr>
    <p:cSldViewPr snapToGrid="0">
      <p:cViewPr varScale="1">
        <p:scale>
          <a:sx n="60" d="100"/>
          <a:sy n="60" d="100"/>
        </p:scale>
        <p:origin x="1350"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8199BE-BC80-4E28-9658-E05BC2819158}" type="datetimeFigureOut">
              <a:rPr lang="en-US" smtClean="0"/>
              <a:pPr/>
              <a:t>7/16/2018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097B4B-E6FA-4CFB-9855-5C647ECDD60D}" type="slidenum">
              <a:rPr lang="en-US" smtClean="0"/>
              <a:pPr/>
              <a:t>‹#›</a:t>
            </a:fld>
            <a:endParaRPr lang="en-US" dirty="0"/>
          </a:p>
        </p:txBody>
      </p:sp>
    </p:spTree>
    <p:extLst>
      <p:ext uri="{BB962C8B-B14F-4D97-AF65-F5344CB8AC3E}">
        <p14:creationId xmlns:p14="http://schemas.microsoft.com/office/powerpoint/2010/main" val="2924275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should be emphasized is that the</a:t>
            </a:r>
            <a:r>
              <a:rPr lang="en-US" baseline="0" dirty="0" smtClean="0"/>
              <a:t> </a:t>
            </a:r>
            <a:r>
              <a:rPr lang="en-US" dirty="0" smtClean="0"/>
              <a:t>course is meant to heighten</a:t>
            </a:r>
            <a:r>
              <a:rPr lang="en-US" baseline="0" dirty="0" smtClean="0"/>
              <a:t> awareness of common hazards in a warehousing environment. </a:t>
            </a:r>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4</a:t>
            </a:fld>
            <a:endParaRPr lang="en-US" dirty="0"/>
          </a:p>
        </p:txBody>
      </p:sp>
    </p:spTree>
    <p:extLst>
      <p:ext uri="{BB962C8B-B14F-4D97-AF65-F5344CB8AC3E}">
        <p14:creationId xmlns:p14="http://schemas.microsoft.com/office/powerpoint/2010/main" val="108036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 Duty Clause </a:t>
            </a:r>
            <a:r>
              <a:rPr lang="en-US" baseline="0" dirty="0" smtClean="0"/>
              <a:t>can be found at the following web addresses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Section 5(a)(1) https://www.osha.gov/pls/oshaweb/owadisp.show_document?p_table=OSHACT&amp;p_id=3359  </a:t>
            </a:r>
          </a:p>
          <a:p>
            <a:endParaRPr lang="en-US" dirty="0" smtClean="0"/>
          </a:p>
          <a:p>
            <a:r>
              <a:rPr lang="en-US" dirty="0" smtClean="0"/>
              <a:t>It is</a:t>
            </a:r>
            <a:r>
              <a:rPr lang="en-US" baseline="0" dirty="0" smtClean="0"/>
              <a:t> recommended that you have a copy of these standards available prior to delivering training.</a:t>
            </a:r>
          </a:p>
          <a:p>
            <a:endParaRPr lang="en-US" baseline="0" dirty="0" smtClean="0"/>
          </a:p>
          <a:p>
            <a:r>
              <a:rPr lang="en-US" baseline="0" dirty="0" smtClean="0"/>
              <a:t>The link to frequently cited standards in warehousing is https://www.osha.gov/pls/imis/citedstandard.naics?p_esize=&amp;p_state=FEFederal&amp;p_naics=4931.  General Duty Clause citations totaled $61,388 from October 2013 to September 2014.</a:t>
            </a:r>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13</a:t>
            </a:fld>
            <a:endParaRPr lang="en-US" dirty="0"/>
          </a:p>
        </p:txBody>
      </p:sp>
    </p:spTree>
    <p:extLst>
      <p:ext uri="{BB962C8B-B14F-4D97-AF65-F5344CB8AC3E}">
        <p14:creationId xmlns:p14="http://schemas.microsoft.com/office/powerpoint/2010/main" val="1613447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Standards </a:t>
            </a:r>
            <a:r>
              <a:rPr lang="en-US" baseline="0" dirty="0" smtClean="0"/>
              <a:t>can be found at the following web addresses</a:t>
            </a:r>
          </a:p>
          <a:p>
            <a:endParaRPr lang="en-US" baseline="0" dirty="0" smtClean="0"/>
          </a:p>
          <a:p>
            <a:r>
              <a:rPr lang="en-US" baseline="0" dirty="0" smtClean="0"/>
              <a:t>29CFR1910.176 https://www.osha.gov/pls/oshaweb/owadisp.show_document?p_table=STANDARDS&amp;p_id=9824 </a:t>
            </a:r>
          </a:p>
          <a:p>
            <a:endParaRPr lang="en-US" baseline="0" dirty="0" smtClean="0"/>
          </a:p>
          <a:p>
            <a:r>
              <a:rPr lang="en-US" baseline="0" dirty="0" smtClean="0"/>
              <a:t>29CFR1910.178 https://www.osha.gov/pls/oshaweb/owadisp.show_document?p_table=STANDARDS&amp;p_id=9828</a:t>
            </a:r>
          </a:p>
          <a:p>
            <a:endParaRPr lang="en-US" baseline="0" dirty="0" smtClean="0"/>
          </a:p>
          <a:p>
            <a:r>
              <a:rPr lang="en-US" dirty="0" smtClean="0"/>
              <a:t>29CFR1910.1030 https://www.osha.gov/pls/oshaweb/owadisp.show_document?p_table=STANDARDS&amp;p_id=10051</a:t>
            </a:r>
          </a:p>
          <a:p>
            <a:endParaRPr lang="en-US" dirty="0" smtClean="0"/>
          </a:p>
          <a:p>
            <a:r>
              <a:rPr lang="en-US" dirty="0" smtClean="0"/>
              <a:t>It is</a:t>
            </a:r>
            <a:r>
              <a:rPr lang="en-US" baseline="0" dirty="0" smtClean="0"/>
              <a:t> recommended that you have a copy of these standards available prior to delivering training.</a:t>
            </a:r>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14</a:t>
            </a:fld>
            <a:endParaRPr lang="en-US" dirty="0"/>
          </a:p>
        </p:txBody>
      </p:sp>
    </p:spTree>
    <p:extLst>
      <p:ext uri="{BB962C8B-B14F-4D97-AF65-F5344CB8AC3E}">
        <p14:creationId xmlns:p14="http://schemas.microsoft.com/office/powerpoint/2010/main" val="2242059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 Image downloaded from an image search on www.google.com. </a:t>
            </a:r>
            <a:endParaRPr lang="en-US" dirty="0" smtClean="0"/>
          </a:p>
          <a:p>
            <a:endParaRPr lang="en-US" dirty="0" smtClean="0"/>
          </a:p>
          <a:p>
            <a:r>
              <a:rPr lang="en-US" dirty="0" smtClean="0"/>
              <a:t>Image for visual appeal</a:t>
            </a:r>
            <a:r>
              <a:rPr lang="en-US" baseline="0" dirty="0" smtClean="0"/>
              <a:t> only.</a:t>
            </a:r>
            <a:endParaRPr lang="en-US" dirty="0" smtClean="0"/>
          </a:p>
          <a:p>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15</a:t>
            </a:fld>
            <a:endParaRPr lang="en-US" dirty="0"/>
          </a:p>
        </p:txBody>
      </p:sp>
    </p:spTree>
    <p:extLst>
      <p:ext uri="{BB962C8B-B14F-4D97-AF65-F5344CB8AC3E}">
        <p14:creationId xmlns:p14="http://schemas.microsoft.com/office/powerpoint/2010/main" val="3243036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Definition is from the following text</a:t>
            </a:r>
          </a:p>
          <a:p>
            <a:endParaRPr lang="en-US" dirty="0" smtClean="0"/>
          </a:p>
          <a:p>
            <a:r>
              <a:rPr lang="en-US" dirty="0" smtClean="0"/>
              <a:t>Pulat, B. Mustafa. (1997). </a:t>
            </a:r>
            <a:r>
              <a:rPr lang="en-US" i="1" dirty="0" smtClean="0"/>
              <a:t>Fundamentals of industrial ergonomics.</a:t>
            </a:r>
            <a:r>
              <a:rPr lang="en-US" dirty="0" smtClean="0"/>
              <a:t> 2nd ed. Prospect Heights, Ill.: Waveland Press.</a:t>
            </a:r>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16</a:t>
            </a:fld>
            <a:endParaRPr lang="en-US" dirty="0"/>
          </a:p>
        </p:txBody>
      </p:sp>
    </p:spTree>
    <p:extLst>
      <p:ext uri="{BB962C8B-B14F-4D97-AF65-F5344CB8AC3E}">
        <p14:creationId xmlns:p14="http://schemas.microsoft.com/office/powerpoint/2010/main" val="4240598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Take time to discuss</a:t>
            </a:r>
            <a:r>
              <a:rPr lang="en-US" baseline="0" dirty="0" smtClean="0"/>
              <a:t> safety AND production benefits.  No one works efficiently while in pain.</a:t>
            </a:r>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17</a:t>
            </a:fld>
            <a:endParaRPr lang="en-US" dirty="0"/>
          </a:p>
        </p:txBody>
      </p:sp>
    </p:spTree>
    <p:extLst>
      <p:ext uri="{BB962C8B-B14F-4D97-AF65-F5344CB8AC3E}">
        <p14:creationId xmlns:p14="http://schemas.microsoft.com/office/powerpoint/2010/main" val="1428368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a:t>
            </a:r>
            <a:r>
              <a:rPr lang="en-US" baseline="0" dirty="0" smtClean="0"/>
              <a:t> to emphasize all costs, not just medical.  </a:t>
            </a:r>
          </a:p>
          <a:p>
            <a:endParaRPr lang="en-US" baseline="0" dirty="0" smtClean="0"/>
          </a:p>
          <a:p>
            <a:r>
              <a:rPr lang="en-US" baseline="0" dirty="0" smtClean="0"/>
              <a:t>This slide ends with “Safety Pays” because it transitions into an example using OSHA’s Safety Pays program on the next slide.  Be ready to transition.  If you do not have internet access, skip the next slide.  </a:t>
            </a:r>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18</a:t>
            </a:fld>
            <a:endParaRPr lang="en-US" dirty="0"/>
          </a:p>
        </p:txBody>
      </p:sp>
    </p:spTree>
    <p:extLst>
      <p:ext uri="{BB962C8B-B14F-4D97-AF65-F5344CB8AC3E}">
        <p14:creationId xmlns:p14="http://schemas.microsoft.com/office/powerpoint/2010/main" val="2958355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Safety Pays program can be found at https://www.osha.gov/dcsp/smallbusiness/safetypays/index.html.  Open up a web browser and copy the link into the address bar to go to the website.  Review the initial landing page.  Click on the </a:t>
            </a:r>
            <a:r>
              <a:rPr lang="en-US" i="1" baseline="0" dirty="0" smtClean="0"/>
              <a:t>Background </a:t>
            </a:r>
            <a:r>
              <a:rPr lang="en-US" i="0" baseline="0" dirty="0" smtClean="0"/>
              <a:t>tab and review that page. Click on the </a:t>
            </a:r>
            <a:r>
              <a:rPr lang="en-US" i="1" baseline="0" dirty="0" smtClean="0"/>
              <a:t>Estimator </a:t>
            </a:r>
            <a:r>
              <a:rPr lang="en-US" i="0" baseline="0" dirty="0" smtClean="0"/>
              <a:t>tab.  Enter in sample parameters and click </a:t>
            </a:r>
            <a:r>
              <a:rPr lang="en-US" i="1" baseline="0" dirty="0" smtClean="0"/>
              <a:t>calculate.  </a:t>
            </a:r>
            <a:r>
              <a:rPr lang="en-US" i="0" baseline="0" dirty="0" smtClean="0"/>
              <a:t>Note the additional sales needed to cover direct and indirect costs. </a:t>
            </a:r>
          </a:p>
          <a:p>
            <a:endParaRPr lang="en-US" i="0" baseline="0" dirty="0" smtClean="0"/>
          </a:p>
          <a:p>
            <a:r>
              <a:rPr lang="en-US" baseline="0" dirty="0" smtClean="0"/>
              <a:t>If you do not have internet access, skip this slide.  </a:t>
            </a:r>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19</a:t>
            </a:fld>
            <a:endParaRPr lang="en-US" dirty="0"/>
          </a:p>
        </p:txBody>
      </p:sp>
    </p:spTree>
    <p:extLst>
      <p:ext uri="{BB962C8B-B14F-4D97-AF65-F5344CB8AC3E}">
        <p14:creationId xmlns:p14="http://schemas.microsoft.com/office/powerpoint/2010/main" val="2958355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“official” Federal ergonomic standard.  </a:t>
            </a:r>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20</a:t>
            </a:fld>
            <a:endParaRPr lang="en-US" dirty="0"/>
          </a:p>
        </p:txBody>
      </p:sp>
    </p:spTree>
    <p:extLst>
      <p:ext uri="{BB962C8B-B14F-4D97-AF65-F5344CB8AC3E}">
        <p14:creationId xmlns:p14="http://schemas.microsoft.com/office/powerpoint/2010/main" val="3670108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 Image downloaded from an image search on www.google.com. </a:t>
            </a:r>
            <a:endParaRPr lang="en-US" dirty="0" smtClean="0"/>
          </a:p>
          <a:p>
            <a:endParaRPr lang="en-US" dirty="0" smtClean="0"/>
          </a:p>
          <a:p>
            <a:r>
              <a:rPr lang="en-US" dirty="0" smtClean="0"/>
              <a:t>Image for visual appeal</a:t>
            </a:r>
            <a:r>
              <a:rPr lang="en-US" baseline="0" dirty="0" smtClean="0"/>
              <a:t> and simple depiction of proper form while lifting.</a:t>
            </a:r>
            <a:endParaRPr lang="en-US" dirty="0" smtClean="0"/>
          </a:p>
          <a:p>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21</a:t>
            </a:fld>
            <a:endParaRPr lang="en-US" dirty="0"/>
          </a:p>
        </p:txBody>
      </p:sp>
    </p:spTree>
    <p:extLst>
      <p:ext uri="{BB962C8B-B14F-4D97-AF65-F5344CB8AC3E}">
        <p14:creationId xmlns:p14="http://schemas.microsoft.com/office/powerpoint/2010/main" val="1470975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time</a:t>
            </a:r>
            <a:r>
              <a:rPr lang="en-US" baseline="0" dirty="0" smtClean="0"/>
              <a:t> to discuss table heights, chair heights, and setting up work areas with materials within normal reach.</a:t>
            </a:r>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22</a:t>
            </a:fld>
            <a:endParaRPr lang="en-US" dirty="0"/>
          </a:p>
        </p:txBody>
      </p:sp>
    </p:spTree>
    <p:extLst>
      <p:ext uri="{BB962C8B-B14F-4D97-AF65-F5344CB8AC3E}">
        <p14:creationId xmlns:p14="http://schemas.microsoft.com/office/powerpoint/2010/main" val="608312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 Image downloaded from an image search on www.google.com. </a:t>
            </a:r>
            <a:endParaRPr lang="en-US" dirty="0" smtClean="0"/>
          </a:p>
          <a:p>
            <a:endParaRPr lang="en-US" dirty="0" smtClean="0"/>
          </a:p>
          <a:p>
            <a:r>
              <a:rPr lang="en-US" dirty="0" smtClean="0"/>
              <a:t>Image for visual appeal</a:t>
            </a:r>
            <a:r>
              <a:rPr lang="en-US" baseline="0" dirty="0" smtClean="0"/>
              <a:t> only.</a:t>
            </a:r>
            <a:endParaRPr lang="en-US" dirty="0" smtClean="0"/>
          </a:p>
          <a:p>
            <a:endParaRPr lang="en-US" dirty="0" smtClean="0"/>
          </a:p>
          <a:p>
            <a:r>
              <a:rPr lang="en-US" dirty="0" smtClean="0"/>
              <a:t>Take about 10 minutes to complete and review the pre-test.</a:t>
            </a:r>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5</a:t>
            </a:fld>
            <a:endParaRPr lang="en-US" dirty="0"/>
          </a:p>
        </p:txBody>
      </p:sp>
    </p:spTree>
    <p:extLst>
      <p:ext uri="{BB962C8B-B14F-4D97-AF65-F5344CB8AC3E}">
        <p14:creationId xmlns:p14="http://schemas.microsoft.com/office/powerpoint/2010/main" val="1686386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time to discuss</a:t>
            </a:r>
            <a:r>
              <a:rPr lang="en-US" baseline="0" dirty="0" smtClean="0"/>
              <a:t> large muscle issues, like strain from lifting, and issues that may develop from hand-tool use.  </a:t>
            </a:r>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23</a:t>
            </a:fld>
            <a:endParaRPr lang="en-US" dirty="0"/>
          </a:p>
        </p:txBody>
      </p:sp>
    </p:spTree>
    <p:extLst>
      <p:ext uri="{BB962C8B-B14F-4D97-AF65-F5344CB8AC3E}">
        <p14:creationId xmlns:p14="http://schemas.microsoft.com/office/powerpoint/2010/main" val="973612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a good time to discuss things like light glare and noise in addition to work flow and pace.</a:t>
            </a:r>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24</a:t>
            </a:fld>
            <a:endParaRPr lang="en-US" dirty="0"/>
          </a:p>
        </p:txBody>
      </p:sp>
    </p:spTree>
    <p:extLst>
      <p:ext uri="{BB962C8B-B14F-4D97-AF65-F5344CB8AC3E}">
        <p14:creationId xmlns:p14="http://schemas.microsoft.com/office/powerpoint/2010/main" val="17404008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 Image downloaded from an image search on www.google.com. </a:t>
            </a:r>
            <a:endParaRPr lang="en-US" dirty="0" smtClean="0"/>
          </a:p>
          <a:p>
            <a:endParaRPr lang="en-US" dirty="0" smtClean="0"/>
          </a:p>
          <a:p>
            <a:r>
              <a:rPr lang="en-US" dirty="0" smtClean="0"/>
              <a:t>Image for visual appeal</a:t>
            </a:r>
            <a:r>
              <a:rPr lang="en-US" baseline="0" dirty="0" smtClean="0"/>
              <a:t> only.</a:t>
            </a:r>
            <a:endParaRPr lang="en-US" dirty="0" smtClean="0"/>
          </a:p>
          <a:p>
            <a:endParaRPr lang="en-US" dirty="0" smtClean="0"/>
          </a:p>
          <a:p>
            <a:r>
              <a:rPr lang="en-US" dirty="0" smtClean="0"/>
              <a:t>Good</a:t>
            </a:r>
            <a:r>
              <a:rPr lang="en-US" baseline="0" dirty="0" smtClean="0"/>
              <a:t> time to discuss that many warehouse operations are not climate controlled.  Environments can be both hot and cold.  </a:t>
            </a:r>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25</a:t>
            </a:fld>
            <a:endParaRPr lang="en-US" dirty="0"/>
          </a:p>
        </p:txBody>
      </p:sp>
    </p:spTree>
    <p:extLst>
      <p:ext uri="{BB962C8B-B14F-4D97-AF65-F5344CB8AC3E}">
        <p14:creationId xmlns:p14="http://schemas.microsoft.com/office/powerpoint/2010/main" val="2120705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 Image downloaded from an image search on www.google.com. </a:t>
            </a:r>
            <a:endParaRPr lang="en-US" dirty="0" smtClean="0"/>
          </a:p>
          <a:p>
            <a:endParaRPr lang="en-US" dirty="0" smtClean="0"/>
          </a:p>
          <a:p>
            <a:r>
              <a:rPr lang="en-US" dirty="0" smtClean="0"/>
              <a:t>Image for visual appeal</a:t>
            </a:r>
            <a:r>
              <a:rPr lang="en-US" baseline="0" dirty="0" smtClean="0"/>
              <a:t> only.</a:t>
            </a:r>
            <a:endParaRPr lang="en-US" dirty="0" smtClean="0"/>
          </a:p>
          <a:p>
            <a:endParaRPr lang="en-US" dirty="0" smtClean="0"/>
          </a:p>
          <a:p>
            <a:r>
              <a:rPr lang="en-US" dirty="0" smtClean="0"/>
              <a:t>Staging</a:t>
            </a:r>
            <a:r>
              <a:rPr lang="en-US" baseline="0" dirty="0" smtClean="0"/>
              <a:t> a simple simulation, such as a five or six empty boxes just out of reach, can add value to this slide.  After moving the boxes, reposition them closer to and highlight differences in posture and reach.  </a:t>
            </a:r>
          </a:p>
          <a:p>
            <a:endParaRPr lang="en-US" baseline="0" dirty="0" smtClean="0"/>
          </a:p>
          <a:p>
            <a:r>
              <a:rPr lang="en-US" baseline="0" dirty="0" smtClean="0"/>
              <a:t>LAST ERGONOMIC SLIDE – PREPARE TO TRANSITION TO BLADES AND BANDING</a:t>
            </a:r>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26</a:t>
            </a:fld>
            <a:endParaRPr lang="en-US" dirty="0"/>
          </a:p>
        </p:txBody>
      </p:sp>
    </p:spTree>
    <p:extLst>
      <p:ext uri="{BB962C8B-B14F-4D97-AF65-F5344CB8AC3E}">
        <p14:creationId xmlns:p14="http://schemas.microsoft.com/office/powerpoint/2010/main" val="1491083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 Images on the left were downloaded from an image search on www.google.com. Images on the right are Western Nebraska Community College stock photos.</a:t>
            </a:r>
            <a:endParaRPr lang="en-US" dirty="0" smtClean="0"/>
          </a:p>
          <a:p>
            <a:endParaRPr lang="en-US" dirty="0" smtClean="0"/>
          </a:p>
          <a:p>
            <a:r>
              <a:rPr lang="en-US" dirty="0" smtClean="0"/>
              <a:t>Image differentiate</a:t>
            </a:r>
            <a:r>
              <a:rPr lang="en-US" baseline="0" dirty="0" smtClean="0"/>
              <a:t> standard tools from safer tools.  The following slides highlight the differences between tools.</a:t>
            </a:r>
            <a:endParaRPr lang="en-US" dirty="0" smtClean="0"/>
          </a:p>
          <a:p>
            <a:endParaRPr lang="en-US" dirty="0" smtClean="0"/>
          </a:p>
          <a:p>
            <a:r>
              <a:rPr lang="en-US" dirty="0" smtClean="0"/>
              <a:t>It is recommended to have sample tools</a:t>
            </a:r>
            <a:r>
              <a:rPr lang="en-US" baseline="0" dirty="0" smtClean="0"/>
              <a:t> available to physically highlight differences. </a:t>
            </a:r>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27</a:t>
            </a:fld>
            <a:endParaRPr lang="en-US" dirty="0"/>
          </a:p>
        </p:txBody>
      </p:sp>
    </p:spTree>
    <p:extLst>
      <p:ext uri="{BB962C8B-B14F-4D97-AF65-F5344CB8AC3E}">
        <p14:creationId xmlns:p14="http://schemas.microsoft.com/office/powerpoint/2010/main" val="19049499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a:t>
            </a:r>
            <a:r>
              <a:rPr lang="en-US" baseline="0" dirty="0" smtClean="0"/>
              <a:t>script is as follows:</a:t>
            </a:r>
          </a:p>
          <a:p>
            <a:endParaRPr lang="en-US" baseline="0" dirty="0" smtClean="0"/>
          </a:p>
          <a:p>
            <a:r>
              <a:rPr lang="en-US" dirty="0" smtClean="0"/>
              <a:t>“Box cutters and de-banding devices are common in warehousing.  These tools should be chosen with care.  Box cutter blades are essentially razor blades.  If not handled properly and sheathed when not in use, deep cuts can result.  Safety blades and blades that retract automatically, like the ones shown here, can help reduce the risk of injuries. ”</a:t>
            </a:r>
          </a:p>
          <a:p>
            <a:endParaRPr lang="en-US" dirty="0" smtClean="0"/>
          </a:p>
          <a:p>
            <a:r>
              <a:rPr lang="en-US" dirty="0" smtClean="0"/>
              <a:t>Delete slide if you have trouble</a:t>
            </a:r>
            <a:r>
              <a:rPr lang="en-US" baseline="0" dirty="0" smtClean="0"/>
              <a:t> playing the video.  </a:t>
            </a:r>
            <a:r>
              <a:rPr lang="en-US" dirty="0" smtClean="0"/>
              <a:t> </a:t>
            </a:r>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28</a:t>
            </a:fld>
            <a:endParaRPr lang="en-US" dirty="0"/>
          </a:p>
        </p:txBody>
      </p:sp>
    </p:spTree>
    <p:extLst>
      <p:ext uri="{BB962C8B-B14F-4D97-AF65-F5344CB8AC3E}">
        <p14:creationId xmlns:p14="http://schemas.microsoft.com/office/powerpoint/2010/main" val="32833900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–Images are Western Nebraska Community College stock photos.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They highlight utility knives with safety features.</a:t>
            </a:r>
            <a:endParaRPr lang="en-US" dirty="0" smtClean="0"/>
          </a:p>
          <a:p>
            <a:endParaRPr lang="en-US" dirty="0" smtClean="0"/>
          </a:p>
          <a:p>
            <a:r>
              <a:rPr lang="en-US" dirty="0" smtClean="0"/>
              <a:t>Good time to give a demo</a:t>
            </a:r>
            <a:r>
              <a:rPr lang="en-US" baseline="0" dirty="0" smtClean="0"/>
              <a:t> with live props.  </a:t>
            </a:r>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29</a:t>
            </a:fld>
            <a:endParaRPr lang="en-US" dirty="0"/>
          </a:p>
        </p:txBody>
      </p:sp>
    </p:spTree>
    <p:extLst>
      <p:ext uri="{BB962C8B-B14F-4D97-AF65-F5344CB8AC3E}">
        <p14:creationId xmlns:p14="http://schemas.microsoft.com/office/powerpoint/2010/main" val="29106630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Insert</a:t>
            </a:r>
            <a:r>
              <a:rPr lang="en-US" baseline="0" dirty="0" smtClean="0"/>
              <a:t> </a:t>
            </a:r>
            <a:r>
              <a:rPr lang="en-US" dirty="0" smtClean="0"/>
              <a:t>a </a:t>
            </a:r>
            <a:r>
              <a:rPr lang="en-US" dirty="0" smtClean="0"/>
              <a:t>video clip related to banding</a:t>
            </a:r>
            <a:r>
              <a:rPr lang="en-US" baseline="0" dirty="0" smtClean="0"/>
              <a:t>.  The script is as follows:</a:t>
            </a:r>
          </a:p>
          <a:p>
            <a:endParaRPr lang="en-US" dirty="0" smtClean="0"/>
          </a:p>
          <a:p>
            <a:r>
              <a:rPr lang="en-US" dirty="0" smtClean="0"/>
              <a:t>“Banding, particularly metal banding, can be under a great deal of tension.  If the banding is cut without this in mind, the energy release can create a hazard when the sharp-edged banding swings uncontrollably, </a:t>
            </a:r>
            <a:r>
              <a:rPr lang="en-US" i="1" dirty="0" smtClean="0"/>
              <a:t>leading to severe lacerations and other injuries.</a:t>
            </a:r>
            <a:r>
              <a:rPr lang="en-US" dirty="0" smtClean="0"/>
              <a:t>  Managing this hazardous energy is important and can be done so with special band cutters, like the one shown here.  </a:t>
            </a:r>
            <a:r>
              <a:rPr lang="en-US" i="1" dirty="0" smtClean="0"/>
              <a:t>Additionally, personal protective equipment, such as gloves, face shields, and safety glasses, should be worn to prevent injury.”</a:t>
            </a:r>
          </a:p>
          <a:p>
            <a:endParaRPr lang="en-US"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Delete slide if you have trouble</a:t>
            </a:r>
            <a:r>
              <a:rPr lang="en-US" baseline="0" dirty="0" smtClean="0"/>
              <a:t> playing the video.  </a:t>
            </a:r>
            <a:r>
              <a:rPr lang="en-US" dirty="0" smtClean="0"/>
              <a:t> </a:t>
            </a:r>
          </a:p>
          <a:p>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30</a:t>
            </a:fld>
            <a:endParaRPr lang="en-US" dirty="0"/>
          </a:p>
        </p:txBody>
      </p:sp>
    </p:spTree>
    <p:extLst>
      <p:ext uri="{BB962C8B-B14F-4D97-AF65-F5344CB8AC3E}">
        <p14:creationId xmlns:p14="http://schemas.microsoft.com/office/powerpoint/2010/main" val="10129045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–Images are Western Nebraska Community College stock photos.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They highlight how a pair of metal de-banders works.</a:t>
            </a:r>
            <a:endParaRPr lang="en-US" dirty="0" smtClean="0"/>
          </a:p>
          <a:p>
            <a:endParaRPr lang="en-US" dirty="0" smtClean="0"/>
          </a:p>
          <a:p>
            <a:r>
              <a:rPr lang="en-US" dirty="0" smtClean="0"/>
              <a:t>Pass</a:t>
            </a:r>
            <a:r>
              <a:rPr lang="en-US" baseline="0" dirty="0" smtClean="0"/>
              <a:t> around a pair of banding cutters if available.  </a:t>
            </a:r>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31</a:t>
            </a:fld>
            <a:endParaRPr lang="en-US" dirty="0"/>
          </a:p>
        </p:txBody>
      </p:sp>
    </p:spTree>
    <p:extLst>
      <p:ext uri="{BB962C8B-B14F-4D97-AF65-F5344CB8AC3E}">
        <p14:creationId xmlns:p14="http://schemas.microsoft.com/office/powerpoint/2010/main" val="21017549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 Images downloaded from an image search on www.google.com. </a:t>
            </a:r>
            <a:endParaRPr lang="en-US" dirty="0" smtClean="0"/>
          </a:p>
          <a:p>
            <a:endParaRPr lang="en-US" dirty="0" smtClean="0"/>
          </a:p>
          <a:p>
            <a:r>
              <a:rPr lang="en-US" dirty="0" smtClean="0"/>
              <a:t>Image for visual appeal</a:t>
            </a:r>
            <a:r>
              <a:rPr lang="en-US" baseline="0" dirty="0" smtClean="0"/>
              <a:t> only.</a:t>
            </a:r>
            <a:endParaRPr lang="en-US" dirty="0" smtClean="0"/>
          </a:p>
          <a:p>
            <a:endParaRPr lang="en-US" dirty="0" smtClean="0"/>
          </a:p>
          <a:p>
            <a:r>
              <a:rPr lang="en-US" dirty="0" smtClean="0"/>
              <a:t>Because utility</a:t>
            </a:r>
            <a:r>
              <a:rPr lang="en-US" baseline="0" dirty="0" smtClean="0"/>
              <a:t> knives and cutters are used, there is potential for cuts and blood exposure.  Discuss safety precautions and personal protective equipment.  Tell students that their employer may have a </a:t>
            </a:r>
            <a:r>
              <a:rPr lang="en-US" baseline="0" dirty="0" err="1" smtClean="0"/>
              <a:t>bloodborne</a:t>
            </a:r>
            <a:r>
              <a:rPr lang="en-US" baseline="0" dirty="0" smtClean="0"/>
              <a:t> exposure control plan and should provide them with specific training on their program.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LAST SLIDE BEFORE</a:t>
            </a:r>
            <a:r>
              <a:rPr lang="en-US" baseline="0" dirty="0" smtClean="0"/>
              <a:t> BREAK - TRANSITION TO MECHANICAL/FORKLIFT/VECHICLE HAZARDS</a:t>
            </a:r>
            <a:endParaRPr lang="en-US" dirty="0" smtClean="0"/>
          </a:p>
          <a:p>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32</a:t>
            </a:fld>
            <a:endParaRPr lang="en-US" dirty="0"/>
          </a:p>
        </p:txBody>
      </p:sp>
    </p:spTree>
    <p:extLst>
      <p:ext uri="{BB962C8B-B14F-4D97-AF65-F5344CB8AC3E}">
        <p14:creationId xmlns:p14="http://schemas.microsoft.com/office/powerpoint/2010/main" val="2911403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 Image downloaded from an image search on www.google.com. </a:t>
            </a:r>
            <a:endParaRPr lang="en-US" dirty="0" smtClean="0"/>
          </a:p>
          <a:p>
            <a:endParaRPr lang="en-US" dirty="0" smtClean="0"/>
          </a:p>
          <a:p>
            <a:r>
              <a:rPr lang="en-US" dirty="0" smtClean="0"/>
              <a:t>Image for visual appeal</a:t>
            </a:r>
            <a:r>
              <a:rPr lang="en-US" baseline="0" dirty="0" smtClean="0"/>
              <a:t> only.</a:t>
            </a:r>
            <a:endParaRPr lang="en-US" dirty="0" smtClean="0"/>
          </a:p>
          <a:p>
            <a:endParaRPr lang="en-US" dirty="0" smtClean="0"/>
          </a:p>
          <a:p>
            <a:r>
              <a:rPr lang="en-US" dirty="0" smtClean="0"/>
              <a:t>Hand out OSHA EYES poster for struck-by</a:t>
            </a:r>
            <a:r>
              <a:rPr lang="en-US" baseline="0" dirty="0" smtClean="0"/>
              <a:t> prevention</a:t>
            </a:r>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6</a:t>
            </a:fld>
            <a:endParaRPr lang="en-US" dirty="0"/>
          </a:p>
        </p:txBody>
      </p:sp>
    </p:spTree>
    <p:extLst>
      <p:ext uri="{BB962C8B-B14F-4D97-AF65-F5344CB8AC3E}">
        <p14:creationId xmlns:p14="http://schemas.microsoft.com/office/powerpoint/2010/main" val="20776368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 Image downloaded from an image search on www.google.com. </a:t>
            </a:r>
            <a:endParaRPr lang="en-US" dirty="0" smtClean="0"/>
          </a:p>
          <a:p>
            <a:endParaRPr lang="en-US" dirty="0" smtClean="0"/>
          </a:p>
          <a:p>
            <a:r>
              <a:rPr lang="en-US" dirty="0" smtClean="0"/>
              <a:t>Image for visual appeal</a:t>
            </a:r>
            <a:r>
              <a:rPr lang="en-US" baseline="0" dirty="0" smtClean="0"/>
              <a:t> only.</a:t>
            </a:r>
            <a:endParaRPr lang="en-US" dirty="0" smtClean="0"/>
          </a:p>
          <a:p>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33</a:t>
            </a:fld>
            <a:endParaRPr lang="en-US" dirty="0"/>
          </a:p>
        </p:txBody>
      </p:sp>
    </p:spTree>
    <p:extLst>
      <p:ext uri="{BB962C8B-B14F-4D97-AF65-F5344CB8AC3E}">
        <p14:creationId xmlns:p14="http://schemas.microsoft.com/office/powerpoint/2010/main" val="5678456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34</a:t>
            </a:fld>
            <a:endParaRPr lang="en-US" dirty="0"/>
          </a:p>
        </p:txBody>
      </p:sp>
    </p:spTree>
    <p:extLst>
      <p:ext uri="{BB962C8B-B14F-4D97-AF65-F5344CB8AC3E}">
        <p14:creationId xmlns:p14="http://schemas.microsoft.com/office/powerpoint/2010/main" val="21837372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 Images downloaded from an image search on www.google.com. </a:t>
            </a:r>
            <a:endParaRPr lang="en-US" dirty="0" smtClean="0"/>
          </a:p>
          <a:p>
            <a:endParaRPr lang="en-US" dirty="0" smtClean="0"/>
          </a:p>
          <a:p>
            <a:r>
              <a:rPr lang="en-US" dirty="0" smtClean="0"/>
              <a:t>Image </a:t>
            </a:r>
            <a:r>
              <a:rPr lang="en-US" baseline="0" dirty="0" smtClean="0"/>
              <a:t>highlight samples of clear and marked aisles.</a:t>
            </a:r>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35</a:t>
            </a:fld>
            <a:endParaRPr lang="en-US" dirty="0"/>
          </a:p>
        </p:txBody>
      </p:sp>
    </p:spTree>
    <p:extLst>
      <p:ext uri="{BB962C8B-B14F-4D97-AF65-F5344CB8AC3E}">
        <p14:creationId xmlns:p14="http://schemas.microsoft.com/office/powerpoint/2010/main" val="25309608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slide highlights fallen material.</a:t>
            </a:r>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36</a:t>
            </a:fld>
            <a:endParaRPr lang="en-US" dirty="0"/>
          </a:p>
        </p:txBody>
      </p:sp>
    </p:spTree>
    <p:extLst>
      <p:ext uri="{BB962C8B-B14F-4D97-AF65-F5344CB8AC3E}">
        <p14:creationId xmlns:p14="http://schemas.microsoft.com/office/powerpoint/2010/main" val="24373744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 images downloaded from an image search on www.google.com.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Images highlight the importance of proper stacking.</a:t>
            </a:r>
            <a:endParaRPr lang="en-US" dirty="0" smtClean="0"/>
          </a:p>
          <a:p>
            <a:endParaRPr lang="en-US" dirty="0" smtClean="0"/>
          </a:p>
          <a:p>
            <a:r>
              <a:rPr lang="en-US" dirty="0" smtClean="0"/>
              <a:t>At this point, a</a:t>
            </a:r>
            <a:r>
              <a:rPr lang="en-US" baseline="0" dirty="0" smtClean="0"/>
              <a:t> good reflective questions to ask would be as follows:</a:t>
            </a:r>
          </a:p>
          <a:p>
            <a:endParaRPr lang="en-US" baseline="0" dirty="0" smtClean="0"/>
          </a:p>
          <a:p>
            <a:r>
              <a:rPr lang="en-US" baseline="0" dirty="0" smtClean="0"/>
              <a:t>Have you ever seen materials or packages stacked more than 2- pallets high or more that 8-feet high without being secured?  Is so, what are some obvious safety and loss issues?</a:t>
            </a:r>
          </a:p>
          <a:p>
            <a:endParaRPr lang="en-US" baseline="0" dirty="0" smtClean="0"/>
          </a:p>
          <a:p>
            <a:r>
              <a:rPr lang="en-US" baseline="0" dirty="0" smtClean="0"/>
              <a:t>Discussion topics can include danger to foot traffic, loss of product, equipment damage, wind/weather considerations, and so on.</a:t>
            </a:r>
          </a:p>
          <a:p>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37</a:t>
            </a:fld>
            <a:endParaRPr lang="en-US" dirty="0"/>
          </a:p>
        </p:txBody>
      </p:sp>
    </p:spTree>
    <p:extLst>
      <p:ext uri="{BB962C8B-B14F-4D97-AF65-F5344CB8AC3E}">
        <p14:creationId xmlns:p14="http://schemas.microsoft.com/office/powerpoint/2010/main" val="36096643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 Image downloaded from an image search on www.google.com. </a:t>
            </a:r>
            <a:endParaRPr lang="en-US" dirty="0" smtClean="0"/>
          </a:p>
          <a:p>
            <a:endParaRPr lang="en-US" dirty="0" smtClean="0"/>
          </a:p>
          <a:p>
            <a:r>
              <a:rPr lang="en-US" dirty="0" smtClean="0"/>
              <a:t>Image meant to show what a pallet rack looks like</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38</a:t>
            </a:fld>
            <a:endParaRPr lang="en-US" dirty="0"/>
          </a:p>
        </p:txBody>
      </p:sp>
    </p:spTree>
    <p:extLst>
      <p:ext uri="{BB962C8B-B14F-4D97-AF65-F5344CB8AC3E}">
        <p14:creationId xmlns:p14="http://schemas.microsoft.com/office/powerpoint/2010/main" val="25395929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 Image downloaded from an image search on www.google.com. </a:t>
            </a:r>
            <a:endParaRPr lang="en-US" dirty="0" smtClean="0"/>
          </a:p>
          <a:p>
            <a:endParaRPr lang="en-US" dirty="0" smtClean="0"/>
          </a:p>
          <a:p>
            <a:r>
              <a:rPr lang="en-US" dirty="0" smtClean="0"/>
              <a:t>Image is</a:t>
            </a:r>
            <a:r>
              <a:rPr lang="en-US" baseline="0" dirty="0" smtClean="0"/>
              <a:t> to highlight clearance sign talking point.</a:t>
            </a:r>
            <a:endParaRPr lang="en-US" dirty="0" smtClean="0"/>
          </a:p>
          <a:p>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39</a:t>
            </a:fld>
            <a:endParaRPr lang="en-US" dirty="0"/>
          </a:p>
        </p:txBody>
      </p:sp>
    </p:spTree>
    <p:extLst>
      <p:ext uri="{BB962C8B-B14F-4D97-AF65-F5344CB8AC3E}">
        <p14:creationId xmlns:p14="http://schemas.microsoft.com/office/powerpoint/2010/main" val="23348749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a:t>
            </a:r>
            <a:r>
              <a:rPr lang="en-US" dirty="0" smtClean="0"/>
              <a:t>clip related struck-by hazards</a:t>
            </a:r>
            <a:r>
              <a:rPr lang="en-US" baseline="0" dirty="0" smtClean="0"/>
              <a:t>.  The script is as follows:</a:t>
            </a:r>
          </a:p>
          <a:p>
            <a:endParaRPr lang="en-US" baseline="0" dirty="0" smtClean="0"/>
          </a:p>
          <a:p>
            <a:r>
              <a:rPr lang="en-US" dirty="0" smtClean="0"/>
              <a:t>“Struck-by incidents are a huge concern in warehouse environments.  Motorized pallet-jacks, forklifts, aisle trucks, and semis are commonly used.  Whether loaded or unloaded, these pieces of equipment  have a number of blind spots.  You should never assume that you can be seen.  Keep a safe distance from all vehicles and do not approach them unless the operator throttles down energy and motions you over.”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Delete slide if you have trouble</a:t>
            </a:r>
            <a:r>
              <a:rPr lang="en-US" baseline="0" dirty="0" smtClean="0"/>
              <a:t> playing the video.  </a:t>
            </a:r>
            <a:r>
              <a:rPr lang="en-US" dirty="0" smtClean="0"/>
              <a:t> </a:t>
            </a:r>
          </a:p>
          <a:p>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40</a:t>
            </a:fld>
            <a:endParaRPr lang="en-US" dirty="0"/>
          </a:p>
        </p:txBody>
      </p:sp>
    </p:spTree>
    <p:extLst>
      <p:ext uri="{BB962C8B-B14F-4D97-AF65-F5344CB8AC3E}">
        <p14:creationId xmlns:p14="http://schemas.microsoft.com/office/powerpoint/2010/main" val="27450466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link to frequently cited standards in warehousing is https://www.osha.gov/pls/imis/citedstandard.naics?p_esize=&amp;p_state=FEFederal&amp;p_naics=4931.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From October 2013 to September 2014 there were </a:t>
            </a:r>
            <a:r>
              <a:rPr lang="en-US" dirty="0" smtClean="0"/>
              <a:t>154 citations</a:t>
            </a:r>
            <a:r>
              <a:rPr lang="en-US" baseline="0" dirty="0" smtClean="0"/>
              <a:t> and </a:t>
            </a:r>
            <a:r>
              <a:rPr lang="en-US" dirty="0" smtClean="0"/>
              <a:t>$321,060 in fines for PIT violations.  PIT violations</a:t>
            </a:r>
            <a:r>
              <a:rPr lang="en-US" baseline="0" dirty="0" smtClean="0"/>
              <a:t> are the MOST frequently cited.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3097B4B-E6FA-4CFB-9855-5C647ECDD60D}" type="slidenum">
              <a:rPr lang="en-US" smtClean="0"/>
              <a:pPr/>
              <a:t>41</a:t>
            </a:fld>
            <a:endParaRPr lang="en-US" dirty="0"/>
          </a:p>
        </p:txBody>
      </p:sp>
    </p:spTree>
    <p:extLst>
      <p:ext uri="{BB962C8B-B14F-4D97-AF65-F5344CB8AC3E}">
        <p14:creationId xmlns:p14="http://schemas.microsoft.com/office/powerpoint/2010/main" val="6309002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r>
              <a:rPr lang="en-US" dirty="0" smtClean="0"/>
              <a:t>Note</a:t>
            </a:r>
            <a:r>
              <a:rPr lang="en-US" baseline="0" dirty="0" smtClean="0"/>
              <a:t> – Image is a Western Nebraska Community College stock photo. </a:t>
            </a:r>
            <a:endParaRPr lang="en-US" dirty="0" smtClean="0"/>
          </a:p>
          <a:p>
            <a:endParaRPr lang="en-US" dirty="0" smtClean="0"/>
          </a:p>
          <a:p>
            <a:r>
              <a:rPr lang="en-US" dirty="0" smtClean="0"/>
              <a:t>Image shows a Class I PIT</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45</a:t>
            </a:fld>
            <a:endParaRPr lang="en-US" dirty="0"/>
          </a:p>
        </p:txBody>
      </p:sp>
    </p:spTree>
    <p:extLst>
      <p:ext uri="{BB962C8B-B14F-4D97-AF65-F5344CB8AC3E}">
        <p14:creationId xmlns:p14="http://schemas.microsoft.com/office/powerpoint/2010/main" val="3461485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 Warehouse images downloaded from an image search on www.google.com.  Utility knives and de-banding tool image is a Western Nebraska Community College stock photo.</a:t>
            </a:r>
            <a:endParaRPr lang="en-US" dirty="0" smtClean="0"/>
          </a:p>
          <a:p>
            <a:endParaRPr lang="en-US" dirty="0" smtClean="0"/>
          </a:p>
          <a:p>
            <a:r>
              <a:rPr lang="en-US" dirty="0" smtClean="0"/>
              <a:t>Images are for visual appeal</a:t>
            </a:r>
            <a:r>
              <a:rPr lang="en-US" baseline="0" dirty="0" smtClean="0"/>
              <a:t> and highlight future talking points.</a:t>
            </a:r>
            <a:endParaRPr lang="en-US" dirty="0" smtClean="0"/>
          </a:p>
          <a:p>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7</a:t>
            </a:fld>
            <a:endParaRPr lang="en-US" dirty="0"/>
          </a:p>
        </p:txBody>
      </p:sp>
    </p:spTree>
    <p:extLst>
      <p:ext uri="{BB962C8B-B14F-4D97-AF65-F5344CB8AC3E}">
        <p14:creationId xmlns:p14="http://schemas.microsoft.com/office/powerpoint/2010/main" val="19698014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 Image downloaded from an image search on www.google.com. </a:t>
            </a:r>
            <a:endParaRPr lang="en-US" dirty="0" smtClean="0"/>
          </a:p>
          <a:p>
            <a:endParaRPr lang="en-US" dirty="0" smtClean="0"/>
          </a:p>
          <a:p>
            <a:r>
              <a:rPr lang="en-US" dirty="0" smtClean="0"/>
              <a:t>Image shows a Class II Aisle Truck</a:t>
            </a:r>
          </a:p>
          <a:p>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46</a:t>
            </a:fld>
            <a:endParaRPr lang="en-US" dirty="0"/>
          </a:p>
        </p:txBody>
      </p:sp>
    </p:spTree>
    <p:extLst>
      <p:ext uri="{BB962C8B-B14F-4D97-AF65-F5344CB8AC3E}">
        <p14:creationId xmlns:p14="http://schemas.microsoft.com/office/powerpoint/2010/main" val="25762246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 Image downloaded from an image search on www.google.com. </a:t>
            </a:r>
            <a:endParaRPr lang="en-US" dirty="0" smtClean="0"/>
          </a:p>
          <a:p>
            <a:endParaRPr lang="en-US" dirty="0" smtClean="0"/>
          </a:p>
          <a:p>
            <a:r>
              <a:rPr lang="en-US" dirty="0" smtClean="0"/>
              <a:t>Image shows a Class II </a:t>
            </a:r>
            <a:r>
              <a:rPr lang="en-US" baseline="0" dirty="0" smtClean="0"/>
              <a:t>PIT’ known as a “stock picker” or “o</a:t>
            </a:r>
            <a:r>
              <a:rPr lang="en-US" dirty="0" smtClean="0"/>
              <a:t>rder picker.” Inform the class that</a:t>
            </a:r>
            <a:r>
              <a:rPr lang="en-US" baseline="0" dirty="0" smtClean="0"/>
              <a:t> these PIT’s </a:t>
            </a:r>
            <a:r>
              <a:rPr lang="en-US" dirty="0" smtClean="0"/>
              <a:t>have built in anchors</a:t>
            </a:r>
            <a:r>
              <a:rPr lang="en-US" baseline="0" dirty="0" smtClean="0"/>
              <a:t> for fall arrest. </a:t>
            </a:r>
            <a:endParaRPr lang="en-US" dirty="0" smtClean="0"/>
          </a:p>
          <a:p>
            <a:endParaRPr lang="en-US" b="1"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47</a:t>
            </a:fld>
            <a:endParaRPr lang="en-US" dirty="0"/>
          </a:p>
        </p:txBody>
      </p:sp>
    </p:spTree>
    <p:extLst>
      <p:ext uri="{BB962C8B-B14F-4D97-AF65-F5344CB8AC3E}">
        <p14:creationId xmlns:p14="http://schemas.microsoft.com/office/powerpoint/2010/main" val="2630308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 Image</a:t>
            </a:r>
            <a:r>
              <a:rPr lang="en-US" baseline="0" dirty="0" smtClean="0"/>
              <a:t> is a Western Nebraska Community College stock photo.</a:t>
            </a:r>
          </a:p>
          <a:p>
            <a:endParaRPr lang="en-US" baseline="0" dirty="0" smtClean="0"/>
          </a:p>
          <a:p>
            <a:r>
              <a:rPr lang="en-US" dirty="0" smtClean="0"/>
              <a:t>Image meant to show</a:t>
            </a:r>
            <a:r>
              <a:rPr lang="en-US" baseline="0" dirty="0" smtClean="0"/>
              <a:t> an example of a Class III Walkie-Stacker.</a:t>
            </a:r>
            <a:endParaRPr lang="en-US" dirty="0" smtClean="0"/>
          </a:p>
        </p:txBody>
      </p:sp>
      <p:sp>
        <p:nvSpPr>
          <p:cNvPr id="4" name="Slide Number Placeholder 3"/>
          <p:cNvSpPr>
            <a:spLocks noGrp="1"/>
          </p:cNvSpPr>
          <p:nvPr>
            <p:ph type="sldNum" sz="quarter" idx="10"/>
          </p:nvPr>
        </p:nvSpPr>
        <p:spPr/>
        <p:txBody>
          <a:bodyPr/>
          <a:lstStyle/>
          <a:p>
            <a:fld id="{63097B4B-E6FA-4CFB-9855-5C647ECDD60D}" type="slidenum">
              <a:rPr lang="en-US" smtClean="0"/>
              <a:pPr/>
              <a:t>48</a:t>
            </a:fld>
            <a:endParaRPr lang="en-US" dirty="0"/>
          </a:p>
        </p:txBody>
      </p:sp>
    </p:spTree>
    <p:extLst>
      <p:ext uri="{BB962C8B-B14F-4D97-AF65-F5344CB8AC3E}">
        <p14:creationId xmlns:p14="http://schemas.microsoft.com/office/powerpoint/2010/main" val="32865124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 Image downloaded from an image search on www.google.com. </a:t>
            </a:r>
            <a:endParaRPr lang="en-US" dirty="0" smtClean="0"/>
          </a:p>
          <a:p>
            <a:endParaRPr lang="en-US" dirty="0" smtClean="0"/>
          </a:p>
          <a:p>
            <a:r>
              <a:rPr lang="en-US" dirty="0" smtClean="0"/>
              <a:t>Image shows a Class IV PIT.</a:t>
            </a:r>
          </a:p>
          <a:p>
            <a:endParaRPr lang="en-US" dirty="0" smtClean="0"/>
          </a:p>
          <a:p>
            <a:r>
              <a:rPr lang="en-US" dirty="0" smtClean="0"/>
              <a:t>One</a:t>
            </a:r>
            <a:r>
              <a:rPr lang="en-US" baseline="0" dirty="0" smtClean="0"/>
              <a:t> thing to discuss is the added hazard of carbon monoxide on remaining classes of forklifts discussed. Also discuss how combustion engines are often not approved for hazardous areas.  Hand out Fatal Fact Sheet #15-254 or similar fact sheets as examples.  The Fact Sheet referenced explains how a LP-gas forklift caused an explosion. </a:t>
            </a:r>
          </a:p>
          <a:p>
            <a:endParaRPr lang="en-US" baseline="0" dirty="0" smtClean="0"/>
          </a:p>
          <a:p>
            <a:r>
              <a:rPr lang="en-US" baseline="0" dirty="0" smtClean="0"/>
              <a:t>Fatal Fact Sheets can be found at https://www.osha.gov/Publications/fatalfacts.html   </a:t>
            </a:r>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49</a:t>
            </a:fld>
            <a:endParaRPr lang="en-US" dirty="0"/>
          </a:p>
        </p:txBody>
      </p:sp>
    </p:spTree>
    <p:extLst>
      <p:ext uri="{BB962C8B-B14F-4D97-AF65-F5344CB8AC3E}">
        <p14:creationId xmlns:p14="http://schemas.microsoft.com/office/powerpoint/2010/main" val="4867755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 Image downloaded from an image search on www.google.com. </a:t>
            </a:r>
            <a:endParaRPr lang="en-US" dirty="0" smtClean="0"/>
          </a:p>
          <a:p>
            <a:endParaRPr lang="en-US" dirty="0" smtClean="0"/>
          </a:p>
          <a:p>
            <a:r>
              <a:rPr lang="en-US" dirty="0" smtClean="0"/>
              <a:t>Image shows a Class V PIT.</a:t>
            </a:r>
          </a:p>
          <a:p>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50</a:t>
            </a:fld>
            <a:endParaRPr lang="en-US" dirty="0"/>
          </a:p>
        </p:txBody>
      </p:sp>
    </p:spTree>
    <p:extLst>
      <p:ext uri="{BB962C8B-B14F-4D97-AF65-F5344CB8AC3E}">
        <p14:creationId xmlns:p14="http://schemas.microsoft.com/office/powerpoint/2010/main" val="39306922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 Image downloaded from an image search on www.google.com. </a:t>
            </a:r>
            <a:endParaRPr lang="en-US" dirty="0" smtClean="0"/>
          </a:p>
          <a:p>
            <a:endParaRPr lang="en-US" dirty="0" smtClean="0"/>
          </a:p>
          <a:p>
            <a:r>
              <a:rPr lang="en-US" dirty="0" smtClean="0"/>
              <a:t>Image shows a Class VI PIT.</a:t>
            </a:r>
          </a:p>
          <a:p>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51</a:t>
            </a:fld>
            <a:endParaRPr lang="en-US" dirty="0"/>
          </a:p>
        </p:txBody>
      </p:sp>
    </p:spTree>
    <p:extLst>
      <p:ext uri="{BB962C8B-B14F-4D97-AF65-F5344CB8AC3E}">
        <p14:creationId xmlns:p14="http://schemas.microsoft.com/office/powerpoint/2010/main" val="32341809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 Image downloaded from an image search on www.google.com. </a:t>
            </a:r>
            <a:endParaRPr lang="en-US" dirty="0" smtClean="0"/>
          </a:p>
          <a:p>
            <a:endParaRPr lang="en-US" dirty="0" smtClean="0"/>
          </a:p>
          <a:p>
            <a:r>
              <a:rPr lang="en-US" dirty="0" smtClean="0"/>
              <a:t>Image shows a Class VII PIT.</a:t>
            </a:r>
          </a:p>
          <a:p>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52</a:t>
            </a:fld>
            <a:endParaRPr lang="en-US" dirty="0"/>
          </a:p>
        </p:txBody>
      </p:sp>
    </p:spTree>
    <p:extLst>
      <p:ext uri="{BB962C8B-B14F-4D97-AF65-F5344CB8AC3E}">
        <p14:creationId xmlns:p14="http://schemas.microsoft.com/office/powerpoint/2010/main" val="21599866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good time to note that because</a:t>
            </a:r>
            <a:r>
              <a:rPr lang="en-US" baseline="0" dirty="0" smtClean="0"/>
              <a:t> you operate a PIT at one business does not authorize you to operated a different machine for a different employer.  </a:t>
            </a:r>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53</a:t>
            </a:fld>
            <a:endParaRPr lang="en-US" dirty="0"/>
          </a:p>
        </p:txBody>
      </p:sp>
    </p:spTree>
    <p:extLst>
      <p:ext uri="{BB962C8B-B14F-4D97-AF65-F5344CB8AC3E}">
        <p14:creationId xmlns:p14="http://schemas.microsoft.com/office/powerpoint/2010/main" val="28527168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54</a:t>
            </a:fld>
            <a:endParaRPr lang="en-US" dirty="0"/>
          </a:p>
        </p:txBody>
      </p:sp>
    </p:spTree>
    <p:extLst>
      <p:ext uri="{BB962C8B-B14F-4D97-AF65-F5344CB8AC3E}">
        <p14:creationId xmlns:p14="http://schemas.microsoft.com/office/powerpoint/2010/main" val="7429146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 Image downloaded from an image search on www.google.com. </a:t>
            </a:r>
            <a:endParaRPr lang="en-US" dirty="0" smtClean="0"/>
          </a:p>
          <a:p>
            <a:endParaRPr lang="en-US" dirty="0" smtClean="0"/>
          </a:p>
          <a:p>
            <a:r>
              <a:rPr lang="en-US" dirty="0" smtClean="0"/>
              <a:t>Image meant to emphasize the age restriction on</a:t>
            </a:r>
            <a:r>
              <a:rPr lang="en-US" baseline="0" dirty="0" smtClean="0"/>
              <a:t> PIT’s.</a:t>
            </a:r>
            <a:endParaRPr lang="en-US" dirty="0" smtClean="0"/>
          </a:p>
          <a:p>
            <a:endParaRPr lang="en-US" dirty="0" smtClean="0"/>
          </a:p>
          <a:p>
            <a:r>
              <a:rPr lang="en-US" dirty="0" smtClean="0"/>
              <a:t>Emphasize that this is not a certification course.</a:t>
            </a:r>
          </a:p>
          <a:p>
            <a:endParaRPr lang="en-US" dirty="0" smtClean="0"/>
          </a:p>
          <a:p>
            <a:r>
              <a:rPr lang="en-US" dirty="0" smtClean="0"/>
              <a:t>Good</a:t>
            </a:r>
            <a:r>
              <a:rPr lang="en-US" baseline="0" dirty="0" smtClean="0"/>
              <a:t> time to reinforce age requirement in addition to certification.  The legal age is 18.</a:t>
            </a:r>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55</a:t>
            </a:fld>
            <a:endParaRPr lang="en-US" dirty="0"/>
          </a:p>
        </p:txBody>
      </p:sp>
    </p:spTree>
    <p:extLst>
      <p:ext uri="{BB962C8B-B14F-4D97-AF65-F5344CB8AC3E}">
        <p14:creationId xmlns:p14="http://schemas.microsoft.com/office/powerpoint/2010/main" val="3448268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 much more thorough OSHA Basics presentation is available in Module 1.  The next five slides are presented in case Module 2 is done as a stand alone presentation.  For those who have been through Module 1, this will serve as a quick recap.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Run through the list on the slide one at a time.</a:t>
            </a:r>
            <a:endParaRPr lang="en-US" dirty="0" smtClean="0"/>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Employers have the responsibility to provide safe workplace. Employers must provide their employees with a workplace that does not have serious hazards and follow all relevant OSHA  safety and health standards. Employers must find and correct safety and health problems. OSHA further requires employers to try to eliminate or reduce hazards first by making changes in  working conditions rather than just relying on masks, gloves, earplugs or other types of personal protective equipment.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OSHA poster is referenced in this slide.  Inform students that they can get a copy of the OSHA poster at https://www.osha.gov/Publications/poster.html.  If you have access to the internet, you should take a minute and visit the webpage.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would also be a good time to discuss the new recordkeeping/reporting requirements. This information is at https://www.osha.gov/recordkeeping2014/index.html.   </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55E3A7A-ADED-4964-9B06-3BA5C0D71968}" type="slidenum">
              <a:rPr lang="en-US" smtClean="0"/>
              <a:pPr/>
              <a:t>8</a:t>
            </a:fld>
            <a:endParaRPr lang="en-US" dirty="0"/>
          </a:p>
        </p:txBody>
      </p:sp>
    </p:spTree>
    <p:extLst>
      <p:ext uri="{BB962C8B-B14F-4D97-AF65-F5344CB8AC3E}">
        <p14:creationId xmlns:p14="http://schemas.microsoft.com/office/powerpoint/2010/main" val="26608334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 Image downloaded from an image search on www.google.com. </a:t>
            </a:r>
            <a:endParaRPr lang="en-US" dirty="0" smtClean="0"/>
          </a:p>
          <a:p>
            <a:endParaRPr lang="en-US" dirty="0" smtClean="0"/>
          </a:p>
          <a:p>
            <a:r>
              <a:rPr lang="en-US" dirty="0" smtClean="0"/>
              <a:t>Image for visual appeal</a:t>
            </a:r>
            <a:r>
              <a:rPr lang="en-US" baseline="0" dirty="0" smtClean="0"/>
              <a:t> only.</a:t>
            </a:r>
            <a:endParaRPr lang="en-US" dirty="0" smtClean="0"/>
          </a:p>
          <a:p>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56</a:t>
            </a:fld>
            <a:endParaRPr lang="en-US" dirty="0"/>
          </a:p>
        </p:txBody>
      </p:sp>
    </p:spTree>
    <p:extLst>
      <p:ext uri="{BB962C8B-B14F-4D97-AF65-F5344CB8AC3E}">
        <p14:creationId xmlns:p14="http://schemas.microsoft.com/office/powerpoint/2010/main" val="20448966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 Image downloaded from an image search on www.google.com. </a:t>
            </a:r>
            <a:endParaRPr lang="en-US" dirty="0" smtClean="0"/>
          </a:p>
          <a:p>
            <a:endParaRPr lang="en-US" dirty="0" smtClean="0"/>
          </a:p>
          <a:p>
            <a:r>
              <a:rPr lang="en-US" dirty="0" smtClean="0"/>
              <a:t>Image for visual appeal</a:t>
            </a:r>
            <a:r>
              <a:rPr lang="en-US" baseline="0" dirty="0" smtClean="0"/>
              <a:t> only.</a:t>
            </a:r>
            <a:endParaRPr lang="en-US" dirty="0" smtClean="0"/>
          </a:p>
          <a:p>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57</a:t>
            </a:fld>
            <a:endParaRPr lang="en-US" dirty="0"/>
          </a:p>
        </p:txBody>
      </p:sp>
    </p:spTree>
    <p:extLst>
      <p:ext uri="{BB962C8B-B14F-4D97-AF65-F5344CB8AC3E}">
        <p14:creationId xmlns:p14="http://schemas.microsoft.com/office/powerpoint/2010/main" val="31229030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 Image downloaded from an image search on www.google.com. </a:t>
            </a:r>
            <a:endParaRPr lang="en-US" dirty="0" smtClean="0"/>
          </a:p>
          <a:p>
            <a:endParaRPr lang="en-US" dirty="0" smtClean="0"/>
          </a:p>
          <a:p>
            <a:r>
              <a:rPr lang="en-US" dirty="0" smtClean="0"/>
              <a:t>Image for visual appeal</a:t>
            </a:r>
            <a:r>
              <a:rPr lang="en-US" baseline="0" dirty="0" smtClean="0"/>
              <a:t> only.</a:t>
            </a:r>
            <a:endParaRPr lang="en-US" dirty="0" smtClean="0"/>
          </a:p>
          <a:p>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58</a:t>
            </a:fld>
            <a:endParaRPr lang="en-US" dirty="0"/>
          </a:p>
        </p:txBody>
      </p:sp>
    </p:spTree>
    <p:extLst>
      <p:ext uri="{BB962C8B-B14F-4D97-AF65-F5344CB8AC3E}">
        <p14:creationId xmlns:p14="http://schemas.microsoft.com/office/powerpoint/2010/main" val="36503867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LAST SLIDE ON PIT’s – TRANSITION TO HAZARD RECOGNITION SLIDES</a:t>
            </a:r>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60</a:t>
            </a:fld>
            <a:endParaRPr lang="en-US" dirty="0"/>
          </a:p>
        </p:txBody>
      </p:sp>
    </p:spTree>
    <p:extLst>
      <p:ext uri="{BB962C8B-B14F-4D97-AF65-F5344CB8AC3E}">
        <p14:creationId xmlns:p14="http://schemas.microsoft.com/office/powerpoint/2010/main" val="2170774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 Image downloaded from an image search on www.google.com. </a:t>
            </a:r>
            <a:endParaRPr lang="en-US" dirty="0" smtClean="0"/>
          </a:p>
          <a:p>
            <a:endParaRPr lang="en-US" dirty="0" smtClean="0"/>
          </a:p>
          <a:p>
            <a:r>
              <a:rPr lang="en-US" dirty="0" smtClean="0"/>
              <a:t>Image for visual appeal</a:t>
            </a:r>
            <a:r>
              <a:rPr lang="en-US" baseline="0" dirty="0" smtClean="0"/>
              <a:t> only.</a:t>
            </a:r>
            <a:endParaRPr lang="en-US" dirty="0" smtClean="0"/>
          </a:p>
          <a:p>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61</a:t>
            </a:fld>
            <a:endParaRPr lang="en-US" dirty="0"/>
          </a:p>
        </p:txBody>
      </p:sp>
    </p:spTree>
    <p:extLst>
      <p:ext uri="{BB962C8B-B14F-4D97-AF65-F5344CB8AC3E}">
        <p14:creationId xmlns:p14="http://schemas.microsoft.com/office/powerpoint/2010/main" val="436656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 Images downloaded from an image search on www.google.com.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Images highlight large vehicle traffic.</a:t>
            </a:r>
          </a:p>
          <a:p>
            <a:endParaRPr lang="en-US" baseline="0" dirty="0" smtClean="0"/>
          </a:p>
          <a:p>
            <a:r>
              <a:rPr lang="en-US" baseline="0" dirty="0" smtClean="0"/>
              <a:t>Warehousing and storage is a subset of the transportation industry. </a:t>
            </a:r>
            <a:r>
              <a:rPr lang="en-US" dirty="0" smtClean="0"/>
              <a:t>It is important to discuss other vehicle traffic, particularly semi traffic and how a safe distance should be maintained.</a:t>
            </a:r>
            <a:r>
              <a:rPr lang="en-US" baseline="0" dirty="0" smtClean="0"/>
              <a:t>  It is a good time to emphasize the struck-by incidents do not just include forklifts or equipment inside a warehouse.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62</a:t>
            </a:fld>
            <a:endParaRPr lang="en-US" dirty="0"/>
          </a:p>
        </p:txBody>
      </p:sp>
    </p:spTree>
    <p:extLst>
      <p:ext uri="{BB962C8B-B14F-4D97-AF65-F5344CB8AC3E}">
        <p14:creationId xmlns:p14="http://schemas.microsoft.com/office/powerpoint/2010/main" val="16415516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 Image downloaded from an image search on www.google.com.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Image is meant to highlight that a lower load is more stable since the combined center of gravity (CG) is within the stability triangle of the PIT.  </a:t>
            </a:r>
            <a:endParaRPr lang="en-US" dirty="0" smtClean="0"/>
          </a:p>
          <a:p>
            <a:endParaRPr lang="en-US" dirty="0" smtClean="0"/>
          </a:p>
          <a:p>
            <a:r>
              <a:rPr lang="en-US" dirty="0" smtClean="0"/>
              <a:t>Discuss the stability triangle and how load</a:t>
            </a:r>
            <a:r>
              <a:rPr lang="en-US" baseline="0" dirty="0" smtClean="0"/>
              <a:t> height increases the potential of tipping.  Emphasize keeping loads low.  </a:t>
            </a:r>
          </a:p>
          <a:p>
            <a:endParaRPr lang="en-US" baseline="0" dirty="0" smtClean="0"/>
          </a:p>
        </p:txBody>
      </p:sp>
      <p:sp>
        <p:nvSpPr>
          <p:cNvPr id="4" name="Slide Number Placeholder 3"/>
          <p:cNvSpPr>
            <a:spLocks noGrp="1"/>
          </p:cNvSpPr>
          <p:nvPr>
            <p:ph type="sldNum" sz="quarter" idx="10"/>
          </p:nvPr>
        </p:nvSpPr>
        <p:spPr/>
        <p:txBody>
          <a:bodyPr/>
          <a:lstStyle/>
          <a:p>
            <a:fld id="{63097B4B-E6FA-4CFB-9855-5C647ECDD60D}" type="slidenum">
              <a:rPr lang="en-US" smtClean="0"/>
              <a:pPr/>
              <a:t>63</a:t>
            </a:fld>
            <a:endParaRPr lang="en-US" dirty="0"/>
          </a:p>
        </p:txBody>
      </p:sp>
    </p:spTree>
    <p:extLst>
      <p:ext uri="{BB962C8B-B14F-4D97-AF65-F5344CB8AC3E}">
        <p14:creationId xmlns:p14="http://schemas.microsoft.com/office/powerpoint/2010/main" val="6991900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 Images are Western Nebraska Community College stock photos.  </a:t>
            </a:r>
          </a:p>
          <a:p>
            <a:endParaRPr lang="en-US" dirty="0" smtClean="0"/>
          </a:p>
          <a:p>
            <a:r>
              <a:rPr lang="en-US" dirty="0" smtClean="0"/>
              <a:t>Image</a:t>
            </a:r>
            <a:r>
              <a:rPr lang="en-US" baseline="0" dirty="0" smtClean="0"/>
              <a:t> on the left highlights poor parking job.  Image on the right highlights an appropriate parting job.</a:t>
            </a:r>
          </a:p>
          <a:p>
            <a:endParaRPr lang="en-US" dirty="0" smtClean="0"/>
          </a:p>
          <a:p>
            <a:r>
              <a:rPr lang="en-US" dirty="0" smtClean="0"/>
              <a:t>Point</a:t>
            </a:r>
            <a:r>
              <a:rPr lang="en-US" baseline="0" dirty="0" smtClean="0"/>
              <a:t> out that the picture on the left is not parked correctly.  It is in front of an exit door with the forks left high creating a trip hazard.  The one on the right is parked in a correct manner.</a:t>
            </a:r>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64</a:t>
            </a:fld>
            <a:endParaRPr lang="en-US" dirty="0"/>
          </a:p>
        </p:txBody>
      </p:sp>
    </p:spTree>
    <p:extLst>
      <p:ext uri="{BB962C8B-B14F-4D97-AF65-F5344CB8AC3E}">
        <p14:creationId xmlns:p14="http://schemas.microsoft.com/office/powerpoint/2010/main" val="42889819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 Image downloaded from an image search on www.google.com.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Image is meant to highlight poor visibility on PITs.  </a:t>
            </a:r>
          </a:p>
          <a:p>
            <a:endParaRPr lang="en-US" dirty="0" smtClean="0"/>
          </a:p>
          <a:p>
            <a:r>
              <a:rPr lang="en-US" dirty="0" smtClean="0"/>
              <a:t>Discuss</a:t>
            </a:r>
            <a:r>
              <a:rPr lang="en-US" baseline="0" dirty="0" smtClean="0"/>
              <a:t> visibility issues from both the operator perspective and pedestrian perspective.  </a:t>
            </a:r>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65</a:t>
            </a:fld>
            <a:endParaRPr lang="en-US" dirty="0"/>
          </a:p>
        </p:txBody>
      </p:sp>
    </p:spTree>
    <p:extLst>
      <p:ext uri="{BB962C8B-B14F-4D97-AF65-F5344CB8AC3E}">
        <p14:creationId xmlns:p14="http://schemas.microsoft.com/office/powerpoint/2010/main" val="5624109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 Images downloaded from an image search on www.google.com.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Images are meant to highlight common control devices in warehouses. </a:t>
            </a:r>
            <a:endParaRPr lang="en-US" dirty="0" smtClean="0"/>
          </a:p>
          <a:p>
            <a:endParaRPr lang="en-US" dirty="0" smtClean="0"/>
          </a:p>
          <a:p>
            <a:r>
              <a:rPr lang="en-US" dirty="0" smtClean="0"/>
              <a:t>Discuss</a:t>
            </a:r>
            <a:r>
              <a:rPr lang="en-US" baseline="0" dirty="0" smtClean="0"/>
              <a:t> common warehouse practices, such as PIT operators using horns and aisle mirrors meant to help to help prevent collisions.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66</a:t>
            </a:fld>
            <a:endParaRPr lang="en-US" dirty="0"/>
          </a:p>
        </p:txBody>
      </p:sp>
    </p:spTree>
    <p:extLst>
      <p:ext uri="{BB962C8B-B14F-4D97-AF65-F5344CB8AC3E}">
        <p14:creationId xmlns:p14="http://schemas.microsoft.com/office/powerpoint/2010/main" val="3706385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Employees have the following rights under OSHA:</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Working conditions that do not pose a risk of serious harm. • Receive information and training (in a language workers can understand) about chemical and other hazards, methods to prevent harm, and OSHA standards that apply to their workplace. • Review records of work-related injuries and illnesses. • Get copies of test results done to find and measure hazards in the workplace. • File a complaint asking OSHA to inspect their workplace if they believe there is a serious hazard or that their employer is not following OSHA rules. When requested, OSHA will keep all identities  confidential. • Use their rights under the law without retaliation. If an employee is fired, demoted, transferred or retaliated against in any way for using their rights under the law, they can file a complaint with OSHA. This complaint must be filed within 30 days of the alleged retaliation.</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next three slides go into Whistleblower Protection to expand on retaliation protection. </a:t>
            </a:r>
            <a:endParaRPr lang="en-US" dirty="0"/>
          </a:p>
        </p:txBody>
      </p:sp>
      <p:sp>
        <p:nvSpPr>
          <p:cNvPr id="4" name="Slide Number Placeholder 3"/>
          <p:cNvSpPr>
            <a:spLocks noGrp="1"/>
          </p:cNvSpPr>
          <p:nvPr>
            <p:ph type="sldNum" sz="quarter" idx="10"/>
          </p:nvPr>
        </p:nvSpPr>
        <p:spPr/>
        <p:txBody>
          <a:bodyPr/>
          <a:lstStyle/>
          <a:p>
            <a:fld id="{555E3A7A-ADED-4964-9B06-3BA5C0D71968}" type="slidenum">
              <a:rPr lang="en-US" smtClean="0"/>
              <a:pPr/>
              <a:t>9</a:t>
            </a:fld>
            <a:endParaRPr lang="en-US" dirty="0"/>
          </a:p>
        </p:txBody>
      </p:sp>
    </p:spTree>
    <p:extLst>
      <p:ext uri="{BB962C8B-B14F-4D97-AF65-F5344CB8AC3E}">
        <p14:creationId xmlns:p14="http://schemas.microsoft.com/office/powerpoint/2010/main" val="14405058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 images downloaded from an image search on www.google.com.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Images are meant highlight the importance of being in the right traffic areas.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Discuss how many warehouses use markings</a:t>
            </a:r>
            <a:r>
              <a:rPr lang="en-US" baseline="0" dirty="0" smtClean="0"/>
              <a:t> to control traffic.  </a:t>
            </a:r>
          </a:p>
          <a:p>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67</a:t>
            </a:fld>
            <a:endParaRPr lang="en-US" dirty="0"/>
          </a:p>
        </p:txBody>
      </p:sp>
    </p:spTree>
    <p:extLst>
      <p:ext uri="{BB962C8B-B14F-4D97-AF65-F5344CB8AC3E}">
        <p14:creationId xmlns:p14="http://schemas.microsoft.com/office/powerpoint/2010/main" val="341502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 Images downloaded from an image search on www.google.com.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Images highlight pallet racking issues.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Discuss overloading pallet racks, damaged racking systems, and packages</a:t>
            </a:r>
            <a:r>
              <a:rPr lang="en-US" baseline="0" dirty="0" smtClean="0"/>
              <a:t> sticking out of racks.  </a:t>
            </a:r>
          </a:p>
          <a:p>
            <a:endParaRPr lang="en-US" baseline="0" dirty="0" smtClean="0"/>
          </a:p>
        </p:txBody>
      </p:sp>
      <p:sp>
        <p:nvSpPr>
          <p:cNvPr id="4" name="Slide Number Placeholder 3"/>
          <p:cNvSpPr>
            <a:spLocks noGrp="1"/>
          </p:cNvSpPr>
          <p:nvPr>
            <p:ph type="sldNum" sz="quarter" idx="10"/>
          </p:nvPr>
        </p:nvSpPr>
        <p:spPr/>
        <p:txBody>
          <a:bodyPr/>
          <a:lstStyle/>
          <a:p>
            <a:fld id="{63097B4B-E6FA-4CFB-9855-5C647ECDD60D}" type="slidenum">
              <a:rPr lang="en-US" smtClean="0"/>
              <a:pPr/>
              <a:t>68</a:t>
            </a:fld>
            <a:endParaRPr lang="en-US" dirty="0"/>
          </a:p>
        </p:txBody>
      </p:sp>
    </p:spTree>
    <p:extLst>
      <p:ext uri="{BB962C8B-B14F-4D97-AF65-F5344CB8AC3E}">
        <p14:creationId xmlns:p14="http://schemas.microsoft.com/office/powerpoint/2010/main" val="9630143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 Image downloaded from an image search on www.osha.gov.</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Images highlight GHS labels.</a:t>
            </a:r>
          </a:p>
          <a:p>
            <a:endParaRPr lang="en-US" dirty="0" smtClean="0"/>
          </a:p>
          <a:p>
            <a:r>
              <a:rPr lang="en-US" dirty="0" smtClean="0"/>
              <a:t>It</a:t>
            </a:r>
            <a:r>
              <a:rPr lang="en-US" baseline="0" dirty="0" smtClean="0"/>
              <a:t> is recommended to give out the OSHA 3491-2012 Quick Card on Hazard Communication.</a:t>
            </a:r>
          </a:p>
          <a:p>
            <a:endParaRPr lang="en-US" baseline="0" dirty="0" smtClean="0"/>
          </a:p>
          <a:p>
            <a:r>
              <a:rPr lang="en-US" baseline="0" dirty="0" smtClean="0"/>
              <a:t>Here is the link: </a:t>
            </a:r>
            <a:r>
              <a:rPr lang="en-US" dirty="0" smtClean="0"/>
              <a:t>https://www.osha.gov/Publications/OSHA3491QuickCardPictogram.pdf </a:t>
            </a:r>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69</a:t>
            </a:fld>
            <a:endParaRPr lang="en-US" dirty="0"/>
          </a:p>
        </p:txBody>
      </p:sp>
    </p:spTree>
    <p:extLst>
      <p:ext uri="{BB962C8B-B14F-4D97-AF65-F5344CB8AC3E}">
        <p14:creationId xmlns:p14="http://schemas.microsoft.com/office/powerpoint/2010/main" val="21442664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 Images downloaded from an image search on www.google.com.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Images meant to highlight fall potential.</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Docking areas have a potential for falls, so fall prevention should be used.  </a:t>
            </a:r>
            <a:r>
              <a:rPr lang="en-US"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70</a:t>
            </a:fld>
            <a:endParaRPr lang="en-US" dirty="0"/>
          </a:p>
        </p:txBody>
      </p:sp>
    </p:spTree>
    <p:extLst>
      <p:ext uri="{BB962C8B-B14F-4D97-AF65-F5344CB8AC3E}">
        <p14:creationId xmlns:p14="http://schemas.microsoft.com/office/powerpoint/2010/main" val="11322958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71</a:t>
            </a:fld>
            <a:endParaRPr lang="en-US" dirty="0"/>
          </a:p>
        </p:txBody>
      </p:sp>
    </p:spTree>
    <p:extLst>
      <p:ext uri="{BB962C8B-B14F-4D97-AF65-F5344CB8AC3E}">
        <p14:creationId xmlns:p14="http://schemas.microsoft.com/office/powerpoint/2010/main" val="413035577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 Image downloaded from an image search on www.google.com.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Image is for visual appeal only.</a:t>
            </a:r>
            <a:endParaRPr lang="en-US" dirty="0" smtClean="0"/>
          </a:p>
          <a:p>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72</a:t>
            </a:fld>
            <a:endParaRPr lang="en-US" dirty="0"/>
          </a:p>
        </p:txBody>
      </p:sp>
    </p:spTree>
    <p:extLst>
      <p:ext uri="{BB962C8B-B14F-4D97-AF65-F5344CB8AC3E}">
        <p14:creationId xmlns:p14="http://schemas.microsoft.com/office/powerpoint/2010/main" val="13497918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 Image downloaded from an image search on www.google.com. </a:t>
            </a:r>
            <a:endParaRPr lang="en-US" dirty="0" smtClean="0"/>
          </a:p>
          <a:p>
            <a:endParaRPr lang="en-US" dirty="0" smtClean="0"/>
          </a:p>
          <a:p>
            <a:r>
              <a:rPr lang="en-US" dirty="0" smtClean="0"/>
              <a:t>Image for visual appeal</a:t>
            </a:r>
            <a:r>
              <a:rPr lang="en-US" baseline="0" dirty="0" smtClean="0"/>
              <a:t> only.</a:t>
            </a:r>
            <a:endParaRPr lang="en-US" dirty="0" smtClean="0"/>
          </a:p>
          <a:p>
            <a:endParaRPr lang="en-US" dirty="0" smtClean="0"/>
          </a:p>
          <a:p>
            <a:r>
              <a:rPr lang="en-US" dirty="0" smtClean="0"/>
              <a:t>Take about 10-15 minutes to c</a:t>
            </a:r>
            <a:r>
              <a:rPr lang="en-US" baseline="0" dirty="0" smtClean="0"/>
              <a:t>o</a:t>
            </a:r>
            <a:r>
              <a:rPr lang="en-US" dirty="0" smtClean="0"/>
              <a:t>mplete and review the post-test</a:t>
            </a:r>
            <a:r>
              <a:rPr lang="en-US" baseline="0" dirty="0" smtClean="0"/>
              <a:t> and complete evaluations.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73</a:t>
            </a:fld>
            <a:endParaRPr lang="en-US" dirty="0"/>
          </a:p>
        </p:txBody>
      </p:sp>
    </p:spTree>
    <p:extLst>
      <p:ext uri="{BB962C8B-B14F-4D97-AF65-F5344CB8AC3E}">
        <p14:creationId xmlns:p14="http://schemas.microsoft.com/office/powerpoint/2010/main" val="19030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 Image downloaded from an image search on www.google.com. </a:t>
            </a:r>
            <a:endParaRPr lang="en-US" dirty="0" smtClean="0"/>
          </a:p>
          <a:p>
            <a:endParaRPr lang="en-US" dirty="0" smtClean="0"/>
          </a:p>
          <a:p>
            <a:r>
              <a:rPr lang="en-US" dirty="0" smtClean="0"/>
              <a:t>Image for visual appeal</a:t>
            </a:r>
            <a:r>
              <a:rPr lang="en-US" baseline="0" dirty="0" smtClean="0"/>
              <a:t> only.</a:t>
            </a:r>
            <a:endParaRPr lang="en-US" dirty="0" smtClean="0"/>
          </a:p>
          <a:p>
            <a:endParaRPr lang="en-US" dirty="0" smtClean="0"/>
          </a:p>
          <a:p>
            <a:r>
              <a:rPr lang="en-US" dirty="0" smtClean="0"/>
              <a:t>Inform</a:t>
            </a:r>
            <a:r>
              <a:rPr lang="en-US" baseline="0" dirty="0" smtClean="0"/>
              <a:t> students that they can file a complaint if retaliation occurs related to safety and health.  If you have access to the internet, take some time to review basic Whistleblower information at http://www.whistleblowers.gov/ .</a:t>
            </a:r>
          </a:p>
          <a:p>
            <a:endParaRPr lang="en-US" baseline="0" dirty="0" smtClean="0"/>
          </a:p>
          <a:p>
            <a:r>
              <a:rPr lang="en-US" baseline="0" dirty="0" smtClean="0"/>
              <a:t>At the time of development, there were 22 statutes, including 11(c). </a:t>
            </a:r>
          </a:p>
          <a:p>
            <a:endParaRPr lang="en-US" baseline="0" dirty="0" smtClean="0"/>
          </a:p>
          <a:p>
            <a:r>
              <a:rPr lang="en-US" baseline="0" dirty="0" smtClean="0"/>
              <a:t>Pass out whistleblower factsheet.  This factsheet can be found at https://www.osha.gov/OshDoc/data_General_Facts/whistleblower_rights.pdf. </a:t>
            </a:r>
          </a:p>
          <a:p>
            <a:endParaRPr lang="en-US" dirty="0"/>
          </a:p>
        </p:txBody>
      </p:sp>
      <p:sp>
        <p:nvSpPr>
          <p:cNvPr id="4" name="Slide Number Placeholder 3"/>
          <p:cNvSpPr>
            <a:spLocks noGrp="1"/>
          </p:cNvSpPr>
          <p:nvPr>
            <p:ph type="sldNum" sz="quarter" idx="10"/>
          </p:nvPr>
        </p:nvSpPr>
        <p:spPr/>
        <p:txBody>
          <a:bodyPr/>
          <a:lstStyle/>
          <a:p>
            <a:fld id="{555E3A7A-ADED-4964-9B06-3BA5C0D71968}" type="slidenum">
              <a:rPr lang="en-US" smtClean="0"/>
              <a:pPr/>
              <a:t>10</a:t>
            </a:fld>
            <a:endParaRPr lang="en-US" dirty="0"/>
          </a:p>
        </p:txBody>
      </p:sp>
    </p:spTree>
    <p:extLst>
      <p:ext uri="{BB962C8B-B14F-4D97-AF65-F5344CB8AC3E}">
        <p14:creationId xmlns:p14="http://schemas.microsoft.com/office/powerpoint/2010/main" val="1291984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 Image downloaded from an image search on www.google.com. </a:t>
            </a:r>
            <a:endParaRPr lang="en-US" dirty="0" smtClean="0"/>
          </a:p>
          <a:p>
            <a:endParaRPr lang="en-US" dirty="0" smtClean="0"/>
          </a:p>
          <a:p>
            <a:r>
              <a:rPr lang="en-US" dirty="0" smtClean="0"/>
              <a:t>Image for visual appeal</a:t>
            </a:r>
            <a:r>
              <a:rPr lang="en-US" baseline="0" dirty="0" smtClean="0"/>
              <a:t> only.</a:t>
            </a:r>
            <a:endParaRPr lang="en-US" dirty="0" smtClean="0"/>
          </a:p>
          <a:p>
            <a:endParaRPr lang="en-US" dirty="0" smtClean="0"/>
          </a:p>
          <a:p>
            <a:r>
              <a:rPr lang="en-US" dirty="0" smtClean="0"/>
              <a:t>Inform</a:t>
            </a:r>
            <a:r>
              <a:rPr lang="en-US" baseline="0" dirty="0" smtClean="0"/>
              <a:t> students that they can file a complaint if retaliation occurs related to safety and health.  If you have access to the internet, take some time to review basic Whistleblower information at http://www.whistleblowers.gov/ .</a:t>
            </a:r>
          </a:p>
          <a:p>
            <a:endParaRPr lang="en-US" dirty="0"/>
          </a:p>
        </p:txBody>
      </p:sp>
      <p:sp>
        <p:nvSpPr>
          <p:cNvPr id="4" name="Slide Number Placeholder 3"/>
          <p:cNvSpPr>
            <a:spLocks noGrp="1"/>
          </p:cNvSpPr>
          <p:nvPr>
            <p:ph type="sldNum" sz="quarter" idx="10"/>
          </p:nvPr>
        </p:nvSpPr>
        <p:spPr/>
        <p:txBody>
          <a:bodyPr/>
          <a:lstStyle/>
          <a:p>
            <a:fld id="{555E3A7A-ADED-4964-9B06-3BA5C0D71968}" type="slidenum">
              <a:rPr lang="en-US" smtClean="0"/>
              <a:pPr/>
              <a:t>11</a:t>
            </a:fld>
            <a:endParaRPr lang="en-US" dirty="0"/>
          </a:p>
        </p:txBody>
      </p:sp>
    </p:spTree>
    <p:extLst>
      <p:ext uri="{BB962C8B-B14F-4D97-AF65-F5344CB8AC3E}">
        <p14:creationId xmlns:p14="http://schemas.microsoft.com/office/powerpoint/2010/main" val="426897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a:t>
            </a:r>
            <a:r>
              <a:rPr lang="en-US" baseline="0" dirty="0" smtClean="0"/>
              <a:t> -</a:t>
            </a:r>
            <a:r>
              <a:rPr lang="en-US" dirty="0" smtClean="0"/>
              <a:t> You can refuse to do a serious dangerous work, but not walk off the job.  </a:t>
            </a:r>
          </a:p>
          <a:p>
            <a:endParaRPr lang="en-US" dirty="0" smtClean="0"/>
          </a:p>
          <a:p>
            <a:r>
              <a:rPr lang="en-US" dirty="0" smtClean="0"/>
              <a:t>See</a:t>
            </a:r>
            <a:r>
              <a:rPr lang="en-US" baseline="0" dirty="0" smtClean="0"/>
              <a:t> https://www.osha.gov/right-to-refuse.html for details on refusing to do work.  </a:t>
            </a:r>
            <a:endParaRPr lang="en-US" dirty="0" smtClean="0"/>
          </a:p>
          <a:p>
            <a:endParaRPr lang="en-US" dirty="0"/>
          </a:p>
        </p:txBody>
      </p:sp>
      <p:sp>
        <p:nvSpPr>
          <p:cNvPr id="4" name="Slide Number Placeholder 3"/>
          <p:cNvSpPr>
            <a:spLocks noGrp="1"/>
          </p:cNvSpPr>
          <p:nvPr>
            <p:ph type="sldNum" sz="quarter" idx="10"/>
          </p:nvPr>
        </p:nvSpPr>
        <p:spPr/>
        <p:txBody>
          <a:bodyPr/>
          <a:lstStyle/>
          <a:p>
            <a:fld id="{555E3A7A-ADED-4964-9B06-3BA5C0D71968}" type="slidenum">
              <a:rPr lang="en-US" smtClean="0"/>
              <a:pPr/>
              <a:t>12</a:t>
            </a:fld>
            <a:endParaRPr lang="en-US" dirty="0"/>
          </a:p>
        </p:txBody>
      </p:sp>
    </p:spTree>
    <p:extLst>
      <p:ext uri="{BB962C8B-B14F-4D97-AF65-F5344CB8AC3E}">
        <p14:creationId xmlns:p14="http://schemas.microsoft.com/office/powerpoint/2010/main" val="14010223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5EE287-7896-4E76-B133-DE0FC364D444}" type="datetimeFigureOut">
              <a:rPr lang="en-US" smtClean="0"/>
              <a:pPr/>
              <a:t>7/16/2018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230F27E5-2D6B-467B-855D-9652A3101BD5}" type="slidenum">
              <a:rPr lang="en-US" smtClean="0"/>
              <a:pPr/>
              <a:t>‹#›</a:t>
            </a:fld>
            <a:endParaRPr lang="en-US" dirty="0"/>
          </a:p>
        </p:txBody>
      </p:sp>
    </p:spTree>
    <p:extLst>
      <p:ext uri="{BB962C8B-B14F-4D97-AF65-F5344CB8AC3E}">
        <p14:creationId xmlns:p14="http://schemas.microsoft.com/office/powerpoint/2010/main" val="1777111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5EE287-7896-4E76-B133-DE0FC364D444}" type="datetimeFigureOut">
              <a:rPr lang="en-US" smtClean="0"/>
              <a:pPr/>
              <a:t>7/16/2018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230F27E5-2D6B-467B-855D-9652A3101BD5}" type="slidenum">
              <a:rPr lang="en-US" smtClean="0"/>
              <a:pPr/>
              <a:t>‹#›</a:t>
            </a:fld>
            <a:endParaRPr lang="en-US" dirty="0"/>
          </a:p>
        </p:txBody>
      </p:sp>
    </p:spTree>
    <p:extLst>
      <p:ext uri="{BB962C8B-B14F-4D97-AF65-F5344CB8AC3E}">
        <p14:creationId xmlns:p14="http://schemas.microsoft.com/office/powerpoint/2010/main" val="3038893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5EE287-7896-4E76-B133-DE0FC364D444}" type="datetimeFigureOut">
              <a:rPr lang="en-US" smtClean="0"/>
              <a:pPr/>
              <a:t>7/16/2018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230F27E5-2D6B-467B-855D-9652A3101BD5}" type="slidenum">
              <a:rPr lang="en-US" smtClean="0"/>
              <a:pPr/>
              <a:t>‹#›</a:t>
            </a:fld>
            <a:endParaRPr lang="en-US" dirty="0"/>
          </a:p>
        </p:txBody>
      </p:sp>
    </p:spTree>
    <p:extLst>
      <p:ext uri="{BB962C8B-B14F-4D97-AF65-F5344CB8AC3E}">
        <p14:creationId xmlns:p14="http://schemas.microsoft.com/office/powerpoint/2010/main" val="1069405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5EE287-7896-4E76-B133-DE0FC364D444}" type="datetimeFigureOut">
              <a:rPr lang="en-US" smtClean="0"/>
              <a:pPr/>
              <a:t>7/16/2018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230F27E5-2D6B-467B-855D-9652A3101BD5}"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574744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5EE287-7896-4E76-B133-DE0FC364D444}" type="datetimeFigureOut">
              <a:rPr lang="en-US" smtClean="0"/>
              <a:pPr/>
              <a:t>7/16/2018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230F27E5-2D6B-467B-855D-9652A3101BD5}" type="slidenum">
              <a:rPr lang="en-US" smtClean="0"/>
              <a:pPr/>
              <a:t>‹#›</a:t>
            </a:fld>
            <a:endParaRPr lang="en-US" dirty="0"/>
          </a:p>
        </p:txBody>
      </p:sp>
    </p:spTree>
    <p:extLst>
      <p:ext uri="{BB962C8B-B14F-4D97-AF65-F5344CB8AC3E}">
        <p14:creationId xmlns:p14="http://schemas.microsoft.com/office/powerpoint/2010/main" val="2772513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85EE287-7896-4E76-B133-DE0FC364D444}" type="datetimeFigureOut">
              <a:rPr lang="en-US" smtClean="0"/>
              <a:pPr/>
              <a:t>7/16/2018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0F27E5-2D6B-467B-855D-9652A3101BD5}" type="slidenum">
              <a:rPr lang="en-US" smtClean="0"/>
              <a:pPr/>
              <a:t>‹#›</a:t>
            </a:fld>
            <a:endParaRPr lang="en-US" dirty="0"/>
          </a:p>
        </p:txBody>
      </p:sp>
    </p:spTree>
    <p:extLst>
      <p:ext uri="{BB962C8B-B14F-4D97-AF65-F5344CB8AC3E}">
        <p14:creationId xmlns:p14="http://schemas.microsoft.com/office/powerpoint/2010/main" val="2122172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85EE287-7896-4E76-B133-DE0FC364D444}" type="datetimeFigureOut">
              <a:rPr lang="en-US" smtClean="0"/>
              <a:pPr/>
              <a:t>7/16/2018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0F27E5-2D6B-467B-855D-9652A3101BD5}" type="slidenum">
              <a:rPr lang="en-US" smtClean="0"/>
              <a:pPr/>
              <a:t>‹#›</a:t>
            </a:fld>
            <a:endParaRPr lang="en-US" dirty="0"/>
          </a:p>
        </p:txBody>
      </p:sp>
    </p:spTree>
    <p:extLst>
      <p:ext uri="{BB962C8B-B14F-4D97-AF65-F5344CB8AC3E}">
        <p14:creationId xmlns:p14="http://schemas.microsoft.com/office/powerpoint/2010/main" val="3585838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5EE287-7896-4E76-B133-DE0FC364D444}" type="datetimeFigureOut">
              <a:rPr lang="en-US" smtClean="0"/>
              <a:pPr/>
              <a:t>7/16/2018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0F27E5-2D6B-467B-855D-9652A3101BD5}" type="slidenum">
              <a:rPr lang="en-US" smtClean="0"/>
              <a:pPr/>
              <a:t>‹#›</a:t>
            </a:fld>
            <a:endParaRPr lang="en-US" dirty="0"/>
          </a:p>
        </p:txBody>
      </p:sp>
    </p:spTree>
    <p:extLst>
      <p:ext uri="{BB962C8B-B14F-4D97-AF65-F5344CB8AC3E}">
        <p14:creationId xmlns:p14="http://schemas.microsoft.com/office/powerpoint/2010/main" val="3864041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285EE287-7896-4E76-B133-DE0FC364D444}" type="datetimeFigureOut">
              <a:rPr lang="en-US" smtClean="0"/>
              <a:pPr/>
              <a:t>7/16/2018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230F27E5-2D6B-467B-855D-9652A3101BD5}" type="slidenum">
              <a:rPr lang="en-US" smtClean="0"/>
              <a:pPr/>
              <a:t>‹#›</a:t>
            </a:fld>
            <a:endParaRPr lang="en-US" dirty="0"/>
          </a:p>
        </p:txBody>
      </p:sp>
    </p:spTree>
    <p:extLst>
      <p:ext uri="{BB962C8B-B14F-4D97-AF65-F5344CB8AC3E}">
        <p14:creationId xmlns:p14="http://schemas.microsoft.com/office/powerpoint/2010/main" val="659541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5EE287-7896-4E76-B133-DE0FC364D444}" type="datetimeFigureOut">
              <a:rPr lang="en-US" smtClean="0"/>
              <a:pPr/>
              <a:t>7/16/2018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0F27E5-2D6B-467B-855D-9652A3101BD5}" type="slidenum">
              <a:rPr lang="en-US" smtClean="0"/>
              <a:pPr/>
              <a:t>‹#›</a:t>
            </a:fld>
            <a:endParaRPr lang="en-US" dirty="0"/>
          </a:p>
        </p:txBody>
      </p:sp>
    </p:spTree>
    <p:extLst>
      <p:ext uri="{BB962C8B-B14F-4D97-AF65-F5344CB8AC3E}">
        <p14:creationId xmlns:p14="http://schemas.microsoft.com/office/powerpoint/2010/main" val="3443568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5EE287-7896-4E76-B133-DE0FC364D444}" type="datetimeFigureOut">
              <a:rPr lang="en-US" smtClean="0"/>
              <a:pPr/>
              <a:t>7/16/2018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230F27E5-2D6B-467B-855D-9652A3101BD5}" type="slidenum">
              <a:rPr lang="en-US" smtClean="0"/>
              <a:pPr/>
              <a:t>‹#›</a:t>
            </a:fld>
            <a:endParaRPr lang="en-US" dirty="0"/>
          </a:p>
        </p:txBody>
      </p:sp>
    </p:spTree>
    <p:extLst>
      <p:ext uri="{BB962C8B-B14F-4D97-AF65-F5344CB8AC3E}">
        <p14:creationId xmlns:p14="http://schemas.microsoft.com/office/powerpoint/2010/main" val="1399425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5EE287-7896-4E76-B133-DE0FC364D444}" type="datetimeFigureOut">
              <a:rPr lang="en-US" smtClean="0"/>
              <a:pPr/>
              <a:t>7/16/2018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0F27E5-2D6B-467B-855D-9652A3101BD5}" type="slidenum">
              <a:rPr lang="en-US" smtClean="0"/>
              <a:pPr/>
              <a:t>‹#›</a:t>
            </a:fld>
            <a:endParaRPr lang="en-US" dirty="0"/>
          </a:p>
        </p:txBody>
      </p:sp>
    </p:spTree>
    <p:extLst>
      <p:ext uri="{BB962C8B-B14F-4D97-AF65-F5344CB8AC3E}">
        <p14:creationId xmlns:p14="http://schemas.microsoft.com/office/powerpoint/2010/main" val="557056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5EE287-7896-4E76-B133-DE0FC364D444}" type="datetimeFigureOut">
              <a:rPr lang="en-US" smtClean="0"/>
              <a:pPr/>
              <a:t>7/16/2018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0F27E5-2D6B-467B-855D-9652A3101BD5}" type="slidenum">
              <a:rPr lang="en-US" smtClean="0"/>
              <a:pPr/>
              <a:t>‹#›</a:t>
            </a:fld>
            <a:endParaRPr lang="en-US" dirty="0"/>
          </a:p>
        </p:txBody>
      </p:sp>
    </p:spTree>
    <p:extLst>
      <p:ext uri="{BB962C8B-B14F-4D97-AF65-F5344CB8AC3E}">
        <p14:creationId xmlns:p14="http://schemas.microsoft.com/office/powerpoint/2010/main" val="1444053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5EE287-7896-4E76-B133-DE0FC364D444}" type="datetimeFigureOut">
              <a:rPr lang="en-US" smtClean="0"/>
              <a:pPr/>
              <a:t>7/16/2018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0F27E5-2D6B-467B-855D-9652A3101BD5}" type="slidenum">
              <a:rPr lang="en-US" smtClean="0"/>
              <a:pPr/>
              <a:t>‹#›</a:t>
            </a:fld>
            <a:endParaRPr lang="en-US" dirty="0"/>
          </a:p>
        </p:txBody>
      </p:sp>
    </p:spTree>
    <p:extLst>
      <p:ext uri="{BB962C8B-B14F-4D97-AF65-F5344CB8AC3E}">
        <p14:creationId xmlns:p14="http://schemas.microsoft.com/office/powerpoint/2010/main" val="1687992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285EE287-7896-4E76-B133-DE0FC364D444}" type="datetimeFigureOut">
              <a:rPr lang="en-US" smtClean="0"/>
              <a:pPr/>
              <a:t>7/16/2018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0F27E5-2D6B-467B-855D-9652A3101BD5}" type="slidenum">
              <a:rPr lang="en-US" smtClean="0"/>
              <a:pPr/>
              <a:t>‹#›</a:t>
            </a:fld>
            <a:endParaRPr lang="en-US" dirty="0"/>
          </a:p>
        </p:txBody>
      </p:sp>
    </p:spTree>
    <p:extLst>
      <p:ext uri="{BB962C8B-B14F-4D97-AF65-F5344CB8AC3E}">
        <p14:creationId xmlns:p14="http://schemas.microsoft.com/office/powerpoint/2010/main" val="807833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5EE287-7896-4E76-B133-DE0FC364D444}" type="datetimeFigureOut">
              <a:rPr lang="en-US" smtClean="0"/>
              <a:pPr/>
              <a:t>7/16/2018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0F27E5-2D6B-467B-855D-9652A3101BD5}" type="slidenum">
              <a:rPr lang="en-US" smtClean="0"/>
              <a:pPr/>
              <a:t>‹#›</a:t>
            </a:fld>
            <a:endParaRPr lang="en-US" dirty="0"/>
          </a:p>
        </p:txBody>
      </p:sp>
    </p:spTree>
    <p:extLst>
      <p:ext uri="{BB962C8B-B14F-4D97-AF65-F5344CB8AC3E}">
        <p14:creationId xmlns:p14="http://schemas.microsoft.com/office/powerpoint/2010/main" val="717961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5EE287-7896-4E76-B133-DE0FC364D444}" type="datetimeFigureOut">
              <a:rPr lang="en-US" smtClean="0"/>
              <a:pPr/>
              <a:t>7/16/2018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0F27E5-2D6B-467B-855D-9652A3101BD5}" type="slidenum">
              <a:rPr lang="en-US" smtClean="0"/>
              <a:pPr/>
              <a:t>‹#›</a:t>
            </a:fld>
            <a:endParaRPr lang="en-US" dirty="0"/>
          </a:p>
        </p:txBody>
      </p:sp>
    </p:spTree>
    <p:extLst>
      <p:ext uri="{BB962C8B-B14F-4D97-AF65-F5344CB8AC3E}">
        <p14:creationId xmlns:p14="http://schemas.microsoft.com/office/powerpoint/2010/main" val="1854184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cstate="email">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85EE287-7896-4E76-B133-DE0FC364D444}" type="datetimeFigureOut">
              <a:rPr lang="en-US" smtClean="0"/>
              <a:pPr/>
              <a:t>7/16/2018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230F27E5-2D6B-467B-855D-9652A3101BD5}" type="slidenum">
              <a:rPr lang="en-US" smtClean="0"/>
              <a:pPr/>
              <a:t>‹#›</a:t>
            </a:fld>
            <a:endParaRPr lang="en-US" dirty="0"/>
          </a:p>
        </p:txBody>
      </p:sp>
    </p:spTree>
    <p:extLst>
      <p:ext uri="{BB962C8B-B14F-4D97-AF65-F5344CB8AC3E}">
        <p14:creationId xmlns:p14="http://schemas.microsoft.com/office/powerpoint/2010/main" val="31423478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6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6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6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6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6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7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62.gif"/></Relationships>
</file>

<file path=ppt/slides/_rels/slide7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0322" y="2775473"/>
            <a:ext cx="8144134" cy="1387736"/>
          </a:xfrm>
        </p:spPr>
        <p:txBody>
          <a:bodyPr/>
          <a:lstStyle/>
          <a:p>
            <a:r>
              <a:rPr lang="en-US" dirty="0" smtClean="0"/>
              <a:t>Module 2 – </a:t>
            </a:r>
            <a:br>
              <a:rPr lang="en-US" dirty="0" smtClean="0"/>
            </a:br>
            <a:r>
              <a:rPr lang="en-US" dirty="0" smtClean="0"/>
              <a:t>Material Handling</a:t>
            </a:r>
            <a:endParaRPr lang="en-US" dirty="0"/>
          </a:p>
        </p:txBody>
      </p:sp>
      <p:sp>
        <p:nvSpPr>
          <p:cNvPr id="3" name="Subtitle 2"/>
          <p:cNvSpPr>
            <a:spLocks noGrp="1"/>
          </p:cNvSpPr>
          <p:nvPr>
            <p:ph type="subTitle" idx="1"/>
          </p:nvPr>
        </p:nvSpPr>
        <p:spPr/>
        <p:txBody>
          <a:bodyPr/>
          <a:lstStyle/>
          <a:p>
            <a:r>
              <a:rPr lang="en-US" dirty="0" smtClean="0"/>
              <a:t>Mechanical and Manual Considerations</a:t>
            </a:r>
            <a:endParaRPr lang="en-US" dirty="0"/>
          </a:p>
        </p:txBody>
      </p:sp>
    </p:spTree>
    <p:extLst>
      <p:ext uri="{BB962C8B-B14F-4D97-AF65-F5344CB8AC3E}">
        <p14:creationId xmlns:p14="http://schemas.microsoft.com/office/powerpoint/2010/main" val="3910283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Whistleblower Protection</a:t>
            </a:r>
            <a:endParaRPr lang="en-US" dirty="0"/>
          </a:p>
        </p:txBody>
      </p:sp>
      <p:sp>
        <p:nvSpPr>
          <p:cNvPr id="3" name="Content Placeholder 2"/>
          <p:cNvSpPr>
            <a:spLocks noGrp="1"/>
          </p:cNvSpPr>
          <p:nvPr>
            <p:ph idx="1"/>
          </p:nvPr>
        </p:nvSpPr>
        <p:spPr>
          <a:xfrm>
            <a:off x="680321" y="2336873"/>
            <a:ext cx="7668549" cy="3599316"/>
          </a:xfrm>
        </p:spPr>
        <p:txBody>
          <a:bodyPr/>
          <a:lstStyle/>
          <a:p>
            <a:endParaRPr lang="en-US" sz="2800" dirty="0" smtClean="0"/>
          </a:p>
          <a:p>
            <a:r>
              <a:rPr lang="en-US" sz="2800" dirty="0" smtClean="0"/>
              <a:t>Section 11(c) of the OSH Act</a:t>
            </a:r>
          </a:p>
          <a:p>
            <a:endParaRPr lang="en-US" sz="2800" dirty="0" smtClean="0"/>
          </a:p>
          <a:p>
            <a:r>
              <a:rPr lang="en-US" sz="2800" dirty="0" smtClean="0"/>
              <a:t>OSHA's Whistleblower Protection Program enforces the whistleblower provisions of more than twenty whistleblower statutes protecting employees who report violations</a:t>
            </a:r>
          </a:p>
          <a:p>
            <a:endParaRPr lang="en-US" dirty="0"/>
          </a:p>
        </p:txBody>
      </p:sp>
      <p:pic>
        <p:nvPicPr>
          <p:cNvPr id="110594" name="Picture 2" descr="C:\Documents and Settings\WNCC\Local Settings\Temporary Internet Files\Content.IE5\EM09DXH0\whistle[1].jpg" title="Picture of a whistle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45167" y="3015697"/>
            <a:ext cx="2743200"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Whistleblower </a:t>
            </a:r>
            <a:r>
              <a:rPr lang="en-US" dirty="0" smtClean="0"/>
              <a:t>Protection </a:t>
            </a:r>
            <a:endParaRPr lang="en-US" dirty="0"/>
          </a:p>
        </p:txBody>
      </p:sp>
      <p:sp>
        <p:nvSpPr>
          <p:cNvPr id="3" name="Content Placeholder 2"/>
          <p:cNvSpPr>
            <a:spLocks noGrp="1"/>
          </p:cNvSpPr>
          <p:nvPr>
            <p:ph idx="1"/>
          </p:nvPr>
        </p:nvSpPr>
        <p:spPr>
          <a:xfrm>
            <a:off x="680321" y="2336873"/>
            <a:ext cx="7668549" cy="3599316"/>
          </a:xfrm>
        </p:spPr>
        <p:txBody>
          <a:bodyPr/>
          <a:lstStyle/>
          <a:p>
            <a:endParaRPr lang="en-US" sz="2800" dirty="0" smtClean="0"/>
          </a:p>
          <a:p>
            <a:r>
              <a:rPr lang="en-US" sz="2800" dirty="0" smtClean="0"/>
              <a:t>An employer may not take an adverse action against an employee because the employee engages in protected activity.</a:t>
            </a:r>
          </a:p>
          <a:p>
            <a:endParaRPr lang="en-US" dirty="0"/>
          </a:p>
        </p:txBody>
      </p:sp>
      <p:pic>
        <p:nvPicPr>
          <p:cNvPr id="4" name="Picture 3" title="Picture of a whistle "/>
          <p:cNvPicPr>
            <a:picLocks noChangeAspect="1"/>
          </p:cNvPicPr>
          <p:nvPr/>
        </p:nvPicPr>
        <p:blipFill rotWithShape="1">
          <a:blip r:embed="rId3" cstate="email">
            <a:duotone>
              <a:prstClr val="black"/>
              <a:schemeClr val="tx2">
                <a:tint val="45000"/>
                <a:satMod val="400000"/>
              </a:schemeClr>
            </a:duotone>
            <a:extLst>
              <a:ext uri="{28A0092B-C50C-407E-A947-70E740481C1C}">
                <a14:useLocalDpi xmlns:a14="http://schemas.microsoft.com/office/drawing/2010/main"/>
              </a:ext>
            </a:extLst>
          </a:blip>
          <a:srcRect/>
          <a:stretch/>
        </p:blipFill>
        <p:spPr>
          <a:xfrm>
            <a:off x="8640733" y="4006735"/>
            <a:ext cx="3261864" cy="20116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13116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Whistleblower </a:t>
            </a:r>
            <a:r>
              <a:rPr lang="en-US" dirty="0" smtClean="0"/>
              <a:t>Protection  </a:t>
            </a:r>
            <a:endParaRPr lang="en-US" dirty="0"/>
          </a:p>
        </p:txBody>
      </p:sp>
      <p:sp>
        <p:nvSpPr>
          <p:cNvPr id="3" name="Content Placeholder 2"/>
          <p:cNvSpPr>
            <a:spLocks noGrp="1"/>
          </p:cNvSpPr>
          <p:nvPr>
            <p:ph idx="1"/>
          </p:nvPr>
        </p:nvSpPr>
        <p:spPr>
          <a:xfrm>
            <a:off x="680321" y="2336873"/>
            <a:ext cx="9613861" cy="4147054"/>
          </a:xfrm>
        </p:spPr>
        <p:txBody>
          <a:bodyPr>
            <a:normAutofit lnSpcReduction="10000"/>
          </a:bodyPr>
          <a:lstStyle/>
          <a:p>
            <a:endParaRPr lang="en-US" sz="2800" dirty="0" smtClean="0"/>
          </a:p>
          <a:p>
            <a:r>
              <a:rPr lang="en-US" sz="3600" dirty="0" smtClean="0"/>
              <a:t>Protected activities </a:t>
            </a:r>
            <a:r>
              <a:rPr lang="en-US" sz="3600" b="1" i="1" dirty="0" smtClean="0">
                <a:solidFill>
                  <a:schemeClr val="accent1">
                    <a:lumMod val="60000"/>
                    <a:lumOff val="40000"/>
                  </a:schemeClr>
                </a:solidFill>
              </a:rPr>
              <a:t>may</a:t>
            </a:r>
            <a:r>
              <a:rPr lang="en-US" sz="3600" dirty="0" smtClean="0"/>
              <a:t> include:</a:t>
            </a:r>
          </a:p>
          <a:p>
            <a:endParaRPr lang="en-US" sz="3600" dirty="0" smtClean="0"/>
          </a:p>
          <a:p>
            <a:pPr lvl="1"/>
            <a:r>
              <a:rPr lang="en-US" sz="2400" dirty="0" smtClean="0"/>
              <a:t>Making a health and safety complaint to a supervisor</a:t>
            </a:r>
          </a:p>
          <a:p>
            <a:pPr lvl="1"/>
            <a:r>
              <a:rPr lang="en-US" sz="2400" dirty="0" smtClean="0"/>
              <a:t>Making a health and safety complaint to the Government</a:t>
            </a:r>
          </a:p>
          <a:p>
            <a:pPr lvl="1"/>
            <a:r>
              <a:rPr lang="en-US" sz="2400" dirty="0" smtClean="0"/>
              <a:t>Reporting a work-related illness or injury</a:t>
            </a:r>
          </a:p>
          <a:p>
            <a:pPr lvl="1"/>
            <a:r>
              <a:rPr lang="en-US" sz="2400" dirty="0" smtClean="0"/>
              <a:t>Cooperating in an inspection/investigation</a:t>
            </a:r>
          </a:p>
          <a:p>
            <a:pPr lvl="1"/>
            <a:r>
              <a:rPr lang="en-US" sz="2400" dirty="0" smtClean="0"/>
              <a:t>Requesting Safety Data Sheets</a:t>
            </a:r>
          </a:p>
          <a:p>
            <a:pPr lvl="1"/>
            <a:r>
              <a:rPr lang="en-US" sz="2400" dirty="0" smtClean="0"/>
              <a:t>Testifying</a:t>
            </a:r>
          </a:p>
          <a:p>
            <a:pPr lvl="1"/>
            <a:r>
              <a:rPr lang="en-US" sz="2400" dirty="0" smtClean="0"/>
              <a:t>Refusing to do unsafe tasks</a:t>
            </a:r>
          </a:p>
          <a:p>
            <a:pPr lvl="1"/>
            <a:endParaRPr lang="en-US" dirty="0" smtClean="0"/>
          </a:p>
          <a:p>
            <a:endParaRPr lang="en-US" dirty="0"/>
          </a:p>
        </p:txBody>
      </p:sp>
    </p:spTree>
    <p:extLst>
      <p:ext uri="{BB962C8B-B14F-4D97-AF65-F5344CB8AC3E}">
        <p14:creationId xmlns:p14="http://schemas.microsoft.com/office/powerpoint/2010/main" val="2014082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1579" y="649705"/>
            <a:ext cx="11107437" cy="1275347"/>
          </a:xfrm>
          <a:noFill/>
          <a:ln/>
        </p:spPr>
        <p:txBody>
          <a:bodyPr/>
          <a:lstStyle/>
          <a:p>
            <a:r>
              <a:rPr lang="en-US" dirty="0" smtClean="0"/>
              <a:t>Common Standards for Warehousing</a:t>
            </a:r>
            <a:endParaRPr lang="en-US" dirty="0"/>
          </a:p>
        </p:txBody>
      </p:sp>
      <p:sp>
        <p:nvSpPr>
          <p:cNvPr id="9219" name="Rectangle 3"/>
          <p:cNvSpPr>
            <a:spLocks noGrp="1" noChangeArrowheads="1"/>
          </p:cNvSpPr>
          <p:nvPr>
            <p:ph type="body" idx="1"/>
          </p:nvPr>
        </p:nvSpPr>
        <p:spPr>
          <a:xfrm>
            <a:off x="1320031" y="1844016"/>
            <a:ext cx="9070878" cy="5340555"/>
          </a:xfrm>
          <a:noFill/>
          <a:ln/>
        </p:spPr>
        <p:txBody>
          <a:bodyPr>
            <a:normAutofit/>
          </a:bodyPr>
          <a:lstStyle/>
          <a:p>
            <a:pPr>
              <a:lnSpc>
                <a:spcPct val="80000"/>
              </a:lnSpc>
            </a:pPr>
            <a:endParaRPr lang="en-US" sz="2800" dirty="0" smtClean="0"/>
          </a:p>
          <a:p>
            <a:pPr>
              <a:lnSpc>
                <a:spcPct val="80000"/>
              </a:lnSpc>
            </a:pPr>
            <a:r>
              <a:rPr lang="en-US" sz="2800" dirty="0" smtClean="0"/>
              <a:t>General Duty Clause</a:t>
            </a:r>
          </a:p>
          <a:p>
            <a:pPr>
              <a:lnSpc>
                <a:spcPct val="80000"/>
              </a:lnSpc>
            </a:pPr>
            <a:endParaRPr lang="en-US" sz="3200" dirty="0" smtClean="0"/>
          </a:p>
          <a:p>
            <a:pPr lvl="1">
              <a:lnSpc>
                <a:spcPct val="80000"/>
              </a:lnSpc>
            </a:pPr>
            <a:r>
              <a:rPr lang="en-US" sz="2600" dirty="0" smtClean="0"/>
              <a:t>Section 5(a)(1) </a:t>
            </a:r>
          </a:p>
          <a:p>
            <a:pPr lvl="1">
              <a:lnSpc>
                <a:spcPct val="80000"/>
              </a:lnSpc>
            </a:pPr>
            <a:endParaRPr lang="en-US" dirty="0" smtClean="0"/>
          </a:p>
          <a:p>
            <a:pPr lvl="2">
              <a:lnSpc>
                <a:spcPct val="80000"/>
              </a:lnSpc>
            </a:pPr>
            <a:r>
              <a:rPr lang="en-US" sz="2200" dirty="0" smtClean="0"/>
              <a:t>(1) shall furnish to each of his employees employment and a place of employment which are free from recognized hazards that are causing or are likely to cause death or serious physical harm to his employees</a:t>
            </a:r>
          </a:p>
          <a:p>
            <a:pPr lvl="1">
              <a:lnSpc>
                <a:spcPct val="80000"/>
              </a:lnSpc>
            </a:pPr>
            <a:endParaRPr lang="en-US" dirty="0"/>
          </a:p>
          <a:p>
            <a:pPr lvl="2">
              <a:lnSpc>
                <a:spcPct val="80000"/>
              </a:lnSpc>
            </a:pPr>
            <a:endParaRPr lang="en-US" dirty="0"/>
          </a:p>
        </p:txBody>
      </p:sp>
      <p:sp>
        <p:nvSpPr>
          <p:cNvPr id="53250" name="AutoShape 2" descr="data:image/png;base64,iVBORw0KGgoAAAANSUhEUgAAAY4AAAB+CAMAAAAEPwbjAAAAwFBMVEUDZaX///8AY6QAYaMAX6IAXaEAWZ8AW6AAZqaiv9gAV55kn8aRu9f4+/2TstB7rM/n7fPq9PkecKvx9vqixd2/1+fS4u2wxNrz+fxPkL1Cf7O5z+KuzeHd5e4qcatLgrSEs9J1ocY6hrjQ3utZi7nd7PQAUpyRrszF3OoATJlposhWkr4xdq6audQOcq0sfbNQirlum8LD0+NVlsGnvtdmk75+pcg/eq9zqs5snsUceLGEpcgygraYwNpnkby9zeAODJlDAAAYxElEQVR4nO1dCVvbOBO2JTlWTJzETmxyQS4MWXIZaEOTQvf//6tPx4zsXBBaYPdbPE+fkjjWNa9mNBpJI8sqqKCCCiqooIIKKqigggoqqKCCDhM5+PH9Mi3oLUR4aIi/Q36MUpEjp5S+Q2Zfj9gq6kZdRVHtj1nI+PdVtRdFvepq6bxH9b4auee2bwM1/xQO967XsH1BIrPJ0H2XCn4xCmeXg9b7wMErIqPW+vJylIjc/GohH79BhHjdd4GjVJEgrBxC1Cc76Rcj+u+Q+y5w0FTmEUxFJnQkP/p37L1q+KXofeDQucQLIRJEwWGvCuvqd+hd4KBpQ+YxJhKOpwKO36d3gcOZqzzGcvJCeHU+n1cfi7Hjd+hd4CDnGRwWcQSxAo3foneBI4w0HIWD5E/pPeAgs0lOOgr6A3oXONKggON96D3goN/9QlltEyHkAC8IOfxc/aL+HoDjeKLtF8wrBo5COiRR1+HL0egp5K6bTYYJLTEiHo82nLnbfd9xuHhOHJfswEHkmyoN3U1jsnVduhjJ5JYr7Sfx3bsCOFjJFfSlRYSwUrvZvUjqQf3iYtytEc8h6rHz0L2/SIIguLiIeu0ccx1e6cb1ev1iXF64pTwcjjOFNMnFfXezDwghpUX5/uKiHojSxt0BL7HH+243UrNAO9DOev6F8SC8nShmtBr1hvLOJjXBDxbWEnwqu66fTIFLhP/QA6/t+3aj52RwkHCYqHfrdc3eqL/jeCJWZ6IEoQGvBL3lo/HRA/nhP8CGfwmR8FzxxS+PXI8+3Sve9Anra9PzPnU8to7VG92Z6uxcT9nsi/LDtHZv38cIB5n1tMoZede8VldgXjnbhdVUYfVq6Hmbcwm+H1Qn95hH4/5vQeUvPIJ4moX2UC6IEsbV1z5bwrwsFNqdsOWF+tYNhXywik4wXjqUOryHfbrJ+LMWro4jZ9YrBWyyyekrQmpKrvy1VIeEac+IXeF8CHkSOXR84ZUO51YzIirp72STKDiqWqVMNTPZD/VSayAUEgdNtdRD9+UE4XDv9ELUuWInWegeP88xl3Z02kgNThbd6Fda30t3AMcXlgtJ5DLRjEixE5fK4lsn1U9jfOoCz0NSigA/T//i3CAcXP/iD/V44d7bWlYy8cC0IxhRSt+gGKuAQ5FTBYbM0JhhUlxSUEFdkBnLS1AEFvDpDFhKRnX94Hmmh+RGW/MfDGD/LjcfAeTwO1vDKP5k4PjCNpU0ksAs6hljhizF1xrwrYaaxm0CbNeAn90BxpGFHlfsyUD/bTzpXxDpbN0CVJ4d4LYE8gRwVL4X0mFJXxH09XLOO7HZbB6A5w/ISgfG78YSzKqGEScP4IjBOgoW+hcGcMxNzqV7eNPAsYBtD/GvAg5B7A66ZzVv/1AXOrp9tguH3QOmJwaOEkqHfxiOnlFAbHwMDr8YOyTRIXD5Zsu4dJpH4UiSY3DAD3YQOkySN9iFg6Mc7cNRK+AQxH4ehKM0PgpHo3EMDiS/MtAU7cBBNvWjcAwKOARRHJi34fDqR+FAOg7HLmVwjIKjcDQLOKyPgcOPtmlQwHEqUZzDvSMc9dyu9q2d7QUcr9Ex6UAOvwWOFsLhbZdh7FzydHzseC7gEMSGB+AgpIR+wX04guAYHOi7qpd2S0EKT7CsvvSs3Mw75jlPxmazQEN3bxpoT8CeDfangcGedBBKKcl9Ow5HMe+QRK+Ah03TLWlbfEXpGODqkQtPWgO0gdEzmDE52pUOwjudzmXGYVw3bBk4RtAbkmJWrigEDnWNz8qRegOcS/Y5Ms6DyXh8DWsU9hRdiBuQlxgUTt2wlMrZRLQwhTk42ccdhnS967N6ccPDf5/Qk5EbCv4WX9Om5lOMuqYEfGt6U+D+MyDF7mBiGPf138YI5YbI4STKOjwJIRd8w0VsR4WyUkSeoNvjeod20Hb6WqnXn/RjCusfrQ11QVv5er8HsVCxxbDeYc/NOTKZSTm3Wo7rHRV4g6JPkRdwaEJvIcoBHUoe9ulA9/myekyI5ltQoxZZwnDT44wQiuIlBMwDuyC6JFnWjXUODjLTotXQi+5sDaCnbgGHJoLuworibmmkBuY+mzUVq4K1S4V9pJdqg4HkFptrrvvd6WKRlv0ExeM7nAqwuyorRx3ZeKb50YCAquuG4g0XJLMxvcZll2DqMfqlhw/Cy7q7T243m1FFC0WfklDD1HoebdpdBUCrxrWozEE+gno9sJNpCHA0xr1E7QESWXE+aspJXy/cYi4hbZ02Pls83eptDHFauzcT+ySqPSz/IU78S8jdRHG21clv1KNbwXfijnr1lnncSJoh2lJOOMEESY+yUG7GkiQA8iqThkkTRGtnt6tTdzCpZ4WJV9yOKlWTzHbwxY89UXe5mv8tt//9XZ6vRqSkDVFSCtfzc7Ut8Nt8ynNbNYWeuZmLx/PqkxiU+Xy+HqVp2q7O567DpnOd6Lw6cg6ctiQOe5p/U7mez1dLl5FZeT4fygwErebzcvqltZUk4jiMC6Ly1FGOG4w5RD/e6bHyCeeO7vzisyJHsl8MGo4j0uj9ty+WJv5Q/VV80MQcZ0+gvia9tlP9wA9vzustbxRUUEEFFVRQQQUVVFBBBRVUUEH/LqKUsRN88JRl9MdlkiyvT/Ru0ndswQeR6yyn1Wq1vdn1oe0QHc2rSDd/2hqSmrzmo0/Dgw6zUi8/q9A3keP0xsrnH8TRqPSShLBb48O346P7vk4kVssyu/20noqL4JLe4uOmjlf6jOBTep0saT405SJiUH7JBUmWt008b/LHcJAnkRkw5uzT4KDt2y4uDJ0epZNYy2ZjMv149yxREciCM5d5KlZi4/tLeoOwEo/fCQ6VWfLZcIixw0sbb4ZDH2dbfXg1XaUy7uVqvadWdcuvRPcpPb8XHFZ2NvIT4RBUqr8RDkL1Xp3kozcckFDBrk6pl9Sa8eTy5SLZ4B3hwE2xnwuHdyIcBAcLQmA5ffTBcDhlO4NDb3/ov2zl/AfgcE+Cgzmzu8oMdr3BaNP+WAuQ8PsMDjaQx3jKr5h//wE4TlFWLl/PYx/6JiG6pzY2HysdZJRkcOhrKl7bIfcfgOMEZeV09aYe2MFOK3pH3Hu0+QXCM6U6wgkx/72U5P8fjhOUlQfGF8BBwmZg+/Hig2erGPlkfno0n/8AHCdIB+ozc76DTOfDDz+0hLGWCjiOvGIC8RD6CT4uUv6KcJygrHal43Poa8LxG8rqc4giHOpkiAz5SphTEsTotn+GMPlQPtqBQx5+kAkclYBgMv2HuiUTRVO86JZKrsw4y/kgHARzyTIxSUT1XFOaSUCpo+ssDRGz82/vA37fhYNYlIlcHcZ00FtyQFnBi6aGMkHJxQSm2TDyK544O2mJSlNyGDloLxFuhXBqYc4I5xYXL47OKnEcT25TToxHgFL+NIjiyY+RRYmTh4NSa3k2kAlqD6GoxGa5kYfkOA+Xoo3WqBd3Uy5rRQl9Onsex83bs02Y7cA8BAfZbJahqBvhIi/Rvode/Pyk6iLvd/tRmcRxVGuHxDSdkuXDYBzHg7Mll5wPNxthrXMSLpb6bMBSFCmfbJY6lN62shIZ8OVtM44rtw8L2WoiN+zCKykVGXHxz7L0P41qOPrRE61u3j6pBHy5gBovucJkeRvFcW3EaTb0iJduZZqodhtysi90JOfgBg5PJ8oZoGxsPxnOIERgB4862Hav42Zw0HDayxK0klpo3rNbXpi2tLGeivZ+72U/+a1mH4yUQ3CE2U78iIdViCu4pDS86mal2UHtkal2ps0gq3TQMy5nSTLIIVlk31vennTQy6tJdqLADip9736XMSa5unijryNPQqvju5l7lr3SFpP5FYb18QePMG+Z6RM4jToc/NhfUaA1wZit4K76W3c1vNEnTyIV/9K5wkOj3V5kJ2sDB11oMCY3w5UOixonPXSZ204Fj0DEPNTXTs1vbn5qZiVDegwOwoffIjwJZnUxu+j6UZ9UGsvSVCzUOJUxbec6bud8vSoDVwN9C5x8RTo1CL8px8jsPTjoYySTJT9vbqo6cGu9bwpFMlwSMklqKohu41ywSTkW/cl0gwGLhTi53+NcwonyspBUId78OX1Kq4pDk72Rl8yurlIo+f7q11VZF/qNO8zh+ixcJAP/XunK+9WZ0EF3QQtDbngLrem6M6F06VCHqa1xPCkfNeJaTdesNpBZJ1O5kR6usEh0dK6DykoUD4+TCzsawvm9yoXuIqGoHmnrn2cU4qvGHfGUrnSq2VUKwc597WNiNMQYbd6usgrVclTQkdv9N3ppqr769QsPylavfv36ddXHk2ghue5poUgt0epQK5hGhYUpQHb2HPgtQYiHjGBJltpPG4ohj7JLWZf7fUNIRguAofzcYx0tA4lSrzTUvfzcITOIjLkSgzIhbmr6vKcD1AVXipUQhTmZMfhdHsNzNpmKsiNPWQIznYEOB3nEsiILLGXl0dJdTpfYamJMICzuBGIWNtTxbwLRbpseI708HAIAjE+4Kx20rdioD/ozfTuW3XMcrMCDqw5kYLRJ7oCiGmo3BobnPXO8CAGYjEqOw5+x184IcRRrMZgok0EYDsBhZYbuuUtgQnivTV5XBxuNUxe63AUcfytBlEB7DMCM9Q8YDrPqIFxy5PFyS6GaNQSAvlCD8zFDlzcQQpkil0miY09QfWDeBy0N8SYc7fKJO5TvwEHP8nDkXIj60LF/pd/TSwx2y6IIxxm4EBGOZYxM1vnC0efG0gQ46c5kWyh/BgFNCXtQ0JiY63IB7xU4SiFGb4SW6ejJ9uqv7ec6eoSkenkLP9rWTelyrJYsEI9YS9LeUOzCOpbga3DI58TK6fIelHZl56mnK0enuktWnZfhyCkrLSg+LIFi4FZOjsBBgC3nYKrimWW7fI2VbDMACsTjO3XLwBlkeiWLr3wEDg9gtqs6N/YAOgXNL7PXw0MeQIX/BlYs9ffkEn5WcVfIkxhXk6QhBkOM5Qhi2FAn7o/BEULmqhOyaoJjs90EODo5LWiSo3/63H0ZjpyyKiUy4n3rahuO0THp+AFjkJk2w1BojzEseIKhYzAk4prCMf8khUYKG8qODl42m8EBytVHcNvAXbTZzFFdrDKQD/FVTH96hB90nFnqhKEbTtvtNobFoafAAdLR0iuTDuEPwH6I7Uwet2oBEZAQji4/WVmRxUO7PX3i2207CgesJbeGeLzWAh0fYIhkYzJhiJ8146BsezMAUS5kHEIjg+MacvOn23CY87omXpCb0z+SqjtwoJjljloTNRxuN+AtcAhja9j6GDh03Xa72lE4oj04gIH2HTCwYkIkGzgojn3dFS8pm+Po6U4DR2Tg0MdD29nBaUXXBo7J9g9VbXsw0wB4vreMpe7dITjK6qDZrygrhAPvPxTaQpdGD8KBY0eZnays8rUj5FU4/KNwVAEOE4wJ45HdMceMfX48aTP3+J5LA8dfULw/fOxIelzvwJFJxw4cZZ2ggxYwhm7eCkRAHEYheCAYzm+SjgyOAZT2fWvsgKGcDdG6O0069LY3whiBuqEZchQO++1wCOlYb022k3Xn6CldAwemCOQVOoH4f7sCx+Fo6AR1THAADuJubqrlng6pCfEKXpaOPTjOj5Smaaw9oNCaiyV5g7Jy+j+/mbr9PhzN7g4cmbIibHua7yeDIyvg+3Aco6Nw7NK+sqLhfD8I7UmW1T4cu5TABRyOUIR0pq1Wob5PhoPyZrLf9N+Ao7cLRyYdFuns8MyfXFuHaB+OZi1PPwyuR+GIfmylqC3huZEOMa+HzKOHkHPQ+r8pHbXlU56WvKpnvPLGJq5qFjw75ETpSAnB6ZbfS0XdNh8Dh0VnvR3d33zZ0P3LON1KTo68FcJ0FI6B52wROkkMHG4TY8+p9QQM9vSmsQOcBLZ95ZA8UcvTNzbZvcqz/ODHNSuba74mHdTCxqxLwryiHwWHRUrp+biRE8Pk4Aa6DA6Y3/gPW4yha/QXHbesdtxNFJ6bOegCw97oxYfZKdKxp6wwvNfVnlXiDGyUvlbQW3Xy3qvX4HDQUxhprv8BHPPjQ7mugRN+X+VWGaqH1l8PGbrZj6L3GXv3FDjUqhvCgdLh4Lx+oL1uJ0nHLhy4xWILDr2IFQbR4vExnU6n6eMM1ntOhcNFlDV7/wSOFywrC2Y2jPFZDfl5fmg52nh0ryt7cPDZbBZiuH17YaZKOXf+Nhw8FCn4Lhx4HSVEqz1NOnaVFYV4XXk45BInFcOkPVehdIQmNNO5PTjwYMruUA5DErgQX4cDdQhuZSccY/HeHYWDWv2rK3A5Ehf9oQcvccycJGCf4g1Tck4VT8bdGTLzycCBGhD+fsNBifYnk0l8h2MHKit3O4ffkw6yAA5mxx3Cau+8u5Rrxftyj3CYvoIBcnfgQI9TAMu0r8KBzM98VhhPL92FIzN0uVCmc3zMwLXYPbBeTjKP7gwKQs+txZ5VKTiNwPuRzFKnDz3lHmumQ2sbBzt6ZQwcuqfSx/xVVqfCYQ4t/TC9RcUKfiKl2G7mN0NsuY1Fu/TT0uQgHBj/E1yIdLQPB9uCYwCG2DluVbjE0y7hcWUlfVZlU0PwYJUPTc2NsnK5cU0iA2TJ8dIDLTHGoQCD9jaAk/ESFYKq0M/ssjdIgMuDOo4pg2iZb7OszAgUo4XnKj3DiXTJ1ma5mwLU7jRcGIx1LeiokYfDOEkc1PxaJ2QBbw0cTXcLjgdIgOsdBKLq2t+uj1tWZLx1+Y2Go3po7MiWnyjEI62DG1j3lHOGJ/haayUFrIODSR183HhFG1GxG5M+wmEsqw3eljQT2t1BQ/9tY4clPeF5lPW9iolncV+GGJxEKs5dFHWbN98ZNXC0BoxR6i7RibdrWaEdHxNZN7xbQMCBr+gExlycprBSDRc/mrNHZvnpiHQkMzQq9Dmqi3BPV4mxEGWiSxlGFe1aqnspN2QwpeQSg45PPca8pRnIGxz60lgFcyTaJ3zuoP6dOqA5jCk2mS42a/zSkJcckmu8ydXbqh2DqOWtkEIm5paBsqc2arnKxStG1HBvTt0op8xEXQ+6t+2H8hjH4OAv5cQFXrddvE3A7rYXm5rxHSwZBlK3a67DHBfntoNrlFJX1oJt9DzAHznXkDi6hnVCDNre9JQ8VDSuhKp9A/56Xzh4GA7Qc/g84iFYxZMnzvlIsi2Q3mK6RBs4qtUiu9VDD3r0AKxN2iLBUtW/vmyjq3UyEppD7Zzpm3V837cDdO40Qx6aS4+TM25OMhDMTJYhX4LdUDrKrd+cyf1Ocsnaf+YWcQ54d5KUclRDqtDGEDtJWcy9zc0EyZIa54vcVNOqQeWjEcdFT3s8qPUqCFRQ24A8d0V9ue7pftTnT5hncMtDqSrCOSqFqdoREVT0bj611t6q7aNBa3Z+T4Btz9aw4Ug7EP1YBySl/DybvSQ1OstS+GO4gFutUvnxbT2XnTC9ulrzro03POi2vbn53c+V77dwfYrHeQ637FtQhiXY1NWKelEgXklupGHrbq+G6bwi0Yl62dfeqJTttfK38RubtjWa6V/BoR92Mn9owtYvuM0uqVoPWy/4jrmxNk/J82rQDFqKsQfOGJL1JIrKmprSn/nohndV0VKpjf24vFqaiLLTeVewzm9NqkIPXE6ipkrTjcrsrtpLJFd9P+mt+l5PaG/IUnyc6PGK0HSQiL7nx9U7TslwEmVlwstl8RHcBsKUj6JeLhNzAIySu2pXr9P6Sfnnk4qx6h30aMpNctVI3ksu3hxyZi2g0mUxvmzlbk3Lom6iafPvDnV7UH3xSziVvJPtirYa1eN0etPT1Wj5k/LPpUvb0RYnmcW7YhTLmlae6x4kk8TPq83BMKFqjVD7fvDcEyNhpy9mLf3+jOcOtYvGiaf9/qXczMilEoI0ckPlY7+fit8eZQxsmQ3JZYmzODKTyWdqosahVL7zsnEBh1AA0fll8yVRWvgoq5eq0uQTYRH68/WtpkEXe/4tswgTTUlT2RArq7SlzK9cqy3ZgFQ2jemisW6E8Y6s9GO4U08LGn0l2SQsOWqRHU5utcHShUi+7jN2SzwsHCfzUxIqo5HvBxyVmi+b9ebTkJ0EuR/JVnJiHu6+cnA5huz8xYxypdGOGNfusyAjpesaXAGh5hsUGHKsXgRzJFnTcq+pFm9VLb/erO60wb3YWbPI7sv4kOqa06Mrs///JF3qfpobFgnTpqv/wYf4CjpAakqabK0cUG2JxweXEwr6UFKb6irbnNczqR+nHx8q6L1I7TEabJvw2iv4SuSIgj6ClHfyeUsQtLKafO2L+f4hYnL6ZXZh6kfSQ4lutII+l9Q2tbz7kc6EcLQqr8YqKOgjSHlk6ylOcglbRMqrVQjHP0J6w2+j4pUcRpnjPsiB4zks0PiHiDh6X89kcHb2Qx44akXpZ0QsLOgIOeG8i/sI/fh8/e8Nx/o1iDDev1PRWO/ulqQQjX+eCGN6a8/XvhuxoIIKKuiD6X+1RxP/GJGyYw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1579" y="649705"/>
            <a:ext cx="11107437" cy="1275347"/>
          </a:xfrm>
          <a:noFill/>
          <a:ln/>
        </p:spPr>
        <p:txBody>
          <a:bodyPr/>
          <a:lstStyle/>
          <a:p>
            <a:r>
              <a:rPr lang="en-US" dirty="0" smtClean="0"/>
              <a:t>Common Standards for </a:t>
            </a:r>
            <a:r>
              <a:rPr lang="en-US" dirty="0" smtClean="0"/>
              <a:t>Warehousing </a:t>
            </a:r>
            <a:endParaRPr lang="en-US" dirty="0"/>
          </a:p>
        </p:txBody>
      </p:sp>
      <p:sp>
        <p:nvSpPr>
          <p:cNvPr id="9219" name="Rectangle 3"/>
          <p:cNvSpPr>
            <a:spLocks noGrp="1" noChangeArrowheads="1"/>
          </p:cNvSpPr>
          <p:nvPr>
            <p:ph type="body" idx="1"/>
          </p:nvPr>
        </p:nvSpPr>
        <p:spPr>
          <a:xfrm>
            <a:off x="1320031" y="1844016"/>
            <a:ext cx="9070878" cy="5340555"/>
          </a:xfrm>
          <a:noFill/>
          <a:ln/>
        </p:spPr>
        <p:txBody>
          <a:bodyPr>
            <a:normAutofit/>
          </a:bodyPr>
          <a:lstStyle/>
          <a:p>
            <a:pPr marL="457200" lvl="1" indent="0">
              <a:lnSpc>
                <a:spcPct val="80000"/>
              </a:lnSpc>
              <a:buNone/>
            </a:pPr>
            <a:endParaRPr lang="en-US" dirty="0" smtClean="0"/>
          </a:p>
          <a:p>
            <a:pPr>
              <a:lnSpc>
                <a:spcPct val="80000"/>
              </a:lnSpc>
            </a:pPr>
            <a:r>
              <a:rPr lang="en-US" sz="2800" dirty="0" smtClean="0"/>
              <a:t>Primary General Industry Standards</a:t>
            </a:r>
            <a:endParaRPr lang="en-US" sz="3200" dirty="0" smtClean="0"/>
          </a:p>
          <a:p>
            <a:pPr lvl="1">
              <a:lnSpc>
                <a:spcPct val="80000"/>
              </a:lnSpc>
            </a:pPr>
            <a:endParaRPr lang="en-US" sz="2400" dirty="0" smtClean="0"/>
          </a:p>
          <a:p>
            <a:pPr lvl="1">
              <a:lnSpc>
                <a:spcPct val="80000"/>
              </a:lnSpc>
            </a:pPr>
            <a:r>
              <a:rPr lang="en-US" sz="2400" dirty="0" smtClean="0"/>
              <a:t>29CFR1910 Subpart N – Materials Handling and Storage</a:t>
            </a:r>
          </a:p>
          <a:p>
            <a:pPr lvl="2">
              <a:lnSpc>
                <a:spcPct val="80000"/>
              </a:lnSpc>
            </a:pPr>
            <a:r>
              <a:rPr lang="en-US" sz="2200" dirty="0" smtClean="0"/>
              <a:t>29CFR1910.176 – Handling Materials – General</a:t>
            </a:r>
          </a:p>
          <a:p>
            <a:pPr lvl="2">
              <a:lnSpc>
                <a:spcPct val="80000"/>
              </a:lnSpc>
            </a:pPr>
            <a:r>
              <a:rPr lang="en-US" sz="2200" dirty="0" smtClean="0"/>
              <a:t>29CFR1910.178 – Powered Industrial Trucks</a:t>
            </a:r>
          </a:p>
          <a:p>
            <a:pPr lvl="1">
              <a:lnSpc>
                <a:spcPct val="80000"/>
              </a:lnSpc>
            </a:pPr>
            <a:endParaRPr lang="en-US" dirty="0"/>
          </a:p>
          <a:p>
            <a:pPr>
              <a:lnSpc>
                <a:spcPct val="80000"/>
              </a:lnSpc>
            </a:pPr>
            <a:r>
              <a:rPr lang="en-US" sz="2800" dirty="0"/>
              <a:t>Related Standards </a:t>
            </a:r>
          </a:p>
          <a:p>
            <a:pPr>
              <a:lnSpc>
                <a:spcPct val="80000"/>
              </a:lnSpc>
            </a:pPr>
            <a:endParaRPr lang="en-US" sz="2800" dirty="0"/>
          </a:p>
          <a:p>
            <a:pPr lvl="1">
              <a:lnSpc>
                <a:spcPct val="80000"/>
              </a:lnSpc>
            </a:pPr>
            <a:r>
              <a:rPr lang="en-US" dirty="0"/>
              <a:t>29CFR1910.1030 – Bloodborne Pathogens</a:t>
            </a:r>
          </a:p>
          <a:p>
            <a:pPr lvl="1">
              <a:lnSpc>
                <a:spcPct val="80000"/>
              </a:lnSpc>
            </a:pPr>
            <a:r>
              <a:rPr lang="en-US" dirty="0" smtClean="0"/>
              <a:t>29CFR1910.22 &amp; 29CFR1910.23-Guarding </a:t>
            </a:r>
            <a:r>
              <a:rPr lang="en-US" dirty="0"/>
              <a:t>Floor &amp;</a:t>
            </a:r>
            <a:r>
              <a:rPr lang="en-US" dirty="0" smtClean="0"/>
              <a:t> </a:t>
            </a:r>
            <a:r>
              <a:rPr lang="en-US" dirty="0"/>
              <a:t>Wall Openings </a:t>
            </a:r>
            <a:r>
              <a:rPr lang="en-US" dirty="0" smtClean="0"/>
              <a:t>&amp; Holes</a:t>
            </a:r>
            <a:endParaRPr lang="en-US" dirty="0"/>
          </a:p>
          <a:p>
            <a:pPr lvl="1">
              <a:lnSpc>
                <a:spcPct val="80000"/>
              </a:lnSpc>
            </a:pPr>
            <a:r>
              <a:rPr lang="en-US" dirty="0"/>
              <a:t>29CFR1910.1200 – Hazard Communication</a:t>
            </a:r>
          </a:p>
          <a:p>
            <a:pPr lvl="2">
              <a:lnSpc>
                <a:spcPct val="80000"/>
              </a:lnSpc>
            </a:pPr>
            <a:endParaRPr lang="en-US" dirty="0"/>
          </a:p>
        </p:txBody>
      </p:sp>
      <p:sp>
        <p:nvSpPr>
          <p:cNvPr id="53250" name="AutoShape 2" descr="data:image/png;base64,iVBORw0KGgoAAAANSUhEUgAAAY4AAAB+CAMAAAAEPwbjAAAAwFBMVEUDZaX///8AY6QAYaMAX6IAXaEAWZ8AW6AAZqaiv9gAV55kn8aRu9f4+/2TstB7rM/n7fPq9PkecKvx9vqixd2/1+fS4u2wxNrz+fxPkL1Cf7O5z+KuzeHd5e4qcatLgrSEs9J1ocY6hrjQ3utZi7nd7PQAUpyRrszF3OoATJlposhWkr4xdq6audQOcq0sfbNQirlum8LD0+NVlsGnvtdmk75+pcg/eq9zqs5snsUceLGEpcgygraYwNpnkby9zeAODJlDAAAYxElEQVR4nO1dCVvbOBO2JTlWTJzETmxyQS4MWXIZaEOTQvf//6tPx4zsXBBaYPdbPE+fkjjWNa9mNBpJI8sqqKCCCiqooIIKKqigggoqqKCCDhM5+PH9Mi3oLUR4aIi/Q36MUpEjp5S+Q2Zfj9gq6kZdRVHtj1nI+PdVtRdFvepq6bxH9b4auee2bwM1/xQO967XsH1BIrPJ0H2XCn4xCmeXg9b7wMErIqPW+vJylIjc/GohH79BhHjdd4GjVJEgrBxC1Cc76Rcj+u+Q+y5w0FTmEUxFJnQkP/p37L1q+KXofeDQucQLIRJEwWGvCuvqd+hd4KBpQ+YxJhKOpwKO36d3gcOZqzzGcvJCeHU+n1cfi7Hjd+hd4CDnGRwWcQSxAo3foneBI4w0HIWD5E/pPeAgs0lOOgr6A3oXONKggON96D3goN/9QlltEyHkAC8IOfxc/aL+HoDjeKLtF8wrBo5COiRR1+HL0egp5K6bTYYJLTEiHo82nLnbfd9xuHhOHJfswEHkmyoN3U1jsnVduhjJ5JYr7Sfx3bsCOFjJFfSlRYSwUrvZvUjqQf3iYtytEc8h6rHz0L2/SIIguLiIeu0ccx1e6cb1ev1iXF64pTwcjjOFNMnFfXezDwghpUX5/uKiHojSxt0BL7HH+243UrNAO9DOev6F8SC8nShmtBr1hvLOJjXBDxbWEnwqu66fTIFLhP/QA6/t+3aj52RwkHCYqHfrdc3eqL/jeCJWZ6IEoQGvBL3lo/HRA/nhP8CGfwmR8FzxxS+PXI8+3Sve9Anra9PzPnU8to7VG92Z6uxcT9nsi/LDtHZv38cIB5n1tMoZede8VldgXjnbhdVUYfVq6Hmbcwm+H1Qn95hH4/5vQeUvPIJ4moX2UC6IEsbV1z5bwrwsFNqdsOWF+tYNhXywik4wXjqUOryHfbrJ+LMWro4jZ9YrBWyyyekrQmpKrvy1VIeEac+IXeF8CHkSOXR84ZUO51YzIirp72STKDiqWqVMNTPZD/VSayAUEgdNtdRD9+UE4XDv9ELUuWInWegeP88xl3Z02kgNThbd6Fda30t3AMcXlgtJ5DLRjEixE5fK4lsn1U9jfOoCz0NSigA/T//i3CAcXP/iD/V44d7bWlYy8cC0IxhRSt+gGKuAQ5FTBYbM0JhhUlxSUEFdkBnLS1AEFvDpDFhKRnX94Hmmh+RGW/MfDGD/LjcfAeTwO1vDKP5k4PjCNpU0ksAs6hljhizF1xrwrYaaxm0CbNeAn90BxpGFHlfsyUD/bTzpXxDpbN0CVJ4d4LYE8gRwVL4X0mFJXxH09XLOO7HZbB6A5w/ISgfG78YSzKqGEScP4IjBOgoW+hcGcMxNzqV7eNPAsYBtD/GvAg5B7A66ZzVv/1AXOrp9tguH3QOmJwaOEkqHfxiOnlFAbHwMDr8YOyTRIXD5Zsu4dJpH4UiSY3DAD3YQOkySN9iFg6Mc7cNRK+AQxH4ehKM0PgpHo3EMDiS/MtAU7cBBNvWjcAwKOARRHJi34fDqR+FAOg7HLmVwjIKjcDQLOKyPgcOPtmlQwHEqUZzDvSMc9dyu9q2d7QUcr9Ex6UAOvwWOFsLhbZdh7FzydHzseC7gEMSGB+AgpIR+wX04guAYHOi7qpd2S0EKT7CsvvSs3Mw75jlPxmazQEN3bxpoT8CeDfangcGedBBKKcl9Ow5HMe+QRK+Ah03TLWlbfEXpGODqkQtPWgO0gdEzmDE52pUOwjudzmXGYVw3bBk4RtAbkmJWrigEDnWNz8qRegOcS/Y5Ms6DyXh8DWsU9hRdiBuQlxgUTt2wlMrZRLQwhTk42ccdhnS967N6ccPDf5/Qk5EbCv4WX9Om5lOMuqYEfGt6U+D+MyDF7mBiGPf138YI5YbI4STKOjwJIRd8w0VsR4WyUkSeoNvjeod20Hb6WqnXn/RjCusfrQ11QVv5er8HsVCxxbDeYc/NOTKZSTm3Wo7rHRV4g6JPkRdwaEJvIcoBHUoe9ulA9/myekyI5ltQoxZZwnDT44wQiuIlBMwDuyC6JFnWjXUODjLTotXQi+5sDaCnbgGHJoLuworibmmkBuY+mzUVq4K1S4V9pJdqg4HkFptrrvvd6WKRlv0ExeM7nAqwuyorRx3ZeKb50YCAquuG4g0XJLMxvcZll2DqMfqlhw/Cy7q7T243m1FFC0WfklDD1HoebdpdBUCrxrWozEE+gno9sJNpCHA0xr1E7QESWXE+aspJXy/cYi4hbZ02Pls83eptDHFauzcT+ySqPSz/IU78S8jdRHG21clv1KNbwXfijnr1lnncSJoh2lJOOMEESY+yUG7GkiQA8iqThkkTRGtnt6tTdzCpZ4WJV9yOKlWTzHbwxY89UXe5mv8tt//9XZ6vRqSkDVFSCtfzc7Ut8Nt8ynNbNYWeuZmLx/PqkxiU+Xy+HqVp2q7O567DpnOd6Lw6cg6ctiQOe5p/U7mez1dLl5FZeT4fygwErebzcvqltZUk4jiMC6Ly1FGOG4w5RD/e6bHyCeeO7vzisyJHsl8MGo4j0uj9ty+WJv5Q/VV80MQcZ0+gvia9tlP9wA9vzustbxRUUEEFFVRQQQUVVFBBBRVUUEH/LqKUsRN88JRl9MdlkiyvT/Ru0ndswQeR6yyn1Wq1vdn1oe0QHc2rSDd/2hqSmrzmo0/Dgw6zUi8/q9A3keP0xsrnH8TRqPSShLBb48O346P7vk4kVssyu/20noqL4JLe4uOmjlf6jOBTep0saT405SJiUH7JBUmWt008b/LHcJAnkRkw5uzT4KDt2y4uDJ0epZNYy2ZjMv149yxREciCM5d5KlZi4/tLeoOwEo/fCQ6VWfLZcIixw0sbb4ZDH2dbfXg1XaUy7uVqvadWdcuvRPcpPb8XHFZ2NvIT4RBUqr8RDkL1Xp3kozcckFDBrk6pl9Sa8eTy5SLZ4B3hwE2xnwuHdyIcBAcLQmA5ffTBcDhlO4NDb3/ov2zl/AfgcE+Cgzmzu8oMdr3BaNP+WAuQ8PsMDjaQx3jKr5h//wE4TlFWLl/PYx/6JiG6pzY2HysdZJRkcOhrKl7bIfcfgOMEZeV09aYe2MFOK3pH3Hu0+QXCM6U6wgkx/72U5P8fjhOUlQfGF8BBwmZg+/Hig2erGPlkfno0n/8AHCdIB+ozc76DTOfDDz+0hLGWCjiOvGIC8RD6CT4uUv6KcJygrHal43Poa8LxG8rqc4giHOpkiAz5SphTEsTotn+GMPlQPtqBQx5+kAkclYBgMv2HuiUTRVO86JZKrsw4y/kgHARzyTIxSUT1XFOaSUCpo+ssDRGz82/vA37fhYNYlIlcHcZ00FtyQFnBi6aGMkHJxQSm2TDyK544O2mJSlNyGDloLxFuhXBqYc4I5xYXL47OKnEcT25TToxHgFL+NIjiyY+RRYmTh4NSa3k2kAlqD6GoxGa5kYfkOA+Xoo3WqBd3Uy5rRQl9Onsex83bs02Y7cA8BAfZbJahqBvhIi/Rvode/Pyk6iLvd/tRmcRxVGuHxDSdkuXDYBzHg7Mll5wPNxthrXMSLpb6bMBSFCmfbJY6lN62shIZ8OVtM44rtw8L2WoiN+zCKykVGXHxz7L0P41qOPrRE61u3j6pBHy5gBovucJkeRvFcW3EaTb0iJduZZqodhtysi90JOfgBg5PJ8oZoGxsPxnOIERgB4862Hav42Zw0HDayxK0klpo3rNbXpi2tLGeivZ+72U/+a1mH4yUQ3CE2U78iIdViCu4pDS86mal2UHtkal2ps0gq3TQMy5nSTLIIVlk31vennTQy6tJdqLADip9736XMSa5unijryNPQqvju5l7lr3SFpP5FYb18QePMG+Z6RM4jToc/NhfUaA1wZit4K76W3c1vNEnTyIV/9K5wkOj3V5kJ2sDB11oMCY3w5UOixonPXSZ204Fj0DEPNTXTs1vbn5qZiVDegwOwoffIjwJZnUxu+j6UZ9UGsvSVCzUOJUxbec6bud8vSoDVwN9C5x8RTo1CL8px8jsPTjoYySTJT9vbqo6cGu9bwpFMlwSMklqKohu41ywSTkW/cl0gwGLhTi53+NcwonyspBUId78OX1Kq4pDk72Rl8yurlIo+f7q11VZF/qNO8zh+ixcJAP/XunK+9WZ0EF3QQtDbngLrem6M6F06VCHqa1xPCkfNeJaTdesNpBZJ1O5kR6usEh0dK6DykoUD4+TCzsawvm9yoXuIqGoHmnrn2cU4qvGHfGUrnSq2VUKwc597WNiNMQYbd6usgrVclTQkdv9N3ppqr769QsPylavfv36ddXHk2ghue5poUgt0epQK5hGhYUpQHb2HPgtQYiHjGBJltpPG4ohj7JLWZf7fUNIRguAofzcYx0tA4lSrzTUvfzcITOIjLkSgzIhbmr6vKcD1AVXipUQhTmZMfhdHsNzNpmKsiNPWQIznYEOB3nEsiILLGXl0dJdTpfYamJMICzuBGIWNtTxbwLRbpseI708HAIAjE+4Kx20rdioD/ozfTuW3XMcrMCDqw5kYLRJ7oCiGmo3BobnPXO8CAGYjEqOw5+x184IcRRrMZgok0EYDsBhZYbuuUtgQnivTV5XBxuNUxe63AUcfytBlEB7DMCM9Q8YDrPqIFxy5PFyS6GaNQSAvlCD8zFDlzcQQpkil0miY09QfWDeBy0N8SYc7fKJO5TvwEHP8nDkXIj60LF/pd/TSwx2y6IIxxm4EBGOZYxM1vnC0efG0gQ46c5kWyh/BgFNCXtQ0JiY63IB7xU4SiFGb4SW6ejJ9uqv7ec6eoSkenkLP9rWTelyrJYsEI9YS9LeUOzCOpbga3DI58TK6fIelHZl56mnK0enuktWnZfhyCkrLSg+LIFi4FZOjsBBgC3nYKrimWW7fI2VbDMACsTjO3XLwBlkeiWLr3wEDg9gtqs6N/YAOgXNL7PXw0MeQIX/BlYs9ffkEn5WcVfIkxhXk6QhBkOM5Qhi2FAn7o/BEULmqhOyaoJjs90EODo5LWiSo3/63H0ZjpyyKiUy4n3rahuO0THp+AFjkJk2w1BojzEseIKhYzAk4prCMf8khUYKG8qODl42m8EBytVHcNvAXbTZzFFdrDKQD/FVTH96hB90nFnqhKEbTtvtNobFoafAAdLR0iuTDuEPwH6I7Uwet2oBEZAQji4/WVmRxUO7PX3i2207CgesJbeGeLzWAh0fYIhkYzJhiJ8146BsezMAUS5kHEIjg+MacvOn23CY87omXpCb0z+SqjtwoJjljloTNRxuN+AtcAhja9j6GDh03Xa72lE4oj04gIH2HTCwYkIkGzgojn3dFS8pm+Po6U4DR2Tg0MdD29nBaUXXBo7J9g9VbXsw0wB4vreMpe7dITjK6qDZrygrhAPvPxTaQpdGD8KBY0eZnays8rUj5FU4/KNwVAEOE4wJ45HdMceMfX48aTP3+J5LA8dfULw/fOxIelzvwJFJxw4cZZ2ggxYwhm7eCkRAHEYheCAYzm+SjgyOAZT2fWvsgKGcDdG6O0069LY3whiBuqEZchQO++1wCOlYb022k3Xn6CldAwemCOQVOoH4f7sCx+Fo6AR1THAADuJubqrlng6pCfEKXpaOPTjOj5Smaaw9oNCaiyV5g7Jy+j+/mbr9PhzN7g4cmbIibHua7yeDIyvg+3Aco6Nw7NK+sqLhfD8I7UmW1T4cu5TABRyOUIR0pq1Wob5PhoPyZrLf9N+Ao7cLRyYdFuns8MyfXFuHaB+OZi1PPwyuR+GIfmylqC3huZEOMa+HzKOHkHPQ+r8pHbXlU56WvKpnvPLGJq5qFjw75ETpSAnB6ZbfS0XdNh8Dh0VnvR3d33zZ0P3LON1KTo68FcJ0FI6B52wROkkMHG4TY8+p9QQM9vSmsQOcBLZ95ZA8UcvTNzbZvcqz/ODHNSuba74mHdTCxqxLwryiHwWHRUrp+biRE8Pk4Aa6DA6Y3/gPW4yha/QXHbesdtxNFJ6bOegCw97oxYfZKdKxp6wwvNfVnlXiDGyUvlbQW3Xy3qvX4HDQUxhprv8BHPPjQ7mugRN+X+VWGaqH1l8PGbrZj6L3GXv3FDjUqhvCgdLh4Lx+oL1uJ0nHLhy4xWILDr2IFQbR4vExnU6n6eMM1ntOhcNFlDV7/wSOFywrC2Y2jPFZDfl5fmg52nh0ryt7cPDZbBZiuH17YaZKOXf+Nhw8FCn4Lhx4HSVEqz1NOnaVFYV4XXk45BInFcOkPVehdIQmNNO5PTjwYMruUA5DErgQX4cDdQhuZSccY/HeHYWDWv2rK3A5Ehf9oQcvccycJGCf4g1Tck4VT8bdGTLzycCBGhD+fsNBifYnk0l8h2MHKit3O4ffkw6yAA5mxx3Cau+8u5Rrxftyj3CYvoIBcnfgQI9TAMu0r8KBzM98VhhPL92FIzN0uVCmc3zMwLXYPbBeTjKP7gwKQs+txZ5VKTiNwPuRzFKnDz3lHmumQ2sbBzt6ZQwcuqfSx/xVVqfCYQ4t/TC9RcUKfiKl2G7mN0NsuY1Fu/TT0uQgHBj/E1yIdLQPB9uCYwCG2DluVbjE0y7hcWUlfVZlU0PwYJUPTc2NsnK5cU0iA2TJ8dIDLTHGoQCD9jaAk/ESFYKq0M/ssjdIgMuDOo4pg2iZb7OszAgUo4XnKj3DiXTJ1ma5mwLU7jRcGIx1LeiokYfDOEkc1PxaJ2QBbw0cTXcLjgdIgOsdBKLq2t+uj1tWZLx1+Y2Go3po7MiWnyjEI62DG1j3lHOGJ/haayUFrIODSR183HhFG1GxG5M+wmEsqw3eljQT2t1BQ/9tY4clPeF5lPW9iolncV+GGJxEKs5dFHWbN98ZNXC0BoxR6i7RibdrWaEdHxNZN7xbQMCBr+gExlycprBSDRc/mrNHZvnpiHQkMzQq9Dmqi3BPV4mxEGWiSxlGFe1aqnspN2QwpeQSg45PPca8pRnIGxz60lgFcyTaJ3zuoP6dOqA5jCk2mS42a/zSkJcckmu8ydXbqh2DqOWtkEIm5paBsqc2arnKxStG1HBvTt0op8xEXQ+6t+2H8hjH4OAv5cQFXrddvE3A7rYXm5rxHSwZBlK3a67DHBfntoNrlFJX1oJt9DzAHznXkDi6hnVCDNre9JQ8VDSuhKp9A/56Xzh4GA7Qc/g84iFYxZMnzvlIsi2Q3mK6RBs4qtUiu9VDD3r0AKxN2iLBUtW/vmyjq3UyEppD7Zzpm3V837cDdO40Qx6aS4+TM25OMhDMTJYhX4LdUDrKrd+cyf1Ocsnaf+YWcQ54d5KUclRDqtDGEDtJWcy9zc0EyZIa54vcVNOqQeWjEcdFT3s8qPUqCFRQ24A8d0V9ue7pftTnT5hncMtDqSrCOSqFqdoREVT0bj611t6q7aNBa3Z+T4Btz9aw4Ug7EP1YBySl/DybvSQ1OstS+GO4gFutUvnxbT2XnTC9ulrzro03POi2vbn53c+V77dwfYrHeQ637FtQhiXY1NWKelEgXklupGHrbq+G6bwi0Yl62dfeqJTttfK38RubtjWa6V/BoR92Mn9owtYvuM0uqVoPWy/4jrmxNk/J82rQDFqKsQfOGJL1JIrKmprSn/nohndV0VKpjf24vFqaiLLTeVewzm9NqkIPXE6ipkrTjcrsrtpLJFd9P+mt+l5PaG/IUnyc6PGK0HSQiL7nx9U7TslwEmVlwstl8RHcBsKUj6JeLhNzAIySu2pXr9P6Sfnnk4qx6h30aMpNctVI3ksu3hxyZi2g0mUxvmzlbk3Lom6iafPvDnV7UH3xSziVvJPtirYa1eN0etPT1Wj5k/LPpUvb0RYnmcW7YhTLmlae6x4kk8TPq83BMKFqjVD7fvDcEyNhpy9mLf3+jOcOtYvGiaf9/qXczMilEoI0ckPlY7+fit8eZQxsmQ3JZYmzODKTyWdqosahVL7zsnEBh1AA0fll8yVRWvgoq5eq0uQTYRH68/WtpkEXe/4tswgTTUlT2RArq7SlzK9cqy3ZgFQ2jemisW6E8Y6s9GO4U08LGn0l2SQsOWqRHU5utcHShUi+7jN2SzwsHCfzUxIqo5HvBxyVmi+b9ebTkJ0EuR/JVnJiHu6+cnA5huz8xYxypdGOGNfusyAjpesaXAGh5hsUGHKsXgRzJFnTcq+pFm9VLb/erO60wb3YWbPI7sv4kOqa06Mrs///JF3qfpobFgnTpqv/wYf4CjpAakqabK0cUG2JxweXEwr6UFKb6irbnNczqR+nHx8q6L1I7TEabJvw2iv4SuSIgj6ClHfyeUsQtLKafO2L+f4hYnL6ZXZh6kfSQ4lutII+l9Q2tbz7kc6EcLQqr8YqKOgjSHlk6ylOcglbRMqrVQjHP0J6w2+j4pUcRpnjPsiB4zks0PiHiDh6X89kcHb2Qx44akXpZ0QsLOgIOeG8i/sI/fh8/e8Nx/o1iDDev1PRWO/ulqQQjX+eCGN6a8/XvhuxoIIKKuiD6X+1RxP/GJGyYw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017991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Considerations</a:t>
            </a:r>
            <a:endParaRPr lang="en-US" dirty="0"/>
          </a:p>
        </p:txBody>
      </p:sp>
      <p:sp>
        <p:nvSpPr>
          <p:cNvPr id="3" name="Content Placeholder 2"/>
          <p:cNvSpPr>
            <a:spLocks noGrp="1"/>
          </p:cNvSpPr>
          <p:nvPr>
            <p:ph idx="1"/>
          </p:nvPr>
        </p:nvSpPr>
        <p:spPr/>
        <p:txBody>
          <a:bodyPr/>
          <a:lstStyle/>
          <a:p>
            <a:r>
              <a:rPr lang="en-US" sz="2800" dirty="0" smtClean="0"/>
              <a:t>A good place to start</a:t>
            </a:r>
          </a:p>
          <a:p>
            <a:endParaRPr lang="en-US" sz="2800" dirty="0" smtClean="0"/>
          </a:p>
          <a:p>
            <a:pPr lvl="1"/>
            <a:r>
              <a:rPr lang="en-US" sz="2400" dirty="0" smtClean="0"/>
              <a:t>Ergonomics </a:t>
            </a:r>
          </a:p>
          <a:p>
            <a:pPr lvl="1"/>
            <a:endParaRPr lang="en-US" sz="2400" dirty="0" smtClean="0"/>
          </a:p>
          <a:p>
            <a:pPr lvl="1"/>
            <a:r>
              <a:rPr lang="en-US" sz="2400" dirty="0" smtClean="0"/>
              <a:t>Sharps</a:t>
            </a:r>
          </a:p>
          <a:p>
            <a:pPr lvl="1"/>
            <a:endParaRPr lang="en-US" sz="2400" dirty="0" smtClean="0"/>
          </a:p>
          <a:p>
            <a:pPr lvl="1"/>
            <a:r>
              <a:rPr lang="en-US" sz="2400" dirty="0" smtClean="0"/>
              <a:t>Banding</a:t>
            </a:r>
            <a:endParaRPr lang="en-US" sz="2400" dirty="0"/>
          </a:p>
        </p:txBody>
      </p:sp>
      <p:pic>
        <p:nvPicPr>
          <p:cNvPr id="106498" name="Picture 2" descr="C:\Documents and Settings\WNCC\Local Settings\Temporary Internet Files\Content.IE5\DBM79D71\start-button[1].jpg" title="Picture of a start button"/>
          <p:cNvPicPr>
            <a:picLocks noChangeAspect="1" noChangeArrowheads="1"/>
          </p:cNvPicPr>
          <p:nvPr/>
        </p:nvPicPr>
        <p:blipFill>
          <a:blip r:embed="rId3" cstate="email">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5052786" y="2520044"/>
            <a:ext cx="5364480" cy="402336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Practice Considerations - Ergonomics</a:t>
            </a:r>
            <a:endParaRPr lang="en-US" dirty="0"/>
          </a:p>
        </p:txBody>
      </p:sp>
      <p:sp>
        <p:nvSpPr>
          <p:cNvPr id="3" name="Content Placeholder 2"/>
          <p:cNvSpPr>
            <a:spLocks noGrp="1"/>
          </p:cNvSpPr>
          <p:nvPr>
            <p:ph idx="1"/>
          </p:nvPr>
        </p:nvSpPr>
        <p:spPr/>
        <p:txBody>
          <a:bodyPr>
            <a:normAutofit/>
          </a:bodyPr>
          <a:lstStyle/>
          <a:p>
            <a:r>
              <a:rPr lang="en-US" sz="2800" dirty="0" smtClean="0"/>
              <a:t>Defined as…..</a:t>
            </a:r>
          </a:p>
          <a:p>
            <a:endParaRPr lang="en-US" dirty="0" smtClean="0"/>
          </a:p>
          <a:p>
            <a:pPr lvl="1"/>
            <a:r>
              <a:rPr lang="en-US" sz="2400" dirty="0" smtClean="0"/>
              <a:t>Interdisciplinary science that deals with the interaction of people with the objects they use and the environments in which they function </a:t>
            </a:r>
          </a:p>
          <a:p>
            <a:pPr lvl="1">
              <a:buNone/>
            </a:pPr>
            <a:r>
              <a:rPr lang="en-US" sz="2400" dirty="0" smtClean="0"/>
              <a:t>							</a:t>
            </a:r>
            <a:r>
              <a:rPr lang="en-US" dirty="0" smtClean="0"/>
              <a:t>(Mustafa B.P., 1997)</a:t>
            </a:r>
          </a:p>
          <a:p>
            <a:pPr lvl="1"/>
            <a:endParaRPr lang="en-US" sz="2400" dirty="0" smtClean="0"/>
          </a:p>
          <a:p>
            <a:pPr lvl="1"/>
            <a:r>
              <a:rPr lang="en-US" sz="2400" dirty="0" smtClean="0"/>
              <a:t>Remember to consider the entire environment (noise, temperature, physical considerations, etc)</a:t>
            </a:r>
          </a:p>
          <a:p>
            <a:pPr lvl="1"/>
            <a:endParaRPr lang="en-US" dirty="0" smtClean="0"/>
          </a:p>
          <a:p>
            <a:pPr lvl="1"/>
            <a:endParaRPr lang="en-US" dirty="0"/>
          </a:p>
        </p:txBody>
      </p:sp>
    </p:spTree>
    <p:extLst>
      <p:ext uri="{BB962C8B-B14F-4D97-AF65-F5344CB8AC3E}">
        <p14:creationId xmlns:p14="http://schemas.microsoft.com/office/powerpoint/2010/main" val="3257159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of Ergonomics</a:t>
            </a:r>
            <a:endParaRPr lang="en-US" dirty="0"/>
          </a:p>
        </p:txBody>
      </p:sp>
      <p:sp>
        <p:nvSpPr>
          <p:cNvPr id="3" name="Content Placeholder 2"/>
          <p:cNvSpPr>
            <a:spLocks noGrp="1"/>
          </p:cNvSpPr>
          <p:nvPr>
            <p:ph idx="1"/>
          </p:nvPr>
        </p:nvSpPr>
        <p:spPr>
          <a:xfrm>
            <a:off x="680320" y="2336873"/>
            <a:ext cx="11511679" cy="3599316"/>
          </a:xfrm>
        </p:spPr>
        <p:txBody>
          <a:bodyPr/>
          <a:lstStyle/>
          <a:p>
            <a:r>
              <a:rPr lang="en-US" sz="2800" dirty="0" smtClean="0"/>
              <a:t>Maximize safety and production by fitting the task to the person.  </a:t>
            </a:r>
            <a:endParaRPr lang="en-US" dirty="0" smtClean="0"/>
          </a:p>
          <a:p>
            <a:endParaRPr lang="en-US" sz="2800" dirty="0" smtClean="0"/>
          </a:p>
        </p:txBody>
      </p:sp>
      <p:sp>
        <p:nvSpPr>
          <p:cNvPr id="4" name="Rectangle 4" title="Picture of rectangle with the word ergonomics in it"/>
          <p:cNvSpPr>
            <a:spLocks noChangeArrowheads="1"/>
          </p:cNvSpPr>
          <p:nvPr/>
        </p:nvSpPr>
        <p:spPr bwMode="auto">
          <a:xfrm>
            <a:off x="4304130" y="4669030"/>
            <a:ext cx="3048000" cy="914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5" name="Oval 6" title="Picture of oval with the word well-being in it"/>
          <p:cNvSpPr>
            <a:spLocks noChangeArrowheads="1"/>
          </p:cNvSpPr>
          <p:nvPr/>
        </p:nvSpPr>
        <p:spPr bwMode="auto">
          <a:xfrm>
            <a:off x="4304130" y="3145030"/>
            <a:ext cx="3048000" cy="914400"/>
          </a:xfrm>
          <a:prstGeom prst="ellipse">
            <a:avLst/>
          </a:prstGeom>
          <a:solidFill>
            <a:schemeClr val="accent1"/>
          </a:solidFill>
          <a:ln w="9525">
            <a:solidFill>
              <a:schemeClr val="tx1"/>
            </a:solidFill>
            <a:round/>
            <a:headEnd/>
            <a:tailEnd/>
          </a:ln>
          <a:effectLst/>
        </p:spPr>
        <p:txBody>
          <a:bodyPr wrap="none" anchor="ctr"/>
          <a:lstStyle/>
          <a:p>
            <a:pPr algn="ctr"/>
            <a:endParaRPr lang="en-US" dirty="0"/>
          </a:p>
        </p:txBody>
      </p:sp>
      <p:sp>
        <p:nvSpPr>
          <p:cNvPr id="6" name="Oval 8" title="Picture of oval with the word effciency in it"/>
          <p:cNvSpPr>
            <a:spLocks noChangeArrowheads="1"/>
          </p:cNvSpPr>
          <p:nvPr/>
        </p:nvSpPr>
        <p:spPr bwMode="auto">
          <a:xfrm>
            <a:off x="7860130" y="5735830"/>
            <a:ext cx="3048000" cy="914400"/>
          </a:xfrm>
          <a:prstGeom prst="ellipse">
            <a:avLst/>
          </a:prstGeom>
          <a:solidFill>
            <a:schemeClr val="accent1"/>
          </a:solidFill>
          <a:ln w="9525">
            <a:solidFill>
              <a:schemeClr val="tx1"/>
            </a:solidFill>
            <a:round/>
            <a:headEnd/>
            <a:tailEnd/>
          </a:ln>
          <a:effectLst/>
        </p:spPr>
        <p:txBody>
          <a:bodyPr wrap="none" anchor="ctr"/>
          <a:lstStyle/>
          <a:p>
            <a:endParaRPr lang="en-US" dirty="0"/>
          </a:p>
        </p:txBody>
      </p:sp>
      <p:sp>
        <p:nvSpPr>
          <p:cNvPr id="7" name="Oval 9" title="Picture of oval with the word comfort in it"/>
          <p:cNvSpPr>
            <a:spLocks noChangeArrowheads="1"/>
          </p:cNvSpPr>
          <p:nvPr/>
        </p:nvSpPr>
        <p:spPr bwMode="auto">
          <a:xfrm>
            <a:off x="951330" y="5735830"/>
            <a:ext cx="3048000" cy="914400"/>
          </a:xfrm>
          <a:prstGeom prst="ellipse">
            <a:avLst/>
          </a:prstGeom>
          <a:solidFill>
            <a:schemeClr val="accent1"/>
          </a:solidFill>
          <a:ln w="9525">
            <a:solidFill>
              <a:schemeClr val="tx1"/>
            </a:solidFill>
            <a:round/>
            <a:headEnd/>
            <a:tailEnd/>
          </a:ln>
          <a:effectLst/>
        </p:spPr>
        <p:txBody>
          <a:bodyPr wrap="none" anchor="ctr"/>
          <a:lstStyle/>
          <a:p>
            <a:endParaRPr lang="en-US" dirty="0"/>
          </a:p>
        </p:txBody>
      </p:sp>
      <p:sp>
        <p:nvSpPr>
          <p:cNvPr id="8" name="Text Box 10"/>
          <p:cNvSpPr txBox="1">
            <a:spLocks noChangeArrowheads="1"/>
          </p:cNvSpPr>
          <p:nvPr/>
        </p:nvSpPr>
        <p:spPr bwMode="auto">
          <a:xfrm>
            <a:off x="4364165" y="4897630"/>
            <a:ext cx="2946400" cy="457200"/>
          </a:xfrm>
          <a:prstGeom prst="rect">
            <a:avLst/>
          </a:prstGeom>
          <a:noFill/>
          <a:ln w="9525">
            <a:noFill/>
            <a:miter lim="800000"/>
            <a:headEnd/>
            <a:tailEnd/>
          </a:ln>
          <a:effectLst/>
        </p:spPr>
        <p:txBody>
          <a:bodyPr>
            <a:spAutoFit/>
          </a:bodyPr>
          <a:lstStyle/>
          <a:p>
            <a:pPr algn="ctr">
              <a:spcBef>
                <a:spcPct val="50000"/>
              </a:spcBef>
            </a:pPr>
            <a:r>
              <a:rPr lang="en-US" sz="2400" b="1" dirty="0">
                <a:solidFill>
                  <a:srgbClr val="003300"/>
                </a:solidFill>
              </a:rPr>
              <a:t>Ergonomics</a:t>
            </a:r>
          </a:p>
        </p:txBody>
      </p:sp>
      <p:sp>
        <p:nvSpPr>
          <p:cNvPr id="9" name="Text Box 11"/>
          <p:cNvSpPr txBox="1">
            <a:spLocks noChangeArrowheads="1"/>
          </p:cNvSpPr>
          <p:nvPr/>
        </p:nvSpPr>
        <p:spPr bwMode="auto">
          <a:xfrm>
            <a:off x="4433440" y="3373630"/>
            <a:ext cx="2895600" cy="457200"/>
          </a:xfrm>
          <a:prstGeom prst="rect">
            <a:avLst/>
          </a:prstGeom>
          <a:noFill/>
          <a:ln w="9525">
            <a:noFill/>
            <a:miter lim="800000"/>
            <a:headEnd/>
            <a:tailEnd/>
          </a:ln>
          <a:effectLst/>
        </p:spPr>
        <p:txBody>
          <a:bodyPr wrap="square">
            <a:spAutoFit/>
          </a:bodyPr>
          <a:lstStyle/>
          <a:p>
            <a:pPr algn="ctr">
              <a:spcBef>
                <a:spcPct val="50000"/>
              </a:spcBef>
            </a:pPr>
            <a:r>
              <a:rPr lang="en-US" sz="2400" b="1" dirty="0">
                <a:solidFill>
                  <a:srgbClr val="003300"/>
                </a:solidFill>
              </a:rPr>
              <a:t>Well-Being</a:t>
            </a:r>
          </a:p>
        </p:txBody>
      </p:sp>
      <p:sp>
        <p:nvSpPr>
          <p:cNvPr id="10" name="Text Box 12"/>
          <p:cNvSpPr txBox="1">
            <a:spLocks noChangeArrowheads="1"/>
          </p:cNvSpPr>
          <p:nvPr/>
        </p:nvSpPr>
        <p:spPr bwMode="auto">
          <a:xfrm>
            <a:off x="1311550" y="5964430"/>
            <a:ext cx="2336800" cy="457200"/>
          </a:xfrm>
          <a:prstGeom prst="rect">
            <a:avLst/>
          </a:prstGeom>
          <a:noFill/>
          <a:ln w="9525">
            <a:noFill/>
            <a:miter lim="800000"/>
            <a:headEnd/>
            <a:tailEnd/>
          </a:ln>
          <a:effectLst/>
        </p:spPr>
        <p:txBody>
          <a:bodyPr>
            <a:spAutoFit/>
          </a:bodyPr>
          <a:lstStyle/>
          <a:p>
            <a:pPr algn="ctr">
              <a:spcBef>
                <a:spcPct val="50000"/>
              </a:spcBef>
            </a:pPr>
            <a:r>
              <a:rPr lang="en-US" sz="2400" b="1" dirty="0">
                <a:solidFill>
                  <a:srgbClr val="003300"/>
                </a:solidFill>
              </a:rPr>
              <a:t>Comfort</a:t>
            </a:r>
          </a:p>
        </p:txBody>
      </p:sp>
      <p:sp>
        <p:nvSpPr>
          <p:cNvPr id="11" name="Text Box 13"/>
          <p:cNvSpPr txBox="1">
            <a:spLocks noChangeArrowheads="1"/>
          </p:cNvSpPr>
          <p:nvPr/>
        </p:nvSpPr>
        <p:spPr bwMode="auto">
          <a:xfrm>
            <a:off x="8280385" y="5964430"/>
            <a:ext cx="2332182" cy="457200"/>
          </a:xfrm>
          <a:prstGeom prst="rect">
            <a:avLst/>
          </a:prstGeom>
          <a:noFill/>
          <a:ln w="9525">
            <a:noFill/>
            <a:miter lim="800000"/>
            <a:headEnd/>
            <a:tailEnd/>
          </a:ln>
          <a:effectLst/>
        </p:spPr>
        <p:txBody>
          <a:bodyPr wrap="square">
            <a:spAutoFit/>
          </a:bodyPr>
          <a:lstStyle/>
          <a:p>
            <a:pPr algn="ctr">
              <a:spcBef>
                <a:spcPct val="50000"/>
              </a:spcBef>
            </a:pPr>
            <a:r>
              <a:rPr lang="en-US" sz="2400" b="1" dirty="0">
                <a:solidFill>
                  <a:srgbClr val="003300"/>
                </a:solidFill>
              </a:rPr>
              <a:t>Efficiency</a:t>
            </a:r>
          </a:p>
        </p:txBody>
      </p:sp>
      <p:cxnSp>
        <p:nvCxnSpPr>
          <p:cNvPr id="13" name="Straight Connector 12" title="Line connecting Ergonomics to well-being"/>
          <p:cNvCxnSpPr>
            <a:stCxn id="5" idx="4"/>
            <a:endCxn id="4" idx="0"/>
          </p:cNvCxnSpPr>
          <p:nvPr/>
        </p:nvCxnSpPr>
        <p:spPr>
          <a:xfrm>
            <a:off x="5828130" y="405943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title="Line connecting ergonomics to comfort"/>
          <p:cNvCxnSpPr>
            <a:stCxn id="4" idx="1"/>
            <a:endCxn id="7" idx="0"/>
          </p:cNvCxnSpPr>
          <p:nvPr/>
        </p:nvCxnSpPr>
        <p:spPr>
          <a:xfrm flipH="1">
            <a:off x="2475330" y="5126230"/>
            <a:ext cx="18288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title="Line connecting ergonomics to efficiency"/>
          <p:cNvCxnSpPr>
            <a:stCxn id="6" idx="0"/>
            <a:endCxn id="4" idx="3"/>
          </p:cNvCxnSpPr>
          <p:nvPr/>
        </p:nvCxnSpPr>
        <p:spPr>
          <a:xfrm flipH="1" flipV="1">
            <a:off x="7352130" y="5126230"/>
            <a:ext cx="2032000" cy="609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81080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Costs of Ignoring Ergonomics</a:t>
            </a:r>
            <a:endParaRPr lang="en-US" dirty="0"/>
          </a:p>
        </p:txBody>
      </p:sp>
      <p:sp>
        <p:nvSpPr>
          <p:cNvPr id="3" name="Content Placeholder 2"/>
          <p:cNvSpPr>
            <a:spLocks noGrp="1"/>
          </p:cNvSpPr>
          <p:nvPr>
            <p:ph idx="1"/>
          </p:nvPr>
        </p:nvSpPr>
        <p:spPr/>
        <p:txBody>
          <a:bodyPr/>
          <a:lstStyle/>
          <a:p>
            <a:r>
              <a:rPr lang="en-US" sz="2800" dirty="0" smtClean="0"/>
              <a:t>Poor Production</a:t>
            </a:r>
          </a:p>
          <a:p>
            <a:r>
              <a:rPr lang="en-US" sz="2800" dirty="0" smtClean="0"/>
              <a:t>Increased Lost Time</a:t>
            </a:r>
          </a:p>
          <a:p>
            <a:r>
              <a:rPr lang="en-US" sz="2800" dirty="0" smtClean="0"/>
              <a:t>Higher Medical Costs</a:t>
            </a:r>
          </a:p>
          <a:p>
            <a:r>
              <a:rPr lang="en-US" sz="2800" dirty="0" smtClean="0"/>
              <a:t>Higher Material Costs</a:t>
            </a:r>
          </a:p>
          <a:p>
            <a:r>
              <a:rPr lang="en-US" sz="2800" dirty="0" smtClean="0"/>
              <a:t>Increased Absenteeism</a:t>
            </a:r>
          </a:p>
          <a:p>
            <a:r>
              <a:rPr lang="en-US" sz="2800" dirty="0" smtClean="0"/>
              <a:t>Increased Accidents</a:t>
            </a:r>
          </a:p>
          <a:p>
            <a:r>
              <a:rPr lang="en-US" sz="2800" dirty="0" smtClean="0"/>
              <a:t>Safety Pays! </a:t>
            </a:r>
          </a:p>
          <a:p>
            <a:endParaRPr lang="en-US" dirty="0" smtClean="0"/>
          </a:p>
          <a:p>
            <a:endParaRPr lang="en-US" dirty="0"/>
          </a:p>
        </p:txBody>
      </p:sp>
      <p:pic>
        <p:nvPicPr>
          <p:cNvPr id="4" name="Picture 5" descr="j0336741"/>
          <p:cNvPicPr>
            <a:picLocks noChangeAspect="1" noChangeArrowheads="1" noCrop="1"/>
          </p:cNvPicPr>
          <p:nvPr/>
        </p:nvPicPr>
        <p:blipFill>
          <a:blip r:embed="rId3" cstate="print"/>
          <a:srcRect/>
          <a:stretch>
            <a:fillRect/>
          </a:stretch>
        </p:blipFill>
        <p:spPr bwMode="auto">
          <a:xfrm>
            <a:off x="6179126" y="2798619"/>
            <a:ext cx="2793078" cy="2560320"/>
          </a:xfrm>
          <a:prstGeom prst="rect">
            <a:avLst/>
          </a:prstGeom>
          <a:noFill/>
        </p:spPr>
      </p:pic>
    </p:spTree>
    <p:extLst>
      <p:ext uri="{BB962C8B-B14F-4D97-AF65-F5344CB8AC3E}">
        <p14:creationId xmlns:p14="http://schemas.microsoft.com/office/powerpoint/2010/main" val="11185424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Estimation Activity</a:t>
            </a:r>
            <a:endParaRPr lang="en-US" dirty="0"/>
          </a:p>
        </p:txBody>
      </p:sp>
      <p:sp>
        <p:nvSpPr>
          <p:cNvPr id="3" name="Content Placeholder 2"/>
          <p:cNvSpPr>
            <a:spLocks noGrp="1"/>
          </p:cNvSpPr>
          <p:nvPr>
            <p:ph idx="1"/>
          </p:nvPr>
        </p:nvSpPr>
        <p:spPr>
          <a:xfrm>
            <a:off x="680321" y="2336873"/>
            <a:ext cx="10210836" cy="3599316"/>
          </a:xfrm>
        </p:spPr>
        <p:txBody>
          <a:bodyPr/>
          <a:lstStyle/>
          <a:p>
            <a:r>
              <a:rPr lang="en-US" sz="2800" dirty="0" smtClean="0"/>
              <a:t>OSHA’s Safety Pays program estimates total costs of injuries or illnesses.   </a:t>
            </a:r>
          </a:p>
          <a:p>
            <a:r>
              <a:rPr lang="en-US" sz="2800" dirty="0" smtClean="0"/>
              <a:t>Web Link is </a:t>
            </a:r>
            <a:r>
              <a:rPr lang="en-US" dirty="0" smtClean="0">
                <a:solidFill>
                  <a:srgbClr val="FFFF00"/>
                </a:solidFill>
              </a:rPr>
              <a:t>https://www.osha.gov/dcsp/smallbusiness/safetypays/index.html </a:t>
            </a:r>
          </a:p>
          <a:p>
            <a:r>
              <a:rPr lang="en-US" sz="2800" dirty="0" smtClean="0"/>
              <a:t>Let’s give an example</a:t>
            </a:r>
          </a:p>
          <a:p>
            <a:endParaRPr lang="en-US" sz="2800" dirty="0" smtClean="0"/>
          </a:p>
          <a:p>
            <a:endParaRPr lang="en-US" dirty="0" smtClean="0"/>
          </a:p>
          <a:p>
            <a:endParaRPr lang="en-US" dirty="0"/>
          </a:p>
        </p:txBody>
      </p:sp>
      <p:pic>
        <p:nvPicPr>
          <p:cNvPr id="4" name="Picture 5" descr="j0336741"/>
          <p:cNvPicPr>
            <a:picLocks noChangeAspect="1" noChangeArrowheads="1" noCrop="1"/>
          </p:cNvPicPr>
          <p:nvPr/>
        </p:nvPicPr>
        <p:blipFill>
          <a:blip r:embed="rId3" cstate="print"/>
          <a:srcRect/>
          <a:stretch>
            <a:fillRect/>
          </a:stretch>
        </p:blipFill>
        <p:spPr bwMode="auto">
          <a:xfrm>
            <a:off x="9398922" y="3941619"/>
            <a:ext cx="2793078" cy="2560320"/>
          </a:xfrm>
          <a:prstGeom prst="rect">
            <a:avLst/>
          </a:prstGeom>
          <a:noFill/>
        </p:spPr>
      </p:pic>
    </p:spTree>
    <p:extLst>
      <p:ext uri="{BB962C8B-B14F-4D97-AF65-F5344CB8AC3E}">
        <p14:creationId xmlns:p14="http://schemas.microsoft.com/office/powerpoint/2010/main" val="1118542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a:xfrm>
            <a:off x="1258645" y="2336873"/>
            <a:ext cx="8563087" cy="3599316"/>
          </a:xfrm>
        </p:spPr>
        <p:txBody>
          <a:bodyPr/>
          <a:lstStyle/>
          <a:p>
            <a:endParaRPr lang="en-US" dirty="0" smtClean="0"/>
          </a:p>
          <a:p>
            <a:pPr marL="0" indent="0">
              <a:buNone/>
            </a:pPr>
            <a:r>
              <a:rPr lang="en-US" dirty="0" smtClean="0"/>
              <a:t>This </a:t>
            </a:r>
            <a:r>
              <a:rPr lang="en-US" dirty="0"/>
              <a:t>material was produced under Grant SH-26328-SH4 from the Occupational Safety and Health Administration, U.S. Department of Labor. </a:t>
            </a:r>
            <a:endParaRPr lang="en-US" dirty="0" smtClean="0"/>
          </a:p>
          <a:p>
            <a:pPr marL="0" indent="0">
              <a:buNone/>
            </a:pPr>
            <a:endParaRPr lang="en-US" dirty="0"/>
          </a:p>
          <a:p>
            <a:pPr marL="0" indent="0">
              <a:buNone/>
            </a:pPr>
            <a:r>
              <a:rPr lang="en-US" dirty="0" smtClean="0"/>
              <a:t>It </a:t>
            </a:r>
            <a:r>
              <a:rPr lang="en-US" dirty="0"/>
              <a:t>does not necessarily reflect the views or policies of the U.S. Department of Labor, nor does mention of trade names, commercial products, or organizations imply endorsement by the U.S. Government</a:t>
            </a:r>
            <a:r>
              <a:rPr lang="en-US" dirty="0" smtClean="0"/>
              <a:t>.</a:t>
            </a:r>
            <a:endParaRPr lang="en-US" dirty="0"/>
          </a:p>
        </p:txBody>
      </p:sp>
    </p:spTree>
    <p:extLst>
      <p:ext uri="{BB962C8B-B14F-4D97-AF65-F5344CB8AC3E}">
        <p14:creationId xmlns:p14="http://schemas.microsoft.com/office/powerpoint/2010/main" val="9893825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t>Standard for Ergonomics – General Duty</a:t>
            </a:r>
            <a:endParaRPr lang="en-US" b="1" i="1" dirty="0">
              <a:solidFill>
                <a:srgbClr val="CCFF33"/>
              </a:solidFill>
            </a:endParaRPr>
          </a:p>
        </p:txBody>
      </p:sp>
      <p:sp>
        <p:nvSpPr>
          <p:cNvPr id="20483" name="Rectangle 3"/>
          <p:cNvSpPr>
            <a:spLocks noGrp="1" noChangeArrowheads="1"/>
          </p:cNvSpPr>
          <p:nvPr>
            <p:ph type="body" idx="1"/>
          </p:nvPr>
        </p:nvSpPr>
        <p:spPr>
          <a:xfrm>
            <a:off x="680321" y="2576945"/>
            <a:ext cx="9613861" cy="3359244"/>
          </a:xfrm>
        </p:spPr>
        <p:txBody>
          <a:bodyPr>
            <a:normAutofit/>
          </a:bodyPr>
          <a:lstStyle/>
          <a:p>
            <a:pPr>
              <a:lnSpc>
                <a:spcPct val="90000"/>
              </a:lnSpc>
            </a:pPr>
            <a:r>
              <a:rPr lang="en-US" sz="2800" dirty="0"/>
              <a:t>Ergonomic illnesses and injuries have greatly increased in the past couple of decades</a:t>
            </a:r>
          </a:p>
          <a:p>
            <a:pPr>
              <a:lnSpc>
                <a:spcPct val="90000"/>
              </a:lnSpc>
            </a:pPr>
            <a:endParaRPr lang="en-US" sz="2800" dirty="0"/>
          </a:p>
          <a:p>
            <a:pPr>
              <a:lnSpc>
                <a:spcPct val="90000"/>
              </a:lnSpc>
            </a:pPr>
            <a:r>
              <a:rPr lang="en-US" sz="2800" dirty="0"/>
              <a:t>OSHA will generally cite ergonomic hazards under the “General Duty Clause.”  </a:t>
            </a:r>
          </a:p>
          <a:p>
            <a:pPr>
              <a:lnSpc>
                <a:spcPct val="90000"/>
              </a:lnSpc>
              <a:buNone/>
            </a:pPr>
            <a:endParaRPr lang="en-US" sz="2800" dirty="0"/>
          </a:p>
        </p:txBody>
      </p:sp>
    </p:spTree>
    <p:custDataLst>
      <p:tags r:id="rId1"/>
    </p:custDataLst>
    <p:extLst>
      <p:ext uri="{BB962C8B-B14F-4D97-AF65-F5344CB8AC3E}">
        <p14:creationId xmlns:p14="http://schemas.microsoft.com/office/powerpoint/2010/main" val="24921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1000"/>
                                        <p:tgtEl>
                                          <p:spTgt spid="20483">
                                            <p:txEl>
                                              <p:pRg st="0" end="0"/>
                                            </p:txEl>
                                          </p:spTgt>
                                        </p:tgtEl>
                                      </p:cBhvr>
                                    </p:animEffect>
                                    <p:anim calcmode="lin" valueType="num">
                                      <p:cBhvr>
                                        <p:cTn id="8" dur="10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4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483">
                                            <p:txEl>
                                              <p:pRg st="2" end="2"/>
                                            </p:txEl>
                                          </p:spTgt>
                                        </p:tgtEl>
                                        <p:attrNameLst>
                                          <p:attrName>style.visibility</p:attrName>
                                        </p:attrNameLst>
                                      </p:cBhvr>
                                      <p:to>
                                        <p:strVal val="visible"/>
                                      </p:to>
                                    </p:set>
                                    <p:animEffect transition="in" filter="fade">
                                      <p:cBhvr>
                                        <p:cTn id="14" dur="1000"/>
                                        <p:tgtEl>
                                          <p:spTgt spid="20483">
                                            <p:txEl>
                                              <p:pRg st="2" end="2"/>
                                            </p:txEl>
                                          </p:spTgt>
                                        </p:tgtEl>
                                      </p:cBhvr>
                                    </p:animEffect>
                                    <p:anim calcmode="lin" valueType="num">
                                      <p:cBhvr>
                                        <p:cTn id="15" dur="10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048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Ergonomic Issues in Warehousing</a:t>
            </a:r>
            <a:endParaRPr lang="en-US" dirty="0"/>
          </a:p>
        </p:txBody>
      </p:sp>
      <p:sp>
        <p:nvSpPr>
          <p:cNvPr id="3" name="Content Placeholder 2"/>
          <p:cNvSpPr>
            <a:spLocks noGrp="1"/>
          </p:cNvSpPr>
          <p:nvPr>
            <p:ph idx="1"/>
          </p:nvPr>
        </p:nvSpPr>
        <p:spPr/>
        <p:txBody>
          <a:bodyPr>
            <a:normAutofit/>
          </a:bodyPr>
          <a:lstStyle/>
          <a:p>
            <a:r>
              <a:rPr lang="en-US" sz="2800" dirty="0" smtClean="0"/>
              <a:t>Anthropometric</a:t>
            </a:r>
          </a:p>
          <a:p>
            <a:endParaRPr lang="en-US" sz="2800" dirty="0" smtClean="0"/>
          </a:p>
          <a:p>
            <a:r>
              <a:rPr lang="en-US" sz="2800" dirty="0" smtClean="0"/>
              <a:t>Musculoskeletal</a:t>
            </a:r>
          </a:p>
          <a:p>
            <a:endParaRPr lang="en-US" sz="2800" dirty="0" smtClean="0"/>
          </a:p>
          <a:p>
            <a:r>
              <a:rPr lang="en-US" sz="2800" dirty="0" smtClean="0"/>
              <a:t>Cardiovascular</a:t>
            </a:r>
          </a:p>
          <a:p>
            <a:endParaRPr lang="en-US" sz="2800" dirty="0" smtClean="0"/>
          </a:p>
          <a:p>
            <a:r>
              <a:rPr lang="en-US" sz="2800" dirty="0" smtClean="0"/>
              <a:t>Cognitive</a:t>
            </a:r>
          </a:p>
        </p:txBody>
      </p:sp>
      <p:pic>
        <p:nvPicPr>
          <p:cNvPr id="1026" name="Picture 2" title="Picture of improper and proper forms while lifti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6844146" y="2951018"/>
            <a:ext cx="2286000" cy="35087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893827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smtClean="0"/>
              <a:t>Anthropometric</a:t>
            </a:r>
            <a:endParaRPr lang="en-US" b="1" i="1" dirty="0">
              <a:solidFill>
                <a:srgbClr val="CCFF33"/>
              </a:solidFill>
            </a:endParaRPr>
          </a:p>
        </p:txBody>
      </p:sp>
      <p:sp>
        <p:nvSpPr>
          <p:cNvPr id="10243" name="Rectangle 3"/>
          <p:cNvSpPr>
            <a:spLocks noGrp="1" noChangeArrowheads="1"/>
          </p:cNvSpPr>
          <p:nvPr>
            <p:ph type="body" idx="1"/>
          </p:nvPr>
        </p:nvSpPr>
        <p:spPr/>
        <p:txBody>
          <a:bodyPr>
            <a:normAutofit fontScale="92500" lnSpcReduction="10000"/>
          </a:bodyPr>
          <a:lstStyle/>
          <a:p>
            <a:pPr>
              <a:lnSpc>
                <a:spcPct val="90000"/>
              </a:lnSpc>
            </a:pPr>
            <a:r>
              <a:rPr lang="en-US" sz="2800" dirty="0"/>
              <a:t>Anthropometric Problems – These relate to the dimensional conflict between functional space geometry and the human body</a:t>
            </a:r>
          </a:p>
          <a:p>
            <a:pPr>
              <a:lnSpc>
                <a:spcPct val="90000"/>
              </a:lnSpc>
            </a:pPr>
            <a:endParaRPr lang="en-US" sz="2800" dirty="0"/>
          </a:p>
          <a:p>
            <a:pPr>
              <a:lnSpc>
                <a:spcPct val="90000"/>
              </a:lnSpc>
            </a:pPr>
            <a:r>
              <a:rPr lang="en-US" sz="2800" dirty="0"/>
              <a:t>Examples: Foot/hand controls out of reach, seat is too high/low, etc.</a:t>
            </a:r>
          </a:p>
          <a:p>
            <a:pPr>
              <a:lnSpc>
                <a:spcPct val="90000"/>
              </a:lnSpc>
            </a:pPr>
            <a:endParaRPr lang="en-US" sz="2800" dirty="0"/>
          </a:p>
          <a:p>
            <a:pPr>
              <a:lnSpc>
                <a:spcPct val="90000"/>
              </a:lnSpc>
            </a:pPr>
            <a:r>
              <a:rPr lang="en-US" sz="2800" dirty="0"/>
              <a:t>Remedies: Make equipment </a:t>
            </a:r>
            <a:r>
              <a:rPr lang="en-US" sz="2800" dirty="0" smtClean="0"/>
              <a:t>adjustable/moveable, position loads to minimize movement and twisting</a:t>
            </a:r>
            <a:endParaRPr lang="en-US" sz="2800" dirty="0"/>
          </a:p>
        </p:txBody>
      </p:sp>
    </p:spTree>
    <p:custDataLst>
      <p:tags r:id="rId1"/>
    </p:custDataLst>
    <p:extLst>
      <p:ext uri="{BB962C8B-B14F-4D97-AF65-F5344CB8AC3E}">
        <p14:creationId xmlns:p14="http://schemas.microsoft.com/office/powerpoint/2010/main" val="348196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anim calcmode="lin" valueType="num">
                                      <p:cBhvr>
                                        <p:cTn id="8"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243">
                                            <p:txEl>
                                              <p:pRg st="2" end="2"/>
                                            </p:txEl>
                                          </p:spTgt>
                                        </p:tgtEl>
                                        <p:attrNameLst>
                                          <p:attrName>style.visibility</p:attrName>
                                        </p:attrNameLst>
                                      </p:cBhvr>
                                      <p:to>
                                        <p:strVal val="visible"/>
                                      </p:to>
                                    </p:set>
                                    <p:animEffect transition="in" filter="fade">
                                      <p:cBhvr>
                                        <p:cTn id="14" dur="1000"/>
                                        <p:tgtEl>
                                          <p:spTgt spid="10243">
                                            <p:txEl>
                                              <p:pRg st="2" end="2"/>
                                            </p:txEl>
                                          </p:spTgt>
                                        </p:tgtEl>
                                      </p:cBhvr>
                                    </p:animEffect>
                                    <p:anim calcmode="lin" valueType="num">
                                      <p:cBhvr>
                                        <p:cTn id="15"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2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243">
                                            <p:txEl>
                                              <p:pRg st="4" end="4"/>
                                            </p:txEl>
                                          </p:spTgt>
                                        </p:tgtEl>
                                        <p:attrNameLst>
                                          <p:attrName>style.visibility</p:attrName>
                                        </p:attrNameLst>
                                      </p:cBhvr>
                                      <p:to>
                                        <p:strVal val="visible"/>
                                      </p:to>
                                    </p:set>
                                    <p:animEffect transition="in" filter="fade">
                                      <p:cBhvr>
                                        <p:cTn id="21" dur="1000"/>
                                        <p:tgtEl>
                                          <p:spTgt spid="10243">
                                            <p:txEl>
                                              <p:pRg st="4" end="4"/>
                                            </p:txEl>
                                          </p:spTgt>
                                        </p:tgtEl>
                                      </p:cBhvr>
                                    </p:animEffect>
                                    <p:anim calcmode="lin" valueType="num">
                                      <p:cBhvr>
                                        <p:cTn id="22" dur="10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024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dirty="0" smtClean="0"/>
              <a:t>Musculoskeletal</a:t>
            </a:r>
            <a:endParaRPr lang="en-US" i="1" dirty="0">
              <a:solidFill>
                <a:srgbClr val="CCFF33"/>
              </a:solidFill>
            </a:endParaRPr>
          </a:p>
        </p:txBody>
      </p:sp>
      <p:sp>
        <p:nvSpPr>
          <p:cNvPr id="56323" name="Rectangle 3"/>
          <p:cNvSpPr>
            <a:spLocks noGrp="1" noChangeArrowheads="1"/>
          </p:cNvSpPr>
          <p:nvPr>
            <p:ph type="body" idx="1"/>
          </p:nvPr>
        </p:nvSpPr>
        <p:spPr/>
        <p:txBody>
          <a:bodyPr>
            <a:normAutofit lnSpcReduction="10000"/>
          </a:bodyPr>
          <a:lstStyle/>
          <a:p>
            <a:pPr>
              <a:lnSpc>
                <a:spcPct val="80000"/>
              </a:lnSpc>
            </a:pPr>
            <a:r>
              <a:rPr lang="en-US" sz="2800" dirty="0"/>
              <a:t>Musculoskeletal Problems – These occur when the muscular and skeletal systems are strained</a:t>
            </a:r>
          </a:p>
          <a:p>
            <a:pPr>
              <a:lnSpc>
                <a:spcPct val="80000"/>
              </a:lnSpc>
            </a:pPr>
            <a:endParaRPr lang="en-US" sz="2800" dirty="0"/>
          </a:p>
          <a:p>
            <a:pPr>
              <a:lnSpc>
                <a:spcPct val="80000"/>
              </a:lnSpc>
            </a:pPr>
            <a:r>
              <a:rPr lang="en-US" sz="2800" dirty="0"/>
              <a:t>Examples: Muscle pull from single incident, injuries from vibrating machines, repetitive motion/cumulative trauma disorders (RMD/CTD)</a:t>
            </a:r>
          </a:p>
          <a:p>
            <a:pPr>
              <a:lnSpc>
                <a:spcPct val="80000"/>
              </a:lnSpc>
            </a:pPr>
            <a:endParaRPr lang="en-US" sz="2800" dirty="0"/>
          </a:p>
          <a:p>
            <a:pPr>
              <a:lnSpc>
                <a:spcPct val="80000"/>
              </a:lnSpc>
            </a:pPr>
            <a:r>
              <a:rPr lang="en-US" sz="2800" dirty="0"/>
              <a:t>Remedies: Job performance aids (carts, padding, etc</a:t>
            </a:r>
            <a:r>
              <a:rPr lang="en-US" sz="2800" dirty="0" smtClean="0"/>
              <a:t>), team lifting</a:t>
            </a:r>
            <a:endParaRPr lang="en-US" sz="2800" dirty="0"/>
          </a:p>
        </p:txBody>
      </p:sp>
    </p:spTree>
    <p:custDataLst>
      <p:tags r:id="rId1"/>
    </p:custDataLst>
    <p:extLst>
      <p:ext uri="{BB962C8B-B14F-4D97-AF65-F5344CB8AC3E}">
        <p14:creationId xmlns:p14="http://schemas.microsoft.com/office/powerpoint/2010/main" val="281064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fade">
                                      <p:cBhvr>
                                        <p:cTn id="7" dur="1000"/>
                                        <p:tgtEl>
                                          <p:spTgt spid="56323">
                                            <p:txEl>
                                              <p:pRg st="0" end="0"/>
                                            </p:txEl>
                                          </p:spTgt>
                                        </p:tgtEl>
                                      </p:cBhvr>
                                    </p:animEffect>
                                    <p:anim calcmode="lin" valueType="num">
                                      <p:cBhvr>
                                        <p:cTn id="8" dur="10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63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6323">
                                            <p:txEl>
                                              <p:pRg st="2" end="2"/>
                                            </p:txEl>
                                          </p:spTgt>
                                        </p:tgtEl>
                                        <p:attrNameLst>
                                          <p:attrName>style.visibility</p:attrName>
                                        </p:attrNameLst>
                                      </p:cBhvr>
                                      <p:to>
                                        <p:strVal val="visible"/>
                                      </p:to>
                                    </p:set>
                                    <p:animEffect transition="in" filter="fade">
                                      <p:cBhvr>
                                        <p:cTn id="14" dur="1000"/>
                                        <p:tgtEl>
                                          <p:spTgt spid="56323">
                                            <p:txEl>
                                              <p:pRg st="2" end="2"/>
                                            </p:txEl>
                                          </p:spTgt>
                                        </p:tgtEl>
                                      </p:cBhvr>
                                    </p:animEffect>
                                    <p:anim calcmode="lin" valueType="num">
                                      <p:cBhvr>
                                        <p:cTn id="15" dur="10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63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6323">
                                            <p:txEl>
                                              <p:pRg st="4" end="4"/>
                                            </p:txEl>
                                          </p:spTgt>
                                        </p:tgtEl>
                                        <p:attrNameLst>
                                          <p:attrName>style.visibility</p:attrName>
                                        </p:attrNameLst>
                                      </p:cBhvr>
                                      <p:to>
                                        <p:strVal val="visible"/>
                                      </p:to>
                                    </p:set>
                                    <p:animEffect transition="in" filter="fade">
                                      <p:cBhvr>
                                        <p:cTn id="21" dur="1000"/>
                                        <p:tgtEl>
                                          <p:spTgt spid="56323">
                                            <p:txEl>
                                              <p:pRg st="4" end="4"/>
                                            </p:txEl>
                                          </p:spTgt>
                                        </p:tgtEl>
                                      </p:cBhvr>
                                    </p:animEffect>
                                    <p:anim calcmode="lin" valueType="num">
                                      <p:cBhvr>
                                        <p:cTn id="22" dur="1000" fill="hold"/>
                                        <p:tgtEl>
                                          <p:spTgt spid="5632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63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t>Cognitive </a:t>
            </a:r>
            <a:endParaRPr lang="en-US" b="1" i="1" dirty="0">
              <a:solidFill>
                <a:srgbClr val="CCFF33"/>
              </a:solidFill>
            </a:endParaRPr>
          </a:p>
        </p:txBody>
      </p:sp>
      <p:sp>
        <p:nvSpPr>
          <p:cNvPr id="57347" name="Rectangle 3"/>
          <p:cNvSpPr>
            <a:spLocks noGrp="1" noChangeArrowheads="1"/>
          </p:cNvSpPr>
          <p:nvPr>
            <p:ph type="body" idx="1"/>
          </p:nvPr>
        </p:nvSpPr>
        <p:spPr/>
        <p:txBody>
          <a:bodyPr>
            <a:normAutofit lnSpcReduction="10000"/>
          </a:bodyPr>
          <a:lstStyle/>
          <a:p>
            <a:pPr>
              <a:lnSpc>
                <a:spcPct val="90000"/>
              </a:lnSpc>
            </a:pPr>
            <a:r>
              <a:rPr lang="en-US" sz="2800" dirty="0"/>
              <a:t>Cognitive Problems – These arise when either information overload or underload - processing problems</a:t>
            </a:r>
          </a:p>
          <a:p>
            <a:pPr>
              <a:lnSpc>
                <a:spcPct val="90000"/>
              </a:lnSpc>
            </a:pPr>
            <a:endParaRPr lang="en-US" sz="2800" dirty="0"/>
          </a:p>
          <a:p>
            <a:pPr>
              <a:lnSpc>
                <a:spcPct val="90000"/>
              </a:lnSpc>
            </a:pPr>
            <a:r>
              <a:rPr lang="en-US" sz="2800" dirty="0"/>
              <a:t>Examples: Mental fatigue, </a:t>
            </a:r>
            <a:r>
              <a:rPr lang="en-US" sz="2800" dirty="0" smtClean="0"/>
              <a:t>over-stimulation, boredom</a:t>
            </a:r>
            <a:endParaRPr lang="en-US" sz="2800" dirty="0"/>
          </a:p>
          <a:p>
            <a:pPr>
              <a:lnSpc>
                <a:spcPct val="90000"/>
              </a:lnSpc>
            </a:pPr>
            <a:endParaRPr lang="en-US" sz="2800" dirty="0"/>
          </a:p>
          <a:p>
            <a:pPr>
              <a:lnSpc>
                <a:spcPct val="90000"/>
              </a:lnSpc>
            </a:pPr>
            <a:r>
              <a:rPr lang="en-US" sz="2800" dirty="0"/>
              <a:t>Remedies: Change pace of information; increase </a:t>
            </a:r>
            <a:r>
              <a:rPr lang="en-US" sz="2800" dirty="0" smtClean="0"/>
              <a:t>illumination; decrease noise; use</a:t>
            </a:r>
            <a:r>
              <a:rPr lang="en-US" sz="2800" dirty="0"/>
              <a:t>, don’t abuse multiple senses</a:t>
            </a:r>
          </a:p>
        </p:txBody>
      </p:sp>
    </p:spTree>
    <p:custDataLst>
      <p:tags r:id="rId1"/>
    </p:custDataLst>
    <p:extLst>
      <p:ext uri="{BB962C8B-B14F-4D97-AF65-F5344CB8AC3E}">
        <p14:creationId xmlns:p14="http://schemas.microsoft.com/office/powerpoint/2010/main" val="360753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fade">
                                      <p:cBhvr>
                                        <p:cTn id="7" dur="1000"/>
                                        <p:tgtEl>
                                          <p:spTgt spid="57347">
                                            <p:txEl>
                                              <p:pRg st="0" end="0"/>
                                            </p:txEl>
                                          </p:spTgt>
                                        </p:tgtEl>
                                      </p:cBhvr>
                                    </p:animEffect>
                                    <p:anim calcmode="lin" valueType="num">
                                      <p:cBhvr>
                                        <p:cTn id="8" dur="10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73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7347">
                                            <p:txEl>
                                              <p:pRg st="2" end="2"/>
                                            </p:txEl>
                                          </p:spTgt>
                                        </p:tgtEl>
                                        <p:attrNameLst>
                                          <p:attrName>style.visibility</p:attrName>
                                        </p:attrNameLst>
                                      </p:cBhvr>
                                      <p:to>
                                        <p:strVal val="visible"/>
                                      </p:to>
                                    </p:set>
                                    <p:animEffect transition="in" filter="fade">
                                      <p:cBhvr>
                                        <p:cTn id="14" dur="1000"/>
                                        <p:tgtEl>
                                          <p:spTgt spid="57347">
                                            <p:txEl>
                                              <p:pRg st="2" end="2"/>
                                            </p:txEl>
                                          </p:spTgt>
                                        </p:tgtEl>
                                      </p:cBhvr>
                                    </p:animEffect>
                                    <p:anim calcmode="lin" valueType="num">
                                      <p:cBhvr>
                                        <p:cTn id="15" dur="10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73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7347">
                                            <p:txEl>
                                              <p:pRg st="4" end="4"/>
                                            </p:txEl>
                                          </p:spTgt>
                                        </p:tgtEl>
                                        <p:attrNameLst>
                                          <p:attrName>style.visibility</p:attrName>
                                        </p:attrNameLst>
                                      </p:cBhvr>
                                      <p:to>
                                        <p:strVal val="visible"/>
                                      </p:to>
                                    </p:set>
                                    <p:animEffect transition="in" filter="fade">
                                      <p:cBhvr>
                                        <p:cTn id="21" dur="1000"/>
                                        <p:tgtEl>
                                          <p:spTgt spid="57347">
                                            <p:txEl>
                                              <p:pRg st="4" end="4"/>
                                            </p:txEl>
                                          </p:spTgt>
                                        </p:tgtEl>
                                      </p:cBhvr>
                                    </p:animEffect>
                                    <p:anim calcmode="lin" valueType="num">
                                      <p:cBhvr>
                                        <p:cTn id="22" dur="1000" fill="hold"/>
                                        <p:tgtEl>
                                          <p:spTgt spid="5734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734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dirty="0" smtClean="0"/>
              <a:t>Cardiovascular</a:t>
            </a:r>
            <a:endParaRPr lang="en-US" b="1" i="1" dirty="0">
              <a:solidFill>
                <a:srgbClr val="CCFF33"/>
              </a:solidFill>
            </a:endParaRPr>
          </a:p>
        </p:txBody>
      </p:sp>
      <p:sp>
        <p:nvSpPr>
          <p:cNvPr id="58371" name="Rectangle 3"/>
          <p:cNvSpPr>
            <a:spLocks noGrp="1" noChangeArrowheads="1"/>
          </p:cNvSpPr>
          <p:nvPr>
            <p:ph type="body" idx="1"/>
          </p:nvPr>
        </p:nvSpPr>
        <p:spPr/>
        <p:txBody>
          <a:bodyPr>
            <a:normAutofit lnSpcReduction="10000"/>
          </a:bodyPr>
          <a:lstStyle/>
          <a:p>
            <a:r>
              <a:rPr lang="en-US" sz="2800" dirty="0"/>
              <a:t>Cardiovascular Problems – These problems place stress on the circulatory system, including the heart</a:t>
            </a:r>
          </a:p>
          <a:p>
            <a:endParaRPr lang="en-US" sz="2800" dirty="0"/>
          </a:p>
          <a:p>
            <a:r>
              <a:rPr lang="en-US" sz="2800" dirty="0"/>
              <a:t>Examples: Paced muscular work and work under heat stress</a:t>
            </a:r>
          </a:p>
          <a:p>
            <a:endParaRPr lang="en-US" sz="2800" dirty="0"/>
          </a:p>
          <a:p>
            <a:r>
              <a:rPr lang="en-US" sz="2800" dirty="0"/>
              <a:t>Remedies: Job rotation, climate </a:t>
            </a:r>
            <a:r>
              <a:rPr lang="en-US" sz="2800" dirty="0" smtClean="0"/>
              <a:t>control, extra water breaks</a:t>
            </a:r>
            <a:endParaRPr lang="en-US" sz="2800" dirty="0"/>
          </a:p>
        </p:txBody>
      </p:sp>
      <p:pic>
        <p:nvPicPr>
          <p:cNvPr id="2" name="Picture 1" title="Decorative picture of a sweaty su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67875" y="4330494"/>
            <a:ext cx="2396888" cy="228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103510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fade">
                                      <p:cBhvr>
                                        <p:cTn id="7" dur="1000"/>
                                        <p:tgtEl>
                                          <p:spTgt spid="58371">
                                            <p:txEl>
                                              <p:pRg st="0" end="0"/>
                                            </p:txEl>
                                          </p:spTgt>
                                        </p:tgtEl>
                                      </p:cBhvr>
                                    </p:animEffect>
                                    <p:anim calcmode="lin" valueType="num">
                                      <p:cBhvr>
                                        <p:cTn id="8" dur="1000" fill="hold"/>
                                        <p:tgtEl>
                                          <p:spTgt spid="583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83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8371">
                                            <p:txEl>
                                              <p:pRg st="2" end="2"/>
                                            </p:txEl>
                                          </p:spTgt>
                                        </p:tgtEl>
                                        <p:attrNameLst>
                                          <p:attrName>style.visibility</p:attrName>
                                        </p:attrNameLst>
                                      </p:cBhvr>
                                      <p:to>
                                        <p:strVal val="visible"/>
                                      </p:to>
                                    </p:set>
                                    <p:animEffect transition="in" filter="fade">
                                      <p:cBhvr>
                                        <p:cTn id="14" dur="1000"/>
                                        <p:tgtEl>
                                          <p:spTgt spid="58371">
                                            <p:txEl>
                                              <p:pRg st="2" end="2"/>
                                            </p:txEl>
                                          </p:spTgt>
                                        </p:tgtEl>
                                      </p:cBhvr>
                                    </p:animEffect>
                                    <p:anim calcmode="lin" valueType="num">
                                      <p:cBhvr>
                                        <p:cTn id="15" dur="1000" fill="hold"/>
                                        <p:tgtEl>
                                          <p:spTgt spid="583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83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8371">
                                            <p:txEl>
                                              <p:pRg st="4" end="4"/>
                                            </p:txEl>
                                          </p:spTgt>
                                        </p:tgtEl>
                                        <p:attrNameLst>
                                          <p:attrName>style.visibility</p:attrName>
                                        </p:attrNameLst>
                                      </p:cBhvr>
                                      <p:to>
                                        <p:strVal val="visible"/>
                                      </p:to>
                                    </p:set>
                                    <p:animEffect transition="in" filter="fade">
                                      <p:cBhvr>
                                        <p:cTn id="21" dur="1000"/>
                                        <p:tgtEl>
                                          <p:spTgt spid="58371">
                                            <p:txEl>
                                              <p:pRg st="4" end="4"/>
                                            </p:txEl>
                                          </p:spTgt>
                                        </p:tgtEl>
                                      </p:cBhvr>
                                    </p:animEffect>
                                    <p:anim calcmode="lin" valueType="num">
                                      <p:cBhvr>
                                        <p:cTn id="22" dur="1000" fill="hold"/>
                                        <p:tgtEl>
                                          <p:spTgt spid="5837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83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dirty="0" smtClean="0"/>
              <a:t>Ergonomic Issues are Interconnected</a:t>
            </a:r>
            <a:endParaRPr lang="en-US" b="1" i="1" dirty="0">
              <a:solidFill>
                <a:srgbClr val="CCFF33"/>
              </a:solidFill>
            </a:endParaRPr>
          </a:p>
        </p:txBody>
      </p:sp>
      <p:sp>
        <p:nvSpPr>
          <p:cNvPr id="72707" name="Rectangle 3"/>
          <p:cNvSpPr>
            <a:spLocks noGrp="1" noChangeArrowheads="1"/>
          </p:cNvSpPr>
          <p:nvPr>
            <p:ph type="body" idx="1"/>
          </p:nvPr>
        </p:nvSpPr>
        <p:spPr/>
        <p:txBody>
          <a:bodyPr/>
          <a:lstStyle/>
          <a:p>
            <a:endParaRPr lang="en-US" dirty="0"/>
          </a:p>
          <a:p>
            <a:r>
              <a:rPr lang="en-US" dirty="0" smtClean="0"/>
              <a:t>Poor Lighting </a:t>
            </a:r>
            <a:r>
              <a:rPr lang="en-US" dirty="0"/>
              <a:t>+ Bad Posture = </a:t>
            </a:r>
            <a:r>
              <a:rPr lang="en-US" dirty="0" smtClean="0"/>
              <a:t>Loss of Focus and Muscle Pull</a:t>
            </a:r>
            <a:endParaRPr lang="en-US" dirty="0"/>
          </a:p>
          <a:p>
            <a:endParaRPr lang="en-US" dirty="0"/>
          </a:p>
          <a:p>
            <a:r>
              <a:rPr lang="en-US" dirty="0" smtClean="0"/>
              <a:t>Heat + Fast Pace + Noise </a:t>
            </a:r>
            <a:r>
              <a:rPr lang="en-US" dirty="0"/>
              <a:t>= Heart </a:t>
            </a:r>
            <a:r>
              <a:rPr lang="en-US" dirty="0" smtClean="0"/>
              <a:t>Stress and Fatigue</a:t>
            </a:r>
          </a:p>
          <a:p>
            <a:endParaRPr lang="en-US" dirty="0" smtClean="0"/>
          </a:p>
          <a:p>
            <a:r>
              <a:rPr lang="en-US" dirty="0" smtClean="0"/>
              <a:t>Load Out of Reach + Fast Pace = Muscle Pull</a:t>
            </a:r>
          </a:p>
          <a:p>
            <a:endParaRPr lang="en-US" dirty="0" smtClean="0"/>
          </a:p>
          <a:p>
            <a:endParaRPr lang="en-US" dirty="0"/>
          </a:p>
        </p:txBody>
      </p:sp>
      <p:pic>
        <p:nvPicPr>
          <p:cNvPr id="1026" name="Picture 2" title="Picture of a math addition Problem"/>
          <p:cNvPicPr>
            <a:picLocks noChangeAspect="1" noChangeArrowheads="1"/>
          </p:cNvPicPr>
          <p:nvPr/>
        </p:nvPicPr>
        <p:blipFill>
          <a:blip r:embed="rId3"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8603672" y="4793673"/>
            <a:ext cx="2380017" cy="12801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552970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Sharps and Snips</a:t>
            </a:r>
            <a:endParaRPr lang="en-US" dirty="0"/>
          </a:p>
        </p:txBody>
      </p:sp>
      <p:sp>
        <p:nvSpPr>
          <p:cNvPr id="3" name="Content Placeholder 2"/>
          <p:cNvSpPr>
            <a:spLocks noGrp="1"/>
          </p:cNvSpPr>
          <p:nvPr>
            <p:ph sz="half" idx="1"/>
          </p:nvPr>
        </p:nvSpPr>
        <p:spPr/>
        <p:txBody>
          <a:bodyPr/>
          <a:lstStyle/>
          <a:p>
            <a:r>
              <a:rPr lang="en-US" dirty="0" smtClean="0"/>
              <a:t>Common Snips and Knife</a:t>
            </a:r>
          </a:p>
          <a:p>
            <a:endParaRPr lang="en-US" dirty="0"/>
          </a:p>
        </p:txBody>
      </p:sp>
      <p:sp>
        <p:nvSpPr>
          <p:cNvPr id="4" name="Content Placeholder 3"/>
          <p:cNvSpPr>
            <a:spLocks noGrp="1"/>
          </p:cNvSpPr>
          <p:nvPr>
            <p:ph sz="half" idx="2"/>
          </p:nvPr>
        </p:nvSpPr>
        <p:spPr>
          <a:xfrm>
            <a:off x="6453133" y="2336873"/>
            <a:ext cx="4700058" cy="3599316"/>
          </a:xfrm>
        </p:spPr>
        <p:txBody>
          <a:bodyPr/>
          <a:lstStyle/>
          <a:p>
            <a:r>
              <a:rPr lang="en-US" dirty="0" smtClean="0"/>
              <a:t>Better Choices</a:t>
            </a:r>
          </a:p>
          <a:p>
            <a:endParaRPr lang="en-US" dirty="0" smtClean="0"/>
          </a:p>
          <a:p>
            <a:endParaRPr lang="en-US" dirty="0"/>
          </a:p>
        </p:txBody>
      </p:sp>
      <p:pic>
        <p:nvPicPr>
          <p:cNvPr id="5" name="Picture 2" title="Picture of a box cutter"/>
          <p:cNvPicPr>
            <a:picLocks noChangeAspect="1" noChangeArrowheads="1"/>
          </p:cNvPicPr>
          <p:nvPr/>
        </p:nvPicPr>
        <p:blipFill>
          <a:blip r:embed="rId3" cstate="email">
            <a:extLst>
              <a:ext uri="{28A0092B-C50C-407E-A947-70E740481C1C}">
                <a14:useLocalDpi xmlns:a14="http://schemas.microsoft.com/office/drawing/2010/main"/>
              </a:ext>
            </a:extLst>
          </a:blip>
          <a:srcRect t="17323" b="18677"/>
          <a:stretch>
            <a:fillRect/>
          </a:stretch>
        </p:blipFill>
        <p:spPr bwMode="auto">
          <a:xfrm>
            <a:off x="1493110" y="4932228"/>
            <a:ext cx="2571750" cy="16459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title="Picture of snips"/>
          <p:cNvPicPr>
            <a:picLocks noChangeAspect="1" noChangeArrowheads="1"/>
          </p:cNvPicPr>
          <p:nvPr/>
        </p:nvPicPr>
        <p:blipFill>
          <a:blip r:embed="rId4" cstate="print"/>
          <a:srcRect/>
          <a:stretch>
            <a:fillRect/>
          </a:stretch>
        </p:blipFill>
        <p:spPr bwMode="auto">
          <a:xfrm>
            <a:off x="1494989" y="3129848"/>
            <a:ext cx="2592097" cy="16459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8372" name="Picture 4" descr="C:\Documents and Settings\WNCC\Desktop\WP_20150105_009.jpg" title="Picture of safer box cutter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65273" y="3380964"/>
            <a:ext cx="3685309"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460140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Utility Knives</a:t>
            </a:r>
            <a:endParaRPr lang="en-US" dirty="0"/>
          </a:p>
        </p:txBody>
      </p:sp>
      <p:sp>
        <p:nvSpPr>
          <p:cNvPr id="3" name="Content Placeholder 2"/>
          <p:cNvSpPr>
            <a:spLocks noGrp="1"/>
          </p:cNvSpPr>
          <p:nvPr>
            <p:ph sz="half" idx="1"/>
          </p:nvPr>
        </p:nvSpPr>
        <p:spPr/>
        <p:txBody>
          <a:bodyPr/>
          <a:lstStyle/>
          <a:p>
            <a:r>
              <a:rPr lang="en-US" dirty="0" smtClean="0"/>
              <a:t>Insert </a:t>
            </a:r>
            <a:r>
              <a:rPr lang="en-US" dirty="0" smtClean="0"/>
              <a:t>Video on using Box Cutters</a:t>
            </a:r>
            <a:endParaRPr lang="en-US" dirty="0"/>
          </a:p>
        </p:txBody>
      </p:sp>
    </p:spTree>
    <p:extLst>
      <p:ext uri="{BB962C8B-B14F-4D97-AF65-F5344CB8AC3E}">
        <p14:creationId xmlns:p14="http://schemas.microsoft.com/office/powerpoint/2010/main" val="554770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Knives</a:t>
            </a:r>
            <a:endParaRPr lang="en-US" dirty="0"/>
          </a:p>
        </p:txBody>
      </p:sp>
      <p:sp>
        <p:nvSpPr>
          <p:cNvPr id="3" name="Content Placeholder 2"/>
          <p:cNvSpPr>
            <a:spLocks noGrp="1"/>
          </p:cNvSpPr>
          <p:nvPr>
            <p:ph sz="half" idx="1"/>
          </p:nvPr>
        </p:nvSpPr>
        <p:spPr/>
        <p:txBody>
          <a:bodyPr/>
          <a:lstStyle/>
          <a:p>
            <a:r>
              <a:rPr lang="en-US" dirty="0" smtClean="0"/>
              <a:t>Self-Retracting</a:t>
            </a:r>
            <a:endParaRPr lang="en-US" dirty="0"/>
          </a:p>
        </p:txBody>
      </p:sp>
      <p:sp>
        <p:nvSpPr>
          <p:cNvPr id="4" name="Content Placeholder 3"/>
          <p:cNvSpPr>
            <a:spLocks noGrp="1"/>
          </p:cNvSpPr>
          <p:nvPr>
            <p:ph sz="half" idx="2"/>
          </p:nvPr>
        </p:nvSpPr>
        <p:spPr>
          <a:xfrm>
            <a:off x="6037483" y="2336873"/>
            <a:ext cx="4700058" cy="3599316"/>
          </a:xfrm>
        </p:spPr>
        <p:txBody>
          <a:bodyPr/>
          <a:lstStyle/>
          <a:p>
            <a:r>
              <a:rPr lang="en-US" dirty="0" smtClean="0"/>
              <a:t>Safety Box Opener</a:t>
            </a:r>
          </a:p>
          <a:p>
            <a:endParaRPr lang="en-US" dirty="0"/>
          </a:p>
        </p:txBody>
      </p:sp>
      <p:pic>
        <p:nvPicPr>
          <p:cNvPr id="59394" name="Picture 2" descr="C:\Documents and Settings\WNCC\Desktop\WP_20150105_010.jpg" title="Picture of a self retracting safety knif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9664" y="3033938"/>
            <a:ext cx="2742332" cy="17373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9395" name="Picture 3" descr="C:\Documents and Settings\WNCC\Desktop\WP_20150105_011.jpg" title="Picture of a self retracting safety knif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3568" y="4876825"/>
            <a:ext cx="2710703" cy="17373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9396" name="Picture 4" descr="C:\Documents and Settings\WNCC\Desktop\WP_20150105_012.jpg" title="Picture of safety box open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05064" y="3171171"/>
            <a:ext cx="3695865"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33475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a:xfrm>
            <a:off x="680321" y="2528046"/>
            <a:ext cx="10651708" cy="4672853"/>
          </a:xfrm>
        </p:spPr>
        <p:txBody>
          <a:bodyPr/>
          <a:lstStyle/>
          <a:p>
            <a:r>
              <a:rPr lang="en-US" sz="2800" dirty="0" smtClean="0"/>
              <a:t>This presentation is meant to:</a:t>
            </a:r>
          </a:p>
          <a:p>
            <a:endParaRPr lang="en-US" dirty="0" smtClean="0"/>
          </a:p>
          <a:p>
            <a:pPr lvl="1"/>
            <a:r>
              <a:rPr lang="en-US" sz="2400" dirty="0" smtClean="0"/>
              <a:t>Introduce students to common methods of material handling in warehousing</a:t>
            </a:r>
          </a:p>
          <a:p>
            <a:pPr lvl="1"/>
            <a:endParaRPr lang="en-US" sz="2400" dirty="0" smtClean="0"/>
          </a:p>
          <a:p>
            <a:pPr lvl="1"/>
            <a:r>
              <a:rPr lang="en-US" sz="2400" dirty="0" smtClean="0"/>
              <a:t>Introduce students to storage considerations and associated hazards</a:t>
            </a:r>
          </a:p>
          <a:p>
            <a:pPr lvl="1"/>
            <a:endParaRPr lang="en-US" dirty="0" smtClean="0"/>
          </a:p>
          <a:p>
            <a:pPr lvl="1"/>
            <a:endParaRPr lang="en-US" dirty="0" smtClean="0"/>
          </a:p>
          <a:p>
            <a:pPr lvl="1"/>
            <a:endParaRPr lang="en-US" dirty="0"/>
          </a:p>
          <a:p>
            <a:pPr lvl="1"/>
            <a:endParaRPr lang="en-US" dirty="0"/>
          </a:p>
        </p:txBody>
      </p:sp>
    </p:spTree>
    <p:extLst>
      <p:ext uri="{BB962C8B-B14F-4D97-AF65-F5344CB8AC3E}">
        <p14:creationId xmlns:p14="http://schemas.microsoft.com/office/powerpoint/2010/main" val="26687969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Banding Under Pressure</a:t>
            </a:r>
            <a:endParaRPr lang="en-US" dirty="0"/>
          </a:p>
        </p:txBody>
      </p:sp>
      <p:sp>
        <p:nvSpPr>
          <p:cNvPr id="3" name="Content Placeholder 2"/>
          <p:cNvSpPr>
            <a:spLocks noGrp="1"/>
          </p:cNvSpPr>
          <p:nvPr>
            <p:ph sz="half" idx="1"/>
          </p:nvPr>
        </p:nvSpPr>
        <p:spPr/>
        <p:txBody>
          <a:bodyPr/>
          <a:lstStyle/>
          <a:p>
            <a:r>
              <a:rPr lang="en-US" dirty="0" smtClean="0"/>
              <a:t>Insert </a:t>
            </a:r>
            <a:r>
              <a:rPr lang="en-US" dirty="0" smtClean="0"/>
              <a:t>Video about banding</a:t>
            </a:r>
            <a:endParaRPr lang="en-US" dirty="0"/>
          </a:p>
        </p:txBody>
      </p:sp>
    </p:spTree>
    <p:extLst>
      <p:ext uri="{BB962C8B-B14F-4D97-AF65-F5344CB8AC3E}">
        <p14:creationId xmlns:p14="http://schemas.microsoft.com/office/powerpoint/2010/main" val="554770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Metal Banding Cutter</a:t>
            </a:r>
            <a:endParaRPr lang="en-US" dirty="0"/>
          </a:p>
        </p:txBody>
      </p:sp>
      <p:sp>
        <p:nvSpPr>
          <p:cNvPr id="3" name="Content Placeholder 2"/>
          <p:cNvSpPr>
            <a:spLocks noGrp="1"/>
          </p:cNvSpPr>
          <p:nvPr>
            <p:ph sz="half" idx="1"/>
          </p:nvPr>
        </p:nvSpPr>
        <p:spPr>
          <a:xfrm>
            <a:off x="3164351" y="2264303"/>
            <a:ext cx="4698358" cy="683418"/>
          </a:xfrm>
        </p:spPr>
        <p:txBody>
          <a:bodyPr anchor="b" anchorCtr="0"/>
          <a:lstStyle/>
          <a:p>
            <a:pPr algn="ctr">
              <a:buNone/>
            </a:pPr>
            <a:r>
              <a:rPr lang="en-US" dirty="0" smtClean="0"/>
              <a:t>Pads to hold metal banding</a:t>
            </a:r>
            <a:endParaRPr lang="en-US" dirty="0"/>
          </a:p>
        </p:txBody>
      </p:sp>
      <p:sp>
        <p:nvSpPr>
          <p:cNvPr id="4" name="Content Placeholder 3"/>
          <p:cNvSpPr>
            <a:spLocks noGrp="1"/>
          </p:cNvSpPr>
          <p:nvPr>
            <p:ph sz="half" idx="2"/>
          </p:nvPr>
        </p:nvSpPr>
        <p:spPr>
          <a:xfrm>
            <a:off x="9854793" y="5028102"/>
            <a:ext cx="4700058" cy="683418"/>
          </a:xfrm>
        </p:spPr>
        <p:txBody>
          <a:bodyPr/>
          <a:lstStyle/>
          <a:p>
            <a:pPr>
              <a:buNone/>
            </a:pPr>
            <a:r>
              <a:rPr lang="en-US" dirty="0" smtClean="0"/>
              <a:t>Cutting Area</a:t>
            </a:r>
            <a:endParaRPr lang="en-US" dirty="0"/>
          </a:p>
        </p:txBody>
      </p:sp>
      <p:pic>
        <p:nvPicPr>
          <p:cNvPr id="8" name="Picture 4" descr="C:\Documents and Settings\WNCC\Desktop\WP_20150105_013.jpg" title="Picture of metal banding cutt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01092" y="2987758"/>
            <a:ext cx="3232727"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2" descr="C:\Documents and Settings\WNCC\Desktop\WP_20150105_014.jpg" title="Picture of metal banding cutt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3857" y="2974109"/>
            <a:ext cx="3346704"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11" name="Straight Arrow Connector 10" title="Arrow pointing to cutting area on a metal banding cutter"/>
          <p:cNvCxnSpPr/>
          <p:nvPr/>
        </p:nvCxnSpPr>
        <p:spPr>
          <a:xfrm flipH="1" flipV="1">
            <a:off x="7924799" y="4992913"/>
            <a:ext cx="1828800" cy="182880"/>
          </a:xfrm>
          <a:prstGeom prst="straightConnector1">
            <a:avLst/>
          </a:prstGeom>
          <a:ln w="38100">
            <a:tailEnd type="arrow"/>
          </a:ln>
        </p:spPr>
        <p:style>
          <a:lnRef idx="3">
            <a:schemeClr val="accent6"/>
          </a:lnRef>
          <a:fillRef idx="0">
            <a:schemeClr val="accent6"/>
          </a:fillRef>
          <a:effectRef idx="2">
            <a:schemeClr val="accent6"/>
          </a:effectRef>
          <a:fontRef idx="minor">
            <a:schemeClr val="tx1"/>
          </a:fontRef>
        </p:style>
      </p:cxnSp>
      <p:cxnSp>
        <p:nvCxnSpPr>
          <p:cNvPr id="12" name="Straight Arrow Connector 11" title="Arrow pointing to pads tha hold metal banding on metal banding cutter"/>
          <p:cNvCxnSpPr>
            <a:stCxn id="3" idx="2"/>
          </p:cNvCxnSpPr>
          <p:nvPr/>
        </p:nvCxnSpPr>
        <p:spPr>
          <a:xfrm>
            <a:off x="5513530" y="2947721"/>
            <a:ext cx="1540413" cy="1653308"/>
          </a:xfrm>
          <a:prstGeom prst="straightConnector1">
            <a:avLst/>
          </a:prstGeom>
          <a:ln w="38100">
            <a:tailEnd type="arrow"/>
          </a:ln>
        </p:spPr>
        <p:style>
          <a:lnRef idx="3">
            <a:schemeClr val="accent6"/>
          </a:lnRef>
          <a:fillRef idx="0">
            <a:schemeClr val="accent6"/>
          </a:fillRef>
          <a:effectRef idx="2">
            <a:schemeClr val="accent6"/>
          </a:effectRef>
          <a:fontRef idx="minor">
            <a:schemeClr val="tx1"/>
          </a:fontRef>
        </p:style>
      </p:cxnSp>
      <p:cxnSp>
        <p:nvCxnSpPr>
          <p:cNvPr id="13" name="Straight Arrow Connector 12" title="Arrow pointing to pads tha hold metal banding on metal banding cutter"/>
          <p:cNvCxnSpPr>
            <a:stCxn id="3" idx="2"/>
          </p:cNvCxnSpPr>
          <p:nvPr/>
        </p:nvCxnSpPr>
        <p:spPr>
          <a:xfrm>
            <a:off x="5513530" y="2947721"/>
            <a:ext cx="2803156" cy="1667822"/>
          </a:xfrm>
          <a:prstGeom prst="straightConnector1">
            <a:avLst/>
          </a:prstGeom>
          <a:ln w="38100">
            <a:tailEnd type="arrow"/>
          </a:ln>
        </p:spPr>
        <p:style>
          <a:lnRef idx="3">
            <a:schemeClr val="accent6"/>
          </a:lnRef>
          <a:fillRef idx="0">
            <a:schemeClr val="accent6"/>
          </a:fillRef>
          <a:effectRef idx="2">
            <a:schemeClr val="accent6"/>
          </a:effectRef>
          <a:fontRef idx="minor">
            <a:schemeClr val="tx1"/>
          </a:fontRef>
        </p:style>
      </p:cxnSp>
      <p:cxnSp>
        <p:nvCxnSpPr>
          <p:cNvPr id="14" name="Straight Arrow Connector 13" title="Arrow pointing to pads tha hold metal banding on metal banding cutter"/>
          <p:cNvCxnSpPr>
            <a:stCxn id="3" idx="2"/>
          </p:cNvCxnSpPr>
          <p:nvPr/>
        </p:nvCxnSpPr>
        <p:spPr>
          <a:xfrm flipH="1">
            <a:off x="3497943" y="2947721"/>
            <a:ext cx="2015587" cy="2117765"/>
          </a:xfrm>
          <a:prstGeom prst="straightConnector1">
            <a:avLst/>
          </a:prstGeom>
          <a:ln w="38100">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9047321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Bloodborne Pathogens </a:t>
            </a:r>
            <a:endParaRPr lang="en-US" dirty="0"/>
          </a:p>
        </p:txBody>
      </p:sp>
      <p:sp>
        <p:nvSpPr>
          <p:cNvPr id="3" name="Content Placeholder 2"/>
          <p:cNvSpPr>
            <a:spLocks noGrp="1"/>
          </p:cNvSpPr>
          <p:nvPr>
            <p:ph idx="1"/>
          </p:nvPr>
        </p:nvSpPr>
        <p:spPr/>
        <p:txBody>
          <a:bodyPr/>
          <a:lstStyle/>
          <a:p>
            <a:r>
              <a:rPr lang="en-US" sz="2800" dirty="0" smtClean="0"/>
              <a:t>29CFR1910.1030</a:t>
            </a:r>
          </a:p>
          <a:p>
            <a:endParaRPr lang="en-US" sz="2800" dirty="0" smtClean="0"/>
          </a:p>
          <a:p>
            <a:r>
              <a:rPr lang="en-US" sz="2800" dirty="0" smtClean="0"/>
              <a:t>Universal Precautions</a:t>
            </a:r>
          </a:p>
          <a:p>
            <a:endParaRPr lang="en-US" dirty="0" smtClean="0"/>
          </a:p>
          <a:p>
            <a:pPr lvl="1"/>
            <a:r>
              <a:rPr lang="en-US" sz="2400" dirty="0" smtClean="0"/>
              <a:t>PPE</a:t>
            </a:r>
          </a:p>
          <a:p>
            <a:pPr lvl="1"/>
            <a:endParaRPr lang="en-US" sz="2400" dirty="0" smtClean="0"/>
          </a:p>
          <a:p>
            <a:pPr lvl="1"/>
            <a:r>
              <a:rPr lang="en-US" sz="2400" dirty="0" smtClean="0"/>
              <a:t>Limit Contact</a:t>
            </a:r>
          </a:p>
          <a:p>
            <a:pPr lvl="1"/>
            <a:endParaRPr lang="en-US" dirty="0" smtClean="0"/>
          </a:p>
          <a:p>
            <a:pPr lvl="1"/>
            <a:endParaRPr lang="en-US" dirty="0"/>
          </a:p>
        </p:txBody>
      </p:sp>
      <p:pic>
        <p:nvPicPr>
          <p:cNvPr id="4" name="Picture 5" descr="C:\Documents and Settings\WNCC\Local Settings\Temporary Internet Files\Content.IE5\DU4RUW0L\biohazard-sharps-containers-red[1].jpg" title="Picture of a biohazard warning sign"/>
          <p:cNvPicPr>
            <a:picLocks noChangeAspect="1" noChangeArrowheads="1"/>
          </p:cNvPicPr>
          <p:nvPr/>
        </p:nvPicPr>
        <p:blipFill>
          <a:blip r:embed="rId3" cstate="print"/>
          <a:srcRect/>
          <a:stretch>
            <a:fillRect/>
          </a:stretch>
        </p:blipFill>
        <p:spPr bwMode="auto">
          <a:xfrm>
            <a:off x="9070291" y="3918857"/>
            <a:ext cx="2631852"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6980" name="Picture 4" descr="C:\Documents and Settings\WNCC\Local Settings\Temporary Internet Files\Content.IE5\EM09DXH0\first-aid-kit-2[1].jpg" title="Picture of a first aid kit"/>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639670" y="2906485"/>
            <a:ext cx="2830706" cy="2286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b="1" i="1" dirty="0">
                <a:solidFill>
                  <a:srgbClr val="CCFF33"/>
                </a:solidFill>
              </a:rPr>
              <a:t>Break Time</a:t>
            </a:r>
          </a:p>
        </p:txBody>
      </p:sp>
      <p:pic>
        <p:nvPicPr>
          <p:cNvPr id="73732" name="Picture 4" descr="MCj0425802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35712" y="2768601"/>
            <a:ext cx="5302249" cy="2779713"/>
          </a:xfrm>
          <a:prstGeom prst="rect">
            <a:avLst/>
          </a:prstGeom>
          <a:noFill/>
        </p:spPr>
      </p:pic>
    </p:spTree>
    <p:extLst>
      <p:ext uri="{BB962C8B-B14F-4D97-AF65-F5344CB8AC3E}">
        <p14:creationId xmlns:p14="http://schemas.microsoft.com/office/powerpoint/2010/main" val="5224798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Materials - General</a:t>
            </a:r>
            <a:endParaRPr lang="en-US" dirty="0"/>
          </a:p>
        </p:txBody>
      </p:sp>
      <p:sp>
        <p:nvSpPr>
          <p:cNvPr id="3" name="Content Placeholder 2"/>
          <p:cNvSpPr>
            <a:spLocks noGrp="1"/>
          </p:cNvSpPr>
          <p:nvPr>
            <p:ph idx="1"/>
          </p:nvPr>
        </p:nvSpPr>
        <p:spPr>
          <a:xfrm>
            <a:off x="680321" y="2336872"/>
            <a:ext cx="11272193" cy="4521127"/>
          </a:xfrm>
        </p:spPr>
        <p:txBody>
          <a:bodyPr>
            <a:normAutofit/>
          </a:bodyPr>
          <a:lstStyle/>
          <a:p>
            <a:r>
              <a:rPr lang="en-US" sz="2800" dirty="0" smtClean="0"/>
              <a:t>29CFR1910.176 requirements when mechanical equipment is used</a:t>
            </a:r>
          </a:p>
          <a:p>
            <a:endParaRPr lang="en-US" dirty="0" smtClean="0"/>
          </a:p>
          <a:p>
            <a:pPr lvl="1"/>
            <a:r>
              <a:rPr lang="en-US" sz="2400" dirty="0" smtClean="0"/>
              <a:t>Sufficient safe clearances when mechanical equipment used </a:t>
            </a:r>
          </a:p>
          <a:p>
            <a:pPr lvl="1">
              <a:buNone/>
            </a:pPr>
            <a:r>
              <a:rPr lang="en-US" sz="2400" dirty="0" smtClean="0"/>
              <a:t>	(aisles, docks, doorways, turn areas)</a:t>
            </a:r>
          </a:p>
          <a:p>
            <a:pPr lvl="1"/>
            <a:endParaRPr lang="en-US" sz="2400" dirty="0" smtClean="0"/>
          </a:p>
          <a:p>
            <a:pPr lvl="1"/>
            <a:r>
              <a:rPr lang="en-US" sz="2400" dirty="0" smtClean="0"/>
              <a:t>Aisles and passageways must be kept clear and in good repair</a:t>
            </a:r>
          </a:p>
          <a:p>
            <a:pPr lvl="1"/>
            <a:endParaRPr lang="en-US" sz="2400" dirty="0" smtClean="0"/>
          </a:p>
          <a:p>
            <a:pPr lvl="1"/>
            <a:r>
              <a:rPr lang="en-US" sz="2400" dirty="0" smtClean="0"/>
              <a:t>No obstructions across or in aisles that could create a hazard</a:t>
            </a:r>
          </a:p>
          <a:p>
            <a:pPr lvl="1"/>
            <a:endParaRPr lang="en-US" sz="2400" dirty="0" smtClean="0"/>
          </a:p>
          <a:p>
            <a:pPr lvl="1"/>
            <a:r>
              <a:rPr lang="en-US" sz="2400" dirty="0" smtClean="0"/>
              <a:t>Permanent aisles and passageways shall be appropriately marked</a:t>
            </a:r>
          </a:p>
          <a:p>
            <a:pPr lvl="1"/>
            <a:endParaRPr lang="en-US" dirty="0"/>
          </a:p>
        </p:txBody>
      </p:sp>
    </p:spTree>
    <p:extLst>
      <p:ext uri="{BB962C8B-B14F-4D97-AF65-F5344CB8AC3E}">
        <p14:creationId xmlns:p14="http://schemas.microsoft.com/office/powerpoint/2010/main" val="3569157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Materials </a:t>
            </a:r>
            <a:r>
              <a:rPr lang="en-US" dirty="0" smtClean="0"/>
              <a:t>– General </a:t>
            </a:r>
            <a:endParaRPr lang="en-US" dirty="0"/>
          </a:p>
        </p:txBody>
      </p:sp>
      <p:pic>
        <p:nvPicPr>
          <p:cNvPr id="1026" name="Picture 2" title="Picture of clear and marked aisles in a warehouse  "/>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696480" y="2434770"/>
            <a:ext cx="3657600" cy="3657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7" name="Picture 3" title="Picture of clear and marked aisles in a warehouse  "/>
          <p:cNvPicPr>
            <a:picLocks noChangeAspect="1" noChangeArrowheads="1"/>
          </p:cNvPicPr>
          <p:nvPr/>
        </p:nvPicPr>
        <p:blipFill>
          <a:blip r:embed="rId4" cstate="email">
            <a:extLst>
              <a:ext uri="{28A0092B-C50C-407E-A947-70E740481C1C}">
                <a14:useLocalDpi xmlns:a14="http://schemas.microsoft.com/office/drawing/2010/main"/>
              </a:ext>
            </a:extLst>
          </a:blip>
          <a:srcRect r="-1180"/>
          <a:stretch>
            <a:fillRect/>
          </a:stretch>
        </p:blipFill>
        <p:spPr bwMode="auto">
          <a:xfrm>
            <a:off x="6389929" y="2432947"/>
            <a:ext cx="3635826" cy="3657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414347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Materials </a:t>
            </a:r>
            <a:r>
              <a:rPr lang="en-US" dirty="0" smtClean="0"/>
              <a:t>– General  </a:t>
            </a:r>
            <a:endParaRPr lang="en-US" dirty="0"/>
          </a:p>
        </p:txBody>
      </p:sp>
      <p:sp>
        <p:nvSpPr>
          <p:cNvPr id="3" name="Content Placeholder 2"/>
          <p:cNvSpPr>
            <a:spLocks noGrp="1"/>
          </p:cNvSpPr>
          <p:nvPr>
            <p:ph idx="1"/>
          </p:nvPr>
        </p:nvSpPr>
        <p:spPr>
          <a:xfrm>
            <a:off x="680321" y="2336873"/>
            <a:ext cx="9613861" cy="4259870"/>
          </a:xfrm>
        </p:spPr>
        <p:txBody>
          <a:bodyPr/>
          <a:lstStyle/>
          <a:p>
            <a:r>
              <a:rPr lang="en-US" sz="2800" dirty="0" smtClean="0"/>
              <a:t>29CFR1910.176 requirements for secure storage</a:t>
            </a:r>
          </a:p>
          <a:p>
            <a:pPr lvl="1"/>
            <a:endParaRPr lang="en-US" dirty="0" smtClean="0"/>
          </a:p>
          <a:p>
            <a:pPr lvl="1"/>
            <a:r>
              <a:rPr lang="en-US" sz="2400" dirty="0" smtClean="0"/>
              <a:t>Storage shall not create a hazard</a:t>
            </a:r>
          </a:p>
          <a:p>
            <a:pPr lvl="1"/>
            <a:endParaRPr lang="en-US" sz="2400" dirty="0" smtClean="0"/>
          </a:p>
          <a:p>
            <a:pPr lvl="1"/>
            <a:r>
              <a:rPr lang="en-US" sz="2400" dirty="0" smtClean="0"/>
              <a:t>Materials shall be stacked, blocked, interlocked, and limited in height</a:t>
            </a:r>
          </a:p>
          <a:p>
            <a:pPr lvl="1"/>
            <a:endParaRPr lang="en-US" sz="2400" dirty="0"/>
          </a:p>
          <a:p>
            <a:pPr lvl="1"/>
            <a:r>
              <a:rPr lang="en-US" sz="2400" dirty="0" smtClean="0"/>
              <a:t>The purpose is to assure stability and security against sliding or collapse</a:t>
            </a:r>
          </a:p>
          <a:p>
            <a:pPr lvl="1"/>
            <a:endParaRPr lang="en-US" dirty="0" smtClean="0"/>
          </a:p>
          <a:p>
            <a:pPr lvl="1"/>
            <a:endParaRPr lang="en-US" dirty="0"/>
          </a:p>
        </p:txBody>
      </p:sp>
    </p:spTree>
    <p:extLst>
      <p:ext uri="{BB962C8B-B14F-4D97-AF65-F5344CB8AC3E}">
        <p14:creationId xmlns:p14="http://schemas.microsoft.com/office/powerpoint/2010/main" val="3858735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Materials </a:t>
            </a:r>
            <a:r>
              <a:rPr lang="en-US" dirty="0" smtClean="0"/>
              <a:t>– General   </a:t>
            </a:r>
            <a:endParaRPr lang="en-US" dirty="0"/>
          </a:p>
        </p:txBody>
      </p:sp>
      <p:pic>
        <p:nvPicPr>
          <p:cNvPr id="2050" name="Picture 2" title="Picture of improper stacking of materials"/>
          <p:cNvPicPr>
            <a:picLocks noChangeAspect="1" noChangeArrowheads="1"/>
          </p:cNvPicPr>
          <p:nvPr/>
        </p:nvPicPr>
        <p:blipFill>
          <a:blip r:embed="rId3" cstate="print"/>
          <a:srcRect/>
          <a:stretch>
            <a:fillRect/>
          </a:stretch>
        </p:blipFill>
        <p:spPr bwMode="auto">
          <a:xfrm>
            <a:off x="1936282" y="2992890"/>
            <a:ext cx="3719837"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2" name="Picture 4" descr="https://sp.yimg.com/ib/th?id=HN.608021048627757530&amp;pid=15.1&amp;P=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04857" y="2996056"/>
            <a:ext cx="3714751"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Oval 4" title="Picture of improper stacking of materials"/>
          <p:cNvSpPr/>
          <p:nvPr/>
        </p:nvSpPr>
        <p:spPr>
          <a:xfrm>
            <a:off x="2286000" y="3037116"/>
            <a:ext cx="2465613" cy="28738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title="Picture of improper stacking of materials"/>
          <p:cNvSpPr/>
          <p:nvPr/>
        </p:nvSpPr>
        <p:spPr>
          <a:xfrm>
            <a:off x="6324702" y="3641270"/>
            <a:ext cx="2465613" cy="209005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260285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Handling - General</a:t>
            </a:r>
            <a:endParaRPr lang="en-US" dirty="0"/>
          </a:p>
        </p:txBody>
      </p:sp>
      <p:sp>
        <p:nvSpPr>
          <p:cNvPr id="3" name="Content Placeholder 2"/>
          <p:cNvSpPr>
            <a:spLocks noGrp="1"/>
          </p:cNvSpPr>
          <p:nvPr>
            <p:ph idx="1"/>
          </p:nvPr>
        </p:nvSpPr>
        <p:spPr/>
        <p:txBody>
          <a:bodyPr/>
          <a:lstStyle/>
          <a:p>
            <a:r>
              <a:rPr lang="en-US" dirty="0" smtClean="0"/>
              <a:t>Pallet Racks</a:t>
            </a:r>
          </a:p>
          <a:p>
            <a:endParaRPr lang="en-US" dirty="0" smtClean="0"/>
          </a:p>
          <a:p>
            <a:pPr lvl="1"/>
            <a:r>
              <a:rPr lang="en-US" dirty="0" smtClean="0"/>
              <a:t>Engineered load</a:t>
            </a:r>
          </a:p>
          <a:p>
            <a:pPr lvl="1"/>
            <a:endParaRPr lang="en-US" dirty="0" smtClean="0"/>
          </a:p>
          <a:p>
            <a:pPr lvl="1"/>
            <a:r>
              <a:rPr lang="en-US" dirty="0" smtClean="0"/>
              <a:t>Designed for easy access &amp; adjustment</a:t>
            </a:r>
          </a:p>
          <a:p>
            <a:pPr lvl="1"/>
            <a:endParaRPr lang="en-US" dirty="0" smtClean="0"/>
          </a:p>
          <a:p>
            <a:pPr lvl="1"/>
            <a:r>
              <a:rPr lang="en-US" dirty="0" smtClean="0"/>
              <a:t>Help maintain clean and orderly areas</a:t>
            </a:r>
          </a:p>
          <a:p>
            <a:pPr lvl="1"/>
            <a:endParaRPr lang="en-US" dirty="0"/>
          </a:p>
        </p:txBody>
      </p:sp>
      <p:pic>
        <p:nvPicPr>
          <p:cNvPr id="119810" name="Picture 2" descr="https://sp.yimg.com/ib/th?id=HN.607986826334635338&amp;pid=15.1&amp;P=0"/>
          <p:cNvPicPr>
            <a:picLocks noChangeAspect="1" noChangeArrowheads="1"/>
          </p:cNvPicPr>
          <p:nvPr/>
        </p:nvPicPr>
        <p:blipFill>
          <a:blip r:embed="rId3" cstate="print"/>
          <a:srcRect/>
          <a:stretch>
            <a:fillRect/>
          </a:stretch>
        </p:blipFill>
        <p:spPr bwMode="auto">
          <a:xfrm>
            <a:off x="7389130" y="2876322"/>
            <a:ext cx="3210128" cy="30175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753228"/>
            <a:ext cx="9613861" cy="1080938"/>
          </a:xfrm>
        </p:spPr>
        <p:txBody>
          <a:bodyPr/>
          <a:lstStyle/>
          <a:p>
            <a:r>
              <a:rPr lang="en-US" dirty="0" smtClean="0"/>
              <a:t> Handling </a:t>
            </a:r>
            <a:r>
              <a:rPr lang="en-US" dirty="0" smtClean="0"/>
              <a:t>Materials - General</a:t>
            </a:r>
            <a:endParaRPr lang="en-US" dirty="0"/>
          </a:p>
        </p:txBody>
      </p:sp>
      <p:sp>
        <p:nvSpPr>
          <p:cNvPr id="3" name="Content Placeholder 2"/>
          <p:cNvSpPr>
            <a:spLocks noGrp="1"/>
          </p:cNvSpPr>
          <p:nvPr>
            <p:ph idx="1"/>
          </p:nvPr>
        </p:nvSpPr>
        <p:spPr>
          <a:xfrm>
            <a:off x="680321" y="2336872"/>
            <a:ext cx="9613861" cy="4171503"/>
          </a:xfrm>
        </p:spPr>
        <p:txBody>
          <a:bodyPr>
            <a:normAutofit/>
          </a:bodyPr>
          <a:lstStyle/>
          <a:p>
            <a:r>
              <a:rPr lang="en-US" dirty="0" smtClean="0"/>
              <a:t>29CFR1910.176 requirements for housekeeping and clearance</a:t>
            </a:r>
          </a:p>
          <a:p>
            <a:pPr lvl="1"/>
            <a:endParaRPr lang="en-US" dirty="0" smtClean="0"/>
          </a:p>
          <a:p>
            <a:pPr lvl="1"/>
            <a:r>
              <a:rPr lang="en-US" dirty="0" smtClean="0"/>
              <a:t>Storage areas shall be kept free from accumulation of materials that constitute hazards </a:t>
            </a:r>
          </a:p>
          <a:p>
            <a:pPr lvl="2"/>
            <a:r>
              <a:rPr lang="en-US" dirty="0" smtClean="0"/>
              <a:t>Trip hazards</a:t>
            </a:r>
          </a:p>
          <a:p>
            <a:pPr lvl="2"/>
            <a:r>
              <a:rPr lang="en-US" dirty="0" smtClean="0"/>
              <a:t>Fire</a:t>
            </a:r>
          </a:p>
          <a:p>
            <a:pPr lvl="2"/>
            <a:r>
              <a:rPr lang="en-US" dirty="0" smtClean="0"/>
              <a:t>Explosion</a:t>
            </a:r>
          </a:p>
          <a:p>
            <a:pPr lvl="2"/>
            <a:r>
              <a:rPr lang="en-US" dirty="0" smtClean="0"/>
              <a:t>Pests</a:t>
            </a:r>
          </a:p>
          <a:p>
            <a:pPr lvl="1"/>
            <a:endParaRPr lang="en-US" dirty="0" smtClean="0"/>
          </a:p>
          <a:p>
            <a:pPr lvl="1"/>
            <a:r>
              <a:rPr lang="en-US" dirty="0" smtClean="0"/>
              <a:t>Clearance signs to warn of clearance limits shall be provided</a:t>
            </a:r>
          </a:p>
          <a:p>
            <a:pPr lvl="1"/>
            <a:endParaRPr lang="en-US" dirty="0" smtClean="0"/>
          </a:p>
          <a:p>
            <a:pPr lvl="1"/>
            <a:endParaRPr lang="en-US" dirty="0"/>
          </a:p>
        </p:txBody>
      </p:sp>
      <p:pic>
        <p:nvPicPr>
          <p:cNvPr id="4" name="Picture 3" title="Picture of caution low overhead clearance sign"/>
          <p:cNvPicPr>
            <a:picLocks noChangeAspect="1"/>
          </p:cNvPicPr>
          <p:nvPr/>
        </p:nvPicPr>
        <p:blipFill>
          <a:blip r:embed="rId3" cstate="print"/>
          <a:stretch>
            <a:fillRect/>
          </a:stretch>
        </p:blipFill>
        <p:spPr>
          <a:xfrm>
            <a:off x="9036882" y="4154524"/>
            <a:ext cx="2514600" cy="1819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48548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Objectives/Outcomes</a:t>
            </a:r>
            <a:endParaRPr lang="en-US" dirty="0"/>
          </a:p>
        </p:txBody>
      </p:sp>
      <p:sp>
        <p:nvSpPr>
          <p:cNvPr id="3" name="Content Placeholder 2"/>
          <p:cNvSpPr>
            <a:spLocks noGrp="1"/>
          </p:cNvSpPr>
          <p:nvPr>
            <p:ph idx="1"/>
          </p:nvPr>
        </p:nvSpPr>
        <p:spPr>
          <a:xfrm>
            <a:off x="680321" y="2188030"/>
            <a:ext cx="9613861" cy="4669970"/>
          </a:xfrm>
        </p:spPr>
        <p:txBody>
          <a:bodyPr>
            <a:normAutofit fontScale="70000" lnSpcReduction="20000"/>
          </a:bodyPr>
          <a:lstStyle/>
          <a:p>
            <a:r>
              <a:rPr lang="en-US" sz="4000" dirty="0" smtClean="0"/>
              <a:t>At the end of the presentation, students will</a:t>
            </a:r>
          </a:p>
          <a:p>
            <a:pPr lvl="1"/>
            <a:endParaRPr lang="en-US" dirty="0" smtClean="0"/>
          </a:p>
          <a:p>
            <a:pPr lvl="1"/>
            <a:r>
              <a:rPr lang="en-US" sz="3100" dirty="0" smtClean="0"/>
              <a:t>Have a heighted sense of awareness for struck-by hazards in warehouse operations</a:t>
            </a:r>
          </a:p>
          <a:p>
            <a:pPr lvl="1"/>
            <a:endParaRPr lang="en-US" sz="3100" dirty="0" smtClean="0"/>
          </a:p>
          <a:p>
            <a:pPr lvl="1"/>
            <a:r>
              <a:rPr lang="en-US" sz="3100" dirty="0" smtClean="0"/>
              <a:t>Realize the importance of general housekeeping in warehousing operations</a:t>
            </a:r>
          </a:p>
          <a:p>
            <a:pPr lvl="1"/>
            <a:endParaRPr lang="en-US" sz="3100" dirty="0" smtClean="0"/>
          </a:p>
          <a:p>
            <a:pPr lvl="1"/>
            <a:r>
              <a:rPr lang="en-US" sz="3100" dirty="0" smtClean="0"/>
              <a:t>Understand the importance of stable lifting, stacking, and storing materials</a:t>
            </a:r>
          </a:p>
          <a:p>
            <a:pPr lvl="1"/>
            <a:endParaRPr lang="en-US" sz="3100" dirty="0" smtClean="0"/>
          </a:p>
          <a:p>
            <a:pPr lvl="1"/>
            <a:r>
              <a:rPr lang="en-US" sz="3100" dirty="0" smtClean="0"/>
              <a:t>Be aware of manual lifting hazards</a:t>
            </a:r>
          </a:p>
          <a:p>
            <a:pPr lvl="1"/>
            <a:endParaRPr lang="en-US" sz="3100" dirty="0" smtClean="0"/>
          </a:p>
          <a:p>
            <a:pPr lvl="1"/>
            <a:r>
              <a:rPr lang="en-US" sz="3100" dirty="0"/>
              <a:t>Understand the use, limitations, and hazards associated with powered industrial trucks</a:t>
            </a:r>
          </a:p>
          <a:p>
            <a:pPr lvl="1"/>
            <a:endParaRPr lang="en-US" dirty="0" smtClean="0"/>
          </a:p>
          <a:p>
            <a:pPr lvl="1">
              <a:buNone/>
            </a:pPr>
            <a:r>
              <a:rPr lang="en-US" dirty="0" smtClean="0"/>
              <a:t> </a:t>
            </a:r>
          </a:p>
        </p:txBody>
      </p:sp>
    </p:spTree>
    <p:extLst>
      <p:ext uri="{BB962C8B-B14F-4D97-AF65-F5344CB8AC3E}">
        <p14:creationId xmlns:p14="http://schemas.microsoft.com/office/powerpoint/2010/main" val="37546085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Struck-by Awareness</a:t>
            </a:r>
            <a:endParaRPr lang="en-US" dirty="0"/>
          </a:p>
        </p:txBody>
      </p:sp>
      <p:sp>
        <p:nvSpPr>
          <p:cNvPr id="3" name="Content Placeholder 2"/>
          <p:cNvSpPr>
            <a:spLocks noGrp="1"/>
          </p:cNvSpPr>
          <p:nvPr>
            <p:ph sz="half" idx="1"/>
          </p:nvPr>
        </p:nvSpPr>
        <p:spPr/>
        <p:txBody>
          <a:bodyPr/>
          <a:lstStyle/>
          <a:p>
            <a:r>
              <a:rPr lang="en-US" dirty="0" smtClean="0"/>
              <a:t>Insert </a:t>
            </a:r>
            <a:r>
              <a:rPr lang="en-US" dirty="0" smtClean="0"/>
              <a:t>Video on struck-by hazards</a:t>
            </a:r>
            <a:endParaRPr lang="en-US" dirty="0"/>
          </a:p>
        </p:txBody>
      </p:sp>
    </p:spTree>
    <p:extLst>
      <p:ext uri="{BB962C8B-B14F-4D97-AF65-F5344CB8AC3E}">
        <p14:creationId xmlns:p14="http://schemas.microsoft.com/office/powerpoint/2010/main" val="5547709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753228"/>
            <a:ext cx="9793715" cy="1080938"/>
          </a:xfrm>
        </p:spPr>
        <p:txBody>
          <a:bodyPr/>
          <a:lstStyle/>
          <a:p>
            <a:r>
              <a:rPr lang="en-US" dirty="0" smtClean="0"/>
              <a:t>Handling Materials – Powered Industrial Trucks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29CFR1910.178 requirements when mechanical equipment is used</a:t>
            </a:r>
          </a:p>
          <a:p>
            <a:endParaRPr lang="en-US" dirty="0" smtClean="0"/>
          </a:p>
          <a:p>
            <a:pPr lvl="1"/>
            <a:r>
              <a:rPr lang="en-US" dirty="0" smtClean="0"/>
              <a:t>This was the MOST frequently cited standard in 2013-2014 for warehousing</a:t>
            </a:r>
          </a:p>
          <a:p>
            <a:endParaRPr lang="en-US" dirty="0" smtClean="0"/>
          </a:p>
          <a:p>
            <a:pPr lvl="1"/>
            <a:r>
              <a:rPr lang="en-US" dirty="0" smtClean="0"/>
              <a:t>Per 1910.178(a</a:t>
            </a:r>
            <a:r>
              <a:rPr lang="en-US" dirty="0"/>
              <a:t>)(</a:t>
            </a:r>
            <a:r>
              <a:rPr lang="en-US" dirty="0" smtClean="0"/>
              <a:t>1)</a:t>
            </a:r>
          </a:p>
          <a:p>
            <a:pPr lvl="1"/>
            <a:endParaRPr lang="en-US" dirty="0" smtClean="0"/>
          </a:p>
          <a:p>
            <a:pPr marL="914400" lvl="2" indent="0">
              <a:buNone/>
            </a:pPr>
            <a:r>
              <a:rPr lang="en-US" dirty="0" smtClean="0"/>
              <a:t>This </a:t>
            </a:r>
            <a:r>
              <a:rPr lang="en-US" dirty="0"/>
              <a:t>section contains safety requirements relating to fire protection, design, maintenance, and use of fork trucks, tractors, platform lift trucks, motorized hand trucks, and other specialized industrial trucks powered by electric motors or internal combustion engines. This section</a:t>
            </a:r>
            <a:r>
              <a:rPr lang="en-US" b="1" i="1" dirty="0"/>
              <a:t> </a:t>
            </a:r>
            <a:r>
              <a:rPr lang="en-US" b="1" i="1" dirty="0">
                <a:solidFill>
                  <a:srgbClr val="FFC000"/>
                </a:solidFill>
              </a:rPr>
              <a:t>does not </a:t>
            </a:r>
            <a:r>
              <a:rPr lang="en-US" b="1" i="1" dirty="0"/>
              <a:t>apply</a:t>
            </a:r>
            <a:r>
              <a:rPr lang="en-US" dirty="0"/>
              <a:t> to compressed air or nonflammable compressed gas-operated industrial trucks, nor to farm vehicles, nor to vehicles intended primarily for earth moving or over-the-road hauling.</a:t>
            </a:r>
          </a:p>
        </p:txBody>
      </p:sp>
    </p:spTree>
    <p:extLst>
      <p:ext uri="{BB962C8B-B14F-4D97-AF65-F5344CB8AC3E}">
        <p14:creationId xmlns:p14="http://schemas.microsoft.com/office/powerpoint/2010/main" val="8274547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13611" y="721895"/>
            <a:ext cx="10581632" cy="1155030"/>
          </a:xfrm>
          <a:noFill/>
          <a:ln/>
        </p:spPr>
        <p:txBody>
          <a:bodyPr/>
          <a:lstStyle/>
          <a:p>
            <a:pPr>
              <a:lnSpc>
                <a:spcPct val="80000"/>
              </a:lnSpc>
            </a:pPr>
            <a:r>
              <a:rPr lang="en-US" dirty="0" smtClean="0"/>
              <a:t>By Definition…</a:t>
            </a:r>
            <a:endParaRPr lang="en-US" dirty="0"/>
          </a:p>
        </p:txBody>
      </p:sp>
      <p:sp>
        <p:nvSpPr>
          <p:cNvPr id="8195" name="Rectangle 3"/>
          <p:cNvSpPr>
            <a:spLocks noGrp="1" noChangeArrowheads="1"/>
          </p:cNvSpPr>
          <p:nvPr>
            <p:ph type="body" idx="1"/>
          </p:nvPr>
        </p:nvSpPr>
        <p:spPr>
          <a:xfrm>
            <a:off x="1104515" y="2136019"/>
            <a:ext cx="10362046" cy="4114475"/>
          </a:xfrm>
          <a:noFill/>
          <a:ln/>
        </p:spPr>
        <p:txBody>
          <a:bodyPr>
            <a:normAutofit/>
          </a:bodyPr>
          <a:lstStyle/>
          <a:p>
            <a:r>
              <a:rPr lang="en-US" sz="2800" dirty="0" smtClean="0"/>
              <a:t>A Powered Industrial Truck (PIT) is</a:t>
            </a:r>
          </a:p>
          <a:p>
            <a:endParaRPr lang="en-US" sz="2800" dirty="0" smtClean="0"/>
          </a:p>
          <a:p>
            <a:pPr lvl="1"/>
            <a:r>
              <a:rPr lang="en-US" dirty="0" smtClean="0"/>
              <a:t>A </a:t>
            </a:r>
            <a:r>
              <a:rPr lang="en-US" dirty="0"/>
              <a:t>mobile, power-propelled truck used to carry, push, pull, lift, stack or tier materials. [American Society of Mechanical Engineers (ASME) definition</a:t>
            </a:r>
            <a:r>
              <a:rPr lang="en-US" dirty="0" smtClean="0"/>
              <a:t>]</a:t>
            </a:r>
          </a:p>
          <a:p>
            <a:pPr lvl="1"/>
            <a:endParaRPr lang="en-US" dirty="0"/>
          </a:p>
          <a:p>
            <a:pPr lvl="1"/>
            <a:r>
              <a:rPr lang="en-US" dirty="0"/>
              <a:t>Excluded are vehicles used for earth moving and over-the-road hauling</a:t>
            </a:r>
            <a:r>
              <a:rPr lang="en-US" dirty="0" smtClean="0"/>
              <a:t>.</a:t>
            </a:r>
          </a:p>
          <a:p>
            <a:pPr lvl="1"/>
            <a:endParaRPr lang="en-US" dirty="0"/>
          </a:p>
          <a:p>
            <a:pPr lvl="1"/>
            <a:r>
              <a:rPr lang="en-US" dirty="0"/>
              <a:t>Commonly known as forklifts, pallet trucks, rider trucks, </a:t>
            </a:r>
            <a:r>
              <a:rPr lang="en-US" dirty="0" smtClean="0"/>
              <a:t>fork trucks, </a:t>
            </a:r>
            <a:r>
              <a:rPr lang="en-US" dirty="0"/>
              <a:t>or </a:t>
            </a:r>
            <a:r>
              <a:rPr lang="en-US" dirty="0" smtClean="0"/>
              <a:t>lift trucks.</a:t>
            </a:r>
          </a:p>
          <a:p>
            <a:pPr lvl="1"/>
            <a:endParaRPr lang="en-US" dirty="0"/>
          </a:p>
          <a:p>
            <a:pPr lvl="1"/>
            <a:r>
              <a:rPr lang="en-US" dirty="0"/>
              <a:t>Can be powered through electric or combustion engines.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581891" y="706121"/>
            <a:ext cx="10382283" cy="1137894"/>
          </a:xfrm>
          <a:noFill/>
          <a:ln/>
        </p:spPr>
        <p:txBody>
          <a:bodyPr/>
          <a:lstStyle/>
          <a:p>
            <a:r>
              <a:rPr lang="en-US" altLang="en-US" dirty="0"/>
              <a:t>Classes of Commonly-Used </a:t>
            </a:r>
            <a:r>
              <a:rPr lang="en-US" altLang="en-US" dirty="0" smtClean="0"/>
              <a:t>PIT’s*</a:t>
            </a:r>
            <a:endParaRPr lang="en-US" altLang="en-US" dirty="0"/>
          </a:p>
        </p:txBody>
      </p:sp>
      <p:sp>
        <p:nvSpPr>
          <p:cNvPr id="46083" name="Rectangle 3"/>
          <p:cNvSpPr>
            <a:spLocks noGrp="1" noChangeArrowheads="1"/>
          </p:cNvSpPr>
          <p:nvPr>
            <p:ph type="body" idx="1"/>
          </p:nvPr>
        </p:nvSpPr>
        <p:spPr>
          <a:xfrm>
            <a:off x="1233056" y="2288616"/>
            <a:ext cx="10446326" cy="3622390"/>
          </a:xfrm>
          <a:noFill/>
          <a:ln/>
        </p:spPr>
        <p:txBody>
          <a:bodyPr>
            <a:normAutofit fontScale="92500" lnSpcReduction="10000"/>
          </a:bodyPr>
          <a:lstStyle/>
          <a:p>
            <a:pPr>
              <a:lnSpc>
                <a:spcPct val="80000"/>
              </a:lnSpc>
            </a:pPr>
            <a:r>
              <a:rPr lang="en-US" altLang="en-US" sz="2865" dirty="0"/>
              <a:t>The Industrial Truck Association has placed powered industrial trucks into 7 classes</a:t>
            </a:r>
            <a:r>
              <a:rPr lang="en-US" altLang="en-US" sz="2865" dirty="0" smtClean="0"/>
              <a:t>.</a:t>
            </a:r>
          </a:p>
          <a:p>
            <a:pPr>
              <a:lnSpc>
                <a:spcPct val="80000"/>
              </a:lnSpc>
            </a:pPr>
            <a:endParaRPr lang="en-US" altLang="en-US" sz="2865" dirty="0"/>
          </a:p>
          <a:p>
            <a:pPr lvl="1">
              <a:lnSpc>
                <a:spcPct val="80000"/>
              </a:lnSpc>
            </a:pPr>
            <a:r>
              <a:rPr lang="en-US" altLang="en-US" sz="2660" dirty="0"/>
              <a:t>Class I - Electric motor rider trucks</a:t>
            </a:r>
          </a:p>
          <a:p>
            <a:pPr lvl="1">
              <a:lnSpc>
                <a:spcPct val="80000"/>
              </a:lnSpc>
            </a:pPr>
            <a:r>
              <a:rPr lang="en-US" altLang="en-US" sz="2660" dirty="0"/>
              <a:t>Class II - Electric motor narrow aisle trucks</a:t>
            </a:r>
          </a:p>
          <a:p>
            <a:pPr lvl="1">
              <a:lnSpc>
                <a:spcPct val="80000"/>
              </a:lnSpc>
            </a:pPr>
            <a:r>
              <a:rPr lang="en-US" altLang="en-US" sz="2660" dirty="0"/>
              <a:t>Class III - Electric motor hand trucks or hand/rider trucks</a:t>
            </a:r>
          </a:p>
          <a:p>
            <a:pPr lvl="1">
              <a:lnSpc>
                <a:spcPct val="80000"/>
              </a:lnSpc>
            </a:pPr>
            <a:r>
              <a:rPr lang="en-US" altLang="en-US" sz="2660" dirty="0"/>
              <a:t>Class IV - Internal combustion engine trucks (solid/cushion  tires)</a:t>
            </a:r>
          </a:p>
          <a:p>
            <a:pPr lvl="1">
              <a:lnSpc>
                <a:spcPct val="80000"/>
              </a:lnSpc>
            </a:pPr>
            <a:r>
              <a:rPr lang="en-US" altLang="en-US" sz="2660" dirty="0"/>
              <a:t>Class V - Internal combustion engine trucks (pneumatic tires)</a:t>
            </a:r>
          </a:p>
          <a:p>
            <a:pPr lvl="1">
              <a:lnSpc>
                <a:spcPct val="80000"/>
              </a:lnSpc>
            </a:pPr>
            <a:r>
              <a:rPr lang="en-US" altLang="en-US" sz="2660" dirty="0"/>
              <a:t>Class VI - Electric and internal combustion engine tractors</a:t>
            </a:r>
          </a:p>
          <a:p>
            <a:pPr lvl="1">
              <a:lnSpc>
                <a:spcPct val="80000"/>
              </a:lnSpc>
            </a:pPr>
            <a:r>
              <a:rPr lang="en-US" altLang="en-US" sz="2660" dirty="0"/>
              <a:t>Class VII - Rough terrain forklift trucks</a:t>
            </a:r>
          </a:p>
        </p:txBody>
      </p:sp>
      <p:sp>
        <p:nvSpPr>
          <p:cNvPr id="46084" name="Rectangle 4"/>
          <p:cNvSpPr>
            <a:spLocks noChangeArrowheads="1"/>
          </p:cNvSpPr>
          <p:nvPr/>
        </p:nvSpPr>
        <p:spPr bwMode="auto">
          <a:xfrm>
            <a:off x="1708636" y="5958112"/>
            <a:ext cx="8924171" cy="674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212" tIns="47107" rIns="94212" bIns="47107">
            <a:spAutoFit/>
          </a:bodyPr>
          <a:lstStyle/>
          <a:p>
            <a:pPr>
              <a:lnSpc>
                <a:spcPct val="90000"/>
              </a:lnSpc>
              <a:spcBef>
                <a:spcPct val="50000"/>
              </a:spcBef>
            </a:pPr>
            <a:r>
              <a:rPr lang="en-US" altLang="en-US" sz="2046" dirty="0">
                <a:solidFill>
                  <a:srgbClr val="FFFF00"/>
                </a:solidFill>
              </a:rPr>
              <a:t>*</a:t>
            </a:r>
            <a:r>
              <a:rPr lang="en-US" altLang="en-US" sz="2046" dirty="0"/>
              <a:t> Note that this classification refers to commonly-used vehicles and does not include all powered industrial trucks covered by the OSHA standard.  </a:t>
            </a:r>
          </a:p>
        </p:txBody>
      </p:sp>
    </p:spTree>
    <p:extLst>
      <p:ext uri="{BB962C8B-B14F-4D97-AF65-F5344CB8AC3E}">
        <p14:creationId xmlns:p14="http://schemas.microsoft.com/office/powerpoint/2010/main" val="28538544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581891" y="672483"/>
            <a:ext cx="9601456" cy="1252275"/>
          </a:xfrm>
          <a:noFill/>
          <a:ln/>
        </p:spPr>
        <p:txBody>
          <a:bodyPr/>
          <a:lstStyle/>
          <a:p>
            <a:r>
              <a:rPr lang="en-US" altLang="en-US" dirty="0"/>
              <a:t>Class I - Electric Motor Rider Trucks</a:t>
            </a:r>
          </a:p>
        </p:txBody>
      </p:sp>
      <p:sp>
        <p:nvSpPr>
          <p:cNvPr id="47107" name="Rectangle 3"/>
          <p:cNvSpPr>
            <a:spLocks noGrp="1" noChangeArrowheads="1"/>
          </p:cNvSpPr>
          <p:nvPr>
            <p:ph type="body" idx="1"/>
          </p:nvPr>
        </p:nvSpPr>
        <p:spPr>
          <a:xfrm>
            <a:off x="1399309" y="2336872"/>
            <a:ext cx="8894873" cy="4129241"/>
          </a:xfrm>
          <a:noFill/>
          <a:ln/>
        </p:spPr>
        <p:txBody>
          <a:bodyPr>
            <a:normAutofit/>
          </a:bodyPr>
          <a:lstStyle/>
          <a:p>
            <a:r>
              <a:rPr lang="en-US" altLang="en-US" dirty="0"/>
              <a:t>Counterbalanced rider </a:t>
            </a:r>
            <a:r>
              <a:rPr lang="en-US" altLang="en-US" dirty="0" smtClean="0"/>
              <a:t>type or </a:t>
            </a:r>
            <a:r>
              <a:rPr lang="en-US" altLang="en-US" dirty="0"/>
              <a:t>stand </a:t>
            </a:r>
            <a:r>
              <a:rPr lang="en-US" altLang="en-US" dirty="0" smtClean="0"/>
              <a:t>up</a:t>
            </a:r>
          </a:p>
          <a:p>
            <a:endParaRPr lang="en-US" altLang="en-US" dirty="0"/>
          </a:p>
          <a:p>
            <a:r>
              <a:rPr lang="en-US" altLang="en-US" dirty="0"/>
              <a:t>Three wheel electric trucks, </a:t>
            </a:r>
            <a:r>
              <a:rPr lang="en-US" altLang="en-US" dirty="0" smtClean="0"/>
              <a:t>sit-down</a:t>
            </a:r>
          </a:p>
          <a:p>
            <a:endParaRPr lang="en-US" altLang="en-US" dirty="0"/>
          </a:p>
          <a:p>
            <a:r>
              <a:rPr lang="en-US" altLang="en-US" dirty="0"/>
              <a:t>Counterbalanced rider type, cushion tires, sit-down (high and low platform</a:t>
            </a:r>
            <a:r>
              <a:rPr lang="en-US" altLang="en-US" dirty="0" smtClean="0"/>
              <a:t>)</a:t>
            </a:r>
          </a:p>
          <a:p>
            <a:endParaRPr lang="en-US" altLang="en-US" dirty="0"/>
          </a:p>
          <a:p>
            <a:r>
              <a:rPr lang="en-US" altLang="en-US" dirty="0" smtClean="0"/>
              <a:t>Counterbalanced </a:t>
            </a:r>
            <a:r>
              <a:rPr lang="en-US" altLang="en-US" dirty="0"/>
              <a:t>rider, pneumatic tire, sit-down (high and low platform)</a:t>
            </a:r>
          </a:p>
        </p:txBody>
      </p:sp>
    </p:spTree>
    <p:extLst>
      <p:ext uri="{BB962C8B-B14F-4D97-AF65-F5344CB8AC3E}">
        <p14:creationId xmlns:p14="http://schemas.microsoft.com/office/powerpoint/2010/main" val="9473527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81891" y="753228"/>
            <a:ext cx="9712291" cy="1080938"/>
          </a:xfrm>
          <a:noFill/>
          <a:ln/>
        </p:spPr>
        <p:txBody>
          <a:bodyPr/>
          <a:lstStyle/>
          <a:p>
            <a:r>
              <a:rPr lang="en-US" altLang="en-US" dirty="0"/>
              <a:t>Class I - Electric Motor Rider </a:t>
            </a:r>
            <a:r>
              <a:rPr lang="en-US" altLang="en-US" dirty="0" smtClean="0"/>
              <a:t>Trucks </a:t>
            </a:r>
            <a:endParaRPr lang="en-US" altLang="en-US" dirty="0"/>
          </a:p>
        </p:txBody>
      </p:sp>
      <p:pic>
        <p:nvPicPr>
          <p:cNvPr id="2" name="Picture 1" title="Picture of an electric motor rider forklift truck"/>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89566" y="2438401"/>
            <a:ext cx="5611091" cy="38404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334038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0321" y="623454"/>
            <a:ext cx="9900506" cy="1399309"/>
          </a:xfrm>
          <a:noFill/>
          <a:ln/>
        </p:spPr>
        <p:txBody>
          <a:bodyPr>
            <a:normAutofit/>
          </a:bodyPr>
          <a:lstStyle/>
          <a:p>
            <a:pPr>
              <a:lnSpc>
                <a:spcPct val="80000"/>
              </a:lnSpc>
            </a:pPr>
            <a:r>
              <a:rPr lang="en-US" altLang="en-US" dirty="0"/>
              <a:t>Class II - Electric Motor Narrow Aisle Trucks</a:t>
            </a:r>
          </a:p>
        </p:txBody>
      </p:sp>
      <p:sp>
        <p:nvSpPr>
          <p:cNvPr id="50179" name="Rectangle 3"/>
          <p:cNvSpPr>
            <a:spLocks noGrp="1" noChangeArrowheads="1"/>
          </p:cNvSpPr>
          <p:nvPr>
            <p:ph type="body" idx="1"/>
          </p:nvPr>
        </p:nvSpPr>
        <p:spPr>
          <a:xfrm>
            <a:off x="1399310" y="2673927"/>
            <a:ext cx="6664036" cy="3262262"/>
          </a:xfrm>
          <a:noFill/>
          <a:ln/>
        </p:spPr>
        <p:txBody>
          <a:bodyPr/>
          <a:lstStyle/>
          <a:p>
            <a:r>
              <a:rPr lang="en-US" altLang="en-US" dirty="0"/>
              <a:t>High lift straddle</a:t>
            </a:r>
          </a:p>
          <a:p>
            <a:r>
              <a:rPr lang="en-US" altLang="en-US" dirty="0"/>
              <a:t>Order picker</a:t>
            </a:r>
          </a:p>
          <a:p>
            <a:r>
              <a:rPr lang="en-US" altLang="en-US" dirty="0"/>
              <a:t>Reach type outrigger</a:t>
            </a:r>
          </a:p>
          <a:p>
            <a:r>
              <a:rPr lang="en-US" altLang="en-US" dirty="0"/>
              <a:t>Side loaders, turret trucks, swing mast and convertible turret/stock pickers</a:t>
            </a:r>
          </a:p>
          <a:p>
            <a:r>
              <a:rPr lang="en-US" altLang="en-US" dirty="0"/>
              <a:t>Low lift pallet and platform (rider)</a:t>
            </a:r>
          </a:p>
        </p:txBody>
      </p:sp>
      <p:pic>
        <p:nvPicPr>
          <p:cNvPr id="6" name="Picture 5" title="Picture of electric motor narrow aisle truck"/>
          <p:cNvPicPr>
            <a:picLocks noChangeAspect="1"/>
          </p:cNvPicPr>
          <p:nvPr/>
        </p:nvPicPr>
        <p:blipFill rotWithShape="1">
          <a:blip r:embed="rId3" cstate="email">
            <a:extLst>
              <a:ext uri="{28A0092B-C50C-407E-A947-70E740481C1C}">
                <a14:useLocalDpi xmlns:a14="http://schemas.microsoft.com/office/drawing/2010/main"/>
              </a:ext>
            </a:extLst>
          </a:blip>
          <a:srcRect l="17504" r="16541"/>
          <a:stretch/>
        </p:blipFill>
        <p:spPr>
          <a:xfrm>
            <a:off x="8437417" y="2540583"/>
            <a:ext cx="2409710" cy="30175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916631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0321" y="623454"/>
            <a:ext cx="9900506" cy="1399309"/>
          </a:xfrm>
          <a:noFill/>
          <a:ln/>
        </p:spPr>
        <p:txBody>
          <a:bodyPr>
            <a:normAutofit/>
          </a:bodyPr>
          <a:lstStyle/>
          <a:p>
            <a:pPr>
              <a:lnSpc>
                <a:spcPct val="80000"/>
              </a:lnSpc>
            </a:pPr>
            <a:r>
              <a:rPr lang="en-US" altLang="en-US" dirty="0"/>
              <a:t>Class II - Electric Motor Narrow Aisle </a:t>
            </a:r>
            <a:r>
              <a:rPr lang="en-US" altLang="en-US" dirty="0" smtClean="0"/>
              <a:t>Trucks </a:t>
            </a:r>
            <a:endParaRPr lang="en-US" altLang="en-US" dirty="0"/>
          </a:p>
        </p:txBody>
      </p:sp>
      <p:sp>
        <p:nvSpPr>
          <p:cNvPr id="50179" name="Rectangle 3"/>
          <p:cNvSpPr>
            <a:spLocks noGrp="1" noChangeArrowheads="1"/>
          </p:cNvSpPr>
          <p:nvPr>
            <p:ph type="body" idx="1"/>
          </p:nvPr>
        </p:nvSpPr>
        <p:spPr>
          <a:xfrm>
            <a:off x="1399310" y="2673927"/>
            <a:ext cx="6209804" cy="3262262"/>
          </a:xfrm>
          <a:noFill/>
          <a:ln/>
        </p:spPr>
        <p:txBody>
          <a:bodyPr/>
          <a:lstStyle/>
          <a:p>
            <a:r>
              <a:rPr lang="en-US" altLang="en-US" dirty="0"/>
              <a:t>High lift straddle</a:t>
            </a:r>
          </a:p>
          <a:p>
            <a:r>
              <a:rPr lang="en-US" altLang="en-US" dirty="0"/>
              <a:t>Order picker</a:t>
            </a:r>
          </a:p>
          <a:p>
            <a:r>
              <a:rPr lang="en-US" altLang="en-US" dirty="0"/>
              <a:t>Reach type outrigger</a:t>
            </a:r>
          </a:p>
          <a:p>
            <a:r>
              <a:rPr lang="en-US" altLang="en-US" dirty="0"/>
              <a:t>Side loaders, turret trucks, swing mast and convertible turret/stock pickers</a:t>
            </a:r>
          </a:p>
          <a:p>
            <a:r>
              <a:rPr lang="en-US" altLang="en-US" dirty="0"/>
              <a:t>Low lift pallet and platform (rider)</a:t>
            </a:r>
          </a:p>
        </p:txBody>
      </p:sp>
      <p:sp>
        <p:nvSpPr>
          <p:cNvPr id="63490" name="AutoShape 2" descr="Image result for stock pick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63494" name="Picture 6" descr="Image result for stock picker lanyar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58200" y="2922813"/>
            <a:ext cx="2955471"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66495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0321" y="637308"/>
            <a:ext cx="9900506" cy="1343891"/>
          </a:xfrm>
          <a:noFill/>
          <a:ln/>
        </p:spPr>
        <p:txBody>
          <a:bodyPr>
            <a:normAutofit/>
          </a:bodyPr>
          <a:lstStyle/>
          <a:p>
            <a:pPr>
              <a:lnSpc>
                <a:spcPct val="90000"/>
              </a:lnSpc>
            </a:pPr>
            <a:r>
              <a:rPr lang="en-US" altLang="en-US" dirty="0"/>
              <a:t>Class III - Electric Motor Hand or </a:t>
            </a:r>
            <a:r>
              <a:rPr lang="en-US" altLang="en-US" dirty="0" smtClean="0"/>
              <a:t>Hand/Rider</a:t>
            </a:r>
            <a:endParaRPr lang="en-US" altLang="en-US" dirty="0"/>
          </a:p>
        </p:txBody>
      </p:sp>
      <p:sp>
        <p:nvSpPr>
          <p:cNvPr id="53251" name="Rectangle 3"/>
          <p:cNvSpPr>
            <a:spLocks noGrp="1" noChangeArrowheads="1"/>
          </p:cNvSpPr>
          <p:nvPr>
            <p:ph type="body" idx="1"/>
          </p:nvPr>
        </p:nvSpPr>
        <p:spPr>
          <a:xfrm>
            <a:off x="1567012" y="2640725"/>
            <a:ext cx="9613861" cy="3599316"/>
          </a:xfrm>
          <a:noFill/>
          <a:ln/>
        </p:spPr>
        <p:txBody>
          <a:bodyPr/>
          <a:lstStyle/>
          <a:p>
            <a:r>
              <a:rPr lang="en-US" altLang="en-US" dirty="0"/>
              <a:t>Low lift platform</a:t>
            </a:r>
          </a:p>
          <a:p>
            <a:r>
              <a:rPr lang="en-US" altLang="en-US" dirty="0"/>
              <a:t>Low lift walkie pallet</a:t>
            </a:r>
          </a:p>
          <a:p>
            <a:r>
              <a:rPr lang="en-US" altLang="en-US" dirty="0"/>
              <a:t>Reach type outrigger</a:t>
            </a:r>
          </a:p>
          <a:p>
            <a:r>
              <a:rPr lang="en-US" altLang="en-US" dirty="0"/>
              <a:t>High lift straddle</a:t>
            </a:r>
          </a:p>
          <a:p>
            <a:r>
              <a:rPr lang="en-US" altLang="en-US" dirty="0"/>
              <a:t>High lift counterbalanced</a:t>
            </a:r>
          </a:p>
          <a:p>
            <a:r>
              <a:rPr lang="en-US" altLang="en-US" dirty="0"/>
              <a:t>Low lift walkie/rider pallet</a:t>
            </a:r>
          </a:p>
        </p:txBody>
      </p:sp>
      <p:pic>
        <p:nvPicPr>
          <p:cNvPr id="2" name="Picture 1" title="Picture of an electric motor hand or hand rider lift"/>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23202" y="2258292"/>
            <a:ext cx="3857625" cy="43641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551904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IV Internal Combustion Engine Trucks</a:t>
            </a:r>
            <a:endParaRPr lang="en-US" dirty="0"/>
          </a:p>
        </p:txBody>
      </p:sp>
      <p:sp>
        <p:nvSpPr>
          <p:cNvPr id="3" name="Content Placeholder 2"/>
          <p:cNvSpPr>
            <a:spLocks noGrp="1"/>
          </p:cNvSpPr>
          <p:nvPr>
            <p:ph idx="1"/>
          </p:nvPr>
        </p:nvSpPr>
        <p:spPr/>
        <p:txBody>
          <a:bodyPr/>
          <a:lstStyle/>
          <a:p>
            <a:r>
              <a:rPr lang="en-US" dirty="0" smtClean="0"/>
              <a:t>Cushion (Solid) Tires</a:t>
            </a:r>
          </a:p>
          <a:p>
            <a:endParaRPr lang="en-US" dirty="0" smtClean="0"/>
          </a:p>
          <a:p>
            <a:r>
              <a:rPr lang="en-US" dirty="0" smtClean="0"/>
              <a:t>Internal Combustion</a:t>
            </a:r>
          </a:p>
          <a:p>
            <a:endParaRPr lang="en-US" dirty="0" smtClean="0"/>
          </a:p>
          <a:p>
            <a:r>
              <a:rPr lang="en-US" dirty="0" smtClean="0"/>
              <a:t>Beware of Carbon Monoxide</a:t>
            </a:r>
          </a:p>
          <a:p>
            <a:endParaRPr lang="en-US" dirty="0" smtClean="0"/>
          </a:p>
          <a:p>
            <a:r>
              <a:rPr lang="en-US" dirty="0" smtClean="0"/>
              <a:t>Beware of Hazardous Environments</a:t>
            </a:r>
          </a:p>
          <a:p>
            <a:endParaRPr lang="en-US" dirty="0"/>
          </a:p>
        </p:txBody>
      </p:sp>
      <p:pic>
        <p:nvPicPr>
          <p:cNvPr id="4" name="Picture 3" title="Picture of internal combustion engine forklift truck"/>
          <p:cNvPicPr>
            <a:picLocks noChangeAspect="1"/>
          </p:cNvPicPr>
          <p:nvPr/>
        </p:nvPicPr>
        <p:blipFill>
          <a:blip r:embed="rId3" cstate="print"/>
          <a:stretch>
            <a:fillRect/>
          </a:stretch>
        </p:blipFill>
        <p:spPr>
          <a:xfrm>
            <a:off x="7129677" y="3111346"/>
            <a:ext cx="4089243"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85769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we begin……….</a:t>
            </a:r>
            <a:endParaRPr lang="en-US" dirty="0"/>
          </a:p>
        </p:txBody>
      </p:sp>
      <p:sp>
        <p:nvSpPr>
          <p:cNvPr id="3" name="Content Placeholder 2"/>
          <p:cNvSpPr>
            <a:spLocks noGrp="1"/>
          </p:cNvSpPr>
          <p:nvPr>
            <p:ph idx="1"/>
          </p:nvPr>
        </p:nvSpPr>
        <p:spPr/>
        <p:txBody>
          <a:bodyPr/>
          <a:lstStyle/>
          <a:p>
            <a:pPr algn="ctr"/>
            <a:r>
              <a:rPr lang="en-US" dirty="0" smtClean="0"/>
              <a:t>Pre-test</a:t>
            </a:r>
          </a:p>
          <a:p>
            <a:pPr algn="ctr"/>
            <a:endParaRPr lang="en-US" dirty="0"/>
          </a:p>
        </p:txBody>
      </p:sp>
      <p:pic>
        <p:nvPicPr>
          <p:cNvPr id="5" name="Picture 4" title="Decorative Pre-test pictur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91845" y="3536407"/>
            <a:ext cx="3585650" cy="23774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293643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V Internal Combustion Engine Trucks</a:t>
            </a:r>
            <a:endParaRPr lang="en-US" dirty="0"/>
          </a:p>
        </p:txBody>
      </p:sp>
      <p:sp>
        <p:nvSpPr>
          <p:cNvPr id="3" name="Content Placeholder 2"/>
          <p:cNvSpPr>
            <a:spLocks noGrp="1"/>
          </p:cNvSpPr>
          <p:nvPr>
            <p:ph idx="1"/>
          </p:nvPr>
        </p:nvSpPr>
        <p:spPr/>
        <p:txBody>
          <a:bodyPr/>
          <a:lstStyle/>
          <a:p>
            <a:r>
              <a:rPr lang="en-US" dirty="0" smtClean="0"/>
              <a:t>Pneumatic Tires</a:t>
            </a:r>
            <a:endParaRPr lang="en-US" dirty="0"/>
          </a:p>
        </p:txBody>
      </p:sp>
      <p:sp>
        <p:nvSpPr>
          <p:cNvPr id="5" name="AutoShape 2" descr="data:image/jpeg;base64,/9j/4AAQSkZJRgABAQAAAQABAAD/2wCEAAkGBhQSEBQUEhEVFBUWFhQYFRgXFBgVFhcYHRkYFxUXFBYYHScfFxokGRcVHy8gIycpLCwsGB4xNTAqNSYrLCkBCQoKDgwOGg8PGSklHiUqKSwpNSkpLDUpKTUpNSw1LCksLi0sKSksKSkuKSksLCwpMDUpKSksKSwpKSksLCktLP/AABEIAMIBAwMBIgACEQEDEQH/xAAcAAEAAwEBAQEBAAAAAAAAAAAABQYHBAMCAQj/xABLEAABAwIEAgUJAwgIBAcAAAABAAIRAwQFEiExBkETIlFhcQcjMnKBkaGxwRQzUkJigpKisuHwCCQ0Q4OzwtEWJTXDFRdTdJPx8v/EABoBAQADAQEBAAAAAAAAAAAAAAACAwQFAQb/xAAoEQEAAgIABQMEAwEAAAAAAAAAAQIDEQQSITFBMlFxEyKRsSOBwQX/2gAMAwEAAhEDEQA/ANxREQEREBERAREQEREBERAREQERfLaoOxB8Cg+kREBERAREQEREBERAREQEREBERAREQEREBERAREQEREBERAVF4v4puaNd7KT2NY1s+iC8kU3OdqTG5YRps16vSxTyn4W9+KF4fDQyiY11yhxPdqCQg+K3lZvqdYsmm8ZiBmp6/skfJSVh5Vruu9rGC2aSQ2CHZy4n8luck8tgVneL/fu9dRuHUyyvRfrmdVY5vIgh7CCe6DKDVuLL6uOhdfvHRB4OlJzABmZmJzDrDbTXSVWDVY5rTSI6ocHaR5zM/pJ2nUkjuIV98stEPo0GHZzngx2TTWe2NsG0zH5TnuPiTJQSuEPuaj2UqVaoC4kANqvp8jsZIGg7FebXh3EgRF25o55qpqR7Mpn4KpWWCVG0G3DKkENzNDc3SSSWgM0gnbnGoXyRiFUaDEyDzLHN07s1SPbBQbQ3bVfFS4a30nNHiQPmsX/4Wvqh1t70+tVpN07szjHj8l9v8nVyd7OoZ7bmjt2abeO/eg1mvxDbM9K5ojxqN+UrlbxnZlwaLqnJMDUxPjEBYtUwh9M1SLVw6EgVXZ8wpjsOsaidgSVNWmBVHNzUaPTOloJkNY3NGUElzcziCDlBEAgncAhqX/FtnMfaqJ8Hg/JejOJbYmBcUyfXCzejwviQOloz/wCWkz4Nn6qRocLYjM9HRYf/AHDvpTKC8HiS1mDc0Qe+o0fMrqtMQp1Z6KqypG+RwdHZMHRUB/AN47U1KIPr1D/oC+PJFflz7ljj1paY7AP/ANx7EGlIiICIiAiIgIiICIiAiIgIiICIiAiIgLJfKG7+vVPUb+5/Fa0sg8ozv6+/1aXyaPqgz3GX+fefzyvXC8VqBsDM8ZXA0xMPLKWSnoAes0EuBP4XLjxJ8vce13zVv4XsmttqjsozSyHRqA6yuXuAPYS0T25QgnePOJBdMt/MVaJEPioG6hzmRlLXHm06GDtpqqzQpywbkSZgxy8QpHiXFKdY0RScKjWMoy9pBaS4tOUOHMRqOUrnw5nmf57EHzTvzTbBNZrGiRDyWhoGbKAXRMgmO0jtW4YVTe2iwVPSAg7ezbuhYna02HpG1i7K5tNrzlBc12dhYWADm4QT2LdwvIjQKn4txVcMrVW06dJzWmGg58+kZi7UAwOtlG45gq4LK+NMbbQuarGfe5wXh3UaGObSh7XOADzDn6Az1V6OcUale+qU5Y5lU0q78gIY7KC2kOtrlLnjfsWh4XgnRQ0eg17nSTJcTrPdJ6x7+SoHBuNAXFy4CnVbRthUc9jiW+aDwym2RzzFxPIxou/gzyoVry6p0alGm0PzatLpBDS4bkztHJBpKIiAst4JZ0ONXVMaAuqCNds7yO7YNWpLMY6LiN/ZUAPvbRn/AFoNOREQEREBERAREQEREBERAREQEREBERAWPeUT/qFTwpfJi2FY/wCUL/qNTwpfu00GbYiOsfH6K78Pu/qzu8U/hYXY+qo+JO6x9b6K54I+KAHaPlaXA+qCW8ouDijeZmlgbVNNwa0ZS2IaZAEakSDz17NY7CG+ZHs+QX3xxivT4nXgy2k+hRb4tlz/ANtzvcvfhqyfVpAMbmMTHdDf90HH0eas1vbWtwfifmAt0WM2FsftrWkQRcWwPdDgD81ssoP1Vfjnhqncsp1qlRzBadJVGUDrQA4gzsOp8V1YrjFb7SLa3FIVOh6YurZi3LmyQ1rNSZ3M6SN5VPxbjG4uMKcalrkbct6OnVpvDmS5+Qte09ZhIDo3B0QUuwwmne1r+s4Po5LapVa2m/LLiS4iqY64IIkaTC9fJVQJxKj3F7jy/u3cuW42Vu4IoUm4lfNLWimLdgeHCWlpJzZp0ggGVTsQ4ib9rebCk21YC5gNIZXubOpc4aiYmBA2Qf0BK8K97TYMz6jWgc3OAHvKxWyxW7eXZru4gA/3z9+Wkxuu3AsZfiL7e3ualMhlfM7No+sADDQAIJEGZjQ9yDV6+KsbSdUDpDQTI107R2jmswxTGadbE7a4pOa5ujXlrgYcBU6rm7jRoM7H2LQuIcLFW0qMz5czQJHLUH6LIsawtttiwa0yD9ndyA6zHtMRsNFHc7T1Xl35bq14OxBX0oPEajKVMucQyADMzA2mI1XhwpePeagcS4HUH2/UFvuXu0VjREXrwREQEREBERAREQEREBERARFWeOeOaeGUqb3sdUNRxDWgxoBLiT2CR70FmWO+UF3/ADKp/hfu01csK49dXq1abbYNdRpUqr81aBlqMD2gdT0oIkHmsq4j4xpXVw+4AcxpDDBEkZcrdx3hBVb9/PvPyVnt8RbRbTbUcGujNlcYcR0FVrYB1MlwA8VWC1jsvnREu/JfO0/h7l8V7CmHmKjNhEkyNy46iBrPsQT1pXNR76jjLqlYPdrPWc5zjPvV/wDJyRGs+g3bxprMsItzSEOcC57mOgEAaT6Ouo1Cv3A2M06DXdK/J1A3lM+b27dAdkevi7tnVb+pTbVNIvuWNDxu2SYI1BmYiDMwvbGsO+zW1K56eo+pUe7oi6o91SC0te57i6GnIA3K1oIkDM6FD4niDTcVKrZc3pc4glunRvLXTuC0lrvFoURe426oSX1C6S4wTpLjLoGwkmdEeOt3EVdzqQFR2ZkspHMZYHABwad4gDTuC9bKiadenQY53RF9N5aTIDmAkafzuopjmkZg6KocMkbQOR8dSp21pdZjy9pcadUkAzk1DGlwGxMOMdkdqDyscfijibxDTVFKnT1kkF7s4neACd+0Ku4To6ezw7dNyPmvPiSsM7m0bPIGvLWVGl0vYCQ0vbtJEa9y47J9Zh1YeU6id5EdYcx2qNZmY3KUxrsvtmHfZqtQuAbsAAAXEAkkmT1RHI6mezWFw7A7l7OmtfSt2061TrtZyqHQnnlzfyVHXnEbhbdGZaM3aDPbsT29qneDWsyVOkc0nMA3MQTlgkfNV58n06TbW0sdOadJ5nEtetbtY6m9gr0KlRj82bzbGy+p1ewaxueSq16HC7Y9xLmuZRDXOJ1LXEGMxkaObvG6udm2gPyKbt4jKPkFH3vDlOvcCoSWtaMuVsagEmc3LUkexc/Hx1IndomGucc8k0hZ7WyubumysyG5qcfeToZbLAWywmNZPLuVlwm2qU6z5twxrg3rNe0tED8OhJJ30CrVtbinDWDK0t0A7RofeCPcpPDr11N4MkjmO5e14+vN6enyrnBOu63IvxrpAI5r9XVZBERAREQEREBERAREQEREBY//AEhT1LT/AB/lTWwLHP6Qx6tp/j/Kmg8jP2nFcpg9Bhg2nlSEQsva7zLvD/WFsXD9s19/i4eJAtrMx3tpBzT7HNB9ixmkfMO9UfvhB8sPoes75Bel67rzE9UfVc1s6cvru+QXtfHrH1R9UE++sHVqUCNGwOwRIHsUvd383PQFoLXvZJnratA09jTr3qEptirS72tP7JXXdM/5gx3ewbd3b7vegsVbCqVNzWsEtIeXhziZlrmQOfMe5QmKst6bwzoA45cx84WQJI3J7iVOXeJta9lN7XEO6xcBMNGjo5zHLnoobi3DGl7altctrU3lrS3qipT10D6btSDrqNJ3jSct6Wtl3vpr3n/F1bRFO3V2WvD1BzQ4NewkTo8mJ8V94VbCm+s0GYIaJ8M3wzBR9litWpeU6DAGNEurZmnNDdS0TtyHt98nh0EvfzNSrr3Tl/0qnhvqxkmt58bTy8s13WELxvidOmA1p88dTHJv53jy56FV6yx5o1dTzH846fVdWOPpur1c4M5yCPDQcuwBcVHog6BOXSdASBzif4LoMz8r4lnBblb1iSdDuSTpDeUq0YDitOjRbTcBPPqj2A9sBRIw+mHA9E/fSWkH82Y5+CsdDC2MYw1HHM70abBmf7dg3496qy465K6tPROlprPR73GNUnMjLTB0H3LY1O7pbrEz7FasOoBrWtAgAAD+Qq8OGn1R1mim0/id0lSPD0R8Va7S16Ngnqta3dxiABufYFw+L5OkUtMt2Hm72jTvfpkP50e8Ef7L2L4VTv8AjIPc2nbMzuJGVztGkyIyg6mSRqSFB8QWt50ee5JDc2UNzsiZeNKbTtNN+sclZi4K9/V0/aN89a9urc8MPmWT+Efw+C6lGcNVs1pQPbTb8lJrs4vRHxDFf1SIiKxEREQEREBERAREQEREBY3/AEhzpaeFf/trZFjn9INzf6pmBOlfZwb/AOn2goJDhn+34z3W1t/kFYtS+4d4N/fC3engbrQXl3UrUct5Ros6xezoyKZY2Ia7PObu2WLDB3CllDgSQN9Bo4n5NKDgZGWkR2v+AA+cr8xE9Y+q35FewtiBSAc0+kfTbsSdRrJ2+C+b62fJ6jvRGsEjZ3YgmQfO0vVaP2CpZl0emLREaOPbs0afBQ1M+cYeQgHTY5DoV2trRc68xA09U/RBIYxUiHB0EAADSNXAGea5L7C21DmktcBAcN/51X5ilWnnaKkCQSHTBEEQAfevWteNyFxfDTpmBHPTTvXO4m0xkjl7tWKN1nb94JpOm6r1CTlApMceY9JxHsaxd2E1PNN7csnxd1vqqpTxZtPM1lSqWk7ZjBO0wCOUKQo8ROH3VszLBcC7pCS0QCZLwNNNldTdbzeYmd68eyFtTEVjwhuKqeW7f+dld72ifiCoynVAI8QrfcU6V24ZwaNXKI1dkcNxIOrd95PhzXM7hcNcQXEEb7n6K+mSt+kd1VqzC32lmRSd0lRr85YQA0gtDSMkyByB157816cO0ukq1aztYcWN7gN48T8lU6dkafo1H/AK3cJ0nGgw5vSJd6I5mVi42bVw8sz1mV+CIm+9LVa0+fYofji8y22QGDUcAfVHWd8co9qlqFF2vnDvya0fMFfNxhFOpBqA1ImMxJid4AgcguThmMdotPhrvE2iYhm+H3IZXpv3DHZiBEw2CfkrBf4iLwMo0qdUN6RpDnicrR0m5kk/eEyTyParFeUKFvSLyxjAC3WOeYARzmV34LdNu3RRMgbkkQB4Ak/BdC3F2yT9lZ/KmmKKTu0rPw00C3a1uzZaO4Db4KVXJhdj0TMpM6k7QutdHBE1x1i3fTJkmJtMwIiK5AREQEREBERAREQEREBY1/SEplxsmjc9OP8ALWyrHfL46Kll3C4P+Wg5uL+KTdMpUg0iixjJa4CTUAILpBkCNNDzMrOb6+qGq5rW9UOgBjYgCezxKlcKvnVacuIJEDQQo23xEU7qoSCQC7aO/tQRTn+cpg/kjLtHbp8V2OYXyKepkHQx+QefiVZG8QWz3ZXGHAn0mcwN5gjZfpo0ImkGTp6MTtzAQRlKsadGnnPWHpTJOjXzJO4kt5rztb3NWpwAAR7ZgyfeExrUsb+IkfJdFhw/0ZY8VJDRsRrrPOe9B547iPRVm9QvJpmBOxzbnTUQFHVaxqGYju2H+66+IqXnWOkgFhDTGhhxnL2wexedlbhzgHNMdu/x5KPJG+byludadmFYQCQ5zYLXAgRIIj+PsIU62kxogQN/ZOphcr6+RnM7DvJ5DxUbXvgJ6SrlMxABLWkzAc6NDAO8eCkil61oHajtaZESQJgd266KbzUpAnR7AJnfKdp15Ej39yiLO+LXZSZ7xsR2hS1q0CqRGjwQTy1GX4aFZ88cuskeP0tp1+33Rt+7qkB2p0G250HxK0Dh+hlYwdjR8lS2YNWdUb5shrXS6Y5a7Dvj3K9YfSeI6pHiFzuPyxa1Yid6aOHrMRMylKI0X2v1rV9ZVz9NO2eeVe+JFvbN3e41HeDeq2Y5SXn9FQWE2QohrmktcIhwlrtJgggy3fYLv4rf0mKVeymylTHZq3O74uVexnFQA4tcTlcwBuUZHNIPSSSJDg7KBtzK+g4WnLiiP7/LnZZ3eW4+Tjip9drqFd+eowZmOM5ns2OY83NMa8w4dhJu6wzyVX5F7SGY6l7PWBY4gH3NPi1bmtKoREQEREBERAREQEREBERAWNeX772z9S4/7a2VY15fGzXsgObK49+QIKBw+PNe75KFuv7RV8XfMqwYZaGmzKQQdJ23jWIJkTpKr1yfP1fF3zKD4P8AaD6z/qpjDh1z/P5IXDhdmat24BsjzvcAcr8uu0yNBzhTF3kbdVGsAAB2G0wJ+Mo9R3Eb4NODGrvov3CMXqmpTY58tcDMgToHHeJ5BeXEBnJ+l9F4YQfP0fA/J6Dvx9xdWYNQA2BOw1JMdmpXXhjCBOaQff8ADkuDGfvtTOg0/nddmGuGTQR2jsR49b/EW0nNc9ucNjqzEudMSfAH3rhp29Spava5wDXvFQwNyJAPeNZIHzEJj1MFr+qSQaZb7gDOvZmHNe1K8PRQRqGEmTENAl2h37u89qPXHhJOUNJk03uZI2ju7pVqou6zPBVjBKMtk7ve5/s2VntBL2jsCo4if4rfCeP1w0ttZo/gF+G87Aod2KCeq1zvAQPeV+faKrtmAeJn/ZcWvC5reG2ctI8pZ16e4KI4h4k+zUXVHGSNGj8TjsPqe4Fegsqrt3keAhQPHPCzn2pqMDnOpHORuS2If7h1vYVqp/z7b++VVuIjxCoYXeOqGo97sz3vc5x7y35d3cuC6tqlJtVjmtz1XCnEjMCevLY3bB37SF+4VcQSNORA8P4KWbRYXZhAJBE65oO4GsNJ7QuvEaZFr8ktrN8wh0AdI7b0mhuT2CS0rcFnXklwwMZUrHd8MYI2Y3cz3nT9HwWio8EREBERAREQERfL6gaJJAHeYQfSKPr4/bs3rM9hzH3NlR1zx1bs5vd+jlHvcQgsKKhXvlYpN9Frfa+fg0H5qDvPK7VP3bR+jTn4uP0QayqlxzwpbXWSrcuLTSDgw9IKbRMEkzvsOazyvxriFf0GV9e8sH7IaPiou54TvrtwNRrR6ziT8Mx+KDmxqpSZVyUqzKkDcOBHgDsfYoDD7FzqtV/RlzQ4gnLmHMwrtZ+R+q703n9FkfFx+iueBeT77NTyAdWSSTqSe0kCOQQY7VoUGv1AY4mR1spkdkneUfQLXOfmc7MGg5oJ0EDXfZavjTbKl99cUWkcs7XO/VbLvgs84mxu0eQKGdxnV+TKIgiACZPu5IKxjIJywNdfovPCqThWpZmkRO47nKStsONxVpsYRJJ3BEACTPsCnq3C1zTglmYAj0ZJ7NolBW8bnpQQPyRr7TuvfDnuywYgbRKst5wNWrWoeym9tVkktMTUG8NHLSIB7D2qpWjMpPUAIkamCDzlp5/FBI3NAPbMSIh3dBlro7jPv7lwXeGurVTVrVM2YzDQNeQAgnSB/wDS76dfKZBXSL/TRoBR6+Le2yCSIJjT8LRsFe+FeHyaIe4A5zmb3DYbjfdV3hLAnXtwG/3bSDVPY38I7XHaO+eS3O1w1jWgNaAAAABsANAB7EeKrQwPuXdRwLuVmbQA5L7DQghKWBjsXpVwPMIBhTCIM6vPI1bvcXCaZOvUJaP1Rp8F1Yf5IbVhl7n1O4mB+yBKvaIPC0sWUmhrGgAL3REBERAREQEREEfimFGtEV6tOOTCAD4iPqod/AjXHrXFU/qT7y0q0Igq/wD5fUObqrvGq4D3Myr9b5PLQf3LT60v/eJVnUfjNlWqMAo1+hOs9XNPdO7fEIOCnwZbt2psHgxo+i8q1GypenVYI5ZwT+qNVD3PA93UPXumO9YVH/AuXzT8mLj6d07wZTaz4kuKDsuOLLCl6LHVPBn1eQoO+8rOXSjbMHe98/stA+amqXkvt/yy9/rvcfgIC76HAFq3akz9UH4mUGaX/lLv6shlVtOeVOmPm7MVX7q3vbs+cqXNXuJeW/tHKFvlHhqg3Zn0+S66WG027MHuQYDh/kyrv2pZfWM/Bqsth5HHGM7iPVAb8TJWwtaBsF+oKPgXkypW784AmImS4x2SdvYrP/4Q3sCkUQcYw8AaBVfiTgGjdOzPoMz/AIwMr/a4el7ZV0RBj9fyOv8A7uo4bxmDXD4ZV1YZ5GDPnqxI0kN6vx1K1ZEETg3DdK2YG02gAfzJ7T3lSyIgIiICIiAiIgIiICIiAiIgIiICIiAiIgIiICIiAiIgIiICIiAiIgIiICIiAiIgIiICIiAiIgIiICIiAiIgIiICIiAiIgIiICIiAiIgIiICIiAiIgIiICIiAiIgIiICIiAiIgIiIP/Z"/>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Picture 5" title="Picture of internal combustion engine forklift truck with pneumatic tires"/>
          <p:cNvPicPr>
            <a:picLocks noChangeAspect="1"/>
          </p:cNvPicPr>
          <p:nvPr/>
        </p:nvPicPr>
        <p:blipFill>
          <a:blip r:embed="rId3" cstate="print"/>
          <a:stretch>
            <a:fillRect/>
          </a:stretch>
        </p:blipFill>
        <p:spPr>
          <a:xfrm>
            <a:off x="4169785" y="2536331"/>
            <a:ext cx="4272699"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262961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753228"/>
            <a:ext cx="9752152" cy="1080938"/>
          </a:xfrm>
        </p:spPr>
        <p:txBody>
          <a:bodyPr>
            <a:normAutofit/>
          </a:bodyPr>
          <a:lstStyle/>
          <a:p>
            <a:r>
              <a:rPr lang="en-US" sz="3400" dirty="0" smtClean="0"/>
              <a:t>Class VI Electric &amp; Internal Combustion Tractors</a:t>
            </a:r>
            <a:endParaRPr lang="en-US" sz="3400" dirty="0"/>
          </a:p>
        </p:txBody>
      </p:sp>
      <p:pic>
        <p:nvPicPr>
          <p:cNvPr id="4" name="Picture 8" descr="Amisc-28"/>
          <p:cNvPicPr>
            <a:picLocks noGrp="1" noChangeAspect="1" noChangeArrowheads="1"/>
          </p:cNvPicPr>
          <p:nvPr>
            <p:ph idx="1"/>
          </p:nvPr>
        </p:nvPicPr>
        <p:blipFill>
          <a:blip r:embed="rId3" cstate="print">
            <a:extLst>
              <a:ext uri="{28A0092B-C50C-407E-A947-70E740481C1C}">
                <a14:useLocalDpi xmlns:a14="http://schemas.microsoft.com/office/drawing/2010/main"/>
              </a:ext>
            </a:extLst>
          </a:blip>
          <a:srcRect/>
          <a:stretch>
            <a:fillRect/>
          </a:stretch>
        </p:blipFill>
        <p:spPr bwMode="auto">
          <a:xfrm>
            <a:off x="3954945" y="3075062"/>
            <a:ext cx="4124715" cy="35661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680321" y="2336873"/>
            <a:ext cx="9613861" cy="35993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dirty="0" smtClean="0"/>
              <a:t>Not as routinely used in warehousing as Classes I-V</a:t>
            </a:r>
          </a:p>
        </p:txBody>
      </p:sp>
    </p:spTree>
    <p:extLst>
      <p:ext uri="{BB962C8B-B14F-4D97-AF65-F5344CB8AC3E}">
        <p14:creationId xmlns:p14="http://schemas.microsoft.com/office/powerpoint/2010/main" val="41942495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VII – Rough Terrain Forklift Trucks</a:t>
            </a:r>
            <a:endParaRPr lang="en-US" dirty="0"/>
          </a:p>
        </p:txBody>
      </p:sp>
      <p:pic>
        <p:nvPicPr>
          <p:cNvPr id="4" name="Content Placeholder 3" title="Picture of rough terrain forklift truck"/>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3351790" y="2941276"/>
            <a:ext cx="4765813"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Content Placeholder 2"/>
          <p:cNvSpPr txBox="1">
            <a:spLocks/>
          </p:cNvSpPr>
          <p:nvPr/>
        </p:nvSpPr>
        <p:spPr>
          <a:xfrm>
            <a:off x="680321" y="2336873"/>
            <a:ext cx="9613861" cy="35993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dirty="0" smtClean="0"/>
              <a:t>Not as routinely used in warehousing as Classes I-V</a:t>
            </a:r>
          </a:p>
        </p:txBody>
      </p:sp>
    </p:spTree>
    <p:extLst>
      <p:ext uri="{BB962C8B-B14F-4D97-AF65-F5344CB8AC3E}">
        <p14:creationId xmlns:p14="http://schemas.microsoft.com/office/powerpoint/2010/main" val="40755638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Certification</a:t>
            </a:r>
            <a:endParaRPr lang="en-US" dirty="0"/>
          </a:p>
        </p:txBody>
      </p:sp>
      <p:sp>
        <p:nvSpPr>
          <p:cNvPr id="3" name="Content Placeholder 2"/>
          <p:cNvSpPr>
            <a:spLocks noGrp="1"/>
          </p:cNvSpPr>
          <p:nvPr>
            <p:ph idx="1"/>
          </p:nvPr>
        </p:nvSpPr>
        <p:spPr/>
        <p:txBody>
          <a:bodyPr>
            <a:normAutofit lnSpcReduction="10000"/>
          </a:bodyPr>
          <a:lstStyle/>
          <a:p>
            <a:r>
              <a:rPr lang="en-US" dirty="0" smtClean="0"/>
              <a:t>Just because you can operate a PIT, does not mean you are authorized to do so</a:t>
            </a:r>
          </a:p>
          <a:p>
            <a:endParaRPr lang="en-US" dirty="0" smtClean="0"/>
          </a:p>
          <a:p>
            <a:r>
              <a:rPr lang="en-US" dirty="0" smtClean="0"/>
              <a:t>PIT operators are to be “certified” by their employer</a:t>
            </a:r>
          </a:p>
          <a:p>
            <a:endParaRPr lang="en-US" dirty="0" smtClean="0"/>
          </a:p>
          <a:p>
            <a:r>
              <a:rPr lang="en-US" dirty="0" smtClean="0"/>
              <a:t>The </a:t>
            </a:r>
            <a:r>
              <a:rPr lang="en-US" dirty="0"/>
              <a:t>employer shall certify that each operator has been trained and evaluated as required by the standard</a:t>
            </a:r>
            <a:r>
              <a:rPr lang="en-US" dirty="0" smtClean="0"/>
              <a:t>.</a:t>
            </a:r>
          </a:p>
          <a:p>
            <a:endParaRPr lang="en-US" dirty="0"/>
          </a:p>
          <a:p>
            <a:r>
              <a:rPr lang="en-US" dirty="0" smtClean="0"/>
              <a:t>Certification does not “transfer” from one business to another. </a:t>
            </a:r>
            <a:endParaRPr lang="en-US" dirty="0"/>
          </a:p>
        </p:txBody>
      </p:sp>
    </p:spTree>
    <p:extLst>
      <p:ext uri="{BB962C8B-B14F-4D97-AF65-F5344CB8AC3E}">
        <p14:creationId xmlns:p14="http://schemas.microsoft.com/office/powerpoint/2010/main" val="19177539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Certification </a:t>
            </a:r>
            <a:endParaRPr lang="en-US" dirty="0"/>
          </a:p>
        </p:txBody>
      </p:sp>
      <p:sp>
        <p:nvSpPr>
          <p:cNvPr id="3" name="Content Placeholder 2"/>
          <p:cNvSpPr>
            <a:spLocks noGrp="1"/>
          </p:cNvSpPr>
          <p:nvPr>
            <p:ph idx="1"/>
          </p:nvPr>
        </p:nvSpPr>
        <p:spPr/>
        <p:txBody>
          <a:bodyPr>
            <a:normAutofit/>
          </a:bodyPr>
          <a:lstStyle/>
          <a:p>
            <a:r>
              <a:rPr lang="en-US" dirty="0" smtClean="0"/>
              <a:t>Certification is employer specific and machine specific.</a:t>
            </a:r>
          </a:p>
          <a:p>
            <a:endParaRPr lang="en-US" dirty="0" smtClean="0"/>
          </a:p>
          <a:p>
            <a:r>
              <a:rPr lang="en-US" dirty="0" smtClean="0"/>
              <a:t>Certification </a:t>
            </a:r>
            <a:r>
              <a:rPr lang="en-US" dirty="0"/>
              <a:t>shall include:</a:t>
            </a:r>
          </a:p>
          <a:p>
            <a:pPr lvl="1"/>
            <a:r>
              <a:rPr lang="en-US" dirty="0"/>
              <a:t>Name of operator</a:t>
            </a:r>
          </a:p>
          <a:p>
            <a:pPr lvl="1"/>
            <a:r>
              <a:rPr lang="en-US" dirty="0"/>
              <a:t>Date of training</a:t>
            </a:r>
          </a:p>
          <a:p>
            <a:pPr lvl="1"/>
            <a:r>
              <a:rPr lang="en-US" dirty="0"/>
              <a:t>Date of evaluation</a:t>
            </a:r>
          </a:p>
          <a:p>
            <a:pPr lvl="1"/>
            <a:r>
              <a:rPr lang="en-US" dirty="0"/>
              <a:t>Identity of person(s) performing the training </a:t>
            </a:r>
            <a:r>
              <a:rPr lang="en-US" dirty="0" smtClean="0"/>
              <a:t>and/or </a:t>
            </a:r>
            <a:r>
              <a:rPr lang="en-US" dirty="0"/>
              <a:t>evaluation </a:t>
            </a:r>
          </a:p>
          <a:p>
            <a:endParaRPr lang="en-US" dirty="0"/>
          </a:p>
        </p:txBody>
      </p:sp>
    </p:spTree>
    <p:extLst>
      <p:ext uri="{BB962C8B-B14F-4D97-AF65-F5344CB8AC3E}">
        <p14:creationId xmlns:p14="http://schemas.microsoft.com/office/powerpoint/2010/main" val="19177539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FC012EC-6EF0-4CA9-B923-FDD6EFF86B50}" type="slidenum">
              <a:rPr lang="en-US"/>
              <a:pPr/>
              <a:t>55</a:t>
            </a:fld>
            <a:endParaRPr lang="en-US" dirty="0"/>
          </a:p>
        </p:txBody>
      </p:sp>
      <p:sp>
        <p:nvSpPr>
          <p:cNvPr id="22530" name="Rectangle 2"/>
          <p:cNvSpPr>
            <a:spLocks noGrp="1" noChangeArrowheads="1"/>
          </p:cNvSpPr>
          <p:nvPr>
            <p:ph type="title"/>
          </p:nvPr>
        </p:nvSpPr>
        <p:spPr>
          <a:noFill/>
          <a:ln/>
        </p:spPr>
        <p:txBody>
          <a:bodyPr/>
          <a:lstStyle/>
          <a:p>
            <a:r>
              <a:rPr lang="en-US" dirty="0"/>
              <a:t>Performance-Oriented Requirements</a:t>
            </a:r>
          </a:p>
        </p:txBody>
      </p:sp>
      <p:sp>
        <p:nvSpPr>
          <p:cNvPr id="22531" name="Rectangle 3"/>
          <p:cNvSpPr>
            <a:spLocks noGrp="1" noChangeArrowheads="1"/>
          </p:cNvSpPr>
          <p:nvPr>
            <p:ph type="body" idx="1"/>
          </p:nvPr>
        </p:nvSpPr>
        <p:spPr>
          <a:xfrm>
            <a:off x="680321" y="2336873"/>
            <a:ext cx="8227011" cy="3599316"/>
          </a:xfrm>
          <a:noFill/>
          <a:ln/>
        </p:spPr>
        <p:txBody>
          <a:bodyPr>
            <a:normAutofit fontScale="92500" lnSpcReduction="10000"/>
          </a:bodyPr>
          <a:lstStyle/>
          <a:p>
            <a:r>
              <a:rPr lang="en-US" dirty="0" smtClean="0"/>
              <a:t>The powered industrial truck operator training requirements</a:t>
            </a:r>
          </a:p>
          <a:p>
            <a:pPr lvl="1"/>
            <a:r>
              <a:rPr lang="en-US" dirty="0" smtClean="0"/>
              <a:t>Are performance-oriented</a:t>
            </a:r>
          </a:p>
          <a:p>
            <a:pPr lvl="1"/>
            <a:r>
              <a:rPr lang="en-US" dirty="0" smtClean="0"/>
              <a:t>Permits employers to tailor a training program</a:t>
            </a:r>
          </a:p>
          <a:p>
            <a:pPr lvl="1"/>
            <a:r>
              <a:rPr lang="en-US" dirty="0" smtClean="0"/>
              <a:t>Build their program around workplace characteristics and equipment</a:t>
            </a:r>
          </a:p>
          <a:p>
            <a:pPr lvl="1"/>
            <a:endParaRPr lang="en-US" dirty="0" smtClean="0"/>
          </a:p>
          <a:p>
            <a:r>
              <a:rPr lang="en-US" dirty="0" smtClean="0"/>
              <a:t>This training is NOT meant to certify or authorize you to drive any specific PIT</a:t>
            </a:r>
          </a:p>
          <a:p>
            <a:endParaRPr lang="en-US" dirty="0" smtClean="0"/>
          </a:p>
          <a:p>
            <a:r>
              <a:rPr lang="en-US" dirty="0" smtClean="0"/>
              <a:t>HOWEVER – You should be informed of PIT training requirements!</a:t>
            </a:r>
          </a:p>
        </p:txBody>
      </p:sp>
      <p:pic>
        <p:nvPicPr>
          <p:cNvPr id="5" name="Picture 4" title="Picture of a no operators under 18 years of age it's the law sign"/>
          <p:cNvPicPr>
            <a:picLocks noChangeAspect="1"/>
          </p:cNvPicPr>
          <p:nvPr/>
        </p:nvPicPr>
        <p:blipFill>
          <a:blip r:embed="rId3" cstate="print"/>
          <a:stretch>
            <a:fillRect/>
          </a:stretch>
        </p:blipFill>
        <p:spPr>
          <a:xfrm>
            <a:off x="9311407" y="3456193"/>
            <a:ext cx="2738907" cy="26517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60D5134-8745-4970-9AA8-D9CA17E2AB0C}" type="slidenum">
              <a:rPr lang="en-US"/>
              <a:pPr/>
              <a:t>56</a:t>
            </a:fld>
            <a:endParaRPr lang="en-US" dirty="0"/>
          </a:p>
        </p:txBody>
      </p:sp>
      <p:sp>
        <p:nvSpPr>
          <p:cNvPr id="28674" name="Rectangle 2"/>
          <p:cNvSpPr>
            <a:spLocks noGrp="1" noChangeArrowheads="1"/>
          </p:cNvSpPr>
          <p:nvPr>
            <p:ph type="title"/>
          </p:nvPr>
        </p:nvSpPr>
        <p:spPr>
          <a:noFill/>
          <a:ln/>
        </p:spPr>
        <p:txBody>
          <a:bodyPr/>
          <a:lstStyle/>
          <a:p>
            <a:r>
              <a:rPr lang="en-US" dirty="0" smtClean="0"/>
              <a:t>PIT Training Program</a:t>
            </a:r>
            <a:endParaRPr lang="en-US" dirty="0"/>
          </a:p>
        </p:txBody>
      </p:sp>
      <p:sp>
        <p:nvSpPr>
          <p:cNvPr id="28675" name="Rectangle 3"/>
          <p:cNvSpPr>
            <a:spLocks noGrp="1" noChangeArrowheads="1"/>
          </p:cNvSpPr>
          <p:nvPr>
            <p:ph type="body" idx="1"/>
          </p:nvPr>
        </p:nvSpPr>
        <p:spPr>
          <a:xfrm>
            <a:off x="1042940" y="2454441"/>
            <a:ext cx="10363970" cy="3388341"/>
          </a:xfrm>
          <a:noFill/>
          <a:ln/>
        </p:spPr>
        <p:txBody>
          <a:bodyPr/>
          <a:lstStyle/>
          <a:p>
            <a:r>
              <a:rPr lang="en-US" dirty="0"/>
              <a:t>Operators shall receive initial training in the following </a:t>
            </a:r>
            <a:r>
              <a:rPr lang="en-US" dirty="0" smtClean="0"/>
              <a:t>topics</a:t>
            </a:r>
          </a:p>
          <a:p>
            <a:endParaRPr lang="en-US" dirty="0"/>
          </a:p>
          <a:p>
            <a:pPr lvl="1"/>
            <a:r>
              <a:rPr lang="en-US" sz="2200" dirty="0"/>
              <a:t>Truck-related </a:t>
            </a:r>
            <a:r>
              <a:rPr lang="en-US" sz="2200" dirty="0" smtClean="0"/>
              <a:t>topics</a:t>
            </a:r>
          </a:p>
          <a:p>
            <a:pPr lvl="1"/>
            <a:endParaRPr lang="en-US" sz="2200" dirty="0"/>
          </a:p>
          <a:p>
            <a:pPr lvl="1"/>
            <a:r>
              <a:rPr lang="en-US" sz="2200" dirty="0"/>
              <a:t>Workplace-related </a:t>
            </a:r>
            <a:r>
              <a:rPr lang="en-US" sz="2200" dirty="0" smtClean="0"/>
              <a:t>topics</a:t>
            </a:r>
          </a:p>
          <a:p>
            <a:pPr lvl="1"/>
            <a:endParaRPr lang="en-US" sz="2200" dirty="0"/>
          </a:p>
          <a:p>
            <a:pPr lvl="1"/>
            <a:r>
              <a:rPr lang="en-US" sz="2200" dirty="0"/>
              <a:t>The requirements of the standard</a:t>
            </a:r>
          </a:p>
        </p:txBody>
      </p:sp>
      <p:pic>
        <p:nvPicPr>
          <p:cNvPr id="7" name="Picture 4" descr="https://encrypted-tbn3.gstatic.com/images?q=tbn:ANd9GcQiVVc2vv5DBzBRmaJRSiWy14MjsfJKBPtIC7-qsN1pLdbRcIbJZw"/>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7576482" y="5019209"/>
            <a:ext cx="3124200" cy="14668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66382A0-6C44-44B0-823B-DDE10379A690}" type="slidenum">
              <a:rPr lang="en-US"/>
              <a:pPr/>
              <a:t>57</a:t>
            </a:fld>
            <a:endParaRPr lang="en-US" dirty="0"/>
          </a:p>
        </p:txBody>
      </p:sp>
      <p:sp>
        <p:nvSpPr>
          <p:cNvPr id="24578" name="Rectangle 2"/>
          <p:cNvSpPr>
            <a:spLocks noGrp="1" noChangeArrowheads="1"/>
          </p:cNvSpPr>
          <p:nvPr>
            <p:ph type="title"/>
          </p:nvPr>
        </p:nvSpPr>
        <p:spPr>
          <a:xfrm>
            <a:off x="685800" y="661736"/>
            <a:ext cx="8500533" cy="1179095"/>
          </a:xfrm>
          <a:noFill/>
          <a:ln/>
        </p:spPr>
        <p:txBody>
          <a:bodyPr/>
          <a:lstStyle/>
          <a:p>
            <a:r>
              <a:rPr lang="en-US" dirty="0"/>
              <a:t>Operator Training</a:t>
            </a:r>
          </a:p>
        </p:txBody>
      </p:sp>
      <p:sp>
        <p:nvSpPr>
          <p:cNvPr id="24579" name="Rectangle 3"/>
          <p:cNvSpPr>
            <a:spLocks noGrp="1" noChangeArrowheads="1"/>
          </p:cNvSpPr>
          <p:nvPr>
            <p:ph type="body" idx="1"/>
          </p:nvPr>
        </p:nvSpPr>
        <p:spPr>
          <a:xfrm>
            <a:off x="881304" y="2707104"/>
            <a:ext cx="8262696" cy="3741821"/>
          </a:xfrm>
          <a:noFill/>
          <a:ln/>
        </p:spPr>
        <p:txBody>
          <a:bodyPr>
            <a:normAutofit lnSpcReduction="10000"/>
          </a:bodyPr>
          <a:lstStyle/>
          <a:p>
            <a:pPr lvl="1">
              <a:lnSpc>
                <a:spcPct val="90000"/>
              </a:lnSpc>
            </a:pPr>
            <a:r>
              <a:rPr lang="en-US" sz="2400" dirty="0" smtClean="0"/>
              <a:t>The </a:t>
            </a:r>
            <a:r>
              <a:rPr lang="en-US" sz="2400" dirty="0"/>
              <a:t>employer shall ensure that each powered industrial truck operator is competent to operate a powered industrial truck safely, as demonstrated by successful completion of the training </a:t>
            </a:r>
            <a:r>
              <a:rPr lang="en-US" sz="2400" dirty="0" smtClean="0"/>
              <a:t>AND </a:t>
            </a:r>
            <a:r>
              <a:rPr lang="en-US" sz="2400" dirty="0"/>
              <a:t>evaluation specified in the OSHA standard</a:t>
            </a:r>
            <a:r>
              <a:rPr lang="en-US" sz="2400" dirty="0" smtClean="0"/>
              <a:t>.</a:t>
            </a:r>
          </a:p>
          <a:p>
            <a:pPr lvl="1">
              <a:lnSpc>
                <a:spcPct val="90000"/>
              </a:lnSpc>
            </a:pPr>
            <a:endParaRPr lang="en-US" sz="2400" dirty="0"/>
          </a:p>
          <a:p>
            <a:pPr lvl="1">
              <a:lnSpc>
                <a:spcPct val="90000"/>
              </a:lnSpc>
            </a:pPr>
            <a:r>
              <a:rPr lang="en-US" sz="2400" dirty="0"/>
              <a:t>Prior to permitting an employee to operate a powered industrial truck (except for training purposes), the employer shall ensure that each operator has successfully completed the required training (or previously received appropriate training).</a:t>
            </a:r>
          </a:p>
        </p:txBody>
      </p:sp>
      <p:pic>
        <p:nvPicPr>
          <p:cNvPr id="50178" name="Picture 2" title="Picture of an authorized forklift opperator sign"/>
          <p:cNvPicPr>
            <a:picLocks noChangeAspect="1" noChangeArrowheads="1"/>
          </p:cNvPicPr>
          <p:nvPr/>
        </p:nvPicPr>
        <p:blipFill>
          <a:blip r:embed="rId3" cstate="print">
            <a:duotone>
              <a:prstClr val="black"/>
              <a:schemeClr val="accent1">
                <a:tint val="45000"/>
                <a:satMod val="400000"/>
              </a:schemeClr>
            </a:duotone>
          </a:blip>
          <a:stretch>
            <a:fillRect/>
          </a:stretch>
        </p:blipFill>
        <p:spPr bwMode="auto">
          <a:xfrm>
            <a:off x="9384632" y="3427496"/>
            <a:ext cx="2133600" cy="2143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66382A0-6C44-44B0-823B-DDE10379A690}" type="slidenum">
              <a:rPr lang="en-US"/>
              <a:pPr/>
              <a:t>58</a:t>
            </a:fld>
            <a:endParaRPr lang="en-US" dirty="0"/>
          </a:p>
        </p:txBody>
      </p:sp>
      <p:sp>
        <p:nvSpPr>
          <p:cNvPr id="24578" name="Rectangle 2"/>
          <p:cNvSpPr>
            <a:spLocks noGrp="1" noChangeArrowheads="1"/>
          </p:cNvSpPr>
          <p:nvPr>
            <p:ph type="title"/>
          </p:nvPr>
        </p:nvSpPr>
        <p:spPr>
          <a:xfrm>
            <a:off x="685800" y="661736"/>
            <a:ext cx="8500533" cy="1179095"/>
          </a:xfrm>
          <a:noFill/>
          <a:ln/>
        </p:spPr>
        <p:txBody>
          <a:bodyPr/>
          <a:lstStyle/>
          <a:p>
            <a:r>
              <a:rPr lang="en-US" dirty="0"/>
              <a:t>Operator </a:t>
            </a:r>
            <a:r>
              <a:rPr lang="en-US" dirty="0" smtClean="0"/>
              <a:t>Training </a:t>
            </a:r>
            <a:endParaRPr lang="en-US" dirty="0"/>
          </a:p>
        </p:txBody>
      </p:sp>
      <p:sp>
        <p:nvSpPr>
          <p:cNvPr id="24579" name="Rectangle 3"/>
          <p:cNvSpPr>
            <a:spLocks noGrp="1" noChangeArrowheads="1"/>
          </p:cNvSpPr>
          <p:nvPr>
            <p:ph type="body" idx="1"/>
          </p:nvPr>
        </p:nvSpPr>
        <p:spPr>
          <a:xfrm>
            <a:off x="881304" y="2707104"/>
            <a:ext cx="8262696" cy="3741821"/>
          </a:xfrm>
          <a:noFill/>
          <a:ln/>
        </p:spPr>
        <p:txBody>
          <a:bodyPr>
            <a:normAutofit/>
          </a:bodyPr>
          <a:lstStyle/>
          <a:p>
            <a:pPr lvl="1">
              <a:lnSpc>
                <a:spcPct val="90000"/>
              </a:lnSpc>
            </a:pPr>
            <a:r>
              <a:rPr lang="en-US" sz="2400" dirty="0" smtClean="0"/>
              <a:t>Training is a combination of…….</a:t>
            </a:r>
          </a:p>
          <a:p>
            <a:pPr lvl="1">
              <a:lnSpc>
                <a:spcPct val="90000"/>
              </a:lnSpc>
            </a:pPr>
            <a:endParaRPr lang="en-US" sz="2400" dirty="0" smtClean="0">
              <a:effectLst>
                <a:outerShdw blurRad="50800" dist="38100" algn="tr" rotWithShape="0">
                  <a:prstClr val="black">
                    <a:alpha val="40000"/>
                  </a:prstClr>
                </a:outerShdw>
              </a:effectLst>
            </a:endParaRPr>
          </a:p>
          <a:p>
            <a:pPr lvl="2"/>
            <a:r>
              <a:rPr lang="en-US" sz="2200" dirty="0" smtClean="0"/>
              <a:t>Formal instruction (e.g., lecture, discussion, interactive computer learning, written material)</a:t>
            </a:r>
          </a:p>
          <a:p>
            <a:pPr lvl="2"/>
            <a:endParaRPr lang="en-US" sz="2200" dirty="0" smtClean="0"/>
          </a:p>
          <a:p>
            <a:pPr lvl="2"/>
            <a:r>
              <a:rPr lang="en-US" sz="2200" dirty="0" smtClean="0"/>
              <a:t>Practical training (demonstrations and exercises performed by the trainee) </a:t>
            </a:r>
          </a:p>
          <a:p>
            <a:pPr lvl="2"/>
            <a:endParaRPr lang="en-US" sz="2200" dirty="0" smtClean="0"/>
          </a:p>
          <a:p>
            <a:pPr lvl="2"/>
            <a:r>
              <a:rPr lang="en-US" sz="2200" dirty="0" smtClean="0"/>
              <a:t>Evaluation of the operator’s performance in the workplace</a:t>
            </a:r>
            <a:endParaRPr lang="en-US" sz="2200" dirty="0"/>
          </a:p>
        </p:txBody>
      </p:sp>
      <p:pic>
        <p:nvPicPr>
          <p:cNvPr id="6" name="Picture 2" descr="https://encrypted-tbn2.gstatic.com/images?q=tbn:ANd9GcShon6A6x5qDT-5azTUOJKbW5Wh5gG_VLSzzZ0QW6vFwmas5mV1Cw"/>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9877091" y="4555958"/>
            <a:ext cx="1828800" cy="1600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66382A0-6C44-44B0-823B-DDE10379A690}" type="slidenum">
              <a:rPr lang="en-US"/>
              <a:pPr/>
              <a:t>59</a:t>
            </a:fld>
            <a:endParaRPr lang="en-US" dirty="0"/>
          </a:p>
        </p:txBody>
      </p:sp>
      <p:sp>
        <p:nvSpPr>
          <p:cNvPr id="24578" name="Rectangle 2"/>
          <p:cNvSpPr>
            <a:spLocks noGrp="1" noChangeArrowheads="1"/>
          </p:cNvSpPr>
          <p:nvPr>
            <p:ph type="title"/>
          </p:nvPr>
        </p:nvSpPr>
        <p:spPr>
          <a:xfrm>
            <a:off x="685800" y="661736"/>
            <a:ext cx="8500533" cy="1179095"/>
          </a:xfrm>
          <a:noFill/>
          <a:ln/>
        </p:spPr>
        <p:txBody>
          <a:bodyPr/>
          <a:lstStyle/>
          <a:p>
            <a:r>
              <a:rPr lang="en-US"/>
              <a:t>Operator </a:t>
            </a:r>
            <a:r>
              <a:rPr lang="en-US" smtClean="0"/>
              <a:t>Training  </a:t>
            </a:r>
            <a:endParaRPr lang="en-US" dirty="0"/>
          </a:p>
        </p:txBody>
      </p:sp>
      <p:sp>
        <p:nvSpPr>
          <p:cNvPr id="24579" name="Rectangle 3"/>
          <p:cNvSpPr>
            <a:spLocks noGrp="1" noChangeArrowheads="1"/>
          </p:cNvSpPr>
          <p:nvPr>
            <p:ph type="body" idx="1"/>
          </p:nvPr>
        </p:nvSpPr>
        <p:spPr>
          <a:xfrm>
            <a:off x="881304" y="2707104"/>
            <a:ext cx="8262696" cy="3741821"/>
          </a:xfrm>
          <a:noFill/>
          <a:ln/>
        </p:spPr>
        <p:txBody>
          <a:bodyPr>
            <a:normAutofit/>
          </a:bodyPr>
          <a:lstStyle/>
          <a:p>
            <a:pPr lvl="1">
              <a:lnSpc>
                <a:spcPct val="90000"/>
              </a:lnSpc>
            </a:pPr>
            <a:r>
              <a:rPr lang="en-US" sz="2400" dirty="0" smtClean="0"/>
              <a:t>Training Implementation</a:t>
            </a:r>
          </a:p>
          <a:p>
            <a:pPr lvl="1">
              <a:lnSpc>
                <a:spcPct val="90000"/>
              </a:lnSpc>
            </a:pPr>
            <a:endParaRPr lang="en-US" sz="2400" dirty="0" smtClean="0"/>
          </a:p>
          <a:p>
            <a:pPr lvl="2"/>
            <a:r>
              <a:rPr lang="en-US" sz="2200" dirty="0" smtClean="0"/>
              <a:t>Training and evaluation shall be conducted by a person with the knowledge, training and experience to train powered industrial truck operators and evaluate their competence.</a:t>
            </a:r>
          </a:p>
          <a:p>
            <a:pPr lvl="2"/>
            <a:endParaRPr lang="en-US" sz="2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We Begin, Remember……..</a:t>
            </a:r>
            <a:endParaRPr lang="en-US" dirty="0"/>
          </a:p>
        </p:txBody>
      </p:sp>
      <p:sp>
        <p:nvSpPr>
          <p:cNvPr id="3" name="Content Placeholder 2"/>
          <p:cNvSpPr>
            <a:spLocks noGrp="1"/>
          </p:cNvSpPr>
          <p:nvPr>
            <p:ph idx="1"/>
          </p:nvPr>
        </p:nvSpPr>
        <p:spPr>
          <a:xfrm>
            <a:off x="680321" y="2188028"/>
            <a:ext cx="6471593" cy="4669971"/>
          </a:xfrm>
        </p:spPr>
        <p:txBody>
          <a:bodyPr>
            <a:normAutofit/>
          </a:bodyPr>
          <a:lstStyle/>
          <a:p>
            <a:r>
              <a:rPr lang="en-US" sz="2600" dirty="0" smtClean="0"/>
              <a:t>Warehousing can be very complex</a:t>
            </a:r>
          </a:p>
          <a:p>
            <a:endParaRPr lang="en-US" sz="2600" dirty="0" smtClean="0"/>
          </a:p>
          <a:p>
            <a:r>
              <a:rPr lang="en-US" sz="2600" dirty="0" smtClean="0"/>
              <a:t>Machinery, inventory, noise, temperature, just to name a few</a:t>
            </a:r>
          </a:p>
          <a:p>
            <a:pPr>
              <a:buNone/>
            </a:pPr>
            <a:endParaRPr lang="en-US" sz="2600" dirty="0" smtClean="0"/>
          </a:p>
          <a:p>
            <a:r>
              <a:rPr lang="en-US" sz="2600" dirty="0" smtClean="0"/>
              <a:t>Keep your EYES open!</a:t>
            </a:r>
          </a:p>
          <a:p>
            <a:endParaRPr lang="en-US" dirty="0" smtClean="0"/>
          </a:p>
          <a:p>
            <a:pPr lvl="1"/>
            <a:r>
              <a:rPr lang="en-US" sz="2200" dirty="0" smtClean="0"/>
              <a:t>Evaluate</a:t>
            </a:r>
          </a:p>
          <a:p>
            <a:pPr lvl="1"/>
            <a:r>
              <a:rPr lang="en-US" sz="2200" dirty="0" smtClean="0"/>
              <a:t>Your </a:t>
            </a:r>
          </a:p>
          <a:p>
            <a:pPr lvl="1"/>
            <a:r>
              <a:rPr lang="en-US" sz="2200" dirty="0" smtClean="0"/>
              <a:t>Entire </a:t>
            </a:r>
          </a:p>
          <a:p>
            <a:pPr lvl="1"/>
            <a:r>
              <a:rPr lang="en-US" sz="2200" dirty="0" smtClean="0"/>
              <a:t>Surroundings</a:t>
            </a:r>
            <a:endParaRPr lang="en-US" sz="2200" dirty="0"/>
          </a:p>
        </p:txBody>
      </p:sp>
      <p:pic>
        <p:nvPicPr>
          <p:cNvPr id="104454" name="Picture 6" title="Decorative picture of birds eyes"/>
          <p:cNvPicPr>
            <a:picLocks noChangeAspect="1" noChangeArrowheads="1"/>
          </p:cNvPicPr>
          <p:nvPr/>
        </p:nvPicPr>
        <p:blipFill>
          <a:blip r:embed="rId3" cstate="print"/>
          <a:srcRect/>
          <a:stretch>
            <a:fillRect/>
          </a:stretch>
        </p:blipFill>
        <p:spPr bwMode="auto">
          <a:xfrm>
            <a:off x="7395482" y="2615292"/>
            <a:ext cx="4106174" cy="3657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Continued/Refresher Training</a:t>
            </a:r>
            <a:endParaRPr lang="en-US" dirty="0"/>
          </a:p>
        </p:txBody>
      </p:sp>
      <p:sp>
        <p:nvSpPr>
          <p:cNvPr id="3" name="Content Placeholder 2"/>
          <p:cNvSpPr>
            <a:spLocks noGrp="1"/>
          </p:cNvSpPr>
          <p:nvPr>
            <p:ph idx="1"/>
          </p:nvPr>
        </p:nvSpPr>
        <p:spPr/>
        <p:txBody>
          <a:bodyPr>
            <a:normAutofit lnSpcReduction="10000"/>
          </a:bodyPr>
          <a:lstStyle/>
          <a:p>
            <a:r>
              <a:rPr lang="en-US" dirty="0"/>
              <a:t>Refresher training, including an evaluation of the effectiveness of that training, shall be conducted to ensure that the operator has the knowledge and skills needed to operate the powered industrial truck safely.</a:t>
            </a:r>
          </a:p>
          <a:p>
            <a:r>
              <a:rPr lang="en-US" dirty="0"/>
              <a:t>Refresher training required when:</a:t>
            </a:r>
          </a:p>
          <a:p>
            <a:pPr lvl="1">
              <a:lnSpc>
                <a:spcPct val="80000"/>
              </a:lnSpc>
            </a:pPr>
            <a:r>
              <a:rPr lang="en-US" dirty="0"/>
              <a:t>Unsafe operation </a:t>
            </a:r>
          </a:p>
          <a:p>
            <a:pPr lvl="1">
              <a:lnSpc>
                <a:spcPct val="80000"/>
              </a:lnSpc>
            </a:pPr>
            <a:r>
              <a:rPr lang="en-US" dirty="0"/>
              <a:t>Accident or near-miss</a:t>
            </a:r>
          </a:p>
          <a:p>
            <a:pPr lvl="1">
              <a:lnSpc>
                <a:spcPct val="80000"/>
              </a:lnSpc>
            </a:pPr>
            <a:r>
              <a:rPr lang="en-US" dirty="0"/>
              <a:t>Evaluation indicates need</a:t>
            </a:r>
          </a:p>
          <a:p>
            <a:pPr lvl="1">
              <a:lnSpc>
                <a:spcPct val="80000"/>
              </a:lnSpc>
            </a:pPr>
            <a:r>
              <a:rPr lang="en-US" dirty="0"/>
              <a:t>Different type of equipment introduced </a:t>
            </a:r>
          </a:p>
          <a:p>
            <a:pPr lvl="1">
              <a:lnSpc>
                <a:spcPct val="80000"/>
              </a:lnSpc>
            </a:pPr>
            <a:r>
              <a:rPr lang="en-US" dirty="0"/>
              <a:t>Workplace condition </a:t>
            </a:r>
            <a:r>
              <a:rPr lang="en-US" dirty="0" smtClean="0"/>
              <a:t>changes</a:t>
            </a:r>
          </a:p>
          <a:p>
            <a:pPr lvl="1">
              <a:lnSpc>
                <a:spcPct val="80000"/>
              </a:lnSpc>
            </a:pPr>
            <a:r>
              <a:rPr lang="en-US" dirty="0" smtClean="0"/>
              <a:t>Every three years</a:t>
            </a:r>
            <a:endParaRPr lang="en-US" dirty="0"/>
          </a:p>
          <a:p>
            <a:endParaRPr lang="en-US" dirty="0"/>
          </a:p>
        </p:txBody>
      </p:sp>
    </p:spTree>
    <p:extLst>
      <p:ext uri="{BB962C8B-B14F-4D97-AF65-F5344CB8AC3E}">
        <p14:creationId xmlns:p14="http://schemas.microsoft.com/office/powerpoint/2010/main" val="11899672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Hazards…..things to be aware of</a:t>
            </a:r>
            <a:endParaRPr lang="en-US" dirty="0"/>
          </a:p>
        </p:txBody>
      </p:sp>
      <p:pic>
        <p:nvPicPr>
          <p:cNvPr id="105475" name="Picture 3" title="Picture of risks ahead sign"/>
          <p:cNvPicPr>
            <a:picLocks noChangeAspect="1" noChangeArrowheads="1"/>
          </p:cNvPicPr>
          <p:nvPr/>
        </p:nvPicPr>
        <p:blipFill>
          <a:blip r:embed="rId3" cstate="print"/>
          <a:srcRect/>
          <a:stretch>
            <a:fillRect/>
          </a:stretch>
        </p:blipFill>
        <p:spPr bwMode="auto">
          <a:xfrm>
            <a:off x="3836547" y="2609169"/>
            <a:ext cx="4274081"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Vehicle Traffic</a:t>
            </a:r>
            <a:endParaRPr lang="en-US" dirty="0"/>
          </a:p>
        </p:txBody>
      </p:sp>
      <p:pic>
        <p:nvPicPr>
          <p:cNvPr id="12289" name="Picture 1" title="Picture of a semi truck doc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89962" y="2824842"/>
            <a:ext cx="4114800"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290" name="Picture 2" title="Picture of a semi truck"/>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40929" y="2803076"/>
            <a:ext cx="4114800"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242763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Stability With Forklifts</a:t>
            </a:r>
            <a:endParaRPr lang="en-US" dirty="0"/>
          </a:p>
        </p:txBody>
      </p:sp>
      <p:sp>
        <p:nvSpPr>
          <p:cNvPr id="3" name="Content Placeholder 2"/>
          <p:cNvSpPr>
            <a:spLocks noGrp="1"/>
          </p:cNvSpPr>
          <p:nvPr>
            <p:ph idx="1"/>
          </p:nvPr>
        </p:nvSpPr>
        <p:spPr>
          <a:xfrm>
            <a:off x="680321" y="2139043"/>
            <a:ext cx="9613861" cy="3797146"/>
          </a:xfrm>
        </p:spPr>
        <p:txBody>
          <a:bodyPr/>
          <a:lstStyle/>
          <a:p>
            <a:r>
              <a:rPr lang="en-US" sz="2800" dirty="0" smtClean="0"/>
              <a:t>Forklifts</a:t>
            </a:r>
          </a:p>
          <a:p>
            <a:pPr lvl="1"/>
            <a:r>
              <a:rPr lang="en-US" sz="2400" dirty="0" smtClean="0"/>
              <a:t>Consider Center of Gravity (CG)</a:t>
            </a:r>
          </a:p>
          <a:p>
            <a:pPr lvl="1"/>
            <a:endParaRPr lang="en-US" dirty="0"/>
          </a:p>
        </p:txBody>
      </p:sp>
      <p:pic>
        <p:nvPicPr>
          <p:cNvPr id="1026" name="Picture 2" descr="CG, Forklift CG Stable combined CG is within stability triangle ..."/>
          <p:cNvPicPr>
            <a:picLocks noChangeAspect="1" noChangeArrowheads="1"/>
          </p:cNvPicPr>
          <p:nvPr/>
        </p:nvPicPr>
        <p:blipFill>
          <a:blip r:embed="rId3" cstate="print"/>
          <a:srcRect/>
          <a:stretch>
            <a:fillRect/>
          </a:stretch>
        </p:blipFill>
        <p:spPr bwMode="auto">
          <a:xfrm>
            <a:off x="2253343" y="3086101"/>
            <a:ext cx="7968343" cy="37229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Parking Forklifts</a:t>
            </a:r>
            <a:endParaRPr lang="en-US" dirty="0"/>
          </a:p>
        </p:txBody>
      </p:sp>
      <p:sp>
        <p:nvSpPr>
          <p:cNvPr id="3" name="Content Placeholder 2"/>
          <p:cNvSpPr>
            <a:spLocks noGrp="1"/>
          </p:cNvSpPr>
          <p:nvPr>
            <p:ph idx="1"/>
          </p:nvPr>
        </p:nvSpPr>
        <p:spPr/>
        <p:txBody>
          <a:bodyPr/>
          <a:lstStyle/>
          <a:p>
            <a:r>
              <a:rPr lang="en-US" dirty="0" smtClean="0"/>
              <a:t>Park appropriately </a:t>
            </a:r>
          </a:p>
          <a:p>
            <a:endParaRPr lang="en-US" dirty="0"/>
          </a:p>
        </p:txBody>
      </p:sp>
      <p:pic>
        <p:nvPicPr>
          <p:cNvPr id="103427" name="Picture 3" descr="C:\Documents and Settings\WNCC\Desktop\poor parking.jpg" title="Picture of a forklift parked in an incorrect m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59340" y="3139165"/>
            <a:ext cx="4620986"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title="Picture of a forklift parked in a correct manne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94028" y="3164481"/>
            <a:ext cx="4675912"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Oval 11" title="Picture of oval highlighting forks left high creatin a trip hazard"/>
          <p:cNvSpPr/>
          <p:nvPr/>
        </p:nvSpPr>
        <p:spPr>
          <a:xfrm>
            <a:off x="963386" y="5061856"/>
            <a:ext cx="1992085" cy="93072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title="Picture of an oval around an exit sign"/>
          <p:cNvSpPr/>
          <p:nvPr/>
        </p:nvSpPr>
        <p:spPr>
          <a:xfrm>
            <a:off x="1926771" y="2988129"/>
            <a:ext cx="1110344" cy="5878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Visibility Around Forklifts</a:t>
            </a:r>
            <a:endParaRPr lang="en-US" dirty="0"/>
          </a:p>
        </p:txBody>
      </p:sp>
      <p:sp>
        <p:nvSpPr>
          <p:cNvPr id="3" name="Content Placeholder 2"/>
          <p:cNvSpPr>
            <a:spLocks noGrp="1"/>
          </p:cNvSpPr>
          <p:nvPr>
            <p:ph idx="1"/>
          </p:nvPr>
        </p:nvSpPr>
        <p:spPr/>
        <p:txBody>
          <a:bodyPr/>
          <a:lstStyle/>
          <a:p>
            <a:r>
              <a:rPr lang="en-US" sz="2800" dirty="0" smtClean="0"/>
              <a:t>Forklifts</a:t>
            </a:r>
          </a:p>
          <a:p>
            <a:endParaRPr lang="en-US" sz="2800" dirty="0" smtClean="0"/>
          </a:p>
          <a:p>
            <a:pPr lvl="1"/>
            <a:r>
              <a:rPr lang="en-US" sz="2400" dirty="0" smtClean="0"/>
              <a:t>Stay VISIBLE!!!!!</a:t>
            </a:r>
          </a:p>
          <a:p>
            <a:pPr lvl="1"/>
            <a:endParaRPr lang="en-US" dirty="0"/>
          </a:p>
        </p:txBody>
      </p:sp>
      <p:pic>
        <p:nvPicPr>
          <p:cNvPr id="99330" name="Picture 2" descr="https://sp.yimg.com/ib/th?id=HN.608044073926852907&amp;pid=15.1&amp;P=0"/>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3976464" y="2840715"/>
            <a:ext cx="4478141" cy="39319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Forklift Traffic</a:t>
            </a:r>
            <a:endParaRPr lang="en-US" dirty="0"/>
          </a:p>
        </p:txBody>
      </p:sp>
      <p:sp>
        <p:nvSpPr>
          <p:cNvPr id="3" name="Content Placeholder 2"/>
          <p:cNvSpPr>
            <a:spLocks noGrp="1"/>
          </p:cNvSpPr>
          <p:nvPr>
            <p:ph idx="1"/>
          </p:nvPr>
        </p:nvSpPr>
        <p:spPr/>
        <p:txBody>
          <a:bodyPr/>
          <a:lstStyle/>
          <a:p>
            <a:r>
              <a:rPr lang="en-US" dirty="0" smtClean="0"/>
              <a:t>Use your eyes and ears</a:t>
            </a:r>
          </a:p>
          <a:p>
            <a:pPr>
              <a:buNone/>
            </a:pPr>
            <a:endParaRPr lang="en-US" dirty="0"/>
          </a:p>
        </p:txBody>
      </p:sp>
      <p:pic>
        <p:nvPicPr>
          <p:cNvPr id="101380" name="Picture 4" title="Picture of sound horn at intersections sign"/>
          <p:cNvPicPr>
            <a:picLocks noChangeAspect="1" noChangeArrowheads="1"/>
          </p:cNvPicPr>
          <p:nvPr/>
        </p:nvPicPr>
        <p:blipFill>
          <a:blip r:embed="rId3" cstate="print"/>
          <a:srcRect/>
          <a:stretch>
            <a:fillRect/>
          </a:stretch>
        </p:blipFill>
        <p:spPr bwMode="auto">
          <a:xfrm>
            <a:off x="568779" y="3477304"/>
            <a:ext cx="5400000" cy="228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1381" name="Picture 5" title="Picture of aisle mirror meant to help prevent collisions"/>
          <p:cNvPicPr>
            <a:picLocks noChangeAspect="1" noChangeArrowheads="1"/>
          </p:cNvPicPr>
          <p:nvPr/>
        </p:nvPicPr>
        <p:blipFill>
          <a:blip r:embed="rId4" cstate="print"/>
          <a:srcRect/>
          <a:stretch>
            <a:fillRect/>
          </a:stretch>
        </p:blipFill>
        <p:spPr bwMode="auto">
          <a:xfrm>
            <a:off x="7834991" y="3495675"/>
            <a:ext cx="3277276" cy="24688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Aisle Traffic</a:t>
            </a:r>
            <a:endParaRPr lang="en-US" dirty="0"/>
          </a:p>
        </p:txBody>
      </p:sp>
      <p:sp>
        <p:nvSpPr>
          <p:cNvPr id="3" name="Content Placeholder 2"/>
          <p:cNvSpPr>
            <a:spLocks noGrp="1"/>
          </p:cNvSpPr>
          <p:nvPr>
            <p:ph idx="1"/>
          </p:nvPr>
        </p:nvSpPr>
        <p:spPr/>
        <p:txBody>
          <a:bodyPr/>
          <a:lstStyle/>
          <a:p>
            <a:r>
              <a:rPr lang="en-US" dirty="0" smtClean="0"/>
              <a:t>Stay out of aisles where PIT traffic will be  </a:t>
            </a:r>
            <a:endParaRPr lang="en-US" dirty="0"/>
          </a:p>
        </p:txBody>
      </p:sp>
      <p:pic>
        <p:nvPicPr>
          <p:cNvPr id="102402" name="Picture 2" title="Picture of an Aisles way in a warehouse"/>
          <p:cNvPicPr>
            <a:picLocks noChangeAspect="1" noChangeArrowheads="1"/>
          </p:cNvPicPr>
          <p:nvPr/>
        </p:nvPicPr>
        <p:blipFill>
          <a:blip r:embed="rId3" cstate="print"/>
          <a:srcRect/>
          <a:stretch>
            <a:fillRect/>
          </a:stretch>
        </p:blipFill>
        <p:spPr bwMode="auto">
          <a:xfrm>
            <a:off x="2152648" y="3546701"/>
            <a:ext cx="3593712"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403" name="Picture 3" title="Picture of keep aisles clear sign"/>
          <p:cNvPicPr>
            <a:picLocks noChangeAspect="1" noChangeArrowheads="1"/>
          </p:cNvPicPr>
          <p:nvPr/>
        </p:nvPicPr>
        <p:blipFill>
          <a:blip r:embed="rId4" cstate="print"/>
          <a:srcRect/>
          <a:stretch>
            <a:fillRect/>
          </a:stretch>
        </p:blipFill>
        <p:spPr bwMode="auto">
          <a:xfrm>
            <a:off x="6110275" y="3510643"/>
            <a:ext cx="3771900"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Unsafe Pallet Racking</a:t>
            </a:r>
            <a:endParaRPr lang="en-US" dirty="0"/>
          </a:p>
        </p:txBody>
      </p:sp>
      <p:pic>
        <p:nvPicPr>
          <p:cNvPr id="4" name="Content Placeholder 3" title="Picture of a damaged pallet racking system"/>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b="-1"/>
          <a:stretch/>
        </p:blipFill>
        <p:spPr>
          <a:xfrm>
            <a:off x="6420576" y="3006435"/>
            <a:ext cx="3034546" cy="3657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title="Picture of overloaded collapsed pallet racks"/>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61309" y="3006434"/>
            <a:ext cx="3149148" cy="3657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Oval 5" title="Picture of a circle highlighting a damaged pallet racking system"/>
          <p:cNvSpPr/>
          <p:nvPr/>
        </p:nvSpPr>
        <p:spPr>
          <a:xfrm>
            <a:off x="7690908" y="5110843"/>
            <a:ext cx="1110344" cy="10972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title="Picture of an oval highlighting an overloaded collapsed pallet racks"/>
          <p:cNvSpPr/>
          <p:nvPr/>
        </p:nvSpPr>
        <p:spPr>
          <a:xfrm>
            <a:off x="2955471" y="2971800"/>
            <a:ext cx="1420586" cy="364127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3538891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Hazardous Materials/Communication</a:t>
            </a:r>
            <a:endParaRPr lang="en-US" dirty="0"/>
          </a:p>
        </p:txBody>
      </p:sp>
      <p:sp>
        <p:nvSpPr>
          <p:cNvPr id="3" name="Content Placeholder 2"/>
          <p:cNvSpPr>
            <a:spLocks noGrp="1"/>
          </p:cNvSpPr>
          <p:nvPr>
            <p:ph idx="1"/>
          </p:nvPr>
        </p:nvSpPr>
        <p:spPr/>
        <p:txBody>
          <a:bodyPr/>
          <a:lstStyle/>
          <a:p>
            <a:r>
              <a:rPr lang="en-US" sz="2800" dirty="0" smtClean="0"/>
              <a:t>29CFR1910.1200 – Hazard Communication</a:t>
            </a:r>
          </a:p>
          <a:p>
            <a:endParaRPr lang="en-US" dirty="0" smtClean="0"/>
          </a:p>
          <a:p>
            <a:pPr lvl="1"/>
            <a:r>
              <a:rPr lang="en-US" sz="2400" dirty="0" smtClean="0"/>
              <a:t>Policies and Procedures</a:t>
            </a:r>
          </a:p>
          <a:p>
            <a:pPr lvl="1"/>
            <a:endParaRPr lang="en-US" sz="2400" dirty="0" smtClean="0"/>
          </a:p>
          <a:p>
            <a:pPr lvl="1"/>
            <a:r>
              <a:rPr lang="en-US" sz="2400" dirty="0" smtClean="0"/>
              <a:t>Labeling Systems</a:t>
            </a:r>
          </a:p>
          <a:p>
            <a:pPr lvl="1"/>
            <a:endParaRPr lang="en-US" sz="2400" dirty="0" smtClean="0"/>
          </a:p>
          <a:p>
            <a:pPr lvl="1"/>
            <a:r>
              <a:rPr lang="en-US" sz="2400" dirty="0" smtClean="0"/>
              <a:t>Safety Data Sheets</a:t>
            </a:r>
          </a:p>
          <a:p>
            <a:pPr lvl="1"/>
            <a:endParaRPr lang="en-US" dirty="0"/>
          </a:p>
        </p:txBody>
      </p:sp>
      <p:pic>
        <p:nvPicPr>
          <p:cNvPr id="5" name="Picture 4" title="Picture of GHS Labels"/>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815340" y="2286706"/>
            <a:ext cx="4242816" cy="4389120"/>
          </a:xfrm>
          <a:prstGeom prst="rect">
            <a:avLst/>
          </a:prstGeom>
        </p:spPr>
      </p:pic>
    </p:spTree>
    <p:extLst>
      <p:ext uri="{BB962C8B-B14F-4D97-AF65-F5344CB8AC3E}">
        <p14:creationId xmlns:p14="http://schemas.microsoft.com/office/powerpoint/2010/main" val="1450858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Warehousing Hazard Overview</a:t>
            </a:r>
            <a:endParaRPr lang="en-US" dirty="0"/>
          </a:p>
        </p:txBody>
      </p:sp>
      <p:sp>
        <p:nvSpPr>
          <p:cNvPr id="3" name="Content Placeholder 2"/>
          <p:cNvSpPr>
            <a:spLocks noGrp="1"/>
          </p:cNvSpPr>
          <p:nvPr>
            <p:ph idx="1"/>
          </p:nvPr>
        </p:nvSpPr>
        <p:spPr>
          <a:xfrm>
            <a:off x="680321" y="2336872"/>
            <a:ext cx="9613861" cy="4105491"/>
          </a:xfrm>
        </p:spPr>
        <p:txBody>
          <a:bodyPr>
            <a:normAutofit fontScale="92500" lnSpcReduction="20000"/>
          </a:bodyPr>
          <a:lstStyle/>
          <a:p>
            <a:r>
              <a:rPr lang="en-US" dirty="0" smtClean="0"/>
              <a:t>Physically Demanding</a:t>
            </a:r>
          </a:p>
          <a:p>
            <a:pPr lvl="1"/>
            <a:r>
              <a:rPr lang="en-US" dirty="0" smtClean="0"/>
              <a:t>Ergonomics</a:t>
            </a:r>
          </a:p>
          <a:p>
            <a:r>
              <a:rPr lang="en-US" dirty="0" smtClean="0"/>
              <a:t>Sharps</a:t>
            </a:r>
          </a:p>
          <a:p>
            <a:pPr lvl="1"/>
            <a:r>
              <a:rPr lang="en-US" dirty="0" smtClean="0"/>
              <a:t>Box Cutters </a:t>
            </a:r>
          </a:p>
          <a:p>
            <a:pPr lvl="1"/>
            <a:r>
              <a:rPr lang="en-US" dirty="0" smtClean="0"/>
              <a:t>De-Banding Tools</a:t>
            </a:r>
          </a:p>
          <a:p>
            <a:r>
              <a:rPr lang="en-US" dirty="0" smtClean="0"/>
              <a:t>General Housekeeping</a:t>
            </a:r>
          </a:p>
          <a:p>
            <a:pPr lvl="1"/>
            <a:r>
              <a:rPr lang="en-US" dirty="0" smtClean="0"/>
              <a:t>Cardboard</a:t>
            </a:r>
          </a:p>
          <a:p>
            <a:pPr lvl="1"/>
            <a:r>
              <a:rPr lang="en-US" dirty="0" smtClean="0"/>
              <a:t>Banding</a:t>
            </a:r>
          </a:p>
          <a:p>
            <a:pPr lvl="1"/>
            <a:r>
              <a:rPr lang="en-US" dirty="0" smtClean="0"/>
              <a:t>Wrapping Material</a:t>
            </a:r>
          </a:p>
          <a:p>
            <a:pPr lvl="1"/>
            <a:r>
              <a:rPr lang="en-US" dirty="0" smtClean="0"/>
              <a:t>Pallets</a:t>
            </a:r>
          </a:p>
          <a:p>
            <a:r>
              <a:rPr lang="en-US" dirty="0" smtClean="0"/>
              <a:t>Machinery</a:t>
            </a:r>
          </a:p>
          <a:p>
            <a:pPr lvl="1"/>
            <a:r>
              <a:rPr lang="en-US" dirty="0" smtClean="0"/>
              <a:t>Forklifts</a:t>
            </a:r>
          </a:p>
          <a:p>
            <a:pPr lvl="1"/>
            <a:r>
              <a:rPr lang="en-US" dirty="0" smtClean="0"/>
              <a:t>Trucks (i.e. tugs, semis, etc.)</a:t>
            </a:r>
          </a:p>
          <a:p>
            <a:pPr lvl="1"/>
            <a:endParaRPr lang="en-US" dirty="0" smtClean="0"/>
          </a:p>
          <a:p>
            <a:pPr lvl="1"/>
            <a:endParaRPr lang="en-US" dirty="0" smtClean="0"/>
          </a:p>
          <a:p>
            <a:endParaRPr lang="en-US" dirty="0"/>
          </a:p>
        </p:txBody>
      </p:sp>
      <p:sp>
        <p:nvSpPr>
          <p:cNvPr id="4" name="AutoShape 2" descr="data:image/jpeg;base64,/9j/4AAQSkZJRgABAQAAAQABAAD/2wCEAAkGBxQTEhUUExQWFhUXGB8YGBgYGBoYHRwcHBwXGxwcGRwdHCggHRwmHBgcITEhJSkrLi4uHB8zODMsNygtLisBCgoKDg0OGxAQGy8kICQ0NSwsLCw3Ny8sLCwsLCwsLDQsLCwsLywsLCwsLCwsLCwsLCwsLCwsLCwsLCwsLCwsLP/AABEIALIBGwMBIgACEQEDEQH/xAAcAAACAgMBAQAAAAAAAAAAAAAEBQMGAAIHAQj/xABIEAACAQIEAwUGAggEBAQHAQABAhEAAwQSITEFQVEGEyJhcTKBkaGxwULRBxQjUmJy4fAzkrLxFRaC0lNzwtMkQ2OToqPiF//EABoBAAMBAQEBAAAAAAAAAAAAAAECAwQABQb/xAAwEQACAgEDAgUDBAAHAAAAAAAAAQIRAxIhMQRBEyJRYfAycZGBobHxBRUzQkPB0f/aAAwDAQACEQMRAD8A6Ymg1itsan7Jteh+BFI+0tod2WIIiADy1/sVU8E0MZGlfPZeqeOVUb4Ydcbs6rYOm3+1SBfnVd7PEsZBMRG+hqyCtWKeuKkSlHS6NHSdCJHx2g/WpmNaBq3barIUQY7HKLjqLFy4wAllUcx1JH9mqbxvF4MsVv4e4jjfRQfKdYro5tgSRz3obD4NQzvlGZj4jHTQVxxxrEXraknD3nUclcggeWhqW1xMMsMUnqZI+FdK45wU3GJVmtjJpk01k7ik3/IRuAh8VdInmJB896GmxlRQO7t7i4AT8Ph0o7C4m3lZSyQ0bSIO2k+gNOuL/o97sTbu5vJoX7mqjiMJ3b5LlozyIbNPwrqZzaGmJw63IIcBhoWE8qjt3ktXAveh59oAFSPODWnD8KQpK2/DvBeT8KZWuF2bkNqzRop3Hl0FcnWzFaNjdW4wy3iI5KjHT1p5Z4Q7L+zeJ9piATHlJgfOleHsd05YAFR7SiDA/eGsdJFWnBW2S2XlYB8IBzZpiNPMn0pkKyfgnDrdllbuWuMfCGuPmE6k8sqiAdh1o63hAbNwtbtS1wxcGXKpJ0jyG1FWeHFtbl5WaIMgMF20TYDzIA2HuLGEgZe9SJmMoj/VWmM2IV/jARkNu5h0Vysh0iDyzKIIOvvEjrVaw3BWtwFfbqo19871d+JcGS4FU3VWDmVkAUg+s7VXseLiwgAczBIZVkb5gdiI9NdKnNsMUV3F2lkks6hTBXIY9fMek1EXRYYOY/l+VM8beklMsLpuYDTOmx0oK9w22xEtBGsTG/8Ae4M1JjAl0qZILCecEgDyHL1rzC20LKAZlgNupA1qW/YK+ywcfziR8d/jQCcQCMGKSVOkdfhO+u1JfqEmvhWLNOpMyPOoUvssnNp50A2Ohdm108xHu5/aiuE8IfEMQI03LNMegAiaOl9w7BLcYA+Hn0qC/wAYbQBgJEiBJjUTOoG1Of8AkgswZritEaeIDTyBHSm/AeHJav3A4QkIhzAaASwUa6jRYo+UBT/1O9cyZUZi7ZVLTqYnwjTlz0FMMP2SxJM3bN0j+A2xr/mHzrqdqABzjUeVavi1BgsBA6gdfnRtAOd9nezSpigL1sqSCU7zLJAjXTSdRtXQcHw22gORQJPIVV+0PEsl21dUyYNsRr7TpO+2ixVkuY5VnMQv87gCg5pug6WHwB0Hqa2eeug6ClNviq/h8XL9mjN8SARW3fvc/wDlXf8AqIQfDNPyoWCiTiD5QScqgayxpW3E7XO6s+W1b43DXSpAtWh/Mxb6L96Ufqd//wAWwPLu2Pzz0jcuwUkWDjVrNh7o/hJ+Gv2rl+AxKs8FpHQnT4Vzt7l3mSfUzXlhnDhtaTL0ayb6i8Mrh2PpTsxDIdo0p6qgf7188cPs4sFHQtBhlIbTqJrsXC+16uv7a2bTeXjB+A0oQ0Y4qOpOhZapO6LQRWGaGwONS6uZDImNiPrRa1dO9ybRFiF8MVHaWRFEXKitrFE4iunVfKt7Z/KvWFYWjWgcKuMYVG9pVbpIB+HwqvvgQXkAKOcIh+RFWPFYhXWVYMJiQZpRcuqpJOwEn0rkzqFWM7Lh7gKFsxG/hQCJ5BIO9R4Xs4wcMXYkHmyxzG3dxV4wbBgOhE0rt2lWZiJO9Bs4hw3DbnM/K3/7VTf8EdFLBzHTwQJMnKAgidKZcPuWnAGaG6RXuD4jh73eW7V0Eg5D0zA8uvPbpTpgYdbwjAABiI8rf/ZUgwz/AL5+Cf8AZRIrxmOmk/aqxyUSA7uFcj22/wD1/wDt1W+McHe49tWuPEtlgop9mCJFvb41cDS3iX+JZ8i30FLKVuxkIL2BubBmAAgf4W3/ANqlWI4KxMywPUMg+lrWrjeM0vujWkbGKW3Zq9cZhnyppzUT8EA3onh3ZWwbU3LjZ/EjDwFZDMhygp5b1abFsMSJ5Tp61UeDYNLt++txQ6/rDCG1H4yND6/OuirtnMh4OtqzZAABILAkxJh2AzecUdhsQBdLCBKAQI6k8ucUg4ScEqnve6zZ30ZQSBmMctoHypzw3C4W9clLdhlEgwikSJ0286Wa9X8/IUMhi2LZV9qJ6DfzK0FaL/rRUQM1sZgY3WTMieb8ute8c4TYVcQwsWhlw5Ii2ogw+o00Om9T8Ltqt5lAiLQ265Un6ihSUbXzgN70x0OHXXIJdRI1AUt57s0fKsu8K1BNxyByzKo18kAn30ytGB/tXtzlrHwrogZQe2uGUNatgHLuZJYyzMTJOp1NXDhuAtoqlbaggD2UE+etU7txjEGKUOyiMs+IDcT96v1ggAbbdd6Eb1NlJ8R+wSCd9da0B1Ok+pr0nnIqFXmQSPSmJEGLZh+70j70HbsGNY+H9aMxHigArXveeYodwnzQw0r23WgOlYp1pjQzofZ62Dh7Z/hj4SPtTVcKp60k7JPOHXyZh85+9WGy1eJlbWR/c1x+lFu7IkLbYfxc/T+lWEGqt2ZvhRcBk7HQE9elPreLJjKje+B9da9TA7xow5dpsmv4pV0YgE7CtLeJVjAM0Bjy+ZWOUekmlPGONjDW3vRmyKTl2k7AT61XcmWmdKE4hhhcUqdjE1zDD/pNxQZs9i2ykyoBIK+RbWfhTXCfpNVyFeyUYjfNK/SflXPZWM4SXKGONZcCrBc91XbSSCQ5Ayp0AMGDt160m4LxC7isWbVzClbUe0WBKxqO8gwOcQaY8P45h8jNfvZVkkmD4mMkCAOn0oQ8cF2w/wCqH9kLmRixi4VImR/DM6VPWqtLYOl3uOU7SQ5RELhSQY0kAwI1rxLpeS6ESdhMDpAmfWqNgLwsyw9gmGCgA6nTWOvWedTXONsVlrhWBoYMfIT8qTxNwvGxz2pvulpxhgWLQrQfYGuaNecRPIUh7M8CxOdbmdUQeKQQ05SDAy6b+e4rbHcYs3rNy13hUPAZyrvl1BEeFdDqDvpSvhWMv2ibaFmw6tHeQYIJ1ZSYgRrtVoRdMTVR0zh/6QFuv3KBi7EhHgcp8bCYA577U64FxXEN3hxFsJbEZWzKddiIB2nYneqXwKxw8o5RCrhyocMS86TvpBnYV5xTHm0HRQGFvwm4DDHNHlDAExJqzcUtuSSW5044oRmnTrSJ8WEI7xoUswDExEEgSappxa3At25ee3dRRlhsoYgCQ4VTpI25SaP4vfW5ZtHOomfa0EnL1idenWoQlqdFtHCLLhMeLyC4oKzyPqR8NN6Cvm485YAHM+XlVfvcTKC0lu6FktMFSIU858/OrHwps+HLqRJYnQhtBpy8xS5bQILUyuNibgDXHU5QYL5TE+oFKcJxVDdukONWVhqBoqCTry0NWTjPFoU4d8qrl5LEb66GIjy3rl5sqMYtufxOmo3zKyfUzR6aClav5YMq0m/BMb+0xChAzMrNbk/xmSDsPC519acdnuNd1eg2rqK7EsSQ4zNGswNKrnZ/gV+5le0R4mKhvD+GQZBM5Z30p7hOAY26vdpautczQbgKhR6EGB61XJBuVJr8nRrTbLtx+7NjFEHT9XPzDipcNbi+/nI94VPL+Gk10XLWDu2rgBbuwhYXbba5jJPjn8VN8RaZcQ2UyCxgiCCHzQenKuUWo0/f+EK+S0WTpE7en5VL0/pUFptKkQ60sOAsonaO3nxwEaZl+QWugW10H9KpuI4ZebGd6R+zDzMryPSZ2FW27eCrMxt8yAPrQVJsebuvsTMdNZqC4x6nrtUrtoATvXjGiTIJ0knTc6c6iGTmdfSiwdNqHa7rsfcK45nzMp0rxWrS2a2BqjRobLr2Nu/s2HR/sKtVptap3Ylp7weh+o+1WhsUqMqsdTt7yB9TXh9RF+K0l8o142tCLd2UueJx/CPrVkUmqf2fxAS5qYlSPv8Aal3aX9Ia2i1u1ae40wWyk2wJiZG/961v6V3jVGTPtMt+PxqsHAmUMeugOnUa1UOPXe9VrBUkkaqoJMQG0MRRWDvhgDrtO9a8QuHurmWZy6b9RWD/ADJt1pLx6VWtyo4ziSpmZbKXO6I0OhEwJmfFrEgitu2HCrT2lxSAWrygF7aeyQ28ab68tq1OE38zJ0XXpOlQdoMO0qQ0LkHh2k6TGm816cJU1pLdV0k4RcpNUA8KZr1prJtXCubMGVgrTsJzjbWnXZ3ANZuPh3LC41tXZdgMrMp8Q0JnbnpS7hd8IrlpAyxz5kDpUXDpsoptvLBJLkSZYAkaz1+M0ZylUk1RgUVa0uy2Y62MhsFTmuEEFJ1CkE5i2511Ou9D4/sjIHcd4WkLEyuum/L+lLMNicRcdfGWaDDAKGWSmijYztqD7q6zw7AXsPYUB8zkgtKliSTqNIAEaA7CpY4yvkbJJJcbnHu1PZW/YXxA2woGfxBg0nQgAzp8q9wfHotLbuX2cKoXKZKgcoXlppXZO0PDExeHe3ftsABIIImRrpBPMDQ+VchvcGswVyc99m3/AHomqzlGlFk4W22htwDG4QpdVlzNAOmgC6ySQBB5TOtaf8SwSXouAoirnAY5lJYBfHIJzaTvpMdaS2+EICIzA9c0+eoIIO3MVJxfGLhytxEC3J0cQII20jLpuBFdGUbUU2LkUl5mO8RxrBsuW1LEaFUBAEzEggA60/w3CFvLatXc5AUuQRl8SizHOYmTy59K5djMddvS7O7sHLat4vEFjLA18Q+Yq/28bibJw6Nce3bdnzObfeHIEtlBsd2LCT9qtKLT24ETTM4/2aa4hgW8tsuP2kzBMyCBptRfZLiAt4RLOEUXCSf4srmGZSwgGMwjy1NNruLS5bCBhmuLMc9oYx61R+E4y9hFdUYIytqFHKQD6yAPOpzzOUdL4XH6lMcdPmqxr2w4fidWxDWrY9lCsEPGpGuwhm3I1FJuy6WLuIY3ihaWZNpJCnKYXkDrppNF8cXF3cOMQ7F7cxJYaa5dt9zSrs32mt4OyA1nM1zXMIBiYIJ3jypsd6XKO39hlu1qZeMZjkW2ot2ktkoJyqASY1JIHr76X9kOJI+IcMxRFkEjN4uQXTlqT7hSt8SHTNmHs9decaelC9m8MpNwG46agjIyrp1kikitUi+yxly7T4RVw1wkZjcdYLv+9cT2U/CIP1qTGItuCqhQCp0GkKwMb+dJe0mHe7ZVkuOXUyVOTUjYmDAIIDaaaVQsN2wxBu5XueG4wDCORMQNNBWjRLSvnoZLu7O6zIrmPHOIN+u3Zv3FRXAyhiARposGZ93WjuCdr764bvLti5dQM2e8uWFA0230PWBSvA4VMVfa/mVrbOxya5tiBnEQB76zyemNseK3AuH37t2cmJckebb7wCdzAOm+lTWOJXGvrb7+6QCkqzHfwySD/FqPdTTCmxh7twCFy+NVjnlUGD1P50hbGrcxVrQC4xBJX93NIEdftFJGbk3tsM1tZ2C3cBIgyNedEZ+tUjs3dCZnY5hJKnKAQCzalhuPtFW23dmrEgguK8j+4qMjzr0NXHHzElehat9jhmHPNPj/AFoj/g+G5lR/1f1q3I+uJXeD8Uaw3hXMXyqB115eesV0S9fRMpuFVJ2zEDpMTVJxNq1bxmHykZAQWIMjerVxHtHh0yMWW4LYZSkAghhrAP8AEBWXN0iyux4dS4bAvbLGgYbwmc5AUg+/celUTAswuIrEkFwjKSYjNlMdNKccQ4oLtqyi2ymTMzTsWYzp/CJgU54fdtEJ/wDDWVOhLvGZm3LKCIGus0cMVgjpe+4ZXkdovSvatsUy7IMqiTOpEST0HWtrHErRgNYugNoZSf8ASxpRg8W1yGj0k78z7qbYe4/NefWuhixS3UUK5yjs2HcMSwzuBaQ5SAQQdoHU9Zqr/pWv9wmH7tAFzssddAftVk4ZAvP6A/7/AAqtfpfuBsOh5rf/APQ9WUUponPLOS3bZVOH4t7joCQB4tCJGh5g1abPD1DWxKsrEDwqFEcxt0qs9iyr4hWP4TIEAgk9Z5V1McQuD8Ue4flV31Gi4RXz8EtDe7YVw/gWCtulxbDKw9liztBI5AmPlRuOuEtlGwG/Wq5xXtD3aReuwreHbfTyE1FwPtU15SFuEldNRqRrB9dKxtNoqmPr9x/1bEnO3gRspnZoOvu0rlMXy5Uvqu/s8xOkjzronEsdce04ZyRlOlUnHki8xHNFPwUVNycdqQ8VZD3F8AEBtf4Qx/8AxFZx3hVwYZ7l+3ITYmQB56b7014JiWbvrfeRlErrljfX0kjeam4Tibl28Q5LIFO8wTIG5UDkdKaMci80tK7+/wDHuK5J8W/4/kpOBwYdVdWLHokCBpoZIJnUGKtOKx9wWrJL92c1wRlcgjwRGh+dG4/B4a26ygBJJyqQokc40oe2Vvi2vdhmUu0ByoABQcp3kRvEGqYs03JpfuTnFdzdOOG0tlgQxcEFimhi4QQCNQQeWx6TWDFYFbhZrlx8x1ykqABpDgwZO+h5CqjiUuNiLeHTwgP4VVs2mYvLNOpkknb00pvxOwi3CxkKTBHLUgbGhNwT3V36FYqTjVloxHEsMtlRbvAW4IFtlYqZJJ5R8Cao2JwCFVK3bSKAYLmRr+7O8RIqTibZQVVvAAYXkJ5rSDj0fq9vycj5GteCMZQbi2Z8jakrLOeIW1soDkZ2dxMKGjNuGAmNjFA8T4k4SLN1Q8iQcmw6zpSLFhksowAbx7ETpAGo6E1lrEWyyoAbV0kaoM65j+GCZjrBjfkKh4PhzcuVv8/ousmqNF0wGFxbWkIxGRmWWDLbIJ12IToRzqtDgotYkW8RH4W3gQdjM0ViMfirbmNQpO2uVhvI15giYpnawZ4giXTaa7eAKeElAIJ1ZsuXckgT5aUsMkquX5QZRV7ED4xzbwuF7wpZe0124BzJd4DQNoGg/pUfFMLaVQltpgTI3k+nuqz2eDnD20tXVWcsmCSPMyefpp0qtaNnbcknKACTpsABqdqz+Kpzddv3H0uC+5XHv4kGBcuAdM7EfCazB402ry3bhJg+Z5GPdPKp7aX3MDMxESFQEgnlAWtm4TeLBLqshbbOmSfQkAe+a1qSunRGVlq4F2neIS2GUCADOoGkwAddKJXtvdDixbsqrswUHMdz6jlNadm+CtZtsAVLMhWA682kbGth2YuJkuIwzqcxBEgEbGemlXjHE1v6evcg8jsZcQ4vi8Myu7DE2SuW5aVfEDzYELyBkyeXwix36SkDkWrZuW9Mr5ss6DkRI1kUj43xa4o7t2LZh4srBfIiQp0NVT9kPwH/AD//AM1lxTTVtGhxd0hhw2wBlnc661txq5GRR1zfD/elfEcQ63nyMfaMCRz10miMBeNy6O91IgDbkfL1rYuCMuQTF2yrmeQHunX70JgcG9w6IWE66ab8ztTbiCZrjxuXj5gUO3EM7PauMQVYqrakaEjxD3bjWobu6Lp6UrPWw/doQYkydDI361Y+zfAFuImIYnIynwJLZWU5YaYgGJ1Pvqo4o5CRpvoQSRHlrtVu7JZs62wzKrowHjIGqsdgddRSyi0jtV8FytXpy+EWwDlCzJ57+ehplhzVbvLktAa+B7evvg/WrDYNJiSWwJ+pPgUm+2/sjb1O9V79IXC3v2Llu3GbvQ+pgQJmT76sWE/xufscvX+tLOM3DcN21b9syM3ISNz+VNnbik48iRVnLuz+Pa26XGZRlEKN4HKfyq6Xe1LBCxyaRrB57aTSD/8Azm6NDfQn+U014d2EPdXVvXc5YDJvC5TOs6/CjOWNvZ/caK2dp+wH2iui9dspdDG5vkUZdCAYMzqIMkco23ptw7B3LYBUIhbUKuoAM5dzJ01MsTNZd7K4tyma9ahPZ0IIOkmQOYEelG3MFetkS9tQIUJbkToAd5Om/QTUnKlyFR34DWxTnDvnUBoOxkHzFV23xnDMB3njMQIuERoB08qc4izea2VEAmNZ21EwIqn4zsjfZybdkEkklVZQPUTyPTkfLboaZO2dTGGF4+tonJ3UHTfWPM8z6imnDeO4ZCTmC9AXkCdTsoFc5xuFNpylxCrDQgn+mtQ6HlEef2irPFGgX7naL3EcOTbVnUm4AUETIO3LSfOlHGMBbQtcsm4twiP2Ryg/zcgJHKqdw/B38Wbzpqbds3XYmAoQaRHPSAPKiv8AnW7A/ZrMCTJ8R6kRzrPGEruI8kkNeA4S3bAvMLgxGoIbLlAafZiTtpJ6mvOJo9+4oVJUGNIkk9P750gv9rLjfgUehP5UMO0t0GQAOehI15HQ707xTbs5OkXV+zgshGxZMXJGVdWUCJJnSdRRfFsDh7SobCA2Y1YjMCx5NMwfI9aT4jtPevZTfIdlXkI9ZHP1pt2PxCt3rOIVoTyO5g+RkVNynvC6K4pRi1kkrrsKV4ZZcxlIOsQ3hnU6yCR8/dSzg1lj4cLbN1GaAAoJUyrwzmCoJUa6DlXWLPCMPuLSD0AFE4DhtmyuS0q20GsKABWmKyKFWmyeaeKU7hFpFQ4d2EDXTfxLS7EsbaEhQSSYzAyQJ5RV1weFS2oVFCqOSiB/v51FbxY2aB5zQnFu0NmwIZpb91dT7+nvrzHKU2UjSWxB2xwhaznUwyz7wREHymK59wLh7u6kwEDHU6HMVIAHXb6Uy4v2nvXpWcifujn6nnReE7VWreFZL6FwTlCjTRp0nlB+o6VaCcGmCSclSBOG9oVupbW6Ezuglhuw2GYcxr6a1XeJABxZt+K3aZnaDAlj1ggAQFGmuXzpbwvhVq4WLs2mgXMdtQNdCY86KxnDltgK+ZrJiWXRhAIExuon3U8cKjJ0/cm5P0GmEx3eMpIt20ykxoxOn7xA+AFa9r2sGwFtiGJBJURIg8x58qV43DqBbS1GXIYI57bnnoRS6+7hSG1jY16GPIlgcX90ZXhfjpo8x3EO8IMRCgR6UF+sDpWlw6UKTUI441sam9xtxrDhSCBuzKfUER8jXtqzkUeBg0EzEzttB2/Oj+KW2urc8IVpFxQNp2IHqKjwgZha/bQxkEMo8JMDUaGD51eM1pIzi7NrVxfCx8WZhEESCT8opZeu4fvHGRy2Zp10JzGSPF1qVRlIbfK/LnBO1DX8ejMFtIFLGSRqSfNtz7qknb2/Yo9kSubcCQ3QAdBVk7KM5uW2VCVRpzToFIiPWheFdms4U3pUCSF5n16Vb8MiogRAFUCABoBUMueNUtyscbfJLi7WaVJ0P5g/apjxNl/d+H9aAv3wOcmgJkyazeJL1KLGmNrvFLj65gukeEQYMdT5Vn/FGtjKMv8Al+pmlN7FBa87wN+GTS+JN7tjeGl2Dm4/cmFyn3V4OP3z+78P60IGBgRHWK3UKoknQb+dBNt0jnFJWwu/2guWwGJXUxt8TvsKFw3aAXcTmzeEBgo8tNaR42/3hYnaNB0A2oHstwY4q8tvNl0JmM2wnaa2LClHzckHLfYv1ztFh0mbgnoNfkKj4P2g/WLxW0CAq5i5HmABHnPPpSjFdj1t4q1aZ89t0LEgZT4dxud9PnTvsrhlti+qiAL7AegCwJpZKMUIzTtLes2FW7dtK5ZskhVnZiCZ8hFVjHcXsXrLotpEYiQQNo1/dHSnn6R1nDJ5XR/peubzpTQipKzki7dgcVcGHxqqJQ2n128Qt6g9RlafjVPxB10pj2exbJhrwUsJYzBjQoFPujSluLMH3CtCi1LcWEk7B2qPNXjmvEAO5qqVsMpUi1cJx2UhjEwOX5Vb+zbZrQYgeN2Y9OQ+1Ufs/g+/dkDZSomIkseQGtdA7Pqos2QpkA5T1DZjIPxrzM/lB4kX5VyWy4lyfDoNN+kVHi7XhliZjWCffApkwXWTryFAYxM0QYHM+kx9TVoQb0xlOibdW0hFeAh3DkhQTBLHkfP7Vz5L9dD4tYK2ruzHu21Uakx5eVc2wqgug3BYAgeZE6/lVfCqT3sbHPYJOJivLV0OcpGh5+fWrLhOH4a872xbW13ZALQzyT/MY+NN8FwnA2+YcjmVBn4Cjpi1shvElZVeBcfFlWsuiPbBILKAWH86/jEc9/KheOcUTeyjd02gLSFY/wD05ExoftXSf17CpqFUeiAfalXF7WCvKQ9s681GUz19fOhU+KsW1d8HPuFW7dwyboQjQLEjlPptXnaPBG0inNmBJ1A0+NA9osLbtuUtMGUCT4UVlO0NlAnkffS2xxG7b9lzH7p1X4GqLE2hfFSkR3TpQ1N14xaIHeYdJ5lRl9+kUI+KtSYQR6t+dNGLQXlQ7XFv3uQHfqNtAaCt8SdmKOF0nYQdPfFTXUY3Q1nMTIKyZYmACdffTfhfZnKxu3tCSTlG2u8ms+SeOKs0pT2Qvwne3PYAEiJIBA89QabcA4BbseKMz/vH7dKZvkUQsCNgNBUdu+OX1rHPNOSpbIssaXuxgw58qHu4kcqGLydTPQVMtufLzqV0Oo2QHWo7l7kB8KIuWZG8UBdG6qadK92G12MZeZaPKpLZ3ifOo0w87nnqaOsYUHXl9a6UlRyi+TMPanU7etLcdisxgeyNp5nrRfFcV+BDoPaI5n933c6WvsPStWDHStmbLK3sCqN/Si+weM7rGI2YKArifUH8qHA39Kiwb922bTQ8/MH86u12I3sdD4njxfxtlhczhbTjTkTEis4IsHEf+e3+lKUdnbwe6jSJyXdtNja/M054Pvf/APOP+lKhONOjr2Fvb22Xw0KCSHU6D1/OuZXF0PKK7XiLeaKAxHDFOrKreoBpoSrYCdHL+EmLFwdT9hQfETr7hVr7XYZg4yKAIEwPM71VeLCGHpWrmmTgqbAHai8KogEj7UKtpjy8+k+nWjcMYXUA/H7GnHsk4fiilwskgggiulcC47acIQFVs+e5pqdtQRudOdcvtMM20TVi4Goz/wDRr96z5cSk9zz+szSxR1xq0dOvdqLJ2Zh/00L/AMw2p9to/lqm3Y6UM5HSpPpo+550f8Vzvsvn6lx4j2hUIxtMS4jKIjWRzPlNHcJTCY+2FNtbd9IYlVCkEbGRuDzBrnbEV0LsHibFnC5me2rsxJlgG8t9a0YenirVm3pury5Zb8fPcBHDGw19g8+KWDcjry/KsxN3xGDTzj3GcO9ojvrZI1HiBqlHiqSZcVRQUHyb7sPuXOtA4u7pUbcUt/vilfFeIKUYI0mDEU9oFME7QYywcDbUZe9UiQIzZvxzz11PwqstbYKCQQCAfjU5VmPjQMeugb48/fU1/BXGGhaOh/pWbEljVJ8tvf3HzLxOQB8O2TPlYJtmgxPSdpoAxVzPEIwHcMpz5SoWNzMhvvVROBun8BpsOaUtWpVTpe6BLCo1TOjYDF2rSDIVJ67k+/p5VPd4zMTlINVHh7lFIg603wTFkGvp6Hr76w5sKjvdnrYmp7VQUcaGaNB5zvTDDomXRh6afnSnLpB5eXSt7A0iNzU5U1sXjiS5DxeDHcLAqW1h8wnvAB0rS4ng2HwryxfQWxKjXy261PlWh3iS5Jr2EIIJuA+WtaEAR020/OoLltW2AJrdLCBdVEimT9RHiXYYYTD5uhA5bUPxzEvYt8gSYWNh1oNgArRIg7gkVJ2oCmwpXmVPnVMenxI7Ec0HobsV2XzKamC6D0qHBLpRZ2r0Gtzz72A2+350LfaNQuaNx7qLy1HZYC4Adm0+IINCXIqY84dh7lm7aU2gzqj5SpABBIMydRlzEbc6f9mbzuLpuLkfvTKgzHhTnSbh3FCb9tWHjS2ynoZKQQfPLVj4Zhsmdpku5f0kAQPhUdL7gbDzXkVuKwim0ii/H4VWBBE6VyXjloC9laRGldouDSqb2g7Po5Z8vi61SDrkBRkCtbaXg218Kcj4hMH3j1oadK1cQTPTXy6fastqD7TR7ia0oWrLL2f7JfrNt7i3Ia3llIGzAMDJ2FEYLAm0+u8QfWTU/wCjvi5TF+IeC9+yPTZQp9xA+Jq3cb7P3HcPa7sgjWHA1/rUZqbnS4MnW4nLC0luKMJicIEAvWXLjdg5E69OVeXcRw//AMK7/nNeX+zWI6J/nWgL3Ar4/Cv+dfzq61pcI8iGHKlWj9gG7dtl2CgpbbQZjJXpJ560DcQqSDyojF8LurqcsAgnxDaal4gFcHKZZQDIM5lgfMHSs+SG9nt9DqjDTJAQGn9a3NhSJza9KGDTUjW6ibtiMqKjJFeukVoU867cNHhitw4jatSB5VGzV1Ngexu8FhFEhT0oBGgzRgv+lK7OXIe13vAe7sgj96AB8dBRWCt5UAJB3Ghn+IaxXl3Em5oq3H+AUfARU2GwzBGLAAgyAJOkU3V9MseG7L9H1GrNVEN1hvG/33+9bYNdf75f71FfXw+/5VpauwTHIg/nXnKLa2PYumOsKu6+dDWkh2XkdaMLahutQYmBcB60mM6RFbWCRMQa3VYGvuqJn8e+kTUjAlQTz2HlV2txOxN3YKt5z9aF4jrhvev1FF2fxa8zQ14zYcdP+4fOugvMvuiWb6H9gC0PpUw9kVqg091eKdPfXqpHjsgPTzoQt+1t+RGtFv7VRYPC57oA5GT6CuSVijPDWyMUsc0OvlP9/Gr5ZGgpPwzBgHNzpjex1u3HeXFUnYE0JK3sLYatSTWuGcMJBBB5jWi+5kaUuk4Fy9KDvWyZGk00tWmPlXhsmDoKKRxw/tFgzZvOpUjWR0IOtAIpI1rs/aHgS4q3kYRrII0OnKYrmPG+CPh2KkHLyOvwnrWmLsm0MOweMH6zZRkJKOCMokldS2nWuocQvhLeaCoGpWBMdPLSuddg+GMuJw90gjMX3EbK1dDx7gzpI2jr6+VPCNWkLKV8iZrha2rayRPxquX+8ls0hR9asmKMKRSHGXSRrTNAsXYVMztJJGUgx/e9J8U7WrmU+0uxGxB5+hFWLgnDml7gaV2y+/X5VrxnBB0JX/EUHLHMDUj8qwz8s3q4+I0R+nYQXBBzAeE/Ktze02oXAXs4ZTPv5E7VDqpg8qDjWwydhLH4VA8VujVq6UKQdyAvWjPXrJULqK4Ds3zCtg/pQ7V576FIDbR0Xi/E0teFRLbBFH16Uv4Zddi+cgFhoo5R9d6QcU4wLZYWllifabU+8/YaetRdlb7HESxMspGvuP2qnVvxMbS4/wDCnSx0ZYt8j1wYIPT6UPhm8Q89KIv76zoSPjQSyGrzsStM9mcqaLBbMoB0FRYp9q8wdzSo8dsP761KO06KS4sGV5eOulNbjbT1pTlIg8wflTO2/iXmJmqZFdNE4dzy02h9TXuE/wAO6DrvXmHjbzP1NS4ZZtv76aC3/VE8r8tewsjptyrF2NaWTpUq7GvUrc8awa+OfnUuExaYdHusRmMhB1I3+1aYv8qDx3CMQVF4qxsmSrZS6CCQZyzl1B3ig1YGNuzdq9fm4phQc0RGbUSGceI9IE6xtW/bPE27qqBaS1dUxKkzA01gDSDz5ya24BetWSe+ZXtxpbXwgmRzMFdpMb+6lvGOO22vMxt5gPCgDkAKNAZInNoNTTKLTEYd2UvvhpvXH/ZNCwTBJkahdwQDPLQiurYfkeRE1yDhfcYlcjXbiXm0VTbFxTqIAYMGnqSK69wzDd1aRNTlULJ1mABrRcTkTc9K1uW62MBuVbkx0qekNkSW6E4hgbdwQ6Kw5yKLN4TpBPl96wNp50UqOFmL4arJA8JHsldCOX0peVugQCIG3hFWKBUTWxqIp4NoVqyrXMRc6r/lFAX2uHSV9yrT3GYLU/WlN+0QatqsSqF3DrjIboYkhgBtoCJ1j4/Ko8bbJAI9pdRUmKcrm9KjtPKz11rz+ob12asSWmhFcwiybkQXEkbCeenmaCxSSPMfSrJ+p95pIGk/Ok/FMIbREkGelJHLFy0N7hca4EueK3Vq2xNrTMNvpUKGrUBMmqC8lSb1o1ccCutRR6/CirlDk0GKFdov8T30X2f/AMVfX7GsrKL/ANH9P+in/KvuO8Vu38woNvb/AL6isrKxYuPnoetLv87jHBVJjtvfWVlS/wB5VfSe4X/01vYPs+v515WUwO3z2N7O7ep+porA+w3rWVlUXKIT+kT2PZqW3ua8rK9N8njkGK3pFiMU63iFdlBiQGIG3QVlZTx+sWRPiMQ7KqszFc2xJI5cqGxKiTpXlZWmlpI9y79hUAZCAATMkaToK6ba299ZWVllyUjwQYj2jUc+IVlZQCb3FGn986mTnWVlA49WtFrKyicB42lGJrKyihWVrjvsn+X71Bw8+D+/KsrKhn4ZbFyjMZsPSq/xE6VlZUlyiuTggsew3uoRuVZWVo7fPQh3N2O1RmsrKRfPyUj9JDe2qA1lZQQsvpP/2Q=="/>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title="Picture of general housekeeping"/>
          <p:cNvPicPr>
            <a:picLocks noChangeAspect="1"/>
          </p:cNvPicPr>
          <p:nvPr/>
        </p:nvPicPr>
        <p:blipFill>
          <a:blip r:embed="rId3" cstate="print"/>
          <a:stretch>
            <a:fillRect/>
          </a:stretch>
        </p:blipFill>
        <p:spPr>
          <a:xfrm>
            <a:off x="5597241" y="4374825"/>
            <a:ext cx="3634481" cy="228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title="Picture of box cutters and de-banding tools"/>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523003" y="2336873"/>
            <a:ext cx="2493818"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title="Picture of a forklift lifting a box"/>
          <p:cNvPicPr>
            <a:picLocks noChangeAspect="1"/>
          </p:cNvPicPr>
          <p:nvPr/>
        </p:nvPicPr>
        <p:blipFill>
          <a:blip r:embed="rId5" cstate="print"/>
          <a:stretch>
            <a:fillRect/>
          </a:stretch>
        </p:blipFill>
        <p:spPr>
          <a:xfrm>
            <a:off x="4282661" y="2093422"/>
            <a:ext cx="3131820" cy="21031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658808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Falls</a:t>
            </a:r>
            <a:endParaRPr lang="en-US" dirty="0"/>
          </a:p>
        </p:txBody>
      </p:sp>
      <p:sp>
        <p:nvSpPr>
          <p:cNvPr id="3" name="Content Placeholder 2"/>
          <p:cNvSpPr>
            <a:spLocks noGrp="1"/>
          </p:cNvSpPr>
          <p:nvPr>
            <p:ph idx="1"/>
          </p:nvPr>
        </p:nvSpPr>
        <p:spPr/>
        <p:txBody>
          <a:bodyPr/>
          <a:lstStyle/>
          <a:p>
            <a:pPr marL="228600" lvl="1">
              <a:spcBef>
                <a:spcPts val="1000"/>
              </a:spcBef>
            </a:pPr>
            <a:r>
              <a:rPr lang="en-US" sz="2400" dirty="0" smtClean="0"/>
              <a:t>29CFR1910.23 Guarding </a:t>
            </a:r>
            <a:r>
              <a:rPr lang="en-US" sz="2400" dirty="0"/>
              <a:t>Floor and Wall Openings and Holes</a:t>
            </a:r>
          </a:p>
          <a:p>
            <a:endParaRPr lang="en-US" dirty="0" smtClean="0"/>
          </a:p>
          <a:p>
            <a:endParaRPr lang="en-US" dirty="0"/>
          </a:p>
        </p:txBody>
      </p:sp>
      <p:pic>
        <p:nvPicPr>
          <p:cNvPr id="5" name="Picture 4" descr="Loading Dock Fall Protection"/>
          <p:cNvPicPr>
            <a:picLocks noChangeAspect="1" noChangeArrowheads="1"/>
          </p:cNvPicPr>
          <p:nvPr/>
        </p:nvPicPr>
        <p:blipFill>
          <a:blip r:embed="rId3" cstate="print"/>
          <a:srcRect/>
          <a:stretch>
            <a:fillRect/>
          </a:stretch>
        </p:blipFill>
        <p:spPr bwMode="auto">
          <a:xfrm>
            <a:off x="6515928" y="3367509"/>
            <a:ext cx="3165230"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1" title="Picture of docking are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88104" y="3367509"/>
            <a:ext cx="4114800"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Summary</a:t>
            </a:r>
            <a:endParaRPr lang="en-US" dirty="0"/>
          </a:p>
        </p:txBody>
      </p:sp>
      <p:sp>
        <p:nvSpPr>
          <p:cNvPr id="3" name="Content Placeholder 2"/>
          <p:cNvSpPr>
            <a:spLocks noGrp="1"/>
          </p:cNvSpPr>
          <p:nvPr>
            <p:ph idx="1"/>
          </p:nvPr>
        </p:nvSpPr>
        <p:spPr>
          <a:xfrm>
            <a:off x="680321" y="2336873"/>
            <a:ext cx="9613861" cy="4325184"/>
          </a:xfrm>
        </p:spPr>
        <p:txBody>
          <a:bodyPr>
            <a:normAutofit/>
          </a:bodyPr>
          <a:lstStyle/>
          <a:p>
            <a:r>
              <a:rPr lang="en-US" sz="2800" dirty="0" smtClean="0"/>
              <a:t>Warehouse environments have a variety of hazards</a:t>
            </a:r>
          </a:p>
          <a:p>
            <a:pPr lvl="1"/>
            <a:r>
              <a:rPr lang="en-US" sz="2400" dirty="0" smtClean="0"/>
              <a:t>Racking/tipping hazards, slips/trips/falls, struck-by, ergonomic issues, sharps</a:t>
            </a:r>
          </a:p>
          <a:p>
            <a:endParaRPr lang="en-US" sz="2800" dirty="0" smtClean="0"/>
          </a:p>
          <a:p>
            <a:r>
              <a:rPr lang="en-US" sz="2800" dirty="0" smtClean="0"/>
              <a:t>Keep alert!  </a:t>
            </a:r>
          </a:p>
          <a:p>
            <a:endParaRPr lang="en-US" sz="2800" dirty="0" smtClean="0"/>
          </a:p>
          <a:p>
            <a:r>
              <a:rPr lang="en-US" sz="2800" dirty="0" smtClean="0"/>
              <a:t>Remember to keep your EYES open!</a:t>
            </a:r>
          </a:p>
          <a:p>
            <a:pPr lvl="1"/>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b="1" i="1" dirty="0">
                <a:solidFill>
                  <a:srgbClr val="CCFF33"/>
                </a:solidFill>
              </a:rPr>
              <a:t>QUESTIONS?</a:t>
            </a:r>
          </a:p>
        </p:txBody>
      </p:sp>
      <p:pic>
        <p:nvPicPr>
          <p:cNvPr id="23556" name="Picture 4" descr="j0254500"/>
          <p:cNvPicPr>
            <a:picLocks noChangeAspect="1" noChangeArrowheads="1" noCrop="1"/>
          </p:cNvPicPr>
          <p:nvPr/>
        </p:nvPicPr>
        <p:blipFill>
          <a:blip r:embed="rId4" cstate="print"/>
          <a:srcRect/>
          <a:stretch>
            <a:fillRect/>
          </a:stretch>
        </p:blipFill>
        <p:spPr bwMode="auto">
          <a:xfrm>
            <a:off x="3962400" y="2133600"/>
            <a:ext cx="4699000" cy="3524250"/>
          </a:xfrm>
          <a:prstGeom prst="rect">
            <a:avLst/>
          </a:prstGeom>
          <a:noFill/>
        </p:spPr>
      </p:pic>
    </p:spTree>
    <p:custDataLst>
      <p:tags r:id="rId1"/>
    </p:custDataLst>
    <p:extLst>
      <p:ext uri="{BB962C8B-B14F-4D97-AF65-F5344CB8AC3E}">
        <p14:creationId xmlns:p14="http://schemas.microsoft.com/office/powerpoint/2010/main" val="134173260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Test and Evaluation</a:t>
            </a:r>
            <a:endParaRPr lang="en-US" dirty="0"/>
          </a:p>
        </p:txBody>
      </p:sp>
      <p:pic>
        <p:nvPicPr>
          <p:cNvPr id="5" name="Picture 4" title="Decorative Post-test pictur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91845" y="3536407"/>
            <a:ext cx="3585650" cy="23774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29364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OSHA Basics</a:t>
            </a:r>
            <a:endParaRPr lang="en-US" dirty="0"/>
          </a:p>
        </p:txBody>
      </p:sp>
      <p:sp>
        <p:nvSpPr>
          <p:cNvPr id="7" name="Content Placeholder 6"/>
          <p:cNvSpPr>
            <a:spLocks noGrp="1"/>
          </p:cNvSpPr>
          <p:nvPr>
            <p:ph idx="1"/>
          </p:nvPr>
        </p:nvSpPr>
        <p:spPr>
          <a:xfrm>
            <a:off x="680321" y="2336873"/>
            <a:ext cx="10849070" cy="4357090"/>
          </a:xfrm>
          <a:prstGeom prst="rect">
            <a:avLst/>
          </a:prstGeom>
        </p:spPr>
        <p:txBody>
          <a:bodyPr wrap="square">
            <a:spAutoFit/>
          </a:bodyPr>
          <a:lstStyle/>
          <a:p>
            <a:r>
              <a:rPr lang="en-US" dirty="0" smtClean="0"/>
              <a:t>Employer responsibilities – Employers MUST:</a:t>
            </a:r>
          </a:p>
          <a:p>
            <a:endParaRPr lang="en-US" dirty="0" smtClean="0"/>
          </a:p>
          <a:p>
            <a:pPr lvl="1"/>
            <a:r>
              <a:rPr lang="en-US" sz="2100" dirty="0" smtClean="0"/>
              <a:t>Provide employees with a safe workplace</a:t>
            </a:r>
          </a:p>
          <a:p>
            <a:pPr lvl="1"/>
            <a:r>
              <a:rPr lang="en-US" sz="2100" dirty="0" smtClean="0"/>
              <a:t>Follow all relevant OSHA safety and health standards</a:t>
            </a:r>
          </a:p>
          <a:p>
            <a:pPr lvl="1"/>
            <a:r>
              <a:rPr lang="en-US" sz="2100" dirty="0" smtClean="0"/>
              <a:t>Inform employees about hazards through training, labels, alarms, color-coded systems, and other methods</a:t>
            </a:r>
          </a:p>
          <a:p>
            <a:pPr lvl="1"/>
            <a:r>
              <a:rPr lang="en-US" sz="2100" dirty="0" smtClean="0"/>
              <a:t>Keep accurate records of work-related injuries and illnesses</a:t>
            </a:r>
          </a:p>
          <a:p>
            <a:pPr lvl="1"/>
            <a:r>
              <a:rPr lang="en-US" sz="2100" dirty="0" smtClean="0"/>
              <a:t>Perform tests in the workplace as required by some OSHA standards</a:t>
            </a:r>
          </a:p>
          <a:p>
            <a:pPr lvl="1"/>
            <a:r>
              <a:rPr lang="en-US" sz="2100" dirty="0" smtClean="0"/>
              <a:t>Post OSHA citations, injury and illness data, and the OSHA poster</a:t>
            </a:r>
          </a:p>
          <a:p>
            <a:pPr lvl="1"/>
            <a:r>
              <a:rPr lang="en-US" sz="2100" dirty="0" smtClean="0"/>
              <a:t>Notify OSHA about serious accidents and fatalities</a:t>
            </a:r>
          </a:p>
          <a:p>
            <a:pPr lvl="1"/>
            <a:r>
              <a:rPr lang="en-US" sz="2100" dirty="0" smtClean="0"/>
              <a:t>Not discriminate or retaliate against workers for using their rights under the law</a:t>
            </a:r>
          </a:p>
          <a:p>
            <a:pPr lvl="1"/>
            <a:endParaRPr lang="en-US" dirty="0" smtClean="0"/>
          </a:p>
        </p:txBody>
      </p:sp>
      <p:pic>
        <p:nvPicPr>
          <p:cNvPr id="4" name="Picture 2" descr="OSHA's Free Workplace Post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08484" y="79512"/>
            <a:ext cx="2590431" cy="3566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198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OSHA </a:t>
            </a:r>
            <a:r>
              <a:rPr lang="en-US" dirty="0" smtClean="0"/>
              <a:t>Basics </a:t>
            </a:r>
            <a:endParaRPr lang="en-US" dirty="0"/>
          </a:p>
        </p:txBody>
      </p:sp>
      <p:sp>
        <p:nvSpPr>
          <p:cNvPr id="7" name="Content Placeholder 6"/>
          <p:cNvSpPr>
            <a:spLocks noGrp="1"/>
          </p:cNvSpPr>
          <p:nvPr>
            <p:ph idx="1"/>
          </p:nvPr>
        </p:nvSpPr>
        <p:spPr>
          <a:xfrm>
            <a:off x="680321" y="2336873"/>
            <a:ext cx="9613861" cy="4370940"/>
          </a:xfrm>
          <a:prstGeom prst="rect">
            <a:avLst/>
          </a:prstGeom>
        </p:spPr>
        <p:txBody>
          <a:bodyPr>
            <a:spAutoFit/>
          </a:bodyPr>
          <a:lstStyle/>
          <a:p>
            <a:r>
              <a:rPr lang="en-US" dirty="0" smtClean="0"/>
              <a:t>Employee Rights – Employees Have the Right to:</a:t>
            </a:r>
          </a:p>
          <a:p>
            <a:endParaRPr lang="en-US" dirty="0" smtClean="0"/>
          </a:p>
          <a:p>
            <a:pPr lvl="1"/>
            <a:r>
              <a:rPr lang="en-US" sz="2100" dirty="0" smtClean="0"/>
              <a:t>Working conditions that don’t pose a risk of serious harm</a:t>
            </a:r>
          </a:p>
          <a:p>
            <a:pPr lvl="1"/>
            <a:r>
              <a:rPr lang="en-US" sz="2100" dirty="0" smtClean="0"/>
              <a:t>Information and training about:</a:t>
            </a:r>
          </a:p>
          <a:p>
            <a:pPr lvl="2"/>
            <a:r>
              <a:rPr lang="en-US" sz="2100" dirty="0"/>
              <a:t>C</a:t>
            </a:r>
            <a:r>
              <a:rPr lang="en-US" sz="2100" dirty="0" smtClean="0"/>
              <a:t>hemical and other hazards</a:t>
            </a:r>
          </a:p>
          <a:p>
            <a:pPr lvl="2"/>
            <a:r>
              <a:rPr lang="en-US" sz="2100" dirty="0" smtClean="0"/>
              <a:t>Methods to prevent harm</a:t>
            </a:r>
          </a:p>
          <a:p>
            <a:pPr lvl="2"/>
            <a:r>
              <a:rPr lang="en-US" sz="2100" dirty="0" smtClean="0"/>
              <a:t>OSHA standards that apply to their workplace</a:t>
            </a:r>
          </a:p>
          <a:p>
            <a:pPr lvl="1"/>
            <a:r>
              <a:rPr lang="en-US" sz="2100" dirty="0" smtClean="0"/>
              <a:t>Review records of work-related injuries and illnesses</a:t>
            </a:r>
          </a:p>
          <a:p>
            <a:pPr lvl="1"/>
            <a:r>
              <a:rPr lang="en-US" sz="2100" dirty="0" smtClean="0"/>
              <a:t>Get copies of test results done to find and measure hazards in the workplace</a:t>
            </a:r>
          </a:p>
          <a:p>
            <a:pPr lvl="1"/>
            <a:r>
              <a:rPr lang="en-US" sz="2100" dirty="0" smtClean="0"/>
              <a:t>File a complaint asking OSHA to inspect their workplace</a:t>
            </a:r>
          </a:p>
          <a:p>
            <a:pPr lvl="1"/>
            <a:r>
              <a:rPr lang="en-US" sz="2100" dirty="0" smtClean="0"/>
              <a:t>Use their rights under the law </a:t>
            </a:r>
            <a:r>
              <a:rPr lang="en-US" sz="2100" b="1" i="1" dirty="0" smtClean="0">
                <a:solidFill>
                  <a:srgbClr val="FFC000"/>
                </a:solidFill>
              </a:rPr>
              <a:t>without retaliation</a:t>
            </a:r>
          </a:p>
        </p:txBody>
      </p:sp>
    </p:spTree>
    <p:extLst>
      <p:ext uri="{BB962C8B-B14F-4D97-AF65-F5344CB8AC3E}">
        <p14:creationId xmlns:p14="http://schemas.microsoft.com/office/powerpoint/2010/main" val="21274355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 name="TYPE" val="0"/>
</p:tagLst>
</file>

<file path=ppt/tags/tag2.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 name="TYPE" val="0"/>
</p:tagLst>
</file>

<file path=ppt/theme/theme1.xml><?xml version="1.0" encoding="utf-8"?>
<a:theme xmlns:a="http://schemas.openxmlformats.org/drawingml/2006/main" name="Berlin">
  <a:themeElements>
    <a:clrScheme name="Custom 10">
      <a:dk1>
        <a:sysClr val="windowText" lastClr="000000"/>
      </a:dk1>
      <a:lt1>
        <a:srgbClr val="C6D9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Berlin</Template>
  <TotalTime>0</TotalTime>
  <Words>4714</Words>
  <Application>Microsoft Office PowerPoint</Application>
  <PresentationFormat>Widescreen</PresentationFormat>
  <Paragraphs>755</Paragraphs>
  <Slides>73</Slides>
  <Notes>66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73</vt:i4>
      </vt:variant>
    </vt:vector>
  </HeadingPairs>
  <TitlesOfParts>
    <vt:vector size="77" baseType="lpstr">
      <vt:lpstr>Arial</vt:lpstr>
      <vt:lpstr>Calibri</vt:lpstr>
      <vt:lpstr>Trebuchet MS</vt:lpstr>
      <vt:lpstr>Berlin</vt:lpstr>
      <vt:lpstr>Module 2 –  Material Handling</vt:lpstr>
      <vt:lpstr>Disclaimer</vt:lpstr>
      <vt:lpstr>Purpose</vt:lpstr>
      <vt:lpstr>Objectives/Outcomes</vt:lpstr>
      <vt:lpstr>Before we begin……….</vt:lpstr>
      <vt:lpstr>As We Begin, Remember……..</vt:lpstr>
      <vt:lpstr>Warehousing Hazard Overview</vt:lpstr>
      <vt:lpstr>OSHA Basics</vt:lpstr>
      <vt:lpstr>OSHA Basics </vt:lpstr>
      <vt:lpstr>Whistleblower Protection</vt:lpstr>
      <vt:lpstr>Whistleblower Protection </vt:lpstr>
      <vt:lpstr>Whistleblower Protection  </vt:lpstr>
      <vt:lpstr>Common Standards for Warehousing</vt:lpstr>
      <vt:lpstr>Common Standards for Warehousing </vt:lpstr>
      <vt:lpstr>General Considerations</vt:lpstr>
      <vt:lpstr>Good Practice Considerations - Ergonomics</vt:lpstr>
      <vt:lpstr>Objective of Ergonomics</vt:lpstr>
      <vt:lpstr>Costs of Ignoring Ergonomics</vt:lpstr>
      <vt:lpstr>Cost Estimation Activity</vt:lpstr>
      <vt:lpstr>Standard for Ergonomics – General Duty</vt:lpstr>
      <vt:lpstr>Common Ergonomic Issues in Warehousing</vt:lpstr>
      <vt:lpstr>Anthropometric</vt:lpstr>
      <vt:lpstr>Musculoskeletal</vt:lpstr>
      <vt:lpstr>Cognitive </vt:lpstr>
      <vt:lpstr>Cardiovascular</vt:lpstr>
      <vt:lpstr>Ergonomic Issues are Interconnected</vt:lpstr>
      <vt:lpstr>Sharps and Snips</vt:lpstr>
      <vt:lpstr>Utility Knives</vt:lpstr>
      <vt:lpstr>Safety Knives</vt:lpstr>
      <vt:lpstr>Banding Under Pressure</vt:lpstr>
      <vt:lpstr>Metal Banding Cutter</vt:lpstr>
      <vt:lpstr>Bloodborne Pathogens </vt:lpstr>
      <vt:lpstr>Break Time</vt:lpstr>
      <vt:lpstr>Handling Materials - General</vt:lpstr>
      <vt:lpstr>Handling Materials – General </vt:lpstr>
      <vt:lpstr>Handling Materials – General  </vt:lpstr>
      <vt:lpstr>Handling Materials – General   </vt:lpstr>
      <vt:lpstr>Materials Handling - General</vt:lpstr>
      <vt:lpstr> Handling Materials - General</vt:lpstr>
      <vt:lpstr>Struck-by Awareness</vt:lpstr>
      <vt:lpstr>Handling Materials – Powered Industrial Trucks</vt:lpstr>
      <vt:lpstr>By Definition…</vt:lpstr>
      <vt:lpstr>Classes of Commonly-Used PIT’s*</vt:lpstr>
      <vt:lpstr>Class I - Electric Motor Rider Trucks</vt:lpstr>
      <vt:lpstr>Class I - Electric Motor Rider Trucks </vt:lpstr>
      <vt:lpstr>Class II - Electric Motor Narrow Aisle Trucks</vt:lpstr>
      <vt:lpstr>Class II - Electric Motor Narrow Aisle Trucks </vt:lpstr>
      <vt:lpstr>Class III - Electric Motor Hand or Hand/Rider</vt:lpstr>
      <vt:lpstr>Class IV Internal Combustion Engine Trucks</vt:lpstr>
      <vt:lpstr>Class V Internal Combustion Engine Trucks</vt:lpstr>
      <vt:lpstr>Class VI Electric &amp; Internal Combustion Tractors</vt:lpstr>
      <vt:lpstr>Class VII – Rough Terrain Forklift Trucks</vt:lpstr>
      <vt:lpstr>Certification</vt:lpstr>
      <vt:lpstr>Certification </vt:lpstr>
      <vt:lpstr>Performance-Oriented Requirements</vt:lpstr>
      <vt:lpstr>PIT Training Program</vt:lpstr>
      <vt:lpstr>Operator Training</vt:lpstr>
      <vt:lpstr>Operator Training </vt:lpstr>
      <vt:lpstr>Operator Training  </vt:lpstr>
      <vt:lpstr>Continued/Refresher Training</vt:lpstr>
      <vt:lpstr>Hazards…..things to be aware of</vt:lpstr>
      <vt:lpstr>General Vehicle Traffic</vt:lpstr>
      <vt:lpstr>Stability With Forklifts</vt:lpstr>
      <vt:lpstr>Parking Forklifts</vt:lpstr>
      <vt:lpstr>Visibility Around Forklifts</vt:lpstr>
      <vt:lpstr>Forklift Traffic</vt:lpstr>
      <vt:lpstr>Aisle Traffic</vt:lpstr>
      <vt:lpstr>Unsafe Pallet Racking</vt:lpstr>
      <vt:lpstr>Hazardous Materials/Communication</vt:lpstr>
      <vt:lpstr>Preventing Falls</vt:lpstr>
      <vt:lpstr>In Summary</vt:lpstr>
      <vt:lpstr>QUESTIONS?</vt:lpstr>
      <vt:lpstr>Post Test and 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2018-07-16T15:57:48Z</dcterms:created>
  <dcterms:modified xsi:type="dcterms:W3CDTF">2018-07-16T15:58:53Z</dcterms:modified>
</cp:coreProperties>
</file>