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57" r:id="rId2"/>
    <p:sldId id="399" r:id="rId3"/>
    <p:sldId id="328" r:id="rId4"/>
    <p:sldId id="329" r:id="rId5"/>
    <p:sldId id="330" r:id="rId6"/>
    <p:sldId id="369" r:id="rId7"/>
    <p:sldId id="332" r:id="rId8"/>
    <p:sldId id="371"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295" r:id="rId36"/>
    <p:sldId id="297" r:id="rId37"/>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4" autoAdjust="0"/>
    <p:restoredTop sz="58305" autoAdjust="0"/>
  </p:normalViewPr>
  <p:slideViewPr>
    <p:cSldViewPr>
      <p:cViewPr>
        <p:scale>
          <a:sx n="66" d="100"/>
          <a:sy n="66" d="100"/>
        </p:scale>
        <p:origin x="-293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4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BC8C691F-7294-46FA-8F63-B235814EAC80}" type="datetimeFigureOut">
              <a:rPr lang="en-US" smtClean="0"/>
              <a:pPr/>
              <a:t>1/19/2016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D097C11F-BB74-4365-82E9-4FBAE249E89D}" type="slidenum">
              <a:rPr lang="en-US" smtClean="0"/>
              <a:pPr/>
              <a:t>‹#›</a:t>
            </a:fld>
            <a:endParaRPr lang="en-US" dirty="0"/>
          </a:p>
        </p:txBody>
      </p:sp>
    </p:spTree>
    <p:extLst>
      <p:ext uri="{BB962C8B-B14F-4D97-AF65-F5344CB8AC3E}">
        <p14:creationId xmlns:p14="http://schemas.microsoft.com/office/powerpoint/2010/main" val="23230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smtClean="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smtClean="0"/>
            </a:lvl1pPr>
          </a:lstStyle>
          <a:p>
            <a:pPr>
              <a:defRPr/>
            </a:pPr>
            <a:fld id="{F3122927-DD80-48C6-BE64-911F72A2E7BD}" type="slidenum">
              <a:rPr lang="en-US"/>
              <a:pPr>
                <a:defRPr/>
              </a:pPr>
              <a:t>‹#›</a:t>
            </a:fld>
            <a:endParaRPr lang="en-US" dirty="0"/>
          </a:p>
        </p:txBody>
      </p:sp>
    </p:spTree>
    <p:extLst>
      <p:ext uri="{BB962C8B-B14F-4D97-AF65-F5344CB8AC3E}">
        <p14:creationId xmlns:p14="http://schemas.microsoft.com/office/powerpoint/2010/main" val="416728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a:t>
            </a:fld>
            <a:endParaRPr lang="en-US" dirty="0"/>
          </a:p>
        </p:txBody>
      </p:sp>
      <p:sp>
        <p:nvSpPr>
          <p:cNvPr id="9219" name="Rectangle 2"/>
          <p:cNvSpPr>
            <a:spLocks noGrp="1" noRot="1" noChangeAspect="1" noChangeArrowheads="1" noTextEdit="1"/>
          </p:cNvSpPr>
          <p:nvPr>
            <p:ph type="sldImg"/>
          </p:nvPr>
        </p:nvSpPr>
        <p:spPr>
          <a:xfrm>
            <a:off x="1258888" y="719138"/>
            <a:ext cx="4800600" cy="3600450"/>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Occupational Safety and Health Administration sets Permissible Exposure Limits (PEL’s) for three types of silica: crystalline, cristobalite and tridymite.   These limits are currently being studied to determine if they need to be updated, but at the present time the allowable levels are shown in table Z-3 provided here.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10</a:t>
            </a:fld>
            <a:endParaRPr lang="en-US" dirty="0"/>
          </a:p>
        </p:txBody>
      </p:sp>
    </p:spTree>
    <p:extLst>
      <p:ext uri="{BB962C8B-B14F-4D97-AF65-F5344CB8AC3E}">
        <p14:creationId xmlns:p14="http://schemas.microsoft.com/office/powerpoint/2010/main" val="35685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Most aluminum foundry sand systems meet these permissible limits at the present time.  This is because the temperature of the metal as it is poured into the mold is not high enough to dry out the sand so that the dust becomes airborne.  However, dust can be created if there are upset conditions and the sand must be manually moved or handled.  If heavy equipment runs over the sand it can be broken down and become airborne.  Sand that is allowed to buildup on rafters or other surfaces can also release dust if there is a burst of wind, air or the structure is shaken.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11</a:t>
            </a:fld>
            <a:endParaRPr lang="en-US" dirty="0"/>
          </a:p>
        </p:txBody>
      </p:sp>
    </p:spTree>
    <p:extLst>
      <p:ext uri="{BB962C8B-B14F-4D97-AF65-F5344CB8AC3E}">
        <p14:creationId xmlns:p14="http://schemas.microsoft.com/office/powerpoint/2010/main" val="309068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aluminum or aluminum alloy comes into the foundry in a solid form.  Most aluminum foundries buy INGOTS of aluminum since they these ingots have guaranteed chemistry.  Some foundries will buy and used scrap aluminum.  This scrap will come in various sizes and may have a range of metal content for each metal in the scrap.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12</a:t>
            </a:fld>
            <a:endParaRPr lang="en-US" dirty="0"/>
          </a:p>
        </p:txBody>
      </p:sp>
    </p:spTree>
    <p:extLst>
      <p:ext uri="{BB962C8B-B14F-4D97-AF65-F5344CB8AC3E}">
        <p14:creationId xmlns:p14="http://schemas.microsoft.com/office/powerpoint/2010/main" val="311581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Most foundries will return to the melting process any castings that were found to be defective .  The pieces of metal that are removed from the casting that fed the metal may also be returned for remelt.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Furnaces can be large or small depending on the needs of the foundry.  The source of energy can be electricity, natural gas, propane gas, or oil.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13</a:t>
            </a:fld>
            <a:endParaRPr lang="en-US" dirty="0"/>
          </a:p>
        </p:txBody>
      </p:sp>
    </p:spTree>
    <p:extLst>
      <p:ext uri="{BB962C8B-B14F-4D97-AF65-F5344CB8AC3E}">
        <p14:creationId xmlns:p14="http://schemas.microsoft.com/office/powerpoint/2010/main" val="299259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Since Aluminum MELTS at 1220 degrees Fahrenheit, the furnaces do not need to be nearly as hot as furnaces used to melt Iron that does not melt until it reaches 2800 degrees Fahrenheit.  Aluminum furnaces do not usually create FUME since the Boiling Point for this metal is 4521 degrees Fahrenheit. As a result, most aluminum furnaces in foundries do not have hoods installed to exhaust potential air contaminants.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There is always the danger, however of serious BURNS whenever someone works near hot metal.  Proper Personal Protective Equipment must always be used if there is a danger of burns!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14</a:t>
            </a:fld>
            <a:endParaRPr lang="en-US" dirty="0"/>
          </a:p>
        </p:txBody>
      </p:sp>
    </p:spTree>
    <p:extLst>
      <p:ext uri="{BB962C8B-B14F-4D97-AF65-F5344CB8AC3E}">
        <p14:creationId xmlns:p14="http://schemas.microsoft.com/office/powerpoint/2010/main" val="123978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Guidance from a joint effort of a foundry association and OSHA has made these recommendations for all foundries: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Recommended minimum basic clothing requirements for any employee working near the melting and pouring areas are:</a:t>
            </a:r>
          </a:p>
          <a:p>
            <a:r>
              <a:rPr lang="en-US" sz="1200" kern="1200" dirty="0" smtClean="0">
                <a:solidFill>
                  <a:schemeClr val="tx1"/>
                </a:solidFill>
                <a:effectLst/>
                <a:latin typeface="Arial" charset="0"/>
                <a:ea typeface="+mn-ea"/>
                <a:cs typeface="+mn-cs"/>
              </a:rPr>
              <a:t>• 100% cotton socks and undergarments</a:t>
            </a:r>
          </a:p>
          <a:p>
            <a:r>
              <a:rPr lang="en-US" sz="1200" kern="1200" dirty="0" smtClean="0">
                <a:solidFill>
                  <a:schemeClr val="tx1"/>
                </a:solidFill>
                <a:effectLst/>
                <a:latin typeface="Arial" charset="0"/>
                <a:ea typeface="+mn-ea"/>
                <a:cs typeface="+mn-cs"/>
              </a:rPr>
              <a:t>• 100% cotton or wool outer garments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For employees in a hazardous zone (such as near a furnace or ladle containing molten metal or other known hazards) additional specific clothing and PPE is recommend based on the conditions in the foundry.  Factors that should be considered include: </a:t>
            </a:r>
          </a:p>
          <a:p>
            <a:r>
              <a:rPr lang="en-US" sz="1200" kern="1200" dirty="0" smtClean="0">
                <a:solidFill>
                  <a:schemeClr val="tx1"/>
                </a:solidFill>
                <a:effectLst/>
                <a:latin typeface="Arial" charset="0"/>
                <a:ea typeface="+mn-ea"/>
                <a:cs typeface="+mn-cs"/>
              </a:rPr>
              <a:t>• The temperatures, amount  and the type of molten metal in furnace, ladle and/or mold and the temperatures </a:t>
            </a:r>
          </a:p>
          <a:p>
            <a:r>
              <a:rPr lang="en-US" sz="1200" kern="1200" dirty="0" smtClean="0">
                <a:solidFill>
                  <a:schemeClr val="tx1"/>
                </a:solidFill>
                <a:effectLst/>
                <a:latin typeface="Arial" charset="0"/>
                <a:ea typeface="+mn-ea"/>
                <a:cs typeface="+mn-cs"/>
              </a:rPr>
              <a:t>• The level of the metal and area of the body that could be impacted by a splash, runout, sparks, flames, or hot surfaces (is the molten metal poured or present above the waist?  Above the head?) and how close is the worker to molten metal and hot surfaces (for example, work inside hazard zone around induction furnaces).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15</a:t>
            </a:fld>
            <a:endParaRPr lang="en-US" dirty="0"/>
          </a:p>
        </p:txBody>
      </p:sp>
    </p:spTree>
    <p:extLst>
      <p:ext uri="{BB962C8B-B14F-4D97-AF65-F5344CB8AC3E}">
        <p14:creationId xmlns:p14="http://schemas.microsoft.com/office/powerpoint/2010/main" val="294716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type of fabric that is worn in the area of molten metal is very important.  It is recommended that in Aluminum foundries:  </a:t>
            </a:r>
          </a:p>
          <a:p>
            <a:r>
              <a:rPr lang="en-US" sz="1200" b="1" kern="1200" dirty="0" smtClean="0">
                <a:solidFill>
                  <a:schemeClr val="tx1"/>
                </a:solidFill>
                <a:effectLst/>
                <a:latin typeface="Arial" charset="0"/>
                <a:ea typeface="+mn-ea"/>
                <a:cs typeface="+mn-cs"/>
              </a:rPr>
              <a:t>DO NOT LIST</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Do not</a:t>
            </a:r>
            <a:r>
              <a:rPr lang="en-US" sz="1200" kern="1200" dirty="0" smtClean="0">
                <a:solidFill>
                  <a:schemeClr val="tx1"/>
                </a:solidFill>
                <a:effectLst/>
                <a:latin typeface="Arial" charset="0"/>
                <a:ea typeface="+mn-ea"/>
                <a:cs typeface="+mn-cs"/>
              </a:rPr>
              <a:t> wear </a:t>
            </a:r>
            <a:r>
              <a:rPr lang="en-US" sz="1200" kern="1200" dirty="0" err="1" smtClean="0">
                <a:solidFill>
                  <a:schemeClr val="tx1"/>
                </a:solidFill>
                <a:effectLst/>
                <a:latin typeface="Arial" charset="0"/>
                <a:ea typeface="+mn-ea"/>
                <a:cs typeface="+mn-cs"/>
              </a:rPr>
              <a:t>Nomex</a:t>
            </a:r>
            <a:r>
              <a:rPr lang="en-US" sz="1200" kern="1200" dirty="0" smtClean="0">
                <a:solidFill>
                  <a:schemeClr val="tx1"/>
                </a:solidFill>
                <a:effectLst/>
                <a:latin typeface="Arial" charset="0"/>
                <a:ea typeface="+mn-ea"/>
                <a:cs typeface="+mn-cs"/>
              </a:rPr>
              <a:t>* because all molten metals tend to stick to the fabric.</a:t>
            </a:r>
          </a:p>
          <a:p>
            <a:r>
              <a:rPr lang="en-US" sz="1200" b="1" kern="1200" dirty="0" smtClean="0">
                <a:solidFill>
                  <a:schemeClr val="tx1"/>
                </a:solidFill>
                <a:effectLst/>
                <a:latin typeface="Arial" charset="0"/>
                <a:ea typeface="+mn-ea"/>
                <a:cs typeface="+mn-cs"/>
              </a:rPr>
              <a:t>• Do not</a:t>
            </a:r>
            <a:r>
              <a:rPr lang="en-US" sz="1200" kern="1200" dirty="0" smtClean="0">
                <a:solidFill>
                  <a:schemeClr val="tx1"/>
                </a:solidFill>
                <a:effectLst/>
                <a:latin typeface="Arial" charset="0"/>
                <a:ea typeface="+mn-ea"/>
                <a:cs typeface="+mn-cs"/>
              </a:rPr>
              <a:t> wear phosphorus treated cotton because molten Aluminum tends to stick to the fabric</a:t>
            </a:r>
          </a:p>
          <a:p>
            <a:r>
              <a:rPr lang="en-US" sz="1200" b="1" kern="1200" dirty="0" smtClean="0">
                <a:solidFill>
                  <a:schemeClr val="tx1"/>
                </a:solidFill>
                <a:effectLst/>
                <a:latin typeface="Arial" charset="0"/>
                <a:ea typeface="+mn-ea"/>
                <a:cs typeface="+mn-cs"/>
              </a:rPr>
              <a:t>• Do not</a:t>
            </a:r>
            <a:r>
              <a:rPr lang="en-US" sz="1200" kern="1200" dirty="0" smtClean="0">
                <a:solidFill>
                  <a:schemeClr val="tx1"/>
                </a:solidFill>
                <a:effectLst/>
                <a:latin typeface="Arial" charset="0"/>
                <a:ea typeface="+mn-ea"/>
                <a:cs typeface="+mn-cs"/>
              </a:rPr>
              <a:t> wear polyester, nylon, and other manmade materials that can melt and readily ignite.</a:t>
            </a: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DO LIST</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Wear pants or leggings that cover the top of the boot to prevent molten metal and sparks from entering the boot. Never tuck pant legs inside the boot.</a:t>
            </a:r>
          </a:p>
          <a:p>
            <a:r>
              <a:rPr lang="en-US" sz="1200" kern="1200" dirty="0" smtClean="0">
                <a:solidFill>
                  <a:schemeClr val="tx1"/>
                </a:solidFill>
                <a:effectLst/>
                <a:latin typeface="Arial" charset="0"/>
                <a:ea typeface="+mn-ea"/>
                <a:cs typeface="+mn-cs"/>
              </a:rPr>
              <a:t>•  If laced boots are worn, spats or leggings that cover the lacings must be used whenever molten metal or sparks could lodge in the tongue area.</a:t>
            </a:r>
          </a:p>
          <a:p>
            <a:r>
              <a:rPr lang="en-US" sz="1200" kern="1200" dirty="0" smtClean="0">
                <a:solidFill>
                  <a:schemeClr val="tx1"/>
                </a:solidFill>
                <a:effectLst/>
                <a:latin typeface="Arial" charset="0"/>
                <a:ea typeface="+mn-ea"/>
                <a:cs typeface="+mn-cs"/>
              </a:rPr>
              <a:t>• Wear long pants --  long sleeve shirts are recommended.</a:t>
            </a:r>
          </a:p>
          <a:p>
            <a:r>
              <a:rPr lang="en-US" sz="1200" kern="1200" dirty="0" smtClean="0">
                <a:solidFill>
                  <a:schemeClr val="tx1"/>
                </a:solidFill>
                <a:effectLst/>
                <a:latin typeface="Arial" charset="0"/>
                <a:ea typeface="+mn-ea"/>
                <a:cs typeface="+mn-cs"/>
              </a:rPr>
              <a:t>• For pouring operations the use of spats, leggings, and chaps should be evaluated.</a:t>
            </a:r>
          </a:p>
          <a:p>
            <a:r>
              <a:rPr lang="en-US" sz="1200" kern="1200" dirty="0" smtClean="0">
                <a:solidFill>
                  <a:schemeClr val="tx1"/>
                </a:solidFill>
                <a:effectLst/>
                <a:latin typeface="Arial" charset="0"/>
                <a:ea typeface="+mn-ea"/>
                <a:cs typeface="+mn-cs"/>
              </a:rPr>
              <a:t> • Wear clothing that does not trap molten metal and sparks (i.e. no cuffs, open pockets, loose legging tops, etc.).</a:t>
            </a:r>
          </a:p>
          <a:p>
            <a:r>
              <a:rPr lang="en-US" sz="1200" kern="1200" dirty="0" smtClean="0">
                <a:solidFill>
                  <a:schemeClr val="tx1"/>
                </a:solidFill>
                <a:effectLst/>
                <a:latin typeface="Arial" charset="0"/>
                <a:ea typeface="+mn-ea"/>
                <a:cs typeface="+mn-cs"/>
              </a:rPr>
              <a:t>.• Wear any other  PPE  needed to protect body parts that are exposed to heat or metal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16</a:t>
            </a:fld>
            <a:endParaRPr lang="en-US" dirty="0"/>
          </a:p>
        </p:txBody>
      </p:sp>
    </p:spTree>
    <p:extLst>
      <p:ext uri="{BB962C8B-B14F-4D97-AF65-F5344CB8AC3E}">
        <p14:creationId xmlns:p14="http://schemas.microsoft.com/office/powerpoint/2010/main" val="159367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Once the molten metal is poured into the mold, it must cool and then be removed.  If it is removed from the PERMANENT MOLD, there should be no sand on the surface to become airborne, but the casting will remain a hazard since it will still be HOT.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However, in a sand mold foundry, the casting is removed and the sand mold should begin to break apart or will be broken to remove the casting.  This process is often called shake out.  The potential hazard in this operation is the release of small particles of silica that could become airborne and be breathed in.  </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17</a:t>
            </a:fld>
            <a:endParaRPr lang="en-US" dirty="0"/>
          </a:p>
        </p:txBody>
      </p:sp>
    </p:spTree>
    <p:extLst>
      <p:ext uri="{BB962C8B-B14F-4D97-AF65-F5344CB8AC3E}">
        <p14:creationId xmlns:p14="http://schemas.microsoft.com/office/powerpoint/2010/main" val="257155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If workers are exposed to  airborne silica above the allowable levels as set by OSHA, engineering controls or other measures must be taken to reduce the amount of silica dust  to a safe level.  Until these measures are put into place or if there are reasons that these safe levels can not be achieved on a regular basis, Respirators must be worn by any workers who are over exposed.  Respirators are effective in providing protection, but they must be the RIGHT type of respirator and must be WORN and MAINTAINED properly.  If your company requires the use of respirators, a written program is needed along with training  and fit testing for those who wear them.  A  medical questionnaire must be completed for everyone in the program to be sure that the respirator can be safely worn.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18</a:t>
            </a:fld>
            <a:endParaRPr lang="en-US" dirty="0"/>
          </a:p>
        </p:txBody>
      </p:sp>
    </p:spTree>
    <p:extLst>
      <p:ext uri="{BB962C8B-B14F-4D97-AF65-F5344CB8AC3E}">
        <p14:creationId xmlns:p14="http://schemas.microsoft.com/office/powerpoint/2010/main" val="332222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If molds or cores are made with CHEMICALLY BONDED SAND,  the mixing and heating process can release gases and vapors that may be hazardous.  The Safety Data Sheet will list the chemicals that may be a problem either as ingredients or as a result of mixing two ingredients – this is when two chemicals REACT and create a new chemical or condition such as heat -  or as a result of pouring the hot metal into the mold and breaking down the chemicals in the mold or core.  The hot metal will burn the chemicals and may create a new hazard. One substance that may be released to the air from the core making or chemically bonded sand molding process are ISOCYANATES.  </a:t>
            </a:r>
          </a:p>
          <a:p>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19</a:t>
            </a:fld>
            <a:endParaRPr lang="en-US" dirty="0"/>
          </a:p>
        </p:txBody>
      </p:sp>
    </p:spTree>
    <p:extLst>
      <p:ext uri="{BB962C8B-B14F-4D97-AF65-F5344CB8AC3E}">
        <p14:creationId xmlns:p14="http://schemas.microsoft.com/office/powerpoint/2010/main" val="344995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a:t>
            </a:r>
            <a:r>
              <a:rPr lang="en-US" baseline="0" dirty="0" smtClean="0"/>
              <a:t> will learn:</a:t>
            </a:r>
          </a:p>
          <a:p>
            <a:pPr marL="171450" indent="-171450">
              <a:buFont typeface="Arial" panose="020B0604020202020204" pitchFamily="34" charset="0"/>
              <a:buChar char="•"/>
            </a:pPr>
            <a:r>
              <a:rPr lang="en-US" baseline="0" dirty="0" smtClean="0"/>
              <a:t>What are some of the hazards that exist in an Aluminum Foundry;</a:t>
            </a:r>
          </a:p>
          <a:p>
            <a:pPr marL="171450" indent="-171450">
              <a:buFont typeface="Arial" panose="020B0604020202020204" pitchFamily="34" charset="0"/>
              <a:buChar char="•"/>
            </a:pPr>
            <a:r>
              <a:rPr lang="en-US" baseline="0" dirty="0" smtClean="0"/>
              <a:t>What are some common manufacturing processes/materials in the Aluminum Foundry, and what hazards can these processes/materials present to the foundry worker?</a:t>
            </a:r>
          </a:p>
          <a:p>
            <a:pPr marL="171450" indent="-171450">
              <a:buFont typeface="Arial" panose="020B0604020202020204" pitchFamily="34" charset="0"/>
              <a:buChar char="•"/>
            </a:pPr>
            <a:r>
              <a:rPr lang="en-US" baseline="0" dirty="0" smtClean="0"/>
              <a:t>What are some of the Personal Protective Equipment (PPE) items that workers should wear in an Aluminum foundry?</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Some commonly used chemical binders used to hold the sand together contain ISOCYANATES.</a:t>
            </a:r>
          </a:p>
          <a:p>
            <a:endParaRPr lang="en-US" sz="1200" kern="1200" dirty="0" smtClean="0">
              <a:solidFill>
                <a:schemeClr val="tx1"/>
              </a:solidFill>
              <a:effectLst/>
              <a:latin typeface="Arial" charset="0"/>
              <a:ea typeface="+mn-ea"/>
              <a:cs typeface="+mn-cs"/>
            </a:endParaRPr>
          </a:p>
          <a:p>
            <a:r>
              <a:rPr lang="en-US" dirty="0" smtClean="0">
                <a:effectLst/>
              </a:rPr>
              <a:t>Isocyanates are chemical compounds that react with other chemical compounds to make a new chemical with new characteristics.  In the foundry, we can mix a RESIN with a CATALYST with sands to make a mold or core.  Both the resin and the catalyst are liquids, but when we mix them together, they REACT and begin to thicken and then they “set” to become solid.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One of the ingredients in SOME – but not ALL core making systems includes isocyanates, usually Toluene </a:t>
            </a:r>
            <a:r>
              <a:rPr lang="en-US" sz="1200" kern="1200" dirty="0" err="1" smtClean="0">
                <a:solidFill>
                  <a:schemeClr val="tx1"/>
                </a:solidFill>
                <a:effectLst/>
                <a:latin typeface="Arial" charset="0"/>
                <a:ea typeface="+mn-ea"/>
                <a:cs typeface="+mn-cs"/>
              </a:rPr>
              <a:t>Diisocyanates</a:t>
            </a:r>
            <a:r>
              <a:rPr lang="en-US" sz="1200" kern="1200" dirty="0" smtClean="0">
                <a:solidFill>
                  <a:schemeClr val="tx1"/>
                </a:solidFill>
                <a:effectLst/>
                <a:latin typeface="Arial" charset="0"/>
                <a:ea typeface="+mn-ea"/>
                <a:cs typeface="+mn-cs"/>
              </a:rPr>
              <a:t> (TDI) or Methylene biphenyl isocyanate  (MDI).  If these chemicals are in the products used at your foundry, they will be shown on the Safety Data Sheet!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We need to be aware of Isocyanates because workers exposed to these chemicals in the air can develop Asthma.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20</a:t>
            </a:fld>
            <a:endParaRPr lang="en-US" dirty="0"/>
          </a:p>
        </p:txBody>
      </p:sp>
    </p:spTree>
    <p:extLst>
      <p:ext uri="{BB962C8B-B14F-4D97-AF65-F5344CB8AC3E}">
        <p14:creationId xmlns:p14="http://schemas.microsoft.com/office/powerpoint/2010/main" val="744456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People who never had asthma can develop asthma due to workplace exposures. People who have had asthma for years may find that their condition get worse due to workplace exposures. </a:t>
            </a:r>
          </a:p>
          <a:p>
            <a:r>
              <a:rPr lang="en-US" sz="1200" kern="1200" dirty="0" smtClean="0">
                <a:solidFill>
                  <a:schemeClr val="tx1"/>
                </a:solidFill>
                <a:effectLst/>
                <a:latin typeface="Arial" charset="0"/>
                <a:ea typeface="+mn-ea"/>
                <a:cs typeface="+mn-cs"/>
              </a:rPr>
              <a:t>Some people can also become sensitive to the chemical and develop a skin rash if it gets on the body. There are some Isocyanates (but NOT all isocyanates) that are classified as potential human carcinogens –chemicals that may cancer. </a:t>
            </a:r>
          </a:p>
          <a:p>
            <a:r>
              <a:rPr lang="en-US" sz="1200" kern="1200" dirty="0" smtClean="0">
                <a:solidFill>
                  <a:schemeClr val="tx1"/>
                </a:solidFill>
                <a:effectLst/>
                <a:latin typeface="Arial" charset="0"/>
                <a:ea typeface="+mn-ea"/>
                <a:cs typeface="+mn-cs"/>
              </a:rPr>
              <a:t>Since Isocyanates are a GROUP of chemicals and not all of the substances in this group have the same effect on the body, it is important to CHECK THE SDS to see which isocyanate may be present and WHAT actions should be taken if there is a potential hazard.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21</a:t>
            </a:fld>
            <a:endParaRPr lang="en-US" dirty="0"/>
          </a:p>
        </p:txBody>
      </p:sp>
    </p:spTree>
    <p:extLst>
      <p:ext uri="{BB962C8B-B14F-4D97-AF65-F5344CB8AC3E}">
        <p14:creationId xmlns:p14="http://schemas.microsoft.com/office/powerpoint/2010/main" val="1780206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chemical that MAY be in some products used to bind sand together but more often is a result of MIXING the chemicals or the DESTRUCTION or burning of the chemicals when the hot metal is poured into the mold is FORMALDEHYDE.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this chemical is present in the product or is created when it is used , the Safety Data Sheet will show us!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22</a:t>
            </a:fld>
            <a:endParaRPr lang="en-US" dirty="0"/>
          </a:p>
        </p:txBody>
      </p:sp>
    </p:spTree>
    <p:extLst>
      <p:ext uri="{BB962C8B-B14F-4D97-AF65-F5344CB8AC3E}">
        <p14:creationId xmlns:p14="http://schemas.microsoft.com/office/powerpoint/2010/main" val="1498176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Formaldehyde is a colorless, strong-smelling gas and is another chemical that is a sensitizing agent.  This means that it can cause the cause an allergy like response once a person is exposed to it. Formaldehyde is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also classified as a cancer hazard. Eating or drinking formaldehyde can be fatal. Long-term exposure to low levels in the air or on the skin can cause asthma-like respiratory problems and skin irritation such as dermatitis.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23</a:t>
            </a:fld>
            <a:endParaRPr lang="en-US" dirty="0"/>
          </a:p>
        </p:txBody>
      </p:sp>
    </p:spTree>
    <p:extLst>
      <p:ext uri="{BB962C8B-B14F-4D97-AF65-F5344CB8AC3E}">
        <p14:creationId xmlns:p14="http://schemas.microsoft.com/office/powerpoint/2010/main" val="3510355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formaldehyde is present in the workplace, the OSHA Formaldehyde standard require employers to Identify all workers who may be exposed to formaldehyde by doing air samples to see if exposures are at or above standards set to keep workers safe.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24</a:t>
            </a:fld>
            <a:endParaRPr lang="en-US" dirty="0"/>
          </a:p>
        </p:txBody>
      </p:sp>
    </p:spTree>
    <p:extLst>
      <p:ext uri="{BB962C8B-B14F-4D97-AF65-F5344CB8AC3E}">
        <p14:creationId xmlns:p14="http://schemas.microsoft.com/office/powerpoint/2010/main" val="19911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the tests show the levels of Formaldehyde are at or above the Permissible Exposure Limit, the company must use feasible engineering and work practice controls to reduce these levels to below the permitted level.   The permissible exposure limit (PEL) for formaldehyde in the workplace is 0.75 parts formaldehyde per million parts of air (0.75 ppm) measured as an 8-hour time-weighted average (TWA).</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standard includes a second PEL in the form of a short-term exposure limit (STEL) of 2 ppm which is the maximum exposure allowed during a 15-minute period.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25</a:t>
            </a:fld>
            <a:endParaRPr lang="en-US" dirty="0"/>
          </a:p>
        </p:txBody>
      </p:sp>
    </p:spTree>
    <p:extLst>
      <p:ext uri="{BB962C8B-B14F-4D97-AF65-F5344CB8AC3E}">
        <p14:creationId xmlns:p14="http://schemas.microsoft.com/office/powerpoint/2010/main" val="1484130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All of the elements of the Formaldehyde program must be in a written document that is kept up to date by the foundry.</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OSHA Formaldehyde standard also includes an action level  of – is 0.5 ppm when calculated as an 8-hour TWA.  If tests show that formaldehyde is in the at levels that meet or above this action level, there more air sampling will be required along with training and medical surveillance of the affected workers.–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these controls efforts cannot reduce exposure to the acceptable level, workers will be given </a:t>
            </a:r>
          </a:p>
          <a:p>
            <a:r>
              <a:rPr lang="en-US" sz="1200" kern="1200" dirty="0" smtClean="0">
                <a:solidFill>
                  <a:schemeClr val="tx1"/>
                </a:solidFill>
                <a:effectLst/>
                <a:latin typeface="Arial" charset="0"/>
                <a:ea typeface="+mn-ea"/>
                <a:cs typeface="+mn-cs"/>
              </a:rPr>
              <a:t>Respirators and any other protective equipment needed such as impervious clothing, gloves, aprons, and chemical splash goggles.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26</a:t>
            </a:fld>
            <a:endParaRPr lang="en-US" dirty="0"/>
          </a:p>
        </p:txBody>
      </p:sp>
    </p:spTree>
    <p:extLst>
      <p:ext uri="{BB962C8B-B14F-4D97-AF65-F5344CB8AC3E}">
        <p14:creationId xmlns:p14="http://schemas.microsoft.com/office/powerpoint/2010/main" val="1464260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other chemical commonly found in many core making processes is PHENOL.  Phenol is a chemical that is used in many ways – from making plastics to use as a disinfectant and ingredient in medications and cosmetics.  However, as for many chemicals, the proper amount and use of Phenol is useful and safe, but too much improperly used may be harmful.</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At low levels in the foundry, Phenol may be irritating to the eyes, nose and throat.  It has an odor that is unpleasant to many people.  Sine Phenol is mildly acidic, at high dosages or concentrations it can cause dermatitis or chemical burns.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27</a:t>
            </a:fld>
            <a:endParaRPr lang="en-US" dirty="0"/>
          </a:p>
        </p:txBody>
      </p:sp>
    </p:spTree>
    <p:extLst>
      <p:ext uri="{BB962C8B-B14F-4D97-AF65-F5344CB8AC3E}">
        <p14:creationId xmlns:p14="http://schemas.microsoft.com/office/powerpoint/2010/main" val="335139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Phenol is most often used in the foundry in the core room in the solid form.  The amount of Phenol is usually quite small, but the Safety Data Sheet will report if this chemical is present and how much is used in the product.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28</a:t>
            </a:fld>
            <a:endParaRPr lang="en-US" dirty="0"/>
          </a:p>
        </p:txBody>
      </p:sp>
    </p:spTree>
    <p:extLst>
      <p:ext uri="{BB962C8B-B14F-4D97-AF65-F5344CB8AC3E}">
        <p14:creationId xmlns:p14="http://schemas.microsoft.com/office/powerpoint/2010/main" val="377108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Once the casting is removed from the Permanent Mold or the Sand Mold, it may require removal of unwanted metal or sand (only for sand molds).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Band saws may be used to separate castings from the gates and runners – the hollow system in the mold that delivers the metal to the mold where the casting shape is located.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Excess metal may also be removed with hand held or stationary grinders.  Belt sanders may finish the surface of the casting or they may be placed in a blast system where abrasive materials are used to produce the final external finish of the metal piece.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29</a:t>
            </a:fld>
            <a:endParaRPr lang="en-US" dirty="0"/>
          </a:p>
        </p:txBody>
      </p:sp>
    </p:spTree>
    <p:extLst>
      <p:ext uri="{BB962C8B-B14F-4D97-AF65-F5344CB8AC3E}">
        <p14:creationId xmlns:p14="http://schemas.microsoft.com/office/powerpoint/2010/main" val="261104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Aluminum foundries make castings from aluminum and aluminum alloys by heating the metal until it is in the liquid or molten state and then pouring the molten metal into a mold.  After the metal cools it  becomes a solid again and takes the shape of the void or interior of the mold.   This shape, the casting, is then removed and may be further processed or “finished” to remove unwanted metal or molding material that has remained on the surface.</a:t>
            </a:r>
          </a:p>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a:t>
            </a:fld>
            <a:endParaRPr lang="en-US" dirty="0"/>
          </a:p>
        </p:txBody>
      </p:sp>
    </p:spTree>
    <p:extLst>
      <p:ext uri="{BB962C8B-B14F-4D97-AF65-F5344CB8AC3E}">
        <p14:creationId xmlns:p14="http://schemas.microsoft.com/office/powerpoint/2010/main" val="291589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these processes, if there is any silica sand remaining on the casting, it could become airborne and present the same hazards described in the sand system operations.  Airborne silica can cause lung damage and is a potential lung carcinogen.</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grinding and finishing processes may also remove very small particles of aluminum from the casting.  If these particles are small enough, they can become airborne and be breathed in by workers in the area. If enough of this dust is breathed in, it can cause “metal fume fever” – a flu like illness that lasts for a day or two with head ache, fever and chills as symptoms.  As for any dust, if large amounts are breathed in over time the lungs can be damaged by scarring as well.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30</a:t>
            </a:fld>
            <a:endParaRPr lang="en-US" dirty="0"/>
          </a:p>
        </p:txBody>
      </p:sp>
    </p:spTree>
    <p:extLst>
      <p:ext uri="{BB962C8B-B14F-4D97-AF65-F5344CB8AC3E}">
        <p14:creationId xmlns:p14="http://schemas.microsoft.com/office/powerpoint/2010/main" val="1267764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Aluminum dust has one other very important characteristic.  Aluminum in the solid form is a metal we safety use to make our pipe and pots and pans.  But Aluminum in very small particle size is a combustible solid – and under certain conditions, can be an explosion and fire hazard.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These types of dust explosions require certain conditions – conditions that we want to AVOID in the foundry:</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First, there must be the  fuel source  this would be the combustible dust</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Second , there must be a  heat or ignition source (e.g., electrostatic discharge, an electric current arc, a glowing ember, a hot surface, welding,  or a flame); and</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Third, an oxidizer (oxygen in the air – fires require oxygen to burn).</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Fourth, the chance of danger is most present when the combustible dust is in the air in sufficient quantity and concentration to create a dust cloud.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Finally, it the dust cloud in confined in a container, an area, or equipment, the dust cloud could ignite, burn rapidly, and may even explode.   I</a:t>
            </a:r>
          </a:p>
          <a:p>
            <a:pPr marL="171450" lvl="0" indent="-171450">
              <a:buFont typeface="Arial" panose="020B0604020202020204" pitchFamily="34" charset="0"/>
              <a:buChar char="•"/>
            </a:pPr>
            <a:endParaRPr lang="en-US" sz="1200" kern="1200" dirty="0" smtClean="0">
              <a:solidFill>
                <a:schemeClr val="tx1"/>
              </a:solidFill>
              <a:effectLst/>
              <a:latin typeface="Arial" charset="0"/>
              <a:ea typeface="+mn-ea"/>
              <a:cs typeface="+mn-cs"/>
            </a:endParaRPr>
          </a:p>
          <a:p>
            <a:pPr marL="0" lvl="0" indent="0">
              <a:buFont typeface="Arial" panose="020B0604020202020204" pitchFamily="34" charset="0"/>
              <a:buNone/>
            </a:pPr>
            <a:r>
              <a:rPr lang="en-US" sz="1200" kern="1200" dirty="0" smtClean="0">
                <a:solidFill>
                  <a:schemeClr val="tx1"/>
                </a:solidFill>
                <a:effectLst/>
                <a:latin typeface="Arial" charset="0"/>
                <a:ea typeface="+mn-ea"/>
                <a:cs typeface="+mn-cs"/>
              </a:rPr>
              <a:t>if there is combustible dust that is built up on equipment, rafters or other surfaces, this explosion could shake these surfaces causing the dust that way on them to become airborne.  Then this dust in turn could also ignite and burn or explode in a secondary event.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31</a:t>
            </a:fld>
            <a:endParaRPr lang="en-US" dirty="0"/>
          </a:p>
        </p:txBody>
      </p:sp>
    </p:spTree>
    <p:extLst>
      <p:ext uri="{BB962C8B-B14F-4D97-AF65-F5344CB8AC3E}">
        <p14:creationId xmlns:p14="http://schemas.microsoft.com/office/powerpoint/2010/main" val="3012454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How do we prevent a Dust Explosion?  First we need to find out if there is combustible dust – and the Safety Data Sheet can help to identify if the products we use can be or create a combustible dust.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there is combustible dust, special engineering controls are required to be sure that the hoods, ductwork and dust collectors themselves don’t become a hazard since they will collect or concentrate the dust.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We must also control the sources of ignition in any area where there is a combustible dust hazard.  This means no smoking, no open flames, and special electrical systems may be required.</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facility needs to have a good housekeeping program for floors and horizontal surfaces, (and ducts, pipes, hoods, ledges, and beams) so that we keep dust accumulations or build up to a minimum.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32</a:t>
            </a:fld>
            <a:endParaRPr lang="en-US" dirty="0"/>
          </a:p>
        </p:txBody>
      </p:sp>
    </p:spTree>
    <p:extLst>
      <p:ext uri="{BB962C8B-B14F-4D97-AF65-F5344CB8AC3E}">
        <p14:creationId xmlns:p14="http://schemas.microsoft.com/office/powerpoint/2010/main" val="232445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Workers in these areas need to be trained on the explosion hazards of combustible dusts and on the Protection Measures to avoid them.</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facility has an emergency action plan, and how to respond to a combustible dust explosion should be included!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Other engineering controls and equipment modifications may also be required after the company has evaluated the potential hazard and how to prevent fires and explosions.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33</a:t>
            </a:fld>
            <a:endParaRPr lang="en-US" dirty="0"/>
          </a:p>
        </p:txBody>
      </p:sp>
    </p:spTree>
    <p:extLst>
      <p:ext uri="{BB962C8B-B14F-4D97-AF65-F5344CB8AC3E}">
        <p14:creationId xmlns:p14="http://schemas.microsoft.com/office/powerpoint/2010/main" val="352181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Aluminum is a very important metal in our modern world.  Aluminum castings are used in our homes, in our cars and trucks and at our workplace.  We can safely make the Aluminum castings that are so important to us by understanding the chemicals and processes we use in the nonferrous foundry!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34</a:t>
            </a:fld>
            <a:endParaRPr lang="en-US" dirty="0"/>
          </a:p>
        </p:txBody>
      </p:sp>
    </p:spTree>
    <p:extLst>
      <p:ext uri="{BB962C8B-B14F-4D97-AF65-F5344CB8AC3E}">
        <p14:creationId xmlns:p14="http://schemas.microsoft.com/office/powerpoint/2010/main" val="2837925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1A8FA31-FC05-4662-B952-85E03BC4E55D}" type="slidenum">
              <a:rPr lang="en-US"/>
              <a:pPr/>
              <a:t>35</a:t>
            </a:fld>
            <a:endParaRPr lang="en-US" dirty="0"/>
          </a:p>
        </p:txBody>
      </p:sp>
      <p:sp>
        <p:nvSpPr>
          <p:cNvPr id="11267" name="Rectangle 2"/>
          <p:cNvSpPr>
            <a:spLocks noGrp="1" noRot="1" noChangeAspect="1" noChangeArrowheads="1" noTextEdit="1"/>
          </p:cNvSpPr>
          <p:nvPr>
            <p:ph type="sldImg"/>
          </p:nvPr>
        </p:nvSpPr>
        <p:spPr>
          <a:xfrm>
            <a:off x="1258888" y="719138"/>
            <a:ext cx="4800600" cy="3600450"/>
          </a:xfrm>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44317F8-6C5F-40DA-B9CB-2F1FE0E0644D}" type="slidenum">
              <a:rPr lang="en-US"/>
              <a:pPr/>
              <a:t>36</a:t>
            </a:fld>
            <a:endParaRPr lang="en-US" dirty="0"/>
          </a:p>
        </p:txBody>
      </p:sp>
      <p:sp>
        <p:nvSpPr>
          <p:cNvPr id="13315" name="Rectangle 2"/>
          <p:cNvSpPr>
            <a:spLocks noGrp="1" noRot="1" noChangeAspect="1" noChangeArrowheads="1" noTextEdit="1"/>
          </p:cNvSpPr>
          <p:nvPr>
            <p:ph type="sldImg"/>
          </p:nvPr>
        </p:nvSpPr>
        <p:spPr>
          <a:xfrm>
            <a:off x="1316038" y="765175"/>
            <a:ext cx="4684712" cy="3513138"/>
          </a:xfrm>
          <a:ln/>
        </p:spPr>
      </p:sp>
      <p:sp>
        <p:nvSpPr>
          <p:cNvPr id="13316" name="Rectangle 3"/>
          <p:cNvSpPr>
            <a:spLocks noGrp="1" noChangeArrowheads="1"/>
          </p:cNvSpPr>
          <p:nvPr>
            <p:ph type="body" idx="1"/>
          </p:nvPr>
        </p:nvSpPr>
        <p:spPr>
          <a:xfrm>
            <a:off x="975360" y="4557237"/>
            <a:ext cx="5364480" cy="4323874"/>
          </a:xfrm>
          <a:noFill/>
          <a:ln/>
        </p:spPr>
        <p:txBody>
          <a:bodyPr/>
          <a:lstStyle/>
          <a:p>
            <a:pPr defTabSz="922900"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two methods of molding used by nearly all aluminum foundries are sand molding or permanent molding. Sand mold foundries use silica or other sands that are mixed with ingredients that make the sand grains stick together to form the mold.  If the ingredients used to make the mold are clay and water based, the process is called green sand molding.  If other chemicals are used, the process may be called chemically bonded sands or no bake molding.  </a:t>
            </a:r>
          </a:p>
          <a:p>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a:t>
            </a:fld>
            <a:endParaRPr lang="en-US" dirty="0"/>
          </a:p>
        </p:txBody>
      </p:sp>
    </p:spTree>
    <p:extLst>
      <p:ext uri="{BB962C8B-B14F-4D97-AF65-F5344CB8AC3E}">
        <p14:creationId xmlns:p14="http://schemas.microsoft.com/office/powerpoint/2010/main" val="106140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the casting made in a sand mold has a complex shape or needs a hollow interior, a CORE may be used.  This core is usually made from chemically bonded sand, and is placed in the mold before the hot metal is poured into the mold.  When the casting has</a:t>
            </a:r>
            <a:r>
              <a:rPr lang="en-US" sz="1200" kern="1200" baseline="0" dirty="0" smtClean="0">
                <a:solidFill>
                  <a:schemeClr val="tx1"/>
                </a:solidFill>
                <a:effectLst/>
                <a:latin typeface="Arial" charset="0"/>
                <a:ea typeface="+mn-ea"/>
                <a:cs typeface="+mn-cs"/>
              </a:rPr>
              <a:t> cooled and the core is removed, a hollow cavity remains in the casting.</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a:t>
            </a:fld>
            <a:endParaRPr lang="en-US" dirty="0"/>
          </a:p>
        </p:txBody>
      </p:sp>
    </p:spTree>
    <p:extLst>
      <p:ext uri="{BB962C8B-B14F-4D97-AF65-F5344CB8AC3E}">
        <p14:creationId xmlns:p14="http://schemas.microsoft.com/office/powerpoint/2010/main" val="292504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Permanent mold foundries do not use sand to make molds.  Instead the mold is made out of a metal and is used over and over again. Once the cooled casting is removed from the permanent mold, it may also need some finishing- removal of excess metal.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a:t>
            </a:fld>
            <a:endParaRPr lang="en-US" dirty="0"/>
          </a:p>
        </p:txBody>
      </p:sp>
    </p:spTree>
    <p:extLst>
      <p:ext uri="{BB962C8B-B14F-4D97-AF65-F5344CB8AC3E}">
        <p14:creationId xmlns:p14="http://schemas.microsoft.com/office/powerpoint/2010/main" val="237035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SAND MOLDNG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 sand molds, sand must be mixed with clay and water and delivered to the molding machines.  Sand mixers (or mullers) are used to mix this molding sand.  Mixing systems can be small systems that require workers to dump silica and bentonite clay into the mixer by hand, or they can be automated systems that feed these ingredients into the mixer automatically. If workers must manually load the dry materials into the system, there is a potential for exposure to dust from both the silica and the bentonite clay used to hold the sand grains together.   If the system is automated, workers should not be exposed to dust from the process.  Automated systems are usually installed with hoods and ductwork that draw dusts away from the work area and sends it out to an air pollution control device.</a:t>
            </a:r>
          </a:p>
          <a:p>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a:t>
            </a:fld>
            <a:endParaRPr lang="en-US" dirty="0"/>
          </a:p>
        </p:txBody>
      </p:sp>
    </p:spTree>
    <p:extLst>
      <p:ext uri="{BB962C8B-B14F-4D97-AF65-F5344CB8AC3E}">
        <p14:creationId xmlns:p14="http://schemas.microsoft.com/office/powerpoint/2010/main" val="122531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Once the water is added in the mixer, the amount of dust generated should be quite low.  However,  if workers must clean out these systems, the cleaning process can generate excessive dust.</a:t>
            </a:r>
          </a:p>
          <a:p>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a:t>
            </a:fld>
            <a:endParaRPr lang="en-US" dirty="0"/>
          </a:p>
        </p:txBody>
      </p:sp>
    </p:spTree>
    <p:extLst>
      <p:ext uri="{BB962C8B-B14F-4D97-AF65-F5344CB8AC3E}">
        <p14:creationId xmlns:p14="http://schemas.microsoft.com/office/powerpoint/2010/main" val="214972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One of the problems with this sand system is that the moving and handling of the sand can break the sand grains down in size to very small pieces or particles, called dust. These particles can be so small they become airborne and get into the breathing zone of workers. If silica sand is used, this dust can be SILICA dust- a chemical that can cause lung damage or cancer</a:t>
            </a:r>
            <a:r>
              <a:rPr lang="en-US" sz="1200" kern="1200" baseline="0" dirty="0" smtClean="0">
                <a:solidFill>
                  <a:schemeClr val="tx1"/>
                </a:solidFill>
                <a:effectLst/>
                <a:latin typeface="Arial" charset="0"/>
                <a:ea typeface="+mn-ea"/>
                <a:cs typeface="+mn-cs"/>
              </a:rPr>
              <a:t> w</a:t>
            </a:r>
            <a:r>
              <a:rPr lang="en-US" sz="1200" kern="1200" dirty="0" smtClean="0">
                <a:solidFill>
                  <a:schemeClr val="tx1"/>
                </a:solidFill>
                <a:effectLst/>
                <a:latin typeface="Arial" charset="0"/>
                <a:ea typeface="+mn-ea"/>
                <a:cs typeface="+mn-cs"/>
              </a:rPr>
              <a:t>hen workers breathe it in at unsafe levels over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a:t>
            </a:fld>
            <a:endParaRPr lang="en-US" dirty="0"/>
          </a:p>
        </p:txBody>
      </p:sp>
    </p:spTree>
    <p:extLst>
      <p:ext uri="{BB962C8B-B14F-4D97-AF65-F5344CB8AC3E}">
        <p14:creationId xmlns:p14="http://schemas.microsoft.com/office/powerpoint/2010/main" val="1292517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dirty="0"/>
          </a:p>
        </p:txBody>
      </p:sp>
      <p:sp>
        <p:nvSpPr>
          <p:cNvPr id="15" name="Rectangle 15"/>
          <p:cNvSpPr>
            <a:spLocks noGrp="1" noChangeArrowheads="1"/>
          </p:cNvSpPr>
          <p:nvPr>
            <p:ph type="sldNum" sz="quarter" idx="12"/>
          </p:nvPr>
        </p:nvSpPr>
        <p:spPr/>
        <p:txBody>
          <a:bodyPr/>
          <a:lstStyle>
            <a:lvl1pPr>
              <a:defRPr smtClean="0"/>
            </a:lvl1pPr>
          </a:lstStyle>
          <a:p>
            <a:pPr>
              <a:defRPr/>
            </a:pPr>
            <a:fld id="{BBBABA61-7C06-49D4-810F-8EB99D6FA21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2DAD59-DD02-4452-A959-C450B16CB0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4AF567B-8BBD-4CA1-872C-760976EC8F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45AF24F-2012-4777-96CA-EDC1703288D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06158909-0B18-4BDA-A0E3-692B795B224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6EDCD3D-9CFD-46D0-89B4-354ED5A7E9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83441DA-C557-40BC-B069-587978492EA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3888C51-D01A-49B1-93C0-5B67B2C68B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9D67E63-DAB7-4012-93EC-AC5C2AE83E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7EE865-4D4E-4BAE-8402-0115BFA960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FA1636F-EE96-47D4-A468-BB1D76592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534297D-9D97-41AF-9B52-B42C161DE5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16484CE5-7AA5-4F54-90BC-8F42CD1F4F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dirty="0"/>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dirty="0"/>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2182B36-1448-48D6-A1B2-FC2FE7B8589D}" type="slidenum">
              <a:rPr lang="en-US"/>
              <a:pPr>
                <a:defRPr/>
              </a:pPr>
              <a:t>‹#›</a:t>
            </a:fld>
            <a:endParaRPr lang="en-US" dirty="0"/>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kcinc.com/detector/810-GV100.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47.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audio" Target="file:///C:\Documents%20and%20Settings\Jerrod\My%20Documents\NFFStar%20Program\Lockout%20Tagout\Sound%20Clips\Background%20loop.mp3" TargetMode="Externa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7"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215991"/>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Section 6: HazCom/GHS  and the </a:t>
            </a:r>
            <a:br>
              <a:rPr lang="en-US" sz="2800" dirty="0" smtClean="0">
                <a:solidFill>
                  <a:schemeClr val="tx2"/>
                </a:solidFill>
              </a:rPr>
            </a:br>
            <a:r>
              <a:rPr lang="en-US" sz="2800" dirty="0" smtClean="0">
                <a:solidFill>
                  <a:schemeClr val="tx2"/>
                </a:solidFill>
              </a:rPr>
              <a:t>Aluminum Foundry</a:t>
            </a:r>
          </a:p>
        </p:txBody>
      </p:sp>
      <p:pic>
        <p:nvPicPr>
          <p:cNvPr id="3077" name="Picture 5" descr="NFFStar-logo-transparent"/>
          <p:cNvPicPr>
            <a:picLocks noChangeAspect="1" noChangeArrowheads="1"/>
          </p:cNvPicPr>
          <p:nvPr>
            <p:custDataLst>
              <p:tags r:id="rId3"/>
            </p:custDataLst>
          </p:nvPr>
        </p:nvPicPr>
        <p:blipFill>
          <a:blip r:embed="rId8" cstate="print"/>
          <a:srcRect/>
          <a:stretch>
            <a:fillRect/>
          </a:stretch>
        </p:blipFill>
        <p:spPr bwMode="auto">
          <a:xfrm>
            <a:off x="3581400" y="914400"/>
            <a:ext cx="3276600" cy="1206500"/>
          </a:xfrm>
          <a:prstGeom prst="rect">
            <a:avLst/>
          </a:prstGeom>
          <a:noFill/>
          <a:ln w="9525">
            <a:noFill/>
            <a:miter lim="800000"/>
            <a:headEnd/>
            <a:tailEnd/>
          </a:ln>
        </p:spPr>
      </p:pic>
      <p:pic>
        <p:nvPicPr>
          <p:cNvPr id="3078" name="Picture 6" descr="osha_logo"/>
          <p:cNvPicPr>
            <a:picLocks noChangeAspect="1" noChangeArrowheads="1"/>
          </p:cNvPicPr>
          <p:nvPr>
            <p:custDataLst>
              <p:tags r:id="rId4"/>
            </p:custDataLst>
          </p:nvPr>
        </p:nvPicPr>
        <p:blipFill>
          <a:blip r:embed="rId9" cstate="print"/>
          <a:srcRect/>
          <a:stretch>
            <a:fillRect/>
          </a:stretch>
        </p:blipFill>
        <p:spPr bwMode="auto">
          <a:xfrm>
            <a:off x="152400" y="6192838"/>
            <a:ext cx="1752600" cy="512762"/>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cSld>
  <p:clrMapOvr>
    <a:masterClrMapping/>
  </p:clrMapOvr>
  <p:transition advClick="0" advTm="1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07527318"/>
              </p:ext>
            </p:extLst>
          </p:nvPr>
        </p:nvGraphicFramePr>
        <p:xfrm>
          <a:off x="3886200" y="1905000"/>
          <a:ext cx="4648200" cy="3733800"/>
        </p:xfrm>
        <a:graphic>
          <a:graphicData uri="http://schemas.openxmlformats.org/drawingml/2006/table">
            <a:tbl>
              <a:tblPr firstRow="1" firstCol="1" bandRow="1">
                <a:tableStyleId>{5C22544A-7EE6-4342-B048-85BDC9FD1C3A}</a:tableStyleId>
              </a:tblPr>
              <a:tblGrid>
                <a:gridCol w="2788920"/>
                <a:gridCol w="929640"/>
                <a:gridCol w="929640"/>
              </a:tblGrid>
              <a:tr h="309842">
                <a:tc gridSpan="3">
                  <a:txBody>
                    <a:bodyPr/>
                    <a:lstStyle/>
                    <a:p>
                      <a:pPr marL="0" marR="0" algn="ctr">
                        <a:lnSpc>
                          <a:spcPts val="1425"/>
                        </a:lnSpc>
                        <a:spcBef>
                          <a:spcPts val="0"/>
                        </a:spcBef>
                        <a:spcAft>
                          <a:spcPts val="0"/>
                        </a:spcAft>
                      </a:pPr>
                      <a:r>
                        <a:rPr lang="en-US" sz="1400" b="1" dirty="0">
                          <a:solidFill>
                            <a:schemeClr val="tx1"/>
                          </a:solidFill>
                          <a:effectLst/>
                        </a:rPr>
                        <a:t>TABLE Z-3 Mineral Dusts</a:t>
                      </a:r>
                      <a:endParaRPr lang="en-US" sz="1800" b="1"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hMerge="1">
                  <a:txBody>
                    <a:bodyPr/>
                    <a:lstStyle/>
                    <a:p>
                      <a:endParaRPr lang="en-US"/>
                    </a:p>
                  </a:txBody>
                  <a:tcPr/>
                </a:tc>
                <a:tc hMerge="1">
                  <a:txBody>
                    <a:bodyPr/>
                    <a:lstStyle/>
                    <a:p>
                      <a:endParaRPr lang="en-US"/>
                    </a:p>
                  </a:txBody>
                  <a:tcPr/>
                </a:tc>
              </a:tr>
              <a:tr h="309842">
                <a:tc>
                  <a:txBody>
                    <a:bodyPr/>
                    <a:lstStyle/>
                    <a:p>
                      <a:pPr marL="0" marR="0" algn="ctr">
                        <a:lnSpc>
                          <a:spcPts val="1425"/>
                        </a:lnSpc>
                        <a:spcBef>
                          <a:spcPts val="0"/>
                        </a:spcBef>
                        <a:spcAft>
                          <a:spcPts val="0"/>
                        </a:spcAft>
                      </a:pPr>
                      <a:r>
                        <a:rPr lang="en-US" sz="1000" dirty="0">
                          <a:solidFill>
                            <a:schemeClr val="tx1"/>
                          </a:solidFill>
                          <a:effectLst/>
                        </a:rPr>
                        <a:t>Substance</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dirty="0" err="1">
                          <a:effectLst/>
                        </a:rPr>
                        <a:t>mppcf</a:t>
                      </a:r>
                      <a:r>
                        <a:rPr lang="en-US" sz="1000" dirty="0">
                          <a:effectLst/>
                        </a:rPr>
                        <a:t> </a:t>
                      </a:r>
                      <a:r>
                        <a:rPr lang="en-US" sz="750" baseline="30000" dirty="0">
                          <a:effectLst/>
                        </a:rPr>
                        <a:t>a</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a:effectLst/>
                        </a:rPr>
                        <a:t>mg/m</a:t>
                      </a:r>
                      <a:r>
                        <a:rPr lang="en-US" sz="750" baseline="30000">
                          <a:effectLst/>
                        </a:rPr>
                        <a:t>3</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r>
              <a:tr h="326428">
                <a:tc gridSpan="3">
                  <a:txBody>
                    <a:bodyPr/>
                    <a:lstStyle/>
                    <a:p>
                      <a:pPr marL="0" marR="0" algn="ctr">
                        <a:lnSpc>
                          <a:spcPts val="1425"/>
                        </a:lnSpc>
                        <a:spcBef>
                          <a:spcPts val="0"/>
                        </a:spcBef>
                        <a:spcAft>
                          <a:spcPts val="0"/>
                        </a:spcAft>
                      </a:pPr>
                      <a:endParaRPr lang="en-US" sz="1000" dirty="0">
                        <a:solidFill>
                          <a:schemeClr val="tx1"/>
                        </a:solidFill>
                        <a:effectLst/>
                        <a:latin typeface="Tahoma"/>
                        <a:ea typeface="Times New Roman"/>
                        <a:cs typeface="Times New Roman"/>
                      </a:endParaRPr>
                    </a:p>
                  </a:txBody>
                  <a:tcPr marL="28575" marR="28575" marT="28575" marB="28575" anchor="ctr">
                    <a:solidFill>
                      <a:schemeClr val="tx1">
                        <a:lumMod val="50000"/>
                        <a:lumOff val="50000"/>
                      </a:schemeClr>
                    </a:solidFill>
                  </a:tcPr>
                </a:tc>
                <a:tc hMerge="1">
                  <a:txBody>
                    <a:bodyPr/>
                    <a:lstStyle/>
                    <a:p>
                      <a:endParaRPr lang="en-US"/>
                    </a:p>
                  </a:txBody>
                  <a:tcPr/>
                </a:tc>
                <a:tc hMerge="1">
                  <a:txBody>
                    <a:bodyPr/>
                    <a:lstStyle/>
                    <a:p>
                      <a:endParaRPr lang="en-US"/>
                    </a:p>
                  </a:txBody>
                  <a:tcPr/>
                </a:tc>
              </a:tr>
              <a:tr h="556867">
                <a:tc>
                  <a:txBody>
                    <a:bodyPr/>
                    <a:lstStyle/>
                    <a:p>
                      <a:pPr marL="0" marR="0">
                        <a:lnSpc>
                          <a:spcPts val="1425"/>
                        </a:lnSpc>
                        <a:spcBef>
                          <a:spcPts val="0"/>
                        </a:spcBef>
                        <a:spcAft>
                          <a:spcPts val="0"/>
                        </a:spcAft>
                      </a:pPr>
                      <a:r>
                        <a:rPr lang="en-US" sz="1000" dirty="0">
                          <a:solidFill>
                            <a:schemeClr val="tx1"/>
                          </a:solidFill>
                          <a:effectLst/>
                        </a:rPr>
                        <a:t>Silica:</a:t>
                      </a:r>
                      <a:br>
                        <a:rPr lang="en-US" sz="1000" dirty="0">
                          <a:solidFill>
                            <a:schemeClr val="tx1"/>
                          </a:solidFill>
                          <a:effectLst/>
                        </a:rPr>
                      </a:br>
                      <a:r>
                        <a:rPr lang="en-US" sz="1000" dirty="0">
                          <a:solidFill>
                            <a:schemeClr val="tx1"/>
                          </a:solidFill>
                          <a:effectLst/>
                        </a:rPr>
                        <a:t>Crystalline</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a:effectLst/>
                        </a:rPr>
                        <a:t> </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dirty="0">
                          <a:effectLst/>
                        </a:rPr>
                        <a:t> </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r>
              <a:tr h="556867">
                <a:tc>
                  <a:txBody>
                    <a:bodyPr/>
                    <a:lstStyle/>
                    <a:p>
                      <a:pPr marL="0" marR="0">
                        <a:lnSpc>
                          <a:spcPts val="1425"/>
                        </a:lnSpc>
                        <a:spcBef>
                          <a:spcPts val="0"/>
                        </a:spcBef>
                        <a:spcAft>
                          <a:spcPts val="0"/>
                        </a:spcAft>
                      </a:pPr>
                      <a:r>
                        <a:rPr lang="en-US" sz="1000" dirty="0">
                          <a:solidFill>
                            <a:schemeClr val="tx1"/>
                          </a:solidFill>
                          <a:effectLst/>
                        </a:rPr>
                        <a:t>      Quartz (Respirable) . . . . . . . . . . . . . . . . . . </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u="sng">
                          <a:effectLst/>
                        </a:rPr>
                        <a:t>   250</a:t>
                      </a:r>
                      <a:r>
                        <a:rPr lang="en-US" sz="750" u="sng" baseline="30000">
                          <a:effectLst/>
                        </a:rPr>
                        <a:t>b</a:t>
                      </a:r>
                      <a:r>
                        <a:rPr lang="en-US" sz="1000" u="sng">
                          <a:effectLst/>
                        </a:rPr>
                        <a:t>   </a:t>
                      </a:r>
                      <a:r>
                        <a:rPr lang="en-US" sz="1000">
                          <a:effectLst/>
                        </a:rPr>
                        <a:t/>
                      </a:r>
                      <a:br>
                        <a:rPr lang="en-US" sz="1000">
                          <a:effectLst/>
                        </a:rPr>
                      </a:br>
                      <a:r>
                        <a:rPr lang="en-US" sz="1000">
                          <a:effectLst/>
                        </a:rPr>
                        <a:t>%SiO</a:t>
                      </a:r>
                      <a:r>
                        <a:rPr lang="en-US" sz="750" baseline="-25000">
                          <a:effectLst/>
                        </a:rPr>
                        <a:t>2</a:t>
                      </a:r>
                      <a:r>
                        <a:rPr lang="en-US" sz="1000">
                          <a:effectLst/>
                        </a:rPr>
                        <a:t>+5</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u="sng">
                          <a:effectLst/>
                        </a:rPr>
                        <a:t>   10 mg/m</a:t>
                      </a:r>
                      <a:r>
                        <a:rPr lang="en-US" sz="750" u="sng" baseline="30000">
                          <a:effectLst/>
                        </a:rPr>
                        <a:t>3 e</a:t>
                      </a:r>
                      <a:r>
                        <a:rPr lang="en-US" sz="1000" u="sng">
                          <a:effectLst/>
                        </a:rPr>
                        <a:t>   </a:t>
                      </a:r>
                      <a:r>
                        <a:rPr lang="en-US" sz="1000">
                          <a:effectLst/>
                        </a:rPr>
                        <a:t/>
                      </a:r>
                      <a:br>
                        <a:rPr lang="en-US" sz="1000">
                          <a:effectLst/>
                        </a:rPr>
                      </a:br>
                      <a:r>
                        <a:rPr lang="en-US" sz="1000">
                          <a:effectLst/>
                        </a:rPr>
                        <a:t>%SiO</a:t>
                      </a:r>
                      <a:r>
                        <a:rPr lang="en-US" sz="750" baseline="-25000">
                          <a:effectLst/>
                        </a:rPr>
                        <a:t>2</a:t>
                      </a:r>
                      <a:r>
                        <a:rPr lang="en-US" sz="1000">
                          <a:effectLst/>
                        </a:rPr>
                        <a:t>+2</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r>
              <a:tr h="556867">
                <a:tc>
                  <a:txBody>
                    <a:bodyPr/>
                    <a:lstStyle/>
                    <a:p>
                      <a:pPr marL="0" marR="0">
                        <a:lnSpc>
                          <a:spcPts val="1425"/>
                        </a:lnSpc>
                        <a:spcBef>
                          <a:spcPts val="0"/>
                        </a:spcBef>
                        <a:spcAft>
                          <a:spcPts val="0"/>
                        </a:spcAft>
                      </a:pPr>
                      <a:r>
                        <a:rPr lang="en-US" sz="1000" dirty="0">
                          <a:solidFill>
                            <a:schemeClr val="tx1"/>
                          </a:solidFill>
                          <a:effectLst/>
                        </a:rPr>
                        <a:t>      Quartz (Total Dust) . . . . . . . . . . . . . . . . . . </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a:effectLst/>
                        </a:rPr>
                        <a:t>. . . . . . . . . </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gn="ctr">
                        <a:lnSpc>
                          <a:spcPts val="1425"/>
                        </a:lnSpc>
                        <a:spcBef>
                          <a:spcPts val="0"/>
                        </a:spcBef>
                        <a:spcAft>
                          <a:spcPts val="0"/>
                        </a:spcAft>
                      </a:pPr>
                      <a:r>
                        <a:rPr lang="en-US" sz="1000" u="sng">
                          <a:effectLst/>
                        </a:rPr>
                        <a:t>   30 mg/m</a:t>
                      </a:r>
                      <a:r>
                        <a:rPr lang="en-US" sz="750" u="sng" baseline="30000">
                          <a:effectLst/>
                        </a:rPr>
                        <a:t>3</a:t>
                      </a:r>
                      <a:r>
                        <a:rPr lang="en-US" sz="1000" u="sng">
                          <a:effectLst/>
                        </a:rPr>
                        <a:t>   </a:t>
                      </a:r>
                      <a:r>
                        <a:rPr lang="en-US" sz="1000">
                          <a:effectLst/>
                        </a:rPr>
                        <a:t/>
                      </a:r>
                      <a:br>
                        <a:rPr lang="en-US" sz="1000">
                          <a:effectLst/>
                        </a:rPr>
                      </a:br>
                      <a:r>
                        <a:rPr lang="en-US" sz="1000">
                          <a:effectLst/>
                        </a:rPr>
                        <a:t>%SiO</a:t>
                      </a:r>
                      <a:r>
                        <a:rPr lang="en-US" sz="750" baseline="-25000">
                          <a:effectLst/>
                        </a:rPr>
                        <a:t>2</a:t>
                      </a:r>
                      <a:r>
                        <a:rPr lang="en-US" sz="1000">
                          <a:effectLst/>
                        </a:rPr>
                        <a:t>+2</a:t>
                      </a:r>
                      <a:endParaRPr lang="en-US" sz="1100">
                        <a:effectLst/>
                        <a:latin typeface="Calibri"/>
                        <a:ea typeface="Calibri"/>
                        <a:cs typeface="Times New Roman"/>
                      </a:endParaRPr>
                    </a:p>
                  </a:txBody>
                  <a:tcPr marL="28575" marR="28575" marT="28575" marB="28575" anchor="ctr">
                    <a:solidFill>
                      <a:schemeClr val="tx1">
                        <a:lumMod val="50000"/>
                        <a:lumOff val="50000"/>
                      </a:schemeClr>
                    </a:solidFill>
                  </a:tcPr>
                </a:tc>
              </a:tr>
              <a:tr h="1117087">
                <a:tc>
                  <a:txBody>
                    <a:bodyPr/>
                    <a:lstStyle/>
                    <a:p>
                      <a:pPr marL="342900" marR="0" lvl="0" indent="-342900">
                        <a:lnSpc>
                          <a:spcPts val="1500"/>
                        </a:lnSpc>
                        <a:spcBef>
                          <a:spcPts val="0"/>
                        </a:spcBef>
                        <a:spcAft>
                          <a:spcPts val="0"/>
                        </a:spcAft>
                        <a:buSzPts val="1000"/>
                        <a:buFont typeface="Wingdings"/>
                        <a:buChar char=""/>
                        <a:tabLst>
                          <a:tab pos="457200" algn="l"/>
                        </a:tabLst>
                      </a:pPr>
                      <a:r>
                        <a:rPr lang="en-US" sz="1000" dirty="0">
                          <a:solidFill>
                            <a:schemeClr val="tx1"/>
                          </a:solidFill>
                          <a:effectLst/>
                        </a:rPr>
                        <a:t>Cristobalite: Use ½ the value calculated from the count or mass formulae for quartz.</a:t>
                      </a:r>
                      <a:endParaRPr lang="en-US" sz="1100" dirty="0">
                        <a:solidFill>
                          <a:schemeClr val="tx1"/>
                        </a:solidFill>
                        <a:effectLst/>
                      </a:endParaRPr>
                    </a:p>
                    <a:p>
                      <a:pPr marL="342900" marR="0" lvl="0" indent="-342900">
                        <a:lnSpc>
                          <a:spcPts val="1500"/>
                        </a:lnSpc>
                        <a:spcBef>
                          <a:spcPts val="0"/>
                        </a:spcBef>
                        <a:spcAft>
                          <a:spcPts val="0"/>
                        </a:spcAft>
                        <a:buSzPts val="1000"/>
                        <a:buFont typeface="Wingdings"/>
                        <a:buChar char=""/>
                        <a:tabLst>
                          <a:tab pos="457200" algn="l"/>
                        </a:tabLst>
                      </a:pPr>
                      <a:r>
                        <a:rPr lang="en-US" sz="1000" dirty="0">
                          <a:solidFill>
                            <a:schemeClr val="tx1"/>
                          </a:solidFill>
                          <a:effectLst/>
                        </a:rPr>
                        <a:t>Tridymite: Use ½ the value calculated from the formulae for quartz.</a:t>
                      </a:r>
                      <a:endParaRPr lang="en-US" sz="1100" dirty="0">
                        <a:solidFill>
                          <a:schemeClr val="tx1"/>
                        </a:solidFill>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dirty="0">
                          <a:effectLst/>
                        </a:rPr>
                        <a:t> </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c>
                  <a:txBody>
                    <a:bodyPr/>
                    <a:lstStyle/>
                    <a:p>
                      <a:pPr marL="0" marR="0">
                        <a:lnSpc>
                          <a:spcPts val="1425"/>
                        </a:lnSpc>
                        <a:spcBef>
                          <a:spcPts val="0"/>
                        </a:spcBef>
                        <a:spcAft>
                          <a:spcPts val="0"/>
                        </a:spcAft>
                      </a:pPr>
                      <a:r>
                        <a:rPr lang="en-US" sz="1000" dirty="0">
                          <a:effectLst/>
                        </a:rPr>
                        <a:t> </a:t>
                      </a:r>
                      <a:endParaRPr lang="en-US" sz="1100" dirty="0">
                        <a:effectLst/>
                        <a:latin typeface="Calibri"/>
                        <a:ea typeface="Calibri"/>
                        <a:cs typeface="Times New Roman"/>
                      </a:endParaRPr>
                    </a:p>
                  </a:txBody>
                  <a:tcPr marL="28575" marR="28575" marT="28575" marB="28575" anchor="ctr">
                    <a:solidFill>
                      <a:schemeClr val="tx1">
                        <a:lumMod val="50000"/>
                        <a:lumOff val="50000"/>
                      </a:schemeClr>
                    </a:solidFill>
                  </a:tcPr>
                </a:tc>
              </a:tr>
            </a:tbl>
          </a:graphicData>
        </a:graphic>
      </p:graphicFrame>
      <p:sp>
        <p:nvSpPr>
          <p:cNvPr id="5" name="Title 1"/>
          <p:cNvSpPr>
            <a:spLocks noGrp="1"/>
          </p:cNvSpPr>
          <p:nvPr>
            <p:ph type="title"/>
          </p:nvPr>
        </p:nvSpPr>
        <p:spPr/>
        <p:txBody>
          <a:bodyPr/>
          <a:lstStyle/>
          <a:p>
            <a:pPr algn="ctr"/>
            <a:r>
              <a:rPr lang="en-US" dirty="0" smtClean="0">
                <a:latin typeface="+mn-lt"/>
              </a:rPr>
              <a:t>Permissible Exposure Limits (PEL) for 3 Types of Silica</a:t>
            </a:r>
            <a:endParaRPr lang="en-US" dirty="0">
              <a:latin typeface="+mn-lt"/>
            </a:endParaRPr>
          </a:p>
        </p:txBody>
      </p:sp>
      <p:sp>
        <p:nvSpPr>
          <p:cNvPr id="6" name="Content Placeholder 2"/>
          <p:cNvSpPr>
            <a:spLocks noGrp="1"/>
          </p:cNvSpPr>
          <p:nvPr>
            <p:ph idx="1"/>
          </p:nvPr>
        </p:nvSpPr>
        <p:spPr>
          <a:xfrm>
            <a:off x="685800" y="1716314"/>
            <a:ext cx="3048000" cy="4530725"/>
          </a:xfrm>
        </p:spPr>
        <p:txBody>
          <a:bodyPr/>
          <a:lstStyle/>
          <a:p>
            <a:r>
              <a:rPr lang="en-US" sz="2400" dirty="0" smtClean="0"/>
              <a:t>3 types of Silica</a:t>
            </a:r>
          </a:p>
          <a:p>
            <a:pPr lvl="1"/>
            <a:r>
              <a:rPr lang="en-US" sz="2200" dirty="0" smtClean="0"/>
              <a:t>Crystalline Silica</a:t>
            </a:r>
          </a:p>
          <a:p>
            <a:pPr lvl="1"/>
            <a:r>
              <a:rPr lang="en-US" sz="2200" dirty="0" smtClean="0"/>
              <a:t>Cristobalite</a:t>
            </a:r>
          </a:p>
          <a:p>
            <a:pPr lvl="1"/>
            <a:r>
              <a:rPr lang="en-US" sz="2200" dirty="0" smtClean="0"/>
              <a:t>Tridymite</a:t>
            </a:r>
          </a:p>
          <a:p>
            <a:r>
              <a:rPr lang="en-US" sz="2400" dirty="0" smtClean="0"/>
              <a:t>The PEL for each type of silica are shown in table Z-3 to the left</a:t>
            </a:r>
          </a:p>
          <a:p>
            <a:endParaRPr lang="en-US" sz="2400" dirty="0" smtClean="0"/>
          </a:p>
          <a:p>
            <a:endParaRPr lang="en-US" sz="2400" dirty="0"/>
          </a:p>
        </p:txBody>
      </p:sp>
    </p:spTree>
    <p:extLst>
      <p:ext uri="{BB962C8B-B14F-4D97-AF65-F5344CB8AC3E}">
        <p14:creationId xmlns:p14="http://schemas.microsoft.com/office/powerpoint/2010/main" val="369559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038600" y="1600200"/>
            <a:ext cx="4876800" cy="4530725"/>
          </a:xfrm>
        </p:spPr>
        <p:txBody>
          <a:bodyPr/>
          <a:lstStyle/>
          <a:p>
            <a:r>
              <a:rPr lang="en-US" sz="2200" dirty="0" smtClean="0"/>
              <a:t>Most aluminum foundry sand systems meet these PELs</a:t>
            </a:r>
          </a:p>
          <a:p>
            <a:r>
              <a:rPr lang="en-US" sz="2200" dirty="0" smtClean="0"/>
              <a:t>The temperature of the aluminum when poured is not high enough to dry out the sand so that dust becomes airborne</a:t>
            </a:r>
          </a:p>
          <a:p>
            <a:r>
              <a:rPr lang="en-US" sz="2200" dirty="0" smtClean="0"/>
              <a:t>Dust may be created when sand must be manually moved or handled, or when heavy equipment runs over sand </a:t>
            </a:r>
          </a:p>
          <a:p>
            <a:r>
              <a:rPr lang="en-US" sz="2200" dirty="0" smtClean="0"/>
              <a:t>Dust allowed to accumulate can be released by wind, air or when the structure is shaken</a:t>
            </a:r>
            <a:endParaRPr lang="en-US" sz="2200" dirty="0"/>
          </a:p>
        </p:txBody>
      </p:sp>
      <p:sp>
        <p:nvSpPr>
          <p:cNvPr id="7" name="Title 1"/>
          <p:cNvSpPr>
            <a:spLocks noGrp="1"/>
          </p:cNvSpPr>
          <p:nvPr>
            <p:ph type="title"/>
          </p:nvPr>
        </p:nvSpPr>
        <p:spPr>
          <a:xfrm>
            <a:off x="914400" y="277813"/>
            <a:ext cx="7772400" cy="1143000"/>
          </a:xfrm>
        </p:spPr>
        <p:txBody>
          <a:bodyPr/>
          <a:lstStyle/>
          <a:p>
            <a:pPr algn="ctr"/>
            <a:r>
              <a:rPr lang="en-US" dirty="0" smtClean="0">
                <a:latin typeface="+mn-lt"/>
              </a:rPr>
              <a:t>Permissible Exposure Limits (PEL) for 3 Types of Silica</a:t>
            </a:r>
            <a:endParaRPr lang="en-US" dirty="0">
              <a:latin typeface="+mn-lt"/>
            </a:endParaRPr>
          </a:p>
        </p:txBody>
      </p:sp>
      <p:pic>
        <p:nvPicPr>
          <p:cNvPr id="5122" name="Picture 2" descr="\\192.168.1.253\Users Shared Folders\Jerrod\NFFStar Program\Harwood Grant\2014 Hazard Communication aligned with GHS\Project\Funded\Content\Combustible_Dust_on_wal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8" y="4114800"/>
            <a:ext cx="3276601"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192.168.1.253\Users Shared Folders\Jerrod\NFFStar Program\Harwood Grant\2014 Hazard Communication aligned with GHS\Project\Funded\Content\images\pouring green sand m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229" y="1599293"/>
            <a:ext cx="3276600" cy="2457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95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MELTING</a:t>
            </a:r>
            <a:endParaRPr lang="en-US" dirty="0">
              <a:latin typeface="+mn-l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9" y="4114800"/>
            <a:ext cx="3237493" cy="2460566"/>
          </a:xfrm>
          <a:prstGeom prst="rect">
            <a:avLst/>
          </a:prstGeom>
          <a:noFill/>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676400"/>
            <a:ext cx="3237493" cy="2156215"/>
          </a:xfrm>
          <a:prstGeom prst="rect">
            <a:avLst/>
          </a:prstGeom>
          <a:ln>
            <a:solidFill>
              <a:schemeClr val="tx1"/>
            </a:solidFill>
          </a:ln>
        </p:spPr>
      </p:pic>
      <p:sp>
        <p:nvSpPr>
          <p:cNvPr id="5" name="Content Placeholder 2"/>
          <p:cNvSpPr>
            <a:spLocks noGrp="1"/>
          </p:cNvSpPr>
          <p:nvPr>
            <p:ph idx="1"/>
          </p:nvPr>
        </p:nvSpPr>
        <p:spPr>
          <a:xfrm>
            <a:off x="685800" y="1716314"/>
            <a:ext cx="4343400" cy="4530725"/>
          </a:xfrm>
        </p:spPr>
        <p:txBody>
          <a:bodyPr/>
          <a:lstStyle/>
          <a:p>
            <a:r>
              <a:rPr lang="en-US" sz="2400" dirty="0" smtClean="0"/>
              <a:t>Most aluminum foundries buy </a:t>
            </a:r>
            <a:r>
              <a:rPr lang="en-US" sz="2400" b="1" dirty="0" smtClean="0">
                <a:solidFill>
                  <a:srgbClr val="FF0000"/>
                </a:solidFill>
              </a:rPr>
              <a:t>INGOTS</a:t>
            </a:r>
            <a:r>
              <a:rPr lang="en-US" sz="2400" dirty="0" smtClean="0"/>
              <a:t> with guaranteed chemistry</a:t>
            </a:r>
          </a:p>
          <a:p>
            <a:r>
              <a:rPr lang="en-US" sz="2400" dirty="0" smtClean="0"/>
              <a:t>Some foundries will buy and melt </a:t>
            </a:r>
            <a:r>
              <a:rPr lang="en-US" sz="2400" b="1" dirty="0" smtClean="0">
                <a:solidFill>
                  <a:srgbClr val="FF0000"/>
                </a:solidFill>
              </a:rPr>
              <a:t>SCRAP</a:t>
            </a:r>
            <a:r>
              <a:rPr lang="en-US" sz="2400" dirty="0" smtClean="0"/>
              <a:t> aluminum</a:t>
            </a:r>
          </a:p>
          <a:p>
            <a:r>
              <a:rPr lang="en-US" sz="2400" dirty="0" smtClean="0"/>
              <a:t>Scrap will come in various sizes and may have a range of metal content</a:t>
            </a:r>
          </a:p>
          <a:p>
            <a:endParaRPr lang="en-US" sz="2400" dirty="0"/>
          </a:p>
        </p:txBody>
      </p:sp>
    </p:spTree>
    <p:extLst>
      <p:ext uri="{BB962C8B-B14F-4D97-AF65-F5344CB8AC3E}">
        <p14:creationId xmlns:p14="http://schemas.microsoft.com/office/powerpoint/2010/main" val="3397484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4038600" cy="4530725"/>
          </a:xfrm>
        </p:spPr>
        <p:txBody>
          <a:bodyPr/>
          <a:lstStyle/>
          <a:p>
            <a:r>
              <a:rPr lang="en-US" sz="2400" dirty="0" smtClean="0"/>
              <a:t>Most foundries will return defective castings to the melting process</a:t>
            </a:r>
          </a:p>
          <a:p>
            <a:r>
              <a:rPr lang="en-US" sz="2400" dirty="0" smtClean="0"/>
              <a:t>Metal removed from the casting may also be returned for remelt</a:t>
            </a:r>
          </a:p>
          <a:p>
            <a:r>
              <a:rPr lang="en-US" sz="2400" dirty="0" smtClean="0"/>
              <a:t>Furnaces can be large or small</a:t>
            </a:r>
          </a:p>
          <a:p>
            <a:r>
              <a:rPr lang="en-US" sz="2400" dirty="0" smtClean="0"/>
              <a:t>The source of energy can be electricity, natural gas, propane or oil</a:t>
            </a:r>
            <a:endParaRPr lang="en-US" sz="2400" dirty="0"/>
          </a:p>
        </p:txBody>
      </p:sp>
      <p:sp>
        <p:nvSpPr>
          <p:cNvPr id="4" name="Title 1"/>
          <p:cNvSpPr>
            <a:spLocks noGrp="1"/>
          </p:cNvSpPr>
          <p:nvPr>
            <p:ph type="title"/>
          </p:nvPr>
        </p:nvSpPr>
        <p:spPr/>
        <p:txBody>
          <a:bodyPr/>
          <a:lstStyle/>
          <a:p>
            <a:pPr algn="ctr"/>
            <a:r>
              <a:rPr lang="en-US" dirty="0" smtClean="0">
                <a:latin typeface="+mn-lt"/>
              </a:rPr>
              <a:t>MELTING</a:t>
            </a:r>
            <a:endParaRPr lang="en-US" dirty="0">
              <a:latin typeface="+mn-lt"/>
            </a:endParaRPr>
          </a:p>
        </p:txBody>
      </p:sp>
      <p:pic>
        <p:nvPicPr>
          <p:cNvPr id="6146" name="Picture 2" descr="http://www.businessalabama.com/images/cache/cache_0/cache_4/cache_0/vulcan-49abf040.jpeg?ver=1415451428&amp;aspectratio=1.4987893462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267200"/>
            <a:ext cx="3543311" cy="23641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www.synthetko.com/fusion/wp-content/uploads/2011/02/DSC_0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5047" y="1676400"/>
            <a:ext cx="3536064"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9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91000" y="1676400"/>
            <a:ext cx="4572000" cy="4530725"/>
          </a:xfrm>
        </p:spPr>
        <p:txBody>
          <a:bodyPr/>
          <a:lstStyle/>
          <a:p>
            <a:r>
              <a:rPr lang="en-US" sz="2400" dirty="0" smtClean="0"/>
              <a:t>Aluminum melts at 1220 degrees Fahrenheit</a:t>
            </a:r>
          </a:p>
          <a:p>
            <a:r>
              <a:rPr lang="en-US" sz="2400" dirty="0" smtClean="0"/>
              <a:t>Aluminum furnaces do not usually create fume</a:t>
            </a:r>
          </a:p>
          <a:p>
            <a:r>
              <a:rPr lang="en-US" sz="2400" dirty="0" smtClean="0"/>
              <a:t>As a result, most aluminum furnaces do not have exhaust hoods</a:t>
            </a:r>
          </a:p>
          <a:p>
            <a:r>
              <a:rPr lang="en-US" sz="2400" b="1" dirty="0" smtClean="0">
                <a:solidFill>
                  <a:srgbClr val="FF0000"/>
                </a:solidFill>
              </a:rPr>
              <a:t>BURNS</a:t>
            </a:r>
            <a:r>
              <a:rPr lang="en-US" sz="2400" dirty="0" smtClean="0"/>
              <a:t> are always a danger when working near hot metal</a:t>
            </a:r>
          </a:p>
          <a:p>
            <a:r>
              <a:rPr lang="en-US" sz="2400" dirty="0" smtClean="0"/>
              <a:t>PPE must always be worn when there is a danger of burns!</a:t>
            </a:r>
            <a:endParaRPr lang="en-US" sz="2400" dirty="0"/>
          </a:p>
        </p:txBody>
      </p:sp>
      <p:pic>
        <p:nvPicPr>
          <p:cNvPr id="11266" name="Picture 2" descr="http://www.westcoastcastings.com/images/process/P10001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600200"/>
            <a:ext cx="3240313"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lstStyle/>
          <a:p>
            <a:pPr algn="ctr"/>
            <a:r>
              <a:rPr lang="en-US" dirty="0" smtClean="0">
                <a:latin typeface="+mn-lt"/>
              </a:rPr>
              <a:t>MELTING</a:t>
            </a:r>
            <a:endParaRPr lang="en-US" dirty="0">
              <a:latin typeface="+mn-lt"/>
            </a:endParaRPr>
          </a:p>
        </p:txBody>
      </p:sp>
      <p:pic>
        <p:nvPicPr>
          <p:cNvPr id="11268" name="Picture 4" descr="https://farm3.staticflickr.com/2028/2952432820_2f085237ee_o_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257" y="4079421"/>
            <a:ext cx="3233056" cy="242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8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Personal Protective Equipment</a:t>
            </a:r>
            <a:endParaRPr lang="en-US" dirty="0">
              <a:latin typeface="+mn-lt"/>
            </a:endParaRPr>
          </a:p>
        </p:txBody>
      </p:sp>
      <p:sp>
        <p:nvSpPr>
          <p:cNvPr id="3" name="Content Placeholder 2"/>
          <p:cNvSpPr>
            <a:spLocks noGrp="1"/>
          </p:cNvSpPr>
          <p:nvPr>
            <p:ph idx="1"/>
          </p:nvPr>
        </p:nvSpPr>
        <p:spPr/>
        <p:txBody>
          <a:bodyPr/>
          <a:lstStyle/>
          <a:p>
            <a:pPr marL="0" indent="0">
              <a:buNone/>
            </a:pPr>
            <a:r>
              <a:rPr lang="en-US" sz="2000" b="1" kern="1200" dirty="0" smtClean="0">
                <a:latin typeface="Arial" charset="0"/>
              </a:rPr>
              <a:t>Recommended minimum basic clothing requirements for any employee working near the melting and pouring areas are:</a:t>
            </a:r>
            <a:endParaRPr lang="en-US" sz="2000" kern="1200" dirty="0">
              <a:latin typeface="Arial" charset="0"/>
            </a:endParaRPr>
          </a:p>
          <a:p>
            <a:r>
              <a:rPr lang="en-US" sz="2000" dirty="0" smtClean="0"/>
              <a:t>100% cotton socks and undergarments</a:t>
            </a:r>
          </a:p>
          <a:p>
            <a:r>
              <a:rPr lang="en-US" sz="2000" dirty="0" smtClean="0"/>
              <a:t>100% cotton or wool outer garments</a:t>
            </a:r>
          </a:p>
          <a:p>
            <a:pPr marL="0" indent="0">
              <a:buNone/>
            </a:pPr>
            <a:endParaRPr lang="en-US" sz="2000" dirty="0"/>
          </a:p>
          <a:p>
            <a:pPr marL="0" indent="0">
              <a:buNone/>
            </a:pPr>
            <a:r>
              <a:rPr lang="en-US" sz="2000" b="1" kern="1200" dirty="0" smtClean="0">
                <a:latin typeface="Arial" charset="0"/>
              </a:rPr>
              <a:t>For employees in a hazardous zone (near a furnace or ladle containing molten metal) additional specific clothing and PPE is recommended based on the conditions, such as:</a:t>
            </a:r>
            <a:endParaRPr lang="en-US" sz="2000" kern="1200" dirty="0">
              <a:latin typeface="Arial" charset="0"/>
            </a:endParaRPr>
          </a:p>
          <a:p>
            <a:r>
              <a:rPr lang="en-US" sz="2000" dirty="0" smtClean="0"/>
              <a:t>The temperatures, amount and type of molten metal in the furnace, ladle and/or mold</a:t>
            </a:r>
          </a:p>
          <a:p>
            <a:r>
              <a:rPr lang="en-US" sz="2000" dirty="0" smtClean="0"/>
              <a:t>The level of the metal and area of the body that could be impacted by a splash, runout, spark, flame or hot surface</a:t>
            </a:r>
          </a:p>
          <a:p>
            <a:r>
              <a:rPr lang="en-US" sz="2000" dirty="0" smtClean="0"/>
              <a:t>How close is the worker to molten metal and hot surfaces</a:t>
            </a:r>
            <a:endParaRPr lang="en-US" sz="2000" dirty="0"/>
          </a:p>
          <a:p>
            <a:pPr marL="0" indent="0">
              <a:buNone/>
            </a:pPr>
            <a:endParaRPr lang="en-US" sz="2000" dirty="0"/>
          </a:p>
        </p:txBody>
      </p:sp>
    </p:spTree>
    <p:extLst>
      <p:ext uri="{BB962C8B-B14F-4D97-AF65-F5344CB8AC3E}">
        <p14:creationId xmlns:p14="http://schemas.microsoft.com/office/powerpoint/2010/main" val="192954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Personal Protective Equipment</a:t>
            </a:r>
            <a:endParaRPr lang="en-US" dirty="0">
              <a:latin typeface="+mn-lt"/>
            </a:endParaRPr>
          </a:p>
        </p:txBody>
      </p:sp>
      <p:sp>
        <p:nvSpPr>
          <p:cNvPr id="5" name="TextBox 4"/>
          <p:cNvSpPr txBox="1"/>
          <p:nvPr/>
        </p:nvSpPr>
        <p:spPr>
          <a:xfrm>
            <a:off x="609600" y="1600200"/>
            <a:ext cx="3657600" cy="3785652"/>
          </a:xfrm>
          <a:prstGeom prst="rect">
            <a:avLst/>
          </a:prstGeom>
          <a:noFill/>
        </p:spPr>
        <p:txBody>
          <a:bodyPr wrap="square" rtlCol="0">
            <a:spAutoFit/>
          </a:bodyPr>
          <a:lstStyle/>
          <a:p>
            <a:pPr algn="ctr"/>
            <a:r>
              <a:rPr lang="en-US" sz="2000" b="1" u="sng" dirty="0" smtClean="0"/>
              <a:t>DO NOT LIST:</a:t>
            </a:r>
          </a:p>
          <a:p>
            <a:pPr marL="285750" indent="-285750">
              <a:buFont typeface="Arial" panose="020B0604020202020204" pitchFamily="34" charset="0"/>
              <a:buChar char="•"/>
            </a:pPr>
            <a:r>
              <a:rPr lang="en-US" sz="2000" b="1" dirty="0" smtClean="0"/>
              <a:t>Do Not </a:t>
            </a:r>
            <a:r>
              <a:rPr lang="en-US" sz="2000" dirty="0" smtClean="0"/>
              <a:t>wear </a:t>
            </a:r>
            <a:r>
              <a:rPr lang="en-US" sz="2000" dirty="0" err="1" smtClean="0"/>
              <a:t>Nomex</a:t>
            </a:r>
            <a:r>
              <a:rPr lang="en-US" sz="2000" dirty="0" smtClean="0"/>
              <a:t>* because all molten metals tend to stick to the fabric</a:t>
            </a:r>
          </a:p>
          <a:p>
            <a:pPr marL="285750" indent="-285750">
              <a:buFont typeface="Arial" panose="020B0604020202020204" pitchFamily="34" charset="0"/>
              <a:buChar char="•"/>
            </a:pPr>
            <a:r>
              <a:rPr lang="en-US" sz="2000" b="1" dirty="0" smtClean="0"/>
              <a:t>Do Not </a:t>
            </a:r>
            <a:r>
              <a:rPr lang="en-US" sz="2000" dirty="0" smtClean="0"/>
              <a:t>wear phosphorus treated cotton because molten Aluminum tends to stick to the fabric</a:t>
            </a:r>
          </a:p>
          <a:p>
            <a:pPr marL="285750" indent="-285750">
              <a:buFont typeface="Arial" panose="020B0604020202020204" pitchFamily="34" charset="0"/>
              <a:buChar char="•"/>
            </a:pPr>
            <a:r>
              <a:rPr lang="en-US" sz="2000" b="1" dirty="0" smtClean="0"/>
              <a:t>Do Not </a:t>
            </a:r>
            <a:r>
              <a:rPr lang="en-US" sz="2000" dirty="0" smtClean="0"/>
              <a:t>wear polyester, nylon and other manmade materials that can melt and readily ignite</a:t>
            </a:r>
            <a:endParaRPr lang="en-US" sz="2000" dirty="0"/>
          </a:p>
        </p:txBody>
      </p:sp>
      <p:sp>
        <p:nvSpPr>
          <p:cNvPr id="6" name="TextBox 5"/>
          <p:cNvSpPr txBox="1"/>
          <p:nvPr/>
        </p:nvSpPr>
        <p:spPr>
          <a:xfrm>
            <a:off x="4191000" y="1598128"/>
            <a:ext cx="4724400" cy="5016758"/>
          </a:xfrm>
          <a:prstGeom prst="rect">
            <a:avLst/>
          </a:prstGeom>
          <a:noFill/>
        </p:spPr>
        <p:txBody>
          <a:bodyPr wrap="square" rtlCol="0">
            <a:spAutoFit/>
          </a:bodyPr>
          <a:lstStyle/>
          <a:p>
            <a:pPr algn="ctr"/>
            <a:r>
              <a:rPr lang="en-US" sz="2000" b="1" u="sng" dirty="0" smtClean="0"/>
              <a:t>DO LIST:</a:t>
            </a:r>
          </a:p>
          <a:p>
            <a:pPr marL="285750" indent="-285750">
              <a:buFont typeface="Arial" panose="020B0604020202020204" pitchFamily="34" charset="0"/>
              <a:buChar char="•"/>
            </a:pPr>
            <a:r>
              <a:rPr lang="en-US" sz="2000" b="1" dirty="0" smtClean="0"/>
              <a:t>Do </a:t>
            </a:r>
            <a:r>
              <a:rPr lang="en-US" sz="2000" dirty="0" smtClean="0"/>
              <a:t>wear pants or leggings that cover the top of the boot to prevent molten metal/sparks from entering the boot</a:t>
            </a:r>
          </a:p>
          <a:p>
            <a:pPr marL="285750" indent="-285750">
              <a:buFont typeface="Arial" panose="020B0604020202020204" pitchFamily="34" charset="0"/>
              <a:buChar char="•"/>
            </a:pPr>
            <a:r>
              <a:rPr lang="en-US" sz="2000" b="1" dirty="0" smtClean="0"/>
              <a:t>Do</a:t>
            </a:r>
            <a:r>
              <a:rPr lang="en-US" sz="2000" dirty="0" smtClean="0"/>
              <a:t> wear spats or leggings that cover the lacings if laced boots are worn</a:t>
            </a:r>
          </a:p>
          <a:p>
            <a:pPr marL="285750" indent="-285750">
              <a:buFont typeface="Arial" panose="020B0604020202020204" pitchFamily="34" charset="0"/>
              <a:buChar char="•"/>
            </a:pPr>
            <a:r>
              <a:rPr lang="en-US" sz="2000" b="1" dirty="0" smtClean="0"/>
              <a:t>Do</a:t>
            </a:r>
            <a:r>
              <a:rPr lang="en-US" sz="2000" dirty="0" smtClean="0"/>
              <a:t> wear long pants, long sleeve shirts are recommended</a:t>
            </a:r>
          </a:p>
          <a:p>
            <a:pPr marL="285750" indent="-285750">
              <a:buFont typeface="Arial" panose="020B0604020202020204" pitchFamily="34" charset="0"/>
              <a:buChar char="•"/>
            </a:pPr>
            <a:r>
              <a:rPr lang="en-US" sz="2000" b="1" dirty="0" smtClean="0"/>
              <a:t>Do</a:t>
            </a:r>
            <a:r>
              <a:rPr lang="en-US" sz="2000" dirty="0" smtClean="0"/>
              <a:t> evaluate the need for spats, leggings and chaps for pouring operations</a:t>
            </a:r>
          </a:p>
          <a:p>
            <a:pPr marL="285750" indent="-285750">
              <a:buFont typeface="Arial" panose="020B0604020202020204" pitchFamily="34" charset="0"/>
              <a:buChar char="•"/>
            </a:pPr>
            <a:r>
              <a:rPr lang="en-US" sz="2000" b="1" dirty="0" smtClean="0"/>
              <a:t>Do</a:t>
            </a:r>
            <a:r>
              <a:rPr lang="en-US" sz="2000" dirty="0" smtClean="0"/>
              <a:t> wear clothing that does not trap molten metal/sparks</a:t>
            </a:r>
          </a:p>
          <a:p>
            <a:pPr marL="285750" indent="-285750">
              <a:buFont typeface="Arial" panose="020B0604020202020204" pitchFamily="34" charset="0"/>
              <a:buChar char="•"/>
            </a:pPr>
            <a:r>
              <a:rPr lang="en-US" sz="2000" b="1" dirty="0" smtClean="0"/>
              <a:t>Do</a:t>
            </a:r>
            <a:r>
              <a:rPr lang="en-US" sz="2000" dirty="0" smtClean="0"/>
              <a:t> wear any other PPE needed to protect body parts exposed to heat or metal</a:t>
            </a:r>
            <a:endParaRPr lang="en-US" sz="2000" dirty="0"/>
          </a:p>
        </p:txBody>
      </p:sp>
    </p:spTree>
    <p:extLst>
      <p:ext uri="{BB962C8B-B14F-4D97-AF65-F5344CB8AC3E}">
        <p14:creationId xmlns:p14="http://schemas.microsoft.com/office/powerpoint/2010/main" val="422471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Shakeout</a:t>
            </a:r>
            <a:endParaRPr lang="en-US" dirty="0">
              <a:latin typeface="+mn-lt"/>
            </a:endParaRPr>
          </a:p>
        </p:txBody>
      </p:sp>
      <p:pic>
        <p:nvPicPr>
          <p:cNvPr id="12290" name="Picture 2" descr="http://www.herculesengines.com/foundry/golden%20mill%20lids/Shake%20out%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19575"/>
            <a:ext cx="3352800" cy="2409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www.travispattern.com/Images/pics/mol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3429000" cy="25892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343400" y="1600200"/>
            <a:ext cx="4419600" cy="4530725"/>
          </a:xfrm>
        </p:spPr>
        <p:txBody>
          <a:bodyPr/>
          <a:lstStyle/>
          <a:p>
            <a:r>
              <a:rPr lang="en-US" sz="2400" dirty="0" smtClean="0"/>
              <a:t>Once the metal is poured into the mold, it must cool and then be removed</a:t>
            </a:r>
          </a:p>
          <a:p>
            <a:r>
              <a:rPr lang="en-US" sz="2400" dirty="0" smtClean="0"/>
              <a:t>There should be no sand on the surface with permanent mold, though the casting will be </a:t>
            </a:r>
            <a:r>
              <a:rPr lang="en-US" sz="2400" b="1" dirty="0" smtClean="0">
                <a:solidFill>
                  <a:srgbClr val="FF0000"/>
                </a:solidFill>
              </a:rPr>
              <a:t>HOT</a:t>
            </a:r>
            <a:r>
              <a:rPr lang="en-US" sz="2400" dirty="0" smtClean="0"/>
              <a:t>!</a:t>
            </a:r>
          </a:p>
          <a:p>
            <a:r>
              <a:rPr lang="en-US" sz="2400" dirty="0" smtClean="0"/>
              <a:t>In a sand foundry, the sand mold is broken to remove the casting</a:t>
            </a:r>
          </a:p>
          <a:p>
            <a:r>
              <a:rPr lang="en-US" sz="2400" dirty="0" smtClean="0"/>
              <a:t>Potential hazard from small particles of silica released during shakeout</a:t>
            </a:r>
          </a:p>
        </p:txBody>
      </p:sp>
    </p:spTree>
    <p:extLst>
      <p:ext uri="{BB962C8B-B14F-4D97-AF65-F5344CB8AC3E}">
        <p14:creationId xmlns:p14="http://schemas.microsoft.com/office/powerpoint/2010/main" val="196721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smtClean="0"/>
              <a:t>If workers are exposed to airborne silica above the PEL, engineering controls or other measures must be taken to reduce the amount of silica dust to a safe level</a:t>
            </a:r>
          </a:p>
          <a:p>
            <a:r>
              <a:rPr lang="en-US" sz="2200" dirty="0" smtClean="0"/>
              <a:t>Until these measures are put into place, or safe levels can not be achieved, RESPIRATORS must be worn by exposed workers</a:t>
            </a:r>
          </a:p>
          <a:p>
            <a:r>
              <a:rPr lang="en-US" sz="2200" dirty="0" smtClean="0"/>
              <a:t>Respirators are effective, if they are the RIGHT type of respirator and WORN and MAINTAINED properly</a:t>
            </a:r>
          </a:p>
          <a:p>
            <a:r>
              <a:rPr lang="en-US" sz="2200" dirty="0" smtClean="0"/>
              <a:t>If your company requires the use of respirators, a written program is needed along with training and fit testing</a:t>
            </a:r>
          </a:p>
          <a:p>
            <a:r>
              <a:rPr lang="en-US" sz="2200" dirty="0" smtClean="0"/>
              <a:t>Medical questionnaire must be completed for everyone in the program to be sure that the respirator can be safely worn</a:t>
            </a:r>
            <a:endParaRPr lang="en-US" sz="2200" dirty="0"/>
          </a:p>
        </p:txBody>
      </p:sp>
      <p:sp>
        <p:nvSpPr>
          <p:cNvPr id="4" name="Title 1"/>
          <p:cNvSpPr>
            <a:spLocks noGrp="1"/>
          </p:cNvSpPr>
          <p:nvPr>
            <p:ph type="title"/>
          </p:nvPr>
        </p:nvSpPr>
        <p:spPr/>
        <p:txBody>
          <a:bodyPr/>
          <a:lstStyle/>
          <a:p>
            <a:pPr algn="ctr"/>
            <a:r>
              <a:rPr lang="en-US" dirty="0" smtClean="0">
                <a:latin typeface="+mn-lt"/>
              </a:rPr>
              <a:t>Respirators</a:t>
            </a:r>
            <a:endParaRPr lang="en-US" dirty="0">
              <a:latin typeface="+mn-lt"/>
            </a:endParaRPr>
          </a:p>
        </p:txBody>
      </p:sp>
    </p:spTree>
    <p:extLst>
      <p:ext uri="{BB962C8B-B14F-4D97-AF65-F5344CB8AC3E}">
        <p14:creationId xmlns:p14="http://schemas.microsoft.com/office/powerpoint/2010/main" val="79447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Other Potential Airborne Hazards from Mold and Core Making</a:t>
            </a:r>
            <a:endParaRPr lang="en-US" sz="4000" dirty="0">
              <a:latin typeface="+mn-lt"/>
            </a:endParaRPr>
          </a:p>
        </p:txBody>
      </p:sp>
      <p:sp>
        <p:nvSpPr>
          <p:cNvPr id="3" name="Content Placeholder 2"/>
          <p:cNvSpPr>
            <a:spLocks noGrp="1"/>
          </p:cNvSpPr>
          <p:nvPr>
            <p:ph idx="1"/>
          </p:nvPr>
        </p:nvSpPr>
        <p:spPr>
          <a:xfrm>
            <a:off x="762000" y="1676400"/>
            <a:ext cx="5334000" cy="4530725"/>
          </a:xfrm>
        </p:spPr>
        <p:txBody>
          <a:bodyPr/>
          <a:lstStyle/>
          <a:p>
            <a:r>
              <a:rPr lang="en-US" sz="2200" dirty="0" smtClean="0"/>
              <a:t>If molds or cores are made with CHEMICALLY BONDED SAND, the mixing and heating process can release gases and vapors that may be hazardous</a:t>
            </a:r>
          </a:p>
          <a:p>
            <a:r>
              <a:rPr lang="en-US" sz="2200" dirty="0" smtClean="0"/>
              <a:t>The Safety Data Sheet (SDS) will list chemicals that may be a problem either as ingredients, as a result of mixing two ingredients, or as a result of pouring hot metal into the mold and breaking down the chemicals in the mold/core</a:t>
            </a:r>
          </a:p>
          <a:p>
            <a:r>
              <a:rPr lang="en-US" sz="2200" kern="1200" dirty="0">
                <a:latin typeface="Arial" charset="0"/>
              </a:rPr>
              <a:t>One substance that may be released </a:t>
            </a:r>
            <a:r>
              <a:rPr lang="en-US" sz="2200" kern="1200" dirty="0" smtClean="0">
                <a:latin typeface="Arial" charset="0"/>
              </a:rPr>
              <a:t>is</a:t>
            </a:r>
            <a:r>
              <a:rPr lang="en-US" sz="2200" b="1" kern="1200" dirty="0" smtClean="0">
                <a:solidFill>
                  <a:srgbClr val="FF0000"/>
                </a:solidFill>
                <a:latin typeface="Arial" charset="0"/>
              </a:rPr>
              <a:t> ISOCYANATES </a:t>
            </a:r>
            <a:r>
              <a:rPr lang="en-US" sz="2400" kern="1200" dirty="0">
                <a:latin typeface="Arial" charset="0"/>
              </a:rPr>
              <a:t> </a:t>
            </a:r>
          </a:p>
          <a:p>
            <a:endParaRPr lang="en-US" sz="2200" dirty="0" smtClean="0"/>
          </a:p>
        </p:txBody>
      </p:sp>
      <p:pic>
        <p:nvPicPr>
          <p:cNvPr id="13314" name="Picture 2" descr="http://upload.wikimedia.org/wikipedia/commons/2/2e/Exclamation_mark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6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HazCom/GHS and the Aluminum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endParaRPr lang="en-US" dirty="0" smtClean="0"/>
          </a:p>
          <a:p>
            <a:endParaRPr lang="en-US" dirty="0"/>
          </a:p>
        </p:txBody>
      </p:sp>
      <p:sp>
        <p:nvSpPr>
          <p:cNvPr id="6" name="Content Placeholder 2"/>
          <p:cNvSpPr>
            <a:spLocks noGrp="1"/>
          </p:cNvSpPr>
          <p:nvPr/>
        </p:nvSpPr>
        <p:spPr bwMode="auto">
          <a:xfrm>
            <a:off x="685800" y="1793875"/>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What are some of the hazards that exist in an Aluminum Foundry?</a:t>
            </a:r>
          </a:p>
          <a:p>
            <a:r>
              <a:rPr lang="en-US" sz="2400" dirty="0" smtClean="0"/>
              <a:t>What are some common manufacturing process/materials in the Aluminum Foundry, and what hazards can these processes/materials present to the foundry worker?</a:t>
            </a:r>
          </a:p>
          <a:p>
            <a:r>
              <a:rPr lang="en-US" sz="2400" dirty="0" smtClean="0"/>
              <a:t>What are some of the Personal Protective Equipment (PPE) items that workers should wear in an Aluminum Foundry?</a:t>
            </a:r>
          </a:p>
          <a:p>
            <a:endParaRPr lang="en-US" dirty="0" smtClean="0"/>
          </a:p>
          <a:p>
            <a:endParaRPr lang="en-US" dirty="0" smtClean="0"/>
          </a:p>
        </p:txBody>
      </p:sp>
    </p:spTree>
    <p:extLst>
      <p:ext uri="{BB962C8B-B14F-4D97-AF65-F5344CB8AC3E}">
        <p14:creationId xmlns:p14="http://schemas.microsoft.com/office/powerpoint/2010/main" val="184707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8077200" cy="4530725"/>
          </a:xfrm>
        </p:spPr>
        <p:txBody>
          <a:bodyPr/>
          <a:lstStyle/>
          <a:p>
            <a:r>
              <a:rPr lang="en-US" sz="2200" dirty="0" smtClean="0"/>
              <a:t>Some commonly used chemical binders used to hold sand together contain </a:t>
            </a:r>
            <a:r>
              <a:rPr lang="en-US" sz="2200" b="1" dirty="0" smtClean="0">
                <a:solidFill>
                  <a:srgbClr val="FF0000"/>
                </a:solidFill>
              </a:rPr>
              <a:t>ISOCYANATES</a:t>
            </a:r>
          </a:p>
          <a:p>
            <a:r>
              <a:rPr lang="en-US" sz="2200" b="1" dirty="0" smtClean="0">
                <a:solidFill>
                  <a:srgbClr val="FF0000"/>
                </a:solidFill>
              </a:rPr>
              <a:t>ISOCYANATES </a:t>
            </a:r>
            <a:r>
              <a:rPr lang="en-US" sz="2200" dirty="0" smtClean="0"/>
              <a:t>are chemical compounds that react with other chemicals to make a new chemical with new characteristics</a:t>
            </a:r>
          </a:p>
          <a:p>
            <a:r>
              <a:rPr lang="en-US" sz="2200" dirty="0" smtClean="0"/>
              <a:t>In the foundry, we mix a </a:t>
            </a:r>
            <a:r>
              <a:rPr lang="en-US" sz="2200" b="1" dirty="0" smtClean="0">
                <a:solidFill>
                  <a:srgbClr val="FF0000"/>
                </a:solidFill>
              </a:rPr>
              <a:t>RESIN </a:t>
            </a:r>
            <a:r>
              <a:rPr lang="en-US" sz="2200" dirty="0" smtClean="0"/>
              <a:t>and a </a:t>
            </a:r>
            <a:r>
              <a:rPr lang="en-US" sz="2200" b="1" dirty="0" smtClean="0">
                <a:solidFill>
                  <a:srgbClr val="FF0000"/>
                </a:solidFill>
              </a:rPr>
              <a:t>CATALYST </a:t>
            </a:r>
            <a:r>
              <a:rPr lang="en-US" sz="2200" dirty="0" smtClean="0"/>
              <a:t>with sands to make a mold or core</a:t>
            </a:r>
          </a:p>
          <a:p>
            <a:r>
              <a:rPr lang="en-US" sz="2200" dirty="0" smtClean="0"/>
              <a:t>ISOCYANATES in some core making systems include Toluene Diisocyantes (TDI) or Methylene Biphenyl Isocyanate (MDI)</a:t>
            </a:r>
          </a:p>
          <a:p>
            <a:r>
              <a:rPr lang="en-US" sz="2200" dirty="0" smtClean="0"/>
              <a:t>If these chemicals are present in your foundry, they will be shown on the Safety Data Sheet (SDS)</a:t>
            </a:r>
          </a:p>
          <a:p>
            <a:r>
              <a:rPr lang="en-US" sz="2200" dirty="0" smtClean="0"/>
              <a:t>Workers exposed to these chemicals can develop </a:t>
            </a:r>
            <a:r>
              <a:rPr lang="en-US" sz="2200" b="1" dirty="0" smtClean="0">
                <a:solidFill>
                  <a:srgbClr val="C00000"/>
                </a:solidFill>
              </a:rPr>
              <a:t>ASTHMA</a:t>
            </a:r>
          </a:p>
          <a:p>
            <a:endParaRPr lang="en-US" b="1" dirty="0">
              <a:solidFill>
                <a:srgbClr val="FF0000"/>
              </a:solidFill>
            </a:endParaRPr>
          </a:p>
        </p:txBody>
      </p:sp>
      <p:sp>
        <p:nvSpPr>
          <p:cNvPr id="4" name="Title 1"/>
          <p:cNvSpPr>
            <a:spLocks noGrp="1"/>
          </p:cNvSpPr>
          <p:nvPr>
            <p:ph type="title"/>
          </p:nvPr>
        </p:nvSpPr>
        <p:spPr/>
        <p:txBody>
          <a:bodyPr/>
          <a:lstStyle/>
          <a:p>
            <a:pPr algn="ctr"/>
            <a:r>
              <a:rPr lang="en-US" dirty="0" smtClean="0">
                <a:latin typeface="+mn-lt"/>
              </a:rPr>
              <a:t>ISOCYANATES</a:t>
            </a:r>
            <a:endParaRPr lang="en-US" dirty="0">
              <a:latin typeface="+mn-lt"/>
            </a:endParaRPr>
          </a:p>
        </p:txBody>
      </p:sp>
    </p:spTree>
    <p:extLst>
      <p:ext uri="{BB962C8B-B14F-4D97-AF65-F5344CB8AC3E}">
        <p14:creationId xmlns:p14="http://schemas.microsoft.com/office/powerpoint/2010/main" val="314204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itle 1"/>
          <p:cNvSpPr>
            <a:spLocks noGrp="1"/>
          </p:cNvSpPr>
          <p:nvPr>
            <p:ph type="title"/>
          </p:nvPr>
        </p:nvSpPr>
        <p:spPr/>
        <p:txBody>
          <a:bodyPr/>
          <a:lstStyle/>
          <a:p>
            <a:pPr algn="ctr"/>
            <a:r>
              <a:rPr lang="en-US" dirty="0" smtClean="0">
                <a:latin typeface="+mn-lt"/>
              </a:rPr>
              <a:t>ASTHMA</a:t>
            </a:r>
            <a:endParaRPr lang="en-US" dirty="0">
              <a:latin typeface="+mn-lt"/>
            </a:endParaRPr>
          </a:p>
        </p:txBody>
      </p:sp>
      <p:sp>
        <p:nvSpPr>
          <p:cNvPr id="7" name="Content Placeholder 2"/>
          <p:cNvSpPr>
            <a:spLocks noGrp="1"/>
          </p:cNvSpPr>
          <p:nvPr>
            <p:ph idx="1"/>
          </p:nvPr>
        </p:nvSpPr>
        <p:spPr>
          <a:xfrm>
            <a:off x="685800" y="1600200"/>
            <a:ext cx="5257800" cy="4530725"/>
          </a:xfrm>
        </p:spPr>
        <p:txBody>
          <a:bodyPr/>
          <a:lstStyle/>
          <a:p>
            <a:r>
              <a:rPr lang="en-US" sz="2000" dirty="0" smtClean="0"/>
              <a:t>People who never had asthma can develop it due to workplace exposures to ISOCYANTES</a:t>
            </a:r>
          </a:p>
          <a:p>
            <a:r>
              <a:rPr lang="en-US" sz="2000" dirty="0" smtClean="0"/>
              <a:t>People with asthma may find that their condition gets worse due to workplace exposures to </a:t>
            </a:r>
            <a:r>
              <a:rPr lang="en-US" sz="2000" b="1" dirty="0" smtClean="0">
                <a:solidFill>
                  <a:srgbClr val="FF0000"/>
                </a:solidFill>
              </a:rPr>
              <a:t>ISOCYANATES</a:t>
            </a:r>
          </a:p>
          <a:p>
            <a:r>
              <a:rPr lang="en-US" sz="2000" dirty="0" smtClean="0"/>
              <a:t>Some people can also become sensitized to the chemical </a:t>
            </a:r>
          </a:p>
          <a:p>
            <a:r>
              <a:rPr lang="en-US" sz="2000" dirty="0" smtClean="0"/>
              <a:t>Some </a:t>
            </a:r>
            <a:r>
              <a:rPr lang="en-US" sz="2000" b="1" dirty="0" smtClean="0">
                <a:solidFill>
                  <a:srgbClr val="FF0000"/>
                </a:solidFill>
              </a:rPr>
              <a:t>ISOCYANATES </a:t>
            </a:r>
            <a:r>
              <a:rPr lang="en-US" sz="2000" dirty="0" smtClean="0"/>
              <a:t>(but not all) are classified as potential human carcinogens</a:t>
            </a:r>
          </a:p>
          <a:p>
            <a:r>
              <a:rPr lang="en-US" sz="2000" dirty="0" smtClean="0"/>
              <a:t>It is important to check the Safety Data Sheet (SDS) to see which Isocyanates may be present and </a:t>
            </a:r>
            <a:r>
              <a:rPr lang="en-US" sz="2000" b="1" dirty="0" smtClean="0">
                <a:solidFill>
                  <a:srgbClr val="FF0000"/>
                </a:solidFill>
              </a:rPr>
              <a:t>WHAT</a:t>
            </a:r>
            <a:r>
              <a:rPr lang="en-US" sz="2000" dirty="0" smtClean="0"/>
              <a:t> actions should be taken if there is a potential hazard</a:t>
            </a:r>
          </a:p>
          <a:p>
            <a:endParaRPr lang="en-US" sz="2400" b="1" dirty="0">
              <a:solidFill>
                <a:srgbClr val="FF0000"/>
              </a:solidFill>
            </a:endParaRPr>
          </a:p>
        </p:txBody>
      </p:sp>
      <p:pic>
        <p:nvPicPr>
          <p:cNvPr id="2071" name="Picture 23" descr="\\192.168.1.253\Users Shared Folders\Jerrod\NFFStar Program\Harwood Grant\2014 Hazard Communication aligned with GHS\Project\Funded\Content\images\5-25-12-asth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120" y="2114550"/>
            <a:ext cx="2784880"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3" name="Picture 25" descr="http://hayesbartonpharmacy.com/sites/default/files/Asth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8121" y="4191000"/>
            <a:ext cx="2784879" cy="20812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00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793875"/>
            <a:ext cx="4800600" cy="4530725"/>
          </a:xfrm>
        </p:spPr>
        <p:txBody>
          <a:bodyPr/>
          <a:lstStyle/>
          <a:p>
            <a:r>
              <a:rPr lang="en-US" dirty="0" smtClean="0"/>
              <a:t>One chemical that MAY be in some products used to bind sand together is </a:t>
            </a:r>
            <a:r>
              <a:rPr lang="en-US" b="1" dirty="0" smtClean="0">
                <a:solidFill>
                  <a:srgbClr val="FF0000"/>
                </a:solidFill>
              </a:rPr>
              <a:t>FORMALDEHYDE</a:t>
            </a:r>
          </a:p>
          <a:p>
            <a:r>
              <a:rPr lang="en-US" dirty="0" smtClean="0"/>
              <a:t>If this chemical is present in the product or is created when used, the Safety Data Sheet (SDS) will show us!</a:t>
            </a:r>
            <a:endParaRPr lang="en-US"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pic>
        <p:nvPicPr>
          <p:cNvPr id="16386" name="Picture 2" descr="http://cdn5.triplepundit.com/wp-content/uploads/2010/09/Formaldehyde-2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15" y="2514600"/>
            <a:ext cx="2595885" cy="23257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3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114800" cy="4530725"/>
          </a:xfrm>
        </p:spPr>
        <p:txBody>
          <a:bodyPr/>
          <a:lstStyle/>
          <a:p>
            <a:r>
              <a:rPr lang="en-US" sz="2400" dirty="0" smtClean="0"/>
              <a:t>A colorless, strong-smelling gas</a:t>
            </a:r>
          </a:p>
          <a:p>
            <a:r>
              <a:rPr lang="en-US" sz="2400" dirty="0" smtClean="0"/>
              <a:t>A sensitizing agent</a:t>
            </a:r>
          </a:p>
          <a:p>
            <a:r>
              <a:rPr lang="en-US" sz="2400" dirty="0" smtClean="0"/>
              <a:t>Classified as a cancer hazard</a:t>
            </a:r>
          </a:p>
          <a:p>
            <a:r>
              <a:rPr lang="en-US" sz="2400" dirty="0" smtClean="0"/>
              <a:t>Eating or drinking </a:t>
            </a:r>
            <a:r>
              <a:rPr lang="en-US" sz="2400" b="1" dirty="0" smtClean="0">
                <a:solidFill>
                  <a:srgbClr val="FF0000"/>
                </a:solidFill>
              </a:rPr>
              <a:t>FORMALDEHYDE</a:t>
            </a:r>
            <a:r>
              <a:rPr lang="en-US" sz="2400" dirty="0"/>
              <a:t> </a:t>
            </a:r>
            <a:r>
              <a:rPr lang="en-US" sz="2400" dirty="0" smtClean="0"/>
              <a:t>can </a:t>
            </a:r>
            <a:br>
              <a:rPr lang="en-US" sz="2400" dirty="0" smtClean="0"/>
            </a:br>
            <a:r>
              <a:rPr lang="en-US" sz="2400" dirty="0" smtClean="0"/>
              <a:t>be fatal</a:t>
            </a:r>
          </a:p>
          <a:p>
            <a:r>
              <a:rPr lang="en-US" sz="2400" dirty="0" smtClean="0"/>
              <a:t>Long term exposure to low levels can cause asthma and skin irritation</a:t>
            </a:r>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pic>
        <p:nvPicPr>
          <p:cNvPr id="5" name="Picture 4" descr="http://www.powercallsirens.com/avactis-images/FORMALDEHY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428" y="2209800"/>
            <a:ext cx="3822372" cy="3124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5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3962400" cy="4530725"/>
          </a:xfrm>
        </p:spPr>
        <p:txBody>
          <a:bodyPr/>
          <a:lstStyle/>
          <a:p>
            <a:r>
              <a:rPr lang="en-US" sz="2400" dirty="0" smtClean="0"/>
              <a:t>If FORMALDEHYDE is present in the workplace, OHSA requires employers to identify all workers who may be exposed by doing AIR SAMPLING to see if exposures are above the PEL set to keep workers safe</a:t>
            </a:r>
            <a:endParaRPr lang="en-US" sz="2400"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pic>
        <p:nvPicPr>
          <p:cNvPr id="5" name="Picture 4" descr="GASTEC GV100 Piston Pump cat. no. 810-GV1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3447"/>
            <a:ext cx="2418155" cy="24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5943600" y="4268047"/>
            <a:ext cx="2268136"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000" b="1" dirty="0" smtClean="0"/>
              <a:t>Formaldehyde Air </a:t>
            </a:r>
            <a:br>
              <a:rPr lang="en-US" sz="1000" b="1" dirty="0" smtClean="0"/>
            </a:br>
            <a:r>
              <a:rPr lang="en-US" sz="1000" b="1" dirty="0" smtClean="0"/>
              <a:t>Sampling Equipment</a:t>
            </a:r>
            <a:endParaRPr lang="en-US" sz="1000" b="1" dirty="0"/>
          </a:p>
        </p:txBody>
      </p:sp>
    </p:spTree>
    <p:extLst>
      <p:ext uri="{BB962C8B-B14F-4D97-AF65-F5344CB8AC3E}">
        <p14:creationId xmlns:p14="http://schemas.microsoft.com/office/powerpoint/2010/main" val="273065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It tests show levels of </a:t>
            </a:r>
            <a:r>
              <a:rPr lang="en-US" sz="2400" b="1" dirty="0" smtClean="0">
                <a:solidFill>
                  <a:srgbClr val="FF0000"/>
                </a:solidFill>
              </a:rPr>
              <a:t>FORMALDEHYDE</a:t>
            </a:r>
            <a:r>
              <a:rPr lang="en-US" sz="2400" dirty="0" smtClean="0"/>
              <a:t> are at or above the PEL, the company must use feasible engineering and work practice controls to reduce these levels</a:t>
            </a:r>
          </a:p>
          <a:p>
            <a:r>
              <a:rPr lang="en-US" sz="2400" dirty="0" smtClean="0"/>
              <a:t>The PEL for </a:t>
            </a:r>
            <a:r>
              <a:rPr lang="en-US" sz="2400" b="1" dirty="0" smtClean="0">
                <a:solidFill>
                  <a:srgbClr val="FF0000"/>
                </a:solidFill>
              </a:rPr>
              <a:t>FORMALDEHYDE</a:t>
            </a:r>
            <a:r>
              <a:rPr lang="en-US" sz="2400" dirty="0" smtClean="0"/>
              <a:t> </a:t>
            </a:r>
            <a:r>
              <a:rPr lang="en-US" sz="2400" b="1" dirty="0" smtClean="0"/>
              <a:t>is 0.75 parts per million</a:t>
            </a:r>
            <a:r>
              <a:rPr lang="en-US" sz="2400" dirty="0" smtClean="0"/>
              <a:t> measured as an 8-hour Time Weighted Average (TWA)</a:t>
            </a:r>
          </a:p>
          <a:p>
            <a:r>
              <a:rPr lang="en-US" sz="2400" dirty="0" smtClean="0"/>
              <a:t>A second PEL in the form of a short-term exposure limit (STEL) of </a:t>
            </a:r>
            <a:r>
              <a:rPr lang="en-US" sz="2400" b="1" dirty="0" smtClean="0"/>
              <a:t>2 parts per million </a:t>
            </a:r>
            <a:r>
              <a:rPr lang="en-US" sz="2400" dirty="0" smtClean="0"/>
              <a:t>which is the maximum exposure allowed during a 15-minute period</a:t>
            </a:r>
            <a:endParaRPr lang="en-US" sz="2400"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spTree>
    <p:extLst>
      <p:ext uri="{BB962C8B-B14F-4D97-AF65-F5344CB8AC3E}">
        <p14:creationId xmlns:p14="http://schemas.microsoft.com/office/powerpoint/2010/main" val="3097084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All elements of a FORMALDEHYDE program must be in a written document kept up to date by the foundry</a:t>
            </a:r>
          </a:p>
          <a:p>
            <a:r>
              <a:rPr lang="en-US" sz="2400" dirty="0" smtClean="0"/>
              <a:t>OSHA standard includes an ACTION LEVEL of 0.5 parts per million (8 hour TWA). Tests at or above this level require more air sampling, along with training and medical surveillance of the affected workers</a:t>
            </a:r>
          </a:p>
          <a:p>
            <a:r>
              <a:rPr lang="en-US" sz="2400" dirty="0" smtClean="0"/>
              <a:t>If control efforts cannot reduce exposure to acceptable levels, workers will be given respirators and other PPE needed, such as clothing, gloves, aprons, and chemical splash goggles</a:t>
            </a:r>
            <a:endParaRPr lang="en-US" sz="2400"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spTree>
    <p:extLst>
      <p:ext uri="{BB962C8B-B14F-4D97-AF65-F5344CB8AC3E}">
        <p14:creationId xmlns:p14="http://schemas.microsoft.com/office/powerpoint/2010/main" val="367535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724400" cy="4530725"/>
          </a:xfrm>
        </p:spPr>
        <p:txBody>
          <a:bodyPr/>
          <a:lstStyle/>
          <a:p>
            <a:r>
              <a:rPr lang="en-US" sz="2400" dirty="0" smtClean="0"/>
              <a:t>One other chemical commonly found in many core making processes is </a:t>
            </a:r>
            <a:r>
              <a:rPr lang="en-US" sz="2400" b="1" dirty="0" smtClean="0">
                <a:solidFill>
                  <a:srgbClr val="FF0000"/>
                </a:solidFill>
              </a:rPr>
              <a:t>PHENOL</a:t>
            </a:r>
          </a:p>
          <a:p>
            <a:r>
              <a:rPr lang="en-US" sz="2400" b="1" dirty="0">
                <a:solidFill>
                  <a:srgbClr val="FF0000"/>
                </a:solidFill>
              </a:rPr>
              <a:t>PHENOL</a:t>
            </a:r>
            <a:r>
              <a:rPr lang="en-US" sz="2400" dirty="0"/>
              <a:t> has an odor that is unpleasant to many people</a:t>
            </a:r>
          </a:p>
          <a:p>
            <a:r>
              <a:rPr lang="en-US" sz="2400" dirty="0" smtClean="0"/>
              <a:t>At low levels,</a:t>
            </a:r>
            <a:r>
              <a:rPr lang="en-US" sz="2400" b="1" dirty="0" smtClean="0">
                <a:solidFill>
                  <a:srgbClr val="FF0000"/>
                </a:solidFill>
              </a:rPr>
              <a:t> PHENOL </a:t>
            </a:r>
            <a:r>
              <a:rPr lang="en-US" sz="2400" dirty="0" smtClean="0"/>
              <a:t>may be irritating to the eyes, nose and throat </a:t>
            </a:r>
          </a:p>
          <a:p>
            <a:r>
              <a:rPr lang="en-US" sz="2400" dirty="0"/>
              <a:t>A</a:t>
            </a:r>
            <a:r>
              <a:rPr lang="en-US" sz="2400" dirty="0" smtClean="0"/>
              <a:t>t high concentrations, </a:t>
            </a:r>
            <a:r>
              <a:rPr lang="en-US" sz="2400" b="1" dirty="0" smtClean="0">
                <a:solidFill>
                  <a:srgbClr val="FF0000"/>
                </a:solidFill>
              </a:rPr>
              <a:t>PHENOL</a:t>
            </a:r>
            <a:r>
              <a:rPr lang="en-US" sz="2400" dirty="0" smtClean="0"/>
              <a:t> can cause dermatitis or chemical burns</a:t>
            </a:r>
            <a:endParaRPr lang="en-US" sz="2400" dirty="0"/>
          </a:p>
        </p:txBody>
      </p:sp>
      <p:sp>
        <p:nvSpPr>
          <p:cNvPr id="4" name="Title 1"/>
          <p:cNvSpPr>
            <a:spLocks noGrp="1"/>
          </p:cNvSpPr>
          <p:nvPr>
            <p:ph type="title"/>
          </p:nvPr>
        </p:nvSpPr>
        <p:spPr/>
        <p:txBody>
          <a:bodyPr/>
          <a:lstStyle/>
          <a:p>
            <a:pPr algn="ctr"/>
            <a:r>
              <a:rPr lang="en-US" dirty="0" smtClean="0">
                <a:latin typeface="+mn-lt"/>
              </a:rPr>
              <a:t>PHENOL</a:t>
            </a:r>
            <a:endParaRPr lang="en-US" dirty="0">
              <a:latin typeface="+mn-lt"/>
            </a:endParaRPr>
          </a:p>
        </p:txBody>
      </p:sp>
      <p:pic>
        <p:nvPicPr>
          <p:cNvPr id="17410" name="Picture 2" descr="http://excellzone.com/wp-content/uploads/2015/05/048025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36865"/>
            <a:ext cx="3276600" cy="256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28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17675"/>
            <a:ext cx="4114800" cy="4530725"/>
          </a:xfrm>
        </p:spPr>
        <p:txBody>
          <a:bodyPr/>
          <a:lstStyle/>
          <a:p>
            <a:r>
              <a:rPr lang="en-US" sz="2400" dirty="0" smtClean="0"/>
              <a:t>PHENOL is most often used in the core room in solid form</a:t>
            </a:r>
          </a:p>
          <a:p>
            <a:r>
              <a:rPr lang="en-US" sz="2400" dirty="0" smtClean="0"/>
              <a:t>The amount of PHENOL is usually quite small, but the Safety Data Sheet will report if it is present and how much is used in the product</a:t>
            </a:r>
            <a:endParaRPr lang="en-US" sz="2400" dirty="0"/>
          </a:p>
        </p:txBody>
      </p:sp>
      <p:sp>
        <p:nvSpPr>
          <p:cNvPr id="4" name="Title 1"/>
          <p:cNvSpPr>
            <a:spLocks noGrp="1"/>
          </p:cNvSpPr>
          <p:nvPr>
            <p:ph type="title"/>
          </p:nvPr>
        </p:nvSpPr>
        <p:spPr/>
        <p:txBody>
          <a:bodyPr/>
          <a:lstStyle/>
          <a:p>
            <a:pPr algn="ctr"/>
            <a:r>
              <a:rPr lang="en-US" dirty="0" smtClean="0">
                <a:latin typeface="+mn-lt"/>
              </a:rPr>
              <a:t>PHENOL</a:t>
            </a:r>
            <a:endParaRPr lang="en-US" dirty="0">
              <a:latin typeface="+mn-lt"/>
            </a:endParaRPr>
          </a:p>
        </p:txBody>
      </p:sp>
      <p:pic>
        <p:nvPicPr>
          <p:cNvPr id="22530" name="Picture 2" descr="\\192.168.1.253\Users Shared Folders\Jerrod\NFFStar Program\Harwood Grant\2014 Hazard Communication aligned with GHS\Project\Funded\Content\images\process02-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799"/>
            <a:ext cx="3921504"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93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Cleaning and Finishing</a:t>
            </a:r>
            <a:endParaRPr lang="en-US" dirty="0">
              <a:latin typeface="+mn-lt"/>
            </a:endParaRPr>
          </a:p>
        </p:txBody>
      </p:sp>
      <p:sp>
        <p:nvSpPr>
          <p:cNvPr id="3" name="Content Placeholder 2"/>
          <p:cNvSpPr>
            <a:spLocks noGrp="1"/>
          </p:cNvSpPr>
          <p:nvPr>
            <p:ph idx="1"/>
          </p:nvPr>
        </p:nvSpPr>
        <p:spPr>
          <a:xfrm>
            <a:off x="838200" y="1717675"/>
            <a:ext cx="4724400" cy="4530725"/>
          </a:xfrm>
        </p:spPr>
        <p:txBody>
          <a:bodyPr/>
          <a:lstStyle/>
          <a:p>
            <a:r>
              <a:rPr lang="en-US" sz="2400" dirty="0" smtClean="0"/>
              <a:t>Band saws may be used to separate castings from the gates and runners</a:t>
            </a:r>
          </a:p>
          <a:p>
            <a:r>
              <a:rPr lang="en-US" sz="2400" dirty="0" smtClean="0"/>
              <a:t>Excess metal may also be removed with hand held or stationary grinders</a:t>
            </a:r>
          </a:p>
          <a:p>
            <a:r>
              <a:rPr lang="en-US" sz="2400" dirty="0" smtClean="0"/>
              <a:t>Belt sanders may finish the surface of the casting</a:t>
            </a:r>
          </a:p>
          <a:p>
            <a:r>
              <a:rPr lang="en-US" sz="2400" dirty="0" smtClean="0"/>
              <a:t>Blast systems use abrasive materials to produce the external finish on castings</a:t>
            </a:r>
            <a:endParaRPr lang="en-US" sz="2400" dirty="0"/>
          </a:p>
        </p:txBody>
      </p:sp>
      <p:pic>
        <p:nvPicPr>
          <p:cNvPr id="23554" name="Picture 2" descr="\\192.168.1.253\Users Shared Folders\Jerrod\NFFStar Program\Harwood Grant\2014 Hazard Communication aligned with GHS\Project\Funded\Content\images\pedgr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33800"/>
            <a:ext cx="2971799"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8" descr="http://www.fabricatingandmetalworking.com/wp-content/uploads/2011/09/300-LENOX-Cast-Master-Blade-release-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34847"/>
            <a:ext cx="2971800" cy="17465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4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Non-Ferrous Foundry Hazards</a:t>
            </a:r>
            <a:endParaRPr lang="en-US" dirty="0">
              <a:latin typeface="+mn-lt"/>
            </a:endParaRPr>
          </a:p>
        </p:txBody>
      </p:sp>
      <p:pic>
        <p:nvPicPr>
          <p:cNvPr id="3074" name="Picture 2" descr="http://www.westcoastcastings.com/images/process/P10001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57376"/>
            <a:ext cx="38862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ytimg.com/vi/juoDqYkQKL0/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5314" y="1886405"/>
            <a:ext cx="3617686" cy="21154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5.googleusercontent.com/-TNrupYWkW8A/TuhLkwI9F3I/AAAAAAAAALY/aUnlBRXsh7w/s640/Image121320112356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419600"/>
            <a:ext cx="2378529" cy="17838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fabricatingandmetalworking.com/wp-content/uploads/2011/09/300-LENOX-Cast-Master-Blade-release-FIN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452260"/>
            <a:ext cx="2619829" cy="174655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travispattern.com/Images/pics/grind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9871" y="4416199"/>
            <a:ext cx="2396710" cy="184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If any silica sand remains on the casting, it could become airborne and present the same hazards as in sand system operations</a:t>
            </a:r>
          </a:p>
          <a:p>
            <a:r>
              <a:rPr lang="en-US" sz="2400" dirty="0" smtClean="0"/>
              <a:t>The finishing/grinding processes may also remove very small particles of aluminum from the casting</a:t>
            </a:r>
          </a:p>
          <a:p>
            <a:r>
              <a:rPr lang="en-US" sz="2400" dirty="0" smtClean="0"/>
              <a:t>If the particles are small enough, they can become airborne and be breathed by workers, causing metal fume fever</a:t>
            </a:r>
          </a:p>
          <a:p>
            <a:r>
              <a:rPr lang="en-US" sz="2400" dirty="0" smtClean="0"/>
              <a:t>Metal fume fever is a flu like illness that lasts for a day or two with headache, fever and chills</a:t>
            </a:r>
          </a:p>
          <a:p>
            <a:r>
              <a:rPr lang="en-US" sz="2400" dirty="0" smtClean="0"/>
              <a:t>Large amounts of aluminum dust breathed in over time can damage the lungs by scarring as well</a:t>
            </a:r>
            <a:endParaRPr lang="en-US" sz="2400" dirty="0"/>
          </a:p>
        </p:txBody>
      </p:sp>
      <p:sp>
        <p:nvSpPr>
          <p:cNvPr id="4" name="Title 1"/>
          <p:cNvSpPr>
            <a:spLocks noGrp="1"/>
          </p:cNvSpPr>
          <p:nvPr>
            <p:ph type="title"/>
          </p:nvPr>
        </p:nvSpPr>
        <p:spPr/>
        <p:txBody>
          <a:bodyPr/>
          <a:lstStyle/>
          <a:p>
            <a:pPr algn="ctr"/>
            <a:r>
              <a:rPr lang="en-US" dirty="0" smtClean="0">
                <a:latin typeface="+mn-lt"/>
              </a:rPr>
              <a:t>Cleaning and Finishing</a:t>
            </a:r>
            <a:endParaRPr lang="en-US" dirty="0">
              <a:latin typeface="+mn-lt"/>
            </a:endParaRPr>
          </a:p>
        </p:txBody>
      </p:sp>
    </p:spTree>
    <p:extLst>
      <p:ext uri="{BB962C8B-B14F-4D97-AF65-F5344CB8AC3E}">
        <p14:creationId xmlns:p14="http://schemas.microsoft.com/office/powerpoint/2010/main" val="659188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1 - Dust Fire Explosion - Pentagon (displays elements of a dust explosion)"/>
          <p:cNvPicPr/>
          <p:nvPr/>
        </p:nvPicPr>
        <p:blipFill rotWithShape="1">
          <a:blip r:embed="rId3">
            <a:extLst>
              <a:ext uri="{28A0092B-C50C-407E-A947-70E740481C1C}">
                <a14:useLocalDpi xmlns:a14="http://schemas.microsoft.com/office/drawing/2010/main" val="0"/>
              </a:ext>
            </a:extLst>
          </a:blip>
          <a:srcRect b="9470"/>
          <a:stretch/>
        </p:blipFill>
        <p:spPr bwMode="auto">
          <a:xfrm>
            <a:off x="762000" y="4419600"/>
            <a:ext cx="3297011" cy="2022251"/>
          </a:xfrm>
          <a:prstGeom prst="rect">
            <a:avLst/>
          </a:prstGeom>
          <a:noFill/>
          <a:ln>
            <a:noFill/>
          </a:ln>
          <a:extLst>
            <a:ext uri="{53640926-AAD7-44D8-BBD7-CCE9431645EC}">
              <a14:shadowObscured xmlns:a14="http://schemas.microsoft.com/office/drawing/2010/main"/>
            </a:ext>
          </a:extLst>
        </p:spPr>
      </p:pic>
      <p:sp>
        <p:nvSpPr>
          <p:cNvPr id="6" name="Title 1"/>
          <p:cNvSpPr>
            <a:spLocks noGrp="1"/>
          </p:cNvSpPr>
          <p:nvPr>
            <p:ph type="title"/>
          </p:nvPr>
        </p:nvSpPr>
        <p:spPr/>
        <p:txBody>
          <a:bodyPr/>
          <a:lstStyle/>
          <a:p>
            <a:pPr algn="ctr"/>
            <a:r>
              <a:rPr lang="en-US" dirty="0" smtClean="0">
                <a:latin typeface="+mn-lt"/>
              </a:rPr>
              <a:t>Combustible Dust</a:t>
            </a:r>
            <a:endParaRPr lang="en-US" dirty="0">
              <a:latin typeface="+mn-lt"/>
            </a:endParaRPr>
          </a:p>
        </p:txBody>
      </p:sp>
      <p:sp>
        <p:nvSpPr>
          <p:cNvPr id="7" name="Content Placeholder 2"/>
          <p:cNvSpPr>
            <a:spLocks noGrp="1"/>
          </p:cNvSpPr>
          <p:nvPr>
            <p:ph idx="1"/>
          </p:nvPr>
        </p:nvSpPr>
        <p:spPr>
          <a:xfrm>
            <a:off x="4191000" y="1629449"/>
            <a:ext cx="4800600" cy="4530725"/>
          </a:xfrm>
        </p:spPr>
        <p:txBody>
          <a:bodyPr/>
          <a:lstStyle/>
          <a:p>
            <a:r>
              <a:rPr lang="en-US" sz="2200" dirty="0" smtClean="0"/>
              <a:t>Aluminum dust is a combustible solid, and under certain conditions it can be an explosion and fire hazard</a:t>
            </a:r>
          </a:p>
          <a:p>
            <a:r>
              <a:rPr lang="en-US" sz="2200" dirty="0" smtClean="0"/>
              <a:t>Conditions required for a combustible dust explosion:</a:t>
            </a:r>
          </a:p>
          <a:p>
            <a:pPr lvl="1"/>
            <a:r>
              <a:rPr lang="en-US" sz="2200" dirty="0" smtClean="0"/>
              <a:t>Fuel source (combustible dust)</a:t>
            </a:r>
          </a:p>
          <a:p>
            <a:pPr lvl="1"/>
            <a:r>
              <a:rPr lang="en-US" sz="2200" dirty="0" smtClean="0"/>
              <a:t>Heat or ignition source</a:t>
            </a:r>
          </a:p>
          <a:p>
            <a:pPr lvl="1"/>
            <a:r>
              <a:rPr lang="en-US" sz="2200" dirty="0" smtClean="0"/>
              <a:t>An oxidizer (oxygen in the air)</a:t>
            </a:r>
          </a:p>
          <a:p>
            <a:pPr lvl="1"/>
            <a:r>
              <a:rPr lang="en-US" sz="2200" dirty="0" smtClean="0"/>
              <a:t>Sufficient quantity and concentration to create a cloud</a:t>
            </a:r>
          </a:p>
          <a:p>
            <a:pPr lvl="1"/>
            <a:r>
              <a:rPr lang="en-US" sz="2200" dirty="0" smtClean="0"/>
              <a:t>Confinement</a:t>
            </a:r>
          </a:p>
          <a:p>
            <a:endParaRPr lang="en-US" sz="2400" dirty="0" smtClean="0"/>
          </a:p>
          <a:p>
            <a:pPr lvl="1"/>
            <a:endParaRPr lang="en-US" sz="2200" dirty="0" smtClean="0"/>
          </a:p>
          <a:p>
            <a:pPr lvl="1"/>
            <a:endParaRPr lang="en-US" sz="2200" dirty="0"/>
          </a:p>
        </p:txBody>
      </p:sp>
      <p:pic>
        <p:nvPicPr>
          <p:cNvPr id="8" name="Picture 2" descr="\\192.168.1.253\Users Shared Folders\Jerrod\NFFStar Program\Harwood Grant\2014 Hazard Communication aligned with GHS\Project\Funded\Content\Combustible_Dust_on_wall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3276601"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27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001000" cy="4530725"/>
          </a:xfrm>
        </p:spPr>
        <p:txBody>
          <a:bodyPr/>
          <a:lstStyle/>
          <a:p>
            <a:r>
              <a:rPr lang="en-US" dirty="0" smtClean="0"/>
              <a:t>How do we prevent a dust explosion?</a:t>
            </a:r>
          </a:p>
          <a:p>
            <a:pPr lvl="1"/>
            <a:r>
              <a:rPr lang="en-US" sz="2200" dirty="0" smtClean="0"/>
              <a:t>Find out if there is a combustible dust in your plant (the SDS can help identify the products you use that can create a combustible dust)</a:t>
            </a:r>
          </a:p>
          <a:p>
            <a:pPr lvl="1"/>
            <a:r>
              <a:rPr lang="en-US" sz="2200" dirty="0" smtClean="0"/>
              <a:t>Engineering control are required to be sure that the hoods, ductwork and dust collectors themselves don’t become a hazard since they collect or concentrate the dust</a:t>
            </a:r>
          </a:p>
          <a:p>
            <a:pPr lvl="1"/>
            <a:r>
              <a:rPr lang="en-US" sz="2200" dirty="0" smtClean="0"/>
              <a:t>Control the sources of ignition in any area where there is a combustible dust hazard</a:t>
            </a:r>
          </a:p>
          <a:p>
            <a:pPr lvl="1"/>
            <a:r>
              <a:rPr lang="en-US" sz="2200" dirty="0" smtClean="0"/>
              <a:t>Have a good housekeeping program for floors and horizontal surfaces to keep dust accumulations to a minimum</a:t>
            </a:r>
            <a:endParaRPr lang="en-US" sz="2200" dirty="0"/>
          </a:p>
        </p:txBody>
      </p:sp>
      <p:sp>
        <p:nvSpPr>
          <p:cNvPr id="4" name="Title 1"/>
          <p:cNvSpPr>
            <a:spLocks noGrp="1"/>
          </p:cNvSpPr>
          <p:nvPr>
            <p:ph type="title"/>
          </p:nvPr>
        </p:nvSpPr>
        <p:spPr/>
        <p:txBody>
          <a:bodyPr/>
          <a:lstStyle/>
          <a:p>
            <a:pPr algn="ctr"/>
            <a:r>
              <a:rPr lang="en-US" dirty="0" smtClean="0">
                <a:latin typeface="+mn-lt"/>
              </a:rPr>
              <a:t>Combustible Dust</a:t>
            </a:r>
            <a:endParaRPr lang="en-US" dirty="0">
              <a:latin typeface="+mn-lt"/>
            </a:endParaRPr>
          </a:p>
        </p:txBody>
      </p:sp>
    </p:spTree>
    <p:extLst>
      <p:ext uri="{BB962C8B-B14F-4D97-AF65-F5344CB8AC3E}">
        <p14:creationId xmlns:p14="http://schemas.microsoft.com/office/powerpoint/2010/main" val="2036254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4419600" cy="4530725"/>
          </a:xfrm>
        </p:spPr>
        <p:txBody>
          <a:bodyPr/>
          <a:lstStyle/>
          <a:p>
            <a:r>
              <a:rPr lang="en-US" sz="2200" dirty="0" smtClean="0"/>
              <a:t>Workers in these areas need to be trained on the explosion hazards of combustible dusts and on the protection measures to avoid them</a:t>
            </a:r>
          </a:p>
          <a:p>
            <a:r>
              <a:rPr lang="en-US" sz="2200" dirty="0" smtClean="0"/>
              <a:t>The foundry has an emergency action plan, including details on how to respond to a combustible dust explosion!</a:t>
            </a:r>
          </a:p>
          <a:p>
            <a:r>
              <a:rPr lang="en-US" sz="2200" dirty="0" smtClean="0"/>
              <a:t>Other engineering controls and equipment modifications may be required after the company has evaluated the potential hazard and how to prevent fires/explosions</a:t>
            </a:r>
            <a:endParaRPr lang="en-US" sz="2200" dirty="0"/>
          </a:p>
        </p:txBody>
      </p:sp>
      <p:sp>
        <p:nvSpPr>
          <p:cNvPr id="4" name="Title 1"/>
          <p:cNvSpPr>
            <a:spLocks noGrp="1"/>
          </p:cNvSpPr>
          <p:nvPr>
            <p:ph type="title"/>
          </p:nvPr>
        </p:nvSpPr>
        <p:spPr/>
        <p:txBody>
          <a:bodyPr/>
          <a:lstStyle/>
          <a:p>
            <a:pPr algn="ctr"/>
            <a:r>
              <a:rPr lang="en-US" dirty="0" smtClean="0">
                <a:latin typeface="+mn-lt"/>
              </a:rPr>
              <a:t>Combustible Dust</a:t>
            </a:r>
            <a:endParaRPr lang="en-US" dirty="0">
              <a:latin typeface="+mn-lt"/>
            </a:endParaRPr>
          </a:p>
        </p:txBody>
      </p:sp>
      <p:pic>
        <p:nvPicPr>
          <p:cNvPr id="24578" name="Picture 2" descr="http://www.duralabel.com/duranews/sites/default/files/Danger_Combustable_Du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792" y="1828800"/>
            <a:ext cx="329820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ufpeg.com/img/stock/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1" y="4191000"/>
            <a:ext cx="3251199"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19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raindusa.com/fire-hos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4114800"/>
            <a:ext cx="2743200" cy="2228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latin typeface="+mn-lt"/>
              </a:rPr>
              <a:t>Work Safely!</a:t>
            </a:r>
            <a:endParaRPr lang="en-US" dirty="0">
              <a:latin typeface="+mn-lt"/>
            </a:endParaRPr>
          </a:p>
        </p:txBody>
      </p:sp>
      <p:sp>
        <p:nvSpPr>
          <p:cNvPr id="3" name="Content Placeholder 2"/>
          <p:cNvSpPr>
            <a:spLocks noGrp="1"/>
          </p:cNvSpPr>
          <p:nvPr>
            <p:ph idx="1"/>
          </p:nvPr>
        </p:nvSpPr>
        <p:spPr>
          <a:xfrm>
            <a:off x="914400" y="1600200"/>
            <a:ext cx="3962400" cy="4530725"/>
          </a:xfrm>
        </p:spPr>
        <p:txBody>
          <a:bodyPr/>
          <a:lstStyle/>
          <a:p>
            <a:r>
              <a:rPr lang="en-US" dirty="0" smtClean="0"/>
              <a:t>We can safely make the Aluminum castings that are so important to daily life by understanding the chemicals and processes we use in the aluminum foundry!</a:t>
            </a:r>
            <a:endParaRPr lang="en-US" dirty="0"/>
          </a:p>
        </p:txBody>
      </p:sp>
      <p:pic>
        <p:nvPicPr>
          <p:cNvPr id="28674" name="Picture 2" descr="http://m.plm.automation.siemens.com/en_us/Images/chery-large_tcm1224-1310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0261" y="2771774"/>
            <a:ext cx="1663410" cy="1000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676" name="Picture 4" descr="http://www.airplanegeeks.com/wp-content/uploads/2012/11/American_Airlines_A320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9099" y="3293607"/>
            <a:ext cx="2250001" cy="1428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680" name="Picture 8" descr="http://incastinc.com/race_car_co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752600"/>
            <a:ext cx="1905000" cy="17235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683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Acknowledgements</a:t>
            </a:r>
          </a:p>
        </p:txBody>
      </p:sp>
      <p:sp>
        <p:nvSpPr>
          <p:cNvPr id="5123" name="Rectangle 3"/>
          <p:cNvSpPr>
            <a:spLocks noGrp="1" noChangeArrowheads="1"/>
          </p:cNvSpPr>
          <p:nvPr>
            <p:ph type="body" sz="half" idx="1"/>
          </p:nvPr>
        </p:nvSpPr>
        <p:spPr>
          <a:xfrm>
            <a:off x="914400" y="2133600"/>
            <a:ext cx="7543800" cy="3997325"/>
          </a:xfrm>
        </p:spPr>
        <p:txBody>
          <a:bodyPr/>
          <a:lstStyle/>
          <a:p>
            <a:pPr eaLnBrk="1" hangingPunct="1"/>
            <a:r>
              <a:rPr lang="en-US" sz="2000" dirty="0" smtClean="0"/>
              <a:t>This material was produced under grant number </a:t>
            </a:r>
            <a:r>
              <a:rPr lang="en-US" sz="2000" smtClean="0"/>
              <a:t/>
            </a:r>
            <a:br>
              <a:rPr lang="en-US" sz="2000" smtClean="0"/>
            </a:br>
            <a:r>
              <a:rPr lang="en-US" sz="2000" smtClean="0"/>
              <a:t>SH-26318-SH4 </a:t>
            </a:r>
            <a:r>
              <a:rPr lang="en-US" sz="2000"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sz="2200" dirty="0" smtClean="0"/>
          </a:p>
        </p:txBody>
      </p:sp>
      <p:pic>
        <p:nvPicPr>
          <p:cNvPr id="5124" name="Picture 4" descr="nffs_transparent"/>
          <p:cNvPicPr>
            <a:picLocks noChangeAspect="1" noChangeArrowheads="1"/>
          </p:cNvPicPr>
          <p:nvPr/>
        </p:nvPicPr>
        <p:blipFill>
          <a:blip r:embed="rId4" cstate="print"/>
          <a:srcRect/>
          <a:stretch>
            <a:fillRect/>
          </a:stretch>
        </p:blipFill>
        <p:spPr bwMode="auto">
          <a:xfrm>
            <a:off x="7162800" y="6062663"/>
            <a:ext cx="1676400" cy="719137"/>
          </a:xfrm>
          <a:prstGeom prst="rect">
            <a:avLst/>
          </a:prstGeom>
          <a:noFill/>
          <a:ln w="9525">
            <a:noFill/>
            <a:miter lim="800000"/>
            <a:headEnd/>
            <a:tailEnd/>
          </a:ln>
        </p:spPr>
      </p:pic>
      <p:pic>
        <p:nvPicPr>
          <p:cNvPr id="5125" name="Picture 5" descr="transparent"/>
          <p:cNvPicPr>
            <a:picLocks noGrp="1" noChangeAspect="1" noChangeArrowheads="1"/>
          </p:cNvPicPr>
          <p:nvPr>
            <p:ph sz="half" idx="2"/>
          </p:nvPr>
        </p:nvPicPr>
        <p:blipFill>
          <a:blip r:embed="rId5" cstate="print"/>
          <a:srcRect/>
          <a:stretch>
            <a:fillRect/>
          </a:stretch>
        </p:blipFill>
        <p:spPr>
          <a:xfrm>
            <a:off x="381000" y="5788025"/>
            <a:ext cx="2130425" cy="1298575"/>
          </a:xfrm>
          <a:noFill/>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1600200"/>
            <a:ext cx="7315200" cy="1295400"/>
          </a:xfrm>
          <a:prstGeom prst="rect">
            <a:avLst/>
          </a:prstGeom>
          <a:noFill/>
          <a:ln w="9525">
            <a:noFill/>
            <a:miter lim="800000"/>
            <a:headEnd/>
            <a:tailEnd/>
          </a:ln>
        </p:spPr>
        <p:txBody>
          <a:bodyPr anchor="ctr"/>
          <a:lstStyle/>
          <a:p>
            <a:pPr algn="ctr"/>
            <a:r>
              <a:rPr lang="en-US" sz="4000" b="1" dirty="0">
                <a:solidFill>
                  <a:schemeClr val="tx2"/>
                </a:solidFill>
                <a:latin typeface="Times New Roman" pitchFamily="18" charset="0"/>
              </a:rPr>
              <a:t>Non-Ferrous Founders’ Society</a:t>
            </a:r>
            <a:r>
              <a:rPr lang="en-US" sz="1400" dirty="0">
                <a:solidFill>
                  <a:schemeClr val="tx2"/>
                </a:solidFill>
                <a:latin typeface="Times New Roman" pitchFamily="18" charset="0"/>
              </a:rPr>
              <a:t/>
            </a:r>
            <a:br>
              <a:rPr lang="en-US" sz="1400" dirty="0">
                <a:solidFill>
                  <a:schemeClr val="tx2"/>
                </a:solidFill>
                <a:latin typeface="Times New Roman" pitchFamily="18" charset="0"/>
              </a:rPr>
            </a:br>
            <a:r>
              <a:rPr lang="en-US" sz="4000" dirty="0">
                <a:solidFill>
                  <a:schemeClr val="tx2"/>
                </a:solidFill>
                <a:latin typeface="Times New Roman" pitchFamily="18" charset="0"/>
              </a:rPr>
              <a:t>Safety &amp; Health Training Program</a:t>
            </a:r>
          </a:p>
        </p:txBody>
      </p:sp>
      <p:sp>
        <p:nvSpPr>
          <p:cNvPr id="7171" name="Text Box 3"/>
          <p:cNvSpPr txBox="1">
            <a:spLocks noChangeArrowheads="1"/>
          </p:cNvSpPr>
          <p:nvPr/>
        </p:nvSpPr>
        <p:spPr bwMode="auto">
          <a:xfrm>
            <a:off x="2117725" y="3287713"/>
            <a:ext cx="6340475" cy="396875"/>
          </a:xfrm>
          <a:prstGeom prst="rect">
            <a:avLst/>
          </a:prstGeom>
          <a:noFill/>
          <a:ln w="9525">
            <a:noFill/>
            <a:miter lim="800000"/>
            <a:headEnd/>
            <a:tailEnd/>
          </a:ln>
        </p:spPr>
        <p:txBody>
          <a:bodyPr>
            <a:spAutoFit/>
          </a:bodyPr>
          <a:lstStyle/>
          <a:p>
            <a:endParaRPr lang="en-US" sz="2000" dirty="0"/>
          </a:p>
        </p:txBody>
      </p:sp>
      <p:sp>
        <p:nvSpPr>
          <p:cNvPr id="7172" name="Text Box 4"/>
          <p:cNvSpPr txBox="1">
            <a:spLocks noChangeArrowheads="1"/>
          </p:cNvSpPr>
          <p:nvPr/>
        </p:nvSpPr>
        <p:spPr bwMode="auto">
          <a:xfrm>
            <a:off x="1066800" y="3048000"/>
            <a:ext cx="7467600" cy="396875"/>
          </a:xfrm>
          <a:prstGeom prst="rect">
            <a:avLst/>
          </a:prstGeom>
          <a:noFill/>
          <a:ln w="9525">
            <a:noFill/>
            <a:miter lim="800000"/>
            <a:headEnd/>
            <a:tailEnd/>
          </a:ln>
        </p:spPr>
        <p:txBody>
          <a:bodyPr>
            <a:spAutoFit/>
          </a:bodyPr>
          <a:lstStyle/>
          <a:p>
            <a:pPr>
              <a:spcBef>
                <a:spcPct val="50000"/>
              </a:spcBef>
            </a:pPr>
            <a:endParaRPr lang="en-US" sz="2000" dirty="0"/>
          </a:p>
        </p:txBody>
      </p:sp>
      <p:sp>
        <p:nvSpPr>
          <p:cNvPr id="86021" name="Rectangle 5"/>
          <p:cNvSpPr>
            <a:spLocks noChangeArrowheads="1"/>
          </p:cNvSpPr>
          <p:nvPr/>
        </p:nvSpPr>
        <p:spPr bwMode="auto">
          <a:xfrm>
            <a:off x="990600" y="3048000"/>
            <a:ext cx="7543800" cy="2530475"/>
          </a:xfrm>
          <a:prstGeom prst="rect">
            <a:avLst/>
          </a:prstGeom>
          <a:noFill/>
          <a:ln w="9525">
            <a:noFill/>
            <a:miter lim="800000"/>
            <a:headEnd/>
            <a:tailEnd/>
          </a:ln>
          <a:effectLst/>
        </p:spPr>
        <p:txBody>
          <a:bodyPr>
            <a:spAutoFit/>
          </a:bodyPr>
          <a:lstStyle/>
          <a:p>
            <a:pPr algn="ctr">
              <a:defRPr/>
            </a:pPr>
            <a:endParaRPr lang="en-US" sz="2000" dirty="0"/>
          </a:p>
          <a:p>
            <a:pPr algn="ctr">
              <a:defRPr/>
            </a:pPr>
            <a:r>
              <a:rPr lang="en-US" sz="2000" dirty="0"/>
              <a:t>For further information about this or other training modules:</a:t>
            </a:r>
            <a:br>
              <a:rPr lang="en-US" sz="2000" dirty="0"/>
            </a:br>
            <a:endParaRPr lang="en-US" sz="2000" dirty="0"/>
          </a:p>
          <a:p>
            <a:pPr algn="ctr">
              <a:defRPr/>
            </a:pPr>
            <a:r>
              <a:rPr lang="en-US" sz="2000" b="1" dirty="0">
                <a:effectLst>
                  <a:outerShdw blurRad="38100" dist="38100" dir="2700000" algn="tl">
                    <a:srgbClr val="FFFFFF"/>
                  </a:outerShdw>
                </a:effectLst>
              </a:rPr>
              <a:t>Non-Ferrous Founders’ Society</a:t>
            </a:r>
          </a:p>
          <a:p>
            <a:pPr algn="ctr">
              <a:defRPr/>
            </a:pPr>
            <a:r>
              <a:rPr lang="en-US" sz="2000" b="1" dirty="0">
                <a:effectLst>
                  <a:outerShdw blurRad="38100" dist="38100" dir="2700000" algn="tl">
                    <a:srgbClr val="FFFFFF"/>
                  </a:outerShdw>
                </a:effectLst>
              </a:rPr>
              <a:t>1480 Renaissance Drive, Suite 310</a:t>
            </a:r>
          </a:p>
          <a:p>
            <a:pPr algn="ctr">
              <a:defRPr/>
            </a:pPr>
            <a:r>
              <a:rPr lang="en-US" sz="2000" b="1" dirty="0">
                <a:effectLst>
                  <a:outerShdw blurRad="38100" dist="38100" dir="2700000" algn="tl">
                    <a:srgbClr val="FFFFFF"/>
                  </a:outerShdw>
                </a:effectLst>
              </a:rPr>
              <a:t>Park Ridge, IL 60068</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847/299-0950</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http://www.nffs.org</a:t>
            </a:r>
          </a:p>
        </p:txBody>
      </p:sp>
      <p:pic>
        <p:nvPicPr>
          <p:cNvPr id="86022" name="Background loop.mp3">
            <a:hlinkClick r:id="" action="ppaction://media"/>
          </p:cNvPr>
          <p:cNvPicPr>
            <a:picLocks noRot="1" noChangeAspect="1" noChangeArrowheads="1"/>
          </p:cNvPicPr>
          <p:nvPr>
            <a:audioFile r:link="rId1"/>
          </p:nvPr>
        </p:nvPicPr>
        <p:blipFill>
          <a:blip r:embed="rId4" cstate="print"/>
          <a:srcRect/>
          <a:stretch>
            <a:fillRect/>
          </a:stretch>
        </p:blipFill>
        <p:spPr bwMode="auto">
          <a:xfrm>
            <a:off x="1143000" y="7162800"/>
            <a:ext cx="304800" cy="304800"/>
          </a:xfrm>
          <a:prstGeom prst="rect">
            <a:avLst/>
          </a:prstGeom>
          <a:noFill/>
          <a:ln w="9525">
            <a:noFill/>
            <a:miter lim="800000"/>
            <a:headEnd/>
            <a:tailEnd/>
          </a:ln>
        </p:spPr>
      </p:pic>
      <p:pic>
        <p:nvPicPr>
          <p:cNvPr id="7175" name="Picture 7" descr="NFFStar-logo-transparent"/>
          <p:cNvPicPr>
            <a:picLocks noGrp="1" noChangeArrowheads="1"/>
          </p:cNvPicPr>
          <p:nvPr>
            <p:ph type="title"/>
          </p:nvPr>
        </p:nvPicPr>
        <p:blipFill>
          <a:blip r:embed="rId5" cstate="print"/>
          <a:srcRect/>
          <a:stretch>
            <a:fillRect/>
          </a:stretch>
        </p:blipFill>
        <p:spPr>
          <a:xfrm>
            <a:off x="2416175" y="-20638"/>
            <a:ext cx="4251325" cy="1600201"/>
          </a:xfrm>
          <a:noFill/>
        </p:spPr>
      </p:pic>
      <p:pic>
        <p:nvPicPr>
          <p:cNvPr id="7176" name="Picture 8" descr="nffs_transparent"/>
          <p:cNvPicPr>
            <a:picLocks noChangeAspect="1" noChangeArrowheads="1"/>
          </p:cNvPicPr>
          <p:nvPr/>
        </p:nvPicPr>
        <p:blipFill>
          <a:blip r:embed="rId6" cstate="print"/>
          <a:srcRect/>
          <a:stretch>
            <a:fillRect/>
          </a:stretch>
        </p:blipFill>
        <p:spPr bwMode="auto">
          <a:xfrm>
            <a:off x="7162800" y="6065838"/>
            <a:ext cx="1676400" cy="719137"/>
          </a:xfrm>
          <a:prstGeom prst="rect">
            <a:avLst/>
          </a:prstGeom>
          <a:noFill/>
          <a:ln w="9525">
            <a:noFill/>
            <a:miter lim="800000"/>
            <a:headEnd/>
            <a:tailEnd/>
          </a:ln>
        </p:spPr>
      </p:pic>
      <p:pic>
        <p:nvPicPr>
          <p:cNvPr id="7177" name="Picture 9" descr="transparent"/>
          <p:cNvPicPr>
            <a:picLocks noChangeAspect="1" noChangeArrowheads="1"/>
          </p:cNvPicPr>
          <p:nvPr/>
        </p:nvPicPr>
        <p:blipFill>
          <a:blip r:embed="rId7" cstate="print"/>
          <a:srcRect/>
          <a:stretch>
            <a:fillRect/>
          </a:stretch>
        </p:blipFill>
        <p:spPr bwMode="auto">
          <a:xfrm>
            <a:off x="381000" y="5791200"/>
            <a:ext cx="2130425" cy="1298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audio>
              <p:cMediaNode vol="4000">
                <p:cTn id="2" repeatCount="indefinite" fill="hold" display="0">
                  <p:stCondLst>
                    <p:cond delay="indefinite"/>
                  </p:stCondLst>
                  <p:endCondLst>
                    <p:cond evt="onPrev" delay="0">
                      <p:tgtEl>
                        <p:sldTgt/>
                      </p:tgtEl>
                    </p:cond>
                    <p:cond evt="onStopAudio" delay="0">
                      <p:tgtEl>
                        <p:sldTgt/>
                      </p:tgtEl>
                    </p:cond>
                  </p:endCondLst>
                </p:cTn>
                <p:tgtEl>
                  <p:spTgt spid="860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1716993"/>
            <a:ext cx="3953734" cy="226423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57" y="1752600"/>
            <a:ext cx="3320143" cy="2243139"/>
          </a:xfrm>
          <a:prstGeom prst="rect">
            <a:avLst/>
          </a:prstGeom>
        </p:spPr>
      </p:pic>
      <p:pic>
        <p:nvPicPr>
          <p:cNvPr id="4102" name="Picture 6" descr="http://www.dmi-castings.com/images/smol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2" y="4191000"/>
            <a:ext cx="3829958" cy="23937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ites.google.com/site/hawveraluminum/Nov11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4191000"/>
            <a:ext cx="3500815" cy="239372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914400" y="277813"/>
            <a:ext cx="7772400" cy="1143000"/>
          </a:xfrm>
        </p:spPr>
        <p:txBody>
          <a:bodyPr/>
          <a:lstStyle/>
          <a:p>
            <a:pPr algn="ctr"/>
            <a:r>
              <a:rPr lang="en-US" dirty="0" smtClean="0">
                <a:latin typeface="+mn-lt"/>
              </a:rPr>
              <a:t>Green Sand/No Bake Molding</a:t>
            </a:r>
            <a:endParaRPr lang="en-US" dirty="0">
              <a:latin typeface="+mn-lt"/>
            </a:endParaRPr>
          </a:p>
        </p:txBody>
      </p:sp>
    </p:spTree>
    <p:extLst>
      <p:ext uri="{BB962C8B-B14F-4D97-AF65-F5344CB8AC3E}">
        <p14:creationId xmlns:p14="http://schemas.microsoft.com/office/powerpoint/2010/main" val="130013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Cores</a:t>
            </a:r>
            <a:endParaRPr lang="en-US"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752600"/>
            <a:ext cx="2880533" cy="2110763"/>
          </a:xfrm>
          <a:ln>
            <a:solidFill>
              <a:schemeClr val="tx1"/>
            </a:solidFill>
          </a:ln>
        </p:spPr>
      </p:pic>
      <p:pic>
        <p:nvPicPr>
          <p:cNvPr id="5122" name="Picture 2" descr="http://www.supalum.com/images/CORE-S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193" y="4020420"/>
            <a:ext cx="2879741" cy="2375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http://dpl-foundry.com/wp-content/uploads/2014/03/IMG_4413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361376"/>
            <a:ext cx="4442660" cy="3318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2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Permanent Mold</a:t>
            </a:r>
            <a:endParaRPr lang="en-US" dirty="0">
              <a:latin typeface="+mn-lt"/>
            </a:endParaRPr>
          </a:p>
        </p:txBody>
      </p:sp>
      <p:pic>
        <p:nvPicPr>
          <p:cNvPr id="5" name="Picture 4" descr="http://www.marlboroughfoundry.com/images/photos/permanent-Mo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1778000"/>
            <a:ext cx="3581401" cy="4394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762000" y="1612446"/>
            <a:ext cx="4191000" cy="4530725"/>
          </a:xfrm>
        </p:spPr>
        <p:txBody>
          <a:bodyPr/>
          <a:lstStyle/>
          <a:p>
            <a:r>
              <a:rPr lang="en-US" sz="2200" dirty="0" smtClean="0"/>
              <a:t>Permanent mold foundries do not use sand to make molds</a:t>
            </a:r>
          </a:p>
          <a:p>
            <a:r>
              <a:rPr lang="en-US" sz="2200" dirty="0" smtClean="0"/>
              <a:t>The mold is made out of metal and is used over and over again</a:t>
            </a:r>
          </a:p>
          <a:p>
            <a:r>
              <a:rPr lang="en-US" sz="2200" dirty="0" smtClean="0"/>
              <a:t>Once the cooled casting is removed from the permanent mold, it may need some finishing</a:t>
            </a:r>
            <a:endParaRPr lang="en-US" sz="2200" dirty="0"/>
          </a:p>
        </p:txBody>
      </p:sp>
    </p:spTree>
    <p:extLst>
      <p:ext uri="{BB962C8B-B14F-4D97-AF65-F5344CB8AC3E}">
        <p14:creationId xmlns:p14="http://schemas.microsoft.com/office/powerpoint/2010/main" val="80027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Sand Molding</a:t>
            </a:r>
            <a:endParaRPr lang="en-US" dirty="0">
              <a:latin typeface="+mn-lt"/>
            </a:endParaRPr>
          </a:p>
        </p:txBody>
      </p:sp>
      <p:sp>
        <p:nvSpPr>
          <p:cNvPr id="3" name="Content Placeholder 2"/>
          <p:cNvSpPr>
            <a:spLocks noGrp="1"/>
          </p:cNvSpPr>
          <p:nvPr>
            <p:ph idx="1"/>
          </p:nvPr>
        </p:nvSpPr>
        <p:spPr>
          <a:xfrm>
            <a:off x="4038600" y="1600200"/>
            <a:ext cx="4876800" cy="4530725"/>
          </a:xfrm>
        </p:spPr>
        <p:txBody>
          <a:bodyPr/>
          <a:lstStyle/>
          <a:p>
            <a:r>
              <a:rPr lang="en-US" sz="2200" dirty="0" smtClean="0"/>
              <a:t>Sand must be mixed with clay and water in a </a:t>
            </a:r>
            <a:r>
              <a:rPr lang="en-US" sz="2200" b="1" dirty="0" smtClean="0">
                <a:solidFill>
                  <a:srgbClr val="FF0000"/>
                </a:solidFill>
              </a:rPr>
              <a:t>MULLER</a:t>
            </a:r>
            <a:r>
              <a:rPr lang="en-US" sz="2200" dirty="0" smtClean="0"/>
              <a:t> and then delivered to the molders</a:t>
            </a:r>
          </a:p>
          <a:p>
            <a:r>
              <a:rPr lang="en-US" sz="2200" dirty="0" smtClean="0"/>
              <a:t>Can be manual or automated systems for feeding the sand systems</a:t>
            </a:r>
          </a:p>
          <a:p>
            <a:r>
              <a:rPr lang="en-US" sz="2200" dirty="0"/>
              <a:t>If manually loaded, there is a potential exposure to dust from silica and bentonite clay that is </a:t>
            </a:r>
            <a:r>
              <a:rPr lang="en-US" sz="2200" dirty="0" smtClean="0"/>
              <a:t>added</a:t>
            </a:r>
          </a:p>
          <a:p>
            <a:r>
              <a:rPr lang="en-US" sz="2200" dirty="0" smtClean="0"/>
              <a:t>In automated systems, workers should not be exposed to these dusts</a:t>
            </a:r>
            <a:endParaRPr lang="en-US" sz="2200" dirty="0"/>
          </a:p>
        </p:txBody>
      </p:sp>
      <p:pic>
        <p:nvPicPr>
          <p:cNvPr id="4" name="Picture 2" descr="http://www.werbatfik.com/uplimg/foundry/rocketmuller/mull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12" y="1600200"/>
            <a:ext cx="3046188" cy="22895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12" y="4039551"/>
            <a:ext cx="3046188" cy="2208849"/>
          </a:xfrm>
          <a:prstGeom prst="rect">
            <a:avLst/>
          </a:prstGeom>
          <a:ln>
            <a:solidFill>
              <a:schemeClr val="tx1"/>
            </a:solidFill>
          </a:ln>
        </p:spPr>
      </p:pic>
    </p:spTree>
    <p:extLst>
      <p:ext uri="{BB962C8B-B14F-4D97-AF65-F5344CB8AC3E}">
        <p14:creationId xmlns:p14="http://schemas.microsoft.com/office/powerpoint/2010/main" val="2575182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Sand Molding</a:t>
            </a:r>
            <a:endParaRPr lang="en-US" dirty="0">
              <a:latin typeface="+mn-lt"/>
            </a:endParaRPr>
          </a:p>
        </p:txBody>
      </p:sp>
      <p:sp>
        <p:nvSpPr>
          <p:cNvPr id="9" name="Content Placeholder 2"/>
          <p:cNvSpPr>
            <a:spLocks noGrp="1"/>
          </p:cNvSpPr>
          <p:nvPr>
            <p:ph idx="1"/>
          </p:nvPr>
        </p:nvSpPr>
        <p:spPr>
          <a:xfrm>
            <a:off x="762000" y="1600200"/>
            <a:ext cx="4114800" cy="4530725"/>
          </a:xfrm>
        </p:spPr>
        <p:txBody>
          <a:bodyPr/>
          <a:lstStyle/>
          <a:p>
            <a:r>
              <a:rPr lang="en-US" sz="2400" dirty="0" smtClean="0"/>
              <a:t>Once water is added to the system, the amount of dust should be quite low</a:t>
            </a:r>
          </a:p>
          <a:p>
            <a:r>
              <a:rPr lang="en-US" sz="2400" dirty="0" smtClean="0"/>
              <a:t>However, workers who clean out these system can generate excessive dust</a:t>
            </a:r>
          </a:p>
          <a:p>
            <a:endParaRPr lang="en-US" sz="2400"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6258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48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752600"/>
            <a:ext cx="1788403" cy="1828800"/>
          </a:xfrm>
          <a:prstGeom prst="rect">
            <a:avLst/>
          </a:prstGeom>
          <a:noFill/>
        </p:spPr>
      </p:pic>
      <p:sp>
        <p:nvSpPr>
          <p:cNvPr id="5" name="Right Arrow 4"/>
          <p:cNvSpPr/>
          <p:nvPr/>
        </p:nvSpPr>
        <p:spPr>
          <a:xfrm>
            <a:off x="6553199" y="4077096"/>
            <a:ext cx="1178804" cy="342504"/>
          </a:xfrm>
          <a:prstGeom prst="rightArrow">
            <a:avLst/>
          </a:prstGeom>
          <a:solidFill>
            <a:schemeClr val="tx1"/>
          </a:solidFill>
          <a:scene3d>
            <a:camera prst="orthographicFront">
              <a:rot lat="0" lon="0" rev="1620000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p:cNvGrpSpPr/>
          <p:nvPr/>
        </p:nvGrpSpPr>
        <p:grpSpPr>
          <a:xfrm>
            <a:off x="5638800" y="4114800"/>
            <a:ext cx="1371600" cy="307978"/>
            <a:chOff x="91568" y="344375"/>
            <a:chExt cx="975231" cy="307978"/>
          </a:xfrm>
        </p:grpSpPr>
        <p:sp>
          <p:nvSpPr>
            <p:cNvPr id="7" name="Rectangle 6"/>
            <p:cNvSpPr/>
            <p:nvPr/>
          </p:nvSpPr>
          <p:spPr>
            <a:xfrm>
              <a:off x="91568" y="344375"/>
              <a:ext cx="975231" cy="307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91568" y="344375"/>
              <a:ext cx="975231" cy="3079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en-US" sz="1100" b="1" kern="1200" dirty="0"/>
                <a:t>Small </a:t>
              </a:r>
              <a:r>
                <a:rPr lang="en-US" sz="1100" b="1" kern="1200" dirty="0" smtClean="0"/>
                <a:t>Particles</a:t>
              </a:r>
              <a:br>
                <a:rPr lang="en-US" sz="1100" b="1" kern="1200" dirty="0" smtClean="0"/>
              </a:br>
              <a:r>
                <a:rPr lang="en-US" sz="1100" b="1" kern="1200" dirty="0" smtClean="0"/>
                <a:t> </a:t>
              </a:r>
              <a:r>
                <a:rPr lang="en-US" sz="1100" b="1" kern="1200" dirty="0"/>
                <a:t>of Silica</a:t>
              </a:r>
            </a:p>
          </p:txBody>
        </p:sp>
      </p:grpSp>
      <p:pic>
        <p:nvPicPr>
          <p:cNvPr id="9" name="Picture 8" descr="C:\Users\Martha\AppData\Local\Microsoft\Windows\Temporary Internet Files\Content.IE5\6EBXSDVL\pulmones[1].gif"/>
          <p:cNvPicPr/>
          <p:nvPr/>
        </p:nvPicPr>
        <p:blipFill>
          <a:blip r:embed="rId4">
            <a:extLst>
              <a:ext uri="{28A0092B-C50C-407E-A947-70E740481C1C}">
                <a14:useLocalDpi xmlns:a14="http://schemas.microsoft.com/office/drawing/2010/main" val="0"/>
              </a:ext>
            </a:extLst>
          </a:blip>
          <a:srcRect/>
          <a:stretch>
            <a:fillRect/>
          </a:stretch>
        </p:blipFill>
        <p:spPr bwMode="auto">
          <a:xfrm>
            <a:off x="6304401" y="5011166"/>
            <a:ext cx="1676400" cy="1694434"/>
          </a:xfrm>
          <a:prstGeom prst="rect">
            <a:avLst/>
          </a:prstGeom>
          <a:noFill/>
          <a:ln>
            <a:noFill/>
          </a:ln>
        </p:spPr>
      </p:pic>
      <p:sp>
        <p:nvSpPr>
          <p:cNvPr id="10" name="Title 1"/>
          <p:cNvSpPr>
            <a:spLocks noGrp="1"/>
          </p:cNvSpPr>
          <p:nvPr>
            <p:ph type="title"/>
          </p:nvPr>
        </p:nvSpPr>
        <p:spPr/>
        <p:txBody>
          <a:bodyPr/>
          <a:lstStyle/>
          <a:p>
            <a:pPr algn="ctr"/>
            <a:r>
              <a:rPr lang="en-US" dirty="0" smtClean="0">
                <a:latin typeface="+mn-lt"/>
              </a:rPr>
              <a:t>Dust Hazards</a:t>
            </a:r>
            <a:endParaRPr lang="en-US" dirty="0">
              <a:latin typeface="+mn-lt"/>
            </a:endParaRPr>
          </a:p>
        </p:txBody>
      </p:sp>
      <p:sp>
        <p:nvSpPr>
          <p:cNvPr id="11" name="Content Placeholder 2"/>
          <p:cNvSpPr>
            <a:spLocks noGrp="1"/>
          </p:cNvSpPr>
          <p:nvPr>
            <p:ph idx="1"/>
          </p:nvPr>
        </p:nvSpPr>
        <p:spPr>
          <a:xfrm>
            <a:off x="762000" y="1716314"/>
            <a:ext cx="4343400" cy="4530725"/>
          </a:xfrm>
        </p:spPr>
        <p:txBody>
          <a:bodyPr/>
          <a:lstStyle/>
          <a:p>
            <a:r>
              <a:rPr lang="en-US" sz="2400" dirty="0" smtClean="0"/>
              <a:t>Sand can break down into very small pieces or </a:t>
            </a:r>
            <a:r>
              <a:rPr lang="en-US" sz="2400" b="1" dirty="0" smtClean="0">
                <a:solidFill>
                  <a:srgbClr val="FF0000"/>
                </a:solidFill>
              </a:rPr>
              <a:t>DUST</a:t>
            </a:r>
          </a:p>
          <a:p>
            <a:r>
              <a:rPr lang="en-US" sz="2400" dirty="0"/>
              <a:t>These particles can become airborne and get into worker breathing zones</a:t>
            </a:r>
          </a:p>
          <a:p>
            <a:r>
              <a:rPr lang="en-US" sz="2400" dirty="0" smtClean="0"/>
              <a:t>Silica </a:t>
            </a:r>
            <a:r>
              <a:rPr lang="en-US" sz="2400" dirty="0"/>
              <a:t>sand dust can cause </a:t>
            </a:r>
            <a:r>
              <a:rPr lang="en-US" sz="2400" dirty="0" smtClean="0"/>
              <a:t>lung damage when workers breathe it in at unsafe levels over time</a:t>
            </a:r>
          </a:p>
          <a:p>
            <a:endParaRPr lang="en-US" sz="2400" dirty="0" smtClean="0"/>
          </a:p>
          <a:p>
            <a:endParaRPr lang="en-US" sz="2400" dirty="0"/>
          </a:p>
        </p:txBody>
      </p:sp>
    </p:spTree>
    <p:extLst>
      <p:ext uri="{BB962C8B-B14F-4D97-AF65-F5344CB8AC3E}">
        <p14:creationId xmlns:p14="http://schemas.microsoft.com/office/powerpoint/2010/main" val="358419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ARTICULATE_REFERENCE_COUNT" val="4"/>
  <p:tag name="ARTICULATE_REFERENCE_TYPE_1" val="0"/>
  <p:tag name="ARTICULATE_REFERENCE_TITLE_1" val="Non-Ferrous Founders' Society"/>
  <p:tag name="ARTICULATE_REFERENCE_1" val="http://www.nffs.org"/>
  <p:tag name="ARTICULATE_REFERENCE_TYPE_2" val="0"/>
  <p:tag name="ARTICULATE_REFERENCE_TITLE_2" val="Occupational Safety and Health Administration (OSHA)"/>
  <p:tag name="ARTICULATE_REFERENCE_2" val="http://www.osha.gov"/>
  <p:tag name="ARTICULATE_REFERENCE_TYPE_3" val="0"/>
  <p:tag name="ARTICULATE_REFERENCE_TITLE_3" val="National Fire Protection Association (NFPA)"/>
  <p:tag name="ARTICULATE_REFERENCE_3" val="http://www.nfpa.org"/>
  <p:tag name="ARTICULATE_REFERENCE_TYPE_4" val="0"/>
  <p:tag name="ARTICULATE_REFERENCE_TITLE_4" val="OSHA Regulations - 29CFR1910 Subpart S"/>
  <p:tag name="ARTICULATE_REFERENCE_4" val="http://www.osha.gov/pls/oshaweb/owadisp.show_document?p_table=STANDARDS&amp;p_id=10135"/>
  <p:tag name="PUBLISH_TITLE" val="Foundry Electrical Safety Training"/>
  <p:tag name="ARTICULATE_PUBLISH_PATH" val="U:\NFFStar Program\Harwood Grant\2007 Electrical Safety NFPA 70E\Project\CD Rom finished materials\Presentations\English"/>
  <p:tag name="ARTICULATE_LOGO" val="NFFStar-logo-transparent.gif"/>
  <p:tag name="ARTICULATE_PRESENTER" val="Non-Ferrous Founders' Society"/>
  <p:tag name="ARTICULATE_PRESENTER_GUID" val="49E8C9D119B1"/>
  <p:tag name="ARTICULATE_LMS" val="0"/>
  <p:tag name="PLAYERLOGOHEIGHT" val="138"/>
  <p:tag name="PLAYERLOGOWIDTH" val="375"/>
  <p:tag name="LAUNCHINNEWWINDOW" val="0"/>
  <p:tag name="LASTPUBLISHED" val="U:\NFFStar Program\Harwood Grant\2007 Electrical Safety NFPA 70E\Project\CD Rom finished materials\Presentations\English\Foundry Electrical Safety Training\player.html"/>
  <p:tag name="LMS_PUBLISH" val="No"/>
  <p:tag name="ARTICULATE_TEMPLATE_GUID" val="1a000000-6000-0000-b000-000000000001"/>
  <p:tag name="ARTICULATE_TEMPLATE" val="Corporate Communications"/>
  <p:tag name="PRESENTER_PREVIEW_MODE" val="0"/>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LxrJBpF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UDIO_IMPORT" val="U:\NFFStar Program\Harwood Grant\2007 Electrical Safety NFPA 70E\Project\Audio\English\background1.wav"/>
  <p:tag name="AUDIO_ID" val="295"/>
  <p:tag name="ELAPSEDTIME" val="20.089"/>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9104</TotalTime>
  <Words>4765</Words>
  <Application>Microsoft Office PowerPoint</Application>
  <PresentationFormat>On-screen Show (4:3)</PresentationFormat>
  <Paragraphs>335</Paragraphs>
  <Slides>36</Slides>
  <Notes>36</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Layers</vt:lpstr>
      <vt:lpstr>Non-Ferrous Founders’ Society Safety &amp; Health Training Program</vt:lpstr>
      <vt:lpstr>HazCom/GHS and the Aluminum Foundry</vt:lpstr>
      <vt:lpstr>Non-Ferrous Foundry Hazards</vt:lpstr>
      <vt:lpstr>Green Sand/No Bake Molding</vt:lpstr>
      <vt:lpstr>Cores</vt:lpstr>
      <vt:lpstr>Permanent Mold</vt:lpstr>
      <vt:lpstr>Sand Molding</vt:lpstr>
      <vt:lpstr>Sand Molding</vt:lpstr>
      <vt:lpstr>Dust Hazards</vt:lpstr>
      <vt:lpstr>Permissible Exposure Limits (PEL) for 3 Types of Silica</vt:lpstr>
      <vt:lpstr>Permissible Exposure Limits (PEL) for 3 Types of Silica</vt:lpstr>
      <vt:lpstr>MELTING</vt:lpstr>
      <vt:lpstr>MELTING</vt:lpstr>
      <vt:lpstr>MELTING</vt:lpstr>
      <vt:lpstr>Personal Protective Equipment</vt:lpstr>
      <vt:lpstr>Personal Protective Equipment</vt:lpstr>
      <vt:lpstr>Shakeout</vt:lpstr>
      <vt:lpstr>Respirators</vt:lpstr>
      <vt:lpstr>Other Potential Airborne Hazards from Mold and Core Making</vt:lpstr>
      <vt:lpstr>ISOCYANATES</vt:lpstr>
      <vt:lpstr>ASTHMA</vt:lpstr>
      <vt:lpstr>FORMALDEHYDE</vt:lpstr>
      <vt:lpstr>FORMALDEHYDE</vt:lpstr>
      <vt:lpstr>FORMALDEHYDE</vt:lpstr>
      <vt:lpstr>FORMALDEHYDE</vt:lpstr>
      <vt:lpstr>FORMALDEHYDE</vt:lpstr>
      <vt:lpstr>PHENOL</vt:lpstr>
      <vt:lpstr>PHENOL</vt:lpstr>
      <vt:lpstr>Cleaning and Finishing</vt:lpstr>
      <vt:lpstr>Cleaning and Finishing</vt:lpstr>
      <vt:lpstr>Combustible Dust</vt:lpstr>
      <vt:lpstr>Combustible Dust</vt:lpstr>
      <vt:lpstr>Combustible Dust</vt:lpstr>
      <vt:lpstr>Work Safely!</vt:lpstr>
      <vt:lpstr>Acknowledgements</vt:lpstr>
      <vt:lpstr>PowerPoint Presentation</vt:lpstr>
    </vt:vector>
  </TitlesOfParts>
  <Company>NFFS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Non-Ferrous Founders’ Society Safety &amp; Health Training Program</dc:title>
  <dc:creator>Jerrod Weaver</dc:creator>
  <cp:lastModifiedBy>Saldana, Andres - OSHA</cp:lastModifiedBy>
  <cp:revision>603</cp:revision>
  <dcterms:created xsi:type="dcterms:W3CDTF">2008-02-21T21:20:27Z</dcterms:created>
  <dcterms:modified xsi:type="dcterms:W3CDTF">2016-01-20T00:39:24Z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Foundry Electrical Safety Training</vt:lpwstr>
  </property>
  <property fmtid="{D5CDD505-2E9C-101B-9397-08002B2CF9AE}" pid="3" name="ArticulateUseProject">
    <vt:lpwstr>1</vt:lpwstr>
  </property>
  <property fmtid="{D5CDD505-2E9C-101B-9397-08002B2CF9AE}" pid="4" name="ArticulateGUID">
    <vt:lpwstr>C1112810-16FF-451F-9B7E-EF77C6061F9E</vt:lpwstr>
  </property>
  <property fmtid="{D5CDD505-2E9C-101B-9397-08002B2CF9AE}" pid="5" name="ArticulateProjectFull">
    <vt:lpwstr>\\192.168.1.253\Users Shared Folders\Jerrod\NFFStar Program\Harwood Grant\2014 Hazard Communication aligned with GHS\Project\Funded\Content\Section 6 Aluminum Foundries.ppta</vt:lpwstr>
  </property>
</Properties>
</file>