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43" r:id="rId2"/>
    <p:sldId id="344" r:id="rId3"/>
    <p:sldId id="365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19" r:id="rId12"/>
    <p:sldId id="323" r:id="rId13"/>
    <p:sldId id="370" r:id="rId14"/>
    <p:sldId id="327" r:id="rId15"/>
    <p:sldId id="328" r:id="rId16"/>
    <p:sldId id="334" r:id="rId17"/>
    <p:sldId id="340" r:id="rId18"/>
    <p:sldId id="369" r:id="rId19"/>
    <p:sldId id="363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0B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86364" autoAdjust="0"/>
  </p:normalViewPr>
  <p:slideViewPr>
    <p:cSldViewPr>
      <p:cViewPr varScale="1">
        <p:scale>
          <a:sx n="78" d="100"/>
          <a:sy n="78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97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724D6C1-7B42-4142-AD6D-448FD9C257DF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C7E54AC-D69C-42F4-9267-152A68AE2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19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470EB49-641E-4433-8A0E-AF1BE608DAB0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CC90027-DCE0-443F-B06A-EA1BBF3DB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7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Module 9 is intended for use with “Train the Trainer” sessions but can be modified for secondary training sessions as it addresses administering the post-program learning assessment, the program evaluation and awarding certificates.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0027-DCE0-443F-B06A-EA1BBF3DBE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3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identifies helpful hints in presenting the secondary trainings.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0027-DCE0-443F-B06A-EA1BBF3DBE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6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identifies helpful hints in use of PowerPoints in the secondary trainings.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0027-DCE0-443F-B06A-EA1BBF3DBE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90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describes the speaker note feature of the PowerPoint slides.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 Speaker notes help to provide additional background information for the presenter. They should be reviewed before delivering</a:t>
            </a:r>
            <a:r>
              <a:rPr lang="en-US" baseline="0" dirty="0" smtClean="0"/>
              <a:t> the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0027-DCE0-443F-B06A-EA1BBF3DBE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85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r>
              <a:rPr lang="en-US" dirty="0"/>
              <a:t>This slide describes the benefits of use of “flip charts” in the training.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9992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slides provides some tips for using “flip charts”.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0027-DCE0-443F-B06A-EA1BBF3DBE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29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buClr>
                <a:srgbClr val="0C30B8"/>
              </a:buClr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slide indicates the need to administer the Pre-test, Post-test and program evaluations.</a:t>
            </a:r>
            <a:endParaRPr lang="en" b="1" dirty="0">
              <a:solidFill>
                <a:srgbClr val="0C30B8"/>
              </a:solidFill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9342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r>
              <a:rPr lang="en-US" dirty="0"/>
              <a:t>This slide provides information on OSHA available training resources.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701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r>
              <a:rPr lang="en-US" dirty="0"/>
              <a:t>This slide provides a resource on development of training programs for adult learners.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380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speaker should thank attendees and invite any final questions from attendees.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0027-DCE0-443F-B06A-EA1BBF3DBE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95010" y="4387136"/>
            <a:ext cx="5560059" cy="4156234"/>
          </a:xfrm>
          <a:prstGeom prst="rect">
            <a:avLst/>
          </a:prstGeom>
        </p:spPr>
        <p:txBody>
          <a:bodyPr lIns="90747" tIns="90747" rIns="90747" bIns="90747" anchor="t" anchorCtr="0">
            <a:noAutofit/>
          </a:bodyPr>
          <a:lstStyle/>
          <a:p>
            <a:r>
              <a:rPr lang="en-US" dirty="0"/>
              <a:t>Speaker to provide grant materials acknowledgment.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701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95010" y="4387136"/>
            <a:ext cx="5560059" cy="4156234"/>
          </a:xfrm>
          <a:prstGeom prst="rect">
            <a:avLst/>
          </a:prstGeom>
        </p:spPr>
        <p:txBody>
          <a:bodyPr lIns="90747" tIns="90747" rIns="90747" bIns="9074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594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introduces “andragogy” which is focused on how adults learn.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0027-DCE0-443F-B06A-EA1BBF3DBE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r>
              <a:rPr lang="en-US" dirty="0"/>
              <a:t>This slide identifies some highlights of how adults learn.</a:t>
            </a:r>
            <a:endParaRPr lang="en" dirty="0" smtClean="0"/>
          </a:p>
          <a:p>
            <a:endParaRPr lang="en" dirty="0" smtClean="0"/>
          </a:p>
          <a:p>
            <a:r>
              <a:rPr lang="en" dirty="0" smtClean="0"/>
              <a:t>https</a:t>
            </a:r>
            <a:r>
              <a:rPr lang="en" dirty="0"/>
              <a:t>://www.osha.gov/dte/sharwood/best-practices-booklet.pdf</a:t>
            </a:r>
          </a:p>
        </p:txBody>
      </p:sp>
    </p:spTree>
    <p:extLst>
      <p:ext uri="{BB962C8B-B14F-4D97-AF65-F5344CB8AC3E}">
        <p14:creationId xmlns:p14="http://schemas.microsoft.com/office/powerpoint/2010/main" val="89014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identifies additional highlights on how adults learn.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0027-DCE0-443F-B06A-EA1BBF3DBE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8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r>
              <a:rPr lang="en-US" dirty="0"/>
              <a:t>This slide identifies additional highlights on how adults learn.</a:t>
            </a:r>
            <a:endParaRPr lang="en" dirty="0" smtClean="0"/>
          </a:p>
          <a:p>
            <a:endParaRPr lang="en" dirty="0" smtClean="0"/>
          </a:p>
          <a:p>
            <a:r>
              <a:rPr lang="en" dirty="0" smtClean="0"/>
              <a:t>https</a:t>
            </a:r>
            <a:r>
              <a:rPr lang="en" dirty="0"/>
              <a:t>://www.osha.gov/dte/sharwood/best-practices-booklet.pdf</a:t>
            </a:r>
          </a:p>
        </p:txBody>
      </p:sp>
    </p:spTree>
    <p:extLst>
      <p:ext uri="{BB962C8B-B14F-4D97-AF65-F5344CB8AC3E}">
        <p14:creationId xmlns:p14="http://schemas.microsoft.com/office/powerpoint/2010/main" val="332847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identifies additional highlights on how adults learn.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90027-DCE0-443F-B06A-EA1BBF3DBE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04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59" cy="4156234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r>
              <a:rPr lang="en-US" dirty="0"/>
              <a:t>This slide identifies learning exchanges between participants and facilitators.</a:t>
            </a:r>
            <a:endParaRPr lang="en" dirty="0" smtClean="0"/>
          </a:p>
          <a:p>
            <a:endParaRPr lang="en" dirty="0" smtClean="0"/>
          </a:p>
          <a:p>
            <a:r>
              <a:rPr lang="en" dirty="0" smtClean="0"/>
              <a:t>https</a:t>
            </a:r>
            <a:r>
              <a:rPr lang="en" dirty="0"/>
              <a:t>://</a:t>
            </a:r>
            <a:r>
              <a:rPr lang="en" dirty="0" smtClean="0"/>
              <a:t>www.osha.gov/dte/sharwood/best-practices-booklet.pdf</a:t>
            </a:r>
          </a:p>
        </p:txBody>
      </p:sp>
    </p:spTree>
    <p:extLst>
      <p:ext uri="{BB962C8B-B14F-4D97-AF65-F5344CB8AC3E}">
        <p14:creationId xmlns:p14="http://schemas.microsoft.com/office/powerpoint/2010/main" val="226472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544019" y="1524009"/>
            <a:ext cx="7726101" cy="372415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  <p:cxnSp>
        <p:nvCxnSpPr>
          <p:cNvPr id="16" name="Shape 16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497983" y="5617581"/>
            <a:ext cx="538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endParaRPr lang="en-US" sz="14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3C30-968F-494C-B2F1-6F482F53189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7/25/2018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8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1155CC"/>
              </a:buClr>
              <a:buSzPct val="100000"/>
              <a:buNone/>
              <a:defRPr sz="3600" b="1">
                <a:solidFill>
                  <a:srgbClr val="1155CC"/>
                </a:solidFill>
              </a:defRPr>
            </a:lvl1pPr>
            <a:lvl2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96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cxnSp>
        <p:nvCxnSpPr>
          <p:cNvPr id="7" name="Shape 7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0" dirty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18419-AC6D-4ED2-A892-A000DD3A58AB}" type="slidenum">
              <a:rPr lang="en-US" kern="0" smtClea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  <a:rtl val="0"/>
              </a:rPr>
              <a:pPr/>
              <a:t>‹#›</a:t>
            </a:fld>
            <a:endParaRPr lang="en-US" kern="0" dirty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88BE-D148-43D0-AE0C-7B9A794079EE}" type="datetime1">
              <a:rPr lang="en-US" kern="0" smtClean="0">
                <a:solidFill>
                  <a:srgbClr val="000000">
                    <a:tint val="75000"/>
                  </a:srgbClr>
                </a:solidFill>
                <a:cs typeface="Arial"/>
                <a:sym typeface="Arial"/>
                <a:rtl val="0"/>
              </a:rPr>
              <a:t>7/25/2018</a:t>
            </a:fld>
            <a:endParaRPr lang="en-US" kern="0" dirty="0">
              <a:solidFill>
                <a:srgbClr val="000000">
                  <a:tint val="75000"/>
                </a:srgbClr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02744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dte/outreach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sha.gov/dte/grant_materials/material_listing_topic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ublications/Mach_SafeGuard/right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 title="Foto - Peligros Especiales para Trabajadores de Compañías que Fabrican y/o Suplen Acero Estructural"/>
          <p:cNvSpPr>
            <a:spLocks noGrp="1"/>
          </p:cNvSpPr>
          <p:nvPr>
            <p:ph type="body" idx="1"/>
          </p:nvPr>
        </p:nvSpPr>
        <p:spPr>
          <a:xfrm>
            <a:off x="457203" y="1535591"/>
            <a:ext cx="3657597" cy="3724153"/>
          </a:xfrm>
        </p:spPr>
        <p:txBody>
          <a:bodyPr/>
          <a:lstStyle/>
          <a:p>
            <a:pPr lvl="0">
              <a:lnSpc>
                <a:spcPct val="134117"/>
              </a:lnSpc>
              <a:buSzPct val="36666"/>
            </a:pPr>
            <a:r>
              <a:rPr lang="es" sz="3200" dirty="0">
                <a:latin typeface="Calibri"/>
                <a:ea typeface="Calibri"/>
                <a:cs typeface="Calibri"/>
                <a:sym typeface="Calibri"/>
              </a:rPr>
              <a:t>Peligros Especiales para Trabajadores de Compañías que Fabrican y/o Suplen Acero Estructural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noProof="0" dirty="0" smtClean="0">
                <a:solidFill>
                  <a:srgbClr val="0C30B8"/>
                </a:solidFill>
              </a:rPr>
              <a:t>Capacitación Secundaria</a:t>
            </a:r>
            <a:r>
              <a:rPr lang="es-PR" sz="2400" noProof="0" dirty="0" smtClean="0">
                <a:solidFill>
                  <a:srgbClr val="0C30B8"/>
                </a:solidFill>
              </a:rPr>
              <a:t>- Módulo 9</a:t>
            </a:r>
            <a:endParaRPr lang="es-PR" sz="2400" noProof="0" dirty="0">
              <a:solidFill>
                <a:srgbClr val="0C3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5861402"/>
            <a:ext cx="2163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Foto</a:t>
            </a:r>
            <a:r>
              <a:rPr lang="en-US" sz="1200" dirty="0" smtClean="0"/>
              <a:t> de OSHA </a:t>
            </a:r>
            <a:r>
              <a:rPr lang="en-US" sz="1200" dirty="0"/>
              <a:t>3686-09 2010</a:t>
            </a:r>
          </a:p>
        </p:txBody>
      </p:sp>
      <p:pic>
        <p:nvPicPr>
          <p:cNvPr id="10" name="Picture 9" title="Foto - Peligros Especiales para Trabajadores de Compañías que Fabrican y/o Suplen Acero Estructural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07" t="19471" r="15232" b="35972"/>
          <a:stretch/>
        </p:blipFill>
        <p:spPr>
          <a:xfrm>
            <a:off x="4506686" y="1828800"/>
            <a:ext cx="3935185" cy="37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52396">
              <a:buClr>
                <a:srgbClr val="0C30B8"/>
              </a:buClr>
            </a:pPr>
            <a:r>
              <a:rPr lang="es-PR" sz="3200" b="1" dirty="0">
                <a:solidFill>
                  <a:srgbClr val="0C30B8"/>
                </a:solidFill>
              </a:rPr>
              <a:t>Intercambios de Aprendizaje </a:t>
            </a:r>
            <a:r>
              <a:rPr lang="es-PR" sz="3200" b="1" dirty="0" smtClean="0">
                <a:solidFill>
                  <a:srgbClr val="0C30B8"/>
                </a:solidFill>
              </a:rPr>
              <a:t>Útiles</a:t>
            </a:r>
          </a:p>
          <a:p>
            <a:pPr marL="152396">
              <a:buClr>
                <a:srgbClr val="0C30B8"/>
              </a:buClr>
            </a:pPr>
            <a:endParaRPr lang="es-PR" sz="2000" noProof="0" dirty="0" smtClean="0">
              <a:solidFill>
                <a:srgbClr val="0C30B8"/>
              </a:solidFill>
            </a:endParaRPr>
          </a:p>
          <a:p>
            <a:pPr marL="4952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pt-BR" sz="2400" b="1" dirty="0" smtClean="0">
                <a:solidFill>
                  <a:srgbClr val="0C30B8"/>
                </a:solidFill>
              </a:rPr>
              <a:t>Participante-a-Participante</a:t>
            </a:r>
            <a:endParaRPr lang="pt-BR" sz="2400" b="1" dirty="0">
              <a:solidFill>
                <a:srgbClr val="0C30B8"/>
              </a:solidFill>
            </a:endParaRPr>
          </a:p>
          <a:p>
            <a:pPr marL="4952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endParaRPr lang="pt-BR" sz="2400" b="1" dirty="0">
              <a:solidFill>
                <a:srgbClr val="0C30B8"/>
              </a:solidFill>
            </a:endParaRPr>
          </a:p>
          <a:p>
            <a:pPr marL="4952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pt-BR" sz="2400" b="1" dirty="0" smtClean="0">
                <a:solidFill>
                  <a:srgbClr val="0C30B8"/>
                </a:solidFill>
              </a:rPr>
              <a:t>Participante-a-Facilitador</a:t>
            </a:r>
            <a:endParaRPr lang="pt-BR" sz="2400" b="1" dirty="0">
              <a:solidFill>
                <a:srgbClr val="0C30B8"/>
              </a:solidFill>
            </a:endParaRPr>
          </a:p>
          <a:p>
            <a:pPr marL="4952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endParaRPr lang="pt-BR" sz="2400" b="1" dirty="0">
              <a:solidFill>
                <a:srgbClr val="0C30B8"/>
              </a:solidFill>
            </a:endParaRPr>
          </a:p>
          <a:p>
            <a:pPr marL="4952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pt-BR" sz="2400" b="1" dirty="0" smtClean="0">
                <a:solidFill>
                  <a:srgbClr val="0C30B8"/>
                </a:solidFill>
              </a:rPr>
              <a:t>Facilitador-a-Participante</a:t>
            </a:r>
            <a:endParaRPr lang="es-PR" sz="3200" noProof="0" dirty="0" smtClean="0"/>
          </a:p>
          <a:p>
            <a:endParaRPr lang="es-PR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3" y="6248403"/>
            <a:ext cx="2248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Fuente</a:t>
            </a:r>
            <a:r>
              <a:rPr lang="en-US" sz="1200" dirty="0"/>
              <a:t>: OSHA 3686-09 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s24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062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963" y="1546917"/>
            <a:ext cx="5094515" cy="4967599"/>
          </a:xfrm>
        </p:spPr>
        <p:txBody>
          <a:bodyPr/>
          <a:lstStyle/>
          <a:p>
            <a:pPr lvl="0">
              <a:lnSpc>
                <a:spcPct val="115000"/>
              </a:lnSpc>
              <a:buClr>
                <a:srgbClr val="0C30B8"/>
              </a:buClr>
              <a:buSzPct val="78571"/>
            </a:pPr>
            <a:r>
              <a:rPr lang="es-PR" sz="2800" b="1" noProof="0" dirty="0" smtClean="0">
                <a:solidFill>
                  <a:srgbClr val="0C30B8"/>
                </a:solidFill>
              </a:rPr>
              <a:t>Realizando </a:t>
            </a:r>
            <a:r>
              <a:rPr lang="es-PR" sz="2800" b="1" dirty="0" smtClean="0">
                <a:solidFill>
                  <a:srgbClr val="0C30B8"/>
                </a:solidFill>
              </a:rPr>
              <a:t>el Entrenamiento </a:t>
            </a:r>
          </a:p>
          <a:p>
            <a:pPr marL="342900" lvl="0" indent="-342900">
              <a:lnSpc>
                <a:spcPct val="115000"/>
              </a:lnSpc>
              <a:buClr>
                <a:srgbClr val="0C30B8"/>
              </a:buClr>
              <a:buSzPct val="78571"/>
              <a:buFont typeface="Wingdings" panose="05000000000000000000" pitchFamily="2" charset="2"/>
              <a:buChar char="q"/>
            </a:pPr>
            <a:r>
              <a:rPr lang="es-PR" sz="2400" noProof="0" dirty="0" smtClean="0"/>
              <a:t>Use palabras que sean fáciles de entender</a:t>
            </a:r>
          </a:p>
          <a:p>
            <a:pPr marL="342891" indent="-342891">
              <a:buClr>
                <a:srgbClr val="0C30B8"/>
              </a:buClr>
              <a:buSzPct val="78571"/>
              <a:buFont typeface="Wingdings" panose="05000000000000000000" pitchFamily="2" charset="2"/>
              <a:buChar char="q"/>
            </a:pPr>
            <a:r>
              <a:rPr lang="es-PR" sz="2400" noProof="0" dirty="0" smtClean="0"/>
              <a:t>Defina los términos técnicos o la jerga.</a:t>
            </a:r>
          </a:p>
          <a:p>
            <a:pPr marL="342891" indent="-342891">
              <a:buClr>
                <a:srgbClr val="0C30B8"/>
              </a:buClr>
              <a:buSzPct val="78571"/>
              <a:buFont typeface="Wingdings" panose="05000000000000000000" pitchFamily="2" charset="2"/>
              <a:buChar char="q"/>
            </a:pPr>
            <a:r>
              <a:rPr lang="es-PR" sz="2400" noProof="0" dirty="0" smtClean="0"/>
              <a:t>Mantenga las oraciones cortas y simples</a:t>
            </a:r>
          </a:p>
          <a:p>
            <a:pPr marL="342891" indent="-342891">
              <a:buClr>
                <a:srgbClr val="0C30B8"/>
              </a:buClr>
              <a:buSzPct val="78571"/>
              <a:buFont typeface="Wingdings" panose="05000000000000000000" pitchFamily="2" charset="2"/>
              <a:buChar char="q"/>
            </a:pPr>
            <a:r>
              <a:rPr lang="es-ES" sz="2400" dirty="0" smtClean="0"/>
              <a:t>Use </a:t>
            </a:r>
            <a:r>
              <a:rPr lang="es-ES" sz="2400" dirty="0"/>
              <a:t>un estilo conversacional y una voz activa, como el tipo de lenguaje que los estudiantes utilizan</a:t>
            </a:r>
            <a:endParaRPr lang="es-PR" noProof="0" dirty="0"/>
          </a:p>
        </p:txBody>
      </p:sp>
      <p:pic>
        <p:nvPicPr>
          <p:cNvPr id="4" name="Picture 3" title="Foto - Procedimientos de Capacitación Secundari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478" y="2362203"/>
            <a:ext cx="3320143" cy="2924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5413832"/>
            <a:ext cx="2163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Foto</a:t>
            </a:r>
            <a:r>
              <a:rPr lang="en-US" sz="1200" dirty="0" smtClean="0"/>
              <a:t> de OSHA </a:t>
            </a:r>
            <a:r>
              <a:rPr lang="en-US" sz="1200" dirty="0"/>
              <a:t>3686-09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3" y="6248403"/>
            <a:ext cx="2163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Fuente</a:t>
            </a:r>
            <a:r>
              <a:rPr lang="en-US" sz="1200" dirty="0"/>
              <a:t>: OSHA 3686-09 2010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s25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19" y="1524009"/>
            <a:ext cx="8218981" cy="3724153"/>
          </a:xfrm>
        </p:spPr>
        <p:txBody>
          <a:bodyPr/>
          <a:lstStyle/>
          <a:p>
            <a:pPr marL="139697">
              <a:lnSpc>
                <a:spcPct val="115000"/>
              </a:lnSpc>
            </a:pPr>
            <a:r>
              <a:rPr lang="es-PR" sz="3200" b="1" noProof="0" dirty="0" smtClean="0">
                <a:solidFill>
                  <a:srgbClr val="0C30B8"/>
                </a:solidFill>
              </a:rPr>
              <a:t>Utilizando PowerPoint - Presentación</a:t>
            </a:r>
            <a:endParaRPr lang="es-PR" sz="3200" noProof="0" dirty="0" smtClean="0">
              <a:solidFill>
                <a:srgbClr val="0C30B8"/>
              </a:solidFill>
            </a:endParaRP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Las diapositivas debe servir como un punto focal para los asuntos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 smtClean="0"/>
              <a:t>¡No </a:t>
            </a:r>
            <a:r>
              <a:rPr lang="es-ES" sz="2400" dirty="0"/>
              <a:t>lea las diapositivas!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Revise las notas del </a:t>
            </a:r>
            <a:r>
              <a:rPr lang="es-ES" sz="2400" dirty="0" smtClean="0"/>
              <a:t>conferenciante antes </a:t>
            </a:r>
            <a:r>
              <a:rPr lang="es-ES" sz="2400" dirty="0"/>
              <a:t>de la presentación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Recuerde: las preguntas y discusión son parte de la experiencia de aprendizaje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Practique el uso de PowerPoint antes de utilizarlo en una clase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Asegúrese de que usted se sienta cómodo </a:t>
            </a:r>
            <a:r>
              <a:rPr lang="es-ES" sz="2400" dirty="0" smtClean="0"/>
              <a:t>moviéndose </a:t>
            </a:r>
            <a:r>
              <a:rPr lang="es-ES" sz="2400" dirty="0"/>
              <a:t>entre las diapositivas y entre la información en las diapositivas</a:t>
            </a:r>
            <a:endParaRPr lang="es-PR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2" y="6366358"/>
            <a:ext cx="2248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Fuente</a:t>
            </a:r>
            <a:r>
              <a:rPr lang="en-US" sz="1200" dirty="0"/>
              <a:t>: OSHA 3686-09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s26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697">
              <a:lnSpc>
                <a:spcPct val="115000"/>
              </a:lnSpc>
            </a:pPr>
            <a:r>
              <a:rPr lang="es-PR" sz="2800" b="1" noProof="0" dirty="0" smtClean="0">
                <a:solidFill>
                  <a:srgbClr val="0C30B8"/>
                </a:solidFill>
              </a:rPr>
              <a:t>Notas del Conferenciante en PowerPoint </a:t>
            </a:r>
            <a:r>
              <a:rPr lang="es-PR" sz="2400" dirty="0"/>
              <a:t>A</a:t>
            </a:r>
            <a:r>
              <a:rPr lang="es-PR" sz="2400" noProof="0" dirty="0" err="1" smtClean="0"/>
              <a:t>lgunas</a:t>
            </a:r>
            <a:r>
              <a:rPr lang="es-PR" sz="2400" noProof="0" dirty="0" smtClean="0"/>
              <a:t> diapositivas tienen notas del conferenciante*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Usted puede finalizar la presentación y ver las notas en la parte inferior de la pantalla o ver la página de notas.</a:t>
            </a:r>
            <a:endParaRPr lang="es-PR" sz="28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2" y="6366358"/>
            <a:ext cx="2163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Fuente</a:t>
            </a:r>
            <a:r>
              <a:rPr lang="en-US" sz="1200" dirty="0"/>
              <a:t>: OSHA 3686-09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26" name="Picture 2" title="Foto - Notas del Conferenciante en PowerPoint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453990"/>
            <a:ext cx="5524500" cy="29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900" y="5237202"/>
            <a:ext cx="1734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C30B8"/>
                </a:solidFill>
              </a:rPr>
              <a:t>Nota del</a:t>
            </a:r>
          </a:p>
          <a:p>
            <a:r>
              <a:rPr lang="en-US" sz="1600" b="1" dirty="0" err="1" smtClean="0">
                <a:solidFill>
                  <a:srgbClr val="0C30B8"/>
                </a:solidFill>
              </a:rPr>
              <a:t>Conferenciante</a:t>
            </a:r>
            <a:endParaRPr lang="en-US" sz="1600" b="1" dirty="0">
              <a:solidFill>
                <a:srgbClr val="0C30B8"/>
              </a:solidFill>
            </a:endParaRPr>
          </a:p>
        </p:txBody>
      </p:sp>
      <p:cxnSp>
        <p:nvCxnSpPr>
          <p:cNvPr id="9" name="Straight Arrow Connector 8" title="Arrow to nota del conferenciante"/>
          <p:cNvCxnSpPr>
            <a:stCxn id="7" idx="1"/>
          </p:cNvCxnSpPr>
          <p:nvPr/>
        </p:nvCxnSpPr>
        <p:spPr>
          <a:xfrm flipH="1">
            <a:off x="5867400" y="5529590"/>
            <a:ext cx="1333500" cy="381744"/>
          </a:xfrm>
          <a:prstGeom prst="straightConnector1">
            <a:avLst/>
          </a:prstGeom>
          <a:ln>
            <a:solidFill>
              <a:srgbClr val="0C30B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s27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585604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9697">
              <a:lnSpc>
                <a:spcPct val="115000"/>
              </a:lnSpc>
            </a:pPr>
            <a:r>
              <a:rPr lang="es-PR" sz="3600" b="1" noProof="0" dirty="0" err="1" smtClean="0">
                <a:solidFill>
                  <a:srgbClr val="0C30B8"/>
                </a:solidFill>
              </a:rPr>
              <a:t>Flip</a:t>
            </a:r>
            <a:r>
              <a:rPr lang="es-PR" sz="3600" b="1" noProof="0" dirty="0" smtClean="0">
                <a:solidFill>
                  <a:srgbClr val="0C30B8"/>
                </a:solidFill>
              </a:rPr>
              <a:t> Charts </a:t>
            </a:r>
            <a:r>
              <a:rPr lang="es-PR" sz="3600" b="1" noProof="0" dirty="0" smtClean="0">
                <a:solidFill>
                  <a:srgbClr val="0C30B8"/>
                </a:solidFill>
                <a:sym typeface="Wingdings" panose="05000000000000000000" pitchFamily="2" charset="2"/>
              </a:rPr>
              <a:t></a:t>
            </a:r>
            <a:r>
              <a:rPr lang="es-PR" sz="3600" b="1" dirty="0" smtClean="0">
                <a:solidFill>
                  <a:srgbClr val="0C30B8"/>
                </a:solidFill>
                <a:sym typeface="Wingdings" panose="05000000000000000000" pitchFamily="2" charset="2"/>
              </a:rPr>
              <a:t> </a:t>
            </a:r>
            <a:r>
              <a:rPr lang="es-PR" sz="36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Rotafolios</a:t>
            </a:r>
            <a:r>
              <a:rPr lang="es-PR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?</a:t>
            </a:r>
            <a:endParaRPr lang="es-PR" sz="3600" noProof="0" dirty="0" smtClean="0">
              <a:solidFill>
                <a:srgbClr val="FF0000"/>
              </a:solidFill>
            </a:endParaRP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Use marcadores de colores oscuros, como negro, marrón oscuro o azul oscuro para el texto principal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El uso de muchos colores en un </a:t>
            </a:r>
            <a:r>
              <a:rPr lang="es-ES" sz="2400" dirty="0" err="1">
                <a:solidFill>
                  <a:srgbClr val="FF0000"/>
                </a:solidFill>
              </a:rPr>
              <a:t>rotafolio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smtClean="0"/>
              <a:t>llamará </a:t>
            </a:r>
            <a:r>
              <a:rPr lang="es-ES" sz="2400" dirty="0"/>
              <a:t>la atención de su público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Imprima en letras de imprenta grandes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Haga una hoja de </a:t>
            </a:r>
            <a:r>
              <a:rPr lang="es-ES" sz="2400" dirty="0" err="1">
                <a:solidFill>
                  <a:srgbClr val="FF0000"/>
                </a:solidFill>
              </a:rPr>
              <a:t>rotafolio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de "prueba" antes del taller y asegúrese de que se puede leer desde el fondo de la sala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Asegúrese de no </a:t>
            </a:r>
            <a:r>
              <a:rPr lang="es-ES" sz="2400" dirty="0" smtClean="0"/>
              <a:t>apiñar </a:t>
            </a:r>
            <a:r>
              <a:rPr lang="es-ES" sz="2400" dirty="0"/>
              <a:t>el </a:t>
            </a:r>
            <a:r>
              <a:rPr lang="es-ES" sz="2400" dirty="0" err="1">
                <a:solidFill>
                  <a:srgbClr val="FF0000"/>
                </a:solidFill>
              </a:rPr>
              <a:t>rotafolio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/>
              <a:t>con demasiada información. Sólo los puntos clave deben ser escritos.</a:t>
            </a:r>
            <a:endParaRPr lang="es-PR" sz="2400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3" y="6248403"/>
            <a:ext cx="2163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Fuente: </a:t>
            </a:r>
            <a:r>
              <a:rPr lang="en-US" sz="1200" dirty="0"/>
              <a:t>OSHA 3686-09 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s28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441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5604"/>
            <a:ext cx="4800600" cy="4967599"/>
          </a:xfrm>
        </p:spPr>
        <p:txBody>
          <a:bodyPr/>
          <a:lstStyle/>
          <a:p>
            <a:pPr marL="139697">
              <a:lnSpc>
                <a:spcPct val="115000"/>
              </a:lnSpc>
            </a:pPr>
            <a:r>
              <a:rPr lang="es-PR" sz="2800" b="1" noProof="0" dirty="0" err="1" smtClean="0">
                <a:solidFill>
                  <a:srgbClr val="0C30B8"/>
                </a:solidFill>
              </a:rPr>
              <a:t>Flip</a:t>
            </a:r>
            <a:r>
              <a:rPr lang="es-PR" sz="2800" b="1" noProof="0" dirty="0" smtClean="0">
                <a:solidFill>
                  <a:srgbClr val="0C30B8"/>
                </a:solidFill>
              </a:rPr>
              <a:t> Charts </a:t>
            </a:r>
            <a:r>
              <a:rPr lang="es-PR" sz="2800" b="1" noProof="0" dirty="0" smtClean="0">
                <a:solidFill>
                  <a:srgbClr val="0C30B8"/>
                </a:solidFill>
                <a:sym typeface="Wingdings" panose="05000000000000000000" pitchFamily="2" charset="2"/>
              </a:rPr>
              <a:t> </a:t>
            </a:r>
            <a:r>
              <a:rPr lang="es-PR" sz="2800" b="1" noProof="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Rotafolios</a:t>
            </a:r>
            <a:endParaRPr lang="es-PR" sz="2800" b="1" noProof="0" dirty="0" smtClean="0">
              <a:solidFill>
                <a:srgbClr val="FF0000"/>
              </a:solidFill>
            </a:endParaRP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Cuide su ortografía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Si tiene problemas con la ortografía, </a:t>
            </a:r>
            <a:r>
              <a:rPr lang="es-ES" sz="2000" dirty="0" smtClean="0"/>
              <a:t>memorice </a:t>
            </a:r>
            <a:r>
              <a:rPr lang="es-ES" sz="2000" dirty="0"/>
              <a:t>la  ortografía correcta de las palabras que es probable que utilice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Pero no deje el uso límite de ortografía de un </a:t>
            </a:r>
            <a:r>
              <a:rPr lang="es-ES" sz="2000" dirty="0" err="1">
                <a:solidFill>
                  <a:srgbClr val="FF0000"/>
                </a:solidFill>
              </a:rPr>
              <a:t>rotafolio</a:t>
            </a:r>
            <a:endParaRPr lang="es-ES" sz="2000" dirty="0">
              <a:solidFill>
                <a:srgbClr val="FF0000"/>
              </a:solidFill>
            </a:endParaRP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La creación de una zona de "escritura-libre" le ayudará a tomar algo de presión a ambos, usted y los participantes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3" y="6248403"/>
            <a:ext cx="2248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Fuente</a:t>
            </a:r>
            <a:r>
              <a:rPr lang="en-US" sz="1200" dirty="0"/>
              <a:t>: OSHA 3686-09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2" title="Foto - Fotafolio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3991" y="2057400"/>
            <a:ext cx="3109096" cy="282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80659" y="5257800"/>
            <a:ext cx="2163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Foto</a:t>
            </a:r>
            <a:r>
              <a:rPr lang="en-US" sz="1200" dirty="0" smtClean="0"/>
              <a:t> de OSHA </a:t>
            </a:r>
            <a:r>
              <a:rPr lang="en-US" sz="1200" dirty="0"/>
              <a:t>3686-09 2010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s29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PR" sz="3200" b="1" noProof="0" dirty="0" smtClean="0">
                <a:solidFill>
                  <a:srgbClr val="0C30B8"/>
                </a:solidFill>
              </a:rPr>
              <a:t>Críticas y Evaluación de la Capacitación *</a:t>
            </a:r>
          </a:p>
          <a:p>
            <a:pPr marL="342891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Administre la evaluación "pre-prueba" antes de la </a:t>
            </a:r>
            <a:r>
              <a:rPr lang="es-ES" sz="2400" dirty="0" smtClean="0"/>
              <a:t>capacitación</a:t>
            </a:r>
            <a:endParaRPr lang="es-ES" sz="2400" dirty="0"/>
          </a:p>
          <a:p>
            <a:pPr marL="342891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Administre la evaluación "post-prueba" al final del programa</a:t>
            </a:r>
          </a:p>
          <a:p>
            <a:pPr marL="342891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Administre la evaluación de </a:t>
            </a:r>
            <a:r>
              <a:rPr lang="es-ES" sz="2400" dirty="0" smtClean="0"/>
              <a:t>capacitación </a:t>
            </a:r>
            <a:r>
              <a:rPr lang="es-ES" sz="2400" dirty="0"/>
              <a:t>global </a:t>
            </a:r>
            <a:endParaRPr lang="es-PR" sz="2400" b="1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s30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729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ct val="78571"/>
            </a:pPr>
            <a:r>
              <a:rPr lang="es-PR" sz="3600" b="1" noProof="0" dirty="0" smtClean="0">
                <a:solidFill>
                  <a:srgbClr val="0C30B8"/>
                </a:solidFill>
              </a:rPr>
              <a:t>Recursos y Programas de Capacitación Actuales</a:t>
            </a:r>
          </a:p>
          <a:p>
            <a:pPr>
              <a:lnSpc>
                <a:spcPct val="115000"/>
              </a:lnSpc>
              <a:buSzPct val="78571"/>
            </a:pPr>
            <a:endParaRPr lang="es-PR" sz="1400" noProof="0" dirty="0" smtClean="0"/>
          </a:p>
          <a:p>
            <a:pPr>
              <a:lnSpc>
                <a:spcPct val="115000"/>
              </a:lnSpc>
              <a:buSzPct val="78571"/>
            </a:pPr>
            <a:r>
              <a:rPr lang="es-PR" sz="2000" noProof="0" dirty="0" smtClean="0"/>
              <a:t>OSHA </a:t>
            </a:r>
            <a:r>
              <a:rPr lang="es-PR" sz="2000" noProof="0" dirty="0" err="1" smtClean="0"/>
              <a:t>Outreach</a:t>
            </a:r>
            <a:r>
              <a:rPr lang="es-PR" sz="2000" noProof="0" dirty="0" smtClean="0"/>
              <a:t> Training </a:t>
            </a:r>
            <a:r>
              <a:rPr lang="es-PR" sz="2000" noProof="0" dirty="0" err="1" smtClean="0"/>
              <a:t>Program</a:t>
            </a:r>
            <a:r>
              <a:rPr lang="es-PR" sz="2000" noProof="0" dirty="0" smtClean="0"/>
              <a:t> </a:t>
            </a:r>
            <a:r>
              <a:rPr lang="es-PR" sz="2000" noProof="0" dirty="0" err="1" smtClean="0"/>
              <a:t>Materials</a:t>
            </a:r>
            <a:r>
              <a:rPr lang="es-PR" sz="2000" noProof="0" dirty="0" smtClean="0"/>
              <a:t>:</a:t>
            </a:r>
          </a:p>
          <a:p>
            <a:pPr>
              <a:lnSpc>
                <a:spcPct val="115000"/>
              </a:lnSpc>
              <a:buSzPct val="78571"/>
            </a:pPr>
            <a:endParaRPr lang="es-PR" sz="2000" u="sng" noProof="0" dirty="0" smtClean="0">
              <a:solidFill>
                <a:schemeClr val="hlink"/>
              </a:solidFill>
              <a:hlinkClick r:id="rId3"/>
            </a:endParaRPr>
          </a:p>
          <a:p>
            <a:pPr>
              <a:lnSpc>
                <a:spcPct val="115000"/>
              </a:lnSpc>
              <a:buSzPct val="78571"/>
            </a:pPr>
            <a:r>
              <a:rPr lang="es-PR" sz="2000" u="sng" noProof="0" dirty="0" smtClean="0">
                <a:solidFill>
                  <a:srgbClr val="0C30B8"/>
                </a:solidFill>
              </a:rPr>
              <a:t>https://www.osha.gov/dte/outreach/</a:t>
            </a:r>
            <a:r>
              <a:rPr lang="es-PR" sz="2000" noProof="0" dirty="0" smtClean="0">
                <a:solidFill>
                  <a:srgbClr val="0C30B8"/>
                </a:solidFill>
              </a:rPr>
              <a:t> </a:t>
            </a:r>
            <a:r>
              <a:rPr lang="es-PR" sz="2000" noProof="0" dirty="0" smtClean="0"/>
              <a:t>(</a:t>
            </a:r>
            <a:r>
              <a:rPr lang="es-ES" sz="2000" dirty="0"/>
              <a:t>tiene recursos específicos para </a:t>
            </a:r>
            <a:r>
              <a:rPr lang="es-ES" sz="2000" dirty="0" smtClean="0"/>
              <a:t>capacitadores- </a:t>
            </a:r>
            <a:r>
              <a:rPr lang="es-ES" sz="2000" dirty="0"/>
              <a:t>y también puede ser separado por industria</a:t>
            </a:r>
            <a:r>
              <a:rPr lang="es-PR" sz="2000" noProof="0" dirty="0" smtClean="0"/>
              <a:t>). </a:t>
            </a:r>
          </a:p>
          <a:p>
            <a:pPr>
              <a:lnSpc>
                <a:spcPct val="115000"/>
              </a:lnSpc>
              <a:buSzPct val="78571"/>
            </a:pPr>
            <a:endParaRPr lang="es-PR" sz="2000" noProof="0" dirty="0" smtClean="0"/>
          </a:p>
          <a:p>
            <a:pPr>
              <a:lnSpc>
                <a:spcPct val="115000"/>
              </a:lnSpc>
              <a:buSzPct val="78571"/>
            </a:pPr>
            <a:r>
              <a:rPr lang="es-PR" sz="2000" noProof="0" dirty="0" err="1" smtClean="0"/>
              <a:t>Susan</a:t>
            </a:r>
            <a:r>
              <a:rPr lang="es-PR" sz="2000" noProof="0" dirty="0" smtClean="0"/>
              <a:t> </a:t>
            </a:r>
            <a:r>
              <a:rPr lang="es-PR" sz="2000" noProof="0" dirty="0" err="1" smtClean="0"/>
              <a:t>Harwood</a:t>
            </a:r>
            <a:r>
              <a:rPr lang="es-PR" sz="2000" noProof="0" dirty="0" smtClean="0"/>
              <a:t> Training </a:t>
            </a:r>
            <a:r>
              <a:rPr lang="es-PR" sz="2000" noProof="0" dirty="0" err="1" smtClean="0"/>
              <a:t>Materials</a:t>
            </a:r>
            <a:r>
              <a:rPr lang="es-PR" sz="2000" noProof="0" dirty="0" smtClean="0"/>
              <a:t> (separado por temas)</a:t>
            </a:r>
          </a:p>
          <a:p>
            <a:pPr>
              <a:lnSpc>
                <a:spcPct val="115000"/>
              </a:lnSpc>
              <a:buSzPct val="78571"/>
            </a:pPr>
            <a:r>
              <a:rPr lang="es-PR" sz="2000" u="sng" noProof="0" dirty="0" smtClean="0">
                <a:solidFill>
                  <a:srgbClr val="0C30B8"/>
                </a:solidFill>
              </a:rPr>
              <a:t>https://www.osha.gov/dte/grant_materials/material_listing_topic.html</a:t>
            </a:r>
            <a:endParaRPr lang="es-PR" sz="2000" u="sng" noProof="0" dirty="0" smtClean="0">
              <a:solidFill>
                <a:srgbClr val="0C30B8"/>
              </a:solidFill>
              <a:hlinkClick r:id="rId4"/>
            </a:endParaRPr>
          </a:p>
          <a:p>
            <a:endParaRPr lang="es-PR" sz="14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s31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491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1600204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ct val="78571"/>
            </a:pPr>
            <a:r>
              <a:rPr lang="es-PR" sz="3600" b="1" noProof="0" dirty="0" smtClean="0">
                <a:solidFill>
                  <a:srgbClr val="0C30B8"/>
                </a:solidFill>
              </a:rPr>
              <a:t>Fuentes</a:t>
            </a:r>
            <a:endParaRPr lang="es-PR" sz="3600" b="1" u="sng" noProof="0" dirty="0" smtClean="0">
              <a:solidFill>
                <a:srgbClr val="0C30B8"/>
              </a:solidFill>
              <a:hlinkClick r:id="rId3"/>
            </a:endParaRPr>
          </a:p>
          <a:p>
            <a:pPr>
              <a:lnSpc>
                <a:spcPct val="115000"/>
              </a:lnSpc>
              <a:buSzPct val="78571"/>
            </a:pPr>
            <a:endParaRPr lang="es-PR" sz="2000" u="sng" noProof="0" dirty="0" smtClean="0">
              <a:solidFill>
                <a:srgbClr val="0C30B8"/>
              </a:solidFill>
            </a:endParaRPr>
          </a:p>
          <a:p>
            <a:pPr>
              <a:lnSpc>
                <a:spcPct val="115000"/>
              </a:lnSpc>
              <a:buSzPct val="78571"/>
            </a:pPr>
            <a:r>
              <a:rPr lang="es-PR" sz="2000" u="sng" noProof="0" dirty="0" smtClean="0">
                <a:solidFill>
                  <a:srgbClr val="0C30B8"/>
                </a:solidFill>
              </a:rPr>
              <a:t>https://www.osha.gov/dte/sharwood/best-practices-booklet.pdf</a:t>
            </a:r>
            <a:r>
              <a:rPr lang="es-PR" sz="2000" noProof="0" dirty="0" smtClean="0">
                <a:solidFill>
                  <a:srgbClr val="0C30B8"/>
                </a:solidFill>
              </a:rPr>
              <a:t> </a:t>
            </a:r>
          </a:p>
          <a:p>
            <a:pPr hangingPunct="0"/>
            <a:r>
              <a:rPr lang="es-PR" sz="2000" noProof="0" dirty="0" smtClean="0"/>
              <a:t> </a:t>
            </a:r>
          </a:p>
          <a:p>
            <a:pPr hangingPunct="0"/>
            <a:r>
              <a:rPr lang="es-PR" sz="2000" noProof="0" dirty="0" err="1" smtClean="0"/>
              <a:t>Noorie</a:t>
            </a:r>
            <a:r>
              <a:rPr lang="es-PR" sz="2000" noProof="0" dirty="0" smtClean="0"/>
              <a:t>, N., “</a:t>
            </a:r>
            <a:r>
              <a:rPr lang="es-PR" sz="2000" noProof="0" dirty="0" err="1" smtClean="0"/>
              <a:t>Application</a:t>
            </a:r>
            <a:r>
              <a:rPr lang="es-PR" sz="2000" noProof="0" dirty="0" smtClean="0"/>
              <a:t> of </a:t>
            </a:r>
            <a:r>
              <a:rPr lang="es-PR" sz="2000" noProof="0" dirty="0" err="1" smtClean="0"/>
              <a:t>an</a:t>
            </a:r>
            <a:r>
              <a:rPr lang="es-PR" sz="2000" noProof="0" dirty="0" smtClean="0"/>
              <a:t> </a:t>
            </a:r>
            <a:r>
              <a:rPr lang="es-PR" sz="2000" noProof="0" dirty="0" err="1" smtClean="0"/>
              <a:t>Andragogical</a:t>
            </a:r>
            <a:r>
              <a:rPr lang="es-PR" sz="2000" noProof="0" dirty="0" smtClean="0"/>
              <a:t> </a:t>
            </a:r>
            <a:r>
              <a:rPr lang="es-PR" sz="2000" noProof="0" dirty="0" err="1" smtClean="0"/>
              <a:t>Model</a:t>
            </a:r>
            <a:r>
              <a:rPr lang="es-PR" sz="2000" noProof="0" dirty="0" smtClean="0"/>
              <a:t> in </a:t>
            </a:r>
            <a:r>
              <a:rPr lang="es-PR" sz="2000" noProof="0" dirty="0" err="1" smtClean="0"/>
              <a:t>Developing</a:t>
            </a:r>
            <a:r>
              <a:rPr lang="es-PR" sz="2000" noProof="0" dirty="0" smtClean="0"/>
              <a:t> a Michigan </a:t>
            </a:r>
            <a:r>
              <a:rPr lang="es-PR" sz="2000" noProof="0" dirty="0" err="1" smtClean="0"/>
              <a:t>Residential</a:t>
            </a:r>
            <a:r>
              <a:rPr lang="es-PR" sz="2000" noProof="0" dirty="0" smtClean="0"/>
              <a:t> </a:t>
            </a:r>
            <a:r>
              <a:rPr lang="es-PR" sz="2000" noProof="0" dirty="0" err="1" smtClean="0"/>
              <a:t>Energy</a:t>
            </a:r>
            <a:r>
              <a:rPr lang="es-PR" sz="2000" noProof="0" dirty="0" smtClean="0"/>
              <a:t> </a:t>
            </a:r>
            <a:r>
              <a:rPr lang="es-PR" sz="2000" noProof="0" dirty="0" err="1" smtClean="0"/>
              <a:t>Code</a:t>
            </a:r>
            <a:r>
              <a:rPr lang="es-PR" sz="2000" noProof="0" dirty="0" smtClean="0"/>
              <a:t> Training </a:t>
            </a:r>
            <a:r>
              <a:rPr lang="es-PR" sz="2000" noProof="0" dirty="0" err="1" smtClean="0"/>
              <a:t>Curriculum</a:t>
            </a:r>
            <a:r>
              <a:rPr lang="es-PR" sz="2000" noProof="0" dirty="0" smtClean="0"/>
              <a:t> </a:t>
            </a:r>
            <a:r>
              <a:rPr lang="es-PR" sz="2000" noProof="0" dirty="0" err="1" smtClean="0"/>
              <a:t>for</a:t>
            </a:r>
            <a:r>
              <a:rPr lang="es-PR" sz="2000" noProof="0" dirty="0" smtClean="0"/>
              <a:t> </a:t>
            </a:r>
            <a:r>
              <a:rPr lang="es-PR" sz="2000" noProof="0" dirty="0" err="1" smtClean="0"/>
              <a:t>Building</a:t>
            </a:r>
            <a:r>
              <a:rPr lang="es-PR" sz="2000" noProof="0" dirty="0" smtClean="0"/>
              <a:t> </a:t>
            </a:r>
            <a:r>
              <a:rPr lang="es-PR" sz="2000" noProof="0" dirty="0" err="1" smtClean="0"/>
              <a:t>Inspectors</a:t>
            </a:r>
            <a:r>
              <a:rPr lang="es-PR" sz="2000" noProof="0" dirty="0" smtClean="0"/>
              <a:t> and </a:t>
            </a:r>
            <a:r>
              <a:rPr lang="es-PR" sz="2000" noProof="0" dirty="0" err="1" smtClean="0"/>
              <a:t>Officials</a:t>
            </a:r>
            <a:r>
              <a:rPr lang="es-PR" sz="2000" noProof="0" dirty="0" smtClean="0"/>
              <a:t> in Michigan”, Masters </a:t>
            </a:r>
            <a:r>
              <a:rPr lang="es-PR" sz="2000" noProof="0" dirty="0" err="1" smtClean="0"/>
              <a:t>Thesis</a:t>
            </a:r>
            <a:r>
              <a:rPr lang="es-PR" sz="2000" noProof="0" dirty="0" smtClean="0"/>
              <a:t>, Michigan </a:t>
            </a:r>
            <a:r>
              <a:rPr lang="es-PR" sz="2000" noProof="0" dirty="0" err="1" smtClean="0"/>
              <a:t>State</a:t>
            </a:r>
            <a:r>
              <a:rPr lang="es-PR" sz="2000" noProof="0" dirty="0" smtClean="0"/>
              <a:t> </a:t>
            </a:r>
            <a:r>
              <a:rPr lang="es-PR" sz="2000" noProof="0" dirty="0" err="1" smtClean="0"/>
              <a:t>University</a:t>
            </a:r>
            <a:r>
              <a:rPr lang="es-PR" sz="2000" noProof="0" dirty="0" smtClean="0"/>
              <a:t> (2004).</a:t>
            </a:r>
          </a:p>
          <a:p>
            <a:pPr>
              <a:lnSpc>
                <a:spcPct val="115000"/>
              </a:lnSpc>
              <a:buSzPct val="78571"/>
            </a:pPr>
            <a:endParaRPr lang="es-PR" sz="2000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s32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583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R" sz="2400" b="1" noProof="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PR" sz="4400" noProof="0" dirty="0" smtClean="0">
              <a:solidFill>
                <a:srgbClr val="0C30B8"/>
              </a:solidFill>
            </a:endParaRPr>
          </a:p>
          <a:p>
            <a:pPr algn="ctr" eaLnBrk="1" hangingPunct="1">
              <a:defRPr/>
            </a:pPr>
            <a:r>
              <a:rPr lang="es-PR" sz="4400" b="1" noProof="0" dirty="0" smtClean="0">
                <a:solidFill>
                  <a:srgbClr val="0C30B8"/>
                </a:solidFill>
              </a:rPr>
              <a:t>¡Gracias!</a:t>
            </a:r>
          </a:p>
          <a:p>
            <a:pPr algn="ctr" eaLnBrk="1" hangingPunct="1">
              <a:defRPr/>
            </a:pPr>
            <a:r>
              <a:rPr lang="es-PR" sz="4400" b="1" noProof="0" dirty="0" smtClean="0">
                <a:solidFill>
                  <a:srgbClr val="0C30B8"/>
                </a:solidFill>
              </a:rPr>
              <a:t>y</a:t>
            </a:r>
          </a:p>
          <a:p>
            <a:pPr algn="ctr" eaLnBrk="1" hangingPunct="1">
              <a:defRPr/>
            </a:pPr>
            <a:r>
              <a:rPr lang="es-PR" sz="4400" b="1" noProof="0" dirty="0" smtClean="0">
                <a:solidFill>
                  <a:srgbClr val="0C30B8"/>
                </a:solidFill>
              </a:rPr>
              <a:t>Preguntas y Respuestas</a:t>
            </a:r>
            <a:endParaRPr lang="es-PR" sz="4400" b="1" noProof="0" dirty="0">
              <a:solidFill>
                <a:srgbClr val="0C3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s36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Este </a:t>
            </a:r>
            <a:r>
              <a:rPr lang="en-US" sz="2800" b="1" dirty="0">
                <a:latin typeface="Calibri" panose="020F0502020204030204" pitchFamily="34" charset="0"/>
              </a:rPr>
              <a:t>material </a:t>
            </a:r>
            <a:r>
              <a:rPr lang="en-US" sz="2800" b="1" dirty="0" err="1">
                <a:latin typeface="Calibri" panose="020F0502020204030204" pitchFamily="34" charset="0"/>
              </a:rPr>
              <a:t>fue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producido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bajo</a:t>
            </a:r>
            <a:r>
              <a:rPr lang="en-US" sz="2800" b="1" dirty="0">
                <a:latin typeface="Calibri" panose="020F0502020204030204" pitchFamily="34" charset="0"/>
              </a:rPr>
              <a:t> el </a:t>
            </a:r>
            <a:r>
              <a:rPr lang="en-US" sz="2800" b="1" dirty="0" err="1">
                <a:latin typeface="Calibri" panose="020F0502020204030204" pitchFamily="34" charset="0"/>
              </a:rPr>
              <a:t>número</a:t>
            </a:r>
            <a:r>
              <a:rPr lang="en-US" sz="2800" b="1" dirty="0">
                <a:latin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</a:rPr>
              <a:t>concesión</a:t>
            </a:r>
            <a:r>
              <a:rPr lang="en-US" sz="2800" b="1" dirty="0">
                <a:latin typeface="Calibri" panose="020F0502020204030204" pitchFamily="34" charset="0"/>
              </a:rPr>
              <a:t> SH-26316-SH4 de la </a:t>
            </a:r>
            <a:r>
              <a:rPr lang="en-US" sz="2800" b="1" dirty="0" err="1">
                <a:latin typeface="Calibri" panose="020F0502020204030204" pitchFamily="34" charset="0"/>
              </a:rPr>
              <a:t>administración</a:t>
            </a:r>
            <a:r>
              <a:rPr lang="en-US" sz="2800" b="1" dirty="0">
                <a:latin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</a:rPr>
              <a:t>seguridad</a:t>
            </a:r>
            <a:r>
              <a:rPr lang="en-US" sz="2800" b="1" dirty="0">
                <a:latin typeface="Calibri" panose="020F0502020204030204" pitchFamily="34" charset="0"/>
              </a:rPr>
              <a:t> y </a:t>
            </a:r>
            <a:r>
              <a:rPr lang="en-US" sz="2800" b="1" dirty="0" err="1">
                <a:latin typeface="Calibri" panose="020F0502020204030204" pitchFamily="34" charset="0"/>
              </a:rPr>
              <a:t>salud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ocupacional</a:t>
            </a:r>
            <a:r>
              <a:rPr lang="en-US" sz="2800" b="1" dirty="0"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</a:rPr>
              <a:t>Departamento</a:t>
            </a:r>
            <a:r>
              <a:rPr lang="en-US" sz="2800" b="1" dirty="0">
                <a:latin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</a:rPr>
              <a:t>trabajo</a:t>
            </a:r>
            <a:r>
              <a:rPr lang="en-US" sz="2800" b="1" dirty="0">
                <a:latin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</a:rPr>
              <a:t>los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Estados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Unidos</a:t>
            </a:r>
            <a:r>
              <a:rPr lang="en-US" sz="2800" b="1" dirty="0">
                <a:latin typeface="Calibri" panose="020F0502020204030204" pitchFamily="34" charset="0"/>
              </a:rPr>
              <a:t>. No </a:t>
            </a:r>
            <a:r>
              <a:rPr lang="en-US" sz="2800" b="1" dirty="0" err="1">
                <a:latin typeface="Calibri" panose="020F0502020204030204" pitchFamily="34" charset="0"/>
              </a:rPr>
              <a:t>necesariamente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refleja</a:t>
            </a:r>
            <a:r>
              <a:rPr lang="en-US" sz="2800" b="1" dirty="0">
                <a:latin typeface="Calibri" panose="020F0502020204030204" pitchFamily="34" charset="0"/>
              </a:rPr>
              <a:t> las </a:t>
            </a:r>
            <a:r>
              <a:rPr lang="en-US" sz="2800" b="1" dirty="0" err="1">
                <a:latin typeface="Calibri" panose="020F0502020204030204" pitchFamily="34" charset="0"/>
              </a:rPr>
              <a:t>opiniones</a:t>
            </a:r>
            <a:r>
              <a:rPr lang="en-US" sz="2800" b="1" dirty="0">
                <a:latin typeface="Calibri" panose="020F0502020204030204" pitchFamily="34" charset="0"/>
              </a:rPr>
              <a:t> o </a:t>
            </a:r>
            <a:r>
              <a:rPr lang="en-US" sz="2800" b="1" dirty="0" err="1">
                <a:latin typeface="Calibri" panose="020F0502020204030204" pitchFamily="34" charset="0"/>
              </a:rPr>
              <a:t>políticas</a:t>
            </a:r>
            <a:r>
              <a:rPr lang="en-US" sz="2800" b="1" dirty="0">
                <a:latin typeface="Calibri" panose="020F0502020204030204" pitchFamily="34" charset="0"/>
              </a:rPr>
              <a:t> del </a:t>
            </a:r>
            <a:r>
              <a:rPr lang="en-US" sz="2800" b="1" dirty="0" err="1">
                <a:latin typeface="Calibri" panose="020F0502020204030204" pitchFamily="34" charset="0"/>
              </a:rPr>
              <a:t>Departamento</a:t>
            </a:r>
            <a:r>
              <a:rPr lang="en-US" sz="2800" b="1" dirty="0">
                <a:latin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</a:rPr>
              <a:t>trabajo</a:t>
            </a:r>
            <a:r>
              <a:rPr lang="en-US" sz="2800" b="1" dirty="0">
                <a:latin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</a:rPr>
              <a:t>los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Estados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Unidos</a:t>
            </a:r>
            <a:r>
              <a:rPr lang="en-US" sz="2800" b="1" dirty="0"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</a:rPr>
              <a:t>ni</a:t>
            </a:r>
            <a:r>
              <a:rPr lang="en-US" sz="2800" b="1" dirty="0">
                <a:latin typeface="Calibri" panose="020F0502020204030204" pitchFamily="34" charset="0"/>
              </a:rPr>
              <a:t> la </a:t>
            </a:r>
            <a:r>
              <a:rPr lang="en-US" sz="2800" b="1" dirty="0" err="1">
                <a:latin typeface="Calibri" panose="020F0502020204030204" pitchFamily="34" charset="0"/>
              </a:rPr>
              <a:t>mención</a:t>
            </a:r>
            <a:r>
              <a:rPr lang="en-US" sz="2800" b="1" dirty="0">
                <a:latin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</a:rPr>
              <a:t>nombres</a:t>
            </a:r>
            <a:r>
              <a:rPr lang="en-US" sz="2800" b="1" dirty="0">
                <a:latin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</a:rPr>
              <a:t>oficios</a:t>
            </a:r>
            <a:r>
              <a:rPr lang="en-US" sz="2800" b="1" dirty="0"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</a:rPr>
              <a:t>productos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comerciales</a:t>
            </a:r>
            <a:r>
              <a:rPr lang="en-US" sz="2800" b="1" dirty="0">
                <a:latin typeface="Calibri" panose="020F0502020204030204" pitchFamily="34" charset="0"/>
              </a:rPr>
              <a:t> u </a:t>
            </a:r>
            <a:r>
              <a:rPr lang="en-US" sz="2800" b="1" dirty="0" err="1">
                <a:latin typeface="Calibri" panose="020F0502020204030204" pitchFamily="34" charset="0"/>
              </a:rPr>
              <a:t>organizaciones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implican</a:t>
            </a:r>
            <a:r>
              <a:rPr lang="en-US" sz="2800" b="1" dirty="0">
                <a:latin typeface="Calibri" panose="020F0502020204030204" pitchFamily="34" charset="0"/>
              </a:rPr>
              <a:t> el </a:t>
            </a:r>
            <a:r>
              <a:rPr lang="en-US" sz="2800" b="1" dirty="0" err="1">
                <a:latin typeface="Calibri" panose="020F0502020204030204" pitchFamily="34" charset="0"/>
              </a:rPr>
              <a:t>aval</a:t>
            </a:r>
            <a:r>
              <a:rPr lang="en-US" sz="2800" b="1" dirty="0">
                <a:latin typeface="Calibri" panose="020F0502020204030204" pitchFamily="34" charset="0"/>
              </a:rPr>
              <a:t> del </a:t>
            </a:r>
            <a:r>
              <a:rPr lang="en-US" sz="2800" b="1" dirty="0" err="1">
                <a:latin typeface="Calibri" panose="020F0502020204030204" pitchFamily="34" charset="0"/>
              </a:rPr>
              <a:t>gobierno</a:t>
            </a:r>
            <a:r>
              <a:rPr lang="en-US" sz="2800" b="1" dirty="0">
                <a:latin typeface="Calibri" panose="020F0502020204030204" pitchFamily="34" charset="0"/>
              </a:rPr>
              <a:t> de </a:t>
            </a:r>
            <a:r>
              <a:rPr lang="en-US" sz="2800" b="1" dirty="0" err="1">
                <a:latin typeface="Calibri" panose="020F0502020204030204" pitchFamily="34" charset="0"/>
              </a:rPr>
              <a:t>los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Estados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</a:rPr>
              <a:t>Unidos</a:t>
            </a:r>
            <a:r>
              <a:rPr lang="en-US" sz="2800" b="1" dirty="0">
                <a:latin typeface="Calibri" panose="020F0502020204030204" pitchFamily="34" charset="0"/>
              </a:rPr>
              <a:t>.</a:t>
            </a:r>
          </a:p>
          <a:p>
            <a:pPr marL="457200">
              <a:lnSpc>
                <a:spcPct val="133000"/>
              </a:lnSpc>
              <a:buSzPct val="45833"/>
            </a:pPr>
            <a:endParaRPr lang="en-US" sz="2400" b="1" dirty="0">
              <a:latin typeface="Calibri" panose="020F0502020204030204" pitchFamily="34" charset="0"/>
            </a:endParaRPr>
          </a:p>
          <a:p>
            <a:pPr marL="457200" lvl="0" algn="just">
              <a:lnSpc>
                <a:spcPct val="133000"/>
              </a:lnSpc>
              <a:buSzPct val="45833"/>
            </a:pPr>
            <a:r>
              <a:rPr lang="es" sz="2400" b="1" dirty="0" smtClean="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s" sz="2400" b="1" dirty="0">
                <a:latin typeface="Calibri"/>
                <a:ea typeface="Calibri"/>
                <a:cs typeface="Calibri"/>
                <a:sym typeface="Calibri"/>
              </a:rPr>
              <a:t>​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2269" y="104771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i="1" kern="0" dirty="0" smtClean="0">
                <a:solidFill>
                  <a:srgbClr val="0C30B8"/>
                </a:solidFill>
              </a:rPr>
              <a:t>Capacitación</a:t>
            </a:r>
            <a:r>
              <a:rPr lang="es-PR" kern="0" dirty="0" smtClean="0">
                <a:solidFill>
                  <a:srgbClr val="0C30B8"/>
                </a:solidFill>
              </a:rPr>
              <a:t> Secundaria</a:t>
            </a:r>
            <a:r>
              <a:rPr lang="es-PR" sz="2400" kern="0" dirty="0" smtClean="0">
                <a:solidFill>
                  <a:srgbClr val="0C30B8"/>
                </a:solidFill>
              </a:rPr>
              <a:t>- Módulo 9</a:t>
            </a:r>
            <a:endParaRPr lang="es-PR" sz="2400" kern="0" dirty="0">
              <a:solidFill>
                <a:srgbClr val="0C30B8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507" y="837346"/>
            <a:ext cx="8229600" cy="800200"/>
          </a:xfrm>
        </p:spPr>
        <p:txBody>
          <a:bodyPr anchor="t"/>
          <a:lstStyle/>
          <a:p>
            <a:pPr lvl="0">
              <a:lnSpc>
                <a:spcPct val="133000"/>
              </a:lnSpc>
            </a:pPr>
            <a:r>
              <a:rPr lang="es" sz="3200" dirty="0">
                <a:solidFill>
                  <a:srgbClr val="0C30B8"/>
                </a:solidFill>
                <a:latin typeface="Calibri"/>
                <a:ea typeface="Calibri"/>
                <a:cs typeface="Calibri"/>
                <a:sym typeface="Calibri"/>
              </a:rPr>
              <a:t>Información​ de la subvenci</a:t>
            </a:r>
            <a:r>
              <a:rPr lang="es-PR" sz="3200" dirty="0" err="1">
                <a:solidFill>
                  <a:srgbClr val="0C30B8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" sz="3200" dirty="0">
                <a:solidFill>
                  <a:srgbClr val="0C30B8"/>
                </a:solidFill>
                <a:latin typeface="Calibri"/>
                <a:ea typeface="Calibri"/>
                <a:cs typeface="Calibri"/>
                <a:sym typeface="Calibri"/>
              </a:rPr>
              <a:t>n de </a:t>
            </a:r>
            <a:r>
              <a:rPr lang="es" sz="3200" dirty="0" smtClean="0">
                <a:solidFill>
                  <a:srgbClr val="0C30B8"/>
                </a:solidFill>
                <a:latin typeface="Calibri"/>
                <a:ea typeface="Calibri"/>
                <a:cs typeface="Calibri"/>
                <a:sym typeface="Calibri"/>
              </a:rPr>
              <a:t>OSHA</a:t>
            </a:r>
            <a:endParaRPr lang="en-US" dirty="0">
              <a:solidFill>
                <a:srgbClr val="0C3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0577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0408" y="1598237"/>
            <a:ext cx="7592992" cy="368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5090"/>
              </a:lnSpc>
              <a:buClr>
                <a:schemeClr val="dk1"/>
              </a:buClr>
              <a:buSzPct val="55000"/>
            </a:pPr>
            <a:r>
              <a:rPr lang="es-PR" sz="2000" dirty="0">
                <a:solidFill>
                  <a:schemeClr val="dk1"/>
                </a:solidFill>
              </a:rPr>
              <a:t>Desarrollo del Programa​</a:t>
            </a:r>
          </a:p>
          <a:p>
            <a:pPr marL="457200" lvl="0" algn="just">
              <a:lnSpc>
                <a:spcPct val="136800"/>
              </a:lnSpc>
            </a:pPr>
            <a:r>
              <a:rPr lang="es-PR" sz="2000" dirty="0">
                <a:solidFill>
                  <a:schemeClr val="dk1"/>
                </a:solidFill>
              </a:rPr>
              <a:t>Este programa fue desarrollado por profesores y estudiantes de la E</a:t>
            </a:r>
            <a:r>
              <a:rPr lang="es-PR" sz="2000" dirty="0">
                <a:solidFill>
                  <a:srgbClr val="212121"/>
                </a:solidFill>
              </a:rPr>
              <a:t>scuela de Planificación, Diseño y Construcción de </a:t>
            </a:r>
            <a:r>
              <a:rPr lang="es-PR" sz="2000" i="1" dirty="0">
                <a:solidFill>
                  <a:srgbClr val="212121"/>
                </a:solidFill>
              </a:rPr>
              <a:t>Michigan </a:t>
            </a:r>
            <a:r>
              <a:rPr lang="es-PR" sz="2000" i="1" dirty="0" err="1">
                <a:solidFill>
                  <a:srgbClr val="212121"/>
                </a:solidFill>
              </a:rPr>
              <a:t>State</a:t>
            </a:r>
            <a:r>
              <a:rPr lang="es-PR" sz="2000" i="1" dirty="0">
                <a:solidFill>
                  <a:srgbClr val="212121"/>
                </a:solidFill>
              </a:rPr>
              <a:t> </a:t>
            </a:r>
            <a:r>
              <a:rPr lang="es-PR" sz="2000" i="1" dirty="0" err="1">
                <a:solidFill>
                  <a:srgbClr val="212121"/>
                </a:solidFill>
              </a:rPr>
              <a:t>University</a:t>
            </a:r>
            <a:r>
              <a:rPr lang="es-PR" sz="2000" i="1" dirty="0">
                <a:solidFill>
                  <a:srgbClr val="212121"/>
                </a:solidFill>
              </a:rPr>
              <a:t> </a:t>
            </a:r>
            <a:r>
              <a:rPr lang="es-PR" sz="2000" dirty="0">
                <a:solidFill>
                  <a:srgbClr val="212121"/>
                </a:solidFill>
              </a:rPr>
              <a:t>en colaboración con el Comité de Seguridad del Instituto Americano de Construcción en Acero (AISC por sus siglas en inglés) y la Universidad de Puerto Rico en Mayagüez</a:t>
            </a:r>
            <a:r>
              <a:rPr lang="es-PR" sz="2000" dirty="0" smtClean="0">
                <a:solidFill>
                  <a:srgbClr val="212121"/>
                </a:solidFill>
              </a:rPr>
              <a:t>.</a:t>
            </a:r>
            <a:endParaRPr lang="es-PR" sz="2000" dirty="0">
              <a:solidFill>
                <a:srgbClr val="0C30B8"/>
              </a:solidFill>
            </a:endParaRPr>
          </a:p>
          <a:p>
            <a:pPr lvl="0"/>
            <a:endParaRPr lang="es-PR" sz="2000" dirty="0">
              <a:solidFill>
                <a:srgbClr val="0C30B8"/>
              </a:solidFill>
            </a:endParaRPr>
          </a:p>
          <a:p>
            <a:pPr lvl="0">
              <a:buSzPct val="25000"/>
            </a:pPr>
            <a:r>
              <a:rPr lang="es-PR" sz="2000" dirty="0">
                <a:solidFill>
                  <a:srgbClr val="000000"/>
                </a:solidFill>
                <a:sym typeface="Arial"/>
              </a:rPr>
              <a:t>D</a:t>
            </a:r>
            <a:r>
              <a:rPr lang="es-PR" sz="2000" dirty="0"/>
              <a:t>iciembre de</a:t>
            </a:r>
            <a:r>
              <a:rPr lang="es-PR" sz="2000" dirty="0">
                <a:solidFill>
                  <a:srgbClr val="000000"/>
                </a:solidFill>
                <a:sym typeface="Arial"/>
              </a:rPr>
              <a:t> 2014</a:t>
            </a:r>
          </a:p>
        </p:txBody>
      </p:sp>
      <p:pic>
        <p:nvPicPr>
          <p:cNvPr id="5" name="Picture 4" title="Michigan State University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74" y="5454263"/>
            <a:ext cx="2237427" cy="743776"/>
          </a:xfrm>
          <a:prstGeom prst="rect">
            <a:avLst/>
          </a:prstGeom>
        </p:spPr>
      </p:pic>
      <p:pic>
        <p:nvPicPr>
          <p:cNvPr id="6" name="Picture 5" title="Foto - SPDC - School of Planning, Design and Constructio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6260" y="5327830"/>
            <a:ext cx="1450975" cy="896191"/>
          </a:xfrm>
          <a:prstGeom prst="rect">
            <a:avLst/>
          </a:prstGeom>
        </p:spPr>
      </p:pic>
      <p:pic>
        <p:nvPicPr>
          <p:cNvPr id="7" name="Picture 6" title="Universidad de Puerto Rico Logo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292" y="5234790"/>
            <a:ext cx="1201016" cy="1304657"/>
          </a:xfrm>
          <a:prstGeom prst="rect">
            <a:avLst/>
          </a:prstGeom>
        </p:spPr>
      </p:pic>
      <p:pic>
        <p:nvPicPr>
          <p:cNvPr id="9" name="Picture 8" title="AISC - American Institute of Steel Constructio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695" y="5112857"/>
            <a:ext cx="1554615" cy="142658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8600" y="762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kern="0" dirty="0" smtClean="0">
                <a:solidFill>
                  <a:srgbClr val="0C30B8"/>
                </a:solidFill>
              </a:rPr>
              <a:t>Capacitación Secundaria</a:t>
            </a:r>
            <a:r>
              <a:rPr lang="es-PR" sz="2400" kern="0" dirty="0" smtClean="0">
                <a:solidFill>
                  <a:srgbClr val="0C30B8"/>
                </a:solidFill>
              </a:rPr>
              <a:t>- Módulo 9</a:t>
            </a:r>
            <a:endParaRPr lang="es-PR" sz="2400" kern="0" dirty="0">
              <a:solidFill>
                <a:srgbClr val="0C30B8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41112"/>
            <a:ext cx="8229600" cy="377472"/>
          </a:xfrm>
        </p:spPr>
        <p:txBody>
          <a:bodyPr anchor="t"/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Desarrollo</a:t>
            </a:r>
            <a:r>
              <a:rPr lang="en-US" sz="900" dirty="0" smtClean="0">
                <a:solidFill>
                  <a:schemeClr val="bg1"/>
                </a:solidFill>
              </a:rPr>
              <a:t> del </a:t>
            </a:r>
            <a:r>
              <a:rPr lang="en-US" sz="900" dirty="0" err="1" smtClean="0">
                <a:solidFill>
                  <a:schemeClr val="bg1"/>
                </a:solidFill>
              </a:rPr>
              <a:t>Programa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193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600204"/>
            <a:ext cx="4648199" cy="4967599"/>
          </a:xfrm>
        </p:spPr>
        <p:txBody>
          <a:bodyPr/>
          <a:lstStyle/>
          <a:p>
            <a:r>
              <a:rPr lang="es-ES" sz="2800" b="1" dirty="0">
                <a:solidFill>
                  <a:srgbClr val="0C30B8"/>
                </a:solidFill>
              </a:rPr>
              <a:t>Consejos de aprendizaje para adultos:</a:t>
            </a:r>
          </a:p>
          <a:p>
            <a:r>
              <a:rPr lang="es-ES" sz="2800" b="1" dirty="0" err="1" smtClean="0">
                <a:solidFill>
                  <a:srgbClr val="0C30B8"/>
                </a:solidFill>
              </a:rPr>
              <a:t>Andragogía</a:t>
            </a:r>
            <a:r>
              <a:rPr lang="es-ES" sz="2800" b="1" dirty="0" smtClean="0">
                <a:solidFill>
                  <a:srgbClr val="0C30B8"/>
                </a:solidFill>
              </a:rPr>
              <a:t> </a:t>
            </a:r>
            <a:r>
              <a:rPr lang="es-ES" sz="2800" b="1" dirty="0">
                <a:solidFill>
                  <a:srgbClr val="0C30B8"/>
                </a:solidFill>
              </a:rPr>
              <a:t>-</a:t>
            </a:r>
          </a:p>
          <a:p>
            <a:r>
              <a:rPr lang="es-ES" sz="2800" b="1" dirty="0">
                <a:solidFill>
                  <a:srgbClr val="0C30B8"/>
                </a:solidFill>
              </a:rPr>
              <a:t>   </a:t>
            </a:r>
            <a:r>
              <a:rPr lang="es-ES" sz="2800" b="1" dirty="0" smtClean="0">
                <a:solidFill>
                  <a:srgbClr val="0C30B8"/>
                </a:solidFill>
              </a:rPr>
              <a:t>¿Qué </a:t>
            </a:r>
            <a:r>
              <a:rPr lang="es-ES" sz="2800" b="1" dirty="0">
                <a:solidFill>
                  <a:srgbClr val="0C30B8"/>
                </a:solidFill>
              </a:rPr>
              <a:t>es</a:t>
            </a:r>
            <a:r>
              <a:rPr lang="es-ES" sz="2800" b="1" dirty="0" smtClean="0">
                <a:solidFill>
                  <a:srgbClr val="0C30B8"/>
                </a:solidFill>
              </a:rPr>
              <a:t>?</a:t>
            </a:r>
          </a:p>
          <a:p>
            <a:endParaRPr lang="es-PR" sz="1050" noProof="0" dirty="0" smtClean="0"/>
          </a:p>
          <a:p>
            <a:r>
              <a:rPr lang="es-ES" sz="2400" dirty="0" err="1"/>
              <a:t>Andragogía</a:t>
            </a:r>
            <a:r>
              <a:rPr lang="es-ES" sz="2400" dirty="0"/>
              <a:t> es un término que consiste de estrategias de enseñanza dirigidas a adultos y cómo aprenden los adultos. Un proceso usado comúnmente es la participación del alumno adulto, lo que resulta en una experiencia de aprendizaje.</a:t>
            </a:r>
            <a:endParaRPr lang="es-PR" sz="2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</a:t>
            </a:r>
            <a:endParaRPr lang="es-PR" noProof="0" dirty="0">
              <a:solidFill>
                <a:srgbClr val="0C30B8"/>
              </a:solidFill>
            </a:endParaRPr>
          </a:p>
        </p:txBody>
      </p:sp>
      <p:pic>
        <p:nvPicPr>
          <p:cNvPr id="5" name="Picture 4" title="Foto - Andragogía es un término que consiste de estrategias de enseñanza dirigidas a adultos y cómo aprenden los adultos. Un proceso usado comúnmente es la participación del alumno adulto, lo que resulta en una experiencia de aprendizaje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20" t="71718" r="47792" b="9712"/>
          <a:stretch/>
        </p:blipFill>
        <p:spPr>
          <a:xfrm>
            <a:off x="4982531" y="2697887"/>
            <a:ext cx="3704273" cy="27722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75271" y="6284688"/>
            <a:ext cx="3504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Fuente de </a:t>
            </a:r>
            <a:r>
              <a:rPr lang="en-US" sz="1200" dirty="0" err="1" smtClean="0"/>
              <a:t>foto</a:t>
            </a:r>
            <a:r>
              <a:rPr lang="en-US" sz="1200" dirty="0" smtClean="0"/>
              <a:t> y </a:t>
            </a:r>
            <a:r>
              <a:rPr lang="en-US" sz="1200" dirty="0" err="1" smtClean="0"/>
              <a:t>contenido</a:t>
            </a:r>
            <a:r>
              <a:rPr lang="en-US" sz="1200" dirty="0" smtClean="0"/>
              <a:t>: </a:t>
            </a:r>
            <a:r>
              <a:rPr lang="en-US" sz="1200" dirty="0"/>
              <a:t>OSHA 3686-09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09600" y="2259490"/>
            <a:ext cx="7726101" cy="14709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82588" indent="-342891">
              <a:lnSpc>
                <a:spcPct val="115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000" dirty="0" smtClean="0"/>
              <a:t>Los </a:t>
            </a:r>
            <a:r>
              <a:rPr lang="es-ES" sz="2000" dirty="0"/>
              <a:t>adultos son aprendices voluntarios</a:t>
            </a:r>
          </a:p>
          <a:p>
            <a:pPr marL="482588" indent="-342891">
              <a:lnSpc>
                <a:spcPct val="115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Aprenden la información necesaria de forma rápida</a:t>
            </a:r>
          </a:p>
          <a:p>
            <a:pPr marL="482588" indent="-342891">
              <a:lnSpc>
                <a:spcPct val="115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Deben compartir experiencias de vida que se relacionan</a:t>
            </a:r>
          </a:p>
          <a:p>
            <a:pPr marL="482588" indent="-342891">
              <a:lnSpc>
                <a:spcPct val="115000"/>
              </a:lnSpc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000" dirty="0"/>
              <a:t>Necesitan ser tratados con respeto mutuo</a:t>
            </a:r>
            <a:endParaRPr lang="es-PR" sz="2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2" name="Picture 1" title="Foto - Los adultos son aprendice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285" y="3959726"/>
            <a:ext cx="3139712" cy="24711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3" y="6271571"/>
            <a:ext cx="3034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Foto</a:t>
            </a:r>
            <a:r>
              <a:rPr lang="en-US" sz="1200" dirty="0" smtClean="0"/>
              <a:t> y </a:t>
            </a:r>
            <a:r>
              <a:rPr lang="en-US" sz="1200" dirty="0" err="1" smtClean="0"/>
              <a:t>contenido</a:t>
            </a:r>
            <a:r>
              <a:rPr lang="en-US" sz="1200" dirty="0" smtClean="0"/>
              <a:t> de </a:t>
            </a:r>
            <a:r>
              <a:rPr lang="en-US" sz="1200" dirty="0"/>
              <a:t>OSHA 3686-09 2010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762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100000"/>
              <a:buNone/>
              <a:defRPr sz="3600" b="1" i="0" u="none" strike="noStrike" cap="none" baseline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rt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r>
              <a:rPr lang="es-PR" sz="2800" kern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kern="0" dirty="0" smtClean="0">
                <a:solidFill>
                  <a:srgbClr val="0C30B8"/>
                </a:solidFill>
              </a:rPr>
              <a:t/>
            </a:r>
            <a:br>
              <a:rPr lang="es-PR" kern="0" dirty="0" smtClean="0">
                <a:solidFill>
                  <a:srgbClr val="0C30B8"/>
                </a:solidFill>
              </a:rPr>
            </a:br>
            <a:r>
              <a:rPr lang="es-PR" sz="2400" kern="0" dirty="0" smtClean="0">
                <a:solidFill>
                  <a:srgbClr val="0C30B8"/>
                </a:solidFill>
              </a:rPr>
              <a:t>Módulo 9</a:t>
            </a:r>
            <a:endParaRPr lang="es-PR" kern="0" dirty="0">
              <a:solidFill>
                <a:srgbClr val="0C30B8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9259" y="1602005"/>
            <a:ext cx="8229600" cy="754804"/>
          </a:xfrm>
        </p:spPr>
        <p:txBody>
          <a:bodyPr anchor="t"/>
          <a:lstStyle/>
          <a:p>
            <a:pPr marL="139697" lvl="0">
              <a:lnSpc>
                <a:spcPct val="115000"/>
              </a:lnSpc>
            </a:pPr>
            <a:r>
              <a:rPr lang="es-PR" sz="2800" dirty="0">
                <a:solidFill>
                  <a:srgbClr val="0C30B8"/>
                </a:solidFill>
              </a:rPr>
              <a:t>Cómo aprenden los adultos: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483911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019" y="1524009"/>
            <a:ext cx="8218981" cy="3724153"/>
          </a:xfrm>
        </p:spPr>
        <p:txBody>
          <a:bodyPr/>
          <a:lstStyle/>
          <a:p>
            <a:pPr marL="139697"/>
            <a:r>
              <a:rPr lang="es-PR" sz="3600" b="1" dirty="0">
                <a:solidFill>
                  <a:srgbClr val="0C30B8"/>
                </a:solidFill>
              </a:rPr>
              <a:t>Cómo aprenden los </a:t>
            </a:r>
            <a:r>
              <a:rPr lang="es-PR" sz="3600" b="1" dirty="0" smtClean="0">
                <a:solidFill>
                  <a:srgbClr val="0C30B8"/>
                </a:solidFill>
              </a:rPr>
              <a:t>adultos:</a:t>
            </a:r>
            <a:endParaRPr lang="es-PR" sz="3600" b="1" noProof="0" dirty="0" smtClean="0">
              <a:solidFill>
                <a:srgbClr val="0C30B8"/>
              </a:solidFill>
            </a:endParaRP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Ellos aprenden mejor cuando aprenden "haciendo"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Necesitan saber cual es el  "objetivo final" 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Mejor cuando la información es reforzada y repetida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Mejor cuando la información se presenta en una variedad de maneras</a:t>
            </a:r>
          </a:p>
          <a:p>
            <a:endParaRPr lang="es-PR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3" y="6248403"/>
            <a:ext cx="2163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Fuente</a:t>
            </a:r>
            <a:r>
              <a:rPr lang="en-US" sz="1200" dirty="0"/>
              <a:t>: OSHA 3686-09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s20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39697">
              <a:lnSpc>
                <a:spcPct val="115000"/>
              </a:lnSpc>
            </a:pPr>
            <a:r>
              <a:rPr lang="es-PR" sz="3600" b="1" dirty="0">
                <a:solidFill>
                  <a:srgbClr val="0C30B8"/>
                </a:solidFill>
              </a:rPr>
              <a:t>Cómo aprenden los </a:t>
            </a:r>
            <a:r>
              <a:rPr lang="es-PR" sz="3600" b="1" dirty="0" smtClean="0">
                <a:solidFill>
                  <a:srgbClr val="0C30B8"/>
                </a:solidFill>
              </a:rPr>
              <a:t>adultos</a:t>
            </a:r>
            <a:r>
              <a:rPr lang="es-PR" sz="3600" b="1" noProof="0" dirty="0" smtClean="0">
                <a:solidFill>
                  <a:srgbClr val="0C30B8"/>
                </a:solidFill>
              </a:rPr>
              <a:t>: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Los adultos son auto-motivados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Esperan obtener información que tenga una aplicación inmediata a sus vidas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Aprenden mejor cuando participan activamente</a:t>
            </a:r>
            <a:endParaRPr lang="es-PR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3" y="6248403"/>
            <a:ext cx="2163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Fuente: </a:t>
            </a:r>
            <a:r>
              <a:rPr lang="en-US" sz="1200" dirty="0"/>
              <a:t>OSHA 3686-09 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s21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259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171" y="1524000"/>
            <a:ext cx="5159829" cy="4967599"/>
          </a:xfrm>
        </p:spPr>
        <p:txBody>
          <a:bodyPr/>
          <a:lstStyle/>
          <a:p>
            <a:pPr marL="139697">
              <a:lnSpc>
                <a:spcPct val="115000"/>
              </a:lnSpc>
            </a:pPr>
            <a:r>
              <a:rPr lang="es-PR" sz="3600" b="1" dirty="0">
                <a:solidFill>
                  <a:srgbClr val="0C30B8"/>
                </a:solidFill>
              </a:rPr>
              <a:t>Cómo aprenden los </a:t>
            </a:r>
            <a:r>
              <a:rPr lang="es-PR" sz="3600" b="1" dirty="0" smtClean="0">
                <a:solidFill>
                  <a:srgbClr val="0C30B8"/>
                </a:solidFill>
              </a:rPr>
              <a:t>adultos</a:t>
            </a:r>
            <a:r>
              <a:rPr lang="es-PR" sz="3600" b="1" noProof="0" dirty="0" smtClean="0">
                <a:solidFill>
                  <a:srgbClr val="0C30B8"/>
                </a:solidFill>
              </a:rPr>
              <a:t>: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Mejor cuando tienen tiempo para interactuar, con el instructor y entre sí</a:t>
            </a:r>
          </a:p>
          <a:p>
            <a:pPr marL="482588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Mejor cuando se les pide compartir experiencias personales en el trabajo y en otros lugares</a:t>
            </a:r>
            <a:endParaRPr lang="es-PR" noProof="0" dirty="0"/>
          </a:p>
        </p:txBody>
      </p:sp>
      <p:pic>
        <p:nvPicPr>
          <p:cNvPr id="5" name="Picture 4" title="Foto - Los adultos son aprendice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1" y="2057400"/>
            <a:ext cx="3049060" cy="2701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65952" y="4876803"/>
            <a:ext cx="2163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Foto</a:t>
            </a:r>
            <a:r>
              <a:rPr lang="en-US" sz="1200" dirty="0" smtClean="0"/>
              <a:t> de OSHA </a:t>
            </a:r>
            <a:r>
              <a:rPr lang="en-US" sz="1200" dirty="0"/>
              <a:t>3686-09 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3" y="6248403"/>
            <a:ext cx="2248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Fuente: </a:t>
            </a:r>
            <a:r>
              <a:rPr lang="en-US" sz="1200" dirty="0"/>
              <a:t>OSHA 3686-09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s22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8229600" cy="4967599"/>
          </a:xfrm>
        </p:spPr>
        <p:txBody>
          <a:bodyPr/>
          <a:lstStyle/>
          <a:p>
            <a:r>
              <a:rPr lang="es-PR" sz="3600" b="1" noProof="0" dirty="0" smtClean="0">
                <a:solidFill>
                  <a:srgbClr val="0C30B8"/>
                </a:solidFill>
              </a:rPr>
              <a:t>¿Qué significa eso?</a:t>
            </a:r>
            <a:endParaRPr lang="es-PR" sz="3600" noProof="0" dirty="0" smtClean="0">
              <a:solidFill>
                <a:srgbClr val="0C30B8"/>
              </a:solidFill>
            </a:endParaRPr>
          </a:p>
          <a:p>
            <a:pPr marL="342891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Los adultos aprenden mejor en un ambiente de sus compañeros, por los que son respetados </a:t>
            </a:r>
          </a:p>
          <a:p>
            <a:pPr marL="342891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endParaRPr lang="es-ES" sz="2400" dirty="0"/>
          </a:p>
          <a:p>
            <a:pPr marL="342891" indent="-342891">
              <a:buClr>
                <a:srgbClr val="0C30B8"/>
              </a:buClr>
              <a:buFont typeface="Wingdings" panose="05000000000000000000" pitchFamily="2" charset="2"/>
              <a:buChar char="q"/>
            </a:pPr>
            <a:r>
              <a:rPr lang="es-ES" sz="2400" dirty="0"/>
              <a:t>Mejor cuando participan en actividades relacionadas con la situación, y cuando son actividades continuas o aprendizaje en un período de tiempo</a:t>
            </a:r>
            <a:endParaRPr lang="es-PR" sz="24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18419-AC6D-4ED2-A892-A000DD3A58A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457000"/>
            <a:ext cx="8229600" cy="1143200"/>
          </a:xfrm>
        </p:spPr>
        <p:txBody>
          <a:bodyPr/>
          <a:lstStyle/>
          <a:p>
            <a:r>
              <a:rPr lang="es-PR" sz="2800" noProof="0" dirty="0" smtClean="0">
                <a:solidFill>
                  <a:srgbClr val="0C30B8"/>
                </a:solidFill>
              </a:rPr>
              <a:t>Procedimientos de Capacitación Secundaria</a:t>
            </a:r>
            <a:r>
              <a:rPr lang="es-PR" noProof="0" dirty="0" smtClean="0">
                <a:solidFill>
                  <a:srgbClr val="0C30B8"/>
                </a:solidFill>
              </a:rPr>
              <a:t/>
            </a:r>
            <a:br>
              <a:rPr lang="es-PR" noProof="0" dirty="0" smtClean="0">
                <a:solidFill>
                  <a:srgbClr val="0C30B8"/>
                </a:solidFill>
              </a:rPr>
            </a:br>
            <a:r>
              <a:rPr lang="es-PR" sz="2400" noProof="0" dirty="0" smtClean="0">
                <a:solidFill>
                  <a:srgbClr val="0C30B8"/>
                </a:solidFill>
              </a:rPr>
              <a:t>Módulo 9 </a:t>
            </a:r>
            <a:r>
              <a:rPr lang="es-PR" sz="2400" noProof="0" dirty="0" smtClean="0">
                <a:solidFill>
                  <a:schemeClr val="bg1"/>
                </a:solidFill>
              </a:rPr>
              <a:t>s23</a:t>
            </a:r>
            <a:endParaRPr lang="es-PR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1162</Words>
  <Application>Microsoft Office PowerPoint</Application>
  <PresentationFormat>On-screen Show (4:3)</PresentationFormat>
  <Paragraphs>179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swiss</vt:lpstr>
      <vt:lpstr>Capacitación Secundaria- Módulo 9</vt:lpstr>
      <vt:lpstr>Información​ de la subvención de OSHA</vt:lpstr>
      <vt:lpstr>Desarrollo del Programa</vt:lpstr>
      <vt:lpstr>Procedimientos de Capacitación Secundaria Módulo 9</vt:lpstr>
      <vt:lpstr>Cómo aprenden los adultos: </vt:lpstr>
      <vt:lpstr>Procedimientos de Capacitación Secundaria Módulo 9 s20</vt:lpstr>
      <vt:lpstr>Procedimientos de Capacitación Secundaria Módulo 9 s21</vt:lpstr>
      <vt:lpstr>Procedimientos de Capacitación Secundaria Módulo 9 s22</vt:lpstr>
      <vt:lpstr>Procedimientos de Capacitación Secundaria Módulo 9 s23</vt:lpstr>
      <vt:lpstr>Procedimientos de Capacitación Secundaria Módulo 9 s24</vt:lpstr>
      <vt:lpstr>Procedimientos de Capacitación Secundaria Módulo 9 s25</vt:lpstr>
      <vt:lpstr>Procedimientos de Capacitación Secundaria Módulo 9 s26</vt:lpstr>
      <vt:lpstr>Procedimientos de Capacitación Secundaria Módulo 9 s27</vt:lpstr>
      <vt:lpstr>Procedimientos de Capacitación Secundaria Módulo 9 s28</vt:lpstr>
      <vt:lpstr>Procedimientos de Capacitación Secundaria Módulo 9 s29</vt:lpstr>
      <vt:lpstr>Procedimientos de Capacitación Secundaria Módulo 9 s30</vt:lpstr>
      <vt:lpstr>Procedimientos de Capacitación Secundaria Módulo 9 s31</vt:lpstr>
      <vt:lpstr>Procedimientos de Capacitación Secundaria Módulo 9 s32</vt:lpstr>
      <vt:lpstr>Procedimientos de Capacitación Secundaria Módulo 9 s36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2018-07-25T21:09:28Z</dcterms:created>
  <dcterms:modified xsi:type="dcterms:W3CDTF">2018-07-25T21:12:00Z</dcterms:modified>
</cp:coreProperties>
</file>