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0" autoAdjust="0"/>
    <p:restoredTop sz="89884" autoAdjust="0"/>
  </p:normalViewPr>
  <p:slideViewPr>
    <p:cSldViewPr snapToGrid="0">
      <p:cViewPr varScale="1">
        <p:scale>
          <a:sx n="103" d="100"/>
          <a:sy n="103" d="100"/>
        </p:scale>
        <p:origin x="1476" y="114"/>
      </p:cViewPr>
      <p:guideLst>
        <p:guide orient="horz" pos="2160"/>
        <p:guide pos="2880"/>
      </p:guideLst>
    </p:cSldViewPr>
  </p:slideViewPr>
  <p:outlineViewPr>
    <p:cViewPr>
      <p:scale>
        <a:sx n="33" d="100"/>
        <a:sy n="33" d="100"/>
      </p:scale>
      <p:origin x="0" y="-362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s"/>
              <a:t>‹#›</a:t>
            </a:fld>
            <a:endParaRPr lang="es"/>
          </a:p>
        </p:txBody>
      </p:sp>
    </p:spTree>
    <p:extLst>
      <p:ext uri="{BB962C8B-B14F-4D97-AF65-F5344CB8AC3E}">
        <p14:creationId xmlns:p14="http://schemas.microsoft.com/office/powerpoint/2010/main" val="24007481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module provides an overview of steel warehouse worker hazards.</a:t>
            </a:r>
            <a:endParaRPr dirty="0"/>
          </a:p>
        </p:txBody>
      </p:sp>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0233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presents a generalized process map depicting stages of steel handling in a fabrication shop.</a:t>
            </a:r>
            <a:endParaRPr dirty="0"/>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400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Speaker should engage attendees in identifying points of risk.</a:t>
            </a:r>
            <a:endParaRPr dirty="0"/>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5715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identifies typical equipment used for steel handling.</a:t>
            </a:r>
            <a:endParaRPr dirty="0"/>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68152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identifies three sources of safety guidelines.</a:t>
            </a:r>
            <a:endParaRPr dirty="0"/>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3943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identifies equipment considerations which influence safety.</a:t>
            </a:r>
            <a:endParaRPr dirty="0"/>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38606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identifies key sources of hazards when moving materials.</a:t>
            </a:r>
            <a:endParaRPr dirty="0"/>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37002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identifies key sources of hazards when moving materials.</a:t>
            </a:r>
            <a:endParaRPr dirty="0"/>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3893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identifies material storage considerations which impact safety.</a:t>
            </a:r>
            <a:endParaRPr dirty="0"/>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28073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identifies hazards in shops that flow from non-material handling activities.</a:t>
            </a:r>
            <a:endParaRPr dirty="0"/>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91240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Speaker should identify the OSHA 1910 Standards addressed by the training.</a:t>
            </a:r>
            <a:endParaRPr dirty="0"/>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0834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2" y="4343400"/>
            <a:ext cx="5486399" cy="4114800"/>
          </a:xfrm>
          <a:prstGeom prst="rect">
            <a:avLst/>
          </a:prstGeom>
          <a:noFill/>
          <a:ln>
            <a:noFill/>
          </a:ln>
        </p:spPr>
        <p:txBody>
          <a:bodyPr lIns="89700" tIns="89700" rIns="89700" bIns="89700" anchor="t" anchorCtr="0">
            <a:noAutofit/>
          </a:bodyPr>
          <a:lstStyle/>
          <a:p>
            <a:pPr marL="0" marR="0" lvl="0" indent="0" algn="l" rtl="0">
              <a:spcBef>
                <a:spcPts val="0"/>
              </a:spcBef>
              <a:buNone/>
            </a:pPr>
            <a:r>
              <a:rPr lang="en-US" sz="1200" kern="1200" dirty="0" smtClean="0">
                <a:solidFill>
                  <a:schemeClr val="tx1"/>
                </a:solidFill>
                <a:effectLst/>
                <a:latin typeface="+mn-lt"/>
                <a:ea typeface="+mn-ea"/>
                <a:cs typeface="+mn-cs"/>
              </a:rPr>
              <a:t>Speaker to provide grant materials acknowledgment.</a:t>
            </a:r>
            <a:endParaRPr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8289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Speaker should identify the OSHA 1910 Standards addressed by the training.</a:t>
            </a:r>
            <a:endParaRPr dirty="0"/>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40263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presents the OSHA standards most frequently cited for steel fabrication and erection.</a:t>
            </a:r>
            <a:endParaRPr dirty="0"/>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43728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presents information available from OSHA on warehouse worker safety.</a:t>
            </a: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37930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presents information available from OSHA on preventing musculoskeletal injuries in foundries.  Hazards in fabrication shops and steel handling have similarities because of the large heavy shapes that are handled.</a:t>
            </a: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28880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presents the top ten most frequently cited OSHA standards in warehousing.</a:t>
            </a:r>
            <a:endParaRPr dirty="0"/>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75767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Speaker should summarize key points of the training module.</a:t>
            </a:r>
            <a:endParaRPr dirty="0"/>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72294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Speaker should present hazard mapping as a tool for engaging attendees in recognizing risks in handling steel.</a:t>
            </a:r>
            <a:endParaRPr dirty="0"/>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92638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kern="1200" dirty="0" smtClean="0">
                <a:solidFill>
                  <a:schemeClr val="tx1"/>
                </a:solidFill>
                <a:effectLst/>
                <a:latin typeface="+mn-lt"/>
                <a:ea typeface="+mn-ea"/>
                <a:cs typeface="+mn-cs"/>
              </a:rPr>
              <a:t>Speaker should present hazard mapping as a tool for engaging attendees in recognizing risks in handling steel.</a:t>
            </a:r>
          </a:p>
          <a:p>
            <a:r>
              <a:rPr lang="en-US" sz="1200" kern="1200" dirty="0" smtClean="0">
                <a:solidFill>
                  <a:schemeClr val="tx1"/>
                </a:solidFill>
                <a:effectLst/>
                <a:latin typeface="+mn-lt"/>
                <a:ea typeface="+mn-ea"/>
                <a:cs typeface="+mn-cs"/>
              </a:rPr>
              <a:t>Speaker should present the learning activity group exercise. Distribute the written exercise sheets Part A and Part B. Distribute the Hazard Map flow diagram. Distribute the Hazard Map Template for attendees to record their answers. Attendees should also mark the Hazard Map with markers. Please note this activity requires the presenter to bring red and blue markers for use by attendees in marking the Hazard Map.</a:t>
            </a:r>
          </a:p>
          <a:p>
            <a:pPr>
              <a:spcBef>
                <a:spcPts val="0"/>
              </a:spcBef>
              <a:buNone/>
            </a:pPr>
            <a:endParaRPr dirty="0"/>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62972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Speaker should present the learning activity group exercise. Distribute the written exercise sheets Part A and Part B. Form groups of 3-4 people. Distribute markers to groups.</a:t>
            </a:r>
            <a:endParaRPr dirty="0"/>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37741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Conduct exercise. 15 Minutes. Circulate and guide attendees.</a:t>
            </a:r>
            <a:endParaRPr dirty="0"/>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9677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2" y="4343400"/>
            <a:ext cx="5486399" cy="4114800"/>
          </a:xfrm>
          <a:prstGeom prst="rect">
            <a:avLst/>
          </a:prstGeom>
          <a:noFill/>
          <a:ln>
            <a:noFill/>
          </a:ln>
        </p:spPr>
        <p:txBody>
          <a:bodyPr lIns="89700" tIns="89700" rIns="89700" bIns="89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8416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Attendees should work on group activity A.</a:t>
            </a:r>
            <a:endParaRPr dirty="0"/>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75761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Attendees should work on group activity B.</a:t>
            </a:r>
            <a:endParaRPr dirty="0"/>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65604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Have at least one group report out their analysis.</a:t>
            </a:r>
            <a:endParaRPr dirty="0"/>
          </a:p>
        </p:txBody>
      </p:sp>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52245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Speaker should explain the four key learning objectives of the training module.</a:t>
            </a:r>
            <a:endParaRPr dirty="0"/>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0163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Speaker should emphasize the unique aspects of the steel handling industry. Engage attendees in identifying other unique aspects.</a:t>
            </a:r>
            <a:endParaRPr dirty="0"/>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9919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Speaker should emphasize the unique aspects of the steel handling industry. Engage attendees in identifying other unique aspects.</a:t>
            </a:r>
            <a:endParaRPr dirty="0"/>
          </a:p>
        </p:txBody>
      </p:sp>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904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Speaker should emphasize the unique aspects of the steel handling industry. Engage attendees in identifying other unique aspects.</a:t>
            </a:r>
            <a:endParaRPr dirty="0"/>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063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Speaker should emphasize the unique aspects of the steel handling industry. Engage attendees in identifying other unique aspects.</a:t>
            </a:r>
            <a:endParaRPr dirty="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253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Speaker should emphasize the unique aspects of the steel handling industry. Engage attendees in identifying others.</a:t>
            </a:r>
            <a:endParaRPr dirty="0"/>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7278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Body">
    <p:bg>
      <p:bgPr>
        <a:solidFill>
          <a:schemeClr val="lt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544010" y="1524000"/>
            <a:ext cx="7726100" cy="372415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7" name="Shape 17"/>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18" name="Shape 18"/>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Font typeface="Arial"/>
              <a:buNone/>
              <a:defRPr/>
            </a:lvl1pPr>
            <a:lvl2pPr rtl="0">
              <a:spcBef>
                <a:spcPts val="0"/>
              </a:spcBef>
              <a:buClr>
                <a:schemeClr val="accent1"/>
              </a:buClr>
              <a:buFont typeface="Arial"/>
              <a:buNone/>
              <a:defRPr/>
            </a:lvl2pPr>
            <a:lvl3pPr rtl="0">
              <a:spcBef>
                <a:spcPts val="0"/>
              </a:spcBef>
              <a:buClr>
                <a:schemeClr val="accent1"/>
              </a:buClr>
              <a:buNone/>
              <a:defRPr/>
            </a:lvl3pPr>
            <a:lvl4pPr rtl="0">
              <a:spcBef>
                <a:spcPts val="0"/>
              </a:spcBef>
              <a:buClr>
                <a:schemeClr val="accent1"/>
              </a:buClr>
              <a:buNone/>
              <a:defRPr/>
            </a:lvl4pPr>
            <a:lvl5pPr rtl="0">
              <a:spcBef>
                <a:spcPts val="0"/>
              </a:spcBef>
              <a:buClr>
                <a:schemeClr val="accent1"/>
              </a:buClr>
              <a:buNone/>
              <a:defRPr/>
            </a:lvl5pPr>
            <a:lvl6pPr rtl="0">
              <a:spcBef>
                <a:spcPts val="0"/>
              </a:spcBef>
              <a:buClr>
                <a:schemeClr val="accent1"/>
              </a:buClr>
              <a:buNone/>
              <a:defRPr/>
            </a:lvl6pPr>
            <a:lvl7pPr rtl="0">
              <a:spcBef>
                <a:spcPts val="0"/>
              </a:spcBef>
              <a:buClr>
                <a:schemeClr val="accent1"/>
              </a:buClr>
              <a:buNone/>
              <a:defRPr/>
            </a:lvl7pPr>
            <a:lvl8pPr rtl="0">
              <a:spcBef>
                <a:spcPts val="0"/>
              </a:spcBef>
              <a:buClr>
                <a:schemeClr val="accent1"/>
              </a:buClr>
              <a:buNone/>
              <a:defRPr/>
            </a:lvl8pPr>
            <a:lvl9pPr rtl="0">
              <a:spcBef>
                <a:spcPts val="0"/>
              </a:spcBef>
              <a:buClr>
                <a:schemeClr val="accent1"/>
              </a:buClr>
              <a:buNone/>
              <a:defRPr/>
            </a:lvl9pPr>
          </a:lstStyle>
          <a:p>
            <a:endParaRPr/>
          </a:p>
        </p:txBody>
      </p:sp>
      <p:sp>
        <p:nvSpPr>
          <p:cNvPr id="19" name="Shape 19"/>
          <p:cNvSpPr txBox="1"/>
          <p:nvPr/>
        </p:nvSpPr>
        <p:spPr>
          <a:xfrm>
            <a:off x="5497975" y="5617580"/>
            <a:ext cx="538223" cy="738664"/>
          </a:xfrm>
          <a:prstGeom prst="rect">
            <a:avLst/>
          </a:prstGeom>
          <a:noFill/>
          <a:ln>
            <a:noFill/>
          </a:ln>
        </p:spPr>
        <p:txBody>
          <a:bodyPr lIns="91425" tIns="45700" rIns="91425" bIns="45700" anchor="t" anchorCtr="0">
            <a:noAutofit/>
          </a:bodyPr>
          <a:lstStyle/>
          <a:p>
            <a:pPr marL="0" marR="0" lvl="0" indent="0" algn="l" rtl="0">
              <a:spcBef>
                <a:spcPts val="0"/>
              </a:spcBef>
              <a:buNone/>
            </a:pPr>
            <a:endParaRPr sz="1400" b="0" i="0" u="none" strike="noStrike" cap="none" baseline="0" dirty="0">
              <a:solidFill>
                <a:srgbClr val="000000"/>
              </a:solidFill>
              <a:latin typeface="Arial"/>
              <a:ea typeface="Arial"/>
              <a:cs typeface="Arial"/>
              <a:sym typeface="Arial"/>
              <a:rtl val="0"/>
            </a:endParaRPr>
          </a:p>
          <a:p>
            <a:pPr marL="0" marR="0" lvl="0" indent="0" algn="l" rtl="0">
              <a:spcBef>
                <a:spcPts val="0"/>
              </a:spcBef>
              <a:buNone/>
            </a:pPr>
            <a:endParaRPr sz="1400" b="0" i="0" u="none" strike="noStrike" cap="none" baseline="0" dirty="0">
              <a:solidFill>
                <a:srgbClr val="000000"/>
              </a:solidFill>
              <a:latin typeface="Arial"/>
              <a:ea typeface="Arial"/>
              <a:cs typeface="Arial"/>
              <a:sym typeface="Arial"/>
              <a:rtl val="0"/>
            </a:endParaRPr>
          </a:p>
          <a:p>
            <a:pPr marL="0" marR="0" lvl="0" indent="0" algn="l" rtl="0">
              <a:spcBef>
                <a:spcPts val="0"/>
              </a:spcBef>
              <a:buNone/>
            </a:pPr>
            <a:endParaRPr sz="1400" b="0" i="0" u="none" strike="noStrike" cap="none" baseline="0" dirty="0">
              <a:solidFill>
                <a:srgbClr val="000000"/>
              </a:solidFill>
              <a:latin typeface="Arial"/>
              <a:ea typeface="Arial"/>
              <a:cs typeface="Arial"/>
              <a:sym typeface="Arial"/>
              <a:rtl val="0"/>
            </a:endParaRPr>
          </a:p>
        </p:txBody>
      </p:sp>
      <p:sp>
        <p:nvSpPr>
          <p:cNvPr id="20" name="Shape 20"/>
          <p:cNvSpPr txBox="1">
            <a:spLocks noGrp="1"/>
          </p:cNvSpPr>
          <p:nvPr>
            <p:ph type="dt" idx="10"/>
          </p:nvPr>
        </p:nvSpPr>
        <p:spPr>
          <a:xfrm>
            <a:off x="457200" y="6356351"/>
            <a:ext cx="2133599" cy="366182"/>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dirty="0"/>
          </a:p>
        </p:txBody>
      </p:sp>
      <p:sp>
        <p:nvSpPr>
          <p:cNvPr id="21" name="Shape 21"/>
          <p:cNvSpPr txBox="1">
            <a:spLocks noGrp="1"/>
          </p:cNvSpPr>
          <p:nvPr>
            <p:ph type="ftr" idx="11"/>
          </p:nvPr>
        </p:nvSpPr>
        <p:spPr>
          <a:xfrm>
            <a:off x="3124200" y="6356351"/>
            <a:ext cx="2895600" cy="366182"/>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dirty="0"/>
          </a:p>
        </p:txBody>
      </p:sp>
      <p:sp>
        <p:nvSpPr>
          <p:cNvPr id="22" name="Shape 22"/>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Arial"/>
                <a:ea typeface="Arial"/>
                <a:cs typeface="Arial"/>
                <a:sym typeface="Arial"/>
                <a:rtl val="0"/>
              </a:defRPr>
            </a:lvl1pPr>
          </a:lstStyle>
          <a:p>
            <a:pPr marL="0" lvl="0" indent="0">
              <a:spcBef>
                <a:spcPts val="0"/>
              </a:spcBef>
              <a:buClr>
                <a:srgbClr val="888888"/>
              </a:buClr>
              <a:buSzPct val="25000"/>
              <a:buFont typeface="Arial"/>
              <a:buNone/>
            </a:pPr>
            <a:fld id="{00000000-1234-1234-1234-123412341234}" type="slidenum">
              <a:rPr lang="es"/>
              <a:t>‹#›</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1155CC"/>
              </a:buClr>
              <a:buFont typeface="Arial"/>
              <a:buNone/>
              <a:defRPr/>
            </a:lvl1pPr>
            <a:lvl2pPr marL="0" marR="0" indent="0" algn="l" rtl="0">
              <a:lnSpc>
                <a:spcPct val="100000"/>
              </a:lnSpc>
              <a:spcBef>
                <a:spcPts val="0"/>
              </a:spcBef>
              <a:spcAft>
                <a:spcPts val="0"/>
              </a:spcAft>
              <a:buClr>
                <a:schemeClr val="accent1"/>
              </a:buClr>
              <a:buFont typeface="Arial"/>
              <a:buNone/>
              <a:defRPr/>
            </a:lvl2pPr>
            <a:lvl3pPr marL="0" marR="0" indent="0" algn="l" rtl="0">
              <a:spcBef>
                <a:spcPts val="0"/>
              </a:spcBef>
              <a:buClr>
                <a:schemeClr val="accent1"/>
              </a:buClr>
              <a:buFont typeface="Arial"/>
              <a:buNone/>
              <a:defRPr/>
            </a:lvl3pPr>
            <a:lvl4pPr marL="0" marR="0" indent="0" algn="l" rtl="0">
              <a:spcBef>
                <a:spcPts val="0"/>
              </a:spcBef>
              <a:buClr>
                <a:schemeClr val="accent1"/>
              </a:buClr>
              <a:buFont typeface="Arial"/>
              <a:buNone/>
              <a:defRPr/>
            </a:lvl4pPr>
            <a:lvl5pPr marL="0" marR="0" indent="0" algn="l" rtl="0">
              <a:spcBef>
                <a:spcPts val="0"/>
              </a:spcBef>
              <a:buClr>
                <a:schemeClr val="accent1"/>
              </a:buClr>
              <a:buFont typeface="Arial"/>
              <a:buNone/>
              <a:defRPr/>
            </a:lvl5pPr>
            <a:lvl6pPr marL="0" marR="0" indent="0" algn="l" rtl="0">
              <a:spcBef>
                <a:spcPts val="0"/>
              </a:spcBef>
              <a:buClr>
                <a:schemeClr val="accent1"/>
              </a:buClr>
              <a:buFont typeface="Arial"/>
              <a:buNone/>
              <a:defRPr/>
            </a:lvl6pPr>
            <a:lvl7pPr marL="0" marR="0" indent="0" algn="l" rtl="0">
              <a:spcBef>
                <a:spcPts val="0"/>
              </a:spcBef>
              <a:buClr>
                <a:schemeClr val="accent1"/>
              </a:buClr>
              <a:buFont typeface="Arial"/>
              <a:buNone/>
              <a:defRPr/>
            </a:lvl7pPr>
            <a:lvl8pPr marL="0" marR="0" indent="0" algn="l" rtl="0">
              <a:spcBef>
                <a:spcPts val="0"/>
              </a:spcBef>
              <a:buClr>
                <a:schemeClr val="accent1"/>
              </a:buClr>
              <a:buFont typeface="Arial"/>
              <a:buNone/>
              <a:defRPr/>
            </a:lvl8pPr>
            <a:lvl9pPr marL="0" marR="0" indent="0" algn="l" rtl="0">
              <a:spcBef>
                <a:spcPts val="0"/>
              </a:spcBef>
              <a:buClr>
                <a:schemeClr val="accent1"/>
              </a:buClr>
              <a:buFont typeface="Arial"/>
              <a:buNone/>
              <a:defRPr/>
            </a:lvl9pPr>
          </a:lstStyle>
          <a:p>
            <a:endParaRPr/>
          </a:p>
        </p:txBody>
      </p:sp>
      <p:sp>
        <p:nvSpPr>
          <p:cNvPr id="10" name="Shape 10"/>
          <p:cNvSpPr txBox="1">
            <a:spLocks noGrp="1"/>
          </p:cNvSpPr>
          <p:nvPr>
            <p:ph type="body" idx="1"/>
          </p:nvPr>
        </p:nvSpPr>
        <p:spPr>
          <a:xfrm>
            <a:off x="457200" y="1600200"/>
            <a:ext cx="8229600" cy="4967599"/>
          </a:xfrm>
          <a:prstGeom prst="rect">
            <a:avLst/>
          </a:prstGeom>
          <a:noFill/>
          <a:ln>
            <a:noFill/>
          </a:ln>
        </p:spPr>
        <p:txBody>
          <a:bodyPr lIns="91425" tIns="91425" rIns="91425" bIns="91425" anchor="t" anchorCtr="0"/>
          <a:lstStyle>
            <a:lvl1pPr marL="0" marR="0" indent="0" algn="l" rtl="0">
              <a:lnSpc>
                <a:spcPct val="100000"/>
              </a:lnSpc>
              <a:spcBef>
                <a:spcPts val="600"/>
              </a:spcBef>
              <a:spcAft>
                <a:spcPts val="0"/>
              </a:spcAft>
              <a:buClr>
                <a:schemeClr val="dk1"/>
              </a:buClr>
              <a:buFont typeface="Arial"/>
              <a:buNone/>
              <a:defRPr/>
            </a:lvl1pPr>
            <a:lvl2pPr marL="0" marR="0" indent="0" algn="l" rtl="0">
              <a:lnSpc>
                <a:spcPct val="100000"/>
              </a:lnSpc>
              <a:spcBef>
                <a:spcPts val="480"/>
              </a:spcBef>
              <a:spcAft>
                <a:spcPts val="0"/>
              </a:spcAft>
              <a:buClr>
                <a:schemeClr val="dk1"/>
              </a:buClr>
              <a:buFont typeface="Arial"/>
              <a:buNone/>
              <a:defRPr/>
            </a:lvl2pPr>
            <a:lvl3pPr marL="0" marR="0" indent="0" algn="l" rtl="0">
              <a:lnSpc>
                <a:spcPct val="100000"/>
              </a:lnSpc>
              <a:spcBef>
                <a:spcPts val="480"/>
              </a:spcBef>
              <a:spcAft>
                <a:spcPts val="0"/>
              </a:spcAft>
              <a:buClr>
                <a:schemeClr val="dk1"/>
              </a:buClr>
              <a:buFont typeface="Arial"/>
              <a:buNone/>
              <a:defRPr/>
            </a:lvl3pPr>
            <a:lvl4pPr marL="0" marR="0" indent="0" algn="l" rtl="0">
              <a:lnSpc>
                <a:spcPct val="100000"/>
              </a:lnSpc>
              <a:spcBef>
                <a:spcPts val="360"/>
              </a:spcBef>
              <a:spcAft>
                <a:spcPts val="0"/>
              </a:spcAft>
              <a:buClr>
                <a:schemeClr val="dk1"/>
              </a:buClr>
              <a:buFont typeface="Arial"/>
              <a:buNone/>
              <a:defRPr/>
            </a:lvl4pPr>
            <a:lvl5pPr marL="0" marR="0" indent="0" algn="l" rtl="0">
              <a:lnSpc>
                <a:spcPct val="100000"/>
              </a:lnSpc>
              <a:spcBef>
                <a:spcPts val="360"/>
              </a:spcBef>
              <a:spcAft>
                <a:spcPts val="0"/>
              </a:spcAft>
              <a:buClr>
                <a:schemeClr val="dk1"/>
              </a:buClr>
              <a:buFont typeface="Arial"/>
              <a:buNone/>
              <a:defRPr/>
            </a:lvl5pPr>
            <a:lvl6pPr marL="0" marR="0" indent="0" algn="l" rtl="0">
              <a:lnSpc>
                <a:spcPct val="100000"/>
              </a:lnSpc>
              <a:spcBef>
                <a:spcPts val="360"/>
              </a:spcBef>
              <a:spcAft>
                <a:spcPts val="0"/>
              </a:spcAft>
              <a:buClr>
                <a:schemeClr val="dk1"/>
              </a:buClr>
              <a:buFont typeface="Arial"/>
              <a:buNone/>
              <a:defRPr/>
            </a:lvl6pPr>
            <a:lvl7pPr marL="0" marR="0" indent="0" algn="l" rtl="0">
              <a:lnSpc>
                <a:spcPct val="100000"/>
              </a:lnSpc>
              <a:spcBef>
                <a:spcPts val="360"/>
              </a:spcBef>
              <a:spcAft>
                <a:spcPts val="0"/>
              </a:spcAft>
              <a:buClr>
                <a:schemeClr val="dk1"/>
              </a:buClr>
              <a:buFont typeface="Arial"/>
              <a:buNone/>
              <a:defRPr/>
            </a:lvl7pPr>
            <a:lvl8pPr marL="0" marR="0" indent="0" algn="l" rtl="0">
              <a:lnSpc>
                <a:spcPct val="100000"/>
              </a:lnSpc>
              <a:spcBef>
                <a:spcPts val="360"/>
              </a:spcBef>
              <a:spcAft>
                <a:spcPts val="0"/>
              </a:spcAft>
              <a:buClr>
                <a:schemeClr val="dk1"/>
              </a:buClr>
              <a:buFont typeface="Arial"/>
              <a:buNone/>
              <a:defRPr/>
            </a:lvl8pPr>
            <a:lvl9pPr marL="0" marR="0" indent="0" algn="l" rtl="0">
              <a:lnSpc>
                <a:spcPct val="100000"/>
              </a:lnSpc>
              <a:spcBef>
                <a:spcPts val="360"/>
              </a:spcBef>
              <a:spcAft>
                <a:spcPts val="0"/>
              </a:spcAft>
              <a:buClr>
                <a:schemeClr val="dk1"/>
              </a:buClr>
              <a:buFont typeface="Arial"/>
              <a:buNone/>
              <a:defRPr/>
            </a:lvl9pPr>
          </a:lstStyle>
          <a:p>
            <a:endParaRPr/>
          </a:p>
        </p:txBody>
      </p:sp>
      <p:cxnSp>
        <p:nvCxnSpPr>
          <p:cNvPr id="11" name="Shape 11"/>
          <p:cNvCxnSpPr/>
          <p:nvPr/>
        </p:nvCxnSpPr>
        <p:spPr>
          <a:xfrm>
            <a:off x="457200" y="6697678"/>
            <a:ext cx="8229600" cy="0"/>
          </a:xfrm>
          <a:prstGeom prst="straightConnector1">
            <a:avLst/>
          </a:prstGeom>
          <a:noFill/>
          <a:ln w="50800" cap="flat">
            <a:solidFill>
              <a:schemeClr val="lt2"/>
            </a:solidFill>
            <a:prstDash val="solid"/>
            <a:round/>
            <a:headEnd type="none" w="med" len="med"/>
            <a:tailEnd type="none" w="med" len="med"/>
          </a:ln>
        </p:spPr>
      </p:cxnSp>
      <p:sp>
        <p:nvSpPr>
          <p:cNvPr id="12" name="Shape 12"/>
          <p:cNvSpPr txBox="1">
            <a:spLocks noGrp="1"/>
          </p:cNvSpPr>
          <p:nvPr>
            <p:ph type="ftr" idx="11"/>
          </p:nvPr>
        </p:nvSpPr>
        <p:spPr>
          <a:xfrm>
            <a:off x="3124200" y="6356351"/>
            <a:ext cx="2895600" cy="366182"/>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dirty="0"/>
          </a:p>
        </p:txBody>
      </p:sp>
      <p:sp>
        <p:nvSpPr>
          <p:cNvPr id="13" name="Shape 13"/>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Arial"/>
                <a:ea typeface="Arial"/>
                <a:cs typeface="Arial"/>
                <a:sym typeface="Arial"/>
                <a:rtl val="0"/>
              </a:defRPr>
            </a:lvl1pPr>
          </a:lstStyle>
          <a:p>
            <a:pPr marL="0" lvl="0" indent="0">
              <a:spcBef>
                <a:spcPts val="0"/>
              </a:spcBef>
              <a:buClr>
                <a:srgbClr val="888888"/>
              </a:buClr>
              <a:buSzPct val="25000"/>
              <a:buFont typeface="Arial"/>
              <a:buNone/>
            </a:pPr>
            <a:fld id="{00000000-1234-1234-1234-123412341234}" type="slidenum">
              <a:rPr lang="es"/>
              <a:t>‹#›</a:t>
            </a:fld>
            <a:endParaRPr lang="es"/>
          </a:p>
        </p:txBody>
      </p:sp>
      <p:sp>
        <p:nvSpPr>
          <p:cNvPr id="14" name="Shape 14"/>
          <p:cNvSpPr txBox="1">
            <a:spLocks noGrp="1"/>
          </p:cNvSpPr>
          <p:nvPr>
            <p:ph type="dt" idx="10"/>
          </p:nvPr>
        </p:nvSpPr>
        <p:spPr>
          <a:xfrm>
            <a:off x="457200" y="6356351"/>
            <a:ext cx="2133599" cy="366182"/>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osha.gov/pls/oshaweb/owadisp.show_document?p_table=STANDARDS&amp;p_id=9696"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aisc.org/content.aspx?id=31450"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pic>
        <p:nvPicPr>
          <p:cNvPr id="24" name="Shape 24" title="Foto - Elementos fabricados y listos para envia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30250" y="1739537"/>
            <a:ext cx="4193099" cy="4193099"/>
          </a:xfrm>
          <a:prstGeom prst="rect">
            <a:avLst/>
          </a:prstGeom>
          <a:noFill/>
          <a:ln>
            <a:noFill/>
          </a:ln>
        </p:spPr>
      </p:pic>
      <p:sp>
        <p:nvSpPr>
          <p:cNvPr id="25" name="Shape 25"/>
          <p:cNvSpPr txBox="1">
            <a:spLocks noGrp="1"/>
          </p:cNvSpPr>
          <p:nvPr>
            <p:ph type="title"/>
          </p:nvPr>
        </p:nvSpPr>
        <p:spPr>
          <a:xfrm>
            <a:off x="457189" y="371162"/>
            <a:ext cx="8229600" cy="1143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1155CC"/>
              </a:buClr>
              <a:buSzPct val="25000"/>
              <a:buFont typeface="Arial"/>
              <a:buNone/>
            </a:pPr>
            <a:r>
              <a:rPr lang="es" sz="3600" b="1" dirty="0">
                <a:solidFill>
                  <a:srgbClr val="1155CC"/>
                </a:solidFill>
              </a:rPr>
              <a:t>Resumen de </a:t>
            </a:r>
            <a:r>
              <a:rPr lang="es" sz="3600" b="1" dirty="0" smtClean="0">
                <a:solidFill>
                  <a:srgbClr val="1155CC"/>
                </a:solidFill>
              </a:rPr>
              <a:t>Peligros - </a:t>
            </a:r>
            <a:r>
              <a:rPr lang="es" sz="3600" b="1" dirty="0">
                <a:solidFill>
                  <a:srgbClr val="1155CC"/>
                </a:solidFill>
              </a:rPr>
              <a:t>Módulo 1​</a:t>
            </a:r>
          </a:p>
        </p:txBody>
      </p:sp>
      <p:sp>
        <p:nvSpPr>
          <p:cNvPr id="26" name="Shape 26"/>
          <p:cNvSpPr txBox="1">
            <a:spLocks noGrp="1"/>
          </p:cNvSpPr>
          <p:nvPr>
            <p:ph type="body" idx="1"/>
          </p:nvPr>
        </p:nvSpPr>
        <p:spPr>
          <a:xfrm>
            <a:off x="439325" y="1898881"/>
            <a:ext cx="3990925" cy="3724200"/>
          </a:xfrm>
          <a:prstGeom prst="rect">
            <a:avLst/>
          </a:prstGeom>
          <a:noFill/>
          <a:ln>
            <a:noFill/>
          </a:ln>
        </p:spPr>
        <p:txBody>
          <a:bodyPr lIns="91425" tIns="91425" rIns="91425" bIns="91425" anchor="t" anchorCtr="0">
            <a:noAutofit/>
          </a:bodyPr>
          <a:lstStyle/>
          <a:p>
            <a:pPr lvl="0" rtl="0">
              <a:lnSpc>
                <a:spcPct val="134117"/>
              </a:lnSpc>
              <a:spcBef>
                <a:spcPts val="0"/>
              </a:spcBef>
              <a:buClr>
                <a:schemeClr val="dk1"/>
              </a:buClr>
              <a:buSzPct val="36666"/>
              <a:buFont typeface="Arial"/>
              <a:buNone/>
            </a:pPr>
            <a:r>
              <a:rPr lang="es" sz="3600" dirty="0" smtClean="0">
                <a:solidFill>
                  <a:schemeClr val="dk1"/>
                </a:solidFill>
                <a:latin typeface="Calibri"/>
                <a:ea typeface="Calibri"/>
                <a:cs typeface="Calibri"/>
                <a:sym typeface="Calibri"/>
              </a:rPr>
              <a:t>Peligros Especiales para Trabajadores de Compañías que Fabrican y/o Suplen Acero Estructural</a:t>
            </a:r>
            <a:endParaRPr lang="es" sz="3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endParaRPr sz="3000" dirty="0">
              <a:solidFill>
                <a:schemeClr val="dk1"/>
              </a:solidFill>
              <a:rtl val="0"/>
            </a:endParaRPr>
          </a:p>
        </p:txBody>
      </p:sp>
      <p:sp>
        <p:nvSpPr>
          <p:cNvPr id="28" name="Shape 28"/>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1</a:t>
            </a:fld>
            <a:endParaRPr lang="es" sz="1200" b="0" i="0" u="none" strike="noStrike" cap="none" baseline="0">
              <a:solidFill>
                <a:srgbClr val="888888"/>
              </a:solidFill>
              <a:latin typeface="Arial"/>
              <a:ea typeface="Arial"/>
              <a:cs typeface="Arial"/>
              <a:sym typeface="Arial"/>
              <a:rtl val="0"/>
            </a:endParaRPr>
          </a:p>
        </p:txBody>
      </p:sp>
      <p:sp>
        <p:nvSpPr>
          <p:cNvPr id="29" name="Shape 29"/>
          <p:cNvSpPr txBox="1"/>
          <p:nvPr/>
        </p:nvSpPr>
        <p:spPr>
          <a:xfrm>
            <a:off x="4718700" y="5990600"/>
            <a:ext cx="3616199"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 dirty="0">
                <a:solidFill>
                  <a:schemeClr val="dk1"/>
                </a:solidFill>
              </a:rPr>
              <a:t>Elementos fabricados </a:t>
            </a:r>
            <a:r>
              <a:rPr lang="es" dirty="0" smtClean="0">
                <a:solidFill>
                  <a:schemeClr val="dk1"/>
                </a:solidFill>
              </a:rPr>
              <a:t>y listos para enviar</a:t>
            </a:r>
            <a:endParaRPr lang="es"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47625" y="380800"/>
            <a:ext cx="8229600" cy="1143299"/>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1155CC"/>
                </a:solidFill>
              </a:rPr>
              <a:t>Resumen de </a:t>
            </a:r>
            <a:r>
              <a:rPr lang="es" sz="3000" b="1" dirty="0" smtClean="0">
                <a:solidFill>
                  <a:srgbClr val="1155CC"/>
                </a:solidFill>
              </a:rPr>
              <a:t>Peligros- </a:t>
            </a:r>
            <a:r>
              <a:rPr lang="es" sz="3000" b="1" dirty="0">
                <a:solidFill>
                  <a:srgbClr val="1155CC"/>
                </a:solidFill>
              </a:rPr>
              <a:t>Módulo 1</a:t>
            </a:r>
            <a:r>
              <a:rPr lang="es" sz="3000" b="1" dirty="0" smtClean="0">
                <a:solidFill>
                  <a:srgbClr val="1155CC"/>
                </a:solidFill>
              </a:rPr>
              <a:t>​ </a:t>
            </a:r>
            <a:r>
              <a:rPr lang="es" sz="3000" b="1" dirty="0" smtClean="0">
                <a:solidFill>
                  <a:schemeClr val="bg1"/>
                </a:solidFill>
              </a:rPr>
              <a:t>s10</a:t>
            </a:r>
            <a:endParaRPr lang="es" sz="3000" b="1" dirty="0">
              <a:solidFill>
                <a:schemeClr val="bg1"/>
              </a:solidFill>
            </a:endParaRPr>
          </a:p>
        </p:txBody>
      </p:sp>
      <p:sp>
        <p:nvSpPr>
          <p:cNvPr id="114" name="Shape 114"/>
          <p:cNvSpPr txBox="1">
            <a:spLocks noGrp="1"/>
          </p:cNvSpPr>
          <p:nvPr>
            <p:ph type="body" idx="1"/>
          </p:nvPr>
        </p:nvSpPr>
        <p:spPr>
          <a:xfrm>
            <a:off x="455457" y="1524000"/>
            <a:ext cx="8325400" cy="533397"/>
          </a:xfrm>
          <a:prstGeom prst="rect">
            <a:avLst/>
          </a:prstGeom>
          <a:noFill/>
          <a:ln>
            <a:noFill/>
          </a:ln>
        </p:spPr>
        <p:txBody>
          <a:bodyPr lIns="91425" tIns="91425" rIns="91425" bIns="91425" anchor="t" anchorCtr="0">
            <a:noAutofit/>
          </a:bodyPr>
          <a:lstStyle/>
          <a:p>
            <a:pPr marL="0" marR="0" lvl="0" indent="0" rtl="0">
              <a:lnSpc>
                <a:spcPct val="100000"/>
              </a:lnSpc>
              <a:spcBef>
                <a:spcPts val="0"/>
              </a:spcBef>
              <a:spcAft>
                <a:spcPts val="0"/>
              </a:spcAft>
              <a:buClr>
                <a:schemeClr val="dk1"/>
              </a:buClr>
              <a:buSzPct val="25000"/>
              <a:buFont typeface="Arial"/>
              <a:buNone/>
            </a:pPr>
            <a:r>
              <a:rPr lang="es" sz="2200" b="1" dirty="0">
                <a:solidFill>
                  <a:srgbClr val="0C30B8"/>
                </a:solidFill>
              </a:rPr>
              <a:t>Flujo </a:t>
            </a:r>
            <a:r>
              <a:rPr lang="es" sz="2200" b="1" dirty="0" smtClean="0">
                <a:solidFill>
                  <a:srgbClr val="0C30B8"/>
                </a:solidFill>
              </a:rPr>
              <a:t>general de los materiales en una planta de fabricación</a:t>
            </a:r>
            <a:endParaRPr sz="2200" b="1" i="0" u="none" strike="noStrike" cap="none" baseline="0" dirty="0">
              <a:solidFill>
                <a:srgbClr val="3333CC"/>
              </a:solidFill>
              <a:sym typeface="Arial"/>
              <a:rtl val="0"/>
            </a:endParaRP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rgbClr val="3333CC"/>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rgbClr val="FF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116" name="Shape 116"/>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10</a:t>
            </a:fld>
            <a:endParaRPr lang="es" sz="1200" b="0" i="0" u="none" strike="noStrike" cap="none" baseline="0">
              <a:solidFill>
                <a:srgbClr val="888888"/>
              </a:solidFill>
              <a:latin typeface="Arial"/>
              <a:ea typeface="Arial"/>
              <a:cs typeface="Arial"/>
              <a:sym typeface="Arial"/>
              <a:rtl val="0"/>
            </a:endParaRPr>
          </a:p>
        </p:txBody>
      </p:sp>
      <p:pic>
        <p:nvPicPr>
          <p:cNvPr id="3" name="Imagen 2" title="Flujo general de los materiales en una planta de fabricació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181" y="2057397"/>
            <a:ext cx="7849508" cy="4037385"/>
          </a:xfrm>
          <a:prstGeom prst="rect">
            <a:avLst/>
          </a:prstGeom>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463000" y="1447100"/>
            <a:ext cx="8229600" cy="45872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s-PR" sz="2400" b="1" dirty="0" smtClean="0">
                <a:solidFill>
                  <a:srgbClr val="0C30B8"/>
                </a:solidFill>
              </a:rPr>
              <a:t>I</a:t>
            </a:r>
            <a:r>
              <a:rPr lang="es" sz="2400" b="1" dirty="0" smtClean="0">
                <a:solidFill>
                  <a:srgbClr val="0C30B8"/>
                </a:solidFill>
              </a:rPr>
              <a:t>dentificación de riesgos del equipo utilizado</a:t>
            </a:r>
            <a:endParaRPr lang="es" sz="2400" b="1" dirty="0">
              <a:solidFill>
                <a:srgbClr val="0C30B8"/>
              </a:solidFill>
            </a:endParaRP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rgbClr val="3333CC"/>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rgbClr val="3333CC"/>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rgbClr val="FF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125" name="Shape 125"/>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11</a:t>
            </a:fld>
            <a:endParaRPr lang="es" sz="1200" b="0" i="0" u="none" strike="noStrike" cap="none" baseline="0">
              <a:solidFill>
                <a:srgbClr val="888888"/>
              </a:solidFill>
              <a:latin typeface="Arial"/>
              <a:ea typeface="Arial"/>
              <a:cs typeface="Arial"/>
              <a:sym typeface="Arial"/>
              <a:rtl val="0"/>
            </a:endParaRPr>
          </a:p>
        </p:txBody>
      </p:sp>
      <p:pic>
        <p:nvPicPr>
          <p:cNvPr id="126" name="Shape 126" title="Diagrama de flujo - Identificación de riesgos del equipo utilizado"/>
          <p:cNvPicPr preferRelativeResize="0"/>
          <p:nvPr/>
        </p:nvPicPr>
        <p:blipFill>
          <a:blip r:embed="rId3">
            <a:alphaModFix/>
          </a:blip>
          <a:stretch>
            <a:fillRect/>
          </a:stretch>
        </p:blipFill>
        <p:spPr>
          <a:xfrm>
            <a:off x="652275" y="2119087"/>
            <a:ext cx="7628700" cy="4175574"/>
          </a:xfrm>
          <a:prstGeom prst="rect">
            <a:avLst/>
          </a:prstGeom>
          <a:noFill/>
          <a:ln>
            <a:noFill/>
          </a:ln>
        </p:spPr>
      </p:pic>
      <p:sp>
        <p:nvSpPr>
          <p:cNvPr id="127" name="Shape 127" title="Conector en el diagrama de flujo"/>
          <p:cNvSpPr/>
          <p:nvPr/>
        </p:nvSpPr>
        <p:spPr>
          <a:xfrm>
            <a:off x="4241575" y="4689300"/>
            <a:ext cx="240150" cy="366175"/>
          </a:xfrm>
          <a:prstGeom prst="flowChartSor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rgbClr val="FF0000"/>
              </a:solidFill>
            </a:endParaRPr>
          </a:p>
        </p:txBody>
      </p:sp>
      <p:sp>
        <p:nvSpPr>
          <p:cNvPr id="128" name="Shape 128" title="Conector en el diagrama de flujo"/>
          <p:cNvSpPr/>
          <p:nvPr/>
        </p:nvSpPr>
        <p:spPr>
          <a:xfrm>
            <a:off x="4167175" y="3331950"/>
            <a:ext cx="240150" cy="366175"/>
          </a:xfrm>
          <a:prstGeom prst="flowChartSor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solidFill>
                <a:srgbClr val="FF0000"/>
              </a:solidFill>
            </a:endParaRPr>
          </a:p>
        </p:txBody>
      </p:sp>
      <p:sp>
        <p:nvSpPr>
          <p:cNvPr id="129" name="Shape 129" title="Conector en el diagrama de flujo"/>
          <p:cNvSpPr/>
          <p:nvPr/>
        </p:nvSpPr>
        <p:spPr>
          <a:xfrm>
            <a:off x="5853950" y="2253575"/>
            <a:ext cx="240150" cy="366175"/>
          </a:xfrm>
          <a:prstGeom prst="flowChartSor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solidFill>
                <a:srgbClr val="FF0000"/>
              </a:solidFill>
            </a:endParaRPr>
          </a:p>
        </p:txBody>
      </p:sp>
      <p:sp>
        <p:nvSpPr>
          <p:cNvPr id="130" name="Shape 130" title="Conector en el diagrama de flujo"/>
          <p:cNvSpPr/>
          <p:nvPr/>
        </p:nvSpPr>
        <p:spPr>
          <a:xfrm>
            <a:off x="7039350" y="3331950"/>
            <a:ext cx="240150" cy="366175"/>
          </a:xfrm>
          <a:prstGeom prst="flowChartSor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solidFill>
                <a:srgbClr val="FF0000"/>
              </a:solidFill>
            </a:endParaRPr>
          </a:p>
        </p:txBody>
      </p:sp>
      <p:sp>
        <p:nvSpPr>
          <p:cNvPr id="131" name="Shape 131" title="Conector en el diagrama de flujo"/>
          <p:cNvSpPr/>
          <p:nvPr/>
        </p:nvSpPr>
        <p:spPr>
          <a:xfrm>
            <a:off x="7039350" y="4805250"/>
            <a:ext cx="240150" cy="366175"/>
          </a:xfrm>
          <a:prstGeom prst="flowChartSor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solidFill>
                <a:srgbClr val="FF0000"/>
              </a:solidFill>
            </a:endParaRPr>
          </a:p>
        </p:txBody>
      </p:sp>
      <p:sp>
        <p:nvSpPr>
          <p:cNvPr id="132" name="Shape 132" title="Conector en el diagrama de flujo"/>
          <p:cNvSpPr/>
          <p:nvPr/>
        </p:nvSpPr>
        <p:spPr>
          <a:xfrm>
            <a:off x="1443800" y="4689300"/>
            <a:ext cx="240150" cy="366175"/>
          </a:xfrm>
          <a:prstGeom prst="flowChartSor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solidFill>
                <a:srgbClr val="FF0000"/>
              </a:solidFill>
            </a:endParaRPr>
          </a:p>
        </p:txBody>
      </p:sp>
      <p:sp>
        <p:nvSpPr>
          <p:cNvPr id="133" name="Shape 133" title="Conector en el diagrama de flujo"/>
          <p:cNvSpPr/>
          <p:nvPr/>
        </p:nvSpPr>
        <p:spPr>
          <a:xfrm>
            <a:off x="3124200" y="5171425"/>
            <a:ext cx="240150" cy="366175"/>
          </a:xfrm>
          <a:prstGeom prst="flowChartSor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solidFill>
                <a:srgbClr val="FF0000"/>
              </a:solidFill>
            </a:endParaRPr>
          </a:p>
        </p:txBody>
      </p:sp>
      <p:sp>
        <p:nvSpPr>
          <p:cNvPr id="134" name="Shape 134" title="Conector en el diagrama de flujo"/>
          <p:cNvSpPr/>
          <p:nvPr/>
        </p:nvSpPr>
        <p:spPr>
          <a:xfrm>
            <a:off x="1443800" y="3245912"/>
            <a:ext cx="240150" cy="366175"/>
          </a:xfrm>
          <a:prstGeom prst="flowChartSor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solidFill>
                <a:srgbClr val="FF0000"/>
              </a:solidFill>
            </a:endParaRPr>
          </a:p>
        </p:txBody>
      </p:sp>
      <p:sp>
        <p:nvSpPr>
          <p:cNvPr id="135" name="Shape 135" title="Conector en el diagrama de flujo"/>
          <p:cNvSpPr/>
          <p:nvPr/>
        </p:nvSpPr>
        <p:spPr>
          <a:xfrm>
            <a:off x="1071125" y="1887400"/>
            <a:ext cx="240150" cy="366175"/>
          </a:xfrm>
          <a:prstGeom prst="flowChartSor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solidFill>
                <a:srgbClr val="FF0000"/>
              </a:solidFill>
            </a:endParaRPr>
          </a:p>
        </p:txBody>
      </p:sp>
      <p:sp>
        <p:nvSpPr>
          <p:cNvPr id="136" name="Shape 136" title="Conector en el diagrama de flujo"/>
          <p:cNvSpPr/>
          <p:nvPr/>
        </p:nvSpPr>
        <p:spPr>
          <a:xfrm>
            <a:off x="7107550" y="6180975"/>
            <a:ext cx="240150" cy="366175"/>
          </a:xfrm>
          <a:prstGeom prst="flowChartSor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solidFill>
                <a:srgbClr val="FF0000"/>
              </a:solidFill>
            </a:endParaRPr>
          </a:p>
        </p:txBody>
      </p:sp>
      <p:sp>
        <p:nvSpPr>
          <p:cNvPr id="18"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s11</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Shape 142"/>
          <p:cNvSpPr txBox="1">
            <a:spLocks noGrp="1"/>
          </p:cNvSpPr>
          <p:nvPr>
            <p:ph type="body" idx="1"/>
          </p:nvPr>
        </p:nvSpPr>
        <p:spPr>
          <a:xfrm>
            <a:off x="486150" y="1477699"/>
            <a:ext cx="6303614" cy="507837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 sz="2400" b="1" dirty="0">
                <a:solidFill>
                  <a:srgbClr val="0C30B8"/>
                </a:solidFill>
              </a:rPr>
              <a:t>Equipos para el manejo de materiales más comunes:</a:t>
            </a:r>
          </a:p>
          <a:p>
            <a:pPr marL="342900" marR="0" lvl="0" indent="-342900" algn="l" rtl="0">
              <a:lnSpc>
                <a:spcPct val="100000"/>
              </a:lnSpc>
              <a:spcBef>
                <a:spcPts val="0"/>
              </a:spcBef>
              <a:spcAft>
                <a:spcPts val="0"/>
              </a:spcAft>
              <a:buClr>
                <a:srgbClr val="4A86E8"/>
              </a:buClr>
              <a:buSzPct val="100000"/>
              <a:buFont typeface="Noto Symbol"/>
              <a:buChar char="❑"/>
            </a:pPr>
            <a:r>
              <a:rPr lang="es" sz="2000" dirty="0" smtClean="0">
                <a:solidFill>
                  <a:schemeClr val="dk1"/>
                </a:solidFill>
              </a:rPr>
              <a:t>Tren </a:t>
            </a:r>
            <a:r>
              <a:rPr lang="es" sz="2000" dirty="0">
                <a:solidFill>
                  <a:schemeClr val="dk1"/>
                </a:solidFill>
              </a:rPr>
              <a:t>para recibir y enviar</a:t>
            </a:r>
          </a:p>
          <a:p>
            <a:pPr marL="342900" marR="0" lvl="0" indent="-342900" algn="l" rtl="0">
              <a:lnSpc>
                <a:spcPct val="100000"/>
              </a:lnSpc>
              <a:spcBef>
                <a:spcPts val="0"/>
              </a:spcBef>
              <a:spcAft>
                <a:spcPts val="0"/>
              </a:spcAft>
              <a:buClr>
                <a:srgbClr val="4A86E8"/>
              </a:buClr>
              <a:buSzPct val="100000"/>
              <a:buFont typeface="Noto Symbol"/>
              <a:buChar char="❑"/>
            </a:pPr>
            <a:r>
              <a:rPr lang="es" sz="2000" dirty="0">
                <a:solidFill>
                  <a:schemeClr val="dk1"/>
                </a:solidFill>
              </a:rPr>
              <a:t>Camiones para recibir y enviar</a:t>
            </a:r>
          </a:p>
          <a:p>
            <a:pPr marL="342900" marR="0" lvl="0" indent="-342900" algn="l" rtl="0">
              <a:lnSpc>
                <a:spcPct val="100000"/>
              </a:lnSpc>
              <a:spcBef>
                <a:spcPts val="0"/>
              </a:spcBef>
              <a:spcAft>
                <a:spcPts val="0"/>
              </a:spcAft>
              <a:buClr>
                <a:srgbClr val="4A86E8"/>
              </a:buClr>
              <a:buSzPct val="100000"/>
              <a:buFont typeface="Noto Symbol"/>
              <a:buChar char="❑"/>
            </a:pPr>
            <a:r>
              <a:rPr lang="es" sz="2000" dirty="0" smtClean="0">
                <a:solidFill>
                  <a:schemeClr val="dk1"/>
                </a:solidFill>
                <a:rtl val="0"/>
              </a:rPr>
              <a:t>Montacargas </a:t>
            </a:r>
            <a:r>
              <a:rPr lang="es" sz="2000" dirty="0" smtClean="0">
                <a:solidFill>
                  <a:schemeClr val="dk1"/>
                </a:solidFill>
              </a:rPr>
              <a:t>motorizado</a:t>
            </a:r>
            <a:endParaRPr lang="es" sz="2000" dirty="0">
              <a:solidFill>
                <a:schemeClr val="dk1"/>
              </a:solidFill>
              <a:rtl val="0"/>
            </a:endParaRPr>
          </a:p>
          <a:p>
            <a:pPr marL="342900" marR="0" lvl="0" indent="-342900" algn="l" rtl="0">
              <a:lnSpc>
                <a:spcPct val="100000"/>
              </a:lnSpc>
              <a:spcBef>
                <a:spcPts val="0"/>
              </a:spcBef>
              <a:spcAft>
                <a:spcPts val="0"/>
              </a:spcAft>
              <a:buClr>
                <a:srgbClr val="4A86E8"/>
              </a:buClr>
              <a:buSzPct val="100000"/>
              <a:buFont typeface="Noto Symbol"/>
              <a:buChar char="❑"/>
            </a:pPr>
            <a:r>
              <a:rPr lang="es" sz="2000" dirty="0" smtClean="0">
                <a:solidFill>
                  <a:schemeClr val="dk1"/>
                </a:solidFill>
              </a:rPr>
              <a:t>Carretones y carretillas</a:t>
            </a:r>
            <a:endParaRPr lang="es" sz="2000" dirty="0">
              <a:solidFill>
                <a:schemeClr val="dk1"/>
              </a:solidFill>
            </a:endParaRPr>
          </a:p>
          <a:p>
            <a:pPr marL="342900" marR="0" lvl="0" indent="-342900" algn="l" rtl="0">
              <a:lnSpc>
                <a:spcPct val="100000"/>
              </a:lnSpc>
              <a:spcBef>
                <a:spcPts val="0"/>
              </a:spcBef>
              <a:spcAft>
                <a:spcPts val="0"/>
              </a:spcAft>
              <a:buClr>
                <a:srgbClr val="4A86E8"/>
              </a:buClr>
              <a:buSzPct val="100000"/>
              <a:buFont typeface="Noto Symbol"/>
              <a:buChar char="❑"/>
            </a:pPr>
            <a:r>
              <a:rPr lang="es" sz="2000" dirty="0">
                <a:solidFill>
                  <a:schemeClr val="dk1"/>
                </a:solidFill>
              </a:rPr>
              <a:t>Grúas </a:t>
            </a:r>
            <a:r>
              <a:rPr lang="es" sz="2000" dirty="0" smtClean="0">
                <a:solidFill>
                  <a:schemeClr val="dk1"/>
                </a:solidFill>
              </a:rPr>
              <a:t>elevadas o grúas puentes</a:t>
            </a:r>
            <a:endParaRPr lang="es" sz="2000" dirty="0">
              <a:solidFill>
                <a:schemeClr val="dk1"/>
              </a:solidFill>
            </a:endParaRPr>
          </a:p>
          <a:p>
            <a:pPr marL="342900" marR="0" lvl="0" indent="-342900" algn="l" rtl="0">
              <a:lnSpc>
                <a:spcPct val="100000"/>
              </a:lnSpc>
              <a:spcBef>
                <a:spcPts val="0"/>
              </a:spcBef>
              <a:spcAft>
                <a:spcPts val="0"/>
              </a:spcAft>
              <a:buClr>
                <a:srgbClr val="4A86E8"/>
              </a:buClr>
              <a:buSzPct val="100000"/>
              <a:buFont typeface="Noto Symbol"/>
              <a:buChar char="❑"/>
            </a:pPr>
            <a:r>
              <a:rPr lang="es" sz="2000" dirty="0">
                <a:solidFill>
                  <a:schemeClr val="dk1"/>
                </a:solidFill>
              </a:rPr>
              <a:t>Grúas móviles</a:t>
            </a:r>
          </a:p>
          <a:p>
            <a:pPr marL="342900" marR="0" lvl="0" indent="-342900" algn="l" rtl="0">
              <a:lnSpc>
                <a:spcPct val="100000"/>
              </a:lnSpc>
              <a:spcBef>
                <a:spcPts val="0"/>
              </a:spcBef>
              <a:spcAft>
                <a:spcPts val="0"/>
              </a:spcAft>
              <a:buClr>
                <a:srgbClr val="4A86E8"/>
              </a:buClr>
              <a:buSzPct val="100000"/>
              <a:buFont typeface="Noto Symbol"/>
              <a:buChar char="❑"/>
            </a:pPr>
            <a:r>
              <a:rPr lang="es" sz="2000" dirty="0">
                <a:solidFill>
                  <a:schemeClr val="dk1"/>
                </a:solidFill>
              </a:rPr>
              <a:t>Brazos de grúa</a:t>
            </a:r>
          </a:p>
          <a:p>
            <a:pPr marL="342900" marR="0" lvl="0" indent="-342900" algn="l" rtl="0">
              <a:lnSpc>
                <a:spcPct val="100000"/>
              </a:lnSpc>
              <a:spcBef>
                <a:spcPts val="0"/>
              </a:spcBef>
              <a:spcAft>
                <a:spcPts val="0"/>
              </a:spcAft>
              <a:buClr>
                <a:srgbClr val="4A86E8"/>
              </a:buClr>
              <a:buSzPct val="100000"/>
              <a:buFont typeface="Noto Symbol"/>
              <a:buChar char="❑"/>
            </a:pPr>
            <a:r>
              <a:rPr lang="es" sz="2000" dirty="0" smtClean="0">
                <a:solidFill>
                  <a:schemeClr val="dk1"/>
                </a:solidFill>
              </a:rPr>
              <a:t>Equipos </a:t>
            </a:r>
            <a:r>
              <a:rPr lang="es" sz="2000" dirty="0">
                <a:solidFill>
                  <a:schemeClr val="dk1"/>
                </a:solidFill>
              </a:rPr>
              <a:t>industriales </a:t>
            </a:r>
            <a:r>
              <a:rPr lang="es" sz="2000" dirty="0" smtClean="0">
                <a:solidFill>
                  <a:schemeClr val="dk1"/>
                </a:solidFill>
              </a:rPr>
              <a:t>para levantamiento por magnetismo</a:t>
            </a:r>
            <a:endParaRPr lang="es" sz="2000" dirty="0" smtClean="0">
              <a:solidFill>
                <a:schemeClr val="dk1"/>
              </a:solidFill>
              <a:rtl val="0"/>
            </a:endParaRPr>
          </a:p>
          <a:p>
            <a:pPr marL="342900" marR="0" lvl="0" indent="-342900" algn="l" rtl="0">
              <a:lnSpc>
                <a:spcPct val="100000"/>
              </a:lnSpc>
              <a:spcBef>
                <a:spcPts val="0"/>
              </a:spcBef>
              <a:spcAft>
                <a:spcPts val="0"/>
              </a:spcAft>
              <a:buClr>
                <a:srgbClr val="4A86E8"/>
              </a:buClr>
              <a:buSzPct val="100000"/>
              <a:buFont typeface="Noto Symbol"/>
              <a:buChar char="❑"/>
            </a:pPr>
            <a:r>
              <a:rPr lang="es" sz="2000" dirty="0" smtClean="0">
                <a:solidFill>
                  <a:schemeClr val="dk1"/>
                </a:solidFill>
                <a:rtl val="0"/>
              </a:rPr>
              <a:t>Eslingas</a:t>
            </a:r>
            <a:r>
              <a:rPr lang="es" sz="2000" dirty="0">
                <a:solidFill>
                  <a:schemeClr val="dk1"/>
                </a:solidFill>
                <a:rtl val="0"/>
              </a:rPr>
              <a:t>, </a:t>
            </a:r>
            <a:r>
              <a:rPr lang="es" sz="2000" dirty="0" smtClean="0">
                <a:solidFill>
                  <a:schemeClr val="dk1"/>
                </a:solidFill>
                <a:rtl val="0"/>
              </a:rPr>
              <a:t>cuerdas de alambre y </a:t>
            </a:r>
            <a:r>
              <a:rPr lang="es" sz="2000" dirty="0">
                <a:solidFill>
                  <a:schemeClr val="dk1"/>
                </a:solidFill>
                <a:rtl val="0"/>
              </a:rPr>
              <a:t>cadenas de aleación</a:t>
            </a:r>
          </a:p>
          <a:p>
            <a:pPr marL="342900" marR="0" lvl="0" indent="-342900" algn="l" rtl="0">
              <a:lnSpc>
                <a:spcPct val="100000"/>
              </a:lnSpc>
              <a:spcBef>
                <a:spcPts val="0"/>
              </a:spcBef>
              <a:spcAft>
                <a:spcPts val="0"/>
              </a:spcAft>
              <a:buClr>
                <a:srgbClr val="4A86E8"/>
              </a:buClr>
              <a:buSzPct val="100000"/>
              <a:buFont typeface="Noto Symbol"/>
              <a:buChar char="❑"/>
            </a:pPr>
            <a:r>
              <a:rPr lang="es" sz="2000" dirty="0">
                <a:solidFill>
                  <a:schemeClr val="dk1"/>
                </a:solidFill>
              </a:rPr>
              <a:t>Equipo de levantamiento</a:t>
            </a:r>
          </a:p>
          <a:p>
            <a:pPr marL="342900" marR="0" lvl="0" indent="-342900" algn="l" rtl="0">
              <a:lnSpc>
                <a:spcPct val="100000"/>
              </a:lnSpc>
              <a:spcBef>
                <a:spcPts val="0"/>
              </a:spcBef>
              <a:spcAft>
                <a:spcPts val="0"/>
              </a:spcAft>
              <a:buClr>
                <a:srgbClr val="4A86E8"/>
              </a:buClr>
              <a:buSzPct val="100000"/>
              <a:buFont typeface="Noto Symbol"/>
              <a:buChar char="❑"/>
            </a:pPr>
            <a:r>
              <a:rPr lang="es" sz="2000" dirty="0">
                <a:solidFill>
                  <a:schemeClr val="dk1"/>
                </a:solidFill>
              </a:rPr>
              <a:t>Equipos de </a:t>
            </a:r>
            <a:r>
              <a:rPr lang="es" sz="2000" dirty="0" smtClean="0">
                <a:solidFill>
                  <a:schemeClr val="dk1"/>
                </a:solidFill>
              </a:rPr>
              <a:t>procesamiento </a:t>
            </a:r>
            <a:r>
              <a:rPr lang="es" sz="2000" b="0" i="0" u="none" strike="noStrike" cap="none" baseline="0" dirty="0">
                <a:solidFill>
                  <a:srgbClr val="0C28B8"/>
                </a:solidFill>
                <a:latin typeface="Arial"/>
                <a:ea typeface="Arial"/>
                <a:cs typeface="Arial"/>
                <a:sym typeface="Arial"/>
                <a:rtl val="0"/>
              </a:rPr>
              <a:t>(no</a:t>
            </a:r>
            <a:r>
              <a:rPr lang="es" sz="2000" dirty="0">
                <a:solidFill>
                  <a:srgbClr val="0C28B8"/>
                </a:solidFill>
                <a:rtl val="0"/>
              </a:rPr>
              <a:t> está en el currículo</a:t>
            </a:r>
            <a:r>
              <a:rPr lang="es" sz="2000" b="0" i="0" u="none" strike="noStrike" cap="none" baseline="0" dirty="0">
                <a:solidFill>
                  <a:srgbClr val="0C28B8"/>
                </a:solidFill>
                <a:latin typeface="Arial"/>
                <a:ea typeface="Arial"/>
                <a:cs typeface="Arial"/>
                <a:sym typeface="Arial"/>
                <a:rtl val="0"/>
              </a:rPr>
              <a:t>)</a:t>
            </a:r>
          </a:p>
          <a:p>
            <a:pPr marL="342900" marR="0" lvl="0" indent="-342900" algn="l" rtl="0">
              <a:lnSpc>
                <a:spcPct val="100000"/>
              </a:lnSpc>
              <a:spcBef>
                <a:spcPts val="0"/>
              </a:spcBef>
              <a:spcAft>
                <a:spcPts val="0"/>
              </a:spcAft>
              <a:buClr>
                <a:srgbClr val="4A86E8"/>
              </a:buClr>
              <a:buSzPct val="100000"/>
              <a:buFont typeface="Noto Symbol"/>
              <a:buChar char="❑"/>
            </a:pPr>
            <a:r>
              <a:rPr lang="es" sz="2000" b="0" i="0" u="none" strike="noStrike" cap="none" baseline="0" dirty="0" smtClean="0">
                <a:solidFill>
                  <a:schemeClr val="dk1"/>
                </a:solidFill>
                <a:latin typeface="Arial"/>
                <a:ea typeface="Arial"/>
                <a:cs typeface="Arial"/>
                <a:sym typeface="Arial"/>
                <a:rtl val="0"/>
              </a:rPr>
              <a:t>Recursos H</a:t>
            </a:r>
            <a:r>
              <a:rPr lang="es" sz="2000" dirty="0" smtClean="0">
                <a:solidFill>
                  <a:schemeClr val="dk1"/>
                </a:solidFill>
                <a:rtl val="0"/>
              </a:rPr>
              <a:t>umanos</a:t>
            </a:r>
            <a:endParaRPr lang="es" sz="2000" dirty="0">
              <a:solidFill>
                <a:schemeClr val="dk1"/>
              </a:solidFill>
              <a:rtl val="0"/>
            </a:endParaRPr>
          </a:p>
          <a:p>
            <a:pPr marL="0" marR="0" lvl="0" indent="0" algn="l" rtl="0">
              <a:lnSpc>
                <a:spcPct val="100000"/>
              </a:lnSpc>
              <a:spcBef>
                <a:spcPts val="0"/>
              </a:spcBef>
              <a:spcAft>
                <a:spcPts val="0"/>
              </a:spcAft>
              <a:buClr>
                <a:srgbClr val="3333CC"/>
              </a:buClr>
              <a:buFont typeface="Aria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rgbClr val="3333CC"/>
              </a:buClr>
              <a:buFont typeface="Aria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144" name="Shape 144"/>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12</a:t>
            </a:fld>
            <a:endParaRPr lang="es" sz="1200" b="0" i="0" u="none" strike="noStrike" cap="none" baseline="0">
              <a:solidFill>
                <a:srgbClr val="888888"/>
              </a:solidFill>
              <a:latin typeface="Arial"/>
              <a:ea typeface="Arial"/>
              <a:cs typeface="Arial"/>
              <a:sym typeface="Arial"/>
              <a:rtl val="0"/>
            </a:endParaRPr>
          </a:p>
        </p:txBody>
      </p:sp>
      <p:pic>
        <p:nvPicPr>
          <p:cNvPr id="145" name="Shape 145" title="Foto - "/>
          <p:cNvPicPr preferRelativeResize="0"/>
          <p:nvPr/>
        </p:nvPicPr>
        <p:blipFill rotWithShape="1">
          <a:blip r:embed="rId3" cstate="email">
            <a:alphaModFix/>
            <a:extLst>
              <a:ext uri="{28A0092B-C50C-407E-A947-70E740481C1C}">
                <a14:useLocalDpi xmlns:a14="http://schemas.microsoft.com/office/drawing/2010/main"/>
              </a:ext>
            </a:extLst>
          </a:blip>
          <a:srcRect l="-6494"/>
          <a:stretch/>
        </p:blipFill>
        <p:spPr>
          <a:xfrm>
            <a:off x="5816545" y="1599917"/>
            <a:ext cx="2986262" cy="3352799"/>
          </a:xfrm>
          <a:prstGeom prst="rect">
            <a:avLst/>
          </a:prstGeom>
          <a:noFill/>
          <a:ln>
            <a:noFill/>
          </a:ln>
        </p:spPr>
      </p:pic>
      <p:sp>
        <p:nvSpPr>
          <p:cNvPr id="146" name="Shape 146" title="Foto - Grúa movil usada para cargar materiales para enviar"/>
          <p:cNvSpPr txBox="1"/>
          <p:nvPr/>
        </p:nvSpPr>
        <p:spPr>
          <a:xfrm>
            <a:off x="6019800" y="4952716"/>
            <a:ext cx="2666999" cy="6708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 dirty="0">
                <a:solidFill>
                  <a:schemeClr val="dk1"/>
                </a:solidFill>
              </a:rPr>
              <a:t>Grúa movil usada para cargar materiales para </a:t>
            </a:r>
            <a:r>
              <a:rPr lang="es" dirty="0" smtClean="0">
                <a:solidFill>
                  <a:schemeClr val="dk1"/>
                </a:solidFill>
              </a:rPr>
              <a:t>enviar</a:t>
            </a:r>
            <a:r>
              <a:rPr lang="es" dirty="0" smtClean="0"/>
              <a:t>.</a:t>
            </a:r>
            <a:endParaRPr lang="es" dirty="0"/>
          </a:p>
        </p:txBody>
      </p:sp>
      <p:sp>
        <p:nvSpPr>
          <p:cNvPr id="9"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s12</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04800" y="380800"/>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a:t>
            </a:r>
            <a:r>
              <a:rPr lang="es" sz="3000" b="1" dirty="0" smtClean="0">
                <a:solidFill>
                  <a:srgbClr val="0066D8"/>
                </a:solidFill>
              </a:rPr>
              <a:t>de Peligros -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s13</a:t>
            </a:r>
            <a:endParaRPr lang="es" sz="3000" b="1" dirty="0">
              <a:solidFill>
                <a:schemeClr val="bg1"/>
              </a:solidFill>
            </a:endParaRPr>
          </a:p>
        </p:txBody>
      </p:sp>
      <p:sp>
        <p:nvSpPr>
          <p:cNvPr id="152" name="Shape 152"/>
          <p:cNvSpPr txBox="1">
            <a:spLocks noGrp="1"/>
          </p:cNvSpPr>
          <p:nvPr>
            <p:ph type="body" idx="1"/>
          </p:nvPr>
        </p:nvSpPr>
        <p:spPr>
          <a:xfrm>
            <a:off x="486139" y="1477701"/>
            <a:ext cx="8048259" cy="4510267"/>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s" sz="2400" b="1" dirty="0" smtClean="0">
                <a:solidFill>
                  <a:srgbClr val="0C30B8"/>
                </a:solidFill>
              </a:rPr>
              <a:t>Consideraciones de seguridad en el equipo de manejo de materiales</a:t>
            </a:r>
            <a:endParaRPr lang="es" sz="2400" b="1" dirty="0">
              <a:solidFill>
                <a:srgbClr val="0C30B8"/>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2400" dirty="0">
                <a:solidFill>
                  <a:schemeClr val="dk1"/>
                </a:solidFill>
              </a:rPr>
              <a:t>Aplicado </a:t>
            </a:r>
            <a:r>
              <a:rPr lang="es" sz="2400" dirty="0" smtClean="0">
                <a:solidFill>
                  <a:schemeClr val="dk1"/>
                </a:solidFill>
              </a:rPr>
              <a:t>directamente a las Normas de la </a:t>
            </a:r>
            <a:r>
              <a:rPr lang="es" sz="2400" dirty="0">
                <a:solidFill>
                  <a:schemeClr val="dk1"/>
                </a:solidFill>
              </a:rPr>
              <a:t>OSHA</a:t>
            </a:r>
          </a:p>
          <a:p>
            <a:pPr marL="342900" marR="0" lvl="0" indent="-342900" algn="l" rtl="0">
              <a:lnSpc>
                <a:spcPct val="100000"/>
              </a:lnSpc>
              <a:spcBef>
                <a:spcPts val="0"/>
              </a:spcBef>
              <a:spcAft>
                <a:spcPts val="0"/>
              </a:spcAft>
              <a:buClr>
                <a:srgbClr val="3333CC"/>
              </a:buClr>
              <a:buSzPct val="100000"/>
              <a:buFont typeface="Noto Symbol"/>
              <a:buChar char="❑"/>
            </a:pPr>
            <a:r>
              <a:rPr lang="es" sz="2400" dirty="0">
                <a:solidFill>
                  <a:schemeClr val="dk1"/>
                </a:solidFill>
              </a:rPr>
              <a:t>Directrices del Manufacturero</a:t>
            </a:r>
          </a:p>
          <a:p>
            <a:pPr marL="342900" marR="0" lvl="0" indent="-342900" algn="l" rtl="0">
              <a:lnSpc>
                <a:spcPct val="100000"/>
              </a:lnSpc>
              <a:spcBef>
                <a:spcPts val="0"/>
              </a:spcBef>
              <a:spcAft>
                <a:spcPts val="0"/>
              </a:spcAft>
              <a:buClr>
                <a:srgbClr val="3333CC"/>
              </a:buClr>
              <a:buSzPct val="100000"/>
              <a:buFont typeface="Noto Symbol"/>
              <a:buChar char="❑"/>
            </a:pPr>
            <a:r>
              <a:rPr lang="es" sz="2400" dirty="0">
                <a:solidFill>
                  <a:schemeClr val="dk1"/>
                </a:solidFill>
              </a:rPr>
              <a:t>Directrices de la </a:t>
            </a:r>
            <a:r>
              <a:rPr lang="es" sz="2400" dirty="0" smtClean="0">
                <a:solidFill>
                  <a:schemeClr val="dk1"/>
                </a:solidFill>
              </a:rPr>
              <a:t>Compañía </a:t>
            </a:r>
            <a:r>
              <a:rPr lang="es" sz="2400" dirty="0">
                <a:solidFill>
                  <a:schemeClr val="dk1"/>
                </a:solidFill>
              </a:rPr>
              <a:t>de Acero</a:t>
            </a:r>
          </a:p>
          <a:p>
            <a:pPr marL="0" marR="0" lvl="0" indent="0" algn="l" rtl="0">
              <a:lnSpc>
                <a:spcPct val="100000"/>
              </a:lnSpc>
              <a:spcBef>
                <a:spcPts val="0"/>
              </a:spcBef>
              <a:spcAft>
                <a:spcPts val="0"/>
              </a:spcAft>
              <a:buClr>
                <a:srgbClr val="3333CC"/>
              </a:buClr>
              <a:buFont typeface="Aria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154" name="Shape 154"/>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13</a:t>
            </a:fld>
            <a:endParaRPr lang="es" sz="1200" b="0" i="0" u="none" strike="noStrike" cap="none" baseline="0" dirty="0">
              <a:solidFill>
                <a:srgbClr val="888888"/>
              </a:solidFill>
              <a:latin typeface="Arial"/>
              <a:ea typeface="Arial"/>
              <a:cs typeface="Arial"/>
              <a:sym typeface="Arial"/>
              <a:rtl val="0"/>
            </a:endParaRPr>
          </a:p>
        </p:txBody>
      </p:sp>
      <p:pic>
        <p:nvPicPr>
          <p:cNvPr id="155" name="Shape 155" title="Foto - OSHA Regulations - Standards - 29 CF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42739" y="3438975"/>
            <a:ext cx="5086199" cy="2917500"/>
          </a:xfrm>
          <a:prstGeom prst="rect">
            <a:avLst/>
          </a:prstGeom>
          <a:noFill/>
          <a:ln w="9525" cap="flat">
            <a:solidFill>
              <a:schemeClr val="dk1"/>
            </a:solidFill>
            <a:prstDash val="solid"/>
            <a:miter/>
            <a:headEnd type="none" w="med" len="med"/>
            <a:tailEnd type="none" w="med" len="med"/>
          </a:ln>
        </p:spPr>
      </p:pic>
      <p:sp>
        <p:nvSpPr>
          <p:cNvPr id="156" name="Shape 156"/>
          <p:cNvSpPr/>
          <p:nvPr/>
        </p:nvSpPr>
        <p:spPr>
          <a:xfrm>
            <a:off x="533400" y="6248400"/>
            <a:ext cx="8001000"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0" i="0" u="sng" strike="noStrike" cap="none" baseline="0" dirty="0" smtClean="0">
                <a:solidFill>
                  <a:schemeClr val="hlink"/>
                </a:solidFill>
                <a:latin typeface="Arial"/>
                <a:ea typeface="Arial"/>
                <a:cs typeface="Arial"/>
                <a:sym typeface="Arial"/>
                <a:hlinkClick r:id="rId4"/>
              </a:rPr>
              <a:t>Link to OSHA Regulations - Standards 29 CFR</a:t>
            </a:r>
            <a:endParaRPr lang="es" sz="1200" b="0" i="0" u="sng" strike="noStrike" cap="none" baseline="0" dirty="0">
              <a:solidFill>
                <a:schemeClr val="hlink"/>
              </a:solidFill>
              <a:latin typeface="Arial"/>
              <a:ea typeface="Arial"/>
              <a:cs typeface="Arial"/>
              <a:sym typeface="Arial"/>
              <a:hlinkClick r:id="rId4"/>
            </a:endParaRPr>
          </a:p>
          <a:p>
            <a:pPr marL="0" marR="0" lvl="0" indent="0" algn="ctr" rtl="0">
              <a:spcBef>
                <a:spcPts val="0"/>
              </a:spcBef>
              <a:buNone/>
            </a:pPr>
            <a:endParaRPr sz="12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Shape 162"/>
          <p:cNvSpPr txBox="1">
            <a:spLocks noGrp="1"/>
          </p:cNvSpPr>
          <p:nvPr>
            <p:ph type="body" idx="1"/>
          </p:nvPr>
        </p:nvSpPr>
        <p:spPr>
          <a:prstGeom prst="rect">
            <a:avLst/>
          </a:prstGeom>
          <a:noFill/>
          <a:ln>
            <a:noFill/>
          </a:ln>
        </p:spPr>
        <p:txBody>
          <a:bodyPr lIns="91425" tIns="91425" rIns="91425" bIns="91425" anchor="t" anchorCtr="0">
            <a:noAutofit/>
          </a:bodyPr>
          <a:lstStyle/>
          <a:p>
            <a:pPr lvl="0">
              <a:buSzPct val="25000"/>
            </a:pPr>
            <a:r>
              <a:rPr lang="es" sz="2400" b="1" dirty="0">
                <a:solidFill>
                  <a:srgbClr val="0C30B8"/>
                </a:solidFill>
              </a:rPr>
              <a:t>Consideraciones de </a:t>
            </a:r>
            <a:r>
              <a:rPr lang="es" sz="2400" b="1" dirty="0" smtClean="0">
                <a:solidFill>
                  <a:srgbClr val="0C30B8"/>
                </a:solidFill>
              </a:rPr>
              <a:t>seguridad </a:t>
            </a:r>
            <a:r>
              <a:rPr lang="es" sz="2400" b="1" dirty="0">
                <a:solidFill>
                  <a:srgbClr val="0C30B8"/>
                </a:solidFill>
              </a:rPr>
              <a:t>en el equipo de manejo de materiales</a:t>
            </a:r>
          </a:p>
          <a:p>
            <a:pPr marL="342900" marR="0" lvl="0" indent="-342900" algn="l" rtl="0">
              <a:lnSpc>
                <a:spcPct val="100000"/>
              </a:lnSpc>
              <a:spcBef>
                <a:spcPts val="0"/>
              </a:spcBef>
              <a:spcAft>
                <a:spcPts val="0"/>
              </a:spcAft>
              <a:buClr>
                <a:srgbClr val="3333CC"/>
              </a:buClr>
              <a:buSzPct val="100000"/>
              <a:buFont typeface="Noto Symbol"/>
              <a:buChar char="❑"/>
            </a:pPr>
            <a:r>
              <a:rPr lang="es" sz="2200" dirty="0" smtClean="0">
                <a:solidFill>
                  <a:schemeClr val="dk1"/>
                </a:solidFill>
              </a:rPr>
              <a:t>Información </a:t>
            </a:r>
            <a:r>
              <a:rPr lang="es" sz="2200" dirty="0">
                <a:solidFill>
                  <a:schemeClr val="dk1"/>
                </a:solidFill>
              </a:rPr>
              <a:t>específica de equipo tales como tablas de </a:t>
            </a:r>
            <a:r>
              <a:rPr lang="es" sz="2200" dirty="0" smtClean="0">
                <a:solidFill>
                  <a:schemeClr val="dk1"/>
                </a:solidFill>
              </a:rPr>
              <a:t>capacidades de cargas.</a:t>
            </a:r>
            <a:endParaRPr lang="es" sz="2200" dirty="0">
              <a:solidFill>
                <a:schemeClr val="dk1"/>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2200" dirty="0">
                <a:solidFill>
                  <a:schemeClr val="dk1"/>
                </a:solidFill>
              </a:rPr>
              <a:t>Manuales </a:t>
            </a:r>
            <a:r>
              <a:rPr lang="es" sz="2200" dirty="0" smtClean="0">
                <a:solidFill>
                  <a:schemeClr val="dk1"/>
                </a:solidFill>
              </a:rPr>
              <a:t>de Operaci</a:t>
            </a:r>
            <a:r>
              <a:rPr lang="en-US" sz="2200" dirty="0" smtClean="0">
                <a:solidFill>
                  <a:schemeClr val="dk1"/>
                </a:solidFill>
              </a:rPr>
              <a:t>ó</a:t>
            </a:r>
            <a:r>
              <a:rPr lang="es" sz="2200" dirty="0" smtClean="0">
                <a:solidFill>
                  <a:schemeClr val="dk1"/>
                </a:solidFill>
              </a:rPr>
              <a:t>n </a:t>
            </a:r>
            <a:endParaRPr lang="es" sz="2200" dirty="0">
              <a:solidFill>
                <a:schemeClr val="dk1"/>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2200" dirty="0" smtClean="0">
                <a:solidFill>
                  <a:schemeClr val="dk1"/>
                </a:solidFill>
              </a:rPr>
              <a:t>Capacitación de los operadores</a:t>
            </a:r>
            <a:endParaRPr lang="es" sz="2200" dirty="0">
              <a:solidFill>
                <a:schemeClr val="dk1"/>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2200" dirty="0">
                <a:solidFill>
                  <a:schemeClr val="dk1"/>
                </a:solidFill>
              </a:rPr>
              <a:t>Requisitos de Inspección</a:t>
            </a:r>
          </a:p>
          <a:p>
            <a:pPr marL="342900" indent="-342900">
              <a:buClr>
                <a:srgbClr val="3333CC"/>
              </a:buClr>
              <a:buSzPct val="100000"/>
              <a:buFont typeface="Noto Symbol"/>
              <a:buChar char="❑"/>
            </a:pPr>
            <a:r>
              <a:rPr lang="es" sz="2200" dirty="0">
                <a:solidFill>
                  <a:schemeClr val="dk1"/>
                </a:solidFill>
              </a:rPr>
              <a:t>Prácticas </a:t>
            </a:r>
            <a:r>
              <a:rPr lang="es" sz="2200" dirty="0" smtClean="0">
                <a:solidFill>
                  <a:schemeClr val="dk1"/>
                </a:solidFill>
              </a:rPr>
              <a:t>seguras de operación</a:t>
            </a:r>
          </a:p>
          <a:p>
            <a:pPr marL="342900" indent="-342900">
              <a:buClr>
                <a:srgbClr val="3333CC"/>
              </a:buClr>
              <a:buSzPct val="100000"/>
              <a:buFont typeface="Noto Symbol"/>
              <a:buChar char="❑"/>
            </a:pPr>
            <a:r>
              <a:rPr lang="es" sz="2200" dirty="0" smtClean="0">
                <a:solidFill>
                  <a:schemeClr val="dk1"/>
                </a:solidFill>
              </a:rPr>
              <a:t>Equipo </a:t>
            </a:r>
            <a:r>
              <a:rPr lang="es" sz="2200" dirty="0">
                <a:solidFill>
                  <a:schemeClr val="dk1"/>
                </a:solidFill>
              </a:rPr>
              <a:t>de Protección Personal </a:t>
            </a:r>
            <a:r>
              <a:rPr lang="es" sz="2200" b="0" i="0" u="none" strike="noStrike" cap="none" baseline="0" dirty="0">
                <a:solidFill>
                  <a:schemeClr val="dk1"/>
                </a:solidFill>
                <a:sym typeface="Arial"/>
                <a:rtl val="0"/>
              </a:rPr>
              <a:t>(</a:t>
            </a:r>
            <a:r>
              <a:rPr lang="es" sz="2200" dirty="0" smtClean="0">
                <a:solidFill>
                  <a:schemeClr val="dk1"/>
                </a:solidFill>
                <a:rtl val="0"/>
              </a:rPr>
              <a:t>PPE por sus siglas en ingl</a:t>
            </a:r>
            <a:r>
              <a:rPr lang="es-PR" sz="2200" dirty="0" smtClean="0">
                <a:solidFill>
                  <a:schemeClr val="dk1"/>
                </a:solidFill>
                <a:rtl val="0"/>
              </a:rPr>
              <a:t>é</a:t>
            </a:r>
            <a:r>
              <a:rPr lang="es" sz="2200" dirty="0" smtClean="0">
                <a:solidFill>
                  <a:schemeClr val="dk1"/>
                </a:solidFill>
                <a:rtl val="0"/>
              </a:rPr>
              <a:t>s</a:t>
            </a:r>
            <a:r>
              <a:rPr lang="es" sz="2200" b="0" i="0" u="none" strike="noStrike" cap="none" baseline="0" dirty="0" smtClean="0">
                <a:solidFill>
                  <a:schemeClr val="dk1"/>
                </a:solidFill>
                <a:sym typeface="Arial"/>
                <a:rtl val="0"/>
              </a:rPr>
              <a:t>)</a:t>
            </a:r>
            <a:endParaRPr lang="es" sz="2200" b="0" i="0" u="none" strike="noStrike" cap="none" baseline="0" dirty="0">
              <a:solidFill>
                <a:schemeClr val="dk1"/>
              </a:solidFill>
              <a:sym typeface="Arial"/>
              <a:rtl val="0"/>
            </a:endParaRPr>
          </a:p>
          <a:p>
            <a:pPr marL="342900" marR="0" lvl="0" indent="-342900" algn="l" rtl="0">
              <a:lnSpc>
                <a:spcPct val="100000"/>
              </a:lnSpc>
              <a:spcBef>
                <a:spcPts val="0"/>
              </a:spcBef>
              <a:spcAft>
                <a:spcPts val="0"/>
              </a:spcAft>
              <a:buClr>
                <a:srgbClr val="3333CC"/>
              </a:buClr>
              <a:buSzPct val="100000"/>
              <a:buFont typeface="Noto Symbol"/>
              <a:buChar char="❑"/>
            </a:pPr>
            <a:r>
              <a:rPr lang="es" sz="2200" dirty="0" smtClean="0">
                <a:solidFill>
                  <a:schemeClr val="dk1"/>
                </a:solidFill>
              </a:rPr>
              <a:t>Servicio y mantenimiento del equipo</a:t>
            </a:r>
            <a:endParaRPr lang="es" sz="2200" dirty="0">
              <a:solidFill>
                <a:schemeClr val="dk1"/>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2200" dirty="0">
                <a:solidFill>
                  <a:schemeClr val="dk1"/>
                </a:solidFill>
              </a:rPr>
              <a:t>Ajustes </a:t>
            </a:r>
            <a:r>
              <a:rPr lang="es" sz="2200" dirty="0" smtClean="0">
                <a:solidFill>
                  <a:schemeClr val="dk1"/>
                </a:solidFill>
              </a:rPr>
              <a:t>rutinarios</a:t>
            </a:r>
            <a:endParaRPr lang="es" sz="2200" dirty="0">
              <a:solidFill>
                <a:schemeClr val="dk1"/>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PR" sz="2200" dirty="0" smtClean="0">
                <a:solidFill>
                  <a:schemeClr val="dk1"/>
                </a:solidFill>
              </a:rPr>
              <a:t>S</a:t>
            </a:r>
            <a:r>
              <a:rPr lang="es" sz="2200" dirty="0" smtClean="0">
                <a:solidFill>
                  <a:schemeClr val="dk1"/>
                </a:solidFill>
              </a:rPr>
              <a:t>arvag</a:t>
            </a:r>
            <a:r>
              <a:rPr lang="es" sz="2200" b="0" i="0" u="none" strike="noStrike" cap="none" baseline="0" dirty="0" smtClean="0">
                <a:solidFill>
                  <a:schemeClr val="dk1"/>
                </a:solidFill>
                <a:sym typeface="Arial"/>
                <a:rtl val="0"/>
              </a:rPr>
              <a:t>uar</a:t>
            </a:r>
            <a:r>
              <a:rPr lang="es" sz="2200" dirty="0" smtClean="0">
                <a:solidFill>
                  <a:schemeClr val="dk1"/>
                </a:solidFill>
                <a:rtl val="0"/>
              </a:rPr>
              <a:t>dias o dispositivos de seguridad</a:t>
            </a:r>
            <a:endParaRPr lang="es" sz="2200" dirty="0">
              <a:solidFill>
                <a:schemeClr val="dk1"/>
              </a:solidFill>
              <a:rtl val="0"/>
            </a:endParaRPr>
          </a:p>
          <a:p>
            <a:pPr marL="342900" marR="0" lvl="0" indent="-342900" algn="l" rtl="0">
              <a:lnSpc>
                <a:spcPct val="100000"/>
              </a:lnSpc>
              <a:spcBef>
                <a:spcPts val="0"/>
              </a:spcBef>
              <a:spcAft>
                <a:spcPts val="0"/>
              </a:spcAft>
              <a:buClr>
                <a:srgbClr val="3333CC"/>
              </a:buClr>
              <a:buSzPct val="100000"/>
              <a:buFont typeface="Noto Symbol"/>
              <a:buChar char="❑"/>
            </a:pPr>
            <a:r>
              <a:rPr lang="es" sz="2200" dirty="0" smtClean="0">
                <a:solidFill>
                  <a:schemeClr val="dk1"/>
                </a:solidFill>
              </a:rPr>
              <a:t>Fuentes </a:t>
            </a:r>
            <a:r>
              <a:rPr lang="es" sz="2200" dirty="0">
                <a:solidFill>
                  <a:schemeClr val="dk1"/>
                </a:solidFill>
              </a:rPr>
              <a:t>de energía</a:t>
            </a:r>
            <a:r>
              <a:rPr lang="es" sz="2200" b="0" i="0" u="none" strike="noStrike" cap="none" baseline="0" dirty="0">
                <a:solidFill>
                  <a:schemeClr val="dk1"/>
                </a:solidFill>
                <a:sym typeface="Arial"/>
                <a:rtl val="0"/>
              </a:rPr>
              <a:t> (</a:t>
            </a:r>
            <a:r>
              <a:rPr lang="es" sz="2200" dirty="0">
                <a:solidFill>
                  <a:schemeClr val="dk1"/>
                </a:solidFill>
                <a:rtl val="0"/>
              </a:rPr>
              <a:t>eléctrica</a:t>
            </a:r>
            <a:r>
              <a:rPr lang="es" sz="2200" b="0" i="0" u="none" strike="noStrike" cap="none" baseline="0" dirty="0">
                <a:solidFill>
                  <a:schemeClr val="dk1"/>
                </a:solidFill>
                <a:sym typeface="Arial"/>
                <a:rtl val="0"/>
              </a:rPr>
              <a:t>, </a:t>
            </a:r>
            <a:r>
              <a:rPr lang="es-PR" sz="2200" b="0" i="0" u="none" strike="noStrike" cap="none" baseline="0" dirty="0" smtClean="0">
                <a:solidFill>
                  <a:schemeClr val="dk1"/>
                </a:solidFill>
                <a:sym typeface="Arial"/>
                <a:rtl val="0"/>
              </a:rPr>
              <a:t>diésel</a:t>
            </a:r>
            <a:r>
              <a:rPr lang="es" sz="2200" b="0" i="0" u="none" strike="noStrike" cap="none" baseline="0" dirty="0" smtClean="0">
                <a:solidFill>
                  <a:schemeClr val="dk1"/>
                </a:solidFill>
                <a:sym typeface="Arial"/>
                <a:rtl val="0"/>
              </a:rPr>
              <a:t>, </a:t>
            </a:r>
            <a:r>
              <a:rPr lang="es" sz="2200" dirty="0">
                <a:solidFill>
                  <a:schemeClr val="dk1"/>
                </a:solidFill>
                <a:rtl val="0"/>
              </a:rPr>
              <a:t>hidráulica</a:t>
            </a:r>
            <a:r>
              <a:rPr lang="es" sz="2200" b="0" i="0" u="none" strike="noStrike" cap="none" baseline="0" dirty="0">
                <a:solidFill>
                  <a:schemeClr val="dk1"/>
                </a:solidFill>
                <a:sym typeface="Arial"/>
                <a:rtl val="0"/>
              </a:rPr>
              <a:t>, magn</a:t>
            </a:r>
            <a:r>
              <a:rPr lang="es" sz="2200" dirty="0">
                <a:solidFill>
                  <a:schemeClr val="dk1"/>
                </a:solidFill>
                <a:rtl val="0"/>
              </a:rPr>
              <a:t>é</a:t>
            </a:r>
            <a:r>
              <a:rPr lang="es" sz="2200" b="0" i="0" u="none" strike="noStrike" cap="none" baseline="0" dirty="0">
                <a:solidFill>
                  <a:schemeClr val="dk1"/>
                </a:solidFill>
                <a:sym typeface="Arial"/>
                <a:rtl val="0"/>
              </a:rPr>
              <a:t>tica)</a:t>
            </a:r>
          </a:p>
          <a:p>
            <a:pPr marL="342900" marR="0" lvl="0" indent="-190500" algn="l" rtl="0">
              <a:lnSpc>
                <a:spcPct val="100000"/>
              </a:lnSpc>
              <a:spcBef>
                <a:spcPts val="0"/>
              </a:spcBef>
              <a:spcAft>
                <a:spcPts val="0"/>
              </a:spcAft>
              <a:buClr>
                <a:srgbClr val="3333CC"/>
              </a:buClr>
              <a:buFont typeface="Noto Symbo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rgbClr val="3333CC"/>
              </a:buClr>
              <a:buFont typeface="Aria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2" name="Title 1" hidden="1"/>
          <p:cNvSpPr>
            <a:spLocks noGrp="1"/>
          </p:cNvSpPr>
          <p:nvPr>
            <p:ph type="title"/>
          </p:nvPr>
        </p:nvSpPr>
        <p:spPr/>
        <p:txBody>
          <a:bodyPr/>
          <a:lstStyle/>
          <a:p>
            <a:pPr lvl="0"/>
            <a:r>
              <a:rPr lang="es" b="1" dirty="0">
                <a:solidFill>
                  <a:srgbClr val="0C30B8"/>
                </a:solidFill>
              </a:rPr>
              <a:t>Consideraciones de seguridad en el equipo de manejo de materiales</a:t>
            </a:r>
          </a:p>
        </p:txBody>
      </p:sp>
      <p:sp>
        <p:nvSpPr>
          <p:cNvPr id="164" name="Shape 164"/>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14</a:t>
            </a:fld>
            <a:endParaRPr lang="es" sz="1200" b="0" i="0" u="none" strike="noStrike" cap="none" baseline="0">
              <a:solidFill>
                <a:srgbClr val="888888"/>
              </a:solidFill>
              <a:latin typeface="Arial"/>
              <a:ea typeface="Arial"/>
              <a:cs typeface="Arial"/>
              <a:sym typeface="Arial"/>
              <a:rtl val="0"/>
            </a:endParaRPr>
          </a:p>
        </p:txBody>
      </p:sp>
      <p:sp>
        <p:nvSpPr>
          <p:cNvPr id="8" name="Shape 179"/>
          <p:cNvSpPr txBox="1">
            <a:spLocks/>
          </p:cNvSpPr>
          <p:nvPr/>
        </p:nvSpPr>
        <p:spPr>
          <a:xfrm>
            <a:off x="457199" y="921537"/>
            <a:ext cx="8229600" cy="571600"/>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rgbClr val="1155CC"/>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chemeClr val="accent1"/>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buClr>
                <a:schemeClr val="accent1"/>
              </a:buClr>
              <a:buFont typeface="Arial"/>
              <a:buNone/>
              <a:defRPr/>
            </a:lvl3pPr>
            <a:lvl4pPr marL="0" marR="0" indent="0" algn="l" rtl="0">
              <a:spcBef>
                <a:spcPts val="0"/>
              </a:spcBef>
              <a:buClr>
                <a:schemeClr val="accent1"/>
              </a:buClr>
              <a:buFont typeface="Arial"/>
              <a:buNone/>
              <a:defRPr/>
            </a:lvl4pPr>
            <a:lvl5pPr marL="0" marR="0" indent="0" algn="l" rtl="0">
              <a:spcBef>
                <a:spcPts val="0"/>
              </a:spcBef>
              <a:buClr>
                <a:schemeClr val="accent1"/>
              </a:buClr>
              <a:buFont typeface="Arial"/>
              <a:buNone/>
              <a:defRPr/>
            </a:lvl5pPr>
            <a:lvl6pPr marL="0" marR="0" indent="0" algn="l" rtl="0">
              <a:spcBef>
                <a:spcPts val="0"/>
              </a:spcBef>
              <a:buClr>
                <a:schemeClr val="accent1"/>
              </a:buClr>
              <a:buFont typeface="Arial"/>
              <a:buNone/>
              <a:defRPr/>
            </a:lvl6pPr>
            <a:lvl7pPr marL="0" marR="0" indent="0" algn="l" rtl="0">
              <a:spcBef>
                <a:spcPts val="0"/>
              </a:spcBef>
              <a:buClr>
                <a:schemeClr val="accent1"/>
              </a:buClr>
              <a:buFont typeface="Arial"/>
              <a:buNone/>
              <a:defRPr/>
            </a:lvl7pPr>
            <a:lvl8pPr marL="0" marR="0" indent="0" algn="l" rtl="0">
              <a:spcBef>
                <a:spcPts val="0"/>
              </a:spcBef>
              <a:buClr>
                <a:schemeClr val="accent1"/>
              </a:buClr>
              <a:buFont typeface="Arial"/>
              <a:buNone/>
              <a:defRPr/>
            </a:lvl8pPr>
            <a:lvl9pPr marL="0" marR="0" indent="0" algn="l" rtl="0">
              <a:spcBef>
                <a:spcPts val="0"/>
              </a:spcBef>
              <a:buClr>
                <a:schemeClr val="accent1"/>
              </a:buClr>
              <a:buFont typeface="Arial"/>
              <a:buNone/>
              <a:defRPr/>
            </a:lvl9pPr>
          </a:lstStyle>
          <a:p>
            <a:pPr>
              <a:buSzPct val="25000"/>
            </a:pPr>
            <a:r>
              <a:rPr lang="es" sz="3000" b="1" smtClean="0">
                <a:solidFill>
                  <a:srgbClr val="0066D8"/>
                </a:solidFill>
              </a:rPr>
              <a:t>Resumen de Peligros- Módulo 1​</a:t>
            </a:r>
            <a:endParaRPr lang="es" sz="3000" b="1" dirty="0">
              <a:solidFill>
                <a:srgbClr val="0066D8"/>
              </a:solidFill>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Shape 170"/>
          <p:cNvSpPr txBox="1">
            <a:spLocks noGrp="1"/>
          </p:cNvSpPr>
          <p:nvPr>
            <p:ph type="body" idx="1"/>
          </p:nvPr>
        </p:nvSpPr>
        <p:spPr>
          <a:xfrm>
            <a:off x="497710" y="1493137"/>
            <a:ext cx="5064888" cy="451026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 sz="2400" b="1" dirty="0">
                <a:solidFill>
                  <a:srgbClr val="0C28B8"/>
                </a:solidFill>
              </a:rPr>
              <a:t>P</a:t>
            </a:r>
            <a:r>
              <a:rPr lang="es" sz="2400" b="1" dirty="0" smtClean="0">
                <a:solidFill>
                  <a:srgbClr val="0C28B8"/>
                </a:solidFill>
              </a:rPr>
              <a:t>eligros que pueden surgir del movimiento de los </a:t>
            </a:r>
            <a:r>
              <a:rPr lang="es" sz="2400" b="1" dirty="0">
                <a:solidFill>
                  <a:srgbClr val="0C28B8"/>
                </a:solidFill>
              </a:rPr>
              <a:t>materiales:</a:t>
            </a:r>
          </a:p>
          <a:p>
            <a:pPr marL="342900" marR="0" lvl="0" indent="-342900" algn="l" rtl="0">
              <a:lnSpc>
                <a:spcPct val="100000"/>
              </a:lnSpc>
              <a:spcBef>
                <a:spcPts val="0"/>
              </a:spcBef>
              <a:spcAft>
                <a:spcPts val="0"/>
              </a:spcAft>
              <a:buClr>
                <a:srgbClr val="3333CC"/>
              </a:buClr>
              <a:buSzPct val="100000"/>
              <a:buFont typeface="Noto Symbol"/>
              <a:buChar char="❑"/>
            </a:pPr>
            <a:r>
              <a:rPr lang="es" sz="2400" dirty="0" smtClean="0">
                <a:solidFill>
                  <a:schemeClr val="dk1"/>
                </a:solidFill>
              </a:rPr>
              <a:t>Impactado y pillado</a:t>
            </a:r>
            <a:endParaRPr lang="es" sz="2400" dirty="0">
              <a:solidFill>
                <a:schemeClr val="dk1"/>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2400" dirty="0" smtClean="0">
                <a:solidFill>
                  <a:schemeClr val="dk1"/>
                </a:solidFill>
                <a:rtl val="0"/>
              </a:rPr>
              <a:t>Caídas de objetos pesados</a:t>
            </a:r>
            <a:endParaRPr lang="es" sz="2400" dirty="0">
              <a:solidFill>
                <a:schemeClr val="dk1"/>
              </a:solidFill>
              <a:rtl val="0"/>
            </a:endParaRPr>
          </a:p>
          <a:p>
            <a:pPr marL="342900" marR="0" lvl="0" indent="-342900" algn="l" rtl="0">
              <a:lnSpc>
                <a:spcPct val="100000"/>
              </a:lnSpc>
              <a:spcBef>
                <a:spcPts val="0"/>
              </a:spcBef>
              <a:spcAft>
                <a:spcPts val="0"/>
              </a:spcAft>
              <a:buClr>
                <a:srgbClr val="3333CC"/>
              </a:buClr>
              <a:buSzPct val="100000"/>
              <a:buFont typeface="Noto Symbol"/>
              <a:buChar char="❑"/>
            </a:pPr>
            <a:r>
              <a:rPr lang="es" sz="2400" dirty="0" smtClean="0">
                <a:solidFill>
                  <a:schemeClr val="dk1"/>
                </a:solidFill>
              </a:rPr>
              <a:t>Vuelco de objetos pesados o materiales almacenados</a:t>
            </a:r>
            <a:endParaRPr lang="es" sz="2400" dirty="0">
              <a:solidFill>
                <a:schemeClr val="dk1"/>
              </a:solidFill>
            </a:endParaRPr>
          </a:p>
          <a:p>
            <a:pPr marL="0" marR="0" lvl="0" indent="0" algn="l" rtl="0">
              <a:lnSpc>
                <a:spcPct val="100000"/>
              </a:lnSpc>
              <a:spcBef>
                <a:spcPts val="0"/>
              </a:spcBef>
              <a:spcAft>
                <a:spcPts val="0"/>
              </a:spcAft>
              <a:buClr>
                <a:srgbClr val="3333CC"/>
              </a:buClr>
              <a:buFont typeface="Arial"/>
              <a:buNone/>
            </a:pPr>
            <a:endParaRPr sz="20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rgbClr val="3333CC"/>
              </a:buClr>
              <a:buFont typeface="Aria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172" name="Shape 172"/>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15</a:t>
            </a:fld>
            <a:endParaRPr lang="es" sz="1200" b="0" i="0" u="none" strike="noStrike" cap="none" baseline="0">
              <a:solidFill>
                <a:srgbClr val="888888"/>
              </a:solidFill>
              <a:latin typeface="Arial"/>
              <a:ea typeface="Arial"/>
              <a:cs typeface="Arial"/>
              <a:sym typeface="Arial"/>
              <a:rtl val="0"/>
            </a:endParaRPr>
          </a:p>
        </p:txBody>
      </p:sp>
      <p:pic>
        <p:nvPicPr>
          <p:cNvPr id="173" name="Shape 173" title="Foto - Grua aerea usada para mover los materiales en la tiend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10199" y="1796750"/>
            <a:ext cx="3124199" cy="4114199"/>
          </a:xfrm>
          <a:prstGeom prst="rect">
            <a:avLst/>
          </a:prstGeom>
          <a:noFill/>
          <a:ln>
            <a:noFill/>
          </a:ln>
        </p:spPr>
      </p:pic>
      <p:sp>
        <p:nvSpPr>
          <p:cNvPr id="174" name="Shape 174"/>
          <p:cNvSpPr txBox="1"/>
          <p:nvPr/>
        </p:nvSpPr>
        <p:spPr>
          <a:xfrm>
            <a:off x="5394025" y="5910950"/>
            <a:ext cx="3124199"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
                <a:solidFill>
                  <a:schemeClr val="dk1"/>
                </a:solidFill>
              </a:rPr>
              <a:t>Grua aérea usada para mover los materiales en la tienda.</a:t>
            </a:r>
          </a:p>
        </p:txBody>
      </p:sp>
      <p:sp>
        <p:nvSpPr>
          <p:cNvPr id="9"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s15</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s16</a:t>
            </a:r>
            <a:endParaRPr lang="es" sz="3000" b="1" dirty="0">
              <a:solidFill>
                <a:schemeClr val="bg1"/>
              </a:solidFill>
            </a:endParaRPr>
          </a:p>
        </p:txBody>
      </p:sp>
      <p:sp>
        <p:nvSpPr>
          <p:cNvPr id="180" name="Shape 180"/>
          <p:cNvSpPr txBox="1">
            <a:spLocks noGrp="1"/>
          </p:cNvSpPr>
          <p:nvPr>
            <p:ph type="body" idx="1"/>
          </p:nvPr>
        </p:nvSpPr>
        <p:spPr>
          <a:xfrm>
            <a:off x="497710" y="1493137"/>
            <a:ext cx="7731888" cy="4510267"/>
          </a:xfrm>
          <a:prstGeom prst="rect">
            <a:avLst/>
          </a:prstGeom>
          <a:noFill/>
          <a:ln>
            <a:noFill/>
          </a:ln>
        </p:spPr>
        <p:txBody>
          <a:bodyPr lIns="91425" tIns="91425" rIns="91425" bIns="91425" anchor="t" anchorCtr="0">
            <a:noAutofit/>
          </a:bodyPr>
          <a:lstStyle/>
          <a:p>
            <a:pPr lvl="0">
              <a:buSzPct val="25000"/>
            </a:pPr>
            <a:r>
              <a:rPr lang="es" sz="2400" b="1" dirty="0">
                <a:solidFill>
                  <a:srgbClr val="0C28B8"/>
                </a:solidFill>
              </a:rPr>
              <a:t>Peligros que pueden surgir del movimiento de los materiales:</a:t>
            </a:r>
          </a:p>
          <a:p>
            <a:pPr marL="342900" marR="0" lvl="0" indent="-342900" algn="l" rtl="0">
              <a:lnSpc>
                <a:spcPct val="100000"/>
              </a:lnSpc>
              <a:spcBef>
                <a:spcPts val="0"/>
              </a:spcBef>
              <a:spcAft>
                <a:spcPts val="0"/>
              </a:spcAft>
              <a:buClr>
                <a:srgbClr val="3333CC"/>
              </a:buClr>
              <a:buSzPct val="100000"/>
              <a:buFont typeface="Noto Symbol"/>
              <a:buChar char="❑"/>
            </a:pPr>
            <a:r>
              <a:rPr lang="es" sz="2400" dirty="0" smtClean="0">
                <a:solidFill>
                  <a:schemeClr val="dk1"/>
                </a:solidFill>
                <a:rtl val="0"/>
              </a:rPr>
              <a:t>Heridas </a:t>
            </a:r>
            <a:r>
              <a:rPr lang="es" sz="2400" dirty="0">
                <a:solidFill>
                  <a:schemeClr val="dk1"/>
                </a:solidFill>
                <a:rtl val="0"/>
              </a:rPr>
              <a:t>musculoesqueletales </a:t>
            </a:r>
            <a:r>
              <a:rPr lang="es" sz="2400" b="0" i="0" u="none" strike="noStrike" cap="none" baseline="0" dirty="0" smtClean="0">
                <a:solidFill>
                  <a:schemeClr val="dk1"/>
                </a:solidFill>
                <a:latin typeface="Arial"/>
                <a:ea typeface="Arial"/>
                <a:cs typeface="Arial"/>
                <a:sym typeface="Arial"/>
                <a:rtl val="0"/>
              </a:rPr>
              <a:t>(heridas </a:t>
            </a:r>
            <a:r>
              <a:rPr lang="es" sz="2400" b="0" i="0" u="none" strike="noStrike" cap="none" baseline="0" dirty="0">
                <a:solidFill>
                  <a:schemeClr val="dk1"/>
                </a:solidFill>
                <a:latin typeface="Arial"/>
                <a:ea typeface="Arial"/>
                <a:cs typeface="Arial"/>
                <a:sym typeface="Arial"/>
                <a:rtl val="0"/>
              </a:rPr>
              <a:t>de espalda, </a:t>
            </a:r>
            <a:r>
              <a:rPr lang="es" sz="2400" dirty="0">
                <a:solidFill>
                  <a:schemeClr val="dk1"/>
                </a:solidFill>
                <a:rtl val="0"/>
              </a:rPr>
              <a:t>dislocación y torceduras</a:t>
            </a:r>
            <a:r>
              <a:rPr lang="es" sz="2400" b="0" i="0" u="none" strike="noStrike" cap="none" baseline="0" dirty="0">
                <a:solidFill>
                  <a:schemeClr val="dk1"/>
                </a:solidFill>
                <a:latin typeface="Arial"/>
                <a:ea typeface="Arial"/>
                <a:cs typeface="Arial"/>
                <a:sym typeface="Arial"/>
                <a:rtl val="0"/>
              </a:rPr>
              <a:t>) tareas re</a:t>
            </a:r>
            <a:r>
              <a:rPr lang="es" sz="2400" dirty="0">
                <a:solidFill>
                  <a:schemeClr val="dk1"/>
                </a:solidFill>
                <a:rtl val="0"/>
              </a:rPr>
              <a:t>lacionadas con ergonómicos, prácticas de levantamiento, tareas repetitivas.</a:t>
            </a:r>
          </a:p>
          <a:p>
            <a:pPr marL="342900" marR="0" lvl="0" indent="-342900" algn="l" rtl="0">
              <a:lnSpc>
                <a:spcPct val="100000"/>
              </a:lnSpc>
              <a:spcBef>
                <a:spcPts val="0"/>
              </a:spcBef>
              <a:spcAft>
                <a:spcPts val="0"/>
              </a:spcAft>
              <a:buClr>
                <a:srgbClr val="3333CC"/>
              </a:buClr>
              <a:buSzPct val="100000"/>
              <a:buFont typeface="Noto Symbol"/>
              <a:buChar char="❑"/>
            </a:pPr>
            <a:r>
              <a:rPr lang="es" sz="2400" dirty="0" smtClean="0">
                <a:solidFill>
                  <a:schemeClr val="dk1"/>
                </a:solidFill>
              </a:rPr>
              <a:t>Pillarse</a:t>
            </a:r>
            <a:endParaRPr lang="es" sz="2400" dirty="0">
              <a:solidFill>
                <a:schemeClr val="dk1"/>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2400" dirty="0">
                <a:solidFill>
                  <a:schemeClr val="dk1"/>
                </a:solidFill>
              </a:rPr>
              <a:t>Cortaduras </a:t>
            </a:r>
            <a:r>
              <a:rPr lang="es" sz="2400" dirty="0" smtClean="0">
                <a:solidFill>
                  <a:schemeClr val="dk1"/>
                </a:solidFill>
              </a:rPr>
              <a:t>y raspaduras </a:t>
            </a:r>
            <a:r>
              <a:rPr lang="es" sz="2400" dirty="0">
                <a:solidFill>
                  <a:schemeClr val="dk1"/>
                </a:solidFill>
              </a:rPr>
              <a:t>con bordes afilados</a:t>
            </a:r>
          </a:p>
          <a:p>
            <a:pPr marL="342900" marR="0" lvl="0" indent="-342900" algn="l" rtl="0">
              <a:lnSpc>
                <a:spcPct val="100000"/>
              </a:lnSpc>
              <a:spcBef>
                <a:spcPts val="0"/>
              </a:spcBef>
              <a:spcAft>
                <a:spcPts val="0"/>
              </a:spcAft>
              <a:buClr>
                <a:srgbClr val="3333CC"/>
              </a:buClr>
              <a:buSzPct val="100000"/>
              <a:buFont typeface="Noto Symbol"/>
              <a:buChar char="❑"/>
            </a:pPr>
            <a:r>
              <a:rPr lang="es" sz="2400" dirty="0" smtClean="0">
                <a:solidFill>
                  <a:schemeClr val="dk1"/>
                </a:solidFill>
              </a:rPr>
              <a:t>Resbalones y caídas</a:t>
            </a:r>
            <a:endParaRPr lang="es" sz="2400" dirty="0">
              <a:solidFill>
                <a:schemeClr val="dk1"/>
              </a:solidFill>
            </a:endParaRPr>
          </a:p>
          <a:p>
            <a:pPr marL="342900" marR="0" lvl="0" indent="-215900" algn="l" rtl="0">
              <a:lnSpc>
                <a:spcPct val="100000"/>
              </a:lnSpc>
              <a:spcBef>
                <a:spcPts val="0"/>
              </a:spcBef>
              <a:spcAft>
                <a:spcPts val="0"/>
              </a:spcAft>
              <a:buClr>
                <a:srgbClr val="3333CC"/>
              </a:buClr>
              <a:buFont typeface="Noto Symbol"/>
              <a:buNone/>
            </a:pPr>
            <a:endParaRPr sz="20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rgbClr val="3333CC"/>
              </a:buClr>
              <a:buFont typeface="Aria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182" name="Shape 182"/>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16</a:t>
            </a:fld>
            <a:endParaRPr lang="es" sz="1200" b="0" i="0" u="none" strike="noStrike" cap="none" baseline="0">
              <a:solidFill>
                <a:srgbClr val="888888"/>
              </a:solidFill>
              <a:latin typeface="Arial"/>
              <a:ea typeface="Arial"/>
              <a:cs typeface="Arial"/>
              <a:sym typeface="Arial"/>
              <a:rtl val="0"/>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a:spLocks noGrp="1"/>
          </p:cNvSpPr>
          <p:nvPr>
            <p:ph type="body" idx="1"/>
          </p:nvPr>
        </p:nvSpPr>
        <p:spPr>
          <a:xfrm>
            <a:off x="497710" y="1493137"/>
            <a:ext cx="8275900" cy="451026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 sz="2400" b="1" dirty="0">
                <a:solidFill>
                  <a:srgbClr val="0C28B8"/>
                </a:solidFill>
              </a:rPr>
              <a:t>Consideraciones </a:t>
            </a:r>
            <a:r>
              <a:rPr lang="es" sz="2400" b="1" dirty="0" smtClean="0">
                <a:solidFill>
                  <a:srgbClr val="0C28B8"/>
                </a:solidFill>
              </a:rPr>
              <a:t>para el almacenamiento de materiales:</a:t>
            </a:r>
            <a:endParaRPr lang="es" sz="2400" b="1" dirty="0">
              <a:solidFill>
                <a:srgbClr val="0C28B8"/>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2400" dirty="0" smtClean="0">
                <a:solidFill>
                  <a:schemeClr val="dk1"/>
                </a:solidFill>
              </a:rPr>
              <a:t>Almacenamiento </a:t>
            </a:r>
            <a:r>
              <a:rPr lang="es" sz="2400" dirty="0">
                <a:solidFill>
                  <a:schemeClr val="dk1"/>
                </a:solidFill>
              </a:rPr>
              <a:t>y </a:t>
            </a:r>
            <a:r>
              <a:rPr lang="es" sz="2400" dirty="0" smtClean="0">
                <a:solidFill>
                  <a:schemeClr val="dk1"/>
                </a:solidFill>
              </a:rPr>
              <a:t>apilamiento de </a:t>
            </a:r>
          </a:p>
          <a:p>
            <a:pPr marR="0" lvl="0" algn="l" rtl="0">
              <a:lnSpc>
                <a:spcPct val="100000"/>
              </a:lnSpc>
              <a:spcBef>
                <a:spcPts val="0"/>
              </a:spcBef>
              <a:spcAft>
                <a:spcPts val="0"/>
              </a:spcAft>
              <a:buClr>
                <a:srgbClr val="3333CC"/>
              </a:buClr>
              <a:buSzPct val="100000"/>
            </a:pPr>
            <a:r>
              <a:rPr lang="es" sz="2400" dirty="0" smtClean="0">
                <a:solidFill>
                  <a:schemeClr val="dk1"/>
                </a:solidFill>
              </a:rPr>
              <a:t>materiales de formas irregulares</a:t>
            </a:r>
            <a:endParaRPr lang="es" sz="2400" dirty="0">
              <a:solidFill>
                <a:schemeClr val="dk1"/>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2400" dirty="0">
                <a:solidFill>
                  <a:schemeClr val="dk1"/>
                </a:solidFill>
              </a:rPr>
              <a:t>Almacenamiento de contenedores</a:t>
            </a:r>
          </a:p>
          <a:p>
            <a:pPr marR="0" algn="l" rtl="0">
              <a:lnSpc>
                <a:spcPct val="100000"/>
              </a:lnSpc>
              <a:spcBef>
                <a:spcPts val="0"/>
              </a:spcBef>
              <a:spcAft>
                <a:spcPts val="0"/>
              </a:spcAft>
              <a:buNone/>
            </a:pPr>
            <a:r>
              <a:rPr lang="es" sz="2400" b="0" i="0" u="none" strike="noStrike" cap="none" baseline="0" dirty="0">
                <a:solidFill>
                  <a:schemeClr val="dk1"/>
                </a:solidFill>
                <a:latin typeface="Arial"/>
                <a:ea typeface="Arial"/>
                <a:cs typeface="Arial"/>
                <a:sym typeface="Arial"/>
                <a:rtl val="0"/>
              </a:rPr>
              <a:t>(</a:t>
            </a:r>
            <a:r>
              <a:rPr lang="es" sz="2400" dirty="0">
                <a:solidFill>
                  <a:schemeClr val="dk1"/>
                </a:solidFill>
                <a:rtl val="0"/>
              </a:rPr>
              <a:t>tornillos,</a:t>
            </a:r>
            <a:r>
              <a:rPr lang="es" sz="2400" b="0" i="0" u="none" strike="noStrike" cap="none" baseline="0" dirty="0">
                <a:solidFill>
                  <a:schemeClr val="dk1"/>
                </a:solidFill>
                <a:latin typeface="Arial"/>
                <a:ea typeface="Arial"/>
                <a:cs typeface="Arial"/>
                <a:sym typeface="Arial"/>
                <a:rtl val="0"/>
              </a:rPr>
              <a:t> </a:t>
            </a:r>
            <a:r>
              <a:rPr lang="es" sz="2400" b="0" i="0" u="none" strike="noStrike" cap="none" baseline="0" dirty="0" smtClean="0">
                <a:solidFill>
                  <a:schemeClr val="dk1"/>
                </a:solidFill>
                <a:latin typeface="Arial"/>
                <a:ea typeface="Arial"/>
                <a:cs typeface="Arial"/>
                <a:sym typeface="Arial"/>
                <a:rtl val="0"/>
              </a:rPr>
              <a:t>herraje, </a:t>
            </a:r>
            <a:r>
              <a:rPr lang="es" sz="2400" dirty="0">
                <a:solidFill>
                  <a:schemeClr val="dk1"/>
                </a:solidFill>
                <a:rtl val="0"/>
              </a:rPr>
              <a:t>m</a:t>
            </a:r>
            <a:r>
              <a:rPr lang="es" sz="2400" b="0" i="0" u="none" strike="noStrike" cap="none" baseline="0" dirty="0">
                <a:solidFill>
                  <a:schemeClr val="dk1"/>
                </a:solidFill>
                <a:latin typeface="Arial"/>
                <a:ea typeface="Arial"/>
                <a:cs typeface="Arial"/>
                <a:sym typeface="Arial"/>
                <a:rtl val="0"/>
              </a:rPr>
              <a:t>ateriales de </a:t>
            </a:r>
          </a:p>
          <a:p>
            <a:pPr marR="0" lvl="0" algn="l" rtl="0">
              <a:lnSpc>
                <a:spcPct val="100000"/>
              </a:lnSpc>
              <a:spcBef>
                <a:spcPts val="0"/>
              </a:spcBef>
              <a:spcAft>
                <a:spcPts val="0"/>
              </a:spcAft>
              <a:buNone/>
            </a:pPr>
            <a:r>
              <a:rPr lang="es" sz="2400" b="0" i="0" u="none" strike="noStrike" cap="none" baseline="0" dirty="0" smtClean="0">
                <a:solidFill>
                  <a:schemeClr val="dk1"/>
                </a:solidFill>
                <a:latin typeface="Arial"/>
                <a:ea typeface="Arial"/>
                <a:cs typeface="Arial"/>
                <a:sym typeface="Arial"/>
                <a:rtl val="0"/>
              </a:rPr>
              <a:t>soldadura</a:t>
            </a:r>
            <a:r>
              <a:rPr lang="es" sz="2400" dirty="0" smtClean="0">
                <a:solidFill>
                  <a:schemeClr val="dk1"/>
                </a:solidFill>
                <a:rtl val="0"/>
              </a:rPr>
              <a:t>, </a:t>
            </a:r>
            <a:r>
              <a:rPr lang="es" sz="2400" b="0" i="0" u="none" strike="noStrike" cap="none" baseline="0" dirty="0">
                <a:solidFill>
                  <a:schemeClr val="dk1"/>
                </a:solidFill>
                <a:latin typeface="Arial"/>
                <a:ea typeface="Arial"/>
                <a:cs typeface="Arial"/>
                <a:sym typeface="Arial"/>
                <a:rtl val="0"/>
              </a:rPr>
              <a:t>etc.)</a:t>
            </a:r>
          </a:p>
          <a:p>
            <a:pPr marL="342900" marR="0" lvl="0" indent="-342900" algn="l" rtl="0">
              <a:lnSpc>
                <a:spcPct val="100000"/>
              </a:lnSpc>
              <a:spcBef>
                <a:spcPts val="0"/>
              </a:spcBef>
              <a:spcAft>
                <a:spcPts val="0"/>
              </a:spcAft>
              <a:buClr>
                <a:srgbClr val="3333CC"/>
              </a:buClr>
              <a:buSzPct val="100000"/>
              <a:buFont typeface="Noto Symbol"/>
              <a:buChar char="❑"/>
            </a:pPr>
            <a:r>
              <a:rPr lang="es" sz="2400" dirty="0">
                <a:solidFill>
                  <a:schemeClr val="dk1"/>
                </a:solidFill>
                <a:rtl val="0"/>
              </a:rPr>
              <a:t>Almacenamiento de </a:t>
            </a:r>
            <a:r>
              <a:rPr lang="es" sz="2400" dirty="0" smtClean="0">
                <a:solidFill>
                  <a:schemeClr val="dk1"/>
                </a:solidFill>
                <a:rtl val="0"/>
              </a:rPr>
              <a:t>sustancias </a:t>
            </a:r>
          </a:p>
          <a:p>
            <a:pPr marR="0" lvl="0" algn="l" rtl="0">
              <a:lnSpc>
                <a:spcPct val="100000"/>
              </a:lnSpc>
              <a:spcBef>
                <a:spcPts val="0"/>
              </a:spcBef>
              <a:spcAft>
                <a:spcPts val="0"/>
              </a:spcAft>
              <a:buClr>
                <a:srgbClr val="3333CC"/>
              </a:buClr>
              <a:buSzPct val="100000"/>
            </a:pPr>
            <a:r>
              <a:rPr lang="es" sz="2400" dirty="0" smtClean="0">
                <a:solidFill>
                  <a:schemeClr val="dk1"/>
                </a:solidFill>
                <a:rtl val="0"/>
              </a:rPr>
              <a:t>químicas </a:t>
            </a:r>
            <a:r>
              <a:rPr lang="es" sz="2400" dirty="0">
                <a:solidFill>
                  <a:schemeClr val="dk1"/>
                </a:solidFill>
                <a:rtl val="0"/>
              </a:rPr>
              <a:t>tales </a:t>
            </a:r>
            <a:r>
              <a:rPr lang="es" sz="2400" dirty="0" smtClean="0">
                <a:solidFill>
                  <a:schemeClr val="dk1"/>
                </a:solidFill>
                <a:rtl val="0"/>
              </a:rPr>
              <a:t>como</a:t>
            </a:r>
            <a:r>
              <a:rPr lang="es" sz="2400" dirty="0">
                <a:solidFill>
                  <a:schemeClr val="dk1"/>
                </a:solidFill>
                <a:rtl val="0"/>
              </a:rPr>
              <a:t>: pinturas, </a:t>
            </a:r>
            <a:r>
              <a:rPr lang="es" sz="2400" dirty="0" smtClean="0">
                <a:solidFill>
                  <a:schemeClr val="dk1"/>
                </a:solidFill>
                <a:rtl val="0"/>
              </a:rPr>
              <a:t>solventes</a:t>
            </a:r>
          </a:p>
          <a:p>
            <a:pPr marR="0" lvl="0" algn="l" rtl="0">
              <a:lnSpc>
                <a:spcPct val="100000"/>
              </a:lnSpc>
              <a:spcBef>
                <a:spcPts val="0"/>
              </a:spcBef>
              <a:spcAft>
                <a:spcPts val="0"/>
              </a:spcAft>
              <a:buClr>
                <a:srgbClr val="3333CC"/>
              </a:buClr>
              <a:buSzPct val="100000"/>
            </a:pPr>
            <a:r>
              <a:rPr lang="es" sz="2400" dirty="0" smtClean="0">
                <a:solidFill>
                  <a:schemeClr val="dk1"/>
                </a:solidFill>
                <a:rtl val="0"/>
              </a:rPr>
              <a:t>y </a:t>
            </a:r>
            <a:r>
              <a:rPr lang="es" sz="2400" dirty="0">
                <a:solidFill>
                  <a:schemeClr val="dk1"/>
                </a:solidFill>
                <a:rtl val="0"/>
              </a:rPr>
              <a:t>lubricantes.</a:t>
            </a:r>
            <a:r>
              <a:rPr lang="es" sz="2400" b="0" i="0" u="none" strike="noStrike" cap="none" baseline="0" dirty="0">
                <a:solidFill>
                  <a:schemeClr val="dk1"/>
                </a:solidFill>
                <a:latin typeface="Arial"/>
                <a:ea typeface="Arial"/>
                <a:cs typeface="Arial"/>
                <a:sym typeface="Arial"/>
                <a:rtl val="0"/>
              </a:rPr>
              <a:t> </a:t>
            </a:r>
          </a:p>
          <a:p>
            <a:pPr marL="342900" marR="0" lvl="0" indent="-342900" algn="l" rtl="0">
              <a:lnSpc>
                <a:spcPct val="100000"/>
              </a:lnSpc>
              <a:spcBef>
                <a:spcPts val="0"/>
              </a:spcBef>
              <a:spcAft>
                <a:spcPts val="0"/>
              </a:spcAft>
              <a:buClr>
                <a:srgbClr val="3333CC"/>
              </a:buClr>
              <a:buSzPct val="100000"/>
              <a:buFont typeface="Noto Symbol"/>
              <a:buChar char="❑"/>
            </a:pPr>
            <a:r>
              <a:rPr lang="es" sz="2400" dirty="0">
                <a:solidFill>
                  <a:schemeClr val="dk1"/>
                </a:solidFill>
              </a:rPr>
              <a:t>Sistema de </a:t>
            </a:r>
            <a:r>
              <a:rPr lang="es" sz="2400" dirty="0" smtClean="0">
                <a:solidFill>
                  <a:schemeClr val="dk1"/>
                </a:solidFill>
              </a:rPr>
              <a:t>estanterías o anaqueles</a:t>
            </a:r>
            <a:endParaRPr lang="es" sz="2400" dirty="0">
              <a:solidFill>
                <a:schemeClr val="dk1"/>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2400" dirty="0">
                <a:solidFill>
                  <a:schemeClr val="dk1"/>
                </a:solidFill>
              </a:rPr>
              <a:t>Estabilidad </a:t>
            </a:r>
            <a:r>
              <a:rPr lang="es" sz="2400" dirty="0" smtClean="0">
                <a:solidFill>
                  <a:schemeClr val="dk1"/>
                </a:solidFill>
              </a:rPr>
              <a:t>del material almacenado</a:t>
            </a:r>
            <a:endParaRPr lang="es" sz="2400" dirty="0">
              <a:solidFill>
                <a:schemeClr val="dk1"/>
              </a:solidFill>
            </a:endParaRPr>
          </a:p>
          <a:p>
            <a:pPr marL="0" marR="0" lvl="0" indent="0" algn="l" rtl="0">
              <a:lnSpc>
                <a:spcPct val="100000"/>
              </a:lnSpc>
              <a:spcBef>
                <a:spcPts val="0"/>
              </a:spcBef>
              <a:spcAft>
                <a:spcPts val="0"/>
              </a:spcAft>
              <a:buClr>
                <a:srgbClr val="3333CC"/>
              </a:buClr>
              <a:buFont typeface="Aria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190" name="Shape 190"/>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17</a:t>
            </a:fld>
            <a:endParaRPr lang="es" sz="1200" b="0" i="0" u="none" strike="noStrike" cap="none" baseline="0">
              <a:solidFill>
                <a:srgbClr val="888888"/>
              </a:solidFill>
              <a:latin typeface="Arial"/>
              <a:ea typeface="Arial"/>
              <a:cs typeface="Arial"/>
              <a:sym typeface="Arial"/>
              <a:rtl val="0"/>
            </a:endParaRPr>
          </a:p>
        </p:txBody>
      </p:sp>
      <p:pic>
        <p:nvPicPr>
          <p:cNvPr id="191" name="Shape 191" title="Foto - Elementos fabricados, apiados para cargar"/>
          <p:cNvPicPr preferRelativeResize="0"/>
          <p:nvPr/>
        </p:nvPicPr>
        <p:blipFill rotWithShape="1">
          <a:blip r:embed="rId3">
            <a:alphaModFix/>
          </a:blip>
          <a:srcRect/>
          <a:stretch/>
        </p:blipFill>
        <p:spPr>
          <a:xfrm>
            <a:off x="6126550" y="2015949"/>
            <a:ext cx="2819400" cy="4094699"/>
          </a:xfrm>
          <a:prstGeom prst="rect">
            <a:avLst/>
          </a:prstGeom>
          <a:noFill/>
          <a:ln>
            <a:noFill/>
          </a:ln>
        </p:spPr>
      </p:pic>
      <p:sp>
        <p:nvSpPr>
          <p:cNvPr id="192" name="Shape 192"/>
          <p:cNvSpPr txBox="1"/>
          <p:nvPr/>
        </p:nvSpPr>
        <p:spPr>
          <a:xfrm>
            <a:off x="6126550" y="6110650"/>
            <a:ext cx="28194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
                <a:solidFill>
                  <a:schemeClr val="dk1"/>
                </a:solidFill>
              </a:rPr>
              <a:t>Elementos fabricados, apilados para cargar.</a:t>
            </a:r>
          </a:p>
        </p:txBody>
      </p:sp>
      <p:sp>
        <p:nvSpPr>
          <p:cNvPr id="9"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s17</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Shape 198"/>
          <p:cNvSpPr txBox="1">
            <a:spLocks noGrp="1"/>
          </p:cNvSpPr>
          <p:nvPr>
            <p:ph type="body" idx="1"/>
          </p:nvPr>
        </p:nvSpPr>
        <p:spPr>
          <a:xfrm>
            <a:off x="352311" y="1501382"/>
            <a:ext cx="5750689" cy="451026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 sz="2400" b="1" dirty="0">
                <a:solidFill>
                  <a:srgbClr val="0C30B8"/>
                </a:solidFill>
              </a:rPr>
              <a:t>Otros tipos de peligros</a:t>
            </a:r>
            <a:r>
              <a:rPr lang="es" sz="2400" b="1" i="0" u="none" strike="noStrike" cap="none" baseline="0" dirty="0">
                <a:solidFill>
                  <a:srgbClr val="0C30B8"/>
                </a:solidFill>
                <a:latin typeface="Arial"/>
                <a:ea typeface="Arial"/>
                <a:cs typeface="Arial"/>
                <a:sym typeface="Arial"/>
                <a:rtl val="0"/>
              </a:rPr>
              <a:t>:</a:t>
            </a:r>
          </a:p>
          <a:p>
            <a:pPr marL="342900" marR="0" lvl="0" indent="-342900" algn="l" rtl="0">
              <a:lnSpc>
                <a:spcPct val="100000"/>
              </a:lnSpc>
              <a:spcBef>
                <a:spcPts val="0"/>
              </a:spcBef>
              <a:spcAft>
                <a:spcPts val="0"/>
              </a:spcAft>
              <a:buClr>
                <a:srgbClr val="3333CC"/>
              </a:buClr>
              <a:buSzPct val="100000"/>
              <a:buFont typeface="Noto Symbol"/>
              <a:buChar char="❑"/>
            </a:pPr>
            <a:r>
              <a:rPr lang="es" sz="1800" dirty="0">
                <a:solidFill>
                  <a:schemeClr val="dk1"/>
                </a:solidFill>
              </a:rPr>
              <a:t>Operaciones </a:t>
            </a:r>
            <a:r>
              <a:rPr lang="es" sz="1800" dirty="0" smtClean="0">
                <a:solidFill>
                  <a:schemeClr val="dk1"/>
                </a:solidFill>
              </a:rPr>
              <a:t>en el taller</a:t>
            </a:r>
            <a:endParaRPr lang="es" sz="1800" dirty="0">
              <a:solidFill>
                <a:schemeClr val="dk1"/>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1800" dirty="0">
                <a:solidFill>
                  <a:schemeClr val="dk1"/>
                </a:solidFill>
              </a:rPr>
              <a:t>Uso de </a:t>
            </a:r>
            <a:r>
              <a:rPr lang="es" sz="1800" dirty="0" smtClean="0">
                <a:solidFill>
                  <a:schemeClr val="dk1"/>
                </a:solidFill>
              </a:rPr>
              <a:t>sustancias químicas</a:t>
            </a:r>
            <a:r>
              <a:rPr lang="es" sz="1800" dirty="0">
                <a:solidFill>
                  <a:schemeClr val="dk1"/>
                </a:solidFill>
              </a:rPr>
              <a:t>, </a:t>
            </a:r>
            <a:r>
              <a:rPr lang="es" sz="1800" dirty="0" smtClean="0">
                <a:solidFill>
                  <a:schemeClr val="dk1"/>
                </a:solidFill>
              </a:rPr>
              <a:t>solventes </a:t>
            </a:r>
            <a:r>
              <a:rPr lang="es" sz="1800" dirty="0">
                <a:solidFill>
                  <a:schemeClr val="dk1"/>
                </a:solidFill>
              </a:rPr>
              <a:t>y </a:t>
            </a:r>
            <a:r>
              <a:rPr lang="es" sz="1800" dirty="0" smtClean="0">
                <a:solidFill>
                  <a:schemeClr val="dk1"/>
                </a:solidFill>
              </a:rPr>
              <a:t>pinturas requeridas en la </a:t>
            </a:r>
            <a:r>
              <a:rPr lang="es" sz="1800" dirty="0">
                <a:solidFill>
                  <a:schemeClr val="dk1"/>
                </a:solidFill>
              </a:rPr>
              <a:t>H</a:t>
            </a:r>
            <a:r>
              <a:rPr lang="es" sz="1800" dirty="0" smtClean="0">
                <a:solidFill>
                  <a:schemeClr val="dk1"/>
                </a:solidFill>
              </a:rPr>
              <a:t>oja </a:t>
            </a:r>
            <a:r>
              <a:rPr lang="es" sz="1800" dirty="0">
                <a:solidFill>
                  <a:schemeClr val="dk1"/>
                </a:solidFill>
              </a:rPr>
              <a:t>de </a:t>
            </a:r>
            <a:r>
              <a:rPr lang="es" sz="1800" dirty="0" smtClean="0">
                <a:solidFill>
                  <a:schemeClr val="dk1"/>
                </a:solidFill>
              </a:rPr>
              <a:t>Datos </a:t>
            </a:r>
            <a:r>
              <a:rPr lang="es" sz="1800" dirty="0">
                <a:solidFill>
                  <a:schemeClr val="dk1"/>
                </a:solidFill>
              </a:rPr>
              <a:t>de </a:t>
            </a:r>
            <a:r>
              <a:rPr lang="es" sz="1800" dirty="0" smtClean="0">
                <a:solidFill>
                  <a:schemeClr val="dk1"/>
                </a:solidFill>
              </a:rPr>
              <a:t>Seguridad (</a:t>
            </a:r>
            <a:r>
              <a:rPr lang="es" sz="1800" i="1" dirty="0" smtClean="0">
                <a:solidFill>
                  <a:schemeClr val="dk1"/>
                </a:solidFill>
              </a:rPr>
              <a:t>Safety Data Sheet</a:t>
            </a:r>
            <a:r>
              <a:rPr lang="es" sz="1800" dirty="0" smtClean="0">
                <a:solidFill>
                  <a:schemeClr val="dk1"/>
                </a:solidFill>
              </a:rPr>
              <a:t>, SDS por sus siglas en inglés) </a:t>
            </a:r>
            <a:r>
              <a:rPr lang="es" sz="1800" dirty="0">
                <a:solidFill>
                  <a:schemeClr val="dk1"/>
                </a:solidFill>
              </a:rPr>
              <a:t>y </a:t>
            </a:r>
            <a:r>
              <a:rPr lang="es" sz="1800" dirty="0" smtClean="0">
                <a:solidFill>
                  <a:schemeClr val="dk1"/>
                </a:solidFill>
              </a:rPr>
              <a:t>Comunicación </a:t>
            </a:r>
            <a:r>
              <a:rPr lang="es" sz="1800" dirty="0">
                <a:solidFill>
                  <a:schemeClr val="dk1"/>
                </a:solidFill>
              </a:rPr>
              <a:t>de </a:t>
            </a:r>
            <a:r>
              <a:rPr lang="es" sz="1800" dirty="0" smtClean="0">
                <a:solidFill>
                  <a:schemeClr val="dk1"/>
                </a:solidFill>
              </a:rPr>
              <a:t>Peligros </a:t>
            </a:r>
            <a:r>
              <a:rPr lang="es" sz="1800" dirty="0">
                <a:solidFill>
                  <a:schemeClr val="dk1"/>
                </a:solidFill>
              </a:rPr>
              <a:t>(</a:t>
            </a:r>
            <a:r>
              <a:rPr lang="es" sz="1800" i="1" dirty="0" smtClean="0">
                <a:solidFill>
                  <a:schemeClr val="dk1"/>
                </a:solidFill>
              </a:rPr>
              <a:t>Hazard Communication</a:t>
            </a:r>
            <a:r>
              <a:rPr lang="es" sz="1800" dirty="0" smtClean="0">
                <a:solidFill>
                  <a:schemeClr val="dk1"/>
                </a:solidFill>
              </a:rPr>
              <a:t>, HazCom por sus siglas en inglés).</a:t>
            </a:r>
            <a:endParaRPr lang="es" sz="1800" dirty="0">
              <a:solidFill>
                <a:schemeClr val="dk1"/>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1800" dirty="0" smtClean="0">
                <a:solidFill>
                  <a:schemeClr val="dk1"/>
                </a:solidFill>
              </a:rPr>
              <a:t>Peligros eléctricos por el uso de </a:t>
            </a:r>
            <a:r>
              <a:rPr lang="es" sz="1800" dirty="0">
                <a:solidFill>
                  <a:schemeClr val="dk1"/>
                </a:solidFill>
              </a:rPr>
              <a:t>herramientas </a:t>
            </a:r>
            <a:r>
              <a:rPr lang="es" sz="1800" dirty="0" smtClean="0">
                <a:solidFill>
                  <a:schemeClr val="dk1"/>
                </a:solidFill>
              </a:rPr>
              <a:t>y equipo manual.</a:t>
            </a:r>
            <a:endParaRPr lang="es" sz="1800" dirty="0">
              <a:solidFill>
                <a:schemeClr val="dk1"/>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1800" dirty="0" smtClean="0">
                <a:solidFill>
                  <a:schemeClr val="tx1"/>
                </a:solidFill>
                <a:rtl val="0"/>
              </a:rPr>
              <a:t>Des-energización de los equipos para el servicio y mantenimiento</a:t>
            </a:r>
          </a:p>
          <a:p>
            <a:pPr marL="342900" marR="0" lvl="0" indent="-342900" algn="l" rtl="0">
              <a:lnSpc>
                <a:spcPct val="100000"/>
              </a:lnSpc>
              <a:spcBef>
                <a:spcPts val="0"/>
              </a:spcBef>
              <a:spcAft>
                <a:spcPts val="0"/>
              </a:spcAft>
              <a:buClr>
                <a:srgbClr val="3333CC"/>
              </a:buClr>
              <a:buSzPct val="100000"/>
              <a:buFont typeface="Noto Symbol"/>
              <a:buChar char="❑"/>
            </a:pPr>
            <a:r>
              <a:rPr lang="es" sz="1800" dirty="0" smtClean="0">
                <a:solidFill>
                  <a:schemeClr val="tx1"/>
                </a:solidFill>
                <a:rtl val="0"/>
              </a:rPr>
              <a:t>Interrupción </a:t>
            </a:r>
            <a:r>
              <a:rPr lang="es" sz="1800" dirty="0">
                <a:solidFill>
                  <a:schemeClr val="tx1"/>
                </a:solidFill>
                <a:rtl val="0"/>
              </a:rPr>
              <a:t>de Energia Utilizando Candado/ </a:t>
            </a:r>
            <a:r>
              <a:rPr lang="es" sz="1800" dirty="0" smtClean="0">
                <a:solidFill>
                  <a:schemeClr val="tx1"/>
                </a:solidFill>
                <a:rtl val="0"/>
              </a:rPr>
              <a:t>Interrupción </a:t>
            </a:r>
            <a:r>
              <a:rPr lang="es" sz="1800" dirty="0">
                <a:solidFill>
                  <a:schemeClr val="tx1"/>
                </a:solidFill>
                <a:rtl val="0"/>
              </a:rPr>
              <a:t>de Energia utilizando Etiqueta </a:t>
            </a:r>
            <a:r>
              <a:rPr lang="es" sz="1800" dirty="0" smtClean="0">
                <a:solidFill>
                  <a:schemeClr val="dk1"/>
                </a:solidFill>
                <a:rtl val="0"/>
              </a:rPr>
              <a:t>(</a:t>
            </a:r>
            <a:r>
              <a:rPr lang="es" sz="1800" i="1" dirty="0" smtClean="0">
                <a:solidFill>
                  <a:schemeClr val="dk1"/>
                </a:solidFill>
                <a:rtl val="0"/>
              </a:rPr>
              <a:t>Lockout-Tagout</a:t>
            </a:r>
            <a:r>
              <a:rPr lang="es" sz="1800" dirty="0" smtClean="0">
                <a:solidFill>
                  <a:schemeClr val="dk1"/>
                </a:solidFill>
                <a:rtl val="0"/>
              </a:rPr>
              <a:t>, LOTO por sus siglas en inglés) </a:t>
            </a:r>
          </a:p>
          <a:p>
            <a:pPr marL="342900" marR="0" lvl="0" indent="-342900" algn="l" rtl="0">
              <a:lnSpc>
                <a:spcPct val="100000"/>
              </a:lnSpc>
              <a:spcBef>
                <a:spcPts val="0"/>
              </a:spcBef>
              <a:spcAft>
                <a:spcPts val="0"/>
              </a:spcAft>
              <a:buClr>
                <a:srgbClr val="3333CC"/>
              </a:buClr>
              <a:buSzPct val="100000"/>
              <a:buFont typeface="Noto Symbol"/>
              <a:buChar char="❑"/>
            </a:pPr>
            <a:r>
              <a:rPr lang="es" sz="1800" dirty="0" smtClean="0">
                <a:solidFill>
                  <a:schemeClr val="dk1"/>
                </a:solidFill>
              </a:rPr>
              <a:t>La </a:t>
            </a:r>
            <a:r>
              <a:rPr lang="es" sz="1800" dirty="0">
                <a:solidFill>
                  <a:schemeClr val="dk1"/>
                </a:solidFill>
              </a:rPr>
              <a:t>necesidad de utilizar </a:t>
            </a:r>
            <a:r>
              <a:rPr lang="es" sz="1800" dirty="0" smtClean="0">
                <a:solidFill>
                  <a:schemeClr val="dk1"/>
                </a:solidFill>
              </a:rPr>
              <a:t>equipo de protección del sistema respiratorio</a:t>
            </a:r>
            <a:endParaRPr lang="es" sz="1800" dirty="0">
              <a:solidFill>
                <a:schemeClr val="dk1"/>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1800" dirty="0">
                <a:solidFill>
                  <a:schemeClr val="dk1"/>
                </a:solidFill>
              </a:rPr>
              <a:t>La necesidad de utilizar Equipo de </a:t>
            </a:r>
            <a:r>
              <a:rPr lang="es" sz="1800" dirty="0" smtClean="0">
                <a:solidFill>
                  <a:schemeClr val="dk1"/>
                </a:solidFill>
              </a:rPr>
              <a:t>Protección Personal (PPE por sus siglas e inglés)</a:t>
            </a:r>
            <a:endParaRPr sz="1800" i="0" u="none" strike="noStrike" cap="none" baseline="0" dirty="0">
              <a:solidFill>
                <a:schemeClr val="dk1"/>
              </a:solidFill>
              <a:sym typeface="Arial"/>
              <a:rtl val="0"/>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200" name="Shape 200"/>
          <p:cNvSpPr txBox="1">
            <a:spLocks noGrp="1"/>
          </p:cNvSpPr>
          <p:nvPr>
            <p:ph type="sldNum" idx="12"/>
          </p:nvPr>
        </p:nvSpPr>
        <p:spPr>
          <a:xfrm>
            <a:off x="6553200" y="6423201"/>
            <a:ext cx="2133599" cy="3663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18</a:t>
            </a:fld>
            <a:endParaRPr lang="es" sz="1200" b="0" i="0" u="none" strike="noStrike" cap="none" baseline="0">
              <a:solidFill>
                <a:srgbClr val="888888"/>
              </a:solidFill>
              <a:latin typeface="Arial"/>
              <a:ea typeface="Arial"/>
              <a:cs typeface="Arial"/>
              <a:sym typeface="Arial"/>
              <a:rtl val="0"/>
            </a:endParaRPr>
          </a:p>
        </p:txBody>
      </p:sp>
      <p:pic>
        <p:nvPicPr>
          <p:cNvPr id="201" name="Shape 201" title="Foto - PPE durante la fabricac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03000" y="1602182"/>
            <a:ext cx="2743199" cy="3799199"/>
          </a:xfrm>
          <a:prstGeom prst="rect">
            <a:avLst/>
          </a:prstGeom>
          <a:noFill/>
          <a:ln>
            <a:noFill/>
          </a:ln>
        </p:spPr>
      </p:pic>
      <p:sp>
        <p:nvSpPr>
          <p:cNvPr id="202" name="Shape 202"/>
          <p:cNvSpPr txBox="1"/>
          <p:nvPr/>
        </p:nvSpPr>
        <p:spPr>
          <a:xfrm>
            <a:off x="6103000" y="5457408"/>
            <a:ext cx="2743199" cy="500699"/>
          </a:xfrm>
          <a:prstGeom prst="rect">
            <a:avLst/>
          </a:prstGeom>
          <a:noFill/>
          <a:ln>
            <a:noFill/>
          </a:ln>
        </p:spPr>
        <p:txBody>
          <a:bodyPr lIns="91425" tIns="91425" rIns="91425" bIns="91425" anchor="t" anchorCtr="0">
            <a:noAutofit/>
          </a:bodyPr>
          <a:lstStyle/>
          <a:p>
            <a:pPr>
              <a:spcBef>
                <a:spcPts val="0"/>
              </a:spcBef>
              <a:buNone/>
            </a:pPr>
            <a:r>
              <a:rPr lang="es" dirty="0" smtClean="0"/>
              <a:t>PPE durante </a:t>
            </a:r>
            <a:r>
              <a:rPr lang="es" dirty="0"/>
              <a:t>la fabricación.</a:t>
            </a:r>
          </a:p>
        </p:txBody>
      </p:sp>
      <p:sp>
        <p:nvSpPr>
          <p:cNvPr id="10"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s18</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Shape 208"/>
          <p:cNvSpPr txBox="1">
            <a:spLocks noGrp="1"/>
          </p:cNvSpPr>
          <p:nvPr>
            <p:ph type="body" idx="1"/>
          </p:nvPr>
        </p:nvSpPr>
        <p:spPr>
          <a:xfrm>
            <a:off x="474564" y="1539433"/>
            <a:ext cx="7726100" cy="451026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 sz="2400" b="1" dirty="0">
                <a:solidFill>
                  <a:srgbClr val="0C30B8"/>
                </a:solidFill>
              </a:rPr>
              <a:t>Los estándares de OSHA </a:t>
            </a:r>
            <a:r>
              <a:rPr lang="es" sz="2400" b="1" dirty="0" smtClean="0">
                <a:solidFill>
                  <a:srgbClr val="0C30B8"/>
                </a:solidFill>
              </a:rPr>
              <a:t>enfatizados </a:t>
            </a:r>
            <a:r>
              <a:rPr lang="es" sz="2400" b="1" dirty="0">
                <a:solidFill>
                  <a:srgbClr val="0C30B8"/>
                </a:solidFill>
              </a:rPr>
              <a:t>en este entrenamiento:</a:t>
            </a:r>
          </a:p>
          <a:p>
            <a:pPr marL="0" marR="0" lvl="0" indent="0" algn="l" rtl="0">
              <a:lnSpc>
                <a:spcPct val="100000"/>
              </a:lnSpc>
              <a:spcBef>
                <a:spcPts val="0"/>
              </a:spcBef>
              <a:spcAft>
                <a:spcPts val="0"/>
              </a:spcAft>
              <a:buClr>
                <a:schemeClr val="dk1"/>
              </a:buClr>
              <a:buSzPct val="25000"/>
              <a:buFont typeface="Arial"/>
              <a:buNone/>
            </a:pPr>
            <a:r>
              <a:rPr lang="es" sz="2000" b="0" i="0" u="none" strike="noStrike" cap="none" baseline="0" dirty="0">
                <a:solidFill>
                  <a:schemeClr val="dk1"/>
                </a:solidFill>
                <a:latin typeface="Arial"/>
                <a:ea typeface="Arial"/>
                <a:cs typeface="Arial"/>
                <a:sym typeface="Arial"/>
                <a:rtl val="0"/>
              </a:rPr>
              <a:t>1910 </a:t>
            </a:r>
            <a:r>
              <a:rPr lang="es" sz="2000" dirty="0" smtClean="0">
                <a:solidFill>
                  <a:schemeClr val="dk1"/>
                </a:solidFill>
                <a:rtl val="0"/>
              </a:rPr>
              <a:t>Regulaciones </a:t>
            </a:r>
            <a:r>
              <a:rPr lang="es" sz="2000" b="0" i="0" u="none" strike="noStrike" cap="none" baseline="0" dirty="0">
                <a:solidFill>
                  <a:schemeClr val="dk1"/>
                </a:solidFill>
                <a:latin typeface="Arial"/>
                <a:ea typeface="Arial"/>
                <a:cs typeface="Arial"/>
                <a:sym typeface="Arial"/>
                <a:rtl val="0"/>
              </a:rPr>
              <a:t>OSHA </a:t>
            </a:r>
            <a:r>
              <a:rPr lang="es" sz="2000" b="0" i="0" u="none" strike="noStrike" cap="none" baseline="0" dirty="0" smtClean="0">
                <a:solidFill>
                  <a:schemeClr val="dk1"/>
                </a:solidFill>
                <a:latin typeface="Arial"/>
                <a:ea typeface="Arial"/>
                <a:cs typeface="Arial"/>
                <a:sym typeface="Arial"/>
                <a:rtl val="0"/>
              </a:rPr>
              <a:t>Industria </a:t>
            </a:r>
            <a:r>
              <a:rPr lang="es" sz="2000" dirty="0">
                <a:solidFill>
                  <a:schemeClr val="dk1"/>
                </a:solidFill>
              </a:rPr>
              <a:t>G</a:t>
            </a:r>
            <a:r>
              <a:rPr lang="es" sz="2000" b="0" i="0" u="none" strike="noStrike" cap="none" baseline="0" dirty="0" smtClean="0">
                <a:solidFill>
                  <a:schemeClr val="dk1"/>
                </a:solidFill>
                <a:latin typeface="Arial"/>
                <a:ea typeface="Arial"/>
                <a:cs typeface="Arial"/>
                <a:sym typeface="Arial"/>
                <a:rtl val="0"/>
              </a:rPr>
              <a:t>eneral</a:t>
            </a:r>
            <a:endParaRPr lang="es" sz="20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2000" dirty="0">
              <a:solidFill>
                <a:schemeClr val="dk1"/>
              </a:solidFill>
            </a:endParaRPr>
          </a:p>
          <a:p>
            <a:pPr marL="0" marR="0" lvl="0" indent="0" algn="l" rtl="0">
              <a:lnSpc>
                <a:spcPct val="100000"/>
              </a:lnSpc>
              <a:spcBef>
                <a:spcPts val="0"/>
              </a:spcBef>
              <a:spcAft>
                <a:spcPts val="0"/>
              </a:spcAft>
              <a:buClr>
                <a:schemeClr val="dk1"/>
              </a:buClr>
              <a:buSzPct val="25000"/>
              <a:buFont typeface="Arial"/>
              <a:buNone/>
            </a:pPr>
            <a:r>
              <a:rPr lang="es" sz="2000" b="0" i="0" u="none" strike="noStrike" cap="none" baseline="0" dirty="0">
                <a:solidFill>
                  <a:schemeClr val="dk1"/>
                </a:solidFill>
                <a:latin typeface="Arial"/>
                <a:ea typeface="Arial"/>
                <a:cs typeface="Arial"/>
                <a:sym typeface="Arial"/>
                <a:rtl val="0"/>
              </a:rPr>
              <a:t>Subparte N</a:t>
            </a:r>
            <a:r>
              <a:rPr lang="es" sz="2000" dirty="0">
                <a:solidFill>
                  <a:schemeClr val="dk1"/>
                </a:solidFill>
                <a:rtl val="0"/>
              </a:rPr>
              <a:t>: </a:t>
            </a:r>
            <a:r>
              <a:rPr lang="es" sz="2000" dirty="0" smtClean="0">
                <a:solidFill>
                  <a:schemeClr val="dk1"/>
                </a:solidFill>
              </a:rPr>
              <a:t>M</a:t>
            </a:r>
            <a:r>
              <a:rPr lang="es" sz="2000" b="0" i="0" u="none" strike="noStrike" cap="none" baseline="0" dirty="0" smtClean="0">
                <a:solidFill>
                  <a:schemeClr val="dk1"/>
                </a:solidFill>
                <a:latin typeface="Arial"/>
                <a:ea typeface="Arial"/>
                <a:cs typeface="Arial"/>
                <a:sym typeface="Arial"/>
                <a:rtl val="0"/>
              </a:rPr>
              <a:t>ateriales de Entrega</a:t>
            </a:r>
            <a:endParaRPr lang="es" sz="20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2000" dirty="0">
              <a:solidFill>
                <a:schemeClr val="dk1"/>
              </a:solidFill>
            </a:endParaRPr>
          </a:p>
          <a:p>
            <a:pPr marL="0" marR="0" lvl="0" indent="0" algn="l" rtl="0">
              <a:lnSpc>
                <a:spcPct val="100000"/>
              </a:lnSpc>
              <a:spcBef>
                <a:spcPts val="0"/>
              </a:spcBef>
              <a:spcAft>
                <a:spcPts val="0"/>
              </a:spcAft>
              <a:buClr>
                <a:schemeClr val="dk1"/>
              </a:buClr>
              <a:buSzPct val="25000"/>
              <a:buFont typeface="Arial"/>
              <a:buNone/>
            </a:pPr>
            <a:r>
              <a:rPr lang="es" sz="2000" b="0" i="0" u="none" strike="noStrike" cap="none" baseline="0" dirty="0">
                <a:solidFill>
                  <a:schemeClr val="dk1"/>
                </a:solidFill>
                <a:latin typeface="Arial"/>
                <a:ea typeface="Arial"/>
                <a:cs typeface="Arial"/>
                <a:sym typeface="Arial"/>
                <a:rtl val="0"/>
              </a:rPr>
              <a:t>   1910.176 </a:t>
            </a:r>
            <a:r>
              <a:rPr lang="es" sz="2000" dirty="0">
                <a:solidFill>
                  <a:schemeClr val="dk1"/>
                </a:solidFill>
                <a:rtl val="0"/>
              </a:rPr>
              <a:t>Manejo </a:t>
            </a:r>
            <a:r>
              <a:rPr lang="es" sz="2000" dirty="0" smtClean="0">
                <a:solidFill>
                  <a:schemeClr val="dk1"/>
                </a:solidFill>
                <a:rtl val="0"/>
              </a:rPr>
              <a:t>de materiales</a:t>
            </a:r>
            <a:r>
              <a:rPr lang="es" sz="2000" b="0" i="0" u="none" strike="noStrike" cap="none" baseline="0" dirty="0" smtClean="0">
                <a:solidFill>
                  <a:schemeClr val="dk1"/>
                </a:solidFill>
                <a:latin typeface="Arial"/>
                <a:ea typeface="Arial"/>
                <a:cs typeface="Arial"/>
                <a:sym typeface="Arial"/>
                <a:rtl val="0"/>
              </a:rPr>
              <a:t> </a:t>
            </a:r>
            <a:endParaRPr lang="es" sz="20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s" sz="2000" b="0" i="0" u="none" strike="noStrike" cap="none" baseline="0" dirty="0">
                <a:solidFill>
                  <a:schemeClr val="dk1"/>
                </a:solidFill>
                <a:latin typeface="Arial"/>
                <a:ea typeface="Arial"/>
                <a:cs typeface="Arial"/>
                <a:sym typeface="Arial"/>
                <a:rtl val="0"/>
              </a:rPr>
              <a:t>   1910.178 </a:t>
            </a:r>
            <a:r>
              <a:rPr lang="es" sz="2000" dirty="0">
                <a:solidFill>
                  <a:schemeClr val="dk1"/>
                </a:solidFill>
                <a:rtl val="0"/>
              </a:rPr>
              <a:t>Camion de uso industrial</a:t>
            </a:r>
          </a:p>
          <a:p>
            <a:pPr marL="0" marR="0" lvl="0" indent="0" algn="l" rtl="0">
              <a:lnSpc>
                <a:spcPct val="100000"/>
              </a:lnSpc>
              <a:spcBef>
                <a:spcPts val="0"/>
              </a:spcBef>
              <a:spcAft>
                <a:spcPts val="0"/>
              </a:spcAft>
              <a:buClr>
                <a:schemeClr val="dk1"/>
              </a:buClr>
              <a:buSzPct val="25000"/>
              <a:buFont typeface="Arial"/>
              <a:buNone/>
            </a:pPr>
            <a:r>
              <a:rPr lang="es" sz="2000" b="0" i="0" u="none" strike="noStrike" cap="none" baseline="0" dirty="0">
                <a:solidFill>
                  <a:schemeClr val="dk1"/>
                </a:solidFill>
                <a:latin typeface="Arial"/>
                <a:ea typeface="Arial"/>
                <a:cs typeface="Arial"/>
                <a:sym typeface="Arial"/>
                <a:rtl val="0"/>
              </a:rPr>
              <a:t>   1910.179 </a:t>
            </a:r>
            <a:r>
              <a:rPr lang="es" sz="2000" dirty="0" smtClean="0">
                <a:solidFill>
                  <a:schemeClr val="dk1"/>
                </a:solidFill>
                <a:rtl val="0"/>
              </a:rPr>
              <a:t>Grúa aérea </a:t>
            </a:r>
            <a:r>
              <a:rPr lang="es" sz="2000" dirty="0">
                <a:solidFill>
                  <a:schemeClr val="dk1"/>
                </a:solidFill>
                <a:rtl val="0"/>
              </a:rPr>
              <a:t>y </a:t>
            </a:r>
            <a:r>
              <a:rPr lang="es" sz="2000" dirty="0" smtClean="0">
                <a:solidFill>
                  <a:schemeClr val="dk1"/>
                </a:solidFill>
                <a:rtl val="0"/>
              </a:rPr>
              <a:t>Grúa </a:t>
            </a:r>
            <a:r>
              <a:rPr lang="es" sz="2000" dirty="0">
                <a:solidFill>
                  <a:schemeClr val="dk1"/>
                </a:solidFill>
                <a:rtl val="0"/>
              </a:rPr>
              <a:t>de caballete</a:t>
            </a:r>
          </a:p>
          <a:p>
            <a:pPr marL="0" marR="0" lvl="0" indent="0" algn="l" rtl="0">
              <a:lnSpc>
                <a:spcPct val="100000"/>
              </a:lnSpc>
              <a:spcBef>
                <a:spcPts val="0"/>
              </a:spcBef>
              <a:spcAft>
                <a:spcPts val="0"/>
              </a:spcAft>
              <a:buClr>
                <a:schemeClr val="dk1"/>
              </a:buClr>
              <a:buSzPct val="25000"/>
              <a:buFont typeface="Arial"/>
              <a:buNone/>
            </a:pPr>
            <a:r>
              <a:rPr lang="es" sz="2000" b="0" i="0" u="none" strike="noStrike" cap="none" baseline="0" dirty="0">
                <a:solidFill>
                  <a:schemeClr val="dk1"/>
                </a:solidFill>
                <a:latin typeface="Arial"/>
                <a:ea typeface="Arial"/>
                <a:cs typeface="Arial"/>
                <a:sym typeface="Arial"/>
                <a:rtl val="0"/>
              </a:rPr>
              <a:t>   1910.180 </a:t>
            </a:r>
            <a:r>
              <a:rPr lang="es" sz="2000" dirty="0" smtClean="0">
                <a:solidFill>
                  <a:schemeClr val="dk1"/>
                </a:solidFill>
                <a:rtl val="0"/>
              </a:rPr>
              <a:t>Remolque motorizado</a:t>
            </a:r>
            <a:endParaRPr lang="es" sz="2000" dirty="0">
              <a:solidFill>
                <a:schemeClr val="dk1"/>
              </a:solidFill>
              <a:rtl val="0"/>
            </a:endParaRPr>
          </a:p>
          <a:p>
            <a:pPr marL="0" marR="0" lvl="0" indent="0" algn="l" rtl="0">
              <a:lnSpc>
                <a:spcPct val="100000"/>
              </a:lnSpc>
              <a:spcBef>
                <a:spcPts val="0"/>
              </a:spcBef>
              <a:spcAft>
                <a:spcPts val="0"/>
              </a:spcAft>
              <a:buClr>
                <a:schemeClr val="dk1"/>
              </a:buClr>
              <a:buSzPct val="25000"/>
              <a:buFont typeface="Arial"/>
              <a:buNone/>
            </a:pPr>
            <a:r>
              <a:rPr lang="es" sz="2000" b="0" i="0" u="none" strike="noStrike" cap="none" baseline="0" dirty="0">
                <a:solidFill>
                  <a:schemeClr val="dk1"/>
                </a:solidFill>
                <a:latin typeface="Arial"/>
                <a:ea typeface="Arial"/>
                <a:cs typeface="Arial"/>
                <a:sym typeface="Arial"/>
                <a:rtl val="0"/>
              </a:rPr>
              <a:t>   1910.184 </a:t>
            </a:r>
            <a:r>
              <a:rPr lang="es" sz="2000" dirty="0">
                <a:solidFill>
                  <a:schemeClr val="dk1"/>
                </a:solidFill>
                <a:rtl val="0"/>
              </a:rPr>
              <a:t>Eslinga</a:t>
            </a:r>
          </a:p>
          <a:p>
            <a:pPr marL="342900" marR="0" lvl="0" indent="-190500" algn="l" rtl="0">
              <a:lnSpc>
                <a:spcPct val="100000"/>
              </a:lnSpc>
              <a:spcBef>
                <a:spcPts val="0"/>
              </a:spcBef>
              <a:spcAft>
                <a:spcPts val="0"/>
              </a:spcAft>
              <a:buClr>
                <a:srgbClr val="3333CC"/>
              </a:buClr>
              <a:buFont typeface="Noto Symbo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rgbClr val="3333CC"/>
              </a:buClr>
              <a:buFont typeface="Aria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210" name="Shape 210"/>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19</a:t>
            </a:fld>
            <a:endParaRPr lang="es" sz="1200" b="0" i="0" u="none" strike="noStrike" cap="none" baseline="0">
              <a:solidFill>
                <a:srgbClr val="888888"/>
              </a:solidFill>
              <a:latin typeface="Arial"/>
              <a:ea typeface="Arial"/>
              <a:cs typeface="Arial"/>
              <a:sym typeface="Arial"/>
              <a:rtl val="0"/>
            </a:endParaRPr>
          </a:p>
        </p:txBody>
      </p:sp>
      <p:sp>
        <p:nvSpPr>
          <p:cNvPr id="7"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s19</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457200" y="1397479"/>
            <a:ext cx="8229600" cy="4766316"/>
          </a:xfrm>
          <a:prstGeom prst="rect">
            <a:avLst/>
          </a:prstGeom>
          <a:noFill/>
          <a:ln w="9525" cap="flat">
            <a:noFill/>
            <a:prstDash val="solid"/>
            <a:round/>
            <a:headEnd type="none" w="med" len="med"/>
            <a:tailEnd type="none" w="med" len="med"/>
          </a:ln>
        </p:spPr>
        <p:txBody>
          <a:bodyPr lIns="91425" tIns="91425" rIns="91425" bIns="91425" anchor="t" anchorCtr="0">
            <a:noAutofit/>
          </a:bodyPr>
          <a:lstStyle/>
          <a:p>
            <a:pPr lvl="0" rtl="0">
              <a:lnSpc>
                <a:spcPct val="133000"/>
              </a:lnSpc>
              <a:spcBef>
                <a:spcPts val="0"/>
              </a:spcBef>
              <a:buClr>
                <a:schemeClr val="dk1"/>
              </a:buClr>
              <a:buSzPct val="45833"/>
              <a:buFont typeface="Arial"/>
              <a:buNone/>
            </a:pPr>
            <a:r>
              <a:rPr lang="es" sz="2800" b="1" dirty="0">
                <a:solidFill>
                  <a:srgbClr val="0000FF"/>
                </a:solidFill>
                <a:latin typeface="Calibri"/>
                <a:ea typeface="Calibri"/>
                <a:cs typeface="Calibri"/>
                <a:sym typeface="Calibri"/>
              </a:rPr>
              <a:t>Información​ de </a:t>
            </a:r>
            <a:r>
              <a:rPr lang="es" sz="2800" b="1" dirty="0" smtClean="0">
                <a:solidFill>
                  <a:srgbClr val="0000FF"/>
                </a:solidFill>
                <a:latin typeface="Calibri"/>
                <a:ea typeface="Calibri"/>
                <a:cs typeface="Calibri"/>
                <a:sym typeface="Calibri"/>
              </a:rPr>
              <a:t>la subvenci</a:t>
            </a:r>
            <a:r>
              <a:rPr lang="es-PR" sz="2800" b="1" dirty="0" err="1" smtClean="0">
                <a:solidFill>
                  <a:srgbClr val="0000FF"/>
                </a:solidFill>
                <a:latin typeface="Calibri"/>
                <a:ea typeface="Calibri"/>
                <a:cs typeface="Calibri"/>
                <a:sym typeface="Calibri"/>
              </a:rPr>
              <a:t>ó</a:t>
            </a:r>
            <a:r>
              <a:rPr lang="es" sz="2800" b="1" dirty="0" smtClean="0">
                <a:solidFill>
                  <a:srgbClr val="0000FF"/>
                </a:solidFill>
                <a:latin typeface="Calibri"/>
                <a:ea typeface="Calibri"/>
                <a:cs typeface="Calibri"/>
                <a:sym typeface="Calibri"/>
              </a:rPr>
              <a:t>n de </a:t>
            </a:r>
            <a:r>
              <a:rPr lang="es" sz="2800" b="1" dirty="0">
                <a:solidFill>
                  <a:srgbClr val="0000FF"/>
                </a:solidFill>
                <a:latin typeface="Calibri"/>
                <a:ea typeface="Calibri"/>
                <a:cs typeface="Calibri"/>
                <a:sym typeface="Calibri"/>
              </a:rPr>
              <a:t>OSHA</a:t>
            </a:r>
          </a:p>
          <a:p>
            <a:pPr marL="457200" algn="just">
              <a:lnSpc>
                <a:spcPct val="133000"/>
              </a:lnSpc>
              <a:buSzPct val="45833"/>
            </a:pPr>
            <a:r>
              <a:rPr lang="en-US" sz="2400" b="1" dirty="0">
                <a:latin typeface="Calibri" panose="020F0502020204030204" pitchFamily="34" charset="0"/>
              </a:rPr>
              <a:t>Este material </a:t>
            </a:r>
            <a:r>
              <a:rPr lang="en-US" sz="2400" b="1" dirty="0" err="1">
                <a:latin typeface="Calibri" panose="020F0502020204030204" pitchFamily="34" charset="0"/>
              </a:rPr>
              <a:t>fue</a:t>
            </a:r>
            <a:r>
              <a:rPr lang="en-US" sz="2400" b="1" dirty="0">
                <a:latin typeface="Calibri" panose="020F0502020204030204" pitchFamily="34" charset="0"/>
              </a:rPr>
              <a:t> </a:t>
            </a:r>
            <a:r>
              <a:rPr lang="en-US" sz="2400" b="1" dirty="0" err="1">
                <a:latin typeface="Calibri" panose="020F0502020204030204" pitchFamily="34" charset="0"/>
              </a:rPr>
              <a:t>producido</a:t>
            </a:r>
            <a:r>
              <a:rPr lang="en-US" sz="2400" b="1" dirty="0">
                <a:latin typeface="Calibri" panose="020F0502020204030204" pitchFamily="34" charset="0"/>
              </a:rPr>
              <a:t> </a:t>
            </a:r>
            <a:r>
              <a:rPr lang="en-US" sz="2400" b="1" dirty="0" err="1">
                <a:latin typeface="Calibri" panose="020F0502020204030204" pitchFamily="34" charset="0"/>
              </a:rPr>
              <a:t>bajo</a:t>
            </a:r>
            <a:r>
              <a:rPr lang="en-US" sz="2400" b="1" dirty="0">
                <a:latin typeface="Calibri" panose="020F0502020204030204" pitchFamily="34" charset="0"/>
              </a:rPr>
              <a:t> el </a:t>
            </a:r>
            <a:r>
              <a:rPr lang="en-US" sz="2400" b="1" dirty="0" err="1">
                <a:latin typeface="Calibri" panose="020F0502020204030204" pitchFamily="34" charset="0"/>
              </a:rPr>
              <a:t>número</a:t>
            </a:r>
            <a:r>
              <a:rPr lang="en-US" sz="2400" b="1" dirty="0">
                <a:latin typeface="Calibri" panose="020F0502020204030204" pitchFamily="34" charset="0"/>
              </a:rPr>
              <a:t> de </a:t>
            </a:r>
            <a:r>
              <a:rPr lang="en-US" sz="2400" b="1" dirty="0" err="1">
                <a:latin typeface="Calibri" panose="020F0502020204030204" pitchFamily="34" charset="0"/>
              </a:rPr>
              <a:t>concesión</a:t>
            </a:r>
            <a:r>
              <a:rPr lang="en-US" sz="2400" b="1" dirty="0">
                <a:latin typeface="Calibri" panose="020F0502020204030204" pitchFamily="34" charset="0"/>
              </a:rPr>
              <a:t> SH-26316-SH4 de la </a:t>
            </a:r>
            <a:r>
              <a:rPr lang="en-US" sz="2400" b="1" dirty="0" err="1">
                <a:latin typeface="Calibri" panose="020F0502020204030204" pitchFamily="34" charset="0"/>
              </a:rPr>
              <a:t>administración</a:t>
            </a:r>
            <a:r>
              <a:rPr lang="en-US" sz="2400" b="1" dirty="0">
                <a:latin typeface="Calibri" panose="020F0502020204030204" pitchFamily="34" charset="0"/>
              </a:rPr>
              <a:t> de </a:t>
            </a:r>
            <a:r>
              <a:rPr lang="en-US" sz="2400" b="1" dirty="0" err="1">
                <a:latin typeface="Calibri" panose="020F0502020204030204" pitchFamily="34" charset="0"/>
              </a:rPr>
              <a:t>seguridad</a:t>
            </a:r>
            <a:r>
              <a:rPr lang="en-US" sz="2400" b="1" dirty="0">
                <a:latin typeface="Calibri" panose="020F0502020204030204" pitchFamily="34" charset="0"/>
              </a:rPr>
              <a:t> y </a:t>
            </a:r>
            <a:r>
              <a:rPr lang="en-US" sz="2400" b="1" dirty="0" err="1">
                <a:latin typeface="Calibri" panose="020F0502020204030204" pitchFamily="34" charset="0"/>
              </a:rPr>
              <a:t>salud</a:t>
            </a:r>
            <a:r>
              <a:rPr lang="en-US" sz="2400" b="1" dirty="0">
                <a:latin typeface="Calibri" panose="020F0502020204030204" pitchFamily="34" charset="0"/>
              </a:rPr>
              <a:t> </a:t>
            </a:r>
            <a:r>
              <a:rPr lang="en-US" sz="2400" b="1" dirty="0" err="1">
                <a:latin typeface="Calibri" panose="020F0502020204030204" pitchFamily="34" charset="0"/>
              </a:rPr>
              <a:t>ocupacional</a:t>
            </a:r>
            <a:r>
              <a:rPr lang="en-US" sz="2400" b="1" dirty="0">
                <a:latin typeface="Calibri" panose="020F0502020204030204" pitchFamily="34" charset="0"/>
              </a:rPr>
              <a:t>, </a:t>
            </a:r>
            <a:r>
              <a:rPr lang="en-US" sz="2400" b="1" dirty="0" err="1">
                <a:latin typeface="Calibri" panose="020F0502020204030204" pitchFamily="34" charset="0"/>
              </a:rPr>
              <a:t>Departamento</a:t>
            </a:r>
            <a:r>
              <a:rPr lang="en-US" sz="2400" b="1" dirty="0">
                <a:latin typeface="Calibri" panose="020F0502020204030204" pitchFamily="34" charset="0"/>
              </a:rPr>
              <a:t> de </a:t>
            </a:r>
            <a:r>
              <a:rPr lang="en-US" sz="2400" b="1" dirty="0" err="1">
                <a:latin typeface="Calibri" panose="020F0502020204030204" pitchFamily="34" charset="0"/>
              </a:rPr>
              <a:t>trabajo</a:t>
            </a:r>
            <a:r>
              <a:rPr lang="en-US" sz="2400" b="1" dirty="0">
                <a:latin typeface="Calibri" panose="020F0502020204030204" pitchFamily="34" charset="0"/>
              </a:rPr>
              <a:t> de </a:t>
            </a:r>
            <a:r>
              <a:rPr lang="en-US" sz="2400" b="1" dirty="0" err="1">
                <a:latin typeface="Calibri" panose="020F0502020204030204" pitchFamily="34" charset="0"/>
              </a:rPr>
              <a:t>los</a:t>
            </a:r>
            <a:r>
              <a:rPr lang="en-US" sz="2400" b="1" dirty="0">
                <a:latin typeface="Calibri" panose="020F0502020204030204" pitchFamily="34" charset="0"/>
              </a:rPr>
              <a:t> </a:t>
            </a:r>
            <a:r>
              <a:rPr lang="en-US" sz="2400" b="1" dirty="0" err="1">
                <a:latin typeface="Calibri" panose="020F0502020204030204" pitchFamily="34" charset="0"/>
              </a:rPr>
              <a:t>Estados</a:t>
            </a:r>
            <a:r>
              <a:rPr lang="en-US" sz="2400" b="1" dirty="0">
                <a:latin typeface="Calibri" panose="020F0502020204030204" pitchFamily="34" charset="0"/>
              </a:rPr>
              <a:t> </a:t>
            </a:r>
            <a:r>
              <a:rPr lang="en-US" sz="2400" b="1" dirty="0" err="1">
                <a:latin typeface="Calibri" panose="020F0502020204030204" pitchFamily="34" charset="0"/>
              </a:rPr>
              <a:t>Unidos</a:t>
            </a:r>
            <a:r>
              <a:rPr lang="en-US" sz="2400" b="1" dirty="0">
                <a:latin typeface="Calibri" panose="020F0502020204030204" pitchFamily="34" charset="0"/>
              </a:rPr>
              <a:t>. No </a:t>
            </a:r>
            <a:r>
              <a:rPr lang="en-US" sz="2400" b="1" dirty="0" err="1">
                <a:latin typeface="Calibri" panose="020F0502020204030204" pitchFamily="34" charset="0"/>
              </a:rPr>
              <a:t>necesariamente</a:t>
            </a:r>
            <a:r>
              <a:rPr lang="en-US" sz="2400" b="1" dirty="0">
                <a:latin typeface="Calibri" panose="020F0502020204030204" pitchFamily="34" charset="0"/>
              </a:rPr>
              <a:t> </a:t>
            </a:r>
            <a:r>
              <a:rPr lang="en-US" sz="2400" b="1" dirty="0" err="1">
                <a:latin typeface="Calibri" panose="020F0502020204030204" pitchFamily="34" charset="0"/>
              </a:rPr>
              <a:t>refleja</a:t>
            </a:r>
            <a:r>
              <a:rPr lang="en-US" sz="2400" b="1" dirty="0">
                <a:latin typeface="Calibri" panose="020F0502020204030204" pitchFamily="34" charset="0"/>
              </a:rPr>
              <a:t> las </a:t>
            </a:r>
            <a:r>
              <a:rPr lang="en-US" sz="2400" b="1" dirty="0" err="1">
                <a:latin typeface="Calibri" panose="020F0502020204030204" pitchFamily="34" charset="0"/>
              </a:rPr>
              <a:t>opiniones</a:t>
            </a:r>
            <a:r>
              <a:rPr lang="en-US" sz="2400" b="1" dirty="0">
                <a:latin typeface="Calibri" panose="020F0502020204030204" pitchFamily="34" charset="0"/>
              </a:rPr>
              <a:t> o </a:t>
            </a:r>
            <a:r>
              <a:rPr lang="en-US" sz="2400" b="1" dirty="0" err="1">
                <a:latin typeface="Calibri" panose="020F0502020204030204" pitchFamily="34" charset="0"/>
              </a:rPr>
              <a:t>políticas</a:t>
            </a:r>
            <a:r>
              <a:rPr lang="en-US" sz="2400" b="1" dirty="0">
                <a:latin typeface="Calibri" panose="020F0502020204030204" pitchFamily="34" charset="0"/>
              </a:rPr>
              <a:t> del </a:t>
            </a:r>
            <a:r>
              <a:rPr lang="en-US" sz="2400" b="1" dirty="0" err="1">
                <a:latin typeface="Calibri" panose="020F0502020204030204" pitchFamily="34" charset="0"/>
              </a:rPr>
              <a:t>Departamento</a:t>
            </a:r>
            <a:r>
              <a:rPr lang="en-US" sz="2400" b="1" dirty="0">
                <a:latin typeface="Calibri" panose="020F0502020204030204" pitchFamily="34" charset="0"/>
              </a:rPr>
              <a:t> de </a:t>
            </a:r>
            <a:r>
              <a:rPr lang="en-US" sz="2400" b="1" dirty="0" err="1">
                <a:latin typeface="Calibri" panose="020F0502020204030204" pitchFamily="34" charset="0"/>
              </a:rPr>
              <a:t>trabajo</a:t>
            </a:r>
            <a:r>
              <a:rPr lang="en-US" sz="2400" b="1" dirty="0">
                <a:latin typeface="Calibri" panose="020F0502020204030204" pitchFamily="34" charset="0"/>
              </a:rPr>
              <a:t> de </a:t>
            </a:r>
            <a:r>
              <a:rPr lang="en-US" sz="2400" b="1" dirty="0" err="1">
                <a:latin typeface="Calibri" panose="020F0502020204030204" pitchFamily="34" charset="0"/>
              </a:rPr>
              <a:t>los</a:t>
            </a:r>
            <a:r>
              <a:rPr lang="en-US" sz="2400" b="1" dirty="0">
                <a:latin typeface="Calibri" panose="020F0502020204030204" pitchFamily="34" charset="0"/>
              </a:rPr>
              <a:t> </a:t>
            </a:r>
            <a:r>
              <a:rPr lang="en-US" sz="2400" b="1" dirty="0" err="1">
                <a:latin typeface="Calibri" panose="020F0502020204030204" pitchFamily="34" charset="0"/>
              </a:rPr>
              <a:t>Estados</a:t>
            </a:r>
            <a:r>
              <a:rPr lang="en-US" sz="2400" b="1" dirty="0">
                <a:latin typeface="Calibri" panose="020F0502020204030204" pitchFamily="34" charset="0"/>
              </a:rPr>
              <a:t> </a:t>
            </a:r>
            <a:r>
              <a:rPr lang="en-US" sz="2400" b="1" dirty="0" err="1">
                <a:latin typeface="Calibri" panose="020F0502020204030204" pitchFamily="34" charset="0"/>
              </a:rPr>
              <a:t>Unidos</a:t>
            </a:r>
            <a:r>
              <a:rPr lang="en-US" sz="2400" b="1" dirty="0">
                <a:latin typeface="Calibri" panose="020F0502020204030204" pitchFamily="34" charset="0"/>
              </a:rPr>
              <a:t>, </a:t>
            </a:r>
            <a:r>
              <a:rPr lang="en-US" sz="2400" b="1" dirty="0" err="1">
                <a:latin typeface="Calibri" panose="020F0502020204030204" pitchFamily="34" charset="0"/>
              </a:rPr>
              <a:t>ni</a:t>
            </a:r>
            <a:r>
              <a:rPr lang="en-US" sz="2400" b="1" dirty="0">
                <a:latin typeface="Calibri" panose="020F0502020204030204" pitchFamily="34" charset="0"/>
              </a:rPr>
              <a:t> la </a:t>
            </a:r>
            <a:r>
              <a:rPr lang="en-US" sz="2400" b="1" dirty="0" err="1">
                <a:latin typeface="Calibri" panose="020F0502020204030204" pitchFamily="34" charset="0"/>
              </a:rPr>
              <a:t>mención</a:t>
            </a:r>
            <a:r>
              <a:rPr lang="en-US" sz="2400" b="1" dirty="0">
                <a:latin typeface="Calibri" panose="020F0502020204030204" pitchFamily="34" charset="0"/>
              </a:rPr>
              <a:t> de </a:t>
            </a:r>
            <a:r>
              <a:rPr lang="en-US" sz="2400" b="1" dirty="0" err="1">
                <a:latin typeface="Calibri" panose="020F0502020204030204" pitchFamily="34" charset="0"/>
              </a:rPr>
              <a:t>nombres</a:t>
            </a:r>
            <a:r>
              <a:rPr lang="en-US" sz="2400" b="1" dirty="0">
                <a:latin typeface="Calibri" panose="020F0502020204030204" pitchFamily="34" charset="0"/>
              </a:rPr>
              <a:t> de </a:t>
            </a:r>
            <a:r>
              <a:rPr lang="en-US" sz="2400" b="1" dirty="0" err="1">
                <a:latin typeface="Calibri" panose="020F0502020204030204" pitchFamily="34" charset="0"/>
              </a:rPr>
              <a:t>oficios</a:t>
            </a:r>
            <a:r>
              <a:rPr lang="en-US" sz="2400" b="1" dirty="0">
                <a:latin typeface="Calibri" panose="020F0502020204030204" pitchFamily="34" charset="0"/>
              </a:rPr>
              <a:t>, </a:t>
            </a:r>
            <a:r>
              <a:rPr lang="en-US" sz="2400" b="1" dirty="0" err="1">
                <a:latin typeface="Calibri" panose="020F0502020204030204" pitchFamily="34" charset="0"/>
              </a:rPr>
              <a:t>productos</a:t>
            </a:r>
            <a:r>
              <a:rPr lang="en-US" sz="2400" b="1" dirty="0">
                <a:latin typeface="Calibri" panose="020F0502020204030204" pitchFamily="34" charset="0"/>
              </a:rPr>
              <a:t> </a:t>
            </a:r>
            <a:r>
              <a:rPr lang="en-US" sz="2400" b="1" dirty="0" err="1">
                <a:latin typeface="Calibri" panose="020F0502020204030204" pitchFamily="34" charset="0"/>
              </a:rPr>
              <a:t>comerciales</a:t>
            </a:r>
            <a:r>
              <a:rPr lang="en-US" sz="2400" b="1" dirty="0">
                <a:latin typeface="Calibri" panose="020F0502020204030204" pitchFamily="34" charset="0"/>
              </a:rPr>
              <a:t> u </a:t>
            </a:r>
            <a:r>
              <a:rPr lang="en-US" sz="2400" b="1" dirty="0" err="1">
                <a:latin typeface="Calibri" panose="020F0502020204030204" pitchFamily="34" charset="0"/>
              </a:rPr>
              <a:t>organizaciones</a:t>
            </a:r>
            <a:r>
              <a:rPr lang="en-US" sz="2400" b="1" dirty="0">
                <a:latin typeface="Calibri" panose="020F0502020204030204" pitchFamily="34" charset="0"/>
              </a:rPr>
              <a:t> </a:t>
            </a:r>
            <a:r>
              <a:rPr lang="en-US" sz="2400" b="1" dirty="0" err="1">
                <a:latin typeface="Calibri" panose="020F0502020204030204" pitchFamily="34" charset="0"/>
              </a:rPr>
              <a:t>implican</a:t>
            </a:r>
            <a:r>
              <a:rPr lang="en-US" sz="2400" b="1" dirty="0">
                <a:latin typeface="Calibri" panose="020F0502020204030204" pitchFamily="34" charset="0"/>
              </a:rPr>
              <a:t> el </a:t>
            </a:r>
            <a:r>
              <a:rPr lang="en-US" sz="2400" b="1" dirty="0" err="1">
                <a:latin typeface="Calibri" panose="020F0502020204030204" pitchFamily="34" charset="0"/>
              </a:rPr>
              <a:t>aval</a:t>
            </a:r>
            <a:r>
              <a:rPr lang="en-US" sz="2400" b="1" dirty="0">
                <a:latin typeface="Calibri" panose="020F0502020204030204" pitchFamily="34" charset="0"/>
              </a:rPr>
              <a:t> del </a:t>
            </a:r>
            <a:r>
              <a:rPr lang="en-US" sz="2400" b="1" dirty="0" err="1">
                <a:latin typeface="Calibri" panose="020F0502020204030204" pitchFamily="34" charset="0"/>
              </a:rPr>
              <a:t>gobierno</a:t>
            </a:r>
            <a:r>
              <a:rPr lang="en-US" sz="2400" b="1" dirty="0">
                <a:latin typeface="Calibri" panose="020F0502020204030204" pitchFamily="34" charset="0"/>
              </a:rPr>
              <a:t> de </a:t>
            </a:r>
            <a:r>
              <a:rPr lang="en-US" sz="2400" b="1" dirty="0" err="1">
                <a:latin typeface="Calibri" panose="020F0502020204030204" pitchFamily="34" charset="0"/>
              </a:rPr>
              <a:t>los</a:t>
            </a:r>
            <a:r>
              <a:rPr lang="en-US" sz="2400" b="1" dirty="0">
                <a:latin typeface="Calibri" panose="020F0502020204030204" pitchFamily="34" charset="0"/>
              </a:rPr>
              <a:t> </a:t>
            </a:r>
            <a:r>
              <a:rPr lang="en-US" sz="2400" b="1" dirty="0" err="1">
                <a:latin typeface="Calibri" panose="020F0502020204030204" pitchFamily="34" charset="0"/>
              </a:rPr>
              <a:t>Estados</a:t>
            </a:r>
            <a:r>
              <a:rPr lang="en-US" sz="2400" b="1" dirty="0">
                <a:latin typeface="Calibri" panose="020F0502020204030204" pitchFamily="34" charset="0"/>
              </a:rPr>
              <a:t> </a:t>
            </a:r>
            <a:r>
              <a:rPr lang="en-US" sz="2400" b="1" dirty="0" err="1">
                <a:latin typeface="Calibri" panose="020F0502020204030204" pitchFamily="34" charset="0"/>
              </a:rPr>
              <a:t>Unidos</a:t>
            </a:r>
            <a:r>
              <a:rPr lang="en-US" sz="2400" b="1" dirty="0">
                <a:latin typeface="Calibri" panose="020F0502020204030204" pitchFamily="34" charset="0"/>
              </a:rPr>
              <a:t>.</a:t>
            </a:r>
          </a:p>
          <a:p>
            <a:pPr marL="457200" lvl="0" indent="0" algn="just" rtl="0">
              <a:lnSpc>
                <a:spcPct val="133000"/>
              </a:lnSpc>
              <a:spcBef>
                <a:spcPts val="0"/>
              </a:spcBef>
              <a:buClr>
                <a:schemeClr val="dk1"/>
              </a:buClr>
              <a:buSzPct val="45833"/>
              <a:buFont typeface="Arial"/>
              <a:buNone/>
            </a:pPr>
            <a:endParaRPr lang="es" sz="2400" b="1" dirty="0">
              <a:solidFill>
                <a:schemeClr val="dk1"/>
              </a:solidFill>
              <a:latin typeface="Calibri"/>
              <a:ea typeface="Calibri"/>
              <a:cs typeface="Calibri"/>
              <a:sym typeface="Calibri"/>
            </a:endParaRPr>
          </a:p>
        </p:txBody>
      </p:sp>
      <p:sp>
        <p:nvSpPr>
          <p:cNvPr id="35" name="Shape 35"/>
          <p:cNvSpPr txBox="1">
            <a:spLocks noGrp="1"/>
          </p:cNvSpPr>
          <p:nvPr>
            <p:ph type="title"/>
          </p:nvPr>
        </p:nvSpPr>
        <p:spPr>
          <a:xfrm>
            <a:off x="457200" y="380700"/>
            <a:ext cx="8229600" cy="1143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1155CC"/>
              </a:buClr>
              <a:buSzPct val="25000"/>
              <a:buFont typeface="Arial"/>
              <a:buNone/>
            </a:pPr>
            <a:r>
              <a:rPr lang="es" sz="3000" b="1" dirty="0">
                <a:solidFill>
                  <a:srgbClr val="1155CC"/>
                </a:solidFill>
              </a:rPr>
              <a:t>Resumen de </a:t>
            </a:r>
            <a:r>
              <a:rPr lang="es" sz="3000" b="1" dirty="0" smtClean="0">
                <a:solidFill>
                  <a:srgbClr val="1155CC"/>
                </a:solidFill>
              </a:rPr>
              <a:t>Peligros</a:t>
            </a:r>
            <a:r>
              <a:rPr lang="es" sz="3000" b="1" dirty="0" smtClean="0">
                <a:solidFill>
                  <a:srgbClr val="4A86E8"/>
                </a:solidFill>
              </a:rPr>
              <a:t>-</a:t>
            </a:r>
            <a:r>
              <a:rPr lang="es" sz="3000" b="1" dirty="0" smtClean="0">
                <a:solidFill>
                  <a:srgbClr val="1155CC"/>
                </a:solidFill>
              </a:rPr>
              <a:t> </a:t>
            </a:r>
            <a:r>
              <a:rPr lang="es" sz="3000" b="1" dirty="0">
                <a:solidFill>
                  <a:srgbClr val="1155CC"/>
                </a:solidFill>
              </a:rPr>
              <a:t>Módulo 1​</a:t>
            </a:r>
          </a:p>
        </p:txBody>
      </p:sp>
      <p:sp>
        <p:nvSpPr>
          <p:cNvPr id="37" name="Shape 37"/>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2</a:t>
            </a:fld>
            <a:endParaRPr lang="es" sz="1200" b="0" i="0" u="none" strike="noStrike" cap="none" baseline="0">
              <a:solidFill>
                <a:srgbClr val="888888"/>
              </a:solidFill>
              <a:latin typeface="Arial"/>
              <a:ea typeface="Arial"/>
              <a:cs typeface="Arial"/>
              <a:sym typeface="Arial"/>
              <a:rtl val="0"/>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Shape 216"/>
          <p:cNvSpPr txBox="1">
            <a:spLocks noGrp="1"/>
          </p:cNvSpPr>
          <p:nvPr>
            <p:ph type="body" idx="1"/>
          </p:nvPr>
        </p:nvSpPr>
        <p:spPr>
          <a:xfrm>
            <a:off x="474564" y="1539433"/>
            <a:ext cx="7726100" cy="4510267"/>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s" sz="2400" b="1" dirty="0">
                <a:solidFill>
                  <a:srgbClr val="0C30B8"/>
                </a:solidFill>
              </a:rPr>
              <a:t>Los estándares de OSHA </a:t>
            </a:r>
            <a:r>
              <a:rPr lang="es" sz="2400" b="1" dirty="0" smtClean="0">
                <a:solidFill>
                  <a:srgbClr val="0C30B8"/>
                </a:solidFill>
              </a:rPr>
              <a:t>enfatizados </a:t>
            </a:r>
            <a:r>
              <a:rPr lang="es" sz="2400" b="1" dirty="0">
                <a:solidFill>
                  <a:srgbClr val="0C30B8"/>
                </a:solidFill>
              </a:rPr>
              <a:t>en este entrenamiento:</a:t>
            </a:r>
          </a:p>
          <a:p>
            <a:pPr marL="0" marR="0" lvl="0" indent="0" algn="l" rtl="0">
              <a:lnSpc>
                <a:spcPct val="100000"/>
              </a:lnSpc>
              <a:spcBef>
                <a:spcPts val="0"/>
              </a:spcBef>
              <a:spcAft>
                <a:spcPts val="0"/>
              </a:spcAft>
              <a:buClr>
                <a:schemeClr val="dk1"/>
              </a:buClr>
              <a:buSzPct val="25000"/>
              <a:buFont typeface="Arial"/>
              <a:buNone/>
            </a:pPr>
            <a:r>
              <a:rPr lang="es" sz="2000" b="0" i="0" u="none" strike="noStrike" cap="none" baseline="0" dirty="0">
                <a:solidFill>
                  <a:schemeClr val="dk1"/>
                </a:solidFill>
                <a:latin typeface="Arial"/>
                <a:ea typeface="Arial"/>
                <a:cs typeface="Arial"/>
                <a:sym typeface="Arial"/>
                <a:rtl val="0"/>
              </a:rPr>
              <a:t>1910 </a:t>
            </a:r>
            <a:r>
              <a:rPr lang="es" sz="2000" dirty="0" smtClean="0">
                <a:solidFill>
                  <a:schemeClr val="dk1"/>
                </a:solidFill>
                <a:rtl val="0"/>
              </a:rPr>
              <a:t>Regulaciones de la OSHA en la Industria </a:t>
            </a:r>
            <a:r>
              <a:rPr lang="es" sz="2000" dirty="0" smtClean="0">
                <a:solidFill>
                  <a:schemeClr val="dk1"/>
                </a:solidFill>
              </a:rPr>
              <a:t>G</a:t>
            </a:r>
            <a:r>
              <a:rPr lang="es" sz="2000" dirty="0" smtClean="0">
                <a:solidFill>
                  <a:schemeClr val="dk1"/>
                </a:solidFill>
                <a:rtl val="0"/>
              </a:rPr>
              <a:t>eneral</a:t>
            </a:r>
            <a:endParaRPr sz="2000" dirty="0">
              <a:solidFill>
                <a:schemeClr val="dk1"/>
              </a:solidFill>
            </a:endParaRPr>
          </a:p>
          <a:p>
            <a:pPr marL="0" marR="0" lvl="0" indent="0" algn="l" rtl="0">
              <a:lnSpc>
                <a:spcPct val="100000"/>
              </a:lnSpc>
              <a:spcBef>
                <a:spcPts val="0"/>
              </a:spcBef>
              <a:spcAft>
                <a:spcPts val="0"/>
              </a:spcAft>
              <a:buClr>
                <a:schemeClr val="dk1"/>
              </a:buClr>
              <a:buSzPct val="25000"/>
              <a:buFont typeface="Arial"/>
              <a:buNone/>
            </a:pPr>
            <a:r>
              <a:rPr lang="es" sz="2000" b="0" i="0" u="none" strike="noStrike" cap="none" baseline="0" dirty="0">
                <a:solidFill>
                  <a:schemeClr val="dk1"/>
                </a:solidFill>
                <a:latin typeface="Arial"/>
                <a:ea typeface="Arial"/>
                <a:cs typeface="Arial"/>
                <a:sym typeface="Arial"/>
                <a:rtl val="0"/>
              </a:rPr>
              <a:t>Subparte S: Electricidad</a:t>
            </a:r>
          </a:p>
          <a:p>
            <a:pPr marL="0" marR="0" lvl="0" indent="0" algn="l" rtl="0">
              <a:lnSpc>
                <a:spcPct val="100000"/>
              </a:lnSpc>
              <a:spcBef>
                <a:spcPts val="0"/>
              </a:spcBef>
              <a:spcAft>
                <a:spcPts val="0"/>
              </a:spcAft>
              <a:buClr>
                <a:schemeClr val="dk1"/>
              </a:buClr>
              <a:buSzPct val="25000"/>
              <a:buFont typeface="Arial"/>
              <a:buNone/>
            </a:pPr>
            <a:r>
              <a:rPr lang="es" sz="2000" dirty="0" smtClean="0">
                <a:solidFill>
                  <a:schemeClr val="dk1"/>
                </a:solidFill>
                <a:rtl val="0"/>
              </a:rPr>
              <a:t>   </a:t>
            </a:r>
            <a:r>
              <a:rPr lang="es" sz="2000" b="0" i="0" u="none" strike="noStrike" cap="none" baseline="0" dirty="0" smtClean="0">
                <a:solidFill>
                  <a:schemeClr val="dk1"/>
                </a:solidFill>
                <a:latin typeface="Arial"/>
                <a:ea typeface="Arial"/>
                <a:cs typeface="Arial"/>
                <a:sym typeface="Arial"/>
                <a:rtl val="0"/>
              </a:rPr>
              <a:t>1910.333 </a:t>
            </a:r>
            <a:r>
              <a:rPr lang="es" sz="2000" dirty="0">
                <a:solidFill>
                  <a:schemeClr val="dk1"/>
                </a:solidFill>
                <a:rtl val="0"/>
              </a:rPr>
              <a:t>Selección</a:t>
            </a:r>
            <a:r>
              <a:rPr lang="es" sz="2000" b="0" i="0" u="none" strike="noStrike" cap="none" baseline="0" dirty="0">
                <a:solidFill>
                  <a:schemeClr val="dk1"/>
                </a:solidFill>
                <a:latin typeface="Arial"/>
                <a:ea typeface="Arial"/>
                <a:cs typeface="Arial"/>
                <a:sym typeface="Arial"/>
                <a:rtl val="0"/>
              </a:rPr>
              <a:t> y uso de </a:t>
            </a:r>
            <a:r>
              <a:rPr lang="es" sz="2000" dirty="0">
                <a:solidFill>
                  <a:schemeClr val="dk1"/>
                </a:solidFill>
              </a:rPr>
              <a:t>P</a:t>
            </a:r>
            <a:r>
              <a:rPr lang="es" sz="2000" dirty="0" smtClean="0">
                <a:solidFill>
                  <a:schemeClr val="dk1"/>
                </a:solidFill>
                <a:rtl val="0"/>
              </a:rPr>
              <a:t>rácticas</a:t>
            </a:r>
            <a:r>
              <a:rPr lang="es" sz="2000" b="0" i="0" u="none" strike="noStrike" cap="none" baseline="0" dirty="0" smtClean="0">
                <a:solidFill>
                  <a:schemeClr val="dk1"/>
                </a:solidFill>
                <a:latin typeface="Arial"/>
                <a:ea typeface="Arial"/>
                <a:cs typeface="Arial"/>
                <a:sym typeface="Arial"/>
                <a:rtl val="0"/>
              </a:rPr>
              <a:t> </a:t>
            </a:r>
            <a:r>
              <a:rPr lang="es" sz="2000" b="0" i="0" u="none" strike="noStrike" cap="none" baseline="0" dirty="0">
                <a:solidFill>
                  <a:schemeClr val="dk1"/>
                </a:solidFill>
                <a:latin typeface="Arial"/>
                <a:ea typeface="Arial"/>
                <a:cs typeface="Arial"/>
                <a:sym typeface="Arial"/>
                <a:rtl val="0"/>
              </a:rPr>
              <a:t>de </a:t>
            </a:r>
            <a:r>
              <a:rPr lang="es" sz="2000" b="0" i="0" u="none" strike="noStrike" cap="none" baseline="0" dirty="0" smtClean="0">
                <a:solidFill>
                  <a:schemeClr val="dk1"/>
                </a:solidFill>
                <a:latin typeface="Arial"/>
                <a:ea typeface="Arial"/>
                <a:cs typeface="Arial"/>
                <a:sym typeface="Arial"/>
                <a:rtl val="0"/>
              </a:rPr>
              <a:t>Trabajo</a:t>
            </a:r>
            <a:endParaRPr lang="es" sz="20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s" sz="2000" b="0" i="0" u="none" strike="noStrike" cap="none" baseline="0" dirty="0">
                <a:solidFill>
                  <a:schemeClr val="dk1"/>
                </a:solidFill>
                <a:latin typeface="Arial"/>
                <a:ea typeface="Arial"/>
                <a:cs typeface="Arial"/>
                <a:sym typeface="Arial"/>
                <a:rtl val="0"/>
              </a:rPr>
              <a:t>Subparte J:</a:t>
            </a:r>
          </a:p>
          <a:p>
            <a:pPr lvl="0">
              <a:buSzPct val="25000"/>
            </a:pPr>
            <a:r>
              <a:rPr lang="es" sz="2000" dirty="0">
                <a:solidFill>
                  <a:schemeClr val="dk1"/>
                </a:solidFill>
              </a:rPr>
              <a:t> </a:t>
            </a:r>
            <a:r>
              <a:rPr lang="es" sz="2000" dirty="0" smtClean="0">
                <a:solidFill>
                  <a:schemeClr val="dk1"/>
                </a:solidFill>
              </a:rPr>
              <a:t>  </a:t>
            </a:r>
            <a:r>
              <a:rPr lang="es" sz="2000" b="0" i="0" u="none" strike="noStrike" cap="none" baseline="0" dirty="0" smtClean="0">
                <a:solidFill>
                  <a:schemeClr val="dk1"/>
                </a:solidFill>
                <a:latin typeface="Arial"/>
                <a:ea typeface="Arial"/>
                <a:cs typeface="Arial"/>
                <a:sym typeface="Arial"/>
                <a:rtl val="0"/>
              </a:rPr>
              <a:t>1910.147 </a:t>
            </a:r>
            <a:r>
              <a:rPr lang="es" sz="2000" b="0" i="0" u="none" strike="noStrike" cap="none" baseline="0" dirty="0">
                <a:solidFill>
                  <a:schemeClr val="dk1"/>
                </a:solidFill>
                <a:latin typeface="Arial"/>
                <a:ea typeface="Arial"/>
                <a:cs typeface="Arial"/>
                <a:sym typeface="Arial"/>
                <a:rtl val="0"/>
              </a:rPr>
              <a:t>El </a:t>
            </a:r>
            <a:r>
              <a:rPr lang="es" sz="2000" b="0" i="0" u="none" strike="noStrike" cap="none" baseline="0" dirty="0" smtClean="0">
                <a:solidFill>
                  <a:schemeClr val="dk1"/>
                </a:solidFill>
                <a:latin typeface="Arial"/>
                <a:ea typeface="Arial"/>
                <a:cs typeface="Arial"/>
                <a:sym typeface="Arial"/>
                <a:rtl val="0"/>
              </a:rPr>
              <a:t>Control </a:t>
            </a:r>
            <a:r>
              <a:rPr lang="es" sz="2000" b="0" i="0" u="none" strike="noStrike" cap="none" baseline="0" dirty="0">
                <a:solidFill>
                  <a:schemeClr val="dk1"/>
                </a:solidFill>
                <a:latin typeface="Arial"/>
                <a:ea typeface="Arial"/>
                <a:cs typeface="Arial"/>
                <a:sym typeface="Arial"/>
                <a:rtl val="0"/>
              </a:rPr>
              <a:t>de </a:t>
            </a:r>
            <a:r>
              <a:rPr lang="es" sz="2000" dirty="0">
                <a:solidFill>
                  <a:schemeClr val="dk1"/>
                </a:solidFill>
              </a:rPr>
              <a:t>E</a:t>
            </a:r>
            <a:r>
              <a:rPr lang="es" sz="2000" dirty="0" smtClean="0">
                <a:solidFill>
                  <a:schemeClr val="dk1"/>
                </a:solidFill>
                <a:rtl val="0"/>
              </a:rPr>
              <a:t>nergía</a:t>
            </a:r>
            <a:r>
              <a:rPr lang="es" sz="2000" b="0" i="0" u="none" strike="noStrike" cap="none" baseline="0" dirty="0" smtClean="0">
                <a:solidFill>
                  <a:schemeClr val="dk1"/>
                </a:solidFill>
                <a:latin typeface="Arial"/>
                <a:ea typeface="Arial"/>
                <a:cs typeface="Arial"/>
                <a:sym typeface="Arial"/>
                <a:rtl val="0"/>
              </a:rPr>
              <a:t> </a:t>
            </a:r>
            <a:r>
              <a:rPr lang="es" sz="2000" dirty="0" smtClean="0">
                <a:solidFill>
                  <a:schemeClr val="dk1"/>
                </a:solidFill>
              </a:rPr>
              <a:t>Peligrosa</a:t>
            </a:r>
            <a:r>
              <a:rPr lang="es" sz="2000" dirty="0" smtClean="0">
                <a:solidFill>
                  <a:schemeClr val="dk1"/>
                </a:solidFill>
                <a:rtl val="0"/>
              </a:rPr>
              <a:t> </a:t>
            </a:r>
            <a:r>
              <a:rPr lang="es" sz="2000" b="0" i="0" u="none" strike="noStrike" cap="none" baseline="0" dirty="0" smtClean="0">
                <a:solidFill>
                  <a:schemeClr val="dk1"/>
                </a:solidFill>
                <a:latin typeface="Arial"/>
                <a:ea typeface="Arial"/>
                <a:cs typeface="Arial"/>
                <a:sym typeface="Arial"/>
                <a:rtl val="0"/>
              </a:rPr>
              <a:t>(</a:t>
            </a:r>
            <a:r>
              <a:rPr lang="es" sz="2000" dirty="0">
                <a:solidFill>
                  <a:schemeClr val="tx1"/>
                </a:solidFill>
              </a:rPr>
              <a:t>Interrupcion de  </a:t>
            </a:r>
            <a:r>
              <a:rPr lang="es" sz="2000" dirty="0" smtClean="0">
                <a:solidFill>
                  <a:schemeClr val="tx1"/>
                </a:solidFill>
              </a:rPr>
              <a:t>  </a:t>
            </a:r>
          </a:p>
          <a:p>
            <a:pPr lvl="0">
              <a:buSzPct val="25000"/>
            </a:pPr>
            <a:r>
              <a:rPr lang="es" sz="2000" dirty="0">
                <a:solidFill>
                  <a:schemeClr val="tx1"/>
                </a:solidFill>
              </a:rPr>
              <a:t> </a:t>
            </a:r>
            <a:r>
              <a:rPr lang="es" sz="2000" dirty="0" smtClean="0">
                <a:solidFill>
                  <a:schemeClr val="tx1"/>
                </a:solidFill>
              </a:rPr>
              <a:t>  Energia </a:t>
            </a:r>
            <a:r>
              <a:rPr lang="es" sz="2000" dirty="0">
                <a:solidFill>
                  <a:schemeClr val="tx1"/>
                </a:solidFill>
              </a:rPr>
              <a:t>Utilizando Candado/ Interrupcion de Energia </a:t>
            </a:r>
            <a:r>
              <a:rPr lang="es" sz="2000" dirty="0" smtClean="0">
                <a:solidFill>
                  <a:schemeClr val="tx1"/>
                </a:solidFill>
              </a:rPr>
              <a:t>	utilizando </a:t>
            </a:r>
          </a:p>
          <a:p>
            <a:pPr lvl="0">
              <a:buSzPct val="25000"/>
            </a:pPr>
            <a:r>
              <a:rPr lang="es" sz="2000" dirty="0">
                <a:solidFill>
                  <a:schemeClr val="tx1"/>
                </a:solidFill>
              </a:rPr>
              <a:t> </a:t>
            </a:r>
            <a:r>
              <a:rPr lang="es" sz="2000" dirty="0" smtClean="0">
                <a:solidFill>
                  <a:schemeClr val="tx1"/>
                </a:solidFill>
              </a:rPr>
              <a:t>  Etiqueta </a:t>
            </a:r>
            <a:r>
              <a:rPr lang="es" sz="2000" b="0" i="0" u="none" strike="noStrike" cap="none" baseline="0" dirty="0" smtClean="0">
                <a:solidFill>
                  <a:schemeClr val="dk1"/>
                </a:solidFill>
                <a:latin typeface="Arial"/>
                <a:ea typeface="Arial"/>
                <a:cs typeface="Arial"/>
                <a:sym typeface="Arial"/>
                <a:rtl val="0"/>
              </a:rPr>
              <a:t>)</a:t>
            </a:r>
            <a:endParaRPr sz="2000" dirty="0">
              <a:solidFill>
                <a:schemeClr val="dk1"/>
              </a:solidFill>
              <a:rtl val="0"/>
            </a:endParaRPr>
          </a:p>
          <a:p>
            <a:pPr marL="0" marR="0" lvl="0" indent="0" algn="l" rtl="0">
              <a:lnSpc>
                <a:spcPct val="100000"/>
              </a:lnSpc>
              <a:spcBef>
                <a:spcPts val="0"/>
              </a:spcBef>
              <a:spcAft>
                <a:spcPts val="0"/>
              </a:spcAft>
              <a:buClr>
                <a:schemeClr val="dk1"/>
              </a:buClr>
              <a:buSzPct val="25000"/>
              <a:buFont typeface="Arial"/>
              <a:buNone/>
            </a:pPr>
            <a:r>
              <a:rPr lang="es" sz="2000" b="0" i="0" u="none" strike="noStrike" cap="none" baseline="0" dirty="0">
                <a:solidFill>
                  <a:schemeClr val="dk1"/>
                </a:solidFill>
                <a:latin typeface="Arial"/>
                <a:ea typeface="Arial"/>
                <a:cs typeface="Arial"/>
                <a:sym typeface="Arial"/>
                <a:rtl val="0"/>
              </a:rPr>
              <a:t>Subparte I</a:t>
            </a:r>
            <a:r>
              <a:rPr lang="es" sz="2000" dirty="0">
                <a:solidFill>
                  <a:schemeClr val="dk1"/>
                </a:solidFill>
                <a:rtl val="0"/>
              </a:rPr>
              <a:t>: </a:t>
            </a:r>
            <a:r>
              <a:rPr lang="es" sz="2000" b="0" i="0" u="none" strike="noStrike" cap="none" baseline="0" dirty="0">
                <a:solidFill>
                  <a:schemeClr val="dk1"/>
                </a:solidFill>
                <a:latin typeface="Arial"/>
                <a:ea typeface="Arial"/>
                <a:cs typeface="Arial"/>
                <a:sym typeface="Arial"/>
                <a:rtl val="0"/>
              </a:rPr>
              <a:t>Equipo </a:t>
            </a:r>
            <a:r>
              <a:rPr lang="es" sz="2000" dirty="0" smtClean="0">
                <a:solidFill>
                  <a:schemeClr val="dk1"/>
                </a:solidFill>
              </a:rPr>
              <a:t>de Protección </a:t>
            </a:r>
            <a:r>
              <a:rPr lang="es" sz="2000" dirty="0" smtClean="0">
                <a:solidFill>
                  <a:schemeClr val="dk1"/>
                </a:solidFill>
                <a:rtl val="0"/>
              </a:rPr>
              <a:t>Personal                       </a:t>
            </a:r>
            <a:r>
              <a:rPr lang="es" sz="2000" dirty="0">
                <a:solidFill>
                  <a:schemeClr val="dk1"/>
                </a:solidFill>
              </a:rPr>
              <a:t> </a:t>
            </a:r>
            <a:r>
              <a:rPr lang="es" sz="2000" dirty="0" smtClean="0">
                <a:solidFill>
                  <a:schemeClr val="dk1"/>
                </a:solidFill>
              </a:rPr>
              <a:t>    </a:t>
            </a:r>
          </a:p>
          <a:p>
            <a:pPr marL="0" marR="0" lvl="0" indent="0" algn="l" rtl="0">
              <a:lnSpc>
                <a:spcPct val="100000"/>
              </a:lnSpc>
              <a:spcBef>
                <a:spcPts val="0"/>
              </a:spcBef>
              <a:spcAft>
                <a:spcPts val="0"/>
              </a:spcAft>
              <a:buClr>
                <a:schemeClr val="dk1"/>
              </a:buClr>
              <a:buSzPct val="25000"/>
              <a:buFont typeface="Arial"/>
              <a:buNone/>
            </a:pPr>
            <a:r>
              <a:rPr lang="es" sz="2000" b="0" i="0" u="none" strike="noStrike" cap="none" dirty="0">
                <a:solidFill>
                  <a:schemeClr val="dk1"/>
                </a:solidFill>
                <a:latin typeface="Arial"/>
                <a:ea typeface="Arial"/>
                <a:cs typeface="Arial"/>
                <a:sym typeface="Arial"/>
                <a:rtl val="0"/>
              </a:rPr>
              <a:t> </a:t>
            </a:r>
            <a:r>
              <a:rPr lang="es" sz="2000" b="0" i="0" u="none" strike="noStrike" cap="none" dirty="0" smtClean="0">
                <a:solidFill>
                  <a:schemeClr val="dk1"/>
                </a:solidFill>
                <a:latin typeface="Arial"/>
                <a:ea typeface="Arial"/>
                <a:cs typeface="Arial"/>
                <a:sym typeface="Arial"/>
                <a:rtl val="0"/>
              </a:rPr>
              <a:t>  </a:t>
            </a:r>
            <a:r>
              <a:rPr lang="es" sz="2000" b="0" i="0" u="none" strike="noStrike" cap="none" baseline="0" dirty="0" smtClean="0">
                <a:solidFill>
                  <a:schemeClr val="dk1"/>
                </a:solidFill>
                <a:latin typeface="Arial"/>
                <a:ea typeface="Arial"/>
                <a:cs typeface="Arial"/>
                <a:sym typeface="Arial"/>
                <a:rtl val="0"/>
              </a:rPr>
              <a:t>1910.34  </a:t>
            </a:r>
            <a:r>
              <a:rPr lang="es" sz="2000" dirty="0">
                <a:solidFill>
                  <a:schemeClr val="dk1"/>
                </a:solidFill>
                <a:rtl val="0"/>
              </a:rPr>
              <a:t>Protección</a:t>
            </a:r>
            <a:r>
              <a:rPr lang="es" sz="2000" b="0" i="0" u="none" strike="noStrike" cap="none" baseline="0" dirty="0">
                <a:solidFill>
                  <a:schemeClr val="dk1"/>
                </a:solidFill>
                <a:latin typeface="Arial"/>
                <a:ea typeface="Arial"/>
                <a:cs typeface="Arial"/>
                <a:sym typeface="Arial"/>
                <a:rtl val="0"/>
              </a:rPr>
              <a:t> respirator</a:t>
            </a:r>
            <a:r>
              <a:rPr lang="es" sz="2000" dirty="0">
                <a:solidFill>
                  <a:schemeClr val="dk1"/>
                </a:solidFill>
                <a:rtl val="0"/>
              </a:rPr>
              <a:t>ia</a:t>
            </a:r>
            <a:r>
              <a:rPr lang="es" sz="2000" b="0" i="0" u="none" strike="noStrike" cap="none" baseline="0" dirty="0">
                <a:solidFill>
                  <a:schemeClr val="dk1"/>
                </a:solidFill>
                <a:latin typeface="Arial"/>
                <a:ea typeface="Arial"/>
                <a:cs typeface="Arial"/>
                <a:sym typeface="Arial"/>
                <a:rtl val="0"/>
              </a:rPr>
              <a:t> (Subparte I)</a:t>
            </a:r>
          </a:p>
          <a:p>
            <a:pPr marL="0" marR="0" lvl="0" indent="0" algn="l" rtl="0">
              <a:lnSpc>
                <a:spcPct val="100000"/>
              </a:lnSpc>
              <a:spcBef>
                <a:spcPts val="0"/>
              </a:spcBef>
              <a:spcAft>
                <a:spcPts val="0"/>
              </a:spcAft>
              <a:buClr>
                <a:schemeClr val="dk1"/>
              </a:buClr>
              <a:buSzPct val="25000"/>
              <a:buFont typeface="Arial"/>
              <a:buNone/>
            </a:pPr>
            <a:r>
              <a:rPr lang="es" sz="2000" b="0" i="0" u="none" strike="noStrike" cap="none" baseline="0" dirty="0">
                <a:solidFill>
                  <a:schemeClr val="dk1"/>
                </a:solidFill>
                <a:latin typeface="Arial"/>
                <a:ea typeface="Arial"/>
                <a:cs typeface="Arial"/>
                <a:sym typeface="Arial"/>
                <a:rtl val="0"/>
              </a:rPr>
              <a:t>Subparte Z:</a:t>
            </a:r>
          </a:p>
          <a:p>
            <a:pPr marL="0" marR="0" lvl="0" indent="0" algn="l" rtl="0">
              <a:lnSpc>
                <a:spcPct val="100000"/>
              </a:lnSpc>
              <a:spcBef>
                <a:spcPts val="0"/>
              </a:spcBef>
              <a:spcAft>
                <a:spcPts val="0"/>
              </a:spcAft>
              <a:buClr>
                <a:schemeClr val="dk1"/>
              </a:buClr>
              <a:buSzPct val="25000"/>
              <a:buFont typeface="Arial"/>
              <a:buNone/>
            </a:pPr>
            <a:r>
              <a:rPr lang="es" sz="2000" b="0" i="0" u="none" strike="noStrike" cap="none" baseline="0" dirty="0">
                <a:solidFill>
                  <a:schemeClr val="dk1"/>
                </a:solidFill>
                <a:latin typeface="Arial"/>
                <a:ea typeface="Arial"/>
                <a:cs typeface="Arial"/>
                <a:sym typeface="Arial"/>
                <a:rtl val="0"/>
              </a:rPr>
              <a:t>   </a:t>
            </a:r>
            <a:r>
              <a:rPr lang="es" sz="2000" b="0" i="0" u="none" strike="noStrike" cap="none" baseline="0" dirty="0" smtClean="0">
                <a:solidFill>
                  <a:schemeClr val="dk1"/>
                </a:solidFill>
                <a:latin typeface="Arial"/>
                <a:ea typeface="Arial"/>
                <a:cs typeface="Arial"/>
                <a:sym typeface="Arial"/>
                <a:rtl val="0"/>
              </a:rPr>
              <a:t>1910.1200 </a:t>
            </a:r>
            <a:r>
              <a:rPr lang="es" sz="2000" dirty="0">
                <a:solidFill>
                  <a:schemeClr val="dk1"/>
                </a:solidFill>
              </a:rPr>
              <a:t>C</a:t>
            </a:r>
            <a:r>
              <a:rPr lang="es" sz="2000" dirty="0" smtClean="0">
                <a:solidFill>
                  <a:schemeClr val="dk1"/>
                </a:solidFill>
                <a:rtl val="0"/>
              </a:rPr>
              <a:t>omunicación</a:t>
            </a:r>
            <a:r>
              <a:rPr lang="es" sz="2000" b="0" i="0" u="none" strike="noStrike" cap="none" baseline="0" dirty="0" smtClean="0">
                <a:solidFill>
                  <a:schemeClr val="dk1"/>
                </a:solidFill>
                <a:latin typeface="Arial"/>
                <a:ea typeface="Arial"/>
                <a:cs typeface="Arial"/>
                <a:sym typeface="Arial"/>
                <a:rtl val="0"/>
              </a:rPr>
              <a:t> </a:t>
            </a:r>
            <a:r>
              <a:rPr lang="en-US" sz="2000" b="0" i="0" u="none" strike="noStrike" cap="none" baseline="0" dirty="0" smtClean="0">
                <a:solidFill>
                  <a:schemeClr val="dk1"/>
                </a:solidFill>
                <a:latin typeface="Arial"/>
                <a:ea typeface="Arial"/>
                <a:cs typeface="Arial"/>
                <a:sym typeface="Arial"/>
                <a:rtl val="0"/>
              </a:rPr>
              <a:t>de </a:t>
            </a:r>
            <a:r>
              <a:rPr lang="en-US" sz="2000" b="0" i="0" u="none" strike="noStrike" cap="none" baseline="0" dirty="0" err="1" smtClean="0">
                <a:solidFill>
                  <a:schemeClr val="dk1"/>
                </a:solidFill>
                <a:latin typeface="Arial"/>
                <a:ea typeface="Arial"/>
                <a:cs typeface="Arial"/>
                <a:sym typeface="Arial"/>
                <a:rtl val="0"/>
              </a:rPr>
              <a:t>Riesgo</a:t>
            </a: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rgbClr val="3333CC"/>
              </a:buClr>
              <a:buFont typeface="Aria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218" name="Shape 218"/>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20</a:t>
            </a:fld>
            <a:endParaRPr lang="es" sz="1200" b="0" i="0" u="none" strike="noStrike" cap="none" baseline="0" dirty="0">
              <a:solidFill>
                <a:srgbClr val="888888"/>
              </a:solidFill>
              <a:latin typeface="Arial"/>
              <a:ea typeface="Arial"/>
              <a:cs typeface="Arial"/>
              <a:sym typeface="Arial"/>
              <a:rtl val="0"/>
            </a:endParaRPr>
          </a:p>
        </p:txBody>
      </p:sp>
      <p:sp>
        <p:nvSpPr>
          <p:cNvPr id="7"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s20</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Shape 224"/>
          <p:cNvSpPr txBox="1">
            <a:spLocks noGrp="1"/>
          </p:cNvSpPr>
          <p:nvPr>
            <p:ph type="body" idx="1"/>
          </p:nvPr>
        </p:nvSpPr>
        <p:spPr>
          <a:xfrm>
            <a:off x="437993" y="1641193"/>
            <a:ext cx="3520557" cy="4485671"/>
          </a:xfrm>
          <a:prstGeom prst="rect">
            <a:avLst/>
          </a:prstGeom>
          <a:noFill/>
          <a:ln>
            <a:noFill/>
          </a:ln>
        </p:spPr>
        <p:txBody>
          <a:bodyPr lIns="91425" tIns="91425" rIns="91425" bIns="91425" anchor="t" anchorCtr="0">
            <a:noAutofit/>
          </a:bodyPr>
          <a:lstStyle/>
          <a:p>
            <a:pPr lvl="0">
              <a:lnSpc>
                <a:spcPct val="115000"/>
              </a:lnSpc>
              <a:buSzPct val="45833"/>
            </a:pPr>
            <a:r>
              <a:rPr lang="es" sz="2000" dirty="0">
                <a:solidFill>
                  <a:srgbClr val="212121"/>
                </a:solidFill>
              </a:rPr>
              <a:t>Normas de seguridad </a:t>
            </a:r>
            <a:r>
              <a:rPr lang="es" sz="2000" dirty="0" smtClean="0">
                <a:solidFill>
                  <a:srgbClr val="212121"/>
                </a:solidFill>
              </a:rPr>
              <a:t>citadas </a:t>
            </a:r>
            <a:r>
              <a:rPr lang="es" sz="2000" dirty="0">
                <a:solidFill>
                  <a:srgbClr val="212121"/>
                </a:solidFill>
              </a:rPr>
              <a:t>con más frecuencia por </a:t>
            </a:r>
            <a:r>
              <a:rPr lang="es" sz="2000" dirty="0" smtClean="0">
                <a:solidFill>
                  <a:srgbClr val="212121"/>
                </a:solidFill>
              </a:rPr>
              <a:t>OSHA Federal </a:t>
            </a:r>
            <a:r>
              <a:rPr lang="es" sz="2000" dirty="0">
                <a:solidFill>
                  <a:srgbClr val="212121"/>
                </a:solidFill>
              </a:rPr>
              <a:t>en la fabricación y </a:t>
            </a:r>
            <a:r>
              <a:rPr lang="es" sz="2000" dirty="0" smtClean="0">
                <a:solidFill>
                  <a:srgbClr val="212121"/>
                </a:solidFill>
              </a:rPr>
              <a:t>montaje </a:t>
            </a:r>
            <a:r>
              <a:rPr lang="es" sz="2000" dirty="0">
                <a:solidFill>
                  <a:srgbClr val="212121"/>
                </a:solidFill>
              </a:rPr>
              <a:t>de acero </a:t>
            </a:r>
            <a:r>
              <a:rPr lang="es" sz="2000" dirty="0" smtClean="0">
                <a:solidFill>
                  <a:srgbClr val="212121"/>
                </a:solidFill>
              </a:rPr>
              <a:t>estructural desde octubre </a:t>
            </a:r>
            <a:r>
              <a:rPr lang="es" sz="2000" dirty="0">
                <a:solidFill>
                  <a:srgbClr val="212121"/>
                </a:solidFill>
              </a:rPr>
              <a:t>de 2011 hasta </a:t>
            </a:r>
            <a:r>
              <a:rPr lang="es" sz="2000" dirty="0" smtClean="0">
                <a:solidFill>
                  <a:srgbClr val="212121"/>
                </a:solidFill>
              </a:rPr>
              <a:t>septiembre de 2012</a:t>
            </a:r>
            <a:r>
              <a:rPr lang="es" sz="2000" dirty="0">
                <a:solidFill>
                  <a:srgbClr val="212121"/>
                </a:solidFill>
              </a:rPr>
              <a:t>.</a:t>
            </a:r>
          </a:p>
          <a:p>
            <a:pPr marL="0" marR="0" lvl="0" indent="0" algn="l" rtl="0">
              <a:lnSpc>
                <a:spcPct val="100000"/>
              </a:lnSpc>
              <a:spcBef>
                <a:spcPts val="0"/>
              </a:spcBef>
              <a:spcAft>
                <a:spcPts val="0"/>
              </a:spcAft>
              <a:buClr>
                <a:schemeClr val="dk1"/>
              </a:buClr>
              <a:buFont typeface="Arial"/>
              <a:buNone/>
            </a:pPr>
            <a:endParaRPr sz="2400" dirty="0">
              <a:solidFill>
                <a:srgbClr val="0C28B8"/>
              </a:solidFill>
            </a:endParaRPr>
          </a:p>
        </p:txBody>
      </p:sp>
      <p:sp>
        <p:nvSpPr>
          <p:cNvPr id="225" name="Shape 225"/>
          <p:cNvSpPr/>
          <p:nvPr/>
        </p:nvSpPr>
        <p:spPr>
          <a:xfrm>
            <a:off x="1036082" y="6262717"/>
            <a:ext cx="6199132"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ES" sz="1400" b="0" i="0" u="sng" strike="noStrike" cap="none" baseline="0" dirty="0" smtClean="0">
                <a:solidFill>
                  <a:schemeClr val="hlink"/>
                </a:solidFill>
                <a:latin typeface="Arial"/>
                <a:ea typeface="Arial"/>
                <a:cs typeface="Arial"/>
                <a:sym typeface="Arial"/>
                <a:hlinkClick r:id="rId3"/>
                <a:rtl val="0"/>
              </a:rPr>
              <a:t>Link to los </a:t>
            </a:r>
            <a:r>
              <a:rPr lang="es-ES" sz="1400" b="0" i="0" u="sng" strike="noStrike" cap="none" baseline="0" dirty="0" err="1" smtClean="0">
                <a:solidFill>
                  <a:schemeClr val="hlink"/>
                </a:solidFill>
                <a:latin typeface="Arial"/>
                <a:ea typeface="Arial"/>
                <a:cs typeface="Arial"/>
                <a:sym typeface="Arial"/>
                <a:hlinkClick r:id="rId3"/>
                <a:rtl val="0"/>
              </a:rPr>
              <a:t>estandares</a:t>
            </a:r>
            <a:r>
              <a:rPr lang="es-ES" sz="1400" b="0" i="0" u="sng" strike="noStrike" cap="none" baseline="0" dirty="0" smtClean="0">
                <a:solidFill>
                  <a:schemeClr val="hlink"/>
                </a:solidFill>
                <a:latin typeface="Arial"/>
                <a:ea typeface="Arial"/>
                <a:cs typeface="Arial"/>
                <a:sym typeface="Arial"/>
                <a:hlinkClick r:id="rId3"/>
                <a:rtl val="0"/>
              </a:rPr>
              <a:t> de OSHA mas frecuentemente citados para la </a:t>
            </a:r>
            <a:r>
              <a:rPr lang="es-ES" sz="1400" b="0" i="0" u="sng" strike="noStrike" cap="none" baseline="0" dirty="0" err="1" smtClean="0">
                <a:solidFill>
                  <a:schemeClr val="hlink"/>
                </a:solidFill>
                <a:latin typeface="Arial"/>
                <a:ea typeface="Arial"/>
                <a:cs typeface="Arial"/>
                <a:sym typeface="Arial"/>
                <a:hlinkClick r:id="rId3"/>
                <a:rtl val="0"/>
              </a:rPr>
              <a:t>fabricacion</a:t>
            </a:r>
            <a:r>
              <a:rPr lang="es-ES" sz="1400" b="0" i="0" u="sng" strike="noStrike" cap="none" baseline="0" dirty="0" smtClean="0">
                <a:solidFill>
                  <a:schemeClr val="hlink"/>
                </a:solidFill>
                <a:latin typeface="Arial"/>
                <a:ea typeface="Arial"/>
                <a:cs typeface="Arial"/>
                <a:sym typeface="Arial"/>
                <a:hlinkClick r:id="rId3"/>
                <a:rtl val="0"/>
              </a:rPr>
              <a:t> y </a:t>
            </a:r>
            <a:r>
              <a:rPr lang="es-ES" sz="1400" b="0" i="0" u="sng" strike="noStrike" cap="none" baseline="0" dirty="0" err="1" smtClean="0">
                <a:solidFill>
                  <a:schemeClr val="hlink"/>
                </a:solidFill>
                <a:latin typeface="Arial"/>
                <a:ea typeface="Arial"/>
                <a:cs typeface="Arial"/>
                <a:sym typeface="Arial"/>
                <a:hlinkClick r:id="rId3"/>
                <a:rtl val="0"/>
              </a:rPr>
              <a:t>ereccion</a:t>
            </a:r>
            <a:r>
              <a:rPr lang="es-ES" sz="1400" b="0" i="0" u="sng" strike="noStrike" cap="none" baseline="0" smtClean="0">
                <a:solidFill>
                  <a:schemeClr val="hlink"/>
                </a:solidFill>
                <a:latin typeface="Arial"/>
                <a:ea typeface="Arial"/>
                <a:cs typeface="Arial"/>
                <a:sym typeface="Arial"/>
                <a:hlinkClick r:id="rId3"/>
                <a:rtl val="0"/>
              </a:rPr>
              <a:t> de acero</a:t>
            </a:r>
            <a:r>
              <a:rPr lang="es" sz="1400" b="0" i="0" u="none" strike="noStrike" cap="none" baseline="0" smtClean="0">
                <a:solidFill>
                  <a:srgbClr val="3333CC"/>
                </a:solidFill>
                <a:latin typeface="Arial"/>
                <a:ea typeface="Arial"/>
                <a:cs typeface="Arial"/>
                <a:sym typeface="Arial"/>
                <a:rtl val="0"/>
              </a:rPr>
              <a:t>Date </a:t>
            </a:r>
            <a:r>
              <a:rPr lang="es" sz="1400" b="0" i="0" u="none" strike="noStrike" cap="none" baseline="0" dirty="0">
                <a:solidFill>
                  <a:srgbClr val="3333CC"/>
                </a:solidFill>
                <a:latin typeface="Arial"/>
                <a:ea typeface="Arial"/>
                <a:cs typeface="Arial"/>
                <a:sym typeface="Arial"/>
                <a:rtl val="0"/>
              </a:rPr>
              <a:t>visited December 7, 2014</a:t>
            </a:r>
          </a:p>
        </p:txBody>
      </p:sp>
      <p:sp>
        <p:nvSpPr>
          <p:cNvPr id="227" name="Shape 227"/>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21</a:t>
            </a:fld>
            <a:endParaRPr lang="es" sz="1200" b="0" i="0" u="none" strike="noStrike" cap="none" baseline="0">
              <a:solidFill>
                <a:srgbClr val="888888"/>
              </a:solidFill>
              <a:latin typeface="Arial"/>
              <a:ea typeface="Arial"/>
              <a:cs typeface="Arial"/>
              <a:sym typeface="Arial"/>
              <a:rtl val="0"/>
            </a:endParaRPr>
          </a:p>
        </p:txBody>
      </p:sp>
      <p:pic>
        <p:nvPicPr>
          <p:cNvPr id="229" name="Shape 229" title="OSHA standards most frequently cited for steel fabrication and erection"/>
          <p:cNvPicPr preferRelativeResize="0"/>
          <p:nvPr/>
        </p:nvPicPr>
        <p:blipFill rotWithShape="1">
          <a:blip r:embed="rId4" cstate="email">
            <a:alphaModFix/>
            <a:extLst>
              <a:ext uri="{28A0092B-C50C-407E-A947-70E740481C1C}">
                <a14:useLocalDpi xmlns:a14="http://schemas.microsoft.com/office/drawing/2010/main"/>
              </a:ext>
            </a:extLst>
          </a:blip>
          <a:srcRect l="1776" b="4483"/>
          <a:stretch/>
        </p:blipFill>
        <p:spPr>
          <a:xfrm>
            <a:off x="3958550" y="1559215"/>
            <a:ext cx="4953000" cy="4668300"/>
          </a:xfrm>
          <a:prstGeom prst="rect">
            <a:avLst/>
          </a:prstGeom>
          <a:noFill/>
          <a:ln w="9525" cap="flat">
            <a:solidFill>
              <a:schemeClr val="dk1"/>
            </a:solidFill>
            <a:prstDash val="solid"/>
            <a:miter/>
            <a:headEnd type="none" w="med" len="med"/>
            <a:tailEnd type="none" w="med" len="med"/>
          </a:ln>
        </p:spPr>
      </p:pic>
      <p:sp>
        <p:nvSpPr>
          <p:cNvPr id="10"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s21</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5" name="Shape 235" title="Foto - OSHA guia de bolsillo - serie de seguridad de los trabajadores de almacenamiento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95687" y="1605976"/>
            <a:ext cx="2386312" cy="5054360"/>
          </a:xfrm>
          <a:prstGeom prst="rect">
            <a:avLst/>
          </a:prstGeom>
          <a:noFill/>
          <a:ln>
            <a:noFill/>
          </a:ln>
        </p:spPr>
      </p:pic>
      <p:sp>
        <p:nvSpPr>
          <p:cNvPr id="236" name="Shape 236"/>
          <p:cNvSpPr/>
          <p:nvPr/>
        </p:nvSpPr>
        <p:spPr>
          <a:xfrm>
            <a:off x="457199" y="1643896"/>
            <a:ext cx="5005088" cy="415498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 sz="2400" b="1" dirty="0">
                <a:solidFill>
                  <a:srgbClr val="0C30B8"/>
                </a:solidFill>
              </a:rPr>
              <a:t>Las operaciones </a:t>
            </a:r>
            <a:r>
              <a:rPr lang="es" sz="2400" b="1" dirty="0" smtClean="0">
                <a:solidFill>
                  <a:srgbClr val="0C30B8"/>
                </a:solidFill>
              </a:rPr>
              <a:t>en el </a:t>
            </a:r>
            <a:r>
              <a:rPr lang="es" sz="2400" b="1" dirty="0">
                <a:solidFill>
                  <a:srgbClr val="0C30B8"/>
                </a:solidFill>
              </a:rPr>
              <a:t>almacén presentan una variedad de </a:t>
            </a:r>
            <a:r>
              <a:rPr lang="es" sz="2400" b="1" dirty="0" smtClean="0">
                <a:solidFill>
                  <a:srgbClr val="0C30B8"/>
                </a:solidFill>
              </a:rPr>
              <a:t>peligros potenciales para el trabajador</a:t>
            </a:r>
            <a:endParaRPr lang="es" sz="2400" b="1" dirty="0">
              <a:solidFill>
                <a:srgbClr val="0C30B8"/>
              </a:solidFill>
            </a:endParaRPr>
          </a:p>
          <a:p>
            <a:pPr marL="0" marR="0" lvl="0" indent="0" algn="l" rtl="0">
              <a:spcBef>
                <a:spcPts val="0"/>
              </a:spcBef>
              <a:buNone/>
            </a:pPr>
            <a:endParaRPr sz="2400" b="0" i="0" u="none" strike="noStrike" cap="none" baseline="0" dirty="0">
              <a:solidFill>
                <a:srgbClr val="000000"/>
              </a:solidFill>
              <a:latin typeface="Arial"/>
              <a:ea typeface="Arial"/>
              <a:cs typeface="Arial"/>
              <a:sym typeface="Arial"/>
              <a:rtl val="0"/>
            </a:endParaRPr>
          </a:p>
          <a:p>
            <a:pPr marL="0" marR="0" lvl="0" indent="0" algn="l" rtl="0">
              <a:spcBef>
                <a:spcPts val="0"/>
              </a:spcBef>
              <a:buSzPct val="25000"/>
              <a:buNone/>
            </a:pPr>
            <a:r>
              <a:rPr lang="es" sz="2400" b="0" i="0" u="none" strike="noStrike" cap="none" baseline="0" dirty="0">
                <a:solidFill>
                  <a:srgbClr val="000000"/>
                </a:solidFill>
                <a:latin typeface="Arial"/>
                <a:ea typeface="Arial"/>
                <a:cs typeface="Arial"/>
                <a:sym typeface="Arial"/>
                <a:rtl val="0"/>
              </a:rPr>
              <a:t>OSHA </a:t>
            </a:r>
            <a:r>
              <a:rPr lang="es" sz="2400" b="0" i="0" u="none" strike="noStrike" cap="none" baseline="0" dirty="0" smtClean="0">
                <a:solidFill>
                  <a:srgbClr val="000000"/>
                </a:solidFill>
                <a:latin typeface="Arial"/>
                <a:ea typeface="Arial"/>
                <a:cs typeface="Arial"/>
                <a:sym typeface="Arial"/>
                <a:rtl val="0"/>
              </a:rPr>
              <a:t>ofrece varios </a:t>
            </a:r>
            <a:r>
              <a:rPr lang="es" sz="2400" b="0" i="0" u="none" strike="noStrike" cap="none" baseline="0" dirty="0">
                <a:solidFill>
                  <a:srgbClr val="000000"/>
                </a:solidFill>
                <a:latin typeface="Arial"/>
                <a:ea typeface="Arial"/>
                <a:cs typeface="Arial"/>
                <a:sym typeface="Arial"/>
                <a:rtl val="0"/>
              </a:rPr>
              <a:t>documentos </a:t>
            </a:r>
            <a:r>
              <a:rPr lang="es" sz="2400" b="0" i="0" u="none" strike="noStrike" cap="none" baseline="0" dirty="0" smtClean="0">
                <a:solidFill>
                  <a:srgbClr val="000000"/>
                </a:solidFill>
                <a:latin typeface="Arial"/>
                <a:ea typeface="Arial"/>
                <a:cs typeface="Arial"/>
                <a:sym typeface="Arial"/>
                <a:rtl val="0"/>
              </a:rPr>
              <a:t>sobre </a:t>
            </a:r>
            <a:r>
              <a:rPr lang="es" sz="2400" b="0" i="0" u="none" strike="noStrike" cap="none" baseline="0" dirty="0">
                <a:solidFill>
                  <a:srgbClr val="000000"/>
                </a:solidFill>
                <a:latin typeface="Arial"/>
                <a:ea typeface="Arial"/>
                <a:cs typeface="Arial"/>
                <a:sym typeface="Arial"/>
                <a:rtl val="0"/>
              </a:rPr>
              <a:t>otras industrias que </a:t>
            </a:r>
            <a:r>
              <a:rPr lang="es" sz="2400" dirty="0">
                <a:rtl val="0"/>
              </a:rPr>
              <a:t>tienen información </a:t>
            </a:r>
            <a:r>
              <a:rPr lang="es" sz="2400" dirty="0" smtClean="0">
                <a:rtl val="0"/>
              </a:rPr>
              <a:t>útil acerca de los riesgos de almacenamiento </a:t>
            </a:r>
            <a:r>
              <a:rPr lang="es" sz="2400" dirty="0">
                <a:rtl val="0"/>
              </a:rPr>
              <a:t>que pueden complementar esta presentación.</a:t>
            </a:r>
          </a:p>
          <a:p>
            <a:pPr marL="0" marR="0" lvl="0" indent="0" algn="l" rtl="0">
              <a:spcBef>
                <a:spcPts val="0"/>
              </a:spcBef>
              <a:buNone/>
            </a:pPr>
            <a:endParaRPr sz="2400" b="0" i="0" u="none" strike="noStrike" cap="none" baseline="0" dirty="0">
              <a:solidFill>
                <a:srgbClr val="000000"/>
              </a:solidFill>
              <a:latin typeface="Arial"/>
              <a:ea typeface="Arial"/>
              <a:cs typeface="Arial"/>
              <a:sym typeface="Arial"/>
              <a:rtl val="0"/>
            </a:endParaRPr>
          </a:p>
          <a:p>
            <a:pPr marL="0" marR="0" lvl="0" indent="0" algn="l" rtl="0">
              <a:spcBef>
                <a:spcPts val="0"/>
              </a:spcBef>
              <a:buNone/>
            </a:pPr>
            <a:endParaRPr sz="2400" b="0" i="0" u="none" strike="noStrike" cap="none" baseline="0" dirty="0">
              <a:solidFill>
                <a:srgbClr val="000000"/>
              </a:solidFill>
              <a:latin typeface="Arial"/>
              <a:ea typeface="Arial"/>
              <a:cs typeface="Arial"/>
              <a:sym typeface="Arial"/>
              <a:rtl val="0"/>
            </a:endParaRPr>
          </a:p>
        </p:txBody>
      </p:sp>
      <p:sp>
        <p:nvSpPr>
          <p:cNvPr id="238" name="Shape 238"/>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22</a:t>
            </a:fld>
            <a:endParaRPr lang="es" sz="1200" b="0" i="0" u="none" strike="noStrike" cap="none" baseline="0">
              <a:solidFill>
                <a:srgbClr val="888888"/>
              </a:solidFill>
              <a:latin typeface="Arial"/>
              <a:ea typeface="Arial"/>
              <a:cs typeface="Arial"/>
              <a:sym typeface="Arial"/>
              <a:rtl val="0"/>
            </a:endParaRPr>
          </a:p>
        </p:txBody>
      </p:sp>
      <p:sp>
        <p:nvSpPr>
          <p:cNvPr id="239" name="Shape 239"/>
          <p:cNvSpPr/>
          <p:nvPr/>
        </p:nvSpPr>
        <p:spPr>
          <a:xfrm>
            <a:off x="4285412" y="6024948"/>
            <a:ext cx="1710276"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 sz="1200" b="0" i="0" u="none" strike="noStrike" cap="none" baseline="0">
                <a:solidFill>
                  <a:schemeClr val="dk1"/>
                </a:solidFill>
                <a:latin typeface="Arial"/>
                <a:ea typeface="Arial"/>
                <a:cs typeface="Arial"/>
                <a:sym typeface="Arial"/>
              </a:rPr>
              <a:t>OSHA 3220-10N 2004</a:t>
            </a:r>
          </a:p>
        </p:txBody>
      </p:sp>
      <p:sp>
        <p:nvSpPr>
          <p:cNvPr id="9"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s22</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7" name="Shape 247"/>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23</a:t>
            </a:fld>
            <a:endParaRPr lang="es" sz="1200" b="0" i="0" u="none" strike="noStrike" cap="none" baseline="0">
              <a:solidFill>
                <a:srgbClr val="888888"/>
              </a:solidFill>
              <a:latin typeface="Arial"/>
              <a:ea typeface="Arial"/>
              <a:cs typeface="Arial"/>
              <a:sym typeface="Arial"/>
              <a:rtl val="0"/>
            </a:endParaRPr>
          </a:p>
        </p:txBody>
      </p:sp>
      <p:pic>
        <p:nvPicPr>
          <p:cNvPr id="248" name="Shape 248" title="Foto - Publicacion de OSHA - soluciones para la prevencion de lesiones musculoesqueleticas en las fundicion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6300" y="1622813"/>
            <a:ext cx="3224141" cy="4989541"/>
          </a:xfrm>
          <a:prstGeom prst="rect">
            <a:avLst/>
          </a:prstGeom>
          <a:noFill/>
          <a:ln>
            <a:noFill/>
          </a:ln>
        </p:spPr>
      </p:pic>
      <p:pic>
        <p:nvPicPr>
          <p:cNvPr id="249" name="Shape 249" title="Foto - Publicacion de OSHA - directrices para astillero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43439" y="1622813"/>
            <a:ext cx="3327691" cy="4979812"/>
          </a:xfrm>
          <a:prstGeom prst="rect">
            <a:avLst/>
          </a:prstGeom>
          <a:noFill/>
          <a:ln>
            <a:noFill/>
          </a:ln>
        </p:spPr>
      </p:pic>
      <p:sp>
        <p:nvSpPr>
          <p:cNvPr id="250" name="Shape 250"/>
          <p:cNvSpPr/>
          <p:nvPr/>
        </p:nvSpPr>
        <p:spPr>
          <a:xfrm>
            <a:off x="2376439" y="6262442"/>
            <a:ext cx="26669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 sz="1200" b="0" i="0" u="none" strike="noStrike" cap="none" baseline="0">
                <a:solidFill>
                  <a:schemeClr val="dk1"/>
                </a:solidFill>
                <a:latin typeface="Arial"/>
                <a:ea typeface="Arial"/>
                <a:cs typeface="Arial"/>
                <a:sym typeface="Arial"/>
              </a:rPr>
              <a:t>OSHA 3465-08 2012</a:t>
            </a:r>
          </a:p>
        </p:txBody>
      </p:sp>
      <p:sp>
        <p:nvSpPr>
          <p:cNvPr id="251" name="Shape 251"/>
          <p:cNvSpPr/>
          <p:nvPr/>
        </p:nvSpPr>
        <p:spPr>
          <a:xfrm>
            <a:off x="4959823" y="6294035"/>
            <a:ext cx="457200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 sz="1200" b="0" i="0" u="none" strike="noStrike" cap="none" baseline="0">
                <a:solidFill>
                  <a:schemeClr val="dk1"/>
                </a:solidFill>
                <a:latin typeface="Arial"/>
                <a:ea typeface="Arial"/>
                <a:cs typeface="Arial"/>
                <a:sym typeface="Arial"/>
              </a:rPr>
              <a:t>OSHA 3341-03N 2008</a:t>
            </a:r>
          </a:p>
        </p:txBody>
      </p:sp>
      <p:sp>
        <p:nvSpPr>
          <p:cNvPr id="11"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s23</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Shape 257"/>
          <p:cNvSpPr txBox="1">
            <a:spLocks noGrp="1"/>
          </p:cNvSpPr>
          <p:nvPr>
            <p:ph type="body" idx="1"/>
          </p:nvPr>
        </p:nvSpPr>
        <p:spPr>
          <a:xfrm>
            <a:off x="115747" y="2017857"/>
            <a:ext cx="8681011" cy="372415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 sz="3000" b="0" i="0" u="none" strike="noStrike" cap="none" baseline="0" dirty="0">
                <a:solidFill>
                  <a:schemeClr val="dk1"/>
                </a:solidFill>
                <a:latin typeface="Arial"/>
                <a:ea typeface="Arial"/>
                <a:cs typeface="Arial"/>
                <a:sym typeface="Arial"/>
                <a:rtl val="0"/>
              </a:rPr>
              <a:t> </a:t>
            </a:r>
          </a:p>
        </p:txBody>
      </p:sp>
      <p:sp>
        <p:nvSpPr>
          <p:cNvPr id="258" name="Shape 258"/>
          <p:cNvSpPr/>
          <p:nvPr/>
        </p:nvSpPr>
        <p:spPr>
          <a:xfrm>
            <a:off x="561374" y="1493708"/>
            <a:ext cx="7946021" cy="427809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 sz="2400" b="1" dirty="0">
                <a:solidFill>
                  <a:srgbClr val="0C30B8"/>
                </a:solidFill>
              </a:rPr>
              <a:t>Los 10 estándares de </a:t>
            </a:r>
            <a:r>
              <a:rPr lang="es" sz="2400" b="1" i="0" u="none" strike="noStrike" cap="none" baseline="0" dirty="0">
                <a:solidFill>
                  <a:srgbClr val="0C30B8"/>
                </a:solidFill>
                <a:latin typeface="Arial"/>
                <a:ea typeface="Arial"/>
                <a:cs typeface="Arial"/>
                <a:sym typeface="Arial"/>
                <a:rtl val="0"/>
              </a:rPr>
              <a:t>OSHA </a:t>
            </a:r>
            <a:r>
              <a:rPr lang="es" sz="2400" b="1" dirty="0">
                <a:solidFill>
                  <a:srgbClr val="0C30B8"/>
                </a:solidFill>
                <a:rtl val="0"/>
              </a:rPr>
              <a:t>más</a:t>
            </a:r>
            <a:r>
              <a:rPr lang="es" sz="2400" b="1" i="0" u="none" strike="noStrike" cap="none" baseline="0" dirty="0">
                <a:solidFill>
                  <a:srgbClr val="0C30B8"/>
                </a:solidFill>
                <a:latin typeface="Arial"/>
                <a:ea typeface="Arial"/>
                <a:cs typeface="Arial"/>
                <a:sym typeface="Arial"/>
                <a:rtl val="0"/>
              </a:rPr>
              <a:t> </a:t>
            </a:r>
            <a:r>
              <a:rPr lang="es" sz="2400" b="1" i="0" u="none" strike="noStrike" cap="none" baseline="0" dirty="0" smtClean="0">
                <a:solidFill>
                  <a:srgbClr val="0C30B8"/>
                </a:solidFill>
                <a:latin typeface="Arial"/>
                <a:ea typeface="Arial"/>
                <a:cs typeface="Arial"/>
                <a:sym typeface="Arial"/>
                <a:rtl val="0"/>
              </a:rPr>
              <a:t>citados </a:t>
            </a:r>
            <a:r>
              <a:rPr lang="es" sz="2400" b="1" i="0" u="none" strike="noStrike" cap="none" baseline="0" dirty="0">
                <a:solidFill>
                  <a:srgbClr val="0C30B8"/>
                </a:solidFill>
                <a:latin typeface="Arial"/>
                <a:ea typeface="Arial"/>
                <a:cs typeface="Arial"/>
                <a:sym typeface="Arial"/>
                <a:rtl val="0"/>
              </a:rPr>
              <a:t>en el </a:t>
            </a:r>
            <a:r>
              <a:rPr lang="es" sz="2400" b="1" i="0" u="none" strike="noStrike" cap="none" baseline="0" dirty="0" smtClean="0">
                <a:solidFill>
                  <a:srgbClr val="0C30B8"/>
                </a:solidFill>
                <a:latin typeface="Arial"/>
                <a:ea typeface="Arial"/>
                <a:cs typeface="Arial"/>
                <a:sym typeface="Arial"/>
                <a:rtl val="0"/>
              </a:rPr>
              <a:t>almacenamiento fueron</a:t>
            </a:r>
            <a:r>
              <a:rPr lang="es" sz="2400" b="1" dirty="0" smtClean="0">
                <a:solidFill>
                  <a:srgbClr val="0C30B8"/>
                </a:solidFill>
                <a:rtl val="0"/>
              </a:rPr>
              <a:t>:</a:t>
            </a:r>
            <a:endParaRPr lang="es" sz="2400" b="1" dirty="0">
              <a:solidFill>
                <a:srgbClr val="0C30B8"/>
              </a:solidFill>
              <a:rtl val="0"/>
            </a:endParaRPr>
          </a:p>
          <a:p>
            <a:pPr marL="0" marR="0" lvl="0" indent="0" algn="l" rtl="0">
              <a:spcBef>
                <a:spcPts val="0"/>
              </a:spcBef>
              <a:buNone/>
            </a:pPr>
            <a:endParaRPr dirty="0">
              <a:rtl val="0"/>
            </a:endParaRPr>
          </a:p>
          <a:p>
            <a:pPr marR="0" lvl="0" algn="l" rtl="0">
              <a:spcBef>
                <a:spcPts val="0"/>
              </a:spcBef>
              <a:buNone/>
            </a:pPr>
            <a:r>
              <a:rPr lang="es" sz="2000" b="0" i="0" u="none" strike="noStrike" cap="none" baseline="0" dirty="0">
                <a:solidFill>
                  <a:srgbClr val="000000"/>
                </a:solidFill>
                <a:latin typeface="Arial"/>
                <a:ea typeface="Arial"/>
                <a:cs typeface="Arial"/>
                <a:sym typeface="Arial"/>
                <a:rtl val="0"/>
              </a:rPr>
              <a:t>1.   </a:t>
            </a:r>
            <a:r>
              <a:rPr lang="es" sz="2000" dirty="0">
                <a:rtl val="0"/>
              </a:rPr>
              <a:t> </a:t>
            </a:r>
            <a:r>
              <a:rPr lang="es" sz="2000" dirty="0" smtClean="0">
                <a:rtl val="0"/>
              </a:rPr>
              <a:t>Montacargas</a:t>
            </a:r>
            <a:endParaRPr lang="es" sz="2000" dirty="0">
              <a:rtl val="0"/>
            </a:endParaRPr>
          </a:p>
          <a:p>
            <a:pPr marR="0" lvl="0" algn="l" rtl="0">
              <a:spcBef>
                <a:spcPts val="0"/>
              </a:spcBef>
              <a:buNone/>
            </a:pPr>
            <a:r>
              <a:rPr lang="es" sz="2000" b="0" i="0" u="none" strike="noStrike" cap="none" baseline="0" dirty="0">
                <a:solidFill>
                  <a:srgbClr val="000000"/>
                </a:solidFill>
                <a:latin typeface="Arial"/>
                <a:ea typeface="Arial"/>
                <a:cs typeface="Arial"/>
                <a:sym typeface="Arial"/>
                <a:rtl val="0"/>
              </a:rPr>
              <a:t>2.    </a:t>
            </a:r>
            <a:r>
              <a:rPr lang="es" sz="2000" dirty="0">
                <a:rtl val="0"/>
              </a:rPr>
              <a:t>Comunicación de riesgo</a:t>
            </a:r>
          </a:p>
          <a:p>
            <a:pPr marR="0" lvl="0" algn="l" rtl="0">
              <a:spcBef>
                <a:spcPts val="0"/>
              </a:spcBef>
              <a:buNone/>
            </a:pPr>
            <a:r>
              <a:rPr lang="es" sz="2000" b="0" i="0" u="none" strike="noStrike" cap="none" baseline="0" dirty="0">
                <a:solidFill>
                  <a:srgbClr val="000000"/>
                </a:solidFill>
                <a:latin typeface="Arial"/>
                <a:ea typeface="Arial"/>
                <a:cs typeface="Arial"/>
                <a:sym typeface="Arial"/>
                <a:rtl val="0"/>
              </a:rPr>
              <a:t>3.    Electricidad, </a:t>
            </a:r>
            <a:r>
              <a:rPr lang="es" sz="2000" dirty="0">
                <a:rtl val="0"/>
              </a:rPr>
              <a:t>métodos</a:t>
            </a:r>
            <a:r>
              <a:rPr lang="es" sz="2000" b="0" i="0" u="none" strike="noStrike" cap="none" baseline="0" dirty="0">
                <a:solidFill>
                  <a:srgbClr val="000000"/>
                </a:solidFill>
                <a:latin typeface="Arial"/>
                <a:ea typeface="Arial"/>
                <a:cs typeface="Arial"/>
                <a:sym typeface="Arial"/>
                <a:rtl val="0"/>
              </a:rPr>
              <a:t> de alambrado</a:t>
            </a:r>
          </a:p>
          <a:p>
            <a:pPr marR="0" lvl="0" algn="l" rtl="0">
              <a:spcBef>
                <a:spcPts val="0"/>
              </a:spcBef>
              <a:buNone/>
            </a:pPr>
            <a:r>
              <a:rPr lang="es" sz="2000" b="0" i="0" u="none" strike="noStrike" cap="none" baseline="0" dirty="0">
                <a:solidFill>
                  <a:srgbClr val="000000"/>
                </a:solidFill>
                <a:latin typeface="Arial"/>
                <a:ea typeface="Arial"/>
                <a:cs typeface="Arial"/>
                <a:sym typeface="Arial"/>
                <a:rtl val="0"/>
              </a:rPr>
              <a:t>4.    Electricidad, diseño</a:t>
            </a:r>
            <a:r>
              <a:rPr lang="es" sz="2000" dirty="0">
                <a:rtl val="0"/>
              </a:rPr>
              <a:t> de sistema</a:t>
            </a:r>
          </a:p>
          <a:p>
            <a:pPr marR="0" lvl="0" algn="l" rtl="0">
              <a:spcBef>
                <a:spcPts val="0"/>
              </a:spcBef>
              <a:buNone/>
            </a:pPr>
            <a:r>
              <a:rPr lang="es" sz="2000" b="0" i="0" u="none" strike="noStrike" cap="none" baseline="0" dirty="0">
                <a:solidFill>
                  <a:srgbClr val="000000"/>
                </a:solidFill>
                <a:latin typeface="Arial"/>
                <a:ea typeface="Arial"/>
                <a:cs typeface="Arial"/>
                <a:sym typeface="Arial"/>
                <a:rtl val="0"/>
              </a:rPr>
              <a:t>5.    Guar</a:t>
            </a:r>
            <a:r>
              <a:rPr lang="es" sz="2000" dirty="0">
                <a:rtl val="0"/>
              </a:rPr>
              <a:t>dia de piso, aberturas </a:t>
            </a:r>
            <a:r>
              <a:rPr lang="es" sz="2000" dirty="0" smtClean="0">
                <a:rtl val="0"/>
              </a:rPr>
              <a:t>y agujeros en las paredes</a:t>
            </a:r>
            <a:endParaRPr lang="es" sz="2000" dirty="0">
              <a:rtl val="0"/>
            </a:endParaRPr>
          </a:p>
          <a:p>
            <a:pPr marR="0" lvl="0" algn="l" rtl="0">
              <a:spcBef>
                <a:spcPts val="0"/>
              </a:spcBef>
              <a:buNone/>
            </a:pPr>
            <a:r>
              <a:rPr lang="es" sz="2000" b="0" i="0" u="none" strike="noStrike" cap="none" baseline="0" dirty="0">
                <a:solidFill>
                  <a:srgbClr val="000000"/>
                </a:solidFill>
                <a:latin typeface="Arial"/>
                <a:ea typeface="Arial"/>
                <a:cs typeface="Arial"/>
                <a:sym typeface="Arial"/>
                <a:rtl val="0"/>
              </a:rPr>
              <a:t>6.    </a:t>
            </a:r>
            <a:r>
              <a:rPr lang="es" sz="2000" dirty="0">
                <a:rtl val="0"/>
              </a:rPr>
              <a:t>Salidas</a:t>
            </a:r>
          </a:p>
          <a:p>
            <a:pPr marL="457200" marR="0" lvl="0" indent="-457200" algn="l" rtl="0">
              <a:spcBef>
                <a:spcPts val="0"/>
              </a:spcBef>
              <a:buAutoNum type="arabicPeriod" startAt="7"/>
            </a:pPr>
            <a:r>
              <a:rPr lang="es" sz="2000" dirty="0" smtClean="0"/>
              <a:t>T</a:t>
            </a:r>
            <a:r>
              <a:rPr lang="es" sz="2000" b="0" i="0" u="none" strike="noStrike" cap="none" baseline="0" dirty="0" smtClean="0">
                <a:solidFill>
                  <a:srgbClr val="000000"/>
                </a:solidFill>
                <a:latin typeface="Arial"/>
                <a:ea typeface="Arial"/>
                <a:cs typeface="Arial"/>
                <a:sym typeface="Arial"/>
                <a:rtl val="0"/>
              </a:rPr>
              <a:t>ransmis</a:t>
            </a:r>
            <a:r>
              <a:rPr lang="es" sz="2000" dirty="0" smtClean="0">
                <a:rtl val="0"/>
              </a:rPr>
              <a:t>ión </a:t>
            </a:r>
            <a:r>
              <a:rPr lang="es" sz="2000" dirty="0">
                <a:rtl val="0"/>
              </a:rPr>
              <a:t>de </a:t>
            </a:r>
            <a:r>
              <a:rPr lang="es" sz="2000" dirty="0" smtClean="0">
                <a:rtl val="0"/>
              </a:rPr>
              <a:t>energía mecánica</a:t>
            </a:r>
            <a:endParaRPr lang="es" sz="2000" dirty="0"/>
          </a:p>
          <a:p>
            <a:pPr marR="0" lvl="0" algn="l" rtl="0">
              <a:spcBef>
                <a:spcPts val="0"/>
              </a:spcBef>
            </a:pPr>
            <a:r>
              <a:rPr lang="es" sz="2000" b="0" i="0" u="none" strike="noStrike" cap="none" baseline="0" dirty="0" smtClean="0">
                <a:solidFill>
                  <a:srgbClr val="000000"/>
                </a:solidFill>
                <a:latin typeface="Arial"/>
                <a:ea typeface="Arial"/>
                <a:cs typeface="Arial"/>
                <a:sym typeface="Arial"/>
                <a:rtl val="0"/>
              </a:rPr>
              <a:t>8</a:t>
            </a:r>
            <a:r>
              <a:rPr lang="es" sz="2000" b="0" i="0" u="none" strike="noStrike" cap="none" baseline="0" dirty="0">
                <a:solidFill>
                  <a:srgbClr val="000000"/>
                </a:solidFill>
                <a:latin typeface="Arial"/>
                <a:ea typeface="Arial"/>
                <a:cs typeface="Arial"/>
                <a:sym typeface="Arial"/>
                <a:rtl val="0"/>
              </a:rPr>
              <a:t>.    </a:t>
            </a:r>
            <a:r>
              <a:rPr lang="es" sz="2000" dirty="0">
                <a:rtl val="0"/>
              </a:rPr>
              <a:t>Protección</a:t>
            </a:r>
            <a:r>
              <a:rPr lang="es" sz="2000" b="0" i="0" u="none" strike="noStrike" cap="none" baseline="0" dirty="0">
                <a:solidFill>
                  <a:srgbClr val="000000"/>
                </a:solidFill>
                <a:latin typeface="Arial"/>
                <a:ea typeface="Arial"/>
                <a:cs typeface="Arial"/>
                <a:sym typeface="Arial"/>
                <a:rtl val="0"/>
              </a:rPr>
              <a:t> respiratoria</a:t>
            </a:r>
          </a:p>
          <a:p>
            <a:pPr marR="0" lvl="0" algn="l" rtl="0">
              <a:spcBef>
                <a:spcPts val="0"/>
              </a:spcBef>
              <a:buNone/>
            </a:pPr>
            <a:r>
              <a:rPr lang="es" sz="2000" b="0" i="0" u="none" strike="noStrike" cap="none" baseline="0" dirty="0">
                <a:solidFill>
                  <a:srgbClr val="000000"/>
                </a:solidFill>
                <a:latin typeface="Arial"/>
                <a:ea typeface="Arial"/>
                <a:cs typeface="Arial"/>
                <a:sym typeface="Arial"/>
                <a:rtl val="0"/>
              </a:rPr>
              <a:t>9.    Bloqueo</a:t>
            </a:r>
            <a:r>
              <a:rPr lang="es" sz="2000" dirty="0">
                <a:rtl val="0"/>
              </a:rPr>
              <a:t>/Etiquetado</a:t>
            </a:r>
          </a:p>
          <a:p>
            <a:pPr marR="0" lvl="0" algn="l" rtl="0">
              <a:spcBef>
                <a:spcPts val="0"/>
              </a:spcBef>
              <a:buNone/>
            </a:pPr>
            <a:r>
              <a:rPr lang="es" sz="2000" b="0" i="0" u="none" strike="noStrike" cap="none" baseline="0" dirty="0">
                <a:solidFill>
                  <a:srgbClr val="000000"/>
                </a:solidFill>
                <a:latin typeface="Arial"/>
                <a:ea typeface="Arial"/>
                <a:cs typeface="Arial"/>
                <a:sym typeface="Arial"/>
                <a:rtl val="0"/>
              </a:rPr>
              <a:t>10.  </a:t>
            </a:r>
            <a:r>
              <a:rPr lang="es" sz="2000" dirty="0">
                <a:rtl val="0"/>
              </a:rPr>
              <a:t>Extinguidores de incendio portátiles</a:t>
            </a:r>
          </a:p>
        </p:txBody>
      </p:sp>
      <p:sp>
        <p:nvSpPr>
          <p:cNvPr id="260" name="Shape 260"/>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24</a:t>
            </a:fld>
            <a:endParaRPr lang="es" sz="1200" b="0" i="0" u="none" strike="noStrike" cap="none" baseline="0">
              <a:solidFill>
                <a:srgbClr val="888888"/>
              </a:solidFill>
              <a:latin typeface="Arial"/>
              <a:ea typeface="Arial"/>
              <a:cs typeface="Arial"/>
              <a:sym typeface="Arial"/>
              <a:rtl val="0"/>
            </a:endParaRPr>
          </a:p>
        </p:txBody>
      </p:sp>
      <p:sp>
        <p:nvSpPr>
          <p:cNvPr id="261" name="Shape 261"/>
          <p:cNvSpPr/>
          <p:nvPr/>
        </p:nvSpPr>
        <p:spPr>
          <a:xfrm>
            <a:off x="3331883" y="6172200"/>
            <a:ext cx="248023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 sz="1800" b="0" i="0" u="none" strike="noStrike" cap="none" baseline="0">
                <a:solidFill>
                  <a:schemeClr val="dk1"/>
                </a:solidFill>
                <a:latin typeface="Arial"/>
                <a:ea typeface="Arial"/>
                <a:cs typeface="Arial"/>
                <a:sym typeface="Arial"/>
              </a:rPr>
              <a:t>OSHA 3220-10N 2004</a:t>
            </a:r>
          </a:p>
        </p:txBody>
      </p:sp>
      <p:sp>
        <p:nvSpPr>
          <p:cNvPr id="9"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s24</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Shape 267"/>
          <p:cNvSpPr txBox="1">
            <a:spLocks noGrp="1"/>
          </p:cNvSpPr>
          <p:nvPr>
            <p:ph type="body" idx="1"/>
          </p:nvPr>
        </p:nvSpPr>
        <p:spPr>
          <a:xfrm>
            <a:off x="497714" y="1539433"/>
            <a:ext cx="7726100" cy="451026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 sz="2400" b="1" dirty="0">
                <a:solidFill>
                  <a:srgbClr val="0C30B8"/>
                </a:solidFill>
              </a:rPr>
              <a:t>Resumen de los puntos claves</a:t>
            </a:r>
            <a:r>
              <a:rPr lang="es" sz="2400" b="1" i="0" u="none" strike="noStrike" cap="none" baseline="0" dirty="0">
                <a:solidFill>
                  <a:srgbClr val="0C30B8"/>
                </a:solidFill>
                <a:latin typeface="Arial"/>
                <a:ea typeface="Arial"/>
                <a:cs typeface="Arial"/>
                <a:sym typeface="Arial"/>
                <a:rtl val="0"/>
              </a:rPr>
              <a:t>:</a:t>
            </a:r>
          </a:p>
          <a:p>
            <a:pPr marL="342900" marR="0" lvl="0" indent="-342900" algn="l" rtl="0">
              <a:lnSpc>
                <a:spcPct val="100000"/>
              </a:lnSpc>
              <a:spcBef>
                <a:spcPts val="0"/>
              </a:spcBef>
              <a:spcAft>
                <a:spcPts val="0"/>
              </a:spcAft>
              <a:buClr>
                <a:srgbClr val="3333CC"/>
              </a:buClr>
              <a:buSzPct val="100000"/>
              <a:buFont typeface="Noto Symbol"/>
              <a:buChar char="❑"/>
            </a:pPr>
            <a:r>
              <a:rPr lang="es" sz="2400" dirty="0">
                <a:solidFill>
                  <a:schemeClr val="dk1"/>
                </a:solidFill>
              </a:rPr>
              <a:t>Las actividades </a:t>
            </a:r>
            <a:r>
              <a:rPr lang="es" sz="2400" dirty="0" smtClean="0">
                <a:solidFill>
                  <a:schemeClr val="dk1"/>
                </a:solidFill>
              </a:rPr>
              <a:t>de almacenamiento en compañías de </a:t>
            </a:r>
            <a:r>
              <a:rPr lang="es" sz="2400" dirty="0">
                <a:solidFill>
                  <a:schemeClr val="dk1"/>
                </a:solidFill>
              </a:rPr>
              <a:t>acero ofrecen desafíos únicos debido al tamaño, </a:t>
            </a:r>
            <a:r>
              <a:rPr lang="es" sz="2400" dirty="0" smtClean="0">
                <a:solidFill>
                  <a:schemeClr val="dk1"/>
                </a:solidFill>
              </a:rPr>
              <a:t>el peso y </a:t>
            </a:r>
            <a:r>
              <a:rPr lang="es" sz="2400" dirty="0">
                <a:solidFill>
                  <a:schemeClr val="dk1"/>
                </a:solidFill>
              </a:rPr>
              <a:t>la naturaleza irregular del material que </a:t>
            </a:r>
            <a:r>
              <a:rPr lang="es" sz="2400" dirty="0" smtClean="0">
                <a:solidFill>
                  <a:schemeClr val="dk1"/>
                </a:solidFill>
              </a:rPr>
              <a:t>se está manipulando</a:t>
            </a:r>
            <a:r>
              <a:rPr lang="es" sz="2400" dirty="0">
                <a:solidFill>
                  <a:schemeClr val="dk1"/>
                </a:solidFill>
              </a:rPr>
              <a:t>, </a:t>
            </a:r>
            <a:r>
              <a:rPr lang="es" sz="2400" dirty="0" smtClean="0">
                <a:solidFill>
                  <a:schemeClr val="dk1"/>
                </a:solidFill>
              </a:rPr>
              <a:t>procesando </a:t>
            </a:r>
            <a:r>
              <a:rPr lang="es" sz="2400" dirty="0">
                <a:solidFill>
                  <a:schemeClr val="dk1"/>
                </a:solidFill>
              </a:rPr>
              <a:t>y </a:t>
            </a:r>
            <a:r>
              <a:rPr lang="es" sz="2400" dirty="0" smtClean="0">
                <a:solidFill>
                  <a:schemeClr val="dk1"/>
                </a:solidFill>
              </a:rPr>
              <a:t>almacenando</a:t>
            </a:r>
            <a:r>
              <a:rPr lang="es" sz="2400" dirty="0">
                <a:solidFill>
                  <a:schemeClr val="dk1"/>
                </a:solidFill>
              </a:rPr>
              <a:t>. </a:t>
            </a:r>
          </a:p>
          <a:p>
            <a:pPr marL="342900" marR="0" lvl="0" indent="-342900" algn="l" rtl="0">
              <a:lnSpc>
                <a:spcPct val="100000"/>
              </a:lnSpc>
              <a:spcBef>
                <a:spcPts val="0"/>
              </a:spcBef>
              <a:spcAft>
                <a:spcPts val="0"/>
              </a:spcAft>
              <a:buClr>
                <a:srgbClr val="3333CC"/>
              </a:buClr>
              <a:buSzPct val="100000"/>
              <a:buFont typeface="Noto Symbol"/>
              <a:buChar char="❑"/>
            </a:pPr>
            <a:r>
              <a:rPr lang="es" sz="2400" dirty="0">
                <a:solidFill>
                  <a:schemeClr val="dk1"/>
                </a:solidFill>
              </a:rPr>
              <a:t>C</a:t>
            </a:r>
            <a:r>
              <a:rPr lang="es" sz="2400" dirty="0" smtClean="0">
                <a:solidFill>
                  <a:schemeClr val="dk1"/>
                </a:solidFill>
                <a:rtl val="0"/>
              </a:rPr>
              <a:t>ada </a:t>
            </a:r>
            <a:r>
              <a:rPr lang="es" sz="2400" dirty="0">
                <a:solidFill>
                  <a:schemeClr val="dk1"/>
                </a:solidFill>
                <a:rtl val="0"/>
              </a:rPr>
              <a:t>punto </a:t>
            </a:r>
            <a:r>
              <a:rPr lang="es" sz="2400" dirty="0" smtClean="0">
                <a:solidFill>
                  <a:schemeClr val="dk1"/>
                </a:solidFill>
                <a:rtl val="0"/>
              </a:rPr>
              <a:t>en la cadena de </a:t>
            </a:r>
            <a:r>
              <a:rPr lang="es" sz="2400" dirty="0">
                <a:solidFill>
                  <a:schemeClr val="dk1"/>
                </a:solidFill>
                <a:rtl val="0"/>
              </a:rPr>
              <a:t>manejo de materiales ofrece un potencial de riesgo que le puede llevar a una lesión.</a:t>
            </a:r>
            <a:r>
              <a:rPr lang="es" sz="2400" b="0" i="0" u="none" strike="noStrike" cap="none" baseline="0" dirty="0">
                <a:solidFill>
                  <a:schemeClr val="dk1"/>
                </a:solidFill>
                <a:latin typeface="Arial"/>
                <a:ea typeface="Arial"/>
                <a:cs typeface="Arial"/>
                <a:sym typeface="Arial"/>
                <a:rtl val="0"/>
              </a:rPr>
              <a:t>  </a:t>
            </a: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269" name="Shape 269"/>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25</a:t>
            </a:fld>
            <a:endParaRPr lang="es" sz="1200" b="0" i="0" u="none" strike="noStrike" cap="none" baseline="0">
              <a:solidFill>
                <a:srgbClr val="888888"/>
              </a:solidFill>
              <a:latin typeface="Arial"/>
              <a:ea typeface="Arial"/>
              <a:cs typeface="Arial"/>
              <a:sym typeface="Arial"/>
              <a:rtl val="0"/>
            </a:endParaRPr>
          </a:p>
        </p:txBody>
      </p:sp>
      <p:sp>
        <p:nvSpPr>
          <p:cNvPr id="7"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s25</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body" idx="1"/>
          </p:nvPr>
        </p:nvSpPr>
        <p:spPr>
          <a:xfrm>
            <a:off x="497714" y="1539433"/>
            <a:ext cx="7726100" cy="451026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 sz="2400" b="1" dirty="0" smtClean="0">
                <a:solidFill>
                  <a:srgbClr val="0C30B8"/>
                </a:solidFill>
              </a:rPr>
              <a:t>Trazado del Mapa </a:t>
            </a:r>
            <a:r>
              <a:rPr lang="es" sz="2400" b="1" dirty="0">
                <a:solidFill>
                  <a:srgbClr val="0C30B8"/>
                </a:solidFill>
              </a:rPr>
              <a:t>de </a:t>
            </a:r>
            <a:r>
              <a:rPr lang="es" sz="2400" b="1" dirty="0" smtClean="0">
                <a:solidFill>
                  <a:srgbClr val="0C30B8"/>
                </a:solidFill>
              </a:rPr>
              <a:t>Peligro:</a:t>
            </a:r>
            <a:endParaRPr lang="es" sz="2400" b="1" dirty="0">
              <a:solidFill>
                <a:srgbClr val="0C30B8"/>
              </a:solidFill>
            </a:endParaRPr>
          </a:p>
          <a:p>
            <a:pPr marL="0" marR="0" lvl="0" indent="0" algn="l" rtl="0">
              <a:lnSpc>
                <a:spcPct val="100000"/>
              </a:lnSpc>
              <a:spcBef>
                <a:spcPts val="0"/>
              </a:spcBef>
              <a:spcAft>
                <a:spcPts val="0"/>
              </a:spcAft>
              <a:buClr>
                <a:schemeClr val="dk1"/>
              </a:buClr>
              <a:buSzPct val="25000"/>
              <a:buFont typeface="Arial"/>
              <a:buNone/>
            </a:pPr>
            <a:r>
              <a:rPr lang="es" sz="2400" dirty="0">
                <a:solidFill>
                  <a:schemeClr val="dk1"/>
                </a:solidFill>
              </a:rPr>
              <a:t>Los mapas de </a:t>
            </a:r>
            <a:r>
              <a:rPr lang="es" sz="2400" dirty="0" smtClean="0">
                <a:solidFill>
                  <a:schemeClr val="dk1"/>
                </a:solidFill>
              </a:rPr>
              <a:t>peligro </a:t>
            </a:r>
            <a:r>
              <a:rPr lang="es" sz="2400" dirty="0">
                <a:solidFill>
                  <a:schemeClr val="dk1"/>
                </a:solidFill>
              </a:rPr>
              <a:t>pueden ser desarrollados </a:t>
            </a:r>
            <a:r>
              <a:rPr lang="es" sz="2400" dirty="0" smtClean="0">
                <a:solidFill>
                  <a:schemeClr val="dk1"/>
                </a:solidFill>
              </a:rPr>
              <a:t>para trazar los riesgos dentro </a:t>
            </a:r>
            <a:r>
              <a:rPr lang="es" sz="2400" dirty="0">
                <a:solidFill>
                  <a:schemeClr val="dk1"/>
                </a:solidFill>
              </a:rPr>
              <a:t>de </a:t>
            </a:r>
            <a:r>
              <a:rPr lang="es" sz="2400" dirty="0" smtClean="0">
                <a:solidFill>
                  <a:schemeClr val="dk1"/>
                </a:solidFill>
              </a:rPr>
              <a:t>las instalaciones, procesos </a:t>
            </a:r>
            <a:r>
              <a:rPr lang="es" sz="2400" dirty="0">
                <a:solidFill>
                  <a:schemeClr val="dk1"/>
                </a:solidFill>
              </a:rPr>
              <a:t>o </a:t>
            </a:r>
            <a:r>
              <a:rPr lang="es" sz="2400" dirty="0" smtClean="0">
                <a:solidFill>
                  <a:schemeClr val="dk1"/>
                </a:solidFill>
              </a:rPr>
              <a:t>el medio </a:t>
            </a:r>
            <a:r>
              <a:rPr lang="es" sz="2400" dirty="0">
                <a:solidFill>
                  <a:schemeClr val="dk1"/>
                </a:solidFill>
              </a:rPr>
              <a:t>ambiente. Los mapas son frecuentemente </a:t>
            </a:r>
            <a:r>
              <a:rPr lang="es" sz="2400" dirty="0" smtClean="0">
                <a:solidFill>
                  <a:schemeClr val="dk1"/>
                </a:solidFill>
              </a:rPr>
              <a:t>utilizados </a:t>
            </a:r>
            <a:r>
              <a:rPr lang="es" sz="2400" dirty="0">
                <a:solidFill>
                  <a:schemeClr val="dk1"/>
                </a:solidFill>
              </a:rPr>
              <a:t>para </a:t>
            </a:r>
            <a:r>
              <a:rPr lang="es" sz="2400" dirty="0" smtClean="0">
                <a:solidFill>
                  <a:schemeClr val="dk1"/>
                </a:solidFill>
              </a:rPr>
              <a:t>evaluar </a:t>
            </a:r>
            <a:r>
              <a:rPr lang="es" sz="2400" dirty="0">
                <a:solidFill>
                  <a:schemeClr val="dk1"/>
                </a:solidFill>
              </a:rPr>
              <a:t>los riesgos de eventos de climas </a:t>
            </a:r>
            <a:r>
              <a:rPr lang="es" sz="2400" dirty="0" smtClean="0">
                <a:solidFill>
                  <a:schemeClr val="dk1"/>
                </a:solidFill>
              </a:rPr>
              <a:t>severo, </a:t>
            </a:r>
            <a:r>
              <a:rPr lang="es" sz="2400" dirty="0">
                <a:solidFill>
                  <a:schemeClr val="dk1"/>
                </a:solidFill>
              </a:rPr>
              <a:t>tales como: tornados o inundaciones, pero también pueden ser utilizados </a:t>
            </a:r>
            <a:r>
              <a:rPr lang="es" sz="2400" dirty="0" smtClean="0">
                <a:solidFill>
                  <a:schemeClr val="dk1"/>
                </a:solidFill>
              </a:rPr>
              <a:t>para identificar peligros en el ambiente del trabajo</a:t>
            </a:r>
            <a:endParaRPr lang="es"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s" sz="2400" dirty="0" smtClean="0">
                <a:solidFill>
                  <a:schemeClr val="dk1"/>
                </a:solidFill>
                <a:rtl val="0"/>
              </a:rPr>
              <a:t>Los lugares y/o procesos claves que presentan peligros </a:t>
            </a:r>
            <a:r>
              <a:rPr lang="es" sz="2400" dirty="0">
                <a:solidFill>
                  <a:schemeClr val="dk1"/>
                </a:solidFill>
                <a:rtl val="0"/>
              </a:rPr>
              <a:t>pueden ser identificados, </a:t>
            </a:r>
            <a:r>
              <a:rPr lang="es" sz="2400" dirty="0" smtClean="0">
                <a:solidFill>
                  <a:schemeClr val="dk1"/>
                </a:solidFill>
                <a:rtl val="0"/>
              </a:rPr>
              <a:t>y la </a:t>
            </a:r>
            <a:r>
              <a:rPr lang="es" sz="2400" dirty="0">
                <a:solidFill>
                  <a:schemeClr val="dk1"/>
                </a:solidFill>
                <a:rtl val="0"/>
              </a:rPr>
              <a:t>naturaleza de esos </a:t>
            </a:r>
            <a:r>
              <a:rPr lang="es" sz="2400" dirty="0" smtClean="0">
                <a:solidFill>
                  <a:schemeClr val="dk1"/>
                </a:solidFill>
                <a:rtl val="0"/>
              </a:rPr>
              <a:t>peligros </a:t>
            </a:r>
            <a:r>
              <a:rPr lang="es" sz="2400" dirty="0">
                <a:solidFill>
                  <a:schemeClr val="dk1"/>
                </a:solidFill>
                <a:rtl val="0"/>
              </a:rPr>
              <a:t>pueden ser </a:t>
            </a:r>
            <a:r>
              <a:rPr lang="es" sz="2400" dirty="0" smtClean="0">
                <a:solidFill>
                  <a:schemeClr val="dk1"/>
                </a:solidFill>
                <a:rtl val="0"/>
              </a:rPr>
              <a:t>captados </a:t>
            </a:r>
            <a:r>
              <a:rPr lang="es" sz="2400" dirty="0">
                <a:solidFill>
                  <a:schemeClr val="dk1"/>
                </a:solidFill>
                <a:rtl val="0"/>
              </a:rPr>
              <a:t>a través </a:t>
            </a:r>
            <a:r>
              <a:rPr lang="es" sz="2400" dirty="0" smtClean="0">
                <a:solidFill>
                  <a:schemeClr val="dk1"/>
                </a:solidFill>
                <a:rtl val="0"/>
              </a:rPr>
              <a:t>discusiones de grupo.</a:t>
            </a:r>
            <a:endParaRPr lang="es" sz="2400" dirty="0">
              <a:solidFill>
                <a:schemeClr val="dk1"/>
              </a:solidFill>
              <a:rtl val="0"/>
            </a:endParaRP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s" sz="2400" b="1" i="0" u="none" strike="noStrike" cap="none" baseline="0" dirty="0">
                <a:solidFill>
                  <a:schemeClr val="dk1"/>
                </a:solidFill>
                <a:latin typeface="Arial"/>
                <a:ea typeface="Arial"/>
                <a:cs typeface="Arial"/>
                <a:sym typeface="Arial"/>
                <a:rtl val="0"/>
              </a:rPr>
              <a:t>		</a:t>
            </a:r>
          </a:p>
          <a:p>
            <a:pPr marL="0" marR="0" lvl="0" indent="0" algn="l" rtl="0">
              <a:lnSpc>
                <a:spcPct val="100000"/>
              </a:lnSpc>
              <a:spcBef>
                <a:spcPts val="0"/>
              </a:spcBef>
              <a:spcAft>
                <a:spcPts val="0"/>
              </a:spcAft>
              <a:buClr>
                <a:schemeClr val="dk1"/>
              </a:buClr>
              <a:buSzPct val="25000"/>
              <a:buFont typeface="Arial"/>
              <a:buNone/>
            </a:pPr>
            <a:r>
              <a:rPr lang="es" sz="2400" b="1" i="0" u="none" strike="noStrike" cap="none" baseline="0" dirty="0">
                <a:solidFill>
                  <a:schemeClr val="dk1"/>
                </a:solidFill>
                <a:latin typeface="Arial"/>
                <a:ea typeface="Arial"/>
                <a:cs typeface="Arial"/>
                <a:sym typeface="Arial"/>
                <a:rtl val="0"/>
              </a:rPr>
              <a:t>				</a:t>
            </a:r>
          </a:p>
          <a:p>
            <a:pPr marL="0" marR="0" lvl="0" indent="0" algn="l" rtl="0">
              <a:lnSpc>
                <a:spcPct val="100000"/>
              </a:lnSpc>
              <a:spcBef>
                <a:spcPts val="0"/>
              </a:spcBef>
              <a:spcAft>
                <a:spcPts val="0"/>
              </a:spcAft>
              <a:buClr>
                <a:schemeClr val="dk1"/>
              </a:buClr>
              <a:buSzPct val="25000"/>
              <a:buFont typeface="Arial"/>
              <a:buNone/>
            </a:pPr>
            <a:r>
              <a:rPr lang="es" sz="2400" b="1" i="0" u="none" strike="noStrike" cap="none" baseline="0" dirty="0">
                <a:solidFill>
                  <a:schemeClr val="dk1"/>
                </a:solidFill>
                <a:latin typeface="Arial"/>
                <a:ea typeface="Arial"/>
                <a:cs typeface="Arial"/>
                <a:sym typeface="Arial"/>
                <a:rtl val="0"/>
              </a:rPr>
              <a:t> </a:t>
            </a:r>
          </a:p>
          <a:p>
            <a:pPr marL="0" marR="0" lvl="0" indent="0" algn="l" rtl="0">
              <a:lnSpc>
                <a:spcPct val="100000"/>
              </a:lnSpc>
              <a:spcBef>
                <a:spcPts val="0"/>
              </a:spcBef>
              <a:spcAft>
                <a:spcPts val="0"/>
              </a:spcAft>
              <a:buClr>
                <a:schemeClr val="dk1"/>
              </a:buClr>
              <a:buSzPct val="25000"/>
              <a:buFont typeface="Arial"/>
              <a:buNone/>
            </a:pPr>
            <a:r>
              <a:rPr lang="es" sz="2400" b="1" i="0" u="sng" strike="noStrike" cap="none" baseline="0" dirty="0">
                <a:solidFill>
                  <a:schemeClr val="dk1"/>
                </a:solidFill>
                <a:latin typeface="Arial"/>
                <a:ea typeface="Arial"/>
                <a:cs typeface="Arial"/>
                <a:sym typeface="Arial"/>
                <a:rtl val="0"/>
              </a:rPr>
              <a:t>Purposes:												</a:t>
            </a:r>
          </a:p>
          <a:p>
            <a:pPr marL="0" marR="0" lvl="0" indent="0" algn="l" rtl="0">
              <a:lnSpc>
                <a:spcPct val="100000"/>
              </a:lnSpc>
              <a:spcBef>
                <a:spcPts val="0"/>
              </a:spcBef>
              <a:spcAft>
                <a:spcPts val="0"/>
              </a:spcAft>
              <a:buClr>
                <a:schemeClr val="dk1"/>
              </a:buClr>
              <a:buSzPct val="25000"/>
              <a:buFont typeface="Arial"/>
              <a:buNone/>
            </a:pPr>
            <a:r>
              <a:rPr lang="es" sz="2400" b="1" i="0" u="none" strike="noStrike" cap="none" baseline="0" dirty="0">
                <a:solidFill>
                  <a:schemeClr val="dk1"/>
                </a:solidFill>
                <a:latin typeface="Arial"/>
                <a:ea typeface="Arial"/>
                <a:cs typeface="Arial"/>
                <a:sym typeface="Arial"/>
                <a:rtl val="0"/>
              </a:rPr>
              <a:t> </a:t>
            </a:r>
          </a:p>
          <a:p>
            <a:pPr marL="0" marR="0" lvl="0" indent="0" algn="l" rtl="0">
              <a:lnSpc>
                <a:spcPct val="100000"/>
              </a:lnSpc>
              <a:spcBef>
                <a:spcPts val="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s" sz="2400" b="0" i="0" u="none" strike="noStrike" cap="none" baseline="0" dirty="0">
                <a:solidFill>
                  <a:schemeClr val="dk1"/>
                </a:solidFill>
                <a:latin typeface="Arial"/>
                <a:ea typeface="Arial"/>
                <a:cs typeface="Arial"/>
                <a:sym typeface="Arial"/>
                <a:rtl val="0"/>
              </a:rPr>
              <a:t>To examine the hazards in our industries.</a:t>
            </a:r>
          </a:p>
          <a:p>
            <a:pPr marL="0" marR="0" lvl="0" indent="0" algn="l" rtl="0">
              <a:lnSpc>
                <a:spcPct val="100000"/>
              </a:lnSpc>
              <a:spcBef>
                <a:spcPts val="0"/>
              </a:spcBef>
              <a:spcAft>
                <a:spcPts val="0"/>
              </a:spcAft>
              <a:buClr>
                <a:schemeClr val="dk1"/>
              </a:buClr>
              <a:buSzPct val="25000"/>
              <a:buFont typeface="Arial"/>
              <a:buNone/>
            </a:pPr>
            <a:r>
              <a:rPr lang="es" sz="2400" b="0" i="0" u="none" strike="noStrike" cap="none" baseline="0" dirty="0">
                <a:solidFill>
                  <a:schemeClr val="dk1"/>
                </a:solidFill>
                <a:latin typeface="Arial"/>
                <a:ea typeface="Arial"/>
                <a:cs typeface="Arial"/>
                <a:sym typeface="Arial"/>
                <a:rtl val="0"/>
              </a:rPr>
              <a:t> </a:t>
            </a:r>
          </a:p>
          <a:p>
            <a:pPr marL="0" marR="0" lvl="0" indent="0" algn="l" rtl="0">
              <a:lnSpc>
                <a:spcPct val="100000"/>
              </a:lnSpc>
              <a:spcBef>
                <a:spcPts val="0"/>
              </a:spcBef>
              <a:spcAft>
                <a:spcPts val="0"/>
              </a:spcAft>
              <a:buClr>
                <a:schemeClr val="dk1"/>
              </a:buClr>
              <a:buSzPct val="25000"/>
              <a:buFont typeface="Arial"/>
              <a:buNone/>
            </a:pPr>
            <a:r>
              <a:rPr lang="es" sz="2400" b="0" i="0" u="none" strike="noStrike" cap="none" baseline="0" dirty="0">
                <a:solidFill>
                  <a:schemeClr val="dk1"/>
                </a:solidFill>
                <a:latin typeface="Arial"/>
                <a:ea typeface="Arial"/>
                <a:cs typeface="Arial"/>
                <a:sym typeface="Arial"/>
                <a:rtl val="0"/>
              </a:rPr>
              <a:t>To learn how to develop a Hazard Map that workers can use to identify and locate hazards so that those hazards can be targeted for elimination.</a:t>
            </a:r>
          </a:p>
          <a:p>
            <a:pPr marL="0" marR="0" lvl="0" indent="0" algn="l" rtl="0">
              <a:lnSpc>
                <a:spcPct val="100000"/>
              </a:lnSpc>
              <a:spcBef>
                <a:spcPts val="0"/>
              </a:spcBef>
              <a:spcAft>
                <a:spcPts val="0"/>
              </a:spcAft>
              <a:buClr>
                <a:schemeClr val="dk1"/>
              </a:buClr>
              <a:buSzPct val="25000"/>
              <a:buFont typeface="Arial"/>
              <a:buNone/>
            </a:pPr>
            <a:r>
              <a:rPr lang="es" sz="2400" b="0" i="0" u="none" strike="noStrike" cap="none" baseline="0" dirty="0">
                <a:solidFill>
                  <a:schemeClr val="dk1"/>
                </a:solidFill>
                <a:latin typeface="Arial"/>
                <a:ea typeface="Arial"/>
                <a:cs typeface="Arial"/>
                <a:sym typeface="Arial"/>
                <a:rtl val="0"/>
              </a:rPr>
              <a:t> </a:t>
            </a:r>
          </a:p>
          <a:p>
            <a:pPr marL="0" marR="0" lvl="0" indent="0" algn="l" rtl="0">
              <a:lnSpc>
                <a:spcPct val="100000"/>
              </a:lnSpc>
              <a:spcBef>
                <a:spcPts val="0"/>
              </a:spcBef>
              <a:spcAft>
                <a:spcPts val="0"/>
              </a:spcAft>
              <a:buClr>
                <a:schemeClr val="dk1"/>
              </a:buClr>
              <a:buSzPct val="25000"/>
              <a:buFont typeface="Arial"/>
              <a:buNone/>
            </a:pPr>
            <a:r>
              <a:rPr lang="es" sz="2400" b="0" i="0" u="none" strike="noStrike" cap="none" baseline="0" dirty="0">
                <a:solidFill>
                  <a:schemeClr val="dk1"/>
                </a:solidFill>
                <a:latin typeface="Arial"/>
                <a:ea typeface="Arial"/>
                <a:cs typeface="Arial"/>
                <a:sym typeface="Arial"/>
                <a:rtl val="0"/>
              </a:rPr>
              <a:t>To learn the importance of making Hazard Mapping a participatory process that involves as many coworkers as possible.</a:t>
            </a:r>
          </a:p>
          <a:p>
            <a:pPr marL="0" marR="0" lvl="0" indent="0" algn="l" rtl="0">
              <a:lnSpc>
                <a:spcPct val="100000"/>
              </a:lnSpc>
              <a:spcBef>
                <a:spcPts val="0"/>
              </a:spcBef>
              <a:spcAft>
                <a:spcPts val="0"/>
              </a:spcAft>
              <a:buClr>
                <a:schemeClr val="dk1"/>
              </a:buClr>
              <a:buSzPct val="25000"/>
              <a:buFont typeface="Arial"/>
              <a:buNone/>
            </a:pPr>
            <a:r>
              <a:rPr lang="es" sz="2400" b="0" i="0" u="none" strike="noStrike" cap="none" baseline="0" dirty="0">
                <a:solidFill>
                  <a:schemeClr val="dk1"/>
                </a:solidFill>
                <a:latin typeface="Arial"/>
                <a:ea typeface="Arial"/>
                <a:cs typeface="Arial"/>
                <a:sym typeface="Arial"/>
                <a:rtl val="0"/>
              </a:rPr>
              <a:t> </a:t>
            </a:r>
          </a:p>
          <a:p>
            <a:pPr marL="0" marR="0" lvl="0" indent="0" algn="l" rtl="0">
              <a:lnSpc>
                <a:spcPct val="100000"/>
              </a:lnSpc>
              <a:spcBef>
                <a:spcPts val="0"/>
              </a:spcBef>
              <a:spcAft>
                <a:spcPts val="0"/>
              </a:spcAft>
              <a:buClr>
                <a:schemeClr val="dk1"/>
              </a:buClr>
              <a:buSzPct val="25000"/>
              <a:buFont typeface="Arial"/>
              <a:buNone/>
            </a:pPr>
            <a:r>
              <a:rPr lang="es" sz="2400" b="0" i="0" u="none" strike="noStrike" cap="none" baseline="0" dirty="0">
                <a:solidFill>
                  <a:schemeClr val="dk1"/>
                </a:solidFill>
                <a:latin typeface="Arial"/>
                <a:ea typeface="Arial"/>
                <a:cs typeface="Arial"/>
                <a:sym typeface="Arial"/>
                <a:rtl val="0"/>
              </a:rPr>
              <a:t>This Activity has three tasks.</a:t>
            </a:r>
          </a:p>
          <a:p>
            <a:pPr marL="0" marR="0" lvl="0" indent="0" algn="l" rtl="0">
              <a:lnSpc>
                <a:spcPct val="100000"/>
              </a:lnSpc>
              <a:spcBef>
                <a:spcPts val="0"/>
              </a:spcBef>
              <a:spcAft>
                <a:spcPts val="0"/>
              </a:spcAft>
              <a:buClr>
                <a:schemeClr val="dk1"/>
              </a:buClr>
              <a:buFont typeface="Arial"/>
              <a:buNone/>
            </a:pPr>
            <a:endParaRPr sz="2400" b="0" i="0" u="none" strike="noStrike" cap="none" baseline="0" dirty="0">
              <a:solidFill>
                <a:srgbClr val="FF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277" name="Shape 277"/>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26</a:t>
            </a:fld>
            <a:endParaRPr lang="es" sz="1200" b="0" i="0" u="none" strike="noStrike" cap="none" baseline="0">
              <a:solidFill>
                <a:srgbClr val="888888"/>
              </a:solidFill>
              <a:latin typeface="Arial"/>
              <a:ea typeface="Arial"/>
              <a:cs typeface="Arial"/>
              <a:sym typeface="Arial"/>
              <a:rtl val="0"/>
            </a:endParaRPr>
          </a:p>
        </p:txBody>
      </p:sp>
      <p:sp>
        <p:nvSpPr>
          <p:cNvPr id="7"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s26</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Shape 283"/>
          <p:cNvSpPr txBox="1">
            <a:spLocks noGrp="1"/>
          </p:cNvSpPr>
          <p:nvPr>
            <p:ph type="body" idx="1"/>
          </p:nvPr>
        </p:nvSpPr>
        <p:spPr>
          <a:xfrm>
            <a:off x="556550" y="1594662"/>
            <a:ext cx="7726100" cy="451026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 sz="2400" b="1" dirty="0">
                <a:solidFill>
                  <a:srgbClr val="0C30B8"/>
                </a:solidFill>
              </a:rPr>
              <a:t>Actividad de aprendizaje:</a:t>
            </a:r>
          </a:p>
          <a:p>
            <a:pPr marR="0" algn="l" rtl="0">
              <a:lnSpc>
                <a:spcPct val="100000"/>
              </a:lnSpc>
              <a:spcBef>
                <a:spcPts val="0"/>
              </a:spcBef>
              <a:spcAft>
                <a:spcPts val="0"/>
              </a:spcAft>
              <a:buNone/>
            </a:pPr>
            <a:r>
              <a:rPr lang="es" sz="2400" dirty="0">
                <a:solidFill>
                  <a:schemeClr val="dk1"/>
                </a:solidFill>
              </a:rPr>
              <a:t>Ejercicio:</a:t>
            </a:r>
          </a:p>
          <a:p>
            <a:pPr marL="342900" marR="0" lvl="0" indent="-342900" algn="l" rtl="0">
              <a:lnSpc>
                <a:spcPct val="100000"/>
              </a:lnSpc>
              <a:spcBef>
                <a:spcPts val="0"/>
              </a:spcBef>
              <a:spcAft>
                <a:spcPts val="0"/>
              </a:spcAft>
              <a:buClr>
                <a:schemeClr val="accent2">
                  <a:lumMod val="75000"/>
                </a:schemeClr>
              </a:buClr>
              <a:buFont typeface="Wingdings" panose="05000000000000000000" pitchFamily="2" charset="2"/>
              <a:buChar char="q"/>
            </a:pPr>
            <a:r>
              <a:rPr lang="es" sz="2400" dirty="0">
                <a:solidFill>
                  <a:schemeClr val="dk1"/>
                </a:solidFill>
              </a:rPr>
              <a:t>Desarrollar un </a:t>
            </a:r>
            <a:r>
              <a:rPr lang="es" sz="2400" dirty="0" smtClean="0">
                <a:solidFill>
                  <a:schemeClr val="dk1"/>
                </a:solidFill>
              </a:rPr>
              <a:t>trazado del </a:t>
            </a:r>
          </a:p>
          <a:p>
            <a:pPr marR="0" lvl="0" algn="l" rtl="0">
              <a:lnSpc>
                <a:spcPct val="100000"/>
              </a:lnSpc>
              <a:spcBef>
                <a:spcPts val="0"/>
              </a:spcBef>
              <a:spcAft>
                <a:spcPts val="0"/>
              </a:spcAft>
              <a:buClr>
                <a:schemeClr val="accent2">
                  <a:lumMod val="75000"/>
                </a:schemeClr>
              </a:buClr>
            </a:pPr>
            <a:r>
              <a:rPr lang="es" sz="2400" dirty="0" smtClean="0">
                <a:solidFill>
                  <a:schemeClr val="dk1"/>
                </a:solidFill>
              </a:rPr>
              <a:t>mapa de peligros.</a:t>
            </a:r>
            <a:endParaRPr lang="es" sz="2400" dirty="0">
              <a:solidFill>
                <a:schemeClr val="dk1"/>
              </a:solidFill>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285" name="Shape 285"/>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27</a:t>
            </a:fld>
            <a:endParaRPr lang="es" sz="1200" b="0" i="0" u="none" strike="noStrike" cap="none" baseline="0">
              <a:solidFill>
                <a:srgbClr val="888888"/>
              </a:solidFill>
              <a:latin typeface="Arial"/>
              <a:ea typeface="Arial"/>
              <a:cs typeface="Arial"/>
              <a:sym typeface="Arial"/>
              <a:rtl val="0"/>
            </a:endParaRPr>
          </a:p>
        </p:txBody>
      </p:sp>
      <p:pic>
        <p:nvPicPr>
          <p:cNvPr id="286" name="Shape 286" title="Foto - estudiantes adultos en una formacion"/>
          <p:cNvPicPr preferRelativeResize="0"/>
          <p:nvPr/>
        </p:nvPicPr>
        <p:blipFill rotWithShape="1">
          <a:blip r:embed="rId3">
            <a:alphaModFix/>
          </a:blip>
          <a:srcRect/>
          <a:stretch/>
        </p:blipFill>
        <p:spPr>
          <a:xfrm>
            <a:off x="5037825" y="1727520"/>
            <a:ext cx="3648975" cy="3810637"/>
          </a:xfrm>
          <a:prstGeom prst="rect">
            <a:avLst/>
          </a:prstGeom>
          <a:noFill/>
          <a:ln>
            <a:noFill/>
          </a:ln>
        </p:spPr>
      </p:pic>
      <p:sp>
        <p:nvSpPr>
          <p:cNvPr id="287" name="Shape 287"/>
          <p:cNvSpPr/>
          <p:nvPr/>
        </p:nvSpPr>
        <p:spPr>
          <a:xfrm>
            <a:off x="4899802" y="5076492"/>
            <a:ext cx="4572000" cy="92332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s" sz="1800" b="0" i="0" u="none" strike="noStrike" cap="none" baseline="0">
                <a:solidFill>
                  <a:schemeClr val="dk1"/>
                </a:solidFill>
                <a:latin typeface="Arial"/>
                <a:ea typeface="Arial"/>
                <a:cs typeface="Arial"/>
                <a:sym typeface="Arial"/>
              </a:rPr>
              <a:t> </a:t>
            </a:r>
            <a:r>
              <a:rPr lang="es" sz="1800">
                <a:solidFill>
                  <a:schemeClr val="dk1"/>
                </a:solidFill>
              </a:rPr>
              <a:t>Foto</a:t>
            </a:r>
            <a:r>
              <a:rPr lang="es" sz="1800" b="0" i="0" u="none" strike="noStrike" cap="none" baseline="0">
                <a:solidFill>
                  <a:schemeClr val="dk1"/>
                </a:solidFill>
                <a:latin typeface="Arial"/>
                <a:ea typeface="Arial"/>
                <a:cs typeface="Arial"/>
                <a:sym typeface="Arial"/>
              </a:rPr>
              <a:t> </a:t>
            </a:r>
            <a:r>
              <a:rPr lang="es" sz="1800">
                <a:solidFill>
                  <a:schemeClr val="dk1"/>
                </a:solidFill>
              </a:rPr>
              <a:t>de</a:t>
            </a:r>
            <a:r>
              <a:rPr lang="es" sz="1800" b="0" i="0" u="none" strike="noStrike" cap="none" baseline="0">
                <a:solidFill>
                  <a:schemeClr val="dk1"/>
                </a:solidFill>
                <a:latin typeface="Arial"/>
                <a:ea typeface="Arial"/>
                <a:cs typeface="Arial"/>
                <a:sym typeface="Arial"/>
              </a:rPr>
              <a:t> OSHA 3686-09 2010</a:t>
            </a:r>
          </a:p>
        </p:txBody>
      </p:sp>
      <p:sp>
        <p:nvSpPr>
          <p:cNvPr id="9"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s27</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Shape 293"/>
          <p:cNvSpPr txBox="1">
            <a:spLocks noGrp="1"/>
          </p:cNvSpPr>
          <p:nvPr>
            <p:ph type="body" idx="1"/>
          </p:nvPr>
        </p:nvSpPr>
        <p:spPr>
          <a:xfrm>
            <a:off x="457200" y="1676400"/>
            <a:ext cx="7391399" cy="3247274"/>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 sz="2400" b="1" dirty="0">
                <a:solidFill>
                  <a:srgbClr val="0C28B8"/>
                </a:solidFill>
              </a:rPr>
              <a:t>Actividad de aprendizaje:</a:t>
            </a:r>
          </a:p>
          <a:p>
            <a:pPr marL="0" marR="0" lvl="0" indent="0" algn="l" rtl="0">
              <a:lnSpc>
                <a:spcPct val="100000"/>
              </a:lnSpc>
              <a:spcBef>
                <a:spcPts val="0"/>
              </a:spcBef>
              <a:spcAft>
                <a:spcPts val="0"/>
              </a:spcAft>
              <a:buClr>
                <a:srgbClr val="3333CC"/>
              </a:buClr>
              <a:buFont typeface="Arial"/>
              <a:buNone/>
            </a:pPr>
            <a:endParaRPr sz="2400" b="1" i="0" u="none" strike="noStrike" cap="none" baseline="0" dirty="0">
              <a:solidFill>
                <a:srgbClr val="0070C0"/>
              </a:solidFill>
              <a:latin typeface="Arial"/>
              <a:ea typeface="Arial"/>
              <a:cs typeface="Arial"/>
              <a:sym typeface="Arial"/>
              <a:rtl val="0"/>
            </a:endParaRPr>
          </a:p>
          <a:p>
            <a:pPr lvl="0" rtl="0">
              <a:lnSpc>
                <a:spcPct val="115000"/>
              </a:lnSpc>
              <a:spcBef>
                <a:spcPts val="0"/>
              </a:spcBef>
              <a:buClr>
                <a:schemeClr val="dk1"/>
              </a:buClr>
              <a:buSzPct val="45833"/>
              <a:buFont typeface="Arial"/>
              <a:buNone/>
            </a:pPr>
            <a:r>
              <a:rPr lang="es" sz="2400" b="0" i="1" u="none" strike="noStrike" cap="none" baseline="0" dirty="0">
                <a:solidFill>
                  <a:schemeClr val="dk1"/>
                </a:solidFill>
                <a:latin typeface="Arial"/>
                <a:ea typeface="Arial"/>
                <a:cs typeface="Arial"/>
                <a:sym typeface="Arial"/>
                <a:rtl val="0"/>
              </a:rPr>
              <a:t>Part</a:t>
            </a:r>
            <a:r>
              <a:rPr lang="es" sz="2400" i="1" dirty="0">
                <a:solidFill>
                  <a:schemeClr val="dk1"/>
                </a:solidFill>
                <a:rtl val="0"/>
              </a:rPr>
              <a:t>e </a:t>
            </a:r>
            <a:r>
              <a:rPr lang="es" sz="2400" b="0" i="1" u="none" strike="noStrike" cap="none" baseline="0" dirty="0">
                <a:solidFill>
                  <a:schemeClr val="dk1"/>
                </a:solidFill>
                <a:latin typeface="Arial"/>
                <a:ea typeface="Arial"/>
                <a:cs typeface="Arial"/>
                <a:sym typeface="Arial"/>
                <a:rtl val="0"/>
              </a:rPr>
              <a:t>A - Identificar </a:t>
            </a:r>
            <a:r>
              <a:rPr lang="es" sz="2400" b="0" i="1" u="none" strike="noStrike" cap="none" baseline="0" dirty="0" smtClean="0">
                <a:solidFill>
                  <a:schemeClr val="dk1"/>
                </a:solidFill>
                <a:latin typeface="Arial"/>
                <a:ea typeface="Arial"/>
                <a:cs typeface="Arial"/>
                <a:sym typeface="Arial"/>
                <a:rtl val="0"/>
              </a:rPr>
              <a:t>el equipo clave utilizado </a:t>
            </a:r>
            <a:r>
              <a:rPr lang="es" sz="2400" b="0" i="1" u="none" strike="noStrike" cap="none" baseline="0" dirty="0">
                <a:solidFill>
                  <a:schemeClr val="dk1"/>
                </a:solidFill>
                <a:latin typeface="Arial"/>
                <a:ea typeface="Arial"/>
                <a:cs typeface="Arial"/>
                <a:sym typeface="Arial"/>
                <a:rtl val="0"/>
              </a:rPr>
              <a:t>en cada paso de </a:t>
            </a:r>
            <a:r>
              <a:rPr lang="es" sz="2400" b="0" i="1" u="none" strike="noStrike" cap="none" baseline="0" dirty="0" smtClean="0">
                <a:solidFill>
                  <a:schemeClr val="dk1"/>
                </a:solidFill>
                <a:latin typeface="Arial"/>
                <a:ea typeface="Arial"/>
                <a:cs typeface="Arial"/>
                <a:sym typeface="Arial"/>
                <a:rtl val="0"/>
              </a:rPr>
              <a:t>la producción del material</a:t>
            </a:r>
            <a:endParaRPr lang="es" sz="2400" b="0" i="1" u="none" strike="noStrike" cap="none" baseline="0" dirty="0">
              <a:solidFill>
                <a:schemeClr val="dk1"/>
              </a:solidFill>
              <a:latin typeface="Arial"/>
              <a:ea typeface="Arial"/>
              <a:cs typeface="Arial"/>
              <a:sym typeface="Arial"/>
              <a:rtl val="0"/>
            </a:endParaRPr>
          </a:p>
          <a:p>
            <a:pPr lvl="0" rtl="0">
              <a:lnSpc>
                <a:spcPct val="115000"/>
              </a:lnSpc>
              <a:spcBef>
                <a:spcPts val="0"/>
              </a:spcBef>
              <a:buClr>
                <a:schemeClr val="dk1"/>
              </a:buClr>
              <a:buFont typeface="Arial"/>
              <a:buNone/>
            </a:pPr>
            <a:endParaRPr sz="2400" i="1" dirty="0">
              <a:solidFill>
                <a:schemeClr val="dk1"/>
              </a:solidFill>
              <a:rtl val="0"/>
            </a:endParaRPr>
          </a:p>
          <a:p>
            <a:pPr lvl="0" rtl="0">
              <a:lnSpc>
                <a:spcPct val="115000"/>
              </a:lnSpc>
              <a:spcBef>
                <a:spcPts val="0"/>
              </a:spcBef>
              <a:buClr>
                <a:schemeClr val="dk1"/>
              </a:buClr>
              <a:buSzPct val="45833"/>
              <a:buFont typeface="Arial"/>
              <a:buNone/>
            </a:pPr>
            <a:r>
              <a:rPr lang="es" sz="2400" b="0" i="1" u="none" strike="noStrike" cap="none" baseline="0" dirty="0">
                <a:solidFill>
                  <a:schemeClr val="dk1"/>
                </a:solidFill>
                <a:latin typeface="Arial"/>
                <a:ea typeface="Arial"/>
                <a:cs typeface="Arial"/>
                <a:sym typeface="Arial"/>
                <a:rtl val="0"/>
              </a:rPr>
              <a:t>Parte B </a:t>
            </a:r>
            <a:r>
              <a:rPr lang="es" sz="2400" b="0" i="1" u="none" strike="noStrike" cap="none" baseline="0" dirty="0" smtClean="0">
                <a:solidFill>
                  <a:schemeClr val="dk1"/>
                </a:solidFill>
                <a:latin typeface="Arial"/>
                <a:ea typeface="Arial"/>
                <a:cs typeface="Arial"/>
                <a:sym typeface="Arial"/>
                <a:rtl val="0"/>
              </a:rPr>
              <a:t>– </a:t>
            </a:r>
            <a:r>
              <a:rPr lang="es" sz="2400" i="1" dirty="0" smtClean="0">
                <a:solidFill>
                  <a:srgbClr val="212121"/>
                </a:solidFill>
                <a:rtl val="0"/>
              </a:rPr>
              <a:t>Trazar los peligros de </a:t>
            </a:r>
            <a:r>
              <a:rPr lang="es" sz="2400" i="1" dirty="0">
                <a:solidFill>
                  <a:srgbClr val="212121"/>
                </a:solidFill>
                <a:rtl val="0"/>
              </a:rPr>
              <a:t>cada paso de la cadena de manejo de materiales.</a:t>
            </a:r>
          </a:p>
        </p:txBody>
      </p:sp>
      <p:sp>
        <p:nvSpPr>
          <p:cNvPr id="295" name="Shape 295"/>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28</a:t>
            </a:fld>
            <a:endParaRPr lang="es" sz="1200" b="0" i="0" u="none" strike="noStrike" cap="none" baseline="0">
              <a:solidFill>
                <a:srgbClr val="888888"/>
              </a:solidFill>
              <a:latin typeface="Arial"/>
              <a:ea typeface="Arial"/>
              <a:cs typeface="Arial"/>
              <a:sym typeface="Arial"/>
              <a:rtl val="0"/>
            </a:endParaRPr>
          </a:p>
        </p:txBody>
      </p:sp>
      <p:sp>
        <p:nvSpPr>
          <p:cNvPr id="296" name="Shape 296"/>
          <p:cNvSpPr/>
          <p:nvPr/>
        </p:nvSpPr>
        <p:spPr>
          <a:xfrm>
            <a:off x="304800" y="5616043"/>
            <a:ext cx="8229600" cy="923399"/>
          </a:xfrm>
          <a:prstGeom prst="rect">
            <a:avLst/>
          </a:prstGeom>
          <a:noFill/>
          <a:ln>
            <a:noFill/>
          </a:ln>
        </p:spPr>
        <p:txBody>
          <a:bodyPr lIns="91425" tIns="45700" rIns="91425" bIns="45700" anchor="t" anchorCtr="0">
            <a:noAutofit/>
          </a:bodyPr>
          <a:lstStyle/>
          <a:p>
            <a:pPr lvl="0" rtl="0">
              <a:lnSpc>
                <a:spcPct val="115000"/>
              </a:lnSpc>
              <a:spcBef>
                <a:spcPts val="0"/>
              </a:spcBef>
              <a:buClr>
                <a:schemeClr val="dk1"/>
              </a:buClr>
              <a:buSzPct val="78571"/>
              <a:buFont typeface="Arial"/>
              <a:buNone/>
            </a:pPr>
            <a:r>
              <a:rPr lang="es" dirty="0">
                <a:solidFill>
                  <a:srgbClr val="212121"/>
                </a:solidFill>
              </a:rPr>
              <a:t>Este </a:t>
            </a:r>
            <a:r>
              <a:rPr lang="es" dirty="0" smtClean="0">
                <a:solidFill>
                  <a:srgbClr val="212121"/>
                </a:solidFill>
              </a:rPr>
              <a:t>material sobre trazado </a:t>
            </a:r>
            <a:r>
              <a:rPr lang="es" dirty="0">
                <a:solidFill>
                  <a:srgbClr val="212121"/>
                </a:solidFill>
              </a:rPr>
              <a:t>de mapas de </a:t>
            </a:r>
            <a:r>
              <a:rPr lang="es" dirty="0" smtClean="0">
                <a:solidFill>
                  <a:srgbClr val="212121"/>
                </a:solidFill>
              </a:rPr>
              <a:t>peligros </a:t>
            </a:r>
            <a:r>
              <a:rPr lang="es" dirty="0">
                <a:solidFill>
                  <a:srgbClr val="212121"/>
                </a:solidFill>
              </a:rPr>
              <a:t>fue </a:t>
            </a:r>
            <a:r>
              <a:rPr lang="es" dirty="0" smtClean="0">
                <a:solidFill>
                  <a:srgbClr val="212121"/>
                </a:solidFill>
              </a:rPr>
              <a:t>adaptado del material originalmente  desarrollado bajo el número de subvención SH- </a:t>
            </a:r>
            <a:r>
              <a:rPr lang="es" dirty="0">
                <a:solidFill>
                  <a:srgbClr val="212121"/>
                </a:solidFill>
              </a:rPr>
              <a:t>17813-08-60 -F -34 de la Administración de Seguridad y Salud </a:t>
            </a:r>
            <a:r>
              <a:rPr lang="es" dirty="0" smtClean="0">
                <a:solidFill>
                  <a:srgbClr val="212121"/>
                </a:solidFill>
              </a:rPr>
              <a:t>Ocupacional del Departamento del </a:t>
            </a:r>
            <a:r>
              <a:rPr lang="es" dirty="0">
                <a:solidFill>
                  <a:srgbClr val="212121"/>
                </a:solidFill>
              </a:rPr>
              <a:t>Trabajo de </a:t>
            </a:r>
            <a:r>
              <a:rPr lang="es" dirty="0" smtClean="0">
                <a:solidFill>
                  <a:srgbClr val="212121"/>
                </a:solidFill>
              </a:rPr>
              <a:t>los Estados Unidos. </a:t>
            </a:r>
            <a:endParaRPr lang="es" dirty="0">
              <a:solidFill>
                <a:srgbClr val="212121"/>
              </a:solidFill>
            </a:endParaRPr>
          </a:p>
          <a:p>
            <a:pPr marL="0" marR="0" lvl="0" indent="0" algn="l" rtl="0">
              <a:spcBef>
                <a:spcPts val="0"/>
              </a:spcBef>
              <a:buNone/>
            </a:pPr>
            <a:endParaRPr dirty="0">
              <a:solidFill>
                <a:schemeClr val="dk1"/>
              </a:solidFill>
            </a:endParaRPr>
          </a:p>
        </p:txBody>
      </p:sp>
      <p:sp>
        <p:nvSpPr>
          <p:cNvPr id="8" name="Shape 179"/>
          <p:cNvSpPr txBox="1">
            <a:spLocks noGrp="1"/>
          </p:cNvSpPr>
          <p:nvPr>
            <p:ph type="title"/>
          </p:nvPr>
        </p:nvSpPr>
        <p:spPr>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a:t>
            </a:r>
            <a:r>
              <a:rPr lang="es" sz="3000" b="1" dirty="0" smtClean="0">
                <a:solidFill>
                  <a:srgbClr val="0066D8"/>
                </a:solidFill>
              </a:rPr>
              <a:t>1 </a:t>
            </a:r>
            <a:r>
              <a:rPr lang="es" sz="3000" b="1" dirty="0" smtClean="0">
                <a:solidFill>
                  <a:schemeClr val="bg1"/>
                </a:solidFill>
              </a:rPr>
              <a:t>s28</a:t>
            </a:r>
            <a:r>
              <a:rPr lang="es" sz="3000" b="1" dirty="0" smtClean="0">
                <a:solidFill>
                  <a:srgbClr val="0066D8"/>
                </a:solidFill>
              </a:rPr>
              <a:t>​</a:t>
            </a:r>
            <a:endParaRPr lang="es" sz="3000" b="1" dirty="0">
              <a:solidFill>
                <a:srgbClr val="0066D8"/>
              </a:solidFill>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Shape 302"/>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rtl="0">
              <a:lnSpc>
                <a:spcPct val="100000"/>
              </a:lnSpc>
              <a:spcBef>
                <a:spcPts val="0"/>
              </a:spcBef>
              <a:spcAft>
                <a:spcPts val="0"/>
              </a:spcAft>
              <a:buClr>
                <a:schemeClr val="dk1"/>
              </a:buClr>
              <a:buSzPct val="25000"/>
              <a:buFont typeface="Arial"/>
              <a:buNone/>
            </a:pPr>
            <a:r>
              <a:rPr lang="es" sz="2400" b="1" dirty="0">
                <a:solidFill>
                  <a:srgbClr val="0C28B8"/>
                </a:solidFill>
              </a:rPr>
              <a:t>Grupo de actividades de </a:t>
            </a:r>
            <a:r>
              <a:rPr lang="es" sz="2400" b="1" dirty="0" smtClean="0">
                <a:solidFill>
                  <a:srgbClr val="0C28B8"/>
                </a:solidFill>
              </a:rPr>
              <a:t>aprendizaje</a:t>
            </a:r>
          </a:p>
          <a:p>
            <a:pPr marL="0" marR="0" lvl="0" indent="0" rtl="0">
              <a:lnSpc>
                <a:spcPct val="100000"/>
              </a:lnSpc>
              <a:spcBef>
                <a:spcPts val="0"/>
              </a:spcBef>
              <a:spcAft>
                <a:spcPts val="0"/>
              </a:spcAft>
              <a:buClr>
                <a:schemeClr val="dk1"/>
              </a:buClr>
              <a:buSzPct val="25000"/>
              <a:buFont typeface="Arial"/>
              <a:buNone/>
            </a:pPr>
            <a:endParaRPr lang="es" sz="2400" b="1" dirty="0" smtClean="0">
              <a:solidFill>
                <a:srgbClr val="0C28B8"/>
              </a:solidFill>
              <a:rtl val="0"/>
            </a:endParaRPr>
          </a:p>
          <a:p>
            <a:pPr marL="0" marR="0" lvl="0" indent="0" rtl="0">
              <a:lnSpc>
                <a:spcPct val="100000"/>
              </a:lnSpc>
              <a:spcBef>
                <a:spcPts val="0"/>
              </a:spcBef>
              <a:spcAft>
                <a:spcPts val="0"/>
              </a:spcAft>
              <a:buClr>
                <a:schemeClr val="dk1"/>
              </a:buClr>
              <a:buSzPct val="25000"/>
              <a:buFont typeface="Arial"/>
              <a:buNone/>
            </a:pPr>
            <a:r>
              <a:rPr lang="es" sz="2400" b="1" dirty="0" smtClean="0">
                <a:solidFill>
                  <a:srgbClr val="0C28B8"/>
                </a:solidFill>
                <a:rtl val="0"/>
              </a:rPr>
              <a:t>Objetivos </a:t>
            </a:r>
            <a:r>
              <a:rPr lang="es" sz="2400" b="1" dirty="0">
                <a:solidFill>
                  <a:srgbClr val="0C28B8"/>
                </a:solidFill>
                <a:rtl val="0"/>
              </a:rPr>
              <a:t>de aprendizaje:</a:t>
            </a:r>
          </a:p>
          <a:p>
            <a:pPr marL="0" marR="0" lvl="0" indent="0" algn="l" rtl="0">
              <a:lnSpc>
                <a:spcPct val="100000"/>
              </a:lnSpc>
              <a:spcBef>
                <a:spcPts val="0"/>
              </a:spcBef>
              <a:spcAft>
                <a:spcPts val="0"/>
              </a:spcAft>
              <a:buClr>
                <a:srgbClr val="3333CC"/>
              </a:buClr>
              <a:buFont typeface="Arial"/>
              <a:buNone/>
            </a:pPr>
            <a:endParaRPr sz="2400" b="0" i="1" u="none" strike="noStrike" cap="none" baseline="0" dirty="0">
              <a:solidFill>
                <a:srgbClr val="3333CC"/>
              </a:solidFill>
              <a:latin typeface="Arial"/>
              <a:ea typeface="Arial"/>
              <a:cs typeface="Arial"/>
              <a:sym typeface="Arial"/>
              <a:rtl val="0"/>
            </a:endParaRPr>
          </a:p>
          <a:p>
            <a:pPr marL="0" marR="0" lvl="0" indent="0" algn="l" rtl="0">
              <a:lnSpc>
                <a:spcPct val="100000"/>
              </a:lnSpc>
              <a:spcBef>
                <a:spcPts val="0"/>
              </a:spcBef>
              <a:spcAft>
                <a:spcPts val="0"/>
              </a:spcAft>
              <a:buClr>
                <a:srgbClr val="3333CC"/>
              </a:buClr>
              <a:buSzPct val="25000"/>
              <a:buFont typeface="Arial"/>
              <a:buNone/>
            </a:pPr>
            <a:r>
              <a:rPr lang="es" sz="2400" i="1" dirty="0" smtClean="0">
                <a:solidFill>
                  <a:schemeClr val="dk1"/>
                </a:solidFill>
              </a:rPr>
              <a:t>Los p</a:t>
            </a:r>
            <a:r>
              <a:rPr lang="es" sz="2400" i="1" dirty="0" smtClean="0">
                <a:solidFill>
                  <a:schemeClr val="dk1"/>
                </a:solidFill>
                <a:rtl val="0"/>
              </a:rPr>
              <a:t>articipantes </a:t>
            </a:r>
            <a:r>
              <a:rPr lang="es" sz="2400" i="1" dirty="0" smtClean="0">
                <a:solidFill>
                  <a:schemeClr val="dk1"/>
                </a:solidFill>
              </a:rPr>
              <a:t>deb</a:t>
            </a:r>
            <a:r>
              <a:rPr lang="es" sz="2400" i="1" dirty="0" smtClean="0">
                <a:solidFill>
                  <a:schemeClr val="dk1"/>
                </a:solidFill>
                <a:rtl val="0"/>
              </a:rPr>
              <a:t>erán ser </a:t>
            </a:r>
            <a:r>
              <a:rPr lang="es" sz="2400" i="1" dirty="0">
                <a:solidFill>
                  <a:schemeClr val="dk1"/>
                </a:solidFill>
                <a:rtl val="0"/>
              </a:rPr>
              <a:t>capaces de demostrar </a:t>
            </a:r>
            <a:r>
              <a:rPr lang="es" sz="2400" i="1" dirty="0" smtClean="0">
                <a:solidFill>
                  <a:schemeClr val="dk1"/>
                </a:solidFill>
                <a:rtl val="0"/>
              </a:rPr>
              <a:t>su </a:t>
            </a:r>
            <a:r>
              <a:rPr lang="es" sz="2400" i="1" dirty="0">
                <a:solidFill>
                  <a:schemeClr val="dk1"/>
                </a:solidFill>
                <a:rtl val="0"/>
              </a:rPr>
              <a:t>habilidad de identificar los </a:t>
            </a:r>
            <a:r>
              <a:rPr lang="es" sz="2400" i="1" dirty="0" smtClean="0">
                <a:solidFill>
                  <a:schemeClr val="dk1"/>
                </a:solidFill>
                <a:rtl val="0"/>
              </a:rPr>
              <a:t>peligros de quedar pillados y de ser impactados en </a:t>
            </a:r>
            <a:r>
              <a:rPr lang="es" sz="2400" i="1" dirty="0">
                <a:solidFill>
                  <a:schemeClr val="dk1"/>
                </a:solidFill>
                <a:rtl val="0"/>
              </a:rPr>
              <a:t>el </a:t>
            </a:r>
            <a:r>
              <a:rPr lang="es" sz="2400" i="1" dirty="0" smtClean="0">
                <a:solidFill>
                  <a:schemeClr val="dk1"/>
                </a:solidFill>
                <a:rtl val="0"/>
              </a:rPr>
              <a:t>lugar </a:t>
            </a:r>
            <a:r>
              <a:rPr lang="es" sz="2400" i="1" dirty="0">
                <a:solidFill>
                  <a:schemeClr val="dk1"/>
                </a:solidFill>
                <a:rtl val="0"/>
              </a:rPr>
              <a:t>de trabajo.</a:t>
            </a:r>
          </a:p>
          <a:p>
            <a:pPr marL="0" marR="0" lvl="0" indent="0" algn="l" rtl="0">
              <a:lnSpc>
                <a:spcPct val="100000"/>
              </a:lnSpc>
              <a:spcBef>
                <a:spcPts val="0"/>
              </a:spcBef>
              <a:spcAft>
                <a:spcPts val="0"/>
              </a:spcAft>
              <a:buClr>
                <a:schemeClr val="dk1"/>
              </a:buClr>
              <a:buFont typeface="Arial"/>
              <a:buNone/>
            </a:pPr>
            <a:endParaRPr sz="2400" b="0" i="1" u="none" strike="noStrike" cap="none" baseline="0" dirty="0">
              <a:solidFill>
                <a:srgbClr val="3333CC"/>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rgbClr val="0066D8"/>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Arial"/>
              <a:ea typeface="Arial"/>
              <a:cs typeface="Arial"/>
              <a:sym typeface="Arial"/>
              <a:rtl val="0"/>
            </a:endParaRPr>
          </a:p>
        </p:txBody>
      </p:sp>
      <p:sp>
        <p:nvSpPr>
          <p:cNvPr id="2" name="Title 1"/>
          <p:cNvSpPr>
            <a:spLocks noGrp="1"/>
          </p:cNvSpPr>
          <p:nvPr>
            <p:ph type="title"/>
          </p:nvPr>
        </p:nvSpPr>
        <p:spPr/>
        <p:txBody>
          <a:bodyPr/>
          <a:lstStyle/>
          <a:p>
            <a:pPr lvl="0"/>
            <a:r>
              <a:rPr lang="es" b="1" dirty="0">
                <a:solidFill>
                  <a:srgbClr val="0C28B8"/>
                </a:solidFill>
              </a:rPr>
              <a:t>Grupo de actividades de </a:t>
            </a:r>
            <a:r>
              <a:rPr lang="es" b="1" dirty="0" smtClean="0">
                <a:solidFill>
                  <a:srgbClr val="0C28B8"/>
                </a:solidFill>
              </a:rPr>
              <a:t>aprendizaje s29</a:t>
            </a:r>
            <a:r>
              <a:rPr lang="es" b="1" dirty="0">
                <a:solidFill>
                  <a:srgbClr val="0C28B8"/>
                </a:solidFill>
              </a:rPr>
              <a:t/>
            </a:r>
            <a:br>
              <a:rPr lang="es" b="1" dirty="0">
                <a:solidFill>
                  <a:srgbClr val="0C28B8"/>
                </a:solidFill>
              </a:rPr>
            </a:br>
            <a:endParaRPr lang="en-US" dirty="0"/>
          </a:p>
        </p:txBody>
      </p:sp>
      <p:sp>
        <p:nvSpPr>
          <p:cNvPr id="304" name="Shape 304"/>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29</a:t>
            </a:fld>
            <a:endParaRPr lang="es" sz="1200" b="0" i="0" u="none" strike="noStrike" cap="none" baseline="0">
              <a:solidFill>
                <a:srgbClr val="888888"/>
              </a:solidFill>
              <a:latin typeface="Arial"/>
              <a:ea typeface="Arial"/>
              <a:cs typeface="Arial"/>
              <a:sym typeface="Arial"/>
              <a:rtl val="0"/>
            </a:endParaRPr>
          </a:p>
        </p:txBody>
      </p:sp>
      <p:sp>
        <p:nvSpPr>
          <p:cNvPr id="7" name="Shape 179"/>
          <p:cNvSpPr txBox="1">
            <a:spLocks/>
          </p:cNvSpPr>
          <p:nvPr/>
        </p:nvSpPr>
        <p:spPr>
          <a:xfrm>
            <a:off x="457199" y="921537"/>
            <a:ext cx="8229600" cy="571600"/>
          </a:xfrm>
          <a:prstGeom prst="rect">
            <a:avLst/>
          </a:prstGeom>
          <a:solidFill>
            <a:schemeClr val="bg1"/>
          </a:solid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rgbClr val="1155CC"/>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chemeClr val="accent1"/>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buClr>
                <a:schemeClr val="accent1"/>
              </a:buClr>
              <a:buFont typeface="Arial"/>
              <a:buNone/>
              <a:defRPr/>
            </a:lvl3pPr>
            <a:lvl4pPr marL="0" marR="0" indent="0" algn="l" rtl="0">
              <a:spcBef>
                <a:spcPts val="0"/>
              </a:spcBef>
              <a:buClr>
                <a:schemeClr val="accent1"/>
              </a:buClr>
              <a:buFont typeface="Arial"/>
              <a:buNone/>
              <a:defRPr/>
            </a:lvl4pPr>
            <a:lvl5pPr marL="0" marR="0" indent="0" algn="l" rtl="0">
              <a:spcBef>
                <a:spcPts val="0"/>
              </a:spcBef>
              <a:buClr>
                <a:schemeClr val="accent1"/>
              </a:buClr>
              <a:buFont typeface="Arial"/>
              <a:buNone/>
              <a:defRPr/>
            </a:lvl5pPr>
            <a:lvl6pPr marL="0" marR="0" indent="0" algn="l" rtl="0">
              <a:spcBef>
                <a:spcPts val="0"/>
              </a:spcBef>
              <a:buClr>
                <a:schemeClr val="accent1"/>
              </a:buClr>
              <a:buFont typeface="Arial"/>
              <a:buNone/>
              <a:defRPr/>
            </a:lvl6pPr>
            <a:lvl7pPr marL="0" marR="0" indent="0" algn="l" rtl="0">
              <a:spcBef>
                <a:spcPts val="0"/>
              </a:spcBef>
              <a:buClr>
                <a:schemeClr val="accent1"/>
              </a:buClr>
              <a:buFont typeface="Arial"/>
              <a:buNone/>
              <a:defRPr/>
            </a:lvl7pPr>
            <a:lvl8pPr marL="0" marR="0" indent="0" algn="l" rtl="0">
              <a:spcBef>
                <a:spcPts val="0"/>
              </a:spcBef>
              <a:buClr>
                <a:schemeClr val="accent1"/>
              </a:buClr>
              <a:buFont typeface="Arial"/>
              <a:buNone/>
              <a:defRPr/>
            </a:lvl8pPr>
            <a:lvl9pPr marL="0" marR="0" indent="0" algn="l" rtl="0">
              <a:spcBef>
                <a:spcPts val="0"/>
              </a:spcBef>
              <a:buClr>
                <a:schemeClr val="accent1"/>
              </a:buClr>
              <a:buFont typeface="Arial"/>
              <a:buNone/>
              <a:defRPr/>
            </a:lvl9pPr>
          </a:lstStyle>
          <a:p>
            <a:pPr>
              <a:buSzPct val="25000"/>
            </a:pPr>
            <a:r>
              <a:rPr lang="es" sz="3000" b="1" dirty="0" smtClean="0">
                <a:solidFill>
                  <a:srgbClr val="0066D8"/>
                </a:solidFill>
              </a:rPr>
              <a:t>Resumen de Peligros- Módulo 1​</a:t>
            </a:r>
            <a:endParaRPr lang="es" sz="3000" b="1" dirty="0">
              <a:solidFill>
                <a:srgbClr val="0066D8"/>
              </a:solidFil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541825"/>
            <a:ext cx="8229600" cy="9969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1155CC"/>
                </a:solidFill>
              </a:rPr>
              <a:t>Resumen </a:t>
            </a:r>
            <a:r>
              <a:rPr lang="es" sz="3000" b="1" dirty="0" smtClean="0">
                <a:solidFill>
                  <a:srgbClr val="1155CC"/>
                </a:solidFill>
              </a:rPr>
              <a:t>de Peligros- </a:t>
            </a:r>
            <a:r>
              <a:rPr lang="es" sz="3000" b="1" dirty="0">
                <a:solidFill>
                  <a:srgbClr val="1155CC"/>
                </a:solidFill>
              </a:rPr>
              <a:t>Módulo 1</a:t>
            </a:r>
            <a:r>
              <a:rPr lang="es" sz="3000" b="1" dirty="0" smtClean="0">
                <a:solidFill>
                  <a:srgbClr val="1155CC"/>
                </a:solidFill>
              </a:rPr>
              <a:t>​ </a:t>
            </a:r>
            <a:r>
              <a:rPr lang="es" sz="3000" b="1" dirty="0" smtClean="0">
                <a:solidFill>
                  <a:schemeClr val="bg1"/>
                </a:solidFill>
              </a:rPr>
              <a:t>s3</a:t>
            </a:r>
            <a:endParaRPr lang="es" sz="3000" b="1" dirty="0">
              <a:solidFill>
                <a:schemeClr val="bg1"/>
              </a:solidFill>
            </a:endParaRPr>
          </a:p>
        </p:txBody>
      </p:sp>
      <p:sp>
        <p:nvSpPr>
          <p:cNvPr id="43" name="Shape 43"/>
          <p:cNvSpPr/>
          <p:nvPr/>
        </p:nvSpPr>
        <p:spPr>
          <a:xfrm>
            <a:off x="457200" y="1634402"/>
            <a:ext cx="8229599" cy="3915599"/>
          </a:xfrm>
          <a:prstGeom prst="rect">
            <a:avLst/>
          </a:prstGeom>
          <a:noFill/>
          <a:ln>
            <a:noFill/>
          </a:ln>
        </p:spPr>
        <p:txBody>
          <a:bodyPr lIns="91425" tIns="45700" rIns="91425" bIns="45700" anchor="t" anchorCtr="0">
            <a:noAutofit/>
          </a:bodyPr>
          <a:lstStyle/>
          <a:p>
            <a:pPr lvl="0" rtl="0">
              <a:lnSpc>
                <a:spcPct val="145090"/>
              </a:lnSpc>
              <a:spcBef>
                <a:spcPts val="0"/>
              </a:spcBef>
              <a:buClr>
                <a:schemeClr val="dk1"/>
              </a:buClr>
              <a:buSzPct val="55000"/>
              <a:buFont typeface="Arial"/>
              <a:buNone/>
            </a:pPr>
            <a:r>
              <a:rPr lang="es" sz="2000" dirty="0">
                <a:solidFill>
                  <a:schemeClr val="dk1"/>
                </a:solidFill>
              </a:rPr>
              <a:t>Desarrollo del Programa​</a:t>
            </a:r>
          </a:p>
          <a:p>
            <a:pPr marL="457200" lvl="0" algn="just">
              <a:lnSpc>
                <a:spcPct val="136800"/>
              </a:lnSpc>
            </a:pPr>
            <a:r>
              <a:rPr lang="es" sz="2000" dirty="0">
                <a:solidFill>
                  <a:schemeClr val="dk1"/>
                </a:solidFill>
              </a:rPr>
              <a:t>Este programa fue desarrollado por </a:t>
            </a:r>
            <a:r>
              <a:rPr lang="es" sz="2000" dirty="0" smtClean="0">
                <a:solidFill>
                  <a:schemeClr val="dk1"/>
                </a:solidFill>
              </a:rPr>
              <a:t>profesores </a:t>
            </a:r>
            <a:r>
              <a:rPr lang="es" sz="2000" dirty="0">
                <a:solidFill>
                  <a:schemeClr val="dk1"/>
                </a:solidFill>
              </a:rPr>
              <a:t>y </a:t>
            </a:r>
            <a:r>
              <a:rPr lang="es" sz="2000" dirty="0" smtClean="0">
                <a:solidFill>
                  <a:schemeClr val="dk1"/>
                </a:solidFill>
              </a:rPr>
              <a:t>estudiantes </a:t>
            </a:r>
            <a:r>
              <a:rPr lang="es" sz="2000" dirty="0">
                <a:solidFill>
                  <a:schemeClr val="dk1"/>
                </a:solidFill>
              </a:rPr>
              <a:t>de la E</a:t>
            </a:r>
            <a:r>
              <a:rPr lang="es" sz="2000" dirty="0">
                <a:solidFill>
                  <a:srgbClr val="212121"/>
                </a:solidFill>
              </a:rPr>
              <a:t>scuela de </a:t>
            </a:r>
            <a:r>
              <a:rPr lang="es" sz="2000" dirty="0" smtClean="0">
                <a:solidFill>
                  <a:srgbClr val="212121"/>
                </a:solidFill>
              </a:rPr>
              <a:t>Planificación, </a:t>
            </a:r>
            <a:r>
              <a:rPr lang="es" sz="2000" dirty="0">
                <a:solidFill>
                  <a:srgbClr val="212121"/>
                </a:solidFill>
              </a:rPr>
              <a:t>Diseño y Construcción </a:t>
            </a:r>
            <a:r>
              <a:rPr lang="es" sz="2000" dirty="0" smtClean="0">
                <a:solidFill>
                  <a:srgbClr val="212121"/>
                </a:solidFill>
              </a:rPr>
              <a:t>de </a:t>
            </a:r>
            <a:r>
              <a:rPr lang="es" sz="2000" i="1" dirty="0" smtClean="0">
                <a:solidFill>
                  <a:srgbClr val="212121"/>
                </a:solidFill>
              </a:rPr>
              <a:t>Michigan State University </a:t>
            </a:r>
            <a:r>
              <a:rPr lang="es" sz="2000" dirty="0" smtClean="0">
                <a:solidFill>
                  <a:srgbClr val="212121"/>
                </a:solidFill>
              </a:rPr>
              <a:t>en colaboración </a:t>
            </a:r>
            <a:r>
              <a:rPr lang="es" sz="2000" dirty="0">
                <a:solidFill>
                  <a:srgbClr val="212121"/>
                </a:solidFill>
              </a:rPr>
              <a:t>con </a:t>
            </a:r>
            <a:r>
              <a:rPr lang="es" sz="2000" dirty="0" smtClean="0">
                <a:solidFill>
                  <a:srgbClr val="212121"/>
                </a:solidFill>
              </a:rPr>
              <a:t>el Comité </a:t>
            </a:r>
            <a:r>
              <a:rPr lang="es" sz="2000" dirty="0">
                <a:solidFill>
                  <a:srgbClr val="212121"/>
                </a:solidFill>
              </a:rPr>
              <a:t>de </a:t>
            </a:r>
            <a:r>
              <a:rPr lang="es" sz="2000" dirty="0" smtClean="0">
                <a:solidFill>
                  <a:srgbClr val="212121"/>
                </a:solidFill>
              </a:rPr>
              <a:t>Seguridad del </a:t>
            </a:r>
            <a:r>
              <a:rPr lang="es" sz="2000" dirty="0">
                <a:solidFill>
                  <a:srgbClr val="212121"/>
                </a:solidFill>
              </a:rPr>
              <a:t>Instituto Americano de Construcción en Acero </a:t>
            </a:r>
            <a:r>
              <a:rPr lang="es" sz="2000" dirty="0" smtClean="0">
                <a:solidFill>
                  <a:srgbClr val="212121"/>
                </a:solidFill>
              </a:rPr>
              <a:t>(AISC por sus siglas en inglés) y </a:t>
            </a:r>
            <a:r>
              <a:rPr lang="es" sz="2000" dirty="0">
                <a:solidFill>
                  <a:srgbClr val="212121"/>
                </a:solidFill>
              </a:rPr>
              <a:t>la Universidad de Puerto Rico </a:t>
            </a:r>
            <a:r>
              <a:rPr lang="es" sz="2000" dirty="0" smtClean="0">
                <a:solidFill>
                  <a:srgbClr val="212121"/>
                </a:solidFill>
              </a:rPr>
              <a:t>en Mayag</a:t>
            </a:r>
            <a:r>
              <a:rPr lang="es-PR" sz="2000" dirty="0" smtClean="0">
                <a:solidFill>
                  <a:srgbClr val="212121"/>
                </a:solidFill>
              </a:rPr>
              <a:t>ü</a:t>
            </a:r>
            <a:r>
              <a:rPr lang="es" sz="2000" dirty="0" smtClean="0">
                <a:solidFill>
                  <a:srgbClr val="212121"/>
                </a:solidFill>
              </a:rPr>
              <a:t>ez.</a:t>
            </a:r>
            <a:endParaRPr lang="es" sz="2000" dirty="0">
              <a:solidFill>
                <a:srgbClr val="212121"/>
              </a:solidFill>
            </a:endParaRPr>
          </a:p>
          <a:p>
            <a:pPr marL="0" marR="0" lvl="0" indent="0" algn="l" rtl="0">
              <a:spcBef>
                <a:spcPts val="0"/>
              </a:spcBef>
              <a:buNone/>
            </a:pPr>
            <a:endParaRPr lang="en-US" sz="2000" dirty="0" smtClean="0">
              <a:solidFill>
                <a:srgbClr val="0C30B8"/>
              </a:solidFill>
            </a:endParaRPr>
          </a:p>
          <a:p>
            <a:pPr marL="0" marR="0" lvl="0" indent="0" algn="l" rtl="0">
              <a:spcBef>
                <a:spcPts val="0"/>
              </a:spcBef>
              <a:buNone/>
            </a:pPr>
            <a:endParaRPr sz="2000" dirty="0">
              <a:solidFill>
                <a:srgbClr val="0C30B8"/>
              </a:solidFill>
            </a:endParaRPr>
          </a:p>
          <a:p>
            <a:pPr marL="0" marR="0" lvl="0" indent="0" algn="l" rtl="0">
              <a:spcBef>
                <a:spcPts val="0"/>
              </a:spcBef>
              <a:buSzPct val="25000"/>
              <a:buNone/>
            </a:pPr>
            <a:r>
              <a:rPr lang="es" sz="2000" i="0" u="none" strike="noStrike" cap="none" baseline="0" dirty="0" smtClean="0">
                <a:solidFill>
                  <a:srgbClr val="000000"/>
                </a:solidFill>
                <a:sym typeface="Arial"/>
              </a:rPr>
              <a:t>D</a:t>
            </a:r>
            <a:r>
              <a:rPr lang="es" sz="2000" dirty="0" smtClean="0"/>
              <a:t>iciembre de</a:t>
            </a:r>
            <a:r>
              <a:rPr lang="es" sz="2000" i="0" u="none" strike="noStrike" cap="none" baseline="0" dirty="0" smtClean="0">
                <a:solidFill>
                  <a:srgbClr val="000000"/>
                </a:solidFill>
                <a:sym typeface="Arial"/>
              </a:rPr>
              <a:t> </a:t>
            </a:r>
            <a:r>
              <a:rPr lang="es" sz="2000" i="0" u="none" strike="noStrike" cap="none" baseline="0" dirty="0">
                <a:solidFill>
                  <a:srgbClr val="000000"/>
                </a:solidFill>
                <a:sym typeface="Arial"/>
              </a:rPr>
              <a:t>2014</a:t>
            </a:r>
          </a:p>
        </p:txBody>
      </p:sp>
      <p:sp>
        <p:nvSpPr>
          <p:cNvPr id="45" name="Shape 45"/>
          <p:cNvSpPr txBox="1">
            <a:spLocks noGrp="1"/>
          </p:cNvSpPr>
          <p:nvPr>
            <p:ph type="sldNum" idx="12"/>
          </p:nvPr>
        </p:nvSpPr>
        <p:spPr>
          <a:xfrm>
            <a:off x="6553200" y="6356351"/>
            <a:ext cx="2133599" cy="3663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Pr>
              <a:t>3</a:t>
            </a:fld>
            <a:endParaRPr lang="es" sz="1200" b="0" i="0" u="none" strike="noStrike" cap="none" baseline="0">
              <a:solidFill>
                <a:srgbClr val="888888"/>
              </a:solidFill>
              <a:latin typeface="Arial"/>
              <a:ea typeface="Arial"/>
              <a:cs typeface="Arial"/>
              <a:sym typeface="Arial"/>
            </a:endParaRPr>
          </a:p>
        </p:txBody>
      </p:sp>
      <p:pic>
        <p:nvPicPr>
          <p:cNvPr id="46" name="Shape 46" title="Michigan State University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86774" y="5454262"/>
            <a:ext cx="2237400" cy="743699"/>
          </a:xfrm>
          <a:prstGeom prst="rect">
            <a:avLst/>
          </a:prstGeom>
          <a:noFill/>
          <a:ln>
            <a:noFill/>
          </a:ln>
        </p:spPr>
      </p:pic>
      <p:pic>
        <p:nvPicPr>
          <p:cNvPr id="47" name="Shape 47" title="SPDC - School of Planning, Design and Construc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46258" y="5327828"/>
            <a:ext cx="1451100" cy="896100"/>
          </a:xfrm>
          <a:prstGeom prst="rect">
            <a:avLst/>
          </a:prstGeom>
          <a:noFill/>
          <a:ln>
            <a:noFill/>
          </a:ln>
        </p:spPr>
      </p:pic>
      <p:pic>
        <p:nvPicPr>
          <p:cNvPr id="49" name="Shape 49" title="AISC - American Institute of Steel Construction Logo"/>
          <p:cNvPicPr preferRelativeResize="0"/>
          <p:nvPr/>
        </p:nvPicPr>
        <p:blipFill/>
        <p:spPr>
          <a:xfrm>
            <a:off x="6842692" y="5112855"/>
            <a:ext cx="1554599" cy="1426499"/>
          </a:xfrm>
          <a:prstGeom prst="rect">
            <a:avLst/>
          </a:prstGeom>
          <a:solidFill>
            <a:srgbClr val="FFFFFF"/>
          </a:solidFill>
          <a:ln>
            <a:noFill/>
          </a:ln>
        </p:spPr>
      </p:pic>
      <p:pic>
        <p:nvPicPr>
          <p:cNvPr id="50" name="Shape 50" title="AISC - American Institute of Steel Construction Logo"/>
          <p:cNvPicPr preferRelativeResize="0"/>
          <p:nvPr/>
        </p:nvPicPr>
        <p:blipFill>
          <a:blip r:embed="rId5">
            <a:alphaModFix/>
          </a:blip>
          <a:stretch>
            <a:fillRect/>
          </a:stretch>
        </p:blipFill>
        <p:spPr>
          <a:xfrm>
            <a:off x="6784537" y="5100837"/>
            <a:ext cx="1670924" cy="1450524"/>
          </a:xfrm>
          <a:prstGeom prst="rect">
            <a:avLst/>
          </a:prstGeom>
          <a:noFill/>
          <a:ln>
            <a:noFill/>
          </a:ln>
        </p:spPr>
      </p:pic>
      <p:pic>
        <p:nvPicPr>
          <p:cNvPr id="3" name="Picture 2" title="Universidad de Puerto Rico Log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43109" y="5218458"/>
            <a:ext cx="1180172" cy="1186256"/>
          </a:xfrm>
          <a:prstGeom prst="rect">
            <a:avLst/>
          </a:prstGeom>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0" name="Shape 310"/>
          <p:cNvSpPr txBox="1">
            <a:spLocks noGrp="1"/>
          </p:cNvSpPr>
          <p:nvPr>
            <p:ph type="body" idx="1"/>
          </p:nvPr>
        </p:nvSpPr>
        <p:spPr>
          <a:xfrm>
            <a:off x="497713" y="1554870"/>
            <a:ext cx="8189085" cy="3724153"/>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s" sz="2400" b="1" dirty="0" smtClean="0">
                <a:solidFill>
                  <a:srgbClr val="0C28B8"/>
                </a:solidFill>
              </a:rPr>
              <a:t>Actividad de Aprendizaje Grupal</a:t>
            </a:r>
          </a:p>
          <a:p>
            <a:pPr marL="0" marR="0" lvl="0" indent="0" algn="ctr" rtl="0">
              <a:lnSpc>
                <a:spcPct val="100000"/>
              </a:lnSpc>
              <a:spcBef>
                <a:spcPts val="0"/>
              </a:spcBef>
              <a:spcAft>
                <a:spcPts val="0"/>
              </a:spcAft>
              <a:buClr>
                <a:schemeClr val="dk1"/>
              </a:buClr>
              <a:buSzPct val="25000"/>
              <a:buFont typeface="Arial"/>
              <a:buNone/>
            </a:pPr>
            <a:endParaRPr lang="es" sz="2400" b="1" dirty="0" smtClean="0">
              <a:solidFill>
                <a:srgbClr val="0C28B8"/>
              </a:solidFill>
            </a:endParaRPr>
          </a:p>
          <a:p>
            <a:pPr marL="0" marR="0" lvl="0" indent="0" algn="ctr" rtl="0">
              <a:lnSpc>
                <a:spcPct val="100000"/>
              </a:lnSpc>
              <a:spcBef>
                <a:spcPts val="0"/>
              </a:spcBef>
              <a:spcAft>
                <a:spcPts val="0"/>
              </a:spcAft>
              <a:buClr>
                <a:schemeClr val="dk1"/>
              </a:buClr>
              <a:buSzPct val="25000"/>
              <a:buFont typeface="Arial"/>
              <a:buNone/>
            </a:pPr>
            <a:r>
              <a:rPr lang="es" sz="2400" b="1" dirty="0" smtClean="0">
                <a:solidFill>
                  <a:srgbClr val="0C28B8"/>
                </a:solidFill>
              </a:rPr>
              <a:t> </a:t>
            </a:r>
            <a:r>
              <a:rPr lang="es" sz="2400" b="1" i="0" u="none" strike="noStrike" cap="none" baseline="0" dirty="0">
                <a:solidFill>
                  <a:srgbClr val="0C28B8"/>
                </a:solidFill>
                <a:latin typeface="Arial"/>
                <a:ea typeface="Arial"/>
                <a:cs typeface="Arial"/>
                <a:sym typeface="Arial"/>
                <a:rtl val="0"/>
              </a:rPr>
              <a:t>Parte </a:t>
            </a:r>
            <a:r>
              <a:rPr lang="es" sz="2400" b="1" i="0" u="none" strike="noStrike" cap="none" baseline="0" dirty="0" smtClean="0">
                <a:solidFill>
                  <a:srgbClr val="0C28B8"/>
                </a:solidFill>
                <a:latin typeface="Arial"/>
                <a:ea typeface="Arial"/>
                <a:cs typeface="Arial"/>
                <a:sym typeface="Arial"/>
                <a:rtl val="0"/>
              </a:rPr>
              <a:t>A</a:t>
            </a:r>
          </a:p>
          <a:p>
            <a:pPr marL="0" marR="0" lvl="0" indent="0" algn="ctr" rtl="0">
              <a:lnSpc>
                <a:spcPct val="100000"/>
              </a:lnSpc>
              <a:spcBef>
                <a:spcPts val="0"/>
              </a:spcBef>
              <a:spcAft>
                <a:spcPts val="0"/>
              </a:spcAft>
              <a:buClr>
                <a:schemeClr val="dk1"/>
              </a:buClr>
              <a:buSzPct val="25000"/>
              <a:buFont typeface="Arial"/>
              <a:buNone/>
            </a:pPr>
            <a:endParaRPr lang="es" sz="2400" b="1" i="0" u="none" strike="noStrike" cap="none" baseline="0" dirty="0">
              <a:solidFill>
                <a:srgbClr val="0C28B8"/>
              </a:solidFill>
              <a:latin typeface="Arial"/>
              <a:ea typeface="Arial"/>
              <a:cs typeface="Arial"/>
              <a:sym typeface="Arial"/>
              <a:rtl val="0"/>
            </a:endParaRPr>
          </a:p>
          <a:p>
            <a:pPr marL="0" marR="0" lvl="0" indent="0" algn="l" rtl="0">
              <a:lnSpc>
                <a:spcPct val="100000"/>
              </a:lnSpc>
              <a:spcBef>
                <a:spcPts val="0"/>
              </a:spcBef>
              <a:spcAft>
                <a:spcPts val="0"/>
              </a:spcAft>
              <a:buClr>
                <a:srgbClr val="3333CC"/>
              </a:buClr>
              <a:buSzPct val="25000"/>
              <a:buFont typeface="Arial"/>
              <a:buNone/>
            </a:pPr>
            <a:r>
              <a:rPr lang="es" sz="2300" dirty="0" smtClean="0">
                <a:solidFill>
                  <a:schemeClr val="tx1"/>
                </a:solidFill>
              </a:rPr>
              <a:t>Actividad en Grupo </a:t>
            </a:r>
            <a:r>
              <a:rPr lang="en-US" sz="2300" dirty="0" smtClean="0">
                <a:solidFill>
                  <a:schemeClr val="tx1"/>
                </a:solidFill>
              </a:rPr>
              <a:t>– Parte A: </a:t>
            </a:r>
            <a:r>
              <a:rPr lang="en-US" sz="2300" dirty="0" err="1" smtClean="0">
                <a:solidFill>
                  <a:schemeClr val="tx1"/>
                </a:solidFill>
              </a:rPr>
              <a:t>En</a:t>
            </a:r>
            <a:r>
              <a:rPr lang="en-US" sz="2300" dirty="0" smtClean="0">
                <a:solidFill>
                  <a:schemeClr val="tx1"/>
                </a:solidFill>
              </a:rPr>
              <a:t> </a:t>
            </a:r>
            <a:r>
              <a:rPr lang="en-US" sz="2300" dirty="0" err="1" smtClean="0">
                <a:solidFill>
                  <a:schemeClr val="tx1"/>
                </a:solidFill>
              </a:rPr>
              <a:t>grupos</a:t>
            </a:r>
            <a:r>
              <a:rPr lang="en-US" sz="2300" dirty="0" smtClean="0">
                <a:solidFill>
                  <a:schemeClr val="tx1"/>
                </a:solidFill>
              </a:rPr>
              <a:t> de 4-5 </a:t>
            </a:r>
            <a:r>
              <a:rPr lang="en-US" sz="2300" dirty="0" err="1" smtClean="0">
                <a:solidFill>
                  <a:schemeClr val="tx1"/>
                </a:solidFill>
              </a:rPr>
              <a:t>participntes</a:t>
            </a:r>
            <a:r>
              <a:rPr lang="en-US" sz="2300" dirty="0" smtClean="0">
                <a:solidFill>
                  <a:schemeClr val="tx1"/>
                </a:solidFill>
              </a:rPr>
              <a:t>, </a:t>
            </a:r>
            <a:r>
              <a:rPr lang="en-US" sz="2300" dirty="0" err="1" smtClean="0">
                <a:solidFill>
                  <a:schemeClr val="tx1"/>
                </a:solidFill>
              </a:rPr>
              <a:t>identificar</a:t>
            </a:r>
            <a:r>
              <a:rPr lang="en-US" sz="2300" dirty="0" smtClean="0">
                <a:solidFill>
                  <a:schemeClr val="tx1"/>
                </a:solidFill>
              </a:rPr>
              <a:t> los </a:t>
            </a:r>
            <a:r>
              <a:rPr lang="en-US" sz="2300" dirty="0" err="1" smtClean="0">
                <a:solidFill>
                  <a:schemeClr val="tx1"/>
                </a:solidFill>
              </a:rPr>
              <a:t>equipos</a:t>
            </a:r>
            <a:r>
              <a:rPr lang="en-US" sz="2300" dirty="0" smtClean="0">
                <a:solidFill>
                  <a:schemeClr val="tx1"/>
                </a:solidFill>
              </a:rPr>
              <a:t> claves </a:t>
            </a:r>
            <a:r>
              <a:rPr lang="en-US" sz="2300" dirty="0" err="1" smtClean="0">
                <a:solidFill>
                  <a:schemeClr val="tx1"/>
                </a:solidFill>
              </a:rPr>
              <a:t>que</a:t>
            </a:r>
            <a:r>
              <a:rPr lang="en-US" sz="2300" dirty="0" smtClean="0">
                <a:solidFill>
                  <a:schemeClr val="tx1"/>
                </a:solidFill>
              </a:rPr>
              <a:t> se </a:t>
            </a:r>
            <a:r>
              <a:rPr lang="en-US" sz="2300" dirty="0" err="1" smtClean="0">
                <a:solidFill>
                  <a:schemeClr val="tx1"/>
                </a:solidFill>
              </a:rPr>
              <a:t>utilizan</a:t>
            </a:r>
            <a:r>
              <a:rPr lang="en-US" sz="2300" dirty="0" smtClean="0">
                <a:solidFill>
                  <a:schemeClr val="tx1"/>
                </a:solidFill>
              </a:rPr>
              <a:t> </a:t>
            </a:r>
            <a:r>
              <a:rPr lang="en-US" sz="2300" dirty="0" err="1" smtClean="0">
                <a:solidFill>
                  <a:schemeClr val="tx1"/>
                </a:solidFill>
              </a:rPr>
              <a:t>en</a:t>
            </a:r>
            <a:r>
              <a:rPr lang="en-US" sz="2300" dirty="0" smtClean="0">
                <a:solidFill>
                  <a:schemeClr val="tx1"/>
                </a:solidFill>
              </a:rPr>
              <a:t> </a:t>
            </a:r>
            <a:r>
              <a:rPr lang="en-US" sz="2300" dirty="0" err="1" smtClean="0">
                <a:solidFill>
                  <a:schemeClr val="tx1"/>
                </a:solidFill>
              </a:rPr>
              <a:t>cada</a:t>
            </a:r>
            <a:r>
              <a:rPr lang="en-US" sz="2300" dirty="0" smtClean="0">
                <a:solidFill>
                  <a:schemeClr val="tx1"/>
                </a:solidFill>
              </a:rPr>
              <a:t> </a:t>
            </a:r>
            <a:r>
              <a:rPr lang="en-US" sz="2300" dirty="0" err="1" smtClean="0">
                <a:solidFill>
                  <a:schemeClr val="tx1"/>
                </a:solidFill>
              </a:rPr>
              <a:t>paso</a:t>
            </a:r>
            <a:r>
              <a:rPr lang="en-US" sz="2300" dirty="0" smtClean="0">
                <a:solidFill>
                  <a:schemeClr val="tx1"/>
                </a:solidFill>
              </a:rPr>
              <a:t> del </a:t>
            </a:r>
            <a:r>
              <a:rPr lang="en-US" sz="2300" dirty="0" err="1" smtClean="0">
                <a:solidFill>
                  <a:schemeClr val="tx1"/>
                </a:solidFill>
              </a:rPr>
              <a:t>manejo</a:t>
            </a:r>
            <a:r>
              <a:rPr lang="en-US" sz="2300" dirty="0" smtClean="0">
                <a:solidFill>
                  <a:schemeClr val="tx1"/>
                </a:solidFill>
              </a:rPr>
              <a:t> de </a:t>
            </a:r>
            <a:r>
              <a:rPr lang="en-US" sz="2300" dirty="0" err="1" smtClean="0">
                <a:solidFill>
                  <a:schemeClr val="tx1"/>
                </a:solidFill>
              </a:rPr>
              <a:t>materiales</a:t>
            </a:r>
            <a:r>
              <a:rPr lang="en-US" sz="2300" dirty="0" smtClean="0">
                <a:solidFill>
                  <a:schemeClr val="tx1"/>
                </a:solidFill>
              </a:rPr>
              <a:t> e </a:t>
            </a:r>
            <a:r>
              <a:rPr lang="en-US" sz="2300" dirty="0" err="1" smtClean="0">
                <a:solidFill>
                  <a:schemeClr val="tx1"/>
                </a:solidFill>
              </a:rPr>
              <a:t>indicarlos</a:t>
            </a:r>
            <a:r>
              <a:rPr lang="en-US" sz="2300" dirty="0" smtClean="0">
                <a:solidFill>
                  <a:schemeClr val="tx1"/>
                </a:solidFill>
              </a:rPr>
              <a:t> </a:t>
            </a:r>
            <a:r>
              <a:rPr lang="en-US" sz="2300" dirty="0" err="1" smtClean="0">
                <a:solidFill>
                  <a:schemeClr val="tx1"/>
                </a:solidFill>
              </a:rPr>
              <a:t>en</a:t>
            </a:r>
            <a:r>
              <a:rPr lang="en-US" sz="2300" dirty="0" smtClean="0">
                <a:solidFill>
                  <a:schemeClr val="tx1"/>
                </a:solidFill>
              </a:rPr>
              <a:t> el </a:t>
            </a:r>
            <a:r>
              <a:rPr lang="en-US" sz="2300" dirty="0" err="1" smtClean="0">
                <a:solidFill>
                  <a:schemeClr val="tx1"/>
                </a:solidFill>
              </a:rPr>
              <a:t>mapa</a:t>
            </a:r>
            <a:r>
              <a:rPr lang="en-US" sz="2300" dirty="0" smtClean="0">
                <a:solidFill>
                  <a:schemeClr val="tx1"/>
                </a:solidFill>
              </a:rPr>
              <a:t> de </a:t>
            </a:r>
            <a:r>
              <a:rPr lang="en-US" sz="2300" dirty="0" err="1" smtClean="0">
                <a:solidFill>
                  <a:schemeClr val="tx1"/>
                </a:solidFill>
              </a:rPr>
              <a:t>flujo</a:t>
            </a:r>
            <a:r>
              <a:rPr lang="en-US" sz="2300" dirty="0" smtClean="0">
                <a:solidFill>
                  <a:schemeClr val="tx1"/>
                </a:solidFill>
              </a:rPr>
              <a:t> de </a:t>
            </a:r>
            <a:r>
              <a:rPr lang="en-US" sz="2300" dirty="0" err="1" smtClean="0">
                <a:solidFill>
                  <a:schemeClr val="tx1"/>
                </a:solidFill>
              </a:rPr>
              <a:t>materiales</a:t>
            </a:r>
            <a:r>
              <a:rPr lang="en-US" sz="2300" dirty="0" smtClean="0">
                <a:solidFill>
                  <a:schemeClr val="tx1"/>
                </a:solidFill>
              </a:rPr>
              <a:t>.</a:t>
            </a:r>
            <a:endParaRPr lang="es" sz="2300" i="1" u="none" strike="noStrike" cap="none" baseline="0" dirty="0">
              <a:solidFill>
                <a:schemeClr val="tx1"/>
              </a:solidFill>
              <a:sym typeface="Arial"/>
              <a:rtl val="0"/>
            </a:endParaRPr>
          </a:p>
          <a:p>
            <a:pPr marL="0" marR="0" lvl="0" indent="0" algn="l" rtl="0">
              <a:lnSpc>
                <a:spcPct val="100000"/>
              </a:lnSpc>
              <a:spcBef>
                <a:spcPts val="0"/>
              </a:spcBef>
              <a:spcAft>
                <a:spcPts val="0"/>
              </a:spcAft>
              <a:buClr>
                <a:schemeClr val="dk1"/>
              </a:buClr>
              <a:buFont typeface="Arial"/>
              <a:buNone/>
            </a:pPr>
            <a:endParaRPr sz="2400" b="0" i="1" u="none" strike="noStrike" cap="none" baseline="0" dirty="0">
              <a:solidFill>
                <a:srgbClr val="3333CC"/>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rgbClr val="0066D8"/>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Arial"/>
              <a:ea typeface="Arial"/>
              <a:cs typeface="Arial"/>
              <a:sym typeface="Arial"/>
              <a:rtl val="0"/>
            </a:endParaRPr>
          </a:p>
        </p:txBody>
      </p:sp>
      <p:sp>
        <p:nvSpPr>
          <p:cNvPr id="312" name="Shape 312" title="caja de texto - Actividad en Grupo – Parte A: En grupos de 4-5 participntes, identificar los equipos claves que se utilizan en cada paso del manejo de materiales e indicarlos en el mapa de flujo de materiales."/>
          <p:cNvSpPr/>
          <p:nvPr/>
        </p:nvSpPr>
        <p:spPr>
          <a:xfrm>
            <a:off x="497714" y="2932104"/>
            <a:ext cx="8077199" cy="1676399"/>
          </a:xfrm>
          <a:prstGeom prst="rect">
            <a:avLst/>
          </a:prstGeom>
          <a:noFill/>
          <a:ln w="38100" cap="flat">
            <a:solidFill>
              <a:srgbClr val="5823C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313" name="Shape 313"/>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30</a:t>
            </a:fld>
            <a:endParaRPr lang="es" sz="1200" b="0" i="0" u="none" strike="noStrike" cap="none" baseline="0">
              <a:solidFill>
                <a:srgbClr val="888888"/>
              </a:solidFill>
              <a:latin typeface="Arial"/>
              <a:ea typeface="Arial"/>
              <a:cs typeface="Arial"/>
              <a:sym typeface="Arial"/>
              <a:rtl val="0"/>
            </a:endParaRPr>
          </a:p>
        </p:txBody>
      </p:sp>
      <p:sp>
        <p:nvSpPr>
          <p:cNvPr id="8"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s30</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Shape 320"/>
          <p:cNvSpPr txBox="1">
            <a:spLocks noGrp="1"/>
          </p:cNvSpPr>
          <p:nvPr>
            <p:ph type="body" idx="1"/>
          </p:nvPr>
        </p:nvSpPr>
        <p:spPr>
          <a:xfrm>
            <a:off x="497714" y="1554870"/>
            <a:ext cx="7726100" cy="4312530"/>
          </a:xfrm>
          <a:prstGeom prst="rect">
            <a:avLst/>
          </a:prstGeom>
          <a:noFill/>
          <a:ln>
            <a:noFill/>
          </a:ln>
        </p:spPr>
        <p:txBody>
          <a:bodyPr lIns="91425" tIns="91425" rIns="91425" bIns="91425" anchor="t" anchorCtr="0">
            <a:noAutofit/>
          </a:bodyPr>
          <a:lstStyle/>
          <a:p>
            <a:pPr lvl="0" algn="ctr">
              <a:buSzPct val="25000"/>
            </a:pPr>
            <a:r>
              <a:rPr lang="es" sz="2400" b="1" dirty="0">
                <a:solidFill>
                  <a:srgbClr val="0C28B8"/>
                </a:solidFill>
              </a:rPr>
              <a:t>Actividad de Aprendizaje </a:t>
            </a:r>
            <a:r>
              <a:rPr lang="es" sz="2400" b="1" dirty="0" smtClean="0">
                <a:solidFill>
                  <a:srgbClr val="0C28B8"/>
                </a:solidFill>
              </a:rPr>
              <a:t>Grupal</a:t>
            </a:r>
            <a:endParaRPr lang="es" sz="2400" b="1" dirty="0">
              <a:solidFill>
                <a:srgbClr val="0C28B8"/>
              </a:solidFill>
            </a:endParaRPr>
          </a:p>
          <a:p>
            <a:pPr lvl="0" algn="ctr">
              <a:buSzPct val="25000"/>
            </a:pPr>
            <a:endParaRPr lang="es" sz="2400" b="1" dirty="0">
              <a:solidFill>
                <a:srgbClr val="0C28B8"/>
              </a:solidFill>
            </a:endParaRPr>
          </a:p>
          <a:p>
            <a:pPr lvl="0" algn="ctr">
              <a:buSzPct val="25000"/>
            </a:pPr>
            <a:r>
              <a:rPr lang="es" sz="2400" b="1" dirty="0">
                <a:solidFill>
                  <a:srgbClr val="0C28B8"/>
                </a:solidFill>
              </a:rPr>
              <a:t> Parte </a:t>
            </a:r>
            <a:r>
              <a:rPr lang="es" sz="2400" b="1" dirty="0" smtClean="0">
                <a:solidFill>
                  <a:srgbClr val="0C28B8"/>
                </a:solidFill>
              </a:rPr>
              <a:t>B</a:t>
            </a:r>
            <a:endParaRPr lang="es" sz="2400" b="1" dirty="0">
              <a:solidFill>
                <a:srgbClr val="0C28B8"/>
              </a:solidFill>
            </a:endParaRP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rgbClr val="3333CC"/>
              </a:solidFill>
              <a:latin typeface="Arial"/>
              <a:ea typeface="Arial"/>
              <a:cs typeface="Arial"/>
              <a:sym typeface="Arial"/>
              <a:rtl val="0"/>
            </a:endParaRPr>
          </a:p>
          <a:p>
            <a:pPr lvl="0">
              <a:buClr>
                <a:srgbClr val="3333CC"/>
              </a:buClr>
              <a:buSzPct val="25000"/>
            </a:pPr>
            <a:r>
              <a:rPr lang="es" sz="2400" b="0" i="1" u="none" strike="noStrike" cap="none" baseline="0" dirty="0">
                <a:solidFill>
                  <a:srgbClr val="1B2E6C"/>
                </a:solidFill>
                <a:latin typeface="Arial"/>
                <a:ea typeface="Arial"/>
                <a:cs typeface="Arial"/>
                <a:sym typeface="Arial"/>
                <a:rtl val="0"/>
              </a:rPr>
              <a:t> </a:t>
            </a:r>
            <a:r>
              <a:rPr lang="es" sz="2400" dirty="0" smtClean="0">
                <a:solidFill>
                  <a:schemeClr val="tx1"/>
                </a:solidFill>
                <a:rtl val="0"/>
              </a:rPr>
              <a:t>Parte B – Trazado del Mapa de Peligros – en su grupo traze un mapa de </a:t>
            </a:r>
            <a:r>
              <a:rPr lang="es" sz="2400" dirty="0">
                <a:solidFill>
                  <a:schemeClr val="dk1"/>
                </a:solidFill>
              </a:rPr>
              <a:t>los </a:t>
            </a:r>
            <a:r>
              <a:rPr lang="es" sz="2400" dirty="0" smtClean="0">
                <a:solidFill>
                  <a:schemeClr val="dk1"/>
                </a:solidFill>
              </a:rPr>
              <a:t>peligros </a:t>
            </a:r>
            <a:r>
              <a:rPr lang="es" sz="2400" dirty="0">
                <a:solidFill>
                  <a:schemeClr val="dk1"/>
                </a:solidFill>
              </a:rPr>
              <a:t>de quedar pillado y de ser </a:t>
            </a:r>
            <a:r>
              <a:rPr lang="es" sz="2400" dirty="0" smtClean="0">
                <a:solidFill>
                  <a:schemeClr val="dk1"/>
                </a:solidFill>
              </a:rPr>
              <a:t>impactado en cada paso de la cadena del manejo de materiales. </a:t>
            </a:r>
            <a:endParaRPr sz="2400" b="0" u="none" strike="noStrike" cap="none" baseline="0" dirty="0">
              <a:solidFill>
                <a:srgbClr val="3333CC"/>
              </a:solidFill>
              <a:sym typeface="Arial"/>
              <a:rtl val="0"/>
            </a:endParaRP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rgbClr val="0066D8"/>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Arial"/>
              <a:ea typeface="Arial"/>
              <a:cs typeface="Arial"/>
              <a:sym typeface="Arial"/>
              <a:rtl val="0"/>
            </a:endParaRPr>
          </a:p>
        </p:txBody>
      </p:sp>
      <p:sp>
        <p:nvSpPr>
          <p:cNvPr id="322" name="Shape 322"/>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31</a:t>
            </a:fld>
            <a:endParaRPr lang="es" sz="1200" b="0" i="0" u="none" strike="noStrike" cap="none" baseline="0">
              <a:solidFill>
                <a:srgbClr val="888888"/>
              </a:solidFill>
              <a:latin typeface="Arial"/>
              <a:ea typeface="Arial"/>
              <a:cs typeface="Arial"/>
              <a:sym typeface="Arial"/>
              <a:rtl val="0"/>
            </a:endParaRPr>
          </a:p>
        </p:txBody>
      </p:sp>
      <p:sp>
        <p:nvSpPr>
          <p:cNvPr id="323" name="Shape 323" title="caja de texto -  Parte B – Trazado del Mapa de Peligros – en su grupo traze un mapa de los peligros de quedar pillado y de ser impactado en cada paso de la cadena del manejo de materiales. "/>
          <p:cNvSpPr/>
          <p:nvPr/>
        </p:nvSpPr>
        <p:spPr>
          <a:xfrm>
            <a:off x="533400" y="2984740"/>
            <a:ext cx="8077199" cy="1759788"/>
          </a:xfrm>
          <a:prstGeom prst="rect">
            <a:avLst/>
          </a:prstGeom>
          <a:noFill/>
          <a:ln w="38100" cap="flat">
            <a:solidFill>
              <a:srgbClr val="5823C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8"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s31</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Shape 329"/>
          <p:cNvSpPr txBox="1">
            <a:spLocks noGrp="1"/>
          </p:cNvSpPr>
          <p:nvPr>
            <p:ph type="body" idx="1"/>
          </p:nvPr>
        </p:nvSpPr>
        <p:spPr>
          <a:xfrm>
            <a:off x="497714" y="1554870"/>
            <a:ext cx="8366564" cy="3724153"/>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s" sz="2400" b="1" dirty="0" smtClean="0">
                <a:solidFill>
                  <a:srgbClr val="0C28B8"/>
                </a:solidFill>
              </a:rPr>
              <a:t>Materiales Provistos para la Actividad</a:t>
            </a:r>
            <a:endParaRPr lang="es" sz="2400" b="1" dirty="0">
              <a:solidFill>
                <a:srgbClr val="0C28B8"/>
              </a:solidFill>
            </a:endParaRP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rgbClr val="3333CC"/>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s" sz="2400" b="1" i="1" u="none" strike="noStrike" cap="none" baseline="0" dirty="0" smtClean="0">
                <a:solidFill>
                  <a:srgbClr val="0C28B8"/>
                </a:solidFill>
                <a:latin typeface="Arial"/>
                <a:ea typeface="Arial"/>
                <a:cs typeface="Arial"/>
                <a:sym typeface="Arial"/>
                <a:rtl val="0"/>
              </a:rPr>
              <a:t>Parte A</a:t>
            </a:r>
            <a:endParaRPr lang="es" sz="2400" b="1" i="1" u="none" strike="noStrike" cap="none" baseline="0" dirty="0">
              <a:solidFill>
                <a:srgbClr val="0C28B8"/>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s" sz="2400" b="0" i="1" u="none" strike="noStrike" cap="none" baseline="0" dirty="0">
                <a:solidFill>
                  <a:srgbClr val="0C28B8"/>
                </a:solidFill>
                <a:latin typeface="Arial"/>
                <a:ea typeface="Arial"/>
                <a:cs typeface="Arial"/>
                <a:sym typeface="Arial"/>
                <a:rtl val="0"/>
              </a:rPr>
              <a:t>  </a:t>
            </a:r>
            <a:r>
              <a:rPr lang="es" sz="2400" b="0" i="1" u="none" strike="noStrike" cap="none" baseline="0" dirty="0" smtClean="0">
                <a:solidFill>
                  <a:schemeClr val="dk1"/>
                </a:solidFill>
                <a:latin typeface="Arial"/>
                <a:ea typeface="Arial"/>
                <a:cs typeface="Arial"/>
                <a:sym typeface="Arial"/>
                <a:rtl val="0"/>
              </a:rPr>
              <a:t>Instrucciones para la actividad de identificación de equipo</a:t>
            </a:r>
            <a:endParaRPr lang="es" sz="2400" b="0" i="1"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s" sz="2400" i="1" dirty="0">
                <a:solidFill>
                  <a:schemeClr val="dk1"/>
                </a:solidFill>
              </a:rPr>
              <a:t> </a:t>
            </a:r>
            <a:r>
              <a:rPr lang="es" sz="2400" i="1" dirty="0" smtClean="0">
                <a:solidFill>
                  <a:schemeClr val="dk1"/>
                </a:solidFill>
              </a:rPr>
              <a:t> Mapa de flujo de procesos</a:t>
            </a:r>
            <a:endParaRPr lang="es" sz="2400" b="0" i="1"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s" sz="2400" b="0" i="1" u="none" strike="noStrike" cap="none" baseline="0" dirty="0">
                <a:solidFill>
                  <a:schemeClr val="dk1"/>
                </a:solidFill>
                <a:latin typeface="Arial"/>
                <a:ea typeface="Arial"/>
                <a:cs typeface="Arial"/>
                <a:sym typeface="Arial"/>
                <a:rtl val="0"/>
              </a:rPr>
              <a:t>  </a:t>
            </a:r>
            <a:r>
              <a:rPr lang="es" sz="2400" b="0" i="1" u="none" strike="noStrike" cap="none" baseline="0" dirty="0" smtClean="0">
                <a:solidFill>
                  <a:schemeClr val="dk1"/>
                </a:solidFill>
                <a:latin typeface="Arial"/>
                <a:ea typeface="Arial"/>
                <a:cs typeface="Arial"/>
                <a:sym typeface="Arial"/>
                <a:rtl val="0"/>
              </a:rPr>
              <a:t>Plantilla de Informe</a:t>
            </a:r>
            <a:endParaRPr lang="es" sz="2400" b="0" i="1"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s" sz="2400" b="1" i="1" u="none" strike="noStrike" cap="none" baseline="0" dirty="0">
                <a:solidFill>
                  <a:srgbClr val="0C28B8"/>
                </a:solidFill>
                <a:latin typeface="Arial"/>
                <a:ea typeface="Arial"/>
                <a:cs typeface="Arial"/>
                <a:sym typeface="Arial"/>
                <a:rtl val="0"/>
              </a:rPr>
              <a:t>  </a:t>
            </a:r>
          </a:p>
          <a:p>
            <a:pPr marL="0" marR="0" lvl="0" indent="0" algn="l" rtl="0">
              <a:lnSpc>
                <a:spcPct val="100000"/>
              </a:lnSpc>
              <a:spcBef>
                <a:spcPts val="0"/>
              </a:spcBef>
              <a:spcAft>
                <a:spcPts val="0"/>
              </a:spcAft>
              <a:buClr>
                <a:schemeClr val="dk1"/>
              </a:buClr>
              <a:buSzPct val="25000"/>
              <a:buFont typeface="Arial"/>
              <a:buNone/>
            </a:pPr>
            <a:r>
              <a:rPr lang="es" sz="2400" b="1" i="1" u="none" strike="noStrike" cap="none" baseline="0" dirty="0">
                <a:solidFill>
                  <a:srgbClr val="0C28B8"/>
                </a:solidFill>
                <a:latin typeface="Arial"/>
                <a:ea typeface="Arial"/>
                <a:cs typeface="Arial"/>
                <a:sym typeface="Arial"/>
                <a:rtl val="0"/>
              </a:rPr>
              <a:t>Part B</a:t>
            </a:r>
          </a:p>
          <a:p>
            <a:pPr lvl="0">
              <a:buClr>
                <a:srgbClr val="617CD7"/>
              </a:buClr>
              <a:buSzPct val="25000"/>
            </a:pPr>
            <a:r>
              <a:rPr lang="es" sz="2400" i="1" dirty="0" smtClean="0">
                <a:solidFill>
                  <a:schemeClr val="dk1"/>
                </a:solidFill>
              </a:rPr>
              <a:t>  Instrucciones </a:t>
            </a:r>
            <a:r>
              <a:rPr lang="es" sz="2400" i="1" dirty="0">
                <a:solidFill>
                  <a:schemeClr val="dk1"/>
                </a:solidFill>
              </a:rPr>
              <a:t>para la actividad </a:t>
            </a:r>
            <a:r>
              <a:rPr lang="es" sz="2400" i="1" dirty="0" smtClean="0">
                <a:solidFill>
                  <a:schemeClr val="dk1"/>
                </a:solidFill>
              </a:rPr>
              <a:t>del trazado de mapa de</a:t>
            </a:r>
          </a:p>
          <a:p>
            <a:pPr lvl="0">
              <a:buClr>
                <a:srgbClr val="617CD7"/>
              </a:buClr>
              <a:buSzPct val="25000"/>
            </a:pPr>
            <a:r>
              <a:rPr lang="es" sz="2400" i="1" dirty="0">
                <a:solidFill>
                  <a:schemeClr val="dk1"/>
                </a:solidFill>
              </a:rPr>
              <a:t> </a:t>
            </a:r>
            <a:r>
              <a:rPr lang="es" sz="2400" i="1" dirty="0" smtClean="0">
                <a:solidFill>
                  <a:schemeClr val="dk1"/>
                </a:solidFill>
              </a:rPr>
              <a:t> peligros </a:t>
            </a:r>
          </a:p>
          <a:p>
            <a:pPr lvl="0">
              <a:buClr>
                <a:srgbClr val="617CD7"/>
              </a:buClr>
              <a:buSzPct val="25000"/>
            </a:pPr>
            <a:r>
              <a:rPr lang="es" sz="2400" i="1" dirty="0" smtClean="0">
                <a:solidFill>
                  <a:schemeClr val="dk1"/>
                </a:solidFill>
              </a:rPr>
              <a:t>  Mapa de flujo de procesos</a:t>
            </a:r>
            <a:endParaRPr lang="es" sz="2400" i="1" dirty="0">
              <a:solidFill>
                <a:schemeClr val="dk1"/>
              </a:solidFill>
            </a:endParaRPr>
          </a:p>
          <a:p>
            <a:pPr lvl="0">
              <a:buSzPct val="25000"/>
            </a:pPr>
            <a:r>
              <a:rPr lang="es" sz="2400" i="1" dirty="0">
                <a:solidFill>
                  <a:schemeClr val="dk1"/>
                </a:solidFill>
              </a:rPr>
              <a:t>  Plantilla de Informe</a:t>
            </a:r>
          </a:p>
          <a:p>
            <a:pPr marL="0" marR="0" lvl="0" indent="0" algn="l" rtl="0">
              <a:lnSpc>
                <a:spcPct val="100000"/>
              </a:lnSpc>
              <a:spcBef>
                <a:spcPts val="0"/>
              </a:spcBef>
              <a:spcAft>
                <a:spcPts val="0"/>
              </a:spcAft>
              <a:buClr>
                <a:schemeClr val="dk1"/>
              </a:buClr>
              <a:buFont typeface="Arial"/>
              <a:buNone/>
            </a:pPr>
            <a:endParaRPr sz="2400" b="0" i="1" u="none" strike="noStrike" cap="none" baseline="0" dirty="0">
              <a:solidFill>
                <a:srgbClr val="3333CC"/>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2400" b="0" i="1" u="none" strike="noStrike" cap="none" baseline="0" dirty="0">
              <a:solidFill>
                <a:srgbClr val="3333CC"/>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s" sz="2400" b="0" i="1" u="none" strike="noStrike" cap="none" baseline="0" dirty="0">
                <a:solidFill>
                  <a:srgbClr val="3333CC"/>
                </a:solidFill>
                <a:latin typeface="Arial"/>
                <a:ea typeface="Arial"/>
                <a:cs typeface="Arial"/>
                <a:sym typeface="Arial"/>
                <a:rtl val="0"/>
              </a:rPr>
              <a:t>  </a:t>
            </a: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rgbClr val="0066D8"/>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Arial"/>
              <a:ea typeface="Arial"/>
              <a:cs typeface="Arial"/>
              <a:sym typeface="Arial"/>
              <a:rtl val="0"/>
            </a:endParaRPr>
          </a:p>
        </p:txBody>
      </p:sp>
      <p:sp>
        <p:nvSpPr>
          <p:cNvPr id="331" name="Shape 331"/>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32</a:t>
            </a:fld>
            <a:endParaRPr lang="es" sz="1200" b="0" i="0" u="none" strike="noStrike" cap="none" baseline="0">
              <a:solidFill>
                <a:srgbClr val="888888"/>
              </a:solidFill>
              <a:latin typeface="Arial"/>
              <a:ea typeface="Arial"/>
              <a:cs typeface="Arial"/>
              <a:sym typeface="Arial"/>
              <a:rtl val="0"/>
            </a:endParaRPr>
          </a:p>
        </p:txBody>
      </p:sp>
      <p:sp>
        <p:nvSpPr>
          <p:cNvPr id="332" name="Shape 332" title="caja de texto - Parte A - Instrucciones para la actividad de identificación de equipo; Mapa de flujo de procesos, Plantilla de Informe / Parte B - Instucciones para la actividad del trazado de mapa de peligros; Mapa de flujo de procesos; Plantilla de Informe"/>
          <p:cNvSpPr/>
          <p:nvPr/>
        </p:nvSpPr>
        <p:spPr>
          <a:xfrm>
            <a:off x="497714" y="2355928"/>
            <a:ext cx="8330878" cy="3717067"/>
          </a:xfrm>
          <a:prstGeom prst="rect">
            <a:avLst/>
          </a:prstGeom>
          <a:noFill/>
          <a:ln w="38100" cap="flat">
            <a:solidFill>
              <a:srgbClr val="5823C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0" name="Shape 179"/>
          <p:cNvSpPr txBox="1">
            <a:spLocks noGrp="1"/>
          </p:cNvSpPr>
          <p:nvPr>
            <p:ph type="title"/>
          </p:nvPr>
        </p:nvSpPr>
        <p:spPr>
          <a:xfrm>
            <a:off x="457199" y="349937"/>
            <a:ext cx="8229600" cy="1143200"/>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0066D8"/>
                </a:solidFill>
              </a:rPr>
              <a:t>Resumen de </a:t>
            </a:r>
            <a:r>
              <a:rPr lang="es" sz="3000" b="1" dirty="0" smtClean="0">
                <a:solidFill>
                  <a:srgbClr val="0066D8"/>
                </a:solidFill>
              </a:rPr>
              <a:t>Peligros- </a:t>
            </a:r>
            <a:r>
              <a:rPr lang="es" sz="3000" b="1" dirty="0">
                <a:solidFill>
                  <a:srgbClr val="0066D8"/>
                </a:solidFill>
              </a:rPr>
              <a:t>Módulo 1</a:t>
            </a:r>
            <a:r>
              <a:rPr lang="es" sz="3000" b="1" dirty="0" smtClean="0">
                <a:solidFill>
                  <a:srgbClr val="0066D8"/>
                </a:solidFill>
              </a:rPr>
              <a:t>​ </a:t>
            </a:r>
            <a:r>
              <a:rPr lang="es" sz="3000" b="1" dirty="0" smtClean="0">
                <a:solidFill>
                  <a:schemeClr val="bg1"/>
                </a:solidFill>
              </a:rPr>
              <a:t>s32</a:t>
            </a:r>
            <a:endParaRPr lang="es" sz="30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414675"/>
            <a:ext cx="8229600" cy="1143299"/>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1155CC"/>
                </a:solidFill>
              </a:rPr>
              <a:t>Resumen de </a:t>
            </a:r>
            <a:r>
              <a:rPr lang="es" sz="3000" b="1" dirty="0" smtClean="0">
                <a:solidFill>
                  <a:srgbClr val="1155CC"/>
                </a:solidFill>
              </a:rPr>
              <a:t>Peligros- </a:t>
            </a:r>
            <a:r>
              <a:rPr lang="es" sz="3000" b="1" dirty="0">
                <a:solidFill>
                  <a:srgbClr val="1155CC"/>
                </a:solidFill>
              </a:rPr>
              <a:t>Módulo 1</a:t>
            </a:r>
            <a:r>
              <a:rPr lang="es" sz="3000" b="1" dirty="0" smtClean="0">
                <a:solidFill>
                  <a:srgbClr val="1155CC"/>
                </a:solidFill>
              </a:rPr>
              <a:t>​ </a:t>
            </a:r>
            <a:r>
              <a:rPr lang="es" sz="3000" b="1" dirty="0" smtClean="0">
                <a:solidFill>
                  <a:schemeClr val="bg1"/>
                </a:solidFill>
              </a:rPr>
              <a:t>s4</a:t>
            </a:r>
            <a:endParaRPr lang="es" sz="3000" b="1" dirty="0">
              <a:solidFill>
                <a:schemeClr val="bg1"/>
              </a:solidFill>
            </a:endParaRPr>
          </a:p>
        </p:txBody>
      </p:sp>
      <p:sp>
        <p:nvSpPr>
          <p:cNvPr id="56" name="Shape 56"/>
          <p:cNvSpPr txBox="1">
            <a:spLocks noGrp="1"/>
          </p:cNvSpPr>
          <p:nvPr>
            <p:ph type="body" idx="1"/>
          </p:nvPr>
        </p:nvSpPr>
        <p:spPr>
          <a:xfrm>
            <a:off x="486150" y="1477699"/>
            <a:ext cx="7726200" cy="4878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 sz="2400" b="1" dirty="0">
                <a:solidFill>
                  <a:srgbClr val="0C30B8"/>
                </a:solidFill>
              </a:rPr>
              <a:t>Resultados de Aprendizajes</a:t>
            </a:r>
            <a:r>
              <a:rPr lang="es" sz="2400" b="1" i="0" u="none" strike="noStrike" cap="none" baseline="0" dirty="0">
                <a:solidFill>
                  <a:srgbClr val="0C30B8"/>
                </a:solidFill>
                <a:latin typeface="Arial"/>
                <a:ea typeface="Arial"/>
                <a:cs typeface="Arial"/>
                <a:sym typeface="Arial"/>
              </a:rPr>
              <a:t>: </a:t>
            </a:r>
            <a:r>
              <a:rPr lang="es" sz="2400" b="1" dirty="0">
                <a:solidFill>
                  <a:srgbClr val="0C30B8"/>
                </a:solidFill>
              </a:rPr>
              <a:t>Los </a:t>
            </a:r>
            <a:r>
              <a:rPr lang="es" sz="2400" b="1" dirty="0" smtClean="0">
                <a:solidFill>
                  <a:srgbClr val="0C30B8"/>
                </a:solidFill>
              </a:rPr>
              <a:t>participantes deberán ser </a:t>
            </a:r>
            <a:r>
              <a:rPr lang="es" sz="2400" b="1" dirty="0">
                <a:solidFill>
                  <a:srgbClr val="0C30B8"/>
                </a:solidFill>
              </a:rPr>
              <a:t>capaces de</a:t>
            </a:r>
            <a:r>
              <a:rPr lang="es" sz="2400" b="1" i="0" u="none" strike="noStrike" cap="none" baseline="0" dirty="0">
                <a:solidFill>
                  <a:srgbClr val="0C30B8"/>
                </a:solidFill>
                <a:latin typeface="Arial"/>
                <a:ea typeface="Arial"/>
                <a:cs typeface="Arial"/>
                <a:sym typeface="Arial"/>
              </a:rPr>
              <a:t>:</a:t>
            </a:r>
          </a:p>
          <a:p>
            <a:pPr marL="342900" marR="0" lvl="0" indent="-342900" algn="l" rtl="0">
              <a:lnSpc>
                <a:spcPct val="100000"/>
              </a:lnSpc>
              <a:spcBef>
                <a:spcPts val="0"/>
              </a:spcBef>
              <a:spcAft>
                <a:spcPts val="0"/>
              </a:spcAft>
              <a:buClr>
                <a:srgbClr val="0C30B8"/>
              </a:buClr>
              <a:buSzPct val="100000"/>
              <a:buFont typeface="Noto Symbol"/>
              <a:buChar char="❑"/>
            </a:pPr>
            <a:r>
              <a:rPr lang="es" sz="2400" dirty="0">
                <a:solidFill>
                  <a:schemeClr val="dk1"/>
                </a:solidFill>
              </a:rPr>
              <a:t>Identificar características especiales de las </a:t>
            </a:r>
            <a:r>
              <a:rPr lang="es" sz="2400" dirty="0" smtClean="0">
                <a:solidFill>
                  <a:schemeClr val="dk1"/>
                </a:solidFill>
              </a:rPr>
              <a:t>compañías que fabrican y/o suplen acero estructural que </a:t>
            </a:r>
            <a:r>
              <a:rPr lang="es" sz="2400" dirty="0">
                <a:solidFill>
                  <a:schemeClr val="dk1"/>
                </a:solidFill>
              </a:rPr>
              <a:t>varían de otras industrias que </a:t>
            </a:r>
            <a:r>
              <a:rPr lang="es" sz="2400" dirty="0" smtClean="0">
                <a:solidFill>
                  <a:schemeClr val="dk1"/>
                </a:solidFill>
              </a:rPr>
              <a:t>incluyen </a:t>
            </a:r>
            <a:r>
              <a:rPr lang="es" sz="2400" dirty="0">
                <a:solidFill>
                  <a:schemeClr val="dk1"/>
                </a:solidFill>
              </a:rPr>
              <a:t>actividades de </a:t>
            </a:r>
            <a:r>
              <a:rPr lang="es" sz="2400" dirty="0">
                <a:solidFill>
                  <a:schemeClr val="tx1"/>
                </a:solidFill>
              </a:rPr>
              <a:t>almacenamiento</a:t>
            </a:r>
            <a:r>
              <a:rPr lang="es" sz="2400" dirty="0">
                <a:solidFill>
                  <a:schemeClr val="dk1"/>
                </a:solidFill>
              </a:rPr>
              <a:t>.</a:t>
            </a:r>
          </a:p>
          <a:p>
            <a:pPr marL="342900" marR="0" lvl="0" indent="-342900" algn="l" rtl="0">
              <a:lnSpc>
                <a:spcPct val="100000"/>
              </a:lnSpc>
              <a:spcBef>
                <a:spcPts val="0"/>
              </a:spcBef>
              <a:spcAft>
                <a:spcPts val="0"/>
              </a:spcAft>
              <a:buClr>
                <a:srgbClr val="0C30B8"/>
              </a:buClr>
              <a:buSzPct val="100000"/>
              <a:buFont typeface="Noto Symbol"/>
              <a:buChar char="❑"/>
            </a:pPr>
            <a:r>
              <a:rPr lang="es" sz="2400" dirty="0">
                <a:solidFill>
                  <a:srgbClr val="212121"/>
                </a:solidFill>
              </a:rPr>
              <a:t>Identificar las principales actividades de almacenamiento que tienen lugar en las </a:t>
            </a:r>
            <a:r>
              <a:rPr lang="es" sz="2400" dirty="0" smtClean="0">
                <a:solidFill>
                  <a:srgbClr val="212121"/>
                </a:solidFill>
              </a:rPr>
              <a:t>compañías </a:t>
            </a:r>
            <a:r>
              <a:rPr lang="es" sz="2400" dirty="0" smtClean="0"/>
              <a:t>de </a:t>
            </a:r>
            <a:r>
              <a:rPr lang="es" sz="2400" dirty="0"/>
              <a:t>acero.</a:t>
            </a:r>
          </a:p>
          <a:p>
            <a:pPr marL="342900" marR="0" lvl="0" indent="-342900" algn="l" rtl="0">
              <a:lnSpc>
                <a:spcPct val="100000"/>
              </a:lnSpc>
              <a:spcBef>
                <a:spcPts val="0"/>
              </a:spcBef>
              <a:spcAft>
                <a:spcPts val="0"/>
              </a:spcAft>
              <a:buClr>
                <a:srgbClr val="0C30B8"/>
              </a:buClr>
              <a:buSzPct val="100000"/>
              <a:buFont typeface="Noto Symbol"/>
              <a:buChar char="❑"/>
            </a:pPr>
            <a:r>
              <a:rPr lang="es" sz="2400" dirty="0">
                <a:solidFill>
                  <a:srgbClr val="212121"/>
                </a:solidFill>
              </a:rPr>
              <a:t>Identificar y reconocer los </a:t>
            </a:r>
            <a:r>
              <a:rPr lang="es" sz="2400" dirty="0" smtClean="0">
                <a:solidFill>
                  <a:srgbClr val="212121"/>
                </a:solidFill>
              </a:rPr>
              <a:t>peligros que puedan </a:t>
            </a:r>
            <a:r>
              <a:rPr lang="es" sz="2400" dirty="0">
                <a:solidFill>
                  <a:srgbClr val="212121"/>
                </a:solidFill>
              </a:rPr>
              <a:t>existir en actividades de almacenamiento en las </a:t>
            </a:r>
            <a:r>
              <a:rPr lang="es" sz="2400" dirty="0" smtClean="0">
                <a:solidFill>
                  <a:srgbClr val="212121"/>
                </a:solidFill>
              </a:rPr>
              <a:t>compañías</a:t>
            </a:r>
            <a:r>
              <a:rPr lang="es" sz="2400" dirty="0" smtClean="0">
                <a:solidFill>
                  <a:schemeClr val="dk1"/>
                </a:solidFill>
              </a:rPr>
              <a:t> </a:t>
            </a:r>
            <a:r>
              <a:rPr lang="es" sz="2400" dirty="0">
                <a:solidFill>
                  <a:schemeClr val="dk1"/>
                </a:solidFill>
              </a:rPr>
              <a:t>de acero.</a:t>
            </a:r>
          </a:p>
          <a:p>
            <a:pPr marL="342900" marR="0" lvl="0" indent="-342900" algn="l" rtl="0">
              <a:lnSpc>
                <a:spcPct val="100000"/>
              </a:lnSpc>
              <a:spcBef>
                <a:spcPts val="0"/>
              </a:spcBef>
              <a:spcAft>
                <a:spcPts val="0"/>
              </a:spcAft>
              <a:buClr>
                <a:srgbClr val="0C30B8"/>
              </a:buClr>
              <a:buSzPct val="100000"/>
              <a:buFont typeface="Noto Symbol"/>
              <a:buChar char="❑"/>
            </a:pPr>
            <a:r>
              <a:rPr lang="es" sz="2400" dirty="0">
                <a:solidFill>
                  <a:srgbClr val="212121"/>
                </a:solidFill>
              </a:rPr>
              <a:t>Desarrollar un mapa de </a:t>
            </a:r>
            <a:r>
              <a:rPr lang="es" sz="2400" dirty="0" smtClean="0">
                <a:solidFill>
                  <a:srgbClr val="212121"/>
                </a:solidFill>
              </a:rPr>
              <a:t>peligros</a:t>
            </a:r>
            <a:r>
              <a:rPr lang="es" sz="2400" dirty="0" smtClean="0">
                <a:solidFill>
                  <a:srgbClr val="6AA84F"/>
                </a:solidFill>
              </a:rPr>
              <a:t>.</a:t>
            </a:r>
            <a:endParaRPr lang="es" sz="2400" dirty="0">
              <a:solidFill>
                <a:srgbClr val="6AA84F"/>
              </a:solidFill>
            </a:endParaRPr>
          </a:p>
          <a:p>
            <a:pPr marL="0" marR="0" lvl="0" indent="0" algn="l" rtl="0">
              <a:lnSpc>
                <a:spcPct val="100000"/>
              </a:lnSpc>
              <a:spcBef>
                <a:spcPts val="0"/>
              </a:spcBef>
              <a:spcAft>
                <a:spcPts val="0"/>
              </a:spcAft>
              <a:buClr>
                <a:srgbClr val="3333CC"/>
              </a:buClr>
              <a:buFont typeface="Arial"/>
              <a:buNone/>
            </a:pPr>
            <a:endParaRPr sz="24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58" name="Shape 58"/>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4</a:t>
            </a:fld>
            <a:endParaRPr lang="es" sz="1200" b="0" i="0" u="none" strike="noStrike" cap="none" baseline="0">
              <a:solidFill>
                <a:srgbClr val="888888"/>
              </a:solidFill>
              <a:latin typeface="Arial"/>
              <a:ea typeface="Arial"/>
              <a:cs typeface="Arial"/>
              <a:sym typeface="Arial"/>
              <a:rtl val="0"/>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98375" y="394150"/>
            <a:ext cx="8229600" cy="1143299"/>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1155CC"/>
                </a:solidFill>
              </a:rPr>
              <a:t>Resumen </a:t>
            </a:r>
            <a:r>
              <a:rPr lang="es" sz="3000" b="1" dirty="0" smtClean="0">
                <a:solidFill>
                  <a:srgbClr val="1155CC"/>
                </a:solidFill>
              </a:rPr>
              <a:t>de Peligros- </a:t>
            </a:r>
            <a:r>
              <a:rPr lang="es" sz="3000" b="1" dirty="0">
                <a:solidFill>
                  <a:srgbClr val="1155CC"/>
                </a:solidFill>
              </a:rPr>
              <a:t>Módulo 1</a:t>
            </a:r>
            <a:r>
              <a:rPr lang="es" sz="3000" b="1" dirty="0" smtClean="0">
                <a:solidFill>
                  <a:srgbClr val="1155CC"/>
                </a:solidFill>
              </a:rPr>
              <a:t>​ </a:t>
            </a:r>
            <a:r>
              <a:rPr lang="es" sz="3000" b="1" dirty="0" smtClean="0">
                <a:solidFill>
                  <a:schemeClr val="bg1"/>
                </a:solidFill>
              </a:rPr>
              <a:t>s5</a:t>
            </a:r>
            <a:endParaRPr lang="es" sz="3000" b="1" dirty="0">
              <a:solidFill>
                <a:schemeClr val="bg1"/>
              </a:solidFill>
            </a:endParaRPr>
          </a:p>
        </p:txBody>
      </p:sp>
      <p:sp>
        <p:nvSpPr>
          <p:cNvPr id="64" name="Shape 64"/>
          <p:cNvSpPr txBox="1">
            <a:spLocks noGrp="1"/>
          </p:cNvSpPr>
          <p:nvPr>
            <p:ph type="body" idx="1"/>
          </p:nvPr>
        </p:nvSpPr>
        <p:spPr>
          <a:xfrm>
            <a:off x="318450" y="1426650"/>
            <a:ext cx="5201400" cy="5126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 sz="2400" b="1" dirty="0">
                <a:solidFill>
                  <a:srgbClr val="0C30B8"/>
                </a:solidFill>
              </a:rPr>
              <a:t>Características Especiales de las </a:t>
            </a:r>
          </a:p>
          <a:p>
            <a:pPr marL="0" marR="0" lvl="0" indent="0" algn="l" rtl="0">
              <a:lnSpc>
                <a:spcPct val="100000"/>
              </a:lnSpc>
              <a:spcBef>
                <a:spcPts val="0"/>
              </a:spcBef>
              <a:spcAft>
                <a:spcPts val="0"/>
              </a:spcAft>
              <a:buClr>
                <a:schemeClr val="dk1"/>
              </a:buClr>
              <a:buSzPct val="25000"/>
              <a:buFont typeface="Arial"/>
              <a:buNone/>
            </a:pPr>
            <a:r>
              <a:rPr lang="es" sz="2400" b="1" dirty="0" smtClean="0">
                <a:solidFill>
                  <a:srgbClr val="0C30B8"/>
                </a:solidFill>
              </a:rPr>
              <a:t>Compañías </a:t>
            </a:r>
            <a:r>
              <a:rPr lang="es" sz="2400" b="1" dirty="0">
                <a:solidFill>
                  <a:srgbClr val="0C30B8"/>
                </a:solidFill>
              </a:rPr>
              <a:t>de Acero</a:t>
            </a:r>
          </a:p>
          <a:p>
            <a:pPr marL="342900" marR="0" lvl="0" indent="-342900" algn="l" rtl="0">
              <a:lnSpc>
                <a:spcPct val="100000"/>
              </a:lnSpc>
              <a:spcBef>
                <a:spcPts val="0"/>
              </a:spcBef>
              <a:spcAft>
                <a:spcPts val="0"/>
              </a:spcAft>
              <a:buClr>
                <a:srgbClr val="0C30B8"/>
              </a:buClr>
              <a:buSzPct val="100000"/>
              <a:buFont typeface="Noto Symbol"/>
              <a:buChar char="❑"/>
            </a:pPr>
            <a:r>
              <a:rPr lang="es" sz="2400" dirty="0">
                <a:solidFill>
                  <a:schemeClr val="dk1"/>
                </a:solidFill>
              </a:rPr>
              <a:t>Deben </a:t>
            </a:r>
            <a:r>
              <a:rPr lang="es" sz="2400" b="0" i="0" u="none" strike="noStrike" cap="none" baseline="0" dirty="0">
                <a:solidFill>
                  <a:schemeClr val="dk1"/>
                </a:solidFill>
                <a:latin typeface="Arial"/>
                <a:ea typeface="Arial"/>
                <a:cs typeface="Arial"/>
                <a:sym typeface="Arial"/>
                <a:rtl val="0"/>
              </a:rPr>
              <a:t>cargar,</a:t>
            </a:r>
            <a:r>
              <a:rPr lang="es" sz="2400" dirty="0">
                <a:solidFill>
                  <a:schemeClr val="dk1"/>
                </a:solidFill>
                <a:rtl val="0"/>
              </a:rPr>
              <a:t> </a:t>
            </a:r>
            <a:r>
              <a:rPr lang="es" sz="2400" b="0" i="0" u="none" strike="noStrike" cap="none" baseline="0" dirty="0">
                <a:solidFill>
                  <a:schemeClr val="dk1"/>
                </a:solidFill>
                <a:latin typeface="Arial"/>
                <a:ea typeface="Arial"/>
                <a:cs typeface="Arial"/>
                <a:sym typeface="Arial"/>
                <a:rtl val="0"/>
              </a:rPr>
              <a:t>descargar, mover, fab</a:t>
            </a:r>
            <a:r>
              <a:rPr lang="es" sz="2400" dirty="0">
                <a:solidFill>
                  <a:schemeClr val="dk1"/>
                </a:solidFill>
                <a:rtl val="0"/>
              </a:rPr>
              <a:t>ricar</a:t>
            </a:r>
            <a:r>
              <a:rPr lang="es" sz="2400" b="0" i="0" u="none" strike="noStrike" cap="none" baseline="0" dirty="0">
                <a:solidFill>
                  <a:schemeClr val="dk1"/>
                </a:solidFill>
                <a:latin typeface="Arial"/>
                <a:ea typeface="Arial"/>
                <a:cs typeface="Arial"/>
                <a:sym typeface="Arial"/>
                <a:rtl val="0"/>
              </a:rPr>
              <a:t>, pintar, almacenar </a:t>
            </a:r>
            <a:r>
              <a:rPr lang="es" sz="2400" dirty="0">
                <a:solidFill>
                  <a:schemeClr val="dk1"/>
                </a:solidFill>
                <a:rtl val="0"/>
              </a:rPr>
              <a:t>y transportar piezas </a:t>
            </a:r>
            <a:r>
              <a:rPr lang="es" sz="2400" dirty="0">
                <a:rtl val="0"/>
              </a:rPr>
              <a:t>grandes</a:t>
            </a:r>
            <a:r>
              <a:rPr lang="es" sz="2400" b="0" i="0" u="none" strike="noStrike" cap="none" baseline="0" dirty="0">
                <a:solidFill>
                  <a:schemeClr val="dk1"/>
                </a:solidFill>
                <a:latin typeface="Arial"/>
                <a:ea typeface="Arial"/>
                <a:cs typeface="Arial"/>
                <a:sym typeface="Arial"/>
                <a:rtl val="0"/>
              </a:rPr>
              <a:t>, </a:t>
            </a:r>
            <a:r>
              <a:rPr lang="es" sz="2400" dirty="0">
                <a:solidFill>
                  <a:schemeClr val="dk1"/>
                </a:solidFill>
                <a:rtl val="0"/>
              </a:rPr>
              <a:t>pesadas,</a:t>
            </a:r>
            <a:r>
              <a:rPr lang="es" sz="2400" b="0" i="0" u="none" strike="noStrike" cap="none" baseline="0" dirty="0">
                <a:solidFill>
                  <a:schemeClr val="dk1"/>
                </a:solidFill>
                <a:latin typeface="Arial"/>
                <a:ea typeface="Arial"/>
                <a:cs typeface="Arial"/>
                <a:sym typeface="Arial"/>
                <a:rtl val="0"/>
              </a:rPr>
              <a:t>l</a:t>
            </a:r>
            <a:r>
              <a:rPr lang="es" sz="2400" dirty="0">
                <a:solidFill>
                  <a:schemeClr val="dk1"/>
                </a:solidFill>
                <a:rtl val="0"/>
              </a:rPr>
              <a:t>argas y con formas irregulares.</a:t>
            </a:r>
          </a:p>
          <a:p>
            <a:pPr marL="342900" marR="0" lvl="0" indent="-342900" algn="l" rtl="0">
              <a:lnSpc>
                <a:spcPct val="100000"/>
              </a:lnSpc>
              <a:spcBef>
                <a:spcPts val="0"/>
              </a:spcBef>
              <a:spcAft>
                <a:spcPts val="0"/>
              </a:spcAft>
              <a:buClr>
                <a:srgbClr val="0C30B8"/>
              </a:buClr>
              <a:buSzPct val="100000"/>
              <a:buFont typeface="Noto Symbol"/>
              <a:buChar char="❑"/>
            </a:pPr>
            <a:r>
              <a:rPr lang="es" sz="2400" dirty="0" smtClean="0">
                <a:solidFill>
                  <a:schemeClr val="tx1"/>
                </a:solidFill>
              </a:rPr>
              <a:t>Las vigas</a:t>
            </a:r>
            <a:r>
              <a:rPr lang="es" sz="2400" dirty="0" smtClean="0">
                <a:solidFill>
                  <a:schemeClr val="dk1"/>
                </a:solidFill>
              </a:rPr>
              <a:t> </a:t>
            </a:r>
            <a:r>
              <a:rPr lang="es" sz="2400" dirty="0">
                <a:solidFill>
                  <a:schemeClr val="dk1"/>
                </a:solidFill>
              </a:rPr>
              <a:t>y columnas individuales </a:t>
            </a:r>
            <a:r>
              <a:rPr lang="es" sz="2400" dirty="0">
                <a:solidFill>
                  <a:schemeClr val="dk1"/>
                </a:solidFill>
                <a:rtl val="0"/>
              </a:rPr>
              <a:t>pueden pesar varias toneladas y secciones de columnas grandes pueden </a:t>
            </a:r>
            <a:r>
              <a:rPr lang="es" sz="2400" dirty="0" smtClean="0">
                <a:solidFill>
                  <a:schemeClr val="dk1"/>
                </a:solidFill>
                <a:rtl val="0"/>
              </a:rPr>
              <a:t>pesar cerca de </a:t>
            </a:r>
            <a:r>
              <a:rPr lang="es" sz="2400" dirty="0">
                <a:solidFill>
                  <a:schemeClr val="dk1"/>
                </a:solidFill>
                <a:rtl val="0"/>
              </a:rPr>
              <a:t>10 toneladas.</a:t>
            </a: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66" name="Shape 66"/>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5</a:t>
            </a:fld>
            <a:endParaRPr lang="es" sz="1200" b="0" i="0" u="none" strike="noStrike" cap="none" baseline="0">
              <a:solidFill>
                <a:srgbClr val="888888"/>
              </a:solidFill>
              <a:latin typeface="Arial"/>
              <a:ea typeface="Arial"/>
              <a:cs typeface="Arial"/>
              <a:sym typeface="Arial"/>
              <a:rtl val="0"/>
            </a:endParaRPr>
          </a:p>
        </p:txBody>
      </p:sp>
      <p:pic>
        <p:nvPicPr>
          <p:cNvPr id="67" name="Shape 67" title="Foto - Vigas y Columnas cargadas para transporta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9853" y="1740550"/>
            <a:ext cx="2950500" cy="3856799"/>
          </a:xfrm>
          <a:prstGeom prst="rect">
            <a:avLst/>
          </a:prstGeom>
          <a:noFill/>
          <a:ln>
            <a:noFill/>
          </a:ln>
        </p:spPr>
      </p:pic>
      <p:sp>
        <p:nvSpPr>
          <p:cNvPr id="68" name="Shape 68"/>
          <p:cNvSpPr txBox="1"/>
          <p:nvPr/>
        </p:nvSpPr>
        <p:spPr>
          <a:xfrm>
            <a:off x="5673750" y="5715225"/>
            <a:ext cx="2706900" cy="726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
                <a:solidFill>
                  <a:schemeClr val="dk1"/>
                </a:solidFill>
              </a:rPr>
              <a:t>Vigas y Columnas cargadas para transportar.</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04800" y="380800"/>
            <a:ext cx="8229600" cy="1143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1155CC"/>
              </a:buClr>
              <a:buSzPct val="25000"/>
              <a:buFont typeface="Arial"/>
              <a:buNone/>
            </a:pPr>
            <a:r>
              <a:rPr lang="es" sz="3000" b="1" dirty="0">
                <a:solidFill>
                  <a:srgbClr val="1155CC"/>
                </a:solidFill>
              </a:rPr>
              <a:t>Resumen </a:t>
            </a:r>
            <a:r>
              <a:rPr lang="es" sz="3000" b="1" dirty="0" smtClean="0">
                <a:solidFill>
                  <a:srgbClr val="1155CC"/>
                </a:solidFill>
              </a:rPr>
              <a:t>de Peligros- </a:t>
            </a:r>
            <a:r>
              <a:rPr lang="es" sz="3000" b="1" dirty="0">
                <a:solidFill>
                  <a:srgbClr val="1155CC"/>
                </a:solidFill>
              </a:rPr>
              <a:t>Módulo 1</a:t>
            </a:r>
            <a:r>
              <a:rPr lang="es" sz="3000" b="1" dirty="0" smtClean="0">
                <a:solidFill>
                  <a:srgbClr val="1155CC"/>
                </a:solidFill>
              </a:rPr>
              <a:t>​ </a:t>
            </a:r>
            <a:r>
              <a:rPr lang="es" sz="3000" b="1" dirty="0" smtClean="0">
                <a:solidFill>
                  <a:schemeClr val="bg1"/>
                </a:solidFill>
              </a:rPr>
              <a:t>s6</a:t>
            </a:r>
            <a:endParaRPr lang="es" sz="3000" b="1" dirty="0">
              <a:solidFill>
                <a:schemeClr val="bg1"/>
              </a:solidFill>
            </a:endParaRPr>
          </a:p>
        </p:txBody>
      </p:sp>
      <p:sp>
        <p:nvSpPr>
          <p:cNvPr id="74" name="Shape 74"/>
          <p:cNvSpPr txBox="1">
            <a:spLocks noGrp="1"/>
          </p:cNvSpPr>
          <p:nvPr>
            <p:ph type="body" idx="1"/>
          </p:nvPr>
        </p:nvSpPr>
        <p:spPr>
          <a:xfrm>
            <a:off x="467799" y="1524000"/>
            <a:ext cx="4186200" cy="4510199"/>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s" sz="2400" b="1" dirty="0">
                <a:solidFill>
                  <a:srgbClr val="0C30B8"/>
                </a:solidFill>
              </a:rPr>
              <a:t>Características Especiales de las </a:t>
            </a:r>
            <a:r>
              <a:rPr lang="es" sz="2400" b="1" dirty="0" smtClean="0">
                <a:solidFill>
                  <a:srgbClr val="0C30B8"/>
                </a:solidFill>
              </a:rPr>
              <a:t>Compañias </a:t>
            </a:r>
            <a:r>
              <a:rPr lang="es" sz="2400" b="1" dirty="0">
                <a:solidFill>
                  <a:srgbClr val="0C30B8"/>
                </a:solidFill>
              </a:rPr>
              <a:t>de Acero</a:t>
            </a:r>
          </a:p>
          <a:p>
            <a:pPr lvl="0" rtl="0">
              <a:spcBef>
                <a:spcPts val="0"/>
              </a:spcBef>
              <a:buClr>
                <a:schemeClr val="dk1"/>
              </a:buClr>
              <a:buFont typeface="Arial"/>
              <a:buNone/>
            </a:pPr>
            <a:endParaRPr sz="2400" b="1" dirty="0">
              <a:solidFill>
                <a:srgbClr val="0C30B8"/>
              </a:solidFill>
            </a:endParaRPr>
          </a:p>
          <a:p>
            <a:pPr marL="457200" lvl="0" indent="-381000" rtl="0">
              <a:spcBef>
                <a:spcPts val="0"/>
              </a:spcBef>
              <a:buClr>
                <a:srgbClr val="212121"/>
              </a:buClr>
              <a:buSzPct val="100000"/>
              <a:buFont typeface="Arial"/>
              <a:buChar char="❏"/>
            </a:pPr>
            <a:r>
              <a:rPr lang="es" sz="2400" dirty="0">
                <a:solidFill>
                  <a:srgbClr val="212121"/>
                </a:solidFill>
              </a:rPr>
              <a:t>Las bobinas de acero manejadas en los centros de servicio de acero pueden pesar </a:t>
            </a:r>
            <a:r>
              <a:rPr lang="es" sz="2400" dirty="0" smtClean="0">
                <a:solidFill>
                  <a:srgbClr val="212121"/>
                </a:solidFill>
              </a:rPr>
              <a:t>normalmente entre 10 y 20 toneladas o más, con las más grandes pesando hasta unas </a:t>
            </a:r>
            <a:r>
              <a:rPr lang="es" sz="2400" dirty="0">
                <a:solidFill>
                  <a:srgbClr val="212121"/>
                </a:solidFill>
              </a:rPr>
              <a:t>50 toneladas.</a:t>
            </a:r>
          </a:p>
        </p:txBody>
      </p:sp>
      <p:sp>
        <p:nvSpPr>
          <p:cNvPr id="76" name="Shape 76"/>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6</a:t>
            </a:fld>
            <a:endParaRPr lang="es" sz="1200" b="0" i="0" u="none" strike="noStrike" cap="none" baseline="0">
              <a:solidFill>
                <a:srgbClr val="888888"/>
              </a:solidFill>
              <a:latin typeface="Arial"/>
              <a:ea typeface="Arial"/>
              <a:cs typeface="Arial"/>
              <a:sym typeface="Arial"/>
              <a:rtl val="0"/>
            </a:endParaRPr>
          </a:p>
        </p:txBody>
      </p:sp>
      <p:pic>
        <p:nvPicPr>
          <p:cNvPr id="77" name="Shape 77" title="Foto - Diez toneladas de bobinas de acer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54007" y="2073275"/>
            <a:ext cx="3880499" cy="3733800"/>
          </a:xfrm>
          <a:prstGeom prst="rect">
            <a:avLst/>
          </a:prstGeom>
          <a:noFill/>
          <a:ln>
            <a:noFill/>
          </a:ln>
        </p:spPr>
      </p:pic>
      <p:sp>
        <p:nvSpPr>
          <p:cNvPr id="78" name="Shape 78"/>
          <p:cNvSpPr txBox="1"/>
          <p:nvPr/>
        </p:nvSpPr>
        <p:spPr>
          <a:xfrm>
            <a:off x="4654000" y="5807075"/>
            <a:ext cx="3880499" cy="546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
                <a:solidFill>
                  <a:schemeClr val="dk1"/>
                </a:solidFill>
              </a:rPr>
              <a:t>Diez toneladas de bobinas de acero.</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334500"/>
            <a:ext cx="8229600" cy="1143299"/>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1155CC"/>
                </a:solidFill>
              </a:rPr>
              <a:t>Resumen de </a:t>
            </a:r>
            <a:r>
              <a:rPr lang="es" sz="3000" b="1" dirty="0" smtClean="0">
                <a:solidFill>
                  <a:srgbClr val="1155CC"/>
                </a:solidFill>
              </a:rPr>
              <a:t>Peligros- </a:t>
            </a:r>
            <a:r>
              <a:rPr lang="es" sz="3000" b="1" dirty="0">
                <a:solidFill>
                  <a:srgbClr val="1155CC"/>
                </a:solidFill>
              </a:rPr>
              <a:t>Módulo 1</a:t>
            </a:r>
            <a:r>
              <a:rPr lang="es" sz="3000" b="1" dirty="0" smtClean="0">
                <a:solidFill>
                  <a:schemeClr val="bg1"/>
                </a:solidFill>
              </a:rPr>
              <a:t>​ s7</a:t>
            </a:r>
            <a:endParaRPr lang="es" sz="3000" b="1" dirty="0">
              <a:solidFill>
                <a:schemeClr val="bg1"/>
              </a:solidFill>
            </a:endParaRPr>
          </a:p>
        </p:txBody>
      </p:sp>
      <p:sp>
        <p:nvSpPr>
          <p:cNvPr id="84" name="Shape 84"/>
          <p:cNvSpPr txBox="1">
            <a:spLocks noGrp="1"/>
          </p:cNvSpPr>
          <p:nvPr>
            <p:ph type="body" idx="1"/>
          </p:nvPr>
        </p:nvSpPr>
        <p:spPr>
          <a:xfrm>
            <a:off x="486141" y="1477701"/>
            <a:ext cx="4924059" cy="451026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 sz="2400" b="1" dirty="0">
                <a:solidFill>
                  <a:srgbClr val="0C30B8"/>
                </a:solidFill>
              </a:rPr>
              <a:t>Características Especiales de las </a:t>
            </a:r>
            <a:r>
              <a:rPr lang="es" sz="2400" b="1" dirty="0" smtClean="0">
                <a:solidFill>
                  <a:srgbClr val="0C30B8"/>
                </a:solidFill>
              </a:rPr>
              <a:t>Compañías </a:t>
            </a:r>
            <a:r>
              <a:rPr lang="es" sz="2400" b="1" dirty="0">
                <a:solidFill>
                  <a:srgbClr val="0C30B8"/>
                </a:solidFill>
              </a:rPr>
              <a:t>de Acero</a:t>
            </a:r>
          </a:p>
          <a:p>
            <a:pPr marL="342900" marR="0" lvl="0" indent="-317500" algn="l" rtl="0">
              <a:lnSpc>
                <a:spcPct val="100000"/>
              </a:lnSpc>
              <a:spcBef>
                <a:spcPts val="0"/>
              </a:spcBef>
              <a:spcAft>
                <a:spcPts val="0"/>
              </a:spcAft>
              <a:buClr>
                <a:srgbClr val="3333CC"/>
              </a:buClr>
              <a:buSzPct val="100000"/>
              <a:buFont typeface="Noto Symbol"/>
              <a:buChar char="❑"/>
            </a:pPr>
            <a:r>
              <a:rPr lang="es" sz="2000" dirty="0">
                <a:solidFill>
                  <a:schemeClr val="dk1"/>
                </a:solidFill>
                <a:rtl val="0"/>
              </a:rPr>
              <a:t>Una vez </a:t>
            </a:r>
            <a:r>
              <a:rPr lang="es" sz="2000" dirty="0" smtClean="0">
                <a:solidFill>
                  <a:schemeClr val="dk1"/>
                </a:solidFill>
                <a:rtl val="0"/>
              </a:rPr>
              <a:t>fabricadas con sus conexiones, cada </a:t>
            </a:r>
            <a:r>
              <a:rPr lang="es" sz="2000" dirty="0">
                <a:solidFill>
                  <a:schemeClr val="dk1"/>
                </a:solidFill>
                <a:rtl val="0"/>
              </a:rPr>
              <a:t>forma se convierte en una </a:t>
            </a:r>
            <a:r>
              <a:rPr lang="es" sz="2000" dirty="0">
                <a:rtl val="0"/>
              </a:rPr>
              <a:t>forma</a:t>
            </a:r>
            <a:r>
              <a:rPr lang="es" sz="2000" dirty="0">
                <a:solidFill>
                  <a:srgbClr val="6AA84F"/>
                </a:solidFill>
                <a:rtl val="0"/>
              </a:rPr>
              <a:t> </a:t>
            </a:r>
            <a:r>
              <a:rPr lang="es" sz="2000" dirty="0" smtClean="0">
                <a:solidFill>
                  <a:schemeClr val="dk1"/>
                </a:solidFill>
                <a:rtl val="0"/>
              </a:rPr>
              <a:t>hecha a la medida que puede </a:t>
            </a:r>
            <a:r>
              <a:rPr lang="es" sz="2000" dirty="0">
                <a:solidFill>
                  <a:schemeClr val="dk1"/>
                </a:solidFill>
                <a:rtl val="0"/>
              </a:rPr>
              <a:t>ser difícil de </a:t>
            </a:r>
            <a:r>
              <a:rPr lang="es" sz="2000" dirty="0">
                <a:solidFill>
                  <a:schemeClr val="tx1"/>
                </a:solidFill>
                <a:rtl val="0"/>
              </a:rPr>
              <a:t>apilar, almacenar y cargar.</a:t>
            </a:r>
          </a:p>
          <a:p>
            <a:pPr marL="342900" marR="0" lvl="0" indent="-317500" algn="l" rtl="0">
              <a:lnSpc>
                <a:spcPct val="100000"/>
              </a:lnSpc>
              <a:spcBef>
                <a:spcPts val="0"/>
              </a:spcBef>
              <a:spcAft>
                <a:spcPts val="0"/>
              </a:spcAft>
              <a:buClr>
                <a:srgbClr val="3333CC"/>
              </a:buClr>
              <a:buSzPct val="100000"/>
              <a:buFont typeface="Noto Symbol"/>
              <a:buChar char="❑"/>
            </a:pPr>
            <a:r>
              <a:rPr lang="es" sz="2000" dirty="0">
                <a:solidFill>
                  <a:schemeClr val="dk1"/>
                </a:solidFill>
                <a:rtl val="0"/>
              </a:rPr>
              <a:t>El material es recibido por </a:t>
            </a:r>
            <a:r>
              <a:rPr lang="es" sz="2000" dirty="0" smtClean="0">
                <a:solidFill>
                  <a:schemeClr val="dk1"/>
                </a:solidFill>
                <a:rtl val="0"/>
              </a:rPr>
              <a:t>camión </a:t>
            </a:r>
            <a:r>
              <a:rPr lang="es" sz="2000" dirty="0">
                <a:solidFill>
                  <a:schemeClr val="dk1"/>
                </a:solidFill>
                <a:rtl val="0"/>
              </a:rPr>
              <a:t>o </a:t>
            </a:r>
            <a:r>
              <a:rPr lang="es" sz="2000" dirty="0" smtClean="0">
                <a:solidFill>
                  <a:schemeClr val="dk1"/>
                </a:solidFill>
              </a:rPr>
              <a:t>tren</a:t>
            </a:r>
            <a:r>
              <a:rPr lang="es" sz="2000" dirty="0" smtClean="0">
                <a:solidFill>
                  <a:schemeClr val="dk1"/>
                </a:solidFill>
                <a:rtl val="0"/>
              </a:rPr>
              <a:t>.</a:t>
            </a:r>
            <a:endParaRPr lang="es" sz="2000" dirty="0">
              <a:solidFill>
                <a:schemeClr val="dk1"/>
              </a:solidFill>
              <a:rtl val="0"/>
            </a:endParaRPr>
          </a:p>
          <a:p>
            <a:pPr marL="342900" marR="0" lvl="0" indent="-317500" algn="l" rtl="0">
              <a:lnSpc>
                <a:spcPct val="100000"/>
              </a:lnSpc>
              <a:spcBef>
                <a:spcPts val="0"/>
              </a:spcBef>
              <a:spcAft>
                <a:spcPts val="0"/>
              </a:spcAft>
              <a:buClr>
                <a:srgbClr val="3333CC"/>
              </a:buClr>
              <a:buSzPct val="100000"/>
              <a:buFont typeface="Noto Symbol"/>
              <a:buChar char="❑"/>
            </a:pPr>
            <a:r>
              <a:rPr lang="es" sz="2000" dirty="0">
                <a:solidFill>
                  <a:schemeClr val="dk1"/>
                </a:solidFill>
              </a:rPr>
              <a:t>Se requiere que el material sea </a:t>
            </a:r>
            <a:r>
              <a:rPr lang="es" sz="2000" dirty="0" smtClean="0">
                <a:solidFill>
                  <a:schemeClr val="dk1"/>
                </a:solidFill>
              </a:rPr>
              <a:t>trasladado del </a:t>
            </a:r>
            <a:r>
              <a:rPr lang="es" sz="2000" dirty="0">
                <a:solidFill>
                  <a:schemeClr val="dk1"/>
                </a:solidFill>
              </a:rPr>
              <a:t>camión o </a:t>
            </a:r>
            <a:r>
              <a:rPr lang="es" sz="2000" dirty="0" smtClean="0">
                <a:solidFill>
                  <a:schemeClr val="dk1"/>
                </a:solidFill>
              </a:rPr>
              <a:t>tren </a:t>
            </a:r>
            <a:r>
              <a:rPr lang="es" sz="2000" dirty="0">
                <a:solidFill>
                  <a:schemeClr val="dk1"/>
                </a:solidFill>
              </a:rPr>
              <a:t>al área de almacenamien</a:t>
            </a:r>
            <a:r>
              <a:rPr lang="es" sz="2000" b="0" i="0" u="none" strike="noStrike" cap="none" baseline="0" dirty="0">
                <a:solidFill>
                  <a:schemeClr val="dk1"/>
                </a:solidFill>
                <a:latin typeface="Arial"/>
                <a:ea typeface="Arial"/>
                <a:cs typeface="Arial"/>
                <a:sym typeface="Arial"/>
                <a:rtl val="0"/>
              </a:rPr>
              <a:t>to ya sea dentro </a:t>
            </a:r>
            <a:r>
              <a:rPr lang="es" sz="2000" b="0" i="0" u="none" strike="noStrike" cap="none" baseline="0" dirty="0" smtClean="0">
                <a:solidFill>
                  <a:schemeClr val="dk1"/>
                </a:solidFill>
                <a:latin typeface="Arial"/>
                <a:ea typeface="Arial"/>
                <a:cs typeface="Arial"/>
                <a:sym typeface="Arial"/>
                <a:rtl val="0"/>
              </a:rPr>
              <a:t>del taller</a:t>
            </a:r>
            <a:r>
              <a:rPr lang="es" sz="2000" dirty="0" smtClean="0">
                <a:solidFill>
                  <a:schemeClr val="dk1"/>
                </a:solidFill>
                <a:rtl val="0"/>
              </a:rPr>
              <a:t> </a:t>
            </a:r>
            <a:r>
              <a:rPr lang="es" sz="2000" dirty="0">
                <a:solidFill>
                  <a:schemeClr val="dk1"/>
                </a:solidFill>
                <a:rtl val="0"/>
              </a:rPr>
              <a:t>o en el patio exterior.</a:t>
            </a:r>
          </a:p>
          <a:p>
            <a:pPr marL="342900" marR="0" lvl="0" indent="-317500" algn="l" rtl="0">
              <a:lnSpc>
                <a:spcPct val="100000"/>
              </a:lnSpc>
              <a:spcBef>
                <a:spcPts val="0"/>
              </a:spcBef>
              <a:spcAft>
                <a:spcPts val="0"/>
              </a:spcAft>
              <a:buClr>
                <a:srgbClr val="3333CC"/>
              </a:buClr>
              <a:buSzPct val="100000"/>
              <a:buFont typeface="Noto Symbol"/>
              <a:buChar char="❑"/>
            </a:pPr>
            <a:r>
              <a:rPr lang="es" sz="2000" dirty="0">
                <a:solidFill>
                  <a:schemeClr val="dk1"/>
                </a:solidFill>
              </a:rPr>
              <a:t>El material debe ser apilado y almacenado.</a:t>
            </a:r>
          </a:p>
          <a:p>
            <a:pPr marL="0" marR="0" lvl="0" indent="0" algn="l" rtl="0">
              <a:lnSpc>
                <a:spcPct val="100000"/>
              </a:lnSpc>
              <a:spcBef>
                <a:spcPts val="0"/>
              </a:spcBef>
              <a:spcAft>
                <a:spcPts val="0"/>
              </a:spcAft>
              <a:buClr>
                <a:srgbClr val="3333CC"/>
              </a:buClr>
              <a:buFont typeface="Aria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86" name="Shape 86"/>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7</a:t>
            </a:fld>
            <a:endParaRPr lang="es" sz="1200" b="0" i="0" u="none" strike="noStrike" cap="none" baseline="0">
              <a:solidFill>
                <a:srgbClr val="888888"/>
              </a:solidFill>
              <a:latin typeface="Arial"/>
              <a:ea typeface="Arial"/>
              <a:cs typeface="Arial"/>
              <a:sym typeface="Arial"/>
              <a:rtl val="0"/>
            </a:endParaRPr>
          </a:p>
        </p:txBody>
      </p:sp>
      <p:pic>
        <p:nvPicPr>
          <p:cNvPr id="87" name="Shape 87" title="Foto - Tabajo de viga fabrigada con conex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67400" y="1692728"/>
            <a:ext cx="2990849" cy="4235597"/>
          </a:xfrm>
          <a:prstGeom prst="rect">
            <a:avLst/>
          </a:prstGeom>
          <a:noFill/>
          <a:ln>
            <a:noFill/>
          </a:ln>
        </p:spPr>
      </p:pic>
      <p:sp>
        <p:nvSpPr>
          <p:cNvPr id="88" name="Shape 88"/>
          <p:cNvSpPr txBox="1"/>
          <p:nvPr/>
        </p:nvSpPr>
        <p:spPr>
          <a:xfrm>
            <a:off x="5889171" y="5929380"/>
            <a:ext cx="2810384" cy="8002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 sz="1800"/>
              <a:t>Trabajo de viga fabricada con conexión.  </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96275" y="380800"/>
            <a:ext cx="8229600" cy="1143299"/>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1155CC"/>
                </a:solidFill>
              </a:rPr>
              <a:t>Resumen </a:t>
            </a:r>
            <a:r>
              <a:rPr lang="es" sz="3000" b="1" dirty="0" smtClean="0">
                <a:solidFill>
                  <a:srgbClr val="1155CC"/>
                </a:solidFill>
              </a:rPr>
              <a:t>de Peligros- </a:t>
            </a:r>
            <a:r>
              <a:rPr lang="es" sz="3000" b="1" dirty="0">
                <a:solidFill>
                  <a:srgbClr val="1155CC"/>
                </a:solidFill>
              </a:rPr>
              <a:t>Módulo 1</a:t>
            </a:r>
            <a:r>
              <a:rPr lang="es" sz="3000" b="1" dirty="0" smtClean="0">
                <a:solidFill>
                  <a:srgbClr val="1155CC"/>
                </a:solidFill>
              </a:rPr>
              <a:t>​ </a:t>
            </a:r>
            <a:r>
              <a:rPr lang="es" sz="3000" b="1" dirty="0" smtClean="0">
                <a:solidFill>
                  <a:schemeClr val="bg1"/>
                </a:solidFill>
              </a:rPr>
              <a:t>s8</a:t>
            </a:r>
            <a:endParaRPr lang="es" sz="3000" b="1" dirty="0">
              <a:solidFill>
                <a:schemeClr val="bg1"/>
              </a:solidFill>
            </a:endParaRPr>
          </a:p>
        </p:txBody>
      </p:sp>
      <p:sp>
        <p:nvSpPr>
          <p:cNvPr id="94" name="Shape 94"/>
          <p:cNvSpPr txBox="1">
            <a:spLocks noGrp="1"/>
          </p:cNvSpPr>
          <p:nvPr>
            <p:ph type="body" idx="1"/>
          </p:nvPr>
        </p:nvSpPr>
        <p:spPr>
          <a:xfrm>
            <a:off x="304800" y="1524000"/>
            <a:ext cx="5457600" cy="4832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 sz="2400" b="1" dirty="0">
                <a:solidFill>
                  <a:srgbClr val="0C30B8"/>
                </a:solidFill>
              </a:rPr>
              <a:t>Características Especiales de las </a:t>
            </a:r>
            <a:r>
              <a:rPr lang="es" sz="2400" b="1" dirty="0" smtClean="0">
                <a:solidFill>
                  <a:srgbClr val="0C30B8"/>
                </a:solidFill>
              </a:rPr>
              <a:t>Compañías </a:t>
            </a:r>
            <a:r>
              <a:rPr lang="es" sz="2400" b="1" dirty="0">
                <a:solidFill>
                  <a:srgbClr val="0C30B8"/>
                </a:solidFill>
              </a:rPr>
              <a:t>de Acero</a:t>
            </a:r>
          </a:p>
          <a:p>
            <a:pPr marL="0" marR="0" lvl="0" indent="0" algn="l" rtl="0">
              <a:lnSpc>
                <a:spcPct val="100000"/>
              </a:lnSpc>
              <a:spcBef>
                <a:spcPts val="0"/>
              </a:spcBef>
              <a:spcAft>
                <a:spcPts val="0"/>
              </a:spcAft>
              <a:buClr>
                <a:schemeClr val="dk1"/>
              </a:buClr>
              <a:buFont typeface="Arial"/>
              <a:buNone/>
            </a:pPr>
            <a:endParaRPr dirty="0"/>
          </a:p>
          <a:p>
            <a:pPr marL="457200" lvl="0" indent="-381000">
              <a:buClr>
                <a:srgbClr val="1155CC"/>
              </a:buClr>
              <a:buSzPct val="100000"/>
              <a:buFont typeface="Arial"/>
              <a:buChar char="❏"/>
            </a:pPr>
            <a:r>
              <a:rPr lang="es" sz="2400" dirty="0">
                <a:solidFill>
                  <a:schemeClr val="dk1"/>
                </a:solidFill>
              </a:rPr>
              <a:t>El material debe </a:t>
            </a:r>
            <a:r>
              <a:rPr lang="es" sz="2400" dirty="0" smtClean="0">
                <a:solidFill>
                  <a:schemeClr val="dk1"/>
                </a:solidFill>
              </a:rPr>
              <a:t>ser trasladado del taller </a:t>
            </a:r>
            <a:r>
              <a:rPr lang="es" sz="2400" dirty="0">
                <a:solidFill>
                  <a:schemeClr val="dk1"/>
                </a:solidFill>
              </a:rPr>
              <a:t>a </a:t>
            </a:r>
            <a:r>
              <a:rPr lang="es" sz="2400" dirty="0" smtClean="0">
                <a:solidFill>
                  <a:schemeClr val="dk1"/>
                </a:solidFill>
              </a:rPr>
              <a:t>los puestos de trabajo </a:t>
            </a:r>
            <a:r>
              <a:rPr lang="es" sz="2400" dirty="0">
                <a:solidFill>
                  <a:schemeClr val="dk1"/>
                </a:solidFill>
              </a:rPr>
              <a:t>para </a:t>
            </a:r>
            <a:r>
              <a:rPr lang="es" sz="2400" dirty="0" smtClean="0">
                <a:solidFill>
                  <a:schemeClr val="dk1"/>
                </a:solidFill>
              </a:rPr>
              <a:t>varias operaciones</a:t>
            </a:r>
            <a:r>
              <a:rPr lang="es" sz="2400" dirty="0">
                <a:solidFill>
                  <a:schemeClr val="dk1"/>
                </a:solidFill>
              </a:rPr>
              <a:t>; tales como </a:t>
            </a:r>
            <a:r>
              <a:rPr lang="es" sz="2400" dirty="0" smtClean="0">
                <a:solidFill>
                  <a:schemeClr val="dk1"/>
                </a:solidFill>
              </a:rPr>
              <a:t>cortar, </a:t>
            </a:r>
            <a:r>
              <a:rPr lang="es" sz="2400" dirty="0" smtClean="0">
                <a:solidFill>
                  <a:schemeClr val="tx1"/>
                </a:solidFill>
              </a:rPr>
              <a:t>punzar,</a:t>
            </a:r>
            <a:r>
              <a:rPr lang="es" sz="2400" dirty="0" smtClean="0">
                <a:solidFill>
                  <a:srgbClr val="FF0000"/>
                </a:solidFill>
              </a:rPr>
              <a:t> </a:t>
            </a:r>
            <a:r>
              <a:rPr lang="es" sz="2400" dirty="0" smtClean="0">
                <a:solidFill>
                  <a:schemeClr val="tx1"/>
                </a:solidFill>
              </a:rPr>
              <a:t>fundir</a:t>
            </a:r>
            <a:r>
              <a:rPr lang="es" sz="2400" dirty="0" smtClean="0">
                <a:solidFill>
                  <a:schemeClr val="dk1"/>
                </a:solidFill>
              </a:rPr>
              <a:t>, </a:t>
            </a:r>
            <a:r>
              <a:rPr lang="es" sz="2400" dirty="0" smtClean="0">
                <a:solidFill>
                  <a:schemeClr val="tx1"/>
                </a:solidFill>
              </a:rPr>
              <a:t>perforar</a:t>
            </a:r>
            <a:r>
              <a:rPr lang="es" sz="2400" dirty="0">
                <a:solidFill>
                  <a:schemeClr val="tx1"/>
                </a:solidFill>
              </a:rPr>
              <a:t>,</a:t>
            </a:r>
            <a:r>
              <a:rPr lang="es" sz="2400" dirty="0" smtClean="0">
                <a:solidFill>
                  <a:srgbClr val="6AA84F"/>
                </a:solidFill>
              </a:rPr>
              <a:t> </a:t>
            </a:r>
            <a:r>
              <a:rPr lang="es" sz="2400" dirty="0" smtClean="0">
                <a:solidFill>
                  <a:schemeClr val="tx1"/>
                </a:solidFill>
              </a:rPr>
              <a:t>lijar, soldar </a:t>
            </a:r>
            <a:r>
              <a:rPr lang="es" sz="2400" dirty="0" smtClean="0">
                <a:solidFill>
                  <a:schemeClr val="dk1"/>
                </a:solidFill>
              </a:rPr>
              <a:t>o</a:t>
            </a:r>
            <a:r>
              <a:rPr lang="es" sz="2400" dirty="0" smtClean="0">
                <a:solidFill>
                  <a:srgbClr val="FF0000"/>
                </a:solidFill>
              </a:rPr>
              <a:t> </a:t>
            </a:r>
            <a:r>
              <a:rPr lang="es" sz="2400" dirty="0">
                <a:solidFill>
                  <a:schemeClr val="tx1"/>
                </a:solidFill>
              </a:rPr>
              <a:t>pintar</a:t>
            </a:r>
            <a:r>
              <a:rPr lang="es" sz="2400" dirty="0">
                <a:solidFill>
                  <a:schemeClr val="dk1"/>
                </a:solidFill>
              </a:rPr>
              <a:t>.</a:t>
            </a:r>
          </a:p>
          <a:p>
            <a:pPr marL="342900" marR="0" lvl="0" indent="-342900" algn="l" rtl="0">
              <a:lnSpc>
                <a:spcPct val="100000"/>
              </a:lnSpc>
              <a:spcBef>
                <a:spcPts val="0"/>
              </a:spcBef>
              <a:spcAft>
                <a:spcPts val="0"/>
              </a:spcAft>
              <a:buClr>
                <a:srgbClr val="3333CC"/>
              </a:buClr>
              <a:buSzPct val="100000"/>
              <a:buFont typeface="Noto Symbol"/>
              <a:buChar char="❏"/>
            </a:pPr>
            <a:r>
              <a:rPr lang="es" sz="2400" dirty="0">
                <a:solidFill>
                  <a:schemeClr val="dk1"/>
                </a:solidFill>
              </a:rPr>
              <a:t>Algunas </a:t>
            </a:r>
            <a:r>
              <a:rPr lang="es" sz="2400" dirty="0" smtClean="0">
                <a:solidFill>
                  <a:schemeClr val="dk1"/>
                </a:solidFill>
              </a:rPr>
              <a:t>piezas se mueven a mano,por ejemplo deslizar con rodillos para llevar acabo ciertas </a:t>
            </a:r>
            <a:r>
              <a:rPr lang="es" sz="2400" dirty="0">
                <a:solidFill>
                  <a:schemeClr val="dk1"/>
                </a:solidFill>
              </a:rPr>
              <a:t>operaciones en el taller.</a:t>
            </a:r>
            <a:r>
              <a:rPr lang="es" sz="2400" b="0" i="0" u="none" strike="noStrike" cap="none" baseline="0" dirty="0">
                <a:solidFill>
                  <a:schemeClr val="dk1"/>
                </a:solidFill>
                <a:latin typeface="Arial"/>
                <a:ea typeface="Arial"/>
                <a:cs typeface="Arial"/>
                <a:sym typeface="Arial"/>
                <a:rtl val="0"/>
              </a:rPr>
              <a:t> </a:t>
            </a:r>
          </a:p>
          <a:p>
            <a:pPr marL="342900" marR="0" lvl="0" indent="-342900" algn="l" rtl="0">
              <a:lnSpc>
                <a:spcPct val="100000"/>
              </a:lnSpc>
              <a:spcBef>
                <a:spcPts val="0"/>
              </a:spcBef>
              <a:spcAft>
                <a:spcPts val="0"/>
              </a:spcAft>
              <a:buClr>
                <a:srgbClr val="3333CC"/>
              </a:buClr>
              <a:buSzPct val="100000"/>
              <a:buFont typeface="Noto Symbol"/>
              <a:buChar char="❏"/>
            </a:pPr>
            <a:r>
              <a:rPr lang="es" sz="2400" dirty="0">
                <a:solidFill>
                  <a:schemeClr val="dk1"/>
                </a:solidFill>
                <a:rtl val="0"/>
              </a:rPr>
              <a:t>El material debe ser </a:t>
            </a:r>
            <a:r>
              <a:rPr lang="es" sz="2400" dirty="0" smtClean="0">
                <a:solidFill>
                  <a:schemeClr val="dk1"/>
                </a:solidFill>
                <a:rtl val="0"/>
              </a:rPr>
              <a:t>movido </a:t>
            </a:r>
            <a:r>
              <a:rPr lang="es" sz="2400" dirty="0">
                <a:solidFill>
                  <a:schemeClr val="dk1"/>
                </a:solidFill>
                <a:rtl val="0"/>
              </a:rPr>
              <a:t>entre </a:t>
            </a:r>
            <a:r>
              <a:rPr lang="es" sz="2400" dirty="0" smtClean="0">
                <a:solidFill>
                  <a:schemeClr val="dk1"/>
                </a:solidFill>
                <a:rtl val="0"/>
              </a:rPr>
              <a:t>los puestos </a:t>
            </a:r>
            <a:r>
              <a:rPr lang="es" sz="2400" dirty="0">
                <a:solidFill>
                  <a:schemeClr val="dk1"/>
                </a:solidFill>
                <a:rtl val="0"/>
              </a:rPr>
              <a:t>de trabajo.</a:t>
            </a:r>
          </a:p>
        </p:txBody>
      </p:sp>
      <p:sp>
        <p:nvSpPr>
          <p:cNvPr id="96" name="Shape 96"/>
          <p:cNvSpPr txBox="1">
            <a:spLocks noGrp="1"/>
          </p:cNvSpPr>
          <p:nvPr>
            <p:ph type="sldNum" idx="12"/>
          </p:nvPr>
        </p:nvSpPr>
        <p:spPr>
          <a:xfrm>
            <a:off x="6660908" y="6305487"/>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8</a:t>
            </a:fld>
            <a:endParaRPr lang="es" sz="1200" b="0" i="0" u="none" strike="noStrike" cap="none" baseline="0">
              <a:solidFill>
                <a:srgbClr val="888888"/>
              </a:solidFill>
              <a:latin typeface="Arial"/>
              <a:ea typeface="Arial"/>
              <a:cs typeface="Arial"/>
              <a:sym typeface="Arial"/>
              <a:rtl val="0"/>
            </a:endParaRPr>
          </a:p>
        </p:txBody>
      </p:sp>
      <p:sp>
        <p:nvSpPr>
          <p:cNvPr id="97" name="Shape 97"/>
          <p:cNvSpPr txBox="1"/>
          <p:nvPr/>
        </p:nvSpPr>
        <p:spPr>
          <a:xfrm>
            <a:off x="5641358" y="6032874"/>
            <a:ext cx="3032099" cy="498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 sz="1800">
                <a:solidFill>
                  <a:schemeClr val="dk1"/>
                </a:solidFill>
              </a:rPr>
              <a:t>Vigas fabricadas.</a:t>
            </a:r>
          </a:p>
        </p:txBody>
      </p:sp>
      <p:pic>
        <p:nvPicPr>
          <p:cNvPr id="98" name="Shape 98" title="Foto - Vigas fabricada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41358" y="1761592"/>
            <a:ext cx="3274200" cy="4185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381000"/>
            <a:ext cx="8229600" cy="1143299"/>
          </a:xfrm>
          <a:prstGeom prst="rect">
            <a:avLst/>
          </a:prstGeom>
          <a:noFill/>
          <a:ln>
            <a:noFill/>
          </a:ln>
        </p:spPr>
        <p:txBody>
          <a:bodyPr lIns="91425" tIns="91425" rIns="91425" bIns="91425" anchor="b" anchorCtr="0">
            <a:noAutofit/>
          </a:bodyPr>
          <a:lstStyle/>
          <a:p>
            <a:pPr lvl="0" rtl="0">
              <a:spcBef>
                <a:spcPts val="0"/>
              </a:spcBef>
              <a:buClr>
                <a:srgbClr val="1155CC"/>
              </a:buClr>
              <a:buSzPct val="25000"/>
              <a:buFont typeface="Arial"/>
              <a:buNone/>
            </a:pPr>
            <a:r>
              <a:rPr lang="es" sz="3000" b="1" dirty="0">
                <a:solidFill>
                  <a:srgbClr val="1155CC"/>
                </a:solidFill>
              </a:rPr>
              <a:t>Resumen de </a:t>
            </a:r>
            <a:r>
              <a:rPr lang="es" sz="3000" b="1" dirty="0" smtClean="0">
                <a:solidFill>
                  <a:srgbClr val="1155CC"/>
                </a:solidFill>
              </a:rPr>
              <a:t>Peligros- </a:t>
            </a:r>
            <a:r>
              <a:rPr lang="es" sz="3000" b="1" dirty="0">
                <a:solidFill>
                  <a:srgbClr val="1155CC"/>
                </a:solidFill>
              </a:rPr>
              <a:t>Módulo </a:t>
            </a:r>
            <a:r>
              <a:rPr lang="es" sz="3000" b="1" dirty="0" smtClean="0">
                <a:solidFill>
                  <a:srgbClr val="1155CC"/>
                </a:solidFill>
              </a:rPr>
              <a:t>1 ​</a:t>
            </a:r>
            <a:r>
              <a:rPr lang="es" sz="3000" b="1" dirty="0" smtClean="0">
                <a:solidFill>
                  <a:schemeClr val="bg1"/>
                </a:solidFill>
              </a:rPr>
              <a:t>s9</a:t>
            </a:r>
            <a:endParaRPr lang="es" sz="3000" b="1" dirty="0">
              <a:solidFill>
                <a:schemeClr val="bg1"/>
              </a:solidFill>
            </a:endParaRPr>
          </a:p>
        </p:txBody>
      </p:sp>
      <p:sp>
        <p:nvSpPr>
          <p:cNvPr id="104" name="Shape 104"/>
          <p:cNvSpPr txBox="1">
            <a:spLocks noGrp="1"/>
          </p:cNvSpPr>
          <p:nvPr>
            <p:ph type="body" idx="1"/>
          </p:nvPr>
        </p:nvSpPr>
        <p:spPr>
          <a:xfrm>
            <a:off x="457212" y="1578864"/>
            <a:ext cx="5076599" cy="4510199"/>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s" sz="2400" b="1" dirty="0">
                <a:solidFill>
                  <a:srgbClr val="0C30B8"/>
                </a:solidFill>
              </a:rPr>
              <a:t>Características Especiales de las </a:t>
            </a:r>
            <a:r>
              <a:rPr lang="es" sz="2400" b="1" dirty="0" smtClean="0">
                <a:solidFill>
                  <a:srgbClr val="0C30B8"/>
                </a:solidFill>
              </a:rPr>
              <a:t>Compañías </a:t>
            </a:r>
            <a:r>
              <a:rPr lang="es" sz="2400" b="1" dirty="0">
                <a:solidFill>
                  <a:srgbClr val="0C30B8"/>
                </a:solidFill>
              </a:rPr>
              <a:t>de Acero</a:t>
            </a:r>
          </a:p>
          <a:p>
            <a:pPr marL="0" marR="0" lvl="0" indent="0" algn="l" rtl="0">
              <a:lnSpc>
                <a:spcPct val="100000"/>
              </a:lnSpc>
              <a:spcBef>
                <a:spcPts val="0"/>
              </a:spcBef>
              <a:spcAft>
                <a:spcPts val="0"/>
              </a:spcAft>
              <a:buClr>
                <a:schemeClr val="dk1"/>
              </a:buClr>
              <a:buFont typeface="Arial"/>
              <a:buNone/>
            </a:pPr>
            <a:endParaRPr sz="2400" b="1" dirty="0">
              <a:solidFill>
                <a:srgbClr val="0C30B8"/>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2400" dirty="0">
                <a:solidFill>
                  <a:schemeClr val="dk1"/>
                </a:solidFill>
              </a:rPr>
              <a:t>El material </a:t>
            </a:r>
            <a:r>
              <a:rPr lang="es" sz="2400" dirty="0" smtClean="0">
                <a:solidFill>
                  <a:schemeClr val="dk1"/>
                </a:solidFill>
              </a:rPr>
              <a:t>acabado </a:t>
            </a:r>
            <a:r>
              <a:rPr lang="es" sz="2400" dirty="0">
                <a:solidFill>
                  <a:schemeClr val="dk1"/>
                </a:solidFill>
              </a:rPr>
              <a:t>debe ser movido </a:t>
            </a:r>
            <a:r>
              <a:rPr lang="es" sz="2400" dirty="0" smtClean="0">
                <a:solidFill>
                  <a:schemeClr val="dk1"/>
                </a:solidFill>
              </a:rPr>
              <a:t>a las áreas de almacenamiento y carga.</a:t>
            </a:r>
            <a:endParaRPr lang="es" sz="2400" dirty="0">
              <a:solidFill>
                <a:schemeClr val="dk1"/>
              </a:solidFill>
            </a:endParaRPr>
          </a:p>
          <a:p>
            <a:pPr marL="342900" marR="0" lvl="0" indent="-342900" algn="l" rtl="0">
              <a:lnSpc>
                <a:spcPct val="100000"/>
              </a:lnSpc>
              <a:spcBef>
                <a:spcPts val="0"/>
              </a:spcBef>
              <a:spcAft>
                <a:spcPts val="0"/>
              </a:spcAft>
              <a:buClr>
                <a:srgbClr val="3333CC"/>
              </a:buClr>
              <a:buSzPct val="100000"/>
              <a:buFont typeface="Noto Symbol"/>
              <a:buChar char="❑"/>
            </a:pPr>
            <a:r>
              <a:rPr lang="es" sz="2400" dirty="0">
                <a:solidFill>
                  <a:schemeClr val="dk1"/>
                </a:solidFill>
              </a:rPr>
              <a:t>El material </a:t>
            </a:r>
            <a:r>
              <a:rPr lang="es" sz="2400" dirty="0" smtClean="0">
                <a:solidFill>
                  <a:schemeClr val="dk1"/>
                </a:solidFill>
              </a:rPr>
              <a:t>acabado </a:t>
            </a:r>
            <a:r>
              <a:rPr lang="es" sz="2400" dirty="0">
                <a:solidFill>
                  <a:schemeClr val="dk1"/>
                </a:solidFill>
              </a:rPr>
              <a:t>debe ser almacenado y cargado para </a:t>
            </a:r>
            <a:r>
              <a:rPr lang="es" sz="2400" dirty="0" smtClean="0">
                <a:solidFill>
                  <a:schemeClr val="tx1"/>
                </a:solidFill>
              </a:rPr>
              <a:t>el envío.</a:t>
            </a:r>
            <a:endParaRPr lang="es" sz="2400" dirty="0">
              <a:solidFill>
                <a:schemeClr val="tx1"/>
              </a:solidFill>
            </a:endParaRPr>
          </a:p>
          <a:p>
            <a:pPr marL="0" marR="0" lvl="0" indent="0" algn="l" rtl="0">
              <a:lnSpc>
                <a:spcPct val="100000"/>
              </a:lnSpc>
              <a:spcBef>
                <a:spcPts val="0"/>
              </a:spcBef>
              <a:spcAft>
                <a:spcPts val="0"/>
              </a:spcAft>
              <a:buClr>
                <a:srgbClr val="3333CC"/>
              </a:buClr>
              <a:buFont typeface="Aria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rgbClr val="3333CC"/>
              </a:buClr>
              <a:buFont typeface="Arial"/>
              <a:buNone/>
            </a:pPr>
            <a:endParaRPr sz="2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1" i="0" u="none" strike="noStrike" cap="none" baseline="0" dirty="0">
              <a:solidFill>
                <a:srgbClr val="3333CC"/>
              </a:solidFill>
              <a:latin typeface="Arial"/>
              <a:ea typeface="Arial"/>
              <a:cs typeface="Arial"/>
              <a:sym typeface="Arial"/>
              <a:rtl val="0"/>
            </a:endParaRPr>
          </a:p>
        </p:txBody>
      </p:sp>
      <p:sp>
        <p:nvSpPr>
          <p:cNvPr id="106" name="Shape 106"/>
          <p:cNvSpPr txBox="1">
            <a:spLocks noGrp="1"/>
          </p:cNvSpPr>
          <p:nvPr>
            <p:ph type="sldNum" idx="12"/>
          </p:nvPr>
        </p:nvSpPr>
        <p:spPr>
          <a:xfrm>
            <a:off x="6553200" y="6356351"/>
            <a:ext cx="2133599" cy="3661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s" sz="1200" b="0" i="0" u="none" strike="noStrike" cap="none" baseline="0">
                <a:solidFill>
                  <a:srgbClr val="888888"/>
                </a:solidFill>
                <a:latin typeface="Arial"/>
                <a:ea typeface="Arial"/>
                <a:cs typeface="Arial"/>
                <a:sym typeface="Arial"/>
                <a:rtl val="0"/>
              </a:rPr>
              <a:t>9</a:t>
            </a:fld>
            <a:endParaRPr lang="es" sz="1200" b="0" i="0" u="none" strike="noStrike" cap="none" baseline="0">
              <a:solidFill>
                <a:srgbClr val="888888"/>
              </a:solidFill>
              <a:latin typeface="Arial"/>
              <a:ea typeface="Arial"/>
              <a:cs typeface="Arial"/>
              <a:sym typeface="Arial"/>
              <a:rtl val="0"/>
            </a:endParaRPr>
          </a:p>
        </p:txBody>
      </p:sp>
      <p:pic>
        <p:nvPicPr>
          <p:cNvPr id="107" name="Shape 107" title="Foto - vigas listas para ekl envi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78821" y="1752600"/>
            <a:ext cx="3206865" cy="3905249"/>
          </a:xfrm>
          <a:prstGeom prst="rect">
            <a:avLst/>
          </a:prstGeom>
          <a:noFill/>
          <a:ln>
            <a:noFill/>
          </a:ln>
        </p:spPr>
      </p:pic>
      <p:sp>
        <p:nvSpPr>
          <p:cNvPr id="108" name="Shape 108"/>
          <p:cNvSpPr txBox="1"/>
          <p:nvPr/>
        </p:nvSpPr>
        <p:spPr>
          <a:xfrm>
            <a:off x="5478821" y="5657849"/>
            <a:ext cx="3206864" cy="58355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 dirty="0">
                <a:solidFill>
                  <a:schemeClr val="dk1"/>
                </a:solidFill>
              </a:rPr>
              <a:t>Vigas listas para </a:t>
            </a:r>
            <a:r>
              <a:rPr lang="es" dirty="0" smtClean="0">
                <a:solidFill>
                  <a:schemeClr val="dk1"/>
                </a:solidFill>
              </a:rPr>
              <a:t>el envío</a:t>
            </a:r>
            <a:endParaRPr lang="es" dirty="0">
              <a:solidFill>
                <a:schemeClr val="dk1"/>
              </a:solidFill>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2459</Words>
  <Application>Microsoft Office PowerPoint</Application>
  <PresentationFormat>On-screen Show (4:3)</PresentationFormat>
  <Paragraphs>323</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Noto Symbol</vt:lpstr>
      <vt:lpstr>Wingdings</vt:lpstr>
      <vt:lpstr>swiss</vt:lpstr>
      <vt:lpstr>Resumen de Peligros - Módulo 1​</vt:lpstr>
      <vt:lpstr>Resumen de Peligros- Módulo 1​</vt:lpstr>
      <vt:lpstr>Resumen de Peligros- Módulo 1​ s3</vt:lpstr>
      <vt:lpstr>Resumen de Peligros- Módulo 1​ s4</vt:lpstr>
      <vt:lpstr>Resumen de Peligros- Módulo 1​ s5</vt:lpstr>
      <vt:lpstr>Resumen de Peligros- Módulo 1​ s6</vt:lpstr>
      <vt:lpstr>Resumen de Peligros- Módulo 1​ s7</vt:lpstr>
      <vt:lpstr>Resumen de Peligros- Módulo 1​ s8</vt:lpstr>
      <vt:lpstr>Resumen de Peligros- Módulo 1 ​s9</vt:lpstr>
      <vt:lpstr>Resumen de Peligros- Módulo 1​ s10</vt:lpstr>
      <vt:lpstr>Resumen de Peligros- Módulo 1​ s11</vt:lpstr>
      <vt:lpstr>Resumen de Peligros- Módulo 1​ s12</vt:lpstr>
      <vt:lpstr>Resumen de Peligros - Módulo 1​ s13</vt:lpstr>
      <vt:lpstr>Consideraciones de seguridad en el equipo de manejo de materiales</vt:lpstr>
      <vt:lpstr>Resumen de Peligros- Módulo 1​ s15</vt:lpstr>
      <vt:lpstr>Resumen de Peligros- Módulo 1​ s16</vt:lpstr>
      <vt:lpstr>Resumen de Peligros- Módulo 1​ s17</vt:lpstr>
      <vt:lpstr>Resumen de Peligros- Módulo 1​ s18</vt:lpstr>
      <vt:lpstr>Resumen de Peligros- Módulo 1​ s19</vt:lpstr>
      <vt:lpstr>Resumen de Peligros- Módulo 1​ s20</vt:lpstr>
      <vt:lpstr>Resumen de Peligros- Módulo 1​ s21</vt:lpstr>
      <vt:lpstr>Resumen de Peligros- Módulo 1​ s22</vt:lpstr>
      <vt:lpstr>Resumen de Peligros- Módulo 1​ s23</vt:lpstr>
      <vt:lpstr>Resumen de Peligros- Módulo 1​ s24</vt:lpstr>
      <vt:lpstr>Resumen de Peligros- Módulo 1​ s25</vt:lpstr>
      <vt:lpstr>Resumen de Peligros- Módulo 1​ s26</vt:lpstr>
      <vt:lpstr>Resumen de Peligros- Módulo 1​ s27</vt:lpstr>
      <vt:lpstr>Resumen de Peligros- Módulo 1 s28​</vt:lpstr>
      <vt:lpstr>Grupo de actividades de aprendizaje s29 </vt:lpstr>
      <vt:lpstr>Resumen de Peligros- Módulo 1​ s30</vt:lpstr>
      <vt:lpstr>Resumen de Peligros- Módulo 1​ s31</vt:lpstr>
      <vt:lpstr>Resumen de Peligros- Módulo 1​ s32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2018-07-24T20:05:07Z</dcterms:modified>
</cp:coreProperties>
</file>