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78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30B8"/>
    <a:srgbClr val="0C28B8"/>
    <a:srgbClr val="0CFFCC"/>
    <a:srgbClr val="0C23B8"/>
    <a:srgbClr val="0C19B8"/>
    <a:srgbClr val="195AAA"/>
    <a:srgbClr val="0066C3"/>
    <a:srgbClr val="006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86364" autoAdjust="0"/>
  </p:normalViewPr>
  <p:slideViewPr>
    <p:cSldViewPr>
      <p:cViewPr varScale="1">
        <p:scale>
          <a:sx n="99" d="100"/>
          <a:sy n="99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2DAE8-56D8-4589-858B-37A121C6530A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D916B-9527-4711-9684-671EAA245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0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module is to be presented at the “Train the Trainer” sessions.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9856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Michigan State University developed a training website for this safety training program.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Training should address State Plans in states where training is conducted in a state with a State Plan. This slide indicates to check your state plan.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slide presents an OSHA map showing states with State Plans.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should provide a link to the State Plan when presenting in states with State Plans.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should identify the program objectives.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D916B-9527-4711-9684-671EAA245E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29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to provide an overview of the day training schedule.</a:t>
            </a:r>
            <a:endParaRPr lang="en-US" dirty="0" smtClean="0"/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*Please note that this schedule is for the “Train</a:t>
            </a:r>
            <a:r>
              <a:rPr lang="en-US" baseline="0" dirty="0" smtClean="0"/>
              <a:t> the Trainer” </a:t>
            </a:r>
            <a:r>
              <a:rPr lang="en-US" dirty="0" smtClean="0"/>
              <a:t>session. The</a:t>
            </a:r>
            <a:r>
              <a:rPr lang="en-US" baseline="0" dirty="0" smtClean="0"/>
              <a:t> schedule can be broken into multiple sessions for the secondary trainings.</a:t>
            </a:r>
            <a:r>
              <a:rPr lang="en-US"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to provide an overview of the day training schedule.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*Please note that this schedule is for the</a:t>
            </a:r>
            <a:r>
              <a:rPr lang="en-US" baseline="0" dirty="0" smtClean="0"/>
              <a:t> “Train the </a:t>
            </a:r>
            <a:r>
              <a:rPr lang="en-US" dirty="0" smtClean="0"/>
              <a:t>Trainer” session. The</a:t>
            </a:r>
            <a:r>
              <a:rPr lang="en-US" baseline="0" dirty="0" smtClean="0"/>
              <a:t> schedule can be broken into multiple sessions for the secondary trainings.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speaker name and contact information.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Speakers should present logistics and event rules.  Present emergency exit procedures.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to provide grant materials acknowledgment.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 to stress “Recognition, Abatement, Avoidance and Prevention” as well as worker rights.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89715" tIns="89715" rIns="89715" bIns="8971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American Institute of Steel Construction (AISC) has many useful resources. Speaker should direct attendees to visit the AISC safety channel. The URL is listed on the slide.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American Institute of Steel Construction (AISC) has a certification program for fabricators. The URL is listed on the slide.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American Institute of Steel Construction (AISC) has developed a safety program for fabricators. The URL is listed on the slide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70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628449"/>
            <a:ext cx="8229600" cy="0"/>
          </a:xfrm>
          <a:prstGeom prst="straightConnector1">
            <a:avLst/>
          </a:prstGeom>
          <a:noFill/>
          <a:ln w="57150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52755-1F0B-4607-9FD3-E7BB968BEB3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t>7/24/2018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0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544013" y="1524002"/>
            <a:ext cx="7726101" cy="372415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dirty="0"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1155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497977" y="5617580"/>
            <a:ext cx="5382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endParaRPr lang="en-US" sz="1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endParaRPr lang="en-US" sz="1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C756-A9D0-464F-8A52-080DFF8C9B4E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t>7/24/2018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5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rgbClr val="1155CC"/>
              </a:buClr>
              <a:buSzPct val="100000"/>
              <a:buNone/>
              <a:defRPr sz="3600" b="1">
                <a:solidFill>
                  <a:srgbClr val="1155CC"/>
                </a:solidFill>
              </a:defRPr>
            </a:lvl1pPr>
            <a:lvl2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rt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rtl="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rtl="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kern="0">
              <a:solidFill>
                <a:srgbClr val="000000">
                  <a:tint val="75000"/>
                </a:srgbClr>
              </a:solidFill>
              <a:cs typeface="Arial"/>
              <a:sym typeface="Arial"/>
              <a:rtl val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8419-AC6D-4ED2-A892-A000DD3A58AB}" type="slidenum">
              <a:rPr lang="en-US" kern="0" smtClean="0">
                <a:solidFill>
                  <a:srgbClr val="000000">
                    <a:tint val="75000"/>
                  </a:srgbClr>
                </a:solidFill>
                <a:cs typeface="Arial"/>
                <a:sym typeface="Arial"/>
                <a:rtl val="0"/>
              </a:rPr>
              <a:pPr/>
              <a:t>‹#›</a:t>
            </a:fld>
            <a:endParaRPr lang="en-US" kern="0">
              <a:solidFill>
                <a:srgbClr val="000000">
                  <a:tint val="75000"/>
                </a:srgbClr>
              </a:solidFill>
              <a:cs typeface="Arial"/>
              <a:sym typeface="Arial"/>
              <a:rtl val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C6B52-4FD2-4902-90F9-704BCAF9F653}" type="datetime1">
              <a:rPr lang="en-US" kern="0" smtClean="0">
                <a:solidFill>
                  <a:srgbClr val="000000">
                    <a:tint val="75000"/>
                  </a:srgbClr>
                </a:solidFill>
                <a:cs typeface="Arial"/>
                <a:sym typeface="Arial"/>
                <a:rtl val="0"/>
              </a:rPr>
              <a:t>7/24/2018</a:t>
            </a:fld>
            <a:endParaRPr lang="en-US" kern="0">
              <a:solidFill>
                <a:srgbClr val="000000">
                  <a:tint val="75000"/>
                </a:srgbClr>
              </a:solidFill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3236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dc.msu.edu/training_workshop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sha.gov/dcsp/osp/index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dcsp/osp/index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c.org/content.aspx?id=3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sc.org/content.aspx?id=300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sc.org/content.aspx?id=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381000" y="687583"/>
            <a:ext cx="8628927" cy="401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Peligros Especiales para Trabajadores de Compañías que Fabrican y/o Suplen Acero </a:t>
            </a:r>
            <a:r>
              <a:rPr lang="es-PR" dirty="0" smtClean="0">
                <a:solidFill>
                  <a:srgbClr val="0C30B8"/>
                </a:solidFill>
              </a:rPr>
              <a:t>Estructural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err="1">
                <a:solidFill>
                  <a:srgbClr val="0C30B8"/>
                </a:solidFill>
              </a:rPr>
              <a:t>E</a:t>
            </a:r>
            <a:r>
              <a:rPr lang="en-US" sz="2800" dirty="0" err="1" smtClean="0">
                <a:solidFill>
                  <a:srgbClr val="0C30B8"/>
                </a:solidFill>
              </a:rPr>
              <a:t>ntrenar</a:t>
            </a:r>
            <a:r>
              <a:rPr lang="en-US" sz="2800" dirty="0" smtClean="0">
                <a:solidFill>
                  <a:srgbClr val="0C30B8"/>
                </a:solidFill>
              </a:rPr>
              <a:t> </a:t>
            </a:r>
            <a:r>
              <a:rPr lang="en-US" sz="2800" dirty="0">
                <a:solidFill>
                  <a:srgbClr val="0C30B8"/>
                </a:solidFill>
              </a:rPr>
              <a:t>al </a:t>
            </a:r>
            <a:r>
              <a:rPr lang="en-US" sz="2800" dirty="0" err="1" smtClean="0">
                <a:solidFill>
                  <a:srgbClr val="0C30B8"/>
                </a:solidFill>
              </a:rPr>
              <a:t>Entrenador</a:t>
            </a:r>
            <a:r>
              <a:rPr lang="en-US" sz="2800" dirty="0">
                <a:solidFill>
                  <a:srgbClr val="0C30B8"/>
                </a:solidFill>
              </a:rPr>
              <a:t/>
            </a:r>
            <a:br>
              <a:rPr lang="en-US" sz="2800" dirty="0">
                <a:solidFill>
                  <a:srgbClr val="0C30B8"/>
                </a:solidFill>
              </a:rPr>
            </a:br>
            <a:r>
              <a:rPr lang="es-PR" sz="2400" b="0" i="1" dirty="0" smtClean="0">
                <a:solidFill>
                  <a:srgbClr val="0C28B8"/>
                </a:solidFill>
              </a:rPr>
              <a:t>[</a:t>
            </a:r>
            <a:r>
              <a:rPr lang="es-PR" sz="2400" b="0" i="1" dirty="0">
                <a:solidFill>
                  <a:srgbClr val="0C28B8"/>
                </a:solidFill>
              </a:rPr>
              <a:t>Insertar ubicación] </a:t>
            </a:r>
            <a:br>
              <a:rPr lang="es-PR" sz="2400" b="0" i="1" dirty="0">
                <a:solidFill>
                  <a:srgbClr val="0C28B8"/>
                </a:solidFill>
              </a:rPr>
            </a:br>
            <a:r>
              <a:rPr lang="es-PR" sz="2400" b="0" i="1" dirty="0" smtClean="0">
                <a:solidFill>
                  <a:srgbClr val="0C28B8"/>
                </a:solidFill>
              </a:rPr>
              <a:t>[</a:t>
            </a:r>
            <a:r>
              <a:rPr lang="es-PR" sz="2400" b="0" i="1" dirty="0">
                <a:solidFill>
                  <a:srgbClr val="0C28B8"/>
                </a:solidFill>
              </a:rPr>
              <a:t>Insertar Organización] </a:t>
            </a:r>
            <a:r>
              <a:rPr lang="es-PR" sz="2400" b="0" i="1" dirty="0" smtClean="0">
                <a:solidFill>
                  <a:srgbClr val="0C28B8"/>
                </a:solidFill>
              </a:rPr>
              <a:t/>
            </a:r>
            <a:br>
              <a:rPr lang="es-PR" sz="2400" b="0" i="1" dirty="0" smtClean="0">
                <a:solidFill>
                  <a:srgbClr val="0C28B8"/>
                </a:solidFill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" sz="2800" b="0" i="1" dirty="0"/>
          </a:p>
        </p:txBody>
      </p:sp>
      <p:pic>
        <p:nvPicPr>
          <p:cNvPr id="1026" name="Picture 2" descr="C:\Users\mrozowsk\Desktop\Active Work\Harwood Proposal Submission Documents 2014\Harwood Grant\Contractors Steel visit\P1040715.JPG" title="Foto - instalacion de almacenamiento de acero"/>
          <p:cNvPicPr>
            <a:picLocks noChangeAspect="1" noChangeArrowheads="1"/>
          </p:cNvPicPr>
          <p:nvPr/>
        </p:nvPicPr>
        <p:blipFill rotWithShape="1">
          <a:blip r:embed="rId3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94696" y="2390320"/>
            <a:ext cx="3265351" cy="422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435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228600" y="358478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 smtClean="0">
                <a:solidFill>
                  <a:srgbClr val="0C30B8"/>
                </a:solidFill>
              </a:rPr>
              <a:t>Sitio Web de Entrenamiento </a:t>
            </a:r>
            <a:r>
              <a:rPr lang="en" dirty="0" smtClean="0">
                <a:solidFill>
                  <a:srgbClr val="0C30B8"/>
                </a:solidFill>
              </a:rPr>
              <a:t>– </a:t>
            </a:r>
            <a:br>
              <a:rPr lang="en" dirty="0" smtClean="0">
                <a:solidFill>
                  <a:srgbClr val="0C30B8"/>
                </a:solidFill>
              </a:rPr>
            </a:br>
            <a:r>
              <a:rPr lang="en" sz="2400" dirty="0" smtClean="0">
                <a:solidFill>
                  <a:srgbClr val="0C30B8"/>
                </a:solidFill>
              </a:rPr>
              <a:t>Michigan State University</a:t>
            </a:r>
            <a:endParaRPr lang="en" sz="2400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10901" y="1600203"/>
            <a:ext cx="8229600" cy="159441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SzPct val="78571"/>
            </a:pPr>
            <a:r>
              <a:rPr lang="en" sz="2400" dirty="0" smtClean="0"/>
              <a:t> 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900" y="1621095"/>
            <a:ext cx="9266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000" b="1" dirty="0">
                <a:solidFill>
                  <a:srgbClr val="0C30B8"/>
                </a:solidFill>
              </a:rPr>
              <a:t>Todos los recursos de </a:t>
            </a:r>
            <a:r>
              <a:rPr lang="es-PR" sz="2000" b="1" dirty="0" smtClean="0">
                <a:solidFill>
                  <a:srgbClr val="0C30B8"/>
                </a:solidFill>
              </a:rPr>
              <a:t>capacitación </a:t>
            </a:r>
            <a:r>
              <a:rPr lang="es-PR" sz="2000" b="1" dirty="0">
                <a:solidFill>
                  <a:srgbClr val="0C30B8"/>
                </a:solidFill>
              </a:rPr>
              <a:t>estarán disponibles </a:t>
            </a:r>
            <a:r>
              <a:rPr lang="es-PR" sz="2000" b="1" dirty="0" smtClean="0">
                <a:solidFill>
                  <a:srgbClr val="0C30B8"/>
                </a:solidFill>
              </a:rPr>
              <a:t>para sus miembros en </a:t>
            </a:r>
            <a:r>
              <a:rPr lang="en-US" sz="2000" b="1" dirty="0" smtClean="0">
                <a:solidFill>
                  <a:srgbClr val="0C30B8"/>
                </a:solidFill>
              </a:rPr>
              <a:t>:</a:t>
            </a:r>
            <a:endParaRPr lang="en-US" sz="2000" b="1" dirty="0">
              <a:solidFill>
                <a:srgbClr val="0C30B8"/>
              </a:solidFill>
            </a:endParaRPr>
          </a:p>
        </p:txBody>
      </p:sp>
      <p:pic>
        <p:nvPicPr>
          <p:cNvPr id="1026" name="Picture 2" title="Foto  - sitio web de formacion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8600" y="2546353"/>
            <a:ext cx="8763000" cy="38100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335235" y="1919674"/>
            <a:ext cx="63052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C28B8"/>
                </a:solidFill>
                <a:hlinkClick r:id="rId4"/>
              </a:rPr>
              <a:t>Link to Training and Workshops on MSU Website</a:t>
            </a:r>
            <a:endParaRPr lang="en-US" sz="2000" dirty="0" smtClean="0">
              <a:solidFill>
                <a:srgbClr val="0C28B8"/>
              </a:solidFill>
            </a:endParaRPr>
          </a:p>
          <a:p>
            <a:endParaRPr lang="en-US" sz="2000" dirty="0" smtClean="0">
              <a:solidFill>
                <a:srgbClr val="0C28B8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879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rgbClr val="0C30B8"/>
                </a:solidFill>
              </a:rPr>
              <a:t>Planes Estatales</a:t>
            </a:r>
            <a:endParaRPr lang="en" sz="2000" dirty="0">
              <a:solidFill>
                <a:srgbClr val="0C30B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9669" y="1828800"/>
            <a:ext cx="82671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Hay 27 estados que tienen algún tipo de plan estatal</a:t>
            </a:r>
          </a:p>
          <a:p>
            <a:r>
              <a:rPr lang="es-PR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que serán aplicadas por los departamentos estatales. </a:t>
            </a:r>
            <a:r>
              <a:rPr lang="es-PR" sz="24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Este programa hace referencia </a:t>
            </a:r>
            <a:r>
              <a:rPr lang="es-PR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a</a:t>
            </a:r>
            <a:r>
              <a:rPr lang="es-PR" sz="24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 </a:t>
            </a:r>
            <a:r>
              <a:rPr lang="es-PR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los estándares de la industria general de OSHA 1910.</a:t>
            </a:r>
          </a:p>
          <a:p>
            <a:endParaRPr lang="es-PR" sz="2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algn="ctr"/>
            <a:r>
              <a:rPr lang="es-PR" sz="4000" kern="0" dirty="0">
                <a:solidFill>
                  <a:srgbClr val="0C30B8"/>
                </a:solidFill>
                <a:cs typeface="Arial"/>
                <a:sym typeface="Arial"/>
                <a:rtl val="0"/>
              </a:rPr>
              <a:t>Siempre revise su plan estatal para requisitos adicionales.</a:t>
            </a:r>
            <a:endParaRPr lang="en-US" sz="4000" kern="0" dirty="0">
              <a:solidFill>
                <a:srgbClr val="0C30B8"/>
              </a:solidFill>
              <a:cs typeface="Arial"/>
              <a:sym typeface="Arial"/>
              <a:rtl val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98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400783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rgbClr val="0C30B8"/>
                </a:solidFill>
              </a:rPr>
              <a:t>Planes estatales 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600203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SzPct val="78571"/>
            </a:pPr>
            <a:r>
              <a:rPr lang="en" sz="2400" dirty="0" smtClean="0"/>
              <a:t> </a:t>
            </a:r>
          </a:p>
          <a:p>
            <a:pPr>
              <a:spcBef>
                <a:spcPts val="0"/>
              </a:spcBef>
              <a:buNone/>
            </a:pPr>
            <a:endParaRPr sz="1400" dirty="0"/>
          </a:p>
        </p:txBody>
      </p:sp>
      <p:pic>
        <p:nvPicPr>
          <p:cNvPr id="5122" name="Picture 2" title="Foto - Mapa OSHA monstrado estados con planes estat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1652965"/>
            <a:ext cx="6096000" cy="4704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6416" y="6358539"/>
            <a:ext cx="39773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kern="0" dirty="0" smtClean="0">
                <a:solidFill>
                  <a:srgbClr val="000000"/>
                </a:solidFill>
                <a:cs typeface="Arial"/>
                <a:sym typeface="Arial"/>
                <a:hlinkClick r:id="rId4"/>
                <a:rtl val="0"/>
              </a:rPr>
              <a:t>Link to State Plans Frequently Asked Questions</a:t>
            </a:r>
            <a:endParaRPr lang="en-US" sz="1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6358539"/>
            <a:ext cx="2642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cs typeface="Arial"/>
                <a:sym typeface="Arial"/>
                <a:rtl val="0"/>
              </a:rPr>
              <a:t>Date visited December 7, 2013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566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n" dirty="0" smtClean="0">
                <a:solidFill>
                  <a:srgbClr val="0C30B8"/>
                </a:solidFill>
              </a:rPr>
              <a:t>Planes Estatales  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761628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b="1" kern="0" dirty="0">
                <a:solidFill>
                  <a:srgbClr val="0C30B8"/>
                </a:solidFill>
                <a:cs typeface="Arial"/>
                <a:sym typeface="Arial"/>
                <a:rtl val="0"/>
              </a:rPr>
              <a:t>La información sobre los planes estatales se puede encontrar en </a:t>
            </a:r>
            <a:r>
              <a:rPr lang="en-US" sz="2400" b="1" kern="0" dirty="0" smtClean="0">
                <a:solidFill>
                  <a:srgbClr val="0C30B8"/>
                </a:solidFill>
                <a:cs typeface="Arial"/>
                <a:sym typeface="Arial"/>
                <a:rtl val="0"/>
              </a:rPr>
              <a:t>:</a:t>
            </a:r>
            <a:endParaRPr lang="en-US" sz="2400" b="1" kern="0" dirty="0">
              <a:solidFill>
                <a:srgbClr val="0C30B8"/>
              </a:solidFill>
              <a:cs typeface="Arial"/>
              <a:sym typeface="Arial"/>
              <a:rtl val="0"/>
            </a:endParaRPr>
          </a:p>
          <a:p>
            <a:endParaRPr lang="en-US" sz="2400" kern="0" dirty="0">
              <a:solidFill>
                <a:schemeClr val="accent2">
                  <a:lumMod val="75000"/>
                </a:schemeClr>
              </a:solidFill>
              <a:cs typeface="Arial"/>
              <a:sym typeface="Arial"/>
              <a:rtl val="0"/>
            </a:endParaRPr>
          </a:p>
          <a:p>
            <a:r>
              <a:rPr lang="en-US" sz="2400" kern="0" dirty="0" smtClean="0">
                <a:solidFill>
                  <a:srgbClr val="0C28B8"/>
                </a:solidFill>
                <a:cs typeface="Arial"/>
                <a:sym typeface="Arial"/>
                <a:hlinkClick r:id="rId3" tooltip="Link to OSHA State Plan States information"/>
                <a:rtl val="0"/>
              </a:rPr>
              <a:t>https://www.osha.gov/dcsp/osp/index.html</a:t>
            </a:r>
            <a:endParaRPr lang="en-US" sz="2400" kern="0" dirty="0">
              <a:solidFill>
                <a:srgbClr val="0C28B8"/>
              </a:solidFill>
              <a:cs typeface="Arial"/>
              <a:sym typeface="Arial"/>
              <a:rtl val="0"/>
            </a:endParaRPr>
          </a:p>
          <a:p>
            <a:endParaRPr lang="en-US" sz="2400" kern="0" dirty="0">
              <a:solidFill>
                <a:srgbClr val="2810D6"/>
              </a:solidFill>
              <a:cs typeface="Arial"/>
              <a:sym typeface="Arial"/>
              <a:rtl val="0"/>
            </a:endParaRPr>
          </a:p>
          <a:p>
            <a:endParaRPr lang="en-US" sz="14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2214250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200"/>
          </a:xfrm>
        </p:spPr>
        <p:txBody>
          <a:bodyPr/>
          <a:lstStyle/>
          <a:p>
            <a:r>
              <a:rPr lang="en-US" dirty="0" err="1" smtClean="0">
                <a:solidFill>
                  <a:srgbClr val="0C30B8"/>
                </a:solidFill>
              </a:rPr>
              <a:t>Objectivo</a:t>
            </a:r>
            <a:r>
              <a:rPr lang="en-US" dirty="0" smtClean="0">
                <a:solidFill>
                  <a:srgbClr val="0C30B8"/>
                </a:solidFill>
              </a:rPr>
              <a:t> del </a:t>
            </a:r>
            <a:r>
              <a:rPr lang="en-US" dirty="0" err="1" smtClean="0">
                <a:solidFill>
                  <a:srgbClr val="0C30B8"/>
                </a:solidFill>
              </a:rPr>
              <a:t>Programa</a:t>
            </a:r>
            <a:endParaRPr lang="en-US" dirty="0">
              <a:solidFill>
                <a:srgbClr val="0C30B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63" y="1600300"/>
            <a:ext cx="8230737" cy="4679953"/>
          </a:xfrm>
        </p:spPr>
        <p:txBody>
          <a:bodyPr/>
          <a:lstStyle/>
          <a:p>
            <a:r>
              <a:rPr lang="es-PR" sz="2400" dirty="0" smtClean="0">
                <a:solidFill>
                  <a:srgbClr val="0C28B8"/>
                </a:solidFill>
              </a:rPr>
              <a:t>Reducir las lesiones a través del desarrollo y la </a:t>
            </a:r>
            <a:r>
              <a:rPr lang="es-PR" sz="2400" dirty="0" err="1" smtClean="0">
                <a:solidFill>
                  <a:srgbClr val="0C28B8"/>
                </a:solidFill>
              </a:rPr>
              <a:t>presentacion</a:t>
            </a:r>
            <a:r>
              <a:rPr lang="es-PR" sz="2400" dirty="0" smtClean="0">
                <a:solidFill>
                  <a:srgbClr val="0C28B8"/>
                </a:solidFill>
              </a:rPr>
              <a:t> de entrenamiento de seguridad - centrándose en los Peligros de Almacenamiento para Trabajadores de Compañías que Fabrican y/o Suplen Acero Estructural</a:t>
            </a:r>
            <a:br>
              <a:rPr lang="es-PR" sz="2400" dirty="0" smtClean="0">
                <a:solidFill>
                  <a:srgbClr val="0C28B8"/>
                </a:solidFill>
              </a:rPr>
            </a:br>
            <a:r>
              <a:rPr lang="es-PR" sz="2400" dirty="0" smtClean="0">
                <a:solidFill>
                  <a:srgbClr val="0C28B8"/>
                </a:solidFill>
              </a:rPr>
              <a:t>enfatizando: </a:t>
            </a:r>
          </a:p>
          <a:p>
            <a:endParaRPr lang="es-PR" sz="2400" dirty="0" smtClean="0"/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Manejo y Almacenamiento de Materiales</a:t>
            </a:r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Comunicación de Peligros</a:t>
            </a:r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Seguridad </a:t>
            </a:r>
            <a:r>
              <a:rPr lang="es-PR" sz="2400" dirty="0" err="1" smtClean="0"/>
              <a:t>Musculoesqueletal</a:t>
            </a:r>
            <a:endParaRPr lang="es-PR" sz="2400" dirty="0" smtClean="0"/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Seguridad Eléctrica</a:t>
            </a:r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Seguridad Respiratoria</a:t>
            </a:r>
          </a:p>
          <a:p>
            <a:pPr marL="342900" indent="-342900">
              <a:buClr>
                <a:srgbClr val="0C30B8"/>
              </a:buClr>
              <a:buFont typeface="Wingdings" panose="05000000000000000000" pitchFamily="2" charset="2"/>
              <a:buChar char="q"/>
            </a:pPr>
            <a:r>
              <a:rPr lang="es-PR" sz="2400" dirty="0" smtClean="0"/>
              <a:t>Derechos de los Trabajadores</a:t>
            </a:r>
            <a:endParaRPr lang="es-P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14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3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426296"/>
            <a:ext cx="85344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Horario de la Mañana del Entrenador *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04800" y="1571845"/>
            <a:ext cx="90678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PR" sz="1800" dirty="0" smtClean="0">
                <a:solidFill>
                  <a:srgbClr val="0C28B8"/>
                </a:solidFill>
              </a:rPr>
              <a:t>7:30-8:00</a:t>
            </a:r>
            <a:r>
              <a:rPr lang="es-PR" sz="1800" i="1" dirty="0" smtClean="0">
                <a:solidFill>
                  <a:srgbClr val="0C28B8"/>
                </a:solidFill>
              </a:rPr>
              <a:t>  	Registro</a:t>
            </a:r>
          </a:p>
          <a:p>
            <a:r>
              <a:rPr lang="es-PR" sz="1800" dirty="0" smtClean="0">
                <a:solidFill>
                  <a:srgbClr val="0C28B8"/>
                </a:solidFill>
              </a:rPr>
              <a:t>8:00-8:15</a:t>
            </a:r>
            <a:r>
              <a:rPr lang="es-PR" sz="1800" i="1" dirty="0" smtClean="0">
                <a:solidFill>
                  <a:srgbClr val="0C28B8"/>
                </a:solidFill>
              </a:rPr>
              <a:t>  	Introducción al Programa, Objetivos del Programa, Procedimiento</a:t>
            </a:r>
          </a:p>
          <a:p>
            <a:r>
              <a:rPr lang="es-PR" sz="1800" dirty="0" smtClean="0">
                <a:solidFill>
                  <a:srgbClr val="0C28B8"/>
                </a:solidFill>
              </a:rPr>
              <a:t>8:15-8:30</a:t>
            </a:r>
            <a:r>
              <a:rPr lang="es-PR" sz="1800" i="1" dirty="0" smtClean="0">
                <a:solidFill>
                  <a:srgbClr val="0C28B8"/>
                </a:solidFill>
              </a:rPr>
              <a:t>	Pre prueba</a:t>
            </a:r>
          </a:p>
          <a:p>
            <a:r>
              <a:rPr lang="es-PR" sz="1800" dirty="0" smtClean="0"/>
              <a:t>8:30-8:45   	Descripción General </a:t>
            </a:r>
            <a:r>
              <a:rPr lang="es-PR" sz="1800" dirty="0" smtClean="0">
                <a:solidFill>
                  <a:schemeClr val="tx1"/>
                </a:solidFill>
              </a:rPr>
              <a:t>de Almacenamiento para Trabajadores de 		Compañías que Fabrican y/o Suplen Acero Estructural</a:t>
            </a:r>
            <a:endParaRPr lang="es-PR" sz="1200" dirty="0" smtClean="0"/>
          </a:p>
          <a:p>
            <a:r>
              <a:rPr lang="es-PR" sz="1800" dirty="0" smtClean="0"/>
              <a:t>8:45-9:00	Ejercicio de trazado de mapas de peligros</a:t>
            </a:r>
            <a:endParaRPr lang="es-PR" sz="1200" dirty="0" smtClean="0"/>
          </a:p>
          <a:p>
            <a:r>
              <a:rPr lang="es-PR" sz="1800" dirty="0" smtClean="0"/>
              <a:t>9:00:10:00	Manejo y Almacenamiento de Materiales</a:t>
            </a:r>
            <a:endParaRPr lang="es-PR" sz="1200" dirty="0" smtClean="0"/>
          </a:p>
          <a:p>
            <a:r>
              <a:rPr lang="es-PR" sz="1800" dirty="0" smtClean="0">
                <a:solidFill>
                  <a:srgbClr val="0C28B8"/>
                </a:solidFill>
              </a:rPr>
              <a:t>10:00-10:15</a:t>
            </a:r>
            <a:r>
              <a:rPr lang="es-PR" sz="1800" i="1" dirty="0" smtClean="0">
                <a:solidFill>
                  <a:srgbClr val="0C28B8"/>
                </a:solidFill>
              </a:rPr>
              <a:t>	Descanso</a:t>
            </a:r>
          </a:p>
          <a:p>
            <a:r>
              <a:rPr lang="es-PR" sz="1800" dirty="0" smtClean="0"/>
              <a:t>10:15-11:15	Manejo y Almacenamiento de Materiales</a:t>
            </a:r>
            <a:r>
              <a:rPr lang="es-PR" sz="1200" dirty="0" smtClean="0"/>
              <a:t>   </a:t>
            </a:r>
            <a:r>
              <a:rPr lang="es-PR" sz="1800" dirty="0" smtClean="0"/>
              <a:t>	</a:t>
            </a:r>
            <a:endParaRPr lang="es-PR" sz="1200" dirty="0" smtClean="0"/>
          </a:p>
          <a:p>
            <a:r>
              <a:rPr lang="es-PR" sz="1800" dirty="0" smtClean="0"/>
              <a:t>11:15-11:45	Comunicación de Peligros</a:t>
            </a:r>
            <a:endParaRPr lang="es-PR" sz="1200" dirty="0" smtClean="0"/>
          </a:p>
          <a:p>
            <a:r>
              <a:rPr lang="es-PR" sz="1800" dirty="0" smtClean="0"/>
              <a:t>11:45-12:00	Ejercicio de Identificación de Peligros</a:t>
            </a:r>
            <a:endParaRPr lang="es-PR" sz="1200" dirty="0" smtClean="0"/>
          </a:p>
          <a:p>
            <a:r>
              <a:rPr lang="es-PR" sz="1800" dirty="0" smtClean="0">
                <a:solidFill>
                  <a:srgbClr val="0C28B8"/>
                </a:solidFill>
              </a:rPr>
              <a:t>12:00-1:00</a:t>
            </a:r>
            <a:r>
              <a:rPr lang="es-PR" sz="1800" i="1" dirty="0" smtClean="0">
                <a:solidFill>
                  <a:srgbClr val="0C28B8"/>
                </a:solidFill>
              </a:rPr>
              <a:t>	Almuerzo </a:t>
            </a:r>
          </a:p>
          <a:p>
            <a:pPr lvl="0">
              <a:lnSpc>
                <a:spcPct val="115000"/>
              </a:lnSpc>
              <a:buSzPct val="78571"/>
            </a:pPr>
            <a:endParaRPr lang="es-PR" sz="1800" dirty="0" smtClean="0"/>
          </a:p>
          <a:p>
            <a:pPr>
              <a:spcBef>
                <a:spcPts val="0"/>
              </a:spcBef>
              <a:buNone/>
            </a:pPr>
            <a:endParaRPr lang="es-P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546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457000"/>
            <a:ext cx="85344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Resumen del Horario del Entrenador </a:t>
            </a:r>
            <a:r>
              <a:rPr lang="en" dirty="0" smtClean="0">
                <a:solidFill>
                  <a:srgbClr val="0C30B8"/>
                </a:solidFill>
              </a:rPr>
              <a:t>*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6868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PR" sz="1800" dirty="0" smtClean="0">
                <a:solidFill>
                  <a:srgbClr val="0C30B8"/>
                </a:solidFill>
              </a:rPr>
              <a:t>1:00</a:t>
            </a:r>
            <a:r>
              <a:rPr lang="es-PR" sz="1800" i="1" dirty="0" smtClean="0">
                <a:solidFill>
                  <a:srgbClr val="0C30B8"/>
                </a:solidFill>
              </a:rPr>
              <a:t>		Regreso desde el almuerzo y registro de entrada</a:t>
            </a:r>
          </a:p>
          <a:p>
            <a:r>
              <a:rPr lang="es-PR" sz="1800" dirty="0" smtClean="0"/>
              <a:t>1:00- 2:00 	Prevención de Lesiones </a:t>
            </a:r>
            <a:r>
              <a:rPr lang="es-PR" sz="1800" dirty="0" err="1" smtClean="0"/>
              <a:t>Musculoesqueletales</a:t>
            </a:r>
            <a:endParaRPr lang="es-PR" sz="1200" dirty="0" smtClean="0"/>
          </a:p>
          <a:p>
            <a:r>
              <a:rPr lang="es-PR" sz="1800" dirty="0" smtClean="0"/>
              <a:t>2:00- 2:30   	Seguridad eléctrica y Bloqueo / Etiquetado</a:t>
            </a:r>
            <a:endParaRPr lang="es-PR" sz="1200" dirty="0" smtClean="0"/>
          </a:p>
          <a:p>
            <a:r>
              <a:rPr lang="es-PR" sz="1800" dirty="0" smtClean="0"/>
              <a:t>2:30- 2:45	Ejercicio de Seguridad Eléctrica</a:t>
            </a:r>
            <a:endParaRPr lang="es-PR" sz="1200" dirty="0" smtClean="0"/>
          </a:p>
          <a:p>
            <a:r>
              <a:rPr lang="es-PR" sz="1800" dirty="0" smtClean="0"/>
              <a:t>2:45- 3:15	Protección Respiratoria</a:t>
            </a:r>
          </a:p>
          <a:p>
            <a:r>
              <a:rPr lang="es-PR" sz="1800" dirty="0" smtClean="0">
                <a:solidFill>
                  <a:srgbClr val="0C30B8"/>
                </a:solidFill>
              </a:rPr>
              <a:t>3:15- 3:30</a:t>
            </a:r>
            <a:r>
              <a:rPr lang="es-PR" sz="1800" i="1" dirty="0" smtClean="0">
                <a:solidFill>
                  <a:srgbClr val="0C30B8"/>
                </a:solidFill>
              </a:rPr>
              <a:t>	Descanso</a:t>
            </a:r>
          </a:p>
          <a:p>
            <a:r>
              <a:rPr lang="es-PR" sz="1800" dirty="0" smtClean="0">
                <a:solidFill>
                  <a:schemeClr val="tx1"/>
                </a:solidFill>
              </a:rPr>
              <a:t>3:30- 4:00	Derechos de los Trabajadores</a:t>
            </a:r>
            <a:r>
              <a:rPr lang="es-PR" sz="1800" dirty="0" smtClean="0"/>
              <a:t>	</a:t>
            </a:r>
          </a:p>
          <a:p>
            <a:r>
              <a:rPr lang="es-PR" sz="1800" dirty="0" smtClean="0">
                <a:solidFill>
                  <a:srgbClr val="0C30B8"/>
                </a:solidFill>
              </a:rPr>
              <a:t>4:00- 4:30 </a:t>
            </a:r>
            <a:r>
              <a:rPr lang="es-PR" sz="1800" i="1" dirty="0" smtClean="0">
                <a:solidFill>
                  <a:srgbClr val="0C30B8"/>
                </a:solidFill>
              </a:rPr>
              <a:t>         	Evaluación de Aprendizaje</a:t>
            </a:r>
          </a:p>
          <a:p>
            <a:r>
              <a:rPr lang="es-PR" sz="1800" dirty="0" smtClean="0">
                <a:solidFill>
                  <a:srgbClr val="0C30B8"/>
                </a:solidFill>
              </a:rPr>
              <a:t>4:30- 4:45</a:t>
            </a:r>
            <a:r>
              <a:rPr lang="es-PR" sz="1800" i="1" dirty="0" smtClean="0">
                <a:solidFill>
                  <a:srgbClr val="0C30B8"/>
                </a:solidFill>
              </a:rPr>
              <a:t>	Procedimientos de Entrenamiento </a:t>
            </a:r>
            <a:r>
              <a:rPr lang="es-PR" sz="1800" i="1" dirty="0">
                <a:solidFill>
                  <a:srgbClr val="0C30B8"/>
                </a:solidFill>
              </a:rPr>
              <a:t>S</a:t>
            </a:r>
            <a:r>
              <a:rPr lang="es-PR" sz="1800" i="1" dirty="0" smtClean="0">
                <a:solidFill>
                  <a:srgbClr val="0C30B8"/>
                </a:solidFill>
              </a:rPr>
              <a:t>ecundario y Aprendizaje de 		Adultos</a:t>
            </a:r>
          </a:p>
          <a:p>
            <a:r>
              <a:rPr lang="es-PR" sz="1800" dirty="0" smtClean="0">
                <a:solidFill>
                  <a:srgbClr val="0C30B8"/>
                </a:solidFill>
              </a:rPr>
              <a:t>4:45- 5:00</a:t>
            </a:r>
            <a:r>
              <a:rPr lang="es-PR" sz="1800" i="1" dirty="0" smtClean="0">
                <a:solidFill>
                  <a:srgbClr val="0C30B8"/>
                </a:solidFill>
              </a:rPr>
              <a:t>	Comentarios de Cierre del Instructor y Otorgación de certificados</a:t>
            </a:r>
          </a:p>
          <a:p>
            <a:r>
              <a:rPr lang="es-PR" sz="1800" dirty="0" smtClean="0">
                <a:solidFill>
                  <a:srgbClr val="0C30B8"/>
                </a:solidFill>
              </a:rPr>
              <a:t>5:00</a:t>
            </a:r>
            <a:r>
              <a:rPr lang="es-PR" sz="1800" i="1" dirty="0" smtClean="0">
                <a:solidFill>
                  <a:srgbClr val="0C30B8"/>
                </a:solidFill>
              </a:rPr>
              <a:t>		Encuesta de Evaluación del Programa</a:t>
            </a:r>
            <a:r>
              <a:rPr lang="es-PR" sz="1800" b="1" dirty="0" smtClean="0"/>
              <a:t>  </a:t>
            </a:r>
          </a:p>
          <a:p>
            <a:endParaRPr lang="es-PR" sz="1800" dirty="0" smtClean="0"/>
          </a:p>
          <a:p>
            <a:r>
              <a:rPr lang="es-PR" sz="1800" dirty="0" smtClean="0"/>
              <a:t>		(total de horas contacto del programa = 7 )</a:t>
            </a:r>
          </a:p>
          <a:p>
            <a:pPr lvl="0">
              <a:lnSpc>
                <a:spcPct val="115000"/>
              </a:lnSpc>
              <a:buSzPct val="78571"/>
            </a:pPr>
            <a:endParaRPr lang="es-PR" sz="1800" dirty="0" smtClean="0"/>
          </a:p>
          <a:p>
            <a:pPr>
              <a:spcBef>
                <a:spcPts val="0"/>
              </a:spcBef>
              <a:buNone/>
            </a:pPr>
            <a:endParaRPr lang="es-P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16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6568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7726101" cy="3724153"/>
          </a:xfrm>
        </p:spPr>
        <p:txBody>
          <a:bodyPr/>
          <a:lstStyle/>
          <a:p>
            <a:r>
              <a:rPr lang="en-US" i="1" dirty="0">
                <a:solidFill>
                  <a:srgbClr val="0C28B8"/>
                </a:solidFill>
              </a:rPr>
              <a:t>[</a:t>
            </a:r>
            <a:r>
              <a:rPr lang="en-US" i="1" dirty="0" err="1">
                <a:solidFill>
                  <a:srgbClr val="0C28B8"/>
                </a:solidFill>
              </a:rPr>
              <a:t>insertar</a:t>
            </a:r>
            <a:r>
              <a:rPr lang="en-US" i="1" dirty="0">
                <a:solidFill>
                  <a:srgbClr val="0C28B8"/>
                </a:solidFill>
              </a:rPr>
              <a:t> </a:t>
            </a:r>
            <a:r>
              <a:rPr lang="en-US" i="1" dirty="0" err="1" smtClean="0">
                <a:solidFill>
                  <a:srgbClr val="0C28B8"/>
                </a:solidFill>
              </a:rPr>
              <a:t>programa</a:t>
            </a:r>
            <a:r>
              <a:rPr lang="en-US" i="1" dirty="0" smtClean="0">
                <a:solidFill>
                  <a:srgbClr val="0C28B8"/>
                </a:solidFill>
              </a:rPr>
              <a:t> del </a:t>
            </a:r>
            <a:r>
              <a:rPr lang="en-US" i="1" dirty="0" err="1" smtClean="0">
                <a:solidFill>
                  <a:srgbClr val="0C28B8"/>
                </a:solidFill>
              </a:rPr>
              <a:t>presentador</a:t>
            </a:r>
            <a:r>
              <a:rPr lang="en-US" i="1" dirty="0" smtClean="0">
                <a:solidFill>
                  <a:srgbClr val="0C28B8"/>
                </a:solidFill>
              </a:rPr>
              <a:t>]</a:t>
            </a:r>
            <a:endParaRPr lang="en-US" i="1" dirty="0">
              <a:solidFill>
                <a:srgbClr val="0C28B8"/>
              </a:solidFill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243072" y="357424"/>
            <a:ext cx="8229600" cy="1143200"/>
          </a:xfrm>
        </p:spPr>
        <p:txBody>
          <a:bodyPr/>
          <a:lstStyle/>
          <a:p>
            <a:r>
              <a:rPr lang="es-PR" dirty="0">
                <a:solidFill>
                  <a:srgbClr val="0C30B8"/>
                </a:solidFill>
              </a:rPr>
              <a:t>Los presentadores de hoy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49EF-85A3-4AFC-80F7-5EB5432EC83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606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70393" y="342705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 smtClean="0">
                <a:solidFill>
                  <a:srgbClr val="0C30B8"/>
                </a:solidFill>
              </a:rPr>
              <a:t>Deberes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201" name="Shape 201" title="Caja de texto - Distribucion de materiales de capacitacion a los asistantes, Registro y firmar hojas de entrada y salida, telefonos celulares apagado, descansos, instalaciones, procedimientos de salida de emergencia, elmuerzo"/>
          <p:cNvSpPr txBox="1">
            <a:spLocks noGrp="1"/>
          </p:cNvSpPr>
          <p:nvPr>
            <p:ph type="body" idx="1"/>
          </p:nvPr>
        </p:nvSpPr>
        <p:spPr>
          <a:xfrm>
            <a:off x="457200" y="1600203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sz="1400" dirty="0"/>
          </a:p>
        </p:txBody>
      </p:sp>
      <p:sp>
        <p:nvSpPr>
          <p:cNvPr id="2" name="Rectangle 1"/>
          <p:cNvSpPr/>
          <p:nvPr/>
        </p:nvSpPr>
        <p:spPr>
          <a:xfrm>
            <a:off x="497715" y="1828800"/>
            <a:ext cx="79749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Distribución de materiales de capacitación </a:t>
            </a:r>
            <a:r>
              <a:rPr lang="es-PR" sz="28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a </a:t>
            </a: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los asistentes</a:t>
            </a: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Registro y firmar </a:t>
            </a: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hojas de entrada y salida </a:t>
            </a: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Teléfonos </a:t>
            </a: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celulares apagado</a:t>
            </a: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Descansos</a:t>
            </a: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n-US" sz="2800" kern="0" dirty="0" err="1" smtClean="0">
                <a:solidFill>
                  <a:srgbClr val="000000"/>
                </a:solidFill>
                <a:cs typeface="Arial"/>
                <a:sym typeface="Arial"/>
                <a:rtl val="0"/>
              </a:rPr>
              <a:t>Instalaciones</a:t>
            </a:r>
            <a:endParaRPr lang="es-PR" sz="28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Procedimientos de salida de emergencia</a:t>
            </a:r>
          </a:p>
          <a:p>
            <a:pPr marL="457200" indent="-457200">
              <a:buClr>
                <a:srgbClr val="0C28B8"/>
              </a:buClr>
              <a:buFont typeface="Wingdings" panose="05000000000000000000" pitchFamily="2" charset="2"/>
              <a:buChar char="q"/>
            </a:pPr>
            <a:r>
              <a:rPr lang="es-PR" sz="2800" kern="0" dirty="0" smtClean="0">
                <a:solidFill>
                  <a:srgbClr val="000000"/>
                </a:solidFill>
                <a:cs typeface="Arial"/>
                <a:sym typeface="Arial"/>
                <a:rtl val="0"/>
              </a:rPr>
              <a:t>Almuerzo</a:t>
            </a:r>
            <a:endParaRPr lang="en-US" sz="28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292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48574" y="669956"/>
            <a:ext cx="8229600" cy="73537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sz="3300" dirty="0">
                <a:solidFill>
                  <a:srgbClr val="0C30B8"/>
                </a:solidFill>
              </a:rPr>
              <a:t>Información​ de la </a:t>
            </a:r>
            <a:r>
              <a:rPr lang="es-PR" sz="3300" dirty="0" smtClean="0">
                <a:solidFill>
                  <a:srgbClr val="0C30B8"/>
                </a:solidFill>
              </a:rPr>
              <a:t>Subvención </a:t>
            </a:r>
            <a:r>
              <a:rPr lang="es-PR" sz="3300" dirty="0">
                <a:solidFill>
                  <a:srgbClr val="0C30B8"/>
                </a:solidFill>
              </a:rPr>
              <a:t>de OSHA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hape 34"/>
          <p:cNvSpPr txBox="1">
            <a:spLocks/>
          </p:cNvSpPr>
          <p:nvPr/>
        </p:nvSpPr>
        <p:spPr>
          <a:xfrm>
            <a:off x="609600" y="1752599"/>
            <a:ext cx="7772400" cy="4376141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2400" b="1" dirty="0">
                <a:latin typeface="Calibri" panose="020F0502020204030204" pitchFamily="34" charset="0"/>
              </a:rPr>
              <a:t>Este material </a:t>
            </a:r>
            <a:r>
              <a:rPr lang="en-US" sz="2400" b="1" dirty="0" err="1">
                <a:latin typeface="Calibri" panose="020F0502020204030204" pitchFamily="34" charset="0"/>
              </a:rPr>
              <a:t>fue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producido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bajo</a:t>
            </a:r>
            <a:r>
              <a:rPr lang="en-US" sz="2400" b="1" dirty="0">
                <a:latin typeface="Calibri" panose="020F0502020204030204" pitchFamily="34" charset="0"/>
              </a:rPr>
              <a:t> el </a:t>
            </a:r>
            <a:r>
              <a:rPr lang="en-US" sz="2400" b="1" dirty="0" err="1">
                <a:latin typeface="Calibri" panose="020F0502020204030204" pitchFamily="34" charset="0"/>
              </a:rPr>
              <a:t>número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concesión</a:t>
            </a:r>
            <a:r>
              <a:rPr lang="en-US" sz="2400" b="1" dirty="0">
                <a:latin typeface="Calibri" panose="020F0502020204030204" pitchFamily="34" charset="0"/>
              </a:rPr>
              <a:t> SH-26316-SH4 de la </a:t>
            </a:r>
            <a:r>
              <a:rPr lang="en-US" sz="2400" b="1" dirty="0" err="1">
                <a:latin typeface="Calibri" panose="020F0502020204030204" pitchFamily="34" charset="0"/>
              </a:rPr>
              <a:t>administración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seguridad</a:t>
            </a:r>
            <a:r>
              <a:rPr lang="en-US" sz="2400" b="1" dirty="0">
                <a:latin typeface="Calibri" panose="020F0502020204030204" pitchFamily="34" charset="0"/>
              </a:rPr>
              <a:t> y </a:t>
            </a:r>
            <a:r>
              <a:rPr lang="en-US" sz="2400" b="1" dirty="0" err="1">
                <a:latin typeface="Calibri" panose="020F0502020204030204" pitchFamily="34" charset="0"/>
              </a:rPr>
              <a:t>salud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ocupacional</a:t>
            </a:r>
            <a:r>
              <a:rPr lang="en-US" sz="2400" b="1" dirty="0"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latin typeface="Calibri" panose="020F0502020204030204" pitchFamily="34" charset="0"/>
              </a:rPr>
              <a:t>Departamento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trabajo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los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Estados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Unidos</a:t>
            </a:r>
            <a:r>
              <a:rPr lang="en-US" sz="2400" b="1" dirty="0">
                <a:latin typeface="Calibri" panose="020F0502020204030204" pitchFamily="34" charset="0"/>
              </a:rPr>
              <a:t>. No </a:t>
            </a:r>
            <a:r>
              <a:rPr lang="en-US" sz="2400" b="1" dirty="0" err="1">
                <a:latin typeface="Calibri" panose="020F0502020204030204" pitchFamily="34" charset="0"/>
              </a:rPr>
              <a:t>necesariamente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refleja</a:t>
            </a:r>
            <a:r>
              <a:rPr lang="en-US" sz="2400" b="1" dirty="0">
                <a:latin typeface="Calibri" panose="020F0502020204030204" pitchFamily="34" charset="0"/>
              </a:rPr>
              <a:t> las </a:t>
            </a:r>
            <a:r>
              <a:rPr lang="en-US" sz="2400" b="1" dirty="0" err="1">
                <a:latin typeface="Calibri" panose="020F0502020204030204" pitchFamily="34" charset="0"/>
              </a:rPr>
              <a:t>opiniones</a:t>
            </a:r>
            <a:r>
              <a:rPr lang="en-US" sz="2400" b="1" dirty="0">
                <a:latin typeface="Calibri" panose="020F0502020204030204" pitchFamily="34" charset="0"/>
              </a:rPr>
              <a:t> o </a:t>
            </a:r>
            <a:r>
              <a:rPr lang="en-US" sz="2400" b="1" dirty="0" err="1">
                <a:latin typeface="Calibri" panose="020F0502020204030204" pitchFamily="34" charset="0"/>
              </a:rPr>
              <a:t>políticas</a:t>
            </a:r>
            <a:r>
              <a:rPr lang="en-US" sz="2400" b="1" dirty="0">
                <a:latin typeface="Calibri" panose="020F0502020204030204" pitchFamily="34" charset="0"/>
              </a:rPr>
              <a:t> del </a:t>
            </a:r>
            <a:r>
              <a:rPr lang="en-US" sz="2400" b="1" dirty="0" err="1">
                <a:latin typeface="Calibri" panose="020F0502020204030204" pitchFamily="34" charset="0"/>
              </a:rPr>
              <a:t>Departamento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trabajo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los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Estados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Unidos</a:t>
            </a:r>
            <a:r>
              <a:rPr lang="en-US" sz="2400" b="1" dirty="0"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latin typeface="Calibri" panose="020F0502020204030204" pitchFamily="34" charset="0"/>
              </a:rPr>
              <a:t>ni</a:t>
            </a:r>
            <a:r>
              <a:rPr lang="en-US" sz="2400" b="1" dirty="0">
                <a:latin typeface="Calibri" panose="020F0502020204030204" pitchFamily="34" charset="0"/>
              </a:rPr>
              <a:t> la </a:t>
            </a:r>
            <a:r>
              <a:rPr lang="en-US" sz="2400" b="1" dirty="0" err="1">
                <a:latin typeface="Calibri" panose="020F0502020204030204" pitchFamily="34" charset="0"/>
              </a:rPr>
              <a:t>mención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nombres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oficios</a:t>
            </a:r>
            <a:r>
              <a:rPr lang="en-US" sz="2400" b="1" dirty="0"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latin typeface="Calibri" panose="020F0502020204030204" pitchFamily="34" charset="0"/>
              </a:rPr>
              <a:t>productos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comerciales</a:t>
            </a:r>
            <a:r>
              <a:rPr lang="en-US" sz="2400" b="1" dirty="0">
                <a:latin typeface="Calibri" panose="020F0502020204030204" pitchFamily="34" charset="0"/>
              </a:rPr>
              <a:t> u </a:t>
            </a:r>
            <a:r>
              <a:rPr lang="en-US" sz="2400" b="1" dirty="0" err="1">
                <a:latin typeface="Calibri" panose="020F0502020204030204" pitchFamily="34" charset="0"/>
              </a:rPr>
              <a:t>organizaciones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implican</a:t>
            </a:r>
            <a:r>
              <a:rPr lang="en-US" sz="2400" b="1" dirty="0">
                <a:latin typeface="Calibri" panose="020F0502020204030204" pitchFamily="34" charset="0"/>
              </a:rPr>
              <a:t> el </a:t>
            </a:r>
            <a:r>
              <a:rPr lang="en-US" sz="2400" b="1" dirty="0" err="1">
                <a:latin typeface="Calibri" panose="020F0502020204030204" pitchFamily="34" charset="0"/>
              </a:rPr>
              <a:t>aval</a:t>
            </a:r>
            <a:r>
              <a:rPr lang="en-US" sz="2400" b="1" dirty="0">
                <a:latin typeface="Calibri" panose="020F0502020204030204" pitchFamily="34" charset="0"/>
              </a:rPr>
              <a:t> del </a:t>
            </a:r>
            <a:r>
              <a:rPr lang="en-US" sz="2400" b="1" dirty="0" err="1">
                <a:latin typeface="Calibri" panose="020F0502020204030204" pitchFamily="34" charset="0"/>
              </a:rPr>
              <a:t>gobierno</a:t>
            </a:r>
            <a:r>
              <a:rPr lang="en-US" sz="2400" b="1" dirty="0">
                <a:latin typeface="Calibri" panose="020F0502020204030204" pitchFamily="34" charset="0"/>
              </a:rPr>
              <a:t> de </a:t>
            </a:r>
            <a:r>
              <a:rPr lang="en-US" sz="2400" b="1" dirty="0" err="1">
                <a:latin typeface="Calibri" panose="020F0502020204030204" pitchFamily="34" charset="0"/>
              </a:rPr>
              <a:t>los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Estados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Unidos</a:t>
            </a:r>
            <a:r>
              <a:rPr lang="en-US" sz="2400" b="1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02578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302269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Programa de Entrenamiento </a:t>
            </a:r>
            <a:r>
              <a:rPr lang="es-PR" dirty="0" smtClean="0">
                <a:solidFill>
                  <a:srgbClr val="0C30B8"/>
                </a:solidFill>
              </a:rPr>
              <a:t>Actual</a:t>
            </a:r>
            <a:endParaRPr lang="en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723900" y="1584785"/>
            <a:ext cx="76962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buSzPct val="78571"/>
            </a:pPr>
            <a:r>
              <a:rPr lang="es-PR" sz="2400" dirty="0"/>
              <a:t>Este </a:t>
            </a:r>
            <a:r>
              <a:rPr lang="es-PR" sz="2400" dirty="0" smtClean="0"/>
              <a:t>programa </a:t>
            </a:r>
            <a:r>
              <a:rPr lang="es-PR" sz="2400" dirty="0"/>
              <a:t>de </a:t>
            </a:r>
            <a:r>
              <a:rPr lang="es-PR" sz="2400" dirty="0" smtClean="0"/>
              <a:t>entrenamiento </a:t>
            </a:r>
            <a:r>
              <a:rPr lang="es-PR" sz="2400" dirty="0"/>
              <a:t>de </a:t>
            </a:r>
            <a:r>
              <a:rPr lang="es-PR" sz="2400" dirty="0" smtClean="0"/>
              <a:t>extensión </a:t>
            </a:r>
            <a:r>
              <a:rPr lang="es-PR" sz="2400" dirty="0"/>
              <a:t>ofrece </a:t>
            </a:r>
            <a:r>
              <a:rPr lang="es-PR" sz="2400" dirty="0" smtClean="0"/>
              <a:t>formación </a:t>
            </a:r>
            <a:r>
              <a:rPr lang="es-PR" sz="2400" dirty="0"/>
              <a:t>para los trabajadores y los empleadores sobre el </a:t>
            </a:r>
            <a:r>
              <a:rPr lang="es-PR" sz="2400" i="1" dirty="0">
                <a:solidFill>
                  <a:srgbClr val="0C30B8"/>
                </a:solidFill>
              </a:rPr>
              <a:t>Reconocimiento, Reducción, </a:t>
            </a:r>
            <a:r>
              <a:rPr lang="es-PR" sz="2400" i="1" dirty="0" smtClean="0">
                <a:solidFill>
                  <a:srgbClr val="0C30B8"/>
                </a:solidFill>
              </a:rPr>
              <a:t>Evitación y Prevención </a:t>
            </a:r>
            <a:r>
              <a:rPr lang="es-PR" sz="2400" dirty="0" smtClean="0"/>
              <a:t>de los peligros </a:t>
            </a:r>
            <a:r>
              <a:rPr lang="es-PR" sz="2400" dirty="0"/>
              <a:t>de seguridad y salud en las actividades de almacenamiento </a:t>
            </a:r>
            <a:r>
              <a:rPr lang="es-PR" sz="2400" dirty="0" smtClean="0"/>
              <a:t>en las </a:t>
            </a:r>
            <a:r>
              <a:rPr lang="es-PR" sz="2400" dirty="0"/>
              <a:t>Compañías que Fabrican y/o Suplen Acero </a:t>
            </a:r>
            <a:r>
              <a:rPr lang="es-PR" sz="2400" dirty="0" smtClean="0"/>
              <a:t>Estructural.</a:t>
            </a:r>
          </a:p>
          <a:p>
            <a:pPr lvl="0">
              <a:buSzPct val="78571"/>
            </a:pPr>
            <a:endParaRPr lang="en" sz="2400" dirty="0"/>
          </a:p>
          <a:p>
            <a:pPr lvl="0" algn="just">
              <a:buSzPct val="78571"/>
            </a:pPr>
            <a:r>
              <a:rPr lang="es-PR" sz="2400" dirty="0"/>
              <a:t>El entrenamiento también ofrece información requerida por OSHA respecto a los </a:t>
            </a:r>
            <a:r>
              <a:rPr lang="es-PR" sz="2400" i="1" dirty="0">
                <a:solidFill>
                  <a:srgbClr val="0C30B8"/>
                </a:solidFill>
              </a:rPr>
              <a:t>derechos de los trabajadores, </a:t>
            </a:r>
            <a:r>
              <a:rPr lang="es-PR" sz="2400" i="1" dirty="0" smtClean="0">
                <a:solidFill>
                  <a:srgbClr val="0C30B8"/>
                </a:solidFill>
              </a:rPr>
              <a:t>responsabilidades </a:t>
            </a:r>
            <a:r>
              <a:rPr lang="es-PR" sz="2400" i="1" dirty="0">
                <a:solidFill>
                  <a:srgbClr val="0C30B8"/>
                </a:solidFill>
              </a:rPr>
              <a:t>del empleador y cómo presentar una </a:t>
            </a:r>
            <a:r>
              <a:rPr lang="es-PR" sz="2400" i="1" dirty="0" smtClean="0">
                <a:solidFill>
                  <a:srgbClr val="0C30B8"/>
                </a:solidFill>
              </a:rPr>
              <a:t>reclamación.</a:t>
            </a:r>
            <a:endParaRPr sz="1400" i="1" dirty="0">
              <a:solidFill>
                <a:srgbClr val="0C30B8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339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81000" y="866820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dirty="0"/>
              <a:t>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 smtClean="0"/>
              <a:t/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>
                <a:solidFill>
                  <a:srgbClr val="0C30B8"/>
                </a:solidFill>
              </a:rPr>
              <a:t>Desarrollo del programa</a:t>
            </a:r>
            <a:r>
              <a:rPr lang="en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" dirty="0">
                <a:solidFill>
                  <a:schemeClr val="accent2">
                    <a:lumMod val="75000"/>
                  </a:schemeClr>
                </a:solidFill>
              </a:rPr>
            </a:br>
            <a:endParaRPr lang="e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 title="Michigan State Universlity Logo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774" y="5454262"/>
            <a:ext cx="2237426" cy="743776"/>
          </a:xfrm>
          <a:prstGeom prst="rect">
            <a:avLst/>
          </a:prstGeom>
        </p:spPr>
      </p:pic>
      <p:pic>
        <p:nvPicPr>
          <p:cNvPr id="6" name="Picture 5" title="SPDC - School of Planning, Design and Cosntruction Logo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6259" y="5327828"/>
            <a:ext cx="1450974" cy="896190"/>
          </a:xfrm>
          <a:prstGeom prst="rect">
            <a:avLst/>
          </a:prstGeom>
        </p:spPr>
      </p:pic>
      <p:pic>
        <p:nvPicPr>
          <p:cNvPr id="7" name="Picture 6" title="Universidad de Puerto Rico Logo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9292" y="5234787"/>
            <a:ext cx="1201016" cy="1304657"/>
          </a:xfrm>
          <a:prstGeom prst="rect">
            <a:avLst/>
          </a:prstGeom>
        </p:spPr>
      </p:pic>
      <p:pic>
        <p:nvPicPr>
          <p:cNvPr id="9" name="Picture 8" title="AISC - American Institute of Steel Construction Logo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692" y="5112856"/>
            <a:ext cx="1554615" cy="1426588"/>
          </a:xfrm>
          <a:prstGeom prst="rect">
            <a:avLst/>
          </a:prstGeom>
        </p:spPr>
      </p:pic>
      <p:sp>
        <p:nvSpPr>
          <p:cNvPr id="10" name="Shape 43"/>
          <p:cNvSpPr/>
          <p:nvPr/>
        </p:nvSpPr>
        <p:spPr>
          <a:xfrm>
            <a:off x="457200" y="1458548"/>
            <a:ext cx="8229599" cy="3915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45090"/>
              </a:lnSpc>
              <a:buClr>
                <a:schemeClr val="dk1"/>
              </a:buClr>
              <a:buSzPct val="55000"/>
            </a:pPr>
            <a:r>
              <a:rPr lang="es" sz="2000" dirty="0">
                <a:solidFill>
                  <a:schemeClr val="dk1"/>
                </a:solidFill>
              </a:rPr>
              <a:t>Desarrollo del Programa​</a:t>
            </a:r>
          </a:p>
          <a:p>
            <a:pPr marL="457200" lvl="0" algn="just">
              <a:lnSpc>
                <a:spcPct val="136800"/>
              </a:lnSpc>
            </a:pPr>
            <a:r>
              <a:rPr lang="es" sz="2000" dirty="0">
                <a:solidFill>
                  <a:schemeClr val="dk1"/>
                </a:solidFill>
              </a:rPr>
              <a:t>Este programa fue desarrollado por profesores y estudiantes de la E</a:t>
            </a:r>
            <a:r>
              <a:rPr lang="es" sz="2000" dirty="0">
                <a:solidFill>
                  <a:srgbClr val="212121"/>
                </a:solidFill>
              </a:rPr>
              <a:t>scuela de Planificación, Diseño y Construcción de </a:t>
            </a:r>
            <a:r>
              <a:rPr lang="es" sz="2000" i="1" dirty="0">
                <a:solidFill>
                  <a:srgbClr val="212121"/>
                </a:solidFill>
              </a:rPr>
              <a:t>Michigan State University </a:t>
            </a:r>
            <a:r>
              <a:rPr lang="es" sz="2000" dirty="0">
                <a:solidFill>
                  <a:srgbClr val="212121"/>
                </a:solidFill>
              </a:rPr>
              <a:t>en colaboración con el Comité de Seguridad del Instituto Americano de Construcción en Acero (AISC por sus siglas en inglés) y la Universidad de Puerto Rico en Mayag</a:t>
            </a:r>
            <a:r>
              <a:rPr lang="es-PR" sz="2000" dirty="0">
                <a:solidFill>
                  <a:srgbClr val="212121"/>
                </a:solidFill>
              </a:rPr>
              <a:t>ü</a:t>
            </a:r>
            <a:r>
              <a:rPr lang="es" sz="2000" dirty="0">
                <a:solidFill>
                  <a:srgbClr val="212121"/>
                </a:solidFill>
              </a:rPr>
              <a:t>ez.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lang="en-US" sz="2000" b="1" dirty="0" smtClean="0">
              <a:solidFill>
                <a:srgbClr val="0C30B8"/>
              </a:solidFill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000" b="1" dirty="0">
              <a:solidFill>
                <a:srgbClr val="0C30B8"/>
              </a:solidFill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" sz="2000" b="1" i="0" u="none" strike="noStrike" cap="none" baseline="0" dirty="0" smtClean="0">
                <a:solidFill>
                  <a:srgbClr val="000000"/>
                </a:solidFill>
                <a:sym typeface="Arial"/>
              </a:rPr>
              <a:t>D</a:t>
            </a:r>
            <a:r>
              <a:rPr lang="es" sz="2000" b="1" dirty="0" smtClean="0"/>
              <a:t>iciembre de</a:t>
            </a:r>
            <a:r>
              <a:rPr lang="es" sz="2000" b="1" i="0" u="none" strike="noStrike" cap="none" baseline="0" dirty="0" smtClean="0">
                <a:solidFill>
                  <a:srgbClr val="000000"/>
                </a:solidFill>
                <a:sym typeface="Arial"/>
              </a:rPr>
              <a:t> </a:t>
            </a:r>
            <a:r>
              <a:rPr lang="es" sz="2000" b="1" i="0" u="none" strike="noStrike" cap="none" baseline="0" dirty="0">
                <a:solidFill>
                  <a:srgbClr val="000000"/>
                </a:solidFill>
                <a:sym typeface="Arial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87198809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81987" y="813420"/>
            <a:ext cx="8229600" cy="66712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 smtClean="0">
                <a:solidFill>
                  <a:srgbClr val="0C30B8"/>
                </a:solidFill>
              </a:rPr>
              <a:t>Recursos de </a:t>
            </a:r>
            <a:r>
              <a:rPr lang="es-PR" dirty="0">
                <a:solidFill>
                  <a:srgbClr val="0C30B8"/>
                </a:solidFill>
              </a:rPr>
              <a:t>AISC - </a:t>
            </a:r>
            <a:r>
              <a:rPr lang="es-PR" sz="2400" dirty="0">
                <a:solidFill>
                  <a:srgbClr val="0C30B8"/>
                </a:solidFill>
              </a:rPr>
              <a:t>Canal de Seguridad</a:t>
            </a:r>
            <a:endParaRPr lang="en" sz="1600" dirty="0">
              <a:solidFill>
                <a:srgbClr val="0C30B8"/>
              </a:solidFill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838200" y="1586080"/>
            <a:ext cx="76962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SzPct val="78571"/>
            </a:pPr>
            <a:r>
              <a:rPr lang="en" sz="2400" dirty="0" smtClean="0"/>
              <a:t> </a:t>
            </a:r>
          </a:p>
          <a:p>
            <a:pPr>
              <a:spcBef>
                <a:spcPts val="0"/>
              </a:spcBef>
              <a:buNone/>
            </a:pPr>
            <a:endParaRPr sz="1400" dirty="0"/>
          </a:p>
        </p:txBody>
      </p:sp>
      <p:sp>
        <p:nvSpPr>
          <p:cNvPr id="2" name="Rectangle 1"/>
          <p:cNvSpPr/>
          <p:nvPr/>
        </p:nvSpPr>
        <p:spPr>
          <a:xfrm>
            <a:off x="400678" y="6273224"/>
            <a:ext cx="48207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kern="0" dirty="0">
                <a:cs typeface="Arial"/>
                <a:sym typeface="Arial"/>
                <a:rtl val="0"/>
              </a:rPr>
              <a:t>Safety</a:t>
            </a:r>
            <a:r>
              <a:rPr lang="en-US" sz="1400" kern="0" dirty="0">
                <a:cs typeface="Arial"/>
                <a:sym typeface="Arial"/>
                <a:rtl val="0"/>
              </a:rPr>
              <a:t> Channel  </a:t>
            </a:r>
            <a:r>
              <a:rPr lang="en-US" sz="1400" kern="0" dirty="0" smtClean="0">
                <a:cs typeface="Arial"/>
                <a:sym typeface="Arial"/>
                <a:hlinkClick r:id="rId3"/>
                <a:rtl val="0"/>
              </a:rPr>
              <a:t>Link to Safety Info on AISC Website</a:t>
            </a:r>
            <a:endParaRPr lang="en-US" sz="1400" kern="0" dirty="0" smtClean="0">
              <a:cs typeface="Arial"/>
              <a:sym typeface="Arial"/>
              <a:rtl val="0"/>
            </a:endParaRPr>
          </a:p>
          <a:p>
            <a:endParaRPr lang="en-US" sz="1400" kern="0" dirty="0" smtClean="0">
              <a:cs typeface="Arial"/>
              <a:sym typeface="Arial"/>
              <a:rtl val="0"/>
            </a:endParaRPr>
          </a:p>
          <a:p>
            <a:endParaRPr lang="en-US" sz="1400" kern="0" dirty="0" smtClean="0">
              <a:cs typeface="Arial"/>
              <a:sym typeface="Arial"/>
              <a:rtl val="0"/>
            </a:endParaRPr>
          </a:p>
          <a:p>
            <a:endParaRPr lang="en-US" sz="1400" kern="0" dirty="0" smtClean="0">
              <a:cs typeface="Arial"/>
              <a:sym typeface="Arial"/>
              <a:rtl val="0"/>
            </a:endParaRPr>
          </a:p>
          <a:p>
            <a:endParaRPr lang="en-US" sz="1400" kern="0" dirty="0">
              <a:cs typeface="Arial"/>
              <a:sym typeface="Arial"/>
              <a:rtl val="0"/>
            </a:endParaRPr>
          </a:p>
        </p:txBody>
      </p:sp>
      <p:pic>
        <p:nvPicPr>
          <p:cNvPr id="3074" name="Picture 2" title="Foto - Informacion de seguridad en el sitio web de AISC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128"/>
          <a:stretch/>
        </p:blipFill>
        <p:spPr bwMode="auto">
          <a:xfrm>
            <a:off x="838200" y="2157983"/>
            <a:ext cx="7509951" cy="4054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21439" y="6382217"/>
            <a:ext cx="2291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kern="0" dirty="0">
                <a:cs typeface="Arial"/>
                <a:sym typeface="Arial"/>
                <a:rtl val="0"/>
              </a:rPr>
              <a:t>Date visited December 7,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847" y="1533659"/>
            <a:ext cx="8460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b="1" dirty="0">
                <a:solidFill>
                  <a:srgbClr val="0C30B8"/>
                </a:solidFill>
              </a:rPr>
              <a:t>AISC tiene materiales adicionales de seguridad disponibles en su página web </a:t>
            </a:r>
            <a:r>
              <a:rPr lang="en-US" b="1" dirty="0" smtClean="0">
                <a:solidFill>
                  <a:srgbClr val="0C30B8"/>
                </a:solidFill>
              </a:rPr>
              <a:t>:</a:t>
            </a:r>
            <a:endParaRPr lang="en-US" b="1" dirty="0">
              <a:solidFill>
                <a:srgbClr val="0C3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858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36442" y="885828"/>
            <a:ext cx="8578958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Recursos de AISC </a:t>
            </a:r>
            <a:r>
              <a:rPr lang="en" dirty="0" smtClean="0">
                <a:solidFill>
                  <a:srgbClr val="0C30B8"/>
                </a:solidFill>
              </a:rPr>
              <a:t>– </a:t>
            </a:r>
            <a:r>
              <a:rPr lang="en-US" sz="2400" dirty="0" err="1">
                <a:solidFill>
                  <a:srgbClr val="0C30B8"/>
                </a:solidFill>
              </a:rPr>
              <a:t>C</a:t>
            </a:r>
            <a:r>
              <a:rPr lang="en-US" sz="2400" dirty="0" err="1" smtClean="0">
                <a:solidFill>
                  <a:srgbClr val="0C30B8"/>
                </a:solidFill>
              </a:rPr>
              <a:t>ertificación</a:t>
            </a:r>
            <a:r>
              <a:rPr lang="en-US" sz="2400" dirty="0" smtClean="0">
                <a:solidFill>
                  <a:srgbClr val="0C30B8"/>
                </a:solidFill>
              </a:rPr>
              <a:t> de </a:t>
            </a:r>
            <a:r>
              <a:rPr lang="en-US" sz="2400" dirty="0" err="1">
                <a:solidFill>
                  <a:srgbClr val="0C30B8"/>
                </a:solidFill>
              </a:rPr>
              <a:t>F</a:t>
            </a:r>
            <a:r>
              <a:rPr lang="en-US" sz="2400" dirty="0" err="1" smtClean="0">
                <a:solidFill>
                  <a:srgbClr val="0C30B8"/>
                </a:solidFill>
              </a:rPr>
              <a:t>abricante</a:t>
            </a:r>
            <a:r>
              <a:rPr lang="en-US" dirty="0"/>
              <a:t/>
            </a:r>
            <a:br>
              <a:rPr lang="en-US" dirty="0"/>
            </a:br>
            <a:endParaRPr lang="en" dirty="0"/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600203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SzPct val="78571"/>
            </a:pPr>
            <a:r>
              <a:rPr lang="en" sz="2400" dirty="0" smtClean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726" y="6240416"/>
            <a:ext cx="5115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kern="0" dirty="0">
                <a:cs typeface="Arial"/>
                <a:sym typeface="Arial"/>
                <a:rtl val="0"/>
              </a:rPr>
              <a:t>Fabricator</a:t>
            </a:r>
            <a:r>
              <a:rPr lang="en-US" sz="1400" kern="0" dirty="0">
                <a:cs typeface="Arial"/>
                <a:sym typeface="Arial"/>
                <a:rtl val="0"/>
              </a:rPr>
              <a:t> Certification </a:t>
            </a:r>
            <a:r>
              <a:rPr lang="en-US" sz="1400" kern="0" dirty="0" smtClean="0">
                <a:cs typeface="Arial"/>
                <a:sym typeface="Arial"/>
                <a:hlinkClick r:id="rId3"/>
                <a:rtl val="0"/>
              </a:rPr>
              <a:t>Link to AISC Certification for Fabricators</a:t>
            </a:r>
            <a:endParaRPr lang="en-US" sz="1400" kern="0" dirty="0" smtClean="0">
              <a:cs typeface="Arial"/>
              <a:sym typeface="Arial"/>
              <a:rtl val="0"/>
            </a:endParaRPr>
          </a:p>
          <a:p>
            <a:endParaRPr lang="en-US" sz="1400" kern="0" dirty="0">
              <a:cs typeface="Arial"/>
              <a:sym typeface="Arial"/>
              <a:rtl val="0"/>
            </a:endParaRPr>
          </a:p>
        </p:txBody>
      </p:sp>
      <p:pic>
        <p:nvPicPr>
          <p:cNvPr id="4098" name="Picture 2" title="Foto - AISC Certification for Fabricators on AISC Website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7400" y="2025564"/>
            <a:ext cx="7324048" cy="421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62600" y="6342017"/>
            <a:ext cx="2523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cs typeface="Arial"/>
                <a:sym typeface="Arial"/>
                <a:rtl val="0"/>
              </a:rPr>
              <a:t>Date</a:t>
            </a:r>
            <a:r>
              <a:rPr lang="en-US" sz="1400" kern="0" dirty="0">
                <a:solidFill>
                  <a:srgbClr val="3333CC"/>
                </a:solidFill>
                <a:cs typeface="Arial"/>
                <a:sym typeface="Arial"/>
                <a:rtl val="0"/>
              </a:rPr>
              <a:t> </a:t>
            </a:r>
            <a:r>
              <a:rPr lang="en-US" sz="1200" kern="0" dirty="0">
                <a:cs typeface="Arial"/>
                <a:sym typeface="Arial"/>
                <a:rtl val="0"/>
              </a:rPr>
              <a:t>visited</a:t>
            </a:r>
            <a:r>
              <a:rPr lang="en-US" sz="1400" kern="0" dirty="0">
                <a:solidFill>
                  <a:srgbClr val="3333CC"/>
                </a:solidFill>
                <a:cs typeface="Arial"/>
                <a:sym typeface="Arial"/>
                <a:rtl val="0"/>
              </a:rPr>
              <a:t> </a:t>
            </a:r>
            <a:r>
              <a:rPr lang="en-US" sz="1200" kern="0" dirty="0">
                <a:cs typeface="Arial"/>
                <a:sym typeface="Arial"/>
                <a:rtl val="0"/>
              </a:rPr>
              <a:t>Decembe</a:t>
            </a:r>
            <a:r>
              <a:rPr lang="en-US" sz="1200" kern="0" dirty="0">
                <a:solidFill>
                  <a:srgbClr val="3333CC"/>
                </a:solidFill>
                <a:cs typeface="Arial"/>
                <a:sym typeface="Arial"/>
                <a:rtl val="0"/>
              </a:rPr>
              <a:t>r</a:t>
            </a:r>
            <a:r>
              <a:rPr lang="en-US" sz="1400" kern="0" dirty="0">
                <a:solidFill>
                  <a:srgbClr val="3333CC"/>
                </a:solidFill>
                <a:cs typeface="Arial"/>
                <a:sym typeface="Arial"/>
                <a:rtl val="0"/>
              </a:rPr>
              <a:t> 7, </a:t>
            </a:r>
            <a:r>
              <a:rPr lang="en-US" sz="1400" kern="0" dirty="0">
                <a:cs typeface="Arial"/>
                <a:sym typeface="Arial"/>
                <a:rtl val="0"/>
              </a:rPr>
              <a:t>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24191"/>
            <a:ext cx="2133600" cy="366183"/>
          </a:xfrm>
        </p:spPr>
        <p:txBody>
          <a:bodyPr/>
          <a:lstStyle/>
          <a:p>
            <a:fld id="{B3F18419-AC6D-4ED2-A892-A000DD3A58AB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726" y="1497399"/>
            <a:ext cx="81435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R" sz="2200" dirty="0">
                <a:solidFill>
                  <a:srgbClr val="0C30B8"/>
                </a:solidFill>
              </a:rPr>
              <a:t>AISC tiene información de </a:t>
            </a:r>
            <a:r>
              <a:rPr lang="es-PR" sz="2200" dirty="0" smtClean="0">
                <a:solidFill>
                  <a:srgbClr val="0C30B8"/>
                </a:solidFill>
              </a:rPr>
              <a:t>certificación para el </a:t>
            </a:r>
            <a:r>
              <a:rPr lang="es-PR" sz="2200" dirty="0">
                <a:solidFill>
                  <a:srgbClr val="0C30B8"/>
                </a:solidFill>
              </a:rPr>
              <a:t>fabricante en su </a:t>
            </a:r>
            <a:endParaRPr lang="es-PR" sz="2200" dirty="0" smtClean="0">
              <a:solidFill>
                <a:srgbClr val="0C30B8"/>
              </a:solidFill>
            </a:endParaRPr>
          </a:p>
          <a:p>
            <a:r>
              <a:rPr lang="es-PR" sz="2200" dirty="0" smtClean="0">
                <a:solidFill>
                  <a:srgbClr val="0C30B8"/>
                </a:solidFill>
              </a:rPr>
              <a:t>página web</a:t>
            </a:r>
            <a:r>
              <a:rPr lang="en-US" sz="2200" dirty="0" smtClean="0">
                <a:solidFill>
                  <a:srgbClr val="0C30B8"/>
                </a:solidFill>
              </a:rPr>
              <a:t>:</a:t>
            </a:r>
            <a:endParaRPr lang="en-US" sz="2200" dirty="0">
              <a:solidFill>
                <a:srgbClr val="0C3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82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436591" cy="71369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s-PR" dirty="0">
                <a:solidFill>
                  <a:srgbClr val="0C30B8"/>
                </a:solidFill>
              </a:rPr>
              <a:t>Recursos AISC - </a:t>
            </a:r>
            <a:r>
              <a:rPr lang="es-PR" sz="2400" dirty="0">
                <a:solidFill>
                  <a:srgbClr val="0C30B8"/>
                </a:solidFill>
              </a:rPr>
              <a:t>Elementos de </a:t>
            </a:r>
            <a:r>
              <a:rPr lang="es-PR" sz="2400" dirty="0" smtClean="0">
                <a:solidFill>
                  <a:srgbClr val="0C30B8"/>
                </a:solidFill>
              </a:rPr>
              <a:t>Seguridad</a:t>
            </a:r>
            <a:endParaRPr lang="e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8419-AC6D-4ED2-A892-A000DD3A58A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Picture 2" title="Foto - Programa de Seguridad para fabrican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3797" y="1600200"/>
            <a:ext cx="3684403" cy="509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1600200"/>
            <a:ext cx="43165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dirty="0">
                <a:solidFill>
                  <a:srgbClr val="0C28B8"/>
                </a:solidFill>
              </a:rPr>
              <a:t>AISC, </a:t>
            </a:r>
            <a:r>
              <a:rPr lang="es-PR" sz="2400" dirty="0" smtClean="0">
                <a:solidFill>
                  <a:srgbClr val="0C28B8"/>
                </a:solidFill>
              </a:rPr>
              <a:t>de forma independiente a </a:t>
            </a:r>
            <a:r>
              <a:rPr lang="es-PR" sz="2400" dirty="0">
                <a:solidFill>
                  <a:srgbClr val="0C28B8"/>
                </a:solidFill>
              </a:rPr>
              <a:t>este programa de </a:t>
            </a:r>
            <a:r>
              <a:rPr lang="es-PR" sz="2400" dirty="0" smtClean="0">
                <a:solidFill>
                  <a:srgbClr val="0C28B8"/>
                </a:solidFill>
              </a:rPr>
              <a:t>capacitación </a:t>
            </a:r>
            <a:r>
              <a:rPr lang="es-PR" sz="2400" dirty="0">
                <a:solidFill>
                  <a:srgbClr val="0C28B8"/>
                </a:solidFill>
              </a:rPr>
              <a:t>ha desarrollado un documento titulado </a:t>
            </a:r>
            <a:r>
              <a:rPr lang="en-US" sz="2400" dirty="0">
                <a:solidFill>
                  <a:srgbClr val="0C28B8"/>
                </a:solidFill>
              </a:rPr>
              <a:t>“Sample Safety Program  </a:t>
            </a:r>
            <a:r>
              <a:rPr lang="en-US" sz="2400" dirty="0" smtClean="0">
                <a:solidFill>
                  <a:srgbClr val="0C28B8"/>
                </a:solidFill>
              </a:rPr>
              <a:t>Elements </a:t>
            </a:r>
            <a:r>
              <a:rPr lang="en-US" sz="2400" dirty="0">
                <a:solidFill>
                  <a:srgbClr val="0C28B8"/>
                </a:solidFill>
              </a:rPr>
              <a:t>for Structural Steel </a:t>
            </a:r>
          </a:p>
          <a:p>
            <a:r>
              <a:rPr lang="en-US" sz="2400" dirty="0">
                <a:solidFill>
                  <a:srgbClr val="0C28B8"/>
                </a:solidFill>
              </a:rPr>
              <a:t>Fabricators” </a:t>
            </a:r>
            <a:r>
              <a:rPr lang="es-PR" sz="2400" dirty="0" smtClean="0">
                <a:solidFill>
                  <a:srgbClr val="0C28B8"/>
                </a:solidFill>
              </a:rPr>
              <a:t>que </a:t>
            </a:r>
            <a:r>
              <a:rPr lang="es-PR" sz="2400" dirty="0">
                <a:solidFill>
                  <a:srgbClr val="0C28B8"/>
                </a:solidFill>
              </a:rPr>
              <a:t>se encuentra disponible para sus miembros </a:t>
            </a:r>
            <a:r>
              <a:rPr lang="es-PR" sz="2400" dirty="0" smtClean="0">
                <a:solidFill>
                  <a:srgbClr val="0C28B8"/>
                </a:solidFill>
              </a:rPr>
              <a:t>en</a:t>
            </a:r>
            <a:r>
              <a:rPr lang="en-US" sz="2400" dirty="0" smtClean="0">
                <a:solidFill>
                  <a:srgbClr val="0C28B8"/>
                </a:solidFill>
              </a:rPr>
              <a:t>:</a:t>
            </a:r>
          </a:p>
          <a:p>
            <a:endParaRPr lang="en-US" sz="2400" dirty="0">
              <a:solidFill>
                <a:srgbClr val="0C28B8"/>
              </a:solidFill>
            </a:endParaRPr>
          </a:p>
          <a:p>
            <a:r>
              <a:rPr lang="en-US" dirty="0" smtClean="0">
                <a:solidFill>
                  <a:srgbClr val="0C28B8"/>
                </a:solidFill>
                <a:hlinkClick r:id="rId4"/>
              </a:rPr>
              <a:t>Link to AISC safety program for fabricators</a:t>
            </a:r>
            <a:endParaRPr lang="en-US" dirty="0" smtClean="0">
              <a:solidFill>
                <a:srgbClr val="0C28B8"/>
              </a:solidFill>
            </a:endParaRPr>
          </a:p>
          <a:p>
            <a:endParaRPr lang="en-US" sz="2400" dirty="0" smtClean="0">
              <a:solidFill>
                <a:srgbClr val="0C28B8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923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842</Words>
  <Application>Microsoft Office PowerPoint</Application>
  <PresentationFormat>On-screen Show (4:3)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swiss</vt:lpstr>
      <vt:lpstr>Peligros Especiales para Trabajadores de Compañías que Fabrican y/o Suplen Acero Estructural  Entrenar al Entrenador [Insertar ubicación]  [Insertar Organización]   </vt:lpstr>
      <vt:lpstr>Los presentadores de hoy</vt:lpstr>
      <vt:lpstr>Deberes</vt:lpstr>
      <vt:lpstr>Información​ de la Subvención de OSHA</vt:lpstr>
      <vt:lpstr>Programa de Entrenamiento Actual</vt:lpstr>
      <vt:lpstr>       Desarrollo del programa </vt:lpstr>
      <vt:lpstr>Recursos de AISC - Canal de Seguridad</vt:lpstr>
      <vt:lpstr>Recursos de AISC – Certificación de Fabricante </vt:lpstr>
      <vt:lpstr>Recursos AISC - Elementos de Seguridad</vt:lpstr>
      <vt:lpstr>Sitio Web de Entrenamiento –  Michigan State University</vt:lpstr>
      <vt:lpstr>Planes Estatales</vt:lpstr>
      <vt:lpstr>Planes estatales </vt:lpstr>
      <vt:lpstr>Planes Estatales  </vt:lpstr>
      <vt:lpstr>Objectivo del Programa</vt:lpstr>
      <vt:lpstr>Horario de la Mañana del Entrenador *</vt:lpstr>
      <vt:lpstr>Resumen del Horario del Entrenador 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2018-07-24T19:52:36Z</dcterms:created>
  <dcterms:modified xsi:type="dcterms:W3CDTF">2018-07-24T19:54:55Z</dcterms:modified>
</cp:coreProperties>
</file>