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88" r:id="rId2"/>
    <p:sldMasterId id="2147483729" r:id="rId3"/>
  </p:sldMasterIdLst>
  <p:notesMasterIdLst>
    <p:notesMasterId r:id="rId53"/>
  </p:notesMasterIdLst>
  <p:handoutMasterIdLst>
    <p:handoutMasterId r:id="rId54"/>
  </p:handoutMasterIdLst>
  <p:sldIdLst>
    <p:sldId id="260" r:id="rId4"/>
    <p:sldId id="408" r:id="rId5"/>
    <p:sldId id="456" r:id="rId6"/>
    <p:sldId id="258" r:id="rId7"/>
    <p:sldId id="323" r:id="rId8"/>
    <p:sldId id="457" r:id="rId9"/>
    <p:sldId id="433" r:id="rId10"/>
    <p:sldId id="443" r:id="rId11"/>
    <p:sldId id="444" r:id="rId12"/>
    <p:sldId id="435" r:id="rId13"/>
    <p:sldId id="436" r:id="rId14"/>
    <p:sldId id="437" r:id="rId15"/>
    <p:sldId id="439" r:id="rId16"/>
    <p:sldId id="446" r:id="rId17"/>
    <p:sldId id="447" r:id="rId18"/>
    <p:sldId id="448" r:id="rId19"/>
    <p:sldId id="460" r:id="rId20"/>
    <p:sldId id="459" r:id="rId21"/>
    <p:sldId id="445" r:id="rId22"/>
    <p:sldId id="276" r:id="rId23"/>
    <p:sldId id="385" r:id="rId24"/>
    <p:sldId id="383" r:id="rId25"/>
    <p:sldId id="464" r:id="rId26"/>
    <p:sldId id="431" r:id="rId27"/>
    <p:sldId id="275" r:id="rId28"/>
    <p:sldId id="394" r:id="rId29"/>
    <p:sldId id="395" r:id="rId30"/>
    <p:sldId id="273" r:id="rId31"/>
    <p:sldId id="432" r:id="rId32"/>
    <p:sldId id="462" r:id="rId33"/>
    <p:sldId id="392" r:id="rId34"/>
    <p:sldId id="401" r:id="rId35"/>
    <p:sldId id="402" r:id="rId36"/>
    <p:sldId id="281" r:id="rId37"/>
    <p:sldId id="463" r:id="rId38"/>
    <p:sldId id="465" r:id="rId39"/>
    <p:sldId id="449" r:id="rId40"/>
    <p:sldId id="389" r:id="rId41"/>
    <p:sldId id="327" r:id="rId42"/>
    <p:sldId id="328" r:id="rId43"/>
    <p:sldId id="329" r:id="rId44"/>
    <p:sldId id="461" r:id="rId45"/>
    <p:sldId id="342" r:id="rId46"/>
    <p:sldId id="378" r:id="rId47"/>
    <p:sldId id="450" r:id="rId48"/>
    <p:sldId id="261" r:id="rId49"/>
    <p:sldId id="452" r:id="rId50"/>
    <p:sldId id="453" r:id="rId51"/>
    <p:sldId id="455" r:id="rId52"/>
  </p:sldIdLst>
  <p:sldSz cx="9144000" cy="6858000" type="screen4x3"/>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0B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364" autoAdjust="0"/>
  </p:normalViewPr>
  <p:slideViewPr>
    <p:cSldViewPr>
      <p:cViewPr varScale="1">
        <p:scale>
          <a:sx n="99" d="100"/>
          <a:sy n="99" d="100"/>
        </p:scale>
        <p:origin x="930" y="90"/>
      </p:cViewPr>
      <p:guideLst>
        <p:guide orient="horz" pos="2160"/>
        <p:guide pos="2880"/>
      </p:guideLst>
    </p:cSldViewPr>
  </p:slideViewPr>
  <p:outlineViewPr>
    <p:cViewPr>
      <p:scale>
        <a:sx n="33" d="100"/>
        <a:sy n="33" d="100"/>
      </p:scale>
      <p:origin x="0" y="-63182"/>
    </p:cViewPr>
  </p:outlineViewPr>
  <p:notesTextViewPr>
    <p:cViewPr>
      <p:scale>
        <a:sx n="1" d="1"/>
        <a:sy n="1" d="1"/>
      </p:scale>
      <p:origin x="0" y="0"/>
    </p:cViewPr>
  </p:notesTextViewPr>
  <p:sorterViewPr>
    <p:cViewPr>
      <p:scale>
        <a:sx n="84" d="100"/>
        <a:sy n="84" d="100"/>
      </p:scale>
      <p:origin x="0" y="56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4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412"/>
          </a:xfrm>
          <a:prstGeom prst="rect">
            <a:avLst/>
          </a:prstGeom>
        </p:spPr>
        <p:txBody>
          <a:bodyPr vert="horz" lIns="91440" tIns="45720" rIns="91440" bIns="45720" rtlCol="0"/>
          <a:lstStyle>
            <a:lvl1pPr algn="r">
              <a:defRPr sz="1200"/>
            </a:lvl1pPr>
          </a:lstStyle>
          <a:p>
            <a:fld id="{8629B04D-3568-463F-8824-4A7AE2E1A1E5}" type="datetimeFigureOut">
              <a:rPr lang="en-US" smtClean="0"/>
              <a:t>7/23/2018</a:t>
            </a:fld>
            <a:endParaRPr lang="en-US"/>
          </a:p>
        </p:txBody>
      </p:sp>
      <p:sp>
        <p:nvSpPr>
          <p:cNvPr id="4" name="Footer Placeholder 3"/>
          <p:cNvSpPr>
            <a:spLocks noGrp="1"/>
          </p:cNvSpPr>
          <p:nvPr>
            <p:ph type="ftr" sz="quarter" idx="2"/>
          </p:nvPr>
        </p:nvSpPr>
        <p:spPr>
          <a:xfrm>
            <a:off x="0" y="8776264"/>
            <a:ext cx="2971800" cy="461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6264"/>
            <a:ext cx="2971800" cy="461411"/>
          </a:xfrm>
          <a:prstGeom prst="rect">
            <a:avLst/>
          </a:prstGeom>
        </p:spPr>
        <p:txBody>
          <a:bodyPr vert="horz" lIns="91440" tIns="45720" rIns="91440" bIns="45720" rtlCol="0" anchor="b"/>
          <a:lstStyle>
            <a:lvl1pPr algn="r">
              <a:defRPr sz="1200"/>
            </a:lvl1pPr>
          </a:lstStyle>
          <a:p>
            <a:fld id="{A5A76623-6B2B-4FAD-A422-26B2D240C5F2}" type="slidenum">
              <a:rPr lang="en-US" smtClean="0"/>
              <a:t>‹#›</a:t>
            </a:fld>
            <a:endParaRPr lang="en-US"/>
          </a:p>
        </p:txBody>
      </p:sp>
    </p:spTree>
    <p:extLst>
      <p:ext uri="{BB962C8B-B14F-4D97-AF65-F5344CB8AC3E}">
        <p14:creationId xmlns:p14="http://schemas.microsoft.com/office/powerpoint/2010/main" val="154679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196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61962"/>
          </a:xfrm>
          <a:prstGeom prst="rect">
            <a:avLst/>
          </a:prstGeom>
        </p:spPr>
        <p:txBody>
          <a:bodyPr vert="horz" lIns="91440" tIns="45720" rIns="91440" bIns="45720" rtlCol="0"/>
          <a:lstStyle>
            <a:lvl1pPr algn="r">
              <a:defRPr sz="1200"/>
            </a:lvl1pPr>
          </a:lstStyle>
          <a:p>
            <a:fld id="{408E2832-975F-418E-8E82-0C35F9A01AFA}" type="datetimeFigureOut">
              <a:rPr lang="en-US" smtClean="0"/>
              <a:t>7/23/2018</a:t>
            </a:fld>
            <a:endParaRPr lang="en-US"/>
          </a:p>
        </p:txBody>
      </p:sp>
      <p:sp>
        <p:nvSpPr>
          <p:cNvPr id="4" name="Slide Image Placeholder 3"/>
          <p:cNvSpPr>
            <a:spLocks noGrp="1" noRot="1" noChangeAspect="1"/>
          </p:cNvSpPr>
          <p:nvPr>
            <p:ph type="sldImg" idx="2"/>
          </p:nvPr>
        </p:nvSpPr>
        <p:spPr>
          <a:xfrm>
            <a:off x="1119188" y="692150"/>
            <a:ext cx="4619625" cy="34655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8644"/>
            <a:ext cx="5486400" cy="415766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5684"/>
            <a:ext cx="2971800"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4"/>
            <a:ext cx="2971800" cy="461962"/>
          </a:xfrm>
          <a:prstGeom prst="rect">
            <a:avLst/>
          </a:prstGeom>
        </p:spPr>
        <p:txBody>
          <a:bodyPr vert="horz" lIns="91440" tIns="45720" rIns="91440" bIns="45720" rtlCol="0" anchor="b"/>
          <a:lstStyle>
            <a:lvl1pPr algn="r">
              <a:defRPr sz="1200"/>
            </a:lvl1pPr>
          </a:lstStyle>
          <a:p>
            <a:fld id="{18C57277-0EBD-4E76-9BAE-5CE7DC45A2B4}" type="slidenum">
              <a:rPr lang="en-US" smtClean="0"/>
              <a:t>‹#›</a:t>
            </a:fld>
            <a:endParaRPr lang="en-US"/>
          </a:p>
        </p:txBody>
      </p:sp>
    </p:spTree>
    <p:extLst>
      <p:ext uri="{BB962C8B-B14F-4D97-AF65-F5344CB8AC3E}">
        <p14:creationId xmlns:p14="http://schemas.microsoft.com/office/powerpoint/2010/main" val="716990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Module 6 presents electrical hazards in steel fabrication and supply companies.</a:t>
            </a:r>
            <a:endParaRPr lang="en-US" dirty="0"/>
          </a:p>
        </p:txBody>
      </p:sp>
      <p:sp>
        <p:nvSpPr>
          <p:cNvPr id="4" name="Slide Number Placeholder 3"/>
          <p:cNvSpPr>
            <a:spLocks noGrp="1"/>
          </p:cNvSpPr>
          <p:nvPr>
            <p:ph type="sldNum" sz="quarter" idx="10"/>
          </p:nvPr>
        </p:nvSpPr>
        <p:spPr/>
        <p:txBody>
          <a:bodyPr/>
          <a:lstStyle/>
          <a:p>
            <a:fld id="{18C57277-0EBD-4E76-9BAE-5CE7DC45A2B4}" type="slidenum">
              <a:rPr lang="en-US" smtClean="0"/>
              <a:t>1</a:t>
            </a:fld>
            <a:endParaRPr lang="en-US"/>
          </a:p>
        </p:txBody>
      </p:sp>
    </p:spTree>
    <p:extLst>
      <p:ext uri="{BB962C8B-B14F-4D97-AF65-F5344CB8AC3E}">
        <p14:creationId xmlns:p14="http://schemas.microsoft.com/office/powerpoint/2010/main" val="3609449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presents amperages for some tools commonly used in steel shops.</a:t>
            </a:r>
            <a:endParaRPr lang="en-US" dirty="0"/>
          </a:p>
        </p:txBody>
      </p:sp>
      <p:sp>
        <p:nvSpPr>
          <p:cNvPr id="4" name="Slide Number Placeholder 3"/>
          <p:cNvSpPr>
            <a:spLocks noGrp="1"/>
          </p:cNvSpPr>
          <p:nvPr>
            <p:ph type="sldNum" sz="quarter" idx="10"/>
          </p:nvPr>
        </p:nvSpPr>
        <p:spPr/>
        <p:txBody>
          <a:bodyPr/>
          <a:lstStyle/>
          <a:p>
            <a:fld id="{18C57277-0EBD-4E76-9BAE-5CE7DC45A2B4}" type="slidenum">
              <a:rPr lang="en-US" smtClean="0"/>
              <a:t>10</a:t>
            </a:fld>
            <a:endParaRPr lang="en-US"/>
          </a:p>
        </p:txBody>
      </p:sp>
    </p:spTree>
    <p:extLst>
      <p:ext uri="{BB962C8B-B14F-4D97-AF65-F5344CB8AC3E}">
        <p14:creationId xmlns:p14="http://schemas.microsoft.com/office/powerpoint/2010/main" val="1842876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presents the physical impacts of current on the human body.</a:t>
            </a:r>
            <a:endParaRPr lang="en-US" dirty="0"/>
          </a:p>
        </p:txBody>
      </p:sp>
      <p:sp>
        <p:nvSpPr>
          <p:cNvPr id="4" name="Slide Number Placeholder 3"/>
          <p:cNvSpPr>
            <a:spLocks noGrp="1"/>
          </p:cNvSpPr>
          <p:nvPr>
            <p:ph type="sldNum" sz="quarter" idx="10"/>
          </p:nvPr>
        </p:nvSpPr>
        <p:spPr/>
        <p:txBody>
          <a:bodyPr/>
          <a:lstStyle/>
          <a:p>
            <a:fld id="{18C57277-0EBD-4E76-9BAE-5CE7DC45A2B4}" type="slidenum">
              <a:rPr lang="en-US" smtClean="0"/>
              <a:t>11</a:t>
            </a:fld>
            <a:endParaRPr lang="en-US"/>
          </a:p>
        </p:txBody>
      </p:sp>
    </p:spTree>
    <p:extLst>
      <p:ext uri="{BB962C8B-B14F-4D97-AF65-F5344CB8AC3E}">
        <p14:creationId xmlns:p14="http://schemas.microsoft.com/office/powerpoint/2010/main" val="1355557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is a continuation of the previous slide and presents the physical impacts of higher currents on the human body</a:t>
            </a:r>
            <a:endParaRPr lang="en-US" dirty="0"/>
          </a:p>
        </p:txBody>
      </p:sp>
      <p:sp>
        <p:nvSpPr>
          <p:cNvPr id="4" name="Slide Number Placeholder 3"/>
          <p:cNvSpPr>
            <a:spLocks noGrp="1"/>
          </p:cNvSpPr>
          <p:nvPr>
            <p:ph type="sldNum" sz="quarter" idx="10"/>
          </p:nvPr>
        </p:nvSpPr>
        <p:spPr/>
        <p:txBody>
          <a:bodyPr/>
          <a:lstStyle/>
          <a:p>
            <a:fld id="{18C57277-0EBD-4E76-9BAE-5CE7DC45A2B4}" type="slidenum">
              <a:rPr lang="en-US" smtClean="0"/>
              <a:t>12</a:t>
            </a:fld>
            <a:endParaRPr lang="en-US"/>
          </a:p>
        </p:txBody>
      </p:sp>
    </p:spTree>
    <p:extLst>
      <p:ext uri="{BB962C8B-B14F-4D97-AF65-F5344CB8AC3E}">
        <p14:creationId xmlns:p14="http://schemas.microsoft.com/office/powerpoint/2010/main" val="263938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presents other physical effects of electricity on the human body. </a:t>
            </a:r>
            <a:endParaRPr lang="en-US" dirty="0"/>
          </a:p>
        </p:txBody>
      </p:sp>
      <p:sp>
        <p:nvSpPr>
          <p:cNvPr id="4" name="Slide Number Placeholder 3"/>
          <p:cNvSpPr>
            <a:spLocks noGrp="1"/>
          </p:cNvSpPr>
          <p:nvPr>
            <p:ph type="sldNum" sz="quarter" idx="10"/>
          </p:nvPr>
        </p:nvSpPr>
        <p:spPr/>
        <p:txBody>
          <a:bodyPr/>
          <a:lstStyle/>
          <a:p>
            <a:fld id="{18C57277-0EBD-4E76-9BAE-5CE7DC45A2B4}" type="slidenum">
              <a:rPr lang="en-US" smtClean="0"/>
              <a:t>13</a:t>
            </a:fld>
            <a:endParaRPr lang="en-US"/>
          </a:p>
        </p:txBody>
      </p:sp>
    </p:spTree>
    <p:extLst>
      <p:ext uri="{BB962C8B-B14F-4D97-AF65-F5344CB8AC3E}">
        <p14:creationId xmlns:p14="http://schemas.microsoft.com/office/powerpoint/2010/main" val="2974269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presents the concept of “Arc Flash” and indicates that sometimes physical current can travel through the air between parts, requiring no physical contact of the parts. </a:t>
            </a:r>
            <a:endParaRPr lang="en-US" dirty="0"/>
          </a:p>
        </p:txBody>
      </p:sp>
      <p:sp>
        <p:nvSpPr>
          <p:cNvPr id="4" name="Slide Number Placeholder 3"/>
          <p:cNvSpPr>
            <a:spLocks noGrp="1"/>
          </p:cNvSpPr>
          <p:nvPr>
            <p:ph type="sldNum" sz="quarter" idx="10"/>
          </p:nvPr>
        </p:nvSpPr>
        <p:spPr/>
        <p:txBody>
          <a:bodyPr/>
          <a:lstStyle/>
          <a:p>
            <a:fld id="{18C57277-0EBD-4E76-9BAE-5CE7DC45A2B4}" type="slidenum">
              <a:rPr lang="en-US" smtClean="0"/>
              <a:t>14</a:t>
            </a:fld>
            <a:endParaRPr lang="en-US"/>
          </a:p>
        </p:txBody>
      </p:sp>
    </p:spTree>
    <p:extLst>
      <p:ext uri="{BB962C8B-B14F-4D97-AF65-F5344CB8AC3E}">
        <p14:creationId xmlns:p14="http://schemas.microsoft.com/office/powerpoint/2010/main" val="3953142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presents the causes of arc flash.</a:t>
            </a:r>
            <a:endParaRPr lang="en-US" dirty="0"/>
          </a:p>
        </p:txBody>
      </p:sp>
      <p:sp>
        <p:nvSpPr>
          <p:cNvPr id="4" name="Slide Number Placeholder 3"/>
          <p:cNvSpPr>
            <a:spLocks noGrp="1"/>
          </p:cNvSpPr>
          <p:nvPr>
            <p:ph type="sldNum" sz="quarter" idx="10"/>
          </p:nvPr>
        </p:nvSpPr>
        <p:spPr/>
        <p:txBody>
          <a:bodyPr/>
          <a:lstStyle/>
          <a:p>
            <a:fld id="{18C57277-0EBD-4E76-9BAE-5CE7DC45A2B4}" type="slidenum">
              <a:rPr lang="en-US" smtClean="0"/>
              <a:t>15</a:t>
            </a:fld>
            <a:endParaRPr lang="en-US"/>
          </a:p>
        </p:txBody>
      </p:sp>
    </p:spTree>
    <p:extLst>
      <p:ext uri="{BB962C8B-B14F-4D97-AF65-F5344CB8AC3E}">
        <p14:creationId xmlns:p14="http://schemas.microsoft.com/office/powerpoint/2010/main" val="3953142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NFPA 70E is a standard addressing electrical safety in the workplace and identifies requirements which when implemented can reduce potential for arc flash injury</a:t>
            </a:r>
            <a:endParaRPr lang="en-US" dirty="0"/>
          </a:p>
        </p:txBody>
      </p:sp>
      <p:sp>
        <p:nvSpPr>
          <p:cNvPr id="4" name="Slide Number Placeholder 3"/>
          <p:cNvSpPr>
            <a:spLocks noGrp="1"/>
          </p:cNvSpPr>
          <p:nvPr>
            <p:ph type="sldNum" sz="quarter" idx="10"/>
          </p:nvPr>
        </p:nvSpPr>
        <p:spPr/>
        <p:txBody>
          <a:bodyPr/>
          <a:lstStyle/>
          <a:p>
            <a:fld id="{18C57277-0EBD-4E76-9BAE-5CE7DC45A2B4}" type="slidenum">
              <a:rPr lang="en-US" smtClean="0"/>
              <a:t>16</a:t>
            </a:fld>
            <a:endParaRPr lang="en-US"/>
          </a:p>
        </p:txBody>
      </p:sp>
    </p:spTree>
    <p:extLst>
      <p:ext uri="{BB962C8B-B14F-4D97-AF65-F5344CB8AC3E}">
        <p14:creationId xmlns:p14="http://schemas.microsoft.com/office/powerpoint/2010/main" val="3953142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identifies arch flash protective measures.</a:t>
            </a:r>
            <a:endParaRPr lang="en-US" dirty="0"/>
          </a:p>
        </p:txBody>
      </p:sp>
      <p:sp>
        <p:nvSpPr>
          <p:cNvPr id="4" name="Slide Number Placeholder 3"/>
          <p:cNvSpPr>
            <a:spLocks noGrp="1"/>
          </p:cNvSpPr>
          <p:nvPr>
            <p:ph type="sldNum" sz="quarter" idx="10"/>
          </p:nvPr>
        </p:nvSpPr>
        <p:spPr/>
        <p:txBody>
          <a:bodyPr/>
          <a:lstStyle/>
          <a:p>
            <a:fld id="{18C57277-0EBD-4E76-9BAE-5CE7DC45A2B4}" type="slidenum">
              <a:rPr lang="en-US" smtClean="0"/>
              <a:t>17</a:t>
            </a:fld>
            <a:endParaRPr lang="en-US"/>
          </a:p>
        </p:txBody>
      </p:sp>
    </p:spTree>
    <p:extLst>
      <p:ext uri="{BB962C8B-B14F-4D97-AF65-F5344CB8AC3E}">
        <p14:creationId xmlns:p14="http://schemas.microsoft.com/office/powerpoint/2010/main" val="3953142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American Institute of Steel Construction (AISC) has a webinar on how to reduce arch flash in steel companies.</a:t>
            </a:r>
            <a:endParaRPr lang="en-US" dirty="0"/>
          </a:p>
        </p:txBody>
      </p:sp>
      <p:sp>
        <p:nvSpPr>
          <p:cNvPr id="4" name="Slide Number Placeholder 3"/>
          <p:cNvSpPr>
            <a:spLocks noGrp="1"/>
          </p:cNvSpPr>
          <p:nvPr>
            <p:ph type="sldNum" sz="quarter" idx="10"/>
          </p:nvPr>
        </p:nvSpPr>
        <p:spPr/>
        <p:txBody>
          <a:bodyPr/>
          <a:lstStyle/>
          <a:p>
            <a:fld id="{18C57277-0EBD-4E76-9BAE-5CE7DC45A2B4}" type="slidenum">
              <a:rPr lang="en-US" smtClean="0"/>
              <a:t>18</a:t>
            </a:fld>
            <a:endParaRPr lang="en-US"/>
          </a:p>
        </p:txBody>
      </p:sp>
    </p:spTree>
    <p:extLst>
      <p:ext uri="{BB962C8B-B14F-4D97-AF65-F5344CB8AC3E}">
        <p14:creationId xmlns:p14="http://schemas.microsoft.com/office/powerpoint/2010/main" val="3953142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12D076E-7501-4E21-9087-6B4C04695E4D}" type="slidenum">
              <a:rPr lang="en-US" altLang="en-US">
                <a:solidFill>
                  <a:prstClr val="black"/>
                </a:solidFill>
              </a:rPr>
              <a:pPr eaLnBrk="1" hangingPunct="1">
                <a:spcBef>
                  <a:spcPct val="0"/>
                </a:spcBef>
              </a:pPr>
              <a:t>19</a:t>
            </a:fld>
            <a:endParaRPr lang="en-US" altLang="en-US" dirty="0">
              <a:solidFill>
                <a:prstClr val="black"/>
              </a:solidFill>
            </a:endParaRPr>
          </a:p>
        </p:txBody>
      </p:sp>
      <p:sp>
        <p:nvSpPr>
          <p:cNvPr id="57347" name="Rectangle 2"/>
          <p:cNvSpPr>
            <a:spLocks noGrp="1" noRot="1" noChangeAspect="1" noChangeArrowheads="1" noTextEdit="1"/>
          </p:cNvSpPr>
          <p:nvPr>
            <p:ph type="sldImg"/>
          </p:nvPr>
        </p:nvSpPr>
        <p:spPr>
          <a:ln cap="flat"/>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smtClean="0">
                <a:solidFill>
                  <a:schemeClr val="tx1"/>
                </a:solidFill>
                <a:effectLst/>
                <a:latin typeface="+mn-lt"/>
                <a:ea typeface="+mn-ea"/>
                <a:cs typeface="+mn-cs"/>
              </a:rPr>
              <a:t>This slide addresses electrical explosions.</a:t>
            </a:r>
            <a:endParaRPr lang="en-US" altLang="en-US" dirty="0" smtClean="0"/>
          </a:p>
        </p:txBody>
      </p:sp>
    </p:spTree>
    <p:extLst>
      <p:ext uri="{BB962C8B-B14F-4D97-AF65-F5344CB8AC3E}">
        <p14:creationId xmlns:p14="http://schemas.microsoft.com/office/powerpoint/2010/main" val="1890535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19188" y="692150"/>
            <a:ext cx="4619625" cy="34655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3" y="4388644"/>
            <a:ext cx="5486399" cy="4157662"/>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Speaker to provide grant materials acknowledgment.</a:t>
            </a:r>
            <a:endParaRPr dirty="0"/>
          </a:p>
        </p:txBody>
      </p:sp>
    </p:spTree>
    <p:extLst>
      <p:ext uri="{BB962C8B-B14F-4D97-AF65-F5344CB8AC3E}">
        <p14:creationId xmlns:p14="http://schemas.microsoft.com/office/powerpoint/2010/main" val="1384701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describes electrical circuits.</a:t>
            </a:r>
            <a:endParaRPr lang="en-US" dirty="0"/>
          </a:p>
        </p:txBody>
      </p:sp>
      <p:sp>
        <p:nvSpPr>
          <p:cNvPr id="4" name="Slide Number Placeholder 3"/>
          <p:cNvSpPr>
            <a:spLocks noGrp="1"/>
          </p:cNvSpPr>
          <p:nvPr>
            <p:ph type="sldNum" sz="quarter" idx="10"/>
          </p:nvPr>
        </p:nvSpPr>
        <p:spPr/>
        <p:txBody>
          <a:bodyPr/>
          <a:lstStyle/>
          <a:p>
            <a:fld id="{18C57277-0EBD-4E76-9BAE-5CE7DC45A2B4}" type="slidenum">
              <a:rPr lang="en-US" smtClean="0"/>
              <a:t>20</a:t>
            </a:fld>
            <a:endParaRPr lang="en-US" dirty="0"/>
          </a:p>
        </p:txBody>
      </p:sp>
    </p:spTree>
    <p:extLst>
      <p:ext uri="{BB962C8B-B14F-4D97-AF65-F5344CB8AC3E}">
        <p14:creationId xmlns:p14="http://schemas.microsoft.com/office/powerpoint/2010/main" val="3077204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presents the concept of polarity.</a:t>
            </a:r>
            <a:endParaRPr lang="en-US" dirty="0"/>
          </a:p>
        </p:txBody>
      </p:sp>
      <p:sp>
        <p:nvSpPr>
          <p:cNvPr id="4" name="Slide Number Placeholder 3"/>
          <p:cNvSpPr>
            <a:spLocks noGrp="1"/>
          </p:cNvSpPr>
          <p:nvPr>
            <p:ph type="sldNum" sz="quarter" idx="10"/>
          </p:nvPr>
        </p:nvSpPr>
        <p:spPr/>
        <p:txBody>
          <a:bodyPr/>
          <a:lstStyle/>
          <a:p>
            <a:fld id="{18C57277-0EBD-4E76-9BAE-5CE7DC45A2B4}" type="slidenum">
              <a:rPr lang="en-US" smtClean="0"/>
              <a:t>21</a:t>
            </a:fld>
            <a:endParaRPr lang="en-US"/>
          </a:p>
        </p:txBody>
      </p:sp>
    </p:spTree>
    <p:extLst>
      <p:ext uri="{BB962C8B-B14F-4D97-AF65-F5344CB8AC3E}">
        <p14:creationId xmlns:p14="http://schemas.microsoft.com/office/powerpoint/2010/main" val="2998117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presents the importance of insulation of electrical wires and basic insulation requirements.</a:t>
            </a:r>
            <a:endParaRPr lang="en-US" dirty="0"/>
          </a:p>
        </p:txBody>
      </p:sp>
      <p:sp>
        <p:nvSpPr>
          <p:cNvPr id="4" name="Slide Number Placeholder 3"/>
          <p:cNvSpPr>
            <a:spLocks noGrp="1"/>
          </p:cNvSpPr>
          <p:nvPr>
            <p:ph type="sldNum" sz="quarter" idx="10"/>
          </p:nvPr>
        </p:nvSpPr>
        <p:spPr/>
        <p:txBody>
          <a:bodyPr/>
          <a:lstStyle/>
          <a:p>
            <a:fld id="{18C57277-0EBD-4E76-9BAE-5CE7DC45A2B4}" type="slidenum">
              <a:rPr lang="en-US" smtClean="0"/>
              <a:t>22</a:t>
            </a:fld>
            <a:endParaRPr lang="en-US"/>
          </a:p>
        </p:txBody>
      </p:sp>
    </p:spTree>
    <p:extLst>
      <p:ext uri="{BB962C8B-B14F-4D97-AF65-F5344CB8AC3E}">
        <p14:creationId xmlns:p14="http://schemas.microsoft.com/office/powerpoint/2010/main" val="3255132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presents background on electrical grounding.</a:t>
            </a:r>
            <a:endParaRPr lang="en-US" dirty="0"/>
          </a:p>
        </p:txBody>
      </p:sp>
      <p:sp>
        <p:nvSpPr>
          <p:cNvPr id="4" name="Slide Number Placeholder 3"/>
          <p:cNvSpPr>
            <a:spLocks noGrp="1"/>
          </p:cNvSpPr>
          <p:nvPr>
            <p:ph type="sldNum" sz="quarter" idx="10"/>
          </p:nvPr>
        </p:nvSpPr>
        <p:spPr/>
        <p:txBody>
          <a:bodyPr/>
          <a:lstStyle/>
          <a:p>
            <a:fld id="{18C57277-0EBD-4E76-9BAE-5CE7DC45A2B4}" type="slidenum">
              <a:rPr lang="en-US" smtClean="0"/>
              <a:t>23</a:t>
            </a:fld>
            <a:endParaRPr lang="en-US"/>
          </a:p>
        </p:txBody>
      </p:sp>
    </p:spTree>
    <p:extLst>
      <p:ext uri="{BB962C8B-B14F-4D97-AF65-F5344CB8AC3E}">
        <p14:creationId xmlns:p14="http://schemas.microsoft.com/office/powerpoint/2010/main" val="889471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presents the importance of electrical grounding.</a:t>
            </a:r>
            <a:endParaRPr lang="en-US" dirty="0"/>
          </a:p>
        </p:txBody>
      </p:sp>
      <p:sp>
        <p:nvSpPr>
          <p:cNvPr id="4" name="Slide Number Placeholder 3"/>
          <p:cNvSpPr>
            <a:spLocks noGrp="1"/>
          </p:cNvSpPr>
          <p:nvPr>
            <p:ph type="sldNum" sz="quarter" idx="10"/>
          </p:nvPr>
        </p:nvSpPr>
        <p:spPr/>
        <p:txBody>
          <a:bodyPr/>
          <a:lstStyle/>
          <a:p>
            <a:fld id="{18C57277-0EBD-4E76-9BAE-5CE7DC45A2B4}" type="slidenum">
              <a:rPr lang="en-US" smtClean="0"/>
              <a:t>24</a:t>
            </a:fld>
            <a:endParaRPr lang="en-US"/>
          </a:p>
        </p:txBody>
      </p:sp>
    </p:spTree>
    <p:extLst>
      <p:ext uri="{BB962C8B-B14F-4D97-AF65-F5344CB8AC3E}">
        <p14:creationId xmlns:p14="http://schemas.microsoft.com/office/powerpoint/2010/main" val="1496289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presents types of electrical grounding.</a:t>
            </a:r>
            <a:endParaRPr lang="en-US" dirty="0"/>
          </a:p>
        </p:txBody>
      </p:sp>
      <p:sp>
        <p:nvSpPr>
          <p:cNvPr id="4" name="Slide Number Placeholder 3"/>
          <p:cNvSpPr>
            <a:spLocks noGrp="1"/>
          </p:cNvSpPr>
          <p:nvPr>
            <p:ph type="sldNum" sz="quarter" idx="10"/>
          </p:nvPr>
        </p:nvSpPr>
        <p:spPr/>
        <p:txBody>
          <a:bodyPr/>
          <a:lstStyle/>
          <a:p>
            <a:fld id="{18C57277-0EBD-4E76-9BAE-5CE7DC45A2B4}" type="slidenum">
              <a:rPr lang="en-US" smtClean="0"/>
              <a:t>25</a:t>
            </a:fld>
            <a:endParaRPr lang="en-US"/>
          </a:p>
        </p:txBody>
      </p:sp>
    </p:spTree>
    <p:extLst>
      <p:ext uri="{BB962C8B-B14F-4D97-AF65-F5344CB8AC3E}">
        <p14:creationId xmlns:p14="http://schemas.microsoft.com/office/powerpoint/2010/main" val="3045932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9188" y="692150"/>
            <a:ext cx="4619625" cy="3465513"/>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introduces Ground Fault Circuit Interrupters (GFCI) as a type of electrical grounding.</a:t>
            </a:r>
            <a:endParaRPr lang="en-US" dirty="0"/>
          </a:p>
        </p:txBody>
      </p:sp>
    </p:spTree>
    <p:extLst>
      <p:ext uri="{BB962C8B-B14F-4D97-AF65-F5344CB8AC3E}">
        <p14:creationId xmlns:p14="http://schemas.microsoft.com/office/powerpoint/2010/main" val="3430789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5A52691-7DC0-4C10-8C32-B2B74E1FDAC1}" type="slidenum">
              <a:rPr lang="en-US" altLang="en-US">
                <a:solidFill>
                  <a:prstClr val="black"/>
                </a:solidFill>
              </a:rPr>
              <a:pPr eaLnBrk="1" hangingPunct="1">
                <a:spcBef>
                  <a:spcPct val="0"/>
                </a:spcBef>
              </a:pPr>
              <a:t>27</a:t>
            </a:fld>
            <a:endParaRPr lang="en-US" altLang="en-US" dirty="0">
              <a:solidFill>
                <a:prstClr val="black"/>
              </a:solidFill>
            </a:endParaRPr>
          </a:p>
        </p:txBody>
      </p:sp>
      <p:sp>
        <p:nvSpPr>
          <p:cNvPr id="64515" name="Rectangle 2"/>
          <p:cNvSpPr>
            <a:spLocks noGrp="1" noRot="1" noChangeAspect="1" noChangeArrowheads="1" noTextEdit="1"/>
          </p:cNvSpPr>
          <p:nvPr>
            <p:ph type="sldImg"/>
          </p:nvPr>
        </p:nvSpPr>
        <p:spPr>
          <a:ln cap="flat"/>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smtClean="0">
                <a:solidFill>
                  <a:schemeClr val="tx1"/>
                </a:solidFill>
                <a:effectLst/>
                <a:latin typeface="+mn-lt"/>
                <a:ea typeface="+mn-ea"/>
                <a:cs typeface="+mn-cs"/>
              </a:rPr>
              <a:t>This slide explains amperage difference detected by GFCI and explains where GFCI can be located in a circuit. </a:t>
            </a:r>
            <a:endParaRPr lang="en-US" altLang="en-US" dirty="0" smtClean="0"/>
          </a:p>
        </p:txBody>
      </p:sp>
    </p:spTree>
    <p:extLst>
      <p:ext uri="{BB962C8B-B14F-4D97-AF65-F5344CB8AC3E}">
        <p14:creationId xmlns:p14="http://schemas.microsoft.com/office/powerpoint/2010/main" val="2813215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depicts example GFCI locations. </a:t>
            </a:r>
            <a:endParaRPr lang="en-US" dirty="0"/>
          </a:p>
        </p:txBody>
      </p:sp>
      <p:sp>
        <p:nvSpPr>
          <p:cNvPr id="4" name="Slide Number Placeholder 3"/>
          <p:cNvSpPr>
            <a:spLocks noGrp="1"/>
          </p:cNvSpPr>
          <p:nvPr>
            <p:ph type="sldNum" sz="quarter" idx="10"/>
          </p:nvPr>
        </p:nvSpPr>
        <p:spPr/>
        <p:txBody>
          <a:bodyPr/>
          <a:lstStyle/>
          <a:p>
            <a:fld id="{18C57277-0EBD-4E76-9BAE-5CE7DC45A2B4}" type="slidenum">
              <a:rPr lang="en-US" smtClean="0"/>
              <a:t>28</a:t>
            </a:fld>
            <a:endParaRPr lang="en-US"/>
          </a:p>
        </p:txBody>
      </p:sp>
    </p:spTree>
    <p:extLst>
      <p:ext uri="{BB962C8B-B14F-4D97-AF65-F5344CB8AC3E}">
        <p14:creationId xmlns:p14="http://schemas.microsoft.com/office/powerpoint/2010/main" val="2583594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presents “double insulated tools”.</a:t>
            </a:r>
            <a:endParaRPr lang="en-US" dirty="0"/>
          </a:p>
        </p:txBody>
      </p:sp>
      <p:sp>
        <p:nvSpPr>
          <p:cNvPr id="4" name="Slide Number Placeholder 3"/>
          <p:cNvSpPr>
            <a:spLocks noGrp="1"/>
          </p:cNvSpPr>
          <p:nvPr>
            <p:ph type="sldNum" sz="quarter" idx="10"/>
          </p:nvPr>
        </p:nvSpPr>
        <p:spPr/>
        <p:txBody>
          <a:bodyPr/>
          <a:lstStyle/>
          <a:p>
            <a:fld id="{18C57277-0EBD-4E76-9BAE-5CE7DC45A2B4}" type="slidenum">
              <a:rPr lang="en-US" smtClean="0"/>
              <a:t>29</a:t>
            </a:fld>
            <a:endParaRPr lang="en-US"/>
          </a:p>
        </p:txBody>
      </p:sp>
    </p:spTree>
    <p:extLst>
      <p:ext uri="{BB962C8B-B14F-4D97-AF65-F5344CB8AC3E}">
        <p14:creationId xmlns:p14="http://schemas.microsoft.com/office/powerpoint/2010/main" val="1309200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62050" y="681038"/>
            <a:ext cx="4533900" cy="34004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3" y="4308605"/>
            <a:ext cx="5486399" cy="4081836"/>
          </a:xfrm>
          <a:prstGeom prst="rect">
            <a:avLst/>
          </a:prstGeom>
        </p:spPr>
        <p:txBody>
          <a:bodyPr lIns="89715" tIns="89715" rIns="89715" bIns="89715" anchor="t" anchorCtr="0">
            <a:noAutofit/>
          </a:bodyPr>
          <a:lstStyle/>
          <a:p>
            <a:endParaRPr dirty="0"/>
          </a:p>
        </p:txBody>
      </p:sp>
    </p:spTree>
    <p:extLst>
      <p:ext uri="{BB962C8B-B14F-4D97-AF65-F5344CB8AC3E}">
        <p14:creationId xmlns:p14="http://schemas.microsoft.com/office/powerpoint/2010/main" val="1508412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depicts a portable drill as an example and shows a double insulated tool label.</a:t>
            </a:r>
            <a:endParaRPr lang="en-US" dirty="0"/>
          </a:p>
        </p:txBody>
      </p:sp>
      <p:sp>
        <p:nvSpPr>
          <p:cNvPr id="4" name="Slide Number Placeholder 3"/>
          <p:cNvSpPr>
            <a:spLocks noGrp="1"/>
          </p:cNvSpPr>
          <p:nvPr>
            <p:ph type="sldNum" sz="quarter" idx="10"/>
          </p:nvPr>
        </p:nvSpPr>
        <p:spPr/>
        <p:txBody>
          <a:bodyPr/>
          <a:lstStyle/>
          <a:p>
            <a:fld id="{18C57277-0EBD-4E76-9BAE-5CE7DC45A2B4}" type="slidenum">
              <a:rPr lang="en-US" smtClean="0"/>
              <a:t>30</a:t>
            </a:fld>
            <a:endParaRPr lang="en-US"/>
          </a:p>
        </p:txBody>
      </p:sp>
    </p:spTree>
    <p:extLst>
      <p:ext uri="{BB962C8B-B14F-4D97-AF65-F5344CB8AC3E}">
        <p14:creationId xmlns:p14="http://schemas.microsoft.com/office/powerpoint/2010/main" val="9380829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227D539-0B97-4D6D-AD7D-224DEA83B2D0}" type="slidenum">
              <a:rPr lang="en-US" altLang="en-US">
                <a:solidFill>
                  <a:prstClr val="black"/>
                </a:solidFill>
              </a:rPr>
              <a:pPr eaLnBrk="1" hangingPunct="1">
                <a:spcBef>
                  <a:spcPct val="0"/>
                </a:spcBef>
              </a:pPr>
              <a:t>31</a:t>
            </a:fld>
            <a:endParaRPr lang="en-US" altLang="en-US" dirty="0">
              <a:solidFill>
                <a:prstClr val="black"/>
              </a:solidFill>
            </a:endParaRPr>
          </a:p>
        </p:txBody>
      </p:sp>
      <p:sp>
        <p:nvSpPr>
          <p:cNvPr id="65539" name="Rectangle 2"/>
          <p:cNvSpPr>
            <a:spLocks noGrp="1" noRot="1" noChangeAspect="1" noChangeArrowheads="1" noTextEdit="1"/>
          </p:cNvSpPr>
          <p:nvPr>
            <p:ph type="sldImg"/>
          </p:nvPr>
        </p:nvSpPr>
        <p:spPr>
          <a:ln cap="flat"/>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smtClean="0">
                <a:solidFill>
                  <a:schemeClr val="tx1"/>
                </a:solidFill>
                <a:effectLst/>
                <a:latin typeface="+mn-lt"/>
                <a:ea typeface="+mn-ea"/>
                <a:cs typeface="+mn-cs"/>
              </a:rPr>
              <a:t>This slide identifies OSHA 1910 Subpart S Assured Equipment Grounding Program as an alternative for using GFIC.</a:t>
            </a:r>
            <a:endParaRPr lang="en-US" altLang="en-US" dirty="0" smtClean="0"/>
          </a:p>
        </p:txBody>
      </p:sp>
    </p:spTree>
    <p:extLst>
      <p:ext uri="{BB962C8B-B14F-4D97-AF65-F5344CB8AC3E}">
        <p14:creationId xmlns:p14="http://schemas.microsoft.com/office/powerpoint/2010/main" val="5461188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presents the importance of guarding workers from electrical current by the use of insulated wires, electrical box covers and equipment guarding.</a:t>
            </a:r>
            <a:endParaRPr lang="en-US" dirty="0"/>
          </a:p>
        </p:txBody>
      </p:sp>
      <p:sp>
        <p:nvSpPr>
          <p:cNvPr id="4" name="Slide Number Placeholder 3"/>
          <p:cNvSpPr>
            <a:spLocks noGrp="1"/>
          </p:cNvSpPr>
          <p:nvPr>
            <p:ph type="sldNum" sz="quarter" idx="10"/>
          </p:nvPr>
        </p:nvSpPr>
        <p:spPr/>
        <p:txBody>
          <a:bodyPr/>
          <a:lstStyle/>
          <a:p>
            <a:fld id="{18C57277-0EBD-4E76-9BAE-5CE7DC45A2B4}" type="slidenum">
              <a:rPr lang="en-US" smtClean="0"/>
              <a:t>32</a:t>
            </a:fld>
            <a:endParaRPr lang="en-US"/>
          </a:p>
        </p:txBody>
      </p:sp>
    </p:spTree>
    <p:extLst>
      <p:ext uri="{BB962C8B-B14F-4D97-AF65-F5344CB8AC3E}">
        <p14:creationId xmlns:p14="http://schemas.microsoft.com/office/powerpoint/2010/main" val="2866710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presents important reminder tips on grounding to promote electrical risk avoidance.</a:t>
            </a:r>
            <a:endParaRPr lang="en-US" dirty="0"/>
          </a:p>
        </p:txBody>
      </p:sp>
      <p:sp>
        <p:nvSpPr>
          <p:cNvPr id="4" name="Slide Number Placeholder 3"/>
          <p:cNvSpPr>
            <a:spLocks noGrp="1"/>
          </p:cNvSpPr>
          <p:nvPr>
            <p:ph type="sldNum" sz="quarter" idx="10"/>
          </p:nvPr>
        </p:nvSpPr>
        <p:spPr/>
        <p:txBody>
          <a:bodyPr/>
          <a:lstStyle/>
          <a:p>
            <a:fld id="{18C57277-0EBD-4E76-9BAE-5CE7DC45A2B4}" type="slidenum">
              <a:rPr lang="en-US" smtClean="0"/>
              <a:t>33</a:t>
            </a:fld>
            <a:endParaRPr lang="en-US"/>
          </a:p>
        </p:txBody>
      </p:sp>
    </p:spTree>
    <p:extLst>
      <p:ext uri="{BB962C8B-B14F-4D97-AF65-F5344CB8AC3E}">
        <p14:creationId xmlns:p14="http://schemas.microsoft.com/office/powerpoint/2010/main" val="28143701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presents information on electrical cords</a:t>
            </a:r>
            <a:endParaRPr lang="en-US" dirty="0"/>
          </a:p>
        </p:txBody>
      </p:sp>
      <p:sp>
        <p:nvSpPr>
          <p:cNvPr id="4" name="Slide Number Placeholder 3"/>
          <p:cNvSpPr>
            <a:spLocks noGrp="1"/>
          </p:cNvSpPr>
          <p:nvPr>
            <p:ph type="sldNum" sz="quarter" idx="10"/>
          </p:nvPr>
        </p:nvSpPr>
        <p:spPr/>
        <p:txBody>
          <a:bodyPr/>
          <a:lstStyle/>
          <a:p>
            <a:fld id="{18C57277-0EBD-4E76-9BAE-5CE7DC45A2B4}" type="slidenum">
              <a:rPr lang="en-US" smtClean="0"/>
              <a:t>34</a:t>
            </a:fld>
            <a:endParaRPr lang="en-US"/>
          </a:p>
        </p:txBody>
      </p:sp>
    </p:spTree>
    <p:extLst>
      <p:ext uri="{BB962C8B-B14F-4D97-AF65-F5344CB8AC3E}">
        <p14:creationId xmlns:p14="http://schemas.microsoft.com/office/powerpoint/2010/main" val="35706542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indicates electrical cord identification markings.</a:t>
            </a:r>
            <a:endParaRPr lang="en-US" dirty="0"/>
          </a:p>
        </p:txBody>
      </p:sp>
      <p:sp>
        <p:nvSpPr>
          <p:cNvPr id="4" name="Slide Number Placeholder 3"/>
          <p:cNvSpPr>
            <a:spLocks noGrp="1"/>
          </p:cNvSpPr>
          <p:nvPr>
            <p:ph type="sldNum" sz="quarter" idx="10"/>
          </p:nvPr>
        </p:nvSpPr>
        <p:spPr/>
        <p:txBody>
          <a:bodyPr/>
          <a:lstStyle/>
          <a:p>
            <a:fld id="{18C57277-0EBD-4E76-9BAE-5CE7DC45A2B4}" type="slidenum">
              <a:rPr lang="en-US" smtClean="0"/>
              <a:t>35</a:t>
            </a:fld>
            <a:endParaRPr lang="en-US"/>
          </a:p>
        </p:txBody>
      </p:sp>
    </p:spTree>
    <p:extLst>
      <p:ext uri="{BB962C8B-B14F-4D97-AF65-F5344CB8AC3E}">
        <p14:creationId xmlns:p14="http://schemas.microsoft.com/office/powerpoint/2010/main" val="4656311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Selection of electrical cords which are suitable for the task is important. This slide identifies some of the electrical cord types and duty classifications.</a:t>
            </a:r>
            <a:endParaRPr lang="en-US" dirty="0"/>
          </a:p>
        </p:txBody>
      </p:sp>
      <p:sp>
        <p:nvSpPr>
          <p:cNvPr id="4" name="Slide Number Placeholder 3"/>
          <p:cNvSpPr>
            <a:spLocks noGrp="1"/>
          </p:cNvSpPr>
          <p:nvPr>
            <p:ph type="sldNum" sz="quarter" idx="10"/>
          </p:nvPr>
        </p:nvSpPr>
        <p:spPr/>
        <p:txBody>
          <a:bodyPr/>
          <a:lstStyle/>
          <a:p>
            <a:fld id="{18C57277-0EBD-4E76-9BAE-5CE7DC45A2B4}" type="slidenum">
              <a:rPr lang="en-US" smtClean="0"/>
              <a:t>36</a:t>
            </a:fld>
            <a:endParaRPr lang="en-US"/>
          </a:p>
        </p:txBody>
      </p:sp>
    </p:spTree>
    <p:extLst>
      <p:ext uri="{BB962C8B-B14F-4D97-AF65-F5344CB8AC3E}">
        <p14:creationId xmlns:p14="http://schemas.microsoft.com/office/powerpoint/2010/main" val="37655141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lays out safe use practices when using electrical cords.</a:t>
            </a:r>
            <a:endParaRPr lang="en-US" dirty="0"/>
          </a:p>
        </p:txBody>
      </p:sp>
      <p:sp>
        <p:nvSpPr>
          <p:cNvPr id="4" name="Slide Number Placeholder 3"/>
          <p:cNvSpPr>
            <a:spLocks noGrp="1"/>
          </p:cNvSpPr>
          <p:nvPr>
            <p:ph type="sldNum" sz="quarter" idx="10"/>
          </p:nvPr>
        </p:nvSpPr>
        <p:spPr/>
        <p:txBody>
          <a:bodyPr/>
          <a:lstStyle/>
          <a:p>
            <a:fld id="{18C57277-0EBD-4E76-9BAE-5CE7DC45A2B4}" type="slidenum">
              <a:rPr lang="en-US" smtClean="0"/>
              <a:t>37</a:t>
            </a:fld>
            <a:endParaRPr lang="en-US"/>
          </a:p>
        </p:txBody>
      </p:sp>
    </p:spTree>
    <p:extLst>
      <p:ext uri="{BB962C8B-B14F-4D97-AF65-F5344CB8AC3E}">
        <p14:creationId xmlns:p14="http://schemas.microsoft.com/office/powerpoint/2010/main" val="7843247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4E81F5B-420A-49F4-AED2-BC14A361E130}" type="slidenum">
              <a:rPr lang="en-US" altLang="en-US">
                <a:solidFill>
                  <a:prstClr val="black"/>
                </a:solidFill>
              </a:rPr>
              <a:pPr eaLnBrk="1" hangingPunct="1">
                <a:spcBef>
                  <a:spcPct val="0"/>
                </a:spcBef>
              </a:pPr>
              <a:t>38</a:t>
            </a:fld>
            <a:endParaRPr lang="en-US" altLang="en-US" dirty="0">
              <a:solidFill>
                <a:prstClr val="black"/>
              </a:solidFill>
            </a:endParaRPr>
          </a:p>
        </p:txBody>
      </p:sp>
      <p:sp>
        <p:nvSpPr>
          <p:cNvPr id="63491" name="Rectangle 2"/>
          <p:cNvSpPr>
            <a:spLocks noGrp="1" noRot="1" noChangeAspect="1" noChangeArrowheads="1" noTextEdit="1"/>
          </p:cNvSpPr>
          <p:nvPr>
            <p:ph type="sldImg"/>
          </p:nvPr>
        </p:nvSpPr>
        <p:spPr>
          <a:ln cap="flat"/>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smtClean="0">
                <a:solidFill>
                  <a:schemeClr val="tx1"/>
                </a:solidFill>
                <a:effectLst/>
                <a:latin typeface="+mn-lt"/>
                <a:ea typeface="+mn-ea"/>
                <a:cs typeface="+mn-cs"/>
              </a:rPr>
              <a:t>This slide presents concepts of lockout and </a:t>
            </a:r>
            <a:r>
              <a:rPr lang="en-US" sz="1200" kern="1200" dirty="0" err="1" smtClean="0">
                <a:solidFill>
                  <a:schemeClr val="tx1"/>
                </a:solidFill>
                <a:effectLst/>
                <a:latin typeface="+mn-lt"/>
                <a:ea typeface="+mn-ea"/>
                <a:cs typeface="+mn-cs"/>
              </a:rPr>
              <a:t>tagout</a:t>
            </a:r>
            <a:r>
              <a:rPr lang="en-US" sz="1200" kern="1200" dirty="0" smtClean="0">
                <a:solidFill>
                  <a:schemeClr val="tx1"/>
                </a:solidFill>
                <a:effectLst/>
                <a:latin typeface="+mn-lt"/>
                <a:ea typeface="+mn-ea"/>
                <a:cs typeface="+mn-cs"/>
              </a:rPr>
              <a:t>.</a:t>
            </a:r>
            <a:endParaRPr lang="en-US" altLang="en-US" dirty="0" smtClean="0"/>
          </a:p>
        </p:txBody>
      </p:sp>
    </p:spTree>
    <p:extLst>
      <p:ext uri="{BB962C8B-B14F-4D97-AF65-F5344CB8AC3E}">
        <p14:creationId xmlns:p14="http://schemas.microsoft.com/office/powerpoint/2010/main" val="5190053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9188" y="692150"/>
            <a:ext cx="4619625" cy="3465513"/>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Lockout/</a:t>
            </a:r>
            <a:r>
              <a:rPr lang="en-US" sz="1200" kern="1200" dirty="0" err="1" smtClean="0">
                <a:solidFill>
                  <a:schemeClr val="tx1"/>
                </a:solidFill>
                <a:effectLst/>
                <a:latin typeface="+mn-lt"/>
                <a:ea typeface="+mn-ea"/>
                <a:cs typeface="+mn-cs"/>
              </a:rPr>
              <a:t>tagout</a:t>
            </a:r>
            <a:r>
              <a:rPr lang="en-US" sz="1200" kern="1200" dirty="0" smtClean="0">
                <a:solidFill>
                  <a:schemeClr val="tx1"/>
                </a:solidFill>
                <a:effectLst/>
                <a:latin typeface="+mn-lt"/>
                <a:ea typeface="+mn-ea"/>
                <a:cs typeface="+mn-cs"/>
              </a:rPr>
              <a:t> rank sixth among frequently cited OSHA standards. </a:t>
            </a:r>
            <a:endParaRPr lang="en-US" dirty="0"/>
          </a:p>
        </p:txBody>
      </p:sp>
    </p:spTree>
    <p:extLst>
      <p:ext uri="{BB962C8B-B14F-4D97-AF65-F5344CB8AC3E}">
        <p14:creationId xmlns:p14="http://schemas.microsoft.com/office/powerpoint/2010/main" val="1850586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identifies the intended learning outcomes of the module on electrical hazards.</a:t>
            </a:r>
            <a:endParaRPr lang="en-US" dirty="0"/>
          </a:p>
        </p:txBody>
      </p:sp>
      <p:sp>
        <p:nvSpPr>
          <p:cNvPr id="4" name="Slide Number Placeholder 3"/>
          <p:cNvSpPr>
            <a:spLocks noGrp="1"/>
          </p:cNvSpPr>
          <p:nvPr>
            <p:ph type="sldNum" sz="quarter" idx="10"/>
          </p:nvPr>
        </p:nvSpPr>
        <p:spPr/>
        <p:txBody>
          <a:bodyPr/>
          <a:lstStyle/>
          <a:p>
            <a:fld id="{18C57277-0EBD-4E76-9BAE-5CE7DC45A2B4}" type="slidenum">
              <a:rPr lang="en-US" smtClean="0"/>
              <a:t>4</a:t>
            </a:fld>
            <a:endParaRPr lang="en-US"/>
          </a:p>
        </p:txBody>
      </p:sp>
    </p:spTree>
    <p:extLst>
      <p:ext uri="{BB962C8B-B14F-4D97-AF65-F5344CB8AC3E}">
        <p14:creationId xmlns:p14="http://schemas.microsoft.com/office/powerpoint/2010/main" val="7478547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9188" y="692150"/>
            <a:ext cx="4619625" cy="3465513"/>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OSHA Standard 1910.147 addresses de-energizing equipment during servicing.</a:t>
            </a:r>
            <a:endParaRPr lang="en-US" dirty="0"/>
          </a:p>
        </p:txBody>
      </p:sp>
    </p:spTree>
    <p:extLst>
      <p:ext uri="{BB962C8B-B14F-4D97-AF65-F5344CB8AC3E}">
        <p14:creationId xmlns:p14="http://schemas.microsoft.com/office/powerpoint/2010/main" val="4417980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9188" y="692150"/>
            <a:ext cx="4619625" cy="3465513"/>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defines hazardous energy.</a:t>
            </a:r>
            <a:endParaRPr lang="en-US" dirty="0"/>
          </a:p>
        </p:txBody>
      </p:sp>
    </p:spTree>
    <p:extLst>
      <p:ext uri="{BB962C8B-B14F-4D97-AF65-F5344CB8AC3E}">
        <p14:creationId xmlns:p14="http://schemas.microsoft.com/office/powerpoint/2010/main" val="32764793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9188" y="692150"/>
            <a:ext cx="4619625" cy="3465513"/>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OSHA has an interactive training program on Lockout/</a:t>
            </a:r>
            <a:r>
              <a:rPr lang="en-US" sz="1200" kern="1200" dirty="0" err="1" smtClean="0">
                <a:solidFill>
                  <a:schemeClr val="tx1"/>
                </a:solidFill>
                <a:effectLst/>
                <a:latin typeface="+mn-lt"/>
                <a:ea typeface="+mn-ea"/>
                <a:cs typeface="+mn-cs"/>
              </a:rPr>
              <a:t>Tagout</a:t>
            </a:r>
            <a:r>
              <a:rPr lang="en-US" sz="1200" kern="1200" dirty="0" smtClean="0">
                <a:solidFill>
                  <a:schemeClr val="tx1"/>
                </a:solidFill>
                <a:effectLst/>
                <a:latin typeface="+mn-lt"/>
                <a:ea typeface="+mn-ea"/>
                <a:cs typeface="+mn-cs"/>
              </a:rPr>
              <a:t>.</a:t>
            </a:r>
            <a:endParaRPr lang="en-US" dirty="0"/>
          </a:p>
        </p:txBody>
      </p:sp>
    </p:spTree>
    <p:extLst>
      <p:ext uri="{BB962C8B-B14F-4D97-AF65-F5344CB8AC3E}">
        <p14:creationId xmlns:p14="http://schemas.microsoft.com/office/powerpoint/2010/main" val="32764793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9188" y="692150"/>
            <a:ext cx="4619625" cy="3465513"/>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slide presents the PPE that should be used when working with electricity. </a:t>
            </a:r>
            <a:endParaRPr lang="en-US" dirty="0"/>
          </a:p>
        </p:txBody>
      </p:sp>
    </p:spTree>
    <p:extLst>
      <p:ext uri="{BB962C8B-B14F-4D97-AF65-F5344CB8AC3E}">
        <p14:creationId xmlns:p14="http://schemas.microsoft.com/office/powerpoint/2010/main" val="17789850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presents an electrical safety fact sheet available from the OSHA website.</a:t>
            </a:r>
            <a:endParaRPr lang="en-US" dirty="0"/>
          </a:p>
        </p:txBody>
      </p:sp>
      <p:sp>
        <p:nvSpPr>
          <p:cNvPr id="4" name="Slide Number Placeholder 3"/>
          <p:cNvSpPr>
            <a:spLocks noGrp="1"/>
          </p:cNvSpPr>
          <p:nvPr>
            <p:ph type="sldNum" sz="quarter" idx="10"/>
          </p:nvPr>
        </p:nvSpPr>
        <p:spPr/>
        <p:txBody>
          <a:bodyPr/>
          <a:lstStyle/>
          <a:p>
            <a:fld id="{18C57277-0EBD-4E76-9BAE-5CE7DC45A2B4}" type="slidenum">
              <a:rPr lang="en-US" smtClean="0"/>
              <a:t>44</a:t>
            </a:fld>
            <a:endParaRPr lang="en-US"/>
          </a:p>
        </p:txBody>
      </p:sp>
    </p:spTree>
    <p:extLst>
      <p:ext uri="{BB962C8B-B14F-4D97-AF65-F5344CB8AC3E}">
        <p14:creationId xmlns:p14="http://schemas.microsoft.com/office/powerpoint/2010/main" val="9329992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 cautionary slide that indicates potential unsafe electrical conditions. </a:t>
            </a:r>
            <a:endParaRPr lang="en-US" dirty="0"/>
          </a:p>
        </p:txBody>
      </p:sp>
      <p:sp>
        <p:nvSpPr>
          <p:cNvPr id="4" name="Slide Number Placeholder 3"/>
          <p:cNvSpPr>
            <a:spLocks noGrp="1"/>
          </p:cNvSpPr>
          <p:nvPr>
            <p:ph type="sldNum" sz="quarter" idx="10"/>
          </p:nvPr>
        </p:nvSpPr>
        <p:spPr/>
        <p:txBody>
          <a:bodyPr/>
          <a:lstStyle/>
          <a:p>
            <a:fld id="{18C57277-0EBD-4E76-9BAE-5CE7DC45A2B4}" type="slidenum">
              <a:rPr lang="en-US" smtClean="0"/>
              <a:t>45</a:t>
            </a:fld>
            <a:endParaRPr lang="en-US"/>
          </a:p>
        </p:txBody>
      </p:sp>
    </p:spTree>
    <p:extLst>
      <p:ext uri="{BB962C8B-B14F-4D97-AF65-F5344CB8AC3E}">
        <p14:creationId xmlns:p14="http://schemas.microsoft.com/office/powerpoint/2010/main" val="1499304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speaker should distribute and administer the electrical safety exercise on de-energizing shop equipment.</a:t>
            </a:r>
            <a:endParaRPr lang="en-US" dirty="0"/>
          </a:p>
        </p:txBody>
      </p:sp>
      <p:sp>
        <p:nvSpPr>
          <p:cNvPr id="4" name="Slide Number Placeholder 3"/>
          <p:cNvSpPr>
            <a:spLocks noGrp="1"/>
          </p:cNvSpPr>
          <p:nvPr>
            <p:ph type="sldNum" sz="quarter" idx="10"/>
          </p:nvPr>
        </p:nvSpPr>
        <p:spPr/>
        <p:txBody>
          <a:bodyPr/>
          <a:lstStyle/>
          <a:p>
            <a:fld id="{18C57277-0EBD-4E76-9BAE-5CE7DC45A2B4}" type="slidenum">
              <a:rPr lang="en-US" smtClean="0"/>
              <a:t>46</a:t>
            </a:fld>
            <a:endParaRPr lang="en-US"/>
          </a:p>
        </p:txBody>
      </p:sp>
    </p:spTree>
    <p:extLst>
      <p:ext uri="{BB962C8B-B14F-4D97-AF65-F5344CB8AC3E}">
        <p14:creationId xmlns:p14="http://schemas.microsoft.com/office/powerpoint/2010/main" val="39378168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objective of the electrical safety in-class exercise is to have attendees consider means to de-energize different types of equipment that they may have in their shop.</a:t>
            </a:r>
            <a:endParaRPr lang="en-US" dirty="0"/>
          </a:p>
        </p:txBody>
      </p:sp>
      <p:sp>
        <p:nvSpPr>
          <p:cNvPr id="4" name="Slide Number Placeholder 3"/>
          <p:cNvSpPr>
            <a:spLocks noGrp="1"/>
          </p:cNvSpPr>
          <p:nvPr>
            <p:ph type="sldNum" sz="quarter" idx="10"/>
          </p:nvPr>
        </p:nvSpPr>
        <p:spPr/>
        <p:txBody>
          <a:bodyPr/>
          <a:lstStyle/>
          <a:p>
            <a:fld id="{18C57277-0EBD-4E76-9BAE-5CE7DC45A2B4}" type="slidenum">
              <a:rPr lang="en-US" smtClean="0"/>
              <a:t>47</a:t>
            </a:fld>
            <a:endParaRPr lang="en-US"/>
          </a:p>
        </p:txBody>
      </p:sp>
    </p:spTree>
    <p:extLst>
      <p:ext uri="{BB962C8B-B14F-4D97-AF65-F5344CB8AC3E}">
        <p14:creationId xmlns:p14="http://schemas.microsoft.com/office/powerpoint/2010/main" val="2746418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speaker should provide instructions on the electrical exercise. </a:t>
            </a:r>
            <a:endParaRPr lang="en-US" dirty="0"/>
          </a:p>
        </p:txBody>
      </p:sp>
      <p:sp>
        <p:nvSpPr>
          <p:cNvPr id="4" name="Slide Number Placeholder 3"/>
          <p:cNvSpPr>
            <a:spLocks noGrp="1"/>
          </p:cNvSpPr>
          <p:nvPr>
            <p:ph type="sldNum" sz="quarter" idx="10"/>
          </p:nvPr>
        </p:nvSpPr>
        <p:spPr/>
        <p:txBody>
          <a:bodyPr/>
          <a:lstStyle/>
          <a:p>
            <a:fld id="{18C57277-0EBD-4E76-9BAE-5CE7DC45A2B4}" type="slidenum">
              <a:rPr lang="en-US" smtClean="0"/>
              <a:t>48</a:t>
            </a:fld>
            <a:endParaRPr lang="en-US"/>
          </a:p>
        </p:txBody>
      </p:sp>
    </p:spTree>
    <p:extLst>
      <p:ext uri="{BB962C8B-B14F-4D97-AF65-F5344CB8AC3E}">
        <p14:creationId xmlns:p14="http://schemas.microsoft.com/office/powerpoint/2010/main" val="42632186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The attendees should work with the fact scenarios and question and answer templates in completing this exercise. </a:t>
            </a:r>
            <a:endParaRPr lang="en-US"/>
          </a:p>
        </p:txBody>
      </p:sp>
      <p:sp>
        <p:nvSpPr>
          <p:cNvPr id="4" name="Slide Number Placeholder 3"/>
          <p:cNvSpPr>
            <a:spLocks noGrp="1"/>
          </p:cNvSpPr>
          <p:nvPr>
            <p:ph type="sldNum" sz="quarter" idx="10"/>
          </p:nvPr>
        </p:nvSpPr>
        <p:spPr/>
        <p:txBody>
          <a:bodyPr/>
          <a:lstStyle/>
          <a:p>
            <a:fld id="{18C57277-0EBD-4E76-9BAE-5CE7DC45A2B4}" type="slidenum">
              <a:rPr lang="en-US" smtClean="0"/>
              <a:t>49</a:t>
            </a:fld>
            <a:endParaRPr lang="en-US"/>
          </a:p>
        </p:txBody>
      </p:sp>
    </p:spTree>
    <p:extLst>
      <p:ext uri="{BB962C8B-B14F-4D97-AF65-F5344CB8AC3E}">
        <p14:creationId xmlns:p14="http://schemas.microsoft.com/office/powerpoint/2010/main" val="3945702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lays out some of the special electrical hazards that may exist in steel fabrication and supply shops. </a:t>
            </a:r>
            <a:endParaRPr lang="en-US" dirty="0"/>
          </a:p>
        </p:txBody>
      </p:sp>
      <p:sp>
        <p:nvSpPr>
          <p:cNvPr id="4" name="Slide Number Placeholder 3"/>
          <p:cNvSpPr>
            <a:spLocks noGrp="1"/>
          </p:cNvSpPr>
          <p:nvPr>
            <p:ph type="sldNum" sz="quarter" idx="10"/>
          </p:nvPr>
        </p:nvSpPr>
        <p:spPr/>
        <p:txBody>
          <a:bodyPr/>
          <a:lstStyle/>
          <a:p>
            <a:fld id="{18C57277-0EBD-4E76-9BAE-5CE7DC45A2B4}" type="slidenum">
              <a:rPr lang="en-US" smtClean="0"/>
              <a:t>5</a:t>
            </a:fld>
            <a:endParaRPr lang="en-US"/>
          </a:p>
        </p:txBody>
      </p:sp>
    </p:spTree>
    <p:extLst>
      <p:ext uri="{BB962C8B-B14F-4D97-AF65-F5344CB8AC3E}">
        <p14:creationId xmlns:p14="http://schemas.microsoft.com/office/powerpoint/2010/main" val="3104395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indicates that employers are responsible for complying with OSHA 1910 Subpart S as well as applicable NFPA standards.</a:t>
            </a:r>
            <a:endParaRPr lang="en-US" dirty="0"/>
          </a:p>
        </p:txBody>
      </p:sp>
      <p:sp>
        <p:nvSpPr>
          <p:cNvPr id="4" name="Slide Number Placeholder 3"/>
          <p:cNvSpPr>
            <a:spLocks noGrp="1"/>
          </p:cNvSpPr>
          <p:nvPr>
            <p:ph type="sldNum" sz="quarter" idx="10"/>
          </p:nvPr>
        </p:nvSpPr>
        <p:spPr/>
        <p:txBody>
          <a:bodyPr/>
          <a:lstStyle/>
          <a:p>
            <a:fld id="{18C57277-0EBD-4E76-9BAE-5CE7DC45A2B4}" type="slidenum">
              <a:rPr lang="en-US" smtClean="0"/>
              <a:t>6</a:t>
            </a:fld>
            <a:endParaRPr lang="en-US"/>
          </a:p>
        </p:txBody>
      </p:sp>
    </p:spTree>
    <p:extLst>
      <p:ext uri="{BB962C8B-B14F-4D97-AF65-F5344CB8AC3E}">
        <p14:creationId xmlns:p14="http://schemas.microsoft.com/office/powerpoint/2010/main" val="69909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presents the causes of shocks.</a:t>
            </a:r>
            <a:endParaRPr lang="en-US" dirty="0"/>
          </a:p>
        </p:txBody>
      </p:sp>
      <p:sp>
        <p:nvSpPr>
          <p:cNvPr id="4" name="Slide Number Placeholder 3"/>
          <p:cNvSpPr>
            <a:spLocks noGrp="1"/>
          </p:cNvSpPr>
          <p:nvPr>
            <p:ph type="sldNum" sz="quarter" idx="10"/>
          </p:nvPr>
        </p:nvSpPr>
        <p:spPr/>
        <p:txBody>
          <a:bodyPr/>
          <a:lstStyle/>
          <a:p>
            <a:fld id="{18C57277-0EBD-4E76-9BAE-5CE7DC45A2B4}" type="slidenum">
              <a:rPr lang="en-US" smtClean="0"/>
              <a:t>7</a:t>
            </a:fld>
            <a:endParaRPr lang="en-US"/>
          </a:p>
        </p:txBody>
      </p:sp>
    </p:spTree>
    <p:extLst>
      <p:ext uri="{BB962C8B-B14F-4D97-AF65-F5344CB8AC3E}">
        <p14:creationId xmlns:p14="http://schemas.microsoft.com/office/powerpoint/2010/main" val="2954782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presents more information on what causes shocks.</a:t>
            </a:r>
            <a:endParaRPr lang="en-US" dirty="0"/>
          </a:p>
        </p:txBody>
      </p:sp>
      <p:sp>
        <p:nvSpPr>
          <p:cNvPr id="4" name="Slide Number Placeholder 3"/>
          <p:cNvSpPr>
            <a:spLocks noGrp="1"/>
          </p:cNvSpPr>
          <p:nvPr>
            <p:ph type="sldNum" sz="quarter" idx="10"/>
          </p:nvPr>
        </p:nvSpPr>
        <p:spPr/>
        <p:txBody>
          <a:bodyPr/>
          <a:lstStyle/>
          <a:p>
            <a:fld id="{18C57277-0EBD-4E76-9BAE-5CE7DC45A2B4}" type="slidenum">
              <a:rPr lang="en-US" smtClean="0"/>
              <a:t>8</a:t>
            </a:fld>
            <a:endParaRPr lang="en-US"/>
          </a:p>
        </p:txBody>
      </p:sp>
    </p:spTree>
    <p:extLst>
      <p:ext uri="{BB962C8B-B14F-4D97-AF65-F5344CB8AC3E}">
        <p14:creationId xmlns:p14="http://schemas.microsoft.com/office/powerpoint/2010/main" val="851350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presents information on factors which influence the severity of shocks.</a:t>
            </a:r>
            <a:endParaRPr lang="en-US" dirty="0"/>
          </a:p>
        </p:txBody>
      </p:sp>
      <p:sp>
        <p:nvSpPr>
          <p:cNvPr id="4" name="Slide Number Placeholder 3"/>
          <p:cNvSpPr>
            <a:spLocks noGrp="1"/>
          </p:cNvSpPr>
          <p:nvPr>
            <p:ph type="sldNum" sz="quarter" idx="10"/>
          </p:nvPr>
        </p:nvSpPr>
        <p:spPr/>
        <p:txBody>
          <a:bodyPr/>
          <a:lstStyle/>
          <a:p>
            <a:fld id="{18C57277-0EBD-4E76-9BAE-5CE7DC45A2B4}" type="slidenum">
              <a:rPr lang="en-US" smtClean="0"/>
              <a:t>9</a:t>
            </a:fld>
            <a:endParaRPr lang="en-US"/>
          </a:p>
        </p:txBody>
      </p:sp>
    </p:spTree>
    <p:extLst>
      <p:ext uri="{BB962C8B-B14F-4D97-AF65-F5344CB8AC3E}">
        <p14:creationId xmlns:p14="http://schemas.microsoft.com/office/powerpoint/2010/main" val="2916984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Body">
    <p:spTree>
      <p:nvGrpSpPr>
        <p:cNvPr id="1" name="Shape 13"/>
        <p:cNvGrpSpPr/>
        <p:nvPr/>
      </p:nvGrpSpPr>
      <p:grpSpPr>
        <a:xfrm>
          <a:off x="0" y="0"/>
          <a:ext cx="0" cy="0"/>
          <a:chOff x="0" y="0"/>
          <a:chExt cx="0" cy="0"/>
        </a:xfrm>
      </p:grpSpPr>
      <p:sp>
        <p:nvSpPr>
          <p:cNvPr id="15" name="Shape 15"/>
          <p:cNvSpPr txBox="1">
            <a:spLocks noGrp="1"/>
          </p:cNvSpPr>
          <p:nvPr>
            <p:ph type="body" idx="1"/>
          </p:nvPr>
        </p:nvSpPr>
        <p:spPr>
          <a:xfrm>
            <a:off x="544047" y="1524025"/>
            <a:ext cx="7726101" cy="3724153"/>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dirty="0"/>
          </a:p>
        </p:txBody>
      </p:sp>
      <p:cxnSp>
        <p:nvCxnSpPr>
          <p:cNvPr id="16" name="Shape 16"/>
          <p:cNvCxnSpPr/>
          <p:nvPr/>
        </p:nvCxnSpPr>
        <p:spPr>
          <a:xfrm>
            <a:off x="457200" y="1524000"/>
            <a:ext cx="8229600" cy="0"/>
          </a:xfrm>
          <a:prstGeom prst="straightConnector1">
            <a:avLst/>
          </a:prstGeom>
          <a:noFill/>
          <a:ln w="50800" cap="flat">
            <a:solidFill>
              <a:srgbClr val="1155CC"/>
            </a:solidFill>
            <a:prstDash val="solid"/>
            <a:round/>
            <a:headEnd type="none" w="med" len="med"/>
            <a:tailEnd type="none" w="med" len="med"/>
          </a:ln>
        </p:spPr>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Box 3"/>
          <p:cNvSpPr txBox="1"/>
          <p:nvPr userDrawn="1"/>
        </p:nvSpPr>
        <p:spPr>
          <a:xfrm>
            <a:off x="5498004" y="5617580"/>
            <a:ext cx="538223" cy="738664"/>
          </a:xfrm>
          <a:prstGeom prst="rect">
            <a:avLst/>
          </a:prstGeom>
          <a:noFill/>
        </p:spPr>
        <p:txBody>
          <a:bodyPr wrap="square" rtlCol="0">
            <a:spAutoFit/>
          </a:bodyPr>
          <a:lstStyle/>
          <a:p>
            <a:endParaRPr lang="en-US" sz="1400" kern="0" dirty="0">
              <a:solidFill>
                <a:srgbClr val="000000"/>
              </a:solidFill>
              <a:cs typeface="Arial"/>
              <a:sym typeface="Arial"/>
              <a:rtl val="0"/>
            </a:endParaRPr>
          </a:p>
          <a:p>
            <a:endParaRPr lang="en-US" sz="1400" kern="0" dirty="0">
              <a:solidFill>
                <a:srgbClr val="000000"/>
              </a:solidFill>
              <a:cs typeface="Arial"/>
              <a:sym typeface="Arial"/>
              <a:rtl val="0"/>
            </a:endParaRPr>
          </a:p>
          <a:p>
            <a:endParaRPr lang="en-US" sz="1400" kern="0" dirty="0">
              <a:solidFill>
                <a:srgbClr val="000000"/>
              </a:solidFill>
              <a:cs typeface="Arial"/>
              <a:sym typeface="Arial"/>
              <a:rtl val="0"/>
            </a:endParaRPr>
          </a:p>
        </p:txBody>
      </p:sp>
      <p:sp>
        <p:nvSpPr>
          <p:cNvPr id="3" name="Footer Placeholder 2"/>
          <p:cNvSpPr>
            <a:spLocks noGrp="1"/>
          </p:cNvSpPr>
          <p:nvPr>
            <p:ph type="ftr" sz="quarter" idx="10"/>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1"/>
          </p:nvPr>
        </p:nvSpPr>
        <p:spPr/>
        <p:txBody>
          <a:bodyPr/>
          <a:lstStyle/>
          <a:p>
            <a:fld id="{CFEC49EF-85A3-4AFC-80F7-5EB5432EC83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344197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200"/>
          </a:xfrm>
          <a:prstGeom prst="rect">
            <a:avLst/>
          </a:prstGeom>
        </p:spPr>
        <p:txBody>
          <a:bodyPr lIns="91425" tIns="91425" rIns="91425" bIns="91425" anchor="b" anchorCtr="0"/>
          <a:lstStyle>
            <a:lvl1pPr rtl="0">
              <a:spcBef>
                <a:spcPts val="0"/>
              </a:spcBef>
              <a:buClr>
                <a:srgbClr val="1155CC"/>
              </a:buClr>
              <a:defRPr>
                <a:solidFill>
                  <a:srgbClr val="1155CC"/>
                </a:solidFill>
              </a:defRPr>
            </a:lvl1pPr>
            <a:lvl2pPr rtl="0">
              <a:spcBef>
                <a:spcPts val="0"/>
              </a:spcBef>
              <a:defRPr>
                <a:solidFill>
                  <a:srgbClr val="DA0002"/>
                </a:solidFill>
              </a:defRPr>
            </a:lvl2pPr>
            <a:lvl3pPr rtl="0">
              <a:spcBef>
                <a:spcPts val="0"/>
              </a:spcBef>
              <a:defRPr>
                <a:solidFill>
                  <a:srgbClr val="DA0002"/>
                </a:solidFill>
              </a:defRPr>
            </a:lvl3pPr>
            <a:lvl4pPr rtl="0">
              <a:spcBef>
                <a:spcPts val="0"/>
              </a:spcBef>
              <a:defRPr>
                <a:solidFill>
                  <a:srgbClr val="DA0002"/>
                </a:solidFill>
              </a:defRPr>
            </a:lvl4pPr>
            <a:lvl5pPr rtl="0">
              <a:spcBef>
                <a:spcPts val="0"/>
              </a:spcBef>
              <a:defRPr>
                <a:solidFill>
                  <a:srgbClr val="DA0002"/>
                </a:solidFill>
              </a:defRPr>
            </a:lvl5pPr>
            <a:lvl6pPr rtl="0">
              <a:spcBef>
                <a:spcPts val="0"/>
              </a:spcBef>
              <a:defRPr>
                <a:solidFill>
                  <a:srgbClr val="DA0002"/>
                </a:solidFill>
              </a:defRPr>
            </a:lvl6pPr>
            <a:lvl7pPr rtl="0">
              <a:spcBef>
                <a:spcPts val="0"/>
              </a:spcBef>
              <a:defRPr>
                <a:solidFill>
                  <a:srgbClr val="DA0002"/>
                </a:solidFill>
              </a:defRPr>
            </a:lvl7pPr>
            <a:lvl8pPr rtl="0">
              <a:spcBef>
                <a:spcPts val="0"/>
              </a:spcBef>
              <a:defRPr>
                <a:solidFill>
                  <a:srgbClr val="DA0002"/>
                </a:solidFill>
              </a:defRPr>
            </a:lvl8pPr>
            <a:lvl9pPr rtl="0">
              <a:spcBef>
                <a:spcPts val="0"/>
              </a:spcBef>
              <a:defRPr>
                <a:solidFill>
                  <a:srgbClr val="DA0002"/>
                </a:solidFill>
              </a:defRPr>
            </a:lvl9pPr>
          </a:lstStyle>
          <a:p>
            <a:endParaRPr/>
          </a:p>
        </p:txBody>
      </p:sp>
      <p:sp>
        <p:nvSpPr>
          <p:cNvPr id="19" name="Shape 19"/>
          <p:cNvSpPr txBox="1">
            <a:spLocks noGrp="1"/>
          </p:cNvSpPr>
          <p:nvPr>
            <p:ph type="body" idx="1"/>
          </p:nvPr>
        </p:nvSpPr>
        <p:spPr>
          <a:xfrm>
            <a:off x="457200" y="1600201"/>
            <a:ext cx="3994500" cy="49675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body" idx="2"/>
          </p:nvPr>
        </p:nvSpPr>
        <p:spPr>
          <a:xfrm>
            <a:off x="4692273" y="1600201"/>
            <a:ext cx="3994500" cy="49675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21" name="Shape 21"/>
          <p:cNvCxnSpPr/>
          <p:nvPr/>
        </p:nvCxnSpPr>
        <p:spPr>
          <a:xfrm>
            <a:off x="457200" y="1524000"/>
            <a:ext cx="8229600" cy="0"/>
          </a:xfrm>
          <a:prstGeom prst="straightConnector1">
            <a:avLst/>
          </a:prstGeom>
          <a:noFill/>
          <a:ln w="50800" cap="flat">
            <a:solidFill>
              <a:srgbClr val="1155CC"/>
            </a:solidFill>
            <a:prstDash val="solid"/>
            <a:round/>
            <a:headEnd type="none" w="med" len="med"/>
            <a:tailEnd type="none" w="med" len="med"/>
          </a:ln>
        </p:spPr>
      </p:cxnSp>
      <p:sp>
        <p:nvSpPr>
          <p:cNvPr id="2" name="Footer Placeholder 1"/>
          <p:cNvSpPr>
            <a:spLocks noGrp="1"/>
          </p:cNvSpPr>
          <p:nvPr>
            <p:ph type="ftr" sz="quarter" idx="10"/>
          </p:nvPr>
        </p:nvSpPr>
        <p:spPr/>
        <p:txBody>
          <a:bodyPr/>
          <a:lstStyle/>
          <a:p>
            <a:endParaRPr lang="en-US" kern="0">
              <a:solidFill>
                <a:srgbClr val="000000">
                  <a:tint val="75000"/>
                </a:srgbClr>
              </a:solidFill>
              <a:cs typeface="Arial"/>
              <a:sym typeface="Arial"/>
              <a:rtl val="0"/>
            </a:endParaRPr>
          </a:p>
        </p:txBody>
      </p:sp>
      <p:sp>
        <p:nvSpPr>
          <p:cNvPr id="3" name="Slide Number Placeholder 2"/>
          <p:cNvSpPr>
            <a:spLocks noGrp="1"/>
          </p:cNvSpPr>
          <p:nvPr>
            <p:ph type="sldNum" sz="quarter" idx="11"/>
          </p:nvPr>
        </p:nvSpPr>
        <p:spPr/>
        <p:txBody>
          <a:bodyPr/>
          <a:lstStyle/>
          <a:p>
            <a:fld id="{CFEC49EF-85A3-4AFC-80F7-5EB5432EC833}" type="slidenum">
              <a:rPr lang="en-US" kern="0" smtClean="0">
                <a:solidFill>
                  <a:srgbClr val="000000">
                    <a:tint val="75000"/>
                  </a:srgbClr>
                </a:solidFill>
                <a:cs typeface="Arial"/>
                <a:sym typeface="Arial"/>
                <a:rtl val="0"/>
              </a:rPr>
              <a:pPr/>
              <a:t>‹#›</a:t>
            </a:fld>
            <a:endParaRPr lang="en-US" kern="0">
              <a:solidFill>
                <a:srgbClr val="000000">
                  <a:tint val="75000"/>
                </a:srgbClr>
              </a:solidFill>
              <a:cs typeface="Arial"/>
              <a:sym typeface="Arial"/>
              <a:rtl val="0"/>
            </a:endParaRPr>
          </a:p>
        </p:txBody>
      </p:sp>
    </p:spTree>
    <p:extLst>
      <p:ext uri="{BB962C8B-B14F-4D97-AF65-F5344CB8AC3E}">
        <p14:creationId xmlns:p14="http://schemas.microsoft.com/office/powerpoint/2010/main" val="3187299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Shape 13"/>
        <p:cNvGrpSpPr/>
        <p:nvPr/>
      </p:nvGrpSpPr>
      <p:grpSpPr>
        <a:xfrm>
          <a:off x="0" y="0"/>
          <a:ext cx="0" cy="0"/>
          <a:chOff x="0" y="0"/>
          <a:chExt cx="0" cy="0"/>
        </a:xfrm>
      </p:grpSpPr>
      <p:sp>
        <p:nvSpPr>
          <p:cNvPr id="15" name="Shape 15"/>
          <p:cNvSpPr txBox="1">
            <a:spLocks noGrp="1"/>
          </p:cNvSpPr>
          <p:nvPr>
            <p:ph type="body" idx="1"/>
          </p:nvPr>
        </p:nvSpPr>
        <p:spPr>
          <a:xfrm>
            <a:off x="544021" y="1524008"/>
            <a:ext cx="7726101" cy="3724153"/>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dirty="0"/>
          </a:p>
        </p:txBody>
      </p:sp>
      <p:cxnSp>
        <p:nvCxnSpPr>
          <p:cNvPr id="16" name="Shape 16"/>
          <p:cNvCxnSpPr/>
          <p:nvPr/>
        </p:nvCxnSpPr>
        <p:spPr>
          <a:xfrm>
            <a:off x="457200" y="1524000"/>
            <a:ext cx="8229600" cy="0"/>
          </a:xfrm>
          <a:prstGeom prst="straightConnector1">
            <a:avLst/>
          </a:prstGeom>
          <a:noFill/>
          <a:ln w="50800" cap="flat">
            <a:solidFill>
              <a:srgbClr val="1155CC"/>
            </a:solidFill>
            <a:prstDash val="solid"/>
            <a:round/>
            <a:headEnd type="none" w="med" len="med"/>
            <a:tailEnd type="none" w="med" len="med"/>
          </a:ln>
        </p:spPr>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Box 3"/>
          <p:cNvSpPr txBox="1"/>
          <p:nvPr userDrawn="1"/>
        </p:nvSpPr>
        <p:spPr>
          <a:xfrm>
            <a:off x="5497985" y="5617580"/>
            <a:ext cx="538223" cy="738664"/>
          </a:xfrm>
          <a:prstGeom prst="rect">
            <a:avLst/>
          </a:prstGeom>
          <a:noFill/>
        </p:spPr>
        <p:txBody>
          <a:bodyPr wrap="square" rtlCol="0">
            <a:spAutoFit/>
          </a:bodyPr>
          <a:lstStyle/>
          <a:p>
            <a:endParaRPr lang="en-US" sz="1400" kern="0" dirty="0" smtClean="0">
              <a:solidFill>
                <a:srgbClr val="000000"/>
              </a:solidFill>
              <a:cs typeface="Arial"/>
              <a:sym typeface="Arial"/>
              <a:rtl val="0"/>
            </a:endParaRPr>
          </a:p>
          <a:p>
            <a:endParaRPr lang="en-US" sz="1400" kern="0" dirty="0" smtClean="0">
              <a:solidFill>
                <a:srgbClr val="000000"/>
              </a:solidFill>
              <a:cs typeface="Arial"/>
              <a:sym typeface="Arial"/>
              <a:rtl val="0"/>
            </a:endParaRPr>
          </a:p>
          <a:p>
            <a:endParaRPr lang="en-US" sz="1400" kern="0" dirty="0">
              <a:solidFill>
                <a:srgbClr val="000000"/>
              </a:solidFill>
              <a:cs typeface="Arial"/>
              <a:sym typeface="Arial"/>
              <a:rtl val="0"/>
            </a:endParaRPr>
          </a:p>
        </p:txBody>
      </p:sp>
      <p:sp>
        <p:nvSpPr>
          <p:cNvPr id="3" name="Date Placeholder 2"/>
          <p:cNvSpPr>
            <a:spLocks noGrp="1"/>
          </p:cNvSpPr>
          <p:nvPr>
            <p:ph type="dt" sz="half" idx="10"/>
          </p:nvPr>
        </p:nvSpPr>
        <p:spPr/>
        <p:txBody>
          <a:bodyPr/>
          <a:lstStyle/>
          <a:p>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3F18419-AC6D-4ED2-A892-A000DD3A58A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901475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Shape 13"/>
        <p:cNvGrpSpPr/>
        <p:nvPr/>
      </p:nvGrpSpPr>
      <p:grpSpPr>
        <a:xfrm>
          <a:off x="0" y="0"/>
          <a:ext cx="0" cy="0"/>
          <a:chOff x="0" y="0"/>
          <a:chExt cx="0" cy="0"/>
        </a:xfrm>
      </p:grpSpPr>
      <p:sp>
        <p:nvSpPr>
          <p:cNvPr id="15" name="Shape 15"/>
          <p:cNvSpPr txBox="1">
            <a:spLocks noGrp="1"/>
          </p:cNvSpPr>
          <p:nvPr>
            <p:ph type="body" idx="1"/>
          </p:nvPr>
        </p:nvSpPr>
        <p:spPr>
          <a:xfrm>
            <a:off x="544013" y="1524002"/>
            <a:ext cx="7726101" cy="3724153"/>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dirty="0"/>
          </a:p>
        </p:txBody>
      </p:sp>
      <p:cxnSp>
        <p:nvCxnSpPr>
          <p:cNvPr id="16" name="Shape 16"/>
          <p:cNvCxnSpPr/>
          <p:nvPr/>
        </p:nvCxnSpPr>
        <p:spPr>
          <a:xfrm>
            <a:off x="457200" y="1524000"/>
            <a:ext cx="8229600" cy="0"/>
          </a:xfrm>
          <a:prstGeom prst="straightConnector1">
            <a:avLst/>
          </a:prstGeom>
          <a:noFill/>
          <a:ln w="50800" cap="flat">
            <a:solidFill>
              <a:srgbClr val="1155CC"/>
            </a:solidFill>
            <a:prstDash val="solid"/>
            <a:round/>
            <a:headEnd type="none" w="med" len="med"/>
            <a:tailEnd type="none" w="med" len="med"/>
          </a:ln>
        </p:spPr>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Box 3"/>
          <p:cNvSpPr txBox="1"/>
          <p:nvPr userDrawn="1"/>
        </p:nvSpPr>
        <p:spPr>
          <a:xfrm>
            <a:off x="5497977" y="5617580"/>
            <a:ext cx="538223" cy="738664"/>
          </a:xfrm>
          <a:prstGeom prst="rect">
            <a:avLst/>
          </a:prstGeom>
          <a:noFill/>
        </p:spPr>
        <p:txBody>
          <a:bodyPr wrap="square" rtlCol="0">
            <a:spAutoFit/>
          </a:bodyPr>
          <a:lstStyle/>
          <a:p>
            <a:endParaRPr lang="en-US" sz="1400" kern="0" dirty="0">
              <a:solidFill>
                <a:srgbClr val="000000"/>
              </a:solidFill>
              <a:cs typeface="Arial"/>
              <a:sym typeface="Arial"/>
              <a:rtl val="0"/>
            </a:endParaRPr>
          </a:p>
          <a:p>
            <a:endParaRPr lang="en-US" sz="1400" kern="0" dirty="0">
              <a:solidFill>
                <a:srgbClr val="000000"/>
              </a:solidFill>
              <a:cs typeface="Arial"/>
              <a:sym typeface="Arial"/>
              <a:rtl val="0"/>
            </a:endParaRPr>
          </a:p>
          <a:p>
            <a:endParaRPr lang="en-US" sz="1400" kern="0" dirty="0">
              <a:solidFill>
                <a:srgbClr val="000000"/>
              </a:solidFill>
              <a:cs typeface="Arial"/>
              <a:sym typeface="Arial"/>
              <a:rtl val="0"/>
            </a:endParaRPr>
          </a:p>
        </p:txBody>
      </p:sp>
      <p:sp>
        <p:nvSpPr>
          <p:cNvPr id="3" name="Date Placeholder 2"/>
          <p:cNvSpPr>
            <a:spLocks noGrp="1"/>
          </p:cNvSpPr>
          <p:nvPr>
            <p:ph type="dt" sz="half" idx="10"/>
          </p:nvPr>
        </p:nvSpPr>
        <p:spPr/>
        <p:txBody>
          <a:bodyPr/>
          <a:lstStyle/>
          <a:p>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3F18419-AC6D-4ED2-A892-A000DD3A58A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157443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200"/>
          </a:xfrm>
          <a:prstGeom prst="rect">
            <a:avLst/>
          </a:prstGeom>
          <a:noFill/>
          <a:ln>
            <a:noFill/>
          </a:ln>
        </p:spPr>
        <p:txBody>
          <a:bodyPr lIns="91425" tIns="91425" rIns="91425" bIns="91425" anchor="b" anchorCtr="0"/>
          <a:lstStyle>
            <a:lvl1pPr rtl="0">
              <a:spcBef>
                <a:spcPts val="0"/>
              </a:spcBef>
              <a:buClr>
                <a:srgbClr val="1155CC"/>
              </a:buClr>
              <a:buSzPct val="100000"/>
              <a:buNone/>
              <a:defRPr sz="3600" b="1">
                <a:solidFill>
                  <a:srgbClr val="1155CC"/>
                </a:solidFill>
              </a:defRPr>
            </a:lvl1pPr>
            <a:lvl2pPr rtl="0">
              <a:spcBef>
                <a:spcPts val="0"/>
              </a:spcBef>
              <a:buClr>
                <a:schemeClr val="accent1"/>
              </a:buClr>
              <a:buSzPct val="100000"/>
              <a:buNone/>
              <a:defRPr sz="3600" b="1">
                <a:solidFill>
                  <a:schemeClr val="accent1"/>
                </a:solidFill>
              </a:defRPr>
            </a:lvl2pPr>
            <a:lvl3pPr rtl="0">
              <a:spcBef>
                <a:spcPts val="0"/>
              </a:spcBef>
              <a:buClr>
                <a:schemeClr val="accent1"/>
              </a:buClr>
              <a:buSzPct val="100000"/>
              <a:buNone/>
              <a:defRPr sz="3600" b="1">
                <a:solidFill>
                  <a:schemeClr val="accent1"/>
                </a:solidFill>
              </a:defRPr>
            </a:lvl3pPr>
            <a:lvl4pPr rtl="0">
              <a:spcBef>
                <a:spcPts val="0"/>
              </a:spcBef>
              <a:buClr>
                <a:schemeClr val="accent1"/>
              </a:buClr>
              <a:buSzPct val="100000"/>
              <a:buNone/>
              <a:defRPr sz="3600" b="1">
                <a:solidFill>
                  <a:schemeClr val="accent1"/>
                </a:solidFill>
              </a:defRPr>
            </a:lvl4pPr>
            <a:lvl5pPr rtl="0">
              <a:spcBef>
                <a:spcPts val="0"/>
              </a:spcBef>
              <a:buClr>
                <a:schemeClr val="accent1"/>
              </a:buClr>
              <a:buSzPct val="100000"/>
              <a:buNone/>
              <a:defRPr sz="3600" b="1">
                <a:solidFill>
                  <a:schemeClr val="accent1"/>
                </a:solidFill>
              </a:defRPr>
            </a:lvl5pPr>
            <a:lvl6pPr rtl="0">
              <a:spcBef>
                <a:spcPts val="0"/>
              </a:spcBef>
              <a:buClr>
                <a:schemeClr val="accent1"/>
              </a:buClr>
              <a:buSzPct val="100000"/>
              <a:buNone/>
              <a:defRPr sz="3600" b="1">
                <a:solidFill>
                  <a:schemeClr val="accent1"/>
                </a:solidFill>
              </a:defRPr>
            </a:lvl6pPr>
            <a:lvl7pPr rtl="0">
              <a:spcBef>
                <a:spcPts val="0"/>
              </a:spcBef>
              <a:buClr>
                <a:schemeClr val="accent1"/>
              </a:buClr>
              <a:buSzPct val="100000"/>
              <a:buNone/>
              <a:defRPr sz="3600" b="1">
                <a:solidFill>
                  <a:schemeClr val="accent1"/>
                </a:solidFill>
              </a:defRPr>
            </a:lvl7pPr>
            <a:lvl8pPr rtl="0">
              <a:spcBef>
                <a:spcPts val="0"/>
              </a:spcBef>
              <a:buClr>
                <a:schemeClr val="accent1"/>
              </a:buClr>
              <a:buSzPct val="100000"/>
              <a:buNone/>
              <a:defRPr sz="3600" b="1">
                <a:solidFill>
                  <a:schemeClr val="accent1"/>
                </a:solidFill>
              </a:defRPr>
            </a:lvl8pPr>
            <a:lvl9pPr rtl="0">
              <a:spcBef>
                <a:spcPts val="0"/>
              </a:spcBef>
              <a:buClr>
                <a:schemeClr val="accent1"/>
              </a:buClr>
              <a:buSzPct val="100000"/>
              <a:buNone/>
              <a:defRPr sz="3600" b="1">
                <a:solidFill>
                  <a:schemeClr val="accent1"/>
                </a:solidFill>
              </a:defRPr>
            </a:lvl9pPr>
          </a:lstStyle>
          <a:p>
            <a:endParaRPr/>
          </a:p>
        </p:txBody>
      </p:sp>
      <p:sp>
        <p:nvSpPr>
          <p:cNvPr id="6" name="Shape 6"/>
          <p:cNvSpPr txBox="1">
            <a:spLocks noGrp="1"/>
          </p:cNvSpPr>
          <p:nvPr>
            <p:ph type="body" idx="1"/>
          </p:nvPr>
        </p:nvSpPr>
        <p:spPr>
          <a:xfrm>
            <a:off x="457200" y="1600224"/>
            <a:ext cx="8229600" cy="4967599"/>
          </a:xfrm>
          <a:prstGeom prst="rect">
            <a:avLst/>
          </a:prstGeom>
          <a:noFill/>
          <a:ln>
            <a:noFill/>
          </a:ln>
        </p:spPr>
        <p:txBody>
          <a:bodyPr lIns="91425" tIns="91425" rIns="91425" bIns="91425" anchor="t" anchorCtr="0"/>
          <a:lstStyle>
            <a:lvl1pPr rtl="0">
              <a:spcBef>
                <a:spcPts val="600"/>
              </a:spcBef>
              <a:buClr>
                <a:schemeClr val="dk1"/>
              </a:buClr>
              <a:buSzPct val="100000"/>
              <a:defRPr sz="3000">
                <a:solidFill>
                  <a:schemeClr val="dk1"/>
                </a:solidFill>
              </a:defRPr>
            </a:lvl1pPr>
            <a:lvl2pPr rtl="0">
              <a:spcBef>
                <a:spcPts val="480"/>
              </a:spcBef>
              <a:buClr>
                <a:schemeClr val="dk1"/>
              </a:buClr>
              <a:buSzPct val="100000"/>
              <a:defRPr sz="2400">
                <a:solidFill>
                  <a:schemeClr val="dk1"/>
                </a:solidFill>
              </a:defRPr>
            </a:lvl2pPr>
            <a:lvl3pPr rtl="0">
              <a:spcBef>
                <a:spcPts val="480"/>
              </a:spcBef>
              <a:buClr>
                <a:schemeClr val="dk1"/>
              </a:buClr>
              <a:buSzPct val="100000"/>
              <a:defRPr sz="2400">
                <a:solidFill>
                  <a:schemeClr val="dk1"/>
                </a:solidFill>
              </a:defRPr>
            </a:lvl3pPr>
            <a:lvl4pPr rtl="0">
              <a:spcBef>
                <a:spcPts val="360"/>
              </a:spcBef>
              <a:buClr>
                <a:schemeClr val="dk1"/>
              </a:buClr>
              <a:buSzPct val="100000"/>
              <a:defRPr sz="1800">
                <a:solidFill>
                  <a:schemeClr val="dk1"/>
                </a:solidFill>
              </a:defRPr>
            </a:lvl4pPr>
            <a:lvl5pPr rtl="0">
              <a:spcBef>
                <a:spcPts val="360"/>
              </a:spcBef>
              <a:buClr>
                <a:schemeClr val="dk1"/>
              </a:buClr>
              <a:buSzPct val="100000"/>
              <a:defRPr sz="1800">
                <a:solidFill>
                  <a:schemeClr val="dk1"/>
                </a:solidFill>
              </a:defRPr>
            </a:lvl5pPr>
            <a:lvl6pPr rtl="0">
              <a:spcBef>
                <a:spcPts val="360"/>
              </a:spcBef>
              <a:buClr>
                <a:schemeClr val="dk1"/>
              </a:buClr>
              <a:buSzPct val="100000"/>
              <a:defRPr sz="1800">
                <a:solidFill>
                  <a:schemeClr val="dk1"/>
                </a:solidFill>
              </a:defRPr>
            </a:lvl6pPr>
            <a:lvl7pPr rtl="0">
              <a:spcBef>
                <a:spcPts val="360"/>
              </a:spcBef>
              <a:buClr>
                <a:schemeClr val="dk1"/>
              </a:buClr>
              <a:buSzPct val="100000"/>
              <a:defRPr sz="1800">
                <a:solidFill>
                  <a:schemeClr val="dk1"/>
                </a:solidFill>
              </a:defRPr>
            </a:lvl7pPr>
            <a:lvl8pPr rtl="0">
              <a:spcBef>
                <a:spcPts val="360"/>
              </a:spcBef>
              <a:buClr>
                <a:schemeClr val="dk1"/>
              </a:buClr>
              <a:buSzPct val="100000"/>
              <a:defRPr sz="1800">
                <a:solidFill>
                  <a:schemeClr val="dk1"/>
                </a:solidFill>
              </a:defRPr>
            </a:lvl8pPr>
            <a:lvl9pPr rtl="0">
              <a:spcBef>
                <a:spcPts val="360"/>
              </a:spcBef>
              <a:buClr>
                <a:schemeClr val="dk1"/>
              </a:buClr>
              <a:buSzPct val="100000"/>
              <a:defRPr sz="1800">
                <a:solidFill>
                  <a:schemeClr val="dk1"/>
                </a:solidFill>
              </a:defRPr>
            </a:lvl9pPr>
          </a:lstStyle>
          <a:p>
            <a:endParaRPr/>
          </a:p>
        </p:txBody>
      </p:sp>
      <p:cxnSp>
        <p:nvCxnSpPr>
          <p:cNvPr id="7" name="Shape 7"/>
          <p:cNvCxnSpPr/>
          <p:nvPr/>
        </p:nvCxnSpPr>
        <p:spPr>
          <a:xfrm>
            <a:off x="457200" y="6697679"/>
            <a:ext cx="8229600" cy="0"/>
          </a:xfrm>
          <a:prstGeom prst="straightConnector1">
            <a:avLst/>
          </a:prstGeom>
          <a:noFill/>
          <a:ln w="50800" cap="flat">
            <a:solidFill>
              <a:schemeClr val="lt2"/>
            </a:solidFill>
            <a:prstDash val="solid"/>
            <a:round/>
            <a:headEnd type="none" w="med" len="med"/>
            <a:tailEnd type="none" w="med" len="med"/>
          </a:ln>
        </p:spPr>
      </p:cxnSp>
      <p:sp>
        <p:nvSpPr>
          <p:cNvPr id="2" name="Footer Placeholder 1"/>
          <p:cNvSpPr>
            <a:spLocks noGrp="1"/>
          </p:cNvSpPr>
          <p:nvPr>
            <p:ph type="ftr" sz="quarter" idx="3"/>
          </p:nvPr>
        </p:nvSpPr>
        <p:spPr>
          <a:xfrm>
            <a:off x="3124200" y="6356375"/>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0">
              <a:solidFill>
                <a:srgbClr val="000000">
                  <a:tint val="75000"/>
                </a:srgbClr>
              </a:solidFill>
              <a:cs typeface="Arial"/>
              <a:sym typeface="Arial"/>
              <a:rtl val="0"/>
            </a:endParaRPr>
          </a:p>
        </p:txBody>
      </p:sp>
      <p:sp>
        <p:nvSpPr>
          <p:cNvPr id="3" name="Slide Number Placeholder 2"/>
          <p:cNvSpPr>
            <a:spLocks noGrp="1"/>
          </p:cNvSpPr>
          <p:nvPr>
            <p:ph type="sldNum" sz="quarter" idx="4"/>
          </p:nvPr>
        </p:nvSpPr>
        <p:spPr>
          <a:xfrm>
            <a:off x="6553200" y="6356375"/>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CFEC49EF-85A3-4AFC-80F7-5EB5432EC833}" type="slidenum">
              <a:rPr lang="en-US" kern="0" smtClean="0">
                <a:solidFill>
                  <a:srgbClr val="000000">
                    <a:tint val="75000"/>
                  </a:srgbClr>
                </a:solidFill>
                <a:cs typeface="Arial"/>
                <a:sym typeface="Arial"/>
                <a:rtl val="0"/>
              </a:rPr>
              <a:pPr/>
              <a:t>‹#›</a:t>
            </a:fld>
            <a:endParaRPr lang="en-US" kern="0">
              <a:solidFill>
                <a:srgbClr val="000000">
                  <a:tint val="75000"/>
                </a:srgbClr>
              </a:solidFill>
              <a:cs typeface="Arial"/>
              <a:sym typeface="Arial"/>
              <a:rtl val="0"/>
            </a:endParaRPr>
          </a:p>
        </p:txBody>
      </p:sp>
    </p:spTree>
    <p:extLst>
      <p:ext uri="{BB962C8B-B14F-4D97-AF65-F5344CB8AC3E}">
        <p14:creationId xmlns:p14="http://schemas.microsoft.com/office/powerpoint/2010/main" val="2473887790"/>
      </p:ext>
    </p:extLst>
  </p:cSld>
  <p:clrMap bg1="lt1" tx1="dk1" bg2="lt2" tx2="dk2" accent1="accent1" accent2="accent2" accent3="accent3" accent4="accent4" accent5="accent5" accent6="accent6" hlink="hlink" folHlink="folHlink"/>
  <p:sldLayoutIdLst>
    <p:sldLayoutId id="2147483662" r:id="rId1"/>
    <p:sldLayoutId id="2147483721" r:id="rId2"/>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200"/>
          </a:xfrm>
          <a:prstGeom prst="rect">
            <a:avLst/>
          </a:prstGeom>
          <a:noFill/>
          <a:ln>
            <a:noFill/>
          </a:ln>
        </p:spPr>
        <p:txBody>
          <a:bodyPr lIns="91425" tIns="91425" rIns="91425" bIns="91425" anchor="b" anchorCtr="0"/>
          <a:lstStyle>
            <a:lvl1pPr rtl="0">
              <a:spcBef>
                <a:spcPts val="0"/>
              </a:spcBef>
              <a:buClr>
                <a:srgbClr val="1155CC"/>
              </a:buClr>
              <a:buSzPct val="100000"/>
              <a:buNone/>
              <a:defRPr sz="3600" b="1">
                <a:solidFill>
                  <a:srgbClr val="1155CC"/>
                </a:solidFill>
              </a:defRPr>
            </a:lvl1pPr>
            <a:lvl2pPr rtl="0">
              <a:spcBef>
                <a:spcPts val="0"/>
              </a:spcBef>
              <a:buClr>
                <a:schemeClr val="accent1"/>
              </a:buClr>
              <a:buSzPct val="100000"/>
              <a:buNone/>
              <a:defRPr sz="3600" b="1">
                <a:solidFill>
                  <a:schemeClr val="accent1"/>
                </a:solidFill>
              </a:defRPr>
            </a:lvl2pPr>
            <a:lvl3pPr rtl="0">
              <a:spcBef>
                <a:spcPts val="0"/>
              </a:spcBef>
              <a:buClr>
                <a:schemeClr val="accent1"/>
              </a:buClr>
              <a:buSzPct val="100000"/>
              <a:buNone/>
              <a:defRPr sz="3600" b="1">
                <a:solidFill>
                  <a:schemeClr val="accent1"/>
                </a:solidFill>
              </a:defRPr>
            </a:lvl3pPr>
            <a:lvl4pPr rtl="0">
              <a:spcBef>
                <a:spcPts val="0"/>
              </a:spcBef>
              <a:buClr>
                <a:schemeClr val="accent1"/>
              </a:buClr>
              <a:buSzPct val="100000"/>
              <a:buNone/>
              <a:defRPr sz="3600" b="1">
                <a:solidFill>
                  <a:schemeClr val="accent1"/>
                </a:solidFill>
              </a:defRPr>
            </a:lvl4pPr>
            <a:lvl5pPr rtl="0">
              <a:spcBef>
                <a:spcPts val="0"/>
              </a:spcBef>
              <a:buClr>
                <a:schemeClr val="accent1"/>
              </a:buClr>
              <a:buSzPct val="100000"/>
              <a:buNone/>
              <a:defRPr sz="3600" b="1">
                <a:solidFill>
                  <a:schemeClr val="accent1"/>
                </a:solidFill>
              </a:defRPr>
            </a:lvl5pPr>
            <a:lvl6pPr rtl="0">
              <a:spcBef>
                <a:spcPts val="0"/>
              </a:spcBef>
              <a:buClr>
                <a:schemeClr val="accent1"/>
              </a:buClr>
              <a:buSzPct val="100000"/>
              <a:buNone/>
              <a:defRPr sz="3600" b="1">
                <a:solidFill>
                  <a:schemeClr val="accent1"/>
                </a:solidFill>
              </a:defRPr>
            </a:lvl6pPr>
            <a:lvl7pPr rtl="0">
              <a:spcBef>
                <a:spcPts val="0"/>
              </a:spcBef>
              <a:buClr>
                <a:schemeClr val="accent1"/>
              </a:buClr>
              <a:buSzPct val="100000"/>
              <a:buNone/>
              <a:defRPr sz="3600" b="1">
                <a:solidFill>
                  <a:schemeClr val="accent1"/>
                </a:solidFill>
              </a:defRPr>
            </a:lvl7pPr>
            <a:lvl8pPr rtl="0">
              <a:spcBef>
                <a:spcPts val="0"/>
              </a:spcBef>
              <a:buClr>
                <a:schemeClr val="accent1"/>
              </a:buClr>
              <a:buSzPct val="100000"/>
              <a:buNone/>
              <a:defRPr sz="3600" b="1">
                <a:solidFill>
                  <a:schemeClr val="accent1"/>
                </a:solidFill>
              </a:defRPr>
            </a:lvl8pPr>
            <a:lvl9pPr rtl="0">
              <a:spcBef>
                <a:spcPts val="0"/>
              </a:spcBef>
              <a:buClr>
                <a:schemeClr val="accent1"/>
              </a:buClr>
              <a:buSzPct val="100000"/>
              <a:buNone/>
              <a:defRPr sz="3600" b="1">
                <a:solidFill>
                  <a:schemeClr val="accent1"/>
                </a:solidFill>
              </a:defRPr>
            </a:lvl9pPr>
          </a:lstStyle>
          <a:p>
            <a:endParaRPr/>
          </a:p>
        </p:txBody>
      </p:sp>
      <p:sp>
        <p:nvSpPr>
          <p:cNvPr id="6" name="Shape 6"/>
          <p:cNvSpPr txBox="1">
            <a:spLocks noGrp="1"/>
          </p:cNvSpPr>
          <p:nvPr>
            <p:ph type="body" idx="1"/>
          </p:nvPr>
        </p:nvSpPr>
        <p:spPr>
          <a:xfrm>
            <a:off x="457200" y="1600207"/>
            <a:ext cx="8229600" cy="4967599"/>
          </a:xfrm>
          <a:prstGeom prst="rect">
            <a:avLst/>
          </a:prstGeom>
          <a:noFill/>
          <a:ln>
            <a:noFill/>
          </a:ln>
        </p:spPr>
        <p:txBody>
          <a:bodyPr lIns="91425" tIns="91425" rIns="91425" bIns="91425" anchor="t" anchorCtr="0"/>
          <a:lstStyle>
            <a:lvl1pPr rtl="0">
              <a:spcBef>
                <a:spcPts val="600"/>
              </a:spcBef>
              <a:buClr>
                <a:schemeClr val="dk1"/>
              </a:buClr>
              <a:buSzPct val="100000"/>
              <a:defRPr sz="3000">
                <a:solidFill>
                  <a:schemeClr val="dk1"/>
                </a:solidFill>
              </a:defRPr>
            </a:lvl1pPr>
            <a:lvl2pPr rtl="0">
              <a:spcBef>
                <a:spcPts val="480"/>
              </a:spcBef>
              <a:buClr>
                <a:schemeClr val="dk1"/>
              </a:buClr>
              <a:buSzPct val="100000"/>
              <a:defRPr sz="2400">
                <a:solidFill>
                  <a:schemeClr val="dk1"/>
                </a:solidFill>
              </a:defRPr>
            </a:lvl2pPr>
            <a:lvl3pPr rtl="0">
              <a:spcBef>
                <a:spcPts val="480"/>
              </a:spcBef>
              <a:buClr>
                <a:schemeClr val="dk1"/>
              </a:buClr>
              <a:buSzPct val="100000"/>
              <a:defRPr sz="2400">
                <a:solidFill>
                  <a:schemeClr val="dk1"/>
                </a:solidFill>
              </a:defRPr>
            </a:lvl3pPr>
            <a:lvl4pPr rtl="0">
              <a:spcBef>
                <a:spcPts val="360"/>
              </a:spcBef>
              <a:buClr>
                <a:schemeClr val="dk1"/>
              </a:buClr>
              <a:buSzPct val="100000"/>
              <a:defRPr sz="1800">
                <a:solidFill>
                  <a:schemeClr val="dk1"/>
                </a:solidFill>
              </a:defRPr>
            </a:lvl4pPr>
            <a:lvl5pPr rtl="0">
              <a:spcBef>
                <a:spcPts val="360"/>
              </a:spcBef>
              <a:buClr>
                <a:schemeClr val="dk1"/>
              </a:buClr>
              <a:buSzPct val="100000"/>
              <a:defRPr sz="1800">
                <a:solidFill>
                  <a:schemeClr val="dk1"/>
                </a:solidFill>
              </a:defRPr>
            </a:lvl5pPr>
            <a:lvl6pPr rtl="0">
              <a:spcBef>
                <a:spcPts val="360"/>
              </a:spcBef>
              <a:buClr>
                <a:schemeClr val="dk1"/>
              </a:buClr>
              <a:buSzPct val="100000"/>
              <a:defRPr sz="1800">
                <a:solidFill>
                  <a:schemeClr val="dk1"/>
                </a:solidFill>
              </a:defRPr>
            </a:lvl6pPr>
            <a:lvl7pPr rtl="0">
              <a:spcBef>
                <a:spcPts val="360"/>
              </a:spcBef>
              <a:buClr>
                <a:schemeClr val="dk1"/>
              </a:buClr>
              <a:buSzPct val="100000"/>
              <a:defRPr sz="1800">
                <a:solidFill>
                  <a:schemeClr val="dk1"/>
                </a:solidFill>
              </a:defRPr>
            </a:lvl7pPr>
            <a:lvl8pPr rtl="0">
              <a:spcBef>
                <a:spcPts val="360"/>
              </a:spcBef>
              <a:buClr>
                <a:schemeClr val="dk1"/>
              </a:buClr>
              <a:buSzPct val="100000"/>
              <a:defRPr sz="1800">
                <a:solidFill>
                  <a:schemeClr val="dk1"/>
                </a:solidFill>
              </a:defRPr>
            </a:lvl8pPr>
            <a:lvl9pPr rtl="0">
              <a:spcBef>
                <a:spcPts val="360"/>
              </a:spcBef>
              <a:buClr>
                <a:schemeClr val="dk1"/>
              </a:buClr>
              <a:buSzPct val="100000"/>
              <a:defRPr sz="1800">
                <a:solidFill>
                  <a:schemeClr val="dk1"/>
                </a:solidFill>
              </a:defRPr>
            </a:lvl9pPr>
          </a:lstStyle>
          <a:p>
            <a:endParaRPr dirty="0"/>
          </a:p>
        </p:txBody>
      </p:sp>
      <p:cxnSp>
        <p:nvCxnSpPr>
          <p:cNvPr id="7" name="Shape 7"/>
          <p:cNvCxnSpPr/>
          <p:nvPr/>
        </p:nvCxnSpPr>
        <p:spPr>
          <a:xfrm>
            <a:off x="457200" y="6697679"/>
            <a:ext cx="8229600" cy="0"/>
          </a:xfrm>
          <a:prstGeom prst="straightConnector1">
            <a:avLst/>
          </a:prstGeom>
          <a:noFill/>
          <a:ln w="50800" cap="flat">
            <a:solidFill>
              <a:schemeClr val="lt2"/>
            </a:solidFill>
            <a:prstDash val="solid"/>
            <a:round/>
            <a:headEnd type="none" w="med" len="med"/>
            <a:tailEnd type="none" w="med" len="med"/>
          </a:ln>
        </p:spPr>
      </p:cxnSp>
      <p:sp>
        <p:nvSpPr>
          <p:cNvPr id="2" name="Footer Placeholder 1"/>
          <p:cNvSpPr>
            <a:spLocks noGrp="1"/>
          </p:cNvSpPr>
          <p:nvPr>
            <p:ph type="ftr" sz="quarter" idx="3"/>
          </p:nvPr>
        </p:nvSpPr>
        <p:spPr>
          <a:xfrm>
            <a:off x="3124200" y="6356358"/>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0">
              <a:solidFill>
                <a:srgbClr val="000000">
                  <a:tint val="75000"/>
                </a:srgbClr>
              </a:solidFill>
              <a:cs typeface="Arial"/>
              <a:sym typeface="Arial"/>
              <a:rtl val="0"/>
            </a:endParaRPr>
          </a:p>
        </p:txBody>
      </p:sp>
      <p:sp>
        <p:nvSpPr>
          <p:cNvPr id="3" name="Slide Number Placeholder 2"/>
          <p:cNvSpPr>
            <a:spLocks noGrp="1"/>
          </p:cNvSpPr>
          <p:nvPr>
            <p:ph type="sldNum" sz="quarter" idx="4"/>
          </p:nvPr>
        </p:nvSpPr>
        <p:spPr>
          <a:xfrm>
            <a:off x="6553200" y="6356358"/>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B3F18419-AC6D-4ED2-A892-A000DD3A58AB}" type="slidenum">
              <a:rPr lang="en-US" kern="0" smtClean="0">
                <a:solidFill>
                  <a:srgbClr val="000000">
                    <a:tint val="75000"/>
                  </a:srgbClr>
                </a:solidFill>
                <a:cs typeface="Arial"/>
                <a:sym typeface="Arial"/>
                <a:rtl val="0"/>
              </a:rPr>
              <a:pPr/>
              <a:t>‹#›</a:t>
            </a:fld>
            <a:endParaRPr lang="en-US" kern="0">
              <a:solidFill>
                <a:srgbClr val="000000">
                  <a:tint val="75000"/>
                </a:srgbClr>
              </a:solidFill>
              <a:cs typeface="Arial"/>
              <a:sym typeface="Arial"/>
              <a:rtl val="0"/>
            </a:endParaRPr>
          </a:p>
        </p:txBody>
      </p:sp>
      <p:sp>
        <p:nvSpPr>
          <p:cNvPr id="4" name="Date Placeholder 3"/>
          <p:cNvSpPr>
            <a:spLocks noGrp="1"/>
          </p:cNvSpPr>
          <p:nvPr>
            <p:ph type="dt" sz="half" idx="2"/>
          </p:nvPr>
        </p:nvSpPr>
        <p:spPr>
          <a:xfrm>
            <a:off x="457200" y="6356358"/>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kern="0">
              <a:solidFill>
                <a:srgbClr val="000000">
                  <a:tint val="75000"/>
                </a:srgbClr>
              </a:solidFill>
              <a:cs typeface="Arial"/>
              <a:sym typeface="Arial"/>
              <a:rtl val="0"/>
            </a:endParaRPr>
          </a:p>
        </p:txBody>
      </p:sp>
    </p:spTree>
    <p:extLst>
      <p:ext uri="{BB962C8B-B14F-4D97-AF65-F5344CB8AC3E}">
        <p14:creationId xmlns:p14="http://schemas.microsoft.com/office/powerpoint/2010/main" val="500913879"/>
      </p:ext>
    </p:extLst>
  </p:cSld>
  <p:clrMap bg1="lt1" tx1="dk1" bg2="lt2" tx2="dk2" accent1="accent1" accent2="accent2" accent3="accent3" accent4="accent4" accent5="accent5" accent6="accent6" hlink="hlink" folHlink="folHlink"/>
  <p:sldLayoutIdLst>
    <p:sldLayoutId id="2147483693" r:id="rId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200"/>
          </a:xfrm>
          <a:prstGeom prst="rect">
            <a:avLst/>
          </a:prstGeom>
          <a:noFill/>
          <a:ln>
            <a:noFill/>
          </a:ln>
        </p:spPr>
        <p:txBody>
          <a:bodyPr lIns="91425" tIns="91425" rIns="91425" bIns="91425" anchor="b" anchorCtr="0"/>
          <a:lstStyle>
            <a:lvl1pPr rtl="0">
              <a:spcBef>
                <a:spcPts val="0"/>
              </a:spcBef>
              <a:buClr>
                <a:srgbClr val="1155CC"/>
              </a:buClr>
              <a:buSzPct val="100000"/>
              <a:buNone/>
              <a:defRPr sz="3600" b="1">
                <a:solidFill>
                  <a:srgbClr val="1155CC"/>
                </a:solidFill>
              </a:defRPr>
            </a:lvl1pPr>
            <a:lvl2pPr rtl="0">
              <a:spcBef>
                <a:spcPts val="0"/>
              </a:spcBef>
              <a:buClr>
                <a:schemeClr val="accent1"/>
              </a:buClr>
              <a:buSzPct val="100000"/>
              <a:buNone/>
              <a:defRPr sz="3600" b="1">
                <a:solidFill>
                  <a:schemeClr val="accent1"/>
                </a:solidFill>
              </a:defRPr>
            </a:lvl2pPr>
            <a:lvl3pPr rtl="0">
              <a:spcBef>
                <a:spcPts val="0"/>
              </a:spcBef>
              <a:buClr>
                <a:schemeClr val="accent1"/>
              </a:buClr>
              <a:buSzPct val="100000"/>
              <a:buNone/>
              <a:defRPr sz="3600" b="1">
                <a:solidFill>
                  <a:schemeClr val="accent1"/>
                </a:solidFill>
              </a:defRPr>
            </a:lvl3pPr>
            <a:lvl4pPr rtl="0">
              <a:spcBef>
                <a:spcPts val="0"/>
              </a:spcBef>
              <a:buClr>
                <a:schemeClr val="accent1"/>
              </a:buClr>
              <a:buSzPct val="100000"/>
              <a:buNone/>
              <a:defRPr sz="3600" b="1">
                <a:solidFill>
                  <a:schemeClr val="accent1"/>
                </a:solidFill>
              </a:defRPr>
            </a:lvl4pPr>
            <a:lvl5pPr rtl="0">
              <a:spcBef>
                <a:spcPts val="0"/>
              </a:spcBef>
              <a:buClr>
                <a:schemeClr val="accent1"/>
              </a:buClr>
              <a:buSzPct val="100000"/>
              <a:buNone/>
              <a:defRPr sz="3600" b="1">
                <a:solidFill>
                  <a:schemeClr val="accent1"/>
                </a:solidFill>
              </a:defRPr>
            </a:lvl5pPr>
            <a:lvl6pPr rtl="0">
              <a:spcBef>
                <a:spcPts val="0"/>
              </a:spcBef>
              <a:buClr>
                <a:schemeClr val="accent1"/>
              </a:buClr>
              <a:buSzPct val="100000"/>
              <a:buNone/>
              <a:defRPr sz="3600" b="1">
                <a:solidFill>
                  <a:schemeClr val="accent1"/>
                </a:solidFill>
              </a:defRPr>
            </a:lvl6pPr>
            <a:lvl7pPr rtl="0">
              <a:spcBef>
                <a:spcPts val="0"/>
              </a:spcBef>
              <a:buClr>
                <a:schemeClr val="accent1"/>
              </a:buClr>
              <a:buSzPct val="100000"/>
              <a:buNone/>
              <a:defRPr sz="3600" b="1">
                <a:solidFill>
                  <a:schemeClr val="accent1"/>
                </a:solidFill>
              </a:defRPr>
            </a:lvl7pPr>
            <a:lvl8pPr rtl="0">
              <a:spcBef>
                <a:spcPts val="0"/>
              </a:spcBef>
              <a:buClr>
                <a:schemeClr val="accent1"/>
              </a:buClr>
              <a:buSzPct val="100000"/>
              <a:buNone/>
              <a:defRPr sz="3600" b="1">
                <a:solidFill>
                  <a:schemeClr val="accent1"/>
                </a:solidFill>
              </a:defRPr>
            </a:lvl8pPr>
            <a:lvl9pPr rtl="0">
              <a:spcBef>
                <a:spcPts val="0"/>
              </a:spcBef>
              <a:buClr>
                <a:schemeClr val="accent1"/>
              </a:buClr>
              <a:buSzPct val="100000"/>
              <a:buNone/>
              <a:defRPr sz="3600" b="1">
                <a:solidFill>
                  <a:schemeClr val="accent1"/>
                </a:solidFill>
              </a:defRPr>
            </a:lvl9pPr>
          </a:lstStyle>
          <a:p>
            <a:endParaRPr/>
          </a:p>
        </p:txBody>
      </p:sp>
      <p:sp>
        <p:nvSpPr>
          <p:cNvPr id="6" name="Shape 6"/>
          <p:cNvSpPr txBox="1">
            <a:spLocks noGrp="1"/>
          </p:cNvSpPr>
          <p:nvPr>
            <p:ph type="body" idx="1"/>
          </p:nvPr>
        </p:nvSpPr>
        <p:spPr>
          <a:xfrm>
            <a:off x="457200" y="1600202"/>
            <a:ext cx="8229600" cy="4967599"/>
          </a:xfrm>
          <a:prstGeom prst="rect">
            <a:avLst/>
          </a:prstGeom>
          <a:noFill/>
          <a:ln>
            <a:noFill/>
          </a:ln>
        </p:spPr>
        <p:txBody>
          <a:bodyPr lIns="91425" tIns="91425" rIns="91425" bIns="91425" anchor="t" anchorCtr="0"/>
          <a:lstStyle>
            <a:lvl1pPr rtl="0">
              <a:spcBef>
                <a:spcPts val="600"/>
              </a:spcBef>
              <a:buClr>
                <a:schemeClr val="dk1"/>
              </a:buClr>
              <a:buSzPct val="100000"/>
              <a:defRPr sz="3000">
                <a:solidFill>
                  <a:schemeClr val="dk1"/>
                </a:solidFill>
              </a:defRPr>
            </a:lvl1pPr>
            <a:lvl2pPr rtl="0">
              <a:spcBef>
                <a:spcPts val="480"/>
              </a:spcBef>
              <a:buClr>
                <a:schemeClr val="dk1"/>
              </a:buClr>
              <a:buSzPct val="100000"/>
              <a:defRPr sz="2400">
                <a:solidFill>
                  <a:schemeClr val="dk1"/>
                </a:solidFill>
              </a:defRPr>
            </a:lvl2pPr>
            <a:lvl3pPr rtl="0">
              <a:spcBef>
                <a:spcPts val="480"/>
              </a:spcBef>
              <a:buClr>
                <a:schemeClr val="dk1"/>
              </a:buClr>
              <a:buSzPct val="100000"/>
              <a:defRPr sz="2400">
                <a:solidFill>
                  <a:schemeClr val="dk1"/>
                </a:solidFill>
              </a:defRPr>
            </a:lvl3pPr>
            <a:lvl4pPr rtl="0">
              <a:spcBef>
                <a:spcPts val="360"/>
              </a:spcBef>
              <a:buClr>
                <a:schemeClr val="dk1"/>
              </a:buClr>
              <a:buSzPct val="100000"/>
              <a:defRPr sz="1800">
                <a:solidFill>
                  <a:schemeClr val="dk1"/>
                </a:solidFill>
              </a:defRPr>
            </a:lvl4pPr>
            <a:lvl5pPr rtl="0">
              <a:spcBef>
                <a:spcPts val="360"/>
              </a:spcBef>
              <a:buClr>
                <a:schemeClr val="dk1"/>
              </a:buClr>
              <a:buSzPct val="100000"/>
              <a:defRPr sz="1800">
                <a:solidFill>
                  <a:schemeClr val="dk1"/>
                </a:solidFill>
              </a:defRPr>
            </a:lvl5pPr>
            <a:lvl6pPr rtl="0">
              <a:spcBef>
                <a:spcPts val="360"/>
              </a:spcBef>
              <a:buClr>
                <a:schemeClr val="dk1"/>
              </a:buClr>
              <a:buSzPct val="100000"/>
              <a:defRPr sz="1800">
                <a:solidFill>
                  <a:schemeClr val="dk1"/>
                </a:solidFill>
              </a:defRPr>
            </a:lvl6pPr>
            <a:lvl7pPr rtl="0">
              <a:spcBef>
                <a:spcPts val="360"/>
              </a:spcBef>
              <a:buClr>
                <a:schemeClr val="dk1"/>
              </a:buClr>
              <a:buSzPct val="100000"/>
              <a:defRPr sz="1800">
                <a:solidFill>
                  <a:schemeClr val="dk1"/>
                </a:solidFill>
              </a:defRPr>
            </a:lvl7pPr>
            <a:lvl8pPr rtl="0">
              <a:spcBef>
                <a:spcPts val="360"/>
              </a:spcBef>
              <a:buClr>
                <a:schemeClr val="dk1"/>
              </a:buClr>
              <a:buSzPct val="100000"/>
              <a:defRPr sz="1800">
                <a:solidFill>
                  <a:schemeClr val="dk1"/>
                </a:solidFill>
              </a:defRPr>
            </a:lvl8pPr>
            <a:lvl9pPr rtl="0">
              <a:spcBef>
                <a:spcPts val="360"/>
              </a:spcBef>
              <a:buClr>
                <a:schemeClr val="dk1"/>
              </a:buClr>
              <a:buSzPct val="100000"/>
              <a:defRPr sz="1800">
                <a:solidFill>
                  <a:schemeClr val="dk1"/>
                </a:solidFill>
              </a:defRPr>
            </a:lvl9pPr>
          </a:lstStyle>
          <a:p>
            <a:endParaRPr dirty="0"/>
          </a:p>
        </p:txBody>
      </p:sp>
      <p:cxnSp>
        <p:nvCxnSpPr>
          <p:cNvPr id="7" name="Shape 7"/>
          <p:cNvCxnSpPr/>
          <p:nvPr/>
        </p:nvCxnSpPr>
        <p:spPr>
          <a:xfrm>
            <a:off x="457200" y="6697679"/>
            <a:ext cx="8229600" cy="0"/>
          </a:xfrm>
          <a:prstGeom prst="straightConnector1">
            <a:avLst/>
          </a:prstGeom>
          <a:noFill/>
          <a:ln w="50800" cap="flat">
            <a:solidFill>
              <a:schemeClr val="lt2"/>
            </a:solidFill>
            <a:prstDash val="solid"/>
            <a:round/>
            <a:headEnd type="none" w="med" len="med"/>
            <a:tailEnd type="none" w="med" len="med"/>
          </a:ln>
        </p:spPr>
      </p:cxnSp>
      <p:sp>
        <p:nvSpPr>
          <p:cNvPr id="2" name="Footer Placeholder 1"/>
          <p:cNvSpPr>
            <a:spLocks noGrp="1"/>
          </p:cNvSpPr>
          <p:nvPr>
            <p:ph type="ftr" sz="quarter" idx="3"/>
          </p:nvPr>
        </p:nvSpPr>
        <p:spPr>
          <a:xfrm>
            <a:off x="3124200" y="6356353"/>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0">
              <a:solidFill>
                <a:srgbClr val="000000">
                  <a:tint val="75000"/>
                </a:srgbClr>
              </a:solidFill>
              <a:cs typeface="Arial"/>
              <a:sym typeface="Arial"/>
              <a:rtl val="0"/>
            </a:endParaRPr>
          </a:p>
        </p:txBody>
      </p:sp>
      <p:sp>
        <p:nvSpPr>
          <p:cNvPr id="3" name="Slide Number Placeholder 2"/>
          <p:cNvSpPr>
            <a:spLocks noGrp="1"/>
          </p:cNvSpPr>
          <p:nvPr>
            <p:ph type="sldNum" sz="quarter" idx="4"/>
          </p:nvPr>
        </p:nvSpPr>
        <p:spPr>
          <a:xfrm>
            <a:off x="6553200" y="6356353"/>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B3F18419-AC6D-4ED2-A892-A000DD3A58AB}" type="slidenum">
              <a:rPr lang="en-US" kern="0" smtClean="0">
                <a:solidFill>
                  <a:srgbClr val="000000">
                    <a:tint val="75000"/>
                  </a:srgbClr>
                </a:solidFill>
                <a:cs typeface="Arial"/>
                <a:sym typeface="Arial"/>
                <a:rtl val="0"/>
              </a:rPr>
              <a:pPr/>
              <a:t>‹#›</a:t>
            </a:fld>
            <a:endParaRPr lang="en-US" kern="0">
              <a:solidFill>
                <a:srgbClr val="000000">
                  <a:tint val="75000"/>
                </a:srgbClr>
              </a:solidFill>
              <a:cs typeface="Arial"/>
              <a:sym typeface="Arial"/>
              <a:rtl val="0"/>
            </a:endParaRPr>
          </a:p>
        </p:txBody>
      </p:sp>
      <p:sp>
        <p:nvSpPr>
          <p:cNvPr id="4" name="Date Placeholder 3"/>
          <p:cNvSpPr>
            <a:spLocks noGrp="1"/>
          </p:cNvSpPr>
          <p:nvPr>
            <p:ph type="dt" sz="half" idx="2"/>
          </p:nvPr>
        </p:nvSpPr>
        <p:spPr>
          <a:xfrm>
            <a:off x="457200" y="6356353"/>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kern="0">
              <a:solidFill>
                <a:srgbClr val="000000">
                  <a:tint val="75000"/>
                </a:srgbClr>
              </a:solidFill>
              <a:cs typeface="Arial"/>
              <a:sym typeface="Arial"/>
              <a:rtl val="0"/>
            </a:endParaRPr>
          </a:p>
        </p:txBody>
      </p:sp>
    </p:spTree>
    <p:extLst>
      <p:ext uri="{BB962C8B-B14F-4D97-AF65-F5344CB8AC3E}">
        <p14:creationId xmlns:p14="http://schemas.microsoft.com/office/powerpoint/2010/main" val="3023832118"/>
      </p:ext>
    </p:extLst>
  </p:cSld>
  <p:clrMap bg1="lt1" tx1="dk1" bg2="lt2" tx2="dk2" accent1="accent1" accent2="accent2" accent3="accent3" accent4="accent4" accent5="accent5" accent6="accent6" hlink="hlink" folHlink="folHlink"/>
  <p:sldLayoutIdLst>
    <p:sldLayoutId id="2147483731" r:id="rId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aisc.org/content.aspx?id=35368"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microsoft.com/office/2007/relationships/hdphoto" Target="../media/hdphoto2.wdp"/><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microsoft.com/office/2007/relationships/hdphoto" Target="../media/hdphoto1.wdp"/><Relationship Id="rId9"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osha.gov/SLTC/etools/construction/electrical_incidents/gfci.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22.jpeg"/><Relationship Id="rId4" Type="http://schemas.microsoft.com/office/2007/relationships/hdphoto" Target="../media/hdphoto5.wdp"/></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microsoft.com/office/2007/relationships/hdphoto" Target="../media/hdphoto8.wdp"/><Relationship Id="rId5" Type="http://schemas.openxmlformats.org/officeDocument/2006/relationships/image" Target="../media/image25.jpeg"/><Relationship Id="rId4" Type="http://schemas.microsoft.com/office/2007/relationships/hdphoto" Target="../media/hdphoto7.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hyperlink" Target="https://www.osha.gov/SLTC/etools/construction/electrical_incidents/grounding.html"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hyperlink" Target="https://www.osha.gov/SLTC/etools/construction/electrical_incidents/powertools.html"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osha.gov/SLTC/etools/construction/electrical_incidents/powertools.html"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www.osha.gov/SLTC/etools/construction/electrical_incidents/powertools.html"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0706"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osha.gov/SLTC/etools/construction/electrical_incidents/powertools.html"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0.wmf"/></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www.osha.gov/Top_Ten_Standards.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osha.gov/SLTC/controlhazardousenergy/"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osha.gov/dts/osta/lototraining/index.htm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microsoft.com/office/2007/relationships/hdphoto" Target="../media/hdphoto9.wdp"/></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catalog.nfpa.org/2015-NFPA-70Ereg-Standard-for-Electrical-Safety-in-the-Workplace-P1197.asp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7733" y="2017869"/>
            <a:ext cx="7726101" cy="3724153"/>
          </a:xfrm>
        </p:spPr>
        <p:txBody>
          <a:bodyPr/>
          <a:lstStyle/>
          <a:p>
            <a:r>
              <a:rPr lang="en-US" dirty="0" smtClean="0"/>
              <a:t>Electrical Warehouse </a:t>
            </a:r>
          </a:p>
          <a:p>
            <a:r>
              <a:rPr lang="en-US" dirty="0" smtClean="0"/>
              <a:t>Worker </a:t>
            </a:r>
            <a:r>
              <a:rPr lang="en-US" dirty="0"/>
              <a:t>Hazards </a:t>
            </a:r>
            <a:endParaRPr lang="en-US" dirty="0" smtClean="0"/>
          </a:p>
          <a:p>
            <a:r>
              <a:rPr lang="en-US" dirty="0" smtClean="0"/>
              <a:t>in</a:t>
            </a:r>
            <a:r>
              <a:rPr lang="en-US" sz="2000" dirty="0" smtClean="0"/>
              <a:t> </a:t>
            </a:r>
            <a:r>
              <a:rPr lang="en-US" dirty="0"/>
              <a:t>Structural Steel </a:t>
            </a:r>
            <a:endParaRPr lang="en-US" dirty="0" smtClean="0"/>
          </a:p>
          <a:p>
            <a:r>
              <a:rPr lang="en-US" dirty="0" smtClean="0"/>
              <a:t>Fabricating </a:t>
            </a:r>
            <a:r>
              <a:rPr lang="en-US" dirty="0"/>
              <a:t>and </a:t>
            </a:r>
            <a:endParaRPr lang="en-US" dirty="0" smtClean="0"/>
          </a:p>
          <a:p>
            <a:r>
              <a:rPr lang="en-US" dirty="0" smtClean="0"/>
              <a:t>Supply Companies</a:t>
            </a:r>
            <a:endParaRPr lang="en-US" b="1" dirty="0">
              <a:solidFill>
                <a:srgbClr val="3333CC"/>
              </a:solidFill>
            </a:endParaRPr>
          </a:p>
        </p:txBody>
      </p:sp>
      <p:sp>
        <p:nvSpPr>
          <p:cNvPr id="2" name="Title 1"/>
          <p:cNvSpPr>
            <a:spLocks noGrp="1"/>
          </p:cNvSpPr>
          <p:nvPr>
            <p:ph type="title"/>
          </p:nvPr>
        </p:nvSpPr>
        <p:spPr>
          <a:xfrm>
            <a:off x="304800" y="457000"/>
            <a:ext cx="8229600" cy="1143200"/>
          </a:xfrm>
        </p:spPr>
        <p:txBody>
          <a:bodyPr/>
          <a:lstStyle/>
          <a:p>
            <a:r>
              <a:rPr lang="en-US" dirty="0" smtClean="0">
                <a:solidFill>
                  <a:srgbClr val="0C30B8"/>
                </a:solidFill>
              </a:rPr>
              <a:t>Electrical </a:t>
            </a:r>
            <a:r>
              <a:rPr lang="en-US" dirty="0">
                <a:solidFill>
                  <a:srgbClr val="0C30B8"/>
                </a:solidFill>
              </a:rPr>
              <a:t>Safety </a:t>
            </a:r>
            <a:r>
              <a:rPr lang="en-US" dirty="0" smtClean="0">
                <a:solidFill>
                  <a:srgbClr val="0C30B8"/>
                </a:solidFill>
              </a:rPr>
              <a:t>- </a:t>
            </a:r>
            <a:r>
              <a:rPr lang="en-US" sz="2400" dirty="0" smtClean="0">
                <a:solidFill>
                  <a:srgbClr val="0C30B8"/>
                </a:solidFill>
              </a:rPr>
              <a:t>Module 6</a:t>
            </a:r>
            <a:endParaRPr lang="en-US" sz="2400" dirty="0">
              <a:solidFill>
                <a:srgbClr val="0C30B8"/>
              </a:solidFill>
            </a:endParaRPr>
          </a:p>
        </p:txBody>
      </p:sp>
      <p:sp>
        <p:nvSpPr>
          <p:cNvPr id="5" name="Slide Number Placeholder 4"/>
          <p:cNvSpPr>
            <a:spLocks noGrp="1"/>
          </p:cNvSpPr>
          <p:nvPr>
            <p:ph type="sldNum" sz="quarter" idx="11"/>
          </p:nvPr>
        </p:nvSpPr>
        <p:spPr/>
        <p:txBody>
          <a:bodyPr/>
          <a:lstStyle/>
          <a:p>
            <a:fld id="{B3F18419-AC6D-4ED2-A892-A000DD3A58AB}" type="slidenum">
              <a:rPr lang="en-US" smtClean="0">
                <a:solidFill>
                  <a:srgbClr val="000000">
                    <a:tint val="75000"/>
                  </a:srgbClr>
                </a:solidFill>
              </a:rPr>
              <a:pPr/>
              <a:t>1</a:t>
            </a:fld>
            <a:endParaRPr lang="en-US" dirty="0">
              <a:solidFill>
                <a:srgbClr val="000000">
                  <a:tint val="75000"/>
                </a:srgbClr>
              </a:solidFill>
            </a:endParaRPr>
          </a:p>
        </p:txBody>
      </p:sp>
      <p:pic>
        <p:nvPicPr>
          <p:cNvPr id="1026" name="Picture 2" descr="C:\Users\mrozowsk\Desktop\Active Work\Energy Audit\Ice Arena Study\Ice Arena Suburban Tim Photos\IMG_0188.JPG" title="Photo -  Electric Boxes"/>
          <p:cNvPicPr>
            <a:picLocks noChangeAspect="1" noChangeArrowheads="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648200" y="2057399"/>
            <a:ext cx="3048000" cy="406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597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6172" y="1477702"/>
            <a:ext cx="7726101" cy="4510267"/>
          </a:xfrm>
        </p:spPr>
        <p:txBody>
          <a:bodyPr/>
          <a:lstStyle/>
          <a:p>
            <a:r>
              <a:rPr lang="en-US" sz="2400" b="1" dirty="0" smtClean="0">
                <a:solidFill>
                  <a:srgbClr val="0C30B8"/>
                </a:solidFill>
              </a:rPr>
              <a:t>Milliamperes and Amps</a:t>
            </a:r>
          </a:p>
          <a:p>
            <a:pPr marL="342900" indent="-342900">
              <a:buClr>
                <a:srgbClr val="3333CC"/>
              </a:buClr>
              <a:buFont typeface="Wingdings" panose="05000000000000000000" pitchFamily="2" charset="2"/>
              <a:buChar char="q"/>
            </a:pPr>
            <a:endParaRPr lang="en-US" sz="2400" dirty="0" smtClean="0">
              <a:solidFill>
                <a:schemeClr val="tx1"/>
              </a:solidFill>
            </a:endParaRPr>
          </a:p>
          <a:p>
            <a:pPr marL="342900" indent="-342900">
              <a:buClr>
                <a:srgbClr val="0C30B8"/>
              </a:buClr>
              <a:buFont typeface="Wingdings" panose="05000000000000000000" pitchFamily="2" charset="2"/>
              <a:buChar char="q"/>
            </a:pPr>
            <a:r>
              <a:rPr lang="en-US" sz="2400" dirty="0" smtClean="0"/>
              <a:t>1000 milliamperes = 1 Amp</a:t>
            </a:r>
          </a:p>
          <a:p>
            <a:pPr>
              <a:buClr>
                <a:srgbClr val="0C30B8"/>
              </a:buClr>
            </a:pPr>
            <a:endParaRPr lang="en-US" sz="2400" b="1" dirty="0" smtClean="0">
              <a:solidFill>
                <a:schemeClr val="accent2">
                  <a:lumMod val="50000"/>
                </a:schemeClr>
              </a:solidFill>
            </a:endParaRPr>
          </a:p>
          <a:p>
            <a:pPr>
              <a:buClr>
                <a:srgbClr val="0C30B8"/>
              </a:buClr>
            </a:pPr>
            <a:r>
              <a:rPr lang="en-US" sz="2400" b="1" dirty="0" smtClean="0">
                <a:solidFill>
                  <a:srgbClr val="0C30B8"/>
                </a:solidFill>
              </a:rPr>
              <a:t>Typical </a:t>
            </a:r>
            <a:r>
              <a:rPr lang="en-US" sz="2400" b="1" dirty="0">
                <a:solidFill>
                  <a:srgbClr val="0C30B8"/>
                </a:solidFill>
              </a:rPr>
              <a:t>Tools and Rated </a:t>
            </a:r>
            <a:r>
              <a:rPr lang="en-US" sz="2400" b="1" dirty="0" smtClean="0">
                <a:solidFill>
                  <a:srgbClr val="0C30B8"/>
                </a:solidFill>
              </a:rPr>
              <a:t>Amperage</a:t>
            </a:r>
          </a:p>
          <a:p>
            <a:pPr>
              <a:buClr>
                <a:srgbClr val="0C30B8"/>
              </a:buClr>
            </a:pPr>
            <a:endParaRPr lang="en-US" sz="2400" dirty="0"/>
          </a:p>
          <a:p>
            <a:pPr marL="342900" indent="-342900">
              <a:buClr>
                <a:srgbClr val="0C30B8"/>
              </a:buClr>
              <a:buFont typeface="Wingdings" panose="05000000000000000000" pitchFamily="2" charset="2"/>
              <a:buChar char="q"/>
            </a:pPr>
            <a:r>
              <a:rPr lang="en-US" sz="2400" dirty="0" smtClean="0"/>
              <a:t>Typical (hand held) ½ portable drill 4-7 Amps</a:t>
            </a:r>
          </a:p>
          <a:p>
            <a:pPr marL="342900" indent="-342900">
              <a:buClr>
                <a:srgbClr val="0C30B8"/>
              </a:buClr>
              <a:buFont typeface="Wingdings" panose="05000000000000000000" pitchFamily="2" charset="2"/>
              <a:buChar char="q"/>
            </a:pPr>
            <a:r>
              <a:rPr lang="en-US" sz="2400" dirty="0" smtClean="0"/>
              <a:t>Industrial Drill Press 10-15 Amps</a:t>
            </a:r>
          </a:p>
          <a:p>
            <a:pPr marL="342900" indent="-342900">
              <a:buClr>
                <a:srgbClr val="0C30B8"/>
              </a:buClr>
              <a:buFont typeface="Wingdings" panose="05000000000000000000" pitchFamily="2" charset="2"/>
              <a:buChar char="q"/>
            </a:pPr>
            <a:r>
              <a:rPr lang="en-US" sz="2400" dirty="0" smtClean="0"/>
              <a:t>Grinder (hand held) 15 Amps</a:t>
            </a:r>
            <a:endParaRPr lang="en-US" sz="2400" dirty="0" smtClean="0">
              <a:solidFill>
                <a:schemeClr val="tx1"/>
              </a:solidFill>
            </a:endParaRPr>
          </a:p>
          <a:p>
            <a:endParaRPr lang="en-US" b="1" dirty="0">
              <a:solidFill>
                <a:srgbClr val="3333CC"/>
              </a:solidFill>
            </a:endParaRPr>
          </a:p>
        </p:txBody>
      </p:sp>
      <p:sp>
        <p:nvSpPr>
          <p:cNvPr id="2" name="Title 1"/>
          <p:cNvSpPr>
            <a:spLocks noGrp="1"/>
          </p:cNvSpPr>
          <p:nvPr>
            <p:ph type="title"/>
          </p:nvPr>
        </p:nvSpPr>
        <p:spPr>
          <a:xfrm>
            <a:off x="304800" y="457000"/>
            <a:ext cx="8229600" cy="1143200"/>
          </a:xfrm>
        </p:spPr>
        <p:txBody>
          <a:bodyPr/>
          <a:lstStyle/>
          <a:p>
            <a:r>
              <a:rPr lang="en-US" dirty="0" smtClean="0">
                <a:solidFill>
                  <a:srgbClr val="0C30B8"/>
                </a:solidFill>
              </a:rPr>
              <a:t>Electrical Safety</a:t>
            </a:r>
            <a:r>
              <a:rPr lang="en-US" dirty="0">
                <a:solidFill>
                  <a:srgbClr val="0C30B8"/>
                </a:solidFill>
              </a:rPr>
              <a:t> </a:t>
            </a:r>
            <a:r>
              <a:rPr lang="en-US" dirty="0" smtClean="0">
                <a:solidFill>
                  <a:srgbClr val="0C30B8"/>
                </a:solidFill>
              </a:rPr>
              <a:t>- </a:t>
            </a:r>
            <a:r>
              <a:rPr lang="en-US" sz="2400" dirty="0" smtClean="0">
                <a:solidFill>
                  <a:srgbClr val="0C30B8"/>
                </a:solidFill>
              </a:rPr>
              <a:t>Module </a:t>
            </a:r>
            <a:r>
              <a:rPr lang="en-US" sz="2400" dirty="0">
                <a:solidFill>
                  <a:srgbClr val="0C30B8"/>
                </a:solidFill>
              </a:rPr>
              <a:t>6</a:t>
            </a:r>
            <a:r>
              <a:rPr lang="en-US" dirty="0" smtClean="0">
                <a:solidFill>
                  <a:srgbClr val="0C30B8"/>
                </a:solidFill>
              </a:rPr>
              <a:t> </a:t>
            </a:r>
            <a:r>
              <a:rPr lang="en-US" sz="2400" dirty="0" smtClean="0">
                <a:solidFill>
                  <a:schemeClr val="bg1"/>
                </a:solidFill>
              </a:rPr>
              <a:t>slide 10</a:t>
            </a:r>
            <a:endParaRPr lang="en-US" sz="1600" dirty="0">
              <a:solidFill>
                <a:schemeClr val="bg1"/>
              </a:solidFill>
            </a:endParaRPr>
          </a:p>
        </p:txBody>
      </p:sp>
      <p:sp>
        <p:nvSpPr>
          <p:cNvPr id="5" name="Slide Number Placeholder 4"/>
          <p:cNvSpPr>
            <a:spLocks noGrp="1"/>
          </p:cNvSpPr>
          <p:nvPr>
            <p:ph type="sldNum" sz="quarter" idx="11"/>
          </p:nvPr>
        </p:nvSpPr>
        <p:spPr/>
        <p:txBody>
          <a:bodyPr/>
          <a:lstStyle/>
          <a:p>
            <a:fld id="{B3F18419-AC6D-4ED2-A892-A000DD3A58AB}" type="slidenum">
              <a:rPr lang="en-US" smtClean="0">
                <a:solidFill>
                  <a:srgbClr val="000000">
                    <a:tint val="75000"/>
                  </a:srgbClr>
                </a:solidFill>
              </a:rPr>
              <a:pPr/>
              <a:t>10</a:t>
            </a:fld>
            <a:endParaRPr lang="en-US" dirty="0">
              <a:solidFill>
                <a:srgbClr val="000000">
                  <a:tint val="75000"/>
                </a:srgbClr>
              </a:solidFill>
            </a:endParaRPr>
          </a:p>
        </p:txBody>
      </p:sp>
    </p:spTree>
    <p:extLst>
      <p:ext uri="{BB962C8B-B14F-4D97-AF65-F5344CB8AC3E}">
        <p14:creationId xmlns:p14="http://schemas.microsoft.com/office/powerpoint/2010/main" val="3173251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09533"/>
            <a:ext cx="8458200" cy="4510267"/>
          </a:xfrm>
        </p:spPr>
        <p:txBody>
          <a:bodyPr/>
          <a:lstStyle/>
          <a:p>
            <a:r>
              <a:rPr lang="en-US" sz="2400" b="1" dirty="0" smtClean="0">
                <a:solidFill>
                  <a:srgbClr val="0C30B8"/>
                </a:solidFill>
              </a:rPr>
              <a:t>Effects of Electric Current and Body Reaction</a:t>
            </a:r>
          </a:p>
          <a:p>
            <a:endParaRPr lang="en-US" sz="1200" dirty="0" smtClean="0"/>
          </a:p>
          <a:p>
            <a:r>
              <a:rPr lang="en-US" sz="2000" dirty="0" smtClean="0"/>
              <a:t>“Below 1 milliamp  	Generally not perceptible </a:t>
            </a:r>
          </a:p>
          <a:p>
            <a:endParaRPr lang="en-US" sz="2000" dirty="0" smtClean="0"/>
          </a:p>
          <a:p>
            <a:r>
              <a:rPr lang="en-US" sz="2000" dirty="0" smtClean="0"/>
              <a:t>1 milliamp 		Faint tingle</a:t>
            </a:r>
          </a:p>
          <a:p>
            <a:endParaRPr lang="en-US" sz="1200" dirty="0" smtClean="0"/>
          </a:p>
          <a:p>
            <a:r>
              <a:rPr lang="en-US" sz="2000" dirty="0" smtClean="0"/>
              <a:t>5 milliamps		Slight shock felt; not painful but disturbing. 				Average individual can let go. Strong involuntary 			reactions can lead to other injuries.</a:t>
            </a:r>
          </a:p>
          <a:p>
            <a:r>
              <a:rPr lang="en-US" sz="1200" dirty="0"/>
              <a:t>(</a:t>
            </a:r>
            <a:r>
              <a:rPr lang="en-US" sz="2000" dirty="0"/>
              <a:t>Women)</a:t>
            </a:r>
            <a:endParaRPr lang="en-US" sz="2000" dirty="0" smtClean="0"/>
          </a:p>
          <a:p>
            <a:r>
              <a:rPr lang="en-US" sz="2000" dirty="0"/>
              <a:t>6–25 </a:t>
            </a:r>
            <a:r>
              <a:rPr lang="en-US" sz="2000" dirty="0" smtClean="0"/>
              <a:t>milliamps 	   	Painful shock, loss of muscular control* </a:t>
            </a:r>
          </a:p>
          <a:p>
            <a:endParaRPr lang="en-US" sz="2000" dirty="0" smtClean="0"/>
          </a:p>
          <a:p>
            <a:r>
              <a:rPr lang="en-US" sz="2000" dirty="0" smtClean="0"/>
              <a:t>9–30 milliamps 		The freezing current or “let-go” range.*  </a:t>
            </a:r>
          </a:p>
          <a:p>
            <a:r>
              <a:rPr lang="en-US" sz="2000" dirty="0" smtClean="0"/>
              <a:t>(Men)			Individual cannot let go, but can be thrown 				away from the circuit if extensor muscles are 				stimulated.”</a:t>
            </a:r>
          </a:p>
          <a:p>
            <a:endParaRPr lang="en-US" sz="1200" dirty="0" smtClean="0"/>
          </a:p>
          <a:p>
            <a:pPr>
              <a:buClr>
                <a:srgbClr val="3333CC"/>
              </a:buClr>
            </a:pPr>
            <a:endParaRPr lang="en-US" sz="1200" dirty="0" smtClean="0">
              <a:solidFill>
                <a:schemeClr val="tx1"/>
              </a:solidFill>
            </a:endParaRPr>
          </a:p>
          <a:p>
            <a:endParaRPr lang="en-US" sz="1200" b="1" dirty="0">
              <a:solidFill>
                <a:srgbClr val="3333CC"/>
              </a:solidFill>
            </a:endParaRPr>
          </a:p>
        </p:txBody>
      </p:sp>
      <p:sp>
        <p:nvSpPr>
          <p:cNvPr id="2" name="Title 1"/>
          <p:cNvSpPr>
            <a:spLocks noGrp="1"/>
          </p:cNvSpPr>
          <p:nvPr>
            <p:ph type="title"/>
          </p:nvPr>
        </p:nvSpPr>
        <p:spPr>
          <a:xfrm>
            <a:off x="304800" y="457000"/>
            <a:ext cx="8229600" cy="1143200"/>
          </a:xfrm>
        </p:spPr>
        <p:txBody>
          <a:bodyPr/>
          <a:lstStyle/>
          <a:p>
            <a:r>
              <a:rPr lang="en-US" dirty="0" smtClean="0">
                <a:solidFill>
                  <a:srgbClr val="0C30B8"/>
                </a:solidFill>
              </a:rPr>
              <a:t>Electrical Safety</a:t>
            </a:r>
            <a:r>
              <a:rPr lang="en-US" dirty="0">
                <a:solidFill>
                  <a:srgbClr val="0C30B8"/>
                </a:solidFill>
              </a:rPr>
              <a:t> </a:t>
            </a:r>
            <a:r>
              <a:rPr lang="en-US" dirty="0" smtClean="0">
                <a:solidFill>
                  <a:srgbClr val="0C30B8"/>
                </a:solidFill>
              </a:rPr>
              <a:t>- </a:t>
            </a:r>
            <a:r>
              <a:rPr lang="en-US" sz="2400" dirty="0" smtClean="0">
                <a:solidFill>
                  <a:srgbClr val="0C30B8"/>
                </a:solidFill>
              </a:rPr>
              <a:t>Module </a:t>
            </a:r>
            <a:r>
              <a:rPr lang="en-US" sz="2400" dirty="0">
                <a:solidFill>
                  <a:srgbClr val="0C30B8"/>
                </a:solidFill>
              </a:rPr>
              <a:t>6</a:t>
            </a:r>
            <a:r>
              <a:rPr lang="en-US" dirty="0" smtClean="0">
                <a:solidFill>
                  <a:srgbClr val="0C30B8"/>
                </a:solidFill>
              </a:rPr>
              <a:t> </a:t>
            </a:r>
            <a:r>
              <a:rPr lang="en-US" sz="2400" dirty="0" smtClean="0">
                <a:solidFill>
                  <a:schemeClr val="bg1"/>
                </a:solidFill>
              </a:rPr>
              <a:t>slide 11</a:t>
            </a:r>
            <a:endParaRPr lang="en-US" sz="1600" dirty="0">
              <a:solidFill>
                <a:schemeClr val="bg1"/>
              </a:solidFill>
            </a:endParaRPr>
          </a:p>
        </p:txBody>
      </p:sp>
      <p:sp>
        <p:nvSpPr>
          <p:cNvPr id="5" name="Slide Number Placeholder 4"/>
          <p:cNvSpPr>
            <a:spLocks noGrp="1"/>
          </p:cNvSpPr>
          <p:nvPr>
            <p:ph type="sldNum" sz="quarter" idx="11"/>
          </p:nvPr>
        </p:nvSpPr>
        <p:spPr/>
        <p:txBody>
          <a:bodyPr/>
          <a:lstStyle/>
          <a:p>
            <a:fld id="{B3F18419-AC6D-4ED2-A892-A000DD3A58AB}" type="slidenum">
              <a:rPr lang="en-US" smtClean="0">
                <a:solidFill>
                  <a:srgbClr val="000000">
                    <a:tint val="75000"/>
                  </a:srgbClr>
                </a:solidFill>
              </a:rPr>
              <a:pPr/>
              <a:t>11</a:t>
            </a:fld>
            <a:endParaRPr lang="en-US">
              <a:solidFill>
                <a:srgbClr val="000000">
                  <a:tint val="75000"/>
                </a:srgbClr>
              </a:solidFill>
            </a:endParaRPr>
          </a:p>
        </p:txBody>
      </p:sp>
      <p:sp>
        <p:nvSpPr>
          <p:cNvPr id="6" name="TextBox 5"/>
          <p:cNvSpPr txBox="1"/>
          <p:nvPr/>
        </p:nvSpPr>
        <p:spPr>
          <a:xfrm>
            <a:off x="3276600" y="6324600"/>
            <a:ext cx="1638590" cy="307777"/>
          </a:xfrm>
          <a:prstGeom prst="rect">
            <a:avLst/>
          </a:prstGeom>
          <a:noFill/>
        </p:spPr>
        <p:txBody>
          <a:bodyPr wrap="none" rtlCol="0">
            <a:spAutoFit/>
          </a:bodyPr>
          <a:lstStyle/>
          <a:p>
            <a:r>
              <a:rPr lang="en-US" sz="1400" dirty="0"/>
              <a:t>Source: Next slide</a:t>
            </a:r>
          </a:p>
        </p:txBody>
      </p:sp>
    </p:spTree>
    <p:extLst>
      <p:ext uri="{BB962C8B-B14F-4D97-AF65-F5344CB8AC3E}">
        <p14:creationId xmlns:p14="http://schemas.microsoft.com/office/powerpoint/2010/main" val="597055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24000"/>
            <a:ext cx="8305800" cy="4510267"/>
          </a:xfrm>
        </p:spPr>
        <p:txBody>
          <a:bodyPr/>
          <a:lstStyle/>
          <a:p>
            <a:r>
              <a:rPr lang="en-US" sz="2400" b="1" dirty="0" smtClean="0">
                <a:solidFill>
                  <a:srgbClr val="0C30B8"/>
                </a:solidFill>
              </a:rPr>
              <a:t>Effects </a:t>
            </a:r>
            <a:r>
              <a:rPr lang="en-US" sz="2400" b="1" dirty="0">
                <a:solidFill>
                  <a:srgbClr val="0C30B8"/>
                </a:solidFill>
              </a:rPr>
              <a:t>of Electric Current in the Human Body</a:t>
            </a:r>
          </a:p>
          <a:p>
            <a:endParaRPr lang="en-US" sz="1200" dirty="0" smtClean="0"/>
          </a:p>
          <a:p>
            <a:r>
              <a:rPr lang="en-US" sz="2000" dirty="0" smtClean="0"/>
              <a:t>“50 –150 milliamps	Extreme pain, respiratory arrest, severe 				muscular contractions. Death is possible.</a:t>
            </a:r>
          </a:p>
          <a:p>
            <a:endParaRPr lang="en-US" sz="2000" dirty="0" smtClean="0"/>
          </a:p>
          <a:p>
            <a:r>
              <a:rPr lang="en-US" sz="2000" dirty="0" smtClean="0"/>
              <a:t>1,000 –4,300 milliamps Rhythmic pumping action of the heart 				ceases. Muscular contraction and nerve 				damage occur; death likely.</a:t>
            </a:r>
          </a:p>
          <a:p>
            <a:endParaRPr lang="en-US" sz="2000" dirty="0" smtClean="0"/>
          </a:p>
          <a:p>
            <a:r>
              <a:rPr lang="en-US" sz="2000" dirty="0" smtClean="0"/>
              <a:t>10,000 milliamps	Cardiac arrest, severe burns; death probable”</a:t>
            </a:r>
          </a:p>
          <a:p>
            <a:endParaRPr lang="en-US" sz="2000" dirty="0" smtClean="0"/>
          </a:p>
          <a:p>
            <a:r>
              <a:rPr lang="en-US" sz="2000" dirty="0"/>
              <a:t>Source OSHA 3075-2002 (</a:t>
            </a:r>
            <a:r>
              <a:rPr lang="en-US" sz="2000" dirty="0" smtClean="0"/>
              <a:t>Revised)</a:t>
            </a:r>
          </a:p>
          <a:p>
            <a:r>
              <a:rPr lang="en-US" sz="2000" dirty="0" smtClean="0"/>
              <a:t>Source: W.B. </a:t>
            </a:r>
            <a:r>
              <a:rPr lang="en-US" sz="2000" dirty="0" err="1" smtClean="0"/>
              <a:t>Kouwenhoven</a:t>
            </a:r>
            <a:r>
              <a:rPr lang="en-US" sz="2000" dirty="0" smtClean="0"/>
              <a:t>, “Human Safety and Electric Shock,” </a:t>
            </a:r>
            <a:r>
              <a:rPr lang="en-US" sz="2000" i="1" dirty="0" smtClean="0"/>
              <a:t>Electrical Safety Practice</a:t>
            </a:r>
            <a:r>
              <a:rPr lang="en-US" sz="2000" dirty="0" smtClean="0"/>
              <a:t>s, Monograph, 112 , Instrument Society of America, p. 93. November 1968.</a:t>
            </a:r>
          </a:p>
          <a:p>
            <a:endParaRPr lang="en-US" sz="1200" dirty="0"/>
          </a:p>
          <a:p>
            <a:pPr>
              <a:buClr>
                <a:srgbClr val="3333CC"/>
              </a:buClr>
            </a:pPr>
            <a:endParaRPr lang="en-US" sz="1200" dirty="0" smtClean="0">
              <a:solidFill>
                <a:schemeClr val="tx1"/>
              </a:solidFill>
            </a:endParaRPr>
          </a:p>
          <a:p>
            <a:endParaRPr lang="en-US" sz="1200" b="1" dirty="0">
              <a:solidFill>
                <a:srgbClr val="3333CC"/>
              </a:solidFill>
            </a:endParaRPr>
          </a:p>
        </p:txBody>
      </p:sp>
      <p:sp>
        <p:nvSpPr>
          <p:cNvPr id="2" name="Title 1"/>
          <p:cNvSpPr>
            <a:spLocks noGrp="1"/>
          </p:cNvSpPr>
          <p:nvPr>
            <p:ph type="title"/>
          </p:nvPr>
        </p:nvSpPr>
        <p:spPr>
          <a:xfrm>
            <a:off x="304800" y="457000"/>
            <a:ext cx="8229600" cy="1143200"/>
          </a:xfrm>
        </p:spPr>
        <p:txBody>
          <a:bodyPr/>
          <a:lstStyle/>
          <a:p>
            <a:r>
              <a:rPr lang="en-US" dirty="0" smtClean="0">
                <a:solidFill>
                  <a:srgbClr val="0C30B8"/>
                </a:solidFill>
              </a:rPr>
              <a:t>Electrical Safety</a:t>
            </a:r>
            <a:r>
              <a:rPr lang="en-US" dirty="0">
                <a:solidFill>
                  <a:srgbClr val="0C30B8"/>
                </a:solidFill>
              </a:rPr>
              <a:t> </a:t>
            </a:r>
            <a:r>
              <a:rPr lang="en-US" dirty="0" smtClean="0">
                <a:solidFill>
                  <a:srgbClr val="0C30B8"/>
                </a:solidFill>
              </a:rPr>
              <a:t>- </a:t>
            </a:r>
            <a:r>
              <a:rPr lang="en-US" sz="2400" dirty="0" smtClean="0">
                <a:solidFill>
                  <a:srgbClr val="0C30B8"/>
                </a:solidFill>
              </a:rPr>
              <a:t>Module </a:t>
            </a:r>
            <a:r>
              <a:rPr lang="en-US" sz="2400" dirty="0">
                <a:solidFill>
                  <a:srgbClr val="0C30B8"/>
                </a:solidFill>
              </a:rPr>
              <a:t>6</a:t>
            </a:r>
            <a:r>
              <a:rPr lang="en-US" dirty="0" smtClean="0">
                <a:solidFill>
                  <a:srgbClr val="0C30B8"/>
                </a:solidFill>
              </a:rPr>
              <a:t> </a:t>
            </a:r>
            <a:r>
              <a:rPr lang="en-US" sz="2400" dirty="0" smtClean="0">
                <a:solidFill>
                  <a:schemeClr val="bg1"/>
                </a:solidFill>
              </a:rPr>
              <a:t>slide 12</a:t>
            </a:r>
            <a:endParaRPr lang="en-US" sz="1600" dirty="0">
              <a:solidFill>
                <a:schemeClr val="bg1"/>
              </a:solidFill>
            </a:endParaRPr>
          </a:p>
        </p:txBody>
      </p:sp>
      <p:sp>
        <p:nvSpPr>
          <p:cNvPr id="5" name="Slide Number Placeholder 4"/>
          <p:cNvSpPr>
            <a:spLocks noGrp="1"/>
          </p:cNvSpPr>
          <p:nvPr>
            <p:ph type="sldNum" sz="quarter" idx="11"/>
          </p:nvPr>
        </p:nvSpPr>
        <p:spPr/>
        <p:txBody>
          <a:bodyPr/>
          <a:lstStyle/>
          <a:p>
            <a:fld id="{B3F18419-AC6D-4ED2-A892-A000DD3A58AB}" type="slidenum">
              <a:rPr lang="en-US" smtClean="0">
                <a:solidFill>
                  <a:srgbClr val="000000">
                    <a:tint val="75000"/>
                  </a:srgbClr>
                </a:solidFill>
              </a:rPr>
              <a:pPr/>
              <a:t>12</a:t>
            </a:fld>
            <a:endParaRPr lang="en-US">
              <a:solidFill>
                <a:srgbClr val="000000">
                  <a:tint val="75000"/>
                </a:srgbClr>
              </a:solidFill>
            </a:endParaRPr>
          </a:p>
        </p:txBody>
      </p:sp>
    </p:spTree>
    <p:extLst>
      <p:ext uri="{BB962C8B-B14F-4D97-AF65-F5344CB8AC3E}">
        <p14:creationId xmlns:p14="http://schemas.microsoft.com/office/powerpoint/2010/main" val="2403935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24000"/>
            <a:ext cx="8305800" cy="4510267"/>
          </a:xfrm>
        </p:spPr>
        <p:txBody>
          <a:bodyPr/>
          <a:lstStyle/>
          <a:p>
            <a:r>
              <a:rPr lang="en-US" sz="2400" b="1" dirty="0" smtClean="0">
                <a:solidFill>
                  <a:srgbClr val="0C30B8"/>
                </a:solidFill>
              </a:rPr>
              <a:t>Other Effects - Burns</a:t>
            </a:r>
            <a:endParaRPr lang="en-US" sz="2400" b="1" dirty="0">
              <a:solidFill>
                <a:srgbClr val="0C30B8"/>
              </a:solidFill>
            </a:endParaRPr>
          </a:p>
          <a:p>
            <a:endParaRPr lang="en-US" sz="1200" dirty="0" smtClean="0"/>
          </a:p>
          <a:p>
            <a:pPr marL="342900" indent="-342900">
              <a:buClr>
                <a:srgbClr val="0C30B8"/>
              </a:buClr>
              <a:buFont typeface="Wingdings" panose="05000000000000000000" pitchFamily="2" charset="2"/>
              <a:buChar char="q"/>
            </a:pPr>
            <a:r>
              <a:rPr lang="en-US" sz="2400" dirty="0" smtClean="0">
                <a:solidFill>
                  <a:schemeClr val="tx1"/>
                </a:solidFill>
              </a:rPr>
              <a:t>Electrical Burns</a:t>
            </a:r>
          </a:p>
          <a:p>
            <a:pPr marL="342900" indent="-342900">
              <a:buClr>
                <a:srgbClr val="0C30B8"/>
              </a:buClr>
              <a:buFont typeface="Wingdings" panose="05000000000000000000" pitchFamily="2" charset="2"/>
              <a:buChar char="q"/>
            </a:pPr>
            <a:r>
              <a:rPr lang="en-US" sz="2400" dirty="0" smtClean="0">
                <a:solidFill>
                  <a:schemeClr val="tx1"/>
                </a:solidFill>
              </a:rPr>
              <a:t>Arc Flash Burns</a:t>
            </a:r>
          </a:p>
          <a:p>
            <a:pPr marL="342900" indent="-342900">
              <a:buClr>
                <a:srgbClr val="0C30B8"/>
              </a:buClr>
              <a:buFont typeface="Wingdings" panose="05000000000000000000" pitchFamily="2" charset="2"/>
              <a:buChar char="q"/>
            </a:pPr>
            <a:r>
              <a:rPr lang="en-US" sz="2400" dirty="0" smtClean="0">
                <a:solidFill>
                  <a:schemeClr val="tx1"/>
                </a:solidFill>
              </a:rPr>
              <a:t>Thermal Contact Burns</a:t>
            </a:r>
            <a:endParaRPr lang="en-US" sz="2400" dirty="0">
              <a:solidFill>
                <a:schemeClr val="tx1"/>
              </a:solidFill>
            </a:endParaRPr>
          </a:p>
          <a:p>
            <a:endParaRPr lang="en-US" sz="1200" dirty="0"/>
          </a:p>
          <a:p>
            <a:pPr>
              <a:buClr>
                <a:srgbClr val="3333CC"/>
              </a:buClr>
            </a:pPr>
            <a:endParaRPr lang="en-US" sz="1200" dirty="0" smtClean="0">
              <a:solidFill>
                <a:schemeClr val="tx1"/>
              </a:solidFill>
            </a:endParaRPr>
          </a:p>
          <a:p>
            <a:endParaRPr lang="en-US" sz="1200" b="1" dirty="0">
              <a:solidFill>
                <a:srgbClr val="3333CC"/>
              </a:solidFill>
            </a:endParaRPr>
          </a:p>
        </p:txBody>
      </p:sp>
      <p:sp>
        <p:nvSpPr>
          <p:cNvPr id="2" name="Title 1"/>
          <p:cNvSpPr>
            <a:spLocks noGrp="1"/>
          </p:cNvSpPr>
          <p:nvPr>
            <p:ph type="title"/>
          </p:nvPr>
        </p:nvSpPr>
        <p:spPr>
          <a:xfrm>
            <a:off x="304800" y="457000"/>
            <a:ext cx="8229600" cy="1143200"/>
          </a:xfrm>
        </p:spPr>
        <p:txBody>
          <a:bodyPr/>
          <a:lstStyle/>
          <a:p>
            <a:r>
              <a:rPr lang="en-US" dirty="0" smtClean="0">
                <a:solidFill>
                  <a:srgbClr val="0C30B8"/>
                </a:solidFill>
              </a:rPr>
              <a:t>Electrical Safety</a:t>
            </a:r>
            <a:r>
              <a:rPr lang="en-US" dirty="0">
                <a:solidFill>
                  <a:srgbClr val="0C30B8"/>
                </a:solidFill>
              </a:rPr>
              <a:t> </a:t>
            </a:r>
            <a:r>
              <a:rPr lang="en-US" dirty="0" smtClean="0">
                <a:solidFill>
                  <a:srgbClr val="0C30B8"/>
                </a:solidFill>
              </a:rPr>
              <a:t>- </a:t>
            </a:r>
            <a:r>
              <a:rPr lang="en-US" sz="2400" dirty="0" smtClean="0">
                <a:solidFill>
                  <a:srgbClr val="0C30B8"/>
                </a:solidFill>
              </a:rPr>
              <a:t>Module </a:t>
            </a:r>
            <a:r>
              <a:rPr lang="en-US" sz="2400" dirty="0">
                <a:solidFill>
                  <a:srgbClr val="0C30B8"/>
                </a:solidFill>
              </a:rPr>
              <a:t>6</a:t>
            </a:r>
            <a:r>
              <a:rPr lang="en-US" dirty="0" smtClean="0">
                <a:solidFill>
                  <a:srgbClr val="0C30B8"/>
                </a:solidFill>
              </a:rPr>
              <a:t> </a:t>
            </a:r>
            <a:r>
              <a:rPr lang="en-US" sz="2400" dirty="0" smtClean="0">
                <a:solidFill>
                  <a:schemeClr val="bg1"/>
                </a:solidFill>
              </a:rPr>
              <a:t>slide 13</a:t>
            </a:r>
            <a:endParaRPr lang="en-US" sz="1600" dirty="0">
              <a:solidFill>
                <a:schemeClr val="bg1"/>
              </a:solidFill>
            </a:endParaRPr>
          </a:p>
        </p:txBody>
      </p:sp>
      <p:sp>
        <p:nvSpPr>
          <p:cNvPr id="5" name="Slide Number Placeholder 4"/>
          <p:cNvSpPr>
            <a:spLocks noGrp="1"/>
          </p:cNvSpPr>
          <p:nvPr>
            <p:ph type="sldNum" sz="quarter" idx="11"/>
          </p:nvPr>
        </p:nvSpPr>
        <p:spPr/>
        <p:txBody>
          <a:bodyPr/>
          <a:lstStyle/>
          <a:p>
            <a:fld id="{B3F18419-AC6D-4ED2-A892-A000DD3A58AB}" type="slidenum">
              <a:rPr lang="en-US" smtClean="0">
                <a:solidFill>
                  <a:srgbClr val="000000">
                    <a:tint val="75000"/>
                  </a:srgbClr>
                </a:solidFill>
              </a:rPr>
              <a:pPr/>
              <a:t>13</a:t>
            </a:fld>
            <a:endParaRPr lang="en-US">
              <a:solidFill>
                <a:srgbClr val="000000">
                  <a:tint val="75000"/>
                </a:srgbClr>
              </a:solidFill>
            </a:endParaRPr>
          </a:p>
        </p:txBody>
      </p:sp>
    </p:spTree>
    <p:extLst>
      <p:ext uri="{BB962C8B-B14F-4D97-AF65-F5344CB8AC3E}">
        <p14:creationId xmlns:p14="http://schemas.microsoft.com/office/powerpoint/2010/main" val="3435405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24000"/>
            <a:ext cx="4267200" cy="4510267"/>
          </a:xfrm>
        </p:spPr>
        <p:txBody>
          <a:bodyPr/>
          <a:lstStyle/>
          <a:p>
            <a:r>
              <a:rPr lang="en-US" sz="2400" b="1" dirty="0" smtClean="0">
                <a:solidFill>
                  <a:srgbClr val="0C30B8"/>
                </a:solidFill>
              </a:rPr>
              <a:t>Arc Flash</a:t>
            </a:r>
            <a:endParaRPr lang="en-US" sz="2400" b="1" dirty="0">
              <a:solidFill>
                <a:srgbClr val="0C30B8"/>
              </a:solidFill>
            </a:endParaRPr>
          </a:p>
          <a:p>
            <a:endParaRPr lang="en-US" sz="1200" dirty="0" smtClean="0"/>
          </a:p>
          <a:p>
            <a:pPr eaLnBrk="0" hangingPunct="0"/>
            <a:r>
              <a:rPr lang="en-US" sz="2000" dirty="0" smtClean="0"/>
              <a:t>“An </a:t>
            </a:r>
            <a:r>
              <a:rPr lang="en-US" sz="2000" dirty="0"/>
              <a:t>arc flash is a short circuit through the air in an electrical panel box or any other piece of energized electrical equipment</a:t>
            </a:r>
            <a:r>
              <a:rPr lang="en-US" sz="2000" dirty="0" smtClean="0"/>
              <a:t>.” </a:t>
            </a:r>
          </a:p>
          <a:p>
            <a:pPr eaLnBrk="0" hangingPunct="0"/>
            <a:endParaRPr lang="en-US" sz="2000" dirty="0" smtClean="0"/>
          </a:p>
          <a:p>
            <a:pPr eaLnBrk="0" hangingPunct="0"/>
            <a:r>
              <a:rPr lang="en-US" sz="2000" dirty="0" smtClean="0"/>
              <a:t>“The </a:t>
            </a:r>
            <a:r>
              <a:rPr lang="en-US" sz="2000" dirty="0"/>
              <a:t>circuit is completed through the air, the air breaks down to where it offers little‐to‐no resistance to the flow of electricity</a:t>
            </a:r>
            <a:r>
              <a:rPr lang="en-US" sz="2000" dirty="0" smtClean="0"/>
              <a:t>.”</a:t>
            </a:r>
            <a:endParaRPr lang="en-US" sz="2000" dirty="0"/>
          </a:p>
          <a:p>
            <a:pPr eaLnBrk="0" hangingPunct="0"/>
            <a:endParaRPr lang="en-US" sz="2000" dirty="0" smtClean="0"/>
          </a:p>
          <a:p>
            <a:pPr eaLnBrk="0" hangingPunct="0"/>
            <a:r>
              <a:rPr lang="en-US" sz="2000" dirty="0" smtClean="0"/>
              <a:t>“The </a:t>
            </a:r>
            <a:r>
              <a:rPr lang="en-US" sz="2000" dirty="0"/>
              <a:t>tremendous amounts of energy released in an arc flash make for a very bright, very hot, and very loud explosion</a:t>
            </a:r>
            <a:r>
              <a:rPr lang="en-US" sz="2000" dirty="0" smtClean="0"/>
              <a:t>.”</a:t>
            </a:r>
            <a:endParaRPr lang="en-US" sz="2000" dirty="0"/>
          </a:p>
          <a:p>
            <a:endParaRPr lang="en-US" sz="1200" dirty="0"/>
          </a:p>
          <a:p>
            <a:endParaRPr lang="en-US" sz="1200" b="1" dirty="0">
              <a:solidFill>
                <a:srgbClr val="3333CC"/>
              </a:solidFill>
            </a:endParaRPr>
          </a:p>
        </p:txBody>
      </p:sp>
      <p:sp>
        <p:nvSpPr>
          <p:cNvPr id="2" name="Title 1"/>
          <p:cNvSpPr>
            <a:spLocks noGrp="1"/>
          </p:cNvSpPr>
          <p:nvPr>
            <p:ph type="title"/>
          </p:nvPr>
        </p:nvSpPr>
        <p:spPr>
          <a:xfrm>
            <a:off x="304800" y="457000"/>
            <a:ext cx="8229600" cy="1143200"/>
          </a:xfrm>
        </p:spPr>
        <p:txBody>
          <a:bodyPr/>
          <a:lstStyle/>
          <a:p>
            <a:r>
              <a:rPr lang="en-US" dirty="0" smtClean="0">
                <a:solidFill>
                  <a:srgbClr val="0C30B8"/>
                </a:solidFill>
              </a:rPr>
              <a:t>Electrical Safety</a:t>
            </a:r>
            <a:r>
              <a:rPr lang="en-US" dirty="0">
                <a:solidFill>
                  <a:srgbClr val="0C30B8"/>
                </a:solidFill>
              </a:rPr>
              <a:t> </a:t>
            </a:r>
            <a:r>
              <a:rPr lang="en-US" dirty="0" smtClean="0">
                <a:solidFill>
                  <a:srgbClr val="0C30B8"/>
                </a:solidFill>
              </a:rPr>
              <a:t>- </a:t>
            </a:r>
            <a:r>
              <a:rPr lang="en-US" sz="2400" dirty="0" smtClean="0">
                <a:solidFill>
                  <a:srgbClr val="0C30B8"/>
                </a:solidFill>
              </a:rPr>
              <a:t>Module </a:t>
            </a:r>
            <a:r>
              <a:rPr lang="en-US" sz="2400" dirty="0">
                <a:solidFill>
                  <a:srgbClr val="0C30B8"/>
                </a:solidFill>
              </a:rPr>
              <a:t>6</a:t>
            </a:r>
            <a:r>
              <a:rPr lang="en-US" dirty="0" smtClean="0">
                <a:solidFill>
                  <a:srgbClr val="0C30B8"/>
                </a:solidFill>
              </a:rPr>
              <a:t> </a:t>
            </a:r>
            <a:r>
              <a:rPr lang="en-US" sz="2400" dirty="0" smtClean="0">
                <a:solidFill>
                  <a:schemeClr val="bg1"/>
                </a:solidFill>
              </a:rPr>
              <a:t>slide 14</a:t>
            </a:r>
            <a:endParaRPr lang="en-US" sz="1600" dirty="0">
              <a:solidFill>
                <a:schemeClr val="bg1"/>
              </a:solidFill>
            </a:endParaRPr>
          </a:p>
        </p:txBody>
      </p:sp>
      <p:sp>
        <p:nvSpPr>
          <p:cNvPr id="5" name="Slide Number Placeholder 4"/>
          <p:cNvSpPr>
            <a:spLocks noGrp="1"/>
          </p:cNvSpPr>
          <p:nvPr>
            <p:ph type="sldNum" sz="quarter" idx="11"/>
          </p:nvPr>
        </p:nvSpPr>
        <p:spPr/>
        <p:txBody>
          <a:bodyPr/>
          <a:lstStyle/>
          <a:p>
            <a:fld id="{B3F18419-AC6D-4ED2-A892-A000DD3A58AB}" type="slidenum">
              <a:rPr lang="en-US" smtClean="0">
                <a:solidFill>
                  <a:srgbClr val="000000">
                    <a:tint val="75000"/>
                  </a:srgbClr>
                </a:solidFill>
              </a:rPr>
              <a:pPr/>
              <a:t>14</a:t>
            </a:fld>
            <a:endParaRPr lang="en-US">
              <a:solidFill>
                <a:srgbClr val="000000">
                  <a:tint val="75000"/>
                </a:srgbClr>
              </a:solidFill>
            </a:endParaRPr>
          </a:p>
        </p:txBody>
      </p:sp>
      <p:pic>
        <p:nvPicPr>
          <p:cNvPr id="1026" name="Picture 2" descr="C:\Users\mrozowsk\Desktop\arc flash label.jpg" title="Photo - DANGER Arc Flash Labe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9686" y="3810000"/>
            <a:ext cx="2876550" cy="208005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title="Photo - WARNING Arc Flash Labe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79686" y="1676400"/>
            <a:ext cx="287655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105400" y="6096000"/>
            <a:ext cx="2255746" cy="276999"/>
          </a:xfrm>
          <a:prstGeom prst="rect">
            <a:avLst/>
          </a:prstGeom>
          <a:noFill/>
        </p:spPr>
        <p:txBody>
          <a:bodyPr wrap="none" rtlCol="0">
            <a:spAutoFit/>
          </a:bodyPr>
          <a:lstStyle/>
          <a:p>
            <a:r>
              <a:rPr lang="en-US" sz="1200" dirty="0" smtClean="0"/>
              <a:t>Source SH‐20999‐10‐60‐F‐21 </a:t>
            </a:r>
            <a:endParaRPr lang="en-US" sz="1200" dirty="0"/>
          </a:p>
        </p:txBody>
      </p:sp>
    </p:spTree>
    <p:extLst>
      <p:ext uri="{BB962C8B-B14F-4D97-AF65-F5344CB8AC3E}">
        <p14:creationId xmlns:p14="http://schemas.microsoft.com/office/powerpoint/2010/main" val="1674414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24000"/>
            <a:ext cx="8305800" cy="4510267"/>
          </a:xfrm>
        </p:spPr>
        <p:txBody>
          <a:bodyPr/>
          <a:lstStyle/>
          <a:p>
            <a:r>
              <a:rPr lang="en-US" sz="2400" b="1" dirty="0" smtClean="0">
                <a:solidFill>
                  <a:srgbClr val="0C30B8"/>
                </a:solidFill>
              </a:rPr>
              <a:t>Arc Flash- Causes</a:t>
            </a:r>
          </a:p>
          <a:p>
            <a:endParaRPr lang="en-US" sz="2400" b="1" dirty="0" smtClean="0">
              <a:solidFill>
                <a:srgbClr val="0C30B8"/>
              </a:solidFill>
            </a:endParaRPr>
          </a:p>
          <a:p>
            <a:pPr marL="342900" indent="-342900">
              <a:buClr>
                <a:srgbClr val="0070C0"/>
              </a:buClr>
              <a:buFont typeface="Wingdings" panose="05000000000000000000" pitchFamily="2" charset="2"/>
              <a:buChar char="q"/>
            </a:pPr>
            <a:r>
              <a:rPr lang="en-US" sz="2400" dirty="0" smtClean="0">
                <a:solidFill>
                  <a:schemeClr val="tx1"/>
                </a:solidFill>
              </a:rPr>
              <a:t>Dropped tools in panels, inadvertent contact during servicing of equipment, corrosion of components, moisture, animals</a:t>
            </a:r>
          </a:p>
          <a:p>
            <a:pPr marL="342900" indent="-342900">
              <a:buClr>
                <a:srgbClr val="0070C0"/>
              </a:buClr>
              <a:buFont typeface="Wingdings" panose="05000000000000000000" pitchFamily="2" charset="2"/>
              <a:buChar char="q"/>
            </a:pPr>
            <a:endParaRPr lang="en-US" sz="2400" dirty="0">
              <a:solidFill>
                <a:schemeClr val="tx1"/>
              </a:solidFill>
            </a:endParaRPr>
          </a:p>
          <a:p>
            <a:pPr marL="342900" indent="-342900">
              <a:buClr>
                <a:srgbClr val="0070C0"/>
              </a:buClr>
              <a:buFont typeface="Wingdings" panose="05000000000000000000" pitchFamily="2" charset="2"/>
              <a:buChar char="q"/>
            </a:pPr>
            <a:r>
              <a:rPr lang="en-US" sz="2400" dirty="0" smtClean="0">
                <a:solidFill>
                  <a:schemeClr val="tx1"/>
                </a:solidFill>
              </a:rPr>
              <a:t>Only qualified individuals should work on electrical equipment</a:t>
            </a:r>
            <a:endParaRPr lang="en-US" sz="2400" dirty="0">
              <a:solidFill>
                <a:schemeClr val="tx1"/>
              </a:solidFill>
            </a:endParaRPr>
          </a:p>
          <a:p>
            <a:endParaRPr lang="en-US" sz="1200" dirty="0" smtClean="0"/>
          </a:p>
        </p:txBody>
      </p:sp>
      <p:sp>
        <p:nvSpPr>
          <p:cNvPr id="2" name="Title 1"/>
          <p:cNvSpPr>
            <a:spLocks noGrp="1"/>
          </p:cNvSpPr>
          <p:nvPr>
            <p:ph type="title"/>
          </p:nvPr>
        </p:nvSpPr>
        <p:spPr>
          <a:xfrm>
            <a:off x="304800" y="457000"/>
            <a:ext cx="8229600" cy="1143200"/>
          </a:xfrm>
        </p:spPr>
        <p:txBody>
          <a:bodyPr/>
          <a:lstStyle/>
          <a:p>
            <a:r>
              <a:rPr lang="en-US" dirty="0" smtClean="0">
                <a:solidFill>
                  <a:srgbClr val="0C30B8"/>
                </a:solidFill>
              </a:rPr>
              <a:t>Electrical Safety</a:t>
            </a:r>
            <a:r>
              <a:rPr lang="en-US" dirty="0">
                <a:solidFill>
                  <a:srgbClr val="0C30B8"/>
                </a:solidFill>
              </a:rPr>
              <a:t> </a:t>
            </a:r>
            <a:r>
              <a:rPr lang="en-US" dirty="0" smtClean="0">
                <a:solidFill>
                  <a:srgbClr val="0C30B8"/>
                </a:solidFill>
              </a:rPr>
              <a:t>- </a:t>
            </a:r>
            <a:r>
              <a:rPr lang="en-US" sz="2400" dirty="0" smtClean="0">
                <a:solidFill>
                  <a:srgbClr val="0C30B8"/>
                </a:solidFill>
              </a:rPr>
              <a:t>Module </a:t>
            </a:r>
            <a:r>
              <a:rPr lang="en-US" sz="2400" dirty="0">
                <a:solidFill>
                  <a:srgbClr val="0C30B8"/>
                </a:solidFill>
              </a:rPr>
              <a:t>6</a:t>
            </a:r>
            <a:r>
              <a:rPr lang="en-US" dirty="0" smtClean="0">
                <a:solidFill>
                  <a:srgbClr val="0C30B8"/>
                </a:solidFill>
              </a:rPr>
              <a:t> </a:t>
            </a:r>
            <a:r>
              <a:rPr lang="en-US" sz="2400" dirty="0" smtClean="0">
                <a:solidFill>
                  <a:schemeClr val="bg1"/>
                </a:solidFill>
              </a:rPr>
              <a:t>slide 15</a:t>
            </a:r>
            <a:endParaRPr lang="en-US" sz="1600" dirty="0">
              <a:solidFill>
                <a:schemeClr val="bg1"/>
              </a:solidFill>
            </a:endParaRPr>
          </a:p>
        </p:txBody>
      </p:sp>
      <p:sp>
        <p:nvSpPr>
          <p:cNvPr id="5" name="Slide Number Placeholder 4"/>
          <p:cNvSpPr>
            <a:spLocks noGrp="1"/>
          </p:cNvSpPr>
          <p:nvPr>
            <p:ph type="sldNum" sz="quarter" idx="11"/>
          </p:nvPr>
        </p:nvSpPr>
        <p:spPr/>
        <p:txBody>
          <a:bodyPr/>
          <a:lstStyle/>
          <a:p>
            <a:fld id="{B3F18419-AC6D-4ED2-A892-A000DD3A58AB}" type="slidenum">
              <a:rPr lang="en-US" smtClean="0">
                <a:solidFill>
                  <a:srgbClr val="000000">
                    <a:tint val="75000"/>
                  </a:srgbClr>
                </a:solidFill>
              </a:rPr>
              <a:pPr/>
              <a:t>15</a:t>
            </a:fld>
            <a:endParaRPr lang="en-US">
              <a:solidFill>
                <a:srgbClr val="000000">
                  <a:tint val="75000"/>
                </a:srgbClr>
              </a:solidFill>
            </a:endParaRPr>
          </a:p>
        </p:txBody>
      </p:sp>
      <p:sp>
        <p:nvSpPr>
          <p:cNvPr id="6" name="TextBox 5"/>
          <p:cNvSpPr txBox="1"/>
          <p:nvPr/>
        </p:nvSpPr>
        <p:spPr>
          <a:xfrm>
            <a:off x="3751813" y="6096000"/>
            <a:ext cx="2255746" cy="276999"/>
          </a:xfrm>
          <a:prstGeom prst="rect">
            <a:avLst/>
          </a:prstGeom>
          <a:noFill/>
        </p:spPr>
        <p:txBody>
          <a:bodyPr wrap="none" rtlCol="0">
            <a:spAutoFit/>
          </a:bodyPr>
          <a:lstStyle/>
          <a:p>
            <a:r>
              <a:rPr lang="en-US" sz="1200" dirty="0" smtClean="0"/>
              <a:t>Source SH‐20999‐10‐60‐F‐21 </a:t>
            </a:r>
            <a:endParaRPr lang="en-US" sz="1200" dirty="0"/>
          </a:p>
        </p:txBody>
      </p:sp>
    </p:spTree>
    <p:extLst>
      <p:ext uri="{BB962C8B-B14F-4D97-AF65-F5344CB8AC3E}">
        <p14:creationId xmlns:p14="http://schemas.microsoft.com/office/powerpoint/2010/main" val="2378262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557158"/>
            <a:ext cx="8305800" cy="4510267"/>
          </a:xfrm>
        </p:spPr>
        <p:txBody>
          <a:bodyPr/>
          <a:lstStyle/>
          <a:p>
            <a:r>
              <a:rPr lang="en-US" sz="2400" b="1" dirty="0" smtClean="0">
                <a:solidFill>
                  <a:srgbClr val="0C30B8"/>
                </a:solidFill>
              </a:rPr>
              <a:t>Arc Flash- Protective Measures</a:t>
            </a:r>
          </a:p>
          <a:p>
            <a:endParaRPr lang="en-US" sz="2400" b="1" dirty="0" smtClean="0">
              <a:solidFill>
                <a:srgbClr val="0C30B8"/>
              </a:solidFill>
            </a:endParaRPr>
          </a:p>
          <a:p>
            <a:pPr marL="342900" indent="-342900">
              <a:buClr>
                <a:srgbClr val="0C30B8"/>
              </a:buClr>
              <a:buFont typeface="Wingdings" panose="05000000000000000000" pitchFamily="2" charset="2"/>
              <a:buChar char="q"/>
            </a:pPr>
            <a:r>
              <a:rPr lang="en-US" sz="2400" dirty="0">
                <a:solidFill>
                  <a:schemeClr val="tx1"/>
                </a:solidFill>
              </a:rPr>
              <a:t> NFPA 70E</a:t>
            </a:r>
            <a:r>
              <a:rPr lang="en-US" sz="2400" baseline="30000" dirty="0" smtClean="0">
                <a:solidFill>
                  <a:schemeClr val="tx1"/>
                </a:solidFill>
              </a:rPr>
              <a:t>®</a:t>
            </a:r>
            <a:r>
              <a:rPr lang="en-US" sz="2400" dirty="0" smtClean="0">
                <a:solidFill>
                  <a:schemeClr val="tx1"/>
                </a:solidFill>
              </a:rPr>
              <a:t> Standard </a:t>
            </a:r>
            <a:r>
              <a:rPr lang="en-US" sz="2400" dirty="0">
                <a:solidFill>
                  <a:schemeClr val="tx1"/>
                </a:solidFill>
              </a:rPr>
              <a:t>for Electrical Safety in the </a:t>
            </a:r>
            <a:endParaRPr lang="en-US" sz="2400" b="1" dirty="0">
              <a:solidFill>
                <a:srgbClr val="0070C0"/>
              </a:solidFill>
            </a:endParaRPr>
          </a:p>
          <a:p>
            <a:pPr>
              <a:buClr>
                <a:srgbClr val="0C30B8"/>
              </a:buClr>
            </a:pPr>
            <a:r>
              <a:rPr lang="en-US" sz="2400" dirty="0" smtClean="0">
                <a:solidFill>
                  <a:schemeClr val="tx1"/>
                </a:solidFill>
              </a:rPr>
              <a:t>      Workplace </a:t>
            </a:r>
            <a:r>
              <a:rPr lang="en-US" sz="2400" dirty="0">
                <a:solidFill>
                  <a:schemeClr val="tx1"/>
                </a:solidFill>
              </a:rPr>
              <a:t>identifies practices which can help reduce </a:t>
            </a:r>
            <a:r>
              <a:rPr lang="en-US" sz="2400" dirty="0" smtClean="0">
                <a:solidFill>
                  <a:schemeClr val="tx1"/>
                </a:solidFill>
              </a:rPr>
              <a:t> </a:t>
            </a:r>
          </a:p>
          <a:p>
            <a:pPr>
              <a:buClr>
                <a:srgbClr val="0C30B8"/>
              </a:buClr>
            </a:pPr>
            <a:r>
              <a:rPr lang="en-US" sz="2400" dirty="0">
                <a:solidFill>
                  <a:schemeClr val="tx1"/>
                </a:solidFill>
              </a:rPr>
              <a:t> </a:t>
            </a:r>
            <a:r>
              <a:rPr lang="en-US" sz="2400" dirty="0" smtClean="0">
                <a:solidFill>
                  <a:schemeClr val="tx1"/>
                </a:solidFill>
              </a:rPr>
              <a:t>     arc </a:t>
            </a:r>
            <a:r>
              <a:rPr lang="en-US" sz="2400" dirty="0">
                <a:solidFill>
                  <a:schemeClr val="tx1"/>
                </a:solidFill>
              </a:rPr>
              <a:t>flash potential and </a:t>
            </a:r>
            <a:r>
              <a:rPr lang="en-US" sz="2400" dirty="0" smtClean="0">
                <a:solidFill>
                  <a:schemeClr val="tx1"/>
                </a:solidFill>
              </a:rPr>
              <a:t>injury</a:t>
            </a:r>
            <a:endParaRPr lang="en-US" sz="1200" b="1" dirty="0">
              <a:solidFill>
                <a:srgbClr val="3333CC"/>
              </a:solidFill>
            </a:endParaRPr>
          </a:p>
        </p:txBody>
      </p:sp>
      <p:sp>
        <p:nvSpPr>
          <p:cNvPr id="2" name="Title 1"/>
          <p:cNvSpPr>
            <a:spLocks noGrp="1"/>
          </p:cNvSpPr>
          <p:nvPr>
            <p:ph type="title"/>
          </p:nvPr>
        </p:nvSpPr>
        <p:spPr>
          <a:xfrm>
            <a:off x="304800" y="457000"/>
            <a:ext cx="8229600" cy="1143200"/>
          </a:xfrm>
        </p:spPr>
        <p:txBody>
          <a:bodyPr/>
          <a:lstStyle/>
          <a:p>
            <a:r>
              <a:rPr lang="en-US" dirty="0" smtClean="0">
                <a:solidFill>
                  <a:srgbClr val="0C30B8"/>
                </a:solidFill>
              </a:rPr>
              <a:t>Electrical Safety</a:t>
            </a:r>
            <a:r>
              <a:rPr lang="en-US" dirty="0">
                <a:solidFill>
                  <a:srgbClr val="0C30B8"/>
                </a:solidFill>
              </a:rPr>
              <a:t> </a:t>
            </a:r>
            <a:r>
              <a:rPr lang="en-US" dirty="0" smtClean="0">
                <a:solidFill>
                  <a:srgbClr val="0C30B8"/>
                </a:solidFill>
              </a:rPr>
              <a:t>- </a:t>
            </a:r>
            <a:r>
              <a:rPr lang="en-US" sz="2400" dirty="0" smtClean="0">
                <a:solidFill>
                  <a:srgbClr val="0C30B8"/>
                </a:solidFill>
              </a:rPr>
              <a:t>Module </a:t>
            </a:r>
            <a:r>
              <a:rPr lang="en-US" sz="2400" dirty="0">
                <a:solidFill>
                  <a:srgbClr val="0C30B8"/>
                </a:solidFill>
              </a:rPr>
              <a:t>6</a:t>
            </a:r>
            <a:r>
              <a:rPr lang="en-US" dirty="0" smtClean="0">
                <a:solidFill>
                  <a:srgbClr val="0C30B8"/>
                </a:solidFill>
              </a:rPr>
              <a:t> </a:t>
            </a:r>
            <a:r>
              <a:rPr lang="en-US" sz="2400" dirty="0" smtClean="0">
                <a:solidFill>
                  <a:schemeClr val="bg1"/>
                </a:solidFill>
              </a:rPr>
              <a:t>slide 16</a:t>
            </a:r>
            <a:endParaRPr lang="en-US" sz="1600" dirty="0">
              <a:solidFill>
                <a:schemeClr val="bg1"/>
              </a:solidFill>
            </a:endParaRPr>
          </a:p>
        </p:txBody>
      </p:sp>
      <p:sp>
        <p:nvSpPr>
          <p:cNvPr id="5" name="Slide Number Placeholder 4"/>
          <p:cNvSpPr>
            <a:spLocks noGrp="1"/>
          </p:cNvSpPr>
          <p:nvPr>
            <p:ph type="sldNum" sz="quarter" idx="11"/>
          </p:nvPr>
        </p:nvSpPr>
        <p:spPr/>
        <p:txBody>
          <a:bodyPr/>
          <a:lstStyle/>
          <a:p>
            <a:fld id="{B3F18419-AC6D-4ED2-A892-A000DD3A58AB}" type="slidenum">
              <a:rPr lang="en-US" smtClean="0">
                <a:solidFill>
                  <a:srgbClr val="000000">
                    <a:tint val="75000"/>
                  </a:srgbClr>
                </a:solidFill>
              </a:rPr>
              <a:pPr/>
              <a:t>16</a:t>
            </a:fld>
            <a:endParaRPr lang="en-US">
              <a:solidFill>
                <a:srgbClr val="000000">
                  <a:tint val="75000"/>
                </a:srgbClr>
              </a:solidFill>
            </a:endParaRPr>
          </a:p>
        </p:txBody>
      </p:sp>
      <p:sp>
        <p:nvSpPr>
          <p:cNvPr id="6" name="TextBox 5"/>
          <p:cNvSpPr txBox="1"/>
          <p:nvPr/>
        </p:nvSpPr>
        <p:spPr>
          <a:xfrm>
            <a:off x="4879686" y="6372999"/>
            <a:ext cx="2255746" cy="276999"/>
          </a:xfrm>
          <a:prstGeom prst="rect">
            <a:avLst/>
          </a:prstGeom>
          <a:noFill/>
        </p:spPr>
        <p:txBody>
          <a:bodyPr wrap="none" rtlCol="0">
            <a:spAutoFit/>
          </a:bodyPr>
          <a:lstStyle/>
          <a:p>
            <a:r>
              <a:rPr lang="en-US" sz="1200" dirty="0" smtClean="0"/>
              <a:t>Source SH‐20999‐10‐60‐F‐21 </a:t>
            </a:r>
            <a:endParaRPr lang="en-US" sz="1200" dirty="0"/>
          </a:p>
        </p:txBody>
      </p:sp>
    </p:spTree>
    <p:extLst>
      <p:ext uri="{BB962C8B-B14F-4D97-AF65-F5344CB8AC3E}">
        <p14:creationId xmlns:p14="http://schemas.microsoft.com/office/powerpoint/2010/main" val="422897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557158"/>
            <a:ext cx="8305800" cy="4510267"/>
          </a:xfrm>
        </p:spPr>
        <p:txBody>
          <a:bodyPr/>
          <a:lstStyle/>
          <a:p>
            <a:r>
              <a:rPr lang="en-US" sz="2400" b="1" dirty="0" smtClean="0">
                <a:solidFill>
                  <a:srgbClr val="0C30B8"/>
                </a:solidFill>
              </a:rPr>
              <a:t>Arc Flash- Protective Measures</a:t>
            </a:r>
          </a:p>
          <a:p>
            <a:pPr marL="282575" indent="-282575">
              <a:buClr>
                <a:srgbClr val="0C30B8"/>
              </a:buClr>
              <a:buFont typeface="Wingdings" panose="05000000000000000000" pitchFamily="2" charset="2"/>
              <a:buChar char="q"/>
            </a:pPr>
            <a:r>
              <a:rPr lang="en-US" sz="2000" dirty="0" smtClean="0">
                <a:solidFill>
                  <a:schemeClr val="tx1"/>
                </a:solidFill>
              </a:rPr>
              <a:t>Electrical Equipment should only be serviced by</a:t>
            </a:r>
          </a:p>
          <a:p>
            <a:pPr>
              <a:buClr>
                <a:srgbClr val="0C30B8"/>
              </a:buClr>
            </a:pPr>
            <a:r>
              <a:rPr lang="en-US" sz="2000" dirty="0">
                <a:solidFill>
                  <a:schemeClr val="tx1"/>
                </a:solidFill>
              </a:rPr>
              <a:t> </a:t>
            </a:r>
            <a:r>
              <a:rPr lang="en-US" sz="2000" dirty="0" smtClean="0">
                <a:solidFill>
                  <a:schemeClr val="tx1"/>
                </a:solidFill>
              </a:rPr>
              <a:t>   a qualified individual </a:t>
            </a:r>
          </a:p>
          <a:p>
            <a:pPr marL="285750" indent="-285750">
              <a:buClr>
                <a:srgbClr val="0C30B8"/>
              </a:buClr>
              <a:buFont typeface="Wingdings" panose="05000000000000000000" pitchFamily="2" charset="2"/>
              <a:buChar char="q"/>
            </a:pPr>
            <a:r>
              <a:rPr lang="en-US" sz="2000" dirty="0" smtClean="0">
                <a:solidFill>
                  <a:schemeClr val="tx1"/>
                </a:solidFill>
              </a:rPr>
              <a:t>Wear all PPE</a:t>
            </a:r>
            <a:endParaRPr lang="en-US" sz="2000" dirty="0"/>
          </a:p>
          <a:p>
            <a:pPr marL="285750" indent="-285750">
              <a:buClr>
                <a:srgbClr val="0C30B8"/>
              </a:buClr>
              <a:buFont typeface="Wingdings" panose="05000000000000000000" pitchFamily="2" charset="2"/>
              <a:buChar char="q"/>
            </a:pPr>
            <a:r>
              <a:rPr lang="en-US" sz="2000" dirty="0" smtClean="0"/>
              <a:t>De-energize </a:t>
            </a:r>
            <a:r>
              <a:rPr lang="en-US" sz="2000" dirty="0"/>
              <a:t>the circuit</a:t>
            </a:r>
          </a:p>
          <a:p>
            <a:pPr marL="285750" indent="-285750">
              <a:buClr>
                <a:srgbClr val="0C30B8"/>
              </a:buClr>
              <a:buFont typeface="Wingdings" panose="05000000000000000000" pitchFamily="2" charset="2"/>
              <a:buChar char="q"/>
            </a:pPr>
            <a:r>
              <a:rPr lang="en-US" sz="2000" dirty="0" smtClean="0"/>
              <a:t>Use Safe Work </a:t>
            </a:r>
            <a:r>
              <a:rPr lang="en-US" sz="2000" dirty="0"/>
              <a:t>Practices</a:t>
            </a:r>
          </a:p>
          <a:p>
            <a:pPr marL="285750" indent="-285750">
              <a:buClr>
                <a:srgbClr val="0C30B8"/>
              </a:buClr>
              <a:buFont typeface="Wingdings" panose="05000000000000000000" pitchFamily="2" charset="2"/>
              <a:buChar char="q"/>
            </a:pPr>
            <a:r>
              <a:rPr lang="en-US" sz="2000" dirty="0" smtClean="0"/>
              <a:t>Insulation</a:t>
            </a:r>
            <a:endParaRPr lang="en-US" sz="2000" dirty="0"/>
          </a:p>
          <a:p>
            <a:pPr marL="285750" indent="-285750">
              <a:buClr>
                <a:srgbClr val="0C30B8"/>
              </a:buClr>
              <a:buFont typeface="Wingdings" panose="05000000000000000000" pitchFamily="2" charset="2"/>
              <a:buChar char="q"/>
            </a:pPr>
            <a:r>
              <a:rPr lang="en-US" sz="2000" dirty="0" smtClean="0"/>
              <a:t>Guarding</a:t>
            </a:r>
            <a:endParaRPr lang="en-US" sz="2000" dirty="0"/>
          </a:p>
          <a:p>
            <a:pPr marL="285750" indent="-285750">
              <a:buClr>
                <a:srgbClr val="0C30B8"/>
              </a:buClr>
              <a:buFont typeface="Wingdings" panose="05000000000000000000" pitchFamily="2" charset="2"/>
              <a:buChar char="q"/>
            </a:pPr>
            <a:r>
              <a:rPr lang="en-US" sz="2000" dirty="0" smtClean="0"/>
              <a:t>Ground </a:t>
            </a:r>
            <a:r>
              <a:rPr lang="en-US" sz="2000" dirty="0"/>
              <a:t>Fault Circuit Interrupters (GFCI)</a:t>
            </a:r>
          </a:p>
          <a:p>
            <a:pPr marL="285750" indent="-285750">
              <a:buClr>
                <a:srgbClr val="0C30B8"/>
              </a:buClr>
              <a:buFont typeface="Wingdings" panose="05000000000000000000" pitchFamily="2" charset="2"/>
              <a:buChar char="q"/>
            </a:pPr>
            <a:r>
              <a:rPr lang="en-US" sz="2000" dirty="0" smtClean="0"/>
              <a:t>Grounding </a:t>
            </a:r>
            <a:r>
              <a:rPr lang="en-US" sz="2000" dirty="0"/>
              <a:t>(secondary protection</a:t>
            </a:r>
            <a:r>
              <a:rPr lang="en-US" sz="2000" dirty="0" smtClean="0"/>
              <a:t>)</a:t>
            </a:r>
          </a:p>
          <a:p>
            <a:pPr marL="285750" indent="-285750">
              <a:buClr>
                <a:srgbClr val="0C30B8"/>
              </a:buClr>
              <a:buFont typeface="Wingdings" panose="05000000000000000000" pitchFamily="2" charset="2"/>
              <a:buChar char="q"/>
            </a:pPr>
            <a:r>
              <a:rPr lang="en-US" sz="2000" dirty="0" smtClean="0"/>
              <a:t>Barricades</a:t>
            </a:r>
          </a:p>
          <a:p>
            <a:pPr marL="285750" indent="-285750">
              <a:buClr>
                <a:srgbClr val="0C30B8"/>
              </a:buClr>
              <a:buFont typeface="Wingdings" panose="05000000000000000000" pitchFamily="2" charset="2"/>
              <a:buChar char="q"/>
            </a:pPr>
            <a:r>
              <a:rPr lang="en-US" sz="2000" dirty="0" smtClean="0"/>
              <a:t>Limited Approach Zones</a:t>
            </a:r>
          </a:p>
          <a:p>
            <a:pPr marL="285750" indent="-285750">
              <a:buClr>
                <a:srgbClr val="0C30B8"/>
              </a:buClr>
              <a:buFont typeface="Wingdings" panose="05000000000000000000" pitchFamily="2" charset="2"/>
              <a:buChar char="q"/>
            </a:pPr>
            <a:r>
              <a:rPr lang="en-US" sz="2000" dirty="0" smtClean="0"/>
              <a:t>Restricted Approach Zones</a:t>
            </a:r>
          </a:p>
          <a:p>
            <a:pPr marL="285750" indent="-285750">
              <a:buClr>
                <a:srgbClr val="0C30B8"/>
              </a:buClr>
              <a:buFont typeface="Wingdings" panose="05000000000000000000" pitchFamily="2" charset="2"/>
              <a:buChar char="q"/>
            </a:pPr>
            <a:r>
              <a:rPr lang="en-US" sz="2000" dirty="0" smtClean="0"/>
              <a:t>Prohibited Approach Zones</a:t>
            </a:r>
            <a:endParaRPr lang="en-US" sz="2000" dirty="0"/>
          </a:p>
          <a:p>
            <a:endParaRPr lang="en-US" sz="1200" b="1" dirty="0">
              <a:solidFill>
                <a:srgbClr val="3333CC"/>
              </a:solidFill>
            </a:endParaRPr>
          </a:p>
        </p:txBody>
      </p:sp>
      <p:sp>
        <p:nvSpPr>
          <p:cNvPr id="2" name="Title 1"/>
          <p:cNvSpPr>
            <a:spLocks noGrp="1"/>
          </p:cNvSpPr>
          <p:nvPr>
            <p:ph type="title"/>
          </p:nvPr>
        </p:nvSpPr>
        <p:spPr>
          <a:xfrm>
            <a:off x="304800" y="457000"/>
            <a:ext cx="8229600" cy="1143200"/>
          </a:xfrm>
        </p:spPr>
        <p:txBody>
          <a:bodyPr/>
          <a:lstStyle/>
          <a:p>
            <a:r>
              <a:rPr lang="en-US" dirty="0" smtClean="0">
                <a:solidFill>
                  <a:srgbClr val="0C30B8"/>
                </a:solidFill>
              </a:rPr>
              <a:t>Electrical Safety</a:t>
            </a:r>
            <a:r>
              <a:rPr lang="en-US" dirty="0">
                <a:solidFill>
                  <a:srgbClr val="0C30B8"/>
                </a:solidFill>
              </a:rPr>
              <a:t> </a:t>
            </a:r>
            <a:r>
              <a:rPr lang="en-US" dirty="0" smtClean="0">
                <a:solidFill>
                  <a:srgbClr val="0C30B8"/>
                </a:solidFill>
              </a:rPr>
              <a:t>- </a:t>
            </a:r>
            <a:r>
              <a:rPr lang="en-US" sz="2400" dirty="0" smtClean="0">
                <a:solidFill>
                  <a:srgbClr val="0C30B8"/>
                </a:solidFill>
              </a:rPr>
              <a:t>Module </a:t>
            </a:r>
            <a:r>
              <a:rPr lang="en-US" sz="2400" dirty="0">
                <a:solidFill>
                  <a:srgbClr val="0C30B8"/>
                </a:solidFill>
              </a:rPr>
              <a:t>6</a:t>
            </a:r>
            <a:r>
              <a:rPr lang="en-US" dirty="0" smtClean="0">
                <a:solidFill>
                  <a:srgbClr val="0C30B8"/>
                </a:solidFill>
              </a:rPr>
              <a:t> </a:t>
            </a:r>
            <a:r>
              <a:rPr lang="en-US" sz="2400" dirty="0" smtClean="0">
                <a:solidFill>
                  <a:schemeClr val="bg1"/>
                </a:solidFill>
              </a:rPr>
              <a:t>slide 17</a:t>
            </a:r>
            <a:endParaRPr lang="en-US" sz="1600" dirty="0">
              <a:solidFill>
                <a:schemeClr val="bg1"/>
              </a:solidFill>
            </a:endParaRPr>
          </a:p>
        </p:txBody>
      </p:sp>
      <p:sp>
        <p:nvSpPr>
          <p:cNvPr id="5" name="Slide Number Placeholder 4"/>
          <p:cNvSpPr>
            <a:spLocks noGrp="1"/>
          </p:cNvSpPr>
          <p:nvPr>
            <p:ph type="sldNum" sz="quarter" idx="11"/>
          </p:nvPr>
        </p:nvSpPr>
        <p:spPr/>
        <p:txBody>
          <a:bodyPr/>
          <a:lstStyle/>
          <a:p>
            <a:fld id="{B3F18419-AC6D-4ED2-A892-A000DD3A58AB}" type="slidenum">
              <a:rPr lang="en-US" smtClean="0">
                <a:solidFill>
                  <a:srgbClr val="000000">
                    <a:tint val="75000"/>
                  </a:srgbClr>
                </a:solidFill>
              </a:rPr>
              <a:pPr/>
              <a:t>17</a:t>
            </a:fld>
            <a:endParaRPr lang="en-US">
              <a:solidFill>
                <a:srgbClr val="000000">
                  <a:tint val="75000"/>
                </a:srgbClr>
              </a:solidFill>
            </a:endParaRPr>
          </a:p>
        </p:txBody>
      </p:sp>
      <p:sp>
        <p:nvSpPr>
          <p:cNvPr id="6" name="TextBox 5"/>
          <p:cNvSpPr txBox="1"/>
          <p:nvPr/>
        </p:nvSpPr>
        <p:spPr>
          <a:xfrm>
            <a:off x="3751813" y="6395074"/>
            <a:ext cx="2255746" cy="276999"/>
          </a:xfrm>
          <a:prstGeom prst="rect">
            <a:avLst/>
          </a:prstGeom>
          <a:noFill/>
        </p:spPr>
        <p:txBody>
          <a:bodyPr wrap="none" rtlCol="0">
            <a:spAutoFit/>
          </a:bodyPr>
          <a:lstStyle/>
          <a:p>
            <a:r>
              <a:rPr lang="en-US" sz="1200" dirty="0" smtClean="0"/>
              <a:t>Source SH‐20999‐10‐60‐F‐21 </a:t>
            </a:r>
            <a:endParaRPr lang="en-US" sz="1200" dirty="0"/>
          </a:p>
        </p:txBody>
      </p:sp>
    </p:spTree>
    <p:extLst>
      <p:ext uri="{BB962C8B-B14F-4D97-AF65-F5344CB8AC3E}">
        <p14:creationId xmlns:p14="http://schemas.microsoft.com/office/powerpoint/2010/main" val="2031649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557158"/>
            <a:ext cx="9220200" cy="4510267"/>
          </a:xfrm>
        </p:spPr>
        <p:txBody>
          <a:bodyPr/>
          <a:lstStyle/>
          <a:p>
            <a:r>
              <a:rPr lang="en-US" sz="2400" b="1" dirty="0" smtClean="0">
                <a:solidFill>
                  <a:srgbClr val="0C30B8"/>
                </a:solidFill>
              </a:rPr>
              <a:t>Arc Flash- Protective Measures</a:t>
            </a:r>
          </a:p>
          <a:p>
            <a:pPr>
              <a:buClr>
                <a:srgbClr val="0C30B8"/>
              </a:buClr>
            </a:pPr>
            <a:r>
              <a:rPr lang="en-US" sz="2000" dirty="0" smtClean="0"/>
              <a:t>For more information AISC has an Arc </a:t>
            </a:r>
            <a:r>
              <a:rPr lang="en-US" sz="2000" dirty="0"/>
              <a:t>F</a:t>
            </a:r>
            <a:r>
              <a:rPr lang="en-US" sz="2000" dirty="0" smtClean="0"/>
              <a:t>lash Webinar posted </a:t>
            </a:r>
          </a:p>
          <a:p>
            <a:pPr>
              <a:buClr>
                <a:srgbClr val="0C30B8"/>
              </a:buClr>
            </a:pPr>
            <a:r>
              <a:rPr lang="en-US" sz="2000" dirty="0" smtClean="0"/>
              <a:t>at its website</a:t>
            </a:r>
            <a:endParaRPr lang="en-US" sz="2000" dirty="0"/>
          </a:p>
          <a:p>
            <a:endParaRPr lang="en-US" sz="1400" b="1" dirty="0" smtClean="0">
              <a:solidFill>
                <a:srgbClr val="3333CC"/>
              </a:solidFill>
              <a:hlinkClick r:id="rId3"/>
            </a:endParaRPr>
          </a:p>
          <a:p>
            <a:endParaRPr lang="en-US" sz="1400" b="1" dirty="0">
              <a:solidFill>
                <a:srgbClr val="3333CC"/>
              </a:solidFill>
              <a:hlinkClick r:id="rId3"/>
            </a:endParaRPr>
          </a:p>
          <a:p>
            <a:endParaRPr lang="en-US" sz="1400" b="1" dirty="0" smtClean="0">
              <a:solidFill>
                <a:srgbClr val="3333CC"/>
              </a:solidFill>
              <a:hlinkClick r:id="rId3"/>
            </a:endParaRPr>
          </a:p>
          <a:p>
            <a:endParaRPr lang="en-US" sz="1400" b="1" dirty="0">
              <a:solidFill>
                <a:srgbClr val="3333CC"/>
              </a:solidFill>
              <a:hlinkClick r:id="rId3"/>
            </a:endParaRPr>
          </a:p>
          <a:p>
            <a:endParaRPr lang="en-US" sz="1400" b="1" dirty="0" smtClean="0">
              <a:solidFill>
                <a:srgbClr val="3333CC"/>
              </a:solidFill>
              <a:hlinkClick r:id="rId3"/>
            </a:endParaRPr>
          </a:p>
          <a:p>
            <a:endParaRPr lang="en-US" sz="1400" b="1" dirty="0">
              <a:solidFill>
                <a:srgbClr val="3333CC"/>
              </a:solidFill>
              <a:hlinkClick r:id="rId3"/>
            </a:endParaRPr>
          </a:p>
          <a:p>
            <a:endParaRPr lang="en-US" sz="1400" b="1" dirty="0" smtClean="0">
              <a:solidFill>
                <a:srgbClr val="3333CC"/>
              </a:solidFill>
              <a:hlinkClick r:id="rId3"/>
            </a:endParaRPr>
          </a:p>
          <a:p>
            <a:endParaRPr lang="en-US" sz="1400" b="1" dirty="0" smtClean="0">
              <a:solidFill>
                <a:srgbClr val="3333CC"/>
              </a:solidFill>
              <a:hlinkClick r:id="rId3"/>
            </a:endParaRPr>
          </a:p>
          <a:p>
            <a:endParaRPr lang="en-US" sz="1400" b="1" dirty="0">
              <a:solidFill>
                <a:srgbClr val="3333CC"/>
              </a:solidFill>
              <a:hlinkClick r:id="rId3"/>
            </a:endParaRPr>
          </a:p>
          <a:p>
            <a:endParaRPr lang="en-US" sz="1400" b="1" dirty="0" smtClean="0">
              <a:solidFill>
                <a:srgbClr val="3333CC"/>
              </a:solidFill>
              <a:hlinkClick r:id="rId3"/>
            </a:endParaRPr>
          </a:p>
          <a:p>
            <a:endParaRPr lang="en-US" sz="1400" b="1" dirty="0">
              <a:solidFill>
                <a:srgbClr val="3333CC"/>
              </a:solidFill>
              <a:hlinkClick r:id="rId3"/>
            </a:endParaRPr>
          </a:p>
          <a:p>
            <a:endParaRPr lang="en-US" sz="1400" b="1" dirty="0" smtClean="0">
              <a:solidFill>
                <a:srgbClr val="3333CC"/>
              </a:solidFill>
              <a:hlinkClick r:id="rId3"/>
            </a:endParaRPr>
          </a:p>
          <a:p>
            <a:endParaRPr lang="en-US" sz="1400" b="1" dirty="0">
              <a:solidFill>
                <a:srgbClr val="3333CC"/>
              </a:solidFill>
              <a:hlinkClick r:id="rId3"/>
            </a:endParaRPr>
          </a:p>
          <a:p>
            <a:endParaRPr lang="en-US" sz="1400" b="1" dirty="0" smtClean="0">
              <a:solidFill>
                <a:srgbClr val="3333CC"/>
              </a:solidFill>
              <a:hlinkClick r:id="rId3"/>
            </a:endParaRPr>
          </a:p>
          <a:p>
            <a:endParaRPr lang="en-US" sz="1400" b="1" dirty="0">
              <a:solidFill>
                <a:srgbClr val="3333CC"/>
              </a:solidFill>
              <a:hlinkClick r:id="rId3"/>
            </a:endParaRPr>
          </a:p>
          <a:p>
            <a:endParaRPr lang="en-US" sz="1400" b="1" dirty="0" smtClean="0">
              <a:solidFill>
                <a:srgbClr val="3333CC"/>
              </a:solidFill>
              <a:hlinkClick r:id="rId3"/>
            </a:endParaRPr>
          </a:p>
          <a:p>
            <a:endParaRPr lang="en-US" sz="1400" b="1" dirty="0">
              <a:solidFill>
                <a:srgbClr val="3333CC"/>
              </a:solidFill>
              <a:hlinkClick r:id="rId3"/>
            </a:endParaRPr>
          </a:p>
          <a:p>
            <a:pPr marL="2693988"/>
            <a:r>
              <a:rPr lang="en-US" sz="1400" b="1" dirty="0" smtClean="0">
                <a:solidFill>
                  <a:srgbClr val="3333CC"/>
                </a:solidFill>
                <a:hlinkClick r:id="rId3"/>
              </a:rPr>
              <a:t>Link to AISC safety webinars</a:t>
            </a:r>
            <a:endParaRPr lang="en-US" sz="1400" b="1" dirty="0" smtClean="0">
              <a:solidFill>
                <a:srgbClr val="3333CC"/>
              </a:solidFill>
            </a:endParaRPr>
          </a:p>
          <a:p>
            <a:endParaRPr lang="en-US" sz="1200" b="1" dirty="0">
              <a:solidFill>
                <a:srgbClr val="3333CC"/>
              </a:solidFill>
            </a:endParaRPr>
          </a:p>
        </p:txBody>
      </p:sp>
      <p:sp>
        <p:nvSpPr>
          <p:cNvPr id="2" name="Title 1"/>
          <p:cNvSpPr>
            <a:spLocks noGrp="1"/>
          </p:cNvSpPr>
          <p:nvPr>
            <p:ph type="title"/>
          </p:nvPr>
        </p:nvSpPr>
        <p:spPr>
          <a:xfrm>
            <a:off x="304800" y="457000"/>
            <a:ext cx="8229600" cy="1143200"/>
          </a:xfrm>
        </p:spPr>
        <p:txBody>
          <a:bodyPr/>
          <a:lstStyle/>
          <a:p>
            <a:r>
              <a:rPr lang="en-US" dirty="0" smtClean="0">
                <a:solidFill>
                  <a:srgbClr val="0C30B8"/>
                </a:solidFill>
              </a:rPr>
              <a:t>Electrical Safety</a:t>
            </a:r>
            <a:r>
              <a:rPr lang="en-US" dirty="0">
                <a:solidFill>
                  <a:srgbClr val="0C30B8"/>
                </a:solidFill>
              </a:rPr>
              <a:t> </a:t>
            </a:r>
            <a:r>
              <a:rPr lang="en-US" dirty="0" smtClean="0">
                <a:solidFill>
                  <a:srgbClr val="0C30B8"/>
                </a:solidFill>
              </a:rPr>
              <a:t>- </a:t>
            </a:r>
            <a:r>
              <a:rPr lang="en-US" sz="2400" dirty="0" smtClean="0">
                <a:solidFill>
                  <a:srgbClr val="0C30B8"/>
                </a:solidFill>
              </a:rPr>
              <a:t>Module </a:t>
            </a:r>
            <a:r>
              <a:rPr lang="en-US" sz="2400" dirty="0">
                <a:solidFill>
                  <a:srgbClr val="0C30B8"/>
                </a:solidFill>
              </a:rPr>
              <a:t>6</a:t>
            </a:r>
            <a:r>
              <a:rPr lang="en-US" dirty="0" smtClean="0">
                <a:solidFill>
                  <a:srgbClr val="0C30B8"/>
                </a:solidFill>
              </a:rPr>
              <a:t> </a:t>
            </a:r>
            <a:r>
              <a:rPr lang="en-US" sz="2400" dirty="0" smtClean="0">
                <a:solidFill>
                  <a:schemeClr val="bg1"/>
                </a:solidFill>
              </a:rPr>
              <a:t>slide 18</a:t>
            </a:r>
            <a:endParaRPr lang="en-US" sz="1600" dirty="0">
              <a:solidFill>
                <a:schemeClr val="bg1"/>
              </a:solidFill>
            </a:endParaRPr>
          </a:p>
        </p:txBody>
      </p:sp>
      <p:sp>
        <p:nvSpPr>
          <p:cNvPr id="5" name="Slide Number Placeholder 4"/>
          <p:cNvSpPr>
            <a:spLocks noGrp="1"/>
          </p:cNvSpPr>
          <p:nvPr>
            <p:ph type="sldNum" sz="quarter" idx="11"/>
          </p:nvPr>
        </p:nvSpPr>
        <p:spPr/>
        <p:txBody>
          <a:bodyPr/>
          <a:lstStyle/>
          <a:p>
            <a:fld id="{B3F18419-AC6D-4ED2-A892-A000DD3A58AB}" type="slidenum">
              <a:rPr lang="en-US" smtClean="0">
                <a:solidFill>
                  <a:srgbClr val="000000">
                    <a:tint val="75000"/>
                  </a:srgbClr>
                </a:solidFill>
              </a:rPr>
              <a:pPr/>
              <a:t>18</a:t>
            </a:fld>
            <a:endParaRPr lang="en-US" dirty="0">
              <a:solidFill>
                <a:srgbClr val="000000">
                  <a:tint val="75000"/>
                </a:srgbClr>
              </a:solidFill>
            </a:endParaRPr>
          </a:p>
        </p:txBody>
      </p:sp>
      <p:pic>
        <p:nvPicPr>
          <p:cNvPr id="1026" name="Picture 2" title="Photo - screenshot of AISC Webpage where you can find arc flash webina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38400" y="2438399"/>
            <a:ext cx="5717811" cy="3736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5803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544047" y="1524025"/>
            <a:ext cx="3799353" cy="3724153"/>
          </a:xfrm>
          <a:noFill/>
        </p:spPr>
        <p:txBody>
          <a:bodyPr/>
          <a:lstStyle/>
          <a:p>
            <a:pPr marL="342900" indent="-342900" eaLnBrk="1" hangingPunct="1">
              <a:buClr>
                <a:srgbClr val="0C30B8"/>
              </a:buClr>
              <a:buFont typeface="Wingdings" panose="05000000000000000000" pitchFamily="2" charset="2"/>
              <a:buChar char="q"/>
            </a:pPr>
            <a:r>
              <a:rPr lang="en-US" altLang="en-US" sz="2400" dirty="0" smtClean="0">
                <a:solidFill>
                  <a:schemeClr val="tx1"/>
                </a:solidFill>
                <a:latin typeface="Arial" panose="020B0604020202020204" pitchFamily="34" charset="0"/>
                <a:cs typeface="Arial" panose="020B0604020202020204" pitchFamily="34" charset="0"/>
              </a:rPr>
              <a:t>Electricity can cause explosions and or fires if the conditions are right.</a:t>
            </a:r>
          </a:p>
          <a:p>
            <a:pPr marL="342900" indent="-342900" eaLnBrk="1" hangingPunct="1">
              <a:buClr>
                <a:srgbClr val="0C30B8"/>
              </a:buClr>
              <a:buFont typeface="Wingdings" panose="05000000000000000000" pitchFamily="2" charset="2"/>
              <a:buChar char="q"/>
            </a:pPr>
            <a:endParaRPr lang="en-US" altLang="en-US" sz="2400" dirty="0" smtClean="0">
              <a:solidFill>
                <a:schemeClr val="tx1"/>
              </a:solidFill>
              <a:latin typeface="Arial" panose="020B0604020202020204" pitchFamily="34" charset="0"/>
              <a:cs typeface="Arial" panose="020B0604020202020204" pitchFamily="34" charset="0"/>
            </a:endParaRPr>
          </a:p>
          <a:p>
            <a:pPr marL="342900" indent="-342900" eaLnBrk="1" hangingPunct="1">
              <a:buClr>
                <a:srgbClr val="0C30B8"/>
              </a:buClr>
              <a:buFont typeface="Wingdings" panose="05000000000000000000" pitchFamily="2" charset="2"/>
              <a:buChar char="q"/>
            </a:pPr>
            <a:r>
              <a:rPr lang="en-US" altLang="en-US" sz="2400" dirty="0" smtClean="0">
                <a:solidFill>
                  <a:schemeClr val="tx1"/>
                </a:solidFill>
                <a:latin typeface="Arial" panose="020B0604020202020204" pitchFamily="34" charset="0"/>
                <a:cs typeface="Arial" panose="020B0604020202020204" pitchFamily="34" charset="0"/>
              </a:rPr>
              <a:t>Bad insulation, static electricity, and overloaded circuits all contribute to explosions.</a:t>
            </a:r>
          </a:p>
        </p:txBody>
      </p:sp>
      <p:sp>
        <p:nvSpPr>
          <p:cNvPr id="10242"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E02088CE-5BE0-41CC-B998-D487B2C0359F}" type="slidenum">
              <a:rPr lang="en-US" altLang="en-US" sz="1400" smtClean="0">
                <a:solidFill>
                  <a:srgbClr val="000000"/>
                </a:solidFill>
              </a:rPr>
              <a:pPr eaLnBrk="1" hangingPunct="1">
                <a:spcBef>
                  <a:spcPct val="0"/>
                </a:spcBef>
                <a:buFontTx/>
                <a:buNone/>
              </a:pPr>
              <a:t>19</a:t>
            </a:fld>
            <a:endParaRPr lang="en-US" altLang="en-US" sz="1400" dirty="0" smtClean="0">
              <a:solidFill>
                <a:srgbClr val="000000"/>
              </a:solidFill>
            </a:endParaRPr>
          </a:p>
        </p:txBody>
      </p:sp>
      <p:sp>
        <p:nvSpPr>
          <p:cNvPr id="6" name="Title 1"/>
          <p:cNvSpPr>
            <a:spLocks noGrp="1"/>
          </p:cNvSpPr>
          <p:nvPr>
            <p:ph type="title"/>
          </p:nvPr>
        </p:nvSpPr>
        <p:spPr>
          <a:xfrm>
            <a:off x="304800" y="457000"/>
            <a:ext cx="8229600" cy="1143200"/>
          </a:xfrm>
        </p:spPr>
        <p:txBody>
          <a:bodyPr/>
          <a:lstStyle/>
          <a:p>
            <a:r>
              <a:rPr lang="en-US" dirty="0" smtClean="0">
                <a:solidFill>
                  <a:srgbClr val="0C30B8"/>
                </a:solidFill>
              </a:rPr>
              <a:t>Electrical Safety</a:t>
            </a:r>
            <a:r>
              <a:rPr lang="en-US" dirty="0">
                <a:solidFill>
                  <a:srgbClr val="0C30B8"/>
                </a:solidFill>
              </a:rPr>
              <a:t> </a:t>
            </a:r>
            <a:r>
              <a:rPr lang="en-US" dirty="0" smtClean="0">
                <a:solidFill>
                  <a:srgbClr val="0C30B8"/>
                </a:solidFill>
              </a:rPr>
              <a:t>- </a:t>
            </a:r>
            <a:r>
              <a:rPr lang="en-US" sz="2400" dirty="0" smtClean="0">
                <a:solidFill>
                  <a:srgbClr val="0C30B8"/>
                </a:solidFill>
              </a:rPr>
              <a:t>Module </a:t>
            </a:r>
            <a:r>
              <a:rPr lang="en-US" sz="2400" dirty="0">
                <a:solidFill>
                  <a:srgbClr val="0C30B8"/>
                </a:solidFill>
              </a:rPr>
              <a:t>6</a:t>
            </a:r>
            <a:r>
              <a:rPr lang="en-US" dirty="0" smtClean="0">
                <a:solidFill>
                  <a:srgbClr val="0C30B8"/>
                </a:solidFill>
              </a:rPr>
              <a:t> </a:t>
            </a:r>
            <a:r>
              <a:rPr lang="en-US" sz="2400" dirty="0" smtClean="0">
                <a:solidFill>
                  <a:schemeClr val="bg1"/>
                </a:solidFill>
              </a:rPr>
              <a:t>slide 19</a:t>
            </a:r>
            <a:endParaRPr lang="en-US" sz="1600" dirty="0">
              <a:solidFill>
                <a:schemeClr val="bg1"/>
              </a:solidFill>
            </a:endParaRPr>
          </a:p>
        </p:txBody>
      </p:sp>
    </p:spTree>
    <p:extLst>
      <p:ext uri="{BB962C8B-B14F-4D97-AF65-F5344CB8AC3E}">
        <p14:creationId xmlns:p14="http://schemas.microsoft.com/office/powerpoint/2010/main" val="3738483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04800" y="457000"/>
            <a:ext cx="8229600" cy="1143200"/>
          </a:xfrm>
          <a:prstGeom prst="rect">
            <a:avLst/>
          </a:prstGeom>
        </p:spPr>
        <p:txBody>
          <a:bodyPr lIns="91425" tIns="91425" rIns="91425" bIns="91425" anchor="b" anchorCtr="0">
            <a:noAutofit/>
          </a:bodyPr>
          <a:lstStyle/>
          <a:p>
            <a:r>
              <a:rPr lang="en-US" dirty="0" smtClean="0">
                <a:solidFill>
                  <a:srgbClr val="0C30B8"/>
                </a:solidFill>
              </a:rPr>
              <a:t>Electrical Safety </a:t>
            </a:r>
            <a:r>
              <a:rPr lang="en-US" sz="2400" dirty="0" smtClean="0">
                <a:solidFill>
                  <a:srgbClr val="0C30B8"/>
                </a:solidFill>
              </a:rPr>
              <a:t>- Module 6 </a:t>
            </a:r>
            <a:r>
              <a:rPr lang="en-US" sz="2400" dirty="0" smtClean="0">
                <a:solidFill>
                  <a:schemeClr val="bg1"/>
                </a:solidFill>
              </a:rPr>
              <a:t>slide 2</a:t>
            </a:r>
            <a:endParaRPr lang="en" dirty="0">
              <a:solidFill>
                <a:schemeClr val="bg1"/>
              </a:solidFill>
            </a:endParaRPr>
          </a:p>
        </p:txBody>
      </p:sp>
      <p:sp>
        <p:nvSpPr>
          <p:cNvPr id="201" name="Shape 201"/>
          <p:cNvSpPr txBox="1">
            <a:spLocks noGrp="1"/>
          </p:cNvSpPr>
          <p:nvPr>
            <p:ph type="body" idx="1"/>
          </p:nvPr>
        </p:nvSpPr>
        <p:spPr>
          <a:xfrm>
            <a:off x="457200" y="1600201"/>
            <a:ext cx="8229600" cy="4967599"/>
          </a:xfrm>
          <a:prstGeom prst="rect">
            <a:avLst/>
          </a:prstGeom>
        </p:spPr>
        <p:txBody>
          <a:bodyPr lIns="91425" tIns="91425" rIns="91425" bIns="91425" anchor="t" anchorCtr="0">
            <a:noAutofit/>
          </a:bodyPr>
          <a:lstStyle/>
          <a:p>
            <a:pPr lvl="0"/>
            <a:r>
              <a:rPr lang="en" sz="2400" b="1" dirty="0">
                <a:solidFill>
                  <a:srgbClr val="0C30B8"/>
                </a:solidFill>
              </a:rPr>
              <a:t>OSHA Grant Information</a:t>
            </a:r>
            <a:endParaRPr lang="en-US" sz="2400" b="1" i="1" dirty="0" smtClean="0">
              <a:solidFill>
                <a:srgbClr val="0C30B8"/>
              </a:solidFill>
            </a:endParaRPr>
          </a:p>
          <a:p>
            <a:pPr lvl="0" rtl="0">
              <a:spcBef>
                <a:spcPts val="0"/>
              </a:spcBef>
              <a:buClr>
                <a:schemeClr val="dk1"/>
              </a:buClr>
              <a:buFont typeface="Arial"/>
              <a:buNone/>
            </a:pPr>
            <a:endParaRPr lang="en-US" sz="2400" i="1" dirty="0"/>
          </a:p>
          <a:p>
            <a:pPr lvl="0" rtl="0">
              <a:spcBef>
                <a:spcPts val="0"/>
              </a:spcBef>
              <a:buClr>
                <a:schemeClr val="dk1"/>
              </a:buClr>
              <a:buFont typeface="Arial"/>
              <a:buNone/>
            </a:pPr>
            <a:r>
              <a:rPr lang="en-US" sz="2400" i="1" dirty="0" smtClean="0"/>
              <a:t>This material was produced under grant number </a:t>
            </a:r>
          </a:p>
          <a:p>
            <a:pPr lvl="0" rtl="0">
              <a:spcBef>
                <a:spcPts val="0"/>
              </a:spcBef>
              <a:buClr>
                <a:schemeClr val="dk1"/>
              </a:buClr>
              <a:buFont typeface="Arial"/>
              <a:buNone/>
            </a:pPr>
            <a:r>
              <a:rPr lang="en-US" sz="2400" i="1" dirty="0" smtClean="0"/>
              <a:t>SH-26316-SH4 from the Occupational Safety and Health Administration, U.S. Department of Labor. It does not necessarily reflect the views or policies of the U.S. Department of Labor, nor does mention of trades names, commercial products, or organizations imply endorsement by the U.S. Government.</a:t>
            </a:r>
            <a:endParaRPr sz="2400" i="1" dirty="0"/>
          </a:p>
          <a:p>
            <a:pPr>
              <a:spcBef>
                <a:spcPts val="0"/>
              </a:spcBef>
              <a:buNone/>
            </a:pPr>
            <a:endParaRPr sz="1400" dirty="0"/>
          </a:p>
        </p:txBody>
      </p:sp>
      <p:sp>
        <p:nvSpPr>
          <p:cNvPr id="3" name="Slide Number Placeholder 2"/>
          <p:cNvSpPr>
            <a:spLocks noGrp="1"/>
          </p:cNvSpPr>
          <p:nvPr>
            <p:ph type="sldNum" sz="quarter" idx="4294967295"/>
          </p:nvPr>
        </p:nvSpPr>
        <p:spPr>
          <a:xfrm>
            <a:off x="6553200" y="6356355"/>
            <a:ext cx="2133600" cy="366183"/>
          </a:xfrm>
          <a:prstGeom prst="rect">
            <a:avLst/>
          </a:prstGeom>
        </p:spPr>
        <p:txBody>
          <a:bodyPr/>
          <a:lstStyle/>
          <a:p>
            <a:fld id="{B3F18419-AC6D-4ED2-A892-A000DD3A58AB}" type="slidenum">
              <a:rPr lang="en-US" smtClean="0"/>
              <a:t>2</a:t>
            </a:fld>
            <a:endParaRPr lang="en-US" dirty="0"/>
          </a:p>
        </p:txBody>
      </p:sp>
    </p:spTree>
    <p:extLst>
      <p:ext uri="{BB962C8B-B14F-4D97-AF65-F5344CB8AC3E}">
        <p14:creationId xmlns:p14="http://schemas.microsoft.com/office/powerpoint/2010/main" val="468089680"/>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47800"/>
            <a:ext cx="8686800" cy="4510267"/>
          </a:xfrm>
        </p:spPr>
        <p:txBody>
          <a:bodyPr/>
          <a:lstStyle/>
          <a:p>
            <a:r>
              <a:rPr lang="en-US" sz="2400" b="1" dirty="0" smtClean="0">
                <a:solidFill>
                  <a:srgbClr val="0C30B8"/>
                </a:solidFill>
              </a:rPr>
              <a:t>What is an electrical circuit?</a:t>
            </a:r>
            <a:endParaRPr lang="en-US" sz="2400" b="1" dirty="0">
              <a:solidFill>
                <a:srgbClr val="0C30B8"/>
              </a:solidFill>
            </a:endParaRPr>
          </a:p>
          <a:p>
            <a:endParaRPr lang="en-US" sz="1200" dirty="0" smtClean="0"/>
          </a:p>
          <a:p>
            <a:pPr marL="342900" indent="-342900">
              <a:buClr>
                <a:srgbClr val="0C30B8"/>
              </a:buClr>
              <a:buFont typeface="Wingdings" panose="05000000000000000000" pitchFamily="2" charset="2"/>
              <a:buChar char="q"/>
            </a:pPr>
            <a:r>
              <a:rPr lang="en-US" sz="2400" dirty="0" smtClean="0"/>
              <a:t>Electricity flows from a voltage source through a conductive path to a load and returns to the voltage source</a:t>
            </a:r>
          </a:p>
          <a:p>
            <a:pPr>
              <a:buClr>
                <a:schemeClr val="accent2">
                  <a:lumMod val="50000"/>
                </a:schemeClr>
              </a:buClr>
            </a:pPr>
            <a:endParaRPr lang="en-US" sz="2400" dirty="0" smtClean="0"/>
          </a:p>
          <a:p>
            <a:endParaRPr lang="en-US" sz="2400" dirty="0" smtClean="0"/>
          </a:p>
          <a:p>
            <a:pPr>
              <a:buClr>
                <a:srgbClr val="3333CC"/>
              </a:buClr>
            </a:pPr>
            <a:endParaRPr lang="en-US" sz="1200" dirty="0" smtClean="0">
              <a:solidFill>
                <a:schemeClr val="tx1"/>
              </a:solidFill>
            </a:endParaRPr>
          </a:p>
          <a:p>
            <a:endParaRPr lang="en-US" sz="1200" b="1" dirty="0">
              <a:solidFill>
                <a:srgbClr val="3333CC"/>
              </a:solidFill>
            </a:endParaRPr>
          </a:p>
        </p:txBody>
      </p:sp>
      <p:sp>
        <p:nvSpPr>
          <p:cNvPr id="2" name="Title 1"/>
          <p:cNvSpPr>
            <a:spLocks noGrp="1"/>
          </p:cNvSpPr>
          <p:nvPr>
            <p:ph type="title"/>
          </p:nvPr>
        </p:nvSpPr>
        <p:spPr>
          <a:xfrm>
            <a:off x="304800" y="457000"/>
            <a:ext cx="8229600" cy="1143200"/>
          </a:xfrm>
        </p:spPr>
        <p:txBody>
          <a:bodyPr/>
          <a:lstStyle/>
          <a:p>
            <a:r>
              <a:rPr lang="en-US" dirty="0" smtClean="0">
                <a:solidFill>
                  <a:srgbClr val="0C30B8"/>
                </a:solidFill>
              </a:rPr>
              <a:t>Electrical </a:t>
            </a:r>
            <a:r>
              <a:rPr lang="en-US" dirty="0">
                <a:solidFill>
                  <a:srgbClr val="0C30B8"/>
                </a:solidFill>
              </a:rPr>
              <a:t>Safety </a:t>
            </a:r>
            <a:r>
              <a:rPr lang="en-US" dirty="0" smtClean="0">
                <a:solidFill>
                  <a:srgbClr val="0C30B8"/>
                </a:solidFill>
              </a:rPr>
              <a:t>- </a:t>
            </a:r>
            <a:r>
              <a:rPr lang="en-US" sz="2400" dirty="0" smtClean="0">
                <a:solidFill>
                  <a:srgbClr val="0C30B8"/>
                </a:solidFill>
              </a:rPr>
              <a:t>Module </a:t>
            </a:r>
            <a:r>
              <a:rPr lang="en-US" sz="2400" dirty="0">
                <a:solidFill>
                  <a:srgbClr val="0C30B8"/>
                </a:solidFill>
              </a:rPr>
              <a:t>6</a:t>
            </a:r>
            <a:r>
              <a:rPr lang="en-US" dirty="0" smtClean="0">
                <a:solidFill>
                  <a:srgbClr val="0C30B8"/>
                </a:solidFill>
              </a:rPr>
              <a:t> </a:t>
            </a:r>
            <a:r>
              <a:rPr lang="en-US" sz="2400" dirty="0" smtClean="0">
                <a:solidFill>
                  <a:schemeClr val="bg1"/>
                </a:solidFill>
              </a:rPr>
              <a:t>slide 20</a:t>
            </a:r>
            <a:endParaRPr lang="en-US" sz="1600" dirty="0">
              <a:solidFill>
                <a:schemeClr val="bg1"/>
              </a:solidFill>
            </a:endParaRPr>
          </a:p>
        </p:txBody>
      </p:sp>
      <p:sp>
        <p:nvSpPr>
          <p:cNvPr id="5" name="Slide Number Placeholder 4"/>
          <p:cNvSpPr>
            <a:spLocks noGrp="1"/>
          </p:cNvSpPr>
          <p:nvPr>
            <p:ph type="sldNum" sz="quarter" idx="11"/>
          </p:nvPr>
        </p:nvSpPr>
        <p:spPr/>
        <p:txBody>
          <a:bodyPr/>
          <a:lstStyle/>
          <a:p>
            <a:fld id="{B3F18419-AC6D-4ED2-A892-A000DD3A58AB}" type="slidenum">
              <a:rPr lang="en-US" smtClean="0">
                <a:solidFill>
                  <a:srgbClr val="000000">
                    <a:tint val="75000"/>
                  </a:srgbClr>
                </a:solidFill>
              </a:rPr>
              <a:pPr/>
              <a:t>20</a:t>
            </a:fld>
            <a:endParaRPr lang="en-US" dirty="0">
              <a:solidFill>
                <a:srgbClr val="000000">
                  <a:tint val="75000"/>
                </a:srgbClr>
              </a:solidFill>
            </a:endParaRPr>
          </a:p>
        </p:txBody>
      </p:sp>
      <p:pic>
        <p:nvPicPr>
          <p:cNvPr id="6" name="Picture 5" title="Photo - Electric cable - neutral, hot wire and grounding wir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6047" y="2944436"/>
            <a:ext cx="4303684" cy="3227763"/>
          </a:xfrm>
          <a:prstGeom prst="rect">
            <a:avLst/>
          </a:prstGeom>
        </p:spPr>
      </p:pic>
      <p:sp>
        <p:nvSpPr>
          <p:cNvPr id="7" name="TextBox 6"/>
          <p:cNvSpPr txBox="1"/>
          <p:nvPr/>
        </p:nvSpPr>
        <p:spPr>
          <a:xfrm>
            <a:off x="6141720" y="3650889"/>
            <a:ext cx="928459" cy="369332"/>
          </a:xfrm>
          <a:prstGeom prst="rect">
            <a:avLst/>
          </a:prstGeom>
          <a:noFill/>
        </p:spPr>
        <p:txBody>
          <a:bodyPr wrap="none" rtlCol="0">
            <a:spAutoFit/>
          </a:bodyPr>
          <a:lstStyle/>
          <a:p>
            <a:r>
              <a:rPr lang="en-US" dirty="0" smtClean="0"/>
              <a:t>Neutral</a:t>
            </a:r>
            <a:endParaRPr lang="en-US" dirty="0"/>
          </a:p>
        </p:txBody>
      </p:sp>
      <p:sp>
        <p:nvSpPr>
          <p:cNvPr id="8" name="TextBox 7"/>
          <p:cNvSpPr txBox="1"/>
          <p:nvPr/>
        </p:nvSpPr>
        <p:spPr>
          <a:xfrm>
            <a:off x="6118303" y="4909004"/>
            <a:ext cx="1031051" cy="369332"/>
          </a:xfrm>
          <a:prstGeom prst="rect">
            <a:avLst/>
          </a:prstGeom>
          <a:noFill/>
        </p:spPr>
        <p:txBody>
          <a:bodyPr wrap="none" rtlCol="0">
            <a:spAutoFit/>
          </a:bodyPr>
          <a:lstStyle/>
          <a:p>
            <a:r>
              <a:rPr lang="en-US" dirty="0" smtClean="0"/>
              <a:t>Hot wire</a:t>
            </a:r>
            <a:endParaRPr lang="en-US" dirty="0"/>
          </a:p>
        </p:txBody>
      </p:sp>
      <p:sp>
        <p:nvSpPr>
          <p:cNvPr id="9" name="TextBox 8"/>
          <p:cNvSpPr txBox="1"/>
          <p:nvPr/>
        </p:nvSpPr>
        <p:spPr>
          <a:xfrm>
            <a:off x="6118303" y="5490339"/>
            <a:ext cx="1749197" cy="369332"/>
          </a:xfrm>
          <a:prstGeom prst="rect">
            <a:avLst/>
          </a:prstGeom>
          <a:noFill/>
        </p:spPr>
        <p:txBody>
          <a:bodyPr wrap="none" rtlCol="0">
            <a:spAutoFit/>
          </a:bodyPr>
          <a:lstStyle/>
          <a:p>
            <a:r>
              <a:rPr lang="en-US" dirty="0" smtClean="0"/>
              <a:t>Grounding wire</a:t>
            </a:r>
            <a:endParaRPr lang="en-US" dirty="0"/>
          </a:p>
        </p:txBody>
      </p:sp>
    </p:spTree>
    <p:extLst>
      <p:ext uri="{BB962C8B-B14F-4D97-AF65-F5344CB8AC3E}">
        <p14:creationId xmlns:p14="http://schemas.microsoft.com/office/powerpoint/2010/main" val="2278114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altLang="en-US" sz="2400" b="1" dirty="0" smtClean="0">
                <a:solidFill>
                  <a:srgbClr val="0C30B8"/>
                </a:solidFill>
                <a:latin typeface="Arial" panose="020B0604020202020204" pitchFamily="34" charset="0"/>
                <a:cs typeface="Arial" panose="020B0604020202020204" pitchFamily="34" charset="0"/>
              </a:rPr>
              <a:t>Polarity</a:t>
            </a:r>
          </a:p>
          <a:p>
            <a:r>
              <a:rPr lang="en-US" sz="2400" dirty="0" smtClean="0">
                <a:solidFill>
                  <a:schemeClr val="tx1"/>
                </a:solidFill>
                <a:latin typeface="Arial" panose="020B0604020202020204" pitchFamily="34" charset="0"/>
                <a:cs typeface="Arial" panose="020B0604020202020204" pitchFamily="34" charset="0"/>
              </a:rPr>
              <a:t>Certain electrical using devices are sensitive to polarity so it is important that circuits be wired properly and proper plugs are used. </a:t>
            </a:r>
            <a:endParaRPr lang="en-US" sz="2400" dirty="0">
              <a:solidFill>
                <a:schemeClr val="tx1"/>
              </a:solidFill>
            </a:endParaRPr>
          </a:p>
        </p:txBody>
      </p:sp>
      <p:sp>
        <p:nvSpPr>
          <p:cNvPr id="16386" name="Title 1"/>
          <p:cNvSpPr>
            <a:spLocks noGrp="1"/>
          </p:cNvSpPr>
          <p:nvPr>
            <p:ph type="title"/>
          </p:nvPr>
        </p:nvSpPr>
        <p:spPr>
          <a:xfrm>
            <a:off x="304800" y="457000"/>
            <a:ext cx="8229600" cy="1143200"/>
          </a:xfrm>
        </p:spPr>
        <p:txBody>
          <a:bodyPr/>
          <a:lstStyle/>
          <a:p>
            <a:r>
              <a:rPr lang="en-US" dirty="0" smtClean="0">
                <a:solidFill>
                  <a:srgbClr val="0C30B8"/>
                </a:solidFill>
              </a:rPr>
              <a:t>Electrical Safety - </a:t>
            </a:r>
            <a:r>
              <a:rPr lang="en-US" sz="2400" dirty="0" smtClean="0">
                <a:solidFill>
                  <a:srgbClr val="0C30B8"/>
                </a:solidFill>
              </a:rPr>
              <a:t>Module 6 </a:t>
            </a:r>
            <a:r>
              <a:rPr lang="en-US" sz="1600" dirty="0" smtClean="0">
                <a:solidFill>
                  <a:schemeClr val="bg1"/>
                </a:solidFill>
              </a:rPr>
              <a:t>slide 21</a:t>
            </a:r>
            <a:endParaRPr lang="en-US" altLang="en-US" sz="1600" b="1" dirty="0" smtClean="0">
              <a:solidFill>
                <a:schemeClr val="bg1"/>
              </a:solidFill>
              <a:latin typeface="Arial" panose="020B0604020202020204" pitchFamily="34" charset="0"/>
              <a:cs typeface="Arial" panose="020B0604020202020204" pitchFamily="34" charset="0"/>
            </a:endParaRPr>
          </a:p>
        </p:txBody>
      </p:sp>
      <p:sp>
        <p:nvSpPr>
          <p:cNvPr id="163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EBE67521-AD80-4605-A559-5584D7484CAC}" type="slidenum">
              <a:rPr lang="en-US" altLang="en-US" sz="1400" smtClean="0">
                <a:solidFill>
                  <a:srgbClr val="000000"/>
                </a:solidFill>
              </a:rPr>
              <a:pPr eaLnBrk="1" hangingPunct="1">
                <a:spcBef>
                  <a:spcPct val="0"/>
                </a:spcBef>
                <a:buFontTx/>
                <a:buNone/>
              </a:pPr>
              <a:t>21</a:t>
            </a:fld>
            <a:endParaRPr lang="en-US" altLang="en-US" sz="1400" dirty="0" smtClean="0">
              <a:solidFill>
                <a:srgbClr val="000000"/>
              </a:solidFill>
            </a:endParaRPr>
          </a:p>
        </p:txBody>
      </p:sp>
      <p:pic>
        <p:nvPicPr>
          <p:cNvPr id="7170" name="Picture 2" descr="C:\Users\mrozowsk\Desktop\IMG_1082.JPG" title="Photo - Larger slot and third prong limits reversing polarity"/>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r="-2"/>
          <a:stretch/>
        </p:blipFill>
        <p:spPr bwMode="auto">
          <a:xfrm>
            <a:off x="685800" y="3345868"/>
            <a:ext cx="1979474" cy="20089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title="Photo - electric plug example"/>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238999" y="3372191"/>
            <a:ext cx="1688905" cy="1982579"/>
          </a:xfrm>
          <a:prstGeom prst="rect">
            <a:avLst/>
          </a:prstGeom>
        </p:spPr>
      </p:pic>
      <p:pic>
        <p:nvPicPr>
          <p:cNvPr id="6" name="Picture 5" title="Photo - Electric plug example"/>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a:ext>
            </a:extLst>
          </a:blip>
          <a:srcRect t="-1573" r="-7492"/>
          <a:stretch/>
        </p:blipFill>
        <p:spPr>
          <a:xfrm>
            <a:off x="2849431" y="3345868"/>
            <a:ext cx="2139900" cy="2008904"/>
          </a:xfrm>
          <a:prstGeom prst="rect">
            <a:avLst/>
          </a:prstGeom>
        </p:spPr>
      </p:pic>
      <p:pic>
        <p:nvPicPr>
          <p:cNvPr id="7" name="Picture 6" title="Photo - extension cord end"/>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40000"/>
                    </a14:imgEffect>
                  </a14:imgLayer>
                </a14:imgProps>
              </a:ext>
              <a:ext uri="{28A0092B-C50C-407E-A947-70E740481C1C}">
                <a14:useLocalDpi xmlns:a14="http://schemas.microsoft.com/office/drawing/2010/main"/>
              </a:ext>
            </a:extLst>
          </a:blip>
          <a:srcRect/>
          <a:stretch/>
        </p:blipFill>
        <p:spPr>
          <a:xfrm>
            <a:off x="4954695" y="3364582"/>
            <a:ext cx="2128308" cy="1990189"/>
          </a:xfrm>
          <a:prstGeom prst="rect">
            <a:avLst/>
          </a:prstGeom>
        </p:spPr>
      </p:pic>
      <p:sp>
        <p:nvSpPr>
          <p:cNvPr id="8" name="TextBox 7"/>
          <p:cNvSpPr txBox="1"/>
          <p:nvPr/>
        </p:nvSpPr>
        <p:spPr>
          <a:xfrm>
            <a:off x="2333225" y="5682734"/>
            <a:ext cx="5301451" cy="369332"/>
          </a:xfrm>
          <a:prstGeom prst="rect">
            <a:avLst/>
          </a:prstGeom>
          <a:noFill/>
        </p:spPr>
        <p:txBody>
          <a:bodyPr wrap="none" rtlCol="0">
            <a:spAutoFit/>
          </a:bodyPr>
          <a:lstStyle/>
          <a:p>
            <a:r>
              <a:rPr lang="en-US" dirty="0" smtClean="0"/>
              <a:t>Larger slot and third prong limits reversing polarity</a:t>
            </a:r>
            <a:endParaRPr lang="en-US" dirty="0"/>
          </a:p>
        </p:txBody>
      </p:sp>
      <p:cxnSp>
        <p:nvCxnSpPr>
          <p:cNvPr id="10" name="Straight Arrow Connector 9" title="Red arrow pointing to a larger slot and third prong"/>
          <p:cNvCxnSpPr>
            <a:stCxn id="8" idx="1"/>
          </p:cNvCxnSpPr>
          <p:nvPr/>
        </p:nvCxnSpPr>
        <p:spPr>
          <a:xfrm flipH="1" flipV="1">
            <a:off x="1295400" y="4363480"/>
            <a:ext cx="1037825" cy="15039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44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pPr>
              <a:buClr>
                <a:srgbClr val="0070C0"/>
              </a:buClr>
              <a:defRPr/>
            </a:pPr>
            <a:r>
              <a:rPr lang="en-US" altLang="en-US" sz="2400" b="1" dirty="0" smtClean="0">
                <a:solidFill>
                  <a:srgbClr val="0C30B8"/>
                </a:solidFill>
                <a:latin typeface="Arial" panose="020B0604020202020204" pitchFamily="34" charset="0"/>
                <a:cs typeface="Arial" panose="020B0604020202020204" pitchFamily="34" charset="0"/>
              </a:rPr>
              <a:t>Insulating </a:t>
            </a:r>
            <a:r>
              <a:rPr lang="en-US" altLang="en-US" sz="2400" b="1" dirty="0">
                <a:solidFill>
                  <a:srgbClr val="0C30B8"/>
                </a:solidFill>
                <a:latin typeface="Arial" panose="020B0604020202020204" pitchFamily="34" charset="0"/>
                <a:cs typeface="Arial" panose="020B0604020202020204" pitchFamily="34" charset="0"/>
              </a:rPr>
              <a:t>the Conductors</a:t>
            </a:r>
            <a:endParaRPr lang="en-US" sz="2400" dirty="0" smtClean="0">
              <a:solidFill>
                <a:srgbClr val="0C30B8"/>
              </a:solidFill>
              <a:latin typeface="Arial" panose="020B0604020202020204" pitchFamily="34" charset="0"/>
              <a:cs typeface="Arial" panose="020B0604020202020204" pitchFamily="34" charset="0"/>
            </a:endParaRPr>
          </a:p>
          <a:p>
            <a:pPr>
              <a:spcBef>
                <a:spcPts val="0"/>
              </a:spcBef>
              <a:buClr>
                <a:srgbClr val="0C30B8"/>
              </a:buClr>
              <a:buFont typeface="Wingdings" panose="05000000000000000000" pitchFamily="2" charset="2"/>
              <a:buChar char="q"/>
              <a:defRPr/>
            </a:pPr>
            <a:r>
              <a:rPr lang="en-US" sz="2400" dirty="0" smtClean="0">
                <a:latin typeface="Arial" panose="020B0604020202020204" pitchFamily="34" charset="0"/>
                <a:cs typeface="Arial" panose="020B0604020202020204" pitchFamily="34" charset="0"/>
              </a:rPr>
              <a:t>Simplest way to protect workers from </a:t>
            </a:r>
          </a:p>
          <a:p>
            <a:pPr>
              <a:spcBef>
                <a:spcPts val="0"/>
              </a:spcBef>
              <a:buClr>
                <a:srgbClr val="0C30B8"/>
              </a:buClr>
              <a:defRPr/>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energized wires is by </a:t>
            </a:r>
            <a:r>
              <a:rPr lang="en-US" sz="2400" dirty="0" smtClean="0">
                <a:solidFill>
                  <a:schemeClr val="tx1"/>
                </a:solidFill>
                <a:latin typeface="Arial" panose="020B0604020202020204" pitchFamily="34" charset="0"/>
                <a:cs typeface="Arial" panose="020B0604020202020204" pitchFamily="34" charset="0"/>
              </a:rPr>
              <a:t>insulation</a:t>
            </a:r>
          </a:p>
          <a:p>
            <a:pPr lvl="1">
              <a:spcBef>
                <a:spcPts val="0"/>
              </a:spcBef>
              <a:buClr>
                <a:srgbClr val="0C30B8"/>
              </a:buClr>
              <a:buFont typeface="Wingdings" panose="05000000000000000000" pitchFamily="2" charset="2"/>
              <a:buChar char="q"/>
              <a:defRPr/>
            </a:pPr>
            <a:r>
              <a:rPr lang="en-US" sz="2400" dirty="0" smtClean="0">
                <a:latin typeface="Arial" panose="020B0604020202020204" pitchFamily="34" charset="0"/>
                <a:cs typeface="Arial" panose="020B0604020202020204" pitchFamily="34" charset="0"/>
              </a:rPr>
              <a:t>Rubber/plastic coatings on wires </a:t>
            </a:r>
          </a:p>
          <a:p>
            <a:pPr lvl="1">
              <a:spcBef>
                <a:spcPts val="0"/>
              </a:spcBef>
              <a:buClr>
                <a:srgbClr val="0C30B8"/>
              </a:buClr>
              <a:defRPr/>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prevent shock, fires, short circuits </a:t>
            </a:r>
          </a:p>
          <a:p>
            <a:pPr lvl="1">
              <a:spcBef>
                <a:spcPts val="0"/>
              </a:spcBef>
              <a:buClr>
                <a:srgbClr val="0C30B8"/>
              </a:buClr>
              <a:defRPr/>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and </a:t>
            </a:r>
            <a:r>
              <a:rPr lang="en-US" dirty="0" smtClean="0">
                <a:latin typeface="Arial" panose="020B0604020202020204" pitchFamily="34" charset="0"/>
                <a:cs typeface="Arial" panose="020B0604020202020204" pitchFamily="34" charset="0"/>
              </a:rPr>
              <a:t>provide </a:t>
            </a:r>
            <a:r>
              <a:rPr lang="en-US" sz="2400" dirty="0" smtClean="0">
                <a:latin typeface="Arial" panose="020B0604020202020204" pitchFamily="34" charset="0"/>
                <a:cs typeface="Arial" panose="020B0604020202020204" pitchFamily="34" charset="0"/>
              </a:rPr>
              <a:t>strain relief</a:t>
            </a:r>
          </a:p>
          <a:p>
            <a:pPr marL="342900" lvl="1" indent="-342900">
              <a:spcBef>
                <a:spcPts val="0"/>
              </a:spcBef>
              <a:buClr>
                <a:srgbClr val="0C30B8"/>
              </a:buClr>
              <a:buFont typeface="Wingdings" panose="05000000000000000000" pitchFamily="2" charset="2"/>
              <a:buChar char="q"/>
              <a:defRPr/>
            </a:pPr>
            <a:r>
              <a:rPr lang="en-US" dirty="0" smtClean="0">
                <a:latin typeface="Arial" panose="020B0604020202020204" pitchFamily="34" charset="0"/>
                <a:cs typeface="Arial" panose="020B0604020202020204" pitchFamily="34" charset="0"/>
              </a:rPr>
              <a:t>Must be suitable for voltage</a:t>
            </a:r>
            <a:endParaRPr lang="en-US" sz="2400" dirty="0" smtClean="0">
              <a:latin typeface="Arial" panose="020B0604020202020204" pitchFamily="34" charset="0"/>
              <a:cs typeface="Arial" panose="020B0604020202020204" pitchFamily="34" charset="0"/>
            </a:endParaRPr>
          </a:p>
          <a:p>
            <a:pPr lvl="1">
              <a:spcBef>
                <a:spcPts val="0"/>
              </a:spcBef>
              <a:buClr>
                <a:srgbClr val="0C30B8"/>
              </a:buClr>
              <a:buFont typeface="Wingdings" panose="05000000000000000000" pitchFamily="2" charset="2"/>
              <a:buChar char="q"/>
              <a:defRPr/>
            </a:pPr>
            <a:r>
              <a:rPr lang="en-US" sz="2400" dirty="0" smtClean="0">
                <a:latin typeface="Arial" panose="020B0604020202020204" pitchFamily="34" charset="0"/>
                <a:cs typeface="Arial" panose="020B0604020202020204" pitchFamily="34" charset="0"/>
              </a:rPr>
              <a:t>Check insulation on cords and </a:t>
            </a:r>
          </a:p>
          <a:p>
            <a:pPr lvl="1">
              <a:spcBef>
                <a:spcPts val="0"/>
              </a:spcBef>
              <a:buClr>
                <a:srgbClr val="0C30B8"/>
              </a:buClr>
              <a:defRPr/>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equipment before using them</a:t>
            </a:r>
          </a:p>
          <a:p>
            <a:pPr lvl="1">
              <a:spcBef>
                <a:spcPts val="0"/>
              </a:spcBef>
              <a:buClr>
                <a:srgbClr val="0C30B8"/>
              </a:buClr>
              <a:buFont typeface="Wingdings" panose="05000000000000000000" pitchFamily="2" charset="2"/>
              <a:buChar char="q"/>
              <a:defRPr/>
            </a:pPr>
            <a:r>
              <a:rPr lang="en-US" sz="2400" dirty="0" smtClean="0">
                <a:latin typeface="Arial" panose="020B0604020202020204" pitchFamily="34" charset="0"/>
                <a:cs typeface="Arial" panose="020B0604020202020204" pitchFamily="34" charset="0"/>
              </a:rPr>
              <a:t>Small defects in cords and </a:t>
            </a:r>
          </a:p>
          <a:p>
            <a:pPr lvl="1">
              <a:spcBef>
                <a:spcPts val="0"/>
              </a:spcBef>
              <a:buClr>
                <a:srgbClr val="0C30B8"/>
              </a:buClr>
              <a:defRPr/>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equipment will allow leakage </a:t>
            </a:r>
          </a:p>
          <a:p>
            <a:pPr marL="342900" lvl="1" indent="-342900">
              <a:spcBef>
                <a:spcPts val="0"/>
              </a:spcBef>
              <a:buClr>
                <a:srgbClr val="0C30B8"/>
              </a:buClr>
              <a:buFont typeface="Wingdings" panose="05000000000000000000" pitchFamily="2" charset="2"/>
              <a:buChar char="q"/>
              <a:defRPr/>
            </a:pPr>
            <a:r>
              <a:rPr lang="en-US" dirty="0" smtClean="0">
                <a:latin typeface="Arial" panose="020B0604020202020204" pitchFamily="34" charset="0"/>
                <a:cs typeface="Arial" panose="020B0604020202020204" pitchFamily="34" charset="0"/>
              </a:rPr>
              <a:t>Insulation is subject to damage</a:t>
            </a:r>
            <a:endParaRPr lang="en-US" sz="2400" dirty="0" smtClean="0">
              <a:latin typeface="Arial" panose="020B0604020202020204" pitchFamily="34" charset="0"/>
              <a:cs typeface="Arial" panose="020B0604020202020204" pitchFamily="34" charset="0"/>
            </a:endParaRPr>
          </a:p>
          <a:p>
            <a:pPr lvl="1">
              <a:spcBef>
                <a:spcPts val="0"/>
              </a:spcBef>
              <a:buClr>
                <a:srgbClr val="0070C0"/>
              </a:buClr>
              <a:defRPr/>
            </a:pPr>
            <a:endParaRPr lang="en-US" sz="2400" dirty="0" smtClean="0">
              <a:latin typeface="Arial" panose="020B0604020202020204" pitchFamily="34" charset="0"/>
              <a:cs typeface="Arial" panose="020B0604020202020204" pitchFamily="34" charset="0"/>
            </a:endParaRPr>
          </a:p>
          <a:p>
            <a:pPr marL="0" indent="0">
              <a:buFontTx/>
              <a:buNone/>
              <a:defRPr/>
            </a:pPr>
            <a:endParaRPr lang="en-US" dirty="0" smtClean="0">
              <a:solidFill>
                <a:srgbClr val="FF0000"/>
              </a:solidFill>
            </a:endParaRPr>
          </a:p>
          <a:p>
            <a:pPr marL="457200" lvl="1" indent="0">
              <a:buFontTx/>
              <a:buNone/>
              <a:defRPr/>
            </a:pPr>
            <a:endParaRPr lang="en-US" dirty="0">
              <a:solidFill>
                <a:srgbClr val="FF0000"/>
              </a:solidFill>
            </a:endParaRPr>
          </a:p>
        </p:txBody>
      </p:sp>
      <p:sp>
        <p:nvSpPr>
          <p:cNvPr id="4710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09BF93F5-E180-469C-9088-73FA62EB0415}" type="slidenum">
              <a:rPr lang="en-US" altLang="en-US" sz="1400" smtClean="0">
                <a:solidFill>
                  <a:srgbClr val="000000"/>
                </a:solidFill>
              </a:rPr>
              <a:pPr eaLnBrk="1" hangingPunct="1">
                <a:spcBef>
                  <a:spcPct val="0"/>
                </a:spcBef>
                <a:buFontTx/>
                <a:buNone/>
              </a:pPr>
              <a:t>22</a:t>
            </a:fld>
            <a:endParaRPr lang="en-US" altLang="en-US" sz="1400" dirty="0" smtClean="0">
              <a:solidFill>
                <a:srgbClr val="000000"/>
              </a:solidFill>
            </a:endParaRPr>
          </a:p>
        </p:txBody>
      </p:sp>
      <p:sp>
        <p:nvSpPr>
          <p:cNvPr id="6" name="Title 1"/>
          <p:cNvSpPr>
            <a:spLocks noGrp="1"/>
          </p:cNvSpPr>
          <p:nvPr>
            <p:ph type="title"/>
          </p:nvPr>
        </p:nvSpPr>
        <p:spPr>
          <a:xfrm>
            <a:off x="304800" y="457000"/>
            <a:ext cx="8229600" cy="1143200"/>
          </a:xfrm>
        </p:spPr>
        <p:txBody>
          <a:bodyPr/>
          <a:lstStyle/>
          <a:p>
            <a:r>
              <a:rPr lang="en-US" dirty="0" smtClean="0">
                <a:solidFill>
                  <a:srgbClr val="0C30B8"/>
                </a:solidFill>
              </a:rPr>
              <a:t>Electrical </a:t>
            </a:r>
            <a:r>
              <a:rPr lang="en-US" dirty="0">
                <a:solidFill>
                  <a:srgbClr val="0C30B8"/>
                </a:solidFill>
              </a:rPr>
              <a:t>Safety </a:t>
            </a:r>
            <a:r>
              <a:rPr lang="en-US" dirty="0" smtClean="0">
                <a:solidFill>
                  <a:srgbClr val="0C30B8"/>
                </a:solidFill>
              </a:rPr>
              <a:t>- </a:t>
            </a:r>
            <a:r>
              <a:rPr lang="en-US" sz="2400" dirty="0" smtClean="0">
                <a:solidFill>
                  <a:srgbClr val="0C30B8"/>
                </a:solidFill>
              </a:rPr>
              <a:t>Module </a:t>
            </a:r>
            <a:r>
              <a:rPr lang="en-US" sz="2400" dirty="0">
                <a:solidFill>
                  <a:srgbClr val="0C30B8"/>
                </a:solidFill>
              </a:rPr>
              <a:t>6</a:t>
            </a:r>
            <a:r>
              <a:rPr lang="en-US" dirty="0" smtClean="0">
                <a:solidFill>
                  <a:srgbClr val="0C30B8"/>
                </a:solidFill>
              </a:rPr>
              <a:t> </a:t>
            </a:r>
            <a:r>
              <a:rPr lang="en-US" sz="2400" dirty="0" smtClean="0">
                <a:solidFill>
                  <a:schemeClr val="bg1"/>
                </a:solidFill>
              </a:rPr>
              <a:t>slide 22</a:t>
            </a:r>
            <a:endParaRPr lang="en-US" sz="1600" dirty="0">
              <a:solidFill>
                <a:schemeClr val="bg1"/>
              </a:solidFill>
            </a:endParaRPr>
          </a:p>
        </p:txBody>
      </p:sp>
      <p:pic>
        <p:nvPicPr>
          <p:cNvPr id="4" name="Picture 3" title="Photo - Cover on electric cord serves as insulation"/>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02123" y="2125286"/>
            <a:ext cx="2461673" cy="3437314"/>
          </a:xfrm>
          <a:prstGeom prst="rect">
            <a:avLst/>
          </a:prstGeom>
        </p:spPr>
      </p:pic>
      <p:sp>
        <p:nvSpPr>
          <p:cNvPr id="5" name="TextBox 4"/>
          <p:cNvSpPr txBox="1"/>
          <p:nvPr/>
        </p:nvSpPr>
        <p:spPr>
          <a:xfrm>
            <a:off x="6153404" y="5696634"/>
            <a:ext cx="2608406" cy="646331"/>
          </a:xfrm>
          <a:prstGeom prst="rect">
            <a:avLst/>
          </a:prstGeom>
          <a:noFill/>
        </p:spPr>
        <p:txBody>
          <a:bodyPr wrap="none" rtlCol="0">
            <a:spAutoFit/>
          </a:bodyPr>
          <a:lstStyle/>
          <a:p>
            <a:r>
              <a:rPr lang="en-US" dirty="0" smtClean="0"/>
              <a:t>Cover on electrical cord</a:t>
            </a:r>
          </a:p>
          <a:p>
            <a:r>
              <a:rPr lang="en-US" dirty="0"/>
              <a:t>s</a:t>
            </a:r>
            <a:r>
              <a:rPr lang="en-US" dirty="0" smtClean="0"/>
              <a:t>erves as insulation</a:t>
            </a:r>
            <a:endParaRPr lang="en-US" dirty="0"/>
          </a:p>
        </p:txBody>
      </p:sp>
    </p:spTree>
    <p:extLst>
      <p:ext uri="{BB962C8B-B14F-4D97-AF65-F5344CB8AC3E}">
        <p14:creationId xmlns:p14="http://schemas.microsoft.com/office/powerpoint/2010/main" val="3885711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524000"/>
            <a:ext cx="8686800" cy="4510267"/>
          </a:xfrm>
        </p:spPr>
        <p:txBody>
          <a:bodyPr/>
          <a:lstStyle/>
          <a:p>
            <a:r>
              <a:rPr lang="en-US" sz="2400" b="1" dirty="0" smtClean="0">
                <a:solidFill>
                  <a:srgbClr val="0C30B8"/>
                </a:solidFill>
              </a:rPr>
              <a:t>Types of grounding protection</a:t>
            </a:r>
          </a:p>
          <a:p>
            <a:endParaRPr lang="en-US" sz="2400" b="1" dirty="0">
              <a:solidFill>
                <a:srgbClr val="0070C0"/>
              </a:solidFill>
            </a:endParaRPr>
          </a:p>
          <a:p>
            <a:r>
              <a:rPr lang="en-US" sz="2400" dirty="0" smtClean="0">
                <a:solidFill>
                  <a:schemeClr val="tx1"/>
                </a:solidFill>
              </a:rPr>
              <a:t>Equipment is grounded through the use of a grounding conductor- usually a copper wire that is insulated with a green cover or a bare copper or stranded copper wire. </a:t>
            </a:r>
          </a:p>
          <a:p>
            <a:endParaRPr lang="en-US" sz="2400" dirty="0">
              <a:solidFill>
                <a:schemeClr val="tx1"/>
              </a:solidFill>
            </a:endParaRPr>
          </a:p>
          <a:p>
            <a:r>
              <a:rPr lang="en-US" sz="2400" dirty="0" smtClean="0">
                <a:solidFill>
                  <a:schemeClr val="tx1"/>
                </a:solidFill>
              </a:rPr>
              <a:t>Electrical systems components such as hard wired equipment and  fixture boxes are grounded back to the electrical panel which is grounded to the ground through ground rods.</a:t>
            </a:r>
            <a:endParaRPr lang="en-US" sz="2400" dirty="0">
              <a:solidFill>
                <a:schemeClr val="tx1"/>
              </a:solidFill>
            </a:endParaRPr>
          </a:p>
          <a:p>
            <a:endParaRPr lang="en-US" sz="1200" dirty="0" smtClean="0"/>
          </a:p>
          <a:p>
            <a:pPr>
              <a:buClr>
                <a:schemeClr val="accent2">
                  <a:lumMod val="50000"/>
                </a:schemeClr>
              </a:buClr>
            </a:pPr>
            <a:endParaRPr lang="en-US" sz="2400" dirty="0" smtClean="0"/>
          </a:p>
          <a:p>
            <a:pPr>
              <a:buClr>
                <a:schemeClr val="accent2">
                  <a:lumMod val="50000"/>
                </a:schemeClr>
              </a:buClr>
            </a:pPr>
            <a:endParaRPr lang="en-US" sz="2400" dirty="0" smtClean="0"/>
          </a:p>
          <a:p>
            <a:endParaRPr lang="en-US" sz="2400" dirty="0" smtClean="0"/>
          </a:p>
          <a:p>
            <a:pPr>
              <a:buClr>
                <a:srgbClr val="3333CC"/>
              </a:buClr>
            </a:pPr>
            <a:endParaRPr lang="en-US" sz="1200" dirty="0" smtClean="0">
              <a:solidFill>
                <a:schemeClr val="tx1"/>
              </a:solidFill>
            </a:endParaRPr>
          </a:p>
          <a:p>
            <a:endParaRPr lang="en-US" sz="1200" b="1" dirty="0">
              <a:solidFill>
                <a:srgbClr val="3333CC"/>
              </a:solidFill>
            </a:endParaRPr>
          </a:p>
        </p:txBody>
      </p:sp>
      <p:sp>
        <p:nvSpPr>
          <p:cNvPr id="2" name="Title 1"/>
          <p:cNvSpPr>
            <a:spLocks noGrp="1"/>
          </p:cNvSpPr>
          <p:nvPr>
            <p:ph type="title"/>
          </p:nvPr>
        </p:nvSpPr>
        <p:spPr>
          <a:xfrm>
            <a:off x="304800" y="457000"/>
            <a:ext cx="8229600" cy="1143200"/>
          </a:xfrm>
        </p:spPr>
        <p:txBody>
          <a:bodyPr/>
          <a:lstStyle/>
          <a:p>
            <a:r>
              <a:rPr lang="en-US" dirty="0" smtClean="0">
                <a:solidFill>
                  <a:srgbClr val="0C30B8"/>
                </a:solidFill>
              </a:rPr>
              <a:t>Electrical Safety</a:t>
            </a:r>
            <a:r>
              <a:rPr lang="en-US" dirty="0">
                <a:solidFill>
                  <a:srgbClr val="0C30B8"/>
                </a:solidFill>
              </a:rPr>
              <a:t> </a:t>
            </a:r>
            <a:r>
              <a:rPr lang="en-US" dirty="0" smtClean="0">
                <a:solidFill>
                  <a:srgbClr val="0C30B8"/>
                </a:solidFill>
              </a:rPr>
              <a:t>- </a:t>
            </a:r>
            <a:r>
              <a:rPr lang="en-US" sz="2400" dirty="0" smtClean="0">
                <a:solidFill>
                  <a:srgbClr val="0C30B8"/>
                </a:solidFill>
              </a:rPr>
              <a:t>Module </a:t>
            </a:r>
            <a:r>
              <a:rPr lang="en-US" sz="2400" dirty="0">
                <a:solidFill>
                  <a:srgbClr val="0C30B8"/>
                </a:solidFill>
              </a:rPr>
              <a:t>6</a:t>
            </a:r>
            <a:r>
              <a:rPr lang="en-US" dirty="0" smtClean="0">
                <a:solidFill>
                  <a:srgbClr val="0C30B8"/>
                </a:solidFill>
              </a:rPr>
              <a:t> </a:t>
            </a:r>
            <a:r>
              <a:rPr lang="en-US" sz="2400" dirty="0" smtClean="0">
                <a:solidFill>
                  <a:schemeClr val="bg1"/>
                </a:solidFill>
              </a:rPr>
              <a:t>slide 23</a:t>
            </a:r>
            <a:endParaRPr lang="en-US" sz="1600" dirty="0">
              <a:solidFill>
                <a:schemeClr val="bg1"/>
              </a:solidFill>
            </a:endParaRPr>
          </a:p>
        </p:txBody>
      </p:sp>
      <p:sp>
        <p:nvSpPr>
          <p:cNvPr id="5" name="Slide Number Placeholder 4"/>
          <p:cNvSpPr>
            <a:spLocks noGrp="1"/>
          </p:cNvSpPr>
          <p:nvPr>
            <p:ph type="sldNum" sz="quarter" idx="11"/>
          </p:nvPr>
        </p:nvSpPr>
        <p:spPr/>
        <p:txBody>
          <a:bodyPr/>
          <a:lstStyle/>
          <a:p>
            <a:fld id="{B3F18419-AC6D-4ED2-A892-A000DD3A58AB}" type="slidenum">
              <a:rPr lang="en-US" smtClean="0">
                <a:solidFill>
                  <a:srgbClr val="000000">
                    <a:tint val="75000"/>
                  </a:srgbClr>
                </a:solidFill>
              </a:rPr>
              <a:pPr/>
              <a:t>23</a:t>
            </a:fld>
            <a:endParaRPr lang="en-US" dirty="0">
              <a:solidFill>
                <a:srgbClr val="000000">
                  <a:tint val="75000"/>
                </a:srgbClr>
              </a:solidFill>
            </a:endParaRPr>
          </a:p>
        </p:txBody>
      </p:sp>
      <p:sp>
        <p:nvSpPr>
          <p:cNvPr id="6" name="TextBox 5"/>
          <p:cNvSpPr txBox="1"/>
          <p:nvPr/>
        </p:nvSpPr>
        <p:spPr>
          <a:xfrm>
            <a:off x="2667000" y="6172200"/>
            <a:ext cx="3762633" cy="369332"/>
          </a:xfrm>
          <a:prstGeom prst="rect">
            <a:avLst/>
          </a:prstGeom>
          <a:noFill/>
        </p:spPr>
        <p:txBody>
          <a:bodyPr wrap="none" rtlCol="0">
            <a:spAutoFit/>
          </a:bodyPr>
          <a:lstStyle/>
          <a:p>
            <a:r>
              <a:rPr lang="en-US" dirty="0"/>
              <a:t>Source OSHA 3075-2002 (Revised</a:t>
            </a:r>
          </a:p>
        </p:txBody>
      </p:sp>
    </p:spTree>
    <p:extLst>
      <p:ext uri="{BB962C8B-B14F-4D97-AF65-F5344CB8AC3E}">
        <p14:creationId xmlns:p14="http://schemas.microsoft.com/office/powerpoint/2010/main" val="6003119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524001"/>
            <a:ext cx="8686800" cy="566670"/>
          </a:xfrm>
        </p:spPr>
        <p:txBody>
          <a:bodyPr/>
          <a:lstStyle/>
          <a:p>
            <a:r>
              <a:rPr lang="en-US" sz="2400" b="1" dirty="0" smtClean="0">
                <a:solidFill>
                  <a:srgbClr val="0C30B8"/>
                </a:solidFill>
              </a:rPr>
              <a:t>The importance of grounding protection</a:t>
            </a:r>
          </a:p>
          <a:p>
            <a:endParaRPr lang="en-US" sz="2400" b="1" dirty="0">
              <a:solidFill>
                <a:srgbClr val="0070C0"/>
              </a:solidFill>
            </a:endParaRPr>
          </a:p>
          <a:p>
            <a:endParaRPr lang="en-US" sz="2400" dirty="0">
              <a:solidFill>
                <a:schemeClr val="tx1"/>
              </a:solidFill>
            </a:endParaRPr>
          </a:p>
          <a:p>
            <a:endParaRPr lang="en-US" sz="1200" dirty="0" smtClean="0"/>
          </a:p>
          <a:p>
            <a:pPr>
              <a:buClr>
                <a:schemeClr val="accent2">
                  <a:lumMod val="50000"/>
                </a:schemeClr>
              </a:buClr>
            </a:pPr>
            <a:endParaRPr lang="en-US" sz="2400" dirty="0" smtClean="0"/>
          </a:p>
          <a:p>
            <a:pPr>
              <a:buClr>
                <a:schemeClr val="accent2">
                  <a:lumMod val="50000"/>
                </a:schemeClr>
              </a:buClr>
            </a:pPr>
            <a:endParaRPr lang="en-US" sz="2400" dirty="0" smtClean="0"/>
          </a:p>
          <a:p>
            <a:endParaRPr lang="en-US" sz="2400" dirty="0" smtClean="0"/>
          </a:p>
          <a:p>
            <a:pPr>
              <a:buClr>
                <a:srgbClr val="3333CC"/>
              </a:buClr>
            </a:pPr>
            <a:endParaRPr lang="en-US" sz="1200" dirty="0" smtClean="0">
              <a:solidFill>
                <a:schemeClr val="tx1"/>
              </a:solidFill>
            </a:endParaRPr>
          </a:p>
          <a:p>
            <a:endParaRPr lang="en-US" sz="1200" b="1" dirty="0">
              <a:solidFill>
                <a:srgbClr val="3333CC"/>
              </a:solidFill>
            </a:endParaRPr>
          </a:p>
        </p:txBody>
      </p:sp>
      <p:sp>
        <p:nvSpPr>
          <p:cNvPr id="2" name="Title 1"/>
          <p:cNvSpPr>
            <a:spLocks noGrp="1"/>
          </p:cNvSpPr>
          <p:nvPr>
            <p:ph type="title"/>
          </p:nvPr>
        </p:nvSpPr>
        <p:spPr>
          <a:xfrm>
            <a:off x="304800" y="457000"/>
            <a:ext cx="8229600" cy="1143200"/>
          </a:xfrm>
        </p:spPr>
        <p:txBody>
          <a:bodyPr/>
          <a:lstStyle/>
          <a:p>
            <a:r>
              <a:rPr lang="en-US" dirty="0" smtClean="0">
                <a:solidFill>
                  <a:srgbClr val="0C30B8"/>
                </a:solidFill>
              </a:rPr>
              <a:t>Electrical Safety</a:t>
            </a:r>
            <a:r>
              <a:rPr lang="en-US" dirty="0">
                <a:solidFill>
                  <a:srgbClr val="0C30B8"/>
                </a:solidFill>
              </a:rPr>
              <a:t> </a:t>
            </a:r>
            <a:r>
              <a:rPr lang="en-US" dirty="0" smtClean="0">
                <a:solidFill>
                  <a:srgbClr val="0C30B8"/>
                </a:solidFill>
              </a:rPr>
              <a:t>- </a:t>
            </a:r>
            <a:r>
              <a:rPr lang="en-US" sz="2400" dirty="0" smtClean="0">
                <a:solidFill>
                  <a:srgbClr val="0C30B8"/>
                </a:solidFill>
              </a:rPr>
              <a:t>Module </a:t>
            </a:r>
            <a:r>
              <a:rPr lang="en-US" sz="2400" dirty="0">
                <a:solidFill>
                  <a:srgbClr val="0C30B8"/>
                </a:solidFill>
              </a:rPr>
              <a:t>6</a:t>
            </a:r>
            <a:r>
              <a:rPr lang="en-US" dirty="0" smtClean="0">
                <a:solidFill>
                  <a:srgbClr val="0C30B8"/>
                </a:solidFill>
              </a:rPr>
              <a:t> </a:t>
            </a:r>
            <a:r>
              <a:rPr lang="en-US" sz="2000" dirty="0" smtClean="0">
                <a:solidFill>
                  <a:schemeClr val="bg1"/>
                </a:solidFill>
              </a:rPr>
              <a:t>slide 24</a:t>
            </a:r>
            <a:endParaRPr lang="en-US" sz="1400" dirty="0">
              <a:solidFill>
                <a:schemeClr val="bg1"/>
              </a:solidFill>
            </a:endParaRPr>
          </a:p>
        </p:txBody>
      </p:sp>
      <p:sp>
        <p:nvSpPr>
          <p:cNvPr id="5" name="Slide Number Placeholder 4"/>
          <p:cNvSpPr>
            <a:spLocks noGrp="1"/>
          </p:cNvSpPr>
          <p:nvPr>
            <p:ph type="sldNum" sz="quarter" idx="11"/>
          </p:nvPr>
        </p:nvSpPr>
        <p:spPr/>
        <p:txBody>
          <a:bodyPr/>
          <a:lstStyle/>
          <a:p>
            <a:fld id="{B3F18419-AC6D-4ED2-A892-A000DD3A58AB}" type="slidenum">
              <a:rPr lang="en-US" smtClean="0">
                <a:solidFill>
                  <a:srgbClr val="000000">
                    <a:tint val="75000"/>
                  </a:srgbClr>
                </a:solidFill>
              </a:rPr>
              <a:pPr/>
              <a:t>24</a:t>
            </a:fld>
            <a:endParaRPr lang="en-US" dirty="0">
              <a:solidFill>
                <a:srgbClr val="000000">
                  <a:tint val="75000"/>
                </a:srgbClr>
              </a:solidFill>
            </a:endParaRPr>
          </a:p>
        </p:txBody>
      </p:sp>
      <p:pic>
        <p:nvPicPr>
          <p:cNvPr id="3074" name="Picture 2" descr="C:\Users\mrozowsk\Desktop\IMG_1082.JPG" title="Photo - place for a grounding pro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2598" y="3810000"/>
            <a:ext cx="276860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rozowsk\Desktop\IMG_1083.JPG" title="Photo - ground screw"/>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3789391"/>
            <a:ext cx="27432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mrozowsk\Desktop\IMG_1081.JPG" title="Photo - grounding pro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38497" y="3818282"/>
            <a:ext cx="2757557" cy="20681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71474" y="2041454"/>
            <a:ext cx="8315325" cy="1446550"/>
          </a:xfrm>
          <a:prstGeom prst="rect">
            <a:avLst/>
          </a:prstGeom>
        </p:spPr>
        <p:txBody>
          <a:bodyPr wrap="square">
            <a:spAutoFit/>
          </a:bodyPr>
          <a:lstStyle/>
          <a:p>
            <a:pPr marL="342900" indent="-342900">
              <a:buClr>
                <a:srgbClr val="0C30B8"/>
              </a:buClr>
              <a:buFont typeface="Wingdings" panose="05000000000000000000" pitchFamily="2" charset="2"/>
              <a:buChar char="q"/>
            </a:pPr>
            <a:r>
              <a:rPr lang="en-US" sz="2200" dirty="0"/>
              <a:t>Grounding a tool intentionally creates a low resistance path that connects to the </a:t>
            </a:r>
            <a:r>
              <a:rPr lang="en-US" sz="2200" dirty="0" smtClean="0"/>
              <a:t>earth</a:t>
            </a:r>
            <a:endParaRPr lang="en-US" sz="2200" dirty="0"/>
          </a:p>
          <a:p>
            <a:pPr marL="342900" indent="-342900">
              <a:buClr>
                <a:srgbClr val="0C30B8"/>
              </a:buClr>
              <a:buFont typeface="Wingdings" panose="05000000000000000000" pitchFamily="2" charset="2"/>
              <a:buChar char="q"/>
            </a:pPr>
            <a:r>
              <a:rPr lang="en-US" sz="2200" dirty="0"/>
              <a:t>Secondary protective measure that helps protect a </a:t>
            </a:r>
            <a:r>
              <a:rPr lang="en-US" sz="2200" dirty="0" smtClean="0"/>
              <a:t>worker</a:t>
            </a:r>
            <a:endParaRPr lang="en-US" sz="2200" dirty="0"/>
          </a:p>
          <a:p>
            <a:pPr marL="342900" indent="-342900">
              <a:buClr>
                <a:srgbClr val="0C30B8"/>
              </a:buClr>
              <a:buFont typeface="Wingdings" panose="05000000000000000000" pitchFamily="2" charset="2"/>
              <a:buChar char="q"/>
            </a:pPr>
            <a:r>
              <a:rPr lang="en-US" sz="2200" dirty="0"/>
              <a:t>Does not guarantee you won’t get a shock-but reduces the risk</a:t>
            </a:r>
          </a:p>
        </p:txBody>
      </p:sp>
      <p:sp>
        <p:nvSpPr>
          <p:cNvPr id="7" name="TextBox 6"/>
          <p:cNvSpPr txBox="1"/>
          <p:nvPr/>
        </p:nvSpPr>
        <p:spPr>
          <a:xfrm>
            <a:off x="620618" y="6094214"/>
            <a:ext cx="7430239" cy="369332"/>
          </a:xfrm>
          <a:prstGeom prst="rect">
            <a:avLst/>
          </a:prstGeom>
          <a:noFill/>
        </p:spPr>
        <p:txBody>
          <a:bodyPr wrap="none" rtlCol="0">
            <a:spAutoFit/>
          </a:bodyPr>
          <a:lstStyle/>
          <a:p>
            <a:r>
              <a:rPr lang="en-US" dirty="0" smtClean="0"/>
              <a:t>For grounding prong               Grounding prong                Ground screw</a:t>
            </a:r>
            <a:endParaRPr lang="en-US" dirty="0"/>
          </a:p>
        </p:txBody>
      </p:sp>
      <p:cxnSp>
        <p:nvCxnSpPr>
          <p:cNvPr id="9" name="Straight Arrow Connector 8" title="Red arrow pointing to place for a grounding prong"/>
          <p:cNvCxnSpPr/>
          <p:nvPr/>
        </p:nvCxnSpPr>
        <p:spPr>
          <a:xfrm flipV="1">
            <a:off x="1981200" y="5334000"/>
            <a:ext cx="228600" cy="7602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title="Red arrow pointing to a grounding prong"/>
          <p:cNvCxnSpPr/>
          <p:nvPr/>
        </p:nvCxnSpPr>
        <p:spPr>
          <a:xfrm flipV="1">
            <a:off x="4800600" y="5345256"/>
            <a:ext cx="228600" cy="7602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title="Red arrow pointing to a ground screw"/>
          <p:cNvCxnSpPr/>
          <p:nvPr/>
        </p:nvCxnSpPr>
        <p:spPr>
          <a:xfrm flipV="1">
            <a:off x="7792470" y="5328951"/>
            <a:ext cx="228600" cy="7602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17488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524000"/>
            <a:ext cx="8686800" cy="4510267"/>
          </a:xfrm>
        </p:spPr>
        <p:txBody>
          <a:bodyPr/>
          <a:lstStyle/>
          <a:p>
            <a:r>
              <a:rPr lang="en-US" sz="2400" b="1" dirty="0" smtClean="0">
                <a:solidFill>
                  <a:srgbClr val="0C30B8"/>
                </a:solidFill>
              </a:rPr>
              <a:t>Types of grounding protection</a:t>
            </a:r>
            <a:endParaRPr lang="en-US" sz="2400" b="1" dirty="0">
              <a:solidFill>
                <a:srgbClr val="0C30B8"/>
              </a:solidFill>
            </a:endParaRPr>
          </a:p>
          <a:p>
            <a:pPr marL="342900" indent="-342900">
              <a:buClr>
                <a:srgbClr val="0C30B8"/>
              </a:buClr>
              <a:buFont typeface="Wingdings" panose="05000000000000000000" pitchFamily="2" charset="2"/>
              <a:buChar char="q"/>
            </a:pPr>
            <a:r>
              <a:rPr lang="en-US" sz="2400" dirty="0" smtClean="0">
                <a:solidFill>
                  <a:schemeClr val="tx1"/>
                </a:solidFill>
              </a:rPr>
              <a:t>Fuses </a:t>
            </a:r>
          </a:p>
          <a:p>
            <a:pPr marL="342900" indent="-342900">
              <a:buClr>
                <a:srgbClr val="0C30B8"/>
              </a:buClr>
              <a:buFont typeface="Wingdings" panose="05000000000000000000" pitchFamily="2" charset="2"/>
              <a:buChar char="q"/>
            </a:pPr>
            <a:r>
              <a:rPr lang="en-US" sz="2400" dirty="0" smtClean="0">
                <a:solidFill>
                  <a:schemeClr val="tx1"/>
                </a:solidFill>
              </a:rPr>
              <a:t>Circuit Breakers</a:t>
            </a:r>
          </a:p>
          <a:p>
            <a:pPr>
              <a:buClr>
                <a:srgbClr val="0C30B8"/>
              </a:buClr>
            </a:pPr>
            <a:endParaRPr lang="en-US" sz="2400" dirty="0" smtClean="0">
              <a:solidFill>
                <a:schemeClr val="tx1"/>
              </a:solidFill>
            </a:endParaRPr>
          </a:p>
          <a:p>
            <a:pPr>
              <a:buClr>
                <a:srgbClr val="0C30B8"/>
              </a:buClr>
            </a:pPr>
            <a:r>
              <a:rPr lang="en-US" sz="2400" dirty="0" smtClean="0">
                <a:solidFill>
                  <a:schemeClr val="tx1"/>
                </a:solidFill>
              </a:rPr>
              <a:t>Located at the panel or at the device and break the circuit when too much current flows through the circuit.</a:t>
            </a:r>
            <a:endParaRPr lang="en-US" sz="2400" dirty="0">
              <a:solidFill>
                <a:schemeClr val="tx1"/>
              </a:solidFill>
            </a:endParaRPr>
          </a:p>
          <a:p>
            <a:pPr>
              <a:buClr>
                <a:srgbClr val="0C30B8"/>
              </a:buClr>
            </a:pPr>
            <a:endParaRPr lang="en-US" sz="2400" dirty="0" smtClean="0">
              <a:solidFill>
                <a:schemeClr val="tx1"/>
              </a:solidFill>
            </a:endParaRPr>
          </a:p>
          <a:p>
            <a:pPr marL="342900" indent="-342900">
              <a:buClr>
                <a:srgbClr val="0C30B8"/>
              </a:buClr>
              <a:buFont typeface="Wingdings" panose="05000000000000000000" pitchFamily="2" charset="2"/>
              <a:buChar char="q"/>
            </a:pPr>
            <a:r>
              <a:rPr lang="en-US" sz="2400" dirty="0" smtClean="0">
                <a:solidFill>
                  <a:schemeClr val="tx1"/>
                </a:solidFill>
              </a:rPr>
              <a:t>Ground - Fault Circuit </a:t>
            </a:r>
            <a:r>
              <a:rPr lang="en-US" sz="2400" dirty="0">
                <a:solidFill>
                  <a:schemeClr val="tx1"/>
                </a:solidFill>
              </a:rPr>
              <a:t>I</a:t>
            </a:r>
            <a:r>
              <a:rPr lang="en-US" sz="2400" dirty="0" smtClean="0">
                <a:solidFill>
                  <a:schemeClr val="tx1"/>
                </a:solidFill>
              </a:rPr>
              <a:t>nterrupters (GFCI)</a:t>
            </a:r>
          </a:p>
          <a:p>
            <a:endParaRPr lang="en-US" sz="2400" dirty="0">
              <a:solidFill>
                <a:schemeClr val="tx1"/>
              </a:solidFill>
            </a:endParaRPr>
          </a:p>
          <a:p>
            <a:endParaRPr lang="en-US" sz="1200" dirty="0" smtClean="0"/>
          </a:p>
          <a:p>
            <a:pPr>
              <a:buClr>
                <a:schemeClr val="accent2">
                  <a:lumMod val="50000"/>
                </a:schemeClr>
              </a:buClr>
            </a:pPr>
            <a:endParaRPr lang="en-US" sz="2400" dirty="0" smtClean="0"/>
          </a:p>
          <a:p>
            <a:pPr>
              <a:buClr>
                <a:schemeClr val="accent2">
                  <a:lumMod val="50000"/>
                </a:schemeClr>
              </a:buClr>
            </a:pPr>
            <a:endParaRPr lang="en-US" sz="2400" dirty="0" smtClean="0"/>
          </a:p>
          <a:p>
            <a:endParaRPr lang="en-US" sz="2400" dirty="0" smtClean="0"/>
          </a:p>
          <a:p>
            <a:pPr>
              <a:buClr>
                <a:srgbClr val="3333CC"/>
              </a:buClr>
            </a:pPr>
            <a:endParaRPr lang="en-US" sz="1200" dirty="0" smtClean="0">
              <a:solidFill>
                <a:schemeClr val="tx1"/>
              </a:solidFill>
            </a:endParaRPr>
          </a:p>
          <a:p>
            <a:endParaRPr lang="en-US" sz="1200" b="1" dirty="0">
              <a:solidFill>
                <a:srgbClr val="3333CC"/>
              </a:solidFill>
            </a:endParaRPr>
          </a:p>
        </p:txBody>
      </p:sp>
      <p:sp>
        <p:nvSpPr>
          <p:cNvPr id="2" name="Title 1"/>
          <p:cNvSpPr>
            <a:spLocks noGrp="1"/>
          </p:cNvSpPr>
          <p:nvPr>
            <p:ph type="title"/>
          </p:nvPr>
        </p:nvSpPr>
        <p:spPr>
          <a:xfrm>
            <a:off x="304800" y="503237"/>
            <a:ext cx="8229600" cy="1096963"/>
          </a:xfrm>
        </p:spPr>
        <p:txBody>
          <a:bodyPr/>
          <a:lstStyle/>
          <a:p>
            <a:r>
              <a:rPr lang="en-US" dirty="0" smtClean="0">
                <a:solidFill>
                  <a:srgbClr val="0C30B8"/>
                </a:solidFill>
              </a:rPr>
              <a:t>Electrical Safety</a:t>
            </a:r>
            <a:r>
              <a:rPr lang="en-US" dirty="0">
                <a:solidFill>
                  <a:srgbClr val="0C30B8"/>
                </a:solidFill>
              </a:rPr>
              <a:t> </a:t>
            </a:r>
            <a:r>
              <a:rPr lang="en-US" dirty="0" smtClean="0">
                <a:solidFill>
                  <a:srgbClr val="0C30B8"/>
                </a:solidFill>
              </a:rPr>
              <a:t>- </a:t>
            </a:r>
            <a:r>
              <a:rPr lang="en-US" sz="2400" dirty="0" smtClean="0">
                <a:solidFill>
                  <a:srgbClr val="0C30B8"/>
                </a:solidFill>
              </a:rPr>
              <a:t>Module </a:t>
            </a:r>
            <a:r>
              <a:rPr lang="en-US" sz="2400" dirty="0">
                <a:solidFill>
                  <a:srgbClr val="0C30B8"/>
                </a:solidFill>
              </a:rPr>
              <a:t>6</a:t>
            </a:r>
            <a:r>
              <a:rPr lang="en-US" dirty="0" smtClean="0">
                <a:solidFill>
                  <a:srgbClr val="0C30B8"/>
                </a:solidFill>
              </a:rPr>
              <a:t> </a:t>
            </a:r>
            <a:r>
              <a:rPr lang="en-US" sz="2400" dirty="0" smtClean="0">
                <a:solidFill>
                  <a:schemeClr val="bg1"/>
                </a:solidFill>
              </a:rPr>
              <a:t>slide</a:t>
            </a:r>
            <a:r>
              <a:rPr lang="en-US" sz="2400" baseline="0" dirty="0" smtClean="0">
                <a:solidFill>
                  <a:schemeClr val="bg1"/>
                </a:solidFill>
              </a:rPr>
              <a:t> 25</a:t>
            </a:r>
            <a:endParaRPr lang="en-US" sz="1600" dirty="0">
              <a:solidFill>
                <a:schemeClr val="bg1"/>
              </a:solidFill>
            </a:endParaRPr>
          </a:p>
        </p:txBody>
      </p:sp>
      <p:sp>
        <p:nvSpPr>
          <p:cNvPr id="5" name="Slide Number Placeholder 4"/>
          <p:cNvSpPr>
            <a:spLocks noGrp="1"/>
          </p:cNvSpPr>
          <p:nvPr>
            <p:ph type="sldNum" sz="quarter" idx="11"/>
          </p:nvPr>
        </p:nvSpPr>
        <p:spPr/>
        <p:txBody>
          <a:bodyPr/>
          <a:lstStyle/>
          <a:p>
            <a:fld id="{B3F18419-AC6D-4ED2-A892-A000DD3A58AB}" type="slidenum">
              <a:rPr lang="en-US" smtClean="0">
                <a:solidFill>
                  <a:srgbClr val="000000">
                    <a:tint val="75000"/>
                  </a:srgbClr>
                </a:solidFill>
              </a:rPr>
              <a:pPr/>
              <a:t>25</a:t>
            </a:fld>
            <a:endParaRPr lang="en-US" dirty="0">
              <a:solidFill>
                <a:srgbClr val="000000">
                  <a:tint val="75000"/>
                </a:srgbClr>
              </a:solidFill>
            </a:endParaRPr>
          </a:p>
        </p:txBody>
      </p:sp>
      <p:sp>
        <p:nvSpPr>
          <p:cNvPr id="6" name="TextBox 5"/>
          <p:cNvSpPr txBox="1"/>
          <p:nvPr/>
        </p:nvSpPr>
        <p:spPr>
          <a:xfrm>
            <a:off x="2438400" y="6192982"/>
            <a:ext cx="3762633" cy="369332"/>
          </a:xfrm>
          <a:prstGeom prst="rect">
            <a:avLst/>
          </a:prstGeom>
          <a:noFill/>
        </p:spPr>
        <p:txBody>
          <a:bodyPr wrap="none" rtlCol="0">
            <a:spAutoFit/>
          </a:bodyPr>
          <a:lstStyle/>
          <a:p>
            <a:r>
              <a:rPr lang="en-US" dirty="0"/>
              <a:t>Source OSHA 3075-2002 (Revised</a:t>
            </a:r>
          </a:p>
        </p:txBody>
      </p:sp>
    </p:spTree>
    <p:extLst>
      <p:ext uri="{BB962C8B-B14F-4D97-AF65-F5344CB8AC3E}">
        <p14:creationId xmlns:p14="http://schemas.microsoft.com/office/powerpoint/2010/main" val="2046752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000"/>
            <a:ext cx="8229600" cy="1143200"/>
          </a:xfrm>
        </p:spPr>
        <p:txBody>
          <a:bodyPr/>
          <a:lstStyle/>
          <a:p>
            <a:r>
              <a:rPr lang="en-US" dirty="0">
                <a:solidFill>
                  <a:srgbClr val="0C30B8"/>
                </a:solidFill>
              </a:rPr>
              <a:t>Electrical </a:t>
            </a:r>
            <a:r>
              <a:rPr lang="en-US" dirty="0" smtClean="0">
                <a:solidFill>
                  <a:srgbClr val="0C30B8"/>
                </a:solidFill>
              </a:rPr>
              <a:t>Safety - </a:t>
            </a:r>
            <a:r>
              <a:rPr lang="en-US" sz="2400" dirty="0" smtClean="0">
                <a:solidFill>
                  <a:srgbClr val="0C30B8"/>
                </a:solidFill>
              </a:rPr>
              <a:t>Module </a:t>
            </a:r>
            <a:r>
              <a:rPr lang="en-US" sz="2400" dirty="0">
                <a:solidFill>
                  <a:srgbClr val="0C30B8"/>
                </a:solidFill>
              </a:rPr>
              <a:t>6</a:t>
            </a:r>
            <a:r>
              <a:rPr lang="en-US" dirty="0">
                <a:solidFill>
                  <a:srgbClr val="0C30B8"/>
                </a:solidFill>
              </a:rPr>
              <a:t> </a:t>
            </a:r>
            <a:r>
              <a:rPr lang="en-US" sz="2400" dirty="0" smtClean="0">
                <a:solidFill>
                  <a:schemeClr val="bg1"/>
                </a:solidFill>
              </a:rPr>
              <a:t>slide 26</a:t>
            </a:r>
            <a:endParaRPr lang="en-US" sz="2400" dirty="0">
              <a:solidFill>
                <a:schemeClr val="bg1"/>
              </a:solidFill>
            </a:endParaRPr>
          </a:p>
        </p:txBody>
      </p:sp>
      <p:sp>
        <p:nvSpPr>
          <p:cNvPr id="3" name="Text Placeholder 2"/>
          <p:cNvSpPr>
            <a:spLocks noGrp="1"/>
          </p:cNvSpPr>
          <p:nvPr>
            <p:ph type="body" idx="1"/>
          </p:nvPr>
        </p:nvSpPr>
        <p:spPr>
          <a:xfrm>
            <a:off x="501300" y="1447800"/>
            <a:ext cx="3994500" cy="4967599"/>
          </a:xfrm>
        </p:spPr>
        <p:txBody>
          <a:bodyPr/>
          <a:lstStyle/>
          <a:p>
            <a:r>
              <a:rPr lang="en-US" sz="2400" b="1" dirty="0">
                <a:solidFill>
                  <a:srgbClr val="0C30B8"/>
                </a:solidFill>
              </a:rPr>
              <a:t>Ground-Fault Circuit Interrupters</a:t>
            </a:r>
            <a:endParaRPr lang="en-US" sz="2400" b="1" dirty="0" smtClean="0">
              <a:solidFill>
                <a:srgbClr val="0C30B8"/>
              </a:solidFill>
            </a:endParaRPr>
          </a:p>
          <a:p>
            <a:endParaRPr lang="en-US" sz="1400" dirty="0" smtClean="0"/>
          </a:p>
          <a:p>
            <a:r>
              <a:rPr lang="en-US" sz="2400" dirty="0" smtClean="0"/>
              <a:t>1/10 </a:t>
            </a:r>
            <a:r>
              <a:rPr lang="en-US" sz="2400" dirty="0"/>
              <a:t>of an ampere (amp) of electricity going through the body for just 2 seconds is enough to cause </a:t>
            </a:r>
            <a:r>
              <a:rPr lang="en-US" sz="2400" dirty="0" smtClean="0"/>
              <a:t>death. </a:t>
            </a:r>
          </a:p>
          <a:p>
            <a:endParaRPr lang="en-US" sz="2400" dirty="0"/>
          </a:p>
          <a:p>
            <a:r>
              <a:rPr lang="en-US" sz="2400" dirty="0" smtClean="0"/>
              <a:t>A GFCI can sense a current differential due to a ground fault and breaks</a:t>
            </a:r>
          </a:p>
          <a:p>
            <a:r>
              <a:rPr lang="en-US" sz="2400" dirty="0"/>
              <a:t>t</a:t>
            </a:r>
            <a:r>
              <a:rPr lang="en-US" sz="2400" dirty="0" smtClean="0"/>
              <a:t>he circuit</a:t>
            </a:r>
            <a:endParaRPr lang="en-US" sz="2400" dirty="0"/>
          </a:p>
          <a:p>
            <a:endParaRPr lang="en-US" sz="1400" dirty="0"/>
          </a:p>
        </p:txBody>
      </p:sp>
      <p:pic>
        <p:nvPicPr>
          <p:cNvPr id="5" name="Picture 4" title="Photo - 3 types 3 types of ground fault circuit interrupters: receptable, portable, cord-connecte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1373" y="1752600"/>
            <a:ext cx="3785427" cy="4419600"/>
          </a:xfrm>
          <a:prstGeom prst="rect">
            <a:avLst/>
          </a:prstGeom>
        </p:spPr>
      </p:pic>
      <p:sp>
        <p:nvSpPr>
          <p:cNvPr id="6" name="TextBox 5"/>
          <p:cNvSpPr txBox="1"/>
          <p:nvPr/>
        </p:nvSpPr>
        <p:spPr>
          <a:xfrm>
            <a:off x="1417003" y="6172200"/>
            <a:ext cx="6707676" cy="677108"/>
          </a:xfrm>
          <a:prstGeom prst="rect">
            <a:avLst/>
          </a:prstGeom>
          <a:noFill/>
        </p:spPr>
        <p:txBody>
          <a:bodyPr wrap="square" rtlCol="0">
            <a:spAutoFit/>
          </a:bodyPr>
          <a:lstStyle/>
          <a:p>
            <a:r>
              <a:rPr lang="en-US" sz="1400" dirty="0" smtClean="0"/>
              <a:t>Image from</a:t>
            </a:r>
            <a:endParaRPr lang="en-US" sz="1400" dirty="0"/>
          </a:p>
          <a:p>
            <a:r>
              <a:rPr lang="en-US" sz="1200" dirty="0" smtClean="0">
                <a:hlinkClick r:id="rId4"/>
              </a:rPr>
              <a:t>Link to Ground Fault Circuit Interrupters on OSHA Website</a:t>
            </a:r>
            <a:endParaRPr lang="en-US" sz="1200" dirty="0" smtClean="0"/>
          </a:p>
          <a:p>
            <a:endParaRPr lang="en-US" sz="1200" dirty="0"/>
          </a:p>
        </p:txBody>
      </p:sp>
      <p:sp>
        <p:nvSpPr>
          <p:cNvPr id="8" name="Slide Number Placeholder 7"/>
          <p:cNvSpPr>
            <a:spLocks noGrp="1"/>
          </p:cNvSpPr>
          <p:nvPr>
            <p:ph type="sldNum" sz="quarter" idx="11"/>
          </p:nvPr>
        </p:nvSpPr>
        <p:spPr/>
        <p:txBody>
          <a:bodyPr/>
          <a:lstStyle/>
          <a:p>
            <a:fld id="{CFEC49EF-85A3-4AFC-80F7-5EB5432EC833}" type="slidenum">
              <a:rPr lang="en-US" kern="0" smtClean="0">
                <a:solidFill>
                  <a:srgbClr val="000000">
                    <a:tint val="75000"/>
                  </a:srgbClr>
                </a:solidFill>
                <a:cs typeface="Arial"/>
                <a:sym typeface="Arial"/>
                <a:rtl val="0"/>
              </a:rPr>
              <a:pPr/>
              <a:t>26</a:t>
            </a:fld>
            <a:endParaRPr lang="en-US" kern="0" dirty="0">
              <a:solidFill>
                <a:srgbClr val="000000">
                  <a:tint val="75000"/>
                </a:srgbClr>
              </a:solidFill>
              <a:cs typeface="Arial"/>
              <a:sym typeface="Arial"/>
              <a:rtl val="0"/>
            </a:endParaRPr>
          </a:p>
        </p:txBody>
      </p:sp>
    </p:spTree>
    <p:extLst>
      <p:ext uri="{BB962C8B-B14F-4D97-AF65-F5344CB8AC3E}">
        <p14:creationId xmlns:p14="http://schemas.microsoft.com/office/powerpoint/2010/main" val="14642334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Grp="1" noChangeArrowheads="1"/>
          </p:cNvSpPr>
          <p:nvPr>
            <p:ph type="body" idx="1"/>
          </p:nvPr>
        </p:nvSpPr>
        <p:spPr>
          <a:noFill/>
        </p:spPr>
        <p:txBody>
          <a:bodyPr/>
          <a:lstStyle/>
          <a:p>
            <a:pPr>
              <a:buClr>
                <a:srgbClr val="0070C0"/>
              </a:buClr>
            </a:pPr>
            <a:r>
              <a:rPr lang="en-US" altLang="en-US" sz="2400" b="1" dirty="0">
                <a:solidFill>
                  <a:srgbClr val="0C30B8"/>
                </a:solidFill>
                <a:latin typeface="Arial" panose="020B0604020202020204" pitchFamily="34" charset="0"/>
                <a:cs typeface="Arial" panose="020B0604020202020204" pitchFamily="34" charset="0"/>
              </a:rPr>
              <a:t>Ground Fault Circuit Interrupters </a:t>
            </a:r>
            <a:endParaRPr lang="en-US" altLang="en-US" sz="2400" b="1" dirty="0" smtClean="0">
              <a:solidFill>
                <a:srgbClr val="0C30B8"/>
              </a:solidFill>
              <a:latin typeface="Arial" panose="020B0604020202020204" pitchFamily="34" charset="0"/>
              <a:cs typeface="Arial" panose="020B0604020202020204" pitchFamily="34" charset="0"/>
            </a:endParaRPr>
          </a:p>
          <a:p>
            <a:pPr>
              <a:buClr>
                <a:srgbClr val="0070C0"/>
              </a:buClr>
            </a:pPr>
            <a:endParaRPr lang="en-US" altLang="en-US" sz="2400" b="1" dirty="0" smtClean="0">
              <a:solidFill>
                <a:srgbClr val="0C30B8"/>
              </a:solidFill>
              <a:latin typeface="Arial" panose="020B0604020202020204" pitchFamily="34" charset="0"/>
              <a:cs typeface="Arial" panose="020B0604020202020204" pitchFamily="34" charset="0"/>
            </a:endParaRPr>
          </a:p>
          <a:p>
            <a:pPr eaLnBrk="1" hangingPunct="1">
              <a:spcBef>
                <a:spcPts val="0"/>
              </a:spcBef>
              <a:buClr>
                <a:srgbClr val="0C30B8"/>
              </a:buClr>
              <a:buFont typeface="Wingdings" panose="05000000000000000000" pitchFamily="2" charset="2"/>
              <a:buChar char="q"/>
            </a:pPr>
            <a:r>
              <a:rPr lang="en-US" altLang="en-US" sz="2400" dirty="0" smtClean="0">
                <a:solidFill>
                  <a:srgbClr val="000000"/>
                </a:solidFill>
                <a:latin typeface="Arial" panose="020B0604020202020204" pitchFamily="34" charset="0"/>
                <a:cs typeface="Arial" panose="020B0604020202020204" pitchFamily="34" charset="0"/>
              </a:rPr>
              <a:t>Can detect a change in current of 5  </a:t>
            </a:r>
          </a:p>
          <a:p>
            <a:pPr eaLnBrk="1" hangingPunct="1">
              <a:spcBef>
                <a:spcPts val="0"/>
              </a:spcBef>
              <a:buClr>
                <a:srgbClr val="0C30B8"/>
              </a:buClr>
            </a:pP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smtClean="0">
                <a:solidFill>
                  <a:srgbClr val="000000"/>
                </a:solidFill>
                <a:latin typeface="Arial" panose="020B0604020202020204" pitchFamily="34" charset="0"/>
                <a:cs typeface="Arial" panose="020B0604020202020204" pitchFamily="34" charset="0"/>
              </a:rPr>
              <a:t>  </a:t>
            </a:r>
            <a:r>
              <a:rPr lang="en-US" altLang="en-US" sz="2400" dirty="0" err="1" smtClean="0">
                <a:solidFill>
                  <a:srgbClr val="000000"/>
                </a:solidFill>
                <a:latin typeface="Arial" panose="020B0604020202020204" pitchFamily="34" charset="0"/>
                <a:cs typeface="Arial" panose="020B0604020202020204" pitchFamily="34" charset="0"/>
              </a:rPr>
              <a:t>millamperes</a:t>
            </a:r>
            <a:r>
              <a:rPr lang="en-US" altLang="en-US" sz="2400" dirty="0" smtClean="0">
                <a:solidFill>
                  <a:srgbClr val="000000"/>
                </a:solidFill>
                <a:latin typeface="Arial" panose="020B0604020202020204" pitchFamily="34" charset="0"/>
                <a:cs typeface="Arial" panose="020B0604020202020204" pitchFamily="34" charset="0"/>
              </a:rPr>
              <a:t> and shut off power in </a:t>
            </a:r>
          </a:p>
          <a:p>
            <a:pPr eaLnBrk="1" hangingPunct="1">
              <a:spcBef>
                <a:spcPts val="0"/>
              </a:spcBef>
              <a:buClr>
                <a:srgbClr val="0C30B8"/>
              </a:buClr>
            </a:pP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smtClean="0">
                <a:solidFill>
                  <a:srgbClr val="000000"/>
                </a:solidFill>
                <a:latin typeface="Arial" panose="020B0604020202020204" pitchFamily="34" charset="0"/>
                <a:cs typeface="Arial" panose="020B0604020202020204" pitchFamily="34" charset="0"/>
              </a:rPr>
              <a:t>  less than 1/40 of a second.</a:t>
            </a:r>
          </a:p>
          <a:p>
            <a:pPr eaLnBrk="1" hangingPunct="1">
              <a:spcBef>
                <a:spcPts val="0"/>
              </a:spcBef>
              <a:buClr>
                <a:srgbClr val="0C30B8"/>
              </a:buClr>
            </a:pPr>
            <a:endParaRPr lang="en-US" altLang="en-US" sz="2400" dirty="0" smtClean="0">
              <a:solidFill>
                <a:srgbClr val="000000"/>
              </a:solidFill>
              <a:latin typeface="Arial" panose="020B0604020202020204" pitchFamily="34" charset="0"/>
              <a:cs typeface="Arial" panose="020B0604020202020204" pitchFamily="34" charset="0"/>
            </a:endParaRPr>
          </a:p>
          <a:p>
            <a:pPr eaLnBrk="1" hangingPunct="1">
              <a:spcBef>
                <a:spcPts val="0"/>
              </a:spcBef>
              <a:buClr>
                <a:srgbClr val="0C30B8"/>
              </a:buClr>
              <a:buFont typeface="Wingdings" panose="05000000000000000000" pitchFamily="2" charset="2"/>
              <a:buChar char="q"/>
            </a:pPr>
            <a:r>
              <a:rPr lang="en-US" altLang="en-US" sz="2400" dirty="0" smtClean="0">
                <a:solidFill>
                  <a:srgbClr val="000000"/>
                </a:solidFill>
                <a:latin typeface="Arial" panose="020B0604020202020204" pitchFamily="34" charset="0"/>
                <a:cs typeface="Arial" panose="020B0604020202020204" pitchFamily="34" charset="0"/>
              </a:rPr>
              <a:t>Can be installed in the service </a:t>
            </a:r>
          </a:p>
          <a:p>
            <a:pPr eaLnBrk="1" hangingPunct="1">
              <a:spcBef>
                <a:spcPts val="0"/>
              </a:spcBef>
              <a:buClr>
                <a:srgbClr val="0C30B8"/>
              </a:buClr>
            </a:pP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smtClean="0">
                <a:solidFill>
                  <a:srgbClr val="000000"/>
                </a:solidFill>
                <a:latin typeface="Arial" panose="020B0604020202020204" pitchFamily="34" charset="0"/>
                <a:cs typeface="Arial" panose="020B0604020202020204" pitchFamily="34" charset="0"/>
              </a:rPr>
              <a:t>  entrance panel, receptacle,  branch </a:t>
            </a:r>
          </a:p>
          <a:p>
            <a:pPr eaLnBrk="1" hangingPunct="1">
              <a:spcBef>
                <a:spcPts val="0"/>
              </a:spcBef>
              <a:buClr>
                <a:srgbClr val="0C30B8"/>
              </a:buClr>
            </a:pP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smtClean="0">
                <a:solidFill>
                  <a:srgbClr val="000000"/>
                </a:solidFill>
                <a:latin typeface="Arial" panose="020B0604020202020204" pitchFamily="34" charset="0"/>
                <a:cs typeface="Arial" panose="020B0604020202020204" pitchFamily="34" charset="0"/>
              </a:rPr>
              <a:t>  circuit panel, extension cord or with </a:t>
            </a:r>
          </a:p>
          <a:p>
            <a:pPr eaLnBrk="1" hangingPunct="1">
              <a:spcBef>
                <a:spcPts val="0"/>
              </a:spcBef>
              <a:buClr>
                <a:srgbClr val="0C30B8"/>
              </a:buClr>
            </a:pP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smtClean="0">
                <a:solidFill>
                  <a:srgbClr val="000000"/>
                </a:solidFill>
                <a:latin typeface="Arial" panose="020B0604020202020204" pitchFamily="34" charset="0"/>
                <a:cs typeface="Arial" panose="020B0604020202020204" pitchFamily="34" charset="0"/>
              </a:rPr>
              <a:t>  generators.</a:t>
            </a:r>
          </a:p>
        </p:txBody>
      </p:sp>
      <p:sp>
        <p:nvSpPr>
          <p:cNvPr id="18434"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50B2C13E-B9E3-4FCD-B5CA-240C8C8D2B1B}" type="slidenum">
              <a:rPr lang="en-US" altLang="en-US" sz="1400" smtClean="0">
                <a:solidFill>
                  <a:srgbClr val="000000"/>
                </a:solidFill>
              </a:rPr>
              <a:pPr eaLnBrk="1" hangingPunct="1">
                <a:spcBef>
                  <a:spcPct val="0"/>
                </a:spcBef>
                <a:buFontTx/>
                <a:buNone/>
              </a:pPr>
              <a:t>27</a:t>
            </a:fld>
            <a:endParaRPr lang="en-US" altLang="en-US" sz="1400" dirty="0" smtClean="0">
              <a:solidFill>
                <a:srgbClr val="000000"/>
              </a:solidFill>
            </a:endParaRPr>
          </a:p>
        </p:txBody>
      </p:sp>
      <p:pic>
        <p:nvPicPr>
          <p:cNvPr id="18437" name="Picture 4" title="Photo - ground fault circuit interrupters can be installed in the service "/>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4600" y="1752600"/>
            <a:ext cx="203911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95400" y="6176356"/>
            <a:ext cx="3839577" cy="369332"/>
          </a:xfrm>
          <a:prstGeom prst="rect">
            <a:avLst/>
          </a:prstGeom>
          <a:noFill/>
        </p:spPr>
        <p:txBody>
          <a:bodyPr wrap="none" rtlCol="0">
            <a:spAutoFit/>
          </a:bodyPr>
          <a:lstStyle/>
          <a:p>
            <a:r>
              <a:rPr lang="en-US" dirty="0"/>
              <a:t>Source OSHA 3075-2002 (Revised)</a:t>
            </a:r>
          </a:p>
        </p:txBody>
      </p:sp>
      <p:pic>
        <p:nvPicPr>
          <p:cNvPr id="4" name="Picture 3" title="Photo - ground fault circuit interrupter (GFCI)"/>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rcRect/>
          <a:stretch/>
        </p:blipFill>
        <p:spPr>
          <a:xfrm>
            <a:off x="6324600" y="4584870"/>
            <a:ext cx="2039110" cy="1759147"/>
          </a:xfrm>
          <a:prstGeom prst="rect">
            <a:avLst/>
          </a:prstGeom>
        </p:spPr>
      </p:pic>
      <p:sp>
        <p:nvSpPr>
          <p:cNvPr id="6" name="Title 5"/>
          <p:cNvSpPr>
            <a:spLocks noGrp="1"/>
          </p:cNvSpPr>
          <p:nvPr>
            <p:ph type="title"/>
          </p:nvPr>
        </p:nvSpPr>
        <p:spPr>
          <a:xfrm>
            <a:off x="292297" y="877827"/>
            <a:ext cx="8229600" cy="563563"/>
          </a:xfrm>
        </p:spPr>
        <p:txBody>
          <a:bodyPr/>
          <a:lstStyle/>
          <a:p>
            <a:pPr lvl="0"/>
            <a:r>
              <a:rPr lang="en-US" dirty="0">
                <a:solidFill>
                  <a:srgbClr val="0C30B8"/>
                </a:solidFill>
              </a:rPr>
              <a:t>Electrical Safety - </a:t>
            </a:r>
            <a:r>
              <a:rPr lang="en-US" sz="2400" dirty="0">
                <a:solidFill>
                  <a:srgbClr val="0C30B8"/>
                </a:solidFill>
              </a:rPr>
              <a:t>Module </a:t>
            </a:r>
            <a:r>
              <a:rPr lang="en-US" sz="2400" dirty="0" smtClean="0">
                <a:solidFill>
                  <a:srgbClr val="0C30B8"/>
                </a:solidFill>
              </a:rPr>
              <a:t>6  </a:t>
            </a:r>
            <a:r>
              <a:rPr lang="en-US" dirty="0" smtClean="0">
                <a:solidFill>
                  <a:srgbClr val="0C30B8"/>
                </a:solidFill>
              </a:rPr>
              <a:t> </a:t>
            </a:r>
            <a:r>
              <a:rPr lang="en-US" sz="2400" dirty="0">
                <a:solidFill>
                  <a:srgbClr val="FFFFFF"/>
                </a:solidFill>
              </a:rPr>
              <a:t>slide</a:t>
            </a:r>
            <a:endParaRPr lang="en-US" dirty="0"/>
          </a:p>
        </p:txBody>
      </p:sp>
    </p:spTree>
    <p:extLst>
      <p:ext uri="{BB962C8B-B14F-4D97-AF65-F5344CB8AC3E}">
        <p14:creationId xmlns:p14="http://schemas.microsoft.com/office/powerpoint/2010/main" val="25487111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686800" cy="1600200"/>
          </a:xfrm>
        </p:spPr>
        <p:txBody>
          <a:bodyPr/>
          <a:lstStyle/>
          <a:p>
            <a:r>
              <a:rPr lang="en-US" sz="2400" b="1" dirty="0" smtClean="0">
                <a:solidFill>
                  <a:srgbClr val="0C30B8"/>
                </a:solidFill>
              </a:rPr>
              <a:t>GFCI</a:t>
            </a:r>
            <a:endParaRPr lang="en-US" sz="2400" b="1" dirty="0">
              <a:solidFill>
                <a:srgbClr val="0C30B8"/>
              </a:solidFill>
            </a:endParaRPr>
          </a:p>
          <a:p>
            <a:r>
              <a:rPr lang="en-US" sz="2400" dirty="0" smtClean="0">
                <a:solidFill>
                  <a:schemeClr val="tx1"/>
                </a:solidFill>
              </a:rPr>
              <a:t>Should be used whenever work will be done in a possibly wet environment such as outdoors, basements, garages or an other potentially wet location. </a:t>
            </a:r>
            <a:endParaRPr lang="en-US" sz="2400" dirty="0">
              <a:solidFill>
                <a:schemeClr val="tx1"/>
              </a:solidFill>
            </a:endParaRPr>
          </a:p>
          <a:p>
            <a:endParaRPr lang="en-US" sz="1200" dirty="0" smtClean="0"/>
          </a:p>
          <a:p>
            <a:pPr>
              <a:buClr>
                <a:schemeClr val="accent2">
                  <a:lumMod val="50000"/>
                </a:schemeClr>
              </a:buClr>
            </a:pPr>
            <a:endParaRPr lang="en-US" sz="2400" dirty="0" smtClean="0"/>
          </a:p>
          <a:p>
            <a:pPr>
              <a:buClr>
                <a:schemeClr val="accent2">
                  <a:lumMod val="50000"/>
                </a:schemeClr>
              </a:buClr>
            </a:pPr>
            <a:endParaRPr lang="en-US" sz="2400" dirty="0" smtClean="0"/>
          </a:p>
          <a:p>
            <a:endParaRPr lang="en-US" sz="2400" dirty="0" smtClean="0"/>
          </a:p>
          <a:p>
            <a:pPr>
              <a:buClr>
                <a:srgbClr val="3333CC"/>
              </a:buClr>
            </a:pPr>
            <a:endParaRPr lang="en-US" sz="1200" dirty="0" smtClean="0">
              <a:solidFill>
                <a:schemeClr val="tx1"/>
              </a:solidFill>
            </a:endParaRPr>
          </a:p>
          <a:p>
            <a:endParaRPr lang="en-US" sz="1200" b="1" dirty="0">
              <a:solidFill>
                <a:srgbClr val="3333CC"/>
              </a:solidFill>
            </a:endParaRPr>
          </a:p>
        </p:txBody>
      </p:sp>
      <p:sp>
        <p:nvSpPr>
          <p:cNvPr id="2" name="Title 1"/>
          <p:cNvSpPr>
            <a:spLocks noGrp="1"/>
          </p:cNvSpPr>
          <p:nvPr>
            <p:ph type="title"/>
          </p:nvPr>
        </p:nvSpPr>
        <p:spPr>
          <a:xfrm>
            <a:off x="304800" y="457000"/>
            <a:ext cx="8229600" cy="1143200"/>
          </a:xfrm>
        </p:spPr>
        <p:txBody>
          <a:bodyPr/>
          <a:lstStyle/>
          <a:p>
            <a:r>
              <a:rPr lang="en-US" dirty="0" smtClean="0">
                <a:solidFill>
                  <a:srgbClr val="0C30B8"/>
                </a:solidFill>
              </a:rPr>
              <a:t>Electrical Safety</a:t>
            </a:r>
            <a:r>
              <a:rPr lang="en-US" dirty="0">
                <a:solidFill>
                  <a:srgbClr val="0C30B8"/>
                </a:solidFill>
              </a:rPr>
              <a:t> </a:t>
            </a:r>
            <a:r>
              <a:rPr lang="en-US" dirty="0" smtClean="0">
                <a:solidFill>
                  <a:srgbClr val="0C30B8"/>
                </a:solidFill>
              </a:rPr>
              <a:t>- </a:t>
            </a:r>
            <a:r>
              <a:rPr lang="en-US" sz="2400" dirty="0" smtClean="0">
                <a:solidFill>
                  <a:srgbClr val="0C30B8"/>
                </a:solidFill>
              </a:rPr>
              <a:t>Module </a:t>
            </a:r>
            <a:r>
              <a:rPr lang="en-US" sz="2400" dirty="0">
                <a:solidFill>
                  <a:srgbClr val="0C30B8"/>
                </a:solidFill>
              </a:rPr>
              <a:t>6</a:t>
            </a:r>
            <a:r>
              <a:rPr lang="en-US" dirty="0" smtClean="0">
                <a:solidFill>
                  <a:srgbClr val="0C30B8"/>
                </a:solidFill>
              </a:rPr>
              <a:t> </a:t>
            </a:r>
            <a:r>
              <a:rPr lang="en-US" sz="2400" dirty="0" smtClean="0">
                <a:solidFill>
                  <a:schemeClr val="bg1"/>
                </a:solidFill>
              </a:rPr>
              <a:t>slide 28</a:t>
            </a:r>
            <a:endParaRPr lang="en-US" sz="1600" dirty="0">
              <a:solidFill>
                <a:schemeClr val="bg1"/>
              </a:solidFill>
            </a:endParaRPr>
          </a:p>
        </p:txBody>
      </p:sp>
      <p:sp>
        <p:nvSpPr>
          <p:cNvPr id="5" name="Slide Number Placeholder 4"/>
          <p:cNvSpPr>
            <a:spLocks noGrp="1"/>
          </p:cNvSpPr>
          <p:nvPr>
            <p:ph type="sldNum" sz="quarter" idx="11"/>
          </p:nvPr>
        </p:nvSpPr>
        <p:spPr/>
        <p:txBody>
          <a:bodyPr/>
          <a:lstStyle/>
          <a:p>
            <a:fld id="{B3F18419-AC6D-4ED2-A892-A000DD3A58AB}" type="slidenum">
              <a:rPr lang="en-US" smtClean="0">
                <a:solidFill>
                  <a:srgbClr val="000000">
                    <a:tint val="75000"/>
                  </a:srgbClr>
                </a:solidFill>
              </a:rPr>
              <a:pPr/>
              <a:t>28</a:t>
            </a:fld>
            <a:endParaRPr lang="en-US" dirty="0">
              <a:solidFill>
                <a:srgbClr val="000000">
                  <a:tint val="75000"/>
                </a:srgbClr>
              </a:solidFill>
            </a:endParaRPr>
          </a:p>
        </p:txBody>
      </p:sp>
      <p:pic>
        <p:nvPicPr>
          <p:cNvPr id="4098" name="Picture 2" descr="C:\Users\mrozowsk\Desktop\IMG_1084.JPG" title="Photo - GFICI test and reset button"/>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6019800" y="3112532"/>
            <a:ext cx="2286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76600" y="6189627"/>
            <a:ext cx="3130088" cy="369332"/>
          </a:xfrm>
          <a:prstGeom prst="rect">
            <a:avLst/>
          </a:prstGeom>
          <a:noFill/>
        </p:spPr>
        <p:txBody>
          <a:bodyPr wrap="none" rtlCol="0">
            <a:spAutoFit/>
          </a:bodyPr>
          <a:lstStyle/>
          <a:p>
            <a:r>
              <a:rPr lang="en-US" dirty="0" smtClean="0"/>
              <a:t>GFICI test and reset buttons</a:t>
            </a:r>
            <a:endParaRPr lang="en-US" dirty="0"/>
          </a:p>
        </p:txBody>
      </p:sp>
      <p:pic>
        <p:nvPicPr>
          <p:cNvPr id="6" name="Picture 5" title="Photo - GFICI test and reset button"/>
          <p:cNvPicPr>
            <a:picLocks noChangeAspect="1"/>
          </p:cNvPicPr>
          <p:nvPr/>
        </p:nvPicPr>
        <p:blipFill>
          <a:blip r:embed="rId5" cstate="email">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tretch>
            <a:fillRect/>
          </a:stretch>
        </p:blipFill>
        <p:spPr>
          <a:xfrm>
            <a:off x="1371600" y="3332127"/>
            <a:ext cx="3810000" cy="2857500"/>
          </a:xfrm>
          <a:prstGeom prst="rect">
            <a:avLst/>
          </a:prstGeom>
        </p:spPr>
      </p:pic>
      <p:cxnSp>
        <p:nvCxnSpPr>
          <p:cNvPr id="9" name="Straight Arrow Connector 8" title="Red arrow pointign to GFICI test and reset button"/>
          <p:cNvCxnSpPr/>
          <p:nvPr/>
        </p:nvCxnSpPr>
        <p:spPr>
          <a:xfrm flipH="1" flipV="1">
            <a:off x="3276600" y="4760877"/>
            <a:ext cx="304800" cy="142875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title="Red arrow pointing to GFICI test and reset button"/>
          <p:cNvCxnSpPr/>
          <p:nvPr/>
        </p:nvCxnSpPr>
        <p:spPr>
          <a:xfrm flipV="1">
            <a:off x="6059978" y="4835627"/>
            <a:ext cx="798022" cy="142875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3938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title="Photo - Double Insulated tools - Hand-held tools manufactured with non-metalic cases are called double-insulated. If approved, they do not require grounding under the National Electrical Code. Although this design method reduces the risk of grounding deficiencies, a shock hazard can still exist.  Such tools are often used in areas whre there is considerable moisture or wetness.  Although the user is insulated from the electrical wiring components, water can still enter teh tool;s housing.  Ordinary water is a conductor of electricity. If water contacts the energized parts inside the housing, it provides a path to the outside, bypassing the double insulation.  When a person holding a hand tool under these conditions contacts another conductive surface, an electric shock occurs.  If a power tool, even when double-insulated, is dropped into water, the employee should resist the initial human response to grab for the equipment without first disconnecting the power source."/>
          <p:cNvSpPr>
            <a:spLocks noGrp="1"/>
          </p:cNvSpPr>
          <p:nvPr>
            <p:ph type="body" idx="1"/>
          </p:nvPr>
        </p:nvSpPr>
        <p:spPr>
          <a:xfrm>
            <a:off x="381000" y="1447800"/>
            <a:ext cx="8686800" cy="4510267"/>
          </a:xfrm>
        </p:spPr>
        <p:txBody>
          <a:bodyPr/>
          <a:lstStyle/>
          <a:p>
            <a:endParaRPr lang="en-US" sz="2400" b="1" dirty="0" smtClean="0">
              <a:solidFill>
                <a:srgbClr val="0070C0"/>
              </a:solidFill>
            </a:endParaRPr>
          </a:p>
          <a:p>
            <a:endParaRPr lang="en-US" sz="1200" dirty="0" smtClean="0"/>
          </a:p>
          <a:p>
            <a:pPr>
              <a:buClr>
                <a:schemeClr val="accent2">
                  <a:lumMod val="50000"/>
                </a:schemeClr>
              </a:buClr>
            </a:pPr>
            <a:endParaRPr lang="en-US" sz="2400" dirty="0" smtClean="0"/>
          </a:p>
          <a:p>
            <a:pPr>
              <a:buClr>
                <a:schemeClr val="accent2">
                  <a:lumMod val="50000"/>
                </a:schemeClr>
              </a:buClr>
            </a:pPr>
            <a:endParaRPr lang="en-US" sz="2400" dirty="0" smtClean="0"/>
          </a:p>
          <a:p>
            <a:endParaRPr lang="en-US" sz="2400" dirty="0" smtClean="0"/>
          </a:p>
          <a:p>
            <a:pPr>
              <a:buClr>
                <a:srgbClr val="3333CC"/>
              </a:buClr>
            </a:pPr>
            <a:endParaRPr lang="en-US" sz="1200" dirty="0" smtClean="0">
              <a:solidFill>
                <a:schemeClr val="tx1"/>
              </a:solidFill>
            </a:endParaRPr>
          </a:p>
          <a:p>
            <a:endParaRPr lang="en-US" sz="1200" b="1" dirty="0">
              <a:solidFill>
                <a:srgbClr val="3333CC"/>
              </a:solidFill>
            </a:endParaRPr>
          </a:p>
        </p:txBody>
      </p:sp>
      <p:sp>
        <p:nvSpPr>
          <p:cNvPr id="2" name="Title 1"/>
          <p:cNvSpPr>
            <a:spLocks noGrp="1"/>
          </p:cNvSpPr>
          <p:nvPr>
            <p:ph type="title"/>
          </p:nvPr>
        </p:nvSpPr>
        <p:spPr>
          <a:xfrm>
            <a:off x="304800" y="457000"/>
            <a:ext cx="8229600" cy="1143200"/>
          </a:xfrm>
        </p:spPr>
        <p:txBody>
          <a:bodyPr/>
          <a:lstStyle/>
          <a:p>
            <a:r>
              <a:rPr lang="en-US" dirty="0" smtClean="0">
                <a:solidFill>
                  <a:srgbClr val="0C30B8"/>
                </a:solidFill>
              </a:rPr>
              <a:t>Electrical Safety</a:t>
            </a:r>
            <a:r>
              <a:rPr lang="en-US" dirty="0">
                <a:solidFill>
                  <a:srgbClr val="0C30B8"/>
                </a:solidFill>
              </a:rPr>
              <a:t> </a:t>
            </a:r>
            <a:r>
              <a:rPr lang="en-US" dirty="0" smtClean="0">
                <a:solidFill>
                  <a:srgbClr val="0C30B8"/>
                </a:solidFill>
              </a:rPr>
              <a:t>- </a:t>
            </a:r>
            <a:r>
              <a:rPr lang="en-US" sz="2400" dirty="0" smtClean="0">
                <a:solidFill>
                  <a:srgbClr val="0C30B8"/>
                </a:solidFill>
              </a:rPr>
              <a:t>Module </a:t>
            </a:r>
            <a:r>
              <a:rPr lang="en-US" sz="2400" dirty="0">
                <a:solidFill>
                  <a:srgbClr val="0C30B8"/>
                </a:solidFill>
              </a:rPr>
              <a:t>6</a:t>
            </a:r>
            <a:r>
              <a:rPr lang="en-US" dirty="0" smtClean="0">
                <a:solidFill>
                  <a:srgbClr val="0C30B8"/>
                </a:solidFill>
              </a:rPr>
              <a:t> </a:t>
            </a:r>
            <a:r>
              <a:rPr lang="en-US" sz="2400" dirty="0" smtClean="0">
                <a:solidFill>
                  <a:schemeClr val="bg1"/>
                </a:solidFill>
              </a:rPr>
              <a:t>slide 29</a:t>
            </a:r>
            <a:endParaRPr lang="en-US" sz="1600" dirty="0">
              <a:solidFill>
                <a:schemeClr val="bg1"/>
              </a:solidFill>
            </a:endParaRPr>
          </a:p>
        </p:txBody>
      </p:sp>
      <p:sp>
        <p:nvSpPr>
          <p:cNvPr id="5" name="Slide Number Placeholder 4"/>
          <p:cNvSpPr>
            <a:spLocks noGrp="1"/>
          </p:cNvSpPr>
          <p:nvPr>
            <p:ph type="sldNum" sz="quarter" idx="11"/>
          </p:nvPr>
        </p:nvSpPr>
        <p:spPr/>
        <p:txBody>
          <a:bodyPr/>
          <a:lstStyle/>
          <a:p>
            <a:fld id="{B3F18419-AC6D-4ED2-A892-A000DD3A58AB}" type="slidenum">
              <a:rPr lang="en-US" smtClean="0">
                <a:solidFill>
                  <a:srgbClr val="000000">
                    <a:tint val="75000"/>
                  </a:srgbClr>
                </a:solidFill>
              </a:rPr>
              <a:pPr/>
              <a:t>29</a:t>
            </a:fld>
            <a:endParaRPr lang="en-US" dirty="0">
              <a:solidFill>
                <a:srgbClr val="000000">
                  <a:tint val="75000"/>
                </a:srgbClr>
              </a:solidFill>
            </a:endParaRPr>
          </a:p>
        </p:txBody>
      </p:sp>
      <p:pic>
        <p:nvPicPr>
          <p:cNvPr id="6146" name="Picture 2" title="Photo - Double Insulated tools - Hand-held tools manufactured with non-metalic cases are called double-insulated. If approved, they do not require grounding under the National Electrical Code. Although this design method reduces the risk of grounding deficiencies, a shock hazard can still exist.  Such tools are often used in areas whre there is considerable moisture or wetness.  Although the user is insulated from the electrical wiring components, water can still enter teh tool;s housing.  Ordinary water is a conductor of electricity. If water contacts the energized parts inside the housing, it provides a path to the outside, bypassing the double insulation.  When a person holding a hand tool under these conditions contacts another conductive surface, an electric shock occurs.  If a power tool, even when double-insulated, is dropped into water, the employee should resist the initial human response to grab for the equipment without first disconnecting the power sourc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558"/>
          <a:stretch/>
        </p:blipFill>
        <p:spPr bwMode="auto">
          <a:xfrm>
            <a:off x="990600" y="1750673"/>
            <a:ext cx="7467600" cy="4362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14300" y="6161152"/>
            <a:ext cx="8610600" cy="369332"/>
          </a:xfrm>
          <a:prstGeom prst="rect">
            <a:avLst/>
          </a:prstGeom>
        </p:spPr>
        <p:txBody>
          <a:bodyPr wrap="square">
            <a:spAutoFit/>
          </a:bodyPr>
          <a:lstStyle/>
          <a:p>
            <a:r>
              <a:rPr lang="en-US" dirty="0"/>
              <a:t>https://www.osha.gov/SLTC/etools/construction/electrical_incidents/powertools.html</a:t>
            </a:r>
          </a:p>
        </p:txBody>
      </p:sp>
    </p:spTree>
    <p:extLst>
      <p:ext uri="{BB962C8B-B14F-4D97-AF65-F5344CB8AC3E}">
        <p14:creationId xmlns:p14="http://schemas.microsoft.com/office/powerpoint/2010/main" val="3340358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04800" y="990400"/>
            <a:ext cx="8229600" cy="1143200"/>
          </a:xfrm>
          <a:prstGeom prst="rect">
            <a:avLst/>
          </a:prstGeom>
        </p:spPr>
        <p:txBody>
          <a:bodyPr lIns="91425" tIns="91425" rIns="91425" bIns="91425" anchor="b" anchorCtr="0">
            <a:noAutofit/>
          </a:bodyPr>
          <a:lstStyle/>
          <a:p>
            <a:pPr lvl="0"/>
            <a:r>
              <a:rPr lang="en" dirty="0"/>
              <a:t> </a:t>
            </a:r>
            <a:r>
              <a:rPr lang="en" dirty="0" smtClean="0"/>
              <a:t/>
            </a:r>
            <a:br>
              <a:rPr lang="en" dirty="0" smtClean="0"/>
            </a:br>
            <a:r>
              <a:rPr lang="en" dirty="0"/>
              <a:t/>
            </a:r>
            <a:br>
              <a:rPr lang="en" dirty="0"/>
            </a:br>
            <a:r>
              <a:rPr lang="en" dirty="0" smtClean="0"/>
              <a:t/>
            </a:r>
            <a:br>
              <a:rPr lang="en" dirty="0" smtClean="0"/>
            </a:br>
            <a:r>
              <a:rPr lang="en" dirty="0"/>
              <a:t/>
            </a:r>
            <a:br>
              <a:rPr lang="en" dirty="0"/>
            </a:br>
            <a:r>
              <a:rPr lang="en" dirty="0" smtClean="0"/>
              <a:t/>
            </a:r>
            <a:br>
              <a:rPr lang="en" dirty="0" smtClean="0"/>
            </a:br>
            <a:r>
              <a:rPr lang="en" dirty="0" smtClean="0"/>
              <a:t/>
            </a:r>
            <a:br>
              <a:rPr lang="en" dirty="0" smtClean="0"/>
            </a:br>
            <a:r>
              <a:rPr lang="en" dirty="0" smtClean="0">
                <a:solidFill>
                  <a:srgbClr val="0C30B8"/>
                </a:solidFill>
              </a:rPr>
              <a:t>Electrical Safety – </a:t>
            </a:r>
            <a:r>
              <a:rPr lang="en" sz="2400" dirty="0" smtClean="0">
                <a:solidFill>
                  <a:srgbClr val="0C30B8"/>
                </a:solidFill>
              </a:rPr>
              <a:t>Module 6</a:t>
            </a:r>
            <a:r>
              <a:rPr lang="en" dirty="0">
                <a:solidFill>
                  <a:schemeClr val="accent2">
                    <a:lumMod val="75000"/>
                  </a:schemeClr>
                </a:solidFill>
              </a:rPr>
              <a:t/>
            </a:r>
            <a:br>
              <a:rPr lang="en" dirty="0">
                <a:solidFill>
                  <a:schemeClr val="accent2">
                    <a:lumMod val="75000"/>
                  </a:schemeClr>
                </a:solidFill>
              </a:rPr>
            </a:br>
            <a:endParaRPr lang="en" dirty="0"/>
          </a:p>
        </p:txBody>
      </p:sp>
      <p:sp>
        <p:nvSpPr>
          <p:cNvPr id="2" name="Rectangle 1"/>
          <p:cNvSpPr/>
          <p:nvPr/>
        </p:nvSpPr>
        <p:spPr>
          <a:xfrm>
            <a:off x="520860" y="1904999"/>
            <a:ext cx="7592992" cy="2616101"/>
          </a:xfrm>
          <a:prstGeom prst="rect">
            <a:avLst/>
          </a:prstGeom>
        </p:spPr>
        <p:txBody>
          <a:bodyPr wrap="square">
            <a:spAutoFit/>
          </a:bodyPr>
          <a:lstStyle/>
          <a:p>
            <a:r>
              <a:rPr lang="en" sz="2400" dirty="0" smtClean="0">
                <a:solidFill>
                  <a:srgbClr val="000000"/>
                </a:solidFill>
              </a:rPr>
              <a:t>This program was developed by faculty and students in the School of Planning Design and Construction at Michigan </a:t>
            </a:r>
            <a:r>
              <a:rPr lang="en" sz="2400" dirty="0">
                <a:solidFill>
                  <a:srgbClr val="000000"/>
                </a:solidFill>
              </a:rPr>
              <a:t>State University i</a:t>
            </a:r>
            <a:r>
              <a:rPr lang="en" sz="2400" dirty="0" smtClean="0">
                <a:solidFill>
                  <a:srgbClr val="000000"/>
                </a:solidFill>
              </a:rPr>
              <a:t>n </a:t>
            </a:r>
            <a:r>
              <a:rPr lang="en" sz="2400" dirty="0">
                <a:solidFill>
                  <a:srgbClr val="000000"/>
                </a:solidFill>
              </a:rPr>
              <a:t>conjunction with </a:t>
            </a:r>
          </a:p>
          <a:p>
            <a:r>
              <a:rPr lang="en" sz="2400" dirty="0" smtClean="0">
                <a:solidFill>
                  <a:srgbClr val="000000"/>
                </a:solidFill>
              </a:rPr>
              <a:t>the </a:t>
            </a:r>
            <a:r>
              <a:rPr lang="en" sz="2400" dirty="0">
                <a:solidFill>
                  <a:srgbClr val="000000"/>
                </a:solidFill>
              </a:rPr>
              <a:t>American </a:t>
            </a:r>
            <a:r>
              <a:rPr lang="en" sz="2400" dirty="0" smtClean="0">
                <a:solidFill>
                  <a:srgbClr val="000000"/>
                </a:solidFill>
              </a:rPr>
              <a:t>Institute </a:t>
            </a:r>
            <a:r>
              <a:rPr lang="en" sz="2400" dirty="0">
                <a:solidFill>
                  <a:srgbClr val="000000"/>
                </a:solidFill>
              </a:rPr>
              <a:t>of Steel </a:t>
            </a:r>
            <a:r>
              <a:rPr lang="en" sz="2400" dirty="0" smtClean="0">
                <a:solidFill>
                  <a:srgbClr val="000000"/>
                </a:solidFill>
              </a:rPr>
              <a:t>Construction - Safety Committee </a:t>
            </a:r>
            <a:r>
              <a:rPr lang="en-US" sz="2400" dirty="0">
                <a:solidFill>
                  <a:srgbClr val="000000"/>
                </a:solidFill>
              </a:rPr>
              <a:t>a</a:t>
            </a:r>
            <a:r>
              <a:rPr lang="en" sz="2400" dirty="0" smtClean="0">
                <a:solidFill>
                  <a:srgbClr val="000000"/>
                </a:solidFill>
              </a:rPr>
              <a:t>nd the University </a:t>
            </a:r>
            <a:r>
              <a:rPr lang="en" sz="2400" dirty="0">
                <a:solidFill>
                  <a:srgbClr val="000000"/>
                </a:solidFill>
              </a:rPr>
              <a:t>of </a:t>
            </a:r>
            <a:r>
              <a:rPr lang="en" sz="2400" dirty="0" smtClean="0">
                <a:solidFill>
                  <a:srgbClr val="000000"/>
                </a:solidFill>
              </a:rPr>
              <a:t>Puerto Rico</a:t>
            </a:r>
          </a:p>
          <a:p>
            <a:endParaRPr lang="en" sz="2400" dirty="0">
              <a:solidFill>
                <a:srgbClr val="000000"/>
              </a:solidFill>
            </a:endParaRPr>
          </a:p>
          <a:p>
            <a:r>
              <a:rPr lang="en" sz="2000" dirty="0" smtClean="0">
                <a:solidFill>
                  <a:srgbClr val="000000"/>
                </a:solidFill>
              </a:rPr>
              <a:t>March 2015</a:t>
            </a:r>
            <a:endParaRPr lang="en" sz="2000" dirty="0">
              <a:solidFill>
                <a:srgbClr val="000000"/>
              </a:solidFill>
            </a:endParaRPr>
          </a:p>
        </p:txBody>
      </p:sp>
      <p:sp>
        <p:nvSpPr>
          <p:cNvPr id="4" name="Slide Number Placeholder 3"/>
          <p:cNvSpPr>
            <a:spLocks noGrp="1"/>
          </p:cNvSpPr>
          <p:nvPr>
            <p:ph type="sldNum" sz="quarter" idx="12"/>
          </p:nvPr>
        </p:nvSpPr>
        <p:spPr/>
        <p:txBody>
          <a:bodyPr/>
          <a:lstStyle/>
          <a:p>
            <a:fld id="{B3F18419-AC6D-4ED2-A892-A000DD3A58AB}" type="slidenum">
              <a:rPr lang="en-US" smtClean="0">
                <a:solidFill>
                  <a:srgbClr val="000000">
                    <a:tint val="75000"/>
                  </a:srgbClr>
                </a:solidFill>
              </a:rPr>
              <a:pPr/>
              <a:t>3</a:t>
            </a:fld>
            <a:endParaRPr lang="en-US" dirty="0">
              <a:solidFill>
                <a:srgbClr val="000000">
                  <a:tint val="75000"/>
                </a:srgbClr>
              </a:solidFill>
            </a:endParaRPr>
          </a:p>
        </p:txBody>
      </p:sp>
      <p:pic>
        <p:nvPicPr>
          <p:cNvPr id="5" name="Picture 4" title="Michigan State University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6774" y="5454262"/>
            <a:ext cx="2237426" cy="743776"/>
          </a:xfrm>
          <a:prstGeom prst="rect">
            <a:avLst/>
          </a:prstGeom>
        </p:spPr>
      </p:pic>
      <p:pic>
        <p:nvPicPr>
          <p:cNvPr id="6" name="Picture 5" title="PCDC - School of Planning, Design and Construction Log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46259" y="5327828"/>
            <a:ext cx="1450974" cy="896190"/>
          </a:xfrm>
          <a:prstGeom prst="rect">
            <a:avLst/>
          </a:prstGeom>
        </p:spPr>
      </p:pic>
      <p:pic>
        <p:nvPicPr>
          <p:cNvPr id="9" name="Picture 8" title="AISC - American Institute of Steel Construction Log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42692" y="5112856"/>
            <a:ext cx="1554615" cy="1426588"/>
          </a:xfrm>
          <a:prstGeom prst="rect">
            <a:avLst/>
          </a:prstGeom>
        </p:spPr>
      </p:pic>
      <p:pic>
        <p:nvPicPr>
          <p:cNvPr id="1026" name="Picture 2" descr="C:\Users\mrozowsk\Desktop\Nashville\portico1.gif" title="University of Puerto Rico 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10200" y="5158393"/>
            <a:ext cx="1228725" cy="1235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710320"/>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title="Photos of double insulated tools"/>
          <p:cNvSpPr>
            <a:spLocks noGrp="1"/>
          </p:cNvSpPr>
          <p:nvPr>
            <p:ph type="body" idx="1"/>
          </p:nvPr>
        </p:nvSpPr>
        <p:spPr>
          <a:xfrm>
            <a:off x="381000" y="1447800"/>
            <a:ext cx="8686800" cy="4510267"/>
          </a:xfrm>
        </p:spPr>
        <p:txBody>
          <a:bodyPr/>
          <a:lstStyle/>
          <a:p>
            <a:endParaRPr lang="en-US" sz="2400" b="1" dirty="0" smtClean="0">
              <a:solidFill>
                <a:srgbClr val="0070C0"/>
              </a:solidFill>
            </a:endParaRPr>
          </a:p>
          <a:p>
            <a:endParaRPr lang="en-US" sz="1200" dirty="0" smtClean="0"/>
          </a:p>
          <a:p>
            <a:pPr>
              <a:buClr>
                <a:schemeClr val="accent2">
                  <a:lumMod val="50000"/>
                </a:schemeClr>
              </a:buClr>
            </a:pPr>
            <a:endParaRPr lang="en-US" sz="2400" dirty="0" smtClean="0"/>
          </a:p>
          <a:p>
            <a:pPr>
              <a:buClr>
                <a:schemeClr val="accent2">
                  <a:lumMod val="50000"/>
                </a:schemeClr>
              </a:buClr>
            </a:pPr>
            <a:endParaRPr lang="en-US" sz="2400" dirty="0" smtClean="0"/>
          </a:p>
          <a:p>
            <a:endParaRPr lang="en-US" sz="2400" dirty="0" smtClean="0"/>
          </a:p>
          <a:p>
            <a:pPr>
              <a:buClr>
                <a:srgbClr val="3333CC"/>
              </a:buClr>
            </a:pPr>
            <a:endParaRPr lang="en-US" sz="1200" dirty="0" smtClean="0">
              <a:solidFill>
                <a:schemeClr val="tx1"/>
              </a:solidFill>
            </a:endParaRPr>
          </a:p>
          <a:p>
            <a:endParaRPr lang="en-US" sz="1200" b="1" dirty="0">
              <a:solidFill>
                <a:srgbClr val="3333CC"/>
              </a:solidFill>
            </a:endParaRPr>
          </a:p>
        </p:txBody>
      </p:sp>
      <p:sp>
        <p:nvSpPr>
          <p:cNvPr id="2" name="Title 1"/>
          <p:cNvSpPr>
            <a:spLocks noGrp="1"/>
          </p:cNvSpPr>
          <p:nvPr>
            <p:ph type="title"/>
          </p:nvPr>
        </p:nvSpPr>
        <p:spPr>
          <a:xfrm>
            <a:off x="304800" y="457000"/>
            <a:ext cx="8229600" cy="1143200"/>
          </a:xfrm>
        </p:spPr>
        <p:txBody>
          <a:bodyPr/>
          <a:lstStyle/>
          <a:p>
            <a:r>
              <a:rPr lang="en-US" dirty="0" smtClean="0">
                <a:solidFill>
                  <a:srgbClr val="0C30B8"/>
                </a:solidFill>
              </a:rPr>
              <a:t>Electrical Safety</a:t>
            </a:r>
            <a:r>
              <a:rPr lang="en-US" dirty="0">
                <a:solidFill>
                  <a:srgbClr val="0C30B8"/>
                </a:solidFill>
              </a:rPr>
              <a:t> </a:t>
            </a:r>
            <a:r>
              <a:rPr lang="en-US" dirty="0" smtClean="0">
                <a:solidFill>
                  <a:srgbClr val="0C30B8"/>
                </a:solidFill>
              </a:rPr>
              <a:t>- </a:t>
            </a:r>
            <a:r>
              <a:rPr lang="en-US" sz="2400" dirty="0" smtClean="0">
                <a:solidFill>
                  <a:srgbClr val="0C30B8"/>
                </a:solidFill>
              </a:rPr>
              <a:t>Module </a:t>
            </a:r>
            <a:r>
              <a:rPr lang="en-US" sz="2400" dirty="0">
                <a:solidFill>
                  <a:srgbClr val="0C30B8"/>
                </a:solidFill>
              </a:rPr>
              <a:t>6</a:t>
            </a:r>
            <a:r>
              <a:rPr lang="en-US" dirty="0" smtClean="0">
                <a:solidFill>
                  <a:srgbClr val="0C30B8"/>
                </a:solidFill>
              </a:rPr>
              <a:t> </a:t>
            </a:r>
            <a:r>
              <a:rPr lang="en-US" sz="2400" dirty="0" smtClean="0">
                <a:solidFill>
                  <a:schemeClr val="bg1"/>
                </a:solidFill>
              </a:rPr>
              <a:t>slide 30</a:t>
            </a:r>
            <a:endParaRPr lang="en-US" sz="1600" dirty="0">
              <a:solidFill>
                <a:schemeClr val="bg1"/>
              </a:solidFill>
            </a:endParaRPr>
          </a:p>
        </p:txBody>
      </p:sp>
      <p:sp>
        <p:nvSpPr>
          <p:cNvPr id="5" name="Slide Number Placeholder 4"/>
          <p:cNvSpPr>
            <a:spLocks noGrp="1"/>
          </p:cNvSpPr>
          <p:nvPr>
            <p:ph type="sldNum" sz="quarter" idx="11"/>
          </p:nvPr>
        </p:nvSpPr>
        <p:spPr/>
        <p:txBody>
          <a:bodyPr/>
          <a:lstStyle/>
          <a:p>
            <a:fld id="{B3F18419-AC6D-4ED2-A892-A000DD3A58AB}" type="slidenum">
              <a:rPr lang="en-US" smtClean="0">
                <a:solidFill>
                  <a:srgbClr val="000000">
                    <a:tint val="75000"/>
                  </a:srgbClr>
                </a:solidFill>
              </a:rPr>
              <a:pPr/>
              <a:t>30</a:t>
            </a:fld>
            <a:endParaRPr lang="en-US" dirty="0">
              <a:solidFill>
                <a:srgbClr val="000000">
                  <a:tint val="75000"/>
                </a:srgbClr>
              </a:solidFill>
            </a:endParaRPr>
          </a:p>
        </p:txBody>
      </p:sp>
      <p:sp>
        <p:nvSpPr>
          <p:cNvPr id="9" name="Rectangle 8"/>
          <p:cNvSpPr/>
          <p:nvPr/>
        </p:nvSpPr>
        <p:spPr>
          <a:xfrm>
            <a:off x="114300" y="6338926"/>
            <a:ext cx="8610600" cy="369332"/>
          </a:xfrm>
          <a:prstGeom prst="rect">
            <a:avLst/>
          </a:prstGeom>
        </p:spPr>
        <p:txBody>
          <a:bodyPr wrap="square">
            <a:spAutoFit/>
          </a:bodyPr>
          <a:lstStyle/>
          <a:p>
            <a:r>
              <a:rPr lang="en-US" dirty="0"/>
              <a:t>https://www.osha.gov/SLTC/etools/construction/electrical_incidents/powertools.html</a:t>
            </a:r>
          </a:p>
        </p:txBody>
      </p:sp>
      <p:sp>
        <p:nvSpPr>
          <p:cNvPr id="6" name="TextBox 5"/>
          <p:cNvSpPr txBox="1"/>
          <p:nvPr/>
        </p:nvSpPr>
        <p:spPr>
          <a:xfrm>
            <a:off x="533400" y="1676400"/>
            <a:ext cx="5228739" cy="646331"/>
          </a:xfrm>
          <a:prstGeom prst="rect">
            <a:avLst/>
          </a:prstGeom>
          <a:noFill/>
        </p:spPr>
        <p:txBody>
          <a:bodyPr wrap="none" rtlCol="0">
            <a:spAutoFit/>
          </a:bodyPr>
          <a:lstStyle/>
          <a:p>
            <a:r>
              <a:rPr lang="en-US" sz="3600" b="1" dirty="0" smtClean="0">
                <a:solidFill>
                  <a:srgbClr val="0C30B8"/>
                </a:solidFill>
              </a:rPr>
              <a:t>Double Insulated Tools</a:t>
            </a:r>
            <a:endParaRPr lang="en-US" sz="3600" b="1" dirty="0">
              <a:solidFill>
                <a:srgbClr val="0C30B8"/>
              </a:solidFill>
            </a:endParaRPr>
          </a:p>
        </p:txBody>
      </p:sp>
      <p:pic>
        <p:nvPicPr>
          <p:cNvPr id="7" name="Picture 6" title="Photo - a double insulated drill"/>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533400" y="2514216"/>
            <a:ext cx="3759201" cy="2819401"/>
          </a:xfrm>
          <a:prstGeom prst="rect">
            <a:avLst/>
          </a:prstGeom>
        </p:spPr>
      </p:pic>
      <p:pic>
        <p:nvPicPr>
          <p:cNvPr id="10" name="Picture 9" title="Photo - double box on label indicates double insulated tool"/>
          <p:cNvPicPr>
            <a:picLocks noChangeAspect="1"/>
          </p:cNvPicPr>
          <p:nvPr/>
        </p:nvPicPr>
        <p:blipFill rotWithShape="1">
          <a:blip r:embed="rId5" cstate="email">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rcRect/>
          <a:stretch/>
        </p:blipFill>
        <p:spPr>
          <a:xfrm>
            <a:off x="4456857" y="2514216"/>
            <a:ext cx="3962400" cy="2819401"/>
          </a:xfrm>
          <a:prstGeom prst="rect">
            <a:avLst/>
          </a:prstGeom>
        </p:spPr>
      </p:pic>
      <p:sp>
        <p:nvSpPr>
          <p:cNvPr id="11" name="TextBox 10"/>
          <p:cNvSpPr txBox="1"/>
          <p:nvPr/>
        </p:nvSpPr>
        <p:spPr>
          <a:xfrm>
            <a:off x="933796" y="5511881"/>
            <a:ext cx="2326278" cy="369332"/>
          </a:xfrm>
          <a:prstGeom prst="rect">
            <a:avLst/>
          </a:prstGeom>
          <a:noFill/>
        </p:spPr>
        <p:txBody>
          <a:bodyPr wrap="none" rtlCol="0">
            <a:spAutoFit/>
          </a:bodyPr>
          <a:lstStyle/>
          <a:p>
            <a:r>
              <a:rPr lang="en-US" dirty="0" smtClean="0"/>
              <a:t>Double insulated drill</a:t>
            </a:r>
            <a:endParaRPr lang="en-US" dirty="0"/>
          </a:p>
        </p:txBody>
      </p:sp>
      <p:sp>
        <p:nvSpPr>
          <p:cNvPr id="13" name="TextBox 12"/>
          <p:cNvSpPr txBox="1"/>
          <p:nvPr/>
        </p:nvSpPr>
        <p:spPr>
          <a:xfrm>
            <a:off x="4323081" y="5511881"/>
            <a:ext cx="3275256" cy="646331"/>
          </a:xfrm>
          <a:prstGeom prst="rect">
            <a:avLst/>
          </a:prstGeom>
          <a:noFill/>
        </p:spPr>
        <p:txBody>
          <a:bodyPr wrap="none" rtlCol="0">
            <a:spAutoFit/>
          </a:bodyPr>
          <a:lstStyle/>
          <a:p>
            <a:r>
              <a:rPr lang="en-US" dirty="0" smtClean="0"/>
              <a:t>Double box on label </a:t>
            </a:r>
          </a:p>
          <a:p>
            <a:r>
              <a:rPr lang="en-US" dirty="0" smtClean="0"/>
              <a:t>indicates double insulated tool</a:t>
            </a:r>
            <a:endParaRPr lang="en-US" dirty="0"/>
          </a:p>
        </p:txBody>
      </p:sp>
      <p:cxnSp>
        <p:nvCxnSpPr>
          <p:cNvPr id="15" name="Straight Arrow Connector 14" title="red arrow pointing to a double insulated drill"/>
          <p:cNvCxnSpPr/>
          <p:nvPr/>
        </p:nvCxnSpPr>
        <p:spPr>
          <a:xfrm flipV="1">
            <a:off x="1897611" y="3923916"/>
            <a:ext cx="562033" cy="15356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title="Red arrow pointing to a double box on label"/>
          <p:cNvCxnSpPr/>
          <p:nvPr/>
        </p:nvCxnSpPr>
        <p:spPr>
          <a:xfrm flipV="1">
            <a:off x="5679692" y="4357300"/>
            <a:ext cx="562033" cy="11545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9145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type="body" idx="1"/>
          </p:nvPr>
        </p:nvSpPr>
        <p:spPr>
          <a:noFill/>
        </p:spPr>
        <p:txBody>
          <a:bodyPr/>
          <a:lstStyle/>
          <a:p>
            <a:pPr eaLnBrk="1" hangingPunct="1">
              <a:buClr>
                <a:srgbClr val="0070C0"/>
              </a:buClr>
            </a:pPr>
            <a:r>
              <a:rPr lang="en-US" altLang="en-US" sz="2400" b="1" dirty="0">
                <a:solidFill>
                  <a:srgbClr val="0C30B8"/>
                </a:solidFill>
                <a:latin typeface="Arial" panose="020B0604020202020204" pitchFamily="34" charset="0"/>
                <a:cs typeface="Arial" panose="020B0604020202020204" pitchFamily="34" charset="0"/>
              </a:rPr>
              <a:t>Assured </a:t>
            </a:r>
            <a:r>
              <a:rPr lang="en-US" altLang="en-US" sz="2400" b="1" dirty="0" smtClean="0">
                <a:solidFill>
                  <a:srgbClr val="0C30B8"/>
                </a:solidFill>
                <a:latin typeface="Arial" panose="020B0604020202020204" pitchFamily="34" charset="0"/>
                <a:cs typeface="Arial" panose="020B0604020202020204" pitchFamily="34" charset="0"/>
              </a:rPr>
              <a:t>Equipment Grounding Program</a:t>
            </a:r>
            <a:r>
              <a:rPr lang="en-US" sz="2400" dirty="0"/>
              <a:t> </a:t>
            </a:r>
            <a:endParaRPr lang="en-US" altLang="en-US" sz="2400" b="1" dirty="0" smtClean="0">
              <a:solidFill>
                <a:srgbClr val="0C30B8"/>
              </a:solidFill>
              <a:latin typeface="Arial" panose="020B0604020202020204" pitchFamily="34" charset="0"/>
              <a:cs typeface="Arial" panose="020B0604020202020204" pitchFamily="34" charset="0"/>
            </a:endParaRPr>
          </a:p>
          <a:p>
            <a:pPr eaLnBrk="1" hangingPunct="1">
              <a:buClr>
                <a:srgbClr val="0070C0"/>
              </a:buClr>
            </a:pPr>
            <a:r>
              <a:rPr lang="en-US" altLang="en-US" sz="2400" b="1" dirty="0" smtClean="0">
                <a:solidFill>
                  <a:srgbClr val="0C30B8"/>
                </a:solidFill>
                <a:latin typeface="Arial" panose="020B0604020202020204" pitchFamily="34" charset="0"/>
                <a:cs typeface="Arial" panose="020B0604020202020204" pitchFamily="34" charset="0"/>
              </a:rPr>
              <a:t>OSHA 1910 Subpart S</a:t>
            </a:r>
            <a:r>
              <a:rPr lang="en-US" altLang="en-US" sz="2400" dirty="0" smtClean="0">
                <a:solidFill>
                  <a:srgbClr val="0C30B8"/>
                </a:solidFill>
                <a:latin typeface="Arial" panose="020B0604020202020204" pitchFamily="34" charset="0"/>
                <a:cs typeface="Arial" panose="020B0604020202020204" pitchFamily="34" charset="0"/>
              </a:rPr>
              <a:t>  </a:t>
            </a:r>
          </a:p>
          <a:p>
            <a:pPr marL="342900" indent="-342900" eaLnBrk="1" hangingPunct="1">
              <a:buClr>
                <a:srgbClr val="0C30B8"/>
              </a:buClr>
              <a:buFont typeface="Wingdings" panose="05000000000000000000" pitchFamily="2" charset="2"/>
              <a:buChar char="q"/>
            </a:pPr>
            <a:r>
              <a:rPr lang="en-US" altLang="en-US" sz="2400" dirty="0" smtClean="0">
                <a:solidFill>
                  <a:schemeClr val="tx1"/>
                </a:solidFill>
                <a:latin typeface="Arial" panose="020B0604020202020204" pitchFamily="34" charset="0"/>
                <a:cs typeface="Arial" panose="020B0604020202020204" pitchFamily="34" charset="0"/>
              </a:rPr>
              <a:t>Alternative to GFCI protection. </a:t>
            </a:r>
          </a:p>
          <a:p>
            <a:pPr marL="342900" indent="-342900" eaLnBrk="1" hangingPunct="1">
              <a:buClr>
                <a:srgbClr val="0C30B8"/>
              </a:buClr>
              <a:buFont typeface="Wingdings" panose="05000000000000000000" pitchFamily="2" charset="2"/>
              <a:buChar char="q"/>
            </a:pPr>
            <a:r>
              <a:rPr lang="en-US" altLang="en-US" sz="2400" dirty="0" smtClean="0">
                <a:solidFill>
                  <a:schemeClr val="tx1"/>
                </a:solidFill>
                <a:latin typeface="Arial" panose="020B0604020202020204" pitchFamily="34" charset="0"/>
                <a:cs typeface="Arial" panose="020B0604020202020204" pitchFamily="34" charset="0"/>
              </a:rPr>
              <a:t>By shift inspection of cords to guarantee continuity of grounding conductor and correct connection of conductor (polarity)</a:t>
            </a:r>
          </a:p>
          <a:p>
            <a:pPr marL="342900" indent="-342900" eaLnBrk="1" hangingPunct="1">
              <a:buClr>
                <a:srgbClr val="0C30B8"/>
              </a:buClr>
              <a:buFont typeface="Wingdings" panose="05000000000000000000" pitchFamily="2" charset="2"/>
              <a:buChar char="q"/>
            </a:pPr>
            <a:r>
              <a:rPr lang="en-US" altLang="en-US" sz="2400" dirty="0" smtClean="0">
                <a:solidFill>
                  <a:schemeClr val="tx1"/>
                </a:solidFill>
                <a:latin typeface="Arial" panose="020B0604020202020204" pitchFamily="34" charset="0"/>
                <a:cs typeface="Arial" panose="020B0604020202020204" pitchFamily="34" charset="0"/>
              </a:rPr>
              <a:t>Must have daily inspection for missing pins, insulation damage, internal damage </a:t>
            </a:r>
          </a:p>
          <a:p>
            <a:pPr marL="342900" indent="-342900" eaLnBrk="1" hangingPunct="1">
              <a:buClr>
                <a:srgbClr val="0C30B8"/>
              </a:buClr>
              <a:buFont typeface="Wingdings" panose="05000000000000000000" pitchFamily="2" charset="2"/>
              <a:buChar char="q"/>
            </a:pPr>
            <a:r>
              <a:rPr lang="en-US" altLang="en-US" sz="2400" dirty="0" smtClean="0">
                <a:solidFill>
                  <a:schemeClr val="tx1"/>
                </a:solidFill>
                <a:latin typeface="Arial" panose="020B0604020202020204" pitchFamily="34" charset="0"/>
                <a:cs typeface="Arial" panose="020B0604020202020204" pitchFamily="34" charset="0"/>
              </a:rPr>
              <a:t>Inspection must be done by competent person </a:t>
            </a:r>
          </a:p>
          <a:p>
            <a:pPr marL="342900" indent="-342900" eaLnBrk="1" hangingPunct="1">
              <a:buClr>
                <a:srgbClr val="0C30B8"/>
              </a:buClr>
              <a:buFont typeface="Wingdings" panose="05000000000000000000" pitchFamily="2" charset="2"/>
              <a:buChar char="q"/>
            </a:pPr>
            <a:r>
              <a:rPr lang="en-US" altLang="en-US" sz="2400" dirty="0" smtClean="0">
                <a:solidFill>
                  <a:schemeClr val="tx1"/>
                </a:solidFill>
                <a:latin typeface="Arial" panose="020B0604020202020204" pitchFamily="34" charset="0"/>
                <a:cs typeface="Arial" panose="020B0604020202020204" pitchFamily="34" charset="0"/>
              </a:rPr>
              <a:t>Keep records</a:t>
            </a:r>
          </a:p>
          <a:p>
            <a:pPr eaLnBrk="1" hangingPunct="1"/>
            <a:endParaRPr lang="en-US" altLang="en-US" dirty="0" smtClean="0">
              <a:solidFill>
                <a:srgbClr val="000000"/>
              </a:solidFill>
            </a:endParaRPr>
          </a:p>
        </p:txBody>
      </p:sp>
      <p:sp>
        <p:nvSpPr>
          <p:cNvPr id="2048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3A8A69B9-76A6-4429-92CC-128FA0B921FD}" type="slidenum">
              <a:rPr lang="en-US" altLang="en-US" sz="1400" smtClean="0">
                <a:solidFill>
                  <a:srgbClr val="000000"/>
                </a:solidFill>
              </a:rPr>
              <a:pPr eaLnBrk="1" hangingPunct="1">
                <a:spcBef>
                  <a:spcPct val="0"/>
                </a:spcBef>
                <a:buFontTx/>
                <a:buNone/>
              </a:pPr>
              <a:t>31</a:t>
            </a:fld>
            <a:endParaRPr lang="en-US" altLang="en-US" sz="1400" dirty="0" smtClean="0">
              <a:solidFill>
                <a:srgbClr val="000000"/>
              </a:solidFill>
            </a:endParaRPr>
          </a:p>
        </p:txBody>
      </p:sp>
      <p:sp>
        <p:nvSpPr>
          <p:cNvPr id="6" name="Title 1"/>
          <p:cNvSpPr>
            <a:spLocks noGrp="1"/>
          </p:cNvSpPr>
          <p:nvPr>
            <p:ph type="title"/>
          </p:nvPr>
        </p:nvSpPr>
        <p:spPr>
          <a:xfrm>
            <a:off x="304800" y="457000"/>
            <a:ext cx="8229600" cy="1143200"/>
          </a:xfrm>
        </p:spPr>
        <p:txBody>
          <a:bodyPr/>
          <a:lstStyle/>
          <a:p>
            <a:r>
              <a:rPr lang="en-US" dirty="0" smtClean="0">
                <a:solidFill>
                  <a:srgbClr val="0C30B8"/>
                </a:solidFill>
              </a:rPr>
              <a:t>Electrical Safety</a:t>
            </a:r>
            <a:r>
              <a:rPr lang="en-US" dirty="0">
                <a:solidFill>
                  <a:srgbClr val="0C30B8"/>
                </a:solidFill>
              </a:rPr>
              <a:t> </a:t>
            </a:r>
            <a:r>
              <a:rPr lang="en-US" dirty="0" smtClean="0">
                <a:solidFill>
                  <a:srgbClr val="0C30B8"/>
                </a:solidFill>
              </a:rPr>
              <a:t>- </a:t>
            </a:r>
            <a:r>
              <a:rPr lang="en-US" sz="2400" dirty="0" smtClean="0">
                <a:solidFill>
                  <a:srgbClr val="0C30B8"/>
                </a:solidFill>
              </a:rPr>
              <a:t>Module </a:t>
            </a:r>
            <a:r>
              <a:rPr lang="en-US" sz="2400" dirty="0">
                <a:solidFill>
                  <a:srgbClr val="0C30B8"/>
                </a:solidFill>
              </a:rPr>
              <a:t>6</a:t>
            </a:r>
            <a:r>
              <a:rPr lang="en-US" dirty="0" smtClean="0">
                <a:solidFill>
                  <a:srgbClr val="0C30B8"/>
                </a:solidFill>
              </a:rPr>
              <a:t> </a:t>
            </a:r>
            <a:r>
              <a:rPr lang="en-US" sz="2400" dirty="0" smtClean="0">
                <a:solidFill>
                  <a:schemeClr val="bg1"/>
                </a:solidFill>
              </a:rPr>
              <a:t>slide 31</a:t>
            </a:r>
            <a:endParaRPr lang="en-US" sz="1600" dirty="0">
              <a:solidFill>
                <a:schemeClr val="bg1"/>
              </a:solidFill>
            </a:endParaRPr>
          </a:p>
        </p:txBody>
      </p:sp>
      <p:sp>
        <p:nvSpPr>
          <p:cNvPr id="3" name="TextBox 2"/>
          <p:cNvSpPr txBox="1"/>
          <p:nvPr/>
        </p:nvSpPr>
        <p:spPr>
          <a:xfrm>
            <a:off x="3276600" y="6222477"/>
            <a:ext cx="1941557" cy="369332"/>
          </a:xfrm>
          <a:prstGeom prst="rect">
            <a:avLst/>
          </a:prstGeom>
          <a:noFill/>
        </p:spPr>
        <p:txBody>
          <a:bodyPr wrap="none" rtlCol="0">
            <a:spAutoFit/>
          </a:bodyPr>
          <a:lstStyle/>
          <a:p>
            <a:r>
              <a:rPr lang="en-US" dirty="0" smtClean="0"/>
              <a:t>Source 1910.304</a:t>
            </a:r>
            <a:endParaRPr lang="en-US" dirty="0"/>
          </a:p>
        </p:txBody>
      </p:sp>
    </p:spTree>
    <p:extLst>
      <p:ext uri="{BB962C8B-B14F-4D97-AF65-F5344CB8AC3E}">
        <p14:creationId xmlns:p14="http://schemas.microsoft.com/office/powerpoint/2010/main" val="34663404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type="body" idx="1"/>
          </p:nvPr>
        </p:nvSpPr>
        <p:spPr>
          <a:xfrm>
            <a:off x="544047" y="1524025"/>
            <a:ext cx="5475753" cy="3724153"/>
          </a:xfrm>
        </p:spPr>
        <p:txBody>
          <a:bodyPr/>
          <a:lstStyle/>
          <a:p>
            <a:pPr>
              <a:buClr>
                <a:srgbClr val="0070C0"/>
              </a:buClr>
            </a:pPr>
            <a:r>
              <a:rPr lang="en-US" altLang="en-US" sz="2400" b="1" dirty="0" smtClean="0">
                <a:solidFill>
                  <a:srgbClr val="0C30B8"/>
                </a:solidFill>
                <a:latin typeface="Arial" panose="020B0604020202020204" pitchFamily="34" charset="0"/>
                <a:cs typeface="Arial" panose="020B0604020202020204" pitchFamily="34" charset="0"/>
              </a:rPr>
              <a:t>Safe Practices-Guard Conductors</a:t>
            </a:r>
          </a:p>
          <a:p>
            <a:pPr>
              <a:buClr>
                <a:srgbClr val="0070C0"/>
              </a:buClr>
            </a:pPr>
            <a:endParaRPr lang="en-US" altLang="en-US" sz="2400" dirty="0" smtClean="0">
              <a:solidFill>
                <a:srgbClr val="0C30B8"/>
              </a:solidFill>
              <a:latin typeface="Arial" panose="020B0604020202020204" pitchFamily="34" charset="0"/>
              <a:cs typeface="Arial" panose="020B0604020202020204" pitchFamily="34" charset="0"/>
            </a:endParaRPr>
          </a:p>
          <a:p>
            <a:pPr>
              <a:buClr>
                <a:srgbClr val="0C30B8"/>
              </a:buClr>
              <a:buFont typeface="Wingdings" panose="05000000000000000000" pitchFamily="2" charset="2"/>
              <a:buChar char="q"/>
            </a:pPr>
            <a:r>
              <a:rPr lang="en-US" altLang="en-US" sz="2400" dirty="0" smtClean="0">
                <a:latin typeface="Arial" panose="020B0604020202020204" pitchFamily="34" charset="0"/>
                <a:cs typeface="Arial" panose="020B0604020202020204" pitchFamily="34" charset="0"/>
              </a:rPr>
              <a:t>Protect workers from energized lines </a:t>
            </a:r>
          </a:p>
          <a:p>
            <a:pPr>
              <a:buClr>
                <a:srgbClr val="0C30B8"/>
              </a:buClr>
            </a:pPr>
            <a:r>
              <a:rPr lang="en-US" altLang="en-US" sz="2400" dirty="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   by guarding/shielding the wires</a:t>
            </a:r>
          </a:p>
          <a:p>
            <a:pPr lvl="1">
              <a:buClr>
                <a:srgbClr val="0C30B8"/>
              </a:buClr>
              <a:buFont typeface="Wingdings" panose="05000000000000000000" pitchFamily="2" charset="2"/>
              <a:buChar char="q"/>
            </a:pPr>
            <a:r>
              <a:rPr lang="en-US" altLang="en-US" sz="2400" dirty="0" smtClean="0">
                <a:latin typeface="Arial" panose="020B0604020202020204" pitchFamily="34" charset="0"/>
                <a:cs typeface="Arial" panose="020B0604020202020204" pitchFamily="34" charset="0"/>
              </a:rPr>
              <a:t>Use boxes, covers, enclosures and </a:t>
            </a:r>
          </a:p>
          <a:p>
            <a:pPr lvl="1">
              <a:buClr>
                <a:srgbClr val="0C30B8"/>
              </a:buClr>
            </a:pPr>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conduit to prevent contact with wires</a:t>
            </a:r>
          </a:p>
          <a:p>
            <a:pPr lvl="1">
              <a:buClr>
                <a:srgbClr val="0C30B8"/>
              </a:buClr>
              <a:buFont typeface="Wingdings" panose="05000000000000000000" pitchFamily="2" charset="2"/>
              <a:buChar char="q"/>
            </a:pPr>
            <a:r>
              <a:rPr lang="en-US" altLang="en-US" sz="2400" dirty="0" smtClean="0">
                <a:latin typeface="Arial" panose="020B0604020202020204" pitchFamily="34" charset="0"/>
                <a:cs typeface="Arial" panose="020B0604020202020204" pitchFamily="34" charset="0"/>
              </a:rPr>
              <a:t>Boxes/panels must be free of </a:t>
            </a:r>
          </a:p>
          <a:p>
            <a:pPr lvl="1">
              <a:buClr>
                <a:srgbClr val="0C30B8"/>
              </a:buClr>
            </a:pPr>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missing ‘knock-outs’</a:t>
            </a:r>
          </a:p>
          <a:p>
            <a:pPr lvl="1">
              <a:buClr>
                <a:srgbClr val="0C30B8"/>
              </a:buClr>
              <a:buFont typeface="Wingdings" panose="05000000000000000000" pitchFamily="2" charset="2"/>
              <a:buChar char="q"/>
            </a:pPr>
            <a:r>
              <a:rPr lang="en-US" altLang="en-US" sz="2400" dirty="0" smtClean="0">
                <a:latin typeface="Arial" panose="020B0604020202020204" pitchFamily="34" charset="0"/>
                <a:cs typeface="Arial" panose="020B0604020202020204" pitchFamily="34" charset="0"/>
              </a:rPr>
              <a:t>Electrical equipment operating at </a:t>
            </a:r>
          </a:p>
          <a:p>
            <a:pPr lvl="1">
              <a:buClr>
                <a:srgbClr val="0C30B8"/>
              </a:buClr>
            </a:pPr>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50 volts or more must be guarded</a:t>
            </a:r>
          </a:p>
        </p:txBody>
      </p:sp>
      <p:sp>
        <p:nvSpPr>
          <p:cNvPr id="4915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93C983DE-B66D-4738-9BD4-15A9E72E4FF8}" type="slidenum">
              <a:rPr lang="en-US" altLang="en-US" sz="1400" smtClean="0">
                <a:solidFill>
                  <a:srgbClr val="000000"/>
                </a:solidFill>
              </a:rPr>
              <a:pPr eaLnBrk="1" hangingPunct="1">
                <a:spcBef>
                  <a:spcPct val="0"/>
                </a:spcBef>
                <a:buFontTx/>
                <a:buNone/>
              </a:pPr>
              <a:t>32</a:t>
            </a:fld>
            <a:endParaRPr lang="en-US" altLang="en-US" sz="1400" dirty="0" smtClean="0">
              <a:solidFill>
                <a:srgbClr val="000000"/>
              </a:solidFill>
            </a:endParaRPr>
          </a:p>
        </p:txBody>
      </p:sp>
      <p:pic>
        <p:nvPicPr>
          <p:cNvPr id="49157" name="Picture 1028" descr="elec-KNOCKOUT" title="Photo - missing knockou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81800" y="1657390"/>
            <a:ext cx="1905000" cy="2360612"/>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49158" name="Picture 18" descr="DCP_0612.JPG" title="Photo - open box "/>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6056959" y="4756666"/>
            <a:ext cx="2477441" cy="1567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304800" y="457000"/>
            <a:ext cx="8229600" cy="1143200"/>
          </a:xfrm>
        </p:spPr>
        <p:txBody>
          <a:bodyPr/>
          <a:lstStyle/>
          <a:p>
            <a:r>
              <a:rPr lang="en-US" dirty="0" smtClean="0">
                <a:solidFill>
                  <a:srgbClr val="0C30B8"/>
                </a:solidFill>
              </a:rPr>
              <a:t>Electrical Safety</a:t>
            </a:r>
            <a:r>
              <a:rPr lang="en-US" dirty="0">
                <a:solidFill>
                  <a:srgbClr val="0C30B8"/>
                </a:solidFill>
              </a:rPr>
              <a:t> </a:t>
            </a:r>
            <a:r>
              <a:rPr lang="en-US" dirty="0" smtClean="0">
                <a:solidFill>
                  <a:srgbClr val="0C30B8"/>
                </a:solidFill>
              </a:rPr>
              <a:t>- </a:t>
            </a:r>
            <a:r>
              <a:rPr lang="en-US" sz="2400" dirty="0" smtClean="0">
                <a:solidFill>
                  <a:srgbClr val="0C30B8"/>
                </a:solidFill>
              </a:rPr>
              <a:t>Module </a:t>
            </a:r>
            <a:r>
              <a:rPr lang="en-US" sz="2400" dirty="0">
                <a:solidFill>
                  <a:srgbClr val="0C30B8"/>
                </a:solidFill>
              </a:rPr>
              <a:t>6</a:t>
            </a:r>
            <a:r>
              <a:rPr lang="en-US" dirty="0" smtClean="0">
                <a:solidFill>
                  <a:srgbClr val="0C30B8"/>
                </a:solidFill>
              </a:rPr>
              <a:t> </a:t>
            </a:r>
            <a:r>
              <a:rPr lang="en-US" dirty="0" smtClean="0">
                <a:solidFill>
                  <a:schemeClr val="bg1"/>
                </a:solidFill>
              </a:rPr>
              <a:t>slide 32</a:t>
            </a:r>
            <a:endParaRPr lang="en-US" sz="2400" dirty="0">
              <a:solidFill>
                <a:schemeClr val="bg1"/>
              </a:solidFill>
            </a:endParaRPr>
          </a:p>
        </p:txBody>
      </p:sp>
      <p:sp>
        <p:nvSpPr>
          <p:cNvPr id="3" name="TextBox 2"/>
          <p:cNvSpPr txBox="1"/>
          <p:nvPr/>
        </p:nvSpPr>
        <p:spPr>
          <a:xfrm>
            <a:off x="6260869" y="4387334"/>
            <a:ext cx="1954381" cy="369332"/>
          </a:xfrm>
          <a:prstGeom prst="rect">
            <a:avLst/>
          </a:prstGeom>
          <a:noFill/>
        </p:spPr>
        <p:txBody>
          <a:bodyPr wrap="none" rtlCol="0">
            <a:spAutoFit/>
          </a:bodyPr>
          <a:lstStyle/>
          <a:p>
            <a:r>
              <a:rPr lang="en-US" dirty="0" smtClean="0"/>
              <a:t>Missing knockout</a:t>
            </a:r>
            <a:endParaRPr lang="en-US" dirty="0"/>
          </a:p>
        </p:txBody>
      </p:sp>
      <p:sp>
        <p:nvSpPr>
          <p:cNvPr id="4" name="TextBox 3"/>
          <p:cNvSpPr txBox="1"/>
          <p:nvPr/>
        </p:nvSpPr>
        <p:spPr>
          <a:xfrm>
            <a:off x="4724400" y="5836519"/>
            <a:ext cx="1184940" cy="369332"/>
          </a:xfrm>
          <a:prstGeom prst="rect">
            <a:avLst/>
          </a:prstGeom>
          <a:noFill/>
        </p:spPr>
        <p:txBody>
          <a:bodyPr wrap="none" rtlCol="0">
            <a:spAutoFit/>
          </a:bodyPr>
          <a:lstStyle/>
          <a:p>
            <a:r>
              <a:rPr lang="en-US" dirty="0" smtClean="0"/>
              <a:t>Open box</a:t>
            </a:r>
            <a:endParaRPr lang="en-US" dirty="0"/>
          </a:p>
        </p:txBody>
      </p:sp>
      <p:cxnSp>
        <p:nvCxnSpPr>
          <p:cNvPr id="6" name="Straight Arrow Connector 5" title="Red arrow pointing to a missing knockout"/>
          <p:cNvCxnSpPr>
            <a:stCxn id="3" idx="0"/>
          </p:cNvCxnSpPr>
          <p:nvPr/>
        </p:nvCxnSpPr>
        <p:spPr>
          <a:xfrm flipV="1">
            <a:off x="7238060" y="2667000"/>
            <a:ext cx="610540" cy="172033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title="Red arrow pointing to an open box"/>
          <p:cNvCxnSpPr/>
          <p:nvPr/>
        </p:nvCxnSpPr>
        <p:spPr>
          <a:xfrm flipV="1">
            <a:off x="5909340" y="5667375"/>
            <a:ext cx="948660" cy="35381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9437" y="6407675"/>
            <a:ext cx="7367273" cy="276999"/>
          </a:xfrm>
          <a:prstGeom prst="rect">
            <a:avLst/>
          </a:prstGeom>
          <a:noFill/>
        </p:spPr>
        <p:txBody>
          <a:bodyPr wrap="none" rtlCol="0">
            <a:spAutoFit/>
          </a:bodyPr>
          <a:lstStyle/>
          <a:p>
            <a:r>
              <a:rPr lang="en-US" sz="1200"/>
              <a:t>	https://www.osha.gov/dte/grant_materials/fy07/sh-16589-07/focus_four_hazards_english.ppt</a:t>
            </a:r>
          </a:p>
        </p:txBody>
      </p:sp>
    </p:spTree>
    <p:extLst>
      <p:ext uri="{BB962C8B-B14F-4D97-AF65-F5344CB8AC3E}">
        <p14:creationId xmlns:p14="http://schemas.microsoft.com/office/powerpoint/2010/main" val="27621103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509533"/>
            <a:ext cx="8686800" cy="4510267"/>
          </a:xfrm>
        </p:spPr>
        <p:txBody>
          <a:bodyPr/>
          <a:lstStyle/>
          <a:p>
            <a:pPr lvl="0" eaLnBrk="0" hangingPunct="0"/>
            <a:r>
              <a:rPr lang="en-US" sz="2400" b="1" dirty="0" smtClean="0">
                <a:solidFill>
                  <a:srgbClr val="0C30B8"/>
                </a:solidFill>
              </a:rPr>
              <a:t>Safe Practices- Using equipment-Grounding</a:t>
            </a:r>
          </a:p>
          <a:p>
            <a:pPr marL="342900" lvl="0" indent="-342900" eaLnBrk="0" hangingPunct="0">
              <a:buClr>
                <a:srgbClr val="0C30B8"/>
              </a:buClr>
              <a:buFont typeface="Wingdings" panose="05000000000000000000" pitchFamily="2" charset="2"/>
              <a:buChar char="q"/>
            </a:pPr>
            <a:r>
              <a:rPr lang="en-US" sz="2200" dirty="0" smtClean="0"/>
              <a:t>Use GFCIs </a:t>
            </a:r>
            <a:r>
              <a:rPr lang="en-US" sz="2200" dirty="0"/>
              <a:t>or have an </a:t>
            </a:r>
            <a:r>
              <a:rPr lang="en-US" sz="2200" dirty="0" smtClean="0"/>
              <a:t>assured equipment grounding program</a:t>
            </a:r>
            <a:endParaRPr lang="en-US" sz="2200" dirty="0"/>
          </a:p>
          <a:p>
            <a:pPr marL="342900" lvl="0" indent="-342900" eaLnBrk="0" hangingPunct="0">
              <a:buClr>
                <a:srgbClr val="0C30B8"/>
              </a:buClr>
              <a:buFont typeface="Wingdings" panose="05000000000000000000" pitchFamily="2" charset="2"/>
              <a:buChar char="q"/>
            </a:pPr>
            <a:r>
              <a:rPr lang="en-US" sz="2200" dirty="0"/>
              <a:t>Use double-insulated tools and equipment, distinctively marked</a:t>
            </a:r>
            <a:r>
              <a:rPr lang="en-US" sz="2200" dirty="0" smtClean="0"/>
              <a:t>.</a:t>
            </a:r>
            <a:endParaRPr lang="en-US" sz="2200" dirty="0"/>
          </a:p>
          <a:p>
            <a:pPr marL="342900" lvl="0" indent="-342900" eaLnBrk="0" hangingPunct="0">
              <a:buClr>
                <a:srgbClr val="0C30B8"/>
              </a:buClr>
              <a:buFont typeface="Wingdings" panose="05000000000000000000" pitchFamily="2" charset="2"/>
              <a:buChar char="q"/>
            </a:pPr>
            <a:r>
              <a:rPr lang="en-US" sz="2200" dirty="0"/>
              <a:t>Visually inspect all electrical equipment before use. </a:t>
            </a:r>
            <a:endParaRPr lang="en-US" sz="2200" dirty="0" smtClean="0"/>
          </a:p>
          <a:p>
            <a:pPr marL="342900" lvl="0" indent="-342900" eaLnBrk="0" hangingPunct="0">
              <a:buClr>
                <a:srgbClr val="0C30B8"/>
              </a:buClr>
              <a:buFont typeface="Wingdings" panose="05000000000000000000" pitchFamily="2" charset="2"/>
              <a:buChar char="q"/>
            </a:pPr>
            <a:r>
              <a:rPr lang="en-US" sz="2200" dirty="0" smtClean="0"/>
              <a:t>Remove </a:t>
            </a:r>
            <a:r>
              <a:rPr lang="en-US" sz="2200" dirty="0"/>
              <a:t>from service any equipment with frayed cords, missing ground prongs, cracked tool casings, etc</a:t>
            </a:r>
            <a:r>
              <a:rPr lang="en-US" sz="2200" dirty="0" smtClean="0"/>
              <a:t>.</a:t>
            </a:r>
          </a:p>
          <a:p>
            <a:pPr marL="342900" lvl="0" indent="-342900" eaLnBrk="0" hangingPunct="0">
              <a:buClr>
                <a:srgbClr val="0C30B8"/>
              </a:buClr>
              <a:buFont typeface="Wingdings" panose="05000000000000000000" pitchFamily="2" charset="2"/>
              <a:buChar char="q"/>
            </a:pPr>
            <a:r>
              <a:rPr lang="en-US" sz="2200" dirty="0"/>
              <a:t>Ground all power supply systems, </a:t>
            </a:r>
            <a:r>
              <a:rPr lang="en-US" sz="2200" dirty="0" smtClean="0"/>
              <a:t>circuits</a:t>
            </a:r>
            <a:r>
              <a:rPr lang="en-US" sz="2200" dirty="0"/>
              <a:t>, and </a:t>
            </a:r>
            <a:r>
              <a:rPr lang="en-US" sz="2200" dirty="0" smtClean="0"/>
              <a:t>equipment.</a:t>
            </a:r>
            <a:endParaRPr lang="en-US" sz="2200" dirty="0"/>
          </a:p>
          <a:p>
            <a:pPr marL="342900" lvl="0" indent="-342900" eaLnBrk="0" hangingPunct="0">
              <a:buClr>
                <a:srgbClr val="0C30B8"/>
              </a:buClr>
              <a:buFont typeface="Wingdings" panose="05000000000000000000" pitchFamily="2" charset="2"/>
              <a:buChar char="q"/>
            </a:pPr>
            <a:r>
              <a:rPr lang="en-US" sz="2200" dirty="0"/>
              <a:t>Do not remove ground prongs from </a:t>
            </a:r>
            <a:r>
              <a:rPr lang="en-US" sz="2200" dirty="0" smtClean="0"/>
              <a:t>cord</a:t>
            </a:r>
            <a:endParaRPr lang="en-US" sz="2200" dirty="0"/>
          </a:p>
          <a:p>
            <a:pPr marL="342900" lvl="0" indent="-342900" eaLnBrk="0" hangingPunct="0">
              <a:buClr>
                <a:srgbClr val="0C30B8"/>
              </a:buClr>
              <a:buFont typeface="Wingdings" panose="05000000000000000000" pitchFamily="2" charset="2"/>
              <a:buChar char="q"/>
            </a:pPr>
            <a:r>
              <a:rPr lang="en-US" sz="2200" dirty="0"/>
              <a:t>Avoid standing in wet areas when using </a:t>
            </a:r>
            <a:r>
              <a:rPr lang="en-US" sz="2200" dirty="0" smtClean="0"/>
              <a:t>electrical </a:t>
            </a:r>
            <a:r>
              <a:rPr lang="en-US" sz="2200" dirty="0"/>
              <a:t>power </a:t>
            </a:r>
            <a:r>
              <a:rPr lang="en-US" sz="2200" dirty="0" smtClean="0"/>
              <a:t>tool.</a:t>
            </a:r>
            <a:endParaRPr lang="en-US" sz="2200" dirty="0"/>
          </a:p>
          <a:p>
            <a:pPr marL="342900" indent="-342900" eaLnBrk="1" hangingPunct="1">
              <a:buClr>
                <a:srgbClr val="0C30B8"/>
              </a:buClr>
              <a:buFont typeface="Wingdings" panose="05000000000000000000" pitchFamily="2" charset="2"/>
              <a:buChar char="q"/>
            </a:pPr>
            <a:r>
              <a:rPr lang="en-US" altLang="en-US" sz="2200" dirty="0">
                <a:solidFill>
                  <a:srgbClr val="000000"/>
                </a:solidFill>
                <a:latin typeface="Arial" panose="020B0604020202020204" pitchFamily="34" charset="0"/>
                <a:cs typeface="Arial" panose="020B0604020202020204" pitchFamily="34" charset="0"/>
              </a:rPr>
              <a:t>Check equipment grounds- are they there and working</a:t>
            </a:r>
            <a:r>
              <a:rPr lang="en-US" altLang="en-US" sz="2200" dirty="0" smtClean="0">
                <a:solidFill>
                  <a:srgbClr val="000000"/>
                </a:solidFill>
                <a:latin typeface="Arial" panose="020B0604020202020204" pitchFamily="34" charset="0"/>
                <a:cs typeface="Arial" panose="020B0604020202020204" pitchFamily="34" charset="0"/>
              </a:rPr>
              <a:t>?</a:t>
            </a:r>
            <a:endParaRPr lang="en-US" altLang="en-US" sz="2200" dirty="0">
              <a:solidFill>
                <a:srgbClr val="000000"/>
              </a:solidFill>
              <a:latin typeface="Arial" panose="020B0604020202020204" pitchFamily="34" charset="0"/>
              <a:cs typeface="Arial" panose="020B0604020202020204" pitchFamily="34" charset="0"/>
            </a:endParaRPr>
          </a:p>
          <a:p>
            <a:pPr marL="342900" indent="-342900" eaLnBrk="1" hangingPunct="1">
              <a:buClr>
                <a:srgbClr val="0C30B8"/>
              </a:buClr>
              <a:buFont typeface="Wingdings" panose="05000000000000000000" pitchFamily="2" charset="2"/>
              <a:buChar char="q"/>
            </a:pPr>
            <a:r>
              <a:rPr lang="en-US" altLang="en-US" sz="2200" dirty="0">
                <a:solidFill>
                  <a:srgbClr val="000000"/>
                </a:solidFill>
                <a:latin typeface="Arial" panose="020B0604020202020204" pitchFamily="34" charset="0"/>
                <a:cs typeface="Arial" panose="020B0604020202020204" pitchFamily="34" charset="0"/>
              </a:rPr>
              <a:t>Check polarity - receptacle </a:t>
            </a:r>
            <a:r>
              <a:rPr lang="en-US" altLang="en-US" sz="2200" dirty="0" smtClean="0">
                <a:solidFill>
                  <a:srgbClr val="000000"/>
                </a:solidFill>
                <a:latin typeface="Arial" panose="020B0604020202020204" pitchFamily="34" charset="0"/>
                <a:cs typeface="Arial" panose="020B0604020202020204" pitchFamily="34" charset="0"/>
              </a:rPr>
              <a:t>tester</a:t>
            </a:r>
            <a:endParaRPr lang="en-US" altLang="en-US" sz="2200" dirty="0">
              <a:solidFill>
                <a:srgbClr val="000000"/>
              </a:solidFill>
              <a:latin typeface="Arial" panose="020B0604020202020204" pitchFamily="34" charset="0"/>
              <a:cs typeface="Arial" panose="020B0604020202020204" pitchFamily="34" charset="0"/>
            </a:endParaRPr>
          </a:p>
          <a:p>
            <a:pPr marL="342900" indent="-342900" eaLnBrk="1" hangingPunct="1">
              <a:buClr>
                <a:srgbClr val="0C30B8"/>
              </a:buClr>
              <a:buFont typeface="Wingdings" panose="05000000000000000000" pitchFamily="2" charset="2"/>
              <a:buChar char="q"/>
            </a:pPr>
            <a:r>
              <a:rPr lang="en-US" altLang="en-US" sz="2200" dirty="0">
                <a:solidFill>
                  <a:srgbClr val="000000"/>
                </a:solidFill>
                <a:latin typeface="Arial" panose="020B0604020202020204" pitchFamily="34" charset="0"/>
                <a:cs typeface="Arial" panose="020B0604020202020204" pitchFamily="34" charset="0"/>
              </a:rPr>
              <a:t>GFCI’s? - ground fault circuit </a:t>
            </a:r>
            <a:r>
              <a:rPr lang="en-US" altLang="en-US" sz="2200" dirty="0" smtClean="0">
                <a:solidFill>
                  <a:srgbClr val="000000"/>
                </a:solidFill>
                <a:latin typeface="Arial" panose="020B0604020202020204" pitchFamily="34" charset="0"/>
                <a:cs typeface="Arial" panose="020B0604020202020204" pitchFamily="34" charset="0"/>
              </a:rPr>
              <a:t>interrupter</a:t>
            </a:r>
          </a:p>
          <a:p>
            <a:pPr marL="342900" indent="-342900" eaLnBrk="1" hangingPunct="1">
              <a:buClr>
                <a:srgbClr val="0C30B8"/>
              </a:buClr>
              <a:buFont typeface="Wingdings" panose="05000000000000000000" pitchFamily="2" charset="2"/>
              <a:buChar char="q"/>
            </a:pPr>
            <a:endParaRPr lang="en-US" altLang="en-US" sz="2000" dirty="0">
              <a:solidFill>
                <a:srgbClr val="000000"/>
              </a:solidFill>
              <a:latin typeface="Arial" panose="020B0604020202020204" pitchFamily="34" charset="0"/>
              <a:cs typeface="Arial" panose="020B0604020202020204" pitchFamily="34" charset="0"/>
            </a:endParaRPr>
          </a:p>
          <a:p>
            <a:pPr marL="342900" lvl="0" indent="-342900" eaLnBrk="0" hangingPunct="0">
              <a:buClr>
                <a:srgbClr val="0070C0"/>
              </a:buClr>
              <a:buFont typeface="Wingdings" panose="05000000000000000000" pitchFamily="2" charset="2"/>
              <a:buChar char="q"/>
            </a:pPr>
            <a:endParaRPr lang="en-US" sz="2400" dirty="0"/>
          </a:p>
          <a:p>
            <a:pPr eaLnBrk="0" hangingPunct="0"/>
            <a:endParaRPr lang="en-US" sz="2400" b="1" dirty="0"/>
          </a:p>
        </p:txBody>
      </p:sp>
      <p:sp>
        <p:nvSpPr>
          <p:cNvPr id="2" name="Title 1"/>
          <p:cNvSpPr>
            <a:spLocks noGrp="1"/>
          </p:cNvSpPr>
          <p:nvPr>
            <p:ph type="title"/>
          </p:nvPr>
        </p:nvSpPr>
        <p:spPr>
          <a:xfrm>
            <a:off x="304800" y="457000"/>
            <a:ext cx="8229600" cy="1143200"/>
          </a:xfrm>
        </p:spPr>
        <p:txBody>
          <a:bodyPr/>
          <a:lstStyle/>
          <a:p>
            <a:r>
              <a:rPr lang="en-US" dirty="0" smtClean="0">
                <a:solidFill>
                  <a:srgbClr val="0C30B8"/>
                </a:solidFill>
              </a:rPr>
              <a:t>Electrical Safety</a:t>
            </a:r>
            <a:r>
              <a:rPr lang="en-US" dirty="0">
                <a:solidFill>
                  <a:srgbClr val="0C30B8"/>
                </a:solidFill>
              </a:rPr>
              <a:t> </a:t>
            </a:r>
            <a:r>
              <a:rPr lang="en-US" dirty="0" smtClean="0">
                <a:solidFill>
                  <a:srgbClr val="0C30B8"/>
                </a:solidFill>
              </a:rPr>
              <a:t>- </a:t>
            </a:r>
            <a:r>
              <a:rPr lang="en-US" sz="2400" dirty="0" smtClean="0">
                <a:solidFill>
                  <a:srgbClr val="0C30B8"/>
                </a:solidFill>
              </a:rPr>
              <a:t>Module </a:t>
            </a:r>
            <a:r>
              <a:rPr lang="en-US" sz="2400" dirty="0">
                <a:solidFill>
                  <a:srgbClr val="0C30B8"/>
                </a:solidFill>
              </a:rPr>
              <a:t>6</a:t>
            </a:r>
            <a:r>
              <a:rPr lang="en-US" dirty="0" smtClean="0">
                <a:solidFill>
                  <a:srgbClr val="0C30B8"/>
                </a:solidFill>
              </a:rPr>
              <a:t> </a:t>
            </a:r>
            <a:r>
              <a:rPr lang="en-US" sz="2400" dirty="0" smtClean="0">
                <a:solidFill>
                  <a:schemeClr val="bg1"/>
                </a:solidFill>
              </a:rPr>
              <a:t>slide 33</a:t>
            </a:r>
            <a:endParaRPr lang="en-US" sz="1600" dirty="0">
              <a:solidFill>
                <a:schemeClr val="bg1"/>
              </a:solidFill>
            </a:endParaRPr>
          </a:p>
        </p:txBody>
      </p:sp>
      <p:sp>
        <p:nvSpPr>
          <p:cNvPr id="5" name="Slide Number Placeholder 4"/>
          <p:cNvSpPr>
            <a:spLocks noGrp="1"/>
          </p:cNvSpPr>
          <p:nvPr>
            <p:ph type="sldNum" sz="quarter" idx="11"/>
          </p:nvPr>
        </p:nvSpPr>
        <p:spPr/>
        <p:txBody>
          <a:bodyPr/>
          <a:lstStyle/>
          <a:p>
            <a:fld id="{B3F18419-AC6D-4ED2-A892-A000DD3A58AB}" type="slidenum">
              <a:rPr lang="en-US" smtClean="0">
                <a:solidFill>
                  <a:srgbClr val="000000">
                    <a:tint val="75000"/>
                  </a:srgbClr>
                </a:solidFill>
              </a:rPr>
              <a:pPr/>
              <a:t>33</a:t>
            </a:fld>
            <a:endParaRPr lang="en-US" dirty="0">
              <a:solidFill>
                <a:srgbClr val="000000">
                  <a:tint val="75000"/>
                </a:srgbClr>
              </a:solidFill>
            </a:endParaRPr>
          </a:p>
        </p:txBody>
      </p:sp>
      <p:sp>
        <p:nvSpPr>
          <p:cNvPr id="6" name="TextBox 5"/>
          <p:cNvSpPr txBox="1"/>
          <p:nvPr/>
        </p:nvSpPr>
        <p:spPr>
          <a:xfrm>
            <a:off x="203662" y="5951696"/>
            <a:ext cx="3989297" cy="923330"/>
          </a:xfrm>
          <a:prstGeom prst="rect">
            <a:avLst/>
          </a:prstGeom>
          <a:noFill/>
        </p:spPr>
        <p:txBody>
          <a:bodyPr wrap="none" rtlCol="0">
            <a:spAutoFit/>
          </a:bodyPr>
          <a:lstStyle/>
          <a:p>
            <a:r>
              <a:rPr lang="en-US" dirty="0" smtClean="0">
                <a:hlinkClick r:id="rId3"/>
              </a:rPr>
              <a:t>Link to Grounding on OSHA website</a:t>
            </a:r>
            <a:endParaRPr lang="en-US" dirty="0" smtClean="0"/>
          </a:p>
          <a:p>
            <a:r>
              <a:rPr lang="en-US" dirty="0" smtClean="0">
                <a:hlinkClick r:id="rId4"/>
              </a:rPr>
              <a:t>Link to </a:t>
            </a:r>
            <a:r>
              <a:rPr lang="en-US" dirty="0" err="1" smtClean="0">
                <a:hlinkClick r:id="rId4"/>
              </a:rPr>
              <a:t>Powertools</a:t>
            </a:r>
            <a:r>
              <a:rPr lang="en-US" dirty="0" smtClean="0">
                <a:hlinkClick r:id="rId4"/>
              </a:rPr>
              <a:t> on OSHA Website</a:t>
            </a:r>
            <a:endParaRPr lang="en-US" dirty="0" smtClean="0"/>
          </a:p>
          <a:p>
            <a:endParaRPr lang="en-US" dirty="0"/>
          </a:p>
        </p:txBody>
      </p:sp>
    </p:spTree>
    <p:extLst>
      <p:ext uri="{BB962C8B-B14F-4D97-AF65-F5344CB8AC3E}">
        <p14:creationId xmlns:p14="http://schemas.microsoft.com/office/powerpoint/2010/main" val="184347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509533"/>
            <a:ext cx="8686800" cy="4510267"/>
          </a:xfrm>
        </p:spPr>
        <p:txBody>
          <a:bodyPr/>
          <a:lstStyle/>
          <a:p>
            <a:pPr eaLnBrk="0" hangingPunct="0"/>
            <a:r>
              <a:rPr lang="en-US" sz="2400" b="1" dirty="0">
                <a:solidFill>
                  <a:srgbClr val="0C30B8"/>
                </a:solidFill>
              </a:rPr>
              <a:t>Extension </a:t>
            </a:r>
            <a:r>
              <a:rPr lang="en-US" sz="2400" b="1" dirty="0" smtClean="0">
                <a:solidFill>
                  <a:srgbClr val="0C30B8"/>
                </a:solidFill>
              </a:rPr>
              <a:t>Cords-Selection</a:t>
            </a:r>
            <a:endParaRPr lang="en-US" sz="2400" b="1" dirty="0" smtClean="0"/>
          </a:p>
          <a:p>
            <a:pPr indent="342900">
              <a:buClr>
                <a:srgbClr val="0C30B8"/>
              </a:buClr>
              <a:buFont typeface="Wingdings" panose="05000000000000000000" pitchFamily="2" charset="2"/>
              <a:buChar char="q"/>
            </a:pPr>
            <a:r>
              <a:rPr lang="en-US" altLang="en-US" sz="2400" dirty="0">
                <a:latin typeface="Arial" panose="020B0604020202020204" pitchFamily="34" charset="0"/>
                <a:cs typeface="Arial" panose="020B0604020202020204" pitchFamily="34" charset="0"/>
              </a:rPr>
              <a:t>Flexible cords must be </a:t>
            </a:r>
            <a:r>
              <a:rPr lang="en-US" altLang="en-US" sz="2400" dirty="0" smtClean="0">
                <a:latin typeface="Arial" panose="020B0604020202020204" pitchFamily="34" charset="0"/>
                <a:cs typeface="Arial" panose="020B0604020202020204" pitchFamily="34" charset="0"/>
              </a:rPr>
              <a:t>marked </a:t>
            </a:r>
            <a:r>
              <a:rPr lang="en-US" altLang="en-US" sz="2400" dirty="0">
                <a:latin typeface="Arial" panose="020B0604020202020204" pitchFamily="34" charset="0"/>
                <a:cs typeface="Arial" panose="020B0604020202020204" pitchFamily="34" charset="0"/>
              </a:rPr>
              <a:t>with type, size and # </a:t>
            </a:r>
            <a:r>
              <a:rPr lang="en-US" altLang="en-US" sz="2400" dirty="0" smtClean="0">
                <a:latin typeface="Arial" panose="020B0604020202020204" pitchFamily="34" charset="0"/>
                <a:cs typeface="Arial" panose="020B0604020202020204" pitchFamily="34" charset="0"/>
              </a:rPr>
              <a:t>of </a:t>
            </a:r>
          </a:p>
          <a:p>
            <a:pPr>
              <a:buClr>
                <a:srgbClr val="0C30B8"/>
              </a:buClr>
            </a:pPr>
            <a:r>
              <a:rPr lang="en-US" altLang="en-US" sz="2400" dirty="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   conductors</a:t>
            </a:r>
          </a:p>
          <a:p>
            <a:pPr indent="342900">
              <a:buClr>
                <a:srgbClr val="0C30B8"/>
              </a:buClr>
              <a:buFont typeface="Wingdings" panose="05000000000000000000" pitchFamily="2" charset="2"/>
              <a:buChar char="q"/>
            </a:pPr>
            <a:r>
              <a:rPr lang="en-US" altLang="en-US" sz="2400" dirty="0" smtClean="0">
                <a:latin typeface="Arial" panose="020B0604020202020204" pitchFamily="34" charset="0"/>
                <a:cs typeface="Arial" panose="020B0604020202020204" pitchFamily="34" charset="0"/>
              </a:rPr>
              <a:t>Select cords suitable for electrical load</a:t>
            </a:r>
          </a:p>
          <a:p>
            <a:pPr indent="342900">
              <a:buClr>
                <a:srgbClr val="0C30B8"/>
              </a:buClr>
              <a:buFont typeface="Wingdings" panose="05000000000000000000" pitchFamily="2" charset="2"/>
              <a:buChar char="q"/>
            </a:pPr>
            <a:r>
              <a:rPr lang="en-US" sz="2400" dirty="0"/>
              <a:t>Do not use cords that are not 3-wire type, or not  designed </a:t>
            </a:r>
            <a:endParaRPr lang="en-US" sz="2400" dirty="0" smtClean="0"/>
          </a:p>
          <a:p>
            <a:pPr>
              <a:buClr>
                <a:srgbClr val="0C30B8"/>
              </a:buClr>
            </a:pPr>
            <a:r>
              <a:rPr lang="en-US" sz="2400" dirty="0"/>
              <a:t> </a:t>
            </a:r>
            <a:r>
              <a:rPr lang="en-US" sz="2400" dirty="0" smtClean="0"/>
              <a:t>   for hard-usage</a:t>
            </a:r>
            <a:r>
              <a:rPr lang="en-US" sz="2400" dirty="0"/>
              <a:t>, or have been modified</a:t>
            </a:r>
            <a:r>
              <a:rPr lang="en-US" altLang="en-US" sz="2400" dirty="0">
                <a:solidFill>
                  <a:srgbClr val="000000"/>
                </a:solidFill>
              </a:rPr>
              <a:t> </a:t>
            </a:r>
            <a:endParaRPr lang="en-US" altLang="en-US" sz="2400" dirty="0">
              <a:latin typeface="Arial" panose="020B0604020202020204" pitchFamily="34" charset="0"/>
              <a:cs typeface="Arial" panose="020B0604020202020204" pitchFamily="34" charset="0"/>
            </a:endParaRPr>
          </a:p>
          <a:p>
            <a:pPr indent="342900">
              <a:buClr>
                <a:srgbClr val="0C30B8"/>
              </a:buClr>
              <a:buFont typeface="Wingdings" panose="05000000000000000000" pitchFamily="2" charset="2"/>
              <a:buChar char="q"/>
            </a:pPr>
            <a:r>
              <a:rPr lang="en-US" altLang="en-US" sz="2400" dirty="0">
                <a:latin typeface="Arial" panose="020B0604020202020204" pitchFamily="34" charset="0"/>
                <a:cs typeface="Arial" panose="020B0604020202020204" pitchFamily="34" charset="0"/>
              </a:rPr>
              <a:t>Should have third </a:t>
            </a:r>
            <a:r>
              <a:rPr lang="en-US" altLang="en-US" sz="2400" dirty="0" smtClean="0">
                <a:latin typeface="Arial" panose="020B0604020202020204" pitchFamily="34" charset="0"/>
                <a:cs typeface="Arial" panose="020B0604020202020204" pitchFamily="34" charset="0"/>
              </a:rPr>
              <a:t>prong</a:t>
            </a:r>
          </a:p>
          <a:p>
            <a:pPr lvl="0" indent="342900">
              <a:buClr>
                <a:srgbClr val="0C30B8"/>
              </a:buClr>
              <a:buFont typeface="Wingdings" panose="05000000000000000000" pitchFamily="2" charset="2"/>
              <a:buChar char="q"/>
            </a:pPr>
            <a:r>
              <a:rPr lang="en-US" sz="2400" dirty="0"/>
              <a:t>Use only cords, connection devices, and fittings that are </a:t>
            </a:r>
            <a:endParaRPr lang="en-US" sz="2400" dirty="0" smtClean="0"/>
          </a:p>
          <a:p>
            <a:pPr lvl="0">
              <a:buClr>
                <a:srgbClr val="0C30B8"/>
              </a:buClr>
            </a:pPr>
            <a:r>
              <a:rPr lang="en-US" sz="2400" dirty="0"/>
              <a:t> </a:t>
            </a:r>
            <a:r>
              <a:rPr lang="en-US" sz="2400" dirty="0" smtClean="0"/>
              <a:t>   equipped with strain relief.</a:t>
            </a:r>
          </a:p>
          <a:p>
            <a:pPr indent="342900">
              <a:buClr>
                <a:srgbClr val="0C30B8"/>
              </a:buClr>
              <a:buFont typeface="Wingdings" panose="05000000000000000000" pitchFamily="2" charset="2"/>
              <a:buChar char="q"/>
            </a:pPr>
            <a:r>
              <a:rPr lang="en-US" altLang="en-US" sz="2400" dirty="0">
                <a:latin typeface="Arial" panose="020B0604020202020204" pitchFamily="34" charset="0"/>
                <a:cs typeface="Arial" panose="020B0604020202020204" pitchFamily="34" charset="0"/>
              </a:rPr>
              <a:t>Use only hard use or extra hard use </a:t>
            </a:r>
            <a:r>
              <a:rPr lang="en-US" altLang="en-US" sz="2400" dirty="0" smtClean="0">
                <a:latin typeface="Arial" panose="020B0604020202020204" pitchFamily="34" charset="0"/>
                <a:cs typeface="Arial" panose="020B0604020202020204" pitchFamily="34" charset="0"/>
              </a:rPr>
              <a:t>cords</a:t>
            </a:r>
            <a:endParaRPr lang="en-US" sz="2400" dirty="0" smtClean="0"/>
          </a:p>
          <a:p>
            <a:pPr lvl="0" indent="342900">
              <a:buClr>
                <a:srgbClr val="0C30B8"/>
              </a:buClr>
              <a:buFont typeface="Wingdings" panose="05000000000000000000" pitchFamily="2" charset="2"/>
              <a:buChar char="q"/>
            </a:pPr>
            <a:r>
              <a:rPr lang="en-US" sz="2400" dirty="0" smtClean="0"/>
              <a:t>Remove </a:t>
            </a:r>
            <a:r>
              <a:rPr lang="en-US" sz="2400" dirty="0"/>
              <a:t>from service and damaged cords </a:t>
            </a:r>
          </a:p>
        </p:txBody>
      </p:sp>
      <p:sp>
        <p:nvSpPr>
          <p:cNvPr id="2" name="Title 1"/>
          <p:cNvSpPr>
            <a:spLocks noGrp="1"/>
          </p:cNvSpPr>
          <p:nvPr>
            <p:ph type="title"/>
          </p:nvPr>
        </p:nvSpPr>
        <p:spPr>
          <a:xfrm>
            <a:off x="304800" y="457000"/>
            <a:ext cx="8229600" cy="1143200"/>
          </a:xfrm>
        </p:spPr>
        <p:txBody>
          <a:bodyPr/>
          <a:lstStyle/>
          <a:p>
            <a:r>
              <a:rPr lang="en-US" dirty="0" smtClean="0">
                <a:solidFill>
                  <a:srgbClr val="0C30B8"/>
                </a:solidFill>
              </a:rPr>
              <a:t>Electrical Safety</a:t>
            </a:r>
            <a:r>
              <a:rPr lang="en-US" dirty="0">
                <a:solidFill>
                  <a:srgbClr val="0C30B8"/>
                </a:solidFill>
              </a:rPr>
              <a:t> </a:t>
            </a:r>
            <a:r>
              <a:rPr lang="en-US" dirty="0" smtClean="0">
                <a:solidFill>
                  <a:srgbClr val="0C30B8"/>
                </a:solidFill>
              </a:rPr>
              <a:t>- </a:t>
            </a:r>
            <a:r>
              <a:rPr lang="en-US" sz="2400" dirty="0" smtClean="0">
                <a:solidFill>
                  <a:srgbClr val="0C30B8"/>
                </a:solidFill>
              </a:rPr>
              <a:t>Module </a:t>
            </a:r>
            <a:r>
              <a:rPr lang="en-US" sz="2400" dirty="0">
                <a:solidFill>
                  <a:srgbClr val="0C30B8"/>
                </a:solidFill>
              </a:rPr>
              <a:t>6</a:t>
            </a:r>
            <a:r>
              <a:rPr lang="en-US" dirty="0" smtClean="0">
                <a:solidFill>
                  <a:srgbClr val="0C30B8"/>
                </a:solidFill>
              </a:rPr>
              <a:t> </a:t>
            </a:r>
            <a:r>
              <a:rPr lang="en-US" sz="2400" dirty="0" smtClean="0">
                <a:solidFill>
                  <a:schemeClr val="bg1"/>
                </a:solidFill>
              </a:rPr>
              <a:t>slide 34</a:t>
            </a:r>
            <a:endParaRPr lang="en-US" sz="1600" dirty="0">
              <a:solidFill>
                <a:schemeClr val="bg1"/>
              </a:solidFill>
            </a:endParaRPr>
          </a:p>
        </p:txBody>
      </p:sp>
      <p:sp>
        <p:nvSpPr>
          <p:cNvPr id="5" name="Slide Number Placeholder 4"/>
          <p:cNvSpPr>
            <a:spLocks noGrp="1"/>
          </p:cNvSpPr>
          <p:nvPr>
            <p:ph type="sldNum" sz="quarter" idx="11"/>
          </p:nvPr>
        </p:nvSpPr>
        <p:spPr/>
        <p:txBody>
          <a:bodyPr/>
          <a:lstStyle/>
          <a:p>
            <a:fld id="{B3F18419-AC6D-4ED2-A892-A000DD3A58AB}" type="slidenum">
              <a:rPr lang="en-US" smtClean="0">
                <a:solidFill>
                  <a:srgbClr val="000000">
                    <a:tint val="75000"/>
                  </a:srgbClr>
                </a:solidFill>
              </a:rPr>
              <a:pPr/>
              <a:t>34</a:t>
            </a:fld>
            <a:endParaRPr lang="en-US" dirty="0">
              <a:solidFill>
                <a:srgbClr val="000000">
                  <a:tint val="75000"/>
                </a:srgbClr>
              </a:solidFill>
            </a:endParaRPr>
          </a:p>
        </p:txBody>
      </p:sp>
      <p:sp>
        <p:nvSpPr>
          <p:cNvPr id="9" name="Rectangle 8"/>
          <p:cNvSpPr/>
          <p:nvPr/>
        </p:nvSpPr>
        <p:spPr>
          <a:xfrm>
            <a:off x="381000" y="6267450"/>
            <a:ext cx="8610600" cy="461665"/>
          </a:xfrm>
          <a:prstGeom prst="rect">
            <a:avLst/>
          </a:prstGeom>
        </p:spPr>
        <p:txBody>
          <a:bodyPr wrap="square">
            <a:spAutoFit/>
          </a:bodyPr>
          <a:lstStyle/>
          <a:p>
            <a:pPr algn="ctr"/>
            <a:r>
              <a:rPr lang="en-US" sz="1200" dirty="0" smtClean="0">
                <a:hlinkClick r:id="rId3"/>
              </a:rPr>
              <a:t>Link to </a:t>
            </a:r>
            <a:r>
              <a:rPr lang="en-US" sz="1200" dirty="0" err="1" smtClean="0">
                <a:hlinkClick r:id="rId3"/>
              </a:rPr>
              <a:t>Powertools</a:t>
            </a:r>
            <a:r>
              <a:rPr lang="en-US" sz="1200" dirty="0" smtClean="0">
                <a:hlinkClick r:id="rId3"/>
              </a:rPr>
              <a:t> on OSHA Website</a:t>
            </a:r>
            <a:endParaRPr lang="en-US" sz="1200" dirty="0" smtClean="0"/>
          </a:p>
          <a:p>
            <a:pPr algn="ctr"/>
            <a:endParaRPr lang="en-US" sz="1200" dirty="0"/>
          </a:p>
        </p:txBody>
      </p:sp>
    </p:spTree>
    <p:extLst>
      <p:ext uri="{BB962C8B-B14F-4D97-AF65-F5344CB8AC3E}">
        <p14:creationId xmlns:p14="http://schemas.microsoft.com/office/powerpoint/2010/main" val="13272602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509533"/>
            <a:ext cx="8686800" cy="4510267"/>
          </a:xfrm>
        </p:spPr>
        <p:txBody>
          <a:bodyPr/>
          <a:lstStyle/>
          <a:p>
            <a:pPr eaLnBrk="0" hangingPunct="0"/>
            <a:r>
              <a:rPr lang="en-US" sz="2400" b="1" dirty="0">
                <a:solidFill>
                  <a:srgbClr val="0C30B8"/>
                </a:solidFill>
              </a:rPr>
              <a:t>Extension </a:t>
            </a:r>
            <a:r>
              <a:rPr lang="en-US" sz="2400" b="1" dirty="0" smtClean="0">
                <a:solidFill>
                  <a:srgbClr val="0C30B8"/>
                </a:solidFill>
              </a:rPr>
              <a:t>Cords-Selection</a:t>
            </a:r>
          </a:p>
          <a:p>
            <a:pPr eaLnBrk="0" hangingPunct="0"/>
            <a:endParaRPr lang="en-US" sz="2400" b="1" dirty="0" smtClean="0"/>
          </a:p>
        </p:txBody>
      </p:sp>
      <p:sp>
        <p:nvSpPr>
          <p:cNvPr id="2" name="Title 1"/>
          <p:cNvSpPr>
            <a:spLocks noGrp="1"/>
          </p:cNvSpPr>
          <p:nvPr>
            <p:ph type="title"/>
          </p:nvPr>
        </p:nvSpPr>
        <p:spPr>
          <a:xfrm>
            <a:off x="304800" y="457000"/>
            <a:ext cx="8229600" cy="1143200"/>
          </a:xfrm>
        </p:spPr>
        <p:txBody>
          <a:bodyPr/>
          <a:lstStyle/>
          <a:p>
            <a:r>
              <a:rPr lang="en-US" dirty="0" smtClean="0">
                <a:solidFill>
                  <a:srgbClr val="0C30B8"/>
                </a:solidFill>
              </a:rPr>
              <a:t>Electrical Safety</a:t>
            </a:r>
            <a:r>
              <a:rPr lang="en-US" dirty="0">
                <a:solidFill>
                  <a:srgbClr val="0C30B8"/>
                </a:solidFill>
              </a:rPr>
              <a:t> </a:t>
            </a:r>
            <a:r>
              <a:rPr lang="en-US" dirty="0" smtClean="0">
                <a:solidFill>
                  <a:srgbClr val="0C30B8"/>
                </a:solidFill>
              </a:rPr>
              <a:t>- </a:t>
            </a:r>
            <a:r>
              <a:rPr lang="en-US" sz="2400" dirty="0" smtClean="0">
                <a:solidFill>
                  <a:srgbClr val="0C30B8"/>
                </a:solidFill>
              </a:rPr>
              <a:t>Module </a:t>
            </a:r>
            <a:r>
              <a:rPr lang="en-US" sz="2400" dirty="0">
                <a:solidFill>
                  <a:srgbClr val="0C30B8"/>
                </a:solidFill>
              </a:rPr>
              <a:t>6</a:t>
            </a:r>
            <a:r>
              <a:rPr lang="en-US" dirty="0" smtClean="0">
                <a:solidFill>
                  <a:srgbClr val="0C30B8"/>
                </a:solidFill>
              </a:rPr>
              <a:t> </a:t>
            </a:r>
            <a:r>
              <a:rPr lang="en-US" sz="2400" dirty="0" smtClean="0">
                <a:solidFill>
                  <a:schemeClr val="bg1"/>
                </a:solidFill>
              </a:rPr>
              <a:t>slide 35</a:t>
            </a:r>
            <a:endParaRPr lang="en-US" sz="1600" dirty="0">
              <a:solidFill>
                <a:schemeClr val="bg1"/>
              </a:solidFill>
            </a:endParaRPr>
          </a:p>
        </p:txBody>
      </p:sp>
      <p:sp>
        <p:nvSpPr>
          <p:cNvPr id="5" name="Slide Number Placeholder 4"/>
          <p:cNvSpPr>
            <a:spLocks noGrp="1"/>
          </p:cNvSpPr>
          <p:nvPr>
            <p:ph type="sldNum" sz="quarter" idx="11"/>
          </p:nvPr>
        </p:nvSpPr>
        <p:spPr/>
        <p:txBody>
          <a:bodyPr/>
          <a:lstStyle/>
          <a:p>
            <a:fld id="{B3F18419-AC6D-4ED2-A892-A000DD3A58AB}" type="slidenum">
              <a:rPr lang="en-US" smtClean="0">
                <a:solidFill>
                  <a:srgbClr val="000000">
                    <a:tint val="75000"/>
                  </a:srgbClr>
                </a:solidFill>
              </a:rPr>
              <a:pPr/>
              <a:t>35</a:t>
            </a:fld>
            <a:endParaRPr lang="en-US" dirty="0">
              <a:solidFill>
                <a:srgbClr val="000000">
                  <a:tint val="75000"/>
                </a:srgbClr>
              </a:solidFill>
            </a:endParaRPr>
          </a:p>
        </p:txBody>
      </p:sp>
      <p:sp>
        <p:nvSpPr>
          <p:cNvPr id="9" name="Rectangle 8"/>
          <p:cNvSpPr/>
          <p:nvPr/>
        </p:nvSpPr>
        <p:spPr>
          <a:xfrm>
            <a:off x="381000" y="6267450"/>
            <a:ext cx="8610600" cy="461665"/>
          </a:xfrm>
          <a:prstGeom prst="rect">
            <a:avLst/>
          </a:prstGeom>
        </p:spPr>
        <p:txBody>
          <a:bodyPr wrap="square">
            <a:spAutoFit/>
          </a:bodyPr>
          <a:lstStyle/>
          <a:p>
            <a:pPr algn="ctr"/>
            <a:r>
              <a:rPr lang="en-US" sz="1200" dirty="0" smtClean="0">
                <a:hlinkClick r:id="rId3"/>
              </a:rPr>
              <a:t>Link to </a:t>
            </a:r>
            <a:r>
              <a:rPr lang="en-US" sz="1200" dirty="0" err="1" smtClean="0">
                <a:hlinkClick r:id="rId3"/>
              </a:rPr>
              <a:t>Powertools</a:t>
            </a:r>
            <a:r>
              <a:rPr lang="en-US" sz="1200" dirty="0" smtClean="0">
                <a:hlinkClick r:id="rId3"/>
              </a:rPr>
              <a:t> on OSHA Website</a:t>
            </a:r>
            <a:endParaRPr lang="en-US" sz="1200" dirty="0" smtClean="0"/>
          </a:p>
          <a:p>
            <a:pPr algn="ctr"/>
            <a:endParaRPr lang="en-US" sz="1200" dirty="0"/>
          </a:p>
        </p:txBody>
      </p:sp>
      <p:pic>
        <p:nvPicPr>
          <p:cNvPr id="6" name="Picture 5" title="Photo - 3 prong electrical extension "/>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47898" y="2152303"/>
            <a:ext cx="3571702" cy="3073869"/>
          </a:xfrm>
          <a:prstGeom prst="rect">
            <a:avLst/>
          </a:prstGeom>
        </p:spPr>
      </p:pic>
      <p:pic>
        <p:nvPicPr>
          <p:cNvPr id="10" name="Picture 9" title="Photo - cord markings showing 3-12 gauge wires (amperage varies with cord length)"/>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86300" y="2152302"/>
            <a:ext cx="4098492" cy="3073869"/>
          </a:xfrm>
          <a:prstGeom prst="rect">
            <a:avLst/>
          </a:prstGeom>
        </p:spPr>
      </p:pic>
      <p:sp>
        <p:nvSpPr>
          <p:cNvPr id="11" name="TextBox 10"/>
          <p:cNvSpPr txBox="1"/>
          <p:nvPr/>
        </p:nvSpPr>
        <p:spPr>
          <a:xfrm>
            <a:off x="913512" y="5345668"/>
            <a:ext cx="3506088" cy="369332"/>
          </a:xfrm>
          <a:prstGeom prst="rect">
            <a:avLst/>
          </a:prstGeom>
          <a:noFill/>
        </p:spPr>
        <p:txBody>
          <a:bodyPr wrap="none" rtlCol="0">
            <a:spAutoFit/>
          </a:bodyPr>
          <a:lstStyle/>
          <a:p>
            <a:r>
              <a:rPr lang="en-US" dirty="0" smtClean="0"/>
              <a:t>3 prong electrical extension cord</a:t>
            </a:r>
            <a:endParaRPr lang="en-US" dirty="0"/>
          </a:p>
        </p:txBody>
      </p:sp>
      <p:sp>
        <p:nvSpPr>
          <p:cNvPr id="12" name="TextBox 11"/>
          <p:cNvSpPr txBox="1"/>
          <p:nvPr/>
        </p:nvSpPr>
        <p:spPr>
          <a:xfrm>
            <a:off x="5105400" y="5345668"/>
            <a:ext cx="3198311" cy="923330"/>
          </a:xfrm>
          <a:prstGeom prst="rect">
            <a:avLst/>
          </a:prstGeom>
          <a:noFill/>
        </p:spPr>
        <p:txBody>
          <a:bodyPr wrap="none" rtlCol="0">
            <a:spAutoFit/>
          </a:bodyPr>
          <a:lstStyle/>
          <a:p>
            <a:r>
              <a:rPr lang="en-US" dirty="0" smtClean="0"/>
              <a:t>Cord markings showing </a:t>
            </a:r>
          </a:p>
          <a:p>
            <a:r>
              <a:rPr lang="en-US" dirty="0" smtClean="0"/>
              <a:t>3-12 gauge wires (amperage </a:t>
            </a:r>
          </a:p>
          <a:p>
            <a:r>
              <a:rPr lang="en-US" dirty="0"/>
              <a:t>v</a:t>
            </a:r>
            <a:r>
              <a:rPr lang="en-US" dirty="0" smtClean="0"/>
              <a:t>aries with cord length)</a:t>
            </a:r>
            <a:endParaRPr lang="en-US" dirty="0"/>
          </a:p>
        </p:txBody>
      </p:sp>
      <p:cxnSp>
        <p:nvCxnSpPr>
          <p:cNvPr id="14" name="Straight Arrow Connector 13" title="Red arrow pointign to a 3 prong electrical extension cord"/>
          <p:cNvCxnSpPr/>
          <p:nvPr/>
        </p:nvCxnSpPr>
        <p:spPr>
          <a:xfrm flipV="1">
            <a:off x="2133600" y="4572000"/>
            <a:ext cx="152400" cy="7736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title="Red arrow pointing to a cord markings showing 3-12 gauge wires"/>
          <p:cNvCxnSpPr/>
          <p:nvPr/>
        </p:nvCxnSpPr>
        <p:spPr>
          <a:xfrm flipV="1">
            <a:off x="6248400" y="3962400"/>
            <a:ext cx="283031" cy="13832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7093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509533"/>
            <a:ext cx="7696200" cy="3976867"/>
          </a:xfrm>
        </p:spPr>
        <p:txBody>
          <a:bodyPr/>
          <a:lstStyle/>
          <a:p>
            <a:pPr eaLnBrk="0" hangingPunct="0"/>
            <a:r>
              <a:rPr lang="en-US" sz="2400" b="1" dirty="0" smtClean="0">
                <a:solidFill>
                  <a:srgbClr val="0C30B8"/>
                </a:solidFill>
              </a:rPr>
              <a:t>Selection of cords</a:t>
            </a:r>
          </a:p>
          <a:p>
            <a:pPr eaLnBrk="0" hangingPunct="0"/>
            <a:endParaRPr lang="en-US" sz="2400" dirty="0"/>
          </a:p>
          <a:p>
            <a:r>
              <a:rPr lang="en-US" sz="2400" dirty="0" smtClean="0"/>
              <a:t>The </a:t>
            </a:r>
            <a:r>
              <a:rPr lang="en-US" sz="2400" dirty="0"/>
              <a:t>National Electrical Code (NEC) </a:t>
            </a:r>
            <a:r>
              <a:rPr lang="en-US" sz="2400" dirty="0" smtClean="0"/>
              <a:t>has </a:t>
            </a:r>
          </a:p>
          <a:p>
            <a:r>
              <a:rPr lang="en-US" sz="2400" dirty="0" smtClean="0"/>
              <a:t>designations </a:t>
            </a:r>
            <a:r>
              <a:rPr lang="en-US" sz="2400" dirty="0"/>
              <a:t>for extension cords </a:t>
            </a:r>
            <a:endParaRPr lang="en-US" sz="2400" dirty="0" smtClean="0"/>
          </a:p>
          <a:p>
            <a:pPr marL="342900" indent="-342900">
              <a:buClr>
                <a:srgbClr val="0C30B8"/>
              </a:buClr>
              <a:buFont typeface="Wingdings" panose="05000000000000000000" pitchFamily="2" charset="2"/>
              <a:buChar char="q"/>
            </a:pPr>
            <a:r>
              <a:rPr lang="en-US" sz="2400" dirty="0" smtClean="0"/>
              <a:t>Hard </a:t>
            </a:r>
            <a:r>
              <a:rPr lang="en-US" sz="2400" dirty="0"/>
              <a:t>service </a:t>
            </a:r>
            <a:r>
              <a:rPr lang="en-US" sz="2400" dirty="0" smtClean="0"/>
              <a:t>cords </a:t>
            </a:r>
            <a:r>
              <a:rPr lang="en-US" sz="2400" dirty="0"/>
              <a:t>(types S, ST, SO, STO) </a:t>
            </a:r>
            <a:endParaRPr lang="en-US" sz="2400" dirty="0" smtClean="0"/>
          </a:p>
          <a:p>
            <a:pPr marL="342900" indent="-342900">
              <a:buClr>
                <a:srgbClr val="0C30B8"/>
              </a:buClr>
              <a:buFont typeface="Wingdings" panose="05000000000000000000" pitchFamily="2" charset="2"/>
              <a:buChar char="q"/>
            </a:pPr>
            <a:r>
              <a:rPr lang="en-US" sz="2400" dirty="0" smtClean="0"/>
              <a:t>Junior service cords </a:t>
            </a:r>
            <a:r>
              <a:rPr lang="en-US" sz="2400" dirty="0"/>
              <a:t>(types SJ, SJO, SJT, SJTO)</a:t>
            </a:r>
            <a:endParaRPr lang="en-US" sz="2400" dirty="0" smtClean="0">
              <a:solidFill>
                <a:schemeClr val="tx1"/>
              </a:solidFill>
            </a:endParaRPr>
          </a:p>
          <a:p>
            <a:pPr marL="342900" indent="-342900">
              <a:buClr>
                <a:srgbClr val="0C30B8"/>
              </a:buClr>
              <a:buFont typeface="Wingdings" panose="05000000000000000000" pitchFamily="2" charset="2"/>
              <a:buChar char="q"/>
            </a:pPr>
            <a:endParaRPr lang="en-US" sz="2400" dirty="0">
              <a:solidFill>
                <a:schemeClr val="tx1"/>
              </a:solidFill>
            </a:endParaRPr>
          </a:p>
          <a:p>
            <a:pPr marL="342900" indent="-342900">
              <a:buClr>
                <a:srgbClr val="0C30B8"/>
              </a:buClr>
              <a:buFont typeface="Wingdings" panose="05000000000000000000" pitchFamily="2" charset="2"/>
              <a:buChar char="q"/>
            </a:pPr>
            <a:r>
              <a:rPr lang="en-US" sz="2400" dirty="0" smtClean="0">
                <a:solidFill>
                  <a:schemeClr val="tx1"/>
                </a:solidFill>
              </a:rPr>
              <a:t>Other designations reflect use conditions such as, </a:t>
            </a:r>
          </a:p>
          <a:p>
            <a:pPr>
              <a:buClr>
                <a:srgbClr val="0C30B8"/>
              </a:buClr>
            </a:pPr>
            <a:r>
              <a:rPr lang="en-US" sz="2400" dirty="0">
                <a:solidFill>
                  <a:schemeClr val="tx1"/>
                </a:solidFill>
              </a:rPr>
              <a:t> </a:t>
            </a:r>
            <a:r>
              <a:rPr lang="en-US" sz="2400" dirty="0" smtClean="0">
                <a:solidFill>
                  <a:schemeClr val="tx1"/>
                </a:solidFill>
              </a:rPr>
              <a:t>   for outdoor use, indoor use, oil resistant etc. </a:t>
            </a:r>
          </a:p>
          <a:p>
            <a:pPr>
              <a:buClr>
                <a:srgbClr val="0C30B8"/>
              </a:buClr>
            </a:pPr>
            <a:endParaRPr lang="en-US" sz="2400" dirty="0" smtClean="0">
              <a:solidFill>
                <a:schemeClr val="tx1"/>
              </a:solidFill>
            </a:endParaRPr>
          </a:p>
          <a:p>
            <a:pPr marL="342900" indent="-342900">
              <a:buClr>
                <a:srgbClr val="0C30B8"/>
              </a:buClr>
              <a:buFont typeface="Wingdings" panose="05000000000000000000" pitchFamily="2" charset="2"/>
              <a:buChar char="q"/>
            </a:pPr>
            <a:r>
              <a:rPr lang="en-US" sz="2400" dirty="0">
                <a:solidFill>
                  <a:schemeClr val="tx1"/>
                </a:solidFill>
              </a:rPr>
              <a:t>A</a:t>
            </a:r>
            <a:r>
              <a:rPr lang="en-US" sz="2400" dirty="0" smtClean="0">
                <a:solidFill>
                  <a:schemeClr val="tx1"/>
                </a:solidFill>
              </a:rPr>
              <a:t>lso reflect insulation covering materials </a:t>
            </a:r>
            <a:endParaRPr lang="en-US" sz="2400" dirty="0">
              <a:solidFill>
                <a:schemeClr val="tx1"/>
              </a:solidFill>
            </a:endParaRPr>
          </a:p>
          <a:p>
            <a:pPr eaLnBrk="0" hangingPunct="0"/>
            <a:endParaRPr lang="en-US" sz="2400" b="1" dirty="0" smtClean="0">
              <a:solidFill>
                <a:srgbClr val="0C30B8"/>
              </a:solidFill>
            </a:endParaRPr>
          </a:p>
          <a:p>
            <a:pPr eaLnBrk="0" hangingPunct="0"/>
            <a:r>
              <a:rPr lang="en-US" sz="1400" dirty="0" smtClean="0">
                <a:solidFill>
                  <a:schemeClr val="tx1"/>
                </a:solidFill>
                <a:hlinkClick r:id="rId3"/>
              </a:rPr>
              <a:t>Link to Regulations Standards 29 CFR</a:t>
            </a:r>
            <a:endParaRPr lang="en-US" sz="1400" dirty="0" smtClean="0">
              <a:solidFill>
                <a:schemeClr val="tx1"/>
              </a:solidFill>
            </a:endParaRPr>
          </a:p>
          <a:p>
            <a:pPr eaLnBrk="0" hangingPunct="0"/>
            <a:endParaRPr lang="en-US" sz="1400" dirty="0">
              <a:solidFill>
                <a:schemeClr val="tx1"/>
              </a:solidFill>
            </a:endParaRPr>
          </a:p>
          <a:p>
            <a:pPr eaLnBrk="0" hangingPunct="0"/>
            <a:endParaRPr lang="en-US" sz="2400" b="1" dirty="0" smtClean="0"/>
          </a:p>
        </p:txBody>
      </p:sp>
      <p:sp>
        <p:nvSpPr>
          <p:cNvPr id="2" name="Title 1"/>
          <p:cNvSpPr>
            <a:spLocks noGrp="1"/>
          </p:cNvSpPr>
          <p:nvPr>
            <p:ph type="title"/>
          </p:nvPr>
        </p:nvSpPr>
        <p:spPr>
          <a:xfrm>
            <a:off x="304800" y="457000"/>
            <a:ext cx="8229600" cy="1143200"/>
          </a:xfrm>
        </p:spPr>
        <p:txBody>
          <a:bodyPr/>
          <a:lstStyle/>
          <a:p>
            <a:r>
              <a:rPr lang="en-US" dirty="0" smtClean="0">
                <a:solidFill>
                  <a:srgbClr val="0C30B8"/>
                </a:solidFill>
              </a:rPr>
              <a:t>Electrical Safety</a:t>
            </a:r>
            <a:r>
              <a:rPr lang="en-US" dirty="0">
                <a:solidFill>
                  <a:srgbClr val="0C30B8"/>
                </a:solidFill>
              </a:rPr>
              <a:t> </a:t>
            </a:r>
            <a:r>
              <a:rPr lang="en-US" dirty="0" smtClean="0">
                <a:solidFill>
                  <a:srgbClr val="0C30B8"/>
                </a:solidFill>
              </a:rPr>
              <a:t>- </a:t>
            </a:r>
            <a:r>
              <a:rPr lang="en-US" sz="2400" dirty="0" smtClean="0">
                <a:solidFill>
                  <a:srgbClr val="0C30B8"/>
                </a:solidFill>
              </a:rPr>
              <a:t>Module </a:t>
            </a:r>
            <a:r>
              <a:rPr lang="en-US" sz="2400" dirty="0">
                <a:solidFill>
                  <a:srgbClr val="0C30B8"/>
                </a:solidFill>
              </a:rPr>
              <a:t>6</a:t>
            </a:r>
            <a:r>
              <a:rPr lang="en-US" dirty="0" smtClean="0">
                <a:solidFill>
                  <a:srgbClr val="0C30B8"/>
                </a:solidFill>
              </a:rPr>
              <a:t> </a:t>
            </a:r>
            <a:r>
              <a:rPr lang="en-US" sz="2400" dirty="0" smtClean="0">
                <a:solidFill>
                  <a:schemeClr val="bg1"/>
                </a:solidFill>
              </a:rPr>
              <a:t>slide 36</a:t>
            </a:r>
            <a:endParaRPr lang="en-US" sz="1600" dirty="0">
              <a:solidFill>
                <a:schemeClr val="bg1"/>
              </a:solidFill>
            </a:endParaRPr>
          </a:p>
        </p:txBody>
      </p:sp>
      <p:sp>
        <p:nvSpPr>
          <p:cNvPr id="5" name="Slide Number Placeholder 4"/>
          <p:cNvSpPr>
            <a:spLocks noGrp="1"/>
          </p:cNvSpPr>
          <p:nvPr>
            <p:ph type="sldNum" sz="quarter" idx="11"/>
          </p:nvPr>
        </p:nvSpPr>
        <p:spPr/>
        <p:txBody>
          <a:bodyPr/>
          <a:lstStyle/>
          <a:p>
            <a:fld id="{B3F18419-AC6D-4ED2-A892-A000DD3A58AB}" type="slidenum">
              <a:rPr lang="en-US" smtClean="0">
                <a:solidFill>
                  <a:srgbClr val="000000">
                    <a:tint val="75000"/>
                  </a:srgbClr>
                </a:solidFill>
              </a:rPr>
              <a:pPr/>
              <a:t>36</a:t>
            </a:fld>
            <a:endParaRPr lang="en-US" dirty="0">
              <a:solidFill>
                <a:srgbClr val="000000">
                  <a:tint val="75000"/>
                </a:srgbClr>
              </a:solidFill>
            </a:endParaRPr>
          </a:p>
        </p:txBody>
      </p:sp>
    </p:spTree>
    <p:extLst>
      <p:ext uri="{BB962C8B-B14F-4D97-AF65-F5344CB8AC3E}">
        <p14:creationId xmlns:p14="http://schemas.microsoft.com/office/powerpoint/2010/main" val="8361962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509533"/>
            <a:ext cx="8686800" cy="4510267"/>
          </a:xfrm>
        </p:spPr>
        <p:txBody>
          <a:bodyPr/>
          <a:lstStyle/>
          <a:p>
            <a:pPr eaLnBrk="0" hangingPunct="0"/>
            <a:r>
              <a:rPr lang="en-US" sz="2400" b="1" dirty="0">
                <a:solidFill>
                  <a:srgbClr val="0C30B8"/>
                </a:solidFill>
              </a:rPr>
              <a:t>Extension </a:t>
            </a:r>
            <a:r>
              <a:rPr lang="en-US" sz="2400" b="1" dirty="0" smtClean="0">
                <a:solidFill>
                  <a:srgbClr val="0C30B8"/>
                </a:solidFill>
              </a:rPr>
              <a:t>Cord – Safe Use Practices</a:t>
            </a:r>
          </a:p>
          <a:p>
            <a:pPr eaLnBrk="0" hangingPunct="0"/>
            <a:endParaRPr lang="en-US" altLang="en-US" sz="2000" dirty="0">
              <a:latin typeface="Arial" panose="020B0604020202020204" pitchFamily="34" charset="0"/>
              <a:cs typeface="Arial" panose="020B0604020202020204" pitchFamily="34" charset="0"/>
            </a:endParaRPr>
          </a:p>
          <a:p>
            <a:pPr>
              <a:buClr>
                <a:srgbClr val="0C30B8"/>
              </a:buClr>
              <a:buFont typeface="Wingdings" panose="05000000000000000000" pitchFamily="2" charset="2"/>
              <a:buChar char="q"/>
            </a:pPr>
            <a:r>
              <a:rPr lang="en-US" altLang="en-US" sz="2000" dirty="0" smtClean="0">
                <a:latin typeface="Arial" panose="020B0604020202020204" pitchFamily="34" charset="0"/>
                <a:cs typeface="Arial" panose="020B0604020202020204" pitchFamily="34" charset="0"/>
              </a:rPr>
              <a:t>  Do </a:t>
            </a:r>
            <a:r>
              <a:rPr lang="en-US" altLang="en-US" sz="2000" dirty="0">
                <a:latin typeface="Arial" panose="020B0604020202020204" pitchFamily="34" charset="0"/>
                <a:cs typeface="Arial" panose="020B0604020202020204" pitchFamily="34" charset="0"/>
              </a:rPr>
              <a:t>not run through doors or </a:t>
            </a:r>
            <a:r>
              <a:rPr lang="en-US" altLang="en-US" sz="2000" dirty="0" smtClean="0">
                <a:latin typeface="Arial" panose="020B0604020202020204" pitchFamily="34" charset="0"/>
                <a:cs typeface="Arial" panose="020B0604020202020204" pitchFamily="34" charset="0"/>
              </a:rPr>
              <a:t>windows</a:t>
            </a:r>
            <a:endParaRPr lang="en-US" sz="2000" b="1" dirty="0"/>
          </a:p>
          <a:p>
            <a:pPr marL="342900" indent="-342900" eaLnBrk="0" hangingPunct="0">
              <a:buClr>
                <a:srgbClr val="0C30B8"/>
              </a:buClr>
              <a:buFont typeface="Wingdings" panose="05000000000000000000" pitchFamily="2" charset="2"/>
              <a:buChar char="q"/>
            </a:pPr>
            <a:r>
              <a:rPr lang="en-US" altLang="en-US" sz="2000" dirty="0">
                <a:solidFill>
                  <a:srgbClr val="000000"/>
                </a:solidFill>
              </a:rPr>
              <a:t>Protect cords from sharp edges</a:t>
            </a:r>
          </a:p>
          <a:p>
            <a:pPr lvl="1" eaLnBrk="1" hangingPunct="1">
              <a:buClr>
                <a:srgbClr val="0C30B8"/>
              </a:buClr>
              <a:buFont typeface="Wingdings" panose="05000000000000000000" pitchFamily="2" charset="2"/>
              <a:buChar char="q"/>
            </a:pPr>
            <a:r>
              <a:rPr lang="en-US" altLang="en-US" sz="2000" dirty="0">
                <a:solidFill>
                  <a:srgbClr val="000000"/>
                </a:solidFill>
              </a:rPr>
              <a:t>  Do </a:t>
            </a:r>
            <a:r>
              <a:rPr lang="en-US" altLang="en-US" sz="2000" dirty="0" smtClean="0">
                <a:solidFill>
                  <a:srgbClr val="000000"/>
                </a:solidFill>
              </a:rPr>
              <a:t>not </a:t>
            </a:r>
            <a:r>
              <a:rPr lang="en-US" altLang="en-US" sz="2000" dirty="0">
                <a:solidFill>
                  <a:srgbClr val="000000"/>
                </a:solidFill>
              </a:rPr>
              <a:t>pass cords through door ways </a:t>
            </a:r>
            <a:endParaRPr lang="en-US" altLang="en-US" sz="2000" dirty="0" smtClean="0">
              <a:solidFill>
                <a:srgbClr val="000000"/>
              </a:solidFill>
            </a:endParaRPr>
          </a:p>
          <a:p>
            <a:pPr lvl="1" eaLnBrk="1" hangingPunct="1">
              <a:buClr>
                <a:srgbClr val="0C30B8"/>
              </a:buClr>
            </a:pPr>
            <a:r>
              <a:rPr lang="en-US" altLang="en-US" sz="2000" dirty="0">
                <a:solidFill>
                  <a:srgbClr val="000000"/>
                </a:solidFill>
              </a:rPr>
              <a:t> </a:t>
            </a:r>
            <a:r>
              <a:rPr lang="en-US" altLang="en-US" sz="2000" dirty="0" smtClean="0">
                <a:solidFill>
                  <a:srgbClr val="000000"/>
                </a:solidFill>
              </a:rPr>
              <a:t>    – </a:t>
            </a:r>
            <a:r>
              <a:rPr lang="en-US" altLang="en-US" sz="2000" dirty="0">
                <a:solidFill>
                  <a:srgbClr val="000000"/>
                </a:solidFill>
              </a:rPr>
              <a:t>protect from </a:t>
            </a:r>
            <a:r>
              <a:rPr lang="en-US" altLang="en-US" sz="2000" dirty="0" smtClean="0">
                <a:solidFill>
                  <a:srgbClr val="000000"/>
                </a:solidFill>
              </a:rPr>
              <a:t>pinch </a:t>
            </a:r>
            <a:r>
              <a:rPr lang="en-US" altLang="en-US" sz="2000" dirty="0">
                <a:solidFill>
                  <a:srgbClr val="000000"/>
                </a:solidFill>
              </a:rPr>
              <a:t>points</a:t>
            </a:r>
            <a:endParaRPr lang="en-US" sz="2000" dirty="0"/>
          </a:p>
          <a:p>
            <a:pPr marL="342900" lvl="0" indent="-342900" eaLnBrk="0" hangingPunct="0">
              <a:buClr>
                <a:srgbClr val="0C30B8"/>
              </a:buClr>
              <a:buFont typeface="Wingdings" panose="05000000000000000000" pitchFamily="2" charset="2"/>
              <a:buChar char="q"/>
            </a:pPr>
            <a:r>
              <a:rPr lang="en-US" sz="2000" dirty="0" smtClean="0"/>
              <a:t>Do </a:t>
            </a:r>
            <a:r>
              <a:rPr lang="en-US" sz="2000" dirty="0"/>
              <a:t>not modify cords or use them </a:t>
            </a:r>
            <a:endParaRPr lang="en-US" sz="2000" dirty="0" smtClean="0"/>
          </a:p>
          <a:p>
            <a:pPr lvl="0" eaLnBrk="0" hangingPunct="0">
              <a:buClr>
                <a:srgbClr val="0C30B8"/>
              </a:buClr>
            </a:pPr>
            <a:r>
              <a:rPr lang="en-US" sz="2000" dirty="0"/>
              <a:t> </a:t>
            </a:r>
            <a:r>
              <a:rPr lang="en-US" sz="2000" dirty="0" smtClean="0"/>
              <a:t>    incorrectly</a:t>
            </a:r>
            <a:r>
              <a:rPr lang="en-US" sz="2000" dirty="0"/>
              <a:t>.</a:t>
            </a:r>
          </a:p>
          <a:p>
            <a:pPr marL="342900" lvl="0" indent="-342900" eaLnBrk="0" hangingPunct="0">
              <a:buClr>
                <a:srgbClr val="0C30B8"/>
              </a:buClr>
              <a:buFont typeface="Wingdings" panose="05000000000000000000" pitchFamily="2" charset="2"/>
              <a:buChar char="q"/>
            </a:pPr>
            <a:r>
              <a:rPr lang="en-US" sz="2000" dirty="0"/>
              <a:t>Remove cords from receptacles by </a:t>
            </a:r>
            <a:endParaRPr lang="en-US" sz="2000" dirty="0" smtClean="0"/>
          </a:p>
          <a:p>
            <a:pPr lvl="0" eaLnBrk="0" hangingPunct="0">
              <a:buClr>
                <a:srgbClr val="0C30B8"/>
              </a:buClr>
            </a:pPr>
            <a:r>
              <a:rPr lang="en-US" sz="2000" dirty="0"/>
              <a:t> </a:t>
            </a:r>
            <a:r>
              <a:rPr lang="en-US" sz="2000" dirty="0" smtClean="0"/>
              <a:t>    pulling on </a:t>
            </a:r>
            <a:r>
              <a:rPr lang="en-US" sz="2000" dirty="0"/>
              <a:t>the plugs, not the cords.</a:t>
            </a:r>
          </a:p>
          <a:p>
            <a:pPr eaLnBrk="0" hangingPunct="0"/>
            <a:endParaRPr lang="en-US" sz="2000" dirty="0">
              <a:solidFill>
                <a:srgbClr val="0070C0"/>
              </a:solidFill>
            </a:endParaRPr>
          </a:p>
        </p:txBody>
      </p:sp>
      <p:sp>
        <p:nvSpPr>
          <p:cNvPr id="2" name="Title 1"/>
          <p:cNvSpPr>
            <a:spLocks noGrp="1"/>
          </p:cNvSpPr>
          <p:nvPr>
            <p:ph type="title"/>
          </p:nvPr>
        </p:nvSpPr>
        <p:spPr>
          <a:xfrm>
            <a:off x="304800" y="457000"/>
            <a:ext cx="8229600" cy="1143200"/>
          </a:xfrm>
        </p:spPr>
        <p:txBody>
          <a:bodyPr/>
          <a:lstStyle/>
          <a:p>
            <a:r>
              <a:rPr lang="en-US" dirty="0" smtClean="0">
                <a:solidFill>
                  <a:srgbClr val="0C30B8"/>
                </a:solidFill>
              </a:rPr>
              <a:t>Electrical Safety</a:t>
            </a:r>
            <a:r>
              <a:rPr lang="en-US" dirty="0">
                <a:solidFill>
                  <a:srgbClr val="0C30B8"/>
                </a:solidFill>
              </a:rPr>
              <a:t> </a:t>
            </a:r>
            <a:r>
              <a:rPr lang="en-US" dirty="0" smtClean="0">
                <a:solidFill>
                  <a:srgbClr val="0C30B8"/>
                </a:solidFill>
              </a:rPr>
              <a:t>- </a:t>
            </a:r>
            <a:r>
              <a:rPr lang="en-US" sz="2400" dirty="0" smtClean="0">
                <a:solidFill>
                  <a:srgbClr val="0C30B8"/>
                </a:solidFill>
              </a:rPr>
              <a:t>Module </a:t>
            </a:r>
            <a:r>
              <a:rPr lang="en-US" sz="2400" dirty="0">
                <a:solidFill>
                  <a:srgbClr val="0C30B8"/>
                </a:solidFill>
              </a:rPr>
              <a:t>6</a:t>
            </a:r>
            <a:r>
              <a:rPr lang="en-US" dirty="0" smtClean="0">
                <a:solidFill>
                  <a:srgbClr val="0C30B8"/>
                </a:solidFill>
              </a:rPr>
              <a:t> </a:t>
            </a:r>
            <a:r>
              <a:rPr lang="en-US" sz="2400" dirty="0" smtClean="0">
                <a:solidFill>
                  <a:schemeClr val="bg1"/>
                </a:solidFill>
              </a:rPr>
              <a:t>slide 37</a:t>
            </a:r>
            <a:endParaRPr lang="en-US" sz="2400" dirty="0">
              <a:solidFill>
                <a:schemeClr val="bg1"/>
              </a:solidFill>
            </a:endParaRPr>
          </a:p>
        </p:txBody>
      </p:sp>
      <p:sp>
        <p:nvSpPr>
          <p:cNvPr id="5" name="Slide Number Placeholder 4"/>
          <p:cNvSpPr>
            <a:spLocks noGrp="1"/>
          </p:cNvSpPr>
          <p:nvPr>
            <p:ph type="sldNum" sz="quarter" idx="11"/>
          </p:nvPr>
        </p:nvSpPr>
        <p:spPr/>
        <p:txBody>
          <a:bodyPr/>
          <a:lstStyle/>
          <a:p>
            <a:fld id="{B3F18419-AC6D-4ED2-A892-A000DD3A58AB}" type="slidenum">
              <a:rPr lang="en-US" smtClean="0">
                <a:solidFill>
                  <a:srgbClr val="000000">
                    <a:tint val="75000"/>
                  </a:srgbClr>
                </a:solidFill>
              </a:rPr>
              <a:pPr/>
              <a:t>37</a:t>
            </a:fld>
            <a:endParaRPr lang="en-US" dirty="0">
              <a:solidFill>
                <a:srgbClr val="000000">
                  <a:tint val="75000"/>
                </a:srgbClr>
              </a:solidFill>
            </a:endParaRPr>
          </a:p>
        </p:txBody>
      </p:sp>
      <p:sp>
        <p:nvSpPr>
          <p:cNvPr id="9" name="Rectangle 8"/>
          <p:cNvSpPr/>
          <p:nvPr/>
        </p:nvSpPr>
        <p:spPr>
          <a:xfrm>
            <a:off x="381000" y="6267450"/>
            <a:ext cx="8610600" cy="461665"/>
          </a:xfrm>
          <a:prstGeom prst="rect">
            <a:avLst/>
          </a:prstGeom>
        </p:spPr>
        <p:txBody>
          <a:bodyPr wrap="square">
            <a:spAutoFit/>
          </a:bodyPr>
          <a:lstStyle/>
          <a:p>
            <a:pPr algn="ctr"/>
            <a:r>
              <a:rPr lang="en-US" sz="1200" dirty="0" smtClean="0">
                <a:hlinkClick r:id="rId3"/>
              </a:rPr>
              <a:t>Link to Electrical Incidents - Power Tools</a:t>
            </a:r>
            <a:endParaRPr lang="en-US" sz="1200" dirty="0" smtClean="0"/>
          </a:p>
          <a:p>
            <a:pPr algn="ctr"/>
            <a:endParaRPr lang="en-US" sz="1200" dirty="0"/>
          </a:p>
        </p:txBody>
      </p:sp>
      <p:pic>
        <p:nvPicPr>
          <p:cNvPr id="7" name="Picture 4" title="Photo - a damaged cord - remove from service"/>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0" y="2209800"/>
            <a:ext cx="30607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973207" y="4714347"/>
            <a:ext cx="2672526" cy="646331"/>
          </a:xfrm>
          <a:prstGeom prst="rect">
            <a:avLst/>
          </a:prstGeom>
          <a:noFill/>
        </p:spPr>
        <p:txBody>
          <a:bodyPr wrap="none" rtlCol="0">
            <a:spAutoFit/>
          </a:bodyPr>
          <a:lstStyle/>
          <a:p>
            <a:r>
              <a:rPr lang="en-US" dirty="0" smtClean="0"/>
              <a:t>Damaged cord- remove </a:t>
            </a:r>
          </a:p>
          <a:p>
            <a:r>
              <a:rPr lang="en-US" dirty="0" smtClean="0"/>
              <a:t>from service</a:t>
            </a:r>
            <a:endParaRPr lang="en-US" dirty="0"/>
          </a:p>
        </p:txBody>
      </p:sp>
      <p:cxnSp>
        <p:nvCxnSpPr>
          <p:cNvPr id="10" name="Straight Arrow Connector 9" title="Red arrow pointing to a damaged cord"/>
          <p:cNvCxnSpPr/>
          <p:nvPr/>
        </p:nvCxnSpPr>
        <p:spPr>
          <a:xfrm flipV="1">
            <a:off x="6629400" y="3340100"/>
            <a:ext cx="615950" cy="13742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41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type="body" idx="1"/>
          </p:nvPr>
        </p:nvSpPr>
        <p:spPr>
          <a:xfrm>
            <a:off x="544047" y="1524025"/>
            <a:ext cx="4942353" cy="4343375"/>
          </a:xfrm>
          <a:noFill/>
        </p:spPr>
        <p:txBody>
          <a:bodyPr/>
          <a:lstStyle/>
          <a:p>
            <a:pPr eaLnBrk="1" hangingPunct="1">
              <a:buClr>
                <a:srgbClr val="0070C0"/>
              </a:buClr>
            </a:pPr>
            <a:r>
              <a:rPr lang="en-US" altLang="en-US" sz="2400" b="1" dirty="0" smtClean="0">
                <a:solidFill>
                  <a:srgbClr val="0C30B8"/>
                </a:solidFill>
                <a:latin typeface="Arial" panose="020B0604020202020204" pitchFamily="34" charset="0"/>
                <a:cs typeface="Arial" panose="020B0604020202020204" pitchFamily="34" charset="0"/>
              </a:rPr>
              <a:t>Lockout/</a:t>
            </a:r>
            <a:r>
              <a:rPr lang="en-US" altLang="en-US" sz="2400" b="1" dirty="0" err="1" smtClean="0">
                <a:solidFill>
                  <a:srgbClr val="0C30B8"/>
                </a:solidFill>
                <a:latin typeface="Arial" panose="020B0604020202020204" pitchFamily="34" charset="0"/>
                <a:cs typeface="Arial" panose="020B0604020202020204" pitchFamily="34" charset="0"/>
              </a:rPr>
              <a:t>tagout</a:t>
            </a:r>
            <a:r>
              <a:rPr lang="en-US" altLang="en-US" sz="2400" dirty="0" smtClean="0">
                <a:solidFill>
                  <a:srgbClr val="0C30B8"/>
                </a:solidFill>
                <a:latin typeface="Arial" panose="020B0604020202020204" pitchFamily="34" charset="0"/>
                <a:cs typeface="Arial" panose="020B0604020202020204" pitchFamily="34" charset="0"/>
              </a:rPr>
              <a:t> </a:t>
            </a:r>
          </a:p>
          <a:p>
            <a:pPr eaLnBrk="1" hangingPunct="1">
              <a:buClr>
                <a:srgbClr val="0070C0"/>
              </a:buClr>
              <a:buFont typeface="Wingdings" panose="05000000000000000000" pitchFamily="2" charset="2"/>
              <a:buChar char="q"/>
            </a:pPr>
            <a:endParaRPr lang="en-US" altLang="en-US" sz="2400" dirty="0">
              <a:latin typeface="Arial" panose="020B0604020202020204" pitchFamily="34" charset="0"/>
              <a:cs typeface="Arial" panose="020B0604020202020204" pitchFamily="34" charset="0"/>
            </a:endParaRPr>
          </a:p>
          <a:p>
            <a:pPr eaLnBrk="1" hangingPunct="1">
              <a:buClr>
                <a:srgbClr val="0C30B8"/>
              </a:buClr>
              <a:buFont typeface="Wingdings" panose="05000000000000000000" pitchFamily="2" charset="2"/>
              <a:buChar char="q"/>
            </a:pPr>
            <a:r>
              <a:rPr lang="en-US" altLang="en-US" sz="2400" dirty="0" smtClean="0">
                <a:latin typeface="Arial" panose="020B0604020202020204" pitchFamily="34" charset="0"/>
                <a:cs typeface="Arial" panose="020B0604020202020204" pitchFamily="34" charset="0"/>
              </a:rPr>
              <a:t>Tags identify that work is  </a:t>
            </a:r>
          </a:p>
          <a:p>
            <a:pPr eaLnBrk="1" hangingPunct="1">
              <a:buClr>
                <a:srgbClr val="0C30B8"/>
              </a:buClr>
            </a:pPr>
            <a:r>
              <a:rPr lang="en-US" altLang="en-US" sz="2400" dirty="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   being done. Tag all controls that  </a:t>
            </a:r>
          </a:p>
          <a:p>
            <a:pPr eaLnBrk="1" hangingPunct="1">
              <a:buClr>
                <a:srgbClr val="0C30B8"/>
              </a:buClr>
            </a:pPr>
            <a:r>
              <a:rPr lang="en-US" altLang="en-US" sz="2400" dirty="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   are to be deactivated in the </a:t>
            </a:r>
          </a:p>
          <a:p>
            <a:pPr eaLnBrk="1" hangingPunct="1">
              <a:buClr>
                <a:srgbClr val="0C30B8"/>
              </a:buClr>
            </a:pPr>
            <a:r>
              <a:rPr lang="en-US" altLang="en-US" sz="2400" dirty="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   course of work</a:t>
            </a:r>
          </a:p>
          <a:p>
            <a:pPr eaLnBrk="1" hangingPunct="1">
              <a:buClr>
                <a:srgbClr val="0C30B8"/>
              </a:buClr>
            </a:pPr>
            <a:endParaRPr lang="en-US" altLang="en-US" sz="2400" dirty="0" smtClean="0">
              <a:latin typeface="Arial" panose="020B0604020202020204" pitchFamily="34" charset="0"/>
              <a:cs typeface="Arial" panose="020B0604020202020204" pitchFamily="34" charset="0"/>
            </a:endParaRPr>
          </a:p>
          <a:p>
            <a:pPr eaLnBrk="1" hangingPunct="1">
              <a:buClr>
                <a:srgbClr val="0C30B8"/>
              </a:buClr>
              <a:buFont typeface="Wingdings" panose="05000000000000000000" pitchFamily="2" charset="2"/>
              <a:buChar char="q"/>
            </a:pPr>
            <a:r>
              <a:rPr lang="en-US" altLang="en-US" sz="2400" dirty="0" smtClean="0">
                <a:latin typeface="Arial" panose="020B0604020202020204" pitchFamily="34" charset="0"/>
                <a:cs typeface="Arial" panose="020B0604020202020204" pitchFamily="34" charset="0"/>
              </a:rPr>
              <a:t> Equipment or circuits rendered </a:t>
            </a:r>
          </a:p>
          <a:p>
            <a:pPr eaLnBrk="1" hangingPunct="1">
              <a:buClr>
                <a:srgbClr val="0C30B8"/>
              </a:buClr>
            </a:pPr>
            <a:r>
              <a:rPr lang="en-US" altLang="en-US" sz="2400" dirty="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   inoperative and tagged at all </a:t>
            </a:r>
          </a:p>
          <a:p>
            <a:pPr eaLnBrk="1" hangingPunct="1">
              <a:buClr>
                <a:srgbClr val="0C30B8"/>
              </a:buClr>
            </a:pPr>
            <a:r>
              <a:rPr lang="en-US" altLang="en-US" sz="2400" dirty="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   points where they could be </a:t>
            </a:r>
          </a:p>
          <a:p>
            <a:pPr eaLnBrk="1" hangingPunct="1">
              <a:buClr>
                <a:srgbClr val="0C30B8"/>
              </a:buClr>
            </a:pPr>
            <a:r>
              <a:rPr lang="en-US" altLang="en-US" sz="2400" dirty="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   energized</a:t>
            </a:r>
          </a:p>
          <a:p>
            <a:pPr eaLnBrk="1" hangingPunct="1"/>
            <a:endParaRPr lang="en-US" altLang="en-US" dirty="0" smtClean="0">
              <a:solidFill>
                <a:srgbClr val="000000"/>
              </a:solidFill>
            </a:endParaRPr>
          </a:p>
        </p:txBody>
      </p:sp>
      <p:sp>
        <p:nvSpPr>
          <p:cNvPr id="17410" name="Slide Number Placeholder 6"/>
          <p:cNvSpPr>
            <a:spLocks noGrp="1"/>
          </p:cNvSpPr>
          <p:nvPr>
            <p:ph type="sldNum" sz="quarter" idx="11"/>
          </p:nvPr>
        </p:nvSpPr>
        <p:spPr>
          <a:xfrm>
            <a:off x="6716114" y="6218605"/>
            <a:ext cx="2133600" cy="3661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CC2E645D-37F1-4DB8-85F5-43BB6824EEDA}" type="slidenum">
              <a:rPr lang="en-US" altLang="en-US" sz="1400" smtClean="0">
                <a:solidFill>
                  <a:srgbClr val="000000"/>
                </a:solidFill>
              </a:rPr>
              <a:pPr eaLnBrk="1" hangingPunct="1">
                <a:spcBef>
                  <a:spcPct val="0"/>
                </a:spcBef>
                <a:buFontTx/>
                <a:buNone/>
              </a:pPr>
              <a:t>38</a:t>
            </a:fld>
            <a:endParaRPr lang="en-US" altLang="en-US" sz="1400" dirty="0" smtClean="0">
              <a:solidFill>
                <a:srgbClr val="000000"/>
              </a:solidFill>
            </a:endParaRPr>
          </a:p>
        </p:txBody>
      </p:sp>
      <p:sp>
        <p:nvSpPr>
          <p:cNvPr id="6" name="Title 1"/>
          <p:cNvSpPr>
            <a:spLocks noGrp="1"/>
          </p:cNvSpPr>
          <p:nvPr>
            <p:ph type="title"/>
          </p:nvPr>
        </p:nvSpPr>
        <p:spPr>
          <a:xfrm>
            <a:off x="304800" y="457000"/>
            <a:ext cx="8229600" cy="1143200"/>
          </a:xfrm>
        </p:spPr>
        <p:txBody>
          <a:bodyPr/>
          <a:lstStyle/>
          <a:p>
            <a:r>
              <a:rPr lang="en-US" dirty="0" smtClean="0">
                <a:solidFill>
                  <a:srgbClr val="0C30B8"/>
                </a:solidFill>
              </a:rPr>
              <a:t>Electrical Safety</a:t>
            </a:r>
            <a:r>
              <a:rPr lang="en-US" dirty="0">
                <a:solidFill>
                  <a:srgbClr val="0C30B8"/>
                </a:solidFill>
              </a:rPr>
              <a:t> </a:t>
            </a:r>
            <a:r>
              <a:rPr lang="en-US" dirty="0" smtClean="0">
                <a:solidFill>
                  <a:srgbClr val="0C30B8"/>
                </a:solidFill>
              </a:rPr>
              <a:t>- </a:t>
            </a:r>
            <a:r>
              <a:rPr lang="en-US" sz="2400" dirty="0" smtClean="0">
                <a:solidFill>
                  <a:srgbClr val="0C30B8"/>
                </a:solidFill>
              </a:rPr>
              <a:t>Module </a:t>
            </a:r>
            <a:r>
              <a:rPr lang="en-US" sz="2400" dirty="0">
                <a:solidFill>
                  <a:srgbClr val="0C30B8"/>
                </a:solidFill>
              </a:rPr>
              <a:t>6</a:t>
            </a:r>
            <a:r>
              <a:rPr lang="en-US" dirty="0" smtClean="0">
                <a:solidFill>
                  <a:srgbClr val="0C30B8"/>
                </a:solidFill>
              </a:rPr>
              <a:t> </a:t>
            </a:r>
            <a:r>
              <a:rPr lang="en-US" sz="2400" dirty="0" smtClean="0">
                <a:solidFill>
                  <a:schemeClr val="bg1"/>
                </a:solidFill>
              </a:rPr>
              <a:t>slide 38</a:t>
            </a:r>
            <a:endParaRPr lang="en-US" sz="1600" dirty="0">
              <a:solidFill>
                <a:schemeClr val="bg1"/>
              </a:solidFill>
            </a:endParaRPr>
          </a:p>
        </p:txBody>
      </p:sp>
      <p:pic>
        <p:nvPicPr>
          <p:cNvPr id="7" name="Picture 11" descr="img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10275" y="1847850"/>
            <a:ext cx="2552700" cy="4247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6994" y="6095225"/>
            <a:ext cx="5455340" cy="461665"/>
          </a:xfrm>
          <a:prstGeom prst="rect">
            <a:avLst/>
          </a:prstGeom>
          <a:noFill/>
        </p:spPr>
        <p:txBody>
          <a:bodyPr wrap="none" rtlCol="0">
            <a:spAutoFit/>
          </a:bodyPr>
          <a:lstStyle/>
          <a:p>
            <a:r>
              <a:rPr lang="en-US" sz="1200" dirty="0" smtClean="0"/>
              <a:t>Photo </a:t>
            </a:r>
            <a:r>
              <a:rPr lang="en-US" sz="1200" dirty="0"/>
              <a:t>from Certified Safety Construction Worker Compliance Training Center </a:t>
            </a:r>
            <a:endParaRPr lang="en-US" sz="1200" dirty="0" smtClean="0"/>
          </a:p>
          <a:p>
            <a:r>
              <a:rPr lang="en-US" sz="1200" dirty="0" smtClean="0"/>
              <a:t>developed </a:t>
            </a:r>
            <a:r>
              <a:rPr lang="en-US" sz="1200" dirty="0"/>
              <a:t>under OSHA Grant SH-20-843-SH0</a:t>
            </a:r>
          </a:p>
        </p:txBody>
      </p:sp>
      <p:sp>
        <p:nvSpPr>
          <p:cNvPr id="4" name="TextBox 3"/>
          <p:cNvSpPr txBox="1"/>
          <p:nvPr/>
        </p:nvSpPr>
        <p:spPr>
          <a:xfrm>
            <a:off x="6790335" y="6195942"/>
            <a:ext cx="992579" cy="369332"/>
          </a:xfrm>
          <a:prstGeom prst="rect">
            <a:avLst/>
          </a:prstGeom>
          <a:noFill/>
        </p:spPr>
        <p:txBody>
          <a:bodyPr wrap="none" rtlCol="0">
            <a:spAutoFit/>
          </a:bodyPr>
          <a:lstStyle/>
          <a:p>
            <a:r>
              <a:rPr lang="en-US" dirty="0" smtClean="0"/>
              <a:t>Lockout</a:t>
            </a:r>
            <a:endParaRPr lang="en-US" dirty="0"/>
          </a:p>
        </p:txBody>
      </p:sp>
    </p:spTree>
    <p:extLst>
      <p:ext uri="{BB962C8B-B14F-4D97-AF65-F5344CB8AC3E}">
        <p14:creationId xmlns:p14="http://schemas.microsoft.com/office/powerpoint/2010/main" val="546100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9" name="Picture 8" title="Photo - Screenshot of OSHA Website - Top 10 Most Frequently Cited Standards - Lockout/tagout rank sixth among frequently cited OSHA standard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77393" y="1747473"/>
            <a:ext cx="4601972" cy="4629862"/>
          </a:xfrm>
          <a:prstGeom prst="rect">
            <a:avLst/>
          </a:prstGeom>
        </p:spPr>
      </p:pic>
      <p:sp>
        <p:nvSpPr>
          <p:cNvPr id="10" name="Rectangle 9" title="Red box around #7 - Standard 1926.1053 - Ladders"/>
          <p:cNvSpPr/>
          <p:nvPr/>
        </p:nvSpPr>
        <p:spPr>
          <a:xfrm>
            <a:off x="4114800" y="5105400"/>
            <a:ext cx="10287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31800" y="2209800"/>
            <a:ext cx="3550920" cy="1569660"/>
          </a:xfrm>
          <a:prstGeom prst="rect">
            <a:avLst/>
          </a:prstGeom>
          <a:noFill/>
        </p:spPr>
        <p:txBody>
          <a:bodyPr wrap="square" rtlCol="0">
            <a:spAutoFit/>
          </a:bodyPr>
          <a:lstStyle/>
          <a:p>
            <a:r>
              <a:rPr lang="en-US" sz="2400" dirty="0" smtClean="0"/>
              <a:t>Lockout/</a:t>
            </a:r>
            <a:r>
              <a:rPr lang="en-US" sz="2400" dirty="0" err="1" smtClean="0"/>
              <a:t>tagout</a:t>
            </a:r>
            <a:r>
              <a:rPr lang="en-US" sz="2400" dirty="0" smtClean="0"/>
              <a:t> ranks 6</a:t>
            </a:r>
            <a:r>
              <a:rPr lang="en-US" sz="2400" baseline="30000" dirty="0" smtClean="0"/>
              <a:t>th</a:t>
            </a:r>
            <a:r>
              <a:rPr lang="en-US" sz="2400" dirty="0" smtClean="0"/>
              <a:t> as one of the most cited standards for fiscal year 2014 </a:t>
            </a:r>
            <a:endParaRPr lang="en-US" sz="2400" dirty="0"/>
          </a:p>
        </p:txBody>
      </p:sp>
      <p:sp>
        <p:nvSpPr>
          <p:cNvPr id="3" name="Rectangle 2"/>
          <p:cNvSpPr/>
          <p:nvPr/>
        </p:nvSpPr>
        <p:spPr>
          <a:xfrm>
            <a:off x="457200" y="1596261"/>
            <a:ext cx="2645276" cy="461665"/>
          </a:xfrm>
          <a:prstGeom prst="rect">
            <a:avLst/>
          </a:prstGeom>
        </p:spPr>
        <p:txBody>
          <a:bodyPr wrap="none">
            <a:spAutoFit/>
          </a:bodyPr>
          <a:lstStyle/>
          <a:p>
            <a:r>
              <a:rPr lang="en-US" sz="2400" b="1" dirty="0" smtClean="0">
                <a:solidFill>
                  <a:srgbClr val="0C30B8"/>
                </a:solidFill>
              </a:rPr>
              <a:t>Frequently </a:t>
            </a:r>
            <a:r>
              <a:rPr lang="en-US" sz="2400" b="1" dirty="0">
                <a:solidFill>
                  <a:srgbClr val="0C30B8"/>
                </a:solidFill>
              </a:rPr>
              <a:t>cited</a:t>
            </a:r>
            <a:r>
              <a:rPr lang="en-US" sz="2400" b="1" dirty="0" smtClean="0">
                <a:solidFill>
                  <a:srgbClr val="0C30B8"/>
                </a:solidFill>
              </a:rPr>
              <a:t> </a:t>
            </a:r>
            <a:endParaRPr lang="en-US" sz="2400" b="1" dirty="0">
              <a:solidFill>
                <a:srgbClr val="0C30B8"/>
              </a:solidFill>
            </a:endParaRPr>
          </a:p>
        </p:txBody>
      </p:sp>
      <p:sp>
        <p:nvSpPr>
          <p:cNvPr id="7" name="Title 1"/>
          <p:cNvSpPr txBox="1">
            <a:spLocks/>
          </p:cNvSpPr>
          <p:nvPr/>
        </p:nvSpPr>
        <p:spPr>
          <a:xfrm>
            <a:off x="304800" y="427037"/>
            <a:ext cx="8229600" cy="1143200"/>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100000"/>
              </a:lnSpc>
              <a:spcBef>
                <a:spcPts val="0"/>
              </a:spcBef>
              <a:spcAft>
                <a:spcPts val="0"/>
              </a:spcAft>
              <a:buClr>
                <a:srgbClr val="1155CC"/>
              </a:buClr>
              <a:buSzPct val="100000"/>
              <a:buNone/>
              <a:defRPr sz="3600" b="1" i="0" u="none" strike="noStrike" cap="none" baseline="0">
                <a:solidFill>
                  <a:srgbClr val="1155CC"/>
                </a:solidFill>
                <a:latin typeface="Arial"/>
                <a:ea typeface="Arial"/>
                <a:cs typeface="Arial"/>
                <a:sym typeface="Arial"/>
                <a:rtl val="0"/>
              </a:defRPr>
            </a:lvl1pPr>
            <a:lvl2pPr marR="0" algn="l" rtl="0">
              <a:lnSpc>
                <a:spcPct val="100000"/>
              </a:lnSpc>
              <a:spcBef>
                <a:spcPts val="0"/>
              </a:spcBef>
              <a:spcAft>
                <a:spcPts val="0"/>
              </a:spcAft>
              <a:buClr>
                <a:schemeClr val="accent1"/>
              </a:buClr>
              <a:buSzPct val="100000"/>
              <a:buNone/>
              <a:defRPr sz="3600" b="1" i="0" u="none" strike="noStrike" cap="none" baseline="0">
                <a:solidFill>
                  <a:srgbClr val="DA0002"/>
                </a:solidFill>
                <a:latin typeface="Arial"/>
                <a:ea typeface="Arial"/>
                <a:cs typeface="Arial"/>
                <a:sym typeface="Arial"/>
                <a:rtl val="0"/>
              </a:defRPr>
            </a:lvl2pPr>
            <a:lvl3pPr rtl="0">
              <a:spcBef>
                <a:spcPts val="0"/>
              </a:spcBef>
              <a:buClr>
                <a:schemeClr val="accent1"/>
              </a:buClr>
              <a:buSzPct val="100000"/>
              <a:buNone/>
              <a:defRPr sz="3600" b="1">
                <a:solidFill>
                  <a:srgbClr val="DA0002"/>
                </a:solidFill>
              </a:defRPr>
            </a:lvl3pPr>
            <a:lvl4pPr rtl="0">
              <a:spcBef>
                <a:spcPts val="0"/>
              </a:spcBef>
              <a:buClr>
                <a:schemeClr val="accent1"/>
              </a:buClr>
              <a:buSzPct val="100000"/>
              <a:buNone/>
              <a:defRPr sz="3600" b="1">
                <a:solidFill>
                  <a:srgbClr val="DA0002"/>
                </a:solidFill>
              </a:defRPr>
            </a:lvl4pPr>
            <a:lvl5pPr rtl="0">
              <a:spcBef>
                <a:spcPts val="0"/>
              </a:spcBef>
              <a:buClr>
                <a:schemeClr val="accent1"/>
              </a:buClr>
              <a:buSzPct val="100000"/>
              <a:buNone/>
              <a:defRPr sz="3600" b="1">
                <a:solidFill>
                  <a:srgbClr val="DA0002"/>
                </a:solidFill>
              </a:defRPr>
            </a:lvl5pPr>
            <a:lvl6pPr rtl="0">
              <a:spcBef>
                <a:spcPts val="0"/>
              </a:spcBef>
              <a:buClr>
                <a:schemeClr val="accent1"/>
              </a:buClr>
              <a:buSzPct val="100000"/>
              <a:buNone/>
              <a:defRPr sz="3600" b="1">
                <a:solidFill>
                  <a:srgbClr val="DA0002"/>
                </a:solidFill>
              </a:defRPr>
            </a:lvl6pPr>
            <a:lvl7pPr rtl="0">
              <a:spcBef>
                <a:spcPts val="0"/>
              </a:spcBef>
              <a:buClr>
                <a:schemeClr val="accent1"/>
              </a:buClr>
              <a:buSzPct val="100000"/>
              <a:buNone/>
              <a:defRPr sz="3600" b="1">
                <a:solidFill>
                  <a:srgbClr val="DA0002"/>
                </a:solidFill>
              </a:defRPr>
            </a:lvl7pPr>
            <a:lvl8pPr rtl="0">
              <a:spcBef>
                <a:spcPts val="0"/>
              </a:spcBef>
              <a:buClr>
                <a:schemeClr val="accent1"/>
              </a:buClr>
              <a:buSzPct val="100000"/>
              <a:buNone/>
              <a:defRPr sz="3600" b="1">
                <a:solidFill>
                  <a:srgbClr val="DA0002"/>
                </a:solidFill>
              </a:defRPr>
            </a:lvl8pPr>
            <a:lvl9pPr rtl="0">
              <a:spcBef>
                <a:spcPts val="0"/>
              </a:spcBef>
              <a:buClr>
                <a:schemeClr val="accent1"/>
              </a:buClr>
              <a:buSzPct val="100000"/>
              <a:buNone/>
              <a:defRPr sz="3600" b="1">
                <a:solidFill>
                  <a:srgbClr val="DA0002"/>
                </a:solidFill>
              </a:defRPr>
            </a:lvl9pPr>
          </a:lstStyle>
          <a:p>
            <a:r>
              <a:rPr lang="en-US" kern="0" dirty="0" smtClean="0">
                <a:solidFill>
                  <a:srgbClr val="0C30B8"/>
                </a:solidFill>
              </a:rPr>
              <a:t>Electrical Safety - </a:t>
            </a:r>
            <a:r>
              <a:rPr lang="en-US" sz="2400" kern="0" dirty="0" smtClean="0">
                <a:solidFill>
                  <a:srgbClr val="0C30B8"/>
                </a:solidFill>
              </a:rPr>
              <a:t>Module 6</a:t>
            </a:r>
            <a:r>
              <a:rPr lang="en-US" kern="0" dirty="0" smtClean="0">
                <a:solidFill>
                  <a:srgbClr val="0C30B8"/>
                </a:solidFill>
              </a:rPr>
              <a:t> </a:t>
            </a:r>
            <a:endParaRPr lang="en-US" sz="2400" kern="0" dirty="0">
              <a:solidFill>
                <a:srgbClr val="0C30B8"/>
              </a:solidFill>
            </a:endParaRPr>
          </a:p>
        </p:txBody>
      </p:sp>
      <p:sp>
        <p:nvSpPr>
          <p:cNvPr id="4" name="Rectangle 3"/>
          <p:cNvSpPr/>
          <p:nvPr/>
        </p:nvSpPr>
        <p:spPr>
          <a:xfrm>
            <a:off x="457200" y="6349626"/>
            <a:ext cx="4800600" cy="461665"/>
          </a:xfrm>
          <a:prstGeom prst="rect">
            <a:avLst/>
          </a:prstGeom>
        </p:spPr>
        <p:txBody>
          <a:bodyPr wrap="square">
            <a:spAutoFit/>
          </a:bodyPr>
          <a:lstStyle/>
          <a:p>
            <a:r>
              <a:rPr lang="en-US" sz="1200" dirty="0" smtClean="0">
                <a:hlinkClick r:id="rId4"/>
              </a:rPr>
              <a:t>Link to Top 10 Most Frequently Cited Standards</a:t>
            </a:r>
            <a:endParaRPr lang="en-US" sz="1200" dirty="0" smtClean="0"/>
          </a:p>
          <a:p>
            <a:endParaRPr lang="en-US" sz="1200" dirty="0"/>
          </a:p>
        </p:txBody>
      </p:sp>
      <p:sp>
        <p:nvSpPr>
          <p:cNvPr id="6" name="Slide Number Placeholder 5"/>
          <p:cNvSpPr>
            <a:spLocks noGrp="1"/>
          </p:cNvSpPr>
          <p:nvPr>
            <p:ph type="sldNum" sz="quarter" idx="11"/>
          </p:nvPr>
        </p:nvSpPr>
        <p:spPr/>
        <p:txBody>
          <a:bodyPr/>
          <a:lstStyle/>
          <a:p>
            <a:fld id="{CFEC49EF-85A3-4AFC-80F7-5EB5432EC833}" type="slidenum">
              <a:rPr lang="en-US" kern="0" smtClean="0">
                <a:solidFill>
                  <a:srgbClr val="000000">
                    <a:tint val="75000"/>
                  </a:srgbClr>
                </a:solidFill>
                <a:cs typeface="Arial"/>
                <a:sym typeface="Arial"/>
                <a:rtl val="0"/>
              </a:rPr>
              <a:pPr/>
              <a:t>39</a:t>
            </a:fld>
            <a:endParaRPr lang="en-US" kern="0">
              <a:solidFill>
                <a:srgbClr val="000000">
                  <a:tint val="75000"/>
                </a:srgbClr>
              </a:solidFill>
              <a:cs typeface="Arial"/>
              <a:sym typeface="Arial"/>
              <a:rtl val="0"/>
            </a:endParaRPr>
          </a:p>
        </p:txBody>
      </p:sp>
    </p:spTree>
    <p:extLst>
      <p:ext uri="{BB962C8B-B14F-4D97-AF65-F5344CB8AC3E}">
        <p14:creationId xmlns:p14="http://schemas.microsoft.com/office/powerpoint/2010/main" val="2475665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6172" y="1477702"/>
            <a:ext cx="8429228" cy="4510267"/>
          </a:xfrm>
        </p:spPr>
        <p:txBody>
          <a:bodyPr/>
          <a:lstStyle/>
          <a:p>
            <a:r>
              <a:rPr lang="en-US" sz="2400" b="1" dirty="0" smtClean="0">
                <a:solidFill>
                  <a:srgbClr val="0C30B8"/>
                </a:solidFill>
              </a:rPr>
              <a:t>Learning Outcomes: Participants shall be able to:</a:t>
            </a:r>
          </a:p>
          <a:p>
            <a:pPr marL="342900" indent="-342900">
              <a:buClr>
                <a:srgbClr val="0C30B8"/>
              </a:buClr>
              <a:buFont typeface="Wingdings" panose="05000000000000000000" pitchFamily="2" charset="2"/>
              <a:buChar char="q"/>
            </a:pPr>
            <a:r>
              <a:rPr lang="en-US" sz="2400" dirty="0" smtClean="0">
                <a:solidFill>
                  <a:schemeClr val="tx1"/>
                </a:solidFill>
              </a:rPr>
              <a:t>Demonstrate understanding of the risks of working with electricity</a:t>
            </a:r>
          </a:p>
          <a:p>
            <a:pPr marL="342900" indent="-342900">
              <a:buClr>
                <a:srgbClr val="0C30B8"/>
              </a:buClr>
              <a:buFont typeface="Wingdings" panose="05000000000000000000" pitchFamily="2" charset="2"/>
              <a:buChar char="q"/>
            </a:pPr>
            <a:r>
              <a:rPr lang="en-US" sz="2400" dirty="0">
                <a:solidFill>
                  <a:schemeClr val="tx1"/>
                </a:solidFill>
              </a:rPr>
              <a:t>Demonstrate ability to </a:t>
            </a:r>
            <a:r>
              <a:rPr lang="en-US" sz="2400" dirty="0" smtClean="0">
                <a:solidFill>
                  <a:schemeClr val="tx1"/>
                </a:solidFill>
              </a:rPr>
              <a:t>recognize electrical </a:t>
            </a:r>
            <a:r>
              <a:rPr lang="en-US" sz="2400" dirty="0">
                <a:solidFill>
                  <a:schemeClr val="tx1"/>
                </a:solidFill>
              </a:rPr>
              <a:t>safety </a:t>
            </a:r>
            <a:r>
              <a:rPr lang="en-US" sz="2400" dirty="0" smtClean="0">
                <a:solidFill>
                  <a:schemeClr val="tx1"/>
                </a:solidFill>
              </a:rPr>
              <a:t>hazards</a:t>
            </a:r>
          </a:p>
          <a:p>
            <a:pPr marL="342900" indent="-342900">
              <a:buClr>
                <a:srgbClr val="0C30B8"/>
              </a:buClr>
              <a:buFont typeface="Wingdings" panose="05000000000000000000" pitchFamily="2" charset="2"/>
              <a:buChar char="q"/>
            </a:pPr>
            <a:r>
              <a:rPr lang="en-US" sz="2400" dirty="0">
                <a:solidFill>
                  <a:schemeClr val="tx1"/>
                </a:solidFill>
              </a:rPr>
              <a:t>Demonstrate understanding </a:t>
            </a:r>
            <a:r>
              <a:rPr lang="en-US" sz="2400" dirty="0" smtClean="0">
                <a:solidFill>
                  <a:schemeClr val="tx1"/>
                </a:solidFill>
              </a:rPr>
              <a:t>of safe use of cords</a:t>
            </a:r>
          </a:p>
          <a:p>
            <a:pPr marL="342900" indent="-342900">
              <a:buClr>
                <a:srgbClr val="0C30B8"/>
              </a:buClr>
              <a:buFont typeface="Wingdings" panose="05000000000000000000" pitchFamily="2" charset="2"/>
              <a:buChar char="q"/>
            </a:pPr>
            <a:r>
              <a:rPr lang="en-US" sz="2400" dirty="0" smtClean="0">
                <a:solidFill>
                  <a:schemeClr val="tx1"/>
                </a:solidFill>
              </a:rPr>
              <a:t>Demonstrate understanding of the need for de-energizing for routine parts replacement such as changing drill bits, blades etc.</a:t>
            </a:r>
          </a:p>
          <a:p>
            <a:pPr marL="342900" indent="-342900">
              <a:buClr>
                <a:srgbClr val="0C30B8"/>
              </a:buClr>
              <a:buFont typeface="Wingdings" panose="05000000000000000000" pitchFamily="2" charset="2"/>
              <a:buChar char="q"/>
            </a:pPr>
            <a:r>
              <a:rPr lang="en-US" sz="2400" dirty="0" smtClean="0">
                <a:solidFill>
                  <a:schemeClr val="tx1"/>
                </a:solidFill>
              </a:rPr>
              <a:t>Demonstrate understanding of the need to Lock/</a:t>
            </a:r>
            <a:r>
              <a:rPr lang="en-US" sz="2400" dirty="0" err="1" smtClean="0">
                <a:solidFill>
                  <a:schemeClr val="tx1"/>
                </a:solidFill>
              </a:rPr>
              <a:t>Tagout</a:t>
            </a:r>
            <a:r>
              <a:rPr lang="en-US" sz="2400" dirty="0" smtClean="0">
                <a:solidFill>
                  <a:schemeClr val="tx1"/>
                </a:solidFill>
              </a:rPr>
              <a:t> equipment when servicing equipment</a:t>
            </a:r>
          </a:p>
          <a:p>
            <a:pPr>
              <a:buClr>
                <a:srgbClr val="3333CC"/>
              </a:buClr>
            </a:pPr>
            <a:endParaRPr lang="en-US" sz="2400" dirty="0" smtClean="0">
              <a:solidFill>
                <a:schemeClr val="tx1"/>
              </a:solidFill>
            </a:endParaRPr>
          </a:p>
          <a:p>
            <a:endParaRPr lang="en-US" b="1" dirty="0">
              <a:solidFill>
                <a:srgbClr val="3333CC"/>
              </a:solidFill>
            </a:endParaRPr>
          </a:p>
        </p:txBody>
      </p:sp>
      <p:sp>
        <p:nvSpPr>
          <p:cNvPr id="2" name="Title 1"/>
          <p:cNvSpPr>
            <a:spLocks noGrp="1"/>
          </p:cNvSpPr>
          <p:nvPr>
            <p:ph type="title"/>
          </p:nvPr>
        </p:nvSpPr>
        <p:spPr>
          <a:xfrm>
            <a:off x="304800" y="457000"/>
            <a:ext cx="8229600" cy="1143200"/>
          </a:xfrm>
        </p:spPr>
        <p:txBody>
          <a:bodyPr/>
          <a:lstStyle/>
          <a:p>
            <a:r>
              <a:rPr lang="en-US" dirty="0" smtClean="0">
                <a:solidFill>
                  <a:srgbClr val="0C30B8"/>
                </a:solidFill>
              </a:rPr>
              <a:t>Electrical </a:t>
            </a:r>
            <a:r>
              <a:rPr lang="en-US" dirty="0">
                <a:solidFill>
                  <a:srgbClr val="0C30B8"/>
                </a:solidFill>
              </a:rPr>
              <a:t>Safety </a:t>
            </a:r>
            <a:r>
              <a:rPr lang="en-US" dirty="0" smtClean="0">
                <a:solidFill>
                  <a:srgbClr val="0C30B8"/>
                </a:solidFill>
              </a:rPr>
              <a:t>- </a:t>
            </a:r>
            <a:r>
              <a:rPr lang="en-US" sz="2400" dirty="0" smtClean="0">
                <a:solidFill>
                  <a:srgbClr val="0C30B8"/>
                </a:solidFill>
              </a:rPr>
              <a:t>Module </a:t>
            </a:r>
            <a:r>
              <a:rPr lang="en-US" sz="2400" dirty="0">
                <a:solidFill>
                  <a:srgbClr val="0C30B8"/>
                </a:solidFill>
              </a:rPr>
              <a:t>6</a:t>
            </a:r>
            <a:r>
              <a:rPr lang="en-US" dirty="0" smtClean="0">
                <a:solidFill>
                  <a:srgbClr val="0C30B8"/>
                </a:solidFill>
              </a:rPr>
              <a:t> </a:t>
            </a:r>
            <a:endParaRPr lang="en-US" sz="2400" dirty="0">
              <a:solidFill>
                <a:srgbClr val="0C30B8"/>
              </a:solidFill>
            </a:endParaRPr>
          </a:p>
        </p:txBody>
      </p:sp>
      <p:sp>
        <p:nvSpPr>
          <p:cNvPr id="5" name="Slide Number Placeholder 4"/>
          <p:cNvSpPr>
            <a:spLocks noGrp="1"/>
          </p:cNvSpPr>
          <p:nvPr>
            <p:ph type="sldNum" sz="quarter" idx="11"/>
          </p:nvPr>
        </p:nvSpPr>
        <p:spPr/>
        <p:txBody>
          <a:bodyPr/>
          <a:lstStyle/>
          <a:p>
            <a:fld id="{B3F18419-AC6D-4ED2-A892-A000DD3A58AB}" type="slidenum">
              <a:rPr lang="en-US" smtClean="0">
                <a:solidFill>
                  <a:srgbClr val="000000">
                    <a:tint val="75000"/>
                  </a:srgbClr>
                </a:solidFill>
              </a:rPr>
              <a:pPr/>
              <a:t>4</a:t>
            </a:fld>
            <a:endParaRPr lang="en-US">
              <a:solidFill>
                <a:srgbClr val="000000">
                  <a:tint val="75000"/>
                </a:srgbClr>
              </a:solidFill>
            </a:endParaRPr>
          </a:p>
        </p:txBody>
      </p:sp>
    </p:spTree>
    <p:extLst>
      <p:ext uri="{BB962C8B-B14F-4D97-AF65-F5344CB8AC3E}">
        <p14:creationId xmlns:p14="http://schemas.microsoft.com/office/powerpoint/2010/main" val="4084691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1"/>
            <a:ext cx="8229600" cy="4967599"/>
          </a:xfrm>
        </p:spPr>
        <p:txBody>
          <a:bodyPr/>
          <a:lstStyle/>
          <a:p>
            <a:r>
              <a:rPr lang="en-US" b="1" dirty="0">
                <a:solidFill>
                  <a:srgbClr val="0C30B8"/>
                </a:solidFill>
              </a:rPr>
              <a:t>OSHA Standard </a:t>
            </a:r>
            <a:endParaRPr lang="en-US" dirty="0">
              <a:solidFill>
                <a:srgbClr val="0C30B8"/>
              </a:solidFill>
            </a:endParaRPr>
          </a:p>
          <a:p>
            <a:r>
              <a:rPr lang="en-US" dirty="0" smtClean="0">
                <a:solidFill>
                  <a:schemeClr val="tx1"/>
                </a:solidFill>
              </a:rPr>
              <a:t>1910.147: “</a:t>
            </a:r>
            <a:r>
              <a:rPr lang="en-US" dirty="0" smtClean="0"/>
              <a:t>This </a:t>
            </a:r>
            <a:r>
              <a:rPr lang="en-US" dirty="0"/>
              <a:t>standard covers the servicing and maintenance of machines and equipment in which the </a:t>
            </a:r>
            <a:r>
              <a:rPr lang="en-US" b="1" dirty="0">
                <a:solidFill>
                  <a:srgbClr val="0C30B8"/>
                </a:solidFill>
              </a:rPr>
              <a:t>unexpected energization or start up of the machines or equipment, or release of stored energy, </a:t>
            </a:r>
            <a:r>
              <a:rPr lang="en-US" dirty="0"/>
              <a:t>could harm employees. This standard establishes minimum performance requirements for the control of such hazardous </a:t>
            </a:r>
            <a:r>
              <a:rPr lang="en-US" dirty="0" smtClean="0"/>
              <a:t>energy”.</a:t>
            </a:r>
          </a:p>
          <a:p>
            <a:endParaRPr lang="en-US" dirty="0" smtClean="0"/>
          </a:p>
        </p:txBody>
      </p:sp>
      <p:sp>
        <p:nvSpPr>
          <p:cNvPr id="4" name="Title 1"/>
          <p:cNvSpPr>
            <a:spLocks noGrp="1"/>
          </p:cNvSpPr>
          <p:nvPr>
            <p:ph type="title"/>
          </p:nvPr>
        </p:nvSpPr>
        <p:spPr>
          <a:xfrm>
            <a:off x="304800" y="457000"/>
            <a:ext cx="8229600" cy="1143200"/>
          </a:xfrm>
        </p:spPr>
        <p:txBody>
          <a:bodyPr/>
          <a:lstStyle/>
          <a:p>
            <a:r>
              <a:rPr lang="en-US" dirty="0" smtClean="0">
                <a:solidFill>
                  <a:srgbClr val="0C30B8"/>
                </a:solidFill>
              </a:rPr>
              <a:t>Electrical Safety</a:t>
            </a:r>
            <a:r>
              <a:rPr lang="en-US" dirty="0">
                <a:solidFill>
                  <a:srgbClr val="0C30B8"/>
                </a:solidFill>
              </a:rPr>
              <a:t> </a:t>
            </a:r>
            <a:r>
              <a:rPr lang="en-US" dirty="0" smtClean="0">
                <a:solidFill>
                  <a:srgbClr val="0C30B8"/>
                </a:solidFill>
              </a:rPr>
              <a:t>- </a:t>
            </a:r>
            <a:r>
              <a:rPr lang="en-US" sz="2400" dirty="0" smtClean="0">
                <a:solidFill>
                  <a:srgbClr val="0C30B8"/>
                </a:solidFill>
              </a:rPr>
              <a:t>Module </a:t>
            </a:r>
            <a:r>
              <a:rPr lang="en-US" sz="2400" dirty="0">
                <a:solidFill>
                  <a:srgbClr val="0C30B8"/>
                </a:solidFill>
              </a:rPr>
              <a:t>6</a:t>
            </a:r>
            <a:r>
              <a:rPr lang="en-US" dirty="0" smtClean="0">
                <a:solidFill>
                  <a:srgbClr val="0C30B8"/>
                </a:solidFill>
              </a:rPr>
              <a:t> </a:t>
            </a:r>
            <a:r>
              <a:rPr lang="en-US" sz="2400" dirty="0" smtClean="0">
                <a:solidFill>
                  <a:schemeClr val="bg1"/>
                </a:solidFill>
              </a:rPr>
              <a:t>slide</a:t>
            </a:r>
            <a:r>
              <a:rPr lang="en-US" sz="2400" baseline="0" dirty="0" smtClean="0">
                <a:solidFill>
                  <a:schemeClr val="bg1"/>
                </a:solidFill>
              </a:rPr>
              <a:t> 40</a:t>
            </a:r>
            <a:endParaRPr lang="en-US" sz="1600" dirty="0">
              <a:solidFill>
                <a:schemeClr val="bg1"/>
              </a:solidFill>
            </a:endParaRPr>
          </a:p>
        </p:txBody>
      </p:sp>
      <p:sp>
        <p:nvSpPr>
          <p:cNvPr id="5" name="Slide Number Placeholder 4"/>
          <p:cNvSpPr>
            <a:spLocks noGrp="1"/>
          </p:cNvSpPr>
          <p:nvPr>
            <p:ph type="sldNum" sz="quarter" idx="11"/>
          </p:nvPr>
        </p:nvSpPr>
        <p:spPr/>
        <p:txBody>
          <a:bodyPr/>
          <a:lstStyle/>
          <a:p>
            <a:fld id="{CFEC49EF-85A3-4AFC-80F7-5EB5432EC833}" type="slidenum">
              <a:rPr lang="en-US" kern="0" smtClean="0">
                <a:solidFill>
                  <a:srgbClr val="000000">
                    <a:tint val="75000"/>
                  </a:srgbClr>
                </a:solidFill>
                <a:cs typeface="Arial"/>
                <a:sym typeface="Arial"/>
                <a:rtl val="0"/>
              </a:rPr>
              <a:pPr/>
              <a:t>40</a:t>
            </a:fld>
            <a:endParaRPr lang="en-US" kern="0">
              <a:solidFill>
                <a:srgbClr val="000000">
                  <a:tint val="75000"/>
                </a:srgbClr>
              </a:solidFill>
              <a:cs typeface="Arial"/>
              <a:sym typeface="Arial"/>
              <a:rtl val="0"/>
            </a:endParaRPr>
          </a:p>
        </p:txBody>
      </p:sp>
      <p:sp>
        <p:nvSpPr>
          <p:cNvPr id="6" name="TextBox 5"/>
          <p:cNvSpPr txBox="1"/>
          <p:nvPr/>
        </p:nvSpPr>
        <p:spPr>
          <a:xfrm>
            <a:off x="1752600" y="6099201"/>
            <a:ext cx="6596678" cy="369332"/>
          </a:xfrm>
          <a:prstGeom prst="rect">
            <a:avLst/>
          </a:prstGeom>
          <a:noFill/>
        </p:spPr>
        <p:txBody>
          <a:bodyPr wrap="none" rtlCol="0">
            <a:spAutoFit/>
          </a:bodyPr>
          <a:lstStyle/>
          <a:p>
            <a:r>
              <a:rPr lang="en-US" dirty="0" smtClean="0"/>
              <a:t>Source: 1910.147 Subpart J – General Environmental Controls</a:t>
            </a:r>
            <a:endParaRPr lang="en-US" dirty="0"/>
          </a:p>
        </p:txBody>
      </p:sp>
    </p:spTree>
    <p:extLst>
      <p:ext uri="{BB962C8B-B14F-4D97-AF65-F5344CB8AC3E}">
        <p14:creationId xmlns:p14="http://schemas.microsoft.com/office/powerpoint/2010/main" val="13651059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1"/>
            <a:ext cx="7620000" cy="4820919"/>
          </a:xfrm>
        </p:spPr>
        <p:txBody>
          <a:bodyPr/>
          <a:lstStyle/>
          <a:p>
            <a:pPr>
              <a:buClr>
                <a:srgbClr val="0070C0"/>
              </a:buClr>
            </a:pPr>
            <a:r>
              <a:rPr lang="en-US" sz="2400" b="1" dirty="0">
                <a:solidFill>
                  <a:srgbClr val="0C30B8"/>
                </a:solidFill>
              </a:rPr>
              <a:t>What is Hazardous Energy?</a:t>
            </a:r>
            <a:r>
              <a:rPr lang="en-US" sz="2400" dirty="0">
                <a:solidFill>
                  <a:srgbClr val="0C30B8"/>
                </a:solidFill>
              </a:rPr>
              <a:t> </a:t>
            </a:r>
            <a:endParaRPr lang="en-US" sz="2400" dirty="0" smtClean="0">
              <a:solidFill>
                <a:srgbClr val="0C30B8"/>
              </a:solidFill>
            </a:endParaRPr>
          </a:p>
          <a:p>
            <a:pPr marL="342900" indent="-342900">
              <a:buClr>
                <a:srgbClr val="0C30B8"/>
              </a:buClr>
              <a:buFont typeface="Wingdings" panose="05000000000000000000" pitchFamily="2" charset="2"/>
              <a:buChar char="q"/>
            </a:pPr>
            <a:r>
              <a:rPr lang="en-US" sz="2400" dirty="0" smtClean="0">
                <a:solidFill>
                  <a:schemeClr val="tx1"/>
                </a:solidFill>
              </a:rPr>
              <a:t>The </a:t>
            </a:r>
            <a:r>
              <a:rPr lang="en-US" sz="2400" dirty="0">
                <a:solidFill>
                  <a:schemeClr val="tx1"/>
                </a:solidFill>
              </a:rPr>
              <a:t>unexpected startup or release of stored </a:t>
            </a:r>
            <a:r>
              <a:rPr lang="en-US" sz="2400" dirty="0" smtClean="0">
                <a:solidFill>
                  <a:schemeClr val="tx1"/>
                </a:solidFill>
              </a:rPr>
              <a:t>energy </a:t>
            </a:r>
            <a:r>
              <a:rPr lang="en-US" sz="2400" dirty="0">
                <a:solidFill>
                  <a:schemeClr val="tx1"/>
                </a:solidFill>
              </a:rPr>
              <a:t>d</a:t>
            </a:r>
            <a:r>
              <a:rPr lang="en-US" sz="2400" dirty="0" smtClean="0">
                <a:solidFill>
                  <a:schemeClr val="tx1"/>
                </a:solidFill>
              </a:rPr>
              <a:t>uring </a:t>
            </a:r>
            <a:r>
              <a:rPr lang="en-US" sz="2400" dirty="0">
                <a:solidFill>
                  <a:schemeClr val="tx1"/>
                </a:solidFill>
              </a:rPr>
              <a:t>the servicing and maintenance of machines and </a:t>
            </a:r>
            <a:r>
              <a:rPr lang="en-US" sz="2400" dirty="0" smtClean="0">
                <a:solidFill>
                  <a:schemeClr val="tx1"/>
                </a:solidFill>
              </a:rPr>
              <a:t>equipment.  </a:t>
            </a:r>
          </a:p>
          <a:p>
            <a:pPr marL="342900" indent="-342900">
              <a:buClr>
                <a:srgbClr val="0C30B8"/>
              </a:buClr>
              <a:buFont typeface="Wingdings" panose="05000000000000000000" pitchFamily="2" charset="2"/>
              <a:buChar char="q"/>
            </a:pPr>
            <a:endParaRPr lang="en-US" sz="2400" i="1" dirty="0" smtClean="0">
              <a:solidFill>
                <a:schemeClr val="accent2">
                  <a:lumMod val="50000"/>
                </a:schemeClr>
              </a:solidFill>
            </a:endParaRPr>
          </a:p>
          <a:p>
            <a:pPr marL="342900" indent="-342900">
              <a:buClr>
                <a:srgbClr val="0C30B8"/>
              </a:buClr>
              <a:buFont typeface="Wingdings" panose="05000000000000000000" pitchFamily="2" charset="2"/>
              <a:buChar char="q"/>
            </a:pPr>
            <a:r>
              <a:rPr lang="en-US" sz="2400" dirty="0" smtClean="0"/>
              <a:t>Energy </a:t>
            </a:r>
            <a:r>
              <a:rPr lang="en-US" sz="2400" dirty="0"/>
              <a:t>sources including electrical, mechanical, hydraulic, pneumatic, chemical, thermal or other sources in machines and </a:t>
            </a:r>
            <a:r>
              <a:rPr lang="en-US" sz="2400" dirty="0" smtClean="0"/>
              <a:t>equipment</a:t>
            </a:r>
            <a:endParaRPr lang="en-US" sz="2400" dirty="0"/>
          </a:p>
          <a:p>
            <a:pPr>
              <a:buClr>
                <a:srgbClr val="0C30B8"/>
              </a:buClr>
            </a:pPr>
            <a:endParaRPr lang="en-US" sz="2400" dirty="0" smtClean="0"/>
          </a:p>
          <a:p>
            <a:pPr marL="342900" indent="-342900">
              <a:buClr>
                <a:srgbClr val="0C30B8"/>
              </a:buClr>
              <a:buFont typeface="Wingdings" panose="05000000000000000000" pitchFamily="2" charset="2"/>
              <a:buChar char="q"/>
            </a:pPr>
            <a:r>
              <a:rPr lang="en-US" sz="2400" dirty="0" smtClean="0"/>
              <a:t>Equipment should only be serviced by a qualified electrician</a:t>
            </a:r>
            <a:endParaRPr lang="en-US" sz="2400" dirty="0"/>
          </a:p>
          <a:p>
            <a:endParaRPr lang="en-US" sz="1600" i="1" dirty="0">
              <a:solidFill>
                <a:schemeClr val="accent2">
                  <a:lumMod val="50000"/>
                </a:schemeClr>
              </a:solidFill>
            </a:endParaRPr>
          </a:p>
        </p:txBody>
      </p:sp>
      <p:sp>
        <p:nvSpPr>
          <p:cNvPr id="4" name="Title 1"/>
          <p:cNvSpPr>
            <a:spLocks noGrp="1"/>
          </p:cNvSpPr>
          <p:nvPr>
            <p:ph type="title"/>
          </p:nvPr>
        </p:nvSpPr>
        <p:spPr>
          <a:xfrm>
            <a:off x="304800" y="457000"/>
            <a:ext cx="8229600" cy="1143200"/>
          </a:xfrm>
        </p:spPr>
        <p:txBody>
          <a:bodyPr/>
          <a:lstStyle/>
          <a:p>
            <a:r>
              <a:rPr lang="en-US" dirty="0" smtClean="0">
                <a:solidFill>
                  <a:srgbClr val="0C30B8"/>
                </a:solidFill>
              </a:rPr>
              <a:t>Electrical Safety</a:t>
            </a:r>
            <a:r>
              <a:rPr lang="en-US" dirty="0">
                <a:solidFill>
                  <a:srgbClr val="0C30B8"/>
                </a:solidFill>
              </a:rPr>
              <a:t> </a:t>
            </a:r>
            <a:r>
              <a:rPr lang="en-US" dirty="0" smtClean="0">
                <a:solidFill>
                  <a:srgbClr val="0C30B8"/>
                </a:solidFill>
              </a:rPr>
              <a:t>- </a:t>
            </a:r>
            <a:r>
              <a:rPr lang="en-US" sz="2400" dirty="0" smtClean="0">
                <a:solidFill>
                  <a:srgbClr val="0C30B8"/>
                </a:solidFill>
              </a:rPr>
              <a:t>Module 6 </a:t>
            </a:r>
            <a:r>
              <a:rPr lang="en-US" sz="2400" dirty="0" smtClean="0">
                <a:solidFill>
                  <a:schemeClr val="bg1"/>
                </a:solidFill>
              </a:rPr>
              <a:t>slide 41</a:t>
            </a:r>
            <a:endParaRPr lang="en-US" sz="2400" dirty="0">
              <a:solidFill>
                <a:schemeClr val="bg1"/>
              </a:solidFill>
            </a:endParaRPr>
          </a:p>
        </p:txBody>
      </p:sp>
      <p:sp>
        <p:nvSpPr>
          <p:cNvPr id="5" name="Slide Number Placeholder 4"/>
          <p:cNvSpPr>
            <a:spLocks noGrp="1"/>
          </p:cNvSpPr>
          <p:nvPr>
            <p:ph type="sldNum" sz="quarter" idx="11"/>
          </p:nvPr>
        </p:nvSpPr>
        <p:spPr/>
        <p:txBody>
          <a:bodyPr/>
          <a:lstStyle/>
          <a:p>
            <a:fld id="{CFEC49EF-85A3-4AFC-80F7-5EB5432EC833}" type="slidenum">
              <a:rPr lang="en-US" kern="0" smtClean="0">
                <a:solidFill>
                  <a:srgbClr val="000000">
                    <a:tint val="75000"/>
                  </a:srgbClr>
                </a:solidFill>
                <a:cs typeface="Arial"/>
                <a:sym typeface="Arial"/>
                <a:rtl val="0"/>
              </a:rPr>
              <a:pPr/>
              <a:t>41</a:t>
            </a:fld>
            <a:endParaRPr lang="en-US" kern="0">
              <a:solidFill>
                <a:srgbClr val="000000">
                  <a:tint val="75000"/>
                </a:srgbClr>
              </a:solidFill>
              <a:cs typeface="Arial"/>
              <a:sym typeface="Arial"/>
              <a:rtl val="0"/>
            </a:endParaRPr>
          </a:p>
        </p:txBody>
      </p:sp>
      <p:sp>
        <p:nvSpPr>
          <p:cNvPr id="6" name="TextBox 5"/>
          <p:cNvSpPr txBox="1"/>
          <p:nvPr/>
        </p:nvSpPr>
        <p:spPr>
          <a:xfrm>
            <a:off x="2209800" y="6019800"/>
            <a:ext cx="5887253" cy="646331"/>
          </a:xfrm>
          <a:prstGeom prst="rect">
            <a:avLst/>
          </a:prstGeom>
          <a:noFill/>
        </p:spPr>
        <p:txBody>
          <a:bodyPr wrap="none" rtlCol="0">
            <a:spAutoFit/>
          </a:bodyPr>
          <a:lstStyle/>
          <a:p>
            <a:r>
              <a:rPr lang="en-US" dirty="0" smtClean="0">
                <a:hlinkClick r:id="rId3"/>
              </a:rPr>
              <a:t>Link to Control of Hazardous Energy on OSHA </a:t>
            </a:r>
            <a:r>
              <a:rPr lang="en-US" dirty="0" err="1" smtClean="0">
                <a:hlinkClick r:id="rId3"/>
              </a:rPr>
              <a:t>Webiste</a:t>
            </a:r>
            <a:r>
              <a:rPr lang="en-US" dirty="0" smtClean="0">
                <a:hlinkClick r:id="rId3"/>
              </a:rPr>
              <a:t>/</a:t>
            </a:r>
            <a:endParaRPr lang="en-US" dirty="0" smtClean="0"/>
          </a:p>
          <a:p>
            <a:endParaRPr lang="en-US" dirty="0"/>
          </a:p>
        </p:txBody>
      </p:sp>
    </p:spTree>
    <p:extLst>
      <p:ext uri="{BB962C8B-B14F-4D97-AF65-F5344CB8AC3E}">
        <p14:creationId xmlns:p14="http://schemas.microsoft.com/office/powerpoint/2010/main" val="14998640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1"/>
            <a:ext cx="7620000" cy="4820919"/>
          </a:xfrm>
        </p:spPr>
        <p:txBody>
          <a:bodyPr/>
          <a:lstStyle/>
          <a:p>
            <a:pPr>
              <a:buClr>
                <a:srgbClr val="0070C0"/>
              </a:buClr>
            </a:pPr>
            <a:r>
              <a:rPr lang="en-US" sz="2400" b="1" dirty="0" smtClean="0">
                <a:solidFill>
                  <a:srgbClr val="0C30B8"/>
                </a:solidFill>
              </a:rPr>
              <a:t>For more information on Lockout/</a:t>
            </a:r>
            <a:r>
              <a:rPr lang="en-US" sz="2400" b="1" dirty="0" err="1">
                <a:solidFill>
                  <a:srgbClr val="0C30B8"/>
                </a:solidFill>
              </a:rPr>
              <a:t>t</a:t>
            </a:r>
            <a:r>
              <a:rPr lang="en-US" sz="2400" b="1" dirty="0" err="1" smtClean="0">
                <a:solidFill>
                  <a:srgbClr val="0C30B8"/>
                </a:solidFill>
              </a:rPr>
              <a:t>agout</a:t>
            </a:r>
            <a:r>
              <a:rPr lang="en-US" sz="2400" b="1" dirty="0" smtClean="0">
                <a:solidFill>
                  <a:srgbClr val="0C30B8"/>
                </a:solidFill>
              </a:rPr>
              <a:t> visit OSHA’s Interactive Training Program</a:t>
            </a:r>
            <a:r>
              <a:rPr lang="en-US" sz="2400" dirty="0" smtClean="0">
                <a:solidFill>
                  <a:srgbClr val="0C30B8"/>
                </a:solidFill>
              </a:rPr>
              <a:t> </a:t>
            </a:r>
          </a:p>
          <a:p>
            <a:pPr marL="342900" indent="-342900">
              <a:buClr>
                <a:srgbClr val="0C30B8"/>
              </a:buClr>
              <a:buFont typeface="Wingdings" panose="05000000000000000000" pitchFamily="2" charset="2"/>
              <a:buChar char="q"/>
            </a:pPr>
            <a:endParaRPr lang="en-US" sz="2400" dirty="0"/>
          </a:p>
        </p:txBody>
      </p:sp>
      <p:sp>
        <p:nvSpPr>
          <p:cNvPr id="4" name="Title 1"/>
          <p:cNvSpPr>
            <a:spLocks noGrp="1"/>
          </p:cNvSpPr>
          <p:nvPr>
            <p:ph type="title"/>
          </p:nvPr>
        </p:nvSpPr>
        <p:spPr>
          <a:xfrm>
            <a:off x="304800" y="457000"/>
            <a:ext cx="8229600" cy="1143200"/>
          </a:xfrm>
        </p:spPr>
        <p:txBody>
          <a:bodyPr/>
          <a:lstStyle/>
          <a:p>
            <a:r>
              <a:rPr lang="en-US" dirty="0" smtClean="0">
                <a:solidFill>
                  <a:srgbClr val="0C30B8"/>
                </a:solidFill>
              </a:rPr>
              <a:t>Electrical Safety</a:t>
            </a:r>
            <a:r>
              <a:rPr lang="en-US" dirty="0">
                <a:solidFill>
                  <a:srgbClr val="0C30B8"/>
                </a:solidFill>
              </a:rPr>
              <a:t> </a:t>
            </a:r>
            <a:r>
              <a:rPr lang="en-US" dirty="0" smtClean="0">
                <a:solidFill>
                  <a:srgbClr val="0C30B8"/>
                </a:solidFill>
              </a:rPr>
              <a:t>- </a:t>
            </a:r>
            <a:r>
              <a:rPr lang="en-US" sz="2400" dirty="0" smtClean="0">
                <a:solidFill>
                  <a:srgbClr val="0C30B8"/>
                </a:solidFill>
              </a:rPr>
              <a:t>Module </a:t>
            </a:r>
            <a:r>
              <a:rPr lang="en-US" sz="2400" dirty="0">
                <a:solidFill>
                  <a:srgbClr val="0C30B8"/>
                </a:solidFill>
              </a:rPr>
              <a:t>6</a:t>
            </a:r>
            <a:r>
              <a:rPr lang="en-US" dirty="0" smtClean="0">
                <a:solidFill>
                  <a:srgbClr val="0C30B8"/>
                </a:solidFill>
              </a:rPr>
              <a:t> </a:t>
            </a:r>
            <a:r>
              <a:rPr lang="en-US" sz="2400" dirty="0" smtClean="0">
                <a:solidFill>
                  <a:schemeClr val="bg1"/>
                </a:solidFill>
              </a:rPr>
              <a:t>slide 42</a:t>
            </a:r>
            <a:endParaRPr lang="en-US" sz="1600" dirty="0">
              <a:solidFill>
                <a:schemeClr val="bg1"/>
              </a:solidFill>
            </a:endParaRPr>
          </a:p>
        </p:txBody>
      </p:sp>
      <p:sp>
        <p:nvSpPr>
          <p:cNvPr id="5" name="Slide Number Placeholder 4"/>
          <p:cNvSpPr>
            <a:spLocks noGrp="1"/>
          </p:cNvSpPr>
          <p:nvPr>
            <p:ph type="sldNum" sz="quarter" idx="11"/>
          </p:nvPr>
        </p:nvSpPr>
        <p:spPr/>
        <p:txBody>
          <a:bodyPr/>
          <a:lstStyle/>
          <a:p>
            <a:fld id="{CFEC49EF-85A3-4AFC-80F7-5EB5432EC833}" type="slidenum">
              <a:rPr lang="en-US" kern="0" smtClean="0">
                <a:solidFill>
                  <a:srgbClr val="000000">
                    <a:tint val="75000"/>
                  </a:srgbClr>
                </a:solidFill>
                <a:cs typeface="Arial"/>
                <a:sym typeface="Arial"/>
                <a:rtl val="0"/>
              </a:rPr>
              <a:pPr/>
              <a:t>42</a:t>
            </a:fld>
            <a:endParaRPr lang="en-US" kern="0">
              <a:solidFill>
                <a:srgbClr val="000000">
                  <a:tint val="75000"/>
                </a:srgbClr>
              </a:solidFill>
              <a:cs typeface="Arial"/>
              <a:sym typeface="Arial"/>
              <a:rtl val="0"/>
            </a:endParaRPr>
          </a:p>
        </p:txBody>
      </p:sp>
      <p:sp>
        <p:nvSpPr>
          <p:cNvPr id="8" name="TextBox 7"/>
          <p:cNvSpPr txBox="1"/>
          <p:nvPr/>
        </p:nvSpPr>
        <p:spPr>
          <a:xfrm>
            <a:off x="1524000" y="6215535"/>
            <a:ext cx="5545172" cy="646331"/>
          </a:xfrm>
          <a:prstGeom prst="rect">
            <a:avLst/>
          </a:prstGeom>
          <a:noFill/>
        </p:spPr>
        <p:txBody>
          <a:bodyPr wrap="none" rtlCol="0">
            <a:spAutoFit/>
          </a:bodyPr>
          <a:lstStyle/>
          <a:p>
            <a:r>
              <a:rPr lang="en-US" dirty="0" smtClean="0">
                <a:hlinkClick r:id="rId3"/>
              </a:rPr>
              <a:t>Link  to Lockout-</a:t>
            </a:r>
            <a:r>
              <a:rPr lang="en-US" dirty="0" err="1" smtClean="0">
                <a:hlinkClick r:id="rId3"/>
              </a:rPr>
              <a:t>Tagout</a:t>
            </a:r>
            <a:r>
              <a:rPr lang="en-US" dirty="0" smtClean="0">
                <a:hlinkClick r:id="rId3"/>
              </a:rPr>
              <a:t> Interactive Training Program</a:t>
            </a:r>
            <a:endParaRPr lang="en-US" dirty="0" smtClean="0"/>
          </a:p>
          <a:p>
            <a:endParaRPr lang="en-US" dirty="0"/>
          </a:p>
        </p:txBody>
      </p:sp>
      <p:pic>
        <p:nvPicPr>
          <p:cNvPr id="2050" name="Picture 2" title="Photo - screenshot of OSHA Website whre you can find an interactive training program on Lockout/Tagout."/>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411" t="-1823" r="411" b="10652"/>
          <a:stretch/>
        </p:blipFill>
        <p:spPr bwMode="auto">
          <a:xfrm>
            <a:off x="1564179" y="2667000"/>
            <a:ext cx="5607914" cy="33109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83123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1"/>
            <a:ext cx="8153400" cy="4267199"/>
          </a:xfrm>
        </p:spPr>
        <p:txBody>
          <a:bodyPr/>
          <a:lstStyle/>
          <a:p>
            <a:r>
              <a:rPr lang="en-US" sz="2400" b="1" dirty="0">
                <a:solidFill>
                  <a:srgbClr val="0C30B8"/>
                </a:solidFill>
              </a:rPr>
              <a:t>Personal Protection </a:t>
            </a:r>
            <a:endParaRPr lang="en-US" sz="2400" b="1" dirty="0" smtClean="0">
              <a:solidFill>
                <a:srgbClr val="0C30B8"/>
              </a:solidFill>
            </a:endParaRPr>
          </a:p>
          <a:p>
            <a:r>
              <a:rPr lang="en-US" sz="2400" b="1" dirty="0" smtClean="0">
                <a:solidFill>
                  <a:srgbClr val="0C30B8"/>
                </a:solidFill>
              </a:rPr>
              <a:t>What </a:t>
            </a:r>
            <a:r>
              <a:rPr lang="en-US" sz="2400" b="1" dirty="0">
                <a:solidFill>
                  <a:srgbClr val="0C30B8"/>
                </a:solidFill>
              </a:rPr>
              <a:t>personal equipment should be used?</a:t>
            </a:r>
            <a:endParaRPr lang="en-US" sz="2400" dirty="0">
              <a:solidFill>
                <a:srgbClr val="0C30B8"/>
              </a:solidFill>
            </a:endParaRPr>
          </a:p>
          <a:p>
            <a:pPr marL="457200" indent="-457200">
              <a:buClr>
                <a:srgbClr val="0C30B8"/>
              </a:buClr>
              <a:buFont typeface="Wingdings" panose="05000000000000000000" pitchFamily="2" charset="2"/>
              <a:buChar char="q"/>
            </a:pPr>
            <a:r>
              <a:rPr lang="en-US" sz="2400" dirty="0"/>
              <a:t>R</a:t>
            </a:r>
            <a:r>
              <a:rPr lang="en-US" sz="2400" dirty="0" smtClean="0"/>
              <a:t>ubber insulating: </a:t>
            </a:r>
            <a:endParaRPr lang="en-US" sz="2400" dirty="0"/>
          </a:p>
          <a:p>
            <a:pPr>
              <a:buClr>
                <a:srgbClr val="0C30B8"/>
              </a:buClr>
            </a:pPr>
            <a:r>
              <a:rPr lang="en-US" sz="2400" i="1" dirty="0" smtClean="0"/>
              <a:t>	Gloves</a:t>
            </a:r>
            <a:endParaRPr lang="en-US" sz="2400" i="1" dirty="0"/>
          </a:p>
          <a:p>
            <a:pPr>
              <a:buClr>
                <a:srgbClr val="0C30B8"/>
              </a:buClr>
            </a:pPr>
            <a:r>
              <a:rPr lang="en-US" sz="2400" i="1" dirty="0" smtClean="0"/>
              <a:t>	Hoods</a:t>
            </a:r>
            <a:endParaRPr lang="en-US" sz="2400" i="1" dirty="0"/>
          </a:p>
          <a:p>
            <a:pPr>
              <a:buClr>
                <a:srgbClr val="0C30B8"/>
              </a:buClr>
            </a:pPr>
            <a:r>
              <a:rPr lang="en-US" sz="2400" i="1" dirty="0" smtClean="0"/>
              <a:t>	Sleeves </a:t>
            </a:r>
            <a:endParaRPr lang="en-US" sz="2400" i="1" dirty="0"/>
          </a:p>
          <a:p>
            <a:pPr>
              <a:buClr>
                <a:srgbClr val="0C30B8"/>
              </a:buClr>
            </a:pPr>
            <a:r>
              <a:rPr lang="en-US" sz="2400" i="1" dirty="0" smtClean="0"/>
              <a:t>	Matting </a:t>
            </a:r>
            <a:r>
              <a:rPr lang="en-US" sz="2400" i="1" dirty="0"/>
              <a:t>Blankets</a:t>
            </a:r>
          </a:p>
          <a:p>
            <a:pPr>
              <a:buClr>
                <a:srgbClr val="0C30B8"/>
              </a:buClr>
            </a:pPr>
            <a:r>
              <a:rPr lang="en-US" sz="2400" i="1" dirty="0" smtClean="0"/>
              <a:t>	Line hose</a:t>
            </a:r>
          </a:p>
          <a:p>
            <a:pPr>
              <a:buClr>
                <a:srgbClr val="0C30B8"/>
              </a:buClr>
            </a:pPr>
            <a:r>
              <a:rPr lang="en-US" sz="2400" i="1" dirty="0"/>
              <a:t>	</a:t>
            </a:r>
            <a:r>
              <a:rPr lang="en-US" sz="2400" i="1" dirty="0" smtClean="0"/>
              <a:t>(no metal hardhats)</a:t>
            </a:r>
            <a:endParaRPr lang="en-US" sz="2400" i="1" dirty="0"/>
          </a:p>
          <a:p>
            <a:pPr marL="457200" indent="-457200">
              <a:buClr>
                <a:srgbClr val="0C30B8"/>
              </a:buClr>
              <a:buFont typeface="Wingdings" panose="05000000000000000000" pitchFamily="2" charset="2"/>
              <a:buChar char="q"/>
            </a:pPr>
            <a:r>
              <a:rPr lang="en-US" sz="2400" dirty="0"/>
              <a:t>All help reduce the risk of electrical </a:t>
            </a:r>
            <a:r>
              <a:rPr lang="en-US" sz="2400" dirty="0" smtClean="0"/>
              <a:t>accidents</a:t>
            </a:r>
            <a:endParaRPr lang="en-US" sz="2400" dirty="0"/>
          </a:p>
        </p:txBody>
      </p:sp>
      <p:sp>
        <p:nvSpPr>
          <p:cNvPr id="4" name="Title 1"/>
          <p:cNvSpPr>
            <a:spLocks noGrp="1"/>
          </p:cNvSpPr>
          <p:nvPr>
            <p:ph type="title"/>
          </p:nvPr>
        </p:nvSpPr>
        <p:spPr>
          <a:xfrm>
            <a:off x="304800" y="457000"/>
            <a:ext cx="8229600" cy="1143200"/>
          </a:xfrm>
        </p:spPr>
        <p:txBody>
          <a:bodyPr/>
          <a:lstStyle/>
          <a:p>
            <a:r>
              <a:rPr lang="en-US" dirty="0" smtClean="0">
                <a:solidFill>
                  <a:srgbClr val="0C30B8"/>
                </a:solidFill>
              </a:rPr>
              <a:t>Electrical Safety</a:t>
            </a:r>
            <a:r>
              <a:rPr lang="en-US" dirty="0">
                <a:solidFill>
                  <a:srgbClr val="0C30B8"/>
                </a:solidFill>
              </a:rPr>
              <a:t> </a:t>
            </a:r>
            <a:r>
              <a:rPr lang="en-US" dirty="0" smtClean="0">
                <a:solidFill>
                  <a:srgbClr val="0C30B8"/>
                </a:solidFill>
              </a:rPr>
              <a:t>- </a:t>
            </a:r>
            <a:r>
              <a:rPr lang="en-US" sz="2400" dirty="0" smtClean="0">
                <a:solidFill>
                  <a:srgbClr val="0C30B8"/>
                </a:solidFill>
              </a:rPr>
              <a:t>Module </a:t>
            </a:r>
            <a:r>
              <a:rPr lang="en-US" sz="2400" dirty="0">
                <a:solidFill>
                  <a:srgbClr val="0C30B8"/>
                </a:solidFill>
              </a:rPr>
              <a:t>6</a:t>
            </a:r>
            <a:r>
              <a:rPr lang="en-US" dirty="0" smtClean="0">
                <a:solidFill>
                  <a:srgbClr val="0C30B8"/>
                </a:solidFill>
              </a:rPr>
              <a:t> </a:t>
            </a:r>
            <a:r>
              <a:rPr lang="en-US" sz="2400" dirty="0" smtClean="0">
                <a:solidFill>
                  <a:schemeClr val="bg1"/>
                </a:solidFill>
              </a:rPr>
              <a:t>slide 43</a:t>
            </a:r>
            <a:endParaRPr lang="en-US" sz="1600" dirty="0">
              <a:solidFill>
                <a:schemeClr val="bg1"/>
              </a:solidFill>
            </a:endParaRPr>
          </a:p>
        </p:txBody>
      </p:sp>
      <p:sp>
        <p:nvSpPr>
          <p:cNvPr id="5" name="Slide Number Placeholder 4"/>
          <p:cNvSpPr>
            <a:spLocks noGrp="1"/>
          </p:cNvSpPr>
          <p:nvPr>
            <p:ph type="sldNum" sz="quarter" idx="11"/>
          </p:nvPr>
        </p:nvSpPr>
        <p:spPr/>
        <p:txBody>
          <a:bodyPr/>
          <a:lstStyle/>
          <a:p>
            <a:fld id="{CFEC49EF-85A3-4AFC-80F7-5EB5432EC833}" type="slidenum">
              <a:rPr lang="en-US" kern="0" smtClean="0">
                <a:solidFill>
                  <a:srgbClr val="000000">
                    <a:tint val="75000"/>
                  </a:srgbClr>
                </a:solidFill>
                <a:cs typeface="Arial"/>
                <a:sym typeface="Arial"/>
                <a:rtl val="0"/>
              </a:rPr>
              <a:pPr/>
              <a:t>43</a:t>
            </a:fld>
            <a:endParaRPr lang="en-US" kern="0">
              <a:solidFill>
                <a:srgbClr val="000000">
                  <a:tint val="75000"/>
                </a:srgbClr>
              </a:solidFill>
              <a:cs typeface="Arial"/>
              <a:sym typeface="Arial"/>
              <a:rtl val="0"/>
            </a:endParaRPr>
          </a:p>
        </p:txBody>
      </p:sp>
    </p:spTree>
    <p:extLst>
      <p:ext uri="{BB962C8B-B14F-4D97-AF65-F5344CB8AC3E}">
        <p14:creationId xmlns:p14="http://schemas.microsoft.com/office/powerpoint/2010/main" val="24263819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6172" y="1477702"/>
            <a:ext cx="7726101" cy="4510267"/>
          </a:xfrm>
        </p:spPr>
        <p:txBody>
          <a:bodyPr/>
          <a:lstStyle/>
          <a:p>
            <a:r>
              <a:rPr lang="en-US" sz="2400" b="1" dirty="0" smtClean="0">
                <a:solidFill>
                  <a:srgbClr val="0C30B8"/>
                </a:solidFill>
              </a:rPr>
              <a:t>OSHA Resources</a:t>
            </a:r>
          </a:p>
          <a:p>
            <a:pPr marL="342900" indent="-342900">
              <a:buClr>
                <a:srgbClr val="3333CC"/>
              </a:buClr>
              <a:buFont typeface="Wingdings" panose="05000000000000000000" pitchFamily="2" charset="2"/>
              <a:buChar char="q"/>
            </a:pPr>
            <a:endParaRPr lang="en-US" sz="2400" dirty="0" smtClean="0">
              <a:solidFill>
                <a:schemeClr val="tx1"/>
              </a:solidFill>
            </a:endParaRPr>
          </a:p>
          <a:p>
            <a:pPr>
              <a:buClr>
                <a:srgbClr val="3333CC"/>
              </a:buClr>
            </a:pPr>
            <a:endParaRPr lang="en-US" sz="2400" dirty="0" smtClean="0">
              <a:solidFill>
                <a:schemeClr val="tx1"/>
              </a:solidFill>
            </a:endParaRPr>
          </a:p>
          <a:p>
            <a:endParaRPr lang="en-US" b="1" dirty="0">
              <a:solidFill>
                <a:srgbClr val="3333CC"/>
              </a:solidFill>
            </a:endParaRPr>
          </a:p>
        </p:txBody>
      </p:sp>
      <p:sp>
        <p:nvSpPr>
          <p:cNvPr id="2" name="Title 1"/>
          <p:cNvSpPr>
            <a:spLocks noGrp="1"/>
          </p:cNvSpPr>
          <p:nvPr>
            <p:ph type="title"/>
          </p:nvPr>
        </p:nvSpPr>
        <p:spPr>
          <a:xfrm>
            <a:off x="304800" y="457000"/>
            <a:ext cx="8229600" cy="1143200"/>
          </a:xfrm>
        </p:spPr>
        <p:txBody>
          <a:bodyPr/>
          <a:lstStyle/>
          <a:p>
            <a:r>
              <a:rPr lang="en-US" dirty="0" smtClean="0">
                <a:solidFill>
                  <a:srgbClr val="0C30B8"/>
                </a:solidFill>
              </a:rPr>
              <a:t>Electrical Safety</a:t>
            </a:r>
            <a:r>
              <a:rPr lang="en-US" dirty="0">
                <a:solidFill>
                  <a:srgbClr val="0C30B8"/>
                </a:solidFill>
              </a:rPr>
              <a:t> </a:t>
            </a:r>
            <a:r>
              <a:rPr lang="en-US" dirty="0" smtClean="0">
                <a:solidFill>
                  <a:srgbClr val="0C30B8"/>
                </a:solidFill>
              </a:rPr>
              <a:t>- </a:t>
            </a:r>
            <a:r>
              <a:rPr lang="en-US" sz="2400" dirty="0" smtClean="0">
                <a:solidFill>
                  <a:srgbClr val="0C30B8"/>
                </a:solidFill>
              </a:rPr>
              <a:t>Module </a:t>
            </a:r>
            <a:r>
              <a:rPr lang="en-US" sz="2400" dirty="0">
                <a:solidFill>
                  <a:srgbClr val="0C30B8"/>
                </a:solidFill>
              </a:rPr>
              <a:t>6</a:t>
            </a:r>
            <a:r>
              <a:rPr lang="en-US" dirty="0" smtClean="0">
                <a:solidFill>
                  <a:srgbClr val="0C30B8"/>
                </a:solidFill>
              </a:rPr>
              <a:t> </a:t>
            </a:r>
            <a:r>
              <a:rPr lang="en-US" sz="2400" dirty="0" smtClean="0">
                <a:solidFill>
                  <a:schemeClr val="bg1"/>
                </a:solidFill>
              </a:rPr>
              <a:t>slide 44</a:t>
            </a:r>
            <a:endParaRPr lang="en-US" sz="1600" dirty="0">
              <a:solidFill>
                <a:schemeClr val="bg1"/>
              </a:solidFill>
            </a:endParaRPr>
          </a:p>
        </p:txBody>
      </p:sp>
      <p:sp>
        <p:nvSpPr>
          <p:cNvPr id="5" name="Slide Number Placeholder 4"/>
          <p:cNvSpPr>
            <a:spLocks noGrp="1"/>
          </p:cNvSpPr>
          <p:nvPr>
            <p:ph type="sldNum" sz="quarter" idx="11"/>
          </p:nvPr>
        </p:nvSpPr>
        <p:spPr/>
        <p:txBody>
          <a:bodyPr/>
          <a:lstStyle/>
          <a:p>
            <a:fld id="{B3F18419-AC6D-4ED2-A892-A000DD3A58AB}" type="slidenum">
              <a:rPr lang="en-US" smtClean="0">
                <a:solidFill>
                  <a:srgbClr val="000000">
                    <a:tint val="75000"/>
                  </a:srgbClr>
                </a:solidFill>
              </a:rPr>
              <a:pPr/>
              <a:t>44</a:t>
            </a:fld>
            <a:endParaRPr lang="en-US">
              <a:solidFill>
                <a:srgbClr val="000000">
                  <a:tint val="75000"/>
                </a:srgbClr>
              </a:solidFill>
            </a:endParaRPr>
          </a:p>
        </p:txBody>
      </p:sp>
      <p:pic>
        <p:nvPicPr>
          <p:cNvPr id="2050" name="Picture 2" title="Photo - OSHA Fact Sheet - Working Safety with Electricit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1968606"/>
            <a:ext cx="3379794" cy="466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title="Photo - OSHA Fact Sheet - Lockout/Tagou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93195" y="1976570"/>
            <a:ext cx="3581400" cy="4655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93606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6172" y="1477702"/>
            <a:ext cx="7726101" cy="4510267"/>
          </a:xfrm>
        </p:spPr>
        <p:txBody>
          <a:bodyPr/>
          <a:lstStyle/>
          <a:p>
            <a:pPr eaLnBrk="1" hangingPunct="1"/>
            <a:r>
              <a:rPr lang="en-US" altLang="en-US" sz="2400" b="1" dirty="0" smtClean="0">
                <a:solidFill>
                  <a:srgbClr val="0C30B8"/>
                </a:solidFill>
              </a:rPr>
              <a:t>Look out for these unsafe conditions</a:t>
            </a:r>
          </a:p>
          <a:p>
            <a:pPr eaLnBrk="1" hangingPunct="1"/>
            <a:endParaRPr lang="en-US" altLang="en-US" sz="2400" b="1" dirty="0" smtClean="0">
              <a:solidFill>
                <a:schemeClr val="accent4">
                  <a:lumMod val="60000"/>
                  <a:lumOff val="40000"/>
                </a:schemeClr>
              </a:solidFill>
            </a:endParaRPr>
          </a:p>
          <a:p>
            <a:pPr marL="342900" indent="-342900" eaLnBrk="1" hangingPunct="1">
              <a:buClr>
                <a:srgbClr val="0C30B8"/>
              </a:buClr>
              <a:buFont typeface="Wingdings" panose="05000000000000000000" pitchFamily="2" charset="2"/>
              <a:buChar char="q"/>
            </a:pPr>
            <a:r>
              <a:rPr lang="en-US" altLang="en-US" sz="2000" dirty="0" smtClean="0"/>
              <a:t>Improper </a:t>
            </a:r>
            <a:r>
              <a:rPr lang="en-US" altLang="en-US" sz="2000" dirty="0"/>
              <a:t>grounding </a:t>
            </a:r>
          </a:p>
          <a:p>
            <a:pPr marL="342900" indent="-342900" eaLnBrk="1" hangingPunct="1">
              <a:buClr>
                <a:srgbClr val="0C30B8"/>
              </a:buClr>
              <a:buFont typeface="Wingdings" panose="05000000000000000000" pitchFamily="2" charset="2"/>
              <a:buChar char="q"/>
            </a:pPr>
            <a:r>
              <a:rPr lang="en-US" altLang="en-US" sz="2000" dirty="0"/>
              <a:t>Exposed electrical parts </a:t>
            </a:r>
          </a:p>
          <a:p>
            <a:pPr marL="342900" indent="-342900" eaLnBrk="1" hangingPunct="1">
              <a:buClr>
                <a:srgbClr val="0C30B8"/>
              </a:buClr>
              <a:buFont typeface="Wingdings" panose="05000000000000000000" pitchFamily="2" charset="2"/>
              <a:buChar char="q"/>
            </a:pPr>
            <a:r>
              <a:rPr lang="en-US" altLang="en-US" sz="2000" dirty="0"/>
              <a:t>Inadequate wiring</a:t>
            </a:r>
          </a:p>
          <a:p>
            <a:pPr marL="342900" indent="-342900" eaLnBrk="1" hangingPunct="1">
              <a:buClr>
                <a:srgbClr val="0C30B8"/>
              </a:buClr>
              <a:buFont typeface="Wingdings" panose="05000000000000000000" pitchFamily="2" charset="2"/>
              <a:buChar char="q"/>
            </a:pPr>
            <a:r>
              <a:rPr lang="en-US" altLang="en-US" sz="2000" dirty="0"/>
              <a:t>Damaged insulation</a:t>
            </a:r>
          </a:p>
          <a:p>
            <a:pPr marL="342900" indent="-342900" eaLnBrk="1" hangingPunct="1">
              <a:buClr>
                <a:srgbClr val="0C30B8"/>
              </a:buClr>
              <a:buFont typeface="Wingdings" panose="05000000000000000000" pitchFamily="2" charset="2"/>
              <a:buChar char="q"/>
            </a:pPr>
            <a:r>
              <a:rPr lang="en-US" altLang="en-US" sz="2000" dirty="0"/>
              <a:t>Overloaded circuits</a:t>
            </a:r>
          </a:p>
          <a:p>
            <a:pPr marL="342900" indent="-342900" eaLnBrk="1" hangingPunct="1">
              <a:buClr>
                <a:srgbClr val="0C30B8"/>
              </a:buClr>
              <a:buFont typeface="Wingdings" panose="05000000000000000000" pitchFamily="2" charset="2"/>
              <a:buChar char="q"/>
            </a:pPr>
            <a:r>
              <a:rPr lang="en-US" altLang="en-US" sz="2000" dirty="0" smtClean="0"/>
              <a:t>Working in wet conditions</a:t>
            </a:r>
          </a:p>
          <a:p>
            <a:pPr marL="342900" indent="-342900" eaLnBrk="1" hangingPunct="1">
              <a:buClr>
                <a:srgbClr val="0C30B8"/>
              </a:buClr>
              <a:buFont typeface="Wingdings" panose="05000000000000000000" pitchFamily="2" charset="2"/>
              <a:buChar char="q"/>
            </a:pPr>
            <a:r>
              <a:rPr lang="en-US" altLang="en-US" sz="2000" dirty="0" smtClean="0"/>
              <a:t>Inadequate PPE when working on electrical items</a:t>
            </a:r>
            <a:endParaRPr lang="en-US" altLang="en-US" sz="2000" dirty="0"/>
          </a:p>
          <a:p>
            <a:pPr marL="342900" indent="-342900" eaLnBrk="1" hangingPunct="1">
              <a:buClr>
                <a:srgbClr val="0C30B8"/>
              </a:buClr>
              <a:buFont typeface="Wingdings" panose="05000000000000000000" pitchFamily="2" charset="2"/>
              <a:buChar char="q"/>
            </a:pPr>
            <a:r>
              <a:rPr lang="en-US" altLang="en-US" sz="2000" dirty="0"/>
              <a:t>Damaged tools and equipment</a:t>
            </a:r>
          </a:p>
          <a:p>
            <a:pPr marL="342900" indent="-342900" eaLnBrk="1" hangingPunct="1">
              <a:buClr>
                <a:srgbClr val="0C30B8"/>
              </a:buClr>
              <a:buFont typeface="Wingdings" panose="05000000000000000000" pitchFamily="2" charset="2"/>
              <a:buChar char="q"/>
            </a:pPr>
            <a:r>
              <a:rPr lang="en-US" altLang="en-US" sz="2000" dirty="0"/>
              <a:t>Not </a:t>
            </a:r>
            <a:r>
              <a:rPr lang="en-US" altLang="en-US" sz="2000" dirty="0" smtClean="0"/>
              <a:t>de-energizing </a:t>
            </a:r>
            <a:r>
              <a:rPr lang="en-US" altLang="en-US" sz="2000" dirty="0"/>
              <a:t>equipment for routine maintenance-disconnect from power supply</a:t>
            </a:r>
          </a:p>
          <a:p>
            <a:pPr marL="342900" indent="-342900" eaLnBrk="1" hangingPunct="1">
              <a:buClr>
                <a:srgbClr val="0C30B8"/>
              </a:buClr>
              <a:buFont typeface="Wingdings" panose="05000000000000000000" pitchFamily="2" charset="2"/>
              <a:buChar char="q"/>
            </a:pPr>
            <a:r>
              <a:rPr lang="en-US" altLang="en-US" sz="2000" dirty="0" smtClean="0"/>
              <a:t>Improper Lock-out/Tag-out </a:t>
            </a:r>
            <a:r>
              <a:rPr lang="en-US" altLang="en-US" sz="2000" dirty="0"/>
              <a:t>for electrical servicing of equipment</a:t>
            </a:r>
          </a:p>
          <a:p>
            <a:pPr marL="342900" indent="-342900" eaLnBrk="1" hangingPunct="1">
              <a:buClr>
                <a:srgbClr val="0C30B8"/>
              </a:buClr>
              <a:buFont typeface="Wingdings" panose="05000000000000000000" pitchFamily="2" charset="2"/>
              <a:buChar char="q"/>
            </a:pPr>
            <a:r>
              <a:rPr lang="en-US" altLang="en-US" sz="2000" dirty="0"/>
              <a:t>Unqualified personnel working on electrical equipment</a:t>
            </a:r>
          </a:p>
          <a:p>
            <a:pPr eaLnBrk="1" hangingPunct="1"/>
            <a:r>
              <a:rPr lang="en-US" altLang="en-US" sz="2400" dirty="0"/>
              <a:t> </a:t>
            </a:r>
          </a:p>
        </p:txBody>
      </p:sp>
      <p:sp>
        <p:nvSpPr>
          <p:cNvPr id="2" name="Title 1"/>
          <p:cNvSpPr>
            <a:spLocks noGrp="1"/>
          </p:cNvSpPr>
          <p:nvPr>
            <p:ph type="title"/>
          </p:nvPr>
        </p:nvSpPr>
        <p:spPr>
          <a:xfrm>
            <a:off x="304800" y="457000"/>
            <a:ext cx="8229600" cy="1143200"/>
          </a:xfrm>
        </p:spPr>
        <p:txBody>
          <a:bodyPr/>
          <a:lstStyle/>
          <a:p>
            <a:r>
              <a:rPr lang="en-US" dirty="0" smtClean="0">
                <a:solidFill>
                  <a:srgbClr val="0C30B8"/>
                </a:solidFill>
              </a:rPr>
              <a:t>Electrical Safety</a:t>
            </a:r>
            <a:r>
              <a:rPr lang="en-US" dirty="0">
                <a:solidFill>
                  <a:srgbClr val="0C30B8"/>
                </a:solidFill>
              </a:rPr>
              <a:t> </a:t>
            </a:r>
            <a:r>
              <a:rPr lang="en-US" dirty="0" smtClean="0">
                <a:solidFill>
                  <a:srgbClr val="0C30B8"/>
                </a:solidFill>
              </a:rPr>
              <a:t>- </a:t>
            </a:r>
            <a:r>
              <a:rPr lang="en-US" sz="2400" dirty="0" smtClean="0">
                <a:solidFill>
                  <a:srgbClr val="0C30B8"/>
                </a:solidFill>
              </a:rPr>
              <a:t>Module </a:t>
            </a:r>
            <a:r>
              <a:rPr lang="en-US" sz="2400" dirty="0">
                <a:solidFill>
                  <a:srgbClr val="0C30B8"/>
                </a:solidFill>
              </a:rPr>
              <a:t>6</a:t>
            </a:r>
            <a:r>
              <a:rPr lang="en-US" dirty="0" smtClean="0">
                <a:solidFill>
                  <a:srgbClr val="0C30B8"/>
                </a:solidFill>
              </a:rPr>
              <a:t> </a:t>
            </a:r>
            <a:r>
              <a:rPr lang="en-US" sz="2400" dirty="0" smtClean="0">
                <a:solidFill>
                  <a:schemeClr val="bg1"/>
                </a:solidFill>
              </a:rPr>
              <a:t>slide 45</a:t>
            </a:r>
            <a:endParaRPr lang="en-US" sz="1600" dirty="0">
              <a:solidFill>
                <a:schemeClr val="bg1"/>
              </a:solidFill>
            </a:endParaRPr>
          </a:p>
        </p:txBody>
      </p:sp>
      <p:sp>
        <p:nvSpPr>
          <p:cNvPr id="5" name="Slide Number Placeholder 4"/>
          <p:cNvSpPr>
            <a:spLocks noGrp="1"/>
          </p:cNvSpPr>
          <p:nvPr>
            <p:ph type="sldNum" sz="quarter" idx="11"/>
          </p:nvPr>
        </p:nvSpPr>
        <p:spPr/>
        <p:txBody>
          <a:bodyPr/>
          <a:lstStyle/>
          <a:p>
            <a:fld id="{B3F18419-AC6D-4ED2-A892-A000DD3A58AB}" type="slidenum">
              <a:rPr lang="en-US" smtClean="0">
                <a:solidFill>
                  <a:srgbClr val="000000">
                    <a:tint val="75000"/>
                  </a:srgbClr>
                </a:solidFill>
              </a:rPr>
              <a:pPr/>
              <a:t>45</a:t>
            </a:fld>
            <a:endParaRPr lang="en-US">
              <a:solidFill>
                <a:srgbClr val="000000">
                  <a:tint val="75000"/>
                </a:srgbClr>
              </a:solidFill>
            </a:endParaRPr>
          </a:p>
        </p:txBody>
      </p:sp>
    </p:spTree>
    <p:extLst>
      <p:ext uri="{BB962C8B-B14F-4D97-AF65-F5344CB8AC3E}">
        <p14:creationId xmlns:p14="http://schemas.microsoft.com/office/powerpoint/2010/main" val="17574423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000"/>
            <a:ext cx="8559478" cy="1143200"/>
          </a:xfrm>
        </p:spPr>
        <p:txBody>
          <a:bodyPr/>
          <a:lstStyle/>
          <a:p>
            <a:r>
              <a:rPr lang="en-US" dirty="0">
                <a:solidFill>
                  <a:srgbClr val="0C30B8"/>
                </a:solidFill>
              </a:rPr>
              <a:t>Electrical </a:t>
            </a:r>
            <a:r>
              <a:rPr lang="en-US" dirty="0" smtClean="0">
                <a:solidFill>
                  <a:srgbClr val="0C30B8"/>
                </a:solidFill>
              </a:rPr>
              <a:t>Safety - </a:t>
            </a:r>
            <a:r>
              <a:rPr lang="en-US" sz="2400" dirty="0" smtClean="0">
                <a:solidFill>
                  <a:srgbClr val="0C30B8"/>
                </a:solidFill>
              </a:rPr>
              <a:t>Module 6 </a:t>
            </a:r>
            <a:r>
              <a:rPr lang="en-US" sz="1600" dirty="0" smtClean="0">
                <a:solidFill>
                  <a:schemeClr val="bg1"/>
                </a:solidFill>
              </a:rPr>
              <a:t>slide 46</a:t>
            </a:r>
            <a:endParaRPr lang="en-US" sz="1600" dirty="0">
              <a:solidFill>
                <a:schemeClr val="bg1"/>
              </a:solidFill>
            </a:endParaRPr>
          </a:p>
        </p:txBody>
      </p:sp>
      <p:sp>
        <p:nvSpPr>
          <p:cNvPr id="3" name="Text Placeholder 2"/>
          <p:cNvSpPr>
            <a:spLocks noGrp="1"/>
          </p:cNvSpPr>
          <p:nvPr>
            <p:ph type="body" idx="1"/>
          </p:nvPr>
        </p:nvSpPr>
        <p:spPr>
          <a:xfrm>
            <a:off x="497725" y="1554877"/>
            <a:ext cx="7726101" cy="3724153"/>
          </a:xfrm>
        </p:spPr>
        <p:txBody>
          <a:bodyPr/>
          <a:lstStyle/>
          <a:p>
            <a:r>
              <a:rPr lang="en-US" sz="2400" b="1" dirty="0" smtClean="0">
                <a:solidFill>
                  <a:srgbClr val="0C30B8"/>
                </a:solidFill>
              </a:rPr>
              <a:t>In class exercise-learning </a:t>
            </a:r>
          </a:p>
          <a:p>
            <a:r>
              <a:rPr lang="en-US" sz="2400" b="1" dirty="0" smtClean="0">
                <a:solidFill>
                  <a:srgbClr val="0C30B8"/>
                </a:solidFill>
              </a:rPr>
              <a:t>Activity on de-energizing </a:t>
            </a:r>
          </a:p>
          <a:p>
            <a:r>
              <a:rPr lang="en-US" sz="2400" b="1" dirty="0" smtClean="0">
                <a:solidFill>
                  <a:srgbClr val="0C30B8"/>
                </a:solidFill>
              </a:rPr>
              <a:t>equipment</a:t>
            </a:r>
          </a:p>
          <a:p>
            <a:endParaRPr lang="en-US" sz="2400" b="1" dirty="0" smtClean="0">
              <a:solidFill>
                <a:schemeClr val="accent2">
                  <a:lumMod val="75000"/>
                </a:schemeClr>
              </a:solidFill>
            </a:endParaRPr>
          </a:p>
          <a:p>
            <a:endParaRPr lang="en-US" sz="2400" b="1" i="1" dirty="0">
              <a:solidFill>
                <a:srgbClr val="0070C0"/>
              </a:solidFill>
            </a:endParaRPr>
          </a:p>
          <a:p>
            <a:endParaRPr lang="en-US" sz="2400" b="1" i="1" dirty="0">
              <a:solidFill>
                <a:srgbClr val="0070C0"/>
              </a:solidFill>
            </a:endParaRPr>
          </a:p>
          <a:p>
            <a:endParaRPr lang="en-US" sz="2400" b="1" dirty="0" smtClean="0">
              <a:solidFill>
                <a:srgbClr val="3333CC"/>
              </a:solidFill>
            </a:endParaRPr>
          </a:p>
          <a:p>
            <a:endParaRPr lang="en-US" sz="2400" dirty="0" smtClean="0">
              <a:solidFill>
                <a:srgbClr val="FF0000"/>
              </a:solidFill>
            </a:endParaRPr>
          </a:p>
          <a:p>
            <a:endParaRPr lang="en-US" sz="2400" dirty="0">
              <a:solidFill>
                <a:srgbClr val="FF0000"/>
              </a:solidFill>
            </a:endParaRPr>
          </a:p>
          <a:p>
            <a:endParaRPr lang="en-US" sz="2400" dirty="0">
              <a:solidFill>
                <a:srgbClr val="FF0000"/>
              </a:solidFill>
            </a:endParaRPr>
          </a:p>
          <a:p>
            <a:endParaRPr lang="en-US"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46</a:t>
            </a:fld>
            <a:endParaRPr lang="en-US">
              <a:solidFill>
                <a:srgbClr val="000000">
                  <a:tint val="75000"/>
                </a:srgbClr>
              </a:solidFill>
            </a:endParaRPr>
          </a:p>
        </p:txBody>
      </p:sp>
      <p:pic>
        <p:nvPicPr>
          <p:cNvPr id="1026" name="Picture 2" title="Photo - Adult students in a training "/>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4579674" y="1648818"/>
            <a:ext cx="4118280" cy="3984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544029" y="5697139"/>
            <a:ext cx="2438040" cy="646331"/>
          </a:xfrm>
          <a:prstGeom prst="rect">
            <a:avLst/>
          </a:prstGeom>
          <a:noFill/>
        </p:spPr>
        <p:txBody>
          <a:bodyPr wrap="none" rtlCol="0">
            <a:spAutoFit/>
          </a:bodyPr>
          <a:lstStyle/>
          <a:p>
            <a:endParaRPr lang="en-US" sz="1200" dirty="0">
              <a:latin typeface="+mn-lt"/>
            </a:endParaRPr>
          </a:p>
          <a:p>
            <a:endParaRPr lang="en-US" sz="1200" dirty="0">
              <a:latin typeface="+mn-lt"/>
            </a:endParaRPr>
          </a:p>
          <a:p>
            <a:r>
              <a:rPr lang="en-US" sz="1200" dirty="0">
                <a:latin typeface="+mn-lt"/>
              </a:rPr>
              <a:t> </a:t>
            </a:r>
            <a:r>
              <a:rPr lang="en-US" sz="1200" dirty="0" smtClean="0">
                <a:latin typeface="+mn-lt"/>
              </a:rPr>
              <a:t>Photo from OSHA </a:t>
            </a:r>
            <a:r>
              <a:rPr lang="en-US" sz="1200" dirty="0">
                <a:latin typeface="+mn-lt"/>
              </a:rPr>
              <a:t>3686-09 2010</a:t>
            </a:r>
          </a:p>
        </p:txBody>
      </p:sp>
    </p:spTree>
    <p:extLst>
      <p:ext uri="{BB962C8B-B14F-4D97-AF65-F5344CB8AC3E}">
        <p14:creationId xmlns:p14="http://schemas.microsoft.com/office/powerpoint/2010/main" val="24365965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000"/>
            <a:ext cx="8559478" cy="1143200"/>
          </a:xfrm>
        </p:spPr>
        <p:txBody>
          <a:bodyPr/>
          <a:lstStyle/>
          <a:p>
            <a:r>
              <a:rPr lang="en-US" dirty="0">
                <a:solidFill>
                  <a:srgbClr val="0C30B8"/>
                </a:solidFill>
              </a:rPr>
              <a:t>Electrical </a:t>
            </a:r>
            <a:r>
              <a:rPr lang="en-US" dirty="0" smtClean="0">
                <a:solidFill>
                  <a:srgbClr val="0C30B8"/>
                </a:solidFill>
              </a:rPr>
              <a:t>Safety - </a:t>
            </a:r>
            <a:r>
              <a:rPr lang="en-US" sz="2400" dirty="0" smtClean="0">
                <a:solidFill>
                  <a:srgbClr val="0C30B8"/>
                </a:solidFill>
              </a:rPr>
              <a:t>Module 6 </a:t>
            </a:r>
            <a:r>
              <a:rPr lang="en-US" sz="2000" dirty="0" smtClean="0">
                <a:solidFill>
                  <a:schemeClr val="bg1"/>
                </a:solidFill>
              </a:rPr>
              <a:t>slide 47</a:t>
            </a:r>
            <a:endParaRPr lang="en-US" sz="2000" dirty="0">
              <a:solidFill>
                <a:schemeClr val="bg1"/>
              </a:solidFill>
            </a:endParaRPr>
          </a:p>
        </p:txBody>
      </p:sp>
      <p:sp>
        <p:nvSpPr>
          <p:cNvPr id="3" name="Text Placeholder 2"/>
          <p:cNvSpPr>
            <a:spLocks noGrp="1"/>
          </p:cNvSpPr>
          <p:nvPr>
            <p:ph type="body" idx="1"/>
          </p:nvPr>
        </p:nvSpPr>
        <p:spPr>
          <a:xfrm>
            <a:off x="497715" y="1554870"/>
            <a:ext cx="7726101" cy="3724153"/>
          </a:xfrm>
        </p:spPr>
        <p:txBody>
          <a:bodyPr/>
          <a:lstStyle/>
          <a:p>
            <a:r>
              <a:rPr lang="en-US" sz="2400" b="1" dirty="0" smtClean="0">
                <a:solidFill>
                  <a:srgbClr val="0C30B8"/>
                </a:solidFill>
              </a:rPr>
              <a:t>Group Learning Objectives:</a:t>
            </a:r>
          </a:p>
          <a:p>
            <a:endParaRPr lang="en-US" sz="2400" b="1" i="1" dirty="0">
              <a:solidFill>
                <a:srgbClr val="3333CC"/>
              </a:solidFill>
            </a:endParaRPr>
          </a:p>
          <a:p>
            <a:r>
              <a:rPr lang="en-US" sz="2400" i="1" dirty="0" smtClean="0">
                <a:solidFill>
                  <a:schemeClr val="tx1"/>
                </a:solidFill>
              </a:rPr>
              <a:t>Participants shall be able to determine the means to de-energize various equipment</a:t>
            </a:r>
          </a:p>
          <a:p>
            <a:endParaRPr lang="en-US" sz="2400" b="1" dirty="0">
              <a:solidFill>
                <a:schemeClr val="accent2">
                  <a:lumMod val="75000"/>
                </a:schemeClr>
              </a:solidFill>
            </a:endParaRPr>
          </a:p>
          <a:p>
            <a:endParaRPr lang="en-US"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47</a:t>
            </a:fld>
            <a:endParaRPr lang="en-US">
              <a:solidFill>
                <a:srgbClr val="000000">
                  <a:tint val="75000"/>
                </a:srgbClr>
              </a:solidFill>
            </a:endParaRPr>
          </a:p>
        </p:txBody>
      </p:sp>
    </p:spTree>
    <p:extLst>
      <p:ext uri="{BB962C8B-B14F-4D97-AF65-F5344CB8AC3E}">
        <p14:creationId xmlns:p14="http://schemas.microsoft.com/office/powerpoint/2010/main" val="24837885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sz="2400" b="1" dirty="0" smtClean="0">
                <a:solidFill>
                  <a:srgbClr val="0C30B8"/>
                </a:solidFill>
              </a:rPr>
              <a:t>Group </a:t>
            </a:r>
            <a:r>
              <a:rPr lang="en-US" sz="2400" b="1" dirty="0">
                <a:solidFill>
                  <a:srgbClr val="0C30B8"/>
                </a:solidFill>
              </a:rPr>
              <a:t>L</a:t>
            </a:r>
            <a:r>
              <a:rPr lang="en-US" sz="2400" b="1" dirty="0" smtClean="0">
                <a:solidFill>
                  <a:srgbClr val="0C30B8"/>
                </a:solidFill>
              </a:rPr>
              <a:t>earning Activity Part A</a:t>
            </a:r>
          </a:p>
          <a:p>
            <a:endParaRPr lang="en-US" sz="2400" b="1" dirty="0">
              <a:solidFill>
                <a:srgbClr val="3333CC"/>
              </a:solidFill>
            </a:endParaRPr>
          </a:p>
          <a:p>
            <a:r>
              <a:rPr lang="en-US" sz="2400" i="1" dirty="0" smtClean="0">
                <a:solidFill>
                  <a:srgbClr val="0070C0"/>
                </a:solidFill>
              </a:rPr>
              <a:t>In </a:t>
            </a:r>
            <a:r>
              <a:rPr lang="en-US" sz="2400" i="1" dirty="0">
                <a:solidFill>
                  <a:srgbClr val="0070C0"/>
                </a:solidFill>
              </a:rPr>
              <a:t>groups of 4-5 discuss </a:t>
            </a:r>
            <a:r>
              <a:rPr lang="en-US" sz="2400" i="1" dirty="0" smtClean="0">
                <a:solidFill>
                  <a:srgbClr val="0070C0"/>
                </a:solidFill>
              </a:rPr>
              <a:t>the </a:t>
            </a:r>
            <a:r>
              <a:rPr lang="en-US" sz="2400" i="1" dirty="0">
                <a:solidFill>
                  <a:srgbClr val="0070C0"/>
                </a:solidFill>
              </a:rPr>
              <a:t>four scenarios and </a:t>
            </a:r>
          </a:p>
          <a:p>
            <a:r>
              <a:rPr lang="en-US" sz="2400" i="1" dirty="0">
                <a:solidFill>
                  <a:srgbClr val="0070C0"/>
                </a:solidFill>
              </a:rPr>
              <a:t>d</a:t>
            </a:r>
            <a:r>
              <a:rPr lang="en-US" sz="2400" i="1" dirty="0" smtClean="0">
                <a:solidFill>
                  <a:srgbClr val="0070C0"/>
                </a:solidFill>
              </a:rPr>
              <a:t>etermine the process </a:t>
            </a:r>
            <a:r>
              <a:rPr lang="en-US" sz="2400" i="1" dirty="0">
                <a:solidFill>
                  <a:srgbClr val="0070C0"/>
                </a:solidFill>
              </a:rPr>
              <a:t>for de-energizing </a:t>
            </a:r>
            <a:r>
              <a:rPr lang="en-US" sz="2400" i="1" dirty="0" smtClean="0">
                <a:solidFill>
                  <a:srgbClr val="0070C0"/>
                </a:solidFill>
              </a:rPr>
              <a:t>the equipment.</a:t>
            </a:r>
          </a:p>
          <a:p>
            <a:endParaRPr lang="en-US" sz="2400" i="1" dirty="0">
              <a:solidFill>
                <a:srgbClr val="0070C0"/>
              </a:solidFill>
            </a:endParaRPr>
          </a:p>
          <a:p>
            <a:r>
              <a:rPr lang="en-US" sz="2400" i="1" dirty="0" smtClean="0">
                <a:solidFill>
                  <a:srgbClr val="0070C0"/>
                </a:solidFill>
              </a:rPr>
              <a:t>Complete the template</a:t>
            </a:r>
            <a:endParaRPr lang="en-US" sz="2400" i="1" dirty="0">
              <a:solidFill>
                <a:srgbClr val="0070C0"/>
              </a:solidFill>
            </a:endParaRPr>
          </a:p>
          <a:p>
            <a:endParaRPr lang="en-US" sz="2400" i="1" dirty="0" smtClean="0">
              <a:solidFill>
                <a:srgbClr val="3333CC"/>
              </a:solidFill>
            </a:endParaRPr>
          </a:p>
          <a:p>
            <a:endParaRPr lang="en-US" sz="2400" b="1" dirty="0">
              <a:solidFill>
                <a:schemeClr val="accent2">
                  <a:lumMod val="75000"/>
                </a:schemeClr>
              </a:solidFill>
            </a:endParaRPr>
          </a:p>
          <a:p>
            <a:endParaRPr lang="en-US"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48</a:t>
            </a:fld>
            <a:endParaRPr lang="en-US">
              <a:solidFill>
                <a:srgbClr val="000000">
                  <a:tint val="75000"/>
                </a:srgbClr>
              </a:solidFill>
            </a:endParaRPr>
          </a:p>
        </p:txBody>
      </p:sp>
      <p:sp>
        <p:nvSpPr>
          <p:cNvPr id="7" name="Rectangle 6" title="Text box - In groups of 4-5 discuss the four scenarios and determine the process for de-energizing the equipment.  Comlete the template"/>
          <p:cNvSpPr/>
          <p:nvPr/>
        </p:nvSpPr>
        <p:spPr>
          <a:xfrm>
            <a:off x="533400" y="2209800"/>
            <a:ext cx="8077200" cy="2133600"/>
          </a:xfrm>
          <a:prstGeom prst="rect">
            <a:avLst/>
          </a:prstGeom>
          <a:noFill/>
          <a:ln w="38100">
            <a:solidFill>
              <a:srgbClr val="5823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381802" y="876070"/>
            <a:ext cx="8229600" cy="563563"/>
          </a:xfrm>
        </p:spPr>
        <p:txBody>
          <a:bodyPr/>
          <a:lstStyle/>
          <a:p>
            <a:r>
              <a:rPr lang="en-US" dirty="0">
                <a:solidFill>
                  <a:srgbClr val="0C30B8"/>
                </a:solidFill>
              </a:rPr>
              <a:t>Electrical </a:t>
            </a:r>
            <a:r>
              <a:rPr lang="en-US" dirty="0">
                <a:solidFill>
                  <a:srgbClr val="0C30B8"/>
                </a:solidFill>
              </a:rPr>
              <a:t>Safety</a:t>
            </a:r>
            <a:r>
              <a:rPr lang="en-US" dirty="0">
                <a:solidFill>
                  <a:srgbClr val="0C30B8"/>
                </a:solidFill>
              </a:rPr>
              <a:t> - </a:t>
            </a:r>
            <a:r>
              <a:rPr lang="en-US" sz="2400" dirty="0">
                <a:solidFill>
                  <a:srgbClr val="0C30B8"/>
                </a:solidFill>
              </a:rPr>
              <a:t>Module </a:t>
            </a:r>
            <a:r>
              <a:rPr lang="en-US" sz="2400" dirty="0" smtClean="0">
                <a:solidFill>
                  <a:srgbClr val="0C30B8"/>
                </a:solidFill>
              </a:rPr>
              <a:t>6  </a:t>
            </a:r>
            <a:endParaRPr lang="en-US" sz="2400" dirty="0">
              <a:solidFill>
                <a:srgbClr val="0C30B8"/>
              </a:solidFill>
            </a:endParaRPr>
          </a:p>
        </p:txBody>
      </p:sp>
    </p:spTree>
    <p:extLst>
      <p:ext uri="{BB962C8B-B14F-4D97-AF65-F5344CB8AC3E}">
        <p14:creationId xmlns:p14="http://schemas.microsoft.com/office/powerpoint/2010/main" val="23876992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7715" y="1554870"/>
            <a:ext cx="7726101" cy="3724153"/>
          </a:xfrm>
        </p:spPr>
        <p:txBody>
          <a:bodyPr/>
          <a:lstStyle/>
          <a:p>
            <a:r>
              <a:rPr lang="en-US" sz="2400" b="1" dirty="0" smtClean="0">
                <a:solidFill>
                  <a:srgbClr val="0C30B8"/>
                </a:solidFill>
              </a:rPr>
              <a:t>Activity Materials Provided</a:t>
            </a:r>
          </a:p>
          <a:p>
            <a:endParaRPr lang="en-US" sz="2400" b="1" dirty="0">
              <a:solidFill>
                <a:srgbClr val="3333CC"/>
              </a:solidFill>
            </a:endParaRPr>
          </a:p>
          <a:p>
            <a:r>
              <a:rPr lang="en-US" sz="2400" b="1" i="1" dirty="0" smtClean="0">
                <a:solidFill>
                  <a:srgbClr val="3333CC"/>
                </a:solidFill>
              </a:rPr>
              <a:t>  </a:t>
            </a:r>
          </a:p>
          <a:p>
            <a:r>
              <a:rPr lang="en-US" sz="2400" dirty="0" smtClean="0">
                <a:solidFill>
                  <a:srgbClr val="2810D6"/>
                </a:solidFill>
              </a:rPr>
              <a:t>  </a:t>
            </a:r>
            <a:r>
              <a:rPr lang="en-US" sz="2400" i="1" dirty="0" smtClean="0">
                <a:solidFill>
                  <a:srgbClr val="0070C0"/>
                </a:solidFill>
              </a:rPr>
              <a:t>Fact Scenarios</a:t>
            </a:r>
          </a:p>
          <a:p>
            <a:r>
              <a:rPr lang="en-US" sz="2400" i="1" dirty="0" smtClean="0">
                <a:solidFill>
                  <a:srgbClr val="0070C0"/>
                </a:solidFill>
              </a:rPr>
              <a:t>  Question and Answer Template</a:t>
            </a:r>
          </a:p>
          <a:p>
            <a:pPr>
              <a:buClr>
                <a:srgbClr val="5823C3"/>
              </a:buClr>
            </a:pPr>
            <a:r>
              <a:rPr lang="en-US" sz="2400" dirty="0" smtClean="0">
                <a:solidFill>
                  <a:srgbClr val="2810D6"/>
                </a:solidFill>
              </a:rPr>
              <a:t> </a:t>
            </a:r>
          </a:p>
          <a:p>
            <a:endParaRPr lang="en-US" sz="2400" i="1" dirty="0">
              <a:solidFill>
                <a:srgbClr val="3333CC"/>
              </a:solidFill>
            </a:endParaRPr>
          </a:p>
          <a:p>
            <a:endParaRPr lang="en-US" sz="2400" i="1" dirty="0" smtClean="0">
              <a:solidFill>
                <a:srgbClr val="3333CC"/>
              </a:solidFill>
            </a:endParaRPr>
          </a:p>
          <a:p>
            <a:r>
              <a:rPr lang="en-US" sz="2400" b="1" i="1" dirty="0" smtClean="0">
                <a:solidFill>
                  <a:srgbClr val="3333CC"/>
                </a:solidFill>
              </a:rPr>
              <a:t>  </a:t>
            </a:r>
            <a:endParaRPr lang="en-US" sz="2400" i="1" dirty="0" smtClean="0">
              <a:solidFill>
                <a:srgbClr val="3333CC"/>
              </a:solidFill>
            </a:endParaRPr>
          </a:p>
          <a:p>
            <a:endParaRPr lang="en-US" sz="2400" i="1" dirty="0">
              <a:solidFill>
                <a:srgbClr val="3333CC"/>
              </a:solidFill>
            </a:endParaRPr>
          </a:p>
          <a:p>
            <a:r>
              <a:rPr lang="en-US" sz="2400" i="1" dirty="0" smtClean="0">
                <a:solidFill>
                  <a:srgbClr val="3333CC"/>
                </a:solidFill>
              </a:rPr>
              <a:t>  </a:t>
            </a:r>
          </a:p>
          <a:p>
            <a:endParaRPr lang="en-US" sz="2400" b="1" dirty="0">
              <a:solidFill>
                <a:schemeClr val="accent2">
                  <a:lumMod val="75000"/>
                </a:schemeClr>
              </a:solidFill>
            </a:endParaRPr>
          </a:p>
          <a:p>
            <a:endParaRPr lang="en-US"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49</a:t>
            </a:fld>
            <a:endParaRPr lang="en-US">
              <a:solidFill>
                <a:srgbClr val="000000">
                  <a:tint val="75000"/>
                </a:srgbClr>
              </a:solidFill>
            </a:endParaRPr>
          </a:p>
        </p:txBody>
      </p:sp>
      <p:sp>
        <p:nvSpPr>
          <p:cNvPr id="6" name="Rectangle 5" title="Text box - Fact Scenarios. Question and Answer Template"/>
          <p:cNvSpPr/>
          <p:nvPr/>
        </p:nvSpPr>
        <p:spPr>
          <a:xfrm>
            <a:off x="533400" y="2217906"/>
            <a:ext cx="8077200" cy="1668294"/>
          </a:xfrm>
          <a:prstGeom prst="rect">
            <a:avLst/>
          </a:prstGeom>
          <a:noFill/>
          <a:ln w="38100">
            <a:solidFill>
              <a:srgbClr val="5823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304800" y="457200"/>
            <a:ext cx="8559800" cy="1143000"/>
          </a:xfrm>
        </p:spPr>
        <p:txBody>
          <a:bodyPr/>
          <a:lstStyle/>
          <a:p>
            <a:r>
              <a:rPr lang="en-US" dirty="0">
                <a:solidFill>
                  <a:srgbClr val="0C30B8"/>
                </a:solidFill>
              </a:rPr>
              <a:t>Electrical </a:t>
            </a:r>
            <a:r>
              <a:rPr lang="en-US" dirty="0" smtClean="0">
                <a:solidFill>
                  <a:srgbClr val="0C30B8"/>
                </a:solidFill>
              </a:rPr>
              <a:t>Safety - </a:t>
            </a:r>
            <a:r>
              <a:rPr lang="en-US" sz="2400" dirty="0" smtClean="0">
                <a:solidFill>
                  <a:srgbClr val="0C30B8"/>
                </a:solidFill>
              </a:rPr>
              <a:t>Module 6 </a:t>
            </a:r>
            <a:r>
              <a:rPr lang="en-US" sz="2400" dirty="0" smtClean="0">
                <a:solidFill>
                  <a:schemeClr val="bg1"/>
                </a:solidFill>
              </a:rPr>
              <a:t>slide 49</a:t>
            </a:r>
            <a:endParaRPr lang="en-US" sz="2400" dirty="0">
              <a:solidFill>
                <a:schemeClr val="bg1"/>
              </a:solidFill>
            </a:endParaRPr>
          </a:p>
        </p:txBody>
      </p:sp>
    </p:spTree>
    <p:extLst>
      <p:ext uri="{BB962C8B-B14F-4D97-AF65-F5344CB8AC3E}">
        <p14:creationId xmlns:p14="http://schemas.microsoft.com/office/powerpoint/2010/main" val="3543812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524000"/>
            <a:ext cx="8874885" cy="5334000"/>
          </a:xfrm>
        </p:spPr>
        <p:txBody>
          <a:bodyPr/>
          <a:lstStyle/>
          <a:p>
            <a:r>
              <a:rPr lang="en-US" sz="2400" b="1" dirty="0" smtClean="0">
                <a:solidFill>
                  <a:srgbClr val="0C30B8"/>
                </a:solidFill>
              </a:rPr>
              <a:t>Special Issues for fabrication and supply companies</a:t>
            </a:r>
            <a:endParaRPr lang="en-US" sz="2400" b="1" dirty="0">
              <a:solidFill>
                <a:srgbClr val="0C30B8"/>
              </a:solidFill>
            </a:endParaRPr>
          </a:p>
          <a:p>
            <a:pPr marL="342900" indent="-342900">
              <a:buClr>
                <a:srgbClr val="0C30B8"/>
              </a:buClr>
              <a:buFont typeface="Wingdings" panose="05000000000000000000" pitchFamily="2" charset="2"/>
              <a:buChar char="q"/>
            </a:pPr>
            <a:r>
              <a:rPr lang="en-US" sz="2400" dirty="0" smtClean="0"/>
              <a:t>Safe electrical use of all shop tools and equipment</a:t>
            </a:r>
          </a:p>
          <a:p>
            <a:pPr marL="342900" indent="-342900">
              <a:buClr>
                <a:srgbClr val="0C30B8"/>
              </a:buClr>
              <a:buFont typeface="Wingdings" panose="05000000000000000000" pitchFamily="2" charset="2"/>
              <a:buChar char="q"/>
            </a:pPr>
            <a:r>
              <a:rPr lang="en-US" sz="2400" dirty="0" smtClean="0"/>
              <a:t>Routine maintenance and changing out of tools such as drill bits or punches requires de-energizing the </a:t>
            </a:r>
            <a:r>
              <a:rPr lang="en-US" sz="2400" dirty="0" err="1" smtClean="0"/>
              <a:t>tool</a:t>
            </a:r>
            <a:r>
              <a:rPr lang="en-US" sz="2400" dirty="0" err="1"/>
              <a:t>.</a:t>
            </a:r>
            <a:r>
              <a:rPr lang="en-US" sz="2400" dirty="0" err="1" smtClean="0"/>
              <a:t>The</a:t>
            </a:r>
            <a:r>
              <a:rPr lang="en-US" sz="2400" dirty="0" smtClean="0"/>
              <a:t> </a:t>
            </a:r>
          </a:p>
          <a:p>
            <a:pPr>
              <a:buClr>
                <a:srgbClr val="0C30B8"/>
              </a:buClr>
            </a:pPr>
            <a:r>
              <a:rPr lang="en-US" sz="2400" dirty="0"/>
              <a:t> </a:t>
            </a:r>
            <a:r>
              <a:rPr lang="en-US" sz="2400" dirty="0" smtClean="0"/>
              <a:t>   company </a:t>
            </a:r>
            <a:r>
              <a:rPr lang="en-US" sz="2400" dirty="0"/>
              <a:t>should have procedures to isolate energy </a:t>
            </a:r>
            <a:endParaRPr lang="en-US" sz="2400" dirty="0" smtClean="0"/>
          </a:p>
          <a:p>
            <a:pPr>
              <a:buClr>
                <a:srgbClr val="0C30B8"/>
              </a:buClr>
            </a:pPr>
            <a:r>
              <a:rPr lang="en-US" sz="2400" dirty="0"/>
              <a:t> </a:t>
            </a:r>
            <a:r>
              <a:rPr lang="en-US" sz="2400" dirty="0" smtClean="0"/>
              <a:t>   for </a:t>
            </a:r>
            <a:r>
              <a:rPr lang="en-US" sz="2400" dirty="0"/>
              <a:t>routine shop practices (changing bits, dies </a:t>
            </a:r>
            <a:r>
              <a:rPr lang="en-US" sz="2400" dirty="0" smtClean="0"/>
              <a:t>blades) </a:t>
            </a:r>
          </a:p>
          <a:p>
            <a:pPr marL="342900" indent="-342900">
              <a:buClr>
                <a:srgbClr val="0C30B8"/>
              </a:buClr>
              <a:buFont typeface="Wingdings" panose="05000000000000000000" pitchFamily="2" charset="2"/>
              <a:buChar char="q"/>
            </a:pPr>
            <a:r>
              <a:rPr lang="en-US" sz="2400" dirty="0" smtClean="0"/>
              <a:t>Anything </a:t>
            </a:r>
            <a:r>
              <a:rPr lang="en-US" sz="2400" dirty="0"/>
              <a:t>with energy potential </a:t>
            </a:r>
            <a:r>
              <a:rPr lang="en-US" sz="2400" dirty="0" smtClean="0"/>
              <a:t>needs </a:t>
            </a:r>
            <a:r>
              <a:rPr lang="en-US" sz="2400" dirty="0"/>
              <a:t>to be locked out and tagged before guards can be </a:t>
            </a:r>
            <a:r>
              <a:rPr lang="en-US" sz="2400" dirty="0" smtClean="0"/>
              <a:t>removed</a:t>
            </a:r>
          </a:p>
          <a:p>
            <a:pPr marL="342900" indent="-342900">
              <a:buClr>
                <a:srgbClr val="0C30B8"/>
              </a:buClr>
              <a:buFont typeface="Wingdings" panose="05000000000000000000" pitchFamily="2" charset="2"/>
              <a:buChar char="q"/>
            </a:pPr>
            <a:r>
              <a:rPr lang="en-US" sz="2400" dirty="0"/>
              <a:t>W</a:t>
            </a:r>
            <a:r>
              <a:rPr lang="en-US" sz="2400" dirty="0" smtClean="0"/>
              <a:t>hen electrical </a:t>
            </a:r>
            <a:r>
              <a:rPr lang="en-US" sz="2400" dirty="0"/>
              <a:t>parts are exposed the power needs to be removed and locked </a:t>
            </a:r>
            <a:r>
              <a:rPr lang="en-US" sz="2400" dirty="0" smtClean="0"/>
              <a:t>out </a:t>
            </a:r>
          </a:p>
          <a:p>
            <a:pPr marL="342900" indent="-342900">
              <a:buClr>
                <a:srgbClr val="0C30B8"/>
              </a:buClr>
              <a:buFont typeface="Wingdings" panose="05000000000000000000" pitchFamily="2" charset="2"/>
              <a:buChar char="q"/>
            </a:pPr>
            <a:r>
              <a:rPr lang="en-US" sz="2400" dirty="0" smtClean="0"/>
              <a:t>Only </a:t>
            </a:r>
            <a:r>
              <a:rPr lang="en-US" sz="2400" dirty="0"/>
              <a:t>qualified electricians </a:t>
            </a:r>
            <a:r>
              <a:rPr lang="en-US" sz="2400" dirty="0" smtClean="0"/>
              <a:t>may </a:t>
            </a:r>
            <a:r>
              <a:rPr lang="en-US" sz="2400" dirty="0"/>
              <a:t>service electrical </a:t>
            </a:r>
            <a:endParaRPr lang="en-US" sz="2400" dirty="0" smtClean="0"/>
          </a:p>
          <a:p>
            <a:pPr>
              <a:buClr>
                <a:srgbClr val="0C30B8"/>
              </a:buClr>
            </a:pPr>
            <a:r>
              <a:rPr lang="en-US" sz="2400" dirty="0"/>
              <a:t> </a:t>
            </a:r>
            <a:r>
              <a:rPr lang="en-US" sz="2400" dirty="0" smtClean="0"/>
              <a:t>   components</a:t>
            </a:r>
            <a:endParaRPr lang="en-US" sz="2400" dirty="0"/>
          </a:p>
          <a:p>
            <a:pPr marL="342900" indent="-342900">
              <a:buClr>
                <a:srgbClr val="0C30B8"/>
              </a:buClr>
              <a:buFont typeface="Wingdings" panose="05000000000000000000" pitchFamily="2" charset="2"/>
              <a:buChar char="q"/>
            </a:pPr>
            <a:r>
              <a:rPr lang="en-US" sz="2400" dirty="0"/>
              <a:t>Electricians should use PPE </a:t>
            </a:r>
          </a:p>
          <a:p>
            <a:r>
              <a:rPr lang="en-US" sz="2400" dirty="0" smtClean="0"/>
              <a:t> </a:t>
            </a:r>
            <a:endParaRPr lang="en-US" sz="2400" dirty="0"/>
          </a:p>
          <a:p>
            <a:endParaRPr lang="en-US" sz="1400" dirty="0"/>
          </a:p>
          <a:p>
            <a:endParaRPr lang="en-US" dirty="0"/>
          </a:p>
        </p:txBody>
      </p:sp>
      <p:sp>
        <p:nvSpPr>
          <p:cNvPr id="2" name="Title 1"/>
          <p:cNvSpPr>
            <a:spLocks noGrp="1"/>
          </p:cNvSpPr>
          <p:nvPr>
            <p:ph type="title"/>
          </p:nvPr>
        </p:nvSpPr>
        <p:spPr>
          <a:xfrm>
            <a:off x="304800" y="457000"/>
            <a:ext cx="8559478" cy="1143200"/>
          </a:xfrm>
        </p:spPr>
        <p:txBody>
          <a:bodyPr/>
          <a:lstStyle/>
          <a:p>
            <a:r>
              <a:rPr lang="en-US" dirty="0" smtClean="0">
                <a:solidFill>
                  <a:srgbClr val="0C30B8"/>
                </a:solidFill>
              </a:rPr>
              <a:t>Electrical Safety - </a:t>
            </a:r>
            <a:r>
              <a:rPr lang="en-US" sz="2400" dirty="0" smtClean="0">
                <a:solidFill>
                  <a:srgbClr val="0C30B8"/>
                </a:solidFill>
              </a:rPr>
              <a:t>Module 6 </a:t>
            </a:r>
            <a:r>
              <a:rPr lang="en-US" sz="2400" dirty="0" smtClean="0">
                <a:solidFill>
                  <a:schemeClr val="bg1"/>
                </a:solidFill>
              </a:rPr>
              <a:t>slide 5</a:t>
            </a:r>
            <a:endParaRPr lang="en-US" sz="2400" dirty="0">
              <a:solidFill>
                <a:schemeClr val="bg1"/>
              </a:solidFill>
            </a:endParaRPr>
          </a:p>
        </p:txBody>
      </p:sp>
      <p:sp>
        <p:nvSpPr>
          <p:cNvPr id="5" name="Slide Number Placeholder 4"/>
          <p:cNvSpPr>
            <a:spLocks noGrp="1"/>
          </p:cNvSpPr>
          <p:nvPr>
            <p:ph type="sldNum" sz="quarter" idx="11"/>
          </p:nvPr>
        </p:nvSpPr>
        <p:spPr/>
        <p:txBody>
          <a:bodyPr/>
          <a:lstStyle/>
          <a:p>
            <a:fld id="{B3F18419-AC6D-4ED2-A892-A000DD3A58AB}" type="slidenum">
              <a:rPr lang="en-US" smtClean="0">
                <a:solidFill>
                  <a:srgbClr val="000000">
                    <a:tint val="75000"/>
                  </a:srgbClr>
                </a:solidFill>
              </a:rPr>
              <a:pPr/>
              <a:t>5</a:t>
            </a:fld>
            <a:endParaRPr lang="en-US">
              <a:solidFill>
                <a:srgbClr val="000000">
                  <a:tint val="75000"/>
                </a:srgbClr>
              </a:solidFill>
            </a:endParaRPr>
          </a:p>
        </p:txBody>
      </p:sp>
    </p:spTree>
    <p:extLst>
      <p:ext uri="{BB962C8B-B14F-4D97-AF65-F5344CB8AC3E}">
        <p14:creationId xmlns:p14="http://schemas.microsoft.com/office/powerpoint/2010/main" val="2947572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524000"/>
            <a:ext cx="8874885" cy="5334000"/>
          </a:xfrm>
        </p:spPr>
        <p:txBody>
          <a:bodyPr/>
          <a:lstStyle/>
          <a:p>
            <a:r>
              <a:rPr lang="en-US" sz="2400" b="1" dirty="0" smtClean="0">
                <a:solidFill>
                  <a:srgbClr val="0C30B8"/>
                </a:solidFill>
              </a:rPr>
              <a:t>Employers are responsible for complying with: </a:t>
            </a:r>
          </a:p>
          <a:p>
            <a:endParaRPr lang="en-US" sz="2400" b="1" dirty="0">
              <a:solidFill>
                <a:srgbClr val="0C30B8"/>
              </a:solidFill>
            </a:endParaRPr>
          </a:p>
          <a:p>
            <a:pPr marL="342900" indent="-342900">
              <a:buClr>
                <a:srgbClr val="0C30B8"/>
              </a:buClr>
              <a:buFont typeface="Wingdings" panose="05000000000000000000" pitchFamily="2" charset="2"/>
              <a:buChar char="q"/>
            </a:pPr>
            <a:r>
              <a:rPr lang="en-US" sz="2400" dirty="0" smtClean="0">
                <a:solidFill>
                  <a:schemeClr val="tx1"/>
                </a:solidFill>
              </a:rPr>
              <a:t>OSHA 1910 Subpart S</a:t>
            </a:r>
          </a:p>
          <a:p>
            <a:pPr>
              <a:buClr>
                <a:srgbClr val="0C30B8"/>
              </a:buClr>
            </a:pPr>
            <a:endParaRPr lang="en-US" sz="2400" dirty="0" smtClean="0">
              <a:solidFill>
                <a:schemeClr val="tx1"/>
              </a:solidFill>
            </a:endParaRPr>
          </a:p>
          <a:p>
            <a:pPr>
              <a:buClr>
                <a:srgbClr val="0C30B8"/>
              </a:buClr>
            </a:pPr>
            <a:r>
              <a:rPr lang="en-US" sz="2400" dirty="0" smtClean="0">
                <a:solidFill>
                  <a:schemeClr val="tx1"/>
                </a:solidFill>
              </a:rPr>
              <a:t>And applicable editions of: </a:t>
            </a:r>
            <a:endParaRPr lang="en-US" sz="2400" dirty="0">
              <a:solidFill>
                <a:schemeClr val="tx1"/>
              </a:solidFill>
            </a:endParaRPr>
          </a:p>
          <a:p>
            <a:pPr>
              <a:buClr>
                <a:srgbClr val="0C30B8"/>
              </a:buClr>
            </a:pPr>
            <a:endParaRPr lang="en-US" sz="2400" dirty="0">
              <a:solidFill>
                <a:schemeClr val="tx1"/>
              </a:solidFill>
            </a:endParaRPr>
          </a:p>
          <a:p>
            <a:pPr marL="342900" indent="-342900">
              <a:buClr>
                <a:srgbClr val="0C30B8"/>
              </a:buClr>
              <a:buFont typeface="Wingdings" panose="05000000000000000000" pitchFamily="2" charset="2"/>
              <a:buChar char="q"/>
            </a:pPr>
            <a:r>
              <a:rPr lang="en-US" sz="2400" dirty="0" smtClean="0">
                <a:solidFill>
                  <a:schemeClr val="tx1"/>
                </a:solidFill>
              </a:rPr>
              <a:t>NFPA </a:t>
            </a:r>
            <a:r>
              <a:rPr lang="en-US" sz="2400" dirty="0">
                <a:solidFill>
                  <a:schemeClr val="tx1"/>
                </a:solidFill>
              </a:rPr>
              <a:t>70E</a:t>
            </a:r>
            <a:r>
              <a:rPr lang="en-US" sz="2400" baseline="30000" dirty="0" smtClean="0">
                <a:solidFill>
                  <a:schemeClr val="tx1"/>
                </a:solidFill>
              </a:rPr>
              <a:t>®</a:t>
            </a:r>
            <a:r>
              <a:rPr lang="en-US" sz="2400" dirty="0" smtClean="0">
                <a:solidFill>
                  <a:schemeClr val="tx1"/>
                </a:solidFill>
              </a:rPr>
              <a:t> Standard </a:t>
            </a:r>
            <a:r>
              <a:rPr lang="en-US" sz="2400" dirty="0">
                <a:solidFill>
                  <a:schemeClr val="tx1"/>
                </a:solidFill>
              </a:rPr>
              <a:t>for Electrical Safety in the </a:t>
            </a:r>
            <a:endParaRPr lang="en-US" sz="2400" dirty="0" smtClean="0">
              <a:solidFill>
                <a:schemeClr val="tx1"/>
              </a:solidFill>
            </a:endParaRPr>
          </a:p>
          <a:p>
            <a:pPr>
              <a:buClr>
                <a:srgbClr val="0C30B8"/>
              </a:buClr>
            </a:pPr>
            <a:r>
              <a:rPr lang="en-US" sz="2400" dirty="0">
                <a:solidFill>
                  <a:schemeClr val="tx1"/>
                </a:solidFill>
              </a:rPr>
              <a:t> </a:t>
            </a:r>
            <a:r>
              <a:rPr lang="en-US" sz="2400" dirty="0" smtClean="0">
                <a:solidFill>
                  <a:schemeClr val="tx1"/>
                </a:solidFill>
              </a:rPr>
              <a:t>   Workplace</a:t>
            </a:r>
            <a:endParaRPr lang="en-US" sz="2400" dirty="0">
              <a:solidFill>
                <a:schemeClr val="tx1"/>
              </a:solidFill>
            </a:endParaRPr>
          </a:p>
          <a:p>
            <a:pPr marL="342900" indent="-342900">
              <a:buClr>
                <a:srgbClr val="0C30B8"/>
              </a:buClr>
              <a:buFont typeface="Wingdings" panose="05000000000000000000" pitchFamily="2" charset="2"/>
              <a:buChar char="q"/>
            </a:pPr>
            <a:r>
              <a:rPr lang="en-US" sz="2400" dirty="0">
                <a:solidFill>
                  <a:schemeClr val="tx1"/>
                </a:solidFill>
              </a:rPr>
              <a:t>T</a:t>
            </a:r>
            <a:r>
              <a:rPr lang="en-US" sz="2400" dirty="0" smtClean="0">
                <a:solidFill>
                  <a:schemeClr val="tx1"/>
                </a:solidFill>
              </a:rPr>
              <a:t>he National Electrical Code (NEC)</a:t>
            </a:r>
            <a:endParaRPr lang="en-US" sz="2400" dirty="0">
              <a:solidFill>
                <a:schemeClr val="tx1"/>
              </a:solidFill>
            </a:endParaRPr>
          </a:p>
          <a:p>
            <a:pPr marL="342900" indent="-342900">
              <a:buClr>
                <a:srgbClr val="0C30B8"/>
              </a:buClr>
              <a:buFont typeface="Wingdings" panose="05000000000000000000" pitchFamily="2" charset="2"/>
              <a:buChar char="q"/>
            </a:pPr>
            <a:r>
              <a:rPr lang="en-US" sz="2400" dirty="0" smtClean="0">
                <a:solidFill>
                  <a:schemeClr val="tx1"/>
                </a:solidFill>
              </a:rPr>
              <a:t>NFPA</a:t>
            </a:r>
            <a:r>
              <a:rPr lang="en-US" sz="2400" baseline="30000" dirty="0" smtClean="0">
                <a:solidFill>
                  <a:schemeClr val="tx1"/>
                </a:solidFill>
              </a:rPr>
              <a:t>®</a:t>
            </a:r>
            <a:r>
              <a:rPr lang="en-US" sz="2400" dirty="0" smtClean="0">
                <a:solidFill>
                  <a:schemeClr val="tx1"/>
                </a:solidFill>
              </a:rPr>
              <a:t> 70B </a:t>
            </a:r>
            <a:r>
              <a:rPr lang="en-US" sz="2400" dirty="0">
                <a:solidFill>
                  <a:schemeClr val="tx1"/>
                </a:solidFill>
              </a:rPr>
              <a:t>Electrical Equipment Maintenance</a:t>
            </a:r>
            <a:r>
              <a:rPr lang="en-US" sz="2400" dirty="0"/>
              <a:t>.</a:t>
            </a:r>
          </a:p>
          <a:p>
            <a:endParaRPr lang="en-US" sz="2400" dirty="0"/>
          </a:p>
          <a:p>
            <a:pPr>
              <a:buClr>
                <a:srgbClr val="0C30B8"/>
              </a:buClr>
            </a:pPr>
            <a:endParaRPr lang="en-US" sz="1200" dirty="0" smtClean="0">
              <a:hlinkClick r:id="rId3"/>
            </a:endParaRPr>
          </a:p>
          <a:p>
            <a:pPr>
              <a:buClr>
                <a:srgbClr val="0C30B8"/>
              </a:buClr>
            </a:pPr>
            <a:endParaRPr lang="en-US" sz="1200" dirty="0">
              <a:hlinkClick r:id="rId3"/>
            </a:endParaRPr>
          </a:p>
          <a:p>
            <a:pPr>
              <a:buClr>
                <a:srgbClr val="0C30B8"/>
              </a:buClr>
            </a:pPr>
            <a:endParaRPr lang="en-US" sz="1200" dirty="0">
              <a:hlinkClick r:id="rId3"/>
            </a:endParaRPr>
          </a:p>
          <a:p>
            <a:pPr>
              <a:buClr>
                <a:srgbClr val="0C30B8"/>
              </a:buClr>
            </a:pPr>
            <a:r>
              <a:rPr lang="en-US" sz="1400" dirty="0" smtClean="0">
                <a:hlinkClick r:id="rId3"/>
              </a:rPr>
              <a:t>Link to NFPA 70E Standard for Electrical Safety in the Workplace</a:t>
            </a:r>
            <a:endParaRPr lang="en-US" sz="1400" dirty="0" smtClean="0"/>
          </a:p>
          <a:p>
            <a:pPr>
              <a:buClr>
                <a:srgbClr val="0C30B8"/>
              </a:buClr>
            </a:pPr>
            <a:endParaRPr lang="en-US" sz="1200" dirty="0"/>
          </a:p>
          <a:p>
            <a:r>
              <a:rPr lang="en-US" sz="2400" dirty="0" smtClean="0"/>
              <a:t> </a:t>
            </a:r>
            <a:endParaRPr lang="en-US" sz="2400" dirty="0"/>
          </a:p>
          <a:p>
            <a:endParaRPr lang="en-US" sz="1400" dirty="0"/>
          </a:p>
          <a:p>
            <a:endParaRPr lang="en-US" dirty="0"/>
          </a:p>
        </p:txBody>
      </p:sp>
      <p:sp>
        <p:nvSpPr>
          <p:cNvPr id="2" name="Title 1"/>
          <p:cNvSpPr>
            <a:spLocks noGrp="1"/>
          </p:cNvSpPr>
          <p:nvPr>
            <p:ph type="title"/>
          </p:nvPr>
        </p:nvSpPr>
        <p:spPr>
          <a:xfrm>
            <a:off x="304800" y="457000"/>
            <a:ext cx="8559478" cy="1143200"/>
          </a:xfrm>
        </p:spPr>
        <p:txBody>
          <a:bodyPr/>
          <a:lstStyle/>
          <a:p>
            <a:r>
              <a:rPr lang="en-US" dirty="0" smtClean="0">
                <a:solidFill>
                  <a:srgbClr val="0C30B8"/>
                </a:solidFill>
              </a:rPr>
              <a:t>Electrical Safety - </a:t>
            </a:r>
            <a:r>
              <a:rPr lang="en-US" sz="2400" dirty="0" smtClean="0">
                <a:solidFill>
                  <a:srgbClr val="0C30B8"/>
                </a:solidFill>
              </a:rPr>
              <a:t>Module 6 </a:t>
            </a:r>
            <a:r>
              <a:rPr lang="en-US" sz="2400" dirty="0" smtClean="0">
                <a:solidFill>
                  <a:schemeClr val="bg1"/>
                </a:solidFill>
              </a:rPr>
              <a:t>slide 6</a:t>
            </a:r>
            <a:endParaRPr lang="en-US" sz="2400" dirty="0">
              <a:solidFill>
                <a:schemeClr val="bg1"/>
              </a:solidFill>
            </a:endParaRPr>
          </a:p>
        </p:txBody>
      </p:sp>
      <p:sp>
        <p:nvSpPr>
          <p:cNvPr id="5" name="Slide Number Placeholder 4"/>
          <p:cNvSpPr>
            <a:spLocks noGrp="1"/>
          </p:cNvSpPr>
          <p:nvPr>
            <p:ph type="sldNum" sz="quarter" idx="11"/>
          </p:nvPr>
        </p:nvSpPr>
        <p:spPr/>
        <p:txBody>
          <a:bodyPr/>
          <a:lstStyle/>
          <a:p>
            <a:fld id="{B3F18419-AC6D-4ED2-A892-A000DD3A58AB}" type="slidenum">
              <a:rPr lang="en-US" smtClean="0">
                <a:solidFill>
                  <a:srgbClr val="000000">
                    <a:tint val="75000"/>
                  </a:srgbClr>
                </a:solidFill>
              </a:rPr>
              <a:pPr/>
              <a:t>6</a:t>
            </a:fld>
            <a:endParaRPr lang="en-US" dirty="0">
              <a:solidFill>
                <a:srgbClr val="000000">
                  <a:tint val="75000"/>
                </a:srgbClr>
              </a:solidFill>
            </a:endParaRPr>
          </a:p>
        </p:txBody>
      </p:sp>
    </p:spTree>
    <p:extLst>
      <p:ext uri="{BB962C8B-B14F-4D97-AF65-F5344CB8AC3E}">
        <p14:creationId xmlns:p14="http://schemas.microsoft.com/office/powerpoint/2010/main" val="545202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24000"/>
            <a:ext cx="8305800" cy="4510267"/>
          </a:xfrm>
        </p:spPr>
        <p:txBody>
          <a:bodyPr/>
          <a:lstStyle/>
          <a:p>
            <a:r>
              <a:rPr lang="en-US" sz="2400" b="1" dirty="0" smtClean="0">
                <a:solidFill>
                  <a:srgbClr val="0C30B8"/>
                </a:solidFill>
              </a:rPr>
              <a:t>What causes shocks?</a:t>
            </a:r>
            <a:endParaRPr lang="en-US" sz="2400" b="1" dirty="0">
              <a:solidFill>
                <a:srgbClr val="0C30B8"/>
              </a:solidFill>
            </a:endParaRPr>
          </a:p>
          <a:p>
            <a:endParaRPr lang="en-US" sz="1200" dirty="0" smtClean="0"/>
          </a:p>
          <a:p>
            <a:pPr marL="342900" indent="-342900">
              <a:buClr>
                <a:srgbClr val="0C30B8"/>
              </a:buClr>
              <a:buFont typeface="Wingdings" panose="05000000000000000000" pitchFamily="2" charset="2"/>
              <a:buChar char="q"/>
            </a:pPr>
            <a:r>
              <a:rPr lang="en-US" sz="2400" dirty="0" smtClean="0"/>
              <a:t>Electricity travels in circuits-normally through a conductor</a:t>
            </a:r>
          </a:p>
          <a:p>
            <a:pPr marL="342900" indent="-342900">
              <a:buClr>
                <a:schemeClr val="accent2">
                  <a:lumMod val="50000"/>
                </a:schemeClr>
              </a:buClr>
              <a:buFont typeface="Wingdings" panose="05000000000000000000" pitchFamily="2" charset="2"/>
              <a:buChar char="q"/>
            </a:pPr>
            <a:endParaRPr lang="en-US" sz="2400" dirty="0" smtClean="0"/>
          </a:p>
          <a:p>
            <a:pPr marL="342900" indent="-342900">
              <a:buClr>
                <a:schemeClr val="accent2">
                  <a:lumMod val="50000"/>
                </a:schemeClr>
              </a:buClr>
              <a:buFont typeface="Wingdings" panose="05000000000000000000" pitchFamily="2" charset="2"/>
              <a:buChar char="q"/>
            </a:pPr>
            <a:r>
              <a:rPr lang="en-US" sz="2400" dirty="0" smtClean="0"/>
              <a:t>Sometimes a person’s body mistakenly becomes part of the circuit causing electrical shocks </a:t>
            </a:r>
          </a:p>
          <a:p>
            <a:endParaRPr lang="en-US" sz="2400" dirty="0" smtClean="0"/>
          </a:p>
          <a:p>
            <a:pPr>
              <a:buClr>
                <a:srgbClr val="3333CC"/>
              </a:buClr>
            </a:pPr>
            <a:endParaRPr lang="en-US" sz="1200" dirty="0" smtClean="0">
              <a:solidFill>
                <a:schemeClr val="tx1"/>
              </a:solidFill>
            </a:endParaRPr>
          </a:p>
          <a:p>
            <a:endParaRPr lang="en-US" sz="1200" b="1" dirty="0">
              <a:solidFill>
                <a:srgbClr val="3333CC"/>
              </a:solidFill>
            </a:endParaRPr>
          </a:p>
        </p:txBody>
      </p:sp>
      <p:sp>
        <p:nvSpPr>
          <p:cNvPr id="2" name="Title 1"/>
          <p:cNvSpPr>
            <a:spLocks noGrp="1"/>
          </p:cNvSpPr>
          <p:nvPr>
            <p:ph type="title"/>
          </p:nvPr>
        </p:nvSpPr>
        <p:spPr>
          <a:xfrm>
            <a:off x="304800" y="457000"/>
            <a:ext cx="8229600" cy="1143200"/>
          </a:xfrm>
        </p:spPr>
        <p:txBody>
          <a:bodyPr/>
          <a:lstStyle/>
          <a:p>
            <a:r>
              <a:rPr lang="en-US" dirty="0" smtClean="0">
                <a:solidFill>
                  <a:srgbClr val="0C30B8"/>
                </a:solidFill>
              </a:rPr>
              <a:t>Electrical Safety</a:t>
            </a:r>
            <a:r>
              <a:rPr lang="en-US" dirty="0">
                <a:solidFill>
                  <a:srgbClr val="0C30B8"/>
                </a:solidFill>
              </a:rPr>
              <a:t> </a:t>
            </a:r>
            <a:r>
              <a:rPr lang="en-US" dirty="0" smtClean="0">
                <a:solidFill>
                  <a:srgbClr val="0C30B8"/>
                </a:solidFill>
              </a:rPr>
              <a:t>- </a:t>
            </a:r>
            <a:r>
              <a:rPr lang="en-US" sz="2400" dirty="0" smtClean="0">
                <a:solidFill>
                  <a:srgbClr val="0C30B8"/>
                </a:solidFill>
              </a:rPr>
              <a:t>Module </a:t>
            </a:r>
            <a:r>
              <a:rPr lang="en-US" sz="2400" dirty="0">
                <a:solidFill>
                  <a:srgbClr val="0C30B8"/>
                </a:solidFill>
              </a:rPr>
              <a:t>6</a:t>
            </a:r>
            <a:r>
              <a:rPr lang="en-US" dirty="0" smtClean="0">
                <a:solidFill>
                  <a:srgbClr val="0C30B8"/>
                </a:solidFill>
              </a:rPr>
              <a:t> </a:t>
            </a:r>
            <a:r>
              <a:rPr lang="en-US" sz="2400" dirty="0" smtClean="0">
                <a:solidFill>
                  <a:schemeClr val="bg1"/>
                </a:solidFill>
              </a:rPr>
              <a:t>slide 7</a:t>
            </a:r>
            <a:endParaRPr lang="en-US" sz="1600" dirty="0">
              <a:solidFill>
                <a:schemeClr val="bg1"/>
              </a:solidFill>
            </a:endParaRPr>
          </a:p>
        </p:txBody>
      </p:sp>
      <p:sp>
        <p:nvSpPr>
          <p:cNvPr id="5" name="Slide Number Placeholder 4"/>
          <p:cNvSpPr>
            <a:spLocks noGrp="1"/>
          </p:cNvSpPr>
          <p:nvPr>
            <p:ph type="sldNum" sz="quarter" idx="11"/>
          </p:nvPr>
        </p:nvSpPr>
        <p:spPr/>
        <p:txBody>
          <a:bodyPr/>
          <a:lstStyle/>
          <a:p>
            <a:fld id="{B3F18419-AC6D-4ED2-A892-A000DD3A58AB}" type="slidenum">
              <a:rPr lang="en-US" smtClean="0">
                <a:solidFill>
                  <a:srgbClr val="000000">
                    <a:tint val="75000"/>
                  </a:srgbClr>
                </a:solidFill>
              </a:rPr>
              <a:pPr/>
              <a:t>7</a:t>
            </a:fld>
            <a:endParaRPr lang="en-US">
              <a:solidFill>
                <a:srgbClr val="000000">
                  <a:tint val="75000"/>
                </a:srgbClr>
              </a:solidFill>
            </a:endParaRPr>
          </a:p>
        </p:txBody>
      </p:sp>
      <p:sp>
        <p:nvSpPr>
          <p:cNvPr id="6" name="TextBox 5"/>
          <p:cNvSpPr txBox="1"/>
          <p:nvPr/>
        </p:nvSpPr>
        <p:spPr>
          <a:xfrm>
            <a:off x="3200400" y="6248400"/>
            <a:ext cx="2672526" cy="307777"/>
          </a:xfrm>
          <a:prstGeom prst="rect">
            <a:avLst/>
          </a:prstGeom>
          <a:noFill/>
        </p:spPr>
        <p:txBody>
          <a:bodyPr wrap="none" rtlCol="0">
            <a:spAutoFit/>
          </a:bodyPr>
          <a:lstStyle/>
          <a:p>
            <a:r>
              <a:rPr lang="en-US" altLang="en-US" sz="1400" dirty="0" smtClean="0">
                <a:latin typeface="Arial" pitchFamily="34" charset="0"/>
                <a:cs typeface="Arial" pitchFamily="34" charset="0"/>
              </a:rPr>
              <a:t>Adapted from SH-20-843-SH0</a:t>
            </a:r>
            <a:endParaRPr lang="en-US" sz="1400" dirty="0"/>
          </a:p>
        </p:txBody>
      </p:sp>
    </p:spTree>
    <p:extLst>
      <p:ext uri="{BB962C8B-B14F-4D97-AF65-F5344CB8AC3E}">
        <p14:creationId xmlns:p14="http://schemas.microsoft.com/office/powerpoint/2010/main" val="1404347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24000"/>
            <a:ext cx="8305800" cy="4510267"/>
          </a:xfrm>
        </p:spPr>
        <p:txBody>
          <a:bodyPr/>
          <a:lstStyle/>
          <a:p>
            <a:r>
              <a:rPr lang="en-US" sz="2400" b="1" dirty="0" smtClean="0">
                <a:solidFill>
                  <a:srgbClr val="0C30B8"/>
                </a:solidFill>
              </a:rPr>
              <a:t>What causes shocks?</a:t>
            </a:r>
            <a:endParaRPr lang="en-US" sz="2400" b="1" dirty="0">
              <a:solidFill>
                <a:srgbClr val="0C30B8"/>
              </a:solidFill>
            </a:endParaRPr>
          </a:p>
          <a:p>
            <a:endParaRPr lang="en-US" sz="1200" dirty="0" smtClean="0"/>
          </a:p>
          <a:p>
            <a:r>
              <a:rPr lang="en-US" sz="2400" dirty="0" smtClean="0"/>
              <a:t>Shocks occur when a person’s body completes the current path with:</a:t>
            </a:r>
          </a:p>
          <a:p>
            <a:endParaRPr lang="en-US" sz="2400" dirty="0"/>
          </a:p>
          <a:p>
            <a:pPr marL="342900" indent="-342900">
              <a:buClr>
                <a:srgbClr val="0C30B8"/>
              </a:buClr>
              <a:buFont typeface="Wingdings" panose="05000000000000000000" pitchFamily="2" charset="2"/>
              <a:buChar char="q"/>
            </a:pPr>
            <a:r>
              <a:rPr lang="en-US" sz="2400" dirty="0" smtClean="0"/>
              <a:t>“Both wires of an electrical circuit</a:t>
            </a:r>
          </a:p>
          <a:p>
            <a:pPr marL="342900" indent="-342900">
              <a:buClr>
                <a:srgbClr val="0C30B8"/>
              </a:buClr>
              <a:buFont typeface="Wingdings" panose="05000000000000000000" pitchFamily="2" charset="2"/>
              <a:buChar char="q"/>
            </a:pPr>
            <a:r>
              <a:rPr lang="en-US" sz="2400" dirty="0" smtClean="0"/>
              <a:t>One wire of an energized circuit and the ground</a:t>
            </a:r>
          </a:p>
          <a:p>
            <a:pPr marL="342900" indent="-342900">
              <a:buClr>
                <a:srgbClr val="0C30B8"/>
              </a:buClr>
              <a:buFont typeface="Wingdings" panose="05000000000000000000" pitchFamily="2" charset="2"/>
              <a:buChar char="q"/>
            </a:pPr>
            <a:r>
              <a:rPr lang="en-US" sz="2400" dirty="0" smtClean="0"/>
              <a:t>A metal part that accidently becomes energized</a:t>
            </a:r>
          </a:p>
          <a:p>
            <a:pPr marL="342900" indent="-342900">
              <a:buClr>
                <a:srgbClr val="0C30B8"/>
              </a:buClr>
              <a:buFont typeface="Wingdings" panose="05000000000000000000" pitchFamily="2" charset="2"/>
              <a:buChar char="q"/>
            </a:pPr>
            <a:r>
              <a:rPr lang="en-US" sz="2400" dirty="0" smtClean="0"/>
              <a:t>Another conductor that is carrying the current”</a:t>
            </a:r>
          </a:p>
          <a:p>
            <a:pPr>
              <a:buClr>
                <a:schemeClr val="accent2">
                  <a:lumMod val="50000"/>
                </a:schemeClr>
              </a:buClr>
            </a:pPr>
            <a:endParaRPr lang="en-US" sz="2400" dirty="0" smtClean="0"/>
          </a:p>
          <a:p>
            <a:pPr>
              <a:buClr>
                <a:schemeClr val="accent2">
                  <a:lumMod val="50000"/>
                </a:schemeClr>
              </a:buClr>
            </a:pPr>
            <a:r>
              <a:rPr lang="en-US" sz="2400" dirty="0" smtClean="0"/>
              <a:t>When a person receives a shock, current flows through the body and the ground</a:t>
            </a:r>
          </a:p>
          <a:p>
            <a:pPr>
              <a:buClr>
                <a:srgbClr val="3333CC"/>
              </a:buClr>
            </a:pPr>
            <a:endParaRPr lang="en-US" sz="1200" dirty="0" smtClean="0">
              <a:solidFill>
                <a:schemeClr val="tx1"/>
              </a:solidFill>
            </a:endParaRPr>
          </a:p>
          <a:p>
            <a:endParaRPr lang="en-US" sz="1200" b="1" dirty="0">
              <a:solidFill>
                <a:srgbClr val="3333CC"/>
              </a:solidFill>
            </a:endParaRPr>
          </a:p>
        </p:txBody>
      </p:sp>
      <p:sp>
        <p:nvSpPr>
          <p:cNvPr id="2" name="Title 1"/>
          <p:cNvSpPr>
            <a:spLocks noGrp="1"/>
          </p:cNvSpPr>
          <p:nvPr>
            <p:ph type="title"/>
          </p:nvPr>
        </p:nvSpPr>
        <p:spPr>
          <a:xfrm>
            <a:off x="304800" y="457000"/>
            <a:ext cx="8229600" cy="1143200"/>
          </a:xfrm>
        </p:spPr>
        <p:txBody>
          <a:bodyPr/>
          <a:lstStyle/>
          <a:p>
            <a:r>
              <a:rPr lang="en-US" dirty="0" smtClean="0">
                <a:solidFill>
                  <a:srgbClr val="0C30B8"/>
                </a:solidFill>
              </a:rPr>
              <a:t>Electrical Safety</a:t>
            </a:r>
            <a:r>
              <a:rPr lang="en-US" dirty="0">
                <a:solidFill>
                  <a:srgbClr val="0C30B8"/>
                </a:solidFill>
              </a:rPr>
              <a:t> </a:t>
            </a:r>
            <a:r>
              <a:rPr lang="en-US" dirty="0" smtClean="0">
                <a:solidFill>
                  <a:srgbClr val="0C30B8"/>
                </a:solidFill>
              </a:rPr>
              <a:t>- </a:t>
            </a:r>
            <a:r>
              <a:rPr lang="en-US" sz="2400" dirty="0" smtClean="0">
                <a:solidFill>
                  <a:srgbClr val="0C30B8"/>
                </a:solidFill>
              </a:rPr>
              <a:t>Module </a:t>
            </a:r>
            <a:r>
              <a:rPr lang="en-US" sz="2400" dirty="0">
                <a:solidFill>
                  <a:srgbClr val="0C30B8"/>
                </a:solidFill>
              </a:rPr>
              <a:t>6</a:t>
            </a:r>
            <a:r>
              <a:rPr lang="en-US" dirty="0" smtClean="0">
                <a:solidFill>
                  <a:srgbClr val="0C30B8"/>
                </a:solidFill>
              </a:rPr>
              <a:t> </a:t>
            </a:r>
            <a:r>
              <a:rPr lang="en-US" sz="2400" dirty="0" smtClean="0">
                <a:solidFill>
                  <a:schemeClr val="bg1"/>
                </a:solidFill>
              </a:rPr>
              <a:t>slide 8</a:t>
            </a:r>
            <a:endParaRPr lang="en-US" sz="1600" dirty="0">
              <a:solidFill>
                <a:schemeClr val="bg1"/>
              </a:solidFill>
            </a:endParaRPr>
          </a:p>
        </p:txBody>
      </p:sp>
      <p:sp>
        <p:nvSpPr>
          <p:cNvPr id="5" name="Slide Number Placeholder 4"/>
          <p:cNvSpPr>
            <a:spLocks noGrp="1"/>
          </p:cNvSpPr>
          <p:nvPr>
            <p:ph type="sldNum" sz="quarter" idx="11"/>
          </p:nvPr>
        </p:nvSpPr>
        <p:spPr/>
        <p:txBody>
          <a:bodyPr/>
          <a:lstStyle/>
          <a:p>
            <a:fld id="{B3F18419-AC6D-4ED2-A892-A000DD3A58AB}" type="slidenum">
              <a:rPr lang="en-US" smtClean="0">
                <a:solidFill>
                  <a:srgbClr val="000000">
                    <a:tint val="75000"/>
                  </a:srgbClr>
                </a:solidFill>
              </a:rPr>
              <a:pPr/>
              <a:t>8</a:t>
            </a:fld>
            <a:endParaRPr lang="en-US">
              <a:solidFill>
                <a:srgbClr val="000000">
                  <a:tint val="75000"/>
                </a:srgbClr>
              </a:solidFill>
            </a:endParaRPr>
          </a:p>
        </p:txBody>
      </p:sp>
      <p:sp>
        <p:nvSpPr>
          <p:cNvPr id="6" name="TextBox 5"/>
          <p:cNvSpPr txBox="1"/>
          <p:nvPr/>
        </p:nvSpPr>
        <p:spPr>
          <a:xfrm>
            <a:off x="2895600" y="6235347"/>
            <a:ext cx="3839577" cy="369332"/>
          </a:xfrm>
          <a:prstGeom prst="rect">
            <a:avLst/>
          </a:prstGeom>
          <a:noFill/>
        </p:spPr>
        <p:txBody>
          <a:bodyPr wrap="none" rtlCol="0">
            <a:spAutoFit/>
          </a:bodyPr>
          <a:lstStyle/>
          <a:p>
            <a:r>
              <a:rPr lang="en-US" dirty="0" smtClean="0"/>
              <a:t>Source OSHA 3075-2002 (Revised)</a:t>
            </a:r>
            <a:endParaRPr lang="en-US" dirty="0"/>
          </a:p>
        </p:txBody>
      </p:sp>
    </p:spTree>
    <p:extLst>
      <p:ext uri="{BB962C8B-B14F-4D97-AF65-F5344CB8AC3E}">
        <p14:creationId xmlns:p14="http://schemas.microsoft.com/office/powerpoint/2010/main" val="4150436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24000"/>
            <a:ext cx="8305800" cy="4510267"/>
          </a:xfrm>
        </p:spPr>
        <p:txBody>
          <a:bodyPr/>
          <a:lstStyle/>
          <a:p>
            <a:r>
              <a:rPr lang="en-US" sz="2400" b="1" dirty="0" smtClean="0">
                <a:solidFill>
                  <a:srgbClr val="0C30B8"/>
                </a:solidFill>
              </a:rPr>
              <a:t>Factors impacting severity of shock</a:t>
            </a:r>
            <a:endParaRPr lang="en-US" sz="2400" b="1" dirty="0">
              <a:solidFill>
                <a:srgbClr val="0C30B8"/>
              </a:solidFill>
            </a:endParaRPr>
          </a:p>
          <a:p>
            <a:endParaRPr lang="en-US" sz="1200" dirty="0" smtClean="0"/>
          </a:p>
          <a:p>
            <a:pPr marL="342900" indent="-342900">
              <a:buClr>
                <a:srgbClr val="0C30B8"/>
              </a:buClr>
              <a:buFont typeface="Wingdings" panose="05000000000000000000" pitchFamily="2" charset="2"/>
              <a:buChar char="q"/>
            </a:pPr>
            <a:r>
              <a:rPr lang="en-US" sz="2400" dirty="0" smtClean="0"/>
              <a:t>“Amount of current flowing through the body</a:t>
            </a:r>
          </a:p>
          <a:p>
            <a:pPr marL="342900" indent="-342900">
              <a:buClr>
                <a:srgbClr val="0C30B8"/>
              </a:buClr>
              <a:buFont typeface="Wingdings" panose="05000000000000000000" pitchFamily="2" charset="2"/>
              <a:buChar char="q"/>
            </a:pPr>
            <a:r>
              <a:rPr lang="en-US" sz="2400" dirty="0" smtClean="0"/>
              <a:t>The current’s path through the body</a:t>
            </a:r>
          </a:p>
          <a:p>
            <a:pPr marL="342900" indent="-342900">
              <a:buClr>
                <a:srgbClr val="0C30B8"/>
              </a:buClr>
              <a:buFont typeface="Wingdings" panose="05000000000000000000" pitchFamily="2" charset="2"/>
              <a:buChar char="q"/>
            </a:pPr>
            <a:r>
              <a:rPr lang="en-US" sz="2400" dirty="0" smtClean="0"/>
              <a:t>The length of time the body remains in the circuit</a:t>
            </a:r>
          </a:p>
          <a:p>
            <a:pPr marL="342900" indent="-342900">
              <a:buClr>
                <a:srgbClr val="0C30B8"/>
              </a:buClr>
              <a:buFont typeface="Wingdings" panose="05000000000000000000" pitchFamily="2" charset="2"/>
              <a:buChar char="q"/>
            </a:pPr>
            <a:r>
              <a:rPr lang="en-US" sz="2400" dirty="0" smtClean="0"/>
              <a:t>The current frequency”</a:t>
            </a:r>
          </a:p>
          <a:p>
            <a:pPr marL="342900" indent="-342900">
              <a:buClr>
                <a:srgbClr val="0C30B8"/>
              </a:buClr>
              <a:buFont typeface="Wingdings" panose="05000000000000000000" pitchFamily="2" charset="2"/>
              <a:buChar char="q"/>
            </a:pPr>
            <a:r>
              <a:rPr lang="en-US" sz="2400" dirty="0" smtClean="0"/>
              <a:t>Quality of grounding </a:t>
            </a:r>
          </a:p>
          <a:p>
            <a:pPr marL="342900" indent="-342900">
              <a:buClr>
                <a:srgbClr val="0C30B8"/>
              </a:buClr>
              <a:buFont typeface="Wingdings" panose="05000000000000000000" pitchFamily="2" charset="2"/>
              <a:buChar char="q"/>
            </a:pPr>
            <a:r>
              <a:rPr lang="en-US" sz="2400" dirty="0" smtClean="0"/>
              <a:t>Working in wet conditions</a:t>
            </a:r>
          </a:p>
          <a:p>
            <a:pPr marL="342900" indent="-342900">
              <a:buClr>
                <a:srgbClr val="0C30B8"/>
              </a:buClr>
              <a:buFont typeface="Wingdings" panose="05000000000000000000" pitchFamily="2" charset="2"/>
              <a:buChar char="q"/>
            </a:pPr>
            <a:r>
              <a:rPr lang="en-US" sz="2400" dirty="0" smtClean="0"/>
              <a:t>Dryness or wetness of skin</a:t>
            </a:r>
            <a:endParaRPr lang="en-US" sz="2400" dirty="0"/>
          </a:p>
          <a:p>
            <a:pPr>
              <a:buClr>
                <a:srgbClr val="3333CC"/>
              </a:buClr>
            </a:pPr>
            <a:endParaRPr lang="en-US" sz="1200" dirty="0" smtClean="0">
              <a:solidFill>
                <a:schemeClr val="tx1"/>
              </a:solidFill>
            </a:endParaRPr>
          </a:p>
          <a:p>
            <a:endParaRPr lang="en-US" sz="1200" b="1" dirty="0">
              <a:solidFill>
                <a:srgbClr val="3333CC"/>
              </a:solidFill>
            </a:endParaRPr>
          </a:p>
        </p:txBody>
      </p:sp>
      <p:sp>
        <p:nvSpPr>
          <p:cNvPr id="2" name="Title 1"/>
          <p:cNvSpPr>
            <a:spLocks noGrp="1"/>
          </p:cNvSpPr>
          <p:nvPr>
            <p:ph type="title"/>
          </p:nvPr>
        </p:nvSpPr>
        <p:spPr>
          <a:xfrm>
            <a:off x="304800" y="457000"/>
            <a:ext cx="8229600" cy="1143200"/>
          </a:xfrm>
        </p:spPr>
        <p:txBody>
          <a:bodyPr/>
          <a:lstStyle/>
          <a:p>
            <a:r>
              <a:rPr lang="en-US" dirty="0" smtClean="0">
                <a:solidFill>
                  <a:srgbClr val="0C30B8"/>
                </a:solidFill>
              </a:rPr>
              <a:t>Electrical Safety</a:t>
            </a:r>
            <a:r>
              <a:rPr lang="en-US" dirty="0">
                <a:solidFill>
                  <a:srgbClr val="0C30B8"/>
                </a:solidFill>
              </a:rPr>
              <a:t> </a:t>
            </a:r>
            <a:r>
              <a:rPr lang="en-US" dirty="0" smtClean="0">
                <a:solidFill>
                  <a:srgbClr val="0C30B8"/>
                </a:solidFill>
              </a:rPr>
              <a:t>- </a:t>
            </a:r>
            <a:r>
              <a:rPr lang="en-US" sz="2400" dirty="0" smtClean="0">
                <a:solidFill>
                  <a:srgbClr val="0C30B8"/>
                </a:solidFill>
              </a:rPr>
              <a:t>Module </a:t>
            </a:r>
            <a:r>
              <a:rPr lang="en-US" sz="2400" dirty="0">
                <a:solidFill>
                  <a:srgbClr val="0C30B8"/>
                </a:solidFill>
              </a:rPr>
              <a:t>6</a:t>
            </a:r>
            <a:r>
              <a:rPr lang="en-US" dirty="0" smtClean="0">
                <a:solidFill>
                  <a:srgbClr val="0C30B8"/>
                </a:solidFill>
              </a:rPr>
              <a:t> </a:t>
            </a:r>
            <a:r>
              <a:rPr lang="en-US" sz="2400" dirty="0" smtClean="0">
                <a:solidFill>
                  <a:schemeClr val="bg1"/>
                </a:solidFill>
              </a:rPr>
              <a:t>slide 9</a:t>
            </a:r>
            <a:endParaRPr lang="en-US" sz="2400" dirty="0">
              <a:solidFill>
                <a:schemeClr val="bg1"/>
              </a:solidFill>
            </a:endParaRPr>
          </a:p>
        </p:txBody>
      </p:sp>
      <p:sp>
        <p:nvSpPr>
          <p:cNvPr id="5" name="Slide Number Placeholder 4"/>
          <p:cNvSpPr>
            <a:spLocks noGrp="1"/>
          </p:cNvSpPr>
          <p:nvPr>
            <p:ph type="sldNum" sz="quarter" idx="11"/>
          </p:nvPr>
        </p:nvSpPr>
        <p:spPr/>
        <p:txBody>
          <a:bodyPr/>
          <a:lstStyle/>
          <a:p>
            <a:fld id="{B3F18419-AC6D-4ED2-A892-A000DD3A58AB}" type="slidenum">
              <a:rPr lang="en-US" smtClean="0">
                <a:solidFill>
                  <a:srgbClr val="000000">
                    <a:tint val="75000"/>
                  </a:srgbClr>
                </a:solidFill>
              </a:rPr>
              <a:pPr/>
              <a:t>9</a:t>
            </a:fld>
            <a:endParaRPr lang="en-US">
              <a:solidFill>
                <a:srgbClr val="000000">
                  <a:tint val="75000"/>
                </a:srgbClr>
              </a:solidFill>
            </a:endParaRPr>
          </a:p>
        </p:txBody>
      </p:sp>
      <p:sp>
        <p:nvSpPr>
          <p:cNvPr id="6" name="TextBox 5"/>
          <p:cNvSpPr txBox="1"/>
          <p:nvPr/>
        </p:nvSpPr>
        <p:spPr>
          <a:xfrm>
            <a:off x="2895600" y="6235347"/>
            <a:ext cx="3839577" cy="369332"/>
          </a:xfrm>
          <a:prstGeom prst="rect">
            <a:avLst/>
          </a:prstGeom>
          <a:noFill/>
        </p:spPr>
        <p:txBody>
          <a:bodyPr wrap="none" rtlCol="0">
            <a:spAutoFit/>
          </a:bodyPr>
          <a:lstStyle/>
          <a:p>
            <a:r>
              <a:rPr lang="en-US" dirty="0" smtClean="0"/>
              <a:t>Source OSHA 3075-2002 (Revised)</a:t>
            </a:r>
            <a:endParaRPr lang="en-US" dirty="0"/>
          </a:p>
        </p:txBody>
      </p:sp>
    </p:spTree>
    <p:extLst>
      <p:ext uri="{BB962C8B-B14F-4D97-AF65-F5344CB8AC3E}">
        <p14:creationId xmlns:p14="http://schemas.microsoft.com/office/powerpoint/2010/main" val="1012063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3141</Words>
  <Application>Microsoft Office PowerPoint</Application>
  <PresentationFormat>On-screen Show (4:3)</PresentationFormat>
  <Paragraphs>631</Paragraphs>
  <Slides>49</Slides>
  <Notes>49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49</vt:i4>
      </vt:variant>
    </vt:vector>
  </HeadingPairs>
  <TitlesOfParts>
    <vt:vector size="56" baseType="lpstr">
      <vt:lpstr>Arial</vt:lpstr>
      <vt:lpstr>Calibri</vt:lpstr>
      <vt:lpstr>Times New Roman</vt:lpstr>
      <vt:lpstr>Wingdings</vt:lpstr>
      <vt:lpstr>2_swiss</vt:lpstr>
      <vt:lpstr>1_swiss</vt:lpstr>
      <vt:lpstr>swiss</vt:lpstr>
      <vt:lpstr>Electrical Safety - Module 6</vt:lpstr>
      <vt:lpstr>Electrical Safety - Module 6 slide 2</vt:lpstr>
      <vt:lpstr>       Electrical Safety – Module 6 </vt:lpstr>
      <vt:lpstr>Electrical Safety - Module 6 </vt:lpstr>
      <vt:lpstr>Electrical Safety - Module 6 slide 5</vt:lpstr>
      <vt:lpstr>Electrical Safety - Module 6 slide 6</vt:lpstr>
      <vt:lpstr>Electrical Safety - Module 6 slide 7</vt:lpstr>
      <vt:lpstr>Electrical Safety - Module 6 slide 8</vt:lpstr>
      <vt:lpstr>Electrical Safety - Module 6 slide 9</vt:lpstr>
      <vt:lpstr>Electrical Safety - Module 6 slide 10</vt:lpstr>
      <vt:lpstr>Electrical Safety - Module 6 slide 11</vt:lpstr>
      <vt:lpstr>Electrical Safety - Module 6 slide 12</vt:lpstr>
      <vt:lpstr>Electrical Safety - Module 6 slide 13</vt:lpstr>
      <vt:lpstr>Electrical Safety - Module 6 slide 14</vt:lpstr>
      <vt:lpstr>Electrical Safety - Module 6 slide 15</vt:lpstr>
      <vt:lpstr>Electrical Safety - Module 6 slide 16</vt:lpstr>
      <vt:lpstr>Electrical Safety - Module 6 slide 17</vt:lpstr>
      <vt:lpstr>Electrical Safety - Module 6 slide 18</vt:lpstr>
      <vt:lpstr>Electrical Safety - Module 6 slide 19</vt:lpstr>
      <vt:lpstr>Electrical Safety - Module 6 slide 20</vt:lpstr>
      <vt:lpstr>Electrical Safety - Module 6 slide 21</vt:lpstr>
      <vt:lpstr>Electrical Safety - Module 6 slide 22</vt:lpstr>
      <vt:lpstr>Electrical Safety - Module 6 slide 23</vt:lpstr>
      <vt:lpstr>Electrical Safety - Module 6 slide 24</vt:lpstr>
      <vt:lpstr>Electrical Safety - Module 6 slide 25</vt:lpstr>
      <vt:lpstr>Electrical Safety - Module 6 slide 26</vt:lpstr>
      <vt:lpstr>Electrical Safety - Module 6   slide</vt:lpstr>
      <vt:lpstr>Electrical Safety - Module 6 slide 28</vt:lpstr>
      <vt:lpstr>Electrical Safety - Module 6 slide 29</vt:lpstr>
      <vt:lpstr>Electrical Safety - Module 6 slide 30</vt:lpstr>
      <vt:lpstr>Electrical Safety - Module 6 slide 31</vt:lpstr>
      <vt:lpstr>Electrical Safety - Module 6 slide 32</vt:lpstr>
      <vt:lpstr>Electrical Safety - Module 6 slide 33</vt:lpstr>
      <vt:lpstr>Electrical Safety - Module 6 slide 34</vt:lpstr>
      <vt:lpstr>Electrical Safety - Module 6 slide 35</vt:lpstr>
      <vt:lpstr>Electrical Safety - Module 6 slide 36</vt:lpstr>
      <vt:lpstr>Electrical Safety - Module 6 slide 37</vt:lpstr>
      <vt:lpstr>Electrical Safety - Module 6 slide 38</vt:lpstr>
      <vt:lpstr>  </vt:lpstr>
      <vt:lpstr>Electrical Safety - Module 6 slide 40</vt:lpstr>
      <vt:lpstr>Electrical Safety - Module 6 slide 41</vt:lpstr>
      <vt:lpstr>Electrical Safety - Module 6 slide 42</vt:lpstr>
      <vt:lpstr>Electrical Safety - Module 6 slide 43</vt:lpstr>
      <vt:lpstr>Electrical Safety - Module 6 slide 44</vt:lpstr>
      <vt:lpstr>Electrical Safety - Module 6 slide 45</vt:lpstr>
      <vt:lpstr>Electrical Safety - Module 6 slide 46</vt:lpstr>
      <vt:lpstr>Electrical Safety - Module 6 slide 47</vt:lpstr>
      <vt:lpstr>Electrical Safety - Module 6  </vt:lpstr>
      <vt:lpstr>Electrical Safety - Module 6 slide 49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2018-07-23T19:50:37Z</dcterms:created>
  <dcterms:modified xsi:type="dcterms:W3CDTF">2018-07-23T19:54:19Z</dcterms:modified>
</cp:coreProperties>
</file>