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54" r:id="rId1"/>
  </p:sldMasterIdLst>
  <p:notesMasterIdLst>
    <p:notesMasterId r:id="rId50"/>
  </p:notesMasterIdLst>
  <p:handoutMasterIdLst>
    <p:handoutMasterId r:id="rId51"/>
  </p:handoutMasterIdLst>
  <p:sldIdLst>
    <p:sldId id="313" r:id="rId2"/>
    <p:sldId id="415" r:id="rId3"/>
    <p:sldId id="435" r:id="rId4"/>
    <p:sldId id="325" r:id="rId5"/>
    <p:sldId id="377" r:id="rId6"/>
    <p:sldId id="419" r:id="rId7"/>
    <p:sldId id="420" r:id="rId8"/>
    <p:sldId id="421" r:id="rId9"/>
    <p:sldId id="423" r:id="rId10"/>
    <p:sldId id="364" r:id="rId11"/>
    <p:sldId id="417" r:id="rId12"/>
    <p:sldId id="333" r:id="rId13"/>
    <p:sldId id="372" r:id="rId14"/>
    <p:sldId id="373" r:id="rId15"/>
    <p:sldId id="397" r:id="rId16"/>
    <p:sldId id="340" r:id="rId17"/>
    <p:sldId id="400" r:id="rId18"/>
    <p:sldId id="401" r:id="rId19"/>
    <p:sldId id="402" r:id="rId20"/>
    <p:sldId id="403" r:id="rId21"/>
    <p:sldId id="378" r:id="rId22"/>
    <p:sldId id="341" r:id="rId23"/>
    <p:sldId id="343" r:id="rId24"/>
    <p:sldId id="437" r:id="rId25"/>
    <p:sldId id="432" r:id="rId26"/>
    <p:sldId id="348" r:id="rId27"/>
    <p:sldId id="405" r:id="rId28"/>
    <p:sldId id="408" r:id="rId29"/>
    <p:sldId id="414" r:id="rId30"/>
    <p:sldId id="409" r:id="rId31"/>
    <p:sldId id="410" r:id="rId32"/>
    <p:sldId id="412" r:id="rId33"/>
    <p:sldId id="362" r:id="rId34"/>
    <p:sldId id="396" r:id="rId35"/>
    <p:sldId id="430" r:id="rId36"/>
    <p:sldId id="431" r:id="rId37"/>
    <p:sldId id="426" r:id="rId38"/>
    <p:sldId id="427" r:id="rId39"/>
    <p:sldId id="433" r:id="rId40"/>
    <p:sldId id="434" r:id="rId41"/>
    <p:sldId id="350" r:id="rId42"/>
    <p:sldId id="293" r:id="rId43"/>
    <p:sldId id="424" r:id="rId44"/>
    <p:sldId id="436" r:id="rId45"/>
    <p:sldId id="422" r:id="rId46"/>
    <p:sldId id="361" r:id="rId47"/>
    <p:sldId id="285" r:id="rId48"/>
    <p:sldId id="376" r:id="rId49"/>
  </p:sldIdLst>
  <p:sldSz cx="9144000" cy="6858000" type="screen4x3"/>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886DAE-1EAC-43BC-BB02-BD16FB6E2966}">
  <a:tblStyle styleId="{98886DAE-1EAC-43BC-BB02-BD16FB6E296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64" autoAdjust="0"/>
  </p:normalViewPr>
  <p:slideViewPr>
    <p:cSldViewPr snapToGrid="0" snapToObjects="1">
      <p:cViewPr varScale="1">
        <p:scale>
          <a:sx n="99" d="100"/>
          <a:sy n="99" d="100"/>
        </p:scale>
        <p:origin x="1566" y="90"/>
      </p:cViewPr>
      <p:guideLst>
        <p:guide orient="horz" pos="2160"/>
        <p:guide pos="2880"/>
      </p:guideLst>
    </p:cSldViewPr>
  </p:slideViewPr>
  <p:outlineViewPr>
    <p:cViewPr>
      <p:scale>
        <a:sx n="33" d="100"/>
        <a:sy n="33" d="100"/>
      </p:scale>
      <p:origin x="0" y="-1469"/>
    </p:cViewPr>
  </p:outlineViewPr>
  <p:notesTextViewPr>
    <p:cViewPr>
      <p:scale>
        <a:sx n="100" d="100"/>
        <a:sy n="100" d="100"/>
      </p:scale>
      <p:origin x="0" y="0"/>
    </p:cViewPr>
  </p:notesTextViewPr>
  <p:sorterViewPr>
    <p:cViewPr>
      <p:scale>
        <a:sx n="119" d="100"/>
        <a:sy n="119" d="100"/>
      </p:scale>
      <p:origin x="0" y="7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1440" tIns="45720" rIns="91440" bIns="45720" rtlCol="0"/>
          <a:lstStyle>
            <a:lvl1pPr algn="r">
              <a:defRPr sz="1200"/>
            </a:lvl1pPr>
          </a:lstStyle>
          <a:p>
            <a:fld id="{B9F77BD6-E5B6-473F-8799-709ECA46DD29}" type="datetimeFigureOut">
              <a:rPr lang="en-US" smtClean="0"/>
              <a:t>7/23/2018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1440" tIns="45720" rIns="91440" bIns="45720" rtlCol="0" anchor="b"/>
          <a:lstStyle>
            <a:lvl1pPr algn="r">
              <a:defRPr sz="1200"/>
            </a:lvl1pPr>
          </a:lstStyle>
          <a:p>
            <a:fld id="{5C465E84-966A-4E6C-87B9-034B0CA8F723}" type="slidenum">
              <a:rPr lang="en-US" smtClean="0"/>
              <a:t>‹#›</a:t>
            </a:fld>
            <a:endParaRPr lang="en-US"/>
          </a:p>
        </p:txBody>
      </p:sp>
    </p:spTree>
    <p:extLst>
      <p:ext uri="{BB962C8B-B14F-4D97-AF65-F5344CB8AC3E}">
        <p14:creationId xmlns:p14="http://schemas.microsoft.com/office/powerpoint/2010/main" val="335088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95009" y="4387136"/>
            <a:ext cx="5560059" cy="4156233"/>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9854419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Module 5 focuses on the prevention of musculoskeletal injuries in steel warehousing activities.</a:t>
            </a:r>
            <a:endParaRPr lang="en-US" dirty="0"/>
          </a:p>
        </p:txBody>
      </p:sp>
    </p:spTree>
    <p:extLst>
      <p:ext uri="{BB962C8B-B14F-4D97-AF65-F5344CB8AC3E}">
        <p14:creationId xmlns:p14="http://schemas.microsoft.com/office/powerpoint/2010/main" val="315869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addresses the impact and frequency of MSDS in the workplace.</a:t>
            </a:r>
            <a:endParaRPr lang="en-US" dirty="0"/>
          </a:p>
        </p:txBody>
      </p:sp>
    </p:spTree>
    <p:extLst>
      <p:ext uri="{BB962C8B-B14F-4D97-AF65-F5344CB8AC3E}">
        <p14:creationId xmlns:p14="http://schemas.microsoft.com/office/powerpoint/2010/main" val="252001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7D49316A-0DA5-4AB6-870D-EA2084C11BAE}" type="slidenum">
              <a:rPr lang="en-US" altLang="en-US" smtClean="0">
                <a:latin typeface="Times New Roman" pitchFamily="18" charset="0"/>
              </a:rPr>
              <a:pPr/>
              <a:t>11</a:t>
            </a:fld>
            <a:endParaRPr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xfrm>
            <a:off x="1165225" y="692150"/>
            <a:ext cx="4619625" cy="3463925"/>
          </a:xfrm>
          <a:ln/>
        </p:spPr>
      </p:sp>
      <p:sp>
        <p:nvSpPr>
          <p:cNvPr id="37892"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identifies parts of the body affected by MSDS.</a:t>
            </a:r>
            <a:endParaRPr lang="en-US" altLang="en-US" dirty="0" smtClean="0"/>
          </a:p>
        </p:txBody>
      </p:sp>
    </p:spTree>
    <p:extLst>
      <p:ext uri="{BB962C8B-B14F-4D97-AF65-F5344CB8AC3E}">
        <p14:creationId xmlns:p14="http://schemas.microsoft.com/office/powerpoint/2010/main" val="70451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C978500-CAA0-413F-89CC-068712D62282}" type="slidenum">
              <a:rPr lang="en-US" altLang="en-US" smtClean="0">
                <a:latin typeface="Times New Roman" pitchFamily="18" charset="0"/>
              </a:rPr>
              <a:pPr/>
              <a:t>12</a:t>
            </a:fld>
            <a:endParaRPr lang="en-US" altLang="en-US" smtClean="0">
              <a:latin typeface="Times New Roman" pitchFamily="18" charset="0"/>
            </a:endParaRPr>
          </a:p>
        </p:txBody>
      </p:sp>
      <p:sp>
        <p:nvSpPr>
          <p:cNvPr id="39939" name="Rectangle 2"/>
          <p:cNvSpPr>
            <a:spLocks noGrp="1" noRot="1" noChangeAspect="1" noChangeArrowheads="1" noTextEdit="1"/>
          </p:cNvSpPr>
          <p:nvPr>
            <p:ph type="sldImg"/>
          </p:nvPr>
        </p:nvSpPr>
        <p:spPr>
          <a:xfrm>
            <a:off x="1165225" y="692150"/>
            <a:ext cx="4619625" cy="3463925"/>
          </a:xfrm>
          <a:ln/>
        </p:spPr>
      </p:sp>
      <p:sp>
        <p:nvSpPr>
          <p:cNvPr id="39940"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identifies symptoms of MSDS.</a:t>
            </a:r>
            <a:endParaRPr lang="en-US" altLang="en-US" b="1" dirty="0" smtClean="0"/>
          </a:p>
          <a:p>
            <a:endParaRPr lang="en-US" altLang="en-US" b="1" dirty="0" smtClean="0"/>
          </a:p>
        </p:txBody>
      </p:sp>
    </p:spTree>
    <p:extLst>
      <p:ext uri="{BB962C8B-B14F-4D97-AF65-F5344CB8AC3E}">
        <p14:creationId xmlns:p14="http://schemas.microsoft.com/office/powerpoint/2010/main" val="198899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3" name="Notes Placeholder 2"/>
          <p:cNvSpPr>
            <a:spLocks noGrp="1"/>
          </p:cNvSpPr>
          <p:nvPr>
            <p:ph type="body" idx="1"/>
          </p:nvPr>
        </p:nvSpPr>
        <p:spPr>
          <a:xfrm>
            <a:off x="695008" y="4387136"/>
            <a:ext cx="5560060" cy="4541070"/>
          </a:xfrm>
        </p:spPr>
        <p:txBody>
          <a:bodyPr/>
          <a:lstStyle/>
          <a:p>
            <a:pPr eaLnBrk="1" fontAlgn="auto" hangingPunct="1">
              <a:spcBef>
                <a:spcPts val="0"/>
              </a:spcBef>
              <a:spcAft>
                <a:spcPts val="0"/>
              </a:spcAft>
              <a:defRPr/>
            </a:pPr>
            <a:r>
              <a:rPr lang="en-US" sz="1100" kern="1200" dirty="0" smtClean="0">
                <a:solidFill>
                  <a:schemeClr val="tx1"/>
                </a:solidFill>
                <a:effectLst/>
                <a:latin typeface="+mn-lt"/>
                <a:ea typeface="+mn-ea"/>
                <a:cs typeface="+mn-cs"/>
              </a:rPr>
              <a:t>This slide identifies key risk factors for MSDS.</a:t>
            </a:r>
            <a:endParaRPr lang="en-US" b="1" dirty="0" smtClean="0"/>
          </a:p>
          <a:p>
            <a:pPr eaLnBrk="1" fontAlgn="auto" hangingPunct="1">
              <a:spcBef>
                <a:spcPts val="0"/>
              </a:spcBef>
              <a:spcAft>
                <a:spcPts val="0"/>
              </a:spcAft>
              <a:defRPr/>
            </a:pPr>
            <a:endParaRPr lang="en-US" b="1" dirty="0" smtClean="0"/>
          </a:p>
          <a:p>
            <a:pPr marL="231115" indent="-231115" eaLnBrk="1" fontAlgn="auto" hangingPunct="1">
              <a:spcBef>
                <a:spcPts val="0"/>
              </a:spcBef>
              <a:spcAft>
                <a:spcPts val="0"/>
              </a:spcAft>
              <a:buFont typeface="+mj-lt"/>
              <a:buAutoNum type="arabicPeriod"/>
              <a:defRPr/>
            </a:pPr>
            <a:endParaRPr lang="en-US" dirty="0" smtClean="0"/>
          </a:p>
          <a:p>
            <a:pPr marL="231115" indent="-231115" eaLnBrk="1" fontAlgn="auto" hangingPunct="1">
              <a:spcBef>
                <a:spcPts val="0"/>
              </a:spcBef>
              <a:spcAft>
                <a:spcPts val="0"/>
              </a:spcAft>
              <a:buFont typeface="+mj-lt"/>
              <a:buAutoNum type="arabicPeriod"/>
              <a:defRPr/>
            </a:pPr>
            <a:endParaRPr lang="en-US" dirty="0"/>
          </a:p>
          <a:p>
            <a:pPr eaLnBrk="1" fontAlgn="auto" hangingPunct="1">
              <a:spcBef>
                <a:spcPts val="0"/>
              </a:spcBef>
              <a:spcAft>
                <a:spcPts val="0"/>
              </a:spcAft>
              <a:defRPr/>
            </a:pPr>
            <a:endParaRPr lang="en-US" dirty="0" smtClean="0"/>
          </a:p>
        </p:txBody>
      </p:sp>
      <p:sp>
        <p:nvSpPr>
          <p:cNvPr id="56323" name="Slide Number Placeholder 3"/>
          <p:cNvSpPr>
            <a:spLocks noGrp="1"/>
          </p:cNvSpPr>
          <p:nvPr>
            <p:ph type="sldNum" sz="quarter" idx="5"/>
          </p:nvPr>
        </p:nvSpPr>
        <p:spPr bwMode="auto">
          <a:xfrm>
            <a:off x="3936768" y="8772379"/>
            <a:ext cx="3011699" cy="46212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5B4F183-5285-49E0-AE76-0B74BEA9901A}"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409049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29AF2D73-3B3F-4B00-987C-574EF45B1F5C}" type="slidenum">
              <a:rPr lang="en-US" altLang="en-US" smtClean="0">
                <a:latin typeface="Times New Roman" pitchFamily="18" charset="0"/>
              </a:rPr>
              <a:pPr/>
              <a:t>14</a:t>
            </a:fld>
            <a:endParaRPr lang="en-US" altLang="en-US" smtClean="0">
              <a:latin typeface="Times New Roman" pitchFamily="18" charset="0"/>
            </a:endParaRPr>
          </a:p>
        </p:txBody>
      </p:sp>
      <p:sp>
        <p:nvSpPr>
          <p:cNvPr id="36867" name="Rectangle 2"/>
          <p:cNvSpPr>
            <a:spLocks noGrp="1" noRot="1" noChangeAspect="1" noChangeArrowheads="1" noTextEdit="1"/>
          </p:cNvSpPr>
          <p:nvPr>
            <p:ph type="sldImg"/>
          </p:nvPr>
        </p:nvSpPr>
        <p:spPr>
          <a:xfrm>
            <a:off x="1165225" y="692150"/>
            <a:ext cx="4619625" cy="3463925"/>
          </a:xfrm>
          <a:ln/>
        </p:spPr>
      </p:sp>
      <p:sp>
        <p:nvSpPr>
          <p:cNvPr id="36868"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presents a method for assessing the risk of MSDS.</a:t>
            </a:r>
            <a:endParaRPr lang="en-US" altLang="en-US" dirty="0" smtClean="0"/>
          </a:p>
        </p:txBody>
      </p:sp>
    </p:spTree>
    <p:extLst>
      <p:ext uri="{BB962C8B-B14F-4D97-AF65-F5344CB8AC3E}">
        <p14:creationId xmlns:p14="http://schemas.microsoft.com/office/powerpoint/2010/main" val="311301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presents conditions which may aggravate MSDS.</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2660BB31-E671-4D4E-AC1D-E963642831C8}" type="slidenum">
              <a:rPr lang="en-US" smtClean="0"/>
              <a:pPr>
                <a:defRPr/>
              </a:pPr>
              <a:t>15</a:t>
            </a:fld>
            <a:endParaRPr lang="en-US"/>
          </a:p>
        </p:txBody>
      </p:sp>
    </p:spTree>
    <p:extLst>
      <p:ext uri="{BB962C8B-B14F-4D97-AF65-F5344CB8AC3E}">
        <p14:creationId xmlns:p14="http://schemas.microsoft.com/office/powerpoint/2010/main" val="964989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E2D2A1F-79C4-4842-A9A6-4626220E9FED}" type="slidenum">
              <a:rPr lang="en-US" altLang="en-US" smtClean="0">
                <a:latin typeface="Times New Roman" pitchFamily="18" charset="0"/>
              </a:rPr>
              <a:pPr/>
              <a:t>16</a:t>
            </a:fld>
            <a:endParaRPr lang="en-US" altLang="en-US" smtClean="0">
              <a:latin typeface="Times New Roman" pitchFamily="18" charset="0"/>
            </a:endParaRPr>
          </a:p>
        </p:txBody>
      </p:sp>
      <p:sp>
        <p:nvSpPr>
          <p:cNvPr id="47107" name="Rectangle 2"/>
          <p:cNvSpPr>
            <a:spLocks noGrp="1" noRot="1" noChangeAspect="1" noChangeArrowheads="1" noTextEdit="1"/>
          </p:cNvSpPr>
          <p:nvPr>
            <p:ph type="sldImg"/>
          </p:nvPr>
        </p:nvSpPr>
        <p:spPr>
          <a:xfrm>
            <a:off x="1165225" y="692150"/>
            <a:ext cx="4619625" cy="3463925"/>
          </a:xfrm>
          <a:ln/>
        </p:spPr>
      </p:sp>
      <p:sp>
        <p:nvSpPr>
          <p:cNvPr id="47108"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depicts proper lifting posture.</a:t>
            </a:r>
          </a:p>
          <a:p>
            <a:endParaRPr lang="en-US" altLang="en-US" dirty="0" smtClean="0"/>
          </a:p>
        </p:txBody>
      </p:sp>
    </p:spTree>
    <p:extLst>
      <p:ext uri="{BB962C8B-B14F-4D97-AF65-F5344CB8AC3E}">
        <p14:creationId xmlns:p14="http://schemas.microsoft.com/office/powerpoint/2010/main" val="4252338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addresses the impact of back injuries in the work place.</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277767CA-EA4B-469C-A898-4FDAA0249A69}" type="slidenum">
              <a:rPr lang="en-US" smtClean="0"/>
              <a:pPr>
                <a:defRPr/>
              </a:pPr>
              <a:t>17</a:t>
            </a:fld>
            <a:endParaRPr lang="en-US"/>
          </a:p>
        </p:txBody>
      </p:sp>
    </p:spTree>
    <p:extLst>
      <p:ext uri="{BB962C8B-B14F-4D97-AF65-F5344CB8AC3E}">
        <p14:creationId xmlns:p14="http://schemas.microsoft.com/office/powerpoint/2010/main" val="127119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presents information on the spine and stresses placed on the spine when lifting.</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C605A323-C95B-458A-B8F6-B2A125327208}" type="slidenum">
              <a:rPr lang="en-US" smtClean="0"/>
              <a:pPr>
                <a:defRPr/>
              </a:pPr>
              <a:t>18</a:t>
            </a:fld>
            <a:endParaRPr lang="en-US"/>
          </a:p>
        </p:txBody>
      </p:sp>
    </p:spTree>
    <p:extLst>
      <p:ext uri="{BB962C8B-B14F-4D97-AF65-F5344CB8AC3E}">
        <p14:creationId xmlns:p14="http://schemas.microsoft.com/office/powerpoint/2010/main" val="292725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identifies the causes of back injuries.</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61D9DD43-CF9C-4743-996A-CB924EB5C741}" type="slidenum">
              <a:rPr lang="en-US" smtClean="0"/>
              <a:pPr>
                <a:defRPr/>
              </a:pPr>
              <a:t>19</a:t>
            </a:fld>
            <a:endParaRPr lang="en-US"/>
          </a:p>
        </p:txBody>
      </p:sp>
    </p:spTree>
    <p:extLst>
      <p:ext uri="{BB962C8B-B14F-4D97-AF65-F5344CB8AC3E}">
        <p14:creationId xmlns:p14="http://schemas.microsoft.com/office/powerpoint/2010/main" val="172216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95010" y="4387136"/>
            <a:ext cx="5560059" cy="4156233"/>
          </a:xfrm>
          <a:prstGeom prst="rect">
            <a:avLst/>
          </a:prstGeom>
        </p:spPr>
        <p:txBody>
          <a:bodyPr lIns="91425" tIns="91425" rIns="91425" bIns="91425" anchor="t" anchorCtr="0">
            <a:noAutofit/>
          </a:bodyPr>
          <a:lstStyle/>
          <a:p>
            <a:pPr>
              <a:spcBef>
                <a:spcPts val="0"/>
              </a:spcBef>
              <a:buNone/>
            </a:pPr>
            <a:r>
              <a:rPr lang="en-US" sz="1100" kern="1200" dirty="0" smtClean="0">
                <a:solidFill>
                  <a:schemeClr val="tx1"/>
                </a:solidFill>
                <a:effectLst/>
                <a:latin typeface="+mn-lt"/>
                <a:ea typeface="+mn-ea"/>
                <a:cs typeface="+mn-cs"/>
              </a:rPr>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identifies the symptoms of back injuries.</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ADAFA3AA-9DA4-47F7-954C-B2A444FE3CA7}" type="slidenum">
              <a:rPr lang="en-US" smtClean="0"/>
              <a:pPr>
                <a:defRPr/>
              </a:pPr>
              <a:t>20</a:t>
            </a:fld>
            <a:endParaRPr lang="en-US"/>
          </a:p>
        </p:txBody>
      </p:sp>
    </p:spTree>
    <p:extLst>
      <p:ext uri="{BB962C8B-B14F-4D97-AF65-F5344CB8AC3E}">
        <p14:creationId xmlns:p14="http://schemas.microsoft.com/office/powerpoint/2010/main" val="1653748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E2D2A1F-79C4-4842-A9A6-4626220E9FED}" type="slidenum">
              <a:rPr lang="en-US" altLang="en-US" smtClean="0">
                <a:latin typeface="Times New Roman" pitchFamily="18" charset="0"/>
              </a:rPr>
              <a:pPr/>
              <a:t>21</a:t>
            </a:fld>
            <a:endParaRPr lang="en-US" altLang="en-US" smtClean="0">
              <a:latin typeface="Times New Roman" pitchFamily="18" charset="0"/>
            </a:endParaRPr>
          </a:p>
        </p:txBody>
      </p:sp>
      <p:sp>
        <p:nvSpPr>
          <p:cNvPr id="47107" name="Rectangle 2"/>
          <p:cNvSpPr>
            <a:spLocks noGrp="1" noRot="1" noChangeAspect="1" noChangeArrowheads="1" noTextEdit="1"/>
          </p:cNvSpPr>
          <p:nvPr>
            <p:ph type="sldImg"/>
          </p:nvPr>
        </p:nvSpPr>
        <p:spPr>
          <a:xfrm>
            <a:off x="1165225" y="692150"/>
            <a:ext cx="4619625" cy="3463925"/>
          </a:xfrm>
          <a:ln/>
        </p:spPr>
      </p:sp>
      <p:sp>
        <p:nvSpPr>
          <p:cNvPr id="47108"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indicates considerations for lifting including lifting factors, lifting conditions and weight that can be lifted under certain conditions.</a:t>
            </a:r>
            <a:endParaRPr lang="en-US" altLang="en-US" dirty="0" smtClean="0"/>
          </a:p>
        </p:txBody>
      </p:sp>
    </p:spTree>
    <p:extLst>
      <p:ext uri="{BB962C8B-B14F-4D97-AF65-F5344CB8AC3E}">
        <p14:creationId xmlns:p14="http://schemas.microsoft.com/office/powerpoint/2010/main" val="263839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459B76A9-4657-48CF-93E3-6BFD51325499}" type="slidenum">
              <a:rPr lang="en-US" altLang="en-US" smtClean="0">
                <a:latin typeface="Times New Roman" pitchFamily="18" charset="0"/>
              </a:rPr>
              <a:pPr/>
              <a:t>22</a:t>
            </a:fld>
            <a:endParaRPr lang="en-US" altLang="en-US" smtClean="0">
              <a:latin typeface="Times New Roman" pitchFamily="18" charset="0"/>
            </a:endParaRPr>
          </a:p>
        </p:txBody>
      </p:sp>
      <p:sp>
        <p:nvSpPr>
          <p:cNvPr id="48131" name="Rectangle 2"/>
          <p:cNvSpPr>
            <a:spLocks noGrp="1" noRot="1" noChangeAspect="1" noChangeArrowheads="1" noTextEdit="1"/>
          </p:cNvSpPr>
          <p:nvPr>
            <p:ph type="sldImg"/>
          </p:nvPr>
        </p:nvSpPr>
        <p:spPr>
          <a:xfrm>
            <a:off x="1165225" y="692150"/>
            <a:ext cx="4619625" cy="3463925"/>
          </a:xfrm>
          <a:ln/>
        </p:spPr>
      </p:sp>
      <p:sp>
        <p:nvSpPr>
          <p:cNvPr id="48132"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indicates strategies for reducing back injuries from lifting, including planning the lift and lifting basics.</a:t>
            </a:r>
            <a:endParaRPr lang="en-US" altLang="en-US" dirty="0" smtClean="0"/>
          </a:p>
        </p:txBody>
      </p:sp>
    </p:spTree>
    <p:extLst>
      <p:ext uri="{BB962C8B-B14F-4D97-AF65-F5344CB8AC3E}">
        <p14:creationId xmlns:p14="http://schemas.microsoft.com/office/powerpoint/2010/main" val="164167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72DC3FF-45BA-4B67-B942-950A349FA8C1}" type="slidenum">
              <a:rPr lang="en-US" altLang="en-US" smtClean="0">
                <a:latin typeface="Times New Roman" pitchFamily="18" charset="0"/>
              </a:rPr>
              <a:pPr/>
              <a:t>23</a:t>
            </a:fld>
            <a:endParaRPr lang="en-US" altLang="en-US" smtClean="0">
              <a:latin typeface="Times New Roman" pitchFamily="18" charset="0"/>
            </a:endParaRPr>
          </a:p>
        </p:txBody>
      </p:sp>
      <p:sp>
        <p:nvSpPr>
          <p:cNvPr id="50179" name="Rectangle 2"/>
          <p:cNvSpPr>
            <a:spLocks noGrp="1" noRot="1" noChangeAspect="1" noChangeArrowheads="1" noTextEdit="1"/>
          </p:cNvSpPr>
          <p:nvPr>
            <p:ph type="sldImg"/>
          </p:nvPr>
        </p:nvSpPr>
        <p:spPr>
          <a:xfrm>
            <a:off x="1165225" y="692150"/>
            <a:ext cx="4619625" cy="3463925"/>
          </a:xfrm>
          <a:ln/>
        </p:spPr>
      </p:sp>
      <p:sp>
        <p:nvSpPr>
          <p:cNvPr id="50180" name="Rectangle 3"/>
          <p:cNvSpPr>
            <a:spLocks noGrp="1" noChangeArrowheads="1"/>
          </p:cNvSpPr>
          <p:nvPr>
            <p:ph type="body" idx="1"/>
          </p:nvPr>
        </p:nvSpPr>
        <p:spPr>
          <a:noFill/>
        </p:spPr>
        <p:txBody>
          <a:bodyPr/>
          <a:lstStyle/>
          <a:p>
            <a:pPr marL="216233" indent="-216233"/>
            <a:r>
              <a:rPr lang="en-US" sz="1100" kern="1200" dirty="0" smtClean="0">
                <a:solidFill>
                  <a:schemeClr val="tx1"/>
                </a:solidFill>
                <a:effectLst/>
                <a:latin typeface="+mn-lt"/>
                <a:ea typeface="+mn-ea"/>
                <a:cs typeface="+mn-cs"/>
              </a:rPr>
              <a:t>This slide depicts the impact on the spine of proper and improper lifting. </a:t>
            </a:r>
            <a:endParaRPr lang="en-US" altLang="en-US" dirty="0" smtClean="0"/>
          </a:p>
        </p:txBody>
      </p:sp>
    </p:spTree>
    <p:extLst>
      <p:ext uri="{BB962C8B-B14F-4D97-AF65-F5344CB8AC3E}">
        <p14:creationId xmlns:p14="http://schemas.microsoft.com/office/powerpoint/2010/main" val="2614066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A89D6F8-9728-4D0E-9A90-949A9962A29C}" type="slidenum">
              <a:rPr lang="en-US" altLang="en-US" smtClean="0">
                <a:latin typeface="Times New Roman" pitchFamily="18" charset="0"/>
              </a:rPr>
              <a:pPr/>
              <a:t>24</a:t>
            </a:fld>
            <a:endParaRPr lang="en-US" altLang="en-US" smtClean="0">
              <a:latin typeface="Times New Roman" pitchFamily="18" charset="0"/>
            </a:endParaRPr>
          </a:p>
        </p:txBody>
      </p:sp>
      <p:sp>
        <p:nvSpPr>
          <p:cNvPr id="51203" name="Rectangle 2"/>
          <p:cNvSpPr>
            <a:spLocks noGrp="1" noRot="1" noChangeAspect="1" noChangeArrowheads="1" noTextEdit="1"/>
          </p:cNvSpPr>
          <p:nvPr>
            <p:ph type="sldImg"/>
          </p:nvPr>
        </p:nvSpPr>
        <p:spPr>
          <a:xfrm>
            <a:off x="1165225" y="692150"/>
            <a:ext cx="4619625" cy="3463925"/>
          </a:xfrm>
          <a:ln/>
        </p:spPr>
      </p:sp>
      <p:sp>
        <p:nvSpPr>
          <p:cNvPr id="51204"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depicts good posture and bad posture for lifting.</a:t>
            </a:r>
            <a:endParaRPr lang="en-US" altLang="en-US" dirty="0" smtClean="0"/>
          </a:p>
        </p:txBody>
      </p:sp>
    </p:spTree>
    <p:extLst>
      <p:ext uri="{BB962C8B-B14F-4D97-AF65-F5344CB8AC3E}">
        <p14:creationId xmlns:p14="http://schemas.microsoft.com/office/powerpoint/2010/main" val="1014745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A89D6F8-9728-4D0E-9A90-949A9962A29C}" type="slidenum">
              <a:rPr lang="en-US" altLang="en-US" smtClean="0">
                <a:latin typeface="Times New Roman" pitchFamily="18" charset="0"/>
              </a:rPr>
              <a:pPr/>
              <a:t>25</a:t>
            </a:fld>
            <a:endParaRPr lang="en-US" altLang="en-US" smtClean="0">
              <a:latin typeface="Times New Roman" pitchFamily="18" charset="0"/>
            </a:endParaRPr>
          </a:p>
        </p:txBody>
      </p:sp>
      <p:sp>
        <p:nvSpPr>
          <p:cNvPr id="51203" name="Rectangle 2"/>
          <p:cNvSpPr>
            <a:spLocks noGrp="1" noRot="1" noChangeAspect="1" noChangeArrowheads="1" noTextEdit="1"/>
          </p:cNvSpPr>
          <p:nvPr>
            <p:ph type="sldImg"/>
          </p:nvPr>
        </p:nvSpPr>
        <p:spPr>
          <a:xfrm>
            <a:off x="1165225" y="692150"/>
            <a:ext cx="4619625" cy="3463925"/>
          </a:xfrm>
          <a:ln/>
        </p:spPr>
      </p:sp>
      <p:sp>
        <p:nvSpPr>
          <p:cNvPr id="51204"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The speaker should conduct an in-class lifting demonstration. Have an attendee lift a light object and critique the attendee’s posture.</a:t>
            </a:r>
            <a:endParaRPr lang="en-US" altLang="en-US" dirty="0" smtClean="0"/>
          </a:p>
        </p:txBody>
      </p:sp>
    </p:spTree>
    <p:extLst>
      <p:ext uri="{BB962C8B-B14F-4D97-AF65-F5344CB8AC3E}">
        <p14:creationId xmlns:p14="http://schemas.microsoft.com/office/powerpoint/2010/main" val="300931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E04494D9-5D5A-4BD7-BB29-F8FEDCC9425B}" type="slidenum">
              <a:rPr lang="en-US" altLang="en-US" smtClean="0">
                <a:latin typeface="Times New Roman" pitchFamily="18" charset="0"/>
              </a:rPr>
              <a:pPr/>
              <a:t>26</a:t>
            </a:fld>
            <a:endParaRPr lang="en-US" altLang="en-US" smtClean="0">
              <a:latin typeface="Times New Roman" pitchFamily="18" charset="0"/>
            </a:endParaRPr>
          </a:p>
        </p:txBody>
      </p:sp>
      <p:sp>
        <p:nvSpPr>
          <p:cNvPr id="55299" name="Rectangle 2"/>
          <p:cNvSpPr>
            <a:spLocks noGrp="1" noRot="1" noChangeAspect="1" noChangeArrowheads="1" noTextEdit="1"/>
          </p:cNvSpPr>
          <p:nvPr>
            <p:ph type="sldImg"/>
          </p:nvPr>
        </p:nvSpPr>
        <p:spPr>
          <a:xfrm>
            <a:off x="1165225" y="692150"/>
            <a:ext cx="4619625" cy="3463925"/>
          </a:xfrm>
          <a:ln/>
        </p:spPr>
      </p:sp>
      <p:sp>
        <p:nvSpPr>
          <p:cNvPr id="55300" name="Rectangle 3"/>
          <p:cNvSpPr>
            <a:spLocks noGrp="1" noChangeArrowheads="1"/>
          </p:cNvSpPr>
          <p:nvPr>
            <p:ph type="body" idx="1"/>
          </p:nvPr>
        </p:nvSpPr>
        <p:spPr>
          <a:xfrm>
            <a:off x="76922" y="4309559"/>
            <a:ext cx="6950075" cy="4156845"/>
          </a:xfrm>
          <a:noFill/>
        </p:spPr>
        <p:txBody>
          <a:bodyPr/>
          <a:lstStyle/>
          <a:p>
            <a:r>
              <a:rPr lang="en-US" sz="1100" kern="1200" dirty="0" smtClean="0">
                <a:solidFill>
                  <a:schemeClr val="tx1"/>
                </a:solidFill>
                <a:effectLst/>
                <a:latin typeface="+mn-lt"/>
                <a:ea typeface="+mn-ea"/>
                <a:cs typeface="+mn-cs"/>
              </a:rPr>
              <a:t>This slide introduces the concept of vibration related injuries.</a:t>
            </a:r>
            <a:endParaRPr lang="en-US" altLang="en-US" dirty="0" smtClean="0"/>
          </a:p>
        </p:txBody>
      </p:sp>
    </p:spTree>
    <p:extLst>
      <p:ext uri="{BB962C8B-B14F-4D97-AF65-F5344CB8AC3E}">
        <p14:creationId xmlns:p14="http://schemas.microsoft.com/office/powerpoint/2010/main" val="377191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lists some of the tools which can cause vibration that are commonly used in steel shops.</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23BE1B75-2594-43FB-B600-4B0A9D3D70D1}" type="slidenum">
              <a:rPr lang="en-US" smtClean="0"/>
              <a:pPr>
                <a:defRPr/>
              </a:pPr>
              <a:t>27</a:t>
            </a:fld>
            <a:endParaRPr lang="en-US"/>
          </a:p>
        </p:txBody>
      </p:sp>
    </p:spTree>
    <p:extLst>
      <p:ext uri="{BB962C8B-B14F-4D97-AF65-F5344CB8AC3E}">
        <p14:creationId xmlns:p14="http://schemas.microsoft.com/office/powerpoint/2010/main" val="146624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introduces the concept of HAVS (Hands-Arms- Vibration Syndrome).</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73C0F171-5BBB-483D-9E49-EA8AB46EF8F8}" type="slidenum">
              <a:rPr lang="en-US" smtClean="0"/>
              <a:pPr>
                <a:defRPr/>
              </a:pPr>
              <a:t>28</a:t>
            </a:fld>
            <a:endParaRPr lang="en-US"/>
          </a:p>
        </p:txBody>
      </p:sp>
    </p:spTree>
    <p:extLst>
      <p:ext uri="{BB962C8B-B14F-4D97-AF65-F5344CB8AC3E}">
        <p14:creationId xmlns:p14="http://schemas.microsoft.com/office/powerpoint/2010/main" val="449625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identifies risk factors for HAVS.</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73C0F171-5BBB-483D-9E49-EA8AB46EF8F8}" type="slidenum">
              <a:rPr lang="en-US" smtClean="0"/>
              <a:pPr>
                <a:defRPr/>
              </a:pPr>
              <a:t>29</a:t>
            </a:fld>
            <a:endParaRPr lang="en-US"/>
          </a:p>
        </p:txBody>
      </p:sp>
    </p:spTree>
    <p:extLst>
      <p:ext uri="{BB962C8B-B14F-4D97-AF65-F5344CB8AC3E}">
        <p14:creationId xmlns:p14="http://schemas.microsoft.com/office/powerpoint/2010/main" val="133313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208088" y="679450"/>
            <a:ext cx="4533900" cy="34004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95010" y="4307124"/>
            <a:ext cx="5560059" cy="4080434"/>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690283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Anti-vibration gloves may help prevent HAVS.</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719A3DE7-CA07-4B09-849C-32D825157EE3}" type="slidenum">
              <a:rPr lang="en-US" smtClean="0"/>
              <a:pPr>
                <a:defRPr/>
              </a:pPr>
              <a:t>30</a:t>
            </a:fld>
            <a:endParaRPr lang="en-US"/>
          </a:p>
        </p:txBody>
      </p:sp>
    </p:spTree>
    <p:extLst>
      <p:ext uri="{BB962C8B-B14F-4D97-AF65-F5344CB8AC3E}">
        <p14:creationId xmlns:p14="http://schemas.microsoft.com/office/powerpoint/2010/main" val="3560297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presents the impact of hand and wrist injuries in the workplace.</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2751BBC3-0E44-4EEC-8D87-C201BFBF6CC3}" type="slidenum">
              <a:rPr lang="en-US" smtClean="0"/>
              <a:pPr>
                <a:defRPr/>
              </a:pPr>
              <a:t>31</a:t>
            </a:fld>
            <a:endParaRPr lang="en-US"/>
          </a:p>
        </p:txBody>
      </p:sp>
    </p:spTree>
    <p:extLst>
      <p:ext uri="{BB962C8B-B14F-4D97-AF65-F5344CB8AC3E}">
        <p14:creationId xmlns:p14="http://schemas.microsoft.com/office/powerpoint/2010/main" val="1867154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kern="1200" dirty="0" smtClean="0">
                <a:solidFill>
                  <a:schemeClr val="tx1"/>
                </a:solidFill>
                <a:effectLst/>
                <a:latin typeface="+mn-lt"/>
                <a:ea typeface="+mn-ea"/>
                <a:cs typeface="+mn-cs"/>
              </a:rPr>
              <a:t>This slide presents background on Carpel Tunnel Syndrome.</a:t>
            </a:r>
            <a:endParaRPr lang="en-US" dirty="0" smtClean="0"/>
          </a:p>
        </p:txBody>
      </p:sp>
      <p:sp>
        <p:nvSpPr>
          <p:cNvPr id="4" name="Slide Number Placeholder 3"/>
          <p:cNvSpPr>
            <a:spLocks noGrp="1"/>
          </p:cNvSpPr>
          <p:nvPr>
            <p:ph type="sldNum" sz="quarter" idx="5"/>
          </p:nvPr>
        </p:nvSpPr>
        <p:spPr>
          <a:xfrm>
            <a:off x="3936768" y="8773249"/>
            <a:ext cx="3011699" cy="461252"/>
          </a:xfrm>
          <a:prstGeom prst="rect">
            <a:avLst/>
          </a:prstGeom>
        </p:spPr>
        <p:txBody>
          <a:bodyPr/>
          <a:lstStyle/>
          <a:p>
            <a:pPr>
              <a:defRPr/>
            </a:pPr>
            <a:fld id="{1885218C-061E-4C5F-916F-A97AF16BDA64}" type="slidenum">
              <a:rPr lang="en-US" smtClean="0"/>
              <a:pPr>
                <a:defRPr/>
              </a:pPr>
              <a:t>32</a:t>
            </a:fld>
            <a:endParaRPr lang="en-US"/>
          </a:p>
        </p:txBody>
      </p:sp>
    </p:spTree>
    <p:extLst>
      <p:ext uri="{BB962C8B-B14F-4D97-AF65-F5344CB8AC3E}">
        <p14:creationId xmlns:p14="http://schemas.microsoft.com/office/powerpoint/2010/main" val="3204661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65225" y="692150"/>
            <a:ext cx="4619625" cy="3463925"/>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100" kern="1200" dirty="0" smtClean="0">
                <a:solidFill>
                  <a:schemeClr val="tx1"/>
                </a:solidFill>
                <a:effectLst/>
                <a:latin typeface="+mn-lt"/>
                <a:ea typeface="+mn-ea"/>
                <a:cs typeface="+mn-cs"/>
              </a:rPr>
              <a:t>This slide introduces the concept of “ergonomics” and fitting the job to the worker.</a:t>
            </a:r>
            <a:endParaRPr lang="en-US" dirty="0" smtClean="0"/>
          </a:p>
        </p:txBody>
      </p:sp>
      <p:sp>
        <p:nvSpPr>
          <p:cNvPr id="2" name="Slide Number Placeholder 1"/>
          <p:cNvSpPr>
            <a:spLocks noGrp="1"/>
          </p:cNvSpPr>
          <p:nvPr>
            <p:ph type="sldNum" sz="quarter" idx="10"/>
          </p:nvPr>
        </p:nvSpPr>
        <p:spPr>
          <a:xfrm>
            <a:off x="3936768" y="8772379"/>
            <a:ext cx="3011699" cy="462120"/>
          </a:xfrm>
          <a:prstGeom prst="rect">
            <a:avLst/>
          </a:prstGeom>
        </p:spPr>
        <p:txBody>
          <a:bodyPr/>
          <a:lstStyle/>
          <a:p>
            <a:pPr>
              <a:defRPr/>
            </a:pPr>
            <a:fld id="{89B9F34C-30B8-4370-9372-F6BDFBA09EDC}" type="slidenum">
              <a:rPr lang="en-US" smtClean="0"/>
              <a:pPr>
                <a:defRPr/>
              </a:pPr>
              <a:t>33</a:t>
            </a:fld>
            <a:endParaRPr lang="en-US" dirty="0"/>
          </a:p>
        </p:txBody>
      </p:sp>
    </p:spTree>
    <p:extLst>
      <p:ext uri="{BB962C8B-B14F-4D97-AF65-F5344CB8AC3E}">
        <p14:creationId xmlns:p14="http://schemas.microsoft.com/office/powerpoint/2010/main" val="1801398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defines “ergonomics”.</a:t>
            </a:r>
            <a:endParaRPr lang="en-US" dirty="0"/>
          </a:p>
        </p:txBody>
      </p:sp>
    </p:spTree>
    <p:extLst>
      <p:ext uri="{BB962C8B-B14F-4D97-AF65-F5344CB8AC3E}">
        <p14:creationId xmlns:p14="http://schemas.microsoft.com/office/powerpoint/2010/main" val="482754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F3B666ED-8DAB-4CA9-A8FB-5D6B49A2135F}" type="slidenum">
              <a:rPr lang="en-US" altLang="en-US" smtClean="0">
                <a:latin typeface="Times New Roman" pitchFamily="18" charset="0"/>
              </a:rPr>
              <a:pPr/>
              <a:t>35</a:t>
            </a:fld>
            <a:endParaRPr lang="en-US" altLang="en-US" smtClean="0">
              <a:latin typeface="Times New Roman" pitchFamily="18" charset="0"/>
            </a:endParaRPr>
          </a:p>
        </p:txBody>
      </p:sp>
      <p:sp>
        <p:nvSpPr>
          <p:cNvPr id="41987" name="Rectangle 2"/>
          <p:cNvSpPr>
            <a:spLocks noGrp="1" noRot="1" noChangeAspect="1" noChangeArrowheads="1" noTextEdit="1"/>
          </p:cNvSpPr>
          <p:nvPr>
            <p:ph type="sldImg"/>
          </p:nvPr>
        </p:nvSpPr>
        <p:spPr>
          <a:xfrm>
            <a:off x="1165225" y="692150"/>
            <a:ext cx="4619625" cy="3463925"/>
          </a:xfrm>
          <a:ln/>
        </p:spPr>
      </p:sp>
      <p:sp>
        <p:nvSpPr>
          <p:cNvPr id="41988"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identifies ergonomic risk factors.</a:t>
            </a:r>
            <a:endParaRPr lang="en-US" altLang="en-US" dirty="0" smtClean="0"/>
          </a:p>
        </p:txBody>
      </p:sp>
    </p:spTree>
    <p:extLst>
      <p:ext uri="{BB962C8B-B14F-4D97-AF65-F5344CB8AC3E}">
        <p14:creationId xmlns:p14="http://schemas.microsoft.com/office/powerpoint/2010/main" val="216193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xfrm>
            <a:off x="3936768" y="8772379"/>
            <a:ext cx="3011699" cy="462120"/>
          </a:xfrm>
          <a:prstGeom prst="rect">
            <a:avLst/>
          </a:prstGeom>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42E67D2D-3C09-4A91-8FCB-AFFA82D0B191}" type="slidenum">
              <a:rPr lang="en-US" smtClean="0">
                <a:latin typeface="Times New Roman" pitchFamily="18" charset="0"/>
              </a:rPr>
              <a:pPr defTabSz="916434" fontAlgn="base">
                <a:spcBef>
                  <a:spcPct val="0"/>
                </a:spcBef>
                <a:spcAft>
                  <a:spcPct val="0"/>
                </a:spcAft>
              </a:pPr>
              <a:t>36</a:t>
            </a:fld>
            <a:endParaRPr lang="en-US" dirty="0" smtClean="0">
              <a:latin typeface="Times New Roman" pitchFamily="18" charset="0"/>
            </a:endParaRPr>
          </a:p>
        </p:txBody>
      </p:sp>
      <p:sp>
        <p:nvSpPr>
          <p:cNvPr id="129026" name="Rectangle 2"/>
          <p:cNvSpPr>
            <a:spLocks noGrp="1" noRot="1" noChangeAspect="1" noChangeArrowheads="1" noTextEdit="1"/>
          </p:cNvSpPr>
          <p:nvPr>
            <p:ph type="sldImg"/>
          </p:nvPr>
        </p:nvSpPr>
        <p:spPr bwMode="auto">
          <a:xfrm>
            <a:off x="1165225" y="692150"/>
            <a:ext cx="4619625" cy="3463925"/>
          </a:xfrm>
          <a:noFill/>
          <a:ln>
            <a:solidFill>
              <a:srgbClr val="000000"/>
            </a:solidFill>
            <a:miter lim="800000"/>
            <a:headEnd/>
            <a:tailEnd/>
          </a:ln>
        </p:spPr>
      </p:sp>
      <p:sp>
        <p:nvSpPr>
          <p:cNvPr id="57348" name="Rectangle 3"/>
          <p:cNvSpPr>
            <a:spLocks noGrp="1" noChangeArrowheads="1"/>
          </p:cNvSpPr>
          <p:nvPr>
            <p:ph type="body" idx="1"/>
          </p:nvPr>
        </p:nvSpPr>
        <p:spPr/>
        <p:txBody>
          <a:bodyPr/>
          <a:lstStyle/>
          <a:p>
            <a:pPr eaLnBrk="1" fontAlgn="auto" hangingPunct="1">
              <a:spcBef>
                <a:spcPts val="0"/>
              </a:spcBef>
              <a:spcAft>
                <a:spcPts val="0"/>
              </a:spcAft>
              <a:defRPr/>
            </a:pPr>
            <a:r>
              <a:rPr lang="en-US" sz="1100" kern="1200" dirty="0" smtClean="0">
                <a:solidFill>
                  <a:schemeClr val="tx1"/>
                </a:solidFill>
                <a:effectLst/>
                <a:latin typeface="+mn-lt"/>
                <a:ea typeface="+mn-ea"/>
                <a:cs typeface="+mn-cs"/>
              </a:rPr>
              <a:t>This slide asks attendees to identify the awkward positions they use as part of their job.</a:t>
            </a:r>
            <a:endParaRPr lang="en-US" dirty="0" smtClean="0"/>
          </a:p>
        </p:txBody>
      </p:sp>
    </p:spTree>
    <p:extLst>
      <p:ext uri="{BB962C8B-B14F-4D97-AF65-F5344CB8AC3E}">
        <p14:creationId xmlns:p14="http://schemas.microsoft.com/office/powerpoint/2010/main" val="726329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71044194-DD14-4390-A689-A07C76E752C7}" type="slidenum">
              <a:rPr lang="en-US" altLang="en-US" smtClean="0">
                <a:latin typeface="Times New Roman" pitchFamily="18" charset="0"/>
              </a:rPr>
              <a:pPr/>
              <a:t>37</a:t>
            </a:fld>
            <a:endParaRPr lang="en-US" altLang="en-US" smtClean="0">
              <a:latin typeface="Times New Roman" pitchFamily="18" charset="0"/>
            </a:endParaRPr>
          </a:p>
        </p:txBody>
      </p:sp>
      <p:sp>
        <p:nvSpPr>
          <p:cNvPr id="52227" name="Rectangle 2"/>
          <p:cNvSpPr>
            <a:spLocks noGrp="1" noRot="1" noChangeAspect="1" noChangeArrowheads="1" noTextEdit="1"/>
          </p:cNvSpPr>
          <p:nvPr>
            <p:ph type="sldImg"/>
          </p:nvPr>
        </p:nvSpPr>
        <p:spPr>
          <a:xfrm>
            <a:off x="1165225" y="692150"/>
            <a:ext cx="4619625" cy="3463925"/>
          </a:xfrm>
          <a:ln/>
        </p:spPr>
      </p:sp>
      <p:sp>
        <p:nvSpPr>
          <p:cNvPr id="52228"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presents ergonomic tips for reducing injuries from bending.</a:t>
            </a:r>
            <a:endParaRPr lang="en-US" altLang="en-US" dirty="0" smtClean="0"/>
          </a:p>
        </p:txBody>
      </p:sp>
    </p:spTree>
    <p:extLst>
      <p:ext uri="{BB962C8B-B14F-4D97-AF65-F5344CB8AC3E}">
        <p14:creationId xmlns:p14="http://schemas.microsoft.com/office/powerpoint/2010/main" val="1027361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C9386DB-2A3D-43A7-8E4A-A3CD4DB96F86}" type="slidenum">
              <a:rPr lang="en-US" altLang="en-US" smtClean="0">
                <a:latin typeface="Times New Roman" pitchFamily="18" charset="0"/>
              </a:rPr>
              <a:pPr/>
              <a:t>38</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xfrm>
            <a:off x="1165225" y="692150"/>
            <a:ext cx="4619625" cy="3463925"/>
          </a:xfrm>
          <a:ln/>
        </p:spPr>
      </p:sp>
      <p:sp>
        <p:nvSpPr>
          <p:cNvPr id="53252"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depicts tool balancers to help support the weight of tools and to reduce stress on workers of holding tools and unbalanced tool weights.</a:t>
            </a:r>
            <a:endParaRPr lang="en-US" altLang="en-US" dirty="0" smtClean="0"/>
          </a:p>
        </p:txBody>
      </p:sp>
    </p:spTree>
    <p:extLst>
      <p:ext uri="{BB962C8B-B14F-4D97-AF65-F5344CB8AC3E}">
        <p14:creationId xmlns:p14="http://schemas.microsoft.com/office/powerpoint/2010/main" val="1413515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C9386DB-2A3D-43A7-8E4A-A3CD4DB96F86}" type="slidenum">
              <a:rPr lang="en-US" altLang="en-US" smtClean="0">
                <a:latin typeface="Times New Roman" pitchFamily="18" charset="0"/>
              </a:rPr>
              <a:pPr/>
              <a:t>39</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xfrm>
            <a:off x="1165225" y="692150"/>
            <a:ext cx="4619625" cy="3463925"/>
          </a:xfrm>
          <a:ln/>
        </p:spPr>
      </p:sp>
      <p:sp>
        <p:nvSpPr>
          <p:cNvPr id="53252"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presents an ergonomic tip to label heavy loads on tools to warn workers of lifting hazards</a:t>
            </a:r>
            <a:endParaRPr lang="en-US" altLang="en-US" dirty="0" smtClean="0"/>
          </a:p>
        </p:txBody>
      </p:sp>
    </p:spTree>
    <p:extLst>
      <p:ext uri="{BB962C8B-B14F-4D97-AF65-F5344CB8AC3E}">
        <p14:creationId xmlns:p14="http://schemas.microsoft.com/office/powerpoint/2010/main" val="43721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presents the key intended learning outcomes from this module.</a:t>
            </a:r>
            <a:endParaRPr lang="en-US" dirty="0"/>
          </a:p>
        </p:txBody>
      </p:sp>
    </p:spTree>
    <p:extLst>
      <p:ext uri="{BB962C8B-B14F-4D97-AF65-F5344CB8AC3E}">
        <p14:creationId xmlns:p14="http://schemas.microsoft.com/office/powerpoint/2010/main" val="3602008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C9386DB-2A3D-43A7-8E4A-A3CD4DB96F86}" type="slidenum">
              <a:rPr lang="en-US" altLang="en-US" smtClean="0">
                <a:latin typeface="Times New Roman" pitchFamily="18" charset="0"/>
              </a:rPr>
              <a:pPr/>
              <a:t>40</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xfrm>
            <a:off x="1165225" y="692150"/>
            <a:ext cx="4619625" cy="3463925"/>
          </a:xfrm>
          <a:ln/>
        </p:spPr>
      </p:sp>
      <p:sp>
        <p:nvSpPr>
          <p:cNvPr id="53252"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presents an ergonomic tip to use equipment such as jib cranes, carts, forklifts and pallet jacks to reduce the need to lift and move heavy loads by themselves. </a:t>
            </a:r>
            <a:endParaRPr lang="en-US" altLang="en-US" dirty="0" smtClean="0"/>
          </a:p>
        </p:txBody>
      </p:sp>
    </p:spTree>
    <p:extLst>
      <p:ext uri="{BB962C8B-B14F-4D97-AF65-F5344CB8AC3E}">
        <p14:creationId xmlns:p14="http://schemas.microsoft.com/office/powerpoint/2010/main" val="2946921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introduces the concept of job rotation to reduce repetitive motion injuries.</a:t>
            </a:r>
            <a:endParaRPr lang="en-US" dirty="0"/>
          </a:p>
        </p:txBody>
      </p:sp>
    </p:spTree>
    <p:extLst>
      <p:ext uri="{BB962C8B-B14F-4D97-AF65-F5344CB8AC3E}">
        <p14:creationId xmlns:p14="http://schemas.microsoft.com/office/powerpoint/2010/main" val="3878985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presents the need to report injuries early to help prevent them from becoming more severe.</a:t>
            </a:r>
            <a:endParaRPr lang="en-US" dirty="0"/>
          </a:p>
        </p:txBody>
      </p:sp>
    </p:spTree>
    <p:extLst>
      <p:ext uri="{BB962C8B-B14F-4D97-AF65-F5344CB8AC3E}">
        <p14:creationId xmlns:p14="http://schemas.microsoft.com/office/powerpoint/2010/main" val="643567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indicates that OSHA may use the “general duty” clause to cite workplace risks from ergonomic factors. Employers have a responsibility to protect workers from unsafe work practices. </a:t>
            </a:r>
            <a:endParaRPr lang="en-US" dirty="0"/>
          </a:p>
        </p:txBody>
      </p:sp>
    </p:spTree>
    <p:extLst>
      <p:ext uri="{BB962C8B-B14F-4D97-AF65-F5344CB8AC3E}">
        <p14:creationId xmlns:p14="http://schemas.microsoft.com/office/powerpoint/2010/main" val="634447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OSHA publishes a number of helpful resources on preventing musculoskeletal injuries in related industries such as foundries and shipbuilding which also handle irregular heavy materials.</a:t>
            </a:r>
            <a:endParaRPr lang="en-US" dirty="0"/>
          </a:p>
        </p:txBody>
      </p:sp>
    </p:spTree>
    <p:extLst>
      <p:ext uri="{BB962C8B-B14F-4D97-AF65-F5344CB8AC3E}">
        <p14:creationId xmlns:p14="http://schemas.microsoft.com/office/powerpoint/2010/main" val="106789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OSHA publishes a helpful resource on preventing musculoskeletal injuries for electrical workers  who also work in awkward positions.</a:t>
            </a:r>
            <a:endParaRPr lang="en-US" dirty="0"/>
          </a:p>
        </p:txBody>
      </p:sp>
    </p:spTree>
    <p:extLst>
      <p:ext uri="{BB962C8B-B14F-4D97-AF65-F5344CB8AC3E}">
        <p14:creationId xmlns:p14="http://schemas.microsoft.com/office/powerpoint/2010/main" val="345698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1F0A92CB-50C3-4FA6-A397-97F507A6796D}" type="slidenum">
              <a:rPr lang="en-US" altLang="en-US" smtClean="0">
                <a:latin typeface="Times New Roman" pitchFamily="18" charset="0"/>
              </a:rPr>
              <a:pPr/>
              <a:t>46</a:t>
            </a:fld>
            <a:endParaRPr lang="en-US" altLang="en-US" smtClean="0">
              <a:latin typeface="Times New Roman" pitchFamily="18" charset="0"/>
            </a:endParaRPr>
          </a:p>
        </p:txBody>
      </p:sp>
      <p:sp>
        <p:nvSpPr>
          <p:cNvPr id="58371" name="Rectangle 2"/>
          <p:cNvSpPr>
            <a:spLocks noGrp="1" noRot="1" noChangeAspect="1" noChangeArrowheads="1" noTextEdit="1"/>
          </p:cNvSpPr>
          <p:nvPr>
            <p:ph type="sldImg"/>
          </p:nvPr>
        </p:nvSpPr>
        <p:spPr>
          <a:xfrm>
            <a:off x="1165225" y="692150"/>
            <a:ext cx="4619625" cy="3463925"/>
          </a:xfrm>
          <a:ln/>
        </p:spPr>
      </p:sp>
      <p:sp>
        <p:nvSpPr>
          <p:cNvPr id="58372" name="Rectangle 3"/>
          <p:cNvSpPr>
            <a:spLocks noGrp="1" noChangeArrowheads="1"/>
          </p:cNvSpPr>
          <p:nvPr>
            <p:ph type="body" idx="1"/>
          </p:nvPr>
        </p:nvSpPr>
        <p:spPr>
          <a:noFill/>
        </p:spPr>
        <p:txBody>
          <a:bodyPr/>
          <a:lstStyle/>
          <a:p>
            <a:r>
              <a:rPr lang="en-US" sz="1100" kern="1200" dirty="0" smtClean="0">
                <a:solidFill>
                  <a:schemeClr val="tx1"/>
                </a:solidFill>
                <a:effectLst/>
                <a:latin typeface="+mn-lt"/>
                <a:ea typeface="+mn-ea"/>
                <a:cs typeface="+mn-cs"/>
              </a:rPr>
              <a:t>This slide summarizes key points of the presentation on reducing musculoskeletal injuries.</a:t>
            </a:r>
            <a:endParaRPr lang="en-US" altLang="en-US" dirty="0" smtClean="0"/>
          </a:p>
        </p:txBody>
      </p:sp>
    </p:spTree>
    <p:extLst>
      <p:ext uri="{BB962C8B-B14F-4D97-AF65-F5344CB8AC3E}">
        <p14:creationId xmlns:p14="http://schemas.microsoft.com/office/powerpoint/2010/main" val="2768048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95009" y="4387136"/>
            <a:ext cx="5560059" cy="4156233"/>
          </a:xfrm>
          <a:prstGeom prst="rect">
            <a:avLst/>
          </a:prstGeom>
        </p:spPr>
        <p:txBody>
          <a:bodyPr lIns="91425" tIns="91425" rIns="91425" bIns="91425" anchor="t" anchorCtr="0">
            <a:noAutofit/>
          </a:bodyPr>
          <a:lstStyle/>
          <a:p>
            <a:pPr>
              <a:spcBef>
                <a:spcPts val="0"/>
              </a:spcBef>
              <a:buNone/>
            </a:pPr>
            <a:r>
              <a:rPr lang="en-US" sz="1100" kern="1200" dirty="0" smtClean="0">
                <a:solidFill>
                  <a:schemeClr val="tx1"/>
                </a:solidFill>
                <a:effectLst/>
                <a:latin typeface="+mn-lt"/>
                <a:ea typeface="+mn-ea"/>
                <a:cs typeface="+mn-cs"/>
              </a:rPr>
              <a:t>This slide lists a number of informational resources available from OSHA and other organizations for reducing musculoskeletal injuries.</a:t>
            </a:r>
            <a:endParaRPr dirty="0"/>
          </a:p>
        </p:txBody>
      </p:sp>
    </p:spTree>
    <p:extLst>
      <p:ext uri="{BB962C8B-B14F-4D97-AF65-F5344CB8AC3E}">
        <p14:creationId xmlns:p14="http://schemas.microsoft.com/office/powerpoint/2010/main" val="549674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smtClean="0">
                <a:solidFill>
                  <a:schemeClr val="tx1"/>
                </a:solidFill>
                <a:effectLst/>
                <a:latin typeface="+mn-lt"/>
                <a:ea typeface="+mn-ea"/>
                <a:cs typeface="+mn-cs"/>
              </a:rPr>
              <a:t>The speaker should encourage attendees to ask questions about Module 5 content.</a:t>
            </a:r>
            <a:endParaRPr lang="en-US"/>
          </a:p>
        </p:txBody>
      </p:sp>
    </p:spTree>
    <p:extLst>
      <p:ext uri="{BB962C8B-B14F-4D97-AF65-F5344CB8AC3E}">
        <p14:creationId xmlns:p14="http://schemas.microsoft.com/office/powerpoint/2010/main" val="338323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introduces musculoskeletal injuries that can occur in steel handling.</a:t>
            </a:r>
            <a:endParaRPr lang="en-US" dirty="0"/>
          </a:p>
        </p:txBody>
      </p:sp>
    </p:spTree>
    <p:extLst>
      <p:ext uri="{BB962C8B-B14F-4D97-AF65-F5344CB8AC3E}">
        <p14:creationId xmlns:p14="http://schemas.microsoft.com/office/powerpoint/2010/main" val="284956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3936566" y="8773356"/>
            <a:ext cx="3012001" cy="461193"/>
          </a:xfrm>
          <a:prstGeom prst="rect">
            <a:avLst/>
          </a:prstGeom>
          <a:noFill/>
        </p:spPr>
        <p:txBody>
          <a:bodyPr lIns="86493" tIns="43247" rIns="86493" bIns="43247"/>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F8F3100D-A0DB-4D1E-8092-FEE7D3E14D08}" type="slidenum">
              <a:rPr lang="en-US" altLang="en-US" smtClean="0">
                <a:latin typeface="Times New Roman" pitchFamily="18" charset="0"/>
              </a:rPr>
              <a:pPr/>
              <a:t>6</a:t>
            </a:fld>
            <a:endParaRPr lang="en-US" altLang="en-US" smtClean="0">
              <a:latin typeface="Times New Roman" pitchFamily="18" charset="0"/>
            </a:endParaRPr>
          </a:p>
        </p:txBody>
      </p:sp>
      <p:sp>
        <p:nvSpPr>
          <p:cNvPr id="46083" name="Rectangle 2"/>
          <p:cNvSpPr>
            <a:spLocks noGrp="1" noRot="1" noChangeAspect="1" noChangeArrowheads="1" noTextEdit="1"/>
          </p:cNvSpPr>
          <p:nvPr>
            <p:ph type="sldImg"/>
          </p:nvPr>
        </p:nvSpPr>
        <p:spPr>
          <a:xfrm>
            <a:off x="1165225" y="692150"/>
            <a:ext cx="4619625" cy="3463925"/>
          </a:xfrm>
          <a:ln/>
        </p:spPr>
      </p:sp>
      <p:sp>
        <p:nvSpPr>
          <p:cNvPr id="46084" name="Rectangle 3"/>
          <p:cNvSpPr>
            <a:spLocks noGrp="1" noChangeArrowheads="1"/>
          </p:cNvSpPr>
          <p:nvPr>
            <p:ph type="body" idx="1"/>
          </p:nvPr>
        </p:nvSpPr>
        <p:spPr>
          <a:noFill/>
        </p:spPr>
        <p:txBody>
          <a:bodyPr/>
          <a:lstStyle/>
          <a:p>
            <a:pPr>
              <a:lnSpc>
                <a:spcPct val="80000"/>
              </a:lnSpc>
            </a:pPr>
            <a:r>
              <a:rPr lang="en-US" sz="1100" kern="1200" dirty="0" smtClean="0">
                <a:solidFill>
                  <a:schemeClr val="tx1"/>
                </a:solidFill>
                <a:effectLst/>
                <a:latin typeface="+mn-lt"/>
                <a:ea typeface="+mn-ea"/>
                <a:cs typeface="+mn-cs"/>
              </a:rPr>
              <a:t>Speaker should demonstrate stretching methods and lead attendees in an in-class stretching exercise. </a:t>
            </a:r>
            <a:endParaRPr lang="en-US" altLang="en-US" sz="900" b="1" dirty="0" smtClean="0"/>
          </a:p>
          <a:p>
            <a:pPr>
              <a:lnSpc>
                <a:spcPct val="80000"/>
              </a:lnSpc>
            </a:pPr>
            <a:endParaRPr lang="en-US" altLang="en-US" sz="900" b="1" dirty="0" smtClean="0"/>
          </a:p>
          <a:p>
            <a:pPr>
              <a:lnSpc>
                <a:spcPct val="80000"/>
              </a:lnSpc>
            </a:pPr>
            <a:endParaRPr lang="en-US" altLang="en-US" sz="900" b="1" dirty="0" smtClean="0"/>
          </a:p>
          <a:p>
            <a:pPr>
              <a:lnSpc>
                <a:spcPct val="80000"/>
              </a:lnSpc>
            </a:pPr>
            <a:r>
              <a:rPr lang="en-US" altLang="en-US" sz="900" b="1" dirty="0" smtClean="0"/>
              <a:t>Presenter’s </a:t>
            </a:r>
            <a:r>
              <a:rPr lang="en-US" altLang="en-US" sz="900" b="1" dirty="0"/>
              <a:t>Notes:</a:t>
            </a:r>
          </a:p>
          <a:p>
            <a:pPr>
              <a:lnSpc>
                <a:spcPct val="80000"/>
              </a:lnSpc>
            </a:pPr>
            <a:r>
              <a:rPr lang="en-US" altLang="en-US" sz="900" dirty="0"/>
              <a:t>You are a professional Workplace Athlete.  You owe it to the only body you have to keep it in shape…not only for the job…but also for a satisfying life.  A personal fitness plan is vital to your successful career and life.  You would keep yourself fit for competition if you played on a professional sports team.  There is a little difference between professional sports and your job.  You must keep fit for your job or you will suffer needlessly.  You will not perform well.  You will go home exhausted and sore from the day’s work.  You know that it is worth the effort.  Just ask anyone who is involved in such a program.  </a:t>
            </a:r>
          </a:p>
          <a:p>
            <a:pPr>
              <a:lnSpc>
                <a:spcPct val="80000"/>
              </a:lnSpc>
            </a:pPr>
            <a:endParaRPr lang="en-US" altLang="en-US" sz="900" b="1" dirty="0"/>
          </a:p>
          <a:p>
            <a:pPr>
              <a:lnSpc>
                <a:spcPct val="80000"/>
              </a:lnSpc>
            </a:pPr>
            <a:r>
              <a:rPr lang="en-US" altLang="en-US" sz="900" b="1" dirty="0"/>
              <a:t>Benefits of a Cardiovascular Work out</a:t>
            </a:r>
          </a:p>
          <a:p>
            <a:pPr>
              <a:lnSpc>
                <a:spcPct val="80000"/>
              </a:lnSpc>
            </a:pPr>
            <a:endParaRPr lang="en-US" altLang="en-US" sz="900" b="1" dirty="0"/>
          </a:p>
          <a:p>
            <a:pPr>
              <a:lnSpc>
                <a:spcPct val="80000"/>
              </a:lnSpc>
              <a:buFontTx/>
              <a:buChar char="•"/>
            </a:pPr>
            <a:r>
              <a:rPr lang="en-US" altLang="en-US" sz="900" dirty="0"/>
              <a:t>Sleep better </a:t>
            </a:r>
          </a:p>
          <a:p>
            <a:pPr>
              <a:lnSpc>
                <a:spcPct val="80000"/>
              </a:lnSpc>
              <a:buFontTx/>
              <a:buChar char="•"/>
            </a:pPr>
            <a:r>
              <a:rPr lang="en-US" altLang="en-US" sz="900" dirty="0"/>
              <a:t>Lose weight, gain weight, or maintain weight, depending on your needs </a:t>
            </a:r>
          </a:p>
          <a:p>
            <a:pPr>
              <a:lnSpc>
                <a:spcPct val="80000"/>
              </a:lnSpc>
              <a:buFontTx/>
              <a:buChar char="•"/>
            </a:pPr>
            <a:r>
              <a:rPr lang="en-US" altLang="en-US" sz="900" dirty="0"/>
              <a:t>Improve your resistance to fight infections </a:t>
            </a:r>
          </a:p>
          <a:p>
            <a:pPr>
              <a:lnSpc>
                <a:spcPct val="80000"/>
              </a:lnSpc>
              <a:buFontTx/>
              <a:buChar char="•"/>
            </a:pPr>
            <a:r>
              <a:rPr lang="en-US" altLang="en-US" sz="900" dirty="0"/>
              <a:t>Lower your risk of cancer, heart disease and diabetes </a:t>
            </a:r>
          </a:p>
          <a:p>
            <a:pPr>
              <a:lnSpc>
                <a:spcPct val="80000"/>
              </a:lnSpc>
              <a:buFontTx/>
              <a:buChar char="•"/>
            </a:pPr>
            <a:r>
              <a:rPr lang="en-US" altLang="en-US" sz="900" dirty="0"/>
              <a:t>Help your brain work better, making you smarter</a:t>
            </a:r>
          </a:p>
          <a:p>
            <a:pPr>
              <a:lnSpc>
                <a:spcPct val="80000"/>
              </a:lnSpc>
              <a:buFontTx/>
              <a:buChar char="•"/>
            </a:pPr>
            <a:r>
              <a:rPr lang="en-US" altLang="en-US" sz="900" dirty="0"/>
              <a:t>Makes you feel better-happier mood</a:t>
            </a:r>
          </a:p>
          <a:p>
            <a:pPr>
              <a:lnSpc>
                <a:spcPct val="80000"/>
              </a:lnSpc>
              <a:buFontTx/>
              <a:buChar char="•"/>
            </a:pPr>
            <a:endParaRPr lang="en-US" altLang="en-US" sz="900" dirty="0"/>
          </a:p>
          <a:p>
            <a:pPr>
              <a:lnSpc>
                <a:spcPct val="80000"/>
              </a:lnSpc>
            </a:pPr>
            <a:r>
              <a:rPr lang="en-US" altLang="en-US" sz="900" b="1" dirty="0"/>
              <a:t>CLEANS OUT THE carburetor</a:t>
            </a:r>
            <a:r>
              <a:rPr lang="en-US" altLang="en-US" sz="900" dirty="0"/>
              <a:t> </a:t>
            </a:r>
          </a:p>
          <a:p>
            <a:pPr>
              <a:lnSpc>
                <a:spcPct val="80000"/>
              </a:lnSpc>
            </a:pPr>
            <a:endParaRPr lang="en-US" altLang="en-US" sz="900" dirty="0"/>
          </a:p>
          <a:p>
            <a:pPr>
              <a:lnSpc>
                <a:spcPct val="80000"/>
              </a:lnSpc>
            </a:pPr>
            <a:r>
              <a:rPr lang="en-US" altLang="en-US" sz="900" b="1" dirty="0"/>
              <a:t>Stretching </a:t>
            </a:r>
          </a:p>
          <a:p>
            <a:pPr>
              <a:lnSpc>
                <a:spcPct val="80000"/>
              </a:lnSpc>
            </a:pPr>
            <a:r>
              <a:rPr lang="en-US" altLang="en-US" sz="900" dirty="0"/>
              <a:t>Stretches help prevent Injuries.  Warming up before work is the best way to reduce the risk of these injuries. Cold joints, tendons and muscles are more likely to get strained or sprained by sudden movement or exertion.  Benefits of pre-work stretches are.</a:t>
            </a:r>
          </a:p>
          <a:p>
            <a:pPr>
              <a:lnSpc>
                <a:spcPct val="80000"/>
              </a:lnSpc>
            </a:pPr>
            <a:r>
              <a:rPr lang="en-US" altLang="en-US" sz="900" dirty="0"/>
              <a:t>Raises the heart rate so that the body is prepared for physical exertion </a:t>
            </a:r>
          </a:p>
          <a:p>
            <a:pPr>
              <a:lnSpc>
                <a:spcPct val="80000"/>
              </a:lnSpc>
            </a:pPr>
            <a:r>
              <a:rPr lang="en-US" altLang="en-US" sz="900" dirty="0"/>
              <a:t>Speeds up nerve impulses so that reflexes are enhanced </a:t>
            </a:r>
          </a:p>
          <a:p>
            <a:pPr>
              <a:lnSpc>
                <a:spcPct val="80000"/>
              </a:lnSpc>
            </a:pPr>
            <a:r>
              <a:rPr lang="en-US" altLang="en-US" sz="900" dirty="0"/>
              <a:t>Reduces muscle tension </a:t>
            </a:r>
          </a:p>
          <a:p>
            <a:pPr>
              <a:lnSpc>
                <a:spcPct val="80000"/>
              </a:lnSpc>
            </a:pPr>
            <a:r>
              <a:rPr lang="en-US" altLang="en-US" sz="900" dirty="0"/>
              <a:t>Sends oxygenated blood to the muscle groups </a:t>
            </a:r>
          </a:p>
          <a:p>
            <a:pPr>
              <a:lnSpc>
                <a:spcPct val="80000"/>
              </a:lnSpc>
            </a:pPr>
            <a:r>
              <a:rPr lang="en-US" altLang="en-US" sz="900" dirty="0"/>
              <a:t>Reduces the risk of injury, particularly to connective tissue like tendons </a:t>
            </a:r>
          </a:p>
          <a:p>
            <a:pPr>
              <a:lnSpc>
                <a:spcPct val="80000"/>
              </a:lnSpc>
            </a:pPr>
            <a:r>
              <a:rPr lang="en-US" altLang="en-US" sz="900" dirty="0"/>
              <a:t>Increases flexibility and joint mobility.</a:t>
            </a:r>
          </a:p>
          <a:p>
            <a:pPr>
              <a:lnSpc>
                <a:spcPct val="80000"/>
              </a:lnSpc>
            </a:pPr>
            <a:endParaRPr lang="en-US" altLang="en-US" sz="900" dirty="0"/>
          </a:p>
          <a:p>
            <a:pPr>
              <a:lnSpc>
                <a:spcPct val="80000"/>
              </a:lnSpc>
            </a:pPr>
            <a:endParaRPr lang="en-US" altLang="en-US" sz="900" dirty="0"/>
          </a:p>
        </p:txBody>
      </p:sp>
    </p:spTree>
    <p:extLst>
      <p:ext uri="{BB962C8B-B14F-4D97-AF65-F5344CB8AC3E}">
        <p14:creationId xmlns:p14="http://schemas.microsoft.com/office/powerpoint/2010/main" val="78261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depicts the stretching methods used in the in-class stretching exercises.</a:t>
            </a:r>
            <a:endParaRPr lang="en-US" dirty="0"/>
          </a:p>
        </p:txBody>
      </p:sp>
    </p:spTree>
    <p:extLst>
      <p:ext uri="{BB962C8B-B14F-4D97-AF65-F5344CB8AC3E}">
        <p14:creationId xmlns:p14="http://schemas.microsoft.com/office/powerpoint/2010/main" val="238389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This slide depicts additional stretching methods used in the in-class stretching exercises.</a:t>
            </a:r>
            <a:endParaRPr lang="en-US" dirty="0"/>
          </a:p>
        </p:txBody>
      </p:sp>
    </p:spTree>
    <p:extLst>
      <p:ext uri="{BB962C8B-B14F-4D97-AF65-F5344CB8AC3E}">
        <p14:creationId xmlns:p14="http://schemas.microsoft.com/office/powerpoint/2010/main" val="205009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27125" y="681038"/>
            <a:ext cx="4618038" cy="3463925"/>
          </a:xfrm>
          <a:noFill/>
          <a:ln>
            <a:solidFill>
              <a:srgbClr val="000000"/>
            </a:solidFill>
            <a:miter lim="800000"/>
            <a:headEnd/>
            <a:tailEnd/>
          </a:ln>
        </p:spPr>
      </p:sp>
      <p:sp>
        <p:nvSpPr>
          <p:cNvPr id="3" name="Notes Placeholder 2"/>
          <p:cNvSpPr>
            <a:spLocks noGrp="1"/>
          </p:cNvSpPr>
          <p:nvPr>
            <p:ph type="body" idx="1"/>
          </p:nvPr>
        </p:nvSpPr>
        <p:spPr>
          <a:xfrm>
            <a:off x="695008" y="4387136"/>
            <a:ext cx="5560060" cy="4470411"/>
          </a:xfrm>
        </p:spPr>
        <p:txBody>
          <a:bodyPr/>
          <a:lstStyle/>
          <a:p>
            <a:pPr eaLnBrk="1" fontAlgn="auto" hangingPunct="1">
              <a:spcBef>
                <a:spcPts val="0"/>
              </a:spcBef>
              <a:spcAft>
                <a:spcPts val="0"/>
              </a:spcAft>
              <a:defRPr/>
            </a:pPr>
            <a:r>
              <a:rPr lang="en-US" sz="1100" kern="1200" dirty="0" smtClean="0">
                <a:solidFill>
                  <a:schemeClr val="tx1"/>
                </a:solidFill>
                <a:effectLst/>
                <a:latin typeface="+mn-lt"/>
                <a:ea typeface="+mn-ea"/>
                <a:cs typeface="+mn-cs"/>
              </a:rPr>
              <a:t>This slide defines musculoskeletal disorders (MSDS).</a:t>
            </a:r>
            <a:endParaRPr lang="en-US" dirty="0"/>
          </a:p>
          <a:p>
            <a:pPr eaLnBrk="1" fontAlgn="auto" hangingPunct="1">
              <a:spcBef>
                <a:spcPts val="0"/>
              </a:spcBef>
              <a:spcAft>
                <a:spcPts val="0"/>
              </a:spcAft>
              <a:defRPr/>
            </a:pPr>
            <a:endParaRPr lang="en-US" dirty="0" smtClean="0"/>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endParaRPr lang="en-US" dirty="0"/>
          </a:p>
        </p:txBody>
      </p:sp>
      <p:sp>
        <p:nvSpPr>
          <p:cNvPr id="27651" name="Slide Number Placeholder 3"/>
          <p:cNvSpPr>
            <a:spLocks noGrp="1"/>
          </p:cNvSpPr>
          <p:nvPr>
            <p:ph type="sldNum" sz="quarter" idx="5"/>
          </p:nvPr>
        </p:nvSpPr>
        <p:spPr bwMode="auto">
          <a:xfrm>
            <a:off x="3936768" y="8772379"/>
            <a:ext cx="3011699" cy="46212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11330748-0879-49FE-B796-D26EE2C696A5}"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277888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5" name="Shape 15"/>
          <p:cNvSpPr txBox="1">
            <a:spLocks noGrp="1"/>
          </p:cNvSpPr>
          <p:nvPr>
            <p:ph type="body" idx="1"/>
          </p:nvPr>
        </p:nvSpPr>
        <p:spPr>
          <a:xfrm>
            <a:off x="457200" y="1600202"/>
            <a:ext cx="82296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Date Placeholder 1"/>
          <p:cNvSpPr>
            <a:spLocks noGrp="1"/>
          </p:cNvSpPr>
          <p:nvPr>
            <p:ph type="dt" sz="half" idx="10"/>
          </p:nvPr>
        </p:nvSpPr>
        <p:spPr/>
        <p:txBody>
          <a:bodyPr/>
          <a:lstStyle/>
          <a:p>
            <a:fld id="{993C88E6-C2D0-4C15-B1D7-56D2888844D5}" type="datetime1">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826D9-CCF4-43C9-B7EC-90F883DD9D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buClr>
                <a:srgbClr val="1155CC"/>
              </a:buClr>
              <a:defRPr>
                <a:solidFill>
                  <a:srgbClr val="1155CC"/>
                </a:solidFill>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a:p>
        </p:txBody>
      </p:sp>
      <p:sp>
        <p:nvSpPr>
          <p:cNvPr id="19" name="Shape 19"/>
          <p:cNvSpPr txBox="1">
            <a:spLocks noGrp="1"/>
          </p:cNvSpPr>
          <p:nvPr>
            <p:ph type="body" idx="1"/>
          </p:nvPr>
        </p:nvSpPr>
        <p:spPr>
          <a:xfrm>
            <a:off x="457200" y="1600202"/>
            <a:ext cx="39945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2"/>
          </p:nvPr>
        </p:nvSpPr>
        <p:spPr>
          <a:xfrm>
            <a:off x="4692273" y="1600202"/>
            <a:ext cx="39945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1" name="Shape 21"/>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Date Placeholder 1"/>
          <p:cNvSpPr>
            <a:spLocks noGrp="1"/>
          </p:cNvSpPr>
          <p:nvPr>
            <p:ph type="dt" sz="half" idx="10"/>
          </p:nvPr>
        </p:nvSpPr>
        <p:spPr/>
        <p:txBody>
          <a:bodyPr/>
          <a:lstStyle/>
          <a:p>
            <a:fld id="{9118D96D-27E8-436B-92DC-8D4C3A54B799}" type="datetime1">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826D9-CCF4-43C9-B7EC-90F883DD9D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2"/>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95A79-185E-4243-8B22-645D3618EA65}" type="datetime1">
              <a:rPr lang="en-US" smtClean="0"/>
              <a:t>7/23/2018</a:t>
            </a:fld>
            <a:endParaRPr lang="en-US"/>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826D9-CCF4-43C9-B7EC-90F883DD9D15}" type="slidenum">
              <a:rPr lang="en-US" smtClean="0"/>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osha.gov/SLTC/ergonom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osha.gov/SLTC/etools/electricalcontractors/supplemental/hazardindex.html#vibra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0.jpe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www.osha.gov/SLTC/etools/electricalcontractors/materials/heavy.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osha.gov/SLTC/ergonomics/faq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s://www.osha.gov/SLTC/etools/electricalcontractors/supplemental/hazardindex.html#vibratio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www.osha.gov/Publications/osha3465.pdf" TargetMode="External"/><Relationship Id="rId13" Type="http://schemas.openxmlformats.org/officeDocument/2006/relationships/hyperlink" Target="http://www.osha.gov/SLTC/trucking_industry/loading_unloading.html" TargetMode="External"/><Relationship Id="rId3" Type="http://schemas.openxmlformats.org/officeDocument/2006/relationships/hyperlink" Target="https://www.osha.gov/dte/grant_materials/fy06/46g6-ht22/back_injury_prevention.pdf" TargetMode="External"/><Relationship Id="rId7" Type="http://schemas.openxmlformats.org/officeDocument/2006/relationships/hyperlink" Target="https://www.osha.gov/pls/oshaweb/owadisp.show_document?p_table=SPEECHES" TargetMode="External"/><Relationship Id="rId12" Type="http://schemas.openxmlformats.org/officeDocument/2006/relationships/hyperlink" Target="https://www.osha.gov/SLTC/ergonomics/training.html"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s://www.osha.gov/ergonomics/FAQs-external.html" TargetMode="External"/><Relationship Id="rId11" Type="http://schemas.openxmlformats.org/officeDocument/2006/relationships/hyperlink" Target="https://www.osha.gov/SLTC/etools/computerworkstations/more.html" TargetMode="External"/><Relationship Id="rId5" Type="http://schemas.openxmlformats.org/officeDocument/2006/relationships/hyperlink" Target="https://www.osha.gov/SLTC/ergonomics/controlhazards.html" TargetMode="External"/><Relationship Id="rId10" Type="http://schemas.openxmlformats.org/officeDocument/2006/relationships/hyperlink" Target="https://www.osha.gov/dts/shib/shib072709.html" TargetMode="External"/><Relationship Id="rId4" Type="http://schemas.openxmlformats.org/officeDocument/2006/relationships/hyperlink" Target="https://www.osha.gov/SLTC/ergonomics/" TargetMode="External"/><Relationship Id="rId9" Type="http://schemas.openxmlformats.org/officeDocument/2006/relationships/hyperlink" Target="https://www.osha.gov/dte/grant_materials/fy10/sh-20835-10/jeopardy_game.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13" y="576329"/>
            <a:ext cx="8229600" cy="1027822"/>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endParaRPr lang="en-US" sz="2400" dirty="0">
              <a:solidFill>
                <a:srgbClr val="0C30B8"/>
              </a:solidFill>
            </a:endParaRPr>
          </a:p>
        </p:txBody>
      </p:sp>
      <p:sp>
        <p:nvSpPr>
          <p:cNvPr id="3" name="Text Placeholder 2"/>
          <p:cNvSpPr>
            <a:spLocks noGrp="1"/>
          </p:cNvSpPr>
          <p:nvPr>
            <p:ph type="body" idx="1"/>
          </p:nvPr>
        </p:nvSpPr>
        <p:spPr/>
        <p:txBody>
          <a:bodyPr/>
          <a:lstStyle/>
          <a:p>
            <a:r>
              <a:rPr lang="en-US" dirty="0"/>
              <a:t>Special Warehouse </a:t>
            </a:r>
          </a:p>
          <a:p>
            <a:r>
              <a:rPr lang="en-US" dirty="0"/>
              <a:t>Worker Hazards </a:t>
            </a:r>
          </a:p>
          <a:p>
            <a:r>
              <a:rPr lang="en-US" dirty="0"/>
              <a:t>in</a:t>
            </a:r>
            <a:r>
              <a:rPr lang="en-US" sz="2000" dirty="0"/>
              <a:t> </a:t>
            </a:r>
            <a:r>
              <a:rPr lang="en-US" dirty="0"/>
              <a:t>Structural Steel </a:t>
            </a:r>
          </a:p>
          <a:p>
            <a:r>
              <a:rPr lang="en-US" dirty="0"/>
              <a:t>Fabricating and </a:t>
            </a:r>
          </a:p>
          <a:p>
            <a:r>
              <a:rPr lang="en-US" dirty="0"/>
              <a:t>Supply Companies</a:t>
            </a:r>
            <a:endParaRPr lang="en-US" b="1" dirty="0">
              <a:solidFill>
                <a:srgbClr val="3333CC"/>
              </a:solidFill>
            </a:endParaRPr>
          </a:p>
          <a:p>
            <a:endParaRPr lang="en-US" dirty="0"/>
          </a:p>
        </p:txBody>
      </p:sp>
      <p:pic>
        <p:nvPicPr>
          <p:cNvPr id="5" name="Picture 4" descr="Punching"/>
          <p:cNvPicPr>
            <a:picLocks noChangeAspect="1" noChangeArrowheads="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4545496" y="1761319"/>
            <a:ext cx="1976454" cy="33395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eld"/>
          <p:cNvPicPr>
            <a:picLocks noChangeAspect="1" noChangeArrowheads="1"/>
          </p:cNvPicPr>
          <p:nvPr/>
        </p:nvPicPr>
        <p:blipFill rotWithShape="1">
          <a:blip r:embed="rId4" cstate="email">
            <a:duotone>
              <a:schemeClr val="accent4">
                <a:shade val="45000"/>
                <a:satMod val="135000"/>
              </a:schemeClr>
              <a:prstClr val="white"/>
            </a:duotone>
            <a:extLst>
              <a:ext uri="{28A0092B-C50C-407E-A947-70E740481C1C}">
                <a14:useLocalDpi xmlns:a14="http://schemas.microsoft.com/office/drawing/2010/main"/>
              </a:ext>
            </a:extLst>
          </a:blip>
          <a:srcRect l="-44051" b="-2046"/>
          <a:stretch/>
        </p:blipFill>
        <p:spPr bwMode="auto">
          <a:xfrm>
            <a:off x="5864086" y="1749287"/>
            <a:ext cx="2822714" cy="344556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6" y="471750"/>
            <a:ext cx="8229600" cy="1143200"/>
          </a:xfrm>
        </p:spPr>
        <p:txBody>
          <a:bodyPr/>
          <a:lstStyle/>
          <a:p>
            <a:r>
              <a:rPr lang="en-US" dirty="0">
                <a:solidFill>
                  <a:srgbClr val="0C30B8"/>
                </a:solidFill>
              </a:rPr>
              <a:t>Preventing Musculoskeletal Injuries</a:t>
            </a:r>
            <a:r>
              <a:rPr lang="en-US" sz="2400" dirty="0">
                <a:solidFill>
                  <a:srgbClr val="0C30B8"/>
                </a:solidFill>
              </a:rPr>
              <a:t/>
            </a:r>
            <a:br>
              <a:rPr lang="en-US" sz="2400" dirty="0">
                <a:solidFill>
                  <a:srgbClr val="0C30B8"/>
                </a:solidFill>
              </a:rPr>
            </a:br>
            <a:r>
              <a:rPr lang="en-US" sz="2400" dirty="0">
                <a:solidFill>
                  <a:srgbClr val="0C30B8"/>
                </a:solidFill>
              </a:rPr>
              <a:t>Module </a:t>
            </a:r>
            <a:r>
              <a:rPr lang="en-US" sz="2400" dirty="0" smtClean="0">
                <a:solidFill>
                  <a:srgbClr val="0C30B8"/>
                </a:solidFill>
              </a:rPr>
              <a:t>5 </a:t>
            </a:r>
            <a:r>
              <a:rPr lang="en-US" sz="2400" dirty="0">
                <a:solidFill>
                  <a:schemeClr val="bg1"/>
                </a:solidFill>
              </a:rPr>
              <a:t>slide </a:t>
            </a:r>
            <a:r>
              <a:rPr lang="en-US" sz="2400" dirty="0" smtClean="0">
                <a:solidFill>
                  <a:schemeClr val="bg1"/>
                </a:solidFill>
              </a:rPr>
              <a:t>10</a:t>
            </a:r>
            <a:endParaRPr lang="en-US" sz="2400" dirty="0">
              <a:solidFill>
                <a:schemeClr val="bg1"/>
              </a:solidFill>
            </a:endParaRPr>
          </a:p>
        </p:txBody>
      </p:sp>
      <p:sp>
        <p:nvSpPr>
          <p:cNvPr id="3" name="Text Placeholder 2"/>
          <p:cNvSpPr>
            <a:spLocks noGrp="1"/>
          </p:cNvSpPr>
          <p:nvPr>
            <p:ph type="body" idx="1"/>
          </p:nvPr>
        </p:nvSpPr>
        <p:spPr>
          <a:xfrm>
            <a:off x="697773" y="1600202"/>
            <a:ext cx="7989000" cy="3252017"/>
          </a:xfrm>
        </p:spPr>
        <p:txBody>
          <a:bodyPr/>
          <a:lstStyle/>
          <a:p>
            <a:pPr>
              <a:buClr>
                <a:srgbClr val="0C30B8"/>
              </a:buClr>
            </a:pPr>
            <a:r>
              <a:rPr lang="en-US" sz="2400" b="1" dirty="0">
                <a:solidFill>
                  <a:srgbClr val="0C30B8"/>
                </a:solidFill>
              </a:rPr>
              <a:t>MSD IMPACT</a:t>
            </a:r>
          </a:p>
          <a:p>
            <a:pPr marL="342900" indent="-342900">
              <a:buClr>
                <a:srgbClr val="0C30B8"/>
              </a:buClr>
              <a:buFont typeface="Wingdings" panose="05000000000000000000" pitchFamily="2" charset="2"/>
              <a:buChar char="q"/>
            </a:pPr>
            <a:r>
              <a:rPr lang="en-US" sz="2400" dirty="0" smtClean="0"/>
              <a:t>“Work related MSDs are among the most frequently reported causes of lost or restricted work time</a:t>
            </a:r>
            <a:endParaRPr lang="en-US" dirty="0" smtClean="0"/>
          </a:p>
          <a:p>
            <a:pPr marL="342900" indent="-342900">
              <a:buClr>
                <a:srgbClr val="0C30B8"/>
              </a:buClr>
              <a:buFont typeface="Wingdings" panose="05000000000000000000" pitchFamily="2" charset="2"/>
              <a:buChar char="q"/>
            </a:pPr>
            <a:endParaRPr lang="en-US" sz="2400" dirty="0" smtClean="0"/>
          </a:p>
          <a:p>
            <a:pPr marL="342900" indent="-342900">
              <a:buClr>
                <a:srgbClr val="0C30B8"/>
              </a:buClr>
              <a:buFont typeface="Wingdings" panose="05000000000000000000" pitchFamily="2" charset="2"/>
              <a:buChar char="q"/>
            </a:pPr>
            <a:r>
              <a:rPr lang="en-US" sz="2400" dirty="0" smtClean="0"/>
              <a:t>In 2011, the Bureau of Labor Statistics (BLS) reported</a:t>
            </a:r>
          </a:p>
          <a:p>
            <a:pPr>
              <a:buClr>
                <a:srgbClr val="0C30B8"/>
              </a:buClr>
            </a:pPr>
            <a:r>
              <a:rPr lang="en-US" sz="2400" dirty="0"/>
              <a:t> </a:t>
            </a:r>
            <a:r>
              <a:rPr lang="en-US" sz="2400" dirty="0" smtClean="0"/>
              <a:t>   the 387,820 MSD cases accounted for 33% of all   </a:t>
            </a:r>
          </a:p>
          <a:p>
            <a:pPr>
              <a:buClr>
                <a:srgbClr val="0C30B8"/>
              </a:buClr>
            </a:pPr>
            <a:r>
              <a:rPr lang="en-US" sz="2400" dirty="0"/>
              <a:t> </a:t>
            </a:r>
            <a:r>
              <a:rPr lang="en-US" sz="2400" dirty="0" smtClean="0"/>
              <a:t>   worker injury and illness cases in 2011.”</a:t>
            </a:r>
            <a:endParaRPr lang="en-US" sz="2400" dirty="0"/>
          </a:p>
        </p:txBody>
      </p:sp>
      <p:sp>
        <p:nvSpPr>
          <p:cNvPr id="4"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10</a:t>
            </a:fld>
            <a:endParaRPr lang="en-US" dirty="0">
              <a:solidFill>
                <a:srgbClr val="000000">
                  <a:tint val="75000"/>
                </a:srgbClr>
              </a:solidFill>
            </a:endParaRPr>
          </a:p>
        </p:txBody>
      </p:sp>
      <p:sp>
        <p:nvSpPr>
          <p:cNvPr id="6" name="Rectangle 5"/>
          <p:cNvSpPr/>
          <p:nvPr/>
        </p:nvSpPr>
        <p:spPr>
          <a:xfrm>
            <a:off x="2695524" y="6055770"/>
            <a:ext cx="3212739" cy="523220"/>
          </a:xfrm>
          <a:prstGeom prst="rect">
            <a:avLst/>
          </a:prstGeom>
        </p:spPr>
        <p:txBody>
          <a:bodyPr wrap="none">
            <a:spAutoFit/>
          </a:bodyPr>
          <a:lstStyle/>
          <a:p>
            <a:r>
              <a:rPr lang="en-US" dirty="0" smtClean="0">
                <a:hlinkClick r:id="rId3"/>
              </a:rPr>
              <a:t>Link to Ergonomics on OSHA Website</a:t>
            </a:r>
            <a:endParaRPr lang="en-US" dirty="0" smtClean="0"/>
          </a:p>
          <a:p>
            <a:endParaRPr lang="en-US" dirty="0"/>
          </a:p>
        </p:txBody>
      </p:sp>
    </p:spTree>
    <p:extLst>
      <p:ext uri="{BB962C8B-B14F-4D97-AF65-F5344CB8AC3E}">
        <p14:creationId xmlns:p14="http://schemas.microsoft.com/office/powerpoint/2010/main" val="194493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1027"/>
          <p:cNvSpPr>
            <a:spLocks noGrp="1" noChangeArrowheads="1"/>
          </p:cNvSpPr>
          <p:nvPr>
            <p:ph type="body" idx="1"/>
          </p:nvPr>
        </p:nvSpPr>
        <p:spPr/>
        <p:txBody>
          <a:bodyPr lIns="92075" tIns="46038" rIns="92075" bIns="46038"/>
          <a:lstStyle/>
          <a:p>
            <a:pPr eaLnBrk="1" hangingPunct="1">
              <a:buClr>
                <a:srgbClr val="0070C0"/>
              </a:buClr>
              <a:defRPr/>
            </a:pPr>
            <a:r>
              <a:rPr lang="en-US" sz="2400" b="1" dirty="0">
                <a:solidFill>
                  <a:srgbClr val="0C30B8"/>
                </a:solidFill>
              </a:rPr>
              <a:t>MSDs Affect Many </a:t>
            </a:r>
            <a:endParaRPr lang="en-US" sz="2400" b="1" dirty="0" smtClean="0">
              <a:solidFill>
                <a:srgbClr val="0C30B8"/>
              </a:solidFill>
            </a:endParaRPr>
          </a:p>
          <a:p>
            <a:pPr eaLnBrk="1" hangingPunct="1">
              <a:buClr>
                <a:srgbClr val="0070C0"/>
              </a:buClr>
              <a:defRPr/>
            </a:pPr>
            <a:r>
              <a:rPr lang="en-US" sz="2400" b="1" dirty="0" smtClean="0">
                <a:solidFill>
                  <a:srgbClr val="0C30B8"/>
                </a:solidFill>
              </a:rPr>
              <a:t>Parts </a:t>
            </a:r>
            <a:r>
              <a:rPr lang="en-US" sz="2400" b="1" dirty="0">
                <a:solidFill>
                  <a:srgbClr val="0C30B8"/>
                </a:solidFill>
              </a:rPr>
              <a:t>of the </a:t>
            </a:r>
            <a:r>
              <a:rPr lang="en-US" sz="2400" b="1" dirty="0" smtClean="0">
                <a:solidFill>
                  <a:srgbClr val="0C30B8"/>
                </a:solidFill>
              </a:rPr>
              <a:t>Body</a:t>
            </a:r>
          </a:p>
          <a:p>
            <a:pPr eaLnBrk="1" hangingPunct="1">
              <a:buClr>
                <a:srgbClr val="0070C0"/>
              </a:buClr>
              <a:defRPr/>
            </a:pP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a:t>
            </a:r>
            <a:r>
              <a:rPr lang="en-US" sz="2400" dirty="0" smtClean="0">
                <a:solidFill>
                  <a:schemeClr val="tx1"/>
                </a:solidFill>
                <a:effectLst/>
              </a:rPr>
              <a:t>Back</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Neck</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Shoulders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Arms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Elbows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Wrists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Fingers”</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Knees</a:t>
            </a:r>
            <a:endParaRPr lang="en-US" sz="2400" dirty="0" smtClean="0">
              <a:solidFill>
                <a:schemeClr val="tx1"/>
              </a:solidFill>
              <a:effectLst/>
            </a:endParaRPr>
          </a:p>
        </p:txBody>
      </p:sp>
      <p:sp>
        <p:nvSpPr>
          <p:cNvPr id="8196" name="Text Box 1028"/>
          <p:cNvSpPr txBox="1">
            <a:spLocks noChangeArrowheads="1"/>
          </p:cNvSpPr>
          <p:nvPr/>
        </p:nvSpPr>
        <p:spPr bwMode="auto">
          <a:xfrm>
            <a:off x="1128140" y="6209961"/>
            <a:ext cx="3429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3" name="Rectangle 2"/>
          <p:cNvSpPr/>
          <p:nvPr/>
        </p:nvSpPr>
        <p:spPr>
          <a:xfrm>
            <a:off x="294860" y="1026210"/>
            <a:ext cx="8554280" cy="461665"/>
          </a:xfrm>
          <a:prstGeom prst="rect">
            <a:avLst/>
          </a:prstGeom>
        </p:spPr>
        <p:txBody>
          <a:bodyPr wrap="square">
            <a:spAutoFit/>
          </a:bodyPr>
          <a:lstStyle/>
          <a:p>
            <a:r>
              <a:rPr lang="en-US" sz="2400" b="1" dirty="0" smtClean="0">
                <a:solidFill>
                  <a:srgbClr val="0C30B8"/>
                </a:solidFill>
              </a:rPr>
              <a:t>Module </a:t>
            </a:r>
            <a:r>
              <a:rPr lang="en-US" sz="2400" b="1" dirty="0">
                <a:solidFill>
                  <a:srgbClr val="0C30B8"/>
                </a:solidFill>
              </a:rPr>
              <a:t>5 </a:t>
            </a:r>
            <a:r>
              <a:rPr lang="en-US" sz="2400" dirty="0">
                <a:solidFill>
                  <a:schemeClr val="bg1"/>
                </a:solidFill>
              </a:rPr>
              <a:t>slide </a:t>
            </a:r>
            <a:r>
              <a:rPr lang="en-US" sz="2400" dirty="0" smtClean="0">
                <a:solidFill>
                  <a:schemeClr val="bg1"/>
                </a:solidFill>
              </a:rPr>
              <a:t>11</a:t>
            </a:r>
            <a:endParaRPr lang="en-US" sz="2400" b="1" dirty="0">
              <a:solidFill>
                <a:schemeClr val="bg1"/>
              </a:solidFill>
            </a:endParaRPr>
          </a:p>
        </p:txBody>
      </p:sp>
      <p:pic>
        <p:nvPicPr>
          <p:cNvPr id="6" name="Picture 5" title="Photo - X-Ray of knee with cartigale da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4936" y="1979176"/>
            <a:ext cx="3938270" cy="4118458"/>
          </a:xfrm>
          <a:prstGeom prst="rect">
            <a:avLst/>
          </a:prstGeom>
        </p:spPr>
      </p:pic>
      <p:sp>
        <p:nvSpPr>
          <p:cNvPr id="7" name="TextBox 6"/>
          <p:cNvSpPr txBox="1"/>
          <p:nvPr/>
        </p:nvSpPr>
        <p:spPr>
          <a:xfrm>
            <a:off x="4451610" y="6275744"/>
            <a:ext cx="3144922" cy="307777"/>
          </a:xfrm>
          <a:prstGeom prst="rect">
            <a:avLst/>
          </a:prstGeom>
          <a:noFill/>
        </p:spPr>
        <p:txBody>
          <a:bodyPr wrap="square" rtlCol="0">
            <a:spAutoFit/>
          </a:bodyPr>
          <a:lstStyle/>
          <a:p>
            <a:r>
              <a:rPr lang="en-US" dirty="0" smtClean="0"/>
              <a:t>X Ray of knee with cartilage damage</a:t>
            </a:r>
            <a:endParaRPr lang="en-US" dirty="0"/>
          </a:p>
        </p:txBody>
      </p:sp>
      <p:sp>
        <p:nvSpPr>
          <p:cNvPr id="5" name="Title 4"/>
          <p:cNvSpPr>
            <a:spLocks noGrp="1"/>
          </p:cNvSpPr>
          <p:nvPr>
            <p:ph type="title"/>
          </p:nvPr>
        </p:nvSpPr>
        <p:spPr>
          <a:xfrm>
            <a:off x="178067" y="0"/>
            <a:ext cx="8229600" cy="848100"/>
          </a:xfrm>
        </p:spPr>
        <p:txBody>
          <a:bodyPr/>
          <a:lstStyle/>
          <a:p>
            <a:r>
              <a:rPr lang="en-US" dirty="0" smtClean="0">
                <a:solidFill>
                  <a:srgbClr val="0C30B8"/>
                </a:solidFill>
              </a:rPr>
              <a:t> Preventing </a:t>
            </a:r>
            <a:r>
              <a:rPr lang="en-US" dirty="0">
                <a:solidFill>
                  <a:srgbClr val="0C30B8"/>
                </a:solidFill>
              </a:rPr>
              <a:t>Musculoskeletal Injuries</a:t>
            </a:r>
            <a:endParaRPr lang="en-US" dirty="0"/>
          </a:p>
        </p:txBody>
      </p:sp>
    </p:spTree>
    <p:extLst>
      <p:ext uri="{BB962C8B-B14F-4D97-AF65-F5344CB8AC3E}">
        <p14:creationId xmlns:p14="http://schemas.microsoft.com/office/powerpoint/2010/main" val="342154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626994" y="1600202"/>
            <a:ext cx="4194313" cy="4967599"/>
          </a:xfrm>
        </p:spPr>
        <p:txBody>
          <a:bodyPr/>
          <a:lstStyle/>
          <a:p>
            <a:pPr eaLnBrk="1" hangingPunct="1">
              <a:spcBef>
                <a:spcPts val="0"/>
              </a:spcBef>
              <a:buClr>
                <a:srgbClr val="0070C0"/>
              </a:buClr>
              <a:defRPr/>
            </a:pPr>
            <a:r>
              <a:rPr lang="en-US" sz="2400" b="1" dirty="0" smtClean="0">
                <a:solidFill>
                  <a:srgbClr val="0C30B8"/>
                </a:solidFill>
                <a:effectLst/>
              </a:rPr>
              <a:t>Symptoms:</a:t>
            </a:r>
          </a:p>
          <a:p>
            <a:pPr eaLnBrk="1" hangingPunct="1">
              <a:spcBef>
                <a:spcPts val="0"/>
              </a:spcBef>
              <a:buClr>
                <a:srgbClr val="0070C0"/>
              </a:buClr>
              <a:defRPr/>
            </a:pPr>
            <a:endParaRPr lang="en-US" sz="2400" b="1" dirty="0" smtClean="0">
              <a:solidFill>
                <a:srgbClr val="0C30B8"/>
              </a:solidFill>
              <a:effectLst/>
            </a:endParaRP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“Soreness</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Swelling</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Skin Discoloration</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Numbness</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Tingling</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Burning</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Radiating Pain</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Decreased Strength</a:t>
            </a:r>
          </a:p>
          <a:p>
            <a:pPr marL="342900" indent="-342900" eaLnBrk="1" hangingPunct="1">
              <a:spcBef>
                <a:spcPts val="0"/>
              </a:spcBef>
              <a:buClr>
                <a:srgbClr val="0C30B8"/>
              </a:buClr>
              <a:buFont typeface="Wingdings" panose="05000000000000000000" pitchFamily="2" charset="2"/>
              <a:buChar char="q"/>
              <a:defRPr/>
            </a:pPr>
            <a:r>
              <a:rPr lang="en-US" sz="2400" dirty="0" smtClean="0">
                <a:solidFill>
                  <a:schemeClr val="tx1"/>
                </a:solidFill>
                <a:effectLst/>
              </a:rPr>
              <a:t>Decreased Movement”</a:t>
            </a:r>
          </a:p>
        </p:txBody>
      </p:sp>
      <p:sp>
        <p:nvSpPr>
          <p:cNvPr id="10245" name="Text Box 16"/>
          <p:cNvSpPr txBox="1">
            <a:spLocks noChangeArrowheads="1"/>
          </p:cNvSpPr>
          <p:nvPr/>
        </p:nvSpPr>
        <p:spPr bwMode="auto">
          <a:xfrm>
            <a:off x="3973969" y="6222941"/>
            <a:ext cx="41499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3" name="TextBox 2"/>
          <p:cNvSpPr txBox="1"/>
          <p:nvPr/>
        </p:nvSpPr>
        <p:spPr>
          <a:xfrm>
            <a:off x="3973969" y="2782956"/>
            <a:ext cx="4673074" cy="1200329"/>
          </a:xfrm>
          <a:prstGeom prst="rect">
            <a:avLst/>
          </a:prstGeom>
          <a:noFill/>
        </p:spPr>
        <p:txBody>
          <a:bodyPr wrap="none" rtlCol="0">
            <a:spAutoFit/>
          </a:bodyPr>
          <a:lstStyle/>
          <a:p>
            <a:r>
              <a:rPr lang="en-US" altLang="en-US" sz="2400" dirty="0">
                <a:solidFill>
                  <a:srgbClr val="0C30B8"/>
                </a:solidFill>
              </a:rPr>
              <a:t>These usually develop gradually </a:t>
            </a:r>
            <a:endParaRPr lang="en-US" altLang="en-US" sz="2400" dirty="0" smtClean="0">
              <a:solidFill>
                <a:srgbClr val="0C30B8"/>
              </a:solidFill>
            </a:endParaRPr>
          </a:p>
          <a:p>
            <a:r>
              <a:rPr lang="en-US" altLang="en-US" sz="2400" dirty="0" smtClean="0">
                <a:solidFill>
                  <a:srgbClr val="0C30B8"/>
                </a:solidFill>
              </a:rPr>
              <a:t>but </a:t>
            </a:r>
            <a:r>
              <a:rPr lang="en-US" altLang="en-US" sz="2400" dirty="0">
                <a:solidFill>
                  <a:srgbClr val="0C30B8"/>
                </a:solidFill>
              </a:rPr>
              <a:t>sometimes can appear </a:t>
            </a:r>
            <a:br>
              <a:rPr lang="en-US" altLang="en-US" sz="2400" dirty="0">
                <a:solidFill>
                  <a:srgbClr val="0C30B8"/>
                </a:solidFill>
              </a:rPr>
            </a:br>
            <a:r>
              <a:rPr lang="en-US" altLang="en-US" sz="2400" dirty="0">
                <a:solidFill>
                  <a:srgbClr val="0C30B8"/>
                </a:solidFill>
              </a:rPr>
              <a:t>suddenly</a:t>
            </a:r>
            <a:endParaRPr lang="en-US" sz="2400" dirty="0">
              <a:solidFill>
                <a:srgbClr val="0C30B8"/>
              </a:solidFill>
            </a:endParaRPr>
          </a:p>
        </p:txBody>
      </p:sp>
      <p:sp>
        <p:nvSpPr>
          <p:cNvPr id="8" name="Title 1"/>
          <p:cNvSpPr>
            <a:spLocks noGrp="1"/>
          </p:cNvSpPr>
          <p:nvPr>
            <p:ph type="title"/>
          </p:nvPr>
        </p:nvSpPr>
        <p:spPr>
          <a:xfrm>
            <a:off x="272844" y="475449"/>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a:t>
            </a:r>
            <a:r>
              <a:rPr lang="en-US" sz="2400" dirty="0" smtClean="0">
                <a:solidFill>
                  <a:srgbClr val="0C30B8"/>
                </a:solidFill>
              </a:rPr>
              <a:t>5 </a:t>
            </a:r>
            <a:r>
              <a:rPr lang="en-US" sz="2400" dirty="0">
                <a:solidFill>
                  <a:schemeClr val="bg1"/>
                </a:solidFill>
              </a:rPr>
              <a:t>slide </a:t>
            </a:r>
            <a:r>
              <a:rPr lang="en-US" sz="2400" dirty="0" smtClean="0">
                <a:solidFill>
                  <a:schemeClr val="bg1"/>
                </a:solidFill>
              </a:rPr>
              <a:t>12 </a:t>
            </a:r>
            <a:endParaRPr lang="en-US" dirty="0">
              <a:solidFill>
                <a:schemeClr val="bg1"/>
              </a:solidFill>
            </a:endParaRPr>
          </a:p>
        </p:txBody>
      </p:sp>
    </p:spTree>
    <p:extLst>
      <p:ext uri="{BB962C8B-B14F-4D97-AF65-F5344CB8AC3E}">
        <p14:creationId xmlns:p14="http://schemas.microsoft.com/office/powerpoint/2010/main" val="3030994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586"/>
            <a:ext cx="8229600" cy="1143200"/>
          </a:xfrm>
        </p:spPr>
        <p:txBody>
          <a:bodyPr anchor="t" anchorCtr="0"/>
          <a:lstStyle/>
          <a:p>
            <a:pPr eaLnBrk="1" fontAlgn="auto" hangingPunct="1">
              <a:spcAft>
                <a:spcPts val="0"/>
              </a:spcAft>
              <a:defRPr/>
            </a:pPr>
            <a:r>
              <a:rPr lang="en-US" sz="3600" dirty="0" smtClean="0"/>
              <a:t>Preventing Musculoskeletal Injuries </a:t>
            </a:r>
            <a:r>
              <a:rPr lang="en-US" sz="2400" dirty="0" smtClean="0"/>
              <a:t>Module 5 </a:t>
            </a:r>
            <a:r>
              <a:rPr lang="en-US" sz="3600" dirty="0" smtClean="0">
                <a:solidFill>
                  <a:schemeClr val="bg1"/>
                </a:solidFill>
              </a:rPr>
              <a:t>slide 13</a:t>
            </a:r>
            <a:r>
              <a:rPr lang="en-US" sz="3600" dirty="0" smtClean="0"/>
              <a:t/>
            </a:r>
            <a:br>
              <a:rPr lang="en-US" sz="3600" dirty="0" smtClean="0"/>
            </a:br>
            <a:endParaRPr lang="en-US" sz="3600" dirty="0"/>
          </a:p>
        </p:txBody>
      </p:sp>
      <p:sp>
        <p:nvSpPr>
          <p:cNvPr id="3" name="Content Placeholder 2"/>
          <p:cNvSpPr>
            <a:spLocks noGrp="1"/>
          </p:cNvSpPr>
          <p:nvPr>
            <p:ph type="body" idx="1"/>
          </p:nvPr>
        </p:nvSpPr>
        <p:spPr>
          <a:xfrm>
            <a:off x="457200" y="1524262"/>
            <a:ext cx="5519530" cy="4967599"/>
          </a:xfrm>
        </p:spPr>
        <p:txBody>
          <a:bodyPr/>
          <a:lstStyle/>
          <a:p>
            <a:pPr marL="114300">
              <a:buClr>
                <a:srgbClr val="0070C0"/>
              </a:buClr>
            </a:pPr>
            <a:r>
              <a:rPr lang="en-US" sz="2400" b="1" dirty="0" smtClean="0">
                <a:solidFill>
                  <a:srgbClr val="0C30B8"/>
                </a:solidFill>
              </a:rPr>
              <a:t>Risk Factors for MSD Injuries? </a:t>
            </a:r>
          </a:p>
          <a:p>
            <a:pPr marL="571500" indent="-457200" eaLnBrk="1" hangingPunct="1">
              <a:spcBef>
                <a:spcPts val="0"/>
              </a:spcBef>
              <a:buClr>
                <a:srgbClr val="0C30B8"/>
              </a:buClr>
              <a:buFont typeface="Wingdings" panose="05000000000000000000" pitchFamily="2" charset="2"/>
              <a:buChar char="q"/>
            </a:pPr>
            <a:r>
              <a:rPr lang="en-US" sz="2400" dirty="0" smtClean="0"/>
              <a:t>Awkward postures</a:t>
            </a:r>
          </a:p>
          <a:p>
            <a:pPr marL="571500" indent="-457200" eaLnBrk="1" hangingPunct="1">
              <a:spcBef>
                <a:spcPts val="0"/>
              </a:spcBef>
              <a:buClr>
                <a:srgbClr val="0C30B8"/>
              </a:buClr>
              <a:buFont typeface="Wingdings" panose="05000000000000000000" pitchFamily="2" charset="2"/>
              <a:buChar char="q"/>
            </a:pPr>
            <a:r>
              <a:rPr lang="en-US" sz="2400" dirty="0" smtClean="0"/>
              <a:t>Improper lifting</a:t>
            </a:r>
          </a:p>
          <a:p>
            <a:pPr marL="571500" indent="-457200" eaLnBrk="1" hangingPunct="1">
              <a:spcBef>
                <a:spcPts val="0"/>
              </a:spcBef>
              <a:buClr>
                <a:srgbClr val="0C30B8"/>
              </a:buClr>
              <a:buFont typeface="Wingdings" panose="05000000000000000000" pitchFamily="2" charset="2"/>
              <a:buChar char="q"/>
            </a:pPr>
            <a:r>
              <a:rPr lang="en-US" sz="2400" dirty="0" smtClean="0"/>
              <a:t>Pulling-pushing-lifting </a:t>
            </a:r>
          </a:p>
          <a:p>
            <a:pPr marL="114300" eaLnBrk="1" hangingPunct="1">
              <a:spcBef>
                <a:spcPts val="0"/>
              </a:spcBef>
              <a:buClr>
                <a:srgbClr val="0C30B8"/>
              </a:buClr>
            </a:pPr>
            <a:r>
              <a:rPr lang="en-US" sz="2400" dirty="0" smtClean="0"/>
              <a:t>      heavy loads </a:t>
            </a:r>
          </a:p>
          <a:p>
            <a:pPr marL="571500" indent="-457200" eaLnBrk="1" hangingPunct="1">
              <a:spcBef>
                <a:spcPts val="0"/>
              </a:spcBef>
              <a:buClr>
                <a:srgbClr val="0C30B8"/>
              </a:buClr>
              <a:buFont typeface="Wingdings" panose="05000000000000000000" pitchFamily="2" charset="2"/>
              <a:buChar char="q"/>
            </a:pPr>
            <a:r>
              <a:rPr lang="en-US" sz="2400" dirty="0" smtClean="0"/>
              <a:t>Repetition</a:t>
            </a:r>
          </a:p>
          <a:p>
            <a:pPr marL="571500" indent="-457200" eaLnBrk="1" hangingPunct="1">
              <a:spcBef>
                <a:spcPts val="0"/>
              </a:spcBef>
              <a:buClr>
                <a:srgbClr val="0C30B8"/>
              </a:buClr>
              <a:buFont typeface="Wingdings" panose="05000000000000000000" pitchFamily="2" charset="2"/>
              <a:buChar char="q"/>
            </a:pPr>
            <a:r>
              <a:rPr lang="en-US" sz="2400" dirty="0" smtClean="0"/>
              <a:t>Excessive force</a:t>
            </a:r>
          </a:p>
          <a:p>
            <a:pPr marL="571500" indent="-457200" eaLnBrk="1" hangingPunct="1">
              <a:spcBef>
                <a:spcPts val="0"/>
              </a:spcBef>
              <a:buClr>
                <a:srgbClr val="0C30B8"/>
              </a:buClr>
              <a:buFont typeface="Wingdings" panose="05000000000000000000" pitchFamily="2" charset="2"/>
              <a:buChar char="q"/>
            </a:pPr>
            <a:r>
              <a:rPr lang="en-US" sz="2400" dirty="0" smtClean="0"/>
              <a:t>Contact injuries</a:t>
            </a:r>
          </a:p>
          <a:p>
            <a:pPr marL="571500" indent="-457200" eaLnBrk="1" hangingPunct="1">
              <a:spcBef>
                <a:spcPts val="0"/>
              </a:spcBef>
              <a:buClr>
                <a:srgbClr val="0C30B8"/>
              </a:buClr>
              <a:buFont typeface="Wingdings" panose="05000000000000000000" pitchFamily="2" charset="2"/>
              <a:buChar char="q"/>
            </a:pPr>
            <a:r>
              <a:rPr lang="en-US" sz="2400" dirty="0" smtClean="0"/>
              <a:t>Static posture </a:t>
            </a:r>
          </a:p>
          <a:p>
            <a:pPr marL="571500" indent="-457200" eaLnBrk="1" hangingPunct="1">
              <a:spcBef>
                <a:spcPts val="0"/>
              </a:spcBef>
              <a:buClr>
                <a:srgbClr val="0C30B8"/>
              </a:buClr>
              <a:buFont typeface="Wingdings" panose="05000000000000000000" pitchFamily="2" charset="2"/>
              <a:buChar char="q"/>
            </a:pPr>
            <a:r>
              <a:rPr lang="en-US" sz="2400" dirty="0" smtClean="0"/>
              <a:t>Vibration</a:t>
            </a:r>
          </a:p>
          <a:p>
            <a:pPr marL="571500" indent="-457200" eaLnBrk="1" hangingPunct="1">
              <a:spcBef>
                <a:spcPts val="0"/>
              </a:spcBef>
              <a:buClr>
                <a:srgbClr val="0C30B8"/>
              </a:buClr>
              <a:buFont typeface="Wingdings" panose="05000000000000000000" pitchFamily="2" charset="2"/>
              <a:buChar char="q"/>
            </a:pPr>
            <a:r>
              <a:rPr lang="en-US" sz="2400" dirty="0" smtClean="0"/>
              <a:t>Unsuitable tools</a:t>
            </a:r>
          </a:p>
          <a:p>
            <a:pPr marL="571500" indent="-457200" eaLnBrk="1" hangingPunct="1">
              <a:spcBef>
                <a:spcPts val="0"/>
              </a:spcBef>
              <a:buClr>
                <a:srgbClr val="0C30B8"/>
              </a:buClr>
              <a:buFont typeface="Wingdings" panose="05000000000000000000" pitchFamily="2" charset="2"/>
              <a:buChar char="q"/>
            </a:pPr>
            <a:r>
              <a:rPr lang="en-US" sz="2400" dirty="0" smtClean="0"/>
              <a:t>Extreme temperature</a:t>
            </a:r>
          </a:p>
          <a:p>
            <a:pPr marL="571500" indent="-457200" eaLnBrk="1" hangingPunct="1">
              <a:buClr>
                <a:srgbClr val="0C30B8"/>
              </a:buClr>
              <a:buFont typeface="Wingdings" panose="05000000000000000000" pitchFamily="2" charset="2"/>
              <a:buChar char="q"/>
            </a:pPr>
            <a:r>
              <a:rPr lang="en-US" sz="2400" dirty="0" smtClean="0"/>
              <a:t>Awkward motion demands</a:t>
            </a:r>
          </a:p>
        </p:txBody>
      </p:sp>
      <p:pic>
        <p:nvPicPr>
          <p:cNvPr id="6" name="Picture 4" descr="Fabrication (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9416" y="1600202"/>
            <a:ext cx="3165713" cy="485867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13</a:t>
            </a:fld>
            <a:endParaRPr lang="en-US" dirty="0">
              <a:solidFill>
                <a:srgbClr val="000000">
                  <a:tint val="75000"/>
                </a:srgbClr>
              </a:solidFill>
            </a:endParaRPr>
          </a:p>
        </p:txBody>
      </p:sp>
      <p:sp>
        <p:nvSpPr>
          <p:cNvPr id="7" name="Title 1"/>
          <p:cNvSpPr txBox="1">
            <a:spLocks/>
          </p:cNvSpPr>
          <p:nvPr/>
        </p:nvSpPr>
        <p:spPr>
          <a:xfrm flipV="1">
            <a:off x="274016" y="1058779"/>
            <a:ext cx="8593257" cy="45719"/>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1155CC"/>
              </a:buClr>
              <a:buSzPct val="100000"/>
              <a:buNone/>
              <a:defRPr sz="3600" b="1" i="0" u="none" strike="noStrike" cap="none" baseline="0">
                <a:solidFill>
                  <a:srgbClr val="1155CC"/>
                </a:solidFill>
                <a:latin typeface="Arial"/>
                <a:ea typeface="Arial"/>
                <a:cs typeface="Arial"/>
                <a:sym typeface="Arial"/>
              </a:defRPr>
            </a:lvl1pPr>
            <a:lvl2pPr marR="0" algn="l" rtl="0">
              <a:lnSpc>
                <a:spcPct val="100000"/>
              </a:lnSpc>
              <a:spcBef>
                <a:spcPts val="0"/>
              </a:spcBef>
              <a:spcAft>
                <a:spcPts val="0"/>
              </a:spcAft>
              <a:buClr>
                <a:schemeClr val="accent1"/>
              </a:buClr>
              <a:buSzPct val="100000"/>
              <a:buNone/>
              <a:defRPr sz="3600" b="1" i="0" u="none" strike="noStrike" cap="none" baseline="0">
                <a:solidFill>
                  <a:srgbClr val="DA0002"/>
                </a:solidFill>
                <a:latin typeface="Arial"/>
                <a:ea typeface="Arial"/>
                <a:cs typeface="Arial"/>
                <a:sym typeface="Arial"/>
              </a:defRPr>
            </a:lvl2pPr>
            <a:lvl3pPr rtl="0">
              <a:spcBef>
                <a:spcPts val="0"/>
              </a:spcBef>
              <a:buClr>
                <a:schemeClr val="accent1"/>
              </a:buClr>
              <a:buSzPct val="100000"/>
              <a:buNone/>
              <a:defRPr sz="3600" b="1">
                <a:solidFill>
                  <a:srgbClr val="DA0002"/>
                </a:solidFill>
              </a:defRPr>
            </a:lvl3pPr>
            <a:lvl4pPr rtl="0">
              <a:spcBef>
                <a:spcPts val="0"/>
              </a:spcBef>
              <a:buClr>
                <a:schemeClr val="accent1"/>
              </a:buClr>
              <a:buSzPct val="100000"/>
              <a:buNone/>
              <a:defRPr sz="3600" b="1">
                <a:solidFill>
                  <a:srgbClr val="DA0002"/>
                </a:solidFill>
              </a:defRPr>
            </a:lvl4pPr>
            <a:lvl5pPr rtl="0">
              <a:spcBef>
                <a:spcPts val="0"/>
              </a:spcBef>
              <a:buClr>
                <a:schemeClr val="accent1"/>
              </a:buClr>
              <a:buSzPct val="100000"/>
              <a:buNone/>
              <a:defRPr sz="3600" b="1">
                <a:solidFill>
                  <a:srgbClr val="DA0002"/>
                </a:solidFill>
              </a:defRPr>
            </a:lvl5pPr>
            <a:lvl6pPr rtl="0">
              <a:spcBef>
                <a:spcPts val="0"/>
              </a:spcBef>
              <a:buClr>
                <a:schemeClr val="accent1"/>
              </a:buClr>
              <a:buSzPct val="100000"/>
              <a:buNone/>
              <a:defRPr sz="3600" b="1">
                <a:solidFill>
                  <a:srgbClr val="DA0002"/>
                </a:solidFill>
              </a:defRPr>
            </a:lvl6pPr>
            <a:lvl7pPr rtl="0">
              <a:spcBef>
                <a:spcPts val="0"/>
              </a:spcBef>
              <a:buClr>
                <a:schemeClr val="accent1"/>
              </a:buClr>
              <a:buSzPct val="100000"/>
              <a:buNone/>
              <a:defRPr sz="3600" b="1">
                <a:solidFill>
                  <a:srgbClr val="DA0002"/>
                </a:solidFill>
              </a:defRPr>
            </a:lvl7pPr>
            <a:lvl8pPr rtl="0">
              <a:spcBef>
                <a:spcPts val="0"/>
              </a:spcBef>
              <a:buClr>
                <a:schemeClr val="accent1"/>
              </a:buClr>
              <a:buSzPct val="100000"/>
              <a:buNone/>
              <a:defRPr sz="3600" b="1">
                <a:solidFill>
                  <a:srgbClr val="DA0002"/>
                </a:solidFill>
              </a:defRPr>
            </a:lvl8pPr>
            <a:lvl9pPr rtl="0">
              <a:spcBef>
                <a:spcPts val="0"/>
              </a:spcBef>
              <a:buClr>
                <a:schemeClr val="accent1"/>
              </a:buClr>
              <a:buSzPct val="100000"/>
              <a:buNone/>
              <a:defRPr sz="3600" b="1">
                <a:solidFill>
                  <a:srgbClr val="DA0002"/>
                </a:solidFill>
              </a:defRPr>
            </a:lvl9pPr>
          </a:lstStyle>
          <a:p>
            <a:pPr>
              <a:defRPr/>
            </a:pPr>
            <a:r>
              <a:rPr lang="en-US" sz="2400" dirty="0" smtClean="0">
                <a:solidFill>
                  <a:schemeClr val="bg1"/>
                </a:solidFill>
              </a:rPr>
              <a:t>slide 13</a:t>
            </a:r>
            <a:endParaRPr lang="en-US" dirty="0">
              <a:solidFill>
                <a:schemeClr val="bg1"/>
              </a:solidFill>
            </a:endParaRPr>
          </a:p>
        </p:txBody>
      </p:sp>
    </p:spTree>
    <p:extLst>
      <p:ext uri="{BB962C8B-B14F-4D97-AF65-F5344CB8AC3E}">
        <p14:creationId xmlns:p14="http://schemas.microsoft.com/office/powerpoint/2010/main" val="217957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MSD Injury </a:t>
            </a:r>
            <a:r>
              <a:rPr lang="en-US" sz="2400" b="1" dirty="0" smtClean="0">
                <a:solidFill>
                  <a:srgbClr val="0C30B8"/>
                </a:solidFill>
              </a:rPr>
              <a:t>Factors</a:t>
            </a:r>
          </a:p>
          <a:p>
            <a:pPr marL="342900" indent="-342900">
              <a:buClr>
                <a:srgbClr val="0C30B8"/>
              </a:buClr>
              <a:buFont typeface="Wingdings" panose="05000000000000000000" pitchFamily="2" charset="2"/>
              <a:buChar char="q"/>
              <a:defRPr/>
            </a:pPr>
            <a:r>
              <a:rPr lang="en-US" sz="2400" dirty="0">
                <a:solidFill>
                  <a:schemeClr val="tx1"/>
                </a:solidFill>
              </a:rPr>
              <a:t>Intensity of exposure </a:t>
            </a:r>
            <a:r>
              <a:rPr lang="en-US" sz="2400" i="1" dirty="0">
                <a:solidFill>
                  <a:schemeClr val="tx1"/>
                </a:solidFill>
              </a:rPr>
              <a:t>(How Much</a:t>
            </a:r>
            <a:r>
              <a:rPr lang="en-US" sz="2400" i="1" dirty="0" smtClean="0">
                <a:solidFill>
                  <a:schemeClr val="tx1"/>
                </a:solidFill>
              </a:rPr>
              <a:t>?)</a:t>
            </a:r>
          </a:p>
          <a:p>
            <a:pPr marL="342900" indent="-342900">
              <a:buClr>
                <a:srgbClr val="0C30B8"/>
              </a:buClr>
              <a:buFont typeface="Wingdings" panose="05000000000000000000" pitchFamily="2" charset="2"/>
              <a:buChar char="q"/>
              <a:defRPr/>
            </a:pPr>
            <a:r>
              <a:rPr lang="en-US" sz="2400" dirty="0">
                <a:solidFill>
                  <a:schemeClr val="tx1"/>
                </a:solidFill>
              </a:rPr>
              <a:t>Frequency of the exposure </a:t>
            </a:r>
            <a:r>
              <a:rPr lang="en-US" sz="2400" i="1" dirty="0">
                <a:solidFill>
                  <a:schemeClr val="tx1"/>
                </a:solidFill>
              </a:rPr>
              <a:t>(How Often?)</a:t>
            </a:r>
            <a:endParaRPr lang="en-US" sz="2400" dirty="0">
              <a:solidFill>
                <a:schemeClr val="tx1"/>
              </a:solidFill>
            </a:endParaRPr>
          </a:p>
          <a:p>
            <a:pPr marL="342900" indent="-342900">
              <a:buClr>
                <a:srgbClr val="0C30B8"/>
              </a:buClr>
              <a:buFont typeface="Wingdings" panose="05000000000000000000" pitchFamily="2" charset="2"/>
              <a:buChar char="q"/>
              <a:defRPr/>
            </a:pPr>
            <a:r>
              <a:rPr lang="en-US" sz="2400" dirty="0" smtClean="0">
                <a:solidFill>
                  <a:schemeClr val="tx1"/>
                </a:solidFill>
                <a:effectLst/>
              </a:rPr>
              <a:t>Position and movement </a:t>
            </a:r>
            <a:r>
              <a:rPr lang="en-US" sz="2400" i="1" dirty="0" smtClean="0">
                <a:solidFill>
                  <a:schemeClr val="tx1"/>
                </a:solidFill>
                <a:effectLst/>
              </a:rPr>
              <a:t>(How Positioned?)</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effectLst/>
              </a:rPr>
              <a:t>Duration of the exposure </a:t>
            </a:r>
            <a:r>
              <a:rPr lang="en-US" sz="2400" i="1" dirty="0" smtClean="0">
                <a:solidFill>
                  <a:schemeClr val="tx1"/>
                </a:solidFill>
                <a:effectLst/>
              </a:rPr>
              <a:t>(How Long?)</a:t>
            </a:r>
            <a:endParaRPr lang="en-US" sz="2400" dirty="0" smtClean="0">
              <a:solidFill>
                <a:schemeClr val="tx1"/>
              </a:solidFill>
              <a:effectLst/>
            </a:endParaRPr>
          </a:p>
          <a:p>
            <a:pPr eaLnBrk="1" hangingPunct="1">
              <a:defRPr/>
            </a:pPr>
            <a:endParaRPr lang="en-US" sz="2400" dirty="0" smtClean="0">
              <a:solidFill>
                <a:schemeClr val="tx1"/>
              </a:solidFill>
              <a:effectLst/>
            </a:endParaRPr>
          </a:p>
          <a:p>
            <a:pPr eaLnBrk="1" hangingPunct="1">
              <a:buFont typeface="Wingdings" pitchFamily="2" charset="2"/>
              <a:buNone/>
              <a:defRPr/>
            </a:pPr>
            <a:r>
              <a:rPr lang="en-US" sz="2400" dirty="0" smtClean="0">
                <a:solidFill>
                  <a:schemeClr val="tx1"/>
                </a:solidFill>
                <a:effectLst/>
              </a:rPr>
              <a:t>Keeping in mind that it could be a combination of all these factors.</a:t>
            </a:r>
          </a:p>
          <a:p>
            <a:pPr eaLnBrk="1" hangingPunct="1">
              <a:buFont typeface="Wingdings" pitchFamily="2" charset="2"/>
              <a:buNone/>
              <a:defRPr/>
            </a:pPr>
            <a:endParaRPr lang="en-US" sz="2400" dirty="0" smtClean="0">
              <a:solidFill>
                <a:schemeClr val="tx1"/>
              </a:solidFill>
              <a:effectLst/>
            </a:endParaRPr>
          </a:p>
          <a:p>
            <a:pPr>
              <a:spcBef>
                <a:spcPct val="0"/>
              </a:spcBef>
              <a:buClrTx/>
              <a:buSzTx/>
            </a:pPr>
            <a:r>
              <a:rPr kumimoji="1" lang="en-US" altLang="en-US" sz="2400" dirty="0"/>
              <a:t>Force + Repetition + Posture + Duration = </a:t>
            </a:r>
            <a:r>
              <a:rPr kumimoji="1" lang="en-US" altLang="en-US" sz="2400" dirty="0" smtClean="0"/>
              <a:t>Increased </a:t>
            </a:r>
            <a:r>
              <a:rPr kumimoji="1" lang="en-US" altLang="en-US" sz="2400" dirty="0"/>
              <a:t>risk </a:t>
            </a:r>
          </a:p>
          <a:p>
            <a:pPr>
              <a:spcBef>
                <a:spcPct val="0"/>
              </a:spcBef>
              <a:buClrTx/>
              <a:buSzTx/>
            </a:pPr>
            <a:r>
              <a:rPr kumimoji="1" lang="en-US" altLang="en-US" sz="2400" dirty="0"/>
              <a:t>						   of a MSD</a:t>
            </a:r>
          </a:p>
          <a:p>
            <a:pPr eaLnBrk="1" hangingPunct="1">
              <a:buFont typeface="Wingdings" pitchFamily="2" charset="2"/>
              <a:buNone/>
              <a:defRPr/>
            </a:pPr>
            <a:endParaRPr lang="en-US" sz="3000" dirty="0" smtClean="0"/>
          </a:p>
        </p:txBody>
      </p:sp>
      <p:sp>
        <p:nvSpPr>
          <p:cNvPr id="7172" name="Text Box 4"/>
          <p:cNvSpPr txBox="1">
            <a:spLocks noChangeArrowheads="1"/>
          </p:cNvSpPr>
          <p:nvPr/>
        </p:nvSpPr>
        <p:spPr bwMode="auto">
          <a:xfrm>
            <a:off x="3516923" y="6198469"/>
            <a:ext cx="3217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800" dirty="0" smtClean="0">
                <a:latin typeface="+mn-lt"/>
              </a:rPr>
              <a:t>Source CIANBRO</a:t>
            </a:r>
            <a:endParaRPr lang="en-US" altLang="en-US" sz="1800" dirty="0">
              <a:latin typeface="+mn-lt"/>
            </a:endParaRPr>
          </a:p>
        </p:txBody>
      </p:sp>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14</a:t>
            </a:fld>
            <a:endParaRPr lang="en-US" dirty="0">
              <a:solidFill>
                <a:srgbClr val="000000">
                  <a:tint val="75000"/>
                </a:srgbClr>
              </a:solidFill>
            </a:endParaRPr>
          </a:p>
        </p:txBody>
      </p:sp>
      <p:sp>
        <p:nvSpPr>
          <p:cNvPr id="6" name="Title 1"/>
          <p:cNvSpPr>
            <a:spLocks noGrp="1"/>
          </p:cNvSpPr>
          <p:nvPr>
            <p:ph type="title"/>
          </p:nvPr>
        </p:nvSpPr>
        <p:spPr>
          <a:xfrm>
            <a:off x="294967"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14</a:t>
            </a:r>
            <a:endParaRPr lang="en-US" sz="2400" dirty="0">
              <a:solidFill>
                <a:schemeClr val="bg1"/>
              </a:solidFill>
            </a:endParaRPr>
          </a:p>
        </p:txBody>
      </p:sp>
    </p:spTree>
    <p:extLst>
      <p:ext uri="{BB962C8B-B14F-4D97-AF65-F5344CB8AC3E}">
        <p14:creationId xmlns:p14="http://schemas.microsoft.com/office/powerpoint/2010/main" val="2008513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type="body" idx="1"/>
          </p:nvPr>
        </p:nvSpPr>
        <p:spPr>
          <a:xfrm>
            <a:off x="457200" y="1600202"/>
            <a:ext cx="8229600" cy="3620727"/>
          </a:xfrm>
        </p:spPr>
        <p:txBody>
          <a:bodyPr/>
          <a:lstStyle/>
          <a:p>
            <a:pPr eaLnBrk="1" hangingPunct="1">
              <a:buClr>
                <a:srgbClr val="0070C0"/>
              </a:buClr>
            </a:pPr>
            <a:r>
              <a:rPr lang="en-US" sz="2400" b="1" dirty="0">
                <a:solidFill>
                  <a:srgbClr val="0C30B8"/>
                </a:solidFill>
                <a:latin typeface="Arial" panose="020B0604020202020204" pitchFamily="34" charset="0"/>
                <a:cs typeface="Arial" panose="020B0604020202020204" pitchFamily="34" charset="0"/>
              </a:rPr>
              <a:t>Conditions </a:t>
            </a:r>
            <a:r>
              <a:rPr lang="en-US" sz="2400" b="1" dirty="0" smtClean="0">
                <a:solidFill>
                  <a:srgbClr val="0C30B8"/>
                </a:solidFill>
                <a:latin typeface="Arial" panose="020B0604020202020204" pitchFamily="34" charset="0"/>
                <a:cs typeface="Arial" panose="020B0604020202020204" pitchFamily="34" charset="0"/>
              </a:rPr>
              <a:t>Aggravated with</a:t>
            </a:r>
            <a:r>
              <a:rPr lang="en-US" sz="2400" dirty="0" smtClean="0">
                <a:solidFill>
                  <a:srgbClr val="0C30B8"/>
                </a:solidFill>
                <a:latin typeface="Arial" panose="020B0604020202020204" pitchFamily="34" charset="0"/>
                <a:cs typeface="Arial" panose="020B0604020202020204" pitchFamily="34" charset="0"/>
              </a:rPr>
              <a:t>:</a:t>
            </a:r>
            <a:endParaRPr lang="en-US" sz="2400" dirty="0">
              <a:solidFill>
                <a:srgbClr val="0C30B8"/>
              </a:solidFill>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“Age</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Stress </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Physical conditioning”</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“Lack of exercise</a:t>
            </a:r>
            <a:endParaRPr lang="en-US" sz="2400" dirty="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Poor nutrition</a:t>
            </a:r>
            <a:endParaRPr lang="en-US" sz="2400" dirty="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Poor sleep </a:t>
            </a:r>
            <a:endParaRPr lang="en-US" sz="2400" dirty="0">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Generally unhealthy lifestyle </a:t>
            </a:r>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abits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Injuries outside of work”</a:t>
            </a:r>
            <a:endParaRPr lang="en-US" sz="2400" dirty="0">
              <a:latin typeface="Arial" panose="020B0604020202020204" pitchFamily="34" charset="0"/>
              <a:cs typeface="Arial" panose="020B0604020202020204" pitchFamily="34" charset="0"/>
            </a:endParaRPr>
          </a:p>
          <a:p>
            <a:pPr eaLnBrk="1" hangingPunct="1">
              <a:buClr>
                <a:srgbClr val="0070C0"/>
              </a:buClr>
            </a:pPr>
            <a:endParaRPr lang="en-US" sz="2400" dirty="0" smtClean="0">
              <a:latin typeface="Arial" panose="020B0604020202020204" pitchFamily="34" charset="0"/>
              <a:cs typeface="Arial" panose="020B0604020202020204" pitchFamily="34" charset="0"/>
            </a:endParaRPr>
          </a:p>
          <a:p>
            <a:pPr eaLnBrk="1" hangingPunct="1">
              <a:buFont typeface="Arial" charset="0"/>
              <a:buNone/>
            </a:pPr>
            <a:endParaRPr lang="en-US" dirty="0" smtClean="0"/>
          </a:p>
        </p:txBody>
      </p:sp>
      <p:pic>
        <p:nvPicPr>
          <p:cNvPr id="37890" name="Picture 2" title="Text box: &quot;Source: School of Continuing Education &amp; Professional Development, Miami Dade College North Campus OSHA Grant SH 20832-SH-0&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6248401"/>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15</a:t>
            </a:fld>
            <a:endParaRPr lang="en-US" dirty="0">
              <a:solidFill>
                <a:srgbClr val="000000">
                  <a:tint val="75000"/>
                </a:srgbClr>
              </a:solidFill>
            </a:endParaRPr>
          </a:p>
        </p:txBody>
      </p:sp>
      <p:sp>
        <p:nvSpPr>
          <p:cNvPr id="6" name="Title 1"/>
          <p:cNvSpPr>
            <a:spLocks noGrp="1"/>
          </p:cNvSpPr>
          <p:nvPr>
            <p:ph type="title"/>
          </p:nvPr>
        </p:nvSpPr>
        <p:spPr>
          <a:xfrm>
            <a:off x="276734" y="453825"/>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15</a:t>
            </a:r>
            <a:endParaRPr lang="en-US" sz="2400" dirty="0">
              <a:solidFill>
                <a:schemeClr val="bg1"/>
              </a:solidFill>
            </a:endParaRPr>
          </a:p>
        </p:txBody>
      </p:sp>
    </p:spTree>
    <p:extLst>
      <p:ext uri="{BB962C8B-B14F-4D97-AF65-F5344CB8AC3E}">
        <p14:creationId xmlns:p14="http://schemas.microsoft.com/office/powerpoint/2010/main" val="305614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lifting"/>
          <p:cNvPicPr>
            <a:picLocks noChangeAspect="1" noChangeArrowheads="1"/>
          </p:cNvPicPr>
          <p:nvPr/>
        </p:nvPicPr>
        <p:blipFill>
          <a:blip r:embed="rId3" cstate="email">
            <a:clrChange>
              <a:clrFrom>
                <a:srgbClr val="0F6562"/>
              </a:clrFrom>
              <a:clrTo>
                <a:srgbClr val="0F6562">
                  <a:alpha val="0"/>
                </a:srgbClr>
              </a:clrTo>
            </a:clrChange>
            <a:extLst>
              <a:ext uri="{28A0092B-C50C-407E-A947-70E740481C1C}">
                <a14:useLocalDpi xmlns:a14="http://schemas.microsoft.com/office/drawing/2010/main"/>
              </a:ext>
            </a:extLst>
          </a:blip>
          <a:srcRect/>
          <a:stretch>
            <a:fillRect/>
          </a:stretch>
        </p:blipFill>
        <p:spPr bwMode="auto">
          <a:xfrm>
            <a:off x="1577009" y="2106161"/>
            <a:ext cx="6042991" cy="370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2"/>
          <p:cNvSpPr txBox="1">
            <a:spLocks noChangeArrowheads="1"/>
          </p:cNvSpPr>
          <p:nvPr/>
        </p:nvSpPr>
        <p:spPr bwMode="auto">
          <a:xfrm>
            <a:off x="1371600" y="5791202"/>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2400" dirty="0">
                <a:latin typeface="Arial" panose="020B0604020202020204" pitchFamily="34" charset="0"/>
                <a:cs typeface="Arial" panose="020B0604020202020204" pitchFamily="34" charset="0"/>
              </a:rPr>
              <a:t>Avoid torso twisting (rotation) while lifting</a:t>
            </a:r>
          </a:p>
        </p:txBody>
      </p:sp>
      <p:sp>
        <p:nvSpPr>
          <p:cNvPr id="17415" name="Text Box 13"/>
          <p:cNvSpPr txBox="1">
            <a:spLocks noChangeArrowheads="1"/>
          </p:cNvSpPr>
          <p:nvPr/>
        </p:nvSpPr>
        <p:spPr bwMode="auto">
          <a:xfrm>
            <a:off x="4200939" y="6237456"/>
            <a:ext cx="31556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9" name="Slide Number Placeholder 3"/>
          <p:cNvSpPr>
            <a:spLocks noGrp="1"/>
          </p:cNvSpPr>
          <p:nvPr>
            <p:ph type="body" idx="1"/>
          </p:nvPr>
        </p:nvSpPr>
        <p:spPr>
          <a:xfrm>
            <a:off x="457200" y="1524591"/>
            <a:ext cx="8229600" cy="4831766"/>
          </a:xfrm>
        </p:spPr>
        <p:txBody>
          <a:bodyPr/>
          <a:lstStyle/>
          <a:p>
            <a:r>
              <a:rPr lang="en-US" sz="2400" b="1" dirty="0" smtClean="0">
                <a:solidFill>
                  <a:srgbClr val="0C30B8"/>
                </a:solidFill>
              </a:rPr>
              <a:t>Picture </a:t>
            </a:r>
            <a:r>
              <a:rPr lang="en-US" sz="2400" b="1" dirty="0">
                <a:solidFill>
                  <a:srgbClr val="0C30B8"/>
                </a:solidFill>
              </a:rPr>
              <a:t>Perfect Lifting</a:t>
            </a:r>
            <a:endParaRPr lang="en-US" sz="2400" dirty="0">
              <a:solidFill>
                <a:srgbClr val="0C30B8"/>
              </a:solidFill>
            </a:endParaRPr>
          </a:p>
        </p:txBody>
      </p:sp>
      <p:sp>
        <p:nvSpPr>
          <p:cNvPr id="10"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11" name="Title 1"/>
          <p:cNvSpPr>
            <a:spLocks noGrp="1"/>
          </p:cNvSpPr>
          <p:nvPr>
            <p:ph type="title"/>
          </p:nvPr>
        </p:nvSpPr>
        <p:spPr>
          <a:xfrm>
            <a:off x="265470" y="474194"/>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16</a:t>
            </a:r>
            <a:endParaRPr lang="en-US" sz="2400" dirty="0">
              <a:solidFill>
                <a:schemeClr val="bg1"/>
              </a:solidFill>
            </a:endParaRPr>
          </a:p>
        </p:txBody>
      </p:sp>
    </p:spTree>
    <p:extLst>
      <p:ext uri="{BB962C8B-B14F-4D97-AF65-F5344CB8AC3E}">
        <p14:creationId xmlns:p14="http://schemas.microsoft.com/office/powerpoint/2010/main" val="3083626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type="body" idx="1"/>
          </p:nvPr>
        </p:nvSpPr>
        <p:spPr/>
        <p:txBody>
          <a:bodyPr>
            <a:normAutofit/>
          </a:bodyPr>
          <a:lstStyle/>
          <a:p>
            <a:pPr eaLnBrk="1" hangingPunct="1">
              <a:lnSpc>
                <a:spcPct val="90000"/>
              </a:lnSpc>
              <a:buClr>
                <a:srgbClr val="0070C0"/>
              </a:buClr>
            </a:pPr>
            <a:r>
              <a:rPr lang="en-US" sz="2400" b="1" dirty="0" smtClean="0">
                <a:solidFill>
                  <a:srgbClr val="0C30B8"/>
                </a:solidFill>
                <a:latin typeface="Arial" panose="020B0604020202020204" pitchFamily="34" charset="0"/>
                <a:cs typeface="Arial" panose="020B0604020202020204" pitchFamily="34" charset="0"/>
              </a:rPr>
              <a:t>Back Injuries </a:t>
            </a:r>
          </a:p>
          <a:p>
            <a:pPr eaLnBrk="1" hangingPunct="1">
              <a:lnSpc>
                <a:spcPct val="90000"/>
              </a:lnSpc>
              <a:buClr>
                <a:srgbClr val="0070C0"/>
              </a:buClr>
            </a:pPr>
            <a:endParaRPr lang="en-US" sz="2400"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“The back is the most frequently injured body part. Once </a:t>
            </a:r>
          </a:p>
          <a:p>
            <a:pPr indent="225425"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injured, the risk of recurrence doubles</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Low back injuries represent over 90% of all injury claims</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Second only to the common cold in lost work days</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Back pain costs American businesses an estimated $30 </a:t>
            </a:r>
          </a:p>
          <a:p>
            <a:pPr indent="225425"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billion each year</a:t>
            </a:r>
          </a:p>
          <a:p>
            <a:pPr indent="225425"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4</a:t>
            </a:r>
            <a:r>
              <a:rPr lang="en-US" sz="2400" dirty="0" smtClean="0">
                <a:latin typeface="Arial" panose="020B0604020202020204" pitchFamily="34" charset="0"/>
                <a:cs typeface="Arial" panose="020B0604020202020204" pitchFamily="34" charset="0"/>
              </a:rPr>
              <a:t> out of every </a:t>
            </a:r>
            <a:r>
              <a:rPr lang="en-US" sz="2400" dirty="0">
                <a:latin typeface="Arial" panose="020B0604020202020204" pitchFamily="34" charset="0"/>
                <a:cs typeface="Arial" panose="020B0604020202020204" pitchFamily="34" charset="0"/>
              </a:rPr>
              <a:t>5</a:t>
            </a:r>
            <a:r>
              <a:rPr lang="en-US" sz="2400" dirty="0" smtClean="0">
                <a:latin typeface="Arial" panose="020B0604020202020204" pitchFamily="34" charset="0"/>
                <a:cs typeface="Arial" panose="020B0604020202020204" pitchFamily="34" charset="0"/>
              </a:rPr>
              <a:t> people will experience back pain  </a:t>
            </a:r>
          </a:p>
          <a:p>
            <a:pPr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in their lifetime”</a:t>
            </a:r>
          </a:p>
          <a:p>
            <a:pPr eaLnBrk="1" hangingPunct="1">
              <a:buFont typeface="Arial" charset="0"/>
              <a:buNone/>
            </a:pPr>
            <a:endParaRPr lang="en-US" dirty="0" smtClean="0"/>
          </a:p>
        </p:txBody>
      </p:sp>
      <p:sp>
        <p:nvSpPr>
          <p:cNvPr id="5" name="Title 1"/>
          <p:cNvSpPr>
            <a:spLocks noGrp="1"/>
          </p:cNvSpPr>
          <p:nvPr>
            <p:ph type="title"/>
          </p:nvPr>
        </p:nvSpPr>
        <p:spPr>
          <a:xfrm>
            <a:off x="28575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a:t>
            </a:r>
            <a:r>
              <a:rPr lang="en-US" sz="2400" dirty="0" smtClean="0">
                <a:solidFill>
                  <a:srgbClr val="0C30B8"/>
                </a:solidFill>
              </a:rPr>
              <a:t>5 </a:t>
            </a:r>
            <a:r>
              <a:rPr lang="en-US" sz="2400" dirty="0">
                <a:solidFill>
                  <a:schemeClr val="bg1"/>
                </a:solidFill>
              </a:rPr>
              <a:t>slide </a:t>
            </a:r>
            <a:r>
              <a:rPr lang="en-US" sz="2400" dirty="0" smtClean="0">
                <a:solidFill>
                  <a:schemeClr val="bg1"/>
                </a:solidFill>
              </a:rPr>
              <a:t>17 </a:t>
            </a:r>
            <a:endParaRPr lang="en-US" dirty="0">
              <a:solidFill>
                <a:schemeClr val="bg1"/>
              </a:solidFill>
            </a:endParaRPr>
          </a:p>
        </p:txBody>
      </p:sp>
      <p:pic>
        <p:nvPicPr>
          <p:cNvPr id="6" name="Picture 2" title="Text box: &quot;Source: School of Continuing Education &amp; Professional Development, Miami Dade College North Campus OSHA Grant SH 20832-SH-0&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6244002"/>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00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619"/>
            <a:ext cx="8229600" cy="1143200"/>
          </a:xfrm>
        </p:spPr>
        <p:txBody>
          <a:bodyPr>
            <a:noAutofit/>
          </a:bodyPr>
          <a:lstStyle/>
          <a:p>
            <a:pPr eaLnBrk="1" hangingPunct="1">
              <a:defRPr/>
            </a:pPr>
            <a:r>
              <a:rPr lang="en-US" sz="4000" dirty="0" smtClean="0">
                <a:solidFill>
                  <a:srgbClr val="0070C0"/>
                </a:solidFill>
                <a:latin typeface="Arial" panose="020B0604020202020204" pitchFamily="34" charset="0"/>
                <a:cs typeface="Arial" panose="020B0604020202020204" pitchFamily="34" charset="0"/>
              </a:rPr>
              <a:t> </a:t>
            </a:r>
            <a:endParaRPr lang="en-US" sz="4000" dirty="0">
              <a:solidFill>
                <a:srgbClr val="0070C0"/>
              </a:solidFill>
              <a:latin typeface="Arial" panose="020B0604020202020204" pitchFamily="34" charset="0"/>
              <a:cs typeface="Arial" panose="020B0604020202020204" pitchFamily="34" charset="0"/>
            </a:endParaRPr>
          </a:p>
        </p:txBody>
      </p:sp>
      <p:sp>
        <p:nvSpPr>
          <p:cNvPr id="56322" name="Text Placeholder 3"/>
          <p:cNvSpPr>
            <a:spLocks noGrp="1"/>
          </p:cNvSpPr>
          <p:nvPr>
            <p:ph type="body" idx="1"/>
          </p:nvPr>
        </p:nvSpPr>
        <p:spPr>
          <a:xfrm>
            <a:off x="457199" y="1600202"/>
            <a:ext cx="4796631" cy="4967599"/>
          </a:xfrm>
        </p:spPr>
        <p:txBody>
          <a:bodyPr>
            <a:noAutofit/>
          </a:bodyPr>
          <a:lstStyle/>
          <a:p>
            <a:pPr eaLnBrk="1" hangingPunct="1">
              <a:buClr>
                <a:srgbClr val="0070C0"/>
              </a:buClr>
            </a:pPr>
            <a:r>
              <a:rPr lang="en-US" sz="2000" dirty="0" smtClean="0">
                <a:solidFill>
                  <a:srgbClr val="0C30B8"/>
                </a:solidFill>
                <a:latin typeface="Arial" panose="020B0604020202020204" pitchFamily="34" charset="0"/>
                <a:cs typeface="Arial" panose="020B0604020202020204" pitchFamily="34" charset="0"/>
              </a:rPr>
              <a:t>Back</a:t>
            </a:r>
          </a:p>
          <a:p>
            <a:pPr marL="342900" indent="-342900" eaLnBrk="1" hangingPunct="1">
              <a:buClr>
                <a:srgbClr val="0C30B8"/>
              </a:buCl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back supports the upper body, protects your spinal cord and allows flexibility”</a:t>
            </a:r>
          </a:p>
          <a:p>
            <a:pPr marL="342900" indent="-342900" eaLnBrk="1" hangingPunct="1">
              <a:buClr>
                <a:srgbClr val="0C30B8"/>
              </a:buCl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“Most of the stress when lifting and bending is absorbed by the lower back</a:t>
            </a:r>
          </a:p>
          <a:p>
            <a:pPr marL="342900" indent="-342900" eaLnBrk="1" hangingPunct="1">
              <a:buClr>
                <a:srgbClr val="0C30B8"/>
              </a:buCl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To take some pressure away from the spine, your abdominal and back muscles contract to give added support”</a:t>
            </a:r>
          </a:p>
        </p:txBody>
      </p:sp>
      <p:pic>
        <p:nvPicPr>
          <p:cNvPr id="56323" name="Content Placeholder 4" descr="spinalcolumn"/>
          <p:cNvPicPr>
            <a:picLocks noGrp="1"/>
          </p:cNvPicPr>
          <p:nvPr>
            <p:ph idx="4294967295"/>
          </p:nvPr>
        </p:nvPicPr>
        <p:blipFill>
          <a:blip r:embed="rId3"/>
          <a:stretch>
            <a:fillRect/>
          </a:stretch>
        </p:blipFill>
        <p:spPr>
          <a:xfrm>
            <a:off x="5335894" y="1600203"/>
            <a:ext cx="3350906" cy="3552090"/>
          </a:xfrm>
        </p:spPr>
      </p:pic>
      <p:sp>
        <p:nvSpPr>
          <p:cNvPr id="6" name="Title 1"/>
          <p:cNvSpPr txBox="1">
            <a:spLocks/>
          </p:cNvSpPr>
          <p:nvPr/>
        </p:nvSpPr>
        <p:spPr>
          <a:xfrm>
            <a:off x="294967" y="452934"/>
            <a:ext cx="8229600" cy="1143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1155CC"/>
              </a:buClr>
              <a:buSzPct val="100000"/>
              <a:buNone/>
              <a:defRPr sz="3600" b="1" i="0" u="none" strike="noStrike" cap="none" baseline="0">
                <a:solidFill>
                  <a:srgbClr val="1155CC"/>
                </a:solidFill>
                <a:latin typeface="Arial"/>
                <a:ea typeface="Arial"/>
                <a:cs typeface="Arial"/>
                <a:sym typeface="Arial"/>
              </a:defRPr>
            </a:lvl1pPr>
            <a:lvl2pPr marR="0" algn="l" rtl="0">
              <a:lnSpc>
                <a:spcPct val="100000"/>
              </a:lnSpc>
              <a:spcBef>
                <a:spcPts val="0"/>
              </a:spcBef>
              <a:spcAft>
                <a:spcPts val="0"/>
              </a:spcAft>
              <a:buClr>
                <a:schemeClr val="accent1"/>
              </a:buClr>
              <a:buSzPct val="100000"/>
              <a:buNone/>
              <a:defRPr sz="3600" b="1" i="0" u="none" strike="noStrike" cap="none" baseline="0">
                <a:solidFill>
                  <a:srgbClr val="DA0002"/>
                </a:solidFill>
                <a:latin typeface="Arial"/>
                <a:ea typeface="Arial"/>
                <a:cs typeface="Arial"/>
                <a:sym typeface="Arial"/>
              </a:defRPr>
            </a:lvl2pPr>
            <a:lvl3pPr rtl="0">
              <a:spcBef>
                <a:spcPts val="0"/>
              </a:spcBef>
              <a:buClr>
                <a:schemeClr val="accent1"/>
              </a:buClr>
              <a:buSzPct val="100000"/>
              <a:buNone/>
              <a:defRPr sz="3600" b="1">
                <a:solidFill>
                  <a:srgbClr val="DA0002"/>
                </a:solidFill>
              </a:defRPr>
            </a:lvl3pPr>
            <a:lvl4pPr rtl="0">
              <a:spcBef>
                <a:spcPts val="0"/>
              </a:spcBef>
              <a:buClr>
                <a:schemeClr val="accent1"/>
              </a:buClr>
              <a:buSzPct val="100000"/>
              <a:buNone/>
              <a:defRPr sz="3600" b="1">
                <a:solidFill>
                  <a:srgbClr val="DA0002"/>
                </a:solidFill>
              </a:defRPr>
            </a:lvl4pPr>
            <a:lvl5pPr rtl="0">
              <a:spcBef>
                <a:spcPts val="0"/>
              </a:spcBef>
              <a:buClr>
                <a:schemeClr val="accent1"/>
              </a:buClr>
              <a:buSzPct val="100000"/>
              <a:buNone/>
              <a:defRPr sz="3600" b="1">
                <a:solidFill>
                  <a:srgbClr val="DA0002"/>
                </a:solidFill>
              </a:defRPr>
            </a:lvl5pPr>
            <a:lvl6pPr rtl="0">
              <a:spcBef>
                <a:spcPts val="0"/>
              </a:spcBef>
              <a:buClr>
                <a:schemeClr val="accent1"/>
              </a:buClr>
              <a:buSzPct val="100000"/>
              <a:buNone/>
              <a:defRPr sz="3600" b="1">
                <a:solidFill>
                  <a:srgbClr val="DA0002"/>
                </a:solidFill>
              </a:defRPr>
            </a:lvl6pPr>
            <a:lvl7pPr rtl="0">
              <a:spcBef>
                <a:spcPts val="0"/>
              </a:spcBef>
              <a:buClr>
                <a:schemeClr val="accent1"/>
              </a:buClr>
              <a:buSzPct val="100000"/>
              <a:buNone/>
              <a:defRPr sz="3600" b="1">
                <a:solidFill>
                  <a:srgbClr val="DA0002"/>
                </a:solidFill>
              </a:defRPr>
            </a:lvl7pPr>
            <a:lvl8pPr rtl="0">
              <a:spcBef>
                <a:spcPts val="0"/>
              </a:spcBef>
              <a:buClr>
                <a:schemeClr val="accent1"/>
              </a:buClr>
              <a:buSzPct val="100000"/>
              <a:buNone/>
              <a:defRPr sz="3600" b="1">
                <a:solidFill>
                  <a:srgbClr val="DA0002"/>
                </a:solidFill>
              </a:defRPr>
            </a:lvl8pPr>
            <a:lvl9pPr rtl="0">
              <a:spcBef>
                <a:spcPts val="0"/>
              </a:spcBef>
              <a:buClr>
                <a:schemeClr val="accent1"/>
              </a:buClr>
              <a:buSzPct val="100000"/>
              <a:buNone/>
              <a:defRPr sz="3600" b="1">
                <a:solidFill>
                  <a:srgbClr val="DA0002"/>
                </a:solidFill>
              </a:defRPr>
            </a:lvl9pPr>
          </a:lstStyle>
          <a:p>
            <a:pPr>
              <a:defRPr/>
            </a:pPr>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r>
              <a:rPr lang="en-US" sz="1800" dirty="0">
                <a:solidFill>
                  <a:schemeClr val="bg1"/>
                </a:solidFill>
              </a:rPr>
              <a:t>slide </a:t>
            </a:r>
            <a:r>
              <a:rPr lang="en-US" sz="1800" dirty="0" smtClean="0">
                <a:solidFill>
                  <a:schemeClr val="bg1"/>
                </a:solidFill>
              </a:rPr>
              <a:t>18</a:t>
            </a:r>
            <a:endParaRPr lang="en-US" sz="1800" dirty="0">
              <a:solidFill>
                <a:schemeClr val="bg1"/>
              </a:solidFill>
            </a:endParaRPr>
          </a:p>
        </p:txBody>
      </p:sp>
      <p:pic>
        <p:nvPicPr>
          <p:cNvPr id="7" name="Picture 2" title="Text box: &quot;Source: School of Continuing Education &amp; Professional Development, Miami Dade College North Campus OSHA Grant SH 20832-SH-0&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6118224"/>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306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type="body" idx="1"/>
          </p:nvPr>
        </p:nvSpPr>
        <p:spPr>
          <a:xfrm>
            <a:off x="457200" y="1600202"/>
            <a:ext cx="8229600" cy="3546985"/>
          </a:xfrm>
        </p:spPr>
        <p:txBody>
          <a:bodyPr>
            <a:normAutofit/>
          </a:bodyPr>
          <a:lstStyle/>
          <a:p>
            <a:pPr eaLnBrk="1" hangingPunct="1">
              <a:buClr>
                <a:srgbClr val="0070C0"/>
              </a:buClr>
            </a:pPr>
            <a:r>
              <a:rPr lang="en-US" sz="2400" b="1" dirty="0" smtClean="0">
                <a:solidFill>
                  <a:srgbClr val="0C30B8"/>
                </a:solidFill>
                <a:latin typeface="Arial" panose="020B0604020202020204" pitchFamily="34" charset="0"/>
                <a:cs typeface="Arial" panose="020B0604020202020204" pitchFamily="34" charset="0"/>
              </a:rPr>
              <a:t>“Causes of Back Injury</a:t>
            </a:r>
            <a:endParaRPr lang="en-US" sz="2400" dirty="0" smtClean="0">
              <a:solidFill>
                <a:srgbClr val="0C30B8"/>
              </a:solidFill>
              <a:latin typeface="Arial" panose="020B0604020202020204" pitchFamily="34" charset="0"/>
              <a:cs typeface="Arial" panose="020B0604020202020204" pitchFamily="34" charset="0"/>
            </a:endParaRP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Improper lifting techniques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Overexertion</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Poor posture</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Medical factors (age, other disabilities, etc.)</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Slips and falls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Excessive weight</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Lack of exercise</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Stress”</a:t>
            </a:r>
          </a:p>
        </p:txBody>
      </p:sp>
      <p:pic>
        <p:nvPicPr>
          <p:cNvPr id="40962" name="Picture 2" title="Text box: &quot;Source: School of Continuing Education &amp; Professional Development, Miami Dade College North Campus OSHA Grant SH 20832-SH-0&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6086476"/>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6" name="Title 1"/>
          <p:cNvSpPr>
            <a:spLocks noGrp="1"/>
          </p:cNvSpPr>
          <p:nvPr>
            <p:ph type="title"/>
          </p:nvPr>
        </p:nvSpPr>
        <p:spPr>
          <a:xfrm>
            <a:off x="28022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19</a:t>
            </a:r>
            <a:endParaRPr lang="en-US" sz="2400" dirty="0">
              <a:solidFill>
                <a:schemeClr val="bg1"/>
              </a:solidFill>
            </a:endParaRPr>
          </a:p>
        </p:txBody>
      </p:sp>
    </p:spTree>
    <p:extLst>
      <p:ext uri="{BB962C8B-B14F-4D97-AF65-F5344CB8AC3E}">
        <p14:creationId xmlns:p14="http://schemas.microsoft.com/office/powerpoint/2010/main" val="24449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85750" y="471554"/>
            <a:ext cx="8229600" cy="1143200"/>
          </a:xfrm>
          <a:prstGeom prst="rect">
            <a:avLst/>
          </a:prstGeom>
        </p:spPr>
        <p:txBody>
          <a:bodyPr lIns="91425" tIns="91425" rIns="91425" bIns="91425" anchor="b" anchorCtr="0">
            <a:noAutofit/>
          </a:bodyPr>
          <a:lstStyle/>
          <a:p>
            <a:r>
              <a:rPr lang="en-US" dirty="0">
                <a:solidFill>
                  <a:srgbClr val="0C30B8"/>
                </a:solidFill>
              </a:rPr>
              <a:t>Preventing Musculoskeletal Injuries</a:t>
            </a:r>
            <a:r>
              <a:rPr lang="en-US" sz="2400" dirty="0">
                <a:solidFill>
                  <a:srgbClr val="0C30B8"/>
                </a:solidFill>
              </a:rPr>
              <a:t/>
            </a:r>
            <a:br>
              <a:rPr lang="en-US" sz="2400" dirty="0">
                <a:solidFill>
                  <a:srgbClr val="0C30B8"/>
                </a:solidFill>
              </a:rPr>
            </a:br>
            <a:r>
              <a:rPr lang="en-US" sz="2400" dirty="0">
                <a:solidFill>
                  <a:srgbClr val="0C30B8"/>
                </a:solidFill>
              </a:rPr>
              <a:t>Module </a:t>
            </a:r>
            <a:r>
              <a:rPr lang="en-US" sz="2400" dirty="0" smtClean="0">
                <a:solidFill>
                  <a:srgbClr val="0C30B8"/>
                </a:solidFill>
              </a:rPr>
              <a:t>5</a:t>
            </a:r>
            <a:endParaRPr lang="en" dirty="0">
              <a:solidFill>
                <a:srgbClr val="0C30B8"/>
              </a:solidFill>
            </a:endParaRPr>
          </a:p>
        </p:txBody>
      </p:sp>
      <p:sp>
        <p:nvSpPr>
          <p:cNvPr id="201" name="Shape 201"/>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Tree>
    <p:extLst>
      <p:ext uri="{BB962C8B-B14F-4D97-AF65-F5344CB8AC3E}">
        <p14:creationId xmlns:p14="http://schemas.microsoft.com/office/powerpoint/2010/main" val="186446762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type="body" idx="1"/>
          </p:nvPr>
        </p:nvSpPr>
        <p:spPr/>
        <p:txBody>
          <a:bodyPr>
            <a:normAutofit/>
          </a:bodyPr>
          <a:lstStyle/>
          <a:p>
            <a:pPr eaLnBrk="1" hangingPunct="1">
              <a:buClr>
                <a:srgbClr val="0070C0"/>
              </a:buClr>
            </a:pPr>
            <a:r>
              <a:rPr lang="en-US" sz="2400" b="1" dirty="0" smtClean="0">
                <a:solidFill>
                  <a:srgbClr val="0C30B8"/>
                </a:solidFill>
                <a:latin typeface="Arial" panose="020B0604020202020204" pitchFamily="34" charset="0"/>
                <a:cs typeface="Arial" panose="020B0604020202020204" pitchFamily="34" charset="0"/>
              </a:rPr>
              <a:t>“Symptoms of Back Injury</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Pain</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Stiffness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Numbness in the legs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Limited ability to sit or stand</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Muscle weakness, spasms and strains</a:t>
            </a:r>
          </a:p>
          <a:p>
            <a:pPr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Decreased range of motion”</a:t>
            </a:r>
          </a:p>
        </p:txBody>
      </p:sp>
      <p:pic>
        <p:nvPicPr>
          <p:cNvPr id="41986" name="Picture 2" title="Text box: &quot;Source: School of Continuing Education &amp; Professional Development, Miami Dade College North Campus OSHA Grant SH 20832-SH-0&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964" y="5863040"/>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20</a:t>
            </a:fld>
            <a:endParaRPr lang="en-US" dirty="0">
              <a:solidFill>
                <a:srgbClr val="000000">
                  <a:tint val="75000"/>
                </a:srgbClr>
              </a:solidFill>
            </a:endParaRPr>
          </a:p>
        </p:txBody>
      </p:sp>
      <p:sp>
        <p:nvSpPr>
          <p:cNvPr id="6" name="Title 1"/>
          <p:cNvSpPr>
            <a:spLocks noGrp="1"/>
          </p:cNvSpPr>
          <p:nvPr>
            <p:ph type="title"/>
          </p:nvPr>
        </p:nvSpPr>
        <p:spPr>
          <a:xfrm>
            <a:off x="280219"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20</a:t>
            </a:r>
            <a:endParaRPr lang="en-US" sz="2400" dirty="0">
              <a:solidFill>
                <a:schemeClr val="bg1"/>
              </a:solidFill>
            </a:endParaRPr>
          </a:p>
        </p:txBody>
      </p:sp>
    </p:spTree>
    <p:extLst>
      <p:ext uri="{BB962C8B-B14F-4D97-AF65-F5344CB8AC3E}">
        <p14:creationId xmlns:p14="http://schemas.microsoft.com/office/powerpoint/2010/main" val="147609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39799"/>
            <a:ext cx="8229600" cy="690037"/>
          </a:xfrm>
        </p:spPr>
        <p:txBody>
          <a:bodyPr/>
          <a:lstStyle/>
          <a:p>
            <a:r>
              <a:rPr lang="en-US" sz="3200" b="1" dirty="0">
                <a:solidFill>
                  <a:srgbClr val="0C30B8"/>
                </a:solidFill>
              </a:rPr>
              <a:t>Lifting Considerations</a:t>
            </a:r>
            <a:endParaRPr lang="en-US" dirty="0">
              <a:solidFill>
                <a:srgbClr val="0C30B8"/>
              </a:solidFill>
            </a:endParaRPr>
          </a:p>
        </p:txBody>
      </p:sp>
      <p:pic>
        <p:nvPicPr>
          <p:cNvPr id="3074" name="Picture 2" title="Table - lifting considerations - lifting factors, lifting conditions and weight that can be lifted under certain condi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5059" y="2129836"/>
            <a:ext cx="5840360" cy="410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7626" y="6232896"/>
            <a:ext cx="7832993" cy="523220"/>
          </a:xfrm>
          <a:prstGeom prst="rect">
            <a:avLst/>
          </a:prstGeom>
        </p:spPr>
        <p:txBody>
          <a:bodyPr wrap="square">
            <a:spAutoFit/>
          </a:bodyPr>
          <a:lstStyle/>
          <a:p>
            <a:r>
              <a:rPr lang="en-US" dirty="0" smtClean="0">
                <a:hlinkClick r:id="rId4"/>
              </a:rPr>
              <a:t>Link to Vibration on OSHA Website</a:t>
            </a:r>
            <a:endParaRPr lang="en-US" dirty="0" smtClean="0"/>
          </a:p>
          <a:p>
            <a:endParaRPr lang="en-US" dirty="0"/>
          </a:p>
        </p:txBody>
      </p:sp>
      <p:sp>
        <p:nvSpPr>
          <p:cNvPr id="6"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7" name="Title 1"/>
          <p:cNvSpPr>
            <a:spLocks noGrp="1"/>
          </p:cNvSpPr>
          <p:nvPr>
            <p:ph type="title"/>
          </p:nvPr>
        </p:nvSpPr>
        <p:spPr>
          <a:xfrm>
            <a:off x="283062" y="470358"/>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21</a:t>
            </a:r>
            <a:endParaRPr lang="en-US" sz="2400" dirty="0">
              <a:solidFill>
                <a:schemeClr val="bg1"/>
              </a:solidFill>
            </a:endParaRPr>
          </a:p>
        </p:txBody>
      </p:sp>
    </p:spTree>
    <p:extLst>
      <p:ext uri="{BB962C8B-B14F-4D97-AF65-F5344CB8AC3E}">
        <p14:creationId xmlns:p14="http://schemas.microsoft.com/office/powerpoint/2010/main" val="1195524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Plan your job </a:t>
            </a:r>
            <a:r>
              <a:rPr lang="en-US" sz="2400" b="1" dirty="0" smtClean="0">
                <a:solidFill>
                  <a:srgbClr val="0C30B8"/>
                </a:solidFill>
              </a:rPr>
              <a:t>lift</a:t>
            </a: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“Reduce the weights you lift</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Reduce the distance you carry a load</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Eliminate twisting</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Reduce the frequency of lifting</a:t>
            </a: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Lift in a safe range</a:t>
            </a:r>
          </a:p>
          <a:p>
            <a:pPr eaLnBrk="1" hangingPunct="1">
              <a:buClr>
                <a:srgbClr val="0070C0"/>
              </a:buClr>
              <a:defRPr/>
            </a:pPr>
            <a:r>
              <a:rPr lang="en-US" sz="2400" b="1" dirty="0">
                <a:solidFill>
                  <a:srgbClr val="0C30B8"/>
                </a:solidFill>
              </a:rPr>
              <a:t>When Lifting…</a:t>
            </a: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a:solidFill>
                  <a:schemeClr val="tx1"/>
                </a:solidFill>
              </a:rPr>
              <a:t>Keep the load close to the body</a:t>
            </a:r>
          </a:p>
          <a:p>
            <a:pPr marL="342900" indent="-342900" eaLnBrk="1" hangingPunct="1">
              <a:buClr>
                <a:srgbClr val="0C30B8"/>
              </a:buClr>
              <a:buFont typeface="Wingdings" panose="05000000000000000000" pitchFamily="2" charset="2"/>
              <a:buChar char="q"/>
              <a:defRPr/>
            </a:pPr>
            <a:r>
              <a:rPr lang="en-US" sz="2400" dirty="0">
                <a:solidFill>
                  <a:schemeClr val="tx1"/>
                </a:solidFill>
              </a:rPr>
              <a:t>Keep your feet apart for a stable stance</a:t>
            </a:r>
          </a:p>
          <a:p>
            <a:pPr marL="342900" indent="-342900" eaLnBrk="1" hangingPunct="1">
              <a:buClr>
                <a:srgbClr val="0C30B8"/>
              </a:buClr>
              <a:buFont typeface="Wingdings" panose="05000000000000000000" pitchFamily="2" charset="2"/>
              <a:buChar char="q"/>
              <a:defRPr/>
            </a:pPr>
            <a:r>
              <a:rPr lang="en-US" sz="2400" dirty="0">
                <a:solidFill>
                  <a:schemeClr val="tx1"/>
                </a:solidFill>
              </a:rPr>
              <a:t>Position your feet prior to lifting to eliminate twisting</a:t>
            </a:r>
          </a:p>
          <a:p>
            <a:pPr marL="342900" indent="-342900" eaLnBrk="1" hangingPunct="1">
              <a:buClr>
                <a:srgbClr val="0C30B8"/>
              </a:buClr>
              <a:buFont typeface="Wingdings" panose="05000000000000000000" pitchFamily="2" charset="2"/>
              <a:buChar char="q"/>
              <a:defRPr/>
            </a:pPr>
            <a:r>
              <a:rPr lang="en-US" sz="2400" dirty="0">
                <a:solidFill>
                  <a:schemeClr val="tx1"/>
                </a:solidFill>
              </a:rPr>
              <a:t>Don’t lift beyond your safe limit.  Get </a:t>
            </a:r>
            <a:r>
              <a:rPr lang="en-US" sz="2400" dirty="0" smtClean="0">
                <a:solidFill>
                  <a:schemeClr val="tx1"/>
                </a:solidFill>
              </a:rPr>
              <a:t>help”!</a:t>
            </a:r>
            <a:endParaRPr lang="en-US" sz="2400" dirty="0">
              <a:solidFill>
                <a:schemeClr val="tx1"/>
              </a:solidFill>
            </a:endParaRPr>
          </a:p>
          <a:p>
            <a:pPr eaLnBrk="1" hangingPunct="1">
              <a:buClr>
                <a:srgbClr val="0070C0"/>
              </a:buClr>
              <a:defRPr/>
            </a:pPr>
            <a:endParaRPr lang="en-US" sz="2400" dirty="0" smtClean="0">
              <a:solidFill>
                <a:schemeClr val="tx1"/>
              </a:solidFill>
            </a:endParaRPr>
          </a:p>
        </p:txBody>
      </p:sp>
      <p:sp>
        <p:nvSpPr>
          <p:cNvPr id="18436" name="Text Box 4"/>
          <p:cNvSpPr txBox="1">
            <a:spLocks noChangeArrowheads="1"/>
          </p:cNvSpPr>
          <p:nvPr/>
        </p:nvSpPr>
        <p:spPr bwMode="auto">
          <a:xfrm>
            <a:off x="3959087" y="5922851"/>
            <a:ext cx="34440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6" name="Title 1"/>
          <p:cNvSpPr>
            <a:spLocks noGrp="1"/>
          </p:cNvSpPr>
          <p:nvPr>
            <p:ph type="title"/>
          </p:nvPr>
        </p:nvSpPr>
        <p:spPr>
          <a:xfrm>
            <a:off x="294967"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22</a:t>
            </a:r>
            <a:endParaRPr lang="en-US" sz="2400" dirty="0">
              <a:solidFill>
                <a:schemeClr val="bg1"/>
              </a:solidFill>
            </a:endParaRPr>
          </a:p>
        </p:txBody>
      </p:sp>
    </p:spTree>
    <p:extLst>
      <p:ext uri="{BB962C8B-B14F-4D97-AF65-F5344CB8AC3E}">
        <p14:creationId xmlns:p14="http://schemas.microsoft.com/office/powerpoint/2010/main" val="4016368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04" name="Rectangle 20"/>
          <p:cNvSpPr>
            <a:spLocks noGrp="1" noChangeArrowheads="1"/>
          </p:cNvSpPr>
          <p:nvPr>
            <p:ph type="body" idx="1"/>
          </p:nvPr>
        </p:nvSpPr>
        <p:spPr>
          <a:xfrm>
            <a:off x="354495" y="1998918"/>
            <a:ext cx="3902659" cy="1614437"/>
          </a:xfrm>
        </p:spPr>
        <p:txBody>
          <a:bodyPr/>
          <a:lstStyle/>
          <a:p>
            <a:pPr eaLnBrk="1" hangingPunct="1">
              <a:buFont typeface="Wingdings" pitchFamily="2" charset="2"/>
              <a:buNone/>
              <a:defRPr/>
            </a:pPr>
            <a:r>
              <a:rPr lang="en-US" sz="2400" dirty="0" smtClean="0">
                <a:solidFill>
                  <a:schemeClr val="tx1"/>
                </a:solidFill>
              </a:rPr>
              <a:t>“See the force on the disk when bending at the waist vs. bending at the knees and lifting?” </a:t>
            </a:r>
          </a:p>
        </p:txBody>
      </p:sp>
      <p:pic>
        <p:nvPicPr>
          <p:cNvPr id="20485" name="Picture 21" descr="compression and lifting posture"/>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b="9999"/>
          <a:stretch>
            <a:fillRect/>
          </a:stretch>
        </p:blipFill>
        <p:spPr>
          <a:xfrm>
            <a:off x="4611650" y="1844691"/>
            <a:ext cx="3502939" cy="3798096"/>
          </a:xfrm>
          <a:noFill/>
          <a:extLst>
            <a:ext uri="{909E8E84-426E-40DD-AFC4-6F175D3DCCD1}">
              <a14:hiddenFill xmlns:a14="http://schemas.microsoft.com/office/drawing/2010/main">
                <a:solidFill>
                  <a:srgbClr val="FFFFFF"/>
                </a:solidFill>
              </a14:hiddenFill>
            </a:ext>
          </a:extLst>
        </p:spPr>
      </p:pic>
      <p:sp>
        <p:nvSpPr>
          <p:cNvPr id="20486" name="Line 23" title="Left arrow pointing to the disk impacted by lifting"/>
          <p:cNvSpPr>
            <a:spLocks noChangeShapeType="1"/>
          </p:cNvSpPr>
          <p:nvPr/>
        </p:nvSpPr>
        <p:spPr bwMode="auto">
          <a:xfrm flipV="1">
            <a:off x="4101548" y="2489752"/>
            <a:ext cx="1173837" cy="114300"/>
          </a:xfrm>
          <a:prstGeom prst="line">
            <a:avLst/>
          </a:prstGeom>
          <a:noFill/>
          <a:ln w="47625" cap="sq">
            <a:solidFill>
              <a:schemeClr val="bg2"/>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Text Box 24"/>
          <p:cNvSpPr txBox="1">
            <a:spLocks noChangeArrowheads="1"/>
          </p:cNvSpPr>
          <p:nvPr/>
        </p:nvSpPr>
        <p:spPr bwMode="auto">
          <a:xfrm>
            <a:off x="5122524" y="5894684"/>
            <a:ext cx="32153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3" name="TextBox 2"/>
          <p:cNvSpPr txBox="1"/>
          <p:nvPr/>
        </p:nvSpPr>
        <p:spPr>
          <a:xfrm>
            <a:off x="354495" y="1612138"/>
            <a:ext cx="4131259" cy="461665"/>
          </a:xfrm>
          <a:prstGeom prst="rect">
            <a:avLst/>
          </a:prstGeom>
          <a:noFill/>
        </p:spPr>
        <p:txBody>
          <a:bodyPr wrap="none" rtlCol="0">
            <a:spAutoFit/>
          </a:bodyPr>
          <a:lstStyle/>
          <a:p>
            <a:r>
              <a:rPr lang="en-US" sz="2400" b="1" dirty="0" smtClean="0">
                <a:solidFill>
                  <a:srgbClr val="0C30B8"/>
                </a:solidFill>
              </a:rPr>
              <a:t>Improper </a:t>
            </a:r>
            <a:r>
              <a:rPr lang="en-US" sz="2400" b="1" dirty="0">
                <a:solidFill>
                  <a:srgbClr val="0C30B8"/>
                </a:solidFill>
              </a:rPr>
              <a:t>vs. Proper Lifting</a:t>
            </a:r>
            <a:endParaRPr lang="en-US" sz="2400" dirty="0">
              <a:solidFill>
                <a:srgbClr val="0C30B8"/>
              </a:solidFill>
            </a:endParaRPr>
          </a:p>
        </p:txBody>
      </p:sp>
      <p:sp>
        <p:nvSpPr>
          <p:cNvPr id="11" name="Title 1"/>
          <p:cNvSpPr>
            <a:spLocks noGrp="1"/>
          </p:cNvSpPr>
          <p:nvPr>
            <p:ph type="title"/>
          </p:nvPr>
        </p:nvSpPr>
        <p:spPr>
          <a:xfrm>
            <a:off x="294966" y="450859"/>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23</a:t>
            </a:r>
            <a:endParaRPr lang="en-US" sz="2400" dirty="0">
              <a:solidFill>
                <a:schemeClr val="bg1"/>
              </a:solidFill>
            </a:endParaRPr>
          </a:p>
        </p:txBody>
      </p:sp>
    </p:spTree>
    <p:extLst>
      <p:ext uri="{BB962C8B-B14F-4D97-AF65-F5344CB8AC3E}">
        <p14:creationId xmlns:p14="http://schemas.microsoft.com/office/powerpoint/2010/main" val="3845861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hoto - Bad posture for lifting - straight legs - lifting with back"/>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6200000">
            <a:off x="1020291" y="2837042"/>
            <a:ext cx="3657166" cy="2742875"/>
          </a:xfrm>
          <a:prstGeom prst="rect">
            <a:avLst/>
          </a:prstGeom>
        </p:spPr>
      </p:pic>
      <p:sp>
        <p:nvSpPr>
          <p:cNvPr id="4" name="Title 3"/>
          <p:cNvSpPr>
            <a:spLocks noGrp="1"/>
          </p:cNvSpPr>
          <p:nvPr>
            <p:ph type="title"/>
          </p:nvPr>
        </p:nvSpPr>
        <p:spPr>
          <a:xfrm>
            <a:off x="280220" y="451420"/>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24</a:t>
            </a:r>
            <a:endParaRPr lang="en-US" sz="2400" dirty="0">
              <a:solidFill>
                <a:schemeClr val="bg1"/>
              </a:solidFill>
            </a:endParaRPr>
          </a:p>
        </p:txBody>
      </p:sp>
      <p:sp>
        <p:nvSpPr>
          <p:cNvPr id="21510" name="Text Box 20"/>
          <p:cNvSpPr txBox="1">
            <a:spLocks noChangeArrowheads="1"/>
          </p:cNvSpPr>
          <p:nvPr/>
        </p:nvSpPr>
        <p:spPr bwMode="auto">
          <a:xfrm rot="-2194831">
            <a:off x="333136" y="2804310"/>
            <a:ext cx="13716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kumimoji="1" lang="en-US" altLang="en-US" sz="3500" b="1" dirty="0">
                <a:solidFill>
                  <a:srgbClr val="0C30B8"/>
                </a:solidFill>
                <a:latin typeface="Tahoma" pitchFamily="34" charset="0"/>
              </a:rPr>
              <a:t>Bad</a:t>
            </a:r>
          </a:p>
        </p:txBody>
      </p:sp>
      <p:sp>
        <p:nvSpPr>
          <p:cNvPr id="21511" name="Text Box 21"/>
          <p:cNvSpPr txBox="1">
            <a:spLocks noChangeArrowheads="1"/>
          </p:cNvSpPr>
          <p:nvPr/>
        </p:nvSpPr>
        <p:spPr bwMode="auto">
          <a:xfrm rot="1900324">
            <a:off x="7690180" y="2982986"/>
            <a:ext cx="13716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kumimoji="1" lang="en-US" altLang="en-US" sz="3500" b="1" dirty="0">
                <a:solidFill>
                  <a:srgbClr val="0C30B8"/>
                </a:solidFill>
                <a:latin typeface="Tahoma" pitchFamily="34" charset="0"/>
              </a:rPr>
              <a:t>Good</a:t>
            </a:r>
          </a:p>
        </p:txBody>
      </p:sp>
      <p:sp>
        <p:nvSpPr>
          <p:cNvPr id="3" name="TextBox 2"/>
          <p:cNvSpPr txBox="1"/>
          <p:nvPr/>
        </p:nvSpPr>
        <p:spPr>
          <a:xfrm>
            <a:off x="2679967" y="1811362"/>
            <a:ext cx="3570208" cy="461665"/>
          </a:xfrm>
          <a:prstGeom prst="rect">
            <a:avLst/>
          </a:prstGeom>
          <a:noFill/>
        </p:spPr>
        <p:txBody>
          <a:bodyPr wrap="none" rtlCol="0">
            <a:spAutoFit/>
          </a:bodyPr>
          <a:lstStyle/>
          <a:p>
            <a:r>
              <a:rPr lang="en-US" sz="2400" b="1" dirty="0">
                <a:solidFill>
                  <a:srgbClr val="0C30B8"/>
                </a:solidFill>
              </a:rPr>
              <a:t>Heads Up Not Butts Up</a:t>
            </a:r>
            <a:endParaRPr lang="en-US" sz="2400" dirty="0">
              <a:solidFill>
                <a:srgbClr val="0C30B8"/>
              </a:solidFill>
            </a:endParaRPr>
          </a:p>
        </p:txBody>
      </p:sp>
      <p:sp>
        <p:nvSpPr>
          <p:cNvPr id="21512" name="AutoShape 22" title="Gray NO symbol over improper lifting posture"/>
          <p:cNvSpPr>
            <a:spLocks noChangeArrowheads="1"/>
          </p:cNvSpPr>
          <p:nvPr/>
        </p:nvSpPr>
        <p:spPr bwMode="auto">
          <a:xfrm>
            <a:off x="1020074" y="2549446"/>
            <a:ext cx="3657600" cy="3505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969696">
              <a:alpha val="56078"/>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24"/>
          <p:cNvSpPr txBox="1">
            <a:spLocks noChangeArrowheads="1"/>
          </p:cNvSpPr>
          <p:nvPr/>
        </p:nvSpPr>
        <p:spPr bwMode="auto">
          <a:xfrm>
            <a:off x="3739546" y="6351441"/>
            <a:ext cx="32153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pic>
        <p:nvPicPr>
          <p:cNvPr id="8" name="Picture 7" title="Photo - Proper lifting posture - lifting with legs"/>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6200000">
            <a:off x="4485174" y="2837042"/>
            <a:ext cx="3657166" cy="2742874"/>
          </a:xfrm>
          <a:prstGeom prst="rect">
            <a:avLst/>
          </a:prstGeom>
        </p:spPr>
      </p:pic>
      <p:sp>
        <p:nvSpPr>
          <p:cNvPr id="9" name="TextBox 8"/>
          <p:cNvSpPr txBox="1"/>
          <p:nvPr/>
        </p:nvSpPr>
        <p:spPr>
          <a:xfrm>
            <a:off x="2049170" y="6179986"/>
            <a:ext cx="1459054" cy="307777"/>
          </a:xfrm>
          <a:prstGeom prst="rect">
            <a:avLst/>
          </a:prstGeom>
          <a:noFill/>
        </p:spPr>
        <p:txBody>
          <a:bodyPr wrap="none" rtlCol="0">
            <a:spAutoFit/>
          </a:bodyPr>
          <a:lstStyle/>
          <a:p>
            <a:r>
              <a:rPr lang="en-US" dirty="0" smtClean="0"/>
              <a:t>Lifting with back</a:t>
            </a:r>
            <a:endParaRPr lang="en-US" dirty="0"/>
          </a:p>
        </p:txBody>
      </p:sp>
      <p:sp>
        <p:nvSpPr>
          <p:cNvPr id="10" name="TextBox 9"/>
          <p:cNvSpPr txBox="1"/>
          <p:nvPr/>
        </p:nvSpPr>
        <p:spPr>
          <a:xfrm>
            <a:off x="5545495" y="6123837"/>
            <a:ext cx="1409360" cy="307777"/>
          </a:xfrm>
          <a:prstGeom prst="rect">
            <a:avLst/>
          </a:prstGeom>
          <a:noFill/>
        </p:spPr>
        <p:txBody>
          <a:bodyPr wrap="none" rtlCol="0">
            <a:spAutoFit/>
          </a:bodyPr>
          <a:lstStyle/>
          <a:p>
            <a:r>
              <a:rPr lang="en-US" dirty="0" smtClean="0"/>
              <a:t>Lifting with legs</a:t>
            </a:r>
            <a:endParaRPr lang="en-US" dirty="0"/>
          </a:p>
        </p:txBody>
      </p:sp>
    </p:spTree>
    <p:extLst>
      <p:ext uri="{BB962C8B-B14F-4D97-AF65-F5344CB8AC3E}">
        <p14:creationId xmlns:p14="http://schemas.microsoft.com/office/powerpoint/2010/main" val="1967738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644" y="448284"/>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25</a:t>
            </a:r>
            <a:endParaRPr lang="en-US" sz="2400" dirty="0">
              <a:solidFill>
                <a:schemeClr val="bg1"/>
              </a:solidFill>
            </a:endParaRPr>
          </a:p>
        </p:txBody>
      </p:sp>
      <p:sp>
        <p:nvSpPr>
          <p:cNvPr id="3" name="TextBox 2"/>
          <p:cNvSpPr txBox="1"/>
          <p:nvPr/>
        </p:nvSpPr>
        <p:spPr>
          <a:xfrm>
            <a:off x="747496" y="1838662"/>
            <a:ext cx="3570208" cy="2677656"/>
          </a:xfrm>
          <a:prstGeom prst="rect">
            <a:avLst/>
          </a:prstGeom>
          <a:noFill/>
        </p:spPr>
        <p:txBody>
          <a:bodyPr wrap="none" rtlCol="0">
            <a:spAutoFit/>
          </a:bodyPr>
          <a:lstStyle/>
          <a:p>
            <a:r>
              <a:rPr lang="en-US" sz="2400" b="1" dirty="0">
                <a:solidFill>
                  <a:srgbClr val="0C30B8"/>
                </a:solidFill>
              </a:rPr>
              <a:t>Heads Up Not Butts </a:t>
            </a:r>
            <a:r>
              <a:rPr lang="en-US" sz="2400" b="1" dirty="0" smtClean="0">
                <a:solidFill>
                  <a:srgbClr val="0C30B8"/>
                </a:solidFill>
              </a:rPr>
              <a:t>Up</a:t>
            </a:r>
          </a:p>
          <a:p>
            <a:endParaRPr lang="en-US" sz="2400" b="1" dirty="0">
              <a:solidFill>
                <a:srgbClr val="0070C0"/>
              </a:solidFill>
            </a:endParaRPr>
          </a:p>
          <a:p>
            <a:endParaRPr lang="en-US" sz="2400" b="1" dirty="0">
              <a:solidFill>
                <a:srgbClr val="0070C0"/>
              </a:solidFill>
            </a:endParaRPr>
          </a:p>
          <a:p>
            <a:endParaRPr lang="en-US" sz="2400" b="1" dirty="0" smtClean="0">
              <a:solidFill>
                <a:srgbClr val="0070C0"/>
              </a:solidFill>
            </a:endParaRPr>
          </a:p>
          <a:p>
            <a:endParaRPr lang="en-US" sz="2400" b="1" dirty="0">
              <a:solidFill>
                <a:srgbClr val="0070C0"/>
              </a:solidFill>
            </a:endParaRPr>
          </a:p>
          <a:p>
            <a:endParaRPr lang="en-US" sz="2400" b="1" dirty="0" smtClean="0">
              <a:solidFill>
                <a:srgbClr val="0070C0"/>
              </a:solidFill>
            </a:endParaRPr>
          </a:p>
          <a:p>
            <a:endParaRPr lang="en-US" sz="2400" dirty="0"/>
          </a:p>
        </p:txBody>
      </p:sp>
      <p:sp>
        <p:nvSpPr>
          <p:cNvPr id="6" name="TextBox 5"/>
          <p:cNvSpPr txBox="1"/>
          <p:nvPr/>
        </p:nvSpPr>
        <p:spPr>
          <a:xfrm>
            <a:off x="837574" y="3081844"/>
            <a:ext cx="7468851" cy="1569660"/>
          </a:xfrm>
          <a:prstGeom prst="rect">
            <a:avLst/>
          </a:prstGeom>
          <a:noFill/>
          <a:ln w="28575">
            <a:solidFill>
              <a:srgbClr val="0070C0"/>
            </a:solidFill>
          </a:ln>
        </p:spPr>
        <p:txBody>
          <a:bodyPr wrap="square" rtlCol="0">
            <a:spAutoFit/>
          </a:bodyPr>
          <a:lstStyle/>
          <a:p>
            <a:r>
              <a:rPr lang="en-US" sz="2400" b="1" dirty="0" smtClean="0">
                <a:solidFill>
                  <a:srgbClr val="0C30B8"/>
                </a:solidFill>
              </a:rPr>
              <a:t>In Class Lifting Demonstration</a:t>
            </a:r>
          </a:p>
          <a:p>
            <a:r>
              <a:rPr lang="en-US" sz="2400" b="1" dirty="0" smtClean="0">
                <a:solidFill>
                  <a:srgbClr val="0C30B8"/>
                </a:solidFill>
              </a:rPr>
              <a:t>Instructor Lead Class Lifting Demonstration</a:t>
            </a:r>
          </a:p>
          <a:p>
            <a:r>
              <a:rPr lang="en-US" sz="2400" b="1" dirty="0" smtClean="0">
                <a:solidFill>
                  <a:srgbClr val="0C30B8"/>
                </a:solidFill>
              </a:rPr>
              <a:t>Select a volunteer-lift an object from the floor</a:t>
            </a:r>
            <a:endParaRPr lang="en-US" sz="2400" b="1" dirty="0">
              <a:solidFill>
                <a:srgbClr val="0C30B8"/>
              </a:solidFill>
            </a:endParaRPr>
          </a:p>
          <a:p>
            <a:endParaRPr lang="en-US" sz="2400" b="1" dirty="0">
              <a:solidFill>
                <a:schemeClr val="accent4"/>
              </a:solidFill>
            </a:endParaRPr>
          </a:p>
        </p:txBody>
      </p:sp>
    </p:spTree>
    <p:extLst>
      <p:ext uri="{BB962C8B-B14F-4D97-AF65-F5344CB8AC3E}">
        <p14:creationId xmlns:p14="http://schemas.microsoft.com/office/powerpoint/2010/main" val="3400072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7" name="Rectangle 9"/>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Vibration Exposure</a:t>
            </a:r>
            <a:endParaRPr lang="en-US" sz="2400" dirty="0" smtClean="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“Whole body vibration (WBV) is a form of mechanical vibration transmitted through a supporting surface to the body.  Like in equipment or a truck seat.</a:t>
            </a:r>
            <a:endParaRPr lang="en-US" sz="3100" dirty="0" smtClean="0">
              <a:solidFill>
                <a:srgbClr val="0070C0"/>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Vibration from hand tools can be dampened by anti-vibratory gloves, tool wraps or even by choosing tools that provide less vibration.”  </a:t>
            </a:r>
          </a:p>
          <a:p>
            <a:pPr marL="342900" indent="-342900" eaLnBrk="1" hangingPunct="1">
              <a:buClr>
                <a:srgbClr val="0C30B8"/>
              </a:buClr>
              <a:buFont typeface="Wingdings" panose="05000000000000000000" pitchFamily="2" charset="2"/>
              <a:buChar char="q"/>
              <a:defRPr/>
            </a:pPr>
            <a:endParaRPr lang="en-US" sz="2400" dirty="0" smtClean="0">
              <a:solidFill>
                <a:srgbClr val="0C30B8"/>
              </a:solidFill>
            </a:endParaRPr>
          </a:p>
          <a:p>
            <a:pPr eaLnBrk="1" hangingPunct="1">
              <a:buFont typeface="Wingdings" pitchFamily="2" charset="2"/>
              <a:buNone/>
              <a:defRPr/>
            </a:pPr>
            <a:endParaRPr lang="en-US" sz="2800" dirty="0" smtClean="0"/>
          </a:p>
        </p:txBody>
      </p:sp>
      <p:sp>
        <p:nvSpPr>
          <p:cNvPr id="25605" name="Text Box 12"/>
          <p:cNvSpPr txBox="1">
            <a:spLocks noChangeArrowheads="1"/>
          </p:cNvSpPr>
          <p:nvPr/>
        </p:nvSpPr>
        <p:spPr bwMode="auto">
          <a:xfrm>
            <a:off x="3464169" y="6233942"/>
            <a:ext cx="35931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6"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7" name="Title 1"/>
          <p:cNvSpPr>
            <a:spLocks noGrp="1"/>
          </p:cNvSpPr>
          <p:nvPr>
            <p:ph type="title"/>
          </p:nvPr>
        </p:nvSpPr>
        <p:spPr>
          <a:xfrm>
            <a:off x="28022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26</a:t>
            </a:r>
            <a:endParaRPr lang="en-US" sz="2400" dirty="0">
              <a:solidFill>
                <a:schemeClr val="bg1"/>
              </a:solidFill>
            </a:endParaRPr>
          </a:p>
        </p:txBody>
      </p:sp>
    </p:spTree>
    <p:extLst>
      <p:ext uri="{BB962C8B-B14F-4D97-AF65-F5344CB8AC3E}">
        <p14:creationId xmlns:p14="http://schemas.microsoft.com/office/powerpoint/2010/main" val="327477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p:cNvSpPr>
            <a:spLocks noGrp="1"/>
          </p:cNvSpPr>
          <p:nvPr>
            <p:ph type="body" idx="1"/>
          </p:nvPr>
        </p:nvSpPr>
        <p:spPr/>
        <p:txBody>
          <a:bodyPr/>
          <a:lstStyle/>
          <a:p>
            <a:pPr lvl="1">
              <a:lnSpc>
                <a:spcPct val="90000"/>
              </a:lnSpc>
            </a:pPr>
            <a:r>
              <a:rPr lang="en-US" b="1" dirty="0" smtClean="0">
                <a:solidFill>
                  <a:srgbClr val="0C30B8"/>
                </a:solidFill>
              </a:rPr>
              <a:t>Vibration in steel shops</a:t>
            </a:r>
          </a:p>
          <a:p>
            <a:pPr lvl="1">
              <a:lnSpc>
                <a:spcPct val="90000"/>
              </a:lnSpc>
              <a:buClr>
                <a:srgbClr val="0C30B8"/>
              </a:buClr>
            </a:pPr>
            <a:endParaRPr lang="en-US" dirty="0"/>
          </a:p>
          <a:p>
            <a:pPr marL="457200" lvl="1" indent="-457200" eaLnBrk="1" hangingPunct="1">
              <a:lnSpc>
                <a:spcPct val="90000"/>
              </a:lnSpc>
              <a:buClr>
                <a:srgbClr val="0C30B8"/>
              </a:buClr>
              <a:buFont typeface="Wingdings" panose="05000000000000000000" pitchFamily="2" charset="2"/>
              <a:buChar char="q"/>
            </a:pPr>
            <a:r>
              <a:rPr lang="en-US" dirty="0" smtClean="0"/>
              <a:t>Grinders</a:t>
            </a:r>
          </a:p>
          <a:p>
            <a:pPr marL="457200" lvl="1" indent="-457200" eaLnBrk="1" hangingPunct="1">
              <a:lnSpc>
                <a:spcPct val="90000"/>
              </a:lnSpc>
              <a:buClr>
                <a:srgbClr val="0C30B8"/>
              </a:buClr>
              <a:buFont typeface="Wingdings" panose="05000000000000000000" pitchFamily="2" charset="2"/>
              <a:buChar char="q"/>
            </a:pPr>
            <a:r>
              <a:rPr lang="en-US" dirty="0" smtClean="0"/>
              <a:t>Sanders</a:t>
            </a:r>
          </a:p>
          <a:p>
            <a:pPr marL="457200" lvl="1" indent="-457200" eaLnBrk="1" hangingPunct="1">
              <a:lnSpc>
                <a:spcPct val="90000"/>
              </a:lnSpc>
              <a:buClr>
                <a:srgbClr val="0C30B8"/>
              </a:buClr>
              <a:buFont typeface="Wingdings" panose="05000000000000000000" pitchFamily="2" charset="2"/>
              <a:buChar char="q"/>
            </a:pPr>
            <a:r>
              <a:rPr lang="en-US" dirty="0" smtClean="0"/>
              <a:t>Drills</a:t>
            </a:r>
          </a:p>
          <a:p>
            <a:pPr marL="457200" lvl="1" indent="-457200" eaLnBrk="1" hangingPunct="1">
              <a:lnSpc>
                <a:spcPct val="90000"/>
              </a:lnSpc>
              <a:buClr>
                <a:srgbClr val="0C30B8"/>
              </a:buClr>
              <a:buFont typeface="Wingdings" panose="05000000000000000000" pitchFamily="2" charset="2"/>
              <a:buChar char="q"/>
            </a:pPr>
            <a:r>
              <a:rPr lang="en-US" dirty="0" smtClean="0"/>
              <a:t>Chipping hammers and chisels</a:t>
            </a:r>
          </a:p>
          <a:p>
            <a:pPr eaLnBrk="1" hangingPunct="1"/>
            <a:endParaRPr lang="en-US" dirty="0" smtClean="0"/>
          </a:p>
        </p:txBody>
      </p:sp>
      <p:sp>
        <p:nvSpPr>
          <p:cNvPr id="8" name="Title 1"/>
          <p:cNvSpPr>
            <a:spLocks noGrp="1"/>
          </p:cNvSpPr>
          <p:nvPr>
            <p:ph type="title"/>
          </p:nvPr>
        </p:nvSpPr>
        <p:spPr>
          <a:xfrm>
            <a:off x="280220"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27</a:t>
            </a:r>
            <a:endParaRPr lang="en-US" sz="2400" dirty="0">
              <a:solidFill>
                <a:schemeClr val="bg1"/>
              </a:solidFill>
            </a:endParaRPr>
          </a:p>
        </p:txBody>
      </p:sp>
    </p:spTree>
    <p:extLst>
      <p:ext uri="{BB962C8B-B14F-4D97-AF65-F5344CB8AC3E}">
        <p14:creationId xmlns:p14="http://schemas.microsoft.com/office/powerpoint/2010/main" val="2514399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3"/>
          <p:cNvSpPr>
            <a:spLocks noGrp="1"/>
          </p:cNvSpPr>
          <p:nvPr>
            <p:ph type="body" idx="1"/>
          </p:nvPr>
        </p:nvSpPr>
        <p:spPr/>
        <p:txBody>
          <a:bodyPr>
            <a:noAutofit/>
          </a:bodyPr>
          <a:lstStyle/>
          <a:p>
            <a:pPr lvl="1" eaLnBrk="1" hangingPunct="1">
              <a:lnSpc>
                <a:spcPct val="90000"/>
              </a:lnSpc>
              <a:buClr>
                <a:srgbClr val="0070C0"/>
              </a:buClr>
            </a:pPr>
            <a:r>
              <a:rPr lang="en-US" b="1" dirty="0" smtClean="0">
                <a:solidFill>
                  <a:srgbClr val="0C30B8"/>
                </a:solidFill>
                <a:latin typeface="Arial" panose="020B0604020202020204" pitchFamily="34" charset="0"/>
                <a:cs typeface="Arial" panose="020B0604020202020204" pitchFamily="34" charset="0"/>
              </a:rPr>
              <a:t>H.A.V.S. Symptoms </a:t>
            </a:r>
            <a:r>
              <a:rPr lang="en-US" b="1" dirty="0" smtClean="0">
                <a:solidFill>
                  <a:srgbClr val="0070C0"/>
                </a:solidFill>
                <a:latin typeface="Arial" panose="020B0604020202020204" pitchFamily="34" charset="0"/>
                <a:cs typeface="Arial" panose="020B0604020202020204" pitchFamily="34" charset="0"/>
              </a:rPr>
              <a:t>(</a:t>
            </a:r>
            <a:r>
              <a:rPr lang="en-US" b="1" dirty="0">
                <a:solidFill>
                  <a:srgbClr val="0070C0"/>
                </a:solidFill>
              </a:rPr>
              <a:t>Hand-Arm Vibration </a:t>
            </a:r>
            <a:r>
              <a:rPr lang="en-US" b="1" dirty="0" smtClean="0">
                <a:solidFill>
                  <a:srgbClr val="0070C0"/>
                </a:solidFill>
              </a:rPr>
              <a:t>Syndrome)</a:t>
            </a:r>
            <a:endParaRPr lang="en-US" b="1" dirty="0" smtClean="0">
              <a:solidFill>
                <a:srgbClr val="0070C0"/>
              </a:solidFill>
              <a:latin typeface="Arial" panose="020B0604020202020204" pitchFamily="34" charset="0"/>
              <a:cs typeface="Arial" panose="020B0604020202020204" pitchFamily="34" charset="0"/>
            </a:endParaRPr>
          </a:p>
          <a:p>
            <a:pPr lvl="1" eaLnBrk="1" hangingPunct="1">
              <a:lnSpc>
                <a:spcPct val="90000"/>
              </a:lnSpc>
              <a:buClr>
                <a:srgbClr val="0C30B8"/>
              </a:buClr>
            </a:pPr>
            <a:endParaRPr lang="en-US" b="1" dirty="0" smtClean="0">
              <a:solidFill>
                <a:srgbClr val="0070C0"/>
              </a:solidFill>
              <a:latin typeface="Arial" panose="020B0604020202020204" pitchFamily="34" charset="0"/>
              <a:cs typeface="Arial" panose="020B0604020202020204" pitchFamily="34" charset="0"/>
            </a:endParaRPr>
          </a:p>
          <a:p>
            <a:pPr lvl="1"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  “Tingling or numbness in fingers and palm</a:t>
            </a:r>
          </a:p>
          <a:p>
            <a:pPr lvl="1"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  Spasms in fingers</a:t>
            </a:r>
          </a:p>
          <a:p>
            <a:pPr lvl="1"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  Blanching of the fingers</a:t>
            </a:r>
            <a:endParaRPr lang="en-US"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Chronic </a:t>
            </a:r>
            <a:r>
              <a:rPr lang="en-US" sz="2400" dirty="0">
                <a:latin typeface="Arial" panose="020B0604020202020204" pitchFamily="34" charset="0"/>
                <a:cs typeface="Arial" panose="020B0604020202020204" pitchFamily="34" charset="0"/>
              </a:rPr>
              <a:t>disorder </a:t>
            </a:r>
            <a:r>
              <a:rPr lang="en-US" sz="2400" dirty="0" smtClean="0">
                <a:latin typeface="Arial" panose="020B0604020202020204" pitchFamily="34" charset="0"/>
                <a:cs typeface="Arial" panose="020B0604020202020204" pitchFamily="34" charset="0"/>
              </a:rPr>
              <a:t>usually irreversible </a:t>
            </a: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Can </a:t>
            </a:r>
            <a:r>
              <a:rPr lang="en-US" sz="2400" dirty="0">
                <a:latin typeface="Arial" panose="020B0604020202020204" pitchFamily="34" charset="0"/>
                <a:cs typeface="Arial" panose="020B0604020202020204" pitchFamily="34" charset="0"/>
              </a:rPr>
              <a:t>develop </a:t>
            </a:r>
            <a:r>
              <a:rPr lang="en-US" sz="2400" dirty="0" smtClean="0">
                <a:latin typeface="Arial" panose="020B0604020202020204" pitchFamily="34" charset="0"/>
                <a:cs typeface="Arial" panose="020B0604020202020204" pitchFamily="34" charset="0"/>
              </a:rPr>
              <a:t>from repeated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prolonged </a:t>
            </a:r>
            <a:r>
              <a:rPr lang="en-US" sz="2400" dirty="0">
                <a:latin typeface="Arial" panose="020B0604020202020204" pitchFamily="34" charset="0"/>
                <a:cs typeface="Arial" panose="020B0604020202020204" pitchFamily="34" charset="0"/>
              </a:rPr>
              <a:t>exposure to  </a:t>
            </a:r>
            <a:endParaRPr lang="en-US" sz="2400" dirty="0" smtClean="0">
              <a:latin typeface="Arial" panose="020B0604020202020204" pitchFamily="34" charset="0"/>
              <a:cs typeface="Arial" panose="020B0604020202020204" pitchFamily="34" charset="0"/>
            </a:endParaRPr>
          </a:p>
          <a:p>
            <a:pPr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vibration</a:t>
            </a:r>
            <a:endParaRPr lang="en-US" sz="2400"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Damage </a:t>
            </a:r>
            <a:r>
              <a:rPr lang="en-US" sz="2400" dirty="0">
                <a:latin typeface="Arial" panose="020B0604020202020204" pitchFamily="34" charset="0"/>
                <a:cs typeface="Arial" panose="020B0604020202020204" pitchFamily="34" charset="0"/>
              </a:rPr>
              <a:t>to the blood vessels, </a:t>
            </a:r>
            <a:r>
              <a:rPr lang="en-US" sz="2400" dirty="0" smtClean="0">
                <a:latin typeface="Arial" panose="020B0604020202020204" pitchFamily="34" charset="0"/>
                <a:cs typeface="Arial" panose="020B0604020202020204" pitchFamily="34" charset="0"/>
              </a:rPr>
              <a:t>nerves,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muscles</a:t>
            </a:r>
          </a:p>
          <a:p>
            <a:pPr eaLnBrk="1" hangingPunct="1">
              <a:lnSpc>
                <a:spcPct val="90000"/>
              </a:lnSpc>
              <a:buClr>
                <a:srgbClr val="0C30B8"/>
              </a:buClr>
            </a:pPr>
            <a:endParaRPr lang="en-US" sz="2400" dirty="0">
              <a:latin typeface="Arial" panose="020B0604020202020204" pitchFamily="34" charset="0"/>
              <a:cs typeface="Arial" panose="020B0604020202020204" pitchFamily="34" charset="0"/>
            </a:endParaRP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Half </a:t>
            </a:r>
            <a:r>
              <a:rPr lang="en-US" sz="2400" dirty="0">
                <a:latin typeface="Arial" panose="020B0604020202020204" pitchFamily="34" charset="0"/>
                <a:cs typeface="Arial" panose="020B0604020202020204" pitchFamily="34" charset="0"/>
              </a:rPr>
              <a:t>of the 1.5 million American workers who use </a:t>
            </a:r>
          </a:p>
          <a:p>
            <a:pPr eaLnBrk="1" hangingPunct="1">
              <a:lnSpc>
                <a:spcPct val="90000"/>
              </a:lnSpc>
              <a:buClr>
                <a:srgbClr val="0C30B8"/>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vibrating </a:t>
            </a:r>
            <a:r>
              <a:rPr lang="en-US" sz="2400" dirty="0">
                <a:latin typeface="Arial" panose="020B0604020202020204" pitchFamily="34" charset="0"/>
                <a:cs typeface="Arial" panose="020B0604020202020204" pitchFamily="34" charset="0"/>
              </a:rPr>
              <a:t>tools will develop some form of HAVS (NIOSH)</a:t>
            </a:r>
          </a:p>
          <a:p>
            <a:pPr eaLnBrk="1" hangingPunct="1">
              <a:lnSpc>
                <a:spcPct val="90000"/>
              </a:lnSpc>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  5</a:t>
            </a:r>
            <a:r>
              <a:rPr lang="en-US" sz="2400" dirty="0">
                <a:latin typeface="Arial" panose="020B0604020202020204" pitchFamily="34" charset="0"/>
                <a:cs typeface="Arial" panose="020B0604020202020204" pitchFamily="34" charset="0"/>
              </a:rPr>
              <a:t>% of the general population suffers from </a:t>
            </a:r>
            <a:r>
              <a:rPr lang="en-US" sz="2400" dirty="0" smtClean="0">
                <a:latin typeface="Arial" panose="020B0604020202020204" pitchFamily="34" charset="0"/>
                <a:cs typeface="Arial" panose="020B0604020202020204" pitchFamily="34" charset="0"/>
              </a:rPr>
              <a:t>HAVS”</a:t>
            </a:r>
            <a:endParaRPr lang="en-US" sz="2400" dirty="0">
              <a:latin typeface="Arial" panose="020B0604020202020204" pitchFamily="34" charset="0"/>
              <a:cs typeface="Arial" panose="020B0604020202020204" pitchFamily="34" charset="0"/>
            </a:endParaRPr>
          </a:p>
          <a:p>
            <a:pPr lvl="1" eaLnBrk="1" hangingPunct="1">
              <a:lnSpc>
                <a:spcPct val="90000"/>
              </a:lnSpc>
              <a:buClr>
                <a:srgbClr val="0070C0"/>
              </a:buClr>
            </a:pPr>
            <a:endParaRPr lang="en-US" dirty="0" smtClean="0">
              <a:latin typeface="Arial" panose="020B0604020202020204" pitchFamily="34" charset="0"/>
              <a:cs typeface="Arial" panose="020B0604020202020204" pitchFamily="34" charset="0"/>
            </a:endParaRPr>
          </a:p>
          <a:p>
            <a:pPr eaLnBrk="1" hangingPunct="1">
              <a:buClr>
                <a:srgbClr val="0070C0"/>
              </a:buClr>
            </a:pPr>
            <a:endParaRPr lang="en-US" sz="2400" dirty="0" smtClean="0">
              <a:latin typeface="Arial" panose="020B0604020202020204" pitchFamily="34" charset="0"/>
              <a:cs typeface="Arial" panose="020B0604020202020204" pitchFamily="34" charset="0"/>
            </a:endParaRPr>
          </a:p>
        </p:txBody>
      </p:sp>
      <p:pic>
        <p:nvPicPr>
          <p:cNvPr id="44034" name="Picture 2" title="Left arrow pointing to the disk impacted by lif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6291169"/>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91178"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28</a:t>
            </a:r>
            <a:endParaRPr lang="en-US" sz="2400" dirty="0">
              <a:solidFill>
                <a:schemeClr val="bg1"/>
              </a:solidFill>
            </a:endParaRPr>
          </a:p>
        </p:txBody>
      </p:sp>
    </p:spTree>
    <p:extLst>
      <p:ext uri="{BB962C8B-B14F-4D97-AF65-F5344CB8AC3E}">
        <p14:creationId xmlns:p14="http://schemas.microsoft.com/office/powerpoint/2010/main" val="3366854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3"/>
          <p:cNvSpPr>
            <a:spLocks noGrp="1"/>
          </p:cNvSpPr>
          <p:nvPr>
            <p:ph type="body" idx="1"/>
          </p:nvPr>
        </p:nvSpPr>
        <p:spPr/>
        <p:txBody>
          <a:bodyPr>
            <a:noAutofit/>
          </a:bodyPr>
          <a:lstStyle/>
          <a:p>
            <a:pPr eaLnBrk="1" hangingPunct="1">
              <a:lnSpc>
                <a:spcPct val="90000"/>
              </a:lnSpc>
              <a:buClr>
                <a:srgbClr val="0070C0"/>
              </a:buClr>
            </a:pPr>
            <a:r>
              <a:rPr lang="en-US" sz="2400" b="1" dirty="0" smtClean="0">
                <a:solidFill>
                  <a:srgbClr val="0C30B8"/>
                </a:solidFill>
                <a:latin typeface="Arial" panose="020B0604020202020204" pitchFamily="34" charset="0"/>
                <a:cs typeface="Arial" panose="020B0604020202020204" pitchFamily="34" charset="0"/>
              </a:rPr>
              <a:t>H.A.V.S. Risk Factors</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“Repeated and prolonged exposure </a:t>
            </a:r>
          </a:p>
          <a:p>
            <a:pPr marL="344488" lvl="1" indent="-344488" eaLnBrk="1" hangingPunct="1">
              <a:lnSpc>
                <a:spcPct val="90000"/>
              </a:lnSpc>
              <a:buClr>
                <a:srgbClr val="0C30B8"/>
              </a:buCl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to hand-held vibrating tools</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Improper tool use</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Forceful tool grip</a:t>
            </a:r>
          </a:p>
          <a:p>
            <a:pPr marL="344488" lvl="1"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Aggravated by </a:t>
            </a:r>
          </a:p>
          <a:p>
            <a:pPr marL="688975" lvl="2"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Temperature - Cold</a:t>
            </a:r>
          </a:p>
          <a:p>
            <a:pPr marL="688975" lvl="2"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Damp environment</a:t>
            </a:r>
          </a:p>
          <a:p>
            <a:pPr marL="688975" lvl="2" indent="-344488" eaLnBrk="1" hangingPunct="1">
              <a:lnSpc>
                <a:spcPct val="90000"/>
              </a:lnSpc>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Smoking”</a:t>
            </a:r>
          </a:p>
          <a:p>
            <a:pPr eaLnBrk="1" hangingPunct="1">
              <a:buClr>
                <a:srgbClr val="0070C0"/>
              </a:buClr>
              <a:buFont typeface="Wingdings" panose="05000000000000000000" pitchFamily="2" charset="2"/>
              <a:buChar char="q"/>
            </a:pPr>
            <a:endParaRPr lang="en-US" sz="2400" dirty="0" smtClean="0">
              <a:latin typeface="Arial" panose="020B0604020202020204" pitchFamily="34" charset="0"/>
              <a:cs typeface="Arial" panose="020B0604020202020204" pitchFamily="34" charset="0"/>
            </a:endParaRPr>
          </a:p>
        </p:txBody>
      </p:sp>
      <p:sp>
        <p:nvSpPr>
          <p:cNvPr id="3" name="TextBox 2"/>
          <p:cNvSpPr txBox="1"/>
          <p:nvPr/>
        </p:nvSpPr>
        <p:spPr>
          <a:xfrm>
            <a:off x="5635260" y="4976193"/>
            <a:ext cx="2959465" cy="954107"/>
          </a:xfrm>
          <a:prstGeom prst="rect">
            <a:avLst/>
          </a:prstGeom>
          <a:noFill/>
        </p:spPr>
        <p:txBody>
          <a:bodyPr wrap="none" rtlCol="0">
            <a:spAutoFit/>
          </a:bodyPr>
          <a:lstStyle/>
          <a:p>
            <a:r>
              <a:rPr lang="en-US" dirty="0" smtClean="0">
                <a:solidFill>
                  <a:schemeClr val="tx1"/>
                </a:solidFill>
              </a:rPr>
              <a:t>Vibration from grinding can be </a:t>
            </a:r>
          </a:p>
          <a:p>
            <a:r>
              <a:rPr lang="en-US" dirty="0">
                <a:solidFill>
                  <a:schemeClr val="tx1"/>
                </a:solidFill>
              </a:rPr>
              <a:t>m</a:t>
            </a:r>
            <a:r>
              <a:rPr lang="en-US" dirty="0" smtClean="0">
                <a:solidFill>
                  <a:schemeClr val="tx1"/>
                </a:solidFill>
              </a:rPr>
              <a:t>inimized by the use of vibration </a:t>
            </a:r>
          </a:p>
          <a:p>
            <a:r>
              <a:rPr lang="en-US" dirty="0" smtClean="0">
                <a:solidFill>
                  <a:schemeClr val="tx1"/>
                </a:solidFill>
              </a:rPr>
              <a:t>dampening tools and anti-vibration </a:t>
            </a:r>
          </a:p>
          <a:p>
            <a:r>
              <a:rPr lang="en-US" dirty="0" smtClean="0">
                <a:solidFill>
                  <a:schemeClr val="tx1"/>
                </a:solidFill>
              </a:rPr>
              <a:t>gloves</a:t>
            </a:r>
            <a:endParaRPr lang="en-US" dirty="0">
              <a:solidFill>
                <a:schemeClr val="tx1"/>
              </a:solidFill>
            </a:endParaRPr>
          </a:p>
        </p:txBody>
      </p:sp>
      <p:pic>
        <p:nvPicPr>
          <p:cNvPr id="44034" name="Picture 2" title="Text box: &quot;Source: School of Continuing Education &amp; Professional Development, Miami Dade College North Campus OSHA Grant SH 208 32-SH-0&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6291169"/>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281654"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29</a:t>
            </a:r>
            <a:endParaRPr lang="en-US" sz="2400" dirty="0">
              <a:solidFill>
                <a:schemeClr val="bg1"/>
              </a:solidFill>
            </a:endParaRPr>
          </a:p>
        </p:txBody>
      </p:sp>
      <p:pic>
        <p:nvPicPr>
          <p:cNvPr id="3074" name="Picture 2" descr="C:\Users\mrozowsk\Desktop\Active Work\Harwood Proposal Submission Documents 2014\Harwood Grant\Curriculum Materials\Tim's Curriculum Documents\Photos from cianbro\work height or grinder photo (1).jpg" title="Photo - Vibration from grinding can be minimized by the use of vibration dampening tools and ant-vibration glov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54292" y="1974576"/>
            <a:ext cx="2640433" cy="2875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199" y="5983392"/>
            <a:ext cx="1736373" cy="307777"/>
          </a:xfrm>
          <a:prstGeom prst="rect">
            <a:avLst/>
          </a:prstGeom>
          <a:noFill/>
        </p:spPr>
        <p:txBody>
          <a:bodyPr wrap="none" rtlCol="0">
            <a:spAutoFit/>
          </a:bodyPr>
          <a:lstStyle/>
          <a:p>
            <a:r>
              <a:rPr lang="en-US" dirty="0" smtClean="0"/>
              <a:t>Photo from </a:t>
            </a:r>
            <a:r>
              <a:rPr lang="en-US" dirty="0" err="1" smtClean="0"/>
              <a:t>Cianbro</a:t>
            </a:r>
            <a:endParaRPr lang="en-US" dirty="0"/>
          </a:p>
        </p:txBody>
      </p:sp>
    </p:spTree>
    <p:extLst>
      <p:ext uri="{BB962C8B-B14F-4D97-AF65-F5344CB8AC3E}">
        <p14:creationId xmlns:p14="http://schemas.microsoft.com/office/powerpoint/2010/main" val="3072371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87592" y="1021977"/>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Preventing Musculoskeletal Injuries</a:t>
            </a:r>
            <a:br>
              <a:rPr lang="en" dirty="0" smtClean="0">
                <a:solidFill>
                  <a:srgbClr val="0C30B8"/>
                </a:solidFill>
              </a:rPr>
            </a:br>
            <a:r>
              <a:rPr lang="en" sz="2400" dirty="0" smtClean="0">
                <a:solidFill>
                  <a:srgbClr val="0C30B8"/>
                </a:solidFill>
              </a:rPr>
              <a:t>Module 5</a:t>
            </a:r>
            <a:r>
              <a:rPr lang="en" dirty="0">
                <a:solidFill>
                  <a:schemeClr val="accent2">
                    <a:lumMod val="75000"/>
                  </a:schemeClr>
                </a:solidFill>
              </a:rPr>
              <a:t/>
            </a:r>
            <a:br>
              <a:rPr lang="en" dirty="0">
                <a:solidFill>
                  <a:schemeClr val="accent2">
                    <a:lumMod val="75000"/>
                  </a:schemeClr>
                </a:solidFill>
              </a:rPr>
            </a:br>
            <a:endParaRPr lang="en" dirty="0"/>
          </a:p>
        </p:txBody>
      </p:sp>
      <p:sp>
        <p:nvSpPr>
          <p:cNvPr id="2" name="Rectangle 1"/>
          <p:cNvSpPr/>
          <p:nvPr/>
        </p:nvSpPr>
        <p:spPr>
          <a:xfrm>
            <a:off x="475250" y="1597707"/>
            <a:ext cx="7592992" cy="3354765"/>
          </a:xfrm>
          <a:prstGeom prst="rect">
            <a:avLst/>
          </a:prstGeom>
        </p:spPr>
        <p:txBody>
          <a:bodyPr wrap="square">
            <a:spAutoFit/>
          </a:bodyPr>
          <a:lstStyle/>
          <a:p>
            <a:r>
              <a:rPr lang="en" sz="2400" b="1" kern="1200" dirty="0" smtClean="0">
                <a:solidFill>
                  <a:srgbClr val="0C30B8"/>
                </a:solidFill>
                <a:ea typeface="+mn-ea"/>
                <a:cs typeface="+mn-cs"/>
              </a:rPr>
              <a:t>Program Development </a:t>
            </a:r>
          </a:p>
          <a:p>
            <a:endParaRPr lang="en" sz="2400" b="1" kern="1200" dirty="0" smtClean="0">
              <a:ea typeface="+mn-ea"/>
              <a:cs typeface="+mn-cs"/>
            </a:endParaRPr>
          </a:p>
          <a:p>
            <a:r>
              <a:rPr lang="en" sz="2400" kern="1200" dirty="0" smtClean="0">
                <a:ea typeface="+mn-ea"/>
                <a:cs typeface="+mn-cs"/>
              </a:rPr>
              <a:t>This program was developed by faculty and students in the School of Planning, Design and Construction at Michigan </a:t>
            </a:r>
            <a:r>
              <a:rPr lang="en" sz="2400" kern="1200" dirty="0">
                <a:ea typeface="+mn-ea"/>
                <a:cs typeface="+mn-cs"/>
              </a:rPr>
              <a:t>State University i</a:t>
            </a:r>
            <a:r>
              <a:rPr lang="en" sz="2400" kern="1200" dirty="0" smtClean="0">
                <a:ea typeface="+mn-ea"/>
                <a:cs typeface="+mn-cs"/>
              </a:rPr>
              <a:t>n </a:t>
            </a:r>
            <a:r>
              <a:rPr lang="en" sz="2400" kern="1200" dirty="0">
                <a:ea typeface="+mn-ea"/>
                <a:cs typeface="+mn-cs"/>
              </a:rPr>
              <a:t>conjunction with </a:t>
            </a:r>
          </a:p>
          <a:p>
            <a:r>
              <a:rPr lang="en" sz="2400" kern="1200" dirty="0" smtClean="0">
                <a:ea typeface="+mn-ea"/>
                <a:cs typeface="+mn-cs"/>
              </a:rPr>
              <a:t>the </a:t>
            </a:r>
            <a:r>
              <a:rPr lang="en" sz="2400" kern="1200" dirty="0">
                <a:ea typeface="+mn-ea"/>
                <a:cs typeface="+mn-cs"/>
              </a:rPr>
              <a:t>American </a:t>
            </a:r>
            <a:r>
              <a:rPr lang="en" sz="2400" kern="1200" dirty="0" smtClean="0">
                <a:ea typeface="+mn-ea"/>
                <a:cs typeface="+mn-cs"/>
              </a:rPr>
              <a:t>Institute </a:t>
            </a:r>
            <a:r>
              <a:rPr lang="en" sz="2400" kern="1200" dirty="0">
                <a:ea typeface="+mn-ea"/>
                <a:cs typeface="+mn-cs"/>
              </a:rPr>
              <a:t>of Steel </a:t>
            </a:r>
            <a:r>
              <a:rPr lang="en" sz="2400" kern="1200" dirty="0" smtClean="0">
                <a:ea typeface="+mn-ea"/>
                <a:cs typeface="+mn-cs"/>
              </a:rPr>
              <a:t>Construction - Safety Committee </a:t>
            </a:r>
            <a:r>
              <a:rPr lang="en-US" sz="2400" kern="1200" dirty="0">
                <a:ea typeface="+mn-ea"/>
                <a:cs typeface="+mn-cs"/>
              </a:rPr>
              <a:t>a</a:t>
            </a:r>
            <a:r>
              <a:rPr lang="en" sz="2400" kern="1200" dirty="0" smtClean="0">
                <a:ea typeface="+mn-ea"/>
                <a:cs typeface="+mn-cs"/>
              </a:rPr>
              <a:t>nd the </a:t>
            </a:r>
            <a:r>
              <a:rPr lang="en" sz="2400" kern="1200" dirty="0">
                <a:ea typeface="+mn-ea"/>
                <a:cs typeface="+mn-cs"/>
              </a:rPr>
              <a:t>University of </a:t>
            </a:r>
            <a:r>
              <a:rPr lang="en" sz="2400" kern="1200" dirty="0" smtClean="0">
                <a:ea typeface="+mn-ea"/>
                <a:cs typeface="+mn-cs"/>
              </a:rPr>
              <a:t>Puerto Rico</a:t>
            </a:r>
          </a:p>
          <a:p>
            <a:endParaRPr lang="en" sz="2400" kern="1200" dirty="0">
              <a:ea typeface="+mn-ea"/>
              <a:cs typeface="+mn-cs"/>
            </a:endParaRPr>
          </a:p>
          <a:p>
            <a:r>
              <a:rPr lang="en" sz="2000" kern="1200" dirty="0" smtClean="0">
                <a:ea typeface="+mn-ea"/>
                <a:cs typeface="+mn-cs"/>
              </a:rPr>
              <a:t>March 2015</a:t>
            </a:r>
            <a:endParaRPr lang="en" sz="2000" kern="1200" dirty="0">
              <a:ea typeface="+mn-ea"/>
              <a:cs typeface="+mn-cs"/>
            </a:endParaRPr>
          </a:p>
        </p:txBody>
      </p:sp>
      <p:pic>
        <p:nvPicPr>
          <p:cNvPr id="5" name="Picture 4" title="Michigan State Univers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74" y="5454262"/>
            <a:ext cx="2237426" cy="743776"/>
          </a:xfrm>
          <a:prstGeom prst="rect">
            <a:avLst/>
          </a:prstGeom>
        </p:spPr>
      </p:pic>
      <p:pic>
        <p:nvPicPr>
          <p:cNvPr id="6" name="Picture 5" title="SPDC - School of Planning, Design and Construc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6259" y="5327828"/>
            <a:ext cx="1450974" cy="896190"/>
          </a:xfrm>
          <a:prstGeom prst="rect">
            <a:avLst/>
          </a:prstGeom>
        </p:spPr>
      </p:pic>
      <p:pic>
        <p:nvPicPr>
          <p:cNvPr id="9" name="Picture 8" title="AISC - American Institute of Steel Construc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2692" y="5112856"/>
            <a:ext cx="1554615" cy="1426588"/>
          </a:xfrm>
          <a:prstGeom prst="rect">
            <a:avLst/>
          </a:prstGeom>
        </p:spPr>
      </p:pic>
      <p:pic>
        <p:nvPicPr>
          <p:cNvPr id="1026" name="Picture 2" descr="C:\Users\mrozowsk\Desktop\Nashville\portico1.gif" title="University of Puerto Rico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34058" y="5168461"/>
            <a:ext cx="1181799" cy="118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90949"/>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type="body" idx="1"/>
          </p:nvPr>
        </p:nvSpPr>
        <p:spPr/>
        <p:txBody>
          <a:bodyPr/>
          <a:lstStyle/>
          <a:p>
            <a:pPr marL="0" indent="0" eaLnBrk="1" hangingPunct="1">
              <a:buNone/>
            </a:pPr>
            <a:r>
              <a:rPr lang="en-US" sz="2400" b="1" dirty="0" smtClean="0">
                <a:solidFill>
                  <a:srgbClr val="0C30B8"/>
                </a:solidFill>
                <a:latin typeface="Arial" panose="020B0604020202020204" pitchFamily="34" charset="0"/>
                <a:cs typeface="Arial" panose="020B0604020202020204" pitchFamily="34" charset="0"/>
              </a:rPr>
              <a:t>H.A.V.S Control PPE</a:t>
            </a:r>
            <a:endParaRPr lang="en-US" sz="3600" b="1" dirty="0" smtClean="0">
              <a:solidFill>
                <a:srgbClr val="0C30B8"/>
              </a:solidFill>
            </a:endParaRPr>
          </a:p>
          <a:p>
            <a:pPr lvl="1" eaLnBrk="1" hangingPunct="1">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Wear full-fingered, certified anti-vibration gloves to </a:t>
            </a:r>
          </a:p>
          <a:p>
            <a:pPr lvl="1" eaLnBrk="1" hangingPunct="1">
              <a:buClr>
                <a:srgbClr val="0C30B8"/>
              </a:buCl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reduce exposure to vibration</a:t>
            </a:r>
          </a:p>
          <a:p>
            <a:pPr marL="342900" lvl="1" indent="-342900" eaLnBrk="1" hangingPunct="1">
              <a:buClr>
                <a:srgbClr val="0C30B8"/>
              </a:buClr>
              <a:buFont typeface="Wingdings" panose="05000000000000000000" pitchFamily="2" charset="2"/>
              <a:buChar char="q"/>
            </a:pPr>
            <a:r>
              <a:rPr lang="en-US" dirty="0" smtClean="0">
                <a:latin typeface="Arial" panose="020B0604020202020204" pitchFamily="34" charset="0"/>
                <a:cs typeface="Arial" panose="020B0604020202020204" pitchFamily="34" charset="0"/>
              </a:rPr>
              <a:t>Wear ANSI Compliant Gloves appropriate for the hazard </a:t>
            </a:r>
            <a:endParaRPr lang="en-US" sz="2400" dirty="0" smtClean="0">
              <a:latin typeface="Arial" panose="020B0604020202020204" pitchFamily="34" charset="0"/>
              <a:cs typeface="Arial" panose="020B0604020202020204" pitchFamily="34" charset="0"/>
            </a:endParaRPr>
          </a:p>
          <a:p>
            <a:pPr marL="0" indent="0" eaLnBrk="1" hangingPunct="1">
              <a:buNone/>
            </a:pPr>
            <a:endParaRPr lang="en-US" dirty="0" smtClean="0"/>
          </a:p>
        </p:txBody>
      </p:sp>
      <p:pic>
        <p:nvPicPr>
          <p:cNvPr id="35842" name="Picture 2" title="Photo - Anti vibration glov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37692" y="3251399"/>
            <a:ext cx="4273062" cy="280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94968" y="457002"/>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30</a:t>
            </a:r>
            <a:endParaRPr lang="en-US" sz="2400" dirty="0">
              <a:solidFill>
                <a:schemeClr val="bg1"/>
              </a:solidFill>
            </a:endParaRPr>
          </a:p>
        </p:txBody>
      </p:sp>
      <p:sp>
        <p:nvSpPr>
          <p:cNvPr id="4" name="TextBox 3"/>
          <p:cNvSpPr txBox="1"/>
          <p:nvPr/>
        </p:nvSpPr>
        <p:spPr>
          <a:xfrm>
            <a:off x="3880388" y="6092488"/>
            <a:ext cx="1787669" cy="307777"/>
          </a:xfrm>
          <a:prstGeom prst="rect">
            <a:avLst/>
          </a:prstGeom>
          <a:noFill/>
        </p:spPr>
        <p:txBody>
          <a:bodyPr wrap="none" rtlCol="0">
            <a:spAutoFit/>
          </a:bodyPr>
          <a:lstStyle/>
          <a:p>
            <a:r>
              <a:rPr lang="en-US" dirty="0" smtClean="0"/>
              <a:t>Anti vibration gloves</a:t>
            </a:r>
            <a:endParaRPr lang="en-US" dirty="0"/>
          </a:p>
        </p:txBody>
      </p:sp>
    </p:spTree>
    <p:extLst>
      <p:ext uri="{BB962C8B-B14F-4D97-AF65-F5344CB8AC3E}">
        <p14:creationId xmlns:p14="http://schemas.microsoft.com/office/powerpoint/2010/main" val="3836538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type="body" idx="1"/>
          </p:nvPr>
        </p:nvSpPr>
        <p:spPr>
          <a:xfrm>
            <a:off x="284921" y="1571849"/>
            <a:ext cx="5757058" cy="4967599"/>
          </a:xfrm>
        </p:spPr>
        <p:txBody>
          <a:bodyPr/>
          <a:lstStyle/>
          <a:p>
            <a:pPr eaLnBrk="1" hangingPunct="1">
              <a:spcBef>
                <a:spcPts val="0"/>
              </a:spcBef>
              <a:buClr>
                <a:srgbClr val="0C30B8"/>
              </a:buClr>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 Hands and wrist damage is a fast  </a:t>
            </a:r>
          </a:p>
          <a:p>
            <a:pPr eaLnBrk="1" hangingPunct="1">
              <a:spcBef>
                <a:spcPts val="0"/>
              </a:spcBef>
              <a:buClr>
                <a:srgbClr val="0C30B8"/>
              </a:buClr>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growing class or worker’s </a:t>
            </a:r>
          </a:p>
          <a:p>
            <a:pPr eaLnBrk="1" hangingPunct="1">
              <a:spcBef>
                <a:spcPts val="0"/>
              </a:spcBef>
              <a:buClr>
                <a:srgbClr val="0C30B8"/>
              </a:buClr>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compensation claims </a:t>
            </a:r>
          </a:p>
          <a:p>
            <a:pPr eaLnBrk="1" hangingPunct="1">
              <a:spcBef>
                <a:spcPts val="0"/>
              </a:spcBef>
              <a:buClr>
                <a:srgbClr val="0C30B8"/>
              </a:buClr>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 “Wrist injuries accounted for more </a:t>
            </a:r>
          </a:p>
          <a:p>
            <a:pPr eaLnBrk="1" hangingPunct="1">
              <a:spcBef>
                <a:spcPts val="0"/>
              </a:spcBef>
              <a:buClr>
                <a:srgbClr val="0C30B8"/>
              </a:buClr>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than half of all MSDs</a:t>
            </a:r>
          </a:p>
          <a:p>
            <a:pPr eaLnBrk="1" hangingPunct="1">
              <a:spcBef>
                <a:spcPts val="0"/>
              </a:spcBef>
              <a:buClr>
                <a:srgbClr val="0C30B8"/>
              </a:buClr>
              <a:buFont typeface="Wingdings" panose="05000000000000000000" pitchFamily="2" charset="2"/>
              <a:buChar char="q"/>
            </a:pPr>
            <a:r>
              <a:rPr lang="en-US" sz="2400" dirty="0" smtClean="0">
                <a:solidFill>
                  <a:srgbClr val="000000"/>
                </a:solidFill>
                <a:latin typeface="Arial" panose="020B0604020202020204" pitchFamily="34" charset="0"/>
                <a:cs typeface="Arial" panose="020B0604020202020204" pitchFamily="34" charset="0"/>
              </a:rPr>
              <a:t> 5 million U.S. workers suffer from </a:t>
            </a:r>
          </a:p>
          <a:p>
            <a:pPr eaLnBrk="1" hangingPunct="1">
              <a:spcBef>
                <a:spcPts val="0"/>
              </a:spcBef>
              <a:buClr>
                <a:srgbClr val="0C30B8"/>
              </a:buClr>
            </a:pPr>
            <a:r>
              <a:rPr lang="en-US" sz="2400">
                <a:solidFill>
                  <a:srgbClr val="000000"/>
                </a:solidFill>
                <a:latin typeface="Arial" panose="020B0604020202020204" pitchFamily="34" charset="0"/>
                <a:cs typeface="Arial" panose="020B0604020202020204" pitchFamily="34" charset="0"/>
              </a:rPr>
              <a:t> </a:t>
            </a:r>
            <a:r>
              <a:rPr lang="en-US" sz="2400" smtClean="0">
                <a:solidFill>
                  <a:srgbClr val="000000"/>
                </a:solidFill>
                <a:latin typeface="Arial" panose="020B0604020202020204" pitchFamily="34" charset="0"/>
                <a:cs typeface="Arial" panose="020B0604020202020204" pitchFamily="34" charset="0"/>
              </a:rPr>
              <a:t>    repetitive </a:t>
            </a:r>
            <a:r>
              <a:rPr lang="en-US" sz="2400" dirty="0" smtClean="0">
                <a:solidFill>
                  <a:srgbClr val="000000"/>
                </a:solidFill>
                <a:latin typeface="Arial" panose="020B0604020202020204" pitchFamily="34" charset="0"/>
                <a:cs typeface="Arial" panose="020B0604020202020204" pitchFamily="34" charset="0"/>
              </a:rPr>
              <a:t>stress injuries to the wrist</a:t>
            </a:r>
          </a:p>
          <a:p>
            <a:pPr marL="342900" indent="-342900">
              <a:buClr>
                <a:srgbClr val="0C30B8"/>
              </a:buClr>
              <a:buFont typeface="Wingdings" panose="05000000000000000000" pitchFamily="2" charset="2"/>
              <a:buChar char="q"/>
            </a:pPr>
            <a:r>
              <a:rPr lang="en-US" sz="2400" dirty="0">
                <a:latin typeface="Arial" panose="020B0604020202020204" pitchFamily="34" charset="0"/>
                <a:cs typeface="Arial" panose="020B0604020202020204" pitchFamily="34" charset="0"/>
              </a:rPr>
              <a:t>Occurs when the median nerve </a:t>
            </a: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compressed and inflamed</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eaLnBrk="1" hangingPunct="1">
              <a:spcBef>
                <a:spcPts val="0"/>
              </a:spcBef>
              <a:buClr>
                <a:srgbClr val="0070C0"/>
              </a:buClr>
            </a:pPr>
            <a:endParaRPr lang="en-US" sz="2400" dirty="0" smtClean="0">
              <a:solidFill>
                <a:srgbClr val="000000"/>
              </a:solidFill>
              <a:latin typeface="Arial" panose="020B0604020202020204" pitchFamily="34" charset="0"/>
              <a:cs typeface="Arial" panose="020B0604020202020204" pitchFamily="34" charset="0"/>
            </a:endParaRPr>
          </a:p>
          <a:p>
            <a:pPr eaLnBrk="1" hangingPunct="1">
              <a:buFont typeface="Arial" charset="0"/>
              <a:buNone/>
            </a:pPr>
            <a:endParaRPr lang="en-US" dirty="0" smtClean="0"/>
          </a:p>
        </p:txBody>
      </p:sp>
      <p:pic>
        <p:nvPicPr>
          <p:cNvPr id="45058" name="Picture 2" title="Text box: &quot;Source: School of Continuing Education &amp; Professional Development, Miami Dade College North Campus OSHA Grant SH 208 32-SH-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6096001"/>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96402" y="450459"/>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31</a:t>
            </a:r>
            <a:endParaRPr lang="en-US" sz="2400" dirty="0">
              <a:solidFill>
                <a:schemeClr val="bg1"/>
              </a:solidFill>
            </a:endParaRPr>
          </a:p>
        </p:txBody>
      </p:sp>
      <p:pic>
        <p:nvPicPr>
          <p:cNvPr id="7" name="Picture 5" descr="carpaltunnelview2"/>
          <p:cNvPicPr>
            <a:picLocks noChangeAspect="1" noChangeArrowheads="1"/>
          </p:cNvPicPr>
          <p:nvPr/>
        </p:nvPicPr>
        <p:blipFill>
          <a:blip r:embed="rId4"/>
          <a:srcRect/>
          <a:stretch>
            <a:fillRect/>
          </a:stretch>
        </p:blipFill>
        <p:spPr bwMode="auto">
          <a:xfrm>
            <a:off x="6041979" y="1720454"/>
            <a:ext cx="2644821" cy="3648006"/>
          </a:xfrm>
          <a:prstGeom prst="rect">
            <a:avLst/>
          </a:prstGeom>
          <a:noFill/>
          <a:ln w="9525">
            <a:noFill/>
            <a:miter lim="800000"/>
            <a:headEnd/>
            <a:tailEnd/>
          </a:ln>
        </p:spPr>
      </p:pic>
    </p:spTree>
    <p:extLst>
      <p:ext uri="{BB962C8B-B14F-4D97-AF65-F5344CB8AC3E}">
        <p14:creationId xmlns:p14="http://schemas.microsoft.com/office/powerpoint/2010/main" val="2988432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Placeholder 3"/>
          <p:cNvSpPr>
            <a:spLocks noGrp="1"/>
          </p:cNvSpPr>
          <p:nvPr>
            <p:ph type="body" idx="1"/>
          </p:nvPr>
        </p:nvSpPr>
        <p:spPr>
          <a:xfrm>
            <a:off x="457200" y="1600202"/>
            <a:ext cx="3849757" cy="4967599"/>
          </a:xfrm>
        </p:spPr>
        <p:txBody>
          <a:bodyPr>
            <a:normAutofit/>
          </a:bodyPr>
          <a:lstStyle/>
          <a:p>
            <a:pPr>
              <a:lnSpc>
                <a:spcPct val="90000"/>
              </a:lnSpc>
              <a:buClr>
                <a:srgbClr val="0070C0"/>
              </a:buClr>
            </a:pPr>
            <a:r>
              <a:rPr lang="en-US" sz="2000" b="1" dirty="0">
                <a:solidFill>
                  <a:srgbClr val="0C30B8"/>
                </a:solidFill>
                <a:latin typeface="Arial" panose="020B0604020202020204" pitchFamily="34" charset="0"/>
                <a:cs typeface="Arial" panose="020B0604020202020204" pitchFamily="34" charset="0"/>
              </a:rPr>
              <a:t>Carpel Tunnel Syndrome</a:t>
            </a:r>
            <a:endParaRPr lang="en-US" sz="2100" dirty="0">
              <a:solidFill>
                <a:srgbClr val="0C30B8"/>
              </a:solidFill>
            </a:endParaRPr>
          </a:p>
          <a:p>
            <a:pPr marL="342900" indent="-342900" eaLnBrk="1" hangingPunct="1">
              <a:lnSpc>
                <a:spcPct val="90000"/>
              </a:lnSpc>
              <a:buClr>
                <a:srgbClr val="0C30B8"/>
              </a:buClr>
              <a:buFont typeface="Wingdings" panose="05000000000000000000" pitchFamily="2" charset="2"/>
              <a:buChar char="q"/>
            </a:pPr>
            <a:r>
              <a:rPr lang="en-US" sz="2100" dirty="0" smtClean="0"/>
              <a:t>“Causes</a:t>
            </a:r>
            <a:endParaRPr lang="en-US" sz="2100" dirty="0"/>
          </a:p>
          <a:p>
            <a:pPr marL="800100" lvl="1" indent="-342900" eaLnBrk="1" hangingPunct="1">
              <a:lnSpc>
                <a:spcPct val="90000"/>
              </a:lnSpc>
              <a:buClr>
                <a:srgbClr val="0C30B8"/>
              </a:buClr>
              <a:buFont typeface="Wingdings" panose="05000000000000000000" pitchFamily="2" charset="2"/>
              <a:buChar char="q"/>
            </a:pPr>
            <a:r>
              <a:rPr lang="en-US" sz="2100" dirty="0"/>
              <a:t>Repetition</a:t>
            </a:r>
          </a:p>
          <a:p>
            <a:pPr marL="800100" lvl="1" indent="-342900" eaLnBrk="1" hangingPunct="1">
              <a:lnSpc>
                <a:spcPct val="90000"/>
              </a:lnSpc>
              <a:buClr>
                <a:srgbClr val="0C30B8"/>
              </a:buClr>
              <a:buFont typeface="Wingdings" panose="05000000000000000000" pitchFamily="2" charset="2"/>
              <a:buChar char="q"/>
            </a:pPr>
            <a:r>
              <a:rPr lang="en-US" sz="2100" dirty="0"/>
              <a:t>Sustained exertions</a:t>
            </a:r>
          </a:p>
          <a:p>
            <a:pPr marL="800100" lvl="1" indent="-342900" eaLnBrk="1" hangingPunct="1">
              <a:lnSpc>
                <a:spcPct val="90000"/>
              </a:lnSpc>
              <a:buClr>
                <a:srgbClr val="0C30B8"/>
              </a:buClr>
              <a:buFont typeface="Wingdings" panose="05000000000000000000" pitchFamily="2" charset="2"/>
              <a:buChar char="q"/>
            </a:pPr>
            <a:r>
              <a:rPr lang="en-US" sz="2100" dirty="0"/>
              <a:t>Awkward wrist and   positions</a:t>
            </a:r>
          </a:p>
          <a:p>
            <a:pPr marL="342900" indent="-342900" eaLnBrk="1" hangingPunct="1">
              <a:lnSpc>
                <a:spcPct val="90000"/>
              </a:lnSpc>
              <a:buClr>
                <a:srgbClr val="0C30B8"/>
              </a:buClr>
              <a:buFont typeface="Wingdings" panose="05000000000000000000" pitchFamily="2" charset="2"/>
              <a:buChar char="q"/>
            </a:pPr>
            <a:r>
              <a:rPr lang="en-US" sz="2100" dirty="0"/>
              <a:t>Symptoms</a:t>
            </a:r>
          </a:p>
          <a:p>
            <a:pPr marL="800100" lvl="1" indent="-342900" eaLnBrk="1" hangingPunct="1">
              <a:lnSpc>
                <a:spcPct val="90000"/>
              </a:lnSpc>
              <a:buClr>
                <a:srgbClr val="0C30B8"/>
              </a:buClr>
              <a:buFont typeface="Wingdings" panose="05000000000000000000" pitchFamily="2" charset="2"/>
              <a:buChar char="q"/>
            </a:pPr>
            <a:r>
              <a:rPr lang="en-US" sz="2100" dirty="0"/>
              <a:t>Tingling and pain in the   hand and </a:t>
            </a:r>
          </a:p>
          <a:p>
            <a:pPr marL="800100" lvl="1" indent="-342900" eaLnBrk="1" hangingPunct="1">
              <a:lnSpc>
                <a:spcPct val="90000"/>
              </a:lnSpc>
              <a:buClr>
                <a:srgbClr val="0C30B8"/>
              </a:buClr>
              <a:buFont typeface="Wingdings" panose="05000000000000000000" pitchFamily="2" charset="2"/>
              <a:buChar char="q"/>
            </a:pPr>
            <a:r>
              <a:rPr lang="en-US" sz="2100" dirty="0"/>
              <a:t>Numbness in wrist</a:t>
            </a:r>
          </a:p>
          <a:p>
            <a:pPr marL="800100" lvl="1" indent="-342900" eaLnBrk="1" hangingPunct="1">
              <a:lnSpc>
                <a:spcPct val="90000"/>
              </a:lnSpc>
              <a:buClr>
                <a:srgbClr val="0C30B8"/>
              </a:buClr>
              <a:buFont typeface="Wingdings" panose="05000000000000000000" pitchFamily="2" charset="2"/>
              <a:buChar char="q"/>
            </a:pPr>
            <a:r>
              <a:rPr lang="en-US" sz="2100" dirty="0"/>
              <a:t>Muscle atrophy at base of </a:t>
            </a:r>
            <a:r>
              <a:rPr lang="en-US" sz="2100" dirty="0" smtClean="0"/>
              <a:t>thumb”</a:t>
            </a:r>
            <a:endParaRPr lang="en-US" sz="2100" dirty="0"/>
          </a:p>
          <a:p>
            <a:pPr eaLnBrk="1" hangingPunct="1">
              <a:lnSpc>
                <a:spcPct val="90000"/>
              </a:lnSpc>
            </a:pPr>
            <a:endParaRPr lang="en-US" sz="2100" dirty="0" smtClean="0"/>
          </a:p>
        </p:txBody>
      </p:sp>
      <p:pic>
        <p:nvPicPr>
          <p:cNvPr id="97283" name="Picture 6" descr="hand posture"/>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505739" y="1730204"/>
            <a:ext cx="4343400" cy="3446463"/>
          </a:xfrm>
          <a:ln>
            <a:solidFill>
              <a:schemeClr val="bg1"/>
            </a:solidFill>
          </a:ln>
        </p:spPr>
      </p:pic>
      <p:pic>
        <p:nvPicPr>
          <p:cNvPr id="47106" name="Picture 2" title="Text box: &quot;Source: School of Continuing Education &amp; Professional Development, Miami Dade College North Campus OSHA Grant SH 208 32-SH-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5461" y="6245224"/>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287703" y="450015"/>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32</a:t>
            </a:r>
            <a:endParaRPr lang="en-US" sz="2400" dirty="0">
              <a:solidFill>
                <a:schemeClr val="bg1"/>
              </a:solidFill>
            </a:endParaRPr>
          </a:p>
        </p:txBody>
      </p:sp>
    </p:spTree>
    <p:extLst>
      <p:ext uri="{BB962C8B-B14F-4D97-AF65-F5344CB8AC3E}">
        <p14:creationId xmlns:p14="http://schemas.microsoft.com/office/powerpoint/2010/main" val="2184388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89" y="457002"/>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33</a:t>
            </a:r>
            <a:endParaRPr lang="en-US" sz="2400" dirty="0">
              <a:solidFill>
                <a:schemeClr val="bg1"/>
              </a:solidFill>
            </a:endParaRPr>
          </a:p>
        </p:txBody>
      </p:sp>
      <p:sp>
        <p:nvSpPr>
          <p:cNvPr id="3" name="Content Placeholder 2"/>
          <p:cNvSpPr>
            <a:spLocks noGrp="1"/>
          </p:cNvSpPr>
          <p:nvPr>
            <p:ph type="body" idx="1"/>
          </p:nvPr>
        </p:nvSpPr>
        <p:spPr>
          <a:xfrm>
            <a:off x="368712" y="1600202"/>
            <a:ext cx="4353340" cy="3679721"/>
          </a:xfrm>
        </p:spPr>
        <p:txBody>
          <a:bodyPr/>
          <a:lstStyle/>
          <a:p>
            <a:pPr marL="114300"/>
            <a:r>
              <a:rPr lang="en-US" dirty="0">
                <a:solidFill>
                  <a:srgbClr val="0C30B8"/>
                </a:solidFill>
              </a:rPr>
              <a:t>What Is “Ergonomics?” </a:t>
            </a:r>
            <a:endParaRPr lang="en-US" b="1" dirty="0" smtClean="0">
              <a:solidFill>
                <a:srgbClr val="0C30B8"/>
              </a:solidFill>
            </a:endParaRPr>
          </a:p>
          <a:p>
            <a:pPr marL="114300" indent="0">
              <a:buNone/>
            </a:pPr>
            <a:endParaRPr lang="en-US" b="1" dirty="0">
              <a:solidFill>
                <a:schemeClr val="tx2"/>
              </a:solidFill>
            </a:endParaRPr>
          </a:p>
          <a:p>
            <a:pPr marL="114300" indent="0">
              <a:buNone/>
            </a:pPr>
            <a:r>
              <a:rPr lang="en-US" sz="2800" b="1" dirty="0" smtClean="0">
                <a:solidFill>
                  <a:schemeClr val="tx1"/>
                </a:solidFill>
              </a:rPr>
              <a:t>Fitting the job to the </a:t>
            </a:r>
          </a:p>
          <a:p>
            <a:pPr marL="114300" indent="0">
              <a:buNone/>
            </a:pPr>
            <a:r>
              <a:rPr lang="en-US" sz="2800" b="1" dirty="0" smtClean="0">
                <a:solidFill>
                  <a:schemeClr val="tx1"/>
                </a:solidFill>
              </a:rPr>
              <a:t>Worker.</a:t>
            </a: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0" indent="0">
              <a:buNone/>
            </a:pPr>
            <a:endParaRPr lang="en-US" sz="1200" dirty="0">
              <a:latin typeface="Arial" pitchFamily="34" charset="0"/>
              <a:cs typeface="Arial" pitchFamily="34" charset="0"/>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smtClean="0">
              <a:solidFill>
                <a:schemeClr val="tx2"/>
              </a:solidFill>
            </a:endParaRPr>
          </a:p>
        </p:txBody>
      </p:sp>
      <p:pic>
        <p:nvPicPr>
          <p:cNvPr id="1026" name="Picture 2" descr="C:\Users\mrozowsk\Desktop\Active Work\Harwood 2014\Harwood Grant\Curriculum Materials\Tim's Curriculum\Photos from cianbro\good working height.jpg" title="Photo - Good working height - Elevating the work to avoid kneeling and reaching (fitting the job to the work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60985" y="2198077"/>
            <a:ext cx="4010659" cy="3635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70841" y="6094740"/>
            <a:ext cx="4100803" cy="523220"/>
          </a:xfrm>
          <a:prstGeom prst="rect">
            <a:avLst/>
          </a:prstGeom>
          <a:noFill/>
        </p:spPr>
        <p:txBody>
          <a:bodyPr wrap="none" rtlCol="0">
            <a:spAutoFit/>
          </a:bodyPr>
          <a:lstStyle/>
          <a:p>
            <a:pPr marL="114300"/>
            <a:r>
              <a:rPr lang="en-US" dirty="0">
                <a:solidFill>
                  <a:schemeClr val="tx1"/>
                </a:solidFill>
              </a:rPr>
              <a:t>Elevate the work to avoid kneeling and reaching</a:t>
            </a:r>
          </a:p>
          <a:p>
            <a:pPr marL="114300"/>
            <a:r>
              <a:rPr lang="en-US" dirty="0" smtClean="0">
                <a:solidFill>
                  <a:schemeClr val="tx1"/>
                </a:solidFill>
              </a:rPr>
              <a:t>Photo </a:t>
            </a:r>
            <a:r>
              <a:rPr lang="en-US" dirty="0">
                <a:solidFill>
                  <a:schemeClr val="tx1"/>
                </a:solidFill>
              </a:rPr>
              <a:t>Source CIANBRO</a:t>
            </a:r>
          </a:p>
        </p:txBody>
      </p:sp>
    </p:spTree>
    <p:extLst>
      <p:ext uri="{BB962C8B-B14F-4D97-AF65-F5344CB8AC3E}">
        <p14:creationId xmlns:p14="http://schemas.microsoft.com/office/powerpoint/2010/main" val="165393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199" y="1600202"/>
            <a:ext cx="8594036" cy="4967599"/>
          </a:xfrm>
        </p:spPr>
        <p:txBody>
          <a:bodyPr>
            <a:normAutofit/>
          </a:bodyPr>
          <a:lstStyle/>
          <a:p>
            <a:pPr>
              <a:buClr>
                <a:srgbClr val="0C30B8"/>
              </a:buClr>
            </a:pPr>
            <a:r>
              <a:rPr lang="en-US" sz="2400" b="1" dirty="0" smtClean="0">
                <a:solidFill>
                  <a:srgbClr val="0C30B8"/>
                </a:solidFill>
                <a:latin typeface="Arial" panose="020B0604020202020204" pitchFamily="34" charset="0"/>
                <a:cs typeface="Arial" panose="020B0604020202020204" pitchFamily="34" charset="0"/>
              </a:rPr>
              <a:t>What is Ergonomics?</a:t>
            </a:r>
            <a:endParaRPr lang="en-US" sz="2400" dirty="0">
              <a:solidFill>
                <a:srgbClr val="0C30B8"/>
              </a:solidFill>
              <a:latin typeface="Arial" panose="020B0604020202020204" pitchFamily="34" charset="0"/>
              <a:cs typeface="Arial" panose="020B0604020202020204" pitchFamily="34" charset="0"/>
            </a:endParaRPr>
          </a:p>
          <a:p>
            <a:pPr marL="342900" indent="-342900">
              <a:spcBef>
                <a:spcPts val="0"/>
              </a:spcBef>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science of adapting </a:t>
            </a:r>
            <a:r>
              <a:rPr lang="en-US" sz="2400" dirty="0" smtClean="0">
                <a:latin typeface="Arial" panose="020B0604020202020204" pitchFamily="34" charset="0"/>
                <a:cs typeface="Arial" panose="020B0604020202020204" pitchFamily="34" charset="0"/>
              </a:rPr>
              <a:t>work-stations</a:t>
            </a:r>
            <a:r>
              <a:rPr lang="en-US" sz="2400" dirty="0">
                <a:latin typeface="Arial" panose="020B0604020202020204" pitchFamily="34" charset="0"/>
                <a:cs typeface="Arial" panose="020B0604020202020204" pitchFamily="34" charset="0"/>
              </a:rPr>
              <a:t>, tools, </a:t>
            </a:r>
            <a:r>
              <a:rPr lang="en-US" sz="2400" dirty="0" smtClean="0">
                <a:latin typeface="Arial" panose="020B0604020202020204" pitchFamily="34" charset="0"/>
                <a:cs typeface="Arial" panose="020B0604020202020204" pitchFamily="34" charset="0"/>
              </a:rPr>
              <a:t>equipment, and </a:t>
            </a:r>
            <a:r>
              <a:rPr lang="en-US" sz="2400" dirty="0">
                <a:latin typeface="Arial" panose="020B0604020202020204" pitchFamily="34" charset="0"/>
                <a:cs typeface="Arial" panose="020B0604020202020204" pitchFamily="34" charset="0"/>
              </a:rPr>
              <a:t>job techniques to be compatible with human anatomy </a:t>
            </a:r>
            <a:r>
              <a:rPr lang="en-US" sz="2400" dirty="0" smtClean="0">
                <a:latin typeface="Arial" panose="020B0604020202020204" pitchFamily="34" charset="0"/>
                <a:cs typeface="Arial" panose="020B0604020202020204" pitchFamily="34" charset="0"/>
              </a:rPr>
              <a:t>and physiology </a:t>
            </a:r>
            <a:r>
              <a:rPr lang="en-US" sz="2400" dirty="0">
                <a:latin typeface="Arial" panose="020B0604020202020204" pitchFamily="34" charset="0"/>
                <a:cs typeface="Arial" panose="020B0604020202020204" pitchFamily="34" charset="0"/>
              </a:rPr>
              <a:t>to reduce the risk of Musculoskeletal Disorder </a:t>
            </a:r>
            <a:r>
              <a:rPr lang="en-US" sz="2400" dirty="0" smtClean="0">
                <a:latin typeface="Arial" panose="020B0604020202020204" pitchFamily="34" charset="0"/>
                <a:cs typeface="Arial" panose="020B0604020202020204" pitchFamily="34" charset="0"/>
              </a:rPr>
              <a:t>injuries </a:t>
            </a:r>
            <a:r>
              <a:rPr lang="en-US" sz="2400" dirty="0">
                <a:latin typeface="Arial" panose="020B0604020202020204" pitchFamily="34" charset="0"/>
                <a:cs typeface="Arial" panose="020B0604020202020204" pitchFamily="34" charset="0"/>
              </a:rPr>
              <a:t>due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Ergonomic Stressors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spcBef>
                <a:spcPts val="0"/>
              </a:spcBef>
              <a:buClr>
                <a:srgbClr val="0C30B8"/>
              </a:buCl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“Fit </a:t>
            </a:r>
            <a:r>
              <a:rPr lang="en-US" sz="2400" dirty="0">
                <a:latin typeface="Arial" panose="020B0604020202020204" pitchFamily="34" charset="0"/>
                <a:cs typeface="Arial" panose="020B0604020202020204" pitchFamily="34" charset="0"/>
              </a:rPr>
              <a:t>the job to the person” rather than the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person to </a:t>
            </a:r>
            <a:r>
              <a:rPr lang="en-US" sz="2400" dirty="0" smtClean="0">
                <a:latin typeface="Arial" panose="020B0604020202020204" pitchFamily="34" charset="0"/>
                <a:cs typeface="Arial" panose="020B0604020202020204" pitchFamily="34" charset="0"/>
              </a:rPr>
              <a:t>the job.”</a:t>
            </a:r>
            <a:endParaRPr lang="en-US" sz="2400" dirty="0">
              <a:latin typeface="Arial" panose="020B0604020202020204" pitchFamily="34" charset="0"/>
              <a:cs typeface="Arial" panose="020B0604020202020204" pitchFamily="34" charset="0"/>
            </a:endParaRPr>
          </a:p>
          <a:p>
            <a:endParaRPr lang="en-US" sz="2400" dirty="0"/>
          </a:p>
        </p:txBody>
      </p:sp>
      <p:pic>
        <p:nvPicPr>
          <p:cNvPr id="48130" name="Picture 2" title="Text box: &quot;Source: School of Continuing Education &amp; Professional Development, Miami Dade College North Campus OSHA Grant SH 208 32-SH-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6115052"/>
            <a:ext cx="68707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294968" y="398421"/>
            <a:ext cx="8229600" cy="1143200"/>
          </a:xfrm>
        </p:spPr>
        <p:txBody>
          <a:bodyPr lIns="92075" tIns="46038" rIns="92075" bIns="46038" anchorCtr="0"/>
          <a:lstStyle/>
          <a:p>
            <a:pPr eaLnBrk="1" hangingPunct="1">
              <a:defRPr/>
            </a:pPr>
            <a:r>
              <a:rPr lang="en-US" dirty="0">
                <a:solidFill>
                  <a:srgbClr val="0C30B8"/>
                </a:solidFill>
              </a:rPr>
              <a:t>Preventing Musculoskeletal Injuries</a:t>
            </a:r>
            <a:r>
              <a:rPr lang="en-US" sz="4000" dirty="0">
                <a:solidFill>
                  <a:srgbClr val="0C30B8"/>
                </a:solidFill>
              </a:rPr>
              <a:t/>
            </a:r>
            <a:br>
              <a:rPr lang="en-US" sz="4000"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34</a:t>
            </a:r>
            <a:r>
              <a:rPr lang="en-US" sz="2400" dirty="0" smtClean="0">
                <a:solidFill>
                  <a:srgbClr val="0C30B8"/>
                </a:solidFill>
              </a:rPr>
              <a:t>	</a:t>
            </a:r>
          </a:p>
        </p:txBody>
      </p:sp>
    </p:spTree>
    <p:extLst>
      <p:ext uri="{BB962C8B-B14F-4D97-AF65-F5344CB8AC3E}">
        <p14:creationId xmlns:p14="http://schemas.microsoft.com/office/powerpoint/2010/main" val="2691606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p:txBody>
          <a:bodyPr/>
          <a:lstStyle/>
          <a:p>
            <a:pPr eaLnBrk="1" hangingPunct="1">
              <a:lnSpc>
                <a:spcPct val="90000"/>
              </a:lnSpc>
              <a:buClr>
                <a:srgbClr val="0070C0"/>
              </a:buClr>
              <a:defRPr/>
            </a:pPr>
            <a:r>
              <a:rPr lang="en-US" sz="2400" b="1" dirty="0">
                <a:solidFill>
                  <a:srgbClr val="0C30B8"/>
                </a:solidFill>
              </a:rPr>
              <a:t>Ergonomic Risk Factors</a:t>
            </a:r>
            <a:endParaRPr lang="en-US" sz="2400" dirty="0" smtClean="0">
              <a:solidFill>
                <a:srgbClr val="0C30B8"/>
              </a:solidFill>
              <a:latin typeface="+mn-lt"/>
            </a:endParaRP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Poor body mechanics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Restrictive workstations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Awkward postures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Working overhead</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Working below the knees</a:t>
            </a:r>
          </a:p>
          <a:p>
            <a:pPr marL="342900" indent="-342900" eaLnBrk="1" hangingPunct="1">
              <a:lnSpc>
                <a:spcPct val="90000"/>
              </a:lnSpc>
              <a:buClr>
                <a:srgbClr val="0C30B8"/>
              </a:buClr>
              <a:buFont typeface="Wingdings" panose="05000000000000000000" pitchFamily="2" charset="2"/>
              <a:buChar char="q"/>
              <a:defRPr/>
            </a:pPr>
            <a:r>
              <a:rPr lang="en-US" sz="2400" dirty="0" smtClean="0">
                <a:solidFill>
                  <a:schemeClr val="tx1"/>
                </a:solidFill>
                <a:latin typeface="+mn-lt"/>
              </a:rPr>
              <a:t>Hand tools that do not meet the requirements of the job</a:t>
            </a:r>
          </a:p>
          <a:p>
            <a:pPr eaLnBrk="1" hangingPunct="1">
              <a:lnSpc>
                <a:spcPct val="90000"/>
              </a:lnSpc>
              <a:buFont typeface="Wingdings" pitchFamily="2" charset="2"/>
              <a:buNone/>
              <a:defRPr/>
            </a:pPr>
            <a:endParaRPr lang="en-US" sz="3100" dirty="0" smtClean="0">
              <a:latin typeface="Tahoma" pitchFamily="34" charset="0"/>
            </a:endParaRPr>
          </a:p>
        </p:txBody>
      </p:sp>
      <p:sp>
        <p:nvSpPr>
          <p:cNvPr id="12292" name="Text Box 4"/>
          <p:cNvSpPr txBox="1">
            <a:spLocks noChangeArrowheads="1"/>
          </p:cNvSpPr>
          <p:nvPr/>
        </p:nvSpPr>
        <p:spPr bwMode="auto">
          <a:xfrm>
            <a:off x="4057650" y="6272707"/>
            <a:ext cx="2057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6" name="Title 1"/>
          <p:cNvSpPr>
            <a:spLocks noGrp="1"/>
          </p:cNvSpPr>
          <p:nvPr>
            <p:ph type="title"/>
          </p:nvPr>
        </p:nvSpPr>
        <p:spPr>
          <a:xfrm>
            <a:off x="285750" y="451420"/>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000" dirty="0">
                <a:solidFill>
                  <a:schemeClr val="bg1"/>
                </a:solidFill>
              </a:rPr>
              <a:t>slide </a:t>
            </a:r>
            <a:r>
              <a:rPr lang="en-US" sz="2000" dirty="0" smtClean="0">
                <a:solidFill>
                  <a:schemeClr val="bg1"/>
                </a:solidFill>
              </a:rPr>
              <a:t>35</a:t>
            </a:r>
            <a:endParaRPr lang="en-US" sz="2000" dirty="0">
              <a:solidFill>
                <a:schemeClr val="bg1"/>
              </a:solidFill>
            </a:endParaRPr>
          </a:p>
        </p:txBody>
      </p:sp>
      <p:pic>
        <p:nvPicPr>
          <p:cNvPr id="7" name="Picture 2" descr="Figure 5. Employee twisting in an awkward posi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2216" y="4213232"/>
            <a:ext cx="16097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0750" y="5284794"/>
            <a:ext cx="5075583" cy="738664"/>
          </a:xfrm>
          <a:prstGeom prst="rect">
            <a:avLst/>
          </a:prstGeom>
        </p:spPr>
        <p:txBody>
          <a:bodyPr wrap="square">
            <a:spAutoFit/>
          </a:bodyPr>
          <a:lstStyle/>
          <a:p>
            <a:r>
              <a:rPr lang="en-US" dirty="0" smtClean="0"/>
              <a:t>Photo source </a:t>
            </a:r>
            <a:r>
              <a:rPr lang="en-US" dirty="0" smtClean="0">
                <a:hlinkClick r:id="rId4"/>
              </a:rPr>
              <a:t>Link to Awkward Posture Photo on OSHA Website</a:t>
            </a:r>
            <a:endParaRPr lang="en-US" dirty="0" smtClean="0"/>
          </a:p>
          <a:p>
            <a:endParaRPr lang="en-US" dirty="0"/>
          </a:p>
        </p:txBody>
      </p:sp>
    </p:spTree>
    <p:extLst>
      <p:ext uri="{BB962C8B-B14F-4D97-AF65-F5344CB8AC3E}">
        <p14:creationId xmlns:p14="http://schemas.microsoft.com/office/powerpoint/2010/main" val="1733507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433848" y="1600202"/>
            <a:ext cx="8229600" cy="644597"/>
          </a:xfrm>
        </p:spPr>
        <p:txBody>
          <a:bodyPr/>
          <a:lstStyle/>
          <a:p>
            <a:pPr marL="114300" indent="0">
              <a:buNone/>
            </a:pPr>
            <a:r>
              <a:rPr lang="en-US" sz="2400" b="1" dirty="0" smtClean="0">
                <a:solidFill>
                  <a:srgbClr val="0C30B8"/>
                </a:solidFill>
              </a:rPr>
              <a:t>What awkward postures do you work in?</a:t>
            </a:r>
            <a:endParaRPr lang="en-US" sz="2400" b="1" dirty="0">
              <a:solidFill>
                <a:srgbClr val="0C30B8"/>
              </a:solidFill>
            </a:endParaRPr>
          </a:p>
        </p:txBody>
      </p:sp>
      <p:sp>
        <p:nvSpPr>
          <p:cNvPr id="10" name="Title 1"/>
          <p:cNvSpPr>
            <a:spLocks noGrp="1"/>
          </p:cNvSpPr>
          <p:nvPr>
            <p:ph type="title"/>
          </p:nvPr>
        </p:nvSpPr>
        <p:spPr>
          <a:xfrm>
            <a:off x="285750" y="438795"/>
            <a:ext cx="8229600" cy="11430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000" dirty="0">
                <a:solidFill>
                  <a:schemeClr val="bg1"/>
                </a:solidFill>
              </a:rPr>
              <a:t>slide </a:t>
            </a:r>
            <a:r>
              <a:rPr lang="en-US" sz="2000" dirty="0" smtClean="0">
                <a:solidFill>
                  <a:schemeClr val="bg1"/>
                </a:solidFill>
              </a:rPr>
              <a:t>36</a:t>
            </a:r>
            <a:endParaRPr lang="en-US" sz="2000" dirty="0">
              <a:solidFill>
                <a:schemeClr val="bg1"/>
              </a:solidFill>
            </a:endParaRPr>
          </a:p>
        </p:txBody>
      </p:sp>
      <p:sp>
        <p:nvSpPr>
          <p:cNvPr id="6" name="Rectangle 5"/>
          <p:cNvSpPr/>
          <p:nvPr/>
        </p:nvSpPr>
        <p:spPr>
          <a:xfrm>
            <a:off x="502698" y="2245864"/>
            <a:ext cx="4572000" cy="830997"/>
          </a:xfrm>
          <a:prstGeom prst="rect">
            <a:avLst/>
          </a:prstGeom>
        </p:spPr>
        <p:txBody>
          <a:bodyPr>
            <a:spAutoFit/>
          </a:bodyPr>
          <a:lstStyle/>
          <a:p>
            <a:pPr marL="342900" indent="-342900">
              <a:buClr>
                <a:srgbClr val="0C30B8"/>
              </a:buClr>
              <a:buFont typeface="Wingdings" panose="05000000000000000000" pitchFamily="2" charset="2"/>
              <a:buChar char="q"/>
              <a:defRPr/>
            </a:pPr>
            <a:r>
              <a:rPr lang="en-US" sz="2400" dirty="0">
                <a:solidFill>
                  <a:schemeClr val="tx1"/>
                </a:solidFill>
                <a:latin typeface="+mj-lt"/>
              </a:rPr>
              <a:t>Risks from above shoulders and below the knees work  </a:t>
            </a:r>
            <a:endParaRPr lang="en-US" sz="2400" dirty="0">
              <a:solidFill>
                <a:schemeClr val="tx1"/>
              </a:solidFill>
              <a:latin typeface="+mj-lt"/>
              <a:cs typeface="Arial" panose="020B0604020202020204" pitchFamily="34" charset="0"/>
            </a:endParaRPr>
          </a:p>
        </p:txBody>
      </p:sp>
      <p:pic>
        <p:nvPicPr>
          <p:cNvPr id="2051" name="Picture 3" descr="C:\Users\mrozowsk\Desktop\Active Work\Harwood Proposal Submission Documents 2014\Harwood Grant\Curriculum Materials\Tim's Curriculum Documents\Photos from cianbro\kneeling - protection (1).jpg" title="Photo - Workers kneeling during fabric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124" y="3208326"/>
            <a:ext cx="3949147" cy="29618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56616" y="6322060"/>
            <a:ext cx="1928733" cy="307777"/>
          </a:xfrm>
          <a:prstGeom prst="rect">
            <a:avLst/>
          </a:prstGeom>
          <a:noFill/>
        </p:spPr>
        <p:txBody>
          <a:bodyPr wrap="none" rtlCol="0">
            <a:spAutoFit/>
          </a:bodyPr>
          <a:lstStyle/>
          <a:p>
            <a:r>
              <a:rPr lang="en-US" dirty="0" smtClean="0"/>
              <a:t>Photo from CIANBRO</a:t>
            </a:r>
            <a:endParaRPr lang="en-US" dirty="0"/>
          </a:p>
        </p:txBody>
      </p:sp>
      <p:sp>
        <p:nvSpPr>
          <p:cNvPr id="5" name="TextBox 4"/>
          <p:cNvSpPr txBox="1"/>
          <p:nvPr/>
        </p:nvSpPr>
        <p:spPr>
          <a:xfrm>
            <a:off x="814124" y="6324074"/>
            <a:ext cx="2989921" cy="307777"/>
          </a:xfrm>
          <a:prstGeom prst="rect">
            <a:avLst/>
          </a:prstGeom>
          <a:noFill/>
        </p:spPr>
        <p:txBody>
          <a:bodyPr wrap="none" rtlCol="0">
            <a:spAutoFit/>
          </a:bodyPr>
          <a:lstStyle/>
          <a:p>
            <a:r>
              <a:rPr lang="en-US" dirty="0" smtClean="0"/>
              <a:t>Workers kneeling during fabrication</a:t>
            </a:r>
            <a:endParaRPr lang="en-US" dirty="0"/>
          </a:p>
        </p:txBody>
      </p:sp>
    </p:spTree>
    <p:extLst>
      <p:ext uri="{BB962C8B-B14F-4D97-AF65-F5344CB8AC3E}">
        <p14:creationId xmlns:p14="http://schemas.microsoft.com/office/powerpoint/2010/main" val="388836875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chor="t" anchorCtr="0"/>
          <a:lstStyle/>
          <a:p>
            <a:pPr eaLnBrk="1" hangingPunct="1">
              <a:defRPr/>
            </a:pPr>
            <a:r>
              <a:rPr lang="en-US" b="1" dirty="0" smtClean="0"/>
              <a:t>Preventing Musculoskeletal Injuries </a:t>
            </a:r>
            <a:r>
              <a:rPr lang="en-US" sz="2400" b="1" dirty="0" smtClean="0"/>
              <a:t>Module 5 </a:t>
            </a:r>
            <a:r>
              <a:rPr lang="en-US" sz="2400" b="1" dirty="0" smtClean="0">
                <a:solidFill>
                  <a:schemeClr val="bg1"/>
                </a:solidFill>
              </a:rPr>
              <a:t>Slide 37</a:t>
            </a:r>
            <a:r>
              <a:rPr lang="en-US" b="1" dirty="0" smtClean="0"/>
              <a:t/>
            </a:r>
            <a:br>
              <a:rPr lang="en-US" b="1" dirty="0" smtClean="0"/>
            </a:br>
            <a:endParaRPr lang="en-US" b="1" dirty="0" smtClean="0"/>
          </a:p>
        </p:txBody>
      </p:sp>
      <p:pic>
        <p:nvPicPr>
          <p:cNvPr id="22531" name="Picture 7" descr="Sit down on the job"/>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6362700" y="1709728"/>
            <a:ext cx="2324100" cy="382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13"/>
          <p:cNvSpPr txBox="1">
            <a:spLocks noChangeArrowheads="1"/>
          </p:cNvSpPr>
          <p:nvPr/>
        </p:nvSpPr>
        <p:spPr bwMode="auto">
          <a:xfrm>
            <a:off x="457200" y="1539419"/>
            <a:ext cx="565785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
                <a:srgbClr val="0070C0"/>
              </a:buClr>
              <a:buSzTx/>
              <a:buNone/>
            </a:pPr>
            <a:r>
              <a:rPr lang="en-US" sz="2400" b="1" i="1" dirty="0">
                <a:solidFill>
                  <a:srgbClr val="0C30B8"/>
                </a:solidFill>
              </a:rPr>
              <a:t>Ergo </a:t>
            </a:r>
            <a:r>
              <a:rPr lang="en-US" sz="2400" b="1" i="1" dirty="0" smtClean="0">
                <a:solidFill>
                  <a:srgbClr val="0C30B8"/>
                </a:solidFill>
              </a:rPr>
              <a:t>Tips</a:t>
            </a:r>
            <a:r>
              <a:rPr kumimoji="1" lang="en-US" sz="2400" dirty="0">
                <a:solidFill>
                  <a:srgbClr val="0C30B8"/>
                </a:solidFill>
              </a:rPr>
              <a:t>-</a:t>
            </a:r>
            <a:r>
              <a:rPr lang="en-US" sz="2400" b="1" dirty="0" smtClean="0">
                <a:solidFill>
                  <a:srgbClr val="0C30B8"/>
                </a:solidFill>
              </a:rPr>
              <a:t>Reduce </a:t>
            </a:r>
            <a:r>
              <a:rPr lang="en-US" sz="2400" b="1" dirty="0">
                <a:solidFill>
                  <a:srgbClr val="0C30B8"/>
                </a:solidFill>
              </a:rPr>
              <a:t>Bending Over to </a:t>
            </a:r>
            <a:r>
              <a:rPr lang="en-US" sz="2400" b="1" dirty="0" smtClean="0">
                <a:solidFill>
                  <a:srgbClr val="0C30B8"/>
                </a:solidFill>
              </a:rPr>
              <a:t>Work</a:t>
            </a:r>
          </a:p>
          <a:p>
            <a:pPr>
              <a:spcBef>
                <a:spcPct val="50000"/>
              </a:spcBef>
              <a:buClr>
                <a:srgbClr val="0C30B8"/>
              </a:buClr>
              <a:buSzTx/>
              <a:buNone/>
            </a:pPr>
            <a:r>
              <a:rPr kumimoji="1" lang="en-US" altLang="en-US" sz="2400" dirty="0" smtClean="0">
                <a:latin typeface="+mn-lt"/>
              </a:rPr>
              <a:t>Reduces </a:t>
            </a:r>
            <a:r>
              <a:rPr kumimoji="1" lang="en-US" altLang="en-US" sz="2400" dirty="0">
                <a:latin typeface="+mn-lt"/>
              </a:rPr>
              <a:t>the strain on your back from stooping</a:t>
            </a:r>
          </a:p>
          <a:p>
            <a:pPr marL="342900" indent="-342900">
              <a:spcBef>
                <a:spcPct val="50000"/>
              </a:spcBef>
              <a:buClr>
                <a:srgbClr val="0C30B8"/>
              </a:buClr>
              <a:buSzTx/>
              <a:buFont typeface="Wingdings" panose="05000000000000000000" pitchFamily="2" charset="2"/>
              <a:buChar char="q"/>
            </a:pPr>
            <a:r>
              <a:rPr kumimoji="1" lang="en-US" altLang="en-US" sz="2400" dirty="0">
                <a:latin typeface="+mn-lt"/>
              </a:rPr>
              <a:t>Reduces leg fatigue from holding a squatting position</a:t>
            </a:r>
          </a:p>
          <a:p>
            <a:pPr marL="342900" indent="-342900">
              <a:spcBef>
                <a:spcPct val="50000"/>
              </a:spcBef>
              <a:buClr>
                <a:srgbClr val="0C30B8"/>
              </a:buClr>
              <a:buSzTx/>
              <a:buFont typeface="Wingdings" panose="05000000000000000000" pitchFamily="2" charset="2"/>
              <a:buChar char="q"/>
            </a:pPr>
            <a:r>
              <a:rPr kumimoji="1" lang="en-US" altLang="en-US" sz="2400" dirty="0">
                <a:latin typeface="+mn-lt"/>
              </a:rPr>
              <a:t>Allows your feet to be flat on the floor with your ankles in their natural position instead of balancing on the balls of your feet and stretching the tendons at the backs of your ankles </a:t>
            </a:r>
          </a:p>
        </p:txBody>
      </p:sp>
      <p:sp>
        <p:nvSpPr>
          <p:cNvPr id="22533" name="Text Box 15"/>
          <p:cNvSpPr txBox="1">
            <a:spLocks noChangeArrowheads="1"/>
          </p:cNvSpPr>
          <p:nvPr/>
        </p:nvSpPr>
        <p:spPr bwMode="auto">
          <a:xfrm>
            <a:off x="6362700" y="6125646"/>
            <a:ext cx="23051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800" dirty="0" smtClean="0">
                <a:latin typeface="+mn-lt"/>
              </a:rPr>
              <a:t>Source: CIANBRO</a:t>
            </a:r>
            <a:endParaRPr lang="en-US" altLang="en-US" sz="1800" dirty="0">
              <a:latin typeface="+mn-lt"/>
            </a:endParaRPr>
          </a:p>
        </p:txBody>
      </p:sp>
      <p:sp>
        <p:nvSpPr>
          <p:cNvPr id="5" name="Rectangle 4"/>
          <p:cNvSpPr/>
          <p:nvPr/>
        </p:nvSpPr>
        <p:spPr>
          <a:xfrm>
            <a:off x="292509" y="528351"/>
            <a:ext cx="7994374" cy="307777"/>
          </a:xfrm>
          <a:prstGeom prst="rect">
            <a:avLst/>
          </a:prstGeom>
        </p:spPr>
        <p:txBody>
          <a:bodyPr wrap="square">
            <a:spAutoFit/>
          </a:bodyPr>
          <a:lstStyle/>
          <a:p>
            <a:r>
              <a:rPr lang="en-US" dirty="0" smtClean="0">
                <a:solidFill>
                  <a:schemeClr val="bg1"/>
                </a:solidFill>
              </a:rPr>
              <a:t>37</a:t>
            </a:r>
            <a:endParaRPr lang="en-US" dirty="0">
              <a:solidFill>
                <a:schemeClr val="bg1"/>
              </a:solidFill>
            </a:endParaRPr>
          </a:p>
        </p:txBody>
      </p:sp>
    </p:spTree>
    <p:extLst>
      <p:ext uri="{BB962C8B-B14F-4D97-AF65-F5344CB8AC3E}">
        <p14:creationId xmlns:p14="http://schemas.microsoft.com/office/powerpoint/2010/main" val="3475402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Grp="1" noChangeArrowheads="1"/>
          </p:cNvSpPr>
          <p:nvPr>
            <p:ph type="title"/>
          </p:nvPr>
        </p:nvSpPr>
        <p:spPr>
          <a:xfrm>
            <a:off x="457200" y="1533640"/>
            <a:ext cx="8229600" cy="1143200"/>
          </a:xfrm>
        </p:spPr>
        <p:txBody>
          <a:bodyPr/>
          <a:lstStyle/>
          <a:p>
            <a:pPr eaLnBrk="1" hangingPunct="1">
              <a:defRPr/>
            </a:pPr>
            <a:r>
              <a:rPr lang="en-US" sz="2400" b="0" dirty="0" smtClean="0">
                <a:solidFill>
                  <a:schemeClr val="tx1"/>
                </a:solidFill>
                <a:effectLst/>
              </a:rPr>
              <a:t>Balanced Tool Belts</a:t>
            </a:r>
          </a:p>
        </p:txBody>
      </p:sp>
      <p:sp>
        <p:nvSpPr>
          <p:cNvPr id="3" name="Text Placeholder 2"/>
          <p:cNvSpPr>
            <a:spLocks noGrp="1"/>
          </p:cNvSpPr>
          <p:nvPr>
            <p:ph type="body" idx="1"/>
          </p:nvPr>
        </p:nvSpPr>
        <p:spPr>
          <a:xfrm>
            <a:off x="457200" y="1600202"/>
            <a:ext cx="8229600" cy="612263"/>
          </a:xfrm>
        </p:spPr>
        <p:txBody>
          <a:bodyPr/>
          <a:lstStyle/>
          <a:p>
            <a:r>
              <a:rPr lang="en-US" sz="2400" b="1" dirty="0">
                <a:solidFill>
                  <a:srgbClr val="0C30B8"/>
                </a:solidFill>
              </a:rPr>
              <a:t>Ergo Tips</a:t>
            </a:r>
            <a:endParaRPr lang="en-US" sz="2400" b="1" dirty="0">
              <a:solidFill>
                <a:srgbClr val="0C30B8"/>
              </a:solidFill>
              <a:effectLst>
                <a:outerShdw blurRad="38100" dist="38100" dir="2700000" algn="tl">
                  <a:srgbClr val="FFFFFF"/>
                </a:outerShdw>
              </a:effectLst>
            </a:endParaRPr>
          </a:p>
          <a:p>
            <a:endParaRPr lang="en-US" dirty="0"/>
          </a:p>
        </p:txBody>
      </p:sp>
      <p:pic>
        <p:nvPicPr>
          <p:cNvPr id="23555" name="Picture 4" descr="Balanced tool belt"/>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555234" y="2676840"/>
            <a:ext cx="2361580" cy="376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8" descr="Suspending tools"/>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a:xfrm>
            <a:off x="5760446" y="2676840"/>
            <a:ext cx="2740520" cy="3770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2" descr="Balanced tool bel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6195" y="2676840"/>
            <a:ext cx="1850968" cy="376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37" name="Rectangle 17"/>
          <p:cNvSpPr>
            <a:spLocks noChangeArrowheads="1"/>
          </p:cNvSpPr>
          <p:nvPr/>
        </p:nvSpPr>
        <p:spPr bwMode="auto">
          <a:xfrm>
            <a:off x="5022573" y="1785374"/>
            <a:ext cx="3511826"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eaLnBrk="1" hangingPunct="1">
              <a:defRPr/>
            </a:pPr>
            <a:endParaRPr lang="en-US" sz="4000" b="1" dirty="0" smtClean="0">
              <a:solidFill>
                <a:srgbClr val="0070C0"/>
              </a:solidFill>
            </a:endParaRPr>
          </a:p>
          <a:p>
            <a:pPr algn="ctr" eaLnBrk="1" hangingPunct="1">
              <a:defRPr/>
            </a:pPr>
            <a:r>
              <a:rPr lang="en-US" sz="2400" dirty="0" smtClean="0">
                <a:solidFill>
                  <a:schemeClr val="tx1"/>
                </a:solidFill>
              </a:rPr>
              <a:t>Suspending </a:t>
            </a:r>
            <a:r>
              <a:rPr lang="en-US" sz="2400" dirty="0">
                <a:solidFill>
                  <a:schemeClr val="tx1"/>
                </a:solidFill>
              </a:rPr>
              <a:t>Tools</a:t>
            </a:r>
          </a:p>
        </p:txBody>
      </p:sp>
      <p:sp>
        <p:nvSpPr>
          <p:cNvPr id="23559" name="Text Box 19"/>
          <p:cNvSpPr txBox="1">
            <a:spLocks noChangeArrowheads="1"/>
          </p:cNvSpPr>
          <p:nvPr/>
        </p:nvSpPr>
        <p:spPr bwMode="auto">
          <a:xfrm>
            <a:off x="5829300" y="6225065"/>
            <a:ext cx="26716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
        <p:nvSpPr>
          <p:cNvPr id="4" name="Rectangle 3"/>
          <p:cNvSpPr/>
          <p:nvPr/>
        </p:nvSpPr>
        <p:spPr>
          <a:xfrm>
            <a:off x="279487" y="537523"/>
            <a:ext cx="8236227" cy="1015663"/>
          </a:xfrm>
          <a:prstGeom prst="rect">
            <a:avLst/>
          </a:prstGeom>
        </p:spPr>
        <p:txBody>
          <a:bodyPr wrap="square">
            <a:spAutoFit/>
          </a:bodyPr>
          <a:lstStyle/>
          <a:p>
            <a:r>
              <a:rPr lang="en-US" sz="3600" b="1" dirty="0">
                <a:solidFill>
                  <a:srgbClr val="0C30B8"/>
                </a:solidFill>
              </a:rPr>
              <a:t>Preventing Musculoskeletal Injuries</a:t>
            </a:r>
            <a:r>
              <a:rPr lang="en-US" sz="2400" b="1" dirty="0">
                <a:solidFill>
                  <a:srgbClr val="0C30B8"/>
                </a:solidFill>
              </a:rPr>
              <a:t/>
            </a:r>
            <a:br>
              <a:rPr lang="en-US" sz="2400" b="1" dirty="0">
                <a:solidFill>
                  <a:srgbClr val="0C30B8"/>
                </a:solidFill>
              </a:rPr>
            </a:br>
            <a:r>
              <a:rPr lang="en-US" sz="2400" b="1" dirty="0">
                <a:solidFill>
                  <a:srgbClr val="0C30B8"/>
                </a:solidFill>
              </a:rPr>
              <a:t>Module 5 </a:t>
            </a:r>
            <a:r>
              <a:rPr lang="en-US" sz="2400" dirty="0">
                <a:solidFill>
                  <a:schemeClr val="bg1"/>
                </a:solidFill>
              </a:rPr>
              <a:t>slide </a:t>
            </a:r>
            <a:r>
              <a:rPr lang="en-US" sz="2400" dirty="0" smtClean="0">
                <a:solidFill>
                  <a:schemeClr val="bg1"/>
                </a:solidFill>
              </a:rPr>
              <a:t>38</a:t>
            </a:r>
            <a:endParaRPr lang="en-US" sz="2400" b="1" dirty="0">
              <a:solidFill>
                <a:schemeClr val="bg1"/>
              </a:solidFill>
            </a:endParaRPr>
          </a:p>
        </p:txBody>
      </p:sp>
    </p:spTree>
    <p:extLst>
      <p:ext uri="{BB962C8B-B14F-4D97-AF65-F5344CB8AC3E}">
        <p14:creationId xmlns:p14="http://schemas.microsoft.com/office/powerpoint/2010/main" val="4133136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b="1" dirty="0">
                <a:solidFill>
                  <a:srgbClr val="0C30B8"/>
                </a:solidFill>
              </a:rPr>
              <a:t>Ergo </a:t>
            </a:r>
            <a:r>
              <a:rPr lang="en-US" sz="2400" b="1" dirty="0" smtClean="0">
                <a:solidFill>
                  <a:srgbClr val="0C30B8"/>
                </a:solidFill>
              </a:rPr>
              <a:t>Tips</a:t>
            </a:r>
          </a:p>
          <a:p>
            <a:r>
              <a:rPr lang="en-US" sz="2400" dirty="0" smtClean="0">
                <a:solidFill>
                  <a:schemeClr val="tx1"/>
                </a:solidFill>
                <a:effectLst>
                  <a:outerShdw blurRad="38100" dist="38100" dir="2700000" algn="tl">
                    <a:srgbClr val="FFFFFF"/>
                  </a:outerShdw>
                </a:effectLst>
              </a:rPr>
              <a:t>Mark loads over 50 </a:t>
            </a:r>
            <a:r>
              <a:rPr lang="en-US" sz="2400" dirty="0" err="1" smtClean="0">
                <a:solidFill>
                  <a:schemeClr val="tx1"/>
                </a:solidFill>
                <a:effectLst>
                  <a:outerShdw blurRad="38100" dist="38100" dir="2700000" algn="tl">
                    <a:srgbClr val="FFFFFF"/>
                  </a:outerShdw>
                </a:effectLst>
              </a:rPr>
              <a:t>lbs</a:t>
            </a:r>
            <a:r>
              <a:rPr lang="en-US" sz="2400" dirty="0" smtClean="0">
                <a:solidFill>
                  <a:schemeClr val="tx1"/>
                </a:solidFill>
                <a:effectLst>
                  <a:outerShdw blurRad="38100" dist="38100" dir="2700000" algn="tl">
                    <a:srgbClr val="FFFFFF"/>
                  </a:outerShdw>
                </a:effectLst>
              </a:rPr>
              <a:t> to </a:t>
            </a:r>
          </a:p>
          <a:p>
            <a:r>
              <a:rPr lang="en-US" sz="2400" dirty="0" smtClean="0">
                <a:solidFill>
                  <a:schemeClr val="tx1"/>
                </a:solidFill>
                <a:effectLst>
                  <a:outerShdw blurRad="38100" dist="38100" dir="2700000" algn="tl">
                    <a:srgbClr val="FFFFFF"/>
                  </a:outerShdw>
                </a:effectLst>
              </a:rPr>
              <a:t>warn workers of heavy loads</a:t>
            </a:r>
            <a:endParaRPr lang="en-US" sz="2400" dirty="0">
              <a:solidFill>
                <a:schemeClr val="tx1"/>
              </a:solidFill>
              <a:effectLst>
                <a:outerShdw blurRad="38100" dist="38100" dir="2700000" algn="tl">
                  <a:srgbClr val="FFFFFF"/>
                </a:outerShdw>
              </a:effectLst>
            </a:endParaRPr>
          </a:p>
          <a:p>
            <a:endParaRPr lang="en-US" dirty="0"/>
          </a:p>
        </p:txBody>
      </p:sp>
      <p:sp>
        <p:nvSpPr>
          <p:cNvPr id="23559" name="Text Box 19"/>
          <p:cNvSpPr txBox="1">
            <a:spLocks noChangeArrowheads="1"/>
          </p:cNvSpPr>
          <p:nvPr/>
        </p:nvSpPr>
        <p:spPr bwMode="auto">
          <a:xfrm>
            <a:off x="2117970" y="6217850"/>
            <a:ext cx="4098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a:spcBef>
                <a:spcPct val="50000"/>
              </a:spcBef>
              <a:buClrTx/>
              <a:buSzTx/>
              <a:buFontTx/>
              <a:buNone/>
            </a:pPr>
            <a:r>
              <a:rPr lang="en-US" altLang="en-US" sz="1200" dirty="0" smtClean="0">
                <a:latin typeface="+mn-lt"/>
              </a:rPr>
              <a:t>Photo from CIANBRO</a:t>
            </a:r>
            <a:endParaRPr lang="en-US" altLang="en-US" sz="1200" dirty="0">
              <a:latin typeface="+mn-lt"/>
            </a:endParaRPr>
          </a:p>
        </p:txBody>
      </p:sp>
      <p:sp>
        <p:nvSpPr>
          <p:cNvPr id="4" name="Rectangle 3"/>
          <p:cNvSpPr/>
          <p:nvPr/>
        </p:nvSpPr>
        <p:spPr>
          <a:xfrm>
            <a:off x="435740" y="1073465"/>
            <a:ext cx="8236227" cy="461665"/>
          </a:xfrm>
          <a:prstGeom prst="rect">
            <a:avLst/>
          </a:prstGeom>
        </p:spPr>
        <p:txBody>
          <a:bodyPr wrap="square">
            <a:spAutoFit/>
          </a:bodyPr>
          <a:lstStyle/>
          <a:p>
            <a:r>
              <a:rPr lang="en-US" sz="2400" b="1" dirty="0" smtClean="0">
                <a:solidFill>
                  <a:srgbClr val="0C30B8"/>
                </a:solidFill>
              </a:rPr>
              <a:t>Module </a:t>
            </a:r>
            <a:r>
              <a:rPr lang="en-US" sz="2400" b="1" dirty="0">
                <a:solidFill>
                  <a:srgbClr val="0C30B8"/>
                </a:solidFill>
              </a:rPr>
              <a:t>5 </a:t>
            </a:r>
            <a:r>
              <a:rPr lang="en-US" sz="2400" dirty="0">
                <a:solidFill>
                  <a:schemeClr val="bg1"/>
                </a:solidFill>
              </a:rPr>
              <a:t>slide </a:t>
            </a:r>
            <a:r>
              <a:rPr lang="en-US" sz="2400" dirty="0" smtClean="0">
                <a:solidFill>
                  <a:schemeClr val="bg1"/>
                </a:solidFill>
              </a:rPr>
              <a:t>39</a:t>
            </a:r>
            <a:endParaRPr lang="en-US" sz="2400" b="1" dirty="0">
              <a:solidFill>
                <a:schemeClr val="bg1"/>
              </a:solidFill>
            </a:endParaRPr>
          </a:p>
        </p:txBody>
      </p:sp>
      <p:pic>
        <p:nvPicPr>
          <p:cNvPr id="4098" name="Picture 2" descr="C:\Users\mrozowsk\Desktop\Active Work\Harwood Proposal Submission Documents 2014\Harwood Grant\Curriculum Materials\Tim's Curriculum Documents\Photos from cianbro\ergo BP- identify weights of items over 50lbs.jpg" title="Photo - Lifting Load marked 70 lb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8818" y="2970914"/>
            <a:ext cx="2856351" cy="3051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3589" y="3639963"/>
            <a:ext cx="2108269" cy="369332"/>
          </a:xfrm>
          <a:prstGeom prst="rect">
            <a:avLst/>
          </a:prstGeom>
          <a:noFill/>
        </p:spPr>
        <p:txBody>
          <a:bodyPr wrap="none" rtlCol="0">
            <a:spAutoFit/>
          </a:bodyPr>
          <a:lstStyle/>
          <a:p>
            <a:r>
              <a:rPr lang="en-US" sz="1800" dirty="0" smtClean="0"/>
              <a:t>Marking lifting load</a:t>
            </a:r>
            <a:endParaRPr lang="en-US" sz="1800" dirty="0"/>
          </a:p>
        </p:txBody>
      </p:sp>
      <p:cxnSp>
        <p:nvCxnSpPr>
          <p:cNvPr id="8" name="Straight Arrow Connector 7" title="Blue arrow pointing to marking lifting load -  70 lbs"/>
          <p:cNvCxnSpPr/>
          <p:nvPr/>
        </p:nvCxnSpPr>
        <p:spPr>
          <a:xfrm flipV="1">
            <a:off x="2381858" y="3323492"/>
            <a:ext cx="1011972" cy="536306"/>
          </a:xfrm>
          <a:prstGeom prst="straightConnector1">
            <a:avLst/>
          </a:prstGeom>
          <a:ln w="38100">
            <a:solidFill>
              <a:srgbClr val="0C30B8"/>
            </a:solidFill>
            <a:tailEnd type="arrow"/>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435740" y="412408"/>
            <a:ext cx="8229600" cy="553032"/>
          </a:xfrm>
        </p:spPr>
        <p:txBody>
          <a:bodyPr/>
          <a:lstStyle/>
          <a:p>
            <a:r>
              <a:rPr lang="en-US" dirty="0">
                <a:solidFill>
                  <a:srgbClr val="0C30B8"/>
                </a:solidFill>
              </a:rPr>
              <a:t>Preventing Musculoskeletal </a:t>
            </a:r>
            <a:r>
              <a:rPr lang="en-US" dirty="0" smtClean="0">
                <a:solidFill>
                  <a:srgbClr val="0C30B8"/>
                </a:solidFill>
              </a:rPr>
              <a:t>Injuries </a:t>
            </a:r>
            <a:endParaRPr lang="en-US" dirty="0"/>
          </a:p>
        </p:txBody>
      </p:sp>
    </p:spTree>
    <p:extLst>
      <p:ext uri="{BB962C8B-B14F-4D97-AF65-F5344CB8AC3E}">
        <p14:creationId xmlns:p14="http://schemas.microsoft.com/office/powerpoint/2010/main" val="393729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4" y="471748"/>
            <a:ext cx="8229600" cy="1143200"/>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r>
              <a:rPr lang="en-US" sz="2400" dirty="0">
                <a:solidFill>
                  <a:schemeClr val="bg1"/>
                </a:solidFill>
              </a:rPr>
              <a:t>slide </a:t>
            </a:r>
            <a:r>
              <a:rPr lang="en-US" sz="2400" dirty="0" smtClean="0">
                <a:solidFill>
                  <a:schemeClr val="bg1"/>
                </a:solidFill>
              </a:rPr>
              <a:t>4</a:t>
            </a:r>
            <a:r>
              <a:rPr lang="en-US" sz="2400" dirty="0" smtClean="0">
                <a:solidFill>
                  <a:srgbClr val="0C30B8"/>
                </a:solidFill>
              </a:rPr>
              <a:t> </a:t>
            </a:r>
            <a:endParaRPr lang="en-US" sz="2400" dirty="0">
              <a:solidFill>
                <a:srgbClr val="0C30B8"/>
              </a:solidFill>
            </a:endParaRPr>
          </a:p>
        </p:txBody>
      </p:sp>
      <p:sp>
        <p:nvSpPr>
          <p:cNvPr id="3" name="Text Placeholder 2"/>
          <p:cNvSpPr>
            <a:spLocks noGrp="1"/>
          </p:cNvSpPr>
          <p:nvPr>
            <p:ph type="body" idx="1"/>
          </p:nvPr>
        </p:nvSpPr>
        <p:spPr>
          <a:xfrm>
            <a:off x="457202" y="1600202"/>
            <a:ext cx="8686801" cy="4967599"/>
          </a:xfrm>
        </p:spPr>
        <p:txBody>
          <a:bodyPr/>
          <a:lstStyle/>
          <a:p>
            <a:r>
              <a:rPr lang="en-US" sz="3200" b="1" dirty="0">
                <a:solidFill>
                  <a:srgbClr val="0C30B8"/>
                </a:solidFill>
              </a:rPr>
              <a:t>Learning Outcomes: Participants shall be able to</a:t>
            </a:r>
            <a:r>
              <a:rPr lang="en-US" sz="3200" b="1" dirty="0" smtClean="0">
                <a:solidFill>
                  <a:srgbClr val="0C30B8"/>
                </a:solidFill>
              </a:rPr>
              <a:t>:</a:t>
            </a:r>
          </a:p>
          <a:p>
            <a:pPr marL="342900" indent="-342900">
              <a:buClr>
                <a:srgbClr val="0C30B8"/>
              </a:buClr>
              <a:buFont typeface="Wingdings" panose="05000000000000000000" pitchFamily="2" charset="2"/>
              <a:buChar char="q"/>
            </a:pPr>
            <a:r>
              <a:rPr lang="en-US" sz="2400" dirty="0" smtClean="0"/>
              <a:t>Demonstrate understanding of the </a:t>
            </a:r>
            <a:r>
              <a:rPr lang="en-US" sz="2400" dirty="0"/>
              <a:t>principles of ergonomics and </a:t>
            </a:r>
            <a:r>
              <a:rPr lang="en-US" sz="2400" dirty="0" smtClean="0"/>
              <a:t>their applications</a:t>
            </a:r>
            <a:endParaRPr lang="en-US" sz="2400" dirty="0"/>
          </a:p>
          <a:p>
            <a:pPr marL="342900" indent="-342900">
              <a:buClr>
                <a:srgbClr val="0C30B8"/>
              </a:buClr>
              <a:buFont typeface="Wingdings" panose="05000000000000000000" pitchFamily="2" charset="2"/>
              <a:buChar char="q"/>
            </a:pPr>
            <a:r>
              <a:rPr lang="en-US" sz="2400" dirty="0" smtClean="0"/>
              <a:t>Use </a:t>
            </a:r>
            <a:r>
              <a:rPr lang="en-US" sz="2400" dirty="0"/>
              <a:t>good work practices, including proper </a:t>
            </a:r>
            <a:r>
              <a:rPr lang="en-US" sz="2400" dirty="0" smtClean="0"/>
              <a:t>lifting techniques</a:t>
            </a:r>
            <a:endParaRPr lang="en-US" sz="2400" dirty="0"/>
          </a:p>
          <a:p>
            <a:pPr marL="342900" indent="-342900">
              <a:buClr>
                <a:srgbClr val="0C30B8"/>
              </a:buClr>
              <a:buFont typeface="Wingdings" panose="05000000000000000000" pitchFamily="2" charset="2"/>
              <a:buChar char="q"/>
            </a:pPr>
            <a:r>
              <a:rPr lang="en-US" sz="2400" dirty="0"/>
              <a:t>Demonstrate awareness of work tasks that may lead</a:t>
            </a:r>
          </a:p>
          <a:p>
            <a:pPr>
              <a:buClr>
                <a:srgbClr val="0C30B8"/>
              </a:buClr>
            </a:pPr>
            <a:r>
              <a:rPr lang="en-US" sz="2400" dirty="0"/>
              <a:t>    to pain or injury</a:t>
            </a:r>
          </a:p>
          <a:p>
            <a:pPr marL="342900" indent="-342900">
              <a:buClr>
                <a:srgbClr val="0C30B8"/>
              </a:buClr>
              <a:buFont typeface="Wingdings" panose="05000000000000000000" pitchFamily="2" charset="2"/>
              <a:buChar char="q"/>
            </a:pPr>
            <a:r>
              <a:rPr lang="en-US" sz="2400" dirty="0"/>
              <a:t>Recognize early symptoms of MSDs</a:t>
            </a:r>
          </a:p>
          <a:p>
            <a:endParaRPr lang="en-US" dirty="0"/>
          </a:p>
        </p:txBody>
      </p:sp>
      <p:sp>
        <p:nvSpPr>
          <p:cNvPr id="4" name="Slide Number Placeholder 3"/>
          <p:cNvSpPr txBox="1">
            <a:spLocks/>
          </p:cNvSpPr>
          <p:nvPr/>
        </p:nvSpPr>
        <p:spPr>
          <a:xfrm>
            <a:off x="6553200"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4</a:t>
            </a:fld>
            <a:endParaRPr lang="en-US" dirty="0">
              <a:solidFill>
                <a:srgbClr val="000000">
                  <a:tint val="75000"/>
                </a:srgbClr>
              </a:solidFill>
            </a:endParaRPr>
          </a:p>
        </p:txBody>
      </p:sp>
    </p:spTree>
    <p:extLst>
      <p:ext uri="{BB962C8B-B14F-4D97-AF65-F5344CB8AC3E}">
        <p14:creationId xmlns:p14="http://schemas.microsoft.com/office/powerpoint/2010/main" val="33040285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b="1" dirty="0">
                <a:solidFill>
                  <a:srgbClr val="0C30B8"/>
                </a:solidFill>
              </a:rPr>
              <a:t>Ergo </a:t>
            </a:r>
            <a:r>
              <a:rPr lang="en-US" sz="2400" b="1" dirty="0" smtClean="0">
                <a:solidFill>
                  <a:srgbClr val="0C30B8"/>
                </a:solidFill>
              </a:rPr>
              <a:t>Tips</a:t>
            </a:r>
          </a:p>
          <a:p>
            <a:r>
              <a:rPr lang="en-US" sz="2400" dirty="0" smtClean="0">
                <a:solidFill>
                  <a:schemeClr val="tx1"/>
                </a:solidFill>
                <a:effectLst>
                  <a:outerShdw blurRad="38100" dist="38100" dir="2700000" algn="tl">
                    <a:srgbClr val="FFFFFF"/>
                  </a:outerShdw>
                </a:effectLst>
              </a:rPr>
              <a:t>Use equipment such as hoist balancers, jib cranes, carts or forklifts to decrease the need for lifting, pushing and pulling loads.</a:t>
            </a:r>
            <a:endParaRPr lang="en-US" sz="2400" dirty="0">
              <a:solidFill>
                <a:schemeClr val="tx1"/>
              </a:solidFill>
              <a:effectLst>
                <a:outerShdw blurRad="38100" dist="38100" dir="2700000" algn="tl">
                  <a:srgbClr val="FFFFFF"/>
                </a:outerShdw>
              </a:effectLst>
            </a:endParaRPr>
          </a:p>
          <a:p>
            <a:endParaRPr lang="en-US" dirty="0"/>
          </a:p>
        </p:txBody>
      </p:sp>
      <p:sp>
        <p:nvSpPr>
          <p:cNvPr id="4" name="Rectangle 3"/>
          <p:cNvSpPr/>
          <p:nvPr/>
        </p:nvSpPr>
        <p:spPr>
          <a:xfrm>
            <a:off x="351626" y="1046411"/>
            <a:ext cx="8236227" cy="461665"/>
          </a:xfrm>
          <a:prstGeom prst="rect">
            <a:avLst/>
          </a:prstGeom>
        </p:spPr>
        <p:txBody>
          <a:bodyPr wrap="square">
            <a:spAutoFit/>
          </a:bodyPr>
          <a:lstStyle/>
          <a:p>
            <a:r>
              <a:rPr lang="en-US" sz="2400" b="1" dirty="0" smtClean="0">
                <a:solidFill>
                  <a:srgbClr val="0C30B8"/>
                </a:solidFill>
              </a:rPr>
              <a:t>Module </a:t>
            </a:r>
            <a:r>
              <a:rPr lang="en-US" sz="2400" b="1" dirty="0">
                <a:solidFill>
                  <a:srgbClr val="0C30B8"/>
                </a:solidFill>
              </a:rPr>
              <a:t>5 </a:t>
            </a:r>
          </a:p>
        </p:txBody>
      </p:sp>
      <p:pic>
        <p:nvPicPr>
          <p:cNvPr id="13" name="Picture 2" descr="C:\Users\mrozowsk\Desktop\Active Work\Harwood Proposal Submission Documents 2014\Harwood Grant\Curriculum Materials\Tim's Curriculum Documents\Photos from cianbro\ergo- carts dolly.jpg" title="Photo - hand cart - doll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056" y="3351674"/>
            <a:ext cx="2225431" cy="2255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title="Photo - job cra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579" y="3398041"/>
            <a:ext cx="2859157" cy="22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19"/>
          <p:cNvSpPr txBox="1">
            <a:spLocks noChangeArrowheads="1"/>
          </p:cNvSpPr>
          <p:nvPr/>
        </p:nvSpPr>
        <p:spPr bwMode="auto">
          <a:xfrm>
            <a:off x="1176641" y="6137574"/>
            <a:ext cx="4098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200" dirty="0" smtClean="0">
                <a:latin typeface="+mn-lt"/>
              </a:rPr>
              <a:t>Photo from CIANBRO</a:t>
            </a:r>
            <a:endParaRPr lang="en-US" altLang="en-US" sz="1200" dirty="0">
              <a:latin typeface="+mn-lt"/>
            </a:endParaRPr>
          </a:p>
        </p:txBody>
      </p:sp>
      <p:sp>
        <p:nvSpPr>
          <p:cNvPr id="17" name="TextBox 16"/>
          <p:cNvSpPr txBox="1"/>
          <p:nvPr/>
        </p:nvSpPr>
        <p:spPr>
          <a:xfrm>
            <a:off x="4167002" y="6102948"/>
            <a:ext cx="2991525" cy="307777"/>
          </a:xfrm>
          <a:prstGeom prst="rect">
            <a:avLst/>
          </a:prstGeom>
          <a:noFill/>
        </p:spPr>
        <p:txBody>
          <a:bodyPr wrap="none" rtlCol="0">
            <a:spAutoFit/>
          </a:bodyPr>
          <a:lstStyle/>
          <a:p>
            <a:r>
              <a:rPr lang="en-US" smtClean="0"/>
              <a:t>Photo </a:t>
            </a:r>
            <a:r>
              <a:rPr lang="en-US" dirty="0" smtClean="0"/>
              <a:t>form OSHA 3341-03N 2008</a:t>
            </a:r>
            <a:endParaRPr lang="en-US" dirty="0"/>
          </a:p>
        </p:txBody>
      </p:sp>
      <p:sp>
        <p:nvSpPr>
          <p:cNvPr id="5" name="TextBox 4"/>
          <p:cNvSpPr txBox="1"/>
          <p:nvPr/>
        </p:nvSpPr>
        <p:spPr>
          <a:xfrm>
            <a:off x="1688123" y="5760002"/>
            <a:ext cx="1000595" cy="307777"/>
          </a:xfrm>
          <a:prstGeom prst="rect">
            <a:avLst/>
          </a:prstGeom>
          <a:noFill/>
        </p:spPr>
        <p:txBody>
          <a:bodyPr wrap="none" rtlCol="0">
            <a:spAutoFit/>
          </a:bodyPr>
          <a:lstStyle/>
          <a:p>
            <a:r>
              <a:rPr lang="en-US" dirty="0" smtClean="0"/>
              <a:t>Hand Cart</a:t>
            </a:r>
            <a:endParaRPr lang="en-US" dirty="0"/>
          </a:p>
        </p:txBody>
      </p:sp>
      <p:sp>
        <p:nvSpPr>
          <p:cNvPr id="7" name="TextBox 6"/>
          <p:cNvSpPr txBox="1"/>
          <p:nvPr/>
        </p:nvSpPr>
        <p:spPr>
          <a:xfrm>
            <a:off x="4800600" y="5760001"/>
            <a:ext cx="1010213" cy="307777"/>
          </a:xfrm>
          <a:prstGeom prst="rect">
            <a:avLst/>
          </a:prstGeom>
          <a:noFill/>
        </p:spPr>
        <p:txBody>
          <a:bodyPr wrap="none" rtlCol="0">
            <a:spAutoFit/>
          </a:bodyPr>
          <a:lstStyle/>
          <a:p>
            <a:r>
              <a:rPr lang="en-US" dirty="0" smtClean="0"/>
              <a:t>Job Crane</a:t>
            </a:r>
            <a:endParaRPr lang="en-US" dirty="0"/>
          </a:p>
        </p:txBody>
      </p:sp>
      <p:sp>
        <p:nvSpPr>
          <p:cNvPr id="9" name="Title 8"/>
          <p:cNvSpPr>
            <a:spLocks noGrp="1"/>
          </p:cNvSpPr>
          <p:nvPr>
            <p:ph type="title"/>
          </p:nvPr>
        </p:nvSpPr>
        <p:spPr>
          <a:xfrm>
            <a:off x="168746" y="552571"/>
            <a:ext cx="8229600" cy="513253"/>
          </a:xfrm>
        </p:spPr>
        <p:txBody>
          <a:bodyPr/>
          <a:lstStyle/>
          <a:p>
            <a:r>
              <a:rPr lang="en-US" dirty="0" smtClean="0">
                <a:solidFill>
                  <a:srgbClr val="0C30B8"/>
                </a:solidFill>
              </a:rPr>
              <a:t> Preventing </a:t>
            </a:r>
            <a:r>
              <a:rPr lang="en-US" dirty="0">
                <a:solidFill>
                  <a:srgbClr val="0C30B8"/>
                </a:solidFill>
              </a:rPr>
              <a:t>Musculoskeletal </a:t>
            </a:r>
            <a:r>
              <a:rPr lang="en-US" dirty="0" smtClean="0">
                <a:solidFill>
                  <a:srgbClr val="0C30B8"/>
                </a:solidFill>
              </a:rPr>
              <a:t>Injuries </a:t>
            </a:r>
            <a:endParaRPr lang="en-US" dirty="0"/>
          </a:p>
        </p:txBody>
      </p:sp>
    </p:spTree>
    <p:extLst>
      <p:ext uri="{BB962C8B-B14F-4D97-AF65-F5344CB8AC3E}">
        <p14:creationId xmlns:p14="http://schemas.microsoft.com/office/powerpoint/2010/main" val="3289189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85750" y="442254"/>
            <a:ext cx="8229600" cy="1143200"/>
          </a:xfrm>
        </p:spPr>
        <p:txBody>
          <a:bodyPr/>
          <a:lstStyle/>
          <a:p>
            <a:pPr eaLnBrk="1" hangingPunct="1">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41</a:t>
            </a:r>
            <a:endParaRPr lang="en-US" sz="2400" b="1" dirty="0" smtClean="0">
              <a:solidFill>
                <a:schemeClr val="bg1"/>
              </a:solidFill>
              <a:effectLst/>
            </a:endParaRPr>
          </a:p>
        </p:txBody>
      </p:sp>
      <p:sp>
        <p:nvSpPr>
          <p:cNvPr id="468995" name="Rectangle 3"/>
          <p:cNvSpPr>
            <a:spLocks noGrp="1" noChangeArrowheads="1"/>
          </p:cNvSpPr>
          <p:nvPr>
            <p:ph type="body" idx="1"/>
          </p:nvPr>
        </p:nvSpPr>
        <p:spPr/>
        <p:txBody>
          <a:bodyPr/>
          <a:lstStyle/>
          <a:p>
            <a:pPr eaLnBrk="1" hangingPunct="1">
              <a:buClr>
                <a:srgbClr val="0070C0"/>
              </a:buClr>
              <a:defRPr/>
            </a:pPr>
            <a:r>
              <a:rPr lang="en-US" sz="2400" b="1" dirty="0">
                <a:solidFill>
                  <a:srgbClr val="0C30B8"/>
                </a:solidFill>
              </a:rPr>
              <a:t>Job </a:t>
            </a:r>
            <a:r>
              <a:rPr lang="en-US" sz="2400" b="1" dirty="0" smtClean="0">
                <a:solidFill>
                  <a:srgbClr val="0C30B8"/>
                </a:solidFill>
              </a:rPr>
              <a:t>Rotation</a:t>
            </a:r>
            <a:endParaRPr lang="en-US" sz="2400" dirty="0">
              <a:solidFill>
                <a:srgbClr val="0C30B8"/>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“Job rotation is vital when conducting demanding repetitive tasks.  </a:t>
            </a:r>
          </a:p>
          <a:p>
            <a:pPr marL="342900" indent="-342900" eaLnBrk="1" hangingPunct="1">
              <a:buClr>
                <a:srgbClr val="0C30B8"/>
              </a:buClr>
              <a:buFont typeface="Wingdings" panose="05000000000000000000" pitchFamily="2" charset="2"/>
              <a:buChar char="q"/>
              <a:defRPr/>
            </a:pPr>
            <a:endParaRPr lang="en-US" sz="2400" dirty="0" smtClean="0">
              <a:solidFill>
                <a:schemeClr val="tx1"/>
              </a:solidFill>
            </a:endParaRPr>
          </a:p>
          <a:p>
            <a:pPr marL="342900" indent="-342900" eaLnBrk="1" hangingPunct="1">
              <a:buClr>
                <a:srgbClr val="0C30B8"/>
              </a:buClr>
              <a:buFont typeface="Wingdings" panose="05000000000000000000" pitchFamily="2" charset="2"/>
              <a:buChar char="q"/>
              <a:defRPr/>
            </a:pPr>
            <a:r>
              <a:rPr lang="en-US" sz="2400" dirty="0" smtClean="0">
                <a:solidFill>
                  <a:schemeClr val="tx1"/>
                </a:solidFill>
              </a:rPr>
              <a:t>When planning out the job keep in mind that good job rotations are those that have team members using different muscle groups between tasks or at the very least less demanding tasks”.  </a:t>
            </a:r>
          </a:p>
          <a:p>
            <a:pPr eaLnBrk="1" hangingPunct="1">
              <a:buFont typeface="Wingdings" pitchFamily="2" charset="2"/>
              <a:buNone/>
              <a:defRPr/>
            </a:pPr>
            <a:endParaRPr lang="en-US" dirty="0" smtClean="0"/>
          </a:p>
        </p:txBody>
      </p:sp>
      <p:sp>
        <p:nvSpPr>
          <p:cNvPr id="4" name="TextBox 3"/>
          <p:cNvSpPr txBox="1"/>
          <p:nvPr/>
        </p:nvSpPr>
        <p:spPr>
          <a:xfrm>
            <a:off x="3310304" y="6260024"/>
            <a:ext cx="4519246" cy="307777"/>
          </a:xfrm>
          <a:prstGeom prst="rect">
            <a:avLst/>
          </a:prstGeom>
          <a:noFill/>
        </p:spPr>
        <p:txBody>
          <a:bodyPr wrap="square" rtlCol="0">
            <a:spAutoFit/>
          </a:bodyPr>
          <a:lstStyle/>
          <a:p>
            <a:r>
              <a:rPr lang="en-US" dirty="0" smtClean="0"/>
              <a:t>Source: CIANBRO</a:t>
            </a:r>
            <a:endParaRPr lang="en-US" dirty="0"/>
          </a:p>
        </p:txBody>
      </p:sp>
    </p:spTree>
    <p:extLst>
      <p:ext uri="{BB962C8B-B14F-4D97-AF65-F5344CB8AC3E}">
        <p14:creationId xmlns:p14="http://schemas.microsoft.com/office/powerpoint/2010/main" val="18559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61" y="182365"/>
            <a:ext cx="8988026" cy="1417837"/>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42</a:t>
            </a:r>
            <a:endParaRPr lang="en-US" sz="2400" dirty="0">
              <a:solidFill>
                <a:schemeClr val="bg1"/>
              </a:solidFill>
            </a:endParaRPr>
          </a:p>
        </p:txBody>
      </p:sp>
      <p:sp>
        <p:nvSpPr>
          <p:cNvPr id="3" name="Text Placeholder 2"/>
          <p:cNvSpPr>
            <a:spLocks noGrp="1"/>
          </p:cNvSpPr>
          <p:nvPr>
            <p:ph type="body" idx="1"/>
          </p:nvPr>
        </p:nvSpPr>
        <p:spPr>
          <a:xfrm>
            <a:off x="457202" y="1600202"/>
            <a:ext cx="8229573" cy="3709217"/>
          </a:xfrm>
        </p:spPr>
        <p:txBody>
          <a:bodyPr/>
          <a:lstStyle/>
          <a:p>
            <a:r>
              <a:rPr lang="en-US" sz="2400" b="1" dirty="0">
                <a:solidFill>
                  <a:srgbClr val="0C30B8"/>
                </a:solidFill>
              </a:rPr>
              <a:t>Early Reporting of MSD Symptoms</a:t>
            </a:r>
            <a:endParaRPr lang="en-US" sz="2400" b="1" dirty="0" smtClean="0">
              <a:solidFill>
                <a:srgbClr val="0C30B8"/>
              </a:solidFill>
            </a:endParaRPr>
          </a:p>
          <a:p>
            <a:endParaRPr lang="en-US" sz="2400" dirty="0"/>
          </a:p>
          <a:p>
            <a:r>
              <a:rPr lang="en-US" sz="2400" dirty="0" smtClean="0"/>
              <a:t>Addressing injuries early can help prevent them from becoming more serious. </a:t>
            </a:r>
            <a:endParaRPr lang="en-US" sz="2400" dirty="0"/>
          </a:p>
        </p:txBody>
      </p:sp>
      <p:sp>
        <p:nvSpPr>
          <p:cNvPr id="4" name="Slide Number Placeholder 3"/>
          <p:cNvSpPr txBox="1">
            <a:spLocks/>
          </p:cNvSpPr>
          <p:nvPr/>
        </p:nvSpPr>
        <p:spPr>
          <a:xfrm>
            <a:off x="6553200" y="6356357"/>
            <a:ext cx="2133600" cy="366183"/>
          </a:xfrm>
          <a:prstGeom prst="rect">
            <a:avLst/>
          </a:prstGeom>
        </p:spPr>
        <p:txBody>
          <a:bodyPr vert="horz" lIns="91440" tIns="45720" rIns="91440" bIns="45720" rtlCol="0" anchor="ctr"/>
          <a:lstStyle>
            <a:defPPr marR="0" algn="l" rtl="0">
              <a:lnSpc>
                <a:spcPct val="100000"/>
              </a:lnSpc>
              <a:spcBef>
                <a:spcPts val="0"/>
              </a:spcBef>
              <a:spcAft>
                <a:spcPts val="0"/>
              </a:spcAft>
            </a:defPPr>
            <a:lvl1pPr marR="0" algn="r" rtl="0">
              <a:lnSpc>
                <a:spcPct val="100000"/>
              </a:lnSpc>
              <a:spcBef>
                <a:spcPts val="0"/>
              </a:spcBef>
              <a:spcAft>
                <a:spcPts val="0"/>
              </a:spcAft>
              <a:buNone/>
              <a:defRPr sz="12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F18419-AC6D-4ED2-A892-A000DD3A58AB}" type="slidenum">
              <a:rPr kumimoji="0" lang="en-US" sz="1200" b="0" i="0" u="none" strike="noStrike" kern="0" cap="none" spc="0" normalizeH="0" baseline="0" noProof="0" smtClean="0">
                <a:ln>
                  <a:noFill/>
                </a:ln>
                <a:solidFill>
                  <a:srgbClr val="000000">
                    <a:tint val="75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
        <p:nvSpPr>
          <p:cNvPr id="6" name="TextBox 5"/>
          <p:cNvSpPr txBox="1"/>
          <p:nvPr/>
        </p:nvSpPr>
        <p:spPr>
          <a:xfrm>
            <a:off x="3152042" y="6202461"/>
            <a:ext cx="2084225" cy="307777"/>
          </a:xfrm>
          <a:prstGeom prst="rect">
            <a:avLst/>
          </a:prstGeom>
          <a:noFill/>
        </p:spPr>
        <p:txBody>
          <a:bodyPr wrap="none" rtlCol="0">
            <a:spAutoFit/>
          </a:bodyPr>
          <a:lstStyle/>
          <a:p>
            <a:r>
              <a:rPr lang="en-US" dirty="0" smtClean="0"/>
              <a:t>Source: 3341-03N 2009</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7702"/>
            <a:ext cx="8229600" cy="1172497"/>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43</a:t>
            </a:r>
            <a:endParaRPr lang="en-US" sz="2400" dirty="0">
              <a:solidFill>
                <a:schemeClr val="bg1"/>
              </a:solidFill>
            </a:endParaRPr>
          </a:p>
        </p:txBody>
      </p:sp>
      <p:sp>
        <p:nvSpPr>
          <p:cNvPr id="3" name="Text Placeholder 2"/>
          <p:cNvSpPr>
            <a:spLocks noGrp="1"/>
          </p:cNvSpPr>
          <p:nvPr>
            <p:ph type="body" idx="1"/>
          </p:nvPr>
        </p:nvSpPr>
        <p:spPr>
          <a:xfrm>
            <a:off x="457230" y="1600202"/>
            <a:ext cx="8229573" cy="4967599"/>
          </a:xfrm>
        </p:spPr>
        <p:txBody>
          <a:bodyPr/>
          <a:lstStyle/>
          <a:p>
            <a:r>
              <a:rPr lang="en-US" sz="2400" b="1" dirty="0">
                <a:solidFill>
                  <a:srgbClr val="0C30B8"/>
                </a:solidFill>
              </a:rPr>
              <a:t>Use of the General Duty clause </a:t>
            </a:r>
          </a:p>
          <a:p>
            <a:endParaRPr lang="en-US" sz="2400" dirty="0"/>
          </a:p>
          <a:p>
            <a:r>
              <a:rPr lang="en-US" sz="2400" dirty="0" smtClean="0"/>
              <a:t>“OSHA </a:t>
            </a:r>
            <a:r>
              <a:rPr lang="en-US" sz="2400" dirty="0"/>
              <a:t>will use the General Duty Clause to cite employers for ergonomic hazards. Under the OSH Act's General Duty Clause, employers must keep their workplaces free from recognized serious hazards, including ergonomic hazards. This requirement exists whether or not there are voluntary </a:t>
            </a:r>
            <a:r>
              <a:rPr lang="en-US" sz="2400" dirty="0" smtClean="0"/>
              <a:t>guidelines”</a:t>
            </a:r>
          </a:p>
          <a:p>
            <a:endParaRPr lang="en-US" sz="2400" dirty="0"/>
          </a:p>
          <a:p>
            <a:endParaRPr lang="en-US" sz="2400" dirty="0" smtClean="0"/>
          </a:p>
          <a:p>
            <a:endParaRPr lang="en-US" sz="2400" dirty="0" smtClean="0"/>
          </a:p>
          <a:p>
            <a:endParaRPr lang="en-US" sz="2400" dirty="0"/>
          </a:p>
          <a:p>
            <a:pPr marL="1495425"/>
            <a:r>
              <a:rPr lang="en-US" sz="1400" dirty="0" smtClean="0">
                <a:hlinkClick r:id="rId3"/>
              </a:rPr>
              <a:t>Link to Standards and Enforcement FAQs on OSHA Website</a:t>
            </a:r>
            <a:endParaRPr lang="en-US" sz="1400" dirty="0" smtClean="0"/>
          </a:p>
          <a:p>
            <a:endParaRPr lang="en-US" sz="1400" dirty="0"/>
          </a:p>
        </p:txBody>
      </p:sp>
    </p:spTree>
    <p:extLst>
      <p:ext uri="{BB962C8B-B14F-4D97-AF65-F5344CB8AC3E}">
        <p14:creationId xmlns:p14="http://schemas.microsoft.com/office/powerpoint/2010/main" val="3228041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57" y="442141"/>
            <a:ext cx="8229600" cy="1143200"/>
          </a:xfrm>
        </p:spPr>
        <p:txBody>
          <a:bodyPr/>
          <a:lstStyle/>
          <a:p>
            <a:r>
              <a:rPr lang="en-US" dirty="0">
                <a:solidFill>
                  <a:srgbClr val="0C30B8"/>
                </a:solidFill>
              </a:rPr>
              <a:t>Preventing Musculoskeletal Injuries</a:t>
            </a:r>
            <a:r>
              <a:rPr lang="en-US" sz="2400" dirty="0">
                <a:solidFill>
                  <a:srgbClr val="0C30B8"/>
                </a:solidFill>
              </a:rPr>
              <a:t/>
            </a:r>
            <a:br>
              <a:rPr lang="en-US" sz="2400"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44</a:t>
            </a:r>
            <a:endParaRPr lang="en-US" sz="2400" dirty="0">
              <a:solidFill>
                <a:schemeClr val="bg1"/>
              </a:solidFill>
            </a:endParaRPr>
          </a:p>
        </p:txBody>
      </p:sp>
      <p:pic>
        <p:nvPicPr>
          <p:cNvPr id="6146" name="Picture 2" title="Photo - Cover of OSHA publication 3465-08 2012 &quot;Solutions for the Prevention of Musculoskeletal Injuries in Foundries&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8242" y="1643898"/>
            <a:ext cx="2649045" cy="449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title="Photo - Cover of OSHA publication 3341-03N 2008 &quot;Guideines for Shipyards&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2066" y="1643898"/>
            <a:ext cx="2698591" cy="450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51851" y="6247123"/>
            <a:ext cx="2667000" cy="276999"/>
          </a:xfrm>
          <a:prstGeom prst="rect">
            <a:avLst/>
          </a:prstGeom>
        </p:spPr>
        <p:txBody>
          <a:bodyPr wrap="square">
            <a:spAutoFit/>
          </a:bodyPr>
          <a:lstStyle/>
          <a:p>
            <a:r>
              <a:rPr lang="en-US" sz="1200" dirty="0"/>
              <a:t>OSHA </a:t>
            </a:r>
            <a:r>
              <a:rPr lang="en-US" sz="1200" dirty="0" smtClean="0"/>
              <a:t>3465-08 2012</a:t>
            </a:r>
            <a:endParaRPr lang="en-US" sz="1200" dirty="0"/>
          </a:p>
        </p:txBody>
      </p:sp>
      <p:sp>
        <p:nvSpPr>
          <p:cNvPr id="6" name="Rectangle 5"/>
          <p:cNvSpPr/>
          <p:nvPr/>
        </p:nvSpPr>
        <p:spPr>
          <a:xfrm>
            <a:off x="5901160" y="6257537"/>
            <a:ext cx="4572000" cy="276999"/>
          </a:xfrm>
          <a:prstGeom prst="rect">
            <a:avLst/>
          </a:prstGeom>
        </p:spPr>
        <p:txBody>
          <a:bodyPr>
            <a:spAutoFit/>
          </a:bodyPr>
          <a:lstStyle/>
          <a:p>
            <a:r>
              <a:rPr lang="en-US" sz="1200" dirty="0"/>
              <a:t>OSHA </a:t>
            </a:r>
            <a:r>
              <a:rPr lang="en-US" sz="1200" dirty="0" smtClean="0"/>
              <a:t>3341-03N 2008</a:t>
            </a:r>
            <a:endParaRPr lang="en-US" sz="1200" dirty="0"/>
          </a:p>
        </p:txBody>
      </p:sp>
      <p:sp>
        <p:nvSpPr>
          <p:cNvPr id="8" name="TextBox 7"/>
          <p:cNvSpPr txBox="1"/>
          <p:nvPr/>
        </p:nvSpPr>
        <p:spPr>
          <a:xfrm>
            <a:off x="427305" y="1643138"/>
            <a:ext cx="2580937" cy="2246769"/>
          </a:xfrm>
          <a:prstGeom prst="rect">
            <a:avLst/>
          </a:prstGeom>
          <a:noFill/>
        </p:spPr>
        <p:txBody>
          <a:bodyPr wrap="square" rtlCol="0">
            <a:spAutoFit/>
          </a:bodyPr>
          <a:lstStyle/>
          <a:p>
            <a:r>
              <a:rPr lang="en-US" sz="2000" dirty="0" smtClean="0"/>
              <a:t>OSHA  Publishes several useful guides</a:t>
            </a:r>
          </a:p>
          <a:p>
            <a:r>
              <a:rPr lang="en-US" sz="2000" dirty="0" smtClean="0"/>
              <a:t>for other industries that have parallels to steel fabrication companies and service centers.</a:t>
            </a:r>
            <a:endParaRPr lang="en-US" sz="2000" dirty="0"/>
          </a:p>
        </p:txBody>
      </p:sp>
    </p:spTree>
    <p:extLst>
      <p:ext uri="{BB962C8B-B14F-4D97-AF65-F5344CB8AC3E}">
        <p14:creationId xmlns:p14="http://schemas.microsoft.com/office/powerpoint/2010/main" val="117490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72" y="457000"/>
            <a:ext cx="8229600" cy="1143200"/>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r>
              <a:rPr lang="en-US" sz="2400" dirty="0">
                <a:solidFill>
                  <a:schemeClr val="bg1"/>
                </a:solidFill>
              </a:rPr>
              <a:t>slide </a:t>
            </a:r>
            <a:r>
              <a:rPr lang="en-US" sz="2400" dirty="0" smtClean="0">
                <a:solidFill>
                  <a:schemeClr val="bg1"/>
                </a:solidFill>
              </a:rPr>
              <a:t>45</a:t>
            </a:r>
            <a:endParaRPr lang="en-US" sz="2400" dirty="0">
              <a:solidFill>
                <a:schemeClr val="bg1"/>
              </a:solidFill>
            </a:endParaRPr>
          </a:p>
        </p:txBody>
      </p:sp>
      <p:sp>
        <p:nvSpPr>
          <p:cNvPr id="3" name="Text Placeholder 2"/>
          <p:cNvSpPr>
            <a:spLocks noGrp="1"/>
          </p:cNvSpPr>
          <p:nvPr>
            <p:ph type="body" idx="1"/>
          </p:nvPr>
        </p:nvSpPr>
        <p:spPr>
          <a:xfrm>
            <a:off x="457200" y="1525229"/>
            <a:ext cx="8229600" cy="461187"/>
          </a:xfrm>
        </p:spPr>
        <p:txBody>
          <a:bodyPr/>
          <a:lstStyle/>
          <a:p>
            <a:pPr lvl="0">
              <a:buClr>
                <a:srgbClr val="000000"/>
              </a:buClr>
            </a:pPr>
            <a:r>
              <a:rPr lang="en-US" sz="2800" b="1" dirty="0" smtClean="0">
                <a:solidFill>
                  <a:srgbClr val="0C30B8"/>
                </a:solidFill>
                <a:rtl val="0"/>
              </a:rPr>
              <a:t>OSHA Resources</a:t>
            </a:r>
          </a:p>
          <a:p>
            <a:pPr lvl="0">
              <a:buClr>
                <a:srgbClr val="000000"/>
              </a:buClr>
            </a:pPr>
            <a:endParaRPr lang="en-US" sz="3200" dirty="0">
              <a:solidFill>
                <a:schemeClr val="accent2">
                  <a:lumMod val="75000"/>
                </a:schemeClr>
              </a:solidFill>
              <a:rtl val="0"/>
            </a:endParaRPr>
          </a:p>
          <a:p>
            <a:pPr lvl="0">
              <a:buClr>
                <a:srgbClr val="000000"/>
              </a:buClr>
            </a:pPr>
            <a:endParaRPr lang="en-US" sz="1400" dirty="0">
              <a:solidFill>
                <a:srgbClr val="000000"/>
              </a:solidFill>
              <a:rtl val="0"/>
            </a:endParaRPr>
          </a:p>
          <a:p>
            <a:pPr lvl="0">
              <a:buClr>
                <a:srgbClr val="000000"/>
              </a:buClr>
            </a:pPr>
            <a:endParaRPr lang="en-US" sz="1400" dirty="0">
              <a:solidFill>
                <a:srgbClr val="000000"/>
              </a:solidFill>
              <a:rtl val="0"/>
            </a:endParaRPr>
          </a:p>
          <a:p>
            <a:endParaRPr lang="en-US" dirty="0"/>
          </a:p>
        </p:txBody>
      </p:sp>
      <p:pic>
        <p:nvPicPr>
          <p:cNvPr id="2050" name="Picture 2" title="Photo - Screenshot of OSHA Resources Web p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373" y="2030660"/>
            <a:ext cx="5791627" cy="404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6229774"/>
            <a:ext cx="8714342" cy="523220"/>
          </a:xfrm>
          <a:prstGeom prst="rect">
            <a:avLst/>
          </a:prstGeom>
        </p:spPr>
        <p:txBody>
          <a:bodyPr wrap="square">
            <a:spAutoFit/>
          </a:bodyPr>
          <a:lstStyle/>
          <a:p>
            <a:r>
              <a:rPr lang="en-US" dirty="0" smtClean="0">
                <a:hlinkClick r:id="rId4"/>
              </a:rPr>
              <a:t>Link to Vibration on OSHA Website</a:t>
            </a:r>
            <a:endParaRPr lang="en-US" dirty="0" smtClean="0"/>
          </a:p>
          <a:p>
            <a:endParaRPr lang="en-US" dirty="0"/>
          </a:p>
        </p:txBody>
      </p:sp>
    </p:spTree>
    <p:extLst>
      <p:ext uri="{BB962C8B-B14F-4D97-AF65-F5344CB8AC3E}">
        <p14:creationId xmlns:p14="http://schemas.microsoft.com/office/powerpoint/2010/main" val="2257749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85750" y="420627"/>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46</a:t>
            </a:r>
            <a:endParaRPr lang="en-US" sz="2400" b="1" dirty="0" smtClean="0">
              <a:solidFill>
                <a:schemeClr val="bg1"/>
              </a:solidFill>
              <a:effectLst/>
            </a:endParaRPr>
          </a:p>
        </p:txBody>
      </p:sp>
      <p:sp>
        <p:nvSpPr>
          <p:cNvPr id="29699" name="Rectangle 4"/>
          <p:cNvSpPr>
            <a:spLocks noChangeArrowheads="1"/>
          </p:cNvSpPr>
          <p:nvPr/>
        </p:nvSpPr>
        <p:spPr bwMode="auto">
          <a:xfrm>
            <a:off x="496524" y="1565781"/>
            <a:ext cx="9144000"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0"/>
              </a:spcBef>
              <a:buClr>
                <a:srgbClr val="0070C0"/>
              </a:buClr>
              <a:buSzTx/>
              <a:buNone/>
            </a:pPr>
            <a:r>
              <a:rPr lang="en-US" sz="2400" b="1" dirty="0">
                <a:solidFill>
                  <a:srgbClr val="0C30B8"/>
                </a:solidFill>
              </a:rPr>
              <a:t>Summary Key Points</a:t>
            </a:r>
            <a:endParaRPr lang="en-US" altLang="en-US" sz="2400" b="1" dirty="0" smtClean="0">
              <a:solidFill>
                <a:srgbClr val="0C30B8"/>
              </a:solidFill>
              <a:latin typeface="+mn-lt"/>
            </a:endParaRPr>
          </a:p>
          <a:p>
            <a:pPr marL="342900" indent="-342900">
              <a:spcBef>
                <a:spcPct val="0"/>
              </a:spcBef>
              <a:buClr>
                <a:srgbClr val="0C30B8"/>
              </a:buClr>
              <a:buSzTx/>
              <a:buFont typeface="Wingdings" panose="05000000000000000000" pitchFamily="2" charset="2"/>
              <a:buChar char="q"/>
            </a:pPr>
            <a:r>
              <a:rPr lang="en-US" altLang="en-US" sz="2400" dirty="0" smtClean="0">
                <a:latin typeface="+mn-lt"/>
              </a:rPr>
              <a:t>“Use </a:t>
            </a:r>
            <a:r>
              <a:rPr lang="en-US" altLang="en-US" sz="2400" dirty="0">
                <a:latin typeface="+mn-lt"/>
              </a:rPr>
              <a:t>your brain, not your back.</a:t>
            </a:r>
          </a:p>
          <a:p>
            <a:pPr marL="342900" indent="-342900">
              <a:spcBef>
                <a:spcPct val="0"/>
              </a:spcBef>
              <a:buClr>
                <a:srgbClr val="0C30B8"/>
              </a:buClr>
              <a:buSzTx/>
              <a:buFont typeface="Wingdings" panose="05000000000000000000" pitchFamily="2" charset="2"/>
              <a:buChar char="q"/>
            </a:pPr>
            <a:endParaRPr lang="en-US" altLang="en-US" sz="2400" dirty="0">
              <a:latin typeface="+mn-lt"/>
            </a:endParaRPr>
          </a:p>
          <a:p>
            <a:pPr marL="342900" indent="-342900">
              <a:spcBef>
                <a:spcPct val="0"/>
              </a:spcBef>
              <a:buClr>
                <a:srgbClr val="0C30B8"/>
              </a:buClr>
              <a:buSzTx/>
              <a:buFont typeface="Wingdings" panose="05000000000000000000" pitchFamily="2" charset="2"/>
              <a:buChar char="q"/>
            </a:pPr>
            <a:r>
              <a:rPr lang="en-US" altLang="en-US" sz="2400" dirty="0">
                <a:latin typeface="+mn-lt"/>
              </a:rPr>
              <a:t>Work smarter, not harder.</a:t>
            </a:r>
          </a:p>
          <a:p>
            <a:pPr marL="342900" indent="-342900">
              <a:spcBef>
                <a:spcPct val="0"/>
              </a:spcBef>
              <a:buClr>
                <a:srgbClr val="0C30B8"/>
              </a:buClr>
              <a:buSzTx/>
              <a:buFont typeface="Wingdings" panose="05000000000000000000" pitchFamily="2" charset="2"/>
              <a:buChar char="q"/>
            </a:pPr>
            <a:endParaRPr lang="en-US" altLang="en-US" sz="2400" dirty="0">
              <a:latin typeface="+mn-lt"/>
            </a:endParaRPr>
          </a:p>
          <a:p>
            <a:pPr marL="342900" indent="-342900">
              <a:spcBef>
                <a:spcPct val="0"/>
              </a:spcBef>
              <a:buClr>
                <a:srgbClr val="0C30B8"/>
              </a:buClr>
              <a:buSzTx/>
              <a:buFont typeface="Wingdings" panose="05000000000000000000" pitchFamily="2" charset="2"/>
              <a:buChar char="q"/>
            </a:pPr>
            <a:r>
              <a:rPr lang="en-US" altLang="en-US" sz="2400" dirty="0">
                <a:latin typeface="+mn-lt"/>
              </a:rPr>
              <a:t>Fix the job, not the worker.</a:t>
            </a:r>
          </a:p>
          <a:p>
            <a:pPr marL="342900" indent="-342900">
              <a:spcBef>
                <a:spcPct val="0"/>
              </a:spcBef>
              <a:buClr>
                <a:srgbClr val="0C30B8"/>
              </a:buClr>
              <a:buSzTx/>
              <a:buFont typeface="Wingdings" panose="05000000000000000000" pitchFamily="2" charset="2"/>
              <a:buChar char="q"/>
            </a:pPr>
            <a:endParaRPr lang="en-US" altLang="en-US" sz="2400" dirty="0">
              <a:latin typeface="+mn-lt"/>
            </a:endParaRPr>
          </a:p>
          <a:p>
            <a:pPr marL="342900" indent="-342900">
              <a:spcBef>
                <a:spcPct val="0"/>
              </a:spcBef>
              <a:buClr>
                <a:srgbClr val="0C30B8"/>
              </a:buClr>
              <a:buSzTx/>
              <a:buFont typeface="Wingdings" panose="05000000000000000000" pitchFamily="2" charset="2"/>
              <a:buChar char="q"/>
            </a:pPr>
            <a:r>
              <a:rPr lang="en-US" altLang="en-US" sz="2400" dirty="0">
                <a:latin typeface="+mn-lt"/>
              </a:rPr>
              <a:t>Use safe ergonomic habits at </a:t>
            </a:r>
            <a:r>
              <a:rPr lang="en-US" altLang="en-US" sz="2400" dirty="0" smtClean="0">
                <a:latin typeface="+mn-lt"/>
              </a:rPr>
              <a:t>home”</a:t>
            </a:r>
            <a:endParaRPr lang="en-US" altLang="en-US" sz="2400" dirty="0">
              <a:latin typeface="+mn-lt"/>
            </a:endParaRPr>
          </a:p>
          <a:p>
            <a:pPr algn="ctr">
              <a:spcBef>
                <a:spcPct val="0"/>
              </a:spcBef>
              <a:buClrTx/>
              <a:buSzTx/>
              <a:buFontTx/>
              <a:buNone/>
            </a:pPr>
            <a:endParaRPr lang="en-US" altLang="en-US" sz="4500" b="1" dirty="0">
              <a:latin typeface="Tahoma" pitchFamily="34" charset="0"/>
            </a:endParaRPr>
          </a:p>
        </p:txBody>
      </p:sp>
      <p:sp>
        <p:nvSpPr>
          <p:cNvPr id="29700" name="Text Box 5"/>
          <p:cNvSpPr txBox="1">
            <a:spLocks noChangeArrowheads="1"/>
          </p:cNvSpPr>
          <p:nvPr/>
        </p:nvSpPr>
        <p:spPr bwMode="auto">
          <a:xfrm>
            <a:off x="3534508" y="5893117"/>
            <a:ext cx="42047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mn-lt"/>
              </a:rPr>
              <a:t>Source: CIANBRO</a:t>
            </a:r>
            <a:endParaRPr lang="en-US" altLang="en-US" sz="1400" dirty="0">
              <a:latin typeface="+mn-lt"/>
            </a:endParaRPr>
          </a:p>
        </p:txBody>
      </p:sp>
    </p:spTree>
    <p:extLst>
      <p:ext uri="{BB962C8B-B14F-4D97-AF65-F5344CB8AC3E}">
        <p14:creationId xmlns:p14="http://schemas.microsoft.com/office/powerpoint/2010/main" val="841815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Shape 207" title="Link to bulletin Standaup Forklift Under-ride Hazards"/>
          <p:cNvSpPr txBox="1">
            <a:spLocks noGrp="1"/>
          </p:cNvSpPr>
          <p:nvPr>
            <p:ph type="body" idx="1"/>
          </p:nvPr>
        </p:nvSpPr>
        <p:spPr>
          <a:prstGeom prst="rect">
            <a:avLst/>
          </a:prstGeom>
        </p:spPr>
        <p:txBody>
          <a:bodyPr lIns="91425" tIns="91425" rIns="91425" bIns="91425" anchor="t" anchorCtr="0">
            <a:noAutofit/>
          </a:bodyPr>
          <a:lstStyle/>
          <a:p>
            <a:pPr lvl="0">
              <a:lnSpc>
                <a:spcPct val="115000"/>
              </a:lnSpc>
            </a:pPr>
            <a:r>
              <a:rPr lang="en" sz="2400" b="1" dirty="0">
                <a:solidFill>
                  <a:srgbClr val="0C30B8"/>
                </a:solidFill>
              </a:rPr>
              <a:t>Sources </a:t>
            </a:r>
            <a:endParaRPr lang="en" sz="2400" b="1" dirty="0" smtClean="0">
              <a:solidFill>
                <a:srgbClr val="0C30B8"/>
              </a:solidFill>
            </a:endParaRPr>
          </a:p>
          <a:p>
            <a:pPr lvl="0">
              <a:lnSpc>
                <a:spcPct val="115000"/>
              </a:lnSpc>
            </a:pPr>
            <a:r>
              <a:rPr lang="en-US" sz="1400" u="sng" dirty="0" smtClean="0">
                <a:hlinkClick r:id="rId3"/>
              </a:rPr>
              <a:t>Link to grant training material on injury prevention</a:t>
            </a:r>
            <a:endParaRPr lang="en-US" sz="1400" dirty="0" smtClean="0"/>
          </a:p>
          <a:p>
            <a:r>
              <a:rPr lang="en-US" sz="1400" u="sng" dirty="0" smtClean="0">
                <a:hlinkClick r:id="rId4"/>
              </a:rPr>
              <a:t>Link to Ergonomics on OSHA Website</a:t>
            </a:r>
            <a:endParaRPr lang="en-US" sz="1400" dirty="0" smtClean="0"/>
          </a:p>
          <a:p>
            <a:r>
              <a:rPr lang="en-US" sz="1400" u="sng" dirty="0" smtClean="0">
                <a:hlinkClick r:id="rId5"/>
              </a:rPr>
              <a:t>Link to Solutions to Control Hazards on OSHA Website</a:t>
            </a:r>
            <a:endParaRPr lang="en-US" sz="1400" dirty="0" smtClean="0"/>
          </a:p>
          <a:p>
            <a:r>
              <a:rPr lang="en-US" sz="1400" u="sng" dirty="0" smtClean="0">
                <a:hlinkClick r:id="rId6"/>
              </a:rPr>
              <a:t>Link to Server Error (File not Found)</a:t>
            </a:r>
            <a:endParaRPr lang="en-US" sz="1400" dirty="0" smtClean="0"/>
          </a:p>
          <a:p>
            <a:r>
              <a:rPr lang="en-US" sz="1400" u="sng" dirty="0" smtClean="0">
                <a:hlinkClick r:id="rId7"/>
              </a:rPr>
              <a:t>Link to Server Error (File not Found)</a:t>
            </a:r>
            <a:endParaRPr lang="en-US" sz="1400" dirty="0" smtClean="0"/>
          </a:p>
          <a:p>
            <a:r>
              <a:rPr lang="en-US" sz="1400" u="sng" dirty="0" smtClean="0">
                <a:hlinkClick r:id="rId8"/>
              </a:rPr>
              <a:t>Link to OSHA Publication 3465</a:t>
            </a:r>
            <a:endParaRPr lang="en-US" sz="1400" dirty="0" smtClean="0"/>
          </a:p>
          <a:p>
            <a:r>
              <a:rPr lang="en-US" sz="1400" u="sng" dirty="0" smtClean="0">
                <a:hlinkClick r:id="rId9"/>
              </a:rPr>
              <a:t>Link to grant training materials - jeopardy game</a:t>
            </a:r>
            <a:endParaRPr lang="en-US" sz="1400" dirty="0" smtClean="0"/>
          </a:p>
          <a:p>
            <a:r>
              <a:rPr lang="en-US" sz="1400" u="sng" dirty="0" smtClean="0">
                <a:hlinkClick r:id="rId10"/>
              </a:rPr>
              <a:t>Link to bulletin </a:t>
            </a:r>
            <a:r>
              <a:rPr lang="en-US" sz="1400" u="sng" dirty="0" err="1" smtClean="0">
                <a:hlinkClick r:id="rId10"/>
              </a:rPr>
              <a:t>Standaup</a:t>
            </a:r>
            <a:r>
              <a:rPr lang="en-US" sz="1400" u="sng" dirty="0" smtClean="0">
                <a:hlinkClick r:id="rId10"/>
              </a:rPr>
              <a:t> Forklift Under-ride Hazards</a:t>
            </a:r>
            <a:endParaRPr lang="en-US" sz="1400" dirty="0" smtClean="0"/>
          </a:p>
          <a:p>
            <a:r>
              <a:rPr lang="en-US" sz="1400" u="sng" dirty="0" smtClean="0">
                <a:hlinkClick r:id="rId11"/>
              </a:rPr>
              <a:t>Link to Computer </a:t>
            </a:r>
            <a:r>
              <a:rPr lang="en-US" sz="1400" u="sng" dirty="0" err="1" smtClean="0">
                <a:hlinkClick r:id="rId11"/>
              </a:rPr>
              <a:t>Workstattions</a:t>
            </a:r>
            <a:r>
              <a:rPr lang="en-US" sz="1400" u="sng" dirty="0" smtClean="0">
                <a:hlinkClick r:id="rId11"/>
              </a:rPr>
              <a:t> </a:t>
            </a:r>
            <a:r>
              <a:rPr lang="en-US" sz="1400" u="sng" dirty="0" err="1" smtClean="0">
                <a:hlinkClick r:id="rId11"/>
              </a:rPr>
              <a:t>eTool</a:t>
            </a:r>
            <a:endParaRPr lang="en-US" sz="1400" u="sng" dirty="0" smtClean="0"/>
          </a:p>
          <a:p>
            <a:r>
              <a:rPr lang="en-US" sz="1400" dirty="0" smtClean="0">
                <a:hlinkClick r:id="rId12"/>
              </a:rPr>
              <a:t>Link to Ergonomics Training on OSHA Website</a:t>
            </a:r>
            <a:endParaRPr lang="en-US" sz="1400" dirty="0" smtClean="0"/>
          </a:p>
          <a:p>
            <a:r>
              <a:rPr lang="en-US" sz="1400" dirty="0" smtClean="0">
                <a:hlinkClick r:id="rId13"/>
              </a:rPr>
              <a:t>Link to Trucking Industry on OSHA Website</a:t>
            </a:r>
          </a:p>
          <a:p>
            <a:pPr eaLnBrk="1" hangingPunct="1">
              <a:defRPr/>
            </a:pPr>
            <a:r>
              <a:rPr lang="en-US" sz="1400" dirty="0" smtClean="0">
                <a:hlinkClick r:id="rId13"/>
              </a:rPr>
              <a:t>l</a:t>
            </a:r>
            <a:r>
              <a:rPr lang="en-US" sz="1400" dirty="0" smtClean="0"/>
              <a:t>www.</a:t>
            </a:r>
            <a:r>
              <a:rPr lang="en-US" sz="1400" b="1" dirty="0" smtClean="0"/>
              <a:t>safetyservicescompany.com/.../warehouse-safety-general-guide.</a:t>
            </a:r>
            <a:r>
              <a:rPr lang="en-US" sz="1400" dirty="0">
                <a:solidFill>
                  <a:schemeClr val="tx1"/>
                </a:solidFill>
              </a:rPr>
              <a:t> OSHA</a:t>
            </a:r>
          </a:p>
          <a:p>
            <a:pPr eaLnBrk="1" hangingPunct="1">
              <a:defRPr/>
            </a:pPr>
            <a:r>
              <a:rPr lang="en-US" sz="1400" dirty="0" err="1" smtClean="0">
                <a:solidFill>
                  <a:schemeClr val="tx1"/>
                </a:solidFill>
              </a:rPr>
              <a:t>CIANBROSafety</a:t>
            </a:r>
            <a:r>
              <a:rPr lang="en-US" sz="1400" dirty="0" smtClean="0">
                <a:solidFill>
                  <a:schemeClr val="tx1"/>
                </a:solidFill>
              </a:rPr>
              <a:t> </a:t>
            </a:r>
            <a:r>
              <a:rPr lang="en-US" sz="1400" dirty="0">
                <a:solidFill>
                  <a:schemeClr val="tx1"/>
                </a:solidFill>
              </a:rPr>
              <a:t>Bulletin-Ergonomics</a:t>
            </a:r>
          </a:p>
          <a:p>
            <a:pPr eaLnBrk="1" hangingPunct="1">
              <a:defRPr/>
            </a:pPr>
            <a:r>
              <a:rPr lang="en-US" sz="1400" dirty="0" err="1">
                <a:solidFill>
                  <a:schemeClr val="tx1"/>
                </a:solidFill>
              </a:rPr>
              <a:t>Grandjean</a:t>
            </a:r>
            <a:r>
              <a:rPr lang="en-US" sz="1400" dirty="0">
                <a:solidFill>
                  <a:schemeClr val="tx1"/>
                </a:solidFill>
              </a:rPr>
              <a:t> E. “Fitting the task to the Man”, Taylor &amp; Francis London, 1988</a:t>
            </a:r>
          </a:p>
          <a:p>
            <a:pPr eaLnBrk="1" hangingPunct="1">
              <a:defRPr/>
            </a:pPr>
            <a:r>
              <a:rPr lang="en-US" sz="1400" i="1" dirty="0">
                <a:solidFill>
                  <a:schemeClr val="tx1"/>
                </a:solidFill>
              </a:rPr>
              <a:t>Lauren Hebert,  </a:t>
            </a:r>
            <a:r>
              <a:rPr lang="en-US" sz="1400" dirty="0">
                <a:solidFill>
                  <a:schemeClr val="tx1"/>
                </a:solidFill>
              </a:rPr>
              <a:t>“Personal Ergonomic Guide material handling Low Back Tasks”</a:t>
            </a:r>
          </a:p>
          <a:p>
            <a:pPr eaLnBrk="1" hangingPunct="1">
              <a:defRPr/>
            </a:pPr>
            <a:r>
              <a:rPr lang="en-US" sz="1400" dirty="0">
                <a:solidFill>
                  <a:schemeClr val="tx1"/>
                </a:solidFill>
              </a:rPr>
              <a:t>Construction Occupational Health Program, UMass</a:t>
            </a:r>
          </a:p>
          <a:p>
            <a:endParaRPr lang="en-US" sz="1400" dirty="0" smtClean="0"/>
          </a:p>
          <a:p>
            <a:pPr lvl="0" rtl="0">
              <a:lnSpc>
                <a:spcPct val="115000"/>
              </a:lnSpc>
              <a:spcBef>
                <a:spcPts val="0"/>
              </a:spcBef>
              <a:buClr>
                <a:schemeClr val="dk1"/>
              </a:buClr>
              <a:buSzPct val="78571"/>
              <a:buFont typeface="Arial"/>
              <a:buNone/>
            </a:pPr>
            <a:endParaRPr lang="en" sz="1400" u="sng" dirty="0">
              <a:solidFill>
                <a:schemeClr val="hlink"/>
              </a:solidFill>
            </a:endParaRPr>
          </a:p>
        </p:txBody>
      </p:sp>
      <p:sp>
        <p:nvSpPr>
          <p:cNvPr id="2" name="Rectangle 1"/>
          <p:cNvSpPr/>
          <p:nvPr/>
        </p:nvSpPr>
        <p:spPr>
          <a:xfrm>
            <a:off x="397565" y="1007235"/>
            <a:ext cx="8289235" cy="461665"/>
          </a:xfrm>
          <a:prstGeom prst="rect">
            <a:avLst/>
          </a:prstGeom>
        </p:spPr>
        <p:txBody>
          <a:bodyPr wrap="square">
            <a:spAutoFit/>
          </a:bodyPr>
          <a:lstStyle/>
          <a:p>
            <a:r>
              <a:rPr lang="en-US" sz="2400" b="1" dirty="0" smtClean="0">
                <a:solidFill>
                  <a:srgbClr val="0C30B8"/>
                </a:solidFill>
              </a:rPr>
              <a:t>Module </a:t>
            </a:r>
            <a:r>
              <a:rPr lang="en-US" sz="2400" b="1" dirty="0">
                <a:solidFill>
                  <a:srgbClr val="0C30B8"/>
                </a:solidFill>
              </a:rPr>
              <a:t>5</a:t>
            </a:r>
          </a:p>
        </p:txBody>
      </p:sp>
      <p:sp>
        <p:nvSpPr>
          <p:cNvPr id="6" name="Title 5"/>
          <p:cNvSpPr>
            <a:spLocks noGrp="1"/>
          </p:cNvSpPr>
          <p:nvPr>
            <p:ph type="title"/>
          </p:nvPr>
        </p:nvSpPr>
        <p:spPr>
          <a:xfrm>
            <a:off x="397565" y="263320"/>
            <a:ext cx="8229600" cy="678264"/>
          </a:xfrm>
        </p:spPr>
        <p:txBody>
          <a:bodyPr/>
          <a:lstStyle/>
          <a:p>
            <a:r>
              <a:rPr lang="en-US" dirty="0">
                <a:solidFill>
                  <a:srgbClr val="0C30B8"/>
                </a:solidFill>
              </a:rPr>
              <a:t>Musculoskeletal </a:t>
            </a:r>
            <a:r>
              <a:rPr lang="en-US" dirty="0" smtClean="0">
                <a:solidFill>
                  <a:srgbClr val="0C30B8"/>
                </a:solidFill>
              </a:rPr>
              <a:t>Safety</a:t>
            </a:r>
            <a:endParaRPr lang="en-US"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61" y="420836"/>
            <a:ext cx="8559478" cy="1143200"/>
          </a:xfrm>
        </p:spPr>
        <p:txBody>
          <a:bodyPr/>
          <a:lstStyle/>
          <a:p>
            <a:r>
              <a:rPr lang="en-US" dirty="0" smtClean="0">
                <a:solidFill>
                  <a:srgbClr val="0C30B8"/>
                </a:solidFill>
              </a:rPr>
              <a:t>Musculoskeletal </a:t>
            </a:r>
            <a:r>
              <a:rPr lang="en-US" dirty="0">
                <a:solidFill>
                  <a:srgbClr val="0C30B8"/>
                </a:solidFill>
              </a:rPr>
              <a:t>Safety</a:t>
            </a:r>
            <a:r>
              <a:rPr lang="en-US" dirty="0" smtClean="0">
                <a:solidFill>
                  <a:srgbClr val="0C30B8"/>
                </a:solidFill>
              </a:rPr>
              <a:t/>
            </a:r>
            <a:br>
              <a:rPr lang="en-US" dirty="0" smtClean="0">
                <a:solidFill>
                  <a:srgbClr val="0C30B8"/>
                </a:solidFill>
              </a:rPr>
            </a:br>
            <a:r>
              <a:rPr lang="en-US" sz="2400" dirty="0" smtClean="0">
                <a:solidFill>
                  <a:srgbClr val="0C30B8"/>
                </a:solidFill>
              </a:rPr>
              <a:t>Module 5</a:t>
            </a:r>
            <a:endParaRPr lang="en-US" sz="2400" dirty="0">
              <a:solidFill>
                <a:srgbClr val="0C30B8"/>
              </a:solidFill>
            </a:endParaRPr>
          </a:p>
        </p:txBody>
      </p:sp>
      <p:sp>
        <p:nvSpPr>
          <p:cNvPr id="3" name="Text Placeholder 2"/>
          <p:cNvSpPr>
            <a:spLocks noGrp="1"/>
          </p:cNvSpPr>
          <p:nvPr>
            <p:ph type="body" idx="1"/>
          </p:nvPr>
        </p:nvSpPr>
        <p:spPr>
          <a:xfrm>
            <a:off x="743900" y="3049562"/>
            <a:ext cx="3159884" cy="1468549"/>
          </a:xfrm>
        </p:spPr>
        <p:txBody>
          <a:bodyPr/>
          <a:lstStyle/>
          <a:p>
            <a:endParaRPr lang="en-US" sz="2400" b="1" dirty="0" smtClean="0">
              <a:solidFill>
                <a:srgbClr val="0C30B8"/>
              </a:solidFill>
            </a:endParaRPr>
          </a:p>
          <a:p>
            <a:r>
              <a:rPr lang="en-US" sz="3600" b="1" dirty="0" smtClean="0">
                <a:solidFill>
                  <a:srgbClr val="0C30B8"/>
                </a:solidFill>
              </a:rPr>
              <a:t>Questions?</a:t>
            </a:r>
            <a:endParaRPr lang="en-US" sz="3600" b="1" dirty="0">
              <a:solidFill>
                <a:srgbClr val="0C30B8"/>
              </a:solidFill>
            </a:endParaRPr>
          </a:p>
          <a:p>
            <a:endParaRPr lang="en-US" sz="2400" dirty="0">
              <a:solidFill>
                <a:srgbClr val="FF0000"/>
              </a:solidFill>
            </a:endParaRPr>
          </a:p>
          <a:p>
            <a:endParaRPr lang="en-US" dirty="0"/>
          </a:p>
        </p:txBody>
      </p:sp>
      <p:pic>
        <p:nvPicPr>
          <p:cNvPr id="1026" name="Picture 2" title="Photo - Adults in a traini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579674" y="1648818"/>
            <a:ext cx="4118280" cy="398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544029" y="5389621"/>
            <a:ext cx="2821606" cy="738664"/>
          </a:xfrm>
          <a:prstGeom prst="rect">
            <a:avLst/>
          </a:prstGeom>
          <a:noFill/>
        </p:spPr>
        <p:txBody>
          <a:bodyPr wrap="none" rtlCol="0">
            <a:spAutoFit/>
          </a:bodyPr>
          <a:lstStyle/>
          <a:p>
            <a:endParaRPr lang="en-US" dirty="0">
              <a:latin typeface="+mn-lt"/>
            </a:endParaRPr>
          </a:p>
          <a:p>
            <a:endParaRPr lang="en-US" dirty="0">
              <a:latin typeface="+mn-lt"/>
            </a:endParaRPr>
          </a:p>
          <a:p>
            <a:r>
              <a:rPr lang="en-US" dirty="0">
                <a:latin typeface="+mn-lt"/>
              </a:rPr>
              <a:t> </a:t>
            </a:r>
            <a:r>
              <a:rPr lang="en-US" dirty="0" smtClean="0">
                <a:latin typeface="+mn-lt"/>
              </a:rPr>
              <a:t>Photo from OSHA </a:t>
            </a:r>
            <a:r>
              <a:rPr lang="en-US" dirty="0">
                <a:latin typeface="+mn-lt"/>
              </a:rPr>
              <a:t>3686-09 2010</a:t>
            </a:r>
          </a:p>
        </p:txBody>
      </p:sp>
    </p:spTree>
    <p:extLst>
      <p:ext uri="{BB962C8B-B14F-4D97-AF65-F5344CB8AC3E}">
        <p14:creationId xmlns:p14="http://schemas.microsoft.com/office/powerpoint/2010/main" val="420289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24" y="471748"/>
            <a:ext cx="8229600" cy="1143200"/>
          </a:xfrm>
        </p:spPr>
        <p:txBody>
          <a:bodyPr/>
          <a:lstStyle/>
          <a:p>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r>
              <a:rPr lang="en-US" sz="2400" dirty="0">
                <a:solidFill>
                  <a:schemeClr val="bg1"/>
                </a:solidFill>
              </a:rPr>
              <a:t>slide </a:t>
            </a:r>
            <a:r>
              <a:rPr lang="en-US" sz="2400" dirty="0" smtClean="0">
                <a:solidFill>
                  <a:schemeClr val="bg1"/>
                </a:solidFill>
              </a:rPr>
              <a:t>5</a:t>
            </a:r>
            <a:endParaRPr lang="en-US" sz="2400" dirty="0">
              <a:solidFill>
                <a:schemeClr val="bg1"/>
              </a:solidFill>
            </a:endParaRPr>
          </a:p>
        </p:txBody>
      </p:sp>
      <p:sp>
        <p:nvSpPr>
          <p:cNvPr id="3" name="Text Placeholder 2"/>
          <p:cNvSpPr>
            <a:spLocks noGrp="1"/>
          </p:cNvSpPr>
          <p:nvPr>
            <p:ph type="body" idx="1"/>
          </p:nvPr>
        </p:nvSpPr>
        <p:spPr>
          <a:xfrm>
            <a:off x="457200" y="1571849"/>
            <a:ext cx="4578626" cy="4967599"/>
          </a:xfrm>
        </p:spPr>
        <p:txBody>
          <a:bodyPr/>
          <a:lstStyle/>
          <a:p>
            <a:pPr lvl="0">
              <a:buClr>
                <a:srgbClr val="0C30B8"/>
              </a:buClr>
            </a:pPr>
            <a:r>
              <a:rPr lang="en-US" sz="2800" b="1" dirty="0" smtClean="0">
                <a:solidFill>
                  <a:srgbClr val="0C30B8"/>
                </a:solidFill>
                <a:rtl val="0"/>
              </a:rPr>
              <a:t>MSDs Emphasis in Steel Companies</a:t>
            </a:r>
            <a:endParaRPr lang="en-US" sz="3200" dirty="0">
              <a:solidFill>
                <a:srgbClr val="0C30B8"/>
              </a:solidFill>
              <a:rtl val="0"/>
            </a:endParaRPr>
          </a:p>
          <a:p>
            <a:pPr marL="342900" lvl="0" indent="-342900">
              <a:buClr>
                <a:srgbClr val="0C30B8"/>
              </a:buClr>
              <a:buFont typeface="Wingdings" panose="05000000000000000000" pitchFamily="2" charset="2"/>
              <a:buChar char="q"/>
            </a:pPr>
            <a:r>
              <a:rPr lang="en-US" sz="2400" dirty="0">
                <a:solidFill>
                  <a:schemeClr val="tx1"/>
                </a:solidFill>
                <a:rtl val="0"/>
              </a:rPr>
              <a:t>Repetitive </a:t>
            </a:r>
            <a:r>
              <a:rPr lang="en-US" sz="2400" dirty="0" smtClean="0">
                <a:solidFill>
                  <a:schemeClr val="tx1"/>
                </a:solidFill>
                <a:rtl val="0"/>
              </a:rPr>
              <a:t>stress, </a:t>
            </a:r>
            <a:r>
              <a:rPr lang="en-US" sz="2400" dirty="0">
                <a:solidFill>
                  <a:schemeClr val="tx1"/>
                </a:solidFill>
                <a:rtl val="0"/>
              </a:rPr>
              <a:t>improper lifting, awkward position, body twists causes damage both short and long </a:t>
            </a:r>
            <a:r>
              <a:rPr lang="en-US" sz="2400" dirty="0" smtClean="0">
                <a:solidFill>
                  <a:schemeClr val="tx1"/>
                </a:solidFill>
                <a:rtl val="0"/>
              </a:rPr>
              <a:t>term</a:t>
            </a:r>
          </a:p>
          <a:p>
            <a:pPr marL="342900" lvl="0" indent="-342900">
              <a:buClr>
                <a:srgbClr val="0C30B8"/>
              </a:buClr>
              <a:buFont typeface="Wingdings" panose="05000000000000000000" pitchFamily="2" charset="2"/>
              <a:buChar char="q"/>
            </a:pPr>
            <a:r>
              <a:rPr lang="en-US" sz="2400" dirty="0" smtClean="0">
                <a:solidFill>
                  <a:schemeClr val="tx1"/>
                </a:solidFill>
                <a:rtl val="0"/>
              </a:rPr>
              <a:t>Change </a:t>
            </a:r>
            <a:r>
              <a:rPr lang="en-US" sz="2400" dirty="0">
                <a:solidFill>
                  <a:schemeClr val="tx1"/>
                </a:solidFill>
                <a:rtl val="0"/>
              </a:rPr>
              <a:t>position including height of the work, rotate workers, fatigue </a:t>
            </a:r>
            <a:r>
              <a:rPr lang="en-US" sz="2400" dirty="0" smtClean="0">
                <a:solidFill>
                  <a:schemeClr val="tx1"/>
                </a:solidFill>
                <a:rtl val="0"/>
              </a:rPr>
              <a:t>mats, and anti-vibration </a:t>
            </a:r>
            <a:r>
              <a:rPr lang="en-US" sz="2400" dirty="0">
                <a:solidFill>
                  <a:schemeClr val="tx1"/>
                </a:solidFill>
                <a:rtl val="0"/>
              </a:rPr>
              <a:t>gloves all </a:t>
            </a:r>
            <a:r>
              <a:rPr lang="en-US" sz="2400" dirty="0" smtClean="0">
                <a:solidFill>
                  <a:schemeClr val="tx1"/>
                </a:solidFill>
                <a:rtl val="0"/>
              </a:rPr>
              <a:t>help</a:t>
            </a:r>
          </a:p>
          <a:p>
            <a:pPr marL="342900" lvl="0" indent="-342900">
              <a:buClr>
                <a:srgbClr val="0C30B8"/>
              </a:buClr>
              <a:buFont typeface="Wingdings" panose="05000000000000000000" pitchFamily="2" charset="2"/>
              <a:buChar char="q"/>
            </a:pPr>
            <a:r>
              <a:rPr lang="en-US" sz="2400" dirty="0" smtClean="0">
                <a:solidFill>
                  <a:schemeClr val="tx1"/>
                </a:solidFill>
                <a:rtl val="0"/>
              </a:rPr>
              <a:t>Stretching </a:t>
            </a:r>
            <a:r>
              <a:rPr lang="en-US" sz="2400" dirty="0">
                <a:solidFill>
                  <a:schemeClr val="tx1"/>
                </a:solidFill>
                <a:rtl val="0"/>
              </a:rPr>
              <a:t>helps</a:t>
            </a:r>
          </a:p>
          <a:p>
            <a:pPr lvl="0">
              <a:buClr>
                <a:srgbClr val="000000"/>
              </a:buClr>
            </a:pPr>
            <a:endParaRPr lang="en-US" sz="1400" dirty="0">
              <a:solidFill>
                <a:srgbClr val="000000"/>
              </a:solidFill>
              <a:rtl val="0"/>
            </a:endParaRPr>
          </a:p>
          <a:p>
            <a:pPr lvl="0">
              <a:buClr>
                <a:srgbClr val="000000"/>
              </a:buClr>
            </a:pPr>
            <a:endParaRPr lang="en-US" sz="1400" dirty="0">
              <a:solidFill>
                <a:srgbClr val="000000"/>
              </a:solidFill>
              <a:rtl val="0"/>
            </a:endParaRPr>
          </a:p>
          <a:p>
            <a:endParaRPr lang="en-US" dirty="0"/>
          </a:p>
        </p:txBody>
      </p:sp>
      <p:sp>
        <p:nvSpPr>
          <p:cNvPr id="4" name="Slide Number Placeholder 3"/>
          <p:cNvSpPr txBox="1">
            <a:spLocks/>
          </p:cNvSpPr>
          <p:nvPr/>
        </p:nvSpPr>
        <p:spPr>
          <a:xfrm>
            <a:off x="6538452" y="6356357"/>
            <a:ext cx="2133600" cy="36618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r"/>
            <a:fld id="{B3F18419-AC6D-4ED2-A892-A000DD3A58AB}" type="slidenum">
              <a:rPr lang="en-US" smtClean="0">
                <a:solidFill>
                  <a:srgbClr val="000000">
                    <a:tint val="75000"/>
                  </a:srgbClr>
                </a:solidFill>
              </a:rPr>
              <a:pPr algn="r"/>
              <a:t>5</a:t>
            </a:fld>
            <a:endParaRPr lang="en-US" dirty="0">
              <a:solidFill>
                <a:srgbClr val="000000">
                  <a:tint val="75000"/>
                </a:srgbClr>
              </a:solidFill>
            </a:endParaRPr>
          </a:p>
        </p:txBody>
      </p:sp>
      <p:pic>
        <p:nvPicPr>
          <p:cNvPr id="5" name="Picture 7" descr="Welder cropshot 4 fli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168900" y="1784212"/>
            <a:ext cx="3517900" cy="308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15050" y="6202461"/>
            <a:ext cx="1928733" cy="307777"/>
          </a:xfrm>
          <a:prstGeom prst="rect">
            <a:avLst/>
          </a:prstGeom>
          <a:noFill/>
        </p:spPr>
        <p:txBody>
          <a:bodyPr wrap="none" rtlCol="0">
            <a:spAutoFit/>
          </a:bodyPr>
          <a:lstStyle/>
          <a:p>
            <a:r>
              <a:rPr lang="en-US" dirty="0" smtClean="0"/>
              <a:t>Photo from CIANBRO</a:t>
            </a:r>
            <a:endParaRPr lang="en-US" dirty="0"/>
          </a:p>
        </p:txBody>
      </p:sp>
      <p:sp>
        <p:nvSpPr>
          <p:cNvPr id="7" name="TextBox 6"/>
          <p:cNvSpPr txBox="1"/>
          <p:nvPr/>
        </p:nvSpPr>
        <p:spPr>
          <a:xfrm>
            <a:off x="5576358" y="4961450"/>
            <a:ext cx="2702984" cy="307777"/>
          </a:xfrm>
          <a:prstGeom prst="rect">
            <a:avLst/>
          </a:prstGeom>
          <a:noFill/>
        </p:spPr>
        <p:txBody>
          <a:bodyPr wrap="none" rtlCol="0">
            <a:spAutoFit/>
          </a:bodyPr>
          <a:lstStyle/>
          <a:p>
            <a:r>
              <a:rPr lang="en-US" dirty="0" smtClean="0"/>
              <a:t>Working in an awkward position</a:t>
            </a:r>
            <a:endParaRPr lang="en-US" dirty="0"/>
          </a:p>
        </p:txBody>
      </p:sp>
    </p:spTree>
    <p:extLst>
      <p:ext uri="{BB962C8B-B14F-4D97-AF65-F5344CB8AC3E}">
        <p14:creationId xmlns:p14="http://schemas.microsoft.com/office/powerpoint/2010/main" val="194390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en-US" sz="3600" b="1" dirty="0" smtClean="0"/>
              <a:t/>
            </a:r>
            <a:br>
              <a:rPr lang="en-US" sz="3600" b="1" dirty="0" smtClean="0"/>
            </a:br>
            <a:endParaRPr lang="en-US" sz="3600" b="1" dirty="0" smtClean="0">
              <a:solidFill>
                <a:srgbClr val="0070C0"/>
              </a:solidFill>
              <a:effectLst/>
            </a:endParaRPr>
          </a:p>
        </p:txBody>
      </p:sp>
      <p:sp>
        <p:nvSpPr>
          <p:cNvPr id="16390" name="Text Box 9"/>
          <p:cNvSpPr txBox="1">
            <a:spLocks noChangeArrowheads="1"/>
          </p:cNvSpPr>
          <p:nvPr/>
        </p:nvSpPr>
        <p:spPr bwMode="auto">
          <a:xfrm>
            <a:off x="3422414" y="6413912"/>
            <a:ext cx="34223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spcBef>
                <a:spcPct val="50000"/>
              </a:spcBef>
              <a:buClrTx/>
              <a:buSzTx/>
              <a:buFontTx/>
              <a:buNone/>
            </a:pPr>
            <a:r>
              <a:rPr lang="en-US" altLang="en-US" sz="1400" dirty="0" smtClean="0">
                <a:latin typeface="Aapex" pitchFamily="2" charset="0"/>
              </a:rPr>
              <a:t>Source CIANBRO</a:t>
            </a:r>
            <a:endParaRPr lang="en-US" altLang="en-US" sz="1400" dirty="0">
              <a:latin typeface="Times New Roman" pitchFamily="18" charset="0"/>
            </a:endParaRPr>
          </a:p>
        </p:txBody>
      </p:sp>
      <p:sp>
        <p:nvSpPr>
          <p:cNvPr id="3" name="TextBox 2"/>
          <p:cNvSpPr txBox="1"/>
          <p:nvPr/>
        </p:nvSpPr>
        <p:spPr>
          <a:xfrm>
            <a:off x="496639" y="1640293"/>
            <a:ext cx="3552576" cy="461665"/>
          </a:xfrm>
          <a:prstGeom prst="rect">
            <a:avLst/>
          </a:prstGeom>
          <a:noFill/>
        </p:spPr>
        <p:txBody>
          <a:bodyPr wrap="none" rtlCol="0">
            <a:spAutoFit/>
          </a:bodyPr>
          <a:lstStyle/>
          <a:p>
            <a:r>
              <a:rPr lang="en-US" sz="2400" b="1" dirty="0">
                <a:solidFill>
                  <a:srgbClr val="0C30B8"/>
                </a:solidFill>
              </a:rPr>
              <a:t>Stretching &amp; </a:t>
            </a:r>
            <a:r>
              <a:rPr lang="en-US" sz="2400" b="1" dirty="0" smtClean="0">
                <a:solidFill>
                  <a:srgbClr val="0C30B8"/>
                </a:solidFill>
              </a:rPr>
              <a:t>Wellness*</a:t>
            </a:r>
            <a:endParaRPr lang="en-US" sz="2400" dirty="0">
              <a:solidFill>
                <a:srgbClr val="0C30B8"/>
              </a:solidFill>
            </a:endParaRPr>
          </a:p>
        </p:txBody>
      </p:sp>
      <p:sp>
        <p:nvSpPr>
          <p:cNvPr id="11" name="Title 1"/>
          <p:cNvSpPr txBox="1">
            <a:spLocks/>
          </p:cNvSpPr>
          <p:nvPr/>
        </p:nvSpPr>
        <p:spPr>
          <a:xfrm>
            <a:off x="285746" y="464159"/>
            <a:ext cx="8229600" cy="1143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rgbClr val="1155CC"/>
              </a:buClr>
              <a:buSzPct val="100000"/>
              <a:buNone/>
              <a:defRPr sz="3600" b="1" i="0" u="none" strike="noStrike" cap="none" baseline="0">
                <a:solidFill>
                  <a:srgbClr val="1155CC"/>
                </a:solidFill>
                <a:latin typeface="Arial"/>
                <a:ea typeface="Arial"/>
                <a:cs typeface="Arial"/>
                <a:sym typeface="Arial"/>
              </a:defRPr>
            </a:lvl1pPr>
            <a:lvl2pPr marR="0" algn="l" rtl="0">
              <a:lnSpc>
                <a:spcPct val="100000"/>
              </a:lnSpc>
              <a:spcBef>
                <a:spcPts val="0"/>
              </a:spcBef>
              <a:spcAft>
                <a:spcPts val="0"/>
              </a:spcAft>
              <a:buClr>
                <a:schemeClr val="accent1"/>
              </a:buClr>
              <a:buSzPct val="100000"/>
              <a:buNone/>
              <a:defRPr sz="3600" b="1" i="0" u="none" strike="noStrike" cap="none" baseline="0">
                <a:solidFill>
                  <a:srgbClr val="DA0002"/>
                </a:solidFill>
                <a:latin typeface="Arial"/>
                <a:ea typeface="Arial"/>
                <a:cs typeface="Arial"/>
                <a:sym typeface="Arial"/>
              </a:defRPr>
            </a:lvl2pPr>
            <a:lvl3pPr rtl="0">
              <a:spcBef>
                <a:spcPts val="0"/>
              </a:spcBef>
              <a:buClr>
                <a:schemeClr val="accent1"/>
              </a:buClr>
              <a:buSzPct val="100000"/>
              <a:buNone/>
              <a:defRPr sz="3600" b="1">
                <a:solidFill>
                  <a:srgbClr val="DA0002"/>
                </a:solidFill>
              </a:defRPr>
            </a:lvl3pPr>
            <a:lvl4pPr rtl="0">
              <a:spcBef>
                <a:spcPts val="0"/>
              </a:spcBef>
              <a:buClr>
                <a:schemeClr val="accent1"/>
              </a:buClr>
              <a:buSzPct val="100000"/>
              <a:buNone/>
              <a:defRPr sz="3600" b="1">
                <a:solidFill>
                  <a:srgbClr val="DA0002"/>
                </a:solidFill>
              </a:defRPr>
            </a:lvl4pPr>
            <a:lvl5pPr rtl="0">
              <a:spcBef>
                <a:spcPts val="0"/>
              </a:spcBef>
              <a:buClr>
                <a:schemeClr val="accent1"/>
              </a:buClr>
              <a:buSzPct val="100000"/>
              <a:buNone/>
              <a:defRPr sz="3600" b="1">
                <a:solidFill>
                  <a:srgbClr val="DA0002"/>
                </a:solidFill>
              </a:defRPr>
            </a:lvl5pPr>
            <a:lvl6pPr rtl="0">
              <a:spcBef>
                <a:spcPts val="0"/>
              </a:spcBef>
              <a:buClr>
                <a:schemeClr val="accent1"/>
              </a:buClr>
              <a:buSzPct val="100000"/>
              <a:buNone/>
              <a:defRPr sz="3600" b="1">
                <a:solidFill>
                  <a:srgbClr val="DA0002"/>
                </a:solidFill>
              </a:defRPr>
            </a:lvl6pPr>
            <a:lvl7pPr rtl="0">
              <a:spcBef>
                <a:spcPts val="0"/>
              </a:spcBef>
              <a:buClr>
                <a:schemeClr val="accent1"/>
              </a:buClr>
              <a:buSzPct val="100000"/>
              <a:buNone/>
              <a:defRPr sz="3600" b="1">
                <a:solidFill>
                  <a:srgbClr val="DA0002"/>
                </a:solidFill>
              </a:defRPr>
            </a:lvl7pPr>
            <a:lvl8pPr rtl="0">
              <a:spcBef>
                <a:spcPts val="0"/>
              </a:spcBef>
              <a:buClr>
                <a:schemeClr val="accent1"/>
              </a:buClr>
              <a:buSzPct val="100000"/>
              <a:buNone/>
              <a:defRPr sz="3600" b="1">
                <a:solidFill>
                  <a:srgbClr val="DA0002"/>
                </a:solidFill>
              </a:defRPr>
            </a:lvl8pPr>
            <a:lvl9pPr rtl="0">
              <a:spcBef>
                <a:spcPts val="0"/>
              </a:spcBef>
              <a:buClr>
                <a:schemeClr val="accent1"/>
              </a:buClr>
              <a:buSzPct val="100000"/>
              <a:buNone/>
              <a:defRPr sz="3600" b="1">
                <a:solidFill>
                  <a:srgbClr val="DA0002"/>
                </a:solidFill>
              </a:defRPr>
            </a:lvl9pPr>
          </a:lstStyle>
          <a:p>
            <a:pPr>
              <a:defRPr/>
            </a:pPr>
            <a:r>
              <a:rPr lang="en-US" dirty="0" smtClean="0">
                <a:solidFill>
                  <a:srgbClr val="0C30B8"/>
                </a:solidFill>
              </a:rPr>
              <a:t>Preventing Musculoskeletal Injuries</a:t>
            </a:r>
            <a:br>
              <a:rPr lang="en-US" dirty="0" smtClean="0">
                <a:solidFill>
                  <a:srgbClr val="0C30B8"/>
                </a:solidFill>
              </a:rPr>
            </a:br>
            <a:r>
              <a:rPr lang="en-US" sz="2400" dirty="0" smtClean="0">
                <a:solidFill>
                  <a:srgbClr val="0C30B8"/>
                </a:solidFill>
              </a:rPr>
              <a:t>Module 5 </a:t>
            </a:r>
            <a:r>
              <a:rPr lang="en-US" sz="2400" dirty="0">
                <a:solidFill>
                  <a:schemeClr val="bg1"/>
                </a:solidFill>
              </a:rPr>
              <a:t>slide </a:t>
            </a:r>
            <a:r>
              <a:rPr lang="en-US" sz="2400" dirty="0" smtClean="0">
                <a:solidFill>
                  <a:schemeClr val="bg1"/>
                </a:solidFill>
              </a:rPr>
              <a:t>6</a:t>
            </a:r>
            <a:endParaRPr lang="en-US" dirty="0">
              <a:solidFill>
                <a:schemeClr val="bg1"/>
              </a:solidFill>
            </a:endParaRPr>
          </a:p>
        </p:txBody>
      </p:sp>
      <p:sp>
        <p:nvSpPr>
          <p:cNvPr id="4" name="TextBox 3"/>
          <p:cNvSpPr txBox="1"/>
          <p:nvPr/>
        </p:nvSpPr>
        <p:spPr>
          <a:xfrm>
            <a:off x="747498" y="5624212"/>
            <a:ext cx="7516801" cy="830997"/>
          </a:xfrm>
          <a:prstGeom prst="rect">
            <a:avLst/>
          </a:prstGeom>
          <a:noFill/>
          <a:ln w="28575">
            <a:solidFill>
              <a:srgbClr val="0070C0"/>
            </a:solidFill>
          </a:ln>
        </p:spPr>
        <p:txBody>
          <a:bodyPr wrap="none" rtlCol="0">
            <a:spAutoFit/>
          </a:bodyPr>
          <a:lstStyle/>
          <a:p>
            <a:r>
              <a:rPr lang="en-US" sz="2400" b="1" dirty="0" smtClean="0">
                <a:solidFill>
                  <a:srgbClr val="0C30B8"/>
                </a:solidFill>
              </a:rPr>
              <a:t>In Class Stretching Exercise</a:t>
            </a:r>
          </a:p>
          <a:p>
            <a:r>
              <a:rPr lang="en-US" sz="2400" b="1" dirty="0" smtClean="0">
                <a:solidFill>
                  <a:srgbClr val="0C30B8"/>
                </a:solidFill>
              </a:rPr>
              <a:t>Instructor Lead Class in Stretching demonstration</a:t>
            </a:r>
            <a:endParaRPr lang="en-US" sz="2400" b="1" dirty="0">
              <a:solidFill>
                <a:srgbClr val="0C30B8"/>
              </a:solidFill>
            </a:endParaRPr>
          </a:p>
        </p:txBody>
      </p:sp>
      <p:sp>
        <p:nvSpPr>
          <p:cNvPr id="2" name="TextBox 1"/>
          <p:cNvSpPr txBox="1"/>
          <p:nvPr/>
        </p:nvSpPr>
        <p:spPr>
          <a:xfrm>
            <a:off x="2191021" y="5103361"/>
            <a:ext cx="6101861" cy="307777"/>
          </a:xfrm>
          <a:prstGeom prst="rect">
            <a:avLst/>
          </a:prstGeom>
          <a:noFill/>
        </p:spPr>
        <p:txBody>
          <a:bodyPr wrap="square" rtlCol="0">
            <a:spAutoFit/>
          </a:bodyPr>
          <a:lstStyle/>
          <a:p>
            <a:r>
              <a:rPr lang="en-US" dirty="0" smtClean="0">
                <a:solidFill>
                  <a:schemeClr val="tx1"/>
                </a:solidFill>
              </a:rPr>
              <a:t>Shoulder Stretch</a:t>
            </a:r>
            <a:endParaRPr lang="en-US" dirty="0">
              <a:solidFill>
                <a:schemeClr val="tx1"/>
              </a:solidFill>
            </a:endParaRPr>
          </a:p>
        </p:txBody>
      </p:sp>
      <p:pic>
        <p:nvPicPr>
          <p:cNvPr id="7" name="Picture 6" title="Photo - Shoulder Stretch"/>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4008667" y="2101958"/>
            <a:ext cx="3029931" cy="3324330"/>
          </a:xfrm>
          <a:prstGeom prst="rect">
            <a:avLst/>
          </a:prstGeom>
        </p:spPr>
      </p:pic>
    </p:spTree>
    <p:extLst>
      <p:ext uri="{BB962C8B-B14F-4D97-AF65-F5344CB8AC3E}">
        <p14:creationId xmlns:p14="http://schemas.microsoft.com/office/powerpoint/2010/main" val="3523516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7" y="471749"/>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7</a:t>
            </a:r>
            <a:endParaRPr lang="en-US" dirty="0">
              <a:solidFill>
                <a:schemeClr val="bg1"/>
              </a:solidFill>
            </a:endParaRPr>
          </a:p>
        </p:txBody>
      </p:sp>
      <p:pic>
        <p:nvPicPr>
          <p:cNvPr id="5" name="Picture 4" title="Pictures with Instruction how to do streching exercices: Chin uck, Head tilt right/left, shoulder roll, shoulder stretch, triceps stretch, upper back stretch, "/>
          <p:cNvPicPr/>
          <p:nvPr/>
        </p:nvPicPr>
        <p:blipFill>
          <a:blip r:embed="rId3">
            <a:extLst>
              <a:ext uri="{28A0092B-C50C-407E-A947-70E740481C1C}">
                <a14:useLocalDpi xmlns:a14="http://schemas.microsoft.com/office/drawing/2010/main"/>
              </a:ext>
            </a:extLst>
          </a:blip>
          <a:stretch>
            <a:fillRect/>
          </a:stretch>
        </p:blipFill>
        <p:spPr>
          <a:xfrm>
            <a:off x="457200" y="1600201"/>
            <a:ext cx="8244348" cy="4967599"/>
          </a:xfrm>
          <a:prstGeom prst="rect">
            <a:avLst/>
          </a:prstGeom>
        </p:spPr>
      </p:pic>
    </p:spTree>
    <p:extLst>
      <p:ext uri="{BB962C8B-B14F-4D97-AF65-F5344CB8AC3E}">
        <p14:creationId xmlns:p14="http://schemas.microsoft.com/office/powerpoint/2010/main" val="1673853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71750"/>
            <a:ext cx="8229600" cy="1143200"/>
          </a:xfrm>
        </p:spPr>
        <p:txBody>
          <a:bodyPr/>
          <a:lstStyle/>
          <a:p>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8</a:t>
            </a:r>
            <a:endParaRPr lang="en-US" dirty="0">
              <a:solidFill>
                <a:schemeClr val="bg1"/>
              </a:solidFill>
            </a:endParaRPr>
          </a:p>
        </p:txBody>
      </p:sp>
      <p:pic>
        <p:nvPicPr>
          <p:cNvPr id="5" name="Picture 4" title="Pictures with instructions - more stretching exercises: lateral stretch, hamstring stretch, quad stretch, wrist extension, forearm stretch, finger stretch"/>
          <p:cNvPicPr/>
          <p:nvPr/>
        </p:nvPicPr>
        <p:blipFill>
          <a:blip r:embed="rId3">
            <a:extLst>
              <a:ext uri="{28A0092B-C50C-407E-A947-70E740481C1C}">
                <a14:useLocalDpi xmlns:a14="http://schemas.microsoft.com/office/drawing/2010/main"/>
              </a:ext>
            </a:extLst>
          </a:blip>
          <a:stretch>
            <a:fillRect/>
          </a:stretch>
        </p:blipFill>
        <p:spPr>
          <a:xfrm>
            <a:off x="471948" y="1600202"/>
            <a:ext cx="8214825" cy="4967599"/>
          </a:xfrm>
          <a:prstGeom prst="rect">
            <a:avLst/>
          </a:prstGeom>
        </p:spPr>
      </p:pic>
    </p:spTree>
    <p:extLst>
      <p:ext uri="{BB962C8B-B14F-4D97-AF65-F5344CB8AC3E}">
        <p14:creationId xmlns:p14="http://schemas.microsoft.com/office/powerpoint/2010/main" val="1907162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8" y="471750"/>
            <a:ext cx="8229600" cy="1143200"/>
          </a:xfrm>
        </p:spPr>
        <p:txBody>
          <a:bodyPr/>
          <a:lstStyle/>
          <a:p>
            <a:pPr>
              <a:defRPr/>
            </a:pPr>
            <a:r>
              <a:rPr lang="en-US" dirty="0">
                <a:solidFill>
                  <a:srgbClr val="0C30B8"/>
                </a:solidFill>
              </a:rPr>
              <a:t>Preventing Musculoskeletal Injuries</a:t>
            </a:r>
            <a:br>
              <a:rPr lang="en-US" dirty="0">
                <a:solidFill>
                  <a:srgbClr val="0C30B8"/>
                </a:solidFill>
              </a:rPr>
            </a:br>
            <a:r>
              <a:rPr lang="en-US" sz="2400" dirty="0">
                <a:solidFill>
                  <a:srgbClr val="0C30B8"/>
                </a:solidFill>
              </a:rPr>
              <a:t>Module 5 </a:t>
            </a:r>
            <a:r>
              <a:rPr lang="en-US" sz="2400" dirty="0">
                <a:solidFill>
                  <a:schemeClr val="bg1"/>
                </a:solidFill>
              </a:rPr>
              <a:t>slide </a:t>
            </a:r>
            <a:r>
              <a:rPr lang="en-US" sz="2400" dirty="0" smtClean="0">
                <a:solidFill>
                  <a:schemeClr val="bg1"/>
                </a:solidFill>
              </a:rPr>
              <a:t>9</a:t>
            </a:r>
            <a:endParaRPr lang="en-US" dirty="0">
              <a:solidFill>
                <a:schemeClr val="bg1"/>
              </a:solidFill>
            </a:endParaRPr>
          </a:p>
        </p:txBody>
      </p:sp>
      <p:sp>
        <p:nvSpPr>
          <p:cNvPr id="3" name="Content Placeholder 2"/>
          <p:cNvSpPr>
            <a:spLocks noGrp="1"/>
          </p:cNvSpPr>
          <p:nvPr>
            <p:ph type="body" idx="1"/>
          </p:nvPr>
        </p:nvSpPr>
        <p:spPr>
          <a:xfrm>
            <a:off x="457200" y="1600202"/>
            <a:ext cx="5029200" cy="4967599"/>
          </a:xfrm>
        </p:spPr>
        <p:txBody>
          <a:bodyPr rtlCol="0">
            <a:normAutofit/>
          </a:bodyPr>
          <a:lstStyle/>
          <a:p>
            <a:pPr>
              <a:buClr>
                <a:srgbClr val="0070C0"/>
              </a:buClr>
              <a:defRPr/>
            </a:pPr>
            <a:r>
              <a:rPr lang="en-US" sz="2400" b="1" dirty="0">
                <a:solidFill>
                  <a:srgbClr val="0C30B8"/>
                </a:solidFill>
              </a:rPr>
              <a:t>What Are Musculoskeletal Disorders (MSDs)?</a:t>
            </a:r>
            <a:endParaRPr lang="en-US" sz="2400" b="1" dirty="0" smtClean="0">
              <a:solidFill>
                <a:srgbClr val="0C30B8"/>
              </a:solidFill>
            </a:endParaRPr>
          </a:p>
          <a:p>
            <a:pPr marL="342900" indent="-342900" fontAlgn="auto">
              <a:spcAft>
                <a:spcPts val="0"/>
              </a:spcAft>
              <a:buClr>
                <a:srgbClr val="0070C0"/>
              </a:buClr>
              <a:buFont typeface="Wingdings" panose="05000000000000000000" pitchFamily="2" charset="2"/>
              <a:buChar char="q"/>
              <a:defRPr/>
            </a:pPr>
            <a:endParaRPr lang="en-US" sz="2400" dirty="0"/>
          </a:p>
          <a:p>
            <a:pPr marL="342900" indent="-342900" fontAlgn="auto">
              <a:spcAft>
                <a:spcPts val="0"/>
              </a:spcAft>
              <a:buClr>
                <a:srgbClr val="0C30B8"/>
              </a:buClr>
              <a:buFont typeface="Wingdings" panose="05000000000000000000" pitchFamily="2" charset="2"/>
              <a:buChar char="q"/>
              <a:defRPr/>
            </a:pPr>
            <a:r>
              <a:rPr lang="en-US" sz="2400" dirty="0" smtClean="0"/>
              <a:t>An </a:t>
            </a:r>
            <a:r>
              <a:rPr lang="en-US" sz="2400" dirty="0"/>
              <a:t>injury or disorder of the muscles, nerves, tendons, joints, cartilage, and spinal </a:t>
            </a:r>
            <a:r>
              <a:rPr lang="en-US" sz="2400" dirty="0" smtClean="0"/>
              <a:t>discs.</a:t>
            </a:r>
          </a:p>
          <a:p>
            <a:pPr marL="342900" indent="-342900" fontAlgn="auto">
              <a:spcAft>
                <a:spcPts val="0"/>
              </a:spcAft>
              <a:buClr>
                <a:srgbClr val="0C30B8"/>
              </a:buClr>
              <a:buFont typeface="Wingdings" panose="05000000000000000000" pitchFamily="2" charset="2"/>
              <a:buChar char="q"/>
              <a:defRPr/>
            </a:pPr>
            <a:endParaRPr lang="en-US" sz="2400" dirty="0"/>
          </a:p>
          <a:p>
            <a:pPr marL="342900" indent="-342900">
              <a:buClr>
                <a:srgbClr val="0C30B8"/>
              </a:buClr>
              <a:buFont typeface="Wingdings" panose="05000000000000000000" pitchFamily="2" charset="2"/>
              <a:buChar char="q"/>
              <a:defRPr/>
            </a:pPr>
            <a:r>
              <a:rPr lang="en-US" sz="2400" dirty="0"/>
              <a:t>They also include soft tissue and repetitive motion injuries and disorders.</a:t>
            </a:r>
          </a:p>
          <a:p>
            <a:pPr fontAlgn="auto">
              <a:spcAft>
                <a:spcPts val="0"/>
              </a:spcAft>
              <a:buClr>
                <a:srgbClr val="0C30B8"/>
              </a:buClr>
              <a:defRPr/>
            </a:pPr>
            <a:endParaRPr lang="en-US" sz="2400" dirty="0"/>
          </a:p>
        </p:txBody>
      </p:sp>
      <p:pic>
        <p:nvPicPr>
          <p:cNvPr id="1026" name="Picture 2" title="Diagram - musculoskeletal syst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5799" y="1701247"/>
            <a:ext cx="2148758" cy="398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 y="5381595"/>
            <a:ext cx="7507357" cy="1077218"/>
          </a:xfrm>
          <a:prstGeom prst="rect">
            <a:avLst/>
          </a:prstGeom>
        </p:spPr>
        <p:txBody>
          <a:bodyPr wrap="square">
            <a:spAutoFit/>
          </a:bodyPr>
          <a:lstStyle/>
          <a:p>
            <a:endParaRPr lang="en-US" dirty="0"/>
          </a:p>
          <a:p>
            <a:r>
              <a:rPr lang="en-US" sz="1200" dirty="0" smtClean="0"/>
              <a:t>Illustration sources Back </a:t>
            </a:r>
            <a:r>
              <a:rPr lang="en-US" sz="1200" dirty="0"/>
              <a:t>Injury </a:t>
            </a:r>
            <a:r>
              <a:rPr lang="en-US" sz="1200" dirty="0" smtClean="0"/>
              <a:t>Prevention</a:t>
            </a:r>
            <a:r>
              <a:rPr lang="en-US" sz="1200" dirty="0"/>
              <a:t> </a:t>
            </a:r>
            <a:r>
              <a:rPr lang="en-US" sz="1200" dirty="0" smtClean="0"/>
              <a:t>For </a:t>
            </a:r>
            <a:r>
              <a:rPr lang="en-US" sz="1200" dirty="0"/>
              <a:t>the Landscaping and Horticultural Services </a:t>
            </a:r>
            <a:r>
              <a:rPr lang="en-US" sz="1200" dirty="0" smtClean="0"/>
              <a:t>Industry, K-State </a:t>
            </a:r>
            <a:r>
              <a:rPr lang="en-US" sz="1200" dirty="0"/>
              <a:t>Research and Extension, Kansas State University, Manhattan, </a:t>
            </a:r>
            <a:r>
              <a:rPr lang="en-US" sz="1200" dirty="0" smtClean="0"/>
              <a:t>Kansas</a:t>
            </a:r>
            <a:r>
              <a:rPr lang="en-US" sz="1200" dirty="0"/>
              <a:t>https://www.osha.gov/dte/grant_materials/fy06/46g6-ht22/back_injury_prevention.pd</a:t>
            </a:r>
          </a:p>
          <a:p>
            <a:endParaRPr lang="en-US" dirty="0"/>
          </a:p>
        </p:txBody>
      </p:sp>
    </p:spTree>
    <p:extLst>
      <p:ext uri="{BB962C8B-B14F-4D97-AF65-F5344CB8AC3E}">
        <p14:creationId xmlns:p14="http://schemas.microsoft.com/office/powerpoint/2010/main" val="168065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2943</Words>
  <Application>Microsoft Office PowerPoint</Application>
  <PresentationFormat>On-screen Show (4:3)</PresentationFormat>
  <Paragraphs>547</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Aapex</vt:lpstr>
      <vt:lpstr>Arial</vt:lpstr>
      <vt:lpstr>Tahoma</vt:lpstr>
      <vt:lpstr>Times New Roman</vt:lpstr>
      <vt:lpstr>Wingdings</vt:lpstr>
      <vt:lpstr>swiss</vt:lpstr>
      <vt:lpstr>Preventing Musculoskeletal Injuries Module 5 </vt:lpstr>
      <vt:lpstr>Preventing Musculoskeletal Injuries Module 5</vt:lpstr>
      <vt:lpstr>       Preventing Musculoskeletal Injuries Module 5 </vt:lpstr>
      <vt:lpstr>Preventing Musculoskeletal Injuries Module 5 slide 4 </vt:lpstr>
      <vt:lpstr>Preventing Musculoskeletal Injuries Module 5 slide 5</vt:lpstr>
      <vt:lpstr> </vt:lpstr>
      <vt:lpstr>Preventing Musculoskeletal Injuries Module 5 slide 7</vt:lpstr>
      <vt:lpstr>Preventing Musculoskeletal Injuries Module 5 slide 8</vt:lpstr>
      <vt:lpstr>Preventing Musculoskeletal Injuries Module 5 slide 9</vt:lpstr>
      <vt:lpstr>Preventing Musculoskeletal Injuries Module 5 slide 10</vt:lpstr>
      <vt:lpstr> Preventing Musculoskeletal Injuries</vt:lpstr>
      <vt:lpstr>Preventing Musculoskeletal Injuries Module 5 slide 12 </vt:lpstr>
      <vt:lpstr>Preventing Musculoskeletal Injuries Module 5 slide 13 </vt:lpstr>
      <vt:lpstr>Preventing Musculoskeletal Injuries Module 5 slide 14</vt:lpstr>
      <vt:lpstr>Preventing Musculoskeletal Injuries Module 5 slide 15</vt:lpstr>
      <vt:lpstr>Preventing Musculoskeletal Injuries Module 5 slide 16</vt:lpstr>
      <vt:lpstr>Preventing Musculoskeletal Injuries Module 5 slide 17 </vt:lpstr>
      <vt:lpstr> </vt:lpstr>
      <vt:lpstr>Preventing Musculoskeletal Injuries Module 5 slide 19</vt:lpstr>
      <vt:lpstr>Preventing Musculoskeletal Injuries Module 5 slide 20</vt:lpstr>
      <vt:lpstr>Preventing Musculoskeletal Injuries Module 5 slide 21</vt:lpstr>
      <vt:lpstr>Preventing Musculoskeletal Injuries Module 5 slide 22</vt:lpstr>
      <vt:lpstr>Preventing Musculoskeletal Injuries Module 5 slide 23</vt:lpstr>
      <vt:lpstr>Preventing Musculoskeletal Injuries Module 5 slide 24</vt:lpstr>
      <vt:lpstr>Preventing Musculoskeletal Injuries Module 5 slide 25</vt:lpstr>
      <vt:lpstr>Preventing Musculoskeletal Injuries Module 5 slide 26</vt:lpstr>
      <vt:lpstr>Preventing Musculoskeletal Injuries Module 5 slide 27</vt:lpstr>
      <vt:lpstr>Preventing Musculoskeletal Injuries Module 5 slide 28</vt:lpstr>
      <vt:lpstr>Preventing Musculoskeletal Injuries Module 5 slide 29</vt:lpstr>
      <vt:lpstr>Preventing Musculoskeletal Injuries Module 5 slide 30</vt:lpstr>
      <vt:lpstr>Preventing Musculoskeletal Injuries Module 5 slide 31</vt:lpstr>
      <vt:lpstr>Preventing Musculoskeletal Injuries Module 5 slide 32</vt:lpstr>
      <vt:lpstr>Preventing Musculoskeletal Injuries Module 5 slide 33</vt:lpstr>
      <vt:lpstr>Preventing Musculoskeletal Injuries Module 5 slide 34 </vt:lpstr>
      <vt:lpstr>Preventing Musculoskeletal Injuries Module 5 slide 35</vt:lpstr>
      <vt:lpstr>Preventing Musculoskeletal Injuries Module 5 slide 36</vt:lpstr>
      <vt:lpstr>Preventing Musculoskeletal Injuries Module 5 Slide 37 </vt:lpstr>
      <vt:lpstr>Balanced Tool Belts</vt:lpstr>
      <vt:lpstr>Preventing Musculoskeletal Injuries </vt:lpstr>
      <vt:lpstr> Preventing Musculoskeletal Injuries </vt:lpstr>
      <vt:lpstr>Preventing Musculoskeletal Injuries Module 5 slide 41</vt:lpstr>
      <vt:lpstr>Preventing Musculoskeletal Injuries Module 5 slide 42</vt:lpstr>
      <vt:lpstr>Preventing Musculoskeletal Injuries Module 5 slide 43</vt:lpstr>
      <vt:lpstr>Preventing Musculoskeletal Injuries Module 5 slide 44</vt:lpstr>
      <vt:lpstr>Preventing Musculoskeletal Injuries Module 5 slide 45</vt:lpstr>
      <vt:lpstr>Preventing Musculoskeletal Injuries Module 5 slide 46</vt:lpstr>
      <vt:lpstr>Musculoskeletal Safety</vt:lpstr>
      <vt:lpstr>Musculoskeletal Safety Module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2018-07-23T19:44:23Z</dcterms:created>
  <dcterms:modified xsi:type="dcterms:W3CDTF">2018-07-23T19:48:05Z</dcterms:modified>
</cp:coreProperties>
</file>