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20" r:id="rId1"/>
  </p:sldMasterIdLst>
  <p:notesMasterIdLst>
    <p:notesMasterId r:id="rId52"/>
  </p:notesMasterIdLst>
  <p:handoutMasterIdLst>
    <p:handoutMasterId r:id="rId53"/>
  </p:handoutMasterIdLst>
  <p:sldIdLst>
    <p:sldId id="383" r:id="rId2"/>
    <p:sldId id="388" r:id="rId3"/>
    <p:sldId id="407" r:id="rId4"/>
    <p:sldId id="390" r:id="rId5"/>
    <p:sldId id="397" r:id="rId6"/>
    <p:sldId id="385" r:id="rId7"/>
    <p:sldId id="387" r:id="rId8"/>
    <p:sldId id="391" r:id="rId9"/>
    <p:sldId id="392" r:id="rId10"/>
    <p:sldId id="365" r:id="rId11"/>
    <p:sldId id="366" r:id="rId12"/>
    <p:sldId id="368" r:id="rId13"/>
    <p:sldId id="381" r:id="rId14"/>
    <p:sldId id="398" r:id="rId15"/>
    <p:sldId id="338" r:id="rId16"/>
    <p:sldId id="354" r:id="rId17"/>
    <p:sldId id="355" r:id="rId18"/>
    <p:sldId id="342" r:id="rId19"/>
    <p:sldId id="343" r:id="rId20"/>
    <p:sldId id="344" r:id="rId21"/>
    <p:sldId id="345" r:id="rId22"/>
    <p:sldId id="346" r:id="rId23"/>
    <p:sldId id="347" r:id="rId24"/>
    <p:sldId id="348" r:id="rId25"/>
    <p:sldId id="350" r:id="rId26"/>
    <p:sldId id="410" r:id="rId27"/>
    <p:sldId id="353" r:id="rId28"/>
    <p:sldId id="352" r:id="rId29"/>
    <p:sldId id="321" r:id="rId30"/>
    <p:sldId id="364" r:id="rId31"/>
    <p:sldId id="372" r:id="rId32"/>
    <p:sldId id="322" r:id="rId33"/>
    <p:sldId id="323" r:id="rId34"/>
    <p:sldId id="369" r:id="rId35"/>
    <p:sldId id="370" r:id="rId36"/>
    <p:sldId id="371" r:id="rId37"/>
    <p:sldId id="356" r:id="rId38"/>
    <p:sldId id="359" r:id="rId39"/>
    <p:sldId id="358" r:id="rId40"/>
    <p:sldId id="329" r:id="rId41"/>
    <p:sldId id="330" r:id="rId42"/>
    <p:sldId id="357" r:id="rId43"/>
    <p:sldId id="377" r:id="rId44"/>
    <p:sldId id="408" r:id="rId45"/>
    <p:sldId id="382" r:id="rId46"/>
    <p:sldId id="403" r:id="rId47"/>
    <p:sldId id="406" r:id="rId48"/>
    <p:sldId id="404" r:id="rId49"/>
    <p:sldId id="405" r:id="rId50"/>
    <p:sldId id="399"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mn-cs"/>
      </a:defRPr>
    </a:lvl2pPr>
    <a:lvl3pPr marL="914400" algn="l" rtl="0" fontAlgn="base">
      <a:spcBef>
        <a:spcPct val="0"/>
      </a:spcBef>
      <a:spcAft>
        <a:spcPct val="0"/>
      </a:spcAft>
      <a:defRPr kern="1200">
        <a:solidFill>
          <a:schemeClr val="tx1"/>
        </a:solidFill>
        <a:latin typeface="Constantia" pitchFamily="18" charset="0"/>
        <a:ea typeface="+mn-ea"/>
        <a:cs typeface="+mn-cs"/>
      </a:defRPr>
    </a:lvl3pPr>
    <a:lvl4pPr marL="1371600" algn="l" rtl="0" fontAlgn="base">
      <a:spcBef>
        <a:spcPct val="0"/>
      </a:spcBef>
      <a:spcAft>
        <a:spcPct val="0"/>
      </a:spcAft>
      <a:defRPr kern="1200">
        <a:solidFill>
          <a:schemeClr val="tx1"/>
        </a:solidFill>
        <a:latin typeface="Constantia" pitchFamily="18" charset="0"/>
        <a:ea typeface="+mn-ea"/>
        <a:cs typeface="+mn-cs"/>
      </a:defRPr>
    </a:lvl4pPr>
    <a:lvl5pPr marL="1828800" algn="l" rtl="0" fontAlgn="base">
      <a:spcBef>
        <a:spcPct val="0"/>
      </a:spcBef>
      <a:spcAft>
        <a:spcPct val="0"/>
      </a:spcAft>
      <a:defRPr kern="1200">
        <a:solidFill>
          <a:schemeClr val="tx1"/>
        </a:solidFill>
        <a:latin typeface="Constantia" pitchFamily="18" charset="0"/>
        <a:ea typeface="+mn-ea"/>
        <a:cs typeface="+mn-cs"/>
      </a:defRPr>
    </a:lvl5pPr>
    <a:lvl6pPr marL="2286000" algn="l" defTabSz="914400" rtl="0" eaLnBrk="1" latinLnBrk="0" hangingPunct="1">
      <a:defRPr kern="1200">
        <a:solidFill>
          <a:schemeClr val="tx1"/>
        </a:solidFill>
        <a:latin typeface="Constantia" pitchFamily="18" charset="0"/>
        <a:ea typeface="+mn-ea"/>
        <a:cs typeface="+mn-cs"/>
      </a:defRPr>
    </a:lvl6pPr>
    <a:lvl7pPr marL="2743200" algn="l" defTabSz="914400" rtl="0" eaLnBrk="1" latinLnBrk="0" hangingPunct="1">
      <a:defRPr kern="1200">
        <a:solidFill>
          <a:schemeClr val="tx1"/>
        </a:solidFill>
        <a:latin typeface="Constantia" pitchFamily="18" charset="0"/>
        <a:ea typeface="+mn-ea"/>
        <a:cs typeface="+mn-cs"/>
      </a:defRPr>
    </a:lvl7pPr>
    <a:lvl8pPr marL="3200400" algn="l" defTabSz="914400" rtl="0" eaLnBrk="1" latinLnBrk="0" hangingPunct="1">
      <a:defRPr kern="1200">
        <a:solidFill>
          <a:schemeClr val="tx1"/>
        </a:solidFill>
        <a:latin typeface="Constantia" pitchFamily="18" charset="0"/>
        <a:ea typeface="+mn-ea"/>
        <a:cs typeface="+mn-cs"/>
      </a:defRPr>
    </a:lvl8pPr>
    <a:lvl9pPr marL="3657600" algn="l" defTabSz="914400" rtl="0" eaLnBrk="1" latinLnBrk="0" hangingPunct="1">
      <a:defRPr kern="1200">
        <a:solidFill>
          <a:schemeClr val="tx1"/>
        </a:solidFill>
        <a:latin typeface="Constant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C30B8"/>
    <a:srgbClr val="2810D6"/>
    <a:srgbClr val="5823C3"/>
    <a:srgbClr val="00589A"/>
    <a:srgbClr val="0099CC"/>
    <a:srgbClr val="FF0066"/>
    <a:srgbClr val="FFFF66"/>
    <a:srgbClr val="FFFF00"/>
    <a:srgbClr val="FC3904"/>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64" autoAdjust="0"/>
  </p:normalViewPr>
  <p:slideViewPr>
    <p:cSldViewPr>
      <p:cViewPr>
        <p:scale>
          <a:sx n="80" d="100"/>
          <a:sy n="80" d="100"/>
        </p:scale>
        <p:origin x="2136" y="522"/>
      </p:cViewPr>
      <p:guideLst>
        <p:guide orient="horz" pos="2160"/>
        <p:guide pos="2880"/>
      </p:guideLst>
    </p:cSldViewPr>
  </p:slideViewPr>
  <p:outlineViewPr>
    <p:cViewPr>
      <p:scale>
        <a:sx n="33" d="100"/>
        <a:sy n="33" d="100"/>
      </p:scale>
      <p:origin x="0" y="-40733"/>
    </p:cViewPr>
  </p:outlineViewPr>
  <p:notesTextViewPr>
    <p:cViewPr>
      <p:scale>
        <a:sx n="1" d="1"/>
        <a:sy n="1" d="1"/>
      </p:scale>
      <p:origin x="0" y="0"/>
    </p:cViewPr>
  </p:notesTextViewPr>
  <p:sorterViewPr>
    <p:cViewPr>
      <p:scale>
        <a:sx n="100" d="100"/>
        <a:sy n="100" d="100"/>
      </p:scale>
      <p:origin x="0" y="154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6DF95351-C3F4-4E61-8B0D-E5D41C7AFE77}" type="datetimeFigureOut">
              <a:rPr lang="en-US"/>
              <a:pPr>
                <a:defRPr/>
              </a:pPr>
              <a:t>7/23/2018</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B1F945D3-D81A-4460-9B0B-3AD1165BE600}" type="slidenum">
              <a:rPr lang="en-US"/>
              <a:pPr>
                <a:defRPr/>
              </a:pPr>
              <a:t>‹#›</a:t>
            </a:fld>
            <a:endParaRPr lang="en-US" dirty="0"/>
          </a:p>
        </p:txBody>
      </p:sp>
    </p:spTree>
    <p:extLst>
      <p:ext uri="{BB962C8B-B14F-4D97-AF65-F5344CB8AC3E}">
        <p14:creationId xmlns:p14="http://schemas.microsoft.com/office/powerpoint/2010/main" val="1245373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74B703-5839-4274-A595-D1C983697358}" type="datetimeFigureOut">
              <a:rPr lang="en-US"/>
              <a:pPr>
                <a:defRPr/>
              </a:pPr>
              <a:t>7/23/2018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8F12B12-32F7-4AB0-BB96-362EB92FD234}" type="slidenum">
              <a:rPr lang="en-US"/>
              <a:pPr>
                <a:defRPr/>
              </a:pPr>
              <a:t>‹#›</a:t>
            </a:fld>
            <a:endParaRPr lang="en-US" dirty="0"/>
          </a:p>
        </p:txBody>
      </p:sp>
    </p:spTree>
    <p:extLst>
      <p:ext uri="{BB962C8B-B14F-4D97-AF65-F5344CB8AC3E}">
        <p14:creationId xmlns:p14="http://schemas.microsoft.com/office/powerpoint/2010/main" val="1410250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presents hazard communication requirements.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1</a:t>
            </a:fld>
            <a:endParaRPr lang="en-US" dirty="0"/>
          </a:p>
        </p:txBody>
      </p:sp>
    </p:spTree>
    <p:extLst>
      <p:ext uri="{BB962C8B-B14F-4D97-AF65-F5344CB8AC3E}">
        <p14:creationId xmlns:p14="http://schemas.microsoft.com/office/powerpoint/2010/main" val="103128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changes from the 1994 standard of “right to know” to the 2012 standard of “right to understand”. </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10</a:t>
            </a:fld>
            <a:endParaRPr lang="en-US" dirty="0"/>
          </a:p>
        </p:txBody>
      </p:sp>
    </p:spTree>
    <p:extLst>
      <p:ext uri="{BB962C8B-B14F-4D97-AF65-F5344CB8AC3E}">
        <p14:creationId xmlns:p14="http://schemas.microsoft.com/office/powerpoint/2010/main" val="115605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lays out employee information and training requirements under the 2012 standard.</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11</a:t>
            </a:fld>
            <a:endParaRPr lang="en-US" dirty="0"/>
          </a:p>
        </p:txBody>
      </p:sp>
    </p:spTree>
    <p:extLst>
      <p:ext uri="{BB962C8B-B14F-4D97-AF65-F5344CB8AC3E}">
        <p14:creationId xmlns:p14="http://schemas.microsoft.com/office/powerpoint/2010/main" val="390712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provides details of the 2012 training requirements.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12</a:t>
            </a:fld>
            <a:endParaRPr lang="en-US" dirty="0"/>
          </a:p>
        </p:txBody>
      </p:sp>
    </p:spTree>
    <p:extLst>
      <p:ext uri="{BB962C8B-B14F-4D97-AF65-F5344CB8AC3E}">
        <p14:creationId xmlns:p14="http://schemas.microsoft.com/office/powerpoint/2010/main" val="29101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provides additional details of the 2012 training requirements.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13</a:t>
            </a:fld>
            <a:endParaRPr lang="en-US" dirty="0"/>
          </a:p>
        </p:txBody>
      </p:sp>
    </p:spTree>
    <p:extLst>
      <p:ext uri="{BB962C8B-B14F-4D97-AF65-F5344CB8AC3E}">
        <p14:creationId xmlns:p14="http://schemas.microsoft.com/office/powerpoint/2010/main" val="2831002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indicates new terminology of “SDS” which replaces “MSDS” and indicates there is a 16 section format.</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14</a:t>
            </a:fld>
            <a:endParaRPr lang="en-US" dirty="0"/>
          </a:p>
        </p:txBody>
      </p:sp>
    </p:spTree>
    <p:extLst>
      <p:ext uri="{BB962C8B-B14F-4D97-AF65-F5344CB8AC3E}">
        <p14:creationId xmlns:p14="http://schemas.microsoft.com/office/powerpoint/2010/main" val="95085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an example of the new label style that is to appear on product labels beginning no later than June 1, 2015 (or Dec. 1, 2015 for distributers who still have product in inventory after the June 1, 2015 deadline).  </a:t>
            </a:r>
          </a:p>
          <a:p>
            <a:endParaRPr lang="en-US" dirty="0" smtClean="0"/>
          </a:p>
          <a:p>
            <a:r>
              <a:rPr lang="en-US" dirty="0" smtClean="0"/>
              <a:t>The type of required information is noted in blue.  The actual statements and information will vary depending on the specific health and physical classification of the product.</a:t>
            </a:r>
          </a:p>
          <a:p>
            <a:endParaRPr lang="en-US" dirty="0" smtClean="0"/>
          </a:p>
          <a:p>
            <a:r>
              <a:rPr lang="en-US" sz="1200" kern="1200" dirty="0" smtClean="0">
                <a:solidFill>
                  <a:schemeClr val="tx1"/>
                </a:solidFill>
                <a:effectLst/>
                <a:latin typeface="+mn-lt"/>
                <a:ea typeface="+mn-ea"/>
                <a:cs typeface="+mn-cs"/>
              </a:rPr>
              <a:t>This slide describe label elements including pictograms, signal words, precautionary statements, as well as product and manufacturer identifiers. </a:t>
            </a:r>
            <a:endParaRPr lang="en-US" dirty="0" smtClean="0"/>
          </a:p>
        </p:txBody>
      </p:sp>
      <p:sp>
        <p:nvSpPr>
          <p:cNvPr id="4" name="Slide Number Placeholder 3"/>
          <p:cNvSpPr>
            <a:spLocks noGrp="1"/>
          </p:cNvSpPr>
          <p:nvPr>
            <p:ph type="sldNum" sz="quarter" idx="5"/>
          </p:nvPr>
        </p:nvSpPr>
        <p:spPr/>
        <p:txBody>
          <a:bodyPr/>
          <a:lstStyle/>
          <a:p>
            <a:pPr>
              <a:defRPr/>
            </a:pPr>
            <a:fld id="{EE655C60-5421-42CF-8DC4-28A5234B32FE}" type="slidenum">
              <a:rPr lang="en-US" smtClean="0"/>
              <a:pPr>
                <a:defRPr/>
              </a:pPr>
              <a:t>15</a:t>
            </a:fld>
            <a:endParaRPr lang="en-US" dirty="0"/>
          </a:p>
        </p:txBody>
      </p:sp>
    </p:spTree>
    <p:extLst>
      <p:ext uri="{BB962C8B-B14F-4D97-AF65-F5344CB8AC3E}">
        <p14:creationId xmlns:p14="http://schemas.microsoft.com/office/powerpoint/2010/main" val="42871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pictogram system.</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16</a:t>
            </a:fld>
            <a:endParaRPr lang="en-US" dirty="0"/>
          </a:p>
        </p:txBody>
      </p:sp>
    </p:spTree>
    <p:extLst>
      <p:ext uri="{BB962C8B-B14F-4D97-AF65-F5344CB8AC3E}">
        <p14:creationId xmlns:p14="http://schemas.microsoft.com/office/powerpoint/2010/main" val="320088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1100" y="696913"/>
            <a:ext cx="4648200" cy="348615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This slide presents the requirement for red borders around pictograms. </a:t>
            </a:r>
            <a:endParaRPr lang="en-US" dirty="0" smtClean="0">
              <a:ea typeface="MS PGothic" pitchFamily="34" charset="-128"/>
            </a:endParaRPr>
          </a:p>
        </p:txBody>
      </p:sp>
    </p:spTree>
    <p:extLst>
      <p:ext uri="{BB962C8B-B14F-4D97-AF65-F5344CB8AC3E}">
        <p14:creationId xmlns:p14="http://schemas.microsoft.com/office/powerpoint/2010/main" val="253531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presents sample pictograms for Acute Toxicity, of “severe” and “less severe” nature.</a:t>
            </a:r>
            <a:endParaRPr lang="en-US" dirty="0" smtClean="0"/>
          </a:p>
          <a:p>
            <a:endParaRPr lang="en-US" dirty="0" smtClean="0"/>
          </a:p>
          <a:p>
            <a:r>
              <a:rPr lang="en-US" dirty="0" smtClean="0"/>
              <a:t>These 2 pictograms are specific to acute toxicity  (short-term exposure).   The skull and crossbones is for any substance that is classified as having acute toxicity in health hazard category 1-3.  The acute toxicity health class, category 4 (least hazardous) is represented by an exclamation mark.</a:t>
            </a:r>
          </a:p>
          <a:p>
            <a:endParaRPr lang="en-US" dirty="0" smtClean="0"/>
          </a:p>
          <a:p>
            <a:r>
              <a:rPr lang="en-US" dirty="0" smtClean="0"/>
              <a:t>If the substance is properly labeled, these 2 pictograms will never appear on the same label.  It will be one or the other with skull and crossbones representing the more severe hazard.</a:t>
            </a:r>
          </a:p>
          <a:p>
            <a:endParaRPr lang="en-US" dirty="0" smtClean="0"/>
          </a:p>
          <a:p>
            <a:r>
              <a:rPr lang="en-US" dirty="0" smtClean="0"/>
              <a:t>Additional information for labeling and language associated with these pictograms is found in Appendix C of the Haz Com Standard.</a:t>
            </a:r>
          </a:p>
        </p:txBody>
      </p:sp>
      <p:sp>
        <p:nvSpPr>
          <p:cNvPr id="4" name="Slide Number Placeholder 3"/>
          <p:cNvSpPr>
            <a:spLocks noGrp="1"/>
          </p:cNvSpPr>
          <p:nvPr>
            <p:ph type="sldNum" sz="quarter" idx="5"/>
          </p:nvPr>
        </p:nvSpPr>
        <p:spPr/>
        <p:txBody>
          <a:bodyPr/>
          <a:lstStyle/>
          <a:p>
            <a:pPr>
              <a:defRPr/>
            </a:pPr>
            <a:fld id="{5EA51642-0BCF-4F7A-847E-2C98D295C389}" type="slidenum">
              <a:rPr lang="en-US" smtClean="0"/>
              <a:pPr>
                <a:defRPr/>
              </a:pPr>
              <a:t>18</a:t>
            </a:fld>
            <a:endParaRPr lang="en-US" dirty="0"/>
          </a:p>
        </p:txBody>
      </p:sp>
    </p:spTree>
    <p:extLst>
      <p:ext uri="{BB962C8B-B14F-4D97-AF65-F5344CB8AC3E}">
        <p14:creationId xmlns:p14="http://schemas.microsoft.com/office/powerpoint/2010/main" val="121915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presents sample pictograms for “Health” hazards.</a:t>
            </a:r>
            <a:endParaRPr lang="en-US" dirty="0" smtClean="0"/>
          </a:p>
          <a:p>
            <a:endParaRPr lang="en-US" dirty="0" smtClean="0"/>
          </a:p>
          <a:p>
            <a:r>
              <a:rPr lang="en-US" dirty="0" smtClean="0"/>
              <a:t>*Most employees should be familiar with the pictogram for corrosion on the left.</a:t>
            </a:r>
          </a:p>
          <a:p>
            <a:endParaRPr lang="en-US" dirty="0" smtClean="0"/>
          </a:p>
          <a:p>
            <a:r>
              <a:rPr lang="en-US" dirty="0" smtClean="0"/>
              <a:t>The pictogram to the right is called the “health hazard” pictogram and is represented by the silhouette of a person with a starburst across the chest.  This is used indicate that the substance is a chronic and/or target organ hazard.</a:t>
            </a:r>
          </a:p>
        </p:txBody>
      </p:sp>
      <p:sp>
        <p:nvSpPr>
          <p:cNvPr id="4" name="Slide Number Placeholder 3"/>
          <p:cNvSpPr>
            <a:spLocks noGrp="1"/>
          </p:cNvSpPr>
          <p:nvPr>
            <p:ph type="sldNum" sz="quarter" idx="5"/>
          </p:nvPr>
        </p:nvSpPr>
        <p:spPr/>
        <p:txBody>
          <a:bodyPr/>
          <a:lstStyle/>
          <a:p>
            <a:pPr>
              <a:defRPr/>
            </a:pPr>
            <a:fld id="{AF916DB7-17B6-4DEC-BFBC-1258D6E9D583}" type="slidenum">
              <a:rPr lang="en-US" smtClean="0"/>
              <a:pPr>
                <a:defRPr/>
              </a:pPr>
              <a:t>19</a:t>
            </a:fld>
            <a:endParaRPr lang="en-US" dirty="0"/>
          </a:p>
        </p:txBody>
      </p:sp>
    </p:spTree>
    <p:extLst>
      <p:ext uri="{BB962C8B-B14F-4D97-AF65-F5344CB8AC3E}">
        <p14:creationId xmlns:p14="http://schemas.microsoft.com/office/powerpoint/2010/main" val="318017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42" y="4415790"/>
            <a:ext cx="5608319" cy="418338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presents pictograms for “Physical” hazards.</a:t>
            </a:r>
            <a:endParaRPr lang="en-US" dirty="0" smtClean="0"/>
          </a:p>
          <a:p>
            <a:endParaRPr lang="en-US" dirty="0" smtClean="0"/>
          </a:p>
          <a:p>
            <a:r>
              <a:rPr lang="en-US" dirty="0" smtClean="0"/>
              <a:t>*The next 2 slides (4 pictograms) represent physical hazards.</a:t>
            </a:r>
          </a:p>
        </p:txBody>
      </p:sp>
      <p:sp>
        <p:nvSpPr>
          <p:cNvPr id="4" name="Slide Number Placeholder 3"/>
          <p:cNvSpPr>
            <a:spLocks noGrp="1"/>
          </p:cNvSpPr>
          <p:nvPr>
            <p:ph type="sldNum" sz="quarter" idx="5"/>
          </p:nvPr>
        </p:nvSpPr>
        <p:spPr/>
        <p:txBody>
          <a:bodyPr/>
          <a:lstStyle/>
          <a:p>
            <a:pPr>
              <a:defRPr/>
            </a:pPr>
            <a:fld id="{89C0AFFF-4FD4-4E88-B685-4CFCA94F9AF9}" type="slidenum">
              <a:rPr lang="en-US" smtClean="0"/>
              <a:pPr>
                <a:defRPr/>
              </a:pPr>
              <a:t>20</a:t>
            </a:fld>
            <a:endParaRPr lang="en-US" dirty="0"/>
          </a:p>
        </p:txBody>
      </p:sp>
    </p:spTree>
    <p:extLst>
      <p:ext uri="{BB962C8B-B14F-4D97-AF65-F5344CB8AC3E}">
        <p14:creationId xmlns:p14="http://schemas.microsoft.com/office/powerpoint/2010/main" val="72080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kern="1200" dirty="0" smtClean="0">
                <a:solidFill>
                  <a:schemeClr val="tx1"/>
                </a:solidFill>
                <a:effectLst/>
                <a:latin typeface="+mn-lt"/>
                <a:ea typeface="+mn-ea"/>
                <a:cs typeface="+mn-cs"/>
              </a:rPr>
              <a:t>This slide presents additional pictograms for “Physical” hazards.</a:t>
            </a:r>
            <a:endParaRPr lang="en-US" dirty="0" smtClean="0"/>
          </a:p>
          <a:p>
            <a:pPr eaLnBrk="1" hangingPunct="1"/>
            <a:endParaRPr lang="en-US" dirty="0" smtClean="0"/>
          </a:p>
          <a:p>
            <a:pPr eaLnBrk="1" hangingPunct="1"/>
            <a:r>
              <a:rPr lang="en-US" dirty="0" smtClean="0"/>
              <a:t>Note that the corrosive pictogram used to designate corrosion to metal is the same pictogram used for skin corrosion/serious eye damage/eye irritation under the health hazard classification.  </a:t>
            </a:r>
          </a:p>
          <a:p>
            <a:pPr eaLnBrk="1" hangingPunct="1"/>
            <a:endParaRPr lang="en-US" dirty="0" smtClean="0"/>
          </a:p>
          <a:p>
            <a:pPr eaLnBrk="1" hangingPunct="1"/>
            <a:r>
              <a:rPr lang="en-US" dirty="0" smtClean="0"/>
              <a:t>Not all health hazards represented by this pictogram are corrosive to metal so it is important to look for additional information on the label and in the SDS.</a:t>
            </a:r>
          </a:p>
          <a:p>
            <a:pPr eaLnBrk="1" hangingPunct="1"/>
            <a:endParaRPr lang="en-US" dirty="0" smtClean="0"/>
          </a:p>
          <a:p>
            <a:pPr eaLnBrk="1" hangingPunct="1"/>
            <a:r>
              <a:rPr lang="en-US" dirty="0" smtClean="0"/>
              <a:t>Oxidizers are chemicals that can emit oxygen and increase the risk of fire.</a:t>
            </a:r>
          </a:p>
        </p:txBody>
      </p:sp>
      <p:sp>
        <p:nvSpPr>
          <p:cNvPr id="4" name="Slide Number Placeholder 3"/>
          <p:cNvSpPr>
            <a:spLocks noGrp="1"/>
          </p:cNvSpPr>
          <p:nvPr>
            <p:ph type="sldNum" sz="quarter" idx="5"/>
          </p:nvPr>
        </p:nvSpPr>
        <p:spPr/>
        <p:txBody>
          <a:bodyPr/>
          <a:lstStyle/>
          <a:p>
            <a:pPr>
              <a:defRPr/>
            </a:pPr>
            <a:fld id="{6E55FD22-7192-48CF-94A8-A0A2DDF759ED}" type="slidenum">
              <a:rPr lang="en-US" smtClean="0"/>
              <a:pPr>
                <a:defRPr/>
              </a:pPr>
              <a:t>21</a:t>
            </a:fld>
            <a:endParaRPr lang="en-US" dirty="0"/>
          </a:p>
        </p:txBody>
      </p:sp>
    </p:spTree>
    <p:extLst>
      <p:ext uri="{BB962C8B-B14F-4D97-AF65-F5344CB8AC3E}">
        <p14:creationId xmlns:p14="http://schemas.microsoft.com/office/powerpoint/2010/main" val="4684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describes the “signal word” concepts of “Danger” and “Warning”.</a:t>
            </a:r>
            <a:endParaRPr lang="en-US" dirty="0" smtClean="0"/>
          </a:p>
          <a:p>
            <a:endParaRPr lang="en-US" dirty="0" smtClean="0"/>
          </a:p>
          <a:p>
            <a:r>
              <a:rPr lang="en-US" dirty="0" smtClean="0"/>
              <a:t>*In the past, there have been several signal words that may have been used to indicate a hazard like caution, warning, danger.</a:t>
            </a:r>
          </a:p>
          <a:p>
            <a:endParaRPr lang="en-US" dirty="0" smtClean="0"/>
          </a:p>
          <a:p>
            <a:r>
              <a:rPr lang="en-US" dirty="0" smtClean="0"/>
              <a:t>The GHS permits the use of only 2 signal words: “Danger” and “Warning”. Only 1 of the signal words is permitted to appear on the label based on the classification of the chemical.</a:t>
            </a:r>
          </a:p>
        </p:txBody>
      </p:sp>
      <p:sp>
        <p:nvSpPr>
          <p:cNvPr id="4" name="Slide Number Placeholder 3"/>
          <p:cNvSpPr>
            <a:spLocks noGrp="1"/>
          </p:cNvSpPr>
          <p:nvPr>
            <p:ph type="sldNum" sz="quarter" idx="5"/>
          </p:nvPr>
        </p:nvSpPr>
        <p:spPr/>
        <p:txBody>
          <a:bodyPr/>
          <a:lstStyle/>
          <a:p>
            <a:pPr>
              <a:defRPr/>
            </a:pPr>
            <a:fld id="{E80404F2-BD46-454C-9A8E-BCD29CBB65AB}" type="slidenum">
              <a:rPr lang="en-US" smtClean="0"/>
              <a:pPr>
                <a:defRPr/>
              </a:pPr>
              <a:t>22</a:t>
            </a:fld>
            <a:endParaRPr lang="en-US" dirty="0"/>
          </a:p>
        </p:txBody>
      </p:sp>
    </p:spTree>
    <p:extLst>
      <p:ext uri="{BB962C8B-B14F-4D97-AF65-F5344CB8AC3E}">
        <p14:creationId xmlns:p14="http://schemas.microsoft.com/office/powerpoint/2010/main" val="1636277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identifies required hazard statements on labels when applicable.</a:t>
            </a:r>
            <a:endParaRPr lang="en-US" dirty="0" smtClean="0"/>
          </a:p>
          <a:p>
            <a:endParaRPr lang="en-US" dirty="0" smtClean="0"/>
          </a:p>
          <a:p>
            <a:r>
              <a:rPr lang="en-US" dirty="0" smtClean="0"/>
              <a:t>*Definition of Hazard Statement:</a:t>
            </a:r>
          </a:p>
          <a:p>
            <a:r>
              <a:rPr lang="en-US" dirty="0" smtClean="0"/>
              <a:t>"Hazard statement" means a statement assigned to a hazard class and category that describes the nature of the hazard(s) of a chemical, including, where appropriate, the degree of hazard.</a:t>
            </a:r>
          </a:p>
          <a:p>
            <a:endParaRPr lang="en-US" dirty="0" smtClean="0"/>
          </a:p>
          <a:p>
            <a:r>
              <a:rPr lang="en-US" dirty="0" smtClean="0"/>
              <a:t>Manufacturers, importers and distributers use the classification system outlined in GHS to identify which statements must appear in the SDS and on the label found in Appendix C.</a:t>
            </a:r>
          </a:p>
        </p:txBody>
      </p:sp>
      <p:sp>
        <p:nvSpPr>
          <p:cNvPr id="4" name="Slide Number Placeholder 3"/>
          <p:cNvSpPr>
            <a:spLocks noGrp="1"/>
          </p:cNvSpPr>
          <p:nvPr>
            <p:ph type="sldNum" sz="quarter" idx="5"/>
          </p:nvPr>
        </p:nvSpPr>
        <p:spPr/>
        <p:txBody>
          <a:bodyPr/>
          <a:lstStyle/>
          <a:p>
            <a:pPr>
              <a:defRPr/>
            </a:pPr>
            <a:fld id="{7C02C71A-27F6-4EA7-977D-0F22F55EF7C3}" type="slidenum">
              <a:rPr lang="en-US" smtClean="0"/>
              <a:pPr>
                <a:defRPr/>
              </a:pPr>
              <a:t>23</a:t>
            </a:fld>
            <a:endParaRPr lang="en-US" dirty="0"/>
          </a:p>
        </p:txBody>
      </p:sp>
    </p:spTree>
    <p:extLst>
      <p:ext uri="{BB962C8B-B14F-4D97-AF65-F5344CB8AC3E}">
        <p14:creationId xmlns:p14="http://schemas.microsoft.com/office/powerpoint/2010/main" val="140688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This slide identifies the use of “precautionary” statements on labels.</a:t>
            </a:r>
            <a:endParaRPr lang="en-US" dirty="0" smtClean="0"/>
          </a:p>
          <a:p>
            <a:pPr>
              <a:defRPr/>
            </a:pPr>
            <a:endParaRPr lang="en-US" dirty="0" smtClean="0"/>
          </a:p>
          <a:p>
            <a:pPr>
              <a:defRPr/>
            </a:pPr>
            <a:r>
              <a:rPr lang="en-US" dirty="0" smtClean="0"/>
              <a:t>*Definition of precautionary statement:</a:t>
            </a:r>
          </a:p>
          <a:p>
            <a:pPr>
              <a:defRPr/>
            </a:pPr>
            <a:r>
              <a:rPr lang="en-US" dirty="0" smtClean="0"/>
              <a:t>"Precautionary statement" means a phrase that describes recommended measures that should be taken to minimize or prevent adverse effects resulting from exposure to a hazardous chemical, or improper storage or handling.</a:t>
            </a:r>
          </a:p>
          <a:p>
            <a:pPr>
              <a:defRPr/>
            </a:pPr>
            <a:endParaRPr lang="en-US" dirty="0" smtClean="0"/>
          </a:p>
          <a:p>
            <a:pPr>
              <a:defRPr/>
            </a:pPr>
            <a:r>
              <a:rPr lang="en-US" dirty="0" smtClean="0"/>
              <a:t>The employer is to evaluate the precautionary statements to determine if these need to be followed by employees.  This decision may be based on several factors:</a:t>
            </a:r>
          </a:p>
          <a:p>
            <a:pPr marL="171450" indent="-171450">
              <a:buFont typeface="Arial" pitchFamily="34" charset="0"/>
              <a:buChar char="•"/>
              <a:defRPr/>
            </a:pPr>
            <a:r>
              <a:rPr lang="en-US" dirty="0" smtClean="0"/>
              <a:t>How chemical used</a:t>
            </a:r>
          </a:p>
          <a:p>
            <a:pPr marL="171450" indent="-171450">
              <a:buFont typeface="Arial" pitchFamily="34" charset="0"/>
              <a:buChar char="•"/>
              <a:defRPr/>
            </a:pPr>
            <a:r>
              <a:rPr lang="en-US" dirty="0" smtClean="0"/>
              <a:t>Where it is used (ventilation concerns)</a:t>
            </a:r>
          </a:p>
          <a:p>
            <a:pPr marL="171450" indent="-171450">
              <a:buFont typeface="Arial" pitchFamily="34" charset="0"/>
              <a:buChar char="•"/>
              <a:defRPr/>
            </a:pPr>
            <a:r>
              <a:rPr lang="en-US" dirty="0" smtClean="0"/>
              <a:t>How much of the chemical is used (quantity)</a:t>
            </a:r>
          </a:p>
          <a:p>
            <a:pPr marL="171450" indent="-171450">
              <a:buFont typeface="Arial" pitchFamily="34" charset="0"/>
              <a:buChar char="•"/>
              <a:defRPr/>
            </a:pPr>
            <a:r>
              <a:rPr lang="en-US" dirty="0" smtClean="0"/>
              <a:t>Air sampling or testing results (permissible exposure limits)</a:t>
            </a:r>
          </a:p>
          <a:p>
            <a:pPr marL="171450" indent="-171450">
              <a:buFont typeface="Arial" pitchFamily="34" charset="0"/>
              <a:buChar char="•"/>
              <a:defRPr/>
            </a:pPr>
            <a:r>
              <a:rPr lang="en-US" dirty="0" smtClean="0"/>
              <a:t>How long the chemical is used (time)</a:t>
            </a:r>
          </a:p>
          <a:p>
            <a:pPr marL="171450" indent="-171450">
              <a:buFont typeface="Arial" pitchFamily="34" charset="0"/>
              <a:buChar char="•"/>
              <a:defRPr/>
            </a:pPr>
            <a:r>
              <a:rPr lang="en-US" dirty="0" smtClean="0"/>
              <a:t>Other considerations</a:t>
            </a:r>
          </a:p>
          <a:p>
            <a:pPr marL="171450" indent="-171450">
              <a:buFont typeface="Arial" pitchFamily="34" charset="0"/>
              <a:buChar char="•"/>
              <a:defRPr/>
            </a:pPr>
            <a:endParaRPr lang="en-US" dirty="0" smtClean="0"/>
          </a:p>
          <a:p>
            <a:pPr marL="0" lvl="2">
              <a:buFont typeface="Arial" pitchFamily="34" charset="0"/>
              <a:buNone/>
              <a:defRPr/>
            </a:pPr>
            <a:r>
              <a:rPr lang="en-US" dirty="0" smtClean="0"/>
              <a:t>For example: A precautionary statement may state “</a:t>
            </a:r>
            <a:r>
              <a:rPr lang="en-US" sz="2600" dirty="0" smtClean="0">
                <a:solidFill>
                  <a:srgbClr val="CCCCFF"/>
                </a:solidFill>
              </a:rPr>
              <a:t>Wear respiratory protection</a:t>
            </a:r>
            <a:r>
              <a:rPr lang="en-US" dirty="0" smtClean="0"/>
              <a:t>”; however, employees may not be required to wear a respirator based on the employer’s evaluation of the factors listed above (how, where, how much, time, pel).</a:t>
            </a:r>
            <a:endParaRPr lang="en-US" sz="2600" dirty="0" smtClean="0">
              <a:solidFill>
                <a:srgbClr val="CCCCFF"/>
              </a:solidFill>
            </a:endParaRPr>
          </a:p>
        </p:txBody>
      </p:sp>
      <p:sp>
        <p:nvSpPr>
          <p:cNvPr id="4" name="Slide Number Placeholder 3"/>
          <p:cNvSpPr>
            <a:spLocks noGrp="1"/>
          </p:cNvSpPr>
          <p:nvPr>
            <p:ph type="sldNum" sz="quarter" idx="5"/>
          </p:nvPr>
        </p:nvSpPr>
        <p:spPr/>
        <p:txBody>
          <a:bodyPr/>
          <a:lstStyle/>
          <a:p>
            <a:pPr>
              <a:defRPr/>
            </a:pPr>
            <a:fld id="{F9B02015-AB79-46DC-985D-8D8638D9D68E}" type="slidenum">
              <a:rPr lang="en-US" smtClean="0"/>
              <a:pPr>
                <a:defRPr/>
              </a:pPr>
              <a:t>24</a:t>
            </a:fld>
            <a:endParaRPr lang="en-US" dirty="0"/>
          </a:p>
        </p:txBody>
      </p:sp>
    </p:spTree>
    <p:extLst>
      <p:ext uri="{BB962C8B-B14F-4D97-AF65-F5344CB8AC3E}">
        <p14:creationId xmlns:p14="http://schemas.microsoft.com/office/powerpoint/2010/main" val="3751420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indicates “other information” that may be included on a label.</a:t>
            </a:r>
            <a:endParaRPr lang="en-US" dirty="0" smtClean="0"/>
          </a:p>
          <a:p>
            <a:endParaRPr lang="en-US" dirty="0" smtClean="0"/>
          </a:p>
          <a:p>
            <a:r>
              <a:rPr lang="en-US" dirty="0" smtClean="0"/>
              <a:t>*This is discretionary information that may be provided by the manufacturer, importer or distributer.  This information is not required to be on the label; however it will be found in the SDS.</a:t>
            </a:r>
          </a:p>
        </p:txBody>
      </p:sp>
      <p:sp>
        <p:nvSpPr>
          <p:cNvPr id="4" name="Slide Number Placeholder 3"/>
          <p:cNvSpPr>
            <a:spLocks noGrp="1"/>
          </p:cNvSpPr>
          <p:nvPr>
            <p:ph type="sldNum" sz="quarter" idx="5"/>
          </p:nvPr>
        </p:nvSpPr>
        <p:spPr/>
        <p:txBody>
          <a:bodyPr/>
          <a:lstStyle/>
          <a:p>
            <a:pPr>
              <a:defRPr/>
            </a:pPr>
            <a:fld id="{BCB2AAB9-AC3C-4185-A197-25C4BEBF9A27}" type="slidenum">
              <a:rPr lang="en-US" smtClean="0"/>
              <a:pPr>
                <a:defRPr/>
              </a:pPr>
              <a:t>25</a:t>
            </a:fld>
            <a:endParaRPr lang="en-US" dirty="0"/>
          </a:p>
        </p:txBody>
      </p:sp>
    </p:spTree>
    <p:extLst>
      <p:ext uri="{BB962C8B-B14F-4D97-AF65-F5344CB8AC3E}">
        <p14:creationId xmlns:p14="http://schemas.microsoft.com/office/powerpoint/2010/main" val="2156200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a sample label.</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26</a:t>
            </a:fld>
            <a:endParaRPr lang="en-US" dirty="0"/>
          </a:p>
        </p:txBody>
      </p:sp>
    </p:spTree>
    <p:extLst>
      <p:ext uri="{BB962C8B-B14F-4D97-AF65-F5344CB8AC3E}">
        <p14:creationId xmlns:p14="http://schemas.microsoft.com/office/powerpoint/2010/main" val="2837222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expanded detail on the sample label included in slide 26.</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27</a:t>
            </a:fld>
            <a:endParaRPr lang="en-US" dirty="0"/>
          </a:p>
        </p:txBody>
      </p:sp>
    </p:spTree>
    <p:extLst>
      <p:ext uri="{BB962C8B-B14F-4D97-AF65-F5344CB8AC3E}">
        <p14:creationId xmlns:p14="http://schemas.microsoft.com/office/powerpoint/2010/main" val="1116380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kern="1200" dirty="0" smtClean="0">
                <a:solidFill>
                  <a:schemeClr val="tx1"/>
                </a:solidFill>
                <a:effectLst/>
                <a:latin typeface="+mn-lt"/>
                <a:ea typeface="+mn-ea"/>
                <a:cs typeface="+mn-cs"/>
              </a:rPr>
              <a:t>This slide presents information on “secondary” containers and indicates they are still permitted but have requirements for use.</a:t>
            </a:r>
            <a:endParaRPr lang="en-US" dirty="0" smtClean="0"/>
          </a:p>
          <a:p>
            <a:pPr>
              <a:defRPr/>
            </a:pPr>
            <a:endParaRPr lang="en-US" dirty="0" smtClean="0"/>
          </a:p>
          <a:p>
            <a:pPr>
              <a:defRPr/>
            </a:pPr>
            <a:r>
              <a:rPr lang="en-US" dirty="0" smtClean="0"/>
              <a:t>HMIS = Hazardous Materials Information System (National Paint and Coatings Association)</a:t>
            </a:r>
          </a:p>
          <a:p>
            <a:pPr>
              <a:defRPr/>
            </a:pPr>
            <a:r>
              <a:rPr lang="en-US" dirty="0" smtClean="0"/>
              <a:t>NFPA = National Fire Protection Association</a:t>
            </a:r>
          </a:p>
          <a:p>
            <a:pPr>
              <a:defRPr/>
            </a:pPr>
            <a:endParaRPr lang="en-US" dirty="0" smtClean="0"/>
          </a:p>
          <a:p>
            <a:pPr>
              <a:defRPr/>
            </a:pPr>
            <a:r>
              <a:rPr lang="en-US" dirty="0" smtClean="0">
                <a:solidFill>
                  <a:srgbClr val="FFFF66"/>
                </a:solidFill>
              </a:rPr>
              <a:t>GHS vs. HMIS / NFPA 704</a:t>
            </a:r>
            <a:endParaRPr lang="en-US" dirty="0" smtClean="0"/>
          </a:p>
          <a:p>
            <a:pPr marL="171450" eaLnBrk="1" fontAlgn="auto" hangingPunct="1">
              <a:spcAft>
                <a:spcPts val="0"/>
              </a:spcAft>
              <a:buClr>
                <a:schemeClr val="accent3"/>
              </a:buClr>
              <a:buFont typeface="Wingdings" pitchFamily="2" charset="2"/>
              <a:buNone/>
              <a:defRPr/>
            </a:pPr>
            <a:r>
              <a:rPr lang="en-US" dirty="0" smtClean="0"/>
              <a:t>NFPA &amp; HMIS systems number “4” indicates a severe hazard. </a:t>
            </a:r>
          </a:p>
          <a:p>
            <a:pPr marL="171450" eaLnBrk="1" fontAlgn="auto" hangingPunct="1">
              <a:spcAft>
                <a:spcPts val="0"/>
              </a:spcAft>
              <a:buClr>
                <a:schemeClr val="accent3"/>
              </a:buClr>
              <a:buFont typeface="Wingdings" pitchFamily="2" charset="2"/>
              <a:buNone/>
              <a:defRPr/>
            </a:pPr>
            <a:r>
              <a:rPr lang="en-US" dirty="0" smtClean="0"/>
              <a:t>Under GHS HazCom standard, when a manufacturer, importer, distributer classifies a chemical, a category “4” is the </a:t>
            </a:r>
            <a:r>
              <a:rPr lang="en-US" u="sng" dirty="0" smtClean="0"/>
              <a:t>least</a:t>
            </a:r>
            <a:r>
              <a:rPr lang="en-US" dirty="0" smtClean="0"/>
              <a:t> severe and category “1” in the </a:t>
            </a:r>
            <a:r>
              <a:rPr lang="en-US" u="sng" dirty="0" smtClean="0"/>
              <a:t>most</a:t>
            </a:r>
            <a:r>
              <a:rPr lang="en-US" dirty="0" smtClean="0"/>
              <a:t> severe. </a:t>
            </a:r>
          </a:p>
          <a:p>
            <a:pPr marL="171450" eaLnBrk="1" fontAlgn="auto" hangingPunct="1">
              <a:spcAft>
                <a:spcPts val="0"/>
              </a:spcAft>
              <a:buClr>
                <a:schemeClr val="accent3"/>
              </a:buClr>
              <a:buFont typeface="Wingdings" pitchFamily="2" charset="2"/>
              <a:buNone/>
              <a:defRPr/>
            </a:pPr>
            <a:endParaRPr lang="en-US" dirty="0" smtClean="0"/>
          </a:p>
          <a:p>
            <a:pPr marL="171450" eaLnBrk="1" fontAlgn="auto" hangingPunct="1">
              <a:spcAft>
                <a:spcPts val="0"/>
              </a:spcAft>
              <a:buClr>
                <a:schemeClr val="accent3"/>
              </a:buClr>
              <a:buFont typeface="Wingdings" pitchFamily="2" charset="2"/>
              <a:buNone/>
              <a:defRPr/>
            </a:pPr>
            <a:r>
              <a:rPr lang="en-US" dirty="0" smtClean="0"/>
              <a:t>GHS hazard category numbers may be noted in SDS; NOT required to be present on the container label.</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0C9AB6C0-D915-49A6-AEAD-A8493E1E2BEB}" type="slidenum">
              <a:rPr lang="en-US" smtClean="0"/>
              <a:pPr>
                <a:defRPr/>
              </a:pPr>
              <a:t>28</a:t>
            </a:fld>
            <a:endParaRPr lang="en-US" dirty="0"/>
          </a:p>
        </p:txBody>
      </p:sp>
    </p:spTree>
    <p:extLst>
      <p:ext uri="{BB962C8B-B14F-4D97-AF65-F5344CB8AC3E}">
        <p14:creationId xmlns:p14="http://schemas.microsoft.com/office/powerpoint/2010/main" val="3321636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indicates that employers can still use workplace labeling systems if they provide the required information, but they may need to be updated.</a:t>
            </a:r>
            <a:endParaRPr lang="en-US" dirty="0" smtClean="0"/>
          </a:p>
          <a:p>
            <a:endParaRPr lang="en-US" dirty="0" smtClean="0"/>
          </a:p>
          <a:p>
            <a:r>
              <a:rPr lang="en-US" dirty="0" smtClean="0"/>
              <a:t>*Note:</a:t>
            </a:r>
            <a:r>
              <a:rPr lang="en-US" baseline="0" dirty="0" smtClean="0"/>
              <a:t> You can use other labeling systems provided they do not conflict with OSHA requirements. NFPA and HMIS systems do not conflict and can be used. </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29</a:t>
            </a:fld>
            <a:endParaRPr lang="en-US" dirty="0"/>
          </a:p>
        </p:txBody>
      </p:sp>
    </p:spTree>
    <p:extLst>
      <p:ext uri="{BB962C8B-B14F-4D97-AF65-F5344CB8AC3E}">
        <p14:creationId xmlns:p14="http://schemas.microsoft.com/office/powerpoint/2010/main" val="84272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3612840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an example of the new style of label.</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30</a:t>
            </a:fld>
            <a:endParaRPr lang="en-US" dirty="0"/>
          </a:p>
        </p:txBody>
      </p:sp>
    </p:spTree>
    <p:extLst>
      <p:ext uri="{BB962C8B-B14F-4D97-AF65-F5344CB8AC3E}">
        <p14:creationId xmlns:p14="http://schemas.microsoft.com/office/powerpoint/2010/main" val="368264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depicts acceptable and unacceptable examples of workplace labeling.</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31</a:t>
            </a:fld>
            <a:endParaRPr lang="en-US" dirty="0"/>
          </a:p>
        </p:txBody>
      </p:sp>
    </p:spTree>
    <p:extLst>
      <p:ext uri="{BB962C8B-B14F-4D97-AF65-F5344CB8AC3E}">
        <p14:creationId xmlns:p14="http://schemas.microsoft.com/office/powerpoint/2010/main" val="3990395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introduces the 16 section format for Safety Data Sheets (SDS).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32</a:t>
            </a:fld>
            <a:endParaRPr lang="en-US" dirty="0"/>
          </a:p>
        </p:txBody>
      </p:sp>
    </p:spTree>
    <p:extLst>
      <p:ext uri="{BB962C8B-B14F-4D97-AF65-F5344CB8AC3E}">
        <p14:creationId xmlns:p14="http://schemas.microsoft.com/office/powerpoint/2010/main" val="1763532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lists the 16 sections of Safety Data Sheets (SDS).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33</a:t>
            </a:fld>
            <a:endParaRPr lang="en-US" dirty="0"/>
          </a:p>
        </p:txBody>
      </p:sp>
    </p:spTree>
    <p:extLst>
      <p:ext uri="{BB962C8B-B14F-4D97-AF65-F5344CB8AC3E}">
        <p14:creationId xmlns:p14="http://schemas.microsoft.com/office/powerpoint/2010/main" val="2008687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a sample SDS.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34</a:t>
            </a:fld>
            <a:endParaRPr lang="en-US" dirty="0"/>
          </a:p>
        </p:txBody>
      </p:sp>
    </p:spTree>
    <p:extLst>
      <p:ext uri="{BB962C8B-B14F-4D97-AF65-F5344CB8AC3E}">
        <p14:creationId xmlns:p14="http://schemas.microsoft.com/office/powerpoint/2010/main" val="3964630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details of the sample SDS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35</a:t>
            </a:fld>
            <a:endParaRPr lang="en-US" dirty="0"/>
          </a:p>
        </p:txBody>
      </p:sp>
    </p:spTree>
    <p:extLst>
      <p:ext uri="{BB962C8B-B14F-4D97-AF65-F5344CB8AC3E}">
        <p14:creationId xmlns:p14="http://schemas.microsoft.com/office/powerpoint/2010/main" val="729683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details of the sample SDS.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36</a:t>
            </a:fld>
            <a:endParaRPr lang="en-US" dirty="0"/>
          </a:p>
        </p:txBody>
      </p:sp>
    </p:spTree>
    <p:extLst>
      <p:ext uri="{BB962C8B-B14F-4D97-AF65-F5344CB8AC3E}">
        <p14:creationId xmlns:p14="http://schemas.microsoft.com/office/powerpoint/2010/main" val="306002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kern="1200" dirty="0" smtClean="0">
                <a:solidFill>
                  <a:schemeClr val="tx1"/>
                </a:solidFill>
                <a:effectLst/>
                <a:latin typeface="+mn-lt"/>
                <a:ea typeface="+mn-ea"/>
                <a:cs typeface="+mn-cs"/>
              </a:rPr>
              <a:t>This slide shows supplemental training requirements for employees.</a:t>
            </a:r>
            <a:endParaRPr lang="en-US" dirty="0" smtClean="0">
              <a:solidFill>
                <a:srgbClr val="FF0000"/>
              </a:solidFill>
            </a:endParaRPr>
          </a:p>
          <a:p>
            <a:pPr eaLnBrk="1" hangingPunct="1"/>
            <a:endParaRPr lang="en-US" dirty="0" smtClean="0">
              <a:solidFill>
                <a:srgbClr val="FF0000"/>
              </a:solidFill>
            </a:endParaRPr>
          </a:p>
          <a:p>
            <a:pPr eaLnBrk="1" hangingPunct="1"/>
            <a:r>
              <a:rPr lang="en-US" dirty="0" smtClean="0">
                <a:solidFill>
                  <a:srgbClr val="FF0000"/>
                </a:solidFill>
              </a:rPr>
              <a:t>NOTE: Training </a:t>
            </a:r>
            <a:r>
              <a:rPr lang="en-US" dirty="0" smtClean="0"/>
              <a:t>does not meet the requirements of the Haz Com standard if the employer fails to provide facility specific instruction to employees on the following:</a:t>
            </a:r>
          </a:p>
          <a:p>
            <a:pPr marL="639763" lvl="1" indent="-246063" eaLnBrk="1" hangingPunct="1">
              <a:buFont typeface="Wingdings 2" pitchFamily="18" charset="2"/>
              <a:buChar char=""/>
            </a:pPr>
            <a:r>
              <a:rPr lang="en-US" dirty="0" smtClean="0"/>
              <a:t>Location and availability of written program and SDSs</a:t>
            </a:r>
          </a:p>
          <a:p>
            <a:pPr marL="639763" lvl="1" indent="-246063" eaLnBrk="1" hangingPunct="1">
              <a:buFont typeface="Wingdings 2" pitchFamily="18" charset="2"/>
              <a:buChar char=""/>
            </a:pPr>
            <a:r>
              <a:rPr lang="en-US" dirty="0" smtClean="0"/>
              <a:t>Physical hazards, health hazards and hazards not otherwise classified (HNOC) of the chemicals in the work area</a:t>
            </a:r>
          </a:p>
          <a:p>
            <a:pPr marL="639763" lvl="1" indent="-246063" eaLnBrk="1" hangingPunct="1">
              <a:buFont typeface="Wingdings 2" pitchFamily="18" charset="2"/>
              <a:buChar char=""/>
            </a:pPr>
            <a:r>
              <a:rPr lang="en-US" dirty="0" smtClean="0"/>
              <a:t>Chemical list, location and use of hazardous chemicals</a:t>
            </a:r>
          </a:p>
          <a:p>
            <a:pPr marL="639763" lvl="1" indent="-246063" eaLnBrk="1" hangingPunct="1">
              <a:buFont typeface="Wingdings 2" pitchFamily="18" charset="2"/>
              <a:buChar char=""/>
            </a:pPr>
            <a:r>
              <a:rPr lang="en-US" dirty="0" smtClean="0"/>
              <a:t>Secondary container labeling system </a:t>
            </a:r>
          </a:p>
          <a:p>
            <a:pPr marL="639763" lvl="1" indent="-246063" eaLnBrk="1" hangingPunct="1">
              <a:buFont typeface="Wingdings 2" pitchFamily="18" charset="2"/>
              <a:buChar char=""/>
            </a:pPr>
            <a:r>
              <a:rPr lang="en-US" dirty="0" smtClean="0"/>
              <a:t>Specific procedures to protect employees from the chemical hazards</a:t>
            </a:r>
          </a:p>
          <a:p>
            <a:pPr marL="639763" lvl="1" indent="-246063" eaLnBrk="1" hangingPunct="1">
              <a:buFont typeface="Wingdings 2" pitchFamily="18" charset="2"/>
              <a:buChar char=""/>
            </a:pPr>
            <a:r>
              <a:rPr lang="en-US" dirty="0" smtClean="0"/>
              <a:t>Methods used to detect the presence or release of hazardous chemicals (sensor alarms, odors, visual other monitoring devices</a:t>
            </a:r>
          </a:p>
        </p:txBody>
      </p:sp>
      <p:sp>
        <p:nvSpPr>
          <p:cNvPr id="4" name="Slide Number Placeholder 3"/>
          <p:cNvSpPr>
            <a:spLocks noGrp="1"/>
          </p:cNvSpPr>
          <p:nvPr>
            <p:ph type="sldNum" sz="quarter" idx="5"/>
          </p:nvPr>
        </p:nvSpPr>
        <p:spPr/>
        <p:txBody>
          <a:bodyPr/>
          <a:lstStyle/>
          <a:p>
            <a:pPr>
              <a:defRPr/>
            </a:pPr>
            <a:fld id="{36337D48-639C-4C6B-82C6-60A53E4F8BAD}" type="slidenum">
              <a:rPr lang="en-US" smtClean="0"/>
              <a:pPr>
                <a:defRPr/>
              </a:pPr>
              <a:t>37</a:t>
            </a:fld>
            <a:endParaRPr lang="en-US" dirty="0"/>
          </a:p>
        </p:txBody>
      </p:sp>
    </p:spTree>
    <p:extLst>
      <p:ext uri="{BB962C8B-B14F-4D97-AF65-F5344CB8AC3E}">
        <p14:creationId xmlns:p14="http://schemas.microsoft.com/office/powerpoint/2010/main" val="3406500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shows the requirement for a specific plan and that information must be accessible.</a:t>
            </a:r>
            <a:endParaRPr lang="en-US" dirty="0" smtClean="0"/>
          </a:p>
          <a:p>
            <a:endParaRPr lang="en-US" dirty="0" smtClean="0"/>
          </a:p>
          <a:p>
            <a:r>
              <a:rPr lang="en-US" dirty="0" smtClean="0"/>
              <a:t>Employers must provide facility specific instruction to employees as described on this slide and the next slide to be compliant with the Haz Com training requirements.</a:t>
            </a:r>
          </a:p>
          <a:p>
            <a:endParaRPr lang="en-US" dirty="0" smtClean="0"/>
          </a:p>
          <a:p>
            <a:r>
              <a:rPr lang="en-US" dirty="0" smtClean="0"/>
              <a:t>Employers must also maintain and periodically review the written Haz Com program for the facility which contains all of the information on this slide and the next slide.</a:t>
            </a:r>
          </a:p>
        </p:txBody>
      </p:sp>
      <p:sp>
        <p:nvSpPr>
          <p:cNvPr id="4" name="Slide Number Placeholder 3"/>
          <p:cNvSpPr>
            <a:spLocks noGrp="1"/>
          </p:cNvSpPr>
          <p:nvPr>
            <p:ph type="sldNum" sz="quarter" idx="5"/>
          </p:nvPr>
        </p:nvSpPr>
        <p:spPr/>
        <p:txBody>
          <a:bodyPr/>
          <a:lstStyle/>
          <a:p>
            <a:pPr>
              <a:defRPr/>
            </a:pPr>
            <a:fld id="{1DFD0A87-F9B6-4411-BB8E-14337FA540B6}" type="slidenum">
              <a:rPr lang="en-US" smtClean="0"/>
              <a:pPr>
                <a:defRPr/>
              </a:pPr>
              <a:t>38</a:t>
            </a:fld>
            <a:endParaRPr lang="en-US" dirty="0"/>
          </a:p>
        </p:txBody>
      </p:sp>
    </p:spTree>
    <p:extLst>
      <p:ext uri="{BB962C8B-B14F-4D97-AF65-F5344CB8AC3E}">
        <p14:creationId xmlns:p14="http://schemas.microsoft.com/office/powerpoint/2010/main" val="2991294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shows the required dates for implementation of the GHS.</a:t>
            </a:r>
            <a:endParaRPr lang="en-US" dirty="0" smtClean="0"/>
          </a:p>
          <a:p>
            <a:endParaRPr lang="en-US" dirty="0" smtClean="0"/>
          </a:p>
          <a:p>
            <a:r>
              <a:rPr lang="en-US" dirty="0" smtClean="0"/>
              <a:t>*This chart was provided by Federal OSHA with one addition which is noted in brackets.</a:t>
            </a:r>
          </a:p>
          <a:p>
            <a:endParaRPr lang="en-US" dirty="0" smtClean="0"/>
          </a:p>
          <a:p>
            <a:r>
              <a:rPr lang="en-US" dirty="0" smtClean="0"/>
              <a:t>Effective June 1, 2016 - Vertical chemical specific standards with signage will be changing to harmonize with 1910.1200 Haz Com. Added text in brackets to reflect this.</a:t>
            </a:r>
          </a:p>
          <a:p>
            <a:endParaRPr lang="en-US" dirty="0" smtClean="0"/>
          </a:p>
        </p:txBody>
      </p:sp>
      <p:sp>
        <p:nvSpPr>
          <p:cNvPr id="4" name="Slide Number Placeholder 3"/>
          <p:cNvSpPr>
            <a:spLocks noGrp="1"/>
          </p:cNvSpPr>
          <p:nvPr>
            <p:ph type="sldNum" sz="quarter" idx="5"/>
          </p:nvPr>
        </p:nvSpPr>
        <p:spPr/>
        <p:txBody>
          <a:bodyPr/>
          <a:lstStyle/>
          <a:p>
            <a:pPr>
              <a:defRPr/>
            </a:pPr>
            <a:fld id="{B1F7EBA9-CF01-4247-8E51-F8539D7490FF}" type="slidenum">
              <a:rPr lang="en-US" smtClean="0"/>
              <a:pPr>
                <a:defRPr/>
              </a:pPr>
              <a:t>39</a:t>
            </a:fld>
            <a:endParaRPr lang="en-US" dirty="0"/>
          </a:p>
        </p:txBody>
      </p:sp>
    </p:spTree>
    <p:extLst>
      <p:ext uri="{BB962C8B-B14F-4D97-AF65-F5344CB8AC3E}">
        <p14:creationId xmlns:p14="http://schemas.microsoft.com/office/powerpoint/2010/main" val="155612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lays out the intended learning outcomes from this hazard communication module.</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a:t>
            </a:fld>
            <a:endParaRPr lang="en-US" dirty="0"/>
          </a:p>
        </p:txBody>
      </p:sp>
    </p:spTree>
    <p:extLst>
      <p:ext uri="{BB962C8B-B14F-4D97-AF65-F5344CB8AC3E}">
        <p14:creationId xmlns:p14="http://schemas.microsoft.com/office/powerpoint/2010/main" val="1306917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indicates that signage requirements may also be impacted and may need to be updated.</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40</a:t>
            </a:fld>
            <a:endParaRPr lang="en-US" dirty="0"/>
          </a:p>
        </p:txBody>
      </p:sp>
    </p:spTree>
    <p:extLst>
      <p:ext uri="{BB962C8B-B14F-4D97-AF65-F5344CB8AC3E}">
        <p14:creationId xmlns:p14="http://schemas.microsoft.com/office/powerpoint/2010/main" val="2053573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provides information about requirements to update signs and effective dates.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41</a:t>
            </a:fld>
            <a:endParaRPr lang="en-US" dirty="0"/>
          </a:p>
        </p:txBody>
      </p:sp>
    </p:spTree>
    <p:extLst>
      <p:ext uri="{BB962C8B-B14F-4D97-AF65-F5344CB8AC3E}">
        <p14:creationId xmlns:p14="http://schemas.microsoft.com/office/powerpoint/2010/main" val="3989112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slide identifies hazards that may need to be addressed by sign updates.</a:t>
            </a:r>
            <a:endParaRPr lang="en-US" sz="1100" dirty="0" smtClean="0"/>
          </a:p>
          <a:p>
            <a:endParaRPr lang="en-US" sz="1100" dirty="0" smtClean="0"/>
          </a:p>
          <a:p>
            <a:r>
              <a:rPr lang="en-US" sz="1100" dirty="0" smtClean="0"/>
              <a:t>*This slide lists the other standards that are affected by the Haz Com/GHS change.  Language on required signs in the listed standards will be harmonized with Haz Com and GHS.</a:t>
            </a:r>
          </a:p>
          <a:p>
            <a:endParaRPr lang="en-US" sz="1100" dirty="0" smtClean="0"/>
          </a:p>
          <a:p>
            <a:r>
              <a:rPr lang="en-US" sz="1100" dirty="0" smtClean="0"/>
              <a:t>Fore example the sign for lead will be changed as noted above.</a:t>
            </a:r>
          </a:p>
          <a:p>
            <a:r>
              <a:rPr lang="en-US" sz="1100" dirty="0" smtClean="0"/>
              <a:t> </a:t>
            </a:r>
          </a:p>
          <a:p>
            <a:r>
              <a:rPr lang="en-US" sz="1100" dirty="0" smtClean="0"/>
              <a:t>Refer to the signage handout CET 5533 or MIOSHA website document:</a:t>
            </a:r>
          </a:p>
          <a:p>
            <a:r>
              <a:rPr lang="en-US" sz="1100" dirty="0" smtClean="0"/>
              <a:t>http://www.michigan.gov/documents/lara/lara_miosha_cet5533_402987_7.docx</a:t>
            </a:r>
          </a:p>
          <a:p>
            <a:endParaRPr lang="en-US" sz="1100" dirty="0" smtClean="0"/>
          </a:p>
          <a:p>
            <a:endParaRPr lang="en-US" sz="1100"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52270110-1C3D-45E2-83AB-00DF3DD600D0}" type="slidenum">
              <a:rPr lang="en-US" smtClean="0">
                <a:latin typeface="Arial" charset="0"/>
              </a:rPr>
              <a:pPr eaLnBrk="1" fontAlgn="base" hangingPunct="1">
                <a:spcBef>
                  <a:spcPct val="0"/>
                </a:spcBef>
                <a:spcAft>
                  <a:spcPct val="0"/>
                </a:spcAft>
              </a:pPr>
              <a:t>42</a:t>
            </a:fld>
            <a:endParaRPr lang="en-US" dirty="0" smtClean="0">
              <a:latin typeface="Arial" charset="0"/>
            </a:endParaRPr>
          </a:p>
        </p:txBody>
      </p:sp>
    </p:spTree>
    <p:extLst>
      <p:ext uri="{BB962C8B-B14F-4D97-AF65-F5344CB8AC3E}">
        <p14:creationId xmlns:p14="http://schemas.microsoft.com/office/powerpoint/2010/main" val="1695320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speaker should emphasize that employees must know where SDS are located and have access to the information.  Speaker should ask employees where this information is located in their shops.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43</a:t>
            </a:fld>
            <a:endParaRPr lang="en-US" dirty="0"/>
          </a:p>
        </p:txBody>
      </p:sp>
    </p:spTree>
    <p:extLst>
      <p:ext uri="{BB962C8B-B14F-4D97-AF65-F5344CB8AC3E}">
        <p14:creationId xmlns:p14="http://schemas.microsoft.com/office/powerpoint/2010/main" val="3083217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a variety of OSHA information addressing the GHS.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44</a:t>
            </a:fld>
            <a:endParaRPr lang="en-US" dirty="0"/>
          </a:p>
        </p:txBody>
      </p:sp>
    </p:spTree>
    <p:extLst>
      <p:ext uri="{BB962C8B-B14F-4D97-AF65-F5344CB8AC3E}">
        <p14:creationId xmlns:p14="http://schemas.microsoft.com/office/powerpoint/2010/main" val="1588516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Speaker to introduce the Module 4 in-class exercise. Refer to Module 4 Part A and Part B exercise documents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45</a:t>
            </a:fld>
            <a:endParaRPr lang="en-US" dirty="0"/>
          </a:p>
        </p:txBody>
      </p:sp>
    </p:spTree>
    <p:extLst>
      <p:ext uri="{BB962C8B-B14F-4D97-AF65-F5344CB8AC3E}">
        <p14:creationId xmlns:p14="http://schemas.microsoft.com/office/powerpoint/2010/main" val="2398131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Speaker should emphasize that workers need to know how to navigate an SDS.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46</a:t>
            </a:fld>
            <a:endParaRPr lang="en-US" dirty="0"/>
          </a:p>
        </p:txBody>
      </p:sp>
    </p:spTree>
    <p:extLst>
      <p:ext uri="{BB962C8B-B14F-4D97-AF65-F5344CB8AC3E}">
        <p14:creationId xmlns:p14="http://schemas.microsoft.com/office/powerpoint/2010/main" val="20947244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Speaker to distribute and administer the in-class exercise on navigating an SDS. Distribute the “Chemical Stuff” handout.</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47</a:t>
            </a:fld>
            <a:endParaRPr lang="en-US" dirty="0"/>
          </a:p>
        </p:txBody>
      </p:sp>
    </p:spTree>
    <p:extLst>
      <p:ext uri="{BB962C8B-B14F-4D97-AF65-F5344CB8AC3E}">
        <p14:creationId xmlns:p14="http://schemas.microsoft.com/office/powerpoint/2010/main" val="2018702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Speaker to administer Part B creating an SDS locator.  Where can SDS be found in your shop?</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48</a:t>
            </a:fld>
            <a:endParaRPr lang="en-US" dirty="0"/>
          </a:p>
        </p:txBody>
      </p:sp>
    </p:spTree>
    <p:extLst>
      <p:ext uri="{BB962C8B-B14F-4D97-AF65-F5344CB8AC3E}">
        <p14:creationId xmlns:p14="http://schemas.microsoft.com/office/powerpoint/2010/main" val="524064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Speaker to present the answers to the Part A exercise on navigating an SDS and should encourage attendees to discuss where the SDS are located in their shop. </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49</a:t>
            </a:fld>
            <a:endParaRPr lang="en-US" dirty="0"/>
          </a:p>
        </p:txBody>
      </p:sp>
    </p:spTree>
    <p:extLst>
      <p:ext uri="{BB962C8B-B14F-4D97-AF65-F5344CB8AC3E}">
        <p14:creationId xmlns:p14="http://schemas.microsoft.com/office/powerpoint/2010/main" val="192937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a general overview of the hazard communication module.</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5</a:t>
            </a:fld>
            <a:endParaRPr lang="en-US" dirty="0"/>
          </a:p>
        </p:txBody>
      </p:sp>
    </p:spTree>
    <p:extLst>
      <p:ext uri="{BB962C8B-B14F-4D97-AF65-F5344CB8AC3E}">
        <p14:creationId xmlns:p14="http://schemas.microsoft.com/office/powerpoint/2010/main" val="23498283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“Chemical Stuff” example used for the Module 4 Part A exercise.</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50</a:t>
            </a:fld>
            <a:endParaRPr lang="en-US" dirty="0"/>
          </a:p>
        </p:txBody>
      </p:sp>
    </p:spTree>
    <p:extLst>
      <p:ext uri="{BB962C8B-B14F-4D97-AF65-F5344CB8AC3E}">
        <p14:creationId xmlns:p14="http://schemas.microsoft.com/office/powerpoint/2010/main" val="289182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OSHA publishes a useful guide addressing hazard communication in small business entities.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6</a:t>
            </a:fld>
            <a:endParaRPr lang="en-US" dirty="0"/>
          </a:p>
        </p:txBody>
      </p:sp>
    </p:spTree>
    <p:extLst>
      <p:ext uri="{BB962C8B-B14F-4D97-AF65-F5344CB8AC3E}">
        <p14:creationId xmlns:p14="http://schemas.microsoft.com/office/powerpoint/2010/main" val="97373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OSHA HCS, 29 CFR 1910.1200 addresses hazard communication.</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7</a:t>
            </a:fld>
            <a:endParaRPr lang="en-US" dirty="0"/>
          </a:p>
        </p:txBody>
      </p:sp>
    </p:spTree>
    <p:extLst>
      <p:ext uri="{BB962C8B-B14F-4D97-AF65-F5344CB8AC3E}">
        <p14:creationId xmlns:p14="http://schemas.microsoft.com/office/powerpoint/2010/main" val="348642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describes the Globally Harmonized System of Classification and Labeling of Chemicals.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8</a:t>
            </a:fld>
            <a:endParaRPr lang="en-US" dirty="0"/>
          </a:p>
        </p:txBody>
      </p:sp>
    </p:spTree>
    <p:extLst>
      <p:ext uri="{BB962C8B-B14F-4D97-AF65-F5344CB8AC3E}">
        <p14:creationId xmlns:p14="http://schemas.microsoft.com/office/powerpoint/2010/main" val="348642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depicts the Globally Harmonized System of Classification and Labeling of Chemicals.</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9</a:t>
            </a:fld>
            <a:endParaRPr lang="en-US" dirty="0"/>
          </a:p>
        </p:txBody>
      </p:sp>
    </p:spTree>
    <p:extLst>
      <p:ext uri="{BB962C8B-B14F-4D97-AF65-F5344CB8AC3E}">
        <p14:creationId xmlns:p14="http://schemas.microsoft.com/office/powerpoint/2010/main" val="348642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4" y="1524005"/>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9" y="5617580"/>
            <a:ext cx="538223" cy="738664"/>
          </a:xfrm>
          <a:prstGeom prst="rect">
            <a:avLst/>
          </a:prstGeom>
          <a:noFill/>
        </p:spPr>
        <p:txBody>
          <a:bodyPr wrap="square" rtlCol="0">
            <a:spAutoFit/>
          </a:bodyPr>
          <a:lstStyle/>
          <a:p>
            <a:pPr fontAlgn="auto">
              <a:spcBef>
                <a:spcPts val="0"/>
              </a:spcBef>
              <a:spcAft>
                <a:spcPts val="0"/>
              </a:spcAft>
            </a:pPr>
            <a:endParaRPr lang="en-US" sz="1400" kern="0" dirty="0" smtClean="0">
              <a:solidFill>
                <a:srgbClr val="000000"/>
              </a:solidFill>
              <a:latin typeface="Arial"/>
              <a:cs typeface="Arial"/>
              <a:sym typeface="Arial"/>
              <a:rtl val="0"/>
            </a:endParaRPr>
          </a:p>
          <a:p>
            <a:pPr fontAlgn="auto">
              <a:spcBef>
                <a:spcPts val="0"/>
              </a:spcBef>
              <a:spcAft>
                <a:spcPts val="0"/>
              </a:spcAft>
            </a:pPr>
            <a:endParaRPr lang="en-US" sz="1400" kern="0" dirty="0" smtClean="0">
              <a:solidFill>
                <a:srgbClr val="000000"/>
              </a:solidFill>
              <a:latin typeface="Arial"/>
              <a:cs typeface="Arial"/>
              <a:sym typeface="Arial"/>
              <a:rtl val="0"/>
            </a:endParaRPr>
          </a:p>
          <a:p>
            <a:pPr fontAlgn="auto">
              <a:spcBef>
                <a:spcPts val="0"/>
              </a:spcBef>
              <a:spcAft>
                <a:spcPts val="0"/>
              </a:spcAft>
            </a:pPr>
            <a:endParaRPr lang="en-US" sz="1400" kern="0" dirty="0">
              <a:solidFill>
                <a:srgbClr val="000000"/>
              </a:solidFill>
              <a:latin typeface="Arial"/>
              <a:cs typeface="Arial"/>
              <a:sym typeface="Arial"/>
              <a:rtl val="0"/>
            </a:endParaRPr>
          </a:p>
        </p:txBody>
      </p:sp>
      <p:sp>
        <p:nvSpPr>
          <p:cNvPr id="3" name="Date Placeholder 2"/>
          <p:cNvSpPr>
            <a:spLocks noGrp="1"/>
          </p:cNvSpPr>
          <p:nvPr>
            <p:ph type="dt" sz="half" idx="10"/>
          </p:nvPr>
        </p:nvSpPr>
        <p:spPr/>
        <p:txBody>
          <a:bodyPr/>
          <a:lstStyle/>
          <a:p>
            <a:fld id="{F62C5EE1-3DE7-4BE7-B610-9EAA915FC7E2}" type="datetime1">
              <a:rPr lang="en-US" smtClean="0">
                <a:solidFill>
                  <a:srgbClr val="000000">
                    <a:tint val="75000"/>
                  </a:srgbClr>
                </a:solidFill>
              </a:rPr>
              <a:t>7/23/2018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901479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4"/>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5"/>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srgbClr val="000000">
                  <a:tint val="75000"/>
                </a:srgbClr>
              </a:solidFill>
              <a:latin typeface="Arial"/>
              <a:cs typeface="Arial"/>
              <a:sym typeface="Arial"/>
              <a:rtl val="0"/>
            </a:endParaRPr>
          </a:p>
        </p:txBody>
      </p:sp>
      <p:sp>
        <p:nvSpPr>
          <p:cNvPr id="3" name="Slide Number Placeholder 2"/>
          <p:cNvSpPr>
            <a:spLocks noGrp="1"/>
          </p:cNvSpPr>
          <p:nvPr>
            <p:ph type="sldNum" sz="quarter" idx="4"/>
          </p:nvPr>
        </p:nvSpPr>
        <p:spPr>
          <a:xfrm>
            <a:off x="6553200" y="6356355"/>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3F18419-AC6D-4ED2-A892-A000DD3A58AB}" type="slidenum">
              <a:rPr lang="en-US" kern="0" smtClean="0">
                <a:solidFill>
                  <a:srgbClr val="000000">
                    <a:tint val="75000"/>
                  </a:srgbClr>
                </a:solidFill>
                <a:latin typeface="Arial"/>
                <a:cs typeface="Arial"/>
                <a:sym typeface="Arial"/>
                <a:rtl val="0"/>
              </a:rPr>
              <a:pPr fontAlgn="auto">
                <a:spcBef>
                  <a:spcPts val="0"/>
                </a:spcBef>
                <a:spcAft>
                  <a:spcPts val="0"/>
                </a:spcAft>
              </a:pPr>
              <a:t>‹#›</a:t>
            </a:fld>
            <a:endParaRPr lang="en-US" kern="0">
              <a:solidFill>
                <a:srgbClr val="000000">
                  <a:tint val="75000"/>
                </a:srgbClr>
              </a:solidFill>
              <a:latin typeface="Arial"/>
              <a:cs typeface="Arial"/>
              <a:sym typeface="Arial"/>
              <a:rtl val="0"/>
            </a:endParaRPr>
          </a:p>
        </p:txBody>
      </p:sp>
      <p:sp>
        <p:nvSpPr>
          <p:cNvPr id="4" name="Date Placeholder 3"/>
          <p:cNvSpPr>
            <a:spLocks noGrp="1"/>
          </p:cNvSpPr>
          <p:nvPr>
            <p:ph type="dt" sz="half" idx="2"/>
          </p:nvPr>
        </p:nvSpPr>
        <p:spPr>
          <a:xfrm>
            <a:off x="457200" y="6356355"/>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EA05F9B-3FC3-4FBD-B0C8-7820ED937F4D}" type="datetime1">
              <a:rPr lang="en-US" kern="0" smtClean="0">
                <a:solidFill>
                  <a:srgbClr val="000000">
                    <a:tint val="75000"/>
                  </a:srgbClr>
                </a:solidFill>
                <a:latin typeface="Arial"/>
                <a:cs typeface="Arial"/>
                <a:sym typeface="Arial"/>
                <a:rtl val="0"/>
              </a:rPr>
              <a:t>7/23/2018</a:t>
            </a:fld>
            <a:endParaRPr lang="en-US" kern="0">
              <a:solidFill>
                <a:srgbClr val="000000">
                  <a:tint val="75000"/>
                </a:srgbClr>
              </a:solidFill>
              <a:latin typeface="Arial"/>
              <a:cs typeface="Arial"/>
              <a:sym typeface="Arial"/>
              <a:rtl val="0"/>
            </a:endParaRPr>
          </a:p>
        </p:txBody>
      </p:sp>
    </p:spTree>
    <p:extLst>
      <p:ext uri="{BB962C8B-B14F-4D97-AF65-F5344CB8AC3E}">
        <p14:creationId xmlns:p14="http://schemas.microsoft.com/office/powerpoint/2010/main" val="2004038504"/>
      </p:ext>
    </p:extLst>
  </p:cSld>
  <p:clrMap bg1="lt1" tx1="dk1" bg2="lt2" tx2="dk2" accent1="accent1" accent2="accent2" accent3="accent3" accent4="accent4" accent5="accent5" accent6="accent6" hlink="hlink" folHlink="folHlink"/>
  <p:sldLayoutIdLst>
    <p:sldLayoutId id="2147484025"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www.aisc.org/content.aspx?id=35366"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aisc.org/content.aspx?id=35366"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aisc.org/content.aspx?id=35366"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aisc.org/content.aspx?id=35366" TargetMode="External"/><Relationship Id="rId5" Type="http://schemas.openxmlformats.org/officeDocument/2006/relationships/image" Target="../media/image1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aisc.org/content.aspx?id=35366" TargetMode="External"/><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osha.gov/dsg/hazcom/ghs.html" TargetMode="External"/><Relationship Id="rId5" Type="http://schemas.openxmlformats.org/officeDocument/2006/relationships/image" Target="../media/image19.png"/><Relationship Id="rId4" Type="http://schemas.openxmlformats.org/officeDocument/2006/relationships/hyperlink" Target="http://www.aisc.org/content.aspx?id=3536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www.aisc.org/content.aspx?id=35366" TargetMode="Externa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ha.gov/dsg/hazcom/ghs.html"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hyperlink" Target="https://www.osha.gov/dte/outreach/intro_osha/3_sds.pdf" TargetMode="External"/><Relationship Id="rId4" Type="http://schemas.openxmlformats.org/officeDocument/2006/relationships/hyperlink" Target="https://www.osha.gov/dsg/hazcom/ghs.html#b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 Communication - </a:t>
            </a:r>
            <a:r>
              <a:rPr lang="en-US" sz="2400" dirty="0" smtClean="0">
                <a:solidFill>
                  <a:srgbClr val="0C30B8"/>
                </a:solidFill>
              </a:rPr>
              <a:t>Module 4</a:t>
            </a:r>
            <a:endParaRPr lang="en-US" sz="2400" dirty="0">
              <a:solidFill>
                <a:srgbClr val="0C30B8"/>
              </a:solidFill>
            </a:endParaRPr>
          </a:p>
        </p:txBody>
      </p:sp>
      <p:sp>
        <p:nvSpPr>
          <p:cNvPr id="3" name="Text Placeholder 2"/>
          <p:cNvSpPr>
            <a:spLocks noGrp="1"/>
          </p:cNvSpPr>
          <p:nvPr>
            <p:ph type="body" idx="1"/>
          </p:nvPr>
        </p:nvSpPr>
        <p:spPr>
          <a:xfrm>
            <a:off x="457200" y="2032270"/>
            <a:ext cx="7726101" cy="3724153"/>
          </a:xfrm>
        </p:spPr>
        <p:txBody>
          <a:bodyPr/>
          <a:lstStyle/>
          <a:p>
            <a:r>
              <a:rPr lang="en-US" dirty="0"/>
              <a:t>S</a:t>
            </a:r>
            <a:r>
              <a:rPr lang="en-US" dirty="0" smtClean="0"/>
              <a:t>pecial </a:t>
            </a:r>
            <a:r>
              <a:rPr lang="en-US" dirty="0"/>
              <a:t>Warehouse </a:t>
            </a:r>
            <a:endParaRPr lang="en-US" dirty="0" smtClean="0"/>
          </a:p>
          <a:p>
            <a:r>
              <a:rPr lang="en-US" dirty="0" smtClean="0"/>
              <a:t>Worker </a:t>
            </a:r>
            <a:r>
              <a:rPr lang="en-US" dirty="0"/>
              <a:t>Hazards </a:t>
            </a:r>
            <a:endParaRPr lang="en-US" dirty="0" smtClean="0"/>
          </a:p>
          <a:p>
            <a:r>
              <a:rPr lang="en-US" dirty="0" smtClean="0"/>
              <a:t>in</a:t>
            </a:r>
            <a:r>
              <a:rPr lang="en-US" sz="2000" dirty="0" smtClean="0"/>
              <a:t> </a:t>
            </a:r>
            <a:r>
              <a:rPr lang="en-US" dirty="0"/>
              <a:t>Structural Steel </a:t>
            </a:r>
            <a:endParaRPr lang="en-US" dirty="0" smtClean="0"/>
          </a:p>
          <a:p>
            <a:r>
              <a:rPr lang="en-US" dirty="0" smtClean="0"/>
              <a:t>Fabricating </a:t>
            </a:r>
            <a:r>
              <a:rPr lang="en-US" dirty="0"/>
              <a:t>and </a:t>
            </a:r>
            <a:endParaRPr lang="en-US" dirty="0" smtClean="0"/>
          </a:p>
          <a:p>
            <a:r>
              <a:rPr lang="en-US" dirty="0" smtClean="0"/>
              <a:t>Supply Companies</a:t>
            </a:r>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t>1</a:t>
            </a:fld>
            <a:endParaRPr lang="en-US" dirty="0"/>
          </a:p>
        </p:txBody>
      </p:sp>
      <p:pic>
        <p:nvPicPr>
          <p:cNvPr id="9" name="Picture 8" descr="IMG_0267.JPG" title="Photo - steel fabrication"/>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14800" y="2032270"/>
            <a:ext cx="4707107" cy="3530330"/>
          </a:xfrm>
          <a:prstGeom prst="rect">
            <a:avLst/>
          </a:prstGeom>
        </p:spPr>
      </p:pic>
      <p:sp>
        <p:nvSpPr>
          <p:cNvPr id="6" name="Rectangle 5"/>
          <p:cNvSpPr/>
          <p:nvPr/>
        </p:nvSpPr>
        <p:spPr>
          <a:xfrm>
            <a:off x="4572000" y="5715000"/>
            <a:ext cx="4572000" cy="276999"/>
          </a:xfrm>
          <a:prstGeom prst="rect">
            <a:avLst/>
          </a:prstGeom>
        </p:spPr>
        <p:txBody>
          <a:bodyPr>
            <a:spAutoFit/>
          </a:bodyPr>
          <a:lstStyle/>
          <a:p>
            <a:r>
              <a:rPr lang="en-US" sz="1200" dirty="0">
                <a:latin typeface="+mn-lt"/>
              </a:rPr>
              <a:t>Photo </a:t>
            </a:r>
            <a:r>
              <a:rPr lang="en-US" sz="1200" dirty="0" smtClean="0">
                <a:latin typeface="+mn-lt"/>
              </a:rPr>
              <a:t>from Douglas Steel Fabricating Corporation</a:t>
            </a:r>
            <a:endParaRPr lang="en-US" sz="1200" dirty="0">
              <a:latin typeface="+mn-lt"/>
            </a:endParaRPr>
          </a:p>
        </p:txBody>
      </p:sp>
    </p:spTree>
    <p:extLst>
      <p:ext uri="{BB962C8B-B14F-4D97-AF65-F5344CB8AC3E}">
        <p14:creationId xmlns:p14="http://schemas.microsoft.com/office/powerpoint/2010/main" val="410566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defRPr/>
            </a:pPr>
            <a:r>
              <a:rPr lang="en-US" sz="2400" b="1" dirty="0">
                <a:solidFill>
                  <a:srgbClr val="0C30B8"/>
                </a:solidFill>
              </a:rPr>
              <a:t>Employee Information and </a:t>
            </a:r>
            <a:r>
              <a:rPr lang="en-US" sz="2400" b="1" dirty="0" smtClean="0">
                <a:solidFill>
                  <a:srgbClr val="0C30B8"/>
                </a:solidFill>
              </a:rPr>
              <a:t>Training:</a:t>
            </a:r>
            <a:endParaRPr lang="en-US" sz="2400" b="0" dirty="0" smtClean="0">
              <a:solidFill>
                <a:srgbClr val="0C30B8"/>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10</a:t>
            </a:r>
            <a:endParaRPr lang="en-US" sz="3600" b="1" dirty="0">
              <a:solidFill>
                <a:schemeClr val="bg1"/>
              </a:solidFill>
            </a:endParaRPr>
          </a:p>
        </p:txBody>
      </p:sp>
      <p:sp>
        <p:nvSpPr>
          <p:cNvPr id="7" name="Slide Number Placeholder 6"/>
          <p:cNvSpPr>
            <a:spLocks noGrp="1"/>
          </p:cNvSpPr>
          <p:nvPr>
            <p:ph type="sldNum" sz="quarter" idx="12"/>
          </p:nvPr>
        </p:nvSpPr>
        <p:spPr/>
        <p:txBody>
          <a:bodyPr/>
          <a:lstStyle/>
          <a:p>
            <a:pPr>
              <a:defRPr/>
            </a:pPr>
            <a:fld id="{9B5C385D-4B24-4249-900C-D49B6D01BA78}" type="slidenum">
              <a:rPr lang="en-US" smtClean="0"/>
              <a:pPr>
                <a:defRPr/>
              </a:pPr>
              <a:t>10</a:t>
            </a:fld>
            <a:endParaRPr lang="en-US" dirty="0"/>
          </a:p>
        </p:txBody>
      </p:sp>
      <p:sp>
        <p:nvSpPr>
          <p:cNvPr id="4" name="Content Placeholder 3"/>
          <p:cNvSpPr>
            <a:spLocks noGrp="1"/>
          </p:cNvSpPr>
          <p:nvPr>
            <p:ph sz="quarter" idx="4294967295"/>
          </p:nvPr>
        </p:nvSpPr>
        <p:spPr>
          <a:xfrm>
            <a:off x="228600" y="2133601"/>
            <a:ext cx="4040188" cy="4373563"/>
          </a:xfrm>
        </p:spPr>
        <p:txBody>
          <a:bodyPr/>
          <a:lstStyle/>
          <a:p>
            <a:pPr>
              <a:spcBef>
                <a:spcPts val="0"/>
              </a:spcBef>
              <a:buClr>
                <a:srgbClr val="00589A"/>
              </a:buClr>
              <a:defRPr/>
            </a:pP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sz="2400" b="1" dirty="0" err="1">
                <a:solidFill>
                  <a:srgbClr val="0C30B8"/>
                </a:solidFill>
                <a:latin typeface="Arial" panose="020B0604020202020204" pitchFamily="34" charset="0"/>
                <a:cs typeface="Arial" panose="020B0604020202020204" pitchFamily="34" charset="0"/>
              </a:rPr>
              <a:t>HazCom</a:t>
            </a:r>
            <a:r>
              <a:rPr lang="en-US" sz="2400" b="1" dirty="0">
                <a:solidFill>
                  <a:srgbClr val="0C30B8"/>
                </a:solidFill>
                <a:latin typeface="Arial" panose="020B0604020202020204" pitchFamily="34" charset="0"/>
                <a:cs typeface="Arial" panose="020B0604020202020204" pitchFamily="34" charset="0"/>
              </a:rPr>
              <a:t> </a:t>
            </a:r>
            <a:r>
              <a:rPr lang="en-US" sz="2400" b="1" dirty="0" smtClean="0">
                <a:solidFill>
                  <a:srgbClr val="0C30B8"/>
                </a:solidFill>
                <a:latin typeface="Arial" panose="020B0604020202020204" pitchFamily="34" charset="0"/>
                <a:cs typeface="Arial" panose="020B0604020202020204" pitchFamily="34" charset="0"/>
              </a:rPr>
              <a:t>1994</a:t>
            </a:r>
            <a:endParaRPr lang="en-US" sz="2400" dirty="0">
              <a:solidFill>
                <a:srgbClr val="0C30B8"/>
              </a:solidFill>
              <a:latin typeface="Arial" panose="020B0604020202020204" pitchFamily="34" charset="0"/>
              <a:cs typeface="Arial" panose="020B0604020202020204" pitchFamily="34" charset="0"/>
            </a:endParaRPr>
          </a:p>
          <a:p>
            <a:pPr>
              <a:spcBef>
                <a:spcPts val="0"/>
              </a:spcBef>
              <a:buClr>
                <a:srgbClr val="0C30B8"/>
              </a:buClr>
              <a:defRPr/>
            </a:pPr>
            <a:r>
              <a:rPr lang="en-US" dirty="0" smtClean="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Right to Know”</a:t>
            </a:r>
          </a:p>
          <a:p>
            <a:pPr marL="709613" lvl="1"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Employees need to know the information on the chemicals is available and how to get the information on the hazards involved</a:t>
            </a:r>
          </a:p>
        </p:txBody>
      </p:sp>
      <p:sp>
        <p:nvSpPr>
          <p:cNvPr id="6" name="Content Placeholder 5"/>
          <p:cNvSpPr>
            <a:spLocks noGrp="1"/>
          </p:cNvSpPr>
          <p:nvPr>
            <p:ph sz="quarter" idx="4294967295"/>
          </p:nvPr>
        </p:nvSpPr>
        <p:spPr>
          <a:xfrm>
            <a:off x="4572004" y="2209801"/>
            <a:ext cx="4041775" cy="4373563"/>
          </a:xfrm>
        </p:spPr>
        <p:txBody>
          <a:bodyPr/>
          <a:lstStyle/>
          <a:p>
            <a:pPr>
              <a:buClr>
                <a:schemeClr val="accent4"/>
              </a:buClr>
              <a:defRPr/>
            </a:pPr>
            <a:r>
              <a:rPr lang="en-US" sz="2400" dirty="0" smtClean="0">
                <a:solidFill>
                  <a:srgbClr val="00589A"/>
                </a:solidFill>
                <a:latin typeface="Arial" panose="020B0604020202020204" pitchFamily="34" charset="0"/>
                <a:cs typeface="Arial" panose="020B0604020202020204" pitchFamily="34" charset="0"/>
              </a:rPr>
              <a:t>      </a:t>
            </a:r>
            <a:r>
              <a:rPr lang="en-US" sz="2400" b="1" dirty="0" err="1" smtClean="0">
                <a:solidFill>
                  <a:srgbClr val="0C30B8"/>
                </a:solidFill>
                <a:latin typeface="Arial" panose="020B0604020202020204" pitchFamily="34" charset="0"/>
                <a:cs typeface="Arial" panose="020B0604020202020204" pitchFamily="34" charset="0"/>
              </a:rPr>
              <a:t>HazCom</a:t>
            </a:r>
            <a:r>
              <a:rPr lang="en-US" sz="2400" b="1" dirty="0" smtClean="0">
                <a:solidFill>
                  <a:srgbClr val="0C30B8"/>
                </a:solidFill>
                <a:latin typeface="Arial" panose="020B0604020202020204" pitchFamily="34" charset="0"/>
                <a:cs typeface="Arial" panose="020B0604020202020204" pitchFamily="34" charset="0"/>
              </a:rPr>
              <a:t> 2012</a:t>
            </a:r>
          </a:p>
          <a:p>
            <a:pPr>
              <a:buClr>
                <a:schemeClr val="accent4"/>
              </a:buClr>
              <a:defRPr/>
            </a:pPr>
            <a:r>
              <a:rPr lang="en-US" sz="2400" dirty="0" smtClean="0">
                <a:solidFill>
                  <a:srgbClr val="00589A"/>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Right to Understand”</a:t>
            </a:r>
          </a:p>
          <a:p>
            <a:pPr marL="709613" lvl="1"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Employees need to understand and identify the hazards related to a chemical by pictogram and reading the label on the product</a:t>
            </a:r>
          </a:p>
        </p:txBody>
      </p:sp>
      <p:sp>
        <p:nvSpPr>
          <p:cNvPr id="10" name="Rectangle 9"/>
          <p:cNvSpPr/>
          <p:nvPr/>
        </p:nvSpPr>
        <p:spPr>
          <a:xfrm>
            <a:off x="914400" y="6038163"/>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293057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11</a:t>
            </a:r>
            <a:endParaRPr lang="en-US" sz="3600" b="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9B5C385D-4B24-4249-900C-D49B6D01BA78}" type="slidenum">
              <a:rPr lang="en-US" smtClean="0"/>
              <a:pPr>
                <a:defRPr/>
              </a:pPr>
              <a:t>11</a:t>
            </a:fld>
            <a:endParaRPr lang="en-US" dirty="0"/>
          </a:p>
        </p:txBody>
      </p:sp>
      <p:sp>
        <p:nvSpPr>
          <p:cNvPr id="6" name="Content Placeholder 5"/>
          <p:cNvSpPr>
            <a:spLocks noGrp="1"/>
          </p:cNvSpPr>
          <p:nvPr>
            <p:ph sz="quarter" idx="4294967295"/>
          </p:nvPr>
        </p:nvSpPr>
        <p:spPr>
          <a:xfrm>
            <a:off x="647700" y="1578429"/>
            <a:ext cx="8039100" cy="4373563"/>
          </a:xfrm>
        </p:spPr>
        <p:txBody>
          <a:bodyPr/>
          <a:lstStyle/>
          <a:p>
            <a:pPr algn="ctr">
              <a:defRPr/>
            </a:pPr>
            <a:r>
              <a:rPr lang="en-US" sz="2400" b="1" dirty="0" err="1">
                <a:solidFill>
                  <a:srgbClr val="0C30B8"/>
                </a:solidFill>
                <a:latin typeface="Arial" panose="020B0604020202020204" pitchFamily="34" charset="0"/>
                <a:cs typeface="Arial" panose="020B0604020202020204" pitchFamily="34" charset="0"/>
              </a:rPr>
              <a:t>HazCom</a:t>
            </a:r>
            <a:r>
              <a:rPr lang="en-US" sz="2400" b="1" dirty="0">
                <a:solidFill>
                  <a:srgbClr val="0C30B8"/>
                </a:solidFill>
                <a:latin typeface="Arial" panose="020B0604020202020204" pitchFamily="34" charset="0"/>
                <a:cs typeface="Arial" panose="020B0604020202020204" pitchFamily="34" charset="0"/>
              </a:rPr>
              <a:t> </a:t>
            </a:r>
            <a:r>
              <a:rPr lang="en-US" sz="2400" b="1" dirty="0" smtClean="0">
                <a:solidFill>
                  <a:srgbClr val="0C30B8"/>
                </a:solidFill>
                <a:latin typeface="Arial" panose="020B0604020202020204" pitchFamily="34" charset="0"/>
                <a:cs typeface="Arial" panose="020B0604020202020204" pitchFamily="34" charset="0"/>
              </a:rPr>
              <a:t>2012- Employee </a:t>
            </a:r>
            <a:r>
              <a:rPr lang="en-US" sz="2400" b="1" dirty="0">
                <a:solidFill>
                  <a:srgbClr val="0C30B8"/>
                </a:solidFill>
                <a:latin typeface="Arial" panose="020B0604020202020204" pitchFamily="34" charset="0"/>
                <a:cs typeface="Arial" panose="020B0604020202020204" pitchFamily="34" charset="0"/>
              </a:rPr>
              <a:t>Information and </a:t>
            </a:r>
            <a:r>
              <a:rPr lang="en-US" sz="2400" b="1" dirty="0" smtClean="0">
                <a:solidFill>
                  <a:srgbClr val="0C30B8"/>
                </a:solidFill>
                <a:latin typeface="Arial" panose="020B0604020202020204" pitchFamily="34" charset="0"/>
                <a:cs typeface="Arial" panose="020B0604020202020204" pitchFamily="34" charset="0"/>
              </a:rPr>
              <a:t>Training:</a:t>
            </a:r>
            <a:endParaRPr lang="en-US" sz="2400" dirty="0" smtClean="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Clarifies that the labels on shipped containers and workplace labels must be explained, as well as SDS format</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Workers are required to be trained on the new label and SDS formats before all the provisions of the rule are effective</a:t>
            </a:r>
          </a:p>
          <a:p>
            <a:pPr marL="342900" indent="-342900">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Employers were required to train employees regarding the new label elements and </a:t>
            </a:r>
            <a:r>
              <a:rPr lang="en-US" sz="2400" dirty="0" smtClean="0">
                <a:solidFill>
                  <a:schemeClr val="tx1"/>
                </a:solidFill>
                <a:latin typeface="Arial" panose="020B0604020202020204" pitchFamily="34" charset="0"/>
                <a:cs typeface="Arial" panose="020B0604020202020204" pitchFamily="34" charset="0"/>
              </a:rPr>
              <a:t>Safety </a:t>
            </a:r>
            <a:r>
              <a:rPr lang="en-US" sz="2400" dirty="0">
                <a:solidFill>
                  <a:schemeClr val="tx1"/>
                </a:solidFill>
                <a:latin typeface="Arial" panose="020B0604020202020204" pitchFamily="34" charset="0"/>
                <a:cs typeface="Arial" panose="020B0604020202020204" pitchFamily="34" charset="0"/>
              </a:rPr>
              <a:t>D</a:t>
            </a:r>
            <a:r>
              <a:rPr lang="en-US" sz="2400" dirty="0" smtClean="0">
                <a:solidFill>
                  <a:schemeClr val="tx1"/>
                </a:solidFill>
                <a:latin typeface="Arial" panose="020B0604020202020204" pitchFamily="34" charset="0"/>
                <a:cs typeface="Arial" panose="020B0604020202020204" pitchFamily="34" charset="0"/>
              </a:rPr>
              <a:t>ata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heets </a:t>
            </a:r>
            <a:r>
              <a:rPr lang="en-US" sz="2400" dirty="0">
                <a:solidFill>
                  <a:schemeClr val="tx1"/>
                </a:solidFill>
                <a:latin typeface="Arial" panose="020B0604020202020204" pitchFamily="34" charset="0"/>
                <a:cs typeface="Arial" panose="020B0604020202020204" pitchFamily="34" charset="0"/>
              </a:rPr>
              <a:t>format by December 1, </a:t>
            </a:r>
            <a:r>
              <a:rPr lang="en-US" sz="2400" dirty="0" smtClean="0">
                <a:solidFill>
                  <a:schemeClr val="tx1"/>
                </a:solidFill>
                <a:latin typeface="Arial" panose="020B0604020202020204" pitchFamily="34" charset="0"/>
                <a:cs typeface="Arial" panose="020B0604020202020204" pitchFamily="34" charset="0"/>
              </a:rPr>
              <a:t>2013</a:t>
            </a:r>
            <a:endParaRPr lang="en-US" sz="2400" dirty="0">
              <a:solidFill>
                <a:schemeClr val="tx1"/>
              </a:solidFill>
              <a:latin typeface="Arial" panose="020B0604020202020204" pitchFamily="34" charset="0"/>
              <a:cs typeface="Arial" panose="020B0604020202020204" pitchFamily="34" charset="0"/>
            </a:endParaRPr>
          </a:p>
          <a:p>
            <a:pPr marL="342900" indent="-342900">
              <a:buClr>
                <a:srgbClr val="00589A"/>
              </a:buClr>
              <a:buFont typeface="Wingdings" panose="05000000000000000000" pitchFamily="2" charset="2"/>
              <a:buChar char="q"/>
              <a:defRPr/>
            </a:pPr>
            <a:endParaRPr lang="en-US" sz="2400" dirty="0" smtClean="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762000" y="6038165"/>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556403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defRPr/>
            </a:pPr>
            <a:r>
              <a:rPr lang="en-US" sz="2400" b="1" dirty="0" smtClean="0">
                <a:solidFill>
                  <a:srgbClr val="0C30B8"/>
                </a:solidFill>
                <a:latin typeface="Arial" panose="020B0604020202020204" pitchFamily="34" charset="0"/>
                <a:cs typeface="Arial" panose="020B0604020202020204" pitchFamily="34" charset="0"/>
              </a:rPr>
              <a:t>Training</a:t>
            </a:r>
            <a:r>
              <a:rPr lang="en-US" sz="2400" b="1" dirty="0">
                <a:solidFill>
                  <a:srgbClr val="0C30B8"/>
                </a:solidFill>
                <a:latin typeface="Arial" panose="020B0604020202020204" pitchFamily="34" charset="0"/>
                <a:cs typeface="Arial" panose="020B0604020202020204" pitchFamily="34" charset="0"/>
              </a:rPr>
              <a:t> </a:t>
            </a:r>
            <a:r>
              <a:rPr lang="en-US" sz="2400" b="1" dirty="0" smtClean="0">
                <a:solidFill>
                  <a:srgbClr val="0C30B8"/>
                </a:solidFill>
                <a:latin typeface="Arial" panose="020B0604020202020204" pitchFamily="34" charset="0"/>
                <a:cs typeface="Arial" panose="020B0604020202020204" pitchFamily="34" charset="0"/>
              </a:rPr>
              <a:t>details:</a:t>
            </a:r>
            <a:endParaRPr lang="en-US" sz="2400" dirty="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Label elements</a:t>
            </a:r>
          </a:p>
          <a:p>
            <a:pPr marL="342900" lvl="1"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Train employees on the type of information that the employee would expect to see on the new labels</a:t>
            </a:r>
          </a:p>
          <a:p>
            <a:pPr marL="342900" lvl="1"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How they might use that information </a:t>
            </a:r>
          </a:p>
          <a:p>
            <a:pPr marL="342900" lvl="2"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Product identifier, Signal word, Hazard statement(s), Pictogram(s), Precautionary statement(s), and name, address and phone number of the responsible party</a:t>
            </a:r>
            <a:endParaRPr lang="en-US"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12</a:t>
            </a:r>
            <a:endParaRPr lang="en-US" sz="36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12</a:t>
            </a:fld>
            <a:endParaRPr lang="en-US" dirty="0"/>
          </a:p>
        </p:txBody>
      </p:sp>
      <p:sp>
        <p:nvSpPr>
          <p:cNvPr id="5" name="Rectangle 4"/>
          <p:cNvSpPr/>
          <p:nvPr/>
        </p:nvSpPr>
        <p:spPr>
          <a:xfrm>
            <a:off x="762000" y="6058757"/>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1297023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1524002"/>
            <a:ext cx="8229600" cy="3724153"/>
          </a:xfrm>
        </p:spPr>
        <p:txBody>
          <a:bodyPr/>
          <a:lstStyle/>
          <a:p>
            <a:pPr>
              <a:defRPr/>
            </a:pPr>
            <a:r>
              <a:rPr lang="en-US" sz="2400" b="1" dirty="0" smtClean="0">
                <a:solidFill>
                  <a:srgbClr val="0C30B8"/>
                </a:solidFill>
                <a:latin typeface="Arial" panose="020B0604020202020204" pitchFamily="34" charset="0"/>
                <a:cs typeface="Arial" panose="020B0604020202020204" pitchFamily="34" charset="0"/>
              </a:rPr>
              <a:t>Training</a:t>
            </a:r>
            <a:r>
              <a:rPr lang="en-US" sz="2400" b="1" dirty="0">
                <a:solidFill>
                  <a:srgbClr val="0C30B8"/>
                </a:solidFill>
                <a:latin typeface="Arial" panose="020B0604020202020204" pitchFamily="34" charset="0"/>
                <a:cs typeface="Arial" panose="020B0604020202020204" pitchFamily="34" charset="0"/>
              </a:rPr>
              <a:t> </a:t>
            </a:r>
            <a:r>
              <a:rPr lang="en-US" sz="2400" b="1" dirty="0" smtClean="0">
                <a:solidFill>
                  <a:srgbClr val="0C30B8"/>
                </a:solidFill>
                <a:latin typeface="Arial" panose="020B0604020202020204" pitchFamily="34" charset="0"/>
                <a:cs typeface="Arial" panose="020B0604020202020204" pitchFamily="34" charset="0"/>
              </a:rPr>
              <a:t>details – continued:</a:t>
            </a:r>
            <a:endParaRPr lang="en-US" sz="2400" dirty="0">
              <a:solidFill>
                <a:srgbClr val="0C30B8"/>
              </a:solidFill>
              <a:latin typeface="Arial" panose="020B0604020202020204" pitchFamily="34" charset="0"/>
              <a:cs typeface="Arial" panose="020B0604020202020204" pitchFamily="34" charset="0"/>
            </a:endParaRPr>
          </a:p>
          <a:p>
            <a:pPr marL="342900" lvl="2"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General understanding of how the elements interact </a:t>
            </a:r>
          </a:p>
          <a:p>
            <a:pPr marL="342900" lvl="3"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For example - explain there are </a:t>
            </a:r>
            <a:r>
              <a:rPr lang="en-US" sz="2400" dirty="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 signal words:</a:t>
            </a:r>
          </a:p>
          <a:p>
            <a:pPr marL="673100" lvl="3"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Danger means a more severe hazard within a hazard class </a:t>
            </a:r>
          </a:p>
          <a:p>
            <a:pPr marL="673100" lvl="3"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Warning is for the less severe hazard</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Safety Data Sheet Format</a:t>
            </a:r>
          </a:p>
          <a:p>
            <a:pPr marL="342900" lvl="1"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Train the employees on the standardized 16 section format and the type of information they would find in the various sections</a:t>
            </a:r>
            <a:r>
              <a:rPr lang="en-US" dirty="0" smtClean="0">
                <a:solidFill>
                  <a:srgbClr val="0070C0"/>
                </a:solidFill>
                <a:latin typeface="Arial" panose="020B0604020202020204" pitchFamily="34" charset="0"/>
                <a:cs typeface="Arial" panose="020B0604020202020204" pitchFamily="34" charset="0"/>
              </a:rPr>
              <a:t>.</a:t>
            </a:r>
            <a:endParaRPr lang="en-US"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13</a:t>
            </a:r>
            <a:endParaRPr lang="en-US" sz="36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13</a:t>
            </a:fld>
            <a:endParaRPr lang="en-US" dirty="0"/>
          </a:p>
        </p:txBody>
      </p:sp>
      <p:sp>
        <p:nvSpPr>
          <p:cNvPr id="5" name="Rectangle 4"/>
          <p:cNvSpPr/>
          <p:nvPr/>
        </p:nvSpPr>
        <p:spPr>
          <a:xfrm>
            <a:off x="734438" y="6256558"/>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242069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defRPr/>
            </a:pPr>
            <a:r>
              <a:rPr lang="en-US" sz="2400" b="1" dirty="0" smtClean="0">
                <a:solidFill>
                  <a:srgbClr val="0C30B8"/>
                </a:solidFill>
                <a:latin typeface="Arial" panose="020B0604020202020204" pitchFamily="34" charset="0"/>
                <a:cs typeface="Arial" panose="020B0604020202020204" pitchFamily="34" charset="0"/>
              </a:rPr>
              <a:t>Content</a:t>
            </a:r>
            <a:endParaRPr lang="en-US" sz="2400" b="1" dirty="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“Safety Data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heet” (rather than “Material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afety </a:t>
            </a:r>
            <a:r>
              <a:rPr lang="en-US" sz="2400" dirty="0">
                <a:solidFill>
                  <a:schemeClr val="tx1"/>
                </a:solidFill>
                <a:latin typeface="Arial" panose="020B0604020202020204" pitchFamily="34" charset="0"/>
                <a:cs typeface="Arial" panose="020B0604020202020204" pitchFamily="34" charset="0"/>
              </a:rPr>
              <a:t>D</a:t>
            </a:r>
            <a:r>
              <a:rPr lang="en-US" sz="2400" dirty="0" smtClean="0">
                <a:solidFill>
                  <a:schemeClr val="tx1"/>
                </a:solidFill>
                <a:latin typeface="Arial" panose="020B0604020202020204" pitchFamily="34" charset="0"/>
                <a:cs typeface="Arial" panose="020B0604020202020204" pitchFamily="34" charset="0"/>
              </a:rPr>
              <a:t>ata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heet”) uses a 16-section format.</a:t>
            </a:r>
          </a:p>
        </p:txBody>
      </p:sp>
      <p:sp>
        <p:nvSpPr>
          <p:cNvPr id="2" name="Title 1"/>
          <p:cNvSpPr>
            <a:spLocks noGrp="1"/>
          </p:cNvSpPr>
          <p:nvPr>
            <p:ph type="title"/>
          </p:nvPr>
        </p:nvSpPr>
        <p:spPr/>
        <p:txBody>
          <a:bodyPr/>
          <a:lstStyle/>
          <a:p>
            <a:pPr>
              <a:defRPr/>
            </a:pPr>
            <a:r>
              <a:rPr lang="en-US" dirty="0" smtClean="0">
                <a:solidFill>
                  <a:srgbClr val="0070C0"/>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slide 14</a:t>
            </a:r>
            <a:endParaRPr lang="en-US"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14</a:t>
            </a:fld>
            <a:endParaRPr lang="en-US" dirty="0"/>
          </a:p>
        </p:txBody>
      </p:sp>
      <p:sp>
        <p:nvSpPr>
          <p:cNvPr id="6" name="TextBox 5"/>
          <p:cNvSpPr txBox="1"/>
          <p:nvPr/>
        </p:nvSpPr>
        <p:spPr>
          <a:xfrm>
            <a:off x="304800" y="877669"/>
            <a:ext cx="8229600" cy="646331"/>
          </a:xfrm>
          <a:prstGeom prst="rect">
            <a:avLst/>
          </a:prstGeom>
          <a:noFill/>
        </p:spPr>
        <p:txBody>
          <a:bodyPr wrap="square" rtlCol="0">
            <a:spAutoFit/>
          </a:bodyPr>
          <a:lstStyle/>
          <a:p>
            <a:r>
              <a:rPr lang="en-US" sz="3600" b="1" dirty="0">
                <a:solidFill>
                  <a:srgbClr val="0C30B8"/>
                </a:solidFill>
                <a:latin typeface="+mn-lt"/>
              </a:rPr>
              <a:t>Hazard </a:t>
            </a:r>
            <a:r>
              <a:rPr lang="en-US" sz="3600" b="1" dirty="0" smtClean="0">
                <a:solidFill>
                  <a:srgbClr val="0C30B8"/>
                </a:solidFill>
                <a:latin typeface="+mn-lt"/>
              </a:rPr>
              <a:t>Communication - </a:t>
            </a:r>
            <a:r>
              <a:rPr lang="en-US" sz="2400" b="1" dirty="0" smtClean="0">
                <a:solidFill>
                  <a:srgbClr val="0C30B8"/>
                </a:solidFill>
                <a:latin typeface="+mn-lt"/>
              </a:rPr>
              <a:t>Module </a:t>
            </a:r>
            <a:r>
              <a:rPr lang="en-US" sz="2400" b="1" dirty="0">
                <a:solidFill>
                  <a:srgbClr val="0C30B8"/>
                </a:solidFill>
                <a:latin typeface="+mn-lt"/>
              </a:rPr>
              <a:t>4</a:t>
            </a:r>
          </a:p>
        </p:txBody>
      </p:sp>
      <p:sp>
        <p:nvSpPr>
          <p:cNvPr id="7" name="Rectangle 6"/>
          <p:cNvSpPr/>
          <p:nvPr/>
        </p:nvSpPr>
        <p:spPr>
          <a:xfrm>
            <a:off x="734438" y="6256558"/>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145737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5" y="1483649"/>
            <a:ext cx="3418389" cy="4984868"/>
          </a:xfrm>
        </p:spPr>
        <p:txBody>
          <a:bodyPr>
            <a:noAutofit/>
          </a:bodyPr>
          <a:lstStyle/>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There are several label elements: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Symbols called “Pictograms”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Signal Words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Hazard Statements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Precautionary Statements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Product Identification</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Supplier/ Manufacturer    Identification</a:t>
            </a:r>
            <a:endParaRPr lang="en-US" sz="2400" dirty="0">
              <a:solidFill>
                <a:schemeClr val="tx1"/>
              </a:solidFill>
              <a:latin typeface="Arial" panose="020B0604020202020204" pitchFamily="34" charset="0"/>
              <a:cs typeface="Arial" panose="020B0604020202020204" pitchFamily="34" charset="0"/>
            </a:endParaRPr>
          </a:p>
        </p:txBody>
      </p:sp>
      <p:sp>
        <p:nvSpPr>
          <p:cNvPr id="18434" name="Title 1"/>
          <p:cNvSpPr>
            <a:spLocks noGrp="1"/>
          </p:cNvSpPr>
          <p:nvPr>
            <p:ph type="title"/>
          </p:nvPr>
        </p:nvSpPr>
        <p:spPr>
          <a:xfrm>
            <a:off x="304800" y="457000"/>
            <a:ext cx="8229600" cy="1143200"/>
          </a:xfrm>
        </p:spPr>
        <p:txBody>
          <a:bodyPr/>
          <a:lstStyle/>
          <a:p>
            <a:pPr eaLnBrk="1" hangingPunct="1"/>
            <a:r>
              <a:rPr lang="en-US" sz="3600" b="1" dirty="0" smtClean="0">
                <a:solidFill>
                  <a:srgbClr val="0C30B8"/>
                </a:solidFill>
                <a:latin typeface="Arial" panose="020B0604020202020204" pitchFamily="34" charset="0"/>
                <a:cs typeface="Arial" panose="020B0604020202020204" pitchFamily="34" charset="0"/>
              </a:rPr>
              <a:t>Labels</a:t>
            </a: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15</a:t>
            </a:fld>
            <a:endParaRPr lang="en-US" dirty="0"/>
          </a:p>
        </p:txBody>
      </p:sp>
      <p:pic>
        <p:nvPicPr>
          <p:cNvPr id="18436" name="Picture 2" title="Photo - sample lab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4" y="1567260"/>
            <a:ext cx="4876796" cy="484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5"/>
          <p:cNvSpPr txBox="1">
            <a:spLocks noChangeArrowheads="1"/>
          </p:cNvSpPr>
          <p:nvPr/>
        </p:nvSpPr>
        <p:spPr bwMode="auto">
          <a:xfrm>
            <a:off x="3200400" y="6430248"/>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1400" dirty="0">
                <a:latin typeface="Arial" charset="0"/>
              </a:rPr>
              <a:t>www.osha.gov/Publications/HazComm_QuickCard_Labels.html</a:t>
            </a:r>
          </a:p>
        </p:txBody>
      </p:sp>
    </p:spTree>
    <p:extLst>
      <p:ext uri="{BB962C8B-B14F-4D97-AF65-F5344CB8AC3E}">
        <p14:creationId xmlns:p14="http://schemas.microsoft.com/office/powerpoint/2010/main" val="2721781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3200" b="1" dirty="0">
                <a:solidFill>
                  <a:srgbClr val="0C30B8"/>
                </a:solidFill>
                <a:latin typeface="Arial" panose="020B0604020202020204" pitchFamily="34" charset="0"/>
                <a:cs typeface="Arial" panose="020B0604020202020204" pitchFamily="34" charset="0"/>
              </a:rPr>
              <a:t>HCS Pictograms </a:t>
            </a:r>
            <a:endParaRPr lang="en-US" sz="3200" b="1" dirty="0" smtClean="0">
              <a:solidFill>
                <a:srgbClr val="0C30B8"/>
              </a:solidFill>
              <a:latin typeface="Arial" panose="020B0604020202020204" pitchFamily="34" charset="0"/>
              <a:cs typeface="Arial" panose="020B0604020202020204" pitchFamily="34" charset="0"/>
            </a:endParaRPr>
          </a:p>
          <a:p>
            <a:r>
              <a:rPr lang="en-US" sz="3200" b="1" dirty="0" smtClean="0">
                <a:solidFill>
                  <a:srgbClr val="0C30B8"/>
                </a:solidFill>
                <a:latin typeface="Arial" panose="020B0604020202020204" pitchFamily="34" charset="0"/>
                <a:cs typeface="Arial" panose="020B0604020202020204" pitchFamily="34" charset="0"/>
              </a:rPr>
              <a:t>and </a:t>
            </a:r>
            <a:r>
              <a:rPr lang="en-US" sz="3200" b="1" dirty="0">
                <a:solidFill>
                  <a:srgbClr val="0C30B8"/>
                </a:solidFill>
                <a:latin typeface="Arial" panose="020B0604020202020204" pitchFamily="34" charset="0"/>
                <a:cs typeface="Arial" panose="020B0604020202020204" pitchFamily="34" charset="0"/>
              </a:rPr>
              <a:t>Hazards</a:t>
            </a:r>
            <a:endParaRPr lang="en-US" dirty="0">
              <a:solidFill>
                <a:srgbClr val="0C30B8"/>
              </a:solidFill>
            </a:endParaRPr>
          </a:p>
        </p:txBody>
      </p:sp>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a:t>
            </a:r>
            <a:r>
              <a:rPr lang="en-US" sz="2400" baseline="0" dirty="0" smtClean="0">
                <a:solidFill>
                  <a:schemeClr val="bg1"/>
                </a:solidFill>
              </a:rPr>
              <a:t> 16</a:t>
            </a:r>
            <a:endParaRPr lang="en-US" sz="36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16</a:t>
            </a:fld>
            <a:endParaRPr lang="en-US" dirty="0"/>
          </a:p>
        </p:txBody>
      </p:sp>
      <p:pic>
        <p:nvPicPr>
          <p:cNvPr id="33795" name="Content Placeholder 4" descr="Picture2.jpg" title="Photo - HCS Pictograms and Hazards: health hazard, flame, exclamation mark, gas cylinder, corrosion, exlploding bomb, flame over circle, environment, skull and crossbones"/>
          <p:cNvPicPr>
            <a:picLocks noGrp="1" noChangeAspect="1"/>
          </p:cNvPicPr>
          <p:nvPr>
            <p:ph idx="4294967295"/>
          </p:nvPr>
        </p:nvPicPr>
        <p:blipFill>
          <a:blip r:embed="rId3" cstate="print"/>
          <a:stretch>
            <a:fillRect/>
          </a:stretch>
        </p:blipFill>
        <p:spPr>
          <a:xfrm>
            <a:off x="3962400" y="1580596"/>
            <a:ext cx="4724399" cy="4784059"/>
          </a:xfrm>
        </p:spPr>
      </p:pic>
      <p:sp>
        <p:nvSpPr>
          <p:cNvPr id="6" name="Rectangle 5"/>
          <p:cNvSpPr/>
          <p:nvPr/>
        </p:nvSpPr>
        <p:spPr>
          <a:xfrm>
            <a:off x="567953" y="6364655"/>
            <a:ext cx="8305800" cy="276999"/>
          </a:xfrm>
          <a:prstGeom prst="rect">
            <a:avLst/>
          </a:prstGeom>
        </p:spPr>
        <p:txBody>
          <a:bodyPr wrap="square">
            <a:spAutoFit/>
          </a:bodyPr>
          <a:lstStyle/>
          <a:p>
            <a:pPr algn="ctr"/>
            <a:r>
              <a:rPr lang="en-US" sz="1200" dirty="0" smtClean="0">
                <a:latin typeface="+mn-lt"/>
              </a:rPr>
              <a:t>Source: Small </a:t>
            </a:r>
            <a:r>
              <a:rPr lang="en-US" sz="1200" dirty="0">
                <a:latin typeface="+mn-lt"/>
              </a:rPr>
              <a:t>Entity Compliance Guide for Employers </a:t>
            </a:r>
            <a:r>
              <a:rPr lang="en-US" sz="1200" dirty="0" smtClean="0">
                <a:latin typeface="+mn-lt"/>
              </a:rPr>
              <a:t>That Use </a:t>
            </a:r>
            <a:r>
              <a:rPr lang="en-US" sz="1200" dirty="0">
                <a:latin typeface="+mn-lt"/>
              </a:rPr>
              <a:t>Hazardous </a:t>
            </a:r>
            <a:r>
              <a:rPr lang="en-US" sz="1200" dirty="0" smtClean="0">
                <a:latin typeface="+mn-lt"/>
              </a:rPr>
              <a:t>Chemicals </a:t>
            </a:r>
            <a:r>
              <a:rPr lang="en-US" sz="1200" dirty="0">
                <a:latin typeface="+mn-lt"/>
              </a:rPr>
              <a:t>OSHA 3695-03 2014</a:t>
            </a:r>
          </a:p>
        </p:txBody>
      </p:sp>
    </p:spTree>
    <p:extLst>
      <p:ext uri="{BB962C8B-B14F-4D97-AF65-F5344CB8AC3E}">
        <p14:creationId xmlns:p14="http://schemas.microsoft.com/office/powerpoint/2010/main" val="1069077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type="body" idx="1"/>
          </p:nvPr>
        </p:nvSpPr>
        <p:spPr/>
        <p:txBody>
          <a:bodyPr/>
          <a:lstStyle/>
          <a:p>
            <a:pPr>
              <a:lnSpc>
                <a:spcPct val="90000"/>
              </a:lnSpc>
              <a:buClr>
                <a:srgbClr val="0C30B8"/>
              </a:buClr>
              <a:defRPr/>
            </a:pPr>
            <a:r>
              <a:rPr lang="en-US" sz="2400" b="1" dirty="0">
                <a:solidFill>
                  <a:srgbClr val="0C30B8"/>
                </a:solidFill>
                <a:latin typeface="Arial" panose="020B0604020202020204" pitchFamily="34" charset="0"/>
                <a:cs typeface="Arial" panose="020B0604020202020204" pitchFamily="34" charset="0"/>
              </a:rPr>
              <a:t>Red</a:t>
            </a:r>
            <a:r>
              <a:rPr lang="en-US" sz="2400" b="1" strike="sngStrike" dirty="0">
                <a:solidFill>
                  <a:srgbClr val="0C30B8"/>
                </a:solidFill>
                <a:latin typeface="Arial" panose="020B0604020202020204" pitchFamily="34" charset="0"/>
                <a:cs typeface="Arial" panose="020B0604020202020204" pitchFamily="34" charset="0"/>
              </a:rPr>
              <a:t> </a:t>
            </a:r>
            <a:r>
              <a:rPr lang="en-US" sz="2400" b="1" dirty="0">
                <a:solidFill>
                  <a:srgbClr val="0C30B8"/>
                </a:solidFill>
                <a:latin typeface="Arial" panose="020B0604020202020204" pitchFamily="34" charset="0"/>
                <a:cs typeface="Arial" panose="020B0604020202020204" pitchFamily="34" charset="0"/>
              </a:rPr>
              <a:t>Borders</a:t>
            </a:r>
            <a:endParaRPr lang="en-US" sz="2400" dirty="0" smtClean="0">
              <a:solidFill>
                <a:srgbClr val="0C30B8"/>
              </a:solidFill>
              <a:latin typeface="Arial" panose="020B0604020202020204" pitchFamily="34" charset="0"/>
              <a:cs typeface="Arial" panose="020B0604020202020204" pitchFamily="34" charset="0"/>
            </a:endParaRPr>
          </a:p>
          <a:p>
            <a:pPr marL="342900" indent="-342900">
              <a:lnSpc>
                <a:spcPct val="90000"/>
              </a:lnSpc>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Red borders are required</a:t>
            </a:r>
          </a:p>
          <a:p>
            <a:pPr marL="342900" indent="-342900">
              <a:lnSpc>
                <a:spcPct val="90000"/>
              </a:lnSpc>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Red borders increase comprehensibility </a:t>
            </a:r>
          </a:p>
          <a:p>
            <a:pPr marL="274320" indent="-274320">
              <a:lnSpc>
                <a:spcPct val="90000"/>
              </a:lnSpc>
              <a:buNone/>
              <a:defRPr/>
            </a:pPr>
            <a:r>
              <a:rPr lang="en-US" sz="2400" dirty="0" smtClean="0">
                <a:solidFill>
                  <a:srgbClr val="0070C0"/>
                </a:solidFill>
                <a:latin typeface="Arial" panose="020B0604020202020204" pitchFamily="34" charset="0"/>
                <a:cs typeface="Arial" panose="020B0604020202020204" pitchFamily="34" charset="0"/>
              </a:rPr>
              <a:t> </a:t>
            </a:r>
          </a:p>
          <a:p>
            <a:pPr marL="274320" indent="-274320">
              <a:lnSpc>
                <a:spcPct val="90000"/>
              </a:lnSpc>
              <a:buNone/>
              <a:defRPr/>
            </a:pPr>
            <a:endParaRPr lang="en-US" sz="2400" dirty="0" smtClean="0">
              <a:solidFill>
                <a:srgbClr val="0070C0"/>
              </a:solidFill>
              <a:latin typeface="Arial" panose="020B0604020202020204" pitchFamily="34" charset="0"/>
              <a:cs typeface="Arial" panose="020B0604020202020204" pitchFamily="34" charset="0"/>
            </a:endParaRPr>
          </a:p>
        </p:txBody>
      </p:sp>
      <p:sp>
        <p:nvSpPr>
          <p:cNvPr id="27652" name="Title 4"/>
          <p:cNvSpPr>
            <a:spLocks noGrp="1"/>
          </p:cNvSpPr>
          <p:nvPr>
            <p:ph type="title"/>
          </p:nvPr>
        </p:nvSpPr>
        <p:spPr>
          <a:xfrm>
            <a:off x="3048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17</a:t>
            </a:r>
            <a:endParaRPr lang="en-US" sz="3600" b="1" dirty="0" smtClean="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67BD1BF5-B1FB-43FF-A50D-C5544302A439}" type="slidenum">
              <a:rPr lang="en-US" smtClean="0"/>
              <a:pPr>
                <a:defRPr/>
              </a:pPr>
              <a:t>17</a:t>
            </a:fld>
            <a:endParaRPr lang="en-US" dirty="0"/>
          </a:p>
        </p:txBody>
      </p:sp>
      <p:pic>
        <p:nvPicPr>
          <p:cNvPr id="27654" name="Picture 10" descr="flam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2590800"/>
            <a:ext cx="3865774" cy="34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34438" y="6256558"/>
            <a:ext cx="8915400" cy="461665"/>
          </a:xfrm>
          <a:prstGeom prst="rect">
            <a:avLst/>
          </a:prstGeom>
        </p:spPr>
        <p:txBody>
          <a:bodyPr wrap="square">
            <a:spAutoFit/>
          </a:bodyPr>
          <a:lstStyle/>
          <a:p>
            <a:r>
              <a:rPr lang="en-US" sz="1200" dirty="0">
                <a:hlinkClick r:id="rId4"/>
              </a:rPr>
              <a:t>Source: </a:t>
            </a:r>
            <a:r>
              <a:rPr lang="en-US" sz="1200" dirty="0" smtClean="0">
                <a:latin typeface="+mn-lt"/>
                <a:hlinkClick r:id="rId4"/>
              </a:rPr>
              <a:t>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783511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3200" b="1" dirty="0">
                <a:solidFill>
                  <a:srgbClr val="0C30B8"/>
                </a:solidFill>
                <a:latin typeface="Arial" panose="020B0604020202020204" pitchFamily="34" charset="0"/>
                <a:cs typeface="Arial" panose="020B0604020202020204" pitchFamily="34" charset="0"/>
              </a:rPr>
              <a:t>Labels: Pictograms – </a:t>
            </a:r>
            <a:endParaRPr lang="en-US" sz="3200" b="1" dirty="0" smtClean="0">
              <a:solidFill>
                <a:srgbClr val="0C30B8"/>
              </a:solidFill>
              <a:latin typeface="Arial" panose="020B0604020202020204" pitchFamily="34" charset="0"/>
              <a:cs typeface="Arial" panose="020B0604020202020204" pitchFamily="34" charset="0"/>
            </a:endParaRPr>
          </a:p>
          <a:p>
            <a:r>
              <a:rPr lang="en-US" sz="3200" b="1" dirty="0" smtClean="0">
                <a:solidFill>
                  <a:srgbClr val="0C30B8"/>
                </a:solidFill>
                <a:latin typeface="Arial" panose="020B0604020202020204" pitchFamily="34" charset="0"/>
                <a:cs typeface="Arial" panose="020B0604020202020204" pitchFamily="34" charset="0"/>
              </a:rPr>
              <a:t>Health Hazards*</a:t>
            </a:r>
            <a:endParaRPr lang="en-US" dirty="0">
              <a:solidFill>
                <a:srgbClr val="0C30B8"/>
              </a:solidFill>
            </a:endParaRPr>
          </a:p>
        </p:txBody>
      </p:sp>
      <p:sp>
        <p:nvSpPr>
          <p:cNvPr id="2" name="Title 1"/>
          <p:cNvSpPr>
            <a:spLocks noGrp="1"/>
          </p:cNvSpPr>
          <p:nvPr>
            <p:ph type="title"/>
          </p:nvPr>
        </p:nvSpPr>
        <p:spPr>
          <a:xfrm>
            <a:off x="304800" y="457000"/>
            <a:ext cx="8229600" cy="1143200"/>
          </a:xfrm>
        </p:spPr>
        <p:txBody>
          <a:bodyPr>
            <a:normAutofit/>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18</a:t>
            </a:r>
            <a:endParaRPr lang="en-US" sz="36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18</a:t>
            </a:fld>
            <a:endParaRPr lang="en-US" dirty="0"/>
          </a:p>
        </p:txBody>
      </p:sp>
      <p:pic>
        <p:nvPicPr>
          <p:cNvPr id="22531" name="Picture 3" title="Photo - Severe Acute Toxicity pictogra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481" y="2590803"/>
            <a:ext cx="2359205" cy="236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title="Photo - Less Severe Acute Toxicity pictogram"/>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2138" y="1621280"/>
            <a:ext cx="2272291" cy="226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8"/>
          <p:cNvSpPr txBox="1">
            <a:spLocks noChangeArrowheads="1"/>
          </p:cNvSpPr>
          <p:nvPr/>
        </p:nvSpPr>
        <p:spPr bwMode="auto">
          <a:xfrm>
            <a:off x="4315838" y="3889262"/>
            <a:ext cx="533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Acute toxicity (Less Severe):</a:t>
            </a:r>
          </a:p>
          <a:p>
            <a:pPr eaLnBrk="1" hangingPunct="1"/>
            <a:r>
              <a:rPr lang="en-US" sz="2400" dirty="0">
                <a:latin typeface="Arial" panose="020B0604020202020204" pitchFamily="34" charset="0"/>
                <a:cs typeface="Arial" panose="020B0604020202020204" pitchFamily="34" charset="0"/>
              </a:rPr>
              <a:t>Irritant</a:t>
            </a:r>
          </a:p>
          <a:p>
            <a:pPr eaLnBrk="1" hangingPunct="1"/>
            <a:r>
              <a:rPr lang="en-US" sz="2400" dirty="0">
                <a:latin typeface="Arial" panose="020B0604020202020204" pitchFamily="34" charset="0"/>
                <a:cs typeface="Arial" panose="020B0604020202020204" pitchFamily="34" charset="0"/>
              </a:rPr>
              <a:t>Dermal sensitizer</a:t>
            </a:r>
          </a:p>
          <a:p>
            <a:pPr eaLnBrk="1" hangingPunct="1"/>
            <a:r>
              <a:rPr lang="en-US" sz="2400" dirty="0">
                <a:latin typeface="Arial" panose="020B0604020202020204" pitchFamily="34" charset="0"/>
                <a:cs typeface="Arial" panose="020B0604020202020204" pitchFamily="34" charset="0"/>
              </a:rPr>
              <a:t>Acute toxicity (harmful)</a:t>
            </a:r>
          </a:p>
          <a:p>
            <a:pPr eaLnBrk="1" hangingPunct="1"/>
            <a:r>
              <a:rPr lang="en-US" sz="2400" dirty="0">
                <a:latin typeface="Arial" panose="020B0604020202020204" pitchFamily="34" charset="0"/>
                <a:cs typeface="Arial" panose="020B0604020202020204" pitchFamily="34" charset="0"/>
              </a:rPr>
              <a:t>Narcotic effects</a:t>
            </a:r>
          </a:p>
          <a:p>
            <a:pPr eaLnBrk="1" hangingPunct="1"/>
            <a:r>
              <a:rPr lang="en-US" sz="2400" dirty="0">
                <a:latin typeface="Arial" panose="020B0604020202020204" pitchFamily="34" charset="0"/>
                <a:cs typeface="Arial" panose="020B0604020202020204" pitchFamily="34" charset="0"/>
              </a:rPr>
              <a:t>Respiratory tract irritation</a:t>
            </a:r>
          </a:p>
        </p:txBody>
      </p:sp>
      <p:sp>
        <p:nvSpPr>
          <p:cNvPr id="22534" name="TextBox 9"/>
          <p:cNvSpPr txBox="1">
            <a:spLocks noChangeArrowheads="1"/>
          </p:cNvSpPr>
          <p:nvPr/>
        </p:nvSpPr>
        <p:spPr bwMode="auto">
          <a:xfrm>
            <a:off x="457199" y="5107668"/>
            <a:ext cx="3264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Acute toxicity (Severe</a:t>
            </a:r>
            <a:r>
              <a:rPr lang="en-US" sz="2400" dirty="0">
                <a:solidFill>
                  <a:srgbClr val="0070C0"/>
                </a:solidFill>
                <a:latin typeface="Arial" panose="020B0604020202020204" pitchFamily="34" charset="0"/>
                <a:cs typeface="Arial" panose="020B0604020202020204" pitchFamily="34" charset="0"/>
              </a:rPr>
              <a:t>)</a:t>
            </a:r>
          </a:p>
        </p:txBody>
      </p:sp>
      <p:sp>
        <p:nvSpPr>
          <p:cNvPr id="9" name="Rectangle 8"/>
          <p:cNvSpPr/>
          <p:nvPr/>
        </p:nvSpPr>
        <p:spPr>
          <a:xfrm>
            <a:off x="717367" y="6197572"/>
            <a:ext cx="8915400" cy="461665"/>
          </a:xfrm>
          <a:prstGeom prst="rect">
            <a:avLst/>
          </a:prstGeom>
        </p:spPr>
        <p:txBody>
          <a:bodyPr wrap="square">
            <a:spAutoFit/>
          </a:bodyPr>
          <a:lstStyle/>
          <a:p>
            <a:r>
              <a:rPr lang="en-US" sz="1200" dirty="0">
                <a:hlinkClick r:id="rId5"/>
              </a:rPr>
              <a:t>Source: </a:t>
            </a:r>
            <a:r>
              <a:rPr lang="en-US" sz="1200" dirty="0" smtClean="0">
                <a:latin typeface="+mn-lt"/>
                <a:hlinkClick r:id="rId5"/>
              </a:rPr>
              <a:t>Hazard </a:t>
            </a:r>
            <a:r>
              <a:rPr lang="en-US" sz="1200" dirty="0">
                <a:latin typeface="+mn-lt"/>
                <a:hlinkClick r:id="rId5"/>
              </a:rPr>
              <a:t>Communication and the Globally Harmonized System (GHS) for Fabricators and </a:t>
            </a:r>
            <a:r>
              <a:rPr lang="en-US" sz="1200" dirty="0" smtClean="0">
                <a:latin typeface="+mn-lt"/>
                <a:hlinkClick r:id="rId5"/>
              </a:rPr>
              <a:t>Erectors</a:t>
            </a:r>
            <a:r>
              <a:rPr lang="en-US" sz="1200" dirty="0">
                <a:latin typeface="+mn-lt"/>
              </a:rPr>
              <a:t> Webinar: http://www.aisc.org/content.aspx?id=35368</a:t>
            </a:r>
          </a:p>
        </p:txBody>
      </p:sp>
    </p:spTree>
    <p:extLst>
      <p:ext uri="{BB962C8B-B14F-4D97-AF65-F5344CB8AC3E}">
        <p14:creationId xmlns:p14="http://schemas.microsoft.com/office/powerpoint/2010/main" val="3118990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3200" b="1" dirty="0">
                <a:solidFill>
                  <a:srgbClr val="0C30B8"/>
                </a:solidFill>
                <a:latin typeface="Arial" panose="020B0604020202020204" pitchFamily="34" charset="0"/>
                <a:cs typeface="Arial" panose="020B0604020202020204" pitchFamily="34" charset="0"/>
              </a:rPr>
              <a:t>Labels: Pictograms</a:t>
            </a:r>
            <a:r>
              <a:rPr lang="en-US" dirty="0">
                <a:solidFill>
                  <a:srgbClr val="0C30B8"/>
                </a:solidFill>
              </a:rPr>
              <a:t> </a:t>
            </a:r>
            <a:r>
              <a:rPr lang="en-US" sz="3200" b="1" dirty="0">
                <a:solidFill>
                  <a:srgbClr val="0C30B8"/>
                </a:solidFill>
                <a:latin typeface="Arial" panose="020B0604020202020204" pitchFamily="34" charset="0"/>
                <a:cs typeface="Arial" panose="020B0604020202020204" pitchFamily="34" charset="0"/>
              </a:rPr>
              <a:t>– </a:t>
            </a:r>
            <a:endParaRPr lang="en-US" sz="3200" b="1" dirty="0" smtClean="0">
              <a:solidFill>
                <a:srgbClr val="0C30B8"/>
              </a:solidFill>
              <a:latin typeface="Arial" panose="020B0604020202020204" pitchFamily="34" charset="0"/>
              <a:cs typeface="Arial" panose="020B0604020202020204" pitchFamily="34" charset="0"/>
            </a:endParaRPr>
          </a:p>
          <a:p>
            <a:r>
              <a:rPr lang="en-US" sz="3200" b="1" dirty="0" smtClean="0">
                <a:solidFill>
                  <a:srgbClr val="0C30B8"/>
                </a:solidFill>
                <a:latin typeface="Arial" panose="020B0604020202020204" pitchFamily="34" charset="0"/>
                <a:cs typeface="Arial" panose="020B0604020202020204" pitchFamily="34" charset="0"/>
              </a:rPr>
              <a:t>Health Hazards* </a:t>
            </a:r>
            <a:endParaRPr lang="en-US" dirty="0">
              <a:solidFill>
                <a:srgbClr val="0C30B8"/>
              </a:solidFill>
            </a:endParaRPr>
          </a:p>
        </p:txBody>
      </p:sp>
      <p:sp>
        <p:nvSpPr>
          <p:cNvPr id="2" name="Title 1"/>
          <p:cNvSpPr>
            <a:spLocks noGrp="1"/>
          </p:cNvSpPr>
          <p:nvPr>
            <p:ph type="title"/>
          </p:nvPr>
        </p:nvSpPr>
        <p:spPr>
          <a:xfrm>
            <a:off x="304800" y="457000"/>
            <a:ext cx="8229600" cy="1143200"/>
          </a:xfrm>
        </p:spPr>
        <p:txBody>
          <a:bodyPr>
            <a:normAutofit/>
          </a:bodyPr>
          <a:lstStyle/>
          <a:p>
            <a:pPr>
              <a:defRPr/>
            </a:pPr>
            <a:r>
              <a:rPr lang="en-US" sz="4000" dirty="0">
                <a:solidFill>
                  <a:srgbClr val="0C30B8"/>
                </a:solidFill>
              </a:rPr>
              <a:t>Hazard </a:t>
            </a:r>
            <a:r>
              <a:rPr lang="en-US" sz="4000" dirty="0" smtClean="0">
                <a:solidFill>
                  <a:srgbClr val="0C30B8"/>
                </a:solidFill>
              </a:rPr>
              <a:t>Communication - </a:t>
            </a:r>
            <a:r>
              <a:rPr lang="en-US" sz="2800" dirty="0" smtClean="0">
                <a:solidFill>
                  <a:srgbClr val="0C30B8"/>
                </a:solidFill>
              </a:rPr>
              <a:t>Module 4 </a:t>
            </a:r>
            <a:r>
              <a:rPr lang="en-US" sz="500" dirty="0" smtClean="0">
                <a:solidFill>
                  <a:schemeClr val="bg1"/>
                </a:solidFill>
              </a:rPr>
              <a:t>slide 19</a:t>
            </a:r>
            <a:endParaRPr lang="en-US" sz="7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19</a:t>
            </a:fld>
            <a:endParaRPr lang="en-US" dirty="0"/>
          </a:p>
        </p:txBody>
      </p:sp>
      <p:pic>
        <p:nvPicPr>
          <p:cNvPr id="23555" name="Picture 3" title="Health Hazard Pictogram - Skin corrosion, serious eye damage, eye irritation, metal corrosio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695" y="2536825"/>
            <a:ext cx="2186189"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5"/>
          <p:cNvSpPr txBox="1">
            <a:spLocks noChangeArrowheads="1"/>
          </p:cNvSpPr>
          <p:nvPr/>
        </p:nvSpPr>
        <p:spPr bwMode="auto">
          <a:xfrm>
            <a:off x="795867" y="4686898"/>
            <a:ext cx="30957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Skin corrosion</a:t>
            </a:r>
          </a:p>
          <a:p>
            <a:pPr eaLnBrk="1" hangingPunct="1"/>
            <a:r>
              <a:rPr lang="en-US" sz="2400" dirty="0">
                <a:latin typeface="Arial" panose="020B0604020202020204" pitchFamily="34" charset="0"/>
                <a:cs typeface="Arial" panose="020B0604020202020204" pitchFamily="34" charset="0"/>
              </a:rPr>
              <a:t>Serious eye damage/</a:t>
            </a:r>
          </a:p>
          <a:p>
            <a:pPr eaLnBrk="1" hangingPunct="1"/>
            <a:r>
              <a:rPr lang="en-US" sz="2400" dirty="0">
                <a:latin typeface="Arial" panose="020B0604020202020204" pitchFamily="34" charset="0"/>
                <a:cs typeface="Arial" panose="020B0604020202020204" pitchFamily="34" charset="0"/>
              </a:rPr>
              <a:t>Eye </a:t>
            </a:r>
            <a:r>
              <a:rPr lang="en-US" sz="2400" dirty="0" smtClean="0">
                <a:latin typeface="Arial" panose="020B0604020202020204" pitchFamily="34" charset="0"/>
                <a:cs typeface="Arial" panose="020B0604020202020204" pitchFamily="34" charset="0"/>
              </a:rPr>
              <a:t>irritation</a:t>
            </a:r>
          </a:p>
          <a:p>
            <a:pPr eaLnBrk="1" hangingPunct="1"/>
            <a:r>
              <a:rPr lang="en-US" sz="2400" dirty="0" smtClean="0">
                <a:latin typeface="Arial" panose="020B0604020202020204" pitchFamily="34" charset="0"/>
                <a:cs typeface="Arial" panose="020B0604020202020204" pitchFamily="34" charset="0"/>
              </a:rPr>
              <a:t>Metal corrosion</a:t>
            </a:r>
            <a:endParaRPr lang="en-US" sz="2400" dirty="0">
              <a:latin typeface="Arial" panose="020B0604020202020204" pitchFamily="34" charset="0"/>
              <a:cs typeface="Arial" panose="020B0604020202020204" pitchFamily="34" charset="0"/>
            </a:endParaRPr>
          </a:p>
        </p:txBody>
      </p:sp>
      <p:pic>
        <p:nvPicPr>
          <p:cNvPr id="23557" name="Picture 7" title="called the “health hazard” pictogram and is represented by the silhouette of a person with a starburst across the chest.  This is used indicate that the substance is a chronic and/or target organ hazard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5884" y="1608139"/>
            <a:ext cx="2279503" cy="227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8"/>
          <p:cNvSpPr txBox="1">
            <a:spLocks noChangeArrowheads="1"/>
          </p:cNvSpPr>
          <p:nvPr/>
        </p:nvSpPr>
        <p:spPr bwMode="auto">
          <a:xfrm>
            <a:off x="5181599" y="3927274"/>
            <a:ext cx="314701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Carcinogen</a:t>
            </a:r>
          </a:p>
          <a:p>
            <a:pPr eaLnBrk="1" hangingPunct="1"/>
            <a:r>
              <a:rPr lang="en-US" sz="2400" dirty="0">
                <a:latin typeface="Arial" panose="020B0604020202020204" pitchFamily="34" charset="0"/>
                <a:cs typeface="Arial" panose="020B0604020202020204" pitchFamily="34" charset="0"/>
              </a:rPr>
              <a:t>Respiratory sensitizer</a:t>
            </a:r>
          </a:p>
          <a:p>
            <a:pPr eaLnBrk="1" hangingPunct="1"/>
            <a:r>
              <a:rPr lang="en-US" sz="2400" dirty="0">
                <a:latin typeface="Arial" panose="020B0604020202020204" pitchFamily="34" charset="0"/>
                <a:cs typeface="Arial" panose="020B0604020202020204" pitchFamily="34" charset="0"/>
              </a:rPr>
              <a:t>Reproductive toxicity</a:t>
            </a:r>
          </a:p>
          <a:p>
            <a:pPr eaLnBrk="1" hangingPunct="1"/>
            <a:r>
              <a:rPr lang="en-US" sz="2400" dirty="0">
                <a:latin typeface="Arial" panose="020B0604020202020204" pitchFamily="34" charset="0"/>
                <a:cs typeface="Arial" panose="020B0604020202020204" pitchFamily="34" charset="0"/>
              </a:rPr>
              <a:t>Target organ toxicity</a:t>
            </a:r>
          </a:p>
          <a:p>
            <a:pPr eaLnBrk="1" hangingPunct="1"/>
            <a:r>
              <a:rPr lang="en-US" sz="2400" dirty="0">
                <a:latin typeface="Arial" panose="020B0604020202020204" pitchFamily="34" charset="0"/>
                <a:cs typeface="Arial" panose="020B0604020202020204" pitchFamily="34" charset="0"/>
              </a:rPr>
              <a:t>Mutagenicity</a:t>
            </a:r>
          </a:p>
          <a:p>
            <a:pPr eaLnBrk="1" hangingPunct="1"/>
            <a:r>
              <a:rPr lang="en-US" sz="2400" dirty="0">
                <a:latin typeface="Arial" panose="020B0604020202020204" pitchFamily="34" charset="0"/>
                <a:cs typeface="Arial" panose="020B0604020202020204" pitchFamily="34" charset="0"/>
              </a:rPr>
              <a:t>Aspiration </a:t>
            </a:r>
            <a:r>
              <a:rPr lang="en-US" sz="2400" dirty="0" smtClean="0">
                <a:latin typeface="Arial" panose="020B0604020202020204" pitchFamily="34" charset="0"/>
                <a:cs typeface="Arial" panose="020B0604020202020204" pitchFamily="34" charset="0"/>
              </a:rPr>
              <a:t>hazard</a:t>
            </a:r>
            <a:endParaRPr lang="en-US" sz="2400" dirty="0">
              <a:latin typeface="Arial" panose="020B0604020202020204" pitchFamily="34" charset="0"/>
              <a:cs typeface="Arial" panose="020B0604020202020204" pitchFamily="34" charset="0"/>
            </a:endParaRPr>
          </a:p>
        </p:txBody>
      </p:sp>
      <p:sp>
        <p:nvSpPr>
          <p:cNvPr id="9" name="Rectangle 8"/>
          <p:cNvSpPr/>
          <p:nvPr/>
        </p:nvSpPr>
        <p:spPr>
          <a:xfrm>
            <a:off x="734438" y="6256558"/>
            <a:ext cx="8915400" cy="461665"/>
          </a:xfrm>
          <a:prstGeom prst="rect">
            <a:avLst/>
          </a:prstGeom>
        </p:spPr>
        <p:txBody>
          <a:bodyPr wrap="square">
            <a:spAutoFit/>
          </a:bodyPr>
          <a:lstStyle/>
          <a:p>
            <a:r>
              <a:rPr lang="en-US" sz="1200" dirty="0">
                <a:hlinkClick r:id="rId5"/>
              </a:rPr>
              <a:t>Source: </a:t>
            </a:r>
            <a:r>
              <a:rPr lang="en-US" sz="1200" dirty="0" smtClean="0">
                <a:latin typeface="+mn-lt"/>
                <a:hlinkClick r:id="rId5"/>
              </a:rPr>
              <a:t>Hazard </a:t>
            </a:r>
            <a:r>
              <a:rPr lang="en-US" sz="1200" dirty="0">
                <a:latin typeface="+mn-lt"/>
                <a:hlinkClick r:id="rId5"/>
              </a:rPr>
              <a:t>Communication and the Globally Harmonized System (GHS) for Fabricators and </a:t>
            </a:r>
            <a:r>
              <a:rPr lang="en-US" sz="1200" dirty="0" smtClean="0">
                <a:latin typeface="+mn-lt"/>
                <a:hlinkClick r:id="rId5"/>
              </a:rPr>
              <a:t>Erectors</a:t>
            </a:r>
            <a:r>
              <a:rPr lang="en-US" sz="1200" dirty="0">
                <a:latin typeface="+mn-lt"/>
              </a:rPr>
              <a:t> Webinar: http://www.aisc.org/content.aspx?id=35368</a:t>
            </a:r>
          </a:p>
        </p:txBody>
      </p:sp>
    </p:spTree>
    <p:extLst>
      <p:ext uri="{BB962C8B-B14F-4D97-AF65-F5344CB8AC3E}">
        <p14:creationId xmlns:p14="http://schemas.microsoft.com/office/powerpoint/2010/main" val="876534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80800"/>
            <a:ext cx="8229600" cy="1143200"/>
          </a:xfrm>
          <a:prstGeom prst="rect">
            <a:avLst/>
          </a:prstGeom>
        </p:spPr>
        <p:txBody>
          <a:bodyPr lIns="91425" tIns="91425" rIns="91425" bIns="91425" anchor="b" anchorCtr="0">
            <a:noAutofit/>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endParaRPr lang="en" dirty="0">
              <a:solidFill>
                <a:srgbClr val="0C30B8"/>
              </a:solidFill>
            </a:endParaRPr>
          </a:p>
        </p:txBody>
      </p:sp>
      <p:sp>
        <p:nvSpPr>
          <p:cNvPr id="201" name="Shape 20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3" name="Slide Number Placeholder 2"/>
          <p:cNvSpPr>
            <a:spLocks noGrp="1"/>
          </p:cNvSpPr>
          <p:nvPr>
            <p:ph type="sldNum" sz="quarter" idx="12"/>
          </p:nvPr>
        </p:nvSpPr>
        <p:spPr/>
        <p:txBody>
          <a:bodyPr/>
          <a:lstStyle/>
          <a:p>
            <a:fld id="{B3F18419-AC6D-4ED2-A892-A000DD3A58AB}" type="slidenum">
              <a:rPr lang="en-US" smtClean="0"/>
              <a:t>2</a:t>
            </a:fld>
            <a:endParaRPr lang="en-US" dirty="0"/>
          </a:p>
        </p:txBody>
      </p:sp>
    </p:spTree>
    <p:extLst>
      <p:ext uri="{BB962C8B-B14F-4D97-AF65-F5344CB8AC3E}">
        <p14:creationId xmlns:p14="http://schemas.microsoft.com/office/powerpoint/2010/main" val="144162140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3200" b="1" dirty="0">
                <a:solidFill>
                  <a:srgbClr val="0C30B8"/>
                </a:solidFill>
                <a:latin typeface="Arial" panose="020B0604020202020204" pitchFamily="34" charset="0"/>
                <a:cs typeface="Arial" panose="020B0604020202020204" pitchFamily="34" charset="0"/>
              </a:rPr>
              <a:t>Labels: </a:t>
            </a:r>
            <a:r>
              <a:rPr lang="en-US" sz="3200" b="1" dirty="0" smtClean="0">
                <a:solidFill>
                  <a:srgbClr val="0C30B8"/>
                </a:solidFill>
                <a:latin typeface="Arial" panose="020B0604020202020204" pitchFamily="34" charset="0"/>
                <a:cs typeface="Arial" panose="020B0604020202020204" pitchFamily="34" charset="0"/>
              </a:rPr>
              <a:t>Pictograms/</a:t>
            </a:r>
          </a:p>
          <a:p>
            <a:r>
              <a:rPr lang="en-US" sz="3200" b="1" dirty="0" smtClean="0">
                <a:solidFill>
                  <a:srgbClr val="0C30B8"/>
                </a:solidFill>
                <a:latin typeface="Arial" panose="020B0604020202020204" pitchFamily="34" charset="0"/>
                <a:cs typeface="Arial" panose="020B0604020202020204" pitchFamily="34" charset="0"/>
              </a:rPr>
              <a:t>Physical Hazards*</a:t>
            </a:r>
            <a:endParaRPr lang="en-US" dirty="0">
              <a:solidFill>
                <a:srgbClr val="0C30B8"/>
              </a:solidFill>
            </a:endParaRPr>
          </a:p>
        </p:txBody>
      </p:sp>
      <p:sp>
        <p:nvSpPr>
          <p:cNvPr id="2" name="Title 1"/>
          <p:cNvSpPr>
            <a:spLocks noGrp="1"/>
          </p:cNvSpPr>
          <p:nvPr>
            <p:ph type="title"/>
          </p:nvPr>
        </p:nvSpPr>
        <p:spPr>
          <a:xfrm>
            <a:off x="304800" y="457000"/>
            <a:ext cx="8229600" cy="1143200"/>
          </a:xfrm>
        </p:spPr>
        <p:txBody>
          <a:bodyPr>
            <a:normAutofit/>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20</a:t>
            </a:r>
            <a:endParaRPr lang="en-US" sz="36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20</a:t>
            </a:fld>
            <a:endParaRPr lang="en-US" dirty="0"/>
          </a:p>
        </p:txBody>
      </p:sp>
      <p:pic>
        <p:nvPicPr>
          <p:cNvPr id="24579" name="Picture 4" title="Physical Hazrd Pictogram - flammables, self reactives, pyrophorics, self heating, emits flammable gas, organic peroxide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0481" y="1870075"/>
            <a:ext cx="2139643" cy="207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5"/>
          <p:cNvSpPr txBox="1">
            <a:spLocks noChangeArrowheads="1"/>
          </p:cNvSpPr>
          <p:nvPr/>
        </p:nvSpPr>
        <p:spPr bwMode="auto">
          <a:xfrm>
            <a:off x="5210481" y="3917135"/>
            <a:ext cx="30428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Flammables</a:t>
            </a:r>
          </a:p>
          <a:p>
            <a:pPr eaLnBrk="1" hangingPunct="1"/>
            <a:r>
              <a:rPr lang="en-US" sz="2400" dirty="0">
                <a:latin typeface="Arial" panose="020B0604020202020204" pitchFamily="34" charset="0"/>
                <a:cs typeface="Arial" panose="020B0604020202020204" pitchFamily="34" charset="0"/>
              </a:rPr>
              <a:t>Self reactives</a:t>
            </a:r>
          </a:p>
          <a:p>
            <a:pPr eaLnBrk="1" hangingPunct="1"/>
            <a:r>
              <a:rPr lang="en-US" sz="2400" dirty="0">
                <a:latin typeface="Arial" panose="020B0604020202020204" pitchFamily="34" charset="0"/>
                <a:cs typeface="Arial" panose="020B0604020202020204" pitchFamily="34" charset="0"/>
              </a:rPr>
              <a:t>Pyrophorics</a:t>
            </a:r>
          </a:p>
          <a:p>
            <a:pPr eaLnBrk="1" hangingPunct="1"/>
            <a:r>
              <a:rPr lang="en-US" sz="2400" dirty="0">
                <a:latin typeface="Arial" panose="020B0604020202020204" pitchFamily="34" charset="0"/>
                <a:cs typeface="Arial" panose="020B0604020202020204" pitchFamily="34" charset="0"/>
              </a:rPr>
              <a:t>Self heating</a:t>
            </a:r>
          </a:p>
          <a:p>
            <a:pPr eaLnBrk="1" hangingPunct="1"/>
            <a:r>
              <a:rPr lang="en-US" sz="2400" dirty="0">
                <a:latin typeface="Arial" panose="020B0604020202020204" pitchFamily="34" charset="0"/>
                <a:cs typeface="Arial" panose="020B0604020202020204" pitchFamily="34" charset="0"/>
              </a:rPr>
              <a:t>Emits flammable gas</a:t>
            </a:r>
          </a:p>
          <a:p>
            <a:pPr eaLnBrk="1" hangingPunct="1"/>
            <a:r>
              <a:rPr lang="en-US" sz="2400" dirty="0">
                <a:latin typeface="Arial" panose="020B0604020202020204" pitchFamily="34" charset="0"/>
                <a:cs typeface="Arial" panose="020B0604020202020204" pitchFamily="34" charset="0"/>
              </a:rPr>
              <a:t>Organic peroxides</a:t>
            </a:r>
          </a:p>
        </p:txBody>
      </p:sp>
      <p:pic>
        <p:nvPicPr>
          <p:cNvPr id="24581" name="Picture 6" title="Physical hazard pictogram - explosives, self reactives, organic peroxide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8834" y="2667205"/>
            <a:ext cx="2058703" cy="20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7"/>
          <p:cNvSpPr>
            <a:spLocks noChangeArrowheads="1"/>
          </p:cNvSpPr>
          <p:nvPr/>
        </p:nvSpPr>
        <p:spPr bwMode="auto">
          <a:xfrm>
            <a:off x="1187614" y="4855795"/>
            <a:ext cx="321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Arial" panose="020B0604020202020204" pitchFamily="34" charset="0"/>
                <a:cs typeface="Arial" panose="020B0604020202020204" pitchFamily="34" charset="0"/>
              </a:rPr>
              <a:t>Explosives</a:t>
            </a:r>
          </a:p>
          <a:p>
            <a:r>
              <a:rPr lang="en-US" sz="2400" dirty="0" smtClean="0">
                <a:latin typeface="Arial" panose="020B0604020202020204" pitchFamily="34" charset="0"/>
                <a:cs typeface="Arial" panose="020B0604020202020204" pitchFamily="34" charset="0"/>
              </a:rPr>
              <a:t>Self </a:t>
            </a:r>
            <a:r>
              <a:rPr lang="en-US" sz="2400" dirty="0">
                <a:latin typeface="Arial" panose="020B0604020202020204" pitchFamily="34" charset="0"/>
                <a:cs typeface="Arial" panose="020B0604020202020204" pitchFamily="34" charset="0"/>
              </a:rPr>
              <a:t>reactives</a:t>
            </a:r>
          </a:p>
          <a:p>
            <a:r>
              <a:rPr lang="en-US" sz="2400" dirty="0">
                <a:latin typeface="Arial" panose="020B0604020202020204" pitchFamily="34" charset="0"/>
                <a:cs typeface="Arial" panose="020B0604020202020204" pitchFamily="34" charset="0"/>
              </a:rPr>
              <a:t>Organic peroxides</a:t>
            </a:r>
          </a:p>
        </p:txBody>
      </p:sp>
      <p:sp>
        <p:nvSpPr>
          <p:cNvPr id="9" name="Rectangle 8"/>
          <p:cNvSpPr/>
          <p:nvPr/>
        </p:nvSpPr>
        <p:spPr>
          <a:xfrm>
            <a:off x="457200" y="6256558"/>
            <a:ext cx="8915400" cy="461665"/>
          </a:xfrm>
          <a:prstGeom prst="rect">
            <a:avLst/>
          </a:prstGeom>
        </p:spPr>
        <p:txBody>
          <a:bodyPr wrap="square">
            <a:spAutoFit/>
          </a:bodyPr>
          <a:lstStyle/>
          <a:p>
            <a:r>
              <a:rPr lang="en-US" sz="1200" dirty="0">
                <a:hlinkClick r:id="rId5"/>
              </a:rPr>
              <a:t>Source: </a:t>
            </a:r>
            <a:r>
              <a:rPr lang="en-US" sz="1200" dirty="0" smtClean="0">
                <a:latin typeface="+mn-lt"/>
                <a:hlinkClick r:id="rId5"/>
              </a:rPr>
              <a:t>Hazard </a:t>
            </a:r>
            <a:r>
              <a:rPr lang="en-US" sz="1200" dirty="0">
                <a:latin typeface="+mn-lt"/>
                <a:hlinkClick r:id="rId5"/>
              </a:rPr>
              <a:t>Communication and the Globally Harmonized System (GHS) for Fabricators and </a:t>
            </a:r>
            <a:r>
              <a:rPr lang="en-US" sz="1200" dirty="0" smtClean="0">
                <a:latin typeface="+mn-lt"/>
                <a:hlinkClick r:id="rId5"/>
              </a:rPr>
              <a:t>Erectors</a:t>
            </a:r>
            <a:r>
              <a:rPr lang="en-US" sz="1200" dirty="0">
                <a:latin typeface="+mn-lt"/>
              </a:rPr>
              <a:t> Webinar: http://www.aisc.org/content.aspx?id=35368</a:t>
            </a:r>
          </a:p>
        </p:txBody>
      </p:sp>
    </p:spTree>
    <p:extLst>
      <p:ext uri="{BB962C8B-B14F-4D97-AF65-F5344CB8AC3E}">
        <p14:creationId xmlns:p14="http://schemas.microsoft.com/office/powerpoint/2010/main" val="3399277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4014" y="1524005"/>
            <a:ext cx="7990386" cy="3724153"/>
          </a:xfrm>
        </p:spPr>
        <p:txBody>
          <a:bodyPr/>
          <a:lstStyle/>
          <a:p>
            <a:r>
              <a:rPr lang="en-US" sz="3200" b="1" dirty="0">
                <a:solidFill>
                  <a:srgbClr val="0C30B8"/>
                </a:solidFill>
                <a:latin typeface="Arial" panose="020B0604020202020204" pitchFamily="34" charset="0"/>
                <a:cs typeface="Arial" panose="020B0604020202020204" pitchFamily="34" charset="0"/>
              </a:rPr>
              <a:t>Labels: Pictograms – Physical </a:t>
            </a:r>
            <a:r>
              <a:rPr lang="en-US" sz="3200" b="1" dirty="0" smtClean="0">
                <a:solidFill>
                  <a:srgbClr val="0C30B8"/>
                </a:solidFill>
                <a:latin typeface="Arial" panose="020B0604020202020204" pitchFamily="34" charset="0"/>
                <a:cs typeface="Arial" panose="020B0604020202020204" pitchFamily="34" charset="0"/>
              </a:rPr>
              <a:t>Hazards*</a:t>
            </a:r>
            <a:endParaRPr lang="en-US" dirty="0">
              <a:solidFill>
                <a:srgbClr val="0C30B8"/>
              </a:solidFill>
            </a:endParaRPr>
          </a:p>
        </p:txBody>
      </p:sp>
      <p:sp>
        <p:nvSpPr>
          <p:cNvPr id="2" name="Title 1"/>
          <p:cNvSpPr>
            <a:spLocks noGrp="1"/>
          </p:cNvSpPr>
          <p:nvPr>
            <p:ph type="title"/>
          </p:nvPr>
        </p:nvSpPr>
        <p:spPr>
          <a:xfrm>
            <a:off x="304800" y="1399638"/>
            <a:ext cx="8686800" cy="671659"/>
          </a:xfrm>
        </p:spPr>
        <p:txBody>
          <a:bodyPr>
            <a:normAutofit fontScale="90000"/>
          </a:bodyPr>
          <a:lstStyle/>
          <a:p>
            <a:pPr>
              <a:defRPr/>
            </a:pPr>
            <a:r>
              <a:rPr lang="en-US" sz="4000" dirty="0">
                <a:solidFill>
                  <a:srgbClr val="0C30B8"/>
                </a:solidFill>
              </a:rPr>
              <a:t>Hazard </a:t>
            </a:r>
            <a:r>
              <a:rPr lang="en-US" sz="4000" dirty="0" smtClean="0">
                <a:solidFill>
                  <a:srgbClr val="0C30B8"/>
                </a:solidFill>
              </a:rPr>
              <a:t>Communication - </a:t>
            </a:r>
            <a:r>
              <a:rPr lang="en-US" sz="2700" dirty="0" smtClean="0">
                <a:solidFill>
                  <a:srgbClr val="0C30B8"/>
                </a:solidFill>
              </a:rPr>
              <a:t>Module 4 </a:t>
            </a:r>
            <a:r>
              <a:rPr lang="en-US" sz="2700" dirty="0" smtClean="0">
                <a:solidFill>
                  <a:schemeClr val="bg1"/>
                </a:solidFill>
              </a:rPr>
              <a:t>slide 21</a:t>
            </a:r>
            <a:r>
              <a:rPr lang="en-US" sz="3600" b="1" dirty="0" smtClean="0">
                <a:solidFill>
                  <a:srgbClr val="0070C0"/>
                </a:solidFill>
                <a:latin typeface="Arial" panose="020B0604020202020204" pitchFamily="34" charset="0"/>
                <a:cs typeface="Arial" panose="020B0604020202020204" pitchFamily="34" charset="0"/>
              </a:rPr>
              <a:t/>
            </a:r>
            <a:br>
              <a:rPr lang="en-US" sz="3600" b="1" dirty="0" smtClean="0">
                <a:solidFill>
                  <a:srgbClr val="0070C0"/>
                </a:solidFill>
                <a:latin typeface="Arial" panose="020B0604020202020204" pitchFamily="34" charset="0"/>
                <a:cs typeface="Arial" panose="020B0604020202020204" pitchFamily="34" charset="0"/>
              </a:rPr>
            </a:br>
            <a:endParaRPr lang="en-US" sz="3600" b="1" dirty="0">
              <a:solidFill>
                <a:srgbClr val="0070C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21</a:t>
            </a:fld>
            <a:endParaRPr lang="en-US" dirty="0"/>
          </a:p>
        </p:txBody>
      </p:sp>
      <p:pic>
        <p:nvPicPr>
          <p:cNvPr id="25603" name="Content Placeholder 3" title="Physical hazards pictogram - oxidizer - oxidizers are chemicals that can emit oxygen and increase the risk of fire"/>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5699295" y="2476607"/>
            <a:ext cx="2028825" cy="2030412"/>
          </a:xfrm>
        </p:spPr>
      </p:pic>
      <p:pic>
        <p:nvPicPr>
          <p:cNvPr id="25604" name="Picture 4" title="Physical hazards pictogram - gases under pressure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2975" y="2707979"/>
            <a:ext cx="205581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title="Physical hazards pictogram - corrosive to metals - the same pictogram used for skin corrosion/serious eye damage/eye irritation under the health hazard classification.  "/>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675" y="232092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1"/>
          <p:cNvSpPr txBox="1">
            <a:spLocks noChangeArrowheads="1"/>
          </p:cNvSpPr>
          <p:nvPr/>
        </p:nvSpPr>
        <p:spPr bwMode="auto">
          <a:xfrm>
            <a:off x="146457" y="4285171"/>
            <a:ext cx="2837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Corrosive to Metals</a:t>
            </a:r>
          </a:p>
        </p:txBody>
      </p:sp>
      <p:sp>
        <p:nvSpPr>
          <p:cNvPr id="25607" name="TextBox 12"/>
          <p:cNvSpPr txBox="1">
            <a:spLocks noChangeArrowheads="1"/>
          </p:cNvSpPr>
          <p:nvPr/>
        </p:nvSpPr>
        <p:spPr bwMode="auto">
          <a:xfrm>
            <a:off x="2906169" y="4808101"/>
            <a:ext cx="326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Gases under Pressure</a:t>
            </a:r>
          </a:p>
        </p:txBody>
      </p:sp>
      <p:sp>
        <p:nvSpPr>
          <p:cNvPr id="25608" name="TextBox 13"/>
          <p:cNvSpPr txBox="1">
            <a:spLocks noChangeArrowheads="1"/>
          </p:cNvSpPr>
          <p:nvPr/>
        </p:nvSpPr>
        <p:spPr bwMode="auto">
          <a:xfrm>
            <a:off x="7070725" y="4302128"/>
            <a:ext cx="1314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smtClean="0">
                <a:latin typeface="Arial" panose="020B0604020202020204" pitchFamily="34" charset="0"/>
                <a:cs typeface="Arial" panose="020B0604020202020204" pitchFamily="34" charset="0"/>
              </a:rPr>
              <a:t>Oxidize</a:t>
            </a:r>
            <a:r>
              <a:rPr lang="en-US" sz="2400" dirty="0">
                <a:latin typeface="Arial" panose="020B0604020202020204" pitchFamily="34" charset="0"/>
                <a:cs typeface="Arial" panose="020B0604020202020204" pitchFamily="34" charset="0"/>
              </a:rPr>
              <a:t>r</a:t>
            </a:r>
          </a:p>
        </p:txBody>
      </p:sp>
      <p:sp>
        <p:nvSpPr>
          <p:cNvPr id="11" name="Rectangle 10"/>
          <p:cNvSpPr/>
          <p:nvPr/>
        </p:nvSpPr>
        <p:spPr>
          <a:xfrm>
            <a:off x="457200" y="6256557"/>
            <a:ext cx="8915400" cy="461665"/>
          </a:xfrm>
          <a:prstGeom prst="rect">
            <a:avLst/>
          </a:prstGeom>
        </p:spPr>
        <p:txBody>
          <a:bodyPr wrap="square">
            <a:spAutoFit/>
          </a:bodyPr>
          <a:lstStyle/>
          <a:p>
            <a:r>
              <a:rPr lang="en-US" sz="1200" dirty="0">
                <a:hlinkClick r:id="rId6"/>
              </a:rPr>
              <a:t>Source: </a:t>
            </a:r>
            <a:r>
              <a:rPr lang="en-US" sz="1200" dirty="0" smtClean="0">
                <a:latin typeface="+mn-lt"/>
                <a:hlinkClick r:id="rId6"/>
              </a:rPr>
              <a:t>Hazard </a:t>
            </a:r>
            <a:r>
              <a:rPr lang="en-US" sz="1200" dirty="0">
                <a:latin typeface="+mn-lt"/>
                <a:hlinkClick r:id="rId6"/>
              </a:rPr>
              <a:t>Communication and the Globally Harmonized System (GHS) for Fabricators and </a:t>
            </a:r>
            <a:r>
              <a:rPr lang="en-US" sz="1200" dirty="0" smtClean="0">
                <a:latin typeface="+mn-lt"/>
                <a:hlinkClick r:id="rId6"/>
              </a:rPr>
              <a:t>Erectors</a:t>
            </a:r>
            <a:r>
              <a:rPr lang="en-US" sz="1200" dirty="0">
                <a:latin typeface="+mn-lt"/>
              </a:rPr>
              <a:t> Webinar: http://www.aisc.org/content.aspx?id=35368</a:t>
            </a:r>
          </a:p>
        </p:txBody>
      </p:sp>
    </p:spTree>
    <p:extLst>
      <p:ext uri="{BB962C8B-B14F-4D97-AF65-F5344CB8AC3E}">
        <p14:creationId xmlns:p14="http://schemas.microsoft.com/office/powerpoint/2010/main" val="2008212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lnSpcReduction="10000"/>
          </a:bodyPr>
          <a:lstStyle/>
          <a:p>
            <a:pPr>
              <a:lnSpc>
                <a:spcPct val="90000"/>
              </a:lnSpc>
              <a:buClr>
                <a:srgbClr val="0C30B8"/>
              </a:buClr>
              <a:defRPr/>
            </a:pPr>
            <a:r>
              <a:rPr lang="en-US" sz="2400" b="1" dirty="0">
                <a:solidFill>
                  <a:srgbClr val="0C30B8"/>
                </a:solidFill>
                <a:latin typeface="Arial" panose="020B0604020202020204" pitchFamily="34" charset="0"/>
                <a:cs typeface="Arial" panose="020B0604020202020204" pitchFamily="34" charset="0"/>
              </a:rPr>
              <a:t>Labels: Signal </a:t>
            </a:r>
            <a:r>
              <a:rPr lang="en-US" sz="2400" b="1" dirty="0" smtClean="0">
                <a:solidFill>
                  <a:srgbClr val="0C30B8"/>
                </a:solidFill>
                <a:latin typeface="Arial" panose="020B0604020202020204" pitchFamily="34" charset="0"/>
                <a:cs typeface="Arial" panose="020B0604020202020204" pitchFamily="34" charset="0"/>
              </a:rPr>
              <a:t>Word*</a:t>
            </a:r>
          </a:p>
          <a:p>
            <a:pPr>
              <a:lnSpc>
                <a:spcPct val="90000"/>
              </a:lnSpc>
              <a:buClr>
                <a:srgbClr val="0C30B8"/>
              </a:buClr>
              <a:defRPr/>
            </a:pPr>
            <a:endParaRPr lang="en-US" sz="2400" dirty="0">
              <a:solidFill>
                <a:srgbClr val="0C30B8"/>
              </a:solidFill>
              <a:latin typeface="Arial" panose="020B0604020202020204" pitchFamily="34" charset="0"/>
              <a:cs typeface="Arial" panose="020B0604020202020204" pitchFamily="34" charset="0"/>
            </a:endParaRPr>
          </a:p>
          <a:p>
            <a:pPr marL="342900" indent="-342900" eaLnBrk="1" fontAlgn="auto" hangingPunct="1">
              <a:lnSpc>
                <a:spcPct val="9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These are words </a:t>
            </a:r>
            <a:r>
              <a:rPr lang="en-US" sz="2400" dirty="0">
                <a:solidFill>
                  <a:schemeClr val="tx1"/>
                </a:solidFill>
                <a:latin typeface="Arial" panose="020B0604020202020204" pitchFamily="34" charset="0"/>
                <a:cs typeface="Arial" panose="020B0604020202020204" pitchFamily="34" charset="0"/>
              </a:rPr>
              <a:t>used to indicate the </a:t>
            </a:r>
            <a:r>
              <a:rPr lang="en-US" sz="2400" dirty="0" smtClean="0">
                <a:solidFill>
                  <a:schemeClr val="tx1"/>
                </a:solidFill>
                <a:latin typeface="Arial" panose="020B0604020202020204" pitchFamily="34" charset="0"/>
                <a:cs typeface="Arial" panose="020B0604020202020204" pitchFamily="34" charset="0"/>
              </a:rPr>
              <a:t>severity </a:t>
            </a:r>
            <a:r>
              <a:rPr lang="en-US" sz="2400" dirty="0">
                <a:solidFill>
                  <a:schemeClr val="tx1"/>
                </a:solidFill>
                <a:latin typeface="Arial" panose="020B0604020202020204" pitchFamily="34" charset="0"/>
                <a:cs typeface="Arial" panose="020B0604020202020204" pitchFamily="34" charset="0"/>
              </a:rPr>
              <a:t>of </a:t>
            </a:r>
            <a:r>
              <a:rPr lang="en-US" sz="2400" dirty="0" smtClean="0">
                <a:solidFill>
                  <a:schemeClr val="tx1"/>
                </a:solidFill>
                <a:latin typeface="Arial" panose="020B0604020202020204" pitchFamily="34" charset="0"/>
                <a:cs typeface="Arial" panose="020B0604020202020204" pitchFamily="34" charset="0"/>
              </a:rPr>
              <a:t>the hazard </a:t>
            </a:r>
            <a:r>
              <a:rPr lang="en-US" sz="2400" dirty="0">
                <a:solidFill>
                  <a:schemeClr val="tx1"/>
                </a:solidFill>
                <a:latin typeface="Arial" panose="020B0604020202020204" pitchFamily="34" charset="0"/>
                <a:cs typeface="Arial" panose="020B0604020202020204" pitchFamily="34" charset="0"/>
              </a:rPr>
              <a:t>and alert </a:t>
            </a:r>
            <a:r>
              <a:rPr lang="en-US" sz="2400" dirty="0" smtClean="0">
                <a:solidFill>
                  <a:schemeClr val="tx1"/>
                </a:solidFill>
                <a:latin typeface="Arial" panose="020B0604020202020204" pitchFamily="34" charset="0"/>
                <a:cs typeface="Arial" panose="020B0604020202020204" pitchFamily="34" charset="0"/>
              </a:rPr>
              <a:t>employees to </a:t>
            </a:r>
            <a:r>
              <a:rPr lang="en-US" sz="2400" dirty="0">
                <a:solidFill>
                  <a:schemeClr val="tx1"/>
                </a:solidFill>
                <a:latin typeface="Arial" panose="020B0604020202020204" pitchFamily="34" charset="0"/>
                <a:cs typeface="Arial" panose="020B0604020202020204" pitchFamily="34" charset="0"/>
              </a:rPr>
              <a:t>the potential </a:t>
            </a:r>
            <a:r>
              <a:rPr lang="en-US" sz="2400" dirty="0" smtClean="0">
                <a:solidFill>
                  <a:schemeClr val="tx1"/>
                </a:solidFill>
                <a:latin typeface="Arial" panose="020B0604020202020204" pitchFamily="34" charset="0"/>
                <a:cs typeface="Arial" panose="020B0604020202020204" pitchFamily="34" charset="0"/>
              </a:rPr>
              <a:t>hazard</a:t>
            </a:r>
          </a:p>
          <a:p>
            <a:pPr marL="342900" indent="-342900" eaLnBrk="1" fontAlgn="auto" hangingPunct="1">
              <a:lnSpc>
                <a:spcPct val="90000"/>
              </a:lnSpc>
              <a:spcAft>
                <a:spcPts val="0"/>
              </a:spcAft>
              <a:buClr>
                <a:srgbClr val="0C30B8"/>
              </a:buClr>
              <a:buFont typeface="Wingdings" panose="05000000000000000000" pitchFamily="2" charset="2"/>
              <a:buChar char="q"/>
              <a:defRPr/>
            </a:pPr>
            <a:endParaRPr lang="en-US" sz="2400" dirty="0">
              <a:solidFill>
                <a:schemeClr val="tx1"/>
              </a:solidFill>
              <a:latin typeface="Arial" panose="020B0604020202020204" pitchFamily="34" charset="0"/>
              <a:cs typeface="Arial" panose="020B0604020202020204" pitchFamily="34" charset="0"/>
            </a:endParaRPr>
          </a:p>
          <a:p>
            <a:pPr marL="342900" indent="-342900" eaLnBrk="1" fontAlgn="auto" hangingPunct="1">
              <a:lnSpc>
                <a:spcPct val="9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Only two signal words will appear:</a:t>
            </a:r>
            <a:endParaRPr lang="en-US" sz="2400" dirty="0">
              <a:solidFill>
                <a:schemeClr val="tx1"/>
              </a:solidFill>
              <a:latin typeface="Arial" panose="020B0604020202020204" pitchFamily="34" charset="0"/>
              <a:cs typeface="Arial" panose="020B0604020202020204" pitchFamily="34" charset="0"/>
            </a:endParaRPr>
          </a:p>
          <a:p>
            <a:pPr marL="736092" lvl="1" indent="-342900" eaLnBrk="1" fontAlgn="auto" hangingPunct="1">
              <a:lnSpc>
                <a:spcPct val="90000"/>
              </a:lnSpc>
              <a:spcAft>
                <a:spcPts val="0"/>
              </a:spcAft>
              <a:buClr>
                <a:srgbClr val="0C30B8"/>
              </a:buClr>
              <a:buFont typeface="Wingdings" panose="05000000000000000000" pitchFamily="2" charset="2"/>
              <a:buChar char="q"/>
              <a:defRPr/>
            </a:pPr>
            <a:r>
              <a:rPr lang="en-US" b="1" dirty="0">
                <a:solidFill>
                  <a:schemeClr val="tx1"/>
                </a:solidFill>
                <a:latin typeface="Arial" panose="020B0604020202020204" pitchFamily="34" charset="0"/>
                <a:cs typeface="Arial" panose="020B0604020202020204" pitchFamily="34" charset="0"/>
              </a:rPr>
              <a:t>“DANGER”</a:t>
            </a:r>
            <a:r>
              <a:rPr lang="en-US" dirty="0" smtClean="0">
                <a:solidFill>
                  <a:schemeClr val="tx1"/>
                </a:solidFill>
                <a:latin typeface="Arial" panose="020B0604020202020204" pitchFamily="34" charset="0"/>
                <a:cs typeface="Arial" panose="020B0604020202020204" pitchFamily="34" charset="0"/>
              </a:rPr>
              <a:t>(more severe hazard)</a:t>
            </a:r>
          </a:p>
          <a:p>
            <a:pPr marL="736092" lvl="1" indent="-342900" eaLnBrk="1" fontAlgn="auto" hangingPunct="1">
              <a:lnSpc>
                <a:spcPct val="90000"/>
              </a:lnSpc>
              <a:spcAft>
                <a:spcPts val="0"/>
              </a:spcAft>
              <a:buClr>
                <a:srgbClr val="0C30B8"/>
              </a:buClr>
              <a:buFont typeface="Wingdings" panose="05000000000000000000" pitchFamily="2" charset="2"/>
              <a:buChar char="q"/>
              <a:defRPr/>
            </a:pPr>
            <a:r>
              <a:rPr lang="en-US" b="1" dirty="0" smtClean="0">
                <a:solidFill>
                  <a:schemeClr val="tx1"/>
                </a:solidFill>
                <a:latin typeface="Arial" panose="020B0604020202020204" pitchFamily="34" charset="0"/>
                <a:cs typeface="Arial" panose="020B0604020202020204" pitchFamily="34" charset="0"/>
              </a:rPr>
              <a:t>“</a:t>
            </a:r>
            <a:r>
              <a:rPr lang="en-US" b="1" dirty="0">
                <a:solidFill>
                  <a:schemeClr val="tx1"/>
                </a:solidFill>
                <a:latin typeface="Arial" panose="020B0604020202020204" pitchFamily="34" charset="0"/>
                <a:cs typeface="Arial" panose="020B0604020202020204" pitchFamily="34" charset="0"/>
              </a:rPr>
              <a:t>WARNING” </a:t>
            </a:r>
            <a:r>
              <a:rPr lang="en-US" dirty="0">
                <a:solidFill>
                  <a:schemeClr val="tx1"/>
                </a:solidFill>
                <a:latin typeface="Arial" panose="020B0604020202020204" pitchFamily="34" charset="0"/>
                <a:cs typeface="Arial" panose="020B0604020202020204" pitchFamily="34" charset="0"/>
              </a:rPr>
              <a:t>(less severe hazard)</a:t>
            </a:r>
          </a:p>
          <a:p>
            <a:pPr marL="342900" indent="-342900" eaLnBrk="1" fontAlgn="auto" hangingPunct="1">
              <a:lnSpc>
                <a:spcPct val="90000"/>
              </a:lnSpc>
              <a:spcAft>
                <a:spcPts val="0"/>
              </a:spcAft>
              <a:buClr>
                <a:srgbClr val="0C30B8"/>
              </a:buClr>
              <a:buFont typeface="Wingdings" panose="05000000000000000000" pitchFamily="2" charset="2"/>
              <a:buChar char="q"/>
              <a:defRPr/>
            </a:pPr>
            <a:endParaRPr lang="en-US" sz="2400" dirty="0">
              <a:solidFill>
                <a:schemeClr val="tx1"/>
              </a:solidFill>
              <a:latin typeface="Arial" panose="020B0604020202020204" pitchFamily="34" charset="0"/>
              <a:cs typeface="Arial" panose="020B0604020202020204" pitchFamily="34" charset="0"/>
            </a:endParaRPr>
          </a:p>
          <a:p>
            <a:pPr marL="342900" indent="-342900" eaLnBrk="1" fontAlgn="auto" hangingPunct="1">
              <a:lnSpc>
                <a:spcPct val="9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Not all labels will have a signal word</a:t>
            </a:r>
          </a:p>
          <a:p>
            <a:pPr marL="342900" indent="-342900" eaLnBrk="1" fontAlgn="auto" hangingPunct="1">
              <a:lnSpc>
                <a:spcPct val="9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Some chemicals are not hazardous enough to require that a signal word appear on the label</a:t>
            </a:r>
            <a:endParaRPr lang="en-US" sz="2400" dirty="0">
              <a:solidFill>
                <a:schemeClr val="tx1"/>
              </a:solidFill>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sz="2400" dirty="0">
              <a:solidFill>
                <a:srgbClr val="0070C0"/>
              </a:solidFill>
              <a:latin typeface="Arial" panose="020B0604020202020204" pitchFamily="34" charset="0"/>
              <a:cs typeface="Arial" panose="020B0604020202020204" pitchFamily="34" charset="0"/>
            </a:endParaRPr>
          </a:p>
        </p:txBody>
      </p:sp>
      <p:sp>
        <p:nvSpPr>
          <p:cNvPr id="26626" name="Title 1"/>
          <p:cNvSpPr>
            <a:spLocks noGrp="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22</a:t>
            </a:r>
            <a:endParaRPr lang="en-US" sz="3600" b="1" dirty="0" smtClean="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22</a:t>
            </a:fld>
            <a:endParaRPr lang="en-US" dirty="0"/>
          </a:p>
        </p:txBody>
      </p:sp>
      <p:sp>
        <p:nvSpPr>
          <p:cNvPr id="5" name="Rectangle 4"/>
          <p:cNvSpPr/>
          <p:nvPr/>
        </p:nvSpPr>
        <p:spPr>
          <a:xfrm>
            <a:off x="762000" y="6268997"/>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305052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Autofit/>
          </a:bodyPr>
          <a:lstStyle/>
          <a:p>
            <a:pPr>
              <a:buClr>
                <a:schemeClr val="accent3"/>
              </a:buClr>
              <a:defRPr/>
            </a:pPr>
            <a:r>
              <a:rPr lang="en-US" sz="2400" b="1" dirty="0">
                <a:solidFill>
                  <a:srgbClr val="0C30B8"/>
                </a:solidFill>
                <a:latin typeface="Arial" panose="020B0604020202020204" pitchFamily="34" charset="0"/>
                <a:cs typeface="Arial" panose="020B0604020202020204" pitchFamily="34" charset="0"/>
              </a:rPr>
              <a:t>Labels: Hazard </a:t>
            </a:r>
            <a:r>
              <a:rPr lang="en-US" sz="2400" b="1" dirty="0" smtClean="0">
                <a:solidFill>
                  <a:srgbClr val="0C30B8"/>
                </a:solidFill>
                <a:latin typeface="Arial" panose="020B0604020202020204" pitchFamily="34" charset="0"/>
                <a:cs typeface="Arial" panose="020B0604020202020204" pitchFamily="34" charset="0"/>
              </a:rPr>
              <a:t>Statement*</a:t>
            </a:r>
            <a:endParaRPr lang="en-US" sz="2400" dirty="0">
              <a:solidFill>
                <a:srgbClr val="0C30B8"/>
              </a:solidFill>
              <a:latin typeface="Arial" panose="020B0604020202020204" pitchFamily="34" charset="0"/>
              <a:cs typeface="Arial" panose="020B0604020202020204" pitchFamily="34" charset="0"/>
            </a:endParaRP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There are specific hazard statements that must appear on the label based on the chemical hazard classification</a:t>
            </a:r>
          </a:p>
          <a:p>
            <a:pPr marL="342900" indent="-342900" eaLnBrk="1" fontAlgn="auto" hangingPunct="1">
              <a:spcAft>
                <a:spcPts val="0"/>
              </a:spcAft>
              <a:buClr>
                <a:srgbClr val="0C30B8"/>
              </a:buClr>
              <a:buFont typeface="Wingdings" panose="05000000000000000000" pitchFamily="2" charset="2"/>
              <a:buChar char="q"/>
              <a:defRPr/>
            </a:pPr>
            <a:endParaRPr lang="en-US" sz="2400" dirty="0">
              <a:solidFill>
                <a:schemeClr val="tx1"/>
              </a:solidFill>
              <a:latin typeface="Arial" panose="020B0604020202020204" pitchFamily="34" charset="0"/>
              <a:cs typeface="Arial" panose="020B0604020202020204" pitchFamily="34" charset="0"/>
            </a:endParaRP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Examples:</a:t>
            </a:r>
          </a:p>
          <a:p>
            <a:pPr marL="350838" indent="115888"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Flammable </a:t>
            </a:r>
            <a:r>
              <a:rPr lang="en-US" sz="2400" dirty="0">
                <a:solidFill>
                  <a:schemeClr val="tx1"/>
                </a:solidFill>
                <a:latin typeface="Arial" panose="020B0604020202020204" pitchFamily="34" charset="0"/>
                <a:cs typeface="Arial" panose="020B0604020202020204" pitchFamily="34" charset="0"/>
              </a:rPr>
              <a:t>liquid and vapor</a:t>
            </a:r>
          </a:p>
          <a:p>
            <a:pPr marL="350838" indent="115888" eaLnBrk="1" fontAlgn="auto" hangingPunct="1">
              <a:spcAft>
                <a:spcPts val="0"/>
              </a:spcAft>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Causes skin irritation</a:t>
            </a:r>
          </a:p>
          <a:p>
            <a:pPr marL="350838" indent="115888" eaLnBrk="1" fontAlgn="auto" hangingPunct="1">
              <a:spcAft>
                <a:spcPts val="0"/>
              </a:spcAft>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May cause </a:t>
            </a:r>
            <a:r>
              <a:rPr lang="en-US" sz="2400" dirty="0" smtClean="0">
                <a:solidFill>
                  <a:schemeClr val="tx1"/>
                </a:solidFill>
                <a:latin typeface="Arial" panose="020B0604020202020204" pitchFamily="34" charset="0"/>
                <a:cs typeface="Arial" panose="020B0604020202020204" pitchFamily="34" charset="0"/>
              </a:rPr>
              <a:t>cancer</a:t>
            </a:r>
            <a:endParaRPr lang="en-US" sz="2400" dirty="0">
              <a:solidFill>
                <a:schemeClr val="tx1"/>
              </a:solidFill>
              <a:latin typeface="Arial" panose="020B0604020202020204" pitchFamily="34" charset="0"/>
              <a:cs typeface="Arial" panose="020B0604020202020204" pitchFamily="34" charset="0"/>
            </a:endParaRPr>
          </a:p>
        </p:txBody>
      </p:sp>
      <p:sp>
        <p:nvSpPr>
          <p:cNvPr id="27650" name="Title 1"/>
          <p:cNvSpPr>
            <a:spLocks noGrp="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23</a:t>
            </a:r>
            <a:endParaRPr lang="en-US" sz="3600" b="1" dirty="0" smtClean="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23</a:t>
            </a:fld>
            <a:endParaRPr lang="en-US" dirty="0"/>
          </a:p>
        </p:txBody>
      </p:sp>
      <p:sp>
        <p:nvSpPr>
          <p:cNvPr id="6" name="Rectangle 5"/>
          <p:cNvSpPr/>
          <p:nvPr/>
        </p:nvSpPr>
        <p:spPr>
          <a:xfrm>
            <a:off x="762000" y="6084092"/>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4144749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0" y="1524003"/>
            <a:ext cx="8371390" cy="4038599"/>
          </a:xfrm>
        </p:spPr>
        <p:txBody>
          <a:bodyPr>
            <a:normAutofit/>
          </a:bodyPr>
          <a:lstStyle/>
          <a:p>
            <a:pPr>
              <a:lnSpc>
                <a:spcPct val="80000"/>
              </a:lnSpc>
              <a:buClr>
                <a:srgbClr val="0C30B8"/>
              </a:buClr>
              <a:defRPr/>
            </a:pPr>
            <a:r>
              <a:rPr lang="en-US" sz="2600" b="1" dirty="0" smtClean="0">
                <a:solidFill>
                  <a:srgbClr val="0C30B8"/>
                </a:solidFill>
                <a:latin typeface="Arial" panose="020B0604020202020204" pitchFamily="34" charset="0"/>
                <a:cs typeface="Arial" panose="020B0604020202020204" pitchFamily="34" charset="0"/>
              </a:rPr>
              <a:t>Label</a:t>
            </a:r>
            <a:r>
              <a:rPr lang="en-US" sz="2600" b="1" dirty="0">
                <a:solidFill>
                  <a:srgbClr val="0C30B8"/>
                </a:solidFill>
                <a:latin typeface="Arial" panose="020B0604020202020204" pitchFamily="34" charset="0"/>
                <a:cs typeface="Arial" panose="020B0604020202020204" pitchFamily="34" charset="0"/>
              </a:rPr>
              <a:t>: Precautionary </a:t>
            </a:r>
            <a:r>
              <a:rPr lang="en-US" sz="2600" b="1" dirty="0" smtClean="0">
                <a:solidFill>
                  <a:srgbClr val="0C30B8"/>
                </a:solidFill>
                <a:latin typeface="Arial" panose="020B0604020202020204" pitchFamily="34" charset="0"/>
                <a:cs typeface="Arial" panose="020B0604020202020204" pitchFamily="34" charset="0"/>
              </a:rPr>
              <a:t>Statements*</a:t>
            </a:r>
          </a:p>
          <a:p>
            <a:pPr>
              <a:lnSpc>
                <a:spcPct val="80000"/>
              </a:lnSpc>
              <a:buClr>
                <a:srgbClr val="0C30B8"/>
              </a:buClr>
              <a:defRPr/>
            </a:pPr>
            <a:endParaRPr lang="en-US" sz="2600" dirty="0" smtClean="0">
              <a:solidFill>
                <a:srgbClr val="0C30B8"/>
              </a:solidFill>
              <a:latin typeface="Arial" panose="020B0604020202020204" pitchFamily="34" charset="0"/>
              <a:cs typeface="Arial" panose="020B0604020202020204" pitchFamily="34" charset="0"/>
            </a:endParaRPr>
          </a:p>
          <a:p>
            <a:pPr marL="342900" indent="-342900" eaLnBrk="1" fontAlgn="auto" hangingPunct="1">
              <a:lnSpc>
                <a:spcPct val="8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Precautionary </a:t>
            </a:r>
            <a:r>
              <a:rPr lang="en-US" sz="2400" dirty="0">
                <a:solidFill>
                  <a:schemeClr val="tx1"/>
                </a:solidFill>
                <a:latin typeface="Arial" panose="020B0604020202020204" pitchFamily="34" charset="0"/>
                <a:cs typeface="Arial" panose="020B0604020202020204" pitchFamily="34" charset="0"/>
              </a:rPr>
              <a:t>statements describe </a:t>
            </a:r>
            <a:r>
              <a:rPr lang="en-US" sz="2400" i="1" dirty="0">
                <a:solidFill>
                  <a:schemeClr val="tx1"/>
                </a:solidFill>
                <a:latin typeface="Arial" panose="020B0604020202020204" pitchFamily="34" charset="0"/>
                <a:cs typeface="Arial" panose="020B0604020202020204" pitchFamily="34" charset="0"/>
              </a:rPr>
              <a:t>recommended</a:t>
            </a:r>
            <a:r>
              <a:rPr lang="en-US" sz="2400" dirty="0">
                <a:solidFill>
                  <a:schemeClr val="tx1"/>
                </a:solidFill>
                <a:latin typeface="Arial" panose="020B0604020202020204" pitchFamily="34" charset="0"/>
                <a:cs typeface="Arial" panose="020B0604020202020204" pitchFamily="34" charset="0"/>
              </a:rPr>
              <a:t> measures that should be taken to protect against hazardous exposures, or improper storage or handling of a </a:t>
            </a:r>
            <a:r>
              <a:rPr lang="en-US" sz="2400" dirty="0" smtClean="0">
                <a:solidFill>
                  <a:schemeClr val="tx1"/>
                </a:solidFill>
                <a:latin typeface="Arial" panose="020B0604020202020204" pitchFamily="34" charset="0"/>
                <a:cs typeface="Arial" panose="020B0604020202020204" pitchFamily="34" charset="0"/>
              </a:rPr>
              <a:t>chemical</a:t>
            </a:r>
            <a:endParaRPr lang="en-US" sz="2400" dirty="0">
              <a:solidFill>
                <a:schemeClr val="tx1"/>
              </a:solidFill>
              <a:latin typeface="Arial" panose="020B0604020202020204" pitchFamily="34" charset="0"/>
              <a:cs typeface="Arial" panose="020B0604020202020204" pitchFamily="34" charset="0"/>
            </a:endParaRPr>
          </a:p>
          <a:p>
            <a:pPr eaLnBrk="1" fontAlgn="auto" hangingPunct="1">
              <a:lnSpc>
                <a:spcPct val="80000"/>
              </a:lnSpc>
              <a:spcAft>
                <a:spcPts val="0"/>
              </a:spcAft>
              <a:buClr>
                <a:srgbClr val="0C30B8"/>
              </a:buClr>
              <a:defRPr/>
            </a:pPr>
            <a:r>
              <a:rPr lang="en-US" sz="2400" dirty="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pPr marL="342900" indent="-342900" eaLnBrk="1" fontAlgn="auto" hangingPunct="1">
              <a:lnSpc>
                <a:spcPct val="8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Examples</a:t>
            </a:r>
            <a:r>
              <a:rPr lang="en-US" sz="2400" dirty="0">
                <a:solidFill>
                  <a:schemeClr val="tx1"/>
                </a:solidFill>
                <a:latin typeface="Arial" panose="020B0604020202020204" pitchFamily="34" charset="0"/>
                <a:cs typeface="Arial" panose="020B0604020202020204" pitchFamily="34" charset="0"/>
              </a:rPr>
              <a:t>:</a:t>
            </a:r>
          </a:p>
          <a:p>
            <a:pPr marL="349250" lvl="2" indent="312738" eaLnBrk="1" fontAlgn="auto" hangingPunct="1">
              <a:lnSpc>
                <a:spcPct val="80000"/>
              </a:lnSpc>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Wear respiratory protection</a:t>
            </a:r>
          </a:p>
          <a:p>
            <a:pPr marL="349250" lvl="2" indent="312738" eaLnBrk="1" fontAlgn="auto" hangingPunct="1">
              <a:lnSpc>
                <a:spcPct val="80000"/>
              </a:lnSpc>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Wash with soap and water</a:t>
            </a:r>
          </a:p>
          <a:p>
            <a:pPr marL="349250" lvl="2" indent="312738" eaLnBrk="1" fontAlgn="auto" hangingPunct="1">
              <a:lnSpc>
                <a:spcPct val="80000"/>
              </a:lnSpc>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Store in a well ventilated </a:t>
            </a:r>
            <a:r>
              <a:rPr lang="en-US" dirty="0" smtClean="0">
                <a:solidFill>
                  <a:schemeClr val="tx1"/>
                </a:solidFill>
                <a:latin typeface="Arial" panose="020B0604020202020204" pitchFamily="34" charset="0"/>
                <a:cs typeface="Arial" panose="020B0604020202020204" pitchFamily="34" charset="0"/>
              </a:rPr>
              <a:t>place</a:t>
            </a:r>
          </a:p>
          <a:p>
            <a:pPr marL="1010412" lvl="2" indent="-342900" eaLnBrk="1" fontAlgn="auto" hangingPunct="1">
              <a:lnSpc>
                <a:spcPct val="80000"/>
              </a:lnSpc>
              <a:spcAft>
                <a:spcPts val="0"/>
              </a:spcAft>
              <a:buClr>
                <a:srgbClr val="0C30B8"/>
              </a:buClr>
              <a:buFont typeface="Wingdings" panose="05000000000000000000" pitchFamily="2" charset="2"/>
              <a:buChar char="q"/>
              <a:defRPr/>
            </a:pPr>
            <a:endParaRPr lang="en-US" dirty="0">
              <a:solidFill>
                <a:schemeClr val="tx1"/>
              </a:solidFill>
              <a:latin typeface="Arial" panose="020B0604020202020204" pitchFamily="34" charset="0"/>
              <a:cs typeface="Arial" panose="020B0604020202020204" pitchFamily="34" charset="0"/>
            </a:endParaRPr>
          </a:p>
          <a:p>
            <a:pPr marL="342900" indent="-342900" eaLnBrk="1" fontAlgn="auto" hangingPunct="1">
              <a:lnSpc>
                <a:spcPct val="80000"/>
              </a:lnSpc>
              <a:spcAft>
                <a:spcPts val="0"/>
              </a:spcAft>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Not </a:t>
            </a:r>
            <a:r>
              <a:rPr lang="en-US" sz="2400" dirty="0" smtClean="0">
                <a:solidFill>
                  <a:schemeClr val="tx1"/>
                </a:solidFill>
                <a:latin typeface="Arial" panose="020B0604020202020204" pitchFamily="34" charset="0"/>
                <a:cs typeface="Arial" panose="020B0604020202020204" pitchFamily="34" charset="0"/>
              </a:rPr>
              <a:t>necessarily a </a:t>
            </a:r>
            <a:r>
              <a:rPr lang="en-US" sz="2400" dirty="0">
                <a:solidFill>
                  <a:schemeClr val="tx1"/>
                </a:solidFill>
                <a:latin typeface="Arial" panose="020B0604020202020204" pitchFamily="34" charset="0"/>
                <a:cs typeface="Arial" panose="020B0604020202020204" pitchFamily="34" charset="0"/>
              </a:rPr>
              <a:t>mandate for </a:t>
            </a:r>
            <a:r>
              <a:rPr lang="en-US" sz="2400" dirty="0" smtClean="0">
                <a:solidFill>
                  <a:schemeClr val="tx1"/>
                </a:solidFill>
                <a:latin typeface="Arial" panose="020B0604020202020204" pitchFamily="34" charset="0"/>
                <a:cs typeface="Arial" panose="020B0604020202020204" pitchFamily="34" charset="0"/>
              </a:rPr>
              <a:t>employees </a:t>
            </a:r>
            <a:r>
              <a:rPr lang="en-US" sz="2400" dirty="0">
                <a:solidFill>
                  <a:schemeClr val="tx1"/>
                </a:solidFill>
                <a:latin typeface="Arial" panose="020B0604020202020204" pitchFamily="34" charset="0"/>
                <a:cs typeface="Arial" panose="020B0604020202020204" pitchFamily="34" charset="0"/>
              </a:rPr>
              <a:t>to </a:t>
            </a:r>
            <a:r>
              <a:rPr lang="en-US" sz="2400" dirty="0" smtClean="0">
                <a:solidFill>
                  <a:schemeClr val="tx1"/>
                </a:solidFill>
                <a:latin typeface="Arial" panose="020B0604020202020204" pitchFamily="34" charset="0"/>
                <a:cs typeface="Arial" panose="020B0604020202020204" pitchFamily="34" charset="0"/>
              </a:rPr>
              <a:t>follow</a:t>
            </a:r>
            <a:endParaRPr lang="en-US" sz="2400" dirty="0">
              <a:solidFill>
                <a:schemeClr val="tx1"/>
              </a:solidFill>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sz="2400"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 y="457000"/>
            <a:ext cx="8229600" cy="1143200"/>
          </a:xfrm>
        </p:spPr>
        <p:txBody>
          <a:bodyPr>
            <a:normAutofit/>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24</a:t>
            </a:r>
            <a:endParaRPr lang="en-US" sz="36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24</a:t>
            </a:fld>
            <a:endParaRPr lang="en-US" dirty="0"/>
          </a:p>
        </p:txBody>
      </p:sp>
      <p:sp>
        <p:nvSpPr>
          <p:cNvPr id="5" name="Rectangle 4"/>
          <p:cNvSpPr/>
          <p:nvPr/>
        </p:nvSpPr>
        <p:spPr>
          <a:xfrm>
            <a:off x="762000" y="6045181"/>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1894338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a:buClr>
                <a:schemeClr val="accent3"/>
              </a:buClr>
              <a:defRPr/>
            </a:pPr>
            <a:r>
              <a:rPr lang="en-US" sz="2400" b="1" dirty="0">
                <a:solidFill>
                  <a:srgbClr val="0C30B8"/>
                </a:solidFill>
                <a:latin typeface="Arial" panose="020B0604020202020204" pitchFamily="34" charset="0"/>
                <a:cs typeface="Arial" panose="020B0604020202020204" pitchFamily="34" charset="0"/>
              </a:rPr>
              <a:t>Label: Other </a:t>
            </a:r>
            <a:r>
              <a:rPr lang="en-US" sz="2400" b="1" dirty="0" smtClean="0">
                <a:solidFill>
                  <a:srgbClr val="0C30B8"/>
                </a:solidFill>
                <a:latin typeface="Arial" panose="020B0604020202020204" pitchFamily="34" charset="0"/>
                <a:cs typeface="Arial" panose="020B0604020202020204" pitchFamily="34" charset="0"/>
              </a:rPr>
              <a:t>Information*</a:t>
            </a:r>
            <a:endParaRPr lang="en-US" sz="2400" dirty="0">
              <a:solidFill>
                <a:srgbClr val="0C30B8"/>
              </a:solidFill>
              <a:latin typeface="Arial" panose="020B0604020202020204" pitchFamily="34" charset="0"/>
              <a:cs typeface="Arial" panose="020B0604020202020204" pitchFamily="34" charset="0"/>
            </a:endParaRP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Other information that may be included on the label:</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Physical state</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Color</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Hazards not otherwise classified</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Route of exposure</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Storage and disposal</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Hazard prevention and emergency </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Response instructions</a:t>
            </a:r>
            <a:endParaRPr lang="en-US" sz="2400" dirty="0">
              <a:solidFill>
                <a:schemeClr val="tx1"/>
              </a:solidFill>
              <a:latin typeface="Arial" panose="020B0604020202020204" pitchFamily="34" charset="0"/>
              <a:cs typeface="Arial" panose="020B0604020202020204" pitchFamily="34" charset="0"/>
            </a:endParaRPr>
          </a:p>
        </p:txBody>
      </p:sp>
      <p:sp>
        <p:nvSpPr>
          <p:cNvPr id="30722" name="Title 1"/>
          <p:cNvSpPr>
            <a:spLocks noGrp="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25</a:t>
            </a:r>
            <a:endParaRPr lang="en-US" sz="3600" b="1" dirty="0" smtClean="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25</a:t>
            </a:fld>
            <a:endParaRPr lang="en-US" dirty="0"/>
          </a:p>
        </p:txBody>
      </p:sp>
      <p:pic>
        <p:nvPicPr>
          <p:cNvPr id="30724" name="Picture 1" title="Photo - cans and containers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701109"/>
            <a:ext cx="2895600" cy="353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0" y="6246631"/>
            <a:ext cx="8915400" cy="461665"/>
          </a:xfrm>
          <a:prstGeom prst="rect">
            <a:avLst/>
          </a:prstGeom>
        </p:spPr>
        <p:txBody>
          <a:bodyPr wrap="square">
            <a:spAutoFit/>
          </a:bodyPr>
          <a:lstStyle/>
          <a:p>
            <a:r>
              <a:rPr lang="en-US" sz="1200" dirty="0">
                <a:hlinkClick r:id="rId4"/>
              </a:rPr>
              <a:t>Source: </a:t>
            </a:r>
            <a:r>
              <a:rPr lang="en-US" sz="1200" dirty="0" smtClean="0">
                <a:latin typeface="+mn-lt"/>
                <a:hlinkClick r:id="rId4"/>
              </a:rPr>
              <a:t>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491611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26</a:t>
            </a:r>
            <a:endParaRPr lang="en-US" sz="36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26</a:t>
            </a:fld>
            <a:endParaRPr lang="en-US" dirty="0"/>
          </a:p>
        </p:txBody>
      </p:sp>
      <p:sp>
        <p:nvSpPr>
          <p:cNvPr id="6" name="Rectangle 5"/>
          <p:cNvSpPr/>
          <p:nvPr/>
        </p:nvSpPr>
        <p:spPr>
          <a:xfrm>
            <a:off x="762000" y="6246631"/>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a:t>
            </a:r>
            <a:r>
              <a:rPr lang="en-US" sz="1200" dirty="0" smtClean="0">
                <a:latin typeface="+mn-lt"/>
                <a:hlinkClick r:id="rId4"/>
              </a:rPr>
              <a:t>Link to the Webinar on AISC.org website</a:t>
            </a:r>
            <a:endParaRPr lang="en-US" sz="1200" dirty="0">
              <a:latin typeface="+mn-lt"/>
            </a:endParaRPr>
          </a:p>
        </p:txBody>
      </p:sp>
      <p:pic>
        <p:nvPicPr>
          <p:cNvPr id="1026" name="Picture 2" title="Photo - sample labe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1600200"/>
            <a:ext cx="7738745" cy="436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0" y="6049732"/>
            <a:ext cx="3611181" cy="517065"/>
          </a:xfrm>
          <a:prstGeom prst="rect">
            <a:avLst/>
          </a:prstGeom>
        </p:spPr>
        <p:txBody>
          <a:bodyPr wrap="none">
            <a:spAutoFit/>
          </a:bodyPr>
          <a:lstStyle/>
          <a:p>
            <a:pPr lvl="0" eaLnBrk="0" hangingPunct="0">
              <a:spcBef>
                <a:spcPct val="30000"/>
              </a:spcBef>
            </a:pPr>
            <a:r>
              <a:rPr lang="en-US" sz="1200" dirty="0">
                <a:solidFill>
                  <a:prstClr val="black"/>
                </a:solidFill>
                <a:latin typeface="Calibri"/>
              </a:rPr>
              <a:t>*Modified from </a:t>
            </a:r>
            <a:r>
              <a:rPr lang="en-US" sz="1200" dirty="0" smtClean="0">
                <a:solidFill>
                  <a:prstClr val="black"/>
                </a:solidFill>
                <a:latin typeface="Calibri"/>
                <a:hlinkClick r:id="rId6"/>
              </a:rPr>
              <a:t>Link to GHS/</a:t>
            </a:r>
            <a:r>
              <a:rPr lang="en-US" sz="1200" dirty="0" err="1" smtClean="0">
                <a:solidFill>
                  <a:prstClr val="black"/>
                </a:solidFill>
                <a:latin typeface="Calibri"/>
                <a:hlinkClick r:id="rId6"/>
              </a:rPr>
              <a:t>Hazcom</a:t>
            </a:r>
            <a:r>
              <a:rPr lang="en-US" sz="1200" dirty="0" smtClean="0">
                <a:solidFill>
                  <a:prstClr val="black"/>
                </a:solidFill>
                <a:latin typeface="Calibri"/>
                <a:hlinkClick r:id="rId6"/>
              </a:rPr>
              <a:t> on OSHA Website</a:t>
            </a:r>
            <a:endParaRPr lang="en-US" sz="1200" dirty="0" smtClean="0">
              <a:solidFill>
                <a:prstClr val="black"/>
              </a:solidFill>
              <a:latin typeface="Calibri"/>
            </a:endParaRPr>
          </a:p>
          <a:p>
            <a:pPr lvl="0" eaLnBrk="0" hangingPunct="0">
              <a:spcBef>
                <a:spcPct val="30000"/>
              </a:spcBef>
            </a:pPr>
            <a:endParaRPr lang="en-US" sz="1200" dirty="0">
              <a:solidFill>
                <a:prstClr val="black"/>
              </a:solidFill>
              <a:latin typeface="Calibri"/>
            </a:endParaRPr>
          </a:p>
        </p:txBody>
      </p:sp>
      <p:pic>
        <p:nvPicPr>
          <p:cNvPr id="8" name="Picture 3" title="Severe health hazard pictogram "/>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81623" y="2210283"/>
            <a:ext cx="903286" cy="90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title="Physical hazards pictogram - Flammables"/>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57400" y="2057399"/>
            <a:ext cx="1088596" cy="105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056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27</a:t>
            </a:r>
            <a:endParaRPr lang="en-US" sz="36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27</a:t>
            </a:fld>
            <a:endParaRPr lang="en-US" dirty="0"/>
          </a:p>
        </p:txBody>
      </p:sp>
      <p:pic>
        <p:nvPicPr>
          <p:cNvPr id="34819" name="Content Placeholder 4" descr="Picture3.jpg" title="Picture - New style label (GHS) - expanded detail on the sample label "/>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914400" y="1866559"/>
            <a:ext cx="7880351" cy="4254843"/>
          </a:xfrm>
        </p:spPr>
      </p:pic>
      <p:sp>
        <p:nvSpPr>
          <p:cNvPr id="5" name="TextBox 4"/>
          <p:cNvSpPr txBox="1"/>
          <p:nvPr/>
        </p:nvSpPr>
        <p:spPr>
          <a:xfrm>
            <a:off x="609600" y="1610327"/>
            <a:ext cx="2441694" cy="461665"/>
          </a:xfrm>
          <a:prstGeom prst="rect">
            <a:avLst/>
          </a:prstGeom>
          <a:noFill/>
        </p:spPr>
        <p:txBody>
          <a:bodyPr wrap="none" rtlCol="0">
            <a:spAutoFit/>
          </a:bodyPr>
          <a:lstStyle/>
          <a:p>
            <a:r>
              <a:rPr lang="en-US" sz="2400" b="1" dirty="0">
                <a:solidFill>
                  <a:srgbClr val="0C30B8"/>
                </a:solidFill>
                <a:latin typeface="Arial" panose="020B0604020202020204" pitchFamily="34" charset="0"/>
                <a:cs typeface="Arial" panose="020B0604020202020204" pitchFamily="34" charset="0"/>
              </a:rPr>
              <a:t>Label </a:t>
            </a:r>
            <a:r>
              <a:rPr lang="en-US" sz="2400" b="1" dirty="0" smtClean="0">
                <a:solidFill>
                  <a:srgbClr val="0C30B8"/>
                </a:solidFill>
                <a:latin typeface="Arial" panose="020B0604020202020204" pitchFamily="34" charset="0"/>
                <a:cs typeface="Arial" panose="020B0604020202020204" pitchFamily="34" charset="0"/>
              </a:rPr>
              <a:t>Example:</a:t>
            </a:r>
            <a:endParaRPr lang="en-US" sz="2400" dirty="0">
              <a:solidFill>
                <a:srgbClr val="0C30B8"/>
              </a:solidFill>
            </a:endParaRPr>
          </a:p>
        </p:txBody>
      </p:sp>
      <p:sp>
        <p:nvSpPr>
          <p:cNvPr id="6" name="Rectangle 5"/>
          <p:cNvSpPr/>
          <p:nvPr/>
        </p:nvSpPr>
        <p:spPr>
          <a:xfrm>
            <a:off x="762000" y="6246631"/>
            <a:ext cx="8915400" cy="461665"/>
          </a:xfrm>
          <a:prstGeom prst="rect">
            <a:avLst/>
          </a:prstGeom>
        </p:spPr>
        <p:txBody>
          <a:bodyPr wrap="square">
            <a:spAutoFit/>
          </a:bodyPr>
          <a:lstStyle/>
          <a:p>
            <a:r>
              <a:rPr lang="en-US" sz="1200" dirty="0">
                <a:hlinkClick r:id="rId4"/>
              </a:rPr>
              <a:t>Source: </a:t>
            </a:r>
            <a:r>
              <a:rPr lang="en-US" sz="1200" dirty="0" smtClean="0">
                <a:latin typeface="+mn-lt"/>
                <a:hlinkClick r:id="rId4"/>
              </a:rPr>
              <a:t>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2612709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normAutofit/>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28</a:t>
            </a:r>
            <a:endParaRPr lang="en-US" sz="36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28</a:t>
            </a:fld>
            <a:endParaRPr lang="en-US" dirty="0"/>
          </a:p>
        </p:txBody>
      </p:sp>
      <p:sp>
        <p:nvSpPr>
          <p:cNvPr id="32771" name="Rectangle 3"/>
          <p:cNvSpPr txBox="1">
            <a:spLocks noChangeArrowheads="1"/>
          </p:cNvSpPr>
          <p:nvPr/>
        </p:nvSpPr>
        <p:spPr bwMode="auto">
          <a:xfrm>
            <a:off x="381000" y="1676400"/>
            <a:ext cx="876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marL="0" indent="0" eaLnBrk="1" hangingPunct="1">
              <a:lnSpc>
                <a:spcPct val="90000"/>
              </a:lnSpc>
              <a:spcBef>
                <a:spcPct val="20000"/>
              </a:spcBef>
              <a:buClr>
                <a:srgbClr val="0C30B8"/>
              </a:buClr>
              <a:buSzPct val="95000"/>
            </a:pPr>
            <a:r>
              <a:rPr lang="en-US" sz="2400" b="1" dirty="0" smtClean="0">
                <a:solidFill>
                  <a:srgbClr val="0C30B8"/>
                </a:solidFill>
                <a:latin typeface="Arial" panose="020B0604020202020204" pitchFamily="34" charset="0"/>
                <a:cs typeface="Arial" panose="020B0604020202020204" pitchFamily="34" charset="0"/>
              </a:rPr>
              <a:t>Labels</a:t>
            </a:r>
            <a:r>
              <a:rPr lang="en-US" sz="2400" b="1" dirty="0">
                <a:solidFill>
                  <a:srgbClr val="0C30B8"/>
                </a:solidFill>
                <a:latin typeface="Arial" panose="020B0604020202020204" pitchFamily="34" charset="0"/>
                <a:cs typeface="Arial" panose="020B0604020202020204" pitchFamily="34" charset="0"/>
              </a:rPr>
              <a:t>: Secondary </a:t>
            </a:r>
            <a:r>
              <a:rPr lang="en-US" sz="2400" b="1" dirty="0" smtClean="0">
                <a:solidFill>
                  <a:srgbClr val="0C30B8"/>
                </a:solidFill>
                <a:latin typeface="Arial" panose="020B0604020202020204" pitchFamily="34" charset="0"/>
                <a:cs typeface="Arial" panose="020B0604020202020204" pitchFamily="34" charset="0"/>
              </a:rPr>
              <a:t>containers*</a:t>
            </a:r>
            <a:endParaRPr lang="en-US" sz="2400" dirty="0">
              <a:solidFill>
                <a:srgbClr val="0C30B8"/>
              </a:solidFill>
              <a:latin typeface="Arial" panose="020B0604020202020204" pitchFamily="34" charset="0"/>
              <a:cs typeface="Arial" panose="020B0604020202020204" pitchFamily="34" charset="0"/>
            </a:endParaRP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Secondary </a:t>
            </a:r>
            <a:r>
              <a:rPr lang="en-US" sz="2400" dirty="0">
                <a:latin typeface="Arial" panose="020B0604020202020204" pitchFamily="34" charset="0"/>
                <a:cs typeface="Arial" panose="020B0604020202020204" pitchFamily="34" charset="0"/>
              </a:rPr>
              <a:t>labeling systems are still permitted</a:t>
            </a: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a:latin typeface="Arial" panose="020B0604020202020204" pitchFamily="34" charset="0"/>
                <a:cs typeface="Arial" panose="020B0604020202020204" pitchFamily="34" charset="0"/>
              </a:rPr>
              <a:t>Must be consistent with the revised </a:t>
            </a:r>
            <a:r>
              <a:rPr lang="en-US" sz="2400" dirty="0" err="1" smtClean="0">
                <a:latin typeface="Arial" panose="020B0604020202020204" pitchFamily="34" charset="0"/>
                <a:cs typeface="Arial" panose="020B0604020202020204" pitchFamily="34" charset="0"/>
              </a:rPr>
              <a:t>HazCom</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standard</a:t>
            </a: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a:latin typeface="Arial" panose="020B0604020202020204" pitchFamily="34" charset="0"/>
                <a:cs typeface="Arial" panose="020B0604020202020204" pitchFamily="34" charset="0"/>
              </a:rPr>
              <a:t>No conflicting hazard warnings or </a:t>
            </a:r>
            <a:r>
              <a:rPr lang="en-US" sz="2400" dirty="0" smtClean="0">
                <a:latin typeface="Arial" panose="020B0604020202020204" pitchFamily="34" charset="0"/>
                <a:cs typeface="Arial" panose="020B0604020202020204" pitchFamily="34" charset="0"/>
              </a:rPr>
              <a:t>pictograms</a:t>
            </a:r>
            <a:endParaRPr lang="en-US" sz="2400" dirty="0">
              <a:latin typeface="Arial" panose="020B0604020202020204" pitchFamily="34" charset="0"/>
              <a:cs typeface="Arial" panose="020B0604020202020204" pitchFamily="34" charset="0"/>
            </a:endParaRP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a:latin typeface="Arial" panose="020B0604020202020204" pitchFamily="34" charset="0"/>
                <a:cs typeface="Arial" panose="020B0604020202020204" pitchFamily="34" charset="0"/>
              </a:rPr>
              <a:t>May use written materials (e.g., signs, placards, etc.) in lieu of affixing labels to individual stationary process containers.</a:t>
            </a: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a:latin typeface="Arial" panose="020B0604020202020204" pitchFamily="34" charset="0"/>
                <a:cs typeface="Arial" panose="020B0604020202020204" pitchFamily="34" charset="0"/>
              </a:rPr>
              <a:t>Employer can use GHS compliant labels (same as shipping</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eaLnBrk="1" hangingPunct="1">
              <a:lnSpc>
                <a:spcPct val="90000"/>
              </a:lnSpc>
              <a:spcBef>
                <a:spcPct val="20000"/>
              </a:spcBef>
              <a:buClr>
                <a:srgbClr val="7F8FA9"/>
              </a:buClr>
              <a:buSzPct val="95000"/>
              <a:buFont typeface="Wingdings 2" pitchFamily="18" charset="2"/>
              <a:buChar char=""/>
            </a:pPr>
            <a:endParaRPr lang="en-US" sz="2400" dirty="0">
              <a:solidFill>
                <a:srgbClr val="0070C0"/>
              </a:solidFill>
              <a:latin typeface="Arial" panose="020B0604020202020204" pitchFamily="34" charset="0"/>
              <a:cs typeface="Arial" panose="020B0604020202020204" pitchFamily="34" charset="0"/>
            </a:endParaRPr>
          </a:p>
        </p:txBody>
      </p:sp>
      <p:grpSp>
        <p:nvGrpSpPr>
          <p:cNvPr id="32772" name="Group 11" title="NFPA (National Fire Protection Association) label"/>
          <p:cNvGrpSpPr>
            <a:grpSpLocks/>
          </p:cNvGrpSpPr>
          <p:nvPr/>
        </p:nvGrpSpPr>
        <p:grpSpPr bwMode="auto">
          <a:xfrm>
            <a:off x="5105405" y="4480283"/>
            <a:ext cx="1570173" cy="1664521"/>
            <a:chOff x="4032" y="3051"/>
            <a:chExt cx="1032" cy="1187"/>
          </a:xfrm>
        </p:grpSpPr>
        <p:pic>
          <p:nvPicPr>
            <p:cNvPr id="32783" name="Picture 2" title="NFPA (National Fire Protection Association) lab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80" y="3304"/>
              <a:ext cx="960"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7"/>
            <p:cNvSpPr txBox="1">
              <a:spLocks noChangeArrowheads="1"/>
            </p:cNvSpPr>
            <p:nvPr/>
          </p:nvSpPr>
          <p:spPr bwMode="auto">
            <a:xfrm>
              <a:off x="4032" y="3051"/>
              <a:ext cx="1032"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sz="2000" kern="0" dirty="0" smtClean="0"/>
                <a:t>NFPA Label</a:t>
              </a:r>
            </a:p>
          </p:txBody>
        </p:sp>
      </p:grpSp>
      <p:grpSp>
        <p:nvGrpSpPr>
          <p:cNvPr id="32773" name="Group 5" title="HMIS (Hazardous Materials Information System) Label"/>
          <p:cNvGrpSpPr>
            <a:grpSpLocks/>
          </p:cNvGrpSpPr>
          <p:nvPr/>
        </p:nvGrpSpPr>
        <p:grpSpPr bwMode="auto">
          <a:xfrm>
            <a:off x="2449749" y="4857134"/>
            <a:ext cx="2133600" cy="1206500"/>
            <a:chOff x="609600" y="5486399"/>
            <a:chExt cx="2133600" cy="1206047"/>
          </a:xfrm>
        </p:grpSpPr>
        <p:sp>
          <p:nvSpPr>
            <p:cNvPr id="27" name="Rectangle 2"/>
            <p:cNvSpPr>
              <a:spLocks noChangeArrowheads="1"/>
            </p:cNvSpPr>
            <p:nvPr/>
          </p:nvSpPr>
          <p:spPr bwMode="auto">
            <a:xfrm>
              <a:off x="609600" y="5486399"/>
              <a:ext cx="2133600" cy="1206047"/>
            </a:xfrm>
            <a:prstGeom prst="rect">
              <a:avLst/>
            </a:prstGeom>
            <a:solidFill>
              <a:srgbClr val="FFFFFF"/>
            </a:solidFill>
            <a:ln w="9525" algn="ctr">
              <a:solidFill>
                <a:srgbClr val="FFFFFF"/>
              </a:solidFill>
              <a:round/>
              <a:headEnd/>
              <a:tailEnd/>
            </a:ln>
          </p:spPr>
          <p:txBody>
            <a:bodyPr/>
            <a:lstStyle/>
            <a:p>
              <a:pPr fontAlgn="auto">
                <a:spcBef>
                  <a:spcPts val="0"/>
                </a:spcBef>
                <a:spcAft>
                  <a:spcPts val="0"/>
                </a:spcAft>
                <a:defRPr/>
              </a:pPr>
              <a:endParaRPr lang="en-US" kern="0" dirty="0">
                <a:solidFill>
                  <a:sysClr val="windowText" lastClr="000000"/>
                </a:solidFill>
              </a:endParaRPr>
            </a:p>
          </p:txBody>
        </p:sp>
        <p:sp>
          <p:nvSpPr>
            <p:cNvPr id="28" name="Rectangle 27"/>
            <p:cNvSpPr/>
            <p:nvPr/>
          </p:nvSpPr>
          <p:spPr bwMode="auto">
            <a:xfrm>
              <a:off x="685800" y="5486399"/>
              <a:ext cx="1981200" cy="374509"/>
            </a:xfrm>
            <a:prstGeom prst="rect">
              <a:avLst/>
            </a:prstGeom>
            <a:solidFill>
              <a:srgbClr val="AACAFF">
                <a:lumMod val="50000"/>
              </a:srgbClr>
            </a:solidFill>
            <a:ln w="9525" cap="flat" cmpd="sng" algn="ctr">
              <a:solidFill>
                <a:srgbClr val="FFFFFF"/>
              </a:solidFill>
              <a:prstDash val="solid"/>
              <a:round/>
              <a:headEnd type="none" w="med" len="med"/>
              <a:tailEnd type="none" w="med" len="med"/>
            </a:ln>
            <a:effectLst/>
            <a:extLst/>
          </p:spPr>
          <p:txBody>
            <a:bodyPr/>
            <a:lstStyle/>
            <a:p>
              <a:pPr fontAlgn="auto">
                <a:spcBef>
                  <a:spcPts val="0"/>
                </a:spcBef>
                <a:spcAft>
                  <a:spcPts val="0"/>
                </a:spcAft>
                <a:defRPr/>
              </a:pPr>
              <a:r>
                <a:rPr lang="en-US" b="1" kern="0" dirty="0"/>
                <a:t>HEALTH</a:t>
              </a:r>
            </a:p>
          </p:txBody>
        </p:sp>
        <p:sp>
          <p:nvSpPr>
            <p:cNvPr id="29" name="Rectangle 11"/>
            <p:cNvSpPr>
              <a:spLocks noChangeArrowheads="1"/>
            </p:cNvSpPr>
            <p:nvPr/>
          </p:nvSpPr>
          <p:spPr bwMode="auto">
            <a:xfrm>
              <a:off x="685800" y="5778389"/>
              <a:ext cx="1981200" cy="380857"/>
            </a:xfrm>
            <a:prstGeom prst="rect">
              <a:avLst/>
            </a:prstGeom>
            <a:solidFill>
              <a:srgbClr val="C00000"/>
            </a:solidFill>
            <a:ln w="9525" algn="ctr">
              <a:solidFill>
                <a:srgbClr val="FFFFFF"/>
              </a:solidFill>
              <a:round/>
              <a:headEnd/>
              <a:tailEnd/>
            </a:ln>
          </p:spPr>
          <p:txBody>
            <a:bodyPr/>
            <a:lstStyle/>
            <a:p>
              <a:pPr fontAlgn="auto">
                <a:spcBef>
                  <a:spcPts val="0"/>
                </a:spcBef>
                <a:spcAft>
                  <a:spcPts val="0"/>
                </a:spcAft>
                <a:defRPr/>
              </a:pPr>
              <a:r>
                <a:rPr lang="en-US" b="1" kern="0" dirty="0"/>
                <a:t>FIRE</a:t>
              </a:r>
            </a:p>
          </p:txBody>
        </p:sp>
        <p:sp>
          <p:nvSpPr>
            <p:cNvPr id="30" name="Rectangle 12"/>
            <p:cNvSpPr>
              <a:spLocks noChangeArrowheads="1"/>
            </p:cNvSpPr>
            <p:nvPr/>
          </p:nvSpPr>
          <p:spPr bwMode="auto">
            <a:xfrm>
              <a:off x="685800" y="6083075"/>
              <a:ext cx="1981200" cy="304686"/>
            </a:xfrm>
            <a:prstGeom prst="rect">
              <a:avLst/>
            </a:prstGeom>
            <a:solidFill>
              <a:srgbClr val="F4EE00"/>
            </a:solidFill>
            <a:ln w="9525" algn="ctr">
              <a:solidFill>
                <a:srgbClr val="FFFFFF"/>
              </a:solidFill>
              <a:round/>
              <a:headEnd/>
              <a:tailEnd/>
            </a:ln>
          </p:spPr>
          <p:txBody>
            <a:bodyPr/>
            <a:lstStyle/>
            <a:p>
              <a:pPr fontAlgn="auto">
                <a:spcBef>
                  <a:spcPts val="0"/>
                </a:spcBef>
                <a:spcAft>
                  <a:spcPts val="0"/>
                </a:spcAft>
                <a:defRPr/>
              </a:pPr>
              <a:r>
                <a:rPr lang="en-US" b="1" kern="0" dirty="0">
                  <a:solidFill>
                    <a:srgbClr val="00254A"/>
                  </a:solidFill>
                </a:rPr>
                <a:t>REACTIVITY</a:t>
              </a:r>
            </a:p>
          </p:txBody>
        </p:sp>
        <p:sp>
          <p:nvSpPr>
            <p:cNvPr id="31" name="Rectangle 13"/>
            <p:cNvSpPr>
              <a:spLocks noChangeArrowheads="1"/>
            </p:cNvSpPr>
            <p:nvPr/>
          </p:nvSpPr>
          <p:spPr bwMode="auto">
            <a:xfrm>
              <a:off x="685800" y="6387760"/>
              <a:ext cx="1524000" cy="304686"/>
            </a:xfrm>
            <a:prstGeom prst="rect">
              <a:avLst/>
            </a:prstGeom>
            <a:solidFill>
              <a:srgbClr val="FFFFFF"/>
            </a:solidFill>
            <a:ln w="9525" algn="ctr">
              <a:solidFill>
                <a:srgbClr val="FFFFFF"/>
              </a:solidFill>
              <a:round/>
              <a:headEnd/>
              <a:tailEnd/>
            </a:ln>
          </p:spPr>
          <p:txBody>
            <a:bodyPr/>
            <a:lstStyle/>
            <a:p>
              <a:pPr fontAlgn="auto">
                <a:spcBef>
                  <a:spcPts val="0"/>
                </a:spcBef>
                <a:spcAft>
                  <a:spcPts val="0"/>
                </a:spcAft>
                <a:defRPr/>
              </a:pPr>
              <a:r>
                <a:rPr lang="en-US" b="1" kern="0" dirty="0">
                  <a:solidFill>
                    <a:srgbClr val="00254A"/>
                  </a:solidFill>
                </a:rPr>
                <a:t>PPE</a:t>
              </a:r>
            </a:p>
          </p:txBody>
        </p:sp>
        <p:sp>
          <p:nvSpPr>
            <p:cNvPr id="32" name="Rectangle 4"/>
            <p:cNvSpPr>
              <a:spLocks noChangeArrowheads="1"/>
            </p:cNvSpPr>
            <p:nvPr/>
          </p:nvSpPr>
          <p:spPr bwMode="auto">
            <a:xfrm>
              <a:off x="2324100" y="5538766"/>
              <a:ext cx="228600" cy="217406"/>
            </a:xfrm>
            <a:prstGeom prst="rect">
              <a:avLst/>
            </a:prstGeom>
            <a:solidFill>
              <a:srgbClr val="FFFFFF"/>
            </a:solidFill>
            <a:ln w="9525" algn="ctr">
              <a:solidFill>
                <a:srgbClr val="00254A"/>
              </a:solidFill>
              <a:round/>
              <a:headEnd/>
              <a:tailEnd/>
            </a:ln>
          </p:spPr>
          <p:txBody>
            <a:bodyPr/>
            <a:lstStyle/>
            <a:p>
              <a:pPr fontAlgn="auto">
                <a:spcBef>
                  <a:spcPts val="0"/>
                </a:spcBef>
                <a:spcAft>
                  <a:spcPts val="0"/>
                </a:spcAft>
                <a:defRPr/>
              </a:pPr>
              <a:endParaRPr lang="en-US" kern="0" dirty="0">
                <a:solidFill>
                  <a:sysClr val="windowText" lastClr="000000"/>
                </a:solidFill>
              </a:endParaRPr>
            </a:p>
          </p:txBody>
        </p:sp>
        <p:sp>
          <p:nvSpPr>
            <p:cNvPr id="33" name="Rectangle 17"/>
            <p:cNvSpPr>
              <a:spLocks noChangeArrowheads="1"/>
            </p:cNvSpPr>
            <p:nvPr/>
          </p:nvSpPr>
          <p:spPr bwMode="auto">
            <a:xfrm>
              <a:off x="2324100" y="5854561"/>
              <a:ext cx="228600" cy="228514"/>
            </a:xfrm>
            <a:prstGeom prst="rect">
              <a:avLst/>
            </a:prstGeom>
            <a:solidFill>
              <a:srgbClr val="FFFFFF"/>
            </a:solidFill>
            <a:ln w="9525" algn="ctr">
              <a:solidFill>
                <a:srgbClr val="00254A"/>
              </a:solidFill>
              <a:round/>
              <a:headEnd/>
              <a:tailEnd/>
            </a:ln>
          </p:spPr>
          <p:txBody>
            <a:bodyPr/>
            <a:lstStyle/>
            <a:p>
              <a:pPr fontAlgn="auto">
                <a:spcBef>
                  <a:spcPts val="0"/>
                </a:spcBef>
                <a:spcAft>
                  <a:spcPts val="0"/>
                </a:spcAft>
                <a:defRPr/>
              </a:pPr>
              <a:endParaRPr lang="en-US" kern="0" dirty="0">
                <a:solidFill>
                  <a:sysClr val="windowText" lastClr="000000"/>
                </a:solidFill>
              </a:endParaRPr>
            </a:p>
          </p:txBody>
        </p:sp>
        <p:sp>
          <p:nvSpPr>
            <p:cNvPr id="34" name="Rectangle 18"/>
            <p:cNvSpPr>
              <a:spLocks noChangeArrowheads="1"/>
            </p:cNvSpPr>
            <p:nvPr/>
          </p:nvSpPr>
          <p:spPr bwMode="auto">
            <a:xfrm>
              <a:off x="2324100" y="6159246"/>
              <a:ext cx="228600" cy="228514"/>
            </a:xfrm>
            <a:prstGeom prst="rect">
              <a:avLst/>
            </a:prstGeom>
            <a:solidFill>
              <a:srgbClr val="FFFFFF"/>
            </a:solidFill>
            <a:ln w="9525" algn="ctr">
              <a:solidFill>
                <a:srgbClr val="00254A"/>
              </a:solidFill>
              <a:round/>
              <a:headEnd/>
              <a:tailEnd/>
            </a:ln>
          </p:spPr>
          <p:txBody>
            <a:bodyPr/>
            <a:lstStyle/>
            <a:p>
              <a:pPr fontAlgn="auto">
                <a:spcBef>
                  <a:spcPts val="0"/>
                </a:spcBef>
                <a:spcAft>
                  <a:spcPts val="0"/>
                </a:spcAft>
                <a:defRPr/>
              </a:pPr>
              <a:endParaRPr lang="en-US" kern="0" dirty="0">
                <a:solidFill>
                  <a:sysClr val="windowText" lastClr="000000"/>
                </a:solidFill>
              </a:endParaRPr>
            </a:p>
          </p:txBody>
        </p:sp>
      </p:grpSp>
      <p:sp>
        <p:nvSpPr>
          <p:cNvPr id="35" name="TextBox 6"/>
          <p:cNvSpPr txBox="1">
            <a:spLocks noChangeArrowheads="1"/>
          </p:cNvSpPr>
          <p:nvPr/>
        </p:nvSpPr>
        <p:spPr bwMode="auto">
          <a:xfrm>
            <a:off x="2582726" y="4403776"/>
            <a:ext cx="1524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sz="2000" kern="0" dirty="0" smtClean="0"/>
              <a:t>HMIS Label</a:t>
            </a:r>
          </a:p>
        </p:txBody>
      </p:sp>
      <p:sp>
        <p:nvSpPr>
          <p:cNvPr id="5" name="Rectangle 4" title="HMIS (Hazardous Materials Information System) Label"/>
          <p:cNvSpPr/>
          <p:nvPr/>
        </p:nvSpPr>
        <p:spPr>
          <a:xfrm>
            <a:off x="2341934" y="4801580"/>
            <a:ext cx="2209800" cy="12314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0" y="6150697"/>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3884244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0" y="1524005"/>
            <a:ext cx="8218990" cy="3724153"/>
          </a:xfrm>
        </p:spPr>
        <p:txBody>
          <a:bodyPr/>
          <a:lstStyle/>
          <a:p>
            <a:pPr>
              <a:defRPr/>
            </a:pPr>
            <a:r>
              <a:rPr lang="en-US" sz="2400" b="1" dirty="0">
                <a:solidFill>
                  <a:srgbClr val="0C30B8"/>
                </a:solidFill>
                <a:latin typeface="Arial" panose="020B0604020202020204" pitchFamily="34" charset="0"/>
                <a:cs typeface="Arial" panose="020B0604020202020204" pitchFamily="34" charset="0"/>
              </a:rPr>
              <a:t>Workplace </a:t>
            </a:r>
            <a:r>
              <a:rPr lang="en-US" sz="2400" b="1" dirty="0" smtClean="0">
                <a:solidFill>
                  <a:srgbClr val="0C30B8"/>
                </a:solidFill>
                <a:latin typeface="Arial" panose="020B0604020202020204" pitchFamily="34" charset="0"/>
                <a:cs typeface="Arial" panose="020B0604020202020204" pitchFamily="34" charset="0"/>
              </a:rPr>
              <a:t>Labeling*</a:t>
            </a:r>
            <a:endParaRPr lang="en-US" sz="2400" dirty="0">
              <a:solidFill>
                <a:srgbClr val="0C30B8"/>
              </a:solidFill>
              <a:latin typeface="Arial" panose="020B0604020202020204" pitchFamily="34" charset="0"/>
              <a:cs typeface="Arial" panose="020B0604020202020204" pitchFamily="34" charset="0"/>
            </a:endParaRPr>
          </a:p>
          <a:p>
            <a:pPr marL="457200" indent="-4572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 current HCS allows employers to use workplace-specific labeling systems as long as they provide the required information</a:t>
            </a:r>
          </a:p>
          <a:p>
            <a:pPr marL="457200" indent="-4572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However, such workplace label systems may need to be updated to make sure the information is consistent with the new classifications</a:t>
            </a:r>
          </a:p>
          <a:p>
            <a:pPr marL="457200" indent="-4572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NFPA/HMIS Systems* </a:t>
            </a:r>
          </a:p>
          <a:p>
            <a:pPr lvl="1">
              <a:buClr>
                <a:srgbClr val="0C30B8"/>
              </a:buClr>
              <a:defRPr/>
            </a:pPr>
            <a:endParaRPr lang="en-US"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29</a:t>
            </a:r>
            <a:endParaRPr lang="en-US" sz="36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29</a:t>
            </a:fld>
            <a:endParaRPr lang="en-US" dirty="0"/>
          </a:p>
        </p:txBody>
      </p:sp>
      <p:sp>
        <p:nvSpPr>
          <p:cNvPr id="5" name="Rectangle 4"/>
          <p:cNvSpPr/>
          <p:nvPr/>
        </p:nvSpPr>
        <p:spPr>
          <a:xfrm>
            <a:off x="762000" y="6150697"/>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50678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9144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Hazard Communication – </a:t>
            </a:r>
            <a:r>
              <a:rPr lang="en" sz="2400" dirty="0" smtClean="0">
                <a:solidFill>
                  <a:srgbClr val="0C30B8"/>
                </a:solidFill>
              </a:rPr>
              <a:t>Module 4</a:t>
            </a:r>
            <a:r>
              <a:rPr lang="en" dirty="0">
                <a:solidFill>
                  <a:schemeClr val="accent2">
                    <a:lumMod val="75000"/>
                  </a:schemeClr>
                </a:solidFill>
              </a:rPr>
              <a:t/>
            </a:r>
            <a:br>
              <a:rPr lang="en" dirty="0">
                <a:solidFill>
                  <a:schemeClr val="accent2">
                    <a:lumMod val="75000"/>
                  </a:schemeClr>
                </a:solidFill>
              </a:rPr>
            </a:br>
            <a:endParaRPr lang="en" dirty="0"/>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
        <p:nvSpPr>
          <p:cNvPr id="2" name="Rectangle 1"/>
          <p:cNvSpPr/>
          <p:nvPr/>
        </p:nvSpPr>
        <p:spPr>
          <a:xfrm>
            <a:off x="475250" y="1538715"/>
            <a:ext cx="7592992" cy="3354765"/>
          </a:xfrm>
          <a:prstGeom prst="rect">
            <a:avLst/>
          </a:prstGeom>
        </p:spPr>
        <p:txBody>
          <a:bodyPr wrap="square">
            <a:spAutoFit/>
          </a:bodyPr>
          <a:lstStyle/>
          <a:p>
            <a:pPr fontAlgn="auto">
              <a:spcBef>
                <a:spcPts val="0"/>
              </a:spcBef>
              <a:spcAft>
                <a:spcPts val="0"/>
              </a:spcAft>
            </a:pPr>
            <a:r>
              <a:rPr lang="en" sz="2400" b="1" dirty="0" smtClean="0">
                <a:solidFill>
                  <a:srgbClr val="0C30B8"/>
                </a:solidFill>
                <a:latin typeface="Arial"/>
              </a:rPr>
              <a:t>Program Development </a:t>
            </a:r>
          </a:p>
          <a:p>
            <a:pPr fontAlgn="auto">
              <a:spcBef>
                <a:spcPts val="0"/>
              </a:spcBef>
              <a:spcAft>
                <a:spcPts val="0"/>
              </a:spcAft>
            </a:pPr>
            <a:endParaRPr lang="en" sz="2400" b="1" dirty="0" smtClean="0">
              <a:solidFill>
                <a:srgbClr val="000000"/>
              </a:solidFill>
              <a:latin typeface="Arial"/>
            </a:endParaRPr>
          </a:p>
          <a:p>
            <a:pPr fontAlgn="auto">
              <a:spcBef>
                <a:spcPts val="0"/>
              </a:spcBef>
              <a:spcAft>
                <a:spcPts val="0"/>
              </a:spcAft>
            </a:pPr>
            <a:r>
              <a:rPr lang="en" sz="2400" dirty="0" smtClean="0">
                <a:solidFill>
                  <a:srgbClr val="000000"/>
                </a:solidFill>
                <a:latin typeface="Arial"/>
              </a:rPr>
              <a:t>This program was developed by faculty and students in the School of Planning, Design and Construction at Michigan </a:t>
            </a:r>
            <a:r>
              <a:rPr lang="en" sz="2400" dirty="0">
                <a:solidFill>
                  <a:srgbClr val="000000"/>
                </a:solidFill>
                <a:latin typeface="Arial"/>
              </a:rPr>
              <a:t>State University i</a:t>
            </a:r>
            <a:r>
              <a:rPr lang="en" sz="2400" dirty="0" smtClean="0">
                <a:solidFill>
                  <a:srgbClr val="000000"/>
                </a:solidFill>
                <a:latin typeface="Arial"/>
              </a:rPr>
              <a:t>n </a:t>
            </a:r>
            <a:r>
              <a:rPr lang="en" sz="2400" dirty="0">
                <a:solidFill>
                  <a:srgbClr val="000000"/>
                </a:solidFill>
                <a:latin typeface="Arial"/>
              </a:rPr>
              <a:t>conjunction with </a:t>
            </a:r>
          </a:p>
          <a:p>
            <a:pPr fontAlgn="auto">
              <a:spcBef>
                <a:spcPts val="0"/>
              </a:spcBef>
              <a:spcAft>
                <a:spcPts val="0"/>
              </a:spcAft>
            </a:pPr>
            <a:r>
              <a:rPr lang="en" sz="2400" dirty="0" smtClean="0">
                <a:solidFill>
                  <a:srgbClr val="000000"/>
                </a:solidFill>
                <a:latin typeface="Arial"/>
              </a:rPr>
              <a:t>the </a:t>
            </a:r>
            <a:r>
              <a:rPr lang="en" sz="2400" dirty="0">
                <a:solidFill>
                  <a:srgbClr val="000000"/>
                </a:solidFill>
                <a:latin typeface="Arial"/>
              </a:rPr>
              <a:t>American </a:t>
            </a:r>
            <a:r>
              <a:rPr lang="en" sz="2400" dirty="0" smtClean="0">
                <a:solidFill>
                  <a:srgbClr val="000000"/>
                </a:solidFill>
                <a:latin typeface="Arial"/>
              </a:rPr>
              <a:t>Institute </a:t>
            </a:r>
            <a:r>
              <a:rPr lang="en" sz="2400" dirty="0">
                <a:solidFill>
                  <a:srgbClr val="000000"/>
                </a:solidFill>
                <a:latin typeface="Arial"/>
              </a:rPr>
              <a:t>of Steel </a:t>
            </a:r>
            <a:r>
              <a:rPr lang="en" sz="2400" dirty="0" smtClean="0">
                <a:solidFill>
                  <a:srgbClr val="000000"/>
                </a:solidFill>
                <a:latin typeface="Arial"/>
              </a:rPr>
              <a:t>Construction - Safety Committee </a:t>
            </a:r>
            <a:r>
              <a:rPr lang="en-US" sz="2400" dirty="0">
                <a:solidFill>
                  <a:srgbClr val="000000"/>
                </a:solidFill>
                <a:latin typeface="Arial"/>
              </a:rPr>
              <a:t>a</a:t>
            </a:r>
            <a:r>
              <a:rPr lang="en" sz="2400" dirty="0" smtClean="0">
                <a:solidFill>
                  <a:srgbClr val="000000"/>
                </a:solidFill>
                <a:latin typeface="Arial"/>
              </a:rPr>
              <a:t>nd the </a:t>
            </a:r>
            <a:r>
              <a:rPr lang="en" sz="2400" dirty="0">
                <a:solidFill>
                  <a:srgbClr val="000000"/>
                </a:solidFill>
                <a:latin typeface="Arial"/>
              </a:rPr>
              <a:t>University of </a:t>
            </a:r>
            <a:r>
              <a:rPr lang="en" sz="2400" dirty="0" smtClean="0">
                <a:solidFill>
                  <a:srgbClr val="000000"/>
                </a:solidFill>
                <a:latin typeface="Arial"/>
              </a:rPr>
              <a:t>Puerto Rico</a:t>
            </a:r>
          </a:p>
          <a:p>
            <a:pPr fontAlgn="auto">
              <a:spcBef>
                <a:spcPts val="0"/>
              </a:spcBef>
              <a:spcAft>
                <a:spcPts val="0"/>
              </a:spcAft>
            </a:pPr>
            <a:endParaRPr lang="en" sz="2400" dirty="0">
              <a:solidFill>
                <a:srgbClr val="000000"/>
              </a:solidFill>
              <a:latin typeface="Arial"/>
            </a:endParaRPr>
          </a:p>
          <a:p>
            <a:pPr fontAlgn="auto">
              <a:spcBef>
                <a:spcPts val="0"/>
              </a:spcBef>
              <a:spcAft>
                <a:spcPts val="0"/>
              </a:spcAft>
            </a:pPr>
            <a:r>
              <a:rPr lang="en" sz="2000" dirty="0" smtClean="0">
                <a:solidFill>
                  <a:srgbClr val="000000"/>
                </a:solidFill>
                <a:latin typeface="Arial"/>
              </a:rPr>
              <a:t>March 2015</a:t>
            </a:r>
            <a:endParaRPr lang="en" sz="2000" dirty="0">
              <a:solidFill>
                <a:srgbClr val="000000"/>
              </a:solidFill>
              <a:latin typeface="Arial"/>
            </a:endParaRPr>
          </a:p>
        </p:txBody>
      </p:sp>
      <p:pic>
        <p:nvPicPr>
          <p:cNvPr id="5" name="Picture 4" title="Michigan State Univers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774" y="5454262"/>
            <a:ext cx="2237426" cy="743776"/>
          </a:xfrm>
          <a:prstGeom prst="rect">
            <a:avLst/>
          </a:prstGeom>
        </p:spPr>
      </p:pic>
      <p:pic>
        <p:nvPicPr>
          <p:cNvPr id="6" name="Picture 5" title="SPDC - School of Planning, Design and Construc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6259" y="5327828"/>
            <a:ext cx="1450974" cy="896190"/>
          </a:xfrm>
          <a:prstGeom prst="rect">
            <a:avLst/>
          </a:prstGeom>
        </p:spPr>
      </p:pic>
      <p:pic>
        <p:nvPicPr>
          <p:cNvPr id="9" name="Picture 8" title="American Institute of Steel Construction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2692" y="5112856"/>
            <a:ext cx="1554615" cy="1426588"/>
          </a:xfrm>
          <a:prstGeom prst="rect">
            <a:avLst/>
          </a:prstGeom>
        </p:spPr>
      </p:pic>
      <p:pic>
        <p:nvPicPr>
          <p:cNvPr id="1026" name="Picture 2" descr="C:\Users\mrozowsk\Desktop\Nashville\portico1.gif" title="University of Puerto Rico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90695" y="5241138"/>
            <a:ext cx="1164023" cy="117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28320"/>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2400" b="1" dirty="0">
                <a:solidFill>
                  <a:srgbClr val="0C30B8"/>
                </a:solidFill>
                <a:latin typeface="Arial" panose="020B0604020202020204" pitchFamily="34" charset="0"/>
                <a:cs typeface="Arial" panose="020B0604020202020204" pitchFamily="34" charset="0"/>
              </a:rPr>
              <a:t>Label </a:t>
            </a:r>
            <a:r>
              <a:rPr lang="en-US" sz="2400" b="1" dirty="0" smtClean="0">
                <a:solidFill>
                  <a:srgbClr val="0C30B8"/>
                </a:solidFill>
                <a:latin typeface="Arial" panose="020B0604020202020204" pitchFamily="34" charset="0"/>
                <a:cs typeface="Arial" panose="020B0604020202020204" pitchFamily="34" charset="0"/>
              </a:rPr>
              <a:t>Example: </a:t>
            </a:r>
            <a:endParaRPr lang="en-US" sz="2400" dirty="0">
              <a:solidFill>
                <a:srgbClr val="0C30B8"/>
              </a:solidFill>
            </a:endParaRP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30</a:t>
            </a:r>
            <a:endParaRPr lang="en-US" sz="36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30</a:t>
            </a:fld>
            <a:endParaRPr lang="en-US" dirty="0"/>
          </a:p>
        </p:txBody>
      </p:sp>
      <p:pic>
        <p:nvPicPr>
          <p:cNvPr id="34819" name="Content Placeholder 4" descr="Picture3.jpg" title="Picture - New style Label (GHS)"/>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09600" y="1995284"/>
            <a:ext cx="7696200" cy="4155413"/>
          </a:xfrm>
        </p:spPr>
      </p:pic>
      <p:sp>
        <p:nvSpPr>
          <p:cNvPr id="7" name="Rectangle 6"/>
          <p:cNvSpPr/>
          <p:nvPr/>
        </p:nvSpPr>
        <p:spPr>
          <a:xfrm>
            <a:off x="762000" y="6150697"/>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476104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2400" b="1" dirty="0">
                <a:solidFill>
                  <a:srgbClr val="0C30B8"/>
                </a:solidFill>
                <a:latin typeface="Arial" panose="020B0604020202020204" pitchFamily="34" charset="0"/>
                <a:cs typeface="Arial" panose="020B0604020202020204" pitchFamily="34" charset="0"/>
              </a:rPr>
              <a:t>Label: Identification</a:t>
            </a:r>
            <a:endParaRPr lang="en-US" sz="2400" dirty="0">
              <a:solidFill>
                <a:srgbClr val="0C30B8"/>
              </a:solidFill>
            </a:endParaRPr>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31</a:t>
            </a:r>
            <a:endParaRPr lang="en-US" sz="36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31</a:t>
            </a:fld>
            <a:endParaRPr lang="en-US" dirty="0"/>
          </a:p>
        </p:txBody>
      </p:sp>
      <p:pic>
        <p:nvPicPr>
          <p:cNvPr id="5" name="Picture 4" title="Photo - an example of acceptable workplace label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209800"/>
            <a:ext cx="4775200" cy="3581400"/>
          </a:xfrm>
          <a:prstGeom prst="rect">
            <a:avLst/>
          </a:prstGeom>
        </p:spPr>
      </p:pic>
      <p:pic>
        <p:nvPicPr>
          <p:cNvPr id="6" name="Picture 1" title="Photo - an example of unacceptable workplace labeli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6900" y="2362202"/>
            <a:ext cx="2705100" cy="295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title="Red line creating a red X "/>
          <p:cNvCxnSpPr/>
          <p:nvPr/>
        </p:nvCxnSpPr>
        <p:spPr>
          <a:xfrm flipH="1">
            <a:off x="5422360" y="2200275"/>
            <a:ext cx="3124200" cy="3352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creating a red X "/>
          <p:cNvCxnSpPr/>
          <p:nvPr/>
        </p:nvCxnSpPr>
        <p:spPr>
          <a:xfrm>
            <a:off x="5505450" y="2200275"/>
            <a:ext cx="3048000" cy="32766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0" y="6150697"/>
            <a:ext cx="8915400" cy="461665"/>
          </a:xfrm>
          <a:prstGeom prst="rect">
            <a:avLst/>
          </a:prstGeom>
        </p:spPr>
        <p:txBody>
          <a:bodyPr wrap="square">
            <a:spAutoFit/>
          </a:bodyPr>
          <a:lstStyle/>
          <a:p>
            <a:r>
              <a:rPr lang="en-US" sz="1200" dirty="0" smtClean="0">
                <a:latin typeface="+mn-lt"/>
                <a:hlinkClick r:id="rId5"/>
              </a:rPr>
              <a:t>Source: Hazard </a:t>
            </a:r>
            <a:r>
              <a:rPr lang="en-US" sz="1200" dirty="0">
                <a:latin typeface="+mn-lt"/>
                <a:hlinkClick r:id="rId5"/>
              </a:rPr>
              <a:t>Communication and the Globally Harmonized System (GHS) for Fabricators and </a:t>
            </a:r>
            <a:r>
              <a:rPr lang="en-US" sz="1200" dirty="0" smtClean="0">
                <a:latin typeface="+mn-lt"/>
                <a:hlinkClick r:id="rId5"/>
              </a:rPr>
              <a:t>Erectors</a:t>
            </a:r>
            <a:r>
              <a:rPr lang="en-US" sz="1200" dirty="0">
                <a:latin typeface="+mn-lt"/>
              </a:rPr>
              <a:t> Webinar: http://www.aisc.org/content.aspx?id=35368</a:t>
            </a:r>
          </a:p>
        </p:txBody>
      </p:sp>
    </p:spTree>
    <p:extLst>
      <p:ext uri="{BB962C8B-B14F-4D97-AF65-F5344CB8AC3E}">
        <p14:creationId xmlns:p14="http://schemas.microsoft.com/office/powerpoint/2010/main" val="476471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32</a:t>
            </a:r>
            <a:endParaRPr lang="en-US" sz="3600" b="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9B5C385D-4B24-4249-900C-D49B6D01BA78}" type="slidenum">
              <a:rPr lang="en-US" smtClean="0"/>
              <a:pPr>
                <a:defRPr/>
              </a:pPr>
              <a:t>32</a:t>
            </a:fld>
            <a:endParaRPr lang="en-US" dirty="0"/>
          </a:p>
        </p:txBody>
      </p:sp>
      <p:sp>
        <p:nvSpPr>
          <p:cNvPr id="6" name="Content Placeholder 5"/>
          <p:cNvSpPr>
            <a:spLocks noGrp="1"/>
          </p:cNvSpPr>
          <p:nvPr>
            <p:ph sz="quarter" idx="4294967295"/>
          </p:nvPr>
        </p:nvSpPr>
        <p:spPr>
          <a:xfrm>
            <a:off x="533400" y="1600200"/>
            <a:ext cx="8458200" cy="4373563"/>
          </a:xfrm>
        </p:spPr>
        <p:txBody>
          <a:bodyPr/>
          <a:lstStyle/>
          <a:p>
            <a:pPr>
              <a:defRPr/>
            </a:pPr>
            <a:r>
              <a:rPr lang="en-US" sz="2400" b="1" dirty="0">
                <a:solidFill>
                  <a:srgbClr val="0C30B8"/>
                </a:solidFill>
                <a:latin typeface="Arial" panose="020B0604020202020204" pitchFamily="34" charset="0"/>
                <a:cs typeface="Arial" panose="020B0604020202020204" pitchFamily="34" charset="0"/>
              </a:rPr>
              <a:t>Safety Data Sheets </a:t>
            </a:r>
            <a:r>
              <a:rPr lang="en-US" sz="2400" dirty="0" smtClean="0">
                <a:solidFill>
                  <a:srgbClr val="0C30B8"/>
                </a:solidFill>
                <a:latin typeface="Arial" panose="020B0604020202020204" pitchFamily="34" charset="0"/>
                <a:cs typeface="Arial" panose="020B0604020202020204" pitchFamily="34" charset="0"/>
              </a:rPr>
              <a:t>- </a:t>
            </a:r>
            <a:r>
              <a:rPr lang="en-US" sz="2400" b="1" dirty="0" err="1" smtClean="0">
                <a:solidFill>
                  <a:srgbClr val="0C30B8"/>
                </a:solidFill>
                <a:latin typeface="Arial" panose="020B0604020202020204" pitchFamily="34" charset="0"/>
                <a:cs typeface="Arial" panose="020B0604020202020204" pitchFamily="34" charset="0"/>
              </a:rPr>
              <a:t>HazCom</a:t>
            </a:r>
            <a:r>
              <a:rPr lang="en-US" sz="2400" b="1" dirty="0" smtClean="0">
                <a:solidFill>
                  <a:srgbClr val="0C30B8"/>
                </a:solidFill>
                <a:latin typeface="Arial" panose="020B0604020202020204" pitchFamily="34" charset="0"/>
                <a:cs typeface="Arial" panose="020B0604020202020204" pitchFamily="34" charset="0"/>
              </a:rPr>
              <a:t> 2012</a:t>
            </a:r>
            <a:endParaRPr lang="en-US" sz="2400" dirty="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Mandates 16-section SDS headings, order of information, and what information is to be provided under the headings</a:t>
            </a:r>
          </a:p>
          <a:p>
            <a:pPr marL="342900" indent="-342900">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ections 12-15 are non-mandatory</a:t>
            </a:r>
          </a:p>
        </p:txBody>
      </p:sp>
      <p:sp>
        <p:nvSpPr>
          <p:cNvPr id="9" name="Rectangle 8"/>
          <p:cNvSpPr/>
          <p:nvPr/>
        </p:nvSpPr>
        <p:spPr>
          <a:xfrm>
            <a:off x="762000" y="6150697"/>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149526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33400" y="2042120"/>
            <a:ext cx="8382000" cy="3724153"/>
          </a:xfrm>
        </p:spPr>
        <p:txBody>
          <a:bodyPr numCol="2"/>
          <a:lstStyle/>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Identification of the substance</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or mixture and of the supplier</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Hazards identification</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Composition/information on ingredients substance/mixture</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First aid measures </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Firefighting measures</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Accidental release measures</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Handling and storage</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Exposure controls/personal protection</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Physical and chemical  properties</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Stability and reactivity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Toxicological </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Ecological information</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(non mandatory)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Disposal considerations</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(non mandatory)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Transport information</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(non mandatory)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Regulatory information</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(non mandatory)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Other information including information on preparation and revision of the SDS</a:t>
            </a:r>
          </a:p>
          <a:p>
            <a:pPr marL="457200" indent="-457200">
              <a:buFont typeface="+mj-lt"/>
              <a:buAutoNum type="arabicPeriod"/>
              <a:defRPr/>
            </a:pPr>
            <a:endParaRPr lang="en-US" sz="2000" dirty="0">
              <a:solidFill>
                <a:srgbClr val="0099CC"/>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33</a:t>
            </a:r>
            <a:endParaRPr lang="en-US" sz="36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33</a:t>
            </a:fld>
            <a:endParaRPr lang="en-US" dirty="0"/>
          </a:p>
        </p:txBody>
      </p:sp>
      <p:sp>
        <p:nvSpPr>
          <p:cNvPr id="5" name="TextBox 4"/>
          <p:cNvSpPr txBox="1"/>
          <p:nvPr/>
        </p:nvSpPr>
        <p:spPr>
          <a:xfrm>
            <a:off x="685800" y="1590328"/>
            <a:ext cx="4876800" cy="461665"/>
          </a:xfrm>
          <a:prstGeom prst="rect">
            <a:avLst/>
          </a:prstGeom>
          <a:noFill/>
        </p:spPr>
        <p:txBody>
          <a:bodyPr wrap="square" rtlCol="0">
            <a:spAutoFit/>
          </a:bodyPr>
          <a:lstStyle/>
          <a:p>
            <a:r>
              <a:rPr lang="en-US" sz="2400" b="1" dirty="0">
                <a:solidFill>
                  <a:srgbClr val="0C30B8"/>
                </a:solidFill>
                <a:latin typeface="Arial" panose="020B0604020202020204" pitchFamily="34" charset="0"/>
                <a:cs typeface="Arial" panose="020B0604020202020204" pitchFamily="34" charset="0"/>
              </a:rPr>
              <a:t>16-Section Safety Data Sheet</a:t>
            </a:r>
            <a:endParaRPr lang="en-US" sz="2400" dirty="0">
              <a:solidFill>
                <a:srgbClr val="0C30B8"/>
              </a:solidFill>
            </a:endParaRPr>
          </a:p>
        </p:txBody>
      </p:sp>
      <p:sp>
        <p:nvSpPr>
          <p:cNvPr id="6" name="Rectangle 5"/>
          <p:cNvSpPr/>
          <p:nvPr/>
        </p:nvSpPr>
        <p:spPr>
          <a:xfrm>
            <a:off x="3657600" y="5929995"/>
            <a:ext cx="8915400" cy="646331"/>
          </a:xfrm>
          <a:prstGeom prst="rect">
            <a:avLst/>
          </a:prstGeom>
        </p:spPr>
        <p:txBody>
          <a:bodyPr wrap="square">
            <a:spAutoFit/>
          </a:bodyPr>
          <a:lstStyle/>
          <a:p>
            <a:r>
              <a:rPr lang="en-US" sz="1200" dirty="0">
                <a:latin typeface="+mn-lt"/>
                <a:hlinkClick r:id="rId3"/>
              </a:rPr>
              <a:t>Hazard Communication and the Globally Harmonized System </a:t>
            </a:r>
            <a:endParaRPr lang="en-US" sz="1200" dirty="0" smtClean="0">
              <a:latin typeface="+mn-lt"/>
              <a:hlinkClick r:id="rId3"/>
            </a:endParaRPr>
          </a:p>
          <a:p>
            <a:r>
              <a:rPr lang="en-US" sz="1200" dirty="0" smtClean="0">
                <a:latin typeface="+mn-lt"/>
                <a:hlinkClick r:id="rId3"/>
              </a:rPr>
              <a:t>(</a:t>
            </a:r>
            <a:r>
              <a:rPr lang="en-US" sz="1200" dirty="0">
                <a:latin typeface="+mn-lt"/>
                <a:hlinkClick r:id="rId3"/>
              </a:rPr>
              <a:t>GHS) for Fabricators and </a:t>
            </a:r>
            <a:r>
              <a:rPr lang="en-US" sz="1200" dirty="0" smtClean="0">
                <a:latin typeface="+mn-lt"/>
                <a:hlinkClick r:id="rId3"/>
              </a:rPr>
              <a:t>Erectors</a:t>
            </a:r>
            <a:r>
              <a:rPr lang="en-US" sz="1200" dirty="0">
                <a:latin typeface="+mn-lt"/>
              </a:rPr>
              <a:t> </a:t>
            </a:r>
            <a:endParaRPr lang="en-US" sz="1200" dirty="0" smtClean="0">
              <a:latin typeface="+mn-lt"/>
            </a:endParaRPr>
          </a:p>
          <a:p>
            <a:r>
              <a:rPr lang="en-US" sz="1200" dirty="0" smtClean="0">
                <a:latin typeface="+mn-lt"/>
              </a:rPr>
              <a:t>Webinar</a:t>
            </a:r>
            <a:r>
              <a:rPr lang="en-US" sz="1200" dirty="0">
                <a:latin typeface="+mn-lt"/>
              </a:rPr>
              <a:t>: http://www.aisc.org/content.aspx?id=35368</a:t>
            </a:r>
          </a:p>
        </p:txBody>
      </p:sp>
    </p:spTree>
    <p:extLst>
      <p:ext uri="{BB962C8B-B14F-4D97-AF65-F5344CB8AC3E}">
        <p14:creationId xmlns:p14="http://schemas.microsoft.com/office/powerpoint/2010/main" val="2630006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34</a:t>
            </a:fld>
            <a:endParaRPr lang="en-US" dirty="0"/>
          </a:p>
        </p:txBody>
      </p:sp>
      <p:pic>
        <p:nvPicPr>
          <p:cNvPr id="1026" name="Picture 2" title="Photo - Safety Data She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14" y="-1371600"/>
            <a:ext cx="9144000" cy="64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6150697"/>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
        <p:nvSpPr>
          <p:cNvPr id="4" name="Title 3"/>
          <p:cNvSpPr>
            <a:spLocks noGrp="1"/>
          </p:cNvSpPr>
          <p:nvPr>
            <p:ph type="title"/>
          </p:nvPr>
        </p:nvSpPr>
        <p:spPr>
          <a:xfrm>
            <a:off x="457200" y="5453816"/>
            <a:ext cx="2362200" cy="559374"/>
          </a:xfrm>
        </p:spPr>
        <p:txBody>
          <a:bodyPr/>
          <a:lstStyle/>
          <a:p>
            <a:r>
              <a:rPr lang="en-US" sz="1100" dirty="0" smtClean="0">
                <a:solidFill>
                  <a:schemeClr val="bg1"/>
                </a:solidFill>
              </a:rPr>
              <a:t>Safety Data Sheet example</a:t>
            </a:r>
            <a:endParaRPr lang="en-US" sz="1100" dirty="0">
              <a:solidFill>
                <a:schemeClr val="bg1"/>
              </a:solidFill>
            </a:endParaRPr>
          </a:p>
        </p:txBody>
      </p:sp>
    </p:spTree>
    <p:extLst>
      <p:ext uri="{BB962C8B-B14F-4D97-AF65-F5344CB8AC3E}">
        <p14:creationId xmlns:p14="http://schemas.microsoft.com/office/powerpoint/2010/main" val="3696781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Photo - Safety Data She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66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35</a:t>
            </a:fld>
            <a:endParaRPr lang="en-US" dirty="0"/>
          </a:p>
        </p:txBody>
      </p:sp>
      <p:sp>
        <p:nvSpPr>
          <p:cNvPr id="6" name="Rectangle 5"/>
          <p:cNvSpPr/>
          <p:nvPr/>
        </p:nvSpPr>
        <p:spPr>
          <a:xfrm>
            <a:off x="762000" y="6381529"/>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
        <p:nvSpPr>
          <p:cNvPr id="5" name="Title 4"/>
          <p:cNvSpPr>
            <a:spLocks noGrp="1"/>
          </p:cNvSpPr>
          <p:nvPr>
            <p:ph type="title"/>
          </p:nvPr>
        </p:nvSpPr>
        <p:spPr>
          <a:xfrm>
            <a:off x="381000" y="0"/>
            <a:ext cx="2209800" cy="304800"/>
          </a:xfrm>
        </p:spPr>
        <p:txBody>
          <a:bodyPr/>
          <a:lstStyle/>
          <a:p>
            <a:r>
              <a:rPr lang="en-US" sz="1100" dirty="0" smtClean="0">
                <a:solidFill>
                  <a:schemeClr val="bg1"/>
                </a:solidFill>
              </a:rPr>
              <a:t>Safety Data Sheet page 2</a:t>
            </a:r>
            <a:endParaRPr lang="en-US" sz="1100" dirty="0">
              <a:solidFill>
                <a:schemeClr val="bg1"/>
              </a:solidFill>
            </a:endParaRPr>
          </a:p>
        </p:txBody>
      </p:sp>
    </p:spTree>
    <p:extLst>
      <p:ext uri="{BB962C8B-B14F-4D97-AF65-F5344CB8AC3E}">
        <p14:creationId xmlns:p14="http://schemas.microsoft.com/office/powerpoint/2010/main" val="2060841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title="Photo - Safety Data She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56"/>
            <a:ext cx="9144000" cy="645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36</a:t>
            </a:fld>
            <a:endParaRPr lang="en-US" dirty="0"/>
          </a:p>
        </p:txBody>
      </p:sp>
      <p:sp>
        <p:nvSpPr>
          <p:cNvPr id="6" name="Rectangle 5"/>
          <p:cNvSpPr/>
          <p:nvPr/>
        </p:nvSpPr>
        <p:spPr>
          <a:xfrm>
            <a:off x="762000" y="6266209"/>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
        <p:nvSpPr>
          <p:cNvPr id="5" name="Title 4"/>
          <p:cNvSpPr>
            <a:spLocks noGrp="1"/>
          </p:cNvSpPr>
          <p:nvPr>
            <p:ph type="title"/>
          </p:nvPr>
        </p:nvSpPr>
        <p:spPr>
          <a:xfrm>
            <a:off x="457200" y="40456"/>
            <a:ext cx="3429000" cy="264344"/>
          </a:xfrm>
        </p:spPr>
        <p:txBody>
          <a:bodyPr/>
          <a:lstStyle/>
          <a:p>
            <a:r>
              <a:rPr lang="en-US" sz="1000" dirty="0" smtClean="0">
                <a:solidFill>
                  <a:schemeClr val="bg1"/>
                </a:solidFill>
              </a:rPr>
              <a:t>Safety Data Sheet page 3</a:t>
            </a:r>
            <a:endParaRPr lang="en-US" sz="1000" dirty="0">
              <a:solidFill>
                <a:schemeClr val="bg1"/>
              </a:solidFill>
            </a:endParaRPr>
          </a:p>
        </p:txBody>
      </p:sp>
    </p:spTree>
    <p:extLst>
      <p:ext uri="{BB962C8B-B14F-4D97-AF65-F5344CB8AC3E}">
        <p14:creationId xmlns:p14="http://schemas.microsoft.com/office/powerpoint/2010/main" val="2954333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09600" y="1219202"/>
            <a:ext cx="8305800" cy="3724153"/>
          </a:xfrm>
        </p:spPr>
        <p:txBody>
          <a:bodyPr/>
          <a:lstStyle/>
          <a:p>
            <a:pPr marL="0" indent="0" eaLnBrk="1" fontAlgn="auto" hangingPunct="1">
              <a:spcAft>
                <a:spcPts val="0"/>
              </a:spcAft>
              <a:buClr>
                <a:schemeClr val="accent3"/>
              </a:buClr>
              <a:buFont typeface="Wingdings 2" pitchFamily="18" charset="2"/>
              <a:buNone/>
              <a:defRPr/>
            </a:pPr>
            <a:endParaRPr lang="en-US" sz="2000" dirty="0" smtClean="0">
              <a:solidFill>
                <a:srgbClr val="0070C0"/>
              </a:solidFill>
              <a:latin typeface="Arial" panose="020B0604020202020204" pitchFamily="34" charset="0"/>
              <a:cs typeface="Arial" panose="020B0604020202020204" pitchFamily="34" charset="0"/>
            </a:endParaRPr>
          </a:p>
          <a:p>
            <a:pPr algn="ctr">
              <a:buClr>
                <a:schemeClr val="accent3"/>
              </a:buClr>
              <a:defRPr/>
            </a:pPr>
            <a:r>
              <a:rPr lang="en-US" sz="2400" b="1" dirty="0">
                <a:solidFill>
                  <a:srgbClr val="0C30B8"/>
                </a:solidFill>
                <a:latin typeface="Arial" panose="020B0604020202020204" pitchFamily="34" charset="0"/>
                <a:cs typeface="Arial" panose="020B0604020202020204" pitchFamily="34" charset="0"/>
              </a:rPr>
              <a:t>Supplemental Employee </a:t>
            </a:r>
            <a:r>
              <a:rPr lang="en-US" sz="2400" b="1" dirty="0" smtClean="0">
                <a:solidFill>
                  <a:srgbClr val="0C30B8"/>
                </a:solidFill>
                <a:latin typeface="Arial" panose="020B0604020202020204" pitchFamily="34" charset="0"/>
                <a:cs typeface="Arial" panose="020B0604020202020204" pitchFamily="34" charset="0"/>
              </a:rPr>
              <a:t>Training*</a:t>
            </a:r>
            <a:endParaRPr lang="en-US" sz="2400" dirty="0">
              <a:solidFill>
                <a:srgbClr val="0C30B8"/>
              </a:solidFill>
              <a:latin typeface="Arial" panose="020B0604020202020204" pitchFamily="34" charset="0"/>
              <a:cs typeface="Arial" panose="020B0604020202020204" pitchFamily="34" charset="0"/>
            </a:endParaRPr>
          </a:p>
          <a:p>
            <a:pPr marL="0" indent="0" eaLnBrk="1" fontAlgn="auto" hangingPunct="1">
              <a:spcAft>
                <a:spcPts val="0"/>
              </a:spcAft>
              <a:buClr>
                <a:srgbClr val="0C30B8"/>
              </a:buClr>
              <a:buFont typeface="Wingdings 2" pitchFamily="18" charset="2"/>
              <a:buNone/>
              <a:defRPr/>
            </a:pPr>
            <a:r>
              <a:rPr lang="en-US" sz="2400" dirty="0" smtClean="0">
                <a:solidFill>
                  <a:schemeClr val="tx1"/>
                </a:solidFill>
                <a:latin typeface="Arial" panose="020B0604020202020204" pitchFamily="34" charset="0"/>
                <a:cs typeface="Arial" panose="020B0604020202020204" pitchFamily="34" charset="0"/>
              </a:rPr>
              <a:t>Details </a:t>
            </a:r>
            <a:r>
              <a:rPr lang="en-US" sz="2400" dirty="0">
                <a:solidFill>
                  <a:schemeClr val="tx1"/>
                </a:solidFill>
                <a:latin typeface="Arial" panose="020B0604020202020204" pitchFamily="34" charset="0"/>
                <a:cs typeface="Arial" panose="020B0604020202020204" pitchFamily="34" charset="0"/>
              </a:rPr>
              <a:t>of the </a:t>
            </a:r>
            <a:r>
              <a:rPr lang="en-US" sz="2400" b="1" dirty="0">
                <a:solidFill>
                  <a:schemeClr val="tx1"/>
                </a:solidFill>
                <a:latin typeface="Arial" panose="020B0604020202020204" pitchFamily="34" charset="0"/>
                <a:cs typeface="Arial" panose="020B0604020202020204" pitchFamily="34" charset="0"/>
              </a:rPr>
              <a:t>facility specific </a:t>
            </a:r>
            <a:r>
              <a:rPr lang="en-US" sz="2400" dirty="0">
                <a:solidFill>
                  <a:schemeClr val="tx1"/>
                </a:solidFill>
                <a:latin typeface="Arial" panose="020B0604020202020204" pitchFamily="34" charset="0"/>
                <a:cs typeface="Arial" panose="020B0604020202020204" pitchFamily="34" charset="0"/>
              </a:rPr>
              <a:t>hazard communication </a:t>
            </a:r>
            <a:r>
              <a:rPr lang="en-US" sz="2400" dirty="0" smtClean="0">
                <a:solidFill>
                  <a:schemeClr val="tx1"/>
                </a:solidFill>
                <a:latin typeface="Arial" panose="020B0604020202020204" pitchFamily="34" charset="0"/>
                <a:cs typeface="Arial" panose="020B0604020202020204" pitchFamily="34" charset="0"/>
              </a:rPr>
              <a:t>program:</a:t>
            </a:r>
            <a:endParaRPr lang="en-US" sz="2400" dirty="0">
              <a:solidFill>
                <a:schemeClr val="tx1"/>
              </a:solidFill>
              <a:latin typeface="Arial" panose="020B0604020202020204" pitchFamily="34" charset="0"/>
              <a:cs typeface="Arial" panose="020B0604020202020204" pitchFamily="34" charset="0"/>
            </a:endParaRPr>
          </a:p>
          <a:p>
            <a:pPr marL="350838" lvl="1" indent="-350838" eaLnBrk="1" fontAlgn="auto" hangingPunct="1">
              <a:spcAft>
                <a:spcPts val="0"/>
              </a:spcAft>
              <a:buClr>
                <a:srgbClr val="0C30B8"/>
              </a:buClr>
              <a:buFont typeface="Wingdings" panose="05000000000000000000" pitchFamily="2" charset="2"/>
              <a:buChar char="q"/>
              <a:defRPr/>
            </a:pPr>
            <a:r>
              <a:rPr lang="en-US" sz="2200" dirty="0">
                <a:solidFill>
                  <a:schemeClr val="tx1"/>
                </a:solidFill>
                <a:latin typeface="Arial" panose="020B0604020202020204" pitchFamily="34" charset="0"/>
                <a:cs typeface="Arial" panose="020B0604020202020204" pitchFamily="34" charset="0"/>
              </a:rPr>
              <a:t>Location and availability of written program and </a:t>
            </a:r>
            <a:r>
              <a:rPr lang="en-US" sz="2200" dirty="0" smtClean="0">
                <a:solidFill>
                  <a:schemeClr val="tx1"/>
                </a:solidFill>
                <a:latin typeface="Arial" panose="020B0604020202020204" pitchFamily="34" charset="0"/>
                <a:cs typeface="Arial" panose="020B0604020202020204" pitchFamily="34" charset="0"/>
              </a:rPr>
              <a:t>SDS’s</a:t>
            </a:r>
            <a:endParaRPr lang="en-US" sz="2200" dirty="0">
              <a:solidFill>
                <a:schemeClr val="tx1"/>
              </a:solidFill>
              <a:latin typeface="Arial" panose="020B0604020202020204" pitchFamily="34" charset="0"/>
              <a:cs typeface="Arial" panose="020B0604020202020204" pitchFamily="34" charset="0"/>
            </a:endParaRPr>
          </a:p>
          <a:p>
            <a:pPr marL="350838" lvl="1" indent="-350838" eaLnBrk="1" fontAlgn="auto" hangingPunct="1">
              <a:spcAft>
                <a:spcPts val="0"/>
              </a:spcAft>
              <a:buClr>
                <a:srgbClr val="0C30B8"/>
              </a:buClr>
              <a:buFont typeface="Wingdings" panose="05000000000000000000" pitchFamily="2" charset="2"/>
              <a:buChar char="q"/>
              <a:defRPr/>
            </a:pPr>
            <a:r>
              <a:rPr lang="en-US" sz="2200" dirty="0" smtClean="0">
                <a:solidFill>
                  <a:schemeClr val="tx1"/>
                </a:solidFill>
                <a:latin typeface="Arial" panose="020B0604020202020204" pitchFamily="34" charset="0"/>
                <a:cs typeface="Arial" panose="020B0604020202020204" pitchFamily="34" charset="0"/>
              </a:rPr>
              <a:t>Physical hazards, health hazards </a:t>
            </a:r>
            <a:r>
              <a:rPr lang="en-US" sz="2200" dirty="0">
                <a:solidFill>
                  <a:schemeClr val="tx1"/>
                </a:solidFill>
                <a:latin typeface="Arial" panose="020B0604020202020204" pitchFamily="34" charset="0"/>
                <a:cs typeface="Arial" panose="020B0604020202020204" pitchFamily="34" charset="0"/>
              </a:rPr>
              <a:t>and hazards not otherwise classified </a:t>
            </a:r>
            <a:r>
              <a:rPr lang="en-US" sz="2200" dirty="0" smtClean="0">
                <a:solidFill>
                  <a:schemeClr val="tx1"/>
                </a:solidFill>
                <a:latin typeface="Arial" panose="020B0604020202020204" pitchFamily="34" charset="0"/>
                <a:cs typeface="Arial" panose="020B0604020202020204" pitchFamily="34" charset="0"/>
              </a:rPr>
              <a:t>(HNOC) of chemicals </a:t>
            </a:r>
            <a:r>
              <a:rPr lang="en-US" sz="2200" dirty="0">
                <a:solidFill>
                  <a:schemeClr val="tx1"/>
                </a:solidFill>
                <a:latin typeface="Arial" panose="020B0604020202020204" pitchFamily="34" charset="0"/>
                <a:cs typeface="Arial" panose="020B0604020202020204" pitchFamily="34" charset="0"/>
              </a:rPr>
              <a:t>in </a:t>
            </a:r>
            <a:r>
              <a:rPr lang="en-US" sz="2200" dirty="0" smtClean="0">
                <a:solidFill>
                  <a:schemeClr val="tx1"/>
                </a:solidFill>
                <a:latin typeface="Arial" panose="020B0604020202020204" pitchFamily="34" charset="0"/>
                <a:cs typeface="Arial" panose="020B0604020202020204" pitchFamily="34" charset="0"/>
              </a:rPr>
              <a:t>work </a:t>
            </a:r>
            <a:r>
              <a:rPr lang="en-US" sz="2200" dirty="0">
                <a:solidFill>
                  <a:schemeClr val="tx1"/>
                </a:solidFill>
                <a:latin typeface="Arial" panose="020B0604020202020204" pitchFamily="34" charset="0"/>
                <a:cs typeface="Arial" panose="020B0604020202020204" pitchFamily="34" charset="0"/>
              </a:rPr>
              <a:t>area</a:t>
            </a:r>
          </a:p>
          <a:p>
            <a:pPr marL="350838" lvl="1" indent="-350838" eaLnBrk="1" fontAlgn="auto" hangingPunct="1">
              <a:spcAft>
                <a:spcPts val="0"/>
              </a:spcAft>
              <a:buClr>
                <a:srgbClr val="0C30B8"/>
              </a:buClr>
              <a:buFont typeface="Wingdings" panose="05000000000000000000" pitchFamily="2" charset="2"/>
              <a:buChar char="q"/>
              <a:defRPr/>
            </a:pPr>
            <a:r>
              <a:rPr lang="en-US" sz="2200" dirty="0" smtClean="0">
                <a:solidFill>
                  <a:schemeClr val="tx1"/>
                </a:solidFill>
                <a:latin typeface="Arial" panose="020B0604020202020204" pitchFamily="34" charset="0"/>
                <a:cs typeface="Arial" panose="020B0604020202020204" pitchFamily="34" charset="0"/>
              </a:rPr>
              <a:t>Chemical list, location, </a:t>
            </a:r>
            <a:r>
              <a:rPr lang="en-US" sz="2200" dirty="0">
                <a:solidFill>
                  <a:schemeClr val="tx1"/>
                </a:solidFill>
                <a:latin typeface="Arial" panose="020B0604020202020204" pitchFamily="34" charset="0"/>
                <a:cs typeface="Arial" panose="020B0604020202020204" pitchFamily="34" charset="0"/>
              </a:rPr>
              <a:t>and use of hazardous chemicals</a:t>
            </a:r>
          </a:p>
          <a:p>
            <a:pPr marL="350838" lvl="1" indent="-350838" eaLnBrk="1" fontAlgn="auto" hangingPunct="1">
              <a:spcAft>
                <a:spcPts val="0"/>
              </a:spcAft>
              <a:buClr>
                <a:srgbClr val="0C30B8"/>
              </a:buClr>
              <a:buFont typeface="Wingdings" panose="05000000000000000000" pitchFamily="2" charset="2"/>
              <a:buChar char="q"/>
              <a:defRPr/>
            </a:pPr>
            <a:r>
              <a:rPr lang="en-US" sz="2200" dirty="0">
                <a:solidFill>
                  <a:schemeClr val="tx1"/>
                </a:solidFill>
                <a:latin typeface="Arial" panose="020B0604020202020204" pitchFamily="34" charset="0"/>
                <a:cs typeface="Arial" panose="020B0604020202020204" pitchFamily="34" charset="0"/>
              </a:rPr>
              <a:t>Secondary container labeling system </a:t>
            </a:r>
          </a:p>
          <a:p>
            <a:pPr marL="350838" lvl="1" indent="-350838" eaLnBrk="1" fontAlgn="auto" hangingPunct="1">
              <a:spcAft>
                <a:spcPts val="0"/>
              </a:spcAft>
              <a:buClr>
                <a:srgbClr val="0C30B8"/>
              </a:buClr>
              <a:buFont typeface="Wingdings" panose="05000000000000000000" pitchFamily="2" charset="2"/>
              <a:buChar char="q"/>
              <a:defRPr/>
            </a:pPr>
            <a:r>
              <a:rPr lang="en-US" sz="2200" dirty="0">
                <a:solidFill>
                  <a:schemeClr val="tx1"/>
                </a:solidFill>
                <a:latin typeface="Arial" panose="020B0604020202020204" pitchFamily="34" charset="0"/>
                <a:cs typeface="Arial" panose="020B0604020202020204" pitchFamily="34" charset="0"/>
              </a:rPr>
              <a:t>Specific procedures </a:t>
            </a:r>
            <a:r>
              <a:rPr lang="en-US" sz="2200" dirty="0" smtClean="0">
                <a:solidFill>
                  <a:schemeClr val="tx1"/>
                </a:solidFill>
                <a:latin typeface="Arial" panose="020B0604020202020204" pitchFamily="34" charset="0"/>
                <a:cs typeface="Arial" panose="020B0604020202020204" pitchFamily="34" charset="0"/>
              </a:rPr>
              <a:t>to </a:t>
            </a:r>
            <a:r>
              <a:rPr lang="en-US" sz="2200" dirty="0">
                <a:solidFill>
                  <a:schemeClr val="tx1"/>
                </a:solidFill>
                <a:latin typeface="Arial" panose="020B0604020202020204" pitchFamily="34" charset="0"/>
                <a:cs typeface="Arial" panose="020B0604020202020204" pitchFamily="34" charset="0"/>
              </a:rPr>
              <a:t>protect employees from the chemical </a:t>
            </a:r>
            <a:r>
              <a:rPr lang="en-US" sz="2200" dirty="0" smtClean="0">
                <a:solidFill>
                  <a:schemeClr val="tx1"/>
                </a:solidFill>
                <a:latin typeface="Arial" panose="020B0604020202020204" pitchFamily="34" charset="0"/>
                <a:cs typeface="Arial" panose="020B0604020202020204" pitchFamily="34" charset="0"/>
              </a:rPr>
              <a:t>hazards</a:t>
            </a:r>
            <a:endParaRPr lang="en-US" sz="2200" dirty="0">
              <a:solidFill>
                <a:schemeClr val="tx1"/>
              </a:solidFill>
              <a:latin typeface="Arial" panose="020B0604020202020204" pitchFamily="34" charset="0"/>
              <a:cs typeface="Arial" panose="020B0604020202020204" pitchFamily="34" charset="0"/>
            </a:endParaRPr>
          </a:p>
          <a:p>
            <a:pPr marL="350838" lvl="1" indent="-350838" eaLnBrk="1" fontAlgn="auto" hangingPunct="1">
              <a:spcAft>
                <a:spcPts val="0"/>
              </a:spcAft>
              <a:buClr>
                <a:srgbClr val="0C30B8"/>
              </a:buClr>
              <a:buFont typeface="Wingdings" panose="05000000000000000000" pitchFamily="2" charset="2"/>
              <a:buChar char="q"/>
              <a:defRPr/>
            </a:pPr>
            <a:r>
              <a:rPr lang="en-US" sz="2200" dirty="0">
                <a:solidFill>
                  <a:schemeClr val="tx1"/>
                </a:solidFill>
                <a:latin typeface="Arial" panose="020B0604020202020204" pitchFamily="34" charset="0"/>
                <a:cs typeface="Arial" panose="020B0604020202020204" pitchFamily="34" charset="0"/>
              </a:rPr>
              <a:t>Methods used to detect the presence or release of hazardous chemicals (sensor alarms, odors, visual other monitoring devices</a:t>
            </a:r>
            <a:r>
              <a:rPr lang="en-US" sz="2200" dirty="0" smtClean="0">
                <a:solidFill>
                  <a:schemeClr val="tx1"/>
                </a:solidFill>
                <a:latin typeface="Arial" panose="020B0604020202020204" pitchFamily="34" charset="0"/>
                <a:cs typeface="Arial" panose="020B0604020202020204" pitchFamily="34" charset="0"/>
              </a:rPr>
              <a:t>)</a:t>
            </a:r>
            <a:endParaRPr lang="en-US" sz="2200" dirty="0">
              <a:solidFill>
                <a:schemeClr val="tx1"/>
              </a:solidFill>
              <a:latin typeface="Arial" panose="020B0604020202020204" pitchFamily="34" charset="0"/>
              <a:cs typeface="Arial" panose="020B0604020202020204" pitchFamily="34" charset="0"/>
            </a:endParaRPr>
          </a:p>
        </p:txBody>
      </p:sp>
      <p:sp>
        <p:nvSpPr>
          <p:cNvPr id="5122" name="Title 1"/>
          <p:cNvSpPr>
            <a:spLocks noGrp="1"/>
          </p:cNvSpPr>
          <p:nvPr>
            <p:ph type="title"/>
          </p:nvPr>
        </p:nvSpPr>
        <p:spPr>
          <a:xfrm>
            <a:off x="2286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37</a:t>
            </a:r>
            <a:endParaRPr lang="en-US" sz="3600" b="1" dirty="0" smtClean="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37</a:t>
            </a:fld>
            <a:endParaRPr lang="en-US" dirty="0"/>
          </a:p>
        </p:txBody>
      </p:sp>
      <p:sp>
        <p:nvSpPr>
          <p:cNvPr id="5" name="Rectangle 4"/>
          <p:cNvSpPr/>
          <p:nvPr/>
        </p:nvSpPr>
        <p:spPr>
          <a:xfrm>
            <a:off x="762000" y="6150696"/>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000858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0" y="1524005"/>
            <a:ext cx="8371390" cy="3724153"/>
          </a:xfrm>
        </p:spPr>
        <p:txBody>
          <a:bodyPr/>
          <a:lstStyle/>
          <a:p>
            <a:pPr algn="ctr">
              <a:buClr>
                <a:schemeClr val="accent3"/>
              </a:buClr>
              <a:defRPr/>
            </a:pPr>
            <a:r>
              <a:rPr lang="en-US" sz="2400" b="1" dirty="0">
                <a:solidFill>
                  <a:srgbClr val="0C30B8"/>
                </a:solidFill>
                <a:latin typeface="Arial" panose="020B0604020202020204" pitchFamily="34" charset="0"/>
                <a:cs typeface="Arial" panose="020B0604020202020204" pitchFamily="34" charset="0"/>
              </a:rPr>
              <a:t>Final Steps to complete </a:t>
            </a:r>
            <a:r>
              <a:rPr lang="en-US" sz="2400" b="1" dirty="0" smtClean="0">
                <a:solidFill>
                  <a:srgbClr val="0C30B8"/>
                </a:solidFill>
                <a:latin typeface="Arial" panose="020B0604020202020204" pitchFamily="34" charset="0"/>
                <a:cs typeface="Arial" panose="020B0604020202020204" pitchFamily="34" charset="0"/>
              </a:rPr>
              <a:t>training - Supplemental </a:t>
            </a:r>
            <a:r>
              <a:rPr lang="en-US" sz="2400" b="1" dirty="0">
                <a:solidFill>
                  <a:srgbClr val="0C30B8"/>
                </a:solidFill>
                <a:latin typeface="Arial" panose="020B0604020202020204" pitchFamily="34" charset="0"/>
                <a:cs typeface="Arial" panose="020B0604020202020204" pitchFamily="34" charset="0"/>
              </a:rPr>
              <a:t>Training  (to be provided by employer</a:t>
            </a:r>
            <a:r>
              <a:rPr lang="en-US" sz="2400" b="1" dirty="0" smtClean="0">
                <a:solidFill>
                  <a:srgbClr val="0C30B8"/>
                </a:solidFill>
                <a:latin typeface="Arial" panose="020B0604020202020204" pitchFamily="34" charset="0"/>
                <a:cs typeface="Arial" panose="020B0604020202020204" pitchFamily="34" charset="0"/>
              </a:rPr>
              <a:t>)*</a:t>
            </a:r>
            <a:endParaRPr lang="en-US" sz="2400" dirty="0">
              <a:solidFill>
                <a:srgbClr val="0C30B8"/>
              </a:solidFill>
              <a:latin typeface="Arial" panose="020B0604020202020204" pitchFamily="34" charset="0"/>
              <a:cs typeface="Arial" panose="020B0604020202020204" pitchFamily="34" charset="0"/>
            </a:endParaRP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Employers must provide employees with the details </a:t>
            </a:r>
            <a:r>
              <a:rPr lang="en-US" sz="2400" dirty="0">
                <a:solidFill>
                  <a:schemeClr val="tx1"/>
                </a:solidFill>
                <a:latin typeface="Arial" panose="020B0604020202020204" pitchFamily="34" charset="0"/>
                <a:cs typeface="Arial" panose="020B0604020202020204" pitchFamily="34" charset="0"/>
              </a:rPr>
              <a:t>of the facility specific hazard communication </a:t>
            </a:r>
            <a:r>
              <a:rPr lang="en-US" sz="2400" dirty="0" smtClean="0">
                <a:solidFill>
                  <a:schemeClr val="tx1"/>
                </a:solidFill>
                <a:latin typeface="Arial" panose="020B0604020202020204" pitchFamily="34" charset="0"/>
                <a:cs typeface="Arial" panose="020B0604020202020204" pitchFamily="34" charset="0"/>
              </a:rPr>
              <a:t>program:</a:t>
            </a:r>
            <a:endParaRPr lang="en-US" sz="2400" dirty="0">
              <a:solidFill>
                <a:schemeClr val="tx1"/>
              </a:solidFill>
              <a:latin typeface="Arial" panose="020B0604020202020204" pitchFamily="34" charset="0"/>
              <a:cs typeface="Arial" panose="020B0604020202020204" pitchFamily="34" charset="0"/>
            </a:endParaRPr>
          </a:p>
          <a:p>
            <a:pPr marL="350838" lvl="1" indent="446088" eaLnBrk="1" fontAlgn="auto" hangingPunct="1">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Location and availability of written program and SDSs</a:t>
            </a:r>
          </a:p>
          <a:p>
            <a:pPr marL="350838" lvl="1" indent="446088" eaLnBrk="1" fontAlgn="auto" hangingPunct="1">
              <a:spcAft>
                <a:spcPts val="0"/>
              </a:spcAft>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Specific information related to chemicals in the facility</a:t>
            </a:r>
          </a:p>
          <a:p>
            <a:pPr marL="350838" lvl="2" indent="446088"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Physical Hazards</a:t>
            </a:r>
          </a:p>
          <a:p>
            <a:pPr marL="350838" lvl="2" indent="446088"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Health Hazards</a:t>
            </a:r>
          </a:p>
          <a:p>
            <a:pPr marL="350838" lvl="2" indent="446088"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Hazards </a:t>
            </a:r>
            <a:r>
              <a:rPr lang="en-US" sz="2400" dirty="0">
                <a:solidFill>
                  <a:schemeClr val="tx1"/>
                </a:solidFill>
                <a:latin typeface="Arial" panose="020B0604020202020204" pitchFamily="34" charset="0"/>
                <a:cs typeface="Arial" panose="020B0604020202020204" pitchFamily="34" charset="0"/>
              </a:rPr>
              <a:t>not otherwise </a:t>
            </a:r>
            <a:r>
              <a:rPr lang="en-US" sz="2400" dirty="0" smtClean="0">
                <a:solidFill>
                  <a:schemeClr val="tx1"/>
                </a:solidFill>
                <a:latin typeface="Arial" panose="020B0604020202020204" pitchFamily="34" charset="0"/>
                <a:cs typeface="Arial" panose="020B0604020202020204" pitchFamily="34" charset="0"/>
              </a:rPr>
              <a:t>classified</a:t>
            </a:r>
            <a:endParaRPr lang="en-US" sz="2400" dirty="0">
              <a:solidFill>
                <a:schemeClr val="tx1"/>
              </a:solidFill>
              <a:latin typeface="Arial" panose="020B0604020202020204" pitchFamily="34" charset="0"/>
              <a:cs typeface="Arial" panose="020B0604020202020204" pitchFamily="34" charset="0"/>
            </a:endParaRPr>
          </a:p>
        </p:txBody>
      </p:sp>
      <p:sp>
        <p:nvSpPr>
          <p:cNvPr id="39938" name="Title 1"/>
          <p:cNvSpPr>
            <a:spLocks noGrp="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38</a:t>
            </a:r>
            <a:endParaRPr lang="en-US" sz="3600" b="1" dirty="0" smtClean="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38</a:t>
            </a:fld>
            <a:endParaRPr lang="en-US" dirty="0"/>
          </a:p>
        </p:txBody>
      </p:sp>
      <p:sp>
        <p:nvSpPr>
          <p:cNvPr id="5" name="Rectangle 4"/>
          <p:cNvSpPr/>
          <p:nvPr/>
        </p:nvSpPr>
        <p:spPr>
          <a:xfrm>
            <a:off x="762000" y="6150696"/>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2231568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b="1" dirty="0">
                <a:solidFill>
                  <a:srgbClr val="0C30B8"/>
                </a:solidFill>
              </a:rPr>
              <a:t>Effective Dates and </a:t>
            </a:r>
            <a:r>
              <a:rPr lang="en-US" sz="2400" b="1" dirty="0" smtClean="0">
                <a:solidFill>
                  <a:srgbClr val="0C30B8"/>
                </a:solidFill>
              </a:rPr>
              <a:t>Requirements*</a:t>
            </a:r>
            <a:endParaRPr lang="en-US" sz="2400" b="1" dirty="0">
              <a:solidFill>
                <a:srgbClr val="0C30B8"/>
              </a:solidFill>
            </a:endParaRPr>
          </a:p>
        </p:txBody>
      </p:sp>
      <p:sp>
        <p:nvSpPr>
          <p:cNvPr id="7170" name="Title 1"/>
          <p:cNvSpPr>
            <a:spLocks noGrp="1"/>
          </p:cNvSpPr>
          <p:nvPr>
            <p:ph type="title"/>
          </p:nvPr>
        </p:nvSpPr>
        <p:spPr>
          <a:xfrm>
            <a:off x="228600" y="457000"/>
            <a:ext cx="8229600" cy="1143200"/>
          </a:xfrm>
        </p:spPr>
        <p:txBody>
          <a:bodyPr/>
          <a:lstStyle/>
          <a:p>
            <a:pPr eaLnBrk="1" hangingPunct="1">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39</a:t>
            </a:r>
            <a:endParaRPr lang="en-US" sz="2400" dirty="0" smtClean="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39</a:t>
            </a:fld>
            <a:endParaRPr lang="en-US" dirty="0"/>
          </a:p>
        </p:txBody>
      </p:sp>
      <p:pic>
        <p:nvPicPr>
          <p:cNvPr id="1026" name="Picture 2" title="Table - Effective Completion Date, Requirements, Responsible Par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1" y="2057400"/>
            <a:ext cx="5867400" cy="395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6142027"/>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3095524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a:t>
            </a:r>
            <a:r>
              <a:rPr lang="en-US" sz="2400" baseline="0" dirty="0" smtClean="0">
                <a:solidFill>
                  <a:schemeClr val="bg1"/>
                </a:solidFill>
              </a:rPr>
              <a:t> 4</a:t>
            </a:r>
            <a:endParaRPr lang="en-US" sz="2400" dirty="0">
              <a:solidFill>
                <a:schemeClr val="bg1"/>
              </a:solidFill>
            </a:endParaRPr>
          </a:p>
        </p:txBody>
      </p:sp>
      <p:sp>
        <p:nvSpPr>
          <p:cNvPr id="3" name="Text Placeholder 2"/>
          <p:cNvSpPr>
            <a:spLocks noGrp="1"/>
          </p:cNvSpPr>
          <p:nvPr>
            <p:ph type="body" idx="1"/>
          </p:nvPr>
        </p:nvSpPr>
        <p:spPr>
          <a:xfrm>
            <a:off x="486138" y="1477702"/>
            <a:ext cx="7726101" cy="4510267"/>
          </a:xfrm>
        </p:spPr>
        <p:txBody>
          <a:bodyPr/>
          <a:lstStyle/>
          <a:p>
            <a:r>
              <a:rPr lang="en-US" sz="2400" b="1" dirty="0" smtClean="0">
                <a:solidFill>
                  <a:srgbClr val="0C30B8"/>
                </a:solidFill>
              </a:rPr>
              <a:t>Learning Outcomes: Participants shall be able to:</a:t>
            </a:r>
          </a:p>
          <a:p>
            <a:pPr marL="342900" indent="-342900">
              <a:buClr>
                <a:srgbClr val="3333CC"/>
              </a:buClr>
              <a:buFont typeface="Wingdings" panose="05000000000000000000" pitchFamily="2" charset="2"/>
              <a:buChar char="q"/>
            </a:pPr>
            <a:r>
              <a:rPr lang="en-US" sz="2400" dirty="0" smtClean="0">
                <a:solidFill>
                  <a:schemeClr val="tx1"/>
                </a:solidFill>
              </a:rPr>
              <a:t>Demonstrate an understanding of what information is found in an SDS</a:t>
            </a:r>
          </a:p>
          <a:p>
            <a:pPr marL="342900" indent="-342900">
              <a:buClr>
                <a:srgbClr val="3333CC"/>
              </a:buClr>
              <a:buFont typeface="Wingdings" panose="05000000000000000000" pitchFamily="2" charset="2"/>
              <a:buChar char="q"/>
            </a:pPr>
            <a:r>
              <a:rPr lang="en-US" sz="2400" dirty="0" smtClean="0">
                <a:solidFill>
                  <a:schemeClr val="tx1"/>
                </a:solidFill>
              </a:rPr>
              <a:t>Demonstrate an understanding of how to navigate an SDS to locate information</a:t>
            </a:r>
          </a:p>
          <a:p>
            <a:pPr marL="342900" indent="-342900">
              <a:buClr>
                <a:srgbClr val="3333CC"/>
              </a:buClr>
              <a:buFont typeface="Wingdings" panose="05000000000000000000" pitchFamily="2" charset="2"/>
              <a:buChar char="q"/>
            </a:pPr>
            <a:r>
              <a:rPr lang="en-US" sz="2400" dirty="0" smtClean="0">
                <a:solidFill>
                  <a:schemeClr val="tx1"/>
                </a:solidFill>
              </a:rPr>
              <a:t>Demonstrate an understanding of “pictograms”</a:t>
            </a:r>
          </a:p>
          <a:p>
            <a:pPr marL="342900" indent="-342900">
              <a:buClr>
                <a:srgbClr val="3333CC"/>
              </a:buClr>
              <a:buFont typeface="Wingdings" panose="05000000000000000000" pitchFamily="2" charset="2"/>
              <a:buChar char="q"/>
            </a:pPr>
            <a:r>
              <a:rPr lang="en-US" sz="2400" dirty="0" smtClean="0">
                <a:solidFill>
                  <a:schemeClr val="tx1"/>
                </a:solidFill>
              </a:rPr>
              <a:t>Demonstrate an understanding of requirements for secondary containers</a:t>
            </a: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t>4</a:t>
            </a:fld>
            <a:endParaRPr lang="en-US" dirty="0"/>
          </a:p>
        </p:txBody>
      </p:sp>
    </p:spTree>
    <p:extLst>
      <p:ext uri="{BB962C8B-B14F-4D97-AF65-F5344CB8AC3E}">
        <p14:creationId xmlns:p14="http://schemas.microsoft.com/office/powerpoint/2010/main" val="3966928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2400" b="1" dirty="0" smtClean="0">
                <a:solidFill>
                  <a:srgbClr val="0C30B8"/>
                </a:solidFill>
                <a:latin typeface="Arial" panose="020B0604020202020204" pitchFamily="34" charset="0"/>
                <a:cs typeface="Arial" panose="020B0604020202020204" pitchFamily="34" charset="0"/>
              </a:rPr>
              <a:t>Other Effected Standards</a:t>
            </a:r>
            <a:endParaRPr lang="en-US" dirty="0" smtClean="0">
              <a:solidFill>
                <a:srgbClr val="0C30B8"/>
              </a:solidFill>
              <a:latin typeface="Arial" panose="020B0604020202020204" pitchFamily="34" charset="0"/>
              <a:cs typeface="Arial" panose="020B0604020202020204" pitchFamily="34" charset="0"/>
            </a:endParaRPr>
          </a:p>
          <a:p>
            <a:pPr marL="342900" indent="-342900">
              <a:buClr>
                <a:srgbClr val="00589A"/>
              </a:buClr>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Signage </a:t>
            </a:r>
            <a:r>
              <a:rPr lang="en-US" sz="2400" dirty="0">
                <a:solidFill>
                  <a:schemeClr val="tx1"/>
                </a:solidFill>
                <a:latin typeface="Arial" panose="020B0604020202020204" pitchFamily="34" charset="0"/>
                <a:cs typeface="Arial" panose="020B0604020202020204" pitchFamily="34" charset="0"/>
              </a:rPr>
              <a:t>standards are also impacted</a:t>
            </a:r>
            <a:endParaRPr lang="en-US" sz="2400" dirty="0">
              <a:solidFill>
                <a:schemeClr val="tx1"/>
              </a:solidFill>
            </a:endParaRP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40</a:t>
            </a:r>
            <a:endParaRPr lang="en-US"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BE589DF9-9400-4C57-B034-436D27111ACD}" type="slidenum">
              <a:rPr lang="en-US" smtClean="0"/>
              <a:pPr>
                <a:defRPr/>
              </a:pPr>
              <a:t>40</a:t>
            </a:fld>
            <a:endParaRPr lang="en-US" dirty="0"/>
          </a:p>
        </p:txBody>
      </p:sp>
      <p:sp>
        <p:nvSpPr>
          <p:cNvPr id="5" name="Rectangle 4"/>
          <p:cNvSpPr/>
          <p:nvPr/>
        </p:nvSpPr>
        <p:spPr>
          <a:xfrm>
            <a:off x="762000" y="6150696"/>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173754983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1600200"/>
            <a:ext cx="8534400" cy="3724153"/>
          </a:xfrm>
        </p:spPr>
        <p:txBody>
          <a:bodyPr/>
          <a:lstStyle/>
          <a:p>
            <a:pPr>
              <a:defRPr/>
            </a:pPr>
            <a:r>
              <a:rPr lang="en-US" sz="2400" b="1" dirty="0">
                <a:solidFill>
                  <a:srgbClr val="0C30B8"/>
                </a:solidFill>
                <a:latin typeface="Arial" panose="020B0604020202020204" pitchFamily="34" charset="0"/>
                <a:ea typeface="MS PGothic" pitchFamily="34" charset="-128"/>
                <a:cs typeface="Arial" panose="020B0604020202020204" pitchFamily="34" charset="0"/>
              </a:rPr>
              <a:t>Health Standards</a:t>
            </a:r>
            <a:endParaRPr lang="en-US" sz="2400" dirty="0" smtClean="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 substance-specific standards generally pre-date the HCS, and do not have a comprehensive approach to hazard communication.</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 final rule references </a:t>
            </a:r>
            <a:r>
              <a:rPr lang="en-US" sz="2400" dirty="0" err="1" smtClean="0">
                <a:solidFill>
                  <a:schemeClr val="tx1"/>
                </a:solidFill>
                <a:latin typeface="Arial" panose="020B0604020202020204" pitchFamily="34" charset="0"/>
                <a:cs typeface="Arial" panose="020B0604020202020204" pitchFamily="34" charset="0"/>
              </a:rPr>
              <a:t>HazCom</a:t>
            </a:r>
            <a:r>
              <a:rPr lang="en-US" sz="2400" dirty="0" smtClean="0">
                <a:solidFill>
                  <a:schemeClr val="tx1"/>
                </a:solidFill>
                <a:latin typeface="Arial" panose="020B0604020202020204" pitchFamily="34" charset="0"/>
                <a:cs typeface="Arial" panose="020B0604020202020204" pitchFamily="34" charset="0"/>
              </a:rPr>
              <a:t> 2012 in each standard to ensure they have all the protections of the rule.</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Regulated area signs will need to be updated to reflect the new language.</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Employers have until June 1, 2016 to update the signs.</a:t>
            </a: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41</a:t>
            </a:r>
            <a:endParaRPr lang="en-US" sz="36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41</a:t>
            </a:fld>
            <a:endParaRPr lang="en-US" dirty="0"/>
          </a:p>
        </p:txBody>
      </p:sp>
      <p:sp>
        <p:nvSpPr>
          <p:cNvPr id="5" name="Rectangle 4"/>
          <p:cNvSpPr/>
          <p:nvPr/>
        </p:nvSpPr>
        <p:spPr>
          <a:xfrm>
            <a:off x="762000" y="6150696"/>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1283385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body" idx="1"/>
          </p:nvPr>
        </p:nvSpPr>
        <p:spPr>
          <a:xfrm>
            <a:off x="632753" y="1962882"/>
            <a:ext cx="7726101" cy="3724153"/>
          </a:xfrm>
        </p:spPr>
        <p:txBody>
          <a:bodyPr/>
          <a:lstStyle/>
          <a:p>
            <a:pPr eaLnBrk="1" hangingPunct="1">
              <a:lnSpc>
                <a:spcPct val="90000"/>
              </a:lnSpc>
              <a:defRPr/>
            </a:pPr>
            <a:r>
              <a:rPr lang="en-US" sz="2000" dirty="0" smtClean="0"/>
              <a:t>Asbestos</a:t>
            </a:r>
          </a:p>
          <a:p>
            <a:pPr eaLnBrk="1" hangingPunct="1">
              <a:lnSpc>
                <a:spcPct val="90000"/>
              </a:lnSpc>
              <a:defRPr/>
            </a:pPr>
            <a:r>
              <a:rPr lang="en-US" sz="2000" dirty="0" smtClean="0"/>
              <a:t>Carcinogens</a:t>
            </a:r>
          </a:p>
          <a:p>
            <a:pPr eaLnBrk="1" hangingPunct="1">
              <a:lnSpc>
                <a:spcPct val="90000"/>
              </a:lnSpc>
              <a:defRPr/>
            </a:pPr>
            <a:r>
              <a:rPr lang="en-US" sz="2000" dirty="0" smtClean="0"/>
              <a:t>Vinyl Chloride</a:t>
            </a:r>
          </a:p>
          <a:p>
            <a:pPr eaLnBrk="1" hangingPunct="1">
              <a:lnSpc>
                <a:spcPct val="90000"/>
              </a:lnSpc>
              <a:defRPr/>
            </a:pPr>
            <a:r>
              <a:rPr lang="en-US" sz="2000" dirty="0" smtClean="0"/>
              <a:t>Inorganic Arsenic</a:t>
            </a:r>
          </a:p>
          <a:p>
            <a:pPr eaLnBrk="1" hangingPunct="1">
              <a:lnSpc>
                <a:spcPct val="90000"/>
              </a:lnSpc>
              <a:defRPr/>
            </a:pPr>
            <a:r>
              <a:rPr lang="en-US" sz="2000" dirty="0" smtClean="0"/>
              <a:t>Lead</a:t>
            </a:r>
          </a:p>
          <a:p>
            <a:pPr eaLnBrk="1" hangingPunct="1">
              <a:lnSpc>
                <a:spcPct val="90000"/>
              </a:lnSpc>
              <a:defRPr/>
            </a:pPr>
            <a:r>
              <a:rPr lang="en-US" sz="2000" dirty="0" smtClean="0"/>
              <a:t>Chromium (VI)</a:t>
            </a:r>
          </a:p>
          <a:p>
            <a:pPr eaLnBrk="1" hangingPunct="1">
              <a:lnSpc>
                <a:spcPct val="90000"/>
              </a:lnSpc>
              <a:defRPr/>
            </a:pPr>
            <a:r>
              <a:rPr lang="en-US" sz="2000" dirty="0" smtClean="0"/>
              <a:t>Benzene</a:t>
            </a:r>
          </a:p>
          <a:p>
            <a:pPr eaLnBrk="1" hangingPunct="1">
              <a:lnSpc>
                <a:spcPct val="90000"/>
              </a:lnSpc>
              <a:defRPr/>
            </a:pPr>
            <a:r>
              <a:rPr lang="en-US" sz="2000" dirty="0"/>
              <a:t>Coke Oven Emissions</a:t>
            </a:r>
          </a:p>
          <a:p>
            <a:pPr marL="0" indent="0" eaLnBrk="1" hangingPunct="1">
              <a:lnSpc>
                <a:spcPct val="90000"/>
              </a:lnSpc>
              <a:buFont typeface="Wingdings" pitchFamily="2" charset="2"/>
              <a:buNone/>
              <a:defRPr/>
            </a:pPr>
            <a:endParaRPr lang="en-US" dirty="0" smtClean="0"/>
          </a:p>
        </p:txBody>
      </p:sp>
      <p:sp>
        <p:nvSpPr>
          <p:cNvPr id="8194" name="Rectangle 2"/>
          <p:cNvSpPr>
            <a:spLocks noGrp="1" noChangeArrowheads="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42</a:t>
            </a:r>
          </a:p>
        </p:txBody>
      </p:sp>
      <p:sp>
        <p:nvSpPr>
          <p:cNvPr id="2" name="Slide Number Placeholder 1"/>
          <p:cNvSpPr>
            <a:spLocks noGrp="1"/>
          </p:cNvSpPr>
          <p:nvPr>
            <p:ph type="sldNum" sz="quarter" idx="12"/>
          </p:nvPr>
        </p:nvSpPr>
        <p:spPr/>
        <p:txBody>
          <a:bodyPr/>
          <a:lstStyle/>
          <a:p>
            <a:pPr>
              <a:defRPr/>
            </a:pPr>
            <a:fld id="{0914D85B-ED2B-4D4E-9099-CDB6E58EE8F5}" type="slidenum">
              <a:rPr lang="en-US" smtClean="0"/>
              <a:pPr>
                <a:defRPr/>
              </a:pPr>
              <a:t>42</a:t>
            </a:fld>
            <a:endParaRPr lang="en-US" dirty="0"/>
          </a:p>
        </p:txBody>
      </p:sp>
      <p:sp>
        <p:nvSpPr>
          <p:cNvPr id="8196" name="Rectangle 5"/>
          <p:cNvSpPr>
            <a:spLocks noGrp="1" noChangeArrowheads="1"/>
          </p:cNvSpPr>
          <p:nvPr>
            <p:ph sz="half" idx="4294967295"/>
          </p:nvPr>
        </p:nvSpPr>
        <p:spPr>
          <a:xfrm>
            <a:off x="5124691" y="2034920"/>
            <a:ext cx="4038600" cy="2546351"/>
          </a:xfrm>
        </p:spPr>
        <p:txBody>
          <a:bodyPr/>
          <a:lstStyle/>
          <a:p>
            <a:pPr eaLnBrk="1" hangingPunct="1">
              <a:lnSpc>
                <a:spcPct val="90000"/>
              </a:lnSpc>
            </a:pPr>
            <a:r>
              <a:rPr lang="en-US" sz="2000" dirty="0" smtClean="0"/>
              <a:t>Acrylonitrile</a:t>
            </a:r>
          </a:p>
          <a:p>
            <a:pPr eaLnBrk="1" hangingPunct="1">
              <a:lnSpc>
                <a:spcPct val="90000"/>
              </a:lnSpc>
            </a:pPr>
            <a:r>
              <a:rPr lang="en-US" sz="2000" dirty="0" smtClean="0"/>
              <a:t>Ethylene Oxide</a:t>
            </a:r>
          </a:p>
          <a:p>
            <a:pPr eaLnBrk="1" hangingPunct="1">
              <a:lnSpc>
                <a:spcPct val="90000"/>
              </a:lnSpc>
            </a:pPr>
            <a:r>
              <a:rPr lang="en-US" sz="2000" dirty="0" smtClean="0"/>
              <a:t>Formaldehyde</a:t>
            </a:r>
          </a:p>
          <a:p>
            <a:pPr eaLnBrk="1" hangingPunct="1">
              <a:lnSpc>
                <a:spcPct val="90000"/>
              </a:lnSpc>
            </a:pPr>
            <a:r>
              <a:rPr lang="en-US" sz="2000" dirty="0" smtClean="0"/>
              <a:t>Methylenedianiline</a:t>
            </a:r>
          </a:p>
          <a:p>
            <a:pPr eaLnBrk="1" hangingPunct="1">
              <a:lnSpc>
                <a:spcPct val="90000"/>
              </a:lnSpc>
            </a:pPr>
            <a:r>
              <a:rPr lang="en-US" sz="2000" dirty="0" smtClean="0"/>
              <a:t>1,3-Butadiene</a:t>
            </a:r>
          </a:p>
          <a:p>
            <a:pPr eaLnBrk="1" hangingPunct="1">
              <a:lnSpc>
                <a:spcPct val="90000"/>
              </a:lnSpc>
            </a:pPr>
            <a:r>
              <a:rPr lang="en-US" sz="2000" dirty="0" smtClean="0"/>
              <a:t>Methylene Chloride</a:t>
            </a:r>
          </a:p>
        </p:txBody>
      </p:sp>
      <p:grpSp>
        <p:nvGrpSpPr>
          <p:cNvPr id="8197" name="Group 10" title="Picture - New label &quot;DANGER. Lead may damage fertility or the unborn child caruses damage to the central nervous system. Do not eat, drink or smoke in this area"/>
          <p:cNvGrpSpPr>
            <a:grpSpLocks/>
          </p:cNvGrpSpPr>
          <p:nvPr/>
        </p:nvGrpSpPr>
        <p:grpSpPr bwMode="auto">
          <a:xfrm>
            <a:off x="5229607" y="4208659"/>
            <a:ext cx="2486515" cy="2387600"/>
            <a:chOff x="5257557" y="4336966"/>
            <a:chExt cx="2487005" cy="2387382"/>
          </a:xfrm>
        </p:grpSpPr>
        <p:sp>
          <p:nvSpPr>
            <p:cNvPr id="8205" name="Rectangle 5"/>
            <p:cNvSpPr>
              <a:spLocks noChangeArrowheads="1"/>
            </p:cNvSpPr>
            <p:nvPr/>
          </p:nvSpPr>
          <p:spPr bwMode="auto">
            <a:xfrm>
              <a:off x="5354403" y="4450560"/>
              <a:ext cx="2362200" cy="2273788"/>
            </a:xfrm>
            <a:prstGeom prst="rect">
              <a:avLst/>
            </a:prstGeom>
            <a:solidFill>
              <a:schemeClr val="tx1"/>
            </a:solidFill>
            <a:ln w="9525" algn="ctr">
              <a:solidFill>
                <a:schemeClr val="tx1"/>
              </a:solidFill>
              <a:round/>
              <a:headEnd/>
              <a:tailEnd/>
            </a:ln>
          </p:spPr>
          <p:txBody>
            <a:bodyPr/>
            <a:lstStyle/>
            <a:p>
              <a:endParaRPr lang="en-US" dirty="0"/>
            </a:p>
          </p:txBody>
        </p:sp>
        <p:sp>
          <p:nvSpPr>
            <p:cNvPr id="8206" name="Rectangle 6"/>
            <p:cNvSpPr>
              <a:spLocks noChangeArrowheads="1"/>
            </p:cNvSpPr>
            <p:nvPr/>
          </p:nvSpPr>
          <p:spPr bwMode="auto">
            <a:xfrm>
              <a:off x="5354403" y="4336966"/>
              <a:ext cx="2362200" cy="609600"/>
            </a:xfrm>
            <a:prstGeom prst="rect">
              <a:avLst/>
            </a:prstGeom>
            <a:solidFill>
              <a:schemeClr val="bg1"/>
            </a:solidFill>
            <a:ln w="9525" algn="ctr">
              <a:solidFill>
                <a:schemeClr val="tx1"/>
              </a:solidFill>
              <a:round/>
              <a:headEnd/>
              <a:tailEnd/>
            </a:ln>
          </p:spPr>
          <p:txBody>
            <a:bodyPr/>
            <a:lstStyle/>
            <a:p>
              <a:endParaRPr lang="en-US" dirty="0">
                <a:solidFill>
                  <a:schemeClr val="bg1"/>
                </a:solidFill>
              </a:endParaRPr>
            </a:p>
          </p:txBody>
        </p:sp>
        <p:sp>
          <p:nvSpPr>
            <p:cNvPr id="8207" name="Oval 7"/>
            <p:cNvSpPr>
              <a:spLocks noChangeArrowheads="1"/>
            </p:cNvSpPr>
            <p:nvPr/>
          </p:nvSpPr>
          <p:spPr bwMode="auto">
            <a:xfrm>
              <a:off x="5450738" y="4375066"/>
              <a:ext cx="2156810" cy="533400"/>
            </a:xfrm>
            <a:prstGeom prst="ellipse">
              <a:avLst/>
            </a:prstGeom>
            <a:solidFill>
              <a:srgbClr val="C00000"/>
            </a:solidFill>
            <a:ln w="9525" algn="ctr">
              <a:solidFill>
                <a:schemeClr val="tx1"/>
              </a:solidFill>
              <a:round/>
              <a:headEnd/>
              <a:tailEnd/>
            </a:ln>
          </p:spPr>
          <p:txBody>
            <a:bodyPr/>
            <a:lstStyle/>
            <a:p>
              <a:endParaRPr lang="en-US" dirty="0"/>
            </a:p>
          </p:txBody>
        </p:sp>
        <p:sp>
          <p:nvSpPr>
            <p:cNvPr id="8208" name="TextBox 8"/>
            <p:cNvSpPr txBox="1">
              <a:spLocks noChangeArrowheads="1"/>
            </p:cNvSpPr>
            <p:nvPr/>
          </p:nvSpPr>
          <p:spPr bwMode="auto">
            <a:xfrm>
              <a:off x="5638800" y="4374360"/>
              <a:ext cx="1853930"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800" b="1" dirty="0">
                  <a:latin typeface="Arial" charset="0"/>
                </a:rPr>
                <a:t>DANGER</a:t>
              </a:r>
            </a:p>
          </p:txBody>
        </p:sp>
        <p:sp>
          <p:nvSpPr>
            <p:cNvPr id="8209" name="TextBox 9" title="Picture - New label &quot;DANGER. Lead may damage fertility or the unborn child caruses damage to the central nervous system. Do not eat, drink or smoke in this area"/>
            <p:cNvSpPr txBox="1">
              <a:spLocks noChangeArrowheads="1"/>
            </p:cNvSpPr>
            <p:nvPr/>
          </p:nvSpPr>
          <p:spPr bwMode="auto">
            <a:xfrm>
              <a:off x="5257557" y="4908466"/>
              <a:ext cx="2487005" cy="181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algn="ctr" eaLnBrk="1" hangingPunct="1"/>
              <a:r>
                <a:rPr lang="en-US" sz="1400" b="1" dirty="0">
                  <a:solidFill>
                    <a:schemeClr val="bg1"/>
                  </a:solidFill>
                  <a:latin typeface="Arial" charset="0"/>
                </a:rPr>
                <a:t>LEAD</a:t>
              </a:r>
            </a:p>
            <a:p>
              <a:pPr algn="ctr" eaLnBrk="1" hangingPunct="1"/>
              <a:r>
                <a:rPr lang="en-US" sz="1400" b="1" dirty="0">
                  <a:solidFill>
                    <a:schemeClr val="bg1"/>
                  </a:solidFill>
                  <a:latin typeface="Arial" charset="0"/>
                </a:rPr>
                <a:t>MAY DAMAGE FERTILITY</a:t>
              </a:r>
            </a:p>
            <a:p>
              <a:pPr algn="ctr" eaLnBrk="1" hangingPunct="1"/>
              <a:r>
                <a:rPr lang="en-US" sz="1400" b="1" dirty="0">
                  <a:solidFill>
                    <a:schemeClr val="bg1"/>
                  </a:solidFill>
                  <a:latin typeface="Arial" charset="0"/>
                </a:rPr>
                <a:t>OR THE UNBORN CHILD</a:t>
              </a:r>
            </a:p>
            <a:p>
              <a:pPr algn="ctr" eaLnBrk="1" hangingPunct="1"/>
              <a:r>
                <a:rPr lang="en-US" sz="1400" b="1" dirty="0">
                  <a:solidFill>
                    <a:schemeClr val="bg1"/>
                  </a:solidFill>
                  <a:latin typeface="Arial" charset="0"/>
                </a:rPr>
                <a:t>CAUSES DAMAGE TO THE</a:t>
              </a:r>
            </a:p>
            <a:p>
              <a:pPr algn="ctr" eaLnBrk="1" hangingPunct="1"/>
              <a:r>
                <a:rPr lang="en-US" sz="1400" b="1" dirty="0">
                  <a:solidFill>
                    <a:schemeClr val="bg1"/>
                  </a:solidFill>
                  <a:latin typeface="Arial" charset="0"/>
                </a:rPr>
                <a:t>CENTRAL NERVOUS</a:t>
              </a:r>
            </a:p>
            <a:p>
              <a:pPr algn="ctr" eaLnBrk="1" hangingPunct="1"/>
              <a:r>
                <a:rPr lang="en-US" sz="1400" b="1" dirty="0">
                  <a:solidFill>
                    <a:schemeClr val="bg1"/>
                  </a:solidFill>
                  <a:latin typeface="Arial" charset="0"/>
                </a:rPr>
                <a:t>SYSTEM</a:t>
              </a:r>
            </a:p>
            <a:p>
              <a:pPr algn="ctr" eaLnBrk="1" hangingPunct="1"/>
              <a:r>
                <a:rPr lang="en-US" sz="1400" b="1" dirty="0">
                  <a:solidFill>
                    <a:schemeClr val="bg1"/>
                  </a:solidFill>
                  <a:latin typeface="Arial" charset="0"/>
                </a:rPr>
                <a:t>DO NOT EAT, DRINK OR </a:t>
              </a:r>
            </a:p>
            <a:p>
              <a:pPr algn="ctr" eaLnBrk="1" hangingPunct="1"/>
              <a:r>
                <a:rPr lang="en-US" sz="1400" b="1" dirty="0">
                  <a:solidFill>
                    <a:schemeClr val="bg1"/>
                  </a:solidFill>
                  <a:latin typeface="Arial" charset="0"/>
                </a:rPr>
                <a:t>SMOKE IN THIS AREA</a:t>
              </a:r>
            </a:p>
          </p:txBody>
        </p:sp>
      </p:grpSp>
      <p:grpSp>
        <p:nvGrpSpPr>
          <p:cNvPr id="8198" name="Group 11" title="Old Label/sign - WARNING. Lead work area. Poison. No smoking or eating"/>
          <p:cNvGrpSpPr>
            <a:grpSpLocks/>
          </p:cNvGrpSpPr>
          <p:nvPr/>
        </p:nvGrpSpPr>
        <p:grpSpPr bwMode="auto">
          <a:xfrm>
            <a:off x="1032345" y="4436702"/>
            <a:ext cx="2394694" cy="1676400"/>
            <a:chOff x="1882006" y="3810000"/>
            <a:chExt cx="2395439" cy="1676400"/>
          </a:xfrm>
        </p:grpSpPr>
        <p:sp>
          <p:nvSpPr>
            <p:cNvPr id="8200" name="Rectangle 12"/>
            <p:cNvSpPr>
              <a:spLocks noChangeArrowheads="1"/>
            </p:cNvSpPr>
            <p:nvPr/>
          </p:nvSpPr>
          <p:spPr bwMode="auto">
            <a:xfrm>
              <a:off x="1905000" y="3810000"/>
              <a:ext cx="2362200" cy="1676400"/>
            </a:xfrm>
            <a:prstGeom prst="rect">
              <a:avLst/>
            </a:prstGeom>
            <a:solidFill>
              <a:schemeClr val="tx1"/>
            </a:solidFill>
            <a:ln w="9525" algn="ctr">
              <a:solidFill>
                <a:schemeClr val="tx1"/>
              </a:solidFill>
              <a:round/>
              <a:headEnd/>
              <a:tailEnd/>
            </a:ln>
          </p:spPr>
          <p:txBody>
            <a:bodyPr/>
            <a:lstStyle/>
            <a:p>
              <a:endParaRPr lang="en-US" dirty="0"/>
            </a:p>
          </p:txBody>
        </p:sp>
        <p:sp>
          <p:nvSpPr>
            <p:cNvPr id="8201" name="Rectangle 13"/>
            <p:cNvSpPr>
              <a:spLocks noChangeArrowheads="1"/>
            </p:cNvSpPr>
            <p:nvPr/>
          </p:nvSpPr>
          <p:spPr bwMode="auto">
            <a:xfrm>
              <a:off x="1905000" y="3810000"/>
              <a:ext cx="2362200" cy="609600"/>
            </a:xfrm>
            <a:prstGeom prst="rect">
              <a:avLst/>
            </a:prstGeom>
            <a:solidFill>
              <a:schemeClr val="bg1"/>
            </a:solidFill>
            <a:ln w="9525" algn="ctr">
              <a:solidFill>
                <a:schemeClr val="tx1"/>
              </a:solidFill>
              <a:round/>
              <a:headEnd/>
              <a:tailEnd/>
            </a:ln>
          </p:spPr>
          <p:txBody>
            <a:bodyPr/>
            <a:lstStyle/>
            <a:p>
              <a:endParaRPr lang="en-US" dirty="0">
                <a:solidFill>
                  <a:schemeClr val="bg1"/>
                </a:solidFill>
              </a:endParaRPr>
            </a:p>
          </p:txBody>
        </p:sp>
        <p:sp>
          <p:nvSpPr>
            <p:cNvPr id="8202" name="Oval 14"/>
            <p:cNvSpPr>
              <a:spLocks noChangeArrowheads="1"/>
            </p:cNvSpPr>
            <p:nvPr/>
          </p:nvSpPr>
          <p:spPr bwMode="auto">
            <a:xfrm>
              <a:off x="2001335" y="3848100"/>
              <a:ext cx="2156810" cy="533400"/>
            </a:xfrm>
            <a:prstGeom prst="ellipse">
              <a:avLst/>
            </a:prstGeom>
            <a:solidFill>
              <a:srgbClr val="C00000"/>
            </a:solidFill>
            <a:ln w="9525" algn="ctr">
              <a:solidFill>
                <a:schemeClr val="tx1"/>
              </a:solidFill>
              <a:round/>
              <a:headEnd/>
              <a:tailEnd/>
            </a:ln>
          </p:spPr>
          <p:txBody>
            <a:bodyPr/>
            <a:lstStyle/>
            <a:p>
              <a:endParaRPr lang="en-US" dirty="0"/>
            </a:p>
          </p:txBody>
        </p:sp>
        <p:sp>
          <p:nvSpPr>
            <p:cNvPr id="8203" name="TextBox 15"/>
            <p:cNvSpPr txBox="1">
              <a:spLocks noChangeArrowheads="1"/>
            </p:cNvSpPr>
            <p:nvPr/>
          </p:nvSpPr>
          <p:spPr bwMode="auto">
            <a:xfrm>
              <a:off x="2113465" y="3847395"/>
              <a:ext cx="21088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800" b="1" dirty="0">
                  <a:latin typeface="Arial" charset="0"/>
                </a:rPr>
                <a:t>WARNING</a:t>
              </a:r>
            </a:p>
          </p:txBody>
        </p:sp>
        <p:sp>
          <p:nvSpPr>
            <p:cNvPr id="8204" name="TextBox 16"/>
            <p:cNvSpPr txBox="1">
              <a:spLocks noChangeArrowheads="1"/>
            </p:cNvSpPr>
            <p:nvPr/>
          </p:nvSpPr>
          <p:spPr bwMode="auto">
            <a:xfrm>
              <a:off x="1882006" y="4419600"/>
              <a:ext cx="23954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algn="ctr" eaLnBrk="1" hangingPunct="1"/>
              <a:endParaRPr lang="en-US" sz="1200" b="1" dirty="0">
                <a:solidFill>
                  <a:schemeClr val="bg1"/>
                </a:solidFill>
                <a:latin typeface="Arial" charset="0"/>
              </a:endParaRPr>
            </a:p>
            <a:p>
              <a:pPr algn="ctr" eaLnBrk="1" hangingPunct="1"/>
              <a:r>
                <a:rPr lang="en-US" sz="1400" b="1" dirty="0">
                  <a:solidFill>
                    <a:schemeClr val="bg1"/>
                  </a:solidFill>
                  <a:latin typeface="Arial" charset="0"/>
                </a:rPr>
                <a:t>LEAD WORK AREA</a:t>
              </a:r>
            </a:p>
            <a:p>
              <a:pPr algn="ctr" eaLnBrk="1" hangingPunct="1"/>
              <a:r>
                <a:rPr lang="en-US" sz="1400" b="1" dirty="0">
                  <a:solidFill>
                    <a:schemeClr val="bg1"/>
                  </a:solidFill>
                  <a:latin typeface="Arial" charset="0"/>
                </a:rPr>
                <a:t>POISON</a:t>
              </a:r>
            </a:p>
            <a:p>
              <a:pPr algn="ctr" eaLnBrk="1" hangingPunct="1"/>
              <a:r>
                <a:rPr lang="en-US" sz="1400" b="1" dirty="0">
                  <a:solidFill>
                    <a:schemeClr val="bg1"/>
                  </a:solidFill>
                  <a:latin typeface="Arial" charset="0"/>
                </a:rPr>
                <a:t>NO SMOKING OR EATING</a:t>
              </a:r>
            </a:p>
          </p:txBody>
        </p:sp>
      </p:grpSp>
      <p:sp>
        <p:nvSpPr>
          <p:cNvPr id="8199" name="Right Arrow 3"/>
          <p:cNvSpPr>
            <a:spLocks noChangeArrowheads="1"/>
          </p:cNvSpPr>
          <p:nvPr/>
        </p:nvSpPr>
        <p:spPr bwMode="auto">
          <a:xfrm>
            <a:off x="3701134" y="4755455"/>
            <a:ext cx="1524000" cy="1233487"/>
          </a:xfrm>
          <a:prstGeom prst="rightArrow">
            <a:avLst>
              <a:gd name="adj1" fmla="val 50000"/>
              <a:gd name="adj2" fmla="val 50016"/>
            </a:avLst>
          </a:prstGeom>
          <a:solidFill>
            <a:srgbClr val="FFC000"/>
          </a:solidFill>
          <a:ln w="9525" algn="ctr">
            <a:solidFill>
              <a:schemeClr val="tx1"/>
            </a:solidFill>
            <a:round/>
            <a:headEnd/>
            <a:tailEnd/>
          </a:ln>
        </p:spPr>
        <p:txBody>
          <a:bodyPr/>
          <a:lstStyle/>
          <a:p>
            <a:r>
              <a:rPr lang="en-US" b="1" dirty="0">
                <a:solidFill>
                  <a:schemeClr val="bg1"/>
                </a:solidFill>
              </a:rPr>
              <a:t>New Sign</a:t>
            </a:r>
          </a:p>
          <a:p>
            <a:r>
              <a:rPr lang="en-US" b="1" dirty="0">
                <a:solidFill>
                  <a:schemeClr val="bg1"/>
                </a:solidFill>
              </a:rPr>
              <a:t>“LEAD”</a:t>
            </a:r>
          </a:p>
        </p:txBody>
      </p:sp>
      <p:sp>
        <p:nvSpPr>
          <p:cNvPr id="3" name="TextBox 2"/>
          <p:cNvSpPr txBox="1"/>
          <p:nvPr/>
        </p:nvSpPr>
        <p:spPr>
          <a:xfrm>
            <a:off x="632753" y="1605147"/>
            <a:ext cx="8763001" cy="461665"/>
          </a:xfrm>
          <a:prstGeom prst="rect">
            <a:avLst/>
          </a:prstGeom>
          <a:noFill/>
        </p:spPr>
        <p:txBody>
          <a:bodyPr wrap="square" rtlCol="0">
            <a:spAutoFit/>
          </a:bodyPr>
          <a:lstStyle/>
          <a:p>
            <a:r>
              <a:rPr lang="en-US" sz="2400" b="1" dirty="0">
                <a:solidFill>
                  <a:srgbClr val="0C30B8"/>
                </a:solidFill>
                <a:latin typeface="+mn-lt"/>
              </a:rPr>
              <a:t>Other Standards Affected </a:t>
            </a:r>
            <a:r>
              <a:rPr lang="en-US" sz="2400" b="1" dirty="0" smtClean="0">
                <a:solidFill>
                  <a:srgbClr val="0C30B8"/>
                </a:solidFill>
                <a:latin typeface="+mn-lt"/>
              </a:rPr>
              <a:t>- Signage </a:t>
            </a:r>
            <a:r>
              <a:rPr lang="en-US" sz="2400" b="1" dirty="0">
                <a:solidFill>
                  <a:srgbClr val="0C30B8"/>
                </a:solidFill>
                <a:latin typeface="+mn-lt"/>
              </a:rPr>
              <a:t>Requirements</a:t>
            </a:r>
          </a:p>
        </p:txBody>
      </p:sp>
      <p:sp>
        <p:nvSpPr>
          <p:cNvPr id="20" name="Rectangle 19"/>
          <p:cNvSpPr/>
          <p:nvPr/>
        </p:nvSpPr>
        <p:spPr>
          <a:xfrm>
            <a:off x="228600" y="6097778"/>
            <a:ext cx="9448800" cy="646331"/>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a:t>
            </a:r>
            <a:r>
              <a:rPr lang="en-US" sz="1200" dirty="0" smtClean="0">
                <a:latin typeface="+mn-lt"/>
                <a:hlinkClick r:id="rId3"/>
              </a:rPr>
              <a:t>System</a:t>
            </a:r>
          </a:p>
          <a:p>
            <a:r>
              <a:rPr lang="en-US" sz="1200" dirty="0" smtClean="0">
                <a:latin typeface="+mn-lt"/>
                <a:hlinkClick r:id="rId3"/>
              </a:rPr>
              <a:t> </a:t>
            </a:r>
            <a:r>
              <a:rPr lang="en-US" sz="1200" dirty="0">
                <a:latin typeface="+mn-lt"/>
                <a:hlinkClick r:id="rId3"/>
              </a:rPr>
              <a:t>(GHS) for Fabricators and </a:t>
            </a:r>
            <a:r>
              <a:rPr lang="en-US" sz="1200" dirty="0" smtClean="0">
                <a:latin typeface="+mn-lt"/>
                <a:hlinkClick r:id="rId3"/>
              </a:rPr>
              <a:t>Erectors</a:t>
            </a:r>
            <a:r>
              <a:rPr lang="en-US" sz="1200" dirty="0">
                <a:latin typeface="+mn-lt"/>
              </a:rPr>
              <a:t> </a:t>
            </a:r>
            <a:endParaRPr lang="en-US" sz="1200" dirty="0" smtClean="0">
              <a:latin typeface="+mn-lt"/>
            </a:endParaRPr>
          </a:p>
          <a:p>
            <a:r>
              <a:rPr lang="en-US" sz="1200" dirty="0" smtClean="0">
                <a:latin typeface="+mn-lt"/>
              </a:rPr>
              <a:t>Webinar</a:t>
            </a:r>
            <a:r>
              <a:rPr lang="en-US" sz="1200" dirty="0">
                <a:latin typeface="+mn-lt"/>
              </a:rPr>
              <a:t>: http://www.aisc.org/content.aspx?id=35368</a:t>
            </a:r>
          </a:p>
        </p:txBody>
      </p:sp>
    </p:spTree>
    <p:extLst>
      <p:ext uri="{BB962C8B-B14F-4D97-AF65-F5344CB8AC3E}">
        <p14:creationId xmlns:p14="http://schemas.microsoft.com/office/powerpoint/2010/main" val="653025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sz="3200" b="1" dirty="0">
                <a:solidFill>
                  <a:srgbClr val="0C30B8"/>
                </a:solidFill>
                <a:latin typeface="Arial" panose="020B0604020202020204" pitchFamily="34" charset="0"/>
                <a:cs typeface="Arial" panose="020B0604020202020204" pitchFamily="34" charset="0"/>
              </a:rPr>
              <a:t>Know where your company </a:t>
            </a:r>
            <a:r>
              <a:rPr lang="en-US" sz="3200" b="1" dirty="0" smtClean="0">
                <a:solidFill>
                  <a:srgbClr val="0C30B8"/>
                </a:solidFill>
                <a:latin typeface="Arial" panose="020B0604020202020204" pitchFamily="34" charset="0"/>
                <a:cs typeface="Arial" panose="020B0604020202020204" pitchFamily="34" charset="0"/>
              </a:rPr>
              <a:t>SDSs</a:t>
            </a:r>
            <a:endParaRPr lang="en-US" sz="3200" b="1" dirty="0">
              <a:solidFill>
                <a:srgbClr val="0C30B8"/>
              </a:solidFill>
              <a:latin typeface="Arial" panose="020B0604020202020204" pitchFamily="34" charset="0"/>
              <a:cs typeface="Arial" panose="020B0604020202020204" pitchFamily="34" charset="0"/>
            </a:endParaRPr>
          </a:p>
          <a:p>
            <a:pPr algn="ctr"/>
            <a:r>
              <a:rPr lang="en-US" sz="3200" b="1" dirty="0">
                <a:solidFill>
                  <a:srgbClr val="0C30B8"/>
                </a:solidFill>
                <a:latin typeface="Arial" panose="020B0604020202020204" pitchFamily="34" charset="0"/>
                <a:cs typeface="Arial" panose="020B0604020202020204" pitchFamily="34" charset="0"/>
              </a:rPr>
              <a:t>are located and </a:t>
            </a:r>
            <a:r>
              <a:rPr lang="en-US" sz="3200" b="1" dirty="0" smtClean="0">
                <a:solidFill>
                  <a:srgbClr val="0C30B8"/>
                </a:solidFill>
                <a:latin typeface="Arial" panose="020B0604020202020204" pitchFamily="34" charset="0"/>
                <a:cs typeface="Arial" panose="020B0604020202020204" pitchFamily="34" charset="0"/>
              </a:rPr>
              <a:t>if they are accessible</a:t>
            </a:r>
            <a:r>
              <a:rPr lang="en-US" sz="3200" b="1" dirty="0">
                <a:solidFill>
                  <a:srgbClr val="0C30B8"/>
                </a:solidFill>
                <a:latin typeface="Arial" panose="020B0604020202020204" pitchFamily="34" charset="0"/>
                <a:cs typeface="Arial" panose="020B0604020202020204" pitchFamily="34" charset="0"/>
              </a:rPr>
              <a:t>! </a:t>
            </a:r>
            <a:endParaRPr lang="en-US" sz="3200" b="1" dirty="0" smtClean="0">
              <a:solidFill>
                <a:srgbClr val="0C30B8"/>
              </a:solidFill>
              <a:latin typeface="Arial" panose="020B0604020202020204" pitchFamily="34" charset="0"/>
              <a:cs typeface="Arial" panose="020B0604020202020204" pitchFamily="34" charset="0"/>
            </a:endParaRPr>
          </a:p>
          <a:p>
            <a:endParaRPr lang="en-US" sz="3200" b="1" dirty="0">
              <a:solidFill>
                <a:srgbClr val="00589A"/>
              </a:solidFill>
              <a:latin typeface="Arial" panose="020B0604020202020204" pitchFamily="34" charset="0"/>
              <a:cs typeface="Arial" panose="020B0604020202020204" pitchFamily="34" charset="0"/>
            </a:endParaRPr>
          </a:p>
          <a:p>
            <a:pPr marL="457200" indent="-457200">
              <a:buClr>
                <a:srgbClr val="0C30B8"/>
              </a:buClr>
              <a:buFont typeface="Wingdings" panose="05000000000000000000" pitchFamily="2" charset="2"/>
              <a:buChar char="q"/>
            </a:pPr>
            <a:r>
              <a:rPr lang="en-US" sz="3200" dirty="0" smtClean="0">
                <a:solidFill>
                  <a:schemeClr val="tx1"/>
                </a:solidFill>
                <a:latin typeface="Arial" panose="020B0604020202020204" pitchFamily="34" charset="0"/>
                <a:cs typeface="Arial" panose="020B0604020202020204" pitchFamily="34" charset="0"/>
              </a:rPr>
              <a:t>Where is the specific location?</a:t>
            </a:r>
            <a:endParaRPr lang="en-US" sz="3200" dirty="0">
              <a:solidFill>
                <a:schemeClr val="tx1"/>
              </a:solidFill>
              <a:latin typeface="Arial" panose="020B0604020202020204" pitchFamily="34" charset="0"/>
              <a:cs typeface="Arial" panose="020B0604020202020204" pitchFamily="34" charset="0"/>
            </a:endParaRPr>
          </a:p>
          <a:p>
            <a:endParaRPr lang="en-US" dirty="0"/>
          </a:p>
        </p:txBody>
      </p:sp>
      <p:sp>
        <p:nvSpPr>
          <p:cNvPr id="5" name="Title 4"/>
          <p:cNvSpPr>
            <a:spLocks noGrp="1"/>
          </p:cNvSpPr>
          <p:nvPr>
            <p:ph type="title"/>
          </p:nvPr>
        </p:nvSpPr>
        <p:spPr>
          <a:xfrm>
            <a:off x="2286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43</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67BD1BF5-B1FB-43FF-A50D-C5544302A439}" type="slidenum">
              <a:rPr lang="en-US" smtClean="0"/>
              <a:pPr>
                <a:defRPr/>
              </a:pPr>
              <a:t>43</a:t>
            </a:fld>
            <a:endParaRPr lang="en-US" dirty="0"/>
          </a:p>
        </p:txBody>
      </p:sp>
    </p:spTree>
    <p:extLst>
      <p:ext uri="{BB962C8B-B14F-4D97-AF65-F5344CB8AC3E}">
        <p14:creationId xmlns:p14="http://schemas.microsoft.com/office/powerpoint/2010/main" val="1579696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sz="3200" b="1" dirty="0" smtClean="0">
                <a:solidFill>
                  <a:srgbClr val="0C30B8"/>
                </a:solidFill>
                <a:latin typeface="Arial" panose="020B0604020202020204" pitchFamily="34" charset="0"/>
                <a:cs typeface="Arial" panose="020B0604020202020204" pitchFamily="34" charset="0"/>
              </a:rPr>
              <a:t>Other Sources</a:t>
            </a:r>
            <a:endParaRPr lang="en-US" sz="3200" dirty="0">
              <a:solidFill>
                <a:schemeClr val="tx1"/>
              </a:solidFill>
              <a:latin typeface="Arial" panose="020B0604020202020204" pitchFamily="34" charset="0"/>
              <a:cs typeface="Arial" panose="020B0604020202020204" pitchFamily="34" charset="0"/>
            </a:endParaRPr>
          </a:p>
          <a:p>
            <a:pPr marL="1320800" indent="-68263"/>
            <a:r>
              <a:rPr lang="en-US" sz="2000" dirty="0" smtClean="0">
                <a:hlinkClick r:id="rId3"/>
              </a:rPr>
              <a:t>Link to GHS on OSHA Website</a:t>
            </a:r>
            <a:endParaRPr lang="en-US" sz="2000" dirty="0" smtClean="0"/>
          </a:p>
          <a:p>
            <a:endParaRPr lang="en-US" dirty="0"/>
          </a:p>
        </p:txBody>
      </p:sp>
      <p:sp>
        <p:nvSpPr>
          <p:cNvPr id="5" name="Title 4"/>
          <p:cNvSpPr>
            <a:spLocks noGrp="1"/>
          </p:cNvSpPr>
          <p:nvPr>
            <p:ph type="title"/>
          </p:nvPr>
        </p:nvSpPr>
        <p:spPr>
          <a:xfrm>
            <a:off x="2286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44</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67BD1BF5-B1FB-43FF-A50D-C5544302A439}" type="slidenum">
              <a:rPr lang="en-US" smtClean="0"/>
              <a:pPr>
                <a:defRPr/>
              </a:pPr>
              <a:t>44</a:t>
            </a:fld>
            <a:endParaRPr lang="en-US" dirty="0"/>
          </a:p>
        </p:txBody>
      </p:sp>
      <p:pic>
        <p:nvPicPr>
          <p:cNvPr id="7" name="Picture 2" title="Photo of OSHA Qucik Cards - Globally Harmonized System (GH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71599" y="2438400"/>
            <a:ext cx="587237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386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3724153"/>
          </a:xfrm>
        </p:spPr>
        <p:txBody>
          <a:bodyPr/>
          <a:lstStyle/>
          <a:p>
            <a:r>
              <a:rPr lang="en-US" sz="2400" b="1" dirty="0" smtClean="0">
                <a:solidFill>
                  <a:srgbClr val="0C30B8"/>
                </a:solidFill>
              </a:rPr>
              <a:t>In class exercise-learning </a:t>
            </a:r>
          </a:p>
          <a:p>
            <a:r>
              <a:rPr lang="en-US" sz="2400" b="1" dirty="0" smtClean="0">
                <a:solidFill>
                  <a:srgbClr val="0C30B8"/>
                </a:solidFill>
              </a:rPr>
              <a:t>Activity</a:t>
            </a:r>
          </a:p>
          <a:p>
            <a:endParaRPr lang="en-US" sz="2400" b="1" dirty="0">
              <a:solidFill>
                <a:srgbClr val="0C30B8"/>
              </a:solidFill>
            </a:endParaRPr>
          </a:p>
          <a:p>
            <a:r>
              <a:rPr lang="en-US" sz="2400" b="1" i="1" dirty="0" smtClean="0">
                <a:solidFill>
                  <a:srgbClr val="0C30B8"/>
                </a:solidFill>
              </a:rPr>
              <a:t>Part A-Group Activity-</a:t>
            </a:r>
          </a:p>
          <a:p>
            <a:r>
              <a:rPr lang="en-US" sz="2400" b="1" i="1" dirty="0" smtClean="0">
                <a:solidFill>
                  <a:srgbClr val="0C30B8"/>
                </a:solidFill>
              </a:rPr>
              <a:t>Navigate</a:t>
            </a:r>
            <a:r>
              <a:rPr lang="en-US" sz="2400" b="1" i="1" dirty="0">
                <a:solidFill>
                  <a:srgbClr val="0C30B8"/>
                </a:solidFill>
              </a:rPr>
              <a:t> </a:t>
            </a:r>
            <a:r>
              <a:rPr lang="en-US" sz="2400" b="1" i="1" dirty="0" smtClean="0">
                <a:solidFill>
                  <a:srgbClr val="0C30B8"/>
                </a:solidFill>
              </a:rPr>
              <a:t>an SDS and </a:t>
            </a:r>
          </a:p>
          <a:p>
            <a:r>
              <a:rPr lang="en-US" sz="2400" b="1" i="1" dirty="0" smtClean="0">
                <a:solidFill>
                  <a:srgbClr val="0C30B8"/>
                </a:solidFill>
              </a:rPr>
              <a:t>extract key information</a:t>
            </a:r>
          </a:p>
          <a:p>
            <a:endParaRPr lang="en-US" sz="2400" b="1" i="1" dirty="0">
              <a:solidFill>
                <a:srgbClr val="0C30B8"/>
              </a:solidFill>
            </a:endParaRPr>
          </a:p>
          <a:p>
            <a:r>
              <a:rPr lang="en-US" sz="2400" b="1" i="1" dirty="0" smtClean="0">
                <a:solidFill>
                  <a:srgbClr val="0C30B8"/>
                </a:solidFill>
              </a:rPr>
              <a:t>Part B-</a:t>
            </a:r>
            <a:r>
              <a:rPr lang="en-US" sz="2400" b="1" i="1" dirty="0">
                <a:solidFill>
                  <a:srgbClr val="0C30B8"/>
                </a:solidFill>
              </a:rPr>
              <a:t>C</a:t>
            </a:r>
            <a:r>
              <a:rPr lang="en-US" sz="2400" b="1" i="1" dirty="0" smtClean="0">
                <a:solidFill>
                  <a:srgbClr val="0C30B8"/>
                </a:solidFill>
              </a:rPr>
              <a:t>reate an SDS </a:t>
            </a:r>
          </a:p>
          <a:p>
            <a:r>
              <a:rPr lang="en-US" sz="2400" b="1" i="1" dirty="0" smtClean="0">
                <a:solidFill>
                  <a:srgbClr val="0C30B8"/>
                </a:solidFill>
              </a:rPr>
              <a:t>Locator for your shop </a:t>
            </a:r>
            <a:endParaRPr lang="en-US" sz="2400" b="1" i="1" dirty="0">
              <a:solidFill>
                <a:srgbClr val="0C30B8"/>
              </a:solidFill>
            </a:endParaRPr>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 slide 45</a:t>
            </a:r>
            <a:endParaRPr lang="en-US" sz="2400" dirty="0">
              <a:solidFill>
                <a:srgbClr val="0C30B8"/>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45</a:t>
            </a:fld>
            <a:endParaRPr lang="en-US">
              <a:solidFill>
                <a:srgbClr val="000000">
                  <a:tint val="75000"/>
                </a:srgbClr>
              </a:solidFill>
            </a:endParaRPr>
          </a:p>
        </p:txBody>
      </p:sp>
      <p:pic>
        <p:nvPicPr>
          <p:cNvPr id="1026" name="Picture 2" title="Photo - Adults students in a traini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579674" y="1648818"/>
            <a:ext cx="4281790" cy="414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44029" y="5697139"/>
            <a:ext cx="2438040" cy="646331"/>
          </a:xfrm>
          <a:prstGeom prst="rect">
            <a:avLst/>
          </a:prstGeom>
          <a:noFill/>
        </p:spPr>
        <p:txBody>
          <a:bodyPr wrap="none" rtlCol="0">
            <a:spAutoFit/>
          </a:bodyPr>
          <a:lstStyle/>
          <a:p>
            <a:endParaRPr lang="en-US" sz="1200" dirty="0">
              <a:latin typeface="+mn-lt"/>
            </a:endParaRPr>
          </a:p>
          <a:p>
            <a:endParaRPr lang="en-US" sz="1200" dirty="0">
              <a:latin typeface="+mn-lt"/>
            </a:endParaRPr>
          </a:p>
          <a:p>
            <a:r>
              <a:rPr lang="en-US" sz="1200" dirty="0">
                <a:latin typeface="+mn-lt"/>
              </a:rPr>
              <a:t> </a:t>
            </a:r>
            <a:r>
              <a:rPr lang="en-US" sz="1200" dirty="0" smtClean="0">
                <a:latin typeface="+mn-lt"/>
              </a:rPr>
              <a:t>Photo from OSHA </a:t>
            </a:r>
            <a:r>
              <a:rPr lang="en-US" sz="1200" dirty="0">
                <a:latin typeface="+mn-lt"/>
              </a:rPr>
              <a:t>3686-09 2010</a:t>
            </a:r>
          </a:p>
        </p:txBody>
      </p:sp>
    </p:spTree>
    <p:extLst>
      <p:ext uri="{BB962C8B-B14F-4D97-AF65-F5344CB8AC3E}">
        <p14:creationId xmlns:p14="http://schemas.microsoft.com/office/powerpoint/2010/main" val="1233361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3724153"/>
          </a:xfrm>
        </p:spPr>
        <p:txBody>
          <a:bodyPr/>
          <a:lstStyle/>
          <a:p>
            <a:r>
              <a:rPr lang="en-US" sz="2400" b="1" dirty="0" smtClean="0">
                <a:solidFill>
                  <a:srgbClr val="0C30B8"/>
                </a:solidFill>
              </a:rPr>
              <a:t>Group Learning Objectives:</a:t>
            </a:r>
          </a:p>
          <a:p>
            <a:endParaRPr lang="en-US" sz="2400" b="1" i="1" dirty="0">
              <a:solidFill>
                <a:srgbClr val="0C30B8"/>
              </a:solidFill>
            </a:endParaRPr>
          </a:p>
          <a:p>
            <a:r>
              <a:rPr lang="en-US" sz="2400" b="1" i="1" dirty="0" smtClean="0">
                <a:solidFill>
                  <a:srgbClr val="0C30B8"/>
                </a:solidFill>
              </a:rPr>
              <a:t>Participants shall be able to navigate an SDS and extract key information.</a:t>
            </a:r>
            <a:endParaRPr lang="en-US" sz="2400" i="1" dirty="0" smtClean="0">
              <a:solidFill>
                <a:srgbClr val="0C30B8"/>
              </a:solidFill>
            </a:endParaRPr>
          </a:p>
          <a:p>
            <a:endParaRPr lang="en-US" sz="2400" b="1" dirty="0">
              <a:solidFill>
                <a:schemeClr val="accent2">
                  <a:lumMod val="75000"/>
                </a:schemeClr>
              </a:solidFill>
            </a:endParaRPr>
          </a:p>
          <a:p>
            <a:endParaRPr lang="en-US" dirty="0"/>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 </a:t>
            </a:r>
            <a:r>
              <a:rPr lang="en-US" sz="2400" dirty="0" smtClean="0">
                <a:solidFill>
                  <a:schemeClr val="bg1"/>
                </a:solidFill>
              </a:rPr>
              <a:t>slide 46</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46</a:t>
            </a:fld>
            <a:endParaRPr lang="en-US">
              <a:solidFill>
                <a:srgbClr val="000000">
                  <a:tint val="75000"/>
                </a:srgbClr>
              </a:solidFill>
            </a:endParaRPr>
          </a:p>
        </p:txBody>
      </p:sp>
    </p:spTree>
    <p:extLst>
      <p:ext uri="{BB962C8B-B14F-4D97-AF65-F5344CB8AC3E}">
        <p14:creationId xmlns:p14="http://schemas.microsoft.com/office/powerpoint/2010/main" val="41853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18343"/>
            <a:ext cx="7726101" cy="3724153"/>
          </a:xfrm>
        </p:spPr>
        <p:txBody>
          <a:bodyPr/>
          <a:lstStyle/>
          <a:p>
            <a:r>
              <a:rPr lang="en-US" sz="2400" b="1" dirty="0" smtClean="0">
                <a:solidFill>
                  <a:srgbClr val="0C30B8"/>
                </a:solidFill>
              </a:rPr>
              <a:t>Group </a:t>
            </a:r>
            <a:r>
              <a:rPr lang="en-US" sz="2400" b="1" dirty="0">
                <a:solidFill>
                  <a:srgbClr val="0C30B8"/>
                </a:solidFill>
              </a:rPr>
              <a:t>L</a:t>
            </a:r>
            <a:r>
              <a:rPr lang="en-US" sz="2400" b="1" dirty="0" smtClean="0">
                <a:solidFill>
                  <a:srgbClr val="0C30B8"/>
                </a:solidFill>
              </a:rPr>
              <a:t>earning Activity Part A</a:t>
            </a:r>
          </a:p>
          <a:p>
            <a:endParaRPr lang="en-US" sz="2400" b="1" dirty="0">
              <a:solidFill>
                <a:srgbClr val="0C30B8"/>
              </a:solidFill>
            </a:endParaRPr>
          </a:p>
          <a:p>
            <a:r>
              <a:rPr lang="en-US" sz="2400" i="1" dirty="0">
                <a:solidFill>
                  <a:srgbClr val="0C30B8"/>
                </a:solidFill>
              </a:rPr>
              <a:t> </a:t>
            </a:r>
            <a:r>
              <a:rPr lang="en-US" sz="2400" i="1" dirty="0" smtClean="0">
                <a:solidFill>
                  <a:srgbClr val="0C30B8"/>
                </a:solidFill>
              </a:rPr>
              <a:t> In groups of 4-5 navigate the SDS provided and   </a:t>
            </a:r>
          </a:p>
          <a:p>
            <a:r>
              <a:rPr lang="en-US" sz="2400" i="1" dirty="0">
                <a:solidFill>
                  <a:srgbClr val="0C30B8"/>
                </a:solidFill>
              </a:rPr>
              <a:t> </a:t>
            </a:r>
            <a:r>
              <a:rPr lang="en-US" sz="2400" i="1" dirty="0" smtClean="0">
                <a:solidFill>
                  <a:srgbClr val="0C30B8"/>
                </a:solidFill>
              </a:rPr>
              <a:t> answer the questions about the product.</a:t>
            </a:r>
          </a:p>
          <a:p>
            <a:endParaRPr lang="en-US" sz="2400" b="1" dirty="0">
              <a:solidFill>
                <a:schemeClr val="accent2">
                  <a:lumMod val="75000"/>
                </a:schemeClr>
              </a:solidFill>
            </a:endParaRPr>
          </a:p>
          <a:p>
            <a:endParaRPr lang="en-US" dirty="0"/>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 </a:t>
            </a:r>
            <a:r>
              <a:rPr lang="en-US" sz="2400" dirty="0" smtClean="0">
                <a:solidFill>
                  <a:schemeClr val="bg1"/>
                </a:solidFill>
              </a:rPr>
              <a:t>slide 47</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47</a:t>
            </a:fld>
            <a:endParaRPr lang="en-US">
              <a:solidFill>
                <a:srgbClr val="000000">
                  <a:tint val="75000"/>
                </a:srgbClr>
              </a:solidFill>
            </a:endParaRPr>
          </a:p>
        </p:txBody>
      </p:sp>
      <p:sp>
        <p:nvSpPr>
          <p:cNvPr id="7" name="Rectangle 6" title="Text box - In groups of 4-5 navigate the SDS provided and answer the questions about the product"/>
          <p:cNvSpPr/>
          <p:nvPr/>
        </p:nvSpPr>
        <p:spPr>
          <a:xfrm>
            <a:off x="533400" y="2209800"/>
            <a:ext cx="8077200" cy="1139757"/>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56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4312530"/>
          </a:xfrm>
        </p:spPr>
        <p:txBody>
          <a:bodyPr/>
          <a:lstStyle/>
          <a:p>
            <a:r>
              <a:rPr lang="en-US" sz="2400" b="1" dirty="0" smtClean="0">
                <a:solidFill>
                  <a:srgbClr val="0C30B8"/>
                </a:solidFill>
              </a:rPr>
              <a:t>Group </a:t>
            </a:r>
            <a:r>
              <a:rPr lang="en-US" sz="2400" b="1" dirty="0">
                <a:solidFill>
                  <a:srgbClr val="0C30B8"/>
                </a:solidFill>
              </a:rPr>
              <a:t>L</a:t>
            </a:r>
            <a:r>
              <a:rPr lang="en-US" sz="2400" b="1" dirty="0" smtClean="0">
                <a:solidFill>
                  <a:srgbClr val="0C30B8"/>
                </a:solidFill>
              </a:rPr>
              <a:t>earning Activity Part B</a:t>
            </a:r>
          </a:p>
          <a:p>
            <a:endParaRPr lang="en-US" sz="2400" b="1" dirty="0">
              <a:solidFill>
                <a:srgbClr val="0C30B8"/>
              </a:solidFill>
            </a:endParaRPr>
          </a:p>
          <a:p>
            <a:r>
              <a:rPr lang="en-US" sz="2400" i="1" dirty="0">
                <a:solidFill>
                  <a:srgbClr val="0C30B8"/>
                </a:solidFill>
              </a:rPr>
              <a:t> </a:t>
            </a:r>
            <a:r>
              <a:rPr lang="en-US" sz="2400" i="1" dirty="0" smtClean="0">
                <a:solidFill>
                  <a:srgbClr val="0C30B8"/>
                </a:solidFill>
              </a:rPr>
              <a:t> You are informing a co-worker of where SDS’s </a:t>
            </a:r>
          </a:p>
          <a:p>
            <a:r>
              <a:rPr lang="en-US" sz="2400" i="1" dirty="0" smtClean="0">
                <a:solidFill>
                  <a:srgbClr val="0C30B8"/>
                </a:solidFill>
              </a:rPr>
              <a:t>  are located in your shop. In groups of 4-5 discuss and  </a:t>
            </a:r>
          </a:p>
          <a:p>
            <a:r>
              <a:rPr lang="en-US" sz="2400" i="1" dirty="0" smtClean="0">
                <a:solidFill>
                  <a:srgbClr val="0C30B8"/>
                </a:solidFill>
              </a:rPr>
              <a:t>  describe where your SDS’s  can be found in your  </a:t>
            </a:r>
          </a:p>
          <a:p>
            <a:r>
              <a:rPr lang="en-US" sz="2400" i="1" dirty="0">
                <a:solidFill>
                  <a:srgbClr val="0C30B8"/>
                </a:solidFill>
              </a:rPr>
              <a:t> </a:t>
            </a:r>
            <a:r>
              <a:rPr lang="en-US" sz="2400" i="1" dirty="0" smtClean="0">
                <a:solidFill>
                  <a:srgbClr val="0C30B8"/>
                </a:solidFill>
              </a:rPr>
              <a:t> shop.  </a:t>
            </a:r>
            <a:endParaRPr lang="en-US" sz="2400" i="1" dirty="0">
              <a:solidFill>
                <a:srgbClr val="0C30B8"/>
              </a:solidFill>
            </a:endParaRPr>
          </a:p>
          <a:p>
            <a:r>
              <a:rPr lang="en-US" sz="2400" i="1" dirty="0">
                <a:solidFill>
                  <a:srgbClr val="0C30B8"/>
                </a:solidFill>
              </a:rPr>
              <a:t> </a:t>
            </a:r>
          </a:p>
          <a:p>
            <a:r>
              <a:rPr lang="en-US" sz="2400" i="1" dirty="0">
                <a:solidFill>
                  <a:srgbClr val="0C30B8"/>
                </a:solidFill>
              </a:rPr>
              <a:t> </a:t>
            </a:r>
            <a:r>
              <a:rPr lang="en-US" sz="2400" i="1" dirty="0" smtClean="0">
                <a:solidFill>
                  <a:srgbClr val="0C30B8"/>
                </a:solidFill>
              </a:rPr>
              <a:t> Where </a:t>
            </a:r>
            <a:r>
              <a:rPr lang="en-US" sz="2400" i="1" dirty="0">
                <a:solidFill>
                  <a:srgbClr val="0C30B8"/>
                </a:solidFill>
              </a:rPr>
              <a:t>can they be </a:t>
            </a:r>
            <a:r>
              <a:rPr lang="en-US" sz="2400" i="1" dirty="0" smtClean="0">
                <a:solidFill>
                  <a:srgbClr val="0C30B8"/>
                </a:solidFill>
              </a:rPr>
              <a:t>found? Create an SDS locator to  </a:t>
            </a:r>
          </a:p>
          <a:p>
            <a:r>
              <a:rPr lang="en-US" sz="2400" i="1" dirty="0">
                <a:solidFill>
                  <a:srgbClr val="0C30B8"/>
                </a:solidFill>
              </a:rPr>
              <a:t> </a:t>
            </a:r>
            <a:r>
              <a:rPr lang="en-US" sz="2400" i="1" dirty="0" smtClean="0">
                <a:solidFill>
                  <a:srgbClr val="0C30B8"/>
                </a:solidFill>
              </a:rPr>
              <a:t> document your answer on the template provided.</a:t>
            </a:r>
          </a:p>
          <a:p>
            <a:endParaRPr lang="en-US" sz="2400" b="1" dirty="0">
              <a:solidFill>
                <a:schemeClr val="accent2">
                  <a:lumMod val="75000"/>
                </a:schemeClr>
              </a:solidFill>
            </a:endParaRPr>
          </a:p>
          <a:p>
            <a:endParaRPr lang="en-US" dirty="0"/>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 </a:t>
            </a:r>
            <a:r>
              <a:rPr lang="en-US" sz="2400" dirty="0" smtClean="0">
                <a:solidFill>
                  <a:schemeClr val="bg1"/>
                </a:solidFill>
              </a:rPr>
              <a:t>slide 48</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48</a:t>
            </a:fld>
            <a:endParaRPr lang="en-US">
              <a:solidFill>
                <a:srgbClr val="000000">
                  <a:tint val="75000"/>
                </a:srgbClr>
              </a:solidFill>
            </a:endParaRPr>
          </a:p>
        </p:txBody>
      </p:sp>
      <p:sp>
        <p:nvSpPr>
          <p:cNvPr id="6" name="Rectangle 5" title="Text box - You are informing a co-worker of where SDS's are located in your shop. In groups of 4-5 discuss and describe where your SDS's can be found in your shop.  Where can they be found? Create an SDS locatior to document yuur answer on the template provided."/>
          <p:cNvSpPr/>
          <p:nvPr/>
        </p:nvSpPr>
        <p:spPr>
          <a:xfrm>
            <a:off x="533400" y="2209800"/>
            <a:ext cx="8077200" cy="30480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314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3724153"/>
          </a:xfrm>
        </p:spPr>
        <p:txBody>
          <a:bodyPr/>
          <a:lstStyle/>
          <a:p>
            <a:r>
              <a:rPr lang="en-US" sz="2400" b="1" dirty="0" smtClean="0">
                <a:solidFill>
                  <a:srgbClr val="0C30B8"/>
                </a:solidFill>
              </a:rPr>
              <a:t>Activity Materials Provided</a:t>
            </a:r>
          </a:p>
          <a:p>
            <a:endParaRPr lang="en-US" sz="2400" b="1" dirty="0">
              <a:solidFill>
                <a:srgbClr val="0C30B8"/>
              </a:solidFill>
            </a:endParaRPr>
          </a:p>
          <a:p>
            <a:r>
              <a:rPr lang="en-US" sz="2400" b="1" i="1" dirty="0" smtClean="0">
                <a:solidFill>
                  <a:srgbClr val="0C30B8"/>
                </a:solidFill>
              </a:rPr>
              <a:t>  Part A</a:t>
            </a:r>
          </a:p>
          <a:p>
            <a:r>
              <a:rPr lang="en-US" sz="2400" dirty="0" smtClean="0">
                <a:solidFill>
                  <a:srgbClr val="0C30B8"/>
                </a:solidFill>
              </a:rPr>
              <a:t>  Question and Answer Template</a:t>
            </a:r>
          </a:p>
          <a:p>
            <a:pPr>
              <a:buClr>
                <a:srgbClr val="5823C3"/>
              </a:buClr>
            </a:pPr>
            <a:r>
              <a:rPr lang="en-US" sz="2400" dirty="0" smtClean="0">
                <a:solidFill>
                  <a:srgbClr val="0C30B8"/>
                </a:solidFill>
              </a:rPr>
              <a:t>  Sample SDS</a:t>
            </a:r>
          </a:p>
          <a:p>
            <a:endParaRPr lang="en-US" sz="2400" i="1" dirty="0">
              <a:solidFill>
                <a:srgbClr val="0C30B8"/>
              </a:solidFill>
            </a:endParaRPr>
          </a:p>
          <a:p>
            <a:endParaRPr lang="en-US" sz="2400" i="1" dirty="0" smtClean="0">
              <a:solidFill>
                <a:srgbClr val="0C30B8"/>
              </a:solidFill>
            </a:endParaRPr>
          </a:p>
          <a:p>
            <a:r>
              <a:rPr lang="en-US" sz="2400" b="1" i="1" dirty="0" smtClean="0">
                <a:solidFill>
                  <a:srgbClr val="0C30B8"/>
                </a:solidFill>
              </a:rPr>
              <a:t>  Part B</a:t>
            </a:r>
          </a:p>
          <a:p>
            <a:pPr>
              <a:buClr>
                <a:schemeClr val="accent4">
                  <a:lumMod val="60000"/>
                  <a:lumOff val="40000"/>
                </a:schemeClr>
              </a:buClr>
            </a:pPr>
            <a:r>
              <a:rPr lang="en-US" sz="2400" i="1" dirty="0" smtClean="0">
                <a:solidFill>
                  <a:srgbClr val="0C30B8"/>
                </a:solidFill>
              </a:rPr>
              <a:t>  SDS Locator Template</a:t>
            </a:r>
            <a:endParaRPr lang="en-US" sz="2400" i="1" dirty="0">
              <a:solidFill>
                <a:srgbClr val="0C30B8"/>
              </a:solidFill>
            </a:endParaRPr>
          </a:p>
          <a:p>
            <a:endParaRPr lang="en-US" sz="2400" i="1" dirty="0" smtClean="0">
              <a:solidFill>
                <a:srgbClr val="3333CC"/>
              </a:solidFill>
            </a:endParaRPr>
          </a:p>
          <a:p>
            <a:endParaRPr lang="en-US" sz="2400" i="1" dirty="0">
              <a:solidFill>
                <a:srgbClr val="3333CC"/>
              </a:solidFill>
            </a:endParaRPr>
          </a:p>
          <a:p>
            <a:r>
              <a:rPr lang="en-US" sz="2400" i="1" dirty="0" smtClean="0">
                <a:solidFill>
                  <a:srgbClr val="3333CC"/>
                </a:solidFill>
              </a:rPr>
              <a:t>  </a:t>
            </a:r>
          </a:p>
          <a:p>
            <a:endParaRPr lang="en-US" sz="2400" b="1" dirty="0">
              <a:solidFill>
                <a:schemeClr val="accent2">
                  <a:lumMod val="75000"/>
                </a:schemeClr>
              </a:solidFill>
            </a:endParaRPr>
          </a:p>
          <a:p>
            <a:endParaRPr lang="en-US" dirty="0"/>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 </a:t>
            </a:r>
            <a:r>
              <a:rPr lang="en-US" sz="2400" dirty="0" smtClean="0">
                <a:solidFill>
                  <a:schemeClr val="bg1"/>
                </a:solidFill>
              </a:rPr>
              <a:t>slide 49</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49</a:t>
            </a:fld>
            <a:endParaRPr lang="en-US">
              <a:solidFill>
                <a:srgbClr val="000000">
                  <a:tint val="75000"/>
                </a:srgbClr>
              </a:solidFill>
            </a:endParaRPr>
          </a:p>
        </p:txBody>
      </p:sp>
      <p:sp>
        <p:nvSpPr>
          <p:cNvPr id="6" name="Rectangle 5" title="Text box - Part A - Question and Answer Template Sample SDS / Part B - SDS Locator Template"/>
          <p:cNvSpPr/>
          <p:nvPr/>
        </p:nvSpPr>
        <p:spPr>
          <a:xfrm>
            <a:off x="533400" y="2217906"/>
            <a:ext cx="8077200" cy="28956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89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4" y="1600205"/>
            <a:ext cx="8142786" cy="4343395"/>
          </a:xfrm>
        </p:spPr>
        <p:txBody>
          <a:bodyPr/>
          <a:lstStyle/>
          <a:p>
            <a:pPr eaLnBrk="1" hangingPunct="1">
              <a:buClr>
                <a:schemeClr val="accent4"/>
              </a:buClr>
              <a:defRPr/>
            </a:pPr>
            <a:r>
              <a:rPr lang="en-US" sz="2400" b="1" dirty="0" smtClean="0">
                <a:solidFill>
                  <a:srgbClr val="0C30B8"/>
                </a:solidFill>
                <a:latin typeface="Arial" panose="020B0604020202020204" pitchFamily="34" charset="0"/>
                <a:cs typeface="Arial" panose="020B0604020202020204" pitchFamily="34" charset="0"/>
              </a:rPr>
              <a:t>Content Overview</a:t>
            </a:r>
          </a:p>
          <a:p>
            <a:pPr marL="342900" indent="-342900" eaLnBrk="1" hangingPunct="1">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Hazard Communication and the Globally Harmonized System (GHS)</a:t>
            </a:r>
            <a:endParaRPr lang="en-US" sz="2400" dirty="0" smtClean="0">
              <a:solidFill>
                <a:schemeClr val="tx1"/>
              </a:solidFill>
              <a:latin typeface="Arial" panose="020B0604020202020204" pitchFamily="34" charset="0"/>
              <a:cs typeface="Arial" panose="020B0604020202020204" pitchFamily="34" charset="0"/>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What is GHS?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Overview of the changes to the </a:t>
            </a:r>
            <a:r>
              <a:rPr lang="en-US" sz="2400" dirty="0" err="1" smtClean="0">
                <a:solidFill>
                  <a:schemeClr val="tx1"/>
                </a:solidFill>
                <a:latin typeface="Arial" panose="020B0604020202020204" pitchFamily="34" charset="0"/>
                <a:cs typeface="Arial" panose="020B0604020202020204" pitchFamily="34" charset="0"/>
              </a:rPr>
              <a:t>HazCom</a:t>
            </a:r>
            <a:r>
              <a:rPr lang="en-US" sz="2400" dirty="0" smtClean="0">
                <a:solidFill>
                  <a:schemeClr val="tx1"/>
                </a:solidFill>
                <a:latin typeface="Arial" panose="020B0604020202020204" pitchFamily="34" charset="0"/>
                <a:cs typeface="Arial" panose="020B0604020202020204" pitchFamily="34" charset="0"/>
              </a:rPr>
              <a:t> Standard</a:t>
            </a:r>
          </a:p>
          <a:p>
            <a:pPr marL="823913" lvl="1" indent="-457200" eaLnBrk="1" fontAlgn="auto" hangingPunct="1">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Labeling requirements</a:t>
            </a:r>
          </a:p>
          <a:p>
            <a:pPr marL="823913" lvl="1" indent="-457200" eaLnBrk="1" fontAlgn="auto" hangingPunct="1">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Safety Data Sheets (SDS) format – 16 </a:t>
            </a:r>
            <a:r>
              <a:rPr lang="en-US" dirty="0" smtClean="0">
                <a:solidFill>
                  <a:schemeClr val="tx1"/>
                </a:solidFill>
                <a:latin typeface="Arial" panose="020B0604020202020204" pitchFamily="34" charset="0"/>
                <a:cs typeface="Arial" panose="020B0604020202020204" pitchFamily="34" charset="0"/>
              </a:rPr>
              <a:t>sections</a:t>
            </a:r>
          </a:p>
          <a:p>
            <a:pPr marL="823913" lvl="1" indent="-457200" eaLnBrk="1" fontAlgn="auto" hangingPunct="1">
              <a:spcAft>
                <a:spcPts val="0"/>
              </a:spcAft>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Pictograms</a:t>
            </a:r>
          </a:p>
          <a:p>
            <a:pPr marL="823913" lvl="1" indent="-457200" eaLnBrk="1" fontAlgn="auto" hangingPunct="1">
              <a:spcAft>
                <a:spcPts val="0"/>
              </a:spcAft>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Secondary containers</a:t>
            </a:r>
            <a:endParaRPr lang="en-US" dirty="0">
              <a:solidFill>
                <a:schemeClr val="tx1"/>
              </a:solidFill>
              <a:latin typeface="Arial" panose="020B0604020202020204" pitchFamily="34" charset="0"/>
              <a:cs typeface="Arial" panose="020B0604020202020204" pitchFamily="34" charset="0"/>
            </a:endParaRPr>
          </a:p>
          <a:p>
            <a:pPr lvl="1" eaLnBrk="1" hangingPunct="1">
              <a:spcBef>
                <a:spcPct val="40000"/>
              </a:spcBef>
              <a:buFont typeface="Arial" pitchFamily="34" charset="0"/>
              <a:buChar char="•"/>
              <a:defRPr/>
            </a:pPr>
            <a:endParaRPr lang="en-US" dirty="0" smtClean="0">
              <a:latin typeface="Arial" panose="020B0604020202020204" pitchFamily="34" charset="0"/>
              <a:cs typeface="Arial" panose="020B0604020202020204" pitchFamily="34" charset="0"/>
            </a:endParaRPr>
          </a:p>
          <a:p>
            <a:pPr lvl="1" eaLnBrk="1" hangingPunct="1">
              <a:spcBef>
                <a:spcPct val="40000"/>
              </a:spcBef>
              <a:buFont typeface="Arial" pitchFamily="34" charset="0"/>
              <a:buChar char="•"/>
              <a:defRPr/>
            </a:pPr>
            <a:endParaRPr lang="en-US"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pPr>
              <a:defRPr/>
            </a:pPr>
            <a:r>
              <a:rPr lang="en-US" sz="3600" dirty="0">
                <a:solidFill>
                  <a:srgbClr val="0070C0"/>
                </a:solidFill>
                <a:latin typeface="Arial" panose="020B0604020202020204" pitchFamily="34" charset="0"/>
                <a:cs typeface="Arial" panose="020B0604020202020204" pitchFamily="34" charset="0"/>
              </a:rPr>
              <a:t/>
            </a:r>
            <a:br>
              <a:rPr lang="en-US" sz="3600" dirty="0">
                <a:solidFill>
                  <a:srgbClr val="0070C0"/>
                </a:solidFill>
                <a:latin typeface="Arial" panose="020B0604020202020204" pitchFamily="34" charset="0"/>
                <a:cs typeface="Arial" panose="020B0604020202020204" pitchFamily="34" charset="0"/>
              </a:rPr>
            </a:br>
            <a:r>
              <a:rPr lang="en-US" sz="3600" dirty="0" smtClean="0">
                <a:solidFill>
                  <a:srgbClr val="0070C0"/>
                </a:solidFill>
                <a:latin typeface="Arial" panose="020B0604020202020204" pitchFamily="34" charset="0"/>
                <a:cs typeface="Arial" panose="020B0604020202020204" pitchFamily="34" charset="0"/>
              </a:rPr>
              <a:t/>
            </a:r>
            <a:br>
              <a:rPr lang="en-US" sz="3600" dirty="0" smtClean="0">
                <a:solidFill>
                  <a:srgbClr val="0070C0"/>
                </a:solidFill>
                <a:latin typeface="Arial" panose="020B0604020202020204" pitchFamily="34" charset="0"/>
                <a:cs typeface="Arial" panose="020B0604020202020204" pitchFamily="34" charset="0"/>
              </a:rPr>
            </a:br>
            <a:endParaRPr lang="en-US" sz="3600" b="1"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5</a:t>
            </a:fld>
            <a:endParaRPr lang="en-US" dirty="0"/>
          </a:p>
        </p:txBody>
      </p:sp>
      <p:sp>
        <p:nvSpPr>
          <p:cNvPr id="5" name="TextBox 4"/>
          <p:cNvSpPr txBox="1"/>
          <p:nvPr/>
        </p:nvSpPr>
        <p:spPr>
          <a:xfrm>
            <a:off x="284852" y="820837"/>
            <a:ext cx="6954148" cy="646331"/>
          </a:xfrm>
          <a:prstGeom prst="rect">
            <a:avLst/>
          </a:prstGeom>
          <a:noFill/>
        </p:spPr>
        <p:txBody>
          <a:bodyPr wrap="none" rtlCol="0">
            <a:spAutoFit/>
          </a:bodyPr>
          <a:lstStyle/>
          <a:p>
            <a:r>
              <a:rPr lang="en-US" sz="3600" b="1" dirty="0">
                <a:solidFill>
                  <a:srgbClr val="0C30B8"/>
                </a:solidFill>
                <a:latin typeface="+mn-lt"/>
              </a:rPr>
              <a:t>Hazard </a:t>
            </a:r>
            <a:r>
              <a:rPr lang="en-US" sz="3600" b="1" dirty="0" smtClean="0">
                <a:solidFill>
                  <a:srgbClr val="0C30B8"/>
                </a:solidFill>
                <a:latin typeface="+mn-lt"/>
              </a:rPr>
              <a:t>Communication- </a:t>
            </a:r>
            <a:r>
              <a:rPr lang="en-US" sz="2400" b="1" dirty="0" smtClean="0">
                <a:solidFill>
                  <a:srgbClr val="0C30B8"/>
                </a:solidFill>
                <a:latin typeface="+mn-lt"/>
              </a:rPr>
              <a:t>Module </a:t>
            </a:r>
            <a:r>
              <a:rPr lang="en-US" sz="2400" b="1" dirty="0">
                <a:solidFill>
                  <a:srgbClr val="0C30B8"/>
                </a:solidFill>
                <a:latin typeface="+mn-lt"/>
              </a:rPr>
              <a:t>4</a:t>
            </a:r>
          </a:p>
        </p:txBody>
      </p:sp>
    </p:spTree>
    <p:extLst>
      <p:ext uri="{BB962C8B-B14F-4D97-AF65-F5344CB8AC3E}">
        <p14:creationId xmlns:p14="http://schemas.microsoft.com/office/powerpoint/2010/main" val="782540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Hazard Communication </a:t>
            </a:r>
            <a:r>
              <a:rPr lang="en-US" dirty="0" smtClean="0">
                <a:solidFill>
                  <a:srgbClr val="0C30B8"/>
                </a:solidFill>
              </a:rPr>
              <a:t>- </a:t>
            </a:r>
            <a:r>
              <a:rPr lang="en-US" sz="2400" dirty="0" smtClean="0">
                <a:solidFill>
                  <a:srgbClr val="0C30B8"/>
                </a:solidFill>
              </a:rPr>
              <a:t>Module 4 </a:t>
            </a:r>
            <a:r>
              <a:rPr lang="en-US" sz="2400" dirty="0" smtClean="0">
                <a:solidFill>
                  <a:schemeClr val="bg1"/>
                </a:solidFill>
              </a:rPr>
              <a:t>slide 50</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0914D85B-ED2B-4D4E-9099-CDB6E58EE8F5}" type="slidenum">
              <a:rPr lang="en-US" smtClean="0"/>
              <a:pPr>
                <a:defRPr/>
              </a:pPr>
              <a:t>50</a:t>
            </a:fld>
            <a:endParaRPr lang="en-US" dirty="0"/>
          </a:p>
        </p:txBody>
      </p:sp>
      <p:sp>
        <p:nvSpPr>
          <p:cNvPr id="8" name="Rectangle 7"/>
          <p:cNvSpPr/>
          <p:nvPr/>
        </p:nvSpPr>
        <p:spPr>
          <a:xfrm>
            <a:off x="1066800" y="6236451"/>
            <a:ext cx="8915400" cy="646331"/>
          </a:xfrm>
          <a:prstGeom prst="rect">
            <a:avLst/>
          </a:prstGeom>
        </p:spPr>
        <p:txBody>
          <a:bodyPr wrap="square">
            <a:spAutoFit/>
          </a:bodyPr>
          <a:lstStyle/>
          <a:p>
            <a:r>
              <a:rPr lang="en-US" sz="1200" dirty="0" smtClean="0">
                <a:latin typeface="+mn-lt"/>
                <a:hlinkClick r:id="rId3"/>
              </a:rPr>
              <a:t>Source </a:t>
            </a:r>
            <a:r>
              <a:rPr lang="en-US" sz="1200" b="1" dirty="0"/>
              <a:t>Appendix B-2 </a:t>
            </a:r>
            <a:r>
              <a:rPr lang="en-US" sz="1200" b="1" u="sng" dirty="0" smtClean="0">
                <a:hlinkClick r:id="rId4"/>
              </a:rPr>
              <a:t>Link to Appendix on OSHA Website</a:t>
            </a:r>
            <a:r>
              <a:rPr lang="en-US" sz="1200" b="1" dirty="0" smtClean="0"/>
              <a:t>, </a:t>
            </a:r>
            <a:r>
              <a:rPr lang="en-US" sz="1200" b="1" dirty="0"/>
              <a:t>visited </a:t>
            </a:r>
            <a:r>
              <a:rPr lang="en-US" sz="1200" b="1" dirty="0" smtClean="0"/>
              <a:t>3/22/2015</a:t>
            </a:r>
          </a:p>
          <a:p>
            <a:r>
              <a:rPr lang="en-US" sz="1200" smtClean="0">
                <a:hlinkClick r:id="rId5"/>
              </a:rPr>
              <a:t>Link to pdf on OSHA Website</a:t>
            </a:r>
            <a:r>
              <a:rPr lang="en-US" sz="1200" smtClean="0"/>
              <a:t>, </a:t>
            </a:r>
            <a:r>
              <a:rPr lang="en-US" sz="1200" dirty="0" smtClean="0"/>
              <a:t>visited 9/28/2016</a:t>
            </a:r>
            <a:endParaRPr lang="en-US" sz="1200" dirty="0"/>
          </a:p>
          <a:p>
            <a:endParaRPr lang="en-US" sz="1200" dirty="0" smtClean="0">
              <a:latin typeface="+mn-lt"/>
              <a:hlinkClick r:id="rId3"/>
            </a:endParaRPr>
          </a:p>
        </p:txBody>
      </p:sp>
      <p:pic>
        <p:nvPicPr>
          <p:cNvPr id="2050" name="Picture 2" title="Photo - Hascom Appendix B - Chemical Stuf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28800" y="1669687"/>
            <a:ext cx="5562600" cy="456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709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OSHA publishes a </a:t>
            </a:r>
          </a:p>
          <a:p>
            <a:r>
              <a:rPr lang="en-US" dirty="0"/>
              <a:t>h</a:t>
            </a:r>
            <a:r>
              <a:rPr lang="en-US" dirty="0" smtClean="0"/>
              <a:t>elpful guide for small </a:t>
            </a:r>
          </a:p>
          <a:p>
            <a:r>
              <a:rPr lang="en-US" dirty="0"/>
              <a:t>e</a:t>
            </a:r>
            <a:r>
              <a:rPr lang="en-US" dirty="0" smtClean="0"/>
              <a:t>ntities on hazard </a:t>
            </a:r>
          </a:p>
          <a:p>
            <a:r>
              <a:rPr lang="en-US" dirty="0" smtClean="0"/>
              <a:t>Communication</a:t>
            </a:r>
            <a:endParaRPr lang="en-US" dirty="0"/>
          </a:p>
        </p:txBody>
      </p:sp>
      <p:sp>
        <p:nvSpPr>
          <p:cNvPr id="3" name="Title 2"/>
          <p:cNvSpPr>
            <a:spLocks noGrp="1"/>
          </p:cNvSpPr>
          <p:nvPr>
            <p:ph type="title"/>
          </p:nvPr>
        </p:nvSpPr>
        <p:spPr>
          <a:xfrm>
            <a:off x="304800" y="3808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4 </a:t>
            </a:r>
            <a:r>
              <a:rPr lang="en-US" sz="2400" dirty="0" smtClean="0">
                <a:solidFill>
                  <a:schemeClr val="bg1"/>
                </a:solidFill>
              </a:rPr>
              <a:t>slide 6</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dirty="0">
              <a:solidFill>
                <a:srgbClr val="000000">
                  <a:tint val="75000"/>
                </a:srgbClr>
              </a:solidFill>
            </a:endParaRPr>
          </a:p>
        </p:txBody>
      </p:sp>
      <p:pic>
        <p:nvPicPr>
          <p:cNvPr id="6" name="Picture 2" title="Photo - Cover of an OSHA guide titled: &quot;Hazard Communication. Small Entitiy Compliance Guide for Employers That Use Hazardous Chemicals&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3997" y="1685327"/>
            <a:ext cx="3716118" cy="494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90800" y="5758775"/>
            <a:ext cx="1648913" cy="461665"/>
          </a:xfrm>
          <a:prstGeom prst="rect">
            <a:avLst/>
          </a:prstGeom>
          <a:noFill/>
        </p:spPr>
        <p:txBody>
          <a:bodyPr wrap="none" rtlCol="0">
            <a:spAutoFit/>
          </a:bodyPr>
          <a:lstStyle/>
          <a:p>
            <a:endParaRPr lang="en-US" sz="1200" dirty="0"/>
          </a:p>
          <a:p>
            <a:r>
              <a:rPr lang="en-US" sz="1200" dirty="0"/>
              <a:t> </a:t>
            </a:r>
            <a:r>
              <a:rPr lang="en-US" sz="1200" b="1" dirty="0">
                <a:latin typeface="+mn-lt"/>
              </a:rPr>
              <a:t>OSHA 3695-03 2014</a:t>
            </a:r>
            <a:endParaRPr lang="en-US" sz="1200" dirty="0">
              <a:latin typeface="+mn-lt"/>
            </a:endParaRPr>
          </a:p>
        </p:txBody>
      </p:sp>
    </p:spTree>
    <p:extLst>
      <p:ext uri="{BB962C8B-B14F-4D97-AF65-F5344CB8AC3E}">
        <p14:creationId xmlns:p14="http://schemas.microsoft.com/office/powerpoint/2010/main" val="2669878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4" y="1524005"/>
            <a:ext cx="8142786" cy="3724153"/>
          </a:xfrm>
        </p:spPr>
        <p:txBody>
          <a:bodyPr/>
          <a:lstStyle/>
          <a:p>
            <a:pPr>
              <a:buClr>
                <a:srgbClr val="0C30B8"/>
              </a:buClr>
            </a:pPr>
            <a:r>
              <a:rPr lang="en-US" sz="2400" b="1" dirty="0" smtClean="0">
                <a:solidFill>
                  <a:srgbClr val="0C30B8"/>
                </a:solidFill>
                <a:latin typeface="Arial" panose="020B0604020202020204" pitchFamily="34" charset="0"/>
                <a:cs typeface="Arial" panose="020B0604020202020204" pitchFamily="34" charset="0"/>
              </a:rPr>
              <a:t>Hazard Communication Requirements</a:t>
            </a:r>
            <a:endParaRPr lang="en-US" sz="2400" dirty="0" smtClean="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pPr>
            <a:r>
              <a:rPr lang="en-US" sz="2400" dirty="0" smtClean="0"/>
              <a:t>“OSHA’s </a:t>
            </a:r>
            <a:r>
              <a:rPr lang="en-US" sz="2400" dirty="0"/>
              <a:t>HCS, 29 CFR 1910.1200, addresses the informational needs of employers and workers with regard to chemicals</a:t>
            </a:r>
            <a:r>
              <a:rPr lang="en-US" sz="2400" dirty="0" smtClean="0"/>
              <a:t>.” </a:t>
            </a:r>
            <a:r>
              <a:rPr lang="en-US" sz="1200" i="1" dirty="0"/>
              <a:t>OSHA 3695-03 2014</a:t>
            </a:r>
            <a:endParaRPr lang="en-US" sz="1200" i="1" dirty="0">
              <a:solidFill>
                <a:schemeClr val="tx1"/>
              </a:solidFill>
              <a:latin typeface="Arial" panose="020B0604020202020204" pitchFamily="34" charset="0"/>
              <a:cs typeface="Arial" panose="020B0604020202020204" pitchFamily="34" charset="0"/>
            </a:endParaRPr>
          </a:p>
          <a:p>
            <a:pPr marL="0" indent="0">
              <a:buClr>
                <a:srgbClr val="0C30B8"/>
              </a:buClr>
              <a:buNone/>
            </a:pPr>
            <a:endParaRPr lang="en-US" sz="2400" dirty="0">
              <a:solidFill>
                <a:srgbClr val="0070C0"/>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pPr>
            <a:r>
              <a:rPr lang="en-US" sz="2400" i="1" dirty="0" smtClean="0"/>
              <a:t>“(</a:t>
            </a:r>
            <a:r>
              <a:rPr lang="en-US" sz="2400" i="1" dirty="0"/>
              <a:t>b)(2) This section applies to any chemical which is known to be present in the workplace in such a manner that employees may be exposed under normal conditions of use or in a foreseeable emergency</a:t>
            </a:r>
            <a:r>
              <a:rPr lang="en-US" sz="2400" i="1" dirty="0" smtClean="0"/>
              <a:t>.“</a:t>
            </a:r>
          </a:p>
          <a:p>
            <a:pPr>
              <a:buClr>
                <a:srgbClr val="0C30B8"/>
              </a:buClr>
            </a:pPr>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a:t>
            </a:r>
            <a:r>
              <a:rPr lang="en-US" sz="1200" i="1" dirty="0" smtClean="0"/>
              <a:t>29 </a:t>
            </a:r>
            <a:r>
              <a:rPr lang="en-US" sz="1200" i="1" dirty="0"/>
              <a:t>CFR 1910.1200</a:t>
            </a:r>
            <a:endParaRPr lang="en-US" sz="1200" i="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33400" y="253463"/>
            <a:ext cx="8229600" cy="1143200"/>
          </a:xfrm>
        </p:spPr>
        <p:txBody>
          <a:bodyPr/>
          <a:lstStyle/>
          <a:p>
            <a:r>
              <a:rPr lang="en-US" b="1" dirty="0"/>
              <a:t> </a:t>
            </a:r>
            <a:endParaRPr lang="en-US" sz="3600"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7</a:t>
            </a:fld>
            <a:endParaRPr lang="en-US" dirty="0"/>
          </a:p>
        </p:txBody>
      </p:sp>
      <p:sp>
        <p:nvSpPr>
          <p:cNvPr id="5" name="TextBox 4"/>
          <p:cNvSpPr txBox="1"/>
          <p:nvPr/>
        </p:nvSpPr>
        <p:spPr>
          <a:xfrm>
            <a:off x="304800" y="877669"/>
            <a:ext cx="7082388" cy="646331"/>
          </a:xfrm>
          <a:prstGeom prst="rect">
            <a:avLst/>
          </a:prstGeom>
          <a:noFill/>
        </p:spPr>
        <p:txBody>
          <a:bodyPr wrap="none" rtlCol="0">
            <a:spAutoFit/>
          </a:bodyPr>
          <a:lstStyle/>
          <a:p>
            <a:r>
              <a:rPr lang="en-US" sz="3600" b="1" dirty="0">
                <a:solidFill>
                  <a:srgbClr val="0C30B8"/>
                </a:solidFill>
                <a:latin typeface="+mn-lt"/>
              </a:rPr>
              <a:t>Hazard </a:t>
            </a:r>
            <a:r>
              <a:rPr lang="en-US" sz="3600" b="1" dirty="0" smtClean="0">
                <a:solidFill>
                  <a:srgbClr val="0C30B8"/>
                </a:solidFill>
                <a:latin typeface="+mn-lt"/>
              </a:rPr>
              <a:t>Communication - </a:t>
            </a:r>
            <a:r>
              <a:rPr lang="en-US" sz="2400" b="1" dirty="0" smtClean="0">
                <a:solidFill>
                  <a:srgbClr val="0C30B8"/>
                </a:solidFill>
                <a:latin typeface="+mn-lt"/>
              </a:rPr>
              <a:t>Module </a:t>
            </a:r>
            <a:r>
              <a:rPr lang="en-US" sz="2400" b="1" dirty="0">
                <a:solidFill>
                  <a:srgbClr val="0C30B8"/>
                </a:solidFill>
                <a:latin typeface="+mn-lt"/>
              </a:rPr>
              <a:t>4</a:t>
            </a:r>
          </a:p>
        </p:txBody>
      </p:sp>
    </p:spTree>
    <p:extLst>
      <p:ext uri="{BB962C8B-B14F-4D97-AF65-F5344CB8AC3E}">
        <p14:creationId xmlns:p14="http://schemas.microsoft.com/office/powerpoint/2010/main" val="172635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sz="2400" b="1" dirty="0">
                <a:solidFill>
                  <a:srgbClr val="0C30B8"/>
                </a:solidFill>
                <a:latin typeface="Arial" panose="020B0604020202020204" pitchFamily="34" charset="0"/>
                <a:cs typeface="Arial" panose="020B0604020202020204" pitchFamily="34" charset="0"/>
              </a:rPr>
              <a:t>What is GHS?</a:t>
            </a:r>
            <a:endParaRPr lang="en-US" sz="2400" dirty="0" smtClean="0">
              <a:solidFill>
                <a:srgbClr val="0C30B8"/>
              </a:solidFill>
              <a:latin typeface="Arial" panose="020B0604020202020204" pitchFamily="34" charset="0"/>
              <a:cs typeface="Arial" panose="020B0604020202020204" pitchFamily="34" charset="0"/>
            </a:endParaRPr>
          </a:p>
          <a:p>
            <a:pPr marL="342900" indent="-342900">
              <a:buClr>
                <a:srgbClr val="2810D6"/>
              </a:buClr>
              <a:buFont typeface="Wingdings" panose="05000000000000000000" pitchFamily="2" charset="2"/>
              <a:buChar char="q"/>
            </a:pPr>
            <a:r>
              <a:rPr lang="en-US" sz="2400" dirty="0" smtClean="0"/>
              <a:t>The </a:t>
            </a:r>
            <a:r>
              <a:rPr lang="en-US" sz="2400" dirty="0"/>
              <a:t>Globally Harmonized System of Classification and Labeling of </a:t>
            </a:r>
            <a:r>
              <a:rPr lang="en-US" sz="2400" dirty="0" smtClean="0"/>
              <a:t>Chemicals</a:t>
            </a:r>
          </a:p>
          <a:p>
            <a:pPr marL="342900" indent="-342900">
              <a:buClr>
                <a:srgbClr val="2810D6"/>
              </a:buClr>
              <a:buFont typeface="Wingdings" panose="05000000000000000000" pitchFamily="2" charset="2"/>
              <a:buChar char="q"/>
            </a:pPr>
            <a:r>
              <a:rPr lang="en-US" sz="2400" dirty="0" smtClean="0"/>
              <a:t>A system </a:t>
            </a:r>
            <a:r>
              <a:rPr lang="en-US" sz="2400" dirty="0"/>
              <a:t>for standardizing and harmonizing the classification and labeling of chemicals</a:t>
            </a:r>
            <a:r>
              <a:rPr lang="en-US" sz="2400" dirty="0" smtClean="0"/>
              <a:t>. </a:t>
            </a:r>
          </a:p>
          <a:p>
            <a:pPr marL="342900" indent="7938">
              <a:buClr>
                <a:srgbClr val="2810D6"/>
              </a:buClr>
              <a:buFont typeface="Wingdings" panose="05000000000000000000" pitchFamily="2" charset="2"/>
              <a:buChar char="q"/>
            </a:pPr>
            <a:r>
              <a:rPr lang="en-US" sz="2000" dirty="0" smtClean="0"/>
              <a:t> Defining </a:t>
            </a:r>
            <a:r>
              <a:rPr lang="en-US" sz="2000" dirty="0"/>
              <a:t>health, </a:t>
            </a:r>
            <a:r>
              <a:rPr lang="en-US" sz="2000" dirty="0" smtClean="0"/>
              <a:t>physical, </a:t>
            </a:r>
            <a:r>
              <a:rPr lang="en-US" sz="2000" dirty="0"/>
              <a:t>and environmental hazards </a:t>
            </a:r>
            <a:endParaRPr lang="en-US" sz="2000" dirty="0" smtClean="0"/>
          </a:p>
          <a:p>
            <a:pPr marL="342900">
              <a:buClr>
                <a:srgbClr val="2810D6"/>
              </a:buClr>
            </a:pPr>
            <a:r>
              <a:rPr lang="en-US" sz="2000" dirty="0"/>
              <a:t> </a:t>
            </a:r>
            <a:r>
              <a:rPr lang="en-US" sz="2000" dirty="0" smtClean="0"/>
              <a:t>   of chemicals</a:t>
            </a:r>
            <a:endParaRPr lang="en-US" sz="2000" dirty="0"/>
          </a:p>
          <a:p>
            <a:pPr marL="673100" indent="-342900">
              <a:buClr>
                <a:srgbClr val="2810D6"/>
              </a:buClr>
              <a:buFont typeface="Wingdings" panose="05000000000000000000" pitchFamily="2" charset="2"/>
              <a:buChar char="q"/>
            </a:pPr>
            <a:r>
              <a:rPr lang="en-US" sz="2000" dirty="0"/>
              <a:t>Creating classification processes that use available data on chemicals for comparison with the defined hazard </a:t>
            </a:r>
            <a:r>
              <a:rPr lang="en-US" sz="2000" dirty="0" smtClean="0"/>
              <a:t>criteria</a:t>
            </a:r>
            <a:endParaRPr lang="en-US" sz="2000" dirty="0"/>
          </a:p>
          <a:p>
            <a:pPr marL="673100" indent="-342900">
              <a:buClr>
                <a:srgbClr val="2810D6"/>
              </a:buClr>
              <a:buFont typeface="Wingdings" panose="05000000000000000000" pitchFamily="2" charset="2"/>
              <a:buChar char="q"/>
            </a:pPr>
            <a:r>
              <a:rPr lang="en-US" sz="2000" dirty="0"/>
              <a:t>Communicating hazard information, as well as protective measures</a:t>
            </a:r>
            <a:r>
              <a:rPr lang="en-US" sz="2000" dirty="0" smtClean="0"/>
              <a:t>,</a:t>
            </a:r>
            <a:r>
              <a:rPr lang="en-US" sz="2000" dirty="0"/>
              <a:t> on labels and Safety Data Sheets (SDS</a:t>
            </a:r>
            <a:r>
              <a:rPr lang="en-US" sz="2000" dirty="0" smtClean="0"/>
              <a:t>)</a:t>
            </a:r>
            <a:endParaRPr lang="en-US" sz="2000" dirty="0"/>
          </a:p>
          <a:p>
            <a:pPr marL="0" indent="0">
              <a:buNone/>
            </a:pPr>
            <a:endParaRPr lang="en-US" sz="2400" dirty="0">
              <a:solidFill>
                <a:srgbClr val="0070C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8</a:t>
            </a:fld>
            <a:endParaRPr lang="en-US" dirty="0"/>
          </a:p>
        </p:txBody>
      </p:sp>
      <p:sp>
        <p:nvSpPr>
          <p:cNvPr id="6" name="Rectangle 5"/>
          <p:cNvSpPr/>
          <p:nvPr/>
        </p:nvSpPr>
        <p:spPr>
          <a:xfrm>
            <a:off x="549613" y="6038164"/>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
        <p:nvSpPr>
          <p:cNvPr id="7" name="Title 6"/>
          <p:cNvSpPr>
            <a:spLocks noGrp="1"/>
          </p:cNvSpPr>
          <p:nvPr>
            <p:ph type="title"/>
          </p:nvPr>
        </p:nvSpPr>
        <p:spPr>
          <a:xfrm>
            <a:off x="493295" y="681819"/>
            <a:ext cx="8229600" cy="612331"/>
          </a:xfrm>
        </p:spPr>
        <p:txBody>
          <a:bodyPr/>
          <a:lstStyle/>
          <a:p>
            <a:pPr lvl="0" fontAlgn="base">
              <a:spcBef>
                <a:spcPct val="0"/>
              </a:spcBef>
              <a:spcAft>
                <a:spcPct val="0"/>
              </a:spcAft>
            </a:pPr>
            <a:r>
              <a:rPr lang="en-US" kern="1200" dirty="0">
                <a:solidFill>
                  <a:srgbClr val="2810D6"/>
                </a:solidFill>
                <a:ea typeface="+mn-ea"/>
                <a:cs typeface="+mn-cs"/>
              </a:rPr>
              <a:t>Hazard Communication - </a:t>
            </a:r>
            <a:r>
              <a:rPr lang="en-US" sz="2400" kern="1200" dirty="0">
                <a:solidFill>
                  <a:srgbClr val="2810D6"/>
                </a:solidFill>
                <a:ea typeface="+mn-ea"/>
                <a:cs typeface="+mn-cs"/>
              </a:rPr>
              <a:t>Module </a:t>
            </a:r>
            <a:r>
              <a:rPr lang="en-US" sz="2400" kern="1200" dirty="0" smtClean="0">
                <a:solidFill>
                  <a:srgbClr val="2810D6"/>
                </a:solidFill>
                <a:ea typeface="+mn-ea"/>
                <a:cs typeface="+mn-cs"/>
              </a:rPr>
              <a:t>4  </a:t>
            </a:r>
            <a:endParaRPr lang="en-US" dirty="0"/>
          </a:p>
        </p:txBody>
      </p:sp>
    </p:spTree>
    <p:extLst>
      <p:ext uri="{BB962C8B-B14F-4D97-AF65-F5344CB8AC3E}">
        <p14:creationId xmlns:p14="http://schemas.microsoft.com/office/powerpoint/2010/main" val="294459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title="White backgroud"/>
          <p:cNvSpPr>
            <a:spLocks noGrp="1"/>
          </p:cNvSpPr>
          <p:nvPr>
            <p:ph type="body" idx="1"/>
          </p:nvPr>
        </p:nvSpPr>
        <p:spPr>
          <a:xfrm>
            <a:off x="544014" y="1524005"/>
            <a:ext cx="8142786" cy="3724153"/>
          </a:xfrm>
        </p:spPr>
        <p:txBody>
          <a:bodyPr/>
          <a:lstStyle/>
          <a:p>
            <a:endParaRPr lang="en-US" sz="2400" dirty="0">
              <a:solidFill>
                <a:schemeClr val="tx1"/>
              </a:solidFill>
              <a:latin typeface="Arial" panose="020B0604020202020204" pitchFamily="34" charset="0"/>
              <a:cs typeface="Arial" panose="020B0604020202020204" pitchFamily="34" charset="0"/>
            </a:endParaRPr>
          </a:p>
          <a:p>
            <a:pPr marL="0" indent="0">
              <a:buNone/>
            </a:pPr>
            <a:endParaRPr lang="en-US" sz="2400" dirty="0">
              <a:solidFill>
                <a:srgbClr val="0070C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33400" y="253463"/>
            <a:ext cx="8229600" cy="1143200"/>
          </a:xfrm>
        </p:spPr>
        <p:txBody>
          <a:bodyPr/>
          <a:lstStyle/>
          <a:p>
            <a:r>
              <a:rPr lang="en-US" b="1" dirty="0"/>
              <a:t> </a:t>
            </a:r>
            <a:r>
              <a:rPr lang="en-US" b="1" dirty="0" smtClean="0">
                <a:solidFill>
                  <a:schemeClr val="bg1"/>
                </a:solidFill>
              </a:rPr>
              <a:t>slide 9</a:t>
            </a:r>
            <a:endParaRPr lang="en-US" sz="36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9</a:t>
            </a:fld>
            <a:endParaRPr lang="en-US" dirty="0"/>
          </a:p>
        </p:txBody>
      </p:sp>
      <p:sp>
        <p:nvSpPr>
          <p:cNvPr id="5" name="TextBox 4"/>
          <p:cNvSpPr txBox="1"/>
          <p:nvPr/>
        </p:nvSpPr>
        <p:spPr>
          <a:xfrm>
            <a:off x="309012" y="877669"/>
            <a:ext cx="7167347" cy="646331"/>
          </a:xfrm>
          <a:prstGeom prst="rect">
            <a:avLst/>
          </a:prstGeom>
          <a:noFill/>
        </p:spPr>
        <p:txBody>
          <a:bodyPr wrap="none" rtlCol="0">
            <a:spAutoFit/>
          </a:bodyPr>
          <a:lstStyle/>
          <a:p>
            <a:r>
              <a:rPr lang="en-US" sz="3600" b="1" dirty="0">
                <a:solidFill>
                  <a:srgbClr val="0C30B8"/>
                </a:solidFill>
                <a:latin typeface="+mn-lt"/>
              </a:rPr>
              <a:t>Hazard </a:t>
            </a:r>
            <a:r>
              <a:rPr lang="en-US" sz="3600" b="1" dirty="0" smtClean="0">
                <a:solidFill>
                  <a:srgbClr val="0C30B8"/>
                </a:solidFill>
                <a:latin typeface="+mn-lt"/>
              </a:rPr>
              <a:t>Communication - </a:t>
            </a:r>
            <a:r>
              <a:rPr lang="en-US" sz="2400" b="1" dirty="0" smtClean="0">
                <a:solidFill>
                  <a:srgbClr val="0C30B8"/>
                </a:solidFill>
                <a:latin typeface="+mn-lt"/>
              </a:rPr>
              <a:t>Module 4 </a:t>
            </a:r>
            <a:endParaRPr lang="en-US" sz="2400" b="1" dirty="0">
              <a:solidFill>
                <a:srgbClr val="0C30B8"/>
              </a:solidFill>
              <a:latin typeface="+mn-lt"/>
            </a:endParaRPr>
          </a:p>
        </p:txBody>
      </p:sp>
      <p:pic>
        <p:nvPicPr>
          <p:cNvPr id="3074" name="Picture 2" title="Flowchart depicting the Globally Harmonized System of Classification and Labeling of Chemica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602138"/>
            <a:ext cx="8229600" cy="476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64710" y="6373000"/>
            <a:ext cx="8305800" cy="461665"/>
          </a:xfrm>
          <a:prstGeom prst="rect">
            <a:avLst/>
          </a:prstGeom>
        </p:spPr>
        <p:txBody>
          <a:bodyPr wrap="square">
            <a:spAutoFit/>
          </a:bodyPr>
          <a:lstStyle/>
          <a:p>
            <a:pPr algn="ctr"/>
            <a:r>
              <a:rPr lang="en-US" sz="1200" dirty="0" smtClean="0">
                <a:latin typeface="+mn-lt"/>
              </a:rPr>
              <a:t>Source: Small </a:t>
            </a:r>
            <a:r>
              <a:rPr lang="en-US" sz="1200" dirty="0">
                <a:latin typeface="+mn-lt"/>
              </a:rPr>
              <a:t>Entity Compliance Guide for Employers </a:t>
            </a:r>
            <a:r>
              <a:rPr lang="en-US" sz="1200" dirty="0" smtClean="0">
                <a:latin typeface="+mn-lt"/>
              </a:rPr>
              <a:t>That Use </a:t>
            </a:r>
            <a:r>
              <a:rPr lang="en-US" sz="1200" dirty="0">
                <a:latin typeface="+mn-lt"/>
              </a:rPr>
              <a:t>Hazardous </a:t>
            </a:r>
            <a:r>
              <a:rPr lang="en-US" sz="1200" dirty="0" smtClean="0">
                <a:latin typeface="+mn-lt"/>
              </a:rPr>
              <a:t>Chemicals </a:t>
            </a:r>
            <a:r>
              <a:rPr lang="en-US" sz="1200" dirty="0">
                <a:latin typeface="+mn-lt"/>
              </a:rPr>
              <a:t>OSHA 3695-03 </a:t>
            </a:r>
            <a:r>
              <a:rPr lang="en-US" sz="1200" dirty="0" smtClean="0">
                <a:latin typeface="+mn-lt"/>
              </a:rPr>
              <a:t>2014</a:t>
            </a:r>
          </a:p>
          <a:p>
            <a:pPr algn="ctr"/>
            <a:endParaRPr lang="en-US" sz="1200" dirty="0">
              <a:latin typeface="+mn-lt"/>
            </a:endParaRPr>
          </a:p>
        </p:txBody>
      </p:sp>
    </p:spTree>
    <p:extLst>
      <p:ext uri="{BB962C8B-B14F-4D97-AF65-F5344CB8AC3E}">
        <p14:creationId xmlns:p14="http://schemas.microsoft.com/office/powerpoint/2010/main" val="1255006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4467</Words>
  <Application>Microsoft Office PowerPoint</Application>
  <PresentationFormat>On-screen Show (4:3)</PresentationFormat>
  <Paragraphs>620</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MS PGothic</vt:lpstr>
      <vt:lpstr>Arial</vt:lpstr>
      <vt:lpstr>Calibri</vt:lpstr>
      <vt:lpstr>Constantia</vt:lpstr>
      <vt:lpstr>Wingdings</vt:lpstr>
      <vt:lpstr>Wingdings 2</vt:lpstr>
      <vt:lpstr>1_swiss</vt:lpstr>
      <vt:lpstr>Hazard Communication - Module 4</vt:lpstr>
      <vt:lpstr>Hazard Communication - Module 4 </vt:lpstr>
      <vt:lpstr>       Hazard Communication – Module 4 </vt:lpstr>
      <vt:lpstr>Hazard Communication - Module 4 slide 4</vt:lpstr>
      <vt:lpstr>  </vt:lpstr>
      <vt:lpstr>Hazard Communication - Module 4 slide 6</vt:lpstr>
      <vt:lpstr> </vt:lpstr>
      <vt:lpstr>Hazard Communication - Module 4  </vt:lpstr>
      <vt:lpstr> slide 9</vt:lpstr>
      <vt:lpstr>Hazard Communication - Module 4 slide 10</vt:lpstr>
      <vt:lpstr>Hazard Communication - Module 4 slide 11</vt:lpstr>
      <vt:lpstr>Hazard Communication - Module 4 slide 12</vt:lpstr>
      <vt:lpstr>Hazard Communication - Module 4 slide 13</vt:lpstr>
      <vt:lpstr> slide 14</vt:lpstr>
      <vt:lpstr>Labels</vt:lpstr>
      <vt:lpstr>Hazard Communication - Module 4 slide 16</vt:lpstr>
      <vt:lpstr>Hazard Communication - Module 4 slide 17</vt:lpstr>
      <vt:lpstr>Hazard Communication - Module 4 slide 18</vt:lpstr>
      <vt:lpstr>Hazard Communication - Module 4 slide 19</vt:lpstr>
      <vt:lpstr>Hazard Communication - Module 4 slide 20</vt:lpstr>
      <vt:lpstr>Hazard Communication - Module 4 slide 21 </vt:lpstr>
      <vt:lpstr>Hazard Communication - Module 4 slide 22</vt:lpstr>
      <vt:lpstr>Hazard Communication - Module 4 slide 23</vt:lpstr>
      <vt:lpstr>Hazard Communication - Module 4 slide 24</vt:lpstr>
      <vt:lpstr>Hazard Communication - Module 4 slide 25</vt:lpstr>
      <vt:lpstr>Hazard Communication - Module 4 slide 26</vt:lpstr>
      <vt:lpstr>Hazard Communication - Module 4 slide 27</vt:lpstr>
      <vt:lpstr>Hazard Communication - Module 4 slide 28</vt:lpstr>
      <vt:lpstr>Hazard Communication - Module 4 slide 29</vt:lpstr>
      <vt:lpstr>Hazard Communication - Module 4 slide 30</vt:lpstr>
      <vt:lpstr>Hazard Communication - Module 4 slide 31</vt:lpstr>
      <vt:lpstr>Hazard Communication - Module 4 slide 32</vt:lpstr>
      <vt:lpstr>Hazard Communication - Module 4 slide 33</vt:lpstr>
      <vt:lpstr>Safety Data Sheet example</vt:lpstr>
      <vt:lpstr>Safety Data Sheet page 2</vt:lpstr>
      <vt:lpstr>Safety Data Sheet page 3</vt:lpstr>
      <vt:lpstr>Hazard Communication - Module 4 slide 37</vt:lpstr>
      <vt:lpstr>Hazard Communication - Module 4 slide 38</vt:lpstr>
      <vt:lpstr>Hazard Communication - Module 4 slide 39</vt:lpstr>
      <vt:lpstr>Hazard Communication - Module 4 slide 40</vt:lpstr>
      <vt:lpstr>Hazard Communication - Module 4 slide 41</vt:lpstr>
      <vt:lpstr>Hazard Communication - Module 4 slide 42</vt:lpstr>
      <vt:lpstr>Hazard Communication - Module 4 slide 43</vt:lpstr>
      <vt:lpstr>Hazard Communication - Module 4 slide 44</vt:lpstr>
      <vt:lpstr>Hazard Communication - Module 4 slide 45</vt:lpstr>
      <vt:lpstr>Hazard Communication - Module 4 slide 46</vt:lpstr>
      <vt:lpstr>Hazard Communication - Module 4 slide 47</vt:lpstr>
      <vt:lpstr>Hazard Communication - Module 4 slide 48</vt:lpstr>
      <vt:lpstr>Hazard Communication - Module 4 slide 49</vt:lpstr>
      <vt:lpstr>Hazard Communication - Module 4 slide 50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2018-07-23T19:30:57Z</dcterms:created>
  <dcterms:modified xsi:type="dcterms:W3CDTF">2018-07-23T19:34:48Z</dcterms:modified>
</cp:coreProperties>
</file>