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7" r:id="rId2"/>
    <p:sldId id="280" r:id="rId3"/>
    <p:sldId id="293" r:id="rId4"/>
    <p:sldId id="258" r:id="rId5"/>
    <p:sldId id="259" r:id="rId6"/>
    <p:sldId id="260" r:id="rId7"/>
    <p:sldId id="261" r:id="rId8"/>
    <p:sldId id="262" r:id="rId9"/>
    <p:sldId id="291" r:id="rId10"/>
    <p:sldId id="282" r:id="rId11"/>
    <p:sldId id="283" r:id="rId12"/>
    <p:sldId id="264" r:id="rId13"/>
    <p:sldId id="265" r:id="rId14"/>
    <p:sldId id="266" r:id="rId15"/>
    <p:sldId id="284" r:id="rId16"/>
    <p:sldId id="292" r:id="rId17"/>
    <p:sldId id="267" r:id="rId18"/>
    <p:sldId id="269" r:id="rId19"/>
    <p:sldId id="270" r:id="rId20"/>
    <p:sldId id="271" r:id="rId21"/>
    <p:sldId id="272" r:id="rId22"/>
    <p:sldId id="273" r:id="rId23"/>
    <p:sldId id="274" r:id="rId24"/>
    <p:sldId id="275" r:id="rId25"/>
    <p:sldId id="277" r:id="rId26"/>
    <p:sldId id="278" r:id="rId27"/>
    <p:sldId id="279" r:id="rId28"/>
    <p:sldId id="285" r:id="rId29"/>
    <p:sldId id="287" r:id="rId30"/>
    <p:sldId id="290" r:id="rId31"/>
    <p:sldId id="288" r:id="rId32"/>
    <p:sldId id="28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8B8"/>
    <a:srgbClr val="0C30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6" autoAdjust="0"/>
    <p:restoredTop sz="86364" autoAdjust="0"/>
  </p:normalViewPr>
  <p:slideViewPr>
    <p:cSldViewPr>
      <p:cViewPr varScale="1">
        <p:scale>
          <a:sx n="99" d="100"/>
          <a:sy n="99" d="100"/>
        </p:scale>
        <p:origin x="1566" y="90"/>
      </p:cViewPr>
      <p:guideLst>
        <p:guide orient="horz" pos="2160"/>
        <p:guide pos="2880"/>
      </p:guideLst>
    </p:cSldViewPr>
  </p:slideViewPr>
  <p:outlineViewPr>
    <p:cViewPr>
      <p:scale>
        <a:sx n="33" d="100"/>
        <a:sy n="33" d="100"/>
      </p:scale>
      <p:origin x="0" y="-33293"/>
    </p:cViewPr>
  </p:outlineViewPr>
  <p:notesTextViewPr>
    <p:cViewPr>
      <p:scale>
        <a:sx n="1" d="1"/>
        <a:sy n="1" d="1"/>
      </p:scale>
      <p:origin x="0" y="0"/>
    </p:cViewPr>
  </p:notesTextViewPr>
  <p:notesViewPr>
    <p:cSldViewPr>
      <p:cViewPr>
        <p:scale>
          <a:sx n="75" d="100"/>
          <a:sy n="75" d="100"/>
        </p:scale>
        <p:origin x="-3132" y="-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96A21E-77D4-4E9E-B265-14AA3D9D42CB}" type="datetimeFigureOut">
              <a:rPr lang="en-US" smtClean="0"/>
              <a:t>7/23/2018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282AF4-0017-42BF-BD3A-35C35AE75A91}" type="slidenum">
              <a:rPr lang="en-US" smtClean="0"/>
              <a:t>‹#›</a:t>
            </a:fld>
            <a:endParaRPr lang="en-US" dirty="0"/>
          </a:p>
        </p:txBody>
      </p:sp>
    </p:spTree>
    <p:extLst>
      <p:ext uri="{BB962C8B-B14F-4D97-AF65-F5344CB8AC3E}">
        <p14:creationId xmlns:p14="http://schemas.microsoft.com/office/powerpoint/2010/main" val="2574508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module provides an overview of steel warehouse worker hazards.</a:t>
            </a:r>
          </a:p>
        </p:txBody>
      </p:sp>
      <p:sp>
        <p:nvSpPr>
          <p:cNvPr id="4" name="Slide Number Placeholder 3"/>
          <p:cNvSpPr>
            <a:spLocks noGrp="1"/>
          </p:cNvSpPr>
          <p:nvPr>
            <p:ph type="sldNum" sz="quarter" idx="10"/>
          </p:nvPr>
        </p:nvSpPr>
        <p:spPr/>
        <p:txBody>
          <a:bodyPr/>
          <a:lstStyle/>
          <a:p>
            <a:fld id="{B6282AF4-0017-42BF-BD3A-35C35AE75A91}" type="slidenum">
              <a:rPr lang="en-US" smtClean="0"/>
              <a:t>1</a:t>
            </a:fld>
            <a:endParaRPr lang="en-US" dirty="0"/>
          </a:p>
        </p:txBody>
      </p:sp>
    </p:spTree>
    <p:extLst>
      <p:ext uri="{BB962C8B-B14F-4D97-AF65-F5344CB8AC3E}">
        <p14:creationId xmlns:p14="http://schemas.microsoft.com/office/powerpoint/2010/main" val="2488980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a generalized process map depicting stages of steel handling in a fabrication shop.</a:t>
            </a:r>
          </a:p>
        </p:txBody>
      </p:sp>
      <p:sp>
        <p:nvSpPr>
          <p:cNvPr id="4" name="Slide Number Placeholder 3"/>
          <p:cNvSpPr>
            <a:spLocks noGrp="1"/>
          </p:cNvSpPr>
          <p:nvPr>
            <p:ph type="sldNum" sz="quarter" idx="10"/>
          </p:nvPr>
        </p:nvSpPr>
        <p:spPr/>
        <p:txBody>
          <a:bodyPr/>
          <a:lstStyle/>
          <a:p>
            <a:fld id="{B6282AF4-0017-42BF-BD3A-35C35AE75A91}" type="slidenum">
              <a:rPr lang="en-US" smtClean="0"/>
              <a:t>10</a:t>
            </a:fld>
            <a:endParaRPr lang="en-US" dirty="0"/>
          </a:p>
        </p:txBody>
      </p:sp>
    </p:spTree>
    <p:extLst>
      <p:ext uri="{BB962C8B-B14F-4D97-AF65-F5344CB8AC3E}">
        <p14:creationId xmlns:p14="http://schemas.microsoft.com/office/powerpoint/2010/main" val="3925471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should engage attendees in identifying points of risk.</a:t>
            </a:r>
          </a:p>
        </p:txBody>
      </p:sp>
      <p:sp>
        <p:nvSpPr>
          <p:cNvPr id="4" name="Slide Number Placeholder 3"/>
          <p:cNvSpPr>
            <a:spLocks noGrp="1"/>
          </p:cNvSpPr>
          <p:nvPr>
            <p:ph type="sldNum" sz="quarter" idx="10"/>
          </p:nvPr>
        </p:nvSpPr>
        <p:spPr/>
        <p:txBody>
          <a:bodyPr/>
          <a:lstStyle/>
          <a:p>
            <a:fld id="{B6282AF4-0017-42BF-BD3A-35C35AE75A91}" type="slidenum">
              <a:rPr lang="en-US" smtClean="0"/>
              <a:t>11</a:t>
            </a:fld>
            <a:endParaRPr lang="en-US" dirty="0"/>
          </a:p>
        </p:txBody>
      </p:sp>
    </p:spTree>
    <p:extLst>
      <p:ext uri="{BB962C8B-B14F-4D97-AF65-F5344CB8AC3E}">
        <p14:creationId xmlns:p14="http://schemas.microsoft.com/office/powerpoint/2010/main" val="3610087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identifies typical equipment used for steel handling.</a:t>
            </a:r>
            <a:endParaRPr lang="en-US" dirty="0"/>
          </a:p>
        </p:txBody>
      </p:sp>
      <p:sp>
        <p:nvSpPr>
          <p:cNvPr id="4" name="Slide Number Placeholder 3"/>
          <p:cNvSpPr>
            <a:spLocks noGrp="1"/>
          </p:cNvSpPr>
          <p:nvPr>
            <p:ph type="sldNum" sz="quarter" idx="10"/>
          </p:nvPr>
        </p:nvSpPr>
        <p:spPr/>
        <p:txBody>
          <a:bodyPr/>
          <a:lstStyle/>
          <a:p>
            <a:fld id="{B6282AF4-0017-42BF-BD3A-35C35AE75A91}" type="slidenum">
              <a:rPr lang="en-US" smtClean="0"/>
              <a:t>12</a:t>
            </a:fld>
            <a:endParaRPr lang="en-US" dirty="0"/>
          </a:p>
        </p:txBody>
      </p:sp>
    </p:spTree>
    <p:extLst>
      <p:ext uri="{BB962C8B-B14F-4D97-AF65-F5344CB8AC3E}">
        <p14:creationId xmlns:p14="http://schemas.microsoft.com/office/powerpoint/2010/main" val="2751195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identifies three sources of safety guidelines.</a:t>
            </a:r>
          </a:p>
        </p:txBody>
      </p:sp>
      <p:sp>
        <p:nvSpPr>
          <p:cNvPr id="4" name="Slide Number Placeholder 3"/>
          <p:cNvSpPr>
            <a:spLocks noGrp="1"/>
          </p:cNvSpPr>
          <p:nvPr>
            <p:ph type="sldNum" sz="quarter" idx="10"/>
          </p:nvPr>
        </p:nvSpPr>
        <p:spPr/>
        <p:txBody>
          <a:bodyPr/>
          <a:lstStyle/>
          <a:p>
            <a:fld id="{B6282AF4-0017-42BF-BD3A-35C35AE75A91}" type="slidenum">
              <a:rPr lang="en-US" smtClean="0"/>
              <a:t>13</a:t>
            </a:fld>
            <a:endParaRPr lang="en-US" dirty="0"/>
          </a:p>
        </p:txBody>
      </p:sp>
    </p:spTree>
    <p:extLst>
      <p:ext uri="{BB962C8B-B14F-4D97-AF65-F5344CB8AC3E}">
        <p14:creationId xmlns:p14="http://schemas.microsoft.com/office/powerpoint/2010/main" val="2285150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identifies equipment considerations which influence safety.</a:t>
            </a:r>
          </a:p>
        </p:txBody>
      </p:sp>
      <p:sp>
        <p:nvSpPr>
          <p:cNvPr id="4" name="Slide Number Placeholder 3"/>
          <p:cNvSpPr>
            <a:spLocks noGrp="1"/>
          </p:cNvSpPr>
          <p:nvPr>
            <p:ph type="sldNum" sz="quarter" idx="10"/>
          </p:nvPr>
        </p:nvSpPr>
        <p:spPr/>
        <p:txBody>
          <a:bodyPr/>
          <a:lstStyle/>
          <a:p>
            <a:fld id="{B6282AF4-0017-42BF-BD3A-35C35AE75A91}" type="slidenum">
              <a:rPr lang="en-US" smtClean="0"/>
              <a:t>14</a:t>
            </a:fld>
            <a:endParaRPr lang="en-US" dirty="0"/>
          </a:p>
        </p:txBody>
      </p:sp>
    </p:spTree>
    <p:extLst>
      <p:ext uri="{BB962C8B-B14F-4D97-AF65-F5344CB8AC3E}">
        <p14:creationId xmlns:p14="http://schemas.microsoft.com/office/powerpoint/2010/main" val="4088460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identifies key sources of hazards when moving materials.</a:t>
            </a:r>
          </a:p>
        </p:txBody>
      </p:sp>
      <p:sp>
        <p:nvSpPr>
          <p:cNvPr id="4" name="Slide Number Placeholder 3"/>
          <p:cNvSpPr>
            <a:spLocks noGrp="1"/>
          </p:cNvSpPr>
          <p:nvPr>
            <p:ph type="sldNum" sz="quarter" idx="10"/>
          </p:nvPr>
        </p:nvSpPr>
        <p:spPr/>
        <p:txBody>
          <a:bodyPr/>
          <a:lstStyle/>
          <a:p>
            <a:fld id="{B6282AF4-0017-42BF-BD3A-35C35AE75A91}" type="slidenum">
              <a:rPr lang="en-US" smtClean="0"/>
              <a:t>15</a:t>
            </a:fld>
            <a:endParaRPr lang="en-US" dirty="0"/>
          </a:p>
        </p:txBody>
      </p:sp>
    </p:spTree>
    <p:extLst>
      <p:ext uri="{BB962C8B-B14F-4D97-AF65-F5344CB8AC3E}">
        <p14:creationId xmlns:p14="http://schemas.microsoft.com/office/powerpoint/2010/main" val="1293419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identifies key sources of hazards when moving materials.</a:t>
            </a:r>
          </a:p>
        </p:txBody>
      </p:sp>
      <p:sp>
        <p:nvSpPr>
          <p:cNvPr id="4" name="Slide Number Placeholder 3"/>
          <p:cNvSpPr>
            <a:spLocks noGrp="1"/>
          </p:cNvSpPr>
          <p:nvPr>
            <p:ph type="sldNum" sz="quarter" idx="10"/>
          </p:nvPr>
        </p:nvSpPr>
        <p:spPr/>
        <p:txBody>
          <a:bodyPr/>
          <a:lstStyle/>
          <a:p>
            <a:fld id="{B6282AF4-0017-42BF-BD3A-35C35AE75A91}" type="slidenum">
              <a:rPr lang="en-US" smtClean="0"/>
              <a:t>16</a:t>
            </a:fld>
            <a:endParaRPr lang="en-US" dirty="0"/>
          </a:p>
        </p:txBody>
      </p:sp>
    </p:spTree>
    <p:extLst>
      <p:ext uri="{BB962C8B-B14F-4D97-AF65-F5344CB8AC3E}">
        <p14:creationId xmlns:p14="http://schemas.microsoft.com/office/powerpoint/2010/main" val="3998530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identifies material storage considerations which impact safety.</a:t>
            </a:r>
          </a:p>
        </p:txBody>
      </p:sp>
      <p:sp>
        <p:nvSpPr>
          <p:cNvPr id="4" name="Slide Number Placeholder 3"/>
          <p:cNvSpPr>
            <a:spLocks noGrp="1"/>
          </p:cNvSpPr>
          <p:nvPr>
            <p:ph type="sldNum" sz="quarter" idx="10"/>
          </p:nvPr>
        </p:nvSpPr>
        <p:spPr/>
        <p:txBody>
          <a:bodyPr/>
          <a:lstStyle/>
          <a:p>
            <a:fld id="{B6282AF4-0017-42BF-BD3A-35C35AE75A91}" type="slidenum">
              <a:rPr lang="en-US" smtClean="0"/>
              <a:t>17</a:t>
            </a:fld>
            <a:endParaRPr lang="en-US" dirty="0"/>
          </a:p>
        </p:txBody>
      </p:sp>
    </p:spTree>
    <p:extLst>
      <p:ext uri="{BB962C8B-B14F-4D97-AF65-F5344CB8AC3E}">
        <p14:creationId xmlns:p14="http://schemas.microsoft.com/office/powerpoint/2010/main" val="9800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identifies hazards in shops that flow from non-material handling activities.</a:t>
            </a:r>
          </a:p>
        </p:txBody>
      </p:sp>
      <p:sp>
        <p:nvSpPr>
          <p:cNvPr id="4" name="Slide Number Placeholder 3"/>
          <p:cNvSpPr>
            <a:spLocks noGrp="1"/>
          </p:cNvSpPr>
          <p:nvPr>
            <p:ph type="sldNum" sz="quarter" idx="10"/>
          </p:nvPr>
        </p:nvSpPr>
        <p:spPr/>
        <p:txBody>
          <a:bodyPr/>
          <a:lstStyle/>
          <a:p>
            <a:fld id="{B6282AF4-0017-42BF-BD3A-35C35AE75A91}" type="slidenum">
              <a:rPr lang="en-US" smtClean="0"/>
              <a:t>18</a:t>
            </a:fld>
            <a:endParaRPr lang="en-US" dirty="0"/>
          </a:p>
        </p:txBody>
      </p:sp>
    </p:spTree>
    <p:extLst>
      <p:ext uri="{BB962C8B-B14F-4D97-AF65-F5344CB8AC3E}">
        <p14:creationId xmlns:p14="http://schemas.microsoft.com/office/powerpoint/2010/main" val="2013380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should identify the OSHA 1910 Standards addressed by the training.</a:t>
            </a:r>
          </a:p>
        </p:txBody>
      </p:sp>
      <p:sp>
        <p:nvSpPr>
          <p:cNvPr id="4" name="Slide Number Placeholder 3"/>
          <p:cNvSpPr>
            <a:spLocks noGrp="1"/>
          </p:cNvSpPr>
          <p:nvPr>
            <p:ph type="sldNum" sz="quarter" idx="10"/>
          </p:nvPr>
        </p:nvSpPr>
        <p:spPr/>
        <p:txBody>
          <a:bodyPr/>
          <a:lstStyle/>
          <a:p>
            <a:fld id="{B6282AF4-0017-42BF-BD3A-35C35AE75A91}" type="slidenum">
              <a:rPr lang="en-US" smtClean="0"/>
              <a:t>19</a:t>
            </a:fld>
            <a:endParaRPr lang="en-US" dirty="0"/>
          </a:p>
        </p:txBody>
      </p:sp>
    </p:spTree>
    <p:extLst>
      <p:ext uri="{BB962C8B-B14F-4D97-AF65-F5344CB8AC3E}">
        <p14:creationId xmlns:p14="http://schemas.microsoft.com/office/powerpoint/2010/main" val="1323246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2" y="4343400"/>
            <a:ext cx="5486399" cy="4114800"/>
          </a:xfrm>
          <a:prstGeom prst="rect">
            <a:avLst/>
          </a:prstGeom>
        </p:spPr>
        <p:txBody>
          <a:bodyPr lIns="89715" tIns="89715" rIns="89715" bIns="89715" anchor="t" anchorCtr="0">
            <a:noAutofit/>
          </a:bodyPr>
          <a:lstStyle/>
          <a:p>
            <a:r>
              <a:rPr lang="en-US" dirty="0"/>
              <a:t>Speaker to provide grant materials acknowledgment.</a:t>
            </a:r>
            <a:endParaRPr dirty="0"/>
          </a:p>
        </p:txBody>
      </p:sp>
    </p:spTree>
    <p:extLst>
      <p:ext uri="{BB962C8B-B14F-4D97-AF65-F5344CB8AC3E}">
        <p14:creationId xmlns:p14="http://schemas.microsoft.com/office/powerpoint/2010/main" val="1384701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should identify the OSHA 1910 Standards addressed by the training.</a:t>
            </a:r>
          </a:p>
        </p:txBody>
      </p:sp>
      <p:sp>
        <p:nvSpPr>
          <p:cNvPr id="4" name="Slide Number Placeholder 3"/>
          <p:cNvSpPr>
            <a:spLocks noGrp="1"/>
          </p:cNvSpPr>
          <p:nvPr>
            <p:ph type="sldNum" sz="quarter" idx="10"/>
          </p:nvPr>
        </p:nvSpPr>
        <p:spPr/>
        <p:txBody>
          <a:bodyPr/>
          <a:lstStyle/>
          <a:p>
            <a:fld id="{B6282AF4-0017-42BF-BD3A-35C35AE75A91}" type="slidenum">
              <a:rPr lang="en-US" smtClean="0"/>
              <a:t>20</a:t>
            </a:fld>
            <a:endParaRPr lang="en-US" dirty="0"/>
          </a:p>
        </p:txBody>
      </p:sp>
    </p:spTree>
    <p:extLst>
      <p:ext uri="{BB962C8B-B14F-4D97-AF65-F5344CB8AC3E}">
        <p14:creationId xmlns:p14="http://schemas.microsoft.com/office/powerpoint/2010/main" val="3901852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the OSHA standards most frequently cited for steel fabrication and erection.</a:t>
            </a:r>
          </a:p>
        </p:txBody>
      </p:sp>
      <p:sp>
        <p:nvSpPr>
          <p:cNvPr id="4" name="Slide Number Placeholder 3"/>
          <p:cNvSpPr>
            <a:spLocks noGrp="1"/>
          </p:cNvSpPr>
          <p:nvPr>
            <p:ph type="sldNum" sz="quarter" idx="10"/>
          </p:nvPr>
        </p:nvSpPr>
        <p:spPr/>
        <p:txBody>
          <a:bodyPr/>
          <a:lstStyle/>
          <a:p>
            <a:fld id="{B6282AF4-0017-42BF-BD3A-35C35AE75A91}" type="slidenum">
              <a:rPr lang="en-US" smtClean="0"/>
              <a:t>21</a:t>
            </a:fld>
            <a:endParaRPr lang="en-US" dirty="0"/>
          </a:p>
        </p:txBody>
      </p:sp>
    </p:spTree>
    <p:extLst>
      <p:ext uri="{BB962C8B-B14F-4D97-AF65-F5344CB8AC3E}">
        <p14:creationId xmlns:p14="http://schemas.microsoft.com/office/powerpoint/2010/main" val="3710039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information available from OSHA on warehouse worker safety.</a:t>
            </a:r>
          </a:p>
        </p:txBody>
      </p:sp>
      <p:sp>
        <p:nvSpPr>
          <p:cNvPr id="4" name="Slide Number Placeholder 3"/>
          <p:cNvSpPr>
            <a:spLocks noGrp="1"/>
          </p:cNvSpPr>
          <p:nvPr>
            <p:ph type="sldNum" sz="quarter" idx="10"/>
          </p:nvPr>
        </p:nvSpPr>
        <p:spPr/>
        <p:txBody>
          <a:bodyPr/>
          <a:lstStyle/>
          <a:p>
            <a:fld id="{B6282AF4-0017-42BF-BD3A-35C35AE75A91}" type="slidenum">
              <a:rPr lang="en-US" smtClean="0"/>
              <a:t>22</a:t>
            </a:fld>
            <a:endParaRPr lang="en-US" dirty="0"/>
          </a:p>
        </p:txBody>
      </p:sp>
    </p:spTree>
    <p:extLst>
      <p:ext uri="{BB962C8B-B14F-4D97-AF65-F5344CB8AC3E}">
        <p14:creationId xmlns:p14="http://schemas.microsoft.com/office/powerpoint/2010/main" val="2416193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information available from OSHA on preventing musculoskeletal injuries in foundries.  Hazards in fabrication shops and steel handling have similarities because of the large heavy shapes that are handled.</a:t>
            </a:r>
          </a:p>
        </p:txBody>
      </p:sp>
      <p:sp>
        <p:nvSpPr>
          <p:cNvPr id="4" name="Slide Number Placeholder 3"/>
          <p:cNvSpPr>
            <a:spLocks noGrp="1"/>
          </p:cNvSpPr>
          <p:nvPr>
            <p:ph type="sldNum" sz="quarter" idx="10"/>
          </p:nvPr>
        </p:nvSpPr>
        <p:spPr/>
        <p:txBody>
          <a:bodyPr/>
          <a:lstStyle/>
          <a:p>
            <a:fld id="{B6282AF4-0017-42BF-BD3A-35C35AE75A91}" type="slidenum">
              <a:rPr lang="en-US" smtClean="0"/>
              <a:t>23</a:t>
            </a:fld>
            <a:endParaRPr lang="en-US" dirty="0"/>
          </a:p>
        </p:txBody>
      </p:sp>
    </p:spTree>
    <p:extLst>
      <p:ext uri="{BB962C8B-B14F-4D97-AF65-F5344CB8AC3E}">
        <p14:creationId xmlns:p14="http://schemas.microsoft.com/office/powerpoint/2010/main" val="1725778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the top ten most frequently cited OSHA standards in warehousing.</a:t>
            </a:r>
          </a:p>
        </p:txBody>
      </p:sp>
      <p:sp>
        <p:nvSpPr>
          <p:cNvPr id="4" name="Slide Number Placeholder 3"/>
          <p:cNvSpPr>
            <a:spLocks noGrp="1"/>
          </p:cNvSpPr>
          <p:nvPr>
            <p:ph type="sldNum" sz="quarter" idx="10"/>
          </p:nvPr>
        </p:nvSpPr>
        <p:spPr/>
        <p:txBody>
          <a:bodyPr/>
          <a:lstStyle/>
          <a:p>
            <a:fld id="{B6282AF4-0017-42BF-BD3A-35C35AE75A91}" type="slidenum">
              <a:rPr lang="en-US" smtClean="0"/>
              <a:t>24</a:t>
            </a:fld>
            <a:endParaRPr lang="en-US" dirty="0"/>
          </a:p>
        </p:txBody>
      </p:sp>
    </p:spTree>
    <p:extLst>
      <p:ext uri="{BB962C8B-B14F-4D97-AF65-F5344CB8AC3E}">
        <p14:creationId xmlns:p14="http://schemas.microsoft.com/office/powerpoint/2010/main" val="4051192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should summarize key points of the training module.</a:t>
            </a:r>
          </a:p>
        </p:txBody>
      </p:sp>
      <p:sp>
        <p:nvSpPr>
          <p:cNvPr id="4" name="Slide Number Placeholder 3"/>
          <p:cNvSpPr>
            <a:spLocks noGrp="1"/>
          </p:cNvSpPr>
          <p:nvPr>
            <p:ph type="sldNum" sz="quarter" idx="10"/>
          </p:nvPr>
        </p:nvSpPr>
        <p:spPr/>
        <p:txBody>
          <a:bodyPr/>
          <a:lstStyle/>
          <a:p>
            <a:fld id="{B6282AF4-0017-42BF-BD3A-35C35AE75A91}" type="slidenum">
              <a:rPr lang="en-US" smtClean="0"/>
              <a:t>25</a:t>
            </a:fld>
            <a:endParaRPr lang="en-US" dirty="0"/>
          </a:p>
        </p:txBody>
      </p:sp>
    </p:spTree>
    <p:extLst>
      <p:ext uri="{BB962C8B-B14F-4D97-AF65-F5344CB8AC3E}">
        <p14:creationId xmlns:p14="http://schemas.microsoft.com/office/powerpoint/2010/main" val="2245575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should present hazard mapping as a tool for engaging attendees in recognizing risks in handling steel.</a:t>
            </a:r>
          </a:p>
        </p:txBody>
      </p:sp>
      <p:sp>
        <p:nvSpPr>
          <p:cNvPr id="4" name="Slide Number Placeholder 3"/>
          <p:cNvSpPr>
            <a:spLocks noGrp="1"/>
          </p:cNvSpPr>
          <p:nvPr>
            <p:ph type="sldNum" sz="quarter" idx="10"/>
          </p:nvPr>
        </p:nvSpPr>
        <p:spPr/>
        <p:txBody>
          <a:bodyPr/>
          <a:lstStyle/>
          <a:p>
            <a:fld id="{B6282AF4-0017-42BF-BD3A-35C35AE75A91}" type="slidenum">
              <a:rPr lang="en-US" smtClean="0"/>
              <a:t>26</a:t>
            </a:fld>
            <a:endParaRPr lang="en-US" dirty="0"/>
          </a:p>
        </p:txBody>
      </p:sp>
    </p:spTree>
    <p:extLst>
      <p:ext uri="{BB962C8B-B14F-4D97-AF65-F5344CB8AC3E}">
        <p14:creationId xmlns:p14="http://schemas.microsoft.com/office/powerpoint/2010/main" val="3757784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should present the learning activity group exercise. Distribute the written exercise sheets Part A and Part B. Distribute the Hazard Map flow diagram. Distribute the Hazard Map Template for attendees to record their answers. Attendees should also mark the Hazard Map with markers. Please note this activity requires the presenter to bring red and blue markers for use by attendees in marking the Hazard Map.</a:t>
            </a:r>
          </a:p>
        </p:txBody>
      </p:sp>
      <p:sp>
        <p:nvSpPr>
          <p:cNvPr id="4" name="Slide Number Placeholder 3"/>
          <p:cNvSpPr>
            <a:spLocks noGrp="1"/>
          </p:cNvSpPr>
          <p:nvPr>
            <p:ph type="sldNum" sz="quarter" idx="10"/>
          </p:nvPr>
        </p:nvSpPr>
        <p:spPr/>
        <p:txBody>
          <a:bodyPr/>
          <a:lstStyle/>
          <a:p>
            <a:fld id="{B6282AF4-0017-42BF-BD3A-35C35AE75A91}" type="slidenum">
              <a:rPr lang="en-US" smtClean="0"/>
              <a:t>27</a:t>
            </a:fld>
            <a:endParaRPr lang="en-US" dirty="0"/>
          </a:p>
        </p:txBody>
      </p:sp>
    </p:spTree>
    <p:extLst>
      <p:ext uri="{BB962C8B-B14F-4D97-AF65-F5344CB8AC3E}">
        <p14:creationId xmlns:p14="http://schemas.microsoft.com/office/powerpoint/2010/main" val="1256709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should present the learning activity group exercise. Distribute the written exercise sheets Part A and Part B. Form groups of 3-4 people. Distribute markers to groups.</a:t>
            </a:r>
          </a:p>
        </p:txBody>
      </p:sp>
      <p:sp>
        <p:nvSpPr>
          <p:cNvPr id="4" name="Slide Number Placeholder 3"/>
          <p:cNvSpPr>
            <a:spLocks noGrp="1"/>
          </p:cNvSpPr>
          <p:nvPr>
            <p:ph type="sldNum" sz="quarter" idx="10"/>
          </p:nvPr>
        </p:nvSpPr>
        <p:spPr/>
        <p:txBody>
          <a:bodyPr/>
          <a:lstStyle/>
          <a:p>
            <a:fld id="{B6282AF4-0017-42BF-BD3A-35C35AE75A91}" type="slidenum">
              <a:rPr lang="en-US" smtClean="0"/>
              <a:t>28</a:t>
            </a:fld>
            <a:endParaRPr lang="en-US" dirty="0"/>
          </a:p>
        </p:txBody>
      </p:sp>
    </p:spTree>
    <p:extLst>
      <p:ext uri="{BB962C8B-B14F-4D97-AF65-F5344CB8AC3E}">
        <p14:creationId xmlns:p14="http://schemas.microsoft.com/office/powerpoint/2010/main" val="32992453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Conduct exercise. 15 Minutes. Circulate and guide attendees.</a:t>
            </a:r>
          </a:p>
        </p:txBody>
      </p:sp>
      <p:sp>
        <p:nvSpPr>
          <p:cNvPr id="4" name="Slide Number Placeholder 3"/>
          <p:cNvSpPr>
            <a:spLocks noGrp="1"/>
          </p:cNvSpPr>
          <p:nvPr>
            <p:ph type="sldNum" sz="quarter" idx="10"/>
          </p:nvPr>
        </p:nvSpPr>
        <p:spPr/>
        <p:txBody>
          <a:bodyPr/>
          <a:lstStyle/>
          <a:p>
            <a:fld id="{B6282AF4-0017-42BF-BD3A-35C35AE75A91}" type="slidenum">
              <a:rPr lang="en-US" smtClean="0"/>
              <a:t>29</a:t>
            </a:fld>
            <a:endParaRPr lang="en-US" dirty="0"/>
          </a:p>
        </p:txBody>
      </p:sp>
    </p:spTree>
    <p:extLst>
      <p:ext uri="{BB962C8B-B14F-4D97-AF65-F5344CB8AC3E}">
        <p14:creationId xmlns:p14="http://schemas.microsoft.com/office/powerpoint/2010/main" val="2771258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2" y="4343400"/>
            <a:ext cx="5486399" cy="4114800"/>
          </a:xfrm>
          <a:prstGeom prst="rect">
            <a:avLst/>
          </a:prstGeom>
        </p:spPr>
        <p:txBody>
          <a:bodyPr lIns="89715" tIns="89715" rIns="89715" bIns="89715" anchor="t" anchorCtr="0">
            <a:noAutofit/>
          </a:bodyPr>
          <a:lstStyle/>
          <a:p>
            <a:endParaRPr dirty="0"/>
          </a:p>
        </p:txBody>
      </p:sp>
    </p:spTree>
    <p:extLst>
      <p:ext uri="{BB962C8B-B14F-4D97-AF65-F5344CB8AC3E}">
        <p14:creationId xmlns:p14="http://schemas.microsoft.com/office/powerpoint/2010/main" val="20066472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Attendees should work on group activity A.</a:t>
            </a:r>
          </a:p>
        </p:txBody>
      </p:sp>
      <p:sp>
        <p:nvSpPr>
          <p:cNvPr id="4" name="Slide Number Placeholder 3"/>
          <p:cNvSpPr>
            <a:spLocks noGrp="1"/>
          </p:cNvSpPr>
          <p:nvPr>
            <p:ph type="sldNum" sz="quarter" idx="10"/>
          </p:nvPr>
        </p:nvSpPr>
        <p:spPr/>
        <p:txBody>
          <a:bodyPr/>
          <a:lstStyle/>
          <a:p>
            <a:fld id="{B6282AF4-0017-42BF-BD3A-35C35AE75A91}" type="slidenum">
              <a:rPr lang="en-US" smtClean="0"/>
              <a:t>30</a:t>
            </a:fld>
            <a:endParaRPr lang="en-US" dirty="0"/>
          </a:p>
        </p:txBody>
      </p:sp>
    </p:spTree>
    <p:extLst>
      <p:ext uri="{BB962C8B-B14F-4D97-AF65-F5344CB8AC3E}">
        <p14:creationId xmlns:p14="http://schemas.microsoft.com/office/powerpoint/2010/main" val="7340143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Attendees should work on group activity B</a:t>
            </a:r>
          </a:p>
        </p:txBody>
      </p:sp>
      <p:sp>
        <p:nvSpPr>
          <p:cNvPr id="4" name="Slide Number Placeholder 3"/>
          <p:cNvSpPr>
            <a:spLocks noGrp="1"/>
          </p:cNvSpPr>
          <p:nvPr>
            <p:ph type="sldNum" sz="quarter" idx="10"/>
          </p:nvPr>
        </p:nvSpPr>
        <p:spPr/>
        <p:txBody>
          <a:bodyPr/>
          <a:lstStyle/>
          <a:p>
            <a:fld id="{B6282AF4-0017-42BF-BD3A-35C35AE75A91}" type="slidenum">
              <a:rPr lang="en-US" smtClean="0"/>
              <a:t>31</a:t>
            </a:fld>
            <a:endParaRPr lang="en-US" dirty="0"/>
          </a:p>
        </p:txBody>
      </p:sp>
    </p:spTree>
    <p:extLst>
      <p:ext uri="{BB962C8B-B14F-4D97-AF65-F5344CB8AC3E}">
        <p14:creationId xmlns:p14="http://schemas.microsoft.com/office/powerpoint/2010/main" val="23248358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at least one group report out their analysis.</a:t>
            </a:r>
          </a:p>
        </p:txBody>
      </p:sp>
      <p:sp>
        <p:nvSpPr>
          <p:cNvPr id="4" name="Slide Number Placeholder 3"/>
          <p:cNvSpPr>
            <a:spLocks noGrp="1"/>
          </p:cNvSpPr>
          <p:nvPr>
            <p:ph type="sldNum" sz="quarter" idx="10"/>
          </p:nvPr>
        </p:nvSpPr>
        <p:spPr/>
        <p:txBody>
          <a:bodyPr/>
          <a:lstStyle/>
          <a:p>
            <a:fld id="{B6282AF4-0017-42BF-BD3A-35C35AE75A91}" type="slidenum">
              <a:rPr lang="en-US" smtClean="0"/>
              <a:t>32</a:t>
            </a:fld>
            <a:endParaRPr lang="en-US" dirty="0"/>
          </a:p>
        </p:txBody>
      </p:sp>
    </p:spTree>
    <p:extLst>
      <p:ext uri="{BB962C8B-B14F-4D97-AF65-F5344CB8AC3E}">
        <p14:creationId xmlns:p14="http://schemas.microsoft.com/office/powerpoint/2010/main" val="3808980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should explain the four key learning objectives of the training module.</a:t>
            </a:r>
          </a:p>
        </p:txBody>
      </p:sp>
      <p:sp>
        <p:nvSpPr>
          <p:cNvPr id="4" name="Slide Number Placeholder 3"/>
          <p:cNvSpPr>
            <a:spLocks noGrp="1"/>
          </p:cNvSpPr>
          <p:nvPr>
            <p:ph type="sldNum" sz="quarter" idx="10"/>
          </p:nvPr>
        </p:nvSpPr>
        <p:spPr/>
        <p:txBody>
          <a:bodyPr/>
          <a:lstStyle/>
          <a:p>
            <a:fld id="{B6282AF4-0017-42BF-BD3A-35C35AE75A91}" type="slidenum">
              <a:rPr lang="en-US" smtClean="0"/>
              <a:t>4</a:t>
            </a:fld>
            <a:endParaRPr lang="en-US" dirty="0"/>
          </a:p>
        </p:txBody>
      </p:sp>
    </p:spTree>
    <p:extLst>
      <p:ext uri="{BB962C8B-B14F-4D97-AF65-F5344CB8AC3E}">
        <p14:creationId xmlns:p14="http://schemas.microsoft.com/office/powerpoint/2010/main" val="3612427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should emphasize the unique aspects of the steel handling industry. Engage attendees in identifying other unique aspects.</a:t>
            </a:r>
          </a:p>
        </p:txBody>
      </p:sp>
      <p:sp>
        <p:nvSpPr>
          <p:cNvPr id="4" name="Slide Number Placeholder 3"/>
          <p:cNvSpPr>
            <a:spLocks noGrp="1"/>
          </p:cNvSpPr>
          <p:nvPr>
            <p:ph type="sldNum" sz="quarter" idx="10"/>
          </p:nvPr>
        </p:nvSpPr>
        <p:spPr/>
        <p:txBody>
          <a:bodyPr/>
          <a:lstStyle/>
          <a:p>
            <a:fld id="{B6282AF4-0017-42BF-BD3A-35C35AE75A91}" type="slidenum">
              <a:rPr lang="en-US" smtClean="0"/>
              <a:t>5</a:t>
            </a:fld>
            <a:endParaRPr lang="en-US" dirty="0"/>
          </a:p>
        </p:txBody>
      </p:sp>
    </p:spTree>
    <p:extLst>
      <p:ext uri="{BB962C8B-B14F-4D97-AF65-F5344CB8AC3E}">
        <p14:creationId xmlns:p14="http://schemas.microsoft.com/office/powerpoint/2010/main" val="3765143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should emphasize the unique aspects of the steel handling industry. Engage attendees in identifying other unique aspects.</a:t>
            </a:r>
          </a:p>
        </p:txBody>
      </p:sp>
      <p:sp>
        <p:nvSpPr>
          <p:cNvPr id="4" name="Slide Number Placeholder 3"/>
          <p:cNvSpPr>
            <a:spLocks noGrp="1"/>
          </p:cNvSpPr>
          <p:nvPr>
            <p:ph type="sldNum" sz="quarter" idx="10"/>
          </p:nvPr>
        </p:nvSpPr>
        <p:spPr/>
        <p:txBody>
          <a:bodyPr/>
          <a:lstStyle/>
          <a:p>
            <a:fld id="{B6282AF4-0017-42BF-BD3A-35C35AE75A91}" type="slidenum">
              <a:rPr lang="en-US" smtClean="0"/>
              <a:t>6</a:t>
            </a:fld>
            <a:endParaRPr lang="en-US" dirty="0"/>
          </a:p>
        </p:txBody>
      </p:sp>
    </p:spTree>
    <p:extLst>
      <p:ext uri="{BB962C8B-B14F-4D97-AF65-F5344CB8AC3E}">
        <p14:creationId xmlns:p14="http://schemas.microsoft.com/office/powerpoint/2010/main" val="4040596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should emphasize the unique aspects of the steel handling industry. Engage attendees in identifying other unique aspects.</a:t>
            </a:r>
            <a:endParaRPr lang="en-US" dirty="0"/>
          </a:p>
        </p:txBody>
      </p:sp>
      <p:sp>
        <p:nvSpPr>
          <p:cNvPr id="4" name="Slide Number Placeholder 3"/>
          <p:cNvSpPr>
            <a:spLocks noGrp="1"/>
          </p:cNvSpPr>
          <p:nvPr>
            <p:ph type="sldNum" sz="quarter" idx="10"/>
          </p:nvPr>
        </p:nvSpPr>
        <p:spPr/>
        <p:txBody>
          <a:bodyPr/>
          <a:lstStyle/>
          <a:p>
            <a:fld id="{B6282AF4-0017-42BF-BD3A-35C35AE75A91}" type="slidenum">
              <a:rPr lang="en-US" smtClean="0"/>
              <a:t>7</a:t>
            </a:fld>
            <a:endParaRPr lang="en-US" dirty="0"/>
          </a:p>
        </p:txBody>
      </p:sp>
    </p:spTree>
    <p:extLst>
      <p:ext uri="{BB962C8B-B14F-4D97-AF65-F5344CB8AC3E}">
        <p14:creationId xmlns:p14="http://schemas.microsoft.com/office/powerpoint/2010/main" val="1410527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should emphasize the unique aspects of the steel handling industry. Engage attendees in identifying other unique aspects.</a:t>
            </a:r>
          </a:p>
        </p:txBody>
      </p:sp>
      <p:sp>
        <p:nvSpPr>
          <p:cNvPr id="4" name="Slide Number Placeholder 3"/>
          <p:cNvSpPr>
            <a:spLocks noGrp="1"/>
          </p:cNvSpPr>
          <p:nvPr>
            <p:ph type="sldNum" sz="quarter" idx="10"/>
          </p:nvPr>
        </p:nvSpPr>
        <p:spPr/>
        <p:txBody>
          <a:bodyPr/>
          <a:lstStyle/>
          <a:p>
            <a:fld id="{B6282AF4-0017-42BF-BD3A-35C35AE75A91}" type="slidenum">
              <a:rPr lang="en-US" smtClean="0"/>
              <a:t>8</a:t>
            </a:fld>
            <a:endParaRPr lang="en-US" dirty="0"/>
          </a:p>
        </p:txBody>
      </p:sp>
    </p:spTree>
    <p:extLst>
      <p:ext uri="{BB962C8B-B14F-4D97-AF65-F5344CB8AC3E}">
        <p14:creationId xmlns:p14="http://schemas.microsoft.com/office/powerpoint/2010/main" val="3604393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should emphasize the unique aspects of the steel handling industry. Engage attendees in identifying others.</a:t>
            </a:r>
          </a:p>
        </p:txBody>
      </p:sp>
      <p:sp>
        <p:nvSpPr>
          <p:cNvPr id="4" name="Slide Number Placeholder 3"/>
          <p:cNvSpPr>
            <a:spLocks noGrp="1"/>
          </p:cNvSpPr>
          <p:nvPr>
            <p:ph type="sldNum" sz="quarter" idx="10"/>
          </p:nvPr>
        </p:nvSpPr>
        <p:spPr/>
        <p:txBody>
          <a:bodyPr/>
          <a:lstStyle/>
          <a:p>
            <a:fld id="{B6282AF4-0017-42BF-BD3A-35C35AE75A91}" type="slidenum">
              <a:rPr lang="en-US" smtClean="0"/>
              <a:t>9</a:t>
            </a:fld>
            <a:endParaRPr lang="en-US" dirty="0"/>
          </a:p>
        </p:txBody>
      </p:sp>
    </p:spTree>
    <p:extLst>
      <p:ext uri="{BB962C8B-B14F-4D97-AF65-F5344CB8AC3E}">
        <p14:creationId xmlns:p14="http://schemas.microsoft.com/office/powerpoint/2010/main" val="1298967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Body">
    <p:bg>
      <p:bgPr>
        <a:solidFill>
          <a:schemeClr val="bg1"/>
        </a:solidFill>
        <a:effectLst/>
      </p:bgPr>
    </p:bg>
    <p:spTree>
      <p:nvGrpSpPr>
        <p:cNvPr id="1" name="Shape 13"/>
        <p:cNvGrpSpPr/>
        <p:nvPr/>
      </p:nvGrpSpPr>
      <p:grpSpPr>
        <a:xfrm>
          <a:off x="0" y="0"/>
          <a:ext cx="0" cy="0"/>
          <a:chOff x="0" y="0"/>
          <a:chExt cx="0" cy="0"/>
        </a:xfrm>
      </p:grpSpPr>
      <p:sp>
        <p:nvSpPr>
          <p:cNvPr id="15" name="Shape 15"/>
          <p:cNvSpPr txBox="1">
            <a:spLocks noGrp="1"/>
          </p:cNvSpPr>
          <p:nvPr>
            <p:ph type="body" idx="1"/>
          </p:nvPr>
        </p:nvSpPr>
        <p:spPr>
          <a:xfrm>
            <a:off x="544011" y="1524001"/>
            <a:ext cx="7726101" cy="3724153"/>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dirty="0"/>
          </a:p>
        </p:txBody>
      </p:sp>
      <p:cxnSp>
        <p:nvCxnSpPr>
          <p:cNvPr id="16" name="Shape 16"/>
          <p:cNvCxnSpPr/>
          <p:nvPr/>
        </p:nvCxnSpPr>
        <p:spPr>
          <a:xfrm>
            <a:off x="457200" y="1524000"/>
            <a:ext cx="8229600" cy="0"/>
          </a:xfrm>
          <a:prstGeom prst="straightConnector1">
            <a:avLst/>
          </a:prstGeom>
          <a:noFill/>
          <a:ln w="50800" cap="flat">
            <a:solidFill>
              <a:srgbClr val="1155CC"/>
            </a:solidFill>
            <a:prstDash val="solid"/>
            <a:round/>
            <a:headEnd type="none" w="med" len="med"/>
            <a:tailEnd type="none" w="med" len="med"/>
          </a:ln>
        </p:spPr>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Box 3"/>
          <p:cNvSpPr txBox="1"/>
          <p:nvPr userDrawn="1"/>
        </p:nvSpPr>
        <p:spPr>
          <a:xfrm>
            <a:off x="5497975" y="5617580"/>
            <a:ext cx="538223" cy="738664"/>
          </a:xfrm>
          <a:prstGeom prst="rect">
            <a:avLst/>
          </a:prstGeom>
          <a:noFill/>
        </p:spPr>
        <p:txBody>
          <a:bodyPr wrap="square" rtlCol="0">
            <a:spAutoFit/>
          </a:bodyPr>
          <a:lstStyle/>
          <a:p>
            <a:endParaRPr lang="en-US" sz="1400" kern="0" dirty="0">
              <a:solidFill>
                <a:srgbClr val="000000"/>
              </a:solidFill>
              <a:cs typeface="Arial"/>
              <a:sym typeface="Arial"/>
              <a:rtl val="0"/>
            </a:endParaRPr>
          </a:p>
          <a:p>
            <a:endParaRPr lang="en-US" sz="1400" kern="0" dirty="0">
              <a:solidFill>
                <a:srgbClr val="000000"/>
              </a:solidFill>
              <a:cs typeface="Arial"/>
              <a:sym typeface="Arial"/>
              <a:rtl val="0"/>
            </a:endParaRPr>
          </a:p>
          <a:p>
            <a:endParaRPr lang="en-US" sz="1400" kern="0" dirty="0">
              <a:solidFill>
                <a:srgbClr val="000000"/>
              </a:solidFill>
              <a:cs typeface="Arial"/>
              <a:sym typeface="Arial"/>
              <a:rtl val="0"/>
            </a:endParaRPr>
          </a:p>
        </p:txBody>
      </p:sp>
      <p:sp>
        <p:nvSpPr>
          <p:cNvPr id="3" name="Date Placeholder 2"/>
          <p:cNvSpPr>
            <a:spLocks noGrp="1"/>
          </p:cNvSpPr>
          <p:nvPr>
            <p:ph type="dt" sz="half" idx="10"/>
          </p:nvPr>
        </p:nvSpPr>
        <p:spPr/>
        <p:txBody>
          <a:bodyPr/>
          <a:lstStyle/>
          <a:p>
            <a:fld id="{0C14CE1B-F488-4122-92AB-67F1FD3B56D4}" type="datetime1">
              <a:rPr lang="en-US" smtClean="0">
                <a:solidFill>
                  <a:srgbClr val="000000">
                    <a:tint val="75000"/>
                  </a:srgbClr>
                </a:solidFill>
              </a:rPr>
              <a:t>7/23/2018</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B3F18419-AC6D-4ED2-A892-A000DD3A58AB}"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8289609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200"/>
          </a:xfrm>
          <a:prstGeom prst="rect">
            <a:avLst/>
          </a:prstGeom>
          <a:noFill/>
          <a:ln>
            <a:noFill/>
          </a:ln>
        </p:spPr>
        <p:txBody>
          <a:bodyPr lIns="91425" tIns="91425" rIns="91425" bIns="91425" anchor="b" anchorCtr="0"/>
          <a:lstStyle>
            <a:lvl1pPr rtl="0">
              <a:spcBef>
                <a:spcPts val="0"/>
              </a:spcBef>
              <a:buClr>
                <a:srgbClr val="1155CC"/>
              </a:buClr>
              <a:buSzPct val="100000"/>
              <a:buNone/>
              <a:defRPr sz="3600" b="1">
                <a:solidFill>
                  <a:srgbClr val="1155CC"/>
                </a:solidFill>
              </a:defRPr>
            </a:lvl1pPr>
            <a:lvl2pPr rtl="0">
              <a:spcBef>
                <a:spcPts val="0"/>
              </a:spcBef>
              <a:buClr>
                <a:schemeClr val="accent1"/>
              </a:buClr>
              <a:buSzPct val="100000"/>
              <a:buNone/>
              <a:defRPr sz="3600" b="1">
                <a:solidFill>
                  <a:schemeClr val="accent1"/>
                </a:solidFill>
              </a:defRPr>
            </a:lvl2pPr>
            <a:lvl3pPr rtl="0">
              <a:spcBef>
                <a:spcPts val="0"/>
              </a:spcBef>
              <a:buClr>
                <a:schemeClr val="accent1"/>
              </a:buClr>
              <a:buSzPct val="100000"/>
              <a:buNone/>
              <a:defRPr sz="3600" b="1">
                <a:solidFill>
                  <a:schemeClr val="accent1"/>
                </a:solidFill>
              </a:defRPr>
            </a:lvl3pPr>
            <a:lvl4pPr rtl="0">
              <a:spcBef>
                <a:spcPts val="0"/>
              </a:spcBef>
              <a:buClr>
                <a:schemeClr val="accent1"/>
              </a:buClr>
              <a:buSzPct val="100000"/>
              <a:buNone/>
              <a:defRPr sz="3600" b="1">
                <a:solidFill>
                  <a:schemeClr val="accent1"/>
                </a:solidFill>
              </a:defRPr>
            </a:lvl4pPr>
            <a:lvl5pPr rtl="0">
              <a:spcBef>
                <a:spcPts val="0"/>
              </a:spcBef>
              <a:buClr>
                <a:schemeClr val="accent1"/>
              </a:buClr>
              <a:buSzPct val="100000"/>
              <a:buNone/>
              <a:defRPr sz="3600" b="1">
                <a:solidFill>
                  <a:schemeClr val="accent1"/>
                </a:solidFill>
              </a:defRPr>
            </a:lvl5pPr>
            <a:lvl6pPr rtl="0">
              <a:spcBef>
                <a:spcPts val="0"/>
              </a:spcBef>
              <a:buClr>
                <a:schemeClr val="accent1"/>
              </a:buClr>
              <a:buSzPct val="100000"/>
              <a:buNone/>
              <a:defRPr sz="3600" b="1">
                <a:solidFill>
                  <a:schemeClr val="accent1"/>
                </a:solidFill>
              </a:defRPr>
            </a:lvl6pPr>
            <a:lvl7pPr rtl="0">
              <a:spcBef>
                <a:spcPts val="0"/>
              </a:spcBef>
              <a:buClr>
                <a:schemeClr val="accent1"/>
              </a:buClr>
              <a:buSzPct val="100000"/>
              <a:buNone/>
              <a:defRPr sz="3600" b="1">
                <a:solidFill>
                  <a:schemeClr val="accent1"/>
                </a:solidFill>
              </a:defRPr>
            </a:lvl7pPr>
            <a:lvl8pPr rtl="0">
              <a:spcBef>
                <a:spcPts val="0"/>
              </a:spcBef>
              <a:buClr>
                <a:schemeClr val="accent1"/>
              </a:buClr>
              <a:buSzPct val="100000"/>
              <a:buNone/>
              <a:defRPr sz="3600" b="1">
                <a:solidFill>
                  <a:schemeClr val="accent1"/>
                </a:solidFill>
              </a:defRPr>
            </a:lvl8pPr>
            <a:lvl9pPr rtl="0">
              <a:spcBef>
                <a:spcPts val="0"/>
              </a:spcBef>
              <a:buClr>
                <a:schemeClr val="accent1"/>
              </a:buClr>
              <a:buSzPct val="100000"/>
              <a:buNone/>
              <a:defRPr sz="3600" b="1">
                <a:solidFill>
                  <a:schemeClr val="accent1"/>
                </a:solidFill>
              </a:defRPr>
            </a:lvl9pPr>
          </a:lstStyle>
          <a:p>
            <a:endParaRPr/>
          </a:p>
        </p:txBody>
      </p:sp>
      <p:sp>
        <p:nvSpPr>
          <p:cNvPr id="6" name="Shape 6"/>
          <p:cNvSpPr txBox="1">
            <a:spLocks noGrp="1"/>
          </p:cNvSpPr>
          <p:nvPr>
            <p:ph type="body" idx="1"/>
          </p:nvPr>
        </p:nvSpPr>
        <p:spPr>
          <a:xfrm>
            <a:off x="457200" y="1600201"/>
            <a:ext cx="8229600" cy="4967599"/>
          </a:xfrm>
          <a:prstGeom prst="rect">
            <a:avLst/>
          </a:prstGeom>
          <a:noFill/>
          <a:ln>
            <a:noFill/>
          </a:ln>
        </p:spPr>
        <p:txBody>
          <a:bodyPr lIns="91425" tIns="91425" rIns="91425" bIns="91425" anchor="t" anchorCtr="0"/>
          <a:lstStyle>
            <a:lvl1pPr rtl="0">
              <a:spcBef>
                <a:spcPts val="600"/>
              </a:spcBef>
              <a:buClr>
                <a:schemeClr val="dk1"/>
              </a:buClr>
              <a:buSzPct val="100000"/>
              <a:defRPr sz="3000">
                <a:solidFill>
                  <a:schemeClr val="dk1"/>
                </a:solidFill>
              </a:defRPr>
            </a:lvl1pPr>
            <a:lvl2pPr rtl="0">
              <a:spcBef>
                <a:spcPts val="480"/>
              </a:spcBef>
              <a:buClr>
                <a:schemeClr val="dk1"/>
              </a:buClr>
              <a:buSzPct val="100000"/>
              <a:defRPr sz="2400">
                <a:solidFill>
                  <a:schemeClr val="dk1"/>
                </a:solidFill>
              </a:defRPr>
            </a:lvl2pPr>
            <a:lvl3pPr rtl="0">
              <a:spcBef>
                <a:spcPts val="480"/>
              </a:spcBef>
              <a:buClr>
                <a:schemeClr val="dk1"/>
              </a:buClr>
              <a:buSzPct val="100000"/>
              <a:defRPr sz="2400">
                <a:solidFill>
                  <a:schemeClr val="dk1"/>
                </a:solidFill>
              </a:defRPr>
            </a:lvl3pPr>
            <a:lvl4pPr rtl="0">
              <a:spcBef>
                <a:spcPts val="360"/>
              </a:spcBef>
              <a:buClr>
                <a:schemeClr val="dk1"/>
              </a:buClr>
              <a:buSzPct val="100000"/>
              <a:defRPr sz="1800">
                <a:solidFill>
                  <a:schemeClr val="dk1"/>
                </a:solidFill>
              </a:defRPr>
            </a:lvl4pPr>
            <a:lvl5pPr rtl="0">
              <a:spcBef>
                <a:spcPts val="360"/>
              </a:spcBef>
              <a:buClr>
                <a:schemeClr val="dk1"/>
              </a:buClr>
              <a:buSzPct val="100000"/>
              <a:defRPr sz="1800">
                <a:solidFill>
                  <a:schemeClr val="dk1"/>
                </a:solidFill>
              </a:defRPr>
            </a:lvl5pPr>
            <a:lvl6pPr rtl="0">
              <a:spcBef>
                <a:spcPts val="360"/>
              </a:spcBef>
              <a:buClr>
                <a:schemeClr val="dk1"/>
              </a:buClr>
              <a:buSzPct val="100000"/>
              <a:defRPr sz="1800">
                <a:solidFill>
                  <a:schemeClr val="dk1"/>
                </a:solidFill>
              </a:defRPr>
            </a:lvl6pPr>
            <a:lvl7pPr rtl="0">
              <a:spcBef>
                <a:spcPts val="360"/>
              </a:spcBef>
              <a:buClr>
                <a:schemeClr val="dk1"/>
              </a:buClr>
              <a:buSzPct val="100000"/>
              <a:defRPr sz="1800">
                <a:solidFill>
                  <a:schemeClr val="dk1"/>
                </a:solidFill>
              </a:defRPr>
            </a:lvl7pPr>
            <a:lvl8pPr rtl="0">
              <a:spcBef>
                <a:spcPts val="360"/>
              </a:spcBef>
              <a:buClr>
                <a:schemeClr val="dk1"/>
              </a:buClr>
              <a:buSzPct val="100000"/>
              <a:defRPr sz="1800">
                <a:solidFill>
                  <a:schemeClr val="dk1"/>
                </a:solidFill>
              </a:defRPr>
            </a:lvl8pPr>
            <a:lvl9pPr rtl="0">
              <a:spcBef>
                <a:spcPts val="360"/>
              </a:spcBef>
              <a:buClr>
                <a:schemeClr val="dk1"/>
              </a:buClr>
              <a:buSzPct val="100000"/>
              <a:defRPr sz="1800">
                <a:solidFill>
                  <a:schemeClr val="dk1"/>
                </a:solidFill>
              </a:defRPr>
            </a:lvl9pPr>
          </a:lstStyle>
          <a:p>
            <a:endParaRPr dirty="0"/>
          </a:p>
        </p:txBody>
      </p:sp>
      <p:cxnSp>
        <p:nvCxnSpPr>
          <p:cNvPr id="7" name="Shape 7"/>
          <p:cNvCxnSpPr/>
          <p:nvPr/>
        </p:nvCxnSpPr>
        <p:spPr>
          <a:xfrm>
            <a:off x="457200" y="6697679"/>
            <a:ext cx="8229600" cy="0"/>
          </a:xfrm>
          <a:prstGeom prst="straightConnector1">
            <a:avLst/>
          </a:prstGeom>
          <a:noFill/>
          <a:ln w="50800" cap="flat">
            <a:solidFill>
              <a:schemeClr val="lt2"/>
            </a:solidFill>
            <a:prstDash val="solid"/>
            <a:round/>
            <a:headEnd type="none" w="med" len="med"/>
            <a:tailEnd type="none" w="med" len="med"/>
          </a:ln>
        </p:spPr>
      </p:cxnSp>
      <p:sp>
        <p:nvSpPr>
          <p:cNvPr id="2" name="Footer Placeholder 1"/>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kern="0" dirty="0">
              <a:solidFill>
                <a:srgbClr val="000000">
                  <a:tint val="75000"/>
                </a:srgbClr>
              </a:solidFill>
              <a:cs typeface="Arial"/>
              <a:sym typeface="Arial"/>
              <a:rtl val="0"/>
            </a:endParaRPr>
          </a:p>
        </p:txBody>
      </p:sp>
      <p:sp>
        <p:nvSpPr>
          <p:cNvPr id="3" name="Slide Number Placeholder 2"/>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B3F18419-AC6D-4ED2-A892-A000DD3A58AB}" type="slidenum">
              <a:rPr lang="en-US" kern="0" smtClean="0">
                <a:solidFill>
                  <a:srgbClr val="000000">
                    <a:tint val="75000"/>
                  </a:srgbClr>
                </a:solidFill>
                <a:cs typeface="Arial"/>
                <a:sym typeface="Arial"/>
                <a:rtl val="0"/>
              </a:rPr>
              <a:pPr/>
              <a:t>‹#›</a:t>
            </a:fld>
            <a:endParaRPr lang="en-US" kern="0" dirty="0">
              <a:solidFill>
                <a:srgbClr val="000000">
                  <a:tint val="75000"/>
                </a:srgbClr>
              </a:solidFill>
              <a:cs typeface="Arial"/>
              <a:sym typeface="Arial"/>
              <a:rtl val="0"/>
            </a:endParaRPr>
          </a:p>
        </p:txBody>
      </p:sp>
      <p:sp>
        <p:nvSpPr>
          <p:cNvPr id="4" name="Date Placeholder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F299BE8B-08E8-4E14-A327-968BBEE774B6}" type="datetime1">
              <a:rPr lang="en-US" kern="0" smtClean="0">
                <a:solidFill>
                  <a:srgbClr val="000000">
                    <a:tint val="75000"/>
                  </a:srgbClr>
                </a:solidFill>
                <a:cs typeface="Arial"/>
                <a:sym typeface="Arial"/>
                <a:rtl val="0"/>
              </a:rPr>
              <a:t>7/23/2018</a:t>
            </a:fld>
            <a:endParaRPr lang="en-US" kern="0" dirty="0">
              <a:solidFill>
                <a:srgbClr val="000000">
                  <a:tint val="75000"/>
                </a:srgbClr>
              </a:solidFill>
              <a:cs typeface="Arial"/>
              <a:sym typeface="Arial"/>
              <a:rtl val="0"/>
            </a:endParaRPr>
          </a:p>
        </p:txBody>
      </p:sp>
    </p:spTree>
    <p:extLst>
      <p:ext uri="{BB962C8B-B14F-4D97-AF65-F5344CB8AC3E}">
        <p14:creationId xmlns:p14="http://schemas.microsoft.com/office/powerpoint/2010/main" val="1795013463"/>
      </p:ext>
    </p:extLst>
  </p:cSld>
  <p:clrMap bg1="lt1" tx1="dk1" bg2="lt2" tx2="dk2" accent1="accent1" accent2="accent2" accent3="accent3" accent4="accent4" accent5="accent5" accent6="accent6" hlink="hlink" folHlink="folHlink"/>
  <p:sldLayoutIdLst>
    <p:sldLayoutId id="2147483665" r:id="rId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www.osha.gov/pls/oshaweb/owadisp.show_document?p_table=STANDARDS&amp;p_id=9696"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aisc.org/content.aspx?id=31450"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Photo - Steel warehouse - fabricated elements ready for shipping"/>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225722" y="1713056"/>
            <a:ext cx="4444678" cy="4444677"/>
          </a:xfrm>
          <a:prstGeom prst="rect">
            <a:avLst/>
          </a:prstGeom>
        </p:spPr>
      </p:pic>
      <p:sp>
        <p:nvSpPr>
          <p:cNvPr id="2" name="Title 1"/>
          <p:cNvSpPr>
            <a:spLocks noGrp="1"/>
          </p:cNvSpPr>
          <p:nvPr>
            <p:ph type="title"/>
          </p:nvPr>
        </p:nvSpPr>
        <p:spPr>
          <a:xfrm>
            <a:off x="245965" y="371238"/>
            <a:ext cx="8229600" cy="1143200"/>
          </a:xfrm>
        </p:spPr>
        <p:txBody>
          <a:bodyPr/>
          <a:lstStyle/>
          <a:p>
            <a:r>
              <a:rPr lang="en-US" dirty="0" smtClean="0">
                <a:solidFill>
                  <a:srgbClr val="0C30B8"/>
                </a:solidFill>
              </a:rPr>
              <a:t>Hazards Overview - </a:t>
            </a:r>
            <a:r>
              <a:rPr lang="en-US" sz="2400" dirty="0" smtClean="0">
                <a:solidFill>
                  <a:srgbClr val="0C30B8"/>
                </a:solidFill>
              </a:rPr>
              <a:t>Module 1</a:t>
            </a:r>
            <a:endParaRPr lang="en-US" sz="2400" dirty="0">
              <a:solidFill>
                <a:srgbClr val="0C30B8"/>
              </a:solidFill>
            </a:endParaRPr>
          </a:p>
        </p:txBody>
      </p:sp>
      <p:sp>
        <p:nvSpPr>
          <p:cNvPr id="3" name="Text Placeholder 2"/>
          <p:cNvSpPr>
            <a:spLocks noGrp="1"/>
          </p:cNvSpPr>
          <p:nvPr>
            <p:ph type="body" idx="1"/>
          </p:nvPr>
        </p:nvSpPr>
        <p:spPr>
          <a:xfrm>
            <a:off x="609601" y="1713056"/>
            <a:ext cx="3616122" cy="3724153"/>
          </a:xfrm>
        </p:spPr>
        <p:txBody>
          <a:bodyPr/>
          <a:lstStyle/>
          <a:p>
            <a:r>
              <a:rPr lang="en-US" dirty="0"/>
              <a:t>S</a:t>
            </a:r>
            <a:r>
              <a:rPr lang="en-US" dirty="0" smtClean="0"/>
              <a:t>pecial </a:t>
            </a:r>
            <a:r>
              <a:rPr lang="en-US" dirty="0"/>
              <a:t>Warehouse </a:t>
            </a:r>
            <a:endParaRPr lang="en-US" dirty="0" smtClean="0"/>
          </a:p>
          <a:p>
            <a:r>
              <a:rPr lang="en-US" dirty="0" smtClean="0"/>
              <a:t>Worker </a:t>
            </a:r>
            <a:r>
              <a:rPr lang="en-US" dirty="0"/>
              <a:t>Hazards </a:t>
            </a:r>
            <a:endParaRPr lang="en-US" dirty="0" smtClean="0"/>
          </a:p>
          <a:p>
            <a:r>
              <a:rPr lang="en-US" dirty="0" smtClean="0"/>
              <a:t>in</a:t>
            </a:r>
            <a:r>
              <a:rPr lang="en-US" sz="2000" dirty="0" smtClean="0"/>
              <a:t> </a:t>
            </a:r>
            <a:r>
              <a:rPr lang="en-US" dirty="0"/>
              <a:t>Structural Steel </a:t>
            </a:r>
            <a:endParaRPr lang="en-US" dirty="0" smtClean="0"/>
          </a:p>
          <a:p>
            <a:r>
              <a:rPr lang="en-US" dirty="0" smtClean="0"/>
              <a:t>Fabricating </a:t>
            </a:r>
            <a:r>
              <a:rPr lang="en-US" dirty="0"/>
              <a:t>and </a:t>
            </a:r>
            <a:endParaRPr lang="en-US" dirty="0" smtClean="0"/>
          </a:p>
          <a:p>
            <a:r>
              <a:rPr lang="en-US" dirty="0" smtClean="0"/>
              <a:t>Supply Companies</a:t>
            </a:r>
            <a:endParaRPr lang="en-US" b="1" dirty="0">
              <a:solidFill>
                <a:srgbClr val="3333CC"/>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a:t>
            </a:fld>
            <a:endParaRPr lang="en-US" dirty="0">
              <a:solidFill>
                <a:srgbClr val="000000">
                  <a:tint val="75000"/>
                </a:srgbClr>
              </a:solidFill>
            </a:endParaRPr>
          </a:p>
        </p:txBody>
      </p:sp>
      <p:sp>
        <p:nvSpPr>
          <p:cNvPr id="7" name="TextBox 6"/>
          <p:cNvSpPr txBox="1"/>
          <p:nvPr/>
        </p:nvSpPr>
        <p:spPr>
          <a:xfrm>
            <a:off x="4724400" y="6157733"/>
            <a:ext cx="4419600" cy="307777"/>
          </a:xfrm>
          <a:prstGeom prst="rect">
            <a:avLst/>
          </a:prstGeom>
          <a:noFill/>
        </p:spPr>
        <p:txBody>
          <a:bodyPr wrap="square" rtlCol="0">
            <a:spAutoFit/>
          </a:bodyPr>
          <a:lstStyle/>
          <a:p>
            <a:r>
              <a:rPr lang="en-US" sz="1400" dirty="0" smtClean="0"/>
              <a:t>Fabricated elements ready for shipping</a:t>
            </a:r>
            <a:endParaRPr lang="en-US" sz="1400" dirty="0"/>
          </a:p>
        </p:txBody>
      </p:sp>
    </p:spTree>
    <p:extLst>
      <p:ext uri="{BB962C8B-B14F-4D97-AF65-F5344CB8AC3E}">
        <p14:creationId xmlns:p14="http://schemas.microsoft.com/office/powerpoint/2010/main" val="1583768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30B8"/>
                </a:solidFill>
              </a:rPr>
              <a:t>Hazards Overview - </a:t>
            </a:r>
            <a:r>
              <a:rPr lang="en-US" sz="2400" dirty="0" smtClean="0">
                <a:solidFill>
                  <a:srgbClr val="0C30B8"/>
                </a:solidFill>
              </a:rPr>
              <a:t>Module 1 </a:t>
            </a:r>
            <a:r>
              <a:rPr lang="en-US" sz="2400" dirty="0" smtClean="0">
                <a:solidFill>
                  <a:schemeClr val="bg1"/>
                </a:solidFill>
              </a:rPr>
              <a:t>slide 10</a:t>
            </a:r>
            <a:endParaRPr lang="en-US" sz="2400" dirty="0">
              <a:solidFill>
                <a:schemeClr val="bg1"/>
              </a:solidFill>
            </a:endParaRPr>
          </a:p>
        </p:txBody>
      </p:sp>
      <p:sp>
        <p:nvSpPr>
          <p:cNvPr id="3" name="Text Placeholder 2"/>
          <p:cNvSpPr>
            <a:spLocks noGrp="1"/>
          </p:cNvSpPr>
          <p:nvPr>
            <p:ph type="body" idx="1"/>
          </p:nvPr>
        </p:nvSpPr>
        <p:spPr>
          <a:xfrm>
            <a:off x="781050" y="1524001"/>
            <a:ext cx="7501600" cy="533400"/>
          </a:xfrm>
        </p:spPr>
        <p:txBody>
          <a:bodyPr/>
          <a:lstStyle/>
          <a:p>
            <a:pPr algn="ctr"/>
            <a:r>
              <a:rPr lang="en-US" sz="2400" b="1" dirty="0" smtClean="0">
                <a:solidFill>
                  <a:srgbClr val="0C30B8"/>
                </a:solidFill>
              </a:rPr>
              <a:t>Generalized flow of material in a fabrication plant</a:t>
            </a:r>
          </a:p>
          <a:p>
            <a:endParaRPr lang="en-US" sz="2400" b="1" dirty="0">
              <a:solidFill>
                <a:srgbClr val="3333CC"/>
              </a:solidFill>
            </a:endParaRPr>
          </a:p>
          <a:p>
            <a:endParaRPr lang="en-US" sz="2400" b="1" dirty="0" smtClean="0">
              <a:solidFill>
                <a:srgbClr val="3333CC"/>
              </a:solidFill>
            </a:endParaRPr>
          </a:p>
          <a:p>
            <a:endParaRPr lang="en-US" sz="1800" dirty="0">
              <a:solidFill>
                <a:srgbClr val="FF0000"/>
              </a:solidFill>
            </a:endParaRPr>
          </a:p>
          <a:p>
            <a:endParaRPr lang="en-US" b="1" dirty="0">
              <a:solidFill>
                <a:srgbClr val="3333CC"/>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10</a:t>
            </a:fld>
            <a:endParaRPr lang="en-US" dirty="0">
              <a:solidFill>
                <a:srgbClr val="000000">
                  <a:tint val="75000"/>
                </a:srgbClr>
              </a:solidFill>
            </a:endParaRPr>
          </a:p>
        </p:txBody>
      </p:sp>
      <p:pic>
        <p:nvPicPr>
          <p:cNvPr id="1026" name="Picture 2" title="Flowchart - generalized flow of material in a fabrication plant"/>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81050" y="2209800"/>
            <a:ext cx="7562850" cy="4467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4135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30B8"/>
                </a:solidFill>
              </a:rPr>
              <a:t>Hazards Overview - </a:t>
            </a:r>
            <a:r>
              <a:rPr lang="en-US" sz="2400" dirty="0" smtClean="0">
                <a:solidFill>
                  <a:srgbClr val="0C30B8"/>
                </a:solidFill>
              </a:rPr>
              <a:t>Module 1 </a:t>
            </a:r>
            <a:r>
              <a:rPr lang="en-US" sz="2400" dirty="0" smtClean="0">
                <a:solidFill>
                  <a:schemeClr val="bg1"/>
                </a:solidFill>
              </a:rPr>
              <a:t>slide 11</a:t>
            </a:r>
            <a:endParaRPr lang="en-US" sz="2400" dirty="0">
              <a:solidFill>
                <a:schemeClr val="bg1"/>
              </a:solidFill>
            </a:endParaRPr>
          </a:p>
        </p:txBody>
      </p:sp>
      <p:sp>
        <p:nvSpPr>
          <p:cNvPr id="3" name="Text Placeholder 2"/>
          <p:cNvSpPr>
            <a:spLocks noGrp="1"/>
          </p:cNvSpPr>
          <p:nvPr>
            <p:ph type="body" idx="1"/>
          </p:nvPr>
        </p:nvSpPr>
        <p:spPr>
          <a:xfrm>
            <a:off x="462991" y="1524001"/>
            <a:ext cx="7726101" cy="4510267"/>
          </a:xfrm>
        </p:spPr>
        <p:txBody>
          <a:bodyPr/>
          <a:lstStyle/>
          <a:p>
            <a:pPr algn="ctr"/>
            <a:r>
              <a:rPr lang="en-US" sz="2400" b="1" dirty="0" smtClean="0">
                <a:solidFill>
                  <a:srgbClr val="0C30B8"/>
                </a:solidFill>
              </a:rPr>
              <a:t>Equipment Use-Identifying Points of Risk</a:t>
            </a:r>
          </a:p>
          <a:p>
            <a:endParaRPr lang="en-US" sz="2400" b="1" dirty="0">
              <a:solidFill>
                <a:srgbClr val="3333CC"/>
              </a:solidFill>
            </a:endParaRPr>
          </a:p>
          <a:p>
            <a:endParaRPr lang="en-US" sz="2400" b="1" dirty="0" smtClean="0">
              <a:solidFill>
                <a:srgbClr val="3333CC"/>
              </a:solidFill>
            </a:endParaRPr>
          </a:p>
          <a:p>
            <a:endParaRPr lang="en-US" sz="1800" dirty="0">
              <a:solidFill>
                <a:srgbClr val="FF0000"/>
              </a:solidFill>
            </a:endParaRPr>
          </a:p>
          <a:p>
            <a:endParaRPr lang="en-US" b="1" dirty="0">
              <a:solidFill>
                <a:srgbClr val="3333CC"/>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11</a:t>
            </a:fld>
            <a:endParaRPr lang="en-US" dirty="0">
              <a:solidFill>
                <a:srgbClr val="000000">
                  <a:tint val="75000"/>
                </a:srgbClr>
              </a:solidFill>
            </a:endParaRPr>
          </a:p>
        </p:txBody>
      </p:sp>
      <p:pic>
        <p:nvPicPr>
          <p:cNvPr id="1026" name="Picture 2" title="Flowchart - Equipment Ue - Identifying Points of Risk"/>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81050" y="2209800"/>
            <a:ext cx="7562850" cy="4467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203182" y="3276600"/>
            <a:ext cx="701818" cy="646331"/>
          </a:xfrm>
          <a:prstGeom prst="rect">
            <a:avLst/>
          </a:prstGeom>
          <a:noFill/>
        </p:spPr>
        <p:txBody>
          <a:bodyPr wrap="square" rtlCol="0">
            <a:spAutoFit/>
          </a:bodyPr>
          <a:lstStyle/>
          <a:p>
            <a:r>
              <a:rPr lang="en-US" sz="3600" dirty="0">
                <a:solidFill>
                  <a:srgbClr val="FF0000"/>
                </a:solidFill>
              </a:rPr>
              <a:t>♦</a:t>
            </a:r>
          </a:p>
        </p:txBody>
      </p:sp>
      <p:sp>
        <p:nvSpPr>
          <p:cNvPr id="10" name="TextBox 9"/>
          <p:cNvSpPr txBox="1"/>
          <p:nvPr/>
        </p:nvSpPr>
        <p:spPr>
          <a:xfrm>
            <a:off x="1222232" y="4800600"/>
            <a:ext cx="701818" cy="646331"/>
          </a:xfrm>
          <a:prstGeom prst="rect">
            <a:avLst/>
          </a:prstGeom>
          <a:noFill/>
        </p:spPr>
        <p:txBody>
          <a:bodyPr wrap="square" rtlCol="0">
            <a:spAutoFit/>
          </a:bodyPr>
          <a:lstStyle/>
          <a:p>
            <a:r>
              <a:rPr lang="en-US" sz="3600" dirty="0">
                <a:solidFill>
                  <a:srgbClr val="FF0000"/>
                </a:solidFill>
              </a:rPr>
              <a:t>♦</a:t>
            </a:r>
          </a:p>
        </p:txBody>
      </p:sp>
      <p:sp>
        <p:nvSpPr>
          <p:cNvPr id="11" name="TextBox 10"/>
          <p:cNvSpPr txBox="1"/>
          <p:nvPr/>
        </p:nvSpPr>
        <p:spPr>
          <a:xfrm>
            <a:off x="1222232" y="1792069"/>
            <a:ext cx="701818" cy="646331"/>
          </a:xfrm>
          <a:prstGeom prst="rect">
            <a:avLst/>
          </a:prstGeom>
          <a:noFill/>
        </p:spPr>
        <p:txBody>
          <a:bodyPr wrap="square" rtlCol="0">
            <a:spAutoFit/>
          </a:bodyPr>
          <a:lstStyle/>
          <a:p>
            <a:r>
              <a:rPr lang="en-US" sz="3600" dirty="0">
                <a:solidFill>
                  <a:srgbClr val="FF0000"/>
                </a:solidFill>
              </a:rPr>
              <a:t>♦</a:t>
            </a:r>
          </a:p>
        </p:txBody>
      </p:sp>
      <p:sp>
        <p:nvSpPr>
          <p:cNvPr id="12" name="TextBox 11"/>
          <p:cNvSpPr txBox="1"/>
          <p:nvPr/>
        </p:nvSpPr>
        <p:spPr>
          <a:xfrm>
            <a:off x="3979175" y="4800600"/>
            <a:ext cx="583299" cy="646331"/>
          </a:xfrm>
          <a:prstGeom prst="rect">
            <a:avLst/>
          </a:prstGeom>
          <a:noFill/>
        </p:spPr>
        <p:txBody>
          <a:bodyPr wrap="square" rtlCol="0">
            <a:spAutoFit/>
          </a:bodyPr>
          <a:lstStyle/>
          <a:p>
            <a:r>
              <a:rPr lang="en-US" sz="3600" dirty="0">
                <a:solidFill>
                  <a:srgbClr val="FF0000"/>
                </a:solidFill>
              </a:rPr>
              <a:t>♦</a:t>
            </a:r>
          </a:p>
        </p:txBody>
      </p:sp>
      <p:sp>
        <p:nvSpPr>
          <p:cNvPr id="13" name="TextBox 12"/>
          <p:cNvSpPr txBox="1"/>
          <p:nvPr/>
        </p:nvSpPr>
        <p:spPr>
          <a:xfrm>
            <a:off x="3979175" y="3276600"/>
            <a:ext cx="701818" cy="646331"/>
          </a:xfrm>
          <a:prstGeom prst="rect">
            <a:avLst/>
          </a:prstGeom>
          <a:noFill/>
        </p:spPr>
        <p:txBody>
          <a:bodyPr wrap="square" rtlCol="0">
            <a:spAutoFit/>
          </a:bodyPr>
          <a:lstStyle/>
          <a:p>
            <a:r>
              <a:rPr lang="en-US" sz="3600" dirty="0">
                <a:solidFill>
                  <a:srgbClr val="FF0000"/>
                </a:solidFill>
              </a:rPr>
              <a:t>♦</a:t>
            </a:r>
          </a:p>
        </p:txBody>
      </p:sp>
      <p:sp>
        <p:nvSpPr>
          <p:cNvPr id="14" name="TextBox 13"/>
          <p:cNvSpPr txBox="1"/>
          <p:nvPr/>
        </p:nvSpPr>
        <p:spPr>
          <a:xfrm>
            <a:off x="5711968" y="2438400"/>
            <a:ext cx="701818" cy="646331"/>
          </a:xfrm>
          <a:prstGeom prst="rect">
            <a:avLst/>
          </a:prstGeom>
          <a:noFill/>
        </p:spPr>
        <p:txBody>
          <a:bodyPr wrap="square" rtlCol="0">
            <a:spAutoFit/>
          </a:bodyPr>
          <a:lstStyle/>
          <a:p>
            <a:r>
              <a:rPr lang="en-US" sz="3600" dirty="0">
                <a:solidFill>
                  <a:srgbClr val="FF0000"/>
                </a:solidFill>
              </a:rPr>
              <a:t>♦</a:t>
            </a:r>
          </a:p>
        </p:txBody>
      </p:sp>
      <p:sp>
        <p:nvSpPr>
          <p:cNvPr id="15" name="TextBox 14"/>
          <p:cNvSpPr txBox="1"/>
          <p:nvPr/>
        </p:nvSpPr>
        <p:spPr>
          <a:xfrm>
            <a:off x="6629400" y="3276600"/>
            <a:ext cx="701818" cy="646331"/>
          </a:xfrm>
          <a:prstGeom prst="rect">
            <a:avLst/>
          </a:prstGeom>
          <a:noFill/>
        </p:spPr>
        <p:txBody>
          <a:bodyPr wrap="square" rtlCol="0">
            <a:spAutoFit/>
          </a:bodyPr>
          <a:lstStyle/>
          <a:p>
            <a:r>
              <a:rPr lang="en-US" sz="3600" dirty="0">
                <a:solidFill>
                  <a:srgbClr val="FF0000"/>
                </a:solidFill>
              </a:rPr>
              <a:t>♦</a:t>
            </a:r>
          </a:p>
        </p:txBody>
      </p:sp>
      <p:sp>
        <p:nvSpPr>
          <p:cNvPr id="16" name="TextBox 15"/>
          <p:cNvSpPr txBox="1"/>
          <p:nvPr/>
        </p:nvSpPr>
        <p:spPr>
          <a:xfrm>
            <a:off x="6629400" y="4780181"/>
            <a:ext cx="701818" cy="646331"/>
          </a:xfrm>
          <a:prstGeom prst="rect">
            <a:avLst/>
          </a:prstGeom>
          <a:noFill/>
        </p:spPr>
        <p:txBody>
          <a:bodyPr wrap="square" rtlCol="0">
            <a:spAutoFit/>
          </a:bodyPr>
          <a:lstStyle/>
          <a:p>
            <a:r>
              <a:rPr lang="en-US" sz="3600" dirty="0">
                <a:solidFill>
                  <a:srgbClr val="FF0000"/>
                </a:solidFill>
              </a:rPr>
              <a:t>♦</a:t>
            </a:r>
          </a:p>
        </p:txBody>
      </p:sp>
      <p:sp>
        <p:nvSpPr>
          <p:cNvPr id="17" name="TextBox 16"/>
          <p:cNvSpPr txBox="1"/>
          <p:nvPr/>
        </p:nvSpPr>
        <p:spPr>
          <a:xfrm>
            <a:off x="2857500" y="5461874"/>
            <a:ext cx="701818" cy="646331"/>
          </a:xfrm>
          <a:prstGeom prst="rect">
            <a:avLst/>
          </a:prstGeom>
          <a:noFill/>
        </p:spPr>
        <p:txBody>
          <a:bodyPr wrap="square" rtlCol="0">
            <a:spAutoFit/>
          </a:bodyPr>
          <a:lstStyle/>
          <a:p>
            <a:r>
              <a:rPr lang="en-US" sz="3600" dirty="0">
                <a:solidFill>
                  <a:srgbClr val="FF0000"/>
                </a:solidFill>
              </a:rPr>
              <a:t>♦</a:t>
            </a:r>
          </a:p>
        </p:txBody>
      </p:sp>
      <p:sp>
        <p:nvSpPr>
          <p:cNvPr id="18" name="TextBox 17"/>
          <p:cNvSpPr txBox="1"/>
          <p:nvPr/>
        </p:nvSpPr>
        <p:spPr>
          <a:xfrm>
            <a:off x="6635087" y="6307552"/>
            <a:ext cx="701818" cy="646331"/>
          </a:xfrm>
          <a:prstGeom prst="rect">
            <a:avLst/>
          </a:prstGeom>
          <a:noFill/>
        </p:spPr>
        <p:txBody>
          <a:bodyPr wrap="square" rtlCol="0">
            <a:spAutoFit/>
          </a:bodyPr>
          <a:lstStyle/>
          <a:p>
            <a:r>
              <a:rPr lang="en-US" sz="3600" dirty="0">
                <a:solidFill>
                  <a:srgbClr val="FF0000"/>
                </a:solidFill>
              </a:rPr>
              <a:t>♦</a:t>
            </a:r>
          </a:p>
        </p:txBody>
      </p:sp>
      <p:sp>
        <p:nvSpPr>
          <p:cNvPr id="19" name="TextBox 18"/>
          <p:cNvSpPr txBox="1"/>
          <p:nvPr/>
        </p:nvSpPr>
        <p:spPr>
          <a:xfrm>
            <a:off x="889400" y="1468900"/>
            <a:ext cx="350909" cy="646331"/>
          </a:xfrm>
          <a:prstGeom prst="rect">
            <a:avLst/>
          </a:prstGeom>
          <a:noFill/>
        </p:spPr>
        <p:txBody>
          <a:bodyPr wrap="square" rtlCol="0">
            <a:spAutoFit/>
          </a:bodyPr>
          <a:lstStyle/>
          <a:p>
            <a:r>
              <a:rPr lang="en-US" sz="3600" dirty="0" smtClean="0">
                <a:solidFill>
                  <a:srgbClr val="FF0000"/>
                </a:solidFill>
              </a:rPr>
              <a:t>♦</a:t>
            </a:r>
            <a:endParaRPr lang="en-US" sz="3600" dirty="0">
              <a:solidFill>
                <a:srgbClr val="FF0000"/>
              </a:solidFill>
            </a:endParaRPr>
          </a:p>
        </p:txBody>
      </p:sp>
    </p:spTree>
    <p:extLst>
      <p:ext uri="{BB962C8B-B14F-4D97-AF65-F5344CB8AC3E}">
        <p14:creationId xmlns:p14="http://schemas.microsoft.com/office/powerpoint/2010/main" val="2525270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30B8"/>
                </a:solidFill>
              </a:rPr>
              <a:t>Hazards Overview - </a:t>
            </a:r>
            <a:r>
              <a:rPr lang="en-US" sz="2400" dirty="0" smtClean="0">
                <a:solidFill>
                  <a:srgbClr val="0C30B8"/>
                </a:solidFill>
              </a:rPr>
              <a:t>Module 1 </a:t>
            </a:r>
            <a:r>
              <a:rPr lang="en-US" sz="2400" dirty="0" smtClean="0">
                <a:solidFill>
                  <a:schemeClr val="bg1"/>
                </a:solidFill>
              </a:rPr>
              <a:t>slide 12</a:t>
            </a:r>
            <a:endParaRPr lang="en-US" sz="2400" dirty="0">
              <a:solidFill>
                <a:schemeClr val="bg1"/>
              </a:solidFill>
            </a:endParaRPr>
          </a:p>
        </p:txBody>
      </p:sp>
      <p:sp>
        <p:nvSpPr>
          <p:cNvPr id="3" name="Text Placeholder 2"/>
          <p:cNvSpPr>
            <a:spLocks noGrp="1"/>
          </p:cNvSpPr>
          <p:nvPr>
            <p:ph type="body" idx="1"/>
          </p:nvPr>
        </p:nvSpPr>
        <p:spPr>
          <a:xfrm>
            <a:off x="486140" y="1477702"/>
            <a:ext cx="7726101" cy="4510267"/>
          </a:xfrm>
        </p:spPr>
        <p:txBody>
          <a:bodyPr/>
          <a:lstStyle/>
          <a:p>
            <a:r>
              <a:rPr lang="en-US" sz="2400" b="1" dirty="0" smtClean="0">
                <a:solidFill>
                  <a:srgbClr val="0C30B8"/>
                </a:solidFill>
              </a:rPr>
              <a:t>Material Handling Equipment commonly used:</a:t>
            </a:r>
          </a:p>
          <a:p>
            <a:pPr marL="342900" indent="-342900">
              <a:buClr>
                <a:srgbClr val="3333CC"/>
              </a:buClr>
              <a:buFont typeface="Wingdings" panose="05000000000000000000" pitchFamily="2" charset="2"/>
              <a:buChar char="q"/>
            </a:pPr>
            <a:r>
              <a:rPr lang="en-US" sz="2000" dirty="0" smtClean="0">
                <a:solidFill>
                  <a:schemeClr val="tx1"/>
                </a:solidFill>
              </a:rPr>
              <a:t>Rail for receiving and shipping</a:t>
            </a:r>
          </a:p>
          <a:p>
            <a:pPr marL="342900" indent="-342900">
              <a:buClr>
                <a:srgbClr val="3333CC"/>
              </a:buClr>
              <a:buFont typeface="Wingdings" panose="05000000000000000000" pitchFamily="2" charset="2"/>
              <a:buChar char="q"/>
            </a:pPr>
            <a:r>
              <a:rPr lang="en-US" sz="2000" dirty="0" smtClean="0">
                <a:solidFill>
                  <a:schemeClr val="tx1"/>
                </a:solidFill>
              </a:rPr>
              <a:t>Trucks for receiving and shipping</a:t>
            </a:r>
          </a:p>
          <a:p>
            <a:pPr marL="342900" indent="-342900">
              <a:buClr>
                <a:srgbClr val="3333CC"/>
              </a:buClr>
              <a:buFont typeface="Wingdings" panose="05000000000000000000" pitchFamily="2" charset="2"/>
              <a:buChar char="q"/>
            </a:pPr>
            <a:r>
              <a:rPr lang="en-US" sz="2000" dirty="0" smtClean="0">
                <a:solidFill>
                  <a:schemeClr val="tx1"/>
                </a:solidFill>
              </a:rPr>
              <a:t>Powered Industrial Trucks (Forklifts)</a:t>
            </a:r>
          </a:p>
          <a:p>
            <a:pPr marL="342900" indent="-342900">
              <a:buClr>
                <a:srgbClr val="3333CC"/>
              </a:buClr>
              <a:buFont typeface="Wingdings" panose="05000000000000000000" pitchFamily="2" charset="2"/>
              <a:buChar char="q"/>
            </a:pPr>
            <a:r>
              <a:rPr lang="en-US" sz="2000" dirty="0" smtClean="0">
                <a:solidFill>
                  <a:schemeClr val="tx1"/>
                </a:solidFill>
              </a:rPr>
              <a:t>Carts</a:t>
            </a:r>
          </a:p>
          <a:p>
            <a:pPr marL="342900" indent="-342900">
              <a:buClr>
                <a:srgbClr val="3333CC"/>
              </a:buClr>
              <a:buFont typeface="Wingdings" panose="05000000000000000000" pitchFamily="2" charset="2"/>
              <a:buChar char="q"/>
            </a:pPr>
            <a:r>
              <a:rPr lang="en-US" sz="2000" dirty="0" smtClean="0">
                <a:solidFill>
                  <a:schemeClr val="tx1"/>
                </a:solidFill>
              </a:rPr>
              <a:t>Overhead cranes</a:t>
            </a:r>
          </a:p>
          <a:p>
            <a:pPr marL="342900" indent="-342900">
              <a:buClr>
                <a:srgbClr val="3333CC"/>
              </a:buClr>
              <a:buFont typeface="Wingdings" panose="05000000000000000000" pitchFamily="2" charset="2"/>
              <a:buChar char="q"/>
            </a:pPr>
            <a:r>
              <a:rPr lang="en-US" sz="2000" dirty="0" smtClean="0">
                <a:solidFill>
                  <a:schemeClr val="tx1"/>
                </a:solidFill>
              </a:rPr>
              <a:t>Mobile cranes</a:t>
            </a:r>
          </a:p>
          <a:p>
            <a:pPr marL="342900" indent="-342900">
              <a:buClr>
                <a:srgbClr val="3333CC"/>
              </a:buClr>
              <a:buFont typeface="Wingdings" panose="05000000000000000000" pitchFamily="2" charset="2"/>
              <a:buChar char="q"/>
            </a:pPr>
            <a:r>
              <a:rPr lang="en-US" sz="2000" dirty="0" smtClean="0">
                <a:solidFill>
                  <a:schemeClr val="tx1"/>
                </a:solidFill>
              </a:rPr>
              <a:t>Jibs</a:t>
            </a:r>
          </a:p>
          <a:p>
            <a:pPr marL="342900" indent="-342900">
              <a:buClr>
                <a:srgbClr val="3333CC"/>
              </a:buClr>
              <a:buFont typeface="Wingdings" panose="05000000000000000000" pitchFamily="2" charset="2"/>
              <a:buChar char="q"/>
            </a:pPr>
            <a:r>
              <a:rPr lang="en-US" sz="2000" dirty="0" smtClean="0">
                <a:solidFill>
                  <a:schemeClr val="tx1"/>
                </a:solidFill>
              </a:rPr>
              <a:t>Industrial magnetic lifting devices</a:t>
            </a:r>
          </a:p>
          <a:p>
            <a:pPr marL="342900" indent="-342900">
              <a:buClr>
                <a:srgbClr val="3333CC"/>
              </a:buClr>
              <a:buFont typeface="Wingdings" panose="05000000000000000000" pitchFamily="2" charset="2"/>
              <a:buChar char="q"/>
            </a:pPr>
            <a:r>
              <a:rPr lang="en-US" sz="2000" dirty="0" smtClean="0">
                <a:solidFill>
                  <a:schemeClr val="tx1"/>
                </a:solidFill>
              </a:rPr>
              <a:t>Slings, wire ropes and alloy chains</a:t>
            </a:r>
          </a:p>
          <a:p>
            <a:pPr marL="342900" indent="-342900">
              <a:buClr>
                <a:srgbClr val="3333CC"/>
              </a:buClr>
              <a:buFont typeface="Wingdings" panose="05000000000000000000" pitchFamily="2" charset="2"/>
              <a:buChar char="q"/>
            </a:pPr>
            <a:r>
              <a:rPr lang="en-US" sz="2000" dirty="0" smtClean="0">
                <a:solidFill>
                  <a:schemeClr val="tx1"/>
                </a:solidFill>
              </a:rPr>
              <a:t>Lifting hardware</a:t>
            </a:r>
          </a:p>
          <a:p>
            <a:pPr marL="342900" indent="-342900">
              <a:buClr>
                <a:srgbClr val="3333CC"/>
              </a:buClr>
              <a:buFont typeface="Wingdings" panose="05000000000000000000" pitchFamily="2" charset="2"/>
              <a:buChar char="q"/>
            </a:pPr>
            <a:r>
              <a:rPr lang="en-US" sz="2000" dirty="0" smtClean="0">
                <a:solidFill>
                  <a:schemeClr val="tx1"/>
                </a:solidFill>
              </a:rPr>
              <a:t>Process equipment </a:t>
            </a:r>
            <a:r>
              <a:rPr lang="en-US" sz="2000" dirty="0" smtClean="0">
                <a:solidFill>
                  <a:srgbClr val="0C28B8"/>
                </a:solidFill>
              </a:rPr>
              <a:t>(not in curriculum)</a:t>
            </a:r>
          </a:p>
          <a:p>
            <a:pPr marL="342900" indent="-342900">
              <a:buClr>
                <a:srgbClr val="3333CC"/>
              </a:buClr>
              <a:buFont typeface="Wingdings" panose="05000000000000000000" pitchFamily="2" charset="2"/>
              <a:buChar char="q"/>
            </a:pPr>
            <a:r>
              <a:rPr lang="en-US" sz="2000" dirty="0" smtClean="0">
                <a:solidFill>
                  <a:schemeClr val="tx1"/>
                </a:solidFill>
              </a:rPr>
              <a:t>Humans</a:t>
            </a:r>
            <a:endParaRPr lang="en-US" sz="2000" dirty="0">
              <a:solidFill>
                <a:schemeClr val="tx1"/>
              </a:solidFill>
            </a:endParaRPr>
          </a:p>
          <a:p>
            <a:pPr>
              <a:buClr>
                <a:srgbClr val="3333CC"/>
              </a:buClr>
            </a:pPr>
            <a:endParaRPr lang="en-US" sz="2400" dirty="0" smtClean="0">
              <a:solidFill>
                <a:schemeClr val="tx1"/>
              </a:solidFill>
            </a:endParaRPr>
          </a:p>
          <a:p>
            <a:pPr>
              <a:buClr>
                <a:srgbClr val="3333CC"/>
              </a:buClr>
            </a:pPr>
            <a:endParaRPr lang="en-US" sz="2400" dirty="0" smtClean="0">
              <a:solidFill>
                <a:schemeClr val="tx1"/>
              </a:solidFill>
            </a:endParaRPr>
          </a:p>
          <a:p>
            <a:endParaRPr lang="en-US" b="1" dirty="0">
              <a:solidFill>
                <a:srgbClr val="3333CC"/>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12</a:t>
            </a:fld>
            <a:endParaRPr lang="en-US" dirty="0">
              <a:solidFill>
                <a:srgbClr val="000000">
                  <a:tint val="75000"/>
                </a:srgbClr>
              </a:solidFill>
            </a:endParaRPr>
          </a:p>
        </p:txBody>
      </p:sp>
      <p:pic>
        <p:nvPicPr>
          <p:cNvPr id="4098" name="Picture 2" descr="C:\Users\mrozowsk\Desktop\Storage\Storage5.jpg" title="Photo - mobile crane used to load materila for shippi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6494"/>
          <a:stretch/>
        </p:blipFill>
        <p:spPr bwMode="auto">
          <a:xfrm>
            <a:off x="5325109" y="2079584"/>
            <a:ext cx="3124200" cy="3352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91200" y="5529590"/>
            <a:ext cx="2282997" cy="523220"/>
          </a:xfrm>
          <a:prstGeom prst="rect">
            <a:avLst/>
          </a:prstGeom>
          <a:noFill/>
        </p:spPr>
        <p:txBody>
          <a:bodyPr wrap="none" rtlCol="0">
            <a:spAutoFit/>
          </a:bodyPr>
          <a:lstStyle/>
          <a:p>
            <a:r>
              <a:rPr lang="en-US" sz="1400" dirty="0" smtClean="0"/>
              <a:t>Mobile crane used to load </a:t>
            </a:r>
          </a:p>
          <a:p>
            <a:r>
              <a:rPr lang="en-US" sz="1400" dirty="0"/>
              <a:t>m</a:t>
            </a:r>
            <a:r>
              <a:rPr lang="en-US" sz="1400" dirty="0" smtClean="0"/>
              <a:t>aterial for shipping</a:t>
            </a:r>
            <a:endParaRPr lang="en-US" sz="1400" dirty="0"/>
          </a:p>
        </p:txBody>
      </p:sp>
    </p:spTree>
    <p:extLst>
      <p:ext uri="{BB962C8B-B14F-4D97-AF65-F5344CB8AC3E}">
        <p14:creationId xmlns:p14="http://schemas.microsoft.com/office/powerpoint/2010/main" val="1377179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30B8"/>
                </a:solidFill>
              </a:rPr>
              <a:t>Hazards Overview - </a:t>
            </a:r>
            <a:r>
              <a:rPr lang="en-US" sz="2400" dirty="0" smtClean="0">
                <a:solidFill>
                  <a:srgbClr val="0C30B8"/>
                </a:solidFill>
              </a:rPr>
              <a:t>Module 1 </a:t>
            </a:r>
            <a:r>
              <a:rPr lang="en-US" sz="2400" dirty="0" smtClean="0">
                <a:solidFill>
                  <a:schemeClr val="bg1"/>
                </a:solidFill>
              </a:rPr>
              <a:t>slide 13</a:t>
            </a:r>
            <a:endParaRPr lang="en-US" sz="2400" dirty="0">
              <a:solidFill>
                <a:schemeClr val="bg1"/>
              </a:solidFill>
            </a:endParaRPr>
          </a:p>
        </p:txBody>
      </p:sp>
      <p:sp>
        <p:nvSpPr>
          <p:cNvPr id="3" name="Text Placeholder 2"/>
          <p:cNvSpPr>
            <a:spLocks noGrp="1"/>
          </p:cNvSpPr>
          <p:nvPr>
            <p:ph type="body" idx="1"/>
          </p:nvPr>
        </p:nvSpPr>
        <p:spPr>
          <a:xfrm>
            <a:off x="486140" y="1477702"/>
            <a:ext cx="8048260" cy="4510267"/>
          </a:xfrm>
        </p:spPr>
        <p:txBody>
          <a:bodyPr/>
          <a:lstStyle/>
          <a:p>
            <a:r>
              <a:rPr lang="en-US" sz="2400" b="1" dirty="0" smtClean="0">
                <a:solidFill>
                  <a:srgbClr val="0C30B8"/>
                </a:solidFill>
              </a:rPr>
              <a:t>Material Handling Equipment </a:t>
            </a:r>
            <a:r>
              <a:rPr lang="en-US" sz="2400" b="1" dirty="0">
                <a:solidFill>
                  <a:srgbClr val="0C30B8"/>
                </a:solidFill>
              </a:rPr>
              <a:t>S</a:t>
            </a:r>
            <a:r>
              <a:rPr lang="en-US" sz="2400" b="1" dirty="0" smtClean="0">
                <a:solidFill>
                  <a:srgbClr val="0C30B8"/>
                </a:solidFill>
              </a:rPr>
              <a:t>afety </a:t>
            </a:r>
            <a:r>
              <a:rPr lang="en-US" sz="2400" b="1" dirty="0">
                <a:solidFill>
                  <a:srgbClr val="0C30B8"/>
                </a:solidFill>
              </a:rPr>
              <a:t>C</a:t>
            </a:r>
            <a:r>
              <a:rPr lang="en-US" sz="2400" b="1" dirty="0" smtClean="0">
                <a:solidFill>
                  <a:srgbClr val="0C30B8"/>
                </a:solidFill>
              </a:rPr>
              <a:t>onsiderations</a:t>
            </a:r>
          </a:p>
          <a:p>
            <a:pPr marL="342900" indent="-342900">
              <a:buClr>
                <a:srgbClr val="3333CC"/>
              </a:buClr>
              <a:buFont typeface="Wingdings" panose="05000000000000000000" pitchFamily="2" charset="2"/>
              <a:buChar char="q"/>
            </a:pPr>
            <a:r>
              <a:rPr lang="en-US" sz="2400" dirty="0" smtClean="0">
                <a:solidFill>
                  <a:schemeClr val="tx1"/>
                </a:solidFill>
              </a:rPr>
              <a:t>Directly applicable OSHA Standard</a:t>
            </a:r>
          </a:p>
          <a:p>
            <a:pPr marL="342900" indent="-342900">
              <a:buClr>
                <a:srgbClr val="3333CC"/>
              </a:buClr>
              <a:buFont typeface="Wingdings" panose="05000000000000000000" pitchFamily="2" charset="2"/>
              <a:buChar char="q"/>
            </a:pPr>
            <a:r>
              <a:rPr lang="en-US" sz="2400" dirty="0" smtClean="0">
                <a:solidFill>
                  <a:schemeClr val="tx1"/>
                </a:solidFill>
              </a:rPr>
              <a:t>Manufacturer’s guidelines</a:t>
            </a:r>
          </a:p>
          <a:p>
            <a:pPr marL="342900" indent="-342900">
              <a:buClr>
                <a:srgbClr val="3333CC"/>
              </a:buClr>
              <a:buFont typeface="Wingdings" panose="05000000000000000000" pitchFamily="2" charset="2"/>
              <a:buChar char="q"/>
            </a:pPr>
            <a:r>
              <a:rPr lang="en-US" sz="2400" dirty="0" smtClean="0">
                <a:solidFill>
                  <a:schemeClr val="tx1"/>
                </a:solidFill>
              </a:rPr>
              <a:t>Steel company guidelines</a:t>
            </a:r>
          </a:p>
          <a:p>
            <a:pPr>
              <a:buClr>
                <a:srgbClr val="3333CC"/>
              </a:buClr>
            </a:pPr>
            <a:endParaRPr lang="en-US" sz="2400" dirty="0" smtClean="0">
              <a:solidFill>
                <a:schemeClr val="tx1"/>
              </a:solidFill>
            </a:endParaRPr>
          </a:p>
          <a:p>
            <a:endParaRPr lang="en-US" b="1" dirty="0">
              <a:solidFill>
                <a:srgbClr val="3333CC"/>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13</a:t>
            </a:fld>
            <a:endParaRPr lang="en-US" dirty="0">
              <a:solidFill>
                <a:srgbClr val="000000">
                  <a:tint val="75000"/>
                </a:srgbClr>
              </a:solidFill>
            </a:endParaRPr>
          </a:p>
        </p:txBody>
      </p:sp>
      <p:pic>
        <p:nvPicPr>
          <p:cNvPr id="5122" name="Picture 2" title="photo - Part 1910 - Occupational Safety and Health Standard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876439" y="3238500"/>
            <a:ext cx="5086321" cy="29173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533400" y="6248400"/>
            <a:ext cx="8001000" cy="461665"/>
          </a:xfrm>
          <a:prstGeom prst="rect">
            <a:avLst/>
          </a:prstGeom>
        </p:spPr>
        <p:txBody>
          <a:bodyPr wrap="square">
            <a:spAutoFit/>
          </a:bodyPr>
          <a:lstStyle/>
          <a:p>
            <a:pPr algn="ctr"/>
            <a:r>
              <a:rPr lang="en-US" sz="1200" dirty="0" smtClean="0">
                <a:hlinkClick r:id="rId4"/>
              </a:rPr>
              <a:t>Link to OSHA Standards</a:t>
            </a:r>
            <a:endParaRPr lang="en-US" sz="1200" dirty="0" smtClean="0"/>
          </a:p>
          <a:p>
            <a:pPr algn="ctr"/>
            <a:endParaRPr lang="en-US" sz="1200" dirty="0"/>
          </a:p>
        </p:txBody>
      </p:sp>
    </p:spTree>
    <p:extLst>
      <p:ext uri="{BB962C8B-B14F-4D97-AF65-F5344CB8AC3E}">
        <p14:creationId xmlns:p14="http://schemas.microsoft.com/office/powerpoint/2010/main" val="2474216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28B8"/>
                </a:solidFill>
              </a:rPr>
              <a:t>Hazards Overview - </a:t>
            </a:r>
            <a:r>
              <a:rPr lang="en-US" sz="2400" dirty="0" smtClean="0">
                <a:solidFill>
                  <a:srgbClr val="0C28B8"/>
                </a:solidFill>
              </a:rPr>
              <a:t>Module 1 </a:t>
            </a:r>
            <a:r>
              <a:rPr lang="en-US" sz="2400" dirty="0" smtClean="0">
                <a:solidFill>
                  <a:schemeClr val="bg1"/>
                </a:solidFill>
              </a:rPr>
              <a:t>slide14</a:t>
            </a:r>
            <a:endParaRPr lang="en-US" sz="2400" dirty="0">
              <a:solidFill>
                <a:schemeClr val="bg1"/>
              </a:solidFill>
            </a:endParaRPr>
          </a:p>
        </p:txBody>
      </p:sp>
      <p:sp>
        <p:nvSpPr>
          <p:cNvPr id="3" name="Text Placeholder 2"/>
          <p:cNvSpPr>
            <a:spLocks noGrp="1"/>
          </p:cNvSpPr>
          <p:nvPr>
            <p:ph type="body" idx="1"/>
          </p:nvPr>
        </p:nvSpPr>
        <p:spPr>
          <a:xfrm>
            <a:off x="497711" y="1493137"/>
            <a:ext cx="8275900" cy="4510267"/>
          </a:xfrm>
        </p:spPr>
        <p:txBody>
          <a:bodyPr/>
          <a:lstStyle/>
          <a:p>
            <a:r>
              <a:rPr lang="en-US" sz="2400" b="1" dirty="0" smtClean="0">
                <a:solidFill>
                  <a:srgbClr val="0C30B8"/>
                </a:solidFill>
              </a:rPr>
              <a:t>Material Handling Equipment </a:t>
            </a:r>
            <a:r>
              <a:rPr lang="en-US" sz="2400" b="1" dirty="0">
                <a:solidFill>
                  <a:srgbClr val="0C30B8"/>
                </a:solidFill>
              </a:rPr>
              <a:t>S</a:t>
            </a:r>
            <a:r>
              <a:rPr lang="en-US" sz="2400" b="1" dirty="0" smtClean="0">
                <a:solidFill>
                  <a:srgbClr val="0C30B8"/>
                </a:solidFill>
              </a:rPr>
              <a:t>afety </a:t>
            </a:r>
            <a:r>
              <a:rPr lang="en-US" sz="2400" b="1" dirty="0">
                <a:solidFill>
                  <a:srgbClr val="0C30B8"/>
                </a:solidFill>
              </a:rPr>
              <a:t>C</a:t>
            </a:r>
            <a:r>
              <a:rPr lang="en-US" sz="2400" b="1" dirty="0" smtClean="0">
                <a:solidFill>
                  <a:srgbClr val="0C30B8"/>
                </a:solidFill>
              </a:rPr>
              <a:t>onsiderations</a:t>
            </a:r>
          </a:p>
          <a:p>
            <a:pPr marL="342900" indent="-342900">
              <a:buClr>
                <a:srgbClr val="3333CC"/>
              </a:buClr>
              <a:buFont typeface="Wingdings" panose="05000000000000000000" pitchFamily="2" charset="2"/>
              <a:buChar char="q"/>
            </a:pPr>
            <a:r>
              <a:rPr lang="en-US" sz="2400" dirty="0" smtClean="0">
                <a:solidFill>
                  <a:schemeClr val="tx1"/>
                </a:solidFill>
              </a:rPr>
              <a:t>Equipment specific information such as load limit charts</a:t>
            </a:r>
          </a:p>
          <a:p>
            <a:pPr marL="342900" indent="-342900">
              <a:buClr>
                <a:srgbClr val="3333CC"/>
              </a:buClr>
              <a:buFont typeface="Wingdings" panose="05000000000000000000" pitchFamily="2" charset="2"/>
              <a:buChar char="q"/>
            </a:pPr>
            <a:r>
              <a:rPr lang="en-US" sz="2400" dirty="0" smtClean="0">
                <a:solidFill>
                  <a:schemeClr val="tx1"/>
                </a:solidFill>
              </a:rPr>
              <a:t>Operating manuals</a:t>
            </a:r>
          </a:p>
          <a:p>
            <a:pPr marL="342900" indent="-342900">
              <a:buClr>
                <a:srgbClr val="3333CC"/>
              </a:buClr>
              <a:buFont typeface="Wingdings" panose="05000000000000000000" pitchFamily="2" charset="2"/>
              <a:buChar char="q"/>
            </a:pPr>
            <a:r>
              <a:rPr lang="en-US" sz="2400" dirty="0" smtClean="0">
                <a:solidFill>
                  <a:schemeClr val="tx1"/>
                </a:solidFill>
              </a:rPr>
              <a:t>Operator training</a:t>
            </a:r>
          </a:p>
          <a:p>
            <a:pPr marL="342900" indent="-342900">
              <a:buClr>
                <a:srgbClr val="3333CC"/>
              </a:buClr>
              <a:buFont typeface="Wingdings" panose="05000000000000000000" pitchFamily="2" charset="2"/>
              <a:buChar char="q"/>
            </a:pPr>
            <a:r>
              <a:rPr lang="en-US" sz="2400" dirty="0" smtClean="0">
                <a:solidFill>
                  <a:schemeClr val="tx1"/>
                </a:solidFill>
              </a:rPr>
              <a:t>Inspection requirements</a:t>
            </a:r>
          </a:p>
          <a:p>
            <a:pPr marL="342900" indent="-342900">
              <a:buClr>
                <a:srgbClr val="3333CC"/>
              </a:buClr>
              <a:buFont typeface="Wingdings" panose="05000000000000000000" pitchFamily="2" charset="2"/>
              <a:buChar char="q"/>
            </a:pPr>
            <a:r>
              <a:rPr lang="en-US" sz="2400" dirty="0" smtClean="0">
                <a:solidFill>
                  <a:schemeClr val="tx1"/>
                </a:solidFill>
              </a:rPr>
              <a:t>Safe operating practices</a:t>
            </a:r>
          </a:p>
          <a:p>
            <a:pPr marL="342900" indent="-342900">
              <a:buClr>
                <a:srgbClr val="3333CC"/>
              </a:buClr>
              <a:buFont typeface="Wingdings" panose="05000000000000000000" pitchFamily="2" charset="2"/>
              <a:buChar char="q"/>
            </a:pPr>
            <a:r>
              <a:rPr lang="en-US" sz="2400" dirty="0" smtClean="0">
                <a:solidFill>
                  <a:schemeClr val="tx1"/>
                </a:solidFill>
              </a:rPr>
              <a:t>Personal Protective Equipment (PPE)</a:t>
            </a:r>
          </a:p>
          <a:p>
            <a:pPr marL="342900" indent="-342900">
              <a:buClr>
                <a:srgbClr val="3333CC"/>
              </a:buClr>
              <a:buFont typeface="Wingdings" panose="05000000000000000000" pitchFamily="2" charset="2"/>
              <a:buChar char="q"/>
            </a:pPr>
            <a:r>
              <a:rPr lang="en-US" sz="2400" dirty="0" smtClean="0">
                <a:solidFill>
                  <a:schemeClr val="tx1"/>
                </a:solidFill>
              </a:rPr>
              <a:t>Equipment servicing and maintenance</a:t>
            </a:r>
          </a:p>
          <a:p>
            <a:pPr marL="342900" indent="-342900">
              <a:buClr>
                <a:srgbClr val="3333CC"/>
              </a:buClr>
              <a:buFont typeface="Wingdings" panose="05000000000000000000" pitchFamily="2" charset="2"/>
              <a:buChar char="q"/>
            </a:pPr>
            <a:r>
              <a:rPr lang="en-US" sz="2400" dirty="0" smtClean="0">
                <a:solidFill>
                  <a:schemeClr val="tx1"/>
                </a:solidFill>
              </a:rPr>
              <a:t>Routine adjustments</a:t>
            </a:r>
          </a:p>
          <a:p>
            <a:pPr marL="342900" indent="-342900">
              <a:buClr>
                <a:srgbClr val="3333CC"/>
              </a:buClr>
              <a:buFont typeface="Wingdings" panose="05000000000000000000" pitchFamily="2" charset="2"/>
              <a:buChar char="q"/>
            </a:pPr>
            <a:r>
              <a:rPr lang="en-US" sz="2400" dirty="0" smtClean="0">
                <a:solidFill>
                  <a:schemeClr val="tx1"/>
                </a:solidFill>
              </a:rPr>
              <a:t>Guards</a:t>
            </a:r>
          </a:p>
          <a:p>
            <a:pPr marL="342900" indent="-342900">
              <a:buClr>
                <a:srgbClr val="3333CC"/>
              </a:buClr>
              <a:buFont typeface="Wingdings" panose="05000000000000000000" pitchFamily="2" charset="2"/>
              <a:buChar char="q"/>
            </a:pPr>
            <a:r>
              <a:rPr lang="en-US" sz="2400" dirty="0" smtClean="0">
                <a:solidFill>
                  <a:schemeClr val="tx1"/>
                </a:solidFill>
              </a:rPr>
              <a:t>Energy source (electrical, diesel, hydraulic, magnetic)</a:t>
            </a:r>
          </a:p>
          <a:p>
            <a:pPr marL="342900" indent="-342900">
              <a:buClr>
                <a:srgbClr val="3333CC"/>
              </a:buClr>
              <a:buFont typeface="Wingdings" panose="05000000000000000000" pitchFamily="2" charset="2"/>
              <a:buChar char="q"/>
            </a:pPr>
            <a:endParaRPr lang="en-US" sz="2400" dirty="0" smtClean="0">
              <a:solidFill>
                <a:schemeClr val="tx1"/>
              </a:solidFill>
            </a:endParaRPr>
          </a:p>
          <a:p>
            <a:pPr>
              <a:buClr>
                <a:srgbClr val="3333CC"/>
              </a:buClr>
            </a:pPr>
            <a:endParaRPr lang="en-US" sz="2400" dirty="0" smtClean="0">
              <a:solidFill>
                <a:schemeClr val="tx1"/>
              </a:solidFill>
            </a:endParaRPr>
          </a:p>
          <a:p>
            <a:endParaRPr lang="en-US" b="1" dirty="0">
              <a:solidFill>
                <a:srgbClr val="3333CC"/>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14</a:t>
            </a:fld>
            <a:endParaRPr lang="en-US" dirty="0">
              <a:solidFill>
                <a:srgbClr val="000000">
                  <a:tint val="75000"/>
                </a:srgbClr>
              </a:solidFill>
            </a:endParaRPr>
          </a:p>
        </p:txBody>
      </p:sp>
    </p:spTree>
    <p:extLst>
      <p:ext uri="{BB962C8B-B14F-4D97-AF65-F5344CB8AC3E}">
        <p14:creationId xmlns:p14="http://schemas.microsoft.com/office/powerpoint/2010/main" val="2253414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28B8"/>
                </a:solidFill>
              </a:rPr>
              <a:t>Hazards Overview - </a:t>
            </a:r>
            <a:r>
              <a:rPr lang="en-US" sz="2400" dirty="0" smtClean="0">
                <a:solidFill>
                  <a:srgbClr val="0C28B8"/>
                </a:solidFill>
              </a:rPr>
              <a:t>Module 1 </a:t>
            </a:r>
            <a:r>
              <a:rPr lang="en-US" sz="2400" dirty="0" smtClean="0">
                <a:solidFill>
                  <a:schemeClr val="bg1"/>
                </a:solidFill>
              </a:rPr>
              <a:t>slide 15</a:t>
            </a:r>
            <a:endParaRPr lang="en-US" sz="2400" dirty="0">
              <a:solidFill>
                <a:schemeClr val="bg1"/>
              </a:solidFill>
            </a:endParaRPr>
          </a:p>
        </p:txBody>
      </p:sp>
      <p:sp>
        <p:nvSpPr>
          <p:cNvPr id="3" name="Text Placeholder 2"/>
          <p:cNvSpPr>
            <a:spLocks noGrp="1"/>
          </p:cNvSpPr>
          <p:nvPr>
            <p:ph type="body" idx="1"/>
          </p:nvPr>
        </p:nvSpPr>
        <p:spPr>
          <a:xfrm>
            <a:off x="497711" y="1493137"/>
            <a:ext cx="5064889" cy="4510267"/>
          </a:xfrm>
        </p:spPr>
        <p:txBody>
          <a:bodyPr/>
          <a:lstStyle/>
          <a:p>
            <a:r>
              <a:rPr lang="en-US" sz="2400" b="1" dirty="0" smtClean="0">
                <a:solidFill>
                  <a:srgbClr val="0C28B8"/>
                </a:solidFill>
              </a:rPr>
              <a:t>Hazards can flow from moving of materials:</a:t>
            </a:r>
          </a:p>
          <a:p>
            <a:pPr marL="342900" indent="-342900">
              <a:buClr>
                <a:srgbClr val="3333CC"/>
              </a:buClr>
              <a:buFont typeface="Wingdings" panose="05000000000000000000" pitchFamily="2" charset="2"/>
              <a:buChar char="q"/>
            </a:pPr>
            <a:r>
              <a:rPr lang="en-US" sz="2400" dirty="0" smtClean="0">
                <a:solidFill>
                  <a:schemeClr val="tx1"/>
                </a:solidFill>
              </a:rPr>
              <a:t>Struck by and caught between</a:t>
            </a:r>
          </a:p>
          <a:p>
            <a:pPr marL="342900" indent="-342900">
              <a:buClr>
                <a:srgbClr val="3333CC"/>
              </a:buClr>
              <a:buFont typeface="Wingdings" panose="05000000000000000000" pitchFamily="2" charset="2"/>
              <a:buChar char="q"/>
            </a:pPr>
            <a:r>
              <a:rPr lang="en-US" sz="2400" dirty="0" smtClean="0">
                <a:solidFill>
                  <a:schemeClr val="tx1"/>
                </a:solidFill>
              </a:rPr>
              <a:t>Dropped loads</a:t>
            </a:r>
          </a:p>
          <a:p>
            <a:pPr marL="342900" indent="-342900">
              <a:buClr>
                <a:srgbClr val="3333CC"/>
              </a:buClr>
              <a:buFont typeface="Wingdings" panose="05000000000000000000" pitchFamily="2" charset="2"/>
              <a:buChar char="q"/>
            </a:pPr>
            <a:r>
              <a:rPr lang="en-US" sz="2400" dirty="0" smtClean="0">
                <a:solidFill>
                  <a:schemeClr val="tx1"/>
                </a:solidFill>
              </a:rPr>
              <a:t>Tipping of loads or stored </a:t>
            </a:r>
          </a:p>
          <a:p>
            <a:pPr>
              <a:buClr>
                <a:srgbClr val="3333CC"/>
              </a:buClr>
            </a:pPr>
            <a:r>
              <a:rPr lang="en-US" sz="2400" dirty="0">
                <a:solidFill>
                  <a:schemeClr val="tx1"/>
                </a:solidFill>
              </a:rPr>
              <a:t> </a:t>
            </a:r>
            <a:r>
              <a:rPr lang="en-US" sz="2400" dirty="0" smtClean="0">
                <a:solidFill>
                  <a:schemeClr val="tx1"/>
                </a:solidFill>
              </a:rPr>
              <a:t>   materials</a:t>
            </a:r>
          </a:p>
          <a:p>
            <a:pPr>
              <a:buClr>
                <a:srgbClr val="3333CC"/>
              </a:buClr>
            </a:pPr>
            <a:endParaRPr lang="en-US" sz="2000" dirty="0" smtClean="0">
              <a:solidFill>
                <a:schemeClr val="tx1"/>
              </a:solidFill>
            </a:endParaRPr>
          </a:p>
          <a:p>
            <a:pPr>
              <a:buClr>
                <a:srgbClr val="3333CC"/>
              </a:buClr>
            </a:pPr>
            <a:endParaRPr lang="en-US" sz="2400" dirty="0" smtClean="0">
              <a:solidFill>
                <a:schemeClr val="tx1"/>
              </a:solidFill>
            </a:endParaRPr>
          </a:p>
          <a:p>
            <a:endParaRPr lang="en-US" b="1" dirty="0">
              <a:solidFill>
                <a:srgbClr val="3333CC"/>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15</a:t>
            </a:fld>
            <a:endParaRPr lang="en-US" dirty="0">
              <a:solidFill>
                <a:srgbClr val="000000">
                  <a:tint val="75000"/>
                </a:srgbClr>
              </a:solidFill>
            </a:endParaRPr>
          </a:p>
        </p:txBody>
      </p:sp>
      <p:pic>
        <p:nvPicPr>
          <p:cNvPr id="1026" name="Picture 2" descr="C:\Users\mrozowsk\Desktop\Harwood helping documents\Fabrication\Fabrication5.jpg" title="Photo - Overhaed crane used to move material in shop"/>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791200" y="1981200"/>
            <a:ext cx="2893382"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86160" y="5910943"/>
            <a:ext cx="2103461" cy="523220"/>
          </a:xfrm>
          <a:prstGeom prst="rect">
            <a:avLst/>
          </a:prstGeom>
          <a:noFill/>
        </p:spPr>
        <p:txBody>
          <a:bodyPr wrap="none" rtlCol="0">
            <a:spAutoFit/>
          </a:bodyPr>
          <a:lstStyle/>
          <a:p>
            <a:r>
              <a:rPr lang="en-US" sz="1400" dirty="0" smtClean="0"/>
              <a:t>Overhead crane used to</a:t>
            </a:r>
          </a:p>
          <a:p>
            <a:r>
              <a:rPr lang="en-US" sz="1400" dirty="0"/>
              <a:t>m</a:t>
            </a:r>
            <a:r>
              <a:rPr lang="en-US" sz="1400" dirty="0" smtClean="0"/>
              <a:t>ove material in shop</a:t>
            </a:r>
            <a:endParaRPr lang="en-US" sz="1400" dirty="0"/>
          </a:p>
        </p:txBody>
      </p:sp>
    </p:spTree>
    <p:extLst>
      <p:ext uri="{BB962C8B-B14F-4D97-AF65-F5344CB8AC3E}">
        <p14:creationId xmlns:p14="http://schemas.microsoft.com/office/powerpoint/2010/main" val="1878237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30B8"/>
                </a:solidFill>
              </a:rPr>
              <a:t>Hazards Overview - </a:t>
            </a:r>
            <a:r>
              <a:rPr lang="en-US" sz="2400" dirty="0" smtClean="0">
                <a:solidFill>
                  <a:srgbClr val="0C30B8"/>
                </a:solidFill>
              </a:rPr>
              <a:t>Module 1 </a:t>
            </a:r>
            <a:r>
              <a:rPr lang="en-US" sz="2400" dirty="0" smtClean="0">
                <a:solidFill>
                  <a:schemeClr val="bg1"/>
                </a:solidFill>
              </a:rPr>
              <a:t>slide 16</a:t>
            </a:r>
            <a:endParaRPr lang="en-US" sz="2400" dirty="0">
              <a:solidFill>
                <a:schemeClr val="bg1"/>
              </a:solidFill>
            </a:endParaRPr>
          </a:p>
        </p:txBody>
      </p:sp>
      <p:sp>
        <p:nvSpPr>
          <p:cNvPr id="3" name="Text Placeholder 2"/>
          <p:cNvSpPr>
            <a:spLocks noGrp="1"/>
          </p:cNvSpPr>
          <p:nvPr>
            <p:ph type="body" idx="1"/>
          </p:nvPr>
        </p:nvSpPr>
        <p:spPr>
          <a:xfrm>
            <a:off x="497711" y="1493137"/>
            <a:ext cx="7731889" cy="4510267"/>
          </a:xfrm>
        </p:spPr>
        <p:txBody>
          <a:bodyPr/>
          <a:lstStyle/>
          <a:p>
            <a:r>
              <a:rPr lang="en-US" sz="2400" b="1" dirty="0" smtClean="0">
                <a:solidFill>
                  <a:srgbClr val="0C28B8"/>
                </a:solidFill>
              </a:rPr>
              <a:t>Hazards can flow from moving of materials:</a:t>
            </a:r>
          </a:p>
          <a:p>
            <a:pPr algn="ctr"/>
            <a:endParaRPr lang="en-US" sz="2400" b="1" dirty="0" smtClean="0">
              <a:solidFill>
                <a:srgbClr val="0C28B8"/>
              </a:solidFill>
            </a:endParaRPr>
          </a:p>
          <a:p>
            <a:pPr marL="342900" indent="-342900">
              <a:buClr>
                <a:srgbClr val="3333CC"/>
              </a:buClr>
              <a:buFont typeface="Wingdings" panose="05000000000000000000" pitchFamily="2" charset="2"/>
              <a:buChar char="q"/>
            </a:pPr>
            <a:r>
              <a:rPr lang="en-US" sz="2400" dirty="0" smtClean="0">
                <a:solidFill>
                  <a:schemeClr val="tx1"/>
                </a:solidFill>
              </a:rPr>
              <a:t>Musculoskeletal injuries (back injuries, strains and sprains) related task ergonomics, lifting practices, repetitive tasks</a:t>
            </a:r>
          </a:p>
          <a:p>
            <a:pPr marL="342900" indent="-342900">
              <a:buClr>
                <a:srgbClr val="3333CC"/>
              </a:buClr>
              <a:buFont typeface="Wingdings" panose="05000000000000000000" pitchFamily="2" charset="2"/>
              <a:buChar char="q"/>
            </a:pPr>
            <a:r>
              <a:rPr lang="en-US" sz="2400" dirty="0" smtClean="0">
                <a:solidFill>
                  <a:schemeClr val="tx1"/>
                </a:solidFill>
              </a:rPr>
              <a:t>Pinches</a:t>
            </a:r>
          </a:p>
          <a:p>
            <a:pPr marL="342900" indent="-342900">
              <a:buClr>
                <a:srgbClr val="3333CC"/>
              </a:buClr>
              <a:buFont typeface="Wingdings" panose="05000000000000000000" pitchFamily="2" charset="2"/>
              <a:buChar char="q"/>
            </a:pPr>
            <a:r>
              <a:rPr lang="en-US" sz="2400" dirty="0" smtClean="0">
                <a:solidFill>
                  <a:schemeClr val="tx1"/>
                </a:solidFill>
              </a:rPr>
              <a:t>Cuts and scrapes from sharp edges</a:t>
            </a:r>
          </a:p>
          <a:p>
            <a:pPr marL="342900" indent="-342900">
              <a:buClr>
                <a:srgbClr val="3333CC"/>
              </a:buClr>
              <a:buFont typeface="Wingdings" panose="05000000000000000000" pitchFamily="2" charset="2"/>
              <a:buChar char="q"/>
            </a:pPr>
            <a:r>
              <a:rPr lang="en-US" sz="2400" dirty="0" smtClean="0">
                <a:solidFill>
                  <a:schemeClr val="tx1"/>
                </a:solidFill>
              </a:rPr>
              <a:t>Slips and falls</a:t>
            </a:r>
          </a:p>
          <a:p>
            <a:pPr marL="342900" indent="-342900">
              <a:buClr>
                <a:srgbClr val="3333CC"/>
              </a:buClr>
              <a:buFont typeface="Wingdings" panose="05000000000000000000" pitchFamily="2" charset="2"/>
              <a:buChar char="q"/>
            </a:pPr>
            <a:endParaRPr lang="en-US" sz="2000" dirty="0" smtClean="0">
              <a:solidFill>
                <a:schemeClr val="tx1"/>
              </a:solidFill>
            </a:endParaRPr>
          </a:p>
          <a:p>
            <a:pPr>
              <a:buClr>
                <a:srgbClr val="3333CC"/>
              </a:buClr>
            </a:pPr>
            <a:endParaRPr lang="en-US" sz="2400" dirty="0" smtClean="0">
              <a:solidFill>
                <a:schemeClr val="tx1"/>
              </a:solidFill>
            </a:endParaRPr>
          </a:p>
          <a:p>
            <a:endParaRPr lang="en-US" b="1" dirty="0">
              <a:solidFill>
                <a:srgbClr val="3333CC"/>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16</a:t>
            </a:fld>
            <a:endParaRPr lang="en-US" dirty="0">
              <a:solidFill>
                <a:srgbClr val="000000">
                  <a:tint val="75000"/>
                </a:srgbClr>
              </a:solidFill>
            </a:endParaRPr>
          </a:p>
        </p:txBody>
      </p:sp>
    </p:spTree>
    <p:extLst>
      <p:ext uri="{BB962C8B-B14F-4D97-AF65-F5344CB8AC3E}">
        <p14:creationId xmlns:p14="http://schemas.microsoft.com/office/powerpoint/2010/main" val="1487710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30B8"/>
                </a:solidFill>
              </a:rPr>
              <a:t>Hazards Overview - </a:t>
            </a:r>
            <a:r>
              <a:rPr lang="en-US" sz="2400" dirty="0" smtClean="0">
                <a:solidFill>
                  <a:srgbClr val="0C30B8"/>
                </a:solidFill>
              </a:rPr>
              <a:t>Module 1 </a:t>
            </a:r>
            <a:r>
              <a:rPr lang="en-US" sz="2400" dirty="0" smtClean="0">
                <a:solidFill>
                  <a:schemeClr val="bg1"/>
                </a:solidFill>
              </a:rPr>
              <a:t>slide 17</a:t>
            </a:r>
            <a:endParaRPr lang="en-US" sz="2400" dirty="0">
              <a:solidFill>
                <a:schemeClr val="bg1"/>
              </a:solidFill>
            </a:endParaRPr>
          </a:p>
        </p:txBody>
      </p:sp>
      <p:sp>
        <p:nvSpPr>
          <p:cNvPr id="3" name="Text Placeholder 2"/>
          <p:cNvSpPr>
            <a:spLocks noGrp="1"/>
          </p:cNvSpPr>
          <p:nvPr>
            <p:ph type="body" idx="1"/>
          </p:nvPr>
        </p:nvSpPr>
        <p:spPr>
          <a:xfrm>
            <a:off x="497711" y="1493137"/>
            <a:ext cx="8275900" cy="4510267"/>
          </a:xfrm>
        </p:spPr>
        <p:txBody>
          <a:bodyPr/>
          <a:lstStyle/>
          <a:p>
            <a:r>
              <a:rPr lang="en-US" sz="2400" b="1" dirty="0" smtClean="0">
                <a:solidFill>
                  <a:srgbClr val="0C28B8"/>
                </a:solidFill>
              </a:rPr>
              <a:t>Material Storage Considerations</a:t>
            </a:r>
          </a:p>
          <a:p>
            <a:pPr marL="342900" indent="-342900">
              <a:buClr>
                <a:srgbClr val="3333CC"/>
              </a:buClr>
              <a:buFont typeface="Wingdings" panose="05000000000000000000" pitchFamily="2" charset="2"/>
              <a:buChar char="q"/>
            </a:pPr>
            <a:r>
              <a:rPr lang="en-US" sz="2400" dirty="0" smtClean="0">
                <a:solidFill>
                  <a:schemeClr val="tx1"/>
                </a:solidFill>
              </a:rPr>
              <a:t>Storage and stacking of irregular </a:t>
            </a:r>
          </a:p>
          <a:p>
            <a:pPr>
              <a:buClr>
                <a:srgbClr val="3333CC"/>
              </a:buClr>
            </a:pPr>
            <a:r>
              <a:rPr lang="en-US" sz="2400" dirty="0">
                <a:solidFill>
                  <a:schemeClr val="tx1"/>
                </a:solidFill>
              </a:rPr>
              <a:t> </a:t>
            </a:r>
            <a:r>
              <a:rPr lang="en-US" sz="2400" dirty="0" smtClean="0">
                <a:solidFill>
                  <a:schemeClr val="tx1"/>
                </a:solidFill>
              </a:rPr>
              <a:t>   shapes</a:t>
            </a:r>
          </a:p>
          <a:p>
            <a:pPr marL="342900" indent="-342900">
              <a:buClr>
                <a:srgbClr val="3333CC"/>
              </a:buClr>
              <a:buFont typeface="Wingdings" panose="05000000000000000000" pitchFamily="2" charset="2"/>
              <a:buChar char="q"/>
            </a:pPr>
            <a:r>
              <a:rPr lang="en-US" sz="2400" dirty="0" smtClean="0">
                <a:solidFill>
                  <a:schemeClr val="tx1"/>
                </a:solidFill>
              </a:rPr>
              <a:t>Storage of containers (bolts, </a:t>
            </a:r>
          </a:p>
          <a:p>
            <a:pPr>
              <a:buClr>
                <a:srgbClr val="3333CC"/>
              </a:buClr>
            </a:pPr>
            <a:r>
              <a:rPr lang="en-US" sz="2400" dirty="0">
                <a:solidFill>
                  <a:schemeClr val="tx1"/>
                </a:solidFill>
              </a:rPr>
              <a:t> </a:t>
            </a:r>
            <a:r>
              <a:rPr lang="en-US" sz="2400" dirty="0" smtClean="0">
                <a:solidFill>
                  <a:schemeClr val="tx1"/>
                </a:solidFill>
              </a:rPr>
              <a:t>   hardware, welding materials etc.)</a:t>
            </a:r>
          </a:p>
          <a:p>
            <a:pPr marL="342900" indent="-342900">
              <a:buClr>
                <a:srgbClr val="3333CC"/>
              </a:buClr>
              <a:buFont typeface="Wingdings" panose="05000000000000000000" pitchFamily="2" charset="2"/>
              <a:buChar char="q"/>
            </a:pPr>
            <a:r>
              <a:rPr lang="en-US" sz="2400" dirty="0" smtClean="0">
                <a:solidFill>
                  <a:schemeClr val="tx1"/>
                </a:solidFill>
              </a:rPr>
              <a:t>Storage of chemicals such as </a:t>
            </a:r>
            <a:endParaRPr lang="en-US" sz="2400" dirty="0">
              <a:solidFill>
                <a:schemeClr val="tx1"/>
              </a:solidFill>
            </a:endParaRPr>
          </a:p>
          <a:p>
            <a:pPr>
              <a:buClr>
                <a:srgbClr val="3333CC"/>
              </a:buClr>
            </a:pPr>
            <a:r>
              <a:rPr lang="en-US" sz="2400" dirty="0" smtClean="0">
                <a:solidFill>
                  <a:schemeClr val="tx1"/>
                </a:solidFill>
              </a:rPr>
              <a:t>    paints, solvents, lubricants </a:t>
            </a:r>
          </a:p>
          <a:p>
            <a:pPr marL="342900" indent="-342900">
              <a:buClr>
                <a:srgbClr val="3333CC"/>
              </a:buClr>
              <a:buFont typeface="Wingdings" panose="05000000000000000000" pitchFamily="2" charset="2"/>
              <a:buChar char="q"/>
            </a:pPr>
            <a:r>
              <a:rPr lang="en-US" sz="2400" dirty="0" smtClean="0">
                <a:solidFill>
                  <a:schemeClr val="tx1"/>
                </a:solidFill>
              </a:rPr>
              <a:t>Racking systems</a:t>
            </a:r>
          </a:p>
          <a:p>
            <a:pPr marL="342900" indent="-342900">
              <a:buClr>
                <a:srgbClr val="3333CC"/>
              </a:buClr>
              <a:buFont typeface="Wingdings" panose="05000000000000000000" pitchFamily="2" charset="2"/>
              <a:buChar char="q"/>
            </a:pPr>
            <a:r>
              <a:rPr lang="en-US" sz="2400" dirty="0" smtClean="0">
                <a:solidFill>
                  <a:schemeClr val="tx1"/>
                </a:solidFill>
              </a:rPr>
              <a:t>Stability of stored material</a:t>
            </a:r>
          </a:p>
          <a:p>
            <a:pPr>
              <a:buClr>
                <a:srgbClr val="3333CC"/>
              </a:buClr>
            </a:pPr>
            <a:endParaRPr lang="en-US" sz="2400" dirty="0" smtClean="0">
              <a:solidFill>
                <a:schemeClr val="tx1"/>
              </a:solidFill>
            </a:endParaRPr>
          </a:p>
          <a:p>
            <a:endParaRPr lang="en-US" b="1" dirty="0">
              <a:solidFill>
                <a:srgbClr val="3333CC"/>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17</a:t>
            </a:fld>
            <a:endParaRPr lang="en-US" dirty="0">
              <a:solidFill>
                <a:srgbClr val="000000">
                  <a:tint val="75000"/>
                </a:srgbClr>
              </a:solidFill>
            </a:endParaRPr>
          </a:p>
        </p:txBody>
      </p:sp>
      <p:pic>
        <p:nvPicPr>
          <p:cNvPr id="8194" name="Picture 2" title="Photo - fabricated elements stacked for load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7400" y="1828799"/>
            <a:ext cx="2819400" cy="4094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324600" y="6001434"/>
            <a:ext cx="1805302" cy="523220"/>
          </a:xfrm>
          <a:prstGeom prst="rect">
            <a:avLst/>
          </a:prstGeom>
          <a:noFill/>
        </p:spPr>
        <p:txBody>
          <a:bodyPr wrap="none" rtlCol="0">
            <a:spAutoFit/>
          </a:bodyPr>
          <a:lstStyle/>
          <a:p>
            <a:r>
              <a:rPr lang="en-US" sz="1400" dirty="0" smtClean="0"/>
              <a:t>Fabricated elements</a:t>
            </a:r>
          </a:p>
          <a:p>
            <a:r>
              <a:rPr lang="en-US" sz="1400" dirty="0" smtClean="0"/>
              <a:t>Stacked for loading</a:t>
            </a:r>
            <a:endParaRPr lang="en-US" sz="1400" dirty="0"/>
          </a:p>
        </p:txBody>
      </p:sp>
    </p:spTree>
    <p:extLst>
      <p:ext uri="{BB962C8B-B14F-4D97-AF65-F5344CB8AC3E}">
        <p14:creationId xmlns:p14="http://schemas.microsoft.com/office/powerpoint/2010/main" val="3137490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30B8"/>
                </a:solidFill>
              </a:rPr>
              <a:t>Hazards Overview - </a:t>
            </a:r>
            <a:r>
              <a:rPr lang="en-US" sz="2400" dirty="0" smtClean="0">
                <a:solidFill>
                  <a:srgbClr val="0C30B8"/>
                </a:solidFill>
              </a:rPr>
              <a:t>Module 1 </a:t>
            </a:r>
            <a:r>
              <a:rPr lang="en-US" sz="2400" dirty="0" smtClean="0">
                <a:solidFill>
                  <a:schemeClr val="bg1"/>
                </a:solidFill>
              </a:rPr>
              <a:t>slide 18</a:t>
            </a:r>
            <a:endParaRPr lang="en-US" sz="2400" dirty="0">
              <a:solidFill>
                <a:schemeClr val="bg1"/>
              </a:solidFill>
            </a:endParaRPr>
          </a:p>
        </p:txBody>
      </p:sp>
      <p:sp>
        <p:nvSpPr>
          <p:cNvPr id="3" name="Text Placeholder 2"/>
          <p:cNvSpPr>
            <a:spLocks noGrp="1"/>
          </p:cNvSpPr>
          <p:nvPr>
            <p:ph type="body" idx="1"/>
          </p:nvPr>
        </p:nvSpPr>
        <p:spPr>
          <a:xfrm>
            <a:off x="497711" y="1493137"/>
            <a:ext cx="5750689" cy="4510267"/>
          </a:xfrm>
        </p:spPr>
        <p:txBody>
          <a:bodyPr/>
          <a:lstStyle/>
          <a:p>
            <a:r>
              <a:rPr lang="en-US" sz="2400" b="1" dirty="0" smtClean="0">
                <a:solidFill>
                  <a:srgbClr val="0C30B8"/>
                </a:solidFill>
              </a:rPr>
              <a:t>Other types of hazards:</a:t>
            </a:r>
          </a:p>
          <a:p>
            <a:pPr marL="342900" indent="-342900">
              <a:buClr>
                <a:srgbClr val="3333CC"/>
              </a:buClr>
              <a:buFont typeface="Wingdings" panose="05000000000000000000" pitchFamily="2" charset="2"/>
              <a:buChar char="q"/>
            </a:pPr>
            <a:r>
              <a:rPr lang="en-US" sz="2000" dirty="0" smtClean="0">
                <a:solidFill>
                  <a:schemeClr val="tx1"/>
                </a:solidFill>
              </a:rPr>
              <a:t>Shop operations</a:t>
            </a:r>
          </a:p>
          <a:p>
            <a:pPr marL="342900" indent="-342900">
              <a:buClr>
                <a:srgbClr val="3333CC"/>
              </a:buClr>
              <a:buFont typeface="Wingdings" panose="05000000000000000000" pitchFamily="2" charset="2"/>
              <a:buChar char="q"/>
            </a:pPr>
            <a:r>
              <a:rPr lang="en-US" sz="2000" dirty="0" smtClean="0">
                <a:solidFill>
                  <a:schemeClr val="tx1"/>
                </a:solidFill>
              </a:rPr>
              <a:t>Use of chemicals, solvents, and paints requiring Safety Data Sheets (SDS) </a:t>
            </a:r>
          </a:p>
          <a:p>
            <a:pPr>
              <a:buClr>
                <a:srgbClr val="3333CC"/>
              </a:buClr>
            </a:pPr>
            <a:r>
              <a:rPr lang="en-US" sz="2000" dirty="0">
                <a:solidFill>
                  <a:schemeClr val="tx1"/>
                </a:solidFill>
              </a:rPr>
              <a:t> </a:t>
            </a:r>
            <a:r>
              <a:rPr lang="en-US" sz="2000" dirty="0" smtClean="0">
                <a:solidFill>
                  <a:schemeClr val="tx1"/>
                </a:solidFill>
              </a:rPr>
              <a:t>    and Hazard Communication (HazCom)</a:t>
            </a:r>
          </a:p>
          <a:p>
            <a:pPr marL="342900" indent="-342900">
              <a:buClr>
                <a:srgbClr val="3333CC"/>
              </a:buClr>
              <a:buFont typeface="Wingdings" panose="05000000000000000000" pitchFamily="2" charset="2"/>
              <a:buChar char="q"/>
            </a:pPr>
            <a:r>
              <a:rPr lang="en-US" sz="2000" dirty="0" smtClean="0">
                <a:solidFill>
                  <a:schemeClr val="tx1"/>
                </a:solidFill>
              </a:rPr>
              <a:t>Electrical hazards from use of hand </a:t>
            </a:r>
          </a:p>
          <a:p>
            <a:pPr>
              <a:buClr>
                <a:srgbClr val="3333CC"/>
              </a:buClr>
            </a:pPr>
            <a:r>
              <a:rPr lang="en-US" sz="2000" dirty="0">
                <a:solidFill>
                  <a:schemeClr val="tx1"/>
                </a:solidFill>
              </a:rPr>
              <a:t> </a:t>
            </a:r>
            <a:r>
              <a:rPr lang="en-US" sz="2000" dirty="0" smtClean="0">
                <a:solidFill>
                  <a:schemeClr val="tx1"/>
                </a:solidFill>
              </a:rPr>
              <a:t>    tools and equipment</a:t>
            </a:r>
          </a:p>
          <a:p>
            <a:pPr marL="342900" indent="-342900">
              <a:buClr>
                <a:srgbClr val="3333CC"/>
              </a:buClr>
              <a:buFont typeface="Wingdings" panose="05000000000000000000" pitchFamily="2" charset="2"/>
              <a:buChar char="q"/>
            </a:pPr>
            <a:r>
              <a:rPr lang="en-US" sz="2000" dirty="0" smtClean="0">
                <a:solidFill>
                  <a:schemeClr val="tx1"/>
                </a:solidFill>
              </a:rPr>
              <a:t>De-energizing equipment for service and maintenance Lockout/Tagout (LOTO)</a:t>
            </a:r>
          </a:p>
          <a:p>
            <a:pPr marL="342900" indent="-342900">
              <a:buClr>
                <a:srgbClr val="3333CC"/>
              </a:buClr>
              <a:buFont typeface="Wingdings" panose="05000000000000000000" pitchFamily="2" charset="2"/>
              <a:buChar char="q"/>
            </a:pPr>
            <a:r>
              <a:rPr lang="en-US" sz="2000" dirty="0" smtClean="0">
                <a:solidFill>
                  <a:schemeClr val="tx1"/>
                </a:solidFill>
              </a:rPr>
              <a:t>The need for respiratory protections</a:t>
            </a:r>
          </a:p>
          <a:p>
            <a:pPr marL="342900" indent="-342900">
              <a:buClr>
                <a:srgbClr val="3333CC"/>
              </a:buClr>
              <a:buFont typeface="Wingdings" panose="05000000000000000000" pitchFamily="2" charset="2"/>
              <a:buChar char="q"/>
            </a:pPr>
            <a:r>
              <a:rPr lang="en-US" sz="2000" dirty="0" smtClean="0">
                <a:solidFill>
                  <a:schemeClr val="tx1"/>
                </a:solidFill>
              </a:rPr>
              <a:t>Need for use of Personal Protective Equipment (PPE)</a:t>
            </a:r>
          </a:p>
          <a:p>
            <a:pPr>
              <a:buClr>
                <a:srgbClr val="3333CC"/>
              </a:buClr>
            </a:pPr>
            <a:endParaRPr lang="en-US" sz="2400" dirty="0" smtClean="0">
              <a:solidFill>
                <a:schemeClr val="tx1"/>
              </a:solidFill>
            </a:endParaRPr>
          </a:p>
          <a:p>
            <a:endParaRPr lang="en-US" b="1" dirty="0">
              <a:solidFill>
                <a:srgbClr val="3333CC"/>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18</a:t>
            </a:fld>
            <a:endParaRPr lang="en-US" dirty="0">
              <a:solidFill>
                <a:srgbClr val="000000">
                  <a:tint val="75000"/>
                </a:srgbClr>
              </a:solidFill>
            </a:endParaRPr>
          </a:p>
        </p:txBody>
      </p:sp>
      <p:pic>
        <p:nvPicPr>
          <p:cNvPr id="3074" name="Picture 2" descr="C:\Users\mrozowsk\Desktop\Harwood helping documents\Fabrication\Fabrication14.jpg" title="Photo - PPE druing fabricatio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715000" y="1883228"/>
            <a:ext cx="2743200" cy="379911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102997" y="5698672"/>
            <a:ext cx="1967205" cy="307777"/>
          </a:xfrm>
          <a:prstGeom prst="rect">
            <a:avLst/>
          </a:prstGeom>
          <a:noFill/>
        </p:spPr>
        <p:txBody>
          <a:bodyPr wrap="none" rtlCol="0">
            <a:spAutoFit/>
          </a:bodyPr>
          <a:lstStyle/>
          <a:p>
            <a:r>
              <a:rPr lang="en-US" sz="1400" dirty="0" smtClean="0"/>
              <a:t>PPE during fabrication</a:t>
            </a:r>
            <a:endParaRPr lang="en-US" sz="1400" dirty="0"/>
          </a:p>
        </p:txBody>
      </p:sp>
    </p:spTree>
    <p:extLst>
      <p:ext uri="{BB962C8B-B14F-4D97-AF65-F5344CB8AC3E}">
        <p14:creationId xmlns:p14="http://schemas.microsoft.com/office/powerpoint/2010/main" val="769844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30B8"/>
                </a:solidFill>
              </a:rPr>
              <a:t>Hazards Overview - </a:t>
            </a:r>
            <a:r>
              <a:rPr lang="en-US" sz="2400" dirty="0" smtClean="0">
                <a:solidFill>
                  <a:srgbClr val="0C30B8"/>
                </a:solidFill>
              </a:rPr>
              <a:t>Module 1 </a:t>
            </a:r>
            <a:r>
              <a:rPr lang="en-US" sz="2400" dirty="0" smtClean="0">
                <a:solidFill>
                  <a:schemeClr val="bg1"/>
                </a:solidFill>
              </a:rPr>
              <a:t>slide 19</a:t>
            </a:r>
            <a:endParaRPr lang="en-US" sz="2400" dirty="0">
              <a:solidFill>
                <a:schemeClr val="bg1"/>
              </a:solidFill>
            </a:endParaRPr>
          </a:p>
        </p:txBody>
      </p:sp>
      <p:sp>
        <p:nvSpPr>
          <p:cNvPr id="3" name="Text Placeholder 2"/>
          <p:cNvSpPr>
            <a:spLocks noGrp="1"/>
          </p:cNvSpPr>
          <p:nvPr>
            <p:ph type="body" idx="1"/>
          </p:nvPr>
        </p:nvSpPr>
        <p:spPr>
          <a:xfrm>
            <a:off x="474565" y="1539434"/>
            <a:ext cx="7726101" cy="4510267"/>
          </a:xfrm>
        </p:spPr>
        <p:txBody>
          <a:bodyPr/>
          <a:lstStyle/>
          <a:p>
            <a:r>
              <a:rPr lang="en-US" sz="2400" b="1" dirty="0" smtClean="0">
                <a:solidFill>
                  <a:srgbClr val="0C30B8"/>
                </a:solidFill>
              </a:rPr>
              <a:t>OSHA Standards emphasized in this training:</a:t>
            </a:r>
          </a:p>
          <a:p>
            <a:r>
              <a:rPr lang="en-US" sz="2000" dirty="0" smtClean="0">
                <a:solidFill>
                  <a:schemeClr val="tx1"/>
                </a:solidFill>
              </a:rPr>
              <a:t>1910 OSHA General Industry Regulations</a:t>
            </a:r>
          </a:p>
          <a:p>
            <a:r>
              <a:rPr lang="en-US" sz="2000" dirty="0" smtClean="0">
                <a:solidFill>
                  <a:schemeClr val="tx1"/>
                </a:solidFill>
              </a:rPr>
              <a:t>Subpart N Materials Handling</a:t>
            </a:r>
          </a:p>
          <a:p>
            <a:r>
              <a:rPr lang="en-US" sz="2000" dirty="0">
                <a:solidFill>
                  <a:schemeClr val="tx1"/>
                </a:solidFill>
              </a:rPr>
              <a:t> </a:t>
            </a:r>
            <a:r>
              <a:rPr lang="en-US" sz="2000" dirty="0" smtClean="0">
                <a:solidFill>
                  <a:schemeClr val="tx1"/>
                </a:solidFill>
              </a:rPr>
              <a:t>  1910.176 Handling Materials </a:t>
            </a:r>
          </a:p>
          <a:p>
            <a:r>
              <a:rPr lang="en-US" sz="2000" dirty="0">
                <a:solidFill>
                  <a:schemeClr val="tx1"/>
                </a:solidFill>
              </a:rPr>
              <a:t> </a:t>
            </a:r>
            <a:r>
              <a:rPr lang="en-US" sz="2000" dirty="0" smtClean="0">
                <a:solidFill>
                  <a:schemeClr val="tx1"/>
                </a:solidFill>
              </a:rPr>
              <a:t>  1910.178 Powered Industrial Trucks</a:t>
            </a:r>
          </a:p>
          <a:p>
            <a:r>
              <a:rPr lang="en-US" sz="2000" dirty="0">
                <a:solidFill>
                  <a:schemeClr val="tx1"/>
                </a:solidFill>
              </a:rPr>
              <a:t> </a:t>
            </a:r>
            <a:r>
              <a:rPr lang="en-US" sz="2000" dirty="0" smtClean="0">
                <a:solidFill>
                  <a:schemeClr val="tx1"/>
                </a:solidFill>
              </a:rPr>
              <a:t>  1910.179 Overhead and Gantry Cranes</a:t>
            </a:r>
          </a:p>
          <a:p>
            <a:r>
              <a:rPr lang="en-US" sz="2000" dirty="0" smtClean="0">
                <a:solidFill>
                  <a:schemeClr val="tx1"/>
                </a:solidFill>
              </a:rPr>
              <a:t>   1910.180 Truck Cranes</a:t>
            </a:r>
          </a:p>
          <a:p>
            <a:r>
              <a:rPr lang="en-US" sz="2000" dirty="0" smtClean="0">
                <a:solidFill>
                  <a:schemeClr val="tx1"/>
                </a:solidFill>
              </a:rPr>
              <a:t>   1910.184 Slings</a:t>
            </a:r>
          </a:p>
          <a:p>
            <a:pPr marL="342900" indent="-342900">
              <a:buClr>
                <a:srgbClr val="3333CC"/>
              </a:buClr>
              <a:buFont typeface="Wingdings" panose="05000000000000000000" pitchFamily="2" charset="2"/>
              <a:buChar char="q"/>
            </a:pPr>
            <a:endParaRPr lang="en-US" sz="2400" dirty="0" smtClean="0">
              <a:solidFill>
                <a:schemeClr val="tx1"/>
              </a:solidFill>
            </a:endParaRPr>
          </a:p>
          <a:p>
            <a:pPr>
              <a:buClr>
                <a:srgbClr val="3333CC"/>
              </a:buClr>
            </a:pPr>
            <a:endParaRPr lang="en-US" sz="2400" dirty="0" smtClean="0">
              <a:solidFill>
                <a:schemeClr val="tx1"/>
              </a:solidFill>
            </a:endParaRPr>
          </a:p>
          <a:p>
            <a:endParaRPr lang="en-US" b="1" dirty="0">
              <a:solidFill>
                <a:srgbClr val="3333CC"/>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19</a:t>
            </a:fld>
            <a:endParaRPr lang="en-US" dirty="0">
              <a:solidFill>
                <a:srgbClr val="000000">
                  <a:tint val="75000"/>
                </a:srgbClr>
              </a:solidFill>
            </a:endParaRPr>
          </a:p>
        </p:txBody>
      </p:sp>
    </p:spTree>
    <p:extLst>
      <p:ext uri="{BB962C8B-B14F-4D97-AF65-F5344CB8AC3E}">
        <p14:creationId xmlns:p14="http://schemas.microsoft.com/office/powerpoint/2010/main" val="3812352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Shape 201"/>
          <p:cNvSpPr txBox="1">
            <a:spLocks noGrp="1"/>
          </p:cNvSpPr>
          <p:nvPr>
            <p:ph type="body" idx="1"/>
          </p:nvPr>
        </p:nvSpPr>
        <p:spPr>
          <a:xfrm>
            <a:off x="457200" y="1524000"/>
            <a:ext cx="8229600" cy="4967599"/>
          </a:xfrm>
          <a:prstGeom prst="rect">
            <a:avLst/>
          </a:prstGeom>
        </p:spPr>
        <p:txBody>
          <a:bodyPr lIns="91425" tIns="91425" rIns="91425" bIns="91425" anchor="t" anchorCtr="0">
            <a:noAutofit/>
          </a:bodyPr>
          <a:lstStyle/>
          <a:p>
            <a:pPr lvl="0"/>
            <a:r>
              <a:rPr lang="en" sz="2400" b="1" dirty="0">
                <a:solidFill>
                  <a:srgbClr val="0C30B8"/>
                </a:solidFill>
              </a:rPr>
              <a:t>OSHA Grant Information</a:t>
            </a:r>
            <a:endParaRPr lang="en-US" sz="2400" b="1" i="1" dirty="0" smtClean="0">
              <a:solidFill>
                <a:srgbClr val="0C30B8"/>
              </a:solidFill>
            </a:endParaRPr>
          </a:p>
          <a:p>
            <a:pPr lvl="0" rtl="0">
              <a:spcBef>
                <a:spcPts val="0"/>
              </a:spcBef>
              <a:buClr>
                <a:schemeClr val="dk1"/>
              </a:buClr>
              <a:buFont typeface="Arial"/>
              <a:buNone/>
            </a:pPr>
            <a:endParaRPr lang="en-US" sz="2400" i="1" dirty="0"/>
          </a:p>
          <a:p>
            <a:pPr lvl="0" rtl="0">
              <a:spcBef>
                <a:spcPts val="0"/>
              </a:spcBef>
              <a:buClr>
                <a:schemeClr val="dk1"/>
              </a:buClr>
              <a:buFont typeface="Arial"/>
              <a:buNone/>
            </a:pPr>
            <a:r>
              <a:rPr lang="en-US" sz="2400" i="1" dirty="0" smtClean="0"/>
              <a:t>This material was produced under grant number </a:t>
            </a:r>
          </a:p>
          <a:p>
            <a:pPr lvl="0" rtl="0">
              <a:spcBef>
                <a:spcPts val="0"/>
              </a:spcBef>
              <a:buClr>
                <a:schemeClr val="dk1"/>
              </a:buClr>
              <a:buFont typeface="Arial"/>
              <a:buNone/>
            </a:pPr>
            <a:r>
              <a:rPr lang="en-US" sz="2400" i="1" dirty="0" smtClean="0"/>
              <a:t>SH-26316-SH4 from the Occupational Safety and Health Administration, U.S. Department of Labor. It does not necessarily reflect the views or policies of the U.S. Department of Labor, nor does mention of trades names, commercial products, or organizations imply endorsement by the U.S. Government.</a:t>
            </a:r>
            <a:endParaRPr sz="2400" i="1" dirty="0"/>
          </a:p>
          <a:p>
            <a:pPr>
              <a:spcBef>
                <a:spcPts val="0"/>
              </a:spcBef>
              <a:buNone/>
            </a:pPr>
            <a:endParaRPr sz="1400" dirty="0"/>
          </a:p>
        </p:txBody>
      </p:sp>
      <p:sp>
        <p:nvSpPr>
          <p:cNvPr id="200" name="Shape 200"/>
          <p:cNvSpPr txBox="1">
            <a:spLocks noGrp="1"/>
          </p:cNvSpPr>
          <p:nvPr>
            <p:ph type="title"/>
          </p:nvPr>
        </p:nvSpPr>
        <p:spPr>
          <a:xfrm>
            <a:off x="228600" y="380800"/>
            <a:ext cx="8229600" cy="1143200"/>
          </a:xfrm>
          <a:prstGeom prst="rect">
            <a:avLst/>
          </a:prstGeom>
        </p:spPr>
        <p:txBody>
          <a:bodyPr lIns="91425" tIns="91425" rIns="91425" bIns="91425" anchor="b" anchorCtr="0">
            <a:noAutofit/>
          </a:bodyPr>
          <a:lstStyle/>
          <a:p>
            <a:r>
              <a:rPr lang="en-US" dirty="0" smtClean="0">
                <a:solidFill>
                  <a:srgbClr val="0C30B8"/>
                </a:solidFill>
              </a:rPr>
              <a:t>Hazards Overview - </a:t>
            </a:r>
            <a:r>
              <a:rPr lang="en-US" sz="2400" dirty="0" smtClean="0">
                <a:solidFill>
                  <a:srgbClr val="0C30B8"/>
                </a:solidFill>
              </a:rPr>
              <a:t>Module 1 </a:t>
            </a:r>
            <a:r>
              <a:rPr lang="en-US" sz="2400" dirty="0" smtClean="0">
                <a:solidFill>
                  <a:schemeClr val="bg1"/>
                </a:solidFill>
              </a:rPr>
              <a:t>slide 2</a:t>
            </a:r>
            <a:endParaRPr lang="en" sz="2400" dirty="0">
              <a:solidFill>
                <a:schemeClr val="bg1"/>
              </a:solidFill>
            </a:endParaRPr>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2</a:t>
            </a:fld>
            <a:endParaRPr lang="en-US" dirty="0">
              <a:solidFill>
                <a:srgbClr val="000000">
                  <a:tint val="75000"/>
                </a:srgbClr>
              </a:solidFill>
            </a:endParaRPr>
          </a:p>
        </p:txBody>
      </p:sp>
    </p:spTree>
    <p:extLst>
      <p:ext uri="{BB962C8B-B14F-4D97-AF65-F5344CB8AC3E}">
        <p14:creationId xmlns:p14="http://schemas.microsoft.com/office/powerpoint/2010/main" val="1519384968"/>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30B8"/>
                </a:solidFill>
              </a:rPr>
              <a:t>Hazards Overview - </a:t>
            </a:r>
            <a:r>
              <a:rPr lang="en-US" sz="2400" dirty="0" smtClean="0">
                <a:solidFill>
                  <a:srgbClr val="0C30B8"/>
                </a:solidFill>
              </a:rPr>
              <a:t>Module 1 </a:t>
            </a:r>
            <a:r>
              <a:rPr lang="en-US" sz="2400" dirty="0" smtClean="0">
                <a:solidFill>
                  <a:schemeClr val="bg1"/>
                </a:solidFill>
              </a:rPr>
              <a:t>slide 20</a:t>
            </a:r>
            <a:endParaRPr lang="en-US" sz="2400" dirty="0">
              <a:solidFill>
                <a:schemeClr val="bg1"/>
              </a:solidFill>
            </a:endParaRPr>
          </a:p>
        </p:txBody>
      </p:sp>
      <p:sp>
        <p:nvSpPr>
          <p:cNvPr id="3" name="Text Placeholder 2"/>
          <p:cNvSpPr>
            <a:spLocks noGrp="1"/>
          </p:cNvSpPr>
          <p:nvPr>
            <p:ph type="body" idx="1"/>
          </p:nvPr>
        </p:nvSpPr>
        <p:spPr>
          <a:xfrm>
            <a:off x="474565" y="1539434"/>
            <a:ext cx="7726101" cy="4510267"/>
          </a:xfrm>
        </p:spPr>
        <p:txBody>
          <a:bodyPr/>
          <a:lstStyle/>
          <a:p>
            <a:r>
              <a:rPr lang="en-US" sz="2400" b="1" dirty="0" smtClean="0">
                <a:solidFill>
                  <a:srgbClr val="0C30B8"/>
                </a:solidFill>
              </a:rPr>
              <a:t>OSHA Standards Emphasized in this training:</a:t>
            </a:r>
          </a:p>
          <a:p>
            <a:r>
              <a:rPr lang="en-US" sz="2000" dirty="0" smtClean="0">
                <a:solidFill>
                  <a:schemeClr val="tx1"/>
                </a:solidFill>
              </a:rPr>
              <a:t>1910 OSHA General Industry Regulations</a:t>
            </a:r>
          </a:p>
          <a:p>
            <a:r>
              <a:rPr lang="en-US" sz="2000" dirty="0" smtClean="0">
                <a:solidFill>
                  <a:schemeClr val="tx1"/>
                </a:solidFill>
              </a:rPr>
              <a:t>Subpart S Electrical</a:t>
            </a:r>
          </a:p>
          <a:p>
            <a:r>
              <a:rPr lang="en-US" sz="2000" dirty="0" smtClean="0">
                <a:solidFill>
                  <a:schemeClr val="tx1"/>
                </a:solidFill>
              </a:rPr>
              <a:t>   1910.333 Selection and use of work practices</a:t>
            </a:r>
          </a:p>
          <a:p>
            <a:r>
              <a:rPr lang="en-US" sz="2000" dirty="0" smtClean="0">
                <a:solidFill>
                  <a:schemeClr val="tx1"/>
                </a:solidFill>
              </a:rPr>
              <a:t>Subpart J</a:t>
            </a:r>
          </a:p>
          <a:p>
            <a:r>
              <a:rPr lang="en-US" sz="2000" dirty="0" smtClean="0">
                <a:solidFill>
                  <a:schemeClr val="tx1"/>
                </a:solidFill>
              </a:rPr>
              <a:t>   1910.147 The Control of Hazardous Energy (Lockout/Tagout)</a:t>
            </a:r>
          </a:p>
          <a:p>
            <a:r>
              <a:rPr lang="en-US" sz="2000" dirty="0" smtClean="0">
                <a:solidFill>
                  <a:schemeClr val="tx1"/>
                </a:solidFill>
              </a:rPr>
              <a:t> Subpart I Personal Protective Equipment</a:t>
            </a:r>
          </a:p>
          <a:p>
            <a:r>
              <a:rPr lang="en-US" sz="2000" dirty="0" smtClean="0">
                <a:solidFill>
                  <a:schemeClr val="tx1"/>
                </a:solidFill>
              </a:rPr>
              <a:t>   1910.34 Respiratory Protection (Subpart I)</a:t>
            </a:r>
          </a:p>
          <a:p>
            <a:r>
              <a:rPr lang="en-US" sz="2000" dirty="0" smtClean="0">
                <a:solidFill>
                  <a:schemeClr val="tx1"/>
                </a:solidFill>
              </a:rPr>
              <a:t>Subpart Z</a:t>
            </a:r>
          </a:p>
          <a:p>
            <a:r>
              <a:rPr lang="en-US" sz="2000" dirty="0" smtClean="0">
                <a:solidFill>
                  <a:schemeClr val="tx1"/>
                </a:solidFill>
              </a:rPr>
              <a:t>   1910.1200 Hazard Communication </a:t>
            </a:r>
          </a:p>
          <a:p>
            <a:pPr marL="342900" indent="-342900">
              <a:buClr>
                <a:srgbClr val="3333CC"/>
              </a:buClr>
              <a:buFont typeface="Wingdings" panose="05000000000000000000" pitchFamily="2" charset="2"/>
              <a:buChar char="q"/>
            </a:pPr>
            <a:endParaRPr lang="en-US" sz="2400" dirty="0" smtClean="0">
              <a:solidFill>
                <a:schemeClr val="tx1"/>
              </a:solidFill>
            </a:endParaRPr>
          </a:p>
          <a:p>
            <a:pPr>
              <a:buClr>
                <a:srgbClr val="3333CC"/>
              </a:buClr>
            </a:pPr>
            <a:endParaRPr lang="en-US" sz="2400" dirty="0" smtClean="0">
              <a:solidFill>
                <a:schemeClr val="tx1"/>
              </a:solidFill>
            </a:endParaRPr>
          </a:p>
          <a:p>
            <a:endParaRPr lang="en-US" b="1" dirty="0">
              <a:solidFill>
                <a:srgbClr val="3333CC"/>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20</a:t>
            </a:fld>
            <a:endParaRPr lang="en-US" dirty="0">
              <a:solidFill>
                <a:srgbClr val="000000">
                  <a:tint val="75000"/>
                </a:srgbClr>
              </a:solidFill>
            </a:endParaRPr>
          </a:p>
        </p:txBody>
      </p:sp>
    </p:spTree>
    <p:extLst>
      <p:ext uri="{BB962C8B-B14F-4D97-AF65-F5344CB8AC3E}">
        <p14:creationId xmlns:p14="http://schemas.microsoft.com/office/powerpoint/2010/main" val="3225199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30B8"/>
                </a:solidFill>
              </a:rPr>
              <a:t>Hazards Overview - </a:t>
            </a:r>
            <a:r>
              <a:rPr lang="en-US" sz="2400" dirty="0" smtClean="0">
                <a:solidFill>
                  <a:srgbClr val="0C30B8"/>
                </a:solidFill>
              </a:rPr>
              <a:t>Module 1 </a:t>
            </a:r>
            <a:r>
              <a:rPr lang="en-US" sz="2400" dirty="0" smtClean="0">
                <a:solidFill>
                  <a:schemeClr val="bg1"/>
                </a:solidFill>
              </a:rPr>
              <a:t>slide 21</a:t>
            </a:r>
            <a:endParaRPr lang="en-US" sz="2400" dirty="0">
              <a:solidFill>
                <a:schemeClr val="bg1"/>
              </a:solidFill>
            </a:endParaRPr>
          </a:p>
        </p:txBody>
      </p:sp>
      <p:sp>
        <p:nvSpPr>
          <p:cNvPr id="3" name="Text Placeholder 2"/>
          <p:cNvSpPr>
            <a:spLocks noGrp="1"/>
          </p:cNvSpPr>
          <p:nvPr>
            <p:ph type="body" idx="1"/>
          </p:nvPr>
        </p:nvSpPr>
        <p:spPr>
          <a:xfrm>
            <a:off x="437993" y="1641194"/>
            <a:ext cx="3520550" cy="4485672"/>
          </a:xfrm>
        </p:spPr>
        <p:txBody>
          <a:bodyPr/>
          <a:lstStyle/>
          <a:p>
            <a:r>
              <a:rPr lang="en-US" sz="2400" dirty="0">
                <a:solidFill>
                  <a:srgbClr val="0C28B8"/>
                </a:solidFill>
              </a:rPr>
              <a:t>F</a:t>
            </a:r>
            <a:r>
              <a:rPr lang="en-US" sz="2400" dirty="0" smtClean="0">
                <a:solidFill>
                  <a:srgbClr val="0C28B8"/>
                </a:solidFill>
              </a:rPr>
              <a:t>requently </a:t>
            </a:r>
            <a:r>
              <a:rPr lang="en-US" sz="2400" dirty="0">
                <a:solidFill>
                  <a:srgbClr val="0C28B8"/>
                </a:solidFill>
              </a:rPr>
              <a:t>cited safety standards in structural steel fabrication and erection by Federal OSHA from October 2011 through September 2012</a:t>
            </a:r>
          </a:p>
        </p:txBody>
      </p:sp>
      <p:sp>
        <p:nvSpPr>
          <p:cNvPr id="4" name="Rectangle 3"/>
          <p:cNvSpPr/>
          <p:nvPr/>
        </p:nvSpPr>
        <p:spPr>
          <a:xfrm>
            <a:off x="1036082" y="6262717"/>
            <a:ext cx="4283545" cy="307777"/>
          </a:xfrm>
          <a:prstGeom prst="rect">
            <a:avLst/>
          </a:prstGeom>
        </p:spPr>
        <p:txBody>
          <a:bodyPr wrap="none">
            <a:spAutoFit/>
          </a:bodyPr>
          <a:lstStyle/>
          <a:p>
            <a:r>
              <a:rPr lang="en-US" sz="1400" kern="0" dirty="0" smtClean="0">
                <a:solidFill>
                  <a:srgbClr val="3333CC"/>
                </a:solidFill>
                <a:cs typeface="Arial"/>
                <a:sym typeface="Arial"/>
                <a:hlinkClick r:id="rId3"/>
                <a:rtl val="0"/>
              </a:rPr>
              <a:t>link - no longer valid </a:t>
            </a:r>
            <a:r>
              <a:rPr lang="en-US" sz="1400" kern="0" dirty="0" smtClean="0">
                <a:solidFill>
                  <a:srgbClr val="3333CC"/>
                </a:solidFill>
                <a:cs typeface="Arial"/>
                <a:sym typeface="Arial"/>
                <a:rtl val="0"/>
              </a:rPr>
              <a:t>Date </a:t>
            </a:r>
            <a:r>
              <a:rPr lang="en-US" sz="1400" kern="0" dirty="0">
                <a:solidFill>
                  <a:srgbClr val="3333CC"/>
                </a:solidFill>
                <a:cs typeface="Arial"/>
                <a:sym typeface="Arial"/>
                <a:rtl val="0"/>
              </a:rPr>
              <a:t>visited December 7, 2014</a:t>
            </a:r>
          </a:p>
        </p:txBody>
      </p:sp>
      <p:sp>
        <p:nvSpPr>
          <p:cNvPr id="6" name="Slide Number Placeholder 5"/>
          <p:cNvSpPr>
            <a:spLocks noGrp="1"/>
          </p:cNvSpPr>
          <p:nvPr>
            <p:ph type="sldNum" sz="quarter" idx="12"/>
          </p:nvPr>
        </p:nvSpPr>
        <p:spPr/>
        <p:txBody>
          <a:bodyPr/>
          <a:lstStyle/>
          <a:p>
            <a:fld id="{B3F18419-AC6D-4ED2-A892-A000DD3A58AB}" type="slidenum">
              <a:rPr lang="en-US" smtClean="0">
                <a:solidFill>
                  <a:srgbClr val="000000">
                    <a:tint val="75000"/>
                  </a:srgbClr>
                </a:solidFill>
              </a:rPr>
              <a:pPr/>
              <a:t>21</a:t>
            </a:fld>
            <a:endParaRPr lang="en-US" dirty="0">
              <a:solidFill>
                <a:srgbClr val="000000">
                  <a:tint val="75000"/>
                </a:srgbClr>
              </a:solidFill>
            </a:endParaRPr>
          </a:p>
        </p:txBody>
      </p:sp>
      <p:pic>
        <p:nvPicPr>
          <p:cNvPr id="5123" name="Picture 3" title="Table - 3441 Fabricated Structural Metal - 10 most frequently cited safety standards "/>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776" b="4484"/>
          <a:stretch/>
        </p:blipFill>
        <p:spPr bwMode="auto">
          <a:xfrm>
            <a:off x="3733800" y="1594340"/>
            <a:ext cx="4953000" cy="46683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15111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200"/>
          </a:xfrm>
        </p:spPr>
        <p:txBody>
          <a:bodyPr/>
          <a:lstStyle/>
          <a:p>
            <a:r>
              <a:rPr lang="en-US" dirty="0" smtClean="0">
                <a:solidFill>
                  <a:srgbClr val="0C28B8"/>
                </a:solidFill>
              </a:rPr>
              <a:t>Hazards Overview - </a:t>
            </a:r>
            <a:r>
              <a:rPr lang="en-US" sz="2400" dirty="0" smtClean="0">
                <a:solidFill>
                  <a:srgbClr val="0C28B8"/>
                </a:solidFill>
              </a:rPr>
              <a:t>Module 1 </a:t>
            </a:r>
            <a:r>
              <a:rPr lang="en-US" sz="2400" dirty="0" smtClean="0">
                <a:solidFill>
                  <a:schemeClr val="bg1"/>
                </a:solidFill>
              </a:rPr>
              <a:t>slide 22</a:t>
            </a:r>
            <a:endParaRPr lang="en-US" sz="2400" dirty="0">
              <a:solidFill>
                <a:schemeClr val="bg1"/>
              </a:solidFill>
            </a:endParaRPr>
          </a:p>
        </p:txBody>
      </p:sp>
      <p:pic>
        <p:nvPicPr>
          <p:cNvPr id="4098" name="Picture 2" title="Photo - OSHA Pocket Guide - Worker Safety Series - Warehousing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95688" y="1605977"/>
            <a:ext cx="2386312" cy="5054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57199" y="1643896"/>
            <a:ext cx="5005089" cy="4154984"/>
          </a:xfrm>
          <a:prstGeom prst="rect">
            <a:avLst/>
          </a:prstGeom>
        </p:spPr>
        <p:txBody>
          <a:bodyPr wrap="square">
            <a:spAutoFit/>
          </a:bodyPr>
          <a:lstStyle/>
          <a:p>
            <a:r>
              <a:rPr lang="en-US" sz="2400" b="1" kern="0" dirty="0">
                <a:solidFill>
                  <a:srgbClr val="0C30B8"/>
                </a:solidFill>
                <a:cs typeface="Arial"/>
                <a:sym typeface="Arial"/>
                <a:rtl val="0"/>
              </a:rPr>
              <a:t>Warehouse operations can present </a:t>
            </a:r>
            <a:r>
              <a:rPr lang="en-US" sz="2400" b="1" kern="0" dirty="0" smtClean="0">
                <a:solidFill>
                  <a:srgbClr val="0C30B8"/>
                </a:solidFill>
                <a:cs typeface="Arial"/>
                <a:sym typeface="Arial"/>
                <a:rtl val="0"/>
              </a:rPr>
              <a:t>a wide </a:t>
            </a:r>
            <a:r>
              <a:rPr lang="en-US" sz="2400" b="1" kern="0" dirty="0">
                <a:solidFill>
                  <a:srgbClr val="0C30B8"/>
                </a:solidFill>
                <a:cs typeface="Arial"/>
                <a:sym typeface="Arial"/>
                <a:rtl val="0"/>
              </a:rPr>
              <a:t>variety of potential hazards </a:t>
            </a:r>
            <a:r>
              <a:rPr lang="en-US" sz="2400" b="1" kern="0" dirty="0" smtClean="0">
                <a:solidFill>
                  <a:srgbClr val="0C30B8"/>
                </a:solidFill>
                <a:cs typeface="Arial"/>
                <a:sym typeface="Arial"/>
                <a:rtl val="0"/>
              </a:rPr>
              <a:t>for the </a:t>
            </a:r>
            <a:r>
              <a:rPr lang="en-US" sz="2400" b="1" kern="0" dirty="0">
                <a:solidFill>
                  <a:srgbClr val="0C30B8"/>
                </a:solidFill>
                <a:cs typeface="Arial"/>
                <a:sym typeface="Arial"/>
                <a:rtl val="0"/>
              </a:rPr>
              <a:t>worker</a:t>
            </a:r>
            <a:r>
              <a:rPr lang="en-US" sz="2400" b="1" kern="0" dirty="0">
                <a:solidFill>
                  <a:schemeClr val="accent4">
                    <a:lumMod val="60000"/>
                    <a:lumOff val="40000"/>
                  </a:schemeClr>
                </a:solidFill>
                <a:cs typeface="Arial"/>
                <a:sym typeface="Arial"/>
                <a:rtl val="0"/>
              </a:rPr>
              <a:t>.</a:t>
            </a:r>
          </a:p>
          <a:p>
            <a:endParaRPr lang="en-US" sz="2400" kern="0" dirty="0">
              <a:solidFill>
                <a:srgbClr val="000000"/>
              </a:solidFill>
              <a:cs typeface="Arial"/>
              <a:sym typeface="Arial"/>
              <a:rtl val="0"/>
            </a:endParaRPr>
          </a:p>
          <a:p>
            <a:r>
              <a:rPr lang="en-US" sz="2400" kern="0" dirty="0">
                <a:solidFill>
                  <a:srgbClr val="000000"/>
                </a:solidFill>
                <a:cs typeface="Arial"/>
                <a:sym typeface="Arial"/>
                <a:rtl val="0"/>
              </a:rPr>
              <a:t>OSHA provides several documents on </a:t>
            </a:r>
            <a:r>
              <a:rPr lang="en-US" sz="2400" kern="0" dirty="0" smtClean="0">
                <a:solidFill>
                  <a:srgbClr val="000000"/>
                </a:solidFill>
                <a:cs typeface="Arial"/>
                <a:sym typeface="Arial"/>
                <a:rtl val="0"/>
              </a:rPr>
              <a:t>other </a:t>
            </a:r>
            <a:r>
              <a:rPr lang="en-US" sz="2400" kern="0" dirty="0">
                <a:solidFill>
                  <a:srgbClr val="000000"/>
                </a:solidFill>
                <a:cs typeface="Arial"/>
                <a:sym typeface="Arial"/>
                <a:rtl val="0"/>
              </a:rPr>
              <a:t>industries that have useful information on warehousing hazards that can supplement this </a:t>
            </a:r>
            <a:r>
              <a:rPr lang="en-US" sz="2400" kern="0" dirty="0" smtClean="0">
                <a:solidFill>
                  <a:srgbClr val="000000"/>
                </a:solidFill>
                <a:cs typeface="Arial"/>
                <a:sym typeface="Arial"/>
                <a:rtl val="0"/>
              </a:rPr>
              <a:t>presentation.</a:t>
            </a:r>
            <a:endParaRPr lang="en-US" sz="2400" kern="0" dirty="0">
              <a:solidFill>
                <a:srgbClr val="000000"/>
              </a:solidFill>
              <a:cs typeface="Arial"/>
              <a:sym typeface="Arial"/>
              <a:rtl val="0"/>
            </a:endParaRPr>
          </a:p>
          <a:p>
            <a:endParaRPr lang="en-US" sz="2400" kern="0" dirty="0">
              <a:solidFill>
                <a:srgbClr val="000000"/>
              </a:solidFill>
              <a:cs typeface="Arial"/>
              <a:sym typeface="Arial"/>
              <a:rtl val="0"/>
            </a:endParaRPr>
          </a:p>
          <a:p>
            <a:endParaRPr lang="en-US" sz="2400" kern="0" dirty="0">
              <a:solidFill>
                <a:srgbClr val="000000"/>
              </a:solidFill>
              <a:cs typeface="Arial"/>
              <a:sym typeface="Arial"/>
              <a:rtl val="0"/>
            </a:endParaRPr>
          </a:p>
        </p:txBody>
      </p:sp>
      <p:sp>
        <p:nvSpPr>
          <p:cNvPr id="4" name="Slide Number Placeholder 3"/>
          <p:cNvSpPr>
            <a:spLocks noGrp="1"/>
          </p:cNvSpPr>
          <p:nvPr>
            <p:ph type="sldNum" sz="quarter" idx="12"/>
          </p:nvPr>
        </p:nvSpPr>
        <p:spPr/>
        <p:txBody>
          <a:bodyPr/>
          <a:lstStyle/>
          <a:p>
            <a:fld id="{B3F18419-AC6D-4ED2-A892-A000DD3A58AB}" type="slidenum">
              <a:rPr lang="en-US" smtClean="0">
                <a:solidFill>
                  <a:srgbClr val="000000">
                    <a:tint val="75000"/>
                  </a:srgbClr>
                </a:solidFill>
              </a:rPr>
              <a:pPr/>
              <a:t>22</a:t>
            </a:fld>
            <a:endParaRPr lang="en-US" dirty="0">
              <a:solidFill>
                <a:srgbClr val="000000">
                  <a:tint val="75000"/>
                </a:srgbClr>
              </a:solidFill>
            </a:endParaRPr>
          </a:p>
        </p:txBody>
      </p:sp>
      <p:sp>
        <p:nvSpPr>
          <p:cNvPr id="5" name="Rectangle 4"/>
          <p:cNvSpPr/>
          <p:nvPr/>
        </p:nvSpPr>
        <p:spPr>
          <a:xfrm>
            <a:off x="4285413" y="6024949"/>
            <a:ext cx="1710276" cy="276999"/>
          </a:xfrm>
          <a:prstGeom prst="rect">
            <a:avLst/>
          </a:prstGeom>
        </p:spPr>
        <p:txBody>
          <a:bodyPr wrap="none">
            <a:spAutoFit/>
          </a:bodyPr>
          <a:lstStyle/>
          <a:p>
            <a:r>
              <a:rPr lang="en-US" sz="1200" dirty="0"/>
              <a:t>OSHA 3220-10N 2004</a:t>
            </a:r>
          </a:p>
        </p:txBody>
      </p:sp>
    </p:spTree>
    <p:extLst>
      <p:ext uri="{BB962C8B-B14F-4D97-AF65-F5344CB8AC3E}">
        <p14:creationId xmlns:p14="http://schemas.microsoft.com/office/powerpoint/2010/main" val="11464400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28B8"/>
                </a:solidFill>
              </a:rPr>
              <a:t>Hazards Overview - </a:t>
            </a:r>
            <a:r>
              <a:rPr lang="en-US" sz="2400" dirty="0" smtClean="0">
                <a:solidFill>
                  <a:srgbClr val="0C28B8"/>
                </a:solidFill>
              </a:rPr>
              <a:t>Module 1 </a:t>
            </a:r>
            <a:r>
              <a:rPr lang="en-US" sz="2400" dirty="0" smtClean="0">
                <a:solidFill>
                  <a:schemeClr val="bg1"/>
                </a:solidFill>
              </a:rPr>
              <a:t>slide 23</a:t>
            </a:r>
            <a:endParaRPr lang="en-US" sz="2400" dirty="0">
              <a:solidFill>
                <a:schemeClr val="bg1"/>
              </a:solidFill>
            </a:endParaRPr>
          </a:p>
        </p:txBody>
      </p:sp>
      <p:sp>
        <p:nvSpPr>
          <p:cNvPr id="4" name="Slide Number Placeholder 3"/>
          <p:cNvSpPr>
            <a:spLocks noGrp="1"/>
          </p:cNvSpPr>
          <p:nvPr>
            <p:ph type="sldNum" sz="quarter" idx="12"/>
          </p:nvPr>
        </p:nvSpPr>
        <p:spPr/>
        <p:txBody>
          <a:bodyPr/>
          <a:lstStyle/>
          <a:p>
            <a:fld id="{B3F18419-AC6D-4ED2-A892-A000DD3A58AB}" type="slidenum">
              <a:rPr lang="en-US" smtClean="0">
                <a:solidFill>
                  <a:srgbClr val="000000">
                    <a:tint val="75000"/>
                  </a:srgbClr>
                </a:solidFill>
              </a:rPr>
              <a:pPr/>
              <a:t>23</a:t>
            </a:fld>
            <a:endParaRPr lang="en-US" dirty="0">
              <a:solidFill>
                <a:srgbClr val="000000">
                  <a:tint val="75000"/>
                </a:srgbClr>
              </a:solidFill>
            </a:endParaRPr>
          </a:p>
        </p:txBody>
      </p:sp>
      <p:pic>
        <p:nvPicPr>
          <p:cNvPr id="6146" name="Picture 2" title="Photo - OSHA bulletin - Solutions for the Prevention of Musculoskeletal Injuries in Foundri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6300" y="1622814"/>
            <a:ext cx="3224141" cy="4989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title="Photo - Cover of OSHA &quot;Guidelines for Shipyards&quo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43439" y="1622814"/>
            <a:ext cx="3327692" cy="4979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376439" y="6262443"/>
            <a:ext cx="2667000" cy="276999"/>
          </a:xfrm>
          <a:prstGeom prst="rect">
            <a:avLst/>
          </a:prstGeom>
        </p:spPr>
        <p:txBody>
          <a:bodyPr wrap="square">
            <a:spAutoFit/>
          </a:bodyPr>
          <a:lstStyle/>
          <a:p>
            <a:r>
              <a:rPr lang="en-US" sz="1200" dirty="0"/>
              <a:t>OSHA </a:t>
            </a:r>
            <a:r>
              <a:rPr lang="en-US" sz="1200" dirty="0" smtClean="0"/>
              <a:t>3465-08 2012</a:t>
            </a:r>
            <a:endParaRPr lang="en-US" sz="1200" dirty="0"/>
          </a:p>
        </p:txBody>
      </p:sp>
      <p:sp>
        <p:nvSpPr>
          <p:cNvPr id="6" name="Rectangle 5"/>
          <p:cNvSpPr/>
          <p:nvPr/>
        </p:nvSpPr>
        <p:spPr>
          <a:xfrm>
            <a:off x="4959824" y="6294035"/>
            <a:ext cx="4572000" cy="276999"/>
          </a:xfrm>
          <a:prstGeom prst="rect">
            <a:avLst/>
          </a:prstGeom>
        </p:spPr>
        <p:txBody>
          <a:bodyPr>
            <a:spAutoFit/>
          </a:bodyPr>
          <a:lstStyle/>
          <a:p>
            <a:r>
              <a:rPr lang="en-US" sz="1200" dirty="0"/>
              <a:t>OSHA </a:t>
            </a:r>
            <a:r>
              <a:rPr lang="en-US" sz="1200" dirty="0" smtClean="0"/>
              <a:t>3341-03N 2008</a:t>
            </a:r>
            <a:endParaRPr lang="en-US" sz="1200" dirty="0"/>
          </a:p>
        </p:txBody>
      </p:sp>
    </p:spTree>
    <p:extLst>
      <p:ext uri="{BB962C8B-B14F-4D97-AF65-F5344CB8AC3E}">
        <p14:creationId xmlns:p14="http://schemas.microsoft.com/office/powerpoint/2010/main" val="4217896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30B8"/>
                </a:solidFill>
              </a:rPr>
              <a:t>Hazards Overview - </a:t>
            </a:r>
            <a:r>
              <a:rPr lang="en-US" sz="2400" dirty="0" smtClean="0">
                <a:solidFill>
                  <a:srgbClr val="0C30B8"/>
                </a:solidFill>
              </a:rPr>
              <a:t>Module 1 </a:t>
            </a:r>
            <a:r>
              <a:rPr lang="en-US" sz="2400" dirty="0" smtClean="0">
                <a:solidFill>
                  <a:schemeClr val="bg1"/>
                </a:solidFill>
              </a:rPr>
              <a:t>slide 24</a:t>
            </a:r>
            <a:endParaRPr lang="en-US" sz="2400" dirty="0">
              <a:solidFill>
                <a:schemeClr val="bg1"/>
              </a:solidFill>
            </a:endParaRPr>
          </a:p>
        </p:txBody>
      </p:sp>
      <p:sp>
        <p:nvSpPr>
          <p:cNvPr id="3" name="Text Placeholder 2"/>
          <p:cNvSpPr>
            <a:spLocks noGrp="1"/>
          </p:cNvSpPr>
          <p:nvPr>
            <p:ph type="body" idx="1"/>
          </p:nvPr>
        </p:nvSpPr>
        <p:spPr>
          <a:xfrm>
            <a:off x="115748" y="2017857"/>
            <a:ext cx="8681012" cy="3724153"/>
          </a:xfrm>
        </p:spPr>
        <p:txBody>
          <a:bodyPr/>
          <a:lstStyle/>
          <a:p>
            <a:r>
              <a:rPr lang="en-US" dirty="0" smtClean="0"/>
              <a:t> </a:t>
            </a:r>
            <a:endParaRPr lang="en-US" dirty="0"/>
          </a:p>
        </p:txBody>
      </p:sp>
      <p:sp>
        <p:nvSpPr>
          <p:cNvPr id="5" name="Rectangle 4"/>
          <p:cNvSpPr/>
          <p:nvPr/>
        </p:nvSpPr>
        <p:spPr>
          <a:xfrm>
            <a:off x="561374" y="1493708"/>
            <a:ext cx="7946021" cy="4278094"/>
          </a:xfrm>
          <a:prstGeom prst="rect">
            <a:avLst/>
          </a:prstGeom>
        </p:spPr>
        <p:txBody>
          <a:bodyPr wrap="square">
            <a:spAutoFit/>
          </a:bodyPr>
          <a:lstStyle/>
          <a:p>
            <a:r>
              <a:rPr lang="en-US" sz="2400" b="1" kern="0" dirty="0">
                <a:solidFill>
                  <a:srgbClr val="0C30B8"/>
                </a:solidFill>
                <a:cs typeface="Arial"/>
                <a:sym typeface="Arial"/>
                <a:rtl val="0"/>
              </a:rPr>
              <a:t>The 10 OSHA standards most frequently cited in warehousing </a:t>
            </a:r>
            <a:r>
              <a:rPr lang="en-US" sz="2400" b="1" kern="0">
                <a:solidFill>
                  <a:srgbClr val="0C30B8"/>
                </a:solidFill>
                <a:cs typeface="Arial"/>
                <a:sym typeface="Arial"/>
                <a:rtl val="0"/>
              </a:rPr>
              <a:t>were</a:t>
            </a:r>
            <a:r>
              <a:rPr lang="en-US" sz="2400" b="1" kern="0" smtClean="0">
                <a:solidFill>
                  <a:srgbClr val="0C30B8"/>
                </a:solidFill>
                <a:cs typeface="Arial"/>
                <a:sym typeface="Arial"/>
                <a:rtl val="0"/>
              </a:rPr>
              <a:t>:</a:t>
            </a:r>
          </a:p>
          <a:p>
            <a:endParaRPr lang="en-US" sz="2400" b="1" kern="0" dirty="0">
              <a:solidFill>
                <a:srgbClr val="0C30B8"/>
              </a:solidFill>
              <a:cs typeface="Arial"/>
              <a:sym typeface="Arial"/>
              <a:rtl val="0"/>
            </a:endParaRPr>
          </a:p>
          <a:p>
            <a:r>
              <a:rPr lang="en-US" sz="2000" kern="0" dirty="0">
                <a:solidFill>
                  <a:srgbClr val="000000"/>
                </a:solidFill>
                <a:cs typeface="Arial"/>
                <a:sym typeface="Arial"/>
                <a:rtl val="0"/>
              </a:rPr>
              <a:t>1.    Forklifts</a:t>
            </a:r>
          </a:p>
          <a:p>
            <a:r>
              <a:rPr lang="en-US" sz="2000" kern="0" dirty="0">
                <a:solidFill>
                  <a:srgbClr val="000000"/>
                </a:solidFill>
                <a:cs typeface="Arial"/>
                <a:sym typeface="Arial"/>
                <a:rtl val="0"/>
              </a:rPr>
              <a:t>2.    Hazard communication</a:t>
            </a:r>
          </a:p>
          <a:p>
            <a:r>
              <a:rPr lang="en-US" sz="2000" kern="0" dirty="0">
                <a:solidFill>
                  <a:srgbClr val="000000"/>
                </a:solidFill>
                <a:cs typeface="Arial"/>
                <a:sym typeface="Arial"/>
                <a:rtl val="0"/>
              </a:rPr>
              <a:t>3.    Electrical, wiring methods</a:t>
            </a:r>
          </a:p>
          <a:p>
            <a:r>
              <a:rPr lang="en-US" sz="2000" kern="0" dirty="0">
                <a:solidFill>
                  <a:srgbClr val="000000"/>
                </a:solidFill>
                <a:cs typeface="Arial"/>
                <a:sym typeface="Arial"/>
                <a:rtl val="0"/>
              </a:rPr>
              <a:t>4.    Electrical, system design</a:t>
            </a:r>
          </a:p>
          <a:p>
            <a:r>
              <a:rPr lang="en-US" sz="2000" kern="0" dirty="0">
                <a:solidFill>
                  <a:srgbClr val="000000"/>
                </a:solidFill>
                <a:cs typeface="Arial"/>
                <a:sym typeface="Arial"/>
                <a:rtl val="0"/>
              </a:rPr>
              <a:t>5.    Guarding floor &amp; wall openings and holes</a:t>
            </a:r>
          </a:p>
          <a:p>
            <a:r>
              <a:rPr lang="en-US" sz="2000" kern="0" dirty="0">
                <a:solidFill>
                  <a:srgbClr val="000000"/>
                </a:solidFill>
                <a:cs typeface="Arial"/>
                <a:sym typeface="Arial"/>
                <a:rtl val="0"/>
              </a:rPr>
              <a:t>6.    Exits</a:t>
            </a:r>
          </a:p>
          <a:p>
            <a:r>
              <a:rPr lang="en-US" sz="2000" kern="0" dirty="0">
                <a:solidFill>
                  <a:srgbClr val="000000"/>
                </a:solidFill>
                <a:cs typeface="Arial"/>
                <a:sym typeface="Arial"/>
                <a:rtl val="0"/>
              </a:rPr>
              <a:t>7.    Mechanical power transmission</a:t>
            </a:r>
          </a:p>
          <a:p>
            <a:r>
              <a:rPr lang="en-US" sz="2000" kern="0" dirty="0">
                <a:solidFill>
                  <a:srgbClr val="000000"/>
                </a:solidFill>
                <a:cs typeface="Arial"/>
                <a:sym typeface="Arial"/>
                <a:rtl val="0"/>
              </a:rPr>
              <a:t>8.    Respiratory protection</a:t>
            </a:r>
          </a:p>
          <a:p>
            <a:r>
              <a:rPr lang="en-US" sz="2000" kern="0" dirty="0">
                <a:solidFill>
                  <a:srgbClr val="000000"/>
                </a:solidFill>
                <a:cs typeface="Arial"/>
                <a:sym typeface="Arial"/>
                <a:rtl val="0"/>
              </a:rPr>
              <a:t>9.    </a:t>
            </a:r>
            <a:r>
              <a:rPr lang="en-US" sz="2000" kern="0" dirty="0" smtClean="0">
                <a:solidFill>
                  <a:srgbClr val="000000"/>
                </a:solidFill>
                <a:cs typeface="Arial"/>
                <a:sym typeface="Arial"/>
                <a:rtl val="0"/>
              </a:rPr>
              <a:t>Lockout/tagout</a:t>
            </a:r>
            <a:endParaRPr lang="en-US" sz="2000" kern="0" dirty="0">
              <a:solidFill>
                <a:srgbClr val="000000"/>
              </a:solidFill>
              <a:cs typeface="Arial"/>
              <a:sym typeface="Arial"/>
              <a:rtl val="0"/>
            </a:endParaRPr>
          </a:p>
          <a:p>
            <a:r>
              <a:rPr lang="en-US" sz="2000" kern="0" dirty="0">
                <a:solidFill>
                  <a:srgbClr val="000000"/>
                </a:solidFill>
                <a:cs typeface="Arial"/>
                <a:sym typeface="Arial"/>
                <a:rtl val="0"/>
              </a:rPr>
              <a:t>10.  Portable fire extinguishers</a:t>
            </a:r>
          </a:p>
        </p:txBody>
      </p:sp>
      <p:sp>
        <p:nvSpPr>
          <p:cNvPr id="6" name="Slide Number Placeholder 5"/>
          <p:cNvSpPr>
            <a:spLocks noGrp="1"/>
          </p:cNvSpPr>
          <p:nvPr>
            <p:ph type="sldNum" sz="quarter" idx="12"/>
          </p:nvPr>
        </p:nvSpPr>
        <p:spPr/>
        <p:txBody>
          <a:bodyPr/>
          <a:lstStyle/>
          <a:p>
            <a:fld id="{B3F18419-AC6D-4ED2-A892-A000DD3A58AB}" type="slidenum">
              <a:rPr lang="en-US" smtClean="0">
                <a:solidFill>
                  <a:srgbClr val="000000">
                    <a:tint val="75000"/>
                  </a:srgbClr>
                </a:solidFill>
              </a:rPr>
              <a:pPr/>
              <a:t>24</a:t>
            </a:fld>
            <a:endParaRPr lang="en-US" dirty="0">
              <a:solidFill>
                <a:srgbClr val="000000">
                  <a:tint val="75000"/>
                </a:srgbClr>
              </a:solidFill>
            </a:endParaRPr>
          </a:p>
        </p:txBody>
      </p:sp>
      <p:sp>
        <p:nvSpPr>
          <p:cNvPr id="7" name="Rectangle 6"/>
          <p:cNvSpPr/>
          <p:nvPr/>
        </p:nvSpPr>
        <p:spPr>
          <a:xfrm>
            <a:off x="3331884" y="6172200"/>
            <a:ext cx="2480231" cy="369332"/>
          </a:xfrm>
          <a:prstGeom prst="rect">
            <a:avLst/>
          </a:prstGeom>
        </p:spPr>
        <p:txBody>
          <a:bodyPr wrap="none">
            <a:spAutoFit/>
          </a:bodyPr>
          <a:lstStyle/>
          <a:p>
            <a:r>
              <a:rPr lang="en-US" dirty="0"/>
              <a:t>OSHA 3220-10N 2004</a:t>
            </a:r>
          </a:p>
        </p:txBody>
      </p:sp>
    </p:spTree>
    <p:extLst>
      <p:ext uri="{BB962C8B-B14F-4D97-AF65-F5344CB8AC3E}">
        <p14:creationId xmlns:p14="http://schemas.microsoft.com/office/powerpoint/2010/main" val="15109962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30B8"/>
                </a:solidFill>
              </a:rPr>
              <a:t>Hazards Overview - </a:t>
            </a:r>
            <a:r>
              <a:rPr lang="en-US" sz="2400" dirty="0" smtClean="0">
                <a:solidFill>
                  <a:srgbClr val="0C30B8"/>
                </a:solidFill>
              </a:rPr>
              <a:t>Module 1 </a:t>
            </a:r>
            <a:r>
              <a:rPr lang="en-US" sz="2400" dirty="0" smtClean="0">
                <a:solidFill>
                  <a:schemeClr val="bg1"/>
                </a:solidFill>
              </a:rPr>
              <a:t>slide</a:t>
            </a:r>
            <a:r>
              <a:rPr lang="en-US" sz="2400" baseline="0" dirty="0" smtClean="0">
                <a:solidFill>
                  <a:schemeClr val="bg1"/>
                </a:solidFill>
              </a:rPr>
              <a:t> 25</a:t>
            </a:r>
            <a:endParaRPr lang="en-US" sz="2400" dirty="0">
              <a:solidFill>
                <a:schemeClr val="bg1"/>
              </a:solidFill>
            </a:endParaRPr>
          </a:p>
        </p:txBody>
      </p:sp>
      <p:sp>
        <p:nvSpPr>
          <p:cNvPr id="3" name="Text Placeholder 2"/>
          <p:cNvSpPr>
            <a:spLocks noGrp="1"/>
          </p:cNvSpPr>
          <p:nvPr>
            <p:ph type="body" idx="1"/>
          </p:nvPr>
        </p:nvSpPr>
        <p:spPr>
          <a:xfrm>
            <a:off x="497715" y="1539434"/>
            <a:ext cx="7726101" cy="4510267"/>
          </a:xfrm>
        </p:spPr>
        <p:txBody>
          <a:bodyPr/>
          <a:lstStyle/>
          <a:p>
            <a:r>
              <a:rPr lang="en-US" sz="2400" b="1" dirty="0" smtClean="0">
                <a:solidFill>
                  <a:srgbClr val="0C30B8"/>
                </a:solidFill>
              </a:rPr>
              <a:t>Summary of Key Points:</a:t>
            </a:r>
          </a:p>
          <a:p>
            <a:pPr marL="342900" indent="-342900">
              <a:buClr>
                <a:srgbClr val="3333CC"/>
              </a:buClr>
              <a:buFont typeface="Wingdings" panose="05000000000000000000" pitchFamily="2" charset="2"/>
              <a:buChar char="q"/>
            </a:pPr>
            <a:r>
              <a:rPr lang="en-US" sz="2400" dirty="0" smtClean="0">
                <a:solidFill>
                  <a:schemeClr val="tx1"/>
                </a:solidFill>
              </a:rPr>
              <a:t>Warehousing activities in steel companies offer unique challenges because of the size, weight, and irregular nature of the material being handled, processed, and stored</a:t>
            </a:r>
          </a:p>
          <a:p>
            <a:pPr marL="342900" indent="-342900">
              <a:buClr>
                <a:srgbClr val="3333CC"/>
              </a:buClr>
              <a:buFont typeface="Wingdings" panose="05000000000000000000" pitchFamily="2" charset="2"/>
              <a:buChar char="q"/>
            </a:pPr>
            <a:endParaRPr lang="en-US" sz="2400" dirty="0" smtClean="0">
              <a:solidFill>
                <a:schemeClr val="tx1"/>
              </a:solidFill>
            </a:endParaRPr>
          </a:p>
          <a:p>
            <a:pPr marL="342900" indent="-342900">
              <a:buClr>
                <a:srgbClr val="3333CC"/>
              </a:buClr>
              <a:buFont typeface="Wingdings" panose="05000000000000000000" pitchFamily="2" charset="2"/>
              <a:buChar char="q"/>
            </a:pPr>
            <a:r>
              <a:rPr lang="en-US" sz="2400" dirty="0" smtClean="0">
                <a:solidFill>
                  <a:schemeClr val="tx1"/>
                </a:solidFill>
              </a:rPr>
              <a:t>Each point in the material handling chain offers some potential risk of injury</a:t>
            </a:r>
          </a:p>
          <a:p>
            <a:pPr>
              <a:buClr>
                <a:srgbClr val="3333CC"/>
              </a:buClr>
            </a:pPr>
            <a:r>
              <a:rPr lang="en-US" sz="2400" dirty="0" smtClean="0">
                <a:solidFill>
                  <a:schemeClr val="tx1"/>
                </a:solidFill>
              </a:rPr>
              <a:t>  </a:t>
            </a:r>
          </a:p>
          <a:p>
            <a:endParaRPr lang="en-US" b="1" dirty="0">
              <a:solidFill>
                <a:srgbClr val="3333CC"/>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25</a:t>
            </a:fld>
            <a:endParaRPr lang="en-US" dirty="0">
              <a:solidFill>
                <a:srgbClr val="000000">
                  <a:tint val="75000"/>
                </a:srgbClr>
              </a:solidFill>
            </a:endParaRPr>
          </a:p>
        </p:txBody>
      </p:sp>
    </p:spTree>
    <p:extLst>
      <p:ext uri="{BB962C8B-B14F-4D97-AF65-F5344CB8AC3E}">
        <p14:creationId xmlns:p14="http://schemas.microsoft.com/office/powerpoint/2010/main" val="12739039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30B8"/>
                </a:solidFill>
              </a:rPr>
              <a:t>Hazards Overview - </a:t>
            </a:r>
            <a:r>
              <a:rPr lang="en-US" sz="2400" dirty="0" smtClean="0">
                <a:solidFill>
                  <a:srgbClr val="0C30B8"/>
                </a:solidFill>
              </a:rPr>
              <a:t>Module 1 slide 26</a:t>
            </a:r>
            <a:endParaRPr lang="en-US" sz="2400" dirty="0">
              <a:solidFill>
                <a:srgbClr val="0C30B8"/>
              </a:solidFill>
            </a:endParaRPr>
          </a:p>
        </p:txBody>
      </p:sp>
      <p:sp>
        <p:nvSpPr>
          <p:cNvPr id="3" name="Text Placeholder 2"/>
          <p:cNvSpPr>
            <a:spLocks noGrp="1"/>
          </p:cNvSpPr>
          <p:nvPr>
            <p:ph type="body" idx="1"/>
          </p:nvPr>
        </p:nvSpPr>
        <p:spPr>
          <a:xfrm>
            <a:off x="497715" y="1539434"/>
            <a:ext cx="7726101" cy="4510267"/>
          </a:xfrm>
        </p:spPr>
        <p:txBody>
          <a:bodyPr/>
          <a:lstStyle/>
          <a:p>
            <a:r>
              <a:rPr lang="en-US" sz="2400" b="1" dirty="0" smtClean="0">
                <a:solidFill>
                  <a:srgbClr val="0C30B8"/>
                </a:solidFill>
              </a:rPr>
              <a:t>Hazard Mapping</a:t>
            </a:r>
          </a:p>
          <a:p>
            <a:r>
              <a:rPr lang="en-US" sz="2400" dirty="0" smtClean="0">
                <a:solidFill>
                  <a:schemeClr val="tx1"/>
                </a:solidFill>
              </a:rPr>
              <a:t>Hazard maps can be developed to map hazards within a facility, process, or environment. Hazard maps are frequently used to access risks of severe climate events such as tornadoes or floods, but can also be used to identify hazards in a work environment. </a:t>
            </a:r>
            <a:r>
              <a:rPr lang="en-US" sz="2400" dirty="0">
                <a:solidFill>
                  <a:schemeClr val="tx1"/>
                </a:solidFill>
              </a:rPr>
              <a:t>	</a:t>
            </a:r>
            <a:endParaRPr lang="en-US" sz="2400" dirty="0" smtClean="0">
              <a:solidFill>
                <a:schemeClr val="tx1"/>
              </a:solidFill>
            </a:endParaRPr>
          </a:p>
          <a:p>
            <a:endParaRPr lang="en-US" sz="2400" dirty="0">
              <a:solidFill>
                <a:schemeClr val="tx1"/>
              </a:solidFill>
            </a:endParaRPr>
          </a:p>
          <a:p>
            <a:r>
              <a:rPr lang="en-US" sz="2400" dirty="0" smtClean="0">
                <a:solidFill>
                  <a:schemeClr val="tx1"/>
                </a:solidFill>
              </a:rPr>
              <a:t>Key locations and/or processes can be identified, which present hazards, and the nature of those hazards can be captured through group discussion.</a:t>
            </a:r>
          </a:p>
          <a:p>
            <a:endParaRPr lang="en-US" sz="2400" b="1" dirty="0" smtClean="0"/>
          </a:p>
          <a:p>
            <a:endParaRPr lang="en-US" sz="2400" b="1" dirty="0"/>
          </a:p>
          <a:p>
            <a:endParaRPr lang="en-US" sz="2400" b="1" dirty="0" smtClean="0"/>
          </a:p>
          <a:p>
            <a:endParaRPr lang="en-US" sz="2400" b="1" dirty="0" smtClean="0"/>
          </a:p>
          <a:p>
            <a:r>
              <a:rPr lang="en-US" sz="2400" b="1" dirty="0"/>
              <a:t>		</a:t>
            </a:r>
            <a:endParaRPr lang="en-US" sz="2400" b="1" dirty="0" smtClean="0"/>
          </a:p>
          <a:p>
            <a:r>
              <a:rPr lang="en-US" sz="2400" b="1" dirty="0"/>
              <a:t>				</a:t>
            </a:r>
            <a:endParaRPr lang="en-US" sz="2400" dirty="0"/>
          </a:p>
          <a:p>
            <a:r>
              <a:rPr lang="en-US" sz="2400" b="1" dirty="0"/>
              <a:t> </a:t>
            </a:r>
            <a:endParaRPr lang="en-US" sz="2400" dirty="0"/>
          </a:p>
          <a:p>
            <a:r>
              <a:rPr lang="en-US" sz="2400" b="1" u="sng" dirty="0"/>
              <a:t>Purposes:												</a:t>
            </a:r>
            <a:endParaRPr lang="en-US" sz="2400" dirty="0"/>
          </a:p>
          <a:p>
            <a:r>
              <a:rPr lang="en-US" sz="2400" b="1" dirty="0"/>
              <a:t> </a:t>
            </a:r>
            <a:endParaRPr lang="en-US" sz="2400" dirty="0"/>
          </a:p>
          <a:p>
            <a:endParaRPr lang="en-US" sz="2400" dirty="0" smtClean="0"/>
          </a:p>
          <a:p>
            <a:r>
              <a:rPr lang="en-US" sz="2400" dirty="0" smtClean="0"/>
              <a:t>To </a:t>
            </a:r>
            <a:r>
              <a:rPr lang="en-US" sz="2400" dirty="0"/>
              <a:t>examine the hazards in our industries.</a:t>
            </a:r>
          </a:p>
          <a:p>
            <a:r>
              <a:rPr lang="en-US" sz="2400" dirty="0"/>
              <a:t> </a:t>
            </a:r>
          </a:p>
          <a:p>
            <a:r>
              <a:rPr lang="en-US" sz="2400" dirty="0"/>
              <a:t>To learn how to develop a Hazard Map that workers can use to identify and locate hazards so that those hazards can be targeted for elimination.</a:t>
            </a:r>
          </a:p>
          <a:p>
            <a:r>
              <a:rPr lang="en-US" sz="2400" dirty="0"/>
              <a:t> </a:t>
            </a:r>
          </a:p>
          <a:p>
            <a:r>
              <a:rPr lang="en-US" sz="2400" dirty="0"/>
              <a:t>To learn the importance of making Hazard Mapping a participatory process that involves as many coworkers as possible.</a:t>
            </a:r>
          </a:p>
          <a:p>
            <a:r>
              <a:rPr lang="en-US" sz="2400" dirty="0"/>
              <a:t> </a:t>
            </a:r>
          </a:p>
          <a:p>
            <a:r>
              <a:rPr lang="en-US" sz="2400" dirty="0"/>
              <a:t>This Activity has three tasks.</a:t>
            </a:r>
          </a:p>
          <a:p>
            <a:endParaRPr lang="en-US" sz="2400" dirty="0" smtClean="0">
              <a:solidFill>
                <a:srgbClr val="FF0000"/>
              </a:solidFill>
            </a:endParaRPr>
          </a:p>
          <a:p>
            <a:endParaRPr lang="en-US" b="1" dirty="0">
              <a:solidFill>
                <a:srgbClr val="3333CC"/>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26</a:t>
            </a:fld>
            <a:endParaRPr lang="en-US" dirty="0">
              <a:solidFill>
                <a:srgbClr val="000000">
                  <a:tint val="75000"/>
                </a:srgbClr>
              </a:solidFill>
            </a:endParaRPr>
          </a:p>
        </p:txBody>
      </p:sp>
    </p:spTree>
    <p:extLst>
      <p:ext uri="{BB962C8B-B14F-4D97-AF65-F5344CB8AC3E}">
        <p14:creationId xmlns:p14="http://schemas.microsoft.com/office/powerpoint/2010/main" val="21999379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28B8"/>
                </a:solidFill>
              </a:rPr>
              <a:t>Hazards Overview - </a:t>
            </a:r>
            <a:r>
              <a:rPr lang="en-US" sz="2400" dirty="0" smtClean="0">
                <a:solidFill>
                  <a:srgbClr val="0C28B8"/>
                </a:solidFill>
              </a:rPr>
              <a:t>Module 1 </a:t>
            </a:r>
            <a:r>
              <a:rPr lang="en-US" sz="2400" dirty="0" smtClean="0">
                <a:solidFill>
                  <a:schemeClr val="bg1"/>
                </a:solidFill>
              </a:rPr>
              <a:t>slide 27</a:t>
            </a:r>
            <a:endParaRPr lang="en-US" sz="2400" dirty="0">
              <a:solidFill>
                <a:schemeClr val="bg1"/>
              </a:solidFill>
            </a:endParaRPr>
          </a:p>
        </p:txBody>
      </p:sp>
      <p:sp>
        <p:nvSpPr>
          <p:cNvPr id="3" name="Text Placeholder 2"/>
          <p:cNvSpPr>
            <a:spLocks noGrp="1"/>
          </p:cNvSpPr>
          <p:nvPr>
            <p:ph type="body" idx="1"/>
          </p:nvPr>
        </p:nvSpPr>
        <p:spPr>
          <a:xfrm>
            <a:off x="497715" y="1539434"/>
            <a:ext cx="7726101" cy="4510267"/>
          </a:xfrm>
        </p:spPr>
        <p:txBody>
          <a:bodyPr/>
          <a:lstStyle/>
          <a:p>
            <a:r>
              <a:rPr lang="en-US" sz="2400" b="1" dirty="0" smtClean="0">
                <a:solidFill>
                  <a:srgbClr val="0C30B8"/>
                </a:solidFill>
              </a:rPr>
              <a:t>Learning Activity:</a:t>
            </a:r>
          </a:p>
          <a:p>
            <a:pPr marL="342900" indent="-342900">
              <a:buClr>
                <a:srgbClr val="3333CC"/>
              </a:buClr>
              <a:buFont typeface="Wingdings" panose="05000000000000000000" pitchFamily="2" charset="2"/>
              <a:buChar char="q"/>
            </a:pPr>
            <a:r>
              <a:rPr lang="en-US" sz="2400" dirty="0">
                <a:solidFill>
                  <a:schemeClr val="tx1"/>
                </a:solidFill>
              </a:rPr>
              <a:t>H</a:t>
            </a:r>
            <a:r>
              <a:rPr lang="en-US" sz="2400" dirty="0" smtClean="0">
                <a:solidFill>
                  <a:schemeClr val="tx1"/>
                </a:solidFill>
              </a:rPr>
              <a:t>azard </a:t>
            </a:r>
            <a:r>
              <a:rPr lang="en-US" sz="2400" dirty="0">
                <a:solidFill>
                  <a:schemeClr val="tx1"/>
                </a:solidFill>
              </a:rPr>
              <a:t>M</a:t>
            </a:r>
            <a:r>
              <a:rPr lang="en-US" sz="2400" dirty="0" smtClean="0">
                <a:solidFill>
                  <a:schemeClr val="tx1"/>
                </a:solidFill>
              </a:rPr>
              <a:t>apping exercise</a:t>
            </a:r>
          </a:p>
          <a:p>
            <a:endParaRPr lang="en-US" b="1" dirty="0">
              <a:solidFill>
                <a:srgbClr val="3333CC"/>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27</a:t>
            </a:fld>
            <a:endParaRPr lang="en-US" dirty="0">
              <a:solidFill>
                <a:srgbClr val="000000">
                  <a:tint val="75000"/>
                </a:srgbClr>
              </a:solidFill>
            </a:endParaRPr>
          </a:p>
        </p:txBody>
      </p:sp>
      <p:pic>
        <p:nvPicPr>
          <p:cNvPr id="6" name="Picture 2" title="Photo - adults in a training"/>
          <p:cNvPicPr>
            <a:picLocks noChangeAspect="1" noChangeArrowheads="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4800601" y="1727521"/>
            <a:ext cx="3886200" cy="3759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806044" y="5181600"/>
            <a:ext cx="4572000" cy="923330"/>
          </a:xfrm>
          <a:prstGeom prst="rect">
            <a:avLst/>
          </a:prstGeom>
        </p:spPr>
        <p:txBody>
          <a:bodyPr>
            <a:spAutoFit/>
          </a:bodyPr>
          <a:lstStyle/>
          <a:p>
            <a:endParaRPr lang="en-US" dirty="0"/>
          </a:p>
          <a:p>
            <a:endParaRPr lang="en-US" dirty="0"/>
          </a:p>
          <a:p>
            <a:r>
              <a:rPr lang="en-US" dirty="0"/>
              <a:t> </a:t>
            </a:r>
            <a:r>
              <a:rPr lang="en-US" dirty="0" smtClean="0"/>
              <a:t>Photo from OSHA </a:t>
            </a:r>
            <a:r>
              <a:rPr lang="en-US" dirty="0"/>
              <a:t>3686-09 2010</a:t>
            </a:r>
          </a:p>
        </p:txBody>
      </p:sp>
    </p:spTree>
    <p:extLst>
      <p:ext uri="{BB962C8B-B14F-4D97-AF65-F5344CB8AC3E}">
        <p14:creationId xmlns:p14="http://schemas.microsoft.com/office/powerpoint/2010/main" val="17501047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28B8"/>
                </a:solidFill>
              </a:rPr>
              <a:t>Hazards Overview - </a:t>
            </a:r>
            <a:r>
              <a:rPr lang="en-US" sz="2400" dirty="0" smtClean="0">
                <a:solidFill>
                  <a:srgbClr val="0C28B8"/>
                </a:solidFill>
              </a:rPr>
              <a:t>Module 1 </a:t>
            </a:r>
            <a:r>
              <a:rPr lang="en-US" sz="2400" dirty="0" smtClean="0">
                <a:solidFill>
                  <a:schemeClr val="bg1"/>
                </a:solidFill>
              </a:rPr>
              <a:t>slide 28</a:t>
            </a:r>
            <a:endParaRPr lang="en-US" sz="2400" dirty="0">
              <a:solidFill>
                <a:schemeClr val="bg1"/>
              </a:solidFill>
            </a:endParaRPr>
          </a:p>
        </p:txBody>
      </p:sp>
      <p:sp>
        <p:nvSpPr>
          <p:cNvPr id="3" name="Text Placeholder 2"/>
          <p:cNvSpPr>
            <a:spLocks noGrp="1"/>
          </p:cNvSpPr>
          <p:nvPr>
            <p:ph type="body" idx="1"/>
          </p:nvPr>
        </p:nvSpPr>
        <p:spPr>
          <a:xfrm>
            <a:off x="457200" y="1676400"/>
            <a:ext cx="7391400" cy="3247275"/>
          </a:xfrm>
        </p:spPr>
        <p:txBody>
          <a:bodyPr/>
          <a:lstStyle/>
          <a:p>
            <a:r>
              <a:rPr lang="en-US" sz="2400" b="1" dirty="0" smtClean="0">
                <a:solidFill>
                  <a:srgbClr val="0C28B8"/>
                </a:solidFill>
              </a:rPr>
              <a:t>Learning Activity:</a:t>
            </a:r>
          </a:p>
          <a:p>
            <a:pPr>
              <a:buClr>
                <a:srgbClr val="3333CC"/>
              </a:buClr>
            </a:pPr>
            <a:endParaRPr lang="en-US" sz="2400" b="1" dirty="0" smtClean="0">
              <a:solidFill>
                <a:srgbClr val="0070C0"/>
              </a:solidFill>
            </a:endParaRPr>
          </a:p>
          <a:p>
            <a:pPr>
              <a:buClr>
                <a:srgbClr val="3333CC"/>
              </a:buClr>
            </a:pPr>
            <a:r>
              <a:rPr lang="en-US" sz="2400" i="1" dirty="0" smtClean="0">
                <a:solidFill>
                  <a:schemeClr val="tx1"/>
                </a:solidFill>
              </a:rPr>
              <a:t>Part A - Identify key equipment </a:t>
            </a:r>
          </a:p>
          <a:p>
            <a:pPr>
              <a:buClr>
                <a:srgbClr val="3333CC"/>
              </a:buClr>
            </a:pPr>
            <a:r>
              <a:rPr lang="en-US" sz="2400" i="1" dirty="0" smtClean="0">
                <a:solidFill>
                  <a:schemeClr val="tx1"/>
                </a:solidFill>
              </a:rPr>
              <a:t>used at each material step</a:t>
            </a:r>
          </a:p>
          <a:p>
            <a:pPr>
              <a:buClr>
                <a:srgbClr val="3333CC"/>
              </a:buClr>
            </a:pPr>
            <a:endParaRPr lang="en-US" sz="2400" i="1" dirty="0">
              <a:solidFill>
                <a:schemeClr val="tx1"/>
              </a:solidFill>
            </a:endParaRPr>
          </a:p>
          <a:p>
            <a:pPr>
              <a:buClr>
                <a:srgbClr val="3333CC"/>
              </a:buClr>
            </a:pPr>
            <a:r>
              <a:rPr lang="en-US" sz="2400" i="1" dirty="0" smtClean="0">
                <a:solidFill>
                  <a:schemeClr val="tx1"/>
                </a:solidFill>
              </a:rPr>
              <a:t>Part B - Map “caught </a:t>
            </a:r>
            <a:r>
              <a:rPr lang="en-US" sz="2400" i="1" dirty="0">
                <a:solidFill>
                  <a:schemeClr val="tx1"/>
                </a:solidFill>
              </a:rPr>
              <a:t>b</a:t>
            </a:r>
            <a:r>
              <a:rPr lang="en-US" sz="2400" i="1" dirty="0" smtClean="0">
                <a:solidFill>
                  <a:schemeClr val="tx1"/>
                </a:solidFill>
              </a:rPr>
              <a:t>etween” and struck by” hazards at each step in the material handling chain</a:t>
            </a:r>
          </a:p>
          <a:p>
            <a:endParaRPr lang="en-US" b="1" dirty="0">
              <a:solidFill>
                <a:srgbClr val="3333CC"/>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28</a:t>
            </a:fld>
            <a:endParaRPr lang="en-US" dirty="0">
              <a:solidFill>
                <a:srgbClr val="000000">
                  <a:tint val="75000"/>
                </a:srgbClr>
              </a:solidFill>
            </a:endParaRPr>
          </a:p>
        </p:txBody>
      </p:sp>
      <p:sp>
        <p:nvSpPr>
          <p:cNvPr id="7" name="Rectangle 6"/>
          <p:cNvSpPr/>
          <p:nvPr/>
        </p:nvSpPr>
        <p:spPr>
          <a:xfrm>
            <a:off x="228600" y="5109865"/>
            <a:ext cx="8229600" cy="923330"/>
          </a:xfrm>
          <a:prstGeom prst="rect">
            <a:avLst/>
          </a:prstGeom>
        </p:spPr>
        <p:txBody>
          <a:bodyPr wrap="square">
            <a:spAutoFit/>
          </a:bodyPr>
          <a:lstStyle/>
          <a:p>
            <a:r>
              <a:rPr lang="en-US" dirty="0"/>
              <a:t>This </a:t>
            </a:r>
            <a:r>
              <a:rPr lang="en-US" dirty="0" smtClean="0"/>
              <a:t>hazard mapping material </a:t>
            </a:r>
            <a:r>
              <a:rPr lang="en-US" dirty="0"/>
              <a:t>was </a:t>
            </a:r>
            <a:r>
              <a:rPr lang="en-US" dirty="0" smtClean="0"/>
              <a:t>adapted from materials originally developed under grant </a:t>
            </a:r>
            <a:r>
              <a:rPr lang="en-US" dirty="0" smtClean="0"/>
              <a:t>SH-17813-SH08 </a:t>
            </a:r>
            <a:r>
              <a:rPr lang="en-US" dirty="0"/>
              <a:t>from the Occupational Safety and Health Administration, U.S. Department of </a:t>
            </a:r>
            <a:r>
              <a:rPr lang="en-US" dirty="0" smtClean="0"/>
              <a:t>Labor</a:t>
            </a:r>
            <a:endParaRPr lang="en-US" dirty="0"/>
          </a:p>
        </p:txBody>
      </p:sp>
    </p:spTree>
    <p:extLst>
      <p:ext uri="{BB962C8B-B14F-4D97-AF65-F5344CB8AC3E}">
        <p14:creationId xmlns:p14="http://schemas.microsoft.com/office/powerpoint/2010/main" val="1325655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559478" cy="1143200"/>
          </a:xfrm>
        </p:spPr>
        <p:txBody>
          <a:bodyPr/>
          <a:lstStyle/>
          <a:p>
            <a:r>
              <a:rPr lang="en-US" dirty="0" smtClean="0">
                <a:solidFill>
                  <a:srgbClr val="0C28B8"/>
                </a:solidFill>
              </a:rPr>
              <a:t>Hazards Overview - </a:t>
            </a:r>
            <a:r>
              <a:rPr lang="en-US" sz="2400" dirty="0" smtClean="0">
                <a:solidFill>
                  <a:srgbClr val="0C28B8"/>
                </a:solidFill>
              </a:rPr>
              <a:t>Module 1 </a:t>
            </a:r>
            <a:r>
              <a:rPr lang="en-US" sz="2400" dirty="0" smtClean="0">
                <a:solidFill>
                  <a:schemeClr val="bg1"/>
                </a:solidFill>
              </a:rPr>
              <a:t>slide</a:t>
            </a:r>
            <a:r>
              <a:rPr lang="en-US" sz="2400" baseline="0" dirty="0" smtClean="0">
                <a:solidFill>
                  <a:schemeClr val="bg1"/>
                </a:solidFill>
              </a:rPr>
              <a:t> 29</a:t>
            </a:r>
            <a:endParaRPr lang="en-US" sz="2400" dirty="0">
              <a:solidFill>
                <a:schemeClr val="bg1"/>
              </a:solidFill>
            </a:endParaRPr>
          </a:p>
        </p:txBody>
      </p:sp>
      <p:sp>
        <p:nvSpPr>
          <p:cNvPr id="3" name="Text Placeholder 2"/>
          <p:cNvSpPr>
            <a:spLocks noGrp="1"/>
          </p:cNvSpPr>
          <p:nvPr>
            <p:ph type="body" idx="1"/>
          </p:nvPr>
        </p:nvSpPr>
        <p:spPr>
          <a:xfrm>
            <a:off x="497715" y="1554870"/>
            <a:ext cx="7726101" cy="3724153"/>
          </a:xfrm>
        </p:spPr>
        <p:txBody>
          <a:bodyPr/>
          <a:lstStyle/>
          <a:p>
            <a:pPr algn="ctr"/>
            <a:r>
              <a:rPr lang="en-US" sz="2400" b="1" dirty="0" smtClean="0">
                <a:solidFill>
                  <a:srgbClr val="0C28B8"/>
                </a:solidFill>
              </a:rPr>
              <a:t>Group </a:t>
            </a:r>
            <a:r>
              <a:rPr lang="en-US" sz="2400" b="1" dirty="0">
                <a:solidFill>
                  <a:srgbClr val="0C28B8"/>
                </a:solidFill>
              </a:rPr>
              <a:t>L</a:t>
            </a:r>
            <a:r>
              <a:rPr lang="en-US" sz="2400" b="1" dirty="0" smtClean="0">
                <a:solidFill>
                  <a:srgbClr val="0C28B8"/>
                </a:solidFill>
              </a:rPr>
              <a:t>earning Activity Learning Objectives:</a:t>
            </a:r>
          </a:p>
          <a:p>
            <a:pPr>
              <a:buClr>
                <a:srgbClr val="3333CC"/>
              </a:buClr>
            </a:pPr>
            <a:endParaRPr lang="en-US" sz="2400" i="1" dirty="0" smtClean="0">
              <a:solidFill>
                <a:srgbClr val="3333CC"/>
              </a:solidFill>
            </a:endParaRPr>
          </a:p>
          <a:p>
            <a:pPr>
              <a:buClr>
                <a:srgbClr val="3333CC"/>
              </a:buClr>
            </a:pPr>
            <a:r>
              <a:rPr lang="en-US" sz="2400" i="1" dirty="0" smtClean="0">
                <a:solidFill>
                  <a:schemeClr val="tx1"/>
                </a:solidFill>
              </a:rPr>
              <a:t>Participants shall be able to demonstrate ability to identify “caught </a:t>
            </a:r>
            <a:r>
              <a:rPr lang="en-US" sz="2400" i="1" dirty="0">
                <a:solidFill>
                  <a:schemeClr val="tx1"/>
                </a:solidFill>
              </a:rPr>
              <a:t>b</a:t>
            </a:r>
            <a:r>
              <a:rPr lang="en-US" sz="2400" i="1" dirty="0" smtClean="0">
                <a:solidFill>
                  <a:schemeClr val="tx1"/>
                </a:solidFill>
              </a:rPr>
              <a:t>etween” and “struck by” hazards in the workplace. </a:t>
            </a:r>
            <a:endParaRPr lang="en-US" sz="2400" i="1" dirty="0">
              <a:solidFill>
                <a:schemeClr val="tx1"/>
              </a:solidFill>
            </a:endParaRPr>
          </a:p>
          <a:p>
            <a:endParaRPr lang="en-US" sz="2400" i="1" dirty="0" smtClean="0">
              <a:solidFill>
                <a:srgbClr val="3333CC"/>
              </a:solidFill>
            </a:endParaRPr>
          </a:p>
          <a:p>
            <a:endParaRPr lang="en-US" sz="2400" b="1" dirty="0">
              <a:solidFill>
                <a:schemeClr val="accent2">
                  <a:lumMod val="75000"/>
                </a:schemeClr>
              </a:solidFill>
            </a:endParaRPr>
          </a:p>
          <a:p>
            <a:endParaRPr lang="en-US" dirty="0"/>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29</a:t>
            </a:fld>
            <a:endParaRPr lang="en-US" dirty="0">
              <a:solidFill>
                <a:srgbClr val="000000">
                  <a:tint val="75000"/>
                </a:srgbClr>
              </a:solidFill>
            </a:endParaRPr>
          </a:p>
        </p:txBody>
      </p:sp>
    </p:spTree>
    <p:extLst>
      <p:ext uri="{BB962C8B-B14F-4D97-AF65-F5344CB8AC3E}">
        <p14:creationId xmlns:p14="http://schemas.microsoft.com/office/powerpoint/2010/main" val="135628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228600" y="914200"/>
            <a:ext cx="8229600" cy="1143200"/>
          </a:xfrm>
          <a:prstGeom prst="rect">
            <a:avLst/>
          </a:prstGeom>
        </p:spPr>
        <p:txBody>
          <a:bodyPr lIns="91425" tIns="91425" rIns="91425" bIns="91425" anchor="b" anchorCtr="0">
            <a:noAutofit/>
          </a:bodyPr>
          <a:lstStyle/>
          <a:p>
            <a:pPr lvl="0"/>
            <a:r>
              <a:rPr lang="en" dirty="0"/>
              <a:t> </a:t>
            </a:r>
            <a:r>
              <a:rPr lang="en" dirty="0" smtClean="0"/>
              <a:t/>
            </a:r>
            <a:br>
              <a:rPr lang="en" dirty="0" smtClean="0"/>
            </a:br>
            <a:r>
              <a:rPr lang="en" dirty="0"/>
              <a:t/>
            </a:r>
            <a:br>
              <a:rPr lang="en" dirty="0"/>
            </a:br>
            <a:r>
              <a:rPr lang="en" dirty="0" smtClean="0"/>
              <a:t/>
            </a:r>
            <a:br>
              <a:rPr lang="en" dirty="0" smtClean="0"/>
            </a:br>
            <a:r>
              <a:rPr lang="en" dirty="0"/>
              <a:t/>
            </a:r>
            <a:br>
              <a:rPr lang="en" dirty="0"/>
            </a:br>
            <a:r>
              <a:rPr lang="en" dirty="0" smtClean="0"/>
              <a:t/>
            </a:r>
            <a:br>
              <a:rPr lang="en" dirty="0" smtClean="0"/>
            </a:br>
            <a:r>
              <a:rPr lang="en" dirty="0" smtClean="0"/>
              <a:t/>
            </a:r>
            <a:br>
              <a:rPr lang="en" dirty="0" smtClean="0"/>
            </a:br>
            <a:r>
              <a:rPr lang="en" dirty="0" smtClean="0">
                <a:solidFill>
                  <a:srgbClr val="0C30B8"/>
                </a:solidFill>
              </a:rPr>
              <a:t>Hazards Overview – </a:t>
            </a:r>
            <a:r>
              <a:rPr lang="en" sz="2400" dirty="0" smtClean="0">
                <a:solidFill>
                  <a:srgbClr val="0C30B8"/>
                </a:solidFill>
              </a:rPr>
              <a:t>Module 1 </a:t>
            </a:r>
            <a:r>
              <a:rPr lang="en" dirty="0">
                <a:solidFill>
                  <a:schemeClr val="accent2">
                    <a:lumMod val="75000"/>
                  </a:schemeClr>
                </a:solidFill>
              </a:rPr>
              <a:t/>
            </a:r>
            <a:br>
              <a:rPr lang="en" dirty="0">
                <a:solidFill>
                  <a:schemeClr val="accent2">
                    <a:lumMod val="75000"/>
                  </a:schemeClr>
                </a:solidFill>
              </a:rPr>
            </a:br>
            <a:endParaRPr lang="en" dirty="0"/>
          </a:p>
        </p:txBody>
      </p:sp>
      <p:sp>
        <p:nvSpPr>
          <p:cNvPr id="2" name="Rectangle 1"/>
          <p:cNvSpPr/>
          <p:nvPr/>
        </p:nvSpPr>
        <p:spPr>
          <a:xfrm>
            <a:off x="475250" y="1538715"/>
            <a:ext cx="7592992" cy="3354765"/>
          </a:xfrm>
          <a:prstGeom prst="rect">
            <a:avLst/>
          </a:prstGeom>
        </p:spPr>
        <p:txBody>
          <a:bodyPr wrap="square">
            <a:spAutoFit/>
          </a:bodyPr>
          <a:lstStyle/>
          <a:p>
            <a:r>
              <a:rPr lang="en" sz="2400" b="1" dirty="0" smtClean="0">
                <a:solidFill>
                  <a:srgbClr val="0C30B8"/>
                </a:solidFill>
              </a:rPr>
              <a:t>Program Development </a:t>
            </a:r>
          </a:p>
          <a:p>
            <a:endParaRPr lang="en" sz="2400" b="1" dirty="0" smtClean="0">
              <a:solidFill>
                <a:srgbClr val="000000"/>
              </a:solidFill>
            </a:endParaRPr>
          </a:p>
          <a:p>
            <a:r>
              <a:rPr lang="en" sz="2400" dirty="0" smtClean="0">
                <a:solidFill>
                  <a:srgbClr val="000000"/>
                </a:solidFill>
              </a:rPr>
              <a:t>This program was developed by faculty and students in the School of Planning, Design and Construction at Michigan </a:t>
            </a:r>
            <a:r>
              <a:rPr lang="en" sz="2400" dirty="0">
                <a:solidFill>
                  <a:srgbClr val="000000"/>
                </a:solidFill>
              </a:rPr>
              <a:t>State University i</a:t>
            </a:r>
            <a:r>
              <a:rPr lang="en" sz="2400" dirty="0" smtClean="0">
                <a:solidFill>
                  <a:srgbClr val="000000"/>
                </a:solidFill>
              </a:rPr>
              <a:t>n </a:t>
            </a:r>
            <a:r>
              <a:rPr lang="en" sz="2400" dirty="0">
                <a:solidFill>
                  <a:srgbClr val="000000"/>
                </a:solidFill>
              </a:rPr>
              <a:t>conjunction with </a:t>
            </a:r>
          </a:p>
          <a:p>
            <a:r>
              <a:rPr lang="en" sz="2400" dirty="0" smtClean="0">
                <a:solidFill>
                  <a:srgbClr val="000000"/>
                </a:solidFill>
              </a:rPr>
              <a:t>the </a:t>
            </a:r>
            <a:r>
              <a:rPr lang="en" sz="2400" dirty="0">
                <a:solidFill>
                  <a:srgbClr val="000000"/>
                </a:solidFill>
              </a:rPr>
              <a:t>American </a:t>
            </a:r>
            <a:r>
              <a:rPr lang="en" sz="2400" dirty="0" smtClean="0">
                <a:solidFill>
                  <a:srgbClr val="000000"/>
                </a:solidFill>
              </a:rPr>
              <a:t>Institute </a:t>
            </a:r>
            <a:r>
              <a:rPr lang="en" sz="2400" dirty="0">
                <a:solidFill>
                  <a:srgbClr val="000000"/>
                </a:solidFill>
              </a:rPr>
              <a:t>of Steel </a:t>
            </a:r>
            <a:r>
              <a:rPr lang="en" sz="2400" dirty="0" smtClean="0">
                <a:solidFill>
                  <a:srgbClr val="000000"/>
                </a:solidFill>
              </a:rPr>
              <a:t>Construction - Safety Committee </a:t>
            </a:r>
            <a:r>
              <a:rPr lang="en-US" sz="2400" dirty="0">
                <a:solidFill>
                  <a:srgbClr val="000000"/>
                </a:solidFill>
              </a:rPr>
              <a:t>a</a:t>
            </a:r>
            <a:r>
              <a:rPr lang="en" sz="2400" dirty="0" smtClean="0">
                <a:solidFill>
                  <a:srgbClr val="000000"/>
                </a:solidFill>
              </a:rPr>
              <a:t>nd the </a:t>
            </a:r>
            <a:r>
              <a:rPr lang="en" sz="2400" dirty="0">
                <a:solidFill>
                  <a:srgbClr val="000000"/>
                </a:solidFill>
              </a:rPr>
              <a:t>University of </a:t>
            </a:r>
            <a:r>
              <a:rPr lang="en" sz="2400" dirty="0" smtClean="0">
                <a:solidFill>
                  <a:srgbClr val="000000"/>
                </a:solidFill>
              </a:rPr>
              <a:t>Puerto Rico</a:t>
            </a:r>
          </a:p>
          <a:p>
            <a:endParaRPr lang="en" sz="2400" dirty="0">
              <a:solidFill>
                <a:srgbClr val="000000"/>
              </a:solidFill>
            </a:endParaRPr>
          </a:p>
          <a:p>
            <a:r>
              <a:rPr lang="en" sz="2000" dirty="0" smtClean="0">
                <a:solidFill>
                  <a:srgbClr val="000000"/>
                </a:solidFill>
              </a:rPr>
              <a:t>March 2015</a:t>
            </a:r>
            <a:endParaRPr lang="en" sz="2000" dirty="0">
              <a:solidFill>
                <a:srgbClr val="000000"/>
              </a:solidFill>
            </a:endParaRPr>
          </a:p>
        </p:txBody>
      </p:sp>
      <p:sp>
        <p:nvSpPr>
          <p:cNvPr id="4" name="Slide Number Placeholder 3"/>
          <p:cNvSpPr>
            <a:spLocks noGrp="1"/>
          </p:cNvSpPr>
          <p:nvPr>
            <p:ph type="sldNum" sz="quarter" idx="12"/>
          </p:nvPr>
        </p:nvSpPr>
        <p:spPr/>
        <p:txBody>
          <a:bodyPr/>
          <a:lstStyle/>
          <a:p>
            <a:fld id="{B3F18419-AC6D-4ED2-A892-A000DD3A58AB}" type="slidenum">
              <a:rPr lang="en-US" smtClean="0">
                <a:solidFill>
                  <a:srgbClr val="000000">
                    <a:tint val="75000"/>
                  </a:srgbClr>
                </a:solidFill>
              </a:rPr>
              <a:pPr/>
              <a:t>3</a:t>
            </a:fld>
            <a:endParaRPr lang="en-US" dirty="0">
              <a:solidFill>
                <a:srgbClr val="000000">
                  <a:tint val="75000"/>
                </a:srgbClr>
              </a:solidFill>
            </a:endParaRPr>
          </a:p>
        </p:txBody>
      </p:sp>
      <p:pic>
        <p:nvPicPr>
          <p:cNvPr id="5" name="Picture 4" title="Michigan State University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6774" y="5454262"/>
            <a:ext cx="2237426" cy="743776"/>
          </a:xfrm>
          <a:prstGeom prst="rect">
            <a:avLst/>
          </a:prstGeom>
        </p:spPr>
      </p:pic>
      <p:pic>
        <p:nvPicPr>
          <p:cNvPr id="6" name="Picture 5" title="SPDC - School of Planning, Design and Constructi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46259" y="5327828"/>
            <a:ext cx="1450974" cy="896190"/>
          </a:xfrm>
          <a:prstGeom prst="rect">
            <a:avLst/>
          </a:prstGeom>
        </p:spPr>
      </p:pic>
      <p:pic>
        <p:nvPicPr>
          <p:cNvPr id="9" name="Picture 8" title="AISC - American Institute of Steel Construction log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42692" y="5112856"/>
            <a:ext cx="1554615" cy="1426588"/>
          </a:xfrm>
          <a:prstGeom prst="rect">
            <a:avLst/>
          </a:prstGeom>
        </p:spPr>
      </p:pic>
      <p:pic>
        <p:nvPicPr>
          <p:cNvPr id="1026" name="Picture 2" descr="C:\Users\mrozowsk\Desktop\Nashville\portico1.gif" title="University of Puerto Rico 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86400" y="5213408"/>
            <a:ext cx="1219200" cy="1225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625578"/>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559478" cy="1143200"/>
          </a:xfrm>
        </p:spPr>
        <p:txBody>
          <a:bodyPr/>
          <a:lstStyle/>
          <a:p>
            <a:r>
              <a:rPr lang="en-US" dirty="0" smtClean="0">
                <a:solidFill>
                  <a:srgbClr val="0C28B8"/>
                </a:solidFill>
              </a:rPr>
              <a:t>Hazards Overview - </a:t>
            </a:r>
            <a:r>
              <a:rPr lang="en-US" sz="2400" dirty="0" smtClean="0">
                <a:solidFill>
                  <a:srgbClr val="0C28B8"/>
                </a:solidFill>
              </a:rPr>
              <a:t>Module 1 </a:t>
            </a:r>
            <a:r>
              <a:rPr lang="en-US" sz="2400" dirty="0" smtClean="0">
                <a:solidFill>
                  <a:schemeClr val="bg1"/>
                </a:solidFill>
              </a:rPr>
              <a:t>slide 30</a:t>
            </a:r>
            <a:endParaRPr lang="en-US" sz="2400" dirty="0">
              <a:solidFill>
                <a:schemeClr val="bg1"/>
              </a:solidFill>
            </a:endParaRPr>
          </a:p>
        </p:txBody>
      </p:sp>
      <p:sp>
        <p:nvSpPr>
          <p:cNvPr id="3" name="Text Placeholder 2"/>
          <p:cNvSpPr>
            <a:spLocks noGrp="1"/>
          </p:cNvSpPr>
          <p:nvPr>
            <p:ph type="body" idx="1"/>
          </p:nvPr>
        </p:nvSpPr>
        <p:spPr>
          <a:xfrm>
            <a:off x="497715" y="1554870"/>
            <a:ext cx="7726101" cy="3724153"/>
          </a:xfrm>
        </p:spPr>
        <p:txBody>
          <a:bodyPr/>
          <a:lstStyle/>
          <a:p>
            <a:pPr algn="ctr"/>
            <a:r>
              <a:rPr lang="en-US" sz="2400" b="1" dirty="0" smtClean="0">
                <a:solidFill>
                  <a:srgbClr val="0C28B8"/>
                </a:solidFill>
              </a:rPr>
              <a:t>Group </a:t>
            </a:r>
            <a:r>
              <a:rPr lang="en-US" sz="2400" b="1" dirty="0">
                <a:solidFill>
                  <a:srgbClr val="0C28B8"/>
                </a:solidFill>
              </a:rPr>
              <a:t>L</a:t>
            </a:r>
            <a:r>
              <a:rPr lang="en-US" sz="2400" b="1" dirty="0" smtClean="0">
                <a:solidFill>
                  <a:srgbClr val="0C28B8"/>
                </a:solidFill>
              </a:rPr>
              <a:t>earning Activity Part A</a:t>
            </a:r>
          </a:p>
          <a:p>
            <a:endParaRPr lang="en-US" sz="2400" b="1" dirty="0">
              <a:solidFill>
                <a:srgbClr val="3333CC"/>
              </a:solidFill>
            </a:endParaRPr>
          </a:p>
          <a:p>
            <a:pPr>
              <a:buClr>
                <a:srgbClr val="3333CC"/>
              </a:buClr>
            </a:pPr>
            <a:r>
              <a:rPr lang="en-US" sz="2400" i="1" dirty="0">
                <a:solidFill>
                  <a:srgbClr val="3333CC"/>
                </a:solidFill>
              </a:rPr>
              <a:t> </a:t>
            </a:r>
            <a:r>
              <a:rPr lang="en-US" sz="2400" i="1" dirty="0" smtClean="0">
                <a:solidFill>
                  <a:srgbClr val="3333CC"/>
                </a:solidFill>
              </a:rPr>
              <a:t> </a:t>
            </a:r>
            <a:r>
              <a:rPr lang="en-US" sz="2400" i="1" dirty="0" smtClean="0">
                <a:solidFill>
                  <a:schemeClr val="tx1"/>
                </a:solidFill>
              </a:rPr>
              <a:t>Part </a:t>
            </a:r>
            <a:r>
              <a:rPr lang="en-US" sz="2400" i="1" dirty="0">
                <a:solidFill>
                  <a:schemeClr val="tx1"/>
                </a:solidFill>
              </a:rPr>
              <a:t>A Group Activity </a:t>
            </a:r>
            <a:r>
              <a:rPr lang="en-US" sz="2400" i="1" dirty="0" smtClean="0">
                <a:solidFill>
                  <a:schemeClr val="tx1"/>
                </a:solidFill>
              </a:rPr>
              <a:t>- In groups of 4-5 Identify </a:t>
            </a:r>
            <a:endParaRPr lang="en-US" sz="2400" i="1" dirty="0">
              <a:solidFill>
                <a:schemeClr val="tx1"/>
              </a:solidFill>
            </a:endParaRPr>
          </a:p>
          <a:p>
            <a:pPr>
              <a:buClr>
                <a:srgbClr val="3333CC"/>
              </a:buClr>
            </a:pPr>
            <a:r>
              <a:rPr lang="en-US" sz="2400" i="1" dirty="0" smtClean="0">
                <a:solidFill>
                  <a:schemeClr val="tx1"/>
                </a:solidFill>
              </a:rPr>
              <a:t>  key </a:t>
            </a:r>
            <a:r>
              <a:rPr lang="en-US" sz="2400" i="1" dirty="0">
                <a:solidFill>
                  <a:schemeClr val="tx1"/>
                </a:solidFill>
              </a:rPr>
              <a:t>equipment used at each </a:t>
            </a:r>
            <a:r>
              <a:rPr lang="en-US" sz="2400" i="1" dirty="0" smtClean="0">
                <a:solidFill>
                  <a:schemeClr val="tx1"/>
                </a:solidFill>
              </a:rPr>
              <a:t>material handling step  </a:t>
            </a:r>
          </a:p>
          <a:p>
            <a:pPr>
              <a:buClr>
                <a:srgbClr val="3333CC"/>
              </a:buClr>
            </a:pPr>
            <a:r>
              <a:rPr lang="en-US" sz="2400" i="1" dirty="0">
                <a:solidFill>
                  <a:schemeClr val="tx1"/>
                </a:solidFill>
              </a:rPr>
              <a:t> </a:t>
            </a:r>
            <a:r>
              <a:rPr lang="en-US" sz="2400" i="1" dirty="0" smtClean="0">
                <a:solidFill>
                  <a:schemeClr val="tx1"/>
                </a:solidFill>
              </a:rPr>
              <a:t> and indicate them on the material flow map.</a:t>
            </a:r>
            <a:endParaRPr lang="en-US" sz="2400" i="1" dirty="0">
              <a:solidFill>
                <a:schemeClr val="tx1"/>
              </a:solidFill>
            </a:endParaRPr>
          </a:p>
          <a:p>
            <a:endParaRPr lang="en-US" sz="2400" i="1" dirty="0" smtClean="0">
              <a:solidFill>
                <a:srgbClr val="3333CC"/>
              </a:solidFill>
            </a:endParaRPr>
          </a:p>
          <a:p>
            <a:endParaRPr lang="en-US" sz="2400" b="1" dirty="0">
              <a:solidFill>
                <a:schemeClr val="accent2">
                  <a:lumMod val="75000"/>
                </a:schemeClr>
              </a:solidFill>
            </a:endParaRPr>
          </a:p>
          <a:p>
            <a:endParaRPr lang="en-US" dirty="0"/>
          </a:p>
        </p:txBody>
      </p:sp>
      <p:sp>
        <p:nvSpPr>
          <p:cNvPr id="7" name="Rectangle 6" title="Text box: &quot;Part A Group Activity - In groups of 4-5 identigy key equipment used at each material handling step and indicate them on the material flow map"/>
          <p:cNvSpPr/>
          <p:nvPr/>
        </p:nvSpPr>
        <p:spPr>
          <a:xfrm>
            <a:off x="533400" y="2209800"/>
            <a:ext cx="8077200" cy="1676400"/>
          </a:xfrm>
          <a:prstGeom prst="rect">
            <a:avLst/>
          </a:prstGeom>
          <a:noFill/>
          <a:ln w="38100">
            <a:solidFill>
              <a:srgbClr val="5823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30</a:t>
            </a:fld>
            <a:endParaRPr lang="en-US" dirty="0">
              <a:solidFill>
                <a:srgbClr val="000000">
                  <a:tint val="75000"/>
                </a:srgbClr>
              </a:solidFill>
            </a:endParaRPr>
          </a:p>
        </p:txBody>
      </p:sp>
    </p:spTree>
    <p:extLst>
      <p:ext uri="{BB962C8B-B14F-4D97-AF65-F5344CB8AC3E}">
        <p14:creationId xmlns:p14="http://schemas.microsoft.com/office/powerpoint/2010/main" val="39929110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559478" cy="1143200"/>
          </a:xfrm>
        </p:spPr>
        <p:txBody>
          <a:bodyPr/>
          <a:lstStyle/>
          <a:p>
            <a:r>
              <a:rPr lang="en-US" dirty="0" smtClean="0">
                <a:solidFill>
                  <a:srgbClr val="0C28B8"/>
                </a:solidFill>
              </a:rPr>
              <a:t>Hazards Overview - </a:t>
            </a:r>
            <a:r>
              <a:rPr lang="en-US" sz="2400" dirty="0" smtClean="0">
                <a:solidFill>
                  <a:srgbClr val="0C28B8"/>
                </a:solidFill>
              </a:rPr>
              <a:t>Module 1 </a:t>
            </a:r>
            <a:r>
              <a:rPr lang="en-US" sz="2400" dirty="0" smtClean="0">
                <a:solidFill>
                  <a:schemeClr val="bg1"/>
                </a:solidFill>
              </a:rPr>
              <a:t>slide 31</a:t>
            </a:r>
            <a:endParaRPr lang="en-US" sz="2400" dirty="0">
              <a:solidFill>
                <a:schemeClr val="bg1"/>
              </a:solidFill>
            </a:endParaRPr>
          </a:p>
        </p:txBody>
      </p:sp>
      <p:sp>
        <p:nvSpPr>
          <p:cNvPr id="3" name="Text Placeholder 2"/>
          <p:cNvSpPr>
            <a:spLocks noGrp="1"/>
          </p:cNvSpPr>
          <p:nvPr>
            <p:ph type="body" idx="1"/>
          </p:nvPr>
        </p:nvSpPr>
        <p:spPr>
          <a:xfrm>
            <a:off x="497715" y="1554870"/>
            <a:ext cx="7726101" cy="4312530"/>
          </a:xfrm>
        </p:spPr>
        <p:txBody>
          <a:bodyPr/>
          <a:lstStyle/>
          <a:p>
            <a:pPr algn="ctr"/>
            <a:r>
              <a:rPr lang="en-US" sz="2400" b="1" dirty="0" smtClean="0">
                <a:solidFill>
                  <a:srgbClr val="0C28B8"/>
                </a:solidFill>
              </a:rPr>
              <a:t>Group </a:t>
            </a:r>
            <a:r>
              <a:rPr lang="en-US" sz="2400" b="1" dirty="0">
                <a:solidFill>
                  <a:srgbClr val="0C28B8"/>
                </a:solidFill>
              </a:rPr>
              <a:t>L</a:t>
            </a:r>
            <a:r>
              <a:rPr lang="en-US" sz="2400" b="1" dirty="0" smtClean="0">
                <a:solidFill>
                  <a:srgbClr val="0C28B8"/>
                </a:solidFill>
              </a:rPr>
              <a:t>earning Activity Part B</a:t>
            </a:r>
          </a:p>
          <a:p>
            <a:endParaRPr lang="en-US" sz="2400" b="1" dirty="0">
              <a:solidFill>
                <a:srgbClr val="3333CC"/>
              </a:solidFill>
            </a:endParaRPr>
          </a:p>
          <a:p>
            <a:pPr>
              <a:buClr>
                <a:srgbClr val="3333CC"/>
              </a:buClr>
            </a:pPr>
            <a:r>
              <a:rPr lang="en-US" sz="2400" i="1" dirty="0">
                <a:solidFill>
                  <a:schemeClr val="accent4">
                    <a:lumMod val="75000"/>
                  </a:schemeClr>
                </a:solidFill>
              </a:rPr>
              <a:t> </a:t>
            </a:r>
            <a:r>
              <a:rPr lang="en-US" sz="2400" i="1" dirty="0" smtClean="0">
                <a:solidFill>
                  <a:schemeClr val="accent4">
                    <a:lumMod val="75000"/>
                  </a:schemeClr>
                </a:solidFill>
              </a:rPr>
              <a:t> </a:t>
            </a:r>
            <a:r>
              <a:rPr lang="en-US" sz="2400" i="1" dirty="0">
                <a:solidFill>
                  <a:schemeClr val="tx1"/>
                </a:solidFill>
              </a:rPr>
              <a:t>Part </a:t>
            </a:r>
            <a:r>
              <a:rPr lang="en-US" sz="2400" i="1" dirty="0" smtClean="0">
                <a:solidFill>
                  <a:schemeClr val="tx1"/>
                </a:solidFill>
              </a:rPr>
              <a:t>B - Map </a:t>
            </a:r>
            <a:r>
              <a:rPr lang="en-US" sz="2400" i="1" dirty="0">
                <a:solidFill>
                  <a:schemeClr val="tx1"/>
                </a:solidFill>
              </a:rPr>
              <a:t>hazards </a:t>
            </a:r>
            <a:r>
              <a:rPr lang="en-US" sz="2400" i="1" dirty="0" smtClean="0">
                <a:solidFill>
                  <a:schemeClr val="tx1"/>
                </a:solidFill>
              </a:rPr>
              <a:t>– in your group now map the  </a:t>
            </a:r>
          </a:p>
          <a:p>
            <a:pPr>
              <a:buClr>
                <a:srgbClr val="3333CC"/>
              </a:buClr>
            </a:pPr>
            <a:r>
              <a:rPr lang="en-US" sz="2400" i="1" dirty="0">
                <a:solidFill>
                  <a:schemeClr val="tx1"/>
                </a:solidFill>
              </a:rPr>
              <a:t> </a:t>
            </a:r>
            <a:r>
              <a:rPr lang="en-US" sz="2400" i="1" dirty="0" smtClean="0">
                <a:solidFill>
                  <a:schemeClr val="tx1"/>
                </a:solidFill>
              </a:rPr>
              <a:t> “</a:t>
            </a:r>
            <a:r>
              <a:rPr lang="en-US" sz="2400" i="1" dirty="0">
                <a:solidFill>
                  <a:schemeClr val="tx1"/>
                </a:solidFill>
              </a:rPr>
              <a:t>c</a:t>
            </a:r>
            <a:r>
              <a:rPr lang="en-US" sz="2400" i="1" dirty="0" smtClean="0">
                <a:solidFill>
                  <a:schemeClr val="tx1"/>
                </a:solidFill>
              </a:rPr>
              <a:t>aught </a:t>
            </a:r>
            <a:r>
              <a:rPr lang="en-US" sz="2400" i="1" dirty="0">
                <a:solidFill>
                  <a:schemeClr val="tx1"/>
                </a:solidFill>
              </a:rPr>
              <a:t>b</a:t>
            </a:r>
            <a:r>
              <a:rPr lang="en-US" sz="2400" i="1" dirty="0" smtClean="0">
                <a:solidFill>
                  <a:schemeClr val="tx1"/>
                </a:solidFill>
              </a:rPr>
              <a:t>etween” and “struck by” hazards at </a:t>
            </a:r>
            <a:r>
              <a:rPr lang="en-US" sz="2400" i="1" dirty="0">
                <a:solidFill>
                  <a:schemeClr val="tx1"/>
                </a:solidFill>
              </a:rPr>
              <a:t>each </a:t>
            </a:r>
            <a:endParaRPr lang="en-US" sz="2400" i="1" dirty="0" smtClean="0">
              <a:solidFill>
                <a:schemeClr val="tx1"/>
              </a:solidFill>
            </a:endParaRPr>
          </a:p>
          <a:p>
            <a:pPr>
              <a:buClr>
                <a:srgbClr val="3333CC"/>
              </a:buClr>
            </a:pPr>
            <a:r>
              <a:rPr lang="en-US" sz="2400" i="1" dirty="0">
                <a:solidFill>
                  <a:schemeClr val="tx1"/>
                </a:solidFill>
              </a:rPr>
              <a:t> </a:t>
            </a:r>
            <a:r>
              <a:rPr lang="en-US" sz="2400" i="1" dirty="0" smtClean="0">
                <a:solidFill>
                  <a:schemeClr val="tx1"/>
                </a:solidFill>
              </a:rPr>
              <a:t> step in </a:t>
            </a:r>
            <a:r>
              <a:rPr lang="en-US" sz="2400" i="1" dirty="0">
                <a:solidFill>
                  <a:schemeClr val="tx1"/>
                </a:solidFill>
              </a:rPr>
              <a:t>the material handling </a:t>
            </a:r>
            <a:r>
              <a:rPr lang="en-US" sz="2400" i="1" dirty="0" smtClean="0">
                <a:solidFill>
                  <a:schemeClr val="tx1"/>
                </a:solidFill>
              </a:rPr>
              <a:t>chain. </a:t>
            </a:r>
            <a:endParaRPr lang="en-US" sz="2400" i="1" dirty="0">
              <a:solidFill>
                <a:schemeClr val="tx1"/>
              </a:solidFill>
            </a:endParaRPr>
          </a:p>
          <a:p>
            <a:endParaRPr lang="en-US" sz="2400" i="1" dirty="0" smtClean="0">
              <a:solidFill>
                <a:srgbClr val="3333CC"/>
              </a:solidFill>
            </a:endParaRPr>
          </a:p>
          <a:p>
            <a:endParaRPr lang="en-US" sz="2400" b="1" dirty="0">
              <a:solidFill>
                <a:schemeClr val="accent2">
                  <a:lumMod val="75000"/>
                </a:schemeClr>
              </a:solidFill>
            </a:endParaRPr>
          </a:p>
          <a:p>
            <a:endParaRPr lang="en-US" dirty="0"/>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31</a:t>
            </a:fld>
            <a:endParaRPr lang="en-US" dirty="0">
              <a:solidFill>
                <a:srgbClr val="000000">
                  <a:tint val="75000"/>
                </a:srgbClr>
              </a:solidFill>
            </a:endParaRPr>
          </a:p>
        </p:txBody>
      </p:sp>
      <p:sp>
        <p:nvSpPr>
          <p:cNvPr id="6" name="Rectangle 5" title="Text box: &quot;Part B - Map hazards - in your group now map the &quot;caught between&quot; and &quot;struck by&quot; hazards at each step in the material handling chain.&quot;"/>
          <p:cNvSpPr/>
          <p:nvPr/>
        </p:nvSpPr>
        <p:spPr>
          <a:xfrm>
            <a:off x="533400" y="2209800"/>
            <a:ext cx="8077200" cy="3048000"/>
          </a:xfrm>
          <a:prstGeom prst="rect">
            <a:avLst/>
          </a:prstGeom>
          <a:noFill/>
          <a:ln w="38100">
            <a:solidFill>
              <a:srgbClr val="5823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25144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559478" cy="1143200"/>
          </a:xfrm>
        </p:spPr>
        <p:txBody>
          <a:bodyPr/>
          <a:lstStyle/>
          <a:p>
            <a:r>
              <a:rPr lang="en-US" dirty="0" smtClean="0">
                <a:solidFill>
                  <a:srgbClr val="0C28B8"/>
                </a:solidFill>
              </a:rPr>
              <a:t>Hazards Overview - </a:t>
            </a:r>
            <a:r>
              <a:rPr lang="en-US" sz="2400" dirty="0" smtClean="0">
                <a:solidFill>
                  <a:srgbClr val="0C28B8"/>
                </a:solidFill>
              </a:rPr>
              <a:t>Module 1 </a:t>
            </a:r>
            <a:r>
              <a:rPr lang="en-US" sz="2400" dirty="0" smtClean="0">
                <a:solidFill>
                  <a:schemeClr val="bg1"/>
                </a:solidFill>
              </a:rPr>
              <a:t>slide 32</a:t>
            </a:r>
            <a:endParaRPr lang="en-US" sz="2400" dirty="0">
              <a:solidFill>
                <a:schemeClr val="bg1"/>
              </a:solidFill>
            </a:endParaRPr>
          </a:p>
        </p:txBody>
      </p:sp>
      <p:sp>
        <p:nvSpPr>
          <p:cNvPr id="3" name="Text Placeholder 2"/>
          <p:cNvSpPr>
            <a:spLocks noGrp="1"/>
          </p:cNvSpPr>
          <p:nvPr>
            <p:ph type="body" idx="1"/>
          </p:nvPr>
        </p:nvSpPr>
        <p:spPr>
          <a:xfrm>
            <a:off x="497715" y="1554870"/>
            <a:ext cx="7726101" cy="3724153"/>
          </a:xfrm>
        </p:spPr>
        <p:txBody>
          <a:bodyPr/>
          <a:lstStyle/>
          <a:p>
            <a:pPr algn="ctr"/>
            <a:r>
              <a:rPr lang="en-US" sz="2400" b="1" dirty="0" smtClean="0">
                <a:solidFill>
                  <a:srgbClr val="0C28B8"/>
                </a:solidFill>
              </a:rPr>
              <a:t>Activity Materials Provided</a:t>
            </a:r>
          </a:p>
          <a:p>
            <a:endParaRPr lang="en-US" sz="2400" b="1" dirty="0">
              <a:solidFill>
                <a:srgbClr val="3333CC"/>
              </a:solidFill>
            </a:endParaRPr>
          </a:p>
          <a:p>
            <a:r>
              <a:rPr lang="en-US" sz="2400" b="1" i="1" dirty="0" smtClean="0">
                <a:solidFill>
                  <a:srgbClr val="0C28B8"/>
                </a:solidFill>
              </a:rPr>
              <a:t>Part A </a:t>
            </a:r>
          </a:p>
          <a:p>
            <a:r>
              <a:rPr lang="en-US" sz="2400" i="1" dirty="0" smtClean="0">
                <a:solidFill>
                  <a:srgbClr val="0C28B8"/>
                </a:solidFill>
              </a:rPr>
              <a:t>  </a:t>
            </a:r>
            <a:r>
              <a:rPr lang="en-US" sz="2400" i="1" dirty="0" smtClean="0">
                <a:solidFill>
                  <a:schemeClr val="tx1"/>
                </a:solidFill>
              </a:rPr>
              <a:t>Equipment Identification activity instructions</a:t>
            </a:r>
            <a:endParaRPr lang="en-US" sz="2400" dirty="0" smtClean="0">
              <a:solidFill>
                <a:schemeClr val="tx1"/>
              </a:solidFill>
            </a:endParaRPr>
          </a:p>
          <a:p>
            <a:r>
              <a:rPr lang="en-US" sz="2400" i="1" dirty="0" smtClean="0">
                <a:solidFill>
                  <a:schemeClr val="tx1"/>
                </a:solidFill>
              </a:rPr>
              <a:t>  Process flow map </a:t>
            </a:r>
            <a:endParaRPr lang="en-US" sz="2400" i="1" dirty="0">
              <a:solidFill>
                <a:schemeClr val="tx1"/>
              </a:solidFill>
            </a:endParaRPr>
          </a:p>
          <a:p>
            <a:r>
              <a:rPr lang="en-US" sz="2400" i="1" dirty="0" smtClean="0">
                <a:solidFill>
                  <a:schemeClr val="tx1"/>
                </a:solidFill>
              </a:rPr>
              <a:t>  Report out template</a:t>
            </a:r>
          </a:p>
          <a:p>
            <a:r>
              <a:rPr lang="en-US" sz="2400" b="1" i="1" dirty="0" smtClean="0">
                <a:solidFill>
                  <a:srgbClr val="0C28B8"/>
                </a:solidFill>
              </a:rPr>
              <a:t>  </a:t>
            </a:r>
          </a:p>
          <a:p>
            <a:r>
              <a:rPr lang="en-US" sz="2400" b="1" i="1" dirty="0" smtClean="0">
                <a:solidFill>
                  <a:srgbClr val="0C28B8"/>
                </a:solidFill>
              </a:rPr>
              <a:t>Part B</a:t>
            </a:r>
          </a:p>
          <a:p>
            <a:pPr>
              <a:buClr>
                <a:schemeClr val="accent4">
                  <a:lumMod val="60000"/>
                  <a:lumOff val="40000"/>
                </a:schemeClr>
              </a:buClr>
            </a:pPr>
            <a:r>
              <a:rPr lang="en-US" sz="2400" i="1" dirty="0" smtClean="0">
                <a:solidFill>
                  <a:srgbClr val="0C28B8"/>
                </a:solidFill>
              </a:rPr>
              <a:t>  </a:t>
            </a:r>
            <a:r>
              <a:rPr lang="en-US" sz="2400" i="1" dirty="0" smtClean="0">
                <a:solidFill>
                  <a:schemeClr val="tx1"/>
                </a:solidFill>
              </a:rPr>
              <a:t>Hazard Mapping activity instructions</a:t>
            </a:r>
          </a:p>
          <a:p>
            <a:pPr>
              <a:buClr>
                <a:schemeClr val="accent4">
                  <a:lumMod val="60000"/>
                  <a:lumOff val="40000"/>
                </a:schemeClr>
              </a:buClr>
            </a:pPr>
            <a:r>
              <a:rPr lang="en-US" sz="2400" i="1" dirty="0">
                <a:solidFill>
                  <a:schemeClr val="tx1"/>
                </a:solidFill>
              </a:rPr>
              <a:t> </a:t>
            </a:r>
            <a:r>
              <a:rPr lang="en-US" sz="2400" i="1" dirty="0" smtClean="0">
                <a:solidFill>
                  <a:schemeClr val="tx1"/>
                </a:solidFill>
              </a:rPr>
              <a:t> Process flow map</a:t>
            </a:r>
          </a:p>
          <a:p>
            <a:pPr>
              <a:buClr>
                <a:schemeClr val="accent4">
                  <a:lumMod val="60000"/>
                  <a:lumOff val="40000"/>
                </a:schemeClr>
              </a:buClr>
            </a:pPr>
            <a:r>
              <a:rPr lang="en-US" sz="2400" i="1" dirty="0">
                <a:solidFill>
                  <a:schemeClr val="tx1"/>
                </a:solidFill>
              </a:rPr>
              <a:t> </a:t>
            </a:r>
            <a:r>
              <a:rPr lang="en-US" sz="2400" i="1" dirty="0" smtClean="0">
                <a:solidFill>
                  <a:schemeClr val="tx1"/>
                </a:solidFill>
              </a:rPr>
              <a:t> Report out template</a:t>
            </a:r>
            <a:endParaRPr lang="en-US" sz="2400" i="1" dirty="0">
              <a:solidFill>
                <a:schemeClr val="tx1"/>
              </a:solidFill>
            </a:endParaRPr>
          </a:p>
          <a:p>
            <a:endParaRPr lang="en-US" sz="2400" i="1" dirty="0" smtClean="0">
              <a:solidFill>
                <a:srgbClr val="3333CC"/>
              </a:solidFill>
            </a:endParaRPr>
          </a:p>
          <a:p>
            <a:endParaRPr lang="en-US" sz="2400" i="1" dirty="0">
              <a:solidFill>
                <a:srgbClr val="3333CC"/>
              </a:solidFill>
            </a:endParaRPr>
          </a:p>
          <a:p>
            <a:r>
              <a:rPr lang="en-US" sz="2400" i="1" dirty="0" smtClean="0">
                <a:solidFill>
                  <a:srgbClr val="3333CC"/>
                </a:solidFill>
              </a:rPr>
              <a:t>  </a:t>
            </a:r>
          </a:p>
          <a:p>
            <a:endParaRPr lang="en-US" sz="2400" b="1" dirty="0">
              <a:solidFill>
                <a:schemeClr val="accent2">
                  <a:lumMod val="75000"/>
                </a:schemeClr>
              </a:solidFill>
            </a:endParaRPr>
          </a:p>
          <a:p>
            <a:endParaRPr lang="en-US" dirty="0"/>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32</a:t>
            </a:fld>
            <a:endParaRPr lang="en-US" dirty="0">
              <a:solidFill>
                <a:srgbClr val="000000">
                  <a:tint val="75000"/>
                </a:srgbClr>
              </a:solidFill>
            </a:endParaRPr>
          </a:p>
        </p:txBody>
      </p:sp>
      <p:sp>
        <p:nvSpPr>
          <p:cNvPr id="6" name="Rectangle 5" title="Tex box:  Part A - Equipment identification activity instructions, process flow map, report out template and Part B - Hazard mapping activity instructions, process flow map, report out template"/>
          <p:cNvSpPr/>
          <p:nvPr/>
        </p:nvSpPr>
        <p:spPr>
          <a:xfrm>
            <a:off x="533400" y="2217906"/>
            <a:ext cx="8077200" cy="3649494"/>
          </a:xfrm>
          <a:prstGeom prst="rect">
            <a:avLst/>
          </a:prstGeom>
          <a:noFill/>
          <a:ln w="38100">
            <a:solidFill>
              <a:srgbClr val="5823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7338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30B8"/>
                </a:solidFill>
              </a:rPr>
              <a:t>Hazards Overview - </a:t>
            </a:r>
            <a:r>
              <a:rPr lang="en-US" sz="2400" dirty="0" smtClean="0">
                <a:solidFill>
                  <a:srgbClr val="0C30B8"/>
                </a:solidFill>
              </a:rPr>
              <a:t>Module 1 </a:t>
            </a:r>
            <a:endParaRPr lang="en-US" sz="2400" dirty="0">
              <a:solidFill>
                <a:srgbClr val="0C30B8"/>
              </a:solidFill>
            </a:endParaRPr>
          </a:p>
        </p:txBody>
      </p:sp>
      <p:sp>
        <p:nvSpPr>
          <p:cNvPr id="3" name="Text Placeholder 2"/>
          <p:cNvSpPr>
            <a:spLocks noGrp="1"/>
          </p:cNvSpPr>
          <p:nvPr>
            <p:ph type="body" idx="1"/>
          </p:nvPr>
        </p:nvSpPr>
        <p:spPr>
          <a:xfrm>
            <a:off x="486140" y="1477702"/>
            <a:ext cx="7726101" cy="4510267"/>
          </a:xfrm>
        </p:spPr>
        <p:txBody>
          <a:bodyPr/>
          <a:lstStyle/>
          <a:p>
            <a:r>
              <a:rPr lang="en-US" sz="2400" b="1" dirty="0" smtClean="0">
                <a:solidFill>
                  <a:srgbClr val="0C30B8"/>
                </a:solidFill>
              </a:rPr>
              <a:t>Learning Outcomes: Participants shall be able to:</a:t>
            </a:r>
          </a:p>
          <a:p>
            <a:pPr marL="342900" indent="-342900">
              <a:buClr>
                <a:srgbClr val="0C30B8"/>
              </a:buClr>
              <a:buFont typeface="Wingdings" panose="05000000000000000000" pitchFamily="2" charset="2"/>
              <a:buChar char="q"/>
            </a:pPr>
            <a:r>
              <a:rPr lang="en-US" sz="2400" dirty="0" smtClean="0">
                <a:solidFill>
                  <a:schemeClr val="tx1"/>
                </a:solidFill>
              </a:rPr>
              <a:t>Identify special characteristics of steel fabricating and supply companies which vary from other industries that involve warehousing activities</a:t>
            </a:r>
          </a:p>
          <a:p>
            <a:pPr marL="342900" indent="-342900">
              <a:buClr>
                <a:srgbClr val="0C30B8"/>
              </a:buClr>
              <a:buFont typeface="Wingdings" panose="05000000000000000000" pitchFamily="2" charset="2"/>
              <a:buChar char="q"/>
            </a:pPr>
            <a:r>
              <a:rPr lang="en-US" sz="2400" dirty="0" smtClean="0">
                <a:solidFill>
                  <a:schemeClr val="tx1"/>
                </a:solidFill>
              </a:rPr>
              <a:t>Identify </a:t>
            </a:r>
            <a:r>
              <a:rPr lang="en-US" sz="2400" dirty="0">
                <a:solidFill>
                  <a:schemeClr val="tx1"/>
                </a:solidFill>
              </a:rPr>
              <a:t>k</a:t>
            </a:r>
            <a:r>
              <a:rPr lang="en-US" sz="2400" dirty="0" smtClean="0">
                <a:solidFill>
                  <a:schemeClr val="tx1"/>
                </a:solidFill>
              </a:rPr>
              <a:t>ey warehousing activities which take place in steel companies</a:t>
            </a:r>
          </a:p>
          <a:p>
            <a:pPr marL="342900" indent="-342900">
              <a:buClr>
                <a:srgbClr val="0C30B8"/>
              </a:buClr>
              <a:buFont typeface="Wingdings" panose="05000000000000000000" pitchFamily="2" charset="2"/>
              <a:buChar char="q"/>
            </a:pPr>
            <a:r>
              <a:rPr lang="en-US" sz="2400" dirty="0" smtClean="0">
                <a:solidFill>
                  <a:schemeClr val="tx1"/>
                </a:solidFill>
              </a:rPr>
              <a:t>Identify and recognize broad hazards which may exist in warehousing activities in steel companies</a:t>
            </a:r>
          </a:p>
          <a:p>
            <a:pPr marL="342900" indent="-342900">
              <a:buClr>
                <a:srgbClr val="0C30B8"/>
              </a:buClr>
              <a:buFont typeface="Wingdings" panose="05000000000000000000" pitchFamily="2" charset="2"/>
              <a:buChar char="q"/>
            </a:pPr>
            <a:r>
              <a:rPr lang="en-US" sz="2400" dirty="0" smtClean="0">
                <a:solidFill>
                  <a:schemeClr val="tx1"/>
                </a:solidFill>
              </a:rPr>
              <a:t>Develop a hazard map</a:t>
            </a:r>
          </a:p>
          <a:p>
            <a:pPr>
              <a:buClr>
                <a:srgbClr val="3333CC"/>
              </a:buClr>
            </a:pPr>
            <a:endParaRPr lang="en-US" sz="2400" dirty="0" smtClean="0">
              <a:solidFill>
                <a:schemeClr val="tx1"/>
              </a:solidFill>
            </a:endParaRPr>
          </a:p>
          <a:p>
            <a:endParaRPr lang="en-US" b="1" dirty="0">
              <a:solidFill>
                <a:srgbClr val="3333CC"/>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4</a:t>
            </a:fld>
            <a:endParaRPr lang="en-US" dirty="0">
              <a:solidFill>
                <a:srgbClr val="000000">
                  <a:tint val="75000"/>
                </a:srgbClr>
              </a:solidFill>
            </a:endParaRPr>
          </a:p>
        </p:txBody>
      </p:sp>
    </p:spTree>
    <p:extLst>
      <p:ext uri="{BB962C8B-B14F-4D97-AF65-F5344CB8AC3E}">
        <p14:creationId xmlns:p14="http://schemas.microsoft.com/office/powerpoint/2010/main" val="1621110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30B8"/>
                </a:solidFill>
              </a:rPr>
              <a:t>Hazards Overview - </a:t>
            </a:r>
            <a:r>
              <a:rPr lang="en-US" sz="2400" dirty="0" smtClean="0">
                <a:solidFill>
                  <a:srgbClr val="0C30B8"/>
                </a:solidFill>
              </a:rPr>
              <a:t>Module 1 </a:t>
            </a:r>
            <a:r>
              <a:rPr lang="en-US" sz="2400" dirty="0" smtClean="0">
                <a:solidFill>
                  <a:schemeClr val="bg1"/>
                </a:solidFill>
              </a:rPr>
              <a:t>slide 5</a:t>
            </a:r>
            <a:endParaRPr lang="en-US" sz="2400" dirty="0">
              <a:solidFill>
                <a:schemeClr val="bg1"/>
              </a:solidFill>
            </a:endParaRPr>
          </a:p>
        </p:txBody>
      </p:sp>
      <p:sp>
        <p:nvSpPr>
          <p:cNvPr id="3" name="Text Placeholder 2"/>
          <p:cNvSpPr>
            <a:spLocks noGrp="1"/>
          </p:cNvSpPr>
          <p:nvPr>
            <p:ph type="body" idx="1"/>
          </p:nvPr>
        </p:nvSpPr>
        <p:spPr>
          <a:xfrm>
            <a:off x="318448" y="1426650"/>
            <a:ext cx="5228859" cy="5126550"/>
          </a:xfrm>
        </p:spPr>
        <p:txBody>
          <a:bodyPr/>
          <a:lstStyle/>
          <a:p>
            <a:r>
              <a:rPr lang="en-US" sz="2400" b="1" dirty="0" smtClean="0">
                <a:solidFill>
                  <a:srgbClr val="0C30B8"/>
                </a:solidFill>
              </a:rPr>
              <a:t>Special Characteristics of Steel Companies</a:t>
            </a:r>
          </a:p>
          <a:p>
            <a:pPr marL="342900" indent="-342900">
              <a:buClr>
                <a:srgbClr val="0C30B8"/>
              </a:buClr>
              <a:buFont typeface="Wingdings" panose="05000000000000000000" pitchFamily="2" charset="2"/>
              <a:buChar char="q"/>
            </a:pPr>
            <a:r>
              <a:rPr lang="en-US" sz="2400" dirty="0">
                <a:solidFill>
                  <a:schemeClr val="tx1"/>
                </a:solidFill>
              </a:rPr>
              <a:t>Must load, unload, </a:t>
            </a:r>
            <a:r>
              <a:rPr lang="en-US" sz="2400" dirty="0" smtClean="0">
                <a:solidFill>
                  <a:schemeClr val="tx1"/>
                </a:solidFill>
              </a:rPr>
              <a:t>move, fabricate, paint, load, store and ship large, heavy, long, irregular shapes</a:t>
            </a:r>
          </a:p>
          <a:p>
            <a:pPr marL="342900" indent="-342900">
              <a:buClr>
                <a:srgbClr val="0C30B8"/>
              </a:buClr>
              <a:buFont typeface="Wingdings" panose="05000000000000000000" pitchFamily="2" charset="2"/>
              <a:buChar char="q"/>
            </a:pPr>
            <a:r>
              <a:rPr lang="en-US" sz="2400" dirty="0" smtClean="0">
                <a:solidFill>
                  <a:schemeClr val="tx1"/>
                </a:solidFill>
              </a:rPr>
              <a:t>Individual beam and column members may weigh several tons and large column sections could approach 10 tons</a:t>
            </a:r>
          </a:p>
          <a:p>
            <a:endParaRPr lang="en-US" b="1" dirty="0">
              <a:solidFill>
                <a:srgbClr val="3333CC"/>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5</a:t>
            </a:fld>
            <a:endParaRPr lang="en-US" dirty="0">
              <a:solidFill>
                <a:srgbClr val="000000">
                  <a:tint val="75000"/>
                </a:srgbClr>
              </a:solidFill>
            </a:endParaRPr>
          </a:p>
        </p:txBody>
      </p:sp>
      <p:pic>
        <p:nvPicPr>
          <p:cNvPr id="6" name="Picture 5" descr="78"/>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1553" y="1981200"/>
            <a:ext cx="2950491" cy="38567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660378" y="5977143"/>
            <a:ext cx="2412840" cy="523220"/>
          </a:xfrm>
          <a:prstGeom prst="rect">
            <a:avLst/>
          </a:prstGeom>
          <a:noFill/>
        </p:spPr>
        <p:txBody>
          <a:bodyPr wrap="none" rtlCol="0">
            <a:spAutoFit/>
          </a:bodyPr>
          <a:lstStyle/>
          <a:p>
            <a:r>
              <a:rPr lang="en-US" sz="1400" dirty="0" smtClean="0"/>
              <a:t>Columns and beams loaded</a:t>
            </a:r>
          </a:p>
          <a:p>
            <a:r>
              <a:rPr lang="en-US" sz="1400" dirty="0" smtClean="0"/>
              <a:t>For shipping</a:t>
            </a:r>
            <a:endParaRPr lang="en-US" sz="1400" dirty="0"/>
          </a:p>
        </p:txBody>
      </p:sp>
    </p:spTree>
    <p:extLst>
      <p:ext uri="{BB962C8B-B14F-4D97-AF65-F5344CB8AC3E}">
        <p14:creationId xmlns:p14="http://schemas.microsoft.com/office/powerpoint/2010/main" val="2401047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30B8"/>
                </a:solidFill>
              </a:rPr>
              <a:t>Hazards Overview - </a:t>
            </a:r>
            <a:r>
              <a:rPr lang="en-US" sz="2400" dirty="0" smtClean="0">
                <a:solidFill>
                  <a:srgbClr val="0C30B8"/>
                </a:solidFill>
              </a:rPr>
              <a:t>Module 1 </a:t>
            </a:r>
            <a:r>
              <a:rPr lang="en-US" sz="2400" dirty="0" smtClean="0">
                <a:solidFill>
                  <a:schemeClr val="bg1"/>
                </a:solidFill>
              </a:rPr>
              <a:t>slide</a:t>
            </a:r>
            <a:r>
              <a:rPr lang="en-US" sz="2400" baseline="0" dirty="0" smtClean="0">
                <a:solidFill>
                  <a:schemeClr val="bg1"/>
                </a:solidFill>
              </a:rPr>
              <a:t> 6</a:t>
            </a:r>
            <a:endParaRPr lang="en-US" sz="2400" dirty="0">
              <a:solidFill>
                <a:schemeClr val="bg1"/>
              </a:solidFill>
            </a:endParaRPr>
          </a:p>
        </p:txBody>
      </p:sp>
      <p:sp>
        <p:nvSpPr>
          <p:cNvPr id="3" name="Text Placeholder 2"/>
          <p:cNvSpPr>
            <a:spLocks noGrp="1"/>
          </p:cNvSpPr>
          <p:nvPr>
            <p:ph type="body" idx="1"/>
          </p:nvPr>
        </p:nvSpPr>
        <p:spPr>
          <a:xfrm>
            <a:off x="467811" y="1524000"/>
            <a:ext cx="4027989" cy="4510267"/>
          </a:xfrm>
        </p:spPr>
        <p:txBody>
          <a:bodyPr/>
          <a:lstStyle/>
          <a:p>
            <a:r>
              <a:rPr lang="en-US" sz="2400" b="1" dirty="0" smtClean="0">
                <a:solidFill>
                  <a:srgbClr val="0C30B8"/>
                </a:solidFill>
              </a:rPr>
              <a:t>Special Characteristics of Steel Companies</a:t>
            </a:r>
          </a:p>
          <a:p>
            <a:pPr marL="342900" indent="-342900">
              <a:buClr>
                <a:srgbClr val="3333CC"/>
              </a:buClr>
              <a:buFont typeface="Wingdings" panose="05000000000000000000" pitchFamily="2" charset="2"/>
              <a:buChar char="q"/>
            </a:pPr>
            <a:r>
              <a:rPr lang="en-US" sz="2400" dirty="0" smtClean="0">
                <a:solidFill>
                  <a:schemeClr val="tx1"/>
                </a:solidFill>
              </a:rPr>
              <a:t>Steel coils handled in steel service centers may routinely weigh 10-20 tons or more with the largest weighing up to 50 tons</a:t>
            </a:r>
          </a:p>
          <a:p>
            <a:endParaRPr lang="en-US" b="1" dirty="0">
              <a:solidFill>
                <a:srgbClr val="3333CC"/>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6</a:t>
            </a:fld>
            <a:endParaRPr lang="en-US" dirty="0">
              <a:solidFill>
                <a:srgbClr val="000000">
                  <a:tint val="75000"/>
                </a:srgbClr>
              </a:solidFill>
            </a:endParaRPr>
          </a:p>
        </p:txBody>
      </p:sp>
      <p:pic>
        <p:nvPicPr>
          <p:cNvPr id="6" name="Picture 5" title="Photo - Ten ton steel coil"/>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94132" y="1752600"/>
            <a:ext cx="3880397" cy="3733800"/>
          </a:xfrm>
          <a:prstGeom prst="rect">
            <a:avLst/>
          </a:prstGeom>
        </p:spPr>
      </p:pic>
      <p:sp>
        <p:nvSpPr>
          <p:cNvPr id="7" name="TextBox 6"/>
          <p:cNvSpPr txBox="1"/>
          <p:nvPr/>
        </p:nvSpPr>
        <p:spPr>
          <a:xfrm>
            <a:off x="5562600" y="5637310"/>
            <a:ext cx="1607491" cy="307777"/>
          </a:xfrm>
          <a:prstGeom prst="rect">
            <a:avLst/>
          </a:prstGeom>
          <a:noFill/>
        </p:spPr>
        <p:txBody>
          <a:bodyPr wrap="none" rtlCol="0">
            <a:spAutoFit/>
          </a:bodyPr>
          <a:lstStyle/>
          <a:p>
            <a:r>
              <a:rPr lang="en-US" sz="1400" dirty="0" smtClean="0"/>
              <a:t>Ten ton steel coils</a:t>
            </a:r>
            <a:endParaRPr lang="en-US" sz="1400" dirty="0"/>
          </a:p>
        </p:txBody>
      </p:sp>
    </p:spTree>
    <p:extLst>
      <p:ext uri="{BB962C8B-B14F-4D97-AF65-F5344CB8AC3E}">
        <p14:creationId xmlns:p14="http://schemas.microsoft.com/office/powerpoint/2010/main" val="3949915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30B8"/>
                </a:solidFill>
              </a:rPr>
              <a:t>Hazards Overview - </a:t>
            </a:r>
            <a:r>
              <a:rPr lang="en-US" sz="2400" dirty="0" smtClean="0">
                <a:solidFill>
                  <a:srgbClr val="0C30B8"/>
                </a:solidFill>
              </a:rPr>
              <a:t>Module 1 </a:t>
            </a:r>
            <a:r>
              <a:rPr lang="en-US" sz="2400" dirty="0" smtClean="0">
                <a:solidFill>
                  <a:schemeClr val="bg1"/>
                </a:solidFill>
              </a:rPr>
              <a:t>slide 7</a:t>
            </a:r>
            <a:endParaRPr lang="en-US" sz="2400" dirty="0">
              <a:solidFill>
                <a:schemeClr val="bg1"/>
              </a:solidFill>
            </a:endParaRPr>
          </a:p>
        </p:txBody>
      </p:sp>
      <p:sp>
        <p:nvSpPr>
          <p:cNvPr id="3" name="Text Placeholder 2"/>
          <p:cNvSpPr>
            <a:spLocks noGrp="1"/>
          </p:cNvSpPr>
          <p:nvPr>
            <p:ph type="body" idx="1"/>
          </p:nvPr>
        </p:nvSpPr>
        <p:spPr>
          <a:xfrm>
            <a:off x="486141" y="1477702"/>
            <a:ext cx="4924059" cy="4510267"/>
          </a:xfrm>
        </p:spPr>
        <p:txBody>
          <a:bodyPr/>
          <a:lstStyle/>
          <a:p>
            <a:r>
              <a:rPr lang="en-US" sz="2400" b="1" dirty="0" smtClean="0">
                <a:solidFill>
                  <a:srgbClr val="0C30B8"/>
                </a:solidFill>
              </a:rPr>
              <a:t>Special Characteristics of Steel Companies</a:t>
            </a:r>
            <a:endParaRPr lang="en-US" sz="2400" dirty="0">
              <a:solidFill>
                <a:srgbClr val="0C30B8"/>
              </a:solidFill>
            </a:endParaRPr>
          </a:p>
          <a:p>
            <a:pPr marL="342900" indent="-342900">
              <a:buClr>
                <a:srgbClr val="3333CC"/>
              </a:buClr>
              <a:buFont typeface="Wingdings" panose="05000000000000000000" pitchFamily="2" charset="2"/>
              <a:buChar char="q"/>
            </a:pPr>
            <a:r>
              <a:rPr lang="en-US" sz="2400" dirty="0">
                <a:solidFill>
                  <a:schemeClr val="tx1"/>
                </a:solidFill>
              </a:rPr>
              <a:t>Once fabricated with connection material each shape becomes a custom </a:t>
            </a:r>
            <a:r>
              <a:rPr lang="en-US" sz="2400" dirty="0" smtClean="0">
                <a:solidFill>
                  <a:schemeClr val="tx1"/>
                </a:solidFill>
              </a:rPr>
              <a:t>shape that </a:t>
            </a:r>
            <a:r>
              <a:rPr lang="en-US" sz="2400" dirty="0">
                <a:solidFill>
                  <a:schemeClr val="tx1"/>
                </a:solidFill>
              </a:rPr>
              <a:t>may be difficult to stack, </a:t>
            </a:r>
            <a:r>
              <a:rPr lang="en-US" sz="2400" dirty="0" smtClean="0">
                <a:solidFill>
                  <a:schemeClr val="tx1"/>
                </a:solidFill>
              </a:rPr>
              <a:t>store, </a:t>
            </a:r>
            <a:r>
              <a:rPr lang="en-US" sz="2400" dirty="0">
                <a:solidFill>
                  <a:schemeClr val="tx1"/>
                </a:solidFill>
              </a:rPr>
              <a:t>and load  </a:t>
            </a:r>
            <a:endParaRPr lang="en-US" sz="2400" b="1" dirty="0" smtClean="0">
              <a:solidFill>
                <a:srgbClr val="3333CC"/>
              </a:solidFill>
            </a:endParaRPr>
          </a:p>
          <a:p>
            <a:pPr marL="342900" indent="-342900">
              <a:buClr>
                <a:srgbClr val="3333CC"/>
              </a:buClr>
              <a:buFont typeface="Wingdings" panose="05000000000000000000" pitchFamily="2" charset="2"/>
              <a:buChar char="q"/>
            </a:pPr>
            <a:r>
              <a:rPr lang="en-US" sz="2400" dirty="0" smtClean="0">
                <a:solidFill>
                  <a:schemeClr val="tx1"/>
                </a:solidFill>
              </a:rPr>
              <a:t>Material is received from trucks or rail</a:t>
            </a:r>
          </a:p>
          <a:p>
            <a:pPr marL="342900" indent="-342900">
              <a:buClr>
                <a:srgbClr val="3333CC"/>
              </a:buClr>
              <a:buFont typeface="Wingdings" panose="05000000000000000000" pitchFamily="2" charset="2"/>
              <a:buChar char="q"/>
            </a:pPr>
            <a:r>
              <a:rPr lang="en-US" sz="2400" dirty="0" smtClean="0">
                <a:solidFill>
                  <a:schemeClr val="tx1"/>
                </a:solidFill>
              </a:rPr>
              <a:t>Requires movement of material from the truck or rail to storage area within the shop or in an outside yard</a:t>
            </a:r>
          </a:p>
          <a:p>
            <a:pPr marL="342900" indent="-342900">
              <a:buClr>
                <a:srgbClr val="3333CC"/>
              </a:buClr>
              <a:buFont typeface="Wingdings" panose="05000000000000000000" pitchFamily="2" charset="2"/>
              <a:buChar char="q"/>
            </a:pPr>
            <a:r>
              <a:rPr lang="en-US" sz="2400" dirty="0" smtClean="0">
                <a:solidFill>
                  <a:schemeClr val="tx1"/>
                </a:solidFill>
              </a:rPr>
              <a:t>Material must be stacked and stored</a:t>
            </a:r>
          </a:p>
          <a:p>
            <a:pPr>
              <a:buClr>
                <a:srgbClr val="3333CC"/>
              </a:buClr>
            </a:pPr>
            <a:endParaRPr lang="en-US" sz="2400" dirty="0" smtClean="0">
              <a:solidFill>
                <a:schemeClr val="tx1"/>
              </a:solidFill>
            </a:endParaRPr>
          </a:p>
          <a:p>
            <a:endParaRPr lang="en-US" b="1" dirty="0">
              <a:solidFill>
                <a:srgbClr val="3333CC"/>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7</a:t>
            </a:fld>
            <a:endParaRPr lang="en-US" dirty="0">
              <a:solidFill>
                <a:srgbClr val="000000">
                  <a:tint val="75000"/>
                </a:srgbClr>
              </a:solidFill>
            </a:endParaRPr>
          </a:p>
        </p:txBody>
      </p:sp>
      <p:pic>
        <p:nvPicPr>
          <p:cNvPr id="8" name="Picture 3" descr="C:\Users\mrozowsk\Desktop\Fabrication\Fabrication7.jpg" title="Photo - fabricated beam with connection work"/>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67400" y="1692729"/>
            <a:ext cx="2990850" cy="423559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89171" y="5929381"/>
            <a:ext cx="2810385" cy="800219"/>
          </a:xfrm>
          <a:prstGeom prst="rect">
            <a:avLst/>
          </a:prstGeom>
          <a:noFill/>
        </p:spPr>
        <p:txBody>
          <a:bodyPr wrap="none" rtlCol="0">
            <a:spAutoFit/>
          </a:bodyPr>
          <a:lstStyle/>
          <a:p>
            <a:r>
              <a:rPr lang="en-US" sz="1400" dirty="0" smtClean="0"/>
              <a:t>Fabricated beam with connection</a:t>
            </a:r>
          </a:p>
          <a:p>
            <a:r>
              <a:rPr lang="en-US" sz="1400" dirty="0" smtClean="0"/>
              <a:t>work</a:t>
            </a:r>
          </a:p>
          <a:p>
            <a:endParaRPr lang="en-US" dirty="0"/>
          </a:p>
        </p:txBody>
      </p:sp>
    </p:spTree>
    <p:extLst>
      <p:ext uri="{BB962C8B-B14F-4D97-AF65-F5344CB8AC3E}">
        <p14:creationId xmlns:p14="http://schemas.microsoft.com/office/powerpoint/2010/main" val="617861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30B8"/>
                </a:solidFill>
              </a:rPr>
              <a:t>Hazards Overview - </a:t>
            </a:r>
            <a:r>
              <a:rPr lang="en-US" sz="2400" dirty="0" smtClean="0">
                <a:solidFill>
                  <a:srgbClr val="0C30B8"/>
                </a:solidFill>
              </a:rPr>
              <a:t>Module 1 </a:t>
            </a:r>
            <a:r>
              <a:rPr lang="en-US" sz="2400" dirty="0" smtClean="0">
                <a:solidFill>
                  <a:schemeClr val="bg1"/>
                </a:solidFill>
              </a:rPr>
              <a:t>slide 8</a:t>
            </a:r>
            <a:endParaRPr lang="en-US" sz="2400" dirty="0">
              <a:solidFill>
                <a:schemeClr val="bg1"/>
              </a:solidFill>
            </a:endParaRPr>
          </a:p>
        </p:txBody>
      </p:sp>
      <p:sp>
        <p:nvSpPr>
          <p:cNvPr id="3" name="Text Placeholder 2"/>
          <p:cNvSpPr>
            <a:spLocks noGrp="1"/>
          </p:cNvSpPr>
          <p:nvPr>
            <p:ph type="body" idx="1"/>
          </p:nvPr>
        </p:nvSpPr>
        <p:spPr>
          <a:xfrm>
            <a:off x="304800" y="1524000"/>
            <a:ext cx="5457463" cy="4510267"/>
          </a:xfrm>
        </p:spPr>
        <p:txBody>
          <a:bodyPr/>
          <a:lstStyle/>
          <a:p>
            <a:r>
              <a:rPr lang="en-US" sz="2400" b="1" dirty="0" smtClean="0">
                <a:solidFill>
                  <a:srgbClr val="0C30B8"/>
                </a:solidFill>
              </a:rPr>
              <a:t>Special Characteristics of Steel Companies</a:t>
            </a:r>
          </a:p>
          <a:p>
            <a:pPr marL="342900" indent="-342900">
              <a:buClr>
                <a:srgbClr val="3333CC"/>
              </a:buClr>
              <a:buFont typeface="Wingdings" panose="05000000000000000000" pitchFamily="2" charset="2"/>
              <a:buChar char="q"/>
            </a:pPr>
            <a:r>
              <a:rPr lang="en-US" sz="2400" dirty="0">
                <a:solidFill>
                  <a:schemeClr val="tx1"/>
                </a:solidFill>
              </a:rPr>
              <a:t>Material must be moved within </a:t>
            </a:r>
            <a:r>
              <a:rPr lang="en-US" sz="2400" dirty="0" smtClean="0">
                <a:solidFill>
                  <a:schemeClr val="tx1"/>
                </a:solidFill>
              </a:rPr>
              <a:t>the </a:t>
            </a:r>
            <a:r>
              <a:rPr lang="en-US" sz="2400" dirty="0">
                <a:solidFill>
                  <a:schemeClr val="tx1"/>
                </a:solidFill>
              </a:rPr>
              <a:t>shop to stations for various </a:t>
            </a:r>
            <a:r>
              <a:rPr lang="en-US" sz="2400" dirty="0" smtClean="0">
                <a:solidFill>
                  <a:schemeClr val="tx1"/>
                </a:solidFill>
              </a:rPr>
              <a:t>operations; </a:t>
            </a:r>
            <a:r>
              <a:rPr lang="en-US" sz="2400" dirty="0">
                <a:solidFill>
                  <a:schemeClr val="tx1"/>
                </a:solidFill>
              </a:rPr>
              <a:t>such as cutting, </a:t>
            </a:r>
            <a:r>
              <a:rPr lang="en-US" sz="2400" dirty="0" smtClean="0">
                <a:solidFill>
                  <a:schemeClr val="tx1"/>
                </a:solidFill>
              </a:rPr>
              <a:t>punching, </a:t>
            </a:r>
            <a:r>
              <a:rPr lang="en-US" sz="2400" dirty="0">
                <a:solidFill>
                  <a:schemeClr val="tx1"/>
                </a:solidFill>
              </a:rPr>
              <a:t>shearing, drilling, </a:t>
            </a:r>
            <a:endParaRPr lang="en-US" sz="2400" dirty="0" smtClean="0">
              <a:solidFill>
                <a:schemeClr val="tx1"/>
              </a:solidFill>
            </a:endParaRPr>
          </a:p>
          <a:p>
            <a:pPr>
              <a:buClr>
                <a:srgbClr val="3333CC"/>
              </a:buClr>
            </a:pPr>
            <a:r>
              <a:rPr lang="en-US" sz="2400" dirty="0" smtClean="0">
                <a:solidFill>
                  <a:schemeClr val="tx1"/>
                </a:solidFill>
              </a:rPr>
              <a:t>    welding</a:t>
            </a:r>
            <a:r>
              <a:rPr lang="en-US" sz="2400" dirty="0">
                <a:solidFill>
                  <a:schemeClr val="tx1"/>
                </a:solidFill>
              </a:rPr>
              <a:t>, shot </a:t>
            </a:r>
            <a:r>
              <a:rPr lang="en-US" sz="2400" dirty="0" smtClean="0">
                <a:solidFill>
                  <a:schemeClr val="tx1"/>
                </a:solidFill>
              </a:rPr>
              <a:t>blasting, </a:t>
            </a:r>
            <a:r>
              <a:rPr lang="en-US" sz="2400" dirty="0">
                <a:solidFill>
                  <a:schemeClr val="tx1"/>
                </a:solidFill>
              </a:rPr>
              <a:t>or </a:t>
            </a:r>
            <a:r>
              <a:rPr lang="en-US" sz="2400" dirty="0" smtClean="0">
                <a:solidFill>
                  <a:schemeClr val="tx1"/>
                </a:solidFill>
              </a:rPr>
              <a:t>painting.</a:t>
            </a:r>
          </a:p>
          <a:p>
            <a:pPr marL="342900" indent="-342900">
              <a:buClr>
                <a:srgbClr val="3333CC"/>
              </a:buClr>
              <a:buFont typeface="Wingdings" panose="05000000000000000000" pitchFamily="2" charset="2"/>
              <a:buChar char="q"/>
            </a:pPr>
            <a:r>
              <a:rPr lang="en-US" sz="2400" dirty="0" smtClean="0">
                <a:solidFill>
                  <a:schemeClr val="tx1"/>
                </a:solidFill>
              </a:rPr>
              <a:t>Some parts are moved by hand such as rolling for certain shop operations </a:t>
            </a:r>
            <a:endParaRPr lang="en-US" sz="2400" dirty="0">
              <a:solidFill>
                <a:schemeClr val="tx1"/>
              </a:solidFill>
            </a:endParaRPr>
          </a:p>
          <a:p>
            <a:pPr marL="342900" indent="-342900">
              <a:buClr>
                <a:srgbClr val="3333CC"/>
              </a:buClr>
              <a:buFont typeface="Wingdings" panose="05000000000000000000" pitchFamily="2" charset="2"/>
              <a:buChar char="q"/>
            </a:pPr>
            <a:r>
              <a:rPr lang="en-US" sz="2400" dirty="0">
                <a:solidFill>
                  <a:schemeClr val="tx1"/>
                </a:solidFill>
              </a:rPr>
              <a:t>Material must be moved </a:t>
            </a:r>
            <a:endParaRPr lang="en-US" sz="2400" dirty="0" smtClean="0">
              <a:solidFill>
                <a:schemeClr val="tx1"/>
              </a:solidFill>
            </a:endParaRPr>
          </a:p>
          <a:p>
            <a:pPr>
              <a:buClr>
                <a:srgbClr val="3333CC"/>
              </a:buClr>
            </a:pPr>
            <a:r>
              <a:rPr lang="en-US" sz="2400" dirty="0">
                <a:solidFill>
                  <a:schemeClr val="tx1"/>
                </a:solidFill>
              </a:rPr>
              <a:t> </a:t>
            </a:r>
            <a:r>
              <a:rPr lang="en-US" sz="2400" dirty="0" smtClean="0">
                <a:solidFill>
                  <a:schemeClr val="tx1"/>
                </a:solidFill>
              </a:rPr>
              <a:t>   between </a:t>
            </a:r>
            <a:r>
              <a:rPr lang="en-US" sz="2400" dirty="0">
                <a:solidFill>
                  <a:schemeClr val="tx1"/>
                </a:solidFill>
              </a:rPr>
              <a:t>work </a:t>
            </a:r>
            <a:r>
              <a:rPr lang="en-US" sz="2400" dirty="0" smtClean="0">
                <a:solidFill>
                  <a:schemeClr val="tx1"/>
                </a:solidFill>
              </a:rPr>
              <a:t>stations</a:t>
            </a:r>
            <a:endParaRPr lang="en-US" sz="2400" b="1" dirty="0" smtClean="0">
              <a:solidFill>
                <a:srgbClr val="3333CC"/>
              </a:solidFill>
            </a:endParaRPr>
          </a:p>
          <a:p>
            <a:pPr>
              <a:buClr>
                <a:srgbClr val="3333CC"/>
              </a:buClr>
            </a:pPr>
            <a:endParaRPr lang="en-US" sz="2400" dirty="0" smtClean="0">
              <a:solidFill>
                <a:schemeClr val="tx1"/>
              </a:solidFill>
            </a:endParaRPr>
          </a:p>
          <a:p>
            <a:pPr>
              <a:buClr>
                <a:srgbClr val="3333CC"/>
              </a:buClr>
            </a:pPr>
            <a:endParaRPr lang="en-US" sz="2400" dirty="0" smtClean="0">
              <a:solidFill>
                <a:schemeClr val="tx1"/>
              </a:solidFill>
            </a:endParaRPr>
          </a:p>
          <a:p>
            <a:endParaRPr lang="en-US" b="1" dirty="0">
              <a:solidFill>
                <a:srgbClr val="3333CC"/>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8</a:t>
            </a:fld>
            <a:endParaRPr lang="en-US" dirty="0">
              <a:solidFill>
                <a:srgbClr val="000000">
                  <a:tint val="75000"/>
                </a:srgbClr>
              </a:solidFill>
            </a:endParaRPr>
          </a:p>
        </p:txBody>
      </p:sp>
      <p:sp>
        <p:nvSpPr>
          <p:cNvPr id="7" name="TextBox 6"/>
          <p:cNvSpPr txBox="1"/>
          <p:nvPr/>
        </p:nvSpPr>
        <p:spPr>
          <a:xfrm>
            <a:off x="6403510" y="6172200"/>
            <a:ext cx="1412566" cy="276999"/>
          </a:xfrm>
          <a:prstGeom prst="rect">
            <a:avLst/>
          </a:prstGeom>
          <a:noFill/>
        </p:spPr>
        <p:txBody>
          <a:bodyPr wrap="none" rtlCol="0">
            <a:spAutoFit/>
          </a:bodyPr>
          <a:lstStyle/>
          <a:p>
            <a:r>
              <a:rPr lang="en-US" sz="1200" dirty="0" smtClean="0"/>
              <a:t>Fabricated beams</a:t>
            </a:r>
            <a:endParaRPr lang="en-US" sz="1200" dirty="0"/>
          </a:p>
        </p:txBody>
      </p:sp>
      <p:pic>
        <p:nvPicPr>
          <p:cNvPr id="2050" name="Picture 2" descr="C:\Users\mrozowsk\Desktop\Harwood helping documents\Fabrication\Fabrication6.jpg" title="Photo - fabricated beam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593705" y="2296300"/>
            <a:ext cx="3032176" cy="387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660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143200"/>
          </a:xfrm>
        </p:spPr>
        <p:txBody>
          <a:bodyPr/>
          <a:lstStyle/>
          <a:p>
            <a:r>
              <a:rPr lang="en-US" dirty="0" smtClean="0">
                <a:solidFill>
                  <a:srgbClr val="0C30B8"/>
                </a:solidFill>
              </a:rPr>
              <a:t>Hazards Overview - </a:t>
            </a:r>
            <a:r>
              <a:rPr lang="en-US" sz="2400" dirty="0" smtClean="0">
                <a:solidFill>
                  <a:srgbClr val="0C30B8"/>
                </a:solidFill>
              </a:rPr>
              <a:t>Module 1 </a:t>
            </a:r>
            <a:r>
              <a:rPr lang="en-US" sz="2400" dirty="0" smtClean="0">
                <a:solidFill>
                  <a:schemeClr val="bg1"/>
                </a:solidFill>
              </a:rPr>
              <a:t>slide 9</a:t>
            </a:r>
            <a:endParaRPr lang="en-US" sz="2400" dirty="0">
              <a:solidFill>
                <a:schemeClr val="bg1"/>
              </a:solidFill>
            </a:endParaRPr>
          </a:p>
        </p:txBody>
      </p:sp>
      <p:sp>
        <p:nvSpPr>
          <p:cNvPr id="3" name="Text Placeholder 2"/>
          <p:cNvSpPr>
            <a:spLocks noGrp="1"/>
          </p:cNvSpPr>
          <p:nvPr>
            <p:ph type="body" idx="1"/>
          </p:nvPr>
        </p:nvSpPr>
        <p:spPr>
          <a:xfrm>
            <a:off x="486137" y="1477702"/>
            <a:ext cx="5076463" cy="4510267"/>
          </a:xfrm>
        </p:spPr>
        <p:txBody>
          <a:bodyPr/>
          <a:lstStyle/>
          <a:p>
            <a:r>
              <a:rPr lang="en-US" sz="2400" b="1" dirty="0" smtClean="0">
                <a:solidFill>
                  <a:srgbClr val="0C30B8"/>
                </a:solidFill>
              </a:rPr>
              <a:t>Special Characteristics of Steel Companies</a:t>
            </a:r>
          </a:p>
          <a:p>
            <a:pPr marL="342900" indent="-342900">
              <a:buClr>
                <a:srgbClr val="3333CC"/>
              </a:buClr>
              <a:buFont typeface="Wingdings" panose="05000000000000000000" pitchFamily="2" charset="2"/>
              <a:buChar char="q"/>
            </a:pPr>
            <a:r>
              <a:rPr lang="en-US" sz="2400" dirty="0" smtClean="0">
                <a:solidFill>
                  <a:schemeClr val="tx1"/>
                </a:solidFill>
              </a:rPr>
              <a:t>Finished </a:t>
            </a:r>
            <a:r>
              <a:rPr lang="en-US" sz="2400" dirty="0">
                <a:solidFill>
                  <a:schemeClr val="tx1"/>
                </a:solidFill>
              </a:rPr>
              <a:t>material must be </a:t>
            </a:r>
            <a:r>
              <a:rPr lang="en-US" sz="2400" dirty="0" smtClean="0">
                <a:solidFill>
                  <a:schemeClr val="tx1"/>
                </a:solidFill>
              </a:rPr>
              <a:t>moved </a:t>
            </a:r>
          </a:p>
          <a:p>
            <a:pPr>
              <a:buClr>
                <a:srgbClr val="3333CC"/>
              </a:buClr>
            </a:pPr>
            <a:r>
              <a:rPr lang="en-US" sz="2400" dirty="0">
                <a:solidFill>
                  <a:schemeClr val="tx1"/>
                </a:solidFill>
              </a:rPr>
              <a:t> </a:t>
            </a:r>
            <a:r>
              <a:rPr lang="en-US" sz="2400" dirty="0" smtClean="0">
                <a:solidFill>
                  <a:schemeClr val="tx1"/>
                </a:solidFill>
              </a:rPr>
              <a:t>   to </a:t>
            </a:r>
            <a:r>
              <a:rPr lang="en-US" sz="2400" dirty="0">
                <a:solidFill>
                  <a:schemeClr val="tx1"/>
                </a:solidFill>
              </a:rPr>
              <a:t>storage and </a:t>
            </a:r>
            <a:r>
              <a:rPr lang="en-US" sz="2400" dirty="0" smtClean="0">
                <a:solidFill>
                  <a:schemeClr val="tx1"/>
                </a:solidFill>
              </a:rPr>
              <a:t>loading areas</a:t>
            </a:r>
          </a:p>
          <a:p>
            <a:pPr marL="342900" indent="-342900">
              <a:buClr>
                <a:srgbClr val="3333CC"/>
              </a:buClr>
              <a:buFont typeface="Wingdings" panose="05000000000000000000" pitchFamily="2" charset="2"/>
              <a:buChar char="q"/>
            </a:pPr>
            <a:r>
              <a:rPr lang="en-US" sz="2400" dirty="0" smtClean="0">
                <a:solidFill>
                  <a:schemeClr val="tx1"/>
                </a:solidFill>
              </a:rPr>
              <a:t>Finished material must be </a:t>
            </a:r>
          </a:p>
          <a:p>
            <a:pPr>
              <a:buClr>
                <a:srgbClr val="3333CC"/>
              </a:buClr>
            </a:pPr>
            <a:r>
              <a:rPr lang="en-US" sz="2400" dirty="0">
                <a:solidFill>
                  <a:schemeClr val="tx1"/>
                </a:solidFill>
              </a:rPr>
              <a:t> </a:t>
            </a:r>
            <a:r>
              <a:rPr lang="en-US" sz="2400" dirty="0" smtClean="0">
                <a:solidFill>
                  <a:schemeClr val="tx1"/>
                </a:solidFill>
              </a:rPr>
              <a:t>   stored and loaded for shipping</a:t>
            </a:r>
            <a:endParaRPr lang="en-US" sz="2400" dirty="0">
              <a:solidFill>
                <a:schemeClr val="tx1"/>
              </a:solidFill>
            </a:endParaRPr>
          </a:p>
          <a:p>
            <a:pPr>
              <a:buClr>
                <a:srgbClr val="3333CC"/>
              </a:buClr>
            </a:pPr>
            <a:endParaRPr lang="en-US" sz="2400" dirty="0" smtClean="0">
              <a:solidFill>
                <a:schemeClr val="tx1"/>
              </a:solidFill>
            </a:endParaRPr>
          </a:p>
          <a:p>
            <a:pPr>
              <a:buClr>
                <a:srgbClr val="3333CC"/>
              </a:buClr>
            </a:pPr>
            <a:endParaRPr lang="en-US" sz="2400" dirty="0" smtClean="0">
              <a:solidFill>
                <a:schemeClr val="tx1"/>
              </a:solidFill>
            </a:endParaRPr>
          </a:p>
          <a:p>
            <a:endParaRPr lang="en-US" b="1" dirty="0">
              <a:solidFill>
                <a:srgbClr val="3333CC"/>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9</a:t>
            </a:fld>
            <a:endParaRPr lang="en-US" dirty="0">
              <a:solidFill>
                <a:srgbClr val="000000">
                  <a:tint val="75000"/>
                </a:srgbClr>
              </a:solidFill>
            </a:endParaRPr>
          </a:p>
        </p:txBody>
      </p:sp>
      <p:pic>
        <p:nvPicPr>
          <p:cNvPr id="3074" name="Picture 2" descr="C:\Users\mrozowsk\Desktop\Storage\Storage15.jpg" title="Photo - steel beams ready for shippi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478822" y="1752600"/>
            <a:ext cx="3206866" cy="39052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975221" y="5781290"/>
            <a:ext cx="2214068" cy="307777"/>
          </a:xfrm>
          <a:prstGeom prst="rect">
            <a:avLst/>
          </a:prstGeom>
          <a:noFill/>
        </p:spPr>
        <p:txBody>
          <a:bodyPr wrap="none" rtlCol="0">
            <a:spAutoFit/>
          </a:bodyPr>
          <a:lstStyle/>
          <a:p>
            <a:r>
              <a:rPr lang="en-US" sz="1400" dirty="0" smtClean="0"/>
              <a:t>Beams ready for shipping</a:t>
            </a:r>
            <a:endParaRPr lang="en-US" sz="1400" dirty="0"/>
          </a:p>
        </p:txBody>
      </p:sp>
    </p:spTree>
    <p:extLst>
      <p:ext uri="{BB962C8B-B14F-4D97-AF65-F5344CB8AC3E}">
        <p14:creationId xmlns:p14="http://schemas.microsoft.com/office/powerpoint/2010/main" val="4142249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themeOverride>
</file>

<file path=docProps/app.xml><?xml version="1.0" encoding="utf-8"?>
<Properties xmlns="http://schemas.openxmlformats.org/officeDocument/2006/extended-properties" xmlns:vt="http://schemas.openxmlformats.org/officeDocument/2006/docPropsVTypes">
  <Template/>
  <TotalTime>867</TotalTime>
  <Words>2045</Words>
  <Application>Microsoft Office PowerPoint</Application>
  <PresentationFormat>On-screen Show (4:3)</PresentationFormat>
  <Paragraphs>372</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Wingdings</vt:lpstr>
      <vt:lpstr>swiss</vt:lpstr>
      <vt:lpstr>Hazards Overview - Module 1</vt:lpstr>
      <vt:lpstr>Hazards Overview - Module 1 slide 2</vt:lpstr>
      <vt:lpstr>       Hazards Overview – Module 1  </vt:lpstr>
      <vt:lpstr>Hazards Overview - Module 1 </vt:lpstr>
      <vt:lpstr>Hazards Overview - Module 1 slide 5</vt:lpstr>
      <vt:lpstr>Hazards Overview - Module 1 slide 6</vt:lpstr>
      <vt:lpstr>Hazards Overview - Module 1 slide 7</vt:lpstr>
      <vt:lpstr>Hazards Overview - Module 1 slide 8</vt:lpstr>
      <vt:lpstr>Hazards Overview - Module 1 slide 9</vt:lpstr>
      <vt:lpstr>Hazards Overview - Module 1 slide 10</vt:lpstr>
      <vt:lpstr>Hazards Overview - Module 1 slide 11</vt:lpstr>
      <vt:lpstr>Hazards Overview - Module 1 slide 12</vt:lpstr>
      <vt:lpstr>Hazards Overview - Module 1 slide 13</vt:lpstr>
      <vt:lpstr>Hazards Overview - Module 1 slide14</vt:lpstr>
      <vt:lpstr>Hazards Overview - Module 1 slide 15</vt:lpstr>
      <vt:lpstr>Hazards Overview - Module 1 slide 16</vt:lpstr>
      <vt:lpstr>Hazards Overview - Module 1 slide 17</vt:lpstr>
      <vt:lpstr>Hazards Overview - Module 1 slide 18</vt:lpstr>
      <vt:lpstr>Hazards Overview - Module 1 slide 19</vt:lpstr>
      <vt:lpstr>Hazards Overview - Module 1 slide 20</vt:lpstr>
      <vt:lpstr>Hazards Overview - Module 1 slide 21</vt:lpstr>
      <vt:lpstr>Hazards Overview - Module 1 slide 22</vt:lpstr>
      <vt:lpstr>Hazards Overview - Module 1 slide 23</vt:lpstr>
      <vt:lpstr>Hazards Overview - Module 1 slide 24</vt:lpstr>
      <vt:lpstr>Hazards Overview - Module 1 slide 25</vt:lpstr>
      <vt:lpstr>Hazards Overview - Module 1 slide 26</vt:lpstr>
      <vt:lpstr>Hazards Overview - Module 1 slide 27</vt:lpstr>
      <vt:lpstr>Hazards Overview - Module 1 slide 28</vt:lpstr>
      <vt:lpstr>Hazards Overview - Module 1 slide 29</vt:lpstr>
      <vt:lpstr>Hazards Overview - Module 1 slide 30</vt:lpstr>
      <vt:lpstr>Hazards Overview - Module 1 slide 31</vt:lpstr>
      <vt:lpstr>Hazards Overview - Module 1 slide 32</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Hazards Overview  Module 1</dc:title>
  <dc:creator>Mrozowski, Timothy</dc:creator>
  <cp:lastModifiedBy>Robertson, Donna - OSHA</cp:lastModifiedBy>
  <cp:revision>61</cp:revision>
  <dcterms:created xsi:type="dcterms:W3CDTF">2014-12-26T15:54:27Z</dcterms:created>
  <dcterms:modified xsi:type="dcterms:W3CDTF">2018-07-23T19:17:24Z</dcterms:modified>
</cp:coreProperties>
</file>