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1.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174"/>
  </p:notesMasterIdLst>
  <p:handoutMasterIdLst>
    <p:handoutMasterId r:id="rId175"/>
  </p:handoutMasterIdLst>
  <p:sldIdLst>
    <p:sldId id="257" r:id="rId2"/>
    <p:sldId id="432" r:id="rId3"/>
    <p:sldId id="337" r:id="rId4"/>
    <p:sldId id="338" r:id="rId5"/>
    <p:sldId id="339" r:id="rId6"/>
    <p:sldId id="340" r:id="rId7"/>
    <p:sldId id="341" r:id="rId8"/>
    <p:sldId id="342" r:id="rId9"/>
    <p:sldId id="343" r:id="rId10"/>
    <p:sldId id="344" r:id="rId11"/>
    <p:sldId id="345" r:id="rId12"/>
    <p:sldId id="346" r:id="rId13"/>
    <p:sldId id="347" r:id="rId14"/>
    <p:sldId id="348" r:id="rId15"/>
    <p:sldId id="349" r:id="rId16"/>
    <p:sldId id="350" r:id="rId17"/>
    <p:sldId id="351" r:id="rId18"/>
    <p:sldId id="352" r:id="rId19"/>
    <p:sldId id="353" r:id="rId20"/>
    <p:sldId id="354" r:id="rId21"/>
    <p:sldId id="355" r:id="rId22"/>
    <p:sldId id="356" r:id="rId23"/>
    <p:sldId id="357" r:id="rId24"/>
    <p:sldId id="358" r:id="rId25"/>
    <p:sldId id="359" r:id="rId26"/>
    <p:sldId id="360" r:id="rId27"/>
    <p:sldId id="361" r:id="rId28"/>
    <p:sldId id="362" r:id="rId29"/>
    <p:sldId id="363" r:id="rId30"/>
    <p:sldId id="364" r:id="rId31"/>
    <p:sldId id="365" r:id="rId32"/>
    <p:sldId id="366" r:id="rId33"/>
    <p:sldId id="367" r:id="rId34"/>
    <p:sldId id="368" r:id="rId35"/>
    <p:sldId id="369" r:id="rId36"/>
    <p:sldId id="370" r:id="rId37"/>
    <p:sldId id="371" r:id="rId38"/>
    <p:sldId id="372" r:id="rId39"/>
    <p:sldId id="373" r:id="rId40"/>
    <p:sldId id="374" r:id="rId41"/>
    <p:sldId id="375" r:id="rId42"/>
    <p:sldId id="376" r:id="rId43"/>
    <p:sldId id="377" r:id="rId44"/>
    <p:sldId id="378" r:id="rId45"/>
    <p:sldId id="379" r:id="rId46"/>
    <p:sldId id="380" r:id="rId47"/>
    <p:sldId id="381" r:id="rId48"/>
    <p:sldId id="382" r:id="rId49"/>
    <p:sldId id="383" r:id="rId50"/>
    <p:sldId id="384" r:id="rId51"/>
    <p:sldId id="385" r:id="rId52"/>
    <p:sldId id="386" r:id="rId53"/>
    <p:sldId id="387" r:id="rId54"/>
    <p:sldId id="388" r:id="rId55"/>
    <p:sldId id="389" r:id="rId56"/>
    <p:sldId id="390" r:id="rId57"/>
    <p:sldId id="391" r:id="rId58"/>
    <p:sldId id="392" r:id="rId59"/>
    <p:sldId id="393" r:id="rId60"/>
    <p:sldId id="394" r:id="rId61"/>
    <p:sldId id="395" r:id="rId62"/>
    <p:sldId id="397" r:id="rId63"/>
    <p:sldId id="398" r:id="rId64"/>
    <p:sldId id="258" r:id="rId65"/>
    <p:sldId id="259" r:id="rId66"/>
    <p:sldId id="260" r:id="rId67"/>
    <p:sldId id="261" r:id="rId68"/>
    <p:sldId id="262" r:id="rId69"/>
    <p:sldId id="400" r:id="rId70"/>
    <p:sldId id="263" r:id="rId71"/>
    <p:sldId id="264" r:id="rId72"/>
    <p:sldId id="265" r:id="rId73"/>
    <p:sldId id="401" r:id="rId74"/>
    <p:sldId id="402" r:id="rId75"/>
    <p:sldId id="266" r:id="rId76"/>
    <p:sldId id="267" r:id="rId77"/>
    <p:sldId id="268" r:id="rId78"/>
    <p:sldId id="269" r:id="rId79"/>
    <p:sldId id="270" r:id="rId80"/>
    <p:sldId id="271" r:id="rId81"/>
    <p:sldId id="272" r:id="rId82"/>
    <p:sldId id="273" r:id="rId83"/>
    <p:sldId id="274" r:id="rId84"/>
    <p:sldId id="275" r:id="rId85"/>
    <p:sldId id="276" r:id="rId86"/>
    <p:sldId id="277" r:id="rId87"/>
    <p:sldId id="403" r:id="rId88"/>
    <p:sldId id="278" r:id="rId89"/>
    <p:sldId id="279" r:id="rId90"/>
    <p:sldId id="280" r:id="rId91"/>
    <p:sldId id="281" r:id="rId92"/>
    <p:sldId id="282" r:id="rId93"/>
    <p:sldId id="283" r:id="rId94"/>
    <p:sldId id="284" r:id="rId95"/>
    <p:sldId id="285" r:id="rId96"/>
    <p:sldId id="286" r:id="rId97"/>
    <p:sldId id="287" r:id="rId98"/>
    <p:sldId id="288" r:id="rId99"/>
    <p:sldId id="289" r:id="rId100"/>
    <p:sldId id="290" r:id="rId101"/>
    <p:sldId id="291" r:id="rId102"/>
    <p:sldId id="292" r:id="rId103"/>
    <p:sldId id="293" r:id="rId104"/>
    <p:sldId id="294" r:id="rId105"/>
    <p:sldId id="295" r:id="rId106"/>
    <p:sldId id="296" r:id="rId107"/>
    <p:sldId id="297" r:id="rId108"/>
    <p:sldId id="298" r:id="rId109"/>
    <p:sldId id="299" r:id="rId110"/>
    <p:sldId id="300" r:id="rId111"/>
    <p:sldId id="301" r:id="rId112"/>
    <p:sldId id="404" r:id="rId113"/>
    <p:sldId id="405" r:id="rId114"/>
    <p:sldId id="406" r:id="rId115"/>
    <p:sldId id="302" r:id="rId116"/>
    <p:sldId id="303" r:id="rId117"/>
    <p:sldId id="304" r:id="rId118"/>
    <p:sldId id="305" r:id="rId119"/>
    <p:sldId id="306" r:id="rId120"/>
    <p:sldId id="307" r:id="rId121"/>
    <p:sldId id="308" r:id="rId122"/>
    <p:sldId id="309" r:id="rId123"/>
    <p:sldId id="310" r:id="rId124"/>
    <p:sldId id="311" r:id="rId125"/>
    <p:sldId id="312" r:id="rId126"/>
    <p:sldId id="313" r:id="rId127"/>
    <p:sldId id="314" r:id="rId128"/>
    <p:sldId id="315" r:id="rId129"/>
    <p:sldId id="316" r:id="rId130"/>
    <p:sldId id="317" r:id="rId131"/>
    <p:sldId id="318" r:id="rId132"/>
    <p:sldId id="319" r:id="rId133"/>
    <p:sldId id="320" r:id="rId134"/>
    <p:sldId id="321" r:id="rId135"/>
    <p:sldId id="322" r:id="rId136"/>
    <p:sldId id="323" r:id="rId137"/>
    <p:sldId id="324" r:id="rId138"/>
    <p:sldId id="325" r:id="rId139"/>
    <p:sldId id="326" r:id="rId140"/>
    <p:sldId id="327" r:id="rId141"/>
    <p:sldId id="328" r:id="rId142"/>
    <p:sldId id="329" r:id="rId143"/>
    <p:sldId id="330" r:id="rId144"/>
    <p:sldId id="331" r:id="rId145"/>
    <p:sldId id="332" r:id="rId146"/>
    <p:sldId id="407" r:id="rId147"/>
    <p:sldId id="408" r:id="rId148"/>
    <p:sldId id="409" r:id="rId149"/>
    <p:sldId id="410" r:id="rId150"/>
    <p:sldId id="411" r:id="rId151"/>
    <p:sldId id="412" r:id="rId152"/>
    <p:sldId id="413" r:id="rId153"/>
    <p:sldId id="414" r:id="rId154"/>
    <p:sldId id="415" r:id="rId155"/>
    <p:sldId id="416" r:id="rId156"/>
    <p:sldId id="417" r:id="rId157"/>
    <p:sldId id="418" r:id="rId158"/>
    <p:sldId id="419" r:id="rId159"/>
    <p:sldId id="420" r:id="rId160"/>
    <p:sldId id="421" r:id="rId161"/>
    <p:sldId id="422" r:id="rId162"/>
    <p:sldId id="423" r:id="rId163"/>
    <p:sldId id="426" r:id="rId164"/>
    <p:sldId id="427" r:id="rId165"/>
    <p:sldId id="428" r:id="rId166"/>
    <p:sldId id="429" r:id="rId167"/>
    <p:sldId id="333" r:id="rId168"/>
    <p:sldId id="430" r:id="rId169"/>
    <p:sldId id="431" r:id="rId170"/>
    <p:sldId id="334" r:id="rId171"/>
    <p:sldId id="335" r:id="rId172"/>
    <p:sldId id="336" r:id="rId17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04" autoAdjust="0"/>
  </p:normalViewPr>
  <p:slideViewPr>
    <p:cSldViewPr snapToGrid="0" snapToObjects="1">
      <p:cViewPr>
        <p:scale>
          <a:sx n="75" d="100"/>
          <a:sy n="75" d="100"/>
        </p:scale>
        <p:origin x="-2912" y="-2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notesMaster" Target="notesMasters/notesMaster1.xml"/><Relationship Id="rId175" Type="http://schemas.openxmlformats.org/officeDocument/2006/relationships/handoutMaster" Target="handoutMasters/handoutMaster1.xml"/><Relationship Id="rId176" Type="http://schemas.openxmlformats.org/officeDocument/2006/relationships/printerSettings" Target="printerSettings/printerSettings1.bin"/><Relationship Id="rId177" Type="http://schemas.openxmlformats.org/officeDocument/2006/relationships/presProps" Target="presProps.xml"/><Relationship Id="rId178" Type="http://schemas.openxmlformats.org/officeDocument/2006/relationships/viewProps" Target="viewProps.xml"/><Relationship Id="rId179" Type="http://schemas.openxmlformats.org/officeDocument/2006/relationships/theme" Target="theme/theme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Espaço Reservado para Data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6A44AE5-2642-4D85-812E-A90BD47E628E}" type="datetimeFigureOut">
              <a:rPr lang="en-US" smtClean="0"/>
              <a:t>1/6/16</a:t>
            </a:fld>
            <a:endParaRPr lang="en-US"/>
          </a:p>
        </p:txBody>
      </p:sp>
      <p:sp>
        <p:nvSpPr>
          <p:cNvPr id="4" name="Espaço Reservado para Rodapé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CFBB133-3482-453E-A0A4-E59612A5FA30}" type="slidenum">
              <a:rPr lang="en-US" smtClean="0"/>
              <a:t>‹#›</a:t>
            </a:fld>
            <a:endParaRPr lang="en-US"/>
          </a:p>
        </p:txBody>
      </p:sp>
    </p:spTree>
    <p:extLst>
      <p:ext uri="{BB962C8B-B14F-4D97-AF65-F5344CB8AC3E}">
        <p14:creationId xmlns:p14="http://schemas.microsoft.com/office/powerpoint/2010/main" val="4159321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788EF6E-0156-A848-90DF-E59BD402E43A}" type="datetimeFigureOut">
              <a:rPr lang="en-US" smtClean="0"/>
              <a:pPr/>
              <a:t>1/6/16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389C3EE-B07C-7A49-8453-EE6BAE95467A}" type="slidenum">
              <a:rPr lang="en-US" smtClean="0"/>
              <a:pPr/>
              <a:t>‹#›</a:t>
            </a:fld>
            <a:endParaRPr lang="en-US"/>
          </a:p>
        </p:txBody>
      </p:sp>
    </p:spTree>
    <p:extLst>
      <p:ext uri="{BB962C8B-B14F-4D97-AF65-F5344CB8AC3E}">
        <p14:creationId xmlns:p14="http://schemas.microsoft.com/office/powerpoint/2010/main" val="40931570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 Id="rId3" Type="http://schemas.openxmlformats.org/officeDocument/2006/relationships/hyperlink" Target="http://www.osha.gov/pls/oshaweb/owalink.query_links?src_doc_type=STANDARDS&amp;src_unique_file=1926_0502&amp;src_anchor_name=1926.502(d)(14)" TargetMode="Externa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7.xml.rels><?xml version="1.0" encoding="UTF-8" standalone="yes"?>
<Relationships xmlns="http://schemas.openxmlformats.org/package/2006/relationships"><Relationship Id="rId3" Type="http://schemas.openxmlformats.org/officeDocument/2006/relationships/hyperlink" Target="http://www.osha.gov/pls/oshaweb/owalink.query_links?src_doc_type=STANDARDS&amp;src_unique_file=1926_0502&amp;src_anchor_name=1926.502(d)(16)(iii)" TargetMode="External"/><Relationship Id="rId4" Type="http://schemas.openxmlformats.org/officeDocument/2006/relationships/hyperlink" Target="http://www.osha.gov/pls/oshaweb/owalink.query_links?src_doc_type=STANDARDS&amp;src_unique_file=1926_0502&amp;src_anchor_name=1926.502(d)(16)(iv)" TargetMode="External"/><Relationship Id="rId5" Type="http://schemas.openxmlformats.org/officeDocument/2006/relationships/hyperlink" Target="http://www.osha.gov/pls/oshaweb/owalink.query_links?src_doc_type=STANDARDS&amp;src_unique_file=1926_0502&amp;src_anchor_name=1926.502(d)(16)(v)" TargetMode="External"/><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BDC9598-4FDF-4327-A4CB-385E6E8AD891}" type="slidenum">
              <a:rPr lang="en-US"/>
              <a:pPr/>
              <a:t>1</a:t>
            </a:fld>
            <a:endParaRPr lang="en-US"/>
          </a:p>
        </p:txBody>
      </p:sp>
      <p:sp>
        <p:nvSpPr>
          <p:cNvPr id="315394" name="Rectangle 2"/>
          <p:cNvSpPr>
            <a:spLocks noGrp="1" noRot="1" noChangeAspect="1" noChangeArrowheads="1" noTextEdit="1"/>
          </p:cNvSpPr>
          <p:nvPr>
            <p:ph type="sldImg"/>
          </p:nvPr>
        </p:nvSpPr>
        <p:spPr>
          <a:xfrm>
            <a:off x="1512888" y="1077913"/>
            <a:ext cx="3946525" cy="2960687"/>
          </a:xfrm>
          <a:ln/>
        </p:spPr>
      </p:sp>
      <p:sp>
        <p:nvSpPr>
          <p:cNvPr id="315395" name="Rectangle 3"/>
          <p:cNvSpPr>
            <a:spLocks noGrp="1" noChangeArrowheads="1"/>
          </p:cNvSpPr>
          <p:nvPr>
            <p:ph type="body" idx="1"/>
          </p:nvPr>
        </p:nvSpPr>
        <p:spPr>
          <a:xfrm>
            <a:off x="701676" y="4191001"/>
            <a:ext cx="5775325" cy="4724400"/>
          </a:xfrm>
        </p:spPr>
        <p:txBody>
          <a:bodyPr/>
          <a:lstStyle/>
          <a:p>
            <a:r>
              <a:rPr lang="pt-PT" sz="1100" dirty="0">
                <a:latin typeface="Arial" pitchFamily="34" charset="0"/>
              </a:rPr>
              <a:t>Obrigado por estar vendo esta  apresentação e estar se informando sobre as Políticas de Proteção Contra Queda na Construção Civil da OSHA. Esta apresentação irá explicar as mudanças recentes em nossa política de protecção e contra quedas na  construção civil residencial  e falar  sobre os requisitos que os empregadores devem cumprir para proteger os seus trabalhadores. Ela também tem a finalidade de  apresentar procedimentos e equipamentos em uso hoje, por alguns empreiteiros, para enfrentar os desafios de proteger os trabalhadores da construção civil que realizam trabalho  a seis pés (feet) ou mais de altura.</a:t>
            </a:r>
            <a:br>
              <a:rPr lang="pt-PT" sz="1100" dirty="0">
                <a:latin typeface="Arial" pitchFamily="34" charset="0"/>
              </a:rPr>
            </a:br>
            <a:r>
              <a:rPr lang="pt-PT" sz="1100" dirty="0">
                <a:latin typeface="Arial" pitchFamily="34" charset="0"/>
              </a:rPr>
              <a:t>Entre 2005 e 2009, quase três (3)  trabalhadores, em média, morreram, todos os dias, em um acidente na construção  e pelo menos um deles foi vítima de queda. Quase todas as semanas durante o mesmo período, um ou mais dessas mortes causadas por quedas, ocorreu em um projeto de construção civil. E, quase todos os meses, um trabalhador da construção civil morreu como resultado de uma queda do telhado.</a:t>
            </a:r>
            <a:br>
              <a:rPr lang="pt-PT" sz="1100" dirty="0">
                <a:latin typeface="Arial" pitchFamily="34" charset="0"/>
              </a:rPr>
            </a:br>
            <a:r>
              <a:rPr lang="pt-PT" sz="1100" dirty="0">
                <a:latin typeface="Arial" pitchFamily="34" charset="0"/>
              </a:rPr>
              <a:t>Estas quedas poderiam ter sido evitadas.</a:t>
            </a:r>
            <a:br>
              <a:rPr lang="pt-PT" sz="1100" dirty="0">
                <a:latin typeface="Arial" pitchFamily="34" charset="0"/>
              </a:rPr>
            </a:br>
            <a:r>
              <a:rPr lang="pt-PT" sz="1100" dirty="0">
                <a:latin typeface="Arial" pitchFamily="34" charset="0"/>
              </a:rPr>
              <a:t>Esses trabalhadores poderiam ter sido poupados.</a:t>
            </a:r>
            <a:r>
              <a:rPr lang="pt-BR" sz="1100" dirty="0">
                <a:latin typeface="Arial" pitchFamily="34" charset="0"/>
              </a:rPr>
              <a:t/>
            </a:r>
            <a:br>
              <a:rPr lang="pt-BR" sz="1100" dirty="0">
                <a:latin typeface="Arial" pitchFamily="34" charset="0"/>
              </a:rPr>
            </a:br>
            <a:r>
              <a:rPr lang="pt-PT" sz="1100" dirty="0">
                <a:latin typeface="Arial" pitchFamily="34" charset="0"/>
              </a:rPr>
              <a:t>Em dezembro passado, a OSHA mudou uma velha política que permitiu os empregadores da construção residencial  seguir métodos alternativas de proteção de queda, em vez de usar as proteções convencionais contra quedas, tais quais:  redes de segurança, equipamentos de prevenção de quedas pessoal ou sistemas de guardrail.</a:t>
            </a:r>
            <a:br>
              <a:rPr lang="pt-PT" sz="1100" dirty="0">
                <a:latin typeface="Arial" pitchFamily="34" charset="0"/>
              </a:rPr>
            </a:br>
            <a:r>
              <a:rPr lang="pt-PT" sz="1100" dirty="0">
                <a:latin typeface="Arial" pitchFamily="34" charset="0"/>
              </a:rPr>
              <a:t>A partir de 16 junho de 2011, os empregadores da construção civil devem cumprir a lei 29 CFR 1926,501 (b) (13).</a:t>
            </a:r>
            <a:br>
              <a:rPr lang="pt-PT" sz="1100" dirty="0">
                <a:latin typeface="Arial" pitchFamily="34" charset="0"/>
              </a:rPr>
            </a:br>
            <a:r>
              <a:rPr lang="pt-PT" sz="1100" dirty="0">
                <a:latin typeface="Arial" pitchFamily="34" charset="0"/>
              </a:rPr>
              <a:t>Nenhum trabalhador deveria morrer trabalhando, ganhando seu pão. Nossa esperança é que possamos trabalhar juntos para evitar quedas e salvar vidas. Eu espero que você obtenha informações úteis ao ver esta apresentação.</a:t>
            </a:r>
            <a:br>
              <a:rPr lang="pt-PT" sz="1100" dirty="0">
                <a:latin typeface="Arial" pitchFamily="34" charset="0"/>
              </a:rPr>
            </a:br>
            <a:r>
              <a:rPr lang="pt-PT" sz="1100" dirty="0">
                <a:latin typeface="Arial" pitchFamily="34" charset="0"/>
              </a:rPr>
              <a:t/>
            </a:r>
            <a:br>
              <a:rPr lang="pt-PT" sz="1100" dirty="0">
                <a:latin typeface="Arial" pitchFamily="34" charset="0"/>
              </a:rPr>
            </a:br>
            <a:r>
              <a:rPr lang="pt-PT" sz="1100" dirty="0">
                <a:latin typeface="Arial" pitchFamily="34" charset="0"/>
              </a:rPr>
              <a:t>Dr. David Michaels, secretário-assistente de Trabalho da OSHA. </a:t>
            </a:r>
            <a:endParaRPr lang="en-US" sz="11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A77A692-A845-7045-A1BC-0ABFC84D3F8F}" type="slidenum">
              <a:rPr lang="pt-BR"/>
              <a:pPr/>
              <a:t>12</a:t>
            </a:fld>
            <a:endParaRPr lang="pt-BR"/>
          </a:p>
        </p:txBody>
      </p:sp>
      <p:sp>
        <p:nvSpPr>
          <p:cNvPr id="40963" name="Rectangle 1"/>
          <p:cNvSpPr>
            <a:spLocks noGrp="1" noRot="1" noChangeAspect="1" noChangeArrowheads="1" noTextEdit="1"/>
          </p:cNvSpPr>
          <p:nvPr>
            <p:ph type="sldImg"/>
          </p:nvPr>
        </p:nvSpPr>
        <p:spPr>
          <a:ln/>
        </p:spPr>
      </p:sp>
      <p:sp>
        <p:nvSpPr>
          <p:cNvPr id="40964" name="Rectangle 2"/>
          <p:cNvSpPr>
            <a:spLocks noGrp="1" noChangeArrowheads="1"/>
          </p:cNvSpPr>
          <p:nvPr>
            <p:ph type="body" idx="1"/>
          </p:nvPr>
        </p:nvSpPr>
        <p:spPr>
          <a:xfrm>
            <a:off x="935039" y="4416426"/>
            <a:ext cx="5140325" cy="4278313"/>
          </a:xfrm>
          <a:no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F723F21-0B5A-4C1E-9955-23629C27B924}" type="slidenum">
              <a:rPr lang="en-US"/>
              <a:pPr/>
              <a:t>102</a:t>
            </a:fld>
            <a:endParaRPr lang="en-US"/>
          </a:p>
        </p:txBody>
      </p:sp>
      <p:sp>
        <p:nvSpPr>
          <p:cNvPr id="225282" name="Rectangle 2"/>
          <p:cNvSpPr>
            <a:spLocks noGrp="1" noRot="1" noChangeAspect="1" noChangeArrowheads="1" noTextEdit="1"/>
          </p:cNvSpPr>
          <p:nvPr>
            <p:ph type="sldImg"/>
          </p:nvPr>
        </p:nvSpPr>
        <p:spPr>
          <a:ln/>
        </p:spPr>
      </p:sp>
      <p:sp>
        <p:nvSpPr>
          <p:cNvPr id="225284" name="Rectangle 4"/>
          <p:cNvSpPr>
            <a:spLocks noGrp="1" noChangeArrowheads="1"/>
          </p:cNvSpPr>
          <p:nvPr>
            <p:ph type="body" idx="1"/>
          </p:nvPr>
        </p:nvSpPr>
        <p:spPr/>
        <p:txBody>
          <a:bodyPr/>
          <a:lstStyle/>
          <a:p>
            <a:pPr defTabSz="914350" fontAlgn="base">
              <a:spcBef>
                <a:spcPct val="30000"/>
              </a:spcBef>
              <a:spcAft>
                <a:spcPct val="0"/>
              </a:spcAft>
              <a:defRPr/>
            </a:pPr>
            <a:r>
              <a:rPr lang="pt-PT" dirty="0">
                <a:latin typeface="Arial" pitchFamily="34" charset="0"/>
              </a:rPr>
              <a:t>Aqui estão alguns exemplos de dispositivos de ancoragem.</a:t>
            </a:r>
            <a:r>
              <a:rPr lang="en-US" dirty="0">
                <a:latin typeface="Arial" pitchFamily="34" charset="0"/>
              </a:rPr>
              <a:t> </a:t>
            </a:r>
            <a:r>
              <a:rPr lang="en-US" dirty="0" err="1">
                <a:latin typeface="Arial" pitchFamily="34" charset="0"/>
              </a:rPr>
              <a:t>Todos</a:t>
            </a:r>
            <a:r>
              <a:rPr lang="en-US" dirty="0">
                <a:latin typeface="Arial" pitchFamily="34" charset="0"/>
              </a:rPr>
              <a:t> </a:t>
            </a:r>
            <a:r>
              <a:rPr lang="en-US" dirty="0" err="1">
                <a:latin typeface="Arial" pitchFamily="34" charset="0"/>
              </a:rPr>
              <a:t>os</a:t>
            </a:r>
            <a:r>
              <a:rPr lang="en-US" dirty="0">
                <a:latin typeface="Arial" pitchFamily="34" charset="0"/>
              </a:rPr>
              <a:t> </a:t>
            </a:r>
            <a:r>
              <a:rPr lang="en-US" dirty="0" err="1">
                <a:latin typeface="Arial" pitchFamily="34" charset="0"/>
              </a:rPr>
              <a:t>pontos</a:t>
            </a:r>
            <a:r>
              <a:rPr lang="en-US" dirty="0">
                <a:latin typeface="Arial" pitchFamily="34" charset="0"/>
              </a:rPr>
              <a:t> de </a:t>
            </a:r>
            <a:r>
              <a:rPr lang="en-US" dirty="0" err="1">
                <a:latin typeface="Arial" pitchFamily="34" charset="0"/>
              </a:rPr>
              <a:t>fixação</a:t>
            </a:r>
            <a:r>
              <a:rPr lang="en-US" dirty="0">
                <a:latin typeface="Arial" pitchFamily="34" charset="0"/>
              </a:rPr>
              <a:t> </a:t>
            </a:r>
            <a:r>
              <a:rPr lang="en-US" dirty="0" err="1">
                <a:latin typeface="Arial" pitchFamily="34" charset="0"/>
              </a:rPr>
              <a:t>devem</a:t>
            </a:r>
            <a:r>
              <a:rPr lang="en-US" dirty="0">
                <a:latin typeface="Arial" pitchFamily="34" charset="0"/>
              </a:rPr>
              <a:t> ser </a:t>
            </a:r>
            <a:r>
              <a:rPr lang="en-US" dirty="0" err="1">
                <a:latin typeface="Arial" pitchFamily="34" charset="0"/>
              </a:rPr>
              <a:t>capazes</a:t>
            </a:r>
            <a:r>
              <a:rPr lang="en-US" dirty="0">
                <a:latin typeface="Arial" pitchFamily="34" charset="0"/>
              </a:rPr>
              <a:t> de </a:t>
            </a:r>
            <a:r>
              <a:rPr lang="en-US" dirty="0" err="1">
                <a:latin typeface="Arial" pitchFamily="34" charset="0"/>
              </a:rPr>
              <a:t>suportar</a:t>
            </a:r>
            <a:r>
              <a:rPr lang="en-US" dirty="0">
                <a:latin typeface="Arial" pitchFamily="34" charset="0"/>
              </a:rPr>
              <a:t> </a:t>
            </a:r>
            <a:r>
              <a:rPr lang="en-US" dirty="0" err="1">
                <a:latin typeface="Arial" pitchFamily="34" charset="0"/>
              </a:rPr>
              <a:t>pelo</a:t>
            </a:r>
            <a:r>
              <a:rPr lang="en-US" dirty="0">
                <a:latin typeface="Arial" pitchFamily="34" charset="0"/>
              </a:rPr>
              <a:t> </a:t>
            </a:r>
            <a:r>
              <a:rPr lang="en-US" dirty="0" err="1">
                <a:latin typeface="Arial" pitchFamily="34" charset="0"/>
              </a:rPr>
              <a:t>menos</a:t>
            </a:r>
            <a:r>
              <a:rPr lang="en-US" dirty="0">
                <a:latin typeface="Arial" pitchFamily="34" charset="0"/>
              </a:rPr>
              <a:t> 5.000 </a:t>
            </a:r>
            <a:r>
              <a:rPr lang="en-US" dirty="0" err="1">
                <a:latin typeface="Arial" pitchFamily="34" charset="0"/>
              </a:rPr>
              <a:t>libras</a:t>
            </a:r>
            <a:r>
              <a:rPr lang="en-US" dirty="0">
                <a:latin typeface="Arial" pitchFamily="34" charset="0"/>
              </a:rPr>
              <a:t> (pounds) </a:t>
            </a:r>
            <a:r>
              <a:rPr lang="en-US" dirty="0" err="1">
                <a:latin typeface="Arial" pitchFamily="34" charset="0"/>
              </a:rPr>
              <a:t>por</a:t>
            </a:r>
            <a:r>
              <a:rPr lang="en-US" dirty="0">
                <a:latin typeface="Arial" pitchFamily="34" charset="0"/>
              </a:rPr>
              <a:t> </a:t>
            </a:r>
            <a:r>
              <a:rPr lang="en-US" dirty="0" err="1">
                <a:latin typeface="Arial" pitchFamily="34" charset="0"/>
              </a:rPr>
              <a:t>trabalhador</a:t>
            </a:r>
            <a:r>
              <a:rPr lang="en-US" dirty="0">
                <a:latin typeface="Arial" pitchFamily="34" charset="0"/>
              </a:rPr>
              <a:t>, </a:t>
            </a:r>
            <a:r>
              <a:rPr lang="en-US" dirty="0" err="1">
                <a:latin typeface="Arial" pitchFamily="34" charset="0"/>
              </a:rPr>
              <a:t>que</a:t>
            </a:r>
            <a:r>
              <a:rPr lang="en-US" dirty="0">
                <a:latin typeface="Arial" pitchFamily="34" charset="0"/>
              </a:rPr>
              <a:t> </a:t>
            </a:r>
            <a:r>
              <a:rPr lang="en-US" dirty="0" err="1">
                <a:latin typeface="Arial" pitchFamily="34" charset="0"/>
              </a:rPr>
              <a:t>esteja</a:t>
            </a:r>
            <a:r>
              <a:rPr lang="en-US" dirty="0">
                <a:latin typeface="Arial" pitchFamily="34" charset="0"/>
              </a:rPr>
              <a:t> </a:t>
            </a:r>
            <a:r>
              <a:rPr lang="en-US" dirty="0" err="1">
                <a:latin typeface="Arial" pitchFamily="34" charset="0"/>
              </a:rPr>
              <a:t>preso</a:t>
            </a:r>
            <a:r>
              <a:rPr lang="en-US" dirty="0">
                <a:latin typeface="Arial" pitchFamily="34" charset="0"/>
              </a:rPr>
              <a:t> </a:t>
            </a:r>
            <a:r>
              <a:rPr lang="en-US" dirty="0" err="1">
                <a:latin typeface="Arial" pitchFamily="34" charset="0"/>
              </a:rPr>
              <a:t>ao</a:t>
            </a:r>
            <a:r>
              <a:rPr lang="en-US" dirty="0">
                <a:latin typeface="Arial" pitchFamily="34" charset="0"/>
              </a:rPr>
              <a:t> </a:t>
            </a:r>
            <a:r>
              <a:rPr lang="en-US" dirty="0" err="1">
                <a:latin typeface="Arial" pitchFamily="34" charset="0"/>
              </a:rPr>
              <a:t>sistem</a:t>
            </a:r>
            <a:r>
              <a:rPr lang="en-US" dirty="0">
                <a:latin typeface="Arial" pitchFamily="34" charset="0"/>
              </a:rPr>
              <a:t>, </a:t>
            </a:r>
            <a:r>
              <a:rPr lang="en-US" dirty="0" err="1">
                <a:latin typeface="Arial" pitchFamily="34" charset="0"/>
              </a:rPr>
              <a:t>ou</a:t>
            </a:r>
            <a:r>
              <a:rPr lang="en-US" dirty="0">
                <a:latin typeface="Arial" pitchFamily="34" charset="0"/>
              </a:rPr>
              <a:t> </a:t>
            </a:r>
            <a:r>
              <a:rPr lang="en-US" dirty="0" err="1">
                <a:latin typeface="Arial" pitchFamily="34" charset="0"/>
              </a:rPr>
              <a:t>devem</a:t>
            </a:r>
            <a:r>
              <a:rPr lang="en-US" dirty="0">
                <a:latin typeface="Arial" pitchFamily="34" charset="0"/>
              </a:rPr>
              <a:t> ser </a:t>
            </a:r>
            <a:r>
              <a:rPr lang="en-US" dirty="0" err="1">
                <a:latin typeface="Arial" pitchFamily="34" charset="0"/>
              </a:rPr>
              <a:t>concebidos</a:t>
            </a:r>
            <a:r>
              <a:rPr lang="en-US" dirty="0">
                <a:latin typeface="Arial" pitchFamily="34" charset="0"/>
              </a:rPr>
              <a:t> e </a:t>
            </a:r>
            <a:r>
              <a:rPr lang="en-US" dirty="0" err="1">
                <a:latin typeface="Arial" pitchFamily="34" charset="0"/>
              </a:rPr>
              <a:t>utilizados</a:t>
            </a:r>
            <a:r>
              <a:rPr lang="en-US" dirty="0">
                <a:latin typeface="Arial" pitchFamily="34" charset="0"/>
              </a:rPr>
              <a:t> sob a </a:t>
            </a:r>
            <a:r>
              <a:rPr lang="en-US" dirty="0" err="1">
                <a:latin typeface="Arial" pitchFamily="34" charset="0"/>
              </a:rPr>
              <a:t>supervisão</a:t>
            </a:r>
            <a:r>
              <a:rPr lang="en-US" dirty="0">
                <a:latin typeface="Arial" pitchFamily="34" charset="0"/>
              </a:rPr>
              <a:t> de </a:t>
            </a:r>
            <a:r>
              <a:rPr lang="en-US" dirty="0" err="1">
                <a:latin typeface="Arial" pitchFamily="34" charset="0"/>
              </a:rPr>
              <a:t>uma</a:t>
            </a:r>
            <a:r>
              <a:rPr lang="en-US" dirty="0">
                <a:latin typeface="Arial" pitchFamily="34" charset="0"/>
              </a:rPr>
              <a:t> </a:t>
            </a:r>
            <a:r>
              <a:rPr lang="en-US" dirty="0" err="1">
                <a:latin typeface="Arial" pitchFamily="34" charset="0"/>
              </a:rPr>
              <a:t>pessoa</a:t>
            </a:r>
            <a:r>
              <a:rPr lang="en-US" dirty="0">
                <a:latin typeface="Arial" pitchFamily="34" charset="0"/>
              </a:rPr>
              <a:t> </a:t>
            </a:r>
            <a:r>
              <a:rPr lang="en-US" dirty="0" err="1">
                <a:latin typeface="Arial" pitchFamily="34" charset="0"/>
              </a:rPr>
              <a:t>qualificada</a:t>
            </a:r>
            <a:r>
              <a:rPr lang="en-US" dirty="0">
                <a:latin typeface="Arial" pitchFamily="34" charset="0"/>
              </a:rPr>
              <a:t> e </a:t>
            </a:r>
            <a:r>
              <a:rPr lang="en-US" dirty="0" err="1">
                <a:latin typeface="Arial" pitchFamily="34" charset="0"/>
              </a:rPr>
              <a:t>manter</a:t>
            </a:r>
            <a:r>
              <a:rPr lang="en-US" dirty="0">
                <a:latin typeface="Arial" pitchFamily="34" charset="0"/>
              </a:rPr>
              <a:t> um </a:t>
            </a:r>
            <a:r>
              <a:rPr lang="en-US" dirty="0" err="1">
                <a:latin typeface="Arial" pitchFamily="34" charset="0"/>
              </a:rPr>
              <a:t>fator</a:t>
            </a:r>
            <a:r>
              <a:rPr lang="en-US" dirty="0">
                <a:latin typeface="Arial" pitchFamily="34" charset="0"/>
              </a:rPr>
              <a:t> de </a:t>
            </a:r>
            <a:r>
              <a:rPr lang="en-US" dirty="0" err="1">
                <a:latin typeface="Arial" pitchFamily="34" charset="0"/>
              </a:rPr>
              <a:t>segurança</a:t>
            </a:r>
            <a:r>
              <a:rPr lang="en-US" dirty="0">
                <a:latin typeface="Arial" pitchFamily="34" charset="0"/>
              </a:rPr>
              <a:t> de </a:t>
            </a:r>
            <a:r>
              <a:rPr lang="en-US" dirty="0" err="1">
                <a:latin typeface="Arial" pitchFamily="34" charset="0"/>
              </a:rPr>
              <a:t>pelo</a:t>
            </a:r>
            <a:r>
              <a:rPr lang="en-US" dirty="0">
                <a:latin typeface="Arial" pitchFamily="34" charset="0"/>
              </a:rPr>
              <a:t> </a:t>
            </a:r>
            <a:r>
              <a:rPr lang="en-US" dirty="0" err="1">
                <a:latin typeface="Arial" pitchFamily="34" charset="0"/>
              </a:rPr>
              <a:t>menos</a:t>
            </a:r>
            <a:r>
              <a:rPr lang="en-US" dirty="0">
                <a:latin typeface="Arial" pitchFamily="34" charset="0"/>
              </a:rPr>
              <a:t> </a:t>
            </a:r>
            <a:r>
              <a:rPr lang="en-US" dirty="0" err="1">
                <a:latin typeface="Arial" pitchFamily="34" charset="0"/>
              </a:rPr>
              <a:t>dois</a:t>
            </a:r>
            <a:r>
              <a:rPr lang="en-US" dirty="0">
                <a:latin typeface="Arial" pitchFamily="34" charset="0"/>
              </a:rPr>
              <a:t>.</a:t>
            </a:r>
          </a:p>
          <a:p>
            <a:endParaRPr 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62CC154-6CBA-4D85-9B87-2C85CBE12C97}" type="slidenum">
              <a:rPr lang="en-US"/>
              <a:pPr/>
              <a:t>103</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r>
              <a:rPr lang="pt-BR" dirty="0" smtClean="0"/>
              <a:t>Próximo,</a:t>
            </a:r>
            <a:r>
              <a:rPr lang="pt-BR" baseline="0" dirty="0" smtClean="0"/>
              <a:t> o arnês. Aqui vemos o Sistema de Proteção Pessoal sendo usado durante a execução de trabalhos no telhado.</a:t>
            </a:r>
          </a:p>
          <a:p>
            <a:endParaRPr 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2C97C15-1069-4B65-8150-AAF8C48FCFD1}" type="slidenum">
              <a:rPr lang="en-US"/>
              <a:pPr/>
              <a:t>104</a:t>
            </a:fld>
            <a:endParaRPr lang="en-US"/>
          </a:p>
        </p:txBody>
      </p:sp>
      <p:sp>
        <p:nvSpPr>
          <p:cNvPr id="229378" name="Rectangle 2"/>
          <p:cNvSpPr>
            <a:spLocks noGrp="1" noRot="1" noChangeAspect="1" noChangeArrowheads="1" noTextEdit="1"/>
          </p:cNvSpPr>
          <p:nvPr>
            <p:ph type="sldImg"/>
          </p:nvPr>
        </p:nvSpPr>
        <p:spPr>
          <a:xfrm>
            <a:off x="1182688" y="696913"/>
            <a:ext cx="4648200" cy="3486150"/>
          </a:xfrm>
          <a:ln/>
        </p:spPr>
      </p:sp>
      <p:sp>
        <p:nvSpPr>
          <p:cNvPr id="229379" name="Rectangle 3"/>
          <p:cNvSpPr>
            <a:spLocks noGrp="1" noChangeArrowheads="1"/>
          </p:cNvSpPr>
          <p:nvPr>
            <p:ph type="body" idx="1"/>
          </p:nvPr>
        </p:nvSpPr>
        <p:spPr>
          <a:xfrm>
            <a:off x="935039" y="4416425"/>
            <a:ext cx="5140325" cy="4183063"/>
          </a:xfrm>
        </p:spPr>
        <p:txBody>
          <a:bodyPr/>
          <a:lstStyle/>
          <a:p>
            <a:r>
              <a:rPr lang="pt-BR" dirty="0">
                <a:latin typeface="Arial" pitchFamily="34" charset="0"/>
              </a:rPr>
              <a:t>O </a:t>
            </a:r>
            <a:r>
              <a:rPr lang="pt-PT" dirty="0">
                <a:latin typeface="Arial" pitchFamily="34" charset="0"/>
              </a:rPr>
              <a:t>arnês foi projetado para minimizar o impacto sobre o corpo durante uma queda, distribuindo a força da queda sobre o abdomem inteiro.</a:t>
            </a:r>
          </a:p>
          <a:p>
            <a:pPr defTabSz="914350" fontAlgn="base">
              <a:spcBef>
                <a:spcPct val="30000"/>
              </a:spcBef>
              <a:spcAft>
                <a:spcPct val="0"/>
              </a:spcAft>
              <a:defRPr/>
            </a:pPr>
            <a:r>
              <a:rPr lang="pt-BR" dirty="0">
                <a:latin typeface="Arial" pitchFamily="34" charset="0"/>
              </a:rPr>
              <a:t>E lembrem-se</a:t>
            </a:r>
            <a:r>
              <a:rPr lang="pt-PT" dirty="0">
                <a:latin typeface="Arial" pitchFamily="34" charset="0"/>
              </a:rPr>
              <a:t>: </a:t>
            </a:r>
            <a:r>
              <a:rPr lang="pt-PT" dirty="0"/>
              <a:t>Os cintos no corpo não tem sido permitidos como parte de um sistema de proteção desde janeiro de 1998.</a:t>
            </a:r>
            <a:endParaRPr lang="en-US" dirty="0"/>
          </a:p>
          <a:p>
            <a:r>
              <a:rPr lang="pt-PT" dirty="0">
                <a:latin typeface="Arial" pitchFamily="34" charset="0"/>
              </a:rPr>
              <a:t>Eles ainda podem ser usados ​​como parte de um sistema de retenção à queda, vamos falar sobre isso daqui a pouco.</a:t>
            </a:r>
            <a:endParaRPr lang="pt-BR" dirty="0">
              <a:latin typeface="Arial"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6A87D2B-9209-4662-AAFF-9177A9E1636D}" type="slidenum">
              <a:rPr lang="en-US"/>
              <a:pPr/>
              <a:t>105</a:t>
            </a:fld>
            <a:endParaRPr lang="en-US"/>
          </a:p>
        </p:txBody>
      </p:sp>
      <p:sp>
        <p:nvSpPr>
          <p:cNvPr id="231426" name="Rectangle 2"/>
          <p:cNvSpPr>
            <a:spLocks noGrp="1" noRot="1" noChangeAspect="1" noChangeArrowheads="1" noTextEdit="1"/>
          </p:cNvSpPr>
          <p:nvPr>
            <p:ph type="sldImg"/>
          </p:nvPr>
        </p:nvSpPr>
        <p:spPr>
          <a:xfrm>
            <a:off x="1182688" y="696913"/>
            <a:ext cx="4648200" cy="3486150"/>
          </a:xfrm>
          <a:ln/>
        </p:spPr>
      </p:sp>
      <p:sp>
        <p:nvSpPr>
          <p:cNvPr id="231427" name="Rectangle 3"/>
          <p:cNvSpPr>
            <a:spLocks noGrp="1" noChangeArrowheads="1"/>
          </p:cNvSpPr>
          <p:nvPr>
            <p:ph type="body" idx="1"/>
          </p:nvPr>
        </p:nvSpPr>
        <p:spPr>
          <a:xfrm>
            <a:off x="935039" y="4416425"/>
            <a:ext cx="5140325" cy="4183063"/>
          </a:xfrm>
        </p:spPr>
        <p:txBody>
          <a:bodyPr/>
          <a:lstStyle/>
          <a:p>
            <a:r>
              <a:rPr lang="pt-PT" dirty="0">
                <a:latin typeface="Arial" pitchFamily="34" charset="0"/>
              </a:rPr>
              <a:t>Os trabalhadores devem ser treinados para o uso adequado do arnês. Tem arnês vários tamanhos. Usar o tamnaho adequeado ao seu corpo é fundamental para prevenir lesões. O arnês deve caber confortavelmente no peito e ao redor das coxas e do </a:t>
            </a:r>
            <a:r>
              <a:rPr lang="pt-PT" i="1" dirty="0">
                <a:latin typeface="Arial" pitchFamily="34" charset="0"/>
              </a:rPr>
              <a:t>anel-D</a:t>
            </a:r>
            <a:r>
              <a:rPr lang="pt-PT" dirty="0">
                <a:latin typeface="Arial" pitchFamily="34" charset="0"/>
              </a:rPr>
              <a:t> deve ser posicionado no centro das costas entre os omoplatas. </a:t>
            </a:r>
          </a:p>
          <a:p>
            <a:r>
              <a:rPr lang="pt-BR" dirty="0" smtClean="0"/>
              <a:t>É</a:t>
            </a:r>
            <a:r>
              <a:rPr lang="pt-BR" baseline="0" dirty="0" smtClean="0"/>
              <a:t> de responsabilidade dos empregadores que os trabalhadores usem um arnês de tamanho compatível ao seu corpo.</a:t>
            </a:r>
            <a:endParaRPr 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92C3BAB-2F59-4B06-9061-1401DC9C574E}" type="slidenum">
              <a:rPr lang="en-US"/>
              <a:pPr/>
              <a:t>106</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r>
              <a:rPr lang="pt-BR" dirty="0" smtClean="0"/>
              <a:t>Qual desses dois trabalhadores</a:t>
            </a:r>
            <a:r>
              <a:rPr lang="pt-BR" baseline="0" dirty="0" smtClean="0"/>
              <a:t> está usando o arnês corretamente? O da esquerda...    ou o da direita?</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87C210E-A118-479B-BA62-8849AB782B43}" type="slidenum">
              <a:rPr lang="en-US"/>
              <a:pPr/>
              <a:t>107</a:t>
            </a:fld>
            <a:endParaRPr lang="en-US"/>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pPr defTabSz="914350" fontAlgn="base">
              <a:spcBef>
                <a:spcPct val="30000"/>
              </a:spcBef>
              <a:spcAft>
                <a:spcPct val="0"/>
              </a:spcAft>
              <a:defRPr/>
            </a:pPr>
            <a:r>
              <a:rPr lang="pt-BR" dirty="0" smtClean="0"/>
              <a:t>Qual desses dois trabalhadores</a:t>
            </a:r>
            <a:r>
              <a:rPr lang="pt-BR" baseline="0" dirty="0" smtClean="0"/>
              <a:t> está usando o arnês corretamente? O da esquerda...    ou o da direita?</a:t>
            </a:r>
          </a:p>
          <a:p>
            <a:endParaRPr 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1EB49DE-F587-4F08-9809-F82EE4983B07}" type="slidenum">
              <a:rPr lang="en-US"/>
              <a:pPr/>
              <a:t>108</a:t>
            </a:fld>
            <a:endParaRPr lang="en-US"/>
          </a:p>
        </p:txBody>
      </p:sp>
      <p:sp>
        <p:nvSpPr>
          <p:cNvPr id="235522" name="Rectangle 2"/>
          <p:cNvSpPr>
            <a:spLocks noGrp="1" noRot="1" noChangeAspect="1" noChangeArrowheads="1" noTextEdit="1"/>
          </p:cNvSpPr>
          <p:nvPr>
            <p:ph type="sldImg"/>
          </p:nvPr>
        </p:nvSpPr>
        <p:spPr>
          <a:xfrm>
            <a:off x="1181100" y="698500"/>
            <a:ext cx="4648200" cy="3486150"/>
          </a:xfrm>
          <a:ln/>
        </p:spPr>
      </p:sp>
      <p:sp>
        <p:nvSpPr>
          <p:cNvPr id="235524" name="Rectangle 4"/>
          <p:cNvSpPr>
            <a:spLocks noGrp="1" noChangeArrowheads="1"/>
          </p:cNvSpPr>
          <p:nvPr>
            <p:ph type="body" idx="1"/>
          </p:nvPr>
        </p:nvSpPr>
        <p:spPr/>
        <p:txBody>
          <a:bodyPr/>
          <a:lstStyle/>
          <a:p>
            <a:r>
              <a:rPr lang="pt-PT" dirty="0">
                <a:latin typeface="Arial" pitchFamily="34" charset="0"/>
              </a:rPr>
              <a:t>Agora, sobre o dispositivo</a:t>
            </a:r>
            <a:r>
              <a:rPr lang="en-US" dirty="0">
                <a:latin typeface="Arial" pitchFamily="34" charset="0"/>
              </a:rPr>
              <a:t> </a:t>
            </a:r>
            <a:r>
              <a:rPr lang="en-US" dirty="0" err="1">
                <a:latin typeface="Arial" pitchFamily="34" charset="0"/>
              </a:rPr>
              <a:t>que</a:t>
            </a:r>
            <a:r>
              <a:rPr lang="en-US" dirty="0">
                <a:latin typeface="Arial" pitchFamily="34" charset="0"/>
              </a:rPr>
              <a:t> </a:t>
            </a:r>
            <a:r>
              <a:rPr lang="en-US" dirty="0" err="1">
                <a:latin typeface="Arial" pitchFamily="34" charset="0"/>
              </a:rPr>
              <a:t>conecta</a:t>
            </a:r>
            <a:r>
              <a:rPr lang="en-US" dirty="0">
                <a:latin typeface="Arial" pitchFamily="34" charset="0"/>
              </a:rPr>
              <a:t> a </a:t>
            </a:r>
            <a:r>
              <a:rPr lang="en-US" dirty="0" err="1">
                <a:latin typeface="Arial" pitchFamily="34" charset="0"/>
              </a:rPr>
              <a:t>ancoragem</a:t>
            </a:r>
            <a:r>
              <a:rPr lang="en-US" dirty="0">
                <a:latin typeface="Arial" pitchFamily="34" charset="0"/>
              </a:rPr>
              <a:t> e o </a:t>
            </a:r>
            <a:r>
              <a:rPr lang="en-US" dirty="0" err="1">
                <a:latin typeface="Arial" pitchFamily="34" charset="0"/>
              </a:rPr>
              <a:t>arnês</a:t>
            </a:r>
            <a:r>
              <a:rPr lang="en-US" dirty="0">
                <a:latin typeface="Arial" pitchFamily="34" charset="0"/>
              </a:rPr>
              <a:t> </a:t>
            </a:r>
            <a:r>
              <a:rPr lang="pt-PT" dirty="0">
                <a:latin typeface="Arial" pitchFamily="34" charset="0"/>
              </a:rPr>
              <a:t> ... o arnês ou as fitas.</a:t>
            </a:r>
            <a:endParaRPr lang="en-US" dirty="0"/>
          </a:p>
          <a:p>
            <a:pPr lvl="1" indent="-228587">
              <a:buFontTx/>
              <a:buChar char="•"/>
            </a:pPr>
            <a:r>
              <a:rPr lang="pt-PT" dirty="0">
                <a:latin typeface="Arial" pitchFamily="34" charset="0"/>
              </a:rPr>
              <a:t>As argolas e mosquetões devem ter uma resistência mínima à tensão de 5.000 libras (pounds).</a:t>
            </a:r>
            <a:endParaRPr lang="en-US" dirty="0"/>
          </a:p>
          <a:p>
            <a:pPr lvl="1" indent="-228587">
              <a:buFontTx/>
              <a:buChar char="•"/>
            </a:pPr>
            <a:r>
              <a:rPr lang="pt-PT" dirty="0">
                <a:latin typeface="Arial" pitchFamily="34" charset="0"/>
              </a:rPr>
              <a:t>Mosquetões devem ser de tamanho compatível com o ponto de conexão para evitar desligamento acidental, ou deve mosquetão tipo que trava.</a:t>
            </a:r>
            <a:endParaRPr lang="en-US" dirty="0"/>
          </a:p>
          <a:p>
            <a:r>
              <a:rPr lang="pt-PT" dirty="0">
                <a:latin typeface="Arial" pitchFamily="34" charset="0"/>
              </a:rPr>
              <a:t>A menos que o mosquetão seja de um tipo</a:t>
            </a:r>
            <a:r>
              <a:rPr lang="en-US" dirty="0" smtClean="0"/>
              <a:t> </a:t>
            </a:r>
            <a:r>
              <a:rPr lang="en-US" dirty="0" err="1" smtClean="0"/>
              <a:t>que</a:t>
            </a:r>
            <a:r>
              <a:rPr lang="en-US" dirty="0" smtClean="0"/>
              <a:t> </a:t>
            </a:r>
            <a:r>
              <a:rPr lang="en-US" dirty="0" err="1" smtClean="0"/>
              <a:t>trave</a:t>
            </a:r>
            <a:r>
              <a:rPr lang="en-US" dirty="0" smtClean="0"/>
              <a:t> e </a:t>
            </a:r>
            <a:r>
              <a:rPr lang="en-US" dirty="0" err="1" smtClean="0"/>
              <a:t>projetado</a:t>
            </a:r>
            <a:r>
              <a:rPr lang="en-US" dirty="0" smtClean="0"/>
              <a:t> </a:t>
            </a:r>
            <a:r>
              <a:rPr lang="en-US" dirty="0" err="1" smtClean="0"/>
              <a:t>para</a:t>
            </a:r>
            <a:r>
              <a:rPr lang="en-US" dirty="0" smtClean="0"/>
              <a:t> as </a:t>
            </a:r>
            <a:r>
              <a:rPr lang="en-US" dirty="0" err="1" smtClean="0"/>
              <a:t>seguintes</a:t>
            </a:r>
            <a:r>
              <a:rPr lang="en-US" dirty="0" smtClean="0"/>
              <a:t> </a:t>
            </a:r>
            <a:r>
              <a:rPr lang="en-US" dirty="0" err="1" smtClean="0"/>
              <a:t>conexões</a:t>
            </a:r>
            <a:r>
              <a:rPr lang="en-US" dirty="0" smtClean="0"/>
              <a:t>, </a:t>
            </a:r>
            <a:r>
              <a:rPr lang="en-US" dirty="0" err="1" smtClean="0"/>
              <a:t>eles</a:t>
            </a:r>
            <a:r>
              <a:rPr lang="en-US" dirty="0" smtClean="0"/>
              <a:t> </a:t>
            </a:r>
            <a:r>
              <a:rPr lang="en-US" dirty="0" err="1" smtClean="0"/>
              <a:t>não</a:t>
            </a:r>
            <a:r>
              <a:rPr lang="en-US" dirty="0" smtClean="0"/>
              <a:t> </a:t>
            </a:r>
            <a:r>
              <a:rPr lang="en-US" dirty="0" err="1" smtClean="0"/>
              <a:t>devem</a:t>
            </a:r>
            <a:r>
              <a:rPr lang="en-US" dirty="0" smtClean="0"/>
              <a:t> ser </a:t>
            </a:r>
            <a:r>
              <a:rPr lang="en-US" dirty="0" err="1" smtClean="0"/>
              <a:t>conectados</a:t>
            </a:r>
            <a:r>
              <a:rPr lang="en-US" dirty="0" smtClean="0"/>
              <a:t>:</a:t>
            </a:r>
            <a:endParaRPr lang="en-US" dirty="0"/>
          </a:p>
          <a:p>
            <a:pPr lvl="1" indent="-228587">
              <a:buFontTx/>
              <a:buChar char="•"/>
            </a:pPr>
            <a:r>
              <a:rPr lang="pt-PT" dirty="0">
                <a:latin typeface="Arial" pitchFamily="34" charset="0"/>
              </a:rPr>
              <a:t>Diretamente à corda, à fita ou cabo;</a:t>
            </a:r>
            <a:r>
              <a:rPr lang="en-US" dirty="0" smtClean="0"/>
              <a:t> (1926.502 (d) (6) (</a:t>
            </a:r>
            <a:r>
              <a:rPr lang="en-US" dirty="0" err="1" smtClean="0"/>
              <a:t>i</a:t>
            </a:r>
            <a:r>
              <a:rPr lang="en-US" dirty="0" smtClean="0"/>
              <a:t>))</a:t>
            </a:r>
            <a:endParaRPr lang="en-US" dirty="0"/>
          </a:p>
          <a:p>
            <a:pPr lvl="1" indent="-228587">
              <a:buFontTx/>
              <a:buChar char="•"/>
            </a:pPr>
            <a:r>
              <a:rPr lang="pt-PT" dirty="0">
                <a:latin typeface="Arial" pitchFamily="34" charset="0"/>
              </a:rPr>
              <a:t>Uns aos outros; (1926.502 (d) (6) (ii))</a:t>
            </a:r>
            <a:endParaRPr lang="en-US" dirty="0"/>
          </a:p>
          <a:p>
            <a:pPr lvl="1" indent="-228587">
              <a:buFontTx/>
              <a:buChar char="•"/>
            </a:pPr>
            <a:r>
              <a:rPr lang="pt-PT" dirty="0">
                <a:latin typeface="Arial" pitchFamily="34" charset="0"/>
              </a:rPr>
              <a:t>À uma argola, d-ring., ou gancho outro gancho onde já haja um outro conectado;</a:t>
            </a:r>
            <a:r>
              <a:rPr lang="en-US" dirty="0" smtClean="0"/>
              <a:t> (1926.502 (d) (6) (iii))</a:t>
            </a:r>
            <a:endParaRPr lang="en-US" dirty="0"/>
          </a:p>
          <a:p>
            <a:pPr lvl="1" indent="-228587">
              <a:buFontTx/>
              <a:buChar char="•"/>
            </a:pPr>
            <a:r>
              <a:rPr lang="pt-PT" dirty="0">
                <a:latin typeface="Arial" pitchFamily="34" charset="0"/>
              </a:rPr>
              <a:t>À uma linha, cabo horizontal; (1926.502 (d) (6) (iv)), ou:</a:t>
            </a:r>
            <a:endParaRPr lang="en-US" dirty="0"/>
          </a:p>
          <a:p>
            <a:pPr lvl="1" indent="-228587">
              <a:buFontTx/>
              <a:buChar char="•"/>
            </a:pPr>
            <a:r>
              <a:rPr lang="pt-PT" dirty="0">
                <a:latin typeface="Arial" pitchFamily="34" charset="0"/>
              </a:rPr>
              <a:t>À qualquer objeto que seja incompatível em formato ou tamanho, em relação ao gancho, argola, de tal forma que os mosquetões se soltem sozinhos, causando acidentes. (1926.502 (d) (6) (v)) </a:t>
            </a:r>
            <a:endParaRPr 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63E3E24-283C-4822-8E8C-89564ED05CB5}" type="slidenum">
              <a:rPr lang="en-US"/>
              <a:pPr/>
              <a:t>109</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r>
              <a:rPr lang="pt-PT" dirty="0">
                <a:latin typeface="Arial" pitchFamily="34" charset="0"/>
              </a:rPr>
              <a:t>As fitas devem ter uma resistência mínima de 5.000 libras (pounds). (1926.502 (d) (9))</a:t>
            </a:r>
            <a:br>
              <a:rPr lang="pt-PT" dirty="0">
                <a:latin typeface="Arial" pitchFamily="34" charset="0"/>
              </a:rPr>
            </a:br>
            <a:r>
              <a:rPr lang="pt-PT" dirty="0">
                <a:latin typeface="Arial" pitchFamily="34" charset="0"/>
              </a:rPr>
              <a:t>Devem ser elásticas o suficiente que, automaticamente, limite de distância da queda livre a 2 pés (feet)  (0,61 m) ou menos, e devem ser capazes de sustentar uma carga de tração mínimo de 3.000 libras (pounds)  aplicada ao dispositivo com a tábua de salvação ou de corda na posição totalmente estendida. (1926.502 (d) (12))</a:t>
            </a:r>
            <a:br>
              <a:rPr lang="pt-PT" dirty="0">
                <a:latin typeface="Arial" pitchFamily="34" charset="0"/>
              </a:rPr>
            </a:br>
            <a:r>
              <a:rPr lang="pt-PT" dirty="0">
                <a:latin typeface="Arial" pitchFamily="34" charset="0"/>
              </a:rPr>
              <a:t>Fitas elásticas que permita a queda livre a no máximo 2 pés (0,61 m). Fitas custuradas, e que estejam deformadas devem ser capazes de sustentar uma carga de tração mínima de 5.000 libras (pounds) aplicadas ao dispositivo, com a tábua de salvação ou de corda na posição totalmente estendida. (1926.502 (d) (13))</a:t>
            </a:r>
            <a:br>
              <a:rPr lang="pt-PT" dirty="0">
                <a:latin typeface="Arial" pitchFamily="34" charset="0"/>
              </a:rPr>
            </a:br>
            <a:r>
              <a:rPr lang="pt-PT" dirty="0">
                <a:latin typeface="Arial" pitchFamily="34" charset="0"/>
              </a:rPr>
              <a:t>Cordas e correias, utilizadas, e componentes similares devem ser feitos de fibras sintéticas. </a:t>
            </a:r>
            <a:r>
              <a:rPr lang="en-US" dirty="0" smtClean="0"/>
              <a:t> </a:t>
            </a:r>
            <a:r>
              <a:rPr lang="en-US" dirty="0"/>
              <a:t>(</a:t>
            </a:r>
            <a:r>
              <a:rPr lang="en-US" dirty="0">
                <a:hlinkClick r:id="rId3"/>
              </a:rPr>
              <a:t>1926.502(d)(14)</a:t>
            </a:r>
            <a:r>
              <a:rPr lang="en-US" dirty="0"/>
              <a:t>)</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D0EF21C-3D9A-43A7-AF72-58234750A573}" type="slidenum">
              <a:rPr lang="en-US"/>
              <a:pPr/>
              <a:t>110</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r>
              <a:rPr lang="pt-PT" dirty="0">
                <a:latin typeface="Arial" pitchFamily="34" charset="0"/>
              </a:rPr>
              <a:t>Embora a norma não mencione os sistemas de retenção pessoal à queda, a OSHA já disse, anteriormente, que aceita um sistema de retenção devidamente utilizado na retensão à queda no lugar de um sistema pessoal de antiqueda quando o sistema de retenção é usado, de tal forma, que impeça o trabalhador de ser exposto a o perigo da queda. </a:t>
            </a:r>
            <a:endParaRPr 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A94B02D-ADEB-4770-8343-064EBF632529}" type="slidenum">
              <a:rPr lang="en-US"/>
              <a:pPr/>
              <a:t>111</a:t>
            </a:fld>
            <a:endParaRPr lang="en-US"/>
          </a:p>
        </p:txBody>
      </p:sp>
      <p:sp>
        <p:nvSpPr>
          <p:cNvPr id="241666" name="Rectangle 2"/>
          <p:cNvSpPr>
            <a:spLocks noGrp="1" noRot="1" noChangeAspect="1" noChangeArrowheads="1" noTextEdit="1"/>
          </p:cNvSpPr>
          <p:nvPr>
            <p:ph type="sldImg"/>
          </p:nvPr>
        </p:nvSpPr>
        <p:spPr>
          <a:xfrm>
            <a:off x="1182688" y="696913"/>
            <a:ext cx="4648200" cy="3486150"/>
          </a:xfrm>
          <a:ln/>
        </p:spPr>
      </p:sp>
      <p:sp>
        <p:nvSpPr>
          <p:cNvPr id="241668" name="Rectangle 4"/>
          <p:cNvSpPr>
            <a:spLocks noGrp="1" noChangeArrowheads="1"/>
          </p:cNvSpPr>
          <p:nvPr>
            <p:ph type="body" idx="1"/>
          </p:nvPr>
        </p:nvSpPr>
        <p:spPr/>
        <p:txBody>
          <a:bodyPr/>
          <a:lstStyle/>
          <a:p>
            <a:r>
              <a:rPr lang="pt-PT" dirty="0">
                <a:latin typeface="Arial" pitchFamily="34" charset="0"/>
              </a:rPr>
              <a:t>A retensão de proteção é usada pricipalmente quando o trabalhador está executando seu serviça nas beiradas da construção. E, às vezes,pode ser difícil manter o dispositivo com folga o suficiente para permitir que o trabalhador realize suas tarefas e não  é usada na maioria dos trabalhos em telhados.</a:t>
            </a:r>
            <a:endParaRPr lang="en-US" dirty="0"/>
          </a:p>
          <a:p>
            <a:pPr lvl="1" indent="-228587">
              <a:buFontTx/>
              <a:buChar char="•"/>
            </a:pPr>
            <a:r>
              <a:rPr lang="pt-PT" dirty="0">
                <a:latin typeface="Arial" pitchFamily="34" charset="0"/>
              </a:rPr>
              <a:t>A retensão à queda pode ser um cinto ou arnês.</a:t>
            </a:r>
            <a:endParaRPr lang="en-US" dirty="0"/>
          </a:p>
          <a:p>
            <a:pPr lvl="1" indent="-228587">
              <a:buFontTx/>
              <a:buChar char="•"/>
            </a:pPr>
            <a:r>
              <a:rPr lang="pt-PT" dirty="0">
                <a:latin typeface="Arial" pitchFamily="34" charset="0"/>
              </a:rPr>
              <a:t>Devem ser usados de forma a que o trabalhador não consiga ir além da área segua, evitando as beiradas perigosas.</a:t>
            </a:r>
            <a:endParaRPr lang="en-US" dirty="0"/>
          </a:p>
          <a:p>
            <a:pPr lvl="1" indent="-228587">
              <a:buFontTx/>
              <a:buChar char="•"/>
            </a:pPr>
            <a:r>
              <a:rPr lang="pt-BR" dirty="0">
                <a:latin typeface="Arial" pitchFamily="34" charset="0"/>
              </a:rPr>
              <a:t>As fitas devem ser ajustadas de forma que permita movimento ao trabalhador, que ele consiga realizar as suas tarefas no trabalho.</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2D0AD2D-467F-BF4D-AC97-0C8C4649E989}" type="slidenum">
              <a:rPr lang="pt-BR"/>
              <a:pPr/>
              <a:t>13</a:t>
            </a:fld>
            <a:endParaRPr lang="pt-BR"/>
          </a:p>
        </p:txBody>
      </p:sp>
      <p:sp>
        <p:nvSpPr>
          <p:cNvPr id="43011"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2" tIns="46587" rIns="93172" bIns="46587" anchor="ctr">
            <a:prstTxWarp prst="textNoShape">
              <a:avLst/>
            </a:prstTxWarp>
          </a:bodyPr>
          <a:lstStyle/>
          <a:p>
            <a:endParaRPr lang="pt-BR"/>
          </a:p>
        </p:txBody>
      </p:sp>
      <p:sp>
        <p:nvSpPr>
          <p:cNvPr id="43012" name="Rectangle 2"/>
          <p:cNvSpPr>
            <a:spLocks noGrp="1" noChangeArrowheads="1"/>
          </p:cNvSpPr>
          <p:nvPr>
            <p:ph type="body"/>
          </p:nvPr>
        </p:nvSpPr>
        <p:spPr>
          <a:xfrm>
            <a:off x="935039" y="4416426"/>
            <a:ext cx="5140325" cy="4192588"/>
          </a:xfrm>
          <a:solidFill>
            <a:srgbClr val="FFFFFF"/>
          </a:solidFill>
          <a:ln w="9360">
            <a:solidFill>
              <a:srgbClr val="000000"/>
            </a:solid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A93AA073-09D0-7441-AB54-7D8CDC5F1C38}" type="slidenum">
              <a:rPr lang="en-US"/>
              <a:pPr/>
              <a:t>112</a:t>
            </a:fld>
            <a:endParaRPr lang="en-US"/>
          </a:p>
        </p:txBody>
      </p:sp>
      <p:sp>
        <p:nvSpPr>
          <p:cNvPr id="242691" name="Rectangle 2"/>
          <p:cNvSpPr>
            <a:spLocks noGrp="1" noRot="1" noChangeAspect="1" noChangeArrowheads="1" noTextEdit="1"/>
          </p:cNvSpPr>
          <p:nvPr>
            <p:ph type="sldImg"/>
          </p:nvPr>
        </p:nvSpPr>
        <p:spPr>
          <a:xfrm>
            <a:off x="1184275" y="698500"/>
            <a:ext cx="4646613" cy="3484563"/>
          </a:xfrm>
          <a:ln/>
        </p:spPr>
      </p:sp>
      <p:sp>
        <p:nvSpPr>
          <p:cNvPr id="242692" name="Rectangle 3"/>
          <p:cNvSpPr>
            <a:spLocks noGrp="1" noChangeArrowheads="1"/>
          </p:cNvSpPr>
          <p:nvPr>
            <p:ph type="body" idx="1"/>
          </p:nvPr>
        </p:nvSpPr>
        <p:spPr>
          <a:xfrm>
            <a:off x="701675" y="4416425"/>
            <a:ext cx="5607050" cy="4181475"/>
          </a:xfrm>
          <a:noFill/>
          <a:ln/>
        </p:spPr>
        <p:txBody>
          <a:bodyPr/>
          <a:lstStyle/>
          <a:p>
            <a:r>
              <a:rPr lang="en-US" b="1" dirty="0" err="1" smtClean="0">
                <a:latin typeface="Arial" pitchFamily="-109" charset="0"/>
                <a:ea typeface="ＭＳ Ｐゴシック" pitchFamily="-109" charset="-128"/>
                <a:cs typeface="ＭＳ Ｐゴシック" pitchFamily="-109" charset="-128"/>
              </a:rPr>
              <a:t>Notas</a:t>
            </a:r>
            <a:r>
              <a:rPr lang="en-US" b="1" baseline="0" dirty="0" smtClean="0">
                <a:latin typeface="Arial" pitchFamily="-109" charset="0"/>
                <a:ea typeface="ＭＳ Ｐゴシック" pitchFamily="-109" charset="-128"/>
                <a:cs typeface="ＭＳ Ｐゴシック" pitchFamily="-109" charset="-128"/>
              </a:rPr>
              <a:t> </a:t>
            </a:r>
            <a:r>
              <a:rPr lang="en-US" b="1" baseline="0" dirty="0" err="1" smtClean="0">
                <a:latin typeface="Arial" pitchFamily="-109" charset="0"/>
                <a:ea typeface="ＭＳ Ｐゴシック" pitchFamily="-109" charset="-128"/>
                <a:cs typeface="ＭＳ Ｐゴシック" pitchFamily="-109" charset="-128"/>
              </a:rPr>
              <a:t>para</a:t>
            </a:r>
            <a:r>
              <a:rPr lang="en-US" b="1" baseline="0" dirty="0" smtClean="0">
                <a:latin typeface="Arial" pitchFamily="-109" charset="0"/>
                <a:ea typeface="ＭＳ Ｐゴシック" pitchFamily="-109" charset="-128"/>
                <a:cs typeface="ＭＳ Ｐゴシック" pitchFamily="-109" charset="-128"/>
              </a:rPr>
              <a:t> o </a:t>
            </a:r>
            <a:r>
              <a:rPr lang="en-US" b="1" baseline="0" dirty="0" err="1" smtClean="0">
                <a:latin typeface="Arial" pitchFamily="-109" charset="0"/>
                <a:ea typeface="ＭＳ Ｐゴシック" pitchFamily="-109" charset="-128"/>
                <a:cs typeface="ＭＳ Ｐゴシック" pitchFamily="-109" charset="-128"/>
              </a:rPr>
              <a:t>treinador</a:t>
            </a:r>
            <a:r>
              <a:rPr lang="en-US" b="1" dirty="0" smtClean="0">
                <a:latin typeface="Arial" pitchFamily="-109" charset="0"/>
                <a:ea typeface="ＭＳ Ｐゴシック" pitchFamily="-109" charset="-128"/>
                <a:cs typeface="ＭＳ Ｐゴシック" pitchFamily="-109" charset="-128"/>
              </a:rPr>
              <a:t>:</a:t>
            </a:r>
            <a:endParaRPr lang="en-US" b="1" dirty="0">
              <a:latin typeface="Arial" pitchFamily="-109" charset="0"/>
              <a:ea typeface="ＭＳ Ｐゴシック" pitchFamily="-109" charset="-128"/>
              <a:cs typeface="ＭＳ Ｐゴシック" pitchFamily="-109" charset="-128"/>
            </a:endParaRPr>
          </a:p>
          <a:p>
            <a:endParaRPr lang="en-US" b="1" dirty="0">
              <a:latin typeface="Arial" pitchFamily="-109" charset="0"/>
              <a:ea typeface="ＭＳ Ｐゴシック" pitchFamily="-109" charset="-128"/>
              <a:cs typeface="ＭＳ Ｐゴシック" pitchFamily="-109" charset="-128"/>
            </a:endParaRPr>
          </a:p>
          <a:p>
            <a:r>
              <a:rPr lang="pt-BR" dirty="0" smtClean="0">
                <a:latin typeface="Arial" pitchFamily="-109" charset="0"/>
                <a:ea typeface="ＭＳ Ｐゴシック" pitchFamily="-109" charset="-128"/>
                <a:cs typeface="ＭＳ Ｐゴシック" pitchFamily="-109" charset="-128"/>
              </a:rPr>
              <a:t>É  muito importante para os participantes entender que ambos tem o seu lugar, dependendo das circunstâncias, mas prevenindo o vertical é sempre o melhor, se for possível.</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C899DA83-4777-F44C-A68E-01D6D28CBDD8}" type="slidenum">
              <a:rPr lang="en-US"/>
              <a:pPr/>
              <a:t>113</a:t>
            </a:fld>
            <a:endParaRPr lang="en-US"/>
          </a:p>
        </p:txBody>
      </p:sp>
      <p:sp>
        <p:nvSpPr>
          <p:cNvPr id="244739" name="Rectangle 2"/>
          <p:cNvSpPr>
            <a:spLocks noGrp="1" noRot="1" noChangeAspect="1" noChangeArrowheads="1" noTextEdit="1"/>
          </p:cNvSpPr>
          <p:nvPr>
            <p:ph type="sldImg"/>
          </p:nvPr>
        </p:nvSpPr>
        <p:spPr>
          <a:xfrm>
            <a:off x="1184275" y="698500"/>
            <a:ext cx="4646613" cy="3484563"/>
          </a:xfrm>
          <a:ln/>
        </p:spPr>
      </p:sp>
      <p:sp>
        <p:nvSpPr>
          <p:cNvPr id="244740" name="Rectangle 3"/>
          <p:cNvSpPr>
            <a:spLocks noGrp="1" noChangeArrowheads="1"/>
          </p:cNvSpPr>
          <p:nvPr>
            <p:ph type="body" idx="1"/>
          </p:nvPr>
        </p:nvSpPr>
        <p:spPr>
          <a:xfrm>
            <a:off x="701675" y="4416425"/>
            <a:ext cx="5607050" cy="4181475"/>
          </a:xfrm>
          <a:noFill/>
          <a:ln/>
        </p:spPr>
        <p:txBody>
          <a:bodyPr/>
          <a:lstStyle/>
          <a:p>
            <a:r>
              <a:rPr lang="en-US" b="1" dirty="0" err="1" smtClean="0">
                <a:latin typeface="Arial" pitchFamily="-109" charset="0"/>
                <a:ea typeface="ＭＳ Ｐゴシック" pitchFamily="-109" charset="-128"/>
                <a:cs typeface="ＭＳ Ｐゴシック" pitchFamily="-109" charset="-128"/>
              </a:rPr>
              <a:t>Notas</a:t>
            </a:r>
            <a:r>
              <a:rPr lang="en-US" b="1" dirty="0" smtClean="0">
                <a:latin typeface="Arial" pitchFamily="-109" charset="0"/>
                <a:ea typeface="ＭＳ Ｐゴシック" pitchFamily="-109" charset="-128"/>
                <a:cs typeface="ＭＳ Ｐゴシック" pitchFamily="-109" charset="-128"/>
              </a:rPr>
              <a:t> </a:t>
            </a:r>
            <a:r>
              <a:rPr lang="en-US" b="1" dirty="0" err="1" smtClean="0">
                <a:latin typeface="Arial" pitchFamily="-109" charset="0"/>
                <a:ea typeface="ＭＳ Ｐゴシック" pitchFamily="-109" charset="-128"/>
                <a:cs typeface="ＭＳ Ｐゴシック" pitchFamily="-109" charset="-128"/>
              </a:rPr>
              <a:t>para</a:t>
            </a:r>
            <a:r>
              <a:rPr lang="en-US" b="1" dirty="0" smtClean="0">
                <a:latin typeface="Arial" pitchFamily="-109" charset="0"/>
                <a:ea typeface="ＭＳ Ｐゴシック" pitchFamily="-109" charset="-128"/>
                <a:cs typeface="ＭＳ Ｐゴシック" pitchFamily="-109" charset="-128"/>
              </a:rPr>
              <a:t> o </a:t>
            </a:r>
            <a:r>
              <a:rPr lang="en-US" b="1" dirty="0" err="1" smtClean="0">
                <a:latin typeface="Arial" pitchFamily="-109" charset="0"/>
                <a:ea typeface="ＭＳ Ｐゴシック" pitchFamily="-109" charset="-128"/>
                <a:cs typeface="ＭＳ Ｐゴシック" pitchFamily="-109" charset="-128"/>
              </a:rPr>
              <a:t>treinador</a:t>
            </a:r>
            <a:r>
              <a:rPr lang="en-US" b="1" dirty="0" smtClean="0">
                <a:latin typeface="Arial" pitchFamily="-109" charset="0"/>
                <a:ea typeface="ＭＳ Ｐゴシック" pitchFamily="-109" charset="-128"/>
                <a:cs typeface="ＭＳ Ｐゴシック" pitchFamily="-109" charset="-128"/>
              </a:rPr>
              <a:t>:</a:t>
            </a:r>
            <a:endParaRPr lang="en-US" b="1" dirty="0">
              <a:latin typeface="Arial" pitchFamily="-109" charset="0"/>
              <a:ea typeface="ＭＳ Ｐゴシック" pitchFamily="-109" charset="-128"/>
              <a:cs typeface="ＭＳ Ｐゴシック" pitchFamily="-109" charset="-128"/>
            </a:endParaRPr>
          </a:p>
          <a:p>
            <a:endParaRPr lang="en-US" b="1" dirty="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É </a:t>
            </a:r>
            <a:r>
              <a:rPr lang="en-US" dirty="0" err="1" smtClean="0">
                <a:latin typeface="Arial" pitchFamily="-109" charset="0"/>
                <a:ea typeface="ＭＳ Ｐゴシック" pitchFamily="-109" charset="-128"/>
                <a:cs typeface="ＭＳ Ｐゴシック" pitchFamily="-109" charset="-128"/>
              </a:rPr>
              <a:t>muito</a:t>
            </a:r>
            <a:r>
              <a:rPr lang="en-US" dirty="0" smtClean="0">
                <a:latin typeface="Arial" pitchFamily="-109" charset="0"/>
                <a:ea typeface="ＭＳ Ｐゴシック" pitchFamily="-109" charset="-128"/>
                <a:cs typeface="ＭＳ Ｐゴシック" pitchFamily="-109" charset="-128"/>
              </a:rPr>
              <a:t> </a:t>
            </a:r>
            <a:r>
              <a:rPr lang="en-US" dirty="0" err="1" smtClean="0">
                <a:latin typeface="Arial" pitchFamily="-109" charset="0"/>
                <a:ea typeface="ＭＳ Ｐゴシック" pitchFamily="-109" charset="-128"/>
                <a:cs typeface="ＭＳ Ｐゴシック" pitchFamily="-109" charset="-128"/>
              </a:rPr>
              <a:t>importante</a:t>
            </a:r>
            <a:r>
              <a:rPr lang="en-US" dirty="0" smtClean="0">
                <a:latin typeface="Arial" pitchFamily="-109" charset="0"/>
                <a:ea typeface="ＭＳ Ｐゴシック" pitchFamily="-109" charset="-128"/>
                <a:cs typeface="ＭＳ Ｐゴシック" pitchFamily="-109" charset="-128"/>
              </a:rPr>
              <a:t> </a:t>
            </a:r>
            <a:r>
              <a:rPr lang="en-US" dirty="0" err="1" smtClean="0">
                <a:latin typeface="Arial" pitchFamily="-109" charset="0"/>
                <a:ea typeface="ＭＳ Ｐゴシック" pitchFamily="-109" charset="-128"/>
                <a:cs typeface="ＭＳ Ｐゴシック" pitchFamily="-109" charset="-128"/>
              </a:rPr>
              <a:t>para</a:t>
            </a:r>
            <a:r>
              <a:rPr lang="en-US" dirty="0" smtClean="0">
                <a:latin typeface="Arial" pitchFamily="-109" charset="0"/>
                <a:ea typeface="ＭＳ Ｐゴシック" pitchFamily="-109" charset="-128"/>
                <a:cs typeface="ＭＳ Ｐゴシック" pitchFamily="-109" charset="-128"/>
              </a:rPr>
              <a:t> </a:t>
            </a:r>
            <a:r>
              <a:rPr lang="en-US" dirty="0" err="1" smtClean="0">
                <a:latin typeface="Arial" pitchFamily="-109" charset="0"/>
                <a:ea typeface="ＭＳ Ｐゴシック" pitchFamily="-109" charset="-128"/>
                <a:cs typeface="ＭＳ Ｐゴシック" pitchFamily="-109" charset="-128"/>
              </a:rPr>
              <a:t>os</a:t>
            </a:r>
            <a:r>
              <a:rPr lang="en-US" dirty="0" smtClean="0">
                <a:latin typeface="Arial" pitchFamily="-109" charset="0"/>
                <a:ea typeface="ＭＳ Ｐゴシック" pitchFamily="-109" charset="-128"/>
                <a:cs typeface="ＭＳ Ｐゴシック" pitchFamily="-109" charset="-128"/>
              </a:rPr>
              <a:t> </a:t>
            </a:r>
            <a:r>
              <a:rPr lang="en-US" dirty="0" err="1" smtClean="0">
                <a:latin typeface="Arial" pitchFamily="-109" charset="0"/>
                <a:ea typeface="ＭＳ Ｐゴシック" pitchFamily="-109" charset="-128"/>
                <a:cs typeface="ＭＳ Ｐゴシック" pitchFamily="-109" charset="-128"/>
              </a:rPr>
              <a:t>participantes</a:t>
            </a:r>
            <a:r>
              <a:rPr lang="en-US" dirty="0" smtClean="0">
                <a:latin typeface="Arial" pitchFamily="-109" charset="0"/>
                <a:ea typeface="ＭＳ Ｐゴシック" pitchFamily="-109" charset="-128"/>
                <a:cs typeface="ＭＳ Ｐゴシック" pitchFamily="-109" charset="-128"/>
              </a:rPr>
              <a:t> </a:t>
            </a:r>
            <a:r>
              <a:rPr lang="en-US" dirty="0" err="1" smtClean="0">
                <a:latin typeface="Arial" pitchFamily="-109" charset="0"/>
                <a:ea typeface="ＭＳ Ｐゴシック" pitchFamily="-109" charset="-128"/>
                <a:cs typeface="ＭＳ Ｐゴシック" pitchFamily="-109" charset="-128"/>
              </a:rPr>
              <a:t>entenderem</a:t>
            </a:r>
            <a:r>
              <a:rPr lang="en-US" dirty="0" smtClean="0">
                <a:latin typeface="Arial" pitchFamily="-109" charset="0"/>
                <a:ea typeface="ＭＳ Ｐゴシック" pitchFamily="-109" charset="-128"/>
                <a:cs typeface="ＭＳ Ｐゴシック" pitchFamily="-109" charset="-128"/>
              </a:rPr>
              <a:t> </a:t>
            </a:r>
            <a:r>
              <a:rPr lang="en-US" dirty="0" err="1" smtClean="0">
                <a:latin typeface="Arial" pitchFamily="-109" charset="0"/>
                <a:ea typeface="ＭＳ Ｐゴシック" pitchFamily="-109" charset="-128"/>
                <a:cs typeface="ＭＳ Ｐゴシック" pitchFamily="-109" charset="-128"/>
              </a:rPr>
              <a:t>que</a:t>
            </a:r>
            <a:r>
              <a:rPr lang="en-US" dirty="0" smtClean="0">
                <a:latin typeface="Arial" pitchFamily="-109" charset="0"/>
                <a:ea typeface="ＭＳ Ｐゴシック" pitchFamily="-109" charset="-128"/>
                <a:cs typeface="ＭＳ Ｐゴシック" pitchFamily="-109" charset="-128"/>
              </a:rPr>
              <a:t> ambos tem o </a:t>
            </a:r>
            <a:r>
              <a:rPr lang="en-US" dirty="0" err="1" smtClean="0">
                <a:latin typeface="Arial" pitchFamily="-109" charset="0"/>
                <a:ea typeface="ＭＳ Ｐゴシック" pitchFamily="-109" charset="-128"/>
                <a:cs typeface="ＭＳ Ｐゴシック" pitchFamily="-109" charset="-128"/>
              </a:rPr>
              <a:t>seu</a:t>
            </a:r>
            <a:r>
              <a:rPr lang="en-US" dirty="0" smtClean="0">
                <a:latin typeface="Arial" pitchFamily="-109" charset="0"/>
                <a:ea typeface="ＭＳ Ｐゴシック" pitchFamily="-109" charset="-128"/>
                <a:cs typeface="ＭＳ Ｐゴシック" pitchFamily="-109" charset="-128"/>
              </a:rPr>
              <a:t> </a:t>
            </a:r>
            <a:r>
              <a:rPr lang="en-US" dirty="0" err="1" smtClean="0">
                <a:latin typeface="Arial" pitchFamily="-109" charset="0"/>
                <a:ea typeface="ＭＳ Ｐゴシック" pitchFamily="-109" charset="-128"/>
                <a:cs typeface="ＭＳ Ｐゴシック" pitchFamily="-109" charset="-128"/>
              </a:rPr>
              <a:t>lugar</a:t>
            </a:r>
            <a:r>
              <a:rPr lang="en-US" dirty="0" smtClean="0">
                <a:latin typeface="Arial" pitchFamily="-109" charset="0"/>
                <a:ea typeface="ＭＳ Ｐゴシック" pitchFamily="-109" charset="-128"/>
                <a:cs typeface="ＭＳ Ｐゴシック" pitchFamily="-109" charset="-128"/>
              </a:rPr>
              <a:t>, </a:t>
            </a:r>
            <a:r>
              <a:rPr lang="en-US" dirty="0" err="1" smtClean="0">
                <a:latin typeface="Arial" pitchFamily="-109" charset="0"/>
                <a:ea typeface="ＭＳ Ｐゴシック" pitchFamily="-109" charset="-128"/>
                <a:cs typeface="ＭＳ Ｐゴシック" pitchFamily="-109" charset="-128"/>
              </a:rPr>
              <a:t>depende</a:t>
            </a:r>
            <a:r>
              <a:rPr lang="en-US" dirty="0" smtClean="0">
                <a:latin typeface="Arial" pitchFamily="-109" charset="0"/>
                <a:ea typeface="ＭＳ Ｐゴシック" pitchFamily="-109" charset="-128"/>
                <a:cs typeface="ＭＳ Ｐゴシック" pitchFamily="-109" charset="-128"/>
              </a:rPr>
              <a:t> de </a:t>
            </a:r>
            <a:r>
              <a:rPr lang="en-US" dirty="0" err="1" smtClean="0">
                <a:latin typeface="Arial" pitchFamily="-109" charset="0"/>
                <a:ea typeface="ＭＳ Ｐゴシック" pitchFamily="-109" charset="-128"/>
                <a:cs typeface="ＭＳ Ｐゴシック" pitchFamily="-109" charset="-128"/>
              </a:rPr>
              <a:t>cada</a:t>
            </a:r>
            <a:r>
              <a:rPr lang="en-US" dirty="0" smtClean="0">
                <a:latin typeface="Arial" pitchFamily="-109" charset="0"/>
                <a:ea typeface="ＭＳ Ｐゴシック" pitchFamily="-109" charset="-128"/>
                <a:cs typeface="ＭＳ Ｐゴシック" pitchFamily="-109" charset="-128"/>
              </a:rPr>
              <a:t> </a:t>
            </a:r>
            <a:r>
              <a:rPr lang="en-US" dirty="0" err="1" smtClean="0">
                <a:latin typeface="Arial" pitchFamily="-109" charset="0"/>
                <a:ea typeface="ＭＳ Ｐゴシック" pitchFamily="-109" charset="-128"/>
                <a:cs typeface="ＭＳ Ｐゴシック" pitchFamily="-109" charset="-128"/>
              </a:rPr>
              <a:t>circunstância</a:t>
            </a:r>
            <a:r>
              <a:rPr lang="en-US" dirty="0" smtClean="0">
                <a:latin typeface="Arial" pitchFamily="-109" charset="0"/>
                <a:ea typeface="ＭＳ Ｐゴシック" pitchFamily="-109" charset="-128"/>
                <a:cs typeface="ＭＳ Ｐゴシック" pitchFamily="-109" charset="-128"/>
              </a:rPr>
              <a:t>, </a:t>
            </a:r>
            <a:r>
              <a:rPr lang="en-US" dirty="0" err="1" smtClean="0">
                <a:latin typeface="Arial" pitchFamily="-109" charset="0"/>
                <a:ea typeface="ＭＳ Ｐゴシック" pitchFamily="-109" charset="-128"/>
                <a:cs typeface="ＭＳ Ｐゴシック" pitchFamily="-109" charset="-128"/>
              </a:rPr>
              <a:t>mas</a:t>
            </a:r>
            <a:r>
              <a:rPr lang="en-US" dirty="0" smtClean="0">
                <a:latin typeface="Arial" pitchFamily="-109" charset="0"/>
                <a:ea typeface="ＭＳ Ｐゴシック" pitchFamily="-109" charset="-128"/>
                <a:cs typeface="ＭＳ Ｐゴシック" pitchFamily="-109" charset="-128"/>
              </a:rPr>
              <a:t> </a:t>
            </a:r>
            <a:r>
              <a:rPr lang="en-US" dirty="0" err="1" smtClean="0">
                <a:latin typeface="Arial" pitchFamily="-109" charset="0"/>
                <a:ea typeface="ＭＳ Ｐゴシック" pitchFamily="-109" charset="-128"/>
                <a:cs typeface="ＭＳ Ｐゴシック" pitchFamily="-109" charset="-128"/>
              </a:rPr>
              <a:t>prevenindo</a:t>
            </a:r>
            <a:r>
              <a:rPr lang="en-US" dirty="0" smtClean="0">
                <a:latin typeface="Arial" pitchFamily="-109" charset="0"/>
                <a:ea typeface="ＭＳ Ｐゴシック" pitchFamily="-109" charset="-128"/>
                <a:cs typeface="ＭＳ Ｐゴシック" pitchFamily="-109" charset="-128"/>
              </a:rPr>
              <a:t> o vertical é </a:t>
            </a:r>
            <a:r>
              <a:rPr lang="en-US" dirty="0" err="1" smtClean="0">
                <a:latin typeface="Arial" pitchFamily="-109" charset="0"/>
                <a:ea typeface="ＭＳ Ｐゴシック" pitchFamily="-109" charset="-128"/>
                <a:cs typeface="ＭＳ Ｐゴシック" pitchFamily="-109" charset="-128"/>
              </a:rPr>
              <a:t>sempre</a:t>
            </a:r>
            <a:r>
              <a:rPr lang="en-US" dirty="0" smtClean="0">
                <a:latin typeface="Arial" pitchFamily="-109" charset="0"/>
                <a:ea typeface="ＭＳ Ｐゴシック" pitchFamily="-109" charset="-128"/>
                <a:cs typeface="ＭＳ Ｐゴシック" pitchFamily="-109" charset="-128"/>
              </a:rPr>
              <a:t> o </a:t>
            </a:r>
            <a:r>
              <a:rPr lang="en-US" dirty="0" err="1" smtClean="0">
                <a:latin typeface="Arial" pitchFamily="-109" charset="0"/>
                <a:ea typeface="ＭＳ Ｐゴシック" pitchFamily="-109" charset="-128"/>
                <a:cs typeface="ＭＳ Ｐゴシック" pitchFamily="-109" charset="-128"/>
              </a:rPr>
              <a:t>melhor</a:t>
            </a:r>
            <a:r>
              <a:rPr lang="en-US" dirty="0" smtClean="0">
                <a:latin typeface="Arial" pitchFamily="-109" charset="0"/>
                <a:ea typeface="ＭＳ Ｐゴシック" pitchFamily="-109" charset="-128"/>
                <a:cs typeface="ＭＳ Ｐゴシック" pitchFamily="-109" charset="-128"/>
              </a:rPr>
              <a:t>, se for </a:t>
            </a:r>
            <a:r>
              <a:rPr lang="en-US" dirty="0" err="1" smtClean="0">
                <a:latin typeface="Arial" pitchFamily="-109" charset="0"/>
                <a:ea typeface="ＭＳ Ｐゴシック" pitchFamily="-109" charset="-128"/>
                <a:cs typeface="ＭＳ Ｐゴシック" pitchFamily="-109" charset="-128"/>
              </a:rPr>
              <a:t>possivel</a:t>
            </a:r>
            <a:r>
              <a:rPr lang="en-US" dirty="0" smtClean="0">
                <a:latin typeface="Arial" pitchFamily="-109" charset="0"/>
                <a:ea typeface="ＭＳ Ｐゴシック" pitchFamily="-109" charset="-128"/>
                <a:cs typeface="ＭＳ Ｐゴシック" pitchFamily="-109" charset="-128"/>
              </a:rPr>
              <a:t>.</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C577A314-405F-BB48-9DA2-34DC574DAA7F}" type="slidenum">
              <a:rPr lang="en-US"/>
              <a:pPr/>
              <a:t>114</a:t>
            </a:fld>
            <a:endParaRPr lang="en-US"/>
          </a:p>
        </p:txBody>
      </p:sp>
      <p:sp>
        <p:nvSpPr>
          <p:cNvPr id="246787" name="Rectangle 2"/>
          <p:cNvSpPr>
            <a:spLocks noGrp="1" noRot="1" noChangeAspect="1" noChangeArrowheads="1" noTextEdit="1"/>
          </p:cNvSpPr>
          <p:nvPr>
            <p:ph type="sldImg"/>
          </p:nvPr>
        </p:nvSpPr>
        <p:spPr>
          <a:xfrm>
            <a:off x="1184275" y="698500"/>
            <a:ext cx="4646613" cy="3484563"/>
          </a:xfrm>
          <a:ln/>
        </p:spPr>
      </p:sp>
      <p:sp>
        <p:nvSpPr>
          <p:cNvPr id="246788" name="Rectangle 3"/>
          <p:cNvSpPr>
            <a:spLocks noGrp="1" noChangeArrowheads="1"/>
          </p:cNvSpPr>
          <p:nvPr>
            <p:ph type="body" idx="1"/>
          </p:nvPr>
        </p:nvSpPr>
        <p:spPr>
          <a:xfrm>
            <a:off x="701675" y="4416425"/>
            <a:ext cx="5607050" cy="4181475"/>
          </a:xfrm>
          <a:noFill/>
          <a:ln/>
        </p:spPr>
        <p:txBody>
          <a:bodyPr/>
          <a:lstStyle/>
          <a:p>
            <a:r>
              <a:rPr lang="en-US" b="1" dirty="0" err="1" smtClean="0">
                <a:latin typeface="Arial" pitchFamily="-109" charset="0"/>
                <a:ea typeface="ＭＳ Ｐゴシック" pitchFamily="-109" charset="-128"/>
                <a:cs typeface="ＭＳ Ｐゴシック" pitchFamily="-109" charset="-128"/>
              </a:rPr>
              <a:t>Notas</a:t>
            </a:r>
            <a:r>
              <a:rPr lang="en-US" b="1" dirty="0" smtClean="0">
                <a:latin typeface="Arial" pitchFamily="-109" charset="0"/>
                <a:ea typeface="ＭＳ Ｐゴシック" pitchFamily="-109" charset="-128"/>
                <a:cs typeface="ＭＳ Ｐゴシック" pitchFamily="-109" charset="-128"/>
              </a:rPr>
              <a:t> </a:t>
            </a:r>
            <a:r>
              <a:rPr lang="en-US" b="1" dirty="0" err="1" smtClean="0">
                <a:latin typeface="Arial" pitchFamily="-109" charset="0"/>
                <a:ea typeface="ＭＳ Ｐゴシック" pitchFamily="-109" charset="-128"/>
                <a:cs typeface="ＭＳ Ｐゴシック" pitchFamily="-109" charset="-128"/>
              </a:rPr>
              <a:t>para</a:t>
            </a:r>
            <a:r>
              <a:rPr lang="en-US" b="1" dirty="0" smtClean="0">
                <a:latin typeface="Arial" pitchFamily="-109" charset="0"/>
                <a:ea typeface="ＭＳ Ｐゴシック" pitchFamily="-109" charset="-128"/>
                <a:cs typeface="ＭＳ Ｐゴシック" pitchFamily="-109" charset="-128"/>
              </a:rPr>
              <a:t> o </a:t>
            </a:r>
            <a:r>
              <a:rPr lang="en-US" b="1" dirty="0" err="1" smtClean="0">
                <a:latin typeface="Arial" pitchFamily="-109" charset="0"/>
                <a:ea typeface="ＭＳ Ｐゴシック" pitchFamily="-109" charset="-128"/>
                <a:cs typeface="ＭＳ Ｐゴシック" pitchFamily="-109" charset="-128"/>
              </a:rPr>
              <a:t>treinador</a:t>
            </a:r>
            <a:r>
              <a:rPr lang="en-US" b="1" dirty="0" smtClean="0">
                <a:latin typeface="Arial" pitchFamily="-109" charset="0"/>
                <a:ea typeface="ＭＳ Ｐゴシック" pitchFamily="-109" charset="-128"/>
                <a:cs typeface="ＭＳ Ｐゴシック" pitchFamily="-109" charset="-128"/>
              </a:rPr>
              <a:t>:</a:t>
            </a:r>
            <a:endParaRPr lang="en-US" b="1" dirty="0">
              <a:latin typeface="Arial" pitchFamily="-109" charset="0"/>
              <a:ea typeface="ＭＳ Ｐゴシック" pitchFamily="-109" charset="-128"/>
              <a:cs typeface="ＭＳ Ｐゴシック" pitchFamily="-109" charset="-128"/>
            </a:endParaRPr>
          </a:p>
          <a:p>
            <a:endParaRPr lang="en-US" b="1" dirty="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É </a:t>
            </a:r>
            <a:r>
              <a:rPr lang="en-US" dirty="0" err="1" smtClean="0">
                <a:latin typeface="Arial" pitchFamily="-109" charset="0"/>
                <a:ea typeface="ＭＳ Ｐゴシック" pitchFamily="-109" charset="-128"/>
                <a:cs typeface="ＭＳ Ｐゴシック" pitchFamily="-109" charset="-128"/>
              </a:rPr>
              <a:t>muito</a:t>
            </a:r>
            <a:r>
              <a:rPr lang="en-US" dirty="0" smtClean="0">
                <a:latin typeface="Arial" pitchFamily="-109" charset="0"/>
                <a:ea typeface="ＭＳ Ｐゴシック" pitchFamily="-109" charset="-128"/>
                <a:cs typeface="ＭＳ Ｐゴシック" pitchFamily="-109" charset="-128"/>
              </a:rPr>
              <a:t> </a:t>
            </a:r>
            <a:r>
              <a:rPr lang="en-US" dirty="0" err="1" smtClean="0">
                <a:latin typeface="Arial" pitchFamily="-109" charset="0"/>
                <a:ea typeface="ＭＳ Ｐゴシック" pitchFamily="-109" charset="-128"/>
                <a:cs typeface="ＭＳ Ｐゴシック" pitchFamily="-109" charset="-128"/>
              </a:rPr>
              <a:t>importante</a:t>
            </a:r>
            <a:r>
              <a:rPr lang="en-US" dirty="0" smtClean="0">
                <a:latin typeface="Arial" pitchFamily="-109" charset="0"/>
                <a:ea typeface="ＭＳ Ｐゴシック" pitchFamily="-109" charset="-128"/>
                <a:cs typeface="ＭＳ Ｐゴシック" pitchFamily="-109" charset="-128"/>
              </a:rPr>
              <a:t> </a:t>
            </a:r>
            <a:r>
              <a:rPr lang="en-US" dirty="0" err="1" smtClean="0">
                <a:latin typeface="Arial" pitchFamily="-109" charset="0"/>
                <a:ea typeface="ＭＳ Ｐゴシック" pitchFamily="-109" charset="-128"/>
                <a:cs typeface="ＭＳ Ｐゴシック" pitchFamily="-109" charset="-128"/>
              </a:rPr>
              <a:t>os</a:t>
            </a:r>
            <a:r>
              <a:rPr lang="en-US" dirty="0" smtClean="0">
                <a:latin typeface="Arial" pitchFamily="-109" charset="0"/>
                <a:ea typeface="ＭＳ Ｐゴシック" pitchFamily="-109" charset="-128"/>
                <a:cs typeface="ＭＳ Ｐゴシック" pitchFamily="-109" charset="-128"/>
              </a:rPr>
              <a:t> </a:t>
            </a:r>
            <a:r>
              <a:rPr lang="en-US" dirty="0" err="1" smtClean="0">
                <a:latin typeface="Arial" pitchFamily="-109" charset="0"/>
                <a:ea typeface="ＭＳ Ｐゴシック" pitchFamily="-109" charset="-128"/>
                <a:cs typeface="ＭＳ Ｐゴシック" pitchFamily="-109" charset="-128"/>
              </a:rPr>
              <a:t>participantes</a:t>
            </a:r>
            <a:r>
              <a:rPr lang="en-US" dirty="0" smtClean="0">
                <a:latin typeface="Arial" pitchFamily="-109" charset="0"/>
                <a:ea typeface="ＭＳ Ｐゴシック" pitchFamily="-109" charset="-128"/>
                <a:cs typeface="ＭＳ Ｐゴシック" pitchFamily="-109" charset="-128"/>
              </a:rPr>
              <a:t> </a:t>
            </a:r>
            <a:r>
              <a:rPr lang="en-US" dirty="0" err="1" smtClean="0">
                <a:latin typeface="Arial" pitchFamily="-109" charset="0"/>
                <a:ea typeface="ＭＳ Ｐゴシック" pitchFamily="-109" charset="-128"/>
                <a:cs typeface="ＭＳ Ｐゴシック" pitchFamily="-109" charset="-128"/>
              </a:rPr>
              <a:t>entenderem</a:t>
            </a:r>
            <a:r>
              <a:rPr lang="en-US" dirty="0" smtClean="0">
                <a:latin typeface="Arial" pitchFamily="-109" charset="0"/>
                <a:ea typeface="ＭＳ Ｐゴシック" pitchFamily="-109" charset="-128"/>
                <a:cs typeface="ＭＳ Ｐゴシック" pitchFamily="-109" charset="-128"/>
              </a:rPr>
              <a:t> </a:t>
            </a:r>
            <a:r>
              <a:rPr lang="en-US" dirty="0" err="1" smtClean="0">
                <a:latin typeface="Arial" pitchFamily="-109" charset="0"/>
                <a:ea typeface="ＭＳ Ｐゴシック" pitchFamily="-109" charset="-128"/>
                <a:cs typeface="ＭＳ Ｐゴシック" pitchFamily="-109" charset="-128"/>
              </a:rPr>
              <a:t>que</a:t>
            </a:r>
            <a:r>
              <a:rPr lang="en-US" dirty="0" smtClean="0">
                <a:latin typeface="Arial" pitchFamily="-109" charset="0"/>
                <a:ea typeface="ＭＳ Ｐゴシック" pitchFamily="-109" charset="-128"/>
                <a:cs typeface="ＭＳ Ｐゴシック" pitchFamily="-109" charset="-128"/>
              </a:rPr>
              <a:t> </a:t>
            </a:r>
            <a:r>
              <a:rPr lang="en-US" dirty="0" err="1" smtClean="0">
                <a:latin typeface="Arial" pitchFamily="-109" charset="0"/>
                <a:ea typeface="ＭＳ Ｐゴシック" pitchFamily="-109" charset="-128"/>
                <a:cs typeface="ＭＳ Ｐゴシック" pitchFamily="-109" charset="-128"/>
              </a:rPr>
              <a:t>os</a:t>
            </a:r>
            <a:r>
              <a:rPr lang="en-US" dirty="0" smtClean="0">
                <a:latin typeface="Arial" pitchFamily="-109" charset="0"/>
                <a:ea typeface="ＭＳ Ｐゴシック" pitchFamily="-109" charset="-128"/>
                <a:cs typeface="ＭＳ Ｐゴシック" pitchFamily="-109" charset="-128"/>
              </a:rPr>
              <a:t> </a:t>
            </a:r>
            <a:r>
              <a:rPr lang="en-US" dirty="0" err="1" smtClean="0">
                <a:latin typeface="Arial" pitchFamily="-109" charset="0"/>
                <a:ea typeface="ＭＳ Ｐゴシック" pitchFamily="-109" charset="-128"/>
                <a:cs typeface="ＭＳ Ｐゴシック" pitchFamily="-109" charset="-128"/>
              </a:rPr>
              <a:t>dois</a:t>
            </a:r>
            <a:r>
              <a:rPr lang="en-US" dirty="0" smtClean="0">
                <a:latin typeface="Arial" pitchFamily="-109" charset="0"/>
                <a:ea typeface="ＭＳ Ｐゴシック" pitchFamily="-109" charset="-128"/>
                <a:cs typeface="ＭＳ Ｐゴシック" pitchFamily="-109" charset="-128"/>
              </a:rPr>
              <a:t> tem o </a:t>
            </a:r>
            <a:r>
              <a:rPr lang="en-US" dirty="0" err="1" smtClean="0">
                <a:latin typeface="Arial" pitchFamily="-109" charset="0"/>
                <a:ea typeface="ＭＳ Ｐゴシック" pitchFamily="-109" charset="-128"/>
                <a:cs typeface="ＭＳ Ｐゴシック" pitchFamily="-109" charset="-128"/>
              </a:rPr>
              <a:t>seu</a:t>
            </a:r>
            <a:r>
              <a:rPr lang="en-US" dirty="0" smtClean="0">
                <a:latin typeface="Arial" pitchFamily="-109" charset="0"/>
                <a:ea typeface="ＭＳ Ｐゴシック" pitchFamily="-109" charset="-128"/>
                <a:cs typeface="ＭＳ Ｐゴシック" pitchFamily="-109" charset="-128"/>
              </a:rPr>
              <a:t> </a:t>
            </a:r>
            <a:r>
              <a:rPr lang="en-US" dirty="0" err="1" smtClean="0">
                <a:latin typeface="Arial" pitchFamily="-109" charset="0"/>
                <a:ea typeface="ＭＳ Ｐゴシック" pitchFamily="-109" charset="-128"/>
                <a:cs typeface="ＭＳ Ｐゴシック" pitchFamily="-109" charset="-128"/>
              </a:rPr>
              <a:t>lugar</a:t>
            </a:r>
            <a:r>
              <a:rPr lang="en-US" dirty="0" smtClean="0">
                <a:latin typeface="Arial" pitchFamily="-109" charset="0"/>
                <a:ea typeface="ＭＳ Ｐゴシック" pitchFamily="-109" charset="-128"/>
                <a:cs typeface="ＭＳ Ｐゴシック" pitchFamily="-109" charset="-128"/>
              </a:rPr>
              <a:t>, </a:t>
            </a:r>
            <a:r>
              <a:rPr lang="en-US" dirty="0" err="1" smtClean="0">
                <a:latin typeface="Arial" pitchFamily="-109" charset="0"/>
                <a:ea typeface="ＭＳ Ｐゴシック" pitchFamily="-109" charset="-128"/>
                <a:cs typeface="ＭＳ Ｐゴシック" pitchFamily="-109" charset="-128"/>
              </a:rPr>
              <a:t>dependendo</a:t>
            </a:r>
            <a:r>
              <a:rPr lang="en-US" dirty="0" smtClean="0">
                <a:latin typeface="Arial" pitchFamily="-109" charset="0"/>
                <a:ea typeface="ＭＳ Ｐゴシック" pitchFamily="-109" charset="-128"/>
                <a:cs typeface="ＭＳ Ｐゴシック" pitchFamily="-109" charset="-128"/>
              </a:rPr>
              <a:t> de </a:t>
            </a:r>
            <a:r>
              <a:rPr lang="en-US" dirty="0" err="1" smtClean="0">
                <a:latin typeface="Arial" pitchFamily="-109" charset="0"/>
                <a:ea typeface="ＭＳ Ｐゴシック" pitchFamily="-109" charset="-128"/>
                <a:cs typeface="ＭＳ Ｐゴシック" pitchFamily="-109" charset="-128"/>
              </a:rPr>
              <a:t>cada</a:t>
            </a:r>
            <a:r>
              <a:rPr lang="en-US" dirty="0" smtClean="0">
                <a:latin typeface="Arial" pitchFamily="-109" charset="0"/>
                <a:ea typeface="ＭＳ Ｐゴシック" pitchFamily="-109" charset="-128"/>
                <a:cs typeface="ＭＳ Ｐゴシック" pitchFamily="-109" charset="-128"/>
              </a:rPr>
              <a:t> </a:t>
            </a:r>
            <a:r>
              <a:rPr lang="en-US" dirty="0" err="1" smtClean="0">
                <a:latin typeface="Arial" pitchFamily="-109" charset="0"/>
                <a:ea typeface="ＭＳ Ｐゴシック" pitchFamily="-109" charset="-128"/>
                <a:cs typeface="ＭＳ Ｐゴシック" pitchFamily="-109" charset="-128"/>
              </a:rPr>
              <a:t>circunstância</a:t>
            </a:r>
            <a:r>
              <a:rPr lang="en-US" dirty="0" smtClean="0">
                <a:latin typeface="Arial" pitchFamily="-109" charset="0"/>
                <a:ea typeface="ＭＳ Ｐゴシック" pitchFamily="-109" charset="-128"/>
                <a:cs typeface="ＭＳ Ｐゴシック" pitchFamily="-109" charset="-128"/>
              </a:rPr>
              <a:t>, </a:t>
            </a:r>
            <a:r>
              <a:rPr lang="en-US" dirty="0" err="1" smtClean="0">
                <a:latin typeface="Arial" pitchFamily="-109" charset="0"/>
                <a:ea typeface="ＭＳ Ｐゴシック" pitchFamily="-109" charset="-128"/>
                <a:cs typeface="ＭＳ Ｐゴシック" pitchFamily="-109" charset="-128"/>
              </a:rPr>
              <a:t>mas</a:t>
            </a:r>
            <a:r>
              <a:rPr lang="en-US" dirty="0" smtClean="0">
                <a:latin typeface="Arial" pitchFamily="-109" charset="0"/>
                <a:ea typeface="ＭＳ Ｐゴシック" pitchFamily="-109" charset="-128"/>
                <a:cs typeface="ＭＳ Ｐゴシック" pitchFamily="-109" charset="-128"/>
              </a:rPr>
              <a:t> </a:t>
            </a:r>
            <a:r>
              <a:rPr lang="en-US" dirty="0" err="1" smtClean="0">
                <a:latin typeface="Arial" pitchFamily="-109" charset="0"/>
                <a:ea typeface="ＭＳ Ｐゴシック" pitchFamily="-109" charset="-128"/>
                <a:cs typeface="ＭＳ Ｐゴシック" pitchFamily="-109" charset="-128"/>
              </a:rPr>
              <a:t>prevenindo</a:t>
            </a:r>
            <a:r>
              <a:rPr lang="en-US" dirty="0" smtClean="0">
                <a:latin typeface="Arial" pitchFamily="-109" charset="0"/>
                <a:ea typeface="ＭＳ Ｐゴシック" pitchFamily="-109" charset="-128"/>
                <a:cs typeface="ＭＳ Ｐゴシック" pitchFamily="-109" charset="-128"/>
              </a:rPr>
              <a:t> o vertical é </a:t>
            </a:r>
            <a:r>
              <a:rPr lang="en-US" dirty="0" err="1" smtClean="0">
                <a:latin typeface="Arial" pitchFamily="-109" charset="0"/>
                <a:ea typeface="ＭＳ Ｐゴシック" pitchFamily="-109" charset="-128"/>
                <a:cs typeface="ＭＳ Ｐゴシック" pitchFamily="-109" charset="-128"/>
              </a:rPr>
              <a:t>sempre</a:t>
            </a:r>
            <a:r>
              <a:rPr lang="en-US" dirty="0" smtClean="0">
                <a:latin typeface="Arial" pitchFamily="-109" charset="0"/>
                <a:ea typeface="ＭＳ Ｐゴシック" pitchFamily="-109" charset="-128"/>
                <a:cs typeface="ＭＳ Ｐゴシック" pitchFamily="-109" charset="-128"/>
              </a:rPr>
              <a:t> o </a:t>
            </a:r>
            <a:r>
              <a:rPr lang="en-US" dirty="0" err="1" smtClean="0">
                <a:latin typeface="Arial" pitchFamily="-109" charset="0"/>
                <a:ea typeface="ＭＳ Ｐゴシック" pitchFamily="-109" charset="-128"/>
                <a:cs typeface="ＭＳ Ｐゴシック" pitchFamily="-109" charset="-128"/>
              </a:rPr>
              <a:t>melhor</a:t>
            </a:r>
            <a:r>
              <a:rPr lang="en-US" dirty="0" smtClean="0">
                <a:latin typeface="Arial" pitchFamily="-109" charset="0"/>
                <a:ea typeface="ＭＳ Ｐゴシック" pitchFamily="-109" charset="-128"/>
                <a:cs typeface="ＭＳ Ｐゴシック" pitchFamily="-109" charset="-128"/>
              </a:rPr>
              <a:t>, se for </a:t>
            </a:r>
            <a:r>
              <a:rPr lang="en-US" dirty="0" err="1" smtClean="0">
                <a:latin typeface="Arial" pitchFamily="-109" charset="0"/>
                <a:ea typeface="ＭＳ Ｐゴシック" pitchFamily="-109" charset="-128"/>
                <a:cs typeface="ＭＳ Ｐゴシック" pitchFamily="-109" charset="-128"/>
              </a:rPr>
              <a:t>possível</a:t>
            </a:r>
            <a:r>
              <a:rPr lang="en-US" dirty="0" smtClean="0">
                <a:latin typeface="Arial" pitchFamily="-109" charset="0"/>
                <a:ea typeface="ＭＳ Ｐゴシック" pitchFamily="-109" charset="-128"/>
                <a:cs typeface="ＭＳ Ｐゴシック" pitchFamily="-109" charset="-128"/>
              </a:rPr>
              <a:t>. </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5568F1C-511C-4065-823A-73A6492C7E11}" type="slidenum">
              <a:rPr lang="en-US"/>
              <a:pPr/>
              <a:t>115</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pt-BR" dirty="0" smtClean="0"/>
              <a:t>Agora</a:t>
            </a:r>
            <a:r>
              <a:rPr lang="pt-BR" baseline="0" dirty="0" smtClean="0"/>
              <a:t> vamos dar uma olhada em outros sistemas e processos que os empreiteiros estão usando, em todo o país, para assegurar os desafios da proteção contra quedas na construção civil residencial.</a:t>
            </a:r>
            <a:endParaRPr lang="en-US"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BB6F776-ED86-4379-9BF2-94EBEC591900}" type="slidenum">
              <a:rPr lang="en-US"/>
              <a:pPr/>
              <a:t>116</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r>
              <a:rPr lang="pt-PT" dirty="0">
                <a:latin typeface="Arial" pitchFamily="34" charset="0"/>
              </a:rPr>
              <a:t>Ora, nós sabemos que o primeiro princípio de prevenção de acidentes é "eliminar" o perigo sempre que possível. Se não for possível eliminá-lo, então temos que minimizar o seu efeito. Não podemos eliminar o trabalho que precisa ser executado a grandes alturas na construção civil residencial, mas usando escadas, andaimes e plataformas elevatórias, podemos ajudar os empregadores a evitar quedas de seis pés (feet) de altura ou mais. </a:t>
            </a:r>
            <a:endParaRPr lang="en-US"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A06F27E-C5DD-426E-95AC-474EBAE864E5}" type="slidenum">
              <a:rPr lang="en-US"/>
              <a:pPr/>
              <a:t>117</a:t>
            </a:fld>
            <a:endParaRPr lang="en-US"/>
          </a:p>
        </p:txBody>
      </p:sp>
      <p:sp>
        <p:nvSpPr>
          <p:cNvPr id="247810" name="Rectangle 2"/>
          <p:cNvSpPr>
            <a:spLocks noGrp="1" noRot="1" noChangeAspect="1" noChangeArrowheads="1" noTextEdit="1"/>
          </p:cNvSpPr>
          <p:nvPr>
            <p:ph type="sldImg"/>
          </p:nvPr>
        </p:nvSpPr>
        <p:spPr>
          <a:ln/>
        </p:spPr>
      </p:sp>
      <p:sp>
        <p:nvSpPr>
          <p:cNvPr id="247812" name="Rectangle 4"/>
          <p:cNvSpPr>
            <a:spLocks noGrp="1" noChangeArrowheads="1"/>
          </p:cNvSpPr>
          <p:nvPr>
            <p:ph type="body" idx="1"/>
          </p:nvPr>
        </p:nvSpPr>
        <p:spPr/>
        <p:txBody>
          <a:bodyPr/>
          <a:lstStyle/>
          <a:p>
            <a:pPr defTabSz="914350" fontAlgn="base">
              <a:spcBef>
                <a:spcPct val="30000"/>
              </a:spcBef>
              <a:spcAft>
                <a:spcPct val="0"/>
              </a:spcAft>
              <a:defRPr/>
            </a:pPr>
            <a:r>
              <a:rPr lang="pt-PT" dirty="0">
                <a:latin typeface="Arial" pitchFamily="34" charset="0"/>
              </a:rPr>
              <a:t>As escadas com plataformas estão se tornando cada vez mais comuns no ramo da construção. Elas proporcionam aos trabalhadores uma base de trabalho estável e permite-lhes  mais flexibilidade de movimento ao lidar com vigas de piso e treliças, por exemplo.</a:t>
            </a:r>
            <a:endParaRPr lang="en-US" dirty="0">
              <a:latin typeface="Arial" pitchFamily="34" charset="0"/>
            </a:endParaRPr>
          </a:p>
          <a:p>
            <a:endParaRPr lang="en-US" dirty="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D37B840-1E7D-4A9D-9D1E-0CB216D43B5A}" type="slidenum">
              <a:rPr lang="en-US"/>
              <a:pPr/>
              <a:t>118</a:t>
            </a:fld>
            <a:endParaRPr lang="en-US"/>
          </a:p>
        </p:txBody>
      </p:sp>
      <p:sp>
        <p:nvSpPr>
          <p:cNvPr id="249858" name="Rectangle 2"/>
          <p:cNvSpPr>
            <a:spLocks noGrp="1" noRot="1" noChangeAspect="1" noChangeArrowheads="1" noTextEdit="1"/>
          </p:cNvSpPr>
          <p:nvPr>
            <p:ph type="sldImg"/>
          </p:nvPr>
        </p:nvSpPr>
        <p:spPr>
          <a:ln/>
        </p:spPr>
      </p:sp>
      <p:sp>
        <p:nvSpPr>
          <p:cNvPr id="249860" name="Rectangle 4"/>
          <p:cNvSpPr>
            <a:spLocks noGrp="1" noChangeArrowheads="1"/>
          </p:cNvSpPr>
          <p:nvPr>
            <p:ph type="body" idx="1"/>
          </p:nvPr>
        </p:nvSpPr>
        <p:spPr/>
        <p:txBody>
          <a:bodyPr/>
          <a:lstStyle/>
          <a:p>
            <a:pPr defTabSz="914350" fontAlgn="base">
              <a:spcBef>
                <a:spcPct val="30000"/>
              </a:spcBef>
              <a:spcAft>
                <a:spcPct val="0"/>
              </a:spcAft>
              <a:defRPr/>
            </a:pPr>
            <a:r>
              <a:rPr lang="pt-PT" dirty="0">
                <a:latin typeface="Arial" pitchFamily="34" charset="0"/>
              </a:rPr>
              <a:t>Estes andaimes são utilizados, principalmente, no</a:t>
            </a:r>
            <a:r>
              <a:rPr lang="en-US" dirty="0">
                <a:latin typeface="Arial" pitchFamily="34" charset="0"/>
              </a:rPr>
              <a:t> interior de </a:t>
            </a:r>
            <a:r>
              <a:rPr lang="en-US" dirty="0" err="1">
                <a:latin typeface="Arial" pitchFamily="34" charset="0"/>
              </a:rPr>
              <a:t>edifícios</a:t>
            </a:r>
            <a:r>
              <a:rPr lang="en-US" dirty="0">
                <a:latin typeface="Arial" pitchFamily="34" charset="0"/>
              </a:rPr>
              <a:t> e </a:t>
            </a:r>
            <a:r>
              <a:rPr lang="en-US" dirty="0" err="1">
                <a:latin typeface="Arial" pitchFamily="34" charset="0"/>
              </a:rPr>
              <a:t>pode</a:t>
            </a:r>
            <a:r>
              <a:rPr lang="en-US" dirty="0">
                <a:latin typeface="Arial" pitchFamily="34" charset="0"/>
              </a:rPr>
              <a:t> </a:t>
            </a:r>
            <a:r>
              <a:rPr lang="en-US" dirty="0" err="1">
                <a:latin typeface="Arial" pitchFamily="34" charset="0"/>
              </a:rPr>
              <a:t>fornecer</a:t>
            </a:r>
            <a:r>
              <a:rPr lang="en-US" dirty="0">
                <a:latin typeface="Arial" pitchFamily="34" charset="0"/>
              </a:rPr>
              <a:t> </a:t>
            </a:r>
            <a:r>
              <a:rPr lang="en-US" dirty="0" err="1">
                <a:latin typeface="Arial" pitchFamily="34" charset="0"/>
              </a:rPr>
              <a:t>plataformas</a:t>
            </a:r>
            <a:r>
              <a:rPr lang="en-US" dirty="0">
                <a:latin typeface="Arial" pitchFamily="34" charset="0"/>
              </a:rPr>
              <a:t> de </a:t>
            </a:r>
            <a:r>
              <a:rPr lang="en-US" dirty="0" err="1">
                <a:latin typeface="Arial" pitchFamily="34" charset="0"/>
              </a:rPr>
              <a:t>trabalho</a:t>
            </a:r>
            <a:r>
              <a:rPr lang="en-US" dirty="0">
                <a:latin typeface="Arial" pitchFamily="34" charset="0"/>
              </a:rPr>
              <a:t> </a:t>
            </a:r>
            <a:r>
              <a:rPr lang="en-US" dirty="0" err="1">
                <a:latin typeface="Arial" pitchFamily="34" charset="0"/>
              </a:rPr>
              <a:t>estável</a:t>
            </a:r>
            <a:r>
              <a:rPr lang="en-US" dirty="0">
                <a:latin typeface="Arial" pitchFamily="34" charset="0"/>
              </a:rPr>
              <a:t>, </a:t>
            </a:r>
            <a:r>
              <a:rPr lang="en-US" dirty="0" err="1">
                <a:latin typeface="Arial" pitchFamily="34" charset="0"/>
              </a:rPr>
              <a:t>enquanto</a:t>
            </a:r>
            <a:r>
              <a:rPr lang="en-US" dirty="0">
                <a:latin typeface="Arial" pitchFamily="34" charset="0"/>
              </a:rPr>
              <a:t> o </a:t>
            </a:r>
            <a:r>
              <a:rPr lang="en-US" dirty="0" err="1">
                <a:latin typeface="Arial" pitchFamily="34" charset="0"/>
              </a:rPr>
              <a:t>trabalhador</a:t>
            </a:r>
            <a:r>
              <a:rPr lang="en-US" dirty="0">
                <a:latin typeface="Arial" pitchFamily="34" charset="0"/>
              </a:rPr>
              <a:t> </a:t>
            </a:r>
            <a:r>
              <a:rPr lang="en-US" dirty="0" err="1">
                <a:latin typeface="Arial" pitchFamily="34" charset="0"/>
              </a:rPr>
              <a:t>realiza</a:t>
            </a:r>
            <a:r>
              <a:rPr lang="en-US" dirty="0">
                <a:latin typeface="Arial" pitchFamily="34" charset="0"/>
              </a:rPr>
              <a:t> </a:t>
            </a:r>
            <a:r>
              <a:rPr lang="en-US" dirty="0" err="1">
                <a:latin typeface="Arial" pitchFamily="34" charset="0"/>
              </a:rPr>
              <a:t>suas</a:t>
            </a:r>
            <a:r>
              <a:rPr lang="en-US" dirty="0">
                <a:latin typeface="Arial" pitchFamily="34" charset="0"/>
              </a:rPr>
              <a:t> </a:t>
            </a:r>
            <a:r>
              <a:rPr lang="en-US" dirty="0" err="1">
                <a:latin typeface="Arial" pitchFamily="34" charset="0"/>
              </a:rPr>
              <a:t>tarefas</a:t>
            </a:r>
            <a:r>
              <a:rPr lang="en-US" dirty="0">
                <a:latin typeface="Arial" pitchFamily="34" charset="0"/>
              </a:rPr>
              <a:t> </a:t>
            </a:r>
            <a:r>
              <a:rPr lang="en-US" dirty="0" err="1">
                <a:latin typeface="Arial" pitchFamily="34" charset="0"/>
              </a:rPr>
              <a:t>que</a:t>
            </a:r>
            <a:r>
              <a:rPr lang="en-US" dirty="0">
                <a:latin typeface="Arial" pitchFamily="34" charset="0"/>
              </a:rPr>
              <a:t> </a:t>
            </a:r>
            <a:r>
              <a:rPr lang="en-US" dirty="0" err="1">
                <a:latin typeface="Arial" pitchFamily="34" charset="0"/>
              </a:rPr>
              <a:t>exigem</a:t>
            </a:r>
            <a:r>
              <a:rPr lang="en-US" dirty="0">
                <a:latin typeface="Arial" pitchFamily="34" charset="0"/>
              </a:rPr>
              <a:t> </a:t>
            </a:r>
            <a:r>
              <a:rPr lang="en-US" dirty="0" err="1">
                <a:latin typeface="Arial" pitchFamily="34" charset="0"/>
              </a:rPr>
              <a:t>que</a:t>
            </a:r>
            <a:r>
              <a:rPr lang="en-US" dirty="0">
                <a:latin typeface="Arial" pitchFamily="34" charset="0"/>
              </a:rPr>
              <a:t> </a:t>
            </a:r>
            <a:r>
              <a:rPr lang="en-US" dirty="0" err="1">
                <a:latin typeface="Arial" pitchFamily="34" charset="0"/>
              </a:rPr>
              <a:t>ele</a:t>
            </a:r>
            <a:r>
              <a:rPr lang="en-US" dirty="0">
                <a:latin typeface="Arial" pitchFamily="34" charset="0"/>
              </a:rPr>
              <a:t> </a:t>
            </a:r>
            <a:r>
              <a:rPr lang="en-US" dirty="0" err="1">
                <a:latin typeface="Arial" pitchFamily="34" charset="0"/>
              </a:rPr>
              <a:t>esteja</a:t>
            </a:r>
            <a:r>
              <a:rPr lang="en-US" dirty="0">
                <a:latin typeface="Arial" pitchFamily="34" charset="0"/>
              </a:rPr>
              <a:t> a metros </a:t>
            </a:r>
            <a:r>
              <a:rPr lang="en-US" dirty="0" err="1">
                <a:latin typeface="Arial" pitchFamily="34" charset="0"/>
              </a:rPr>
              <a:t>acima</a:t>
            </a:r>
            <a:r>
              <a:rPr lang="en-US" dirty="0">
                <a:latin typeface="Arial" pitchFamily="34" charset="0"/>
              </a:rPr>
              <a:t> do </a:t>
            </a:r>
            <a:r>
              <a:rPr lang="en-US" dirty="0" err="1">
                <a:latin typeface="Arial" pitchFamily="34" charset="0"/>
              </a:rPr>
              <a:t>chão</a:t>
            </a:r>
            <a:r>
              <a:rPr lang="en-US" dirty="0">
                <a:latin typeface="Arial" pitchFamily="34" charset="0"/>
              </a:rPr>
              <a:t>.</a:t>
            </a:r>
          </a:p>
          <a:p>
            <a:endParaRPr lang="en-US"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13A3AE0-4DD2-4F87-96C3-009AD42A874B}" type="slidenum">
              <a:rPr lang="en-US"/>
              <a:pPr/>
              <a:t>119</a:t>
            </a:fld>
            <a:endParaRPr lang="en-US"/>
          </a:p>
        </p:txBody>
      </p:sp>
      <p:sp>
        <p:nvSpPr>
          <p:cNvPr id="251906" name="Rectangle 2"/>
          <p:cNvSpPr>
            <a:spLocks noGrp="1" noRot="1" noChangeAspect="1" noChangeArrowheads="1" noTextEdit="1"/>
          </p:cNvSpPr>
          <p:nvPr>
            <p:ph type="sldImg"/>
          </p:nvPr>
        </p:nvSpPr>
        <p:spPr>
          <a:xfrm>
            <a:off x="1204913" y="685800"/>
            <a:ext cx="4675187" cy="3505200"/>
          </a:xfrm>
          <a:ln/>
        </p:spPr>
      </p:sp>
      <p:sp>
        <p:nvSpPr>
          <p:cNvPr id="251908" name="Rectangle 4"/>
          <p:cNvSpPr>
            <a:spLocks noGrp="1" noChangeArrowheads="1"/>
          </p:cNvSpPr>
          <p:nvPr>
            <p:ph type="body" idx="1"/>
          </p:nvPr>
        </p:nvSpPr>
        <p:spPr/>
        <p:txBody>
          <a:bodyPr/>
          <a:lstStyle/>
          <a:p>
            <a:r>
              <a:rPr lang="pt-BR" dirty="0" smtClean="0"/>
              <a:t>Aqui está um exemplo de andaimes de suporte</a:t>
            </a:r>
            <a:r>
              <a:rPr lang="pt-BR" baseline="0" dirty="0" smtClean="0"/>
              <a:t> de parede ou de superfície superior. (pausa)</a:t>
            </a:r>
            <a:endParaRPr lang="en-US"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2ECEDAE-BF87-4E50-97A6-CDA57F3081A1}" type="slidenum">
              <a:rPr lang="en-US"/>
              <a:pPr/>
              <a:t>120</a:t>
            </a:fld>
            <a:endParaRPr lang="en-US"/>
          </a:p>
        </p:txBody>
      </p:sp>
      <p:sp>
        <p:nvSpPr>
          <p:cNvPr id="253954" name="Rectangle 2"/>
          <p:cNvSpPr>
            <a:spLocks noGrp="1" noRot="1" noChangeAspect="1" noChangeArrowheads="1" noTextEdit="1"/>
          </p:cNvSpPr>
          <p:nvPr>
            <p:ph type="sldImg"/>
          </p:nvPr>
        </p:nvSpPr>
        <p:spPr>
          <a:ln/>
        </p:spPr>
      </p:sp>
      <p:sp>
        <p:nvSpPr>
          <p:cNvPr id="253956" name="Rectangle 4"/>
          <p:cNvSpPr>
            <a:spLocks noGrp="1" noChangeArrowheads="1"/>
          </p:cNvSpPr>
          <p:nvPr>
            <p:ph type="body" idx="1"/>
          </p:nvPr>
        </p:nvSpPr>
        <p:spPr/>
        <p:txBody>
          <a:bodyPr/>
          <a:lstStyle/>
          <a:p>
            <a:r>
              <a:rPr lang="pt-BR" dirty="0" smtClean="0"/>
              <a:t>Alguns</a:t>
            </a:r>
            <a:r>
              <a:rPr lang="pt-BR" baseline="0" dirty="0" smtClean="0"/>
              <a:t> empregadores estão usando esse tipo de andaime para as tarefas com treliças e vigas.</a:t>
            </a:r>
            <a:endParaRPr lang="en-US" dirty="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DF5417A-1311-43EE-9004-CB9C7B1547DC}" type="slidenum">
              <a:rPr lang="en-US"/>
              <a:pPr/>
              <a:t>121</a:t>
            </a:fld>
            <a:endParaRPr lang="en-US"/>
          </a:p>
        </p:txBody>
      </p:sp>
      <p:sp>
        <p:nvSpPr>
          <p:cNvPr id="256002" name="Rectangle 2"/>
          <p:cNvSpPr>
            <a:spLocks noGrp="1" noRot="1" noChangeAspect="1" noChangeArrowheads="1" noTextEdit="1"/>
          </p:cNvSpPr>
          <p:nvPr>
            <p:ph type="sldImg"/>
          </p:nvPr>
        </p:nvSpPr>
        <p:spPr>
          <a:ln/>
        </p:spPr>
      </p:sp>
      <p:sp>
        <p:nvSpPr>
          <p:cNvPr id="256004" name="Rectangle 4"/>
          <p:cNvSpPr>
            <a:spLocks noGrp="1" noChangeArrowheads="1"/>
          </p:cNvSpPr>
          <p:nvPr>
            <p:ph type="body" idx="1"/>
          </p:nvPr>
        </p:nvSpPr>
        <p:spPr/>
        <p:txBody>
          <a:bodyPr/>
          <a:lstStyle/>
          <a:p>
            <a:r>
              <a:rPr lang="pt-PT" dirty="0" smtClean="0"/>
              <a:t>O sistema de guardrail permite segurança eficaz na hora de instalar os revestimentos da cobertura e similares feitos no telhado.</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B6746D3-8F3D-CA4E-A2F5-1A0D1B3D8FD3}" type="slidenum">
              <a:rPr lang="pt-BR"/>
              <a:pPr/>
              <a:t>14</a:t>
            </a:fld>
            <a:endParaRPr lang="pt-BR"/>
          </a:p>
        </p:txBody>
      </p:sp>
      <p:sp>
        <p:nvSpPr>
          <p:cNvPr id="45059" name="Rectangle 1"/>
          <p:cNvSpPr>
            <a:spLocks noGrp="1" noRot="1" noChangeAspect="1" noChangeArrowheads="1" noTextEdit="1"/>
          </p:cNvSpPr>
          <p:nvPr>
            <p:ph type="sldImg"/>
          </p:nvPr>
        </p:nvSpPr>
        <p:spPr>
          <a:ln/>
        </p:spPr>
      </p:sp>
      <p:sp>
        <p:nvSpPr>
          <p:cNvPr id="45060" name="Rectangle 2"/>
          <p:cNvSpPr>
            <a:spLocks noGrp="1" noChangeArrowheads="1"/>
          </p:cNvSpPr>
          <p:nvPr>
            <p:ph type="body" idx="1"/>
          </p:nvPr>
        </p:nvSpPr>
        <p:spPr>
          <a:xfrm>
            <a:off x="935039" y="4416426"/>
            <a:ext cx="5140325" cy="4278313"/>
          </a:xfrm>
          <a:no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D6E4B86-A625-4743-A18E-740A19F599CA}" type="slidenum">
              <a:rPr lang="en-US"/>
              <a:pPr/>
              <a:t>122</a:t>
            </a:fld>
            <a:endParaRPr lang="en-US"/>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r>
              <a:rPr lang="pt-BR" dirty="0" smtClean="0"/>
              <a:t>Aqui vemos uma construção completamente rodeada pelo</a:t>
            </a:r>
            <a:r>
              <a:rPr lang="pt-BR" baseline="0" dirty="0" smtClean="0"/>
              <a:t> sistema de andaimes. A possibilidade de quedas foi completamente eliminada.</a:t>
            </a:r>
            <a:endParaRPr lang="en-US" dirty="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27FBF55-64D0-4E7B-A67C-7D7B6893EF01}" type="slidenum">
              <a:rPr lang="en-US"/>
              <a:pPr/>
              <a:t>123</a:t>
            </a:fld>
            <a:endParaRPr lang="en-US"/>
          </a:p>
        </p:txBody>
      </p:sp>
      <p:sp>
        <p:nvSpPr>
          <p:cNvPr id="260098" name="Rectangle 2"/>
          <p:cNvSpPr>
            <a:spLocks noGrp="1" noRot="1" noChangeAspect="1" noChangeArrowheads="1" noTextEdit="1"/>
          </p:cNvSpPr>
          <p:nvPr>
            <p:ph type="sldImg"/>
          </p:nvPr>
        </p:nvSpPr>
        <p:spPr>
          <a:xfrm>
            <a:off x="1204913" y="685800"/>
            <a:ext cx="4675187" cy="3505200"/>
          </a:xfrm>
          <a:ln/>
        </p:spPr>
      </p:sp>
      <p:sp>
        <p:nvSpPr>
          <p:cNvPr id="260100" name="Rectangle 4"/>
          <p:cNvSpPr>
            <a:spLocks noGrp="1" noChangeArrowheads="1"/>
          </p:cNvSpPr>
          <p:nvPr>
            <p:ph type="body" idx="1"/>
          </p:nvPr>
        </p:nvSpPr>
        <p:spPr/>
        <p:txBody>
          <a:bodyPr/>
          <a:lstStyle/>
          <a:p>
            <a:pPr defTabSz="914350" fontAlgn="base">
              <a:spcBef>
                <a:spcPct val="30000"/>
              </a:spcBef>
              <a:spcAft>
                <a:spcPct val="0"/>
              </a:spcAft>
              <a:defRPr/>
            </a:pPr>
            <a:r>
              <a:rPr lang="pt-PT" dirty="0">
                <a:latin typeface="Arial" pitchFamily="34" charset="0"/>
              </a:rPr>
              <a:t>Os andaimes elevadiços são um sistema popular usado por muitos empregadores para realizar tarefas no extrerior da construção, em paredes altas. Alguns empregadores tem utilizado tipos diferentes de andaimes elevadiços,  que lhes permitem ir pra cima, posicionando o trabalhador bem abaixo do objeto de sua tarefa. O sistema dá segurança ao trabalhador em todos os lados, enquanto revestimento e operações no telhado são realizadas.</a:t>
            </a:r>
            <a:endParaRPr lang="en-US" dirty="0">
              <a:latin typeface="Arial" pitchFamily="34" charset="0"/>
            </a:endParaRPr>
          </a:p>
          <a:p>
            <a:endParaRPr lang="en-US" dirty="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F8E1A7F-63BF-45E9-B6DA-8A0E7E9DB18B}" type="slidenum">
              <a:rPr lang="en-US"/>
              <a:pPr/>
              <a:t>124</a:t>
            </a:fld>
            <a:endParaRPr lang="en-US"/>
          </a:p>
        </p:txBody>
      </p:sp>
      <p:sp>
        <p:nvSpPr>
          <p:cNvPr id="262146" name="Rectangle 2"/>
          <p:cNvSpPr>
            <a:spLocks noGrp="1" noRot="1" noChangeAspect="1" noChangeArrowheads="1" noTextEdit="1"/>
          </p:cNvSpPr>
          <p:nvPr>
            <p:ph type="sldImg"/>
          </p:nvPr>
        </p:nvSpPr>
        <p:spPr>
          <a:xfrm>
            <a:off x="1204913" y="685800"/>
            <a:ext cx="4675187" cy="3505200"/>
          </a:xfrm>
          <a:ln/>
        </p:spPr>
      </p:sp>
      <p:sp>
        <p:nvSpPr>
          <p:cNvPr id="262147" name="Rectangle 3"/>
          <p:cNvSpPr>
            <a:spLocks noGrp="1" noChangeArrowheads="1"/>
          </p:cNvSpPr>
          <p:nvPr>
            <p:ph type="body" idx="1"/>
          </p:nvPr>
        </p:nvSpPr>
        <p:spPr>
          <a:xfrm>
            <a:off x="384176" y="4495801"/>
            <a:ext cx="6157913" cy="4289425"/>
          </a:xfrm>
        </p:spPr>
        <p:txBody>
          <a:bodyPr/>
          <a:lstStyle/>
          <a:p>
            <a:pPr marL="114294" indent="-114294">
              <a:buFontTx/>
              <a:buChar char="•"/>
            </a:pPr>
            <a:r>
              <a:rPr lang="en-US" dirty="0" smtClean="0"/>
              <a:t>Um</a:t>
            </a:r>
            <a:r>
              <a:rPr lang="en-US" baseline="0" dirty="0" smtClean="0"/>
              <a:t> </a:t>
            </a:r>
            <a:r>
              <a:rPr lang="en-US" baseline="0" dirty="0" err="1" smtClean="0"/>
              <a:t>elevador</a:t>
            </a:r>
            <a:r>
              <a:rPr lang="en-US" baseline="0" dirty="0" smtClean="0"/>
              <a:t> </a:t>
            </a:r>
            <a:r>
              <a:rPr lang="en-US" baseline="0" dirty="0" err="1" smtClean="0"/>
              <a:t>plataform</a:t>
            </a:r>
            <a:r>
              <a:rPr lang="en-US" dirty="0" smtClean="0"/>
              <a:t> </a:t>
            </a:r>
            <a:r>
              <a:rPr lang="en-US" dirty="0" err="1" smtClean="0"/>
              <a:t>ou</a:t>
            </a:r>
            <a:r>
              <a:rPr lang="en-US" dirty="0" smtClean="0"/>
              <a:t> um</a:t>
            </a:r>
            <a:r>
              <a:rPr lang="en-US" baseline="0" dirty="0" smtClean="0"/>
              <a:t> </a:t>
            </a:r>
            <a:r>
              <a:rPr lang="en-US" dirty="0" err="1" smtClean="0"/>
              <a:t>guindaste</a:t>
            </a:r>
            <a:r>
              <a:rPr lang="en-US" dirty="0" smtClean="0"/>
              <a:t> </a:t>
            </a:r>
            <a:r>
              <a:rPr lang="en-US" dirty="0" err="1" smtClean="0"/>
              <a:t>plataforma</a:t>
            </a:r>
            <a:r>
              <a:rPr lang="en-US" baseline="0" dirty="0" smtClean="0"/>
              <a:t> </a:t>
            </a:r>
            <a:r>
              <a:rPr lang="pt-BR" baseline="0" dirty="0" smtClean="0"/>
              <a:t> são uma boa alternativa para se alcançar altura quando usado adequadamente. Eles também pode ser usado para instalar e retirar </a:t>
            </a:r>
            <a:r>
              <a:rPr lang="pt-BR" baseline="0" dirty="0" err="1" smtClean="0"/>
              <a:t>guardrails</a:t>
            </a:r>
            <a:r>
              <a:rPr lang="pt-BR" baseline="0" dirty="0" smtClean="0"/>
              <a:t> e redes de proteção. </a:t>
            </a:r>
            <a:endParaRPr lang="en-US" dirty="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C3BB477-BA8A-4AFD-85A6-2FB47E4BE893}" type="slidenum">
              <a:rPr lang="en-US"/>
              <a:pPr/>
              <a:t>125</a:t>
            </a:fld>
            <a:endParaRPr lang="en-US"/>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r>
              <a:rPr lang="en-US" dirty="0" smtClean="0"/>
              <a:t>SPPQ </a:t>
            </a:r>
            <a:r>
              <a:rPr lang="en-US" dirty="0" err="1" smtClean="0"/>
              <a:t>ou</a:t>
            </a:r>
            <a:r>
              <a:rPr lang="en-US" baseline="0" dirty="0" smtClean="0"/>
              <a:t> a </a:t>
            </a:r>
            <a:r>
              <a:rPr lang="en-US" baseline="0" dirty="0" err="1" smtClean="0"/>
              <a:t>retenção</a:t>
            </a:r>
            <a:r>
              <a:rPr lang="en-US" baseline="0" dirty="0" smtClean="0"/>
              <a:t> contra </a:t>
            </a:r>
            <a:r>
              <a:rPr lang="en-US" baseline="0" dirty="0" err="1" smtClean="0"/>
              <a:t>queda</a:t>
            </a:r>
            <a:r>
              <a:rPr lang="en-US" baseline="0" dirty="0" smtClean="0"/>
              <a:t> </a:t>
            </a:r>
            <a:r>
              <a:rPr lang="en-US" baseline="0" dirty="0" err="1" smtClean="0"/>
              <a:t>deve</a:t>
            </a:r>
            <a:r>
              <a:rPr lang="en-US" baseline="0" dirty="0" smtClean="0"/>
              <a:t> ser </a:t>
            </a:r>
            <a:r>
              <a:rPr lang="en-US" baseline="0" dirty="0" err="1" smtClean="0"/>
              <a:t>usada</a:t>
            </a:r>
            <a:r>
              <a:rPr lang="en-US" baseline="0" dirty="0" smtClean="0"/>
              <a:t> e a </a:t>
            </a:r>
            <a:r>
              <a:rPr lang="en-US" baseline="0" dirty="0" err="1" smtClean="0"/>
              <a:t>corda</a:t>
            </a:r>
            <a:r>
              <a:rPr lang="en-US" baseline="0" dirty="0" smtClean="0"/>
              <a:t> </a:t>
            </a:r>
            <a:r>
              <a:rPr lang="en-US" baseline="0" dirty="0" err="1" smtClean="0"/>
              <a:t>ligada</a:t>
            </a:r>
            <a:r>
              <a:rPr lang="en-US" baseline="0" dirty="0" smtClean="0"/>
              <a:t> </a:t>
            </a:r>
            <a:r>
              <a:rPr lang="en-US" baseline="0" dirty="0" err="1" smtClean="0"/>
              <a:t>ao</a:t>
            </a:r>
            <a:r>
              <a:rPr lang="en-US" baseline="0" dirty="0" smtClean="0"/>
              <a:t> boom </a:t>
            </a:r>
            <a:r>
              <a:rPr lang="en-US" baseline="0" dirty="0" err="1" smtClean="0"/>
              <a:t>ou</a:t>
            </a:r>
            <a:r>
              <a:rPr lang="en-US" baseline="0" dirty="0" smtClean="0"/>
              <a:t> à </a:t>
            </a:r>
            <a:r>
              <a:rPr lang="en-US" baseline="0" dirty="0" err="1" smtClean="0"/>
              <a:t>cesta</a:t>
            </a:r>
            <a:r>
              <a:rPr lang="en-US" baseline="0" dirty="0" smtClean="0"/>
              <a:t>, </a:t>
            </a:r>
            <a:r>
              <a:rPr lang="en-US" baseline="0" dirty="0" err="1" smtClean="0"/>
              <a:t>quando</a:t>
            </a:r>
            <a:r>
              <a:rPr lang="en-US" baseline="0" dirty="0" smtClean="0"/>
              <a:t> se </a:t>
            </a:r>
            <a:r>
              <a:rPr lang="en-US" baseline="0" dirty="0" err="1" smtClean="0"/>
              <a:t>trabalhar</a:t>
            </a:r>
            <a:r>
              <a:rPr lang="en-US" baseline="0" dirty="0" smtClean="0"/>
              <a:t> </a:t>
            </a:r>
            <a:r>
              <a:rPr lang="en-US" baseline="0" dirty="0" err="1" smtClean="0"/>
              <a:t>em</a:t>
            </a:r>
            <a:r>
              <a:rPr lang="en-US" baseline="0" dirty="0" smtClean="0"/>
              <a:t> um </a:t>
            </a:r>
            <a:r>
              <a:rPr lang="en-US" baseline="0" dirty="0" err="1" smtClean="0"/>
              <a:t>elevador</a:t>
            </a:r>
            <a:r>
              <a:rPr lang="en-US" baseline="0" dirty="0" smtClean="0"/>
              <a:t> </a:t>
            </a:r>
            <a:r>
              <a:rPr lang="en-US" baseline="0" dirty="0" err="1" smtClean="0"/>
              <a:t>guindaste</a:t>
            </a:r>
            <a:r>
              <a:rPr lang="en-US" baseline="0" dirty="0" smtClean="0"/>
              <a:t>.</a:t>
            </a:r>
            <a:r>
              <a:rPr lang="en-US" dirty="0" smtClean="0"/>
              <a:t> </a:t>
            </a:r>
            <a:endParaRPr lang="en-US" dirty="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F0A5F94-D751-41E6-A078-80251886ED27}" type="slidenum">
              <a:rPr lang="en-US"/>
              <a:pPr/>
              <a:t>126</a:t>
            </a:fld>
            <a:endParaRPr lang="en-US"/>
          </a:p>
        </p:txBody>
      </p:sp>
      <p:sp>
        <p:nvSpPr>
          <p:cNvPr id="266242" name="Rectangle 2"/>
          <p:cNvSpPr>
            <a:spLocks noGrp="1" noRot="1" noChangeAspect="1" noChangeArrowheads="1" noTextEdit="1"/>
          </p:cNvSpPr>
          <p:nvPr>
            <p:ph type="sldImg"/>
          </p:nvPr>
        </p:nvSpPr>
        <p:spPr>
          <a:xfrm>
            <a:off x="1204913" y="685800"/>
            <a:ext cx="4675187" cy="3505200"/>
          </a:xfrm>
          <a:ln/>
        </p:spPr>
      </p:sp>
      <p:sp>
        <p:nvSpPr>
          <p:cNvPr id="266244" name="Rectangle 4"/>
          <p:cNvSpPr>
            <a:spLocks noGrp="1" noChangeArrowheads="1"/>
          </p:cNvSpPr>
          <p:nvPr>
            <p:ph type="body" idx="1"/>
          </p:nvPr>
        </p:nvSpPr>
        <p:spPr/>
        <p:txBody>
          <a:bodyPr/>
          <a:lstStyle/>
          <a:p>
            <a:r>
              <a:rPr lang="pt-BR" dirty="0" smtClean="0"/>
              <a:t>Aqui estão </a:t>
            </a:r>
            <a:r>
              <a:rPr lang="pt-BR" dirty="0" err="1" smtClean="0"/>
              <a:t>guardrails</a:t>
            </a:r>
            <a:r>
              <a:rPr lang="pt-BR" baseline="0" dirty="0" smtClean="0"/>
              <a:t> devidamente instalados usando um sistema de “bota de segurança” que o mantém firma durante os trabalhos executados.</a:t>
            </a:r>
            <a:endParaRPr lang="pt-BR" dirty="0" smtClean="0"/>
          </a:p>
          <a:p>
            <a:endParaRPr lang="en-US" dirty="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29F0F68-303F-452B-BB16-C0FB11046685}" type="slidenum">
              <a:rPr lang="en-US"/>
              <a:pPr/>
              <a:t>127</a:t>
            </a:fld>
            <a:endParaRPr lang="en-US"/>
          </a:p>
        </p:txBody>
      </p:sp>
      <p:sp>
        <p:nvSpPr>
          <p:cNvPr id="268290" name="Rectangle 2"/>
          <p:cNvSpPr>
            <a:spLocks noGrp="1" noRot="1" noChangeAspect="1" noChangeArrowheads="1" noTextEdit="1"/>
          </p:cNvSpPr>
          <p:nvPr>
            <p:ph type="sldImg"/>
          </p:nvPr>
        </p:nvSpPr>
        <p:spPr>
          <a:xfrm>
            <a:off x="1204913" y="685800"/>
            <a:ext cx="4675187" cy="3505200"/>
          </a:xfrm>
          <a:ln/>
        </p:spPr>
      </p:sp>
      <p:sp>
        <p:nvSpPr>
          <p:cNvPr id="268292" name="Rectangle 4"/>
          <p:cNvSpPr>
            <a:spLocks noGrp="1" noChangeArrowheads="1"/>
          </p:cNvSpPr>
          <p:nvPr>
            <p:ph type="body" idx="1"/>
          </p:nvPr>
        </p:nvSpPr>
        <p:spPr/>
        <p:txBody>
          <a:bodyPr/>
          <a:lstStyle/>
          <a:p>
            <a:r>
              <a:rPr lang="pt-PT" dirty="0">
                <a:latin typeface="Arial" pitchFamily="34" charset="0"/>
              </a:rPr>
              <a:t>Aqui está o mesmo sistema ainda em vigor durante as instalações mecânica, hidráulica e elétrica, e de paredes nuas.</a:t>
            </a:r>
            <a:br>
              <a:rPr lang="pt-PT" dirty="0">
                <a:latin typeface="Arial" pitchFamily="34" charset="0"/>
              </a:rPr>
            </a:br>
            <a:r>
              <a:rPr lang="pt-PT" dirty="0">
                <a:latin typeface="Arial" pitchFamily="34" charset="0"/>
              </a:rPr>
              <a:t>Os serviços de pintura e lavagem das paredes podem ser feitos antes da instalação do corrimão permanente e da remoção do guardarail.</a:t>
            </a:r>
            <a:endParaRPr lang="en-US" dirty="0">
              <a:latin typeface="Arial" pitchFamily="34" charset="0"/>
            </a:endParaRPr>
          </a:p>
          <a:p>
            <a:r>
              <a:rPr lang="pt-BR" dirty="0">
                <a:latin typeface="Arial" pitchFamily="34" charset="0"/>
              </a:rPr>
              <a:t> </a:t>
            </a:r>
            <a:endParaRPr lang="en-US" dirty="0">
              <a:latin typeface="Arial" pitchFamily="34" charset="0"/>
            </a:endParaRPr>
          </a:p>
          <a:p>
            <a:endParaRPr lang="en-US" dirty="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CCC088D-2C9C-4F37-88A3-7BF681656B13}" type="slidenum">
              <a:rPr lang="en-US"/>
              <a:pPr/>
              <a:t>128</a:t>
            </a:fld>
            <a:endParaRPr lang="en-US"/>
          </a:p>
        </p:txBody>
      </p:sp>
      <p:sp>
        <p:nvSpPr>
          <p:cNvPr id="270338" name="Rectangle 2"/>
          <p:cNvSpPr>
            <a:spLocks noGrp="1" noRot="1" noChangeAspect="1" noChangeArrowheads="1" noTextEdit="1"/>
          </p:cNvSpPr>
          <p:nvPr>
            <p:ph type="sldImg"/>
          </p:nvPr>
        </p:nvSpPr>
        <p:spPr>
          <a:ln/>
        </p:spPr>
      </p:sp>
      <p:sp>
        <p:nvSpPr>
          <p:cNvPr id="270340" name="Rectangle 4"/>
          <p:cNvSpPr>
            <a:spLocks noGrp="1" noChangeArrowheads="1"/>
          </p:cNvSpPr>
          <p:nvPr>
            <p:ph type="body" idx="1"/>
          </p:nvPr>
        </p:nvSpPr>
        <p:spPr/>
        <p:txBody>
          <a:bodyPr/>
          <a:lstStyle/>
          <a:p>
            <a:r>
              <a:rPr lang="pt-PT" dirty="0">
                <a:latin typeface="Arial" pitchFamily="34" charset="0"/>
              </a:rPr>
              <a:t>Como já dissemos antes, </a:t>
            </a:r>
            <a:r>
              <a:rPr lang="pt-BR" dirty="0">
                <a:latin typeface="Arial" pitchFamily="34" charset="0"/>
              </a:rPr>
              <a:t>as tarefas que são feitas nas alturas não podem ser evitadas, porém, existem meios de minimizar o perigo das quedas</a:t>
            </a:r>
            <a:r>
              <a:rPr lang="pt-PT" dirty="0">
                <a:latin typeface="Arial" pitchFamily="34" charset="0"/>
              </a:rPr>
              <a:t>.</a:t>
            </a:r>
            <a:br>
              <a:rPr lang="pt-PT" dirty="0">
                <a:latin typeface="Arial" pitchFamily="34" charset="0"/>
              </a:rPr>
            </a:br>
            <a:r>
              <a:rPr lang="pt-PT" dirty="0">
                <a:latin typeface="Arial" pitchFamily="34" charset="0"/>
              </a:rPr>
              <a:t>Fazer as montagens de deoversas partes no chão, pode-se reduzir o tempo que o trabalhador ficar exposto às quedas.</a:t>
            </a:r>
            <a:br>
              <a:rPr lang="pt-PT" dirty="0">
                <a:latin typeface="Arial" pitchFamily="34" charset="0"/>
              </a:rPr>
            </a:br>
            <a:r>
              <a:rPr lang="pt-PT" dirty="0">
                <a:latin typeface="Arial" pitchFamily="34" charset="0"/>
              </a:rPr>
              <a:t>Faça as montagens no chão, de maneira correta e seguindo as instruções do Guia de Montagem de Partes para a Construção, e depois ice as partes para cima onde devem ser encaixadas. </a:t>
            </a:r>
            <a:endParaRPr lang="en-US" dirty="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71105CF-36E0-4FBB-AE5B-37347691438D}" type="slidenum">
              <a:rPr lang="en-US"/>
              <a:pPr/>
              <a:t>129</a:t>
            </a:fld>
            <a:endParaRPr lang="en-US"/>
          </a:p>
        </p:txBody>
      </p:sp>
      <p:sp>
        <p:nvSpPr>
          <p:cNvPr id="272386" name="Rectangle 2"/>
          <p:cNvSpPr>
            <a:spLocks noGrp="1" noRot="1" noChangeAspect="1" noChangeArrowheads="1" noTextEdit="1"/>
          </p:cNvSpPr>
          <p:nvPr>
            <p:ph type="sldImg"/>
          </p:nvPr>
        </p:nvSpPr>
        <p:spPr>
          <a:ln/>
        </p:spPr>
      </p:sp>
      <p:sp>
        <p:nvSpPr>
          <p:cNvPr id="272388" name="Rectangle 4"/>
          <p:cNvSpPr>
            <a:spLocks noGrp="1" noChangeArrowheads="1"/>
          </p:cNvSpPr>
          <p:nvPr>
            <p:ph type="body" idx="1"/>
          </p:nvPr>
        </p:nvSpPr>
        <p:spPr/>
        <p:txBody>
          <a:bodyPr/>
          <a:lstStyle/>
          <a:p>
            <a:r>
              <a:rPr lang="en-US" dirty="0" smtClean="0"/>
              <a:t>  </a:t>
            </a:r>
            <a:r>
              <a:rPr lang="pt-BR" dirty="0" smtClean="0"/>
              <a:t>... Encaixando as partes em suas</a:t>
            </a:r>
            <a:r>
              <a:rPr lang="pt-BR" baseline="0" dirty="0" smtClean="0"/>
              <a:t> devidas posições usando um guindaste. Isto minimiza a exposição do trabalhador ao perigo das quedas.</a:t>
            </a:r>
            <a:endParaRPr lang="en-US" dirty="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2EE335E-B19C-4BB9-BB32-24A912F4A710}" type="slidenum">
              <a:rPr lang="en-US"/>
              <a:pPr/>
              <a:t>130</a:t>
            </a:fld>
            <a:endParaRPr lang="en-US"/>
          </a:p>
        </p:txBody>
      </p:sp>
      <p:sp>
        <p:nvSpPr>
          <p:cNvPr id="274434" name="Rectangle 2"/>
          <p:cNvSpPr>
            <a:spLocks noGrp="1" noRot="1" noChangeAspect="1" noChangeArrowheads="1" noTextEdit="1"/>
          </p:cNvSpPr>
          <p:nvPr>
            <p:ph type="sldImg"/>
          </p:nvPr>
        </p:nvSpPr>
        <p:spPr>
          <a:ln/>
        </p:spPr>
      </p:sp>
      <p:sp>
        <p:nvSpPr>
          <p:cNvPr id="274436" name="Rectangle 4"/>
          <p:cNvSpPr>
            <a:spLocks noGrp="1" noChangeArrowheads="1"/>
          </p:cNvSpPr>
          <p:nvPr>
            <p:ph type="body" idx="1"/>
          </p:nvPr>
        </p:nvSpPr>
        <p:spPr/>
        <p:txBody>
          <a:bodyPr/>
          <a:lstStyle/>
          <a:p>
            <a:r>
              <a:rPr lang="en-US" dirty="0" err="1" smtClean="0"/>
              <a:t>Faça</a:t>
            </a:r>
            <a:r>
              <a:rPr lang="en-US" baseline="0" dirty="0" smtClean="0"/>
              <a:t> o </a:t>
            </a:r>
            <a:r>
              <a:rPr lang="en-US" baseline="0" dirty="0" err="1" smtClean="0"/>
              <a:t>máximo</a:t>
            </a:r>
            <a:r>
              <a:rPr lang="en-US" baseline="0" dirty="0" smtClean="0"/>
              <a:t> de </a:t>
            </a:r>
            <a:r>
              <a:rPr lang="en-US" baseline="0" dirty="0" err="1" smtClean="0"/>
              <a:t>tarefas</a:t>
            </a:r>
            <a:r>
              <a:rPr lang="en-US" baseline="0" dirty="0" smtClean="0"/>
              <a:t> </a:t>
            </a:r>
            <a:r>
              <a:rPr lang="en-US" baseline="0" dirty="0" err="1" smtClean="0"/>
              <a:t>possíveis</a:t>
            </a:r>
            <a:r>
              <a:rPr lang="en-US" baseline="0" dirty="0" smtClean="0"/>
              <a:t> no </a:t>
            </a:r>
            <a:r>
              <a:rPr lang="en-US" baseline="0" dirty="0" err="1" smtClean="0"/>
              <a:t>chão</a:t>
            </a:r>
            <a:r>
              <a:rPr lang="en-US" baseline="0" dirty="0" smtClean="0"/>
              <a:t>.  </a:t>
            </a:r>
            <a:r>
              <a:rPr lang="en-US" baseline="0" dirty="0" err="1" smtClean="0"/>
              <a:t>Aqui</a:t>
            </a:r>
            <a:r>
              <a:rPr lang="en-US" baseline="0" dirty="0" smtClean="0"/>
              <a:t> a </a:t>
            </a:r>
            <a:r>
              <a:rPr lang="en-US" baseline="0" dirty="0" err="1" smtClean="0"/>
              <a:t>empreiteira</a:t>
            </a:r>
            <a:r>
              <a:rPr lang="en-US" baseline="0" dirty="0" smtClean="0"/>
              <a:t> </a:t>
            </a:r>
            <a:r>
              <a:rPr lang="en-US" baseline="0" dirty="0" err="1" smtClean="0"/>
              <a:t>está</a:t>
            </a:r>
            <a:r>
              <a:rPr lang="en-US" baseline="0" dirty="0" smtClean="0"/>
              <a:t> </a:t>
            </a:r>
            <a:r>
              <a:rPr lang="en-US" baseline="0" dirty="0" err="1" smtClean="0"/>
              <a:t>montando</a:t>
            </a:r>
            <a:r>
              <a:rPr lang="en-US" baseline="0" dirty="0" smtClean="0"/>
              <a:t> um </a:t>
            </a:r>
            <a:r>
              <a:rPr lang="en-US" baseline="0" dirty="0" err="1" smtClean="0"/>
              <a:t>edifício</a:t>
            </a:r>
            <a:r>
              <a:rPr lang="en-US" baseline="0" dirty="0" smtClean="0"/>
              <a:t>. </a:t>
            </a:r>
            <a:endParaRPr lang="en-US" dirty="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D2E9429-98F6-4AA7-93DB-FD9A8A66DB4D}" type="slidenum">
              <a:rPr lang="en-US"/>
              <a:pPr/>
              <a:t>131</a:t>
            </a:fld>
            <a:endParaRPr lang="en-US"/>
          </a:p>
        </p:txBody>
      </p:sp>
      <p:sp>
        <p:nvSpPr>
          <p:cNvPr id="276482" name="Rectangle 2"/>
          <p:cNvSpPr>
            <a:spLocks noGrp="1" noRot="1" noChangeAspect="1" noChangeArrowheads="1" noTextEdit="1"/>
          </p:cNvSpPr>
          <p:nvPr>
            <p:ph type="sldImg"/>
          </p:nvPr>
        </p:nvSpPr>
        <p:spPr>
          <a:ln/>
        </p:spPr>
      </p:sp>
      <p:sp>
        <p:nvSpPr>
          <p:cNvPr id="276484" name="Rectangle 4"/>
          <p:cNvSpPr>
            <a:spLocks noGrp="1" noChangeArrowheads="1"/>
          </p:cNvSpPr>
          <p:nvPr>
            <p:ph type="body" idx="1"/>
          </p:nvPr>
        </p:nvSpPr>
        <p:spPr/>
        <p:txBody>
          <a:bodyPr/>
          <a:lstStyle/>
          <a:p>
            <a:r>
              <a:rPr lang="pt-BR" dirty="0" smtClean="0"/>
              <a:t>E aqui um outro fez a montagem de partes do sistema de </a:t>
            </a:r>
            <a:r>
              <a:rPr lang="pt-BR" dirty="0" err="1" smtClean="0"/>
              <a:t>guardrail</a:t>
            </a:r>
            <a:r>
              <a:rPr lang="pt-BR" dirty="0" smtClean="0"/>
              <a:t> no chão...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320C3DF7-B93F-C245-8B6F-30AD5BACB7B1}" type="slidenum">
              <a:rPr lang="pt-BR"/>
              <a:pPr/>
              <a:t>15</a:t>
            </a:fld>
            <a:endParaRPr lang="pt-BR"/>
          </a:p>
        </p:txBody>
      </p:sp>
      <p:sp>
        <p:nvSpPr>
          <p:cNvPr id="47107"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2" tIns="46587" rIns="93172" bIns="46587" anchor="ctr">
            <a:prstTxWarp prst="textNoShape">
              <a:avLst/>
            </a:prstTxWarp>
          </a:bodyPr>
          <a:lstStyle/>
          <a:p>
            <a:endParaRPr lang="pt-BR"/>
          </a:p>
        </p:txBody>
      </p:sp>
      <p:sp>
        <p:nvSpPr>
          <p:cNvPr id="47108" name="Rectangle 2"/>
          <p:cNvSpPr>
            <a:spLocks noGrp="1" noChangeArrowheads="1"/>
          </p:cNvSpPr>
          <p:nvPr>
            <p:ph type="body"/>
          </p:nvPr>
        </p:nvSpPr>
        <p:spPr>
          <a:xfrm>
            <a:off x="935039" y="4416426"/>
            <a:ext cx="5140325" cy="4192588"/>
          </a:xfrm>
          <a:solidFill>
            <a:srgbClr val="FFFFFF"/>
          </a:solidFill>
          <a:ln w="9360">
            <a:solidFill>
              <a:srgbClr val="000000"/>
            </a:solid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FD66461-24D2-4D88-A374-34897A8978C2}" type="slidenum">
              <a:rPr lang="en-US"/>
              <a:pPr/>
              <a:t>132</a:t>
            </a:fld>
            <a:endParaRPr lang="en-US"/>
          </a:p>
        </p:txBody>
      </p:sp>
      <p:sp>
        <p:nvSpPr>
          <p:cNvPr id="278530" name="Rectangle 2"/>
          <p:cNvSpPr>
            <a:spLocks noGrp="1" noRot="1" noChangeAspect="1" noChangeArrowheads="1" noTextEdit="1"/>
          </p:cNvSpPr>
          <p:nvPr>
            <p:ph type="sldImg"/>
          </p:nvPr>
        </p:nvSpPr>
        <p:spPr>
          <a:ln/>
        </p:spPr>
      </p:sp>
      <p:sp>
        <p:nvSpPr>
          <p:cNvPr id="278532" name="Rectangle 4"/>
          <p:cNvSpPr>
            <a:spLocks noGrp="1" noChangeArrowheads="1"/>
          </p:cNvSpPr>
          <p:nvPr>
            <p:ph type="body" idx="1"/>
          </p:nvPr>
        </p:nvSpPr>
        <p:spPr/>
        <p:txBody>
          <a:bodyPr/>
          <a:lstStyle/>
          <a:p>
            <a:r>
              <a:rPr lang="pt-BR" dirty="0" smtClean="0"/>
              <a:t>...</a:t>
            </a:r>
            <a:r>
              <a:rPr lang="pt-BR" baseline="0" dirty="0" smtClean="0"/>
              <a:t> E encaixando-os em seus devidos pontos.... Mas que idéia.</a:t>
            </a:r>
            <a:endParaRPr lang="pt-BR" dirty="0"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5DD3C09-E251-4DF9-8D65-00D7E2312FDD}" type="slidenum">
              <a:rPr lang="en-US"/>
              <a:pPr/>
              <a:t>133</a:t>
            </a:fld>
            <a:endParaRPr lang="en-US"/>
          </a:p>
        </p:txBody>
      </p:sp>
      <p:sp>
        <p:nvSpPr>
          <p:cNvPr id="280578" name="Rectangle 2"/>
          <p:cNvSpPr>
            <a:spLocks noGrp="1" noRot="1" noChangeAspect="1" noChangeArrowheads="1" noTextEdit="1"/>
          </p:cNvSpPr>
          <p:nvPr>
            <p:ph type="sldImg"/>
          </p:nvPr>
        </p:nvSpPr>
        <p:spPr>
          <a:xfrm>
            <a:off x="1204913" y="685800"/>
            <a:ext cx="4675187" cy="3505200"/>
          </a:xfrm>
          <a:ln/>
        </p:spPr>
      </p:sp>
      <p:sp>
        <p:nvSpPr>
          <p:cNvPr id="280580" name="Rectangle 4"/>
          <p:cNvSpPr>
            <a:spLocks noGrp="1" noChangeArrowheads="1"/>
          </p:cNvSpPr>
          <p:nvPr>
            <p:ph type="body" idx="1"/>
          </p:nvPr>
        </p:nvSpPr>
        <p:spPr/>
        <p:txBody>
          <a:bodyPr/>
          <a:lstStyle/>
          <a:p>
            <a:r>
              <a:rPr lang="pt-BR" dirty="0" smtClean="0"/>
              <a:t>Hoje em dia, não há razão para ele estar</a:t>
            </a:r>
            <a:r>
              <a:rPr lang="pt-BR" baseline="0" dirty="0" smtClean="0"/>
              <a:t> trabalhando nessas condições...</a:t>
            </a:r>
            <a:endParaRPr lang="en-US" dirty="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07BE918-0F50-4E8D-BD6B-A7C9E839DB78}" type="slidenum">
              <a:rPr lang="en-US"/>
              <a:pPr/>
              <a:t>134</a:t>
            </a:fld>
            <a:endParaRPr lang="en-US"/>
          </a:p>
        </p:txBody>
      </p:sp>
      <p:sp>
        <p:nvSpPr>
          <p:cNvPr id="282626" name="Rectangle 2"/>
          <p:cNvSpPr>
            <a:spLocks noGrp="1" noRot="1" noChangeAspect="1" noChangeArrowheads="1" noTextEdit="1"/>
          </p:cNvSpPr>
          <p:nvPr>
            <p:ph type="sldImg"/>
          </p:nvPr>
        </p:nvSpPr>
        <p:spPr>
          <a:ln/>
        </p:spPr>
      </p:sp>
      <p:sp>
        <p:nvSpPr>
          <p:cNvPr id="282628" name="Rectangle 4"/>
          <p:cNvSpPr>
            <a:spLocks noGrp="1" noChangeArrowheads="1"/>
          </p:cNvSpPr>
          <p:nvPr>
            <p:ph type="body" idx="1"/>
          </p:nvPr>
        </p:nvSpPr>
        <p:spPr/>
        <p:txBody>
          <a:bodyPr/>
          <a:lstStyle/>
          <a:p>
            <a:r>
              <a:rPr lang="pt-BR" dirty="0" smtClean="0"/>
              <a:t>Quando há sistemas disponíveis para protegê-los</a:t>
            </a:r>
            <a:r>
              <a:rPr lang="pt-BR" baseline="0" dirty="0" smtClean="0"/>
              <a:t> de caírem e atingirem o solo.</a:t>
            </a:r>
            <a:endParaRPr lang="en-US" dirty="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7A46249-A068-414B-AB19-B54ABAB44484}" type="slidenum">
              <a:rPr lang="en-US"/>
              <a:pPr/>
              <a:t>135</a:t>
            </a:fld>
            <a:endParaRPr lang="en-US"/>
          </a:p>
        </p:txBody>
      </p:sp>
      <p:sp>
        <p:nvSpPr>
          <p:cNvPr id="284674" name="Rectangle 2"/>
          <p:cNvSpPr>
            <a:spLocks noGrp="1" noRot="1" noChangeAspect="1" noChangeArrowheads="1" noTextEdit="1"/>
          </p:cNvSpPr>
          <p:nvPr>
            <p:ph type="sldImg"/>
          </p:nvPr>
        </p:nvSpPr>
        <p:spPr>
          <a:xfrm>
            <a:off x="1204913" y="685800"/>
            <a:ext cx="4675187" cy="3505200"/>
          </a:xfrm>
          <a:ln/>
        </p:spPr>
      </p:sp>
      <p:sp>
        <p:nvSpPr>
          <p:cNvPr id="284676" name="Rectangle 4"/>
          <p:cNvSpPr>
            <a:spLocks noGrp="1" noChangeArrowheads="1"/>
          </p:cNvSpPr>
          <p:nvPr>
            <p:ph type="body" idx="1"/>
          </p:nvPr>
        </p:nvSpPr>
        <p:spPr/>
        <p:txBody>
          <a:bodyPr/>
          <a:lstStyle/>
          <a:p>
            <a:r>
              <a:rPr lang="pt-BR" dirty="0" smtClean="0"/>
              <a:t>O telhado não é a única área onde ocorrem</a:t>
            </a:r>
            <a:r>
              <a:rPr lang="pt-BR" baseline="0" dirty="0" smtClean="0"/>
              <a:t> quedas fatais. Aberturas como estas tem que ser protegidas.</a:t>
            </a:r>
            <a:endParaRPr lang="en-US" dirty="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9810AEA-B057-49CE-A661-FC7050CDE567}" type="slidenum">
              <a:rPr lang="en-US"/>
              <a:pPr/>
              <a:t>136</a:t>
            </a:fld>
            <a:endParaRPr lang="en-US"/>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r>
              <a:rPr lang="pt-BR" dirty="0" smtClean="0"/>
              <a:t>Como</a:t>
            </a:r>
            <a:r>
              <a:rPr lang="pt-BR" baseline="0" dirty="0" smtClean="0"/>
              <a:t> este!</a:t>
            </a:r>
            <a:endParaRPr lang="en-US" dirty="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C3BAD74-3232-4C98-BB93-064291AE0ED0}" type="slidenum">
              <a:rPr lang="en-US"/>
              <a:pPr/>
              <a:t>137</a:t>
            </a:fld>
            <a:endParaRPr lang="en-US"/>
          </a:p>
        </p:txBody>
      </p:sp>
      <p:sp>
        <p:nvSpPr>
          <p:cNvPr id="288770" name="Rectangle 2"/>
          <p:cNvSpPr>
            <a:spLocks noGrp="1" noRot="1" noChangeAspect="1" noChangeArrowheads="1" noTextEdit="1"/>
          </p:cNvSpPr>
          <p:nvPr>
            <p:ph type="sldImg"/>
          </p:nvPr>
        </p:nvSpPr>
        <p:spPr>
          <a:xfrm>
            <a:off x="1204913" y="685800"/>
            <a:ext cx="4675187" cy="3505200"/>
          </a:xfrm>
          <a:ln/>
        </p:spPr>
      </p:sp>
      <p:sp>
        <p:nvSpPr>
          <p:cNvPr id="288772" name="Rectangle 4"/>
          <p:cNvSpPr>
            <a:spLocks noGrp="1" noChangeArrowheads="1"/>
          </p:cNvSpPr>
          <p:nvPr>
            <p:ph type="body" idx="1"/>
          </p:nvPr>
        </p:nvSpPr>
        <p:spPr/>
        <p:txBody>
          <a:bodyPr/>
          <a:lstStyle/>
          <a:p>
            <a:r>
              <a:rPr lang="pt-BR" dirty="0" smtClean="0"/>
              <a:t>E esta</a:t>
            </a:r>
            <a:r>
              <a:rPr lang="pt-BR" baseline="0" dirty="0" smtClean="0"/>
              <a:t> escadaria, do jeito que está, sem proteção nas laterais... É preciso fazer algo como proteção.</a:t>
            </a:r>
            <a:endParaRPr lang="en-US" dirty="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963B80E-2C08-4E4D-8938-A1FBA9FD4B22}" type="slidenum">
              <a:rPr lang="en-US"/>
              <a:pPr/>
              <a:t>138</a:t>
            </a:fld>
            <a:endParaRPr lang="en-US"/>
          </a:p>
        </p:txBody>
      </p:sp>
      <p:sp>
        <p:nvSpPr>
          <p:cNvPr id="290818" name="Rectangle 2"/>
          <p:cNvSpPr>
            <a:spLocks noGrp="1" noRot="1" noChangeAspect="1" noChangeArrowheads="1" noTextEdit="1"/>
          </p:cNvSpPr>
          <p:nvPr>
            <p:ph type="sldImg"/>
          </p:nvPr>
        </p:nvSpPr>
        <p:spPr>
          <a:xfrm>
            <a:off x="1204913" y="685800"/>
            <a:ext cx="4675187" cy="3505200"/>
          </a:xfrm>
          <a:ln/>
        </p:spPr>
      </p:sp>
      <p:sp>
        <p:nvSpPr>
          <p:cNvPr id="290820" name="Rectangle 4"/>
          <p:cNvSpPr>
            <a:spLocks noGrp="1" noChangeArrowheads="1"/>
          </p:cNvSpPr>
          <p:nvPr>
            <p:ph type="body" idx="1"/>
          </p:nvPr>
        </p:nvSpPr>
        <p:spPr/>
        <p:txBody>
          <a:bodyPr/>
          <a:lstStyle/>
          <a:p>
            <a:r>
              <a:rPr lang="pt-BR" dirty="0" smtClean="0"/>
              <a:t>Como</a:t>
            </a:r>
            <a:r>
              <a:rPr lang="pt-BR" baseline="0" dirty="0" smtClean="0"/>
              <a:t> este!</a:t>
            </a:r>
            <a:endParaRPr lang="en-US" dirty="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CADD4AE-8004-4208-9ED9-A71EBAED3A5F}" type="slidenum">
              <a:rPr lang="en-US"/>
              <a:pPr/>
              <a:t>139</a:t>
            </a:fld>
            <a:endParaRPr lang="en-US"/>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r>
              <a:rPr lang="pt-BR" dirty="0">
                <a:latin typeface="Arial" pitchFamily="34" charset="0"/>
              </a:rPr>
              <a:t>Até agora, mostramos </a:t>
            </a:r>
            <a:r>
              <a:rPr lang="pt-PT" dirty="0">
                <a:latin typeface="Arial" pitchFamily="34" charset="0"/>
              </a:rPr>
              <a:t>várias maneiras de como os trabalhadores</a:t>
            </a:r>
            <a:r>
              <a:rPr lang="en-US" dirty="0">
                <a:latin typeface="Arial" pitchFamily="34" charset="0"/>
              </a:rPr>
              <a:t> </a:t>
            </a:r>
            <a:r>
              <a:rPr lang="en-US" dirty="0" err="1">
                <a:latin typeface="Arial" pitchFamily="34" charset="0"/>
              </a:rPr>
              <a:t>podem</a:t>
            </a:r>
            <a:r>
              <a:rPr lang="en-US" dirty="0">
                <a:latin typeface="Arial" pitchFamily="34" charset="0"/>
              </a:rPr>
              <a:t> ser </a:t>
            </a:r>
            <a:r>
              <a:rPr lang="en-US" dirty="0" err="1">
                <a:latin typeface="Arial" pitchFamily="34" charset="0"/>
              </a:rPr>
              <a:t>protegidos</a:t>
            </a:r>
            <a:r>
              <a:rPr lang="en-US" dirty="0">
                <a:latin typeface="Arial" pitchFamily="34" charset="0"/>
              </a:rPr>
              <a:t> </a:t>
            </a:r>
            <a:r>
              <a:rPr lang="en-US" dirty="0" err="1">
                <a:latin typeface="Arial" pitchFamily="34" charset="0"/>
              </a:rPr>
              <a:t>enquanto</a:t>
            </a:r>
            <a:r>
              <a:rPr lang="en-US" dirty="0">
                <a:latin typeface="Arial" pitchFamily="34" charset="0"/>
              </a:rPr>
              <a:t> </a:t>
            </a:r>
            <a:r>
              <a:rPr lang="en-US" dirty="0" err="1">
                <a:latin typeface="Arial" pitchFamily="34" charset="0"/>
              </a:rPr>
              <a:t>expostos</a:t>
            </a:r>
            <a:r>
              <a:rPr lang="en-US" dirty="0">
                <a:latin typeface="Arial" pitchFamily="34" charset="0"/>
              </a:rPr>
              <a:t> a </a:t>
            </a:r>
            <a:r>
              <a:rPr lang="en-US" dirty="0" err="1">
                <a:latin typeface="Arial" pitchFamily="34" charset="0"/>
              </a:rPr>
              <a:t>riscos</a:t>
            </a:r>
            <a:r>
              <a:rPr lang="en-US" dirty="0">
                <a:latin typeface="Arial" pitchFamily="34" charset="0"/>
              </a:rPr>
              <a:t> de </a:t>
            </a:r>
            <a:r>
              <a:rPr lang="en-US" dirty="0" err="1">
                <a:latin typeface="Arial" pitchFamily="34" charset="0"/>
              </a:rPr>
              <a:t>quedas</a:t>
            </a:r>
            <a:r>
              <a:rPr lang="en-US" dirty="0">
                <a:latin typeface="Arial" pitchFamily="34" charset="0"/>
              </a:rPr>
              <a:t> </a:t>
            </a:r>
            <a:r>
              <a:rPr lang="en-US" dirty="0" err="1">
                <a:latin typeface="Arial" pitchFamily="34" charset="0"/>
              </a:rPr>
              <a:t>em</a:t>
            </a:r>
            <a:r>
              <a:rPr lang="en-US" dirty="0">
                <a:latin typeface="Arial" pitchFamily="34" charset="0"/>
              </a:rPr>
              <a:t> </a:t>
            </a:r>
            <a:r>
              <a:rPr lang="en-US" dirty="0" err="1">
                <a:latin typeface="Arial" pitchFamily="34" charset="0"/>
              </a:rPr>
              <a:t>potencial</a:t>
            </a:r>
            <a:r>
              <a:rPr lang="en-US" dirty="0">
                <a:latin typeface="Arial" pitchFamily="34" charset="0"/>
              </a:rPr>
              <a:t>. </a:t>
            </a:r>
            <a:r>
              <a:rPr lang="en-US" dirty="0" err="1">
                <a:latin typeface="Arial" pitchFamily="34" charset="0"/>
              </a:rPr>
              <a:t>Mas</a:t>
            </a:r>
            <a:r>
              <a:rPr lang="en-US" dirty="0">
                <a:latin typeface="Arial" pitchFamily="34" charset="0"/>
              </a:rPr>
              <a:t>, se o </a:t>
            </a:r>
            <a:r>
              <a:rPr lang="en-US" dirty="0" err="1">
                <a:latin typeface="Arial" pitchFamily="34" charset="0"/>
              </a:rPr>
              <a:t>empregador</a:t>
            </a:r>
            <a:r>
              <a:rPr lang="en-US" dirty="0">
                <a:latin typeface="Arial" pitchFamily="34" charset="0"/>
              </a:rPr>
              <a:t> </a:t>
            </a:r>
            <a:r>
              <a:rPr lang="en-US" dirty="0" err="1">
                <a:latin typeface="Arial" pitchFamily="34" charset="0"/>
              </a:rPr>
              <a:t>conseguir</a:t>
            </a:r>
            <a:r>
              <a:rPr lang="en-US" dirty="0">
                <a:latin typeface="Arial" pitchFamily="34" charset="0"/>
              </a:rPr>
              <a:t> </a:t>
            </a:r>
            <a:r>
              <a:rPr lang="en-US" dirty="0" err="1">
                <a:latin typeface="Arial" pitchFamily="34" charset="0"/>
              </a:rPr>
              <a:t>provar</a:t>
            </a:r>
            <a:r>
              <a:rPr lang="en-US" dirty="0">
                <a:latin typeface="Arial" pitchFamily="34" charset="0"/>
              </a:rPr>
              <a:t> </a:t>
            </a:r>
            <a:r>
              <a:rPr lang="en-US" dirty="0" err="1">
                <a:latin typeface="Arial" pitchFamily="34" charset="0"/>
              </a:rPr>
              <a:t>que</a:t>
            </a:r>
            <a:r>
              <a:rPr lang="en-US" dirty="0">
                <a:latin typeface="Arial" pitchFamily="34" charset="0"/>
              </a:rPr>
              <a:t> a </a:t>
            </a:r>
            <a:r>
              <a:rPr lang="en-US" dirty="0" err="1">
                <a:latin typeface="Arial" pitchFamily="34" charset="0"/>
              </a:rPr>
              <a:t>proteção</a:t>
            </a:r>
            <a:r>
              <a:rPr lang="en-US" dirty="0">
                <a:latin typeface="Arial" pitchFamily="34" charset="0"/>
              </a:rPr>
              <a:t> contra </a:t>
            </a:r>
            <a:r>
              <a:rPr lang="en-US" dirty="0" err="1">
                <a:latin typeface="Arial" pitchFamily="34" charset="0"/>
              </a:rPr>
              <a:t>quedas</a:t>
            </a:r>
            <a:r>
              <a:rPr lang="en-US" dirty="0">
                <a:latin typeface="Arial" pitchFamily="34" charset="0"/>
              </a:rPr>
              <a:t> </a:t>
            </a:r>
            <a:r>
              <a:rPr lang="en-US" dirty="0" err="1">
                <a:latin typeface="Arial" pitchFamily="34" charset="0"/>
              </a:rPr>
              <a:t>convencional</a:t>
            </a:r>
            <a:r>
              <a:rPr lang="en-US" dirty="0">
                <a:latin typeface="Arial" pitchFamily="34" charset="0"/>
              </a:rPr>
              <a:t> é </a:t>
            </a:r>
            <a:r>
              <a:rPr lang="en-US" dirty="0" err="1">
                <a:latin typeface="Arial" pitchFamily="34" charset="0"/>
              </a:rPr>
              <a:t>inviável</a:t>
            </a:r>
            <a:r>
              <a:rPr lang="en-US" dirty="0">
                <a:latin typeface="Arial" pitchFamily="34" charset="0"/>
              </a:rPr>
              <a:t>, </a:t>
            </a:r>
            <a:r>
              <a:rPr lang="en-US" dirty="0" err="1">
                <a:latin typeface="Arial" pitchFamily="34" charset="0"/>
              </a:rPr>
              <a:t>ou</a:t>
            </a:r>
            <a:r>
              <a:rPr lang="en-US" dirty="0">
                <a:latin typeface="Arial" pitchFamily="34" charset="0"/>
              </a:rPr>
              <a:t> </a:t>
            </a:r>
            <a:r>
              <a:rPr lang="en-US" dirty="0" err="1">
                <a:latin typeface="Arial" pitchFamily="34" charset="0"/>
              </a:rPr>
              <a:t>apresenta</a:t>
            </a:r>
            <a:r>
              <a:rPr lang="en-US" dirty="0">
                <a:latin typeface="Arial" pitchFamily="34" charset="0"/>
              </a:rPr>
              <a:t> um </a:t>
            </a:r>
            <a:r>
              <a:rPr lang="en-US" dirty="0" err="1">
                <a:latin typeface="Arial" pitchFamily="34" charset="0"/>
              </a:rPr>
              <a:t>risco</a:t>
            </a:r>
            <a:r>
              <a:rPr lang="en-US" dirty="0">
                <a:latin typeface="Arial" pitchFamily="34" charset="0"/>
              </a:rPr>
              <a:t> </a:t>
            </a:r>
            <a:r>
              <a:rPr lang="en-US" dirty="0" err="1">
                <a:latin typeface="Arial" pitchFamily="34" charset="0"/>
              </a:rPr>
              <a:t>ainda</a:t>
            </a:r>
            <a:r>
              <a:rPr lang="en-US" dirty="0">
                <a:latin typeface="Arial" pitchFamily="34" charset="0"/>
              </a:rPr>
              <a:t> </a:t>
            </a:r>
            <a:r>
              <a:rPr lang="en-US" dirty="0" err="1">
                <a:latin typeface="Arial" pitchFamily="34" charset="0"/>
              </a:rPr>
              <a:t>maior</a:t>
            </a:r>
            <a:r>
              <a:rPr lang="en-US" dirty="0">
                <a:latin typeface="Arial" pitchFamily="34" charset="0"/>
              </a:rPr>
              <a:t>, </a:t>
            </a:r>
            <a:r>
              <a:rPr lang="en-US" dirty="0" err="1">
                <a:latin typeface="Arial" pitchFamily="34" charset="0"/>
              </a:rPr>
              <a:t>ele</a:t>
            </a:r>
            <a:r>
              <a:rPr lang="en-US" dirty="0">
                <a:latin typeface="Arial" pitchFamily="34" charset="0"/>
              </a:rPr>
              <a:t>  </a:t>
            </a:r>
            <a:r>
              <a:rPr lang="en-US" dirty="0" err="1">
                <a:latin typeface="Arial" pitchFamily="34" charset="0"/>
              </a:rPr>
              <a:t>deve</a:t>
            </a:r>
            <a:r>
              <a:rPr lang="en-US" dirty="0">
                <a:latin typeface="Arial" pitchFamily="34" charset="0"/>
              </a:rPr>
              <a:t> </a:t>
            </a:r>
            <a:r>
              <a:rPr lang="en-US" dirty="0" err="1">
                <a:latin typeface="Arial" pitchFamily="34" charset="0"/>
              </a:rPr>
              <a:t>desenvolver</a:t>
            </a:r>
            <a:r>
              <a:rPr lang="en-US" dirty="0">
                <a:latin typeface="Arial" pitchFamily="34" charset="0"/>
              </a:rPr>
              <a:t> e </a:t>
            </a:r>
            <a:r>
              <a:rPr lang="en-US" dirty="0" err="1">
                <a:latin typeface="Arial" pitchFamily="34" charset="0"/>
              </a:rPr>
              <a:t>implementar</a:t>
            </a:r>
            <a:r>
              <a:rPr lang="en-US" dirty="0">
                <a:latin typeface="Arial" pitchFamily="34" charset="0"/>
              </a:rPr>
              <a:t> um </a:t>
            </a:r>
            <a:r>
              <a:rPr lang="en-US" dirty="0" err="1">
                <a:latin typeface="Arial" pitchFamily="34" charset="0"/>
              </a:rPr>
              <a:t>plano</a:t>
            </a:r>
            <a:r>
              <a:rPr lang="en-US" dirty="0">
                <a:latin typeface="Arial" pitchFamily="34" charset="0"/>
              </a:rPr>
              <a:t> de </a:t>
            </a:r>
            <a:r>
              <a:rPr lang="en-US" dirty="0" err="1">
                <a:latin typeface="Arial" pitchFamily="34" charset="0"/>
              </a:rPr>
              <a:t>proteção</a:t>
            </a:r>
            <a:r>
              <a:rPr lang="en-US" dirty="0">
                <a:latin typeface="Arial" pitchFamily="34" charset="0"/>
              </a:rPr>
              <a:t> contra </a:t>
            </a:r>
            <a:r>
              <a:rPr lang="en-US" dirty="0" err="1">
                <a:latin typeface="Arial" pitchFamily="34" charset="0"/>
              </a:rPr>
              <a:t>quedas</a:t>
            </a:r>
            <a:r>
              <a:rPr lang="en-US" dirty="0">
                <a:latin typeface="Arial" pitchFamily="34" charset="0"/>
              </a:rPr>
              <a:t> e </a:t>
            </a:r>
            <a:r>
              <a:rPr lang="en-US" dirty="0" err="1">
                <a:latin typeface="Arial" pitchFamily="34" charset="0"/>
              </a:rPr>
              <a:t>deve</a:t>
            </a:r>
            <a:r>
              <a:rPr lang="en-US" dirty="0">
                <a:latin typeface="Arial" pitchFamily="34" charset="0"/>
              </a:rPr>
              <a:t> </a:t>
            </a:r>
            <a:r>
              <a:rPr lang="en-US" dirty="0" err="1">
                <a:latin typeface="Arial" pitchFamily="34" charset="0"/>
              </a:rPr>
              <a:t>pô</a:t>
            </a:r>
            <a:r>
              <a:rPr lang="en-US" dirty="0">
                <a:latin typeface="Arial" pitchFamily="34" charset="0"/>
              </a:rPr>
              <a:t>-lo </a:t>
            </a:r>
            <a:r>
              <a:rPr lang="en-US" dirty="0" err="1">
                <a:latin typeface="Arial" pitchFamily="34" charset="0"/>
              </a:rPr>
              <a:t>em</a:t>
            </a:r>
            <a:r>
              <a:rPr lang="en-US" dirty="0">
                <a:latin typeface="Arial" pitchFamily="34" charset="0"/>
              </a:rPr>
              <a:t> </a:t>
            </a:r>
            <a:r>
              <a:rPr lang="en-US" dirty="0" err="1">
                <a:latin typeface="Arial" pitchFamily="34" charset="0"/>
              </a:rPr>
              <a:t>prática</a:t>
            </a:r>
            <a:r>
              <a:rPr lang="en-US" dirty="0">
                <a:latin typeface="Arial" pitchFamily="34" charset="0"/>
              </a:rPr>
              <a:t>.</a:t>
            </a:r>
          </a:p>
          <a:p>
            <a:r>
              <a:rPr lang="pt-PT" dirty="0">
                <a:latin typeface="Arial" pitchFamily="34" charset="0"/>
              </a:rPr>
              <a:t> </a:t>
            </a:r>
            <a:endParaRPr lang="en-US" dirty="0">
              <a:latin typeface="Arial" pitchFamily="34" charset="0"/>
            </a:endParaRPr>
          </a:p>
          <a:p>
            <a:r>
              <a:rPr lang="pt-PT" dirty="0">
                <a:latin typeface="Arial" pitchFamily="34" charset="0"/>
              </a:rPr>
              <a:t>E ele arca com a responsabilidade de provar que um plano de proteção contra quedas é necessário para uma determinada situação. Ele tem que decidir e ver o que é melhor, que plano é melhor, para esta ou aquela situação. A responsabilidade é dele. </a:t>
            </a:r>
            <a:endParaRPr lang="en-US" dirty="0">
              <a:latin typeface="Arial" pitchFamily="34" charset="0"/>
            </a:endParaRPr>
          </a:p>
          <a:p>
            <a:endParaRPr lang="en-US" dirty="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CB1E42D-9089-48B1-91C0-6FE9EDD773C1}" type="slidenum">
              <a:rPr lang="en-US"/>
              <a:pPr/>
              <a:t>140</a:t>
            </a:fld>
            <a:endParaRPr lang="en-US"/>
          </a:p>
        </p:txBody>
      </p:sp>
      <p:sp>
        <p:nvSpPr>
          <p:cNvPr id="294914" name="Rectangle 2"/>
          <p:cNvSpPr>
            <a:spLocks noGrp="1" noRot="1" noChangeAspect="1" noChangeArrowheads="1" noTextEdit="1"/>
          </p:cNvSpPr>
          <p:nvPr>
            <p:ph type="sldImg"/>
          </p:nvPr>
        </p:nvSpPr>
        <p:spPr>
          <a:xfrm>
            <a:off x="1176338" y="696913"/>
            <a:ext cx="4657725" cy="3494087"/>
          </a:xfrm>
          <a:ln/>
        </p:spPr>
      </p:sp>
      <p:sp>
        <p:nvSpPr>
          <p:cNvPr id="294916" name="Rectangle 4"/>
          <p:cNvSpPr>
            <a:spLocks noGrp="1" noChangeArrowheads="1"/>
          </p:cNvSpPr>
          <p:nvPr>
            <p:ph type="body" idx="1"/>
          </p:nvPr>
        </p:nvSpPr>
        <p:spPr/>
        <p:txBody>
          <a:bodyPr/>
          <a:lstStyle/>
          <a:p>
            <a:pPr defTabSz="914350" fontAlgn="base">
              <a:spcBef>
                <a:spcPct val="30000"/>
              </a:spcBef>
              <a:spcAft>
                <a:spcPct val="0"/>
              </a:spcAft>
              <a:defRPr/>
            </a:pPr>
            <a:r>
              <a:rPr lang="pt-PT" dirty="0">
                <a:latin typeface="Arial" pitchFamily="34" charset="0"/>
              </a:rPr>
              <a:t>Os empregadores devem assegurar que o plano cumpra os requisitos da 29 CFR 1926,501 (b) (13) e 1.926,502 (k).</a:t>
            </a:r>
            <a:endParaRPr lang="en-US" dirty="0">
              <a:latin typeface="Arial" pitchFamily="34" charset="0"/>
            </a:endParaRPr>
          </a:p>
          <a:p>
            <a:r>
              <a:rPr lang="pt-PT" dirty="0">
                <a:latin typeface="Arial" pitchFamily="34" charset="0"/>
              </a:rPr>
              <a:t>De acordo com 1926.502 (k)</a:t>
            </a:r>
            <a:endParaRPr lang="en-US" dirty="0"/>
          </a:p>
          <a:p>
            <a:pPr lvl="1" indent="-228587">
              <a:buFontTx/>
              <a:buChar char="•"/>
            </a:pPr>
            <a:r>
              <a:rPr lang="pt-PT" dirty="0">
                <a:latin typeface="Arial" pitchFamily="34" charset="0"/>
              </a:rPr>
              <a:t>Deve ser por escrito e dever ser específico.</a:t>
            </a:r>
            <a:endParaRPr lang="en-US" dirty="0"/>
          </a:p>
          <a:p>
            <a:pPr marL="457174" lvl="1" indent="-228587" defTabSz="914350" fontAlgn="base">
              <a:spcBef>
                <a:spcPct val="30000"/>
              </a:spcBef>
              <a:spcAft>
                <a:spcPct val="0"/>
              </a:spcAft>
              <a:buFontTx/>
              <a:buChar char="•"/>
              <a:defRPr/>
            </a:pPr>
            <a:r>
              <a:rPr lang="pt-BR" dirty="0">
                <a:latin typeface="Arial" pitchFamily="34" charset="0"/>
              </a:rPr>
              <a:t>Um plano de proteção contra quedas, desenvolvido para uso repetitivo para um determinado tipo e modelo de casa</a:t>
            </a:r>
            <a:r>
              <a:rPr lang="pt-PT" dirty="0">
                <a:latin typeface="Arial" pitchFamily="34" charset="0"/>
              </a:rPr>
              <a:t>, deve ser revisados ​​para garantir que ele atenda integralmente todas as questões relacionadas com a protecção de cada local, construção onde é usado. </a:t>
            </a:r>
            <a:endParaRPr lang="en-US" dirty="0">
              <a:latin typeface="Arial" pitchFamily="34" charset="0"/>
            </a:endParaRPr>
          </a:p>
          <a:p>
            <a:pPr lvl="1" indent="-228587"/>
            <a:r>
              <a:rPr lang="en-US" dirty="0" smtClean="0"/>
              <a:t> </a:t>
            </a:r>
            <a:endParaRPr lang="en-US" dirty="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E0C826F-5607-44CD-8490-BF575580631F}" type="slidenum">
              <a:rPr lang="en-US"/>
              <a:pPr/>
              <a:t>141</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pPr lvl="1" indent="-228587">
              <a:buFontTx/>
              <a:buChar char="•"/>
            </a:pPr>
            <a:r>
              <a:rPr lang="en-US" dirty="0"/>
              <a:t>O </a:t>
            </a:r>
            <a:r>
              <a:rPr lang="en-US" dirty="0" err="1"/>
              <a:t>plano</a:t>
            </a:r>
            <a:r>
              <a:rPr lang="en-US" dirty="0"/>
              <a:t> tem </a:t>
            </a:r>
            <a:r>
              <a:rPr lang="en-US" dirty="0" err="1"/>
              <a:t>que</a:t>
            </a:r>
            <a:r>
              <a:rPr lang="en-US" dirty="0"/>
              <a:t> ser </a:t>
            </a:r>
            <a:r>
              <a:rPr lang="en-US" dirty="0" err="1"/>
              <a:t>preparado</a:t>
            </a:r>
            <a:r>
              <a:rPr lang="en-US" dirty="0"/>
              <a:t> </a:t>
            </a:r>
            <a:r>
              <a:rPr lang="en-US" dirty="0" err="1"/>
              <a:t>por</a:t>
            </a:r>
            <a:r>
              <a:rPr lang="en-US" dirty="0"/>
              <a:t> </a:t>
            </a:r>
            <a:r>
              <a:rPr lang="en-US" dirty="0" err="1"/>
              <a:t>uma</a:t>
            </a:r>
            <a:r>
              <a:rPr lang="en-US" dirty="0"/>
              <a:t> “</a:t>
            </a:r>
            <a:r>
              <a:rPr lang="en-US" dirty="0" err="1"/>
              <a:t>pessoa</a:t>
            </a:r>
            <a:r>
              <a:rPr lang="en-US" dirty="0"/>
              <a:t> </a:t>
            </a:r>
            <a:r>
              <a:rPr lang="en-US" dirty="0" err="1"/>
              <a:t>qualificada</a:t>
            </a:r>
            <a:r>
              <a:rPr lang="en-US" dirty="0"/>
              <a:t>”</a:t>
            </a:r>
            <a:r>
              <a:rPr lang="en-US" dirty="0" smtClean="0"/>
              <a:t> </a:t>
            </a:r>
            <a:r>
              <a:rPr lang="en-US" dirty="0"/>
              <a:t>– </a:t>
            </a:r>
            <a:r>
              <a:rPr lang="en-US" dirty="0" smtClean="0"/>
              <a:t>(</a:t>
            </a:r>
            <a:r>
              <a:rPr lang="pt-BR" dirty="0" smtClean="0"/>
              <a:t>“</a:t>
            </a:r>
            <a:r>
              <a:rPr lang="pt-BR" dirty="0"/>
              <a:t>Pessoa qualificada” significa: a pessoa que tenha o conhecimento reconhecido e certificado, ou o profissional padrão, que adquiriu conhecimento extensivo, treinamento e experiência e que tenha demonstrado, com sucesso, sua habilidade de resolver problemas que estejam relacionados com o assunto, o problema, o trabalho ou o projeto em mãos.</a:t>
            </a:r>
            <a:r>
              <a:rPr lang="en-US" dirty="0" smtClean="0"/>
              <a:t>); e:</a:t>
            </a:r>
            <a:endParaRPr lang="en-US" dirty="0"/>
          </a:p>
          <a:p>
            <a:pPr lvl="1" indent="-228587">
              <a:buFontTx/>
              <a:buChar char="•"/>
            </a:pPr>
            <a:r>
              <a:rPr lang="en-US" dirty="0" err="1"/>
              <a:t>Todas</a:t>
            </a:r>
            <a:r>
              <a:rPr lang="en-US" dirty="0"/>
              <a:t> as </a:t>
            </a:r>
            <a:r>
              <a:rPr lang="en-US" dirty="0" err="1"/>
              <a:t>mudanças</a:t>
            </a:r>
            <a:r>
              <a:rPr lang="en-US" dirty="0"/>
              <a:t> tem </a:t>
            </a:r>
            <a:r>
              <a:rPr lang="en-US" dirty="0" err="1"/>
              <a:t>que</a:t>
            </a:r>
            <a:r>
              <a:rPr lang="en-US" dirty="0"/>
              <a:t> ser </a:t>
            </a:r>
            <a:r>
              <a:rPr lang="en-US" dirty="0" err="1"/>
              <a:t>aprovadas</a:t>
            </a:r>
            <a:r>
              <a:rPr lang="en-US" dirty="0"/>
              <a:t> </a:t>
            </a:r>
            <a:r>
              <a:rPr lang="en-US" dirty="0" err="1"/>
              <a:t>pela</a:t>
            </a:r>
            <a:r>
              <a:rPr lang="en-US" dirty="0"/>
              <a:t> </a:t>
            </a:r>
            <a:r>
              <a:rPr lang="en-US" dirty="0" err="1"/>
              <a:t>pessoa</a:t>
            </a:r>
            <a:r>
              <a:rPr lang="en-US" dirty="0"/>
              <a:t> </a:t>
            </a:r>
            <a:r>
              <a:rPr lang="en-US" dirty="0" err="1"/>
              <a:t>qualificada</a:t>
            </a:r>
            <a:r>
              <a:rPr lang="en-US" dirty="0"/>
              <a:t> </a:t>
            </a:r>
            <a:r>
              <a:rPr lang="en-US" dirty="0" smtClean="0"/>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87DF30E-3E65-FE48-B023-76B4AEF8D2DE}" type="slidenum">
              <a:rPr lang="pt-BR"/>
              <a:pPr/>
              <a:t>16</a:t>
            </a:fld>
            <a:endParaRPr lang="pt-BR"/>
          </a:p>
        </p:txBody>
      </p:sp>
      <p:sp>
        <p:nvSpPr>
          <p:cNvPr id="49155" name="Rectangle 1"/>
          <p:cNvSpPr>
            <a:spLocks noGrp="1" noRot="1" noChangeAspect="1" noChangeArrowheads="1" noTextEdit="1"/>
          </p:cNvSpPr>
          <p:nvPr>
            <p:ph type="sldImg"/>
          </p:nvPr>
        </p:nvSpPr>
        <p:spPr>
          <a:ln/>
        </p:spPr>
      </p:sp>
      <p:sp>
        <p:nvSpPr>
          <p:cNvPr id="49156" name="Rectangle 2"/>
          <p:cNvSpPr>
            <a:spLocks noGrp="1" noChangeArrowheads="1"/>
          </p:cNvSpPr>
          <p:nvPr>
            <p:ph type="body" idx="1"/>
          </p:nvPr>
        </p:nvSpPr>
        <p:spPr>
          <a:xfrm>
            <a:off x="935039" y="4416426"/>
            <a:ext cx="5140325" cy="4278313"/>
          </a:xfrm>
          <a:no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ACC0DDE-E232-4D9A-BC06-F72DA1F34FB3}" type="slidenum">
              <a:rPr lang="en-US"/>
              <a:pPr/>
              <a:t>142</a:t>
            </a:fld>
            <a:endParaRPr lang="en-US"/>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pPr lvl="1" indent="-228587">
              <a:buFontTx/>
              <a:buChar char="•"/>
            </a:pPr>
            <a:r>
              <a:rPr lang="en-US" dirty="0" smtClean="0"/>
              <a:t> </a:t>
            </a:r>
            <a:r>
              <a:rPr lang="en-US" dirty="0"/>
              <a:t>Tem </a:t>
            </a:r>
            <a:r>
              <a:rPr lang="en-US" dirty="0" err="1"/>
              <a:t>que</a:t>
            </a:r>
            <a:r>
              <a:rPr lang="en-US" dirty="0"/>
              <a:t> ser </a:t>
            </a:r>
            <a:r>
              <a:rPr lang="en-US" dirty="0" err="1"/>
              <a:t>mantido</a:t>
            </a:r>
            <a:r>
              <a:rPr lang="en-US" dirty="0"/>
              <a:t> </a:t>
            </a:r>
            <a:r>
              <a:rPr lang="en-US" dirty="0" err="1"/>
              <a:t>para</a:t>
            </a:r>
            <a:r>
              <a:rPr lang="en-US" dirty="0"/>
              <a:t> a </a:t>
            </a:r>
            <a:r>
              <a:rPr lang="en-US" dirty="0" err="1"/>
              <a:t>construção</a:t>
            </a:r>
            <a:endParaRPr lang="en-US" dirty="0"/>
          </a:p>
          <a:p>
            <a:pPr>
              <a:lnSpc>
                <a:spcPct val="80000"/>
              </a:lnSpc>
            </a:pPr>
            <a:r>
              <a:rPr lang="en-US" sz="2200" dirty="0"/>
              <a:t>Tem </a:t>
            </a:r>
            <a:r>
              <a:rPr lang="en-US" sz="2200" dirty="0" err="1"/>
              <a:t>que</a:t>
            </a:r>
            <a:r>
              <a:rPr lang="en-US" sz="2200" dirty="0"/>
              <a:t> ser </a:t>
            </a:r>
            <a:r>
              <a:rPr lang="en-US" sz="2200" dirty="0" err="1"/>
              <a:t>implementado</a:t>
            </a:r>
            <a:r>
              <a:rPr lang="en-US" sz="2200" dirty="0"/>
              <a:t> sob a </a:t>
            </a:r>
            <a:r>
              <a:rPr lang="en-US" sz="2200" dirty="0" err="1"/>
              <a:t>supervisão</a:t>
            </a:r>
            <a:r>
              <a:rPr lang="en-US" sz="2200" dirty="0"/>
              <a:t> de </a:t>
            </a:r>
            <a:r>
              <a:rPr lang="en-US" sz="2200" dirty="0" err="1"/>
              <a:t>pessoa</a:t>
            </a:r>
            <a:r>
              <a:rPr lang="en-US" sz="2200" dirty="0"/>
              <a:t> </a:t>
            </a:r>
            <a:r>
              <a:rPr lang="en-US" sz="2200" dirty="0" err="1"/>
              <a:t>competente</a:t>
            </a:r>
            <a:r>
              <a:rPr lang="en-US" sz="2200" dirty="0"/>
              <a:t>.</a:t>
            </a:r>
            <a:endParaRPr lang="en-US" sz="1900" dirty="0"/>
          </a:p>
          <a:p>
            <a:pPr marL="801643" lvl="1" indent="-336532">
              <a:lnSpc>
                <a:spcPct val="80000"/>
              </a:lnSpc>
            </a:pPr>
            <a:r>
              <a:rPr lang="en-US" sz="1900" dirty="0"/>
              <a:t>(“Pessoa </a:t>
            </a:r>
            <a:r>
              <a:rPr lang="en-US" sz="1900" dirty="0" err="1"/>
              <a:t>competente</a:t>
            </a:r>
            <a:r>
              <a:rPr lang="en-US" sz="1900" dirty="0"/>
              <a:t>” </a:t>
            </a:r>
            <a:r>
              <a:rPr lang="en-US" sz="1900" dirty="0" err="1"/>
              <a:t>significa</a:t>
            </a:r>
            <a:r>
              <a:rPr lang="en-US" sz="1900" dirty="0"/>
              <a:t>: a </a:t>
            </a:r>
            <a:r>
              <a:rPr lang="en-US" sz="1900" dirty="0" err="1"/>
              <a:t>pessoa</a:t>
            </a:r>
            <a:r>
              <a:rPr lang="en-US" sz="1900" dirty="0"/>
              <a:t> </a:t>
            </a:r>
            <a:r>
              <a:rPr lang="en-US" sz="1900" dirty="0" err="1"/>
              <a:t>que</a:t>
            </a:r>
            <a:r>
              <a:rPr lang="en-US" sz="1900" dirty="0"/>
              <a:t> é </a:t>
            </a:r>
            <a:r>
              <a:rPr lang="en-US" sz="1900" dirty="0" err="1"/>
              <a:t>capaz</a:t>
            </a:r>
            <a:r>
              <a:rPr lang="en-US" sz="1900" dirty="0"/>
              <a:t> de </a:t>
            </a:r>
            <a:r>
              <a:rPr lang="en-US" sz="1900" dirty="0" err="1"/>
              <a:t>identificar</a:t>
            </a:r>
            <a:r>
              <a:rPr lang="en-US" sz="1900" dirty="0"/>
              <a:t> </a:t>
            </a:r>
            <a:r>
              <a:rPr lang="en-US" sz="1900" dirty="0" err="1"/>
              <a:t>perigos</a:t>
            </a:r>
            <a:r>
              <a:rPr lang="en-US" sz="1900" dirty="0"/>
              <a:t> </a:t>
            </a:r>
            <a:r>
              <a:rPr lang="en-US" sz="1900" dirty="0" err="1"/>
              <a:t>existentes</a:t>
            </a:r>
            <a:r>
              <a:rPr lang="en-US" sz="1900" dirty="0"/>
              <a:t> e </a:t>
            </a:r>
            <a:r>
              <a:rPr lang="en-US" sz="1900" dirty="0" err="1"/>
              <a:t>prever</a:t>
            </a:r>
            <a:r>
              <a:rPr lang="en-US" sz="1900" dirty="0"/>
              <a:t> a </a:t>
            </a:r>
            <a:r>
              <a:rPr lang="en-US" sz="1900" dirty="0" err="1"/>
              <a:t>possibilidade</a:t>
            </a:r>
            <a:r>
              <a:rPr lang="en-US" sz="1900" dirty="0"/>
              <a:t> dos </a:t>
            </a:r>
            <a:r>
              <a:rPr lang="en-US" sz="1900" dirty="0" err="1"/>
              <a:t>mesmos</a:t>
            </a:r>
            <a:r>
              <a:rPr lang="en-US" sz="1900" dirty="0"/>
              <a:t> no local de e </a:t>
            </a:r>
            <a:r>
              <a:rPr lang="en-US" sz="1900" dirty="0" err="1"/>
              <a:t>nas</a:t>
            </a:r>
            <a:r>
              <a:rPr lang="en-US" sz="1900" dirty="0"/>
              <a:t> </a:t>
            </a:r>
            <a:r>
              <a:rPr lang="en-US" sz="1900" dirty="0" err="1"/>
              <a:t>condições</a:t>
            </a:r>
            <a:r>
              <a:rPr lang="en-US" sz="1900" dirty="0"/>
              <a:t> do local de </a:t>
            </a:r>
            <a:r>
              <a:rPr lang="en-US" sz="1900" dirty="0" err="1"/>
              <a:t>trabalho</a:t>
            </a:r>
            <a:r>
              <a:rPr lang="en-US" sz="1900" dirty="0"/>
              <a:t>, </a:t>
            </a:r>
            <a:r>
              <a:rPr lang="en-US" sz="1900" dirty="0" err="1"/>
              <a:t>tais</a:t>
            </a:r>
            <a:r>
              <a:rPr lang="en-US" sz="1900" dirty="0"/>
              <a:t> </a:t>
            </a:r>
            <a:r>
              <a:rPr lang="en-US" sz="1900" dirty="0" err="1"/>
              <a:t>quais</a:t>
            </a:r>
            <a:r>
              <a:rPr lang="en-US" sz="1900" dirty="0"/>
              <a:t>, </a:t>
            </a:r>
            <a:r>
              <a:rPr lang="en-US" sz="1900" dirty="0" err="1"/>
              <a:t>insalubridade</a:t>
            </a:r>
            <a:r>
              <a:rPr lang="en-US" sz="1900" dirty="0"/>
              <a:t>, </a:t>
            </a:r>
            <a:r>
              <a:rPr lang="en-US" sz="1900" dirty="0" err="1"/>
              <a:t>perigos</a:t>
            </a:r>
            <a:r>
              <a:rPr lang="en-US" sz="1900" dirty="0"/>
              <a:t> e </a:t>
            </a:r>
            <a:r>
              <a:rPr lang="en-US" sz="1900" dirty="0" err="1"/>
              <a:t>riscos</a:t>
            </a:r>
            <a:r>
              <a:rPr lang="en-US" sz="1900" dirty="0"/>
              <a:t> </a:t>
            </a:r>
            <a:r>
              <a:rPr lang="en-US" sz="1900" dirty="0" err="1"/>
              <a:t>aos</a:t>
            </a:r>
            <a:r>
              <a:rPr lang="en-US" sz="1900" dirty="0"/>
              <a:t> </a:t>
            </a:r>
            <a:r>
              <a:rPr lang="en-US" sz="1900" dirty="0" err="1"/>
              <a:t>trabalhadores</a:t>
            </a:r>
            <a:r>
              <a:rPr lang="en-US" sz="1900" dirty="0"/>
              <a:t>, e </a:t>
            </a:r>
            <a:r>
              <a:rPr lang="en-US" sz="1900" dirty="0" err="1"/>
              <a:t>que</a:t>
            </a:r>
            <a:r>
              <a:rPr lang="en-US" sz="1900" dirty="0"/>
              <a:t> </a:t>
            </a:r>
            <a:r>
              <a:rPr lang="en-US" sz="1900" dirty="0" err="1"/>
              <a:t>tenha</a:t>
            </a:r>
            <a:r>
              <a:rPr lang="en-US" sz="1900" dirty="0"/>
              <a:t> a </a:t>
            </a:r>
            <a:r>
              <a:rPr lang="en-US" sz="1900" dirty="0" err="1"/>
              <a:t>autoridade</a:t>
            </a:r>
            <a:r>
              <a:rPr lang="en-US" sz="1900" dirty="0"/>
              <a:t> </a:t>
            </a:r>
            <a:r>
              <a:rPr lang="en-US" sz="1900" dirty="0" err="1"/>
              <a:t>para</a:t>
            </a:r>
            <a:r>
              <a:rPr lang="en-US" sz="1900" dirty="0"/>
              <a:t> </a:t>
            </a:r>
            <a:r>
              <a:rPr lang="en-US" sz="1900" dirty="0" err="1"/>
              <a:t>tomar</a:t>
            </a:r>
            <a:r>
              <a:rPr lang="en-US" sz="1900" dirty="0"/>
              <a:t> </a:t>
            </a:r>
            <a:r>
              <a:rPr lang="en-US" sz="1900" dirty="0" err="1"/>
              <a:t>medidas</a:t>
            </a:r>
            <a:r>
              <a:rPr lang="en-US" sz="1900" dirty="0"/>
              <a:t> </a:t>
            </a:r>
            <a:r>
              <a:rPr lang="en-US" sz="1900" dirty="0" err="1"/>
              <a:t>imediatas</a:t>
            </a:r>
            <a:r>
              <a:rPr lang="en-US" sz="1900" dirty="0"/>
              <a:t> </a:t>
            </a:r>
            <a:r>
              <a:rPr lang="en-US" sz="1900" dirty="0" err="1"/>
              <a:t>para</a:t>
            </a:r>
            <a:r>
              <a:rPr lang="en-US" sz="1900" dirty="0"/>
              <a:t> </a:t>
            </a:r>
            <a:r>
              <a:rPr lang="en-US" sz="1900" dirty="0" err="1"/>
              <a:t>eliminar</a:t>
            </a:r>
            <a:r>
              <a:rPr lang="en-US" sz="1900" dirty="0"/>
              <a:t> </a:t>
            </a:r>
            <a:r>
              <a:rPr lang="en-US" sz="1900" dirty="0" err="1"/>
              <a:t>todos</a:t>
            </a:r>
            <a:r>
              <a:rPr lang="en-US" sz="1900" dirty="0"/>
              <a:t> </a:t>
            </a:r>
            <a:r>
              <a:rPr lang="en-US" sz="1900" dirty="0" err="1"/>
              <a:t>eles</a:t>
            </a:r>
            <a:r>
              <a:rPr lang="en-US" dirty="0" smtClean="0"/>
              <a:t>.)</a:t>
            </a:r>
            <a:endParaRPr lang="en-US" dirty="0"/>
          </a:p>
          <a:p>
            <a:pPr lvl="1" indent="-228587">
              <a:buFontTx/>
              <a:buChar char="•"/>
            </a:pPr>
            <a:r>
              <a:rPr lang="en-US" dirty="0" err="1"/>
              <a:t>Também</a:t>
            </a:r>
            <a:r>
              <a:rPr lang="en-US" dirty="0"/>
              <a:t> tem </a:t>
            </a:r>
            <a:r>
              <a:rPr lang="en-US" dirty="0" err="1"/>
              <a:t>que</a:t>
            </a:r>
            <a:r>
              <a:rPr lang="en-US" dirty="0"/>
              <a:t> </a:t>
            </a:r>
            <a:r>
              <a:rPr lang="en-US" dirty="0" err="1"/>
              <a:t>incluir</a:t>
            </a:r>
            <a:r>
              <a:rPr lang="en-US" dirty="0"/>
              <a:t> </a:t>
            </a:r>
            <a:r>
              <a:rPr lang="en-US" dirty="0" err="1"/>
              <a:t>documentação</a:t>
            </a:r>
            <a:r>
              <a:rPr lang="en-US" dirty="0"/>
              <a:t> das </a:t>
            </a:r>
            <a:r>
              <a:rPr lang="en-US" dirty="0" err="1"/>
              <a:t>razões</a:t>
            </a:r>
            <a:r>
              <a:rPr lang="en-US" dirty="0"/>
              <a:t> </a:t>
            </a:r>
            <a:r>
              <a:rPr lang="en-US" dirty="0" err="1"/>
              <a:t>porque</a:t>
            </a:r>
            <a:r>
              <a:rPr lang="en-US" dirty="0"/>
              <a:t> </a:t>
            </a:r>
            <a:r>
              <a:rPr lang="en-US" dirty="0" err="1"/>
              <a:t>os</a:t>
            </a:r>
            <a:r>
              <a:rPr lang="en-US" dirty="0"/>
              <a:t> </a:t>
            </a:r>
            <a:r>
              <a:rPr lang="en-US" dirty="0" err="1"/>
              <a:t>sistemas</a:t>
            </a:r>
            <a:r>
              <a:rPr lang="en-US" dirty="0"/>
              <a:t> </a:t>
            </a:r>
            <a:r>
              <a:rPr lang="en-US" dirty="0" err="1"/>
              <a:t>convecionais</a:t>
            </a:r>
            <a:r>
              <a:rPr lang="en-US" dirty="0"/>
              <a:t> de </a:t>
            </a:r>
            <a:r>
              <a:rPr lang="en-US" dirty="0" err="1"/>
              <a:t>proteção</a:t>
            </a:r>
            <a:r>
              <a:rPr lang="en-US" dirty="0"/>
              <a:t> </a:t>
            </a:r>
            <a:r>
              <a:rPr lang="en-US" dirty="0" err="1"/>
              <a:t>antiqueda</a:t>
            </a:r>
            <a:r>
              <a:rPr lang="en-US" dirty="0"/>
              <a:t> </a:t>
            </a:r>
            <a:r>
              <a:rPr lang="en-US" dirty="0" err="1"/>
              <a:t>são</a:t>
            </a:r>
            <a:r>
              <a:rPr lang="en-US" dirty="0"/>
              <a:t> </a:t>
            </a:r>
            <a:r>
              <a:rPr lang="en-US" dirty="0" err="1"/>
              <a:t>inviáveis</a:t>
            </a:r>
            <a:r>
              <a:rPr lang="en-US" dirty="0"/>
              <a:t> </a:t>
            </a:r>
            <a:r>
              <a:rPr lang="en-US" dirty="0" err="1"/>
              <a:t>ou</a:t>
            </a:r>
            <a:r>
              <a:rPr lang="en-US" dirty="0"/>
              <a:t> </a:t>
            </a:r>
            <a:r>
              <a:rPr lang="en-US" dirty="0" err="1"/>
              <a:t>causem</a:t>
            </a:r>
            <a:r>
              <a:rPr lang="en-US" dirty="0"/>
              <a:t> </a:t>
            </a:r>
            <a:r>
              <a:rPr lang="en-US" dirty="0" err="1"/>
              <a:t>riscos</a:t>
            </a:r>
            <a:r>
              <a:rPr lang="en-US" dirty="0"/>
              <a:t> </a:t>
            </a:r>
            <a:r>
              <a:rPr lang="en-US" dirty="0" err="1"/>
              <a:t>maiores</a:t>
            </a:r>
            <a:r>
              <a:rPr lang="en-US" dirty="0"/>
              <a:t>.</a:t>
            </a:r>
          </a:p>
          <a:p>
            <a:pPr lvl="1" indent="-228587">
              <a:buFontTx/>
              <a:buChar char="•"/>
            </a:pPr>
            <a:r>
              <a:rPr lang="pt-BR" dirty="0" smtClean="0"/>
              <a:t>E </a:t>
            </a:r>
            <a:r>
              <a:rPr lang="en-US" dirty="0"/>
              <a:t>tem </a:t>
            </a:r>
            <a:r>
              <a:rPr lang="en-US" dirty="0" err="1"/>
              <a:t>que</a:t>
            </a:r>
            <a:r>
              <a:rPr lang="en-US" dirty="0"/>
              <a:t> </a:t>
            </a:r>
            <a:r>
              <a:rPr lang="en-US" dirty="0" err="1"/>
              <a:t>incluir</a:t>
            </a:r>
            <a:r>
              <a:rPr lang="en-US" dirty="0"/>
              <a:t> </a:t>
            </a:r>
            <a:r>
              <a:rPr lang="en-US" dirty="0" err="1"/>
              <a:t>uma</a:t>
            </a:r>
            <a:r>
              <a:rPr lang="en-US" dirty="0"/>
              <a:t> </a:t>
            </a:r>
            <a:r>
              <a:rPr lang="en-US" dirty="0" err="1"/>
              <a:t>discussão</a:t>
            </a:r>
            <a:r>
              <a:rPr lang="en-US" dirty="0"/>
              <a:t> </a:t>
            </a:r>
            <a:r>
              <a:rPr lang="en-US" dirty="0" err="1"/>
              <a:t>por</a:t>
            </a:r>
            <a:r>
              <a:rPr lang="en-US" dirty="0"/>
              <a:t> </a:t>
            </a:r>
            <a:r>
              <a:rPr lang="en-US" dirty="0" err="1"/>
              <a:t>escrito</a:t>
            </a:r>
            <a:r>
              <a:rPr lang="en-US" dirty="0"/>
              <a:t> </a:t>
            </a:r>
            <a:r>
              <a:rPr lang="en-US" dirty="0" err="1"/>
              <a:t>da</a:t>
            </a:r>
            <a:r>
              <a:rPr lang="en-US" dirty="0"/>
              <a:t> </a:t>
            </a:r>
            <a:r>
              <a:rPr lang="en-US" dirty="0" err="1"/>
              <a:t>alternativas</a:t>
            </a:r>
            <a:r>
              <a:rPr lang="en-US" dirty="0"/>
              <a:t> de </a:t>
            </a:r>
            <a:r>
              <a:rPr lang="en-US" dirty="0" err="1"/>
              <a:t>trabalho</a:t>
            </a:r>
            <a:r>
              <a:rPr lang="en-US" dirty="0"/>
              <a:t> a ser </a:t>
            </a:r>
            <a:r>
              <a:rPr lang="en-US" dirty="0" err="1"/>
              <a:t>usadas</a:t>
            </a:r>
            <a:r>
              <a:rPr lang="en-US" dirty="0"/>
              <a:t> </a:t>
            </a:r>
            <a:r>
              <a:rPr lang="en-US" dirty="0" err="1"/>
              <a:t>que</a:t>
            </a:r>
            <a:r>
              <a:rPr lang="en-US" dirty="0"/>
              <a:t> </a:t>
            </a:r>
            <a:r>
              <a:rPr lang="en-US" dirty="0" err="1"/>
              <a:t>eliminará</a:t>
            </a:r>
            <a:r>
              <a:rPr lang="en-US" dirty="0"/>
              <a:t> </a:t>
            </a:r>
            <a:r>
              <a:rPr lang="en-US" dirty="0" err="1"/>
              <a:t>ou</a:t>
            </a:r>
            <a:r>
              <a:rPr lang="en-US" dirty="0"/>
              <a:t> </a:t>
            </a:r>
            <a:r>
              <a:rPr lang="en-US" dirty="0" err="1"/>
              <a:t>reduzir</a:t>
            </a:r>
            <a:r>
              <a:rPr lang="en-US" dirty="0"/>
              <a:t> a </a:t>
            </a:r>
            <a:r>
              <a:rPr lang="en-US" dirty="0" err="1"/>
              <a:t>possibilidade</a:t>
            </a:r>
            <a:r>
              <a:rPr lang="en-US" dirty="0"/>
              <a:t> de </a:t>
            </a:r>
            <a:r>
              <a:rPr lang="en-US" dirty="0" err="1"/>
              <a:t>quedas</a:t>
            </a:r>
            <a:r>
              <a:rPr lang="en-US" dirty="0"/>
              <a:t> </a:t>
            </a: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D3D4734-F0F3-4E53-A4A2-A8CE3786F690}" type="slidenum">
              <a:rPr lang="en-US"/>
              <a:pPr/>
              <a:t>143</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pPr lvl="0"/>
            <a:r>
              <a:rPr lang="pt-BR" dirty="0">
                <a:latin typeface="Arial" pitchFamily="34" charset="0"/>
              </a:rPr>
              <a:t>Tem que identificar cada local onde o sistema de proteção convencional contra quedas não possa ser usado e chamar-lhes de Zonas de Acesso Controlado – ZAC - 1926.502(k)(7).</a:t>
            </a:r>
            <a:endParaRPr lang="en-US" sz="1100" dirty="0">
              <a:latin typeface="Arial" pitchFamily="34" charset="0"/>
            </a:endParaRPr>
          </a:p>
          <a:p>
            <a:pPr lvl="0"/>
            <a:r>
              <a:rPr lang="pt-BR" dirty="0">
                <a:latin typeface="Arial" pitchFamily="34" charset="0"/>
              </a:rPr>
              <a:t>Implementar um sistema de monitoramento de segurança de conformidade com 1926.502(h) onde nenhuma outra medida alternativa tenha sido implementada - 1926.502(k)(8)</a:t>
            </a:r>
            <a:endParaRPr lang="en-US" sz="1100" dirty="0">
              <a:latin typeface="Arial" pitchFamily="34" charset="0"/>
            </a:endParaRPr>
          </a:p>
          <a:p>
            <a:pPr lvl="0"/>
            <a:r>
              <a:rPr lang="pt-BR" dirty="0">
                <a:latin typeface="Arial" pitchFamily="34" charset="0"/>
              </a:rPr>
              <a:t>Tem que identificar todos os trabalhadores designados para trabalhar na zona ZAC - 1926.502(k)(9)</a:t>
            </a:r>
            <a:endParaRPr lang="en-US" sz="1100" dirty="0">
              <a:latin typeface="Arial" pitchFamily="34" charset="0"/>
            </a:endParaRPr>
          </a:p>
          <a:p>
            <a:pPr lvl="0"/>
            <a:r>
              <a:rPr lang="pt-BR" dirty="0">
                <a:latin typeface="Arial" pitchFamily="34" charset="0"/>
              </a:rPr>
              <a:t>Tem que ser revisado e atualizado se uma queda ou algo bem próximo à queda tenha ocorrido - 1926.502(k)(10).</a:t>
            </a:r>
            <a:endParaRPr lang="en-US" sz="1100" dirty="0">
              <a:latin typeface="Arial" pitchFamily="34" charset="0"/>
            </a:endParaRPr>
          </a:p>
          <a:p>
            <a:pPr lvl="1" indent="-228587">
              <a:buFontTx/>
              <a:buChar char="•"/>
            </a:pPr>
            <a:endParaRPr lang="en-US" dirty="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539CB9A-9078-4D47-8BED-3887FBE5CB83}" type="slidenum">
              <a:rPr lang="en-US"/>
              <a:pPr/>
              <a:t>144</a:t>
            </a:fld>
            <a:endParaRPr lang="en-US"/>
          </a:p>
        </p:txBody>
      </p:sp>
      <p:sp>
        <p:nvSpPr>
          <p:cNvPr id="305154" name="Rectangle 2"/>
          <p:cNvSpPr>
            <a:spLocks noGrp="1" noRot="1" noChangeAspect="1" noChangeArrowheads="1" noTextEdit="1"/>
          </p:cNvSpPr>
          <p:nvPr>
            <p:ph type="sldImg"/>
          </p:nvPr>
        </p:nvSpPr>
        <p:spPr>
          <a:xfrm>
            <a:off x="1182688" y="696913"/>
            <a:ext cx="4648200" cy="3486150"/>
          </a:xfrm>
          <a:ln/>
        </p:spPr>
      </p:sp>
      <p:sp>
        <p:nvSpPr>
          <p:cNvPr id="305156" name="Rectangle 4"/>
          <p:cNvSpPr>
            <a:spLocks noGrp="1" noChangeArrowheads="1"/>
          </p:cNvSpPr>
          <p:nvPr>
            <p:ph type="body" idx="1"/>
          </p:nvPr>
        </p:nvSpPr>
        <p:spPr/>
        <p:txBody>
          <a:bodyPr/>
          <a:lstStyle/>
          <a:p>
            <a:r>
              <a:rPr lang="pt-BR" dirty="0" smtClean="0"/>
              <a:t>A</a:t>
            </a:r>
            <a:r>
              <a:rPr lang="pt-BR" baseline="0" dirty="0" smtClean="0"/>
              <a:t> função do monitor de segurança é ficar de olho nos trabalhadores que estejam expostos ao perigo da queda:</a:t>
            </a:r>
            <a:endParaRPr lang="en-US" dirty="0"/>
          </a:p>
          <a:p>
            <a:r>
              <a:rPr lang="en-US" dirty="0" err="1" smtClean="0"/>
              <a:t>Ele</a:t>
            </a:r>
            <a:r>
              <a:rPr lang="en-US" baseline="0" dirty="0" smtClean="0"/>
              <a:t> tem </a:t>
            </a:r>
            <a:r>
              <a:rPr lang="en-US" baseline="0" dirty="0" err="1" smtClean="0"/>
              <a:t>que</a:t>
            </a:r>
            <a:r>
              <a:rPr lang="en-US" dirty="0" smtClean="0"/>
              <a:t>:</a:t>
            </a:r>
            <a:endParaRPr lang="en-US" dirty="0"/>
          </a:p>
          <a:p>
            <a:pPr marL="457174" lvl="1" indent="-228587" defTabSz="914350" fontAlgn="base">
              <a:spcBef>
                <a:spcPct val="30000"/>
              </a:spcBef>
              <a:spcAft>
                <a:spcPct val="0"/>
              </a:spcAft>
              <a:buFontTx/>
              <a:buChar char="•"/>
              <a:defRPr/>
            </a:pPr>
            <a:r>
              <a:rPr lang="pt-BR" dirty="0"/>
              <a:t>Não ter outra responsabilidade que lhe tire a atenção da função de monitorar.</a:t>
            </a:r>
          </a:p>
          <a:p>
            <a:pPr marL="457174" lvl="1" indent="-228587" defTabSz="914350" fontAlgn="base">
              <a:spcBef>
                <a:spcPct val="30000"/>
              </a:spcBef>
              <a:spcAft>
                <a:spcPct val="0"/>
              </a:spcAft>
              <a:buFontTx/>
              <a:buChar char="•"/>
              <a:defRPr/>
            </a:pPr>
            <a:r>
              <a:rPr lang="pt-BR" dirty="0"/>
              <a:t>Ser uma pessoa competente</a:t>
            </a:r>
          </a:p>
          <a:p>
            <a:pPr marL="457174" lvl="1" indent="-228587" defTabSz="914350" fontAlgn="base">
              <a:spcBef>
                <a:spcPct val="30000"/>
              </a:spcBef>
              <a:spcAft>
                <a:spcPct val="0"/>
              </a:spcAft>
              <a:buFontTx/>
              <a:buChar char="•"/>
              <a:defRPr/>
            </a:pPr>
            <a:r>
              <a:rPr lang="pt-BR" dirty="0"/>
              <a:t>Tem que ter a autoridade de parar as atividades de um outro trabalhador.</a:t>
            </a:r>
            <a:endParaRPr lang="en-US" dirty="0"/>
          </a:p>
          <a:p>
            <a:pPr lvl="1" indent="-228587">
              <a:buFontTx/>
              <a:buChar char="•"/>
            </a:pPr>
            <a:r>
              <a:rPr lang="pt-BR" dirty="0" smtClean="0"/>
              <a:t>Todos</a:t>
            </a:r>
            <a:r>
              <a:rPr lang="pt-BR" baseline="0" dirty="0" smtClean="0"/>
              <a:t> os trabalhadores na ZAC tem que orientado a seguir as advertências de segurança do monitor. </a:t>
            </a:r>
          </a:p>
          <a:p>
            <a:pPr lvl="1" indent="-228587"/>
            <a:endParaRPr lang="en-US" dirty="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A6F8998-212A-4307-BBF7-E1FE3792A48D}" type="slidenum">
              <a:rPr lang="en-US"/>
              <a:pPr/>
              <a:t>145</a:t>
            </a:fld>
            <a:endParaRPr lang="en-US"/>
          </a:p>
        </p:txBody>
      </p:sp>
      <p:sp>
        <p:nvSpPr>
          <p:cNvPr id="307202" name="Rectangle 2"/>
          <p:cNvSpPr>
            <a:spLocks noGrp="1" noRot="1" noChangeAspect="1" noChangeArrowheads="1" noTextEdit="1"/>
          </p:cNvSpPr>
          <p:nvPr>
            <p:ph type="sldImg"/>
          </p:nvPr>
        </p:nvSpPr>
        <p:spPr>
          <a:ln/>
        </p:spPr>
      </p:sp>
      <p:sp>
        <p:nvSpPr>
          <p:cNvPr id="307204" name="Rectangle 4"/>
          <p:cNvSpPr>
            <a:spLocks noGrp="1" noChangeArrowheads="1"/>
          </p:cNvSpPr>
          <p:nvPr>
            <p:ph type="body" idx="1"/>
          </p:nvPr>
        </p:nvSpPr>
        <p:spPr/>
        <p:txBody>
          <a:bodyPr/>
          <a:lstStyle/>
          <a:p>
            <a:r>
              <a:rPr lang="pt-BR" dirty="0" smtClean="0"/>
              <a:t>A OSHA incluiu um Apêndice E na</a:t>
            </a:r>
            <a:r>
              <a:rPr lang="pt-BR" baseline="0" dirty="0" smtClean="0"/>
              <a:t> </a:t>
            </a:r>
            <a:r>
              <a:rPr lang="pt-BR" baseline="0" dirty="0" err="1" smtClean="0"/>
              <a:t>Suparte</a:t>
            </a:r>
            <a:r>
              <a:rPr lang="pt-BR" baseline="0" dirty="0" smtClean="0"/>
              <a:t> M para mostrar aos empregadores e trabalhadores um exemplar do plano de proteção contra quedas. </a:t>
            </a:r>
            <a:endParaRPr lang="en-US" dirty="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Espaço Reservado para Imagem de Slide 1"/>
          <p:cNvSpPr>
            <a:spLocks noGrp="1" noRot="1" noChangeAspect="1" noTextEdit="1"/>
          </p:cNvSpPr>
          <p:nvPr>
            <p:ph type="sldImg"/>
          </p:nvPr>
        </p:nvSpPr>
        <p:spPr>
          <a:ln/>
        </p:spPr>
      </p:sp>
      <p:sp>
        <p:nvSpPr>
          <p:cNvPr id="313347"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13348" name="Espaço Reservado para Número de Slide 3"/>
          <p:cNvSpPr>
            <a:spLocks noGrp="1"/>
          </p:cNvSpPr>
          <p:nvPr>
            <p:ph type="sldNum" sz="quarter" idx="5"/>
          </p:nvPr>
        </p:nvSpPr>
        <p:spPr>
          <a:noFill/>
        </p:spPr>
        <p:txBody>
          <a:bodyPr/>
          <a:lstStyle/>
          <a:p>
            <a:fld id="{B7D49A4E-51D8-FA48-9C07-FC5029F75D7D}" type="slidenum">
              <a:rPr lang="pt-BR"/>
              <a:pPr/>
              <a:t>147</a:t>
            </a:fld>
            <a:endParaRPr lang="pt-B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Espaço Reservado para Imagem de Slide 1"/>
          <p:cNvSpPr>
            <a:spLocks noGrp="1" noRot="1" noChangeAspect="1" noTextEdit="1"/>
          </p:cNvSpPr>
          <p:nvPr>
            <p:ph type="sldImg"/>
          </p:nvPr>
        </p:nvSpPr>
        <p:spPr>
          <a:ln/>
        </p:spPr>
      </p:sp>
      <p:sp>
        <p:nvSpPr>
          <p:cNvPr id="315395"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15396" name="Espaço Reservado para Número de Slide 3"/>
          <p:cNvSpPr>
            <a:spLocks noGrp="1"/>
          </p:cNvSpPr>
          <p:nvPr>
            <p:ph type="sldNum" sz="quarter" idx="5"/>
          </p:nvPr>
        </p:nvSpPr>
        <p:spPr>
          <a:noFill/>
        </p:spPr>
        <p:txBody>
          <a:bodyPr/>
          <a:lstStyle/>
          <a:p>
            <a:fld id="{DB3B0A96-E440-C542-AE7D-6D38574CB0D1}" type="slidenum">
              <a:rPr lang="pt-BR"/>
              <a:pPr/>
              <a:t>148</a:t>
            </a:fld>
            <a:endParaRPr lang="pt-B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Espaço Reservado para Imagem de Slide 1"/>
          <p:cNvSpPr>
            <a:spLocks noGrp="1" noRot="1" noChangeAspect="1" noTextEdit="1"/>
          </p:cNvSpPr>
          <p:nvPr>
            <p:ph type="sldImg"/>
          </p:nvPr>
        </p:nvSpPr>
        <p:spPr>
          <a:ln/>
        </p:spPr>
      </p:sp>
      <p:sp>
        <p:nvSpPr>
          <p:cNvPr id="317443"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17444" name="Espaço Reservado para Número de Slide 3"/>
          <p:cNvSpPr>
            <a:spLocks noGrp="1"/>
          </p:cNvSpPr>
          <p:nvPr>
            <p:ph type="sldNum" sz="quarter" idx="5"/>
          </p:nvPr>
        </p:nvSpPr>
        <p:spPr>
          <a:noFill/>
        </p:spPr>
        <p:txBody>
          <a:bodyPr/>
          <a:lstStyle/>
          <a:p>
            <a:fld id="{E4887641-6654-2C42-A1C5-D84354D810FA}" type="slidenum">
              <a:rPr lang="pt-BR"/>
              <a:pPr/>
              <a:t>149</a:t>
            </a:fld>
            <a:endParaRPr lang="pt-B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Espaço Reservado para Imagem de Slide 1"/>
          <p:cNvSpPr>
            <a:spLocks noGrp="1" noRot="1" noChangeAspect="1" noTextEdit="1"/>
          </p:cNvSpPr>
          <p:nvPr>
            <p:ph type="sldImg"/>
          </p:nvPr>
        </p:nvSpPr>
        <p:spPr>
          <a:ln/>
        </p:spPr>
      </p:sp>
      <p:sp>
        <p:nvSpPr>
          <p:cNvPr id="319491"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19492" name="Espaço Reservado para Número de Slide 3"/>
          <p:cNvSpPr>
            <a:spLocks noGrp="1"/>
          </p:cNvSpPr>
          <p:nvPr>
            <p:ph type="sldNum" sz="quarter" idx="5"/>
          </p:nvPr>
        </p:nvSpPr>
        <p:spPr>
          <a:noFill/>
        </p:spPr>
        <p:txBody>
          <a:bodyPr/>
          <a:lstStyle/>
          <a:p>
            <a:fld id="{5165E47A-60AA-834B-987E-EE79AA62F6CC}" type="slidenum">
              <a:rPr lang="pt-BR"/>
              <a:pPr/>
              <a:t>150</a:t>
            </a:fld>
            <a:endParaRPr lang="pt-B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p:spPr>
        <p:txBody>
          <a:bodyPr/>
          <a:lstStyle/>
          <a:p>
            <a:fld id="{65A1909D-7CE1-8C45-8DB6-BA8A116AB438}" type="slidenum">
              <a:rPr lang="en-US"/>
              <a:pPr/>
              <a:t>152</a:t>
            </a:fld>
            <a:endParaRPr lang="en-US"/>
          </a:p>
        </p:txBody>
      </p:sp>
      <p:sp>
        <p:nvSpPr>
          <p:cNvPr id="322563" name="Rectangle 2"/>
          <p:cNvSpPr>
            <a:spLocks noGrp="1" noRot="1" noChangeAspect="1" noChangeArrowheads="1" noTextEdit="1"/>
          </p:cNvSpPr>
          <p:nvPr>
            <p:ph type="sldImg"/>
          </p:nvPr>
        </p:nvSpPr>
        <p:spPr>
          <a:ln/>
        </p:spPr>
      </p:sp>
      <p:sp>
        <p:nvSpPr>
          <p:cNvPr id="322564" name="Rectangle 3"/>
          <p:cNvSpPr>
            <a:spLocks noGrp="1" noChangeArrowheads="1"/>
          </p:cNvSpPr>
          <p:nvPr>
            <p:ph type="body" idx="1"/>
          </p:nvPr>
        </p:nvSpPr>
        <p:spPr>
          <a:noFill/>
          <a:ln/>
        </p:spPr>
        <p:txBody>
          <a:bodyPr/>
          <a:lstStyle/>
          <a:p>
            <a:pPr eaLnBrk="1" hangingPunct="1"/>
            <a:r>
              <a:rPr lang="en-US" dirty="0" err="1" smtClean="0">
                <a:latin typeface="Arial" pitchFamily="-109" charset="0"/>
                <a:ea typeface="ＭＳ Ｐゴシック" pitchFamily="-109" charset="-128"/>
                <a:cs typeface="ＭＳ Ｐゴシック" pitchFamily="-109" charset="-128"/>
              </a:rPr>
              <a:t>Notas</a:t>
            </a:r>
            <a:r>
              <a:rPr lang="en-US" baseline="0" dirty="0" smtClean="0">
                <a:latin typeface="Arial" pitchFamily="-109" charset="0"/>
                <a:ea typeface="ＭＳ Ｐゴシック" pitchFamily="-109" charset="-128"/>
                <a:cs typeface="ＭＳ Ｐゴシック" pitchFamily="-109" charset="-128"/>
              </a:rPr>
              <a:t> </a:t>
            </a:r>
            <a:r>
              <a:rPr lang="en-US" baseline="0" dirty="0" err="1" smtClean="0">
                <a:latin typeface="Arial" pitchFamily="-109" charset="0"/>
                <a:ea typeface="ＭＳ Ｐゴシック" pitchFamily="-109" charset="-128"/>
                <a:cs typeface="ＭＳ Ｐゴシック" pitchFamily="-109" charset="-128"/>
              </a:rPr>
              <a:t>para</a:t>
            </a:r>
            <a:r>
              <a:rPr lang="en-US" baseline="0" dirty="0" smtClean="0">
                <a:latin typeface="Arial" pitchFamily="-109" charset="0"/>
                <a:ea typeface="ＭＳ Ｐゴシック" pitchFamily="-109" charset="-128"/>
                <a:cs typeface="ＭＳ Ｐゴシック" pitchFamily="-109" charset="-128"/>
              </a:rPr>
              <a:t> o </a:t>
            </a:r>
            <a:r>
              <a:rPr lang="en-US" baseline="0" dirty="0" err="1" smtClean="0">
                <a:latin typeface="Arial" pitchFamily="-109" charset="0"/>
                <a:ea typeface="ＭＳ Ｐゴシック" pitchFamily="-109" charset="-128"/>
                <a:cs typeface="ＭＳ Ｐゴシック" pitchFamily="-109" charset="-128"/>
              </a:rPr>
              <a:t>treinador</a:t>
            </a:r>
            <a:r>
              <a:rPr lang="en-US" dirty="0" smtClean="0">
                <a:latin typeface="Arial" pitchFamily="-109" charset="0"/>
                <a:ea typeface="ＭＳ Ｐゴシック" pitchFamily="-109" charset="-128"/>
                <a:cs typeface="ＭＳ Ｐゴシック" pitchFamily="-109" charset="-128"/>
              </a:rPr>
              <a:t>:</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107F0591-A4B5-FA42-8A1E-6AD0356BE7B1}" type="slidenum">
              <a:rPr lang="en-US"/>
              <a:pPr/>
              <a:t>154</a:t>
            </a:fld>
            <a:endParaRPr lang="en-US"/>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Trainer's Notes: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748DD8B-A60B-7242-BFDA-62D7AF32073C}" type="slidenum">
              <a:rPr lang="pt-BR"/>
              <a:pPr/>
              <a:t>17</a:t>
            </a:fld>
            <a:endParaRPr lang="pt-BR"/>
          </a:p>
        </p:txBody>
      </p:sp>
      <p:sp>
        <p:nvSpPr>
          <p:cNvPr id="51203"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2" tIns="46587" rIns="93172" bIns="46587" anchor="ctr">
            <a:prstTxWarp prst="textNoShape">
              <a:avLst/>
            </a:prstTxWarp>
          </a:bodyPr>
          <a:lstStyle/>
          <a:p>
            <a:endParaRPr lang="pt-BR"/>
          </a:p>
        </p:txBody>
      </p:sp>
      <p:sp>
        <p:nvSpPr>
          <p:cNvPr id="51204" name="Rectangle 2"/>
          <p:cNvSpPr>
            <a:spLocks noGrp="1" noChangeArrowheads="1"/>
          </p:cNvSpPr>
          <p:nvPr>
            <p:ph type="body"/>
          </p:nvPr>
        </p:nvSpPr>
        <p:spPr>
          <a:xfrm>
            <a:off x="935039" y="4416426"/>
            <a:ext cx="5140325" cy="4192588"/>
          </a:xfrm>
          <a:solidFill>
            <a:srgbClr val="FFFFFF"/>
          </a:solidFill>
          <a:ln w="9360">
            <a:solidFill>
              <a:srgbClr val="000000"/>
            </a:solid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Espaço Reservado para Imagem de Slide 1"/>
          <p:cNvSpPr>
            <a:spLocks noGrp="1" noRot="1" noChangeAspect="1" noTextEdit="1"/>
          </p:cNvSpPr>
          <p:nvPr>
            <p:ph type="sldImg"/>
          </p:nvPr>
        </p:nvSpPr>
        <p:spPr>
          <a:ln/>
        </p:spPr>
      </p:sp>
      <p:sp>
        <p:nvSpPr>
          <p:cNvPr id="327683"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27684" name="Espaço Reservado para Número de Slide 3"/>
          <p:cNvSpPr>
            <a:spLocks noGrp="1"/>
          </p:cNvSpPr>
          <p:nvPr>
            <p:ph type="sldNum" sz="quarter" idx="5"/>
          </p:nvPr>
        </p:nvSpPr>
        <p:spPr>
          <a:noFill/>
        </p:spPr>
        <p:txBody>
          <a:bodyPr/>
          <a:lstStyle/>
          <a:p>
            <a:fld id="{AE704F8D-096E-B14E-B5CE-0A551B07B295}" type="slidenum">
              <a:rPr lang="pt-BR"/>
              <a:pPr/>
              <a:t>155</a:t>
            </a:fld>
            <a:endParaRPr lang="pt-B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Espaço Reservado para Imagem de Slide 1"/>
          <p:cNvSpPr>
            <a:spLocks noGrp="1" noRot="1" noChangeAspect="1" noTextEdit="1"/>
          </p:cNvSpPr>
          <p:nvPr>
            <p:ph type="sldImg"/>
          </p:nvPr>
        </p:nvSpPr>
        <p:spPr>
          <a:ln/>
        </p:spPr>
      </p:sp>
      <p:sp>
        <p:nvSpPr>
          <p:cNvPr id="329731"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29732" name="Espaço Reservado para Número de Slide 3"/>
          <p:cNvSpPr>
            <a:spLocks noGrp="1"/>
          </p:cNvSpPr>
          <p:nvPr>
            <p:ph type="sldNum" sz="quarter" idx="5"/>
          </p:nvPr>
        </p:nvSpPr>
        <p:spPr>
          <a:noFill/>
        </p:spPr>
        <p:txBody>
          <a:bodyPr/>
          <a:lstStyle/>
          <a:p>
            <a:fld id="{6C7C036C-6D00-C64F-A54C-7239388B8B22}" type="slidenum">
              <a:rPr lang="en-US"/>
              <a:pPr/>
              <a:t>156</a:t>
            </a:fld>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Espaço Reservado para Imagem de Slide 1"/>
          <p:cNvSpPr>
            <a:spLocks noGrp="1" noRot="1" noChangeAspect="1" noTextEdit="1"/>
          </p:cNvSpPr>
          <p:nvPr>
            <p:ph type="sldImg"/>
          </p:nvPr>
        </p:nvSpPr>
        <p:spPr>
          <a:ln/>
        </p:spPr>
      </p:sp>
      <p:sp>
        <p:nvSpPr>
          <p:cNvPr id="331779"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31780" name="Espaço Reservado para Número de Slide 3"/>
          <p:cNvSpPr>
            <a:spLocks noGrp="1"/>
          </p:cNvSpPr>
          <p:nvPr>
            <p:ph type="sldNum" sz="quarter" idx="5"/>
          </p:nvPr>
        </p:nvSpPr>
        <p:spPr>
          <a:noFill/>
        </p:spPr>
        <p:txBody>
          <a:bodyPr/>
          <a:lstStyle/>
          <a:p>
            <a:fld id="{AF72CC0B-257D-D84B-B558-2698AD87CF70}" type="slidenum">
              <a:rPr lang="en-US"/>
              <a:pPr/>
              <a:t>157</a:t>
            </a:fld>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Espaço Reservado para Imagem de Slide 1"/>
          <p:cNvSpPr>
            <a:spLocks noGrp="1" noRot="1" noChangeAspect="1" noTextEdit="1"/>
          </p:cNvSpPr>
          <p:nvPr>
            <p:ph type="sldImg"/>
          </p:nvPr>
        </p:nvSpPr>
        <p:spPr>
          <a:ln/>
        </p:spPr>
      </p:sp>
      <p:sp>
        <p:nvSpPr>
          <p:cNvPr id="333827"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33828" name="Espaço Reservado para Número de Slide 3"/>
          <p:cNvSpPr>
            <a:spLocks noGrp="1"/>
          </p:cNvSpPr>
          <p:nvPr>
            <p:ph type="sldNum" sz="quarter" idx="5"/>
          </p:nvPr>
        </p:nvSpPr>
        <p:spPr>
          <a:noFill/>
        </p:spPr>
        <p:txBody>
          <a:bodyPr/>
          <a:lstStyle/>
          <a:p>
            <a:fld id="{B707EB97-9C80-2440-B5F4-76BDEF57E68A}" type="slidenum">
              <a:rPr lang="pt-BR"/>
              <a:pPr/>
              <a:t>158</a:t>
            </a:fld>
            <a:endParaRPr lang="pt-B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Espaço Reservado para Imagem de Slide 1"/>
          <p:cNvSpPr>
            <a:spLocks noGrp="1" noRot="1" noChangeAspect="1" noTextEdit="1"/>
          </p:cNvSpPr>
          <p:nvPr>
            <p:ph type="sldImg"/>
          </p:nvPr>
        </p:nvSpPr>
        <p:spPr>
          <a:ln/>
        </p:spPr>
      </p:sp>
      <p:sp>
        <p:nvSpPr>
          <p:cNvPr id="335875"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35876" name="Espaço Reservado para Número de Slide 3"/>
          <p:cNvSpPr>
            <a:spLocks noGrp="1"/>
          </p:cNvSpPr>
          <p:nvPr>
            <p:ph type="sldNum" sz="quarter" idx="5"/>
          </p:nvPr>
        </p:nvSpPr>
        <p:spPr>
          <a:noFill/>
        </p:spPr>
        <p:txBody>
          <a:bodyPr/>
          <a:lstStyle/>
          <a:p>
            <a:fld id="{2A6ACC03-4D45-E241-AA89-650870180AAE}" type="slidenum">
              <a:rPr lang="pt-BR"/>
              <a:pPr/>
              <a:t>159</a:t>
            </a:fld>
            <a:endParaRPr lang="pt-B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Espaço Reservado para Imagem de Slide 1"/>
          <p:cNvSpPr>
            <a:spLocks noGrp="1" noRot="1" noChangeAspect="1" noTextEdit="1"/>
          </p:cNvSpPr>
          <p:nvPr>
            <p:ph type="sldImg"/>
          </p:nvPr>
        </p:nvSpPr>
        <p:spPr>
          <a:ln/>
        </p:spPr>
      </p:sp>
      <p:sp>
        <p:nvSpPr>
          <p:cNvPr id="337923"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37924" name="Espaço Reservado para Número de Slide 3"/>
          <p:cNvSpPr>
            <a:spLocks noGrp="1"/>
          </p:cNvSpPr>
          <p:nvPr>
            <p:ph type="sldNum" sz="quarter" idx="5"/>
          </p:nvPr>
        </p:nvSpPr>
        <p:spPr>
          <a:noFill/>
        </p:spPr>
        <p:txBody>
          <a:bodyPr/>
          <a:lstStyle/>
          <a:p>
            <a:fld id="{BBC9B8AD-8B7D-1C41-8B01-83D8CC1F9FC1}" type="slidenum">
              <a:rPr lang="pt-BR"/>
              <a:pPr/>
              <a:t>160</a:t>
            </a:fld>
            <a:endParaRPr lang="pt-B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Espaço Reservado para Imagem de Slide 1"/>
          <p:cNvSpPr>
            <a:spLocks noGrp="1" noRot="1" noChangeAspect="1" noTextEdit="1"/>
          </p:cNvSpPr>
          <p:nvPr>
            <p:ph type="sldImg"/>
          </p:nvPr>
        </p:nvSpPr>
        <p:spPr>
          <a:ln/>
        </p:spPr>
      </p:sp>
      <p:sp>
        <p:nvSpPr>
          <p:cNvPr id="339971"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39972" name="Espaço Reservado para Número de Slide 3"/>
          <p:cNvSpPr>
            <a:spLocks noGrp="1"/>
          </p:cNvSpPr>
          <p:nvPr>
            <p:ph type="sldNum" sz="quarter" idx="5"/>
          </p:nvPr>
        </p:nvSpPr>
        <p:spPr>
          <a:noFill/>
        </p:spPr>
        <p:txBody>
          <a:bodyPr/>
          <a:lstStyle/>
          <a:p>
            <a:fld id="{17AC29F1-F2FA-4843-B627-0A743DA533AD}" type="slidenum">
              <a:rPr lang="pt-BR"/>
              <a:pPr/>
              <a:t>161</a:t>
            </a:fld>
            <a:endParaRPr lang="pt-B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Espaço Reservado para Imagem de Slide 1"/>
          <p:cNvSpPr>
            <a:spLocks noGrp="1" noRot="1" noChangeAspect="1" noTextEdit="1"/>
          </p:cNvSpPr>
          <p:nvPr>
            <p:ph type="sldImg"/>
          </p:nvPr>
        </p:nvSpPr>
        <p:spPr>
          <a:ln/>
        </p:spPr>
      </p:sp>
      <p:sp>
        <p:nvSpPr>
          <p:cNvPr id="342019"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42020" name="Espaço Reservado para Número de Slide 3"/>
          <p:cNvSpPr>
            <a:spLocks noGrp="1"/>
          </p:cNvSpPr>
          <p:nvPr>
            <p:ph type="sldNum" sz="quarter" idx="5"/>
          </p:nvPr>
        </p:nvSpPr>
        <p:spPr>
          <a:noFill/>
        </p:spPr>
        <p:txBody>
          <a:bodyPr/>
          <a:lstStyle/>
          <a:p>
            <a:fld id="{DB92D0E5-F2B1-254D-B709-92B1EB126C18}" type="slidenum">
              <a:rPr lang="pt-BR"/>
              <a:pPr/>
              <a:t>162</a:t>
            </a:fld>
            <a:endParaRPr lang="pt-B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89C2A9E-F915-4D46-9367-7C5CA3500729}" type="slidenum">
              <a:rPr lang="en-US"/>
              <a:pPr/>
              <a:t>167</a:t>
            </a:fld>
            <a:endParaRPr lang="en-US"/>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pPr lvl="0"/>
            <a:r>
              <a:rPr lang="pt-PT" dirty="0">
                <a:latin typeface="Arial" pitchFamily="34" charset="0"/>
              </a:rPr>
              <a:t>E para finalizar:</a:t>
            </a:r>
            <a:br>
              <a:rPr lang="pt-PT" dirty="0">
                <a:latin typeface="Arial" pitchFamily="34" charset="0"/>
              </a:rPr>
            </a:br>
            <a:r>
              <a:rPr lang="pt-PT" dirty="0">
                <a:latin typeface="Arial" pitchFamily="34" charset="0"/>
              </a:rPr>
              <a:t>Acreditamos que na maioria dos casos é </a:t>
            </a:r>
            <a:r>
              <a:rPr lang="pt-PT" b="1" dirty="0">
                <a:latin typeface="Arial" pitchFamily="34" charset="0"/>
              </a:rPr>
              <a:t>viável </a:t>
            </a:r>
            <a:r>
              <a:rPr lang="pt-PT" dirty="0">
                <a:latin typeface="Arial" pitchFamily="34" charset="0"/>
              </a:rPr>
              <a:t>e não há </a:t>
            </a:r>
            <a:r>
              <a:rPr lang="pt-PT" b="1" dirty="0">
                <a:latin typeface="Arial" pitchFamily="34" charset="0"/>
              </a:rPr>
              <a:t> riscos maiores </a:t>
            </a:r>
            <a:r>
              <a:rPr lang="pt-PT" dirty="0">
                <a:latin typeface="Arial" pitchFamily="34" charset="0"/>
              </a:rPr>
              <a:t>para a implementação dos  sistemas de proteção convencionais contra quedas para o trabalho da construção civil residencial.</a:t>
            </a:r>
            <a:br>
              <a:rPr lang="pt-PT" dirty="0">
                <a:latin typeface="Arial" pitchFamily="34" charset="0"/>
              </a:rPr>
            </a:br>
            <a:r>
              <a:rPr lang="pt-PT" dirty="0">
                <a:latin typeface="Arial" pitchFamily="34" charset="0"/>
              </a:rPr>
              <a:t>Tem havido avanços consideráveis ​​nos tipos e capacidade do equipamento disponível feitos especilamente para proteção contra quedas.</a:t>
            </a:r>
            <a:br>
              <a:rPr lang="pt-PT" dirty="0">
                <a:latin typeface="Arial" pitchFamily="34" charset="0"/>
              </a:rPr>
            </a:br>
            <a:r>
              <a:rPr lang="pt-PT" dirty="0">
                <a:latin typeface="Arial" pitchFamily="34" charset="0"/>
              </a:rPr>
              <a:t>Não podemos permitir que os trabalhadores sejam mortos quando meios eficazes estão disponíveis para prevenir essas mortes.</a:t>
            </a:r>
            <a:br>
              <a:rPr lang="pt-PT" dirty="0">
                <a:latin typeface="Arial" pitchFamily="34" charset="0"/>
              </a:rPr>
            </a:br>
            <a:r>
              <a:rPr lang="pt-PT" dirty="0">
                <a:latin typeface="Arial" pitchFamily="34" charset="0"/>
              </a:rPr>
              <a:t>As novas diretrizes e orientações vão nos ajudar a chegar lá.</a:t>
            </a:r>
            <a:br>
              <a:rPr lang="pt-PT" dirty="0">
                <a:latin typeface="Arial" pitchFamily="34" charset="0"/>
              </a:rPr>
            </a:br>
            <a:r>
              <a:rPr lang="pt-PT" dirty="0">
                <a:latin typeface="Arial" pitchFamily="34" charset="0"/>
              </a:rPr>
              <a:t>Empresas que estavam operando de acordo com as diretrizes e orientações  têm até 16 de junho de 2011 para entrar em conformidade com 1.926,501 (b) (13) como está escrito.</a:t>
            </a:r>
            <a:br>
              <a:rPr lang="pt-PT" dirty="0">
                <a:latin typeface="Arial" pitchFamily="34" charset="0"/>
              </a:rPr>
            </a:br>
            <a:r>
              <a:rPr lang="pt-BR" dirty="0">
                <a:latin typeface="Arial" pitchFamily="34" charset="0"/>
              </a:rPr>
              <a:t>Todos os trabalhadores deveriam voltar sãos e salvos pra casa e para suas famílias todos os dias. </a:t>
            </a:r>
            <a:endParaRPr lang="en-US" dirty="0">
              <a:latin typeface="Arial" pitchFamily="34" charset="0"/>
            </a:endParaRPr>
          </a:p>
          <a:p>
            <a:r>
              <a:rPr lang="pt-BR" dirty="0">
                <a:latin typeface="Arial" pitchFamily="34" charset="0"/>
              </a:rPr>
              <a:t> </a:t>
            </a:r>
            <a:endParaRPr lang="en-US" dirty="0">
              <a:latin typeface="Arial" pitchFamily="34" charset="0"/>
            </a:endParaRPr>
          </a:p>
          <a:p>
            <a:endParaRPr lang="en-US" dirty="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Só leia</a:t>
            </a:r>
            <a:r>
              <a:rPr lang="pt-BR" baseline="0" dirty="0" smtClean="0"/>
              <a:t> isto e explique.</a:t>
            </a:r>
            <a:endParaRPr lang="pt-BR" dirty="0"/>
          </a:p>
        </p:txBody>
      </p:sp>
      <p:sp>
        <p:nvSpPr>
          <p:cNvPr id="4" name="Espaço Reservado para Número de Slide 3"/>
          <p:cNvSpPr>
            <a:spLocks noGrp="1"/>
          </p:cNvSpPr>
          <p:nvPr>
            <p:ph type="sldNum" sz="quarter" idx="10"/>
          </p:nvPr>
        </p:nvSpPr>
        <p:spPr/>
        <p:txBody>
          <a:bodyPr/>
          <a:lstStyle/>
          <a:p>
            <a:fld id="{AE987903-A734-4875-BE0D-1E42BE5B8AA1}" type="slidenum">
              <a:rPr lang="pt-BR" smtClean="0"/>
              <a:pPr/>
              <a:t>168</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7A3B1D70-05B5-0E4C-AD60-C81A57C80A1F}" type="slidenum">
              <a:rPr lang="pt-BR"/>
              <a:pPr/>
              <a:t>18</a:t>
            </a:fld>
            <a:endParaRPr lang="pt-BR"/>
          </a:p>
        </p:txBody>
      </p:sp>
      <p:sp>
        <p:nvSpPr>
          <p:cNvPr id="53251" name="Rectangle 1"/>
          <p:cNvSpPr>
            <a:spLocks noGrp="1" noRot="1" noChangeAspect="1" noChangeArrowheads="1" noTextEdit="1"/>
          </p:cNvSpPr>
          <p:nvPr>
            <p:ph type="sldImg"/>
          </p:nvPr>
        </p:nvSpPr>
        <p:spPr>
          <a:ln/>
        </p:spPr>
      </p:sp>
      <p:sp>
        <p:nvSpPr>
          <p:cNvPr id="53252" name="Rectangle 2"/>
          <p:cNvSpPr>
            <a:spLocks noGrp="1" noChangeArrowheads="1"/>
          </p:cNvSpPr>
          <p:nvPr>
            <p:ph type="body" idx="1"/>
          </p:nvPr>
        </p:nvSpPr>
        <p:spPr>
          <a:xfrm>
            <a:off x="935039" y="4416426"/>
            <a:ext cx="5140325" cy="4278313"/>
          </a:xfrm>
          <a:no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5108429-8173-4EA8-8098-0ADFC964735E}" type="slidenum">
              <a:rPr lang="en-US"/>
              <a:pPr/>
              <a:t>170</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pPr defTabSz="914350" fontAlgn="base">
              <a:spcBef>
                <a:spcPct val="30000"/>
              </a:spcBef>
              <a:spcAft>
                <a:spcPct val="0"/>
              </a:spcAft>
              <a:defRPr/>
            </a:pPr>
            <a:r>
              <a:rPr lang="pt-PT" dirty="0">
                <a:latin typeface="Arial" pitchFamily="34" charset="0"/>
              </a:rPr>
              <a:t>Obrigado e por favor, entre em contato com o escritório local da OSHA se você tiver alguma dúvida. Você também pode contatar, o seu estado "sobre Programa de Comsulta"  e  o escritório de assistência. Estes profissionais podem ir at</a:t>
            </a:r>
            <a:r>
              <a:rPr lang="pt-BR" dirty="0">
                <a:latin typeface="Arial" pitchFamily="34" charset="0"/>
              </a:rPr>
              <a:t>é</a:t>
            </a:r>
            <a:r>
              <a:rPr lang="pt-PT" dirty="0">
                <a:latin typeface="Arial" pitchFamily="34" charset="0"/>
              </a:rPr>
              <a:t> o seu canteiro de obras e  a prestação de serviços de consultas são gratuitas. E, por último, você também pode entrar em contato conosco diretamente usando um dos métodos mostrados neste slide. Mais uma vez, obrigado mantenha-se seguro.</a:t>
            </a:r>
            <a:endParaRPr lang="en-US" dirty="0">
              <a:latin typeface="Arial" pitchFamily="34" charset="0"/>
            </a:endParaRPr>
          </a:p>
          <a:p>
            <a:endParaRPr lang="en-US" dirty="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5108429-8173-4EA8-8098-0ADFC964735E}" type="slidenum">
              <a:rPr lang="en-US"/>
              <a:pPr/>
              <a:t>171</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pPr defTabSz="914350" fontAlgn="base">
              <a:spcBef>
                <a:spcPct val="30000"/>
              </a:spcBef>
              <a:spcAft>
                <a:spcPct val="0"/>
              </a:spcAft>
              <a:defRPr/>
            </a:pPr>
            <a:r>
              <a:rPr lang="pt-PT" dirty="0">
                <a:latin typeface="Arial" pitchFamily="34" charset="0"/>
              </a:rPr>
              <a:t>Obrigado e por favor, entre em contato com o escritório local da OSHA se você tiver alguma dúvida. Você também pode contatar, o seu estado "sobre Programa de Comsulta"  e  o escritório de assistência. Estes profissionais podem ir at</a:t>
            </a:r>
            <a:r>
              <a:rPr lang="pt-BR" dirty="0">
                <a:latin typeface="Arial" pitchFamily="34" charset="0"/>
              </a:rPr>
              <a:t>é</a:t>
            </a:r>
            <a:r>
              <a:rPr lang="pt-PT" dirty="0">
                <a:latin typeface="Arial" pitchFamily="34" charset="0"/>
              </a:rPr>
              <a:t> o seu canteiro de obras e  a prestação de serviços de consultas são gratuitas. E, por último, você também pode entrar em contato conosco diretamente usando um dos métodos mostrados neste slide. Mais uma vez, obrigado mantenha-se seguro.</a:t>
            </a:r>
            <a:endParaRPr lang="en-US" dirty="0">
              <a:latin typeface="Arial" pitchFamily="34" charset="0"/>
            </a:endParaRPr>
          </a:p>
          <a:p>
            <a:endParaRPr lang="en-US" dirty="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078DB66-316B-4B83-894D-E57154B9C718}" type="slidenum">
              <a:rPr lang="en-US"/>
              <a:pPr/>
              <a:t>172</a:t>
            </a:fld>
            <a:endParaRPr lang="en-US"/>
          </a:p>
        </p:txBody>
      </p:sp>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p:txBody>
          <a:bodyPr/>
          <a:lstStyle/>
          <a:p>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9F0D273-6411-2145-BCB6-2722EBF91B6A}" type="slidenum">
              <a:rPr lang="pt-BR"/>
              <a:pPr/>
              <a:t>19</a:t>
            </a:fld>
            <a:endParaRPr lang="pt-BR"/>
          </a:p>
        </p:txBody>
      </p:sp>
      <p:sp>
        <p:nvSpPr>
          <p:cNvPr id="55299"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2" tIns="46587" rIns="93172" bIns="46587" anchor="ctr">
            <a:prstTxWarp prst="textNoShape">
              <a:avLst/>
            </a:prstTxWarp>
          </a:bodyPr>
          <a:lstStyle/>
          <a:p>
            <a:endParaRPr lang="pt-BR"/>
          </a:p>
        </p:txBody>
      </p:sp>
      <p:sp>
        <p:nvSpPr>
          <p:cNvPr id="55300" name="Rectangle 2"/>
          <p:cNvSpPr>
            <a:spLocks noGrp="1" noChangeArrowheads="1"/>
          </p:cNvSpPr>
          <p:nvPr>
            <p:ph type="body"/>
          </p:nvPr>
        </p:nvSpPr>
        <p:spPr>
          <a:xfrm>
            <a:off x="935039" y="4416426"/>
            <a:ext cx="5140325" cy="4192588"/>
          </a:xfrm>
          <a:solidFill>
            <a:srgbClr val="FFFFFF"/>
          </a:solidFill>
          <a:ln w="9360">
            <a:solidFill>
              <a:srgbClr val="000000"/>
            </a:solid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8EA5741-D23B-EF44-BC0F-28BE0B4C64A1}" type="slidenum">
              <a:rPr lang="pt-BR"/>
              <a:pPr/>
              <a:t>20</a:t>
            </a:fld>
            <a:endParaRPr lang="pt-BR"/>
          </a:p>
        </p:txBody>
      </p:sp>
      <p:sp>
        <p:nvSpPr>
          <p:cNvPr id="57347" name="Rectangle 1"/>
          <p:cNvSpPr>
            <a:spLocks noGrp="1" noRot="1" noChangeAspect="1" noChangeArrowheads="1" noTextEdit="1"/>
          </p:cNvSpPr>
          <p:nvPr>
            <p:ph type="sldImg"/>
          </p:nvPr>
        </p:nvSpPr>
        <p:spPr>
          <a:ln/>
        </p:spPr>
      </p:sp>
      <p:sp>
        <p:nvSpPr>
          <p:cNvPr id="57348" name="Rectangle 2"/>
          <p:cNvSpPr>
            <a:spLocks noGrp="1" noChangeArrowheads="1"/>
          </p:cNvSpPr>
          <p:nvPr>
            <p:ph type="body" idx="1"/>
          </p:nvPr>
        </p:nvSpPr>
        <p:spPr>
          <a:xfrm>
            <a:off x="935039" y="4416426"/>
            <a:ext cx="5140325" cy="4278313"/>
          </a:xfrm>
          <a:no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BDB9BAD-1E95-914D-A197-45859885E132}" type="slidenum">
              <a:rPr lang="pt-BR"/>
              <a:pPr/>
              <a:t>21</a:t>
            </a:fld>
            <a:endParaRPr lang="pt-BR"/>
          </a:p>
        </p:txBody>
      </p:sp>
      <p:sp>
        <p:nvSpPr>
          <p:cNvPr id="59395"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2" tIns="46587" rIns="93172" bIns="46587" anchor="ctr">
            <a:prstTxWarp prst="textNoShape">
              <a:avLst/>
            </a:prstTxWarp>
          </a:bodyPr>
          <a:lstStyle/>
          <a:p>
            <a:endParaRPr lang="pt-BR"/>
          </a:p>
        </p:txBody>
      </p:sp>
      <p:sp>
        <p:nvSpPr>
          <p:cNvPr id="59396" name="Rectangle 2"/>
          <p:cNvSpPr>
            <a:spLocks noGrp="1" noChangeArrowheads="1"/>
          </p:cNvSpPr>
          <p:nvPr>
            <p:ph type="body"/>
          </p:nvPr>
        </p:nvSpPr>
        <p:spPr>
          <a:xfrm>
            <a:off x="935039" y="4416426"/>
            <a:ext cx="5140325" cy="4192588"/>
          </a:xfrm>
          <a:solidFill>
            <a:srgbClr val="FFFFFF"/>
          </a:solidFill>
          <a:ln w="9360">
            <a:solidFill>
              <a:srgbClr val="000000"/>
            </a:solid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A574FD1-E2F9-1E45-9BD8-E20119D918FB}" type="slidenum">
              <a:rPr lang="pt-BR"/>
              <a:pPr/>
              <a:t>3</a:t>
            </a:fld>
            <a:endParaRPr lang="pt-BR"/>
          </a:p>
        </p:txBody>
      </p:sp>
      <p:sp>
        <p:nvSpPr>
          <p:cNvPr id="23555"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2" tIns="46587" rIns="93172" bIns="46587" anchor="ctr">
            <a:prstTxWarp prst="textNoShape">
              <a:avLst/>
            </a:prstTxWarp>
          </a:bodyPr>
          <a:lstStyle/>
          <a:p>
            <a:endParaRPr lang="pt-BR"/>
          </a:p>
        </p:txBody>
      </p:sp>
      <p:sp>
        <p:nvSpPr>
          <p:cNvPr id="23556" name="Rectangle 2"/>
          <p:cNvSpPr>
            <a:spLocks noGrp="1" noChangeArrowheads="1"/>
          </p:cNvSpPr>
          <p:nvPr>
            <p:ph type="body"/>
          </p:nvPr>
        </p:nvSpPr>
        <p:spPr>
          <a:xfrm>
            <a:off x="935039" y="4416426"/>
            <a:ext cx="5140325" cy="4192588"/>
          </a:xfrm>
          <a:solidFill>
            <a:srgbClr val="FFFFFF"/>
          </a:solidFill>
          <a:ln w="9360">
            <a:solidFill>
              <a:srgbClr val="000000"/>
            </a:solid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317A14B-2F9D-DB4C-A1B2-DF4EC33DB2A1}" type="slidenum">
              <a:rPr lang="pt-BR"/>
              <a:pPr/>
              <a:t>22</a:t>
            </a:fld>
            <a:endParaRPr lang="pt-BR"/>
          </a:p>
        </p:txBody>
      </p:sp>
      <p:sp>
        <p:nvSpPr>
          <p:cNvPr id="61443" name="Rectangle 1"/>
          <p:cNvSpPr>
            <a:spLocks noGrp="1" noRot="1" noChangeAspect="1" noChangeArrowheads="1" noTextEdit="1"/>
          </p:cNvSpPr>
          <p:nvPr>
            <p:ph type="sldImg"/>
          </p:nvPr>
        </p:nvSpPr>
        <p:spPr>
          <a:ln/>
        </p:spPr>
      </p:sp>
      <p:sp>
        <p:nvSpPr>
          <p:cNvPr id="61444" name="Rectangle 2"/>
          <p:cNvSpPr>
            <a:spLocks noGrp="1" noChangeArrowheads="1"/>
          </p:cNvSpPr>
          <p:nvPr>
            <p:ph type="body" idx="1"/>
          </p:nvPr>
        </p:nvSpPr>
        <p:spPr>
          <a:xfrm>
            <a:off x="935039" y="4416426"/>
            <a:ext cx="5140325" cy="4278313"/>
          </a:xfrm>
          <a:no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ECBE787-4022-0242-8402-7314130724D4}" type="slidenum">
              <a:rPr lang="pt-BR"/>
              <a:pPr/>
              <a:t>23</a:t>
            </a:fld>
            <a:endParaRPr lang="pt-BR"/>
          </a:p>
        </p:txBody>
      </p:sp>
      <p:sp>
        <p:nvSpPr>
          <p:cNvPr id="63491"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2" tIns="46587" rIns="93172" bIns="46587" anchor="ctr">
            <a:prstTxWarp prst="textNoShape">
              <a:avLst/>
            </a:prstTxWarp>
          </a:bodyPr>
          <a:lstStyle/>
          <a:p>
            <a:endParaRPr lang="pt-BR"/>
          </a:p>
        </p:txBody>
      </p:sp>
      <p:sp>
        <p:nvSpPr>
          <p:cNvPr id="63492" name="Rectangle 2"/>
          <p:cNvSpPr>
            <a:spLocks noGrp="1" noChangeArrowheads="1"/>
          </p:cNvSpPr>
          <p:nvPr>
            <p:ph type="body"/>
          </p:nvPr>
        </p:nvSpPr>
        <p:spPr>
          <a:xfrm>
            <a:off x="935039" y="4416426"/>
            <a:ext cx="5140325" cy="4192588"/>
          </a:xfrm>
          <a:solidFill>
            <a:srgbClr val="FFFFFF"/>
          </a:solidFill>
          <a:ln w="9360">
            <a:solidFill>
              <a:srgbClr val="000000"/>
            </a:solid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2831EAD-0814-5549-9704-4BD9D1ACBF82}" type="slidenum">
              <a:rPr lang="pt-BR"/>
              <a:pPr/>
              <a:t>24</a:t>
            </a:fld>
            <a:endParaRPr lang="pt-BR"/>
          </a:p>
        </p:txBody>
      </p:sp>
      <p:sp>
        <p:nvSpPr>
          <p:cNvPr id="65539" name="Rectangle 1"/>
          <p:cNvSpPr>
            <a:spLocks noGrp="1" noRot="1" noChangeAspect="1" noChangeArrowheads="1" noTextEdit="1"/>
          </p:cNvSpPr>
          <p:nvPr>
            <p:ph type="sldImg"/>
          </p:nvPr>
        </p:nvSpPr>
        <p:spPr>
          <a:ln/>
        </p:spPr>
      </p:sp>
      <p:sp>
        <p:nvSpPr>
          <p:cNvPr id="65540" name="Rectangle 2"/>
          <p:cNvSpPr>
            <a:spLocks noGrp="1" noChangeArrowheads="1"/>
          </p:cNvSpPr>
          <p:nvPr>
            <p:ph type="body" idx="1"/>
          </p:nvPr>
        </p:nvSpPr>
        <p:spPr>
          <a:xfrm>
            <a:off x="935039" y="4416426"/>
            <a:ext cx="5140325" cy="4278313"/>
          </a:xfrm>
          <a:no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57D2847-9B83-6F48-BE71-0757D9D7BF59}" type="slidenum">
              <a:rPr lang="pt-BR"/>
              <a:pPr/>
              <a:t>25</a:t>
            </a:fld>
            <a:endParaRPr lang="pt-BR"/>
          </a:p>
        </p:txBody>
      </p:sp>
      <p:sp>
        <p:nvSpPr>
          <p:cNvPr id="67587"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2" tIns="46587" rIns="93172" bIns="46587" anchor="ctr">
            <a:prstTxWarp prst="textNoShape">
              <a:avLst/>
            </a:prstTxWarp>
          </a:bodyPr>
          <a:lstStyle/>
          <a:p>
            <a:endParaRPr lang="pt-BR"/>
          </a:p>
        </p:txBody>
      </p:sp>
      <p:sp>
        <p:nvSpPr>
          <p:cNvPr id="67588" name="Rectangle 2"/>
          <p:cNvSpPr>
            <a:spLocks noGrp="1" noChangeArrowheads="1"/>
          </p:cNvSpPr>
          <p:nvPr>
            <p:ph type="body"/>
          </p:nvPr>
        </p:nvSpPr>
        <p:spPr>
          <a:xfrm>
            <a:off x="935039" y="4416426"/>
            <a:ext cx="5140325" cy="4192588"/>
          </a:xfrm>
          <a:solidFill>
            <a:srgbClr val="FFFFFF"/>
          </a:solidFill>
          <a:ln w="9360">
            <a:solidFill>
              <a:srgbClr val="000000"/>
            </a:solid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E57141C-BAEE-2545-9E71-9A18716FF378}" type="slidenum">
              <a:rPr lang="pt-BR"/>
              <a:pPr/>
              <a:t>26</a:t>
            </a:fld>
            <a:endParaRPr lang="pt-BR"/>
          </a:p>
        </p:txBody>
      </p:sp>
      <p:sp>
        <p:nvSpPr>
          <p:cNvPr id="69635" name="Rectangle 1"/>
          <p:cNvSpPr>
            <a:spLocks noGrp="1" noRot="1" noChangeAspect="1" noChangeArrowheads="1" noTextEdit="1"/>
          </p:cNvSpPr>
          <p:nvPr>
            <p:ph type="sldImg"/>
          </p:nvPr>
        </p:nvSpPr>
        <p:spPr>
          <a:ln/>
        </p:spPr>
      </p:sp>
      <p:sp>
        <p:nvSpPr>
          <p:cNvPr id="69636" name="Rectangle 2"/>
          <p:cNvSpPr>
            <a:spLocks noGrp="1" noChangeArrowheads="1"/>
          </p:cNvSpPr>
          <p:nvPr>
            <p:ph type="body" idx="1"/>
          </p:nvPr>
        </p:nvSpPr>
        <p:spPr>
          <a:xfrm>
            <a:off x="935039" y="4416426"/>
            <a:ext cx="5140325" cy="4278313"/>
          </a:xfrm>
          <a:no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D10814B1-1A58-624F-801D-42621B63DBDE}" type="slidenum">
              <a:rPr lang="pt-BR"/>
              <a:pPr/>
              <a:t>27</a:t>
            </a:fld>
            <a:endParaRPr lang="pt-BR"/>
          </a:p>
        </p:txBody>
      </p:sp>
      <p:sp>
        <p:nvSpPr>
          <p:cNvPr id="71683"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2" tIns="46587" rIns="93172" bIns="46587" anchor="ctr">
            <a:prstTxWarp prst="textNoShape">
              <a:avLst/>
            </a:prstTxWarp>
          </a:bodyPr>
          <a:lstStyle/>
          <a:p>
            <a:endParaRPr lang="pt-BR"/>
          </a:p>
        </p:txBody>
      </p:sp>
      <p:sp>
        <p:nvSpPr>
          <p:cNvPr id="71684" name="Rectangle 2"/>
          <p:cNvSpPr>
            <a:spLocks noGrp="1" noChangeArrowheads="1"/>
          </p:cNvSpPr>
          <p:nvPr>
            <p:ph type="body"/>
          </p:nvPr>
        </p:nvSpPr>
        <p:spPr>
          <a:xfrm>
            <a:off x="935039" y="4416426"/>
            <a:ext cx="5140325" cy="4192588"/>
          </a:xfrm>
          <a:solidFill>
            <a:srgbClr val="FFFFFF"/>
          </a:solidFill>
          <a:ln w="9360">
            <a:solidFill>
              <a:srgbClr val="000000"/>
            </a:solid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EB8E93E-CC02-074E-8EAC-CCD5F14DFB8A}" type="slidenum">
              <a:rPr lang="pt-BR"/>
              <a:pPr/>
              <a:t>28</a:t>
            </a:fld>
            <a:endParaRPr lang="pt-BR"/>
          </a:p>
        </p:txBody>
      </p:sp>
      <p:sp>
        <p:nvSpPr>
          <p:cNvPr id="73731" name="Rectangle 1"/>
          <p:cNvSpPr>
            <a:spLocks noGrp="1" noRot="1" noChangeAspect="1" noChangeArrowheads="1" noTextEdit="1"/>
          </p:cNvSpPr>
          <p:nvPr>
            <p:ph type="sldImg"/>
          </p:nvPr>
        </p:nvSpPr>
        <p:spPr>
          <a:ln/>
        </p:spPr>
      </p:sp>
      <p:sp>
        <p:nvSpPr>
          <p:cNvPr id="73732" name="Rectangle 2"/>
          <p:cNvSpPr>
            <a:spLocks noGrp="1" noChangeArrowheads="1"/>
          </p:cNvSpPr>
          <p:nvPr>
            <p:ph type="body" idx="1"/>
          </p:nvPr>
        </p:nvSpPr>
        <p:spPr>
          <a:xfrm>
            <a:off x="935039" y="4416426"/>
            <a:ext cx="5140325" cy="4278313"/>
          </a:xfrm>
          <a:no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D03255F-0794-C94E-920A-65E4242D64C9}" type="slidenum">
              <a:rPr lang="pt-BR"/>
              <a:pPr/>
              <a:t>29</a:t>
            </a:fld>
            <a:endParaRPr lang="pt-BR"/>
          </a:p>
        </p:txBody>
      </p:sp>
      <p:sp>
        <p:nvSpPr>
          <p:cNvPr id="75779"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2" tIns="46587" rIns="93172" bIns="46587" anchor="ctr">
            <a:prstTxWarp prst="textNoShape">
              <a:avLst/>
            </a:prstTxWarp>
          </a:bodyPr>
          <a:lstStyle/>
          <a:p>
            <a:endParaRPr lang="pt-BR"/>
          </a:p>
        </p:txBody>
      </p:sp>
      <p:sp>
        <p:nvSpPr>
          <p:cNvPr id="75780" name="Rectangle 2"/>
          <p:cNvSpPr>
            <a:spLocks noGrp="1" noChangeArrowheads="1"/>
          </p:cNvSpPr>
          <p:nvPr>
            <p:ph type="body"/>
          </p:nvPr>
        </p:nvSpPr>
        <p:spPr>
          <a:xfrm>
            <a:off x="935039" y="4416426"/>
            <a:ext cx="5140325" cy="4192588"/>
          </a:xfrm>
          <a:solidFill>
            <a:srgbClr val="FFFFFF"/>
          </a:solidFill>
          <a:ln w="9360">
            <a:solidFill>
              <a:srgbClr val="000000"/>
            </a:solid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EAA5DB8-71E5-1E40-AE97-F7092FF4D86A}" type="slidenum">
              <a:rPr lang="pt-BR"/>
              <a:pPr/>
              <a:t>30</a:t>
            </a:fld>
            <a:endParaRPr lang="pt-BR"/>
          </a:p>
        </p:txBody>
      </p:sp>
      <p:sp>
        <p:nvSpPr>
          <p:cNvPr id="77827" name="Rectangle 1"/>
          <p:cNvSpPr>
            <a:spLocks noGrp="1" noRot="1" noChangeAspect="1" noChangeArrowheads="1" noTextEdit="1"/>
          </p:cNvSpPr>
          <p:nvPr>
            <p:ph type="sldImg"/>
          </p:nvPr>
        </p:nvSpPr>
        <p:spPr>
          <a:ln/>
        </p:spPr>
      </p:sp>
      <p:sp>
        <p:nvSpPr>
          <p:cNvPr id="77828" name="Rectangle 2"/>
          <p:cNvSpPr>
            <a:spLocks noGrp="1" noChangeArrowheads="1"/>
          </p:cNvSpPr>
          <p:nvPr>
            <p:ph type="body" idx="1"/>
          </p:nvPr>
        </p:nvSpPr>
        <p:spPr>
          <a:xfrm>
            <a:off x="935039" y="4416426"/>
            <a:ext cx="5140325" cy="4278313"/>
          </a:xfrm>
          <a:no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5A3D0F6B-0CCF-3545-A6E1-4163E0E30CA0}" type="slidenum">
              <a:rPr lang="pt-BR"/>
              <a:pPr/>
              <a:t>31</a:t>
            </a:fld>
            <a:endParaRPr lang="pt-BR"/>
          </a:p>
        </p:txBody>
      </p:sp>
      <p:sp>
        <p:nvSpPr>
          <p:cNvPr id="79875"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2" tIns="46587" rIns="93172" bIns="46587" anchor="ctr">
            <a:prstTxWarp prst="textNoShape">
              <a:avLst/>
            </a:prstTxWarp>
          </a:bodyPr>
          <a:lstStyle/>
          <a:p>
            <a:endParaRPr lang="pt-BR"/>
          </a:p>
        </p:txBody>
      </p:sp>
      <p:sp>
        <p:nvSpPr>
          <p:cNvPr id="79876" name="Rectangle 2"/>
          <p:cNvSpPr>
            <a:spLocks noGrp="1" noChangeArrowheads="1"/>
          </p:cNvSpPr>
          <p:nvPr>
            <p:ph type="body"/>
          </p:nvPr>
        </p:nvSpPr>
        <p:spPr>
          <a:xfrm>
            <a:off x="935039" y="4416426"/>
            <a:ext cx="5140325" cy="4192588"/>
          </a:xfrm>
          <a:solidFill>
            <a:srgbClr val="FFFFFF"/>
          </a:solidFill>
          <a:ln w="9360">
            <a:solidFill>
              <a:srgbClr val="000000"/>
            </a:solid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BBE20D28-FD5C-2046-B410-5AB105A5AFA6}" type="slidenum">
              <a:rPr lang="pt-BR"/>
              <a:pPr/>
              <a:t>4</a:t>
            </a:fld>
            <a:endParaRPr lang="pt-BR"/>
          </a:p>
        </p:txBody>
      </p:sp>
      <p:sp>
        <p:nvSpPr>
          <p:cNvPr id="25603"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2" tIns="46587" rIns="93172" bIns="46587" anchor="ctr">
            <a:prstTxWarp prst="textNoShape">
              <a:avLst/>
            </a:prstTxWarp>
          </a:bodyPr>
          <a:lstStyle/>
          <a:p>
            <a:endParaRPr lang="pt-BR"/>
          </a:p>
        </p:txBody>
      </p:sp>
      <p:sp>
        <p:nvSpPr>
          <p:cNvPr id="25604" name="Rectangle 2"/>
          <p:cNvSpPr>
            <a:spLocks noGrp="1" noChangeArrowheads="1"/>
          </p:cNvSpPr>
          <p:nvPr>
            <p:ph type="body"/>
          </p:nvPr>
        </p:nvSpPr>
        <p:spPr>
          <a:xfrm>
            <a:off x="935039" y="4416426"/>
            <a:ext cx="5140325" cy="4192588"/>
          </a:xfrm>
          <a:solidFill>
            <a:srgbClr val="FFFFFF"/>
          </a:solidFill>
          <a:ln w="9360">
            <a:solidFill>
              <a:srgbClr val="000000"/>
            </a:solid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D1BF97D8-2DE0-8349-9B5E-6C452574FEAC}" type="slidenum">
              <a:rPr lang="pt-BR"/>
              <a:pPr/>
              <a:t>32</a:t>
            </a:fld>
            <a:endParaRPr lang="pt-BR"/>
          </a:p>
        </p:txBody>
      </p:sp>
      <p:sp>
        <p:nvSpPr>
          <p:cNvPr id="81923" name="Rectangle 1"/>
          <p:cNvSpPr>
            <a:spLocks noGrp="1" noRot="1" noChangeAspect="1" noChangeArrowheads="1" noTextEdit="1"/>
          </p:cNvSpPr>
          <p:nvPr>
            <p:ph type="sldImg"/>
          </p:nvPr>
        </p:nvSpPr>
        <p:spPr>
          <a:ln/>
        </p:spPr>
      </p:sp>
      <p:sp>
        <p:nvSpPr>
          <p:cNvPr id="81924" name="Rectangle 2"/>
          <p:cNvSpPr>
            <a:spLocks noGrp="1" noChangeArrowheads="1"/>
          </p:cNvSpPr>
          <p:nvPr>
            <p:ph type="body" idx="1"/>
          </p:nvPr>
        </p:nvSpPr>
        <p:spPr>
          <a:xfrm>
            <a:off x="935039" y="4416426"/>
            <a:ext cx="5140325" cy="4278313"/>
          </a:xfrm>
          <a:no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7FA1A1A3-4E55-DA49-BD0F-50894FF6AF34}" type="slidenum">
              <a:rPr lang="pt-BR"/>
              <a:pPr/>
              <a:t>33</a:t>
            </a:fld>
            <a:endParaRPr lang="pt-BR"/>
          </a:p>
        </p:txBody>
      </p:sp>
      <p:sp>
        <p:nvSpPr>
          <p:cNvPr id="83971"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2" tIns="46587" rIns="93172" bIns="46587" anchor="ctr">
            <a:prstTxWarp prst="textNoShape">
              <a:avLst/>
            </a:prstTxWarp>
          </a:bodyPr>
          <a:lstStyle/>
          <a:p>
            <a:endParaRPr lang="pt-BR"/>
          </a:p>
        </p:txBody>
      </p:sp>
      <p:sp>
        <p:nvSpPr>
          <p:cNvPr id="83972" name="Rectangle 2"/>
          <p:cNvSpPr>
            <a:spLocks noGrp="1" noChangeArrowheads="1"/>
          </p:cNvSpPr>
          <p:nvPr>
            <p:ph type="body"/>
          </p:nvPr>
        </p:nvSpPr>
        <p:spPr>
          <a:xfrm>
            <a:off x="935039" y="4416426"/>
            <a:ext cx="5140325" cy="4192588"/>
          </a:xfrm>
          <a:solidFill>
            <a:srgbClr val="FFFFFF"/>
          </a:solidFill>
          <a:ln w="9360">
            <a:solidFill>
              <a:srgbClr val="000000"/>
            </a:solid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B05E80A-FE38-1A4C-94A4-8501229C3847}" type="slidenum">
              <a:rPr lang="pt-BR"/>
              <a:pPr/>
              <a:t>34</a:t>
            </a:fld>
            <a:endParaRPr lang="pt-BR"/>
          </a:p>
        </p:txBody>
      </p:sp>
      <p:sp>
        <p:nvSpPr>
          <p:cNvPr id="86019" name="Rectangle 1"/>
          <p:cNvSpPr>
            <a:spLocks noGrp="1" noRot="1" noChangeAspect="1" noChangeArrowheads="1" noTextEdit="1"/>
          </p:cNvSpPr>
          <p:nvPr>
            <p:ph type="sldImg"/>
          </p:nvPr>
        </p:nvSpPr>
        <p:spPr>
          <a:ln/>
        </p:spPr>
      </p:sp>
      <p:sp>
        <p:nvSpPr>
          <p:cNvPr id="86020" name="Rectangle 2"/>
          <p:cNvSpPr>
            <a:spLocks noGrp="1" noChangeArrowheads="1"/>
          </p:cNvSpPr>
          <p:nvPr>
            <p:ph type="body" idx="1"/>
          </p:nvPr>
        </p:nvSpPr>
        <p:spPr>
          <a:xfrm>
            <a:off x="935039" y="4416426"/>
            <a:ext cx="5140325" cy="4278313"/>
          </a:xfrm>
          <a:no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9A100701-635A-724D-B114-473262A338C3}" type="slidenum">
              <a:rPr lang="pt-BR"/>
              <a:pPr/>
              <a:t>35</a:t>
            </a:fld>
            <a:endParaRPr lang="pt-BR"/>
          </a:p>
        </p:txBody>
      </p:sp>
      <p:sp>
        <p:nvSpPr>
          <p:cNvPr id="88067"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2" tIns="46587" rIns="93172" bIns="46587" anchor="ctr">
            <a:prstTxWarp prst="textNoShape">
              <a:avLst/>
            </a:prstTxWarp>
          </a:bodyPr>
          <a:lstStyle/>
          <a:p>
            <a:endParaRPr lang="pt-BR"/>
          </a:p>
        </p:txBody>
      </p:sp>
      <p:sp>
        <p:nvSpPr>
          <p:cNvPr id="88068" name="Rectangle 2"/>
          <p:cNvSpPr>
            <a:spLocks noGrp="1" noChangeArrowheads="1"/>
          </p:cNvSpPr>
          <p:nvPr>
            <p:ph type="body"/>
          </p:nvPr>
        </p:nvSpPr>
        <p:spPr>
          <a:xfrm>
            <a:off x="935039" y="4416426"/>
            <a:ext cx="5140325" cy="4192588"/>
          </a:xfrm>
          <a:solidFill>
            <a:srgbClr val="FFFFFF"/>
          </a:solidFill>
          <a:ln w="9360">
            <a:solidFill>
              <a:srgbClr val="000000"/>
            </a:solid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7848307-C15A-4C4C-94EF-6ED7D88DCF84}" type="slidenum">
              <a:rPr lang="pt-BR"/>
              <a:pPr/>
              <a:t>36</a:t>
            </a:fld>
            <a:endParaRPr lang="pt-BR"/>
          </a:p>
        </p:txBody>
      </p:sp>
      <p:sp>
        <p:nvSpPr>
          <p:cNvPr id="90115" name="Rectangle 1"/>
          <p:cNvSpPr>
            <a:spLocks noGrp="1" noRot="1" noChangeAspect="1" noChangeArrowheads="1" noTextEdit="1"/>
          </p:cNvSpPr>
          <p:nvPr>
            <p:ph type="sldImg"/>
          </p:nvPr>
        </p:nvSpPr>
        <p:spPr>
          <a:ln/>
        </p:spPr>
      </p:sp>
      <p:sp>
        <p:nvSpPr>
          <p:cNvPr id="90116" name="Rectangle 2"/>
          <p:cNvSpPr>
            <a:spLocks noGrp="1" noChangeArrowheads="1"/>
          </p:cNvSpPr>
          <p:nvPr>
            <p:ph type="body" idx="1"/>
          </p:nvPr>
        </p:nvSpPr>
        <p:spPr>
          <a:xfrm>
            <a:off x="935039" y="4416426"/>
            <a:ext cx="5140325" cy="4278313"/>
          </a:xfrm>
          <a:no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3C8746C3-3F8B-B44C-83E1-77899CDBC1FA}" type="slidenum">
              <a:rPr lang="pt-BR"/>
              <a:pPr/>
              <a:t>37</a:t>
            </a:fld>
            <a:endParaRPr lang="pt-BR"/>
          </a:p>
        </p:txBody>
      </p:sp>
      <p:sp>
        <p:nvSpPr>
          <p:cNvPr id="92163"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2" tIns="46587" rIns="93172" bIns="46587" anchor="ctr">
            <a:prstTxWarp prst="textNoShape">
              <a:avLst/>
            </a:prstTxWarp>
          </a:bodyPr>
          <a:lstStyle/>
          <a:p>
            <a:endParaRPr lang="pt-BR"/>
          </a:p>
        </p:txBody>
      </p:sp>
      <p:sp>
        <p:nvSpPr>
          <p:cNvPr id="92164" name="Rectangle 2"/>
          <p:cNvSpPr>
            <a:spLocks noGrp="1" noChangeArrowheads="1"/>
          </p:cNvSpPr>
          <p:nvPr>
            <p:ph type="body"/>
          </p:nvPr>
        </p:nvSpPr>
        <p:spPr>
          <a:xfrm>
            <a:off x="935039" y="4416426"/>
            <a:ext cx="5140325" cy="4192588"/>
          </a:xfrm>
          <a:solidFill>
            <a:srgbClr val="FFFFFF"/>
          </a:solidFill>
          <a:ln w="9360">
            <a:solidFill>
              <a:srgbClr val="000000"/>
            </a:solid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C9986739-31AB-AC4B-BA0E-1D4D3D621356}" type="slidenum">
              <a:rPr lang="pt-BR"/>
              <a:pPr/>
              <a:t>38</a:t>
            </a:fld>
            <a:endParaRPr lang="pt-BR"/>
          </a:p>
        </p:txBody>
      </p:sp>
      <p:sp>
        <p:nvSpPr>
          <p:cNvPr id="94211" name="Rectangle 1"/>
          <p:cNvSpPr>
            <a:spLocks noGrp="1" noRot="1" noChangeAspect="1" noChangeArrowheads="1" noTextEdit="1"/>
          </p:cNvSpPr>
          <p:nvPr>
            <p:ph type="sldImg"/>
          </p:nvPr>
        </p:nvSpPr>
        <p:spPr>
          <a:ln/>
        </p:spPr>
      </p:sp>
      <p:sp>
        <p:nvSpPr>
          <p:cNvPr id="94212" name="Rectangle 2"/>
          <p:cNvSpPr>
            <a:spLocks noGrp="1" noChangeArrowheads="1"/>
          </p:cNvSpPr>
          <p:nvPr>
            <p:ph type="body" idx="1"/>
          </p:nvPr>
        </p:nvSpPr>
        <p:spPr>
          <a:xfrm>
            <a:off x="935039" y="4416426"/>
            <a:ext cx="5140325" cy="4278313"/>
          </a:xfrm>
          <a:no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09EAC63-F630-194C-B8F8-DAB483588803}" type="slidenum">
              <a:rPr lang="pt-BR"/>
              <a:pPr/>
              <a:t>39</a:t>
            </a:fld>
            <a:endParaRPr lang="pt-BR"/>
          </a:p>
        </p:txBody>
      </p:sp>
      <p:sp>
        <p:nvSpPr>
          <p:cNvPr id="96259"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2" tIns="46587" rIns="93172" bIns="46587" anchor="ctr">
            <a:prstTxWarp prst="textNoShape">
              <a:avLst/>
            </a:prstTxWarp>
          </a:bodyPr>
          <a:lstStyle/>
          <a:p>
            <a:endParaRPr lang="pt-BR"/>
          </a:p>
        </p:txBody>
      </p:sp>
      <p:sp>
        <p:nvSpPr>
          <p:cNvPr id="96260" name="Rectangle 2"/>
          <p:cNvSpPr>
            <a:spLocks noGrp="1" noChangeArrowheads="1"/>
          </p:cNvSpPr>
          <p:nvPr>
            <p:ph type="body"/>
          </p:nvPr>
        </p:nvSpPr>
        <p:spPr>
          <a:xfrm>
            <a:off x="935039" y="4416426"/>
            <a:ext cx="5140325" cy="4192588"/>
          </a:xfrm>
          <a:solidFill>
            <a:srgbClr val="FFFFFF"/>
          </a:solidFill>
          <a:ln w="9360">
            <a:solidFill>
              <a:srgbClr val="000000"/>
            </a:solid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D8CDA0F-5770-3645-98AC-F481D7D43CA7}" type="slidenum">
              <a:rPr lang="pt-BR"/>
              <a:pPr/>
              <a:t>40</a:t>
            </a:fld>
            <a:endParaRPr lang="pt-BR"/>
          </a:p>
        </p:txBody>
      </p:sp>
      <p:sp>
        <p:nvSpPr>
          <p:cNvPr id="98307" name="Rectangle 1"/>
          <p:cNvSpPr>
            <a:spLocks noGrp="1" noRot="1" noChangeAspect="1" noChangeArrowheads="1" noTextEdit="1"/>
          </p:cNvSpPr>
          <p:nvPr>
            <p:ph type="sldImg"/>
          </p:nvPr>
        </p:nvSpPr>
        <p:spPr>
          <a:ln/>
        </p:spPr>
      </p:sp>
      <p:sp>
        <p:nvSpPr>
          <p:cNvPr id="98308" name="Rectangle 2"/>
          <p:cNvSpPr>
            <a:spLocks noGrp="1" noChangeArrowheads="1"/>
          </p:cNvSpPr>
          <p:nvPr>
            <p:ph type="body" idx="1"/>
          </p:nvPr>
        </p:nvSpPr>
        <p:spPr>
          <a:xfrm>
            <a:off x="935039" y="4416426"/>
            <a:ext cx="5140325" cy="4278313"/>
          </a:xfrm>
          <a:no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CB27AE78-C100-6049-BA79-610280FF0269}" type="slidenum">
              <a:rPr lang="pt-BR"/>
              <a:pPr/>
              <a:t>41</a:t>
            </a:fld>
            <a:endParaRPr lang="pt-BR"/>
          </a:p>
        </p:txBody>
      </p:sp>
      <p:sp>
        <p:nvSpPr>
          <p:cNvPr id="100355"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2" tIns="46587" rIns="93172" bIns="46587" anchor="ctr">
            <a:prstTxWarp prst="textNoShape">
              <a:avLst/>
            </a:prstTxWarp>
          </a:bodyPr>
          <a:lstStyle/>
          <a:p>
            <a:endParaRPr lang="pt-BR"/>
          </a:p>
        </p:txBody>
      </p:sp>
      <p:sp>
        <p:nvSpPr>
          <p:cNvPr id="100356" name="Rectangle 2"/>
          <p:cNvSpPr>
            <a:spLocks noGrp="1" noChangeArrowheads="1"/>
          </p:cNvSpPr>
          <p:nvPr>
            <p:ph type="body"/>
          </p:nvPr>
        </p:nvSpPr>
        <p:spPr>
          <a:xfrm>
            <a:off x="935039" y="4416426"/>
            <a:ext cx="5140325" cy="4192588"/>
          </a:xfrm>
          <a:solidFill>
            <a:srgbClr val="FFFFFF"/>
          </a:solidFill>
          <a:ln w="9360">
            <a:solidFill>
              <a:srgbClr val="000000"/>
            </a:solid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48DD1CD6-FE5D-BC43-B2EF-679EA1DAA6C6}" type="slidenum">
              <a:rPr lang="pt-BR"/>
              <a:pPr/>
              <a:t>5</a:t>
            </a:fld>
            <a:endParaRPr lang="pt-BR"/>
          </a:p>
        </p:txBody>
      </p:sp>
      <p:sp>
        <p:nvSpPr>
          <p:cNvPr id="27651" name="Rectangle 1"/>
          <p:cNvSpPr>
            <a:spLocks noGrp="1" noRot="1" noChangeAspect="1" noChangeArrowheads="1" noTextEdit="1"/>
          </p:cNvSpPr>
          <p:nvPr>
            <p:ph type="sldImg"/>
          </p:nvPr>
        </p:nvSpPr>
        <p:spPr>
          <a:ln/>
        </p:spPr>
      </p:sp>
      <p:sp>
        <p:nvSpPr>
          <p:cNvPr id="27652" name="Rectangle 2"/>
          <p:cNvSpPr>
            <a:spLocks noGrp="1" noChangeArrowheads="1"/>
          </p:cNvSpPr>
          <p:nvPr>
            <p:ph type="body" idx="1"/>
          </p:nvPr>
        </p:nvSpPr>
        <p:spPr>
          <a:xfrm>
            <a:off x="935039" y="4416426"/>
            <a:ext cx="5140325" cy="4278313"/>
          </a:xfrm>
          <a:no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B78605F8-6893-014D-AC99-A98A28B01CF6}" type="slidenum">
              <a:rPr lang="pt-BR"/>
              <a:pPr/>
              <a:t>42</a:t>
            </a:fld>
            <a:endParaRPr lang="pt-BR"/>
          </a:p>
        </p:txBody>
      </p:sp>
      <p:sp>
        <p:nvSpPr>
          <p:cNvPr id="102403" name="Rectangle 1"/>
          <p:cNvSpPr>
            <a:spLocks noGrp="1" noRot="1" noChangeAspect="1" noChangeArrowheads="1" noTextEdit="1"/>
          </p:cNvSpPr>
          <p:nvPr>
            <p:ph type="sldImg"/>
          </p:nvPr>
        </p:nvSpPr>
        <p:spPr>
          <a:ln/>
        </p:spPr>
      </p:sp>
      <p:sp>
        <p:nvSpPr>
          <p:cNvPr id="102404" name="Rectangle 2"/>
          <p:cNvSpPr>
            <a:spLocks noGrp="1" noChangeArrowheads="1"/>
          </p:cNvSpPr>
          <p:nvPr>
            <p:ph type="body" idx="1"/>
          </p:nvPr>
        </p:nvSpPr>
        <p:spPr>
          <a:xfrm>
            <a:off x="935039" y="4416426"/>
            <a:ext cx="5140325" cy="4278313"/>
          </a:xfrm>
          <a:no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90A6AE69-1C40-514B-9452-5016EB7DA109}" type="slidenum">
              <a:rPr lang="pt-BR"/>
              <a:pPr/>
              <a:t>43</a:t>
            </a:fld>
            <a:endParaRPr lang="pt-BR"/>
          </a:p>
        </p:txBody>
      </p:sp>
      <p:sp>
        <p:nvSpPr>
          <p:cNvPr id="104451"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2" tIns="46587" rIns="93172" bIns="46587" anchor="ctr">
            <a:prstTxWarp prst="textNoShape">
              <a:avLst/>
            </a:prstTxWarp>
          </a:bodyPr>
          <a:lstStyle/>
          <a:p>
            <a:endParaRPr lang="pt-BR"/>
          </a:p>
        </p:txBody>
      </p:sp>
      <p:sp>
        <p:nvSpPr>
          <p:cNvPr id="104452" name="Rectangle 2"/>
          <p:cNvSpPr>
            <a:spLocks noGrp="1" noChangeArrowheads="1"/>
          </p:cNvSpPr>
          <p:nvPr>
            <p:ph type="body"/>
          </p:nvPr>
        </p:nvSpPr>
        <p:spPr>
          <a:xfrm>
            <a:off x="935039" y="4416426"/>
            <a:ext cx="5140325" cy="4192588"/>
          </a:xfrm>
          <a:solidFill>
            <a:srgbClr val="FFFFFF"/>
          </a:solidFill>
          <a:ln w="9360">
            <a:solidFill>
              <a:srgbClr val="000000"/>
            </a:solid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AD07CCAA-35CC-8A40-A9B9-37A2C645069F}" type="slidenum">
              <a:rPr lang="pt-BR"/>
              <a:pPr/>
              <a:t>44</a:t>
            </a:fld>
            <a:endParaRPr lang="pt-BR"/>
          </a:p>
        </p:txBody>
      </p:sp>
      <p:sp>
        <p:nvSpPr>
          <p:cNvPr id="106499" name="Rectangle 1"/>
          <p:cNvSpPr>
            <a:spLocks noGrp="1" noRot="1" noChangeAspect="1" noChangeArrowheads="1" noTextEdit="1"/>
          </p:cNvSpPr>
          <p:nvPr>
            <p:ph type="sldImg"/>
          </p:nvPr>
        </p:nvSpPr>
        <p:spPr>
          <a:ln/>
        </p:spPr>
      </p:sp>
      <p:sp>
        <p:nvSpPr>
          <p:cNvPr id="106500" name="Rectangle 2"/>
          <p:cNvSpPr>
            <a:spLocks noGrp="1" noChangeArrowheads="1"/>
          </p:cNvSpPr>
          <p:nvPr>
            <p:ph type="body" idx="1"/>
          </p:nvPr>
        </p:nvSpPr>
        <p:spPr>
          <a:xfrm>
            <a:off x="935039" y="4416426"/>
            <a:ext cx="5140325" cy="4278313"/>
          </a:xfrm>
          <a:no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BE376A64-B9B8-9142-B2E8-AE166F3FB994}" type="slidenum">
              <a:rPr lang="pt-BR"/>
              <a:pPr/>
              <a:t>45</a:t>
            </a:fld>
            <a:endParaRPr lang="pt-BR"/>
          </a:p>
        </p:txBody>
      </p:sp>
      <p:sp>
        <p:nvSpPr>
          <p:cNvPr id="108547"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2" tIns="46587" rIns="93172" bIns="46587" anchor="ctr">
            <a:prstTxWarp prst="textNoShape">
              <a:avLst/>
            </a:prstTxWarp>
          </a:bodyPr>
          <a:lstStyle/>
          <a:p>
            <a:endParaRPr lang="pt-BR"/>
          </a:p>
        </p:txBody>
      </p:sp>
      <p:sp>
        <p:nvSpPr>
          <p:cNvPr id="108548" name="Rectangle 2"/>
          <p:cNvSpPr>
            <a:spLocks noGrp="1" noChangeArrowheads="1"/>
          </p:cNvSpPr>
          <p:nvPr>
            <p:ph type="body"/>
          </p:nvPr>
        </p:nvSpPr>
        <p:spPr>
          <a:xfrm>
            <a:off x="935039" y="4416426"/>
            <a:ext cx="5140325" cy="4192588"/>
          </a:xfrm>
          <a:solidFill>
            <a:srgbClr val="FFFFFF"/>
          </a:solidFill>
          <a:ln w="9360">
            <a:solidFill>
              <a:srgbClr val="000000"/>
            </a:solid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9DAA17E3-5123-274E-B00E-A8E19BAD3048}" type="slidenum">
              <a:rPr lang="pt-BR"/>
              <a:pPr/>
              <a:t>46</a:t>
            </a:fld>
            <a:endParaRPr lang="pt-BR"/>
          </a:p>
        </p:txBody>
      </p:sp>
      <p:sp>
        <p:nvSpPr>
          <p:cNvPr id="110595" name="Rectangle 1"/>
          <p:cNvSpPr>
            <a:spLocks noGrp="1" noRot="1" noChangeAspect="1" noChangeArrowheads="1" noTextEdit="1"/>
          </p:cNvSpPr>
          <p:nvPr>
            <p:ph type="sldImg"/>
          </p:nvPr>
        </p:nvSpPr>
        <p:spPr>
          <a:ln/>
        </p:spPr>
      </p:sp>
      <p:sp>
        <p:nvSpPr>
          <p:cNvPr id="110596" name="Rectangle 2"/>
          <p:cNvSpPr>
            <a:spLocks noGrp="1" noChangeArrowheads="1"/>
          </p:cNvSpPr>
          <p:nvPr>
            <p:ph type="body" idx="1"/>
          </p:nvPr>
        </p:nvSpPr>
        <p:spPr>
          <a:xfrm>
            <a:off x="935039" y="4416426"/>
            <a:ext cx="5140325" cy="4278313"/>
          </a:xfrm>
          <a:no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5F3A1405-9F5C-954F-8B00-1E2CDC5A71BB}" type="slidenum">
              <a:rPr lang="pt-BR"/>
              <a:pPr/>
              <a:t>47</a:t>
            </a:fld>
            <a:endParaRPr lang="pt-BR"/>
          </a:p>
        </p:txBody>
      </p:sp>
      <p:sp>
        <p:nvSpPr>
          <p:cNvPr id="112643"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2" tIns="46587" rIns="93172" bIns="46587" anchor="ctr">
            <a:prstTxWarp prst="textNoShape">
              <a:avLst/>
            </a:prstTxWarp>
          </a:bodyPr>
          <a:lstStyle/>
          <a:p>
            <a:endParaRPr lang="pt-BR"/>
          </a:p>
        </p:txBody>
      </p:sp>
      <p:sp>
        <p:nvSpPr>
          <p:cNvPr id="112644" name="Rectangle 2"/>
          <p:cNvSpPr>
            <a:spLocks noGrp="1" noChangeArrowheads="1"/>
          </p:cNvSpPr>
          <p:nvPr>
            <p:ph type="body"/>
          </p:nvPr>
        </p:nvSpPr>
        <p:spPr>
          <a:xfrm>
            <a:off x="935039" y="4416426"/>
            <a:ext cx="5140325" cy="4192588"/>
          </a:xfrm>
          <a:solidFill>
            <a:srgbClr val="FFFFFF"/>
          </a:solidFill>
          <a:ln w="9360">
            <a:solidFill>
              <a:srgbClr val="000000"/>
            </a:solid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3494F99-8A49-1445-8478-D42501273FA8}" type="slidenum">
              <a:rPr lang="pt-BR"/>
              <a:pPr/>
              <a:t>48</a:t>
            </a:fld>
            <a:endParaRPr lang="pt-BR"/>
          </a:p>
        </p:txBody>
      </p:sp>
      <p:sp>
        <p:nvSpPr>
          <p:cNvPr id="114691" name="Rectangle 1"/>
          <p:cNvSpPr>
            <a:spLocks noGrp="1" noRot="1" noChangeAspect="1" noChangeArrowheads="1" noTextEdit="1"/>
          </p:cNvSpPr>
          <p:nvPr>
            <p:ph type="sldImg"/>
          </p:nvPr>
        </p:nvSpPr>
        <p:spPr>
          <a:ln/>
        </p:spPr>
      </p:sp>
      <p:sp>
        <p:nvSpPr>
          <p:cNvPr id="114692" name="Rectangle 2"/>
          <p:cNvSpPr>
            <a:spLocks noGrp="1" noChangeArrowheads="1"/>
          </p:cNvSpPr>
          <p:nvPr>
            <p:ph type="body" idx="1"/>
          </p:nvPr>
        </p:nvSpPr>
        <p:spPr>
          <a:xfrm>
            <a:off x="935039" y="4416426"/>
            <a:ext cx="5140325" cy="4278313"/>
          </a:xfrm>
          <a:no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FE78E632-C28E-744B-9E1B-5B4598814051}" type="slidenum">
              <a:rPr lang="pt-BR"/>
              <a:pPr/>
              <a:t>49</a:t>
            </a:fld>
            <a:endParaRPr lang="pt-BR"/>
          </a:p>
        </p:txBody>
      </p:sp>
      <p:sp>
        <p:nvSpPr>
          <p:cNvPr id="116739"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2" tIns="46587" rIns="93172" bIns="46587" anchor="ctr">
            <a:prstTxWarp prst="textNoShape">
              <a:avLst/>
            </a:prstTxWarp>
          </a:bodyPr>
          <a:lstStyle/>
          <a:p>
            <a:endParaRPr lang="pt-BR"/>
          </a:p>
        </p:txBody>
      </p:sp>
      <p:sp>
        <p:nvSpPr>
          <p:cNvPr id="116740" name="Rectangle 2"/>
          <p:cNvSpPr>
            <a:spLocks noGrp="1" noChangeArrowheads="1"/>
          </p:cNvSpPr>
          <p:nvPr>
            <p:ph type="body"/>
          </p:nvPr>
        </p:nvSpPr>
        <p:spPr>
          <a:xfrm>
            <a:off x="935039" y="4416426"/>
            <a:ext cx="5140325" cy="4192588"/>
          </a:xfrm>
          <a:solidFill>
            <a:srgbClr val="FFFFFF"/>
          </a:solidFill>
          <a:ln w="9360">
            <a:solidFill>
              <a:srgbClr val="000000"/>
            </a:solid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DFE6FF55-D2B8-044F-8EEC-7BE6FB5C92F2}" type="slidenum">
              <a:rPr lang="pt-BR"/>
              <a:pPr/>
              <a:t>50</a:t>
            </a:fld>
            <a:endParaRPr lang="pt-BR"/>
          </a:p>
        </p:txBody>
      </p:sp>
      <p:sp>
        <p:nvSpPr>
          <p:cNvPr id="118787" name="Rectangle 1"/>
          <p:cNvSpPr>
            <a:spLocks noGrp="1" noRot="1" noChangeAspect="1" noChangeArrowheads="1" noTextEdit="1"/>
          </p:cNvSpPr>
          <p:nvPr>
            <p:ph type="sldImg"/>
          </p:nvPr>
        </p:nvSpPr>
        <p:spPr>
          <a:ln/>
        </p:spPr>
      </p:sp>
      <p:sp>
        <p:nvSpPr>
          <p:cNvPr id="118788" name="Rectangle 2"/>
          <p:cNvSpPr>
            <a:spLocks noGrp="1" noChangeArrowheads="1"/>
          </p:cNvSpPr>
          <p:nvPr>
            <p:ph type="body" idx="1"/>
          </p:nvPr>
        </p:nvSpPr>
        <p:spPr>
          <a:xfrm>
            <a:off x="935039" y="4416426"/>
            <a:ext cx="5140325" cy="4278313"/>
          </a:xfrm>
          <a:no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EF439963-CEBB-F14F-B5ED-19606913EE3C}" type="slidenum">
              <a:rPr lang="pt-BR"/>
              <a:pPr/>
              <a:t>51</a:t>
            </a:fld>
            <a:endParaRPr lang="pt-BR"/>
          </a:p>
        </p:txBody>
      </p:sp>
      <p:sp>
        <p:nvSpPr>
          <p:cNvPr id="120835"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2" tIns="46587" rIns="93172" bIns="46587" anchor="ctr">
            <a:prstTxWarp prst="textNoShape">
              <a:avLst/>
            </a:prstTxWarp>
          </a:bodyPr>
          <a:lstStyle/>
          <a:p>
            <a:endParaRPr lang="pt-BR"/>
          </a:p>
        </p:txBody>
      </p:sp>
      <p:sp>
        <p:nvSpPr>
          <p:cNvPr id="120836" name="Rectangle 2"/>
          <p:cNvSpPr>
            <a:spLocks noGrp="1" noChangeArrowheads="1"/>
          </p:cNvSpPr>
          <p:nvPr>
            <p:ph type="body"/>
          </p:nvPr>
        </p:nvSpPr>
        <p:spPr>
          <a:xfrm>
            <a:off x="935039" y="4416426"/>
            <a:ext cx="5140325" cy="4192588"/>
          </a:xfrm>
          <a:solidFill>
            <a:srgbClr val="FFFFFF"/>
          </a:solidFill>
          <a:ln w="9360">
            <a:solidFill>
              <a:srgbClr val="000000"/>
            </a:solid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3B422AE-1184-174F-84ED-BFC62939CCAF}" type="slidenum">
              <a:rPr lang="pt-BR"/>
              <a:pPr/>
              <a:t>7</a:t>
            </a:fld>
            <a:endParaRPr lang="pt-BR"/>
          </a:p>
        </p:txBody>
      </p:sp>
      <p:sp>
        <p:nvSpPr>
          <p:cNvPr id="30723"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2" tIns="46587" rIns="93172" bIns="46587" anchor="ctr">
            <a:prstTxWarp prst="textNoShape">
              <a:avLst/>
            </a:prstTxWarp>
          </a:bodyPr>
          <a:lstStyle/>
          <a:p>
            <a:endParaRPr lang="pt-BR"/>
          </a:p>
        </p:txBody>
      </p:sp>
      <p:sp>
        <p:nvSpPr>
          <p:cNvPr id="30724" name="Rectangle 2"/>
          <p:cNvSpPr>
            <a:spLocks noGrp="1" noChangeArrowheads="1"/>
          </p:cNvSpPr>
          <p:nvPr>
            <p:ph type="body"/>
          </p:nvPr>
        </p:nvSpPr>
        <p:spPr>
          <a:xfrm>
            <a:off x="935039" y="4416426"/>
            <a:ext cx="5140325" cy="4192588"/>
          </a:xfrm>
          <a:solidFill>
            <a:srgbClr val="FFFFFF"/>
          </a:solidFill>
          <a:ln w="9360">
            <a:solidFill>
              <a:srgbClr val="000000"/>
            </a:solid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6199F476-0AD3-3B41-93F1-1B7BA6E9F088}" type="slidenum">
              <a:rPr lang="pt-BR"/>
              <a:pPr/>
              <a:t>52</a:t>
            </a:fld>
            <a:endParaRPr lang="pt-BR"/>
          </a:p>
        </p:txBody>
      </p:sp>
      <p:sp>
        <p:nvSpPr>
          <p:cNvPr id="122883" name="Rectangle 1"/>
          <p:cNvSpPr>
            <a:spLocks noGrp="1" noRot="1" noChangeAspect="1" noChangeArrowheads="1" noTextEdit="1"/>
          </p:cNvSpPr>
          <p:nvPr>
            <p:ph type="sldImg"/>
          </p:nvPr>
        </p:nvSpPr>
        <p:spPr>
          <a:ln/>
        </p:spPr>
      </p:sp>
      <p:sp>
        <p:nvSpPr>
          <p:cNvPr id="122884" name="Rectangle 2"/>
          <p:cNvSpPr>
            <a:spLocks noGrp="1" noChangeArrowheads="1"/>
          </p:cNvSpPr>
          <p:nvPr>
            <p:ph type="body" idx="1"/>
          </p:nvPr>
        </p:nvSpPr>
        <p:spPr>
          <a:xfrm>
            <a:off x="935039" y="4416426"/>
            <a:ext cx="5140325" cy="4278313"/>
          </a:xfrm>
          <a:no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8F3D1737-CDDB-664F-9A4D-9AC5778309CB}" type="slidenum">
              <a:rPr lang="pt-BR"/>
              <a:pPr/>
              <a:t>53</a:t>
            </a:fld>
            <a:endParaRPr lang="pt-BR"/>
          </a:p>
        </p:txBody>
      </p:sp>
      <p:sp>
        <p:nvSpPr>
          <p:cNvPr id="124931"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2" tIns="46587" rIns="93172" bIns="46587" anchor="ctr">
            <a:prstTxWarp prst="textNoShape">
              <a:avLst/>
            </a:prstTxWarp>
          </a:bodyPr>
          <a:lstStyle/>
          <a:p>
            <a:endParaRPr lang="pt-BR"/>
          </a:p>
        </p:txBody>
      </p:sp>
      <p:sp>
        <p:nvSpPr>
          <p:cNvPr id="124932" name="Rectangle 2"/>
          <p:cNvSpPr>
            <a:spLocks noGrp="1" noChangeArrowheads="1"/>
          </p:cNvSpPr>
          <p:nvPr>
            <p:ph type="body"/>
          </p:nvPr>
        </p:nvSpPr>
        <p:spPr>
          <a:xfrm>
            <a:off x="935039" y="4416426"/>
            <a:ext cx="5140325" cy="4192588"/>
          </a:xfrm>
          <a:solidFill>
            <a:srgbClr val="FFFFFF"/>
          </a:solidFill>
          <a:ln w="9360">
            <a:solidFill>
              <a:srgbClr val="000000"/>
            </a:solid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5AFB2200-1CC8-144C-9909-8ACF29AED0E9}" type="slidenum">
              <a:rPr lang="pt-BR"/>
              <a:pPr/>
              <a:t>54</a:t>
            </a:fld>
            <a:endParaRPr lang="pt-BR"/>
          </a:p>
        </p:txBody>
      </p:sp>
      <p:sp>
        <p:nvSpPr>
          <p:cNvPr id="126979" name="Rectangle 1"/>
          <p:cNvSpPr>
            <a:spLocks noGrp="1" noRot="1" noChangeAspect="1" noChangeArrowheads="1" noTextEdit="1"/>
          </p:cNvSpPr>
          <p:nvPr>
            <p:ph type="sldImg"/>
          </p:nvPr>
        </p:nvSpPr>
        <p:spPr>
          <a:ln/>
        </p:spPr>
      </p:sp>
      <p:sp>
        <p:nvSpPr>
          <p:cNvPr id="126980" name="Rectangle 2"/>
          <p:cNvSpPr>
            <a:spLocks noGrp="1" noChangeArrowheads="1"/>
          </p:cNvSpPr>
          <p:nvPr>
            <p:ph type="body" idx="1"/>
          </p:nvPr>
        </p:nvSpPr>
        <p:spPr>
          <a:xfrm>
            <a:off x="935039" y="4416426"/>
            <a:ext cx="5140325" cy="4278313"/>
          </a:xfrm>
          <a:no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F08AB8A6-6DB2-C84E-8442-59B80643CBE2}" type="slidenum">
              <a:rPr lang="pt-BR"/>
              <a:pPr/>
              <a:t>55</a:t>
            </a:fld>
            <a:endParaRPr lang="pt-BR"/>
          </a:p>
        </p:txBody>
      </p:sp>
      <p:sp>
        <p:nvSpPr>
          <p:cNvPr id="129027"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2" tIns="46587" rIns="93172" bIns="46587" anchor="ctr">
            <a:prstTxWarp prst="textNoShape">
              <a:avLst/>
            </a:prstTxWarp>
          </a:bodyPr>
          <a:lstStyle/>
          <a:p>
            <a:endParaRPr lang="pt-BR"/>
          </a:p>
        </p:txBody>
      </p:sp>
      <p:sp>
        <p:nvSpPr>
          <p:cNvPr id="129028" name="Rectangle 2"/>
          <p:cNvSpPr>
            <a:spLocks noGrp="1" noChangeArrowheads="1"/>
          </p:cNvSpPr>
          <p:nvPr>
            <p:ph type="body"/>
          </p:nvPr>
        </p:nvSpPr>
        <p:spPr>
          <a:xfrm>
            <a:off x="935039" y="4416426"/>
            <a:ext cx="5140325" cy="4192588"/>
          </a:xfrm>
          <a:solidFill>
            <a:srgbClr val="FFFFFF"/>
          </a:solidFill>
          <a:ln w="9360">
            <a:solidFill>
              <a:srgbClr val="000000"/>
            </a:solid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77919DBE-72D5-5242-B181-B354747FF7C1}" type="slidenum">
              <a:rPr lang="pt-BR"/>
              <a:pPr/>
              <a:t>56</a:t>
            </a:fld>
            <a:endParaRPr lang="pt-BR"/>
          </a:p>
        </p:txBody>
      </p:sp>
      <p:sp>
        <p:nvSpPr>
          <p:cNvPr id="131075" name="Rectangle 1"/>
          <p:cNvSpPr>
            <a:spLocks noGrp="1" noRot="1" noChangeAspect="1" noChangeArrowheads="1" noTextEdit="1"/>
          </p:cNvSpPr>
          <p:nvPr>
            <p:ph type="sldImg"/>
          </p:nvPr>
        </p:nvSpPr>
        <p:spPr>
          <a:ln/>
        </p:spPr>
      </p:sp>
      <p:sp>
        <p:nvSpPr>
          <p:cNvPr id="131076" name="Rectangle 2"/>
          <p:cNvSpPr>
            <a:spLocks noGrp="1" noChangeArrowheads="1"/>
          </p:cNvSpPr>
          <p:nvPr>
            <p:ph type="body" idx="1"/>
          </p:nvPr>
        </p:nvSpPr>
        <p:spPr>
          <a:xfrm>
            <a:off x="935039" y="4416426"/>
            <a:ext cx="5140325" cy="4278313"/>
          </a:xfrm>
          <a:no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8C807430-EADC-AA4D-A84F-BD699673083F}" type="slidenum">
              <a:rPr lang="pt-BR"/>
              <a:pPr/>
              <a:t>57</a:t>
            </a:fld>
            <a:endParaRPr lang="pt-BR"/>
          </a:p>
        </p:txBody>
      </p:sp>
      <p:sp>
        <p:nvSpPr>
          <p:cNvPr id="133123"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2" tIns="46587" rIns="93172" bIns="46587" anchor="ctr">
            <a:prstTxWarp prst="textNoShape">
              <a:avLst/>
            </a:prstTxWarp>
          </a:bodyPr>
          <a:lstStyle/>
          <a:p>
            <a:endParaRPr lang="pt-BR"/>
          </a:p>
        </p:txBody>
      </p:sp>
      <p:sp>
        <p:nvSpPr>
          <p:cNvPr id="133124" name="Rectangle 2"/>
          <p:cNvSpPr>
            <a:spLocks noGrp="1" noChangeArrowheads="1"/>
          </p:cNvSpPr>
          <p:nvPr>
            <p:ph type="body"/>
          </p:nvPr>
        </p:nvSpPr>
        <p:spPr>
          <a:xfrm>
            <a:off x="935039" y="4416426"/>
            <a:ext cx="5140325" cy="4192588"/>
          </a:xfrm>
          <a:solidFill>
            <a:srgbClr val="FFFFFF"/>
          </a:solidFill>
          <a:ln w="9360">
            <a:solidFill>
              <a:srgbClr val="000000"/>
            </a:solid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E9526937-2FB8-6141-B084-E7D0463C4B66}" type="slidenum">
              <a:rPr lang="pt-BR"/>
              <a:pPr/>
              <a:t>58</a:t>
            </a:fld>
            <a:endParaRPr lang="pt-BR"/>
          </a:p>
        </p:txBody>
      </p:sp>
      <p:sp>
        <p:nvSpPr>
          <p:cNvPr id="135171" name="Rectangle 1"/>
          <p:cNvSpPr>
            <a:spLocks noGrp="1" noRot="1" noChangeAspect="1" noChangeArrowheads="1" noTextEdit="1"/>
          </p:cNvSpPr>
          <p:nvPr>
            <p:ph type="sldImg"/>
          </p:nvPr>
        </p:nvSpPr>
        <p:spPr>
          <a:ln/>
        </p:spPr>
      </p:sp>
      <p:sp>
        <p:nvSpPr>
          <p:cNvPr id="135172" name="Rectangle 2"/>
          <p:cNvSpPr>
            <a:spLocks noGrp="1" noChangeArrowheads="1"/>
          </p:cNvSpPr>
          <p:nvPr>
            <p:ph type="body" idx="1"/>
          </p:nvPr>
        </p:nvSpPr>
        <p:spPr>
          <a:xfrm>
            <a:off x="935039" y="4416426"/>
            <a:ext cx="5140325" cy="4278313"/>
          </a:xfrm>
          <a:no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2DD3E3C6-8A47-244E-9645-57C6315D5AA4}" type="slidenum">
              <a:rPr lang="pt-BR"/>
              <a:pPr/>
              <a:t>59</a:t>
            </a:fld>
            <a:endParaRPr lang="pt-BR"/>
          </a:p>
        </p:txBody>
      </p:sp>
      <p:sp>
        <p:nvSpPr>
          <p:cNvPr id="137219"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2" tIns="46587" rIns="93172" bIns="46587" anchor="ctr">
            <a:prstTxWarp prst="textNoShape">
              <a:avLst/>
            </a:prstTxWarp>
          </a:bodyPr>
          <a:lstStyle/>
          <a:p>
            <a:endParaRPr lang="pt-BR"/>
          </a:p>
        </p:txBody>
      </p:sp>
      <p:sp>
        <p:nvSpPr>
          <p:cNvPr id="137220" name="Rectangle 2"/>
          <p:cNvSpPr>
            <a:spLocks noGrp="1" noChangeArrowheads="1"/>
          </p:cNvSpPr>
          <p:nvPr>
            <p:ph type="body"/>
          </p:nvPr>
        </p:nvSpPr>
        <p:spPr>
          <a:xfrm>
            <a:off x="935039" y="4416426"/>
            <a:ext cx="5140325" cy="4192588"/>
          </a:xfrm>
          <a:solidFill>
            <a:srgbClr val="FFFFFF"/>
          </a:solidFill>
          <a:ln w="9360">
            <a:solidFill>
              <a:srgbClr val="000000"/>
            </a:solid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DA74668D-1502-B447-A087-56752F432C07}" type="slidenum">
              <a:rPr lang="pt-BR"/>
              <a:pPr/>
              <a:t>60</a:t>
            </a:fld>
            <a:endParaRPr lang="pt-BR"/>
          </a:p>
        </p:txBody>
      </p:sp>
      <p:sp>
        <p:nvSpPr>
          <p:cNvPr id="139267" name="Rectangle 1"/>
          <p:cNvSpPr>
            <a:spLocks noGrp="1" noRot="1" noChangeAspect="1" noChangeArrowheads="1" noTextEdit="1"/>
          </p:cNvSpPr>
          <p:nvPr>
            <p:ph type="sldImg"/>
          </p:nvPr>
        </p:nvSpPr>
        <p:spPr>
          <a:ln/>
        </p:spPr>
      </p:sp>
      <p:sp>
        <p:nvSpPr>
          <p:cNvPr id="139268" name="Rectangle 2"/>
          <p:cNvSpPr>
            <a:spLocks noGrp="1" noChangeArrowheads="1"/>
          </p:cNvSpPr>
          <p:nvPr>
            <p:ph type="body" idx="1"/>
          </p:nvPr>
        </p:nvSpPr>
        <p:spPr>
          <a:xfrm>
            <a:off x="935039" y="4416426"/>
            <a:ext cx="5140325" cy="4278313"/>
          </a:xfrm>
          <a:no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27973C0C-499B-2242-98EF-443E516BF7E2}" type="slidenum">
              <a:rPr lang="pt-BR"/>
              <a:pPr/>
              <a:t>61</a:t>
            </a:fld>
            <a:endParaRPr lang="pt-BR"/>
          </a:p>
        </p:txBody>
      </p:sp>
      <p:sp>
        <p:nvSpPr>
          <p:cNvPr id="141315"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2" tIns="46587" rIns="93172" bIns="46587" anchor="ctr">
            <a:prstTxWarp prst="textNoShape">
              <a:avLst/>
            </a:prstTxWarp>
          </a:bodyPr>
          <a:lstStyle/>
          <a:p>
            <a:endParaRPr lang="pt-BR"/>
          </a:p>
        </p:txBody>
      </p:sp>
      <p:sp>
        <p:nvSpPr>
          <p:cNvPr id="141316" name="Rectangle 2"/>
          <p:cNvSpPr>
            <a:spLocks noGrp="1" noChangeArrowheads="1"/>
          </p:cNvSpPr>
          <p:nvPr>
            <p:ph type="body"/>
          </p:nvPr>
        </p:nvSpPr>
        <p:spPr>
          <a:xfrm>
            <a:off x="935039" y="4416426"/>
            <a:ext cx="5140325" cy="4192588"/>
          </a:xfrm>
          <a:solidFill>
            <a:srgbClr val="FFFFFF"/>
          </a:solidFill>
          <a:ln w="9360">
            <a:solidFill>
              <a:srgbClr val="000000"/>
            </a:solid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2A6210E-CB4F-4844-9A28-49C5C01BB133}" type="slidenum">
              <a:rPr lang="pt-BR"/>
              <a:pPr/>
              <a:t>8</a:t>
            </a:fld>
            <a:endParaRPr lang="pt-BR"/>
          </a:p>
        </p:txBody>
      </p:sp>
      <p:sp>
        <p:nvSpPr>
          <p:cNvPr id="32771" name="Rectangle 1"/>
          <p:cNvSpPr>
            <a:spLocks noGrp="1" noRot="1" noChangeAspect="1" noChangeArrowheads="1" noTextEdit="1"/>
          </p:cNvSpPr>
          <p:nvPr>
            <p:ph type="sldImg"/>
          </p:nvPr>
        </p:nvSpPr>
        <p:spPr>
          <a:ln/>
        </p:spPr>
      </p:sp>
      <p:sp>
        <p:nvSpPr>
          <p:cNvPr id="32772" name="Rectangle 2"/>
          <p:cNvSpPr>
            <a:spLocks noGrp="1" noChangeArrowheads="1"/>
          </p:cNvSpPr>
          <p:nvPr>
            <p:ph type="body" idx="1"/>
          </p:nvPr>
        </p:nvSpPr>
        <p:spPr>
          <a:xfrm>
            <a:off x="935039" y="4416426"/>
            <a:ext cx="5140325" cy="4278313"/>
          </a:xfrm>
          <a:no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Perguntar</a:t>
            </a:r>
            <a:r>
              <a:rPr lang="pt-BR" baseline="0" dirty="0" smtClean="0"/>
              <a:t> ao público se isso já aconteceu com algum deles ou se eles já viram esse tipo de coisa acontecer com alguém em seu local de trabalho.Caso Alguém já tenha passado por esse tipo de experiência ou visto esse tipo de situação no trabalho, deixa –</a:t>
            </a:r>
            <a:r>
              <a:rPr lang="pt-BR" baseline="0" dirty="0" err="1" smtClean="0"/>
              <a:t>los</a:t>
            </a:r>
            <a:r>
              <a:rPr lang="pt-BR" baseline="0" dirty="0" smtClean="0"/>
              <a:t> contar o ocorrido para a classe. </a:t>
            </a:r>
            <a:endParaRPr lang="pt-BR" dirty="0"/>
          </a:p>
        </p:txBody>
      </p:sp>
      <p:sp>
        <p:nvSpPr>
          <p:cNvPr id="4" name="Espaço Reservado para Número de Slide 3"/>
          <p:cNvSpPr>
            <a:spLocks noGrp="1"/>
          </p:cNvSpPr>
          <p:nvPr>
            <p:ph type="sldNum" sz="quarter" idx="10"/>
          </p:nvPr>
        </p:nvSpPr>
        <p:spPr/>
        <p:txBody>
          <a:bodyPr/>
          <a:lstStyle/>
          <a:p>
            <a:fld id="{AE987903-A734-4875-BE0D-1E42BE5B8AA1}" type="slidenum">
              <a:rPr lang="pt-BR" smtClean="0"/>
              <a:pPr/>
              <a:t>62</a:t>
            </a:fld>
            <a:endParaRPr lang="pt-B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AE987903-A734-4875-BE0D-1E42BE5B8AA1}" type="slidenum">
              <a:rPr lang="pt-BR" smtClean="0"/>
              <a:pPr/>
              <a:t>63</a:t>
            </a:fld>
            <a:endParaRPr lang="pt-B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EE45FE8-AC9F-4A74-BAF0-916367948A58}" type="slidenum">
              <a:rPr lang="en-US"/>
              <a:pPr/>
              <a:t>64</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pt-PT" dirty="0">
                <a:latin typeface="Arial" pitchFamily="34" charset="0"/>
              </a:rPr>
              <a:t>Bom dia /</a:t>
            </a:r>
            <a:r>
              <a:rPr lang="en-US" dirty="0">
                <a:latin typeface="Arial" pitchFamily="34" charset="0"/>
              </a:rPr>
              <a:t>Boa</a:t>
            </a:r>
            <a:r>
              <a:rPr lang="pt-PT" dirty="0">
                <a:latin typeface="Arial" pitchFamily="34" charset="0"/>
              </a:rPr>
              <a:t> tarde e bem-vindos à Atualização do Programa</a:t>
            </a:r>
            <a:r>
              <a:rPr lang="pt-BR" dirty="0">
                <a:latin typeface="Arial" pitchFamily="34" charset="0"/>
              </a:rPr>
              <a:t> de Proteção contra Quedas na Construção Civil Residencial da OSHA (</a:t>
            </a:r>
            <a:r>
              <a:rPr lang="en-US" dirty="0">
                <a:latin typeface="Arial" pitchFamily="34" charset="0"/>
              </a:rPr>
              <a:t>Occupational Safety and Health Administration)</a:t>
            </a:r>
            <a:r>
              <a:rPr lang="pt-PT" dirty="0">
                <a:latin typeface="Arial" pitchFamily="34" charset="0"/>
              </a:rPr>
              <a:t>.</a:t>
            </a:r>
            <a:br>
              <a:rPr lang="pt-PT" dirty="0">
                <a:latin typeface="Arial" pitchFamily="34" charset="0"/>
              </a:rPr>
            </a:br>
            <a:r>
              <a:rPr lang="pt-PT" dirty="0">
                <a:latin typeface="Arial" pitchFamily="34" charset="0"/>
              </a:rPr>
              <a:t>Meu nome é ____________ e eu sou um especialista em Segurança e Saúde da OSHA,  do Departamento de Serviços da Construção, e eu sou o instrutor de hoje. </a:t>
            </a:r>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A7D176A-8E3A-4ABA-87FB-043F061BAF0B}" type="slidenum">
              <a:rPr lang="en-US"/>
              <a:pPr/>
              <a:t>65</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pt-PT" dirty="0">
                <a:latin typeface="Arial" pitchFamily="34" charset="0"/>
              </a:rPr>
              <a:t>Esta apresentação se destina, unicamente, a fornecer informações sobre as mudanças impostas na política de  Proteção de Quedas da Construção Civil Residencial da OSHA.</a:t>
            </a:r>
            <a:endParaRPr lang="en-US" dirty="0">
              <a:latin typeface="Arial" pitchFamily="34" charset="0"/>
            </a:endParaRPr>
          </a:p>
          <a:p>
            <a:r>
              <a:rPr lang="pt-PT" dirty="0">
                <a:latin typeface="Arial" pitchFamily="34" charset="0"/>
              </a:rPr>
              <a:t>Esta apresentação não é em si um padrão ou regulamento, e não cria novas obrigações legais, nem altera as obrigações existentes criadas pelos padrões da OSHA ou a Lei de Segurança e Saúde do Trabalho.</a:t>
            </a:r>
            <a:br>
              <a:rPr lang="pt-PT" dirty="0">
                <a:latin typeface="Arial" pitchFamily="34" charset="0"/>
              </a:rPr>
            </a:br>
            <a:r>
              <a:rPr lang="pt-PT" dirty="0">
                <a:latin typeface="Arial" pitchFamily="34" charset="0"/>
              </a:rPr>
              <a:t>Os exemplos de proteção contra quedas, mostrados nas fotos desta apresentação, não representam todos os métodos de trabalho possíveis que possam ser usados na construção civil residencial. Além disso, os empregadores devem estar cientes de que os exemplos de proteção contra quedas mostrados nas fotos desta apresentação, podem não ser os métodos adequados em todas as situações. Os empregadores são responsáveis ​​de garantir o cumprimento dos requisitos da OSHA. </a:t>
            </a:r>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1D2D38E-C11B-42DE-ABAA-829DCC689B6A}" type="slidenum">
              <a:rPr lang="en-US"/>
              <a:pPr/>
              <a:t>66</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pt-PT" dirty="0">
                <a:latin typeface="Arial" pitchFamily="34" charset="0"/>
              </a:rPr>
              <a:t>No dia 16 de dezembro de 2010,a OSHA anulou as diretrizes  STD 03-00-001, a Revisão de Linguagem Simples da OSHA Instrução STD 3.1 e as Diretrizes Provisórias de Orientações de Proteção contra Queda para a Construção Civil Residencial, datado de 18 de junho de 1999.</a:t>
            </a:r>
            <a:br>
              <a:rPr lang="pt-PT" dirty="0">
                <a:latin typeface="Arial" pitchFamily="34" charset="0"/>
              </a:rPr>
            </a:br>
            <a:r>
              <a:rPr lang="pt-PT" dirty="0">
                <a:latin typeface="Arial" pitchFamily="34" charset="0"/>
              </a:rPr>
              <a:t>As orientações antigas, que permitiam empregadores, de certas atividades da construção civil residencial, utilizar  métodos alternativos de proteção contra quedas, foram substituídas pelo DST 03-11-002, Orientações e Observações para a Construção Civil Residencial.</a:t>
            </a:r>
            <a:br>
              <a:rPr lang="pt-PT" dirty="0">
                <a:latin typeface="Arial" pitchFamily="34" charset="0"/>
              </a:rPr>
            </a:br>
            <a:r>
              <a:rPr lang="pt-PT" dirty="0">
                <a:latin typeface="Arial" pitchFamily="34" charset="0"/>
              </a:rPr>
              <a:t>A Organização também está revisando todas as letras de interpretação que se referiam às orientações canceladas e revisará ou anulará, conforme seja necessário </a:t>
            </a:r>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7935D75-7C78-4B11-A8DF-5A6DD99B584A}" type="slidenum">
              <a:rPr lang="en-US"/>
              <a:pPr/>
              <a:t>67</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pt-PT" dirty="0">
                <a:latin typeface="Arial" pitchFamily="34" charset="0"/>
              </a:rPr>
              <a:t>Aplicação da nova norma terá início em 16 de junho de 2011.</a:t>
            </a:r>
            <a:br>
              <a:rPr lang="pt-PT" dirty="0">
                <a:latin typeface="Arial" pitchFamily="34" charset="0"/>
              </a:rPr>
            </a:br>
            <a:r>
              <a:rPr lang="pt-PT" dirty="0">
                <a:latin typeface="Arial" pitchFamily="34" charset="0"/>
              </a:rPr>
              <a:t>A OSHA e representantes de Segurança e Saúde dos Estados participaram de treinamento, como este, para ajudar a garantir a aplicação da norma em todo o país. </a:t>
            </a:r>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8A8C563-E145-44D7-A954-24C4A55B3D8D}" type="slidenum">
              <a:rPr lang="en-US"/>
              <a:pPr/>
              <a:t>68</a:t>
            </a:fld>
            <a:endParaRPr lang="en-US"/>
          </a:p>
        </p:txBody>
      </p:sp>
      <p:sp>
        <p:nvSpPr>
          <p:cNvPr id="163842" name="Rectangle 2"/>
          <p:cNvSpPr>
            <a:spLocks noGrp="1" noRot="1" noChangeAspect="1" noChangeArrowheads="1" noTextEdit="1"/>
          </p:cNvSpPr>
          <p:nvPr>
            <p:ph type="sldImg"/>
          </p:nvPr>
        </p:nvSpPr>
        <p:spPr>
          <a:ln/>
        </p:spPr>
      </p:sp>
      <p:sp>
        <p:nvSpPr>
          <p:cNvPr id="163844" name="Rectangle 4"/>
          <p:cNvSpPr>
            <a:spLocks noGrp="1" noChangeArrowheads="1"/>
          </p:cNvSpPr>
          <p:nvPr>
            <p:ph type="body" idx="1"/>
          </p:nvPr>
        </p:nvSpPr>
        <p:spPr/>
        <p:txBody>
          <a:bodyPr/>
          <a:lstStyle/>
          <a:p>
            <a:pPr defTabSz="914350" fontAlgn="base">
              <a:spcBef>
                <a:spcPct val="30000"/>
              </a:spcBef>
              <a:spcAft>
                <a:spcPct val="0"/>
              </a:spcAft>
              <a:defRPr/>
            </a:pPr>
            <a:r>
              <a:rPr lang="pt-PT" dirty="0">
                <a:latin typeface="Arial" pitchFamily="34" charset="0"/>
              </a:rPr>
              <a:t>Então, por que OSHA anulou a diretrizes e arientações anteriores?</a:t>
            </a:r>
            <a:r>
              <a:rPr lang="en-US" dirty="0">
                <a:latin typeface="Arial" pitchFamily="34" charset="0"/>
              </a:rPr>
              <a:t> </a:t>
            </a:r>
            <a:r>
              <a:rPr lang="en-US" dirty="0" err="1">
                <a:latin typeface="Arial" pitchFamily="34" charset="0"/>
              </a:rPr>
              <a:t>Bem</a:t>
            </a:r>
            <a:r>
              <a:rPr lang="en-US" dirty="0">
                <a:latin typeface="Arial" pitchFamily="34" charset="0"/>
              </a:rPr>
              <a:t>, a </a:t>
            </a:r>
            <a:r>
              <a:rPr lang="en-US" dirty="0" err="1">
                <a:latin typeface="Arial" pitchFamily="34" charset="0"/>
              </a:rPr>
              <a:t>verdade</a:t>
            </a:r>
            <a:r>
              <a:rPr lang="en-US" dirty="0">
                <a:latin typeface="Arial" pitchFamily="34" charset="0"/>
              </a:rPr>
              <a:t> é ... </a:t>
            </a:r>
            <a:r>
              <a:rPr lang="en-US" dirty="0" err="1">
                <a:latin typeface="Arial" pitchFamily="34" charset="0"/>
              </a:rPr>
              <a:t>elas</a:t>
            </a:r>
            <a:r>
              <a:rPr lang="en-US" dirty="0">
                <a:latin typeface="Arial" pitchFamily="34" charset="0"/>
              </a:rPr>
              <a:t> </a:t>
            </a:r>
            <a:r>
              <a:rPr lang="en-US" dirty="0" err="1">
                <a:latin typeface="Arial" pitchFamily="34" charset="0"/>
              </a:rPr>
              <a:t>não</a:t>
            </a:r>
            <a:r>
              <a:rPr lang="en-US" dirty="0">
                <a:latin typeface="Arial" pitchFamily="34" charset="0"/>
              </a:rPr>
              <a:t> </a:t>
            </a:r>
            <a:r>
              <a:rPr lang="en-US" dirty="0" err="1">
                <a:latin typeface="Arial" pitchFamily="34" charset="0"/>
              </a:rPr>
              <a:t>estavam</a:t>
            </a:r>
            <a:r>
              <a:rPr lang="en-US" dirty="0">
                <a:latin typeface="Arial" pitchFamily="34" charset="0"/>
              </a:rPr>
              <a:t> dado </a:t>
            </a:r>
            <a:r>
              <a:rPr lang="en-US" dirty="0" err="1">
                <a:latin typeface="Arial" pitchFamily="34" charset="0"/>
              </a:rPr>
              <a:t>muito</a:t>
            </a:r>
            <a:r>
              <a:rPr lang="en-US" dirty="0">
                <a:latin typeface="Arial" pitchFamily="34" charset="0"/>
              </a:rPr>
              <a:t> </a:t>
            </a:r>
            <a:r>
              <a:rPr lang="en-US" dirty="0" err="1">
                <a:latin typeface="Arial" pitchFamily="34" charset="0"/>
              </a:rPr>
              <a:t>certo</a:t>
            </a:r>
            <a:r>
              <a:rPr lang="en-US" dirty="0">
                <a:latin typeface="Arial" pitchFamily="34" charset="0"/>
              </a:rPr>
              <a:t>. As </a:t>
            </a:r>
            <a:r>
              <a:rPr lang="en-US" dirty="0" err="1">
                <a:latin typeface="Arial" pitchFamily="34" charset="0"/>
              </a:rPr>
              <a:t>estatísticas</a:t>
            </a:r>
            <a:r>
              <a:rPr lang="en-US" dirty="0">
                <a:latin typeface="Arial" pitchFamily="34" charset="0"/>
              </a:rPr>
              <a:t> </a:t>
            </a:r>
            <a:r>
              <a:rPr lang="en-US" dirty="0" err="1">
                <a:latin typeface="Arial" pitchFamily="34" charset="0"/>
              </a:rPr>
              <a:t>ainda</a:t>
            </a:r>
            <a:r>
              <a:rPr lang="en-US" dirty="0">
                <a:latin typeface="Arial" pitchFamily="34" charset="0"/>
              </a:rPr>
              <a:t> </a:t>
            </a:r>
            <a:r>
              <a:rPr lang="en-US" dirty="0" err="1">
                <a:latin typeface="Arial" pitchFamily="34" charset="0"/>
              </a:rPr>
              <a:t>mostram</a:t>
            </a:r>
            <a:r>
              <a:rPr lang="en-US" dirty="0">
                <a:latin typeface="Arial" pitchFamily="34" charset="0"/>
              </a:rPr>
              <a:t> </a:t>
            </a:r>
            <a:r>
              <a:rPr lang="en-US" dirty="0" err="1">
                <a:latin typeface="Arial" pitchFamily="34" charset="0"/>
              </a:rPr>
              <a:t>que</a:t>
            </a:r>
            <a:r>
              <a:rPr lang="en-US" dirty="0">
                <a:latin typeface="Arial" pitchFamily="34" charset="0"/>
              </a:rPr>
              <a:t> as </a:t>
            </a:r>
            <a:r>
              <a:rPr lang="en-US" dirty="0" err="1">
                <a:latin typeface="Arial" pitchFamily="34" charset="0"/>
              </a:rPr>
              <a:t>mortes</a:t>
            </a:r>
            <a:r>
              <a:rPr lang="en-US" dirty="0">
                <a:latin typeface="Arial" pitchFamily="34" charset="0"/>
              </a:rPr>
              <a:t> </a:t>
            </a:r>
            <a:r>
              <a:rPr lang="en-US" dirty="0" err="1">
                <a:latin typeface="Arial" pitchFamily="34" charset="0"/>
              </a:rPr>
              <a:t>por</a:t>
            </a:r>
            <a:r>
              <a:rPr lang="en-US" dirty="0">
                <a:latin typeface="Arial" pitchFamily="34" charset="0"/>
              </a:rPr>
              <a:t> </a:t>
            </a:r>
            <a:r>
              <a:rPr lang="en-US" dirty="0" err="1">
                <a:latin typeface="Arial" pitchFamily="34" charset="0"/>
              </a:rPr>
              <a:t>quedas</a:t>
            </a:r>
            <a:r>
              <a:rPr lang="en-US" dirty="0">
                <a:latin typeface="Arial" pitchFamily="34" charset="0"/>
              </a:rPr>
              <a:t> </a:t>
            </a:r>
            <a:r>
              <a:rPr lang="en-US" dirty="0" err="1">
                <a:latin typeface="Arial" pitchFamily="34" charset="0"/>
              </a:rPr>
              <a:t>são</a:t>
            </a:r>
            <a:r>
              <a:rPr lang="en-US" dirty="0">
                <a:latin typeface="Arial" pitchFamily="34" charset="0"/>
              </a:rPr>
              <a:t> </a:t>
            </a:r>
            <a:r>
              <a:rPr lang="en-US" dirty="0" err="1">
                <a:latin typeface="Arial" pitchFamily="34" charset="0"/>
              </a:rPr>
              <a:t>ainda</a:t>
            </a:r>
            <a:r>
              <a:rPr lang="en-US" dirty="0">
                <a:latin typeface="Arial" pitchFamily="34" charset="0"/>
              </a:rPr>
              <a:t> </a:t>
            </a:r>
            <a:r>
              <a:rPr lang="en-US" dirty="0" err="1">
                <a:latin typeface="Arial" pitchFamily="34" charset="0"/>
              </a:rPr>
              <a:t>muito</a:t>
            </a:r>
            <a:r>
              <a:rPr lang="en-US" dirty="0">
                <a:latin typeface="Arial" pitchFamily="34" charset="0"/>
              </a:rPr>
              <a:t> </a:t>
            </a:r>
            <a:r>
              <a:rPr lang="en-US" dirty="0" err="1">
                <a:latin typeface="Arial" pitchFamily="34" charset="0"/>
              </a:rPr>
              <a:t>altas</a:t>
            </a:r>
            <a:r>
              <a:rPr lang="en-US" dirty="0">
                <a:latin typeface="Arial" pitchFamily="34" charset="0"/>
              </a:rPr>
              <a:t> </a:t>
            </a:r>
            <a:r>
              <a:rPr lang="en-US" dirty="0" err="1">
                <a:latin typeface="Arial" pitchFamily="34" charset="0"/>
              </a:rPr>
              <a:t>nas</a:t>
            </a:r>
            <a:r>
              <a:rPr lang="en-US" dirty="0">
                <a:latin typeface="Arial" pitchFamily="34" charset="0"/>
              </a:rPr>
              <a:t> </a:t>
            </a:r>
            <a:r>
              <a:rPr lang="en-US" dirty="0" err="1">
                <a:latin typeface="Arial" pitchFamily="34" charset="0"/>
              </a:rPr>
              <a:t>construções</a:t>
            </a:r>
            <a:r>
              <a:rPr lang="en-US" dirty="0">
                <a:latin typeface="Arial" pitchFamily="34" charset="0"/>
              </a:rPr>
              <a:t> </a:t>
            </a:r>
            <a:r>
              <a:rPr lang="en-US" dirty="0" err="1">
                <a:latin typeface="Arial" pitchFamily="34" charset="0"/>
              </a:rPr>
              <a:t>civis</a:t>
            </a:r>
            <a:r>
              <a:rPr lang="en-US" dirty="0">
                <a:latin typeface="Arial" pitchFamily="34" charset="0"/>
              </a:rPr>
              <a:t> </a:t>
            </a:r>
            <a:r>
              <a:rPr lang="en-US" dirty="0" err="1">
                <a:latin typeface="Arial" pitchFamily="34" charset="0"/>
              </a:rPr>
              <a:t>residenciais</a:t>
            </a:r>
            <a:r>
              <a:rPr lang="en-US" dirty="0">
                <a:latin typeface="Arial" pitchFamily="34" charset="0"/>
              </a:rPr>
              <a:t> </a:t>
            </a:r>
            <a:r>
              <a:rPr lang="en-US" dirty="0" err="1">
                <a:latin typeface="Arial" pitchFamily="34" charset="0"/>
              </a:rPr>
              <a:t>em</a:t>
            </a:r>
            <a:r>
              <a:rPr lang="en-US" dirty="0">
                <a:latin typeface="Arial" pitchFamily="34" charset="0"/>
              </a:rPr>
              <a:t> </a:t>
            </a:r>
            <a:r>
              <a:rPr lang="en-US" dirty="0" err="1">
                <a:latin typeface="Arial" pitchFamily="34" charset="0"/>
              </a:rPr>
              <a:t>prática</a:t>
            </a:r>
            <a:r>
              <a:rPr lang="en-US" dirty="0">
                <a:latin typeface="Arial" pitchFamily="34" charset="0"/>
              </a:rPr>
              <a:t>.</a:t>
            </a:r>
            <a:br>
              <a:rPr lang="en-US" dirty="0">
                <a:latin typeface="Arial" pitchFamily="34" charset="0"/>
              </a:rPr>
            </a:br>
            <a:r>
              <a:rPr lang="en-US" dirty="0">
                <a:latin typeface="Arial" pitchFamily="34" charset="0"/>
              </a:rPr>
              <a:t>E a </a:t>
            </a:r>
            <a:r>
              <a:rPr lang="en-US" dirty="0" err="1">
                <a:latin typeface="Arial" pitchFamily="34" charset="0"/>
              </a:rPr>
              <a:t>Organização</a:t>
            </a:r>
            <a:r>
              <a:rPr lang="en-US" dirty="0">
                <a:latin typeface="Arial" pitchFamily="34" charset="0"/>
              </a:rPr>
              <a:t> </a:t>
            </a:r>
            <a:r>
              <a:rPr lang="en-US" dirty="0" err="1">
                <a:latin typeface="Arial" pitchFamily="34" charset="0"/>
              </a:rPr>
              <a:t>nunca</a:t>
            </a:r>
            <a:r>
              <a:rPr lang="en-US" dirty="0">
                <a:latin typeface="Arial" pitchFamily="34" charset="0"/>
              </a:rPr>
              <a:t>  </a:t>
            </a:r>
            <a:r>
              <a:rPr lang="en-US" dirty="0" err="1">
                <a:latin typeface="Arial" pitchFamily="34" charset="0"/>
              </a:rPr>
              <a:t>teve</a:t>
            </a:r>
            <a:r>
              <a:rPr lang="en-US" dirty="0">
                <a:latin typeface="Arial" pitchFamily="34" charset="0"/>
              </a:rPr>
              <a:t> a </a:t>
            </a:r>
            <a:r>
              <a:rPr lang="en-US" dirty="0" err="1">
                <a:latin typeface="Arial" pitchFamily="34" charset="0"/>
              </a:rPr>
              <a:t>intenção</a:t>
            </a:r>
            <a:r>
              <a:rPr lang="en-US" dirty="0">
                <a:latin typeface="Arial" pitchFamily="34" charset="0"/>
              </a:rPr>
              <a:t> de </a:t>
            </a:r>
            <a:r>
              <a:rPr lang="en-US" dirty="0" err="1">
                <a:latin typeface="Arial" pitchFamily="34" charset="0"/>
              </a:rPr>
              <a:t>fazer</a:t>
            </a:r>
            <a:r>
              <a:rPr lang="en-US" dirty="0">
                <a:latin typeface="Arial" pitchFamily="34" charset="0"/>
              </a:rPr>
              <a:t> as </a:t>
            </a:r>
            <a:r>
              <a:rPr lang="en-US" dirty="0" err="1">
                <a:latin typeface="Arial" pitchFamily="34" charset="0"/>
              </a:rPr>
              <a:t>diretrizes</a:t>
            </a:r>
            <a:r>
              <a:rPr lang="en-US" dirty="0">
                <a:latin typeface="Arial" pitchFamily="34" charset="0"/>
              </a:rPr>
              <a:t> e as </a:t>
            </a:r>
            <a:r>
              <a:rPr lang="en-US" dirty="0" err="1">
                <a:latin typeface="Arial" pitchFamily="34" charset="0"/>
              </a:rPr>
              <a:t>orientações</a:t>
            </a:r>
            <a:r>
              <a:rPr lang="en-US" dirty="0">
                <a:latin typeface="Arial" pitchFamily="34" charset="0"/>
              </a:rPr>
              <a:t>  </a:t>
            </a:r>
            <a:r>
              <a:rPr lang="en-US" dirty="0" err="1">
                <a:latin typeface="Arial" pitchFamily="34" charset="0"/>
              </a:rPr>
              <a:t>permanentes</a:t>
            </a:r>
            <a:r>
              <a:rPr lang="en-US" dirty="0">
                <a:latin typeface="Arial" pitchFamily="34" charset="0"/>
              </a:rPr>
              <a:t>. No </a:t>
            </a:r>
            <a:r>
              <a:rPr lang="en-US" dirty="0" err="1">
                <a:latin typeface="Arial" pitchFamily="34" charset="0"/>
              </a:rPr>
              <a:t>fundo</a:t>
            </a:r>
            <a:r>
              <a:rPr lang="en-US" dirty="0">
                <a:latin typeface="Arial" pitchFamily="34" charset="0"/>
              </a:rPr>
              <a:t>, a OSHA </a:t>
            </a:r>
            <a:r>
              <a:rPr lang="en-US" dirty="0" err="1">
                <a:latin typeface="Arial" pitchFamily="34" charset="0"/>
              </a:rPr>
              <a:t>sempre</a:t>
            </a:r>
            <a:r>
              <a:rPr lang="en-US" dirty="0">
                <a:latin typeface="Arial" pitchFamily="34" charset="0"/>
              </a:rPr>
              <a:t> </a:t>
            </a:r>
            <a:r>
              <a:rPr lang="en-US" dirty="0" err="1">
                <a:latin typeface="Arial" pitchFamily="34" charset="0"/>
              </a:rPr>
              <a:t>afirmou</a:t>
            </a:r>
            <a:r>
              <a:rPr lang="en-US" dirty="0">
                <a:latin typeface="Arial" pitchFamily="34" charset="0"/>
              </a:rPr>
              <a:t> </a:t>
            </a:r>
            <a:r>
              <a:rPr lang="en-US" dirty="0" err="1">
                <a:latin typeface="Arial" pitchFamily="34" charset="0"/>
              </a:rPr>
              <a:t>que</a:t>
            </a:r>
            <a:r>
              <a:rPr lang="en-US" dirty="0">
                <a:latin typeface="Arial" pitchFamily="34" charset="0"/>
              </a:rPr>
              <a:t> as </a:t>
            </a:r>
            <a:r>
              <a:rPr lang="en-US" dirty="0" err="1">
                <a:latin typeface="Arial" pitchFamily="34" charset="0"/>
              </a:rPr>
              <a:t>diretrizes</a:t>
            </a:r>
            <a:r>
              <a:rPr lang="en-US" dirty="0">
                <a:latin typeface="Arial" pitchFamily="34" charset="0"/>
              </a:rPr>
              <a:t> e as </a:t>
            </a:r>
            <a:r>
              <a:rPr lang="en-US" dirty="0" err="1">
                <a:latin typeface="Arial" pitchFamily="34" charset="0"/>
              </a:rPr>
              <a:t>orientações</a:t>
            </a:r>
            <a:r>
              <a:rPr lang="en-US" dirty="0">
                <a:latin typeface="Arial" pitchFamily="34" charset="0"/>
              </a:rPr>
              <a:t> </a:t>
            </a:r>
            <a:r>
              <a:rPr lang="en-US" dirty="0" err="1">
                <a:latin typeface="Arial" pitchFamily="34" charset="0"/>
              </a:rPr>
              <a:t>permaneceriam</a:t>
            </a:r>
            <a:r>
              <a:rPr lang="en-US" dirty="0">
                <a:latin typeface="Arial" pitchFamily="34" charset="0"/>
              </a:rPr>
              <a:t> </a:t>
            </a:r>
            <a:r>
              <a:rPr lang="en-US" dirty="0" err="1">
                <a:latin typeface="Arial" pitchFamily="34" charset="0"/>
              </a:rPr>
              <a:t>em</a:t>
            </a:r>
            <a:r>
              <a:rPr lang="en-US" dirty="0">
                <a:latin typeface="Arial" pitchFamily="34" charset="0"/>
              </a:rPr>
              <a:t> vigor </a:t>
            </a:r>
            <a:r>
              <a:rPr lang="en-US" dirty="0" err="1">
                <a:latin typeface="Arial" pitchFamily="34" charset="0"/>
              </a:rPr>
              <a:t>até</a:t>
            </a:r>
            <a:r>
              <a:rPr lang="en-US" dirty="0">
                <a:latin typeface="Arial" pitchFamily="34" charset="0"/>
              </a:rPr>
              <a:t> </a:t>
            </a:r>
            <a:r>
              <a:rPr lang="en-US" dirty="0" err="1">
                <a:latin typeface="Arial" pitchFamily="34" charset="0"/>
              </a:rPr>
              <a:t>que</a:t>
            </a:r>
            <a:r>
              <a:rPr lang="en-US" dirty="0">
                <a:latin typeface="Arial" pitchFamily="34" charset="0"/>
              </a:rPr>
              <a:t> se </a:t>
            </a:r>
            <a:r>
              <a:rPr lang="en-US" dirty="0" err="1">
                <a:latin typeface="Arial" pitchFamily="34" charset="0"/>
              </a:rPr>
              <a:t>afirmasse</a:t>
            </a:r>
            <a:r>
              <a:rPr lang="en-US" dirty="0">
                <a:latin typeface="Arial" pitchFamily="34" charset="0"/>
              </a:rPr>
              <a:t> </a:t>
            </a:r>
            <a:r>
              <a:rPr lang="en-US" dirty="0" err="1">
                <a:latin typeface="Arial" pitchFamily="34" charset="0"/>
              </a:rPr>
              <a:t>ao</a:t>
            </a:r>
            <a:r>
              <a:rPr lang="en-US" dirty="0">
                <a:latin typeface="Arial" pitchFamily="34" charset="0"/>
              </a:rPr>
              <a:t> </a:t>
            </a:r>
            <a:r>
              <a:rPr lang="en-US" dirty="0" err="1">
                <a:latin typeface="Arial" pitchFamily="34" charset="0"/>
              </a:rPr>
              <a:t>contrário</a:t>
            </a:r>
            <a:r>
              <a:rPr lang="en-US" dirty="0">
                <a:latin typeface="Arial" pitchFamily="34" charset="0"/>
              </a:rPr>
              <a:t>, </a:t>
            </a:r>
            <a:r>
              <a:rPr lang="en-US" dirty="0" err="1">
                <a:latin typeface="Arial" pitchFamily="34" charset="0"/>
              </a:rPr>
              <a:t>ou</a:t>
            </a:r>
            <a:r>
              <a:rPr lang="en-US" dirty="0">
                <a:latin typeface="Arial" pitchFamily="34" charset="0"/>
              </a:rPr>
              <a:t> </a:t>
            </a:r>
            <a:r>
              <a:rPr lang="en-US" dirty="0" err="1">
                <a:latin typeface="Arial" pitchFamily="34" charset="0"/>
              </a:rPr>
              <a:t>até</a:t>
            </a:r>
            <a:r>
              <a:rPr lang="en-US" dirty="0">
                <a:latin typeface="Arial" pitchFamily="34" charset="0"/>
              </a:rPr>
              <a:t> </a:t>
            </a:r>
            <a:r>
              <a:rPr lang="en-US" dirty="0" err="1">
                <a:latin typeface="Arial" pitchFamily="34" charset="0"/>
              </a:rPr>
              <a:t>que</a:t>
            </a:r>
            <a:r>
              <a:rPr lang="en-US" dirty="0">
                <a:latin typeface="Arial" pitchFamily="34" charset="0"/>
              </a:rPr>
              <a:t> novas </a:t>
            </a:r>
            <a:r>
              <a:rPr lang="en-US" dirty="0" err="1">
                <a:latin typeface="Arial" pitchFamily="34" charset="0"/>
              </a:rPr>
              <a:t>regras</a:t>
            </a:r>
            <a:r>
              <a:rPr lang="en-US" dirty="0">
                <a:latin typeface="Arial" pitchFamily="34" charset="0"/>
              </a:rPr>
              <a:t> e </a:t>
            </a:r>
            <a:r>
              <a:rPr lang="en-US" dirty="0" err="1">
                <a:latin typeface="Arial" pitchFamily="34" charset="0"/>
              </a:rPr>
              <a:t>diretrizes</a:t>
            </a:r>
            <a:r>
              <a:rPr lang="en-US" dirty="0">
                <a:latin typeface="Arial" pitchFamily="34" charset="0"/>
              </a:rPr>
              <a:t> </a:t>
            </a:r>
            <a:r>
              <a:rPr lang="en-US" dirty="0" err="1">
                <a:latin typeface="Arial" pitchFamily="34" charset="0"/>
              </a:rPr>
              <a:t>entrassem</a:t>
            </a:r>
            <a:r>
              <a:rPr lang="en-US" dirty="0">
                <a:latin typeface="Arial" pitchFamily="34" charset="0"/>
              </a:rPr>
              <a:t> </a:t>
            </a:r>
            <a:r>
              <a:rPr lang="en-US" dirty="0" err="1">
                <a:latin typeface="Arial" pitchFamily="34" charset="0"/>
              </a:rPr>
              <a:t>em</a:t>
            </a:r>
            <a:r>
              <a:rPr lang="en-US" dirty="0">
                <a:latin typeface="Arial" pitchFamily="34" charset="0"/>
              </a:rPr>
              <a:t> vigor.</a:t>
            </a:r>
            <a:br>
              <a:rPr lang="en-US" dirty="0">
                <a:latin typeface="Arial" pitchFamily="34" charset="0"/>
              </a:rPr>
            </a:br>
            <a:r>
              <a:rPr lang="en-US" dirty="0">
                <a:latin typeface="Arial" pitchFamily="34" charset="0"/>
              </a:rPr>
              <a:t>E </a:t>
            </a:r>
            <a:r>
              <a:rPr lang="en-US" dirty="0" err="1">
                <a:latin typeface="Arial" pitchFamily="34" charset="0"/>
              </a:rPr>
              <a:t>desde</a:t>
            </a:r>
            <a:r>
              <a:rPr lang="en-US" dirty="0">
                <a:latin typeface="Arial" pitchFamily="34" charset="0"/>
              </a:rPr>
              <a:t> </a:t>
            </a:r>
            <a:r>
              <a:rPr lang="en-US" dirty="0" err="1">
                <a:latin typeface="Arial" pitchFamily="34" charset="0"/>
              </a:rPr>
              <a:t>aquela</a:t>
            </a:r>
            <a:r>
              <a:rPr lang="en-US" dirty="0">
                <a:latin typeface="Arial" pitchFamily="34" charset="0"/>
              </a:rPr>
              <a:t> </a:t>
            </a:r>
            <a:r>
              <a:rPr lang="en-US" dirty="0" err="1">
                <a:latin typeface="Arial" pitchFamily="34" charset="0"/>
              </a:rPr>
              <a:t>época</a:t>
            </a:r>
            <a:r>
              <a:rPr lang="en-US" dirty="0">
                <a:latin typeface="Arial" pitchFamily="34" charset="0"/>
              </a:rPr>
              <a:t>, tem </a:t>
            </a:r>
            <a:r>
              <a:rPr lang="en-US" dirty="0" err="1">
                <a:latin typeface="Arial" pitchFamily="34" charset="0"/>
              </a:rPr>
              <a:t>havido</a:t>
            </a:r>
            <a:r>
              <a:rPr lang="en-US" dirty="0">
                <a:latin typeface="Arial" pitchFamily="34" charset="0"/>
              </a:rPr>
              <a:t> </a:t>
            </a:r>
            <a:r>
              <a:rPr lang="en-US" dirty="0" err="1">
                <a:latin typeface="Arial" pitchFamily="34" charset="0"/>
              </a:rPr>
              <a:t>avanços</a:t>
            </a:r>
            <a:r>
              <a:rPr lang="en-US" dirty="0">
                <a:latin typeface="Arial" pitchFamily="34" charset="0"/>
              </a:rPr>
              <a:t> </a:t>
            </a:r>
            <a:r>
              <a:rPr lang="en-US" dirty="0" err="1">
                <a:latin typeface="Arial" pitchFamily="34" charset="0"/>
              </a:rPr>
              <a:t>significativos</a:t>
            </a:r>
            <a:r>
              <a:rPr lang="en-US" dirty="0">
                <a:latin typeface="Arial" pitchFamily="34" charset="0"/>
              </a:rPr>
              <a:t> no </a:t>
            </a:r>
            <a:r>
              <a:rPr lang="en-US" dirty="0" err="1">
                <a:latin typeface="Arial" pitchFamily="34" charset="0"/>
              </a:rPr>
              <a:t>que</a:t>
            </a:r>
            <a:r>
              <a:rPr lang="en-US" dirty="0">
                <a:latin typeface="Arial" pitchFamily="34" charset="0"/>
              </a:rPr>
              <a:t> </a:t>
            </a:r>
            <a:r>
              <a:rPr lang="en-US" dirty="0" err="1">
                <a:latin typeface="Arial" pitchFamily="34" charset="0"/>
              </a:rPr>
              <a:t>diz</a:t>
            </a:r>
            <a:r>
              <a:rPr lang="en-US" dirty="0">
                <a:latin typeface="Arial" pitchFamily="34" charset="0"/>
              </a:rPr>
              <a:t> </a:t>
            </a:r>
            <a:r>
              <a:rPr lang="en-US" dirty="0" err="1">
                <a:latin typeface="Arial" pitchFamily="34" charset="0"/>
              </a:rPr>
              <a:t>respeito</a:t>
            </a:r>
            <a:r>
              <a:rPr lang="en-US" dirty="0">
                <a:latin typeface="Arial" pitchFamily="34" charset="0"/>
              </a:rPr>
              <a:t> a </a:t>
            </a:r>
            <a:r>
              <a:rPr lang="en-US" dirty="0" err="1">
                <a:latin typeface="Arial" pitchFamily="34" charset="0"/>
              </a:rPr>
              <a:t>equipamentos</a:t>
            </a:r>
            <a:r>
              <a:rPr lang="en-US" dirty="0">
                <a:latin typeface="Arial" pitchFamily="34" charset="0"/>
              </a:rPr>
              <a:t> </a:t>
            </a:r>
            <a:r>
              <a:rPr lang="en-US" dirty="0" err="1">
                <a:latin typeface="Arial" pitchFamily="34" charset="0"/>
              </a:rPr>
              <a:t>disponíveis</a:t>
            </a:r>
            <a:r>
              <a:rPr lang="en-US" dirty="0">
                <a:latin typeface="Arial" pitchFamily="34" charset="0"/>
              </a:rPr>
              <a:t> no </a:t>
            </a:r>
            <a:r>
              <a:rPr lang="en-US" dirty="0" err="1">
                <a:latin typeface="Arial" pitchFamily="34" charset="0"/>
              </a:rPr>
              <a:t>mercado</a:t>
            </a:r>
            <a:r>
              <a:rPr lang="en-US" dirty="0">
                <a:latin typeface="Arial" pitchFamily="34" charset="0"/>
              </a:rPr>
              <a:t> </a:t>
            </a:r>
            <a:r>
              <a:rPr lang="en-US" dirty="0" err="1">
                <a:latin typeface="Arial" pitchFamily="34" charset="0"/>
              </a:rPr>
              <a:t>para</a:t>
            </a:r>
            <a:r>
              <a:rPr lang="en-US" dirty="0">
                <a:latin typeface="Arial" pitchFamily="34" charset="0"/>
              </a:rPr>
              <a:t> a </a:t>
            </a:r>
            <a:r>
              <a:rPr lang="en-US" dirty="0" err="1">
                <a:latin typeface="Arial" pitchFamily="34" charset="0"/>
              </a:rPr>
              <a:t>proteção</a:t>
            </a:r>
            <a:r>
              <a:rPr lang="en-US" dirty="0">
                <a:latin typeface="Arial" pitchFamily="34" charset="0"/>
              </a:rPr>
              <a:t> contra </a:t>
            </a:r>
            <a:r>
              <a:rPr lang="en-US" dirty="0" err="1">
                <a:latin typeface="Arial" pitchFamily="34" charset="0"/>
              </a:rPr>
              <a:t>quedas</a:t>
            </a:r>
            <a:r>
              <a:rPr lang="en-US" dirty="0">
                <a:latin typeface="Arial" pitchFamily="34" charset="0"/>
              </a:rPr>
              <a:t> </a:t>
            </a:r>
            <a:r>
              <a:rPr lang="en-US" dirty="0" err="1">
                <a:latin typeface="Arial" pitchFamily="34" charset="0"/>
              </a:rPr>
              <a:t>em</a:t>
            </a:r>
            <a:r>
              <a:rPr lang="en-US" dirty="0">
                <a:latin typeface="Arial" pitchFamily="34" charset="0"/>
              </a:rPr>
              <a:t> </a:t>
            </a:r>
            <a:r>
              <a:rPr lang="en-US" dirty="0" err="1">
                <a:latin typeface="Arial" pitchFamily="34" charset="0"/>
              </a:rPr>
              <a:t>uso</a:t>
            </a:r>
            <a:r>
              <a:rPr lang="en-US" dirty="0">
                <a:latin typeface="Arial" pitchFamily="34" charset="0"/>
              </a:rPr>
              <a:t> </a:t>
            </a:r>
            <a:r>
              <a:rPr lang="en-US" dirty="0" err="1">
                <a:latin typeface="Arial" pitchFamily="34" charset="0"/>
              </a:rPr>
              <a:t>na</a:t>
            </a:r>
            <a:r>
              <a:rPr lang="en-US" dirty="0">
                <a:latin typeface="Arial" pitchFamily="34" charset="0"/>
              </a:rPr>
              <a:t> </a:t>
            </a:r>
            <a:r>
              <a:rPr lang="en-US" dirty="0" err="1">
                <a:latin typeface="Arial" pitchFamily="34" charset="0"/>
              </a:rPr>
              <a:t>construção</a:t>
            </a:r>
            <a:r>
              <a:rPr lang="en-US" dirty="0">
                <a:latin typeface="Arial" pitchFamily="34" charset="0"/>
              </a:rPr>
              <a:t> civil </a:t>
            </a:r>
            <a:r>
              <a:rPr lang="en-US" dirty="0" err="1">
                <a:latin typeface="Arial" pitchFamily="34" charset="0"/>
              </a:rPr>
              <a:t>residencial</a:t>
            </a:r>
            <a:r>
              <a:rPr lang="en-US" dirty="0">
                <a:latin typeface="Arial" pitchFamily="34" charset="0"/>
              </a:rPr>
              <a:t>.</a:t>
            </a:r>
          </a:p>
          <a:p>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18B312C2-3A7D-6B4C-8A1D-83A45F145BFD}" type="slidenum">
              <a:rPr lang="en-US"/>
              <a:pPr/>
              <a:t>69</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r>
              <a:rPr lang="pt-BR" dirty="0" smtClean="0">
                <a:latin typeface="Arial" pitchFamily="-109" charset="0"/>
                <a:ea typeface="ＭＳ Ｐゴシック" pitchFamily="-109" charset="-128"/>
                <a:cs typeface="ＭＳ Ｐゴシック" pitchFamily="-109" charset="-128"/>
              </a:rPr>
              <a:t>Estas</a:t>
            </a:r>
            <a:r>
              <a:rPr lang="pt-BR" baseline="0" dirty="0" smtClean="0">
                <a:latin typeface="Arial" pitchFamily="-109" charset="0"/>
                <a:ea typeface="ＭＳ Ｐゴシック" pitchFamily="-109" charset="-128"/>
                <a:cs typeface="ＭＳ Ｐゴシック" pitchFamily="-109" charset="-128"/>
              </a:rPr>
              <a:t> são as estatísticas de fatalidades e as taxas de mortalidade na industria da Construção civil durante o período de 2005 e 2011</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BB82C53-F0A5-4E1D-856E-810F6659DDDB}" type="slidenum">
              <a:rPr lang="en-US"/>
              <a:pPr/>
              <a:t>70</a:t>
            </a:fld>
            <a:endParaRPr lang="en-US"/>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pPr defTabSz="914350" fontAlgn="base">
              <a:spcBef>
                <a:spcPct val="30000"/>
              </a:spcBef>
              <a:spcAft>
                <a:spcPct val="0"/>
              </a:spcAft>
              <a:defRPr/>
            </a:pPr>
            <a:r>
              <a:rPr lang="pt-PT" dirty="0">
                <a:latin typeface="Arial" pitchFamily="34" charset="0"/>
              </a:rPr>
              <a:t>Este slide mostra onde a maioria das mortes ocorreu na indústria da construção. E como você pode ver, as quedas representam mais mortes do que todos os outros quatro índices do perigo. As quedas representaram 34% das mortes na construção em 2008 e em 2009 ... e 35% das mortes desde 2005. Podemos e devemos reverter essa estatística fatal.</a:t>
            </a:r>
          </a:p>
          <a:p>
            <a:pPr defTabSz="914350" fontAlgn="base">
              <a:spcBef>
                <a:spcPct val="30000"/>
              </a:spcBef>
              <a:spcAft>
                <a:spcPct val="0"/>
              </a:spcAft>
              <a:defRPr/>
            </a:pPr>
            <a:endParaRPr lang="en-US" dirty="0">
              <a:latin typeface="Arial" pitchFamily="34" charset="0"/>
            </a:endParaRPr>
          </a:p>
          <a:p>
            <a:r>
              <a:rPr lang="pt-BR" b="1" dirty="0" smtClean="0">
                <a:latin typeface="Times" pitchFamily="18" charset="0"/>
              </a:rPr>
              <a:t>* Apenas uma observação</a:t>
            </a:r>
            <a:r>
              <a:rPr lang="pt-BR" b="1" baseline="0" dirty="0" smtClean="0">
                <a:latin typeface="Times" pitchFamily="18" charset="0"/>
              </a:rPr>
              <a:t> do Tradutor: </a:t>
            </a:r>
            <a:r>
              <a:rPr lang="pt-BR" b="1" dirty="0" smtClean="0">
                <a:latin typeface="Times" pitchFamily="18" charset="0"/>
              </a:rPr>
              <a:t>(</a:t>
            </a:r>
            <a:r>
              <a:rPr lang="pt-BR" b="1" baseline="0" dirty="0" smtClean="0">
                <a:latin typeface="Times" pitchFamily="18" charset="0"/>
              </a:rPr>
              <a:t> A sigla DET refere-se a Departamento de Estatística do Trabalho, sigla em inglês: BLS que se refere a Bureau </a:t>
            </a:r>
            <a:r>
              <a:rPr lang="pt-BR" b="1" baseline="0" dirty="0" err="1" smtClean="0">
                <a:latin typeface="Times" pitchFamily="18" charset="0"/>
              </a:rPr>
              <a:t>of</a:t>
            </a:r>
            <a:r>
              <a:rPr lang="pt-BR" b="1" baseline="0" dirty="0" smtClean="0">
                <a:latin typeface="Times" pitchFamily="18" charset="0"/>
              </a:rPr>
              <a:t> Labor </a:t>
            </a:r>
            <a:r>
              <a:rPr lang="pt-BR" b="1" baseline="0" dirty="0" err="1" smtClean="0">
                <a:latin typeface="Times" pitchFamily="18" charset="0"/>
              </a:rPr>
              <a:t>Statistics</a:t>
            </a:r>
            <a:r>
              <a:rPr lang="pt-BR" b="1" baseline="0" dirty="0" smtClean="0">
                <a:latin typeface="Times" pitchFamily="18" charset="0"/>
              </a:rPr>
              <a:t>)</a:t>
            </a:r>
            <a:endParaRPr lang="en-US" b="1" dirty="0">
              <a:latin typeface="Times" pitchFamily="18"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B097E23-2A9C-4A0C-9D26-FC8BE5F3002A}" type="slidenum">
              <a:rPr lang="en-US"/>
              <a:pPr/>
              <a:t>71</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pPr defTabSz="914350" fontAlgn="base">
              <a:spcBef>
                <a:spcPct val="30000"/>
              </a:spcBef>
              <a:spcAft>
                <a:spcPct val="0"/>
              </a:spcAft>
              <a:defRPr/>
            </a:pPr>
            <a:r>
              <a:rPr lang="pt-BR" dirty="0">
                <a:latin typeface="Arial" pitchFamily="34" charset="0"/>
              </a:rPr>
              <a:t>Os trabalhadores não deveriam ter que pagar com a própria vida, em seu local de trabalho, tentando ganhar seu pão. Principalmente quando sabemos que os meios para protegê-los das quedas se encontram às nossas mãos. </a:t>
            </a:r>
            <a:endParaRPr lang="en-US" dirty="0">
              <a:latin typeface="Arial" pitchFamily="34" charset="0"/>
            </a:endParaRP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AA27EBC-EB0B-DD48-A933-ED7174AAC8B7}" type="slidenum">
              <a:rPr lang="pt-BR"/>
              <a:pPr/>
              <a:t>9</a:t>
            </a:fld>
            <a:endParaRPr lang="pt-BR"/>
          </a:p>
        </p:txBody>
      </p:sp>
      <p:sp>
        <p:nvSpPr>
          <p:cNvPr id="34819"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2" tIns="46587" rIns="93172" bIns="46587" anchor="ctr">
            <a:prstTxWarp prst="textNoShape">
              <a:avLst/>
            </a:prstTxWarp>
          </a:bodyPr>
          <a:lstStyle/>
          <a:p>
            <a:endParaRPr lang="pt-BR"/>
          </a:p>
        </p:txBody>
      </p:sp>
      <p:sp>
        <p:nvSpPr>
          <p:cNvPr id="34820" name="Rectangle 2"/>
          <p:cNvSpPr>
            <a:spLocks noGrp="1" noChangeArrowheads="1"/>
          </p:cNvSpPr>
          <p:nvPr>
            <p:ph type="body"/>
          </p:nvPr>
        </p:nvSpPr>
        <p:spPr>
          <a:xfrm>
            <a:off x="935039" y="4416426"/>
            <a:ext cx="5140325" cy="4192588"/>
          </a:xfrm>
          <a:solidFill>
            <a:srgbClr val="FFFFFF"/>
          </a:solidFill>
          <a:ln w="9360">
            <a:solidFill>
              <a:srgbClr val="000000"/>
            </a:solid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0DC7FDE-32D3-4665-B4E9-B1C19E486853}" type="slidenum">
              <a:rPr lang="en-US"/>
              <a:pPr/>
              <a:t>72</a:t>
            </a:fld>
            <a:endParaRPr lang="en-US"/>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pPr defTabSz="914350" fontAlgn="base">
              <a:spcBef>
                <a:spcPct val="30000"/>
              </a:spcBef>
              <a:spcAft>
                <a:spcPct val="0"/>
              </a:spcAft>
              <a:defRPr/>
            </a:pPr>
            <a:r>
              <a:rPr lang="pt-BR" dirty="0">
                <a:latin typeface="Arial" pitchFamily="34" charset="0"/>
              </a:rPr>
              <a:t>Aqui está a cara da fatalidade na construção civil residencial durante o mesmo período. Quedas na construção civil residencial representam 29% de todas as quedas fatais. E quedas de telhados representam quase 35% desse total. </a:t>
            </a:r>
            <a:endParaRPr lang="en-US" dirty="0">
              <a:latin typeface="Arial" pitchFamily="34" charset="0"/>
            </a:endParaRPr>
          </a:p>
          <a:p>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BD77BED6-2065-5F43-B859-5BD9681BE322}" type="slidenum">
              <a:rPr lang="en-US"/>
              <a:pPr/>
              <a:t>73</a:t>
            </a:fld>
            <a:endParaRPr lang="en-US"/>
          </a:p>
        </p:txBody>
      </p:sp>
      <p:sp>
        <p:nvSpPr>
          <p:cNvPr id="162819" name="Rectangle 2"/>
          <p:cNvSpPr>
            <a:spLocks noGrp="1" noRot="1" noChangeAspect="1" noChangeArrowheads="1" noTextEdit="1"/>
          </p:cNvSpPr>
          <p:nvPr>
            <p:ph type="sldImg"/>
          </p:nvPr>
        </p:nvSpPr>
        <p:spPr>
          <a:ln/>
        </p:spPr>
      </p:sp>
      <p:sp>
        <p:nvSpPr>
          <p:cNvPr id="162820" name="Rectangle 51"/>
          <p:cNvSpPr>
            <a:spLocks noGrp="1" noChangeArrowheads="1"/>
          </p:cNvSpPr>
          <p:nvPr>
            <p:ph type="body" idx="1"/>
          </p:nvPr>
        </p:nvSpPr>
        <p:spPr>
          <a:noFill/>
          <a:ln/>
        </p:spPr>
        <p:txBody>
          <a:bodyPr/>
          <a:lstStyle/>
          <a:p>
            <a:pPr eaLnBrk="1" hangingPunct="1"/>
            <a:r>
              <a:rPr lang="pt-BR" dirty="0" smtClean="0">
                <a:latin typeface="Arial" pitchFamily="-109" charset="0"/>
                <a:ea typeface="ＭＳ Ｐゴシック" pitchFamily="-109" charset="-128"/>
                <a:cs typeface="ＭＳ Ｐゴシック" pitchFamily="-109" charset="-128"/>
              </a:rPr>
              <a:t>Aqui vemos</a:t>
            </a:r>
            <a:r>
              <a:rPr lang="pt-BR" baseline="0" dirty="0" smtClean="0">
                <a:latin typeface="Arial" pitchFamily="-109" charset="0"/>
                <a:ea typeface="ＭＳ Ｐゴシック" pitchFamily="-109" charset="-128"/>
                <a:cs typeface="ＭＳ Ｐゴシック" pitchFamily="-109" charset="-128"/>
              </a:rPr>
              <a:t> as estatísticas com foco em quatro perigos na construção. Eles continuam representando o maior número de mortes evitáveis que ocorrem na industria da Construção. Como você pode ver, as quedas são responsáveis por mais mortes do que qualquer outro foco dos quatro perigos. As quedas foram responsáveis por 34% das fatalidades ocorridas em 2008 e 2009... E 35% das fatalidades ocorridas desde 2005. E quando nós nos aprofundamos nas estatísticas nós podemos ver que 1.883 mortes foram ocasionadas por quedas entre 2005 e 2009, o que equivalem a cerca de um trabalhador por dia morrer em um acidente relacionado com queda, durante um período de 5 anos. Isso é todos os dias... Um pai... Um irmão... Uma irmã...uma criança... Um amigo ou um colega de trabalho que não foi para casa de suas famílias porque caíram de uma altura e morreram durante o trabalho. Podemos e devemos reverter essa tendência indesejável. </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2CE6B29-DC86-4CA0-AEB8-94347C4B24F3}" type="slidenum">
              <a:rPr lang="en-US" smtClean="0"/>
              <a:pPr/>
              <a:t>74</a:t>
            </a:fld>
            <a:endParaRPr lang="en-US" smtClean="0"/>
          </a:p>
        </p:txBody>
      </p:sp>
      <p:sp>
        <p:nvSpPr>
          <p:cNvPr id="73731" name="Rectangle 2"/>
          <p:cNvSpPr>
            <a:spLocks noGrp="1" noRot="1" noChangeAspect="1" noChangeArrowheads="1" noTextEdit="1"/>
          </p:cNvSpPr>
          <p:nvPr>
            <p:ph type="sldImg"/>
          </p:nvPr>
        </p:nvSpPr>
        <p:spPr>
          <a:xfrm>
            <a:off x="1184275" y="698500"/>
            <a:ext cx="4646613" cy="3484563"/>
          </a:xfrm>
          <a:ln/>
        </p:spPr>
      </p:sp>
      <p:sp>
        <p:nvSpPr>
          <p:cNvPr id="73732" name="Rectangle 3"/>
          <p:cNvSpPr>
            <a:spLocks noGrp="1" noChangeArrowheads="1"/>
          </p:cNvSpPr>
          <p:nvPr>
            <p:ph type="body" idx="1"/>
          </p:nvPr>
        </p:nvSpPr>
        <p:spPr>
          <a:xfrm>
            <a:off x="701040" y="4416425"/>
            <a:ext cx="5608320" cy="4181475"/>
          </a:xfrm>
          <a:noFill/>
          <a:ln/>
        </p:spPr>
        <p:txBody>
          <a:bodyPr/>
          <a:lstStyle/>
          <a:p>
            <a:r>
              <a:rPr lang="en-US" b="1" dirty="0" err="1" smtClean="0"/>
              <a:t>Notas</a:t>
            </a:r>
            <a:r>
              <a:rPr lang="en-US" b="1" dirty="0" smtClean="0"/>
              <a:t> </a:t>
            </a:r>
            <a:r>
              <a:rPr lang="en-US" b="1" dirty="0" err="1" smtClean="0"/>
              <a:t>para</a:t>
            </a:r>
            <a:r>
              <a:rPr lang="en-US" b="1" baseline="0" dirty="0" smtClean="0"/>
              <a:t> o </a:t>
            </a:r>
            <a:r>
              <a:rPr lang="en-US" b="1" baseline="0" dirty="0" err="1" smtClean="0"/>
              <a:t>treinador</a:t>
            </a:r>
            <a:r>
              <a:rPr lang="en-US" b="1" dirty="0" smtClean="0"/>
              <a:t>:</a:t>
            </a:r>
          </a:p>
          <a:p>
            <a:r>
              <a:rPr lang="en-US" dirty="0" smtClean="0">
                <a:latin typeface="Arial" pitchFamily="34" charset="0"/>
                <a:cs typeface="Arial" pitchFamily="34" charset="0"/>
              </a:rPr>
              <a:t>Ha  </a:t>
            </a:r>
            <a:r>
              <a:rPr lang="en-US" dirty="0" err="1" smtClean="0">
                <a:latin typeface="Arial" pitchFamily="34" charset="0"/>
                <a:cs typeface="Arial" pitchFamily="34" charset="0"/>
              </a:rPr>
              <a:t>várias</a:t>
            </a:r>
            <a:r>
              <a:rPr lang="en-US" dirty="0" smtClean="0">
                <a:latin typeface="Arial" pitchFamily="34" charset="0"/>
                <a:cs typeface="Arial" pitchFamily="34" charset="0"/>
              </a:rPr>
              <a:t> </a:t>
            </a:r>
            <a:r>
              <a:rPr lang="en-US" dirty="0" err="1" smtClean="0">
                <a:latin typeface="Arial" pitchFamily="34" charset="0"/>
                <a:cs typeface="Arial" pitchFamily="34" charset="0"/>
              </a:rPr>
              <a:t>maneiras</a:t>
            </a:r>
            <a:r>
              <a:rPr lang="en-US" dirty="0" smtClean="0">
                <a:latin typeface="Arial" pitchFamily="34" charset="0"/>
                <a:cs typeface="Arial" pitchFamily="34" charset="0"/>
              </a:rPr>
              <a:t> de </a:t>
            </a:r>
            <a:r>
              <a:rPr lang="en-US" dirty="0" err="1" smtClean="0">
                <a:latin typeface="Arial" pitchFamily="34" charset="0"/>
                <a:cs typeface="Arial" pitchFamily="34" charset="0"/>
              </a:rPr>
              <a:t>lidar</a:t>
            </a:r>
            <a:r>
              <a:rPr lang="en-US" dirty="0" smtClean="0">
                <a:latin typeface="Arial" pitchFamily="34" charset="0"/>
                <a:cs typeface="Arial" pitchFamily="34" charset="0"/>
              </a:rPr>
              <a:t> com a </a:t>
            </a:r>
            <a:r>
              <a:rPr lang="en-US" dirty="0" err="1" smtClean="0">
                <a:latin typeface="Arial" pitchFamily="34" charset="0"/>
                <a:cs typeface="Arial" pitchFamily="34" charset="0"/>
              </a:rPr>
              <a:t>física</a:t>
            </a:r>
            <a:r>
              <a:rPr lang="en-US" dirty="0" smtClean="0">
                <a:latin typeface="Arial" pitchFamily="34" charset="0"/>
                <a:cs typeface="Arial" pitchFamily="34" charset="0"/>
              </a:rPr>
              <a:t> das </a:t>
            </a:r>
            <a:r>
              <a:rPr lang="en-US" dirty="0" err="1" smtClean="0">
                <a:latin typeface="Arial" pitchFamily="34" charset="0"/>
                <a:cs typeface="Arial" pitchFamily="34" charset="0"/>
              </a:rPr>
              <a:t>quedas</a:t>
            </a:r>
            <a:r>
              <a:rPr lang="en-US" dirty="0" smtClean="0">
                <a:latin typeface="Arial" pitchFamily="34" charset="0"/>
                <a:cs typeface="Arial" pitchFamily="34" charset="0"/>
              </a:rPr>
              <a:t>. </a:t>
            </a:r>
            <a:r>
              <a:rPr lang="en-US" dirty="0" err="1" smtClean="0">
                <a:latin typeface="Arial" pitchFamily="34" charset="0"/>
                <a:cs typeface="Arial" pitchFamily="34" charset="0"/>
              </a:rPr>
              <a:t>Você</a:t>
            </a:r>
            <a:r>
              <a:rPr lang="en-US" dirty="0" smtClean="0">
                <a:latin typeface="Arial" pitchFamily="34" charset="0"/>
                <a:cs typeface="Arial" pitchFamily="34" charset="0"/>
              </a:rPr>
              <a:t> </a:t>
            </a:r>
            <a:r>
              <a:rPr lang="en-US" dirty="0" err="1" smtClean="0">
                <a:latin typeface="Arial" pitchFamily="34" charset="0"/>
                <a:cs typeface="Arial" pitchFamily="34" charset="0"/>
              </a:rPr>
              <a:t>pode</a:t>
            </a:r>
            <a:r>
              <a:rPr lang="en-US" dirty="0" smtClean="0">
                <a:latin typeface="Arial" pitchFamily="34" charset="0"/>
                <a:cs typeface="Arial" pitchFamily="34" charset="0"/>
              </a:rPr>
              <a:t> </a:t>
            </a:r>
            <a:r>
              <a:rPr lang="en-US" dirty="0" err="1" smtClean="0">
                <a:latin typeface="Arial" pitchFamily="34" charset="0"/>
                <a:cs typeface="Arial" pitchFamily="34" charset="0"/>
              </a:rPr>
              <a:t>querer</a:t>
            </a:r>
            <a:r>
              <a:rPr lang="en-US" dirty="0" smtClean="0">
                <a:latin typeface="Arial" pitchFamily="34" charset="0"/>
                <a:cs typeface="Arial" pitchFamily="34" charset="0"/>
              </a:rPr>
              <a:t> </a:t>
            </a:r>
            <a:r>
              <a:rPr lang="en-US" dirty="0" err="1" smtClean="0">
                <a:latin typeface="Arial" pitchFamily="34" charset="0"/>
                <a:cs typeface="Arial" pitchFamily="34" charset="0"/>
              </a:rPr>
              <a:t>usar</a:t>
            </a:r>
            <a:r>
              <a:rPr lang="en-US" dirty="0" smtClean="0">
                <a:latin typeface="Arial" pitchFamily="34" charset="0"/>
                <a:cs typeface="Arial" pitchFamily="34" charset="0"/>
              </a:rPr>
              <a:t> </a:t>
            </a:r>
            <a:r>
              <a:rPr lang="en-US" dirty="0" err="1" smtClean="0">
                <a:latin typeface="Arial" pitchFamily="34" charset="0"/>
                <a:cs typeface="Arial" pitchFamily="34" charset="0"/>
              </a:rPr>
              <a:t>quilômetros</a:t>
            </a:r>
            <a:r>
              <a:rPr lang="en-US" dirty="0" smtClean="0">
                <a:latin typeface="Arial" pitchFamily="34" charset="0"/>
                <a:cs typeface="Arial" pitchFamily="34" charset="0"/>
              </a:rPr>
              <a:t> </a:t>
            </a:r>
            <a:r>
              <a:rPr lang="en-US" dirty="0" err="1" smtClean="0">
                <a:latin typeface="Arial" pitchFamily="34" charset="0"/>
                <a:cs typeface="Arial" pitchFamily="34" charset="0"/>
              </a:rPr>
              <a:t>por</a:t>
            </a:r>
            <a:r>
              <a:rPr lang="en-US" dirty="0" smtClean="0">
                <a:latin typeface="Arial" pitchFamily="34" charset="0"/>
                <a:cs typeface="Arial" pitchFamily="34" charset="0"/>
              </a:rPr>
              <a:t> </a:t>
            </a:r>
            <a:r>
              <a:rPr lang="en-US" dirty="0" err="1" smtClean="0">
                <a:latin typeface="Arial" pitchFamily="34" charset="0"/>
                <a:cs typeface="Arial" pitchFamily="34" charset="0"/>
              </a:rPr>
              <a:t>hora</a:t>
            </a:r>
            <a:r>
              <a:rPr lang="en-US" dirty="0" smtClean="0">
                <a:latin typeface="Arial" pitchFamily="34" charset="0"/>
                <a:cs typeface="Arial" pitchFamily="34" charset="0"/>
              </a:rPr>
              <a:t> no </a:t>
            </a:r>
            <a:r>
              <a:rPr lang="en-US" dirty="0" err="1" smtClean="0">
                <a:latin typeface="Arial" pitchFamily="34" charset="0"/>
                <a:cs typeface="Arial" pitchFamily="34" charset="0"/>
              </a:rPr>
              <a:t>momento</a:t>
            </a:r>
            <a:r>
              <a:rPr lang="en-US" dirty="0" smtClean="0">
                <a:latin typeface="Arial" pitchFamily="34" charset="0"/>
                <a:cs typeface="Arial" pitchFamily="34" charset="0"/>
              </a:rPr>
              <a:t> do </a:t>
            </a:r>
            <a:r>
              <a:rPr lang="en-US" dirty="0" err="1" smtClean="0">
                <a:latin typeface="Arial" pitchFamily="34" charset="0"/>
                <a:cs typeface="Arial" pitchFamily="34" charset="0"/>
              </a:rPr>
              <a:t>impacto</a:t>
            </a:r>
            <a:r>
              <a:rPr lang="en-US" dirty="0" smtClean="0">
                <a:latin typeface="Arial" pitchFamily="34" charset="0"/>
                <a:cs typeface="Arial" pitchFamily="34" charset="0"/>
              </a:rPr>
              <a:t> </a:t>
            </a:r>
            <a:r>
              <a:rPr lang="en-US" dirty="0" err="1" smtClean="0">
                <a:latin typeface="Arial" pitchFamily="34" charset="0"/>
                <a:cs typeface="Arial" pitchFamily="34" charset="0"/>
              </a:rPr>
              <a:t>ou</a:t>
            </a:r>
            <a:r>
              <a:rPr lang="en-US" dirty="0" smtClean="0">
                <a:latin typeface="Arial" pitchFamily="34" charset="0"/>
                <a:cs typeface="Arial" pitchFamily="34" charset="0"/>
              </a:rPr>
              <a:t> o peso de </a:t>
            </a:r>
            <a:r>
              <a:rPr lang="en-US" dirty="0" err="1" smtClean="0">
                <a:latin typeface="Arial" pitchFamily="34" charset="0"/>
                <a:cs typeface="Arial" pitchFamily="34" charset="0"/>
              </a:rPr>
              <a:t>cada</a:t>
            </a:r>
            <a:r>
              <a:rPr lang="en-US" dirty="0" smtClean="0">
                <a:latin typeface="Arial" pitchFamily="34" charset="0"/>
                <a:cs typeface="Arial" pitchFamily="34" charset="0"/>
              </a:rPr>
              <a:t> </a:t>
            </a:r>
            <a:r>
              <a:rPr lang="en-US" dirty="0" err="1" smtClean="0">
                <a:latin typeface="Arial" pitchFamily="34" charset="0"/>
                <a:cs typeface="Arial" pitchFamily="34" charset="0"/>
              </a:rPr>
              <a:t>trabalhador</a:t>
            </a:r>
            <a:r>
              <a:rPr lang="en-US" dirty="0" smtClean="0">
                <a:latin typeface="Arial" pitchFamily="34" charset="0"/>
                <a:cs typeface="Arial" pitchFamily="34" charset="0"/>
              </a:rPr>
              <a:t> </a:t>
            </a:r>
            <a:r>
              <a:rPr lang="en-US" dirty="0" err="1" smtClean="0">
                <a:latin typeface="Arial" pitchFamily="34" charset="0"/>
                <a:cs typeface="Arial" pitchFamily="34" charset="0"/>
              </a:rPr>
              <a:t>vezes</a:t>
            </a:r>
            <a:r>
              <a:rPr lang="en-US" dirty="0" smtClean="0">
                <a:latin typeface="Arial" pitchFamily="34" charset="0"/>
                <a:cs typeface="Arial" pitchFamily="34" charset="0"/>
              </a:rPr>
              <a:t> a </a:t>
            </a:r>
            <a:r>
              <a:rPr lang="en-US" dirty="0" err="1" smtClean="0">
                <a:latin typeface="Arial" pitchFamily="34" charset="0"/>
                <a:cs typeface="Arial" pitchFamily="34" charset="0"/>
              </a:rPr>
              <a:t>distancia</a:t>
            </a:r>
            <a:r>
              <a:rPr lang="en-US" dirty="0" smtClean="0">
                <a:latin typeface="Arial" pitchFamily="34" charset="0"/>
                <a:cs typeface="Arial" pitchFamily="34" charset="0"/>
              </a:rPr>
              <a:t> </a:t>
            </a:r>
            <a:r>
              <a:rPr lang="en-US" dirty="0" err="1" smtClean="0">
                <a:latin typeface="Arial" pitchFamily="34" charset="0"/>
                <a:cs typeface="Arial" pitchFamily="34" charset="0"/>
              </a:rPr>
              <a:t>dividida</a:t>
            </a:r>
            <a:r>
              <a:rPr lang="en-US" dirty="0" smtClean="0">
                <a:latin typeface="Arial" pitchFamily="34" charset="0"/>
                <a:cs typeface="Arial" pitchFamily="34" charset="0"/>
              </a:rPr>
              <a:t> </a:t>
            </a:r>
            <a:r>
              <a:rPr lang="en-US" dirty="0" err="1" smtClean="0">
                <a:latin typeface="Arial" pitchFamily="34" charset="0"/>
                <a:cs typeface="Arial" pitchFamily="34" charset="0"/>
              </a:rPr>
              <a:t>pela</a:t>
            </a:r>
            <a:r>
              <a:rPr lang="en-US" dirty="0" smtClean="0">
                <a:latin typeface="Arial" pitchFamily="34" charset="0"/>
                <a:cs typeface="Arial" pitchFamily="34" charset="0"/>
              </a:rPr>
              <a:t> </a:t>
            </a:r>
            <a:r>
              <a:rPr lang="en-US" dirty="0" err="1" smtClean="0">
                <a:latin typeface="Arial" pitchFamily="34" charset="0"/>
                <a:cs typeface="Arial" pitchFamily="34" charset="0"/>
              </a:rPr>
              <a:t>distância</a:t>
            </a:r>
            <a:r>
              <a:rPr lang="en-US" dirty="0" smtClean="0">
                <a:latin typeface="Arial" pitchFamily="34" charset="0"/>
                <a:cs typeface="Arial" pitchFamily="34" charset="0"/>
              </a:rPr>
              <a:t> de </a:t>
            </a:r>
            <a:r>
              <a:rPr lang="en-US" dirty="0" err="1" smtClean="0">
                <a:latin typeface="Arial" pitchFamily="34" charset="0"/>
                <a:cs typeface="Arial" pitchFamily="34" charset="0"/>
              </a:rPr>
              <a:t>desaceleração</a:t>
            </a:r>
            <a:r>
              <a:rPr lang="en-US" dirty="0" smtClean="0">
                <a:latin typeface="Arial" pitchFamily="34" charset="0"/>
                <a:cs typeface="Arial" pitchFamily="34" charset="0"/>
              </a:rPr>
              <a:t>, </a:t>
            </a:r>
            <a:r>
              <a:rPr lang="en-US" dirty="0" err="1" smtClean="0">
                <a:latin typeface="Arial" pitchFamily="34" charset="0"/>
                <a:cs typeface="Arial" pitchFamily="34" charset="0"/>
              </a:rPr>
              <a:t>ou</a:t>
            </a:r>
            <a:r>
              <a:rPr lang="en-US" dirty="0" smtClean="0">
                <a:latin typeface="Arial" pitchFamily="34" charset="0"/>
                <a:cs typeface="Arial" pitchFamily="34" charset="0"/>
              </a:rPr>
              <a:t> </a:t>
            </a:r>
            <a:r>
              <a:rPr lang="en-US" dirty="0" err="1" smtClean="0">
                <a:latin typeface="Arial" pitchFamily="34" charset="0"/>
                <a:cs typeface="Arial" pitchFamily="34" charset="0"/>
              </a:rPr>
              <a:t>qualquer</a:t>
            </a:r>
            <a:r>
              <a:rPr lang="en-US" dirty="0" smtClean="0">
                <a:latin typeface="Arial" pitchFamily="34" charset="0"/>
                <a:cs typeface="Arial" pitchFamily="34" charset="0"/>
              </a:rPr>
              <a:t> </a:t>
            </a:r>
            <a:r>
              <a:rPr lang="en-US" dirty="0" err="1" smtClean="0">
                <a:latin typeface="Arial" pitchFamily="34" charset="0"/>
                <a:cs typeface="Arial" pitchFamily="34" charset="0"/>
              </a:rPr>
              <a:t>outro</a:t>
            </a:r>
            <a:r>
              <a:rPr lang="en-US" dirty="0" smtClean="0">
                <a:latin typeface="Arial" pitchFamily="34" charset="0"/>
                <a:cs typeface="Arial" pitchFamily="34" charset="0"/>
              </a:rPr>
              <a:t> </a:t>
            </a:r>
            <a:r>
              <a:rPr lang="en-US" dirty="0" err="1" smtClean="0">
                <a:latin typeface="Arial" pitchFamily="34" charset="0"/>
                <a:cs typeface="Arial" pitchFamily="34" charset="0"/>
              </a:rPr>
              <a:t>cálculo</a:t>
            </a:r>
            <a:r>
              <a:rPr lang="en-US" dirty="0" smtClean="0">
                <a:latin typeface="Arial" pitchFamily="34" charset="0"/>
                <a:cs typeface="Arial" pitchFamily="34" charset="0"/>
              </a:rPr>
              <a:t> </a:t>
            </a:r>
            <a:r>
              <a:rPr lang="en-US" dirty="0" err="1" smtClean="0">
                <a:latin typeface="Arial" pitchFamily="34" charset="0"/>
                <a:cs typeface="Arial" pitchFamily="34" charset="0"/>
              </a:rPr>
              <a:t>para</a:t>
            </a:r>
            <a:r>
              <a:rPr lang="en-US" dirty="0" smtClean="0">
                <a:latin typeface="Arial" pitchFamily="34" charset="0"/>
                <a:cs typeface="Arial" pitchFamily="34" charset="0"/>
              </a:rPr>
              <a:t> </a:t>
            </a:r>
            <a:r>
              <a:rPr lang="en-US" dirty="0" err="1" smtClean="0">
                <a:latin typeface="Arial" pitchFamily="34" charset="0"/>
                <a:cs typeface="Arial" pitchFamily="34" charset="0"/>
              </a:rPr>
              <a:t>resaltar</a:t>
            </a:r>
            <a:r>
              <a:rPr lang="en-US" dirty="0" smtClean="0">
                <a:latin typeface="Arial" pitchFamily="34" charset="0"/>
                <a:cs typeface="Arial" pitchFamily="34" charset="0"/>
              </a:rPr>
              <a:t> o </a:t>
            </a:r>
            <a:r>
              <a:rPr lang="en-US" dirty="0" err="1" smtClean="0">
                <a:latin typeface="Arial" pitchFamily="34" charset="0"/>
                <a:cs typeface="Arial" pitchFamily="34" charset="0"/>
              </a:rPr>
              <a:t>potencial</a:t>
            </a:r>
            <a:r>
              <a:rPr lang="en-US" dirty="0" smtClean="0">
                <a:latin typeface="Arial" pitchFamily="34" charset="0"/>
                <a:cs typeface="Arial" pitchFamily="34" charset="0"/>
              </a:rPr>
              <a:t> </a:t>
            </a:r>
            <a:r>
              <a:rPr lang="en-US" dirty="0" err="1" smtClean="0">
                <a:latin typeface="Arial" pitchFamily="34" charset="0"/>
                <a:cs typeface="Arial" pitchFamily="34" charset="0"/>
              </a:rPr>
              <a:t>da</a:t>
            </a:r>
            <a:r>
              <a:rPr lang="en-US" dirty="0" smtClean="0">
                <a:latin typeface="Arial" pitchFamily="34" charset="0"/>
                <a:cs typeface="Arial" pitchFamily="34" charset="0"/>
              </a:rPr>
              <a:t> </a:t>
            </a:r>
            <a:r>
              <a:rPr lang="en-US" dirty="0" err="1" smtClean="0">
                <a:latin typeface="Arial" pitchFamily="34" charset="0"/>
                <a:cs typeface="Arial" pitchFamily="34" charset="0"/>
              </a:rPr>
              <a:t>lesão</a:t>
            </a:r>
            <a:r>
              <a:rPr lang="en-US" dirty="0" smtClean="0">
                <a:latin typeface="Arial" pitchFamily="34" charset="0"/>
                <a:cs typeface="Arial" pitchFamily="34" charset="0"/>
              </a:rPr>
              <a:t> </a:t>
            </a:r>
            <a:r>
              <a:rPr lang="en-US" dirty="0" err="1" smtClean="0">
                <a:latin typeface="Arial" pitchFamily="34" charset="0"/>
                <a:cs typeface="Arial" pitchFamily="34" charset="0"/>
              </a:rPr>
              <a:t>na</a:t>
            </a:r>
            <a:r>
              <a:rPr lang="en-US" dirty="0" smtClean="0">
                <a:latin typeface="Arial" pitchFamily="34" charset="0"/>
                <a:cs typeface="Arial" pitchFamily="34" charset="0"/>
              </a:rPr>
              <a:t> </a:t>
            </a:r>
            <a:r>
              <a:rPr lang="en-US" dirty="0" err="1" smtClean="0">
                <a:latin typeface="Arial" pitchFamily="34" charset="0"/>
                <a:cs typeface="Arial" pitchFamily="34" charset="0"/>
              </a:rPr>
              <a:t>queda</a:t>
            </a:r>
            <a:r>
              <a:rPr lang="en-US" dirty="0" smtClean="0">
                <a:latin typeface="Arial" pitchFamily="34" charset="0"/>
                <a:cs typeface="Arial" pitchFamily="34" charset="0"/>
              </a:rPr>
              <a:t> de </a:t>
            </a:r>
            <a:r>
              <a:rPr lang="en-US" dirty="0" err="1" smtClean="0">
                <a:latin typeface="Arial" pitchFamily="34" charset="0"/>
                <a:cs typeface="Arial" pitchFamily="34" charset="0"/>
              </a:rPr>
              <a:t>qualquer</a:t>
            </a:r>
            <a:r>
              <a:rPr lang="en-US" dirty="0" smtClean="0">
                <a:latin typeface="Arial" pitchFamily="34" charset="0"/>
                <a:cs typeface="Arial" pitchFamily="34" charset="0"/>
              </a:rPr>
              <a:t> </a:t>
            </a:r>
            <a:r>
              <a:rPr lang="en-US" dirty="0" err="1" smtClean="0">
                <a:latin typeface="Arial" pitchFamily="34" charset="0"/>
                <a:cs typeface="Arial" pitchFamily="34" charset="0"/>
              </a:rPr>
              <a:t>natureza</a:t>
            </a:r>
            <a:r>
              <a:rPr lang="en-US" dirty="0" smtClean="0">
                <a:latin typeface="Arial" pitchFamily="34" charset="0"/>
                <a:cs typeface="Arial" pitchFamily="34" charset="0"/>
              </a:rPr>
              <a:t>. </a:t>
            </a:r>
            <a:r>
              <a:rPr lang="en-US" dirty="0" err="1" smtClean="0">
                <a:latin typeface="Arial" pitchFamily="34" charset="0"/>
                <a:cs typeface="Arial" pitchFamily="34" charset="0"/>
              </a:rPr>
              <a:t>Quando</a:t>
            </a:r>
            <a:r>
              <a:rPr lang="en-US" dirty="0" smtClean="0">
                <a:latin typeface="Arial" pitchFamily="34" charset="0"/>
                <a:cs typeface="Arial" pitchFamily="34" charset="0"/>
              </a:rPr>
              <a:t> </a:t>
            </a:r>
            <a:r>
              <a:rPr lang="en-US" dirty="0" err="1" smtClean="0">
                <a:latin typeface="Arial" pitchFamily="34" charset="0"/>
                <a:cs typeface="Arial" pitchFamily="34" charset="0"/>
              </a:rPr>
              <a:t>seu</a:t>
            </a:r>
            <a:r>
              <a:rPr lang="en-US" dirty="0" smtClean="0">
                <a:latin typeface="Arial" pitchFamily="34" charset="0"/>
                <a:cs typeface="Arial" pitchFamily="34" charset="0"/>
              </a:rPr>
              <a:t> </a:t>
            </a:r>
            <a:r>
              <a:rPr lang="en-US" dirty="0" err="1" smtClean="0">
                <a:latin typeface="Arial" pitchFamily="34" charset="0"/>
                <a:cs typeface="Arial" pitchFamily="34" charset="0"/>
              </a:rPr>
              <a:t>impacto</a:t>
            </a:r>
            <a:r>
              <a:rPr lang="en-US" dirty="0" smtClean="0">
                <a:latin typeface="Arial" pitchFamily="34" charset="0"/>
                <a:cs typeface="Arial" pitchFamily="34" charset="0"/>
              </a:rPr>
              <a:t> com a </a:t>
            </a:r>
            <a:r>
              <a:rPr lang="en-US" dirty="0" err="1" smtClean="0">
                <a:latin typeface="Arial" pitchFamily="34" charset="0"/>
                <a:cs typeface="Arial" pitchFamily="34" charset="0"/>
              </a:rPr>
              <a:t>superfície</a:t>
            </a:r>
            <a:r>
              <a:rPr lang="en-US" dirty="0" smtClean="0">
                <a:latin typeface="Arial" pitchFamily="34" charset="0"/>
                <a:cs typeface="Arial" pitchFamily="34" charset="0"/>
              </a:rPr>
              <a:t>, </a:t>
            </a:r>
            <a:r>
              <a:rPr lang="en-US" dirty="0" err="1" smtClean="0">
                <a:latin typeface="Arial" pitchFamily="34" charset="0"/>
                <a:cs typeface="Arial" pitchFamily="34" charset="0"/>
              </a:rPr>
              <a:t>ou</a:t>
            </a:r>
            <a:r>
              <a:rPr lang="en-US" dirty="0" smtClean="0">
                <a:latin typeface="Arial" pitchFamily="34" charset="0"/>
                <a:cs typeface="Arial" pitchFamily="34" charset="0"/>
              </a:rPr>
              <a:t> </a:t>
            </a:r>
            <a:r>
              <a:rPr lang="en-US" dirty="0" err="1" smtClean="0">
                <a:latin typeface="Arial" pitchFamily="34" charset="0"/>
                <a:cs typeface="Arial" pitchFamily="34" charset="0"/>
              </a:rPr>
              <a:t>força</a:t>
            </a:r>
            <a:r>
              <a:rPr lang="en-US" dirty="0" smtClean="0">
                <a:latin typeface="Arial" pitchFamily="34" charset="0"/>
                <a:cs typeface="Arial" pitchFamily="34" charset="0"/>
              </a:rPr>
              <a:t> do </a:t>
            </a:r>
            <a:r>
              <a:rPr lang="en-US" dirty="0" err="1" smtClean="0">
                <a:latin typeface="Arial" pitchFamily="34" charset="0"/>
                <a:cs typeface="Arial" pitchFamily="34" charset="0"/>
              </a:rPr>
              <a:t>seu</a:t>
            </a:r>
            <a:r>
              <a:rPr lang="en-US" dirty="0" smtClean="0">
                <a:latin typeface="Arial" pitchFamily="34" charset="0"/>
                <a:cs typeface="Arial" pitchFamily="34" charset="0"/>
              </a:rPr>
              <a:t> </a:t>
            </a:r>
            <a:r>
              <a:rPr lang="en-US" dirty="0" err="1" smtClean="0">
                <a:latin typeface="Arial" pitchFamily="34" charset="0"/>
                <a:cs typeface="Arial" pitchFamily="34" charset="0"/>
              </a:rPr>
              <a:t>corpo</a:t>
            </a:r>
            <a:r>
              <a:rPr lang="en-US" dirty="0" smtClean="0">
                <a:latin typeface="Arial" pitchFamily="34" charset="0"/>
                <a:cs typeface="Arial" pitchFamily="34" charset="0"/>
              </a:rPr>
              <a:t>  </a:t>
            </a:r>
            <a:r>
              <a:rPr lang="en-US" dirty="0" err="1" smtClean="0">
                <a:latin typeface="Arial" pitchFamily="34" charset="0"/>
                <a:cs typeface="Arial" pitchFamily="34" charset="0"/>
              </a:rPr>
              <a:t>em</a:t>
            </a:r>
            <a:r>
              <a:rPr lang="en-US" dirty="0" smtClean="0">
                <a:latin typeface="Arial" pitchFamily="34" charset="0"/>
                <a:cs typeface="Arial" pitchFamily="34" charset="0"/>
              </a:rPr>
              <a:t> </a:t>
            </a:r>
            <a:r>
              <a:rPr lang="en-US" dirty="0" err="1" smtClean="0">
                <a:latin typeface="Arial" pitchFamily="34" charset="0"/>
                <a:cs typeface="Arial" pitchFamily="34" charset="0"/>
              </a:rPr>
              <a:t>queda</a:t>
            </a:r>
            <a:r>
              <a:rPr lang="en-US" dirty="0" smtClean="0">
                <a:latin typeface="Arial" pitchFamily="34" charset="0"/>
                <a:cs typeface="Arial" pitchFamily="34" charset="0"/>
              </a:rPr>
              <a:t> </a:t>
            </a:r>
            <a:r>
              <a:rPr lang="en-US" dirty="0" err="1" smtClean="0">
                <a:latin typeface="Arial" pitchFamily="34" charset="0"/>
                <a:cs typeface="Arial" pitchFamily="34" charset="0"/>
              </a:rPr>
              <a:t>parar</a:t>
            </a:r>
            <a:r>
              <a:rPr lang="en-US" dirty="0" smtClean="0">
                <a:latin typeface="Arial" pitchFamily="34" charset="0"/>
                <a:cs typeface="Arial" pitchFamily="34" charset="0"/>
              </a:rPr>
              <a:t> -  a </a:t>
            </a:r>
            <a:r>
              <a:rPr lang="en-US" dirty="0" err="1" smtClean="0">
                <a:latin typeface="Arial" pitchFamily="34" charset="0"/>
                <a:cs typeface="Arial" pitchFamily="34" charset="0"/>
              </a:rPr>
              <a:t>queda</a:t>
            </a:r>
            <a:r>
              <a:rPr lang="en-US" dirty="0" smtClean="0">
                <a:latin typeface="Arial" pitchFamily="34" charset="0"/>
                <a:cs typeface="Arial" pitchFamily="34" charset="0"/>
              </a:rPr>
              <a:t> </a:t>
            </a:r>
            <a:r>
              <a:rPr lang="en-US" dirty="0" err="1" smtClean="0">
                <a:latin typeface="Arial" pitchFamily="34" charset="0"/>
                <a:cs typeface="Arial" pitchFamily="34" charset="0"/>
              </a:rPr>
              <a:t>vai</a:t>
            </a:r>
            <a:r>
              <a:rPr lang="en-US" dirty="0" smtClean="0">
                <a:latin typeface="Arial" pitchFamily="34" charset="0"/>
                <a:cs typeface="Arial" pitchFamily="34" charset="0"/>
              </a:rPr>
              <a:t> doer.</a:t>
            </a:r>
            <a:endParaRPr lang="en-US" dirty="0">
              <a:latin typeface="Arial" pitchFamily="34" charset="0"/>
              <a:cs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5463586-95FE-4064-805B-D0877B07150D}" type="slidenum">
              <a:rPr lang="en-US"/>
              <a:pPr/>
              <a:t>75</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pPr defTabSz="914350" fontAlgn="base">
              <a:spcBef>
                <a:spcPct val="30000"/>
              </a:spcBef>
              <a:spcAft>
                <a:spcPct val="0"/>
              </a:spcAft>
              <a:defRPr/>
            </a:pPr>
            <a:r>
              <a:rPr lang="pt-BR" dirty="0">
                <a:latin typeface="Arial" pitchFamily="34" charset="0"/>
              </a:rPr>
              <a:t>Em poucas palavras</a:t>
            </a:r>
            <a:r>
              <a:rPr lang="pt-PT" dirty="0">
                <a:latin typeface="Arial" pitchFamily="34" charset="0"/>
              </a:rPr>
              <a:t>, as novas diretrizes e orientações, simplesmente, afirmam que todos os empregadores devem proteger os seus trabalhadores que estejam realizando trabalhos na construção civil residencial a uma altura de 6 pés (1.8m). Protegê-los utilizando sistemas convencionais de proteção contra queda (sistema de guardrail, sistema de rede de segurança ou sistema segurança pessoal, que fica diretamente preso ao corpo do trabalhador).</a:t>
            </a:r>
            <a:br>
              <a:rPr lang="pt-PT" dirty="0">
                <a:latin typeface="Arial" pitchFamily="34" charset="0"/>
              </a:rPr>
            </a:br>
            <a:r>
              <a:rPr lang="pt-PT" dirty="0">
                <a:latin typeface="Arial" pitchFamily="34" charset="0"/>
              </a:rPr>
              <a:t>... Ou por outras medidas de protecção permitidas sob a lei 1926.501 (b) para determinados tipos de trabalho.</a:t>
            </a:r>
            <a:br>
              <a:rPr lang="pt-PT" dirty="0">
                <a:latin typeface="Arial" pitchFamily="34" charset="0"/>
              </a:rPr>
            </a:br>
            <a:r>
              <a:rPr lang="pt-PT" dirty="0">
                <a:latin typeface="Arial" pitchFamily="34" charset="0"/>
              </a:rPr>
              <a:t>Não são mais permitidfos os procedimentos alternativos especiais sob as diretrizes e orientações anteriores para certas atividades de construção civil residencial.</a:t>
            </a:r>
            <a:br>
              <a:rPr lang="pt-PT" dirty="0">
                <a:latin typeface="Arial" pitchFamily="34" charset="0"/>
              </a:rPr>
            </a:br>
            <a:r>
              <a:rPr lang="pt-PT" dirty="0">
                <a:latin typeface="Arial" pitchFamily="34" charset="0"/>
              </a:rPr>
              <a:t>Cabos de aço ou sistemas monitoramento de segurança foram autorizadas, em vez de proteção contra as quedas convencionais, eles demonstraram a criação de um perigo maior.</a:t>
            </a:r>
            <a:br>
              <a:rPr lang="pt-PT" dirty="0">
                <a:latin typeface="Arial" pitchFamily="34" charset="0"/>
              </a:rPr>
            </a:br>
            <a:r>
              <a:rPr lang="pt-PT" dirty="0">
                <a:latin typeface="Arial" pitchFamily="34" charset="0"/>
              </a:rPr>
              <a:t>As novas diretrizes e orientações não baniram o uso de cabos de aço ou monitores de segurança.</a:t>
            </a:r>
            <a:br>
              <a:rPr lang="pt-PT" dirty="0">
                <a:latin typeface="Arial" pitchFamily="34" charset="0"/>
              </a:rPr>
            </a:br>
            <a:r>
              <a:rPr lang="pt-PT" dirty="0">
                <a:latin typeface="Arial" pitchFamily="34" charset="0"/>
              </a:rPr>
              <a:t>Agora, os empregadores devem primeiro demonstrar que é inviável  cumprir as disposições da norma, ou que ele cria um risco maior.</a:t>
            </a:r>
            <a:br>
              <a:rPr lang="pt-PT" dirty="0">
                <a:latin typeface="Arial" pitchFamily="34" charset="0"/>
              </a:rPr>
            </a:br>
            <a:r>
              <a:rPr lang="pt-PT" dirty="0">
                <a:latin typeface="Arial" pitchFamily="34" charset="0"/>
              </a:rPr>
              <a:t>Então eles podem usar esses sistemas como parte de um plano de proteção de queda que atenda aos requisitos de 1926.502 (k).</a:t>
            </a:r>
            <a:br>
              <a:rPr lang="pt-PT" dirty="0">
                <a:latin typeface="Arial" pitchFamily="34" charset="0"/>
              </a:rPr>
            </a:br>
            <a:r>
              <a:rPr lang="pt-PT" dirty="0">
                <a:latin typeface="Arial" pitchFamily="34" charset="0"/>
              </a:rPr>
              <a:t>Em outras palavras, simplificando o que foi dito, , todos os empregadores da construção civil devem cumprir com a lei 29 CFR 1926,501 (b) (13).</a:t>
            </a:r>
            <a:endParaRPr lang="en-US" dirty="0">
              <a:latin typeface="Arial" pitchFamily="34" charset="0"/>
            </a:endParaRPr>
          </a:p>
          <a:p>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D38C845-3B03-4C1D-8944-CFC2FB516D1E}" type="slidenum">
              <a:rPr lang="en-US"/>
              <a:pPr/>
              <a:t>76</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pt-BR" dirty="0" smtClean="0"/>
              <a:t>Aqui estão algumas de</a:t>
            </a:r>
            <a:r>
              <a:rPr lang="pt-BR" baseline="0" dirty="0" smtClean="0"/>
              <a:t> outras medidas de proteção que são permitidas sob a diretriz 1926.501(b) para </a:t>
            </a:r>
            <a:r>
              <a:rPr lang="pt-BR" baseline="0" smtClean="0"/>
              <a:t>um determinados tipos </a:t>
            </a:r>
            <a:r>
              <a:rPr lang="pt-BR" baseline="0" dirty="0" smtClean="0"/>
              <a:t>de construção.  (pausa)</a:t>
            </a:r>
            <a:endParaRPr lang="pt-BR" dirty="0" smtClean="0"/>
          </a:p>
          <a:p>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D09E60A-076E-420C-8D95-4FBEE4DE907C}" type="slidenum">
              <a:rPr lang="en-US"/>
              <a:pPr/>
              <a:t>77</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p:spPr>
        <p:txBody>
          <a:bodyPr/>
          <a:lstStyle/>
          <a:p>
            <a:r>
              <a:rPr lang="pt-BR" dirty="0" smtClean="0"/>
              <a:t>Se um empregador puder usar um desses métodos para a execução específica de um trabalho, ele pode fazê-lo sem um plano específico de sua construção.        (pausa)</a:t>
            </a:r>
          </a:p>
          <a:p>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C2CCA34-979D-4603-90F4-4CBF91265CAA}" type="slidenum">
              <a:rPr lang="en-US"/>
              <a:pPr/>
              <a:t>78</a:t>
            </a:fld>
            <a:endParaRPr lang="en-US"/>
          </a:p>
        </p:txBody>
      </p:sp>
      <p:sp>
        <p:nvSpPr>
          <p:cNvPr id="178178" name="Rectangle 2"/>
          <p:cNvSpPr>
            <a:spLocks noGrp="1" noRot="1" noChangeAspect="1" noChangeArrowheads="1" noTextEdit="1"/>
          </p:cNvSpPr>
          <p:nvPr>
            <p:ph type="sldImg"/>
          </p:nvPr>
        </p:nvSpPr>
        <p:spPr>
          <a:ln/>
        </p:spPr>
      </p:sp>
      <p:sp>
        <p:nvSpPr>
          <p:cNvPr id="178180" name="Rectangle 4"/>
          <p:cNvSpPr>
            <a:spLocks noGrp="1" noChangeArrowheads="1"/>
          </p:cNvSpPr>
          <p:nvPr>
            <p:ph type="body" idx="1"/>
          </p:nvPr>
        </p:nvSpPr>
        <p:spPr/>
        <p:txBody>
          <a:bodyPr/>
          <a:lstStyle/>
          <a:p>
            <a:pPr defTabSz="914350" fontAlgn="base">
              <a:spcBef>
                <a:spcPct val="30000"/>
              </a:spcBef>
              <a:spcAft>
                <a:spcPct val="0"/>
              </a:spcAft>
              <a:defRPr/>
            </a:pPr>
            <a:r>
              <a:rPr lang="pt-PT" dirty="0">
                <a:latin typeface="Arial" pitchFamily="34" charset="0"/>
              </a:rPr>
              <a:t>A OSHA nunca foi da opini</a:t>
            </a:r>
            <a:r>
              <a:rPr lang="pt-BR" dirty="0" err="1">
                <a:latin typeface="Arial" pitchFamily="34" charset="0"/>
              </a:rPr>
              <a:t>ão</a:t>
            </a:r>
            <a:r>
              <a:rPr lang="pt-PT" dirty="0">
                <a:latin typeface="Arial" pitchFamily="34" charset="0"/>
              </a:rPr>
              <a:t> de que existem problemas significativos de segurança ou de viabilidade com o uso de equipamentos convencionais de proteção contra queda para a grande maioria das construções civis residenciais em prática.</a:t>
            </a:r>
            <a:br>
              <a:rPr lang="pt-PT" dirty="0">
                <a:latin typeface="Arial" pitchFamily="34" charset="0"/>
              </a:rPr>
            </a:br>
            <a:r>
              <a:rPr lang="pt-PT" dirty="0">
                <a:latin typeface="Arial" pitchFamily="34" charset="0"/>
              </a:rPr>
              <a:t>Mas, também reconhecemos que pode haver situações isoladas em que pode ser inviável, ou até mesmo criar um risco maior ao se usar proteções convencionais contra quedas na construção civil residencial. Acreditamos que  o 29 CFR 1926,501 (b) (13) oferece flexibilidade suficiente para acomodar os empregadores nessas raras situações.</a:t>
            </a:r>
            <a:endParaRPr lang="en-US" dirty="0">
              <a:latin typeface="Arial" pitchFamily="34" charset="0"/>
            </a:endParaRPr>
          </a:p>
          <a:p>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D926733-493C-46B5-9FD4-4E1CB7FD21EC}" type="slidenum">
              <a:rPr lang="en-US"/>
              <a:pPr/>
              <a:t>79</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r>
              <a:rPr lang="en-US" dirty="0">
                <a:latin typeface="Arial" pitchFamily="34" charset="0"/>
              </a:rPr>
              <a:t> </a:t>
            </a:r>
            <a:r>
              <a:rPr lang="pt-PT" dirty="0">
                <a:latin typeface="Arial" pitchFamily="34" charset="0"/>
              </a:rPr>
              <a:t>As novas diretrizes e orientações prevem também uma interpretação para o termo “contrução civil residencial”.  Para ser classificado como “civil residencial”, dois fatores importantes devem ser levados em consideração:</a:t>
            </a:r>
            <a:r>
              <a:rPr lang="en-US" dirty="0">
                <a:latin typeface="Arial" pitchFamily="34" charset="0"/>
              </a:rPr>
              <a:t> </a:t>
            </a:r>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8EADAB7-F862-43CC-ABC6-7C415B8CA79B}" type="slidenum">
              <a:rPr lang="en-US"/>
              <a:pPr/>
              <a:t>80</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r>
              <a:rPr lang="pt-PT" dirty="0">
                <a:latin typeface="Arial" pitchFamily="34" charset="0"/>
              </a:rPr>
              <a:t>O resultado final da estrutura que está sendo construída deve ser uma casa, ou seja, uma habitação e</a:t>
            </a:r>
            <a:br>
              <a:rPr lang="pt-PT" dirty="0">
                <a:latin typeface="Arial" pitchFamily="34" charset="0"/>
              </a:rPr>
            </a:br>
            <a:r>
              <a:rPr lang="pt-PT" dirty="0">
                <a:latin typeface="Arial" pitchFamily="34" charset="0"/>
              </a:rPr>
              <a:t>A estrutura que está sendo construída deve ser construída usando os materiais tradicionais:  a madeira como base para de construção de “placas” e métodos tradicionais da construção.</a:t>
            </a:r>
            <a:br>
              <a:rPr lang="pt-PT" dirty="0">
                <a:latin typeface="Arial" pitchFamily="34" charset="0"/>
              </a:rPr>
            </a:br>
            <a:r>
              <a:rPr lang="pt-PT" dirty="0">
                <a:latin typeface="Arial" pitchFamily="34" charset="0"/>
              </a:rPr>
              <a:t>O uso limitado de vigas aço, para ajudar a o suporte da estrutura de madeira, não desqualifica uma estrutura de ser considerada  “construção civil”. </a:t>
            </a:r>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34A9EA8-7F08-4141-8337-68F78617798B}" type="slidenum">
              <a:rPr lang="en-US"/>
              <a:pPr/>
              <a:t>81</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pPr defTabSz="914350" fontAlgn="base">
              <a:spcBef>
                <a:spcPct val="30000"/>
              </a:spcBef>
              <a:spcAft>
                <a:spcPct val="0"/>
              </a:spcAft>
              <a:defRPr/>
            </a:pPr>
            <a:r>
              <a:rPr lang="pt-PT" dirty="0">
                <a:latin typeface="Arial" pitchFamily="34" charset="0"/>
              </a:rPr>
              <a:t>Casas construídas usando </a:t>
            </a:r>
            <a:r>
              <a:rPr lang="pt-PT" dirty="0" smtClean="0">
                <a:latin typeface="Arial" pitchFamily="34" charset="0"/>
              </a:rPr>
              <a:t>metais </a:t>
            </a:r>
            <a:r>
              <a:rPr lang="pt-PT" dirty="0">
                <a:latin typeface="Arial" pitchFamily="34" charset="0"/>
              </a:rPr>
              <a:t>“frios”, pregos “leves de metais e de aço, serão consideradas,</a:t>
            </a:r>
            <a:r>
              <a:rPr lang="en-US" dirty="0">
                <a:latin typeface="Arial" pitchFamily="34" charset="0"/>
              </a:rPr>
              <a:t> </a:t>
            </a:r>
            <a:r>
              <a:rPr lang="en-US" dirty="0" err="1">
                <a:latin typeface="Arial" pitchFamily="34" charset="0"/>
              </a:rPr>
              <a:t>dentro</a:t>
            </a:r>
            <a:r>
              <a:rPr lang="en-US" dirty="0">
                <a:latin typeface="Arial" pitchFamily="34" charset="0"/>
              </a:rPr>
              <a:t> dos </a:t>
            </a:r>
            <a:r>
              <a:rPr lang="en-US" dirty="0" err="1">
                <a:latin typeface="Arial" pitchFamily="34" charset="0"/>
              </a:rPr>
              <a:t>limites</a:t>
            </a:r>
            <a:r>
              <a:rPr lang="en-US" dirty="0">
                <a:latin typeface="Arial" pitchFamily="34" charset="0"/>
              </a:rPr>
              <a:t> do </a:t>
            </a:r>
            <a:r>
              <a:rPr lang="en-US" dirty="0" err="1">
                <a:latin typeface="Arial" pitchFamily="34" charset="0"/>
              </a:rPr>
              <a:t>tradicional</a:t>
            </a:r>
            <a:r>
              <a:rPr lang="en-US" dirty="0">
                <a:latin typeface="Arial" pitchFamily="34" charset="0"/>
              </a:rPr>
              <a:t>,  </a:t>
            </a:r>
            <a:r>
              <a:rPr lang="en-US" dirty="0" err="1">
                <a:latin typeface="Arial" pitchFamily="34" charset="0"/>
              </a:rPr>
              <a:t>assim</a:t>
            </a:r>
            <a:r>
              <a:rPr lang="en-US" dirty="0">
                <a:latin typeface="Arial" pitchFamily="34" charset="0"/>
              </a:rPr>
              <a:t> </a:t>
            </a:r>
            <a:r>
              <a:rPr lang="en-US" dirty="0" err="1">
                <a:latin typeface="Arial" pitchFamily="34" charset="0"/>
              </a:rPr>
              <a:t>como</a:t>
            </a:r>
            <a:r>
              <a:rPr lang="en-US" dirty="0">
                <a:latin typeface="Arial" pitchFamily="34" charset="0"/>
              </a:rPr>
              <a:t> </a:t>
            </a:r>
            <a:r>
              <a:rPr lang="en-US" dirty="0" err="1">
                <a:latin typeface="Arial" pitchFamily="34" charset="0"/>
              </a:rPr>
              <a:t>os</a:t>
            </a:r>
            <a:r>
              <a:rPr lang="en-US" dirty="0">
                <a:latin typeface="Arial" pitchFamily="34" charset="0"/>
              </a:rPr>
              <a:t> </a:t>
            </a:r>
            <a:r>
              <a:rPr lang="en-US" dirty="0" err="1">
                <a:latin typeface="Arial" pitchFamily="34" charset="0"/>
              </a:rPr>
              <a:t>quadros</a:t>
            </a:r>
            <a:r>
              <a:rPr lang="en-US" dirty="0">
                <a:latin typeface="Arial" pitchFamily="34" charset="0"/>
              </a:rPr>
              <a:t> de </a:t>
            </a:r>
            <a:r>
              <a:rPr lang="en-US" dirty="0" err="1">
                <a:latin typeface="Arial" pitchFamily="34" charset="0"/>
              </a:rPr>
              <a:t>madeira</a:t>
            </a:r>
            <a:r>
              <a:rPr lang="en-US" dirty="0">
                <a:latin typeface="Arial" pitchFamily="34" charset="0"/>
              </a:rPr>
              <a:t> e </a:t>
            </a:r>
            <a:r>
              <a:rPr lang="en-US" dirty="0" err="1">
                <a:latin typeface="Arial" pitchFamily="34" charset="0"/>
              </a:rPr>
              <a:t>materiais</a:t>
            </a:r>
            <a:r>
              <a:rPr lang="en-US" dirty="0">
                <a:latin typeface="Arial" pitchFamily="34" charset="0"/>
              </a:rPr>
              <a:t> de </a:t>
            </a:r>
            <a:r>
              <a:rPr lang="en-US" dirty="0" err="1">
                <a:latin typeface="Arial" pitchFamily="34" charset="0"/>
              </a:rPr>
              <a:t>os</a:t>
            </a:r>
            <a:r>
              <a:rPr lang="en-US" dirty="0">
                <a:latin typeface="Arial" pitchFamily="34" charset="0"/>
              </a:rPr>
              <a:t> </a:t>
            </a:r>
            <a:r>
              <a:rPr lang="en-US" dirty="0" err="1">
                <a:latin typeface="Arial" pitchFamily="34" charset="0"/>
              </a:rPr>
              <a:t>métodos</a:t>
            </a:r>
            <a:r>
              <a:rPr lang="en-US" dirty="0">
                <a:latin typeface="Arial" pitchFamily="34" charset="0"/>
              </a:rPr>
              <a:t> de </a:t>
            </a:r>
            <a:r>
              <a:rPr lang="en-US" dirty="0" err="1">
                <a:latin typeface="Arial" pitchFamily="34" charset="0"/>
              </a:rPr>
              <a:t>construção</a:t>
            </a:r>
            <a:r>
              <a:rPr lang="en-US" dirty="0">
                <a:latin typeface="Arial" pitchFamily="34" charset="0"/>
              </a:rPr>
              <a:t> </a:t>
            </a:r>
            <a:r>
              <a:rPr lang="en-US" dirty="0" err="1">
                <a:latin typeface="Arial" pitchFamily="34" charset="0"/>
              </a:rPr>
              <a:t>utilizados</a:t>
            </a:r>
            <a:r>
              <a:rPr lang="en-US" dirty="0">
                <a:latin typeface="Arial" pitchFamily="34" charset="0"/>
              </a:rPr>
              <a:t>.</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2E89B11-4DC2-0145-828D-4C6192532BE7}" type="slidenum">
              <a:rPr lang="pt-BR"/>
              <a:pPr/>
              <a:t>10</a:t>
            </a:fld>
            <a:endParaRPr lang="pt-BR"/>
          </a:p>
        </p:txBody>
      </p:sp>
      <p:sp>
        <p:nvSpPr>
          <p:cNvPr id="36867" name="Rectangle 1"/>
          <p:cNvSpPr>
            <a:spLocks noGrp="1" noRot="1" noChangeAspect="1" noChangeArrowheads="1" noTextEdit="1"/>
          </p:cNvSpPr>
          <p:nvPr>
            <p:ph type="sldImg"/>
          </p:nvPr>
        </p:nvSpPr>
        <p:spPr>
          <a:ln/>
        </p:spPr>
      </p:sp>
      <p:sp>
        <p:nvSpPr>
          <p:cNvPr id="36868" name="Rectangle 2"/>
          <p:cNvSpPr>
            <a:spLocks noGrp="1" noChangeArrowheads="1"/>
          </p:cNvSpPr>
          <p:nvPr>
            <p:ph type="body" idx="1"/>
          </p:nvPr>
        </p:nvSpPr>
        <p:spPr>
          <a:xfrm>
            <a:off x="935039" y="4416426"/>
            <a:ext cx="5140325" cy="4278313"/>
          </a:xfrm>
          <a:no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4A077A3-18B7-45FA-940D-CCFA51D83CF7}" type="slidenum">
              <a:rPr lang="en-US"/>
              <a:pPr/>
              <a:t>82</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pt-PT" dirty="0">
                <a:latin typeface="Arial" pitchFamily="34" charset="0"/>
              </a:rPr>
              <a:t>Além disso, casas de alvenaria, de </a:t>
            </a:r>
            <a:r>
              <a:rPr lang="pt-PT" b="1" u="sng" dirty="0">
                <a:latin typeface="Arial" pitchFamily="34" charset="0"/>
              </a:rPr>
              <a:t>paredes exteriores construídas com tijolo ou blocos, também estão enquadradas na definição de construção civil. </a:t>
            </a:r>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51B68A4-E1E4-4E5D-8000-57500C199CEF}" type="slidenum">
              <a:rPr lang="en-US"/>
              <a:pPr/>
              <a:t>83</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pPr defTabSz="914350" fontAlgn="base">
              <a:spcBef>
                <a:spcPct val="30000"/>
              </a:spcBef>
              <a:spcAft>
                <a:spcPct val="0"/>
              </a:spcAft>
              <a:defRPr/>
            </a:pPr>
            <a:r>
              <a:rPr lang="pt-PT" dirty="0">
                <a:latin typeface="Arial" pitchFamily="34" charset="0"/>
              </a:rPr>
              <a:t>No entanto, as actividades de construção que envolvem o uso de concreto pré-moldados de concreto e de vigas de aço vigas</a:t>
            </a:r>
            <a:r>
              <a:rPr lang="en-US" dirty="0">
                <a:latin typeface="Arial" pitchFamily="34" charset="0"/>
              </a:rPr>
              <a:t>, </a:t>
            </a:r>
            <a:r>
              <a:rPr lang="en-US" dirty="0" err="1">
                <a:latin typeface="Arial" pitchFamily="34" charset="0"/>
              </a:rPr>
              <a:t>além</a:t>
            </a:r>
            <a:r>
              <a:rPr lang="en-US" dirty="0">
                <a:latin typeface="Arial" pitchFamily="34" charset="0"/>
              </a:rPr>
              <a:t> do </a:t>
            </a:r>
            <a:r>
              <a:rPr lang="en-US" dirty="0" err="1">
                <a:latin typeface="Arial" pitchFamily="34" charset="0"/>
              </a:rPr>
              <a:t>uso</a:t>
            </a:r>
            <a:r>
              <a:rPr lang="en-US" dirty="0">
                <a:latin typeface="Arial" pitchFamily="34" charset="0"/>
              </a:rPr>
              <a:t> </a:t>
            </a:r>
            <a:r>
              <a:rPr lang="en-US" dirty="0" err="1">
                <a:latin typeface="Arial" pitchFamily="34" charset="0"/>
              </a:rPr>
              <a:t>típico</a:t>
            </a:r>
            <a:r>
              <a:rPr lang="en-US" dirty="0">
                <a:latin typeface="Arial" pitchFamily="34" charset="0"/>
              </a:rPr>
              <a:t> </a:t>
            </a:r>
            <a:r>
              <a:rPr lang="en-US" dirty="0" err="1">
                <a:latin typeface="Arial" pitchFamily="34" charset="0"/>
              </a:rPr>
              <a:t>para</a:t>
            </a:r>
            <a:r>
              <a:rPr lang="en-US" dirty="0">
                <a:latin typeface="Arial" pitchFamily="34" charset="0"/>
              </a:rPr>
              <a:t> </a:t>
            </a:r>
            <a:r>
              <a:rPr lang="en-US" dirty="0" err="1">
                <a:latin typeface="Arial" pitchFamily="34" charset="0"/>
              </a:rPr>
              <a:t>suportar</a:t>
            </a:r>
            <a:r>
              <a:rPr lang="en-US" dirty="0">
                <a:latin typeface="Arial" pitchFamily="34" charset="0"/>
              </a:rPr>
              <a:t> </a:t>
            </a:r>
            <a:r>
              <a:rPr lang="en-US" dirty="0" err="1">
                <a:latin typeface="Arial" pitchFamily="34" charset="0"/>
              </a:rPr>
              <a:t>molduras</a:t>
            </a:r>
            <a:r>
              <a:rPr lang="en-US" dirty="0">
                <a:latin typeface="Arial" pitchFamily="34" charset="0"/>
              </a:rPr>
              <a:t> de </a:t>
            </a:r>
            <a:r>
              <a:rPr lang="en-US" dirty="0" err="1">
                <a:latin typeface="Arial" pitchFamily="34" charset="0"/>
              </a:rPr>
              <a:t>madeira</a:t>
            </a:r>
            <a:r>
              <a:rPr lang="en-US" dirty="0">
                <a:latin typeface="Arial" pitchFamily="34" charset="0"/>
              </a:rPr>
              <a:t>, </a:t>
            </a:r>
            <a:r>
              <a:rPr lang="en-US" dirty="0" err="1">
                <a:latin typeface="Arial" pitchFamily="34" charset="0"/>
              </a:rPr>
              <a:t>normalmente</a:t>
            </a:r>
            <a:r>
              <a:rPr lang="en-US" dirty="0">
                <a:latin typeface="Arial" pitchFamily="34" charset="0"/>
              </a:rPr>
              <a:t> </a:t>
            </a:r>
            <a:r>
              <a:rPr lang="en-US" dirty="0" err="1">
                <a:latin typeface="Arial" pitchFamily="34" charset="0"/>
              </a:rPr>
              <a:t>não</a:t>
            </a:r>
            <a:r>
              <a:rPr lang="en-US" dirty="0">
                <a:latin typeface="Arial" pitchFamily="34" charset="0"/>
              </a:rPr>
              <a:t> se </a:t>
            </a:r>
            <a:r>
              <a:rPr lang="en-US" dirty="0" err="1">
                <a:latin typeface="Arial" pitchFamily="34" charset="0"/>
              </a:rPr>
              <a:t>qualificam</a:t>
            </a:r>
            <a:r>
              <a:rPr lang="en-US" dirty="0">
                <a:latin typeface="Arial" pitchFamily="34" charset="0"/>
              </a:rPr>
              <a:t> </a:t>
            </a:r>
            <a:r>
              <a:rPr lang="en-US" dirty="0" err="1">
                <a:latin typeface="Arial" pitchFamily="34" charset="0"/>
              </a:rPr>
              <a:t>como</a:t>
            </a:r>
            <a:r>
              <a:rPr lang="en-US" dirty="0">
                <a:latin typeface="Arial" pitchFamily="34" charset="0"/>
              </a:rPr>
              <a:t> </a:t>
            </a:r>
            <a:r>
              <a:rPr lang="en-US" dirty="0" err="1">
                <a:latin typeface="Arial" pitchFamily="34" charset="0"/>
              </a:rPr>
              <a:t>construção</a:t>
            </a:r>
            <a:r>
              <a:rPr lang="en-US" dirty="0">
                <a:latin typeface="Arial" pitchFamily="34" charset="0"/>
              </a:rPr>
              <a:t> civil </a:t>
            </a:r>
            <a:r>
              <a:rPr lang="en-US" dirty="0" err="1">
                <a:latin typeface="Arial" pitchFamily="34" charset="0"/>
              </a:rPr>
              <a:t>residencial</a:t>
            </a:r>
            <a:r>
              <a:rPr lang="en-US" dirty="0">
                <a:latin typeface="Arial" pitchFamily="34" charset="0"/>
              </a:rPr>
              <a:t>.</a:t>
            </a:r>
          </a:p>
          <a:p>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640928C-1D19-40C1-AA0D-C0ECC50FB003}" type="slidenum">
              <a:rPr lang="en-US"/>
              <a:pPr/>
              <a:t>84</a:t>
            </a:fld>
            <a:endParaRPr lang="en-US"/>
          </a:p>
        </p:txBody>
      </p:sp>
      <p:sp>
        <p:nvSpPr>
          <p:cNvPr id="190466" name="Rectangle 2"/>
          <p:cNvSpPr>
            <a:spLocks noGrp="1" noRot="1" noChangeAspect="1" noChangeArrowheads="1" noTextEdit="1"/>
          </p:cNvSpPr>
          <p:nvPr>
            <p:ph type="sldImg"/>
          </p:nvPr>
        </p:nvSpPr>
        <p:spPr>
          <a:ln/>
        </p:spPr>
      </p:sp>
      <p:sp>
        <p:nvSpPr>
          <p:cNvPr id="190468" name="Rectangle 4"/>
          <p:cNvSpPr>
            <a:spLocks noGrp="1" noChangeArrowheads="1"/>
          </p:cNvSpPr>
          <p:nvPr>
            <p:ph type="body" idx="1"/>
          </p:nvPr>
        </p:nvSpPr>
        <p:spPr/>
        <p:txBody>
          <a:bodyPr/>
          <a:lstStyle/>
          <a:p>
            <a:r>
              <a:rPr lang="pt-PT" dirty="0">
                <a:latin typeface="Arial" pitchFamily="34" charset="0"/>
              </a:rPr>
              <a:t>O treinamento é um aspecto importante de qualquer programa de proteção contra quedas.</a:t>
            </a:r>
            <a:br>
              <a:rPr lang="pt-PT" dirty="0">
                <a:latin typeface="Arial" pitchFamily="34" charset="0"/>
              </a:rPr>
            </a:br>
            <a:r>
              <a:rPr lang="pt-PT" dirty="0">
                <a:latin typeface="Arial" pitchFamily="34" charset="0"/>
              </a:rPr>
              <a:t>Os trabalhadores que realmente usam o equipamento deve ser muito bem treinados. </a:t>
            </a:r>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401F60E-A507-48E9-9424-2D68108E8FB1}" type="slidenum">
              <a:rPr lang="en-US"/>
              <a:pPr/>
              <a:t>85</a:t>
            </a:fld>
            <a:endParaRPr lang="en-US"/>
          </a:p>
        </p:txBody>
      </p:sp>
      <p:sp>
        <p:nvSpPr>
          <p:cNvPr id="192514" name="Rectangle 2"/>
          <p:cNvSpPr>
            <a:spLocks noGrp="1" noRot="1" noChangeAspect="1" noChangeArrowheads="1" noTextEdit="1"/>
          </p:cNvSpPr>
          <p:nvPr>
            <p:ph type="sldImg"/>
          </p:nvPr>
        </p:nvSpPr>
        <p:spPr>
          <a:ln/>
        </p:spPr>
      </p:sp>
      <p:sp>
        <p:nvSpPr>
          <p:cNvPr id="192516" name="Rectangle 4"/>
          <p:cNvSpPr>
            <a:spLocks noGrp="1" noChangeArrowheads="1"/>
          </p:cNvSpPr>
          <p:nvPr>
            <p:ph type="body" idx="1"/>
          </p:nvPr>
        </p:nvSpPr>
        <p:spPr/>
        <p:txBody>
          <a:bodyPr/>
          <a:lstStyle/>
          <a:p>
            <a:r>
              <a:rPr lang="pt-PT" dirty="0">
                <a:latin typeface="Arial" pitchFamily="34" charset="0"/>
              </a:rPr>
              <a:t>O 1.926,21 (b) (2) exige que os empregadores treinem e infomem os seus trabalhadores de como reconhecer e evitar condições inseguras e regulamenta como controlar ou eliminar os perigos no local de trabalho.</a:t>
            </a:r>
            <a:br>
              <a:rPr lang="pt-PT" dirty="0">
                <a:latin typeface="Arial" pitchFamily="34" charset="0"/>
              </a:rPr>
            </a:br>
            <a:r>
              <a:rPr lang="pt-PT" dirty="0">
                <a:latin typeface="Arial" pitchFamily="34" charset="0"/>
              </a:rPr>
              <a:t>Treinamentos de proteção contra quedas devem abranger:</a:t>
            </a:r>
            <a:r>
              <a:rPr lang="en-US" dirty="0" smtClean="0"/>
              <a:t>:</a:t>
            </a:r>
            <a:endParaRPr lang="en-US" dirty="0"/>
          </a:p>
          <a:p>
            <a:pPr marL="628615" lvl="1" indent="-171441">
              <a:buFontTx/>
              <a:buChar char="•"/>
            </a:pPr>
            <a:r>
              <a:rPr lang="pt-PT" dirty="0">
                <a:latin typeface="Arial" pitchFamily="34" charset="0"/>
              </a:rPr>
              <a:t>Como reconhecer e minimizar os riscos de queda.</a:t>
            </a:r>
            <a:endParaRPr lang="en-US" dirty="0"/>
          </a:p>
          <a:p>
            <a:pPr marL="628615" lvl="1" indent="-171441">
              <a:buFontTx/>
              <a:buChar char="•"/>
            </a:pPr>
            <a:r>
              <a:rPr lang="pt-PT" dirty="0">
                <a:latin typeface="Arial" pitchFamily="34" charset="0"/>
              </a:rPr>
              <a:t>Como usar sistemas de proteção contra quedas.</a:t>
            </a:r>
            <a:endParaRPr lang="en-US" dirty="0"/>
          </a:p>
          <a:p>
            <a:pPr marL="628615" lvl="1" indent="-171441">
              <a:buFontTx/>
              <a:buChar char="•"/>
            </a:pPr>
            <a:r>
              <a:rPr lang="pt-PT" dirty="0">
                <a:latin typeface="Arial" pitchFamily="34" charset="0"/>
              </a:rPr>
              <a:t>Como inspecionar os sistemas.</a:t>
            </a:r>
            <a:endParaRPr lang="en-US" dirty="0"/>
          </a:p>
          <a:p>
            <a:pPr marL="628615" lvl="1" indent="-171441">
              <a:buFontTx/>
              <a:buChar char="•"/>
            </a:pPr>
            <a:r>
              <a:rPr lang="pt-PT" dirty="0">
                <a:latin typeface="Arial" pitchFamily="34" charset="0"/>
              </a:rPr>
              <a:t>Deve-se prover certificados para os treinamentos, e o certificado do último treinamento tem que ser guardado.</a:t>
            </a:r>
            <a:endParaRPr lang="en-US" dirty="0"/>
          </a:p>
          <a:p>
            <a:r>
              <a:rPr lang="pt-PT" dirty="0">
                <a:latin typeface="Arial" pitchFamily="34" charset="0"/>
              </a:rPr>
              <a:t>Além disso,  a reciclagem deve ser estabelecida para corrigir “o desempenho menos que satisfatório” de proteção contra queda de trabalhadores.</a:t>
            </a:r>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C7DD852-D2C7-42E9-8A53-4F8D43A8159A}" type="slidenum">
              <a:rPr lang="en-US"/>
              <a:pPr/>
              <a:t>86</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r>
              <a:rPr lang="pt-BR" dirty="0" smtClean="0"/>
              <a:t>Agora vamos dar uma olhada nos sistemas convencionais de proteção</a:t>
            </a:r>
            <a:r>
              <a:rPr lang="pt-BR" baseline="0" dirty="0" smtClean="0"/>
              <a:t> contra queda e em alguns exemplares deles que estão sendo usados na construção civil residencial.</a:t>
            </a:r>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2DDDD7A2-86A6-E144-845B-FC65DB54F093}" type="slidenum">
              <a:rPr lang="en-US"/>
              <a:pPr/>
              <a:t>87</a:t>
            </a:fld>
            <a:endParaRPr lang="en-US"/>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r>
              <a:rPr lang="en-US" b="1" dirty="0" err="1" smtClean="0">
                <a:latin typeface="Arial" pitchFamily="-109" charset="0"/>
                <a:ea typeface="ＭＳ Ｐゴシック" pitchFamily="-109" charset="-128"/>
                <a:cs typeface="ＭＳ Ｐゴシック" pitchFamily="-109" charset="-128"/>
              </a:rPr>
              <a:t>Notas</a:t>
            </a:r>
            <a:r>
              <a:rPr lang="en-US" b="1" dirty="0" smtClean="0">
                <a:latin typeface="Arial" pitchFamily="-109" charset="0"/>
                <a:ea typeface="ＭＳ Ｐゴシック" pitchFamily="-109" charset="-128"/>
                <a:cs typeface="ＭＳ Ｐゴシック" pitchFamily="-109" charset="-128"/>
              </a:rPr>
              <a:t> </a:t>
            </a:r>
            <a:r>
              <a:rPr lang="en-US" b="1" dirty="0" err="1" smtClean="0">
                <a:latin typeface="Arial" pitchFamily="-109" charset="0"/>
                <a:ea typeface="ＭＳ Ｐゴシック" pitchFamily="-109" charset="-128"/>
                <a:cs typeface="ＭＳ Ｐゴシック" pitchFamily="-109" charset="-128"/>
              </a:rPr>
              <a:t>para</a:t>
            </a:r>
            <a:r>
              <a:rPr lang="en-US" b="1" dirty="0" smtClean="0">
                <a:latin typeface="Arial" pitchFamily="-109" charset="0"/>
                <a:ea typeface="ＭＳ Ｐゴシック" pitchFamily="-109" charset="-128"/>
                <a:cs typeface="ＭＳ Ｐゴシック" pitchFamily="-109" charset="-128"/>
              </a:rPr>
              <a:t> o </a:t>
            </a:r>
            <a:r>
              <a:rPr lang="en-US" b="1" dirty="0" err="1" smtClean="0">
                <a:latin typeface="Arial" pitchFamily="-109" charset="0"/>
                <a:ea typeface="ＭＳ Ｐゴシック" pitchFamily="-109" charset="-128"/>
                <a:cs typeface="ＭＳ Ｐゴシック" pitchFamily="-109" charset="-128"/>
              </a:rPr>
              <a:t>treinador</a:t>
            </a:r>
            <a:r>
              <a:rPr lang="en-US" b="1" dirty="0" smtClean="0">
                <a:latin typeface="Arial" pitchFamily="-109" charset="0"/>
                <a:ea typeface="ＭＳ Ｐゴシック" pitchFamily="-109" charset="-128"/>
                <a:cs typeface="ＭＳ Ｐゴシック" pitchFamily="-109" charset="-128"/>
              </a:rPr>
              <a:t>:</a:t>
            </a:r>
          </a:p>
          <a:p>
            <a:endParaRPr lang="en-US" b="1" dirty="0" smtClean="0">
              <a:latin typeface="Arial" pitchFamily="-109" charset="0"/>
              <a:ea typeface="ＭＳ Ｐゴシック" pitchFamily="-109" charset="-128"/>
              <a:cs typeface="ＭＳ Ｐゴシック" pitchFamily="-109" charset="-128"/>
            </a:endParaRPr>
          </a:p>
          <a:p>
            <a:r>
              <a:rPr lang="pt-BR" dirty="0" smtClean="0">
                <a:latin typeface="Arial" pitchFamily="-109" charset="0"/>
                <a:ea typeface="ＭＳ Ｐゴシック" pitchFamily="-109" charset="-128"/>
                <a:cs typeface="ＭＳ Ｐゴシック" pitchFamily="-109" charset="-128"/>
              </a:rPr>
              <a:t>Explique que esses são os métodos de proteção contra quedas convencional, mas a OSHA permite métodos alternativos para algumas atividades na construção, incluindo alguns trabalhos no telhado, que será discutido depois.</a:t>
            </a:r>
            <a:endParaRPr lang="en-US" dirty="0" smtClean="0">
              <a:latin typeface="Arial" pitchFamily="-109" charset="0"/>
              <a:ea typeface="ＭＳ Ｐゴシック" pitchFamily="-109" charset="-128"/>
              <a:cs typeface="ＭＳ Ｐゴシック" pitchFamily="-109" charset="-128"/>
            </a:endParaRPr>
          </a:p>
          <a:p>
            <a:r>
              <a:rPr lang="pt-BR" dirty="0" smtClean="0">
                <a:latin typeface="Arial" pitchFamily="-109" charset="0"/>
                <a:ea typeface="ＭＳ Ｐゴシック" pitchFamily="-109" charset="-128"/>
                <a:cs typeface="ＭＳ Ｐゴシック" pitchFamily="-109" charset="-128"/>
              </a:rPr>
              <a:t>Mencionar que a copa é um método de capturar objetos que caem da superfície abaixo. Eles não são projetados para capturar trabalhadores.</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758B47B-30E1-4070-BA2A-3E7CA5C019E9}" type="slidenum">
              <a:rPr lang="en-US"/>
              <a:pPr/>
              <a:t>88</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pt-BR" dirty="0" smtClean="0"/>
              <a:t>Primeiro, vamos dar uma olhada nos</a:t>
            </a:r>
            <a:r>
              <a:rPr lang="pt-BR" baseline="0" dirty="0" smtClean="0"/>
              <a:t> sistemas de </a:t>
            </a:r>
            <a:r>
              <a:rPr lang="pt-BR" baseline="0" dirty="0" err="1" smtClean="0"/>
              <a:t>guardrail</a:t>
            </a:r>
            <a:r>
              <a:rPr lang="pt-BR" baseline="0" dirty="0" smtClean="0"/>
              <a:t>, conforme definido no </a:t>
            </a:r>
            <a:r>
              <a:rPr lang="en-US" dirty="0" smtClean="0"/>
              <a:t>1926.502(b).</a:t>
            </a:r>
          </a:p>
          <a:p>
            <a:endParaRPr lang="pt-BR" dirty="0" smtClean="0"/>
          </a:p>
          <a:p>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54C2B26-EDD5-4FBC-83FA-49324DDEBA8B}" type="slidenum">
              <a:rPr lang="en-US"/>
              <a:pPr/>
              <a:t>89</a:t>
            </a:fld>
            <a:endParaRPr lang="en-US"/>
          </a:p>
        </p:txBody>
      </p:sp>
      <p:sp>
        <p:nvSpPr>
          <p:cNvPr id="198658" name="Rectangle 2"/>
          <p:cNvSpPr>
            <a:spLocks noGrp="1" noRot="1" noChangeAspect="1" noChangeArrowheads="1" noTextEdit="1"/>
          </p:cNvSpPr>
          <p:nvPr>
            <p:ph type="sldImg"/>
          </p:nvPr>
        </p:nvSpPr>
        <p:spPr>
          <a:xfrm>
            <a:off x="1204913" y="685800"/>
            <a:ext cx="4675187" cy="3505200"/>
          </a:xfrm>
          <a:ln/>
        </p:spPr>
      </p:sp>
      <p:sp>
        <p:nvSpPr>
          <p:cNvPr id="198660" name="Rectangle 4"/>
          <p:cNvSpPr>
            <a:spLocks noGrp="1" noChangeArrowheads="1"/>
          </p:cNvSpPr>
          <p:nvPr>
            <p:ph type="body" idx="1"/>
          </p:nvPr>
        </p:nvSpPr>
        <p:spPr/>
        <p:txBody>
          <a:bodyPr/>
          <a:lstStyle/>
          <a:p>
            <a:r>
              <a:rPr lang="pt-PT" dirty="0">
                <a:latin typeface="Arial" pitchFamily="34" charset="0"/>
              </a:rPr>
              <a:t>Sistemas de guard-rail são projetados para impedir os trabalhadores de caírem. Uma vez instalados corretamente, guardrails são muitas vezes chamados de "proteção passiva contra quedas.</a:t>
            </a:r>
            <a:r>
              <a:rPr lang="en-US" dirty="0">
                <a:latin typeface="Arial" pitchFamily="34" charset="0"/>
              </a:rPr>
              <a:t>" </a:t>
            </a:r>
            <a:r>
              <a:rPr lang="en-US" dirty="0" err="1">
                <a:latin typeface="Arial" pitchFamily="34" charset="0"/>
              </a:rPr>
              <a:t>Isso</a:t>
            </a:r>
            <a:r>
              <a:rPr lang="en-US" dirty="0">
                <a:latin typeface="Arial" pitchFamily="34" charset="0"/>
              </a:rPr>
              <a:t> </a:t>
            </a:r>
            <a:r>
              <a:rPr lang="en-US" dirty="0" err="1">
                <a:latin typeface="Arial" pitchFamily="34" charset="0"/>
              </a:rPr>
              <a:t>significa</a:t>
            </a:r>
            <a:r>
              <a:rPr lang="en-US" dirty="0">
                <a:latin typeface="Arial" pitchFamily="34" charset="0"/>
              </a:rPr>
              <a:t> </a:t>
            </a:r>
            <a:r>
              <a:rPr lang="en-US" dirty="0" err="1">
                <a:latin typeface="Arial" pitchFamily="34" charset="0"/>
              </a:rPr>
              <a:t>que</a:t>
            </a:r>
            <a:r>
              <a:rPr lang="en-US" dirty="0">
                <a:latin typeface="Arial" pitchFamily="34" charset="0"/>
              </a:rPr>
              <a:t> </a:t>
            </a:r>
            <a:r>
              <a:rPr lang="en-US" dirty="0" err="1">
                <a:latin typeface="Arial" pitchFamily="34" charset="0"/>
              </a:rPr>
              <a:t>ele</a:t>
            </a:r>
            <a:r>
              <a:rPr lang="en-US" dirty="0">
                <a:latin typeface="Arial" pitchFamily="34" charset="0"/>
              </a:rPr>
              <a:t> </a:t>
            </a:r>
            <a:r>
              <a:rPr lang="en-US" dirty="0" err="1">
                <a:latin typeface="Arial" pitchFamily="34" charset="0"/>
              </a:rPr>
              <a:t>não</a:t>
            </a:r>
            <a:r>
              <a:rPr lang="en-US" dirty="0">
                <a:latin typeface="Arial" pitchFamily="34" charset="0"/>
              </a:rPr>
              <a:t> </a:t>
            </a:r>
            <a:r>
              <a:rPr lang="en-US" dirty="0" err="1">
                <a:latin typeface="Arial" pitchFamily="34" charset="0"/>
              </a:rPr>
              <a:t>exige</a:t>
            </a:r>
            <a:r>
              <a:rPr lang="en-US" dirty="0">
                <a:latin typeface="Arial" pitchFamily="34" charset="0"/>
              </a:rPr>
              <a:t> </a:t>
            </a:r>
            <a:r>
              <a:rPr lang="en-US" dirty="0" err="1">
                <a:latin typeface="Arial" pitchFamily="34" charset="0"/>
              </a:rPr>
              <a:t>nenhuma</a:t>
            </a:r>
            <a:r>
              <a:rPr lang="en-US" dirty="0">
                <a:latin typeface="Arial" pitchFamily="34" charset="0"/>
              </a:rPr>
              <a:t> </a:t>
            </a:r>
            <a:r>
              <a:rPr lang="en-US" dirty="0" err="1">
                <a:latin typeface="Arial" pitchFamily="34" charset="0"/>
              </a:rPr>
              <a:t>ação</a:t>
            </a:r>
            <a:r>
              <a:rPr lang="en-US" dirty="0">
                <a:latin typeface="Arial" pitchFamily="34" charset="0"/>
              </a:rPr>
              <a:t> do </a:t>
            </a:r>
            <a:r>
              <a:rPr lang="en-US" dirty="0" err="1">
                <a:latin typeface="Arial" pitchFamily="34" charset="0"/>
              </a:rPr>
              <a:t>trabalhador</a:t>
            </a:r>
            <a:r>
              <a:rPr lang="en-US" dirty="0">
                <a:latin typeface="Arial" pitchFamily="34" charset="0"/>
              </a:rPr>
              <a:t> </a:t>
            </a:r>
            <a:r>
              <a:rPr lang="en-US" dirty="0" err="1">
                <a:latin typeface="Arial" pitchFamily="34" charset="0"/>
              </a:rPr>
              <a:t>para</a:t>
            </a:r>
            <a:r>
              <a:rPr lang="en-US" dirty="0">
                <a:latin typeface="Arial" pitchFamily="34" charset="0"/>
              </a:rPr>
              <a:t> ser </a:t>
            </a:r>
            <a:r>
              <a:rPr lang="en-US" dirty="0" err="1">
                <a:latin typeface="Arial" pitchFamily="34" charset="0"/>
              </a:rPr>
              <a:t>seguro</a:t>
            </a:r>
            <a:r>
              <a:rPr lang="en-US" dirty="0">
                <a:latin typeface="Arial" pitchFamily="34" charset="0"/>
              </a:rPr>
              <a:t>, </a:t>
            </a:r>
            <a:r>
              <a:rPr lang="en-US" dirty="0" err="1">
                <a:latin typeface="Arial" pitchFamily="34" charset="0"/>
              </a:rPr>
              <a:t>desde</a:t>
            </a:r>
            <a:r>
              <a:rPr lang="en-US" dirty="0">
                <a:latin typeface="Arial" pitchFamily="34" charset="0"/>
              </a:rPr>
              <a:t> </a:t>
            </a:r>
            <a:r>
              <a:rPr lang="en-US" dirty="0" err="1">
                <a:latin typeface="Arial" pitchFamily="34" charset="0"/>
              </a:rPr>
              <a:t>que</a:t>
            </a:r>
            <a:r>
              <a:rPr lang="en-US" dirty="0">
                <a:latin typeface="Arial" pitchFamily="34" charset="0"/>
              </a:rPr>
              <a:t> o </a:t>
            </a:r>
            <a:r>
              <a:rPr lang="en-US" dirty="0" err="1">
                <a:latin typeface="Arial" pitchFamily="34" charset="0"/>
              </a:rPr>
              <a:t>sistema</a:t>
            </a:r>
            <a:r>
              <a:rPr lang="en-US" dirty="0">
                <a:latin typeface="Arial" pitchFamily="34" charset="0"/>
              </a:rPr>
              <a:t> </a:t>
            </a:r>
            <a:r>
              <a:rPr lang="en-US" dirty="0" err="1">
                <a:latin typeface="Arial" pitchFamily="34" charset="0"/>
              </a:rPr>
              <a:t>seja</a:t>
            </a:r>
            <a:r>
              <a:rPr lang="en-US" dirty="0">
                <a:latin typeface="Arial" pitchFamily="34" charset="0"/>
              </a:rPr>
              <a:t> </a:t>
            </a:r>
            <a:r>
              <a:rPr lang="en-US" dirty="0" err="1">
                <a:latin typeface="Arial" pitchFamily="34" charset="0"/>
              </a:rPr>
              <a:t>mantido</a:t>
            </a:r>
            <a:r>
              <a:rPr lang="en-US" dirty="0">
                <a:latin typeface="Arial" pitchFamily="34" charset="0"/>
              </a:rPr>
              <a:t> </a:t>
            </a:r>
            <a:r>
              <a:rPr lang="en-US" dirty="0" err="1">
                <a:latin typeface="Arial" pitchFamily="34" charset="0"/>
              </a:rPr>
              <a:t>adequadamente</a:t>
            </a:r>
            <a:r>
              <a:rPr lang="en-US" dirty="0">
                <a:latin typeface="Arial" pitchFamily="34" charset="0"/>
              </a:rPr>
              <a:t>.</a:t>
            </a:r>
            <a:br>
              <a:rPr lang="en-US" dirty="0">
                <a:latin typeface="Arial" pitchFamily="34" charset="0"/>
              </a:rPr>
            </a:br>
            <a:r>
              <a:rPr lang="en-US" dirty="0">
                <a:latin typeface="Arial" pitchFamily="34" charset="0"/>
              </a:rPr>
              <a:t>E </a:t>
            </a:r>
            <a:r>
              <a:rPr lang="en-US" dirty="0" err="1">
                <a:latin typeface="Arial" pitchFamily="34" charset="0"/>
              </a:rPr>
              <a:t>lembre</a:t>
            </a:r>
            <a:r>
              <a:rPr lang="en-US" dirty="0">
                <a:latin typeface="Arial" pitchFamily="34" charset="0"/>
              </a:rPr>
              <a:t>-se, </a:t>
            </a:r>
            <a:r>
              <a:rPr lang="en-US" dirty="0" err="1">
                <a:latin typeface="Arial" pitchFamily="34" charset="0"/>
              </a:rPr>
              <a:t>sempre</a:t>
            </a:r>
            <a:r>
              <a:rPr lang="en-US" dirty="0">
                <a:latin typeface="Arial" pitchFamily="34" charset="0"/>
              </a:rPr>
              <a:t> </a:t>
            </a:r>
            <a:r>
              <a:rPr lang="en-US" dirty="0" err="1">
                <a:latin typeface="Arial" pitchFamily="34" charset="0"/>
              </a:rPr>
              <a:t>que</a:t>
            </a:r>
            <a:r>
              <a:rPr lang="en-US" dirty="0">
                <a:latin typeface="Arial" pitchFamily="34" charset="0"/>
              </a:rPr>
              <a:t> </a:t>
            </a:r>
            <a:r>
              <a:rPr lang="en-US" dirty="0" err="1">
                <a:latin typeface="Arial" pitchFamily="34" charset="0"/>
              </a:rPr>
              <a:t>há</a:t>
            </a:r>
            <a:r>
              <a:rPr lang="en-US" dirty="0">
                <a:latin typeface="Arial" pitchFamily="34" charset="0"/>
              </a:rPr>
              <a:t> </a:t>
            </a:r>
            <a:r>
              <a:rPr lang="en-US" dirty="0" err="1">
                <a:latin typeface="Arial" pitchFamily="34" charset="0"/>
              </a:rPr>
              <a:t>uma</a:t>
            </a:r>
            <a:r>
              <a:rPr lang="en-US" dirty="0">
                <a:latin typeface="Arial" pitchFamily="34" charset="0"/>
              </a:rPr>
              <a:t> </a:t>
            </a:r>
            <a:r>
              <a:rPr lang="en-US" dirty="0" err="1">
                <a:latin typeface="Arial" pitchFamily="34" charset="0"/>
              </a:rPr>
              <a:t>possibilidade</a:t>
            </a:r>
            <a:r>
              <a:rPr lang="en-US" dirty="0">
                <a:latin typeface="Arial" pitchFamily="34" charset="0"/>
              </a:rPr>
              <a:t> de </a:t>
            </a:r>
            <a:r>
              <a:rPr lang="en-US" dirty="0" err="1">
                <a:latin typeface="Arial" pitchFamily="34" charset="0"/>
              </a:rPr>
              <a:t>que</a:t>
            </a:r>
            <a:r>
              <a:rPr lang="en-US" dirty="0">
                <a:latin typeface="Arial" pitchFamily="34" charset="0"/>
              </a:rPr>
              <a:t> </a:t>
            </a:r>
            <a:r>
              <a:rPr lang="en-US" dirty="0" err="1">
                <a:latin typeface="Arial" pitchFamily="34" charset="0"/>
              </a:rPr>
              <a:t>objetos</a:t>
            </a:r>
            <a:r>
              <a:rPr lang="en-US" dirty="0">
                <a:latin typeface="Arial" pitchFamily="34" charset="0"/>
              </a:rPr>
              <a:t> </a:t>
            </a:r>
            <a:r>
              <a:rPr lang="en-US" dirty="0" err="1">
                <a:latin typeface="Arial" pitchFamily="34" charset="0"/>
              </a:rPr>
              <a:t>caiam</a:t>
            </a:r>
            <a:r>
              <a:rPr lang="en-US" dirty="0">
                <a:latin typeface="Arial" pitchFamily="34" charset="0"/>
              </a:rPr>
              <a:t> </a:t>
            </a:r>
            <a:r>
              <a:rPr lang="en-US" dirty="0" err="1">
                <a:latin typeface="Arial" pitchFamily="34" charset="0"/>
              </a:rPr>
              <a:t>sobre</a:t>
            </a:r>
            <a:r>
              <a:rPr lang="en-US" dirty="0">
                <a:latin typeface="Arial" pitchFamily="34" charset="0"/>
              </a:rPr>
              <a:t> </a:t>
            </a:r>
            <a:r>
              <a:rPr lang="en-US" dirty="0" err="1">
                <a:latin typeface="Arial" pitchFamily="34" charset="0"/>
              </a:rPr>
              <a:t>os</a:t>
            </a:r>
            <a:r>
              <a:rPr lang="en-US" dirty="0">
                <a:latin typeface="Arial" pitchFamily="34" charset="0"/>
              </a:rPr>
              <a:t> </a:t>
            </a:r>
            <a:r>
              <a:rPr lang="en-US" dirty="0" err="1">
                <a:latin typeface="Arial" pitchFamily="34" charset="0"/>
              </a:rPr>
              <a:t>trabalhadores</a:t>
            </a:r>
            <a:r>
              <a:rPr lang="en-US" dirty="0">
                <a:latin typeface="Arial" pitchFamily="34" charset="0"/>
              </a:rPr>
              <a:t> </a:t>
            </a:r>
            <a:r>
              <a:rPr lang="en-US" dirty="0" err="1">
                <a:latin typeface="Arial" pitchFamily="34" charset="0"/>
              </a:rPr>
              <a:t>abaixo</a:t>
            </a:r>
            <a:r>
              <a:rPr lang="en-US" dirty="0">
                <a:latin typeface="Arial" pitchFamily="34" charset="0"/>
              </a:rPr>
              <a:t>, o </a:t>
            </a:r>
            <a:r>
              <a:rPr lang="en-US" dirty="0" err="1">
                <a:latin typeface="Arial" pitchFamily="34" charset="0"/>
              </a:rPr>
              <a:t>sistema</a:t>
            </a:r>
            <a:r>
              <a:rPr lang="en-US" dirty="0">
                <a:latin typeface="Arial" pitchFamily="34" charset="0"/>
              </a:rPr>
              <a:t> tem </a:t>
            </a:r>
            <a:r>
              <a:rPr lang="en-US" dirty="0" err="1">
                <a:latin typeface="Arial" pitchFamily="34" charset="0"/>
              </a:rPr>
              <a:t>que</a:t>
            </a:r>
            <a:r>
              <a:rPr lang="en-US" dirty="0">
                <a:latin typeface="Arial" pitchFamily="34" charset="0"/>
              </a:rPr>
              <a:t> </a:t>
            </a:r>
            <a:r>
              <a:rPr lang="en-US" dirty="0" err="1">
                <a:latin typeface="Arial" pitchFamily="34" charset="0"/>
              </a:rPr>
              <a:t>estar</a:t>
            </a:r>
            <a:r>
              <a:rPr lang="en-US" dirty="0">
                <a:latin typeface="Arial" pitchFamily="34" charset="0"/>
              </a:rPr>
              <a:t> </a:t>
            </a:r>
            <a:r>
              <a:rPr lang="en-US" dirty="0" err="1">
                <a:latin typeface="Arial" pitchFamily="34" charset="0"/>
              </a:rPr>
              <a:t>sobre</a:t>
            </a:r>
            <a:r>
              <a:rPr lang="en-US" dirty="0">
                <a:latin typeface="Arial" pitchFamily="34" charset="0"/>
              </a:rPr>
              <a:t> “</a:t>
            </a:r>
            <a:r>
              <a:rPr lang="en-US" dirty="0" err="1">
                <a:latin typeface="Arial" pitchFamily="34" charset="0"/>
              </a:rPr>
              <a:t>pernas</a:t>
            </a:r>
            <a:r>
              <a:rPr lang="en-US" dirty="0">
                <a:latin typeface="Arial" pitchFamily="34" charset="0"/>
              </a:rPr>
              <a:t>” fortes, </a:t>
            </a:r>
            <a:r>
              <a:rPr lang="en-US" dirty="0" err="1">
                <a:latin typeface="Arial" pitchFamily="34" charset="0"/>
              </a:rPr>
              <a:t>como</a:t>
            </a:r>
            <a:r>
              <a:rPr lang="en-US" dirty="0">
                <a:latin typeface="Arial" pitchFamily="34" charset="0"/>
              </a:rPr>
              <a:t> </a:t>
            </a:r>
            <a:r>
              <a:rPr lang="en-US" dirty="0" err="1">
                <a:latin typeface="Arial" pitchFamily="34" charset="0"/>
              </a:rPr>
              <a:t>andaimes</a:t>
            </a:r>
            <a:r>
              <a:rPr lang="en-US" dirty="0">
                <a:latin typeface="Arial" pitchFamily="34" charset="0"/>
              </a:rPr>
              <a:t>.</a:t>
            </a:r>
          </a:p>
          <a:p>
            <a:r>
              <a:rPr lang="pt-BR" dirty="0">
                <a:latin typeface="Arial" pitchFamily="34" charset="0"/>
              </a:rPr>
              <a:t> </a:t>
            </a:r>
            <a:endParaRPr lang="en-US" dirty="0">
              <a:latin typeface="Arial" pitchFamily="34" charset="0"/>
            </a:endParaRPr>
          </a:p>
          <a:p>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6F64EFE-28DC-4701-A328-0C35B0A702DC}" type="slidenum">
              <a:rPr lang="en-US"/>
              <a:pPr/>
              <a:t>90</a:t>
            </a:fld>
            <a:endParaRPr lang="en-US"/>
          </a:p>
        </p:txBody>
      </p:sp>
      <p:sp>
        <p:nvSpPr>
          <p:cNvPr id="200706" name="Rectangle 2"/>
          <p:cNvSpPr>
            <a:spLocks noGrp="1" noRot="1" noChangeAspect="1" noChangeArrowheads="1" noTextEdit="1"/>
          </p:cNvSpPr>
          <p:nvPr>
            <p:ph type="sldImg"/>
          </p:nvPr>
        </p:nvSpPr>
        <p:spPr>
          <a:ln/>
        </p:spPr>
      </p:sp>
      <p:sp>
        <p:nvSpPr>
          <p:cNvPr id="200708" name="Rectangle 4"/>
          <p:cNvSpPr>
            <a:spLocks noGrp="1" noChangeArrowheads="1"/>
          </p:cNvSpPr>
          <p:nvPr>
            <p:ph type="body" idx="1"/>
          </p:nvPr>
        </p:nvSpPr>
        <p:spPr/>
        <p:txBody>
          <a:bodyPr/>
          <a:lstStyle/>
          <a:p>
            <a:pPr defTabSz="914350" fontAlgn="base">
              <a:spcBef>
                <a:spcPct val="30000"/>
              </a:spcBef>
              <a:spcAft>
                <a:spcPct val="0"/>
              </a:spcAft>
              <a:defRPr/>
            </a:pPr>
            <a:r>
              <a:rPr lang="pt-BR" dirty="0" smtClean="0"/>
              <a:t>Aqui vemos, o segundo andar, completamente protegido pelo sistema de </a:t>
            </a:r>
            <a:r>
              <a:rPr lang="pt-BR" dirty="0" err="1" smtClean="0"/>
              <a:t>guardrail</a:t>
            </a:r>
            <a:r>
              <a:rPr lang="pt-BR" dirty="0" smtClean="0"/>
              <a:t>.</a:t>
            </a:r>
            <a:endParaRPr lang="en-US" dirty="0" smtClean="0"/>
          </a:p>
          <a:p>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F9B29D8-B222-4E78-BB85-E783E1C3AFF1}" type="slidenum">
              <a:rPr lang="en-US"/>
              <a:pPr/>
              <a:t>91</a:t>
            </a:fld>
            <a:endParaRPr lang="en-US"/>
          </a:p>
        </p:txBody>
      </p:sp>
      <p:sp>
        <p:nvSpPr>
          <p:cNvPr id="202754" name="Rectangle 2"/>
          <p:cNvSpPr>
            <a:spLocks noGrp="1" noRot="1" noChangeAspect="1" noChangeArrowheads="1" noTextEdit="1"/>
          </p:cNvSpPr>
          <p:nvPr>
            <p:ph type="sldImg"/>
          </p:nvPr>
        </p:nvSpPr>
        <p:spPr>
          <a:ln/>
        </p:spPr>
      </p:sp>
      <p:sp>
        <p:nvSpPr>
          <p:cNvPr id="202756" name="Rectangle 4"/>
          <p:cNvSpPr>
            <a:spLocks noGrp="1" noChangeArrowheads="1"/>
          </p:cNvSpPr>
          <p:nvPr>
            <p:ph type="body" idx="1"/>
          </p:nvPr>
        </p:nvSpPr>
        <p:spPr/>
        <p:txBody>
          <a:bodyPr/>
          <a:lstStyle/>
          <a:p>
            <a:r>
              <a:rPr lang="pt-PT" dirty="0">
                <a:latin typeface="Arial" pitchFamily="34" charset="0"/>
              </a:rPr>
              <a:t>E deste ângulo</a:t>
            </a:r>
            <a:r>
              <a:rPr lang="en-US" dirty="0">
                <a:latin typeface="Arial" pitchFamily="34" charset="0"/>
              </a:rPr>
              <a:t>, </a:t>
            </a:r>
            <a:r>
              <a:rPr lang="en-US" dirty="0" err="1">
                <a:latin typeface="Arial" pitchFamily="34" charset="0"/>
              </a:rPr>
              <a:t>podemos</a:t>
            </a:r>
            <a:r>
              <a:rPr lang="en-US" dirty="0">
                <a:latin typeface="Arial" pitchFamily="34" charset="0"/>
              </a:rPr>
              <a:t> </a:t>
            </a:r>
            <a:r>
              <a:rPr lang="en-US" dirty="0" err="1">
                <a:latin typeface="Arial" pitchFamily="34" charset="0"/>
              </a:rPr>
              <a:t>ver</a:t>
            </a:r>
            <a:r>
              <a:rPr lang="en-US" dirty="0">
                <a:latin typeface="Arial" pitchFamily="34" charset="0"/>
              </a:rPr>
              <a:t> um </a:t>
            </a:r>
            <a:r>
              <a:rPr lang="en-US" dirty="0" err="1">
                <a:latin typeface="Arial" pitchFamily="34" charset="0"/>
              </a:rPr>
              <a:t>painel</a:t>
            </a:r>
            <a:r>
              <a:rPr lang="en-US" dirty="0">
                <a:latin typeface="Arial" pitchFamily="34" charset="0"/>
              </a:rPr>
              <a:t> de </a:t>
            </a:r>
            <a:r>
              <a:rPr lang="en-US" dirty="0" err="1">
                <a:latin typeface="Arial" pitchFamily="34" charset="0"/>
              </a:rPr>
              <a:t>parede</a:t>
            </a:r>
            <a:r>
              <a:rPr lang="en-US" dirty="0">
                <a:latin typeface="Arial" pitchFamily="34" charset="0"/>
              </a:rPr>
              <a:t> </a:t>
            </a:r>
            <a:r>
              <a:rPr lang="en-US" dirty="0" err="1">
                <a:latin typeface="Arial" pitchFamily="34" charset="0"/>
              </a:rPr>
              <a:t>pré-fabricado</a:t>
            </a:r>
            <a:r>
              <a:rPr lang="en-US" dirty="0">
                <a:latin typeface="Arial" pitchFamily="34" charset="0"/>
              </a:rPr>
              <a:t> </a:t>
            </a:r>
            <a:r>
              <a:rPr lang="en-US" dirty="0" err="1">
                <a:latin typeface="Arial" pitchFamily="34" charset="0"/>
              </a:rPr>
              <a:t>em</a:t>
            </a:r>
            <a:r>
              <a:rPr lang="en-US" dirty="0">
                <a:latin typeface="Arial" pitchFamily="34" charset="0"/>
              </a:rPr>
              <a:t> </a:t>
            </a:r>
            <a:r>
              <a:rPr lang="en-US" dirty="0" err="1">
                <a:latin typeface="Arial" pitchFamily="34" charset="0"/>
              </a:rPr>
              <a:t>posição</a:t>
            </a:r>
            <a:r>
              <a:rPr lang="en-US" dirty="0">
                <a:latin typeface="Arial" pitchFamily="34" charset="0"/>
              </a:rPr>
              <a:t> </a:t>
            </a:r>
            <a:r>
              <a:rPr lang="en-US" dirty="0" err="1">
                <a:latin typeface="Arial" pitchFamily="34" charset="0"/>
              </a:rPr>
              <a:t>para</a:t>
            </a:r>
            <a:r>
              <a:rPr lang="en-US" dirty="0">
                <a:latin typeface="Arial" pitchFamily="34" charset="0"/>
              </a:rPr>
              <a:t> ser </a:t>
            </a:r>
            <a:r>
              <a:rPr lang="en-US" dirty="0" err="1">
                <a:latin typeface="Arial" pitchFamily="34" charset="0"/>
              </a:rPr>
              <a:t>instalado</a:t>
            </a:r>
            <a:r>
              <a:rPr lang="en-US" dirty="0">
                <a:latin typeface="Arial" pitchFamily="34" charset="0"/>
              </a:rPr>
              <a:t> </a:t>
            </a:r>
            <a:r>
              <a:rPr lang="en-US" dirty="0" err="1">
                <a:latin typeface="Arial" pitchFamily="34" charset="0"/>
              </a:rPr>
              <a:t>dentro</a:t>
            </a:r>
            <a:r>
              <a:rPr lang="en-US" dirty="0">
                <a:latin typeface="Arial" pitchFamily="34" charset="0"/>
              </a:rPr>
              <a:t> de </a:t>
            </a:r>
            <a:r>
              <a:rPr lang="en-US" dirty="0" err="1">
                <a:latin typeface="Arial" pitchFamily="34" charset="0"/>
              </a:rPr>
              <a:t>uma</a:t>
            </a:r>
            <a:r>
              <a:rPr lang="en-US" dirty="0">
                <a:latin typeface="Arial" pitchFamily="34" charset="0"/>
              </a:rPr>
              <a:t> </a:t>
            </a:r>
            <a:r>
              <a:rPr lang="en-US" dirty="0" err="1">
                <a:latin typeface="Arial" pitchFamily="34" charset="0"/>
              </a:rPr>
              <a:t>área</a:t>
            </a:r>
            <a:r>
              <a:rPr lang="en-US" dirty="0">
                <a:latin typeface="Arial" pitchFamily="34" charset="0"/>
              </a:rPr>
              <a:t> </a:t>
            </a:r>
            <a:r>
              <a:rPr lang="en-US" dirty="0" err="1">
                <a:latin typeface="Arial" pitchFamily="34" charset="0"/>
              </a:rPr>
              <a:t>totalmente</a:t>
            </a:r>
            <a:r>
              <a:rPr lang="en-US" dirty="0">
                <a:latin typeface="Arial" pitchFamily="34" charset="0"/>
              </a:rPr>
              <a:t> </a:t>
            </a:r>
            <a:r>
              <a:rPr lang="en-US" dirty="0" err="1">
                <a:latin typeface="Arial" pitchFamily="34" charset="0"/>
              </a:rPr>
              <a:t>protegida</a:t>
            </a:r>
            <a:r>
              <a:rPr lang="en-US" dirty="0">
                <a:latin typeface="Arial" pitchFamily="34" charset="0"/>
              </a:rPr>
              <a:t>. O </a:t>
            </a:r>
            <a:r>
              <a:rPr lang="en-US" dirty="0" err="1">
                <a:latin typeface="Arial" pitchFamily="34" charset="0"/>
              </a:rPr>
              <a:t>potencial</a:t>
            </a:r>
            <a:r>
              <a:rPr lang="en-US" dirty="0">
                <a:latin typeface="Arial" pitchFamily="34" charset="0"/>
              </a:rPr>
              <a:t> de </a:t>
            </a:r>
            <a:r>
              <a:rPr lang="en-US" dirty="0" err="1">
                <a:latin typeface="Arial" pitchFamily="34" charset="0"/>
              </a:rPr>
              <a:t>queda</a:t>
            </a:r>
            <a:r>
              <a:rPr lang="en-US" dirty="0">
                <a:latin typeface="Arial" pitchFamily="34" charset="0"/>
              </a:rPr>
              <a:t> </a:t>
            </a:r>
            <a:r>
              <a:rPr lang="en-US" dirty="0" err="1">
                <a:latin typeface="Arial" pitchFamily="34" charset="0"/>
              </a:rPr>
              <a:t>da</a:t>
            </a:r>
            <a:r>
              <a:rPr lang="en-US" dirty="0">
                <a:latin typeface="Arial" pitchFamily="34" charset="0"/>
              </a:rPr>
              <a:t> </a:t>
            </a:r>
            <a:r>
              <a:rPr lang="en-US" dirty="0" err="1">
                <a:latin typeface="Arial" pitchFamily="34" charset="0"/>
              </a:rPr>
              <a:t>estrutura</a:t>
            </a:r>
            <a:r>
              <a:rPr lang="en-US" dirty="0">
                <a:latin typeface="Arial" pitchFamily="34" charset="0"/>
              </a:rPr>
              <a:t>, </a:t>
            </a:r>
            <a:r>
              <a:rPr lang="en-US" dirty="0" err="1">
                <a:latin typeface="Arial" pitchFamily="34" charset="0"/>
              </a:rPr>
              <a:t>neste</a:t>
            </a:r>
            <a:r>
              <a:rPr lang="en-US" dirty="0">
                <a:latin typeface="Arial" pitchFamily="34" charset="0"/>
              </a:rPr>
              <a:t> </a:t>
            </a:r>
            <a:r>
              <a:rPr lang="en-US" dirty="0" err="1">
                <a:latin typeface="Arial" pitchFamily="34" charset="0"/>
              </a:rPr>
              <a:t>caso</a:t>
            </a:r>
            <a:r>
              <a:rPr lang="en-US" dirty="0">
                <a:latin typeface="Arial" pitchFamily="34" charset="0"/>
              </a:rPr>
              <a:t>, </a:t>
            </a:r>
            <a:r>
              <a:rPr lang="en-US" dirty="0" err="1">
                <a:latin typeface="Arial" pitchFamily="34" charset="0"/>
              </a:rPr>
              <a:t>foi</a:t>
            </a:r>
            <a:r>
              <a:rPr lang="en-US" dirty="0">
                <a:latin typeface="Arial" pitchFamily="34" charset="0"/>
              </a:rPr>
              <a:t> </a:t>
            </a:r>
            <a:r>
              <a:rPr lang="en-US" dirty="0" err="1">
                <a:latin typeface="Arial" pitchFamily="34" charset="0"/>
              </a:rPr>
              <a:t>eliminado</a:t>
            </a:r>
            <a:r>
              <a:rPr lang="en-US" dirty="0">
                <a:latin typeface="Arial" pitchFamily="34" charset="0"/>
              </a:rPr>
              <a:t>.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217FF22-3F5B-5A47-A5AA-0A759935B072}" type="slidenum">
              <a:rPr lang="pt-BR"/>
              <a:pPr/>
              <a:t>11</a:t>
            </a:fld>
            <a:endParaRPr lang="pt-BR"/>
          </a:p>
        </p:txBody>
      </p:sp>
      <p:sp>
        <p:nvSpPr>
          <p:cNvPr id="38915"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2" tIns="46587" rIns="93172" bIns="46587" anchor="ctr">
            <a:prstTxWarp prst="textNoShape">
              <a:avLst/>
            </a:prstTxWarp>
          </a:bodyPr>
          <a:lstStyle/>
          <a:p>
            <a:endParaRPr lang="pt-BR"/>
          </a:p>
        </p:txBody>
      </p:sp>
      <p:sp>
        <p:nvSpPr>
          <p:cNvPr id="38916" name="Rectangle 2"/>
          <p:cNvSpPr>
            <a:spLocks noGrp="1" noChangeArrowheads="1"/>
          </p:cNvSpPr>
          <p:nvPr>
            <p:ph type="body"/>
          </p:nvPr>
        </p:nvSpPr>
        <p:spPr>
          <a:xfrm>
            <a:off x="935039" y="4416426"/>
            <a:ext cx="5140325" cy="4192588"/>
          </a:xfrm>
          <a:solidFill>
            <a:srgbClr val="FFFFFF"/>
          </a:solidFill>
          <a:ln w="9360">
            <a:solidFill>
              <a:srgbClr val="000000"/>
            </a:solid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44626D7-6074-4614-B503-E060E88E1204}" type="slidenum">
              <a:rPr lang="en-US"/>
              <a:pPr/>
              <a:t>92</a:t>
            </a:fld>
            <a:endParaRPr lang="en-US"/>
          </a:p>
        </p:txBody>
      </p:sp>
      <p:sp>
        <p:nvSpPr>
          <p:cNvPr id="204802" name="Rectangle 2"/>
          <p:cNvSpPr>
            <a:spLocks noGrp="1" noRot="1" noChangeAspect="1" noChangeArrowheads="1" noTextEdit="1"/>
          </p:cNvSpPr>
          <p:nvPr>
            <p:ph type="sldImg"/>
          </p:nvPr>
        </p:nvSpPr>
        <p:spPr>
          <a:ln/>
        </p:spPr>
      </p:sp>
      <p:sp>
        <p:nvSpPr>
          <p:cNvPr id="204804" name="Rectangle 4"/>
          <p:cNvSpPr>
            <a:spLocks noGrp="1" noChangeArrowheads="1"/>
          </p:cNvSpPr>
          <p:nvPr>
            <p:ph type="body" idx="1"/>
          </p:nvPr>
        </p:nvSpPr>
        <p:spPr/>
        <p:txBody>
          <a:bodyPr/>
          <a:lstStyle/>
          <a:p>
            <a:r>
              <a:rPr lang="pt-PT" dirty="0">
                <a:latin typeface="Arial" pitchFamily="34" charset="0"/>
              </a:rPr>
              <a:t>A possibilidade de ser montado na superfície </a:t>
            </a:r>
            <a:r>
              <a:rPr lang="pt-BR" dirty="0">
                <a:latin typeface="Arial" pitchFamily="34" charset="0"/>
              </a:rPr>
              <a:t>da parede</a:t>
            </a:r>
            <a:r>
              <a:rPr lang="pt-PT" dirty="0">
                <a:latin typeface="Arial" pitchFamily="34" charset="0"/>
              </a:rPr>
              <a:t> da estrutura  ou ser montado usando um suporte para apoiá-lo na beirada da estrutura, permite flexibilidade para empregadores ao usar os sistemas de guardrail que acabamos de ver.</a:t>
            </a:r>
          </a:p>
          <a:p>
            <a:r>
              <a:rPr lang="pt-PT" dirty="0">
                <a:latin typeface="Arial" pitchFamily="34" charset="0"/>
              </a:rPr>
              <a:t/>
            </a:r>
            <a:br>
              <a:rPr lang="pt-PT" dirty="0">
                <a:latin typeface="Arial" pitchFamily="34" charset="0"/>
              </a:rPr>
            </a:br>
            <a:r>
              <a:rPr lang="pt-PT" dirty="0">
                <a:latin typeface="Arial" pitchFamily="34" charset="0"/>
              </a:rPr>
              <a:t>De qualquer forma, deve-se consultar as instruções do fabricante ou um engenheiro profissional registrado para assegurar a instalação adequada. </a:t>
            </a:r>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73BAA54-8C67-4A54-8954-6AFCE1FD08FD}" type="slidenum">
              <a:rPr lang="en-US"/>
              <a:pPr/>
              <a:t>93</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r>
              <a:rPr lang="pt-PT" dirty="0">
                <a:latin typeface="Arial" pitchFamily="34" charset="0"/>
              </a:rPr>
              <a:t>Neste slide, vemos trabalhos sendo executados no telhado com a proteção de guardrails.</a:t>
            </a:r>
            <a:r>
              <a:rPr lang="en-US" dirty="0">
                <a:latin typeface="Arial" pitchFamily="34" charset="0"/>
              </a:rPr>
              <a:t/>
            </a:r>
            <a:br>
              <a:rPr lang="en-US" dirty="0">
                <a:latin typeface="Arial" pitchFamily="34" charset="0"/>
              </a:rPr>
            </a:br>
            <a:r>
              <a:rPr lang="en-US" dirty="0">
                <a:latin typeface="Arial" pitchFamily="34" charset="0"/>
              </a:rPr>
              <a:t>A </a:t>
            </a:r>
            <a:r>
              <a:rPr lang="en-US" dirty="0" err="1">
                <a:latin typeface="Arial" pitchFamily="34" charset="0"/>
              </a:rPr>
              <a:t>imagem</a:t>
            </a:r>
            <a:r>
              <a:rPr lang="en-US" dirty="0">
                <a:latin typeface="Arial" pitchFamily="34" charset="0"/>
              </a:rPr>
              <a:t> à </a:t>
            </a:r>
            <a:r>
              <a:rPr lang="en-US" dirty="0" err="1">
                <a:latin typeface="Arial" pitchFamily="34" charset="0"/>
              </a:rPr>
              <a:t>direita</a:t>
            </a:r>
            <a:r>
              <a:rPr lang="en-US" dirty="0">
                <a:latin typeface="Arial" pitchFamily="34" charset="0"/>
              </a:rPr>
              <a:t> </a:t>
            </a:r>
            <a:r>
              <a:rPr lang="en-US" dirty="0" err="1">
                <a:latin typeface="Arial" pitchFamily="34" charset="0"/>
              </a:rPr>
              <a:t>não</a:t>
            </a:r>
            <a:r>
              <a:rPr lang="en-US" dirty="0">
                <a:latin typeface="Arial" pitchFamily="34" charset="0"/>
              </a:rPr>
              <a:t> tem </a:t>
            </a:r>
            <a:r>
              <a:rPr lang="en-US" dirty="0" err="1">
                <a:latin typeface="Arial" pitchFamily="34" charset="0"/>
              </a:rPr>
              <a:t>proteção</a:t>
            </a:r>
            <a:r>
              <a:rPr lang="en-US" dirty="0">
                <a:latin typeface="Arial" pitchFamily="34" charset="0"/>
              </a:rPr>
              <a:t> </a:t>
            </a:r>
            <a:r>
              <a:rPr lang="en-US" dirty="0" err="1">
                <a:latin typeface="Arial" pitchFamily="34" charset="0"/>
              </a:rPr>
              <a:t>para</a:t>
            </a:r>
            <a:r>
              <a:rPr lang="en-US" dirty="0">
                <a:latin typeface="Arial" pitchFamily="34" charset="0"/>
              </a:rPr>
              <a:t> as </a:t>
            </a:r>
            <a:r>
              <a:rPr lang="en-US" dirty="0" err="1">
                <a:latin typeface="Arial" pitchFamily="34" charset="0"/>
              </a:rPr>
              <a:t>bairadas</a:t>
            </a:r>
            <a:r>
              <a:rPr lang="en-US" dirty="0">
                <a:latin typeface="Arial" pitchFamily="34" charset="0"/>
              </a:rPr>
              <a:t> e de </a:t>
            </a:r>
            <a:r>
              <a:rPr lang="en-US" dirty="0" err="1">
                <a:latin typeface="Arial" pitchFamily="34" charset="0"/>
              </a:rPr>
              <a:t>inclinação</a:t>
            </a:r>
            <a:r>
              <a:rPr lang="en-US" dirty="0">
                <a:latin typeface="Arial" pitchFamily="34" charset="0"/>
              </a:rPr>
              <a:t>, </a:t>
            </a:r>
            <a:r>
              <a:rPr lang="en-US" dirty="0" err="1">
                <a:latin typeface="Arial" pitchFamily="34" charset="0"/>
              </a:rPr>
              <a:t>há</a:t>
            </a:r>
            <a:r>
              <a:rPr lang="en-US" dirty="0">
                <a:latin typeface="Arial" pitchFamily="34" charset="0"/>
              </a:rPr>
              <a:t> </a:t>
            </a:r>
            <a:r>
              <a:rPr lang="en-US" dirty="0" err="1">
                <a:latin typeface="Arial" pitchFamily="34" charset="0"/>
              </a:rPr>
              <a:t>como</a:t>
            </a:r>
            <a:r>
              <a:rPr lang="en-US" dirty="0">
                <a:latin typeface="Arial" pitchFamily="34" charset="0"/>
              </a:rPr>
              <a:t> </a:t>
            </a:r>
            <a:r>
              <a:rPr lang="en-US" dirty="0" err="1">
                <a:latin typeface="Arial" pitchFamily="34" charset="0"/>
              </a:rPr>
              <a:t>proteger</a:t>
            </a:r>
            <a:r>
              <a:rPr lang="en-US" dirty="0">
                <a:latin typeface="Arial" pitchFamily="34" charset="0"/>
              </a:rPr>
              <a:t> </a:t>
            </a:r>
            <a:r>
              <a:rPr lang="en-US" dirty="0" err="1">
                <a:latin typeface="Arial" pitchFamily="34" charset="0"/>
              </a:rPr>
              <a:t>esse</a:t>
            </a:r>
            <a:r>
              <a:rPr lang="en-US" dirty="0">
                <a:latin typeface="Arial" pitchFamily="34" charset="0"/>
              </a:rPr>
              <a:t> </a:t>
            </a:r>
            <a:r>
              <a:rPr lang="en-US" dirty="0" err="1">
                <a:latin typeface="Arial" pitchFamily="34" charset="0"/>
              </a:rPr>
              <a:t>trabalhador</a:t>
            </a:r>
            <a:r>
              <a:rPr lang="en-US" dirty="0">
                <a:latin typeface="Arial" pitchFamily="34" charset="0"/>
              </a:rPr>
              <a:t> (</a:t>
            </a:r>
            <a:r>
              <a:rPr lang="en-US" dirty="0" err="1">
                <a:latin typeface="Arial" pitchFamily="34" charset="0"/>
              </a:rPr>
              <a:t>redes</a:t>
            </a:r>
            <a:r>
              <a:rPr lang="en-US" dirty="0">
                <a:latin typeface="Arial" pitchFamily="34" charset="0"/>
              </a:rPr>
              <a:t> de </a:t>
            </a:r>
            <a:r>
              <a:rPr lang="en-US" dirty="0" err="1">
                <a:latin typeface="Arial" pitchFamily="34" charset="0"/>
              </a:rPr>
              <a:t>segurança</a:t>
            </a:r>
            <a:r>
              <a:rPr lang="en-US" dirty="0">
                <a:latin typeface="Arial" pitchFamily="34" charset="0"/>
              </a:rPr>
              <a:t> </a:t>
            </a:r>
            <a:r>
              <a:rPr lang="en-US" dirty="0" err="1">
                <a:latin typeface="Arial" pitchFamily="34" charset="0"/>
              </a:rPr>
              <a:t>ou</a:t>
            </a:r>
            <a:r>
              <a:rPr lang="en-US" dirty="0">
                <a:latin typeface="Arial" pitchFamily="34" charset="0"/>
              </a:rPr>
              <a:t> </a:t>
            </a:r>
            <a:r>
              <a:rPr lang="en-US" dirty="0" err="1">
                <a:latin typeface="Arial" pitchFamily="34" charset="0"/>
              </a:rPr>
              <a:t>sistema</a:t>
            </a:r>
            <a:r>
              <a:rPr lang="en-US" dirty="0">
                <a:latin typeface="Arial" pitchFamily="34" charset="0"/>
              </a:rPr>
              <a:t> de guardrail, </a:t>
            </a:r>
            <a:r>
              <a:rPr lang="en-US" dirty="0" err="1">
                <a:latin typeface="Arial" pitchFamily="34" charset="0"/>
              </a:rPr>
              <a:t>ou</a:t>
            </a:r>
            <a:r>
              <a:rPr lang="en-US" dirty="0">
                <a:latin typeface="Arial" pitchFamily="34" charset="0"/>
              </a:rPr>
              <a:t> se </a:t>
            </a:r>
            <a:r>
              <a:rPr lang="en-US" dirty="0" err="1">
                <a:latin typeface="Arial" pitchFamily="34" charset="0"/>
              </a:rPr>
              <a:t>segurança</a:t>
            </a:r>
            <a:r>
              <a:rPr lang="en-US" dirty="0">
                <a:latin typeface="Arial" pitchFamily="34" charset="0"/>
              </a:rPr>
              <a:t> </a:t>
            </a:r>
            <a:r>
              <a:rPr lang="en-US" dirty="0" err="1">
                <a:latin typeface="Arial" pitchFamily="34" charset="0"/>
              </a:rPr>
              <a:t>pessoal</a:t>
            </a:r>
            <a:r>
              <a:rPr lang="en-US" dirty="0">
                <a:latin typeface="Arial" pitchFamily="34" charset="0"/>
              </a:rPr>
              <a:t>) </a:t>
            </a:r>
            <a:r>
              <a:rPr lang="en-US" dirty="0" err="1">
                <a:latin typeface="Arial" pitchFamily="34" charset="0"/>
              </a:rPr>
              <a:t>deve</a:t>
            </a:r>
            <a:r>
              <a:rPr lang="en-US" dirty="0">
                <a:latin typeface="Arial" pitchFamily="34" charset="0"/>
              </a:rPr>
              <a:t> ser </a:t>
            </a:r>
            <a:r>
              <a:rPr lang="en-US" dirty="0" err="1">
                <a:latin typeface="Arial" pitchFamily="34" charset="0"/>
              </a:rPr>
              <a:t>usado</a:t>
            </a:r>
            <a:r>
              <a:rPr lang="en-US" dirty="0">
                <a:latin typeface="Arial" pitchFamily="34" charset="0"/>
              </a:rPr>
              <a:t>.</a:t>
            </a:r>
          </a:p>
          <a:p>
            <a:r>
              <a:rPr lang="pt-BR" dirty="0">
                <a:latin typeface="Arial" pitchFamily="34" charset="0"/>
              </a:rPr>
              <a:t> </a:t>
            </a:r>
            <a:endParaRPr lang="en-US" dirty="0">
              <a:latin typeface="Arial" pitchFamily="34" charset="0"/>
            </a:endParaRPr>
          </a:p>
          <a:p>
            <a:r>
              <a:rPr lang="pt-PT" dirty="0">
                <a:latin typeface="Arial" pitchFamily="34" charset="0"/>
              </a:rPr>
              <a:t>Já na imagem à direita, não há proteção nas beiradas, porém algo dever ser feito para proteger esse trabalhador de quedas, usar (</a:t>
            </a:r>
            <a:r>
              <a:rPr lang="en-US" dirty="0">
                <a:latin typeface="Arial" pitchFamily="34" charset="0"/>
              </a:rPr>
              <a:t>guardrail, </a:t>
            </a:r>
            <a:r>
              <a:rPr lang="en-US" dirty="0" err="1">
                <a:latin typeface="Arial" pitchFamily="34" charset="0"/>
              </a:rPr>
              <a:t>redes</a:t>
            </a:r>
            <a:r>
              <a:rPr lang="en-US" dirty="0">
                <a:latin typeface="Arial" pitchFamily="34" charset="0"/>
              </a:rPr>
              <a:t> de </a:t>
            </a:r>
            <a:r>
              <a:rPr lang="en-US" dirty="0" err="1">
                <a:latin typeface="Arial" pitchFamily="34" charset="0"/>
              </a:rPr>
              <a:t>segurança</a:t>
            </a:r>
            <a:r>
              <a:rPr lang="en-US" dirty="0">
                <a:latin typeface="Arial" pitchFamily="34" charset="0"/>
              </a:rPr>
              <a:t> </a:t>
            </a:r>
            <a:r>
              <a:rPr lang="en-US" dirty="0" err="1">
                <a:latin typeface="Arial" pitchFamily="34" charset="0"/>
              </a:rPr>
              <a:t>ou</a:t>
            </a:r>
            <a:r>
              <a:rPr lang="en-US" dirty="0">
                <a:latin typeface="Arial" pitchFamily="34" charset="0"/>
              </a:rPr>
              <a:t> </a:t>
            </a:r>
            <a:r>
              <a:rPr lang="en-US" dirty="0" err="1">
                <a:latin typeface="Arial" pitchFamily="34" charset="0"/>
              </a:rPr>
              <a:t>Sistema</a:t>
            </a:r>
            <a:r>
              <a:rPr lang="en-US" dirty="0">
                <a:latin typeface="Arial" pitchFamily="34" charset="0"/>
              </a:rPr>
              <a:t> </a:t>
            </a:r>
            <a:r>
              <a:rPr lang="en-US" dirty="0" err="1">
                <a:latin typeface="Arial" pitchFamily="34" charset="0"/>
              </a:rPr>
              <a:t>Pessoal</a:t>
            </a:r>
            <a:r>
              <a:rPr lang="en-US" dirty="0">
                <a:latin typeface="Arial" pitchFamily="34" charset="0"/>
              </a:rPr>
              <a:t> de </a:t>
            </a:r>
            <a:r>
              <a:rPr lang="en-US" dirty="0" err="1">
                <a:latin typeface="Arial" pitchFamily="34" charset="0"/>
              </a:rPr>
              <a:t>Proteção</a:t>
            </a:r>
            <a:r>
              <a:rPr lang="en-US" dirty="0">
                <a:latin typeface="Arial" pitchFamily="34" charset="0"/>
              </a:rPr>
              <a:t>) é o ideal.</a:t>
            </a:r>
          </a:p>
          <a:p>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2C755DF-8708-49AF-9CA2-102B15318547}" type="slidenum">
              <a:rPr lang="en-US"/>
              <a:pPr/>
              <a:t>94</a:t>
            </a:fld>
            <a:endParaRPr lang="en-US"/>
          </a:p>
        </p:txBody>
      </p:sp>
      <p:sp>
        <p:nvSpPr>
          <p:cNvPr id="208898" name="Rectangle 2"/>
          <p:cNvSpPr>
            <a:spLocks noGrp="1" noRot="1" noChangeAspect="1" noChangeArrowheads="1" noTextEdit="1"/>
          </p:cNvSpPr>
          <p:nvPr>
            <p:ph type="sldImg"/>
          </p:nvPr>
        </p:nvSpPr>
        <p:spPr>
          <a:ln/>
        </p:spPr>
      </p:sp>
      <p:sp>
        <p:nvSpPr>
          <p:cNvPr id="208900" name="Rectangle 4"/>
          <p:cNvSpPr>
            <a:spLocks noGrp="1" noChangeArrowheads="1"/>
          </p:cNvSpPr>
          <p:nvPr>
            <p:ph type="body" idx="1"/>
          </p:nvPr>
        </p:nvSpPr>
        <p:spPr/>
        <p:txBody>
          <a:bodyPr/>
          <a:lstStyle/>
          <a:p>
            <a:r>
              <a:rPr lang="pt-PT" dirty="0">
                <a:latin typeface="Arial" pitchFamily="34" charset="0"/>
              </a:rPr>
              <a:t>Aqui estão guardrails que foram colocados antes ou depois do revestimento e deixado no local para que o trabalho no telhedo possa ser executado.</a:t>
            </a:r>
            <a:br>
              <a:rPr lang="pt-PT" dirty="0">
                <a:latin typeface="Arial" pitchFamily="34" charset="0"/>
              </a:rPr>
            </a:br>
            <a:r>
              <a:rPr lang="pt-PT" dirty="0">
                <a:latin typeface="Arial" pitchFamily="34" charset="0"/>
              </a:rPr>
              <a:t>A coordenação adequada pode levar um sistema a cobrir a necessidade de várias etapas da construção. </a:t>
            </a:r>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CC38BED-C6BA-4DFB-8F42-8352C82949EF}" type="slidenum">
              <a:rPr lang="en-US"/>
              <a:pPr/>
              <a:t>95</a:t>
            </a:fld>
            <a:endParaRPr lang="en-US"/>
          </a:p>
        </p:txBody>
      </p:sp>
      <p:sp>
        <p:nvSpPr>
          <p:cNvPr id="210946" name="Rectangle 2"/>
          <p:cNvSpPr>
            <a:spLocks noGrp="1" noRot="1" noChangeAspect="1" noChangeArrowheads="1" noTextEdit="1"/>
          </p:cNvSpPr>
          <p:nvPr>
            <p:ph type="sldImg"/>
          </p:nvPr>
        </p:nvSpPr>
        <p:spPr>
          <a:ln/>
        </p:spPr>
      </p:sp>
      <p:sp>
        <p:nvSpPr>
          <p:cNvPr id="210948" name="Rectangle 4"/>
          <p:cNvSpPr>
            <a:spLocks noGrp="1" noChangeArrowheads="1"/>
          </p:cNvSpPr>
          <p:nvPr>
            <p:ph type="body" idx="1"/>
          </p:nvPr>
        </p:nvSpPr>
        <p:spPr/>
        <p:txBody>
          <a:bodyPr/>
          <a:lstStyle/>
          <a:p>
            <a:r>
              <a:rPr lang="pt-BR" dirty="0" smtClean="0"/>
              <a:t>A</a:t>
            </a:r>
            <a:r>
              <a:rPr lang="pt-BR" baseline="0" dirty="0" smtClean="0"/>
              <a:t> seguir, vamos dar uma olhada em redes de segurança.</a:t>
            </a:r>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3F188D7-6505-4790-9371-AE89FF86C156}" type="slidenum">
              <a:rPr lang="en-US"/>
              <a:pPr/>
              <a:t>96</a:t>
            </a:fld>
            <a:endParaRPr lang="en-US"/>
          </a:p>
        </p:txBody>
      </p:sp>
      <p:sp>
        <p:nvSpPr>
          <p:cNvPr id="212994" name="Rectangle 2"/>
          <p:cNvSpPr>
            <a:spLocks noGrp="1" noRot="1" noChangeAspect="1" noChangeArrowheads="1" noTextEdit="1"/>
          </p:cNvSpPr>
          <p:nvPr>
            <p:ph type="sldImg"/>
          </p:nvPr>
        </p:nvSpPr>
        <p:spPr>
          <a:ln/>
        </p:spPr>
      </p:sp>
      <p:sp>
        <p:nvSpPr>
          <p:cNvPr id="212996" name="Rectangle 4"/>
          <p:cNvSpPr>
            <a:spLocks noGrp="1" noChangeArrowheads="1"/>
          </p:cNvSpPr>
          <p:nvPr>
            <p:ph type="body" idx="1"/>
          </p:nvPr>
        </p:nvSpPr>
        <p:spPr/>
        <p:txBody>
          <a:bodyPr/>
          <a:lstStyle/>
          <a:p>
            <a:pPr lvl="1" indent="-228587"/>
            <a:r>
              <a:rPr lang="pt-PT" dirty="0">
                <a:latin typeface="Arial" pitchFamily="34" charset="0"/>
              </a:rPr>
              <a:t>Embora não sejam freqüentemente utilizadas na construção civil residencial, redes de segurança são outra forma de evitar quedas. Este sistema também é chamado passivo, porque quando está devidamente instalado e mantido, os trabalhadores não têm que fazer nada para que o sistema seja seguro.</a:t>
            </a:r>
            <a:br>
              <a:rPr lang="pt-PT" dirty="0">
                <a:latin typeface="Arial" pitchFamily="34" charset="0"/>
              </a:rPr>
            </a:br>
            <a:r>
              <a:rPr lang="pt-PT" dirty="0">
                <a:latin typeface="Arial" pitchFamily="34" charset="0"/>
              </a:rPr>
              <a:t>A instalação, os ajustes e a manutenção da rede, deve ser feita somente por pessoas devidamente treinadas para tal.</a:t>
            </a:r>
            <a:br>
              <a:rPr lang="pt-PT" dirty="0">
                <a:latin typeface="Arial" pitchFamily="34" charset="0"/>
              </a:rPr>
            </a:br>
            <a:r>
              <a:rPr lang="pt-PT" dirty="0">
                <a:latin typeface="Arial" pitchFamily="34" charset="0"/>
              </a:rPr>
              <a:t>No entanto, quando as redes de segurança são utilizados, eles devem ser:</a:t>
            </a:r>
            <a:br>
              <a:rPr lang="pt-PT" dirty="0">
                <a:latin typeface="Arial" pitchFamily="34" charset="0"/>
              </a:rPr>
            </a:br>
            <a:endParaRPr lang="en-US" dirty="0" smtClean="0"/>
          </a:p>
          <a:p>
            <a:pPr lvl="1" indent="-228587">
              <a:buFontTx/>
              <a:buChar char="•"/>
            </a:pPr>
            <a:r>
              <a:rPr lang="en-US" dirty="0" err="1" smtClean="0"/>
              <a:t>Colocadas</a:t>
            </a:r>
            <a:r>
              <a:rPr lang="en-US" baseline="0" dirty="0" smtClean="0"/>
              <a:t> o </a:t>
            </a:r>
            <a:r>
              <a:rPr lang="en-US" baseline="0" dirty="0" err="1" smtClean="0"/>
              <a:t>mais</a:t>
            </a:r>
            <a:r>
              <a:rPr lang="en-US" baseline="0" dirty="0" smtClean="0"/>
              <a:t> </a:t>
            </a:r>
            <a:r>
              <a:rPr lang="en-US" baseline="0" dirty="0" err="1" smtClean="0"/>
              <a:t>perto</a:t>
            </a:r>
            <a:r>
              <a:rPr lang="en-US" baseline="0" dirty="0" smtClean="0"/>
              <a:t> </a:t>
            </a:r>
            <a:r>
              <a:rPr lang="en-US" baseline="0" dirty="0" err="1" smtClean="0"/>
              <a:t>possível</a:t>
            </a:r>
            <a:r>
              <a:rPr lang="en-US" baseline="0" dirty="0" smtClean="0"/>
              <a:t> </a:t>
            </a:r>
            <a:r>
              <a:rPr lang="en-US" baseline="0" dirty="0" err="1" smtClean="0"/>
              <a:t>abaixo</a:t>
            </a:r>
            <a:r>
              <a:rPr lang="en-US" dirty="0" smtClean="0"/>
              <a:t> </a:t>
            </a:r>
            <a:r>
              <a:rPr lang="en-US" dirty="0" err="1" smtClean="0"/>
              <a:t>da</a:t>
            </a:r>
            <a:r>
              <a:rPr lang="en-US" dirty="0" smtClean="0"/>
              <a:t> </a:t>
            </a:r>
            <a:r>
              <a:rPr lang="en-US" dirty="0" err="1" smtClean="0"/>
              <a:t>superfície</a:t>
            </a:r>
            <a:r>
              <a:rPr lang="en-US" dirty="0" smtClean="0"/>
              <a:t> </a:t>
            </a:r>
            <a:r>
              <a:rPr lang="en-US" dirty="0" err="1" smtClean="0"/>
              <a:t>onde</a:t>
            </a:r>
            <a:r>
              <a:rPr lang="en-US" baseline="0" dirty="0" smtClean="0"/>
              <a:t> </a:t>
            </a:r>
            <a:r>
              <a:rPr lang="en-US" baseline="0" dirty="0" err="1" smtClean="0"/>
              <a:t>os</a:t>
            </a:r>
            <a:r>
              <a:rPr lang="en-US" baseline="0" dirty="0" smtClean="0"/>
              <a:t> </a:t>
            </a:r>
            <a:r>
              <a:rPr lang="en-US" baseline="0" dirty="0" err="1" smtClean="0"/>
              <a:t>trabalhadores</a:t>
            </a:r>
            <a:r>
              <a:rPr lang="en-US" dirty="0" smtClean="0"/>
              <a:t> </a:t>
            </a:r>
            <a:r>
              <a:rPr lang="en-US" dirty="0" err="1" smtClean="0"/>
              <a:t>estão</a:t>
            </a:r>
            <a:r>
              <a:rPr lang="en-US" baseline="0" dirty="0" smtClean="0"/>
              <a:t> </a:t>
            </a:r>
            <a:r>
              <a:rPr lang="en-US" baseline="0" dirty="0" err="1" smtClean="0"/>
              <a:t>executando</a:t>
            </a:r>
            <a:r>
              <a:rPr lang="en-US" baseline="0" dirty="0" smtClean="0"/>
              <a:t> o </a:t>
            </a:r>
            <a:r>
              <a:rPr lang="en-US" baseline="0" dirty="0" err="1" smtClean="0"/>
              <a:t>serviço</a:t>
            </a:r>
            <a:r>
              <a:rPr lang="en-US" baseline="0" dirty="0" smtClean="0"/>
              <a:t>.</a:t>
            </a:r>
            <a:endParaRPr lang="en-US" dirty="0"/>
          </a:p>
          <a:p>
            <a:pPr lvl="1" indent="-228587">
              <a:buFontTx/>
              <a:buChar char="•"/>
            </a:pPr>
            <a:r>
              <a:rPr lang="pt-BR" dirty="0" err="1" smtClean="0"/>
              <a:t>Suspenças</a:t>
            </a:r>
            <a:r>
              <a:rPr lang="pt-BR" baseline="0" dirty="0" smtClean="0"/>
              <a:t> com altura o suficiente para evitar o contato com a superfície ou </a:t>
            </a:r>
            <a:r>
              <a:rPr lang="pt-BR" baseline="0" dirty="0" err="1" smtClean="0"/>
              <a:t>estrturas</a:t>
            </a:r>
            <a:r>
              <a:rPr lang="pt-BR" baseline="0" dirty="0" smtClean="0"/>
              <a:t> abaixo. </a:t>
            </a:r>
            <a:endParaRPr lang="en-US" dirty="0"/>
          </a:p>
          <a:p>
            <a:pPr lvl="1" indent="-228587">
              <a:buFontTx/>
              <a:buChar char="•"/>
            </a:pPr>
            <a:r>
              <a:rPr lang="pt-BR" dirty="0" smtClean="0"/>
              <a:t>Testadas</a:t>
            </a:r>
            <a:r>
              <a:rPr lang="pt-BR" baseline="0" dirty="0" smtClean="0"/>
              <a:t> ou haver certificados dos testes feitos.</a:t>
            </a:r>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9128769-BDEF-47C7-8377-687B9442D843}" type="slidenum">
              <a:rPr lang="en-US"/>
              <a:pPr/>
              <a:t>97</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pt-BR" dirty="0" smtClean="0"/>
              <a:t>Este quadro mostra as características dos aspectos verticais</a:t>
            </a:r>
            <a:r>
              <a:rPr lang="pt-BR" baseline="0" dirty="0" smtClean="0"/>
              <a:t> e horizontais da rede em uso.</a:t>
            </a:r>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96998C7-5664-40EA-A58A-74BCD565E8B7}" type="slidenum">
              <a:rPr lang="en-US"/>
              <a:pPr/>
              <a:t>98</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r>
              <a:rPr lang="pt-BR" dirty="0" smtClean="0"/>
              <a:t>Este slide mostra as redes de proteção sendo usadas e colocadas de forma</a:t>
            </a:r>
            <a:r>
              <a:rPr lang="pt-BR" baseline="0" dirty="0" smtClean="0"/>
              <a:t> a</a:t>
            </a:r>
            <a:r>
              <a:rPr lang="pt-BR" dirty="0" smtClean="0"/>
              <a:t> evitar</a:t>
            </a:r>
            <a:r>
              <a:rPr lang="pt-BR" baseline="0" dirty="0" smtClean="0"/>
              <a:t> que o trabalhador entre em contato com a superfície abaixo. </a:t>
            </a:r>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A79EFA3-594C-42E0-8B83-E3F4FFA84F4B}" type="slidenum">
              <a:rPr lang="en-US"/>
              <a:pPr/>
              <a:t>99</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pPr lvl="1" indent="-228587"/>
            <a:r>
              <a:rPr lang="pt-PT" dirty="0">
                <a:latin typeface="Arial" pitchFamily="34" charset="0"/>
              </a:rPr>
              <a:t>Finalmente</a:t>
            </a:r>
            <a:r>
              <a:rPr lang="en-US" dirty="0" smtClean="0"/>
              <a:t>,</a:t>
            </a:r>
            <a:r>
              <a:rPr lang="pt-PT" dirty="0">
                <a:latin typeface="Arial" pitchFamily="34" charset="0"/>
              </a:rPr>
              <a:t> vamos dar uma olhada no que pode ser a forma mais utilizada de proteção contra quedas usada na construção civil residencial ... o "Sistemas de proteção pessoal”.</a:t>
            </a:r>
            <a:br>
              <a:rPr lang="pt-PT" dirty="0">
                <a:latin typeface="Arial" pitchFamily="34" charset="0"/>
              </a:rPr>
            </a:br>
            <a:r>
              <a:rPr lang="pt-PT" dirty="0">
                <a:latin typeface="Arial" pitchFamily="34" charset="0"/>
              </a:rPr>
              <a:t>O Sistema de proteção pessoal deve ser:</a:t>
            </a:r>
            <a:br>
              <a:rPr lang="pt-PT" dirty="0">
                <a:latin typeface="Arial" pitchFamily="34" charset="0"/>
              </a:rPr>
            </a:br>
            <a:endParaRPr lang="en-US" dirty="0" smtClean="0"/>
          </a:p>
          <a:p>
            <a:pPr lvl="1" indent="-228587">
              <a:buFontTx/>
              <a:buChar char="•"/>
            </a:pPr>
            <a:r>
              <a:rPr lang="pt-PT" dirty="0">
                <a:latin typeface="Arial" pitchFamily="34" charset="0"/>
              </a:rPr>
              <a:t>Ser concebidos de modo que um empregado não despenque em queda livre</a:t>
            </a:r>
            <a:r>
              <a:rPr lang="en-US" dirty="0" smtClean="0"/>
              <a:t> </a:t>
            </a:r>
            <a:r>
              <a:rPr lang="en-US" dirty="0" err="1" smtClean="0"/>
              <a:t>por</a:t>
            </a:r>
            <a:r>
              <a:rPr lang="en-US" dirty="0" smtClean="0"/>
              <a:t> </a:t>
            </a:r>
            <a:r>
              <a:rPr lang="en-US" dirty="0" err="1" smtClean="0"/>
              <a:t>mais</a:t>
            </a:r>
            <a:r>
              <a:rPr lang="en-US" dirty="0" smtClean="0"/>
              <a:t> de 6 </a:t>
            </a:r>
            <a:r>
              <a:rPr lang="en-US" dirty="0" err="1" smtClean="0"/>
              <a:t>pés</a:t>
            </a:r>
            <a:r>
              <a:rPr lang="en-US" dirty="0" smtClean="0"/>
              <a:t> (feet), </a:t>
            </a:r>
            <a:r>
              <a:rPr lang="en-US" dirty="0" err="1" smtClean="0"/>
              <a:t>nem</a:t>
            </a:r>
            <a:r>
              <a:rPr lang="en-US" dirty="0" smtClean="0"/>
              <a:t> </a:t>
            </a:r>
            <a:r>
              <a:rPr lang="en-US" dirty="0" err="1" smtClean="0"/>
              <a:t>atinja</a:t>
            </a:r>
            <a:r>
              <a:rPr lang="en-US" dirty="0" smtClean="0"/>
              <a:t> o </a:t>
            </a:r>
            <a:r>
              <a:rPr lang="en-US" dirty="0" err="1" smtClean="0"/>
              <a:t>chão</a:t>
            </a:r>
            <a:r>
              <a:rPr lang="en-US" dirty="0" smtClean="0"/>
              <a:t> </a:t>
            </a:r>
            <a:r>
              <a:rPr lang="en-US" dirty="0" err="1" smtClean="0"/>
              <a:t>lá</a:t>
            </a:r>
            <a:r>
              <a:rPr lang="en-US" dirty="0" smtClean="0"/>
              <a:t> </a:t>
            </a:r>
            <a:r>
              <a:rPr lang="en-US" dirty="0" err="1" smtClean="0"/>
              <a:t>embaixo</a:t>
            </a:r>
            <a:r>
              <a:rPr lang="en-US" dirty="0" smtClean="0"/>
              <a:t>  </a:t>
            </a:r>
            <a:r>
              <a:rPr lang="en-US" dirty="0">
                <a:hlinkClick r:id="rId3"/>
              </a:rPr>
              <a:t>1926.502(d)(16)(iii)</a:t>
            </a:r>
            <a:endParaRPr lang="en-US" dirty="0"/>
          </a:p>
          <a:p>
            <a:pPr lvl="1" indent="-228587">
              <a:buFontTx/>
              <a:buChar char="•"/>
            </a:pPr>
            <a:r>
              <a:rPr lang="pt-PT" dirty="0">
                <a:latin typeface="Arial" pitchFamily="34" charset="0"/>
              </a:rPr>
              <a:t>Parar a queda do trabalhador e limitar a desaceleração da queda para no máximo 3,5 pés (feet).</a:t>
            </a:r>
            <a:r>
              <a:rPr lang="en-US" dirty="0" smtClean="0"/>
              <a:t> </a:t>
            </a:r>
            <a:r>
              <a:rPr lang="en-US" dirty="0"/>
              <a:t>.  </a:t>
            </a:r>
            <a:r>
              <a:rPr lang="en-US" dirty="0">
                <a:hlinkClick r:id="rId4"/>
              </a:rPr>
              <a:t>1926.502(d)(16)(iv)</a:t>
            </a:r>
            <a:endParaRPr lang="en-US" dirty="0"/>
          </a:p>
          <a:p>
            <a:pPr lvl="1" indent="-228587">
              <a:buFontTx/>
              <a:buChar char="•"/>
            </a:pPr>
            <a:r>
              <a:rPr lang="pt-PT" dirty="0">
                <a:latin typeface="Arial" pitchFamily="34" charset="0"/>
              </a:rPr>
              <a:t>E que tenha resistência suficiente para suportar o dobro da energia de impacto potencial de um empregado em queda livre a uma distância de 6 pés (feet), ou a distância de queda livre permitida pelos padrões, o que for menor</a:t>
            </a:r>
            <a:r>
              <a:rPr lang="en-US" dirty="0" smtClean="0"/>
              <a:t>  </a:t>
            </a:r>
            <a:r>
              <a:rPr lang="en-US" dirty="0">
                <a:hlinkClick r:id="rId5"/>
              </a:rPr>
              <a:t>1926.502(d)(16)(v)</a:t>
            </a:r>
            <a:endParaRPr 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7EDE95B-73FA-403D-830F-7C1AD6F29945}" type="slidenum">
              <a:rPr lang="en-US"/>
              <a:pPr/>
              <a:t>100</a:t>
            </a:fld>
            <a:endParaRPr lang="en-US"/>
          </a:p>
        </p:txBody>
      </p:sp>
      <p:sp>
        <p:nvSpPr>
          <p:cNvPr id="221186" name="Rectangle 2"/>
          <p:cNvSpPr>
            <a:spLocks noGrp="1" noRot="1" noChangeAspect="1" noChangeArrowheads="1" noTextEdit="1"/>
          </p:cNvSpPr>
          <p:nvPr>
            <p:ph type="sldImg"/>
          </p:nvPr>
        </p:nvSpPr>
        <p:spPr>
          <a:xfrm>
            <a:off x="1204913" y="685800"/>
            <a:ext cx="4675187" cy="3505200"/>
          </a:xfrm>
          <a:ln/>
        </p:spPr>
      </p:sp>
      <p:sp>
        <p:nvSpPr>
          <p:cNvPr id="221187" name="Rectangle 3"/>
          <p:cNvSpPr>
            <a:spLocks noGrp="1" noChangeArrowheads="1"/>
          </p:cNvSpPr>
          <p:nvPr>
            <p:ph type="body" idx="1"/>
          </p:nvPr>
        </p:nvSpPr>
        <p:spPr>
          <a:xfrm>
            <a:off x="384176" y="4837114"/>
            <a:ext cx="6157913" cy="4289425"/>
          </a:xfrm>
        </p:spPr>
        <p:txBody>
          <a:bodyPr/>
          <a:lstStyle/>
          <a:p>
            <a:r>
              <a:rPr lang="pt-BR" dirty="0" smtClean="0"/>
              <a:t>Estes</a:t>
            </a:r>
            <a:r>
              <a:rPr lang="pt-BR" baseline="0" dirty="0" smtClean="0"/>
              <a:t> são três componentes essenciais para o sistema de segurança pessoal </a:t>
            </a:r>
            <a:endParaRPr lang="en-US" dirty="0"/>
          </a:p>
          <a:p>
            <a:r>
              <a:rPr lang="pt-BR" dirty="0" smtClean="0"/>
              <a:t>Temos:</a:t>
            </a:r>
            <a:endParaRPr lang="en-US" dirty="0"/>
          </a:p>
          <a:p>
            <a:pPr lvl="1" indent="-228587">
              <a:buFontTx/>
              <a:buChar char="•"/>
            </a:pPr>
            <a:r>
              <a:rPr lang="pt-BR" dirty="0" smtClean="0"/>
              <a:t>Argolas</a:t>
            </a:r>
            <a:r>
              <a:rPr lang="pt-BR" baseline="0" dirty="0" smtClean="0"/>
              <a:t> presas às paredes, que suportam todo o sistema, o ponto de fixação.</a:t>
            </a:r>
            <a:endParaRPr lang="en-US" dirty="0"/>
          </a:p>
          <a:p>
            <a:pPr lvl="1" indent="-228587">
              <a:buFontTx/>
              <a:buChar char="•"/>
            </a:pPr>
            <a:r>
              <a:rPr lang="pt-BR" dirty="0" smtClean="0"/>
              <a:t>O</a:t>
            </a:r>
            <a:r>
              <a:rPr lang="pt-BR" baseline="0" dirty="0" smtClean="0"/>
              <a:t> arnês</a:t>
            </a:r>
            <a:endParaRPr lang="en-US" dirty="0"/>
          </a:p>
          <a:p>
            <a:pPr lvl="1" indent="-228587">
              <a:buFontTx/>
              <a:buChar char="•"/>
            </a:pPr>
            <a:r>
              <a:rPr lang="en-US" dirty="0" smtClean="0"/>
              <a:t>Os</a:t>
            </a:r>
            <a:r>
              <a:rPr lang="en-US" baseline="0" dirty="0" smtClean="0"/>
              <a:t> </a:t>
            </a:r>
            <a:r>
              <a:rPr lang="en-US" baseline="0" dirty="0" err="1" smtClean="0"/>
              <a:t>mosquetões</a:t>
            </a:r>
            <a:endParaRPr lang="en-US" baseline="0" dirty="0" smtClean="0"/>
          </a:p>
          <a:p>
            <a:pPr lvl="1" indent="-228587">
              <a:buFontTx/>
              <a:buChar char="•"/>
            </a:pPr>
            <a:r>
              <a:rPr lang="pt-BR" dirty="0" smtClean="0"/>
              <a:t>Estes</a:t>
            </a:r>
            <a:r>
              <a:rPr lang="pt-BR" baseline="0" dirty="0" smtClean="0"/>
              <a:t> três componentes são conhecidos como o ABC da proteção contra queda. Vamos dar uma olhada com mais detalhes em cada um deles.</a:t>
            </a:r>
          </a:p>
          <a:p>
            <a:pPr lvl="1" indent="-228587"/>
            <a:endParaRPr lang="en-US" dirty="0"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E1D5B2B-7810-458C-B548-1FD0E95B4443}" type="slidenum">
              <a:rPr lang="en-US"/>
              <a:pPr/>
              <a:t>101</a:t>
            </a:fld>
            <a:endParaRPr lang="en-US"/>
          </a:p>
        </p:txBody>
      </p:sp>
      <p:sp>
        <p:nvSpPr>
          <p:cNvPr id="223234" name="Rectangle 2"/>
          <p:cNvSpPr>
            <a:spLocks noGrp="1" noRot="1" noChangeAspect="1" noChangeArrowheads="1" noTextEdit="1"/>
          </p:cNvSpPr>
          <p:nvPr>
            <p:ph type="sldImg"/>
          </p:nvPr>
        </p:nvSpPr>
        <p:spPr>
          <a:xfrm>
            <a:off x="1204913" y="685800"/>
            <a:ext cx="4675187" cy="3505200"/>
          </a:xfrm>
          <a:ln/>
        </p:spPr>
      </p:sp>
      <p:sp>
        <p:nvSpPr>
          <p:cNvPr id="223235" name="Rectangle 3"/>
          <p:cNvSpPr>
            <a:spLocks noGrp="1" noChangeArrowheads="1"/>
          </p:cNvSpPr>
          <p:nvPr>
            <p:ph type="body" idx="1"/>
          </p:nvPr>
        </p:nvSpPr>
        <p:spPr>
          <a:xfrm>
            <a:off x="384176" y="4837114"/>
            <a:ext cx="6157913" cy="4289425"/>
          </a:xfrm>
        </p:spPr>
        <p:txBody>
          <a:bodyPr/>
          <a:lstStyle/>
          <a:p>
            <a:r>
              <a:rPr lang="pt-PT" dirty="0">
                <a:latin typeface="Arial" pitchFamily="34" charset="0"/>
              </a:rPr>
              <a:t>A instalação adequada do Ponto de Anchorage é fundamental para o bom funcionamento deste sistema. Ele deve ser projetado e instalado para suportar a intensidade de força que seria aplicada a ele, se um trabalhador caisse. Leia as instruções do fabricante ou consulte  um engenheiro profissional, para garantir que o equipamente seja devidamente instalados e que esteja funcionado como esperado.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1FD251-67E8-B34C-AF09-51841FBD5DFE}" type="datetimeFigureOut">
              <a:rPr lang="en-US" smtClean="0"/>
              <a:pPr/>
              <a:t>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A1387-03B2-5E4D-923A-40331176BFE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1FD251-67E8-B34C-AF09-51841FBD5DFE}" type="datetimeFigureOut">
              <a:rPr lang="en-US" smtClean="0"/>
              <a:pPr/>
              <a:t>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A1387-03B2-5E4D-923A-40331176BF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1FD251-67E8-B34C-AF09-51841FBD5DFE}" type="datetimeFigureOut">
              <a:rPr lang="en-US" smtClean="0"/>
              <a:pPr/>
              <a:t>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A1387-03B2-5E4D-923A-40331176BFE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457200" y="1600200"/>
            <a:ext cx="4038600" cy="44196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4196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Número de Slide 4"/>
          <p:cNvSpPr>
            <a:spLocks noGrp="1"/>
          </p:cNvSpPr>
          <p:nvPr>
            <p:ph type="sldNum" sz="quarter" idx="10"/>
          </p:nvPr>
        </p:nvSpPr>
        <p:spPr>
          <a:xfrm>
            <a:off x="381000" y="6172200"/>
            <a:ext cx="457200" cy="304800"/>
          </a:xfrm>
        </p:spPr>
        <p:txBody>
          <a:bodyPr/>
          <a:lstStyle>
            <a:lvl1pPr>
              <a:defRPr/>
            </a:lvl1pPr>
          </a:lstStyle>
          <a:p>
            <a:fld id="{229F753A-38BE-41FB-82A6-B7777DA9D4F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ítulo, conteúdo e text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4196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648200" y="1600200"/>
            <a:ext cx="4038600" cy="44196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Número de Slide 4"/>
          <p:cNvSpPr>
            <a:spLocks noGrp="1"/>
          </p:cNvSpPr>
          <p:nvPr>
            <p:ph type="sldNum" sz="quarter" idx="10"/>
          </p:nvPr>
        </p:nvSpPr>
        <p:spPr>
          <a:xfrm>
            <a:off x="381000" y="6172200"/>
            <a:ext cx="457200" cy="304800"/>
          </a:xfrm>
        </p:spPr>
        <p:txBody>
          <a:bodyPr/>
          <a:lstStyle>
            <a:lvl1pPr>
              <a:defRPr/>
            </a:lvl1pPr>
          </a:lstStyle>
          <a:p>
            <a:fld id="{08D1DF66-F2ED-42A9-BC4A-9F758B64727D}"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ítulo e texto em cima do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457200" y="1600200"/>
            <a:ext cx="8229600" cy="21336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57200" y="3886200"/>
            <a:ext cx="8229600" cy="21336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Número de Slide 4"/>
          <p:cNvSpPr>
            <a:spLocks noGrp="1"/>
          </p:cNvSpPr>
          <p:nvPr>
            <p:ph type="sldNum" sz="quarter" idx="10"/>
          </p:nvPr>
        </p:nvSpPr>
        <p:spPr>
          <a:xfrm>
            <a:off x="381000" y="6172200"/>
            <a:ext cx="457200" cy="304800"/>
          </a:xfrm>
        </p:spPr>
        <p:txBody>
          <a:bodyPr/>
          <a:lstStyle>
            <a:lvl1pPr>
              <a:defRPr/>
            </a:lvl1pPr>
          </a:lstStyle>
          <a:p>
            <a:fld id="{1BE8C4A8-6AA6-40E0-9A8E-4C0377B63DE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457200" y="1600200"/>
            <a:ext cx="8229600" cy="4419600"/>
          </a:xfrm>
        </p:spPr>
        <p:txBody>
          <a:bodyPr/>
          <a:lstStyle/>
          <a:p>
            <a:endParaRPr lang="pt-BR"/>
          </a:p>
        </p:txBody>
      </p:sp>
      <p:sp>
        <p:nvSpPr>
          <p:cNvPr id="4" name="Espaço Reservado para Número de Slide 3"/>
          <p:cNvSpPr>
            <a:spLocks noGrp="1"/>
          </p:cNvSpPr>
          <p:nvPr>
            <p:ph type="sldNum" sz="quarter" idx="10"/>
          </p:nvPr>
        </p:nvSpPr>
        <p:spPr>
          <a:xfrm>
            <a:off x="381000" y="6172200"/>
            <a:ext cx="457200" cy="304800"/>
          </a:xfrm>
        </p:spPr>
        <p:txBody>
          <a:bodyPr/>
          <a:lstStyle>
            <a:lvl1pPr>
              <a:defRPr/>
            </a:lvl1pPr>
          </a:lstStyle>
          <a:p>
            <a:fld id="{90F650EF-06CE-416D-BF2A-CC29CB882A9B}"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Título, texto e clip-art">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457200" y="1600200"/>
            <a:ext cx="4038600" cy="44196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lip-art 3"/>
          <p:cNvSpPr>
            <a:spLocks noGrp="1"/>
          </p:cNvSpPr>
          <p:nvPr>
            <p:ph type="clipArt" sz="half" idx="2"/>
          </p:nvPr>
        </p:nvSpPr>
        <p:spPr>
          <a:xfrm>
            <a:off x="4648200" y="1600200"/>
            <a:ext cx="4038600" cy="4419600"/>
          </a:xfrm>
        </p:spPr>
        <p:txBody>
          <a:bodyPr/>
          <a:lstStyle/>
          <a:p>
            <a:endParaRPr lang="pt-BR"/>
          </a:p>
        </p:txBody>
      </p:sp>
      <p:sp>
        <p:nvSpPr>
          <p:cNvPr id="5" name="Espaço Reservado para Número de Slide 4"/>
          <p:cNvSpPr>
            <a:spLocks noGrp="1"/>
          </p:cNvSpPr>
          <p:nvPr>
            <p:ph type="sldNum" sz="quarter" idx="10"/>
          </p:nvPr>
        </p:nvSpPr>
        <p:spPr>
          <a:xfrm>
            <a:off x="381000" y="6172200"/>
            <a:ext cx="457200" cy="304800"/>
          </a:xfrm>
        </p:spPr>
        <p:txBody>
          <a:bodyPr/>
          <a:lstStyle>
            <a:lvl1pPr>
              <a:defRPr/>
            </a:lvl1pPr>
          </a:lstStyle>
          <a:p>
            <a:fld id="{6DE787F8-3B61-4E21-8DC3-851D333D7E65}"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936625" y="1425575"/>
            <a:ext cx="7770813" cy="1141413"/>
          </a:xfrm>
        </p:spPr>
        <p:txBody>
          <a:bodyPr/>
          <a:lstStyle/>
          <a:p>
            <a:r>
              <a:rPr lang="pt-BR" smtClean="0"/>
              <a:t>Clique para editar o estilo do título mestre</a:t>
            </a:r>
            <a:endParaRPr lang="pt-BR"/>
          </a:p>
        </p:txBody>
      </p:sp>
      <p:sp>
        <p:nvSpPr>
          <p:cNvPr id="3" name="Rectangle 6"/>
          <p:cNvSpPr>
            <a:spLocks noGrp="1" noChangeArrowheads="1"/>
          </p:cNvSpPr>
          <p:nvPr>
            <p:ph type="dt" idx="10"/>
          </p:nvPr>
        </p:nvSpPr>
        <p:spPr>
          <a:xfrm>
            <a:off x="2667000" y="6550025"/>
            <a:ext cx="1903413" cy="3048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pt-BR"/>
          </a:p>
        </p:txBody>
      </p:sp>
      <p:sp>
        <p:nvSpPr>
          <p:cNvPr id="4" name="Rectangle 7"/>
          <p:cNvSpPr>
            <a:spLocks noGrp="1" noChangeArrowheads="1"/>
          </p:cNvSpPr>
          <p:nvPr>
            <p:ph type="ftr" idx="11"/>
          </p:nvPr>
        </p:nvSpPr>
        <p:spPr>
          <a:xfrm>
            <a:off x="5195888" y="6550025"/>
            <a:ext cx="3278187" cy="3048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pt-BR"/>
          </a:p>
        </p:txBody>
      </p:sp>
      <p:sp>
        <p:nvSpPr>
          <p:cNvPr id="5" name="Rectangle 8"/>
          <p:cNvSpPr>
            <a:spLocks noGrp="1" noChangeArrowheads="1"/>
          </p:cNvSpPr>
          <p:nvPr>
            <p:ph type="sldNum" idx="12"/>
          </p:nvPr>
        </p:nvSpPr>
        <p:spPr/>
        <p:txBody>
          <a:bodyPr/>
          <a:lstStyle>
            <a:lvl1pPr>
              <a:defRPr/>
            </a:lvl1pPr>
          </a:lstStyle>
          <a:p>
            <a:pPr>
              <a:defRPr/>
            </a:pPr>
            <a:fld id="{4F21B59A-2AE4-254E-ABBA-6BD5ABB453FA}" type="slidenum">
              <a:rPr lang="pt-BR"/>
              <a:pPr>
                <a:defRPr/>
              </a:pPr>
              <a:t>‹#›</a:t>
            </a:fld>
            <a:endParaRPr 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cSld name="Título, conteúd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19125" y="577850"/>
            <a:ext cx="7772400" cy="1143000"/>
          </a:xfr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1219200" y="1752600"/>
            <a:ext cx="3657600" cy="4343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5029200" y="1752600"/>
            <a:ext cx="3657600" cy="20955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5029200" y="4000500"/>
            <a:ext cx="3657600" cy="20955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Data 5"/>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7" name="Espaço Reservado para Rodapé 6"/>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8" name="Espaço Reservado para Número de Slide 7"/>
          <p:cNvSpPr>
            <a:spLocks noGrp="1"/>
          </p:cNvSpPr>
          <p:nvPr>
            <p:ph type="sldNum" sz="quarter" idx="12"/>
          </p:nvPr>
        </p:nvSpPr>
        <p:spPr>
          <a:xfrm>
            <a:off x="6553200" y="6248400"/>
            <a:ext cx="1905000" cy="457200"/>
          </a:xfrm>
        </p:spPr>
        <p:txBody>
          <a:bodyPr/>
          <a:lstStyle>
            <a:lvl1pPr>
              <a:defRPr/>
            </a:lvl1pPr>
          </a:lstStyle>
          <a:p>
            <a:pPr>
              <a:defRPr/>
            </a:pPr>
            <a:fld id="{5D69A32F-C240-814A-AFE7-29D1CBC699E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1FD251-67E8-B34C-AF09-51841FBD5DFE}" type="datetimeFigureOut">
              <a:rPr lang="en-US" smtClean="0"/>
              <a:pPr/>
              <a:t>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A1387-03B2-5E4D-923A-40331176BF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1FD251-67E8-B34C-AF09-51841FBD5DFE}" type="datetimeFigureOut">
              <a:rPr lang="en-US" smtClean="0"/>
              <a:pPr/>
              <a:t>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A1387-03B2-5E4D-923A-40331176BFE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1FD251-67E8-B34C-AF09-51841FBD5DFE}" type="datetimeFigureOut">
              <a:rPr lang="en-US" smtClean="0"/>
              <a:pPr/>
              <a:t>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A1387-03B2-5E4D-923A-40331176BF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1FD251-67E8-B34C-AF09-51841FBD5DFE}" type="datetimeFigureOut">
              <a:rPr lang="en-US" smtClean="0"/>
              <a:pPr/>
              <a:t>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CA1387-03B2-5E4D-923A-40331176BF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1FD251-67E8-B34C-AF09-51841FBD5DFE}" type="datetimeFigureOut">
              <a:rPr lang="en-US" smtClean="0"/>
              <a:pPr/>
              <a:t>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CA1387-03B2-5E4D-923A-40331176BF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1FD251-67E8-B34C-AF09-51841FBD5DFE}" type="datetimeFigureOut">
              <a:rPr lang="en-US" smtClean="0"/>
              <a:pPr/>
              <a:t>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CA1387-03B2-5E4D-923A-40331176BF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1FD251-67E8-B34C-AF09-51841FBD5DFE}" type="datetimeFigureOut">
              <a:rPr lang="en-US" smtClean="0"/>
              <a:pPr/>
              <a:t>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A1387-03B2-5E4D-923A-40331176BF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1FD251-67E8-B34C-AF09-51841FBD5DFE}" type="datetimeFigureOut">
              <a:rPr lang="en-US" smtClean="0"/>
              <a:pPr/>
              <a:t>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A1387-03B2-5E4D-923A-40331176BF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FD251-67E8-B34C-AF09-51841FBD5DFE}" type="datetimeFigureOut">
              <a:rPr lang="en-US" smtClean="0"/>
              <a:pPr/>
              <a:t>1/6/16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A1387-03B2-5E4D-923A-40331176BF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8.xml"/><Relationship Id="rId3" Type="http://schemas.openxmlformats.org/officeDocument/2006/relationships/image" Target="../media/image1.jpeg"/></Relationships>
</file>

<file path=ppt/slides/_rels/slide101.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1.jpeg"/><Relationship Id="rId1" Type="http://schemas.openxmlformats.org/officeDocument/2006/relationships/slideLayout" Target="../slideLayouts/slideLayout16.xml"/><Relationship Id="rId2" Type="http://schemas.openxmlformats.org/officeDocument/2006/relationships/notesSlide" Target="../notesSlides/notesSlide99.xml"/></Relationships>
</file>

<file path=ppt/slides/_rels/slide102.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5" Type="http://schemas.openxmlformats.org/officeDocument/2006/relationships/image" Target="../media/image52.jpeg"/><Relationship Id="rId6" Type="http://schemas.openxmlformats.org/officeDocument/2006/relationships/image" Target="../media/image53.jpeg"/><Relationship Id="rId7" Type="http://schemas.openxmlformats.org/officeDocument/2006/relationships/image" Target="../media/image54.jpeg"/><Relationship Id="rId8" Type="http://schemas.openxmlformats.org/officeDocument/2006/relationships/image" Target="../media/image55.jpeg"/><Relationship Id="rId9" Type="http://schemas.openxmlformats.org/officeDocument/2006/relationships/image" Target="../media/image56.jpeg"/><Relationship Id="rId10"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100.xml"/></Relationships>
</file>

<file path=ppt/slides/_rels/slide103.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jpeg"/><Relationship Id="rId5"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101.xml"/></Relationships>
</file>

<file path=ppt/slides/_rels/slide104.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5.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6.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104.xml"/></Relationships>
</file>

<file path=ppt/slides/_rels/slide107.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105.xml"/></Relationships>
</file>

<file path=ppt/slides/_rels/slide108.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jpeg"/><Relationship Id="rId5"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9.xml.rels><?xml version="1.0" encoding="UTF-8" standalone="yes"?>
<Relationships xmlns="http://schemas.openxmlformats.org/package/2006/relationships"><Relationship Id="rId3" Type="http://schemas.openxmlformats.org/officeDocument/2006/relationships/image" Target="../media/image64.jpeg"/><Relationship Id="rId4"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10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1.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 Id="rId3" Type="http://schemas.openxmlformats.org/officeDocument/2006/relationships/image" Target="../media/image1.jpeg"/></Relationships>
</file>

<file path=ppt/slides/_rels/slide111.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65.jpeg"/><Relationship Id="rId5"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2.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image" Target="../media/image67.jpeg"/><Relationship Id="rId5" Type="http://schemas.openxmlformats.org/officeDocument/2006/relationships/image" Target="../media/image1.jpeg"/><Relationship Id="rId1" Type="http://schemas.openxmlformats.org/officeDocument/2006/relationships/slideLayout" Target="../slideLayouts/slideLayout18.xml"/><Relationship Id="rId2" Type="http://schemas.openxmlformats.org/officeDocument/2006/relationships/notesSlide" Target="../notesSlides/notesSlide110.xml"/></Relationships>
</file>

<file path=ppt/slides/_rels/slide113.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image" Target="../media/image69.jpeg"/><Relationship Id="rId5" Type="http://schemas.openxmlformats.org/officeDocument/2006/relationships/image" Target="../media/image1.jpeg"/><Relationship Id="rId1" Type="http://schemas.openxmlformats.org/officeDocument/2006/relationships/slideLayout" Target="../slideLayouts/slideLayout4.xml"/><Relationship Id="rId2" Type="http://schemas.openxmlformats.org/officeDocument/2006/relationships/notesSlide" Target="../notesSlides/notesSlide111.xml"/></Relationships>
</file>

<file path=ppt/slides/_rels/slide114.xml.rels><?xml version="1.0" encoding="UTF-8" standalone="yes"?>
<Relationships xmlns="http://schemas.openxmlformats.org/package/2006/relationships"><Relationship Id="rId3" Type="http://schemas.openxmlformats.org/officeDocument/2006/relationships/image" Target="../media/image70.jpeg"/><Relationship Id="rId4" Type="http://schemas.openxmlformats.org/officeDocument/2006/relationships/image" Target="../media/image71.png"/><Relationship Id="rId5" Type="http://schemas.openxmlformats.org/officeDocument/2006/relationships/image" Target="../media/image1.jpeg"/><Relationship Id="rId1" Type="http://schemas.openxmlformats.org/officeDocument/2006/relationships/slideLayout" Target="../slideLayouts/slideLayout4.xml"/><Relationship Id="rId2" Type="http://schemas.openxmlformats.org/officeDocument/2006/relationships/notesSlide" Target="../notesSlides/notesSlide1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 Id="rId3" Type="http://schemas.openxmlformats.org/officeDocument/2006/relationships/image" Target="../media/image1.jpe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 Id="rId3" Type="http://schemas.openxmlformats.org/officeDocument/2006/relationships/image" Target="../media/image1.jpeg"/></Relationships>
</file>

<file path=ppt/slides/_rels/slide117.xml.rels><?xml version="1.0" encoding="UTF-8" standalone="yes"?>
<Relationships xmlns="http://schemas.openxmlformats.org/package/2006/relationships"><Relationship Id="rId3" Type="http://schemas.openxmlformats.org/officeDocument/2006/relationships/image" Target="../media/image72.jpeg"/><Relationship Id="rId4" Type="http://schemas.openxmlformats.org/officeDocument/2006/relationships/image" Target="../media/image73.jpeg"/><Relationship Id="rId5" Type="http://schemas.openxmlformats.org/officeDocument/2006/relationships/image" Target="../media/image74.jpeg"/><Relationship Id="rId6"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115.xml"/></Relationships>
</file>

<file path=ppt/slides/_rels/slide118.xml.rels><?xml version="1.0" encoding="UTF-8" standalone="yes"?>
<Relationships xmlns="http://schemas.openxmlformats.org/package/2006/relationships"><Relationship Id="rId3" Type="http://schemas.openxmlformats.org/officeDocument/2006/relationships/image" Target="../media/image75.jpeg"/><Relationship Id="rId4" Type="http://schemas.openxmlformats.org/officeDocument/2006/relationships/image" Target="../media/image76.jpeg"/><Relationship Id="rId5"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116.xml"/></Relationships>
</file>

<file path=ppt/slides/_rels/slide119.xml.rels><?xml version="1.0" encoding="UTF-8" standalone="yes"?>
<Relationships xmlns="http://schemas.openxmlformats.org/package/2006/relationships"><Relationship Id="rId3" Type="http://schemas.openxmlformats.org/officeDocument/2006/relationships/image" Target="../media/image77.jpeg"/><Relationship Id="rId4"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11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0.xml.rels><?xml version="1.0" encoding="UTF-8" standalone="yes"?>
<Relationships xmlns="http://schemas.openxmlformats.org/package/2006/relationships"><Relationship Id="rId3" Type="http://schemas.openxmlformats.org/officeDocument/2006/relationships/image" Target="../media/image78.jpeg"/><Relationship Id="rId4"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118.xml"/></Relationships>
</file>

<file path=ppt/slides/_rels/slide121.xml.rels><?xml version="1.0" encoding="UTF-8" standalone="yes"?>
<Relationships xmlns="http://schemas.openxmlformats.org/package/2006/relationships"><Relationship Id="rId3" Type="http://schemas.openxmlformats.org/officeDocument/2006/relationships/image" Target="../media/image79.jpeg"/><Relationship Id="rId4"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119.xml"/></Relationships>
</file>

<file path=ppt/slides/_rels/slide122.xml.rels><?xml version="1.0" encoding="UTF-8" standalone="yes"?>
<Relationships xmlns="http://schemas.openxmlformats.org/package/2006/relationships"><Relationship Id="rId3" Type="http://schemas.openxmlformats.org/officeDocument/2006/relationships/image" Target="../media/image80.jpeg"/><Relationship Id="rId4"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120.xml"/></Relationships>
</file>

<file path=ppt/slides/_rels/slide123.xml.rels><?xml version="1.0" encoding="UTF-8" standalone="yes"?>
<Relationships xmlns="http://schemas.openxmlformats.org/package/2006/relationships"><Relationship Id="rId3" Type="http://schemas.openxmlformats.org/officeDocument/2006/relationships/image" Target="../media/image81.jpeg"/><Relationship Id="rId4"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121.xml"/></Relationships>
</file>

<file path=ppt/slides/_rels/slide124.xml.rels><?xml version="1.0" encoding="UTF-8" standalone="yes"?>
<Relationships xmlns="http://schemas.openxmlformats.org/package/2006/relationships"><Relationship Id="rId3" Type="http://schemas.openxmlformats.org/officeDocument/2006/relationships/image" Target="../media/image82.jpeg"/><Relationship Id="rId4" Type="http://schemas.openxmlformats.org/officeDocument/2006/relationships/image" Target="../media/image83.jpeg"/><Relationship Id="rId5"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12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 Id="rId3" Type="http://schemas.openxmlformats.org/officeDocument/2006/relationships/image" Target="../media/image1.jpeg"/></Relationships>
</file>

<file path=ppt/slides/_rels/slide126.xml.rels><?xml version="1.0" encoding="UTF-8" standalone="yes"?>
<Relationships xmlns="http://schemas.openxmlformats.org/package/2006/relationships"><Relationship Id="rId3" Type="http://schemas.openxmlformats.org/officeDocument/2006/relationships/image" Target="../media/image84.jpeg"/><Relationship Id="rId4"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124.xml"/></Relationships>
</file>

<file path=ppt/slides/_rels/slide127.xml.rels><?xml version="1.0" encoding="UTF-8" standalone="yes"?>
<Relationships xmlns="http://schemas.openxmlformats.org/package/2006/relationships"><Relationship Id="rId3" Type="http://schemas.openxmlformats.org/officeDocument/2006/relationships/image" Target="../media/image85.jpeg"/><Relationship Id="rId4"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125.xml"/></Relationships>
</file>

<file path=ppt/slides/_rels/slide128.xml.rels><?xml version="1.0" encoding="UTF-8" standalone="yes"?>
<Relationships xmlns="http://schemas.openxmlformats.org/package/2006/relationships"><Relationship Id="rId3" Type="http://schemas.openxmlformats.org/officeDocument/2006/relationships/image" Target="../media/image86.jpeg"/><Relationship Id="rId4"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126.xml"/></Relationships>
</file>

<file path=ppt/slides/_rels/slide129.xml.rels><?xml version="1.0" encoding="UTF-8" standalone="yes"?>
<Relationships xmlns="http://schemas.openxmlformats.org/package/2006/relationships"><Relationship Id="rId3" Type="http://schemas.openxmlformats.org/officeDocument/2006/relationships/image" Target="../media/image87.jpeg"/><Relationship Id="rId4"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1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1.jpeg"/></Relationships>
</file>

<file path=ppt/slides/_rels/slide130.xml.rels><?xml version="1.0" encoding="UTF-8" standalone="yes"?>
<Relationships xmlns="http://schemas.openxmlformats.org/package/2006/relationships"><Relationship Id="rId3" Type="http://schemas.openxmlformats.org/officeDocument/2006/relationships/image" Target="../media/image88.jpeg"/><Relationship Id="rId4"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128.xml"/></Relationships>
</file>

<file path=ppt/slides/_rels/slide131.xml.rels><?xml version="1.0" encoding="UTF-8" standalone="yes"?>
<Relationships xmlns="http://schemas.openxmlformats.org/package/2006/relationships"><Relationship Id="rId3" Type="http://schemas.openxmlformats.org/officeDocument/2006/relationships/image" Target="../media/image89.jpeg"/><Relationship Id="rId4"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129.xml"/></Relationships>
</file>

<file path=ppt/slides/_rels/slide132.xml.rels><?xml version="1.0" encoding="UTF-8" standalone="yes"?>
<Relationships xmlns="http://schemas.openxmlformats.org/package/2006/relationships"><Relationship Id="rId3" Type="http://schemas.openxmlformats.org/officeDocument/2006/relationships/image" Target="../media/image90.jpeg"/><Relationship Id="rId4"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130.xml"/></Relationships>
</file>

<file path=ppt/slides/_rels/slide133.xml.rels><?xml version="1.0" encoding="UTF-8" standalone="yes"?>
<Relationships xmlns="http://schemas.openxmlformats.org/package/2006/relationships"><Relationship Id="rId3" Type="http://schemas.openxmlformats.org/officeDocument/2006/relationships/image" Target="../media/image91.jpeg"/><Relationship Id="rId4"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131.xml"/></Relationships>
</file>

<file path=ppt/slides/_rels/slide134.xml.rels><?xml version="1.0" encoding="UTF-8" standalone="yes"?>
<Relationships xmlns="http://schemas.openxmlformats.org/package/2006/relationships"><Relationship Id="rId3" Type="http://schemas.openxmlformats.org/officeDocument/2006/relationships/image" Target="../media/image92.jpeg"/><Relationship Id="rId4"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132.xml"/></Relationships>
</file>

<file path=ppt/slides/_rels/slide135.xml.rels><?xml version="1.0" encoding="UTF-8" standalone="yes"?>
<Relationships xmlns="http://schemas.openxmlformats.org/package/2006/relationships"><Relationship Id="rId3" Type="http://schemas.openxmlformats.org/officeDocument/2006/relationships/image" Target="../media/image93.jpeg"/><Relationship Id="rId4"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133.xml"/></Relationships>
</file>

<file path=ppt/slides/_rels/slide136.xml.rels><?xml version="1.0" encoding="UTF-8" standalone="yes"?>
<Relationships xmlns="http://schemas.openxmlformats.org/package/2006/relationships"><Relationship Id="rId3" Type="http://schemas.openxmlformats.org/officeDocument/2006/relationships/image" Target="../media/image94.jpeg"/><Relationship Id="rId4"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134.xml"/></Relationships>
</file>

<file path=ppt/slides/_rels/slide137.xml.rels><?xml version="1.0" encoding="UTF-8" standalone="yes"?>
<Relationships xmlns="http://schemas.openxmlformats.org/package/2006/relationships"><Relationship Id="rId3" Type="http://schemas.openxmlformats.org/officeDocument/2006/relationships/image" Target="../media/image95.jpeg"/><Relationship Id="rId4"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135.xml"/></Relationships>
</file>

<file path=ppt/slides/_rels/slide138.xml.rels><?xml version="1.0" encoding="UTF-8" standalone="yes"?>
<Relationships xmlns="http://schemas.openxmlformats.org/package/2006/relationships"><Relationship Id="rId3" Type="http://schemas.openxmlformats.org/officeDocument/2006/relationships/image" Target="../media/image96.jpeg"/><Relationship Id="rId4" Type="http://schemas.openxmlformats.org/officeDocument/2006/relationships/image" Target="../media/image97.jpeg"/><Relationship Id="rId5"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13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 Id="rId3"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8.xml"/><Relationship Id="rId3" Type="http://schemas.openxmlformats.org/officeDocument/2006/relationships/image" Target="../media/image1.jpe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9.xml"/><Relationship Id="rId3" Type="http://schemas.openxmlformats.org/officeDocument/2006/relationships/image" Target="../media/image1.jpe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0.xml"/><Relationship Id="rId3" Type="http://schemas.openxmlformats.org/officeDocument/2006/relationships/image" Target="../media/image1.jpe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1.xml"/><Relationship Id="rId3" Type="http://schemas.openxmlformats.org/officeDocument/2006/relationships/image" Target="../media/image1.jpe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2.xml"/><Relationship Id="rId3" Type="http://schemas.openxmlformats.org/officeDocument/2006/relationships/image" Target="../media/image1.jpe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3.xml"/><Relationship Id="rId3" Type="http://schemas.openxmlformats.org/officeDocument/2006/relationships/image" Target="../media/image1.jpe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47.xml.rels><?xml version="1.0" encoding="UTF-8" standalone="yes"?>
<Relationships xmlns="http://schemas.openxmlformats.org/package/2006/relationships"><Relationship Id="rId3" Type="http://schemas.openxmlformats.org/officeDocument/2006/relationships/image" Target="../media/image98.jpeg"/><Relationship Id="rId4"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notesSlide" Target="../notesSlides/notesSlide144.xml"/></Relationships>
</file>

<file path=ppt/slides/_rels/slide148.xml.rels><?xml version="1.0" encoding="UTF-8" standalone="yes"?>
<Relationships xmlns="http://schemas.openxmlformats.org/package/2006/relationships"><Relationship Id="rId3" Type="http://schemas.openxmlformats.org/officeDocument/2006/relationships/image" Target="../media/image99.jpeg"/><Relationship Id="rId4"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notesSlide" Target="../notesSlides/notesSlide145.xml"/></Relationships>
</file>

<file path=ppt/slides/_rels/slide149.xml.rels><?xml version="1.0" encoding="UTF-8" standalone="yes"?>
<Relationships xmlns="http://schemas.openxmlformats.org/package/2006/relationships"><Relationship Id="rId3" Type="http://schemas.openxmlformats.org/officeDocument/2006/relationships/image" Target="../media/image100.jpeg"/><Relationship Id="rId4"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notesSlide" Target="../notesSlides/notesSlide1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1.jpeg"/></Relationships>
</file>

<file path=ppt/slides/_rels/slide150.xml.rels><?xml version="1.0" encoding="UTF-8" standalone="yes"?>
<Relationships xmlns="http://schemas.openxmlformats.org/package/2006/relationships"><Relationship Id="rId3" Type="http://schemas.openxmlformats.org/officeDocument/2006/relationships/image" Target="../media/image101.jpeg"/><Relationship Id="rId4"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notesSlide" Target="../notesSlides/notesSlide14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2.jpeg"/><Relationship Id="rId3" Type="http://schemas.openxmlformats.org/officeDocument/2006/relationships/image" Target="../media/image1.jpe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8.xml"/><Relationship Id="rId3" Type="http://schemas.openxmlformats.org/officeDocument/2006/relationships/image" Target="../media/image1.jpe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54.xml.rels><?xml version="1.0" encoding="UTF-8" standalone="yes"?>
<Relationships xmlns="http://schemas.openxmlformats.org/package/2006/relationships"><Relationship Id="rId3" Type="http://schemas.openxmlformats.org/officeDocument/2006/relationships/image" Target="../media/image103.jpeg"/><Relationship Id="rId4" Type="http://schemas.openxmlformats.org/officeDocument/2006/relationships/image" Target="../media/image104.jpeg"/><Relationship Id="rId5"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149.xml"/></Relationships>
</file>

<file path=ppt/slides/_rels/slide155.xml.rels><?xml version="1.0" encoding="UTF-8" standalone="yes"?>
<Relationships xmlns="http://schemas.openxmlformats.org/package/2006/relationships"><Relationship Id="rId3" Type="http://schemas.openxmlformats.org/officeDocument/2006/relationships/image" Target="../media/image105.jpeg"/><Relationship Id="rId4"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150.xml"/></Relationships>
</file>

<file path=ppt/slides/_rels/slide156.xml.rels><?xml version="1.0" encoding="UTF-8" standalone="yes"?>
<Relationships xmlns="http://schemas.openxmlformats.org/package/2006/relationships"><Relationship Id="rId3" Type="http://schemas.openxmlformats.org/officeDocument/2006/relationships/image" Target="../media/image106.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51.xml"/></Relationships>
</file>

<file path=ppt/slides/_rels/slide157.xml.rels><?xml version="1.0" encoding="UTF-8" standalone="yes"?>
<Relationships xmlns="http://schemas.openxmlformats.org/package/2006/relationships"><Relationship Id="rId3" Type="http://schemas.openxmlformats.org/officeDocument/2006/relationships/image" Target="../media/image107.jpeg"/><Relationship Id="rId4" Type="http://schemas.openxmlformats.org/officeDocument/2006/relationships/image" Target="../media/image1.jpeg"/><Relationship Id="rId1" Type="http://schemas.openxmlformats.org/officeDocument/2006/relationships/slideLayout" Target="../slideLayouts/slideLayout18.xml"/><Relationship Id="rId2" Type="http://schemas.openxmlformats.org/officeDocument/2006/relationships/notesSlide" Target="../notesSlides/notesSlide152.xml"/></Relationships>
</file>

<file path=ppt/slides/_rels/slide158.xml.rels><?xml version="1.0" encoding="UTF-8" standalone="yes"?>
<Relationships xmlns="http://schemas.openxmlformats.org/package/2006/relationships"><Relationship Id="rId3" Type="http://schemas.openxmlformats.org/officeDocument/2006/relationships/image" Target="../media/image108.jpeg"/><Relationship Id="rId4" Type="http://schemas.openxmlformats.org/officeDocument/2006/relationships/image" Target="../media/image1.jpeg"/><Relationship Id="rId1" Type="http://schemas.openxmlformats.org/officeDocument/2006/relationships/slideLayout" Target="../slideLayouts/slideLayout18.xml"/><Relationship Id="rId2" Type="http://schemas.openxmlformats.org/officeDocument/2006/relationships/notesSlide" Target="../notesSlides/notesSlide153.xml"/></Relationships>
</file>

<file path=ppt/slides/_rels/slide159.xml.rels><?xml version="1.0" encoding="UTF-8" standalone="yes"?>
<Relationships xmlns="http://schemas.openxmlformats.org/package/2006/relationships"><Relationship Id="rId3" Type="http://schemas.openxmlformats.org/officeDocument/2006/relationships/image" Target="../media/image109.jpeg"/><Relationship Id="rId4" Type="http://schemas.openxmlformats.org/officeDocument/2006/relationships/image" Target="../media/image1.jpeg"/><Relationship Id="rId1" Type="http://schemas.openxmlformats.org/officeDocument/2006/relationships/slideLayout" Target="../slideLayouts/slideLayout18.xml"/><Relationship Id="rId2" Type="http://schemas.openxmlformats.org/officeDocument/2006/relationships/notesSlide" Target="../notesSlides/notesSlide15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0.xml.rels><?xml version="1.0" encoding="UTF-8" standalone="yes"?>
<Relationships xmlns="http://schemas.openxmlformats.org/package/2006/relationships"><Relationship Id="rId3" Type="http://schemas.openxmlformats.org/officeDocument/2006/relationships/image" Target="../media/image110.jpeg"/><Relationship Id="rId4" Type="http://schemas.openxmlformats.org/officeDocument/2006/relationships/image" Target="../media/image1.jpeg"/><Relationship Id="rId1" Type="http://schemas.openxmlformats.org/officeDocument/2006/relationships/slideLayout" Target="../slideLayouts/slideLayout18.xml"/><Relationship Id="rId2" Type="http://schemas.openxmlformats.org/officeDocument/2006/relationships/notesSlide" Target="../notesSlides/notesSlide155.xml"/></Relationships>
</file>

<file path=ppt/slides/_rels/slide161.xml.rels><?xml version="1.0" encoding="UTF-8" standalone="yes"?>
<Relationships xmlns="http://schemas.openxmlformats.org/package/2006/relationships"><Relationship Id="rId3" Type="http://schemas.openxmlformats.org/officeDocument/2006/relationships/image" Target="../media/image111.jpeg"/><Relationship Id="rId4" Type="http://schemas.openxmlformats.org/officeDocument/2006/relationships/image" Target="../media/image1.jpeg"/><Relationship Id="rId1" Type="http://schemas.openxmlformats.org/officeDocument/2006/relationships/slideLayout" Target="../slideLayouts/slideLayout18.xml"/><Relationship Id="rId2" Type="http://schemas.openxmlformats.org/officeDocument/2006/relationships/notesSlide" Target="../notesSlides/notesSlide156.xml"/></Relationships>
</file>

<file path=ppt/slides/_rels/slide162.xml.rels><?xml version="1.0" encoding="UTF-8" standalone="yes"?>
<Relationships xmlns="http://schemas.openxmlformats.org/package/2006/relationships"><Relationship Id="rId3" Type="http://schemas.openxmlformats.org/officeDocument/2006/relationships/image" Target="../media/image112.jpeg"/><Relationship Id="rId4" Type="http://schemas.openxmlformats.org/officeDocument/2006/relationships/image" Target="../media/image1.jpeg"/><Relationship Id="rId1" Type="http://schemas.openxmlformats.org/officeDocument/2006/relationships/slideLayout" Target="../slideLayouts/slideLayout18.xml"/><Relationship Id="rId2" Type="http://schemas.openxmlformats.org/officeDocument/2006/relationships/notesSlide" Target="../notesSlides/notesSlide15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167.xml.rels><?xml version="1.0" encoding="UTF-8" standalone="yes"?>
<Relationships xmlns="http://schemas.openxmlformats.org/package/2006/relationships"><Relationship Id="rId3" Type="http://schemas.openxmlformats.org/officeDocument/2006/relationships/hyperlink" Target="http://www.osha.gov/doc/residential_fall_protection.html" TargetMode="External"/><Relationship Id="rId4" Type="http://schemas.openxmlformats.org/officeDocument/2006/relationships/hyperlink" Target="http://www.osha.gov/dcsp/osp/statestandards.html" TargetMode="External"/><Relationship Id="rId5"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158.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9.xml"/><Relationship Id="rId3" Type="http://schemas.openxmlformats.org/officeDocument/2006/relationships/image" Target="../media/image1.jpe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3.png"/><Relationship Id="rId3"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1.jpeg"/></Relationships>
</file>

<file path=ppt/slides/_rels/slide170.xml.rels><?xml version="1.0" encoding="UTF-8" standalone="yes"?>
<Relationships xmlns="http://schemas.openxmlformats.org/package/2006/relationships"><Relationship Id="rId3" Type="http://schemas.openxmlformats.org/officeDocument/2006/relationships/hyperlink" Target="http://www.osha.gov/dcsp/smallbusiness/consult.html" TargetMode="External"/><Relationship Id="rId4" Type="http://schemas.openxmlformats.org/officeDocument/2006/relationships/hyperlink" Target="http://www.osha.gov/ecor_form.html" TargetMode="External"/><Relationship Id="rId5"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6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1.xml"/><Relationship Id="rId3" Type="http://schemas.openxmlformats.org/officeDocument/2006/relationships/image" Target="../media/image1.jpeg"/></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2.xml"/><Relationship Id="rId3"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1.bin"/><Relationship Id="rId5" Type="http://schemas.openxmlformats.org/officeDocument/2006/relationships/image" Target="../media/image12.emf"/><Relationship Id="rId6" Type="http://schemas.openxmlformats.org/officeDocument/2006/relationships/image" Target="../media/image13.jpeg"/><Relationship Id="rId7" Type="http://schemas.openxmlformats.org/officeDocument/2006/relationships/image" Target="../media/image1.jpe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 Id="rId3"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 Id="rId3"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7.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9.xml"/><Relationship Id="rId3"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1.xml"/><Relationship Id="rId3"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3.xml"/><Relationship Id="rId3"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5.xml"/><Relationship Id="rId3"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7.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9.xml"/><Relationship Id="rId3" Type="http://schemas.openxmlformats.org/officeDocument/2006/relationships/image" Target="../media/image1.jpeg"/></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1.xml"/><Relationship Id="rId3"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3.xml"/><Relationship Id="rId3"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5.xml"/><Relationship Id="rId3"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7.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9.xml"/><Relationship Id="rId3" Type="http://schemas.openxmlformats.org/officeDocument/2006/relationships/image" Target="../media/image1.jpeg"/></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1.xml"/><Relationship Id="rId3" Type="http://schemas.openxmlformats.org/officeDocument/2006/relationships/image" Target="../media/image1.jpeg"/></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3.xml"/><Relationship Id="rId3" Type="http://schemas.openxmlformats.org/officeDocument/2006/relationships/image" Target="../media/image1.jpeg"/></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5.xml"/><Relationship Id="rId3" Type="http://schemas.openxmlformats.org/officeDocument/2006/relationships/image" Target="../media/image1.jpeg"/></Relationships>
</file>

<file path=ppt/slides/_rels/slide58.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7.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jpeg"/></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9.xml"/><Relationship Id="rId3" Type="http://schemas.openxmlformats.org/officeDocument/2006/relationships/image" Target="../media/image1.jpeg"/></Relationships>
</file>

<file path=ppt/slides/_rels/slide62.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60.xml"/></Relationships>
</file>

<file path=ppt/slides/_rels/slide63.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6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1.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1.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1.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1.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1.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1.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1.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1.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1.jpeg"/></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7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1.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1.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1.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1.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jpeg"/><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1.jpeg"/></Relationships>
</file>

<file path=ppt/slides/_rels/slide81.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notesSlide" Target="../notesSlides/notesSlide79.xml"/></Relationships>
</file>

<file path=ppt/slides/_rels/slide82.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1.jpeg"/><Relationship Id="rId1" Type="http://schemas.openxmlformats.org/officeDocument/2006/relationships/slideLayout" Target="../slideLayouts/slideLayout13.xml"/><Relationship Id="rId2" Type="http://schemas.openxmlformats.org/officeDocument/2006/relationships/notesSlide" Target="../notesSlides/notesSlide8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1.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1.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3.xml"/><Relationship Id="rId3" Type="http://schemas.openxmlformats.org/officeDocument/2006/relationships/image" Target="../media/image1.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1.jpeg"/></Relationships>
</file>

<file path=ppt/slides/_rels/slide87.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6"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8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1.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90.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91.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2.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90.xml"/></Relationships>
</file>

<file path=ppt/slides/_rels/slide93.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91.xml"/></Relationships>
</file>

<file path=ppt/slides/_rels/slide94.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9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image" Target="../media/image1.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4.xml"/><Relationship Id="rId3" Type="http://schemas.openxmlformats.org/officeDocument/2006/relationships/image" Target="../media/image1.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5.xml"/><Relationship Id="rId3" Type="http://schemas.openxmlformats.org/officeDocument/2006/relationships/image" Target="../media/image1.jpeg"/></Relationships>
</file>

<file path=ppt/slides/_rels/slide98.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http://www.incord.com/Portals/Incord/residential/interiorrescontractor.jpg" TargetMode="External"/><Relationship Id="rId5" Type="http://schemas.openxmlformats.org/officeDocument/2006/relationships/image" Target="../media/image48.jpeg"/><Relationship Id="rId6"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9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66800" y="1674688"/>
            <a:ext cx="7315200" cy="1569660"/>
          </a:xfrm>
          <a:prstGeom prst="rect">
            <a:avLst/>
          </a:prstGeom>
        </p:spPr>
        <p:txBody>
          <a:bodyPr wrap="square">
            <a:spAutoFit/>
          </a:bodyPr>
          <a:lstStyle/>
          <a:p>
            <a:pPr algn="ctr"/>
            <a:r>
              <a:rPr lang="en-US" sz="3200" b="1" dirty="0" smtClean="0">
                <a:latin typeface="Baskerville SemiBold"/>
              </a:rPr>
              <a:t>Centro do Imigrante Brasileiro</a:t>
            </a:r>
          </a:p>
          <a:p>
            <a:pPr algn="ctr"/>
            <a:r>
              <a:rPr lang="en-US" sz="3200" b="1" dirty="0" smtClean="0">
                <a:latin typeface="Baskerville SemiBold"/>
              </a:rPr>
              <a:t>Susan Harwood Training Program</a:t>
            </a:r>
          </a:p>
          <a:p>
            <a:pPr algn="ctr"/>
            <a:r>
              <a:rPr lang="en-US" sz="3200" b="1" dirty="0" smtClean="0"/>
              <a:t>SH-26299-SH4</a:t>
            </a:r>
            <a:r>
              <a:rPr lang="en-US" sz="3200" dirty="0" smtClean="0"/>
              <a:t> </a:t>
            </a:r>
            <a:endParaRPr lang="en-US" sz="3200" b="1" dirty="0">
              <a:latin typeface="Baskerville SemiBold"/>
            </a:endParaRPr>
          </a:p>
        </p:txBody>
      </p:sp>
      <p:sp>
        <p:nvSpPr>
          <p:cNvPr id="9" name="Rectangle 8"/>
          <p:cNvSpPr/>
          <p:nvPr/>
        </p:nvSpPr>
        <p:spPr>
          <a:xfrm>
            <a:off x="990600" y="3244348"/>
            <a:ext cx="7391400" cy="1200329"/>
          </a:xfrm>
          <a:prstGeom prst="rect">
            <a:avLst/>
          </a:prstGeom>
        </p:spPr>
        <p:txBody>
          <a:bodyPr wrap="square">
            <a:spAutoFit/>
          </a:bodyPr>
          <a:lstStyle/>
          <a:p>
            <a:pPr algn="ctr"/>
            <a:r>
              <a:rPr lang="en-US" sz="3600" b="1" dirty="0" err="1" smtClean="0">
                <a:latin typeface="Baskerville SemiBold"/>
              </a:rPr>
              <a:t>Curso</a:t>
            </a:r>
            <a:r>
              <a:rPr lang="en-US" sz="3600" b="1" dirty="0" smtClean="0">
                <a:latin typeface="Baskerville SemiBold"/>
              </a:rPr>
              <a:t> de </a:t>
            </a:r>
            <a:r>
              <a:rPr lang="en-US" sz="3600" b="1" dirty="0" err="1" smtClean="0">
                <a:latin typeface="Baskerville SemiBold"/>
              </a:rPr>
              <a:t>Proteção</a:t>
            </a:r>
            <a:r>
              <a:rPr lang="en-US" sz="3600" b="1" dirty="0" smtClean="0">
                <a:latin typeface="Baskerville SemiBold"/>
              </a:rPr>
              <a:t> contra </a:t>
            </a:r>
            <a:r>
              <a:rPr lang="en-US" sz="3600" b="1" dirty="0" err="1" smtClean="0">
                <a:latin typeface="Baskerville SemiBold"/>
              </a:rPr>
              <a:t>Queda</a:t>
            </a:r>
            <a:r>
              <a:rPr lang="en-US" sz="3600" b="1" dirty="0" smtClean="0">
                <a:latin typeface="Baskerville SemiBold"/>
              </a:rPr>
              <a:t> </a:t>
            </a:r>
            <a:r>
              <a:rPr lang="en-US" sz="3600" b="1" dirty="0" err="1" smtClean="0">
                <a:latin typeface="Baskerville SemiBold"/>
              </a:rPr>
              <a:t>Construção</a:t>
            </a:r>
            <a:r>
              <a:rPr lang="en-US" sz="3600" b="1" dirty="0" smtClean="0">
                <a:latin typeface="Baskerville SemiBold"/>
              </a:rPr>
              <a:t> Civil </a:t>
            </a:r>
            <a:r>
              <a:rPr lang="en-US" sz="3600" b="1" dirty="0" err="1" smtClean="0">
                <a:latin typeface="Baskerville SemiBold"/>
              </a:rPr>
              <a:t>Residencial</a:t>
            </a:r>
            <a:r>
              <a:rPr lang="en-US" sz="3600" b="1" dirty="0" smtClean="0">
                <a:latin typeface="Baskerville SemiBold"/>
              </a:rPr>
              <a:t> </a:t>
            </a:r>
            <a:endParaRPr lang="en-US" sz="3600" dirty="0"/>
          </a:p>
        </p:txBody>
      </p:sp>
      <p:pic>
        <p:nvPicPr>
          <p:cNvPr id="12" name="Picture 11" descr="BIC Logo.jpg"/>
          <p:cNvPicPr>
            <a:picLocks noChangeAspect="1"/>
          </p:cNvPicPr>
          <p:nvPr/>
        </p:nvPicPr>
        <p:blipFill>
          <a:blip r:embed="rId3"/>
          <a:stretch>
            <a:fillRect/>
          </a:stretch>
        </p:blipFill>
        <p:spPr>
          <a:xfrm>
            <a:off x="3067197" y="198265"/>
            <a:ext cx="2346304" cy="1237700"/>
          </a:xfrm>
          <a:prstGeom prst="rect">
            <a:avLst/>
          </a:prstGeom>
        </p:spPr>
      </p:pic>
      <p:sp>
        <p:nvSpPr>
          <p:cNvPr id="6" name="TextBox 5"/>
          <p:cNvSpPr txBox="1"/>
          <p:nvPr/>
        </p:nvSpPr>
        <p:spPr>
          <a:xfrm>
            <a:off x="441755" y="4680145"/>
            <a:ext cx="8420971" cy="2031325"/>
          </a:xfrm>
          <a:prstGeom prst="rect">
            <a:avLst/>
          </a:prstGeom>
          <a:noFill/>
        </p:spPr>
        <p:txBody>
          <a:bodyPr wrap="square" rtlCol="0">
            <a:spAutoFit/>
          </a:bodyPr>
          <a:lstStyle/>
          <a:p>
            <a:r>
              <a:rPr lang="pt-PT" dirty="0" smtClean="0"/>
              <a:t>Declaração: "Este material foi produzido pelo Centro do Imigrante Brasileiro sob a concessão numero </a:t>
            </a:r>
            <a:r>
              <a:rPr lang="en-US" dirty="0" smtClean="0"/>
              <a:t>SH</a:t>
            </a:r>
            <a:r>
              <a:rPr lang="en-US" dirty="0"/>
              <a:t>-</a:t>
            </a:r>
            <a:r>
              <a:rPr lang="en-US" dirty="0" smtClean="0"/>
              <a:t>26299-SH4</a:t>
            </a:r>
            <a:r>
              <a:rPr lang="pt-PT" dirty="0" smtClean="0"/>
              <a:t> do Curso de Treinamento de Proteção Contra Quedas Susan Harwood  da </a:t>
            </a:r>
            <a:r>
              <a:rPr lang="pt-PT" i="1" dirty="0" err="1" smtClean="0"/>
              <a:t>Occupational</a:t>
            </a:r>
            <a:r>
              <a:rPr lang="pt-PT" i="1" dirty="0" smtClean="0"/>
              <a:t> Safety and Health </a:t>
            </a:r>
            <a:r>
              <a:rPr lang="pt-PT" i="1" dirty="0" err="1" smtClean="0"/>
              <a:t>Administration</a:t>
            </a:r>
            <a:r>
              <a:rPr lang="pt-PT" dirty="0" smtClean="0"/>
              <a:t> – OSHA, do Departamento do Trabalho dos EUA, e  não reflete, necessariamente,  a posição e nem as políticas do Departamento do Trabalho dos EUA, nem faz alusão a nomes comerciais, a produtos comerciais ou  a organizações que tenham o aval do governo dos</a:t>
            </a:r>
            <a:r>
              <a:rPr lang="pt-BR" dirty="0" smtClean="0"/>
              <a:t> EUA”</a:t>
            </a: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noChangeArrowheads="1"/>
          </p:cNvPicPr>
          <p:nvPr/>
        </p:nvPicPr>
        <p:blipFill>
          <a:blip r:embed="rId3"/>
          <a:srcRect/>
          <a:stretch>
            <a:fillRect/>
          </a:stretch>
        </p:blipFill>
        <p:spPr bwMode="auto">
          <a:xfrm>
            <a:off x="393895" y="196949"/>
            <a:ext cx="8369105" cy="5441852"/>
          </a:xfrm>
          <a:prstGeom prst="rect">
            <a:avLst/>
          </a:prstGeom>
          <a:noFill/>
          <a:ln w="9525">
            <a:noFill/>
            <a:round/>
            <a:headEnd/>
            <a:tailEnd/>
          </a:ln>
        </p:spPr>
      </p:pic>
      <p:pic>
        <p:nvPicPr>
          <p:cNvPr id="3" name="Picture 2"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body" sz="half" idx="1"/>
          </p:nvPr>
        </p:nvSpPr>
        <p:spPr>
          <a:xfrm>
            <a:off x="457200" y="2133600"/>
            <a:ext cx="7620000" cy="3810000"/>
          </a:xfrm>
        </p:spPr>
        <p:txBody>
          <a:bodyPr/>
          <a:lstStyle/>
          <a:p>
            <a:r>
              <a:rPr lang="en-US" sz="2400" dirty="0" smtClean="0"/>
              <a:t>Um </a:t>
            </a:r>
            <a:r>
              <a:rPr lang="en-US" sz="2400" dirty="0" err="1" smtClean="0"/>
              <a:t>sistema</a:t>
            </a:r>
            <a:r>
              <a:rPr lang="en-US" sz="2400" dirty="0" smtClean="0"/>
              <a:t> de </a:t>
            </a:r>
            <a:r>
              <a:rPr lang="en-US" sz="2400" dirty="0" err="1" smtClean="0"/>
              <a:t>proteção</a:t>
            </a:r>
            <a:r>
              <a:rPr lang="en-US" sz="2400" dirty="0" smtClean="0"/>
              <a:t> </a:t>
            </a:r>
            <a:r>
              <a:rPr lang="en-US" sz="2400" dirty="0" err="1" smtClean="0"/>
              <a:t>pessoal</a:t>
            </a:r>
            <a:r>
              <a:rPr lang="en-US" sz="2400" dirty="0" smtClean="0"/>
              <a:t> contra </a:t>
            </a:r>
            <a:r>
              <a:rPr lang="en-US" sz="2400" dirty="0" err="1" smtClean="0"/>
              <a:t>queda</a:t>
            </a:r>
            <a:r>
              <a:rPr lang="en-US" sz="2400" dirty="0" smtClean="0"/>
              <a:t> (SPPQ) </a:t>
            </a:r>
            <a:r>
              <a:rPr lang="en-US" sz="2400" dirty="0" err="1" smtClean="0"/>
              <a:t>deve</a:t>
            </a:r>
            <a:r>
              <a:rPr lang="en-US" sz="2400" dirty="0" smtClean="0"/>
              <a:t> </a:t>
            </a:r>
            <a:r>
              <a:rPr lang="en-US" sz="2400" dirty="0" err="1" smtClean="0"/>
              <a:t>ter</a:t>
            </a:r>
            <a:r>
              <a:rPr lang="en-US" sz="2400" dirty="0" smtClean="0"/>
              <a:t> </a:t>
            </a:r>
            <a:r>
              <a:rPr lang="en-US" sz="2400" dirty="0" err="1" smtClean="0"/>
              <a:t>os</a:t>
            </a:r>
            <a:r>
              <a:rPr lang="en-US" sz="2400" dirty="0" smtClean="0"/>
              <a:t> </a:t>
            </a:r>
            <a:r>
              <a:rPr lang="en-US" sz="2400" dirty="0" err="1" smtClean="0"/>
              <a:t>seguintes</a:t>
            </a:r>
            <a:r>
              <a:rPr lang="en-US" sz="2400" dirty="0" smtClean="0"/>
              <a:t> </a:t>
            </a:r>
            <a:r>
              <a:rPr lang="en-US" sz="2400" dirty="0" err="1" smtClean="0"/>
              <a:t>componentes</a:t>
            </a:r>
            <a:r>
              <a:rPr lang="en-US" sz="2400" dirty="0" smtClean="0"/>
              <a:t>:</a:t>
            </a:r>
            <a:endParaRPr lang="en-US" sz="2400" dirty="0"/>
          </a:p>
          <a:p>
            <a:pPr marL="801688" lvl="1" indent="-336550"/>
            <a:r>
              <a:rPr lang="en-US" sz="2400" dirty="0" smtClean="0"/>
              <a:t>Ponto de </a:t>
            </a:r>
            <a:r>
              <a:rPr lang="en-US" sz="2400" dirty="0" err="1" smtClean="0"/>
              <a:t>ancoragem</a:t>
            </a:r>
            <a:r>
              <a:rPr lang="en-US" sz="2400" dirty="0" smtClean="0"/>
              <a:t>, de </a:t>
            </a:r>
            <a:r>
              <a:rPr lang="en-US" sz="2400" dirty="0" err="1" smtClean="0"/>
              <a:t>fixação</a:t>
            </a:r>
            <a:r>
              <a:rPr lang="en-US" sz="2400" dirty="0" smtClean="0"/>
              <a:t>.  </a:t>
            </a:r>
            <a:endParaRPr lang="en-US" sz="2400" dirty="0"/>
          </a:p>
          <a:p>
            <a:pPr marL="801688" lvl="1" indent="-336550"/>
            <a:r>
              <a:rPr lang="pt-BR" sz="2400" dirty="0" smtClean="0"/>
              <a:t>Arnês </a:t>
            </a:r>
            <a:endParaRPr lang="en-US" sz="2400" dirty="0"/>
          </a:p>
          <a:p>
            <a:pPr marL="801688" lvl="1" indent="-336550"/>
            <a:r>
              <a:rPr lang="pt-BR" sz="2400" dirty="0" smtClean="0"/>
              <a:t>Mosquetão</a:t>
            </a:r>
            <a:endParaRPr lang="en-US" sz="2400" dirty="0"/>
          </a:p>
          <a:p>
            <a:r>
              <a:rPr lang="en-US" sz="2400" dirty="0" smtClean="0"/>
              <a:t>Um SPPQ </a:t>
            </a:r>
            <a:r>
              <a:rPr lang="en-US" sz="2400" dirty="0" err="1" smtClean="0"/>
              <a:t>também</a:t>
            </a:r>
            <a:r>
              <a:rPr lang="en-US" sz="2400" dirty="0" smtClean="0"/>
              <a:t> </a:t>
            </a:r>
            <a:r>
              <a:rPr lang="en-US" sz="2400" dirty="0" err="1" smtClean="0"/>
              <a:t>pode</a:t>
            </a:r>
            <a:r>
              <a:rPr lang="en-US" sz="2400" dirty="0" smtClean="0"/>
              <a:t> </a:t>
            </a:r>
            <a:r>
              <a:rPr lang="en-US" sz="2400" dirty="0" err="1" smtClean="0"/>
              <a:t>incluir</a:t>
            </a:r>
            <a:r>
              <a:rPr lang="en-US" sz="2400" dirty="0" smtClean="0"/>
              <a:t>  </a:t>
            </a:r>
            <a:r>
              <a:rPr lang="en-US" sz="2400" dirty="0" err="1" smtClean="0"/>
              <a:t>fitas</a:t>
            </a:r>
            <a:r>
              <a:rPr lang="en-US" sz="2400" dirty="0" smtClean="0"/>
              <a:t> de nylon, com </a:t>
            </a:r>
            <a:r>
              <a:rPr lang="en-US" sz="2400" dirty="0" err="1" smtClean="0"/>
              <a:t>dispositivos</a:t>
            </a:r>
            <a:r>
              <a:rPr lang="en-US" sz="2400" dirty="0" smtClean="0"/>
              <a:t> de </a:t>
            </a:r>
            <a:r>
              <a:rPr lang="en-US" sz="2400" dirty="0" err="1" smtClean="0"/>
              <a:t>desaceleração</a:t>
            </a:r>
            <a:r>
              <a:rPr lang="en-US" sz="2400" dirty="0" smtClean="0"/>
              <a:t>  </a:t>
            </a:r>
            <a:r>
              <a:rPr lang="en-US" sz="2400" dirty="0" err="1" smtClean="0"/>
              <a:t>ou</a:t>
            </a:r>
            <a:r>
              <a:rPr lang="en-US" sz="2400" dirty="0" smtClean="0"/>
              <a:t> de </a:t>
            </a:r>
            <a:r>
              <a:rPr lang="en-US" sz="2400" dirty="0" err="1" smtClean="0"/>
              <a:t>segurança</a:t>
            </a:r>
            <a:endParaRPr lang="en-US" sz="2400" dirty="0"/>
          </a:p>
          <a:p>
            <a:pPr marL="801688" lvl="1" indent="-336550"/>
            <a:endParaRPr lang="en-US" sz="2400" dirty="0"/>
          </a:p>
        </p:txBody>
      </p:sp>
      <p:sp>
        <p:nvSpPr>
          <p:cNvPr id="4" name="Espaço Reservado para Número de Slide 4"/>
          <p:cNvSpPr>
            <a:spLocks noGrp="1"/>
          </p:cNvSpPr>
          <p:nvPr>
            <p:ph type="sldNum" sz="quarter" idx="10"/>
          </p:nvPr>
        </p:nvSpPr>
        <p:spPr/>
        <p:txBody>
          <a:bodyPr/>
          <a:lstStyle/>
          <a:p>
            <a:fld id="{BFE91A9D-1CAC-45C6-ABF5-8F1163D656FF}" type="slidenum">
              <a:rPr lang="en-US"/>
              <a:pPr/>
              <a:t>100</a:t>
            </a:fld>
            <a:endParaRPr lang="en-US"/>
          </a:p>
        </p:txBody>
      </p:sp>
      <p:sp>
        <p:nvSpPr>
          <p:cNvPr id="220163" name="Rectangle 3"/>
          <p:cNvSpPr>
            <a:spLocks noChangeArrowheads="1"/>
          </p:cNvSpPr>
          <p:nvPr/>
        </p:nvSpPr>
        <p:spPr bwMode="auto">
          <a:xfrm>
            <a:off x="457200" y="228600"/>
            <a:ext cx="8229600" cy="1676400"/>
          </a:xfrm>
          <a:prstGeom prst="rect">
            <a:avLst/>
          </a:prstGeom>
          <a:noFill/>
          <a:ln w="9525">
            <a:noFill/>
            <a:miter lim="800000"/>
            <a:headEnd/>
            <a:tailEnd/>
          </a:ln>
          <a:effectLst/>
        </p:spPr>
        <p:txBody>
          <a:bodyPr anchor="ctr"/>
          <a:lstStyle/>
          <a:p>
            <a:pPr algn="ctr"/>
            <a:r>
              <a:rPr lang="pt-BR" sz="3800" b="1" dirty="0" smtClean="0">
                <a:solidFill>
                  <a:schemeClr val="accent2"/>
                </a:solidFill>
              </a:rPr>
              <a:t>Sistema de Proteção Pessoal contra Queda</a:t>
            </a:r>
            <a:endParaRPr lang="en-US" sz="38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body" sz="half" idx="1"/>
          </p:nvPr>
        </p:nvSpPr>
        <p:spPr>
          <a:xfrm>
            <a:off x="228600" y="1600200"/>
            <a:ext cx="5867400" cy="4419600"/>
          </a:xfrm>
        </p:spPr>
        <p:txBody>
          <a:bodyPr/>
          <a:lstStyle/>
          <a:p>
            <a:pPr>
              <a:lnSpc>
                <a:spcPct val="90000"/>
              </a:lnSpc>
            </a:pPr>
            <a:r>
              <a:rPr lang="en-US" sz="2000" dirty="0"/>
              <a:t>1926.502(d)(15</a:t>
            </a:r>
            <a:r>
              <a:rPr lang="en-US" sz="2000" dirty="0" smtClean="0"/>
              <a:t>): </a:t>
            </a:r>
            <a:r>
              <a:rPr lang="pt-PT" sz="2000" dirty="0" smtClean="0"/>
              <a:t>O ponto de ancoragem é usado para fixação de equipamentos pessoais de proteção contra queda.  O equipamento deve ser capaz de suportar pelo o menos 5.000 libras (ponds)  por trabalhador, ou devem ser concebidos e utilizados da seguinte maneira:</a:t>
            </a:r>
            <a:r>
              <a:rPr lang="en-US" sz="2000" dirty="0" smtClean="0"/>
              <a:t>  :</a:t>
            </a:r>
            <a:endParaRPr lang="en-US" sz="2000" dirty="0"/>
          </a:p>
          <a:p>
            <a:pPr marL="801688" lvl="1" indent="-336550">
              <a:lnSpc>
                <a:spcPct val="90000"/>
              </a:lnSpc>
            </a:pPr>
            <a:r>
              <a:rPr lang="pt-PT" sz="2000" dirty="0" smtClean="0"/>
              <a:t>Como parte de um sistema de trava-quedas completo que mantém um fator de segurança de pelo menos dois.</a:t>
            </a:r>
            <a:r>
              <a:rPr lang="en-US" sz="2000" dirty="0" smtClean="0"/>
              <a:t> </a:t>
            </a:r>
            <a:endParaRPr lang="en-US" sz="2000" dirty="0"/>
          </a:p>
          <a:p>
            <a:pPr marL="801688" lvl="1" indent="-336550">
              <a:lnSpc>
                <a:spcPct val="90000"/>
              </a:lnSpc>
            </a:pPr>
            <a:r>
              <a:rPr lang="pt-PT" sz="2000" dirty="0" smtClean="0"/>
              <a:t>Sob a supervisão de uma pessoa qualificada.</a:t>
            </a:r>
            <a:endParaRPr lang="en-US" sz="2000" dirty="0"/>
          </a:p>
          <a:p>
            <a:pPr>
              <a:lnSpc>
                <a:spcPct val="90000"/>
              </a:lnSpc>
            </a:pPr>
            <a:r>
              <a:rPr lang="pt-PT" sz="2000" dirty="0" smtClean="0"/>
              <a:t>O empregador deve seguir as instruções do fabricante ou as recomendações de um engenheiro profissional qualificado  para a instalação do equipamento.</a:t>
            </a:r>
            <a:endParaRPr lang="en-US" sz="2000" dirty="0"/>
          </a:p>
        </p:txBody>
      </p:sp>
      <p:sp>
        <p:nvSpPr>
          <p:cNvPr id="5" name="Espaço Reservado para Número de Slide 4"/>
          <p:cNvSpPr>
            <a:spLocks noGrp="1"/>
          </p:cNvSpPr>
          <p:nvPr>
            <p:ph type="sldNum" sz="quarter" idx="10"/>
          </p:nvPr>
        </p:nvSpPr>
        <p:spPr/>
        <p:txBody>
          <a:bodyPr/>
          <a:lstStyle/>
          <a:p>
            <a:fld id="{E88547CA-1FD4-490B-B02A-F1D5B34AA376}" type="slidenum">
              <a:rPr lang="en-US"/>
              <a:pPr/>
              <a:t>101</a:t>
            </a:fld>
            <a:endParaRPr lang="en-US"/>
          </a:p>
        </p:txBody>
      </p:sp>
      <p:sp>
        <p:nvSpPr>
          <p:cNvPr id="222212" name="Rectangle 4"/>
          <p:cNvSpPr>
            <a:spLocks noChangeArrowheads="1"/>
          </p:cNvSpPr>
          <p:nvPr/>
        </p:nvSpPr>
        <p:spPr bwMode="auto">
          <a:xfrm>
            <a:off x="304800" y="228600"/>
            <a:ext cx="8610600" cy="1371600"/>
          </a:xfrm>
          <a:prstGeom prst="rect">
            <a:avLst/>
          </a:prstGeom>
          <a:noFill/>
          <a:ln w="9525">
            <a:noFill/>
            <a:miter lim="800000"/>
            <a:headEnd/>
            <a:tailEnd/>
          </a:ln>
          <a:effectLst/>
        </p:spPr>
        <p:txBody>
          <a:bodyPr anchor="ctr"/>
          <a:lstStyle/>
          <a:p>
            <a:pPr algn="ctr"/>
            <a:r>
              <a:rPr lang="en-US" sz="3600" b="1" dirty="0" err="1" smtClean="0">
                <a:solidFill>
                  <a:schemeClr val="accent2"/>
                </a:solidFill>
              </a:rPr>
              <a:t>Sistemas</a:t>
            </a:r>
            <a:r>
              <a:rPr lang="en-US" sz="3600" b="1" dirty="0" smtClean="0">
                <a:solidFill>
                  <a:schemeClr val="accent2"/>
                </a:solidFill>
              </a:rPr>
              <a:t> de </a:t>
            </a:r>
            <a:r>
              <a:rPr lang="en-US" sz="3600" b="1" dirty="0" err="1" smtClean="0">
                <a:solidFill>
                  <a:schemeClr val="accent2"/>
                </a:solidFill>
              </a:rPr>
              <a:t>Proteção</a:t>
            </a:r>
            <a:r>
              <a:rPr lang="en-US" sz="3600" b="1" dirty="0" smtClean="0">
                <a:solidFill>
                  <a:schemeClr val="accent2"/>
                </a:solidFill>
              </a:rPr>
              <a:t> </a:t>
            </a:r>
            <a:r>
              <a:rPr lang="en-US" sz="3600" b="1" dirty="0" err="1" smtClean="0">
                <a:solidFill>
                  <a:schemeClr val="accent2"/>
                </a:solidFill>
              </a:rPr>
              <a:t>Pessoal</a:t>
            </a:r>
            <a:r>
              <a:rPr lang="en-US" sz="3600" b="1" dirty="0" smtClean="0">
                <a:solidFill>
                  <a:schemeClr val="accent2"/>
                </a:solidFill>
              </a:rPr>
              <a:t> Contra </a:t>
            </a:r>
            <a:r>
              <a:rPr lang="en-US" sz="3600" b="1" dirty="0" err="1" smtClean="0">
                <a:solidFill>
                  <a:schemeClr val="accent2"/>
                </a:solidFill>
              </a:rPr>
              <a:t>Quedas</a:t>
            </a:r>
            <a:r>
              <a:rPr lang="en-US" sz="3600" b="1" dirty="0" smtClean="0">
                <a:solidFill>
                  <a:schemeClr val="accent2"/>
                </a:solidFill>
              </a:rPr>
              <a:t> Ponto de </a:t>
            </a:r>
            <a:r>
              <a:rPr lang="en-US" sz="3600" b="1" dirty="0" err="1" smtClean="0">
                <a:solidFill>
                  <a:schemeClr val="accent2"/>
                </a:solidFill>
              </a:rPr>
              <a:t>Ancoragem</a:t>
            </a:r>
            <a:endParaRPr lang="en-US" sz="3600" b="1" dirty="0">
              <a:solidFill>
                <a:schemeClr val="accent2"/>
              </a:solidFill>
            </a:endParaRPr>
          </a:p>
        </p:txBody>
      </p:sp>
      <p:pic>
        <p:nvPicPr>
          <p:cNvPr id="222216" name="Picture 8"/>
          <p:cNvPicPr>
            <a:picLocks noChangeAspect="1" noChangeArrowheads="1"/>
          </p:cNvPicPr>
          <p:nvPr/>
        </p:nvPicPr>
        <p:blipFill>
          <a:blip r:embed="rId3" cstate="print"/>
          <a:srcRect/>
          <a:stretch>
            <a:fillRect/>
          </a:stretch>
        </p:blipFill>
        <p:spPr bwMode="auto">
          <a:xfrm>
            <a:off x="6172200" y="2112963"/>
            <a:ext cx="2743200" cy="2576512"/>
          </a:xfrm>
          <a:prstGeom prst="rect">
            <a:avLst/>
          </a:prstGeom>
          <a:noFill/>
          <a:ln w="9525">
            <a:noFill/>
            <a:miter lim="800000"/>
            <a:headEnd/>
            <a:tailEnd/>
          </a:ln>
          <a:effectLst/>
        </p:spPr>
      </p:pic>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2"/>
          <p:cNvSpPr>
            <a:spLocks noGrp="1"/>
          </p:cNvSpPr>
          <p:nvPr>
            <p:ph type="sldNum" sz="quarter" idx="12"/>
          </p:nvPr>
        </p:nvSpPr>
        <p:spPr/>
        <p:txBody>
          <a:bodyPr/>
          <a:lstStyle/>
          <a:p>
            <a:fld id="{C17E9A7A-E408-4F7B-9E48-A295B7FEE30E}" type="slidenum">
              <a:rPr lang="en-US"/>
              <a:pPr/>
              <a:t>102</a:t>
            </a:fld>
            <a:endParaRPr lang="en-US"/>
          </a:p>
        </p:txBody>
      </p:sp>
      <p:sp>
        <p:nvSpPr>
          <p:cNvPr id="224262" name="Rectangle 6"/>
          <p:cNvSpPr>
            <a:spLocks noChangeArrowheads="1"/>
          </p:cNvSpPr>
          <p:nvPr/>
        </p:nvSpPr>
        <p:spPr bwMode="auto">
          <a:xfrm>
            <a:off x="0" y="228600"/>
            <a:ext cx="9144000" cy="838200"/>
          </a:xfrm>
          <a:prstGeom prst="rect">
            <a:avLst/>
          </a:prstGeom>
          <a:noFill/>
          <a:ln w="9525">
            <a:noFill/>
            <a:miter lim="800000"/>
            <a:headEnd/>
            <a:tailEnd/>
          </a:ln>
          <a:effectLst/>
        </p:spPr>
        <p:txBody>
          <a:bodyPr anchor="ctr"/>
          <a:lstStyle/>
          <a:p>
            <a:pPr algn="ctr"/>
            <a:r>
              <a:rPr lang="en-US" sz="3600" b="1" dirty="0" err="1" smtClean="0">
                <a:solidFill>
                  <a:schemeClr val="accent2"/>
                </a:solidFill>
              </a:rPr>
              <a:t>Sistema</a:t>
            </a:r>
            <a:r>
              <a:rPr lang="en-US" sz="3600" b="1" dirty="0" smtClean="0">
                <a:solidFill>
                  <a:schemeClr val="accent2"/>
                </a:solidFill>
              </a:rPr>
              <a:t> de </a:t>
            </a:r>
            <a:r>
              <a:rPr lang="en-US" sz="3600" b="1" dirty="0" err="1" smtClean="0">
                <a:solidFill>
                  <a:schemeClr val="accent2"/>
                </a:solidFill>
              </a:rPr>
              <a:t>Proteção</a:t>
            </a:r>
            <a:r>
              <a:rPr lang="en-US" sz="3600" b="1" dirty="0" smtClean="0">
                <a:solidFill>
                  <a:schemeClr val="accent2"/>
                </a:solidFill>
              </a:rPr>
              <a:t> </a:t>
            </a:r>
            <a:r>
              <a:rPr lang="en-US" sz="3600" b="1" dirty="0" err="1" smtClean="0">
                <a:solidFill>
                  <a:schemeClr val="accent2"/>
                </a:solidFill>
              </a:rPr>
              <a:t>Pessoal</a:t>
            </a:r>
            <a:r>
              <a:rPr lang="en-US" sz="3600" b="1" dirty="0" smtClean="0">
                <a:solidFill>
                  <a:schemeClr val="accent2"/>
                </a:solidFill>
              </a:rPr>
              <a:t> contra </a:t>
            </a:r>
            <a:r>
              <a:rPr lang="en-US" sz="3600" b="1" dirty="0" err="1" smtClean="0">
                <a:solidFill>
                  <a:schemeClr val="accent2"/>
                </a:solidFill>
              </a:rPr>
              <a:t>Quedas</a:t>
            </a:r>
            <a:r>
              <a:rPr lang="en-US" sz="3600" b="1" dirty="0" smtClean="0">
                <a:solidFill>
                  <a:schemeClr val="accent2"/>
                </a:solidFill>
              </a:rPr>
              <a:t> Ponto de </a:t>
            </a:r>
            <a:r>
              <a:rPr lang="en-US" sz="3600" b="1" dirty="0" err="1" smtClean="0">
                <a:solidFill>
                  <a:schemeClr val="accent2"/>
                </a:solidFill>
              </a:rPr>
              <a:t>Ancoragem</a:t>
            </a:r>
            <a:endParaRPr lang="en-US" sz="4000" b="1" dirty="0">
              <a:solidFill>
                <a:schemeClr val="accent2"/>
              </a:solidFill>
            </a:endParaRPr>
          </a:p>
        </p:txBody>
      </p:sp>
      <p:grpSp>
        <p:nvGrpSpPr>
          <p:cNvPr id="2" name="Group 19"/>
          <p:cNvGrpSpPr>
            <a:grpSpLocks/>
          </p:cNvGrpSpPr>
          <p:nvPr/>
        </p:nvGrpSpPr>
        <p:grpSpPr bwMode="auto">
          <a:xfrm>
            <a:off x="1462088" y="1371600"/>
            <a:ext cx="5980112" cy="4098925"/>
            <a:chOff x="921" y="864"/>
            <a:chExt cx="3767" cy="2582"/>
          </a:xfrm>
        </p:grpSpPr>
        <p:pic>
          <p:nvPicPr>
            <p:cNvPr id="224268" name="Picture 12"/>
            <p:cNvPicPr>
              <a:picLocks noChangeAspect="1" noChangeArrowheads="1"/>
            </p:cNvPicPr>
            <p:nvPr/>
          </p:nvPicPr>
          <p:blipFill>
            <a:blip r:embed="rId3" cstate="print"/>
            <a:srcRect/>
            <a:stretch>
              <a:fillRect/>
            </a:stretch>
          </p:blipFill>
          <p:spPr bwMode="auto">
            <a:xfrm>
              <a:off x="1832" y="873"/>
              <a:ext cx="1048" cy="1104"/>
            </a:xfrm>
            <a:prstGeom prst="rect">
              <a:avLst/>
            </a:prstGeom>
            <a:noFill/>
            <a:ln w="9525">
              <a:noFill/>
              <a:miter lim="800000"/>
              <a:headEnd/>
              <a:tailEnd/>
            </a:ln>
            <a:effectLst/>
          </p:spPr>
        </p:pic>
        <p:pic>
          <p:nvPicPr>
            <p:cNvPr id="224269" name="Picture 13" descr="images"/>
            <p:cNvPicPr>
              <a:picLocks noChangeAspect="1" noChangeArrowheads="1"/>
            </p:cNvPicPr>
            <p:nvPr/>
          </p:nvPicPr>
          <p:blipFill>
            <a:blip r:embed="rId4" cstate="print"/>
            <a:srcRect/>
            <a:stretch>
              <a:fillRect/>
            </a:stretch>
          </p:blipFill>
          <p:spPr bwMode="auto">
            <a:xfrm>
              <a:off x="2376" y="2448"/>
              <a:ext cx="998" cy="998"/>
            </a:xfrm>
            <a:prstGeom prst="rect">
              <a:avLst/>
            </a:prstGeom>
            <a:noFill/>
          </p:spPr>
        </p:pic>
        <p:pic>
          <p:nvPicPr>
            <p:cNvPr id="224270" name="Picture 14" descr="AnchorPoint - close up"/>
            <p:cNvPicPr>
              <a:picLocks noChangeAspect="1" noChangeArrowheads="1"/>
            </p:cNvPicPr>
            <p:nvPr/>
          </p:nvPicPr>
          <p:blipFill>
            <a:blip r:embed="rId5" cstate="print"/>
            <a:srcRect/>
            <a:stretch>
              <a:fillRect/>
            </a:stretch>
          </p:blipFill>
          <p:spPr bwMode="auto">
            <a:xfrm>
              <a:off x="2880" y="864"/>
              <a:ext cx="1011" cy="1584"/>
            </a:xfrm>
            <a:prstGeom prst="rect">
              <a:avLst/>
            </a:prstGeom>
            <a:noFill/>
          </p:spPr>
        </p:pic>
        <p:pic>
          <p:nvPicPr>
            <p:cNvPr id="224271" name="Picture 15" descr="Sala detachable roof anchor"/>
            <p:cNvPicPr>
              <a:picLocks noChangeAspect="1" noChangeArrowheads="1"/>
            </p:cNvPicPr>
            <p:nvPr/>
          </p:nvPicPr>
          <p:blipFill>
            <a:blip r:embed="rId6" cstate="print"/>
            <a:srcRect/>
            <a:stretch>
              <a:fillRect/>
            </a:stretch>
          </p:blipFill>
          <p:spPr bwMode="auto">
            <a:xfrm>
              <a:off x="975" y="1980"/>
              <a:ext cx="1124" cy="1361"/>
            </a:xfrm>
            <a:prstGeom prst="rect">
              <a:avLst/>
            </a:prstGeom>
            <a:noFill/>
          </p:spPr>
        </p:pic>
        <p:pic>
          <p:nvPicPr>
            <p:cNvPr id="224272" name="Picture 16" descr="Sala single point roof anchor"/>
            <p:cNvPicPr>
              <a:picLocks noChangeAspect="1" noChangeArrowheads="1"/>
            </p:cNvPicPr>
            <p:nvPr/>
          </p:nvPicPr>
          <p:blipFill>
            <a:blip r:embed="rId7" cstate="print"/>
            <a:srcRect/>
            <a:stretch>
              <a:fillRect/>
            </a:stretch>
          </p:blipFill>
          <p:spPr bwMode="auto">
            <a:xfrm>
              <a:off x="3888" y="1824"/>
              <a:ext cx="785" cy="1126"/>
            </a:xfrm>
            <a:prstGeom prst="rect">
              <a:avLst/>
            </a:prstGeom>
            <a:noFill/>
          </p:spPr>
        </p:pic>
        <p:pic>
          <p:nvPicPr>
            <p:cNvPr id="224273" name="Picture 17"/>
            <p:cNvPicPr>
              <a:picLocks noChangeAspect="1" noChangeArrowheads="1"/>
            </p:cNvPicPr>
            <p:nvPr/>
          </p:nvPicPr>
          <p:blipFill>
            <a:blip r:embed="rId8" cstate="print"/>
            <a:srcRect/>
            <a:stretch>
              <a:fillRect/>
            </a:stretch>
          </p:blipFill>
          <p:spPr bwMode="auto">
            <a:xfrm>
              <a:off x="3888" y="864"/>
              <a:ext cx="800" cy="952"/>
            </a:xfrm>
            <a:prstGeom prst="rect">
              <a:avLst/>
            </a:prstGeom>
            <a:noFill/>
            <a:ln w="9525">
              <a:noFill/>
              <a:miter lim="800000"/>
              <a:headEnd/>
              <a:tailEnd/>
            </a:ln>
            <a:effectLst/>
          </p:spPr>
        </p:pic>
        <p:pic>
          <p:nvPicPr>
            <p:cNvPr id="224274" name="Picture 18"/>
            <p:cNvPicPr>
              <a:picLocks noChangeAspect="1" noChangeArrowheads="1"/>
            </p:cNvPicPr>
            <p:nvPr/>
          </p:nvPicPr>
          <p:blipFill>
            <a:blip r:embed="rId9" cstate="print"/>
            <a:srcRect/>
            <a:stretch>
              <a:fillRect/>
            </a:stretch>
          </p:blipFill>
          <p:spPr bwMode="auto">
            <a:xfrm>
              <a:off x="921" y="873"/>
              <a:ext cx="904" cy="920"/>
            </a:xfrm>
            <a:prstGeom prst="rect">
              <a:avLst/>
            </a:prstGeom>
            <a:noFill/>
            <a:ln w="9525">
              <a:noFill/>
              <a:miter lim="800000"/>
              <a:headEnd/>
              <a:tailEnd/>
            </a:ln>
            <a:effectLst/>
          </p:spPr>
        </p:pic>
      </p:grpSp>
      <p:pic>
        <p:nvPicPr>
          <p:cNvPr id="12" name="Picture 11" descr="BIC Logo.jpg"/>
          <p:cNvPicPr>
            <a:picLocks noChangeAspect="1"/>
          </p:cNvPicPr>
          <p:nvPr/>
        </p:nvPicPr>
        <p:blipFill>
          <a:blip r:embed="rId10"/>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2"/>
          <p:cNvSpPr>
            <a:spLocks noGrp="1"/>
          </p:cNvSpPr>
          <p:nvPr>
            <p:ph type="sldNum" sz="quarter" idx="12"/>
          </p:nvPr>
        </p:nvSpPr>
        <p:spPr/>
        <p:txBody>
          <a:bodyPr/>
          <a:lstStyle/>
          <a:p>
            <a:fld id="{219B5633-601C-4412-8045-719A8A374B72}" type="slidenum">
              <a:rPr lang="en-US"/>
              <a:pPr/>
              <a:t>103</a:t>
            </a:fld>
            <a:endParaRPr lang="en-US"/>
          </a:p>
        </p:txBody>
      </p:sp>
      <p:pic>
        <p:nvPicPr>
          <p:cNvPr id="226306" name="Picture 2" descr="Harness3"/>
          <p:cNvPicPr>
            <a:picLocks noChangeAspect="1" noChangeArrowheads="1"/>
          </p:cNvPicPr>
          <p:nvPr/>
        </p:nvPicPr>
        <p:blipFill>
          <a:blip r:embed="rId3" cstate="print"/>
          <a:srcRect/>
          <a:stretch>
            <a:fillRect/>
          </a:stretch>
        </p:blipFill>
        <p:spPr bwMode="auto">
          <a:xfrm>
            <a:off x="1784350" y="1570038"/>
            <a:ext cx="2787650" cy="3716337"/>
          </a:xfrm>
          <a:prstGeom prst="rect">
            <a:avLst/>
          </a:prstGeom>
          <a:noFill/>
        </p:spPr>
      </p:pic>
      <p:sp>
        <p:nvSpPr>
          <p:cNvPr id="226307"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3600" b="1" dirty="0" err="1" smtClean="0">
                <a:solidFill>
                  <a:schemeClr val="accent2"/>
                </a:solidFill>
              </a:rPr>
              <a:t>Sistema</a:t>
            </a:r>
            <a:r>
              <a:rPr lang="en-US" sz="3600" b="1" dirty="0" smtClean="0">
                <a:solidFill>
                  <a:schemeClr val="accent2"/>
                </a:solidFill>
              </a:rPr>
              <a:t> de </a:t>
            </a:r>
            <a:r>
              <a:rPr lang="en-US" sz="3600" b="1" dirty="0" err="1" smtClean="0">
                <a:solidFill>
                  <a:schemeClr val="accent2"/>
                </a:solidFill>
              </a:rPr>
              <a:t>Proteção</a:t>
            </a:r>
            <a:r>
              <a:rPr lang="en-US" sz="3600" b="1" dirty="0" smtClean="0">
                <a:solidFill>
                  <a:schemeClr val="accent2"/>
                </a:solidFill>
              </a:rPr>
              <a:t> </a:t>
            </a:r>
            <a:r>
              <a:rPr lang="en-US" sz="3600" b="1" dirty="0" err="1" smtClean="0">
                <a:solidFill>
                  <a:schemeClr val="accent2"/>
                </a:solidFill>
              </a:rPr>
              <a:t>Pessoal</a:t>
            </a:r>
            <a:r>
              <a:rPr lang="en-US" sz="3600" b="1" dirty="0" smtClean="0">
                <a:solidFill>
                  <a:schemeClr val="accent2"/>
                </a:solidFill>
              </a:rPr>
              <a:t> contra </a:t>
            </a:r>
            <a:r>
              <a:rPr lang="en-US" sz="3600" b="1" dirty="0" err="1" smtClean="0">
                <a:solidFill>
                  <a:schemeClr val="accent2"/>
                </a:solidFill>
              </a:rPr>
              <a:t>Queda</a:t>
            </a:r>
            <a:r>
              <a:rPr lang="en-US" sz="3600" b="1" dirty="0">
                <a:solidFill>
                  <a:schemeClr val="accent2"/>
                </a:solidFill>
              </a:rPr>
              <a:t> </a:t>
            </a:r>
            <a:r>
              <a:rPr lang="en-US" sz="3600" b="1" dirty="0" err="1" smtClean="0">
                <a:solidFill>
                  <a:schemeClr val="accent2"/>
                </a:solidFill>
              </a:rPr>
              <a:t>Arnês</a:t>
            </a:r>
            <a:endParaRPr lang="en-US" sz="3600" b="1" dirty="0">
              <a:solidFill>
                <a:schemeClr val="accent2"/>
              </a:solidFill>
            </a:endParaRPr>
          </a:p>
        </p:txBody>
      </p:sp>
      <p:pic>
        <p:nvPicPr>
          <p:cNvPr id="226308" name="Picture 4" descr="Residential_Rooftop_1"/>
          <p:cNvPicPr>
            <a:picLocks noChangeAspect="1" noChangeArrowheads="1"/>
          </p:cNvPicPr>
          <p:nvPr/>
        </p:nvPicPr>
        <p:blipFill>
          <a:blip r:embed="rId4" cstate="print"/>
          <a:srcRect/>
          <a:stretch>
            <a:fillRect/>
          </a:stretch>
        </p:blipFill>
        <p:spPr bwMode="auto">
          <a:xfrm>
            <a:off x="4572000" y="1568450"/>
            <a:ext cx="2514600" cy="3719513"/>
          </a:xfrm>
          <a:prstGeom prst="rect">
            <a:avLst/>
          </a:prstGeom>
          <a:noFill/>
          <a:ln w="38100">
            <a:solidFill>
              <a:schemeClr val="accent2"/>
            </a:solidFill>
            <a:miter lim="800000"/>
            <a:headEnd/>
            <a:tailEnd/>
          </a:ln>
        </p:spPr>
      </p:pic>
      <p:sp>
        <p:nvSpPr>
          <p:cNvPr id="226309" name="Text Box 5"/>
          <p:cNvSpPr txBox="1">
            <a:spLocks noChangeArrowheads="1"/>
          </p:cNvSpPr>
          <p:nvPr/>
        </p:nvSpPr>
        <p:spPr bwMode="auto">
          <a:xfrm>
            <a:off x="1857375" y="5370513"/>
            <a:ext cx="5288627" cy="369332"/>
          </a:xfrm>
          <a:prstGeom prst="rect">
            <a:avLst/>
          </a:prstGeom>
          <a:noFill/>
          <a:ln w="9525">
            <a:noFill/>
            <a:miter lim="800000"/>
            <a:headEnd/>
            <a:tailEnd/>
          </a:ln>
          <a:effectLst/>
        </p:spPr>
        <p:txBody>
          <a:bodyPr wrap="none">
            <a:spAutoFit/>
          </a:bodyPr>
          <a:lstStyle/>
          <a:p>
            <a:pPr algn="l"/>
            <a:r>
              <a:rPr lang="pt-BR" dirty="0" smtClean="0"/>
              <a:t>SPPQ sendo usado durante o trabalho no telhado</a:t>
            </a:r>
            <a:endParaRPr lang="en-US" dirty="0"/>
          </a:p>
        </p:txBody>
      </p:sp>
      <p:pic>
        <p:nvPicPr>
          <p:cNvPr id="7" name="Picture 6" descr="BIC Logo.jpg"/>
          <p:cNvPicPr>
            <a:picLocks noChangeAspect="1"/>
          </p:cNvPicPr>
          <p:nvPr/>
        </p:nvPicPr>
        <p:blipFill>
          <a:blip r:embed="rId5"/>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7" name="Rectangle 5"/>
          <p:cNvSpPr>
            <a:spLocks noGrp="1" noChangeArrowheads="1"/>
          </p:cNvSpPr>
          <p:nvPr>
            <p:ph idx="1"/>
          </p:nvPr>
        </p:nvSpPr>
        <p:spPr>
          <a:xfrm>
            <a:off x="457200" y="1905000"/>
            <a:ext cx="5486400" cy="3581400"/>
          </a:xfrm>
        </p:spPr>
        <p:txBody>
          <a:bodyPr/>
          <a:lstStyle/>
          <a:p>
            <a:pPr>
              <a:lnSpc>
                <a:spcPct val="90000"/>
              </a:lnSpc>
              <a:spcBef>
                <a:spcPct val="50000"/>
              </a:spcBef>
            </a:pPr>
            <a:r>
              <a:rPr lang="pt-BR" sz="2400" dirty="0" smtClean="0"/>
              <a:t>O </a:t>
            </a:r>
            <a:r>
              <a:rPr lang="pt-PT" sz="2400" dirty="0" smtClean="0"/>
              <a:t>arnês distribui a força da queda sobre as coxas, os quadris, a cintura, o peito e os ombros.</a:t>
            </a:r>
            <a:br>
              <a:rPr lang="pt-PT" sz="2400" dirty="0" smtClean="0"/>
            </a:br>
            <a:endParaRPr lang="en-US" sz="2400" dirty="0"/>
          </a:p>
          <a:p>
            <a:pPr>
              <a:lnSpc>
                <a:spcPct val="90000"/>
              </a:lnSpc>
              <a:spcBef>
                <a:spcPct val="50000"/>
              </a:spcBef>
            </a:pPr>
            <a:r>
              <a:rPr lang="pt-PT" sz="2400" dirty="0" smtClean="0"/>
              <a:t>Os cintos no corpo não tem sido permitidos como parte de um sistema de proteção desde janeiro de 1998.</a:t>
            </a:r>
            <a:endParaRPr lang="en-US" sz="2400" dirty="0"/>
          </a:p>
        </p:txBody>
      </p:sp>
      <p:sp>
        <p:nvSpPr>
          <p:cNvPr id="5" name="Espaço Reservado para Número de Slide 3"/>
          <p:cNvSpPr>
            <a:spLocks noGrp="1"/>
          </p:cNvSpPr>
          <p:nvPr>
            <p:ph type="sldNum" sz="quarter" idx="12"/>
          </p:nvPr>
        </p:nvSpPr>
        <p:spPr/>
        <p:txBody>
          <a:bodyPr/>
          <a:lstStyle/>
          <a:p>
            <a:fld id="{FA22665F-50A7-4858-8AEA-E858F259037B}" type="slidenum">
              <a:rPr lang="en-US"/>
              <a:pPr/>
              <a:t>104</a:t>
            </a:fld>
            <a:endParaRPr lang="en-US"/>
          </a:p>
        </p:txBody>
      </p:sp>
      <p:pic>
        <p:nvPicPr>
          <p:cNvPr id="228354" name="Picture 2" descr="Full body harness"/>
          <p:cNvPicPr>
            <a:picLocks noChangeAspect="1" noChangeArrowheads="1"/>
          </p:cNvPicPr>
          <p:nvPr/>
        </p:nvPicPr>
        <p:blipFill>
          <a:blip r:embed="rId3" cstate="print">
            <a:lum bright="-12000"/>
          </a:blip>
          <a:srcRect/>
          <a:stretch>
            <a:fillRect/>
          </a:stretch>
        </p:blipFill>
        <p:spPr bwMode="auto">
          <a:xfrm>
            <a:off x="6400800" y="762000"/>
            <a:ext cx="2471738" cy="3762375"/>
          </a:xfrm>
          <a:prstGeom prst="rect">
            <a:avLst/>
          </a:prstGeom>
          <a:noFill/>
        </p:spPr>
      </p:pic>
      <p:sp>
        <p:nvSpPr>
          <p:cNvPr id="228356" name="Rectangle 4"/>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4000" b="1" dirty="0">
                <a:solidFill>
                  <a:schemeClr val="accent2"/>
                </a:solidFill>
              </a:rPr>
              <a:t/>
            </a:r>
            <a:br>
              <a:rPr lang="en-US" sz="4000" b="1" dirty="0">
                <a:solidFill>
                  <a:schemeClr val="accent2"/>
                </a:solidFill>
              </a:rPr>
            </a:br>
            <a:r>
              <a:rPr lang="en-US" sz="4000" b="1" dirty="0" smtClean="0">
                <a:solidFill>
                  <a:schemeClr val="accent2"/>
                </a:solidFill>
              </a:rPr>
              <a:t>O </a:t>
            </a:r>
            <a:r>
              <a:rPr lang="en-US" sz="4000" b="1" dirty="0" err="1" smtClean="0">
                <a:solidFill>
                  <a:schemeClr val="accent2"/>
                </a:solidFill>
              </a:rPr>
              <a:t>Arnês</a:t>
            </a:r>
            <a:endParaRPr lang="en-US" sz="4000" b="1" dirty="0">
              <a:solidFill>
                <a:schemeClr val="accent2"/>
              </a:solidFill>
            </a:endParaRPr>
          </a:p>
        </p:txBody>
      </p:sp>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6" name="Rectangle 6"/>
          <p:cNvSpPr>
            <a:spLocks noGrp="1" noChangeArrowheads="1"/>
          </p:cNvSpPr>
          <p:nvPr>
            <p:ph idx="1"/>
          </p:nvPr>
        </p:nvSpPr>
        <p:spPr>
          <a:xfrm>
            <a:off x="457200" y="1752600"/>
            <a:ext cx="5257800" cy="3810000"/>
          </a:xfrm>
        </p:spPr>
        <p:txBody>
          <a:bodyPr/>
          <a:lstStyle/>
          <a:p>
            <a:pPr>
              <a:spcBef>
                <a:spcPct val="50000"/>
              </a:spcBef>
            </a:pPr>
            <a:r>
              <a:rPr lang="pt-PT" sz="2400" dirty="0" smtClean="0"/>
              <a:t>O ponto de fixação de um arnês é um </a:t>
            </a:r>
            <a:r>
              <a:rPr lang="pt-PT" sz="2400" i="1" dirty="0" smtClean="0"/>
              <a:t>D-ring</a:t>
            </a:r>
            <a:r>
              <a:rPr lang="pt-PT" sz="2400" dirty="0" smtClean="0"/>
              <a:t> no centro da parte superior das costas. Use um tamanho que se encaixe perfeitmante ao seu corpo.</a:t>
            </a:r>
            <a:endParaRPr lang="en-US" sz="2400" dirty="0">
              <a:solidFill>
                <a:schemeClr val="tx2"/>
              </a:solidFill>
            </a:endParaRPr>
          </a:p>
          <a:p>
            <a:pPr>
              <a:spcBef>
                <a:spcPct val="50000"/>
              </a:spcBef>
            </a:pPr>
            <a:r>
              <a:rPr lang="en-US" sz="2400" dirty="0" smtClean="0"/>
              <a:t>Use-o com </a:t>
            </a:r>
            <a:r>
              <a:rPr lang="en-US" sz="2400" dirty="0" err="1" smtClean="0"/>
              <a:t>equipamentos</a:t>
            </a:r>
            <a:r>
              <a:rPr lang="en-US" sz="2400" dirty="0" smtClean="0"/>
              <a:t> </a:t>
            </a:r>
            <a:r>
              <a:rPr lang="en-US" sz="2400" dirty="0" err="1" smtClean="0"/>
              <a:t>compatíveis</a:t>
            </a:r>
            <a:r>
              <a:rPr lang="en-US" sz="2400" dirty="0" smtClean="0"/>
              <a:t>. </a:t>
            </a:r>
            <a:endParaRPr lang="en-US" sz="2400" dirty="0"/>
          </a:p>
        </p:txBody>
      </p:sp>
      <p:sp>
        <p:nvSpPr>
          <p:cNvPr id="6" name="Espaço Reservado para Número de Slide 3"/>
          <p:cNvSpPr>
            <a:spLocks noGrp="1"/>
          </p:cNvSpPr>
          <p:nvPr>
            <p:ph type="sldNum" sz="quarter" idx="12"/>
          </p:nvPr>
        </p:nvSpPr>
        <p:spPr/>
        <p:txBody>
          <a:bodyPr/>
          <a:lstStyle/>
          <a:p>
            <a:fld id="{F116C6A0-9380-4DC5-B30D-EBF4157972B1}" type="slidenum">
              <a:rPr lang="en-US"/>
              <a:pPr/>
              <a:t>105</a:t>
            </a:fld>
            <a:endParaRPr lang="en-US"/>
          </a:p>
        </p:txBody>
      </p:sp>
      <p:pic>
        <p:nvPicPr>
          <p:cNvPr id="230407" name="Picture 7"/>
          <p:cNvPicPr>
            <a:picLocks noChangeAspect="1" noChangeArrowheads="1"/>
          </p:cNvPicPr>
          <p:nvPr/>
        </p:nvPicPr>
        <p:blipFill>
          <a:blip r:embed="rId3" cstate="print"/>
          <a:srcRect/>
          <a:stretch>
            <a:fillRect/>
          </a:stretch>
        </p:blipFill>
        <p:spPr bwMode="auto">
          <a:xfrm>
            <a:off x="6019800" y="1371600"/>
            <a:ext cx="2393950" cy="3836988"/>
          </a:xfrm>
          <a:prstGeom prst="rect">
            <a:avLst/>
          </a:prstGeom>
          <a:noFill/>
          <a:ln w="9525">
            <a:noFill/>
            <a:miter lim="800000"/>
            <a:headEnd/>
            <a:tailEnd/>
          </a:ln>
          <a:effectLst/>
        </p:spPr>
      </p:pic>
      <p:sp>
        <p:nvSpPr>
          <p:cNvPr id="230403" name="Line 3"/>
          <p:cNvSpPr>
            <a:spLocks noChangeShapeType="1"/>
          </p:cNvSpPr>
          <p:nvPr/>
        </p:nvSpPr>
        <p:spPr bwMode="auto">
          <a:xfrm>
            <a:off x="4572000" y="2743200"/>
            <a:ext cx="2303463" cy="163513"/>
          </a:xfrm>
          <a:prstGeom prst="line">
            <a:avLst/>
          </a:prstGeom>
          <a:noFill/>
          <a:ln w="28575">
            <a:solidFill>
              <a:srgbClr val="FF3300"/>
            </a:solidFill>
            <a:round/>
            <a:headEnd/>
            <a:tailEnd type="triangle" w="med" len="med"/>
          </a:ln>
          <a:effectLst/>
        </p:spPr>
        <p:txBody>
          <a:bodyPr/>
          <a:lstStyle/>
          <a:p>
            <a:endParaRPr lang="pt-BR"/>
          </a:p>
        </p:txBody>
      </p:sp>
      <p:sp>
        <p:nvSpPr>
          <p:cNvPr id="230405" name="Rectangle 5"/>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3600" b="1" dirty="0" err="1" smtClean="0">
                <a:solidFill>
                  <a:schemeClr val="accent2"/>
                </a:solidFill>
              </a:rPr>
              <a:t>Sistema</a:t>
            </a:r>
            <a:r>
              <a:rPr lang="en-US" sz="3600" b="1" dirty="0" smtClean="0">
                <a:solidFill>
                  <a:schemeClr val="accent2"/>
                </a:solidFill>
              </a:rPr>
              <a:t> de </a:t>
            </a:r>
            <a:r>
              <a:rPr lang="en-US" sz="3600" b="1" dirty="0" err="1" smtClean="0">
                <a:solidFill>
                  <a:schemeClr val="accent2"/>
                </a:solidFill>
              </a:rPr>
              <a:t>Proteção</a:t>
            </a:r>
            <a:r>
              <a:rPr lang="en-US" sz="3600" b="1" dirty="0" smtClean="0">
                <a:solidFill>
                  <a:schemeClr val="accent2"/>
                </a:solidFill>
              </a:rPr>
              <a:t> </a:t>
            </a:r>
            <a:r>
              <a:rPr lang="en-US" sz="3600" b="1" dirty="0" err="1" smtClean="0">
                <a:solidFill>
                  <a:schemeClr val="accent2"/>
                </a:solidFill>
              </a:rPr>
              <a:t>Pessoal</a:t>
            </a:r>
            <a:r>
              <a:rPr lang="en-US" sz="3600" b="1" dirty="0" smtClean="0">
                <a:solidFill>
                  <a:schemeClr val="accent2"/>
                </a:solidFill>
              </a:rPr>
              <a:t> contra </a:t>
            </a:r>
            <a:r>
              <a:rPr lang="en-US" sz="3600" b="1" dirty="0" err="1" smtClean="0">
                <a:solidFill>
                  <a:schemeClr val="accent2"/>
                </a:solidFill>
              </a:rPr>
              <a:t>Queda</a:t>
            </a:r>
            <a:r>
              <a:rPr lang="en-US" sz="3600" b="1" dirty="0" smtClean="0">
                <a:solidFill>
                  <a:schemeClr val="accent2"/>
                </a:solidFill>
              </a:rPr>
              <a:t> </a:t>
            </a:r>
            <a:r>
              <a:rPr lang="pt-BR" sz="3600" b="1" dirty="0" smtClean="0">
                <a:solidFill>
                  <a:schemeClr val="accent2"/>
                </a:solidFill>
              </a:rPr>
              <a:t>O Arnês</a:t>
            </a:r>
            <a:endParaRPr lang="en-US" sz="3600" b="1" dirty="0">
              <a:solidFill>
                <a:schemeClr val="accent2"/>
              </a:solidFill>
            </a:endParaRPr>
          </a:p>
        </p:txBody>
      </p:sp>
      <p:pic>
        <p:nvPicPr>
          <p:cNvPr id="7" name="Picture 6"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2"/>
          <p:cNvSpPr>
            <a:spLocks noGrp="1"/>
          </p:cNvSpPr>
          <p:nvPr>
            <p:ph type="sldNum" sz="quarter" idx="12"/>
          </p:nvPr>
        </p:nvSpPr>
        <p:spPr/>
        <p:txBody>
          <a:bodyPr/>
          <a:lstStyle/>
          <a:p>
            <a:fld id="{C7BDA78D-CF57-40E3-8E5B-1D4898C7FEC1}" type="slidenum">
              <a:rPr lang="en-US"/>
              <a:pPr/>
              <a:t>106</a:t>
            </a:fld>
            <a:endParaRPr lang="en-US"/>
          </a:p>
        </p:txBody>
      </p:sp>
      <p:pic>
        <p:nvPicPr>
          <p:cNvPr id="232450" name="Picture 2"/>
          <p:cNvPicPr preferRelativeResize="0">
            <a:picLocks noChangeArrowheads="1"/>
          </p:cNvPicPr>
          <p:nvPr/>
        </p:nvPicPr>
        <p:blipFill>
          <a:blip r:embed="rId3" cstate="print"/>
          <a:srcRect/>
          <a:stretch>
            <a:fillRect/>
          </a:stretch>
        </p:blipFill>
        <p:spPr bwMode="auto">
          <a:xfrm>
            <a:off x="1628775" y="1533525"/>
            <a:ext cx="5838825" cy="4276725"/>
          </a:xfrm>
          <a:prstGeom prst="rect">
            <a:avLst/>
          </a:prstGeom>
          <a:noFill/>
          <a:ln w="9525">
            <a:noFill/>
            <a:miter lim="800000"/>
            <a:headEnd/>
            <a:tailEnd/>
          </a:ln>
          <a:effectLst/>
        </p:spPr>
      </p:pic>
      <p:sp>
        <p:nvSpPr>
          <p:cNvPr id="232451"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4000" b="1" dirty="0" err="1" smtClean="0">
                <a:solidFill>
                  <a:schemeClr val="accent2"/>
                </a:solidFill>
              </a:rPr>
              <a:t>Sistema</a:t>
            </a:r>
            <a:r>
              <a:rPr lang="en-US" sz="4000" b="1" dirty="0" smtClean="0">
                <a:solidFill>
                  <a:schemeClr val="accent2"/>
                </a:solidFill>
              </a:rPr>
              <a:t> de </a:t>
            </a:r>
            <a:r>
              <a:rPr lang="en-US" sz="4000" b="1" dirty="0" err="1" smtClean="0">
                <a:solidFill>
                  <a:schemeClr val="accent2"/>
                </a:solidFill>
              </a:rPr>
              <a:t>Proteção</a:t>
            </a:r>
            <a:r>
              <a:rPr lang="en-US" sz="4000" b="1" dirty="0" smtClean="0">
                <a:solidFill>
                  <a:schemeClr val="accent2"/>
                </a:solidFill>
              </a:rPr>
              <a:t> </a:t>
            </a:r>
            <a:r>
              <a:rPr lang="en-US" sz="4000" b="1" dirty="0" err="1" smtClean="0">
                <a:solidFill>
                  <a:schemeClr val="accent2"/>
                </a:solidFill>
              </a:rPr>
              <a:t>Pessoal</a:t>
            </a:r>
            <a:r>
              <a:rPr lang="en-US" sz="4000" b="1" dirty="0" smtClean="0">
                <a:solidFill>
                  <a:schemeClr val="accent2"/>
                </a:solidFill>
              </a:rPr>
              <a:t> contra </a:t>
            </a:r>
            <a:r>
              <a:rPr lang="en-US" sz="4000" b="1" dirty="0" err="1" smtClean="0">
                <a:solidFill>
                  <a:schemeClr val="accent2"/>
                </a:solidFill>
              </a:rPr>
              <a:t>Queda</a:t>
            </a:r>
            <a:r>
              <a:rPr lang="en-US" sz="4000" b="1" dirty="0">
                <a:solidFill>
                  <a:schemeClr val="accent2"/>
                </a:solidFill>
              </a:rPr>
              <a:t> </a:t>
            </a:r>
            <a:r>
              <a:rPr lang="en-US" sz="4000" b="1" dirty="0" smtClean="0">
                <a:solidFill>
                  <a:schemeClr val="accent2"/>
                </a:solidFill>
              </a:rPr>
              <a:t>O </a:t>
            </a:r>
            <a:r>
              <a:rPr lang="en-US" sz="4000" b="1" dirty="0" err="1" smtClean="0">
                <a:solidFill>
                  <a:schemeClr val="accent2"/>
                </a:solidFill>
              </a:rPr>
              <a:t>Arnês</a:t>
            </a:r>
            <a:endParaRPr lang="en-US" sz="4000" b="1" dirty="0">
              <a:solidFill>
                <a:schemeClr val="accent2"/>
              </a:solidFill>
            </a:endParaRPr>
          </a:p>
        </p:txBody>
      </p:sp>
      <p:sp>
        <p:nvSpPr>
          <p:cNvPr id="232452" name="Text Box 4"/>
          <p:cNvSpPr txBox="1">
            <a:spLocks noChangeArrowheads="1"/>
          </p:cNvSpPr>
          <p:nvPr/>
        </p:nvSpPr>
        <p:spPr bwMode="auto">
          <a:xfrm>
            <a:off x="2330212" y="5903913"/>
            <a:ext cx="4121641" cy="646331"/>
          </a:xfrm>
          <a:prstGeom prst="rect">
            <a:avLst/>
          </a:prstGeom>
          <a:noFill/>
          <a:ln w="9525">
            <a:noFill/>
            <a:miter lim="800000"/>
            <a:headEnd/>
            <a:tailEnd/>
          </a:ln>
          <a:effectLst/>
        </p:spPr>
        <p:txBody>
          <a:bodyPr wrap="none">
            <a:spAutoFit/>
          </a:bodyPr>
          <a:lstStyle/>
          <a:p>
            <a:r>
              <a:rPr lang="en-US" dirty="0" err="1" smtClean="0"/>
              <a:t>Qual</a:t>
            </a:r>
            <a:r>
              <a:rPr lang="en-US" dirty="0" smtClean="0"/>
              <a:t> </a:t>
            </a:r>
            <a:r>
              <a:rPr lang="en-US" dirty="0" err="1" smtClean="0"/>
              <a:t>trabalhador</a:t>
            </a:r>
            <a:r>
              <a:rPr lang="en-US" dirty="0" smtClean="0"/>
              <a:t> </a:t>
            </a:r>
            <a:r>
              <a:rPr lang="en-US" dirty="0" err="1" smtClean="0"/>
              <a:t>está</a:t>
            </a:r>
            <a:r>
              <a:rPr lang="en-US" dirty="0" smtClean="0"/>
              <a:t> </a:t>
            </a:r>
            <a:r>
              <a:rPr lang="en-US" dirty="0" err="1" smtClean="0"/>
              <a:t>usando</a:t>
            </a:r>
            <a:r>
              <a:rPr lang="en-US" dirty="0" smtClean="0"/>
              <a:t> o </a:t>
            </a:r>
            <a:r>
              <a:rPr lang="en-US" dirty="0" err="1" smtClean="0"/>
              <a:t>arnês</a:t>
            </a:r>
            <a:r>
              <a:rPr lang="en-US" dirty="0" smtClean="0"/>
              <a:t> </a:t>
            </a:r>
          </a:p>
          <a:p>
            <a:r>
              <a:rPr lang="en-US" dirty="0" err="1" smtClean="0"/>
              <a:t>corretamente</a:t>
            </a:r>
            <a:r>
              <a:rPr lang="en-US" dirty="0" smtClean="0"/>
              <a:t>?</a:t>
            </a:r>
            <a:endParaRPr lang="en-US" dirty="0"/>
          </a:p>
        </p:txBody>
      </p:sp>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Número de Slide 2"/>
          <p:cNvSpPr>
            <a:spLocks noGrp="1"/>
          </p:cNvSpPr>
          <p:nvPr>
            <p:ph type="sldNum" sz="quarter" idx="12"/>
          </p:nvPr>
        </p:nvSpPr>
        <p:spPr/>
        <p:txBody>
          <a:bodyPr/>
          <a:lstStyle/>
          <a:p>
            <a:fld id="{B05C4E80-17F8-4B01-A773-46D5A618D7EC}" type="slidenum">
              <a:rPr lang="en-US"/>
              <a:pPr/>
              <a:t>107</a:t>
            </a:fld>
            <a:endParaRPr lang="en-US"/>
          </a:p>
        </p:txBody>
      </p:sp>
      <p:sp>
        <p:nvSpPr>
          <p:cNvPr id="326659"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4000" b="1" dirty="0" err="1" smtClean="0">
                <a:solidFill>
                  <a:schemeClr val="accent2"/>
                </a:solidFill>
              </a:rPr>
              <a:t>Sistema</a:t>
            </a:r>
            <a:r>
              <a:rPr lang="en-US" sz="4000" b="1" dirty="0" smtClean="0">
                <a:solidFill>
                  <a:schemeClr val="accent2"/>
                </a:solidFill>
              </a:rPr>
              <a:t> de </a:t>
            </a:r>
            <a:r>
              <a:rPr lang="en-US" sz="4000" b="1" dirty="0" err="1" smtClean="0">
                <a:solidFill>
                  <a:schemeClr val="accent2"/>
                </a:solidFill>
              </a:rPr>
              <a:t>Proteção</a:t>
            </a:r>
            <a:r>
              <a:rPr lang="en-US" sz="4000" b="1" dirty="0" smtClean="0">
                <a:solidFill>
                  <a:schemeClr val="accent2"/>
                </a:solidFill>
              </a:rPr>
              <a:t> </a:t>
            </a:r>
            <a:r>
              <a:rPr lang="en-US" sz="4000" b="1" dirty="0" err="1" smtClean="0">
                <a:solidFill>
                  <a:schemeClr val="accent2"/>
                </a:solidFill>
              </a:rPr>
              <a:t>Pessoal</a:t>
            </a:r>
            <a:r>
              <a:rPr lang="en-US" sz="4000" b="1" dirty="0" smtClean="0">
                <a:solidFill>
                  <a:schemeClr val="accent2"/>
                </a:solidFill>
              </a:rPr>
              <a:t> contra </a:t>
            </a:r>
            <a:r>
              <a:rPr lang="en-US" sz="4000" b="1" dirty="0" err="1" smtClean="0">
                <a:solidFill>
                  <a:schemeClr val="accent2"/>
                </a:solidFill>
              </a:rPr>
              <a:t>Queda</a:t>
            </a:r>
            <a:r>
              <a:rPr lang="en-US" sz="4000" b="1" dirty="0">
                <a:solidFill>
                  <a:schemeClr val="accent2"/>
                </a:solidFill>
              </a:rPr>
              <a:t> </a:t>
            </a:r>
            <a:r>
              <a:rPr lang="en-US" sz="4000" b="1" dirty="0" smtClean="0">
                <a:solidFill>
                  <a:schemeClr val="accent2"/>
                </a:solidFill>
              </a:rPr>
              <a:t>O </a:t>
            </a:r>
            <a:r>
              <a:rPr lang="en-US" sz="4000" b="1" dirty="0" err="1" smtClean="0">
                <a:solidFill>
                  <a:schemeClr val="accent2"/>
                </a:solidFill>
              </a:rPr>
              <a:t>Arnês</a:t>
            </a:r>
            <a:endParaRPr lang="en-US" sz="4000" b="1" dirty="0">
              <a:solidFill>
                <a:schemeClr val="accent2"/>
              </a:solidFill>
            </a:endParaRPr>
          </a:p>
        </p:txBody>
      </p:sp>
      <p:grpSp>
        <p:nvGrpSpPr>
          <p:cNvPr id="2" name="Group 10"/>
          <p:cNvGrpSpPr>
            <a:grpSpLocks/>
          </p:cNvGrpSpPr>
          <p:nvPr/>
        </p:nvGrpSpPr>
        <p:grpSpPr bwMode="auto">
          <a:xfrm>
            <a:off x="1628775" y="1533525"/>
            <a:ext cx="5838825" cy="4181475"/>
            <a:chOff x="1026" y="966"/>
            <a:chExt cx="3678" cy="2694"/>
          </a:xfrm>
        </p:grpSpPr>
        <p:pic>
          <p:nvPicPr>
            <p:cNvPr id="326658" name="Picture 2"/>
            <p:cNvPicPr preferRelativeResize="0">
              <a:picLocks noChangeArrowheads="1"/>
            </p:cNvPicPr>
            <p:nvPr/>
          </p:nvPicPr>
          <p:blipFill>
            <a:blip r:embed="rId3" cstate="print"/>
            <a:srcRect/>
            <a:stretch>
              <a:fillRect/>
            </a:stretch>
          </p:blipFill>
          <p:spPr bwMode="auto">
            <a:xfrm>
              <a:off x="1026" y="966"/>
              <a:ext cx="3678" cy="2694"/>
            </a:xfrm>
            <a:prstGeom prst="rect">
              <a:avLst/>
            </a:prstGeom>
            <a:noFill/>
            <a:ln w="9525">
              <a:noFill/>
              <a:miter lim="800000"/>
              <a:headEnd/>
              <a:tailEnd/>
            </a:ln>
            <a:effectLst/>
          </p:spPr>
        </p:pic>
        <p:grpSp>
          <p:nvGrpSpPr>
            <p:cNvPr id="3" name="Group 6"/>
            <p:cNvGrpSpPr>
              <a:grpSpLocks/>
            </p:cNvGrpSpPr>
            <p:nvPr/>
          </p:nvGrpSpPr>
          <p:grpSpPr bwMode="auto">
            <a:xfrm>
              <a:off x="1440" y="2016"/>
              <a:ext cx="1152" cy="1200"/>
              <a:chOff x="1296" y="1584"/>
              <a:chExt cx="1152" cy="1200"/>
            </a:xfrm>
          </p:grpSpPr>
          <p:sp>
            <p:nvSpPr>
              <p:cNvPr id="326663" name="Oval 7"/>
              <p:cNvSpPr>
                <a:spLocks noChangeArrowheads="1"/>
              </p:cNvSpPr>
              <p:nvPr/>
            </p:nvSpPr>
            <p:spPr bwMode="auto">
              <a:xfrm>
                <a:off x="1296" y="1584"/>
                <a:ext cx="1152" cy="1200"/>
              </a:xfrm>
              <a:prstGeom prst="ellipse">
                <a:avLst/>
              </a:prstGeom>
              <a:noFill/>
              <a:ln w="76200">
                <a:solidFill>
                  <a:srgbClr val="FF3300"/>
                </a:solidFill>
                <a:round/>
                <a:headEnd/>
                <a:tailEnd/>
              </a:ln>
              <a:effectLst/>
            </p:spPr>
            <p:txBody>
              <a:bodyPr wrap="none" anchor="ctr"/>
              <a:lstStyle/>
              <a:p>
                <a:endParaRPr lang="pt-BR"/>
              </a:p>
            </p:txBody>
          </p:sp>
          <p:sp>
            <p:nvSpPr>
              <p:cNvPr id="326664" name="Line 8"/>
              <p:cNvSpPr>
                <a:spLocks noChangeShapeType="1"/>
              </p:cNvSpPr>
              <p:nvPr/>
            </p:nvSpPr>
            <p:spPr bwMode="auto">
              <a:xfrm flipH="1">
                <a:off x="1488" y="1776"/>
                <a:ext cx="816" cy="816"/>
              </a:xfrm>
              <a:prstGeom prst="line">
                <a:avLst/>
              </a:prstGeom>
              <a:noFill/>
              <a:ln w="76200">
                <a:solidFill>
                  <a:srgbClr val="FF3300"/>
                </a:solidFill>
                <a:round/>
                <a:headEnd/>
                <a:tailEnd/>
              </a:ln>
              <a:effectLst/>
            </p:spPr>
            <p:txBody>
              <a:bodyPr/>
              <a:lstStyle/>
              <a:p>
                <a:endParaRPr lang="pt-BR"/>
              </a:p>
            </p:txBody>
          </p:sp>
          <p:sp>
            <p:nvSpPr>
              <p:cNvPr id="326665" name="Line 9"/>
              <p:cNvSpPr>
                <a:spLocks noChangeShapeType="1"/>
              </p:cNvSpPr>
              <p:nvPr/>
            </p:nvSpPr>
            <p:spPr bwMode="auto">
              <a:xfrm>
                <a:off x="1488" y="1728"/>
                <a:ext cx="816" cy="864"/>
              </a:xfrm>
              <a:prstGeom prst="line">
                <a:avLst/>
              </a:prstGeom>
              <a:noFill/>
              <a:ln w="76200">
                <a:solidFill>
                  <a:srgbClr val="FF3300"/>
                </a:solidFill>
                <a:round/>
                <a:headEnd/>
                <a:tailEnd/>
              </a:ln>
              <a:effectLst/>
            </p:spPr>
            <p:txBody>
              <a:bodyPr/>
              <a:lstStyle/>
              <a:p>
                <a:endParaRPr lang="pt-BR"/>
              </a:p>
            </p:txBody>
          </p:sp>
        </p:grpSp>
      </p:grpSp>
      <p:pic>
        <p:nvPicPr>
          <p:cNvPr id="10" name="Picture 9"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3"/>
          <p:cNvSpPr>
            <a:spLocks noGrp="1"/>
          </p:cNvSpPr>
          <p:nvPr>
            <p:ph type="sldNum" sz="quarter" idx="12"/>
          </p:nvPr>
        </p:nvSpPr>
        <p:spPr/>
        <p:txBody>
          <a:bodyPr/>
          <a:lstStyle/>
          <a:p>
            <a:fld id="{4E562D74-7E2A-4E47-A481-3CF8EBC73D4D}" type="slidenum">
              <a:rPr lang="en-US"/>
              <a:pPr/>
              <a:t>108</a:t>
            </a:fld>
            <a:endParaRPr lang="en-US"/>
          </a:p>
        </p:txBody>
      </p:sp>
      <p:sp>
        <p:nvSpPr>
          <p:cNvPr id="234500" name="Text Box 4"/>
          <p:cNvSpPr txBox="1">
            <a:spLocks noChangeArrowheads="1"/>
          </p:cNvSpPr>
          <p:nvPr/>
        </p:nvSpPr>
        <p:spPr bwMode="auto">
          <a:xfrm>
            <a:off x="457200" y="1905000"/>
            <a:ext cx="8229600" cy="1384995"/>
          </a:xfrm>
          <a:prstGeom prst="rect">
            <a:avLst/>
          </a:prstGeom>
          <a:noFill/>
          <a:ln w="9525">
            <a:noFill/>
            <a:miter lim="800000"/>
            <a:headEnd/>
            <a:tailEnd/>
          </a:ln>
          <a:effectLst/>
        </p:spPr>
        <p:txBody>
          <a:bodyPr>
            <a:spAutoFit/>
          </a:bodyPr>
          <a:lstStyle/>
          <a:p>
            <a:pPr algn="l">
              <a:spcBef>
                <a:spcPct val="50000"/>
              </a:spcBef>
            </a:pPr>
            <a:r>
              <a:rPr lang="en-US" sz="2400" dirty="0" smtClean="0"/>
              <a:t>O </a:t>
            </a:r>
            <a:r>
              <a:rPr lang="en-US" sz="2400" dirty="0" err="1" smtClean="0"/>
              <a:t>tipo</a:t>
            </a:r>
            <a:r>
              <a:rPr lang="en-US" sz="2400" dirty="0" smtClean="0"/>
              <a:t> de </a:t>
            </a:r>
            <a:r>
              <a:rPr lang="en-US" sz="2400" dirty="0" err="1" smtClean="0"/>
              <a:t>mosquetão</a:t>
            </a:r>
            <a:r>
              <a:rPr lang="en-US" sz="2400" dirty="0" smtClean="0"/>
              <a:t> ideal </a:t>
            </a:r>
            <a:r>
              <a:rPr lang="en-US" sz="2400" dirty="0"/>
              <a:t>– 1926.502(d)(5).</a:t>
            </a:r>
          </a:p>
          <a:p>
            <a:pPr algn="l">
              <a:spcBef>
                <a:spcPct val="50000"/>
              </a:spcBef>
            </a:pPr>
            <a:r>
              <a:rPr lang="en-US" sz="2400" dirty="0" err="1" smtClean="0"/>
              <a:t>Nunca</a:t>
            </a:r>
            <a:r>
              <a:rPr lang="en-US" sz="2400" dirty="0" smtClean="0"/>
              <a:t> </a:t>
            </a:r>
            <a:r>
              <a:rPr lang="en-US" sz="2400" dirty="0" err="1" smtClean="0"/>
              <a:t>encaixe</a:t>
            </a:r>
            <a:r>
              <a:rPr lang="en-US" sz="2400" dirty="0" smtClean="0"/>
              <a:t> 2 </a:t>
            </a:r>
            <a:r>
              <a:rPr lang="en-US" sz="2400" dirty="0" err="1" smtClean="0"/>
              <a:t>mosquetões</a:t>
            </a:r>
            <a:r>
              <a:rPr lang="en-US" sz="2400" dirty="0" smtClean="0"/>
              <a:t>, a </a:t>
            </a:r>
            <a:r>
              <a:rPr lang="en-US" sz="2400" dirty="0" err="1" smtClean="0"/>
              <a:t>não</a:t>
            </a:r>
            <a:r>
              <a:rPr lang="en-US" sz="2400" dirty="0" smtClean="0"/>
              <a:t> se </a:t>
            </a:r>
            <a:r>
              <a:rPr lang="en-US" sz="2400" dirty="0" err="1" smtClean="0"/>
              <a:t>que</a:t>
            </a:r>
            <a:r>
              <a:rPr lang="en-US" sz="2400" dirty="0" smtClean="0"/>
              <a:t> </a:t>
            </a:r>
            <a:r>
              <a:rPr lang="en-US" sz="2400" dirty="0" err="1" smtClean="0"/>
              <a:t>tenham</a:t>
            </a:r>
            <a:r>
              <a:rPr lang="en-US" sz="2400" dirty="0" smtClean="0"/>
              <a:t> </a:t>
            </a:r>
            <a:r>
              <a:rPr lang="en-US" sz="2400" dirty="0" err="1" smtClean="0"/>
              <a:t>sido</a:t>
            </a:r>
            <a:r>
              <a:rPr lang="en-US" sz="2400" dirty="0" smtClean="0"/>
              <a:t> </a:t>
            </a:r>
            <a:r>
              <a:rPr lang="en-US" sz="2400" dirty="0" err="1" smtClean="0"/>
              <a:t>feito</a:t>
            </a:r>
            <a:r>
              <a:rPr lang="en-US" sz="2400" dirty="0" smtClean="0"/>
              <a:t> </a:t>
            </a:r>
            <a:r>
              <a:rPr lang="en-US" sz="2400" dirty="0" err="1" smtClean="0"/>
              <a:t>para</a:t>
            </a:r>
            <a:r>
              <a:rPr lang="en-US" sz="2400" dirty="0" smtClean="0"/>
              <a:t> </a:t>
            </a:r>
            <a:r>
              <a:rPr lang="en-US" sz="2400" dirty="0" err="1" smtClean="0"/>
              <a:t>tal</a:t>
            </a:r>
            <a:r>
              <a:rPr lang="en-US" sz="2400" dirty="0" smtClean="0"/>
              <a:t> </a:t>
            </a:r>
            <a:r>
              <a:rPr lang="en-US" sz="2400" dirty="0"/>
              <a:t>– 1926.502(d)(6). </a:t>
            </a:r>
          </a:p>
        </p:txBody>
      </p:sp>
      <p:sp>
        <p:nvSpPr>
          <p:cNvPr id="234501" name="Rectangle 5"/>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3600" b="1" dirty="0" err="1" smtClean="0">
                <a:solidFill>
                  <a:schemeClr val="accent2"/>
                </a:solidFill>
              </a:rPr>
              <a:t>Sistema</a:t>
            </a:r>
            <a:r>
              <a:rPr lang="en-US" sz="3600" b="1" dirty="0" smtClean="0">
                <a:solidFill>
                  <a:schemeClr val="accent2"/>
                </a:solidFill>
              </a:rPr>
              <a:t> de </a:t>
            </a:r>
            <a:r>
              <a:rPr lang="en-US" sz="3600" b="1" dirty="0" err="1" smtClean="0">
                <a:solidFill>
                  <a:schemeClr val="accent2"/>
                </a:solidFill>
              </a:rPr>
              <a:t>Proteção</a:t>
            </a:r>
            <a:r>
              <a:rPr lang="en-US" sz="3600" b="1" dirty="0" smtClean="0">
                <a:solidFill>
                  <a:schemeClr val="accent2"/>
                </a:solidFill>
              </a:rPr>
              <a:t> </a:t>
            </a:r>
            <a:r>
              <a:rPr lang="en-US" sz="3600" b="1" dirty="0" err="1" smtClean="0">
                <a:solidFill>
                  <a:schemeClr val="accent2"/>
                </a:solidFill>
              </a:rPr>
              <a:t>Pessoal</a:t>
            </a:r>
            <a:r>
              <a:rPr lang="en-US" sz="3600" b="1" dirty="0" smtClean="0">
                <a:solidFill>
                  <a:schemeClr val="accent2"/>
                </a:solidFill>
              </a:rPr>
              <a:t> contra </a:t>
            </a:r>
            <a:r>
              <a:rPr lang="en-US" sz="3600" b="1" dirty="0" err="1" smtClean="0">
                <a:solidFill>
                  <a:schemeClr val="accent2"/>
                </a:solidFill>
              </a:rPr>
              <a:t>Queda</a:t>
            </a:r>
            <a:r>
              <a:rPr lang="en-US" sz="3600" b="1" dirty="0" smtClean="0">
                <a:solidFill>
                  <a:schemeClr val="accent2"/>
                </a:solidFill>
              </a:rPr>
              <a:t> O </a:t>
            </a:r>
            <a:r>
              <a:rPr lang="en-US" sz="3600" b="1" dirty="0" err="1" smtClean="0">
                <a:solidFill>
                  <a:schemeClr val="accent2"/>
                </a:solidFill>
              </a:rPr>
              <a:t>mosquetão</a:t>
            </a:r>
            <a:r>
              <a:rPr lang="en-US" sz="3600" b="1" dirty="0" smtClean="0">
                <a:solidFill>
                  <a:schemeClr val="accent2"/>
                </a:solidFill>
              </a:rPr>
              <a:t> e </a:t>
            </a:r>
            <a:r>
              <a:rPr lang="en-US" sz="3600" b="1" dirty="0" err="1" smtClean="0">
                <a:solidFill>
                  <a:schemeClr val="accent2"/>
                </a:solidFill>
              </a:rPr>
              <a:t>Fitas</a:t>
            </a:r>
            <a:endParaRPr lang="en-US" sz="3600" b="1" dirty="0">
              <a:solidFill>
                <a:schemeClr val="accent2"/>
              </a:solidFill>
            </a:endParaRPr>
          </a:p>
        </p:txBody>
      </p:sp>
      <p:pic>
        <p:nvPicPr>
          <p:cNvPr id="234502" name="Picture 6"/>
          <p:cNvPicPr>
            <a:picLocks noChangeAspect="1" noChangeArrowheads="1"/>
          </p:cNvPicPr>
          <p:nvPr/>
        </p:nvPicPr>
        <p:blipFill>
          <a:blip r:embed="rId3" cstate="print"/>
          <a:srcRect/>
          <a:stretch>
            <a:fillRect/>
          </a:stretch>
        </p:blipFill>
        <p:spPr bwMode="auto">
          <a:xfrm>
            <a:off x="1997075" y="3429000"/>
            <a:ext cx="2651125" cy="2359025"/>
          </a:xfrm>
          <a:prstGeom prst="rect">
            <a:avLst/>
          </a:prstGeom>
          <a:noFill/>
          <a:ln w="9525">
            <a:noFill/>
            <a:miter lim="800000"/>
            <a:headEnd/>
            <a:tailEnd/>
          </a:ln>
          <a:effectLst/>
        </p:spPr>
      </p:pic>
      <p:pic>
        <p:nvPicPr>
          <p:cNvPr id="234503" name="Picture 7"/>
          <p:cNvPicPr>
            <a:picLocks noChangeAspect="1" noChangeArrowheads="1"/>
          </p:cNvPicPr>
          <p:nvPr/>
        </p:nvPicPr>
        <p:blipFill>
          <a:blip r:embed="rId4" cstate="print"/>
          <a:srcRect/>
          <a:stretch>
            <a:fillRect/>
          </a:stretch>
        </p:blipFill>
        <p:spPr bwMode="auto">
          <a:xfrm>
            <a:off x="4572000" y="3429000"/>
            <a:ext cx="2541588" cy="2357438"/>
          </a:xfrm>
          <a:prstGeom prst="rect">
            <a:avLst/>
          </a:prstGeom>
          <a:noFill/>
          <a:ln w="9525">
            <a:noFill/>
            <a:miter lim="800000"/>
            <a:headEnd/>
            <a:tailEnd/>
          </a:ln>
          <a:effectLst/>
        </p:spPr>
      </p:pic>
      <p:pic>
        <p:nvPicPr>
          <p:cNvPr id="7" name="Picture 6" descr="BIC Logo.jpg"/>
          <p:cNvPicPr>
            <a:picLocks noChangeAspect="1"/>
          </p:cNvPicPr>
          <p:nvPr/>
        </p:nvPicPr>
        <p:blipFill>
          <a:blip r:embed="rId5"/>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1"/>
          <p:cNvSpPr>
            <a:spLocks noGrp="1"/>
          </p:cNvSpPr>
          <p:nvPr>
            <p:ph type="sldNum" sz="quarter" idx="12"/>
          </p:nvPr>
        </p:nvSpPr>
        <p:spPr/>
        <p:txBody>
          <a:bodyPr/>
          <a:lstStyle/>
          <a:p>
            <a:fld id="{FB1EC676-5A19-4B6A-AE3D-A31B33986AFF}" type="slidenum">
              <a:rPr lang="en-US"/>
              <a:pPr/>
              <a:t>109</a:t>
            </a:fld>
            <a:endParaRPr lang="en-US"/>
          </a:p>
        </p:txBody>
      </p:sp>
      <p:sp>
        <p:nvSpPr>
          <p:cNvPr id="236550" name="Rectangle 6"/>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3200" b="1" dirty="0" err="1" smtClean="0">
                <a:solidFill>
                  <a:schemeClr val="accent2"/>
                </a:solidFill>
              </a:rPr>
              <a:t>Sistema</a:t>
            </a:r>
            <a:r>
              <a:rPr lang="en-US" sz="3200" b="1" dirty="0" smtClean="0">
                <a:solidFill>
                  <a:schemeClr val="accent2"/>
                </a:solidFill>
              </a:rPr>
              <a:t> de </a:t>
            </a:r>
            <a:r>
              <a:rPr lang="en-US" sz="3200" b="1" dirty="0" err="1" smtClean="0">
                <a:solidFill>
                  <a:schemeClr val="accent2"/>
                </a:solidFill>
              </a:rPr>
              <a:t>Proteção</a:t>
            </a:r>
            <a:r>
              <a:rPr lang="en-US" sz="3200" b="1" dirty="0" smtClean="0">
                <a:solidFill>
                  <a:schemeClr val="accent2"/>
                </a:solidFill>
              </a:rPr>
              <a:t> </a:t>
            </a:r>
            <a:r>
              <a:rPr lang="en-US" sz="3200" b="1" dirty="0" err="1" smtClean="0">
                <a:solidFill>
                  <a:schemeClr val="accent2"/>
                </a:solidFill>
              </a:rPr>
              <a:t>Pessoal</a:t>
            </a:r>
            <a:r>
              <a:rPr lang="en-US" sz="3200" b="1" dirty="0" smtClean="0">
                <a:solidFill>
                  <a:schemeClr val="accent2"/>
                </a:solidFill>
              </a:rPr>
              <a:t> contra </a:t>
            </a:r>
            <a:r>
              <a:rPr lang="en-US" sz="3200" b="1" dirty="0" err="1" smtClean="0">
                <a:solidFill>
                  <a:schemeClr val="accent2"/>
                </a:solidFill>
              </a:rPr>
              <a:t>Queda</a:t>
            </a:r>
            <a:r>
              <a:rPr lang="en-US" sz="4000" b="1" dirty="0">
                <a:solidFill>
                  <a:schemeClr val="accent2"/>
                </a:solidFill>
              </a:rPr>
              <a:t> </a:t>
            </a:r>
            <a:r>
              <a:rPr lang="pt-BR" sz="3200" b="1" dirty="0" smtClean="0">
                <a:solidFill>
                  <a:schemeClr val="accent2"/>
                </a:solidFill>
              </a:rPr>
              <a:t>Mosquetões / Fitas</a:t>
            </a:r>
            <a:endParaRPr lang="en-US" sz="3200" b="1" dirty="0">
              <a:solidFill>
                <a:schemeClr val="accent2"/>
              </a:solidFill>
            </a:endParaRPr>
          </a:p>
        </p:txBody>
      </p:sp>
      <p:pic>
        <p:nvPicPr>
          <p:cNvPr id="236557" name="Picture 13"/>
          <p:cNvPicPr>
            <a:picLocks noChangeAspect="1" noChangeArrowheads="1"/>
          </p:cNvPicPr>
          <p:nvPr/>
        </p:nvPicPr>
        <p:blipFill>
          <a:blip r:embed="rId3" cstate="print"/>
          <a:srcRect/>
          <a:stretch>
            <a:fillRect/>
          </a:stretch>
        </p:blipFill>
        <p:spPr bwMode="auto">
          <a:xfrm>
            <a:off x="523875" y="1295400"/>
            <a:ext cx="8053388" cy="4691063"/>
          </a:xfrm>
          <a:prstGeom prst="rect">
            <a:avLst/>
          </a:prstGeom>
          <a:noFill/>
          <a:ln w="9525">
            <a:noFill/>
            <a:miter lim="800000"/>
            <a:headEnd/>
            <a:tailEnd/>
          </a:ln>
          <a:effectLst/>
        </p:spPr>
      </p:pic>
      <p:pic>
        <p:nvPicPr>
          <p:cNvPr id="5" name="Picture 4" descr="BIC Logo.jpg"/>
          <p:cNvPicPr>
            <a:picLocks noChangeAspect="1"/>
          </p:cNvPicPr>
          <p:nvPr/>
        </p:nvPicPr>
        <p:blipFill>
          <a:blip r:embed="rId4"/>
          <a:stretch>
            <a:fillRect/>
          </a:stretch>
        </p:blipFill>
        <p:spPr>
          <a:xfrm>
            <a:off x="6629400" y="59251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0" y="1447800"/>
            <a:ext cx="9144000" cy="2667000"/>
          </a:xfrm>
        </p:spPr>
        <p:txBody>
          <a:bodyPr>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1500" dirty="0">
                <a:solidFill>
                  <a:srgbClr val="003300"/>
                </a:solidFill>
                <a:ea typeface="ＭＳ Ｐゴシック" pitchFamily="-112" charset="-128"/>
                <a:cs typeface="ＭＳ Ｐゴシック" pitchFamily="-112" charset="-128"/>
              </a:rPr>
              <a:t>E não serve para ...</a:t>
            </a:r>
          </a:p>
        </p:txBody>
      </p:sp>
      <p:pic>
        <p:nvPicPr>
          <p:cNvPr id="3" name="Picture 2"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idx="1"/>
          </p:nvPr>
        </p:nvSpPr>
        <p:spPr/>
        <p:txBody>
          <a:bodyPr/>
          <a:lstStyle/>
          <a:p>
            <a:pPr>
              <a:buFontTx/>
              <a:buNone/>
            </a:pPr>
            <a:r>
              <a:rPr lang="en-US" sz="2400" dirty="0"/>
              <a:t>	</a:t>
            </a:r>
            <a:r>
              <a:rPr lang="pt-PT" sz="2400" dirty="0" smtClean="0"/>
              <a:t>Embora a norma não mencione os sistemas de retenção pessoal à queda, a OSHA já disse, anteriormente, que aceita um sistema de retenção devidamente utilizado na retensão à queda no lugar de um sistema pessoal de antiqueda quando o sistema de retenção é usado, de tal forma, que impeça o trabalhador de ser exposto a o perigo da queda. </a:t>
            </a:r>
            <a:endParaRPr lang="en-US" sz="2400" dirty="0"/>
          </a:p>
        </p:txBody>
      </p:sp>
      <p:sp>
        <p:nvSpPr>
          <p:cNvPr id="4" name="Espaço Reservado para Número de Slide 3"/>
          <p:cNvSpPr>
            <a:spLocks noGrp="1"/>
          </p:cNvSpPr>
          <p:nvPr>
            <p:ph type="sldNum" sz="quarter" idx="12"/>
          </p:nvPr>
        </p:nvSpPr>
        <p:spPr/>
        <p:txBody>
          <a:bodyPr/>
          <a:lstStyle/>
          <a:p>
            <a:fld id="{CA992939-07E7-4BCE-A6C4-089A31059981}" type="slidenum">
              <a:rPr lang="en-US"/>
              <a:pPr/>
              <a:t>110</a:t>
            </a:fld>
            <a:endParaRPr lang="en-US"/>
          </a:p>
        </p:txBody>
      </p:sp>
      <p:sp>
        <p:nvSpPr>
          <p:cNvPr id="238595"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pt-BR" sz="3600" b="1" dirty="0" smtClean="0">
                <a:solidFill>
                  <a:schemeClr val="accent2"/>
                </a:solidFill>
              </a:rPr>
              <a:t>Sistema de </a:t>
            </a:r>
            <a:r>
              <a:rPr lang="pt-BR" sz="3600" b="1" dirty="0" err="1" smtClean="0">
                <a:solidFill>
                  <a:schemeClr val="accent2"/>
                </a:solidFill>
              </a:rPr>
              <a:t>Retensão</a:t>
            </a:r>
            <a:r>
              <a:rPr lang="pt-BR" sz="3600" b="1" dirty="0" smtClean="0">
                <a:solidFill>
                  <a:schemeClr val="accent2"/>
                </a:solidFill>
              </a:rPr>
              <a:t> Pessoal à Queda</a:t>
            </a:r>
            <a:r>
              <a:rPr lang="pt-BR" sz="4000" b="1" dirty="0" smtClean="0">
                <a:solidFill>
                  <a:schemeClr val="accent2"/>
                </a:solidFill>
              </a:rPr>
              <a:t> </a:t>
            </a:r>
            <a:endParaRPr lang="en-US" sz="40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3"/>
          <p:cNvSpPr>
            <a:spLocks noGrp="1"/>
          </p:cNvSpPr>
          <p:nvPr>
            <p:ph type="sldNum" sz="quarter" idx="12"/>
          </p:nvPr>
        </p:nvSpPr>
        <p:spPr/>
        <p:txBody>
          <a:bodyPr/>
          <a:lstStyle/>
          <a:p>
            <a:fld id="{6AADA4D4-A945-4023-921A-3B59BB4770FC}" type="slidenum">
              <a:rPr lang="en-US"/>
              <a:pPr/>
              <a:t>111</a:t>
            </a:fld>
            <a:endParaRPr lang="en-US"/>
          </a:p>
        </p:txBody>
      </p:sp>
      <p:sp>
        <p:nvSpPr>
          <p:cNvPr id="240642" name="Text Box 2"/>
          <p:cNvSpPr txBox="1">
            <a:spLocks noChangeArrowheads="1"/>
          </p:cNvSpPr>
          <p:nvPr/>
        </p:nvSpPr>
        <p:spPr bwMode="auto">
          <a:xfrm>
            <a:off x="381000" y="1752600"/>
            <a:ext cx="3690938" cy="1107996"/>
          </a:xfrm>
          <a:prstGeom prst="rect">
            <a:avLst/>
          </a:prstGeom>
          <a:noFill/>
          <a:ln w="9525">
            <a:noFill/>
            <a:miter lim="800000"/>
            <a:headEnd/>
            <a:tailEnd/>
          </a:ln>
          <a:effectLst/>
        </p:spPr>
        <p:txBody>
          <a:bodyPr>
            <a:spAutoFit/>
          </a:bodyPr>
          <a:lstStyle/>
          <a:p>
            <a:pPr algn="l">
              <a:spcBef>
                <a:spcPct val="50000"/>
              </a:spcBef>
            </a:pPr>
            <a:r>
              <a:rPr lang="pt-BR" sz="2200" b="1" dirty="0" smtClean="0"/>
              <a:t>O dispositivo de </a:t>
            </a:r>
            <a:r>
              <a:rPr lang="pt-BR" sz="2200" b="1" dirty="0" err="1" smtClean="0"/>
              <a:t>retensão</a:t>
            </a:r>
            <a:r>
              <a:rPr lang="pt-BR" sz="2200" b="1" dirty="0" smtClean="0"/>
              <a:t> pode ser um cinto ou um arnês.</a:t>
            </a:r>
            <a:endParaRPr lang="en-US" sz="2200" b="1" dirty="0"/>
          </a:p>
        </p:txBody>
      </p:sp>
      <p:pic>
        <p:nvPicPr>
          <p:cNvPr id="240644" name="Picture 4" descr="Full body harness"/>
          <p:cNvPicPr>
            <a:picLocks noChangeAspect="1" noChangeArrowheads="1"/>
          </p:cNvPicPr>
          <p:nvPr/>
        </p:nvPicPr>
        <p:blipFill>
          <a:blip r:embed="rId3" cstate="print"/>
          <a:srcRect/>
          <a:stretch>
            <a:fillRect/>
          </a:stretch>
        </p:blipFill>
        <p:spPr bwMode="auto">
          <a:xfrm>
            <a:off x="6934200" y="1524000"/>
            <a:ext cx="1827213" cy="2781300"/>
          </a:xfrm>
          <a:prstGeom prst="rect">
            <a:avLst/>
          </a:prstGeom>
          <a:noFill/>
        </p:spPr>
      </p:pic>
      <p:sp>
        <p:nvSpPr>
          <p:cNvPr id="240645" name="Text Box 5"/>
          <p:cNvSpPr txBox="1">
            <a:spLocks noChangeArrowheads="1"/>
          </p:cNvSpPr>
          <p:nvPr/>
        </p:nvSpPr>
        <p:spPr bwMode="auto">
          <a:xfrm>
            <a:off x="415925" y="3200400"/>
            <a:ext cx="4765675" cy="1107996"/>
          </a:xfrm>
          <a:prstGeom prst="rect">
            <a:avLst/>
          </a:prstGeom>
          <a:noFill/>
          <a:ln w="9525">
            <a:noFill/>
            <a:miter lim="800000"/>
            <a:headEnd/>
            <a:tailEnd/>
          </a:ln>
          <a:effectLst/>
        </p:spPr>
        <p:txBody>
          <a:bodyPr>
            <a:spAutoFit/>
          </a:bodyPr>
          <a:lstStyle/>
          <a:p>
            <a:pPr algn="l">
              <a:spcBef>
                <a:spcPct val="50000"/>
              </a:spcBef>
            </a:pPr>
            <a:r>
              <a:rPr lang="pt-BR" sz="2200" b="1" dirty="0" smtClean="0"/>
              <a:t>Tem que estar amarrado de tal forma que o trabalhador consiga ir além da área protegida.</a:t>
            </a:r>
            <a:endParaRPr lang="en-US" sz="2200" b="1" dirty="0"/>
          </a:p>
        </p:txBody>
      </p:sp>
      <p:sp>
        <p:nvSpPr>
          <p:cNvPr id="240646" name="Text Box 6"/>
          <p:cNvSpPr txBox="1">
            <a:spLocks noChangeArrowheads="1"/>
          </p:cNvSpPr>
          <p:nvPr/>
        </p:nvSpPr>
        <p:spPr bwMode="auto">
          <a:xfrm>
            <a:off x="422275" y="5257800"/>
            <a:ext cx="4606925" cy="1107996"/>
          </a:xfrm>
          <a:prstGeom prst="rect">
            <a:avLst/>
          </a:prstGeom>
          <a:noFill/>
          <a:ln w="9525">
            <a:noFill/>
            <a:miter lim="800000"/>
            <a:headEnd/>
            <a:tailEnd/>
          </a:ln>
          <a:effectLst/>
        </p:spPr>
        <p:txBody>
          <a:bodyPr>
            <a:spAutoFit/>
          </a:bodyPr>
          <a:lstStyle/>
          <a:p>
            <a:pPr algn="l">
              <a:spcBef>
                <a:spcPct val="50000"/>
              </a:spcBef>
            </a:pPr>
            <a:r>
              <a:rPr lang="pt-BR" sz="2200" b="1" dirty="0" smtClean="0"/>
              <a:t>As fitas em volta do corpo devem permitir movimentos ao trabalhador.</a:t>
            </a:r>
            <a:endParaRPr lang="en-US" sz="2200" b="1" dirty="0"/>
          </a:p>
        </p:txBody>
      </p:sp>
      <p:sp>
        <p:nvSpPr>
          <p:cNvPr id="240647" name="Rectangle 7"/>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pt-BR" sz="4000" b="1" dirty="0" smtClean="0">
                <a:solidFill>
                  <a:schemeClr val="accent2"/>
                </a:solidFill>
              </a:rPr>
              <a:t>Sistema de </a:t>
            </a:r>
            <a:r>
              <a:rPr lang="pt-BR" sz="4000" b="1" dirty="0" err="1" smtClean="0">
                <a:solidFill>
                  <a:schemeClr val="accent2"/>
                </a:solidFill>
              </a:rPr>
              <a:t>Retensão</a:t>
            </a:r>
            <a:r>
              <a:rPr lang="pt-BR" sz="4000" b="1" dirty="0" smtClean="0">
                <a:solidFill>
                  <a:schemeClr val="accent2"/>
                </a:solidFill>
              </a:rPr>
              <a:t> Pessoal à Queda</a:t>
            </a:r>
            <a:endParaRPr lang="en-US" sz="4000" b="1" dirty="0">
              <a:solidFill>
                <a:schemeClr val="accent2"/>
              </a:solidFill>
            </a:endParaRPr>
          </a:p>
        </p:txBody>
      </p:sp>
      <p:pic>
        <p:nvPicPr>
          <p:cNvPr id="240649" name="Picture 9"/>
          <p:cNvPicPr>
            <a:picLocks noChangeAspect="1" noChangeArrowheads="1"/>
          </p:cNvPicPr>
          <p:nvPr/>
        </p:nvPicPr>
        <p:blipFill>
          <a:blip r:embed="rId4" cstate="print"/>
          <a:srcRect/>
          <a:stretch>
            <a:fillRect/>
          </a:stretch>
        </p:blipFill>
        <p:spPr bwMode="auto">
          <a:xfrm>
            <a:off x="4114800" y="1371600"/>
            <a:ext cx="2652713" cy="1784350"/>
          </a:xfrm>
          <a:prstGeom prst="rect">
            <a:avLst/>
          </a:prstGeom>
          <a:noFill/>
          <a:ln w="9525">
            <a:noFill/>
            <a:miter lim="800000"/>
            <a:headEnd/>
            <a:tailEnd/>
          </a:ln>
          <a:effectLst/>
        </p:spPr>
      </p:pic>
      <p:pic>
        <p:nvPicPr>
          <p:cNvPr id="9" name="Picture 8" descr="BIC Logo.jpg"/>
          <p:cNvPicPr>
            <a:picLocks noChangeAspect="1"/>
          </p:cNvPicPr>
          <p:nvPr/>
        </p:nvPicPr>
        <p:blipFill>
          <a:blip r:embed="rId5"/>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0" y="0"/>
            <a:ext cx="9144000" cy="801858"/>
          </a:xfrm>
        </p:spPr>
        <p:txBody>
          <a:bodyPr>
            <a:normAutofit/>
          </a:bodyPr>
          <a:lstStyle/>
          <a:p>
            <a:pPr eaLnBrk="1" hangingPunct="1"/>
            <a:r>
              <a:rPr lang="en-US" sz="3600" dirty="0" err="1" smtClean="0">
                <a:ea typeface="ＭＳ Ｐゴシック" pitchFamily="-109" charset="-128"/>
                <a:cs typeface="ＭＳ Ｐゴシック" pitchFamily="-109" charset="-128"/>
              </a:rPr>
              <a:t>Quando</a:t>
            </a:r>
            <a:r>
              <a:rPr lang="en-US" sz="3600" dirty="0" smtClean="0">
                <a:ea typeface="ＭＳ Ｐゴシック" pitchFamily="-109" charset="-128"/>
                <a:cs typeface="ＭＳ Ｐゴシック" pitchFamily="-109" charset="-128"/>
              </a:rPr>
              <a:t> a </a:t>
            </a:r>
            <a:r>
              <a:rPr lang="en-US" sz="3600" dirty="0" err="1" smtClean="0">
                <a:ea typeface="ＭＳ Ｐゴシック" pitchFamily="-109" charset="-128"/>
                <a:cs typeface="ＭＳ Ｐゴシック" pitchFamily="-109" charset="-128"/>
              </a:rPr>
              <a:t>proteção</a:t>
            </a:r>
            <a:r>
              <a:rPr lang="en-US" sz="3600" dirty="0" smtClean="0">
                <a:ea typeface="ＭＳ Ｐゴシック" pitchFamily="-109" charset="-128"/>
                <a:cs typeface="ＭＳ Ｐゴシック" pitchFamily="-109" charset="-128"/>
              </a:rPr>
              <a:t> contra </a:t>
            </a:r>
            <a:r>
              <a:rPr lang="en-US" sz="3600" dirty="0" err="1" smtClean="0">
                <a:ea typeface="ＭＳ Ｐゴシック" pitchFamily="-109" charset="-128"/>
                <a:cs typeface="ＭＳ Ｐゴシック" pitchFamily="-109" charset="-128"/>
              </a:rPr>
              <a:t>quedas</a:t>
            </a:r>
            <a:r>
              <a:rPr lang="en-US" sz="3600" dirty="0" smtClean="0">
                <a:ea typeface="ＭＳ Ｐゴシック" pitchFamily="-109" charset="-128"/>
                <a:cs typeface="ＭＳ Ｐゴシック" pitchFamily="-109" charset="-128"/>
              </a:rPr>
              <a:t> é </a:t>
            </a:r>
            <a:r>
              <a:rPr lang="en-US" sz="3600" dirty="0" err="1" smtClean="0">
                <a:ea typeface="ＭＳ Ｐゴシック" pitchFamily="-109" charset="-128"/>
                <a:cs typeface="ＭＳ Ｐゴシック" pitchFamily="-109" charset="-128"/>
              </a:rPr>
              <a:t>necessária</a:t>
            </a:r>
            <a:r>
              <a:rPr lang="en-US" sz="3600" dirty="0" smtClean="0">
                <a:ea typeface="ＭＳ Ｐゴシック" pitchFamily="-109" charset="-128"/>
                <a:cs typeface="ＭＳ Ｐゴシック" pitchFamily="-109" charset="-128"/>
              </a:rPr>
              <a:t>?</a:t>
            </a:r>
            <a:endParaRPr lang="en-US" sz="3600" dirty="0">
              <a:ea typeface="ＭＳ Ｐゴシック" pitchFamily="-109" charset="-128"/>
              <a:cs typeface="ＭＳ Ｐゴシック" pitchFamily="-109" charset="-128"/>
            </a:endParaRPr>
          </a:p>
        </p:txBody>
      </p:sp>
      <p:pic>
        <p:nvPicPr>
          <p:cNvPr id="241667" name="Picture 7" descr="Slide11"/>
          <p:cNvPicPr>
            <a:picLocks noGrp="1" noChangeAspect="1" noChangeArrowheads="1"/>
          </p:cNvPicPr>
          <p:nvPr>
            <p:ph sz="half" idx="1"/>
          </p:nvPr>
        </p:nvPicPr>
        <p:blipFill>
          <a:blip r:embed="rId3"/>
          <a:srcRect/>
          <a:stretch>
            <a:fillRect/>
          </a:stretch>
        </p:blipFill>
        <p:spPr>
          <a:xfrm>
            <a:off x="0" y="1012874"/>
            <a:ext cx="4214813" cy="4572000"/>
          </a:xfrm>
          <a:ln>
            <a:solidFill>
              <a:schemeClr val="accent2"/>
            </a:solidFill>
          </a:ln>
        </p:spPr>
      </p:pic>
      <p:pic>
        <p:nvPicPr>
          <p:cNvPr id="241668" name="Picture 9" descr="No fall prot-EE per concrete oper04"/>
          <p:cNvPicPr>
            <a:picLocks noGrp="1" noChangeAspect="1" noChangeArrowheads="1"/>
          </p:cNvPicPr>
          <p:nvPr>
            <p:ph sz="quarter" idx="2"/>
          </p:nvPr>
        </p:nvPicPr>
        <p:blipFill>
          <a:blip r:embed="rId4"/>
          <a:srcRect/>
          <a:stretch>
            <a:fillRect/>
          </a:stretch>
        </p:blipFill>
        <p:spPr>
          <a:xfrm>
            <a:off x="4516438" y="1012874"/>
            <a:ext cx="4627562" cy="4572000"/>
          </a:xfrm>
          <a:ln>
            <a:solidFill>
              <a:schemeClr val="accent2"/>
            </a:solidFill>
          </a:ln>
        </p:spPr>
      </p:pic>
      <p:pic>
        <p:nvPicPr>
          <p:cNvPr id="5" name="Picture 4" descr="BIC Logo.jpg"/>
          <p:cNvPicPr>
            <a:picLocks noChangeAspect="1"/>
          </p:cNvPicPr>
          <p:nvPr/>
        </p:nvPicPr>
        <p:blipFill>
          <a:blip r:embed="rId5"/>
          <a:stretch>
            <a:fillRect/>
          </a:stretch>
        </p:blipFill>
        <p:spPr>
          <a:xfrm>
            <a:off x="6858000" y="5791200"/>
            <a:ext cx="1752600" cy="7805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0" y="0"/>
            <a:ext cx="9144000" cy="829994"/>
          </a:xfrm>
        </p:spPr>
        <p:txBody>
          <a:bodyPr/>
          <a:lstStyle/>
          <a:p>
            <a:pPr eaLnBrk="1" hangingPunct="1"/>
            <a:r>
              <a:rPr lang="en-US" sz="3600" dirty="0" err="1" smtClean="0">
                <a:ea typeface="ＭＳ Ｐゴシック" pitchFamily="-109" charset="-128"/>
                <a:cs typeface="ＭＳ Ｐゴシック" pitchFamily="-109" charset="-128"/>
              </a:rPr>
              <a:t>Quando</a:t>
            </a:r>
            <a:r>
              <a:rPr lang="en-US" sz="3600" dirty="0" smtClean="0">
                <a:ea typeface="ＭＳ Ｐゴシック" pitchFamily="-109" charset="-128"/>
                <a:cs typeface="ＭＳ Ｐゴシック" pitchFamily="-109" charset="-128"/>
              </a:rPr>
              <a:t> a </a:t>
            </a:r>
            <a:r>
              <a:rPr lang="en-US" sz="3600" dirty="0" err="1" smtClean="0">
                <a:ea typeface="ＭＳ Ｐゴシック" pitchFamily="-109" charset="-128"/>
                <a:cs typeface="ＭＳ Ｐゴシック" pitchFamily="-109" charset="-128"/>
              </a:rPr>
              <a:t>proteção</a:t>
            </a:r>
            <a:r>
              <a:rPr lang="en-US" sz="3600" dirty="0" smtClean="0">
                <a:ea typeface="ＭＳ Ｐゴシック" pitchFamily="-109" charset="-128"/>
                <a:cs typeface="ＭＳ Ｐゴシック" pitchFamily="-109" charset="-128"/>
              </a:rPr>
              <a:t> contra </a:t>
            </a:r>
            <a:r>
              <a:rPr lang="en-US" sz="3600" dirty="0" err="1" smtClean="0">
                <a:ea typeface="ＭＳ Ｐゴシック" pitchFamily="-109" charset="-128"/>
                <a:cs typeface="ＭＳ Ｐゴシック" pitchFamily="-109" charset="-128"/>
              </a:rPr>
              <a:t>quedas</a:t>
            </a:r>
            <a:r>
              <a:rPr lang="en-US" sz="3600" dirty="0" smtClean="0">
                <a:ea typeface="ＭＳ Ｐゴシック" pitchFamily="-109" charset="-128"/>
                <a:cs typeface="ＭＳ Ｐゴシック" pitchFamily="-109" charset="-128"/>
              </a:rPr>
              <a:t> é </a:t>
            </a:r>
            <a:r>
              <a:rPr lang="en-US" sz="3600" dirty="0" err="1" smtClean="0">
                <a:ea typeface="ＭＳ Ｐゴシック" pitchFamily="-109" charset="-128"/>
                <a:cs typeface="ＭＳ Ｐゴシック" pitchFamily="-109" charset="-128"/>
              </a:rPr>
              <a:t>necessária</a:t>
            </a:r>
            <a:r>
              <a:rPr lang="en-US" sz="3600" dirty="0" smtClean="0">
                <a:ea typeface="ＭＳ Ｐゴシック" pitchFamily="-109" charset="-128"/>
                <a:cs typeface="ＭＳ Ｐゴシック" pitchFamily="-109" charset="-128"/>
              </a:rPr>
              <a:t>?</a:t>
            </a:r>
            <a:endParaRPr lang="en-US" sz="3600" dirty="0">
              <a:ea typeface="ＭＳ Ｐゴシック" pitchFamily="-109" charset="-128"/>
              <a:cs typeface="ＭＳ Ｐゴシック" pitchFamily="-109" charset="-128"/>
            </a:endParaRPr>
          </a:p>
        </p:txBody>
      </p:sp>
      <p:pic>
        <p:nvPicPr>
          <p:cNvPr id="16387" name="Picture 9" descr="No fall prot-EE per concrete oper"/>
          <p:cNvPicPr>
            <a:picLocks noGrp="1" noChangeAspect="1" noChangeArrowheads="1"/>
          </p:cNvPicPr>
          <p:nvPr>
            <p:ph sz="half" idx="1"/>
          </p:nvPr>
        </p:nvPicPr>
        <p:blipFill>
          <a:blip r:embed="rId3"/>
          <a:srcRect/>
          <a:stretch>
            <a:fillRect/>
          </a:stretch>
        </p:blipFill>
        <p:spPr>
          <a:xfrm>
            <a:off x="0" y="745588"/>
            <a:ext cx="4357688" cy="5072062"/>
          </a:xfrm>
          <a:ln>
            <a:solidFill>
              <a:schemeClr val="accent2"/>
            </a:solidFill>
          </a:ln>
        </p:spPr>
      </p:pic>
      <p:pic>
        <p:nvPicPr>
          <p:cNvPr id="16388" name="Picture 10" descr="Slide17"/>
          <p:cNvPicPr>
            <a:picLocks noGrp="1" noChangeAspect="1" noChangeArrowheads="1"/>
          </p:cNvPicPr>
          <p:nvPr>
            <p:ph sz="half" idx="2"/>
          </p:nvPr>
        </p:nvPicPr>
        <p:blipFill>
          <a:blip r:embed="rId4"/>
          <a:srcRect/>
          <a:stretch>
            <a:fillRect/>
          </a:stretch>
        </p:blipFill>
        <p:spPr>
          <a:xfrm>
            <a:off x="4643438" y="745588"/>
            <a:ext cx="4500562" cy="5072062"/>
          </a:xfrm>
          <a:ln>
            <a:solidFill>
              <a:schemeClr val="accent2"/>
            </a:solidFill>
          </a:ln>
        </p:spPr>
      </p:pic>
      <p:pic>
        <p:nvPicPr>
          <p:cNvPr id="5" name="Picture 4" descr="BIC Logo.jpg"/>
          <p:cNvPicPr>
            <a:picLocks noChangeAspect="1"/>
          </p:cNvPicPr>
          <p:nvPr/>
        </p:nvPicPr>
        <p:blipFill>
          <a:blip r:embed="rId5"/>
          <a:stretch>
            <a:fillRect/>
          </a:stretch>
        </p:blipFill>
        <p:spPr>
          <a:xfrm>
            <a:off x="6858000" y="5902056"/>
            <a:ext cx="1752600" cy="955944"/>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ox(in)">
                                      <p:cBhvr>
                                        <p:cTn id="7" dur="5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box(in)">
                                      <p:cBhvr>
                                        <p:cTn id="12"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0" y="196948"/>
            <a:ext cx="9144000" cy="745587"/>
          </a:xfrm>
        </p:spPr>
        <p:txBody>
          <a:bodyPr>
            <a:normAutofit/>
          </a:bodyPr>
          <a:lstStyle/>
          <a:p>
            <a:pPr eaLnBrk="1" hangingPunct="1"/>
            <a:r>
              <a:rPr lang="en-US" sz="3600" dirty="0" err="1" smtClean="0">
                <a:ea typeface="ＭＳ Ｐゴシック" pitchFamily="-109" charset="-128"/>
                <a:cs typeface="ＭＳ Ｐゴシック" pitchFamily="-109" charset="-128"/>
              </a:rPr>
              <a:t>Quando</a:t>
            </a:r>
            <a:r>
              <a:rPr lang="en-US" sz="3600" dirty="0" smtClean="0">
                <a:ea typeface="ＭＳ Ｐゴシック" pitchFamily="-109" charset="-128"/>
                <a:cs typeface="ＭＳ Ｐゴシック" pitchFamily="-109" charset="-128"/>
              </a:rPr>
              <a:t> a </a:t>
            </a:r>
            <a:r>
              <a:rPr lang="en-US" sz="3600" dirty="0" err="1" smtClean="0">
                <a:ea typeface="ＭＳ Ｐゴシック" pitchFamily="-109" charset="-128"/>
                <a:cs typeface="ＭＳ Ｐゴシック" pitchFamily="-109" charset="-128"/>
              </a:rPr>
              <a:t>proteção</a:t>
            </a:r>
            <a:r>
              <a:rPr lang="en-US" sz="3600" dirty="0" smtClean="0">
                <a:ea typeface="ＭＳ Ｐゴシック" pitchFamily="-109" charset="-128"/>
                <a:cs typeface="ＭＳ Ｐゴシック" pitchFamily="-109" charset="-128"/>
              </a:rPr>
              <a:t> contra </a:t>
            </a:r>
            <a:r>
              <a:rPr lang="en-US" sz="3600" dirty="0" err="1" smtClean="0">
                <a:ea typeface="ＭＳ Ｐゴシック" pitchFamily="-109" charset="-128"/>
                <a:cs typeface="ＭＳ Ｐゴシック" pitchFamily="-109" charset="-128"/>
              </a:rPr>
              <a:t>quedas</a:t>
            </a:r>
            <a:r>
              <a:rPr lang="en-US" sz="3600" dirty="0" smtClean="0">
                <a:ea typeface="ＭＳ Ｐゴシック" pitchFamily="-109" charset="-128"/>
                <a:cs typeface="ＭＳ Ｐゴシック" pitchFamily="-109" charset="-128"/>
              </a:rPr>
              <a:t> é </a:t>
            </a:r>
            <a:r>
              <a:rPr lang="en-US" sz="3600" dirty="0" err="1" smtClean="0">
                <a:ea typeface="ＭＳ Ｐゴシック" pitchFamily="-109" charset="-128"/>
                <a:cs typeface="ＭＳ Ｐゴシック" pitchFamily="-109" charset="-128"/>
              </a:rPr>
              <a:t>necessária</a:t>
            </a:r>
            <a:r>
              <a:rPr lang="en-US" sz="3600" dirty="0" smtClean="0">
                <a:ea typeface="ＭＳ Ｐゴシック" pitchFamily="-109" charset="-128"/>
                <a:cs typeface="ＭＳ Ｐゴシック" pitchFamily="-109" charset="-128"/>
              </a:rPr>
              <a:t>?</a:t>
            </a:r>
            <a:endParaRPr lang="en-US" sz="3600" dirty="0">
              <a:ea typeface="ＭＳ Ｐゴシック" pitchFamily="-109" charset="-128"/>
              <a:cs typeface="ＭＳ Ｐゴシック" pitchFamily="-109" charset="-128"/>
            </a:endParaRPr>
          </a:p>
        </p:txBody>
      </p:sp>
      <p:pic>
        <p:nvPicPr>
          <p:cNvPr id="245763" name="Picture 9" descr="form-work"/>
          <p:cNvPicPr>
            <a:picLocks noGrp="1" noChangeAspect="1" noChangeArrowheads="1"/>
          </p:cNvPicPr>
          <p:nvPr>
            <p:ph sz="half" idx="1"/>
          </p:nvPr>
        </p:nvPicPr>
        <p:blipFill>
          <a:blip r:embed="rId3"/>
          <a:srcRect/>
          <a:stretch>
            <a:fillRect/>
          </a:stretch>
        </p:blipFill>
        <p:spPr>
          <a:xfrm>
            <a:off x="0" y="942535"/>
            <a:ext cx="4265613" cy="5000625"/>
          </a:xfrm>
        </p:spPr>
      </p:pic>
      <p:pic>
        <p:nvPicPr>
          <p:cNvPr id="245764" name="Picture 10" descr="Excavation oper - Improper shoring"/>
          <p:cNvPicPr>
            <a:picLocks noGrp="1" noChangeAspect="1" noChangeArrowheads="1"/>
          </p:cNvPicPr>
          <p:nvPr>
            <p:ph sz="half" idx="2"/>
          </p:nvPr>
        </p:nvPicPr>
        <p:blipFill>
          <a:blip r:embed="rId4"/>
          <a:srcRect/>
          <a:stretch>
            <a:fillRect/>
          </a:stretch>
        </p:blipFill>
        <p:spPr>
          <a:xfrm>
            <a:off x="4429125" y="942535"/>
            <a:ext cx="4714875" cy="5000625"/>
          </a:xfrm>
        </p:spPr>
      </p:pic>
      <p:pic>
        <p:nvPicPr>
          <p:cNvPr id="5" name="Picture 4" descr="BIC Logo.jpg"/>
          <p:cNvPicPr>
            <a:picLocks noChangeAspect="1"/>
          </p:cNvPicPr>
          <p:nvPr/>
        </p:nvPicPr>
        <p:blipFill>
          <a:blip r:embed="rId5"/>
          <a:stretch>
            <a:fillRect/>
          </a:stretch>
        </p:blipFill>
        <p:spPr>
          <a:xfrm>
            <a:off x="6858000" y="5943160"/>
            <a:ext cx="1752600" cy="7805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idx="1"/>
          </p:nvPr>
        </p:nvSpPr>
        <p:spPr/>
        <p:txBody>
          <a:bodyPr/>
          <a:lstStyle/>
          <a:p>
            <a:pPr marL="458788" lvl="1" indent="-7938">
              <a:buFontTx/>
              <a:buNone/>
            </a:pPr>
            <a:endParaRPr lang="en-US" dirty="0"/>
          </a:p>
          <a:p>
            <a:pPr marL="458788" lvl="1" indent="-7938">
              <a:buFontTx/>
              <a:buNone/>
            </a:pPr>
            <a:endParaRPr lang="en-US" dirty="0"/>
          </a:p>
          <a:p>
            <a:pPr marL="458788" lvl="1" indent="-7938">
              <a:buFontTx/>
              <a:buNone/>
            </a:pPr>
            <a:endParaRPr lang="en-US" dirty="0"/>
          </a:p>
          <a:p>
            <a:pPr marL="458788" lvl="1" indent="-7938" algn="ctr">
              <a:buFontTx/>
              <a:buNone/>
            </a:pPr>
            <a:r>
              <a:rPr lang="en-US" dirty="0" err="1" smtClean="0"/>
              <a:t>Outros</a:t>
            </a:r>
            <a:r>
              <a:rPr lang="en-US" dirty="0" smtClean="0"/>
              <a:t> </a:t>
            </a:r>
            <a:r>
              <a:rPr lang="en-US" dirty="0" err="1" smtClean="0"/>
              <a:t>Métodos</a:t>
            </a:r>
            <a:r>
              <a:rPr lang="en-US" dirty="0" smtClean="0"/>
              <a:t> de </a:t>
            </a:r>
            <a:r>
              <a:rPr lang="en-US" dirty="0" err="1" smtClean="0"/>
              <a:t>Proteção</a:t>
            </a:r>
            <a:endParaRPr lang="en-US" dirty="0"/>
          </a:p>
        </p:txBody>
      </p:sp>
      <p:sp>
        <p:nvSpPr>
          <p:cNvPr id="4" name="Espaço Reservado para Número de Slide 3"/>
          <p:cNvSpPr>
            <a:spLocks noGrp="1"/>
          </p:cNvSpPr>
          <p:nvPr>
            <p:ph type="sldNum" sz="quarter" idx="12"/>
          </p:nvPr>
        </p:nvSpPr>
        <p:spPr/>
        <p:txBody>
          <a:bodyPr/>
          <a:lstStyle/>
          <a:p>
            <a:fld id="{CAC89940-6FDA-4A4B-8BFE-22A40A4007A4}" type="slidenum">
              <a:rPr lang="en-US"/>
              <a:pPr/>
              <a:t>115</a:t>
            </a:fld>
            <a:endParaRPr lang="en-US"/>
          </a:p>
        </p:txBody>
      </p:sp>
      <p:sp>
        <p:nvSpPr>
          <p:cNvPr id="242691" name="Rectangle 3"/>
          <p:cNvSpPr>
            <a:spLocks noChangeArrowheads="1"/>
          </p:cNvSpPr>
          <p:nvPr/>
        </p:nvSpPr>
        <p:spPr bwMode="auto">
          <a:xfrm>
            <a:off x="381000" y="1219200"/>
            <a:ext cx="8229600" cy="1905000"/>
          </a:xfrm>
          <a:prstGeom prst="rect">
            <a:avLst/>
          </a:prstGeom>
          <a:noFill/>
          <a:ln w="9525">
            <a:noFill/>
            <a:miter lim="800000"/>
            <a:headEnd/>
            <a:tailEnd/>
          </a:ln>
          <a:effectLst/>
        </p:spPr>
        <p:txBody>
          <a:bodyPr anchor="ctr"/>
          <a:lstStyle/>
          <a:p>
            <a:pPr algn="ctr"/>
            <a:r>
              <a:rPr lang="en-US" sz="3600" dirty="0" err="1" smtClean="0">
                <a:solidFill>
                  <a:schemeClr val="accent2"/>
                </a:solidFill>
              </a:rPr>
              <a:t>Programa</a:t>
            </a:r>
            <a:r>
              <a:rPr lang="en-US" sz="3600" dirty="0" smtClean="0">
                <a:solidFill>
                  <a:schemeClr val="accent2"/>
                </a:solidFill>
              </a:rPr>
              <a:t> </a:t>
            </a:r>
            <a:r>
              <a:rPr lang="en-US" sz="3600" dirty="0" err="1" smtClean="0">
                <a:solidFill>
                  <a:schemeClr val="accent2"/>
                </a:solidFill>
              </a:rPr>
              <a:t>para</a:t>
            </a:r>
            <a:r>
              <a:rPr lang="en-US" sz="3600" dirty="0" smtClean="0">
                <a:solidFill>
                  <a:schemeClr val="accent2"/>
                </a:solidFill>
              </a:rPr>
              <a:t> </a:t>
            </a:r>
            <a:r>
              <a:rPr lang="en-US" sz="3600" dirty="0" err="1" smtClean="0">
                <a:solidFill>
                  <a:schemeClr val="accent2"/>
                </a:solidFill>
              </a:rPr>
              <a:t>Proteção</a:t>
            </a:r>
            <a:r>
              <a:rPr lang="en-US" sz="3600" dirty="0" smtClean="0">
                <a:solidFill>
                  <a:schemeClr val="accent2"/>
                </a:solidFill>
              </a:rPr>
              <a:t> contra </a:t>
            </a:r>
            <a:r>
              <a:rPr lang="en-US" sz="3600" dirty="0" err="1" smtClean="0">
                <a:solidFill>
                  <a:schemeClr val="accent2"/>
                </a:solidFill>
              </a:rPr>
              <a:t>Quedas</a:t>
            </a:r>
            <a:r>
              <a:rPr lang="en-US" sz="3600" dirty="0" smtClean="0">
                <a:solidFill>
                  <a:schemeClr val="accent2"/>
                </a:solidFill>
              </a:rPr>
              <a:t> </a:t>
            </a:r>
            <a:r>
              <a:rPr lang="en-US" sz="3600" dirty="0" err="1" smtClean="0">
                <a:solidFill>
                  <a:schemeClr val="accent2"/>
                </a:solidFill>
              </a:rPr>
              <a:t>na</a:t>
            </a:r>
            <a:r>
              <a:rPr lang="en-US" sz="3600" dirty="0" smtClean="0">
                <a:solidFill>
                  <a:schemeClr val="accent2"/>
                </a:solidFill>
              </a:rPr>
              <a:t> </a:t>
            </a:r>
            <a:r>
              <a:rPr lang="en-US" sz="3600" dirty="0" err="1" smtClean="0">
                <a:solidFill>
                  <a:schemeClr val="accent2"/>
                </a:solidFill>
              </a:rPr>
              <a:t>Construção</a:t>
            </a:r>
            <a:r>
              <a:rPr lang="en-US" sz="3600" dirty="0" smtClean="0">
                <a:solidFill>
                  <a:schemeClr val="accent2"/>
                </a:solidFill>
              </a:rPr>
              <a:t> Civil </a:t>
            </a:r>
            <a:r>
              <a:rPr lang="en-US" sz="3600" dirty="0" err="1" smtClean="0">
                <a:solidFill>
                  <a:schemeClr val="accent2"/>
                </a:solidFill>
              </a:rPr>
              <a:t>Residencial</a:t>
            </a:r>
            <a:endParaRPr lang="en-US" sz="36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idx="1"/>
          </p:nvPr>
        </p:nvSpPr>
        <p:spPr>
          <a:xfrm>
            <a:off x="381000" y="1371600"/>
            <a:ext cx="8229600" cy="4389120"/>
          </a:xfrm>
        </p:spPr>
        <p:txBody>
          <a:bodyPr/>
          <a:lstStyle/>
          <a:p>
            <a:pPr>
              <a:buNone/>
            </a:pPr>
            <a:r>
              <a:rPr lang="en-US" sz="2800" dirty="0"/>
              <a:t>	</a:t>
            </a:r>
            <a:r>
              <a:rPr lang="pt-PT" sz="2800" dirty="0" smtClean="0"/>
              <a:t> Os empregadores também tem a opção de usarem andaimes (em conformidade com a subparte L), escadas (em conformidade com a subparte X) ou plataformas elevatórias (em conformidade com 29 CFR 1926.453) em vez de cumprir com 1.926,501 (b)</a:t>
            </a:r>
            <a:r>
              <a:rPr lang="en-US" sz="2800" dirty="0" smtClean="0"/>
              <a:t> (13).</a:t>
            </a:r>
          </a:p>
          <a:p>
            <a:pPr>
              <a:buNone/>
            </a:pPr>
            <a:r>
              <a:rPr lang="pt-BR" sz="2800" dirty="0" smtClean="0"/>
              <a:t> </a:t>
            </a:r>
            <a:endParaRPr lang="en-US" sz="2800" dirty="0" smtClean="0"/>
          </a:p>
          <a:p>
            <a:pPr>
              <a:buFontTx/>
              <a:buNone/>
            </a:pPr>
            <a:endParaRPr lang="en-US" sz="2800" dirty="0"/>
          </a:p>
        </p:txBody>
      </p:sp>
      <p:sp>
        <p:nvSpPr>
          <p:cNvPr id="4" name="Espaço Reservado para Número de Slide 3"/>
          <p:cNvSpPr>
            <a:spLocks noGrp="1"/>
          </p:cNvSpPr>
          <p:nvPr>
            <p:ph type="sldNum" sz="quarter" idx="12"/>
          </p:nvPr>
        </p:nvSpPr>
        <p:spPr/>
        <p:txBody>
          <a:bodyPr/>
          <a:lstStyle/>
          <a:p>
            <a:fld id="{F6771210-3001-42D1-9514-35DB18CCEAF3}" type="slidenum">
              <a:rPr lang="en-US"/>
              <a:pPr/>
              <a:t>116</a:t>
            </a:fld>
            <a:endParaRPr lang="en-US"/>
          </a:p>
        </p:txBody>
      </p:sp>
      <p:sp>
        <p:nvSpPr>
          <p:cNvPr id="244739"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4000" b="1" dirty="0" err="1" smtClean="0">
                <a:solidFill>
                  <a:schemeClr val="accent2"/>
                </a:solidFill>
              </a:rPr>
              <a:t>Outros</a:t>
            </a:r>
            <a:r>
              <a:rPr lang="en-US" sz="4000" b="1" dirty="0" smtClean="0">
                <a:solidFill>
                  <a:schemeClr val="accent2"/>
                </a:solidFill>
              </a:rPr>
              <a:t> </a:t>
            </a:r>
            <a:r>
              <a:rPr lang="en-US" sz="4000" b="1" dirty="0" err="1" smtClean="0">
                <a:solidFill>
                  <a:schemeClr val="accent2"/>
                </a:solidFill>
              </a:rPr>
              <a:t>Métodos</a:t>
            </a:r>
            <a:r>
              <a:rPr lang="en-US" sz="4000" b="1" dirty="0" smtClean="0">
                <a:solidFill>
                  <a:schemeClr val="accent2"/>
                </a:solidFill>
              </a:rPr>
              <a:t> de </a:t>
            </a:r>
            <a:r>
              <a:rPr lang="en-US" sz="4000" b="1" dirty="0" err="1" smtClean="0">
                <a:solidFill>
                  <a:schemeClr val="accent2"/>
                </a:solidFill>
              </a:rPr>
              <a:t>Proteção</a:t>
            </a:r>
            <a:endParaRPr lang="en-US" sz="40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2"/>
          <p:cNvSpPr>
            <a:spLocks noGrp="1"/>
          </p:cNvSpPr>
          <p:nvPr>
            <p:ph type="sldNum" sz="quarter" idx="12"/>
          </p:nvPr>
        </p:nvSpPr>
        <p:spPr/>
        <p:txBody>
          <a:bodyPr/>
          <a:lstStyle/>
          <a:p>
            <a:fld id="{85F48BED-C9C4-4E3E-833E-9A79CB73FE13}" type="slidenum">
              <a:rPr lang="en-US"/>
              <a:pPr/>
              <a:t>117</a:t>
            </a:fld>
            <a:endParaRPr lang="en-US"/>
          </a:p>
        </p:txBody>
      </p:sp>
      <p:sp>
        <p:nvSpPr>
          <p:cNvPr id="246786" name="Text Box 2"/>
          <p:cNvSpPr txBox="1">
            <a:spLocks noChangeArrowheads="1"/>
          </p:cNvSpPr>
          <p:nvPr/>
        </p:nvSpPr>
        <p:spPr bwMode="auto">
          <a:xfrm>
            <a:off x="2057400" y="5334000"/>
            <a:ext cx="2864887" cy="369332"/>
          </a:xfrm>
          <a:prstGeom prst="rect">
            <a:avLst/>
          </a:prstGeom>
          <a:noFill/>
          <a:ln w="9525">
            <a:noFill/>
            <a:miter lim="800000"/>
            <a:headEnd/>
            <a:tailEnd/>
          </a:ln>
          <a:effectLst/>
        </p:spPr>
        <p:txBody>
          <a:bodyPr wrap="none">
            <a:spAutoFit/>
          </a:bodyPr>
          <a:lstStyle/>
          <a:p>
            <a:pPr algn="l"/>
            <a:r>
              <a:rPr lang="pt-BR" dirty="0" smtClean="0"/>
              <a:t>Escadas com Plataformas</a:t>
            </a:r>
            <a:endParaRPr lang="en-US" dirty="0"/>
          </a:p>
        </p:txBody>
      </p:sp>
      <p:sp>
        <p:nvSpPr>
          <p:cNvPr id="246803" name="Rectangle 19"/>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4000" b="1" dirty="0" err="1" smtClean="0">
                <a:solidFill>
                  <a:schemeClr val="accent2"/>
                </a:solidFill>
              </a:rPr>
              <a:t>Outros</a:t>
            </a:r>
            <a:r>
              <a:rPr lang="en-US" sz="4000" b="1" dirty="0" smtClean="0">
                <a:solidFill>
                  <a:schemeClr val="accent2"/>
                </a:solidFill>
              </a:rPr>
              <a:t> </a:t>
            </a:r>
            <a:r>
              <a:rPr lang="en-US" sz="4000" b="1" dirty="0" err="1" smtClean="0">
                <a:solidFill>
                  <a:schemeClr val="accent2"/>
                </a:solidFill>
              </a:rPr>
              <a:t>Métodos</a:t>
            </a:r>
            <a:r>
              <a:rPr lang="en-US" sz="4000" b="1" dirty="0" smtClean="0">
                <a:solidFill>
                  <a:schemeClr val="accent2"/>
                </a:solidFill>
              </a:rPr>
              <a:t> de </a:t>
            </a:r>
            <a:r>
              <a:rPr lang="en-US" sz="4000" b="1" dirty="0" err="1" smtClean="0">
                <a:solidFill>
                  <a:schemeClr val="accent2"/>
                </a:solidFill>
              </a:rPr>
              <a:t>Proteção</a:t>
            </a:r>
            <a:endParaRPr lang="en-US" sz="4000" b="1" dirty="0">
              <a:solidFill>
                <a:schemeClr val="accent2"/>
              </a:solidFill>
            </a:endParaRPr>
          </a:p>
        </p:txBody>
      </p:sp>
      <p:pic>
        <p:nvPicPr>
          <p:cNvPr id="246804" name="Picture 20"/>
          <p:cNvPicPr>
            <a:picLocks noChangeAspect="1" noChangeArrowheads="1"/>
          </p:cNvPicPr>
          <p:nvPr/>
        </p:nvPicPr>
        <p:blipFill>
          <a:blip r:embed="rId3" cstate="print"/>
          <a:srcRect/>
          <a:stretch>
            <a:fillRect/>
          </a:stretch>
        </p:blipFill>
        <p:spPr bwMode="auto">
          <a:xfrm>
            <a:off x="685800" y="1295400"/>
            <a:ext cx="2017712" cy="3810000"/>
          </a:xfrm>
          <a:prstGeom prst="rect">
            <a:avLst/>
          </a:prstGeom>
          <a:noFill/>
          <a:ln w="9525">
            <a:noFill/>
            <a:miter lim="800000"/>
            <a:headEnd/>
            <a:tailEnd/>
          </a:ln>
          <a:effectLst/>
        </p:spPr>
      </p:pic>
      <p:pic>
        <p:nvPicPr>
          <p:cNvPr id="246806" name="Picture 22"/>
          <p:cNvPicPr>
            <a:picLocks noChangeAspect="1" noChangeArrowheads="1"/>
          </p:cNvPicPr>
          <p:nvPr/>
        </p:nvPicPr>
        <p:blipFill>
          <a:blip r:embed="rId4" cstate="print"/>
          <a:srcRect/>
          <a:stretch>
            <a:fillRect/>
          </a:stretch>
        </p:blipFill>
        <p:spPr bwMode="auto">
          <a:xfrm>
            <a:off x="3200400" y="1219200"/>
            <a:ext cx="2036762" cy="3833813"/>
          </a:xfrm>
          <a:prstGeom prst="rect">
            <a:avLst/>
          </a:prstGeom>
          <a:noFill/>
          <a:ln w="9525">
            <a:noFill/>
            <a:miter lim="800000"/>
            <a:headEnd/>
            <a:tailEnd/>
          </a:ln>
          <a:effectLst/>
        </p:spPr>
      </p:pic>
      <p:pic>
        <p:nvPicPr>
          <p:cNvPr id="246808" name="Picture 24" descr="Land Truss StepLddr-2"/>
          <p:cNvPicPr>
            <a:picLocks noChangeAspect="1" noChangeArrowheads="1"/>
          </p:cNvPicPr>
          <p:nvPr/>
        </p:nvPicPr>
        <p:blipFill>
          <a:blip r:embed="rId5" cstate="print"/>
          <a:srcRect/>
          <a:stretch>
            <a:fillRect/>
          </a:stretch>
        </p:blipFill>
        <p:spPr bwMode="auto">
          <a:xfrm>
            <a:off x="5486400" y="1219200"/>
            <a:ext cx="2741613" cy="3400425"/>
          </a:xfrm>
          <a:prstGeom prst="rect">
            <a:avLst/>
          </a:prstGeom>
          <a:noFill/>
          <a:ln w="9525">
            <a:noFill/>
            <a:miter lim="800000"/>
            <a:headEnd/>
            <a:tailEnd/>
          </a:ln>
        </p:spPr>
      </p:pic>
      <p:sp>
        <p:nvSpPr>
          <p:cNvPr id="246809" name="Text Box 25"/>
          <p:cNvSpPr txBox="1">
            <a:spLocks noChangeArrowheads="1"/>
          </p:cNvSpPr>
          <p:nvPr/>
        </p:nvSpPr>
        <p:spPr bwMode="auto">
          <a:xfrm>
            <a:off x="5715000" y="5105400"/>
            <a:ext cx="2505815" cy="369332"/>
          </a:xfrm>
          <a:prstGeom prst="rect">
            <a:avLst/>
          </a:prstGeom>
          <a:noFill/>
          <a:ln w="9525">
            <a:noFill/>
            <a:miter lim="800000"/>
            <a:headEnd/>
            <a:tailEnd/>
          </a:ln>
          <a:effectLst/>
        </p:spPr>
        <p:txBody>
          <a:bodyPr wrap="none">
            <a:spAutoFit/>
          </a:bodyPr>
          <a:lstStyle/>
          <a:p>
            <a:r>
              <a:rPr lang="pt-BR" dirty="0" smtClean="0"/>
              <a:t>Escadas com Degraus</a:t>
            </a:r>
            <a:endParaRPr lang="en-US" dirty="0"/>
          </a:p>
        </p:txBody>
      </p:sp>
      <p:pic>
        <p:nvPicPr>
          <p:cNvPr id="9" name="Picture 8" descr="BIC Logo.jpg"/>
          <p:cNvPicPr>
            <a:picLocks noChangeAspect="1"/>
          </p:cNvPicPr>
          <p:nvPr/>
        </p:nvPicPr>
        <p:blipFill>
          <a:blip r:embed="rId6"/>
          <a:stretch>
            <a:fillRect/>
          </a:stretch>
        </p:blipFill>
        <p:spPr>
          <a:xfrm>
            <a:off x="6858000" y="5715000"/>
            <a:ext cx="1905000" cy="856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2"/>
          <p:cNvSpPr>
            <a:spLocks noGrp="1"/>
          </p:cNvSpPr>
          <p:nvPr>
            <p:ph type="sldNum" sz="quarter" idx="12"/>
          </p:nvPr>
        </p:nvSpPr>
        <p:spPr/>
        <p:txBody>
          <a:bodyPr/>
          <a:lstStyle/>
          <a:p>
            <a:fld id="{CDC89D9D-254B-44F7-B535-C67AAB291ECB}" type="slidenum">
              <a:rPr lang="en-US"/>
              <a:pPr/>
              <a:t>118</a:t>
            </a:fld>
            <a:endParaRPr lang="en-US"/>
          </a:p>
        </p:txBody>
      </p:sp>
      <p:pic>
        <p:nvPicPr>
          <p:cNvPr id="248835" name="Picture 3" descr="two_scaffolds"/>
          <p:cNvPicPr>
            <a:picLocks noChangeAspect="1" noChangeArrowheads="1"/>
          </p:cNvPicPr>
          <p:nvPr/>
        </p:nvPicPr>
        <p:blipFill>
          <a:blip r:embed="rId3" cstate="print"/>
          <a:srcRect/>
          <a:stretch>
            <a:fillRect/>
          </a:stretch>
        </p:blipFill>
        <p:spPr bwMode="auto">
          <a:xfrm>
            <a:off x="1906588" y="1785938"/>
            <a:ext cx="2632075" cy="3565525"/>
          </a:xfrm>
          <a:prstGeom prst="rect">
            <a:avLst/>
          </a:prstGeom>
          <a:noFill/>
        </p:spPr>
      </p:pic>
      <p:sp>
        <p:nvSpPr>
          <p:cNvPr id="248837" name="Text Box 5"/>
          <p:cNvSpPr txBox="1">
            <a:spLocks noChangeArrowheads="1"/>
          </p:cNvSpPr>
          <p:nvPr/>
        </p:nvSpPr>
        <p:spPr bwMode="auto">
          <a:xfrm>
            <a:off x="3243263" y="5715000"/>
            <a:ext cx="3480505" cy="369332"/>
          </a:xfrm>
          <a:prstGeom prst="rect">
            <a:avLst/>
          </a:prstGeom>
          <a:noFill/>
          <a:ln w="9525">
            <a:noFill/>
            <a:miter lim="800000"/>
            <a:headEnd/>
            <a:tailEnd/>
          </a:ln>
          <a:effectLst/>
        </p:spPr>
        <p:txBody>
          <a:bodyPr wrap="none">
            <a:spAutoFit/>
          </a:bodyPr>
          <a:lstStyle/>
          <a:p>
            <a:pPr algn="l"/>
            <a:r>
              <a:rPr lang="pt-BR" dirty="0" smtClean="0"/>
              <a:t>Plataformas Móveis e Andaimes</a:t>
            </a:r>
            <a:endParaRPr lang="en-US" dirty="0"/>
          </a:p>
        </p:txBody>
      </p:sp>
      <p:sp>
        <p:nvSpPr>
          <p:cNvPr id="248838" name="Rectangle 6"/>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4000" b="1" dirty="0" err="1" smtClean="0">
                <a:solidFill>
                  <a:schemeClr val="accent2"/>
                </a:solidFill>
              </a:rPr>
              <a:t>Outros</a:t>
            </a:r>
            <a:r>
              <a:rPr lang="en-US" sz="4000" b="1" dirty="0" smtClean="0">
                <a:solidFill>
                  <a:schemeClr val="accent2"/>
                </a:solidFill>
              </a:rPr>
              <a:t> </a:t>
            </a:r>
            <a:r>
              <a:rPr lang="en-US" sz="4000" b="1" dirty="0" err="1" smtClean="0">
                <a:solidFill>
                  <a:schemeClr val="accent2"/>
                </a:solidFill>
              </a:rPr>
              <a:t>Métodos</a:t>
            </a:r>
            <a:r>
              <a:rPr lang="en-US" sz="4000" b="1" dirty="0" smtClean="0">
                <a:solidFill>
                  <a:schemeClr val="accent2"/>
                </a:solidFill>
              </a:rPr>
              <a:t> de </a:t>
            </a:r>
            <a:r>
              <a:rPr lang="en-US" sz="4000" b="1" dirty="0" err="1" smtClean="0">
                <a:solidFill>
                  <a:schemeClr val="accent2"/>
                </a:solidFill>
              </a:rPr>
              <a:t>Proteção</a:t>
            </a:r>
            <a:endParaRPr lang="en-US" sz="4000" b="1" dirty="0">
              <a:solidFill>
                <a:schemeClr val="accent2"/>
              </a:solidFill>
            </a:endParaRPr>
          </a:p>
        </p:txBody>
      </p:sp>
      <p:pic>
        <p:nvPicPr>
          <p:cNvPr id="248839" name="Picture 7" descr="Floor Beam-Truss mobile scffld"/>
          <p:cNvPicPr>
            <a:picLocks noChangeAspect="1" noChangeArrowheads="1"/>
          </p:cNvPicPr>
          <p:nvPr/>
        </p:nvPicPr>
        <p:blipFill>
          <a:blip r:embed="rId4" cstate="print"/>
          <a:srcRect/>
          <a:stretch>
            <a:fillRect/>
          </a:stretch>
        </p:blipFill>
        <p:spPr bwMode="auto">
          <a:xfrm>
            <a:off x="4572000" y="1785938"/>
            <a:ext cx="2816225" cy="3568700"/>
          </a:xfrm>
          <a:prstGeom prst="rect">
            <a:avLst/>
          </a:prstGeom>
          <a:noFill/>
          <a:ln w="9525">
            <a:noFill/>
            <a:miter lim="800000"/>
            <a:headEnd/>
            <a:tailEnd/>
          </a:ln>
        </p:spPr>
      </p:pic>
      <p:pic>
        <p:nvPicPr>
          <p:cNvPr id="7" name="Picture 6" descr="BIC Logo.jpg"/>
          <p:cNvPicPr>
            <a:picLocks noChangeAspect="1"/>
          </p:cNvPicPr>
          <p:nvPr/>
        </p:nvPicPr>
        <p:blipFill>
          <a:blip r:embed="rId5"/>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2"/>
          <p:cNvSpPr>
            <a:spLocks noGrp="1"/>
          </p:cNvSpPr>
          <p:nvPr>
            <p:ph type="sldNum" sz="quarter" idx="12"/>
          </p:nvPr>
        </p:nvSpPr>
        <p:spPr/>
        <p:txBody>
          <a:bodyPr/>
          <a:lstStyle/>
          <a:p>
            <a:fld id="{C70FDEE3-889A-478C-9A98-A9784769F5EA}" type="slidenum">
              <a:rPr lang="en-US"/>
              <a:pPr/>
              <a:t>119</a:t>
            </a:fld>
            <a:endParaRPr lang="en-US"/>
          </a:p>
        </p:txBody>
      </p:sp>
      <p:pic>
        <p:nvPicPr>
          <p:cNvPr id="250882" name="Picture 2" descr="DCP_04701022003JPG"/>
          <p:cNvPicPr>
            <a:picLocks noChangeAspect="1" noChangeArrowheads="1"/>
          </p:cNvPicPr>
          <p:nvPr/>
        </p:nvPicPr>
        <p:blipFill>
          <a:blip r:embed="rId3" cstate="print"/>
          <a:srcRect/>
          <a:stretch>
            <a:fillRect/>
          </a:stretch>
        </p:blipFill>
        <p:spPr bwMode="auto">
          <a:xfrm>
            <a:off x="2362200" y="1295400"/>
            <a:ext cx="4251325" cy="3189287"/>
          </a:xfrm>
          <a:prstGeom prst="rect">
            <a:avLst/>
          </a:prstGeom>
          <a:noFill/>
        </p:spPr>
      </p:pic>
      <p:sp>
        <p:nvSpPr>
          <p:cNvPr id="250883" name="Text Box 3"/>
          <p:cNvSpPr txBox="1">
            <a:spLocks noChangeArrowheads="1"/>
          </p:cNvSpPr>
          <p:nvPr/>
        </p:nvSpPr>
        <p:spPr bwMode="auto">
          <a:xfrm>
            <a:off x="381000" y="4572000"/>
            <a:ext cx="8382000" cy="1200329"/>
          </a:xfrm>
          <a:prstGeom prst="rect">
            <a:avLst/>
          </a:prstGeom>
          <a:noFill/>
          <a:ln w="9525">
            <a:noFill/>
            <a:miter lim="800000"/>
            <a:headEnd/>
            <a:tailEnd/>
          </a:ln>
          <a:effectLst/>
        </p:spPr>
        <p:txBody>
          <a:bodyPr wrap="square">
            <a:spAutoFit/>
          </a:bodyPr>
          <a:lstStyle/>
          <a:p>
            <a:r>
              <a:rPr lang="en-US" dirty="0" smtClean="0"/>
              <a:t> </a:t>
            </a:r>
          </a:p>
          <a:p>
            <a:r>
              <a:rPr lang="pt-PT" dirty="0" smtClean="0"/>
              <a:t>Veja aqui um exemplo de andaime de suporte de parede ou supefície superior. Alguns empregadores estão usando esse tipo de andaime para colocar treliças de rolamento e vigas ou tarefas desse tipo. </a:t>
            </a:r>
            <a:endParaRPr lang="en-US" dirty="0"/>
          </a:p>
        </p:txBody>
      </p:sp>
      <p:sp>
        <p:nvSpPr>
          <p:cNvPr id="250884" name="Rectangle 4"/>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4000" b="1" dirty="0" err="1" smtClean="0">
                <a:solidFill>
                  <a:schemeClr val="accent2"/>
                </a:solidFill>
              </a:rPr>
              <a:t>Outros</a:t>
            </a:r>
            <a:r>
              <a:rPr lang="en-US" sz="4000" b="1" dirty="0" smtClean="0">
                <a:solidFill>
                  <a:schemeClr val="accent2"/>
                </a:solidFill>
              </a:rPr>
              <a:t> </a:t>
            </a:r>
            <a:r>
              <a:rPr lang="en-US" sz="4000" b="1" dirty="0" err="1" smtClean="0">
                <a:solidFill>
                  <a:schemeClr val="accent2"/>
                </a:solidFill>
              </a:rPr>
              <a:t>Métodos</a:t>
            </a:r>
            <a:r>
              <a:rPr lang="en-US" sz="4000" b="1" dirty="0" smtClean="0">
                <a:solidFill>
                  <a:schemeClr val="accent2"/>
                </a:solidFill>
              </a:rPr>
              <a:t> de </a:t>
            </a:r>
            <a:r>
              <a:rPr lang="en-US" sz="4000" b="1" dirty="0" err="1" smtClean="0">
                <a:solidFill>
                  <a:schemeClr val="accent2"/>
                </a:solidFill>
              </a:rPr>
              <a:t>Proteção</a:t>
            </a:r>
            <a:endParaRPr lang="en-US" sz="4000" b="1" dirty="0">
              <a:solidFill>
                <a:schemeClr val="accent2"/>
              </a:solidFill>
            </a:endParaRPr>
          </a:p>
        </p:txBody>
      </p:sp>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noChangeArrowheads="1"/>
          </p:cNvPicPr>
          <p:nvPr/>
        </p:nvPicPr>
        <p:blipFill>
          <a:blip r:embed="rId3"/>
          <a:srcRect/>
          <a:stretch>
            <a:fillRect/>
          </a:stretch>
        </p:blipFill>
        <p:spPr bwMode="auto">
          <a:xfrm>
            <a:off x="422032" y="215704"/>
            <a:ext cx="8340968" cy="5423096"/>
          </a:xfrm>
          <a:prstGeom prst="rect">
            <a:avLst/>
          </a:prstGeom>
          <a:noFill/>
          <a:ln w="9525">
            <a:noFill/>
            <a:round/>
            <a:headEnd/>
            <a:tailEnd/>
          </a:ln>
        </p:spPr>
      </p:pic>
      <p:pic>
        <p:nvPicPr>
          <p:cNvPr id="3" name="Picture 2"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2"/>
          <p:cNvSpPr>
            <a:spLocks noGrp="1"/>
          </p:cNvSpPr>
          <p:nvPr>
            <p:ph type="sldNum" sz="quarter" idx="12"/>
          </p:nvPr>
        </p:nvSpPr>
        <p:spPr/>
        <p:txBody>
          <a:bodyPr/>
          <a:lstStyle/>
          <a:p>
            <a:fld id="{5CBA0313-F13E-4515-88FD-912E0DB33F93}" type="slidenum">
              <a:rPr lang="en-US"/>
              <a:pPr/>
              <a:t>120</a:t>
            </a:fld>
            <a:endParaRPr lang="en-US"/>
          </a:p>
        </p:txBody>
      </p:sp>
      <p:sp>
        <p:nvSpPr>
          <p:cNvPr id="252931" name="Text Box 3"/>
          <p:cNvSpPr txBox="1">
            <a:spLocks noChangeArrowheads="1"/>
          </p:cNvSpPr>
          <p:nvPr/>
        </p:nvSpPr>
        <p:spPr bwMode="auto">
          <a:xfrm>
            <a:off x="609600" y="4876800"/>
            <a:ext cx="8001000" cy="1200329"/>
          </a:xfrm>
          <a:prstGeom prst="rect">
            <a:avLst/>
          </a:prstGeom>
          <a:noFill/>
          <a:ln w="9525">
            <a:noFill/>
            <a:miter lim="800000"/>
            <a:headEnd/>
            <a:tailEnd/>
          </a:ln>
          <a:effectLst/>
        </p:spPr>
        <p:txBody>
          <a:bodyPr>
            <a:spAutoFit/>
          </a:bodyPr>
          <a:lstStyle/>
          <a:p>
            <a:r>
              <a:rPr lang="en-US" dirty="0" smtClean="0"/>
              <a:t> </a:t>
            </a:r>
          </a:p>
          <a:p>
            <a:r>
              <a:rPr lang="pt-PT" dirty="0" smtClean="0"/>
              <a:t>Este trabalhador está colocando treliças e está</a:t>
            </a:r>
            <a:r>
              <a:rPr lang="en-US" dirty="0" smtClean="0"/>
              <a:t> </a:t>
            </a:r>
            <a:r>
              <a:rPr lang="en-US" dirty="0" err="1" smtClean="0"/>
              <a:t>seguro</a:t>
            </a:r>
            <a:r>
              <a:rPr lang="en-US" dirty="0" smtClean="0"/>
              <a:t> </a:t>
            </a:r>
            <a:r>
              <a:rPr lang="en-US" dirty="0" err="1" smtClean="0"/>
              <a:t>por</a:t>
            </a:r>
            <a:r>
              <a:rPr lang="en-US" dirty="0" smtClean="0"/>
              <a:t> um </a:t>
            </a:r>
            <a:r>
              <a:rPr lang="en-US" dirty="0" err="1" smtClean="0"/>
              <a:t>andaime</a:t>
            </a:r>
            <a:r>
              <a:rPr lang="en-US" dirty="0" smtClean="0"/>
              <a:t> de </a:t>
            </a:r>
            <a:r>
              <a:rPr lang="en-US" dirty="0" err="1" smtClean="0"/>
              <a:t>suporte</a:t>
            </a:r>
            <a:r>
              <a:rPr lang="en-US" dirty="0" smtClean="0"/>
              <a:t> de </a:t>
            </a:r>
            <a:r>
              <a:rPr lang="en-US" dirty="0" err="1" smtClean="0"/>
              <a:t>parede</a:t>
            </a:r>
            <a:r>
              <a:rPr lang="en-US" dirty="0" smtClean="0"/>
              <a:t> – </a:t>
            </a:r>
            <a:r>
              <a:rPr lang="en-US" dirty="0" err="1" smtClean="0"/>
              <a:t>superfície</a:t>
            </a:r>
            <a:r>
              <a:rPr lang="en-US" dirty="0" smtClean="0"/>
              <a:t> superior.</a:t>
            </a:r>
          </a:p>
          <a:p>
            <a:pPr algn="l"/>
            <a:endParaRPr lang="en-US" dirty="0"/>
          </a:p>
        </p:txBody>
      </p:sp>
      <p:sp>
        <p:nvSpPr>
          <p:cNvPr id="252932" name="Rectangle 4"/>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4000" b="1" dirty="0" err="1" smtClean="0">
                <a:solidFill>
                  <a:schemeClr val="accent2"/>
                </a:solidFill>
              </a:rPr>
              <a:t>Outros</a:t>
            </a:r>
            <a:r>
              <a:rPr lang="en-US" sz="4000" b="1" dirty="0" smtClean="0">
                <a:solidFill>
                  <a:schemeClr val="accent2"/>
                </a:solidFill>
              </a:rPr>
              <a:t> </a:t>
            </a:r>
            <a:r>
              <a:rPr lang="en-US" sz="4000" b="1" dirty="0" err="1" smtClean="0">
                <a:solidFill>
                  <a:schemeClr val="accent2"/>
                </a:solidFill>
              </a:rPr>
              <a:t>Métodos</a:t>
            </a:r>
            <a:r>
              <a:rPr lang="en-US" sz="4000" b="1" dirty="0" smtClean="0">
                <a:solidFill>
                  <a:schemeClr val="accent2"/>
                </a:solidFill>
              </a:rPr>
              <a:t> de </a:t>
            </a:r>
            <a:r>
              <a:rPr lang="en-US" sz="4000" b="1" dirty="0" err="1" smtClean="0">
                <a:solidFill>
                  <a:schemeClr val="accent2"/>
                </a:solidFill>
              </a:rPr>
              <a:t>Proteção</a:t>
            </a:r>
            <a:endParaRPr lang="en-US" sz="4000" b="1" dirty="0">
              <a:solidFill>
                <a:schemeClr val="accent2"/>
              </a:solidFill>
            </a:endParaRPr>
          </a:p>
        </p:txBody>
      </p:sp>
      <p:pic>
        <p:nvPicPr>
          <p:cNvPr id="252934" name="Picture 6"/>
          <p:cNvPicPr>
            <a:picLocks noChangeAspect="1" noChangeArrowheads="1"/>
          </p:cNvPicPr>
          <p:nvPr/>
        </p:nvPicPr>
        <p:blipFill>
          <a:blip r:embed="rId3" cstate="print"/>
          <a:srcRect/>
          <a:stretch>
            <a:fillRect/>
          </a:stretch>
        </p:blipFill>
        <p:spPr bwMode="auto">
          <a:xfrm>
            <a:off x="2576513" y="1219200"/>
            <a:ext cx="3976687" cy="3479800"/>
          </a:xfrm>
          <a:prstGeom prst="rect">
            <a:avLst/>
          </a:prstGeom>
          <a:noFill/>
          <a:ln w="9525">
            <a:noFill/>
            <a:miter lim="800000"/>
            <a:headEnd/>
            <a:tailEnd/>
          </a:ln>
          <a:effectLst/>
        </p:spPr>
      </p:pic>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2"/>
          <p:cNvSpPr>
            <a:spLocks noGrp="1"/>
          </p:cNvSpPr>
          <p:nvPr>
            <p:ph type="sldNum" sz="quarter" idx="12"/>
          </p:nvPr>
        </p:nvSpPr>
        <p:spPr/>
        <p:txBody>
          <a:bodyPr/>
          <a:lstStyle/>
          <a:p>
            <a:fld id="{404855D8-1061-416A-A9E9-D8915DF464CA}" type="slidenum">
              <a:rPr lang="en-US"/>
              <a:pPr/>
              <a:t>121</a:t>
            </a:fld>
            <a:endParaRPr lang="en-US"/>
          </a:p>
        </p:txBody>
      </p:sp>
      <p:pic>
        <p:nvPicPr>
          <p:cNvPr id="254978" name="Picture 2"/>
          <p:cNvPicPr>
            <a:picLocks noChangeAspect="1" noChangeArrowheads="1"/>
          </p:cNvPicPr>
          <p:nvPr/>
        </p:nvPicPr>
        <p:blipFill>
          <a:blip r:embed="rId3" cstate="print"/>
          <a:srcRect/>
          <a:stretch>
            <a:fillRect/>
          </a:stretch>
        </p:blipFill>
        <p:spPr bwMode="auto">
          <a:xfrm>
            <a:off x="2057400" y="1577975"/>
            <a:ext cx="5000625" cy="3189288"/>
          </a:xfrm>
          <a:prstGeom prst="rect">
            <a:avLst/>
          </a:prstGeom>
          <a:noFill/>
          <a:ln w="9525">
            <a:noFill/>
            <a:miter lim="800000"/>
            <a:headEnd/>
            <a:tailEnd/>
          </a:ln>
          <a:effectLst/>
        </p:spPr>
      </p:pic>
      <p:sp>
        <p:nvSpPr>
          <p:cNvPr id="254979" name="Text Box 3"/>
          <p:cNvSpPr txBox="1">
            <a:spLocks noChangeArrowheads="1"/>
          </p:cNvSpPr>
          <p:nvPr/>
        </p:nvSpPr>
        <p:spPr bwMode="auto">
          <a:xfrm>
            <a:off x="396875" y="4881563"/>
            <a:ext cx="8308975" cy="923330"/>
          </a:xfrm>
          <a:prstGeom prst="rect">
            <a:avLst/>
          </a:prstGeom>
          <a:noFill/>
          <a:ln w="9525">
            <a:noFill/>
            <a:miter lim="800000"/>
            <a:headEnd/>
            <a:tailEnd/>
          </a:ln>
          <a:effectLst/>
        </p:spPr>
        <p:txBody>
          <a:bodyPr>
            <a:spAutoFit/>
          </a:bodyPr>
          <a:lstStyle/>
          <a:p>
            <a:pPr algn="l">
              <a:spcBef>
                <a:spcPct val="30000"/>
              </a:spcBef>
            </a:pPr>
            <a:r>
              <a:rPr lang="pt-PT" dirty="0" smtClean="0"/>
              <a:t>O sistema de guardrail permite segurança eficaz na hora de instalar os revestimentos da cobertura e similares feitos no telhado. Esse tipo de proteção pode ser usado em diversas posições dentro da construção</a:t>
            </a:r>
            <a:r>
              <a:rPr lang="en-US" dirty="0" smtClean="0"/>
              <a:t>.</a:t>
            </a:r>
            <a:endParaRPr lang="en-US" dirty="0"/>
          </a:p>
        </p:txBody>
      </p:sp>
      <p:sp>
        <p:nvSpPr>
          <p:cNvPr id="254980" name="Rectangle 4"/>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4000" b="1" dirty="0" err="1" smtClean="0">
                <a:solidFill>
                  <a:schemeClr val="accent2"/>
                </a:solidFill>
              </a:rPr>
              <a:t>Outros</a:t>
            </a:r>
            <a:r>
              <a:rPr lang="en-US" sz="4000" b="1" dirty="0" smtClean="0">
                <a:solidFill>
                  <a:schemeClr val="accent2"/>
                </a:solidFill>
              </a:rPr>
              <a:t> </a:t>
            </a:r>
            <a:r>
              <a:rPr lang="en-US" sz="4000" b="1" dirty="0" err="1" smtClean="0">
                <a:solidFill>
                  <a:schemeClr val="accent2"/>
                </a:solidFill>
              </a:rPr>
              <a:t>Métodos</a:t>
            </a:r>
            <a:r>
              <a:rPr lang="en-US" sz="4000" b="1" dirty="0" smtClean="0">
                <a:solidFill>
                  <a:schemeClr val="accent2"/>
                </a:solidFill>
              </a:rPr>
              <a:t> de </a:t>
            </a:r>
            <a:r>
              <a:rPr lang="en-US" sz="4000" b="1" dirty="0" err="1" smtClean="0">
                <a:solidFill>
                  <a:schemeClr val="accent2"/>
                </a:solidFill>
              </a:rPr>
              <a:t>Proteção</a:t>
            </a:r>
            <a:endParaRPr lang="en-US" sz="4000" b="1" dirty="0">
              <a:solidFill>
                <a:schemeClr val="accent2"/>
              </a:solidFill>
            </a:endParaRPr>
          </a:p>
        </p:txBody>
      </p:sp>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2"/>
          <p:cNvSpPr>
            <a:spLocks noGrp="1"/>
          </p:cNvSpPr>
          <p:nvPr>
            <p:ph type="sldNum" sz="quarter" idx="12"/>
          </p:nvPr>
        </p:nvSpPr>
        <p:spPr/>
        <p:txBody>
          <a:bodyPr/>
          <a:lstStyle/>
          <a:p>
            <a:fld id="{21233F60-F5D8-47E2-A9ED-78611EDB023F}" type="slidenum">
              <a:rPr lang="en-US"/>
              <a:pPr/>
              <a:t>122</a:t>
            </a:fld>
            <a:endParaRPr lang="en-US"/>
          </a:p>
        </p:txBody>
      </p:sp>
      <p:pic>
        <p:nvPicPr>
          <p:cNvPr id="257026" name="Picture 2"/>
          <p:cNvPicPr>
            <a:picLocks noChangeAspect="1" noChangeArrowheads="1"/>
          </p:cNvPicPr>
          <p:nvPr/>
        </p:nvPicPr>
        <p:blipFill>
          <a:blip r:embed="rId3" cstate="print"/>
          <a:srcRect/>
          <a:stretch>
            <a:fillRect/>
          </a:stretch>
        </p:blipFill>
        <p:spPr bwMode="auto">
          <a:xfrm>
            <a:off x="2439988" y="1592263"/>
            <a:ext cx="4232275" cy="3184525"/>
          </a:xfrm>
          <a:prstGeom prst="rect">
            <a:avLst/>
          </a:prstGeom>
          <a:noFill/>
          <a:ln w="9525">
            <a:noFill/>
            <a:miter lim="800000"/>
            <a:headEnd/>
            <a:tailEnd/>
          </a:ln>
          <a:effectLst/>
        </p:spPr>
      </p:pic>
      <p:sp>
        <p:nvSpPr>
          <p:cNvPr id="257027" name="Text Box 3"/>
          <p:cNvSpPr txBox="1">
            <a:spLocks noChangeArrowheads="1"/>
          </p:cNvSpPr>
          <p:nvPr/>
        </p:nvSpPr>
        <p:spPr bwMode="auto">
          <a:xfrm>
            <a:off x="3614738" y="4989513"/>
            <a:ext cx="2480231" cy="369332"/>
          </a:xfrm>
          <a:prstGeom prst="rect">
            <a:avLst/>
          </a:prstGeom>
          <a:noFill/>
          <a:ln w="9525">
            <a:noFill/>
            <a:miter lim="800000"/>
            <a:headEnd/>
            <a:tailEnd/>
          </a:ln>
          <a:effectLst/>
        </p:spPr>
        <p:txBody>
          <a:bodyPr wrap="none">
            <a:spAutoFit/>
          </a:bodyPr>
          <a:lstStyle/>
          <a:p>
            <a:pPr algn="l"/>
            <a:r>
              <a:rPr lang="en-US" dirty="0" err="1" smtClean="0"/>
              <a:t>Sistema</a:t>
            </a:r>
            <a:r>
              <a:rPr lang="en-US" dirty="0" smtClean="0"/>
              <a:t> de </a:t>
            </a:r>
            <a:r>
              <a:rPr lang="en-US" dirty="0" err="1" smtClean="0"/>
              <a:t>Andaimes</a:t>
            </a:r>
            <a:r>
              <a:rPr lang="en-US" dirty="0" smtClean="0"/>
              <a:t> </a:t>
            </a:r>
            <a:endParaRPr lang="en-US" dirty="0"/>
          </a:p>
        </p:txBody>
      </p:sp>
      <p:sp>
        <p:nvSpPr>
          <p:cNvPr id="257028" name="Rectangle 4"/>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4000" b="1" dirty="0" err="1" smtClean="0">
                <a:solidFill>
                  <a:schemeClr val="accent2"/>
                </a:solidFill>
              </a:rPr>
              <a:t>Outros</a:t>
            </a:r>
            <a:r>
              <a:rPr lang="en-US" sz="4000" b="1" dirty="0" smtClean="0">
                <a:solidFill>
                  <a:schemeClr val="accent2"/>
                </a:solidFill>
              </a:rPr>
              <a:t> </a:t>
            </a:r>
            <a:r>
              <a:rPr lang="en-US" sz="4000" b="1" dirty="0" err="1" smtClean="0">
                <a:solidFill>
                  <a:schemeClr val="accent2"/>
                </a:solidFill>
              </a:rPr>
              <a:t>Métodos</a:t>
            </a:r>
            <a:r>
              <a:rPr lang="en-US" sz="4000" b="1" dirty="0" smtClean="0">
                <a:solidFill>
                  <a:schemeClr val="accent2"/>
                </a:solidFill>
              </a:rPr>
              <a:t> de </a:t>
            </a:r>
            <a:r>
              <a:rPr lang="en-US" sz="4000" b="1" dirty="0" err="1" smtClean="0">
                <a:solidFill>
                  <a:schemeClr val="accent2"/>
                </a:solidFill>
              </a:rPr>
              <a:t>Proteção</a:t>
            </a:r>
            <a:endParaRPr lang="en-US" sz="4000" b="1" dirty="0">
              <a:solidFill>
                <a:schemeClr val="accent2"/>
              </a:solidFill>
            </a:endParaRPr>
          </a:p>
        </p:txBody>
      </p:sp>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2"/>
          <p:cNvSpPr>
            <a:spLocks noGrp="1"/>
          </p:cNvSpPr>
          <p:nvPr>
            <p:ph type="sldNum" sz="quarter" idx="12"/>
          </p:nvPr>
        </p:nvSpPr>
        <p:spPr/>
        <p:txBody>
          <a:bodyPr/>
          <a:lstStyle/>
          <a:p>
            <a:fld id="{3CE68F98-E217-4BDE-AD06-6BA8DC95E360}" type="slidenum">
              <a:rPr lang="en-US"/>
              <a:pPr/>
              <a:t>123</a:t>
            </a:fld>
            <a:endParaRPr lang="en-US"/>
          </a:p>
        </p:txBody>
      </p:sp>
      <p:pic>
        <p:nvPicPr>
          <p:cNvPr id="259074" name="Picture 2" descr="P1000172"/>
          <p:cNvPicPr preferRelativeResize="0">
            <a:picLocks noChangeAspect="1" noChangeArrowheads="1"/>
          </p:cNvPicPr>
          <p:nvPr/>
        </p:nvPicPr>
        <p:blipFill>
          <a:blip r:embed="rId3" cstate="print"/>
          <a:srcRect/>
          <a:stretch>
            <a:fillRect/>
          </a:stretch>
        </p:blipFill>
        <p:spPr bwMode="auto">
          <a:xfrm>
            <a:off x="2536825" y="1581150"/>
            <a:ext cx="4049713" cy="3189288"/>
          </a:xfrm>
          <a:prstGeom prst="rect">
            <a:avLst/>
          </a:prstGeom>
          <a:noFill/>
        </p:spPr>
      </p:pic>
      <p:sp>
        <p:nvSpPr>
          <p:cNvPr id="259075" name="Text Box 3"/>
          <p:cNvSpPr txBox="1">
            <a:spLocks noChangeArrowheads="1"/>
          </p:cNvSpPr>
          <p:nvPr/>
        </p:nvSpPr>
        <p:spPr bwMode="auto">
          <a:xfrm>
            <a:off x="3494088" y="4918075"/>
            <a:ext cx="2159566" cy="369332"/>
          </a:xfrm>
          <a:prstGeom prst="rect">
            <a:avLst/>
          </a:prstGeom>
          <a:noFill/>
          <a:ln w="9525">
            <a:noFill/>
            <a:miter lim="800000"/>
            <a:headEnd/>
            <a:tailEnd/>
          </a:ln>
          <a:effectLst/>
        </p:spPr>
        <p:txBody>
          <a:bodyPr wrap="none">
            <a:spAutoFit/>
          </a:bodyPr>
          <a:lstStyle/>
          <a:p>
            <a:pPr algn="l">
              <a:spcBef>
                <a:spcPct val="30000"/>
              </a:spcBef>
            </a:pPr>
            <a:r>
              <a:rPr lang="pt-BR" dirty="0" smtClean="0"/>
              <a:t>Andaime </a:t>
            </a:r>
            <a:r>
              <a:rPr lang="pt-BR" dirty="0" err="1" smtClean="0"/>
              <a:t>Elevadiço</a:t>
            </a:r>
            <a:endParaRPr lang="en-US" dirty="0"/>
          </a:p>
        </p:txBody>
      </p:sp>
      <p:sp>
        <p:nvSpPr>
          <p:cNvPr id="259076" name="Rectangle 4"/>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4000" b="1" dirty="0" err="1" smtClean="0">
                <a:solidFill>
                  <a:schemeClr val="accent2"/>
                </a:solidFill>
              </a:rPr>
              <a:t>Outros</a:t>
            </a:r>
            <a:r>
              <a:rPr lang="en-US" sz="4000" b="1" dirty="0" smtClean="0">
                <a:solidFill>
                  <a:schemeClr val="accent2"/>
                </a:solidFill>
              </a:rPr>
              <a:t> </a:t>
            </a:r>
            <a:r>
              <a:rPr lang="en-US" sz="4000" b="1" dirty="0" err="1" smtClean="0">
                <a:solidFill>
                  <a:schemeClr val="accent2"/>
                </a:solidFill>
              </a:rPr>
              <a:t>Métodos</a:t>
            </a:r>
            <a:r>
              <a:rPr lang="en-US" sz="4000" b="1" dirty="0" smtClean="0">
                <a:solidFill>
                  <a:schemeClr val="accent2"/>
                </a:solidFill>
              </a:rPr>
              <a:t> de </a:t>
            </a:r>
            <a:r>
              <a:rPr lang="en-US" sz="4000" b="1" dirty="0" err="1" smtClean="0">
                <a:solidFill>
                  <a:schemeClr val="accent2"/>
                </a:solidFill>
              </a:rPr>
              <a:t>Proteção</a:t>
            </a:r>
            <a:endParaRPr lang="en-US" sz="4000" b="1" dirty="0">
              <a:solidFill>
                <a:schemeClr val="accent2"/>
              </a:solidFill>
            </a:endParaRPr>
          </a:p>
        </p:txBody>
      </p:sp>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Número de Slide 2"/>
          <p:cNvSpPr>
            <a:spLocks noGrp="1"/>
          </p:cNvSpPr>
          <p:nvPr>
            <p:ph type="sldNum" sz="quarter" idx="12"/>
          </p:nvPr>
        </p:nvSpPr>
        <p:spPr/>
        <p:txBody>
          <a:bodyPr/>
          <a:lstStyle/>
          <a:p>
            <a:fld id="{E43B7BCA-55D3-4F06-B974-CB627A756CD6}" type="slidenum">
              <a:rPr lang="en-US"/>
              <a:pPr/>
              <a:t>124</a:t>
            </a:fld>
            <a:endParaRPr lang="en-US"/>
          </a:p>
        </p:txBody>
      </p:sp>
      <p:sp>
        <p:nvSpPr>
          <p:cNvPr id="261126" name="Text Box 6"/>
          <p:cNvSpPr txBox="1">
            <a:spLocks noChangeArrowheads="1"/>
          </p:cNvSpPr>
          <p:nvPr/>
        </p:nvSpPr>
        <p:spPr bwMode="auto">
          <a:xfrm>
            <a:off x="838200" y="5029200"/>
            <a:ext cx="2990850" cy="366713"/>
          </a:xfrm>
          <a:prstGeom prst="rect">
            <a:avLst/>
          </a:prstGeom>
          <a:noFill/>
          <a:ln w="9525">
            <a:noFill/>
            <a:miter lim="800000"/>
            <a:headEnd/>
            <a:tailEnd/>
          </a:ln>
          <a:effectLst/>
        </p:spPr>
        <p:txBody>
          <a:bodyPr>
            <a:spAutoFit/>
          </a:bodyPr>
          <a:lstStyle/>
          <a:p>
            <a:pPr marL="231775" indent="-231775" algn="l">
              <a:spcBef>
                <a:spcPct val="30000"/>
              </a:spcBef>
            </a:pPr>
            <a:r>
              <a:rPr lang="en-US" dirty="0" err="1" smtClean="0"/>
              <a:t>Elevador</a:t>
            </a:r>
            <a:r>
              <a:rPr lang="en-US" dirty="0" smtClean="0"/>
              <a:t> </a:t>
            </a:r>
            <a:r>
              <a:rPr lang="en-US" dirty="0" err="1" smtClean="0"/>
              <a:t>Plataforma</a:t>
            </a:r>
            <a:endParaRPr lang="en-US" dirty="0"/>
          </a:p>
        </p:txBody>
      </p:sp>
      <p:sp>
        <p:nvSpPr>
          <p:cNvPr id="261127" name="Rectangle 7"/>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4000" b="1" dirty="0" err="1" smtClean="0">
                <a:solidFill>
                  <a:schemeClr val="accent2"/>
                </a:solidFill>
              </a:rPr>
              <a:t>Outros</a:t>
            </a:r>
            <a:r>
              <a:rPr lang="en-US" sz="4000" b="1" dirty="0" smtClean="0">
                <a:solidFill>
                  <a:schemeClr val="accent2"/>
                </a:solidFill>
              </a:rPr>
              <a:t> </a:t>
            </a:r>
            <a:r>
              <a:rPr lang="en-US" sz="4000" b="1" dirty="0" err="1" smtClean="0">
                <a:solidFill>
                  <a:schemeClr val="accent2"/>
                </a:solidFill>
              </a:rPr>
              <a:t>Métodos</a:t>
            </a:r>
            <a:r>
              <a:rPr lang="en-US" sz="4000" b="1" dirty="0" smtClean="0">
                <a:solidFill>
                  <a:schemeClr val="accent2"/>
                </a:solidFill>
              </a:rPr>
              <a:t> de </a:t>
            </a:r>
            <a:r>
              <a:rPr lang="en-US" sz="4000" b="1" dirty="0" err="1" smtClean="0">
                <a:solidFill>
                  <a:schemeClr val="accent2"/>
                </a:solidFill>
              </a:rPr>
              <a:t>Proteção</a:t>
            </a:r>
            <a:endParaRPr lang="en-US" sz="4000" b="1" dirty="0">
              <a:solidFill>
                <a:schemeClr val="accent2"/>
              </a:solidFill>
            </a:endParaRPr>
          </a:p>
        </p:txBody>
      </p:sp>
      <p:grpSp>
        <p:nvGrpSpPr>
          <p:cNvPr id="2" name="Group 12"/>
          <p:cNvGrpSpPr>
            <a:grpSpLocks/>
          </p:cNvGrpSpPr>
          <p:nvPr/>
        </p:nvGrpSpPr>
        <p:grpSpPr bwMode="auto">
          <a:xfrm>
            <a:off x="228600" y="1143000"/>
            <a:ext cx="4343400" cy="3810000"/>
            <a:chOff x="1248" y="1056"/>
            <a:chExt cx="3236" cy="2027"/>
          </a:xfrm>
        </p:grpSpPr>
        <p:pic>
          <p:nvPicPr>
            <p:cNvPr id="261130" name="Picture 3"/>
            <p:cNvPicPr>
              <a:picLocks noChangeAspect="1"/>
            </p:cNvPicPr>
            <p:nvPr/>
          </p:nvPicPr>
          <p:blipFill>
            <a:blip r:embed="rId3" cstate="print"/>
            <a:srcRect b="153"/>
            <a:stretch>
              <a:fillRect/>
            </a:stretch>
          </p:blipFill>
          <p:spPr bwMode="auto">
            <a:xfrm>
              <a:off x="1248" y="1056"/>
              <a:ext cx="3236" cy="2027"/>
            </a:xfrm>
            <a:prstGeom prst="rect">
              <a:avLst/>
            </a:prstGeom>
            <a:noFill/>
            <a:ln w="9525">
              <a:noFill/>
              <a:miter lim="800000"/>
              <a:headEnd/>
              <a:tailEnd/>
            </a:ln>
          </p:spPr>
        </p:pic>
        <p:sp>
          <p:nvSpPr>
            <p:cNvPr id="261131" name="Rectangle 11"/>
            <p:cNvSpPr>
              <a:spLocks noChangeArrowheads="1"/>
            </p:cNvSpPr>
            <p:nvPr/>
          </p:nvSpPr>
          <p:spPr bwMode="auto">
            <a:xfrm rot="470730">
              <a:off x="1488" y="2592"/>
              <a:ext cx="480" cy="192"/>
            </a:xfrm>
            <a:prstGeom prst="rect">
              <a:avLst/>
            </a:prstGeom>
            <a:solidFill>
              <a:srgbClr val="CAA55D"/>
            </a:solidFill>
            <a:ln w="9525">
              <a:noFill/>
              <a:miter lim="800000"/>
              <a:headEnd/>
              <a:tailEnd/>
            </a:ln>
            <a:effectLst/>
          </p:spPr>
          <p:txBody>
            <a:bodyPr wrap="none" anchor="ctr"/>
            <a:lstStyle/>
            <a:p>
              <a:endParaRPr lang="pt-BR"/>
            </a:p>
          </p:txBody>
        </p:sp>
      </p:grpSp>
      <p:pic>
        <p:nvPicPr>
          <p:cNvPr id="261133" name="Picture 13"/>
          <p:cNvPicPr>
            <a:picLocks noChangeAspect="1" noChangeArrowheads="1"/>
          </p:cNvPicPr>
          <p:nvPr/>
        </p:nvPicPr>
        <p:blipFill>
          <a:blip r:embed="rId4" cstate="print"/>
          <a:srcRect/>
          <a:stretch>
            <a:fillRect/>
          </a:stretch>
        </p:blipFill>
        <p:spPr bwMode="auto">
          <a:xfrm>
            <a:off x="4572000" y="1176338"/>
            <a:ext cx="3810000" cy="3792537"/>
          </a:xfrm>
          <a:prstGeom prst="rect">
            <a:avLst/>
          </a:prstGeom>
          <a:noFill/>
          <a:ln w="9525">
            <a:noFill/>
            <a:miter lim="800000"/>
            <a:headEnd/>
            <a:tailEnd/>
          </a:ln>
          <a:effectLst/>
        </p:spPr>
      </p:pic>
      <p:sp>
        <p:nvSpPr>
          <p:cNvPr id="261134" name="Text Box 14"/>
          <p:cNvSpPr txBox="1">
            <a:spLocks noChangeArrowheads="1"/>
          </p:cNvSpPr>
          <p:nvPr/>
        </p:nvSpPr>
        <p:spPr bwMode="auto">
          <a:xfrm>
            <a:off x="5449643" y="5043488"/>
            <a:ext cx="2480167" cy="369332"/>
          </a:xfrm>
          <a:prstGeom prst="rect">
            <a:avLst/>
          </a:prstGeom>
          <a:noFill/>
          <a:ln w="9525">
            <a:noFill/>
            <a:miter lim="800000"/>
            <a:headEnd/>
            <a:tailEnd/>
          </a:ln>
          <a:effectLst/>
        </p:spPr>
        <p:txBody>
          <a:bodyPr wrap="none">
            <a:spAutoFit/>
          </a:bodyPr>
          <a:lstStyle/>
          <a:p>
            <a:r>
              <a:rPr lang="en-US" dirty="0" err="1" smtClean="0"/>
              <a:t>Guindaste</a:t>
            </a:r>
            <a:r>
              <a:rPr lang="en-US" dirty="0" smtClean="0"/>
              <a:t> </a:t>
            </a:r>
            <a:r>
              <a:rPr lang="en-US" dirty="0" err="1" smtClean="0"/>
              <a:t>Plataforma</a:t>
            </a:r>
            <a:r>
              <a:rPr lang="en-US" dirty="0" smtClean="0"/>
              <a:t> </a:t>
            </a:r>
            <a:endParaRPr lang="en-US" dirty="0"/>
          </a:p>
        </p:txBody>
      </p:sp>
      <p:pic>
        <p:nvPicPr>
          <p:cNvPr id="10" name="Picture 9" descr="BIC Logo.jpg"/>
          <p:cNvPicPr>
            <a:picLocks noChangeAspect="1"/>
          </p:cNvPicPr>
          <p:nvPr/>
        </p:nvPicPr>
        <p:blipFill>
          <a:blip r:embed="rId5"/>
          <a:stretch>
            <a:fillRect/>
          </a:stretch>
        </p:blipFill>
        <p:spPr>
          <a:xfrm>
            <a:off x="6858000" y="5638800"/>
            <a:ext cx="1905000" cy="9329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idx="1"/>
          </p:nvPr>
        </p:nvSpPr>
        <p:spPr/>
        <p:txBody>
          <a:bodyPr/>
          <a:lstStyle/>
          <a:p>
            <a:r>
              <a:rPr lang="pt-PT" sz="2400" dirty="0" smtClean="0"/>
              <a:t>Os elevadores plataformas ou os elevadores guindastes</a:t>
            </a:r>
            <a:r>
              <a:rPr lang="pt-BR" sz="2400" dirty="0" smtClean="0"/>
              <a:t>.</a:t>
            </a:r>
            <a:endParaRPr lang="en-US" sz="2400" dirty="0"/>
          </a:p>
          <a:p>
            <a:pPr lvl="1"/>
            <a:r>
              <a:rPr lang="pt-PT" sz="2400" dirty="0" smtClean="0"/>
              <a:t>São boas alternativas para alcançar alturas, se usados ​​corretamente.</a:t>
            </a:r>
            <a:endParaRPr lang="en-US" sz="2400" dirty="0"/>
          </a:p>
          <a:p>
            <a:pPr lvl="1"/>
            <a:r>
              <a:rPr lang="pt-PT" sz="2400" dirty="0" smtClean="0"/>
              <a:t>No SPPQ ou no sistema de retensão à queda, deve ser</a:t>
            </a:r>
            <a:r>
              <a:rPr lang="en-US" sz="2400" dirty="0" smtClean="0"/>
              <a:t> </a:t>
            </a:r>
            <a:r>
              <a:rPr lang="en-US" sz="2400" dirty="0" err="1" smtClean="0"/>
              <a:t>usada</a:t>
            </a:r>
            <a:r>
              <a:rPr lang="en-US" sz="2400" dirty="0" smtClean="0"/>
              <a:t> a </a:t>
            </a:r>
            <a:r>
              <a:rPr lang="en-US" sz="2400" dirty="0" err="1" smtClean="0"/>
              <a:t>corda</a:t>
            </a:r>
            <a:r>
              <a:rPr lang="en-US" sz="2400" dirty="0" smtClean="0"/>
              <a:t>, </a:t>
            </a:r>
            <a:r>
              <a:rPr lang="en-US" sz="2400" dirty="0" err="1" smtClean="0"/>
              <a:t>cabo</a:t>
            </a:r>
            <a:r>
              <a:rPr lang="en-US" sz="2400" dirty="0" smtClean="0"/>
              <a:t>,  </a:t>
            </a:r>
            <a:r>
              <a:rPr lang="en-US" sz="2400" dirty="0" err="1" smtClean="0"/>
              <a:t>ligados</a:t>
            </a:r>
            <a:r>
              <a:rPr lang="en-US" sz="2400" dirty="0" smtClean="0"/>
              <a:t> à </a:t>
            </a:r>
            <a:r>
              <a:rPr lang="en-US" sz="2400" dirty="0" err="1" smtClean="0"/>
              <a:t>cesta</a:t>
            </a:r>
            <a:r>
              <a:rPr lang="en-US" sz="2400" dirty="0" smtClean="0"/>
              <a:t> </a:t>
            </a:r>
            <a:r>
              <a:rPr lang="en-US" sz="2400" dirty="0" err="1" smtClean="0"/>
              <a:t>quando</a:t>
            </a:r>
            <a:r>
              <a:rPr lang="en-US" sz="2400" dirty="0" smtClean="0"/>
              <a:t> se </a:t>
            </a:r>
            <a:r>
              <a:rPr lang="en-US" sz="2400" dirty="0" err="1" smtClean="0"/>
              <a:t>está</a:t>
            </a:r>
            <a:r>
              <a:rPr lang="en-US" sz="2400" dirty="0" smtClean="0"/>
              <a:t> </a:t>
            </a:r>
            <a:r>
              <a:rPr lang="en-US" sz="2400" dirty="0" err="1" smtClean="0"/>
              <a:t>trabalhando</a:t>
            </a:r>
            <a:r>
              <a:rPr lang="en-US" sz="2400" dirty="0" smtClean="0"/>
              <a:t> </a:t>
            </a:r>
            <a:r>
              <a:rPr lang="en-US" sz="2400" dirty="0" err="1" smtClean="0"/>
              <a:t>em</a:t>
            </a:r>
            <a:r>
              <a:rPr lang="en-US" sz="2400" dirty="0" smtClean="0"/>
              <a:t> um </a:t>
            </a:r>
            <a:r>
              <a:rPr lang="en-US" sz="2400" dirty="0" err="1" smtClean="0"/>
              <a:t>desses</a:t>
            </a:r>
            <a:r>
              <a:rPr lang="en-US" sz="2400" dirty="0" smtClean="0"/>
              <a:t> - 1926.453 (b) (2)(v). </a:t>
            </a:r>
            <a:endParaRPr lang="en-US" sz="2400" dirty="0"/>
          </a:p>
          <a:p>
            <a:endParaRPr lang="en-US" sz="2400" dirty="0"/>
          </a:p>
        </p:txBody>
      </p:sp>
      <p:sp>
        <p:nvSpPr>
          <p:cNvPr id="4" name="Espaço Reservado para Número de Slide 3"/>
          <p:cNvSpPr>
            <a:spLocks noGrp="1"/>
          </p:cNvSpPr>
          <p:nvPr>
            <p:ph type="sldNum" sz="quarter" idx="12"/>
          </p:nvPr>
        </p:nvSpPr>
        <p:spPr/>
        <p:txBody>
          <a:bodyPr/>
          <a:lstStyle/>
          <a:p>
            <a:fld id="{2E2409BE-700D-4E9A-95A4-71CF56999EAC}" type="slidenum">
              <a:rPr lang="en-US"/>
              <a:pPr/>
              <a:t>125</a:t>
            </a:fld>
            <a:endParaRPr lang="en-US"/>
          </a:p>
        </p:txBody>
      </p:sp>
      <p:sp>
        <p:nvSpPr>
          <p:cNvPr id="263171"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4000" b="1" dirty="0" err="1" smtClean="0">
                <a:solidFill>
                  <a:schemeClr val="accent2"/>
                </a:solidFill>
              </a:rPr>
              <a:t>Outros</a:t>
            </a:r>
            <a:r>
              <a:rPr lang="en-US" sz="4000" b="1" dirty="0" smtClean="0">
                <a:solidFill>
                  <a:schemeClr val="accent2"/>
                </a:solidFill>
              </a:rPr>
              <a:t> </a:t>
            </a:r>
            <a:r>
              <a:rPr lang="en-US" sz="4000" b="1" dirty="0" err="1" smtClean="0">
                <a:solidFill>
                  <a:schemeClr val="accent2"/>
                </a:solidFill>
              </a:rPr>
              <a:t>Métodos</a:t>
            </a:r>
            <a:r>
              <a:rPr lang="en-US" sz="4000" b="1" dirty="0" smtClean="0">
                <a:solidFill>
                  <a:schemeClr val="accent2"/>
                </a:solidFill>
              </a:rPr>
              <a:t> de </a:t>
            </a:r>
            <a:r>
              <a:rPr lang="en-US" sz="4000" b="1" dirty="0" err="1" smtClean="0">
                <a:solidFill>
                  <a:schemeClr val="accent2"/>
                </a:solidFill>
              </a:rPr>
              <a:t>Proteção</a:t>
            </a:r>
            <a:endParaRPr lang="en-US" sz="40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1"/>
          <p:cNvSpPr>
            <a:spLocks noGrp="1"/>
          </p:cNvSpPr>
          <p:nvPr>
            <p:ph type="sldNum" sz="quarter" idx="12"/>
          </p:nvPr>
        </p:nvSpPr>
        <p:spPr/>
        <p:txBody>
          <a:bodyPr/>
          <a:lstStyle/>
          <a:p>
            <a:fld id="{BE877069-19F4-4C2A-80CA-07AAB826D1AF}" type="slidenum">
              <a:rPr lang="en-US"/>
              <a:pPr/>
              <a:t>126</a:t>
            </a:fld>
            <a:endParaRPr lang="en-US"/>
          </a:p>
        </p:txBody>
      </p:sp>
      <p:sp>
        <p:nvSpPr>
          <p:cNvPr id="265218" name="Text Box 2"/>
          <p:cNvSpPr txBox="1">
            <a:spLocks noChangeArrowheads="1"/>
          </p:cNvSpPr>
          <p:nvPr/>
        </p:nvSpPr>
        <p:spPr bwMode="auto">
          <a:xfrm>
            <a:off x="685800" y="4419600"/>
            <a:ext cx="7778750" cy="1200329"/>
          </a:xfrm>
          <a:prstGeom prst="rect">
            <a:avLst/>
          </a:prstGeom>
          <a:noFill/>
          <a:ln w="9525">
            <a:noFill/>
            <a:miter lim="800000"/>
            <a:headEnd/>
            <a:tailEnd/>
          </a:ln>
          <a:effectLst/>
        </p:spPr>
        <p:txBody>
          <a:bodyPr>
            <a:spAutoFit/>
          </a:bodyPr>
          <a:lstStyle/>
          <a:p>
            <a:pPr algn="l"/>
            <a:r>
              <a:rPr lang="pt-BR" dirty="0" smtClean="0"/>
              <a:t>Aqui estão </a:t>
            </a:r>
            <a:r>
              <a:rPr lang="pt-BR" dirty="0" err="1" smtClean="0"/>
              <a:t>guardrails</a:t>
            </a:r>
            <a:r>
              <a:rPr lang="pt-BR" dirty="0" smtClean="0"/>
              <a:t> e corrimãos devidamente instalados usando um sistema de “bota de segurança” que o mantém firma durante os trabalhos executados.</a:t>
            </a:r>
          </a:p>
          <a:p>
            <a:pPr algn="l"/>
            <a:endParaRPr lang="en-US" dirty="0"/>
          </a:p>
        </p:txBody>
      </p:sp>
      <p:sp>
        <p:nvSpPr>
          <p:cNvPr id="265219"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4000" b="1" dirty="0" err="1" smtClean="0">
                <a:solidFill>
                  <a:schemeClr val="accent2"/>
                </a:solidFill>
              </a:rPr>
              <a:t>Outros</a:t>
            </a:r>
            <a:r>
              <a:rPr lang="en-US" sz="4000" b="1" dirty="0" smtClean="0">
                <a:solidFill>
                  <a:schemeClr val="accent2"/>
                </a:solidFill>
              </a:rPr>
              <a:t> </a:t>
            </a:r>
            <a:r>
              <a:rPr lang="en-US" sz="4000" b="1" dirty="0" err="1" smtClean="0">
                <a:solidFill>
                  <a:schemeClr val="accent2"/>
                </a:solidFill>
              </a:rPr>
              <a:t>Métodos</a:t>
            </a:r>
            <a:r>
              <a:rPr lang="en-US" sz="4000" b="1" dirty="0" smtClean="0">
                <a:solidFill>
                  <a:schemeClr val="accent2"/>
                </a:solidFill>
              </a:rPr>
              <a:t> de </a:t>
            </a:r>
            <a:r>
              <a:rPr lang="en-US" sz="4000" b="1" dirty="0" err="1" smtClean="0">
                <a:solidFill>
                  <a:schemeClr val="accent2"/>
                </a:solidFill>
              </a:rPr>
              <a:t>Proteção</a:t>
            </a:r>
            <a:endParaRPr lang="en-US" sz="4000" b="1" dirty="0">
              <a:solidFill>
                <a:schemeClr val="accent2"/>
              </a:solidFill>
            </a:endParaRPr>
          </a:p>
        </p:txBody>
      </p:sp>
      <p:pic>
        <p:nvPicPr>
          <p:cNvPr id="265223" name="Picture 7"/>
          <p:cNvPicPr>
            <a:picLocks noChangeAspect="1" noChangeArrowheads="1"/>
          </p:cNvPicPr>
          <p:nvPr/>
        </p:nvPicPr>
        <p:blipFill>
          <a:blip r:embed="rId3" cstate="print"/>
          <a:srcRect/>
          <a:stretch>
            <a:fillRect/>
          </a:stretch>
        </p:blipFill>
        <p:spPr bwMode="auto">
          <a:xfrm>
            <a:off x="2438400" y="1066800"/>
            <a:ext cx="4251325" cy="3189288"/>
          </a:xfrm>
          <a:prstGeom prst="rect">
            <a:avLst/>
          </a:prstGeom>
          <a:noFill/>
          <a:ln w="9525">
            <a:noFill/>
            <a:miter lim="800000"/>
            <a:headEnd/>
            <a:tailEnd/>
          </a:ln>
          <a:effectLst/>
        </p:spPr>
      </p:pic>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1"/>
          <p:cNvSpPr>
            <a:spLocks noGrp="1"/>
          </p:cNvSpPr>
          <p:nvPr>
            <p:ph type="sldNum" sz="quarter" idx="12"/>
          </p:nvPr>
        </p:nvSpPr>
        <p:spPr/>
        <p:txBody>
          <a:bodyPr/>
          <a:lstStyle/>
          <a:p>
            <a:fld id="{144B8821-2042-45BF-9ECB-A9ADB15540C7}" type="slidenum">
              <a:rPr lang="en-US"/>
              <a:pPr/>
              <a:t>127</a:t>
            </a:fld>
            <a:endParaRPr lang="en-US"/>
          </a:p>
        </p:txBody>
      </p:sp>
      <p:sp>
        <p:nvSpPr>
          <p:cNvPr id="267267" name="Text Box 3"/>
          <p:cNvSpPr txBox="1">
            <a:spLocks noChangeArrowheads="1"/>
          </p:cNvSpPr>
          <p:nvPr/>
        </p:nvSpPr>
        <p:spPr bwMode="auto">
          <a:xfrm>
            <a:off x="457200" y="4495800"/>
            <a:ext cx="8135938" cy="1754326"/>
          </a:xfrm>
          <a:prstGeom prst="rect">
            <a:avLst/>
          </a:prstGeom>
          <a:noFill/>
          <a:ln w="9525">
            <a:noFill/>
            <a:miter lim="800000"/>
            <a:headEnd/>
            <a:tailEnd/>
          </a:ln>
          <a:effectLst/>
        </p:spPr>
        <p:txBody>
          <a:bodyPr>
            <a:spAutoFit/>
          </a:bodyPr>
          <a:lstStyle/>
          <a:p>
            <a:pPr algn="l"/>
            <a:r>
              <a:rPr lang="pt-PT" dirty="0" smtClean="0"/>
              <a:t>Aqui está o mesmo sistema ainda em vigor durante as instalações mecânica, hidráulica e elétrica, e de paredes nuas.</a:t>
            </a:r>
            <a:br>
              <a:rPr lang="pt-PT" dirty="0" smtClean="0"/>
            </a:br>
            <a:r>
              <a:rPr lang="pt-PT" dirty="0" smtClean="0"/>
              <a:t>Os serviços de pintura e lavagem das paredes podem ser feitos antes da instalação do corrimão permanente e da remoção do guardarail.</a:t>
            </a:r>
            <a:endParaRPr lang="en-US" dirty="0" smtClean="0"/>
          </a:p>
          <a:p>
            <a:r>
              <a:rPr lang="pt-BR" dirty="0" smtClean="0"/>
              <a:t> </a:t>
            </a:r>
            <a:endParaRPr lang="en-US" dirty="0" smtClean="0"/>
          </a:p>
          <a:p>
            <a:pPr algn="l"/>
            <a:endParaRPr lang="en-US" dirty="0"/>
          </a:p>
        </p:txBody>
      </p:sp>
      <p:sp>
        <p:nvSpPr>
          <p:cNvPr id="267268" name="Rectangle 4"/>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4000" b="1" dirty="0" err="1" smtClean="0">
                <a:solidFill>
                  <a:schemeClr val="accent2"/>
                </a:solidFill>
              </a:rPr>
              <a:t>Outros</a:t>
            </a:r>
            <a:r>
              <a:rPr lang="en-US" sz="4000" b="1" dirty="0" smtClean="0">
                <a:solidFill>
                  <a:schemeClr val="accent2"/>
                </a:solidFill>
              </a:rPr>
              <a:t> </a:t>
            </a:r>
            <a:r>
              <a:rPr lang="en-US" sz="4000" b="1" dirty="0" err="1" smtClean="0">
                <a:solidFill>
                  <a:schemeClr val="accent2"/>
                </a:solidFill>
              </a:rPr>
              <a:t>Métodos</a:t>
            </a:r>
            <a:r>
              <a:rPr lang="en-US" sz="4000" b="1" dirty="0" smtClean="0">
                <a:solidFill>
                  <a:schemeClr val="accent2"/>
                </a:solidFill>
              </a:rPr>
              <a:t> de </a:t>
            </a:r>
            <a:r>
              <a:rPr lang="en-US" sz="4000" b="1" dirty="0" err="1" smtClean="0">
                <a:solidFill>
                  <a:schemeClr val="accent2"/>
                </a:solidFill>
              </a:rPr>
              <a:t>Proteção</a:t>
            </a:r>
            <a:endParaRPr lang="en-US" sz="4000" b="1" dirty="0">
              <a:solidFill>
                <a:schemeClr val="accent2"/>
              </a:solidFill>
            </a:endParaRPr>
          </a:p>
        </p:txBody>
      </p:sp>
      <p:pic>
        <p:nvPicPr>
          <p:cNvPr id="267269" name="Picture 5"/>
          <p:cNvPicPr>
            <a:picLocks noChangeAspect="1" noChangeArrowheads="1"/>
          </p:cNvPicPr>
          <p:nvPr/>
        </p:nvPicPr>
        <p:blipFill>
          <a:blip r:embed="rId3" cstate="print"/>
          <a:srcRect/>
          <a:stretch>
            <a:fillRect/>
          </a:stretch>
        </p:blipFill>
        <p:spPr bwMode="auto">
          <a:xfrm>
            <a:off x="2362200" y="1143000"/>
            <a:ext cx="4251325" cy="3189287"/>
          </a:xfrm>
          <a:prstGeom prst="rect">
            <a:avLst/>
          </a:prstGeom>
          <a:noFill/>
          <a:ln w="9525">
            <a:noFill/>
            <a:miter lim="800000"/>
            <a:headEnd/>
            <a:tailEnd/>
          </a:ln>
          <a:effectLst/>
        </p:spPr>
      </p:pic>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2"/>
          <p:cNvSpPr>
            <a:spLocks noGrp="1"/>
          </p:cNvSpPr>
          <p:nvPr>
            <p:ph type="sldNum" sz="quarter" idx="12"/>
          </p:nvPr>
        </p:nvSpPr>
        <p:spPr/>
        <p:txBody>
          <a:bodyPr/>
          <a:lstStyle/>
          <a:p>
            <a:fld id="{4547C909-820A-461F-9D51-A75F757D9B21}" type="slidenum">
              <a:rPr lang="en-US"/>
              <a:pPr/>
              <a:t>128</a:t>
            </a:fld>
            <a:endParaRPr lang="en-US"/>
          </a:p>
        </p:txBody>
      </p:sp>
      <p:pic>
        <p:nvPicPr>
          <p:cNvPr id="269314" name="Picture 2"/>
          <p:cNvPicPr>
            <a:picLocks noChangeAspect="1" noChangeArrowheads="1"/>
          </p:cNvPicPr>
          <p:nvPr/>
        </p:nvPicPr>
        <p:blipFill>
          <a:blip r:embed="rId3" cstate="print"/>
          <a:srcRect/>
          <a:stretch>
            <a:fillRect/>
          </a:stretch>
        </p:blipFill>
        <p:spPr bwMode="auto">
          <a:xfrm>
            <a:off x="838200" y="1371600"/>
            <a:ext cx="4648200" cy="3962400"/>
          </a:xfrm>
          <a:prstGeom prst="rect">
            <a:avLst/>
          </a:prstGeom>
          <a:noFill/>
          <a:ln w="9525">
            <a:noFill/>
            <a:miter lim="800000"/>
            <a:headEnd/>
            <a:tailEnd/>
          </a:ln>
          <a:effectLst/>
        </p:spPr>
      </p:pic>
      <p:sp>
        <p:nvSpPr>
          <p:cNvPr id="269315" name="Text Box 3"/>
          <p:cNvSpPr txBox="1">
            <a:spLocks noChangeArrowheads="1"/>
          </p:cNvSpPr>
          <p:nvPr/>
        </p:nvSpPr>
        <p:spPr bwMode="auto">
          <a:xfrm>
            <a:off x="5867399" y="1600200"/>
            <a:ext cx="2590801" cy="3139321"/>
          </a:xfrm>
          <a:prstGeom prst="rect">
            <a:avLst/>
          </a:prstGeom>
          <a:noFill/>
          <a:ln w="9525">
            <a:noFill/>
            <a:miter lim="800000"/>
            <a:headEnd/>
            <a:tailEnd/>
          </a:ln>
          <a:effectLst/>
        </p:spPr>
        <p:txBody>
          <a:bodyPr wrap="square">
            <a:spAutoFit/>
          </a:bodyPr>
          <a:lstStyle/>
          <a:p>
            <a:pPr algn="l"/>
            <a:r>
              <a:rPr lang="en-US" dirty="0" smtClean="0"/>
              <a:t> </a:t>
            </a:r>
            <a:r>
              <a:rPr lang="pt-BR" dirty="0" smtClean="0"/>
              <a:t>As tarefas que são feitas nas alturas não podem ser evitadas, porém, existem meios de minimizar o perigo das quedas. Trabalhe no chão, montando as partes a serem usadas na construção, o máximo que puder.</a:t>
            </a:r>
            <a:endParaRPr lang="en-US" dirty="0" smtClean="0"/>
          </a:p>
          <a:p>
            <a:pPr algn="l"/>
            <a:endParaRPr lang="en-US" dirty="0"/>
          </a:p>
        </p:txBody>
      </p:sp>
      <p:sp>
        <p:nvSpPr>
          <p:cNvPr id="269316" name="Rectangle 4"/>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4000" b="1" dirty="0" err="1" smtClean="0">
                <a:solidFill>
                  <a:schemeClr val="accent2"/>
                </a:solidFill>
              </a:rPr>
              <a:t>Outros</a:t>
            </a:r>
            <a:r>
              <a:rPr lang="en-US" sz="4000" b="1" dirty="0" smtClean="0">
                <a:solidFill>
                  <a:schemeClr val="accent2"/>
                </a:solidFill>
              </a:rPr>
              <a:t> </a:t>
            </a:r>
            <a:r>
              <a:rPr lang="en-US" sz="4000" b="1" dirty="0" err="1" smtClean="0">
                <a:solidFill>
                  <a:schemeClr val="accent2"/>
                </a:solidFill>
              </a:rPr>
              <a:t>Métodos</a:t>
            </a:r>
            <a:r>
              <a:rPr lang="en-US" sz="4000" b="1" dirty="0" smtClean="0">
                <a:solidFill>
                  <a:schemeClr val="accent2"/>
                </a:solidFill>
              </a:rPr>
              <a:t> de </a:t>
            </a:r>
            <a:r>
              <a:rPr lang="en-US" sz="4000" b="1" dirty="0" err="1" smtClean="0">
                <a:solidFill>
                  <a:schemeClr val="accent2"/>
                </a:solidFill>
              </a:rPr>
              <a:t>Proteção</a:t>
            </a:r>
            <a:endParaRPr lang="en-US" sz="4000" b="1" dirty="0">
              <a:solidFill>
                <a:schemeClr val="accent2"/>
              </a:solidFill>
            </a:endParaRPr>
          </a:p>
        </p:txBody>
      </p:sp>
      <p:sp>
        <p:nvSpPr>
          <p:cNvPr id="269318" name="Text Box 6"/>
          <p:cNvSpPr txBox="1">
            <a:spLocks noChangeArrowheads="1"/>
          </p:cNvSpPr>
          <p:nvPr/>
        </p:nvSpPr>
        <p:spPr bwMode="auto">
          <a:xfrm>
            <a:off x="0" y="6248400"/>
            <a:ext cx="6056313" cy="274638"/>
          </a:xfrm>
          <a:prstGeom prst="rect">
            <a:avLst/>
          </a:prstGeom>
          <a:noFill/>
          <a:ln w="9525">
            <a:noFill/>
            <a:miter lim="800000"/>
            <a:headEnd/>
            <a:tailEnd/>
          </a:ln>
          <a:effectLst/>
        </p:spPr>
        <p:txBody>
          <a:bodyPr wrap="none">
            <a:spAutoFit/>
          </a:bodyPr>
          <a:lstStyle/>
          <a:p>
            <a:r>
              <a:rPr lang="en-US" sz="1200" dirty="0"/>
              <a:t>Properly assembled and braced IAW the manufacturer’s instruction and the BCSI guide</a:t>
            </a:r>
          </a:p>
        </p:txBody>
      </p:sp>
      <p:pic>
        <p:nvPicPr>
          <p:cNvPr id="7" name="Picture 6"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2"/>
          <p:cNvSpPr>
            <a:spLocks noGrp="1"/>
          </p:cNvSpPr>
          <p:nvPr>
            <p:ph type="sldNum" sz="quarter" idx="12"/>
          </p:nvPr>
        </p:nvSpPr>
        <p:spPr/>
        <p:txBody>
          <a:bodyPr/>
          <a:lstStyle/>
          <a:p>
            <a:fld id="{326B7394-62A3-453C-833F-308E39B67F5B}" type="slidenum">
              <a:rPr lang="en-US"/>
              <a:pPr/>
              <a:t>129</a:t>
            </a:fld>
            <a:endParaRPr lang="en-US"/>
          </a:p>
        </p:txBody>
      </p:sp>
      <p:pic>
        <p:nvPicPr>
          <p:cNvPr id="271362" name="Picture 2"/>
          <p:cNvPicPr>
            <a:picLocks noChangeAspect="1" noChangeArrowheads="1"/>
          </p:cNvPicPr>
          <p:nvPr/>
        </p:nvPicPr>
        <p:blipFill>
          <a:blip r:embed="rId3" cstate="print"/>
          <a:srcRect/>
          <a:stretch>
            <a:fillRect/>
          </a:stretch>
        </p:blipFill>
        <p:spPr bwMode="auto">
          <a:xfrm>
            <a:off x="838200" y="1447800"/>
            <a:ext cx="4800600" cy="4217114"/>
          </a:xfrm>
          <a:prstGeom prst="rect">
            <a:avLst/>
          </a:prstGeom>
          <a:noFill/>
          <a:ln w="9525">
            <a:noFill/>
            <a:miter lim="800000"/>
            <a:headEnd/>
            <a:tailEnd/>
          </a:ln>
          <a:effectLst/>
        </p:spPr>
      </p:pic>
      <p:sp>
        <p:nvSpPr>
          <p:cNvPr id="271363" name="Text Box 3"/>
          <p:cNvSpPr txBox="1">
            <a:spLocks noChangeArrowheads="1"/>
          </p:cNvSpPr>
          <p:nvPr/>
        </p:nvSpPr>
        <p:spPr bwMode="auto">
          <a:xfrm>
            <a:off x="5791200" y="1752600"/>
            <a:ext cx="2720975" cy="2031325"/>
          </a:xfrm>
          <a:prstGeom prst="rect">
            <a:avLst/>
          </a:prstGeom>
          <a:noFill/>
          <a:ln w="9525">
            <a:noFill/>
            <a:miter lim="800000"/>
            <a:headEnd/>
            <a:tailEnd/>
          </a:ln>
          <a:effectLst/>
        </p:spPr>
        <p:txBody>
          <a:bodyPr wrap="square">
            <a:spAutoFit/>
          </a:bodyPr>
          <a:lstStyle/>
          <a:p>
            <a:pPr algn="l"/>
            <a:r>
              <a:rPr lang="pt-BR" dirty="0" smtClean="0"/>
              <a:t>Usar um guindaste, para encaixar as partes aos seus devidos pontos, </a:t>
            </a:r>
          </a:p>
          <a:p>
            <a:pPr algn="l"/>
            <a:r>
              <a:rPr lang="pt-BR" dirty="0" smtClean="0"/>
              <a:t>minimizará a exposição do trabalhador ao perigo das quedas. </a:t>
            </a:r>
          </a:p>
          <a:p>
            <a:pPr algn="l"/>
            <a:endParaRPr lang="en-US" dirty="0" smtClean="0"/>
          </a:p>
        </p:txBody>
      </p:sp>
      <p:sp>
        <p:nvSpPr>
          <p:cNvPr id="271364" name="Rectangle 4"/>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4000" b="1" dirty="0" err="1" smtClean="0">
                <a:solidFill>
                  <a:schemeClr val="accent2"/>
                </a:solidFill>
              </a:rPr>
              <a:t>Outros</a:t>
            </a:r>
            <a:r>
              <a:rPr lang="en-US" sz="4000" b="1" dirty="0" smtClean="0">
                <a:solidFill>
                  <a:schemeClr val="accent2"/>
                </a:solidFill>
              </a:rPr>
              <a:t> </a:t>
            </a:r>
            <a:r>
              <a:rPr lang="en-US" sz="4000" b="1" dirty="0" err="1" smtClean="0">
                <a:solidFill>
                  <a:schemeClr val="accent2"/>
                </a:solidFill>
              </a:rPr>
              <a:t>Métodos</a:t>
            </a:r>
            <a:r>
              <a:rPr lang="en-US" sz="4000" b="1" dirty="0" smtClean="0">
                <a:solidFill>
                  <a:schemeClr val="accent2"/>
                </a:solidFill>
              </a:rPr>
              <a:t> de </a:t>
            </a:r>
            <a:r>
              <a:rPr lang="en-US" sz="4000" b="1" dirty="0" err="1" smtClean="0">
                <a:solidFill>
                  <a:schemeClr val="accent2"/>
                </a:solidFill>
              </a:rPr>
              <a:t>Proteção</a:t>
            </a:r>
            <a:endParaRPr lang="en-US" sz="4000" b="1" dirty="0">
              <a:solidFill>
                <a:schemeClr val="accent2"/>
              </a:solidFill>
            </a:endParaRPr>
          </a:p>
        </p:txBody>
      </p:sp>
      <p:sp>
        <p:nvSpPr>
          <p:cNvPr id="271368" name="Text Box 8"/>
          <p:cNvSpPr txBox="1">
            <a:spLocks noChangeArrowheads="1"/>
          </p:cNvSpPr>
          <p:nvPr/>
        </p:nvSpPr>
        <p:spPr bwMode="auto">
          <a:xfrm>
            <a:off x="304800" y="6248400"/>
            <a:ext cx="6056313" cy="274638"/>
          </a:xfrm>
          <a:prstGeom prst="rect">
            <a:avLst/>
          </a:prstGeom>
          <a:noFill/>
          <a:ln w="9525">
            <a:noFill/>
            <a:miter lim="800000"/>
            <a:headEnd/>
            <a:tailEnd/>
          </a:ln>
          <a:effectLst/>
        </p:spPr>
        <p:txBody>
          <a:bodyPr wrap="none">
            <a:spAutoFit/>
          </a:bodyPr>
          <a:lstStyle/>
          <a:p>
            <a:r>
              <a:rPr lang="en-US" sz="1200" dirty="0"/>
              <a:t>Properly assembled and braced IAW the manufacturer’s instruction and the BCSI guide</a:t>
            </a:r>
          </a:p>
        </p:txBody>
      </p:sp>
      <p:pic>
        <p:nvPicPr>
          <p:cNvPr id="7" name="Picture 6"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a:xfrm>
            <a:off x="0" y="838200"/>
            <a:ext cx="9144000" cy="43434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7200" dirty="0">
                <a:solidFill>
                  <a:srgbClr val="003300"/>
                </a:solidFill>
                <a:ea typeface="ＭＳ Ｐゴシック" pitchFamily="-112" charset="-128"/>
                <a:cs typeface="ＭＳ Ｐゴシック" pitchFamily="-112" charset="-128"/>
              </a:rPr>
              <a:t>Diariamente surgem problemas, as vezes temos de...</a:t>
            </a:r>
          </a:p>
        </p:txBody>
      </p:sp>
      <p:pic>
        <p:nvPicPr>
          <p:cNvPr id="3" name="Picture 2"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2"/>
          <p:cNvSpPr>
            <a:spLocks noGrp="1"/>
          </p:cNvSpPr>
          <p:nvPr>
            <p:ph type="sldNum" sz="quarter" idx="12"/>
          </p:nvPr>
        </p:nvSpPr>
        <p:spPr/>
        <p:txBody>
          <a:bodyPr/>
          <a:lstStyle/>
          <a:p>
            <a:fld id="{A75888EF-08BD-4BF1-A71D-F7AC9E148D15}" type="slidenum">
              <a:rPr lang="en-US"/>
              <a:pPr/>
              <a:t>130</a:t>
            </a:fld>
            <a:endParaRPr lang="en-US"/>
          </a:p>
        </p:txBody>
      </p:sp>
      <p:pic>
        <p:nvPicPr>
          <p:cNvPr id="273410" name="Picture 2"/>
          <p:cNvPicPr>
            <a:picLocks noChangeAspect="1" noChangeArrowheads="1"/>
          </p:cNvPicPr>
          <p:nvPr/>
        </p:nvPicPr>
        <p:blipFill>
          <a:blip r:embed="rId3" cstate="print"/>
          <a:srcRect/>
          <a:stretch>
            <a:fillRect/>
          </a:stretch>
        </p:blipFill>
        <p:spPr bwMode="auto">
          <a:xfrm>
            <a:off x="1676400" y="1219200"/>
            <a:ext cx="4835525" cy="3187700"/>
          </a:xfrm>
          <a:prstGeom prst="rect">
            <a:avLst/>
          </a:prstGeom>
          <a:noFill/>
          <a:ln w="9525">
            <a:noFill/>
            <a:miter lim="800000"/>
            <a:headEnd/>
            <a:tailEnd/>
          </a:ln>
          <a:effectLst/>
        </p:spPr>
      </p:pic>
      <p:sp>
        <p:nvSpPr>
          <p:cNvPr id="273411" name="Text Box 3"/>
          <p:cNvSpPr txBox="1">
            <a:spLocks noChangeArrowheads="1"/>
          </p:cNvSpPr>
          <p:nvPr/>
        </p:nvSpPr>
        <p:spPr bwMode="auto">
          <a:xfrm>
            <a:off x="533400" y="4648200"/>
            <a:ext cx="8001000" cy="1006429"/>
          </a:xfrm>
          <a:prstGeom prst="rect">
            <a:avLst/>
          </a:prstGeom>
          <a:noFill/>
          <a:ln w="9525">
            <a:noFill/>
            <a:miter lim="800000"/>
            <a:headEnd/>
            <a:tailEnd/>
          </a:ln>
          <a:effectLst/>
        </p:spPr>
        <p:txBody>
          <a:bodyPr>
            <a:spAutoFit/>
          </a:bodyPr>
          <a:lstStyle/>
          <a:p>
            <a:pPr algn="l">
              <a:spcBef>
                <a:spcPct val="30000"/>
              </a:spcBef>
            </a:pPr>
            <a:r>
              <a:rPr lang="pt-BR" dirty="0" smtClean="0"/>
              <a:t>Faça os máximo de tarefas possíveis no chão. Aqui o trabalhador montou essa parte no chão antes de encaixá-la lá encima no seu devido lugar. </a:t>
            </a:r>
            <a:endParaRPr lang="en-US" dirty="0" smtClean="0"/>
          </a:p>
          <a:p>
            <a:pPr algn="l">
              <a:spcBef>
                <a:spcPct val="30000"/>
              </a:spcBef>
            </a:pPr>
            <a:endParaRPr lang="en-US" dirty="0"/>
          </a:p>
        </p:txBody>
      </p:sp>
      <p:sp>
        <p:nvSpPr>
          <p:cNvPr id="273412" name="Rectangle 4"/>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4000" b="1" dirty="0" err="1" smtClean="0">
                <a:solidFill>
                  <a:schemeClr val="accent2"/>
                </a:solidFill>
              </a:rPr>
              <a:t>Outros</a:t>
            </a:r>
            <a:r>
              <a:rPr lang="en-US" sz="4000" b="1" dirty="0" smtClean="0">
                <a:solidFill>
                  <a:schemeClr val="accent2"/>
                </a:solidFill>
              </a:rPr>
              <a:t> </a:t>
            </a:r>
            <a:r>
              <a:rPr lang="en-US" sz="4000" b="1" dirty="0" err="1" smtClean="0">
                <a:solidFill>
                  <a:schemeClr val="accent2"/>
                </a:solidFill>
              </a:rPr>
              <a:t>Métodos</a:t>
            </a:r>
            <a:r>
              <a:rPr lang="en-US" sz="4000" b="1" dirty="0" smtClean="0">
                <a:solidFill>
                  <a:schemeClr val="accent2"/>
                </a:solidFill>
              </a:rPr>
              <a:t> de </a:t>
            </a:r>
            <a:r>
              <a:rPr lang="en-US" sz="4000" b="1" dirty="0" err="1" smtClean="0">
                <a:solidFill>
                  <a:schemeClr val="accent2"/>
                </a:solidFill>
              </a:rPr>
              <a:t>Proteção</a:t>
            </a:r>
            <a:endParaRPr lang="en-US" sz="4000" b="1" dirty="0">
              <a:solidFill>
                <a:schemeClr val="accent2"/>
              </a:solidFill>
            </a:endParaRPr>
          </a:p>
        </p:txBody>
      </p:sp>
      <p:sp>
        <p:nvSpPr>
          <p:cNvPr id="273416" name="Text Box 8"/>
          <p:cNvSpPr txBox="1">
            <a:spLocks noChangeArrowheads="1"/>
          </p:cNvSpPr>
          <p:nvPr/>
        </p:nvSpPr>
        <p:spPr bwMode="auto">
          <a:xfrm>
            <a:off x="304800" y="6324600"/>
            <a:ext cx="6056313" cy="274638"/>
          </a:xfrm>
          <a:prstGeom prst="rect">
            <a:avLst/>
          </a:prstGeom>
          <a:noFill/>
          <a:ln w="9525">
            <a:noFill/>
            <a:miter lim="800000"/>
            <a:headEnd/>
            <a:tailEnd/>
          </a:ln>
          <a:effectLst/>
        </p:spPr>
        <p:txBody>
          <a:bodyPr wrap="none">
            <a:spAutoFit/>
          </a:bodyPr>
          <a:lstStyle/>
          <a:p>
            <a:r>
              <a:rPr lang="en-US" sz="1200" dirty="0"/>
              <a:t>Properly assembled and braced IAW the manufacturer’s instruction and the BCSI guide</a:t>
            </a:r>
          </a:p>
        </p:txBody>
      </p:sp>
      <p:pic>
        <p:nvPicPr>
          <p:cNvPr id="7" name="Picture 6"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2"/>
          <p:cNvSpPr>
            <a:spLocks noGrp="1"/>
          </p:cNvSpPr>
          <p:nvPr>
            <p:ph type="sldNum" sz="quarter" idx="12"/>
          </p:nvPr>
        </p:nvSpPr>
        <p:spPr/>
        <p:txBody>
          <a:bodyPr/>
          <a:lstStyle/>
          <a:p>
            <a:fld id="{775D0D38-2D01-41EE-A66F-15F09A4B6F15}" type="slidenum">
              <a:rPr lang="en-US"/>
              <a:pPr/>
              <a:t>131</a:t>
            </a:fld>
            <a:endParaRPr lang="en-US"/>
          </a:p>
        </p:txBody>
      </p:sp>
      <p:pic>
        <p:nvPicPr>
          <p:cNvPr id="275458" name="Picture 2"/>
          <p:cNvPicPr>
            <a:picLocks noChangeAspect="1" noChangeArrowheads="1"/>
          </p:cNvPicPr>
          <p:nvPr/>
        </p:nvPicPr>
        <p:blipFill>
          <a:blip r:embed="rId3" cstate="print"/>
          <a:srcRect/>
          <a:stretch>
            <a:fillRect/>
          </a:stretch>
        </p:blipFill>
        <p:spPr bwMode="auto">
          <a:xfrm>
            <a:off x="2435225" y="1582738"/>
            <a:ext cx="4251325" cy="3189287"/>
          </a:xfrm>
          <a:prstGeom prst="rect">
            <a:avLst/>
          </a:prstGeom>
          <a:noFill/>
          <a:ln w="9525">
            <a:noFill/>
            <a:miter lim="800000"/>
            <a:headEnd/>
            <a:tailEnd/>
          </a:ln>
          <a:effectLst/>
        </p:spPr>
      </p:pic>
      <p:sp>
        <p:nvSpPr>
          <p:cNvPr id="275459" name="Text Box 3"/>
          <p:cNvSpPr txBox="1">
            <a:spLocks noChangeArrowheads="1"/>
          </p:cNvSpPr>
          <p:nvPr/>
        </p:nvSpPr>
        <p:spPr bwMode="auto">
          <a:xfrm>
            <a:off x="700088" y="4876800"/>
            <a:ext cx="7689850" cy="646331"/>
          </a:xfrm>
          <a:prstGeom prst="rect">
            <a:avLst/>
          </a:prstGeom>
          <a:noFill/>
          <a:ln w="9525">
            <a:noFill/>
            <a:miter lim="800000"/>
            <a:headEnd/>
            <a:tailEnd/>
          </a:ln>
          <a:effectLst/>
        </p:spPr>
        <p:txBody>
          <a:bodyPr>
            <a:spAutoFit/>
          </a:bodyPr>
          <a:lstStyle/>
          <a:p>
            <a:pPr algn="l"/>
            <a:r>
              <a:rPr lang="pt-BR" dirty="0" smtClean="0"/>
              <a:t>Alguns trabalhadores estão montando até mesmo partes do sistema de </a:t>
            </a:r>
            <a:r>
              <a:rPr lang="pt-BR" dirty="0" err="1" smtClean="0"/>
              <a:t>guardrail</a:t>
            </a:r>
            <a:r>
              <a:rPr lang="pt-BR" dirty="0" smtClean="0"/>
              <a:t> no chão.</a:t>
            </a:r>
            <a:endParaRPr lang="en-US" dirty="0"/>
          </a:p>
        </p:txBody>
      </p:sp>
      <p:sp>
        <p:nvSpPr>
          <p:cNvPr id="275460" name="Rectangle 4"/>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4000" b="1" dirty="0" err="1" smtClean="0">
                <a:solidFill>
                  <a:schemeClr val="accent2"/>
                </a:solidFill>
              </a:rPr>
              <a:t>Outros</a:t>
            </a:r>
            <a:r>
              <a:rPr lang="en-US" sz="4000" b="1" dirty="0" smtClean="0">
                <a:solidFill>
                  <a:schemeClr val="accent2"/>
                </a:solidFill>
              </a:rPr>
              <a:t> </a:t>
            </a:r>
            <a:r>
              <a:rPr lang="en-US" sz="4000" b="1" dirty="0" err="1" smtClean="0">
                <a:solidFill>
                  <a:schemeClr val="accent2"/>
                </a:solidFill>
              </a:rPr>
              <a:t>Métodos</a:t>
            </a:r>
            <a:r>
              <a:rPr lang="en-US" sz="4000" b="1" dirty="0" smtClean="0">
                <a:solidFill>
                  <a:schemeClr val="accent2"/>
                </a:solidFill>
              </a:rPr>
              <a:t> de </a:t>
            </a:r>
            <a:r>
              <a:rPr lang="en-US" sz="4000" b="1" dirty="0" err="1" smtClean="0">
                <a:solidFill>
                  <a:schemeClr val="accent2"/>
                </a:solidFill>
              </a:rPr>
              <a:t>Proteção</a:t>
            </a:r>
            <a:endParaRPr lang="en-US" sz="4000" b="1" dirty="0">
              <a:solidFill>
                <a:schemeClr val="accent2"/>
              </a:solidFill>
            </a:endParaRPr>
          </a:p>
        </p:txBody>
      </p:sp>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2"/>
          <p:cNvSpPr>
            <a:spLocks noGrp="1"/>
          </p:cNvSpPr>
          <p:nvPr>
            <p:ph type="sldNum" sz="quarter" idx="12"/>
          </p:nvPr>
        </p:nvSpPr>
        <p:spPr/>
        <p:txBody>
          <a:bodyPr/>
          <a:lstStyle/>
          <a:p>
            <a:fld id="{0086DB7C-0471-41B3-B424-DB40F4E970EB}" type="slidenum">
              <a:rPr lang="en-US"/>
              <a:pPr/>
              <a:t>132</a:t>
            </a:fld>
            <a:endParaRPr lang="en-US"/>
          </a:p>
        </p:txBody>
      </p:sp>
      <p:pic>
        <p:nvPicPr>
          <p:cNvPr id="277506" name="Picture 2"/>
          <p:cNvPicPr>
            <a:picLocks noChangeAspect="1" noChangeArrowheads="1"/>
          </p:cNvPicPr>
          <p:nvPr/>
        </p:nvPicPr>
        <p:blipFill>
          <a:blip r:embed="rId3" cstate="print"/>
          <a:srcRect/>
          <a:stretch>
            <a:fillRect/>
          </a:stretch>
        </p:blipFill>
        <p:spPr bwMode="auto">
          <a:xfrm>
            <a:off x="2133600" y="1219200"/>
            <a:ext cx="4251325" cy="3189287"/>
          </a:xfrm>
          <a:prstGeom prst="rect">
            <a:avLst/>
          </a:prstGeom>
          <a:noFill/>
          <a:ln w="9525">
            <a:noFill/>
            <a:miter lim="800000"/>
            <a:headEnd/>
            <a:tailEnd/>
          </a:ln>
          <a:effectLst/>
        </p:spPr>
      </p:pic>
      <p:sp>
        <p:nvSpPr>
          <p:cNvPr id="277507" name="Text Box 3"/>
          <p:cNvSpPr txBox="1">
            <a:spLocks noChangeArrowheads="1"/>
          </p:cNvSpPr>
          <p:nvPr/>
        </p:nvSpPr>
        <p:spPr bwMode="auto">
          <a:xfrm>
            <a:off x="2743200" y="4724400"/>
            <a:ext cx="3647152" cy="369332"/>
          </a:xfrm>
          <a:prstGeom prst="rect">
            <a:avLst/>
          </a:prstGeom>
          <a:noFill/>
          <a:ln w="9525">
            <a:noFill/>
            <a:miter lim="800000"/>
            <a:headEnd/>
            <a:tailEnd/>
          </a:ln>
          <a:effectLst/>
        </p:spPr>
        <p:txBody>
          <a:bodyPr wrap="none">
            <a:spAutoFit/>
          </a:bodyPr>
          <a:lstStyle/>
          <a:p>
            <a:pPr algn="l"/>
            <a:r>
              <a:rPr lang="en-US" dirty="0" err="1" smtClean="0"/>
              <a:t>Proteção</a:t>
            </a:r>
            <a:r>
              <a:rPr lang="en-US" dirty="0" smtClean="0"/>
              <a:t> </a:t>
            </a:r>
            <a:r>
              <a:rPr lang="en-US" dirty="0" err="1" smtClean="0"/>
              <a:t>antiqueda</a:t>
            </a:r>
            <a:r>
              <a:rPr lang="en-US" dirty="0" smtClean="0"/>
              <a:t> </a:t>
            </a:r>
            <a:r>
              <a:rPr lang="en-US" dirty="0" err="1" smtClean="0"/>
              <a:t>pré-instalada</a:t>
            </a:r>
            <a:r>
              <a:rPr lang="en-US" dirty="0" smtClean="0"/>
              <a:t>.</a:t>
            </a:r>
            <a:endParaRPr lang="en-US" dirty="0"/>
          </a:p>
        </p:txBody>
      </p:sp>
      <p:sp>
        <p:nvSpPr>
          <p:cNvPr id="277508" name="Rectangle 4"/>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4000" b="1" dirty="0" err="1" smtClean="0">
                <a:solidFill>
                  <a:schemeClr val="accent2"/>
                </a:solidFill>
              </a:rPr>
              <a:t>Outros</a:t>
            </a:r>
            <a:r>
              <a:rPr lang="en-US" sz="4000" b="1" dirty="0" smtClean="0">
                <a:solidFill>
                  <a:schemeClr val="accent2"/>
                </a:solidFill>
              </a:rPr>
              <a:t> </a:t>
            </a:r>
            <a:r>
              <a:rPr lang="en-US" sz="4000" b="1" dirty="0" err="1" smtClean="0">
                <a:solidFill>
                  <a:schemeClr val="accent2"/>
                </a:solidFill>
              </a:rPr>
              <a:t>Métodos</a:t>
            </a:r>
            <a:r>
              <a:rPr lang="en-US" sz="4000" b="1" dirty="0" smtClean="0">
                <a:solidFill>
                  <a:schemeClr val="accent2"/>
                </a:solidFill>
              </a:rPr>
              <a:t> de </a:t>
            </a:r>
            <a:r>
              <a:rPr lang="en-US" sz="4000" b="1" dirty="0" err="1" smtClean="0">
                <a:solidFill>
                  <a:schemeClr val="accent2"/>
                </a:solidFill>
              </a:rPr>
              <a:t>Proteção</a:t>
            </a:r>
            <a:endParaRPr lang="en-US" sz="4000" b="1" dirty="0">
              <a:solidFill>
                <a:schemeClr val="accent2"/>
              </a:solidFill>
            </a:endParaRPr>
          </a:p>
        </p:txBody>
      </p:sp>
      <p:sp>
        <p:nvSpPr>
          <p:cNvPr id="277512" name="Text Box 8"/>
          <p:cNvSpPr txBox="1">
            <a:spLocks noChangeArrowheads="1"/>
          </p:cNvSpPr>
          <p:nvPr/>
        </p:nvSpPr>
        <p:spPr bwMode="auto">
          <a:xfrm>
            <a:off x="457200" y="6324600"/>
            <a:ext cx="6056313" cy="274638"/>
          </a:xfrm>
          <a:prstGeom prst="rect">
            <a:avLst/>
          </a:prstGeom>
          <a:noFill/>
          <a:ln w="9525">
            <a:noFill/>
            <a:miter lim="800000"/>
            <a:headEnd/>
            <a:tailEnd/>
          </a:ln>
          <a:effectLst/>
        </p:spPr>
        <p:txBody>
          <a:bodyPr wrap="none">
            <a:spAutoFit/>
          </a:bodyPr>
          <a:lstStyle/>
          <a:p>
            <a:r>
              <a:rPr lang="en-US" sz="1200" dirty="0"/>
              <a:t>Properly assembled and braced IAW the manufacturer’s instruction and the BCSI guide</a:t>
            </a:r>
          </a:p>
        </p:txBody>
      </p:sp>
      <p:pic>
        <p:nvPicPr>
          <p:cNvPr id="7" name="Picture 6"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1219200" y="381000"/>
            <a:ext cx="6400800" cy="685800"/>
          </a:xfrm>
        </p:spPr>
        <p:txBody>
          <a:bodyPr>
            <a:normAutofit fontScale="90000"/>
          </a:bodyPr>
          <a:lstStyle/>
          <a:p>
            <a:pPr algn="ctr"/>
            <a:r>
              <a:rPr lang="en-US" sz="4800" i="1" dirty="0"/>
              <a:t> </a:t>
            </a:r>
            <a:r>
              <a:rPr lang="en-US" sz="4800" dirty="0" smtClean="0"/>
              <a:t>PERIGO DE QUEDAS</a:t>
            </a:r>
            <a:endParaRPr lang="en-US" sz="4800" dirty="0"/>
          </a:p>
        </p:txBody>
      </p:sp>
      <p:sp>
        <p:nvSpPr>
          <p:cNvPr id="5" name="Espaço Reservado para Número de Slide 2"/>
          <p:cNvSpPr>
            <a:spLocks noGrp="1"/>
          </p:cNvSpPr>
          <p:nvPr>
            <p:ph type="sldNum" sz="quarter" idx="12"/>
          </p:nvPr>
        </p:nvSpPr>
        <p:spPr/>
        <p:txBody>
          <a:bodyPr/>
          <a:lstStyle/>
          <a:p>
            <a:fld id="{56937F08-B7F0-4896-A680-141974CFB48D}" type="slidenum">
              <a:rPr lang="en-US"/>
              <a:pPr/>
              <a:t>133</a:t>
            </a:fld>
            <a:endParaRPr lang="en-US"/>
          </a:p>
        </p:txBody>
      </p:sp>
      <p:sp>
        <p:nvSpPr>
          <p:cNvPr id="279560" name="Text Box 8"/>
          <p:cNvSpPr txBox="1">
            <a:spLocks noChangeArrowheads="1"/>
          </p:cNvSpPr>
          <p:nvPr/>
        </p:nvSpPr>
        <p:spPr bwMode="auto">
          <a:xfrm>
            <a:off x="304800" y="4419600"/>
            <a:ext cx="8534400" cy="1754327"/>
          </a:xfrm>
          <a:prstGeom prst="rect">
            <a:avLst/>
          </a:prstGeom>
          <a:noFill/>
          <a:ln w="9525">
            <a:noFill/>
            <a:miter lim="800000"/>
            <a:headEnd/>
            <a:tailEnd/>
          </a:ln>
          <a:effectLst/>
        </p:spPr>
        <p:txBody>
          <a:bodyPr wrap="square">
            <a:spAutoFit/>
          </a:bodyPr>
          <a:lstStyle/>
          <a:p>
            <a:r>
              <a:rPr lang="en-US" dirty="0" smtClean="0"/>
              <a:t> </a:t>
            </a:r>
          </a:p>
          <a:p>
            <a:r>
              <a:rPr lang="pt-BR" dirty="0" smtClean="0"/>
              <a:t>Todas as estruturas tem beiradas sem proteção, aberturas nas paredes, ou buracos no chão em algum momento durante a construção. Se eles não forem protegidos, podem ocorrer ferimentos graves devido às quedas. Não há razão para se trabalhar nessas condições.</a:t>
            </a:r>
            <a:endParaRPr lang="en-US" dirty="0" smtClean="0"/>
          </a:p>
          <a:p>
            <a:pPr algn="l"/>
            <a:endParaRPr lang="en-US" dirty="0"/>
          </a:p>
        </p:txBody>
      </p:sp>
      <p:pic>
        <p:nvPicPr>
          <p:cNvPr id="279561" name="Picture 9"/>
          <p:cNvPicPr>
            <a:picLocks noChangeAspect="1" noChangeArrowheads="1"/>
          </p:cNvPicPr>
          <p:nvPr/>
        </p:nvPicPr>
        <p:blipFill>
          <a:blip r:embed="rId3" cstate="print"/>
          <a:srcRect/>
          <a:stretch>
            <a:fillRect/>
          </a:stretch>
        </p:blipFill>
        <p:spPr bwMode="auto">
          <a:xfrm>
            <a:off x="1963738" y="1363663"/>
            <a:ext cx="5164137" cy="3190875"/>
          </a:xfrm>
          <a:prstGeom prst="rect">
            <a:avLst/>
          </a:prstGeom>
          <a:noFill/>
          <a:ln w="9525">
            <a:noFill/>
            <a:miter lim="800000"/>
            <a:headEnd/>
            <a:tailEnd/>
          </a:ln>
          <a:effectLst/>
        </p:spPr>
      </p:pic>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457200" y="0"/>
            <a:ext cx="8305800" cy="990600"/>
          </a:xfrm>
        </p:spPr>
        <p:txBody>
          <a:bodyPr>
            <a:normAutofit/>
          </a:bodyPr>
          <a:lstStyle/>
          <a:p>
            <a:r>
              <a:rPr lang="pt-BR" dirty="0" smtClean="0"/>
              <a:t>SPPQ </a:t>
            </a:r>
            <a:r>
              <a:rPr lang="pt-BR" sz="2800" dirty="0" smtClean="0"/>
              <a:t>(Sistema Pessoal de Proteção contra Quedas)</a:t>
            </a:r>
            <a:endParaRPr lang="en-US" dirty="0"/>
          </a:p>
        </p:txBody>
      </p:sp>
      <p:sp>
        <p:nvSpPr>
          <p:cNvPr id="5" name="Espaço Reservado para Número de Slide 2"/>
          <p:cNvSpPr>
            <a:spLocks noGrp="1"/>
          </p:cNvSpPr>
          <p:nvPr>
            <p:ph type="sldNum" sz="quarter" idx="12"/>
          </p:nvPr>
        </p:nvSpPr>
        <p:spPr/>
        <p:txBody>
          <a:bodyPr/>
          <a:lstStyle/>
          <a:p>
            <a:fld id="{0F5B7B6F-8996-454D-9183-79972AF9F880}" type="slidenum">
              <a:rPr lang="en-US"/>
              <a:pPr/>
              <a:t>134</a:t>
            </a:fld>
            <a:endParaRPr lang="en-US"/>
          </a:p>
        </p:txBody>
      </p:sp>
      <p:sp>
        <p:nvSpPr>
          <p:cNvPr id="281604" name="Text Box 4"/>
          <p:cNvSpPr txBox="1">
            <a:spLocks noChangeArrowheads="1"/>
          </p:cNvSpPr>
          <p:nvPr/>
        </p:nvSpPr>
        <p:spPr bwMode="auto">
          <a:xfrm>
            <a:off x="6248400" y="2057400"/>
            <a:ext cx="2093912" cy="2585323"/>
          </a:xfrm>
          <a:prstGeom prst="rect">
            <a:avLst/>
          </a:prstGeom>
          <a:noFill/>
          <a:ln w="9525">
            <a:noFill/>
            <a:miter lim="800000"/>
            <a:headEnd/>
            <a:tailEnd/>
          </a:ln>
          <a:effectLst/>
        </p:spPr>
        <p:txBody>
          <a:bodyPr wrap="square">
            <a:spAutoFit/>
          </a:bodyPr>
          <a:lstStyle/>
          <a:p>
            <a:pPr algn="l"/>
            <a:r>
              <a:rPr lang="en-US" dirty="0" smtClean="0"/>
              <a:t>Se no </a:t>
            </a:r>
            <a:r>
              <a:rPr lang="en-US" dirty="0" err="1" smtClean="0"/>
              <a:t>mínimo</a:t>
            </a:r>
            <a:r>
              <a:rPr lang="en-US" dirty="0" smtClean="0"/>
              <a:t> </a:t>
            </a:r>
            <a:r>
              <a:rPr lang="en-US" dirty="0" err="1" smtClean="0"/>
              <a:t>você</a:t>
            </a:r>
            <a:r>
              <a:rPr lang="en-US" dirty="0" smtClean="0"/>
              <a:t> </a:t>
            </a:r>
            <a:r>
              <a:rPr lang="en-US" dirty="0" err="1" smtClean="0"/>
              <a:t>puder</a:t>
            </a:r>
            <a:r>
              <a:rPr lang="en-US" dirty="0" smtClean="0"/>
              <a:t> </a:t>
            </a:r>
            <a:r>
              <a:rPr lang="en-US" dirty="0" err="1" smtClean="0"/>
              <a:t>trabalhar</a:t>
            </a:r>
            <a:r>
              <a:rPr lang="en-US" dirty="0" smtClean="0"/>
              <a:t> </a:t>
            </a:r>
            <a:r>
              <a:rPr lang="en-US" dirty="0" err="1" smtClean="0"/>
              <a:t>assim</a:t>
            </a:r>
            <a:r>
              <a:rPr lang="en-US" dirty="0" smtClean="0"/>
              <a:t>. </a:t>
            </a:r>
          </a:p>
          <a:p>
            <a:pPr algn="l"/>
            <a:r>
              <a:rPr lang="pt-BR" dirty="0" smtClean="0"/>
              <a:t>Se este trabalhador escorregar e cair ele não vai atingir o solo. </a:t>
            </a:r>
          </a:p>
          <a:p>
            <a:pPr algn="l"/>
            <a:r>
              <a:rPr lang="pt-BR" dirty="0" smtClean="0"/>
              <a:t>O SPPQ funciona!</a:t>
            </a:r>
            <a:endParaRPr lang="en-US" dirty="0"/>
          </a:p>
        </p:txBody>
      </p:sp>
      <p:pic>
        <p:nvPicPr>
          <p:cNvPr id="281605" name="Picture 5"/>
          <p:cNvPicPr>
            <a:picLocks noChangeAspect="1" noChangeArrowheads="1"/>
          </p:cNvPicPr>
          <p:nvPr/>
        </p:nvPicPr>
        <p:blipFill>
          <a:blip r:embed="rId3" cstate="print"/>
          <a:srcRect/>
          <a:stretch>
            <a:fillRect/>
          </a:stretch>
        </p:blipFill>
        <p:spPr bwMode="auto">
          <a:xfrm>
            <a:off x="533400" y="1600200"/>
            <a:ext cx="5334000" cy="4648200"/>
          </a:xfrm>
          <a:prstGeom prst="rect">
            <a:avLst/>
          </a:prstGeom>
          <a:noFill/>
          <a:ln w="9525">
            <a:noFill/>
            <a:miter lim="800000"/>
            <a:headEnd/>
            <a:tailEnd/>
          </a:ln>
          <a:effectLst/>
        </p:spPr>
      </p:pic>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457200" y="0"/>
            <a:ext cx="8305800" cy="1143000"/>
          </a:xfrm>
        </p:spPr>
        <p:txBody>
          <a:bodyPr/>
          <a:lstStyle/>
          <a:p>
            <a:pPr algn="ctr"/>
            <a:r>
              <a:rPr lang="pt-BR" dirty="0" smtClean="0"/>
              <a:t>PERIGO DE QUEDAS</a:t>
            </a:r>
            <a:endParaRPr lang="en-US" dirty="0"/>
          </a:p>
        </p:txBody>
      </p:sp>
      <p:sp>
        <p:nvSpPr>
          <p:cNvPr id="5" name="Espaço Reservado para Número de Slide 2"/>
          <p:cNvSpPr>
            <a:spLocks noGrp="1"/>
          </p:cNvSpPr>
          <p:nvPr>
            <p:ph type="sldNum" sz="quarter" idx="12"/>
          </p:nvPr>
        </p:nvSpPr>
        <p:spPr/>
        <p:txBody>
          <a:bodyPr/>
          <a:lstStyle/>
          <a:p>
            <a:fld id="{A13078A9-9EF3-4406-B9C0-D76BE6A6A2C6}" type="slidenum">
              <a:rPr lang="en-US"/>
              <a:pPr/>
              <a:t>135</a:t>
            </a:fld>
            <a:endParaRPr lang="en-US"/>
          </a:p>
        </p:txBody>
      </p:sp>
      <p:sp>
        <p:nvSpPr>
          <p:cNvPr id="283656" name="Text Box 8"/>
          <p:cNvSpPr txBox="1">
            <a:spLocks noChangeArrowheads="1"/>
          </p:cNvSpPr>
          <p:nvPr/>
        </p:nvSpPr>
        <p:spPr bwMode="auto">
          <a:xfrm>
            <a:off x="5715000" y="1905000"/>
            <a:ext cx="2667000" cy="2862323"/>
          </a:xfrm>
          <a:prstGeom prst="rect">
            <a:avLst/>
          </a:prstGeom>
          <a:noFill/>
          <a:ln w="9525">
            <a:noFill/>
            <a:miter lim="800000"/>
            <a:headEnd/>
            <a:tailEnd/>
          </a:ln>
          <a:effectLst/>
        </p:spPr>
        <p:txBody>
          <a:bodyPr wrap="square">
            <a:spAutoFit/>
          </a:bodyPr>
          <a:lstStyle/>
          <a:p>
            <a:r>
              <a:rPr lang="en-US" dirty="0" smtClean="0"/>
              <a:t> </a:t>
            </a:r>
            <a:r>
              <a:rPr lang="pt-PT" dirty="0" smtClean="0"/>
              <a:t>Alguns construtores usam vigas 24 "OC  em suas paredes. Antes da instalação da insulação, sistemas temporários de guardrail devem ser instalados para evitar que os trabalhadores caiam nas aberturas entre as vigas. </a:t>
            </a:r>
            <a:endParaRPr lang="en-US" dirty="0"/>
          </a:p>
        </p:txBody>
      </p:sp>
      <p:pic>
        <p:nvPicPr>
          <p:cNvPr id="283657" name="Picture 9"/>
          <p:cNvPicPr>
            <a:picLocks noChangeAspect="1" noChangeArrowheads="1"/>
          </p:cNvPicPr>
          <p:nvPr/>
        </p:nvPicPr>
        <p:blipFill>
          <a:blip r:embed="rId3" cstate="print"/>
          <a:srcRect/>
          <a:stretch>
            <a:fillRect/>
          </a:stretch>
        </p:blipFill>
        <p:spPr bwMode="auto">
          <a:xfrm>
            <a:off x="381000" y="1524000"/>
            <a:ext cx="4724400" cy="4038600"/>
          </a:xfrm>
          <a:prstGeom prst="rect">
            <a:avLst/>
          </a:prstGeom>
          <a:noFill/>
          <a:ln w="9525">
            <a:noFill/>
            <a:miter lim="800000"/>
            <a:headEnd/>
            <a:tailEnd/>
          </a:ln>
          <a:effectLst/>
        </p:spPr>
      </p:pic>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533400" y="0"/>
            <a:ext cx="8305800" cy="1143000"/>
          </a:xfrm>
        </p:spPr>
        <p:txBody>
          <a:bodyPr/>
          <a:lstStyle/>
          <a:p>
            <a:r>
              <a:rPr lang="pt-BR" dirty="0" smtClean="0"/>
              <a:t>Sistema de </a:t>
            </a:r>
            <a:r>
              <a:rPr lang="pt-BR" dirty="0" err="1" smtClean="0"/>
              <a:t>Guardrail</a:t>
            </a:r>
            <a:endParaRPr lang="en-US" dirty="0"/>
          </a:p>
        </p:txBody>
      </p:sp>
      <p:sp>
        <p:nvSpPr>
          <p:cNvPr id="5" name="Espaço Reservado para Número de Slide 2"/>
          <p:cNvSpPr>
            <a:spLocks noGrp="1"/>
          </p:cNvSpPr>
          <p:nvPr>
            <p:ph type="sldNum" sz="quarter" idx="12"/>
          </p:nvPr>
        </p:nvSpPr>
        <p:spPr/>
        <p:txBody>
          <a:bodyPr/>
          <a:lstStyle/>
          <a:p>
            <a:fld id="{A5CF8624-7B35-4C20-851A-B205141CFA05}" type="slidenum">
              <a:rPr lang="en-US"/>
              <a:pPr/>
              <a:t>136</a:t>
            </a:fld>
            <a:endParaRPr lang="en-US"/>
          </a:p>
        </p:txBody>
      </p:sp>
      <p:sp>
        <p:nvSpPr>
          <p:cNvPr id="285704" name="Rectangle 8"/>
          <p:cNvSpPr>
            <a:spLocks noChangeArrowheads="1"/>
          </p:cNvSpPr>
          <p:nvPr/>
        </p:nvSpPr>
        <p:spPr bwMode="auto">
          <a:xfrm>
            <a:off x="2438400" y="5638800"/>
            <a:ext cx="1364476" cy="369332"/>
          </a:xfrm>
          <a:prstGeom prst="rect">
            <a:avLst/>
          </a:prstGeom>
          <a:noFill/>
          <a:ln w="9525">
            <a:noFill/>
            <a:miter lim="800000"/>
            <a:headEnd/>
            <a:tailEnd/>
          </a:ln>
          <a:effectLst/>
        </p:spPr>
        <p:txBody>
          <a:bodyPr wrap="none">
            <a:spAutoFit/>
          </a:bodyPr>
          <a:lstStyle/>
          <a:p>
            <a:pPr algn="l">
              <a:spcBef>
                <a:spcPct val="30000"/>
              </a:spcBef>
            </a:pPr>
            <a:r>
              <a:rPr lang="pt-BR" dirty="0" smtClean="0"/>
              <a:t>Como este!</a:t>
            </a:r>
            <a:endParaRPr lang="en-US" dirty="0"/>
          </a:p>
        </p:txBody>
      </p:sp>
      <p:pic>
        <p:nvPicPr>
          <p:cNvPr id="285713" name="Picture 17"/>
          <p:cNvPicPr>
            <a:picLocks noChangeAspect="1" noChangeArrowheads="1"/>
          </p:cNvPicPr>
          <p:nvPr/>
        </p:nvPicPr>
        <p:blipFill>
          <a:blip r:embed="rId3" cstate="print"/>
          <a:srcRect/>
          <a:stretch>
            <a:fillRect/>
          </a:stretch>
        </p:blipFill>
        <p:spPr bwMode="auto">
          <a:xfrm>
            <a:off x="1066800" y="1295400"/>
            <a:ext cx="7086600" cy="4267200"/>
          </a:xfrm>
          <a:prstGeom prst="rect">
            <a:avLst/>
          </a:prstGeom>
          <a:noFill/>
          <a:ln w="9525">
            <a:noFill/>
            <a:miter lim="800000"/>
            <a:headEnd/>
            <a:tailEnd/>
          </a:ln>
          <a:effectLst/>
        </p:spPr>
      </p:pic>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53" name="Rectangle 9"/>
          <p:cNvSpPr>
            <a:spLocks noGrp="1" noChangeArrowheads="1"/>
          </p:cNvSpPr>
          <p:nvPr>
            <p:ph type="title"/>
          </p:nvPr>
        </p:nvSpPr>
        <p:spPr>
          <a:xfrm>
            <a:off x="381000" y="0"/>
            <a:ext cx="8305800" cy="990600"/>
          </a:xfrm>
          <a:noFill/>
          <a:ln/>
        </p:spPr>
        <p:txBody>
          <a:bodyPr/>
          <a:lstStyle/>
          <a:p>
            <a:r>
              <a:rPr lang="pt-BR" dirty="0" smtClean="0"/>
              <a:t>PERIGO DE QUEDAS</a:t>
            </a:r>
            <a:endParaRPr lang="en-US" dirty="0"/>
          </a:p>
        </p:txBody>
      </p:sp>
      <p:sp>
        <p:nvSpPr>
          <p:cNvPr id="5" name="Espaço Reservado para Número de Slide 2"/>
          <p:cNvSpPr>
            <a:spLocks noGrp="1"/>
          </p:cNvSpPr>
          <p:nvPr>
            <p:ph type="sldNum" sz="quarter" idx="12"/>
          </p:nvPr>
        </p:nvSpPr>
        <p:spPr/>
        <p:txBody>
          <a:bodyPr/>
          <a:lstStyle/>
          <a:p>
            <a:fld id="{A88116D5-F787-41FB-BE3D-7022814FE85A}" type="slidenum">
              <a:rPr lang="en-US"/>
              <a:pPr/>
              <a:t>137</a:t>
            </a:fld>
            <a:endParaRPr lang="en-US"/>
          </a:p>
        </p:txBody>
      </p:sp>
      <p:sp>
        <p:nvSpPr>
          <p:cNvPr id="287751" name="Text Box 7"/>
          <p:cNvSpPr txBox="1">
            <a:spLocks noChangeArrowheads="1"/>
          </p:cNvSpPr>
          <p:nvPr/>
        </p:nvSpPr>
        <p:spPr bwMode="auto">
          <a:xfrm>
            <a:off x="6096000" y="1219200"/>
            <a:ext cx="2438400" cy="3970318"/>
          </a:xfrm>
          <a:prstGeom prst="rect">
            <a:avLst/>
          </a:prstGeom>
          <a:noFill/>
          <a:ln w="9525">
            <a:noFill/>
            <a:miter lim="800000"/>
            <a:headEnd/>
            <a:tailEnd/>
          </a:ln>
          <a:effectLst/>
        </p:spPr>
        <p:txBody>
          <a:bodyPr wrap="square">
            <a:spAutoFit/>
          </a:bodyPr>
          <a:lstStyle/>
          <a:p>
            <a:pPr algn="l">
              <a:spcBef>
                <a:spcPct val="30000"/>
              </a:spcBef>
            </a:pPr>
            <a:r>
              <a:rPr lang="pt-PT" sz="1400" dirty="0" smtClean="0"/>
              <a:t>Cada trabalhador que esteja andando / trabalhando na estrutura, deve ser protegido de cair em buracos e aberturas (incluindo clarabóias) a mais de 6 pés (feet) (1,8 m) acima do solo, por sistemas de proteção pessoal de antiquedas, cobrir tais aberturas e buracos, ou montar guardrails em torno dos mesmos (1.926,501 (b) (4)).</a:t>
            </a:r>
            <a:br>
              <a:rPr lang="pt-PT" sz="1400" dirty="0" smtClean="0"/>
            </a:br>
            <a:r>
              <a:rPr lang="pt-PT" sz="1400" dirty="0" smtClean="0"/>
              <a:t>Esta escadaria pode ser protegida por um sistema de guardrail ( de corrimões - 1926,1052 (c)).</a:t>
            </a:r>
            <a:endParaRPr lang="en-US" sz="1400" dirty="0"/>
          </a:p>
        </p:txBody>
      </p:sp>
      <p:pic>
        <p:nvPicPr>
          <p:cNvPr id="287752" name="Picture 8"/>
          <p:cNvPicPr>
            <a:picLocks noChangeAspect="1" noChangeArrowheads="1"/>
          </p:cNvPicPr>
          <p:nvPr/>
        </p:nvPicPr>
        <p:blipFill>
          <a:blip r:embed="rId3" cstate="print"/>
          <a:srcRect/>
          <a:stretch>
            <a:fillRect/>
          </a:stretch>
        </p:blipFill>
        <p:spPr bwMode="auto">
          <a:xfrm>
            <a:off x="457200" y="1676400"/>
            <a:ext cx="5334000" cy="4419600"/>
          </a:xfrm>
          <a:prstGeom prst="rect">
            <a:avLst/>
          </a:prstGeom>
          <a:noFill/>
          <a:ln w="9525">
            <a:noFill/>
            <a:miter lim="800000"/>
            <a:headEnd/>
            <a:tailEnd/>
          </a:ln>
          <a:effectLst/>
        </p:spPr>
      </p:pic>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838200" y="0"/>
            <a:ext cx="8305800" cy="914400"/>
          </a:xfrm>
        </p:spPr>
        <p:txBody>
          <a:bodyPr/>
          <a:lstStyle/>
          <a:p>
            <a:r>
              <a:rPr lang="pt-BR" dirty="0" smtClean="0"/>
              <a:t>Sistema de </a:t>
            </a:r>
            <a:r>
              <a:rPr lang="pt-BR" dirty="0" err="1" smtClean="0"/>
              <a:t>Guardrail</a:t>
            </a:r>
            <a:endParaRPr lang="en-US" dirty="0"/>
          </a:p>
        </p:txBody>
      </p:sp>
      <p:sp>
        <p:nvSpPr>
          <p:cNvPr id="6" name="Espaço Reservado para Número de Slide 2"/>
          <p:cNvSpPr>
            <a:spLocks noGrp="1"/>
          </p:cNvSpPr>
          <p:nvPr>
            <p:ph type="sldNum" sz="quarter" idx="12"/>
          </p:nvPr>
        </p:nvSpPr>
        <p:spPr/>
        <p:txBody>
          <a:bodyPr/>
          <a:lstStyle/>
          <a:p>
            <a:fld id="{9734D6A0-1C25-41C1-BC96-19EC35960618}" type="slidenum">
              <a:rPr lang="en-US"/>
              <a:pPr/>
              <a:t>138</a:t>
            </a:fld>
            <a:endParaRPr lang="en-US"/>
          </a:p>
        </p:txBody>
      </p:sp>
      <p:sp>
        <p:nvSpPr>
          <p:cNvPr id="289797" name="Text Box 5"/>
          <p:cNvSpPr txBox="1">
            <a:spLocks noChangeArrowheads="1"/>
          </p:cNvSpPr>
          <p:nvPr/>
        </p:nvSpPr>
        <p:spPr bwMode="auto">
          <a:xfrm>
            <a:off x="1828800" y="5867400"/>
            <a:ext cx="1480393" cy="369332"/>
          </a:xfrm>
          <a:prstGeom prst="rect">
            <a:avLst/>
          </a:prstGeom>
          <a:noFill/>
          <a:ln w="9525">
            <a:noFill/>
            <a:miter lim="800000"/>
            <a:headEnd/>
            <a:tailEnd/>
          </a:ln>
          <a:effectLst/>
        </p:spPr>
        <p:txBody>
          <a:bodyPr wrap="none">
            <a:spAutoFit/>
          </a:bodyPr>
          <a:lstStyle/>
          <a:p>
            <a:pPr algn="l">
              <a:spcBef>
                <a:spcPct val="30000"/>
              </a:spcBef>
            </a:pPr>
            <a:r>
              <a:rPr lang="pt-BR" dirty="0" smtClean="0"/>
              <a:t>Como estes!</a:t>
            </a:r>
            <a:endParaRPr lang="en-US" dirty="0"/>
          </a:p>
        </p:txBody>
      </p:sp>
      <p:pic>
        <p:nvPicPr>
          <p:cNvPr id="289798" name="Picture 6"/>
          <p:cNvPicPr>
            <a:picLocks noChangeAspect="1" noChangeArrowheads="1"/>
          </p:cNvPicPr>
          <p:nvPr/>
        </p:nvPicPr>
        <p:blipFill>
          <a:blip r:embed="rId3" cstate="print"/>
          <a:srcRect/>
          <a:stretch>
            <a:fillRect/>
          </a:stretch>
        </p:blipFill>
        <p:spPr bwMode="auto">
          <a:xfrm>
            <a:off x="457200" y="1371600"/>
            <a:ext cx="3756025" cy="3962399"/>
          </a:xfrm>
          <a:prstGeom prst="rect">
            <a:avLst/>
          </a:prstGeom>
          <a:noFill/>
          <a:ln w="9525">
            <a:noFill/>
            <a:miter lim="800000"/>
            <a:headEnd/>
            <a:tailEnd/>
          </a:ln>
          <a:effectLst/>
        </p:spPr>
      </p:pic>
      <p:pic>
        <p:nvPicPr>
          <p:cNvPr id="289800" name="Picture 8"/>
          <p:cNvPicPr>
            <a:picLocks noChangeAspect="1" noChangeArrowheads="1"/>
          </p:cNvPicPr>
          <p:nvPr/>
        </p:nvPicPr>
        <p:blipFill>
          <a:blip r:embed="rId4" cstate="print"/>
          <a:srcRect/>
          <a:stretch>
            <a:fillRect/>
          </a:stretch>
        </p:blipFill>
        <p:spPr bwMode="auto">
          <a:xfrm>
            <a:off x="4800600" y="1371600"/>
            <a:ext cx="3903662" cy="3962400"/>
          </a:xfrm>
          <a:prstGeom prst="rect">
            <a:avLst/>
          </a:prstGeom>
          <a:noFill/>
          <a:ln w="9525">
            <a:noFill/>
            <a:miter lim="800000"/>
            <a:headEnd/>
            <a:tailEnd/>
          </a:ln>
          <a:effectLst/>
        </p:spPr>
      </p:pic>
      <p:pic>
        <p:nvPicPr>
          <p:cNvPr id="7" name="Picture 6" descr="BIC Logo.jpg"/>
          <p:cNvPicPr>
            <a:picLocks noChangeAspect="1"/>
          </p:cNvPicPr>
          <p:nvPr/>
        </p:nvPicPr>
        <p:blipFill>
          <a:blip r:embed="rId5"/>
          <a:stretch>
            <a:fillRect/>
          </a:stretch>
        </p:blipFill>
        <p:spPr>
          <a:xfrm>
            <a:off x="6858000" y="5638800"/>
            <a:ext cx="1905000" cy="9329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idx="1"/>
          </p:nvPr>
        </p:nvSpPr>
        <p:spPr>
          <a:xfrm>
            <a:off x="457200" y="1920875"/>
            <a:ext cx="8229600" cy="3794125"/>
          </a:xfrm>
        </p:spPr>
        <p:txBody>
          <a:bodyPr/>
          <a:lstStyle/>
          <a:p>
            <a:pPr>
              <a:lnSpc>
                <a:spcPct val="90000"/>
              </a:lnSpc>
            </a:pPr>
            <a:r>
              <a:rPr lang="pt-PT" sz="2800" dirty="0" smtClean="0"/>
              <a:t>Se o empregador conseguir provar que a proteção contra quedas convencional é inviável, ou apresenta um risco ainda maior, ele  deve desenvolver e implementar um plano de proteção contra quedas que esteja de acordo com 1926.502 (k).</a:t>
            </a:r>
            <a:endParaRPr lang="en-US" sz="2800" dirty="0"/>
          </a:p>
          <a:p>
            <a:pPr>
              <a:lnSpc>
                <a:spcPct val="90000"/>
              </a:lnSpc>
            </a:pPr>
            <a:r>
              <a:rPr lang="pt-BR" sz="2800" dirty="0" smtClean="0"/>
              <a:t>Cabe ao empregador determinar o plano de proteção contra quedas em determinada circunstância</a:t>
            </a:r>
            <a:endParaRPr lang="en-US" sz="2800" dirty="0"/>
          </a:p>
        </p:txBody>
      </p:sp>
      <p:sp>
        <p:nvSpPr>
          <p:cNvPr id="4" name="Espaço Reservado para Número de Slide 3"/>
          <p:cNvSpPr>
            <a:spLocks noGrp="1"/>
          </p:cNvSpPr>
          <p:nvPr>
            <p:ph type="sldNum" sz="quarter" idx="12"/>
          </p:nvPr>
        </p:nvSpPr>
        <p:spPr/>
        <p:txBody>
          <a:bodyPr/>
          <a:lstStyle/>
          <a:p>
            <a:fld id="{4C445878-36E1-4E56-B298-1CDFECA1C67C}" type="slidenum">
              <a:rPr lang="en-US"/>
              <a:pPr/>
              <a:t>139</a:t>
            </a:fld>
            <a:endParaRPr lang="en-US"/>
          </a:p>
        </p:txBody>
      </p:sp>
      <p:sp>
        <p:nvSpPr>
          <p:cNvPr id="291843"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pt-BR" sz="3600" b="1" dirty="0" smtClean="0">
                <a:solidFill>
                  <a:schemeClr val="accent2"/>
                </a:solidFill>
              </a:rPr>
              <a:t>Plano de Proteção </a:t>
            </a:r>
            <a:r>
              <a:rPr lang="pt-BR" sz="3600" b="1" dirty="0" err="1" smtClean="0">
                <a:solidFill>
                  <a:schemeClr val="accent2"/>
                </a:solidFill>
              </a:rPr>
              <a:t>Antiqueda</a:t>
            </a:r>
            <a:r>
              <a:rPr lang="en-US" sz="3600" b="1" dirty="0">
                <a:solidFill>
                  <a:schemeClr val="accent2"/>
                </a:solidFill>
              </a:rPr>
              <a:t/>
            </a:r>
            <a:br>
              <a:rPr lang="en-US" sz="3600" b="1" dirty="0">
                <a:solidFill>
                  <a:schemeClr val="accent2"/>
                </a:solidFill>
              </a:rPr>
            </a:br>
            <a:r>
              <a:rPr lang="en-US" sz="3600" b="1" dirty="0">
                <a:solidFill>
                  <a:schemeClr val="accent2"/>
                </a:solidFill>
              </a:rPr>
              <a:t>1926.502(k)</a:t>
            </a:r>
          </a:p>
        </p:txBody>
      </p:sp>
      <p:pic>
        <p:nvPicPr>
          <p:cNvPr id="5" name="Picture 4"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noChangeArrowheads="1"/>
          </p:cNvPicPr>
          <p:nvPr/>
        </p:nvPicPr>
        <p:blipFill>
          <a:blip r:embed="rId3"/>
          <a:srcRect/>
          <a:stretch>
            <a:fillRect/>
          </a:stretch>
        </p:blipFill>
        <p:spPr bwMode="auto">
          <a:xfrm>
            <a:off x="323557" y="205154"/>
            <a:ext cx="8439443" cy="5433646"/>
          </a:xfrm>
          <a:prstGeom prst="rect">
            <a:avLst/>
          </a:prstGeom>
          <a:noFill/>
          <a:ln w="9525">
            <a:noFill/>
            <a:round/>
            <a:headEnd/>
            <a:tailEnd/>
          </a:ln>
        </p:spPr>
      </p:pic>
      <p:pic>
        <p:nvPicPr>
          <p:cNvPr id="3" name="Picture 2"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idx="1"/>
          </p:nvPr>
        </p:nvSpPr>
        <p:spPr>
          <a:xfrm>
            <a:off x="457200" y="1828800"/>
            <a:ext cx="8229600" cy="4038600"/>
          </a:xfrm>
        </p:spPr>
        <p:txBody>
          <a:bodyPr/>
          <a:lstStyle/>
          <a:p>
            <a:r>
              <a:rPr lang="en-US" sz="2400" dirty="0" smtClean="0"/>
              <a:t>O </a:t>
            </a:r>
            <a:r>
              <a:rPr lang="en-US" sz="2400" dirty="0" err="1" smtClean="0"/>
              <a:t>plano</a:t>
            </a:r>
            <a:r>
              <a:rPr lang="en-US" sz="2400" dirty="0" smtClean="0"/>
              <a:t> de </a:t>
            </a:r>
            <a:r>
              <a:rPr lang="en-US" sz="2400" dirty="0" err="1" smtClean="0"/>
              <a:t>proteção</a:t>
            </a:r>
            <a:r>
              <a:rPr lang="en-US" sz="2400" dirty="0" smtClean="0"/>
              <a:t> </a:t>
            </a:r>
            <a:r>
              <a:rPr lang="en-US" sz="2400" dirty="0" err="1" smtClean="0"/>
              <a:t>antiqueda</a:t>
            </a:r>
            <a:r>
              <a:rPr lang="en-US" sz="2400" dirty="0" smtClean="0"/>
              <a:t> de </a:t>
            </a:r>
            <a:r>
              <a:rPr lang="en-US" sz="2400" dirty="0" err="1" smtClean="0"/>
              <a:t>acordo</a:t>
            </a:r>
            <a:r>
              <a:rPr lang="en-US" sz="2400" dirty="0" smtClean="0"/>
              <a:t> com1926.502(k): </a:t>
            </a:r>
            <a:endParaRPr lang="en-US" sz="2400" dirty="0"/>
          </a:p>
          <a:p>
            <a:pPr marL="798513" lvl="1" indent="-341313"/>
            <a:r>
              <a:rPr lang="en-US" sz="2400" dirty="0" smtClean="0"/>
              <a:t>Tem </a:t>
            </a:r>
            <a:r>
              <a:rPr lang="en-US" sz="2400" dirty="0" err="1" smtClean="0"/>
              <a:t>que</a:t>
            </a:r>
            <a:r>
              <a:rPr lang="en-US" sz="2400" dirty="0" smtClean="0"/>
              <a:t> ser </a:t>
            </a:r>
            <a:r>
              <a:rPr lang="en-US" sz="2400" dirty="0" err="1" smtClean="0"/>
              <a:t>por</a:t>
            </a:r>
            <a:r>
              <a:rPr lang="en-US" sz="2400" dirty="0" smtClean="0"/>
              <a:t> </a:t>
            </a:r>
            <a:r>
              <a:rPr lang="en-US" sz="2400" dirty="0" err="1" smtClean="0"/>
              <a:t>escrito</a:t>
            </a:r>
            <a:r>
              <a:rPr lang="en-US" sz="2400" dirty="0" smtClean="0"/>
              <a:t>.</a:t>
            </a:r>
            <a:endParaRPr lang="en-US" sz="2400" dirty="0"/>
          </a:p>
          <a:p>
            <a:pPr marL="798513" lvl="1" indent="-341313">
              <a:spcBef>
                <a:spcPct val="10000"/>
              </a:spcBef>
            </a:pPr>
            <a:r>
              <a:rPr lang="en-US" sz="2400" dirty="0" smtClean="0"/>
              <a:t>De </a:t>
            </a:r>
            <a:r>
              <a:rPr lang="en-US" sz="2400" dirty="0" err="1" smtClean="0"/>
              <a:t>acordo</a:t>
            </a:r>
            <a:r>
              <a:rPr lang="en-US" sz="2400" dirty="0" smtClean="0"/>
              <a:t> com </a:t>
            </a:r>
            <a:r>
              <a:rPr lang="en-US" sz="2400" dirty="0" err="1" smtClean="0"/>
              <a:t>cada</a:t>
            </a:r>
            <a:r>
              <a:rPr lang="en-US" sz="2400" dirty="0" smtClean="0"/>
              <a:t> </a:t>
            </a:r>
            <a:r>
              <a:rPr lang="en-US" sz="2400" dirty="0" err="1" smtClean="0"/>
              <a:t>contrução</a:t>
            </a:r>
            <a:r>
              <a:rPr lang="en-US" sz="2400" dirty="0" smtClean="0"/>
              <a:t>.</a:t>
            </a:r>
          </a:p>
          <a:p>
            <a:pPr marL="1262063" lvl="2" indent="-346075">
              <a:spcBef>
                <a:spcPct val="10000"/>
              </a:spcBef>
            </a:pPr>
            <a:r>
              <a:rPr lang="pt-BR" sz="2000" dirty="0" smtClean="0"/>
              <a:t>Um plano de proteção </a:t>
            </a:r>
            <a:r>
              <a:rPr lang="pt-BR" sz="2000" dirty="0" err="1" smtClean="0"/>
              <a:t>antiqueda</a:t>
            </a:r>
            <a:r>
              <a:rPr lang="pt-BR" sz="2000" dirty="0" smtClean="0"/>
              <a:t> desenvolvido por escrito e para uso repetitivo, por exemplo, para um determinado tipo e modelo de casa, será considerado “específico a determinada construção”(</a:t>
            </a:r>
            <a:r>
              <a:rPr lang="pt-BR" sz="2000" dirty="0" err="1" smtClean="0"/>
              <a:t>site-specific</a:t>
            </a:r>
            <a:r>
              <a:rPr lang="pt-BR" sz="2000" dirty="0" smtClean="0"/>
              <a:t>) somente se cobrir todas as variantes de proteção contra queda da construção em mãos. Portanto, mesmo sendo padronizado, este terá que ser revisto e analisado, sempre que necessário, sempre que se inicie uma construção nova. </a:t>
            </a:r>
            <a:endParaRPr lang="en-US" sz="2200" dirty="0"/>
          </a:p>
        </p:txBody>
      </p:sp>
      <p:sp>
        <p:nvSpPr>
          <p:cNvPr id="4" name="Espaço Reservado para Número de Slide 3"/>
          <p:cNvSpPr>
            <a:spLocks noGrp="1"/>
          </p:cNvSpPr>
          <p:nvPr>
            <p:ph type="sldNum" sz="quarter" idx="12"/>
          </p:nvPr>
        </p:nvSpPr>
        <p:spPr/>
        <p:txBody>
          <a:bodyPr/>
          <a:lstStyle/>
          <a:p>
            <a:fld id="{FABBBEEE-5661-4D39-B5E5-E8EF028D6B5E}" type="slidenum">
              <a:rPr lang="en-US"/>
              <a:pPr/>
              <a:t>140</a:t>
            </a:fld>
            <a:endParaRPr lang="en-US"/>
          </a:p>
        </p:txBody>
      </p:sp>
      <p:sp>
        <p:nvSpPr>
          <p:cNvPr id="293891" name="Rectangle 3"/>
          <p:cNvSpPr>
            <a:spLocks noChangeArrowheads="1"/>
          </p:cNvSpPr>
          <p:nvPr/>
        </p:nvSpPr>
        <p:spPr bwMode="auto">
          <a:xfrm>
            <a:off x="457200" y="228600"/>
            <a:ext cx="8229600" cy="1219200"/>
          </a:xfrm>
          <a:prstGeom prst="rect">
            <a:avLst/>
          </a:prstGeom>
          <a:noFill/>
          <a:ln w="9525">
            <a:noFill/>
            <a:miter lim="800000"/>
            <a:headEnd/>
            <a:tailEnd/>
          </a:ln>
          <a:effectLst/>
        </p:spPr>
        <p:txBody>
          <a:bodyPr anchor="ctr"/>
          <a:lstStyle/>
          <a:p>
            <a:pPr algn="ctr"/>
            <a:r>
              <a:rPr lang="pt-BR" sz="3200" b="1" dirty="0" smtClean="0">
                <a:solidFill>
                  <a:schemeClr val="accent2"/>
                </a:solidFill>
              </a:rPr>
              <a:t>Mudanças Significativas na Política de Proteção </a:t>
            </a:r>
            <a:r>
              <a:rPr lang="pt-BR" sz="3200" b="1" dirty="0" err="1" smtClean="0">
                <a:solidFill>
                  <a:schemeClr val="accent2"/>
                </a:solidFill>
              </a:rPr>
              <a:t>Antiqueda</a:t>
            </a:r>
            <a:r>
              <a:rPr lang="pt-BR" sz="3200" b="1" dirty="0" smtClean="0">
                <a:solidFill>
                  <a:schemeClr val="accent2"/>
                </a:solidFill>
              </a:rPr>
              <a:t> na Construção Civil Residencial </a:t>
            </a:r>
            <a:endParaRPr lang="en-US" sz="32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609600" y="0"/>
            <a:ext cx="8229600" cy="1143000"/>
          </a:xfrm>
        </p:spPr>
        <p:txBody>
          <a:bodyPr/>
          <a:lstStyle/>
          <a:p>
            <a:r>
              <a:rPr lang="en-US" sz="3200" dirty="0" smtClean="0"/>
              <a:t>Plano de </a:t>
            </a:r>
            <a:r>
              <a:rPr lang="en-US" sz="3200" dirty="0" err="1" smtClean="0"/>
              <a:t>Proteção</a:t>
            </a:r>
            <a:r>
              <a:rPr lang="en-US" sz="3200" dirty="0" smtClean="0"/>
              <a:t> </a:t>
            </a:r>
            <a:r>
              <a:rPr lang="en-US" sz="3200" dirty="0" err="1" smtClean="0"/>
              <a:t>Antiqueda</a:t>
            </a:r>
            <a:r>
              <a:rPr lang="en-US" sz="3200" dirty="0"/>
              <a:t/>
            </a:r>
            <a:br>
              <a:rPr lang="en-US" sz="3200" dirty="0"/>
            </a:br>
            <a:r>
              <a:rPr lang="en-US" sz="3200" dirty="0"/>
              <a:t>1926.502(k)</a:t>
            </a:r>
          </a:p>
        </p:txBody>
      </p:sp>
      <p:sp>
        <p:nvSpPr>
          <p:cNvPr id="295939" name="Rectangle 3"/>
          <p:cNvSpPr>
            <a:spLocks noGrp="1" noChangeArrowheads="1"/>
          </p:cNvSpPr>
          <p:nvPr>
            <p:ph idx="1"/>
          </p:nvPr>
        </p:nvSpPr>
        <p:spPr>
          <a:xfrm>
            <a:off x="457200" y="1524000"/>
            <a:ext cx="8229600" cy="4419600"/>
          </a:xfrm>
        </p:spPr>
        <p:txBody>
          <a:bodyPr/>
          <a:lstStyle/>
          <a:p>
            <a:pPr>
              <a:lnSpc>
                <a:spcPct val="80000"/>
              </a:lnSpc>
            </a:pPr>
            <a:r>
              <a:rPr lang="en-US" sz="2000" dirty="0" smtClean="0"/>
              <a:t>O </a:t>
            </a:r>
            <a:r>
              <a:rPr lang="en-US" sz="2000" dirty="0" err="1" smtClean="0"/>
              <a:t>plano</a:t>
            </a:r>
            <a:r>
              <a:rPr lang="en-US" sz="2000" dirty="0" smtClean="0"/>
              <a:t> tem </a:t>
            </a:r>
            <a:r>
              <a:rPr lang="en-US" sz="2000" dirty="0" err="1" smtClean="0"/>
              <a:t>que</a:t>
            </a:r>
            <a:r>
              <a:rPr lang="en-US" sz="2000" dirty="0" smtClean="0"/>
              <a:t> ser </a:t>
            </a:r>
            <a:r>
              <a:rPr lang="en-US" sz="2000" dirty="0" err="1" smtClean="0"/>
              <a:t>preparado</a:t>
            </a:r>
            <a:r>
              <a:rPr lang="en-US" sz="2000" dirty="0" smtClean="0"/>
              <a:t> </a:t>
            </a:r>
            <a:r>
              <a:rPr lang="en-US" sz="2000" dirty="0" err="1" smtClean="0"/>
              <a:t>por</a:t>
            </a:r>
            <a:r>
              <a:rPr lang="en-US" sz="2000" dirty="0" smtClean="0"/>
              <a:t> </a:t>
            </a:r>
            <a:r>
              <a:rPr lang="en-US" sz="2000" dirty="0" err="1" smtClean="0"/>
              <a:t>uma</a:t>
            </a:r>
            <a:r>
              <a:rPr lang="en-US" sz="2000" dirty="0" smtClean="0"/>
              <a:t> “</a:t>
            </a:r>
            <a:r>
              <a:rPr lang="en-US" sz="2000" dirty="0" err="1" smtClean="0"/>
              <a:t>pessoa</a:t>
            </a:r>
            <a:r>
              <a:rPr lang="en-US" sz="2000" dirty="0" smtClean="0"/>
              <a:t> </a:t>
            </a:r>
            <a:r>
              <a:rPr lang="en-US" sz="2000" dirty="0" err="1" smtClean="0"/>
              <a:t>qualificada</a:t>
            </a:r>
            <a:r>
              <a:rPr lang="en-US" sz="2000" dirty="0" smtClean="0"/>
              <a:t>”- </a:t>
            </a:r>
            <a:r>
              <a:rPr lang="en-US" sz="2000" dirty="0"/>
              <a:t>1926.502(k)(1</a:t>
            </a:r>
            <a:r>
              <a:rPr lang="en-US" sz="2000" dirty="0" smtClean="0"/>
              <a:t>). </a:t>
            </a:r>
          </a:p>
          <a:p>
            <a:r>
              <a:rPr lang="pt-BR" dirty="0" smtClean="0"/>
              <a:t>“</a:t>
            </a:r>
            <a:r>
              <a:rPr lang="pt-BR" sz="2000" dirty="0" smtClean="0"/>
              <a:t>Pessoa qualificada” significa: a pessoa que tenha o conhecimento reconhecido e certificado, ou o profissional padrão, que adquiriu conhecimento extensivo, treinamento e experiência e que tenha demonstrado, com sucesso, sua habilidade de resolver problemas que estejam relacionados com o assunto, o problema, o trabalho ou o projeto em mãos. - 1926.32(m). (Esta pessoa poder ser o proprietário, o supervisor, etc.)</a:t>
            </a:r>
            <a:endParaRPr lang="en-US" sz="2000" dirty="0" smtClean="0"/>
          </a:p>
          <a:p>
            <a:pPr>
              <a:lnSpc>
                <a:spcPct val="80000"/>
              </a:lnSpc>
            </a:pPr>
            <a:r>
              <a:rPr lang="en-US" sz="2000" dirty="0" smtClean="0"/>
              <a:t>Tem </a:t>
            </a:r>
            <a:r>
              <a:rPr lang="en-US" sz="2000" dirty="0" err="1" smtClean="0"/>
              <a:t>que</a:t>
            </a:r>
            <a:r>
              <a:rPr lang="en-US" sz="2000" dirty="0" smtClean="0"/>
              <a:t> ser </a:t>
            </a:r>
            <a:r>
              <a:rPr lang="en-US" sz="2000" dirty="0" err="1" smtClean="0"/>
              <a:t>desenvolvido</a:t>
            </a:r>
            <a:r>
              <a:rPr lang="en-US" sz="2000" dirty="0" smtClean="0"/>
              <a:t> </a:t>
            </a:r>
            <a:r>
              <a:rPr lang="en-US" sz="2000" dirty="0" err="1" smtClean="0"/>
              <a:t>especificamente</a:t>
            </a:r>
            <a:r>
              <a:rPr lang="en-US" sz="2000" dirty="0" smtClean="0"/>
              <a:t> </a:t>
            </a:r>
            <a:r>
              <a:rPr lang="en-US" sz="2000" dirty="0" err="1" smtClean="0"/>
              <a:t>para</a:t>
            </a:r>
            <a:r>
              <a:rPr lang="en-US" sz="2000" dirty="0" smtClean="0"/>
              <a:t> a </a:t>
            </a:r>
            <a:r>
              <a:rPr lang="en-US" sz="2000" dirty="0" err="1" smtClean="0"/>
              <a:t>construção</a:t>
            </a:r>
            <a:r>
              <a:rPr lang="en-US" sz="2000" dirty="0" smtClean="0"/>
              <a:t> </a:t>
            </a:r>
            <a:r>
              <a:rPr lang="en-US" sz="2000" dirty="0" err="1" smtClean="0"/>
              <a:t>em</a:t>
            </a:r>
            <a:r>
              <a:rPr lang="en-US" sz="2000" dirty="0" smtClean="0"/>
              <a:t> </a:t>
            </a:r>
            <a:r>
              <a:rPr lang="en-US" sz="2000" dirty="0" err="1" smtClean="0"/>
              <a:t>questão</a:t>
            </a:r>
            <a:r>
              <a:rPr lang="en-US" sz="2000" dirty="0" smtClean="0"/>
              <a:t> – </a:t>
            </a:r>
            <a:r>
              <a:rPr lang="en-US" sz="2000" dirty="0"/>
              <a:t>1926.502(k)(1).</a:t>
            </a:r>
          </a:p>
          <a:p>
            <a:pPr>
              <a:lnSpc>
                <a:spcPct val="80000"/>
              </a:lnSpc>
            </a:pPr>
            <a:r>
              <a:rPr lang="en-US" sz="2000" dirty="0" smtClean="0"/>
              <a:t>Tem </a:t>
            </a:r>
            <a:r>
              <a:rPr lang="en-US" sz="2000" dirty="0" err="1" smtClean="0"/>
              <a:t>que</a:t>
            </a:r>
            <a:r>
              <a:rPr lang="en-US" sz="2000" dirty="0" smtClean="0"/>
              <a:t> </a:t>
            </a:r>
            <a:r>
              <a:rPr lang="en-US" sz="2000" dirty="0" err="1" smtClean="0"/>
              <a:t>estar</a:t>
            </a:r>
            <a:r>
              <a:rPr lang="en-US" sz="2000" dirty="0" smtClean="0"/>
              <a:t> </a:t>
            </a:r>
            <a:r>
              <a:rPr lang="en-US" sz="2000" dirty="0" err="1" smtClean="0"/>
              <a:t>atualizado</a:t>
            </a:r>
            <a:r>
              <a:rPr lang="en-US" sz="2000" dirty="0" smtClean="0"/>
              <a:t> </a:t>
            </a:r>
            <a:r>
              <a:rPr lang="en-US" sz="2000" dirty="0"/>
              <a:t>– 1926.502(k)(1). </a:t>
            </a:r>
          </a:p>
          <a:p>
            <a:pPr>
              <a:lnSpc>
                <a:spcPct val="80000"/>
              </a:lnSpc>
            </a:pPr>
            <a:r>
              <a:rPr lang="en-US" sz="2000" dirty="0" err="1" smtClean="0"/>
              <a:t>Todas</a:t>
            </a:r>
            <a:r>
              <a:rPr lang="en-US" sz="2000" dirty="0" smtClean="0"/>
              <a:t> as </a:t>
            </a:r>
            <a:r>
              <a:rPr lang="en-US" sz="2000" dirty="0" err="1" smtClean="0"/>
              <a:t>mudanças</a:t>
            </a:r>
            <a:r>
              <a:rPr lang="en-US" sz="2000" dirty="0" smtClean="0"/>
              <a:t> tem </a:t>
            </a:r>
            <a:r>
              <a:rPr lang="en-US" sz="2000" dirty="0" err="1" smtClean="0"/>
              <a:t>que</a:t>
            </a:r>
            <a:r>
              <a:rPr lang="en-US" sz="2000" dirty="0" smtClean="0"/>
              <a:t> ser </a:t>
            </a:r>
            <a:r>
              <a:rPr lang="en-US" sz="2000" dirty="0" err="1" smtClean="0"/>
              <a:t>aprovadas</a:t>
            </a:r>
            <a:r>
              <a:rPr lang="en-US" sz="2000" dirty="0" smtClean="0"/>
              <a:t> </a:t>
            </a:r>
            <a:r>
              <a:rPr lang="en-US" sz="2000" dirty="0" err="1" smtClean="0"/>
              <a:t>pela</a:t>
            </a:r>
            <a:r>
              <a:rPr lang="en-US" sz="2000" dirty="0" smtClean="0"/>
              <a:t> </a:t>
            </a:r>
            <a:r>
              <a:rPr lang="en-US" sz="2000" dirty="0" err="1" smtClean="0"/>
              <a:t>pessoa</a:t>
            </a:r>
            <a:r>
              <a:rPr lang="en-US" sz="2000" dirty="0" smtClean="0"/>
              <a:t> </a:t>
            </a:r>
            <a:r>
              <a:rPr lang="en-US" sz="2000" dirty="0" err="1" smtClean="0"/>
              <a:t>qualificada</a:t>
            </a:r>
            <a:r>
              <a:rPr lang="en-US" sz="2000" dirty="0" smtClean="0"/>
              <a:t> </a:t>
            </a:r>
            <a:r>
              <a:rPr lang="en-US" sz="2000" dirty="0"/>
              <a:t>– 1926.502(k)(2).</a:t>
            </a:r>
          </a:p>
        </p:txBody>
      </p:sp>
      <p:sp>
        <p:nvSpPr>
          <p:cNvPr id="4" name="Espaço Reservado para Número de Slide 3"/>
          <p:cNvSpPr>
            <a:spLocks noGrp="1"/>
          </p:cNvSpPr>
          <p:nvPr>
            <p:ph type="sldNum" sz="quarter" idx="12"/>
          </p:nvPr>
        </p:nvSpPr>
        <p:spPr/>
        <p:txBody>
          <a:bodyPr/>
          <a:lstStyle/>
          <a:p>
            <a:fld id="{6EFD7F1A-D36A-421A-83AE-00C381EF4B55}" type="slidenum">
              <a:rPr lang="en-US"/>
              <a:pPr/>
              <a:t>141</a:t>
            </a:fld>
            <a:endParaRPr lang="en-US"/>
          </a:p>
        </p:txBody>
      </p:sp>
      <p:pic>
        <p:nvPicPr>
          <p:cNvPr id="5" name="Picture 4"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609600" y="0"/>
            <a:ext cx="8229600" cy="1143000"/>
          </a:xfrm>
        </p:spPr>
        <p:txBody>
          <a:bodyPr/>
          <a:lstStyle/>
          <a:p>
            <a:r>
              <a:rPr lang="en-US" sz="3200" dirty="0" smtClean="0"/>
              <a:t>Plano de </a:t>
            </a:r>
            <a:r>
              <a:rPr lang="en-US" sz="3200" dirty="0" err="1" smtClean="0"/>
              <a:t>Proteço</a:t>
            </a:r>
            <a:r>
              <a:rPr lang="en-US" sz="3200" dirty="0" smtClean="0"/>
              <a:t> </a:t>
            </a:r>
            <a:r>
              <a:rPr lang="en-US" sz="3200" dirty="0" err="1" smtClean="0"/>
              <a:t>Antiqueda</a:t>
            </a:r>
            <a:r>
              <a:rPr lang="en-US" sz="3200" dirty="0"/>
              <a:t/>
            </a:r>
            <a:br>
              <a:rPr lang="en-US" sz="3200" dirty="0"/>
            </a:br>
            <a:r>
              <a:rPr lang="en-US" sz="3200" dirty="0"/>
              <a:t>1926.502(k)</a:t>
            </a:r>
          </a:p>
        </p:txBody>
      </p:sp>
      <p:sp>
        <p:nvSpPr>
          <p:cNvPr id="297987" name="Rectangle 3"/>
          <p:cNvSpPr>
            <a:spLocks noGrp="1" noChangeArrowheads="1"/>
          </p:cNvSpPr>
          <p:nvPr>
            <p:ph idx="1"/>
          </p:nvPr>
        </p:nvSpPr>
        <p:spPr>
          <a:xfrm>
            <a:off x="457200" y="1524000"/>
            <a:ext cx="8229600" cy="4191000"/>
          </a:xfrm>
        </p:spPr>
        <p:txBody>
          <a:bodyPr/>
          <a:lstStyle/>
          <a:p>
            <a:pPr>
              <a:lnSpc>
                <a:spcPct val="80000"/>
              </a:lnSpc>
            </a:pPr>
            <a:r>
              <a:rPr lang="en-US" sz="2200" dirty="0" smtClean="0"/>
              <a:t>Tem </a:t>
            </a:r>
            <a:r>
              <a:rPr lang="en-US" sz="2200" dirty="0" err="1" smtClean="0"/>
              <a:t>que</a:t>
            </a:r>
            <a:r>
              <a:rPr lang="en-US" sz="2200" dirty="0" smtClean="0"/>
              <a:t> ser </a:t>
            </a:r>
            <a:r>
              <a:rPr lang="en-US" sz="2200" dirty="0" err="1" smtClean="0"/>
              <a:t>mantido</a:t>
            </a:r>
            <a:r>
              <a:rPr lang="en-US" sz="2200" dirty="0" smtClean="0"/>
              <a:t> </a:t>
            </a:r>
            <a:r>
              <a:rPr lang="en-US" sz="2200" dirty="0" err="1" smtClean="0"/>
              <a:t>para</a:t>
            </a:r>
            <a:r>
              <a:rPr lang="en-US" sz="2200" dirty="0" smtClean="0"/>
              <a:t> a </a:t>
            </a:r>
            <a:r>
              <a:rPr lang="en-US" sz="2200" dirty="0" err="1" smtClean="0"/>
              <a:t>construção</a:t>
            </a:r>
            <a:r>
              <a:rPr lang="en-US" sz="2200" dirty="0" smtClean="0"/>
              <a:t> </a:t>
            </a:r>
            <a:r>
              <a:rPr lang="en-US" sz="2200" dirty="0"/>
              <a:t>– 1926.502(k)(3).</a:t>
            </a:r>
          </a:p>
          <a:p>
            <a:pPr>
              <a:lnSpc>
                <a:spcPct val="80000"/>
              </a:lnSpc>
            </a:pPr>
            <a:r>
              <a:rPr lang="en-US" sz="2200" dirty="0" smtClean="0"/>
              <a:t>Tem </a:t>
            </a:r>
            <a:r>
              <a:rPr lang="en-US" sz="2200" dirty="0" err="1" smtClean="0"/>
              <a:t>que</a:t>
            </a:r>
            <a:r>
              <a:rPr lang="en-US" sz="2200" dirty="0" smtClean="0"/>
              <a:t> ser </a:t>
            </a:r>
            <a:r>
              <a:rPr lang="en-US" sz="2200" dirty="0" err="1" smtClean="0"/>
              <a:t>implementado</a:t>
            </a:r>
            <a:r>
              <a:rPr lang="en-US" sz="2200" dirty="0" smtClean="0"/>
              <a:t> sob a </a:t>
            </a:r>
            <a:r>
              <a:rPr lang="en-US" sz="2200" dirty="0" err="1" smtClean="0"/>
              <a:t>supervisão</a:t>
            </a:r>
            <a:r>
              <a:rPr lang="en-US" sz="2200" dirty="0" smtClean="0"/>
              <a:t> de </a:t>
            </a:r>
            <a:r>
              <a:rPr lang="en-US" sz="2200" dirty="0" err="1" smtClean="0"/>
              <a:t>pessoa</a:t>
            </a:r>
            <a:r>
              <a:rPr lang="en-US" sz="2200" dirty="0" smtClean="0"/>
              <a:t> </a:t>
            </a:r>
            <a:r>
              <a:rPr lang="en-US" sz="2200" dirty="0" err="1" smtClean="0"/>
              <a:t>competente</a:t>
            </a:r>
            <a:r>
              <a:rPr lang="en-US" sz="2200" dirty="0" smtClean="0"/>
              <a:t> </a:t>
            </a:r>
            <a:r>
              <a:rPr lang="en-US" sz="2200" dirty="0"/>
              <a:t>– 1926.502(k)(4</a:t>
            </a:r>
            <a:r>
              <a:rPr lang="en-US" sz="1900" dirty="0" smtClean="0"/>
              <a:t>).</a:t>
            </a:r>
          </a:p>
          <a:p>
            <a:pPr marL="801688" lvl="1" indent="-336550">
              <a:lnSpc>
                <a:spcPct val="80000"/>
              </a:lnSpc>
            </a:pPr>
            <a:r>
              <a:rPr lang="en-US" sz="1900" dirty="0" smtClean="0"/>
              <a:t>“Pessoa </a:t>
            </a:r>
            <a:r>
              <a:rPr lang="en-US" sz="1900" dirty="0" err="1" smtClean="0"/>
              <a:t>competente</a:t>
            </a:r>
            <a:r>
              <a:rPr lang="en-US" sz="1900" dirty="0" smtClean="0"/>
              <a:t>” </a:t>
            </a:r>
            <a:r>
              <a:rPr lang="en-US" sz="1900" dirty="0" err="1" smtClean="0"/>
              <a:t>significa</a:t>
            </a:r>
            <a:r>
              <a:rPr lang="en-US" sz="1900" dirty="0" smtClean="0"/>
              <a:t>: a </a:t>
            </a:r>
            <a:r>
              <a:rPr lang="en-US" sz="1900" dirty="0" err="1" smtClean="0"/>
              <a:t>pessoa</a:t>
            </a:r>
            <a:r>
              <a:rPr lang="en-US" sz="1900" dirty="0" smtClean="0"/>
              <a:t> </a:t>
            </a:r>
            <a:r>
              <a:rPr lang="en-US" sz="1900" dirty="0" err="1" smtClean="0"/>
              <a:t>que</a:t>
            </a:r>
            <a:r>
              <a:rPr lang="en-US" sz="1900" dirty="0" smtClean="0"/>
              <a:t> é </a:t>
            </a:r>
            <a:r>
              <a:rPr lang="en-US" sz="1900" dirty="0" err="1" smtClean="0"/>
              <a:t>capaz</a:t>
            </a:r>
            <a:r>
              <a:rPr lang="en-US" sz="1900" dirty="0" smtClean="0"/>
              <a:t> de </a:t>
            </a:r>
            <a:r>
              <a:rPr lang="en-US" sz="1900" dirty="0" err="1" smtClean="0"/>
              <a:t>identificar</a:t>
            </a:r>
            <a:r>
              <a:rPr lang="en-US" sz="1900" dirty="0" smtClean="0"/>
              <a:t> </a:t>
            </a:r>
            <a:r>
              <a:rPr lang="en-US" sz="1900" dirty="0" err="1" smtClean="0"/>
              <a:t>perigos</a:t>
            </a:r>
            <a:r>
              <a:rPr lang="en-US" sz="1900" dirty="0" smtClean="0"/>
              <a:t> </a:t>
            </a:r>
            <a:r>
              <a:rPr lang="en-US" sz="1900" dirty="0" err="1" smtClean="0"/>
              <a:t>existentes</a:t>
            </a:r>
            <a:r>
              <a:rPr lang="en-US" sz="1900" dirty="0" smtClean="0"/>
              <a:t> e </a:t>
            </a:r>
            <a:r>
              <a:rPr lang="en-US" sz="1900" dirty="0" err="1" smtClean="0"/>
              <a:t>prever</a:t>
            </a:r>
            <a:r>
              <a:rPr lang="en-US" sz="1900" dirty="0" smtClean="0"/>
              <a:t> a </a:t>
            </a:r>
            <a:r>
              <a:rPr lang="en-US" sz="1900" dirty="0" err="1" smtClean="0"/>
              <a:t>possibilidade</a:t>
            </a:r>
            <a:r>
              <a:rPr lang="en-US" sz="1900" dirty="0" smtClean="0"/>
              <a:t> dos </a:t>
            </a:r>
            <a:r>
              <a:rPr lang="en-US" sz="1900" dirty="0" err="1" smtClean="0"/>
              <a:t>mesmos</a:t>
            </a:r>
            <a:r>
              <a:rPr lang="en-US" sz="1900" dirty="0" smtClean="0"/>
              <a:t> no local de e </a:t>
            </a:r>
            <a:r>
              <a:rPr lang="en-US" sz="1900" dirty="0" err="1" smtClean="0"/>
              <a:t>nas</a:t>
            </a:r>
            <a:r>
              <a:rPr lang="en-US" sz="1900" dirty="0" smtClean="0"/>
              <a:t> </a:t>
            </a:r>
            <a:r>
              <a:rPr lang="en-US" sz="1900" dirty="0" err="1" smtClean="0"/>
              <a:t>condições</a:t>
            </a:r>
            <a:r>
              <a:rPr lang="en-US" sz="1900" dirty="0" smtClean="0"/>
              <a:t> do local de </a:t>
            </a:r>
            <a:r>
              <a:rPr lang="en-US" sz="1900" dirty="0" err="1" smtClean="0"/>
              <a:t>trabalho</a:t>
            </a:r>
            <a:r>
              <a:rPr lang="en-US" sz="1900" dirty="0" smtClean="0"/>
              <a:t>, </a:t>
            </a:r>
            <a:r>
              <a:rPr lang="en-US" sz="1900" dirty="0" err="1" smtClean="0"/>
              <a:t>tais</a:t>
            </a:r>
            <a:r>
              <a:rPr lang="en-US" sz="1900" dirty="0" smtClean="0"/>
              <a:t> </a:t>
            </a:r>
            <a:r>
              <a:rPr lang="en-US" sz="1900" dirty="0" err="1" smtClean="0"/>
              <a:t>quais</a:t>
            </a:r>
            <a:r>
              <a:rPr lang="en-US" sz="1900" dirty="0" smtClean="0"/>
              <a:t>, </a:t>
            </a:r>
            <a:r>
              <a:rPr lang="en-US" sz="1900" dirty="0" err="1" smtClean="0"/>
              <a:t>insalubridade</a:t>
            </a:r>
            <a:r>
              <a:rPr lang="en-US" sz="1900" dirty="0" smtClean="0"/>
              <a:t>, </a:t>
            </a:r>
            <a:r>
              <a:rPr lang="en-US" sz="1900" dirty="0" err="1" smtClean="0"/>
              <a:t>perigos</a:t>
            </a:r>
            <a:r>
              <a:rPr lang="en-US" sz="1900" dirty="0" smtClean="0"/>
              <a:t> e </a:t>
            </a:r>
            <a:r>
              <a:rPr lang="en-US" sz="1900" dirty="0" err="1" smtClean="0"/>
              <a:t>riscos</a:t>
            </a:r>
            <a:r>
              <a:rPr lang="en-US" sz="1900" dirty="0" smtClean="0"/>
              <a:t> </a:t>
            </a:r>
            <a:r>
              <a:rPr lang="en-US" sz="1900" dirty="0" err="1" smtClean="0"/>
              <a:t>aos</a:t>
            </a:r>
            <a:r>
              <a:rPr lang="en-US" sz="1900" dirty="0" smtClean="0"/>
              <a:t> </a:t>
            </a:r>
            <a:r>
              <a:rPr lang="en-US" sz="1900" dirty="0" err="1" smtClean="0"/>
              <a:t>trabalhadores</a:t>
            </a:r>
            <a:r>
              <a:rPr lang="en-US" sz="1900" dirty="0" smtClean="0"/>
              <a:t>, e </a:t>
            </a:r>
            <a:r>
              <a:rPr lang="en-US" sz="1900" dirty="0" err="1" smtClean="0"/>
              <a:t>que</a:t>
            </a:r>
            <a:r>
              <a:rPr lang="en-US" sz="1900" dirty="0" smtClean="0"/>
              <a:t> </a:t>
            </a:r>
            <a:r>
              <a:rPr lang="en-US" sz="1900" dirty="0" err="1" smtClean="0"/>
              <a:t>tenha</a:t>
            </a:r>
            <a:r>
              <a:rPr lang="en-US" sz="1900" dirty="0" smtClean="0"/>
              <a:t> a </a:t>
            </a:r>
            <a:r>
              <a:rPr lang="en-US" sz="1900" dirty="0" err="1" smtClean="0"/>
              <a:t>autoridade</a:t>
            </a:r>
            <a:r>
              <a:rPr lang="en-US" sz="1900" dirty="0" smtClean="0"/>
              <a:t> </a:t>
            </a:r>
            <a:r>
              <a:rPr lang="en-US" sz="1900" dirty="0" err="1" smtClean="0"/>
              <a:t>para</a:t>
            </a:r>
            <a:r>
              <a:rPr lang="en-US" sz="1900" dirty="0" smtClean="0"/>
              <a:t> </a:t>
            </a:r>
            <a:r>
              <a:rPr lang="en-US" sz="1900" dirty="0" err="1" smtClean="0"/>
              <a:t>tomar</a:t>
            </a:r>
            <a:r>
              <a:rPr lang="en-US" sz="1900" dirty="0" smtClean="0"/>
              <a:t> </a:t>
            </a:r>
            <a:r>
              <a:rPr lang="en-US" sz="1900" dirty="0" err="1" smtClean="0"/>
              <a:t>medidas</a:t>
            </a:r>
            <a:r>
              <a:rPr lang="en-US" sz="1900" dirty="0" smtClean="0"/>
              <a:t> </a:t>
            </a:r>
            <a:r>
              <a:rPr lang="en-US" sz="1900" dirty="0" err="1" smtClean="0"/>
              <a:t>imediatas</a:t>
            </a:r>
            <a:r>
              <a:rPr lang="en-US" sz="1900" dirty="0" smtClean="0"/>
              <a:t> </a:t>
            </a:r>
            <a:r>
              <a:rPr lang="en-US" sz="1900" dirty="0" err="1" smtClean="0"/>
              <a:t>para</a:t>
            </a:r>
            <a:r>
              <a:rPr lang="en-US" sz="1900" dirty="0" smtClean="0"/>
              <a:t> </a:t>
            </a:r>
            <a:r>
              <a:rPr lang="en-US" sz="1900" dirty="0" err="1" smtClean="0"/>
              <a:t>eliminar</a:t>
            </a:r>
            <a:r>
              <a:rPr lang="en-US" sz="1900" dirty="0" smtClean="0"/>
              <a:t> </a:t>
            </a:r>
            <a:r>
              <a:rPr lang="en-US" sz="1900" dirty="0" err="1" smtClean="0"/>
              <a:t>todos</a:t>
            </a:r>
            <a:r>
              <a:rPr lang="en-US" sz="1900" dirty="0" smtClean="0"/>
              <a:t> </a:t>
            </a:r>
            <a:r>
              <a:rPr lang="en-US" sz="1900" dirty="0" err="1" smtClean="0"/>
              <a:t>eles</a:t>
            </a:r>
            <a:r>
              <a:rPr lang="en-US" sz="1900" dirty="0" smtClean="0"/>
              <a:t> – 1926-32 (f)  (</a:t>
            </a:r>
            <a:r>
              <a:rPr lang="en-US" sz="1900" dirty="0" err="1" smtClean="0"/>
              <a:t>Pode</a:t>
            </a:r>
            <a:r>
              <a:rPr lang="en-US" sz="1900" dirty="0" smtClean="0"/>
              <a:t> ser o </a:t>
            </a:r>
            <a:r>
              <a:rPr lang="en-US" sz="1900" dirty="0" err="1" smtClean="0"/>
              <a:t>proprietário</a:t>
            </a:r>
            <a:r>
              <a:rPr lang="en-US" sz="1900" dirty="0" smtClean="0"/>
              <a:t>, o supervisor etc.).</a:t>
            </a:r>
          </a:p>
          <a:p>
            <a:pPr>
              <a:lnSpc>
                <a:spcPct val="80000"/>
              </a:lnSpc>
            </a:pPr>
            <a:r>
              <a:rPr lang="en-US" sz="2200" dirty="0" smtClean="0"/>
              <a:t>Tem </a:t>
            </a:r>
            <a:r>
              <a:rPr lang="en-US" sz="2200" dirty="0" err="1" smtClean="0"/>
              <a:t>que</a:t>
            </a:r>
            <a:r>
              <a:rPr lang="en-US" sz="2200" dirty="0" smtClean="0"/>
              <a:t> </a:t>
            </a:r>
            <a:r>
              <a:rPr lang="en-US" sz="2200" dirty="0" err="1" smtClean="0"/>
              <a:t>incluir</a:t>
            </a:r>
            <a:r>
              <a:rPr lang="en-US" sz="2200" dirty="0" smtClean="0"/>
              <a:t> </a:t>
            </a:r>
            <a:r>
              <a:rPr lang="en-US" sz="2200" dirty="0" err="1" smtClean="0"/>
              <a:t>documentação</a:t>
            </a:r>
            <a:r>
              <a:rPr lang="en-US" sz="2200" dirty="0" smtClean="0"/>
              <a:t> das </a:t>
            </a:r>
            <a:r>
              <a:rPr lang="en-US" sz="2200" dirty="0" err="1" smtClean="0"/>
              <a:t>razões</a:t>
            </a:r>
            <a:r>
              <a:rPr lang="en-US" sz="2200" dirty="0" smtClean="0"/>
              <a:t> </a:t>
            </a:r>
            <a:r>
              <a:rPr lang="en-US" sz="2200" dirty="0" err="1" smtClean="0"/>
              <a:t>porque</a:t>
            </a:r>
            <a:r>
              <a:rPr lang="en-US" sz="2200" dirty="0" smtClean="0"/>
              <a:t> </a:t>
            </a:r>
            <a:r>
              <a:rPr lang="en-US" sz="2200" dirty="0" err="1" smtClean="0"/>
              <a:t>os</a:t>
            </a:r>
            <a:r>
              <a:rPr lang="en-US" sz="2200" dirty="0" smtClean="0"/>
              <a:t> </a:t>
            </a:r>
            <a:r>
              <a:rPr lang="en-US" sz="2200" dirty="0" err="1" smtClean="0"/>
              <a:t>sistemas</a:t>
            </a:r>
            <a:r>
              <a:rPr lang="en-US" sz="2200" dirty="0" smtClean="0"/>
              <a:t> </a:t>
            </a:r>
            <a:r>
              <a:rPr lang="en-US" sz="2200" dirty="0" err="1" smtClean="0"/>
              <a:t>convecionais</a:t>
            </a:r>
            <a:r>
              <a:rPr lang="en-US" sz="2200" dirty="0" smtClean="0"/>
              <a:t> de </a:t>
            </a:r>
            <a:r>
              <a:rPr lang="en-US" sz="2200" dirty="0" err="1" smtClean="0"/>
              <a:t>proteção</a:t>
            </a:r>
            <a:r>
              <a:rPr lang="en-US" sz="2200" dirty="0" smtClean="0"/>
              <a:t> </a:t>
            </a:r>
            <a:r>
              <a:rPr lang="en-US" sz="2200" dirty="0" err="1" smtClean="0"/>
              <a:t>antiqueda</a:t>
            </a:r>
            <a:r>
              <a:rPr lang="en-US" sz="2200" dirty="0" smtClean="0"/>
              <a:t> </a:t>
            </a:r>
            <a:r>
              <a:rPr lang="en-US" sz="2200" dirty="0" err="1" smtClean="0"/>
              <a:t>são</a:t>
            </a:r>
            <a:r>
              <a:rPr lang="en-US" sz="2200" dirty="0" smtClean="0"/>
              <a:t> </a:t>
            </a:r>
            <a:r>
              <a:rPr lang="en-US" sz="2200" dirty="0" err="1" smtClean="0"/>
              <a:t>inviáveis</a:t>
            </a:r>
            <a:r>
              <a:rPr lang="en-US" sz="2200" dirty="0" smtClean="0"/>
              <a:t> </a:t>
            </a:r>
            <a:r>
              <a:rPr lang="en-US" sz="2200" dirty="0" err="1" smtClean="0"/>
              <a:t>ou</a:t>
            </a:r>
            <a:r>
              <a:rPr lang="en-US" sz="2200" dirty="0" smtClean="0"/>
              <a:t> </a:t>
            </a:r>
            <a:r>
              <a:rPr lang="en-US" sz="2200" dirty="0" err="1" smtClean="0"/>
              <a:t>causem</a:t>
            </a:r>
            <a:r>
              <a:rPr lang="en-US" sz="2200" dirty="0" smtClean="0"/>
              <a:t> </a:t>
            </a:r>
            <a:r>
              <a:rPr lang="en-US" sz="2200" dirty="0" err="1" smtClean="0"/>
              <a:t>riscos</a:t>
            </a:r>
            <a:r>
              <a:rPr lang="en-US" sz="2200" dirty="0" smtClean="0"/>
              <a:t> </a:t>
            </a:r>
            <a:r>
              <a:rPr lang="en-US" sz="2200" dirty="0" err="1" smtClean="0"/>
              <a:t>maiores</a:t>
            </a:r>
            <a:r>
              <a:rPr lang="en-US" sz="2200" dirty="0" smtClean="0"/>
              <a:t> – 1926.502(k)(5).</a:t>
            </a:r>
          </a:p>
          <a:p>
            <a:pPr>
              <a:lnSpc>
                <a:spcPct val="80000"/>
              </a:lnSpc>
            </a:pPr>
            <a:r>
              <a:rPr lang="en-US" sz="2200" dirty="0" smtClean="0"/>
              <a:t>Tem </a:t>
            </a:r>
            <a:r>
              <a:rPr lang="en-US" sz="2200" dirty="0" err="1" smtClean="0"/>
              <a:t>que</a:t>
            </a:r>
            <a:r>
              <a:rPr lang="en-US" sz="2200" dirty="0" smtClean="0"/>
              <a:t> </a:t>
            </a:r>
            <a:r>
              <a:rPr lang="en-US" sz="2200" dirty="0" err="1" smtClean="0"/>
              <a:t>incluir</a:t>
            </a:r>
            <a:r>
              <a:rPr lang="en-US" sz="2200" dirty="0" smtClean="0"/>
              <a:t> </a:t>
            </a:r>
            <a:r>
              <a:rPr lang="en-US" sz="2200" dirty="0" err="1" smtClean="0"/>
              <a:t>uma</a:t>
            </a:r>
            <a:r>
              <a:rPr lang="en-US" sz="2200" dirty="0" smtClean="0"/>
              <a:t> </a:t>
            </a:r>
            <a:r>
              <a:rPr lang="en-US" sz="2200" dirty="0" err="1" smtClean="0"/>
              <a:t>discussão</a:t>
            </a:r>
            <a:r>
              <a:rPr lang="en-US" sz="2200" dirty="0" smtClean="0"/>
              <a:t> </a:t>
            </a:r>
            <a:r>
              <a:rPr lang="en-US" sz="2200" dirty="0" err="1" smtClean="0"/>
              <a:t>por</a:t>
            </a:r>
            <a:r>
              <a:rPr lang="en-US" sz="2200" dirty="0" smtClean="0"/>
              <a:t> </a:t>
            </a:r>
            <a:r>
              <a:rPr lang="en-US" sz="2200" dirty="0" err="1" smtClean="0"/>
              <a:t>escrito</a:t>
            </a:r>
            <a:r>
              <a:rPr lang="en-US" sz="2200" dirty="0" smtClean="0"/>
              <a:t> </a:t>
            </a:r>
            <a:r>
              <a:rPr lang="en-US" sz="2200" dirty="0" err="1" smtClean="0"/>
              <a:t>da</a:t>
            </a:r>
            <a:r>
              <a:rPr lang="en-US" sz="2200" dirty="0" smtClean="0"/>
              <a:t> </a:t>
            </a:r>
            <a:r>
              <a:rPr lang="en-US" sz="2200" dirty="0" err="1" smtClean="0"/>
              <a:t>alternativas</a:t>
            </a:r>
            <a:r>
              <a:rPr lang="en-US" sz="2200" dirty="0" smtClean="0"/>
              <a:t> de </a:t>
            </a:r>
            <a:r>
              <a:rPr lang="en-US" sz="2200" dirty="0" err="1" smtClean="0"/>
              <a:t>trabalho</a:t>
            </a:r>
            <a:r>
              <a:rPr lang="en-US" sz="2200" dirty="0" smtClean="0"/>
              <a:t> a ser </a:t>
            </a:r>
            <a:r>
              <a:rPr lang="en-US" sz="2200" dirty="0" err="1" smtClean="0"/>
              <a:t>usadas</a:t>
            </a:r>
            <a:r>
              <a:rPr lang="en-US" sz="2200" dirty="0" smtClean="0"/>
              <a:t> </a:t>
            </a:r>
            <a:r>
              <a:rPr lang="en-US" sz="2200" dirty="0" err="1" smtClean="0"/>
              <a:t>que</a:t>
            </a:r>
            <a:r>
              <a:rPr lang="en-US" sz="2200" dirty="0" smtClean="0"/>
              <a:t> </a:t>
            </a:r>
            <a:r>
              <a:rPr lang="en-US" sz="2200" dirty="0" err="1" smtClean="0"/>
              <a:t>eliminará</a:t>
            </a:r>
            <a:r>
              <a:rPr lang="en-US" sz="2200" dirty="0" smtClean="0"/>
              <a:t> </a:t>
            </a:r>
            <a:r>
              <a:rPr lang="en-US" sz="2200" dirty="0" err="1" smtClean="0"/>
              <a:t>ou</a:t>
            </a:r>
            <a:r>
              <a:rPr lang="en-US" sz="2200" dirty="0" smtClean="0"/>
              <a:t> </a:t>
            </a:r>
            <a:r>
              <a:rPr lang="en-US" sz="2200" dirty="0" err="1" smtClean="0"/>
              <a:t>reduzir</a:t>
            </a:r>
            <a:r>
              <a:rPr lang="en-US" sz="2200" dirty="0" smtClean="0"/>
              <a:t> a </a:t>
            </a:r>
            <a:r>
              <a:rPr lang="en-US" sz="2200" dirty="0" err="1" smtClean="0"/>
              <a:t>possibilidade</a:t>
            </a:r>
            <a:r>
              <a:rPr lang="en-US" sz="2200" dirty="0" smtClean="0"/>
              <a:t> de </a:t>
            </a:r>
            <a:r>
              <a:rPr lang="en-US" sz="2200" dirty="0" err="1" smtClean="0"/>
              <a:t>quedas</a:t>
            </a:r>
            <a:r>
              <a:rPr lang="en-US" sz="2200" dirty="0" smtClean="0"/>
              <a:t> </a:t>
            </a:r>
            <a:r>
              <a:rPr lang="en-US" sz="2200" dirty="0"/>
              <a:t>– 1926.502(k)(6).</a:t>
            </a:r>
          </a:p>
        </p:txBody>
      </p:sp>
      <p:sp>
        <p:nvSpPr>
          <p:cNvPr id="4" name="Espaço Reservado para Número de Slide 3"/>
          <p:cNvSpPr>
            <a:spLocks noGrp="1"/>
          </p:cNvSpPr>
          <p:nvPr>
            <p:ph type="sldNum" sz="quarter" idx="12"/>
          </p:nvPr>
        </p:nvSpPr>
        <p:spPr/>
        <p:txBody>
          <a:bodyPr/>
          <a:lstStyle/>
          <a:p>
            <a:fld id="{0BE4FD9B-C674-4093-93CA-A6365E3DE828}" type="slidenum">
              <a:rPr lang="en-US"/>
              <a:pPr/>
              <a:t>142</a:t>
            </a:fld>
            <a:endParaRPr lang="en-US"/>
          </a:p>
        </p:txBody>
      </p:sp>
      <p:pic>
        <p:nvPicPr>
          <p:cNvPr id="5" name="Picture 4"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457200" y="381000"/>
            <a:ext cx="8229600" cy="1143000"/>
          </a:xfrm>
        </p:spPr>
        <p:txBody>
          <a:bodyPr/>
          <a:lstStyle/>
          <a:p>
            <a:r>
              <a:rPr lang="en-US" sz="3200" dirty="0" smtClean="0"/>
              <a:t>Plano de </a:t>
            </a:r>
            <a:r>
              <a:rPr lang="en-US" sz="3200" dirty="0" err="1" smtClean="0"/>
              <a:t>Proteção</a:t>
            </a:r>
            <a:r>
              <a:rPr lang="en-US" sz="3200" dirty="0" smtClean="0"/>
              <a:t> </a:t>
            </a:r>
            <a:r>
              <a:rPr lang="en-US" sz="3200" dirty="0" err="1" smtClean="0"/>
              <a:t>Antiqueda</a:t>
            </a:r>
            <a:r>
              <a:rPr lang="en-US" sz="3200" dirty="0"/>
              <a:t/>
            </a:r>
            <a:br>
              <a:rPr lang="en-US" sz="3200" dirty="0"/>
            </a:br>
            <a:r>
              <a:rPr lang="en-US" sz="3200" dirty="0"/>
              <a:t>1926.502(k)</a:t>
            </a:r>
          </a:p>
        </p:txBody>
      </p:sp>
      <p:sp>
        <p:nvSpPr>
          <p:cNvPr id="300035" name="Rectangle 3"/>
          <p:cNvSpPr>
            <a:spLocks noGrp="1" noChangeArrowheads="1"/>
          </p:cNvSpPr>
          <p:nvPr>
            <p:ph idx="1"/>
          </p:nvPr>
        </p:nvSpPr>
        <p:spPr>
          <a:xfrm>
            <a:off x="457200" y="1447800"/>
            <a:ext cx="8229600" cy="4419600"/>
          </a:xfrm>
        </p:spPr>
        <p:txBody>
          <a:bodyPr/>
          <a:lstStyle/>
          <a:p>
            <a:pPr lvl="0"/>
            <a:endParaRPr lang="pt-BR" sz="2200" dirty="0" smtClean="0"/>
          </a:p>
          <a:p>
            <a:pPr lvl="0"/>
            <a:r>
              <a:rPr lang="pt-BR" sz="2200" dirty="0" smtClean="0"/>
              <a:t>Tem que identificar cada local onde o sistema de proteção convencional contra quedas não possa ser usado </a:t>
            </a:r>
            <a:r>
              <a:rPr lang="pt-BR" sz="2200" smtClean="0"/>
              <a:t>e chamar-lhe </a:t>
            </a:r>
            <a:r>
              <a:rPr lang="pt-BR" sz="2200" dirty="0" smtClean="0"/>
              <a:t>de Zonas de Acesso Controlado – ZAC - 1926.502(k)(7).</a:t>
            </a:r>
            <a:endParaRPr lang="en-US" sz="2200" dirty="0" smtClean="0"/>
          </a:p>
          <a:p>
            <a:pPr lvl="0"/>
            <a:r>
              <a:rPr lang="pt-BR" sz="2200" dirty="0" smtClean="0"/>
              <a:t>Implementar um sistema de monitoramento de segurança de conformidade com 1926.502(h) onde nenhuma outra medida alternativa tenha sido implementada - 1926.502(k)(8)</a:t>
            </a:r>
            <a:endParaRPr lang="en-US" sz="2200" dirty="0" smtClean="0"/>
          </a:p>
          <a:p>
            <a:pPr lvl="0"/>
            <a:r>
              <a:rPr lang="pt-BR" sz="2200" dirty="0" smtClean="0"/>
              <a:t>Tem que identificar todos os trabalhadores designados para trabalhar na zona ZAC - 1926.502(k)(9)</a:t>
            </a:r>
            <a:endParaRPr lang="en-US" sz="2200" dirty="0" smtClean="0"/>
          </a:p>
          <a:p>
            <a:pPr lvl="0"/>
            <a:r>
              <a:rPr lang="pt-BR" sz="2200" dirty="0" smtClean="0"/>
              <a:t>Tem que ser revisado e atualizado se uma queda ou algo bem próximo à queda tenha ocorrido - 1926.502(k)(10).</a:t>
            </a:r>
            <a:endParaRPr lang="en-US" sz="2200" dirty="0" smtClean="0"/>
          </a:p>
          <a:p>
            <a:pPr>
              <a:buNone/>
            </a:pPr>
            <a:endParaRPr lang="en-US" sz="2400" dirty="0"/>
          </a:p>
        </p:txBody>
      </p:sp>
      <p:sp>
        <p:nvSpPr>
          <p:cNvPr id="4" name="Espaço Reservado para Número de Slide 3"/>
          <p:cNvSpPr>
            <a:spLocks noGrp="1"/>
          </p:cNvSpPr>
          <p:nvPr>
            <p:ph type="sldNum" sz="quarter" idx="12"/>
          </p:nvPr>
        </p:nvSpPr>
        <p:spPr/>
        <p:txBody>
          <a:bodyPr/>
          <a:lstStyle/>
          <a:p>
            <a:fld id="{55B9AF5B-51F7-47D9-B211-7B2281D52C4A}" type="slidenum">
              <a:rPr lang="en-US"/>
              <a:pPr/>
              <a:t>143</a:t>
            </a:fld>
            <a:endParaRPr lang="en-US"/>
          </a:p>
        </p:txBody>
      </p:sp>
      <p:pic>
        <p:nvPicPr>
          <p:cNvPr id="5" name="Picture 4"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9FC37608-E3EF-4C97-9011-B440E304D972}" type="slidenum">
              <a:rPr lang="en-US"/>
              <a:pPr/>
              <a:t>144</a:t>
            </a:fld>
            <a:endParaRPr lang="en-US"/>
          </a:p>
        </p:txBody>
      </p:sp>
      <p:sp>
        <p:nvSpPr>
          <p:cNvPr id="304130" name="Text Box 2"/>
          <p:cNvSpPr txBox="1">
            <a:spLocks noChangeArrowheads="1"/>
          </p:cNvSpPr>
          <p:nvPr/>
        </p:nvSpPr>
        <p:spPr bwMode="auto">
          <a:xfrm>
            <a:off x="914400" y="1676400"/>
            <a:ext cx="7391400" cy="4598182"/>
          </a:xfrm>
          <a:prstGeom prst="rect">
            <a:avLst/>
          </a:prstGeom>
          <a:noFill/>
          <a:ln w="9525">
            <a:noFill/>
            <a:miter lim="800000"/>
            <a:headEnd/>
            <a:tailEnd/>
          </a:ln>
          <a:effectLst/>
        </p:spPr>
        <p:txBody>
          <a:bodyPr>
            <a:spAutoFit/>
          </a:bodyPr>
          <a:lstStyle/>
          <a:p>
            <a:pPr marL="342900" lvl="0" indent="-342900" algn="l">
              <a:spcBef>
                <a:spcPct val="20000"/>
              </a:spcBef>
            </a:pPr>
            <a:r>
              <a:rPr lang="pt-BR" sz="2400" dirty="0" smtClean="0"/>
              <a:t>Para um sistema de monitoramento de segurança sobe  1926.502(h) o monitor tem que:</a:t>
            </a:r>
            <a:endParaRPr lang="en-US" sz="2400" dirty="0" smtClean="0"/>
          </a:p>
          <a:p>
            <a:pPr marL="342900" lvl="0" indent="-342900" algn="l">
              <a:spcBef>
                <a:spcPct val="20000"/>
              </a:spcBef>
              <a:buFontTx/>
              <a:buChar char="•"/>
            </a:pPr>
            <a:r>
              <a:rPr lang="pt-BR" sz="2400" dirty="0" smtClean="0"/>
              <a:t>Ser uma pessoa competente.</a:t>
            </a:r>
            <a:endParaRPr lang="en-US" sz="2400" dirty="0" smtClean="0"/>
          </a:p>
          <a:p>
            <a:pPr marL="342900" lvl="0" indent="-342900" algn="l">
              <a:spcBef>
                <a:spcPct val="20000"/>
              </a:spcBef>
              <a:buFontTx/>
              <a:buChar char="•"/>
            </a:pPr>
            <a:r>
              <a:rPr lang="pt-BR" sz="2400" dirty="0" smtClean="0"/>
              <a:t>Advertir os trabalhadores dos perigos da queda</a:t>
            </a:r>
            <a:endParaRPr lang="en-US" sz="2400" dirty="0" smtClean="0"/>
          </a:p>
          <a:p>
            <a:pPr marL="342900" lvl="0" indent="-342900" algn="l">
              <a:spcBef>
                <a:spcPct val="20000"/>
              </a:spcBef>
              <a:buFontTx/>
              <a:buChar char="•"/>
            </a:pPr>
            <a:r>
              <a:rPr lang="pt-BR" sz="2400" dirty="0" smtClean="0"/>
              <a:t>Estar no mesmo local e ter o mesmo ponto de vista dos trabalhadores.</a:t>
            </a:r>
            <a:endParaRPr lang="en-US" sz="2400" dirty="0" smtClean="0"/>
          </a:p>
          <a:p>
            <a:pPr marL="342900" lvl="0" indent="-342900" algn="l">
              <a:spcBef>
                <a:spcPct val="20000"/>
              </a:spcBef>
              <a:buFontTx/>
              <a:buChar char="•"/>
            </a:pPr>
            <a:r>
              <a:rPr lang="pt-BR" sz="2400" dirty="0" smtClean="0"/>
              <a:t>Estar perto o suficiente para poder ser ouvido ao falar com os trabalhadores.</a:t>
            </a:r>
            <a:endParaRPr lang="en-US" sz="2400" dirty="0" smtClean="0"/>
          </a:p>
          <a:p>
            <a:pPr marL="342900" lvl="0" indent="-342900" algn="l">
              <a:spcBef>
                <a:spcPct val="20000"/>
              </a:spcBef>
              <a:buFontTx/>
              <a:buChar char="•"/>
            </a:pPr>
            <a:r>
              <a:rPr lang="pt-BR" sz="2400" dirty="0" smtClean="0"/>
              <a:t>Não ter outra responsabilidade que lhe tire a atenção da função de monitorar.</a:t>
            </a:r>
            <a:endParaRPr lang="en-US" sz="2400" dirty="0" smtClean="0"/>
          </a:p>
          <a:p>
            <a:pPr marL="342900" indent="-342900" algn="l">
              <a:spcBef>
                <a:spcPct val="20000"/>
              </a:spcBef>
            </a:pPr>
            <a:endParaRPr lang="en-US" sz="2400" dirty="0"/>
          </a:p>
        </p:txBody>
      </p:sp>
      <p:sp>
        <p:nvSpPr>
          <p:cNvPr id="304132" name="Rectangle 4"/>
          <p:cNvSpPr>
            <a:spLocks noChangeArrowheads="1"/>
          </p:cNvSpPr>
          <p:nvPr/>
        </p:nvSpPr>
        <p:spPr bwMode="auto">
          <a:xfrm>
            <a:off x="457200" y="228600"/>
            <a:ext cx="8229600" cy="1143000"/>
          </a:xfrm>
          <a:prstGeom prst="rect">
            <a:avLst/>
          </a:prstGeom>
          <a:noFill/>
          <a:ln w="9525">
            <a:noFill/>
            <a:miter lim="800000"/>
            <a:headEnd/>
            <a:tailEnd/>
          </a:ln>
          <a:effectLst/>
        </p:spPr>
        <p:txBody>
          <a:bodyPr anchor="ctr"/>
          <a:lstStyle/>
          <a:p>
            <a:pPr algn="ctr"/>
            <a:r>
              <a:rPr lang="pt-BR" sz="3600" b="1" dirty="0" smtClean="0">
                <a:solidFill>
                  <a:schemeClr val="accent2"/>
                </a:solidFill>
              </a:rPr>
              <a:t>Funções do Monitoramento de Segurança do Plano de Proteção </a:t>
            </a:r>
            <a:r>
              <a:rPr lang="pt-BR" sz="3600" b="1" dirty="0" err="1" smtClean="0">
                <a:solidFill>
                  <a:schemeClr val="accent2"/>
                </a:solidFill>
              </a:rPr>
              <a:t>Antiqueda</a:t>
            </a:r>
            <a:endParaRPr lang="en-US" sz="36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idx="1"/>
          </p:nvPr>
        </p:nvSpPr>
        <p:spPr/>
        <p:txBody>
          <a:bodyPr/>
          <a:lstStyle/>
          <a:p>
            <a:r>
              <a:rPr lang="en-US" dirty="0"/>
              <a:t>   </a:t>
            </a:r>
            <a:r>
              <a:rPr lang="pt-BR" dirty="0" smtClean="0"/>
              <a:t>Um exemplar do plano está no Apêndice E da </a:t>
            </a:r>
            <a:r>
              <a:rPr lang="pt-BR" dirty="0" err="1" smtClean="0"/>
              <a:t>Subparte</a:t>
            </a:r>
            <a:r>
              <a:rPr lang="pt-BR" dirty="0" smtClean="0"/>
              <a:t> M (</a:t>
            </a:r>
            <a:r>
              <a:rPr lang="pt-BR" dirty="0" err="1" smtClean="0"/>
              <a:t>Appendix</a:t>
            </a:r>
            <a:r>
              <a:rPr lang="pt-BR" dirty="0" smtClean="0"/>
              <a:t> E to </a:t>
            </a:r>
            <a:r>
              <a:rPr lang="pt-BR" dirty="0" err="1" smtClean="0"/>
              <a:t>Subpart</a:t>
            </a:r>
            <a:r>
              <a:rPr lang="pt-BR" dirty="0" smtClean="0"/>
              <a:t> M) e pode ser visto no site:</a:t>
            </a:r>
            <a:endParaRPr lang="en-US" dirty="0" smtClean="0"/>
          </a:p>
          <a:p>
            <a:pPr>
              <a:buNone/>
            </a:pPr>
            <a:r>
              <a:rPr lang="pt-BR" dirty="0" smtClean="0"/>
              <a:t> </a:t>
            </a:r>
            <a:endParaRPr lang="en-US" dirty="0" smtClean="0"/>
          </a:p>
          <a:p>
            <a:r>
              <a:rPr lang="pt-BR" dirty="0" smtClean="0"/>
              <a:t>https://www.osha.gov/pls/oshaweb/owadisp.show_document?p_table=STANDARDS&amp;p_id=10927</a:t>
            </a:r>
            <a:endParaRPr lang="en-US" dirty="0" smtClean="0"/>
          </a:p>
          <a:p>
            <a:pPr marL="0" indent="0">
              <a:buFontTx/>
              <a:buNone/>
            </a:pPr>
            <a:endParaRPr lang="en-US" dirty="0"/>
          </a:p>
        </p:txBody>
      </p:sp>
      <p:sp>
        <p:nvSpPr>
          <p:cNvPr id="4" name="Espaço Reservado para Número de Slide 3"/>
          <p:cNvSpPr>
            <a:spLocks noGrp="1"/>
          </p:cNvSpPr>
          <p:nvPr>
            <p:ph type="sldNum" sz="quarter" idx="12"/>
          </p:nvPr>
        </p:nvSpPr>
        <p:spPr/>
        <p:txBody>
          <a:bodyPr/>
          <a:lstStyle/>
          <a:p>
            <a:fld id="{732DDF78-6F29-42B8-BAC5-7573A14A5A36}" type="slidenum">
              <a:rPr lang="en-US"/>
              <a:pPr/>
              <a:t>145</a:t>
            </a:fld>
            <a:endParaRPr lang="en-US"/>
          </a:p>
        </p:txBody>
      </p:sp>
      <p:sp>
        <p:nvSpPr>
          <p:cNvPr id="306179"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4000" b="1" dirty="0" smtClean="0">
                <a:solidFill>
                  <a:schemeClr val="accent2"/>
                </a:solidFill>
              </a:rPr>
              <a:t>Plano de </a:t>
            </a:r>
            <a:r>
              <a:rPr lang="en-US" sz="4000" b="1" dirty="0" err="1" smtClean="0">
                <a:solidFill>
                  <a:schemeClr val="accent2"/>
                </a:solidFill>
              </a:rPr>
              <a:t>Proteção</a:t>
            </a:r>
            <a:r>
              <a:rPr lang="en-US" sz="4000" b="1" dirty="0" smtClean="0">
                <a:solidFill>
                  <a:schemeClr val="accent2"/>
                </a:solidFill>
              </a:rPr>
              <a:t> </a:t>
            </a:r>
            <a:r>
              <a:rPr lang="en-US" sz="4000" b="1" dirty="0" err="1" smtClean="0">
                <a:solidFill>
                  <a:schemeClr val="accent2"/>
                </a:solidFill>
              </a:rPr>
              <a:t>Antiqueda</a:t>
            </a:r>
            <a:r>
              <a:rPr lang="en-US" sz="4000" b="1" dirty="0">
                <a:solidFill>
                  <a:schemeClr val="accent2"/>
                </a:solidFill>
              </a:rPr>
              <a:t/>
            </a:r>
            <a:br>
              <a:rPr lang="en-US" sz="4000" b="1" dirty="0">
                <a:solidFill>
                  <a:schemeClr val="accent2"/>
                </a:solidFill>
              </a:rPr>
            </a:br>
            <a:r>
              <a:rPr lang="en-US" sz="4000" b="1" dirty="0">
                <a:solidFill>
                  <a:schemeClr val="accent2"/>
                </a:solidFill>
              </a:rPr>
              <a:t>1926.502(k)</a:t>
            </a:r>
          </a:p>
        </p:txBody>
      </p:sp>
      <p:pic>
        <p:nvPicPr>
          <p:cNvPr id="5" name="Picture 4"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Título 1"/>
          <p:cNvSpPr>
            <a:spLocks noGrp="1"/>
          </p:cNvSpPr>
          <p:nvPr>
            <p:ph type="title"/>
          </p:nvPr>
        </p:nvSpPr>
        <p:spPr>
          <a:xfrm>
            <a:off x="609600" y="2590800"/>
            <a:ext cx="8229600" cy="1143000"/>
          </a:xfrm>
        </p:spPr>
        <p:txBody>
          <a:bodyPr/>
          <a:lstStyle/>
          <a:p>
            <a:r>
              <a:rPr lang="pt-BR" dirty="0" smtClean="0">
                <a:ea typeface="ＭＳ Ｐゴシック" pitchFamily="-109" charset="-128"/>
                <a:cs typeface="ＭＳ Ｐゴシック" pitchFamily="-109" charset="-128"/>
              </a:rPr>
              <a:t>Escadas</a:t>
            </a:r>
            <a:endParaRPr lang="pt-BR" dirty="0">
              <a:ea typeface="ＭＳ Ｐゴシック" pitchFamily="-109" charset="-128"/>
              <a:cs typeface="ＭＳ Ｐゴシック" pitchFamily="-109" charset="-128"/>
            </a:endParaRPr>
          </a:p>
        </p:txBody>
      </p:sp>
      <p:sp>
        <p:nvSpPr>
          <p:cNvPr id="311299" name="Espaço Reservado para Número de Slide 3"/>
          <p:cNvSpPr>
            <a:spLocks noGrp="1"/>
          </p:cNvSpPr>
          <p:nvPr>
            <p:ph type="sldNum" sz="quarter" idx="10"/>
          </p:nvPr>
        </p:nvSpPr>
        <p:spPr>
          <a:noFill/>
        </p:spPr>
        <p:txBody>
          <a:bodyPr/>
          <a:lstStyle/>
          <a:p>
            <a:fld id="{D4C1D043-C996-1B48-8DB9-C2488D58CC37}" type="slidenum">
              <a:rPr lang="en-US"/>
              <a:pPr/>
              <a:t>146</a:t>
            </a:fld>
            <a:endParaRPr lang="en-US"/>
          </a:p>
        </p:txBody>
      </p:sp>
      <p:pic>
        <p:nvPicPr>
          <p:cNvPr id="4" name="Picture 3" descr="BIC Logo.jpg"/>
          <p:cNvPicPr>
            <a:picLocks noChangeAspect="1"/>
          </p:cNvPicPr>
          <p:nvPr/>
        </p:nvPicPr>
        <p:blipFill>
          <a:blip r:embed="rId2"/>
          <a:stretch>
            <a:fillRect/>
          </a:stretch>
        </p:blipFill>
        <p:spPr>
          <a:xfrm>
            <a:off x="6858000" y="5638800"/>
            <a:ext cx="1905000" cy="932900"/>
          </a:xfrm>
          <a:prstGeom prst="rect">
            <a:avLst/>
          </a:prstGeom>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325" name="Picture 2" descr="C:\Documents and Settings\Computer_Owner\Desktop\Cópia de Nova pasta\20030901_Using_Tools_page002img002.jpg"/>
          <p:cNvPicPr>
            <a:picLocks noChangeAspect="1" noChangeArrowheads="1"/>
          </p:cNvPicPr>
          <p:nvPr/>
        </p:nvPicPr>
        <p:blipFill>
          <a:blip r:embed="rId3"/>
          <a:srcRect/>
          <a:stretch>
            <a:fillRect/>
          </a:stretch>
        </p:blipFill>
        <p:spPr bwMode="auto">
          <a:xfrm>
            <a:off x="1300089" y="274638"/>
            <a:ext cx="6696222" cy="5014029"/>
          </a:xfrm>
          <a:prstGeom prst="rect">
            <a:avLst/>
          </a:prstGeom>
          <a:noFill/>
          <a:ln w="9525">
            <a:noFill/>
            <a:miter lim="800000"/>
            <a:headEnd/>
            <a:tailEnd/>
          </a:ln>
        </p:spPr>
      </p:pic>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73" name="Picture 2" descr="C:\Documents and Settings\Computer_Owner\Desktop\Cópia de Nova pasta\20030901_Using_Tools_page003img001.jpg"/>
          <p:cNvPicPr>
            <a:picLocks noChangeAspect="1" noChangeArrowheads="1"/>
          </p:cNvPicPr>
          <p:nvPr/>
        </p:nvPicPr>
        <p:blipFill>
          <a:blip r:embed="rId3"/>
          <a:srcRect/>
          <a:stretch>
            <a:fillRect/>
          </a:stretch>
        </p:blipFill>
        <p:spPr bwMode="auto">
          <a:xfrm>
            <a:off x="1092004" y="274638"/>
            <a:ext cx="6982851" cy="5105694"/>
          </a:xfrm>
          <a:prstGeom prst="rect">
            <a:avLst/>
          </a:prstGeom>
          <a:noFill/>
          <a:ln w="9525">
            <a:noFill/>
            <a:miter lim="800000"/>
            <a:headEnd/>
            <a:tailEnd/>
          </a:ln>
        </p:spPr>
      </p:pic>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21" name="Picture 2" descr="C:\Documents and Settings\Computer_Owner\Desktop\Cópia de Nova pasta\20030901_Using_Tools_page003img002.jpg"/>
          <p:cNvPicPr>
            <a:picLocks noChangeAspect="1" noChangeArrowheads="1"/>
          </p:cNvPicPr>
          <p:nvPr/>
        </p:nvPicPr>
        <p:blipFill>
          <a:blip r:embed="rId3"/>
          <a:srcRect/>
          <a:stretch>
            <a:fillRect/>
          </a:stretch>
        </p:blipFill>
        <p:spPr bwMode="auto">
          <a:xfrm>
            <a:off x="944294" y="274638"/>
            <a:ext cx="6891412" cy="5174542"/>
          </a:xfrm>
          <a:prstGeom prst="rect">
            <a:avLst/>
          </a:prstGeom>
          <a:noFill/>
          <a:ln w="9525">
            <a:noFill/>
            <a:miter lim="800000"/>
            <a:headEnd/>
            <a:tailEnd/>
          </a:ln>
        </p:spPr>
      </p:pic>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ChangeArrowheads="1"/>
          </p:cNvSpPr>
          <p:nvPr>
            <p:ph type="title"/>
          </p:nvPr>
        </p:nvSpPr>
        <p:spPr>
          <a:xfrm>
            <a:off x="990600" y="1371600"/>
            <a:ext cx="7772400" cy="25908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800">
                <a:solidFill>
                  <a:srgbClr val="003300"/>
                </a:solidFill>
                <a:ea typeface="ＭＳ Ｐゴシック" pitchFamily="-112" charset="-128"/>
                <a:cs typeface="ＭＳ Ｐゴシック" pitchFamily="-112" charset="-128"/>
              </a:rPr>
              <a:t>Ou até...</a:t>
            </a:r>
          </a:p>
        </p:txBody>
      </p:sp>
      <p:pic>
        <p:nvPicPr>
          <p:cNvPr id="3" name="Picture 2"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9" name="Picture 2" descr="C:\Documents and Settings\Computer_Owner\Desktop\Cópia de Nova pasta\20030901_Using_Tools_page003img003.jpg"/>
          <p:cNvPicPr>
            <a:picLocks noChangeAspect="1" noChangeArrowheads="1"/>
          </p:cNvPicPr>
          <p:nvPr/>
        </p:nvPicPr>
        <p:blipFill>
          <a:blip r:embed="rId3"/>
          <a:srcRect/>
          <a:stretch>
            <a:fillRect/>
          </a:stretch>
        </p:blipFill>
        <p:spPr bwMode="auto">
          <a:xfrm>
            <a:off x="940778" y="274638"/>
            <a:ext cx="6993400" cy="5245050"/>
          </a:xfrm>
          <a:prstGeom prst="rect">
            <a:avLst/>
          </a:prstGeom>
          <a:noFill/>
          <a:ln w="9525">
            <a:noFill/>
            <a:miter lim="800000"/>
            <a:headEnd/>
            <a:tailEnd/>
          </a:ln>
        </p:spPr>
      </p:pic>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9" name="Picture 2" descr="C:\Documents and Settings\Computer_Owner\Desktop\Safe-Extension-Ladder-01-ss.jpg"/>
          <p:cNvPicPr>
            <a:picLocks noChangeAspect="1" noChangeArrowheads="1"/>
          </p:cNvPicPr>
          <p:nvPr/>
        </p:nvPicPr>
        <p:blipFill>
          <a:blip r:embed="rId2"/>
          <a:srcRect/>
          <a:stretch>
            <a:fillRect/>
          </a:stretch>
        </p:blipFill>
        <p:spPr bwMode="auto">
          <a:xfrm>
            <a:off x="381000" y="274639"/>
            <a:ext cx="7679788" cy="5394641"/>
          </a:xfrm>
          <a:prstGeom prst="rect">
            <a:avLst/>
          </a:prstGeom>
          <a:noFill/>
          <a:ln w="9525">
            <a:noFill/>
            <a:miter lim="800000"/>
            <a:headEnd/>
            <a:tailEnd/>
          </a:ln>
        </p:spPr>
      </p:pic>
      <p:pic>
        <p:nvPicPr>
          <p:cNvPr id="8" name="Picture 7"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457200" y="253218"/>
            <a:ext cx="8229600" cy="815927"/>
          </a:xfrm>
        </p:spPr>
        <p:txBody>
          <a:bodyPr>
            <a:normAutofit/>
          </a:bodyPr>
          <a:lstStyle/>
          <a:p>
            <a:pPr eaLnBrk="1" hangingPunct="1"/>
            <a:r>
              <a:rPr lang="en-US" dirty="0" err="1" smtClean="0">
                <a:ea typeface="ＭＳ Ｐゴシック" pitchFamily="-109" charset="-128"/>
                <a:cs typeface="ＭＳ Ｐゴシック" pitchFamily="-109" charset="-128"/>
              </a:rPr>
              <a:t>Uso</a:t>
            </a:r>
            <a:r>
              <a:rPr lang="en-US" dirty="0" smtClean="0">
                <a:ea typeface="ＭＳ Ｐゴシック" pitchFamily="-109" charset="-128"/>
                <a:cs typeface="ＭＳ Ｐゴシック" pitchFamily="-109" charset="-128"/>
              </a:rPr>
              <a:t> </a:t>
            </a:r>
            <a:r>
              <a:rPr lang="en-US" dirty="0" err="1" smtClean="0">
                <a:ea typeface="ＭＳ Ｐゴシック" pitchFamily="-109" charset="-128"/>
                <a:cs typeface="ＭＳ Ｐゴシック" pitchFamily="-109" charset="-128"/>
              </a:rPr>
              <a:t>Básico</a:t>
            </a:r>
            <a:r>
              <a:rPr lang="en-US" dirty="0" smtClean="0">
                <a:ea typeface="ＭＳ Ｐゴシック" pitchFamily="-109" charset="-128"/>
                <a:cs typeface="ＭＳ Ｐゴシック" pitchFamily="-109" charset="-128"/>
              </a:rPr>
              <a:t> </a:t>
            </a:r>
            <a:r>
              <a:rPr lang="en-US" dirty="0" err="1" smtClean="0">
                <a:ea typeface="ＭＳ Ｐゴシック" pitchFamily="-109" charset="-128"/>
                <a:cs typeface="ＭＳ Ｐゴシック" pitchFamily="-109" charset="-128"/>
              </a:rPr>
              <a:t>da</a:t>
            </a:r>
            <a:r>
              <a:rPr lang="en-US" dirty="0" smtClean="0">
                <a:ea typeface="ＭＳ Ｐゴシック" pitchFamily="-109" charset="-128"/>
                <a:cs typeface="ＭＳ Ｐゴシック" pitchFamily="-109" charset="-128"/>
              </a:rPr>
              <a:t> </a:t>
            </a:r>
            <a:r>
              <a:rPr lang="en-US" dirty="0" err="1" smtClean="0">
                <a:ea typeface="ＭＳ Ｐゴシック" pitchFamily="-109" charset="-128"/>
                <a:cs typeface="ＭＳ Ｐゴシック" pitchFamily="-109" charset="-128"/>
              </a:rPr>
              <a:t>Escada</a:t>
            </a:r>
            <a:r>
              <a:rPr lang="en-US" dirty="0" smtClean="0">
                <a:ea typeface="ＭＳ Ｐゴシック" pitchFamily="-109" charset="-128"/>
                <a:cs typeface="ＭＳ Ｐゴシック" pitchFamily="-109" charset="-128"/>
              </a:rPr>
              <a:t> </a:t>
            </a:r>
            <a:endParaRPr lang="en-US" dirty="0">
              <a:ea typeface="ＭＳ Ｐゴシック" pitchFamily="-109" charset="-128"/>
              <a:cs typeface="ＭＳ Ｐゴシック" pitchFamily="-109" charset="-128"/>
            </a:endParaRPr>
          </a:p>
        </p:txBody>
      </p:sp>
      <p:sp>
        <p:nvSpPr>
          <p:cNvPr id="11267" name="Rectangle 3"/>
          <p:cNvSpPr>
            <a:spLocks noGrp="1" noChangeArrowheads="1"/>
          </p:cNvSpPr>
          <p:nvPr>
            <p:ph idx="1"/>
          </p:nvPr>
        </p:nvSpPr>
        <p:spPr>
          <a:xfrm>
            <a:off x="457200" y="1069145"/>
            <a:ext cx="8686800" cy="4569655"/>
          </a:xfrm>
        </p:spPr>
        <p:txBody>
          <a:bodyPr>
            <a:normAutofit/>
          </a:bodyPr>
          <a:lstStyle/>
          <a:p>
            <a:pPr eaLnBrk="1" hangingPunct="1"/>
            <a:r>
              <a:rPr lang="en-US" b="1" dirty="0" err="1" smtClean="0">
                <a:ea typeface="ＭＳ Ｐゴシック" pitchFamily="-109" charset="-128"/>
                <a:cs typeface="ＭＳ Ｐゴシック" pitchFamily="-109" charset="-128"/>
              </a:rPr>
              <a:t>Não</a:t>
            </a:r>
            <a:r>
              <a:rPr lang="en-US" b="1" dirty="0" smtClean="0">
                <a:ea typeface="ＭＳ Ｐゴシック" pitchFamily="-109" charset="-128"/>
                <a:cs typeface="ＭＳ Ｐゴシック" pitchFamily="-109" charset="-128"/>
              </a:rPr>
              <a:t> </a:t>
            </a:r>
            <a:r>
              <a:rPr lang="en-US" b="1" dirty="0" err="1" smtClean="0">
                <a:ea typeface="ＭＳ Ｐゴシック" pitchFamily="-109" charset="-128"/>
                <a:cs typeface="ＭＳ Ｐゴシック" pitchFamily="-109" charset="-128"/>
              </a:rPr>
              <a:t>mova</a:t>
            </a:r>
            <a:r>
              <a:rPr lang="en-US" b="1" dirty="0" smtClean="0">
                <a:ea typeface="ＭＳ Ｐゴシック" pitchFamily="-109" charset="-128"/>
                <a:cs typeface="ＭＳ Ｐゴシック" pitchFamily="-109" charset="-128"/>
              </a:rPr>
              <a:t> a </a:t>
            </a:r>
            <a:r>
              <a:rPr lang="en-US" b="1" dirty="0" err="1" smtClean="0">
                <a:ea typeface="ＭＳ Ｐゴシック" pitchFamily="-109" charset="-128"/>
                <a:cs typeface="ＭＳ Ｐゴシック" pitchFamily="-109" charset="-128"/>
              </a:rPr>
              <a:t>escada</a:t>
            </a:r>
            <a:r>
              <a:rPr lang="en-US" b="1" dirty="0" smtClean="0">
                <a:ea typeface="ＭＳ Ｐゴシック" pitchFamily="-109" charset="-128"/>
                <a:cs typeface="ＭＳ Ｐゴシック" pitchFamily="-109" charset="-128"/>
              </a:rPr>
              <a:t> </a:t>
            </a:r>
            <a:r>
              <a:rPr lang="en-US" b="1" dirty="0" err="1" smtClean="0">
                <a:ea typeface="ＭＳ Ｐゴシック" pitchFamily="-109" charset="-128"/>
                <a:cs typeface="ＭＳ Ｐゴシック" pitchFamily="-109" charset="-128"/>
              </a:rPr>
              <a:t>enquanto</a:t>
            </a:r>
            <a:r>
              <a:rPr lang="en-US" b="1" dirty="0" smtClean="0">
                <a:ea typeface="ＭＳ Ｐゴシック" pitchFamily="-109" charset="-128"/>
                <a:cs typeface="ＭＳ Ｐゴシック" pitchFamily="-109" charset="-128"/>
              </a:rPr>
              <a:t> </a:t>
            </a:r>
            <a:r>
              <a:rPr lang="en-US" b="1" dirty="0" err="1" smtClean="0">
                <a:ea typeface="ＭＳ Ｐゴシック" pitchFamily="-109" charset="-128"/>
                <a:cs typeface="ＭＳ Ｐゴシック" pitchFamily="-109" charset="-128"/>
              </a:rPr>
              <a:t>estiver</a:t>
            </a:r>
            <a:r>
              <a:rPr lang="en-US" b="1" dirty="0" smtClean="0">
                <a:ea typeface="ＭＳ Ｐゴシック" pitchFamily="-109" charset="-128"/>
                <a:cs typeface="ＭＳ Ｐゴシック" pitchFamily="-109" charset="-128"/>
              </a:rPr>
              <a:t> </a:t>
            </a:r>
            <a:r>
              <a:rPr lang="en-US" b="1" dirty="0" err="1" smtClean="0">
                <a:ea typeface="ＭＳ Ｐゴシック" pitchFamily="-109" charset="-128"/>
                <a:cs typeface="ＭＳ Ｐゴシック" pitchFamily="-109" charset="-128"/>
              </a:rPr>
              <a:t>sendo</a:t>
            </a:r>
            <a:r>
              <a:rPr lang="en-US" b="1" dirty="0" smtClean="0">
                <a:ea typeface="ＭＳ Ｐゴシック" pitchFamily="-109" charset="-128"/>
                <a:cs typeface="ＭＳ Ｐゴシック" pitchFamily="-109" charset="-128"/>
              </a:rPr>
              <a:t> </a:t>
            </a:r>
            <a:r>
              <a:rPr lang="en-US" b="1" dirty="0" err="1" smtClean="0">
                <a:ea typeface="ＭＳ Ｐゴシック" pitchFamily="-109" charset="-128"/>
                <a:cs typeface="ＭＳ Ｐゴシック" pitchFamily="-109" charset="-128"/>
              </a:rPr>
              <a:t>utilizada</a:t>
            </a:r>
            <a:r>
              <a:rPr lang="en-US" b="1" dirty="0" smtClean="0">
                <a:ea typeface="ＭＳ Ｐゴシック" pitchFamily="-109" charset="-128"/>
                <a:cs typeface="ＭＳ Ｐゴシック" pitchFamily="-109" charset="-128"/>
              </a:rPr>
              <a:t>.</a:t>
            </a:r>
            <a:endParaRPr lang="en-US" b="1" dirty="0">
              <a:ea typeface="ＭＳ Ｐゴシック" pitchFamily="-109" charset="-128"/>
              <a:cs typeface="ＭＳ Ｐゴシック" pitchFamily="-109" charset="-128"/>
            </a:endParaRPr>
          </a:p>
          <a:p>
            <a:pPr eaLnBrk="1" hangingPunct="1"/>
            <a:r>
              <a:rPr lang="en-US" b="1" dirty="0" err="1" smtClean="0">
                <a:ea typeface="ＭＳ Ｐゴシック" pitchFamily="-109" charset="-128"/>
                <a:cs typeface="ＭＳ Ｐゴシック" pitchFamily="-109" charset="-128"/>
              </a:rPr>
              <a:t>Não</a:t>
            </a:r>
            <a:r>
              <a:rPr lang="en-US" b="1" dirty="0" smtClean="0">
                <a:ea typeface="ＭＳ Ｐゴシック" pitchFamily="-109" charset="-128"/>
                <a:cs typeface="ＭＳ Ｐゴシック" pitchFamily="-109" charset="-128"/>
              </a:rPr>
              <a:t> </a:t>
            </a:r>
            <a:r>
              <a:rPr lang="en-US" b="1" dirty="0" err="1" smtClean="0">
                <a:ea typeface="ＭＳ Ｐゴシック" pitchFamily="-109" charset="-128"/>
                <a:cs typeface="ＭＳ Ｐゴシック" pitchFamily="-109" charset="-128"/>
              </a:rPr>
              <a:t>sobrecarregue</a:t>
            </a:r>
            <a:r>
              <a:rPr lang="en-US" b="1" dirty="0" smtClean="0">
                <a:ea typeface="ＭＳ Ｐゴシック" pitchFamily="-109" charset="-128"/>
                <a:cs typeface="ＭＳ Ｐゴシック" pitchFamily="-109" charset="-128"/>
              </a:rPr>
              <a:t> a </a:t>
            </a:r>
            <a:r>
              <a:rPr lang="en-US" b="1" dirty="0" err="1" smtClean="0">
                <a:ea typeface="ＭＳ Ｐゴシック" pitchFamily="-109" charset="-128"/>
                <a:cs typeface="ＭＳ Ｐゴシック" pitchFamily="-109" charset="-128"/>
              </a:rPr>
              <a:t>escada</a:t>
            </a:r>
            <a:r>
              <a:rPr lang="en-US" b="1" dirty="0" smtClean="0">
                <a:ea typeface="ＭＳ Ｐゴシック" pitchFamily="-109" charset="-128"/>
                <a:cs typeface="ＭＳ Ｐゴシック" pitchFamily="-109" charset="-128"/>
              </a:rPr>
              <a:t>.</a:t>
            </a:r>
            <a:endParaRPr lang="en-US" b="1" dirty="0">
              <a:ea typeface="ＭＳ Ｐゴシック" pitchFamily="-109" charset="-128"/>
              <a:cs typeface="ＭＳ Ｐゴシック" pitchFamily="-109" charset="-128"/>
            </a:endParaRPr>
          </a:p>
          <a:p>
            <a:pPr eaLnBrk="1" hangingPunct="1"/>
            <a:r>
              <a:rPr lang="en-US" b="1" dirty="0" err="1" smtClean="0">
                <a:ea typeface="ＭＳ Ｐゴシック" pitchFamily="-109" charset="-128"/>
                <a:cs typeface="ＭＳ Ｐゴシック" pitchFamily="-109" charset="-128"/>
              </a:rPr>
              <a:t>Faça</a:t>
            </a:r>
            <a:r>
              <a:rPr lang="en-US" b="1" dirty="0" smtClean="0">
                <a:ea typeface="ＭＳ Ｐゴシック" pitchFamily="-109" charset="-128"/>
                <a:cs typeface="ＭＳ Ｐゴシック" pitchFamily="-109" charset="-128"/>
              </a:rPr>
              <a:t> </a:t>
            </a:r>
            <a:r>
              <a:rPr lang="en-US" b="1" dirty="0" err="1" smtClean="0">
                <a:ea typeface="ＭＳ Ｐゴシック" pitchFamily="-109" charset="-128"/>
                <a:cs typeface="ＭＳ Ｐゴシック" pitchFamily="-109" charset="-128"/>
              </a:rPr>
              <a:t>inspeções</a:t>
            </a:r>
            <a:r>
              <a:rPr lang="en-US" b="1" dirty="0" smtClean="0">
                <a:ea typeface="ＭＳ Ｐゴシック" pitchFamily="-109" charset="-128"/>
                <a:cs typeface="ＭＳ Ｐゴシック" pitchFamily="-109" charset="-128"/>
              </a:rPr>
              <a:t> e </a:t>
            </a:r>
            <a:r>
              <a:rPr lang="en-US" b="1" dirty="0" err="1" smtClean="0">
                <a:ea typeface="ＭＳ Ｐゴシック" pitchFamily="-109" charset="-128"/>
                <a:cs typeface="ＭＳ Ｐゴシック" pitchFamily="-109" charset="-128"/>
              </a:rPr>
              <a:t>manutenções</a:t>
            </a:r>
            <a:r>
              <a:rPr lang="en-US" b="1" dirty="0" smtClean="0">
                <a:ea typeface="ＭＳ Ｐゴシック" pitchFamily="-109" charset="-128"/>
                <a:cs typeface="ＭＳ Ｐゴシック" pitchFamily="-109" charset="-128"/>
              </a:rPr>
              <a:t> </a:t>
            </a:r>
            <a:r>
              <a:rPr lang="en-US" b="1" dirty="0" err="1" smtClean="0">
                <a:ea typeface="ＭＳ Ｐゴシック" pitchFamily="-109" charset="-128"/>
                <a:cs typeface="ＭＳ Ｐゴシック" pitchFamily="-109" charset="-128"/>
              </a:rPr>
              <a:t>na</a:t>
            </a:r>
            <a:r>
              <a:rPr lang="en-US" b="1" dirty="0" smtClean="0">
                <a:ea typeface="ＭＳ Ｐゴシック" pitchFamily="-109" charset="-128"/>
                <a:cs typeface="ＭＳ Ｐゴシック" pitchFamily="-109" charset="-128"/>
              </a:rPr>
              <a:t> </a:t>
            </a:r>
            <a:r>
              <a:rPr lang="en-US" b="1" dirty="0" err="1" smtClean="0">
                <a:ea typeface="ＭＳ Ｐゴシック" pitchFamily="-109" charset="-128"/>
                <a:cs typeface="ＭＳ Ｐゴシック" pitchFamily="-109" charset="-128"/>
              </a:rPr>
              <a:t>escada</a:t>
            </a:r>
            <a:r>
              <a:rPr lang="en-US" b="1" dirty="0" smtClean="0">
                <a:ea typeface="ＭＳ Ｐゴシック" pitchFamily="-109" charset="-128"/>
                <a:cs typeface="ＭＳ Ｐゴシック" pitchFamily="-109" charset="-128"/>
              </a:rPr>
              <a:t>.</a:t>
            </a:r>
            <a:endParaRPr lang="en-US" b="1" dirty="0">
              <a:ea typeface="ＭＳ Ｐゴシック" pitchFamily="-109" charset="-128"/>
              <a:cs typeface="ＭＳ Ｐゴシック" pitchFamily="-109" charset="-128"/>
            </a:endParaRPr>
          </a:p>
          <a:p>
            <a:pPr eaLnBrk="1" hangingPunct="1"/>
            <a:r>
              <a:rPr lang="en-US" b="1" dirty="0" err="1" smtClean="0">
                <a:ea typeface="ＭＳ Ｐゴシック" pitchFamily="-109" charset="-128"/>
                <a:cs typeface="ＭＳ Ｐゴシック" pitchFamily="-109" charset="-128"/>
              </a:rPr>
              <a:t>Não</a:t>
            </a:r>
            <a:r>
              <a:rPr lang="en-US" b="1" dirty="0" smtClean="0">
                <a:ea typeface="ＭＳ Ｐゴシック" pitchFamily="-109" charset="-128"/>
                <a:cs typeface="ＭＳ Ｐゴシック" pitchFamily="-109" charset="-128"/>
              </a:rPr>
              <a:t> utilize a </a:t>
            </a:r>
            <a:r>
              <a:rPr lang="en-US" b="1" dirty="0" err="1" smtClean="0">
                <a:ea typeface="ＭＳ Ｐゴシック" pitchFamily="-109" charset="-128"/>
                <a:cs typeface="ＭＳ Ｐゴシック" pitchFamily="-109" charset="-128"/>
              </a:rPr>
              <a:t>escada</a:t>
            </a:r>
            <a:r>
              <a:rPr lang="en-US" b="1" dirty="0" smtClean="0">
                <a:ea typeface="ＭＳ Ｐゴシック" pitchFamily="-109" charset="-128"/>
                <a:cs typeface="ＭＳ Ｐゴシック" pitchFamily="-109" charset="-128"/>
              </a:rPr>
              <a:t> </a:t>
            </a:r>
            <a:r>
              <a:rPr lang="en-US" b="1" dirty="0" err="1" smtClean="0">
                <a:ea typeface="ＭＳ Ｐゴシック" pitchFamily="-109" charset="-128"/>
                <a:cs typeface="ＭＳ Ｐゴシック" pitchFamily="-109" charset="-128"/>
              </a:rPr>
              <a:t>em</a:t>
            </a:r>
            <a:r>
              <a:rPr lang="en-US" b="1" dirty="0" smtClean="0">
                <a:ea typeface="ＭＳ Ｐゴシック" pitchFamily="-109" charset="-128"/>
                <a:cs typeface="ＭＳ Ｐゴシック" pitchFamily="-109" charset="-128"/>
              </a:rPr>
              <a:t> superficies </a:t>
            </a:r>
            <a:r>
              <a:rPr lang="en-US" b="1" dirty="0" err="1" smtClean="0">
                <a:ea typeface="ＭＳ Ｐゴシック" pitchFamily="-109" charset="-128"/>
                <a:cs typeface="ＭＳ Ｐゴシック" pitchFamily="-109" charset="-128"/>
              </a:rPr>
              <a:t>escorregadias</a:t>
            </a:r>
            <a:r>
              <a:rPr lang="en-US" b="1" dirty="0" smtClean="0">
                <a:ea typeface="ＭＳ Ｐゴシック" pitchFamily="-109" charset="-128"/>
                <a:cs typeface="ＭＳ Ｐゴシック" pitchFamily="-109" charset="-128"/>
              </a:rPr>
              <a:t>.</a:t>
            </a:r>
            <a:endParaRPr lang="en-US" b="1" dirty="0">
              <a:ea typeface="ＭＳ Ｐゴシック" pitchFamily="-109" charset="-128"/>
              <a:cs typeface="ＭＳ Ｐゴシック" pitchFamily="-109" charset="-128"/>
            </a:endParaRPr>
          </a:p>
          <a:p>
            <a:pPr eaLnBrk="1" hangingPunct="1"/>
            <a:r>
              <a:rPr lang="en-US" b="1" dirty="0" smtClean="0">
                <a:ea typeface="ＭＳ Ｐゴシック" pitchFamily="-109" charset="-128"/>
                <a:cs typeface="ＭＳ Ｐゴシック" pitchFamily="-109" charset="-128"/>
              </a:rPr>
              <a:t>Use </a:t>
            </a:r>
            <a:r>
              <a:rPr lang="en-US" b="1" dirty="0" err="1" smtClean="0">
                <a:ea typeface="ＭＳ Ｐゴシック" pitchFamily="-109" charset="-128"/>
                <a:cs typeface="ＭＳ Ｐゴシック" pitchFamily="-109" charset="-128"/>
              </a:rPr>
              <a:t>escadas</a:t>
            </a:r>
            <a:r>
              <a:rPr lang="en-US" b="1" dirty="0" smtClean="0">
                <a:ea typeface="ＭＳ Ｐゴシック" pitchFamily="-109" charset="-128"/>
                <a:cs typeface="ＭＳ Ｐゴシック" pitchFamily="-109" charset="-128"/>
              </a:rPr>
              <a:t> </a:t>
            </a:r>
            <a:r>
              <a:rPr lang="en-US" b="1" dirty="0" err="1" smtClean="0">
                <a:ea typeface="ＭＳ Ｐゴシック" pitchFamily="-109" charset="-128"/>
                <a:cs typeface="ＭＳ Ｐゴシック" pitchFamily="-109" charset="-128"/>
              </a:rPr>
              <a:t>que</a:t>
            </a:r>
            <a:r>
              <a:rPr lang="en-US" b="1" dirty="0" smtClean="0">
                <a:ea typeface="ＭＳ Ｐゴシック" pitchFamily="-109" charset="-128"/>
                <a:cs typeface="ＭＳ Ｐゴシック" pitchFamily="-109" charset="-128"/>
              </a:rPr>
              <a:t> </a:t>
            </a:r>
            <a:r>
              <a:rPr lang="en-US" b="1" dirty="0" err="1" smtClean="0">
                <a:ea typeface="ＭＳ Ｐゴシック" pitchFamily="-109" charset="-128"/>
                <a:cs typeface="ＭＳ Ｐゴシック" pitchFamily="-109" charset="-128"/>
              </a:rPr>
              <a:t>não</a:t>
            </a:r>
            <a:r>
              <a:rPr lang="en-US" b="1" dirty="0" smtClean="0">
                <a:ea typeface="ＭＳ Ｐゴシック" pitchFamily="-109" charset="-128"/>
                <a:cs typeface="ＭＳ Ｐゴシック" pitchFamily="-109" charset="-128"/>
              </a:rPr>
              <a:t> </a:t>
            </a:r>
            <a:r>
              <a:rPr lang="en-US" b="1" dirty="0" err="1" smtClean="0">
                <a:ea typeface="ＭＳ Ｐゴシック" pitchFamily="-109" charset="-128"/>
                <a:cs typeface="ＭＳ Ｐゴシック" pitchFamily="-109" charset="-128"/>
              </a:rPr>
              <a:t>conduzem</a:t>
            </a:r>
            <a:r>
              <a:rPr lang="en-US" b="1" dirty="0" smtClean="0">
                <a:ea typeface="ＭＳ Ｐゴシック" pitchFamily="-109" charset="-128"/>
                <a:cs typeface="ＭＳ Ｐゴシック" pitchFamily="-109" charset="-128"/>
              </a:rPr>
              <a:t> </a:t>
            </a:r>
            <a:r>
              <a:rPr lang="en-US" b="1" dirty="0" err="1" smtClean="0">
                <a:ea typeface="ＭＳ Ｐゴシック" pitchFamily="-109" charset="-128"/>
                <a:cs typeface="ＭＳ Ｐゴシック" pitchFamily="-109" charset="-128"/>
              </a:rPr>
              <a:t>energia</a:t>
            </a:r>
            <a:r>
              <a:rPr lang="en-US" b="1" dirty="0" smtClean="0">
                <a:ea typeface="ＭＳ Ｐゴシック" pitchFamily="-109" charset="-128"/>
                <a:cs typeface="ＭＳ Ｐゴシック" pitchFamily="-109" charset="-128"/>
              </a:rPr>
              <a:t> </a:t>
            </a:r>
            <a:r>
              <a:rPr lang="en-US" b="1" dirty="0" err="1" smtClean="0">
                <a:ea typeface="ＭＳ Ｐゴシック" pitchFamily="-109" charset="-128"/>
                <a:cs typeface="ＭＳ Ｐゴシック" pitchFamily="-109" charset="-128"/>
              </a:rPr>
              <a:t>quando</a:t>
            </a:r>
            <a:r>
              <a:rPr lang="en-US" b="1" dirty="0" smtClean="0">
                <a:ea typeface="ＭＳ Ｐゴシック" pitchFamily="-109" charset="-128"/>
                <a:cs typeface="ＭＳ Ｐゴシック" pitchFamily="-109" charset="-128"/>
              </a:rPr>
              <a:t> </a:t>
            </a:r>
            <a:r>
              <a:rPr lang="en-US" b="1" dirty="0" err="1" smtClean="0">
                <a:ea typeface="ＭＳ Ｐゴシック" pitchFamily="-109" charset="-128"/>
                <a:cs typeface="ＭＳ Ｐゴシック" pitchFamily="-109" charset="-128"/>
              </a:rPr>
              <a:t>estiver</a:t>
            </a:r>
            <a:r>
              <a:rPr lang="en-US" b="1" dirty="0" smtClean="0">
                <a:ea typeface="ＭＳ Ｐゴシック" pitchFamily="-109" charset="-128"/>
                <a:cs typeface="ＭＳ Ｐゴシック" pitchFamily="-109" charset="-128"/>
              </a:rPr>
              <a:t> </a:t>
            </a:r>
            <a:r>
              <a:rPr lang="en-US" b="1" dirty="0" err="1" smtClean="0">
                <a:ea typeface="ＭＳ Ｐゴシック" pitchFamily="-109" charset="-128"/>
                <a:cs typeface="ＭＳ Ｐゴシック" pitchFamily="-109" charset="-128"/>
              </a:rPr>
              <a:t>trabalhando</a:t>
            </a:r>
            <a:r>
              <a:rPr lang="en-US" b="1" dirty="0" smtClean="0">
                <a:ea typeface="ＭＳ Ｐゴシック" pitchFamily="-109" charset="-128"/>
                <a:cs typeface="ＭＳ Ｐゴシック" pitchFamily="-109" charset="-128"/>
              </a:rPr>
              <a:t> </a:t>
            </a:r>
            <a:r>
              <a:rPr lang="en-US" b="1" dirty="0" err="1" smtClean="0">
                <a:ea typeface="ＭＳ Ｐゴシック" pitchFamily="-109" charset="-128"/>
                <a:cs typeface="ＭＳ Ｐゴシック" pitchFamily="-109" charset="-128"/>
              </a:rPr>
              <a:t>perto</a:t>
            </a:r>
            <a:r>
              <a:rPr lang="en-US" b="1" dirty="0" smtClean="0">
                <a:ea typeface="ＭＳ Ｐゴシック" pitchFamily="-109" charset="-128"/>
                <a:cs typeface="ＭＳ Ｐゴシック" pitchFamily="-109" charset="-128"/>
              </a:rPr>
              <a:t> </a:t>
            </a:r>
            <a:r>
              <a:rPr lang="en-US" b="1" dirty="0" err="1" smtClean="0">
                <a:ea typeface="ＭＳ Ｐゴシック" pitchFamily="-109" charset="-128"/>
                <a:cs typeface="ＭＳ Ｐゴシック" pitchFamily="-109" charset="-128"/>
              </a:rPr>
              <a:t>da</a:t>
            </a:r>
            <a:r>
              <a:rPr lang="en-US" b="1" dirty="0" smtClean="0">
                <a:ea typeface="ＭＳ Ｐゴシック" pitchFamily="-109" charset="-128"/>
                <a:cs typeface="ＭＳ Ｐゴシック" pitchFamily="-109" charset="-128"/>
              </a:rPr>
              <a:t> </a:t>
            </a:r>
            <a:r>
              <a:rPr lang="en-US" b="1" dirty="0" err="1" smtClean="0">
                <a:ea typeface="ＭＳ Ｐゴシック" pitchFamily="-109" charset="-128"/>
                <a:cs typeface="ＭＳ Ｐゴシック" pitchFamily="-109" charset="-128"/>
              </a:rPr>
              <a:t>eletricidade</a:t>
            </a:r>
            <a:r>
              <a:rPr lang="en-US" b="1" dirty="0" smtClean="0">
                <a:ea typeface="ＭＳ Ｐゴシック" pitchFamily="-109" charset="-128"/>
                <a:cs typeface="ＭＳ Ｐゴシック" pitchFamily="-109" charset="-128"/>
              </a:rPr>
              <a:t>.</a:t>
            </a:r>
            <a:endParaRPr lang="en-US" b="1" dirty="0">
              <a:ea typeface="ＭＳ Ｐゴシック" pitchFamily="-109" charset="-128"/>
              <a:cs typeface="ＭＳ Ｐゴシック" pitchFamily="-109" charset="-128"/>
            </a:endParaRPr>
          </a:p>
        </p:txBody>
      </p:sp>
      <p:pic>
        <p:nvPicPr>
          <p:cNvPr id="5" name="Picture 4"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ox(in)">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box(in)">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box(in)">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box(in)">
                                      <p:cBhvr>
                                        <p:cTn id="22" dur="500"/>
                                        <p:tgtEl>
                                          <p:spTgt spid="11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box(in)">
                                      <p:cBhvr>
                                        <p:cTn id="27"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Título 1"/>
          <p:cNvSpPr>
            <a:spLocks noGrp="1"/>
          </p:cNvSpPr>
          <p:nvPr>
            <p:ph type="title"/>
          </p:nvPr>
        </p:nvSpPr>
        <p:spPr>
          <a:xfrm>
            <a:off x="533400" y="2057400"/>
            <a:ext cx="8229600" cy="1143000"/>
          </a:xfrm>
        </p:spPr>
        <p:txBody>
          <a:bodyPr/>
          <a:lstStyle/>
          <a:p>
            <a:r>
              <a:rPr lang="pt-BR" dirty="0" smtClean="0">
                <a:ea typeface="ＭＳ Ｐゴシック" pitchFamily="-109" charset="-128"/>
                <a:cs typeface="ＭＳ Ｐゴシック" pitchFamily="-109" charset="-128"/>
              </a:rPr>
              <a:t>O que está errado?</a:t>
            </a:r>
            <a:endParaRPr lang="pt-BR" dirty="0">
              <a:ea typeface="ＭＳ Ｐゴシック" pitchFamily="-109" charset="-128"/>
              <a:cs typeface="ＭＳ Ｐゴシック" pitchFamily="-109" charset="-128"/>
            </a:endParaRPr>
          </a:p>
        </p:txBody>
      </p:sp>
      <p:pic>
        <p:nvPicPr>
          <p:cNvPr id="4" name="Picture 3" descr="BIC Logo.jpg"/>
          <p:cNvPicPr>
            <a:picLocks noChangeAspect="1"/>
          </p:cNvPicPr>
          <p:nvPr/>
        </p:nvPicPr>
        <p:blipFill>
          <a:blip r:embed="rId2"/>
          <a:stretch>
            <a:fillRect/>
          </a:stretch>
        </p:blipFill>
        <p:spPr>
          <a:xfrm>
            <a:off x="6858000" y="5638800"/>
            <a:ext cx="1905000" cy="932900"/>
          </a:xfrm>
          <a:prstGeom prst="rect">
            <a:avLst/>
          </a:prstGeom>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OnPkp"/>
          <p:cNvPicPr>
            <a:picLocks noChangeAspect="1" noChangeArrowheads="1"/>
          </p:cNvPicPr>
          <p:nvPr/>
        </p:nvPicPr>
        <p:blipFill>
          <a:blip r:embed="rId3"/>
          <a:srcRect/>
          <a:stretch>
            <a:fillRect/>
          </a:stretch>
        </p:blipFill>
        <p:spPr bwMode="auto">
          <a:xfrm>
            <a:off x="0" y="152400"/>
            <a:ext cx="4286250" cy="5038578"/>
          </a:xfrm>
          <a:prstGeom prst="rect">
            <a:avLst/>
          </a:prstGeom>
          <a:noFill/>
          <a:ln w="9525">
            <a:noFill/>
            <a:miter lim="800000"/>
            <a:headEnd/>
            <a:tailEnd/>
          </a:ln>
        </p:spPr>
      </p:pic>
      <p:sp>
        <p:nvSpPr>
          <p:cNvPr id="8" name="Seta para baixo 7"/>
          <p:cNvSpPr/>
          <p:nvPr/>
        </p:nvSpPr>
        <p:spPr>
          <a:xfrm rot="2432393">
            <a:off x="3473450" y="2093891"/>
            <a:ext cx="714375" cy="1500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defRPr/>
            </a:pPr>
            <a:endParaRPr lang="pt-BR">
              <a:solidFill>
                <a:srgbClr val="FFFFFF"/>
              </a:solidFill>
              <a:ea typeface="ＭＳ Ｐゴシック" pitchFamily="-109" charset="-128"/>
              <a:cs typeface="ＭＳ Ｐゴシック" pitchFamily="-109" charset="-128"/>
            </a:endParaRPr>
          </a:p>
        </p:txBody>
      </p:sp>
      <p:sp>
        <p:nvSpPr>
          <p:cNvPr id="9" name="Seta para a direita 8"/>
          <p:cNvSpPr/>
          <p:nvPr/>
        </p:nvSpPr>
        <p:spPr>
          <a:xfrm rot="7192013">
            <a:off x="1660801" y="1312362"/>
            <a:ext cx="1428750" cy="785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defRPr/>
            </a:pPr>
            <a:endParaRPr lang="pt-BR">
              <a:solidFill>
                <a:srgbClr val="FFFFFF"/>
              </a:solidFill>
              <a:ea typeface="ＭＳ Ｐゴシック" pitchFamily="-109" charset="-128"/>
              <a:cs typeface="ＭＳ Ｐゴシック" pitchFamily="-109" charset="-128"/>
            </a:endParaRPr>
          </a:p>
        </p:txBody>
      </p:sp>
      <p:sp>
        <p:nvSpPr>
          <p:cNvPr id="10" name="Seta para baixo 9"/>
          <p:cNvSpPr/>
          <p:nvPr/>
        </p:nvSpPr>
        <p:spPr>
          <a:xfrm rot="3510218">
            <a:off x="6969919" y="3090069"/>
            <a:ext cx="714375" cy="1500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defRPr/>
            </a:pPr>
            <a:endParaRPr lang="pt-BR">
              <a:solidFill>
                <a:srgbClr val="FFFFFF"/>
              </a:solidFill>
              <a:ea typeface="ＭＳ Ｐゴシック" pitchFamily="-109" charset="-128"/>
              <a:cs typeface="ＭＳ Ｐゴシック" pitchFamily="-109" charset="-128"/>
            </a:endParaRPr>
          </a:p>
        </p:txBody>
      </p:sp>
      <p:sp>
        <p:nvSpPr>
          <p:cNvPr id="11" name="Seta para baixo 10"/>
          <p:cNvSpPr/>
          <p:nvPr/>
        </p:nvSpPr>
        <p:spPr>
          <a:xfrm>
            <a:off x="7429500" y="2843983"/>
            <a:ext cx="42862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defRPr/>
            </a:pPr>
            <a:endParaRPr lang="pt-BR">
              <a:solidFill>
                <a:srgbClr val="FFFFFF"/>
              </a:solidFill>
              <a:ea typeface="ＭＳ Ｐゴシック" pitchFamily="-109" charset="-128"/>
              <a:cs typeface="ＭＳ Ｐゴシック" pitchFamily="-109" charset="-128"/>
            </a:endParaRPr>
          </a:p>
        </p:txBody>
      </p:sp>
      <p:pic>
        <p:nvPicPr>
          <p:cNvPr id="12" name="Picture 4" descr="OlveroStpldr"/>
          <p:cNvPicPr>
            <a:picLocks noChangeAspect="1" noChangeArrowheads="1"/>
          </p:cNvPicPr>
          <p:nvPr/>
        </p:nvPicPr>
        <p:blipFill>
          <a:blip r:embed="rId4"/>
          <a:srcRect/>
          <a:stretch>
            <a:fillRect/>
          </a:stretch>
        </p:blipFill>
        <p:spPr bwMode="auto">
          <a:xfrm>
            <a:off x="4589628" y="152400"/>
            <a:ext cx="4500562" cy="5038578"/>
          </a:xfrm>
          <a:prstGeom prst="rect">
            <a:avLst/>
          </a:prstGeom>
          <a:noFill/>
          <a:ln w="9525">
            <a:noFill/>
            <a:miter lim="800000"/>
            <a:headEnd/>
            <a:tailEnd/>
          </a:ln>
        </p:spPr>
      </p:pic>
      <p:pic>
        <p:nvPicPr>
          <p:cNvPr id="13" name="Picture 12" descr="BIC Logo.jpg"/>
          <p:cNvPicPr>
            <a:picLocks noChangeAspect="1"/>
          </p:cNvPicPr>
          <p:nvPr/>
        </p:nvPicPr>
        <p:blipFill>
          <a:blip r:embed="rId5"/>
          <a:stretch>
            <a:fillRect/>
          </a:stretch>
        </p:blipFill>
        <p:spPr>
          <a:xfrm>
            <a:off x="6858000" y="5638800"/>
            <a:ext cx="1905000" cy="9329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ox(in)">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Retângulo 2"/>
          <p:cNvSpPr>
            <a:spLocks noChangeArrowheads="1"/>
          </p:cNvSpPr>
          <p:nvPr/>
        </p:nvSpPr>
        <p:spPr bwMode="auto">
          <a:xfrm>
            <a:off x="3200400" y="3581400"/>
            <a:ext cx="533400" cy="304800"/>
          </a:xfrm>
          <a:prstGeom prst="rect">
            <a:avLst/>
          </a:prstGeom>
          <a:solidFill>
            <a:schemeClr val="tx1"/>
          </a:solidFill>
          <a:ln w="9525">
            <a:solidFill>
              <a:schemeClr val="tx1"/>
            </a:solidFill>
            <a:round/>
            <a:headEnd/>
            <a:tailEnd/>
          </a:ln>
        </p:spPr>
        <p:txBody>
          <a:bodyPr>
            <a:prstTxWarp prst="textNoShape">
              <a:avLst/>
            </a:prstTxWarp>
          </a:bodyPr>
          <a:lstStyle/>
          <a:p>
            <a:endParaRPr lang="pt-BR"/>
          </a:p>
        </p:txBody>
      </p:sp>
      <p:pic>
        <p:nvPicPr>
          <p:cNvPr id="326662" name="Picture 2" descr="C:\Documents and Settings\Computer_Owner\Desktop\Construcao\DSC00178.JPG"/>
          <p:cNvPicPr>
            <a:picLocks noChangeAspect="1" noChangeArrowheads="1"/>
          </p:cNvPicPr>
          <p:nvPr/>
        </p:nvPicPr>
        <p:blipFill>
          <a:blip r:embed="rId3"/>
          <a:srcRect/>
          <a:stretch>
            <a:fillRect/>
          </a:stretch>
        </p:blipFill>
        <p:spPr bwMode="auto">
          <a:xfrm>
            <a:off x="759655" y="378900"/>
            <a:ext cx="7329268" cy="5276313"/>
          </a:xfrm>
          <a:prstGeom prst="rect">
            <a:avLst/>
          </a:prstGeom>
          <a:noFill/>
          <a:ln w="9525">
            <a:noFill/>
            <a:miter lim="800000"/>
            <a:headEnd/>
            <a:tailEnd/>
          </a:ln>
        </p:spPr>
      </p:pic>
      <p:pic>
        <p:nvPicPr>
          <p:cNvPr id="7" name="Picture 6"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706" name="Picture 4" descr="IMG_0815"/>
          <p:cNvPicPr>
            <a:picLocks noGrp="1" noChangeAspect="1" noChangeArrowheads="1"/>
          </p:cNvPicPr>
          <p:nvPr>
            <p:ph idx="1"/>
          </p:nvPr>
        </p:nvPicPr>
        <p:blipFill>
          <a:blip r:embed="rId3"/>
          <a:srcRect/>
          <a:stretch>
            <a:fillRect/>
          </a:stretch>
        </p:blipFill>
        <p:spPr>
          <a:xfrm>
            <a:off x="590844" y="196947"/>
            <a:ext cx="7948246" cy="5472332"/>
          </a:xfrm>
        </p:spPr>
      </p:pic>
      <p:pic>
        <p:nvPicPr>
          <p:cNvPr id="3" name="Picture 2" descr="BIC Logo.jpg"/>
          <p:cNvPicPr>
            <a:picLocks noChangeAspect="1"/>
          </p:cNvPicPr>
          <p:nvPr/>
        </p:nvPicPr>
        <p:blipFill>
          <a:blip r:embed="rId4"/>
          <a:stretch>
            <a:fillRect/>
          </a:stretch>
        </p:blipFill>
        <p:spPr>
          <a:xfrm>
            <a:off x="6858000" y="5669279"/>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7" name="Picture 2" descr="C:\Documents and Settings\Computer_Owner\Desktop\oshafotos\querda.JPG"/>
          <p:cNvPicPr>
            <a:picLocks noChangeAspect="1" noChangeArrowheads="1"/>
          </p:cNvPicPr>
          <p:nvPr/>
        </p:nvPicPr>
        <p:blipFill>
          <a:blip r:embed="rId3"/>
          <a:srcRect/>
          <a:stretch>
            <a:fillRect/>
          </a:stretch>
        </p:blipFill>
        <p:spPr bwMode="auto">
          <a:xfrm>
            <a:off x="168812" y="287216"/>
            <a:ext cx="8342142" cy="5062025"/>
          </a:xfrm>
          <a:prstGeom prst="rect">
            <a:avLst/>
          </a:prstGeom>
          <a:noFill/>
          <a:ln w="9525">
            <a:noFill/>
            <a:miter lim="800000"/>
            <a:headEnd/>
            <a:tailEnd/>
          </a:ln>
        </p:spPr>
      </p:pic>
      <p:sp>
        <p:nvSpPr>
          <p:cNvPr id="8" name="Título 1"/>
          <p:cNvSpPr txBox="1">
            <a:spLocks/>
          </p:cNvSpPr>
          <p:nvPr/>
        </p:nvSpPr>
        <p:spPr>
          <a:xfrm>
            <a:off x="0" y="836613"/>
            <a:ext cx="9144000" cy="838200"/>
          </a:xfrm>
          <a:prstGeom prst="rect">
            <a:avLst/>
          </a:prstGeom>
        </p:spPr>
        <p:txBody>
          <a:bodyPr anchor="ctr">
            <a:prstTxWarp prst="textNoShape">
              <a:avLst/>
            </a:prstTxWarp>
          </a:bodyPr>
          <a:lstStyle/>
          <a:p>
            <a:pPr>
              <a:defRPr/>
            </a:pPr>
            <a:r>
              <a:rPr lang="pt-BR" sz="6600" b="1" u="sng" dirty="0" smtClean="0">
                <a:effectLst>
                  <a:outerShdw blurRad="38100" dist="38100" dir="2700000" algn="tl">
                    <a:srgbClr val="DDDDDD"/>
                  </a:outerShdw>
                </a:effectLst>
              </a:rPr>
              <a:t>Por que a proteção é necessária?</a:t>
            </a:r>
            <a:endParaRPr lang="pt-BR" sz="6600" b="1" u="sng" dirty="0">
              <a:effectLst>
                <a:outerShdw blurRad="38100" dist="38100" dir="2700000" algn="tl">
                  <a:srgbClr val="DDDDDD"/>
                </a:outerShdw>
              </a:effectLst>
            </a:endParaRPr>
          </a:p>
        </p:txBody>
      </p:sp>
      <p:sp>
        <p:nvSpPr>
          <p:cNvPr id="330759" name="Retângulo 6"/>
          <p:cNvSpPr>
            <a:spLocks noChangeArrowheads="1"/>
          </p:cNvSpPr>
          <p:nvPr/>
        </p:nvSpPr>
        <p:spPr bwMode="auto">
          <a:xfrm>
            <a:off x="6196232" y="2802987"/>
            <a:ext cx="381000" cy="838200"/>
          </a:xfrm>
          <a:prstGeom prst="rect">
            <a:avLst/>
          </a:prstGeom>
          <a:solidFill>
            <a:schemeClr val="tx1"/>
          </a:solidFill>
          <a:ln w="9525">
            <a:solidFill>
              <a:schemeClr val="tx1"/>
            </a:solidFill>
            <a:round/>
            <a:headEnd/>
            <a:tailEnd/>
          </a:ln>
        </p:spPr>
        <p:txBody>
          <a:bodyPr>
            <a:prstTxWarp prst="textNoShape">
              <a:avLst/>
            </a:prstTxWarp>
          </a:bodyPr>
          <a:lstStyle/>
          <a:p>
            <a:endParaRPr lang="pt-BR"/>
          </a:p>
        </p:txBody>
      </p:sp>
      <p:pic>
        <p:nvPicPr>
          <p:cNvPr id="9" name="Content Placeholder 8" descr="BIC Logo.jpg"/>
          <p:cNvPicPr>
            <a:picLocks noGrp="1" noChangeAspect="1"/>
          </p:cNvPicPr>
          <p:nvPr>
            <p:ph sz="quarter" idx="3"/>
          </p:nvPr>
        </p:nvPicPr>
        <p:blipFill>
          <a:blip r:embed="rId4"/>
          <a:stretch>
            <a:fillRect/>
          </a:stretch>
        </p:blipFill>
        <p:spPr>
          <a:xfrm>
            <a:off x="6858000" y="5604619"/>
            <a:ext cx="2050401" cy="98276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06" name="Picture 2" descr="C:\Documents and Settings\Computer_Owner\Desktop\Nova pasta (2)\foto+acidente.jpg"/>
          <p:cNvPicPr>
            <a:picLocks noChangeAspect="1" noChangeArrowheads="1"/>
          </p:cNvPicPr>
          <p:nvPr/>
        </p:nvPicPr>
        <p:blipFill>
          <a:blip r:embed="rId3"/>
          <a:srcRect/>
          <a:stretch>
            <a:fillRect/>
          </a:stretch>
        </p:blipFill>
        <p:spPr bwMode="auto">
          <a:xfrm>
            <a:off x="619125" y="281354"/>
            <a:ext cx="7772400" cy="5591138"/>
          </a:xfrm>
          <a:prstGeom prst="rect">
            <a:avLst/>
          </a:prstGeom>
          <a:noFill/>
          <a:ln w="9525">
            <a:noFill/>
            <a:miter lim="800000"/>
            <a:headEnd/>
            <a:tailEnd/>
          </a:ln>
        </p:spPr>
      </p:pic>
      <p:sp>
        <p:nvSpPr>
          <p:cNvPr id="332807" name="Retângulo 6"/>
          <p:cNvSpPr>
            <a:spLocks noChangeArrowheads="1"/>
          </p:cNvSpPr>
          <p:nvPr/>
        </p:nvSpPr>
        <p:spPr bwMode="auto">
          <a:xfrm>
            <a:off x="3886200" y="2857500"/>
            <a:ext cx="609600" cy="1143000"/>
          </a:xfrm>
          <a:prstGeom prst="rect">
            <a:avLst/>
          </a:prstGeom>
          <a:solidFill>
            <a:schemeClr val="tx1"/>
          </a:solidFill>
          <a:ln w="9525">
            <a:solidFill>
              <a:schemeClr val="tx1"/>
            </a:solidFill>
            <a:round/>
            <a:headEnd/>
            <a:tailEnd/>
          </a:ln>
        </p:spPr>
        <p:txBody>
          <a:bodyPr>
            <a:prstTxWarp prst="textNoShape">
              <a:avLst/>
            </a:prstTxWarp>
          </a:bodyPr>
          <a:lstStyle/>
          <a:p>
            <a:endParaRPr lang="pt-BR"/>
          </a:p>
        </p:txBody>
      </p:sp>
      <p:pic>
        <p:nvPicPr>
          <p:cNvPr id="8" name="Picture 7" descr="BIC Logo.jpg"/>
          <p:cNvPicPr>
            <a:picLocks noChangeAspect="1"/>
          </p:cNvPicPr>
          <p:nvPr/>
        </p:nvPicPr>
        <p:blipFill>
          <a:blip r:embed="rId4"/>
          <a:stretch>
            <a:fillRect/>
          </a:stretch>
        </p:blipFill>
        <p:spPr>
          <a:xfrm>
            <a:off x="6858000" y="5872492"/>
            <a:ext cx="1752600" cy="780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854" name="Picture 3" descr="C:\Documents and Settings\Computer_Owner\Desktop\Cópia de Nova pasta\OgAAANpalCOPc9eeAtGwG3xJJ4EID0nhyyfn9GTfRUmqbNWq5jILuNHbQYiYDDpLCdUxRKeCtQdLCHvDK9MB6TwNlCEAm1T1ULkTAMVyd1Hvogk8iC8s6ioEghcN.jpg"/>
          <p:cNvPicPr>
            <a:picLocks noChangeAspect="1" noChangeArrowheads="1"/>
          </p:cNvPicPr>
          <p:nvPr/>
        </p:nvPicPr>
        <p:blipFill>
          <a:blip r:embed="rId3"/>
          <a:srcRect/>
          <a:stretch>
            <a:fillRect/>
          </a:stretch>
        </p:blipFill>
        <p:spPr bwMode="auto">
          <a:xfrm>
            <a:off x="619126" y="225083"/>
            <a:ext cx="7772400" cy="5518052"/>
          </a:xfrm>
          <a:prstGeom prst="rect">
            <a:avLst/>
          </a:prstGeom>
          <a:noFill/>
          <a:ln w="9525">
            <a:noFill/>
            <a:miter lim="800000"/>
            <a:headEnd/>
            <a:tailEnd/>
          </a:ln>
        </p:spPr>
      </p:pic>
      <p:sp>
        <p:nvSpPr>
          <p:cNvPr id="334855" name="Retângulo 6"/>
          <p:cNvSpPr>
            <a:spLocks noChangeArrowheads="1"/>
          </p:cNvSpPr>
          <p:nvPr/>
        </p:nvSpPr>
        <p:spPr bwMode="auto">
          <a:xfrm>
            <a:off x="6324600" y="1970649"/>
            <a:ext cx="609600" cy="990600"/>
          </a:xfrm>
          <a:prstGeom prst="rect">
            <a:avLst/>
          </a:prstGeom>
          <a:solidFill>
            <a:schemeClr val="tx1"/>
          </a:solidFill>
          <a:ln w="9525">
            <a:solidFill>
              <a:schemeClr val="tx1"/>
            </a:solidFill>
            <a:round/>
            <a:headEnd/>
            <a:tailEnd/>
          </a:ln>
        </p:spPr>
        <p:txBody>
          <a:bodyPr>
            <a:prstTxWarp prst="textNoShape">
              <a:avLst/>
            </a:prstTxWarp>
          </a:bodyPr>
          <a:lstStyle/>
          <a:p>
            <a:endParaRPr lang="pt-BR"/>
          </a:p>
        </p:txBody>
      </p:sp>
      <p:pic>
        <p:nvPicPr>
          <p:cNvPr id="8" name="Picture 7" descr="BIC Logo.jpg"/>
          <p:cNvPicPr>
            <a:picLocks noChangeAspect="1"/>
          </p:cNvPicPr>
          <p:nvPr/>
        </p:nvPicPr>
        <p:blipFill>
          <a:blip r:embed="rId4"/>
          <a:stretch>
            <a:fillRect/>
          </a:stretch>
        </p:blipFill>
        <p:spPr>
          <a:xfrm>
            <a:off x="6858000" y="5791200"/>
            <a:ext cx="1752600" cy="780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noChangeArrowheads="1"/>
          </p:cNvPicPr>
          <p:nvPr/>
        </p:nvPicPr>
        <p:blipFill>
          <a:blip r:embed="rId3"/>
          <a:srcRect/>
          <a:stretch>
            <a:fillRect/>
          </a:stretch>
        </p:blipFill>
        <p:spPr bwMode="auto">
          <a:xfrm>
            <a:off x="323557" y="309488"/>
            <a:ext cx="8439443" cy="5329311"/>
          </a:xfrm>
          <a:prstGeom prst="rect">
            <a:avLst/>
          </a:prstGeom>
          <a:noFill/>
          <a:ln w="9525">
            <a:noFill/>
            <a:round/>
            <a:headEnd/>
            <a:tailEnd/>
          </a:ln>
        </p:spPr>
      </p:pic>
      <p:pic>
        <p:nvPicPr>
          <p:cNvPr id="3" name="Picture 2"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ítulo 1"/>
          <p:cNvSpPr>
            <a:spLocks noGrp="1"/>
          </p:cNvSpPr>
          <p:nvPr>
            <p:ph type="title"/>
          </p:nvPr>
        </p:nvSpPr>
        <p:spPr/>
        <p:txBody>
          <a:bodyPr/>
          <a:lstStyle/>
          <a:p>
            <a:endParaRPr lang="pt-BR">
              <a:ea typeface="ＭＳ Ｐゴシック" pitchFamily="-109" charset="-128"/>
              <a:cs typeface="ＭＳ Ｐゴシック" pitchFamily="-109" charset="-128"/>
            </a:endParaRPr>
          </a:p>
        </p:txBody>
      </p:sp>
      <p:pic>
        <p:nvPicPr>
          <p:cNvPr id="336902" name="Picture 2" descr="C:\Documents and Settings\Computer_Owner\Desktop\Cópia de Nova pasta\OgAAAA0qBcn1miXomh36VDh5PBNupXk_i6h24-atCErNcM39EAdTzNhDYWZY1iT1I6i_qcNijXFzSsk4uXbu9BUh3dkAm1T1UKurNtBvFKxs9_Cz9_71Lmok6VyG.jpg"/>
          <p:cNvPicPr>
            <a:picLocks noChangeAspect="1" noChangeArrowheads="1"/>
          </p:cNvPicPr>
          <p:nvPr/>
        </p:nvPicPr>
        <p:blipFill>
          <a:blip r:embed="rId3"/>
          <a:srcRect/>
          <a:stretch>
            <a:fillRect/>
          </a:stretch>
        </p:blipFill>
        <p:spPr bwMode="auto">
          <a:xfrm>
            <a:off x="323850" y="253218"/>
            <a:ext cx="8362950" cy="5507501"/>
          </a:xfrm>
          <a:prstGeom prst="rect">
            <a:avLst/>
          </a:prstGeom>
          <a:noFill/>
          <a:ln w="9525">
            <a:noFill/>
            <a:miter lim="800000"/>
            <a:headEnd/>
            <a:tailEnd/>
          </a:ln>
        </p:spPr>
      </p:pic>
      <p:sp>
        <p:nvSpPr>
          <p:cNvPr id="336903" name="Retângulo 6"/>
          <p:cNvSpPr>
            <a:spLocks noChangeArrowheads="1"/>
          </p:cNvSpPr>
          <p:nvPr/>
        </p:nvSpPr>
        <p:spPr bwMode="auto">
          <a:xfrm>
            <a:off x="6667500" y="1752600"/>
            <a:ext cx="838200" cy="1295400"/>
          </a:xfrm>
          <a:prstGeom prst="rect">
            <a:avLst/>
          </a:prstGeom>
          <a:solidFill>
            <a:schemeClr val="tx1"/>
          </a:solidFill>
          <a:ln w="9525">
            <a:solidFill>
              <a:schemeClr val="tx1"/>
            </a:solidFill>
            <a:round/>
            <a:headEnd/>
            <a:tailEnd/>
          </a:ln>
        </p:spPr>
        <p:txBody>
          <a:bodyPr>
            <a:prstTxWarp prst="textNoShape">
              <a:avLst/>
            </a:prstTxWarp>
          </a:bodyPr>
          <a:lstStyle/>
          <a:p>
            <a:endParaRPr lang="pt-BR"/>
          </a:p>
        </p:txBody>
      </p:sp>
      <p:pic>
        <p:nvPicPr>
          <p:cNvPr id="8" name="Picture 7" descr="BIC Logo.jpg"/>
          <p:cNvPicPr>
            <a:picLocks noChangeAspect="1"/>
          </p:cNvPicPr>
          <p:nvPr/>
        </p:nvPicPr>
        <p:blipFill>
          <a:blip r:embed="rId4"/>
          <a:stretch>
            <a:fillRect/>
          </a:stretch>
        </p:blipFill>
        <p:spPr>
          <a:xfrm>
            <a:off x="6858000" y="5791200"/>
            <a:ext cx="1752600" cy="780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Título 1"/>
          <p:cNvSpPr>
            <a:spLocks noGrp="1"/>
          </p:cNvSpPr>
          <p:nvPr>
            <p:ph type="title"/>
          </p:nvPr>
        </p:nvSpPr>
        <p:spPr/>
        <p:txBody>
          <a:bodyPr/>
          <a:lstStyle/>
          <a:p>
            <a:endParaRPr lang="pt-BR">
              <a:ea typeface="ＭＳ Ｐゴシック" pitchFamily="-109" charset="-128"/>
              <a:cs typeface="ＭＳ Ｐゴシック" pitchFamily="-109" charset="-128"/>
            </a:endParaRPr>
          </a:p>
        </p:txBody>
      </p:sp>
      <p:sp>
        <p:nvSpPr>
          <p:cNvPr id="338948" name="Espaço Reservado para Conteúdo 3"/>
          <p:cNvSpPr>
            <a:spLocks noGrp="1"/>
          </p:cNvSpPr>
          <p:nvPr>
            <p:ph sz="quarter" idx="2"/>
          </p:nvPr>
        </p:nvSpPr>
        <p:spPr/>
        <p:txBody>
          <a:bodyPr/>
          <a:lstStyle/>
          <a:p>
            <a:endParaRPr lang="pt-BR">
              <a:ea typeface="ＭＳ Ｐゴシック" pitchFamily="-109" charset="-128"/>
              <a:cs typeface="ＭＳ Ｐゴシック" pitchFamily="-109" charset="-128"/>
            </a:endParaRPr>
          </a:p>
        </p:txBody>
      </p:sp>
      <p:pic>
        <p:nvPicPr>
          <p:cNvPr id="338950" name="Picture 2" descr="C:\Documents and Settings\Computer_Owner\Desktop\Cópia de Nova pasta\OgAAALwoOL-qsROZ0bj6c0ynJaTCIAdFjPOd6nHmpeidmYOLUGAQ3z99BLcXJRqLZ8JoG6iBXOlD29XjCUW32Inh4jMAm1T1UAF_vK24pbRlIwIOrcs3GEc6REk7.jpg"/>
          <p:cNvPicPr>
            <a:picLocks noChangeAspect="1" noChangeArrowheads="1"/>
          </p:cNvPicPr>
          <p:nvPr/>
        </p:nvPicPr>
        <p:blipFill>
          <a:blip r:embed="rId3"/>
          <a:srcRect/>
          <a:stretch>
            <a:fillRect/>
          </a:stretch>
        </p:blipFill>
        <p:spPr bwMode="auto">
          <a:xfrm>
            <a:off x="619125" y="230820"/>
            <a:ext cx="7991475" cy="5478320"/>
          </a:xfrm>
          <a:prstGeom prst="rect">
            <a:avLst/>
          </a:prstGeom>
          <a:noFill/>
          <a:ln w="9525">
            <a:noFill/>
            <a:miter lim="800000"/>
            <a:headEnd/>
            <a:tailEnd/>
          </a:ln>
        </p:spPr>
      </p:pic>
      <p:sp>
        <p:nvSpPr>
          <p:cNvPr id="338951" name="Retângulo 6"/>
          <p:cNvSpPr>
            <a:spLocks noChangeArrowheads="1"/>
          </p:cNvSpPr>
          <p:nvPr/>
        </p:nvSpPr>
        <p:spPr bwMode="auto">
          <a:xfrm>
            <a:off x="2971800" y="577850"/>
            <a:ext cx="1905000" cy="990600"/>
          </a:xfrm>
          <a:prstGeom prst="rect">
            <a:avLst/>
          </a:prstGeom>
          <a:solidFill>
            <a:schemeClr val="tx1"/>
          </a:solidFill>
          <a:ln w="9525">
            <a:solidFill>
              <a:schemeClr val="tx1"/>
            </a:solidFill>
            <a:round/>
            <a:headEnd/>
            <a:tailEnd/>
          </a:ln>
        </p:spPr>
        <p:txBody>
          <a:bodyPr>
            <a:prstTxWarp prst="textNoShape">
              <a:avLst/>
            </a:prstTxWarp>
          </a:bodyPr>
          <a:lstStyle/>
          <a:p>
            <a:endParaRPr lang="pt-BR"/>
          </a:p>
        </p:txBody>
      </p:sp>
      <p:pic>
        <p:nvPicPr>
          <p:cNvPr id="8" name="Picture 7" descr="BIC Logo.jpg"/>
          <p:cNvPicPr>
            <a:picLocks noChangeAspect="1"/>
          </p:cNvPicPr>
          <p:nvPr/>
        </p:nvPicPr>
        <p:blipFill>
          <a:blip r:embed="rId4"/>
          <a:stretch>
            <a:fillRect/>
          </a:stretch>
        </p:blipFill>
        <p:spPr>
          <a:xfrm>
            <a:off x="6858000" y="5791200"/>
            <a:ext cx="1752600" cy="780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Título 1"/>
          <p:cNvSpPr>
            <a:spLocks noGrp="1"/>
          </p:cNvSpPr>
          <p:nvPr>
            <p:ph type="title"/>
          </p:nvPr>
        </p:nvSpPr>
        <p:spPr/>
        <p:txBody>
          <a:bodyPr/>
          <a:lstStyle/>
          <a:p>
            <a:endParaRPr lang="pt-BR">
              <a:ea typeface="ＭＳ Ｐゴシック" pitchFamily="-109" charset="-128"/>
              <a:cs typeface="ＭＳ Ｐゴシック" pitchFamily="-109" charset="-128"/>
            </a:endParaRPr>
          </a:p>
        </p:txBody>
      </p:sp>
      <p:pic>
        <p:nvPicPr>
          <p:cNvPr id="340998" name="Picture 2" descr="H:\fotos\funcionário da prefeitura -acidente de trabalho fatal 18-2.JPG"/>
          <p:cNvPicPr>
            <a:picLocks noChangeAspect="1" noChangeArrowheads="1"/>
          </p:cNvPicPr>
          <p:nvPr/>
        </p:nvPicPr>
        <p:blipFill>
          <a:blip r:embed="rId3"/>
          <a:srcRect/>
          <a:stretch>
            <a:fillRect/>
          </a:stretch>
        </p:blipFill>
        <p:spPr bwMode="auto">
          <a:xfrm>
            <a:off x="407963" y="191306"/>
            <a:ext cx="8278837" cy="5717124"/>
          </a:xfrm>
          <a:prstGeom prst="rect">
            <a:avLst/>
          </a:prstGeom>
          <a:noFill/>
          <a:ln w="9525">
            <a:noFill/>
            <a:miter lim="800000"/>
            <a:headEnd/>
            <a:tailEnd/>
          </a:ln>
        </p:spPr>
      </p:pic>
      <p:sp>
        <p:nvSpPr>
          <p:cNvPr id="340999" name="Retângulo 6"/>
          <p:cNvSpPr>
            <a:spLocks noChangeArrowheads="1"/>
          </p:cNvSpPr>
          <p:nvPr/>
        </p:nvSpPr>
        <p:spPr bwMode="auto">
          <a:xfrm>
            <a:off x="1905000" y="577850"/>
            <a:ext cx="1066800" cy="457200"/>
          </a:xfrm>
          <a:prstGeom prst="rect">
            <a:avLst/>
          </a:prstGeom>
          <a:solidFill>
            <a:schemeClr val="tx1"/>
          </a:solidFill>
          <a:ln w="9525">
            <a:solidFill>
              <a:schemeClr val="tx1"/>
            </a:solidFill>
            <a:round/>
            <a:headEnd/>
            <a:tailEnd/>
          </a:ln>
        </p:spPr>
        <p:txBody>
          <a:bodyPr>
            <a:prstTxWarp prst="textNoShape">
              <a:avLst/>
            </a:prstTxWarp>
          </a:bodyPr>
          <a:lstStyle/>
          <a:p>
            <a:endParaRPr lang="pt-BR"/>
          </a:p>
        </p:txBody>
      </p:sp>
      <p:pic>
        <p:nvPicPr>
          <p:cNvPr id="8" name="Picture 7" descr="BIC Logo.jpg"/>
          <p:cNvPicPr>
            <a:picLocks noChangeAspect="1"/>
          </p:cNvPicPr>
          <p:nvPr/>
        </p:nvPicPr>
        <p:blipFill>
          <a:blip r:embed="rId4"/>
          <a:stretch>
            <a:fillRect/>
          </a:stretch>
        </p:blipFill>
        <p:spPr>
          <a:xfrm>
            <a:off x="6858000" y="5908430"/>
            <a:ext cx="1752600" cy="780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Título 1"/>
          <p:cNvSpPr>
            <a:spLocks noGrp="1"/>
          </p:cNvSpPr>
          <p:nvPr>
            <p:ph type="title"/>
          </p:nvPr>
        </p:nvSpPr>
        <p:spPr>
          <a:xfrm>
            <a:off x="609600" y="1981200"/>
            <a:ext cx="8229600" cy="1143000"/>
          </a:xfrm>
        </p:spPr>
        <p:txBody>
          <a:bodyPr>
            <a:normAutofit fontScale="90000"/>
          </a:bodyPr>
          <a:lstStyle/>
          <a:p>
            <a:r>
              <a:rPr lang="pt-BR" dirty="0" smtClean="0">
                <a:ea typeface="ＭＳ Ｐゴシック" pitchFamily="-109" charset="-128"/>
                <a:cs typeface="ＭＳ Ｐゴシック" pitchFamily="-109" charset="-128"/>
              </a:rPr>
              <a:t>Perguntas</a:t>
            </a:r>
            <a:br>
              <a:rPr lang="pt-BR" dirty="0" smtClean="0">
                <a:ea typeface="ＭＳ Ｐゴシック" pitchFamily="-109" charset="-128"/>
                <a:cs typeface="ＭＳ Ｐゴシック" pitchFamily="-109" charset="-128"/>
              </a:rPr>
            </a:br>
            <a:r>
              <a:rPr lang="pt-BR" dirty="0" smtClean="0">
                <a:ea typeface="ＭＳ Ｐゴシック" pitchFamily="-109" charset="-128"/>
                <a:cs typeface="ＭＳ Ｐゴシック" pitchFamily="-109" charset="-128"/>
              </a:rPr>
              <a:t>Verdadeiro ou Falso</a:t>
            </a:r>
            <a:endParaRPr lang="pt-BR" dirty="0">
              <a:ea typeface="ＭＳ Ｐゴシック" pitchFamily="-109" charset="-128"/>
              <a:cs typeface="ＭＳ Ｐゴシック" pitchFamily="-109" charset="-128"/>
            </a:endParaRPr>
          </a:p>
        </p:txBody>
      </p:sp>
      <p:pic>
        <p:nvPicPr>
          <p:cNvPr id="4" name="Picture 3" descr="BIC Logo.jpg"/>
          <p:cNvPicPr>
            <a:picLocks noChangeAspect="1"/>
          </p:cNvPicPr>
          <p:nvPr/>
        </p:nvPicPr>
        <p:blipFill>
          <a:blip r:embed="rId2"/>
          <a:stretch>
            <a:fillRect/>
          </a:stretch>
        </p:blipFill>
        <p:spPr>
          <a:xfrm>
            <a:off x="6858000" y="5791200"/>
            <a:ext cx="1752600" cy="780500"/>
          </a:xfrm>
          <a:prstGeom prst="rect">
            <a:avLst/>
          </a:prstGeom>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Rectangle 1"/>
          <p:cNvSpPr>
            <a:spLocks noChangeArrowheads="1"/>
          </p:cNvSpPr>
          <p:nvPr/>
        </p:nvSpPr>
        <p:spPr bwMode="auto">
          <a:xfrm>
            <a:off x="304800" y="34609"/>
            <a:ext cx="8458200" cy="5909310"/>
          </a:xfrm>
          <a:prstGeom prst="rect">
            <a:avLst/>
          </a:prstGeom>
          <a:noFill/>
          <a:ln w="9525">
            <a:noFill/>
            <a:miter lim="800000"/>
            <a:headEnd/>
            <a:tailEnd/>
          </a:ln>
        </p:spPr>
        <p:txBody>
          <a:bodyPr anchor="ctr">
            <a:prstTxWarp prst="textNoShape">
              <a:avLst/>
            </a:prstTxWarp>
            <a:spAutoFit/>
          </a:bodyPr>
          <a:lstStyle/>
          <a:p>
            <a:pPr algn="just" eaLnBrk="0" hangingPunct="0"/>
            <a:r>
              <a:rPr lang="en-US" sz="2800" b="1" dirty="0">
                <a:solidFill>
                  <a:schemeClr val="accent2"/>
                </a:solidFill>
                <a:latin typeface="Calibri" pitchFamily="-109" charset="0"/>
                <a:ea typeface="Times New Roman" pitchFamily="-109" charset="0"/>
                <a:cs typeface="Times New Roman" pitchFamily="-109" charset="0"/>
              </a:rPr>
              <a:t>1) </a:t>
            </a:r>
            <a:r>
              <a:rPr lang="en-US" sz="2800" b="1" dirty="0" err="1" smtClean="0">
                <a:solidFill>
                  <a:schemeClr val="accent2"/>
                </a:solidFill>
                <a:latin typeface="Calibri" pitchFamily="-109" charset="0"/>
                <a:ea typeface="Times New Roman" pitchFamily="-109" charset="0"/>
                <a:cs typeface="Times New Roman" pitchFamily="-109" charset="0"/>
              </a:rPr>
              <a:t>Construção</a:t>
            </a:r>
            <a:r>
              <a:rPr lang="en-US" sz="2800" b="1" dirty="0" smtClean="0">
                <a:solidFill>
                  <a:schemeClr val="accent2"/>
                </a:solidFill>
                <a:latin typeface="Calibri" pitchFamily="-109" charset="0"/>
                <a:ea typeface="Times New Roman" pitchFamily="-109" charset="0"/>
                <a:cs typeface="Times New Roman" pitchFamily="-109" charset="0"/>
              </a:rPr>
              <a:t> é </a:t>
            </a:r>
            <a:r>
              <a:rPr lang="en-US" sz="2800" b="1" u="sng" dirty="0" err="1" smtClean="0">
                <a:solidFill>
                  <a:schemeClr val="accent2"/>
                </a:solidFill>
                <a:latin typeface="Calibri" pitchFamily="-109" charset="0"/>
                <a:ea typeface="Times New Roman" pitchFamily="-109" charset="0"/>
                <a:cs typeface="Times New Roman" pitchFamily="-109" charset="0"/>
              </a:rPr>
              <a:t>uma</a:t>
            </a:r>
            <a:r>
              <a:rPr lang="en-US" sz="2800" b="1" u="sng" dirty="0" smtClean="0">
                <a:solidFill>
                  <a:schemeClr val="accent2"/>
                </a:solidFill>
                <a:latin typeface="Calibri" pitchFamily="-109" charset="0"/>
                <a:ea typeface="Times New Roman" pitchFamily="-109" charset="0"/>
                <a:cs typeface="Times New Roman" pitchFamily="-109" charset="0"/>
              </a:rPr>
              <a:t> das</a:t>
            </a:r>
            <a:r>
              <a:rPr lang="en-US" sz="2800" b="1" dirty="0" smtClean="0">
                <a:solidFill>
                  <a:schemeClr val="accent2"/>
                </a:solidFill>
                <a:latin typeface="Calibri" pitchFamily="-109" charset="0"/>
                <a:ea typeface="Times New Roman" pitchFamily="-109" charset="0"/>
                <a:cs typeface="Times New Roman" pitchFamily="-109" charset="0"/>
              </a:rPr>
              <a:t> </a:t>
            </a:r>
            <a:r>
              <a:rPr lang="en-US" sz="2800" b="1" dirty="0" err="1" smtClean="0">
                <a:solidFill>
                  <a:schemeClr val="accent2"/>
                </a:solidFill>
                <a:latin typeface="Calibri" pitchFamily="-109" charset="0"/>
                <a:ea typeface="Times New Roman" pitchFamily="-109" charset="0"/>
                <a:cs typeface="Times New Roman" pitchFamily="-109" charset="0"/>
              </a:rPr>
              <a:t>que</a:t>
            </a:r>
            <a:r>
              <a:rPr lang="en-US" sz="2800" b="1" dirty="0" smtClean="0">
                <a:solidFill>
                  <a:schemeClr val="accent2"/>
                </a:solidFill>
                <a:latin typeface="Calibri" pitchFamily="-109" charset="0"/>
                <a:ea typeface="Times New Roman" pitchFamily="-109" charset="0"/>
                <a:cs typeface="Times New Roman" pitchFamily="-109" charset="0"/>
              </a:rPr>
              <a:t> </a:t>
            </a:r>
            <a:r>
              <a:rPr lang="en-US" sz="2800" b="1" dirty="0" err="1" smtClean="0">
                <a:solidFill>
                  <a:schemeClr val="accent2"/>
                </a:solidFill>
                <a:latin typeface="Calibri" pitchFamily="-109" charset="0"/>
                <a:ea typeface="Times New Roman" pitchFamily="-109" charset="0"/>
                <a:cs typeface="Times New Roman" pitchFamily="-109" charset="0"/>
              </a:rPr>
              <a:t>frequentemente</a:t>
            </a:r>
            <a:r>
              <a:rPr lang="en-US" sz="2800" b="1" dirty="0" smtClean="0">
                <a:solidFill>
                  <a:schemeClr val="accent2"/>
                </a:solidFill>
                <a:latin typeface="Calibri" pitchFamily="-109" charset="0"/>
                <a:ea typeface="Times New Roman" pitchFamily="-109" charset="0"/>
                <a:cs typeface="Times New Roman" pitchFamily="-109" charset="0"/>
              </a:rPr>
              <a:t> </a:t>
            </a:r>
            <a:r>
              <a:rPr lang="en-US" sz="2800" b="1" dirty="0" err="1" smtClean="0">
                <a:solidFill>
                  <a:schemeClr val="accent2"/>
                </a:solidFill>
                <a:latin typeface="Calibri" pitchFamily="-109" charset="0"/>
                <a:ea typeface="Times New Roman" pitchFamily="-109" charset="0"/>
                <a:cs typeface="Times New Roman" pitchFamily="-109" charset="0"/>
              </a:rPr>
              <a:t>mais</a:t>
            </a:r>
            <a:r>
              <a:rPr lang="en-US" sz="2800" b="1" dirty="0" smtClean="0">
                <a:solidFill>
                  <a:schemeClr val="accent2"/>
                </a:solidFill>
                <a:latin typeface="Calibri" pitchFamily="-109" charset="0"/>
                <a:ea typeface="Times New Roman" pitchFamily="-109" charset="0"/>
                <a:cs typeface="Times New Roman" pitchFamily="-109" charset="0"/>
              </a:rPr>
              <a:t> </a:t>
            </a:r>
            <a:r>
              <a:rPr lang="en-US" sz="2800" b="1" dirty="0" err="1" smtClean="0">
                <a:solidFill>
                  <a:schemeClr val="accent2"/>
                </a:solidFill>
                <a:latin typeface="Calibri" pitchFamily="-109" charset="0"/>
                <a:ea typeface="Times New Roman" pitchFamily="-109" charset="0"/>
                <a:cs typeface="Times New Roman" pitchFamily="-109" charset="0"/>
              </a:rPr>
              <a:t>causam</a:t>
            </a:r>
            <a:r>
              <a:rPr lang="en-US" sz="2800" b="1" dirty="0" smtClean="0">
                <a:solidFill>
                  <a:schemeClr val="accent2"/>
                </a:solidFill>
                <a:latin typeface="Calibri" pitchFamily="-109" charset="0"/>
                <a:ea typeface="Times New Roman" pitchFamily="-109" charset="0"/>
                <a:cs typeface="Times New Roman" pitchFamily="-109" charset="0"/>
              </a:rPr>
              <a:t> </a:t>
            </a:r>
            <a:r>
              <a:rPr lang="en-US" sz="2800" b="1" dirty="0" err="1" smtClean="0">
                <a:solidFill>
                  <a:schemeClr val="accent2"/>
                </a:solidFill>
                <a:latin typeface="Calibri" pitchFamily="-109" charset="0"/>
                <a:ea typeface="Times New Roman" pitchFamily="-109" charset="0"/>
                <a:cs typeface="Times New Roman" pitchFamily="-109" charset="0"/>
              </a:rPr>
              <a:t>fatalidades</a:t>
            </a:r>
            <a:r>
              <a:rPr lang="en-US" sz="2800" b="1" dirty="0" smtClean="0">
                <a:solidFill>
                  <a:schemeClr val="accent2"/>
                </a:solidFill>
                <a:latin typeface="Calibri" pitchFamily="-109" charset="0"/>
                <a:ea typeface="Times New Roman" pitchFamily="-109" charset="0"/>
                <a:cs typeface="Times New Roman" pitchFamily="-109" charset="0"/>
              </a:rPr>
              <a:t> e </a:t>
            </a:r>
            <a:r>
              <a:rPr lang="en-US" sz="2800" b="1" dirty="0" err="1" smtClean="0">
                <a:solidFill>
                  <a:schemeClr val="accent2"/>
                </a:solidFill>
                <a:latin typeface="Calibri" pitchFamily="-109" charset="0"/>
                <a:ea typeface="Times New Roman" pitchFamily="-109" charset="0"/>
                <a:cs typeface="Times New Roman" pitchFamily="-109" charset="0"/>
              </a:rPr>
              <a:t>ferimentos</a:t>
            </a:r>
            <a:r>
              <a:rPr lang="en-US" sz="2800" b="1" dirty="0" smtClean="0">
                <a:solidFill>
                  <a:schemeClr val="accent2"/>
                </a:solidFill>
                <a:latin typeface="Calibri" pitchFamily="-109" charset="0"/>
                <a:ea typeface="Times New Roman" pitchFamily="-109" charset="0"/>
                <a:cs typeface="Times New Roman" pitchFamily="-109" charset="0"/>
              </a:rPr>
              <a:t> entre </a:t>
            </a:r>
            <a:r>
              <a:rPr lang="en-US" sz="2800" b="1" dirty="0" err="1" smtClean="0">
                <a:solidFill>
                  <a:schemeClr val="accent2"/>
                </a:solidFill>
                <a:latin typeface="Calibri" pitchFamily="-109" charset="0"/>
                <a:ea typeface="Times New Roman" pitchFamily="-109" charset="0"/>
                <a:cs typeface="Times New Roman" pitchFamily="-109" charset="0"/>
              </a:rPr>
              <a:t>os</a:t>
            </a:r>
            <a:r>
              <a:rPr lang="en-US" sz="2800" b="1" dirty="0" smtClean="0">
                <a:solidFill>
                  <a:schemeClr val="accent2"/>
                </a:solidFill>
                <a:latin typeface="Calibri" pitchFamily="-109" charset="0"/>
                <a:ea typeface="Times New Roman" pitchFamily="-109" charset="0"/>
                <a:cs typeface="Times New Roman" pitchFamily="-109" charset="0"/>
              </a:rPr>
              <a:t> </a:t>
            </a:r>
            <a:r>
              <a:rPr lang="en-US" sz="2800" b="1" dirty="0" err="1" smtClean="0">
                <a:solidFill>
                  <a:schemeClr val="accent2"/>
                </a:solidFill>
                <a:latin typeface="Calibri" pitchFamily="-109" charset="0"/>
                <a:ea typeface="Times New Roman" pitchFamily="-109" charset="0"/>
                <a:cs typeface="Times New Roman" pitchFamily="-109" charset="0"/>
              </a:rPr>
              <a:t>trabalhadores</a:t>
            </a:r>
            <a:r>
              <a:rPr lang="en-US" sz="2800" b="1" dirty="0" smtClean="0">
                <a:solidFill>
                  <a:schemeClr val="accent2"/>
                </a:solidFill>
                <a:latin typeface="Calibri" pitchFamily="-109" charset="0"/>
                <a:ea typeface="Times New Roman" pitchFamily="-109" charset="0"/>
                <a:cs typeface="Times New Roman" pitchFamily="-109" charset="0"/>
              </a:rPr>
              <a:t>.</a:t>
            </a:r>
            <a:endParaRPr lang="pt-BR" sz="1400" b="1" dirty="0">
              <a:solidFill>
                <a:schemeClr val="accent2"/>
              </a:solidFill>
            </a:endParaRPr>
          </a:p>
          <a:p>
            <a:pPr algn="just" eaLnBrk="0" hangingPunct="0"/>
            <a:r>
              <a:rPr lang="en-US" sz="2800" b="1" dirty="0" smtClean="0">
                <a:solidFill>
                  <a:schemeClr val="accent2"/>
                </a:solidFill>
                <a:latin typeface="Calibri" pitchFamily="-109" charset="0"/>
                <a:ea typeface="Times New Roman" pitchFamily="-109" charset="0"/>
                <a:cs typeface="Times New Roman" pitchFamily="-109" charset="0"/>
              </a:rPr>
              <a:t>___</a:t>
            </a:r>
            <a:r>
              <a:rPr lang="en-US" sz="2800" b="1" dirty="0" err="1" smtClean="0">
                <a:solidFill>
                  <a:schemeClr val="accent2"/>
                </a:solidFill>
                <a:latin typeface="Calibri" pitchFamily="-109" charset="0"/>
                <a:ea typeface="Times New Roman" pitchFamily="-109" charset="0"/>
                <a:cs typeface="Times New Roman" pitchFamily="-109" charset="0"/>
              </a:rPr>
              <a:t>Verdadeiro</a:t>
            </a:r>
            <a:r>
              <a:rPr lang="en-US" sz="2800" b="1" dirty="0" smtClean="0">
                <a:solidFill>
                  <a:schemeClr val="accent2"/>
                </a:solidFill>
                <a:latin typeface="Calibri" pitchFamily="-109" charset="0"/>
                <a:ea typeface="Times New Roman" pitchFamily="-109" charset="0"/>
                <a:cs typeface="Times New Roman" pitchFamily="-109" charset="0"/>
              </a:rPr>
              <a:t>    </a:t>
            </a:r>
            <a:r>
              <a:rPr lang="en-US" sz="2800" b="1" dirty="0">
                <a:solidFill>
                  <a:schemeClr val="accent2"/>
                </a:solidFill>
                <a:latin typeface="Calibri" pitchFamily="-109" charset="0"/>
                <a:ea typeface="Times New Roman" pitchFamily="-109" charset="0"/>
                <a:cs typeface="Times New Roman" pitchFamily="-109" charset="0"/>
              </a:rPr>
              <a:t>___</a:t>
            </a:r>
            <a:r>
              <a:rPr lang="en-US" sz="2800" b="1" dirty="0" err="1" smtClean="0">
                <a:solidFill>
                  <a:schemeClr val="accent2"/>
                </a:solidFill>
                <a:latin typeface="Calibri" pitchFamily="-109" charset="0"/>
                <a:ea typeface="Times New Roman" pitchFamily="-109" charset="0"/>
                <a:cs typeface="Times New Roman" pitchFamily="-109" charset="0"/>
              </a:rPr>
              <a:t>Falso</a:t>
            </a:r>
            <a:endParaRPr lang="en-US" sz="2800" b="1" dirty="0">
              <a:solidFill>
                <a:schemeClr val="accent2"/>
              </a:solidFill>
              <a:latin typeface="Calibri" pitchFamily="-109" charset="0"/>
              <a:ea typeface="Times New Roman" pitchFamily="-109" charset="0"/>
              <a:cs typeface="Times New Roman" pitchFamily="-109" charset="0"/>
            </a:endParaRPr>
          </a:p>
          <a:p>
            <a:pPr algn="just" eaLnBrk="0" hangingPunct="0"/>
            <a:endParaRPr lang="pt-BR" sz="1400" b="1" dirty="0">
              <a:solidFill>
                <a:schemeClr val="accent2"/>
              </a:solidFill>
            </a:endParaRPr>
          </a:p>
          <a:p>
            <a:pPr algn="just" eaLnBrk="0" hangingPunct="0"/>
            <a:endParaRPr lang="pt-BR" sz="1400" b="1" dirty="0">
              <a:solidFill>
                <a:schemeClr val="accent2"/>
              </a:solidFill>
            </a:endParaRPr>
          </a:p>
          <a:p>
            <a:pPr algn="just" eaLnBrk="0" hangingPunct="0"/>
            <a:r>
              <a:rPr lang="en-US" sz="2800" b="1" dirty="0">
                <a:solidFill>
                  <a:schemeClr val="accent2"/>
                </a:solidFill>
                <a:latin typeface="Calibri" pitchFamily="-109" charset="0"/>
                <a:ea typeface="Times New Roman" pitchFamily="-109" charset="0"/>
                <a:cs typeface="Times New Roman" pitchFamily="-109" charset="0"/>
              </a:rPr>
              <a:t>2) </a:t>
            </a:r>
            <a:r>
              <a:rPr lang="en-US" sz="2800" b="1" dirty="0" smtClean="0">
                <a:solidFill>
                  <a:schemeClr val="accent2"/>
                </a:solidFill>
                <a:latin typeface="Calibri" pitchFamily="-109" charset="0"/>
                <a:ea typeface="Times New Roman" pitchFamily="-109" charset="0"/>
                <a:cs typeface="Times New Roman" pitchFamily="-109" charset="0"/>
              </a:rPr>
              <a:t>A </a:t>
            </a:r>
            <a:r>
              <a:rPr lang="en-US" sz="2800" b="1" u="sng" dirty="0" smtClean="0">
                <a:solidFill>
                  <a:schemeClr val="accent2"/>
                </a:solidFill>
                <a:latin typeface="Calibri" pitchFamily="-109" charset="0"/>
                <a:ea typeface="Times New Roman" pitchFamily="-109" charset="0"/>
                <a:cs typeface="Times New Roman" pitchFamily="-109" charset="0"/>
              </a:rPr>
              <a:t>principal</a:t>
            </a:r>
            <a:r>
              <a:rPr lang="en-US" sz="2800" b="1" dirty="0" smtClean="0">
                <a:solidFill>
                  <a:schemeClr val="accent2"/>
                </a:solidFill>
                <a:latin typeface="Calibri" pitchFamily="-109" charset="0"/>
                <a:ea typeface="Times New Roman" pitchFamily="-109" charset="0"/>
                <a:cs typeface="Times New Roman" pitchFamily="-109" charset="0"/>
              </a:rPr>
              <a:t> </a:t>
            </a:r>
            <a:r>
              <a:rPr lang="en-US" sz="2800" b="1" dirty="0" err="1" smtClean="0">
                <a:solidFill>
                  <a:schemeClr val="accent2"/>
                </a:solidFill>
                <a:latin typeface="Calibri" pitchFamily="-109" charset="0"/>
                <a:ea typeface="Times New Roman" pitchFamily="-109" charset="0"/>
                <a:cs typeface="Times New Roman" pitchFamily="-109" charset="0"/>
              </a:rPr>
              <a:t>causa</a:t>
            </a:r>
            <a:r>
              <a:rPr lang="en-US" sz="2800" b="1" dirty="0" smtClean="0">
                <a:solidFill>
                  <a:schemeClr val="accent2"/>
                </a:solidFill>
                <a:latin typeface="Calibri" pitchFamily="-109" charset="0"/>
                <a:ea typeface="Times New Roman" pitchFamily="-109" charset="0"/>
                <a:cs typeface="Times New Roman" pitchFamily="-109" charset="0"/>
              </a:rPr>
              <a:t> das </a:t>
            </a:r>
            <a:r>
              <a:rPr lang="en-US" sz="2800" b="1" dirty="0" err="1" smtClean="0">
                <a:solidFill>
                  <a:schemeClr val="accent2"/>
                </a:solidFill>
                <a:latin typeface="Calibri" pitchFamily="-109" charset="0"/>
                <a:ea typeface="Times New Roman" pitchFamily="-109" charset="0"/>
                <a:cs typeface="Times New Roman" pitchFamily="-109" charset="0"/>
              </a:rPr>
              <a:t>mortes</a:t>
            </a:r>
            <a:r>
              <a:rPr lang="en-US" sz="2800" b="1" dirty="0" smtClean="0">
                <a:solidFill>
                  <a:schemeClr val="accent2"/>
                </a:solidFill>
                <a:latin typeface="Calibri" pitchFamily="-109" charset="0"/>
                <a:ea typeface="Times New Roman" pitchFamily="-109" charset="0"/>
                <a:cs typeface="Times New Roman" pitchFamily="-109" charset="0"/>
              </a:rPr>
              <a:t> </a:t>
            </a:r>
            <a:r>
              <a:rPr lang="en-US" sz="2800" b="1" dirty="0" err="1" smtClean="0">
                <a:solidFill>
                  <a:schemeClr val="accent2"/>
                </a:solidFill>
                <a:latin typeface="Calibri" pitchFamily="-109" charset="0"/>
                <a:ea typeface="Times New Roman" pitchFamily="-109" charset="0"/>
                <a:cs typeface="Times New Roman" pitchFamily="-109" charset="0"/>
              </a:rPr>
              <a:t>na</a:t>
            </a:r>
            <a:r>
              <a:rPr lang="en-US" sz="2800" b="1" dirty="0" smtClean="0">
                <a:solidFill>
                  <a:schemeClr val="accent2"/>
                </a:solidFill>
                <a:latin typeface="Calibri" pitchFamily="-109" charset="0"/>
                <a:ea typeface="Times New Roman" pitchFamily="-109" charset="0"/>
                <a:cs typeface="Times New Roman" pitchFamily="-109" charset="0"/>
              </a:rPr>
              <a:t> </a:t>
            </a:r>
            <a:r>
              <a:rPr lang="en-US" sz="2800" b="1" dirty="0" err="1" smtClean="0">
                <a:solidFill>
                  <a:schemeClr val="accent2"/>
                </a:solidFill>
                <a:latin typeface="Calibri" pitchFamily="-109" charset="0"/>
                <a:ea typeface="Times New Roman" pitchFamily="-109" charset="0"/>
                <a:cs typeface="Times New Roman" pitchFamily="-109" charset="0"/>
              </a:rPr>
              <a:t>construção</a:t>
            </a:r>
            <a:r>
              <a:rPr lang="en-US" sz="2800" b="1" dirty="0" smtClean="0">
                <a:solidFill>
                  <a:schemeClr val="accent2"/>
                </a:solidFill>
                <a:latin typeface="Calibri" pitchFamily="-109" charset="0"/>
                <a:ea typeface="Times New Roman" pitchFamily="-109" charset="0"/>
                <a:cs typeface="Times New Roman" pitchFamily="-109" charset="0"/>
              </a:rPr>
              <a:t> é a </a:t>
            </a:r>
            <a:r>
              <a:rPr lang="en-US" sz="2800" b="1" dirty="0" err="1" smtClean="0">
                <a:solidFill>
                  <a:schemeClr val="accent2"/>
                </a:solidFill>
                <a:latin typeface="Calibri" pitchFamily="-109" charset="0"/>
                <a:ea typeface="Times New Roman" pitchFamily="-109" charset="0"/>
                <a:cs typeface="Times New Roman" pitchFamily="-109" charset="0"/>
              </a:rPr>
              <a:t>eletricidade</a:t>
            </a:r>
            <a:r>
              <a:rPr lang="en-US" sz="2800" b="1" dirty="0" smtClean="0">
                <a:solidFill>
                  <a:schemeClr val="accent2"/>
                </a:solidFill>
                <a:latin typeface="Calibri" pitchFamily="-109" charset="0"/>
                <a:ea typeface="Times New Roman" pitchFamily="-109" charset="0"/>
                <a:cs typeface="Times New Roman" pitchFamily="-109" charset="0"/>
              </a:rPr>
              <a:t>.</a:t>
            </a:r>
            <a:endParaRPr lang="pt-BR" sz="1400" b="1" dirty="0" smtClean="0">
              <a:solidFill>
                <a:schemeClr val="accent2"/>
              </a:solidFill>
            </a:endParaRPr>
          </a:p>
          <a:p>
            <a:pPr algn="just" eaLnBrk="0" hangingPunct="0"/>
            <a:r>
              <a:rPr lang="en-US" sz="2800" b="1" dirty="0" smtClean="0">
                <a:solidFill>
                  <a:schemeClr val="accent2"/>
                </a:solidFill>
                <a:latin typeface="Calibri" pitchFamily="-109" charset="0"/>
                <a:ea typeface="Times New Roman" pitchFamily="-109" charset="0"/>
                <a:cs typeface="Times New Roman" pitchFamily="-109" charset="0"/>
              </a:rPr>
              <a:t>___</a:t>
            </a:r>
            <a:r>
              <a:rPr lang="en-US" sz="2800" b="1" dirty="0" err="1" smtClean="0">
                <a:solidFill>
                  <a:schemeClr val="accent2"/>
                </a:solidFill>
                <a:latin typeface="Calibri" pitchFamily="-109" charset="0"/>
                <a:ea typeface="Times New Roman" pitchFamily="-109" charset="0"/>
                <a:cs typeface="Times New Roman" pitchFamily="-109" charset="0"/>
              </a:rPr>
              <a:t>Verdadeiro</a:t>
            </a:r>
            <a:r>
              <a:rPr lang="en-US" sz="2800" b="1" dirty="0" smtClean="0">
                <a:solidFill>
                  <a:schemeClr val="accent2"/>
                </a:solidFill>
                <a:latin typeface="Calibri" pitchFamily="-109" charset="0"/>
                <a:ea typeface="Times New Roman" pitchFamily="-109" charset="0"/>
                <a:cs typeface="Times New Roman" pitchFamily="-109" charset="0"/>
              </a:rPr>
              <a:t>    </a:t>
            </a:r>
            <a:r>
              <a:rPr lang="en-US" sz="2800" b="1" dirty="0">
                <a:solidFill>
                  <a:schemeClr val="accent2"/>
                </a:solidFill>
                <a:latin typeface="Calibri" pitchFamily="-109" charset="0"/>
                <a:ea typeface="Times New Roman" pitchFamily="-109" charset="0"/>
                <a:cs typeface="Times New Roman" pitchFamily="-109" charset="0"/>
              </a:rPr>
              <a:t>___</a:t>
            </a:r>
            <a:r>
              <a:rPr lang="en-US" sz="2800" b="1" dirty="0" err="1" smtClean="0">
                <a:solidFill>
                  <a:schemeClr val="accent2"/>
                </a:solidFill>
                <a:latin typeface="Calibri" pitchFamily="-109" charset="0"/>
                <a:ea typeface="Times New Roman" pitchFamily="-109" charset="0"/>
                <a:cs typeface="Times New Roman" pitchFamily="-109" charset="0"/>
              </a:rPr>
              <a:t>Falso</a:t>
            </a:r>
            <a:endParaRPr lang="en-US" sz="2800" b="1" dirty="0">
              <a:solidFill>
                <a:schemeClr val="accent2"/>
              </a:solidFill>
              <a:latin typeface="Calibri" pitchFamily="-109" charset="0"/>
              <a:ea typeface="Times New Roman" pitchFamily="-109" charset="0"/>
              <a:cs typeface="Times New Roman" pitchFamily="-109" charset="0"/>
            </a:endParaRPr>
          </a:p>
          <a:p>
            <a:pPr algn="just" eaLnBrk="0" hangingPunct="0"/>
            <a:endParaRPr lang="en-US" sz="2800" b="1" dirty="0">
              <a:solidFill>
                <a:schemeClr val="accent2"/>
              </a:solidFill>
              <a:latin typeface="Calibri" pitchFamily="-109" charset="0"/>
              <a:ea typeface="Times New Roman" pitchFamily="-109" charset="0"/>
              <a:cs typeface="Times New Roman" pitchFamily="-109" charset="0"/>
            </a:endParaRPr>
          </a:p>
          <a:p>
            <a:pPr algn="just" eaLnBrk="0" hangingPunct="0"/>
            <a:endParaRPr lang="pt-BR" sz="1400" b="1" dirty="0">
              <a:solidFill>
                <a:schemeClr val="accent2"/>
              </a:solidFill>
            </a:endParaRPr>
          </a:p>
          <a:p>
            <a:pPr algn="just" eaLnBrk="0" hangingPunct="0"/>
            <a:r>
              <a:rPr lang="en-US" sz="2800" b="1" dirty="0">
                <a:solidFill>
                  <a:schemeClr val="accent2"/>
                </a:solidFill>
                <a:latin typeface="Calibri" pitchFamily="-109" charset="0"/>
                <a:ea typeface="Times New Roman" pitchFamily="-109" charset="0"/>
                <a:cs typeface="Times New Roman" pitchFamily="-109" charset="0"/>
              </a:rPr>
              <a:t>3) </a:t>
            </a:r>
            <a:r>
              <a:rPr lang="en-US" sz="2800" b="1" dirty="0" smtClean="0">
                <a:solidFill>
                  <a:schemeClr val="accent2"/>
                </a:solidFill>
                <a:latin typeface="Calibri" pitchFamily="-109" charset="0"/>
                <a:ea typeface="Times New Roman" pitchFamily="-109" charset="0"/>
                <a:cs typeface="Times New Roman" pitchFamily="-109" charset="0"/>
              </a:rPr>
              <a:t>É </a:t>
            </a:r>
            <a:r>
              <a:rPr lang="en-US" sz="2800" b="1" dirty="0" err="1" smtClean="0">
                <a:solidFill>
                  <a:schemeClr val="accent2"/>
                </a:solidFill>
                <a:latin typeface="Calibri" pitchFamily="-109" charset="0"/>
                <a:ea typeface="Times New Roman" pitchFamily="-109" charset="0"/>
                <a:cs typeface="Times New Roman" pitchFamily="-109" charset="0"/>
              </a:rPr>
              <a:t>posssivel</a:t>
            </a:r>
            <a:r>
              <a:rPr lang="en-US" sz="2800" b="1" dirty="0" smtClean="0">
                <a:solidFill>
                  <a:schemeClr val="accent2"/>
                </a:solidFill>
                <a:latin typeface="Calibri" pitchFamily="-109" charset="0"/>
                <a:ea typeface="Times New Roman" pitchFamily="-109" charset="0"/>
                <a:cs typeface="Times New Roman" pitchFamily="-109" charset="0"/>
              </a:rPr>
              <a:t> </a:t>
            </a:r>
            <a:r>
              <a:rPr lang="en-US" sz="2800" b="1" dirty="0" err="1" smtClean="0">
                <a:solidFill>
                  <a:schemeClr val="accent2"/>
                </a:solidFill>
                <a:latin typeface="Calibri" pitchFamily="-109" charset="0"/>
                <a:ea typeface="Times New Roman" pitchFamily="-109" charset="0"/>
                <a:cs typeface="Times New Roman" pitchFamily="-109" charset="0"/>
              </a:rPr>
              <a:t>diminuir</a:t>
            </a:r>
            <a:r>
              <a:rPr lang="en-US" sz="2800" b="1" dirty="0" smtClean="0">
                <a:solidFill>
                  <a:schemeClr val="accent2"/>
                </a:solidFill>
                <a:latin typeface="Calibri" pitchFamily="-109" charset="0"/>
                <a:ea typeface="Times New Roman" pitchFamily="-109" charset="0"/>
                <a:cs typeface="Times New Roman" pitchFamily="-109" charset="0"/>
              </a:rPr>
              <a:t> </a:t>
            </a:r>
            <a:r>
              <a:rPr lang="en-US" sz="2800" b="1" dirty="0" err="1" smtClean="0">
                <a:solidFill>
                  <a:schemeClr val="accent2"/>
                </a:solidFill>
                <a:latin typeface="Calibri" pitchFamily="-109" charset="0"/>
                <a:ea typeface="Times New Roman" pitchFamily="-109" charset="0"/>
                <a:cs typeface="Times New Roman" pitchFamily="-109" charset="0"/>
              </a:rPr>
              <a:t>os</a:t>
            </a:r>
            <a:r>
              <a:rPr lang="en-US" sz="2800" b="1" dirty="0" smtClean="0">
                <a:solidFill>
                  <a:schemeClr val="accent2"/>
                </a:solidFill>
                <a:latin typeface="Calibri" pitchFamily="-109" charset="0"/>
                <a:ea typeface="Times New Roman" pitchFamily="-109" charset="0"/>
                <a:cs typeface="Times New Roman" pitchFamily="-109" charset="0"/>
              </a:rPr>
              <a:t> </a:t>
            </a:r>
            <a:r>
              <a:rPr lang="en-US" sz="2800" b="1" dirty="0" err="1" smtClean="0">
                <a:solidFill>
                  <a:schemeClr val="accent2"/>
                </a:solidFill>
                <a:latin typeface="Calibri" pitchFamily="-109" charset="0"/>
                <a:ea typeface="Times New Roman" pitchFamily="-109" charset="0"/>
                <a:cs typeface="Times New Roman" pitchFamily="-109" charset="0"/>
              </a:rPr>
              <a:t>custos</a:t>
            </a:r>
            <a:r>
              <a:rPr lang="en-US" sz="2800" b="1" dirty="0" smtClean="0">
                <a:solidFill>
                  <a:schemeClr val="accent2"/>
                </a:solidFill>
                <a:latin typeface="Calibri" pitchFamily="-109" charset="0"/>
                <a:ea typeface="Times New Roman" pitchFamily="-109" charset="0"/>
                <a:cs typeface="Times New Roman" pitchFamily="-109" charset="0"/>
              </a:rPr>
              <a:t> </a:t>
            </a:r>
            <a:r>
              <a:rPr lang="en-US" sz="2800" b="1" dirty="0" err="1" smtClean="0">
                <a:solidFill>
                  <a:schemeClr val="accent2"/>
                </a:solidFill>
                <a:latin typeface="Calibri" pitchFamily="-109" charset="0"/>
                <a:ea typeface="Times New Roman" pitchFamily="-109" charset="0"/>
                <a:cs typeface="Times New Roman" pitchFamily="-109" charset="0"/>
              </a:rPr>
              <a:t>para</a:t>
            </a:r>
            <a:r>
              <a:rPr lang="en-US" sz="2800" b="1" dirty="0" smtClean="0">
                <a:solidFill>
                  <a:schemeClr val="accent2"/>
                </a:solidFill>
                <a:latin typeface="Calibri" pitchFamily="-109" charset="0"/>
                <a:ea typeface="Times New Roman" pitchFamily="-109" charset="0"/>
                <a:cs typeface="Times New Roman" pitchFamily="-109" charset="0"/>
              </a:rPr>
              <a:t> </a:t>
            </a:r>
            <a:r>
              <a:rPr lang="en-US" sz="2800" b="1" dirty="0" err="1" smtClean="0">
                <a:solidFill>
                  <a:schemeClr val="accent2"/>
                </a:solidFill>
                <a:latin typeface="Calibri" pitchFamily="-109" charset="0"/>
                <a:ea typeface="Times New Roman" pitchFamily="-109" charset="0"/>
                <a:cs typeface="Times New Roman" pitchFamily="-109" charset="0"/>
              </a:rPr>
              <a:t>os</a:t>
            </a:r>
            <a:r>
              <a:rPr lang="en-US" sz="2800" b="1" dirty="0" smtClean="0">
                <a:solidFill>
                  <a:schemeClr val="accent2"/>
                </a:solidFill>
                <a:latin typeface="Calibri" pitchFamily="-109" charset="0"/>
                <a:ea typeface="Times New Roman" pitchFamily="-109" charset="0"/>
                <a:cs typeface="Times New Roman" pitchFamily="-109" charset="0"/>
              </a:rPr>
              <a:t> </a:t>
            </a:r>
            <a:r>
              <a:rPr lang="en-US" sz="2800" b="1" dirty="0" err="1" smtClean="0">
                <a:solidFill>
                  <a:schemeClr val="accent2"/>
                </a:solidFill>
                <a:latin typeface="Calibri" pitchFamily="-109" charset="0"/>
                <a:ea typeface="Times New Roman" pitchFamily="-109" charset="0"/>
                <a:cs typeface="Times New Roman" pitchFamily="-109" charset="0"/>
              </a:rPr>
              <a:t>empregadores</a:t>
            </a:r>
            <a:r>
              <a:rPr lang="en-US" sz="2800" b="1" dirty="0" smtClean="0">
                <a:solidFill>
                  <a:schemeClr val="accent2"/>
                </a:solidFill>
                <a:latin typeface="Calibri" pitchFamily="-109" charset="0"/>
                <a:ea typeface="Times New Roman" pitchFamily="-109" charset="0"/>
                <a:cs typeface="Times New Roman" pitchFamily="-109" charset="0"/>
              </a:rPr>
              <a:t> se o </a:t>
            </a:r>
            <a:r>
              <a:rPr lang="en-US" sz="2800" b="1" dirty="0" err="1" smtClean="0">
                <a:solidFill>
                  <a:schemeClr val="accent2"/>
                </a:solidFill>
                <a:latin typeface="Calibri" pitchFamily="-109" charset="0"/>
                <a:ea typeface="Times New Roman" pitchFamily="-109" charset="0"/>
                <a:cs typeface="Times New Roman" pitchFamily="-109" charset="0"/>
              </a:rPr>
              <a:t>trabalhadores</a:t>
            </a:r>
            <a:r>
              <a:rPr lang="en-US" sz="2800" b="1" dirty="0" smtClean="0">
                <a:solidFill>
                  <a:schemeClr val="accent2"/>
                </a:solidFill>
                <a:latin typeface="Calibri" pitchFamily="-109" charset="0"/>
                <a:ea typeface="Times New Roman" pitchFamily="-109" charset="0"/>
                <a:cs typeface="Times New Roman" pitchFamily="-109" charset="0"/>
              </a:rPr>
              <a:t> </a:t>
            </a:r>
            <a:r>
              <a:rPr lang="en-US" sz="2800" b="1" dirty="0" err="1" smtClean="0">
                <a:solidFill>
                  <a:schemeClr val="accent2"/>
                </a:solidFill>
                <a:latin typeface="Calibri" pitchFamily="-109" charset="0"/>
                <a:ea typeface="Times New Roman" pitchFamily="-109" charset="0"/>
                <a:cs typeface="Times New Roman" pitchFamily="-109" charset="0"/>
              </a:rPr>
              <a:t>fizerem</a:t>
            </a:r>
            <a:r>
              <a:rPr lang="en-US" sz="2800" b="1" dirty="0" smtClean="0">
                <a:solidFill>
                  <a:schemeClr val="accent2"/>
                </a:solidFill>
                <a:latin typeface="Calibri" pitchFamily="-109" charset="0"/>
                <a:ea typeface="Times New Roman" pitchFamily="-109" charset="0"/>
                <a:cs typeface="Times New Roman" pitchFamily="-109" charset="0"/>
              </a:rPr>
              <a:t> </a:t>
            </a:r>
            <a:r>
              <a:rPr lang="en-US" sz="2800" b="1" dirty="0" err="1" smtClean="0">
                <a:solidFill>
                  <a:schemeClr val="accent2"/>
                </a:solidFill>
                <a:latin typeface="Calibri" pitchFamily="-109" charset="0"/>
                <a:ea typeface="Times New Roman" pitchFamily="-109" charset="0"/>
                <a:cs typeface="Times New Roman" pitchFamily="-109" charset="0"/>
              </a:rPr>
              <a:t>seu</a:t>
            </a:r>
            <a:r>
              <a:rPr lang="en-US" sz="2800" b="1" dirty="0" smtClean="0">
                <a:solidFill>
                  <a:schemeClr val="accent2"/>
                </a:solidFill>
                <a:latin typeface="Calibri" pitchFamily="-109" charset="0"/>
                <a:ea typeface="Times New Roman" pitchFamily="-109" charset="0"/>
                <a:cs typeface="Times New Roman" pitchFamily="-109" charset="0"/>
              </a:rPr>
              <a:t> </a:t>
            </a:r>
            <a:r>
              <a:rPr lang="en-US" sz="2800" b="1" dirty="0" err="1" smtClean="0">
                <a:solidFill>
                  <a:schemeClr val="accent2"/>
                </a:solidFill>
                <a:latin typeface="Calibri" pitchFamily="-109" charset="0"/>
                <a:ea typeface="Times New Roman" pitchFamily="-109" charset="0"/>
                <a:cs typeface="Times New Roman" pitchFamily="-109" charset="0"/>
              </a:rPr>
              <a:t>trabalho</a:t>
            </a:r>
            <a:r>
              <a:rPr lang="en-US" sz="2800" b="1" dirty="0" smtClean="0">
                <a:solidFill>
                  <a:schemeClr val="accent2"/>
                </a:solidFill>
                <a:latin typeface="Calibri" pitchFamily="-109" charset="0"/>
                <a:ea typeface="Times New Roman" pitchFamily="-109" charset="0"/>
                <a:cs typeface="Times New Roman" pitchFamily="-109" charset="0"/>
              </a:rPr>
              <a:t> de </a:t>
            </a:r>
            <a:r>
              <a:rPr lang="en-US" sz="2800" b="1" dirty="0" err="1" smtClean="0">
                <a:solidFill>
                  <a:schemeClr val="accent2"/>
                </a:solidFill>
                <a:latin typeface="Calibri" pitchFamily="-109" charset="0"/>
                <a:ea typeface="Times New Roman" pitchFamily="-109" charset="0"/>
                <a:cs typeface="Times New Roman" pitchFamily="-109" charset="0"/>
              </a:rPr>
              <a:t>uma</a:t>
            </a:r>
            <a:r>
              <a:rPr lang="en-US" sz="2800" b="1" dirty="0" smtClean="0">
                <a:solidFill>
                  <a:schemeClr val="accent2"/>
                </a:solidFill>
                <a:latin typeface="Calibri" pitchFamily="-109" charset="0"/>
                <a:ea typeface="Times New Roman" pitchFamily="-109" charset="0"/>
                <a:cs typeface="Times New Roman" pitchFamily="-109" charset="0"/>
              </a:rPr>
              <a:t> forma </a:t>
            </a:r>
            <a:r>
              <a:rPr lang="en-US" sz="2800" b="1" dirty="0" err="1" smtClean="0">
                <a:solidFill>
                  <a:schemeClr val="accent2"/>
                </a:solidFill>
                <a:latin typeface="Calibri" pitchFamily="-109" charset="0"/>
                <a:ea typeface="Times New Roman" pitchFamily="-109" charset="0"/>
                <a:cs typeface="Times New Roman" pitchFamily="-109" charset="0"/>
              </a:rPr>
              <a:t>segura</a:t>
            </a:r>
            <a:r>
              <a:rPr lang="en-US" sz="2800" b="1" dirty="0" smtClean="0">
                <a:solidFill>
                  <a:schemeClr val="accent2"/>
                </a:solidFill>
                <a:latin typeface="Calibri" pitchFamily="-109" charset="0"/>
                <a:ea typeface="Times New Roman" pitchFamily="-109" charset="0"/>
                <a:cs typeface="Times New Roman" pitchFamily="-109" charset="0"/>
              </a:rPr>
              <a:t>.</a:t>
            </a:r>
            <a:endParaRPr lang="pt-BR" sz="1400" b="1" dirty="0" smtClean="0">
              <a:solidFill>
                <a:schemeClr val="accent2"/>
              </a:solidFill>
            </a:endParaRPr>
          </a:p>
          <a:p>
            <a:pPr algn="just" eaLnBrk="0" hangingPunct="0"/>
            <a:r>
              <a:rPr lang="en-US" sz="2800" b="1" dirty="0" smtClean="0">
                <a:solidFill>
                  <a:schemeClr val="accent2"/>
                </a:solidFill>
                <a:latin typeface="Calibri" pitchFamily="-109" charset="0"/>
                <a:ea typeface="Times New Roman" pitchFamily="-109" charset="0"/>
                <a:cs typeface="Times New Roman" pitchFamily="-109" charset="0"/>
              </a:rPr>
              <a:t>___</a:t>
            </a:r>
            <a:r>
              <a:rPr lang="en-US" sz="2800" b="1" dirty="0" err="1" smtClean="0">
                <a:solidFill>
                  <a:schemeClr val="accent2"/>
                </a:solidFill>
                <a:latin typeface="Calibri" pitchFamily="-109" charset="0"/>
                <a:ea typeface="Times New Roman" pitchFamily="-109" charset="0"/>
                <a:cs typeface="Times New Roman" pitchFamily="-109" charset="0"/>
              </a:rPr>
              <a:t>Verdadeiro</a:t>
            </a:r>
            <a:r>
              <a:rPr lang="en-US" sz="2800" b="1" dirty="0" smtClean="0">
                <a:solidFill>
                  <a:schemeClr val="accent2"/>
                </a:solidFill>
                <a:latin typeface="Calibri" pitchFamily="-109" charset="0"/>
                <a:ea typeface="Times New Roman" pitchFamily="-109" charset="0"/>
                <a:cs typeface="Times New Roman" pitchFamily="-109" charset="0"/>
              </a:rPr>
              <a:t>    </a:t>
            </a:r>
            <a:r>
              <a:rPr lang="en-US" sz="2800" b="1" dirty="0">
                <a:solidFill>
                  <a:schemeClr val="accent2"/>
                </a:solidFill>
                <a:latin typeface="Calibri" pitchFamily="-109" charset="0"/>
                <a:ea typeface="Times New Roman" pitchFamily="-109" charset="0"/>
                <a:cs typeface="Times New Roman" pitchFamily="-109" charset="0"/>
              </a:rPr>
              <a:t>___</a:t>
            </a:r>
            <a:r>
              <a:rPr lang="en-US" sz="2800" b="1" dirty="0" err="1" smtClean="0">
                <a:solidFill>
                  <a:schemeClr val="accent2"/>
                </a:solidFill>
                <a:latin typeface="Calibri" pitchFamily="-109" charset="0"/>
                <a:ea typeface="Times New Roman" pitchFamily="-109" charset="0"/>
                <a:cs typeface="Times New Roman" pitchFamily="-109" charset="0"/>
              </a:rPr>
              <a:t>Falso</a:t>
            </a:r>
            <a:endParaRPr lang="pt-BR" sz="1400" b="1" dirty="0">
              <a:solidFill>
                <a:schemeClr val="accent2"/>
              </a:solidFill>
            </a:endParaRPr>
          </a:p>
        </p:txBody>
      </p:sp>
      <p:pic>
        <p:nvPicPr>
          <p:cNvPr id="4" name="Picture 3" descr="BIC Logo.jpg"/>
          <p:cNvPicPr>
            <a:picLocks noChangeAspect="1"/>
          </p:cNvPicPr>
          <p:nvPr/>
        </p:nvPicPr>
        <p:blipFill>
          <a:blip r:embed="rId2"/>
          <a:stretch>
            <a:fillRect/>
          </a:stretch>
        </p:blipFill>
        <p:spPr>
          <a:xfrm>
            <a:off x="6858000" y="5638800"/>
            <a:ext cx="1905000" cy="932900"/>
          </a:xfrm>
          <a:prstGeom prst="rect">
            <a:avLst/>
          </a:prstGeom>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7" name="Retângulo 3"/>
          <p:cNvSpPr>
            <a:spLocks noChangeArrowheads="1"/>
          </p:cNvSpPr>
          <p:nvPr/>
        </p:nvSpPr>
        <p:spPr bwMode="auto">
          <a:xfrm>
            <a:off x="457200" y="381000"/>
            <a:ext cx="8153400" cy="6124754"/>
          </a:xfrm>
          <a:prstGeom prst="rect">
            <a:avLst/>
          </a:prstGeom>
          <a:noFill/>
          <a:ln w="9525">
            <a:noFill/>
            <a:miter lim="800000"/>
            <a:headEnd/>
            <a:tailEnd/>
          </a:ln>
        </p:spPr>
        <p:txBody>
          <a:bodyPr>
            <a:prstTxWarp prst="textNoShape">
              <a:avLst/>
            </a:prstTxWarp>
            <a:spAutoFit/>
          </a:bodyPr>
          <a:lstStyle/>
          <a:p>
            <a:pPr algn="just" eaLnBrk="0" hangingPunct="0"/>
            <a:r>
              <a:rPr lang="en-US" sz="2800" b="1" dirty="0">
                <a:solidFill>
                  <a:schemeClr val="accent2"/>
                </a:solidFill>
                <a:ea typeface="Times New Roman" pitchFamily="-109" charset="0"/>
                <a:cs typeface="Times New Roman" pitchFamily="-109" charset="0"/>
              </a:rPr>
              <a:t>4) </a:t>
            </a:r>
            <a:r>
              <a:rPr lang="en-US" sz="2800" b="1" dirty="0" smtClean="0">
                <a:solidFill>
                  <a:schemeClr val="accent2"/>
                </a:solidFill>
                <a:ea typeface="Times New Roman" pitchFamily="-109" charset="0"/>
                <a:cs typeface="Times New Roman" pitchFamily="-109" charset="0"/>
              </a:rPr>
              <a:t>A OSHA </a:t>
            </a:r>
            <a:r>
              <a:rPr lang="en-US" sz="2800" b="1" dirty="0" err="1" smtClean="0">
                <a:solidFill>
                  <a:schemeClr val="accent2"/>
                </a:solidFill>
                <a:ea typeface="Times New Roman" pitchFamily="-109" charset="0"/>
                <a:cs typeface="Times New Roman" pitchFamily="-109" charset="0"/>
              </a:rPr>
              <a:t>irá</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perguntar</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sobre</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seu</a:t>
            </a:r>
            <a:r>
              <a:rPr lang="en-US" sz="2800" b="1" dirty="0" smtClean="0">
                <a:solidFill>
                  <a:schemeClr val="accent2"/>
                </a:solidFill>
                <a:ea typeface="Times New Roman" pitchFamily="-109" charset="0"/>
                <a:cs typeface="Times New Roman" pitchFamily="-109" charset="0"/>
              </a:rPr>
              <a:t> status </a:t>
            </a:r>
            <a:r>
              <a:rPr lang="en-US" sz="2800" b="1" dirty="0" err="1" smtClean="0">
                <a:solidFill>
                  <a:schemeClr val="accent2"/>
                </a:solidFill>
                <a:ea typeface="Times New Roman" pitchFamily="-109" charset="0"/>
                <a:cs typeface="Times New Roman" pitchFamily="-109" charset="0"/>
              </a:rPr>
              <a:t>imigratório</a:t>
            </a:r>
            <a:r>
              <a:rPr lang="en-US" sz="2800" b="1" dirty="0" smtClean="0">
                <a:solidFill>
                  <a:schemeClr val="accent2"/>
                </a:solidFill>
                <a:ea typeface="Times New Roman" pitchFamily="-109" charset="0"/>
                <a:cs typeface="Times New Roman" pitchFamily="-109" charset="0"/>
              </a:rPr>
              <a:t>.</a:t>
            </a:r>
            <a:endParaRPr lang="pt-BR" sz="1400" b="1" dirty="0" smtClean="0">
              <a:solidFill>
                <a:schemeClr val="accent2"/>
              </a:solidFill>
            </a:endParaRPr>
          </a:p>
          <a:p>
            <a:pPr algn="just" eaLnBrk="0" hangingPunct="0"/>
            <a:r>
              <a:rPr lang="en-US" sz="2800" b="1" dirty="0" smtClean="0">
                <a:solidFill>
                  <a:schemeClr val="accent2"/>
                </a:solidFill>
                <a:ea typeface="Times New Roman" pitchFamily="-109" charset="0"/>
                <a:cs typeface="Times New Roman" pitchFamily="-109" charset="0"/>
              </a:rPr>
              <a:t>___</a:t>
            </a:r>
            <a:r>
              <a:rPr lang="en-US" sz="2800" b="1" dirty="0" err="1" smtClean="0">
                <a:solidFill>
                  <a:schemeClr val="accent2"/>
                </a:solidFill>
                <a:ea typeface="Times New Roman" pitchFamily="-109" charset="0"/>
                <a:cs typeface="Times New Roman" pitchFamily="-109" charset="0"/>
              </a:rPr>
              <a:t>Verdadeiro</a:t>
            </a:r>
            <a:r>
              <a:rPr lang="en-US" sz="2800" b="1" dirty="0" smtClean="0">
                <a:solidFill>
                  <a:schemeClr val="accent2"/>
                </a:solidFill>
                <a:ea typeface="Times New Roman" pitchFamily="-109" charset="0"/>
                <a:cs typeface="Times New Roman" pitchFamily="-109" charset="0"/>
              </a:rPr>
              <a:t>    </a:t>
            </a:r>
            <a:r>
              <a:rPr lang="en-US" sz="2800" b="1" dirty="0">
                <a:solidFill>
                  <a:schemeClr val="accent2"/>
                </a:solidFill>
                <a:ea typeface="Times New Roman" pitchFamily="-109" charset="0"/>
                <a:cs typeface="Times New Roman" pitchFamily="-109" charset="0"/>
              </a:rPr>
              <a:t>___</a:t>
            </a:r>
            <a:r>
              <a:rPr lang="en-US" sz="2800" b="1" dirty="0" err="1" smtClean="0">
                <a:solidFill>
                  <a:schemeClr val="accent2"/>
                </a:solidFill>
                <a:ea typeface="Times New Roman" pitchFamily="-109" charset="0"/>
                <a:cs typeface="Times New Roman" pitchFamily="-109" charset="0"/>
              </a:rPr>
              <a:t>Falso</a:t>
            </a:r>
            <a:endParaRPr lang="en-US" sz="2800" b="1" dirty="0">
              <a:solidFill>
                <a:schemeClr val="accent2"/>
              </a:solidFill>
              <a:ea typeface="Times New Roman" pitchFamily="-109" charset="0"/>
              <a:cs typeface="Times New Roman" pitchFamily="-109" charset="0"/>
            </a:endParaRPr>
          </a:p>
          <a:p>
            <a:pPr algn="just" eaLnBrk="0" hangingPunct="0"/>
            <a:endParaRPr lang="en-US" sz="2800" b="1" dirty="0">
              <a:solidFill>
                <a:schemeClr val="accent2"/>
              </a:solidFill>
              <a:ea typeface="Times New Roman" pitchFamily="-109" charset="0"/>
              <a:cs typeface="Times New Roman" pitchFamily="-109" charset="0"/>
            </a:endParaRPr>
          </a:p>
          <a:p>
            <a:pPr algn="just" eaLnBrk="0" hangingPunct="0"/>
            <a:r>
              <a:rPr lang="en-US" sz="2800" b="1" dirty="0">
                <a:solidFill>
                  <a:schemeClr val="accent2"/>
                </a:solidFill>
                <a:ea typeface="Times New Roman" pitchFamily="-109" charset="0"/>
                <a:cs typeface="Times New Roman" pitchFamily="-109" charset="0"/>
              </a:rPr>
              <a:t>5) </a:t>
            </a:r>
            <a:r>
              <a:rPr lang="en-US" sz="2800" b="1" dirty="0" smtClean="0">
                <a:solidFill>
                  <a:schemeClr val="accent2"/>
                </a:solidFill>
                <a:ea typeface="Times New Roman" pitchFamily="-109" charset="0"/>
                <a:cs typeface="Times New Roman" pitchFamily="-109" charset="0"/>
              </a:rPr>
              <a:t>A OSHA </a:t>
            </a:r>
            <a:r>
              <a:rPr lang="en-US" sz="2800" b="1" u="sng" dirty="0" err="1" smtClean="0">
                <a:solidFill>
                  <a:schemeClr val="accent2"/>
                </a:solidFill>
                <a:ea typeface="Times New Roman" pitchFamily="-109" charset="0"/>
                <a:cs typeface="Times New Roman" pitchFamily="-109" charset="0"/>
              </a:rPr>
              <a:t>só</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faz</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inspeção</a:t>
            </a:r>
            <a:r>
              <a:rPr lang="en-US" sz="2800" b="1" dirty="0" smtClean="0">
                <a:solidFill>
                  <a:schemeClr val="accent2"/>
                </a:solidFill>
                <a:ea typeface="Times New Roman" pitchFamily="-109" charset="0"/>
                <a:cs typeface="Times New Roman" pitchFamily="-109" charset="0"/>
              </a:rPr>
              <a:t> no local de </a:t>
            </a:r>
            <a:r>
              <a:rPr lang="en-US" sz="2800" b="1" dirty="0" err="1" smtClean="0">
                <a:solidFill>
                  <a:schemeClr val="accent2"/>
                </a:solidFill>
                <a:ea typeface="Times New Roman" pitchFamily="-109" charset="0"/>
                <a:cs typeface="Times New Roman" pitchFamily="-109" charset="0"/>
              </a:rPr>
              <a:t>trabalho</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em</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caso</a:t>
            </a:r>
            <a:r>
              <a:rPr lang="en-US" sz="2800" b="1" dirty="0" smtClean="0">
                <a:solidFill>
                  <a:schemeClr val="accent2"/>
                </a:solidFill>
                <a:ea typeface="Times New Roman" pitchFamily="-109" charset="0"/>
                <a:cs typeface="Times New Roman" pitchFamily="-109" charset="0"/>
              </a:rPr>
              <a:t> de </a:t>
            </a:r>
            <a:r>
              <a:rPr lang="en-US" sz="2800" b="1" dirty="0" err="1" smtClean="0">
                <a:solidFill>
                  <a:schemeClr val="accent2"/>
                </a:solidFill>
                <a:ea typeface="Times New Roman" pitchFamily="-109" charset="0"/>
                <a:cs typeface="Times New Roman" pitchFamily="-109" charset="0"/>
              </a:rPr>
              <a:t>queixa</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feita</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pelo</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trabalhador</a:t>
            </a:r>
            <a:r>
              <a:rPr lang="en-US" sz="2800" b="1" dirty="0" smtClean="0">
                <a:solidFill>
                  <a:schemeClr val="accent2"/>
                </a:solidFill>
                <a:ea typeface="Times New Roman" pitchFamily="-109" charset="0"/>
                <a:cs typeface="Times New Roman" pitchFamily="-109" charset="0"/>
              </a:rPr>
              <a:t>.</a:t>
            </a:r>
            <a:endParaRPr lang="pt-BR" sz="1400" b="1" dirty="0" smtClean="0">
              <a:solidFill>
                <a:schemeClr val="accent2"/>
              </a:solidFill>
            </a:endParaRPr>
          </a:p>
          <a:p>
            <a:pPr algn="just" eaLnBrk="0" hangingPunct="0"/>
            <a:r>
              <a:rPr lang="en-US" sz="2800" b="1" dirty="0" smtClean="0">
                <a:solidFill>
                  <a:schemeClr val="accent2"/>
                </a:solidFill>
                <a:ea typeface="Times New Roman" pitchFamily="-109" charset="0"/>
                <a:cs typeface="Times New Roman" pitchFamily="-109" charset="0"/>
              </a:rPr>
              <a:t>___</a:t>
            </a:r>
            <a:r>
              <a:rPr lang="en-US" sz="2800" b="1" dirty="0" err="1" smtClean="0">
                <a:solidFill>
                  <a:schemeClr val="accent2"/>
                </a:solidFill>
                <a:ea typeface="Times New Roman" pitchFamily="-109" charset="0"/>
                <a:cs typeface="Times New Roman" pitchFamily="-109" charset="0"/>
              </a:rPr>
              <a:t>Verdadeiro</a:t>
            </a:r>
            <a:r>
              <a:rPr lang="en-US" sz="2800" b="1" dirty="0" smtClean="0">
                <a:solidFill>
                  <a:schemeClr val="accent2"/>
                </a:solidFill>
                <a:ea typeface="Times New Roman" pitchFamily="-109" charset="0"/>
                <a:cs typeface="Times New Roman" pitchFamily="-109" charset="0"/>
              </a:rPr>
              <a:t>    </a:t>
            </a:r>
            <a:r>
              <a:rPr lang="en-US" sz="2800" b="1" dirty="0">
                <a:solidFill>
                  <a:schemeClr val="accent2"/>
                </a:solidFill>
                <a:ea typeface="Times New Roman" pitchFamily="-109" charset="0"/>
                <a:cs typeface="Times New Roman" pitchFamily="-109" charset="0"/>
              </a:rPr>
              <a:t>___</a:t>
            </a:r>
            <a:r>
              <a:rPr lang="en-US" sz="2800" b="1" dirty="0" err="1" smtClean="0">
                <a:solidFill>
                  <a:schemeClr val="accent2"/>
                </a:solidFill>
                <a:ea typeface="Times New Roman" pitchFamily="-109" charset="0"/>
                <a:cs typeface="Times New Roman" pitchFamily="-109" charset="0"/>
              </a:rPr>
              <a:t>Falso</a:t>
            </a:r>
            <a:endParaRPr lang="en-US" sz="2800" b="1" dirty="0">
              <a:solidFill>
                <a:schemeClr val="accent2"/>
              </a:solidFill>
              <a:ea typeface="Times New Roman" pitchFamily="-109" charset="0"/>
              <a:cs typeface="Times New Roman" pitchFamily="-109" charset="0"/>
            </a:endParaRPr>
          </a:p>
          <a:p>
            <a:pPr algn="just" eaLnBrk="0" hangingPunct="0"/>
            <a:endParaRPr lang="pt-BR" sz="1400" b="1" dirty="0">
              <a:solidFill>
                <a:schemeClr val="accent2"/>
              </a:solidFill>
            </a:endParaRPr>
          </a:p>
          <a:p>
            <a:pPr algn="just" eaLnBrk="0" hangingPunct="0"/>
            <a:r>
              <a:rPr lang="en-US" sz="2800" b="1" dirty="0">
                <a:solidFill>
                  <a:schemeClr val="accent2"/>
                </a:solidFill>
                <a:ea typeface="Times New Roman" pitchFamily="-109" charset="0"/>
                <a:cs typeface="Times New Roman" pitchFamily="-109" charset="0"/>
              </a:rPr>
              <a:t>6) </a:t>
            </a:r>
            <a:r>
              <a:rPr lang="en-US" sz="2800" b="1" dirty="0" smtClean="0">
                <a:solidFill>
                  <a:schemeClr val="accent2"/>
                </a:solidFill>
                <a:ea typeface="Times New Roman" pitchFamily="-109" charset="0"/>
                <a:cs typeface="Times New Roman" pitchFamily="-109" charset="0"/>
              </a:rPr>
              <a:t>Os </a:t>
            </a:r>
            <a:r>
              <a:rPr lang="en-US" sz="2800" b="1" dirty="0" err="1" smtClean="0">
                <a:solidFill>
                  <a:schemeClr val="accent2"/>
                </a:solidFill>
                <a:ea typeface="Times New Roman" pitchFamily="-109" charset="0"/>
                <a:cs typeface="Times New Roman" pitchFamily="-109" charset="0"/>
              </a:rPr>
              <a:t>trabalhadores</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da</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Construção</a:t>
            </a:r>
            <a:r>
              <a:rPr lang="en-US" sz="2800" b="1" dirty="0" smtClean="0">
                <a:solidFill>
                  <a:schemeClr val="accent2"/>
                </a:solidFill>
                <a:ea typeface="Times New Roman" pitchFamily="-109" charset="0"/>
                <a:cs typeface="Times New Roman" pitchFamily="-109" charset="0"/>
              </a:rPr>
              <a:t> </a:t>
            </a:r>
            <a:r>
              <a:rPr lang="en-US" sz="2800" b="1" u="sng" dirty="0" err="1" smtClean="0">
                <a:solidFill>
                  <a:schemeClr val="accent2"/>
                </a:solidFill>
                <a:ea typeface="Times New Roman" pitchFamily="-109" charset="0"/>
                <a:cs typeface="Times New Roman" pitchFamily="-109" charset="0"/>
              </a:rPr>
              <a:t>não</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precisam</a:t>
            </a:r>
            <a:r>
              <a:rPr lang="en-US" sz="2800" b="1" dirty="0" smtClean="0">
                <a:solidFill>
                  <a:schemeClr val="accent2"/>
                </a:solidFill>
                <a:ea typeface="Times New Roman" pitchFamily="-109" charset="0"/>
                <a:cs typeface="Times New Roman" pitchFamily="-109" charset="0"/>
              </a:rPr>
              <a:t> de </a:t>
            </a:r>
            <a:r>
              <a:rPr lang="en-US" sz="2800" b="1" dirty="0" err="1" smtClean="0">
                <a:solidFill>
                  <a:schemeClr val="accent2"/>
                </a:solidFill>
                <a:ea typeface="Times New Roman" pitchFamily="-109" charset="0"/>
                <a:cs typeface="Times New Roman" pitchFamily="-109" charset="0"/>
              </a:rPr>
              <a:t>treinamento</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porque</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eles</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ja</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são</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muito</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experientes</a:t>
            </a:r>
            <a:r>
              <a:rPr lang="en-US" sz="2800" b="1" dirty="0" smtClean="0">
                <a:solidFill>
                  <a:schemeClr val="accent2"/>
                </a:solidFill>
                <a:ea typeface="Times New Roman" pitchFamily="-109" charset="0"/>
                <a:cs typeface="Times New Roman" pitchFamily="-109" charset="0"/>
              </a:rPr>
              <a:t>.</a:t>
            </a:r>
            <a:endParaRPr lang="pt-BR" sz="1400" b="1" dirty="0">
              <a:solidFill>
                <a:schemeClr val="accent2"/>
              </a:solidFill>
            </a:endParaRPr>
          </a:p>
          <a:p>
            <a:pPr algn="just" eaLnBrk="0" hangingPunct="0"/>
            <a:r>
              <a:rPr lang="en-US" sz="2800" b="1" dirty="0" smtClean="0">
                <a:solidFill>
                  <a:schemeClr val="accent2"/>
                </a:solidFill>
                <a:ea typeface="Times New Roman" pitchFamily="-109" charset="0"/>
                <a:cs typeface="Times New Roman" pitchFamily="-109" charset="0"/>
              </a:rPr>
              <a:t>___</a:t>
            </a:r>
            <a:r>
              <a:rPr lang="en-US" sz="2800" b="1" dirty="0" err="1" smtClean="0">
                <a:solidFill>
                  <a:schemeClr val="accent2"/>
                </a:solidFill>
                <a:ea typeface="Times New Roman" pitchFamily="-109" charset="0"/>
                <a:cs typeface="Times New Roman" pitchFamily="-109" charset="0"/>
              </a:rPr>
              <a:t>Verdadeiro</a:t>
            </a:r>
            <a:r>
              <a:rPr lang="en-US" sz="2800" b="1" dirty="0" smtClean="0">
                <a:solidFill>
                  <a:schemeClr val="accent2"/>
                </a:solidFill>
                <a:ea typeface="Times New Roman" pitchFamily="-109" charset="0"/>
                <a:cs typeface="Times New Roman" pitchFamily="-109" charset="0"/>
              </a:rPr>
              <a:t>    </a:t>
            </a:r>
            <a:r>
              <a:rPr lang="en-US" sz="2800" b="1" dirty="0">
                <a:solidFill>
                  <a:schemeClr val="accent2"/>
                </a:solidFill>
                <a:ea typeface="Times New Roman" pitchFamily="-109" charset="0"/>
                <a:cs typeface="Times New Roman" pitchFamily="-109" charset="0"/>
              </a:rPr>
              <a:t>___</a:t>
            </a:r>
            <a:r>
              <a:rPr lang="en-US" sz="2800" b="1" dirty="0" err="1" smtClean="0">
                <a:solidFill>
                  <a:schemeClr val="accent2"/>
                </a:solidFill>
                <a:ea typeface="Times New Roman" pitchFamily="-109" charset="0"/>
                <a:cs typeface="Times New Roman" pitchFamily="-109" charset="0"/>
              </a:rPr>
              <a:t>Falso</a:t>
            </a:r>
            <a:endParaRPr lang="en-US" sz="2800" b="1" dirty="0">
              <a:solidFill>
                <a:schemeClr val="accent2"/>
              </a:solidFill>
              <a:ea typeface="Times New Roman" pitchFamily="-109" charset="0"/>
              <a:cs typeface="Times New Roman" pitchFamily="-109" charset="0"/>
            </a:endParaRPr>
          </a:p>
          <a:p>
            <a:pPr algn="just" eaLnBrk="0" hangingPunct="0"/>
            <a:endParaRPr lang="pt-BR" sz="1400" b="1" dirty="0">
              <a:solidFill>
                <a:schemeClr val="accent2"/>
              </a:solidFill>
            </a:endParaRPr>
          </a:p>
          <a:p>
            <a:pPr algn="just" eaLnBrk="0" hangingPunct="0"/>
            <a:r>
              <a:rPr lang="en-US" sz="2800" b="1" dirty="0">
                <a:solidFill>
                  <a:schemeClr val="accent2"/>
                </a:solidFill>
                <a:ea typeface="Times New Roman" pitchFamily="-109" charset="0"/>
                <a:cs typeface="Times New Roman" pitchFamily="-109" charset="0"/>
              </a:rPr>
              <a:t>7) </a:t>
            </a:r>
            <a:r>
              <a:rPr lang="en-US" sz="2800" b="1" dirty="0" err="1" smtClean="0">
                <a:solidFill>
                  <a:schemeClr val="accent2"/>
                </a:solidFill>
                <a:ea typeface="Times New Roman" pitchFamily="-109" charset="0"/>
                <a:cs typeface="Times New Roman" pitchFamily="-109" charset="0"/>
              </a:rPr>
              <a:t>Trabalhadores</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só</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podem</a:t>
            </a:r>
            <a:r>
              <a:rPr lang="en-US" sz="2800" b="1" dirty="0" smtClean="0">
                <a:solidFill>
                  <a:schemeClr val="accent2"/>
                </a:solidFill>
                <a:ea typeface="Times New Roman" pitchFamily="-109" charset="0"/>
                <a:cs typeface="Times New Roman" pitchFamily="-109" charset="0"/>
              </a:rPr>
              <a:t> ser a “Pessoa </a:t>
            </a:r>
            <a:r>
              <a:rPr lang="en-US" sz="2800" b="1" dirty="0" err="1" smtClean="0">
                <a:solidFill>
                  <a:schemeClr val="accent2"/>
                </a:solidFill>
                <a:ea typeface="Times New Roman" pitchFamily="-109" charset="0"/>
                <a:cs typeface="Times New Roman" pitchFamily="-109" charset="0"/>
              </a:rPr>
              <a:t>Competente</a:t>
            </a:r>
            <a:r>
              <a:rPr lang="en-US" sz="2800" b="1" dirty="0" smtClean="0">
                <a:solidFill>
                  <a:schemeClr val="accent2"/>
                </a:solidFill>
                <a:ea typeface="Times New Roman" pitchFamily="-109" charset="0"/>
                <a:cs typeface="Times New Roman" pitchFamily="-109" charset="0"/>
              </a:rPr>
              <a:t>” se </a:t>
            </a:r>
            <a:r>
              <a:rPr lang="en-US" sz="2800" b="1" dirty="0" err="1" smtClean="0">
                <a:solidFill>
                  <a:schemeClr val="accent2"/>
                </a:solidFill>
                <a:ea typeface="Times New Roman" pitchFamily="-109" charset="0"/>
                <a:cs typeface="Times New Roman" pitchFamily="-109" charset="0"/>
              </a:rPr>
              <a:t>eles</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tiverem</a:t>
            </a:r>
            <a:r>
              <a:rPr lang="en-US" sz="2800" b="1" dirty="0" smtClean="0">
                <a:solidFill>
                  <a:schemeClr val="accent2"/>
                </a:solidFill>
                <a:ea typeface="Times New Roman" pitchFamily="-109" charset="0"/>
                <a:cs typeface="Times New Roman" pitchFamily="-109" charset="0"/>
              </a:rPr>
              <a:t> um diploma de </a:t>
            </a:r>
            <a:r>
              <a:rPr lang="en-US" sz="2800" b="1" dirty="0" err="1" smtClean="0">
                <a:solidFill>
                  <a:schemeClr val="accent2"/>
                </a:solidFill>
                <a:ea typeface="Times New Roman" pitchFamily="-109" charset="0"/>
                <a:cs typeface="Times New Roman" pitchFamily="-109" charset="0"/>
              </a:rPr>
              <a:t>segurança</a:t>
            </a:r>
            <a:r>
              <a:rPr lang="en-US" sz="2800" b="1" dirty="0" smtClean="0">
                <a:solidFill>
                  <a:schemeClr val="accent2"/>
                </a:solidFill>
                <a:ea typeface="Times New Roman" pitchFamily="-109" charset="0"/>
                <a:cs typeface="Times New Roman" pitchFamily="-109" charset="0"/>
              </a:rPr>
              <a:t> do </a:t>
            </a:r>
            <a:r>
              <a:rPr lang="en-US" sz="2800" b="1" dirty="0" err="1" smtClean="0">
                <a:solidFill>
                  <a:schemeClr val="accent2"/>
                </a:solidFill>
                <a:ea typeface="Times New Roman" pitchFamily="-109" charset="0"/>
                <a:cs typeface="Times New Roman" pitchFamily="-109" charset="0"/>
              </a:rPr>
              <a:t>trabalho</a:t>
            </a:r>
            <a:r>
              <a:rPr lang="en-US" sz="2800" b="1" dirty="0" smtClean="0">
                <a:solidFill>
                  <a:schemeClr val="accent2"/>
                </a:solidFill>
                <a:ea typeface="Times New Roman" pitchFamily="-109" charset="0"/>
                <a:cs typeface="Times New Roman" pitchFamily="-109" charset="0"/>
              </a:rPr>
              <a:t>.</a:t>
            </a:r>
            <a:endParaRPr lang="pt-BR" sz="1400" b="1" dirty="0" smtClean="0">
              <a:solidFill>
                <a:schemeClr val="accent2"/>
              </a:solidFill>
            </a:endParaRPr>
          </a:p>
          <a:p>
            <a:pPr algn="just" eaLnBrk="0" hangingPunct="0"/>
            <a:r>
              <a:rPr lang="en-US" sz="2800" b="1" dirty="0" smtClean="0">
                <a:solidFill>
                  <a:schemeClr val="accent2"/>
                </a:solidFill>
                <a:ea typeface="Times New Roman" pitchFamily="-109" charset="0"/>
                <a:cs typeface="Times New Roman" pitchFamily="-109" charset="0"/>
              </a:rPr>
              <a:t>___</a:t>
            </a:r>
            <a:r>
              <a:rPr lang="en-US" sz="2800" b="1" dirty="0" err="1" smtClean="0">
                <a:solidFill>
                  <a:schemeClr val="accent2"/>
                </a:solidFill>
                <a:ea typeface="Times New Roman" pitchFamily="-109" charset="0"/>
                <a:cs typeface="Times New Roman" pitchFamily="-109" charset="0"/>
              </a:rPr>
              <a:t>Verdadeiro</a:t>
            </a:r>
            <a:r>
              <a:rPr lang="en-US" sz="2800" b="1" dirty="0" smtClean="0">
                <a:solidFill>
                  <a:schemeClr val="accent2"/>
                </a:solidFill>
                <a:ea typeface="Times New Roman" pitchFamily="-109" charset="0"/>
                <a:cs typeface="Times New Roman" pitchFamily="-109" charset="0"/>
              </a:rPr>
              <a:t>    </a:t>
            </a:r>
            <a:r>
              <a:rPr lang="en-US" sz="2800" b="1" dirty="0">
                <a:solidFill>
                  <a:schemeClr val="accent2"/>
                </a:solidFill>
                <a:ea typeface="Times New Roman" pitchFamily="-109" charset="0"/>
                <a:cs typeface="Times New Roman" pitchFamily="-109" charset="0"/>
              </a:rPr>
              <a:t>___</a:t>
            </a:r>
            <a:r>
              <a:rPr lang="en-US" sz="2800" b="1" dirty="0" err="1" smtClean="0">
                <a:solidFill>
                  <a:schemeClr val="accent2"/>
                </a:solidFill>
                <a:ea typeface="Times New Roman" pitchFamily="-109" charset="0"/>
                <a:cs typeface="Times New Roman" pitchFamily="-109" charset="0"/>
              </a:rPr>
              <a:t>Falso</a:t>
            </a:r>
            <a:endParaRPr lang="pt-BR" sz="1400" b="1" dirty="0">
              <a:solidFill>
                <a:schemeClr val="accent2"/>
              </a:solidFill>
            </a:endParaRPr>
          </a:p>
        </p:txBody>
      </p:sp>
      <p:pic>
        <p:nvPicPr>
          <p:cNvPr id="4" name="Picture 3" descr="BIC Logo.jpg"/>
          <p:cNvPicPr>
            <a:picLocks noChangeAspect="1"/>
          </p:cNvPicPr>
          <p:nvPr/>
        </p:nvPicPr>
        <p:blipFill>
          <a:blip r:embed="rId2"/>
          <a:stretch>
            <a:fillRect/>
          </a:stretch>
        </p:blipFill>
        <p:spPr>
          <a:xfrm>
            <a:off x="6858000" y="5638800"/>
            <a:ext cx="1905000" cy="932900"/>
          </a:xfrm>
          <a:prstGeom prst="rect">
            <a:avLst/>
          </a:prstGeom>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1" name="Retângulo 3"/>
          <p:cNvSpPr>
            <a:spLocks noChangeArrowheads="1"/>
          </p:cNvSpPr>
          <p:nvPr/>
        </p:nvSpPr>
        <p:spPr bwMode="auto">
          <a:xfrm>
            <a:off x="304800" y="457200"/>
            <a:ext cx="8229600" cy="5478423"/>
          </a:xfrm>
          <a:prstGeom prst="rect">
            <a:avLst/>
          </a:prstGeom>
          <a:noFill/>
          <a:ln w="9525">
            <a:noFill/>
            <a:miter lim="800000"/>
            <a:headEnd/>
            <a:tailEnd/>
          </a:ln>
        </p:spPr>
        <p:txBody>
          <a:bodyPr>
            <a:prstTxWarp prst="textNoShape">
              <a:avLst/>
            </a:prstTxWarp>
            <a:spAutoFit/>
          </a:bodyPr>
          <a:lstStyle/>
          <a:p>
            <a:pPr algn="l" eaLnBrk="0" hangingPunct="0"/>
            <a:r>
              <a:rPr lang="en-US" sz="2800" b="1" dirty="0">
                <a:solidFill>
                  <a:schemeClr val="accent2"/>
                </a:solidFill>
                <a:ea typeface="Times New Roman" pitchFamily="-109" charset="0"/>
                <a:cs typeface="Times New Roman" pitchFamily="-109" charset="0"/>
              </a:rPr>
              <a:t>8) </a:t>
            </a:r>
            <a:r>
              <a:rPr lang="en-US" sz="2800" b="1" dirty="0" err="1" smtClean="0">
                <a:solidFill>
                  <a:schemeClr val="accent2"/>
                </a:solidFill>
                <a:ea typeface="Times New Roman" pitchFamily="-109" charset="0"/>
                <a:cs typeface="Times New Roman" pitchFamily="-109" charset="0"/>
              </a:rPr>
              <a:t>Ter</a:t>
            </a:r>
            <a:r>
              <a:rPr lang="en-US" sz="2800" b="1" dirty="0" smtClean="0">
                <a:solidFill>
                  <a:schemeClr val="accent2"/>
                </a:solidFill>
                <a:ea typeface="Times New Roman" pitchFamily="-109" charset="0"/>
                <a:cs typeface="Times New Roman" pitchFamily="-109" charset="0"/>
              </a:rPr>
              <a:t> um </a:t>
            </a:r>
            <a:r>
              <a:rPr lang="en-US" sz="2800" b="1" dirty="0" err="1" smtClean="0">
                <a:solidFill>
                  <a:schemeClr val="accent2"/>
                </a:solidFill>
                <a:ea typeface="Times New Roman" pitchFamily="-109" charset="0"/>
                <a:cs typeface="Times New Roman" pitchFamily="-109" charset="0"/>
              </a:rPr>
              <a:t>programa</a:t>
            </a:r>
            <a:r>
              <a:rPr lang="en-US" sz="2800" b="1" dirty="0" smtClean="0">
                <a:solidFill>
                  <a:schemeClr val="accent2"/>
                </a:solidFill>
                <a:ea typeface="Times New Roman" pitchFamily="-109" charset="0"/>
                <a:cs typeface="Times New Roman" pitchFamily="-109" charset="0"/>
              </a:rPr>
              <a:t> de </a:t>
            </a:r>
            <a:r>
              <a:rPr lang="en-US" sz="2800" b="1" dirty="0" err="1" smtClean="0">
                <a:solidFill>
                  <a:schemeClr val="accent2"/>
                </a:solidFill>
                <a:ea typeface="Times New Roman" pitchFamily="-109" charset="0"/>
                <a:cs typeface="Times New Roman" pitchFamily="-109" charset="0"/>
              </a:rPr>
              <a:t>inspeção</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ajuda</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manter</a:t>
            </a:r>
            <a:r>
              <a:rPr lang="en-US" sz="2800" b="1" dirty="0" smtClean="0">
                <a:solidFill>
                  <a:schemeClr val="accent2"/>
                </a:solidFill>
                <a:ea typeface="Times New Roman" pitchFamily="-109" charset="0"/>
                <a:cs typeface="Times New Roman" pitchFamily="-109" charset="0"/>
              </a:rPr>
              <a:t> o </a:t>
            </a:r>
            <a:r>
              <a:rPr lang="en-US" sz="2800" b="1" dirty="0" err="1" smtClean="0">
                <a:solidFill>
                  <a:schemeClr val="accent2"/>
                </a:solidFill>
                <a:ea typeface="Times New Roman" pitchFamily="-109" charset="0"/>
                <a:cs typeface="Times New Roman" pitchFamily="-109" charset="0"/>
              </a:rPr>
              <a:t>ambiente</a:t>
            </a:r>
            <a:r>
              <a:rPr lang="en-US" sz="2800" b="1" dirty="0" smtClean="0">
                <a:solidFill>
                  <a:schemeClr val="accent2"/>
                </a:solidFill>
                <a:ea typeface="Times New Roman" pitchFamily="-109" charset="0"/>
                <a:cs typeface="Times New Roman" pitchFamily="-109" charset="0"/>
              </a:rPr>
              <a:t> de </a:t>
            </a:r>
            <a:r>
              <a:rPr lang="en-US" sz="2800" b="1" dirty="0" err="1" smtClean="0">
                <a:solidFill>
                  <a:schemeClr val="accent2"/>
                </a:solidFill>
                <a:ea typeface="Times New Roman" pitchFamily="-109" charset="0"/>
                <a:cs typeface="Times New Roman" pitchFamily="-109" charset="0"/>
              </a:rPr>
              <a:t>trabalho</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seguro</a:t>
            </a:r>
            <a:r>
              <a:rPr lang="en-US" sz="2800" b="1" dirty="0" smtClean="0">
                <a:solidFill>
                  <a:schemeClr val="accent2"/>
                </a:solidFill>
                <a:ea typeface="Times New Roman" pitchFamily="-109" charset="0"/>
                <a:cs typeface="Times New Roman" pitchFamily="-109" charset="0"/>
              </a:rPr>
              <a:t>.</a:t>
            </a:r>
            <a:endParaRPr lang="pt-BR" sz="1400" b="1" dirty="0" smtClean="0">
              <a:solidFill>
                <a:schemeClr val="accent2"/>
              </a:solidFill>
            </a:endParaRPr>
          </a:p>
          <a:p>
            <a:pPr algn="l" eaLnBrk="0" hangingPunct="0"/>
            <a:r>
              <a:rPr lang="en-US" sz="2800" b="1" dirty="0" smtClean="0">
                <a:solidFill>
                  <a:schemeClr val="accent2"/>
                </a:solidFill>
                <a:ea typeface="Times New Roman" pitchFamily="-109" charset="0"/>
                <a:cs typeface="Times New Roman" pitchFamily="-109" charset="0"/>
              </a:rPr>
              <a:t>___</a:t>
            </a:r>
            <a:r>
              <a:rPr lang="en-US" sz="2800" b="1" dirty="0" err="1" smtClean="0">
                <a:solidFill>
                  <a:schemeClr val="accent2"/>
                </a:solidFill>
                <a:ea typeface="Times New Roman" pitchFamily="-109" charset="0"/>
                <a:cs typeface="Times New Roman" pitchFamily="-109" charset="0"/>
              </a:rPr>
              <a:t>Verdadeiro</a:t>
            </a:r>
            <a:r>
              <a:rPr lang="en-US" sz="2800" b="1" dirty="0" smtClean="0">
                <a:solidFill>
                  <a:schemeClr val="accent2"/>
                </a:solidFill>
                <a:ea typeface="Times New Roman" pitchFamily="-109" charset="0"/>
                <a:cs typeface="Times New Roman" pitchFamily="-109" charset="0"/>
              </a:rPr>
              <a:t>    </a:t>
            </a:r>
            <a:r>
              <a:rPr lang="en-US" sz="2800" b="1" dirty="0">
                <a:solidFill>
                  <a:schemeClr val="accent2"/>
                </a:solidFill>
                <a:ea typeface="Times New Roman" pitchFamily="-109" charset="0"/>
                <a:cs typeface="Times New Roman" pitchFamily="-109" charset="0"/>
              </a:rPr>
              <a:t>___</a:t>
            </a:r>
            <a:r>
              <a:rPr lang="en-US" sz="2800" b="1" dirty="0" err="1" smtClean="0">
                <a:solidFill>
                  <a:schemeClr val="accent2"/>
                </a:solidFill>
                <a:ea typeface="Times New Roman" pitchFamily="-109" charset="0"/>
                <a:cs typeface="Times New Roman" pitchFamily="-109" charset="0"/>
              </a:rPr>
              <a:t>Falso</a:t>
            </a:r>
            <a:endParaRPr lang="en-US" sz="2800" b="1" dirty="0">
              <a:solidFill>
                <a:schemeClr val="accent2"/>
              </a:solidFill>
              <a:ea typeface="Times New Roman" pitchFamily="-109" charset="0"/>
              <a:cs typeface="Times New Roman" pitchFamily="-109" charset="0"/>
            </a:endParaRPr>
          </a:p>
          <a:p>
            <a:pPr algn="l" eaLnBrk="0" hangingPunct="0"/>
            <a:endParaRPr lang="pt-BR" sz="1400" b="1" dirty="0">
              <a:solidFill>
                <a:schemeClr val="accent2"/>
              </a:solidFill>
            </a:endParaRPr>
          </a:p>
          <a:p>
            <a:pPr algn="l" eaLnBrk="0" hangingPunct="0"/>
            <a:r>
              <a:rPr lang="en-US" sz="2800" b="1" dirty="0">
                <a:solidFill>
                  <a:schemeClr val="accent2"/>
                </a:solidFill>
                <a:ea typeface="Times New Roman" pitchFamily="-109" charset="0"/>
                <a:cs typeface="Times New Roman" pitchFamily="-109" charset="0"/>
              </a:rPr>
              <a:t>9) </a:t>
            </a:r>
            <a:r>
              <a:rPr lang="en-US" sz="2800" b="1" dirty="0" smtClean="0">
                <a:solidFill>
                  <a:schemeClr val="accent2"/>
                </a:solidFill>
                <a:ea typeface="Times New Roman" pitchFamily="-109" charset="0"/>
                <a:cs typeface="Times New Roman" pitchFamily="-109" charset="0"/>
              </a:rPr>
              <a:t>O </a:t>
            </a:r>
            <a:r>
              <a:rPr lang="en-US" sz="2800" b="1" dirty="0" err="1" smtClean="0">
                <a:solidFill>
                  <a:schemeClr val="accent2"/>
                </a:solidFill>
                <a:ea typeface="Times New Roman" pitchFamily="-109" charset="0"/>
                <a:cs typeface="Times New Roman" pitchFamily="-109" charset="0"/>
              </a:rPr>
              <a:t>sistema</a:t>
            </a:r>
            <a:r>
              <a:rPr lang="en-US" sz="2800" b="1" dirty="0" smtClean="0">
                <a:solidFill>
                  <a:schemeClr val="accent2"/>
                </a:solidFill>
                <a:ea typeface="Times New Roman" pitchFamily="-109" charset="0"/>
                <a:cs typeface="Times New Roman" pitchFamily="-109" charset="0"/>
              </a:rPr>
              <a:t> de </a:t>
            </a:r>
            <a:r>
              <a:rPr lang="en-US" sz="2800" b="1" dirty="0" err="1" smtClean="0">
                <a:solidFill>
                  <a:schemeClr val="accent2"/>
                </a:solidFill>
                <a:ea typeface="Times New Roman" pitchFamily="-109" charset="0"/>
                <a:cs typeface="Times New Roman" pitchFamily="-109" charset="0"/>
              </a:rPr>
              <a:t>proteção</a:t>
            </a:r>
            <a:r>
              <a:rPr lang="en-US" sz="2800" b="1" dirty="0" smtClean="0">
                <a:solidFill>
                  <a:schemeClr val="accent2"/>
                </a:solidFill>
                <a:ea typeface="Times New Roman" pitchFamily="-109" charset="0"/>
                <a:cs typeface="Times New Roman" pitchFamily="-109" charset="0"/>
              </a:rPr>
              <a:t> contra </a:t>
            </a:r>
            <a:r>
              <a:rPr lang="en-US" sz="2800" b="1" dirty="0" err="1" smtClean="0">
                <a:solidFill>
                  <a:schemeClr val="accent2"/>
                </a:solidFill>
                <a:ea typeface="Times New Roman" pitchFamily="-109" charset="0"/>
                <a:cs typeface="Times New Roman" pitchFamily="-109" charset="0"/>
              </a:rPr>
              <a:t>quedas</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são</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requeridos</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para</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os</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trabalhadores</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trabalham</a:t>
            </a:r>
            <a:r>
              <a:rPr lang="en-US" sz="2800" b="1" dirty="0" smtClean="0">
                <a:solidFill>
                  <a:schemeClr val="accent2"/>
                </a:solidFill>
                <a:ea typeface="Times New Roman" pitchFamily="-109" charset="0"/>
                <a:cs typeface="Times New Roman" pitchFamily="-109" charset="0"/>
              </a:rPr>
              <a:t> a 6 </a:t>
            </a:r>
            <a:r>
              <a:rPr lang="en-US" sz="2800" b="1" dirty="0" err="1" smtClean="0">
                <a:solidFill>
                  <a:schemeClr val="accent2"/>
                </a:solidFill>
                <a:ea typeface="Times New Roman" pitchFamily="-109" charset="0"/>
                <a:cs typeface="Times New Roman" pitchFamily="-109" charset="0"/>
              </a:rPr>
              <a:t>pés</a:t>
            </a:r>
            <a:r>
              <a:rPr lang="en-US" sz="2800" b="1" dirty="0" smtClean="0">
                <a:solidFill>
                  <a:schemeClr val="accent2"/>
                </a:solidFill>
                <a:ea typeface="Times New Roman" pitchFamily="-109" charset="0"/>
                <a:cs typeface="Times New Roman" pitchFamily="-109" charset="0"/>
              </a:rPr>
              <a:t> de </a:t>
            </a:r>
            <a:r>
              <a:rPr lang="en-US" sz="2800" b="1" dirty="0" err="1" smtClean="0">
                <a:solidFill>
                  <a:schemeClr val="accent2"/>
                </a:solidFill>
                <a:ea typeface="Times New Roman" pitchFamily="-109" charset="0"/>
                <a:cs typeface="Times New Roman" pitchFamily="-109" charset="0"/>
              </a:rPr>
              <a:t>altura</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ou</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mais</a:t>
            </a:r>
            <a:r>
              <a:rPr lang="en-US" sz="2800" b="1" dirty="0" smtClean="0">
                <a:solidFill>
                  <a:schemeClr val="accent2"/>
                </a:solidFill>
                <a:ea typeface="Times New Roman" pitchFamily="-109" charset="0"/>
                <a:cs typeface="Times New Roman" pitchFamily="-109" charset="0"/>
              </a:rPr>
              <a:t>. </a:t>
            </a:r>
            <a:endParaRPr lang="pt-BR" sz="1400" b="1" dirty="0">
              <a:solidFill>
                <a:schemeClr val="accent2"/>
              </a:solidFill>
            </a:endParaRPr>
          </a:p>
          <a:p>
            <a:pPr algn="l" eaLnBrk="0" hangingPunct="0"/>
            <a:r>
              <a:rPr lang="en-US" sz="2800" b="1" dirty="0" smtClean="0">
                <a:solidFill>
                  <a:schemeClr val="accent2"/>
                </a:solidFill>
                <a:ea typeface="Times New Roman" pitchFamily="-109" charset="0"/>
                <a:cs typeface="Times New Roman" pitchFamily="-109" charset="0"/>
              </a:rPr>
              <a:t>___</a:t>
            </a:r>
            <a:r>
              <a:rPr lang="en-US" sz="2800" b="1" dirty="0" err="1" smtClean="0">
                <a:solidFill>
                  <a:schemeClr val="accent2"/>
                </a:solidFill>
                <a:ea typeface="Times New Roman" pitchFamily="-109" charset="0"/>
                <a:cs typeface="Times New Roman" pitchFamily="-109" charset="0"/>
              </a:rPr>
              <a:t>Verdadeiro</a:t>
            </a:r>
            <a:r>
              <a:rPr lang="en-US" sz="2800" b="1" dirty="0" smtClean="0">
                <a:solidFill>
                  <a:schemeClr val="accent2"/>
                </a:solidFill>
                <a:ea typeface="Times New Roman" pitchFamily="-109" charset="0"/>
                <a:cs typeface="Times New Roman" pitchFamily="-109" charset="0"/>
              </a:rPr>
              <a:t>    </a:t>
            </a:r>
            <a:r>
              <a:rPr lang="en-US" sz="2800" b="1" dirty="0">
                <a:solidFill>
                  <a:schemeClr val="accent2"/>
                </a:solidFill>
                <a:ea typeface="Times New Roman" pitchFamily="-109" charset="0"/>
                <a:cs typeface="Times New Roman" pitchFamily="-109" charset="0"/>
              </a:rPr>
              <a:t>___</a:t>
            </a:r>
            <a:r>
              <a:rPr lang="en-US" sz="2800" b="1" dirty="0" err="1" smtClean="0">
                <a:solidFill>
                  <a:schemeClr val="accent2"/>
                </a:solidFill>
                <a:ea typeface="Times New Roman" pitchFamily="-109" charset="0"/>
                <a:cs typeface="Times New Roman" pitchFamily="-109" charset="0"/>
              </a:rPr>
              <a:t>Falso</a:t>
            </a:r>
            <a:endParaRPr lang="en-US" sz="2800" b="1" dirty="0">
              <a:solidFill>
                <a:schemeClr val="accent2"/>
              </a:solidFill>
              <a:ea typeface="Times New Roman" pitchFamily="-109" charset="0"/>
              <a:cs typeface="Times New Roman" pitchFamily="-109" charset="0"/>
            </a:endParaRPr>
          </a:p>
          <a:p>
            <a:pPr algn="l" eaLnBrk="0" hangingPunct="0"/>
            <a:endParaRPr lang="en-US" sz="2800" b="1" dirty="0">
              <a:solidFill>
                <a:schemeClr val="accent2"/>
              </a:solidFill>
              <a:ea typeface="Times New Roman" pitchFamily="-109" charset="0"/>
              <a:cs typeface="Times New Roman" pitchFamily="-109" charset="0"/>
            </a:endParaRPr>
          </a:p>
          <a:p>
            <a:pPr algn="l" eaLnBrk="0" hangingPunct="0"/>
            <a:r>
              <a:rPr lang="en-US" sz="2800" b="1" dirty="0">
                <a:solidFill>
                  <a:schemeClr val="accent2"/>
                </a:solidFill>
                <a:ea typeface="Times New Roman" pitchFamily="-109" charset="0"/>
                <a:cs typeface="Times New Roman" pitchFamily="-109" charset="0"/>
              </a:rPr>
              <a:t>10) </a:t>
            </a:r>
            <a:r>
              <a:rPr lang="en-US" sz="2800" b="1" dirty="0" smtClean="0">
                <a:solidFill>
                  <a:schemeClr val="accent2"/>
                </a:solidFill>
                <a:ea typeface="Times New Roman" pitchFamily="-109" charset="0"/>
                <a:cs typeface="Times New Roman" pitchFamily="-109" charset="0"/>
              </a:rPr>
              <a:t>O </a:t>
            </a:r>
            <a:r>
              <a:rPr lang="en-US" sz="2800" b="1" dirty="0" err="1" smtClean="0">
                <a:solidFill>
                  <a:schemeClr val="accent2"/>
                </a:solidFill>
                <a:ea typeface="Times New Roman" pitchFamily="-109" charset="0"/>
                <a:cs typeface="Times New Roman" pitchFamily="-109" charset="0"/>
              </a:rPr>
              <a:t>sistema</a:t>
            </a:r>
            <a:r>
              <a:rPr lang="en-US" sz="2800" b="1" dirty="0" smtClean="0">
                <a:solidFill>
                  <a:schemeClr val="accent2"/>
                </a:solidFill>
                <a:ea typeface="Times New Roman" pitchFamily="-109" charset="0"/>
                <a:cs typeface="Times New Roman" pitchFamily="-109" charset="0"/>
              </a:rPr>
              <a:t> de </a:t>
            </a:r>
            <a:r>
              <a:rPr lang="en-US" sz="2800" b="1" dirty="0" err="1" smtClean="0">
                <a:solidFill>
                  <a:schemeClr val="accent2"/>
                </a:solidFill>
                <a:ea typeface="Times New Roman" pitchFamily="-109" charset="0"/>
                <a:cs typeface="Times New Roman" pitchFamily="-109" charset="0"/>
              </a:rPr>
              <a:t>proteção</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pessoal</a:t>
            </a:r>
            <a:r>
              <a:rPr lang="en-US" sz="2800" b="1" dirty="0" smtClean="0">
                <a:solidFill>
                  <a:schemeClr val="accent2"/>
                </a:solidFill>
                <a:ea typeface="Times New Roman" pitchFamily="-109" charset="0"/>
                <a:cs typeface="Times New Roman" pitchFamily="-109" charset="0"/>
              </a:rPr>
              <a:t> contra </a:t>
            </a:r>
            <a:r>
              <a:rPr lang="en-US" sz="2800" b="1" dirty="0" err="1" smtClean="0">
                <a:solidFill>
                  <a:schemeClr val="accent2"/>
                </a:solidFill>
                <a:ea typeface="Times New Roman" pitchFamily="-109" charset="0"/>
                <a:cs typeface="Times New Roman" pitchFamily="-109" charset="0"/>
              </a:rPr>
              <a:t>quedas</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deve</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incluir</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os</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seguintes</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componentes</a:t>
            </a:r>
            <a:r>
              <a:rPr lang="en-US" sz="2800" b="1" dirty="0">
                <a:solidFill>
                  <a:schemeClr val="accent2"/>
                </a:solidFill>
                <a:ea typeface="Times New Roman" pitchFamily="-109" charset="0"/>
                <a:cs typeface="Times New Roman" pitchFamily="-109" charset="0"/>
              </a:rPr>
              <a:t>: </a:t>
            </a:r>
            <a:r>
              <a:rPr lang="en-US" sz="2800" b="1" dirty="0" smtClean="0">
                <a:solidFill>
                  <a:schemeClr val="accent2"/>
                </a:solidFill>
                <a:ea typeface="Times New Roman" pitchFamily="-109" charset="0"/>
                <a:cs typeface="Times New Roman" pitchFamily="-109" charset="0"/>
              </a:rPr>
              <a:t>Ponto de </a:t>
            </a:r>
            <a:r>
              <a:rPr lang="en-US" sz="2800" b="1" dirty="0" err="1" smtClean="0">
                <a:solidFill>
                  <a:schemeClr val="accent2"/>
                </a:solidFill>
                <a:ea typeface="Times New Roman" pitchFamily="-109" charset="0"/>
                <a:cs typeface="Times New Roman" pitchFamily="-109" charset="0"/>
              </a:rPr>
              <a:t>Ancoragem</a:t>
            </a:r>
            <a:r>
              <a:rPr lang="en-US" sz="2800" b="1" dirty="0" smtClean="0">
                <a:solidFill>
                  <a:schemeClr val="accent2"/>
                </a:solidFill>
                <a:ea typeface="Times New Roman" pitchFamily="-109" charset="0"/>
                <a:cs typeface="Times New Roman" pitchFamily="-109" charset="0"/>
              </a:rPr>
              <a:t>, </a:t>
            </a:r>
            <a:r>
              <a:rPr lang="en-US" sz="2800" b="1" dirty="0" err="1" smtClean="0">
                <a:solidFill>
                  <a:schemeClr val="accent2"/>
                </a:solidFill>
                <a:ea typeface="Times New Roman" pitchFamily="-109" charset="0"/>
                <a:cs typeface="Times New Roman" pitchFamily="-109" charset="0"/>
              </a:rPr>
              <a:t>Arnês</a:t>
            </a:r>
            <a:r>
              <a:rPr lang="en-US" sz="2800" b="1" dirty="0" smtClean="0">
                <a:solidFill>
                  <a:schemeClr val="accent2"/>
                </a:solidFill>
                <a:ea typeface="Times New Roman" pitchFamily="-109" charset="0"/>
                <a:cs typeface="Times New Roman" pitchFamily="-109" charset="0"/>
              </a:rPr>
              <a:t>, e  </a:t>
            </a:r>
            <a:r>
              <a:rPr lang="en-US" sz="2800" b="1" dirty="0" err="1" smtClean="0">
                <a:solidFill>
                  <a:schemeClr val="accent2"/>
                </a:solidFill>
                <a:ea typeface="Times New Roman" pitchFamily="-109" charset="0"/>
                <a:cs typeface="Times New Roman" pitchFamily="-109" charset="0"/>
              </a:rPr>
              <a:t>Mosquetão</a:t>
            </a:r>
            <a:r>
              <a:rPr lang="en-US" sz="2800" b="1" dirty="0" smtClean="0">
                <a:solidFill>
                  <a:schemeClr val="accent2"/>
                </a:solidFill>
                <a:ea typeface="Times New Roman" pitchFamily="-109" charset="0"/>
                <a:cs typeface="Times New Roman" pitchFamily="-109" charset="0"/>
              </a:rPr>
              <a:t>/</a:t>
            </a:r>
            <a:r>
              <a:rPr lang="en-US" sz="2800" b="1" dirty="0" err="1" smtClean="0">
                <a:solidFill>
                  <a:schemeClr val="accent2"/>
                </a:solidFill>
                <a:ea typeface="Times New Roman" pitchFamily="-109" charset="0"/>
                <a:cs typeface="Times New Roman" pitchFamily="-109" charset="0"/>
              </a:rPr>
              <a:t>Fita</a:t>
            </a:r>
            <a:r>
              <a:rPr lang="en-US" sz="2800" b="1" dirty="0" smtClean="0">
                <a:solidFill>
                  <a:schemeClr val="accent2"/>
                </a:solidFill>
                <a:ea typeface="Times New Roman" pitchFamily="-109" charset="0"/>
                <a:cs typeface="Times New Roman" pitchFamily="-109" charset="0"/>
              </a:rPr>
              <a:t>.</a:t>
            </a:r>
            <a:endParaRPr lang="pt-BR" sz="1400" b="1" dirty="0">
              <a:solidFill>
                <a:schemeClr val="accent2"/>
              </a:solidFill>
            </a:endParaRPr>
          </a:p>
          <a:p>
            <a:pPr algn="l" eaLnBrk="0" hangingPunct="0"/>
            <a:r>
              <a:rPr lang="en-US" sz="2800" b="1" dirty="0" smtClean="0">
                <a:solidFill>
                  <a:schemeClr val="accent2"/>
                </a:solidFill>
                <a:ea typeface="Times New Roman" pitchFamily="-109" charset="0"/>
                <a:cs typeface="Times New Roman" pitchFamily="-109" charset="0"/>
              </a:rPr>
              <a:t>___</a:t>
            </a:r>
            <a:r>
              <a:rPr lang="en-US" sz="2800" b="1" dirty="0" err="1" smtClean="0">
                <a:solidFill>
                  <a:schemeClr val="accent2"/>
                </a:solidFill>
                <a:ea typeface="Times New Roman" pitchFamily="-109" charset="0"/>
                <a:cs typeface="Times New Roman" pitchFamily="-109" charset="0"/>
              </a:rPr>
              <a:t>Verdadeiro</a:t>
            </a:r>
            <a:r>
              <a:rPr lang="en-US" sz="2800" b="1" dirty="0" smtClean="0">
                <a:solidFill>
                  <a:schemeClr val="accent2"/>
                </a:solidFill>
                <a:ea typeface="Times New Roman" pitchFamily="-109" charset="0"/>
                <a:cs typeface="Times New Roman" pitchFamily="-109" charset="0"/>
              </a:rPr>
              <a:t>   </a:t>
            </a:r>
            <a:r>
              <a:rPr lang="en-US" sz="2800" b="1" dirty="0">
                <a:solidFill>
                  <a:schemeClr val="accent2"/>
                </a:solidFill>
                <a:ea typeface="Times New Roman" pitchFamily="-109" charset="0"/>
                <a:cs typeface="Times New Roman" pitchFamily="-109" charset="0"/>
              </a:rPr>
              <a:t>___</a:t>
            </a:r>
            <a:r>
              <a:rPr lang="en-US" sz="2800" b="1" dirty="0" err="1" smtClean="0">
                <a:solidFill>
                  <a:schemeClr val="accent2"/>
                </a:solidFill>
                <a:ea typeface="Times New Roman" pitchFamily="-109" charset="0"/>
                <a:cs typeface="Times New Roman" pitchFamily="-109" charset="0"/>
              </a:rPr>
              <a:t>Falso</a:t>
            </a:r>
            <a:endParaRPr lang="en-US" sz="4800" b="1" dirty="0">
              <a:solidFill>
                <a:schemeClr val="accent2"/>
              </a:solidFill>
            </a:endParaRPr>
          </a:p>
        </p:txBody>
      </p:sp>
      <p:pic>
        <p:nvPicPr>
          <p:cNvPr id="4" name="Picture 3" descr="BIC Logo.jpg"/>
          <p:cNvPicPr>
            <a:picLocks noChangeAspect="1"/>
          </p:cNvPicPr>
          <p:nvPr/>
        </p:nvPicPr>
        <p:blipFill>
          <a:blip r:embed="rId2"/>
          <a:stretch>
            <a:fillRect/>
          </a:stretch>
        </p:blipFill>
        <p:spPr>
          <a:xfrm>
            <a:off x="6858000" y="5624732"/>
            <a:ext cx="1905000" cy="932900"/>
          </a:xfrm>
          <a:prstGeom prst="rect">
            <a:avLst/>
          </a:prstGeom>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1"/>
          <p:cNvSpPr>
            <a:spLocks noGrp="1"/>
          </p:cNvSpPr>
          <p:nvPr>
            <p:ph type="sldNum" sz="quarter" idx="12"/>
          </p:nvPr>
        </p:nvSpPr>
        <p:spPr/>
        <p:txBody>
          <a:bodyPr/>
          <a:lstStyle/>
          <a:p>
            <a:fld id="{ADD9596E-33A1-40E7-A693-6763EB142101}" type="slidenum">
              <a:rPr lang="en-US"/>
              <a:pPr/>
              <a:t>167</a:t>
            </a:fld>
            <a:endParaRPr lang="en-US"/>
          </a:p>
        </p:txBody>
      </p:sp>
      <p:sp>
        <p:nvSpPr>
          <p:cNvPr id="308226" name="Title 1"/>
          <p:cNvSpPr>
            <a:spLocks noGrp="1"/>
          </p:cNvSpPr>
          <p:nvPr>
            <p:ph type="title" idx="4294967295"/>
          </p:nvPr>
        </p:nvSpPr>
        <p:spPr>
          <a:xfrm>
            <a:off x="0" y="0"/>
            <a:ext cx="8229600" cy="1143000"/>
          </a:xfrm>
        </p:spPr>
        <p:txBody>
          <a:bodyPr/>
          <a:lstStyle/>
          <a:p>
            <a:r>
              <a:rPr lang="pt-BR" dirty="0" smtClean="0"/>
              <a:t>Para Finalizar</a:t>
            </a:r>
            <a:endParaRPr lang="en-US" dirty="0"/>
          </a:p>
        </p:txBody>
      </p:sp>
      <p:sp>
        <p:nvSpPr>
          <p:cNvPr id="308227" name="Content Placeholder 2"/>
          <p:cNvSpPr>
            <a:spLocks noGrp="1"/>
          </p:cNvSpPr>
          <p:nvPr>
            <p:ph idx="4294967295"/>
          </p:nvPr>
        </p:nvSpPr>
        <p:spPr>
          <a:xfrm>
            <a:off x="0" y="1371600"/>
            <a:ext cx="7543800" cy="4419600"/>
          </a:xfrm>
        </p:spPr>
        <p:txBody>
          <a:bodyPr>
            <a:normAutofit lnSpcReduction="10000"/>
          </a:bodyPr>
          <a:lstStyle/>
          <a:p>
            <a:pPr lvl="0"/>
            <a:r>
              <a:rPr lang="pt-BR" sz="2000" dirty="0" smtClean="0"/>
              <a:t>Todos os trabalhadores deveriam voltar sãos e salvos pra casa e para suas famílias todos os dias.</a:t>
            </a:r>
            <a:endParaRPr lang="en-US" sz="2000" dirty="0" smtClean="0"/>
          </a:p>
          <a:p>
            <a:pPr lvl="0"/>
            <a:r>
              <a:rPr lang="pt-BR" sz="2000" dirty="0" smtClean="0"/>
              <a:t>Os empregadores tem que prover um local de trabalho sem os perigos de que se tem conhecimento.</a:t>
            </a:r>
            <a:endParaRPr lang="en-US" sz="2000" dirty="0" smtClean="0"/>
          </a:p>
          <a:p>
            <a:pPr lvl="0"/>
            <a:r>
              <a:rPr lang="pt-BR" sz="2000" dirty="0" smtClean="0"/>
              <a:t>Visite a página de Construção da OSHA na internet para maiores informações, assistência e guias sobre a proteção contra quedas na construção civil residencial. </a:t>
            </a:r>
            <a:endParaRPr lang="en-US" sz="2000" dirty="0" smtClean="0"/>
          </a:p>
          <a:p>
            <a:r>
              <a:rPr lang="pt-BR" sz="2000" dirty="0" smtClean="0"/>
              <a:t>  </a:t>
            </a:r>
            <a:r>
              <a:rPr lang="pt-BR" sz="2000" u="sng" dirty="0" smtClean="0">
                <a:hlinkClick r:id="rId3"/>
              </a:rPr>
              <a:t>www.osha.gov/doc/residential_fall_protection.html</a:t>
            </a:r>
            <a:r>
              <a:rPr lang="pt-BR" sz="2000" dirty="0" smtClean="0"/>
              <a:t> </a:t>
            </a:r>
            <a:endParaRPr lang="en-US" sz="2000" dirty="0" smtClean="0"/>
          </a:p>
          <a:p>
            <a:pPr lvl="0"/>
            <a:r>
              <a:rPr lang="pt-BR" sz="2000" dirty="0" smtClean="0"/>
              <a:t>Para os Padrões de Proteção para os Estados com os Planos Estaduais Aprovados Pela OSHA veja o site:</a:t>
            </a:r>
            <a:endParaRPr lang="en-US" sz="2000" dirty="0" smtClean="0"/>
          </a:p>
          <a:p>
            <a:r>
              <a:rPr lang="pt-BR" sz="2000" dirty="0" smtClean="0"/>
              <a:t>  </a:t>
            </a:r>
            <a:r>
              <a:rPr lang="pt-BR" sz="2000" u="sng" dirty="0" smtClean="0">
                <a:hlinkClick r:id="rId4"/>
              </a:rPr>
              <a:t>http://www.osha.gov/dcsp/osp/statestandards.html</a:t>
            </a:r>
            <a:r>
              <a:rPr lang="pt-BR" sz="2000" dirty="0" smtClean="0"/>
              <a:t> </a:t>
            </a:r>
            <a:endParaRPr lang="en-US" sz="2000" dirty="0" smtClean="0"/>
          </a:p>
          <a:p>
            <a:r>
              <a:rPr lang="pt-BR" sz="2000" dirty="0" smtClean="0"/>
              <a:t> </a:t>
            </a:r>
            <a:endParaRPr lang="en-US" sz="2000" dirty="0" smtClean="0"/>
          </a:p>
          <a:p>
            <a:pPr lvl="0"/>
            <a:r>
              <a:rPr lang="pt-BR" sz="2000" dirty="0" smtClean="0"/>
              <a:t>A data para se aplicar as  novas regras é 16 de junho de 2011.</a:t>
            </a:r>
            <a:endParaRPr lang="en-US" sz="2000" dirty="0" smtClean="0"/>
          </a:p>
          <a:p>
            <a:endParaRPr lang="en-US" sz="2200" dirty="0"/>
          </a:p>
        </p:txBody>
      </p:sp>
      <p:pic>
        <p:nvPicPr>
          <p:cNvPr id="5" name="Picture 4" descr="BIC Logo.jpg"/>
          <p:cNvPicPr>
            <a:picLocks noChangeAspect="1"/>
          </p:cNvPicPr>
          <p:nvPr/>
        </p:nvPicPr>
        <p:blipFill>
          <a:blip r:embed="rId5"/>
          <a:stretch>
            <a:fillRect/>
          </a:stretch>
        </p:blipFill>
        <p:spPr>
          <a:xfrm>
            <a:off x="6858000" y="5638800"/>
            <a:ext cx="1905000" cy="9329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304801"/>
            <a:ext cx="9144000" cy="6001643"/>
          </a:xfrm>
          <a:prstGeom prst="rect">
            <a:avLst/>
          </a:prstGeom>
        </p:spPr>
        <p:txBody>
          <a:bodyPr wrap="square">
            <a:spAutoFit/>
          </a:bodyPr>
          <a:lstStyle/>
          <a:p>
            <a:pPr algn="ctr"/>
            <a:r>
              <a:rPr lang="pt-BR" sz="2400" b="1" dirty="0" smtClean="0"/>
              <a:t>Acidentes de Trabalho tem um custo enorme para:</a:t>
            </a:r>
          </a:p>
          <a:p>
            <a:pPr algn="l"/>
            <a:r>
              <a:rPr lang="pt-BR" sz="2400" b="1" dirty="0" smtClean="0"/>
              <a:t/>
            </a:r>
            <a:br>
              <a:rPr lang="pt-BR" sz="2400" b="1" dirty="0" smtClean="0"/>
            </a:br>
            <a:r>
              <a:rPr lang="pt-BR" sz="2400" b="1" dirty="0" smtClean="0"/>
              <a:t>          *</a:t>
            </a:r>
            <a:r>
              <a:rPr lang="pt-BR" sz="2400" dirty="0" smtClean="0"/>
              <a:t> O </a:t>
            </a:r>
            <a:r>
              <a:rPr lang="pt-BR" sz="2400" b="1" dirty="0" smtClean="0"/>
              <a:t>Trabalhador</a:t>
            </a:r>
            <a:r>
              <a:rPr lang="pt-BR" sz="2400" dirty="0" smtClean="0"/>
              <a:t>, que pode ter sérios problemas de saúde, incluindo o de se tornar inválido.</a:t>
            </a:r>
          </a:p>
          <a:p>
            <a:pPr algn="l"/>
            <a:r>
              <a:rPr lang="pt-BR" sz="2400" dirty="0" smtClean="0"/>
              <a:t/>
            </a:r>
            <a:br>
              <a:rPr lang="pt-BR" sz="2400" dirty="0" smtClean="0"/>
            </a:br>
            <a:r>
              <a:rPr lang="pt-BR" sz="2400" b="1" dirty="0" smtClean="0"/>
              <a:t>          *</a:t>
            </a:r>
            <a:r>
              <a:rPr lang="pt-BR" sz="2400" dirty="0" smtClean="0"/>
              <a:t>A </a:t>
            </a:r>
            <a:r>
              <a:rPr lang="pt-BR" sz="2400" b="1" dirty="0" smtClean="0"/>
              <a:t>Família</a:t>
            </a:r>
            <a:r>
              <a:rPr lang="pt-BR" sz="2400" dirty="0" smtClean="0"/>
              <a:t>, que pode ter sua qualidade de vida reduzida devido a perda de rendimento.  </a:t>
            </a:r>
          </a:p>
          <a:p>
            <a:pPr algn="l"/>
            <a:r>
              <a:rPr lang="pt-BR" sz="2400" dirty="0" smtClean="0"/>
              <a:t/>
            </a:r>
            <a:br>
              <a:rPr lang="pt-BR" sz="2400" dirty="0" smtClean="0"/>
            </a:br>
            <a:r>
              <a:rPr lang="pt-BR" sz="2400" b="1" dirty="0" smtClean="0"/>
              <a:t>          *</a:t>
            </a:r>
            <a:r>
              <a:rPr lang="pt-BR" sz="2400" dirty="0" smtClean="0"/>
              <a:t> O </a:t>
            </a:r>
            <a:r>
              <a:rPr lang="pt-BR" sz="2400" b="1" dirty="0" smtClean="0"/>
              <a:t>Empregador</a:t>
            </a:r>
            <a:r>
              <a:rPr lang="pt-BR" sz="2400" dirty="0" smtClean="0"/>
              <a:t>,  que além de perder os trabalhadores treinados, tem que pagar um custo de remuneração elevado.</a:t>
            </a:r>
          </a:p>
          <a:p>
            <a:pPr algn="l"/>
            <a:r>
              <a:rPr lang="pt-BR" sz="2400" dirty="0" smtClean="0"/>
              <a:t/>
            </a:r>
            <a:br>
              <a:rPr lang="pt-BR" sz="2400" dirty="0" smtClean="0"/>
            </a:br>
            <a:r>
              <a:rPr lang="pt-BR" sz="2400" b="1" dirty="0" smtClean="0"/>
              <a:t>          *</a:t>
            </a:r>
            <a:r>
              <a:rPr lang="pt-BR" sz="2400" dirty="0" smtClean="0"/>
              <a:t> A </a:t>
            </a:r>
            <a:r>
              <a:rPr lang="pt-BR" sz="2400" b="1" dirty="0" smtClean="0"/>
              <a:t>Sociedade</a:t>
            </a:r>
            <a:r>
              <a:rPr lang="pt-BR" sz="2400" dirty="0" smtClean="0"/>
              <a:t>, que tem que apoiar e sustentar os inválidos e seus dependentes através do bem-estar social.</a:t>
            </a:r>
          </a:p>
          <a:p>
            <a:pPr algn="l"/>
            <a:endParaRPr lang="pt-BR" sz="2400" dirty="0" smtClean="0"/>
          </a:p>
          <a:p>
            <a:pPr algn="l"/>
            <a:r>
              <a:rPr lang="pt-BR" sz="2400" dirty="0" smtClean="0"/>
              <a:t>São por essas razões que a  Segurança do Trabalho é uma </a:t>
            </a:r>
            <a:r>
              <a:rPr lang="pt-BR" sz="2400" dirty="0" err="1" smtClean="0"/>
              <a:t>area</a:t>
            </a:r>
            <a:r>
              <a:rPr lang="pt-BR" sz="2400" dirty="0" smtClean="0"/>
              <a:t> que cresce  e emprega mais pessoas a cada ano.   </a:t>
            </a:r>
            <a:endParaRPr lang="pt-BR" sz="2400" dirty="0"/>
          </a:p>
        </p:txBody>
      </p:sp>
      <p:pic>
        <p:nvPicPr>
          <p:cNvPr id="4" name="Picture 3" descr="BIC Logo.jpg"/>
          <p:cNvPicPr>
            <a:picLocks noChangeAspect="1"/>
          </p:cNvPicPr>
          <p:nvPr/>
        </p:nvPicPr>
        <p:blipFill>
          <a:blip r:embed="rId3"/>
          <a:stretch>
            <a:fillRect/>
          </a:stretch>
        </p:blipFill>
        <p:spPr>
          <a:xfrm>
            <a:off x="6858000" y="5839993"/>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6400"/>
            <a:ext cx="5162550" cy="1143000"/>
          </a:xfrm>
        </p:spPr>
        <p:txBody>
          <a:bodyPr>
            <a:normAutofit fontScale="90000"/>
          </a:bodyPr>
          <a:lstStyle/>
          <a:p>
            <a:r>
              <a:rPr lang="en-US" dirty="0" smtClean="0"/>
              <a:t>               </a:t>
            </a:r>
            <a:r>
              <a:rPr lang="en-US" b="1" i="1" dirty="0" smtClean="0"/>
              <a:t>LEMBRE-SE !!</a:t>
            </a:r>
            <a:endParaRPr lang="en-US" b="1" i="1" dirty="0"/>
          </a:p>
        </p:txBody>
      </p:sp>
      <p:pic>
        <p:nvPicPr>
          <p:cNvPr id="3" name="Picture 2"/>
          <p:cNvPicPr>
            <a:picLocks noChangeAspect="1"/>
          </p:cNvPicPr>
          <p:nvPr/>
        </p:nvPicPr>
        <p:blipFill>
          <a:blip r:embed="rId2"/>
          <a:stretch>
            <a:fillRect/>
          </a:stretch>
        </p:blipFill>
        <p:spPr>
          <a:xfrm>
            <a:off x="4933950" y="990600"/>
            <a:ext cx="3143250" cy="3804596"/>
          </a:xfrm>
          <a:prstGeom prst="rect">
            <a:avLst/>
          </a:prstGeom>
        </p:spPr>
      </p:pic>
      <p:sp>
        <p:nvSpPr>
          <p:cNvPr id="4" name="TextBox 3"/>
          <p:cNvSpPr txBox="1"/>
          <p:nvPr/>
        </p:nvSpPr>
        <p:spPr>
          <a:xfrm>
            <a:off x="267286" y="4375052"/>
            <a:ext cx="6907237" cy="2308324"/>
          </a:xfrm>
          <a:prstGeom prst="rect">
            <a:avLst/>
          </a:prstGeom>
          <a:noFill/>
        </p:spPr>
        <p:txBody>
          <a:bodyPr wrap="square" rtlCol="0">
            <a:spAutoFit/>
          </a:bodyPr>
          <a:lstStyle/>
          <a:p>
            <a:r>
              <a:rPr lang="en-US" sz="3600" dirty="0" err="1" smtClean="0">
                <a:latin typeface="Times New Roman"/>
                <a:cs typeface="Times New Roman"/>
              </a:rPr>
              <a:t>Não</a:t>
            </a:r>
            <a:r>
              <a:rPr lang="en-US" sz="3600" dirty="0" smtClean="0">
                <a:latin typeface="Times New Roman"/>
                <a:cs typeface="Times New Roman"/>
              </a:rPr>
              <a:t> </a:t>
            </a:r>
            <a:r>
              <a:rPr lang="en-US" sz="3600" dirty="0" err="1" smtClean="0">
                <a:latin typeface="Times New Roman"/>
                <a:cs typeface="Times New Roman"/>
              </a:rPr>
              <a:t>há</a:t>
            </a:r>
            <a:r>
              <a:rPr lang="en-US" sz="3600" dirty="0" smtClean="0">
                <a:latin typeface="Times New Roman"/>
                <a:cs typeface="Times New Roman"/>
              </a:rPr>
              <a:t> </a:t>
            </a:r>
            <a:r>
              <a:rPr lang="en-US" sz="3600" dirty="0" err="1" smtClean="0">
                <a:latin typeface="Times New Roman"/>
                <a:cs typeface="Times New Roman"/>
              </a:rPr>
              <a:t>serviço</a:t>
            </a:r>
            <a:r>
              <a:rPr lang="en-US" sz="3600" dirty="0" smtClean="0">
                <a:latin typeface="Times New Roman"/>
                <a:cs typeface="Times New Roman"/>
              </a:rPr>
              <a:t> </a:t>
            </a:r>
            <a:r>
              <a:rPr lang="en-US" sz="3600" dirty="0" err="1" smtClean="0">
                <a:latin typeface="Times New Roman"/>
                <a:cs typeface="Times New Roman"/>
              </a:rPr>
              <a:t>tão</a:t>
            </a:r>
            <a:r>
              <a:rPr lang="en-US" sz="3600" dirty="0" smtClean="0">
                <a:latin typeface="Times New Roman"/>
                <a:cs typeface="Times New Roman"/>
              </a:rPr>
              <a:t> </a:t>
            </a:r>
            <a:r>
              <a:rPr lang="en-US" sz="3600" dirty="0" err="1" smtClean="0">
                <a:latin typeface="Times New Roman"/>
                <a:cs typeface="Times New Roman"/>
              </a:rPr>
              <a:t>importante</a:t>
            </a:r>
            <a:r>
              <a:rPr lang="en-US" sz="3600" dirty="0" smtClean="0">
                <a:latin typeface="Times New Roman"/>
                <a:cs typeface="Times New Roman"/>
              </a:rPr>
              <a:t> </a:t>
            </a:r>
            <a:r>
              <a:rPr lang="en-US" sz="3600" dirty="0" err="1" smtClean="0">
                <a:latin typeface="Times New Roman"/>
                <a:cs typeface="Times New Roman"/>
              </a:rPr>
              <a:t>ou</a:t>
            </a:r>
            <a:r>
              <a:rPr lang="en-US" sz="3600" dirty="0" smtClean="0">
                <a:latin typeface="Times New Roman"/>
                <a:cs typeface="Times New Roman"/>
              </a:rPr>
              <a:t> </a:t>
            </a:r>
            <a:r>
              <a:rPr lang="en-US" sz="3600" dirty="0" err="1" smtClean="0">
                <a:latin typeface="Times New Roman"/>
                <a:cs typeface="Times New Roman"/>
              </a:rPr>
              <a:t>trabalho</a:t>
            </a:r>
            <a:r>
              <a:rPr lang="en-US" sz="3600" dirty="0" smtClean="0">
                <a:latin typeface="Times New Roman"/>
                <a:cs typeface="Times New Roman"/>
              </a:rPr>
              <a:t> </a:t>
            </a:r>
            <a:r>
              <a:rPr lang="en-US" sz="3600" dirty="0" err="1" smtClean="0">
                <a:latin typeface="Times New Roman"/>
                <a:cs typeface="Times New Roman"/>
              </a:rPr>
              <a:t>tão</a:t>
            </a:r>
            <a:r>
              <a:rPr lang="en-US" sz="3600" dirty="0" smtClean="0">
                <a:latin typeface="Times New Roman"/>
                <a:cs typeface="Times New Roman"/>
              </a:rPr>
              <a:t> </a:t>
            </a:r>
            <a:r>
              <a:rPr lang="en-US" sz="3600" dirty="0" err="1" smtClean="0">
                <a:latin typeface="Times New Roman"/>
                <a:cs typeface="Times New Roman"/>
              </a:rPr>
              <a:t>urgente</a:t>
            </a:r>
            <a:r>
              <a:rPr lang="en-US" sz="3600" dirty="0" smtClean="0">
                <a:latin typeface="Times New Roman"/>
                <a:cs typeface="Times New Roman"/>
              </a:rPr>
              <a:t> </a:t>
            </a:r>
            <a:r>
              <a:rPr lang="en-US" sz="3600" dirty="0" err="1" smtClean="0">
                <a:latin typeface="Times New Roman"/>
                <a:cs typeface="Times New Roman"/>
              </a:rPr>
              <a:t>que</a:t>
            </a:r>
            <a:r>
              <a:rPr lang="en-US" sz="3600" dirty="0" smtClean="0">
                <a:latin typeface="Times New Roman"/>
                <a:cs typeface="Times New Roman"/>
              </a:rPr>
              <a:t> </a:t>
            </a:r>
            <a:r>
              <a:rPr lang="en-US" sz="3600" dirty="0" err="1" smtClean="0">
                <a:latin typeface="Times New Roman"/>
                <a:cs typeface="Times New Roman"/>
              </a:rPr>
              <a:t>não</a:t>
            </a:r>
            <a:r>
              <a:rPr lang="en-US" sz="3600" dirty="0" smtClean="0">
                <a:latin typeface="Times New Roman"/>
                <a:cs typeface="Times New Roman"/>
              </a:rPr>
              <a:t> </a:t>
            </a:r>
            <a:r>
              <a:rPr lang="en-US" sz="3600" dirty="0" err="1" smtClean="0">
                <a:latin typeface="Times New Roman"/>
                <a:cs typeface="Times New Roman"/>
              </a:rPr>
              <a:t>possa</a:t>
            </a:r>
            <a:r>
              <a:rPr lang="en-US" sz="3600" dirty="0" smtClean="0">
                <a:latin typeface="Times New Roman"/>
                <a:cs typeface="Times New Roman"/>
              </a:rPr>
              <a:t> </a:t>
            </a:r>
            <a:r>
              <a:rPr lang="en-US" sz="3600" dirty="0" err="1" smtClean="0">
                <a:latin typeface="Times New Roman"/>
                <a:cs typeface="Times New Roman"/>
              </a:rPr>
              <a:t>ter</a:t>
            </a:r>
            <a:r>
              <a:rPr lang="en-US" sz="3600" dirty="0" smtClean="0">
                <a:latin typeface="Times New Roman"/>
                <a:cs typeface="Times New Roman"/>
              </a:rPr>
              <a:t> um tempo </a:t>
            </a:r>
            <a:r>
              <a:rPr lang="en-US" sz="3600" dirty="0" err="1" smtClean="0">
                <a:latin typeface="Times New Roman"/>
                <a:cs typeface="Times New Roman"/>
              </a:rPr>
              <a:t>para</a:t>
            </a:r>
            <a:r>
              <a:rPr lang="en-US" sz="3600" dirty="0" smtClean="0">
                <a:latin typeface="Times New Roman"/>
                <a:cs typeface="Times New Roman"/>
              </a:rPr>
              <a:t> ser </a:t>
            </a:r>
            <a:r>
              <a:rPr lang="en-US" sz="3600" dirty="0" err="1" smtClean="0">
                <a:latin typeface="Times New Roman"/>
                <a:cs typeface="Times New Roman"/>
              </a:rPr>
              <a:t>seguro</a:t>
            </a:r>
            <a:r>
              <a:rPr lang="en-US" sz="3600" dirty="0" smtClean="0">
                <a:latin typeface="Times New Roman"/>
                <a:cs typeface="Times New Roman"/>
              </a:rPr>
              <a:t> no </a:t>
            </a:r>
          </a:p>
          <a:p>
            <a:r>
              <a:rPr lang="en-US" sz="3600" dirty="0" err="1" smtClean="0">
                <a:latin typeface="Times New Roman"/>
                <a:cs typeface="Times New Roman"/>
              </a:rPr>
              <a:t>que</a:t>
            </a:r>
            <a:r>
              <a:rPr lang="en-US" sz="3600" dirty="0" smtClean="0">
                <a:latin typeface="Times New Roman"/>
                <a:cs typeface="Times New Roman"/>
              </a:rPr>
              <a:t> </a:t>
            </a:r>
            <a:r>
              <a:rPr lang="en-US" sz="3600" dirty="0" err="1" smtClean="0">
                <a:latin typeface="Times New Roman"/>
                <a:cs typeface="Times New Roman"/>
              </a:rPr>
              <a:t>você</a:t>
            </a:r>
            <a:r>
              <a:rPr lang="en-US" sz="3600" dirty="0" smtClean="0">
                <a:latin typeface="Times New Roman"/>
                <a:cs typeface="Times New Roman"/>
              </a:rPr>
              <a:t> </a:t>
            </a:r>
            <a:r>
              <a:rPr lang="en-US" sz="3600" dirty="0" err="1" smtClean="0">
                <a:latin typeface="Times New Roman"/>
                <a:cs typeface="Times New Roman"/>
              </a:rPr>
              <a:t>faz</a:t>
            </a:r>
            <a:r>
              <a:rPr lang="en-US" sz="3600" dirty="0" smtClean="0">
                <a:latin typeface="Times New Roman"/>
                <a:cs typeface="Times New Roman"/>
              </a:rPr>
              <a:t>.</a:t>
            </a:r>
            <a:endParaRPr lang="en-US" sz="3600" dirty="0">
              <a:latin typeface="Times New Roman"/>
              <a:cs typeface="Times New Roman"/>
            </a:endParaRPr>
          </a:p>
        </p:txBody>
      </p:sp>
      <p:pic>
        <p:nvPicPr>
          <p:cNvPr id="5" name="Picture 4"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990600" y="1447800"/>
            <a:ext cx="7772400" cy="4038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1500">
                <a:solidFill>
                  <a:srgbClr val="003300"/>
                </a:solidFill>
                <a:ea typeface="ＭＳ Ｐゴシック" pitchFamily="-112" charset="-128"/>
                <a:cs typeface="ＭＳ Ｐゴシック" pitchFamily="-112" charset="-128"/>
              </a:rPr>
              <a:t>Mas antes de...</a:t>
            </a:r>
          </a:p>
        </p:txBody>
      </p:sp>
      <p:pic>
        <p:nvPicPr>
          <p:cNvPr id="3" name="Picture 2"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457200" y="381000"/>
            <a:ext cx="8229600" cy="1143000"/>
          </a:xfrm>
        </p:spPr>
        <p:txBody>
          <a:bodyPr/>
          <a:lstStyle/>
          <a:p>
            <a:r>
              <a:rPr lang="pt-BR" dirty="0" smtClean="0"/>
              <a:t>PERGUNTAS</a:t>
            </a:r>
            <a:endParaRPr lang="en-US" dirty="0"/>
          </a:p>
        </p:txBody>
      </p:sp>
      <p:sp>
        <p:nvSpPr>
          <p:cNvPr id="320515" name="Rectangle 3"/>
          <p:cNvSpPr>
            <a:spLocks noGrp="1" noChangeArrowheads="1"/>
          </p:cNvSpPr>
          <p:nvPr>
            <p:ph idx="1"/>
          </p:nvPr>
        </p:nvSpPr>
        <p:spPr/>
        <p:txBody>
          <a:bodyPr/>
          <a:lstStyle/>
          <a:p>
            <a:pPr>
              <a:lnSpc>
                <a:spcPct val="80000"/>
              </a:lnSpc>
            </a:pPr>
            <a:r>
              <a:rPr lang="pt-BR" sz="2400" dirty="0" smtClean="0"/>
              <a:t>Diretamente no site</a:t>
            </a:r>
            <a:endParaRPr lang="en-US" sz="2400" dirty="0"/>
          </a:p>
          <a:p>
            <a:pPr lvl="1">
              <a:lnSpc>
                <a:spcPct val="80000"/>
              </a:lnSpc>
            </a:pPr>
            <a:r>
              <a:rPr lang="en-US" sz="2400" dirty="0">
                <a:hlinkClick r:id="rId3"/>
              </a:rPr>
              <a:t>http://www.osha.gov/dcsp/smallbusiness/consult.html</a:t>
            </a:r>
            <a:endParaRPr lang="en-US" sz="2400" dirty="0"/>
          </a:p>
          <a:p>
            <a:pPr>
              <a:lnSpc>
                <a:spcPct val="80000"/>
              </a:lnSpc>
            </a:pPr>
            <a:r>
              <a:rPr lang="en-US" sz="2400" dirty="0" smtClean="0"/>
              <a:t>Para </a:t>
            </a:r>
            <a:r>
              <a:rPr lang="en-US" sz="2400" dirty="0" err="1" smtClean="0"/>
              <a:t>informações</a:t>
            </a:r>
            <a:r>
              <a:rPr lang="en-US" sz="2400" dirty="0" smtClean="0"/>
              <a:t> </a:t>
            </a:r>
            <a:r>
              <a:rPr lang="en-US" sz="2400" dirty="0" err="1" smtClean="0"/>
              <a:t>por</a:t>
            </a:r>
            <a:r>
              <a:rPr lang="en-US" sz="2400" dirty="0" smtClean="0"/>
              <a:t> email:</a:t>
            </a:r>
            <a:endParaRPr lang="en-US" sz="2400" dirty="0">
              <a:hlinkClick r:id="rId4"/>
            </a:endParaRPr>
          </a:p>
          <a:p>
            <a:pPr lvl="1">
              <a:lnSpc>
                <a:spcPct val="80000"/>
              </a:lnSpc>
            </a:pPr>
            <a:r>
              <a:rPr lang="en-US" sz="2400" dirty="0">
                <a:hlinkClick r:id="rId4"/>
              </a:rPr>
              <a:t>http://www.osha.gov/ecor_form.html</a:t>
            </a:r>
            <a:endParaRPr lang="en-US" sz="2400" dirty="0"/>
          </a:p>
          <a:p>
            <a:pPr>
              <a:lnSpc>
                <a:spcPct val="80000"/>
              </a:lnSpc>
            </a:pPr>
            <a:r>
              <a:rPr lang="pt-BR" sz="2400" dirty="0" smtClean="0"/>
              <a:t>Telefone</a:t>
            </a:r>
            <a:endParaRPr lang="en-US" sz="2400" dirty="0"/>
          </a:p>
          <a:p>
            <a:pPr lvl="1">
              <a:lnSpc>
                <a:spcPct val="80000"/>
              </a:lnSpc>
            </a:pPr>
            <a:r>
              <a:rPr lang="en-US" sz="2400" dirty="0"/>
              <a:t>1-800-321-OSHA (6742) Toll Free U.S.</a:t>
            </a:r>
            <a:endParaRPr lang="en-US" sz="2400" b="1" dirty="0"/>
          </a:p>
          <a:p>
            <a:pPr>
              <a:lnSpc>
                <a:spcPct val="80000"/>
              </a:lnSpc>
            </a:pPr>
            <a:r>
              <a:rPr lang="en-US" sz="2400" dirty="0" err="1" smtClean="0"/>
              <a:t>Escreva-nos</a:t>
            </a:r>
            <a:r>
              <a:rPr lang="en-US" sz="2400" dirty="0" smtClean="0"/>
              <a:t> no </a:t>
            </a:r>
            <a:r>
              <a:rPr lang="en-US" sz="2400" dirty="0" err="1" smtClean="0"/>
              <a:t>endereço</a:t>
            </a:r>
            <a:r>
              <a:rPr lang="en-US" sz="2400" dirty="0" smtClean="0"/>
              <a:t>:</a:t>
            </a:r>
            <a:endParaRPr lang="en-US" sz="2400" dirty="0"/>
          </a:p>
          <a:p>
            <a:pPr lvl="1">
              <a:lnSpc>
                <a:spcPct val="80000"/>
              </a:lnSpc>
            </a:pPr>
            <a:r>
              <a:rPr lang="en-US" sz="2400" dirty="0"/>
              <a:t>U.S. Department of Labor</a:t>
            </a:r>
            <a:br>
              <a:rPr lang="en-US" sz="2400" dirty="0"/>
            </a:br>
            <a:r>
              <a:rPr lang="en-US" sz="2400" dirty="0"/>
              <a:t>Occupational Safety &amp; Health Administration</a:t>
            </a:r>
            <a:br>
              <a:rPr lang="en-US" sz="2400" dirty="0"/>
            </a:br>
            <a:r>
              <a:rPr lang="en-US" sz="2400" dirty="0"/>
              <a:t>Directorate of Construction – Room N-3468</a:t>
            </a:r>
            <a:br>
              <a:rPr lang="en-US" sz="2400" dirty="0"/>
            </a:br>
            <a:r>
              <a:rPr lang="en-US" sz="2400" dirty="0"/>
              <a:t>200 Constitution Avenue</a:t>
            </a:r>
            <a:br>
              <a:rPr lang="en-US" sz="2400" dirty="0"/>
            </a:br>
            <a:r>
              <a:rPr lang="en-US" sz="2400" dirty="0"/>
              <a:t>Washington, D.C. 20210</a:t>
            </a:r>
          </a:p>
        </p:txBody>
      </p:sp>
      <p:sp>
        <p:nvSpPr>
          <p:cNvPr id="4" name="Espaço Reservado para Número de Slide 3"/>
          <p:cNvSpPr>
            <a:spLocks noGrp="1"/>
          </p:cNvSpPr>
          <p:nvPr>
            <p:ph type="sldNum" sz="quarter" idx="12"/>
          </p:nvPr>
        </p:nvSpPr>
        <p:spPr/>
        <p:txBody>
          <a:bodyPr/>
          <a:lstStyle/>
          <a:p>
            <a:fld id="{EA7E4FDF-F544-4A87-A944-5104DFFCD03F}" type="slidenum">
              <a:rPr lang="en-US"/>
              <a:pPr/>
              <a:t>170</a:t>
            </a:fld>
            <a:endParaRPr lang="en-US"/>
          </a:p>
        </p:txBody>
      </p:sp>
      <p:pic>
        <p:nvPicPr>
          <p:cNvPr id="5" name="Picture 4" descr="BIC Logo.jpg"/>
          <p:cNvPicPr>
            <a:picLocks noChangeAspect="1"/>
          </p:cNvPicPr>
          <p:nvPr/>
        </p:nvPicPr>
        <p:blipFill>
          <a:blip r:embed="rId5"/>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5" name="Rectangle 3"/>
          <p:cNvSpPr>
            <a:spLocks noGrp="1" noChangeArrowheads="1"/>
          </p:cNvSpPr>
          <p:nvPr>
            <p:ph idx="1"/>
          </p:nvPr>
        </p:nvSpPr>
        <p:spPr/>
        <p:txBody>
          <a:bodyPr/>
          <a:lstStyle/>
          <a:p>
            <a:r>
              <a:rPr lang="pt-PT" sz="2400" u="sng" dirty="0" smtClean="0"/>
              <a:t>Declaração:</a:t>
            </a:r>
            <a:r>
              <a:rPr lang="pt-PT" sz="2400" dirty="0" smtClean="0"/>
              <a:t>            </a:t>
            </a:r>
            <a:br>
              <a:rPr lang="pt-PT" sz="2400" dirty="0" smtClean="0"/>
            </a:br>
            <a:r>
              <a:rPr lang="pt-PT" sz="2400" dirty="0" smtClean="0"/>
              <a:t>"Este material foi produzido Pelo Centro do Imigrante Brasileiro, sob a concessão número: SH222901160F25 do </a:t>
            </a:r>
            <a:r>
              <a:rPr lang="pt-PT" sz="2400" dirty="0" err="1" smtClean="0"/>
              <a:t>Occupational</a:t>
            </a:r>
            <a:r>
              <a:rPr lang="pt-PT" sz="2400" dirty="0" smtClean="0"/>
              <a:t> </a:t>
            </a:r>
            <a:r>
              <a:rPr lang="pt-PT" sz="2400" dirty="0" err="1" smtClean="0"/>
              <a:t>Safety</a:t>
            </a:r>
            <a:r>
              <a:rPr lang="pt-PT" sz="2400" dirty="0" smtClean="0"/>
              <a:t> </a:t>
            </a:r>
            <a:r>
              <a:rPr lang="pt-PT" sz="2400" dirty="0" err="1" smtClean="0"/>
              <a:t>and</a:t>
            </a:r>
            <a:r>
              <a:rPr lang="pt-PT" sz="2400" dirty="0" smtClean="0"/>
              <a:t> </a:t>
            </a:r>
            <a:r>
              <a:rPr lang="pt-PT" sz="2400" dirty="0" err="1" smtClean="0"/>
              <a:t>Health</a:t>
            </a:r>
            <a:r>
              <a:rPr lang="pt-PT" sz="2400" dirty="0" smtClean="0"/>
              <a:t> </a:t>
            </a:r>
            <a:r>
              <a:rPr lang="pt-PT" sz="2400" dirty="0" err="1" smtClean="0"/>
              <a:t>Administration</a:t>
            </a:r>
            <a:r>
              <a:rPr lang="pt-PT" sz="2400" dirty="0" smtClean="0"/>
              <a:t> – OSHA  do Departamento do Trabalho dos EUA,  e  não </a:t>
            </a:r>
            <a:r>
              <a:rPr lang="pt-PT" sz="2400" dirty="0" err="1" smtClean="0"/>
              <a:t>reflete</a:t>
            </a:r>
            <a:r>
              <a:rPr lang="pt-PT" sz="2400" dirty="0" smtClean="0"/>
              <a:t>, necessariamente,  a posição e nem as políticas do Departamento do Trabalho dos EUA, nem faz alusão a nomes comerciais, a produtos comerciais ou  a organizações que tenham o aval do Governo dos</a:t>
            </a:r>
            <a:r>
              <a:rPr lang="pt-BR" sz="2400" dirty="0" smtClean="0"/>
              <a:t> EUA. </a:t>
            </a:r>
            <a:r>
              <a:rPr lang="pt-PT" sz="2400" dirty="0" smtClean="0"/>
              <a:t>Concessão.</a:t>
            </a:r>
            <a:r>
              <a:rPr lang="pt-BR" sz="2400" dirty="0" smtClean="0"/>
              <a:t>”</a:t>
            </a:r>
            <a:endParaRPr lang="en-US" sz="2400" dirty="0"/>
          </a:p>
        </p:txBody>
      </p:sp>
      <p:sp>
        <p:nvSpPr>
          <p:cNvPr id="4" name="Espaço Reservado para Número de Slide 3"/>
          <p:cNvSpPr>
            <a:spLocks noGrp="1"/>
          </p:cNvSpPr>
          <p:nvPr>
            <p:ph type="sldNum" sz="quarter" idx="12"/>
          </p:nvPr>
        </p:nvSpPr>
        <p:spPr/>
        <p:txBody>
          <a:bodyPr/>
          <a:lstStyle/>
          <a:p>
            <a:fld id="{EA7E4FDF-F544-4A87-A944-5104DFFCD03F}" type="slidenum">
              <a:rPr lang="en-US"/>
              <a:pPr/>
              <a:t>171</a:t>
            </a:fld>
            <a:endParaRPr lang="en-US"/>
          </a:p>
        </p:txBody>
      </p:sp>
      <p:pic>
        <p:nvPicPr>
          <p:cNvPr id="5" name="Picture 4"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C Logo.jpg"/>
          <p:cNvPicPr>
            <a:picLocks noChangeAspect="1"/>
          </p:cNvPicPr>
          <p:nvPr/>
        </p:nvPicPr>
        <p:blipFill>
          <a:blip r:embed="rId3"/>
          <a:stretch>
            <a:fillRect/>
          </a:stretch>
        </p:blipFill>
        <p:spPr>
          <a:xfrm>
            <a:off x="6324600" y="5029200"/>
            <a:ext cx="2819400" cy="1542500"/>
          </a:xfrm>
          <a:prstGeom prst="rect">
            <a:avLst/>
          </a:prstGeom>
        </p:spPr>
      </p:pic>
      <p:sp>
        <p:nvSpPr>
          <p:cNvPr id="5" name="Rectangle 4"/>
          <p:cNvSpPr/>
          <p:nvPr/>
        </p:nvSpPr>
        <p:spPr>
          <a:xfrm>
            <a:off x="914400" y="838201"/>
            <a:ext cx="7239000" cy="3170099"/>
          </a:xfrm>
          <a:prstGeom prst="rect">
            <a:avLst/>
          </a:prstGeom>
        </p:spPr>
        <p:txBody>
          <a:bodyPr wrap="square">
            <a:spAutoFit/>
          </a:bodyPr>
          <a:lstStyle/>
          <a:p>
            <a:r>
              <a:rPr lang="pt-PT" sz="4000" i="1" dirty="0" smtClean="0">
                <a:solidFill>
                  <a:schemeClr val="bg1"/>
                </a:solidFill>
              </a:rPr>
              <a:t>Nunca esqueça:  todos os trabalhadores tem o direito de exercer a sua função com segurança!</a:t>
            </a:r>
          </a:p>
          <a:p>
            <a:endParaRPr lang="en-US" sz="4000" i="1" dirty="0">
              <a:solidFill>
                <a:schemeClr val="bg1"/>
              </a:solidFill>
            </a:endParaRPr>
          </a:p>
        </p:txBody>
      </p:sp>
      <p:sp>
        <p:nvSpPr>
          <p:cNvPr id="6" name="Rectangle 5"/>
          <p:cNvSpPr/>
          <p:nvPr/>
        </p:nvSpPr>
        <p:spPr>
          <a:xfrm>
            <a:off x="685800" y="1652529"/>
            <a:ext cx="7315200" cy="1569660"/>
          </a:xfrm>
          <a:prstGeom prst="rect">
            <a:avLst/>
          </a:prstGeom>
        </p:spPr>
        <p:txBody>
          <a:bodyPr wrap="square">
            <a:spAutoFit/>
          </a:bodyPr>
          <a:lstStyle/>
          <a:p>
            <a:pPr algn="ctr"/>
            <a:r>
              <a:rPr lang="en-US" sz="3200" b="1" dirty="0" smtClean="0">
                <a:solidFill>
                  <a:srgbClr val="004084"/>
                </a:solidFill>
                <a:latin typeface="Baskerville SemiBold"/>
              </a:rPr>
              <a:t>Centro do Imigrante Brasileiro</a:t>
            </a:r>
          </a:p>
          <a:p>
            <a:pPr algn="ctr"/>
            <a:r>
              <a:rPr lang="en-US" sz="3200" b="1" dirty="0" smtClean="0">
                <a:solidFill>
                  <a:srgbClr val="004084"/>
                </a:solidFill>
                <a:latin typeface="Baskerville SemiBold"/>
              </a:rPr>
              <a:t>Susan Harwood Training Program</a:t>
            </a:r>
          </a:p>
          <a:p>
            <a:pPr algn="ctr"/>
            <a:r>
              <a:rPr lang="en-US" sz="3200" b="1" dirty="0" smtClean="0">
                <a:solidFill>
                  <a:srgbClr val="004084"/>
                </a:solidFill>
                <a:latin typeface="Baskerville SemiBold"/>
              </a:rPr>
              <a:t>SH </a:t>
            </a:r>
            <a:r>
              <a:rPr lang="en-US" sz="3200" b="1" dirty="0" smtClean="0">
                <a:latin typeface="Baskerville SemiBold"/>
              </a:rPr>
              <a:t>11133368</a:t>
            </a:r>
            <a:endParaRPr lang="en-US" sz="3200" b="1" dirty="0">
              <a:solidFill>
                <a:srgbClr val="004084"/>
              </a:solidFill>
              <a:latin typeface="Baskerville SemiBold"/>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p:cNvPicPr>
            <a:picLocks noChangeAspect="1" noChangeArrowheads="1"/>
          </p:cNvPicPr>
          <p:nvPr/>
        </p:nvPicPr>
        <p:blipFill>
          <a:blip r:embed="rId3"/>
          <a:srcRect/>
          <a:stretch>
            <a:fillRect/>
          </a:stretch>
        </p:blipFill>
        <p:spPr bwMode="auto">
          <a:xfrm>
            <a:off x="534572" y="281355"/>
            <a:ext cx="8032653" cy="5357446"/>
          </a:xfrm>
          <a:prstGeom prst="rect">
            <a:avLst/>
          </a:prstGeom>
          <a:noFill/>
          <a:ln w="9525">
            <a:noFill/>
            <a:round/>
            <a:headEnd/>
            <a:tailEnd/>
          </a:ln>
        </p:spPr>
      </p:pic>
      <p:pic>
        <p:nvPicPr>
          <p:cNvPr id="3" name="Picture 2"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Grp="1" noChangeArrowheads="1"/>
          </p:cNvSpPr>
          <p:nvPr>
            <p:ph type="title"/>
          </p:nvPr>
        </p:nvSpPr>
        <p:spPr>
          <a:xfrm>
            <a:off x="990600" y="990600"/>
            <a:ext cx="7772400" cy="48768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9600">
                <a:solidFill>
                  <a:srgbClr val="003300"/>
                </a:solidFill>
                <a:ea typeface="ＭＳ Ｐゴシック" pitchFamily="-112" charset="-128"/>
                <a:cs typeface="ＭＳ Ｐゴシック" pitchFamily="-112" charset="-128"/>
              </a:rPr>
              <a:t>E para você não ser pego de...</a:t>
            </a:r>
          </a:p>
        </p:txBody>
      </p:sp>
      <p:pic>
        <p:nvPicPr>
          <p:cNvPr id="3" name="Picture 2"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737" y="655052"/>
            <a:ext cx="8622631" cy="762585"/>
          </a:xfrm>
        </p:spPr>
        <p:txBody>
          <a:bodyPr>
            <a:normAutofit fontScale="90000"/>
          </a:bodyPr>
          <a:lstStyle/>
          <a:p>
            <a:r>
              <a:rPr lang="en-US" sz="3111" b="1" dirty="0" smtClean="0"/>
              <a:t>SEJA BEM VINDOS: </a:t>
            </a:r>
            <a:r>
              <a:rPr lang="pt-BR" sz="3111" b="1" i="1" dirty="0" smtClean="0"/>
              <a:t>5 horas de TREINAMENTO </a:t>
            </a:r>
            <a:br>
              <a:rPr lang="pt-BR" sz="3111" b="1" i="1" dirty="0" smtClean="0"/>
            </a:br>
            <a:r>
              <a:rPr lang="pt-BR" sz="3111" b="1" i="1" dirty="0" smtClean="0"/>
              <a:t> Proteção Contra Quedas na Construção Civil Residencial</a:t>
            </a:r>
            <a:r>
              <a:rPr lang="en-US" dirty="0" smtClean="0"/>
              <a:t/>
            </a:r>
            <a:br>
              <a:rPr lang="en-US" dirty="0" smtClean="0"/>
            </a:br>
            <a:r>
              <a:rPr lang="en-US" dirty="0" smtClean="0"/>
              <a:t> </a:t>
            </a:r>
            <a:endParaRPr lang="en-US" dirty="0"/>
          </a:p>
        </p:txBody>
      </p:sp>
      <p:sp>
        <p:nvSpPr>
          <p:cNvPr id="3" name="Content Placeholder 2"/>
          <p:cNvSpPr>
            <a:spLocks noGrp="1"/>
          </p:cNvSpPr>
          <p:nvPr>
            <p:ph idx="1"/>
          </p:nvPr>
        </p:nvSpPr>
        <p:spPr>
          <a:xfrm>
            <a:off x="1" y="1417638"/>
            <a:ext cx="9144000" cy="4708526"/>
          </a:xfrm>
        </p:spPr>
        <p:txBody>
          <a:bodyPr>
            <a:normAutofit fontScale="25000" lnSpcReduction="20000"/>
          </a:bodyPr>
          <a:lstStyle/>
          <a:p>
            <a:r>
              <a:rPr lang="pt-BR" sz="5600" dirty="0" smtClean="0"/>
              <a:t>(4 horas de instrução, mais 1 hora para a introdução, informações sobre a OSHA, o intervalo e a avaliação)</a:t>
            </a:r>
            <a:endParaRPr lang="en-US" sz="5600" dirty="0" smtClean="0"/>
          </a:p>
          <a:p>
            <a:pPr>
              <a:buNone/>
            </a:pPr>
            <a:r>
              <a:rPr lang="en-US" sz="4800" b="1" dirty="0" smtClean="0"/>
              <a:t>	______________</a:t>
            </a:r>
            <a:endParaRPr lang="en-US" sz="4800" dirty="0" smtClean="0"/>
          </a:p>
          <a:p>
            <a:pPr>
              <a:spcAft>
                <a:spcPts val="600"/>
              </a:spcAft>
            </a:pPr>
            <a:r>
              <a:rPr lang="pt-BR" sz="7200" b="1" dirty="0" smtClean="0"/>
              <a:t>0:00 </a:t>
            </a:r>
            <a:r>
              <a:rPr lang="pt-BR" sz="7200" dirty="0" smtClean="0"/>
              <a:t>– Boas Vindas, explicações sobre o objetivo do curso, avaliação e introdução à  OSHA.</a:t>
            </a:r>
          </a:p>
          <a:p>
            <a:pPr>
              <a:spcAft>
                <a:spcPts val="600"/>
              </a:spcAft>
            </a:pPr>
            <a:r>
              <a:rPr lang="pt-BR" sz="7200" b="1" dirty="0" smtClean="0"/>
              <a:t>0:30</a:t>
            </a:r>
            <a:r>
              <a:rPr lang="pt-BR" sz="7200" dirty="0" smtClean="0"/>
              <a:t> – Introdução à </a:t>
            </a:r>
            <a:r>
              <a:rPr lang="pt-BR" sz="7200" i="1" dirty="0" smtClean="0"/>
              <a:t>proteção contra quedas.</a:t>
            </a:r>
            <a:endParaRPr lang="pt-BR" sz="7200" dirty="0" smtClean="0"/>
          </a:p>
          <a:p>
            <a:pPr>
              <a:spcAft>
                <a:spcPts val="600"/>
              </a:spcAft>
            </a:pPr>
            <a:r>
              <a:rPr lang="pt-BR" sz="7200" b="1" dirty="0" smtClean="0"/>
              <a:t>0:45</a:t>
            </a:r>
            <a:r>
              <a:rPr lang="pt-BR" sz="7200" dirty="0" smtClean="0"/>
              <a:t> – Trabalhando no telhado, com ênfase especial à construção civil residencial.  ​Como reconhecer, evitar, diminuir e prevenir os perigos à </a:t>
            </a:r>
            <a:r>
              <a:rPr lang="pt-BR" sz="7200" dirty="0" err="1" smtClean="0"/>
              <a:t>segurança</a:t>
            </a:r>
            <a:r>
              <a:rPr lang="pt-BR" sz="7200" dirty="0" smtClean="0"/>
              <a:t> e à </a:t>
            </a:r>
            <a:r>
              <a:rPr lang="pt-BR" sz="7200" dirty="0" err="1" smtClean="0"/>
              <a:t>saúde</a:t>
            </a:r>
            <a:r>
              <a:rPr lang="pt-BR" sz="7200" dirty="0" smtClean="0"/>
              <a:t>. ​Como preparar o telhado para o trabalho, como reconhecer os perigos, como acessar o telhado.</a:t>
            </a:r>
            <a:endParaRPr lang="en-US" sz="7200" dirty="0" smtClean="0"/>
          </a:p>
          <a:p>
            <a:pPr>
              <a:spcAft>
                <a:spcPts val="600"/>
              </a:spcAft>
            </a:pPr>
            <a:r>
              <a:rPr lang="pt-BR" sz="7200" b="1" dirty="0" smtClean="0"/>
              <a:t>1:45</a:t>
            </a:r>
            <a:r>
              <a:rPr lang="pt-BR" sz="7200" dirty="0" smtClean="0"/>
              <a:t> – Como usar o </a:t>
            </a:r>
            <a:r>
              <a:rPr lang="pt-BR" sz="7200" dirty="0" err="1" smtClean="0"/>
              <a:t>arnês</a:t>
            </a:r>
            <a:r>
              <a:rPr lang="pt-BR" sz="7200" dirty="0" smtClean="0"/>
              <a:t> de </a:t>
            </a:r>
            <a:r>
              <a:rPr lang="pt-BR" sz="7200" dirty="0" err="1" smtClean="0"/>
              <a:t>segurança</a:t>
            </a:r>
            <a:r>
              <a:rPr lang="pt-BR" sz="7200" dirty="0" smtClean="0"/>
              <a:t> adequadamente no telhado. ​Como usar ajustar o arnês ao corpo.</a:t>
            </a:r>
            <a:endParaRPr lang="en-US" sz="7200" dirty="0" smtClean="0"/>
          </a:p>
          <a:p>
            <a:pPr>
              <a:spcAft>
                <a:spcPts val="600"/>
              </a:spcAft>
            </a:pPr>
            <a:r>
              <a:rPr lang="pt-BR" sz="7200" dirty="0" smtClean="0"/>
              <a:t> </a:t>
            </a:r>
            <a:r>
              <a:rPr lang="pt-BR" sz="7200" b="1" dirty="0" smtClean="0"/>
              <a:t>2:30 – Intervalo</a:t>
            </a:r>
            <a:endParaRPr lang="en-US" sz="7200" dirty="0" smtClean="0"/>
          </a:p>
          <a:p>
            <a:pPr>
              <a:spcAft>
                <a:spcPts val="600"/>
              </a:spcAft>
            </a:pPr>
            <a:r>
              <a:rPr lang="pt-BR" sz="7200" b="1" dirty="0" smtClean="0"/>
              <a:t>2:45</a:t>
            </a:r>
            <a:r>
              <a:rPr lang="pt-BR" sz="7200" dirty="0" smtClean="0"/>
              <a:t> – Tipos de escadas e como trabalhar sobre as mesmas com segurança.  ​Como armar ou montar uma escada, como encontrar o ângulo 4:1.</a:t>
            </a:r>
            <a:r>
              <a:rPr lang="en-US" sz="7200" dirty="0" smtClean="0"/>
              <a:t> </a:t>
            </a:r>
            <a:r>
              <a:rPr lang="pt-BR" sz="7200" dirty="0" smtClean="0"/>
              <a:t>Como usar escadas para acessar o telhado. As escadas e a eletricidade.</a:t>
            </a:r>
            <a:endParaRPr lang="en-US" sz="7200" dirty="0" smtClean="0"/>
          </a:p>
          <a:p>
            <a:pPr>
              <a:spcAft>
                <a:spcPts val="600"/>
              </a:spcAft>
            </a:pPr>
            <a:r>
              <a:rPr lang="pt-BR" sz="7200" b="1" dirty="0" smtClean="0"/>
              <a:t>3:45</a:t>
            </a:r>
            <a:r>
              <a:rPr lang="pt-BR" sz="7200" dirty="0" smtClean="0"/>
              <a:t> – Tipos de andaimes.</a:t>
            </a:r>
            <a:r>
              <a:rPr lang="en-US" sz="7200" dirty="0" smtClean="0"/>
              <a:t> </a:t>
            </a:r>
            <a:r>
              <a:rPr lang="pt-BR" sz="7200" dirty="0" smtClean="0"/>
              <a:t>​Como trabalhar com segurança sobre andaimes; como lidar e instalar os andaimes.</a:t>
            </a:r>
            <a:endParaRPr lang="en-US" sz="7200" dirty="0" smtClean="0"/>
          </a:p>
          <a:p>
            <a:pPr>
              <a:spcAft>
                <a:spcPts val="600"/>
              </a:spcAft>
            </a:pPr>
            <a:r>
              <a:rPr lang="pt-BR" sz="7200" b="1" dirty="0" smtClean="0"/>
              <a:t>4:45 </a:t>
            </a:r>
            <a:r>
              <a:rPr lang="pt-BR" sz="7200" dirty="0" smtClean="0"/>
              <a:t>– Informações sobre os direitos dos trabalhadores e as responsabilidades do empregador sob as regras da OSHA</a:t>
            </a:r>
          </a:p>
          <a:p>
            <a:pPr>
              <a:spcAft>
                <a:spcPts val="600"/>
              </a:spcAft>
            </a:pPr>
            <a:r>
              <a:rPr lang="pt-BR" sz="7200" b="1" dirty="0" smtClean="0"/>
              <a:t>5:00 – Avaliação</a:t>
            </a:r>
            <a:endParaRPr lang="en-US" sz="72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p:cNvPicPr>
            <a:picLocks noChangeAspect="1" noChangeArrowheads="1"/>
          </p:cNvPicPr>
          <p:nvPr/>
        </p:nvPicPr>
        <p:blipFill>
          <a:blip r:embed="rId3"/>
          <a:srcRect/>
          <a:stretch>
            <a:fillRect/>
          </a:stretch>
        </p:blipFill>
        <p:spPr bwMode="auto">
          <a:xfrm>
            <a:off x="492368" y="391551"/>
            <a:ext cx="8270631" cy="5247249"/>
          </a:xfrm>
          <a:prstGeom prst="rect">
            <a:avLst/>
          </a:prstGeom>
          <a:noFill/>
          <a:ln w="9525">
            <a:noFill/>
            <a:round/>
            <a:headEnd/>
            <a:tailEnd/>
          </a:ln>
        </p:spPr>
      </p:pic>
      <p:pic>
        <p:nvPicPr>
          <p:cNvPr id="3" name="Picture 2"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Grp="1" noChangeArrowheads="1"/>
          </p:cNvSpPr>
          <p:nvPr>
            <p:ph type="title"/>
          </p:nvPr>
        </p:nvSpPr>
        <p:spPr>
          <a:xfrm>
            <a:off x="1066800" y="1295400"/>
            <a:ext cx="7772400" cy="41148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1500">
                <a:solidFill>
                  <a:srgbClr val="003300"/>
                </a:solidFill>
                <a:ea typeface="ＭＳ Ｐゴシック" pitchFamily="-112" charset="-128"/>
                <a:cs typeface="ＭＳ Ｐゴシック" pitchFamily="-112" charset="-128"/>
              </a:rPr>
              <a:t>O melhor ainda é...</a:t>
            </a:r>
          </a:p>
        </p:txBody>
      </p:sp>
      <p:pic>
        <p:nvPicPr>
          <p:cNvPr id="3" name="Picture 2"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p:cNvPicPr>
            <a:picLocks noChangeAspect="1" noChangeArrowheads="1"/>
          </p:cNvPicPr>
          <p:nvPr/>
        </p:nvPicPr>
        <p:blipFill>
          <a:blip r:embed="rId3"/>
          <a:srcRect/>
          <a:stretch>
            <a:fillRect/>
          </a:stretch>
        </p:blipFill>
        <p:spPr bwMode="auto">
          <a:xfrm>
            <a:off x="436098" y="267287"/>
            <a:ext cx="8326902" cy="5371514"/>
          </a:xfrm>
          <a:prstGeom prst="rect">
            <a:avLst/>
          </a:prstGeom>
          <a:noFill/>
          <a:ln w="9525">
            <a:noFill/>
            <a:round/>
            <a:headEnd/>
            <a:tailEnd/>
          </a:ln>
        </p:spPr>
      </p:pic>
      <p:pic>
        <p:nvPicPr>
          <p:cNvPr id="3" name="Picture 2"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Grp="1" noChangeArrowheads="1"/>
          </p:cNvSpPr>
          <p:nvPr>
            <p:ph type="title"/>
          </p:nvPr>
        </p:nvSpPr>
        <p:spPr>
          <a:xfrm>
            <a:off x="228600" y="609600"/>
            <a:ext cx="8610600" cy="52578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7200">
                <a:solidFill>
                  <a:srgbClr val="003300"/>
                </a:solidFill>
                <a:ea typeface="ＭＳ Ｐゴシック" pitchFamily="-112" charset="-128"/>
                <a:cs typeface="ＭＳ Ｐゴシック" pitchFamily="-112" charset="-128"/>
              </a:rPr>
              <a:t>Evitar o retrabalho, é muito simples, </a:t>
            </a:r>
            <a:br>
              <a:rPr lang="pt-BR" sz="7200">
                <a:solidFill>
                  <a:srgbClr val="003300"/>
                </a:solidFill>
                <a:ea typeface="ＭＳ Ｐゴシック" pitchFamily="-112" charset="-128"/>
                <a:cs typeface="ＭＳ Ｐゴシック" pitchFamily="-112" charset="-128"/>
              </a:rPr>
            </a:br>
            <a:r>
              <a:rPr lang="pt-BR" sz="7200">
                <a:solidFill>
                  <a:srgbClr val="003300"/>
                </a:solidFill>
                <a:ea typeface="ＭＳ Ｐゴシック" pitchFamily="-112" charset="-128"/>
                <a:cs typeface="ＭＳ Ｐゴシック" pitchFamily="-112" charset="-128"/>
              </a:rPr>
              <a:t>é só...</a:t>
            </a:r>
          </a:p>
        </p:txBody>
      </p:sp>
      <p:pic>
        <p:nvPicPr>
          <p:cNvPr id="3" name="Picture 2"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Object 1"/>
          <p:cNvGraphicFramePr>
            <a:graphicFrameLocks noChangeAspect="1"/>
          </p:cNvGraphicFramePr>
          <p:nvPr/>
        </p:nvGraphicFramePr>
        <p:xfrm>
          <a:off x="914400" y="3044825"/>
          <a:ext cx="3925888" cy="2366963"/>
        </p:xfrm>
        <a:graphic>
          <a:graphicData uri="http://schemas.openxmlformats.org/presentationml/2006/ole">
            <mc:AlternateContent xmlns:mc="http://schemas.openxmlformats.org/markup-compatibility/2006">
              <mc:Choice xmlns:v="urn:schemas-microsoft-com:vml" Requires="v">
                <p:oleObj spid="_x0000_s134161" name="Chart" r:id="rId4" imgW="12441600" imgH="8841600" progId="MSGraph.Chart.8">
                  <p:embed/>
                </p:oleObj>
              </mc:Choice>
              <mc:Fallback>
                <p:oleObj name="Chart" r:id="rId4" imgW="12441600" imgH="8841600" progId="MSGraph.Chart.8">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044825"/>
                        <a:ext cx="3925888" cy="23669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pic>
        <p:nvPicPr>
          <p:cNvPr id="64515" name="Picture 2"/>
          <p:cNvPicPr>
            <a:picLocks noChangeAspect="1" noChangeArrowheads="1"/>
          </p:cNvPicPr>
          <p:nvPr/>
        </p:nvPicPr>
        <p:blipFill>
          <a:blip r:embed="rId6"/>
          <a:srcRect/>
          <a:stretch>
            <a:fillRect/>
          </a:stretch>
        </p:blipFill>
        <p:spPr bwMode="auto">
          <a:xfrm>
            <a:off x="436098" y="167982"/>
            <a:ext cx="8149883" cy="5470818"/>
          </a:xfrm>
          <a:prstGeom prst="rect">
            <a:avLst/>
          </a:prstGeom>
          <a:noFill/>
          <a:ln w="9525">
            <a:noFill/>
            <a:round/>
            <a:headEnd/>
            <a:tailEnd/>
          </a:ln>
        </p:spPr>
      </p:pic>
      <p:pic>
        <p:nvPicPr>
          <p:cNvPr id="4" name="Picture 3" descr="BIC Logo.jpg"/>
          <p:cNvPicPr>
            <a:picLocks noChangeAspect="1"/>
          </p:cNvPicPr>
          <p:nvPr/>
        </p:nvPicPr>
        <p:blipFill>
          <a:blip r:embed="rId7"/>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Grp="1" noChangeArrowheads="1"/>
          </p:cNvSpPr>
          <p:nvPr>
            <p:ph type="title"/>
          </p:nvPr>
        </p:nvSpPr>
        <p:spPr>
          <a:xfrm>
            <a:off x="914400" y="1371600"/>
            <a:ext cx="7772400" cy="42672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9600">
                <a:solidFill>
                  <a:srgbClr val="003300"/>
                </a:solidFill>
                <a:ea typeface="ＭＳ Ｐゴシック" pitchFamily="-112" charset="-128"/>
                <a:cs typeface="ＭＳ Ｐゴシック" pitchFamily="-112" charset="-128"/>
              </a:rPr>
              <a:t>Trabalhe sem procurar ...</a:t>
            </a:r>
          </a:p>
        </p:txBody>
      </p:sp>
      <p:pic>
        <p:nvPicPr>
          <p:cNvPr id="3" name="Picture 2"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
          <p:cNvPicPr>
            <a:picLocks noChangeAspect="1" noChangeArrowheads="1"/>
          </p:cNvPicPr>
          <p:nvPr/>
        </p:nvPicPr>
        <p:blipFill>
          <a:blip r:embed="rId3"/>
          <a:srcRect/>
          <a:stretch>
            <a:fillRect/>
          </a:stretch>
        </p:blipFill>
        <p:spPr bwMode="auto">
          <a:xfrm>
            <a:off x="450166" y="337624"/>
            <a:ext cx="8074856" cy="5301175"/>
          </a:xfrm>
          <a:prstGeom prst="rect">
            <a:avLst/>
          </a:prstGeom>
          <a:noFill/>
          <a:ln w="9525">
            <a:noFill/>
            <a:round/>
            <a:headEnd/>
            <a:tailEnd/>
          </a:ln>
        </p:spPr>
      </p:pic>
      <p:pic>
        <p:nvPicPr>
          <p:cNvPr id="3" name="Picture 2"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Grp="1" noChangeArrowheads="1"/>
          </p:cNvSpPr>
          <p:nvPr>
            <p:ph type="title"/>
          </p:nvPr>
        </p:nvSpPr>
        <p:spPr>
          <a:xfrm>
            <a:off x="990600" y="1447800"/>
            <a:ext cx="7772400" cy="3276600"/>
          </a:xfrm>
        </p:spPr>
        <p:txBody>
          <a:bodyPr>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3800">
                <a:solidFill>
                  <a:srgbClr val="003300"/>
                </a:solidFill>
                <a:ea typeface="ＭＳ Ｐゴシック" pitchFamily="-112" charset="-128"/>
                <a:cs typeface="ＭＳ Ｐゴシック" pitchFamily="-112" charset="-128"/>
              </a:rPr>
              <a:t>E sem fazer ...</a:t>
            </a:r>
          </a:p>
        </p:txBody>
      </p:sp>
      <p:pic>
        <p:nvPicPr>
          <p:cNvPr id="3" name="Picture 2"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
          <p:cNvPicPr>
            <a:picLocks noChangeAspect="1" noChangeArrowheads="1"/>
          </p:cNvPicPr>
          <p:nvPr/>
        </p:nvPicPr>
        <p:blipFill>
          <a:blip r:embed="rId3"/>
          <a:srcRect/>
          <a:stretch>
            <a:fillRect/>
          </a:stretch>
        </p:blipFill>
        <p:spPr bwMode="auto">
          <a:xfrm>
            <a:off x="464234" y="211017"/>
            <a:ext cx="8298766" cy="5427784"/>
          </a:xfrm>
          <a:prstGeom prst="rect">
            <a:avLst/>
          </a:prstGeom>
          <a:noFill/>
          <a:ln w="9525">
            <a:noFill/>
            <a:round/>
            <a:headEnd/>
            <a:tailEnd/>
          </a:ln>
        </p:spPr>
      </p:pic>
      <p:pic>
        <p:nvPicPr>
          <p:cNvPr id="3" name="Picture 2"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Grp="1" noChangeArrowheads="1"/>
          </p:cNvSpPr>
          <p:nvPr>
            <p:ph type="title"/>
          </p:nvPr>
        </p:nvSpPr>
        <p:spPr>
          <a:xfrm>
            <a:off x="1066800" y="1447800"/>
            <a:ext cx="7772400" cy="31242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8000">
                <a:solidFill>
                  <a:srgbClr val="003300"/>
                </a:solidFill>
                <a:ea typeface="ＭＳ Ｐゴシック" pitchFamily="-112" charset="-128"/>
                <a:cs typeface="ＭＳ Ｐゴシック" pitchFamily="-112" charset="-128"/>
              </a:rPr>
              <a:t>As vezes você </a:t>
            </a:r>
            <a:br>
              <a:rPr lang="pt-BR" sz="8000">
                <a:solidFill>
                  <a:srgbClr val="003300"/>
                </a:solidFill>
                <a:ea typeface="ＭＳ Ｐゴシック" pitchFamily="-112" charset="-128"/>
                <a:cs typeface="ＭＳ Ｐゴシック" pitchFamily="-112" charset="-128"/>
              </a:rPr>
            </a:br>
            <a:r>
              <a:rPr lang="pt-BR" sz="8000">
                <a:solidFill>
                  <a:srgbClr val="003300"/>
                </a:solidFill>
                <a:ea typeface="ＭＳ Ｐゴシック" pitchFamily="-112" charset="-128"/>
                <a:cs typeface="ＭＳ Ｐゴシック" pitchFamily="-112" charset="-128"/>
              </a:rPr>
              <a:t>encontra um...</a:t>
            </a:r>
          </a:p>
        </p:txBody>
      </p:sp>
      <p:pic>
        <p:nvPicPr>
          <p:cNvPr id="3" name="Picture 2"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0" y="914400"/>
            <a:ext cx="9144000" cy="4572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5400" dirty="0" smtClean="0">
                <a:solidFill>
                  <a:srgbClr val="003300"/>
                </a:solidFill>
                <a:ea typeface="ＭＳ Ｐゴシック" pitchFamily="-112" charset="-128"/>
                <a:cs typeface="ＭＳ Ｐゴシック" pitchFamily="-112" charset="-128"/>
              </a:rPr>
              <a:t>Mensagem para os trabalhadores</a:t>
            </a:r>
            <a:endParaRPr lang="pt-BR" sz="5400" dirty="0">
              <a:solidFill>
                <a:srgbClr val="003300"/>
              </a:solidFill>
              <a:ea typeface="ＭＳ Ｐゴシック" pitchFamily="-112" charset="-128"/>
              <a:cs typeface="ＭＳ Ｐゴシック" pitchFamily="-112" charset="-128"/>
            </a:endParaRPr>
          </a:p>
        </p:txBody>
      </p:sp>
      <p:pic>
        <p:nvPicPr>
          <p:cNvPr id="3" name="Picture 2" descr="BIC Logo.jpg"/>
          <p:cNvPicPr>
            <a:picLocks noChangeAspect="1"/>
          </p:cNvPicPr>
          <p:nvPr/>
        </p:nvPicPr>
        <p:blipFill>
          <a:blip r:embed="rId3"/>
          <a:stretch>
            <a:fillRect/>
          </a:stretch>
        </p:blipFill>
        <p:spPr>
          <a:xfrm>
            <a:off x="6858000" y="5652868"/>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
          <p:cNvPicPr>
            <a:picLocks noChangeAspect="1" noChangeArrowheads="1"/>
          </p:cNvPicPr>
          <p:nvPr/>
        </p:nvPicPr>
        <p:blipFill>
          <a:blip r:embed="rId3"/>
          <a:srcRect/>
          <a:stretch>
            <a:fillRect/>
          </a:stretch>
        </p:blipFill>
        <p:spPr bwMode="auto">
          <a:xfrm>
            <a:off x="506437" y="309490"/>
            <a:ext cx="8256563" cy="5329310"/>
          </a:xfrm>
          <a:prstGeom prst="rect">
            <a:avLst/>
          </a:prstGeom>
          <a:noFill/>
          <a:ln w="9525">
            <a:noFill/>
            <a:round/>
            <a:headEnd/>
            <a:tailEnd/>
          </a:ln>
        </p:spPr>
      </p:pic>
      <p:pic>
        <p:nvPicPr>
          <p:cNvPr id="3" name="Picture 2" descr="BIC Logo.jpg"/>
          <p:cNvPicPr>
            <a:picLocks noChangeAspect="1"/>
          </p:cNvPicPr>
          <p:nvPr/>
        </p:nvPicPr>
        <p:blipFill>
          <a:blip r:embed="rId4"/>
          <a:stretch>
            <a:fillRect/>
          </a:stretch>
        </p:blipFill>
        <p:spPr>
          <a:xfrm>
            <a:off x="6858000" y="570914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304800" y="1447800"/>
            <a:ext cx="8839200" cy="3276600"/>
          </a:xfrm>
        </p:spPr>
        <p:txBody>
          <a:bodyPr>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1500">
                <a:solidFill>
                  <a:srgbClr val="003300"/>
                </a:solidFill>
                <a:ea typeface="ＭＳ Ｐゴシック" pitchFamily="-112" charset="-128"/>
                <a:cs typeface="ＭＳ Ｐゴシック" pitchFamily="-112" charset="-128"/>
              </a:rPr>
              <a:t>Dando uma de...</a:t>
            </a:r>
          </a:p>
        </p:txBody>
      </p:sp>
      <p:pic>
        <p:nvPicPr>
          <p:cNvPr id="3" name="Picture 2"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
          <p:cNvPicPr>
            <a:picLocks noChangeAspect="1" noChangeArrowheads="1"/>
          </p:cNvPicPr>
          <p:nvPr/>
        </p:nvPicPr>
        <p:blipFill>
          <a:blip r:embed="rId3"/>
          <a:srcRect/>
          <a:stretch>
            <a:fillRect/>
          </a:stretch>
        </p:blipFill>
        <p:spPr bwMode="auto">
          <a:xfrm>
            <a:off x="365760" y="169986"/>
            <a:ext cx="8397240" cy="5468814"/>
          </a:xfrm>
          <a:prstGeom prst="rect">
            <a:avLst/>
          </a:prstGeom>
          <a:noFill/>
          <a:ln w="9525">
            <a:noFill/>
            <a:round/>
            <a:headEnd/>
            <a:tailEnd/>
          </a:ln>
        </p:spPr>
      </p:pic>
      <p:pic>
        <p:nvPicPr>
          <p:cNvPr id="3" name="Picture 2"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Grp="1" noChangeArrowheads="1"/>
          </p:cNvSpPr>
          <p:nvPr>
            <p:ph type="title"/>
          </p:nvPr>
        </p:nvSpPr>
        <p:spPr>
          <a:xfrm>
            <a:off x="914400" y="1447800"/>
            <a:ext cx="7772400" cy="2362200"/>
          </a:xfrm>
        </p:spPr>
        <p:txBody>
          <a:bodyPr>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9600">
                <a:solidFill>
                  <a:srgbClr val="003300"/>
                </a:solidFill>
                <a:ea typeface="ＭＳ Ｐゴシック" pitchFamily="-112" charset="-128"/>
                <a:cs typeface="ＭＳ Ｐゴシック" pitchFamily="-112" charset="-128"/>
              </a:rPr>
              <a:t>Tentando te colocar...</a:t>
            </a:r>
          </a:p>
        </p:txBody>
      </p:sp>
      <p:pic>
        <p:nvPicPr>
          <p:cNvPr id="3" name="Picture 2"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
          <p:cNvPicPr>
            <a:picLocks noChangeAspect="1" noChangeArrowheads="1"/>
          </p:cNvPicPr>
          <p:nvPr/>
        </p:nvPicPr>
        <p:blipFill>
          <a:blip r:embed="rId3"/>
          <a:srcRect/>
          <a:stretch>
            <a:fillRect/>
          </a:stretch>
        </p:blipFill>
        <p:spPr bwMode="auto">
          <a:xfrm>
            <a:off x="436098" y="309489"/>
            <a:ext cx="8117059" cy="5345723"/>
          </a:xfrm>
          <a:prstGeom prst="rect">
            <a:avLst/>
          </a:prstGeom>
          <a:noFill/>
          <a:ln w="9525">
            <a:noFill/>
            <a:round/>
            <a:headEnd/>
            <a:tailEnd/>
          </a:ln>
        </p:spPr>
      </p:pic>
      <p:pic>
        <p:nvPicPr>
          <p:cNvPr id="3" name="Picture 2"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Grp="1" noChangeArrowheads="1"/>
          </p:cNvSpPr>
          <p:nvPr>
            <p:ph type="title"/>
          </p:nvPr>
        </p:nvSpPr>
        <p:spPr>
          <a:xfrm>
            <a:off x="1066800" y="1295400"/>
            <a:ext cx="7772400" cy="32004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9600">
                <a:solidFill>
                  <a:srgbClr val="003300"/>
                </a:solidFill>
                <a:ea typeface="ＭＳ Ｐゴシック" pitchFamily="-112" charset="-128"/>
                <a:cs typeface="ＭＳ Ｐゴシック" pitchFamily="-112" charset="-128"/>
              </a:rPr>
              <a:t>Mas não fique ...</a:t>
            </a:r>
          </a:p>
        </p:txBody>
      </p:sp>
      <p:pic>
        <p:nvPicPr>
          <p:cNvPr id="3" name="Picture 2"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1"/>
          <p:cNvPicPr>
            <a:picLocks noChangeAspect="1" noChangeArrowheads="1"/>
          </p:cNvPicPr>
          <p:nvPr/>
        </p:nvPicPr>
        <p:blipFill>
          <a:blip r:embed="rId3"/>
          <a:srcRect/>
          <a:stretch>
            <a:fillRect/>
          </a:stretch>
        </p:blipFill>
        <p:spPr bwMode="auto">
          <a:xfrm>
            <a:off x="689317" y="281355"/>
            <a:ext cx="7624689" cy="5357446"/>
          </a:xfrm>
          <a:prstGeom prst="rect">
            <a:avLst/>
          </a:prstGeom>
          <a:noFill/>
          <a:ln w="9525">
            <a:noFill/>
            <a:round/>
            <a:headEnd/>
            <a:tailEnd/>
          </a:ln>
        </p:spPr>
      </p:pic>
      <p:pic>
        <p:nvPicPr>
          <p:cNvPr id="3" name="Picture 2" descr="BIC Logo.jpg"/>
          <p:cNvPicPr>
            <a:picLocks noChangeAspect="1"/>
          </p:cNvPicPr>
          <p:nvPr/>
        </p:nvPicPr>
        <p:blipFill>
          <a:blip r:embed="rId4"/>
          <a:stretch>
            <a:fillRect/>
          </a:stretch>
        </p:blipFill>
        <p:spPr>
          <a:xfrm>
            <a:off x="6858000" y="5695072"/>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Grp="1" noChangeArrowheads="1"/>
          </p:cNvSpPr>
          <p:nvPr>
            <p:ph type="title"/>
          </p:nvPr>
        </p:nvSpPr>
        <p:spPr>
          <a:xfrm>
            <a:off x="990600" y="1447800"/>
            <a:ext cx="7772400" cy="4419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8800">
                <a:solidFill>
                  <a:srgbClr val="003300"/>
                </a:solidFill>
                <a:ea typeface="ＭＳ Ｐゴシック" pitchFamily="-112" charset="-128"/>
                <a:cs typeface="ＭＳ Ｐゴシック" pitchFamily="-112" charset="-128"/>
              </a:rPr>
              <a:t>Trabalhe com segurança </a:t>
            </a:r>
            <a:br>
              <a:rPr lang="pt-BR" sz="8800">
                <a:solidFill>
                  <a:srgbClr val="003300"/>
                </a:solidFill>
                <a:ea typeface="ＭＳ Ｐゴシック" pitchFamily="-112" charset="-128"/>
                <a:cs typeface="ＭＳ Ｐゴシック" pitchFamily="-112" charset="-128"/>
              </a:rPr>
            </a:br>
            <a:r>
              <a:rPr lang="pt-BR" sz="8800">
                <a:solidFill>
                  <a:srgbClr val="003300"/>
                </a:solidFill>
                <a:ea typeface="ＭＳ Ｐゴシック" pitchFamily="-112" charset="-128"/>
                <a:cs typeface="ＭＳ Ｐゴシック" pitchFamily="-112" charset="-128"/>
              </a:rPr>
              <a:t>sem...</a:t>
            </a:r>
          </a:p>
        </p:txBody>
      </p:sp>
      <p:pic>
        <p:nvPicPr>
          <p:cNvPr id="3" name="Picture 2"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1"/>
          <p:cNvPicPr>
            <a:picLocks noChangeAspect="1" noChangeArrowheads="1"/>
          </p:cNvPicPr>
          <p:nvPr/>
        </p:nvPicPr>
        <p:blipFill>
          <a:blip r:embed="rId3"/>
          <a:srcRect/>
          <a:stretch>
            <a:fillRect/>
          </a:stretch>
        </p:blipFill>
        <p:spPr bwMode="auto">
          <a:xfrm>
            <a:off x="787790" y="211015"/>
            <a:ext cx="7441809" cy="5427785"/>
          </a:xfrm>
          <a:prstGeom prst="rect">
            <a:avLst/>
          </a:prstGeom>
          <a:noFill/>
          <a:ln w="9525">
            <a:noFill/>
            <a:round/>
            <a:headEnd/>
            <a:tailEnd/>
          </a:ln>
        </p:spPr>
      </p:pic>
      <p:pic>
        <p:nvPicPr>
          <p:cNvPr id="3" name="Picture 2" descr="BIC Logo.jpg"/>
          <p:cNvPicPr>
            <a:picLocks noChangeAspect="1"/>
          </p:cNvPicPr>
          <p:nvPr/>
        </p:nvPicPr>
        <p:blipFill>
          <a:blip r:embed="rId4"/>
          <a:stretch>
            <a:fillRect/>
          </a:stretch>
        </p:blipFill>
        <p:spPr>
          <a:xfrm>
            <a:off x="6858000" y="5681004"/>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
          <p:cNvSpPr>
            <a:spLocks noGrp="1" noChangeArrowheads="1"/>
          </p:cNvSpPr>
          <p:nvPr>
            <p:ph type="title"/>
          </p:nvPr>
        </p:nvSpPr>
        <p:spPr>
          <a:xfrm>
            <a:off x="990600" y="1447800"/>
            <a:ext cx="7772400" cy="3505200"/>
          </a:xfrm>
        </p:spPr>
        <p:txBody>
          <a:bodyPr>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8000">
                <a:solidFill>
                  <a:srgbClr val="003300"/>
                </a:solidFill>
                <a:ea typeface="ＭＳ Ｐゴシック" pitchFamily="-112" charset="-128"/>
                <a:cs typeface="ＭＳ Ｐゴシック" pitchFamily="-112" charset="-128"/>
              </a:rPr>
              <a:t>As vezes você pensa que OSHA não passa de uma...</a:t>
            </a:r>
          </a:p>
        </p:txBody>
      </p:sp>
      <p:pic>
        <p:nvPicPr>
          <p:cNvPr id="3" name="Picture 2"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990600" y="914400"/>
            <a:ext cx="7772400" cy="54864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9600">
                <a:solidFill>
                  <a:srgbClr val="003300"/>
                </a:solidFill>
                <a:ea typeface="ＭＳ Ｐゴシック" pitchFamily="-112" charset="-128"/>
                <a:cs typeface="ＭＳ Ｐゴシック" pitchFamily="-112" charset="-128"/>
              </a:rPr>
              <a:t>Estamos lhe dando um ...</a:t>
            </a:r>
          </a:p>
        </p:txBody>
      </p:sp>
      <p:pic>
        <p:nvPicPr>
          <p:cNvPr id="3" name="Picture 2"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1"/>
          <p:cNvPicPr>
            <a:picLocks noChangeAspect="1" noChangeArrowheads="1"/>
          </p:cNvPicPr>
          <p:nvPr/>
        </p:nvPicPr>
        <p:blipFill>
          <a:blip r:embed="rId3"/>
          <a:srcRect/>
          <a:stretch>
            <a:fillRect/>
          </a:stretch>
        </p:blipFill>
        <p:spPr bwMode="auto">
          <a:xfrm>
            <a:off x="759654" y="239151"/>
            <a:ext cx="7455877" cy="5399649"/>
          </a:xfrm>
          <a:prstGeom prst="rect">
            <a:avLst/>
          </a:prstGeom>
          <a:noFill/>
          <a:ln w="9525">
            <a:noFill/>
            <a:round/>
            <a:headEnd/>
            <a:tailEnd/>
          </a:ln>
        </p:spPr>
      </p:pic>
      <p:pic>
        <p:nvPicPr>
          <p:cNvPr id="3" name="Picture 2" descr="BIC Logo.jpg"/>
          <p:cNvPicPr>
            <a:picLocks noChangeAspect="1"/>
          </p:cNvPicPr>
          <p:nvPr/>
        </p:nvPicPr>
        <p:blipFill>
          <a:blip r:embed="rId4"/>
          <a:stretch>
            <a:fillRect/>
          </a:stretch>
        </p:blipFill>
        <p:spPr>
          <a:xfrm>
            <a:off x="6858000" y="5652868"/>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
          <p:cNvSpPr>
            <a:spLocks noGrp="1" noChangeArrowheads="1"/>
          </p:cNvSpPr>
          <p:nvPr>
            <p:ph type="title"/>
          </p:nvPr>
        </p:nvSpPr>
        <p:spPr>
          <a:xfrm>
            <a:off x="990600" y="1295400"/>
            <a:ext cx="7772400" cy="37338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9600">
                <a:solidFill>
                  <a:srgbClr val="003300"/>
                </a:solidFill>
                <a:ea typeface="ＭＳ Ｐゴシック" pitchFamily="-112" charset="-128"/>
                <a:cs typeface="ＭＳ Ｐゴシック" pitchFamily="-112" charset="-128"/>
              </a:rPr>
              <a:t>Mas não fique com ...</a:t>
            </a:r>
          </a:p>
        </p:txBody>
      </p:sp>
      <p:pic>
        <p:nvPicPr>
          <p:cNvPr id="3" name="Picture 2"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1"/>
          <p:cNvPicPr>
            <a:picLocks noChangeAspect="1" noChangeArrowheads="1"/>
          </p:cNvPicPr>
          <p:nvPr/>
        </p:nvPicPr>
        <p:blipFill>
          <a:blip r:embed="rId3"/>
          <a:srcRect/>
          <a:stretch>
            <a:fillRect/>
          </a:stretch>
        </p:blipFill>
        <p:spPr bwMode="auto">
          <a:xfrm>
            <a:off x="759655" y="295422"/>
            <a:ext cx="7723163" cy="5285936"/>
          </a:xfrm>
          <a:prstGeom prst="rect">
            <a:avLst/>
          </a:prstGeom>
          <a:noFill/>
          <a:ln w="9525">
            <a:noFill/>
            <a:round/>
            <a:headEnd/>
            <a:tailEnd/>
          </a:ln>
        </p:spPr>
      </p:pic>
      <p:pic>
        <p:nvPicPr>
          <p:cNvPr id="3" name="Picture 2"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
          <p:cNvSpPr>
            <a:spLocks noGrp="1" noChangeArrowheads="1"/>
          </p:cNvSpPr>
          <p:nvPr>
            <p:ph type="title"/>
          </p:nvPr>
        </p:nvSpPr>
        <p:spPr>
          <a:xfrm>
            <a:off x="762000" y="914400"/>
            <a:ext cx="8001000" cy="46482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7200">
                <a:solidFill>
                  <a:srgbClr val="003300"/>
                </a:solidFill>
                <a:ea typeface="ＭＳ Ｐゴシック" pitchFamily="-112" charset="-128"/>
                <a:cs typeface="ＭＳ Ｐゴシック" pitchFamily="-112" charset="-128"/>
              </a:rPr>
              <a:t>Pois se tratando de segurança, você está com ...</a:t>
            </a:r>
          </a:p>
        </p:txBody>
      </p:sp>
      <p:pic>
        <p:nvPicPr>
          <p:cNvPr id="3" name="Picture 2"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1"/>
          <p:cNvPicPr>
            <a:picLocks noChangeAspect="1" noChangeArrowheads="1"/>
          </p:cNvPicPr>
          <p:nvPr/>
        </p:nvPicPr>
        <p:blipFill>
          <a:blip r:embed="rId3"/>
          <a:srcRect/>
          <a:stretch>
            <a:fillRect/>
          </a:stretch>
        </p:blipFill>
        <p:spPr bwMode="auto">
          <a:xfrm>
            <a:off x="492370" y="267286"/>
            <a:ext cx="7877908" cy="5369097"/>
          </a:xfrm>
          <a:prstGeom prst="rect">
            <a:avLst/>
          </a:prstGeom>
          <a:noFill/>
          <a:ln w="9525">
            <a:noFill/>
            <a:round/>
            <a:headEnd/>
            <a:tailEnd/>
          </a:ln>
        </p:spPr>
      </p:pic>
      <p:pic>
        <p:nvPicPr>
          <p:cNvPr id="3" name="Picture 2"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
          <p:cNvSpPr>
            <a:spLocks noGrp="1" noChangeArrowheads="1"/>
          </p:cNvSpPr>
          <p:nvPr>
            <p:ph type="title"/>
          </p:nvPr>
        </p:nvSpPr>
        <p:spPr>
          <a:xfrm>
            <a:off x="1066800" y="838200"/>
            <a:ext cx="7772400" cy="46482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9600">
                <a:solidFill>
                  <a:srgbClr val="003300"/>
                </a:solidFill>
                <a:ea typeface="ＭＳ Ｐゴシック" pitchFamily="-112" charset="-128"/>
                <a:cs typeface="ＭＳ Ｐゴシック" pitchFamily="-112" charset="-128"/>
              </a:rPr>
              <a:t>É só tomar </a:t>
            </a:r>
            <a:br>
              <a:rPr lang="pt-BR" sz="9600">
                <a:solidFill>
                  <a:srgbClr val="003300"/>
                </a:solidFill>
                <a:ea typeface="ＭＳ Ｐゴシック" pitchFamily="-112" charset="-128"/>
                <a:cs typeface="ＭＳ Ｐゴシック" pitchFamily="-112" charset="-128"/>
              </a:rPr>
            </a:br>
            <a:r>
              <a:rPr lang="pt-BR" sz="9600">
                <a:solidFill>
                  <a:srgbClr val="003300"/>
                </a:solidFill>
                <a:ea typeface="ＭＳ Ｐゴシック" pitchFamily="-112" charset="-128"/>
                <a:cs typeface="ＭＳ Ｐゴシック" pitchFamily="-112" charset="-128"/>
              </a:rPr>
              <a:t>cuidado para não...</a:t>
            </a:r>
          </a:p>
        </p:txBody>
      </p:sp>
      <p:pic>
        <p:nvPicPr>
          <p:cNvPr id="3" name="Picture 2"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1"/>
          <p:cNvPicPr>
            <a:picLocks noChangeAspect="1" noChangeArrowheads="1"/>
          </p:cNvPicPr>
          <p:nvPr/>
        </p:nvPicPr>
        <p:blipFill>
          <a:blip r:embed="rId3"/>
          <a:srcRect/>
          <a:stretch>
            <a:fillRect/>
          </a:stretch>
        </p:blipFill>
        <p:spPr bwMode="auto">
          <a:xfrm>
            <a:off x="478302" y="309489"/>
            <a:ext cx="7859151" cy="5329311"/>
          </a:xfrm>
          <a:prstGeom prst="rect">
            <a:avLst/>
          </a:prstGeom>
          <a:noFill/>
          <a:ln w="9525">
            <a:noFill/>
            <a:round/>
            <a:headEnd/>
            <a:tailEnd/>
          </a:ln>
        </p:spPr>
      </p:pic>
      <p:pic>
        <p:nvPicPr>
          <p:cNvPr id="3" name="Picture 2"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
          <p:cNvSpPr>
            <a:spLocks noGrp="1" noChangeArrowheads="1"/>
          </p:cNvSpPr>
          <p:nvPr>
            <p:ph type="title"/>
          </p:nvPr>
        </p:nvSpPr>
        <p:spPr>
          <a:xfrm>
            <a:off x="1066800" y="1371600"/>
            <a:ext cx="7772400" cy="31242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8800">
                <a:solidFill>
                  <a:srgbClr val="003300"/>
                </a:solidFill>
                <a:ea typeface="ＭＳ Ｐゴシック" pitchFamily="-112" charset="-128"/>
                <a:cs typeface="ＭＳ Ｐゴシック" pitchFamily="-112" charset="-128"/>
              </a:rPr>
              <a:t>E muito menos ficar...</a:t>
            </a:r>
          </a:p>
        </p:txBody>
      </p:sp>
      <p:pic>
        <p:nvPicPr>
          <p:cNvPr id="3" name="Picture 2"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1"/>
          <p:cNvPicPr>
            <a:picLocks noChangeAspect="1" noChangeArrowheads="1"/>
          </p:cNvPicPr>
          <p:nvPr/>
        </p:nvPicPr>
        <p:blipFill>
          <a:blip r:embed="rId3"/>
          <a:srcRect/>
          <a:stretch>
            <a:fillRect/>
          </a:stretch>
        </p:blipFill>
        <p:spPr bwMode="auto">
          <a:xfrm>
            <a:off x="590844" y="337625"/>
            <a:ext cx="7671581" cy="5301175"/>
          </a:xfrm>
          <a:prstGeom prst="rect">
            <a:avLst/>
          </a:prstGeom>
          <a:noFill/>
          <a:ln w="9525">
            <a:noFill/>
            <a:round/>
            <a:headEnd/>
            <a:tailEnd/>
          </a:ln>
        </p:spPr>
      </p:pic>
      <p:pic>
        <p:nvPicPr>
          <p:cNvPr id="3" name="Picture 2" descr="BIC Logo.jpg"/>
          <p:cNvPicPr>
            <a:picLocks noChangeAspect="1"/>
          </p:cNvPicPr>
          <p:nvPr/>
        </p:nvPicPr>
        <p:blipFill>
          <a:blip r:embed="rId4"/>
          <a:stretch>
            <a:fillRect/>
          </a:stretch>
        </p:blipFill>
        <p:spPr>
          <a:xfrm>
            <a:off x="6858000" y="5695072"/>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
          <p:cNvSpPr>
            <a:spLocks noGrp="1" noChangeArrowheads="1"/>
          </p:cNvSpPr>
          <p:nvPr>
            <p:ph type="title"/>
          </p:nvPr>
        </p:nvSpPr>
        <p:spPr>
          <a:xfrm>
            <a:off x="990600" y="1524000"/>
            <a:ext cx="7772400" cy="2514600"/>
          </a:xfrm>
        </p:spPr>
        <p:txBody>
          <a:bodyPr>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8800">
                <a:solidFill>
                  <a:srgbClr val="003300"/>
                </a:solidFill>
                <a:ea typeface="ＭＳ Ｐゴシック" pitchFamily="-112" charset="-128"/>
                <a:cs typeface="ＭＳ Ｐゴシック" pitchFamily="-112" charset="-128"/>
              </a:rPr>
              <a:t>Pois você pode acabar...</a:t>
            </a:r>
          </a:p>
        </p:txBody>
      </p:sp>
      <p:pic>
        <p:nvPicPr>
          <p:cNvPr id="3" name="Picture 2"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a:srcRect/>
          <a:stretch>
            <a:fillRect/>
          </a:stretch>
        </p:blipFill>
        <p:spPr bwMode="auto">
          <a:xfrm>
            <a:off x="506436" y="398584"/>
            <a:ext cx="8074855" cy="5240216"/>
          </a:xfrm>
          <a:prstGeom prst="rect">
            <a:avLst/>
          </a:prstGeom>
          <a:noFill/>
          <a:ln w="9525">
            <a:noFill/>
            <a:round/>
            <a:headEnd/>
            <a:tailEnd/>
          </a:ln>
        </p:spPr>
      </p:pic>
      <p:pic>
        <p:nvPicPr>
          <p:cNvPr id="3" name="Picture 2"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1"/>
          <p:cNvPicPr>
            <a:picLocks noChangeAspect="1" noChangeArrowheads="1"/>
          </p:cNvPicPr>
          <p:nvPr/>
        </p:nvPicPr>
        <p:blipFill>
          <a:blip r:embed="rId3"/>
          <a:srcRect/>
          <a:stretch>
            <a:fillRect/>
          </a:stretch>
        </p:blipFill>
        <p:spPr bwMode="auto">
          <a:xfrm>
            <a:off x="633046" y="309491"/>
            <a:ext cx="7695028" cy="5329309"/>
          </a:xfrm>
          <a:prstGeom prst="rect">
            <a:avLst/>
          </a:prstGeom>
          <a:noFill/>
          <a:ln w="9525">
            <a:noFill/>
            <a:round/>
            <a:headEnd/>
            <a:tailEnd/>
          </a:ln>
        </p:spPr>
      </p:pic>
      <p:pic>
        <p:nvPicPr>
          <p:cNvPr id="3" name="Picture 2"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
          <p:cNvSpPr>
            <a:spLocks noGrp="1" noChangeArrowheads="1"/>
          </p:cNvSpPr>
          <p:nvPr>
            <p:ph type="title"/>
          </p:nvPr>
        </p:nvSpPr>
        <p:spPr>
          <a:xfrm>
            <a:off x="0" y="1295400"/>
            <a:ext cx="9144000" cy="4038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8000">
                <a:solidFill>
                  <a:srgbClr val="003300"/>
                </a:solidFill>
                <a:ea typeface="ＭＳ Ｐゴシック" pitchFamily="-112" charset="-128"/>
                <a:cs typeface="ＭＳ Ｐゴシック" pitchFamily="-112" charset="-128"/>
              </a:rPr>
              <a:t>E depois vai ficar </a:t>
            </a:r>
            <a:br>
              <a:rPr lang="pt-BR" sz="8000">
                <a:solidFill>
                  <a:srgbClr val="003300"/>
                </a:solidFill>
                <a:ea typeface="ＭＳ Ｐゴシック" pitchFamily="-112" charset="-128"/>
                <a:cs typeface="ＭＳ Ｐゴシック" pitchFamily="-112" charset="-128"/>
              </a:rPr>
            </a:br>
            <a:r>
              <a:rPr lang="pt-BR" sz="8000">
                <a:solidFill>
                  <a:srgbClr val="003300"/>
                </a:solidFill>
                <a:ea typeface="ＭＳ Ｐゴシック" pitchFamily="-112" charset="-128"/>
                <a:cs typeface="ＭＳ Ｐゴシック" pitchFamily="-112" charset="-128"/>
              </a:rPr>
              <a:t>se sentindo  </a:t>
            </a:r>
            <a:br>
              <a:rPr lang="pt-BR" sz="8000">
                <a:solidFill>
                  <a:srgbClr val="003300"/>
                </a:solidFill>
                <a:ea typeface="ＭＳ Ｐゴシック" pitchFamily="-112" charset="-128"/>
                <a:cs typeface="ＭＳ Ｐゴシック" pitchFamily="-112" charset="-128"/>
              </a:rPr>
            </a:br>
            <a:r>
              <a:rPr lang="pt-BR" sz="8000">
                <a:solidFill>
                  <a:srgbClr val="003300"/>
                </a:solidFill>
                <a:ea typeface="ＭＳ Ｐゴシック" pitchFamily="-112" charset="-128"/>
                <a:cs typeface="ＭＳ Ｐゴシック" pitchFamily="-112" charset="-128"/>
              </a:rPr>
              <a:t>com a ...</a:t>
            </a:r>
          </a:p>
        </p:txBody>
      </p:sp>
      <p:pic>
        <p:nvPicPr>
          <p:cNvPr id="3" name="Picture 2"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1"/>
          <p:cNvPicPr>
            <a:picLocks noChangeAspect="1" noChangeArrowheads="1"/>
          </p:cNvPicPr>
          <p:nvPr/>
        </p:nvPicPr>
        <p:blipFill>
          <a:blip r:embed="rId3"/>
          <a:srcRect/>
          <a:stretch>
            <a:fillRect/>
          </a:stretch>
        </p:blipFill>
        <p:spPr bwMode="auto">
          <a:xfrm>
            <a:off x="506437" y="279009"/>
            <a:ext cx="7935909" cy="5359791"/>
          </a:xfrm>
          <a:prstGeom prst="rect">
            <a:avLst/>
          </a:prstGeom>
          <a:noFill/>
          <a:ln w="9525">
            <a:noFill/>
            <a:round/>
            <a:headEnd/>
            <a:tailEnd/>
          </a:ln>
        </p:spPr>
      </p:pic>
      <p:pic>
        <p:nvPicPr>
          <p:cNvPr id="3" name="Picture 2"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
          <p:cNvSpPr>
            <a:spLocks noGrp="1" noChangeArrowheads="1"/>
          </p:cNvSpPr>
          <p:nvPr>
            <p:ph type="title"/>
          </p:nvPr>
        </p:nvSpPr>
        <p:spPr>
          <a:xfrm>
            <a:off x="990600" y="1447800"/>
            <a:ext cx="7772400" cy="2743200"/>
          </a:xfrm>
        </p:spPr>
        <p:txBody>
          <a:bodyPr>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9600">
                <a:solidFill>
                  <a:srgbClr val="003300"/>
                </a:solidFill>
                <a:ea typeface="ＭＳ Ｐゴシック" pitchFamily="-112" charset="-128"/>
                <a:cs typeface="ＭＳ Ｐゴシック" pitchFamily="-112" charset="-128"/>
              </a:rPr>
              <a:t>Ou então, </a:t>
            </a:r>
            <a:br>
              <a:rPr lang="pt-BR" sz="9600">
                <a:solidFill>
                  <a:srgbClr val="003300"/>
                </a:solidFill>
                <a:ea typeface="ＭＳ Ｐゴシック" pitchFamily="-112" charset="-128"/>
                <a:cs typeface="ＭＳ Ｐゴシック" pitchFamily="-112" charset="-128"/>
              </a:rPr>
            </a:br>
            <a:r>
              <a:rPr lang="pt-BR" sz="9600">
                <a:solidFill>
                  <a:srgbClr val="003300"/>
                </a:solidFill>
                <a:ea typeface="ＭＳ Ｐゴシック" pitchFamily="-112" charset="-128"/>
                <a:cs typeface="ＭＳ Ｐゴシック" pitchFamily="-112" charset="-128"/>
              </a:rPr>
              <a:t>como uma...</a:t>
            </a:r>
          </a:p>
        </p:txBody>
      </p:sp>
      <p:pic>
        <p:nvPicPr>
          <p:cNvPr id="3" name="Picture 2"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1"/>
          <p:cNvPicPr>
            <a:picLocks noChangeAspect="1" noChangeArrowheads="1"/>
          </p:cNvPicPr>
          <p:nvPr/>
        </p:nvPicPr>
        <p:blipFill>
          <a:blip r:embed="rId3"/>
          <a:srcRect/>
          <a:stretch>
            <a:fillRect/>
          </a:stretch>
        </p:blipFill>
        <p:spPr bwMode="auto">
          <a:xfrm>
            <a:off x="604912" y="196946"/>
            <a:ext cx="7779434" cy="5441853"/>
          </a:xfrm>
          <a:prstGeom prst="rect">
            <a:avLst/>
          </a:prstGeom>
          <a:noFill/>
          <a:ln w="9525">
            <a:noFill/>
            <a:round/>
            <a:headEnd/>
            <a:tailEnd/>
          </a:ln>
        </p:spPr>
      </p:pic>
      <p:pic>
        <p:nvPicPr>
          <p:cNvPr id="3" name="Picture 2"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
          <p:cNvSpPr>
            <a:spLocks noGrp="1" noChangeArrowheads="1"/>
          </p:cNvSpPr>
          <p:nvPr>
            <p:ph type="title"/>
          </p:nvPr>
        </p:nvSpPr>
        <p:spPr>
          <a:xfrm>
            <a:off x="0" y="533400"/>
            <a:ext cx="9144000" cy="54864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6600">
                <a:solidFill>
                  <a:srgbClr val="003300"/>
                </a:solidFill>
                <a:ea typeface="ＭＳ Ｐゴシック" pitchFamily="-112" charset="-128"/>
                <a:cs typeface="ＭＳ Ｐゴシック" pitchFamily="-112" charset="-128"/>
              </a:rPr>
              <a:t>E se tudo der errado e ocorrer um acidente de trabalho, </a:t>
            </a:r>
            <a:br>
              <a:rPr lang="pt-BR" sz="6600">
                <a:solidFill>
                  <a:srgbClr val="003300"/>
                </a:solidFill>
                <a:ea typeface="ＭＳ Ｐゴシック" pitchFamily="-112" charset="-128"/>
                <a:cs typeface="ＭＳ Ｐゴシック" pitchFamily="-112" charset="-128"/>
              </a:rPr>
            </a:br>
            <a:r>
              <a:rPr lang="pt-BR" sz="1400">
                <a:solidFill>
                  <a:srgbClr val="003300"/>
                </a:solidFill>
                <a:ea typeface="ＭＳ Ｐゴシック" pitchFamily="-112" charset="-128"/>
                <a:cs typeface="ＭＳ Ｐゴシック" pitchFamily="-112" charset="-128"/>
              </a:rPr>
              <a:t/>
            </a:r>
            <a:br>
              <a:rPr lang="pt-BR" sz="1400">
                <a:solidFill>
                  <a:srgbClr val="003300"/>
                </a:solidFill>
                <a:ea typeface="ＭＳ Ｐゴシック" pitchFamily="-112" charset="-128"/>
                <a:cs typeface="ＭＳ Ｐゴシック" pitchFamily="-112" charset="-128"/>
              </a:rPr>
            </a:br>
            <a:r>
              <a:rPr lang="pt-BR" sz="6600">
                <a:solidFill>
                  <a:srgbClr val="003300"/>
                </a:solidFill>
                <a:ea typeface="ＭＳ Ｐゴシック" pitchFamily="-112" charset="-128"/>
                <a:cs typeface="ＭＳ Ｐゴシック" pitchFamily="-112" charset="-128"/>
              </a:rPr>
              <a:t>é você que acaba...</a:t>
            </a:r>
          </a:p>
        </p:txBody>
      </p:sp>
      <p:pic>
        <p:nvPicPr>
          <p:cNvPr id="3" name="Picture 2"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1"/>
          <p:cNvPicPr>
            <a:picLocks noChangeAspect="1" noChangeArrowheads="1"/>
          </p:cNvPicPr>
          <p:nvPr/>
        </p:nvPicPr>
        <p:blipFill>
          <a:blip r:embed="rId3"/>
          <a:srcRect/>
          <a:stretch>
            <a:fillRect/>
          </a:stretch>
        </p:blipFill>
        <p:spPr bwMode="auto">
          <a:xfrm>
            <a:off x="647114" y="253219"/>
            <a:ext cx="7863840" cy="5570806"/>
          </a:xfrm>
          <a:prstGeom prst="rect">
            <a:avLst/>
          </a:prstGeom>
          <a:noFill/>
          <a:ln w="9525">
            <a:noFill/>
            <a:round/>
            <a:headEnd/>
            <a:tailEnd/>
          </a:ln>
        </p:spPr>
      </p:pic>
      <p:pic>
        <p:nvPicPr>
          <p:cNvPr id="3" name="Picture 2" descr="BIC Logo.jpg"/>
          <p:cNvPicPr>
            <a:picLocks noChangeAspect="1"/>
          </p:cNvPicPr>
          <p:nvPr/>
        </p:nvPicPr>
        <p:blipFill>
          <a:blip r:embed="rId4"/>
          <a:stretch>
            <a:fillRect/>
          </a:stretch>
        </p:blipFill>
        <p:spPr>
          <a:xfrm>
            <a:off x="6858000" y="5824025"/>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
          <p:cNvSpPr>
            <a:spLocks noGrp="1" noChangeArrowheads="1"/>
          </p:cNvSpPr>
          <p:nvPr>
            <p:ph type="title"/>
          </p:nvPr>
        </p:nvSpPr>
        <p:spPr>
          <a:xfrm>
            <a:off x="-152400" y="1371600"/>
            <a:ext cx="9296400" cy="2895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7200">
                <a:solidFill>
                  <a:srgbClr val="003300"/>
                </a:solidFill>
                <a:ea typeface="ＭＳ Ｐゴシック" pitchFamily="-112" charset="-128"/>
                <a:cs typeface="ＭＳ Ｐゴシック" pitchFamily="-112" charset="-128"/>
              </a:rPr>
              <a:t>E prematuramente poderá...</a:t>
            </a:r>
          </a:p>
        </p:txBody>
      </p:sp>
      <p:pic>
        <p:nvPicPr>
          <p:cNvPr id="3" name="Picture 2"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1"/>
          <p:cNvPicPr>
            <a:picLocks noChangeAspect="1" noChangeArrowheads="1"/>
          </p:cNvPicPr>
          <p:nvPr/>
        </p:nvPicPr>
        <p:blipFill>
          <a:blip r:embed="rId3"/>
          <a:srcRect/>
          <a:stretch>
            <a:fillRect/>
          </a:stretch>
        </p:blipFill>
        <p:spPr bwMode="auto">
          <a:xfrm>
            <a:off x="844063" y="168812"/>
            <a:ext cx="7498080" cy="5469987"/>
          </a:xfrm>
          <a:prstGeom prst="rect">
            <a:avLst/>
          </a:prstGeom>
          <a:noFill/>
          <a:ln w="9525">
            <a:noFill/>
            <a:round/>
            <a:headEnd/>
            <a:tailEnd/>
          </a:ln>
        </p:spPr>
      </p:pic>
      <p:pic>
        <p:nvPicPr>
          <p:cNvPr id="3" name="Picture 2"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
          <p:cNvSpPr>
            <a:spLocks noGrp="1" noChangeArrowheads="1"/>
          </p:cNvSpPr>
          <p:nvPr>
            <p:ph type="title"/>
          </p:nvPr>
        </p:nvSpPr>
        <p:spPr>
          <a:xfrm>
            <a:off x="914400" y="1295400"/>
            <a:ext cx="7772400" cy="4038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1500">
                <a:solidFill>
                  <a:srgbClr val="003300"/>
                </a:solidFill>
                <a:ea typeface="ＭＳ Ｐゴシック" pitchFamily="-112" charset="-128"/>
                <a:cs typeface="ＭＳ Ｐゴシック" pitchFamily="-112" charset="-128"/>
              </a:rPr>
              <a:t>Ou até mesmo...</a:t>
            </a:r>
          </a:p>
        </p:txBody>
      </p:sp>
      <p:pic>
        <p:nvPicPr>
          <p:cNvPr id="3" name="Picture 2"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ço Reservado para Número de Slide 3"/>
          <p:cNvSpPr>
            <a:spLocks noGrp="1"/>
          </p:cNvSpPr>
          <p:nvPr>
            <p:ph type="sldNum" sz="quarter" idx="10"/>
          </p:nvPr>
        </p:nvSpPr>
        <p:spPr>
          <a:noFill/>
        </p:spPr>
        <p:txBody>
          <a:bodyPr/>
          <a:lstStyle/>
          <a:p>
            <a:fld id="{AB9D05D2-3C2D-C94C-B4CE-64C3B491E6E9}" type="slidenum">
              <a:rPr lang="en-US"/>
              <a:pPr/>
              <a:t>6</a:t>
            </a:fld>
            <a:endParaRPr lang="en-US"/>
          </a:p>
        </p:txBody>
      </p:sp>
      <p:pic>
        <p:nvPicPr>
          <p:cNvPr id="28675" name="Picture 2" descr="C:\Users\Rony Jabour\Desktop\cha-de-cadeira.jpg"/>
          <p:cNvPicPr>
            <a:picLocks noChangeAspect="1" noChangeArrowheads="1"/>
          </p:cNvPicPr>
          <p:nvPr/>
        </p:nvPicPr>
        <p:blipFill>
          <a:blip r:embed="rId2"/>
          <a:srcRect/>
          <a:stretch>
            <a:fillRect/>
          </a:stretch>
        </p:blipFill>
        <p:spPr bwMode="auto">
          <a:xfrm>
            <a:off x="1066800" y="0"/>
            <a:ext cx="7315200" cy="5943600"/>
          </a:xfrm>
          <a:prstGeom prst="rect">
            <a:avLst/>
          </a:prstGeom>
          <a:noFill/>
          <a:ln w="9525">
            <a:noFill/>
            <a:miter lim="800000"/>
            <a:headEnd/>
            <a:tailEnd/>
          </a:ln>
        </p:spPr>
      </p:pic>
      <p:pic>
        <p:nvPicPr>
          <p:cNvPr id="4" name="Picture 3"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1"/>
          <p:cNvPicPr>
            <a:picLocks noChangeAspect="1" noChangeArrowheads="1"/>
          </p:cNvPicPr>
          <p:nvPr/>
        </p:nvPicPr>
        <p:blipFill>
          <a:blip r:embed="rId3"/>
          <a:srcRect/>
          <a:stretch>
            <a:fillRect/>
          </a:stretch>
        </p:blipFill>
        <p:spPr bwMode="auto">
          <a:xfrm>
            <a:off x="689317" y="281355"/>
            <a:ext cx="7737231" cy="5512194"/>
          </a:xfrm>
          <a:prstGeom prst="rect">
            <a:avLst/>
          </a:prstGeom>
          <a:noFill/>
          <a:ln w="9525">
            <a:noFill/>
            <a:round/>
            <a:headEnd/>
            <a:tailEnd/>
          </a:ln>
        </p:spPr>
      </p:pic>
      <p:pic>
        <p:nvPicPr>
          <p:cNvPr id="3" name="Picture 2" descr="BIC Logo.jpg"/>
          <p:cNvPicPr>
            <a:picLocks noChangeAspect="1"/>
          </p:cNvPicPr>
          <p:nvPr/>
        </p:nvPicPr>
        <p:blipFill>
          <a:blip r:embed="rId4"/>
          <a:stretch>
            <a:fillRect/>
          </a:stretch>
        </p:blipFill>
        <p:spPr>
          <a:xfrm>
            <a:off x="6858000" y="5793548"/>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1"/>
          <p:cNvSpPr>
            <a:spLocks noGrp="1" noChangeArrowheads="1"/>
          </p:cNvSpPr>
          <p:nvPr>
            <p:ph type="title"/>
          </p:nvPr>
        </p:nvSpPr>
        <p:spPr>
          <a:xfrm>
            <a:off x="0" y="457200"/>
            <a:ext cx="9144000" cy="5562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6600" dirty="0">
                <a:solidFill>
                  <a:srgbClr val="003300"/>
                </a:solidFill>
                <a:ea typeface="ＭＳ Ｐゴシック" pitchFamily="-112" charset="-128"/>
                <a:cs typeface="ＭＳ Ｐゴシック" pitchFamily="-112" charset="-128"/>
              </a:rPr>
              <a:t>Conte com a </a:t>
            </a:r>
            <a:r>
              <a:rPr lang="pt-BR" sz="6600" dirty="0" smtClean="0">
                <a:solidFill>
                  <a:srgbClr val="003300"/>
                </a:solidFill>
                <a:ea typeface="ＭＳ Ｐゴシック" pitchFamily="-112" charset="-128"/>
                <a:cs typeface="ＭＳ Ｐゴシック" pitchFamily="-112" charset="-128"/>
              </a:rPr>
              <a:t>OSHA </a:t>
            </a:r>
            <a:r>
              <a:rPr lang="pt-BR" sz="6600" dirty="0">
                <a:solidFill>
                  <a:srgbClr val="003300"/>
                </a:solidFill>
                <a:ea typeface="ＭＳ Ｐゴシック" pitchFamily="-112" charset="-128"/>
                <a:cs typeface="ＭＳ Ｐゴシック" pitchFamily="-112" charset="-128"/>
              </a:rPr>
              <a:t>para melhorar as condições de Segurança no seu </a:t>
            </a:r>
            <a:r>
              <a:rPr lang="pt-BR" sz="6600" dirty="0" smtClean="0">
                <a:solidFill>
                  <a:srgbClr val="003300"/>
                </a:solidFill>
                <a:ea typeface="ＭＳ Ｐゴシック" pitchFamily="-112" charset="-128"/>
                <a:cs typeface="ＭＳ Ｐゴシック" pitchFamily="-112" charset="-128"/>
              </a:rPr>
              <a:t>Trabalho, não se deixe tornar uma estatística.</a:t>
            </a:r>
            <a:endParaRPr lang="pt-BR" sz="6600" dirty="0">
              <a:solidFill>
                <a:srgbClr val="003300"/>
              </a:solidFill>
              <a:ea typeface="ＭＳ Ｐゴシック" pitchFamily="-112" charset="-128"/>
              <a:cs typeface="ＭＳ Ｐゴシック" pitchFamily="-112" charset="-128"/>
            </a:endParaRPr>
          </a:p>
        </p:txBody>
      </p:sp>
      <p:pic>
        <p:nvPicPr>
          <p:cNvPr id="3" name="Picture 2"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8" name="Picture 2" descr="C:\Documents and Settings\Computer_Owner\Desktop\Nova pasta (2)\acidente.jpg"/>
          <p:cNvPicPr>
            <a:picLocks noChangeAspect="1" noChangeArrowheads="1"/>
          </p:cNvPicPr>
          <p:nvPr/>
        </p:nvPicPr>
        <p:blipFill>
          <a:blip r:embed="rId3" cstate="print"/>
          <a:srcRect/>
          <a:stretch>
            <a:fillRect/>
          </a:stretch>
        </p:blipFill>
        <p:spPr bwMode="auto">
          <a:xfrm>
            <a:off x="815926" y="274639"/>
            <a:ext cx="7357404" cy="5326124"/>
          </a:xfrm>
          <a:prstGeom prst="rect">
            <a:avLst/>
          </a:prstGeom>
          <a:noFill/>
        </p:spPr>
      </p:pic>
      <p:pic>
        <p:nvPicPr>
          <p:cNvPr id="4" name="Picture 3" descr="BIC Logo.jpg"/>
          <p:cNvPicPr>
            <a:picLocks noChangeAspect="1"/>
          </p:cNvPicPr>
          <p:nvPr/>
        </p:nvPicPr>
        <p:blipFill>
          <a:blip r:embed="rId4"/>
          <a:stretch>
            <a:fillRect/>
          </a:stretch>
        </p:blipFill>
        <p:spPr>
          <a:xfrm>
            <a:off x="6858000" y="5638800"/>
            <a:ext cx="1905000" cy="932900"/>
          </a:xfrm>
          <a:prstGeom prst="rect">
            <a:avLst/>
          </a:prstGeom>
        </p:spPr>
      </p:pic>
      <p:sp>
        <p:nvSpPr>
          <p:cNvPr id="5" name="Retângulo 6"/>
          <p:cNvSpPr>
            <a:spLocks noChangeArrowheads="1"/>
          </p:cNvSpPr>
          <p:nvPr/>
        </p:nvSpPr>
        <p:spPr bwMode="auto">
          <a:xfrm>
            <a:off x="4572000" y="1823358"/>
            <a:ext cx="914400" cy="533400"/>
          </a:xfrm>
          <a:prstGeom prst="rect">
            <a:avLst/>
          </a:prstGeom>
          <a:solidFill>
            <a:schemeClr val="tx1"/>
          </a:solidFill>
          <a:ln w="9525">
            <a:solidFill>
              <a:schemeClr val="tx1"/>
            </a:solidFill>
            <a:round/>
            <a:headEnd/>
            <a:tailEnd/>
          </a:ln>
        </p:spPr>
        <p:txBody>
          <a:bodyPr>
            <a:prstTxWarp prst="textNoShape">
              <a:avLst/>
            </a:prstTxWarp>
          </a:bodyPr>
          <a:lstStyle/>
          <a:p>
            <a:endParaRPr lang="pt-B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289794" name="Picture 2" descr="C:\Documents and Settings\Computer_Owner\Desktop\Nova pasta (2)\17_MHG_cie_resgate3.jpg"/>
          <p:cNvPicPr>
            <a:picLocks noChangeAspect="1" noChangeArrowheads="1"/>
          </p:cNvPicPr>
          <p:nvPr/>
        </p:nvPicPr>
        <p:blipFill>
          <a:blip r:embed="rId3" cstate="print"/>
          <a:srcRect/>
          <a:stretch>
            <a:fillRect/>
          </a:stretch>
        </p:blipFill>
        <p:spPr bwMode="auto">
          <a:xfrm>
            <a:off x="745588" y="274638"/>
            <a:ext cx="7554350" cy="5364162"/>
          </a:xfrm>
          <a:prstGeom prst="rect">
            <a:avLst/>
          </a:prstGeom>
          <a:noFill/>
        </p:spPr>
      </p:pic>
      <p:pic>
        <p:nvPicPr>
          <p:cNvPr id="4" name="Picture 3"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idx="1"/>
          </p:nvPr>
        </p:nvSpPr>
        <p:spPr>
          <a:xfrm>
            <a:off x="457200" y="1447800"/>
            <a:ext cx="8229600" cy="3352800"/>
          </a:xfrm>
          <a:noFill/>
          <a:ln/>
        </p:spPr>
        <p:txBody>
          <a:bodyPr>
            <a:normAutofit/>
          </a:bodyPr>
          <a:lstStyle/>
          <a:p>
            <a:pPr marL="0" indent="4763" algn="ctr">
              <a:lnSpc>
                <a:spcPct val="80000"/>
              </a:lnSpc>
              <a:buNone/>
            </a:pPr>
            <a:r>
              <a:rPr lang="pt-BR" sz="3200" dirty="0" smtClean="0"/>
              <a:t>Atualização do Programa de Proteção contra Quedas na Construção Civil Residencial</a:t>
            </a:r>
          </a:p>
          <a:p>
            <a:pPr marL="0" indent="4763" algn="ctr">
              <a:lnSpc>
                <a:spcPct val="80000"/>
              </a:lnSpc>
              <a:buNone/>
            </a:pPr>
            <a:endParaRPr lang="pt-BR" sz="3200" dirty="0" smtClean="0"/>
          </a:p>
          <a:p>
            <a:pPr marL="0" indent="4763" algn="ctr">
              <a:lnSpc>
                <a:spcPct val="80000"/>
              </a:lnSpc>
              <a:buNone/>
            </a:pPr>
            <a:endParaRPr lang="pt-BR" sz="3200" dirty="0" smtClean="0"/>
          </a:p>
          <a:p>
            <a:pPr marL="0" indent="4763" algn="ctr">
              <a:lnSpc>
                <a:spcPct val="80000"/>
              </a:lnSpc>
              <a:buNone/>
            </a:pPr>
            <a:r>
              <a:rPr lang="en-US" sz="3200" dirty="0" err="1" smtClean="0"/>
              <a:t>Diretor</a:t>
            </a:r>
            <a:r>
              <a:rPr lang="en-US" sz="3200" dirty="0" smtClean="0"/>
              <a:t> do </a:t>
            </a:r>
            <a:r>
              <a:rPr lang="en-US" sz="3200" dirty="0" err="1" smtClean="0"/>
              <a:t>depto</a:t>
            </a:r>
            <a:r>
              <a:rPr lang="en-US" sz="3200" dirty="0" smtClean="0"/>
              <a:t> da </a:t>
            </a:r>
            <a:r>
              <a:rPr lang="en-US" sz="3200" dirty="0" err="1" smtClean="0"/>
              <a:t>Construção-Depto</a:t>
            </a:r>
            <a:r>
              <a:rPr lang="en-US" sz="3200" dirty="0" smtClean="0"/>
              <a:t>: </a:t>
            </a:r>
            <a:r>
              <a:rPr lang="en-US" sz="3200" dirty="0" err="1" smtClean="0"/>
              <a:t>Serviços</a:t>
            </a:r>
            <a:r>
              <a:rPr lang="en-US" sz="3200" dirty="0" smtClean="0"/>
              <a:t> da </a:t>
            </a:r>
            <a:r>
              <a:rPr lang="en-US" sz="3200" dirty="0" err="1" smtClean="0"/>
              <a:t>Construção</a:t>
            </a:r>
            <a:endParaRPr lang="en-US" sz="3200" dirty="0" smtClean="0"/>
          </a:p>
          <a:p>
            <a:pPr marL="0" indent="4763" algn="ctr">
              <a:lnSpc>
                <a:spcPct val="80000"/>
              </a:lnSpc>
              <a:buFontTx/>
              <a:buNone/>
            </a:pPr>
            <a:endParaRPr lang="en-US" sz="2400" dirty="0"/>
          </a:p>
        </p:txBody>
      </p:sp>
      <p:sp>
        <p:nvSpPr>
          <p:cNvPr id="4" name="Espaço Reservado para Número de Slide 3"/>
          <p:cNvSpPr>
            <a:spLocks noGrp="1"/>
          </p:cNvSpPr>
          <p:nvPr>
            <p:ph type="sldNum" sz="quarter" idx="12"/>
          </p:nvPr>
        </p:nvSpPr>
        <p:spPr/>
        <p:txBody>
          <a:bodyPr/>
          <a:lstStyle/>
          <a:p>
            <a:fld id="{7AD04658-69F8-438A-A0A0-80A0A49FC921}" type="slidenum">
              <a:rPr lang="en-US"/>
              <a:pPr/>
              <a:t>64</a:t>
            </a:fld>
            <a:endParaRPr lang="en-US"/>
          </a:p>
        </p:txBody>
      </p:sp>
      <p:pic>
        <p:nvPicPr>
          <p:cNvPr id="6" name="Picture 5" descr="BIC Logo.jpg"/>
          <p:cNvPicPr>
            <a:picLocks noChangeAspect="1"/>
          </p:cNvPicPr>
          <p:nvPr/>
        </p:nvPicPr>
        <p:blipFill>
          <a:blip r:embed="rId3"/>
          <a:stretch>
            <a:fillRect/>
          </a:stretch>
        </p:blipFill>
        <p:spPr>
          <a:xfrm>
            <a:off x="6553200" y="5334000"/>
            <a:ext cx="2346304" cy="1237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idx="1"/>
          </p:nvPr>
        </p:nvSpPr>
        <p:spPr>
          <a:xfrm>
            <a:off x="457200" y="685800"/>
            <a:ext cx="8229600" cy="5257800"/>
          </a:xfrm>
          <a:noFill/>
          <a:ln/>
        </p:spPr>
        <p:txBody>
          <a:bodyPr>
            <a:normAutofit/>
          </a:bodyPr>
          <a:lstStyle/>
          <a:p>
            <a:pPr marL="0" indent="4763">
              <a:lnSpc>
                <a:spcPct val="80000"/>
              </a:lnSpc>
              <a:buFontTx/>
              <a:buNone/>
            </a:pPr>
            <a:r>
              <a:rPr lang="pt-PT" sz="2200" dirty="0" smtClean="0"/>
              <a:t>Esta apresentação tem como objetivo, fornecer informações sobre DST 03-11-002, Orientações e Diretrizes para a Construção Civil Residencial. A Lei de Segurança e Saúde no Trabalho (Occupational Safety and Health Act) exige que os empregadores cumpram as normas de segurança e saúde promulgadas pela OSHA ou por um Estado que tenha aprovado as normas da OSHA. No entanto, esta apresentação não é em si um padrão ou regulamento, e não cria novas obrigações legais, nem altera as obrigações existentes criadas pelos padrões da OSHA ou a Lei de Segurança e Saúde do Trabalho.</a:t>
            </a:r>
            <a:br>
              <a:rPr lang="pt-PT" sz="2200" dirty="0" smtClean="0"/>
            </a:br>
            <a:r>
              <a:rPr lang="pt-PT" sz="2200" dirty="0" smtClean="0"/>
              <a:t>Os exemplos de proteção contra quedas, mostrados nas fotos desta apresentação, não representam todos os métodos de trabalho possíveis que possam ser usados na construção civil residencia. Além disso, os empregadores devem estar cientes de que os exemplos de proteção contra quedas mostrados nas fotos desta apresentação, podem não ser os métodos adequados em todas as situações. Os empregadores são responsáveis ​​em garantir o cumprimento dos requisitos da OSHA.</a:t>
            </a:r>
            <a:endParaRPr lang="en-US" sz="2200" dirty="0"/>
          </a:p>
        </p:txBody>
      </p:sp>
      <p:sp>
        <p:nvSpPr>
          <p:cNvPr id="3" name="Espaço Reservado para Número de Slide 3"/>
          <p:cNvSpPr>
            <a:spLocks noGrp="1"/>
          </p:cNvSpPr>
          <p:nvPr>
            <p:ph type="sldNum" sz="quarter" idx="12"/>
          </p:nvPr>
        </p:nvSpPr>
        <p:spPr/>
        <p:txBody>
          <a:bodyPr/>
          <a:lstStyle/>
          <a:p>
            <a:fld id="{FEEB0584-9C2A-415E-BD23-BD9B87FF76F2}" type="slidenum">
              <a:rPr lang="en-US"/>
              <a:pPr/>
              <a:t>65</a:t>
            </a:fld>
            <a:endParaRPr lang="en-US"/>
          </a:p>
        </p:txBody>
      </p:sp>
      <p:pic>
        <p:nvPicPr>
          <p:cNvPr id="4" name="Picture 3" descr="BIC Logo.jpg"/>
          <p:cNvPicPr>
            <a:picLocks noChangeAspect="1"/>
          </p:cNvPicPr>
          <p:nvPr/>
        </p:nvPicPr>
        <p:blipFill>
          <a:blip r:embed="rId3"/>
          <a:stretch>
            <a:fillRect/>
          </a:stretch>
        </p:blipFill>
        <p:spPr>
          <a:xfrm>
            <a:off x="6553200" y="5334000"/>
            <a:ext cx="2346304" cy="1237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idx="1"/>
          </p:nvPr>
        </p:nvSpPr>
        <p:spPr>
          <a:xfrm>
            <a:off x="457200" y="2433638"/>
            <a:ext cx="8229600" cy="3281362"/>
          </a:xfrm>
        </p:spPr>
        <p:txBody>
          <a:bodyPr>
            <a:normAutofit/>
          </a:bodyPr>
          <a:lstStyle/>
          <a:p>
            <a:pPr>
              <a:lnSpc>
                <a:spcPct val="80000"/>
              </a:lnSpc>
            </a:pPr>
            <a:r>
              <a:rPr lang="pt-PT" sz="2400" dirty="0" smtClean="0"/>
              <a:t>STD 03-11-002, Um Guia de Orientação para a construção civil residencial foi emitido no dia 16 dezembro de 2010.</a:t>
            </a:r>
            <a:br>
              <a:rPr lang="pt-PT" sz="2400" dirty="0" smtClean="0"/>
            </a:br>
            <a:endParaRPr lang="en-US" sz="2400" dirty="0"/>
          </a:p>
          <a:p>
            <a:pPr>
              <a:lnSpc>
                <a:spcPct val="80000"/>
              </a:lnSpc>
            </a:pPr>
            <a:r>
              <a:rPr lang="pt-PT" sz="2400" dirty="0" smtClean="0"/>
              <a:t>STD 03-11-002 anula o STD 03-00-001, datado em 18 de junho de 1999, Diretrizes para a Proteção de Quedas em Construção Civil Residencial</a:t>
            </a:r>
            <a:r>
              <a:rPr lang="en-US" sz="2400" dirty="0" smtClean="0"/>
              <a:t>.</a:t>
            </a:r>
            <a:endParaRPr lang="en-US" sz="2400" dirty="0"/>
          </a:p>
          <a:p>
            <a:pPr lvl="1">
              <a:lnSpc>
                <a:spcPct val="80000"/>
              </a:lnSpc>
            </a:pPr>
            <a:r>
              <a:rPr lang="pt-PT" sz="2400" dirty="0" smtClean="0"/>
              <a:t>Todas as letras que fazem referência a diretrizes canceladas será revista ou retirada, conforme o caso</a:t>
            </a:r>
            <a:r>
              <a:rPr lang="en-US" sz="2400" dirty="0" smtClean="0"/>
              <a:t>. </a:t>
            </a:r>
            <a:r>
              <a:rPr lang="en-US" sz="2400" dirty="0"/>
              <a:t/>
            </a:r>
            <a:br>
              <a:rPr lang="en-US" sz="2400" dirty="0"/>
            </a:br>
            <a:endParaRPr lang="en-US" sz="2400" dirty="0"/>
          </a:p>
        </p:txBody>
      </p:sp>
      <p:sp>
        <p:nvSpPr>
          <p:cNvPr id="4" name="Espaço Reservado para Número de Slide 3"/>
          <p:cNvSpPr>
            <a:spLocks noGrp="1"/>
          </p:cNvSpPr>
          <p:nvPr>
            <p:ph type="sldNum" sz="quarter" idx="12"/>
          </p:nvPr>
        </p:nvSpPr>
        <p:spPr/>
        <p:txBody>
          <a:bodyPr/>
          <a:lstStyle/>
          <a:p>
            <a:fld id="{BC614E79-FFE8-48B9-84F5-96366929AC49}" type="slidenum">
              <a:rPr lang="en-US"/>
              <a:pPr/>
              <a:t>66</a:t>
            </a:fld>
            <a:endParaRPr lang="en-US"/>
          </a:p>
        </p:txBody>
      </p:sp>
      <p:sp>
        <p:nvSpPr>
          <p:cNvPr id="158723" name="Rectangle 3"/>
          <p:cNvSpPr>
            <a:spLocks noChangeArrowheads="1"/>
          </p:cNvSpPr>
          <p:nvPr/>
        </p:nvSpPr>
        <p:spPr bwMode="auto">
          <a:xfrm>
            <a:off x="457200" y="228600"/>
            <a:ext cx="8229600" cy="1676400"/>
          </a:xfrm>
          <a:prstGeom prst="rect">
            <a:avLst/>
          </a:prstGeom>
          <a:noFill/>
          <a:ln w="9525">
            <a:noFill/>
            <a:miter lim="800000"/>
            <a:headEnd/>
            <a:tailEnd/>
          </a:ln>
          <a:effectLst/>
        </p:spPr>
        <p:txBody>
          <a:bodyPr anchor="ctr"/>
          <a:lstStyle/>
          <a:p>
            <a:pPr algn="ctr"/>
            <a:r>
              <a:rPr lang="pt-BR" sz="3800" dirty="0" smtClean="0">
                <a:solidFill>
                  <a:schemeClr val="accent2"/>
                </a:solidFill>
              </a:rPr>
              <a:t>Atualização do Programa de Proteção contra Quedas na Construção Civil Residencial</a:t>
            </a:r>
            <a:endParaRPr lang="en-US" sz="38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553200" y="5334000"/>
            <a:ext cx="2346304" cy="1237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idx="1"/>
          </p:nvPr>
        </p:nvSpPr>
        <p:spPr>
          <a:xfrm>
            <a:off x="609600" y="2390775"/>
            <a:ext cx="8001000" cy="3505200"/>
          </a:xfrm>
        </p:spPr>
        <p:txBody>
          <a:bodyPr/>
          <a:lstStyle/>
          <a:p>
            <a:pPr marL="0" indent="4763">
              <a:buFontTx/>
              <a:buNone/>
            </a:pPr>
            <a:r>
              <a:rPr lang="pt-BR" sz="2400" dirty="0" smtClean="0">
                <a:solidFill>
                  <a:schemeClr val="bg1"/>
                </a:solidFill>
              </a:rPr>
              <a:t>A partir do dia </a:t>
            </a:r>
            <a:r>
              <a:rPr lang="pt-PT" sz="2400" dirty="0" smtClean="0">
                <a:solidFill>
                  <a:schemeClr val="bg1"/>
                </a:solidFill>
              </a:rPr>
              <a:t>16 de junho de 2011, os empregadores</a:t>
            </a:r>
            <a:r>
              <a:rPr lang="pt-BR" sz="2400" dirty="0" smtClean="0">
                <a:solidFill>
                  <a:schemeClr val="bg1"/>
                </a:solidFill>
              </a:rPr>
              <a:t> que </a:t>
            </a:r>
            <a:r>
              <a:rPr lang="pt-BR" sz="2400" dirty="0" smtClean="0">
                <a:solidFill>
                  <a:schemeClr val="tx1">
                    <a:lumMod val="95000"/>
                    <a:lumOff val="5000"/>
                  </a:schemeClr>
                </a:solidFill>
              </a:rPr>
              <a:t>estiverem utilizando orientações de proteção contra quedas encontradas na norma Diretrizes e Orientações de Proteção contra Queda na Construção Civil Residencial, anulada em 1999, estarão sujeitos a citações da OSHA, ao deixarem de cumprir a norma 29 CFR 1926,501 (b) (13)</a:t>
            </a:r>
            <a:endParaRPr lang="en-US" sz="2400" dirty="0">
              <a:solidFill>
                <a:schemeClr val="tx1">
                  <a:lumMod val="95000"/>
                  <a:lumOff val="5000"/>
                </a:schemeClr>
              </a:solidFill>
            </a:endParaRPr>
          </a:p>
        </p:txBody>
      </p:sp>
      <p:sp>
        <p:nvSpPr>
          <p:cNvPr id="4" name="Espaço Reservado para Número de Slide 3"/>
          <p:cNvSpPr>
            <a:spLocks noGrp="1"/>
          </p:cNvSpPr>
          <p:nvPr>
            <p:ph type="sldNum" sz="quarter" idx="12"/>
          </p:nvPr>
        </p:nvSpPr>
        <p:spPr/>
        <p:txBody>
          <a:bodyPr/>
          <a:lstStyle/>
          <a:p>
            <a:fld id="{C9221B3B-4CC1-48D0-94C4-B6F1B3C67013}" type="slidenum">
              <a:rPr lang="en-US"/>
              <a:pPr/>
              <a:t>67</a:t>
            </a:fld>
            <a:endParaRPr lang="en-US"/>
          </a:p>
        </p:txBody>
      </p:sp>
      <p:sp>
        <p:nvSpPr>
          <p:cNvPr id="160772" name="Rectangle 4"/>
          <p:cNvSpPr>
            <a:spLocks noChangeArrowheads="1"/>
          </p:cNvSpPr>
          <p:nvPr/>
        </p:nvSpPr>
        <p:spPr bwMode="auto">
          <a:xfrm>
            <a:off x="457200" y="228600"/>
            <a:ext cx="8229600" cy="1752600"/>
          </a:xfrm>
          <a:prstGeom prst="rect">
            <a:avLst/>
          </a:prstGeom>
          <a:noFill/>
          <a:ln w="9525">
            <a:noFill/>
            <a:miter lim="800000"/>
            <a:headEnd/>
            <a:tailEnd/>
          </a:ln>
          <a:effectLst/>
        </p:spPr>
        <p:txBody>
          <a:bodyPr anchor="ctr"/>
          <a:lstStyle/>
          <a:p>
            <a:pPr algn="ctr"/>
            <a:r>
              <a:rPr lang="pt-BR" sz="3200" dirty="0" smtClean="0">
                <a:solidFill>
                  <a:schemeClr val="accent2"/>
                </a:solidFill>
              </a:rPr>
              <a:t>Atualização do Programa de Proteção contra Quedas na Construção Civil Residencial</a:t>
            </a:r>
            <a:endParaRPr lang="en-US" sz="32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553200" y="5334000"/>
            <a:ext cx="2346304" cy="1237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idx="1"/>
          </p:nvPr>
        </p:nvSpPr>
        <p:spPr>
          <a:xfrm>
            <a:off x="228600" y="1828800"/>
            <a:ext cx="8915400" cy="4191000"/>
          </a:xfrm>
        </p:spPr>
        <p:txBody>
          <a:bodyPr>
            <a:normAutofit/>
          </a:bodyPr>
          <a:lstStyle/>
          <a:p>
            <a:pPr marL="231775" indent="-231775" defTabSz="855663">
              <a:lnSpc>
                <a:spcPct val="90000"/>
              </a:lnSpc>
            </a:pPr>
            <a:r>
              <a:rPr lang="pt-PT" sz="2400" dirty="0" smtClean="0"/>
              <a:t>Por que houve rescisão, mudança?</a:t>
            </a:r>
            <a:endParaRPr lang="en-US" sz="2400" dirty="0"/>
          </a:p>
          <a:p>
            <a:pPr marL="914400" lvl="1" indent="-347663" defTabSz="855663">
              <a:lnSpc>
                <a:spcPct val="90000"/>
              </a:lnSpc>
            </a:pPr>
            <a:r>
              <a:rPr lang="pt-PT" sz="2400" dirty="0" smtClean="0"/>
              <a:t>Nunca houve a pretensão ter uma solução permanente.</a:t>
            </a:r>
            <a:r>
              <a:rPr lang="en-US" sz="2400" dirty="0" smtClean="0"/>
              <a:t>.</a:t>
            </a:r>
            <a:endParaRPr lang="en-US" sz="2400" dirty="0"/>
          </a:p>
          <a:p>
            <a:pPr marL="914400" lvl="1" indent="-347663" defTabSz="855663">
              <a:lnSpc>
                <a:spcPct val="90000"/>
              </a:lnSpc>
            </a:pPr>
            <a:r>
              <a:rPr lang="pt-PT" sz="2400" dirty="0" smtClean="0"/>
              <a:t>A proteção contra quedas é segura e </a:t>
            </a:r>
            <a:r>
              <a:rPr lang="pt-BR" sz="2400" dirty="0" smtClean="0"/>
              <a:t>é </a:t>
            </a:r>
            <a:r>
              <a:rPr lang="pt-PT" sz="2400" dirty="0" smtClean="0"/>
              <a:t>viável para a grande maioria das construções civis residenciais em prática</a:t>
            </a:r>
            <a:r>
              <a:rPr lang="en-US" sz="2400" dirty="0" smtClean="0"/>
              <a:t>.</a:t>
            </a:r>
            <a:endParaRPr lang="en-US" sz="2400" dirty="0"/>
          </a:p>
          <a:p>
            <a:pPr marL="914400" lvl="1" indent="-347663" defTabSz="855663">
              <a:lnSpc>
                <a:spcPct val="90000"/>
              </a:lnSpc>
            </a:pPr>
            <a:r>
              <a:rPr lang="pt-PT" sz="2400" dirty="0" smtClean="0"/>
              <a:t>A OSHA recebeu recomenda</a:t>
            </a:r>
            <a:r>
              <a:rPr lang="pt-BR" sz="2400" dirty="0" err="1" smtClean="0"/>
              <a:t>ções</a:t>
            </a:r>
            <a:r>
              <a:rPr lang="pt-PT" sz="2400" dirty="0" smtClean="0"/>
              <a:t> para anular as diretrizes e as orientações ateriores.</a:t>
            </a:r>
            <a:endParaRPr lang="en-US" sz="2400" dirty="0"/>
          </a:p>
          <a:p>
            <a:pPr marL="914400" lvl="1" indent="-347663" defTabSz="855663">
              <a:lnSpc>
                <a:spcPct val="90000"/>
              </a:lnSpc>
            </a:pPr>
            <a:r>
              <a:rPr lang="pt-PT" sz="2400" dirty="0" smtClean="0"/>
              <a:t>A necessidade de proteção contra queda na contrução civil residencial foi sempre estabelecida na lei Subpart M 29 CFR 1926,501 (b) (13). As novas diretrizes e orientações implementam o padrão como tinha sido previsto anteriormente.</a:t>
            </a:r>
            <a:r>
              <a:rPr lang="en-US" sz="2400" dirty="0" smtClean="0"/>
              <a:t> </a:t>
            </a:r>
            <a:endParaRPr lang="en-US" sz="2400" dirty="0"/>
          </a:p>
        </p:txBody>
      </p:sp>
      <p:sp>
        <p:nvSpPr>
          <p:cNvPr id="4" name="Espaço Reservado para Número de Slide 3"/>
          <p:cNvSpPr>
            <a:spLocks noGrp="1"/>
          </p:cNvSpPr>
          <p:nvPr>
            <p:ph type="sldNum" sz="quarter" idx="12"/>
          </p:nvPr>
        </p:nvSpPr>
        <p:spPr/>
        <p:txBody>
          <a:bodyPr/>
          <a:lstStyle/>
          <a:p>
            <a:fld id="{22C56C0C-C80C-46EF-9FCD-EC271A06C1D9}" type="slidenum">
              <a:rPr lang="en-US"/>
              <a:pPr/>
              <a:t>68</a:t>
            </a:fld>
            <a:endParaRPr lang="en-US"/>
          </a:p>
        </p:txBody>
      </p:sp>
      <p:sp>
        <p:nvSpPr>
          <p:cNvPr id="162819" name="Rectangle 3"/>
          <p:cNvSpPr>
            <a:spLocks noChangeArrowheads="1"/>
          </p:cNvSpPr>
          <p:nvPr/>
        </p:nvSpPr>
        <p:spPr bwMode="auto">
          <a:xfrm>
            <a:off x="457200" y="228600"/>
            <a:ext cx="8229600" cy="1066800"/>
          </a:xfrm>
          <a:prstGeom prst="rect">
            <a:avLst/>
          </a:prstGeom>
          <a:noFill/>
          <a:ln w="9525">
            <a:noFill/>
            <a:miter lim="800000"/>
            <a:headEnd/>
            <a:tailEnd/>
          </a:ln>
          <a:effectLst/>
        </p:spPr>
        <p:txBody>
          <a:bodyPr anchor="ctr"/>
          <a:lstStyle/>
          <a:p>
            <a:pPr algn="ctr"/>
            <a:r>
              <a:rPr lang="pt-BR" sz="3400" dirty="0" smtClean="0">
                <a:solidFill>
                  <a:schemeClr val="accent2"/>
                </a:solidFill>
              </a:rPr>
              <a:t>Atualização do Programa de Proteção contra Quedas na Construção Civil Residencial</a:t>
            </a:r>
            <a:endParaRPr lang="en-US" sz="34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553200" y="5638800"/>
            <a:ext cx="2346304"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Number Placeholder 1"/>
          <p:cNvSpPr>
            <a:spLocks noGrp="1"/>
          </p:cNvSpPr>
          <p:nvPr>
            <p:ph type="sldNum" sz="quarter" idx="10"/>
          </p:nvPr>
        </p:nvSpPr>
        <p:spPr>
          <a:xfrm>
            <a:off x="381000" y="6248400"/>
            <a:ext cx="457200" cy="304800"/>
          </a:xfrm>
          <a:noFill/>
        </p:spPr>
        <p:txBody>
          <a:bodyPr/>
          <a:lstStyle/>
          <a:p>
            <a:fld id="{3CD1586F-E434-1E46-B2BF-2DB9ABFE92DB}" type="slidenum">
              <a:rPr lang="en-US"/>
              <a:pPr/>
              <a:t>69</a:t>
            </a:fld>
            <a:endParaRPr lang="en-US"/>
          </a:p>
        </p:txBody>
      </p:sp>
      <p:graphicFrame>
        <p:nvGraphicFramePr>
          <p:cNvPr id="164866" name="Group 2"/>
          <p:cNvGraphicFramePr>
            <a:graphicFrameLocks noGrp="1"/>
          </p:cNvGraphicFramePr>
          <p:nvPr/>
        </p:nvGraphicFramePr>
        <p:xfrm>
          <a:off x="609600" y="1587500"/>
          <a:ext cx="7620000" cy="4319715"/>
        </p:xfrm>
        <a:graphic>
          <a:graphicData uri="http://schemas.openxmlformats.org/drawingml/2006/table">
            <a:tbl>
              <a:tblPr/>
              <a:tblGrid>
                <a:gridCol w="1568450"/>
                <a:gridCol w="862013"/>
                <a:gridCol w="862012"/>
                <a:gridCol w="898525"/>
                <a:gridCol w="762000"/>
                <a:gridCol w="889000"/>
                <a:gridCol w="889000"/>
                <a:gridCol w="889000"/>
              </a:tblGrid>
              <a:tr h="596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2006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2008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2009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2010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2011*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906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pitchFamily="-109" charset="0"/>
                          <a:ea typeface="ＭＳ Ｐゴシック" pitchFamily="-109" charset="-128"/>
                          <a:cs typeface="ＭＳ Ｐゴシック" pitchFamily="-109" charset="-128"/>
                        </a:rPr>
                        <a:t>Fatalidades</a:t>
                      </a:r>
                      <a:endPar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1186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1239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1204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969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816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774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721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1" i="0" u="none" strike="noStrike" cap="none" normalizeH="0" baseline="0" dirty="0" smtClean="0">
                          <a:ln>
                            <a:noFill/>
                          </a:ln>
                          <a:solidFill>
                            <a:schemeClr val="tx1"/>
                          </a:solidFill>
                          <a:effectLst/>
                          <a:latin typeface="Arial" pitchFamily="-109" charset="0"/>
                          <a:ea typeface="ＭＳ Ｐゴシック" pitchFamily="-109" charset="-128"/>
                          <a:cs typeface="ＭＳ Ｐゴシック" pitchFamily="-109" charset="-128"/>
                        </a:rPr>
                        <a:t>Trabalho</a:t>
                      </a:r>
                      <a:endPar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10.7M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11.3M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11.4M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9.5M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8.3M</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5.5M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5.5M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89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pitchFamily="-109" charset="0"/>
                          <a:ea typeface="ＭＳ Ｐゴシック" pitchFamily="-109" charset="-128"/>
                          <a:cs typeface="ＭＳ Ｐゴシック" pitchFamily="-109" charset="-128"/>
                        </a:rPr>
                        <a:t>Fatalidades</a:t>
                      </a:r>
                      <a:r>
                        <a:rPr kumimoji="0" lang="en-US" sz="1800" b="1" i="0" u="none" strike="noStrike" cap="none" normalizeH="0" baseline="0" dirty="0" smtClean="0">
                          <a:ln>
                            <a:noFill/>
                          </a:ln>
                          <a:solidFill>
                            <a:schemeClr val="tx1"/>
                          </a:solidFill>
                          <a:effectLst/>
                          <a:latin typeface="Arial" pitchFamily="-109" charset="0"/>
                          <a:ea typeface="ＭＳ Ｐゴシック" pitchFamily="-109" charset="-128"/>
                          <a:cs typeface="ＭＳ Ｐゴシック" pitchFamily="-109" charset="-128"/>
                        </a:rPr>
                        <a:t> a </a:t>
                      </a:r>
                      <a:r>
                        <a:rPr kumimoji="0" lang="en-US" sz="1800" b="1" i="0" u="none" strike="noStrike" cap="none" normalizeH="0" baseline="0" dirty="0" err="1" smtClean="0">
                          <a:ln>
                            <a:noFill/>
                          </a:ln>
                          <a:solidFill>
                            <a:schemeClr val="tx1"/>
                          </a:solidFill>
                          <a:effectLst/>
                          <a:latin typeface="Arial" pitchFamily="-109" charset="0"/>
                          <a:ea typeface="ＭＳ Ｐゴシック" pitchFamily="-109" charset="-128"/>
                          <a:cs typeface="ＭＳ Ｐゴシック" pitchFamily="-109" charset="-128"/>
                        </a:rPr>
                        <a:t>cada</a:t>
                      </a:r>
                      <a:r>
                        <a:rPr kumimoji="0" lang="en-US" sz="1800" b="1" i="0" u="none" strike="noStrike" cap="none" normalizeH="0" baseline="0" dirty="0" smtClean="0">
                          <a:ln>
                            <a:noFill/>
                          </a:ln>
                          <a:solidFill>
                            <a:schemeClr val="tx1"/>
                          </a:solidFill>
                          <a:effectLst/>
                          <a:latin typeface="Arial" pitchFamily="-109" charset="0"/>
                          <a:ea typeface="ＭＳ Ｐゴシック" pitchFamily="-109" charset="-128"/>
                          <a:cs typeface="ＭＳ Ｐゴシック" pitchFamily="-109" charset="-128"/>
                        </a:rPr>
                        <a:t> 100.000 </a:t>
                      </a:r>
                      <a:r>
                        <a:rPr kumimoji="0" lang="en-US" sz="1800" b="1" i="0" u="none" strike="noStrike" cap="none" normalizeH="0" baseline="0" dirty="0" err="1" smtClean="0">
                          <a:ln>
                            <a:noFill/>
                          </a:ln>
                          <a:solidFill>
                            <a:schemeClr val="tx1"/>
                          </a:solidFill>
                          <a:effectLst/>
                          <a:latin typeface="Arial" pitchFamily="-109" charset="0"/>
                          <a:ea typeface="ＭＳ Ｐゴシック" pitchFamily="-109" charset="-128"/>
                          <a:cs typeface="ＭＳ Ｐゴシック" pitchFamily="-109" charset="-128"/>
                        </a:rPr>
                        <a:t>trabalhadores</a:t>
                      </a:r>
                      <a:endPar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13.1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5698" name="Text Box 44"/>
          <p:cNvSpPr txBox="1">
            <a:spLocks noChangeArrowheads="1"/>
          </p:cNvSpPr>
          <p:nvPr/>
        </p:nvSpPr>
        <p:spPr bwMode="auto">
          <a:xfrm>
            <a:off x="185738" y="152400"/>
            <a:ext cx="8805862" cy="1323439"/>
          </a:xfrm>
          <a:prstGeom prst="rect">
            <a:avLst/>
          </a:prstGeom>
          <a:noFill/>
          <a:ln w="9525">
            <a:noFill/>
            <a:miter lim="800000"/>
            <a:headEnd/>
            <a:tailEnd/>
          </a:ln>
        </p:spPr>
        <p:txBody>
          <a:bodyPr>
            <a:prstTxWarp prst="textNoShape">
              <a:avLst/>
            </a:prstTxWarp>
            <a:spAutoFit/>
          </a:bodyPr>
          <a:lstStyle/>
          <a:p>
            <a:r>
              <a:rPr lang="en-US" sz="4000" dirty="0" err="1" smtClean="0"/>
              <a:t>Fatalidades</a:t>
            </a:r>
            <a:r>
              <a:rPr lang="en-US" sz="4000" dirty="0" smtClean="0"/>
              <a:t> e </a:t>
            </a:r>
            <a:r>
              <a:rPr lang="en-US" sz="4000" dirty="0" err="1" smtClean="0"/>
              <a:t>Taxas</a:t>
            </a:r>
            <a:r>
              <a:rPr lang="en-US" sz="4000" dirty="0" smtClean="0"/>
              <a:t> de </a:t>
            </a:r>
            <a:r>
              <a:rPr lang="en-US" sz="4000" dirty="0" err="1" smtClean="0"/>
              <a:t>Mortalidade</a:t>
            </a:r>
            <a:r>
              <a:rPr lang="en-US" sz="4000" dirty="0" smtClean="0"/>
              <a:t> </a:t>
            </a:r>
            <a:r>
              <a:rPr lang="en-US" sz="4000" dirty="0" err="1" smtClean="0"/>
              <a:t>na</a:t>
            </a:r>
            <a:r>
              <a:rPr lang="en-US" sz="4000" dirty="0" smtClean="0"/>
              <a:t> </a:t>
            </a:r>
            <a:r>
              <a:rPr lang="en-US" sz="4000" dirty="0" err="1" smtClean="0"/>
              <a:t>Construção</a:t>
            </a:r>
            <a:r>
              <a:rPr lang="en-US" sz="4000" dirty="0" smtClean="0"/>
              <a:t> </a:t>
            </a:r>
            <a:endParaRPr lang="en-US" sz="4000" dirty="0"/>
          </a:p>
        </p:txBody>
      </p:sp>
      <p:sp>
        <p:nvSpPr>
          <p:cNvPr id="155699" name="Text Box 45"/>
          <p:cNvSpPr txBox="1">
            <a:spLocks noChangeArrowheads="1"/>
          </p:cNvSpPr>
          <p:nvPr/>
        </p:nvSpPr>
        <p:spPr bwMode="auto">
          <a:xfrm rot="10799762" flipV="1">
            <a:off x="990600" y="5918200"/>
            <a:ext cx="1793875" cy="600075"/>
          </a:xfrm>
          <a:prstGeom prst="rect">
            <a:avLst/>
          </a:prstGeom>
          <a:noFill/>
          <a:ln w="9525">
            <a:noFill/>
            <a:miter lim="800000"/>
            <a:headEnd/>
            <a:tailEnd/>
          </a:ln>
        </p:spPr>
        <p:txBody>
          <a:bodyPr>
            <a:prstTxWarp prst="textNoShape">
              <a:avLst/>
            </a:prstTxWarp>
            <a:spAutoFit/>
          </a:bodyPr>
          <a:lstStyle/>
          <a:p>
            <a:pPr algn="l"/>
            <a:r>
              <a:rPr lang="en-US" sz="1100" i="1"/>
              <a:t>Source:  BLS CFOI Data</a:t>
            </a:r>
          </a:p>
          <a:p>
            <a:pPr algn="l"/>
            <a:r>
              <a:rPr lang="en-US" sz="1100" i="1"/>
              <a:t>* Preliminary Data</a:t>
            </a:r>
          </a:p>
          <a:p>
            <a:pPr algn="l"/>
            <a:endParaRPr lang="en-US" sz="1100" i="1"/>
          </a:p>
        </p:txBody>
      </p:sp>
      <p:pic>
        <p:nvPicPr>
          <p:cNvPr id="6" name="Picture 5" descr="BIC Logo.jpg"/>
          <p:cNvPicPr>
            <a:picLocks noChangeAspect="1"/>
          </p:cNvPicPr>
          <p:nvPr/>
        </p:nvPicPr>
        <p:blipFill>
          <a:blip r:embed="rId3"/>
          <a:stretch>
            <a:fillRect/>
          </a:stretch>
        </p:blipFill>
        <p:spPr>
          <a:xfrm>
            <a:off x="7026813" y="5907215"/>
            <a:ext cx="1752600" cy="7805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990600" y="1447800"/>
            <a:ext cx="7772400" cy="3810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1500">
                <a:solidFill>
                  <a:srgbClr val="003300"/>
                </a:solidFill>
                <a:ea typeface="ＭＳ Ｐゴシック" pitchFamily="-112" charset="-128"/>
                <a:cs typeface="ＭＳ Ｐゴシック" pitchFamily="-112" charset="-128"/>
              </a:rPr>
              <a:t>Para você não...</a:t>
            </a:r>
          </a:p>
        </p:txBody>
      </p:sp>
      <p:pic>
        <p:nvPicPr>
          <p:cNvPr id="3" name="Picture 2"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381000" y="304800"/>
            <a:ext cx="8229600" cy="1143000"/>
          </a:xfrm>
        </p:spPr>
        <p:txBody>
          <a:bodyPr/>
          <a:lstStyle/>
          <a:p>
            <a:r>
              <a:rPr lang="pt-BR" sz="3200" b="0" dirty="0" smtClean="0">
                <a:solidFill>
                  <a:schemeClr val="tx1"/>
                </a:solidFill>
              </a:rPr>
              <a:t>O DET Publicou Estatística com a Maior Causa de Fatalidades na Construção </a:t>
            </a:r>
            <a:endParaRPr lang="en-US" sz="3200" b="0" dirty="0">
              <a:solidFill>
                <a:schemeClr val="tx1"/>
              </a:solidFill>
            </a:endParaRPr>
          </a:p>
        </p:txBody>
      </p:sp>
      <p:graphicFrame>
        <p:nvGraphicFramePr>
          <p:cNvPr id="329731" name="Group 3"/>
          <p:cNvGraphicFramePr>
            <a:graphicFrameLocks noGrp="1"/>
          </p:cNvGraphicFramePr>
          <p:nvPr>
            <p:ph idx="1"/>
          </p:nvPr>
        </p:nvGraphicFramePr>
        <p:xfrm>
          <a:off x="609600" y="2057400"/>
          <a:ext cx="7881938" cy="3686176"/>
        </p:xfrm>
        <a:graphic>
          <a:graphicData uri="http://schemas.openxmlformats.org/drawingml/2006/table">
            <a:tbl>
              <a:tblPr/>
              <a:tblGrid>
                <a:gridCol w="2087563"/>
                <a:gridCol w="1158875"/>
                <a:gridCol w="1158875"/>
                <a:gridCol w="1158875"/>
                <a:gridCol w="1158875"/>
                <a:gridCol w="1158875"/>
              </a:tblGrid>
              <a:tr h="958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FATALIDADES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2005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2006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2007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2008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2009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681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chemeClr val="tx1"/>
                          </a:solidFill>
                          <a:effectLst/>
                          <a:latin typeface="Arial" pitchFamily="34" charset="0"/>
                        </a:rPr>
                        <a:t>QUEDAS</a:t>
                      </a:r>
                      <a:endParaRPr kumimoji="0" lang="en-US" sz="16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394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433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447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332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283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chemeClr val="tx1"/>
                          </a:solidFill>
                          <a:effectLst/>
                          <a:latin typeface="Arial" pitchFamily="34" charset="0"/>
                        </a:rPr>
                        <a:t>ATINGIDOS POR</a:t>
                      </a:r>
                      <a:endParaRPr kumimoji="0" lang="en-US" sz="16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130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120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106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108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79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9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ELETROCUTADOS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107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126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108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89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89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2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PRESOS/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IMPRENSADOS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98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34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 name="Espaço Reservado para Número de Slide 3"/>
          <p:cNvSpPr>
            <a:spLocks noGrp="1"/>
          </p:cNvSpPr>
          <p:nvPr>
            <p:ph type="sldNum" sz="quarter" idx="12"/>
          </p:nvPr>
        </p:nvSpPr>
        <p:spPr/>
        <p:txBody>
          <a:bodyPr/>
          <a:lstStyle/>
          <a:p>
            <a:fld id="{A1469E1C-E883-47ED-BF1D-20A0264803B7}" type="slidenum">
              <a:rPr lang="en-US"/>
              <a:pPr/>
              <a:t>70</a:t>
            </a:fld>
            <a:endParaRPr lang="en-US"/>
          </a:p>
        </p:txBody>
      </p:sp>
      <p:sp>
        <p:nvSpPr>
          <p:cNvPr id="329775" name="Text Box 47"/>
          <p:cNvSpPr txBox="1">
            <a:spLocks noChangeArrowheads="1"/>
          </p:cNvSpPr>
          <p:nvPr/>
        </p:nvSpPr>
        <p:spPr bwMode="auto">
          <a:xfrm>
            <a:off x="457200" y="6096000"/>
            <a:ext cx="1809750" cy="274638"/>
          </a:xfrm>
          <a:prstGeom prst="rect">
            <a:avLst/>
          </a:prstGeom>
          <a:noFill/>
          <a:ln w="9525">
            <a:noFill/>
            <a:miter lim="800000"/>
            <a:headEnd/>
            <a:tailEnd/>
          </a:ln>
          <a:effectLst/>
        </p:spPr>
        <p:txBody>
          <a:bodyPr wrap="none">
            <a:spAutoFit/>
          </a:bodyPr>
          <a:lstStyle/>
          <a:p>
            <a:pPr algn="l"/>
            <a:r>
              <a:rPr lang="en-US" sz="1200">
                <a:ea typeface="ＭＳ Ｐゴシック" charset="-128"/>
              </a:rPr>
              <a:t>Source: BLS CFOI Data</a:t>
            </a:r>
          </a:p>
        </p:txBody>
      </p:sp>
      <p:sp>
        <p:nvSpPr>
          <p:cNvPr id="329777" name="Oval 49"/>
          <p:cNvSpPr>
            <a:spLocks noChangeArrowheads="1"/>
          </p:cNvSpPr>
          <p:nvPr/>
        </p:nvSpPr>
        <p:spPr bwMode="auto">
          <a:xfrm>
            <a:off x="609600" y="3048000"/>
            <a:ext cx="7924800" cy="609600"/>
          </a:xfrm>
          <a:prstGeom prst="ellipse">
            <a:avLst/>
          </a:prstGeom>
          <a:noFill/>
          <a:ln w="57150">
            <a:solidFill>
              <a:srgbClr val="FF3300"/>
            </a:solidFill>
            <a:round/>
            <a:headEnd/>
            <a:tailEnd/>
          </a:ln>
          <a:effectLst/>
        </p:spPr>
        <p:txBody>
          <a:bodyPr wrap="none" anchor="ctr"/>
          <a:lstStyle/>
          <a:p>
            <a:endParaRPr lang="pt-BR"/>
          </a:p>
        </p:txBody>
      </p:sp>
      <p:pic>
        <p:nvPicPr>
          <p:cNvPr id="7" name="Picture 6" descr="BIC Logo.jpg"/>
          <p:cNvPicPr>
            <a:picLocks noChangeAspect="1"/>
          </p:cNvPicPr>
          <p:nvPr/>
        </p:nvPicPr>
        <p:blipFill>
          <a:blip r:embed="rId3"/>
          <a:stretch>
            <a:fillRect/>
          </a:stretch>
        </p:blipFill>
        <p:spPr>
          <a:xfrm>
            <a:off x="6858000" y="5791200"/>
            <a:ext cx="1752600" cy="7805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idx="1"/>
          </p:nvPr>
        </p:nvSpPr>
        <p:spPr>
          <a:xfrm>
            <a:off x="457200" y="2209800"/>
            <a:ext cx="8229600" cy="2667000"/>
          </a:xfrm>
        </p:spPr>
        <p:txBody>
          <a:bodyPr/>
          <a:lstStyle/>
          <a:p>
            <a:pPr marL="0" indent="0">
              <a:lnSpc>
                <a:spcPct val="80000"/>
              </a:lnSpc>
              <a:buNone/>
            </a:pPr>
            <a:r>
              <a:rPr lang="pt-BR" sz="2400" dirty="0" smtClean="0"/>
              <a:t>“Não podemos aceitar que trabalhadores sejam mortos na construção civil residencial, quando há meios disponíveis para prevenir essas fatalidades.”</a:t>
            </a:r>
            <a:endParaRPr lang="en-US" sz="2400" dirty="0" smtClean="0"/>
          </a:p>
          <a:p>
            <a:pPr marL="0" indent="0">
              <a:lnSpc>
                <a:spcPct val="80000"/>
              </a:lnSpc>
              <a:buFontTx/>
              <a:buNone/>
            </a:pPr>
            <a:r>
              <a:rPr lang="en-US" sz="2400" dirty="0"/>
              <a:t>	</a:t>
            </a:r>
            <a:endParaRPr lang="en-US" sz="2400" dirty="0" smtClean="0"/>
          </a:p>
          <a:p>
            <a:pPr marL="0" indent="0">
              <a:lnSpc>
                <a:spcPct val="80000"/>
              </a:lnSpc>
              <a:buNone/>
            </a:pPr>
            <a:r>
              <a:rPr lang="pt-BR" sz="2400" dirty="0" smtClean="0"/>
              <a:t>“Fatalidades, no local de trabalho, provenientes de quedas são a maior causa de morte na construção.”</a:t>
            </a:r>
            <a:endParaRPr lang="en-US" sz="2400" dirty="0" smtClean="0"/>
          </a:p>
          <a:p>
            <a:pPr marL="0" indent="0">
              <a:lnSpc>
                <a:spcPct val="80000"/>
              </a:lnSpc>
              <a:buFontTx/>
              <a:buNone/>
            </a:pPr>
            <a:endParaRPr lang="en-US" sz="2400" dirty="0"/>
          </a:p>
        </p:txBody>
      </p:sp>
      <p:sp>
        <p:nvSpPr>
          <p:cNvPr id="5" name="Espaço Reservado para Número de Slide 3"/>
          <p:cNvSpPr>
            <a:spLocks noGrp="1"/>
          </p:cNvSpPr>
          <p:nvPr>
            <p:ph type="sldNum" sz="quarter" idx="12"/>
          </p:nvPr>
        </p:nvSpPr>
        <p:spPr/>
        <p:txBody>
          <a:bodyPr/>
          <a:lstStyle/>
          <a:p>
            <a:fld id="{A4228FDA-5D07-4CB5-A857-7CDAD06A6B66}" type="slidenum">
              <a:rPr lang="en-US"/>
              <a:pPr/>
              <a:t>71</a:t>
            </a:fld>
            <a:endParaRPr lang="en-US"/>
          </a:p>
        </p:txBody>
      </p:sp>
      <p:sp>
        <p:nvSpPr>
          <p:cNvPr id="166915" name="Text Box 6"/>
          <p:cNvSpPr txBox="1">
            <a:spLocks noChangeArrowheads="1"/>
          </p:cNvSpPr>
          <p:nvPr/>
        </p:nvSpPr>
        <p:spPr bwMode="auto">
          <a:xfrm>
            <a:off x="679450" y="4943475"/>
            <a:ext cx="6864350" cy="313932"/>
          </a:xfrm>
          <a:prstGeom prst="rect">
            <a:avLst/>
          </a:prstGeom>
          <a:noFill/>
          <a:ln w="9525">
            <a:noFill/>
            <a:miter lim="800000"/>
            <a:headEnd/>
            <a:tailEnd/>
          </a:ln>
        </p:spPr>
        <p:txBody>
          <a:bodyPr>
            <a:spAutoFit/>
          </a:bodyPr>
          <a:lstStyle/>
          <a:p>
            <a:pPr algn="l">
              <a:lnSpc>
                <a:spcPct val="80000"/>
              </a:lnSpc>
              <a:spcBef>
                <a:spcPct val="20000"/>
              </a:spcBef>
            </a:pPr>
            <a:r>
              <a:rPr lang="en-US" dirty="0"/>
              <a:t>Dr. David Michaels, </a:t>
            </a:r>
            <a:r>
              <a:rPr lang="en-US" dirty="0" err="1" smtClean="0"/>
              <a:t>Secretário</a:t>
            </a:r>
            <a:r>
              <a:rPr lang="en-US" dirty="0" smtClean="0"/>
              <a:t> </a:t>
            </a:r>
            <a:r>
              <a:rPr lang="en-US" dirty="0" err="1" smtClean="0"/>
              <a:t>Assistente</a:t>
            </a:r>
            <a:r>
              <a:rPr lang="en-US" dirty="0" smtClean="0"/>
              <a:t> do </a:t>
            </a:r>
            <a:r>
              <a:rPr lang="en-US" dirty="0" err="1" smtClean="0"/>
              <a:t>Trabalho</a:t>
            </a:r>
            <a:r>
              <a:rPr lang="en-US" dirty="0" smtClean="0"/>
              <a:t>  </a:t>
            </a:r>
            <a:r>
              <a:rPr lang="en-US" dirty="0" err="1" smtClean="0"/>
              <a:t>da</a:t>
            </a:r>
            <a:r>
              <a:rPr lang="en-US" dirty="0" smtClean="0"/>
              <a:t> OSHA</a:t>
            </a:r>
            <a:endParaRPr lang="en-US" i="1" dirty="0">
              <a:ea typeface="ＭＳ Ｐゴシック" charset="-128"/>
            </a:endParaRPr>
          </a:p>
        </p:txBody>
      </p:sp>
      <p:sp>
        <p:nvSpPr>
          <p:cNvPr id="166916" name="Rectangle 4"/>
          <p:cNvSpPr>
            <a:spLocks noChangeArrowheads="1"/>
          </p:cNvSpPr>
          <p:nvPr/>
        </p:nvSpPr>
        <p:spPr bwMode="auto">
          <a:xfrm>
            <a:off x="457200" y="228600"/>
            <a:ext cx="8229600" cy="1295400"/>
          </a:xfrm>
          <a:prstGeom prst="rect">
            <a:avLst/>
          </a:prstGeom>
          <a:noFill/>
          <a:ln w="9525">
            <a:noFill/>
            <a:miter lim="800000"/>
            <a:headEnd/>
            <a:tailEnd/>
          </a:ln>
          <a:effectLst/>
        </p:spPr>
        <p:txBody>
          <a:bodyPr anchor="ctr"/>
          <a:lstStyle/>
          <a:p>
            <a:endParaRPr lang="pt-BR" sz="3400" dirty="0" smtClean="0">
              <a:solidFill>
                <a:schemeClr val="accent2"/>
              </a:solidFill>
            </a:endParaRPr>
          </a:p>
          <a:p>
            <a:pPr algn="ctr"/>
            <a:r>
              <a:rPr lang="pt-BR" sz="3400" dirty="0" smtClean="0">
                <a:solidFill>
                  <a:schemeClr val="accent2"/>
                </a:solidFill>
              </a:rPr>
              <a:t>Atualização do Programa da Proteção contra Quedas na Construção Civil Residencial</a:t>
            </a:r>
          </a:p>
          <a:p>
            <a:endParaRPr lang="en-US" sz="4000" b="1" dirty="0">
              <a:solidFill>
                <a:schemeClr val="accent2"/>
              </a:solidFill>
            </a:endParaRPr>
          </a:p>
        </p:txBody>
      </p:sp>
      <p:pic>
        <p:nvPicPr>
          <p:cNvPr id="6" name="Picture 5" descr="BIC Logo.jpg"/>
          <p:cNvPicPr>
            <a:picLocks noChangeAspect="1"/>
          </p:cNvPicPr>
          <p:nvPr/>
        </p:nvPicPr>
        <p:blipFill>
          <a:blip r:embed="rId3"/>
          <a:stretch>
            <a:fillRect/>
          </a:stretch>
        </p:blipFill>
        <p:spPr>
          <a:xfrm>
            <a:off x="6553200" y="5467900"/>
            <a:ext cx="2346304" cy="12377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381000" y="76200"/>
            <a:ext cx="8229600" cy="1143000"/>
          </a:xfrm>
        </p:spPr>
        <p:txBody>
          <a:bodyPr/>
          <a:lstStyle/>
          <a:p>
            <a:r>
              <a:rPr lang="pt-BR" sz="3200" b="0" dirty="0" smtClean="0">
                <a:solidFill>
                  <a:schemeClr val="tx1"/>
                </a:solidFill>
              </a:rPr>
              <a:t>O DET Publicou Estatística com a Maior Causa de Fatalidades na Construção</a:t>
            </a:r>
            <a:endParaRPr lang="en-US" sz="3200" b="0" dirty="0">
              <a:solidFill>
                <a:schemeClr val="tx1"/>
              </a:solidFill>
            </a:endParaRPr>
          </a:p>
        </p:txBody>
      </p:sp>
      <p:graphicFrame>
        <p:nvGraphicFramePr>
          <p:cNvPr id="312384" name="Group 64"/>
          <p:cNvGraphicFramePr>
            <a:graphicFrameLocks noGrp="1"/>
          </p:cNvGraphicFramePr>
          <p:nvPr>
            <p:ph idx="1"/>
          </p:nvPr>
        </p:nvGraphicFramePr>
        <p:xfrm>
          <a:off x="630238" y="2057400"/>
          <a:ext cx="7881937" cy="3352801"/>
        </p:xfrm>
        <a:graphic>
          <a:graphicData uri="http://schemas.openxmlformats.org/drawingml/2006/table">
            <a:tbl>
              <a:tblPr/>
              <a:tblGrid>
                <a:gridCol w="2087562"/>
                <a:gridCol w="1158875"/>
                <a:gridCol w="1158875"/>
                <a:gridCol w="1158875"/>
                <a:gridCol w="1158875"/>
                <a:gridCol w="1158875"/>
              </a:tblGrid>
              <a:tr h="1385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FATALIDADES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2005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2006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2007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2008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2009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982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TOTAL DE QUEDAS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134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130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110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93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78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4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QUEDAS DE TELHADOS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48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49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31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 name="Espaço Reservado para Número de Slide 3"/>
          <p:cNvSpPr>
            <a:spLocks noGrp="1"/>
          </p:cNvSpPr>
          <p:nvPr>
            <p:ph type="sldNum" sz="quarter" idx="12"/>
          </p:nvPr>
        </p:nvSpPr>
        <p:spPr/>
        <p:txBody>
          <a:bodyPr/>
          <a:lstStyle/>
          <a:p>
            <a:fld id="{96E035F0-8B59-4C7B-B5E5-D7D5F994ED0D}" type="slidenum">
              <a:rPr lang="en-US"/>
              <a:pPr/>
              <a:t>72</a:t>
            </a:fld>
            <a:endParaRPr lang="en-US"/>
          </a:p>
        </p:txBody>
      </p:sp>
      <p:sp>
        <p:nvSpPr>
          <p:cNvPr id="312367" name="Text Box 47"/>
          <p:cNvSpPr txBox="1">
            <a:spLocks noChangeArrowheads="1"/>
          </p:cNvSpPr>
          <p:nvPr/>
        </p:nvSpPr>
        <p:spPr bwMode="auto">
          <a:xfrm>
            <a:off x="457200" y="6096000"/>
            <a:ext cx="1809750" cy="274638"/>
          </a:xfrm>
          <a:prstGeom prst="rect">
            <a:avLst/>
          </a:prstGeom>
          <a:noFill/>
          <a:ln w="9525">
            <a:noFill/>
            <a:miter lim="800000"/>
            <a:headEnd/>
            <a:tailEnd/>
          </a:ln>
          <a:effectLst/>
        </p:spPr>
        <p:txBody>
          <a:bodyPr wrap="none">
            <a:spAutoFit/>
          </a:bodyPr>
          <a:lstStyle/>
          <a:p>
            <a:pPr algn="l"/>
            <a:r>
              <a:rPr lang="en-US" sz="1200">
                <a:ea typeface="ＭＳ Ｐゴシック" charset="-128"/>
              </a:rPr>
              <a:t>Source: BLS CFOI Data</a:t>
            </a:r>
          </a:p>
        </p:txBody>
      </p:sp>
      <p:pic>
        <p:nvPicPr>
          <p:cNvPr id="6" name="Picture 5" descr="BIC Logo.jpg"/>
          <p:cNvPicPr>
            <a:picLocks noChangeAspect="1"/>
          </p:cNvPicPr>
          <p:nvPr/>
        </p:nvPicPr>
        <p:blipFill>
          <a:blip r:embed="rId3"/>
          <a:stretch>
            <a:fillRect/>
          </a:stretch>
        </p:blipFill>
        <p:spPr>
          <a:xfrm>
            <a:off x="6553200" y="5715000"/>
            <a:ext cx="2133600" cy="8567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Number Placeholder 3"/>
          <p:cNvSpPr>
            <a:spLocks noGrp="1"/>
          </p:cNvSpPr>
          <p:nvPr>
            <p:ph type="sldNum" sz="quarter" idx="10"/>
          </p:nvPr>
        </p:nvSpPr>
        <p:spPr>
          <a:noFill/>
        </p:spPr>
        <p:txBody>
          <a:bodyPr/>
          <a:lstStyle/>
          <a:p>
            <a:fld id="{70E176C8-EF4D-4449-BF02-EAAEEB948478}" type="slidenum">
              <a:rPr lang="en-US"/>
              <a:pPr/>
              <a:t>73</a:t>
            </a:fld>
            <a:endParaRPr lang="en-US"/>
          </a:p>
        </p:txBody>
      </p:sp>
      <p:sp>
        <p:nvSpPr>
          <p:cNvPr id="161795" name="Rectangle 2"/>
          <p:cNvSpPr>
            <a:spLocks noGrp="1" noChangeArrowheads="1"/>
          </p:cNvSpPr>
          <p:nvPr>
            <p:ph type="title"/>
          </p:nvPr>
        </p:nvSpPr>
        <p:spPr>
          <a:xfrm>
            <a:off x="381000" y="76200"/>
            <a:ext cx="8229600" cy="1143000"/>
          </a:xfrm>
        </p:spPr>
        <p:txBody>
          <a:bodyPr>
            <a:normAutofit fontScale="90000"/>
          </a:bodyPr>
          <a:lstStyle/>
          <a:p>
            <a:r>
              <a:rPr lang="pt-BR" sz="3200" dirty="0" smtClean="0">
                <a:ea typeface="ＭＳ Ｐゴシック" pitchFamily="-109" charset="-128"/>
                <a:cs typeface="ＭＳ Ｐゴシック" pitchFamily="-109" charset="-128"/>
              </a:rPr>
              <a:t>Os trabalhos no telhado estão entre as ocupações com uma alta taxa de fatalidades no trabalho</a:t>
            </a:r>
            <a:r>
              <a:rPr lang="en-US" sz="3200" dirty="0" smtClean="0">
                <a:ea typeface="ＭＳ Ｐゴシック" pitchFamily="-109" charset="-128"/>
                <a:cs typeface="ＭＳ Ｐゴシック" pitchFamily="-109" charset="-128"/>
              </a:rPr>
              <a:t>, </a:t>
            </a:r>
            <a:r>
              <a:rPr lang="en-US" sz="3200" dirty="0">
                <a:ea typeface="ＭＳ Ｐゴシック" pitchFamily="-109" charset="-128"/>
                <a:cs typeface="ＭＳ Ｐゴシック" pitchFamily="-109" charset="-128"/>
              </a:rPr>
              <a:t>2011* </a:t>
            </a:r>
            <a:endParaRPr lang="en-US" sz="3200" b="0" dirty="0">
              <a:solidFill>
                <a:schemeClr val="tx1"/>
              </a:solidFill>
              <a:ea typeface="ＭＳ Ｐゴシック" pitchFamily="-109" charset="-128"/>
              <a:cs typeface="ＭＳ Ｐゴシック" pitchFamily="-109" charset="-128"/>
            </a:endParaRPr>
          </a:p>
        </p:txBody>
      </p:sp>
      <p:sp>
        <p:nvSpPr>
          <p:cNvPr id="161796" name="Text Box 47"/>
          <p:cNvSpPr txBox="1">
            <a:spLocks noChangeArrowheads="1"/>
          </p:cNvSpPr>
          <p:nvPr/>
        </p:nvSpPr>
        <p:spPr bwMode="auto">
          <a:xfrm>
            <a:off x="976086" y="6172200"/>
            <a:ext cx="4659096" cy="276999"/>
          </a:xfrm>
          <a:prstGeom prst="rect">
            <a:avLst/>
          </a:prstGeom>
          <a:noFill/>
          <a:ln w="9525">
            <a:noFill/>
            <a:miter lim="800000"/>
            <a:headEnd/>
            <a:tailEnd/>
          </a:ln>
        </p:spPr>
        <p:txBody>
          <a:bodyPr wrap="none">
            <a:prstTxWarp prst="textNoShape">
              <a:avLst/>
            </a:prstTxWarp>
            <a:spAutoFit/>
          </a:bodyPr>
          <a:lstStyle/>
          <a:p>
            <a:r>
              <a:rPr lang="en-US" sz="1200" dirty="0" smtClean="0"/>
              <a:t>FONTE: </a:t>
            </a:r>
            <a:r>
              <a:rPr lang="en-US" sz="1200" dirty="0"/>
              <a:t>U.S. Bureau of Labor Statistics, U.S. Department of Labor, 2012. </a:t>
            </a:r>
          </a:p>
        </p:txBody>
      </p:sp>
      <p:sp>
        <p:nvSpPr>
          <p:cNvPr id="161797" name="Retângulo 6"/>
          <p:cNvSpPr>
            <a:spLocks noChangeArrowheads="1"/>
          </p:cNvSpPr>
          <p:nvPr/>
        </p:nvSpPr>
        <p:spPr bwMode="auto">
          <a:xfrm>
            <a:off x="381000" y="5486400"/>
            <a:ext cx="4572000" cy="646331"/>
          </a:xfrm>
          <a:prstGeom prst="rect">
            <a:avLst/>
          </a:prstGeom>
          <a:noFill/>
          <a:ln w="9525">
            <a:noFill/>
            <a:miter lim="800000"/>
            <a:headEnd/>
            <a:tailEnd/>
          </a:ln>
        </p:spPr>
        <p:txBody>
          <a:bodyPr>
            <a:prstTxWarp prst="textNoShape">
              <a:avLst/>
            </a:prstTxWarp>
            <a:spAutoFit/>
          </a:bodyPr>
          <a:lstStyle/>
          <a:p>
            <a:endParaRPr lang="pt-BR" dirty="0"/>
          </a:p>
          <a:p>
            <a:r>
              <a:rPr lang="en-US" dirty="0"/>
              <a:t>*</a:t>
            </a:r>
            <a:r>
              <a:rPr lang="en-US" dirty="0" smtClean="0"/>
              <a:t>Dados </a:t>
            </a:r>
            <a:r>
              <a:rPr lang="en-US" dirty="0" err="1" smtClean="0"/>
              <a:t>para</a:t>
            </a:r>
            <a:r>
              <a:rPr lang="en-US" dirty="0" smtClean="0"/>
              <a:t> 2011 </a:t>
            </a:r>
            <a:r>
              <a:rPr lang="en-US" dirty="0" err="1" smtClean="0"/>
              <a:t>são</a:t>
            </a:r>
            <a:r>
              <a:rPr lang="en-US" dirty="0" smtClean="0"/>
              <a:t> </a:t>
            </a:r>
            <a:r>
              <a:rPr lang="en-US" dirty="0" err="1" smtClean="0"/>
              <a:t>preliminares</a:t>
            </a:r>
            <a:r>
              <a:rPr lang="en-US" dirty="0" smtClean="0"/>
              <a:t>  </a:t>
            </a:r>
            <a:endParaRPr lang="pt-BR" dirty="0"/>
          </a:p>
        </p:txBody>
      </p:sp>
      <p:sp>
        <p:nvSpPr>
          <p:cNvPr id="8" name="Retângulo 7"/>
          <p:cNvSpPr/>
          <p:nvPr/>
        </p:nvSpPr>
        <p:spPr>
          <a:xfrm>
            <a:off x="1828800" y="1480457"/>
            <a:ext cx="5638800" cy="1138773"/>
          </a:xfrm>
          <a:prstGeom prst="rect">
            <a:avLst/>
          </a:prstGeom>
        </p:spPr>
        <p:style>
          <a:lnRef idx="2">
            <a:schemeClr val="dk1"/>
          </a:lnRef>
          <a:fillRef idx="1">
            <a:schemeClr val="lt1"/>
          </a:fillRef>
          <a:effectRef idx="0">
            <a:schemeClr val="dk1"/>
          </a:effectRef>
          <a:fontRef idx="minor">
            <a:schemeClr val="dk1"/>
          </a:fontRef>
        </p:style>
        <p:txBody>
          <a:bodyPr wrap="square">
            <a:prstTxWarp prst="textNoShape">
              <a:avLst/>
            </a:prstTxWarp>
            <a:spAutoFit/>
          </a:bodyPr>
          <a:lstStyle/>
          <a:p>
            <a:pPr>
              <a:defRPr/>
            </a:pPr>
            <a:r>
              <a:rPr lang="pt-BR" sz="2800" b="1" dirty="0" smtClean="0">
                <a:solidFill>
                  <a:srgbClr val="000000"/>
                </a:solidFill>
                <a:ea typeface="ＭＳ Ｐゴシック" pitchFamily="-109" charset="-128"/>
                <a:cs typeface="ＭＳ Ｐゴシック" pitchFamily="-109" charset="-128"/>
              </a:rPr>
              <a:t>Taxa de Acidentes Fatais </a:t>
            </a:r>
            <a:endParaRPr lang="pt-BR" sz="2800" b="1" dirty="0">
              <a:solidFill>
                <a:srgbClr val="000000"/>
              </a:solidFill>
              <a:ea typeface="ＭＳ Ｐゴシック" pitchFamily="-109" charset="-128"/>
              <a:cs typeface="ＭＳ Ｐゴシック" pitchFamily="-109" charset="-128"/>
            </a:endParaRPr>
          </a:p>
          <a:p>
            <a:pPr>
              <a:defRPr/>
            </a:pPr>
            <a:r>
              <a:rPr lang="en-US" sz="2000" dirty="0" smtClean="0">
                <a:solidFill>
                  <a:srgbClr val="000000"/>
                </a:solidFill>
                <a:ea typeface="ＭＳ Ｐゴシック" pitchFamily="-109" charset="-128"/>
                <a:cs typeface="ＭＳ Ｐゴシック" pitchFamily="-109" charset="-128"/>
              </a:rPr>
              <a:t>(</a:t>
            </a:r>
            <a:r>
              <a:rPr lang="en-US" sz="2000" dirty="0" err="1" smtClean="0">
                <a:solidFill>
                  <a:srgbClr val="000000"/>
                </a:solidFill>
                <a:ea typeface="ＭＳ Ｐゴシック" pitchFamily="-109" charset="-128"/>
                <a:cs typeface="ＭＳ Ｐゴシック" pitchFamily="-109" charset="-128"/>
              </a:rPr>
              <a:t>equivalente</a:t>
            </a:r>
            <a:r>
              <a:rPr lang="en-US" sz="2000" dirty="0" smtClean="0">
                <a:solidFill>
                  <a:srgbClr val="000000"/>
                </a:solidFill>
                <a:ea typeface="ＭＳ Ｐゴシック" pitchFamily="-109" charset="-128"/>
                <a:cs typeface="ＭＳ Ｐゴシック" pitchFamily="-109" charset="-128"/>
              </a:rPr>
              <a:t> a 100.000 </a:t>
            </a:r>
            <a:r>
              <a:rPr lang="en-US" sz="2000" dirty="0" err="1" smtClean="0">
                <a:solidFill>
                  <a:srgbClr val="000000"/>
                </a:solidFill>
                <a:ea typeface="ＭＳ Ｐゴシック" pitchFamily="-109" charset="-128"/>
                <a:cs typeface="ＭＳ Ｐゴシック" pitchFamily="-109" charset="-128"/>
              </a:rPr>
              <a:t>trabalhadores</a:t>
            </a:r>
            <a:r>
              <a:rPr lang="en-US" sz="2000" dirty="0" smtClean="0">
                <a:solidFill>
                  <a:srgbClr val="000000"/>
                </a:solidFill>
                <a:ea typeface="ＭＳ Ｐゴシック" pitchFamily="-109" charset="-128"/>
                <a:cs typeface="ＭＳ Ｐゴシック" pitchFamily="-109" charset="-128"/>
              </a:rPr>
              <a:t> </a:t>
            </a:r>
            <a:r>
              <a:rPr lang="en-US" sz="2000" dirty="0" err="1" smtClean="0">
                <a:solidFill>
                  <a:srgbClr val="000000"/>
                </a:solidFill>
                <a:ea typeface="ＭＳ Ｐゴシック" pitchFamily="-109" charset="-128"/>
                <a:cs typeface="ＭＳ Ｐゴシック" pitchFamily="-109" charset="-128"/>
              </a:rPr>
              <a:t>em</a:t>
            </a:r>
            <a:r>
              <a:rPr lang="en-US" sz="2000" dirty="0" smtClean="0">
                <a:solidFill>
                  <a:srgbClr val="000000"/>
                </a:solidFill>
                <a:ea typeface="ＭＳ Ｐゴシック" pitchFamily="-109" charset="-128"/>
                <a:cs typeface="ＭＳ Ｐゴシック" pitchFamily="-109" charset="-128"/>
              </a:rPr>
              <a:t> tempo integral) </a:t>
            </a:r>
            <a:endParaRPr lang="pt-BR" sz="2000" dirty="0">
              <a:solidFill>
                <a:srgbClr val="000000"/>
              </a:solidFill>
              <a:ea typeface="ＭＳ Ｐゴシック" pitchFamily="-109" charset="-128"/>
              <a:cs typeface="ＭＳ Ｐゴシック" pitchFamily="-109" charset="-128"/>
            </a:endParaRPr>
          </a:p>
        </p:txBody>
      </p:sp>
      <p:sp>
        <p:nvSpPr>
          <p:cNvPr id="9" name="Retângulo 8"/>
          <p:cNvSpPr/>
          <p:nvPr/>
        </p:nvSpPr>
        <p:spPr>
          <a:xfrm>
            <a:off x="1066800" y="2667000"/>
            <a:ext cx="7086600" cy="3046988"/>
          </a:xfrm>
          <a:prstGeom prst="rect">
            <a:avLst/>
          </a:prstGeom>
        </p:spPr>
        <p:style>
          <a:lnRef idx="2">
            <a:schemeClr val="accent2"/>
          </a:lnRef>
          <a:fillRef idx="1">
            <a:schemeClr val="lt1"/>
          </a:fillRef>
          <a:effectRef idx="0">
            <a:schemeClr val="accent2"/>
          </a:effectRef>
          <a:fontRef idx="minor">
            <a:schemeClr val="dk1"/>
          </a:fontRef>
        </p:style>
        <p:txBody>
          <a:bodyPr>
            <a:prstTxWarp prst="textNoShape">
              <a:avLst/>
            </a:prstTxWarp>
            <a:spAutoFit/>
          </a:bodyPr>
          <a:lstStyle/>
          <a:p>
            <a:pPr>
              <a:defRPr/>
            </a:pPr>
            <a:endParaRPr lang="en-US" sz="3200" b="1" u="sng" dirty="0">
              <a:solidFill>
                <a:srgbClr val="000000"/>
              </a:solidFill>
              <a:ea typeface="ＭＳ Ｐゴシック" pitchFamily="-109" charset="-128"/>
              <a:cs typeface="ＭＳ Ｐゴシック" pitchFamily="-109" charset="-128"/>
            </a:endParaRPr>
          </a:p>
          <a:p>
            <a:pPr>
              <a:defRPr/>
            </a:pPr>
            <a:r>
              <a:rPr lang="en-US" sz="3200" b="1" u="sng" dirty="0" err="1" smtClean="0">
                <a:solidFill>
                  <a:srgbClr val="000000"/>
                </a:solidFill>
                <a:ea typeface="ＭＳ Ｐゴシック" pitchFamily="-109" charset="-128"/>
                <a:cs typeface="ＭＳ Ｐゴシック" pitchFamily="-109" charset="-128"/>
              </a:rPr>
              <a:t>Taxa</a:t>
            </a:r>
            <a:r>
              <a:rPr lang="en-US" sz="3200" b="1" u="sng" dirty="0" smtClean="0">
                <a:solidFill>
                  <a:srgbClr val="000000"/>
                </a:solidFill>
                <a:ea typeface="ＭＳ Ｐゴシック" pitchFamily="-109" charset="-128"/>
                <a:cs typeface="ＭＳ Ｐゴシック" pitchFamily="-109" charset="-128"/>
              </a:rPr>
              <a:t> de </a:t>
            </a:r>
            <a:r>
              <a:rPr lang="en-US" sz="3200" b="1" u="sng" dirty="0" err="1" smtClean="0">
                <a:solidFill>
                  <a:srgbClr val="000000"/>
                </a:solidFill>
                <a:ea typeface="ＭＳ Ｐゴシック" pitchFamily="-109" charset="-128"/>
                <a:cs typeface="ＭＳ Ｐゴシック" pitchFamily="-109" charset="-128"/>
              </a:rPr>
              <a:t>acidentes</a:t>
            </a:r>
            <a:r>
              <a:rPr lang="en-US" sz="3200" b="1" u="sng" dirty="0" smtClean="0">
                <a:solidFill>
                  <a:srgbClr val="000000"/>
                </a:solidFill>
                <a:ea typeface="ＭＳ Ｐゴシック" pitchFamily="-109" charset="-128"/>
                <a:cs typeface="ＭＳ Ｐゴシック" pitchFamily="-109" charset="-128"/>
              </a:rPr>
              <a:t> </a:t>
            </a:r>
            <a:r>
              <a:rPr lang="en-US" sz="3200" b="1" u="sng" dirty="0" err="1" smtClean="0">
                <a:solidFill>
                  <a:srgbClr val="000000"/>
                </a:solidFill>
                <a:ea typeface="ＭＳ Ｐゴシック" pitchFamily="-109" charset="-128"/>
                <a:cs typeface="ＭＳ Ｐゴシック" pitchFamily="-109" charset="-128"/>
              </a:rPr>
              <a:t>fatais</a:t>
            </a:r>
            <a:r>
              <a:rPr lang="en-US" sz="3200" b="1" u="sng" dirty="0" smtClean="0">
                <a:solidFill>
                  <a:srgbClr val="000000"/>
                </a:solidFill>
                <a:ea typeface="ＭＳ Ｐゴシック" pitchFamily="-109" charset="-128"/>
                <a:cs typeface="ＭＳ Ｐゴシック" pitchFamily="-109" charset="-128"/>
              </a:rPr>
              <a:t> de TODOS </a:t>
            </a:r>
            <a:r>
              <a:rPr lang="en-US" sz="3200" b="1" u="sng" dirty="0" err="1" smtClean="0">
                <a:solidFill>
                  <a:srgbClr val="000000"/>
                </a:solidFill>
                <a:ea typeface="ＭＳ Ｐゴシック" pitchFamily="-109" charset="-128"/>
                <a:cs typeface="ＭＳ Ｐゴシック" pitchFamily="-109" charset="-128"/>
              </a:rPr>
              <a:t>trabalhadores</a:t>
            </a:r>
            <a:r>
              <a:rPr lang="en-US" sz="3200" b="1" u="sng" dirty="0" smtClean="0">
                <a:solidFill>
                  <a:srgbClr val="000000"/>
                </a:solidFill>
                <a:ea typeface="ＭＳ Ｐゴシック" pitchFamily="-109" charset="-128"/>
                <a:cs typeface="ＭＳ Ｐゴシック" pitchFamily="-109" charset="-128"/>
              </a:rPr>
              <a:t> </a:t>
            </a:r>
            <a:r>
              <a:rPr lang="en-US" sz="3200" b="1" u="sng" dirty="0">
                <a:solidFill>
                  <a:srgbClr val="000000"/>
                </a:solidFill>
                <a:ea typeface="ＭＳ Ｐゴシック" pitchFamily="-109" charset="-128"/>
                <a:cs typeface="ＭＳ Ｐゴシック" pitchFamily="-109" charset="-128"/>
              </a:rPr>
              <a:t>= 3.5</a:t>
            </a:r>
          </a:p>
          <a:p>
            <a:pPr>
              <a:defRPr/>
            </a:pPr>
            <a:endParaRPr lang="en-US" sz="3200" u="sng" dirty="0">
              <a:solidFill>
                <a:srgbClr val="000000"/>
              </a:solidFill>
              <a:ea typeface="ＭＳ Ｐゴシック" pitchFamily="-109" charset="-128"/>
              <a:cs typeface="ＭＳ Ｐゴシック" pitchFamily="-109" charset="-128"/>
            </a:endParaRPr>
          </a:p>
          <a:p>
            <a:pPr>
              <a:defRPr/>
            </a:pPr>
            <a:r>
              <a:rPr lang="en-US" sz="3200" b="1" u="sng" dirty="0" err="1" smtClean="0">
                <a:solidFill>
                  <a:srgbClr val="FF0000"/>
                </a:solidFill>
                <a:ea typeface="ＭＳ Ｐゴシック" pitchFamily="-109" charset="-128"/>
                <a:cs typeface="ＭＳ Ｐゴシック" pitchFamily="-109" charset="-128"/>
              </a:rPr>
              <a:t>Trabalhos</a:t>
            </a:r>
            <a:r>
              <a:rPr lang="en-US" sz="3200" b="1" u="sng" dirty="0" smtClean="0">
                <a:solidFill>
                  <a:srgbClr val="FF0000"/>
                </a:solidFill>
                <a:ea typeface="ＭＳ Ｐゴシック" pitchFamily="-109" charset="-128"/>
                <a:cs typeface="ＭＳ Ｐゴシック" pitchFamily="-109" charset="-128"/>
              </a:rPr>
              <a:t> no </a:t>
            </a:r>
            <a:r>
              <a:rPr lang="en-US" sz="3200" b="1" u="sng" dirty="0" err="1" smtClean="0">
                <a:solidFill>
                  <a:srgbClr val="FF0000"/>
                </a:solidFill>
                <a:ea typeface="ＭＳ Ｐゴシック" pitchFamily="-109" charset="-128"/>
                <a:cs typeface="ＭＳ Ｐゴシック" pitchFamily="-109" charset="-128"/>
              </a:rPr>
              <a:t>telhado</a:t>
            </a:r>
            <a:r>
              <a:rPr lang="en-US" sz="3200" b="1" u="sng" dirty="0" smtClean="0">
                <a:solidFill>
                  <a:srgbClr val="FF0000"/>
                </a:solidFill>
                <a:ea typeface="ＭＳ Ｐゴシック" pitchFamily="-109" charset="-128"/>
                <a:cs typeface="ＭＳ Ｐゴシック" pitchFamily="-109" charset="-128"/>
              </a:rPr>
              <a:t> </a:t>
            </a:r>
            <a:r>
              <a:rPr lang="en-US" sz="3200" b="1" u="sng" dirty="0">
                <a:solidFill>
                  <a:srgbClr val="FF0000"/>
                </a:solidFill>
                <a:ea typeface="ＭＳ Ｐゴシック" pitchFamily="-109" charset="-128"/>
                <a:cs typeface="ＭＳ Ｐゴシック" pitchFamily="-109" charset="-128"/>
              </a:rPr>
              <a:t>= 31.8</a:t>
            </a:r>
          </a:p>
          <a:p>
            <a:pPr>
              <a:defRPr/>
            </a:pPr>
            <a:r>
              <a:rPr lang="en-US" sz="3200" u="sng" dirty="0">
                <a:solidFill>
                  <a:srgbClr val="FF0000"/>
                </a:solidFill>
                <a:ea typeface="ＭＳ Ｐゴシック" pitchFamily="-109" charset="-128"/>
                <a:cs typeface="ＭＳ Ｐゴシック" pitchFamily="-109" charset="-128"/>
              </a:rPr>
              <a:t> </a:t>
            </a:r>
            <a:endParaRPr lang="pt-BR" sz="3200" u="sng" dirty="0">
              <a:solidFill>
                <a:srgbClr val="FF0000"/>
              </a:solidFill>
              <a:ea typeface="ＭＳ Ｐゴシック" pitchFamily="-109" charset="-128"/>
              <a:cs typeface="ＭＳ Ｐゴシック" pitchFamily="-109" charset="-128"/>
            </a:endParaRPr>
          </a:p>
        </p:txBody>
      </p:sp>
      <p:pic>
        <p:nvPicPr>
          <p:cNvPr id="10" name="Picture 9" descr="BIC Logo.jpg"/>
          <p:cNvPicPr>
            <a:picLocks noChangeAspect="1"/>
          </p:cNvPicPr>
          <p:nvPr/>
        </p:nvPicPr>
        <p:blipFill>
          <a:blip r:embed="rId3"/>
          <a:stretch>
            <a:fillRect/>
          </a:stretch>
        </p:blipFill>
        <p:spPr>
          <a:xfrm>
            <a:off x="6858000" y="5791200"/>
            <a:ext cx="1752600" cy="7805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844064"/>
            <a:ext cx="9144000" cy="954107"/>
          </a:xfrm>
          <a:prstGeom prst="rect">
            <a:avLst/>
          </a:prstGeom>
          <a:noFill/>
          <a:ln w="9525">
            <a:noFill/>
            <a:miter lim="800000"/>
            <a:headEnd/>
            <a:tailEnd/>
          </a:ln>
        </p:spPr>
        <p:txBody>
          <a:bodyPr wrap="square">
            <a:spAutoFit/>
          </a:bodyPr>
          <a:lstStyle/>
          <a:p>
            <a:pPr eaLnBrk="0" hangingPunct="0">
              <a:spcBef>
                <a:spcPct val="50000"/>
              </a:spcBef>
            </a:pPr>
            <a:r>
              <a:rPr lang="en-US" sz="2800" b="1" dirty="0">
                <a:solidFill>
                  <a:srgbClr val="FF0000"/>
                </a:solidFill>
                <a:latin typeface="Zurich Cn BT" pitchFamily="34" charset="0"/>
              </a:rPr>
              <a:t> 200 lb. </a:t>
            </a:r>
            <a:r>
              <a:rPr lang="en-US" sz="2800" b="1" dirty="0" err="1" smtClean="0">
                <a:solidFill>
                  <a:srgbClr val="FF0000"/>
                </a:solidFill>
                <a:latin typeface="Zurich Cn BT" pitchFamily="34" charset="0"/>
              </a:rPr>
              <a:t>Trabalhadores</a:t>
            </a:r>
            <a:r>
              <a:rPr lang="en-US" sz="2800" b="1" dirty="0" smtClean="0">
                <a:solidFill>
                  <a:srgbClr val="FF0000"/>
                </a:solidFill>
                <a:latin typeface="Zurich Cn BT" pitchFamily="34" charset="0"/>
              </a:rPr>
              <a:t> </a:t>
            </a:r>
            <a:r>
              <a:rPr lang="en-US" sz="2800" b="1" dirty="0" err="1" smtClean="0">
                <a:solidFill>
                  <a:srgbClr val="FF0000"/>
                </a:solidFill>
                <a:latin typeface="Zurich Cn BT" pitchFamily="34" charset="0"/>
              </a:rPr>
              <a:t>caindo</a:t>
            </a:r>
            <a:r>
              <a:rPr lang="en-US" sz="2800" b="1" dirty="0" smtClean="0">
                <a:solidFill>
                  <a:srgbClr val="FF0000"/>
                </a:solidFill>
                <a:latin typeface="Zurich Cn BT" pitchFamily="34" charset="0"/>
              </a:rPr>
              <a:t> a 6 </a:t>
            </a:r>
            <a:r>
              <a:rPr lang="en-US" sz="2800" b="1" dirty="0" err="1" smtClean="0">
                <a:solidFill>
                  <a:srgbClr val="FF0000"/>
                </a:solidFill>
                <a:latin typeface="Zurich Cn BT" pitchFamily="34" charset="0"/>
              </a:rPr>
              <a:t>pés</a:t>
            </a:r>
            <a:r>
              <a:rPr lang="en-US" sz="2800" b="1" dirty="0" smtClean="0">
                <a:solidFill>
                  <a:srgbClr val="FF0000"/>
                </a:solidFill>
                <a:latin typeface="Zurich Cn BT" pitchFamily="34" charset="0"/>
              </a:rPr>
              <a:t>  = </a:t>
            </a:r>
            <a:r>
              <a:rPr lang="en-US" sz="2800" b="1" dirty="0">
                <a:solidFill>
                  <a:srgbClr val="FF0000"/>
                </a:solidFill>
                <a:latin typeface="Zurich Cn BT" pitchFamily="34" charset="0"/>
              </a:rPr>
              <a:t>9,000+ lbs. </a:t>
            </a:r>
            <a:r>
              <a:rPr lang="en-US" sz="2800" b="1" dirty="0" smtClean="0">
                <a:solidFill>
                  <a:srgbClr val="FF0000"/>
                </a:solidFill>
                <a:latin typeface="Zurich Cn BT" pitchFamily="34" charset="0"/>
              </a:rPr>
              <a:t>de </a:t>
            </a:r>
            <a:r>
              <a:rPr lang="en-US" sz="2800" b="1" dirty="0" err="1" smtClean="0">
                <a:solidFill>
                  <a:srgbClr val="FF0000"/>
                </a:solidFill>
                <a:latin typeface="Zurich Cn BT" pitchFamily="34" charset="0"/>
              </a:rPr>
              <a:t>energia</a:t>
            </a:r>
            <a:r>
              <a:rPr lang="en-US" sz="2800" b="1" dirty="0" smtClean="0">
                <a:solidFill>
                  <a:srgbClr val="FF0000"/>
                </a:solidFill>
                <a:latin typeface="Zurich Cn BT" pitchFamily="34" charset="0"/>
              </a:rPr>
              <a:t>.</a:t>
            </a:r>
            <a:endParaRPr lang="en-US" sz="3200" b="1" dirty="0">
              <a:solidFill>
                <a:srgbClr val="FF0000"/>
              </a:solidFill>
              <a:latin typeface="Zurich Cn BT" pitchFamily="34" charset="0"/>
            </a:endParaRPr>
          </a:p>
        </p:txBody>
      </p:sp>
      <p:pic>
        <p:nvPicPr>
          <p:cNvPr id="12291" name="Picture 5" descr="5"/>
          <p:cNvPicPr>
            <a:picLocks noChangeAspect="1" noChangeArrowheads="1"/>
          </p:cNvPicPr>
          <p:nvPr/>
        </p:nvPicPr>
        <p:blipFill>
          <a:blip r:embed="rId3" cstate="print"/>
          <a:srcRect/>
          <a:stretch>
            <a:fillRect/>
          </a:stretch>
        </p:blipFill>
        <p:spPr bwMode="auto">
          <a:xfrm>
            <a:off x="323528" y="1798171"/>
            <a:ext cx="8305800" cy="3840629"/>
          </a:xfrm>
          <a:prstGeom prst="rect">
            <a:avLst/>
          </a:prstGeom>
          <a:noFill/>
          <a:ln w="9525">
            <a:noFill/>
            <a:miter lim="800000"/>
            <a:headEnd/>
            <a:tailEnd/>
          </a:ln>
        </p:spPr>
      </p:pic>
      <p:sp>
        <p:nvSpPr>
          <p:cNvPr id="9220" name="Rectangle 7"/>
          <p:cNvSpPr>
            <a:spLocks noGrp="1" noChangeArrowheads="1"/>
          </p:cNvSpPr>
          <p:nvPr>
            <p:ph type="title" idx="4294967295"/>
          </p:nvPr>
        </p:nvSpPr>
        <p:spPr>
          <a:xfrm>
            <a:off x="0" y="168812"/>
            <a:ext cx="9144000" cy="675250"/>
          </a:xfrm>
        </p:spPr>
        <p:txBody>
          <a:bodyPr>
            <a:normAutofit fontScale="90000"/>
          </a:bodyPr>
          <a:lstStyle/>
          <a:p>
            <a:pPr algn="ctr" eaLnBrk="1" fontAlgn="auto" hangingPunct="1">
              <a:spcAft>
                <a:spcPts val="0"/>
              </a:spcAft>
              <a:defRPr/>
            </a:pPr>
            <a:r>
              <a:rPr lang="en-US" dirty="0" smtClean="0"/>
              <a:t> </a:t>
            </a:r>
            <a:r>
              <a:rPr lang="en-US" dirty="0" err="1" smtClean="0"/>
              <a:t>Uma</a:t>
            </a:r>
            <a:r>
              <a:rPr lang="en-US" dirty="0" smtClean="0"/>
              <a:t> </a:t>
            </a:r>
            <a:r>
              <a:rPr lang="en-US" dirty="0" err="1" smtClean="0"/>
              <a:t>queda</a:t>
            </a:r>
            <a:r>
              <a:rPr lang="en-US" dirty="0" smtClean="0"/>
              <a:t> de 6 </a:t>
            </a:r>
            <a:r>
              <a:rPr lang="en-US" dirty="0" err="1" smtClean="0"/>
              <a:t>pés</a:t>
            </a:r>
            <a:r>
              <a:rPr lang="en-US" dirty="0" smtClean="0"/>
              <a:t> de </a:t>
            </a:r>
            <a:r>
              <a:rPr lang="en-US" dirty="0" err="1" smtClean="0"/>
              <a:t>altura</a:t>
            </a:r>
            <a:r>
              <a:rPr lang="en-US" dirty="0" smtClean="0"/>
              <a:t>:</a:t>
            </a:r>
          </a:p>
        </p:txBody>
      </p:sp>
      <p:pic>
        <p:nvPicPr>
          <p:cNvPr id="5" name="Picture 4"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ox(in)">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457200" y="228600"/>
            <a:ext cx="8229600" cy="1143000"/>
          </a:xfrm>
        </p:spPr>
        <p:txBody>
          <a:bodyPr>
            <a:normAutofit/>
          </a:bodyPr>
          <a:lstStyle/>
          <a:p>
            <a:r>
              <a:rPr lang="pt-BR" sz="3200" dirty="0" smtClean="0"/>
              <a:t>Mudanças Significativas na Política de Proteção contra Queda na Construção Civil Residencial</a:t>
            </a:r>
            <a:endParaRPr lang="en-US" sz="3200" dirty="0"/>
          </a:p>
        </p:txBody>
      </p:sp>
      <p:sp>
        <p:nvSpPr>
          <p:cNvPr id="171011" name="Rectangle 3"/>
          <p:cNvSpPr>
            <a:spLocks noGrp="1" noChangeArrowheads="1"/>
          </p:cNvSpPr>
          <p:nvPr>
            <p:ph idx="1"/>
          </p:nvPr>
        </p:nvSpPr>
        <p:spPr>
          <a:xfrm>
            <a:off x="457200" y="1752600"/>
            <a:ext cx="8229600" cy="4389120"/>
          </a:xfrm>
        </p:spPr>
        <p:txBody>
          <a:bodyPr>
            <a:normAutofit/>
          </a:bodyPr>
          <a:lstStyle/>
          <a:p>
            <a:pPr>
              <a:lnSpc>
                <a:spcPct val="90000"/>
              </a:lnSpc>
            </a:pPr>
            <a:r>
              <a:rPr lang="en-US" sz="2400" dirty="0" smtClean="0"/>
              <a:t>Sob as novas </a:t>
            </a:r>
            <a:r>
              <a:rPr lang="en-US" sz="2400" dirty="0" err="1" smtClean="0"/>
              <a:t>diretrizes</a:t>
            </a:r>
            <a:r>
              <a:rPr lang="en-US" sz="2400" dirty="0" smtClean="0"/>
              <a:t> e </a:t>
            </a:r>
            <a:r>
              <a:rPr lang="en-US" sz="2400" dirty="0" err="1" smtClean="0"/>
              <a:t>orientações</a:t>
            </a:r>
            <a:r>
              <a:rPr lang="en-US" sz="2400" dirty="0" smtClean="0"/>
              <a:t>, </a:t>
            </a:r>
            <a:r>
              <a:rPr lang="en-US" sz="2400" dirty="0" err="1" smtClean="0"/>
              <a:t>os</a:t>
            </a:r>
            <a:r>
              <a:rPr lang="en-US" sz="2400" dirty="0" smtClean="0"/>
              <a:t> </a:t>
            </a:r>
            <a:r>
              <a:rPr lang="en-US" sz="2400" dirty="0" err="1" smtClean="0"/>
              <a:t>empregadores</a:t>
            </a:r>
            <a:r>
              <a:rPr lang="en-US" sz="2400" dirty="0" smtClean="0"/>
              <a:t> tem </a:t>
            </a:r>
            <a:r>
              <a:rPr lang="en-US" sz="2400" dirty="0" err="1" smtClean="0"/>
              <a:t>que</a:t>
            </a:r>
            <a:r>
              <a:rPr lang="en-US" sz="2400" dirty="0" smtClean="0"/>
              <a:t> </a:t>
            </a:r>
            <a:r>
              <a:rPr lang="en-US" sz="2400" dirty="0" err="1" smtClean="0"/>
              <a:t>seguir</a:t>
            </a:r>
            <a:r>
              <a:rPr lang="en-US" sz="2400" dirty="0" smtClean="0"/>
              <a:t> a lei 1926.501(b</a:t>
            </a:r>
            <a:r>
              <a:rPr lang="en-US" sz="2400" dirty="0"/>
              <a:t>)(13).</a:t>
            </a:r>
          </a:p>
          <a:p>
            <a:pPr>
              <a:lnSpc>
                <a:spcPct val="90000"/>
              </a:lnSpc>
            </a:pPr>
            <a:endParaRPr lang="en-US" sz="2400" dirty="0"/>
          </a:p>
          <a:p>
            <a:pPr>
              <a:lnSpc>
                <a:spcPct val="90000"/>
              </a:lnSpc>
            </a:pPr>
            <a:r>
              <a:rPr lang="en-US" sz="2400" dirty="0" smtClean="0"/>
              <a:t>A lei 1926.501(b</a:t>
            </a:r>
            <a:r>
              <a:rPr lang="en-US" sz="2400" dirty="0"/>
              <a:t>)(13) </a:t>
            </a:r>
            <a:r>
              <a:rPr lang="en-US" sz="2400" dirty="0" err="1" smtClean="0"/>
              <a:t>afirma</a:t>
            </a:r>
            <a:r>
              <a:rPr lang="en-US" sz="2400" dirty="0" smtClean="0"/>
              <a:t> </a:t>
            </a:r>
            <a:r>
              <a:rPr lang="en-US" sz="2400" dirty="0"/>
              <a:t>… </a:t>
            </a:r>
            <a:r>
              <a:rPr lang="en-US" sz="2400" dirty="0" err="1" smtClean="0"/>
              <a:t>trabalhadores</a:t>
            </a:r>
            <a:r>
              <a:rPr lang="en-US" sz="2400" dirty="0" smtClean="0"/>
              <a:t> “</a:t>
            </a:r>
            <a:r>
              <a:rPr lang="en-US" sz="2400" dirty="0" err="1" smtClean="0"/>
              <a:t>ao</a:t>
            </a:r>
            <a:r>
              <a:rPr lang="en-US" sz="2400" dirty="0" smtClean="0"/>
              <a:t> </a:t>
            </a:r>
            <a:r>
              <a:rPr lang="en-US" sz="2400" dirty="0" err="1" smtClean="0"/>
              <a:t>realizarem</a:t>
            </a:r>
            <a:r>
              <a:rPr lang="en-US" sz="2400" dirty="0" smtClean="0"/>
              <a:t> </a:t>
            </a:r>
            <a:r>
              <a:rPr lang="en-US" sz="2400" dirty="0" err="1" smtClean="0"/>
              <a:t>tarefas</a:t>
            </a:r>
            <a:r>
              <a:rPr lang="en-US" sz="2400" dirty="0" smtClean="0"/>
              <a:t> </a:t>
            </a:r>
            <a:r>
              <a:rPr lang="en-US" sz="2400" dirty="0" err="1" smtClean="0"/>
              <a:t>da</a:t>
            </a:r>
            <a:r>
              <a:rPr lang="en-US" sz="2400" dirty="0" smtClean="0"/>
              <a:t> </a:t>
            </a:r>
            <a:r>
              <a:rPr lang="en-US" sz="2400" dirty="0" err="1" smtClean="0"/>
              <a:t>construção</a:t>
            </a:r>
            <a:r>
              <a:rPr lang="en-US" sz="2400" dirty="0" smtClean="0"/>
              <a:t> civil </a:t>
            </a:r>
            <a:r>
              <a:rPr lang="en-US" sz="2400" dirty="0" err="1" smtClean="0"/>
              <a:t>residencial</a:t>
            </a:r>
            <a:r>
              <a:rPr lang="en-US" sz="2400" dirty="0" smtClean="0"/>
              <a:t> a </a:t>
            </a:r>
            <a:r>
              <a:rPr lang="en-US" sz="2400" dirty="0" err="1" smtClean="0"/>
              <a:t>uma</a:t>
            </a:r>
            <a:r>
              <a:rPr lang="en-US" sz="2400" dirty="0" smtClean="0"/>
              <a:t> </a:t>
            </a:r>
            <a:r>
              <a:rPr lang="en-US" sz="2400" dirty="0" err="1" smtClean="0"/>
              <a:t>altura</a:t>
            </a:r>
            <a:r>
              <a:rPr lang="en-US" sz="2400" dirty="0" smtClean="0"/>
              <a:t> de </a:t>
            </a:r>
            <a:r>
              <a:rPr lang="en-US" sz="2400" dirty="0"/>
              <a:t>6 </a:t>
            </a:r>
            <a:r>
              <a:rPr lang="en-US" sz="2400" dirty="0" err="1" smtClean="0"/>
              <a:t>pés</a:t>
            </a:r>
            <a:r>
              <a:rPr lang="en-US" sz="2400" dirty="0" smtClean="0"/>
              <a:t> </a:t>
            </a:r>
            <a:r>
              <a:rPr lang="en-US" sz="2400" dirty="0"/>
              <a:t>(1.8 m) </a:t>
            </a:r>
            <a:r>
              <a:rPr lang="en-US" sz="2400" dirty="0" err="1" smtClean="0"/>
              <a:t>ou</a:t>
            </a:r>
            <a:r>
              <a:rPr lang="en-US" sz="2400" dirty="0" smtClean="0"/>
              <a:t> </a:t>
            </a:r>
            <a:r>
              <a:rPr lang="en-US" sz="2400" dirty="0" err="1" smtClean="0"/>
              <a:t>mais</a:t>
            </a:r>
            <a:r>
              <a:rPr lang="en-US" sz="2400" dirty="0" smtClean="0"/>
              <a:t>, </a:t>
            </a:r>
            <a:r>
              <a:rPr lang="en-US" sz="2400" dirty="0" err="1" smtClean="0"/>
              <a:t>devem</a:t>
            </a:r>
            <a:r>
              <a:rPr lang="en-US" sz="2400" dirty="0" smtClean="0"/>
              <a:t> </a:t>
            </a:r>
            <a:r>
              <a:rPr lang="en-US" sz="2400" dirty="0" err="1" smtClean="0"/>
              <a:t>estar</a:t>
            </a:r>
            <a:r>
              <a:rPr lang="en-US" sz="2400" dirty="0" smtClean="0"/>
              <a:t> </a:t>
            </a:r>
            <a:r>
              <a:rPr lang="en-US" sz="2400" dirty="0" err="1" smtClean="0"/>
              <a:t>protegidos</a:t>
            </a:r>
            <a:r>
              <a:rPr lang="en-US" sz="2400" dirty="0" smtClean="0"/>
              <a:t> </a:t>
            </a:r>
            <a:r>
              <a:rPr lang="en-US" sz="2400" dirty="0" err="1" smtClean="0"/>
              <a:t>pelos</a:t>
            </a:r>
            <a:r>
              <a:rPr lang="en-US" sz="2400" dirty="0" smtClean="0"/>
              <a:t> </a:t>
            </a:r>
            <a:r>
              <a:rPr lang="en-US" sz="2400" dirty="0" err="1" smtClean="0"/>
              <a:t>sistemas</a:t>
            </a:r>
            <a:r>
              <a:rPr lang="en-US" sz="2400" dirty="0" smtClean="0"/>
              <a:t> de guardrail, </a:t>
            </a:r>
            <a:r>
              <a:rPr lang="en-US" sz="2400" dirty="0" err="1" smtClean="0"/>
              <a:t>rede</a:t>
            </a:r>
            <a:r>
              <a:rPr lang="en-US" sz="2400" dirty="0" smtClean="0"/>
              <a:t> de </a:t>
            </a:r>
            <a:r>
              <a:rPr lang="en-US" sz="2400" dirty="0" err="1" smtClean="0"/>
              <a:t>proteção</a:t>
            </a:r>
            <a:r>
              <a:rPr lang="en-US" sz="2400" dirty="0" smtClean="0"/>
              <a:t> </a:t>
            </a:r>
            <a:r>
              <a:rPr lang="en-US" sz="2400" dirty="0" err="1" smtClean="0"/>
              <a:t>ou</a:t>
            </a:r>
            <a:r>
              <a:rPr lang="en-US" sz="2400" dirty="0" smtClean="0"/>
              <a:t> </a:t>
            </a:r>
            <a:r>
              <a:rPr lang="en-US" sz="2400" dirty="0" err="1" smtClean="0"/>
              <a:t>sistema</a:t>
            </a:r>
            <a:r>
              <a:rPr lang="en-US" sz="2400" dirty="0" smtClean="0"/>
              <a:t> de </a:t>
            </a:r>
            <a:r>
              <a:rPr lang="en-US" sz="2400" dirty="0" err="1" smtClean="0"/>
              <a:t>proteção</a:t>
            </a:r>
            <a:r>
              <a:rPr lang="en-US" sz="2400" dirty="0" smtClean="0"/>
              <a:t> </a:t>
            </a:r>
            <a:r>
              <a:rPr lang="en-US" sz="2400" dirty="0" err="1" smtClean="0"/>
              <a:t>pessoal</a:t>
            </a:r>
            <a:r>
              <a:rPr lang="en-US" sz="2400" dirty="0" smtClean="0"/>
              <a:t>.”</a:t>
            </a:r>
            <a:endParaRPr lang="en-US" sz="2400" dirty="0"/>
          </a:p>
          <a:p>
            <a:pPr>
              <a:lnSpc>
                <a:spcPct val="90000"/>
              </a:lnSpc>
              <a:buNone/>
            </a:pPr>
            <a:endParaRPr lang="en-US" sz="2400" dirty="0"/>
          </a:p>
          <a:p>
            <a:pPr>
              <a:lnSpc>
                <a:spcPct val="90000"/>
              </a:lnSpc>
            </a:pPr>
            <a:r>
              <a:rPr lang="en-US" sz="2400" dirty="0"/>
              <a:t>… </a:t>
            </a:r>
            <a:r>
              <a:rPr lang="en-US" sz="2400" dirty="0" err="1" smtClean="0"/>
              <a:t>ou</a:t>
            </a:r>
            <a:r>
              <a:rPr lang="en-US" sz="2400" dirty="0" smtClean="0"/>
              <a:t> </a:t>
            </a:r>
            <a:r>
              <a:rPr lang="en-US" sz="2400" dirty="0" err="1" smtClean="0"/>
              <a:t>por</a:t>
            </a:r>
            <a:r>
              <a:rPr lang="en-US" sz="2400" dirty="0" smtClean="0"/>
              <a:t> </a:t>
            </a:r>
            <a:r>
              <a:rPr lang="en-US" sz="2400" dirty="0" err="1" smtClean="0"/>
              <a:t>medidas</a:t>
            </a:r>
            <a:r>
              <a:rPr lang="en-US" sz="2400" dirty="0" smtClean="0"/>
              <a:t> de </a:t>
            </a:r>
            <a:r>
              <a:rPr lang="en-US" sz="2400" dirty="0" err="1" smtClean="0"/>
              <a:t>proteção</a:t>
            </a:r>
            <a:r>
              <a:rPr lang="en-US" sz="2400" dirty="0" smtClean="0"/>
              <a:t> </a:t>
            </a:r>
            <a:r>
              <a:rPr lang="en-US" sz="2400" dirty="0" err="1" smtClean="0"/>
              <a:t>alternativas</a:t>
            </a:r>
            <a:r>
              <a:rPr lang="en-US" sz="2400" dirty="0" smtClean="0"/>
              <a:t> </a:t>
            </a:r>
            <a:r>
              <a:rPr lang="en-US" sz="2400" dirty="0" err="1" smtClean="0"/>
              <a:t>permitidas</a:t>
            </a:r>
            <a:r>
              <a:rPr lang="en-US" sz="2400" dirty="0" smtClean="0"/>
              <a:t> </a:t>
            </a:r>
            <a:r>
              <a:rPr lang="en-US" sz="2400" dirty="0" err="1" smtClean="0"/>
              <a:t>pela</a:t>
            </a:r>
            <a:r>
              <a:rPr lang="en-US" sz="2400" dirty="0" smtClean="0"/>
              <a:t> lei </a:t>
            </a:r>
            <a:r>
              <a:rPr lang="en-US" sz="2400" dirty="0"/>
              <a:t>1926.501(b) </a:t>
            </a:r>
            <a:r>
              <a:rPr lang="en-US" sz="2400" dirty="0" err="1" smtClean="0"/>
              <a:t>para</a:t>
            </a:r>
            <a:r>
              <a:rPr lang="en-US" sz="2400" dirty="0" smtClean="0"/>
              <a:t> </a:t>
            </a:r>
            <a:r>
              <a:rPr lang="en-US" sz="2400" dirty="0" err="1" smtClean="0"/>
              <a:t>tipos</a:t>
            </a:r>
            <a:r>
              <a:rPr lang="en-US" sz="2400" dirty="0" smtClean="0"/>
              <a:t> </a:t>
            </a:r>
            <a:r>
              <a:rPr lang="en-US" sz="2400" dirty="0" err="1" smtClean="0"/>
              <a:t>específicos</a:t>
            </a:r>
            <a:r>
              <a:rPr lang="en-US" sz="2400" dirty="0" smtClean="0"/>
              <a:t> de </a:t>
            </a:r>
            <a:r>
              <a:rPr lang="en-US" sz="2400" dirty="0" err="1" smtClean="0"/>
              <a:t>trabalho</a:t>
            </a:r>
            <a:r>
              <a:rPr lang="en-US" sz="2400" dirty="0" smtClean="0"/>
              <a:t>.</a:t>
            </a:r>
            <a:endParaRPr lang="en-US" sz="2400" dirty="0"/>
          </a:p>
          <a:p>
            <a:pPr>
              <a:lnSpc>
                <a:spcPct val="90000"/>
              </a:lnSpc>
            </a:pPr>
            <a:endParaRPr lang="en-US" sz="2400" dirty="0"/>
          </a:p>
        </p:txBody>
      </p:sp>
      <p:sp>
        <p:nvSpPr>
          <p:cNvPr id="4" name="Espaço Reservado para Número de Slide 3"/>
          <p:cNvSpPr>
            <a:spLocks noGrp="1"/>
          </p:cNvSpPr>
          <p:nvPr>
            <p:ph type="sldNum" sz="quarter" idx="12"/>
          </p:nvPr>
        </p:nvSpPr>
        <p:spPr/>
        <p:txBody>
          <a:bodyPr/>
          <a:lstStyle/>
          <a:p>
            <a:fld id="{FFAD13D4-B68C-421C-B1CE-8BC49B447DAD}" type="slidenum">
              <a:rPr lang="en-US"/>
              <a:pPr/>
              <a:t>75</a:t>
            </a:fld>
            <a:endParaRPr lang="en-US"/>
          </a:p>
        </p:txBody>
      </p:sp>
      <p:pic>
        <p:nvPicPr>
          <p:cNvPr id="5" name="Picture 4" descr="BIC Logo.jpg"/>
          <p:cNvPicPr>
            <a:picLocks noChangeAspect="1"/>
          </p:cNvPicPr>
          <p:nvPr/>
        </p:nvPicPr>
        <p:blipFill>
          <a:blip r:embed="rId3"/>
          <a:stretch>
            <a:fillRect/>
          </a:stretch>
        </p:blipFill>
        <p:spPr>
          <a:xfrm>
            <a:off x="6705600" y="5791200"/>
            <a:ext cx="2133600" cy="780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idx="1"/>
          </p:nvPr>
        </p:nvSpPr>
        <p:spPr/>
        <p:txBody>
          <a:bodyPr/>
          <a:lstStyle/>
          <a:p>
            <a:pPr marL="406400" indent="-406400">
              <a:lnSpc>
                <a:spcPct val="80000"/>
              </a:lnSpc>
            </a:pPr>
            <a:r>
              <a:rPr lang="en-US" sz="2500" dirty="0"/>
              <a:t>1926.501(b)(2)(ii) - </a:t>
            </a:r>
            <a:r>
              <a:rPr lang="pt-PT" sz="2500" b="1" u="sng" dirty="0" smtClean="0"/>
              <a:t>Zonas de acesso controlado e linhas e cordas de isolamento</a:t>
            </a:r>
            <a:r>
              <a:rPr lang="pt-PT" sz="2500" dirty="0" smtClean="0"/>
              <a:t> podem ser usadas ​​para alguns trabalhos tralizados nas beiradas da contrução.</a:t>
            </a:r>
            <a:r>
              <a:rPr lang="en-US" sz="2500" dirty="0" smtClean="0"/>
              <a:t> </a:t>
            </a:r>
            <a:endParaRPr lang="en-US" sz="2500" dirty="0"/>
          </a:p>
          <a:p>
            <a:pPr marL="406400" indent="-406400">
              <a:lnSpc>
                <a:spcPct val="80000"/>
              </a:lnSpc>
            </a:pPr>
            <a:r>
              <a:rPr lang="en-US" sz="2500" dirty="0"/>
              <a:t>1926.501(b)(4)(</a:t>
            </a:r>
            <a:r>
              <a:rPr lang="en-US" sz="2500" dirty="0" err="1"/>
              <a:t>i</a:t>
            </a:r>
            <a:r>
              <a:rPr lang="en-US" sz="2500" dirty="0"/>
              <a:t>) and (ii) </a:t>
            </a:r>
            <a:r>
              <a:rPr lang="en-US" sz="2500" dirty="0" smtClean="0"/>
              <a:t>- </a:t>
            </a:r>
            <a:r>
              <a:rPr lang="pt-PT" sz="2500" b="1" u="sng" dirty="0" smtClean="0"/>
              <a:t>Coberturas, Tampas,</a:t>
            </a:r>
            <a:r>
              <a:rPr lang="pt-PT" sz="2500" dirty="0" smtClean="0"/>
              <a:t> podem ser usadas para evitar que trabalhadores caiam em buracos e aberturas.</a:t>
            </a:r>
            <a:endParaRPr lang="en-US" sz="2500" dirty="0"/>
          </a:p>
          <a:p>
            <a:pPr marL="406400" indent="-406400">
              <a:lnSpc>
                <a:spcPct val="80000"/>
              </a:lnSpc>
            </a:pPr>
            <a:r>
              <a:rPr lang="en-US" sz="2500" dirty="0"/>
              <a:t>1926.501(b)(5) - </a:t>
            </a:r>
            <a:r>
              <a:rPr lang="pt-PT" sz="2500" b="1" u="sng" dirty="0" smtClean="0"/>
              <a:t>Dispositivos de proteção, bem posicionados</a:t>
            </a:r>
            <a:r>
              <a:rPr lang="pt-PT" sz="2500" dirty="0" smtClean="0"/>
              <a:t> podem ser usados durante o trabalho sobre a face da cofragem ou reforço de aço.</a:t>
            </a:r>
            <a:endParaRPr lang="en-US" sz="2500" dirty="0"/>
          </a:p>
          <a:p>
            <a:pPr marL="406400" indent="-406400">
              <a:lnSpc>
                <a:spcPct val="80000"/>
              </a:lnSpc>
            </a:pPr>
            <a:r>
              <a:rPr lang="en-US" sz="2500" dirty="0"/>
              <a:t>1926.501(b)(7)(</a:t>
            </a:r>
            <a:r>
              <a:rPr lang="en-US" sz="2500" dirty="0" err="1"/>
              <a:t>i</a:t>
            </a:r>
            <a:r>
              <a:rPr lang="en-US" sz="2500" dirty="0"/>
              <a:t>) and (ii) - </a:t>
            </a:r>
            <a:r>
              <a:rPr lang="pt-PT" sz="2500" b="1" u="sng" dirty="0" smtClean="0"/>
              <a:t>Barricadas, cercas</a:t>
            </a:r>
            <a:r>
              <a:rPr lang="en-US" sz="2500" b="1" u="sng" dirty="0" smtClean="0"/>
              <a:t> e </a:t>
            </a:r>
            <a:r>
              <a:rPr lang="en-US" sz="2500" b="1" u="sng" dirty="0" err="1" smtClean="0"/>
              <a:t>tampas</a:t>
            </a:r>
            <a:r>
              <a:rPr lang="en-US" sz="2500" b="1" u="sng" dirty="0" smtClean="0"/>
              <a:t> </a:t>
            </a:r>
            <a:r>
              <a:rPr lang="pt-PT" sz="2500" dirty="0" smtClean="0"/>
              <a:t>podem ser usadas para evitar que os trabalhadores caiam nas </a:t>
            </a:r>
            <a:r>
              <a:rPr lang="pt-BR" sz="2500" dirty="0" smtClean="0"/>
              <a:t>escavações.</a:t>
            </a:r>
            <a:endParaRPr lang="en-US" sz="2500" dirty="0"/>
          </a:p>
        </p:txBody>
      </p:sp>
      <p:sp>
        <p:nvSpPr>
          <p:cNvPr id="4" name="Espaço Reservado para Número de Slide 3"/>
          <p:cNvSpPr>
            <a:spLocks noGrp="1"/>
          </p:cNvSpPr>
          <p:nvPr>
            <p:ph type="sldNum" sz="quarter" idx="12"/>
          </p:nvPr>
        </p:nvSpPr>
        <p:spPr/>
        <p:txBody>
          <a:bodyPr/>
          <a:lstStyle/>
          <a:p>
            <a:fld id="{56CCB8E3-6B8F-4418-9922-0A5A1A892744}" type="slidenum">
              <a:rPr lang="en-US"/>
              <a:pPr/>
              <a:t>76</a:t>
            </a:fld>
            <a:endParaRPr lang="en-US"/>
          </a:p>
        </p:txBody>
      </p:sp>
      <p:sp>
        <p:nvSpPr>
          <p:cNvPr id="173059"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4000" b="1" dirty="0" err="1" smtClean="0">
                <a:solidFill>
                  <a:schemeClr val="accent2"/>
                </a:solidFill>
              </a:rPr>
              <a:t>Outros</a:t>
            </a:r>
            <a:r>
              <a:rPr lang="en-US" sz="4000" b="1" dirty="0" smtClean="0">
                <a:solidFill>
                  <a:schemeClr val="accent2"/>
                </a:solidFill>
              </a:rPr>
              <a:t> </a:t>
            </a:r>
            <a:r>
              <a:rPr lang="en-US" sz="4000" b="1" dirty="0" err="1" smtClean="0">
                <a:solidFill>
                  <a:schemeClr val="accent2"/>
                </a:solidFill>
              </a:rPr>
              <a:t>Métodos</a:t>
            </a:r>
            <a:r>
              <a:rPr lang="en-US" sz="4000" b="1" dirty="0" smtClean="0">
                <a:solidFill>
                  <a:schemeClr val="accent2"/>
                </a:solidFill>
              </a:rPr>
              <a:t> </a:t>
            </a:r>
            <a:r>
              <a:rPr lang="en-US" sz="4000" b="1" dirty="0" err="1" smtClean="0">
                <a:solidFill>
                  <a:schemeClr val="accent2"/>
                </a:solidFill>
              </a:rPr>
              <a:t>Permitidos</a:t>
            </a:r>
            <a:r>
              <a:rPr lang="en-US" sz="4000" b="1" dirty="0" smtClean="0">
                <a:solidFill>
                  <a:schemeClr val="accent2"/>
                </a:solidFill>
              </a:rPr>
              <a:t> Sob </a:t>
            </a:r>
            <a:r>
              <a:rPr lang="en-US" sz="4000" b="1" dirty="0">
                <a:solidFill>
                  <a:schemeClr val="accent2"/>
                </a:solidFill>
              </a:rPr>
              <a:t>1926.501(b)</a:t>
            </a:r>
          </a:p>
        </p:txBody>
      </p:sp>
      <p:pic>
        <p:nvPicPr>
          <p:cNvPr id="5" name="Picture 4" descr="BIC Logo.jpg"/>
          <p:cNvPicPr>
            <a:picLocks noChangeAspect="1"/>
          </p:cNvPicPr>
          <p:nvPr/>
        </p:nvPicPr>
        <p:blipFill>
          <a:blip r:embed="rId3"/>
          <a:stretch>
            <a:fillRect/>
          </a:stretch>
        </p:blipFill>
        <p:spPr>
          <a:xfrm>
            <a:off x="6553200" y="5867400"/>
            <a:ext cx="2346304" cy="704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idx="1"/>
          </p:nvPr>
        </p:nvSpPr>
        <p:spPr/>
        <p:txBody>
          <a:bodyPr/>
          <a:lstStyle/>
          <a:p>
            <a:pPr marL="406400" indent="-406400">
              <a:lnSpc>
                <a:spcPct val="90000"/>
              </a:lnSpc>
            </a:pPr>
            <a:r>
              <a:rPr lang="en-US" sz="2800" dirty="0"/>
              <a:t>1926.501(b)(8)(</a:t>
            </a:r>
            <a:r>
              <a:rPr lang="en-US" sz="2800" dirty="0" err="1"/>
              <a:t>i</a:t>
            </a:r>
            <a:r>
              <a:rPr lang="en-US" sz="2800" dirty="0"/>
              <a:t>) </a:t>
            </a:r>
            <a:r>
              <a:rPr lang="en-US" sz="2800" dirty="0" smtClean="0"/>
              <a:t>– </a:t>
            </a:r>
            <a:r>
              <a:rPr lang="en-US" sz="2800" b="1" u="sng" dirty="0" err="1" smtClean="0"/>
              <a:t>Equipamentos</a:t>
            </a:r>
            <a:r>
              <a:rPr lang="en-US" sz="2800" b="1" u="sng" dirty="0" smtClean="0"/>
              <a:t> de </a:t>
            </a:r>
            <a:r>
              <a:rPr lang="en-US" sz="2800" b="1" u="sng" dirty="0" err="1" smtClean="0"/>
              <a:t>segurança</a:t>
            </a:r>
            <a:r>
              <a:rPr lang="en-US" sz="2800" dirty="0" smtClean="0"/>
              <a:t> </a:t>
            </a:r>
            <a:r>
              <a:rPr lang="en-US" sz="2800" dirty="0" err="1" smtClean="0"/>
              <a:t>podem</a:t>
            </a:r>
            <a:r>
              <a:rPr lang="en-US" sz="2800" dirty="0" smtClean="0"/>
              <a:t> ser </a:t>
            </a:r>
            <a:r>
              <a:rPr lang="en-US" sz="2800" dirty="0" err="1" smtClean="0"/>
              <a:t>usados</a:t>
            </a:r>
            <a:r>
              <a:rPr lang="en-US" sz="2800" dirty="0" smtClean="0"/>
              <a:t> </a:t>
            </a:r>
            <a:r>
              <a:rPr lang="en-US" sz="2800" dirty="0" err="1" smtClean="0"/>
              <a:t>para</a:t>
            </a:r>
            <a:r>
              <a:rPr lang="en-US" sz="2800" dirty="0" smtClean="0"/>
              <a:t> </a:t>
            </a:r>
            <a:r>
              <a:rPr lang="en-US" sz="2800" dirty="0" err="1" smtClean="0"/>
              <a:t>prevenir</a:t>
            </a:r>
            <a:r>
              <a:rPr lang="en-US" sz="2800" dirty="0" smtClean="0"/>
              <a:t>  </a:t>
            </a:r>
            <a:r>
              <a:rPr lang="en-US" sz="2800" dirty="0" err="1" smtClean="0"/>
              <a:t>quedas</a:t>
            </a:r>
            <a:r>
              <a:rPr lang="en-US" sz="2800" dirty="0" smtClean="0"/>
              <a:t> </a:t>
            </a:r>
            <a:r>
              <a:rPr lang="en-US" sz="2800" dirty="0" err="1" smtClean="0"/>
              <a:t>dentro</a:t>
            </a:r>
            <a:r>
              <a:rPr lang="en-US" sz="2800" dirty="0" smtClean="0"/>
              <a:t> de </a:t>
            </a:r>
            <a:r>
              <a:rPr lang="en-US" sz="2800" dirty="0" err="1" smtClean="0"/>
              <a:t>equipamentos</a:t>
            </a:r>
            <a:r>
              <a:rPr lang="en-US" sz="2800" dirty="0" smtClean="0"/>
              <a:t> </a:t>
            </a:r>
            <a:r>
              <a:rPr lang="en-US" sz="2800" dirty="0" err="1" smtClean="0"/>
              <a:t>perigosos</a:t>
            </a:r>
            <a:r>
              <a:rPr lang="en-US" sz="2800" dirty="0" smtClean="0"/>
              <a:t>.</a:t>
            </a:r>
            <a:endParaRPr lang="en-US" sz="2800" dirty="0"/>
          </a:p>
          <a:p>
            <a:pPr marL="406400" indent="-406400">
              <a:lnSpc>
                <a:spcPct val="90000"/>
              </a:lnSpc>
            </a:pPr>
            <a:r>
              <a:rPr lang="en-US" sz="2800" dirty="0"/>
              <a:t>1926.501(b)(10) - </a:t>
            </a:r>
            <a:r>
              <a:rPr lang="en-US" sz="2800" dirty="0" err="1" smtClean="0"/>
              <a:t>Uma</a:t>
            </a:r>
            <a:r>
              <a:rPr lang="en-US" sz="2800" dirty="0" smtClean="0"/>
              <a:t> </a:t>
            </a:r>
            <a:r>
              <a:rPr lang="en-US" sz="2800" dirty="0" err="1" smtClean="0"/>
              <a:t>combinação</a:t>
            </a:r>
            <a:r>
              <a:rPr lang="en-US" sz="2800" dirty="0" smtClean="0"/>
              <a:t> de </a:t>
            </a:r>
            <a:r>
              <a:rPr lang="en-US" sz="2800" b="1" u="sng" dirty="0" err="1" smtClean="0"/>
              <a:t>linha</a:t>
            </a:r>
            <a:r>
              <a:rPr lang="en-US" sz="2800" b="1" u="sng" dirty="0" smtClean="0"/>
              <a:t> de </a:t>
            </a:r>
            <a:r>
              <a:rPr lang="en-US" sz="2800" b="1" u="sng" dirty="0" err="1" smtClean="0"/>
              <a:t>isolamento</a:t>
            </a:r>
            <a:r>
              <a:rPr lang="en-US" sz="2800" b="1" u="sng" dirty="0" smtClean="0"/>
              <a:t> e </a:t>
            </a:r>
            <a:r>
              <a:rPr lang="en-US" sz="2800" b="1" u="sng" dirty="0" err="1" smtClean="0"/>
              <a:t>cabos</a:t>
            </a:r>
            <a:r>
              <a:rPr lang="en-US" sz="2800" b="1" u="sng" dirty="0" smtClean="0"/>
              <a:t> de </a:t>
            </a:r>
            <a:r>
              <a:rPr lang="en-US" sz="2800" b="1" u="sng" dirty="0" err="1" smtClean="0"/>
              <a:t>aço</a:t>
            </a:r>
            <a:r>
              <a:rPr lang="en-US" sz="2800" dirty="0" smtClean="0"/>
              <a:t> </a:t>
            </a:r>
            <a:r>
              <a:rPr lang="en-US" sz="2800" dirty="0" err="1" smtClean="0"/>
              <a:t>podem</a:t>
            </a:r>
            <a:r>
              <a:rPr lang="en-US" sz="2800" dirty="0" smtClean="0"/>
              <a:t> ser </a:t>
            </a:r>
            <a:r>
              <a:rPr lang="en-US" sz="2800" dirty="0" err="1" smtClean="0"/>
              <a:t>usados</a:t>
            </a:r>
            <a:r>
              <a:rPr lang="en-US" sz="2800" dirty="0" smtClean="0"/>
              <a:t> </a:t>
            </a:r>
            <a:r>
              <a:rPr lang="en-US" sz="2800" dirty="0" err="1" smtClean="0"/>
              <a:t>em</a:t>
            </a:r>
            <a:r>
              <a:rPr lang="en-US" sz="2800" dirty="0" smtClean="0"/>
              <a:t> </a:t>
            </a:r>
            <a:r>
              <a:rPr lang="en-US" sz="2800" dirty="0" err="1" smtClean="0"/>
              <a:t>telhados</a:t>
            </a:r>
            <a:r>
              <a:rPr lang="en-US" sz="2800" dirty="0" smtClean="0"/>
              <a:t> </a:t>
            </a:r>
            <a:r>
              <a:rPr lang="en-US" sz="2800" dirty="0" err="1" smtClean="0"/>
              <a:t>inclinados</a:t>
            </a:r>
            <a:r>
              <a:rPr lang="en-US" sz="2800" dirty="0" smtClean="0"/>
              <a:t> </a:t>
            </a:r>
            <a:r>
              <a:rPr lang="en-US" sz="2800" dirty="0"/>
              <a:t>(4:12 </a:t>
            </a:r>
            <a:r>
              <a:rPr lang="en-US" sz="2800" dirty="0" err="1" smtClean="0"/>
              <a:t>ou</a:t>
            </a:r>
            <a:r>
              <a:rPr lang="en-US" sz="2800" dirty="0" smtClean="0"/>
              <a:t> </a:t>
            </a:r>
            <a:r>
              <a:rPr lang="en-US" sz="2800" dirty="0" err="1" smtClean="0"/>
              <a:t>menos</a:t>
            </a:r>
            <a:r>
              <a:rPr lang="en-US" sz="2800" dirty="0" smtClean="0"/>
              <a:t>).  Ou </a:t>
            </a:r>
            <a:r>
              <a:rPr lang="en-US" sz="2800" dirty="0" err="1" smtClean="0"/>
              <a:t>em</a:t>
            </a:r>
            <a:r>
              <a:rPr lang="en-US" sz="2800" dirty="0" smtClean="0"/>
              <a:t> </a:t>
            </a:r>
            <a:r>
              <a:rPr lang="en-US" sz="2800" dirty="0" err="1" smtClean="0"/>
              <a:t>telhados</a:t>
            </a:r>
            <a:r>
              <a:rPr lang="en-US" sz="2800" dirty="0" smtClean="0"/>
              <a:t>, de 50-pés (15.25 </a:t>
            </a:r>
            <a:r>
              <a:rPr lang="en-US" sz="2800" dirty="0"/>
              <a:t>m) </a:t>
            </a:r>
            <a:r>
              <a:rPr lang="en-US" sz="2800" dirty="0" smtClean="0"/>
              <a:t>ou </a:t>
            </a:r>
            <a:r>
              <a:rPr lang="en-US" sz="2800" dirty="0" err="1" smtClean="0"/>
              <a:t>menos</a:t>
            </a:r>
            <a:r>
              <a:rPr lang="en-US" sz="2800" dirty="0" smtClean="0"/>
              <a:t> de </a:t>
            </a:r>
            <a:r>
              <a:rPr lang="en-US" sz="2800" dirty="0" err="1" smtClean="0"/>
              <a:t>largura</a:t>
            </a:r>
            <a:r>
              <a:rPr lang="en-US" sz="2800" dirty="0" smtClean="0"/>
              <a:t> , o </a:t>
            </a:r>
            <a:r>
              <a:rPr lang="en-US" sz="2800" dirty="0" err="1" smtClean="0"/>
              <a:t>uso</a:t>
            </a:r>
            <a:r>
              <a:rPr lang="en-US" sz="2800" dirty="0" smtClean="0"/>
              <a:t> de </a:t>
            </a:r>
            <a:r>
              <a:rPr lang="en-US" sz="2800" dirty="0" err="1" smtClean="0"/>
              <a:t>uma</a:t>
            </a:r>
            <a:r>
              <a:rPr lang="en-US" sz="2800" dirty="0" smtClean="0"/>
              <a:t> </a:t>
            </a:r>
            <a:r>
              <a:rPr lang="en-US" sz="2800" dirty="0" err="1" smtClean="0"/>
              <a:t>linha</a:t>
            </a:r>
            <a:r>
              <a:rPr lang="en-US" sz="2800" dirty="0" smtClean="0"/>
              <a:t> de </a:t>
            </a:r>
            <a:r>
              <a:rPr lang="en-US" sz="2800" dirty="0" err="1" smtClean="0"/>
              <a:t>segurança</a:t>
            </a:r>
            <a:r>
              <a:rPr lang="en-US" sz="2800" dirty="0" smtClean="0"/>
              <a:t> </a:t>
            </a:r>
            <a:r>
              <a:rPr lang="en-US" sz="2800" dirty="0" err="1" smtClean="0"/>
              <a:t>sem</a:t>
            </a:r>
            <a:r>
              <a:rPr lang="en-US" sz="2800" dirty="0" smtClean="0"/>
              <a:t> </a:t>
            </a:r>
            <a:r>
              <a:rPr lang="en-US" sz="2800" dirty="0" err="1" smtClean="0"/>
              <a:t>uma</a:t>
            </a:r>
            <a:r>
              <a:rPr lang="en-US" sz="2800" dirty="0" smtClean="0"/>
              <a:t> </a:t>
            </a:r>
            <a:r>
              <a:rPr lang="en-US" sz="2800" dirty="0" err="1" smtClean="0"/>
              <a:t>linha</a:t>
            </a:r>
            <a:r>
              <a:rPr lang="en-US" sz="2800" dirty="0" smtClean="0"/>
              <a:t> de </a:t>
            </a:r>
            <a:r>
              <a:rPr lang="en-US" sz="2800" dirty="0" err="1" smtClean="0"/>
              <a:t>advertência</a:t>
            </a:r>
            <a:r>
              <a:rPr lang="en-US" sz="2800" dirty="0" smtClean="0"/>
              <a:t> é </a:t>
            </a:r>
            <a:r>
              <a:rPr lang="en-US" sz="2800" dirty="0" err="1" smtClean="0"/>
              <a:t>permitido</a:t>
            </a:r>
            <a:r>
              <a:rPr lang="en-US" sz="2800" dirty="0" smtClean="0"/>
              <a:t>. </a:t>
            </a:r>
            <a:endParaRPr lang="en-US" sz="2800" dirty="0"/>
          </a:p>
        </p:txBody>
      </p:sp>
      <p:sp>
        <p:nvSpPr>
          <p:cNvPr id="4" name="Espaço Reservado para Número de Slide 3"/>
          <p:cNvSpPr>
            <a:spLocks noGrp="1"/>
          </p:cNvSpPr>
          <p:nvPr>
            <p:ph type="sldNum" sz="quarter" idx="12"/>
          </p:nvPr>
        </p:nvSpPr>
        <p:spPr/>
        <p:txBody>
          <a:bodyPr/>
          <a:lstStyle/>
          <a:p>
            <a:fld id="{01A834C4-975A-40CA-9ACD-79A8BBB44C0B}" type="slidenum">
              <a:rPr lang="en-US"/>
              <a:pPr/>
              <a:t>77</a:t>
            </a:fld>
            <a:endParaRPr lang="en-US"/>
          </a:p>
        </p:txBody>
      </p:sp>
      <p:sp>
        <p:nvSpPr>
          <p:cNvPr id="175107"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3600" b="1" dirty="0" err="1" smtClean="0">
                <a:solidFill>
                  <a:schemeClr val="accent2"/>
                </a:solidFill>
              </a:rPr>
              <a:t>Métodos</a:t>
            </a:r>
            <a:r>
              <a:rPr lang="en-US" sz="3600" b="1" dirty="0" smtClean="0">
                <a:solidFill>
                  <a:schemeClr val="accent2"/>
                </a:solidFill>
              </a:rPr>
              <a:t> </a:t>
            </a:r>
            <a:r>
              <a:rPr lang="en-US" sz="3600" b="1" dirty="0" err="1" smtClean="0">
                <a:solidFill>
                  <a:schemeClr val="accent2"/>
                </a:solidFill>
              </a:rPr>
              <a:t>Alternativos</a:t>
            </a:r>
            <a:r>
              <a:rPr lang="en-US" sz="3600" b="1" dirty="0" smtClean="0">
                <a:solidFill>
                  <a:schemeClr val="accent2"/>
                </a:solidFill>
              </a:rPr>
              <a:t> </a:t>
            </a:r>
            <a:r>
              <a:rPr lang="en-US" sz="3600" b="1" dirty="0" err="1" smtClean="0">
                <a:solidFill>
                  <a:schemeClr val="accent2"/>
                </a:solidFill>
              </a:rPr>
              <a:t>Permitidos</a:t>
            </a:r>
            <a:r>
              <a:rPr lang="en-US" sz="3600" b="1" dirty="0" smtClean="0">
                <a:solidFill>
                  <a:schemeClr val="accent2"/>
                </a:solidFill>
              </a:rPr>
              <a:t> </a:t>
            </a:r>
            <a:r>
              <a:rPr lang="en-US" sz="3600" b="1" dirty="0" err="1" smtClean="0">
                <a:solidFill>
                  <a:schemeClr val="accent2"/>
                </a:solidFill>
              </a:rPr>
              <a:t>pelo</a:t>
            </a:r>
            <a:r>
              <a:rPr lang="en-US" sz="3600" b="1" dirty="0" smtClean="0">
                <a:solidFill>
                  <a:schemeClr val="accent2"/>
                </a:solidFill>
              </a:rPr>
              <a:t> </a:t>
            </a:r>
            <a:r>
              <a:rPr lang="en-US" sz="3600" b="1" dirty="0">
                <a:solidFill>
                  <a:schemeClr val="accent2"/>
                </a:solidFill>
              </a:rPr>
              <a:t>1926.501(b)</a:t>
            </a:r>
          </a:p>
        </p:txBody>
      </p:sp>
      <p:pic>
        <p:nvPicPr>
          <p:cNvPr id="5" name="Picture 4" descr="BIC Logo.jpg"/>
          <p:cNvPicPr>
            <a:picLocks noChangeAspect="1"/>
          </p:cNvPicPr>
          <p:nvPr/>
        </p:nvPicPr>
        <p:blipFill>
          <a:blip r:embed="rId3"/>
          <a:stretch>
            <a:fillRect/>
          </a:stretch>
        </p:blipFill>
        <p:spPr>
          <a:xfrm>
            <a:off x="6553200" y="5715000"/>
            <a:ext cx="2346304" cy="856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idx="1"/>
          </p:nvPr>
        </p:nvSpPr>
        <p:spPr>
          <a:xfrm>
            <a:off x="228600" y="838200"/>
            <a:ext cx="8686800" cy="4724400"/>
          </a:xfrm>
        </p:spPr>
        <p:txBody>
          <a:bodyPr>
            <a:normAutofit/>
          </a:bodyPr>
          <a:lstStyle/>
          <a:p>
            <a:pPr>
              <a:lnSpc>
                <a:spcPct val="80000"/>
              </a:lnSpc>
              <a:spcBef>
                <a:spcPct val="0"/>
              </a:spcBef>
            </a:pPr>
            <a:r>
              <a:rPr lang="pt-PT" sz="2400" dirty="0" smtClean="0"/>
              <a:t>Se o empregador co</a:t>
            </a:r>
            <a:r>
              <a:rPr lang="pt-BR" sz="2400" dirty="0" smtClean="0"/>
              <a:t>seguir</a:t>
            </a:r>
            <a:r>
              <a:rPr lang="pt-PT" sz="2400" dirty="0" smtClean="0"/>
              <a:t> demonstrar que é inviável ou que há um risco maior ao utilizar os sistemas necessários de proteção contra queda, o empregador deve, por sua vez, desenvolver e implementar um plano de proteção específico à queda, por escrito, do local, de acordo com  o  29 CFR 1926,502 (k).</a:t>
            </a:r>
            <a:endParaRPr lang="en-US" sz="2400" dirty="0"/>
          </a:p>
          <a:p>
            <a:pPr lvl="1">
              <a:lnSpc>
                <a:spcPct val="80000"/>
              </a:lnSpc>
              <a:spcBef>
                <a:spcPct val="0"/>
              </a:spcBef>
            </a:pPr>
            <a:endParaRPr lang="en-US" sz="2000" dirty="0"/>
          </a:p>
          <a:p>
            <a:pPr lvl="1">
              <a:lnSpc>
                <a:spcPct val="80000"/>
              </a:lnSpc>
              <a:spcBef>
                <a:spcPct val="0"/>
              </a:spcBef>
            </a:pPr>
            <a:r>
              <a:rPr lang="pt-PT" sz="2000" dirty="0" smtClean="0"/>
              <a:t>A Organização não considera "inviabilidade econômica" como base para não fornecer proteção contra quedas.</a:t>
            </a:r>
            <a:r>
              <a:rPr lang="en-US" sz="2000" dirty="0" smtClean="0"/>
              <a:t>. </a:t>
            </a:r>
            <a:endParaRPr lang="en-US" sz="2000" dirty="0"/>
          </a:p>
          <a:p>
            <a:pPr>
              <a:lnSpc>
                <a:spcPct val="80000"/>
              </a:lnSpc>
              <a:spcBef>
                <a:spcPct val="0"/>
              </a:spcBef>
            </a:pPr>
            <a:endParaRPr lang="en-US" sz="2400" dirty="0"/>
          </a:p>
          <a:p>
            <a:pPr>
              <a:lnSpc>
                <a:spcPct val="80000"/>
              </a:lnSpc>
              <a:spcBef>
                <a:spcPct val="0"/>
              </a:spcBef>
            </a:pPr>
            <a:r>
              <a:rPr lang="en-US" sz="2400" dirty="0" smtClean="0"/>
              <a:t>Nota: </a:t>
            </a:r>
            <a:r>
              <a:rPr lang="pt-PT" sz="2400" dirty="0" smtClean="0"/>
              <a:t>Sabe-se que é viável e que não vai criar um perigo maior ao se implementar, pelo o menos um dos sistemas de proteção contra quedas constantes do 29 CFR 1926,501 (b) (13).</a:t>
            </a:r>
            <a:endParaRPr lang="en-US" sz="2400" dirty="0"/>
          </a:p>
          <a:p>
            <a:pPr lvl="1">
              <a:lnSpc>
                <a:spcPct val="80000"/>
              </a:lnSpc>
              <a:spcBef>
                <a:spcPct val="0"/>
              </a:spcBef>
            </a:pPr>
            <a:endParaRPr lang="en-US" sz="2000" dirty="0" smtClean="0"/>
          </a:p>
          <a:p>
            <a:pPr lvl="1">
              <a:lnSpc>
                <a:spcPct val="80000"/>
              </a:lnSpc>
              <a:spcBef>
                <a:spcPct val="0"/>
              </a:spcBef>
            </a:pPr>
            <a:r>
              <a:rPr lang="pt-PT" sz="2000" dirty="0" smtClean="0"/>
              <a:t>A OSHA espera que os métodos de proteção contra quedas encontrados no 1926.501 (b) (13) possam ser usados sem problemas significativos de segurança ou de viabilidade para a grande maioria das construções civis em prática.</a:t>
            </a:r>
            <a:endParaRPr lang="en-US" sz="2000" dirty="0"/>
          </a:p>
          <a:p>
            <a:pPr lvl="1">
              <a:lnSpc>
                <a:spcPct val="80000"/>
              </a:lnSpc>
              <a:buFontTx/>
              <a:buNone/>
            </a:pPr>
            <a:endParaRPr lang="en-US" sz="2400" dirty="0"/>
          </a:p>
        </p:txBody>
      </p:sp>
      <p:sp>
        <p:nvSpPr>
          <p:cNvPr id="4" name="Espaço Reservado para Número de Slide 3"/>
          <p:cNvSpPr>
            <a:spLocks noGrp="1"/>
          </p:cNvSpPr>
          <p:nvPr>
            <p:ph type="sldNum" sz="quarter" idx="12"/>
          </p:nvPr>
        </p:nvSpPr>
        <p:spPr/>
        <p:txBody>
          <a:bodyPr/>
          <a:lstStyle/>
          <a:p>
            <a:fld id="{EC7964FA-FDC4-4116-9F5A-FCF27276D4E0}" type="slidenum">
              <a:rPr lang="en-US"/>
              <a:pPr/>
              <a:t>78</a:t>
            </a:fld>
            <a:endParaRPr lang="en-US"/>
          </a:p>
        </p:txBody>
      </p:sp>
      <p:sp>
        <p:nvSpPr>
          <p:cNvPr id="177155" name="Rectangle 3"/>
          <p:cNvSpPr>
            <a:spLocks noChangeArrowheads="1"/>
          </p:cNvSpPr>
          <p:nvPr/>
        </p:nvSpPr>
        <p:spPr bwMode="auto">
          <a:xfrm>
            <a:off x="457200" y="228600"/>
            <a:ext cx="8229600" cy="533400"/>
          </a:xfrm>
          <a:prstGeom prst="rect">
            <a:avLst/>
          </a:prstGeom>
          <a:noFill/>
          <a:ln w="9525">
            <a:noFill/>
            <a:miter lim="800000"/>
            <a:headEnd/>
            <a:tailEnd/>
          </a:ln>
          <a:effectLst/>
        </p:spPr>
        <p:txBody>
          <a:bodyPr anchor="ctr"/>
          <a:lstStyle/>
          <a:p>
            <a:pPr algn="ctr"/>
            <a:r>
              <a:rPr lang="en-US" sz="4000" b="1" dirty="0">
                <a:solidFill>
                  <a:schemeClr val="accent2"/>
                </a:solidFill>
              </a:rPr>
              <a:t>29 CFR 1926.501(b)(13)</a:t>
            </a:r>
          </a:p>
        </p:txBody>
      </p:sp>
      <p:pic>
        <p:nvPicPr>
          <p:cNvPr id="5" name="Picture 4" descr="BIC Logo.jpg"/>
          <p:cNvPicPr>
            <a:picLocks noChangeAspect="1"/>
          </p:cNvPicPr>
          <p:nvPr/>
        </p:nvPicPr>
        <p:blipFill>
          <a:blip r:embed="rId3"/>
          <a:stretch>
            <a:fillRect/>
          </a:stretch>
        </p:blipFill>
        <p:spPr>
          <a:xfrm>
            <a:off x="6705600" y="5562600"/>
            <a:ext cx="2193904" cy="1009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idx="1"/>
          </p:nvPr>
        </p:nvSpPr>
        <p:spPr>
          <a:xfrm>
            <a:off x="457200" y="2819400"/>
            <a:ext cx="8229600" cy="2667000"/>
          </a:xfrm>
          <a:noFill/>
          <a:ln/>
        </p:spPr>
        <p:txBody>
          <a:bodyPr/>
          <a:lstStyle/>
          <a:p>
            <a:pPr marL="0" indent="4763">
              <a:lnSpc>
                <a:spcPct val="90000"/>
              </a:lnSpc>
              <a:buFontTx/>
              <a:buNone/>
            </a:pPr>
            <a:r>
              <a:rPr lang="pt-PT" sz="2800" dirty="0" smtClean="0"/>
              <a:t>A OSHA não definiu a construção civil residencial no 1926.501 (b) (13). O STD 03-11-002 inclui uma interpretação de "construção civil residencial" para fins da entendimento geral. </a:t>
            </a:r>
            <a:endParaRPr lang="en-US" sz="2800" dirty="0"/>
          </a:p>
        </p:txBody>
      </p:sp>
      <p:sp>
        <p:nvSpPr>
          <p:cNvPr id="4" name="Espaço Reservado para Número de Slide 3"/>
          <p:cNvSpPr>
            <a:spLocks noGrp="1"/>
          </p:cNvSpPr>
          <p:nvPr>
            <p:ph type="sldNum" sz="quarter" idx="12"/>
          </p:nvPr>
        </p:nvSpPr>
        <p:spPr/>
        <p:txBody>
          <a:bodyPr/>
          <a:lstStyle/>
          <a:p>
            <a:fld id="{175184CC-8835-46C9-91F8-08841EAA8A1C}" type="slidenum">
              <a:rPr lang="en-US"/>
              <a:pPr/>
              <a:t>79</a:t>
            </a:fld>
            <a:endParaRPr lang="en-US"/>
          </a:p>
        </p:txBody>
      </p:sp>
      <p:sp>
        <p:nvSpPr>
          <p:cNvPr id="179203" name="Rectangle 3"/>
          <p:cNvSpPr>
            <a:spLocks noChangeArrowheads="1"/>
          </p:cNvSpPr>
          <p:nvPr/>
        </p:nvSpPr>
        <p:spPr bwMode="auto">
          <a:xfrm>
            <a:off x="457200" y="228600"/>
            <a:ext cx="8229600" cy="2133600"/>
          </a:xfrm>
          <a:prstGeom prst="rect">
            <a:avLst/>
          </a:prstGeom>
          <a:noFill/>
          <a:ln w="9525">
            <a:noFill/>
            <a:miter lim="800000"/>
            <a:headEnd/>
            <a:tailEnd/>
          </a:ln>
          <a:effectLst/>
        </p:spPr>
        <p:txBody>
          <a:bodyPr anchor="ctr"/>
          <a:lstStyle/>
          <a:p>
            <a:pPr algn="ctr"/>
            <a:r>
              <a:rPr lang="en-US" sz="3200" b="1" dirty="0" err="1" smtClean="0">
                <a:solidFill>
                  <a:schemeClr val="accent2"/>
                </a:solidFill>
              </a:rPr>
              <a:t>Mudan</a:t>
            </a:r>
            <a:r>
              <a:rPr lang="pt-BR" sz="3200" b="1" dirty="0" err="1" smtClean="0">
                <a:solidFill>
                  <a:schemeClr val="accent2"/>
                </a:solidFill>
              </a:rPr>
              <a:t>ças</a:t>
            </a:r>
            <a:r>
              <a:rPr lang="pt-BR" sz="3200" b="1" dirty="0" smtClean="0">
                <a:solidFill>
                  <a:schemeClr val="accent2"/>
                </a:solidFill>
              </a:rPr>
              <a:t> Significativas na Política de Proteção contra Queda na Construção Civil Residencial</a:t>
            </a:r>
            <a:endParaRPr lang="en-US" sz="32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705600" y="5562600"/>
            <a:ext cx="2193904" cy="1009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noChangeArrowheads="1"/>
          </p:cNvPicPr>
          <p:nvPr/>
        </p:nvPicPr>
        <p:blipFill>
          <a:blip r:embed="rId3"/>
          <a:srcRect/>
          <a:stretch>
            <a:fillRect/>
          </a:stretch>
        </p:blipFill>
        <p:spPr bwMode="auto">
          <a:xfrm>
            <a:off x="492369" y="180534"/>
            <a:ext cx="8270631" cy="5458265"/>
          </a:xfrm>
          <a:prstGeom prst="rect">
            <a:avLst/>
          </a:prstGeom>
          <a:noFill/>
          <a:ln w="9525">
            <a:noFill/>
            <a:round/>
            <a:headEnd/>
            <a:tailEnd/>
          </a:ln>
        </p:spPr>
      </p:pic>
      <p:pic>
        <p:nvPicPr>
          <p:cNvPr id="3" name="Picture 2"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idx="1"/>
          </p:nvPr>
        </p:nvSpPr>
        <p:spPr>
          <a:xfrm>
            <a:off x="457200" y="1538288"/>
            <a:ext cx="8458200" cy="3871912"/>
          </a:xfrm>
          <a:noFill/>
          <a:ln/>
        </p:spPr>
        <p:txBody>
          <a:bodyPr/>
          <a:lstStyle/>
          <a:p>
            <a:pPr marL="457200" indent="-457200">
              <a:lnSpc>
                <a:spcPct val="90000"/>
              </a:lnSpc>
            </a:pPr>
            <a:r>
              <a:rPr lang="pt-PT" sz="2200" dirty="0" smtClean="0"/>
              <a:t>Para ser classificada como a “construção civil residencial”, dois fatores devem ser levados em conta:</a:t>
            </a:r>
            <a:endParaRPr lang="en-US" sz="2200" dirty="0"/>
          </a:p>
          <a:p>
            <a:pPr marL="838200" lvl="1" indent="-381000">
              <a:lnSpc>
                <a:spcPct val="90000"/>
              </a:lnSpc>
            </a:pPr>
            <a:r>
              <a:rPr lang="pt-PT" sz="2200" dirty="0" smtClean="0"/>
              <a:t>O resultado final da estrutura que está sendo construída deve ser uma casa, ou seja, uma habitação e</a:t>
            </a:r>
            <a:r>
              <a:rPr lang="en-US" sz="2200" dirty="0" smtClean="0"/>
              <a:t> </a:t>
            </a:r>
            <a:endParaRPr lang="en-US" sz="2200" dirty="0"/>
          </a:p>
          <a:p>
            <a:pPr marL="838200" lvl="1" indent="-381000">
              <a:spcBef>
                <a:spcPct val="0"/>
              </a:spcBef>
            </a:pPr>
            <a:r>
              <a:rPr lang="pt-PT" sz="2200" dirty="0" smtClean="0"/>
              <a:t>A estrutura em progresso deve ser construída usando os materiais tradicionais:  a madeira como base para de construção de “placas” e métodos tradicionais da construção.</a:t>
            </a:r>
            <a:endParaRPr lang="en-US" sz="2200" dirty="0"/>
          </a:p>
          <a:p>
            <a:pPr marL="1257300" lvl="2" indent="-342900">
              <a:spcBef>
                <a:spcPct val="0"/>
              </a:spcBef>
            </a:pPr>
            <a:r>
              <a:rPr lang="pt-PT" sz="2200" dirty="0" smtClean="0"/>
              <a:t>O uso limitado de vigas de aço, para ajudar a o suporte da estrutura de madeira, não desqualifica uma estrutura de ser considerada  “construção civil”.</a:t>
            </a:r>
            <a:endParaRPr lang="en-US" sz="2200" dirty="0"/>
          </a:p>
        </p:txBody>
      </p:sp>
      <p:sp>
        <p:nvSpPr>
          <p:cNvPr id="4" name="Espaço Reservado para Número de Slide 3"/>
          <p:cNvSpPr>
            <a:spLocks noGrp="1"/>
          </p:cNvSpPr>
          <p:nvPr>
            <p:ph type="sldNum" sz="quarter" idx="12"/>
          </p:nvPr>
        </p:nvSpPr>
        <p:spPr/>
        <p:txBody>
          <a:bodyPr/>
          <a:lstStyle/>
          <a:p>
            <a:fld id="{EEB6B84E-47F3-43EC-B81C-7CA4543450CD}" type="slidenum">
              <a:rPr lang="en-US"/>
              <a:pPr/>
              <a:t>80</a:t>
            </a:fld>
            <a:endParaRPr lang="en-US"/>
          </a:p>
        </p:txBody>
      </p:sp>
      <p:sp>
        <p:nvSpPr>
          <p:cNvPr id="181251"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4000" b="1" dirty="0" err="1" smtClean="0">
                <a:solidFill>
                  <a:schemeClr val="accent2"/>
                </a:solidFill>
              </a:rPr>
              <a:t>Definição</a:t>
            </a:r>
            <a:r>
              <a:rPr lang="en-US" sz="4000" b="1" dirty="0" smtClean="0">
                <a:solidFill>
                  <a:schemeClr val="accent2"/>
                </a:solidFill>
              </a:rPr>
              <a:t> de “</a:t>
            </a:r>
            <a:r>
              <a:rPr lang="en-US" sz="4000" b="1" dirty="0" err="1" smtClean="0">
                <a:solidFill>
                  <a:schemeClr val="accent2"/>
                </a:solidFill>
              </a:rPr>
              <a:t>Construção</a:t>
            </a:r>
            <a:r>
              <a:rPr lang="en-US" sz="4000" b="1" dirty="0" smtClean="0">
                <a:solidFill>
                  <a:schemeClr val="accent2"/>
                </a:solidFill>
              </a:rPr>
              <a:t> Civil </a:t>
            </a:r>
            <a:r>
              <a:rPr lang="en-US" sz="4000" b="1" dirty="0" err="1" smtClean="0">
                <a:solidFill>
                  <a:schemeClr val="accent2"/>
                </a:solidFill>
              </a:rPr>
              <a:t>Residencial</a:t>
            </a:r>
            <a:r>
              <a:rPr lang="en-US" sz="4000" b="1" dirty="0" smtClean="0">
                <a:solidFill>
                  <a:schemeClr val="accent2"/>
                </a:solidFill>
              </a:rPr>
              <a:t>”</a:t>
            </a:r>
            <a:endParaRPr lang="en-US" sz="40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705600" y="5562600"/>
            <a:ext cx="2193904" cy="1009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body" sz="half" idx="1"/>
          </p:nvPr>
        </p:nvSpPr>
        <p:spPr>
          <a:xfrm>
            <a:off x="838200" y="1933575"/>
            <a:ext cx="3810000" cy="3552825"/>
          </a:xfrm>
        </p:spPr>
        <p:txBody>
          <a:bodyPr>
            <a:normAutofit/>
          </a:bodyPr>
          <a:lstStyle/>
          <a:p>
            <a:pPr marL="6350" indent="-6350"/>
            <a:r>
              <a:rPr lang="pt-PT" sz="2600" b="1" u="sng" dirty="0" smtClean="0"/>
              <a:t>Suportes feitos de metais “frios” </a:t>
            </a:r>
            <a:r>
              <a:rPr lang="pt-PT" sz="2600" dirty="0" smtClean="0"/>
              <a:t>serão consideradas, dentro dos limites do tradicional,  assim como os quadros de madeira e materiais e os métodos de construção utilizados.</a:t>
            </a:r>
            <a:r>
              <a:rPr lang="en-US" sz="2600" dirty="0" smtClean="0"/>
              <a:t> </a:t>
            </a:r>
            <a:endParaRPr lang="en-US" sz="2600" dirty="0"/>
          </a:p>
        </p:txBody>
      </p:sp>
      <p:sp>
        <p:nvSpPr>
          <p:cNvPr id="5" name="Espaço Reservado para Número de Slide 4"/>
          <p:cNvSpPr>
            <a:spLocks noGrp="1"/>
          </p:cNvSpPr>
          <p:nvPr>
            <p:ph type="sldNum" sz="quarter" idx="10"/>
          </p:nvPr>
        </p:nvSpPr>
        <p:spPr/>
        <p:txBody>
          <a:bodyPr/>
          <a:lstStyle/>
          <a:p>
            <a:fld id="{0FBD09D8-028B-4398-9B5A-8F667B96FEDD}" type="slidenum">
              <a:rPr lang="en-US"/>
              <a:pPr/>
              <a:t>81</a:t>
            </a:fld>
            <a:endParaRPr lang="en-US"/>
          </a:p>
        </p:txBody>
      </p:sp>
      <p:sp>
        <p:nvSpPr>
          <p:cNvPr id="183300" name="Rectangle 4"/>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4000" b="1" dirty="0" err="1" smtClean="0">
                <a:solidFill>
                  <a:schemeClr val="accent2"/>
                </a:solidFill>
              </a:rPr>
              <a:t>Construção</a:t>
            </a:r>
            <a:r>
              <a:rPr lang="en-US" sz="4000" b="1" dirty="0" smtClean="0">
                <a:solidFill>
                  <a:schemeClr val="accent2"/>
                </a:solidFill>
              </a:rPr>
              <a:t> Civil </a:t>
            </a:r>
            <a:r>
              <a:rPr lang="en-US" sz="4000" b="1" dirty="0" err="1" smtClean="0">
                <a:solidFill>
                  <a:schemeClr val="accent2"/>
                </a:solidFill>
              </a:rPr>
              <a:t>Residencial</a:t>
            </a:r>
            <a:endParaRPr lang="en-US" sz="4000" b="1" dirty="0">
              <a:solidFill>
                <a:schemeClr val="accent2"/>
              </a:solidFill>
            </a:endParaRPr>
          </a:p>
        </p:txBody>
      </p:sp>
      <p:pic>
        <p:nvPicPr>
          <p:cNvPr id="183302" name="Picture 6"/>
          <p:cNvPicPr>
            <a:picLocks noChangeAspect="1" noChangeArrowheads="1"/>
          </p:cNvPicPr>
          <p:nvPr/>
        </p:nvPicPr>
        <p:blipFill>
          <a:blip r:embed="rId3" cstate="print"/>
          <a:srcRect/>
          <a:stretch>
            <a:fillRect/>
          </a:stretch>
        </p:blipFill>
        <p:spPr bwMode="auto">
          <a:xfrm>
            <a:off x="4781550" y="1600200"/>
            <a:ext cx="3676650" cy="3749675"/>
          </a:xfrm>
          <a:prstGeom prst="rect">
            <a:avLst/>
          </a:prstGeom>
          <a:noFill/>
          <a:ln w="9525">
            <a:noFill/>
            <a:miter lim="800000"/>
            <a:headEnd/>
            <a:tailEnd/>
          </a:ln>
          <a:effectLst/>
        </p:spPr>
      </p:pic>
      <p:pic>
        <p:nvPicPr>
          <p:cNvPr id="6" name="Picture 5" descr="BIC Logo.jpg"/>
          <p:cNvPicPr>
            <a:picLocks noChangeAspect="1"/>
          </p:cNvPicPr>
          <p:nvPr/>
        </p:nvPicPr>
        <p:blipFill>
          <a:blip r:embed="rId4"/>
          <a:stretch>
            <a:fillRect/>
          </a:stretch>
        </p:blipFill>
        <p:spPr>
          <a:xfrm>
            <a:off x="6705600" y="5562600"/>
            <a:ext cx="2193904" cy="1009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body" sz="half" idx="2"/>
          </p:nvPr>
        </p:nvSpPr>
        <p:spPr>
          <a:xfrm>
            <a:off x="4648200" y="1933575"/>
            <a:ext cx="4191000" cy="3933825"/>
          </a:xfrm>
        </p:spPr>
        <p:txBody>
          <a:bodyPr/>
          <a:lstStyle/>
          <a:p>
            <a:pPr marL="0" indent="0">
              <a:buFontTx/>
              <a:buNone/>
            </a:pPr>
            <a:r>
              <a:rPr lang="pt-PT" sz="2600" dirty="0" smtClean="0"/>
              <a:t>O uso de alvenaria, </a:t>
            </a:r>
            <a:r>
              <a:rPr lang="pt-PT" sz="2600" b="1" u="sng" dirty="0" smtClean="0"/>
              <a:t>tijolos ou blocos, </a:t>
            </a:r>
            <a:r>
              <a:rPr lang="pt-PT" sz="2600" dirty="0" smtClean="0"/>
              <a:t>para as paredes exteriores, será considerado dentro dos limites do  tradicional,  assim como os quadros de madeira e materiais de os métodos de construção utilizados.</a:t>
            </a:r>
            <a:r>
              <a:rPr lang="pt-PT" sz="2600" b="1" u="sng" dirty="0" smtClean="0"/>
              <a:t> </a:t>
            </a:r>
            <a:endParaRPr lang="en-US" sz="2600" dirty="0"/>
          </a:p>
        </p:txBody>
      </p:sp>
      <p:sp>
        <p:nvSpPr>
          <p:cNvPr id="5" name="Espaço Reservado para Número de Slide 4"/>
          <p:cNvSpPr>
            <a:spLocks noGrp="1"/>
          </p:cNvSpPr>
          <p:nvPr>
            <p:ph type="sldNum" sz="quarter" idx="10"/>
          </p:nvPr>
        </p:nvSpPr>
        <p:spPr/>
        <p:txBody>
          <a:bodyPr/>
          <a:lstStyle/>
          <a:p>
            <a:fld id="{D933F3F2-29FD-4547-A8C8-7B1EF434620E}" type="slidenum">
              <a:rPr lang="en-US"/>
              <a:pPr/>
              <a:t>82</a:t>
            </a:fld>
            <a:endParaRPr lang="en-US"/>
          </a:p>
        </p:txBody>
      </p:sp>
      <p:sp>
        <p:nvSpPr>
          <p:cNvPr id="185348" name="Rectangle 4"/>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pt-BR" sz="4000" b="1" dirty="0" smtClean="0">
                <a:solidFill>
                  <a:schemeClr val="accent2"/>
                </a:solidFill>
              </a:rPr>
              <a:t>Construção Civil Residencial</a:t>
            </a:r>
            <a:endParaRPr lang="en-US" sz="4000" b="1" dirty="0">
              <a:solidFill>
                <a:schemeClr val="accent2"/>
              </a:solidFill>
            </a:endParaRPr>
          </a:p>
        </p:txBody>
      </p:sp>
      <p:pic>
        <p:nvPicPr>
          <p:cNvPr id="185349" name="Picture 5"/>
          <p:cNvPicPr>
            <a:picLocks noChangeAspect="1" noChangeArrowheads="1"/>
          </p:cNvPicPr>
          <p:nvPr/>
        </p:nvPicPr>
        <p:blipFill>
          <a:blip r:embed="rId3" cstate="print"/>
          <a:srcRect/>
          <a:stretch>
            <a:fillRect/>
          </a:stretch>
        </p:blipFill>
        <p:spPr bwMode="auto">
          <a:xfrm>
            <a:off x="969963" y="1905000"/>
            <a:ext cx="3373437" cy="3749675"/>
          </a:xfrm>
          <a:prstGeom prst="rect">
            <a:avLst/>
          </a:prstGeom>
          <a:noFill/>
          <a:ln w="9525">
            <a:noFill/>
            <a:miter lim="800000"/>
            <a:headEnd/>
            <a:tailEnd/>
          </a:ln>
          <a:effectLst/>
        </p:spPr>
      </p:pic>
      <p:pic>
        <p:nvPicPr>
          <p:cNvPr id="6" name="Picture 5" descr="BIC Logo.jpg"/>
          <p:cNvPicPr>
            <a:picLocks noChangeAspect="1"/>
          </p:cNvPicPr>
          <p:nvPr/>
        </p:nvPicPr>
        <p:blipFill>
          <a:blip r:embed="rId4"/>
          <a:stretch>
            <a:fillRect/>
          </a:stretch>
        </p:blipFill>
        <p:spPr>
          <a:xfrm>
            <a:off x="6705600" y="5562600"/>
            <a:ext cx="2193904" cy="1009100"/>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idx="1"/>
          </p:nvPr>
        </p:nvSpPr>
        <p:spPr>
          <a:xfrm>
            <a:off x="457200" y="1476375"/>
            <a:ext cx="8229600" cy="3962400"/>
          </a:xfrm>
        </p:spPr>
        <p:txBody>
          <a:bodyPr/>
          <a:lstStyle/>
          <a:p>
            <a:r>
              <a:rPr lang="pt-PT" sz="2400" dirty="0" smtClean="0"/>
              <a:t>Estes métodos, abaixo, não serão considerados "Construção Civil Residencial", da maneira  como o termo é interpretado</a:t>
            </a:r>
            <a:r>
              <a:rPr lang="en-US" sz="2400" dirty="0" smtClean="0"/>
              <a:t>.</a:t>
            </a:r>
            <a:endParaRPr lang="en-US" sz="2400" dirty="0"/>
          </a:p>
          <a:p>
            <a:pPr marL="793750" lvl="1" indent="-336550"/>
            <a:r>
              <a:rPr lang="pt-PT" sz="2400" dirty="0" smtClean="0"/>
              <a:t>concreto pré-moldado.</a:t>
            </a:r>
            <a:r>
              <a:rPr lang="en-US" sz="2400" dirty="0" smtClean="0"/>
              <a:t> </a:t>
            </a:r>
            <a:endParaRPr lang="en-US" sz="2400" dirty="0"/>
          </a:p>
          <a:p>
            <a:pPr marL="793750" lvl="1" indent="-336550"/>
            <a:r>
              <a:rPr lang="pt-PT" sz="2400" dirty="0" smtClean="0"/>
              <a:t>Vigas de aço além do uso limitado de vigas para suportar estruturas de madeira.</a:t>
            </a:r>
            <a:endParaRPr lang="en-US" sz="2400" dirty="0"/>
          </a:p>
        </p:txBody>
      </p:sp>
      <p:sp>
        <p:nvSpPr>
          <p:cNvPr id="4" name="Espaço Reservado para Número de Slide 3"/>
          <p:cNvSpPr>
            <a:spLocks noGrp="1"/>
          </p:cNvSpPr>
          <p:nvPr>
            <p:ph type="sldNum" sz="quarter" idx="12"/>
          </p:nvPr>
        </p:nvSpPr>
        <p:spPr/>
        <p:txBody>
          <a:bodyPr/>
          <a:lstStyle/>
          <a:p>
            <a:fld id="{C4CA9EDB-6C8B-4747-ACFF-D52369EFDE90}" type="slidenum">
              <a:rPr lang="en-US"/>
              <a:pPr/>
              <a:t>83</a:t>
            </a:fld>
            <a:endParaRPr lang="en-US"/>
          </a:p>
        </p:txBody>
      </p:sp>
      <p:sp>
        <p:nvSpPr>
          <p:cNvPr id="187395"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3600" b="1" dirty="0" err="1" smtClean="0">
                <a:solidFill>
                  <a:schemeClr val="accent2"/>
                </a:solidFill>
              </a:rPr>
              <a:t>Construção</a:t>
            </a:r>
            <a:r>
              <a:rPr lang="en-US" sz="3600" b="1" dirty="0" smtClean="0">
                <a:solidFill>
                  <a:schemeClr val="accent2"/>
                </a:solidFill>
              </a:rPr>
              <a:t> Civil “</a:t>
            </a:r>
            <a:r>
              <a:rPr lang="en-US" sz="3600" b="1" dirty="0" err="1" smtClean="0">
                <a:solidFill>
                  <a:schemeClr val="accent2"/>
                </a:solidFill>
              </a:rPr>
              <a:t>não</a:t>
            </a:r>
            <a:r>
              <a:rPr lang="en-US" sz="3600" b="1" dirty="0" smtClean="0">
                <a:solidFill>
                  <a:schemeClr val="accent2"/>
                </a:solidFill>
              </a:rPr>
              <a:t>” </a:t>
            </a:r>
            <a:r>
              <a:rPr lang="en-US" sz="3600" b="1" dirty="0" err="1" smtClean="0">
                <a:solidFill>
                  <a:schemeClr val="accent2"/>
                </a:solidFill>
              </a:rPr>
              <a:t>Residencial</a:t>
            </a:r>
            <a:endParaRPr lang="en-US" sz="36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705600" y="5562600"/>
            <a:ext cx="2193904" cy="1009100"/>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idx="1"/>
          </p:nvPr>
        </p:nvSpPr>
        <p:spPr/>
        <p:txBody>
          <a:bodyPr/>
          <a:lstStyle/>
          <a:p>
            <a:pPr>
              <a:buNone/>
            </a:pPr>
            <a:r>
              <a:rPr lang="pt-PT" sz="2800" dirty="0" smtClean="0"/>
              <a:t>De acordo com o 29 CFR 1926,503, os trabalhadores expostos à quedas perigosas devem ser treinados para reconhecer os riscos de queda em potencial e saber quais são os procedimentos a serem seguidos para minimizar esses riscos.</a:t>
            </a:r>
            <a:endParaRPr lang="en-US" sz="2800" dirty="0" smtClean="0"/>
          </a:p>
          <a:p>
            <a:pPr>
              <a:buFontTx/>
              <a:buNone/>
            </a:pPr>
            <a:endParaRPr lang="en-US" sz="2800" dirty="0"/>
          </a:p>
        </p:txBody>
      </p:sp>
      <p:sp>
        <p:nvSpPr>
          <p:cNvPr id="4" name="Espaço Reservado para Número de Slide 3"/>
          <p:cNvSpPr>
            <a:spLocks noGrp="1"/>
          </p:cNvSpPr>
          <p:nvPr>
            <p:ph type="sldNum" sz="quarter" idx="12"/>
          </p:nvPr>
        </p:nvSpPr>
        <p:spPr/>
        <p:txBody>
          <a:bodyPr/>
          <a:lstStyle/>
          <a:p>
            <a:fld id="{86D7C059-D2D2-456C-8F2B-A15BA4FDBF53}" type="slidenum">
              <a:rPr lang="en-US"/>
              <a:pPr/>
              <a:t>84</a:t>
            </a:fld>
            <a:endParaRPr lang="en-US"/>
          </a:p>
        </p:txBody>
      </p:sp>
      <p:sp>
        <p:nvSpPr>
          <p:cNvPr id="189443"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4000" b="1" dirty="0" err="1" smtClean="0">
                <a:solidFill>
                  <a:schemeClr val="accent2"/>
                </a:solidFill>
              </a:rPr>
              <a:t>Necessidade</a:t>
            </a:r>
            <a:r>
              <a:rPr lang="en-US" sz="4000" b="1" dirty="0" smtClean="0">
                <a:solidFill>
                  <a:schemeClr val="accent2"/>
                </a:solidFill>
              </a:rPr>
              <a:t> de </a:t>
            </a:r>
            <a:r>
              <a:rPr lang="en-US" sz="4000" b="1" dirty="0" err="1" smtClean="0">
                <a:solidFill>
                  <a:schemeClr val="accent2"/>
                </a:solidFill>
              </a:rPr>
              <a:t>Treinamento</a:t>
            </a:r>
            <a:r>
              <a:rPr lang="en-US" sz="4000" b="1" dirty="0" smtClean="0">
                <a:solidFill>
                  <a:schemeClr val="accent2"/>
                </a:solidFill>
              </a:rPr>
              <a:t> </a:t>
            </a:r>
            <a:endParaRPr lang="en-US" sz="40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705600" y="5562600"/>
            <a:ext cx="2193904" cy="1009100"/>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1"/>
          <p:cNvSpPr>
            <a:spLocks noGrp="1"/>
          </p:cNvSpPr>
          <p:nvPr>
            <p:ph type="sldNum" sz="quarter" idx="12"/>
          </p:nvPr>
        </p:nvSpPr>
        <p:spPr/>
        <p:txBody>
          <a:bodyPr/>
          <a:lstStyle/>
          <a:p>
            <a:fld id="{901A1B16-C624-44A8-B3F7-305DE5897582}" type="slidenum">
              <a:rPr lang="en-US"/>
              <a:pPr/>
              <a:t>85</a:t>
            </a:fld>
            <a:endParaRPr lang="en-US"/>
          </a:p>
        </p:txBody>
      </p:sp>
      <p:sp>
        <p:nvSpPr>
          <p:cNvPr id="191490" name="Rectangle 3"/>
          <p:cNvSpPr>
            <a:spLocks noGrp="1" noChangeArrowheads="1"/>
          </p:cNvSpPr>
          <p:nvPr>
            <p:ph type="body" idx="4294967295"/>
          </p:nvPr>
        </p:nvSpPr>
        <p:spPr>
          <a:xfrm>
            <a:off x="0" y="1295400"/>
            <a:ext cx="8229600" cy="4419600"/>
          </a:xfrm>
          <a:noFill/>
        </p:spPr>
        <p:txBody>
          <a:bodyPr lIns="92075" tIns="46038" rIns="92075" bIns="46038">
            <a:normAutofit/>
          </a:bodyPr>
          <a:lstStyle/>
          <a:p>
            <a:pPr>
              <a:lnSpc>
                <a:spcPct val="80000"/>
              </a:lnSpc>
            </a:pPr>
            <a:r>
              <a:rPr lang="pt-PT" sz="2400" dirty="0" smtClean="0"/>
              <a:t>O treinamento deve abranger, além de outros assuntos</a:t>
            </a:r>
            <a:r>
              <a:rPr lang="en-US" sz="2400" dirty="0" smtClean="0"/>
              <a:t>: </a:t>
            </a:r>
            <a:endParaRPr lang="en-US" sz="2400" dirty="0"/>
          </a:p>
          <a:p>
            <a:pPr marL="801688" lvl="1" indent="-336550">
              <a:lnSpc>
                <a:spcPct val="80000"/>
              </a:lnSpc>
            </a:pPr>
            <a:r>
              <a:rPr lang="pt-PT" sz="2000" dirty="0" smtClean="0"/>
              <a:t>A natureza de riscos de quedas no local de trabalho.</a:t>
            </a:r>
            <a:endParaRPr lang="en-US" sz="2000" dirty="0"/>
          </a:p>
          <a:p>
            <a:pPr marL="801688" lvl="1" indent="-336550">
              <a:lnSpc>
                <a:spcPct val="80000"/>
              </a:lnSpc>
            </a:pPr>
            <a:r>
              <a:rPr lang="pt-PT" sz="2000" dirty="0" smtClean="0"/>
              <a:t>Como construir, manter, desmontar e inspecionar os sistemas de proteção contra quedas em uso.</a:t>
            </a:r>
            <a:endParaRPr lang="en-US" sz="2000" dirty="0"/>
          </a:p>
          <a:p>
            <a:pPr marL="801688" lvl="1" indent="-336550">
              <a:lnSpc>
                <a:spcPct val="80000"/>
              </a:lnSpc>
            </a:pPr>
            <a:r>
              <a:rPr lang="pt-PT" sz="2000" dirty="0" smtClean="0"/>
              <a:t>Como usar e operar os sistemas de proteção contra quedas em uso.</a:t>
            </a:r>
            <a:endParaRPr lang="en-US" sz="2000" dirty="0"/>
          </a:p>
          <a:p>
            <a:pPr marL="801688" lvl="1" indent="-336550">
              <a:lnSpc>
                <a:spcPct val="80000"/>
              </a:lnSpc>
            </a:pPr>
            <a:r>
              <a:rPr lang="pt-PT" sz="2000" dirty="0" smtClean="0"/>
              <a:t>Requisitos da subparte M</a:t>
            </a:r>
            <a:endParaRPr lang="en-US" sz="2000" dirty="0"/>
          </a:p>
          <a:p>
            <a:pPr>
              <a:lnSpc>
                <a:spcPct val="80000"/>
              </a:lnSpc>
            </a:pPr>
            <a:r>
              <a:rPr lang="en-US" sz="2400" dirty="0" err="1" smtClean="0"/>
              <a:t>Suplementos</a:t>
            </a:r>
            <a:r>
              <a:rPr lang="en-US" sz="2400" dirty="0" smtClean="0"/>
              <a:t> 1926.21</a:t>
            </a:r>
          </a:p>
          <a:p>
            <a:pPr>
              <a:lnSpc>
                <a:spcPct val="80000"/>
              </a:lnSpc>
            </a:pPr>
            <a:r>
              <a:rPr lang="pt-PT" sz="2400" dirty="0" smtClean="0"/>
              <a:t>Preparar certificados de treinamento.</a:t>
            </a:r>
            <a:endParaRPr lang="en-US" sz="2400" dirty="0"/>
          </a:p>
          <a:p>
            <a:pPr marL="801688" lvl="1" indent="-336550">
              <a:lnSpc>
                <a:spcPct val="80000"/>
              </a:lnSpc>
            </a:pPr>
            <a:r>
              <a:rPr lang="pt-PT" sz="2000" dirty="0" smtClean="0"/>
              <a:t>Guardar os certificados do último treinamento recebido.</a:t>
            </a:r>
            <a:endParaRPr lang="en-US" sz="2000" dirty="0"/>
          </a:p>
          <a:p>
            <a:pPr>
              <a:lnSpc>
                <a:spcPct val="80000"/>
              </a:lnSpc>
            </a:pPr>
            <a:r>
              <a:rPr lang="pt-PT" sz="2400" dirty="0" smtClean="0"/>
              <a:t>Reciclagem profissional para:</a:t>
            </a:r>
            <a:endParaRPr lang="en-US" sz="2400" dirty="0"/>
          </a:p>
          <a:p>
            <a:pPr marL="801688" lvl="1" indent="-336550">
              <a:lnSpc>
                <a:spcPct val="80000"/>
              </a:lnSpc>
            </a:pPr>
            <a:r>
              <a:rPr lang="pt-PT" sz="2000" dirty="0" smtClean="0"/>
              <a:t>Mudanças nos sistemas de proteção contra quedas para em uso ou para o local de trabalho</a:t>
            </a:r>
            <a:endParaRPr lang="en-US" sz="2000" dirty="0"/>
          </a:p>
          <a:p>
            <a:pPr marL="801688" lvl="1" indent="-336550">
              <a:lnSpc>
                <a:spcPct val="80000"/>
              </a:lnSpc>
            </a:pPr>
            <a:r>
              <a:rPr lang="pt-PT" sz="2000" dirty="0" smtClean="0"/>
              <a:t>Quando o empregado</a:t>
            </a:r>
            <a:r>
              <a:rPr lang="en-US" sz="2000" dirty="0" smtClean="0"/>
              <a:t> </a:t>
            </a:r>
            <a:r>
              <a:rPr lang="en-US" sz="2000" dirty="0" err="1" smtClean="0"/>
              <a:t>usa</a:t>
            </a:r>
            <a:r>
              <a:rPr lang="en-US" sz="2000" dirty="0" smtClean="0"/>
              <a:t> </a:t>
            </a:r>
            <a:r>
              <a:rPr lang="en-US" sz="2000" dirty="0" err="1" smtClean="0"/>
              <a:t>os</a:t>
            </a:r>
            <a:r>
              <a:rPr lang="en-US" sz="2000" dirty="0" smtClean="0"/>
              <a:t> </a:t>
            </a:r>
            <a:r>
              <a:rPr lang="en-US" sz="2000" dirty="0" err="1" smtClean="0"/>
              <a:t>sistemas</a:t>
            </a:r>
            <a:r>
              <a:rPr lang="en-US" sz="2000" dirty="0" smtClean="0"/>
              <a:t> de</a:t>
            </a:r>
            <a:r>
              <a:rPr lang="pt-PT" sz="2000" dirty="0" smtClean="0"/>
              <a:t> proteção contra queda inadequademente, é sinal de que a reciclagem é necesária  </a:t>
            </a:r>
          </a:p>
          <a:p>
            <a:pPr marL="801688" lvl="1" indent="-336550">
              <a:lnSpc>
                <a:spcPct val="80000"/>
              </a:lnSpc>
            </a:pPr>
            <a:endParaRPr lang="en-US" sz="2000" dirty="0"/>
          </a:p>
        </p:txBody>
      </p:sp>
      <p:sp>
        <p:nvSpPr>
          <p:cNvPr id="191491"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r>
              <a:rPr lang="en-US" sz="4000" b="1" dirty="0" smtClean="0">
                <a:solidFill>
                  <a:schemeClr val="accent2"/>
                </a:solidFill>
              </a:rPr>
              <a:t> </a:t>
            </a:r>
            <a:r>
              <a:rPr lang="en-US" sz="3800" b="1" dirty="0" err="1" smtClean="0">
                <a:solidFill>
                  <a:schemeClr val="accent2"/>
                </a:solidFill>
              </a:rPr>
              <a:t>Requisitos</a:t>
            </a:r>
            <a:r>
              <a:rPr lang="en-US" sz="3800" b="1" dirty="0" smtClean="0">
                <a:solidFill>
                  <a:schemeClr val="accent2"/>
                </a:solidFill>
              </a:rPr>
              <a:t> do </a:t>
            </a:r>
            <a:r>
              <a:rPr lang="en-US" sz="3800" b="1" dirty="0" err="1" smtClean="0">
                <a:solidFill>
                  <a:schemeClr val="accent2"/>
                </a:solidFill>
              </a:rPr>
              <a:t>Treinamento</a:t>
            </a:r>
            <a:r>
              <a:rPr lang="en-US" sz="3800" b="1" dirty="0" smtClean="0">
                <a:solidFill>
                  <a:schemeClr val="accent2"/>
                </a:solidFill>
              </a:rPr>
              <a:t> 1926.503</a:t>
            </a:r>
            <a:endParaRPr lang="en-US" sz="38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705600" y="5562600"/>
            <a:ext cx="2193904" cy="1009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idx="1"/>
          </p:nvPr>
        </p:nvSpPr>
        <p:spPr>
          <a:xfrm>
            <a:off x="457200" y="2819400"/>
            <a:ext cx="8229600" cy="3041650"/>
          </a:xfrm>
        </p:spPr>
        <p:txBody>
          <a:bodyPr/>
          <a:lstStyle/>
          <a:p>
            <a:r>
              <a:rPr lang="pt-BR" sz="2800" dirty="0" smtClean="0"/>
              <a:t>Sistemas de </a:t>
            </a:r>
            <a:r>
              <a:rPr lang="pt-BR" sz="2800" dirty="0" err="1" smtClean="0"/>
              <a:t>Guardrail</a:t>
            </a:r>
            <a:endParaRPr lang="en-US" sz="2800" dirty="0"/>
          </a:p>
          <a:p>
            <a:r>
              <a:rPr lang="pt-BR" sz="2800" dirty="0" smtClean="0"/>
              <a:t>Sistemas de Redes de Proteção</a:t>
            </a:r>
            <a:endParaRPr lang="en-US" sz="2800" dirty="0"/>
          </a:p>
          <a:p>
            <a:r>
              <a:rPr lang="pt-BR" sz="2800" dirty="0" smtClean="0"/>
              <a:t>Sistemas de Proteção Pessoal contra Queda (diretamente no corpo do trabalhador)</a:t>
            </a:r>
            <a:endParaRPr lang="en-US" sz="2800" dirty="0"/>
          </a:p>
        </p:txBody>
      </p:sp>
      <p:sp>
        <p:nvSpPr>
          <p:cNvPr id="4" name="Espaço Reservado para Número de Slide 3"/>
          <p:cNvSpPr>
            <a:spLocks noGrp="1"/>
          </p:cNvSpPr>
          <p:nvPr>
            <p:ph type="sldNum" sz="quarter" idx="12"/>
          </p:nvPr>
        </p:nvSpPr>
        <p:spPr/>
        <p:txBody>
          <a:bodyPr/>
          <a:lstStyle/>
          <a:p>
            <a:fld id="{3D997796-638D-4867-8885-7FDAB64FAFC4}" type="slidenum">
              <a:rPr lang="en-US"/>
              <a:pPr/>
              <a:t>86</a:t>
            </a:fld>
            <a:endParaRPr lang="en-US"/>
          </a:p>
        </p:txBody>
      </p:sp>
      <p:sp>
        <p:nvSpPr>
          <p:cNvPr id="193539" name="Rectangle 3"/>
          <p:cNvSpPr>
            <a:spLocks noChangeArrowheads="1"/>
          </p:cNvSpPr>
          <p:nvPr/>
        </p:nvSpPr>
        <p:spPr bwMode="auto">
          <a:xfrm>
            <a:off x="457200" y="304800"/>
            <a:ext cx="8229600" cy="1752600"/>
          </a:xfrm>
          <a:prstGeom prst="rect">
            <a:avLst/>
          </a:prstGeom>
          <a:noFill/>
          <a:ln w="9525">
            <a:noFill/>
            <a:miter lim="800000"/>
            <a:headEnd/>
            <a:tailEnd/>
          </a:ln>
          <a:effectLst/>
        </p:spPr>
        <p:txBody>
          <a:bodyPr anchor="ctr"/>
          <a:lstStyle/>
          <a:p>
            <a:pPr algn="ctr"/>
            <a:r>
              <a:rPr lang="pt-BR" sz="4400" b="1" dirty="0" smtClean="0">
                <a:solidFill>
                  <a:schemeClr val="accent2"/>
                </a:solidFill>
              </a:rPr>
              <a:t>Sistemas Convencionais de Proteção contra Quedas</a:t>
            </a:r>
            <a:endParaRPr lang="en-US" sz="44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705600" y="5562600"/>
            <a:ext cx="2193904" cy="1009100"/>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p:cNvSpPr>
          <p:nvPr/>
        </p:nvSpPr>
        <p:spPr bwMode="auto">
          <a:xfrm>
            <a:off x="0" y="685800"/>
            <a:ext cx="9144000" cy="701675"/>
          </a:xfrm>
          <a:prstGeom prst="rect">
            <a:avLst/>
          </a:prstGeom>
          <a:noFill/>
          <a:ln w="9525">
            <a:noFill/>
            <a:miter lim="800000"/>
            <a:headEnd/>
            <a:tailEnd/>
          </a:ln>
        </p:spPr>
        <p:txBody>
          <a:bodyPr>
            <a:prstTxWarp prst="textNoShape">
              <a:avLst/>
            </a:prstTxWarp>
            <a:spAutoFit/>
          </a:bodyPr>
          <a:lstStyle/>
          <a:p>
            <a:pPr eaLnBrk="0" hangingPunct="0"/>
            <a:endParaRPr lang="pt-BR" sz="4000"/>
          </a:p>
        </p:txBody>
      </p:sp>
      <p:sp>
        <p:nvSpPr>
          <p:cNvPr id="192515" name="Text Box 3"/>
          <p:cNvSpPr txBox="1">
            <a:spLocks noChangeArrowheads="1"/>
          </p:cNvSpPr>
          <p:nvPr/>
        </p:nvSpPr>
        <p:spPr bwMode="auto">
          <a:xfrm>
            <a:off x="685800" y="2057400"/>
            <a:ext cx="7162800" cy="579438"/>
          </a:xfrm>
          <a:prstGeom prst="rect">
            <a:avLst/>
          </a:prstGeom>
          <a:noFill/>
          <a:ln w="9525">
            <a:noFill/>
            <a:miter lim="800000"/>
            <a:headEnd/>
            <a:tailEnd/>
          </a:ln>
        </p:spPr>
        <p:txBody>
          <a:bodyPr>
            <a:prstTxWarp prst="textNoShape">
              <a:avLst/>
            </a:prstTxWarp>
            <a:spAutoFit/>
          </a:bodyPr>
          <a:lstStyle/>
          <a:p>
            <a:pPr eaLnBrk="0" hangingPunct="0">
              <a:spcBef>
                <a:spcPct val="50000"/>
              </a:spcBef>
            </a:pPr>
            <a:endParaRPr lang="pt-BR" sz="3200" i="1"/>
          </a:p>
        </p:txBody>
      </p:sp>
      <p:pic>
        <p:nvPicPr>
          <p:cNvPr id="20484" name="Picture 5" descr="Slide4"/>
          <p:cNvPicPr>
            <a:picLocks noChangeAspect="1" noChangeArrowheads="1"/>
          </p:cNvPicPr>
          <p:nvPr/>
        </p:nvPicPr>
        <p:blipFill>
          <a:blip r:embed="rId3"/>
          <a:srcRect/>
          <a:stretch>
            <a:fillRect/>
          </a:stretch>
        </p:blipFill>
        <p:spPr bwMode="auto">
          <a:xfrm>
            <a:off x="228600" y="1752600"/>
            <a:ext cx="2435225" cy="3305175"/>
          </a:xfrm>
          <a:prstGeom prst="rect">
            <a:avLst/>
          </a:prstGeom>
          <a:noFill/>
          <a:ln w="9525">
            <a:solidFill>
              <a:schemeClr val="accent2"/>
            </a:solidFill>
            <a:miter lim="800000"/>
            <a:headEnd/>
            <a:tailEnd/>
          </a:ln>
        </p:spPr>
      </p:pic>
      <p:pic>
        <p:nvPicPr>
          <p:cNvPr id="20485" name="Picture 6" descr="Slide6"/>
          <p:cNvPicPr>
            <a:picLocks noChangeAspect="1" noChangeArrowheads="1"/>
          </p:cNvPicPr>
          <p:nvPr/>
        </p:nvPicPr>
        <p:blipFill>
          <a:blip r:embed="rId4"/>
          <a:srcRect/>
          <a:stretch>
            <a:fillRect/>
          </a:stretch>
        </p:blipFill>
        <p:spPr bwMode="auto">
          <a:xfrm>
            <a:off x="6324600" y="1752600"/>
            <a:ext cx="2586038" cy="3305175"/>
          </a:xfrm>
          <a:prstGeom prst="rect">
            <a:avLst/>
          </a:prstGeom>
          <a:noFill/>
          <a:ln w="9525">
            <a:solidFill>
              <a:schemeClr val="accent2"/>
            </a:solidFill>
            <a:miter lim="800000"/>
            <a:headEnd/>
            <a:tailEnd/>
          </a:ln>
        </p:spPr>
      </p:pic>
      <p:pic>
        <p:nvPicPr>
          <p:cNvPr id="20486" name="Picture 7" descr="Slide15"/>
          <p:cNvPicPr>
            <a:picLocks noChangeAspect="1" noChangeArrowheads="1"/>
          </p:cNvPicPr>
          <p:nvPr/>
        </p:nvPicPr>
        <p:blipFill>
          <a:blip r:embed="rId5"/>
          <a:srcRect/>
          <a:stretch>
            <a:fillRect/>
          </a:stretch>
        </p:blipFill>
        <p:spPr bwMode="auto">
          <a:xfrm>
            <a:off x="2743200" y="1752600"/>
            <a:ext cx="3505200" cy="3305175"/>
          </a:xfrm>
          <a:prstGeom prst="rect">
            <a:avLst/>
          </a:prstGeom>
          <a:noFill/>
          <a:ln w="9525">
            <a:solidFill>
              <a:schemeClr val="accent2"/>
            </a:solidFill>
            <a:miter lim="800000"/>
            <a:headEnd/>
            <a:tailEnd/>
          </a:ln>
        </p:spPr>
      </p:pic>
      <p:sp>
        <p:nvSpPr>
          <p:cNvPr id="192519" name="Rectangle 8"/>
          <p:cNvSpPr>
            <a:spLocks noChangeArrowheads="1"/>
          </p:cNvSpPr>
          <p:nvPr/>
        </p:nvSpPr>
        <p:spPr bwMode="auto">
          <a:xfrm>
            <a:off x="539750" y="620713"/>
            <a:ext cx="8229600" cy="1143000"/>
          </a:xfrm>
          <a:prstGeom prst="rect">
            <a:avLst/>
          </a:prstGeom>
          <a:noFill/>
          <a:ln w="9525">
            <a:noFill/>
            <a:miter lim="800000"/>
            <a:headEnd/>
            <a:tailEnd/>
          </a:ln>
        </p:spPr>
        <p:txBody>
          <a:bodyPr anchor="ctr">
            <a:prstTxWarp prst="textNoShape">
              <a:avLst/>
            </a:prstTxWarp>
          </a:bodyPr>
          <a:lstStyle/>
          <a:p>
            <a:r>
              <a:rPr lang="pt-BR" sz="4000" b="1" u="sng" dirty="0" smtClean="0">
                <a:solidFill>
                  <a:schemeClr val="tx2"/>
                </a:solidFill>
              </a:rPr>
              <a:t>Proteção contra Quedas </a:t>
            </a:r>
            <a:endParaRPr lang="en-US" sz="4000" b="1" u="sng" dirty="0">
              <a:solidFill>
                <a:schemeClr val="tx2"/>
              </a:solidFill>
            </a:endParaRPr>
          </a:p>
        </p:txBody>
      </p:sp>
      <p:pic>
        <p:nvPicPr>
          <p:cNvPr id="8" name="Picture 7" descr="BIC Logo.jpg"/>
          <p:cNvPicPr>
            <a:picLocks noChangeAspect="1"/>
          </p:cNvPicPr>
          <p:nvPr/>
        </p:nvPicPr>
        <p:blipFill>
          <a:blip r:embed="rId6"/>
          <a:stretch>
            <a:fillRect/>
          </a:stretch>
        </p:blipFill>
        <p:spPr>
          <a:xfrm>
            <a:off x="6858000" y="5805268"/>
            <a:ext cx="1752600" cy="7805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ox(in)">
                                      <p:cBhvr>
                                        <p:cTn id="7" dur="500"/>
                                        <p:tgtEl>
                                          <p:spTgt spid="2048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486"/>
                                        </p:tgtEl>
                                        <p:attrNameLst>
                                          <p:attrName>style.visibility</p:attrName>
                                        </p:attrNameLst>
                                      </p:cBhvr>
                                      <p:to>
                                        <p:strVal val="visible"/>
                                      </p:to>
                                    </p:set>
                                    <p:animEffect transition="in" filter="box(in)">
                                      <p:cBhvr>
                                        <p:cTn id="12" dur="500"/>
                                        <p:tgtEl>
                                          <p:spTgt spid="2048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485"/>
                                        </p:tgtEl>
                                        <p:attrNameLst>
                                          <p:attrName>style.visibility</p:attrName>
                                        </p:attrNameLst>
                                      </p:cBhvr>
                                      <p:to>
                                        <p:strVal val="visible"/>
                                      </p:to>
                                    </p:set>
                                    <p:animEffect transition="in" filter="box(in)">
                                      <p:cBhvr>
                                        <p:cTn id="17"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idx="1"/>
          </p:nvPr>
        </p:nvSpPr>
        <p:spPr>
          <a:xfrm>
            <a:off x="457200" y="1898650"/>
            <a:ext cx="8229600" cy="3962400"/>
          </a:xfrm>
        </p:spPr>
        <p:txBody>
          <a:bodyPr/>
          <a:lstStyle/>
          <a:p>
            <a:endParaRPr lang="en-US" sz="2800" dirty="0"/>
          </a:p>
          <a:p>
            <a:endParaRPr lang="en-US" sz="2800" dirty="0"/>
          </a:p>
          <a:p>
            <a:pPr algn="ctr">
              <a:buFontTx/>
              <a:buNone/>
            </a:pPr>
            <a:r>
              <a:rPr lang="pt-BR" sz="2800" dirty="0" smtClean="0"/>
              <a:t>Sistemas de </a:t>
            </a:r>
            <a:r>
              <a:rPr lang="pt-BR" sz="2800" dirty="0" err="1" smtClean="0"/>
              <a:t>Guardrail</a:t>
            </a:r>
            <a:endParaRPr lang="en-US" sz="2800" dirty="0"/>
          </a:p>
          <a:p>
            <a:pPr algn="ctr">
              <a:buFontTx/>
              <a:buNone/>
            </a:pPr>
            <a:r>
              <a:rPr lang="en-US" sz="2800" dirty="0"/>
              <a:t>1926.502(b)</a:t>
            </a:r>
          </a:p>
        </p:txBody>
      </p:sp>
      <p:sp>
        <p:nvSpPr>
          <p:cNvPr id="4" name="Espaço Reservado para Número de Slide 3"/>
          <p:cNvSpPr>
            <a:spLocks noGrp="1"/>
          </p:cNvSpPr>
          <p:nvPr>
            <p:ph type="sldNum" sz="quarter" idx="12"/>
          </p:nvPr>
        </p:nvSpPr>
        <p:spPr/>
        <p:txBody>
          <a:bodyPr/>
          <a:lstStyle/>
          <a:p>
            <a:fld id="{A101FFE6-9A34-4D2F-808C-11FD61B94DE4}" type="slidenum">
              <a:rPr lang="en-US"/>
              <a:pPr/>
              <a:t>88</a:t>
            </a:fld>
            <a:endParaRPr lang="en-US"/>
          </a:p>
        </p:txBody>
      </p:sp>
      <p:sp>
        <p:nvSpPr>
          <p:cNvPr id="195587" name="Rectangle 3"/>
          <p:cNvSpPr>
            <a:spLocks noChangeArrowheads="1"/>
          </p:cNvSpPr>
          <p:nvPr/>
        </p:nvSpPr>
        <p:spPr bwMode="auto">
          <a:xfrm>
            <a:off x="457200" y="228600"/>
            <a:ext cx="8229600" cy="1981200"/>
          </a:xfrm>
          <a:prstGeom prst="rect">
            <a:avLst/>
          </a:prstGeom>
          <a:noFill/>
          <a:ln w="9525">
            <a:noFill/>
            <a:miter lim="800000"/>
            <a:headEnd/>
            <a:tailEnd/>
          </a:ln>
          <a:effectLst/>
        </p:spPr>
        <p:txBody>
          <a:bodyPr anchor="ctr"/>
          <a:lstStyle/>
          <a:p>
            <a:pPr algn="ctr"/>
            <a:r>
              <a:rPr lang="pt-BR" sz="4400" b="1" dirty="0" smtClean="0">
                <a:solidFill>
                  <a:schemeClr val="accent2"/>
                </a:solidFill>
              </a:rPr>
              <a:t>Sistemas Convencionais de </a:t>
            </a:r>
            <a:r>
              <a:rPr lang="pt-BR" sz="4400" b="1" dirty="0" err="1" smtClean="0">
                <a:solidFill>
                  <a:schemeClr val="accent2"/>
                </a:solidFill>
              </a:rPr>
              <a:t>Guardrail</a:t>
            </a:r>
            <a:endParaRPr lang="en-US" sz="44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705600" y="5562600"/>
            <a:ext cx="2193904" cy="1009100"/>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idx="1"/>
          </p:nvPr>
        </p:nvSpPr>
        <p:spPr>
          <a:xfrm>
            <a:off x="457200" y="1600200"/>
            <a:ext cx="8382000" cy="4419600"/>
          </a:xfrm>
        </p:spPr>
        <p:txBody>
          <a:bodyPr/>
          <a:lstStyle/>
          <a:p>
            <a:r>
              <a:rPr lang="pt-PT" sz="2400" dirty="0" smtClean="0"/>
              <a:t>Requisitos para sistemas guardrail incluem</a:t>
            </a:r>
            <a:endParaRPr lang="en-US" sz="2400" dirty="0"/>
          </a:p>
          <a:p>
            <a:pPr marL="801688" lvl="1" indent="-336550"/>
            <a:r>
              <a:rPr lang="pt-PT" sz="2400" dirty="0" smtClean="0"/>
              <a:t>Proteção da parte de cima 42 "+ / - 3"</a:t>
            </a:r>
            <a:endParaRPr lang="en-US" sz="2400" dirty="0"/>
          </a:p>
          <a:p>
            <a:pPr marL="1144588" lvl="2"/>
            <a:r>
              <a:rPr lang="pt-PT" dirty="0" smtClean="0"/>
              <a:t>Devem suportar 200 libras (pounds)  - 1.926,502 (b) (1) &amp; 1926,502 (b) (3)</a:t>
            </a:r>
            <a:endParaRPr lang="en-US" dirty="0"/>
          </a:p>
          <a:p>
            <a:pPr marL="801688" lvl="1" indent="-336550"/>
            <a:r>
              <a:rPr lang="pt-BR" sz="2400" dirty="0" smtClean="0"/>
              <a:t>Proteção do meio</a:t>
            </a:r>
            <a:endParaRPr lang="en-US" sz="2400" dirty="0"/>
          </a:p>
          <a:p>
            <a:pPr marL="1144588" lvl="2"/>
            <a:r>
              <a:rPr lang="pt-PT" dirty="0" smtClean="0"/>
              <a:t>Deve resistir a 150 libras (pounds) </a:t>
            </a:r>
            <a:r>
              <a:rPr lang="en-US" dirty="0" smtClean="0"/>
              <a:t> - 1.926,502 (b) (2) (</a:t>
            </a:r>
            <a:r>
              <a:rPr lang="en-US" dirty="0" err="1" smtClean="0"/>
              <a:t>i</a:t>
            </a:r>
            <a:r>
              <a:rPr lang="en-US" dirty="0" smtClean="0"/>
              <a:t>) &amp; 1.926,502 (b) (5)</a:t>
            </a:r>
            <a:endParaRPr lang="en-US" dirty="0"/>
          </a:p>
          <a:p>
            <a:pPr marL="801688" lvl="1" indent="-336550"/>
            <a:r>
              <a:rPr lang="pt-PT" sz="2400" dirty="0" smtClean="0"/>
              <a:t>Superfície da guardrail para evitar perfurações, dilacerações e rasgos na roupa - 1926.502 (b) (6)</a:t>
            </a:r>
            <a:endParaRPr lang="en-US" sz="2400" dirty="0"/>
          </a:p>
          <a:p>
            <a:pPr marL="801688" lvl="1" indent="-336550"/>
            <a:r>
              <a:rPr lang="pt-PT" sz="2400" dirty="0" smtClean="0"/>
              <a:t>Nenhuma aço ou plástico dobrado - 1926.502 (b)(8)</a:t>
            </a:r>
            <a:endParaRPr lang="en-US" sz="2400" dirty="0"/>
          </a:p>
        </p:txBody>
      </p:sp>
      <p:sp>
        <p:nvSpPr>
          <p:cNvPr id="4" name="Espaço Reservado para Número de Slide 3"/>
          <p:cNvSpPr>
            <a:spLocks noGrp="1"/>
          </p:cNvSpPr>
          <p:nvPr>
            <p:ph type="sldNum" sz="quarter" idx="12"/>
          </p:nvPr>
        </p:nvSpPr>
        <p:spPr/>
        <p:txBody>
          <a:bodyPr/>
          <a:lstStyle/>
          <a:p>
            <a:fld id="{4270FD09-D169-4E8E-8A20-27B1DBD689BC}" type="slidenum">
              <a:rPr lang="en-US"/>
              <a:pPr/>
              <a:t>89</a:t>
            </a:fld>
            <a:endParaRPr lang="en-US"/>
          </a:p>
        </p:txBody>
      </p:sp>
      <p:sp>
        <p:nvSpPr>
          <p:cNvPr id="197635"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4000" b="1" dirty="0" err="1" smtClean="0">
                <a:solidFill>
                  <a:schemeClr val="accent2"/>
                </a:solidFill>
              </a:rPr>
              <a:t>Sistemas</a:t>
            </a:r>
            <a:r>
              <a:rPr lang="en-US" sz="4000" b="1" dirty="0" smtClean="0">
                <a:solidFill>
                  <a:schemeClr val="accent2"/>
                </a:solidFill>
              </a:rPr>
              <a:t> de Guardrail</a:t>
            </a:r>
            <a:r>
              <a:rPr lang="en-US" sz="4000" b="1" dirty="0">
                <a:solidFill>
                  <a:schemeClr val="accent2"/>
                </a:solidFill>
              </a:rPr>
              <a:t/>
            </a:r>
            <a:br>
              <a:rPr lang="en-US" sz="4000" b="1" dirty="0">
                <a:solidFill>
                  <a:schemeClr val="accent2"/>
                </a:solidFill>
              </a:rPr>
            </a:br>
            <a:r>
              <a:rPr lang="en-US" sz="4000" b="1" dirty="0">
                <a:solidFill>
                  <a:schemeClr val="accent2"/>
                </a:solidFill>
              </a:rPr>
              <a:t>1926.502(b)</a:t>
            </a:r>
          </a:p>
        </p:txBody>
      </p:sp>
      <p:pic>
        <p:nvPicPr>
          <p:cNvPr id="5" name="Picture 4" descr="BIC Logo.jpg"/>
          <p:cNvPicPr>
            <a:picLocks noChangeAspect="1"/>
          </p:cNvPicPr>
          <p:nvPr/>
        </p:nvPicPr>
        <p:blipFill>
          <a:blip r:embed="rId3"/>
          <a:stretch>
            <a:fillRect/>
          </a:stretch>
        </p:blipFill>
        <p:spPr>
          <a:xfrm>
            <a:off x="6705600" y="5712375"/>
            <a:ext cx="2193904" cy="1009100"/>
          </a:xfrm>
          <a:prstGeom prst="rect">
            <a:avLst/>
          </a:prstGeom>
        </p:spPr>
      </p:pic>
    </p:spTree>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0" y="1447800"/>
            <a:ext cx="9144000" cy="39624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8800">
                <a:solidFill>
                  <a:srgbClr val="003300"/>
                </a:solidFill>
                <a:ea typeface="ＭＳ Ｐゴシック" pitchFamily="-112" charset="-128"/>
                <a:cs typeface="ＭＳ Ｐゴシック" pitchFamily="-112" charset="-128"/>
              </a:rPr>
              <a:t>Esta mensagem, é uma...</a:t>
            </a:r>
          </a:p>
        </p:txBody>
      </p:sp>
      <p:pic>
        <p:nvPicPr>
          <p:cNvPr id="3" name="Picture 2"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fld id="{D496FF76-E50D-472A-A06C-77DC3558047A}" type="slidenum">
              <a:rPr lang="en-US"/>
              <a:pPr/>
              <a:t>90</a:t>
            </a:fld>
            <a:endParaRPr lang="en-US"/>
          </a:p>
        </p:txBody>
      </p:sp>
      <p:pic>
        <p:nvPicPr>
          <p:cNvPr id="199682" name="Picture 2"/>
          <p:cNvPicPr>
            <a:picLocks noChangeAspect="1" noChangeArrowheads="1"/>
          </p:cNvPicPr>
          <p:nvPr/>
        </p:nvPicPr>
        <p:blipFill>
          <a:blip r:embed="rId3" cstate="print"/>
          <a:srcRect/>
          <a:stretch>
            <a:fillRect/>
          </a:stretch>
        </p:blipFill>
        <p:spPr bwMode="auto">
          <a:xfrm>
            <a:off x="1676400" y="990600"/>
            <a:ext cx="5676900" cy="3729038"/>
          </a:xfrm>
          <a:prstGeom prst="rect">
            <a:avLst/>
          </a:prstGeom>
          <a:noFill/>
          <a:ln w="9525">
            <a:noFill/>
            <a:miter lim="800000"/>
            <a:headEnd/>
            <a:tailEnd/>
          </a:ln>
          <a:effectLst/>
        </p:spPr>
      </p:pic>
      <p:sp>
        <p:nvSpPr>
          <p:cNvPr id="199683"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pt-BR" sz="4000" b="1" dirty="0" smtClean="0">
                <a:solidFill>
                  <a:schemeClr val="accent2"/>
                </a:solidFill>
              </a:rPr>
              <a:t>Sistemas de </a:t>
            </a:r>
            <a:r>
              <a:rPr lang="pt-BR" sz="4000" b="1" dirty="0" err="1" smtClean="0">
                <a:solidFill>
                  <a:schemeClr val="accent2"/>
                </a:solidFill>
              </a:rPr>
              <a:t>Guardrail</a:t>
            </a:r>
            <a:endParaRPr lang="en-US" sz="4000" b="1" dirty="0">
              <a:solidFill>
                <a:schemeClr val="accent2"/>
              </a:solidFill>
            </a:endParaRPr>
          </a:p>
        </p:txBody>
      </p:sp>
      <p:sp>
        <p:nvSpPr>
          <p:cNvPr id="199684" name="Text Box 4"/>
          <p:cNvSpPr txBox="1">
            <a:spLocks noChangeArrowheads="1"/>
          </p:cNvSpPr>
          <p:nvPr/>
        </p:nvSpPr>
        <p:spPr bwMode="auto">
          <a:xfrm>
            <a:off x="1676400" y="4953000"/>
            <a:ext cx="5714514" cy="646331"/>
          </a:xfrm>
          <a:prstGeom prst="rect">
            <a:avLst/>
          </a:prstGeom>
          <a:noFill/>
          <a:ln w="9525">
            <a:noFill/>
            <a:miter lim="800000"/>
            <a:headEnd/>
            <a:tailEnd/>
          </a:ln>
          <a:effectLst/>
        </p:spPr>
        <p:txBody>
          <a:bodyPr wrap="square">
            <a:spAutoFit/>
          </a:bodyPr>
          <a:lstStyle/>
          <a:p>
            <a:pPr algn="l"/>
            <a:r>
              <a:rPr lang="pt-BR" dirty="0" smtClean="0"/>
              <a:t>Aqui vemos, o segundo andar, completamente </a:t>
            </a:r>
          </a:p>
          <a:p>
            <a:pPr algn="l"/>
            <a:r>
              <a:rPr lang="pt-BR" dirty="0" smtClean="0"/>
              <a:t>protegido pelo sistema de </a:t>
            </a:r>
            <a:r>
              <a:rPr lang="pt-BR" dirty="0" err="1" smtClean="0"/>
              <a:t>guardrail</a:t>
            </a:r>
            <a:r>
              <a:rPr lang="pt-BR" dirty="0" smtClean="0"/>
              <a:t>.</a:t>
            </a:r>
            <a:endParaRPr lang="en-US" dirty="0"/>
          </a:p>
        </p:txBody>
      </p:sp>
      <p:pic>
        <p:nvPicPr>
          <p:cNvPr id="6" name="Picture 5" descr="BIC Logo.jpg"/>
          <p:cNvPicPr>
            <a:picLocks noChangeAspect="1"/>
          </p:cNvPicPr>
          <p:nvPr/>
        </p:nvPicPr>
        <p:blipFill>
          <a:blip r:embed="rId4"/>
          <a:stretch>
            <a:fillRect/>
          </a:stretch>
        </p:blipFill>
        <p:spPr>
          <a:xfrm>
            <a:off x="6705600" y="5638800"/>
            <a:ext cx="2193904"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fld id="{8F173D1D-4FA0-414C-8472-5F2FF66F2AC3}" type="slidenum">
              <a:rPr lang="en-US"/>
              <a:pPr/>
              <a:t>91</a:t>
            </a:fld>
            <a:endParaRPr lang="en-US"/>
          </a:p>
        </p:txBody>
      </p:sp>
      <p:pic>
        <p:nvPicPr>
          <p:cNvPr id="201730" name="Picture 2"/>
          <p:cNvPicPr>
            <a:picLocks noChangeAspect="1" noChangeArrowheads="1"/>
          </p:cNvPicPr>
          <p:nvPr/>
        </p:nvPicPr>
        <p:blipFill>
          <a:blip r:embed="rId3" cstate="print"/>
          <a:srcRect/>
          <a:stretch>
            <a:fillRect/>
          </a:stretch>
        </p:blipFill>
        <p:spPr bwMode="auto">
          <a:xfrm>
            <a:off x="1981200" y="1066800"/>
            <a:ext cx="5046662" cy="3189288"/>
          </a:xfrm>
          <a:prstGeom prst="rect">
            <a:avLst/>
          </a:prstGeom>
          <a:noFill/>
          <a:ln w="9525">
            <a:noFill/>
            <a:miter lim="800000"/>
            <a:headEnd/>
            <a:tailEnd/>
          </a:ln>
          <a:effectLst/>
        </p:spPr>
      </p:pic>
      <p:sp>
        <p:nvSpPr>
          <p:cNvPr id="201731" name="Rectangle 3"/>
          <p:cNvSpPr>
            <a:spLocks noChangeArrowheads="1"/>
          </p:cNvSpPr>
          <p:nvPr/>
        </p:nvSpPr>
        <p:spPr bwMode="auto">
          <a:xfrm>
            <a:off x="457200" y="228600"/>
            <a:ext cx="8229600" cy="609600"/>
          </a:xfrm>
          <a:prstGeom prst="rect">
            <a:avLst/>
          </a:prstGeom>
          <a:noFill/>
          <a:ln w="9525">
            <a:noFill/>
            <a:miter lim="800000"/>
            <a:headEnd/>
            <a:tailEnd/>
          </a:ln>
          <a:effectLst/>
        </p:spPr>
        <p:txBody>
          <a:bodyPr anchor="ctr"/>
          <a:lstStyle/>
          <a:p>
            <a:pPr algn="ctr"/>
            <a:r>
              <a:rPr lang="pt-BR" sz="4000" b="1" dirty="0" smtClean="0">
                <a:solidFill>
                  <a:schemeClr val="accent2"/>
                </a:solidFill>
              </a:rPr>
              <a:t>Sistemas de </a:t>
            </a:r>
            <a:r>
              <a:rPr lang="pt-BR" sz="4000" b="1" dirty="0" err="1" smtClean="0">
                <a:solidFill>
                  <a:schemeClr val="accent2"/>
                </a:solidFill>
              </a:rPr>
              <a:t>Guardrail</a:t>
            </a:r>
            <a:endParaRPr lang="en-US" sz="4000" b="1" dirty="0">
              <a:solidFill>
                <a:schemeClr val="accent2"/>
              </a:solidFill>
            </a:endParaRPr>
          </a:p>
        </p:txBody>
      </p:sp>
      <p:sp>
        <p:nvSpPr>
          <p:cNvPr id="201732" name="Text Box 4"/>
          <p:cNvSpPr txBox="1">
            <a:spLocks noChangeArrowheads="1"/>
          </p:cNvSpPr>
          <p:nvPr/>
        </p:nvSpPr>
        <p:spPr bwMode="auto">
          <a:xfrm>
            <a:off x="0" y="4495800"/>
            <a:ext cx="8534400" cy="1477328"/>
          </a:xfrm>
          <a:prstGeom prst="rect">
            <a:avLst/>
          </a:prstGeom>
          <a:noFill/>
          <a:ln w="9525">
            <a:noFill/>
            <a:miter lim="800000"/>
            <a:headEnd/>
            <a:tailEnd/>
          </a:ln>
          <a:effectLst/>
        </p:spPr>
        <p:txBody>
          <a:bodyPr>
            <a:spAutoFit/>
          </a:bodyPr>
          <a:lstStyle/>
          <a:p>
            <a:pPr marL="231775" indent="-231775" algn="l">
              <a:buFontTx/>
              <a:buChar char="•"/>
            </a:pPr>
            <a:r>
              <a:rPr lang="pt-PT" dirty="0" smtClean="0"/>
              <a:t>Um painel de parede pré-frabricado, posicionado para a instalação, está em uma área totalmente protegida – o potencial de queda da estrutura foi eliminado.</a:t>
            </a:r>
            <a:r>
              <a:rPr lang="en-US" dirty="0" smtClean="0"/>
              <a:t> </a:t>
            </a:r>
            <a:endParaRPr lang="en-US" dirty="0"/>
          </a:p>
          <a:p>
            <a:pPr marL="231775" indent="-231775" algn="l">
              <a:buFontTx/>
              <a:buChar char="•"/>
            </a:pPr>
            <a:r>
              <a:rPr lang="pt-PT" dirty="0" smtClean="0"/>
              <a:t>A escada também foi protegida por guardrails – eliminando o risco de quedas nessa área.</a:t>
            </a:r>
            <a:endParaRPr lang="en-US" dirty="0"/>
          </a:p>
        </p:txBody>
      </p:sp>
      <p:pic>
        <p:nvPicPr>
          <p:cNvPr id="6" name="Picture 5" descr="BIC Logo.jpg"/>
          <p:cNvPicPr>
            <a:picLocks noChangeAspect="1"/>
          </p:cNvPicPr>
          <p:nvPr/>
        </p:nvPicPr>
        <p:blipFill>
          <a:blip r:embed="rId4"/>
          <a:stretch>
            <a:fillRect/>
          </a:stretch>
        </p:blipFill>
        <p:spPr>
          <a:xfrm>
            <a:off x="6705600" y="5715000"/>
            <a:ext cx="2193904" cy="856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2"/>
          <p:cNvSpPr>
            <a:spLocks noGrp="1"/>
          </p:cNvSpPr>
          <p:nvPr>
            <p:ph type="sldNum" sz="quarter" idx="12"/>
          </p:nvPr>
        </p:nvSpPr>
        <p:spPr/>
        <p:txBody>
          <a:bodyPr/>
          <a:lstStyle/>
          <a:p>
            <a:fld id="{726B2CDB-7DBC-4B50-9EA7-566BD4641BEF}" type="slidenum">
              <a:rPr lang="en-US"/>
              <a:pPr/>
              <a:t>92</a:t>
            </a:fld>
            <a:endParaRPr lang="en-US"/>
          </a:p>
        </p:txBody>
      </p:sp>
      <p:sp>
        <p:nvSpPr>
          <p:cNvPr id="203779"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4000" b="1" dirty="0" err="1" smtClean="0">
                <a:solidFill>
                  <a:schemeClr val="accent2"/>
                </a:solidFill>
              </a:rPr>
              <a:t>Sistemas</a:t>
            </a:r>
            <a:r>
              <a:rPr lang="en-US" sz="4000" b="1" dirty="0" smtClean="0">
                <a:solidFill>
                  <a:schemeClr val="accent2"/>
                </a:solidFill>
              </a:rPr>
              <a:t> de Guardrail</a:t>
            </a:r>
            <a:endParaRPr lang="en-US" sz="4000" b="1" dirty="0">
              <a:solidFill>
                <a:schemeClr val="accent2"/>
              </a:solidFill>
            </a:endParaRPr>
          </a:p>
        </p:txBody>
      </p:sp>
      <p:sp>
        <p:nvSpPr>
          <p:cNvPr id="203783" name="Text Box 7"/>
          <p:cNvSpPr txBox="1">
            <a:spLocks noChangeArrowheads="1"/>
          </p:cNvSpPr>
          <p:nvPr/>
        </p:nvSpPr>
        <p:spPr bwMode="auto">
          <a:xfrm>
            <a:off x="304800" y="4419600"/>
            <a:ext cx="8553450" cy="1200329"/>
          </a:xfrm>
          <a:prstGeom prst="rect">
            <a:avLst/>
          </a:prstGeom>
          <a:noFill/>
          <a:ln w="9525">
            <a:noFill/>
            <a:miter lim="800000"/>
            <a:headEnd/>
            <a:tailEnd/>
          </a:ln>
          <a:effectLst/>
        </p:spPr>
        <p:txBody>
          <a:bodyPr>
            <a:spAutoFit/>
          </a:bodyPr>
          <a:lstStyle/>
          <a:p>
            <a:pPr algn="l">
              <a:spcBef>
                <a:spcPct val="30000"/>
              </a:spcBef>
            </a:pPr>
            <a:r>
              <a:rPr lang="pt-PT" dirty="0" smtClean="0"/>
              <a:t>Suportes para sistemas de guardrail podem ser montados na superf</a:t>
            </a:r>
            <a:r>
              <a:rPr lang="pt-BR" dirty="0" err="1" smtClean="0"/>
              <a:t>ície</a:t>
            </a:r>
            <a:r>
              <a:rPr lang="pt-BR" dirty="0" smtClean="0"/>
              <a:t> da parede</a:t>
            </a:r>
            <a:r>
              <a:rPr lang="pt-PT" dirty="0" smtClean="0"/>
              <a:t> da estrutura ou usando um suporte para apoiá-lo na beirada da estrutura. De qualquer forma, os empregadores devem verificar as instruções do fabricante ou consultar um engenheiro profissional registrado para fazer a instalação </a:t>
            </a:r>
            <a:r>
              <a:rPr lang="en-US" dirty="0" smtClean="0"/>
              <a:t>. </a:t>
            </a:r>
            <a:endParaRPr lang="en-US" dirty="0"/>
          </a:p>
        </p:txBody>
      </p:sp>
      <p:pic>
        <p:nvPicPr>
          <p:cNvPr id="203784" name="Picture 8"/>
          <p:cNvPicPr>
            <a:picLocks noChangeAspect="1" noChangeArrowheads="1"/>
          </p:cNvPicPr>
          <p:nvPr/>
        </p:nvPicPr>
        <p:blipFill>
          <a:blip r:embed="rId3" cstate="print"/>
          <a:srcRect/>
          <a:stretch>
            <a:fillRect/>
          </a:stretch>
        </p:blipFill>
        <p:spPr bwMode="auto">
          <a:xfrm>
            <a:off x="1752600" y="1066800"/>
            <a:ext cx="2366963" cy="3181350"/>
          </a:xfrm>
          <a:prstGeom prst="rect">
            <a:avLst/>
          </a:prstGeom>
          <a:noFill/>
          <a:ln w="9525">
            <a:noFill/>
            <a:miter lim="800000"/>
            <a:headEnd/>
            <a:tailEnd/>
          </a:ln>
          <a:effectLst/>
        </p:spPr>
      </p:pic>
      <p:pic>
        <p:nvPicPr>
          <p:cNvPr id="203785" name="Picture 9"/>
          <p:cNvPicPr>
            <a:picLocks noChangeAspect="1" noChangeArrowheads="1"/>
          </p:cNvPicPr>
          <p:nvPr/>
        </p:nvPicPr>
        <p:blipFill>
          <a:blip r:embed="rId4" cstate="print"/>
          <a:srcRect/>
          <a:stretch>
            <a:fillRect/>
          </a:stretch>
        </p:blipFill>
        <p:spPr bwMode="auto">
          <a:xfrm>
            <a:off x="4648200" y="1066800"/>
            <a:ext cx="2830512" cy="3171825"/>
          </a:xfrm>
          <a:prstGeom prst="rect">
            <a:avLst/>
          </a:prstGeom>
          <a:noFill/>
          <a:ln w="9525">
            <a:noFill/>
            <a:miter lim="800000"/>
            <a:headEnd/>
            <a:tailEnd/>
          </a:ln>
          <a:effectLst/>
        </p:spPr>
      </p:pic>
      <p:pic>
        <p:nvPicPr>
          <p:cNvPr id="7" name="Picture 6" descr="BIC Logo.jpg"/>
          <p:cNvPicPr>
            <a:picLocks noChangeAspect="1"/>
          </p:cNvPicPr>
          <p:nvPr/>
        </p:nvPicPr>
        <p:blipFill>
          <a:blip r:embed="rId5"/>
          <a:stretch>
            <a:fillRect/>
          </a:stretch>
        </p:blipFill>
        <p:spPr>
          <a:xfrm>
            <a:off x="6705600" y="5562600"/>
            <a:ext cx="2193904" cy="1009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2"/>
          <p:cNvSpPr>
            <a:spLocks noGrp="1"/>
          </p:cNvSpPr>
          <p:nvPr>
            <p:ph type="sldNum" sz="quarter" idx="12"/>
          </p:nvPr>
        </p:nvSpPr>
        <p:spPr/>
        <p:txBody>
          <a:bodyPr/>
          <a:lstStyle/>
          <a:p>
            <a:fld id="{35703695-1DC0-42D7-9683-62A3181CC80A}" type="slidenum">
              <a:rPr lang="en-US"/>
              <a:pPr/>
              <a:t>93</a:t>
            </a:fld>
            <a:endParaRPr lang="en-US"/>
          </a:p>
        </p:txBody>
      </p:sp>
      <p:sp>
        <p:nvSpPr>
          <p:cNvPr id="205826" name="Rectangle 2"/>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pt-BR" sz="4000" b="1" dirty="0" smtClean="0">
                <a:solidFill>
                  <a:schemeClr val="accent2"/>
                </a:solidFill>
              </a:rPr>
              <a:t>Sistemas de </a:t>
            </a:r>
            <a:r>
              <a:rPr lang="pt-BR" sz="4000" b="1" dirty="0" err="1" smtClean="0">
                <a:solidFill>
                  <a:schemeClr val="accent2"/>
                </a:solidFill>
              </a:rPr>
              <a:t>Guardrail</a:t>
            </a:r>
            <a:endParaRPr lang="en-US" sz="4000" b="1" dirty="0">
              <a:solidFill>
                <a:schemeClr val="accent2"/>
              </a:solidFill>
            </a:endParaRPr>
          </a:p>
        </p:txBody>
      </p:sp>
      <p:sp>
        <p:nvSpPr>
          <p:cNvPr id="205827" name="Arc 3"/>
          <p:cNvSpPr>
            <a:spLocks/>
          </p:cNvSpPr>
          <p:nvPr/>
        </p:nvSpPr>
        <p:spPr bwMode="auto">
          <a:xfrm rot="12092563" flipH="1">
            <a:off x="2336800" y="2786063"/>
            <a:ext cx="304800" cy="76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bg2"/>
            </a:solidFill>
            <a:round/>
            <a:headEnd/>
            <a:tailEnd/>
          </a:ln>
          <a:effectLst/>
        </p:spPr>
        <p:txBody>
          <a:bodyPr rot="10800000" wrap="none" anchor="ctr"/>
          <a:lstStyle/>
          <a:p>
            <a:endParaRPr lang="pt-BR"/>
          </a:p>
        </p:txBody>
      </p:sp>
      <p:sp>
        <p:nvSpPr>
          <p:cNvPr id="205828" name="Text Box 4"/>
          <p:cNvSpPr txBox="1">
            <a:spLocks noChangeArrowheads="1"/>
          </p:cNvSpPr>
          <p:nvPr/>
        </p:nvSpPr>
        <p:spPr bwMode="auto">
          <a:xfrm>
            <a:off x="1066800" y="4953001"/>
            <a:ext cx="7239000" cy="646331"/>
          </a:xfrm>
          <a:prstGeom prst="rect">
            <a:avLst/>
          </a:prstGeom>
          <a:noFill/>
          <a:ln w="9525">
            <a:noFill/>
            <a:miter lim="800000"/>
            <a:headEnd/>
            <a:tailEnd/>
          </a:ln>
          <a:effectLst/>
        </p:spPr>
        <p:txBody>
          <a:bodyPr wrap="square">
            <a:spAutoFit/>
          </a:bodyPr>
          <a:lstStyle/>
          <a:p>
            <a:r>
              <a:rPr lang="en-US" dirty="0" smtClean="0"/>
              <a:t>Guardrails </a:t>
            </a:r>
            <a:r>
              <a:rPr lang="en-US" dirty="0" err="1" smtClean="0"/>
              <a:t>sendo</a:t>
            </a:r>
            <a:r>
              <a:rPr lang="en-US" dirty="0" smtClean="0"/>
              <a:t> </a:t>
            </a:r>
            <a:r>
              <a:rPr lang="en-US" dirty="0" err="1" smtClean="0"/>
              <a:t>usandos</a:t>
            </a:r>
            <a:r>
              <a:rPr lang="en-US" dirty="0" smtClean="0"/>
              <a:t> </a:t>
            </a:r>
            <a:r>
              <a:rPr lang="en-US" dirty="0" err="1" smtClean="0"/>
              <a:t>durante</a:t>
            </a:r>
            <a:r>
              <a:rPr lang="en-US" dirty="0" smtClean="0"/>
              <a:t> o </a:t>
            </a:r>
            <a:r>
              <a:rPr lang="en-US" dirty="0" err="1" smtClean="0"/>
              <a:t>trabalho</a:t>
            </a:r>
            <a:r>
              <a:rPr lang="en-US" dirty="0" smtClean="0"/>
              <a:t> no </a:t>
            </a:r>
            <a:r>
              <a:rPr lang="en-US" dirty="0" err="1" smtClean="0"/>
              <a:t>telhado</a:t>
            </a:r>
            <a:r>
              <a:rPr lang="en-US" dirty="0" smtClean="0"/>
              <a:t>. </a:t>
            </a:r>
          </a:p>
          <a:p>
            <a:pPr algn="l"/>
            <a:endParaRPr lang="en-US" dirty="0"/>
          </a:p>
        </p:txBody>
      </p:sp>
      <p:pic>
        <p:nvPicPr>
          <p:cNvPr id="205829" name="Picture 5"/>
          <p:cNvPicPr>
            <a:picLocks noChangeAspect="1" noChangeArrowheads="1"/>
          </p:cNvPicPr>
          <p:nvPr/>
        </p:nvPicPr>
        <p:blipFill>
          <a:blip r:embed="rId3" cstate="print"/>
          <a:srcRect/>
          <a:stretch>
            <a:fillRect/>
          </a:stretch>
        </p:blipFill>
        <p:spPr bwMode="auto">
          <a:xfrm>
            <a:off x="457200" y="1143000"/>
            <a:ext cx="3656012" cy="3614738"/>
          </a:xfrm>
          <a:prstGeom prst="rect">
            <a:avLst/>
          </a:prstGeom>
          <a:noFill/>
          <a:ln w="9525">
            <a:noFill/>
            <a:miter lim="800000"/>
            <a:headEnd/>
            <a:tailEnd/>
          </a:ln>
          <a:effectLst/>
        </p:spPr>
      </p:pic>
      <p:pic>
        <p:nvPicPr>
          <p:cNvPr id="205830" name="Picture 6"/>
          <p:cNvPicPr>
            <a:picLocks noChangeAspect="1" noChangeArrowheads="1"/>
          </p:cNvPicPr>
          <p:nvPr/>
        </p:nvPicPr>
        <p:blipFill>
          <a:blip r:embed="rId4" cstate="print"/>
          <a:srcRect/>
          <a:stretch>
            <a:fillRect/>
          </a:stretch>
        </p:blipFill>
        <p:spPr bwMode="auto">
          <a:xfrm>
            <a:off x="4724400" y="1143000"/>
            <a:ext cx="3838575" cy="3605213"/>
          </a:xfrm>
          <a:prstGeom prst="rect">
            <a:avLst/>
          </a:prstGeom>
          <a:noFill/>
          <a:ln w="9525">
            <a:noFill/>
            <a:miter lim="800000"/>
            <a:headEnd/>
            <a:tailEnd/>
          </a:ln>
          <a:effectLst/>
        </p:spPr>
      </p:pic>
      <p:pic>
        <p:nvPicPr>
          <p:cNvPr id="8" name="Picture 7" descr="BIC Logo.jpg"/>
          <p:cNvPicPr>
            <a:picLocks noChangeAspect="1"/>
          </p:cNvPicPr>
          <p:nvPr/>
        </p:nvPicPr>
        <p:blipFill>
          <a:blip r:embed="rId5"/>
          <a:stretch>
            <a:fillRect/>
          </a:stretch>
        </p:blipFill>
        <p:spPr>
          <a:xfrm>
            <a:off x="6858000" y="5638800"/>
            <a:ext cx="1905000" cy="932900"/>
          </a:xfrm>
          <a:prstGeom prst="rect">
            <a:avLst/>
          </a:prstGeom>
        </p:spPr>
      </p:pic>
      <p:sp>
        <p:nvSpPr>
          <p:cNvPr id="9" name="Text Box 4"/>
          <p:cNvSpPr txBox="1">
            <a:spLocks noChangeArrowheads="1"/>
          </p:cNvSpPr>
          <p:nvPr/>
        </p:nvSpPr>
        <p:spPr bwMode="auto">
          <a:xfrm>
            <a:off x="609600" y="5334000"/>
            <a:ext cx="5791200" cy="1200329"/>
          </a:xfrm>
          <a:prstGeom prst="rect">
            <a:avLst/>
          </a:prstGeom>
          <a:noFill/>
          <a:ln w="9525">
            <a:noFill/>
            <a:miter lim="800000"/>
            <a:headEnd/>
            <a:tailEnd/>
          </a:ln>
          <a:effectLst/>
        </p:spPr>
        <p:txBody>
          <a:bodyPr wrap="square">
            <a:spAutoFit/>
          </a:bodyPr>
          <a:lstStyle/>
          <a:p>
            <a:endParaRPr lang="en-US" dirty="0" smtClean="0"/>
          </a:p>
          <a:p>
            <a:pPr algn="l"/>
            <a:endParaRPr lang="en-US" dirty="0"/>
          </a:p>
          <a:p>
            <a:pPr algn="l"/>
            <a:r>
              <a:rPr lang="pt-PT" sz="1200" dirty="0" smtClean="0"/>
              <a:t>Observe:  A imagem à direita está sem proteção nas beiradas, porém algo dever ser feito para proteger esse trabalhador de quedas, usar (guardrail, redes de segurança ou SPP) é o ideal. </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2"/>
          <p:cNvSpPr>
            <a:spLocks noGrp="1"/>
          </p:cNvSpPr>
          <p:nvPr>
            <p:ph type="sldNum" sz="quarter" idx="12"/>
          </p:nvPr>
        </p:nvSpPr>
        <p:spPr/>
        <p:txBody>
          <a:bodyPr/>
          <a:lstStyle/>
          <a:p>
            <a:fld id="{CE72A5D7-7BE7-4329-8E97-703B08D94FBA}" type="slidenum">
              <a:rPr lang="en-US"/>
              <a:pPr/>
              <a:t>94</a:t>
            </a:fld>
            <a:endParaRPr lang="en-US"/>
          </a:p>
        </p:txBody>
      </p:sp>
      <p:pic>
        <p:nvPicPr>
          <p:cNvPr id="207874" name="Picture 2"/>
          <p:cNvPicPr>
            <a:picLocks noChangeAspect="1" noChangeArrowheads="1"/>
          </p:cNvPicPr>
          <p:nvPr/>
        </p:nvPicPr>
        <p:blipFill>
          <a:blip r:embed="rId3" cstate="print"/>
          <a:srcRect/>
          <a:stretch>
            <a:fillRect/>
          </a:stretch>
        </p:blipFill>
        <p:spPr bwMode="auto">
          <a:xfrm>
            <a:off x="2425700" y="1577975"/>
            <a:ext cx="4251325" cy="3189288"/>
          </a:xfrm>
          <a:prstGeom prst="rect">
            <a:avLst/>
          </a:prstGeom>
          <a:noFill/>
          <a:ln w="9525">
            <a:noFill/>
            <a:miter lim="800000"/>
            <a:headEnd/>
            <a:tailEnd/>
          </a:ln>
          <a:effectLst/>
        </p:spPr>
      </p:pic>
      <p:sp>
        <p:nvSpPr>
          <p:cNvPr id="207875"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pt-BR" sz="4000" b="1" dirty="0" smtClean="0">
                <a:solidFill>
                  <a:schemeClr val="accent2"/>
                </a:solidFill>
              </a:rPr>
              <a:t>Sistemas de </a:t>
            </a:r>
            <a:r>
              <a:rPr lang="pt-BR" sz="4000" b="1" dirty="0" err="1" smtClean="0">
                <a:solidFill>
                  <a:schemeClr val="accent2"/>
                </a:solidFill>
              </a:rPr>
              <a:t>Guardrail</a:t>
            </a:r>
            <a:endParaRPr lang="en-US" sz="4000" b="1" dirty="0">
              <a:solidFill>
                <a:schemeClr val="accent2"/>
              </a:solidFill>
            </a:endParaRPr>
          </a:p>
        </p:txBody>
      </p:sp>
      <p:sp>
        <p:nvSpPr>
          <p:cNvPr id="207876" name="Text Box 4"/>
          <p:cNvSpPr txBox="1">
            <a:spLocks noChangeArrowheads="1"/>
          </p:cNvSpPr>
          <p:nvPr/>
        </p:nvSpPr>
        <p:spPr bwMode="auto">
          <a:xfrm>
            <a:off x="2025650" y="4909370"/>
            <a:ext cx="5622052" cy="729430"/>
          </a:xfrm>
          <a:prstGeom prst="rect">
            <a:avLst/>
          </a:prstGeom>
          <a:noFill/>
          <a:ln w="9525">
            <a:noFill/>
            <a:miter lim="800000"/>
            <a:headEnd/>
            <a:tailEnd/>
          </a:ln>
          <a:effectLst/>
        </p:spPr>
        <p:txBody>
          <a:bodyPr wrap="none">
            <a:spAutoFit/>
          </a:bodyPr>
          <a:lstStyle/>
          <a:p>
            <a:pPr>
              <a:spcBef>
                <a:spcPct val="30000"/>
              </a:spcBef>
            </a:pPr>
            <a:r>
              <a:rPr lang="en-US" dirty="0" err="1" smtClean="0"/>
              <a:t>Aqui</a:t>
            </a:r>
            <a:r>
              <a:rPr lang="en-US" dirty="0" smtClean="0"/>
              <a:t> </a:t>
            </a:r>
            <a:r>
              <a:rPr lang="en-US" dirty="0" err="1" smtClean="0"/>
              <a:t>vemos</a:t>
            </a:r>
            <a:r>
              <a:rPr lang="en-US" dirty="0" smtClean="0"/>
              <a:t> um </a:t>
            </a:r>
            <a:r>
              <a:rPr lang="en-US" dirty="0" err="1" smtClean="0"/>
              <a:t>telhado</a:t>
            </a:r>
            <a:r>
              <a:rPr lang="en-US" dirty="0" smtClean="0"/>
              <a:t> </a:t>
            </a:r>
            <a:r>
              <a:rPr lang="en-US" dirty="0" err="1" smtClean="0"/>
              <a:t>todo</a:t>
            </a:r>
            <a:r>
              <a:rPr lang="en-US" dirty="0" smtClean="0"/>
              <a:t> </a:t>
            </a:r>
            <a:r>
              <a:rPr lang="en-US" dirty="0" err="1" smtClean="0"/>
              <a:t>protegido</a:t>
            </a:r>
            <a:r>
              <a:rPr lang="en-US" dirty="0" smtClean="0"/>
              <a:t> </a:t>
            </a:r>
            <a:r>
              <a:rPr lang="en-US" dirty="0" err="1" smtClean="0"/>
              <a:t>por</a:t>
            </a:r>
            <a:r>
              <a:rPr lang="en-US" dirty="0" smtClean="0"/>
              <a:t> guardrail, </a:t>
            </a:r>
          </a:p>
          <a:p>
            <a:pPr>
              <a:spcBef>
                <a:spcPct val="30000"/>
              </a:spcBef>
            </a:pPr>
            <a:r>
              <a:rPr lang="en-US" dirty="0" smtClean="0"/>
              <a:t>pronto </a:t>
            </a:r>
            <a:r>
              <a:rPr lang="en-US" dirty="0" err="1" smtClean="0"/>
              <a:t>para</a:t>
            </a:r>
            <a:r>
              <a:rPr lang="en-US" dirty="0" smtClean="0"/>
              <a:t> o </a:t>
            </a:r>
            <a:r>
              <a:rPr lang="en-US" dirty="0" err="1" smtClean="0"/>
              <a:t>trabalho</a:t>
            </a:r>
            <a:r>
              <a:rPr lang="en-US" dirty="0" smtClean="0"/>
              <a:t>..</a:t>
            </a:r>
            <a:endParaRPr lang="en-US" dirty="0"/>
          </a:p>
        </p:txBody>
      </p:sp>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idx="1"/>
          </p:nvPr>
        </p:nvSpPr>
        <p:spPr>
          <a:xfrm>
            <a:off x="457200" y="1898650"/>
            <a:ext cx="8229600" cy="3962400"/>
          </a:xfrm>
        </p:spPr>
        <p:txBody>
          <a:bodyPr/>
          <a:lstStyle/>
          <a:p>
            <a:pPr algn="ctr">
              <a:buFontTx/>
              <a:buNone/>
            </a:pPr>
            <a:endParaRPr lang="en-US" sz="2800" dirty="0"/>
          </a:p>
          <a:p>
            <a:pPr algn="ctr">
              <a:buFontTx/>
              <a:buNone/>
            </a:pPr>
            <a:endParaRPr lang="en-US" sz="2800" dirty="0"/>
          </a:p>
          <a:p>
            <a:pPr algn="ctr">
              <a:buFontTx/>
              <a:buNone/>
            </a:pPr>
            <a:r>
              <a:rPr lang="en-US" sz="2800" dirty="0" smtClean="0"/>
              <a:t> </a:t>
            </a:r>
            <a:r>
              <a:rPr lang="en-US" sz="2800" dirty="0" err="1" smtClean="0"/>
              <a:t>Sistemas</a:t>
            </a:r>
            <a:r>
              <a:rPr lang="en-US" sz="2800" dirty="0" smtClean="0"/>
              <a:t> de </a:t>
            </a:r>
            <a:r>
              <a:rPr lang="en-US" sz="2800" dirty="0" err="1" smtClean="0"/>
              <a:t>Rede</a:t>
            </a:r>
            <a:r>
              <a:rPr lang="en-US" sz="2800" dirty="0" smtClean="0"/>
              <a:t> de </a:t>
            </a:r>
            <a:r>
              <a:rPr lang="en-US" sz="2800" dirty="0" err="1" smtClean="0"/>
              <a:t>Segurança</a:t>
            </a:r>
            <a:endParaRPr lang="en-US" sz="2800" dirty="0"/>
          </a:p>
          <a:p>
            <a:pPr algn="ctr">
              <a:buFontTx/>
              <a:buNone/>
            </a:pPr>
            <a:r>
              <a:rPr lang="en-US" sz="2800" dirty="0"/>
              <a:t>1926.502(c)</a:t>
            </a:r>
          </a:p>
        </p:txBody>
      </p:sp>
      <p:sp>
        <p:nvSpPr>
          <p:cNvPr id="4" name="Espaço Reservado para Número de Slide 3"/>
          <p:cNvSpPr>
            <a:spLocks noGrp="1"/>
          </p:cNvSpPr>
          <p:nvPr>
            <p:ph type="sldNum" sz="quarter" idx="12"/>
          </p:nvPr>
        </p:nvSpPr>
        <p:spPr/>
        <p:txBody>
          <a:bodyPr/>
          <a:lstStyle/>
          <a:p>
            <a:fld id="{A6E0F727-246A-490C-BB0E-136D93F36166}" type="slidenum">
              <a:rPr lang="en-US"/>
              <a:pPr/>
              <a:t>95</a:t>
            </a:fld>
            <a:endParaRPr lang="en-US"/>
          </a:p>
        </p:txBody>
      </p:sp>
      <p:sp>
        <p:nvSpPr>
          <p:cNvPr id="209923" name="Rectangle 3"/>
          <p:cNvSpPr>
            <a:spLocks noChangeArrowheads="1"/>
          </p:cNvSpPr>
          <p:nvPr/>
        </p:nvSpPr>
        <p:spPr bwMode="auto">
          <a:xfrm>
            <a:off x="381000" y="1295400"/>
            <a:ext cx="8229600" cy="838200"/>
          </a:xfrm>
          <a:prstGeom prst="rect">
            <a:avLst/>
          </a:prstGeom>
          <a:noFill/>
          <a:ln w="9525">
            <a:noFill/>
            <a:miter lim="800000"/>
            <a:headEnd/>
            <a:tailEnd/>
          </a:ln>
          <a:effectLst/>
        </p:spPr>
        <p:txBody>
          <a:bodyPr anchor="ctr"/>
          <a:lstStyle/>
          <a:p>
            <a:pPr algn="ctr"/>
            <a:r>
              <a:rPr lang="pt-BR" sz="4400" b="1" dirty="0" smtClean="0">
                <a:solidFill>
                  <a:schemeClr val="accent2"/>
                </a:solidFill>
              </a:rPr>
              <a:t>Sistemas Convencionais de Proteção contra Quedas</a:t>
            </a:r>
            <a:endParaRPr lang="en-US" sz="44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body" sz="half" idx="1"/>
          </p:nvPr>
        </p:nvSpPr>
        <p:spPr>
          <a:xfrm>
            <a:off x="457200" y="2209800"/>
            <a:ext cx="8229600" cy="3581400"/>
          </a:xfrm>
          <a:noFill/>
          <a:ln/>
        </p:spPr>
        <p:txBody>
          <a:bodyPr lIns="92075" tIns="46038" rIns="92075" bIns="46038">
            <a:normAutofit lnSpcReduction="10000"/>
          </a:bodyPr>
          <a:lstStyle/>
          <a:p>
            <a:r>
              <a:rPr lang="pt-PT" sz="2400" dirty="0" smtClean="0"/>
              <a:t>Requisitos para sistemas de rede de segurança incluem:</a:t>
            </a:r>
            <a:br>
              <a:rPr lang="pt-PT" sz="2400" dirty="0" smtClean="0"/>
            </a:br>
            <a:endParaRPr lang="en-US" sz="2400" dirty="0"/>
          </a:p>
          <a:p>
            <a:pPr lvl="1"/>
            <a:r>
              <a:rPr lang="pt-PT" sz="2400" dirty="0" smtClean="0"/>
              <a:t>O mais perto possível, não mais que</a:t>
            </a:r>
            <a:r>
              <a:rPr lang="en-US" sz="2400" dirty="0" smtClean="0"/>
              <a:t> 30 </a:t>
            </a:r>
            <a:r>
              <a:rPr lang="en-US" sz="2400" dirty="0" err="1" smtClean="0"/>
              <a:t>polegadas</a:t>
            </a:r>
            <a:r>
              <a:rPr lang="en-US" sz="2400" dirty="0" smtClean="0"/>
              <a:t> (inches) </a:t>
            </a:r>
            <a:r>
              <a:rPr lang="en-US" sz="2400" dirty="0" err="1" smtClean="0"/>
              <a:t>abaixo</a:t>
            </a:r>
            <a:r>
              <a:rPr lang="en-US" sz="2400" dirty="0" smtClean="0"/>
              <a:t> - 1.926,502 (c) (1)</a:t>
            </a:r>
            <a:endParaRPr lang="en-US" sz="2400" dirty="0"/>
          </a:p>
          <a:p>
            <a:pPr lvl="1"/>
            <a:r>
              <a:rPr lang="pt-PT" sz="2400" dirty="0" smtClean="0"/>
              <a:t>Suspença o suficiente para evitar o contacto com a superfície ou estruturas abaixo - 1926.502 (c) (3)</a:t>
            </a:r>
            <a:endParaRPr lang="en-US" sz="2400" dirty="0"/>
          </a:p>
          <a:p>
            <a:pPr lvl="1"/>
            <a:r>
              <a:rPr lang="pt-PT" sz="2400" dirty="0" smtClean="0"/>
              <a:t>As redes tem que ser testadas ou haver certificados</a:t>
            </a:r>
            <a:r>
              <a:rPr lang="en-US" sz="2400" dirty="0" smtClean="0"/>
              <a:t> dos testes </a:t>
            </a:r>
            <a:r>
              <a:rPr lang="en-US" sz="2400" dirty="0" err="1" smtClean="0"/>
              <a:t>feitos</a:t>
            </a:r>
            <a:r>
              <a:rPr lang="pt-PT" sz="2400" dirty="0" smtClean="0"/>
              <a:t> - 1926.502 (c</a:t>
            </a:r>
            <a:r>
              <a:rPr lang="en-US" sz="2400" dirty="0" smtClean="0"/>
              <a:t>)(4)</a:t>
            </a:r>
            <a:r>
              <a:rPr lang="en-US" sz="2400" dirty="0"/>
              <a:t>													</a:t>
            </a:r>
          </a:p>
        </p:txBody>
      </p:sp>
      <p:sp>
        <p:nvSpPr>
          <p:cNvPr id="4" name="Espaço Reservado para Número de Slide 4"/>
          <p:cNvSpPr>
            <a:spLocks noGrp="1"/>
          </p:cNvSpPr>
          <p:nvPr>
            <p:ph type="sldNum" sz="quarter" idx="10"/>
          </p:nvPr>
        </p:nvSpPr>
        <p:spPr/>
        <p:txBody>
          <a:bodyPr/>
          <a:lstStyle/>
          <a:p>
            <a:fld id="{52C6F9F0-E6DB-434C-9C4E-27D98C4CF3FC}" type="slidenum">
              <a:rPr lang="en-US"/>
              <a:pPr/>
              <a:t>96</a:t>
            </a:fld>
            <a:endParaRPr lang="en-US"/>
          </a:p>
        </p:txBody>
      </p:sp>
      <p:sp>
        <p:nvSpPr>
          <p:cNvPr id="211971" name="Rectangle 3"/>
          <p:cNvSpPr>
            <a:spLocks noChangeArrowheads="1"/>
          </p:cNvSpPr>
          <p:nvPr/>
        </p:nvSpPr>
        <p:spPr bwMode="auto">
          <a:xfrm>
            <a:off x="457200" y="228600"/>
            <a:ext cx="8229600" cy="1676400"/>
          </a:xfrm>
          <a:prstGeom prst="rect">
            <a:avLst/>
          </a:prstGeom>
          <a:noFill/>
          <a:ln w="9525">
            <a:noFill/>
            <a:miter lim="800000"/>
            <a:headEnd/>
            <a:tailEnd/>
          </a:ln>
          <a:effectLst/>
        </p:spPr>
        <p:txBody>
          <a:bodyPr anchor="ctr"/>
          <a:lstStyle/>
          <a:p>
            <a:pPr algn="ctr"/>
            <a:r>
              <a:rPr lang="en-US" sz="4400" b="1" dirty="0" err="1" smtClean="0">
                <a:solidFill>
                  <a:schemeClr val="accent2"/>
                </a:solidFill>
              </a:rPr>
              <a:t>Sistemas</a:t>
            </a:r>
            <a:r>
              <a:rPr lang="en-US" sz="4400" b="1" dirty="0" smtClean="0">
                <a:solidFill>
                  <a:schemeClr val="accent2"/>
                </a:solidFill>
              </a:rPr>
              <a:t> de </a:t>
            </a:r>
            <a:r>
              <a:rPr lang="en-US" sz="4400" b="1" dirty="0" err="1" smtClean="0">
                <a:solidFill>
                  <a:schemeClr val="accent2"/>
                </a:solidFill>
              </a:rPr>
              <a:t>Rede</a:t>
            </a:r>
            <a:r>
              <a:rPr lang="en-US" sz="4400" b="1" dirty="0" smtClean="0">
                <a:solidFill>
                  <a:schemeClr val="accent2"/>
                </a:solidFill>
              </a:rPr>
              <a:t> de </a:t>
            </a:r>
            <a:r>
              <a:rPr lang="en-US" sz="4400" b="1" dirty="0" err="1" smtClean="0">
                <a:solidFill>
                  <a:schemeClr val="accent2"/>
                </a:solidFill>
              </a:rPr>
              <a:t>Segurança</a:t>
            </a:r>
            <a:endParaRPr lang="en-US" sz="44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4019" name="Group 3"/>
          <p:cNvGraphicFramePr>
            <a:graphicFrameLocks noGrp="1"/>
          </p:cNvGraphicFramePr>
          <p:nvPr>
            <p:ph type="tbl" idx="1"/>
          </p:nvPr>
        </p:nvGraphicFramePr>
        <p:xfrm>
          <a:off x="457200" y="1600200"/>
          <a:ext cx="8229600" cy="3565526"/>
        </p:xfrm>
        <a:graphic>
          <a:graphicData uri="http://schemas.openxmlformats.org/drawingml/2006/table">
            <a:tbl>
              <a:tblPr/>
              <a:tblGrid>
                <a:gridCol w="4114800"/>
                <a:gridCol w="4114800"/>
              </a:tblGrid>
              <a:tr h="167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pitchFamily="34" charset="0"/>
                        </a:rPr>
                        <a:t>Distância</a:t>
                      </a:r>
                      <a:r>
                        <a:rPr kumimoji="0" lang="en-US" sz="2400" b="0" i="0" u="none" strike="noStrike" cap="none" normalizeH="0" baseline="0" dirty="0" smtClean="0">
                          <a:ln>
                            <a:noFill/>
                          </a:ln>
                          <a:solidFill>
                            <a:schemeClr val="tx1"/>
                          </a:solidFill>
                          <a:effectLst/>
                          <a:latin typeface="Arial" pitchFamily="34" charset="0"/>
                        </a:rPr>
                        <a:t> vertical</a:t>
                      </a:r>
                      <a:br>
                        <a:rPr kumimoji="0" lang="en-US" sz="2400" b="0" i="0" u="none" strike="noStrike" cap="none" normalizeH="0" baseline="0" dirty="0" smtClean="0">
                          <a:ln>
                            <a:noFill/>
                          </a:ln>
                          <a:solidFill>
                            <a:schemeClr val="tx1"/>
                          </a:solidFill>
                          <a:effectLst/>
                          <a:latin typeface="Arial" pitchFamily="34" charset="0"/>
                        </a:rPr>
                      </a:br>
                      <a:r>
                        <a:rPr kumimoji="0" lang="en-US" sz="2400" b="0" i="0" u="none" strike="noStrike" cap="none" normalizeH="0" baseline="0" dirty="0" err="1" smtClean="0">
                          <a:ln>
                            <a:noFill/>
                          </a:ln>
                          <a:solidFill>
                            <a:schemeClr val="tx1"/>
                          </a:solidFill>
                          <a:effectLst/>
                          <a:latin typeface="Arial" pitchFamily="34" charset="0"/>
                        </a:rPr>
                        <a:t>da</a:t>
                      </a:r>
                      <a:r>
                        <a:rPr kumimoji="0" lang="en-US" sz="2400" b="0" i="0" u="none" strike="noStrike" cap="none" normalizeH="0" baseline="0" dirty="0" smtClean="0">
                          <a:ln>
                            <a:noFill/>
                          </a:ln>
                          <a:solidFill>
                            <a:schemeClr val="tx1"/>
                          </a:solidFill>
                          <a:effectLst/>
                          <a:latin typeface="Arial" pitchFamily="34" charset="0"/>
                        </a:rPr>
                        <a:t> </a:t>
                      </a:r>
                      <a:r>
                        <a:rPr kumimoji="0" lang="en-US" sz="2400" b="0" i="0" u="none" strike="noStrike" cap="none" normalizeH="0" baseline="0" dirty="0" err="1" smtClean="0">
                          <a:ln>
                            <a:noFill/>
                          </a:ln>
                          <a:solidFill>
                            <a:schemeClr val="tx1"/>
                          </a:solidFill>
                          <a:effectLst/>
                          <a:latin typeface="Arial" pitchFamily="34" charset="0"/>
                        </a:rPr>
                        <a:t>superfície</a:t>
                      </a:r>
                      <a:r>
                        <a:rPr kumimoji="0" lang="en-US" sz="2400" b="0" i="0" u="none" strike="noStrike" cap="none" normalizeH="0" baseline="0" dirty="0" smtClean="0">
                          <a:ln>
                            <a:noFill/>
                          </a:ln>
                          <a:solidFill>
                            <a:schemeClr val="tx1"/>
                          </a:solidFill>
                          <a:effectLst/>
                          <a:latin typeface="Arial" pitchFamily="34" charset="0"/>
                        </a:rPr>
                        <a:t> </a:t>
                      </a:r>
                      <a:r>
                        <a:rPr kumimoji="0" lang="en-US" sz="2400" b="0" i="0" u="none" strike="noStrike" cap="none" normalizeH="0" baseline="0" dirty="0" err="1" smtClean="0">
                          <a:ln>
                            <a:noFill/>
                          </a:ln>
                          <a:solidFill>
                            <a:schemeClr val="tx1"/>
                          </a:solidFill>
                          <a:effectLst/>
                          <a:latin typeface="Arial" pitchFamily="34" charset="0"/>
                        </a:rPr>
                        <a:t>onde</a:t>
                      </a:r>
                      <a:r>
                        <a:rPr kumimoji="0" lang="en-US" sz="2400" b="0" i="0" u="none" strike="noStrike" cap="none" normalizeH="0" baseline="0" dirty="0" smtClean="0">
                          <a:ln>
                            <a:noFill/>
                          </a:ln>
                          <a:solidFill>
                            <a:schemeClr val="tx1"/>
                          </a:solidFill>
                          <a:effectLst/>
                          <a:latin typeface="Arial" pitchFamily="34" charset="0"/>
                        </a:rPr>
                        <a:t> </a:t>
                      </a:r>
                      <a:r>
                        <a:rPr kumimoji="0" lang="en-US" sz="2400" b="0" i="0" u="none" strike="noStrike" cap="none" normalizeH="0" baseline="0" dirty="0" err="1" smtClean="0">
                          <a:ln>
                            <a:noFill/>
                          </a:ln>
                          <a:solidFill>
                            <a:schemeClr val="tx1"/>
                          </a:solidFill>
                          <a:effectLst/>
                          <a:latin typeface="Arial" pitchFamily="34" charset="0"/>
                        </a:rPr>
                        <a:t>estão</a:t>
                      </a:r>
                      <a:r>
                        <a:rPr kumimoji="0" lang="en-US" sz="2400" b="0" i="0" u="none" strike="noStrike" cap="none" normalizeH="0" baseline="0" dirty="0" smtClean="0">
                          <a:ln>
                            <a:noFill/>
                          </a:ln>
                          <a:solidFill>
                            <a:schemeClr val="tx1"/>
                          </a:solidFill>
                          <a:effectLst/>
                          <a:latin typeface="Arial" pitchFamily="34" charset="0"/>
                        </a:rPr>
                        <a:t> de </a:t>
                      </a:r>
                      <a:r>
                        <a:rPr kumimoji="0" lang="en-US" sz="2400" b="0" i="0" u="none" strike="noStrike" cap="none" normalizeH="0" baseline="0" dirty="0" err="1" smtClean="0">
                          <a:ln>
                            <a:noFill/>
                          </a:ln>
                          <a:solidFill>
                            <a:schemeClr val="tx1"/>
                          </a:solidFill>
                          <a:effectLst/>
                          <a:latin typeface="Arial" pitchFamily="34" charset="0"/>
                        </a:rPr>
                        <a:t>pé</a:t>
                      </a:r>
                      <a:r>
                        <a:rPr kumimoji="0" lang="en-US" sz="2400" b="0" i="0" u="none" strike="noStrike" cap="none" normalizeH="0" baseline="0" dirty="0" smtClean="0">
                          <a:ln>
                            <a:noFill/>
                          </a:ln>
                          <a:solidFill>
                            <a:schemeClr val="tx1"/>
                          </a:solidFill>
                          <a:effectLst/>
                          <a:latin typeface="Arial" pitchFamily="34" charset="0"/>
                        </a:rPr>
                        <a:t/>
                      </a:r>
                      <a:br>
                        <a:rPr kumimoji="0" lang="en-US" sz="2400" b="0" i="0" u="none" strike="noStrike" cap="none" normalizeH="0" baseline="0" dirty="0" smtClean="0">
                          <a:ln>
                            <a:noFill/>
                          </a:ln>
                          <a:solidFill>
                            <a:schemeClr val="tx1"/>
                          </a:solidFill>
                          <a:effectLst/>
                          <a:latin typeface="Arial" pitchFamily="34" charset="0"/>
                        </a:rPr>
                      </a:br>
                      <a:r>
                        <a:rPr kumimoji="0" lang="en-US" sz="2400" b="0" i="0" u="none" strike="noStrike" cap="none" normalizeH="0" baseline="0" dirty="0" smtClean="0">
                          <a:ln>
                            <a:noFill/>
                          </a:ln>
                          <a:solidFill>
                            <a:schemeClr val="tx1"/>
                          </a:solidFill>
                          <a:effectLst/>
                          <a:latin typeface="Arial" pitchFamily="34" charset="0"/>
                        </a:rPr>
                        <a:t>à </a:t>
                      </a:r>
                      <a:r>
                        <a:rPr kumimoji="0" lang="en-US" sz="2400" b="0" i="0" u="none" strike="noStrike" cap="none" normalizeH="0" baseline="0" dirty="0" err="1" smtClean="0">
                          <a:ln>
                            <a:noFill/>
                          </a:ln>
                          <a:solidFill>
                            <a:schemeClr val="tx1"/>
                          </a:solidFill>
                          <a:effectLst/>
                          <a:latin typeface="Arial" pitchFamily="34" charset="0"/>
                        </a:rPr>
                        <a:t>posição</a:t>
                      </a:r>
                      <a:r>
                        <a:rPr kumimoji="0" lang="en-US" sz="2400" b="0" i="0" u="none" strike="noStrike" cap="none" normalizeH="0" baseline="0" dirty="0" smtClean="0">
                          <a:ln>
                            <a:noFill/>
                          </a:ln>
                          <a:solidFill>
                            <a:schemeClr val="tx1"/>
                          </a:solidFill>
                          <a:effectLst/>
                          <a:latin typeface="Arial" pitchFamily="34" charset="0"/>
                        </a:rPr>
                        <a:t> horizontal </a:t>
                      </a:r>
                      <a:r>
                        <a:rPr kumimoji="0" lang="en-US" sz="2400" b="0" i="0" u="none" strike="noStrike" cap="none" normalizeH="0" baseline="0" dirty="0" err="1" smtClean="0">
                          <a:ln>
                            <a:noFill/>
                          </a:ln>
                          <a:solidFill>
                            <a:schemeClr val="tx1"/>
                          </a:solidFill>
                          <a:effectLst/>
                          <a:latin typeface="Arial" pitchFamily="34" charset="0"/>
                        </a:rPr>
                        <a:t>da</a:t>
                      </a:r>
                      <a:r>
                        <a:rPr kumimoji="0" lang="en-US" sz="2400" b="0" i="0" u="none" strike="noStrike" cap="none" normalizeH="0" baseline="0" dirty="0" smtClean="0">
                          <a:ln>
                            <a:noFill/>
                          </a:ln>
                          <a:solidFill>
                            <a:schemeClr val="tx1"/>
                          </a:solidFill>
                          <a:effectLst/>
                          <a:latin typeface="Arial" pitchFamily="34" charset="0"/>
                        </a:rPr>
                        <a:t> </a:t>
                      </a:r>
                      <a:r>
                        <a:rPr kumimoji="0" lang="en-US" sz="2400" b="0" i="0" u="none" strike="noStrike" cap="none" normalizeH="0" baseline="0" dirty="0" err="1" smtClean="0">
                          <a:ln>
                            <a:noFill/>
                          </a:ln>
                          <a:solidFill>
                            <a:schemeClr val="tx1"/>
                          </a:solidFill>
                          <a:effectLst/>
                          <a:latin typeface="Arial" pitchFamily="34" charset="0"/>
                        </a:rPr>
                        <a:t>rede</a:t>
                      </a:r>
                      <a:r>
                        <a:rPr kumimoji="0" lang="en-US" sz="2800" b="0" i="0" u="none" strike="noStrike" cap="none" normalizeH="0" baseline="0" dirty="0" smtClean="0">
                          <a:ln>
                            <a:noFill/>
                          </a:ln>
                          <a:solidFill>
                            <a:schemeClr val="tx1"/>
                          </a:solidFill>
                          <a:effectLst/>
                          <a:latin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pitchFamily="34" charset="0"/>
                        </a:rPr>
                        <a:t>Distância</a:t>
                      </a:r>
                      <a:r>
                        <a:rPr kumimoji="0" lang="en-US" sz="2400" b="0" i="0" u="none" strike="noStrike" cap="none" normalizeH="0" baseline="0" dirty="0" smtClean="0">
                          <a:ln>
                            <a:noFill/>
                          </a:ln>
                          <a:solidFill>
                            <a:schemeClr val="tx1"/>
                          </a:solidFill>
                          <a:effectLst/>
                          <a:latin typeface="Arial" pitchFamily="34" charset="0"/>
                        </a:rPr>
                        <a:t> horizontal </a:t>
                      </a:r>
                      <a:r>
                        <a:rPr kumimoji="0" lang="en-US" sz="2400" b="0" i="0" u="none" strike="noStrike" cap="none" normalizeH="0" baseline="0" dirty="0" err="1" smtClean="0">
                          <a:ln>
                            <a:noFill/>
                          </a:ln>
                          <a:solidFill>
                            <a:schemeClr val="tx1"/>
                          </a:solidFill>
                          <a:effectLst/>
                          <a:latin typeface="Arial" pitchFamily="34" charset="0"/>
                        </a:rPr>
                        <a:t>mínima</a:t>
                      </a:r>
                      <a:r>
                        <a:rPr kumimoji="0" lang="en-US" sz="2400" b="0" i="0" u="none" strike="noStrike" cap="none" normalizeH="0" baseline="0" dirty="0" smtClean="0">
                          <a:ln>
                            <a:noFill/>
                          </a:ln>
                          <a:solidFill>
                            <a:schemeClr val="tx1"/>
                          </a:solidFill>
                          <a:effectLst/>
                          <a:latin typeface="Arial" pitchFamily="34" charset="0"/>
                        </a:rPr>
                        <a:t> </a:t>
                      </a:r>
                      <a:r>
                        <a:rPr kumimoji="0" lang="en-US" sz="2400" b="0" i="0" u="none" strike="noStrike" cap="none" normalizeH="0" baseline="0" dirty="0" err="1" smtClean="0">
                          <a:ln>
                            <a:noFill/>
                          </a:ln>
                          <a:solidFill>
                            <a:schemeClr val="tx1"/>
                          </a:solidFill>
                          <a:effectLst/>
                          <a:latin typeface="Arial" pitchFamily="34" charset="0"/>
                        </a:rPr>
                        <a:t>da</a:t>
                      </a:r>
                      <a:r>
                        <a:rPr kumimoji="0" lang="en-US" sz="2400" b="0" i="0" u="none" strike="noStrike" cap="none" normalizeH="0" baseline="0" dirty="0" smtClean="0">
                          <a:ln>
                            <a:noFill/>
                          </a:ln>
                          <a:solidFill>
                            <a:schemeClr val="tx1"/>
                          </a:solidFill>
                          <a:effectLst/>
                          <a:latin typeface="Arial" pitchFamily="34" charset="0"/>
                        </a:rPr>
                        <a:t> </a:t>
                      </a:r>
                      <a:r>
                        <a:rPr kumimoji="0" lang="en-US" sz="2400" b="0" i="0" u="none" strike="noStrike" cap="none" normalizeH="0" baseline="0" dirty="0" err="1" smtClean="0">
                          <a:ln>
                            <a:noFill/>
                          </a:ln>
                          <a:solidFill>
                            <a:schemeClr val="tx1"/>
                          </a:solidFill>
                          <a:effectLst/>
                          <a:latin typeface="Arial" pitchFamily="34" charset="0"/>
                        </a:rPr>
                        <a:t>estremidade</a:t>
                      </a:r>
                      <a:r>
                        <a:rPr kumimoji="0" lang="en-US" sz="2400" b="0" i="0" u="none" strike="noStrike" cap="none" normalizeH="0" baseline="0" dirty="0" smtClean="0">
                          <a:ln>
                            <a:noFill/>
                          </a:ln>
                          <a:solidFill>
                            <a:schemeClr val="tx1"/>
                          </a:solidFill>
                          <a:effectLst/>
                          <a:latin typeface="Arial" pitchFamily="34" charset="0"/>
                        </a:rPr>
                        <a:t> </a:t>
                      </a:r>
                      <a:r>
                        <a:rPr kumimoji="0" lang="en-US" sz="2400" b="0" i="0" u="none" strike="noStrike" cap="none" normalizeH="0" baseline="0" dirty="0" err="1" smtClean="0">
                          <a:ln>
                            <a:noFill/>
                          </a:ln>
                          <a:solidFill>
                            <a:schemeClr val="tx1"/>
                          </a:solidFill>
                          <a:effectLst/>
                          <a:latin typeface="Arial" pitchFamily="34" charset="0"/>
                        </a:rPr>
                        <a:t>da</a:t>
                      </a:r>
                      <a:r>
                        <a:rPr kumimoji="0" lang="en-US" sz="2400" b="0" i="0" u="none" strike="noStrike" cap="none" normalizeH="0" baseline="0" dirty="0" smtClean="0">
                          <a:ln>
                            <a:noFill/>
                          </a:ln>
                          <a:solidFill>
                            <a:schemeClr val="tx1"/>
                          </a:solidFill>
                          <a:effectLst/>
                          <a:latin typeface="Arial" pitchFamily="34" charset="0"/>
                        </a:rPr>
                        <a:t> </a:t>
                      </a:r>
                      <a:r>
                        <a:rPr kumimoji="0" lang="en-US" sz="2400" b="0" i="0" u="none" strike="noStrike" cap="none" normalizeH="0" baseline="0" dirty="0" err="1" smtClean="0">
                          <a:ln>
                            <a:noFill/>
                          </a:ln>
                          <a:solidFill>
                            <a:schemeClr val="tx1"/>
                          </a:solidFill>
                          <a:effectLst/>
                          <a:latin typeface="Arial" pitchFamily="34" charset="0"/>
                        </a:rPr>
                        <a:t>rede</a:t>
                      </a:r>
                      <a:r>
                        <a:rPr kumimoji="0" lang="en-US" sz="2400" b="0" i="0" u="none" strike="noStrike" cap="none" normalizeH="0" baseline="0" dirty="0" smtClean="0">
                          <a:ln>
                            <a:noFill/>
                          </a:ln>
                          <a:solidFill>
                            <a:schemeClr val="tx1"/>
                          </a:solidFill>
                          <a:effectLst/>
                          <a:latin typeface="Arial" pitchFamily="34" charset="0"/>
                        </a:rPr>
                        <a:t> à </a:t>
                      </a:r>
                      <a:r>
                        <a:rPr kumimoji="0" lang="en-US" sz="2400" b="0" i="0" u="none" strike="noStrike" cap="none" normalizeH="0" baseline="0" dirty="0" err="1" smtClean="0">
                          <a:ln>
                            <a:noFill/>
                          </a:ln>
                          <a:solidFill>
                            <a:schemeClr val="tx1"/>
                          </a:solidFill>
                          <a:effectLst/>
                          <a:latin typeface="Arial" pitchFamily="34" charset="0"/>
                        </a:rPr>
                        <a:t>estremidade</a:t>
                      </a:r>
                      <a:r>
                        <a:rPr kumimoji="0" lang="en-US" sz="2400" b="0" i="0" u="none" strike="noStrike" cap="none" normalizeH="0" baseline="0" dirty="0" smtClean="0">
                          <a:ln>
                            <a:noFill/>
                          </a:ln>
                          <a:solidFill>
                            <a:schemeClr val="tx1"/>
                          </a:solidFill>
                          <a:effectLst/>
                          <a:latin typeface="Arial" pitchFamily="34" charset="0"/>
                        </a:rPr>
                        <a:t> </a:t>
                      </a:r>
                      <a:r>
                        <a:rPr kumimoji="0" lang="en-US" sz="2400" b="0" i="0" u="none" strike="noStrike" cap="none" normalizeH="0" baseline="0" dirty="0" err="1" smtClean="0">
                          <a:ln>
                            <a:noFill/>
                          </a:ln>
                          <a:solidFill>
                            <a:schemeClr val="tx1"/>
                          </a:solidFill>
                          <a:effectLst/>
                          <a:latin typeface="Arial" pitchFamily="34" charset="0"/>
                        </a:rPr>
                        <a:t>da</a:t>
                      </a:r>
                      <a:r>
                        <a:rPr kumimoji="0" lang="en-US" sz="2400" b="0" i="0" u="none" strike="noStrike" cap="none" normalizeH="0" baseline="0" dirty="0" smtClean="0">
                          <a:ln>
                            <a:noFill/>
                          </a:ln>
                          <a:solidFill>
                            <a:schemeClr val="tx1"/>
                          </a:solidFill>
                          <a:effectLst/>
                          <a:latin typeface="Arial" pitchFamily="34" charset="0"/>
                        </a:rPr>
                        <a:t> </a:t>
                      </a:r>
                      <a:r>
                        <a:rPr kumimoji="0" lang="en-US" sz="2400" b="0" i="0" u="none" strike="noStrike" cap="none" normalizeH="0" baseline="0" dirty="0" err="1" smtClean="0">
                          <a:ln>
                            <a:noFill/>
                          </a:ln>
                          <a:solidFill>
                            <a:schemeClr val="tx1"/>
                          </a:solidFill>
                          <a:effectLst/>
                          <a:latin typeface="Arial" pitchFamily="34" charset="0"/>
                        </a:rPr>
                        <a:t>superfície</a:t>
                      </a:r>
                      <a:r>
                        <a:rPr kumimoji="0" lang="en-US" sz="2400" b="0" i="0" u="none" strike="noStrike" cap="none" normalizeH="0" baseline="0" dirty="0" smtClean="0">
                          <a:ln>
                            <a:noFill/>
                          </a:ln>
                          <a:solidFill>
                            <a:schemeClr val="tx1"/>
                          </a:solidFill>
                          <a:effectLst/>
                          <a:latin typeface="Arial" pitchFamily="34" charset="0"/>
                        </a:rPr>
                        <a:t> </a:t>
                      </a:r>
                      <a:r>
                        <a:rPr kumimoji="0" lang="en-US" sz="2400" b="0" i="0" u="none" strike="noStrike" cap="none" normalizeH="0" baseline="0" dirty="0" err="1" smtClean="0">
                          <a:ln>
                            <a:noFill/>
                          </a:ln>
                          <a:solidFill>
                            <a:schemeClr val="tx1"/>
                          </a:solidFill>
                          <a:effectLst/>
                          <a:latin typeface="Arial" pitchFamily="34" charset="0"/>
                        </a:rPr>
                        <a:t>onde</a:t>
                      </a:r>
                      <a:r>
                        <a:rPr kumimoji="0" lang="en-US" sz="2400" b="0" i="0" u="none" strike="noStrike" cap="none" normalizeH="0" baseline="0" dirty="0" smtClean="0">
                          <a:ln>
                            <a:noFill/>
                          </a:ln>
                          <a:solidFill>
                            <a:schemeClr val="tx1"/>
                          </a:solidFill>
                          <a:effectLst/>
                          <a:latin typeface="Arial" pitchFamily="34" charset="0"/>
                        </a:rPr>
                        <a:t> </a:t>
                      </a:r>
                      <a:r>
                        <a:rPr kumimoji="0" lang="en-US" sz="2400" b="0" i="0" u="none" strike="noStrike" cap="none" normalizeH="0" baseline="0" dirty="0" err="1" smtClean="0">
                          <a:ln>
                            <a:noFill/>
                          </a:ln>
                          <a:solidFill>
                            <a:schemeClr val="tx1"/>
                          </a:solidFill>
                          <a:effectLst/>
                          <a:latin typeface="Arial" pitchFamily="34" charset="0"/>
                        </a:rPr>
                        <a:t>estão</a:t>
                      </a:r>
                      <a:r>
                        <a:rPr kumimoji="0" lang="en-US" sz="2400" b="0" i="0" u="none" strike="noStrike" cap="none" normalizeH="0" baseline="0" dirty="0" smtClean="0">
                          <a:ln>
                            <a:noFill/>
                          </a:ln>
                          <a:solidFill>
                            <a:schemeClr val="tx1"/>
                          </a:solidFill>
                          <a:effectLst/>
                          <a:latin typeface="Arial" pitchFamily="34" charset="0"/>
                        </a:rPr>
                        <a:t> de </a:t>
                      </a:r>
                      <a:r>
                        <a:rPr kumimoji="0" lang="en-US" sz="2400" b="0" i="0" u="none" strike="noStrike" cap="none" normalizeH="0" baseline="0" dirty="0" err="1" smtClean="0">
                          <a:ln>
                            <a:noFill/>
                          </a:ln>
                          <a:solidFill>
                            <a:schemeClr val="tx1"/>
                          </a:solidFill>
                          <a:effectLst/>
                          <a:latin typeface="Arial" pitchFamily="34" charset="0"/>
                        </a:rPr>
                        <a:t>pé</a:t>
                      </a:r>
                      <a:r>
                        <a:rPr kumimoji="0" lang="en-US" sz="2800" b="0" i="0" u="none" strike="noStrike" cap="none" normalizeH="0" baseline="0" dirty="0" smtClean="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1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pitchFamily="34" charset="0"/>
                        </a:rPr>
                        <a:t>Até</a:t>
                      </a:r>
                      <a:r>
                        <a:rPr kumimoji="0" lang="en-US" sz="2000" b="0" i="0" u="none" strike="noStrike" cap="none" normalizeH="0" baseline="0" dirty="0" smtClean="0">
                          <a:ln>
                            <a:noFill/>
                          </a:ln>
                          <a:solidFill>
                            <a:schemeClr val="tx1"/>
                          </a:solidFill>
                          <a:effectLst/>
                          <a:latin typeface="Arial" pitchFamily="34" charset="0"/>
                        </a:rPr>
                        <a:t>  5 </a:t>
                      </a:r>
                      <a:r>
                        <a:rPr kumimoji="0" lang="en-US" sz="2000" b="0" i="0" u="none" strike="noStrike" cap="none" normalizeH="0" baseline="0" dirty="0" err="1" smtClean="0">
                          <a:ln>
                            <a:noFill/>
                          </a:ln>
                          <a:solidFill>
                            <a:schemeClr val="tx1"/>
                          </a:solidFill>
                          <a:effectLst/>
                          <a:latin typeface="Arial" pitchFamily="34" charset="0"/>
                        </a:rPr>
                        <a:t>pés</a:t>
                      </a:r>
                      <a:r>
                        <a:rPr kumimoji="0" lang="en-US" sz="2000" b="0" i="0" u="none" strike="noStrike" cap="none" normalizeH="0" baseline="0" dirty="0" smtClean="0">
                          <a:ln>
                            <a:noFill/>
                          </a:ln>
                          <a:solidFill>
                            <a:schemeClr val="tx1"/>
                          </a:solidFill>
                          <a:effectLst/>
                          <a:latin typeface="Arial" pitchFamily="34" charset="0"/>
                        </a:rPr>
                        <a:t> (feet)</a:t>
                      </a:r>
                      <a:r>
                        <a:rPr kumimoji="0" lang="en-US" sz="2800" b="0" i="0" u="none" strike="noStrike" cap="none" normalizeH="0" baseline="0" dirty="0" smtClean="0">
                          <a:ln>
                            <a:noFill/>
                          </a:ln>
                          <a:solidFill>
                            <a:schemeClr val="tx1"/>
                          </a:solidFill>
                          <a:effectLst/>
                          <a:latin typeface="Arial" pitchFamily="34" charset="0"/>
                        </a:rPr>
                        <a:t>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8 </a:t>
                      </a:r>
                      <a:r>
                        <a:rPr kumimoji="0" lang="en-US" sz="2000" b="0" i="0" u="none" strike="noStrike" cap="none" normalizeH="0" baseline="0" dirty="0" err="1" smtClean="0">
                          <a:ln>
                            <a:noFill/>
                          </a:ln>
                          <a:solidFill>
                            <a:schemeClr val="tx1"/>
                          </a:solidFill>
                          <a:effectLst/>
                          <a:latin typeface="Arial" pitchFamily="34" charset="0"/>
                        </a:rPr>
                        <a:t>pés</a:t>
                      </a:r>
                      <a:r>
                        <a:rPr kumimoji="0" lang="en-US" sz="2000" b="0" i="0" u="none" strike="noStrike" cap="none" normalizeH="0" baseline="0" dirty="0" smtClean="0">
                          <a:ln>
                            <a:noFill/>
                          </a:ln>
                          <a:solidFill>
                            <a:schemeClr val="tx1"/>
                          </a:solidFill>
                          <a:effectLst/>
                          <a:latin typeface="Arial" pitchFamily="34" charset="0"/>
                        </a:rPr>
                        <a:t> (feet) </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De 5 a 10 </a:t>
                      </a:r>
                      <a:r>
                        <a:rPr kumimoji="0" lang="en-US" sz="2000" b="0" i="0" u="none" strike="noStrike" cap="none" normalizeH="0" baseline="0" dirty="0" err="1" smtClean="0">
                          <a:ln>
                            <a:noFill/>
                          </a:ln>
                          <a:solidFill>
                            <a:schemeClr val="tx1"/>
                          </a:solidFill>
                          <a:effectLst/>
                          <a:latin typeface="Arial" pitchFamily="34" charset="0"/>
                        </a:rPr>
                        <a:t>pés</a:t>
                      </a:r>
                      <a:r>
                        <a:rPr kumimoji="0" lang="en-US" sz="2000" b="0" i="0" u="none" strike="noStrike" cap="none" normalizeH="0" baseline="0" dirty="0" smtClean="0">
                          <a:ln>
                            <a:noFill/>
                          </a:ln>
                          <a:solidFill>
                            <a:schemeClr val="tx1"/>
                          </a:solidFill>
                          <a:effectLst/>
                          <a:latin typeface="Arial" pitchFamily="34" charset="0"/>
                        </a:rPr>
                        <a:t> (feet)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10 </a:t>
                      </a:r>
                      <a:r>
                        <a:rPr kumimoji="0" lang="en-US" sz="2000" b="0" i="0" u="none" strike="noStrike" cap="none" normalizeH="0" baseline="0" dirty="0" err="1" smtClean="0">
                          <a:ln>
                            <a:noFill/>
                          </a:ln>
                          <a:solidFill>
                            <a:schemeClr val="tx1"/>
                          </a:solidFill>
                          <a:effectLst/>
                          <a:latin typeface="Arial" pitchFamily="34" charset="0"/>
                        </a:rPr>
                        <a:t>pés</a:t>
                      </a:r>
                      <a:r>
                        <a:rPr kumimoji="0" lang="en-US" sz="2000" b="0" i="0" u="none" strike="noStrike" cap="none" normalizeH="0" baseline="0" dirty="0" smtClean="0">
                          <a:ln>
                            <a:noFill/>
                          </a:ln>
                          <a:solidFill>
                            <a:schemeClr val="tx1"/>
                          </a:solidFill>
                          <a:effectLst/>
                          <a:latin typeface="Arial" pitchFamily="34" charset="0"/>
                        </a:rPr>
                        <a:t> (feet)</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pitchFamily="34" charset="0"/>
                        </a:rPr>
                        <a:t>Mais</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que</a:t>
                      </a:r>
                      <a:r>
                        <a:rPr kumimoji="0" lang="en-US" sz="2000" b="0" i="0" u="none" strike="noStrike" cap="none" normalizeH="0" baseline="0" dirty="0" smtClean="0">
                          <a:ln>
                            <a:noFill/>
                          </a:ln>
                          <a:solidFill>
                            <a:schemeClr val="tx1"/>
                          </a:solidFill>
                          <a:effectLst/>
                          <a:latin typeface="Arial" pitchFamily="34" charset="0"/>
                        </a:rPr>
                        <a:t> 10 </a:t>
                      </a:r>
                      <a:r>
                        <a:rPr kumimoji="0" lang="en-US" sz="2000" b="0" i="0" u="none" strike="noStrike" cap="none" normalizeH="0" baseline="0" dirty="0" err="1" smtClean="0">
                          <a:ln>
                            <a:noFill/>
                          </a:ln>
                          <a:solidFill>
                            <a:schemeClr val="tx1"/>
                          </a:solidFill>
                          <a:effectLst/>
                          <a:latin typeface="Arial" pitchFamily="34" charset="0"/>
                        </a:rPr>
                        <a:t>pés</a:t>
                      </a:r>
                      <a:r>
                        <a:rPr kumimoji="0" lang="en-US" sz="2000" b="0" i="0" u="none" strike="noStrike" cap="none" normalizeH="0" baseline="0" dirty="0" smtClean="0">
                          <a:ln>
                            <a:noFill/>
                          </a:ln>
                          <a:solidFill>
                            <a:schemeClr val="tx1"/>
                          </a:solidFill>
                          <a:effectLst/>
                          <a:latin typeface="Arial" pitchFamily="34" charset="0"/>
                        </a:rPr>
                        <a:t> (feet)</a:t>
                      </a:r>
                      <a:r>
                        <a:rPr kumimoji="0" lang="en-US" sz="2800" b="0" i="0" u="none" strike="noStrike" cap="none" normalizeH="0" baseline="0" dirty="0" smtClean="0">
                          <a:ln>
                            <a:noFill/>
                          </a:ln>
                          <a:solidFill>
                            <a:schemeClr val="tx1"/>
                          </a:solidFill>
                          <a:effectLst/>
                          <a:latin typeface="Arial" pitchFamily="34" charset="0"/>
                        </a:rPr>
                        <a:t>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13 </a:t>
                      </a:r>
                      <a:r>
                        <a:rPr kumimoji="0" lang="en-US" sz="2000" b="0" i="0" u="none" strike="noStrike" cap="none" normalizeH="0" baseline="0" dirty="0" err="1" smtClean="0">
                          <a:ln>
                            <a:noFill/>
                          </a:ln>
                          <a:solidFill>
                            <a:schemeClr val="tx1"/>
                          </a:solidFill>
                          <a:effectLst/>
                          <a:latin typeface="Arial" pitchFamily="34" charset="0"/>
                        </a:rPr>
                        <a:t>pés</a:t>
                      </a:r>
                      <a:r>
                        <a:rPr kumimoji="0" lang="en-US" sz="2000" b="0" i="0" u="none" strike="noStrike" cap="none" normalizeH="0" baseline="0" dirty="0" smtClean="0">
                          <a:ln>
                            <a:noFill/>
                          </a:ln>
                          <a:solidFill>
                            <a:schemeClr val="tx1"/>
                          </a:solidFill>
                          <a:effectLst/>
                          <a:latin typeface="Arial" pitchFamily="34" charset="0"/>
                        </a:rPr>
                        <a:t> (feet)</a:t>
                      </a:r>
                      <a:endParaRPr kumimoji="0" lang="en-US" sz="2800" b="0" i="0" u="none" strike="noStrike" cap="none" normalizeH="0" baseline="0" dirty="0" smtClean="0">
                        <a:ln>
                          <a:noFill/>
                        </a:ln>
                        <a:solidFill>
                          <a:schemeClr val="tx1"/>
                        </a:solidFill>
                        <a:effectLst/>
                        <a:latin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 name="Espaço Reservado para Número de Slide 3"/>
          <p:cNvSpPr>
            <a:spLocks noGrp="1"/>
          </p:cNvSpPr>
          <p:nvPr>
            <p:ph type="sldNum" sz="quarter" idx="10"/>
          </p:nvPr>
        </p:nvSpPr>
        <p:spPr/>
        <p:txBody>
          <a:bodyPr/>
          <a:lstStyle/>
          <a:p>
            <a:fld id="{29EDF41F-EF0E-455A-A382-55682035E3A0}" type="slidenum">
              <a:rPr lang="en-US"/>
              <a:pPr/>
              <a:t>97</a:t>
            </a:fld>
            <a:endParaRPr lang="en-US"/>
          </a:p>
        </p:txBody>
      </p:sp>
      <p:sp>
        <p:nvSpPr>
          <p:cNvPr id="214018" name="Rectangle 2"/>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pt-BR" sz="4100" b="1" dirty="0" smtClean="0">
                <a:solidFill>
                  <a:schemeClr val="accent2"/>
                </a:solidFill>
              </a:rPr>
              <a:t>Sistemas de Redes de Proteção</a:t>
            </a:r>
            <a:endParaRPr lang="en-US" sz="4100" b="1" dirty="0">
              <a:solidFill>
                <a:schemeClr val="accent2"/>
              </a:solidFill>
            </a:endParaRPr>
          </a:p>
        </p:txBody>
      </p:sp>
      <p:sp>
        <p:nvSpPr>
          <p:cNvPr id="214036" name="Text Box 20"/>
          <p:cNvSpPr txBox="1">
            <a:spLocks noChangeArrowheads="1"/>
          </p:cNvSpPr>
          <p:nvPr/>
        </p:nvSpPr>
        <p:spPr bwMode="auto">
          <a:xfrm>
            <a:off x="737400" y="5421313"/>
            <a:ext cx="2263761" cy="400110"/>
          </a:xfrm>
          <a:prstGeom prst="rect">
            <a:avLst/>
          </a:prstGeom>
          <a:noFill/>
          <a:ln w="9525">
            <a:noFill/>
            <a:miter lim="800000"/>
            <a:headEnd/>
            <a:tailEnd/>
          </a:ln>
          <a:effectLst/>
        </p:spPr>
        <p:txBody>
          <a:bodyPr wrap="none">
            <a:spAutoFit/>
          </a:bodyPr>
          <a:lstStyle/>
          <a:p>
            <a:r>
              <a:rPr lang="en-US" sz="2000" dirty="0" smtClean="0"/>
              <a:t>De </a:t>
            </a:r>
            <a:r>
              <a:rPr lang="en-US" sz="2000" dirty="0"/>
              <a:t>1926.502(c)(2)</a:t>
            </a:r>
          </a:p>
        </p:txBody>
      </p:sp>
      <p:pic>
        <p:nvPicPr>
          <p:cNvPr id="6" name="Picture 5"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2"/>
          <p:cNvSpPr>
            <a:spLocks noGrp="1"/>
          </p:cNvSpPr>
          <p:nvPr>
            <p:ph type="sldNum" sz="quarter" idx="12"/>
          </p:nvPr>
        </p:nvSpPr>
        <p:spPr/>
        <p:txBody>
          <a:bodyPr/>
          <a:lstStyle/>
          <a:p>
            <a:fld id="{19B8D30B-9DE5-4F8E-BE81-2CFB3EABC117}" type="slidenum">
              <a:rPr lang="en-US"/>
              <a:pPr/>
              <a:t>98</a:t>
            </a:fld>
            <a:endParaRPr lang="en-US"/>
          </a:p>
        </p:txBody>
      </p:sp>
      <p:pic>
        <p:nvPicPr>
          <p:cNvPr id="216066" name="Picture 2" descr="The Interior Residential Contractor's Safety Net System will keep your workers safe."/>
          <p:cNvPicPr>
            <a:picLocks noChangeAspect="1" noChangeArrowheads="1"/>
          </p:cNvPicPr>
          <p:nvPr/>
        </p:nvPicPr>
        <p:blipFill>
          <a:blip r:embed="rId3" r:link="rId4" cstate="print"/>
          <a:srcRect/>
          <a:stretch>
            <a:fillRect/>
          </a:stretch>
        </p:blipFill>
        <p:spPr bwMode="auto">
          <a:xfrm>
            <a:off x="533400" y="1066800"/>
            <a:ext cx="3886200" cy="3324225"/>
          </a:xfrm>
          <a:prstGeom prst="rect">
            <a:avLst/>
          </a:prstGeom>
          <a:noFill/>
          <a:ln w="9525">
            <a:noFill/>
            <a:miter lim="800000"/>
            <a:headEnd/>
            <a:tailEnd/>
          </a:ln>
        </p:spPr>
      </p:pic>
      <p:sp>
        <p:nvSpPr>
          <p:cNvPr id="216067"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4000" b="1" dirty="0" err="1" smtClean="0">
                <a:solidFill>
                  <a:schemeClr val="accent2"/>
                </a:solidFill>
              </a:rPr>
              <a:t>Sistemas</a:t>
            </a:r>
            <a:r>
              <a:rPr lang="en-US" sz="4000" b="1" dirty="0" smtClean="0">
                <a:solidFill>
                  <a:schemeClr val="accent2"/>
                </a:solidFill>
              </a:rPr>
              <a:t> de </a:t>
            </a:r>
            <a:r>
              <a:rPr lang="en-US" sz="4000" b="1" dirty="0" err="1" smtClean="0">
                <a:solidFill>
                  <a:schemeClr val="accent2"/>
                </a:solidFill>
              </a:rPr>
              <a:t>Redes</a:t>
            </a:r>
            <a:r>
              <a:rPr lang="en-US" sz="4000" b="1" dirty="0" smtClean="0">
                <a:solidFill>
                  <a:schemeClr val="accent2"/>
                </a:solidFill>
              </a:rPr>
              <a:t> de </a:t>
            </a:r>
            <a:r>
              <a:rPr lang="en-US" sz="4000" b="1" dirty="0" err="1" smtClean="0">
                <a:solidFill>
                  <a:schemeClr val="accent2"/>
                </a:solidFill>
              </a:rPr>
              <a:t>Proteção</a:t>
            </a:r>
            <a:endParaRPr lang="en-US" sz="4000" b="1" dirty="0">
              <a:solidFill>
                <a:schemeClr val="accent2"/>
              </a:solidFill>
            </a:endParaRPr>
          </a:p>
        </p:txBody>
      </p:sp>
      <p:pic>
        <p:nvPicPr>
          <p:cNvPr id="216068" name="Picture 4"/>
          <p:cNvPicPr>
            <a:picLocks noChangeAspect="1" noChangeArrowheads="1"/>
          </p:cNvPicPr>
          <p:nvPr/>
        </p:nvPicPr>
        <p:blipFill>
          <a:blip r:embed="rId5" cstate="print"/>
          <a:srcRect/>
          <a:stretch>
            <a:fillRect/>
          </a:stretch>
        </p:blipFill>
        <p:spPr bwMode="auto">
          <a:xfrm>
            <a:off x="4648200" y="1066800"/>
            <a:ext cx="3886200" cy="3325812"/>
          </a:xfrm>
          <a:prstGeom prst="rect">
            <a:avLst/>
          </a:prstGeom>
          <a:noFill/>
          <a:ln w="9525">
            <a:noFill/>
            <a:miter lim="800000"/>
            <a:headEnd/>
            <a:tailEnd/>
          </a:ln>
          <a:effectLst/>
        </p:spPr>
      </p:pic>
      <p:sp>
        <p:nvSpPr>
          <p:cNvPr id="216069" name="Text Box 5"/>
          <p:cNvSpPr txBox="1">
            <a:spLocks noChangeArrowheads="1"/>
          </p:cNvSpPr>
          <p:nvPr/>
        </p:nvSpPr>
        <p:spPr bwMode="auto">
          <a:xfrm>
            <a:off x="914400" y="4648200"/>
            <a:ext cx="6913563" cy="1015663"/>
          </a:xfrm>
          <a:prstGeom prst="rect">
            <a:avLst/>
          </a:prstGeom>
          <a:noFill/>
          <a:ln w="9525">
            <a:noFill/>
            <a:miter lim="800000"/>
            <a:headEnd/>
            <a:tailEnd/>
          </a:ln>
          <a:effectLst/>
        </p:spPr>
        <p:txBody>
          <a:bodyPr>
            <a:spAutoFit/>
          </a:bodyPr>
          <a:lstStyle/>
          <a:p>
            <a:pPr algn="l"/>
            <a:r>
              <a:rPr lang="pt-PT" sz="1200" dirty="0" smtClean="0"/>
              <a:t>Essas redes foram posicionados para evitar quedas para dentro da estrutura. Os empregadores devem consultar as instruções do fabricante e / ou um engenheiro profissional registrado para assegurar a instalação adequada da rede às paredes da construção. Dar a devida atenção ao peso que a rede suporta e ao peso que os parafusos e paredes que sustetam a rede podem suportar, na possibilidade de uma queda .</a:t>
            </a:r>
            <a:endParaRPr lang="en-US" sz="1200" dirty="0"/>
          </a:p>
        </p:txBody>
      </p:sp>
      <p:pic>
        <p:nvPicPr>
          <p:cNvPr id="7" name="Picture 6" descr="BIC Logo.jpg"/>
          <p:cNvPicPr>
            <a:picLocks noChangeAspect="1"/>
          </p:cNvPicPr>
          <p:nvPr/>
        </p:nvPicPr>
        <p:blipFill>
          <a:blip r:embed="rId6"/>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idx="1"/>
          </p:nvPr>
        </p:nvSpPr>
        <p:spPr/>
        <p:txBody>
          <a:bodyPr/>
          <a:lstStyle/>
          <a:p>
            <a:pPr algn="ctr">
              <a:buFontTx/>
              <a:buNone/>
            </a:pPr>
            <a:endParaRPr lang="en-US" sz="2800" dirty="0"/>
          </a:p>
          <a:p>
            <a:pPr algn="ctr">
              <a:buFontTx/>
              <a:buNone/>
            </a:pPr>
            <a:endParaRPr lang="en-US" sz="2800" dirty="0"/>
          </a:p>
          <a:p>
            <a:pPr algn="ctr">
              <a:buFontTx/>
              <a:buNone/>
            </a:pPr>
            <a:r>
              <a:rPr lang="en-US" sz="2800" dirty="0" err="1" smtClean="0"/>
              <a:t>Sistemas</a:t>
            </a:r>
            <a:r>
              <a:rPr lang="en-US" sz="2800" dirty="0" smtClean="0"/>
              <a:t> de </a:t>
            </a:r>
            <a:r>
              <a:rPr lang="en-US" sz="2800" dirty="0" err="1" smtClean="0"/>
              <a:t>Proteção</a:t>
            </a:r>
            <a:r>
              <a:rPr lang="en-US" sz="2800" dirty="0" smtClean="0"/>
              <a:t> </a:t>
            </a:r>
            <a:r>
              <a:rPr lang="en-US" sz="2800" dirty="0" err="1" smtClean="0"/>
              <a:t>Pessoal</a:t>
            </a:r>
            <a:r>
              <a:rPr lang="en-US" sz="2800" dirty="0" smtClean="0"/>
              <a:t> contra </a:t>
            </a:r>
            <a:r>
              <a:rPr lang="en-US" sz="2800" dirty="0" err="1" smtClean="0"/>
              <a:t>Quedas</a:t>
            </a:r>
            <a:r>
              <a:rPr lang="en-US" sz="2800" dirty="0" smtClean="0"/>
              <a:t> </a:t>
            </a:r>
            <a:endParaRPr lang="en-US" sz="2800" dirty="0"/>
          </a:p>
          <a:p>
            <a:pPr algn="ctr">
              <a:buFontTx/>
              <a:buNone/>
            </a:pPr>
            <a:r>
              <a:rPr lang="en-US" sz="2800" dirty="0"/>
              <a:t>1926.502(d)</a:t>
            </a:r>
          </a:p>
        </p:txBody>
      </p:sp>
      <p:sp>
        <p:nvSpPr>
          <p:cNvPr id="4" name="Espaço Reservado para Número de Slide 3"/>
          <p:cNvSpPr>
            <a:spLocks noGrp="1"/>
          </p:cNvSpPr>
          <p:nvPr>
            <p:ph type="sldNum" sz="quarter" idx="12"/>
          </p:nvPr>
        </p:nvSpPr>
        <p:spPr/>
        <p:txBody>
          <a:bodyPr/>
          <a:lstStyle/>
          <a:p>
            <a:fld id="{9E43F3F0-76C5-4A8F-AD36-8C9D7E3ADF57}" type="slidenum">
              <a:rPr lang="en-US"/>
              <a:pPr/>
              <a:t>99</a:t>
            </a:fld>
            <a:endParaRPr lang="en-US"/>
          </a:p>
        </p:txBody>
      </p:sp>
      <p:sp>
        <p:nvSpPr>
          <p:cNvPr id="218115" name="Rectangle 3"/>
          <p:cNvSpPr>
            <a:spLocks noChangeArrowheads="1"/>
          </p:cNvSpPr>
          <p:nvPr/>
        </p:nvSpPr>
        <p:spPr bwMode="auto">
          <a:xfrm>
            <a:off x="457200" y="762000"/>
            <a:ext cx="8229600" cy="1676400"/>
          </a:xfrm>
          <a:prstGeom prst="rect">
            <a:avLst/>
          </a:prstGeom>
          <a:noFill/>
          <a:ln w="9525">
            <a:noFill/>
            <a:miter lim="800000"/>
            <a:headEnd/>
            <a:tailEnd/>
          </a:ln>
          <a:effectLst/>
        </p:spPr>
        <p:txBody>
          <a:bodyPr anchor="ctr"/>
          <a:lstStyle/>
          <a:p>
            <a:pPr algn="ctr"/>
            <a:r>
              <a:rPr lang="pt-BR" sz="4200" b="1" dirty="0" smtClean="0">
                <a:solidFill>
                  <a:schemeClr val="accent2"/>
                </a:solidFill>
              </a:rPr>
              <a:t>Sistemas Convencionais de Proteção contra Quedas</a:t>
            </a:r>
            <a:endParaRPr lang="en-US" sz="42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1215</TotalTime>
  <Words>8465</Words>
  <Application>Microsoft Macintosh PowerPoint</Application>
  <PresentationFormat>On-screen Show (4:3)</PresentationFormat>
  <Paragraphs>925</Paragraphs>
  <Slides>172</Slides>
  <Notes>162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172</vt:i4>
      </vt:variant>
    </vt:vector>
  </HeadingPairs>
  <TitlesOfParts>
    <vt:vector size="174" baseType="lpstr">
      <vt:lpstr>Office Theme</vt:lpstr>
      <vt:lpstr>Chart</vt:lpstr>
      <vt:lpstr>PowerPoint Presentation</vt:lpstr>
      <vt:lpstr>SEJA BEM VINDOS: 5 horas de TREINAMENTO   Proteção Contra Quedas na Construção Civil Residencial  </vt:lpstr>
      <vt:lpstr>Mensagem para os trabalhadores</vt:lpstr>
      <vt:lpstr>Estamos lhe dando um ...</vt:lpstr>
      <vt:lpstr>PowerPoint Presentation</vt:lpstr>
      <vt:lpstr>PowerPoint Presentation</vt:lpstr>
      <vt:lpstr>Para você não...</vt:lpstr>
      <vt:lpstr>PowerPoint Presentation</vt:lpstr>
      <vt:lpstr>Esta mensagem, é uma...</vt:lpstr>
      <vt:lpstr>PowerPoint Presentation</vt:lpstr>
      <vt:lpstr>E não serve para ...</vt:lpstr>
      <vt:lpstr>PowerPoint Presentation</vt:lpstr>
      <vt:lpstr>Diariamente surgem problemas, as vezes temos de...</vt:lpstr>
      <vt:lpstr>PowerPoint Presentation</vt:lpstr>
      <vt:lpstr>Ou até...</vt:lpstr>
      <vt:lpstr>PowerPoint Presentation</vt:lpstr>
      <vt:lpstr>Mas antes de...</vt:lpstr>
      <vt:lpstr>PowerPoint Presentation</vt:lpstr>
      <vt:lpstr>E para você não ser pego de...</vt:lpstr>
      <vt:lpstr>PowerPoint Presentation</vt:lpstr>
      <vt:lpstr>O melhor ainda é...</vt:lpstr>
      <vt:lpstr>PowerPoint Presentation</vt:lpstr>
      <vt:lpstr>Evitar o retrabalho, é muito simples,  é só...</vt:lpstr>
      <vt:lpstr>PowerPoint Presentation</vt:lpstr>
      <vt:lpstr>Trabalhe sem procurar ...</vt:lpstr>
      <vt:lpstr>PowerPoint Presentation</vt:lpstr>
      <vt:lpstr>E sem fazer ...</vt:lpstr>
      <vt:lpstr>PowerPoint Presentation</vt:lpstr>
      <vt:lpstr>As vezes você  encontra um...</vt:lpstr>
      <vt:lpstr>PowerPoint Presentation</vt:lpstr>
      <vt:lpstr>Dando uma de...</vt:lpstr>
      <vt:lpstr>PowerPoint Presentation</vt:lpstr>
      <vt:lpstr>Tentando te colocar...</vt:lpstr>
      <vt:lpstr>PowerPoint Presentation</vt:lpstr>
      <vt:lpstr>Mas não fique ...</vt:lpstr>
      <vt:lpstr>PowerPoint Presentation</vt:lpstr>
      <vt:lpstr>Trabalhe com segurança  sem...</vt:lpstr>
      <vt:lpstr>PowerPoint Presentation</vt:lpstr>
      <vt:lpstr>As vezes você pensa que OSHA não passa de uma...</vt:lpstr>
      <vt:lpstr>PowerPoint Presentation</vt:lpstr>
      <vt:lpstr>Mas não fique com ...</vt:lpstr>
      <vt:lpstr>PowerPoint Presentation</vt:lpstr>
      <vt:lpstr>Pois se tratando de segurança, você está com ...</vt:lpstr>
      <vt:lpstr>PowerPoint Presentation</vt:lpstr>
      <vt:lpstr>É só tomar  cuidado para não...</vt:lpstr>
      <vt:lpstr>PowerPoint Presentation</vt:lpstr>
      <vt:lpstr>E muito menos ficar...</vt:lpstr>
      <vt:lpstr>PowerPoint Presentation</vt:lpstr>
      <vt:lpstr>Pois você pode acabar...</vt:lpstr>
      <vt:lpstr>PowerPoint Presentation</vt:lpstr>
      <vt:lpstr>E depois vai ficar  se sentindo   com a ...</vt:lpstr>
      <vt:lpstr>PowerPoint Presentation</vt:lpstr>
      <vt:lpstr>Ou então,  como uma...</vt:lpstr>
      <vt:lpstr>PowerPoint Presentation</vt:lpstr>
      <vt:lpstr>E se tudo der errado e ocorrer um acidente de trabalho,   é você que acaba...</vt:lpstr>
      <vt:lpstr>PowerPoint Presentation</vt:lpstr>
      <vt:lpstr>E prematuramente poderá...</vt:lpstr>
      <vt:lpstr>PowerPoint Presentation</vt:lpstr>
      <vt:lpstr>Ou até mesmo...</vt:lpstr>
      <vt:lpstr>PowerPoint Presentation</vt:lpstr>
      <vt:lpstr>Conte com a OSHA para melhorar as condições de Segurança no seu Trabalho, não se deixe tornar uma estatística.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 DET Publicou Estatística com a Maior Causa de Fatalidades na Construção </vt:lpstr>
      <vt:lpstr>PowerPoint Presentation</vt:lpstr>
      <vt:lpstr>O DET Publicou Estatística com a Maior Causa de Fatalidades na Construção</vt:lpstr>
      <vt:lpstr>Os trabalhos no telhado estão entre as ocupações com uma alta taxa de fatalidades no trabalho, 2011* </vt:lpstr>
      <vt:lpstr> Uma queda de 6 pés de altura:</vt:lpstr>
      <vt:lpstr>Mudanças Significativas na Política de Proteção contra Queda na Construção Civil Residencial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Quando a proteção contra quedas é necessária?</vt:lpstr>
      <vt:lpstr>Quando a proteção contra quedas é necessária?</vt:lpstr>
      <vt:lpstr>Quando a proteção contra quedas é necessária?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PERIGO DE QUEDAS</vt:lpstr>
      <vt:lpstr>SPPQ (Sistema Pessoal de Proteção contra Quedas)</vt:lpstr>
      <vt:lpstr>PERIGO DE QUEDAS</vt:lpstr>
      <vt:lpstr>Sistema de Guardrail</vt:lpstr>
      <vt:lpstr>PERIGO DE QUEDAS</vt:lpstr>
      <vt:lpstr>Sistema de Guardrail</vt:lpstr>
      <vt:lpstr>PowerPoint Presentation</vt:lpstr>
      <vt:lpstr>PowerPoint Presentation</vt:lpstr>
      <vt:lpstr>Plano de Proteção Antiqueda 1926.502(k)</vt:lpstr>
      <vt:lpstr>Plano de Proteço Antiqueda 1926.502(k)</vt:lpstr>
      <vt:lpstr>Plano de Proteção Antiqueda 1926.502(k)</vt:lpstr>
      <vt:lpstr>PowerPoint Presentation</vt:lpstr>
      <vt:lpstr>PowerPoint Presentation</vt:lpstr>
      <vt:lpstr>Escadas</vt:lpstr>
      <vt:lpstr>PowerPoint Presentation</vt:lpstr>
      <vt:lpstr>PowerPoint Presentation</vt:lpstr>
      <vt:lpstr>PowerPoint Presentation</vt:lpstr>
      <vt:lpstr>PowerPoint Presentation</vt:lpstr>
      <vt:lpstr>PowerPoint Presentation</vt:lpstr>
      <vt:lpstr>Uso Básico da Escada </vt:lpstr>
      <vt:lpstr>O que está errado?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Perguntas Verdadeiro ou Falso</vt:lpstr>
      <vt:lpstr>PowerPoint Presentation</vt:lpstr>
      <vt:lpstr>PowerPoint Presentation</vt:lpstr>
      <vt:lpstr>PowerPoint Presentation</vt:lpstr>
      <vt:lpstr>Para Finalizar</vt:lpstr>
      <vt:lpstr>PowerPoint Presentation</vt:lpstr>
      <vt:lpstr>               LEMBRE-SE !!</vt:lpstr>
      <vt:lpstr>PERGUNTAS</vt:lpstr>
      <vt:lpstr>PowerPoint Presentation</vt:lpstr>
      <vt:lpstr>PowerPoint Presentation</vt:lpstr>
    </vt:vector>
  </TitlesOfParts>
  <Company>UMass Boston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Sieber</dc:creator>
  <cp:lastModifiedBy>Natalicia Tracy</cp:lastModifiedBy>
  <cp:revision>97</cp:revision>
  <dcterms:created xsi:type="dcterms:W3CDTF">2013-02-18T02:28:18Z</dcterms:created>
  <dcterms:modified xsi:type="dcterms:W3CDTF">2016-01-06T18:28:43Z</dcterms:modified>
</cp:coreProperties>
</file>