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72"/>
  </p:notesMasterIdLst>
  <p:sldIdLst>
    <p:sldId id="256" r:id="rId2"/>
    <p:sldId id="335" r:id="rId3"/>
    <p:sldId id="322" r:id="rId4"/>
    <p:sldId id="308" r:id="rId5"/>
    <p:sldId id="309" r:id="rId6"/>
    <p:sldId id="310" r:id="rId7"/>
    <p:sldId id="311" r:id="rId8"/>
    <p:sldId id="312" r:id="rId9"/>
    <p:sldId id="315" r:id="rId10"/>
    <p:sldId id="316" r:id="rId11"/>
    <p:sldId id="317" r:id="rId12"/>
    <p:sldId id="257" r:id="rId13"/>
    <p:sldId id="323" r:id="rId14"/>
    <p:sldId id="324" r:id="rId15"/>
    <p:sldId id="325" r:id="rId16"/>
    <p:sldId id="326" r:id="rId17"/>
    <p:sldId id="327" r:id="rId18"/>
    <p:sldId id="328" r:id="rId19"/>
    <p:sldId id="329" r:id="rId20"/>
    <p:sldId id="258" r:id="rId21"/>
    <p:sldId id="259" r:id="rId22"/>
    <p:sldId id="260" r:id="rId23"/>
    <p:sldId id="330" r:id="rId24"/>
    <p:sldId id="318" r:id="rId25"/>
    <p:sldId id="320" r:id="rId26"/>
    <p:sldId id="261" r:id="rId27"/>
    <p:sldId id="263" r:id="rId28"/>
    <p:sldId id="331" r:id="rId29"/>
    <p:sldId id="264" r:id="rId30"/>
    <p:sldId id="265" r:id="rId31"/>
    <p:sldId id="266" r:id="rId32"/>
    <p:sldId id="267" r:id="rId33"/>
    <p:sldId id="268" r:id="rId34"/>
    <p:sldId id="270" r:id="rId35"/>
    <p:sldId id="332" r:id="rId36"/>
    <p:sldId id="333" r:id="rId37"/>
    <p:sldId id="273" r:id="rId38"/>
    <p:sldId id="274" r:id="rId39"/>
    <p:sldId id="275" r:id="rId40"/>
    <p:sldId id="276" r:id="rId41"/>
    <p:sldId id="287" r:id="rId42"/>
    <p:sldId id="278" r:id="rId43"/>
    <p:sldId id="279" r:id="rId44"/>
    <p:sldId id="334" r:id="rId45"/>
    <p:sldId id="281" r:id="rId46"/>
    <p:sldId id="321" r:id="rId47"/>
    <p:sldId id="282" r:id="rId48"/>
    <p:sldId id="283" r:id="rId49"/>
    <p:sldId id="285" r:id="rId50"/>
    <p:sldId id="286" r:id="rId51"/>
    <p:sldId id="288" r:id="rId52"/>
    <p:sldId id="289" r:id="rId53"/>
    <p:sldId id="290" r:id="rId54"/>
    <p:sldId id="291" r:id="rId55"/>
    <p:sldId id="292" r:id="rId56"/>
    <p:sldId id="293" r:id="rId57"/>
    <p:sldId id="294" r:id="rId58"/>
    <p:sldId id="295" r:id="rId59"/>
    <p:sldId id="296" r:id="rId60"/>
    <p:sldId id="297" r:id="rId61"/>
    <p:sldId id="298" r:id="rId62"/>
    <p:sldId id="299" r:id="rId63"/>
    <p:sldId id="300" r:id="rId64"/>
    <p:sldId id="301" r:id="rId65"/>
    <p:sldId id="302" r:id="rId66"/>
    <p:sldId id="303" r:id="rId67"/>
    <p:sldId id="304" r:id="rId68"/>
    <p:sldId id="305" r:id="rId69"/>
    <p:sldId id="306" r:id="rId70"/>
    <p:sldId id="307" r:id="rId7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19A624-2F78-48E3-8D17-D50554446529}" type="datetimeFigureOut">
              <a:rPr lang="en-US" smtClean="0"/>
              <a:t>7/23/2018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BBD3A8-51EF-432C-BEBD-8FE5A849A3E4}" type="slidenum">
              <a:rPr lang="en-US" smtClean="0"/>
              <a:t>‹#›</a:t>
            </a:fld>
            <a:endParaRPr lang="en-US"/>
          </a:p>
        </p:txBody>
      </p:sp>
    </p:spTree>
    <p:extLst>
      <p:ext uri="{BB962C8B-B14F-4D97-AF65-F5344CB8AC3E}">
        <p14:creationId xmlns:p14="http://schemas.microsoft.com/office/powerpoint/2010/main" val="11035294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BBD3A8-51EF-432C-BEBD-8FE5A849A3E4}" type="slidenum">
              <a:rPr lang="en-US" smtClean="0"/>
              <a:t>15</a:t>
            </a:fld>
            <a:endParaRPr lang="en-US"/>
          </a:p>
        </p:txBody>
      </p:sp>
    </p:spTree>
    <p:extLst>
      <p:ext uri="{BB962C8B-B14F-4D97-AF65-F5344CB8AC3E}">
        <p14:creationId xmlns:p14="http://schemas.microsoft.com/office/powerpoint/2010/main" val="1208993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788868D1-8B96-4B0D-A21E-2D54952B6CCB}" type="datetimeFigureOut">
              <a:rPr lang="en-US" smtClean="0"/>
              <a:pPr/>
              <a:t>7/23/2018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5D0B5C49-5FEB-40A6-8AC8-970740EFF7ED}"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8868D1-8B96-4B0D-A21E-2D54952B6CCB}" type="datetimeFigureOut">
              <a:rPr lang="en-US" smtClean="0"/>
              <a:pPr/>
              <a:t>7/23/2018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0B5C49-5FEB-40A6-8AC8-970740EFF7E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8868D1-8B96-4B0D-A21E-2D54952B6CCB}" type="datetimeFigureOut">
              <a:rPr lang="en-US" smtClean="0"/>
              <a:pPr/>
              <a:t>7/23/2018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0B5C49-5FEB-40A6-8AC8-970740EFF7E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8868D1-8B96-4B0D-A21E-2D54952B6CCB}" type="datetimeFigureOut">
              <a:rPr lang="en-US" smtClean="0"/>
              <a:pPr/>
              <a:t>7/23/2018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0B5C49-5FEB-40A6-8AC8-970740EFF7E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88868D1-8B96-4B0D-A21E-2D54952B6CCB}" type="datetimeFigureOut">
              <a:rPr lang="en-US" smtClean="0"/>
              <a:pPr/>
              <a:t>7/23/2018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5D0B5C49-5FEB-40A6-8AC8-970740EFF7E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88868D1-8B96-4B0D-A21E-2D54952B6CCB}" type="datetimeFigureOut">
              <a:rPr lang="en-US" smtClean="0"/>
              <a:pPr/>
              <a:t>7/23/2018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0B5C49-5FEB-40A6-8AC8-970740EFF7E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88868D1-8B96-4B0D-A21E-2D54952B6CCB}" type="datetimeFigureOut">
              <a:rPr lang="en-US" smtClean="0"/>
              <a:pPr/>
              <a:t>7/23/2018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0B5C49-5FEB-40A6-8AC8-970740EFF7E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88868D1-8B96-4B0D-A21E-2D54952B6CCB}" type="datetimeFigureOut">
              <a:rPr lang="en-US" smtClean="0"/>
              <a:pPr/>
              <a:t>7/23/2018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0B5C49-5FEB-40A6-8AC8-970740EFF7E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8868D1-8B96-4B0D-A21E-2D54952B6CCB}" type="datetimeFigureOut">
              <a:rPr lang="en-US" smtClean="0"/>
              <a:pPr/>
              <a:t>7/23/2018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0B5C49-5FEB-40A6-8AC8-970740EFF7E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88868D1-8B96-4B0D-A21E-2D54952B6CCB}" type="datetimeFigureOut">
              <a:rPr lang="en-US" smtClean="0"/>
              <a:pPr/>
              <a:t>7/23/2018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0B5C49-5FEB-40A6-8AC8-970740EFF7E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88868D1-8B96-4B0D-A21E-2D54952B6CCB}" type="datetimeFigureOut">
              <a:rPr lang="en-US" smtClean="0"/>
              <a:pPr/>
              <a:t>7/23/2018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0B5C49-5FEB-40A6-8AC8-970740EFF7E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88868D1-8B96-4B0D-A21E-2D54952B6CCB}" type="datetimeFigureOut">
              <a:rPr lang="en-US" smtClean="0"/>
              <a:pPr/>
              <a:t>7/23/2018</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D0B5C49-5FEB-40A6-8AC8-970740EFF7ED}"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14.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osha.gov/ergonomics/guidelines/nursinghome/index.html"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2.xml"/><Relationship Id="rId5" Type="http://schemas.openxmlformats.org/officeDocument/2006/relationships/image" Target="../media/image26.jpeg"/><Relationship Id="rId4" Type="http://schemas.openxmlformats.org/officeDocument/2006/relationships/image" Target="../media/image25.jpe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www.osha.gov/ergonomics/guidelines/nursinghome/index.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www.osha.gov/SLTC/etools/hospital/hazards/ergo/ergoequipment/ergoequip.html#ShowerChair"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2.xml"/><Relationship Id="rId4" Type="http://schemas.openxmlformats.org/officeDocument/2006/relationships/image" Target="../media/image29.jpe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s://www.osha.gov/SLTC/etools/hospital/hazards/ergo/ergoequipment/ergoequip.html#repositioning_devices" TargetMode="External"/><Relationship Id="rId2" Type="http://schemas.openxmlformats.org/officeDocument/2006/relationships/hyperlink" Target="https://www.osha.gov/SLTC/etools/hospital/hazards/ergo/ergoequipment/ergoequip.html#SlidingBoards"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1.jpeg"/><Relationship Id="rId1" Type="http://schemas.openxmlformats.org/officeDocument/2006/relationships/slideLayout" Target="../slideLayouts/slideLayout2.xml"/><Relationship Id="rId4" Type="http://schemas.openxmlformats.org/officeDocument/2006/relationships/image" Target="../media/image33.jpeg"/></Relationships>
</file>

<file path=ppt/slides/_rels/slide57.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hyperlink" Target="https://www.osha.gov/SLTC/etools/hospital/hazards/ergo/ergoequipment/ergoequip.html#GaitBelt" TargetMode="External"/><Relationship Id="rId1" Type="http://schemas.openxmlformats.org/officeDocument/2006/relationships/slideLayout" Target="../slideLayouts/slideLayout2.xml"/><Relationship Id="rId4" Type="http://schemas.openxmlformats.org/officeDocument/2006/relationships/image" Target="../media/image35.jpeg"/></Relationships>
</file>

<file path=ppt/slides/_rels/slide58.xml.rels><?xml version="1.0" encoding="UTF-8" standalone="yes"?>
<Relationships xmlns="http://schemas.openxmlformats.org/package/2006/relationships"><Relationship Id="rId3" Type="http://schemas.openxmlformats.org/officeDocument/2006/relationships/image" Target="../media/image37.jpeg"/><Relationship Id="rId2" Type="http://schemas.openxmlformats.org/officeDocument/2006/relationships/image" Target="../media/image36.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3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39.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40.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42.jpeg"/><Relationship Id="rId2" Type="http://schemas.openxmlformats.org/officeDocument/2006/relationships/image" Target="../media/image41.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43.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44.jpe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46.jpeg"/><Relationship Id="rId2" Type="http://schemas.openxmlformats.org/officeDocument/2006/relationships/image" Target="../media/image45.jpeg"/><Relationship Id="rId1" Type="http://schemas.openxmlformats.org/officeDocument/2006/relationships/slideLayout" Target="../slideLayouts/slideLayout2.xml"/><Relationship Id="rId4" Type="http://schemas.openxmlformats.org/officeDocument/2006/relationships/hyperlink" Target="http://www.osha.gov/dgs/topics/safetyhealth"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47.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err="1" smtClean="0"/>
              <a:t>Movilización</a:t>
            </a:r>
            <a:r>
              <a:rPr lang="en-US" dirty="0" smtClean="0"/>
              <a:t> </a:t>
            </a:r>
            <a:r>
              <a:rPr lang="en-US" dirty="0" err="1" smtClean="0"/>
              <a:t>segura</a:t>
            </a:r>
            <a:r>
              <a:rPr lang="en-US" dirty="0" smtClean="0"/>
              <a:t> del </a:t>
            </a:r>
            <a:r>
              <a:rPr lang="en-US" dirty="0" err="1" smtClean="0"/>
              <a:t>paciente</a:t>
            </a:r>
            <a:r>
              <a:rPr lang="en-US" dirty="0" smtClean="0"/>
              <a:t> en la </a:t>
            </a:r>
            <a:r>
              <a:rPr lang="en-US" dirty="0" err="1" smtClean="0"/>
              <a:t>atención</a:t>
            </a:r>
            <a:r>
              <a:rPr lang="en-US" dirty="0" smtClean="0"/>
              <a:t> de la </a:t>
            </a:r>
            <a:r>
              <a:rPr lang="en-US" dirty="0" err="1" smtClean="0"/>
              <a:t>salud</a:t>
            </a:r>
            <a:endParaRPr lang="en-US" dirty="0"/>
          </a:p>
        </p:txBody>
      </p:sp>
    </p:spTree>
    <p:extLst>
      <p:ext uri="{BB962C8B-B14F-4D97-AF65-F5344CB8AC3E}">
        <p14:creationId xmlns:p14="http://schemas.microsoft.com/office/powerpoint/2010/main" val="3284799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effectLst>
                  <a:outerShdw blurRad="38100" dist="38100" dir="2700000" algn="tl">
                    <a:srgbClr val="000000">
                      <a:alpha val="43137"/>
                    </a:srgbClr>
                  </a:outerShdw>
                </a:effectLst>
              </a:rPr>
              <a:t>Presentación</a:t>
            </a:r>
            <a:r>
              <a:rPr lang="en-US" b="1" dirty="0" smtClean="0">
                <a:effectLst>
                  <a:outerShdw blurRad="38100" dist="38100" dir="2700000" algn="tl">
                    <a:srgbClr val="000000">
                      <a:alpha val="43137"/>
                    </a:srgbClr>
                  </a:outerShdw>
                </a:effectLst>
              </a:rPr>
              <a:t> de </a:t>
            </a:r>
            <a:r>
              <a:rPr lang="en-US" b="1" dirty="0" err="1" smtClean="0">
                <a:effectLst>
                  <a:outerShdw blurRad="38100" dist="38100" dir="2700000" algn="tl">
                    <a:srgbClr val="000000">
                      <a:alpha val="43137"/>
                    </a:srgbClr>
                  </a:outerShdw>
                </a:effectLst>
              </a:rPr>
              <a:t>una</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denuncia</a:t>
            </a:r>
            <a:endParaRPr lang="en-US" sz="11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v"/>
            </a:pPr>
            <a:r>
              <a:rPr lang="es-ES" altLang="en-US" dirty="0" smtClean="0"/>
              <a:t>Los trabajadores pueden plantear a los empleadores sus preocupaciones sobre seguridad y salud en el ámbito laboral sin temor a ser despedidos o discriminados, siempre que la queja se haga de buena fe. </a:t>
            </a:r>
            <a:endParaRPr lang="es-ES_tradnl" altLang="en-US" dirty="0" smtClean="0"/>
          </a:p>
          <a:p>
            <a:pPr>
              <a:buFont typeface="Wingdings" panose="05000000000000000000" pitchFamily="2" charset="2"/>
              <a:buChar char="v"/>
            </a:pPr>
            <a:r>
              <a:rPr lang="es-ES" altLang="en-US" dirty="0" smtClean="0"/>
              <a:t>Las normas de OSHA [29CFR 1977.9(c)] protegen a los trabajadores que denuncian ante sus empleadores la existencia de condiciones inseguras o insalubres en el ámbito laboral. </a:t>
            </a:r>
            <a:endParaRPr lang="es-ES_tradnl" altLang="en-US" dirty="0" smtClean="0"/>
          </a:p>
          <a:p>
            <a:pPr>
              <a:buFont typeface="Wingdings" panose="05000000000000000000" pitchFamily="2" charset="2"/>
              <a:buChar char="v"/>
            </a:pPr>
            <a:r>
              <a:rPr lang="es-ES" altLang="en-US" dirty="0" smtClean="0"/>
              <a:t>Departamento de Trabajo: 800-321-OSHA (6742).</a:t>
            </a:r>
          </a:p>
          <a:p>
            <a:endParaRPr lang="es-ES_tradnl" dirty="0"/>
          </a:p>
        </p:txBody>
      </p:sp>
    </p:spTree>
    <p:extLst>
      <p:ext uri="{BB962C8B-B14F-4D97-AF65-F5344CB8AC3E}">
        <p14:creationId xmlns:p14="http://schemas.microsoft.com/office/powerpoint/2010/main" val="41515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effectLst>
                  <a:outerShdw blurRad="38100" dist="38100" dir="2700000" algn="tl">
                    <a:srgbClr val="000000">
                      <a:alpha val="43137"/>
                    </a:srgbClr>
                  </a:outerShdw>
                </a:effectLst>
              </a:rPr>
              <a:t>Mantenimiento</a:t>
            </a:r>
            <a:r>
              <a:rPr lang="en-US" b="1" dirty="0" smtClean="0">
                <a:effectLst>
                  <a:outerShdw blurRad="38100" dist="38100" dir="2700000" algn="tl">
                    <a:srgbClr val="000000">
                      <a:alpha val="43137"/>
                    </a:srgbClr>
                  </a:outerShdw>
                </a:effectLst>
              </a:rPr>
              <a:t> de </a:t>
            </a:r>
            <a:r>
              <a:rPr lang="en-US" b="1" dirty="0" err="1" smtClean="0">
                <a:effectLst>
                  <a:outerShdw blurRad="38100" dist="38100" dir="2700000" algn="tl">
                    <a:srgbClr val="000000">
                      <a:alpha val="43137"/>
                    </a:srgbClr>
                  </a:outerShdw>
                </a:effectLst>
              </a:rPr>
              <a:t>registros</a:t>
            </a:r>
            <a:endParaRPr lang="en-US" sz="1100" b="1" dirty="0">
              <a:effectLst>
                <a:outerShdw blurRad="38100" dist="38100" dir="2700000" algn="tl">
                  <a:srgbClr val="000000">
                    <a:alpha val="43137"/>
                  </a:srgbClr>
                </a:outerShdw>
              </a:effectLst>
            </a:endParaRPr>
          </a:p>
        </p:txBody>
      </p:sp>
      <p:sp>
        <p:nvSpPr>
          <p:cNvPr id="17" name="Content Placeholder 16"/>
          <p:cNvSpPr>
            <a:spLocks noGrp="1"/>
          </p:cNvSpPr>
          <p:nvPr>
            <p:ph idx="1"/>
          </p:nvPr>
        </p:nvSpPr>
        <p:spPr/>
        <p:txBody>
          <a:bodyPr/>
          <a:lstStyle/>
          <a:p>
            <a:pPr>
              <a:buFont typeface="Wingdings" panose="05000000000000000000" pitchFamily="2" charset="2"/>
              <a:buChar char="v"/>
            </a:pPr>
            <a:r>
              <a:rPr lang="es-ES_tradnl" dirty="0" smtClean="0"/>
              <a:t>Registros médicos durante el empleo.</a:t>
            </a:r>
          </a:p>
          <a:p>
            <a:pPr>
              <a:buFont typeface="Wingdings" panose="05000000000000000000" pitchFamily="2" charset="2"/>
              <a:buChar char="v"/>
            </a:pPr>
            <a:r>
              <a:rPr lang="es-ES" dirty="0" smtClean="0"/>
              <a:t>Diario de Lesiones.</a:t>
            </a:r>
            <a:endParaRPr lang="es-ES_tradnl" dirty="0" smtClean="0"/>
          </a:p>
          <a:p>
            <a:pPr>
              <a:buFont typeface="Wingdings" panose="05000000000000000000" pitchFamily="2" charset="2"/>
              <a:buChar char="v"/>
            </a:pPr>
            <a:r>
              <a:rPr lang="es-ES" dirty="0" smtClean="0"/>
              <a:t>El Diario de Heridas Punzocortantes se debe mantener durante 5 años.</a:t>
            </a:r>
            <a:endParaRPr lang="es-ES_tradnl" dirty="0" smtClean="0"/>
          </a:p>
          <a:p>
            <a:pPr>
              <a:buFont typeface="Wingdings" panose="05000000000000000000" pitchFamily="2" charset="2"/>
              <a:buChar char="v"/>
            </a:pPr>
            <a:r>
              <a:rPr lang="es-ES" dirty="0" smtClean="0"/>
              <a:t>Los Registros de Capacitación se deben mantener durante 3 años.</a:t>
            </a:r>
          </a:p>
          <a:p>
            <a:pPr>
              <a:buFont typeface="Wingdings" panose="05000000000000000000" pitchFamily="2" charset="2"/>
              <a:buChar char="v"/>
            </a:pPr>
            <a:endParaRPr lang="es-ES_tradnl" dirty="0"/>
          </a:p>
        </p:txBody>
      </p:sp>
    </p:spTree>
    <p:extLst>
      <p:ext uri="{BB962C8B-B14F-4D97-AF65-F5344CB8AC3E}">
        <p14:creationId xmlns:p14="http://schemas.microsoft.com/office/powerpoint/2010/main" val="2085269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Movilización</a:t>
            </a:r>
            <a:r>
              <a:rPr lang="en-US" dirty="0" smtClean="0"/>
              <a:t> </a:t>
            </a:r>
            <a:r>
              <a:rPr lang="en-US" dirty="0" err="1" smtClean="0"/>
              <a:t>segura</a:t>
            </a:r>
            <a:r>
              <a:rPr lang="en-US" dirty="0" smtClean="0"/>
              <a:t> del </a:t>
            </a:r>
            <a:r>
              <a:rPr lang="en-US" dirty="0" err="1" smtClean="0"/>
              <a:t>paciente</a:t>
            </a:r>
            <a:r>
              <a:rPr lang="en-US" dirty="0" smtClean="0"/>
              <a:t/>
            </a:r>
            <a:br>
              <a:rPr lang="en-US" dirty="0" smtClean="0"/>
            </a:br>
            <a:endParaRPr lang="en-US" sz="1100" dirty="0"/>
          </a:p>
        </p:txBody>
      </p:sp>
      <p:sp>
        <p:nvSpPr>
          <p:cNvPr id="3" name="Content Placeholder 2"/>
          <p:cNvSpPr>
            <a:spLocks noGrp="1"/>
          </p:cNvSpPr>
          <p:nvPr>
            <p:ph idx="1"/>
          </p:nvPr>
        </p:nvSpPr>
        <p:spPr/>
        <p:txBody>
          <a:bodyPr>
            <a:normAutofit fontScale="85000" lnSpcReduction="20000"/>
          </a:bodyPr>
          <a:lstStyle/>
          <a:p>
            <a:r>
              <a:rPr lang="es-ES_tradnl" dirty="0" smtClean="0"/>
              <a:t>Una fuente principal de lesiones para los trabajadores de la salud son los trastornos músculo-esqueléticos (</a:t>
            </a:r>
            <a:r>
              <a:rPr lang="es-ES_tradnl" dirty="0" err="1" smtClean="0"/>
              <a:t>MSDs</a:t>
            </a:r>
            <a:r>
              <a:rPr lang="es-ES_tradnl" dirty="0" smtClean="0"/>
              <a:t> por sus siglas en inglés).</a:t>
            </a:r>
            <a:r>
              <a:rPr lang="es-ES_tradnl" b="1" dirty="0" smtClean="0"/>
              <a:t> </a:t>
            </a:r>
            <a:r>
              <a:rPr lang="es-ES_tradnl" dirty="0" smtClean="0"/>
              <a:t>En 2010 los auxiliares de enfermería, los técnicos sanitarios y los asistentes médicos mostraron las tasas más altas de </a:t>
            </a:r>
            <a:r>
              <a:rPr lang="es-ES_tradnl" dirty="0" err="1" smtClean="0"/>
              <a:t>MSDs</a:t>
            </a:r>
            <a:r>
              <a:rPr lang="es-ES_tradnl" dirty="0" smtClean="0"/>
              <a:t>. Hubo 27.020 casos, lo cual equivale a una tasa de incidencia de 249 por 10.000 trabajadores, siete veces mayor al promedio de todas las industrias. </a:t>
            </a:r>
          </a:p>
          <a:p>
            <a:r>
              <a:rPr lang="es-ES_tradnl" dirty="0" smtClean="0"/>
              <a:t>En 2010 la tasa de incidencia promedio en casos de trastornos músculo-esqueléticos (</a:t>
            </a:r>
            <a:r>
              <a:rPr lang="es-ES_tradnl" dirty="0" err="1" smtClean="0"/>
              <a:t>MSDs</a:t>
            </a:r>
            <a:r>
              <a:rPr lang="es-ES_tradnl" dirty="0" smtClean="0"/>
              <a:t> por sus siglas en inglés) con días de trabajo perdidos se incrementó en un 4 por ciento, mientras que la tasa de incidencia de MSD entre los auxiliares de enfermería, los técnicos sanitarios y los asistentes médicos aumentó un 10 por ciento. </a:t>
            </a:r>
            <a:endParaRPr lang="es-ES_tradnl" dirty="0"/>
          </a:p>
        </p:txBody>
      </p:sp>
    </p:spTree>
    <p:extLst>
      <p:ext uri="{BB962C8B-B14F-4D97-AF65-F5344CB8AC3E}">
        <p14:creationId xmlns:p14="http://schemas.microsoft.com/office/powerpoint/2010/main" val="31935694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38100" dist="38100" dir="2700000" algn="tl">
                    <a:srgbClr val="000000">
                      <a:alpha val="43137"/>
                    </a:srgbClr>
                  </a:outerShdw>
                </a:effectLst>
              </a:rPr>
              <a:t>¿</a:t>
            </a:r>
            <a:r>
              <a:rPr lang="en-US" dirty="0" err="1" smtClean="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38100" dist="38100" dir="2700000" algn="tl">
                    <a:srgbClr val="000000">
                      <a:alpha val="43137"/>
                    </a:srgbClr>
                  </a:outerShdw>
                </a:effectLst>
              </a:rPr>
              <a:t>Sabía</a:t>
            </a:r>
            <a:r>
              <a:rPr lang="en-US" dirty="0" smtClean="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38100" dist="38100" dir="2700000" algn="tl">
                    <a:srgbClr val="000000">
                      <a:alpha val="43137"/>
                    </a:srgbClr>
                  </a:outerShdw>
                </a:effectLst>
              </a:rPr>
              <a:t> </a:t>
            </a:r>
            <a:r>
              <a:rPr lang="en-US" dirty="0" err="1" smtClean="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38100" dist="38100" dir="2700000" algn="tl">
                    <a:srgbClr val="000000">
                      <a:alpha val="43137"/>
                    </a:srgbClr>
                  </a:outerShdw>
                </a:effectLst>
              </a:rPr>
              <a:t>usted</a:t>
            </a:r>
            <a:r>
              <a:rPr lang="en-US" dirty="0" smtClean="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38100" dist="38100" dir="2700000" algn="tl">
                    <a:srgbClr val="000000">
                      <a:alpha val="43137"/>
                    </a:srgbClr>
                  </a:outerShdw>
                </a:effectLst>
              </a:rPr>
              <a:t>…?</a:t>
            </a:r>
            <a:endParaRPr lang="en-US" sz="1000" dirty="0"/>
          </a:p>
        </p:txBody>
      </p:sp>
      <p:sp>
        <p:nvSpPr>
          <p:cNvPr id="3" name="Content Placeholder 2"/>
          <p:cNvSpPr>
            <a:spLocks noGrp="1"/>
          </p:cNvSpPr>
          <p:nvPr>
            <p:ph idx="1"/>
          </p:nvPr>
        </p:nvSpPr>
        <p:spPr/>
        <p:txBody>
          <a:bodyPr/>
          <a:lstStyle/>
          <a:p>
            <a:pPr marL="137160" indent="0">
              <a:buNone/>
            </a:pPr>
            <a:r>
              <a:rPr lang="es-ES_tradnl" dirty="0" smtClean="0"/>
              <a:t>¿…que un hospital es uno de los lugares más peligrosos para trabajar?</a:t>
            </a:r>
          </a:p>
          <a:p>
            <a:pPr marL="137160" indent="0">
              <a:buNone/>
            </a:pPr>
            <a:r>
              <a:rPr lang="es-ES_tradnl" dirty="0" smtClean="0"/>
              <a:t>En promedio, los hospitales de los Estados Unidos registraron en 2011 unas 6,8 lesiones y enfermedades laborales por cada 100 trabajadores de tiempo completo. Esta tasa casi duplica la de la industria privada en su totalidad.</a:t>
            </a:r>
          </a:p>
          <a:p>
            <a:pPr marL="137160" indent="0">
              <a:buNone/>
            </a:pPr>
            <a:endParaRPr lang="es-ES_tradnl" dirty="0"/>
          </a:p>
        </p:txBody>
      </p:sp>
    </p:spTree>
    <p:extLst>
      <p:ext uri="{BB962C8B-B14F-4D97-AF65-F5344CB8AC3E}">
        <p14:creationId xmlns:p14="http://schemas.microsoft.com/office/powerpoint/2010/main" val="1381795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28600"/>
            <a:ext cx="8229600" cy="1143000"/>
          </a:xfrm>
        </p:spPr>
        <p:txBody>
          <a:bodyPr>
            <a:normAutofit fontScale="90000"/>
          </a:bodyPr>
          <a:lstStyle/>
          <a:p>
            <a:r>
              <a:rPr lang="en-US" dirty="0" err="1" smtClean="0"/>
              <a:t>Lesiones</a:t>
            </a:r>
            <a:r>
              <a:rPr lang="en-US" dirty="0" smtClean="0"/>
              <a:t> y </a:t>
            </a:r>
            <a:r>
              <a:rPr lang="en-US" dirty="0" err="1" smtClean="0"/>
              <a:t>Enfermedades</a:t>
            </a:r>
            <a:r>
              <a:rPr lang="en-US" dirty="0" smtClean="0"/>
              <a:t> </a:t>
            </a:r>
            <a:r>
              <a:rPr lang="en-US" dirty="0" err="1" smtClean="0"/>
              <a:t>Ocupacionales</a:t>
            </a:r>
            <a:endParaRPr lang="en-US" dirty="0"/>
          </a:p>
        </p:txBody>
      </p:sp>
      <p:sp>
        <p:nvSpPr>
          <p:cNvPr id="3" name="Content Placeholder 2"/>
          <p:cNvSpPr>
            <a:spLocks noGrp="1"/>
          </p:cNvSpPr>
          <p:nvPr>
            <p:ph idx="4294967295"/>
          </p:nvPr>
        </p:nvSpPr>
        <p:spPr>
          <a:xfrm>
            <a:off x="0" y="1600200"/>
            <a:ext cx="8229600" cy="4708525"/>
          </a:xfrm>
        </p:spPr>
        <p:txBody>
          <a:bodyPr>
            <a:normAutofit fontScale="92500" lnSpcReduction="20000"/>
          </a:bodyPr>
          <a:lstStyle/>
          <a:p>
            <a:pPr marL="137160" indent="0">
              <a:buNone/>
            </a:pPr>
            <a:r>
              <a:rPr lang="es-ES_tradnl" dirty="0" smtClean="0"/>
              <a:t>In 2011, los hospitales de los Estados Unidos registraron 58.860 lesiones y enfermedades laborales por las cuales los empleados debieron faltar al trabajo.</a:t>
            </a:r>
          </a:p>
          <a:p>
            <a:pPr marL="137160" indent="0">
              <a:buNone/>
            </a:pPr>
            <a:r>
              <a:rPr lang="es-ES_tradnl" dirty="0" smtClean="0"/>
              <a:t>Desde el punto de vista de las tasas de casos con tiempo perdido, es más riesgoso trabajar en un hospital que en la construcción o en la manufactura.</a:t>
            </a:r>
          </a:p>
          <a:p>
            <a:pPr marL="137160" indent="0">
              <a:buNone/>
            </a:pPr>
            <a:r>
              <a:rPr lang="es-ES_tradnl" dirty="0" smtClean="0"/>
              <a:t>Los “días de trabajo perdido” incluyen sólo las lesiones más severas, y no toman en cuenta las lesiones que sufre un empleado que sigue trabajando pero con una modificación de sus tareas. En consecuencia, el problema es aun mayor que lo que sugiere el gráfico que sigue.</a:t>
            </a:r>
          </a:p>
          <a:p>
            <a:pPr marL="137160" indent="0">
              <a:buNone/>
            </a:pPr>
            <a:endParaRPr lang="es-ES_tradnl" dirty="0"/>
          </a:p>
        </p:txBody>
      </p:sp>
    </p:spTree>
    <p:extLst>
      <p:ext uri="{BB962C8B-B14F-4D97-AF65-F5344CB8AC3E}">
        <p14:creationId xmlns:p14="http://schemas.microsoft.com/office/powerpoint/2010/main" val="2588599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9954"/>
            <a:ext cx="8229600" cy="564178"/>
          </a:xfrm>
        </p:spPr>
        <p:txBody>
          <a:bodyPr>
            <a:normAutofit fontScale="90000"/>
          </a:bodyPr>
          <a:lstStyle/>
          <a:p>
            <a:r>
              <a:rPr lang="es-ES" b="0" dirty="0" smtClean="0">
                <a:effectLst/>
              </a:rPr>
              <a:t>Gráfico </a:t>
            </a:r>
            <a:r>
              <a:rPr lang="es-ES" b="0" dirty="0">
                <a:effectLst/>
              </a:rPr>
              <a:t>de barras sobre lesiones</a:t>
            </a:r>
            <a:endParaRPr lang="en-US" dirty="0"/>
          </a:p>
        </p:txBody>
      </p:sp>
      <p:pic>
        <p:nvPicPr>
          <p:cNvPr id="1026" name="Picture 2" title="Grafico de barras"/>
          <p:cNvPicPr>
            <a:picLocks noChangeAspect="1" noChangeArrowheads="1"/>
          </p:cNvPicPr>
          <p:nvPr/>
        </p:nvPicPr>
        <p:blipFill rotWithShape="1">
          <a:blip r:embed="rId3" cstate="email">
            <a:extLst>
              <a:ext uri="{28A0092B-C50C-407E-A947-70E740481C1C}">
                <a14:useLocalDpi xmlns:a14="http://schemas.microsoft.com/office/drawing/2010/main" val="0"/>
              </a:ext>
            </a:extLst>
          </a:blip>
          <a:srcRect/>
          <a:stretch/>
        </p:blipFill>
        <p:spPr bwMode="auto">
          <a:xfrm>
            <a:off x="297625" y="674132"/>
            <a:ext cx="8801770" cy="58153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7733630" y="1219200"/>
            <a:ext cx="762000" cy="3293209"/>
          </a:xfrm>
          <a:prstGeom prst="rect">
            <a:avLst/>
          </a:prstGeom>
          <a:noFill/>
        </p:spPr>
        <p:txBody>
          <a:bodyPr wrap="square" rtlCol="0">
            <a:spAutoFit/>
          </a:bodyPr>
          <a:lstStyle/>
          <a:p>
            <a:r>
              <a:rPr lang="en-US" sz="1600" dirty="0" smtClean="0"/>
              <a:t>157,5</a:t>
            </a:r>
          </a:p>
          <a:p>
            <a:endParaRPr lang="en-US" sz="1600" dirty="0" smtClean="0"/>
          </a:p>
          <a:p>
            <a:endParaRPr lang="en-US" sz="1600" dirty="0" smtClean="0"/>
          </a:p>
          <a:p>
            <a:r>
              <a:rPr lang="en-US" sz="1600" dirty="0" smtClean="0"/>
              <a:t>147,4</a:t>
            </a:r>
          </a:p>
          <a:p>
            <a:endParaRPr lang="en-US" sz="1600" dirty="0" smtClean="0"/>
          </a:p>
          <a:p>
            <a:endParaRPr lang="en-US" sz="1600" dirty="0" smtClean="0"/>
          </a:p>
          <a:p>
            <a:r>
              <a:rPr lang="en-US" sz="1600" dirty="0" smtClean="0"/>
              <a:t>111,8</a:t>
            </a:r>
          </a:p>
          <a:p>
            <a:endParaRPr lang="en-US" sz="1600" dirty="0" smtClean="0"/>
          </a:p>
          <a:p>
            <a:endParaRPr lang="en-US" sz="1600" dirty="0" smtClean="0"/>
          </a:p>
          <a:p>
            <a:r>
              <a:rPr lang="en-US" sz="1600" dirty="0" smtClean="0"/>
              <a:t>105,2</a:t>
            </a:r>
          </a:p>
          <a:p>
            <a:endParaRPr lang="en-US" sz="1600" dirty="0" smtClean="0"/>
          </a:p>
          <a:p>
            <a:endParaRPr lang="en-US" sz="1600" dirty="0" smtClean="0"/>
          </a:p>
          <a:p>
            <a:r>
              <a:rPr lang="en-US" sz="1600" dirty="0" smtClean="0"/>
              <a:t>54,5</a:t>
            </a:r>
            <a:endParaRPr lang="en-US" sz="1600" dirty="0"/>
          </a:p>
        </p:txBody>
      </p:sp>
      <p:sp>
        <p:nvSpPr>
          <p:cNvPr id="7" name="TextBox 6"/>
          <p:cNvSpPr txBox="1"/>
          <p:nvPr/>
        </p:nvSpPr>
        <p:spPr>
          <a:xfrm>
            <a:off x="3349640" y="6000135"/>
            <a:ext cx="5145990" cy="338554"/>
          </a:xfrm>
          <a:prstGeom prst="rect">
            <a:avLst/>
          </a:prstGeom>
          <a:noFill/>
        </p:spPr>
        <p:txBody>
          <a:bodyPr wrap="square" rtlCol="0">
            <a:spAutoFit/>
          </a:bodyPr>
          <a:lstStyle/>
          <a:p>
            <a:r>
              <a:rPr lang="en-US" sz="1600" dirty="0" err="1" smtClean="0">
                <a:solidFill>
                  <a:srgbClr val="000000"/>
                </a:solidFill>
              </a:rPr>
              <a:t>Casos</a:t>
            </a:r>
            <a:r>
              <a:rPr lang="en-US" sz="1600" dirty="0" smtClean="0">
                <a:solidFill>
                  <a:srgbClr val="000000"/>
                </a:solidFill>
              </a:rPr>
              <a:t> </a:t>
            </a:r>
            <a:r>
              <a:rPr lang="en-US" sz="1600" dirty="0" err="1" smtClean="0">
                <a:solidFill>
                  <a:srgbClr val="000000"/>
                </a:solidFill>
              </a:rPr>
              <a:t>por</a:t>
            </a:r>
            <a:r>
              <a:rPr lang="en-US" sz="1600" dirty="0" smtClean="0">
                <a:solidFill>
                  <a:srgbClr val="000000"/>
                </a:solidFill>
              </a:rPr>
              <a:t> </a:t>
            </a:r>
            <a:r>
              <a:rPr lang="en-US" sz="1600" dirty="0" err="1" smtClean="0">
                <a:solidFill>
                  <a:srgbClr val="000000"/>
                </a:solidFill>
              </a:rPr>
              <a:t>cada</a:t>
            </a:r>
            <a:r>
              <a:rPr lang="en-US" sz="1600" dirty="0" smtClean="0">
                <a:solidFill>
                  <a:srgbClr val="000000"/>
                </a:solidFill>
              </a:rPr>
              <a:t> 10.000 </a:t>
            </a:r>
            <a:r>
              <a:rPr lang="en-US" sz="1600" dirty="0" err="1" smtClean="0">
                <a:solidFill>
                  <a:srgbClr val="000000"/>
                </a:solidFill>
              </a:rPr>
              <a:t>empleados</a:t>
            </a:r>
            <a:r>
              <a:rPr lang="en-US" sz="1600" dirty="0" smtClean="0">
                <a:solidFill>
                  <a:srgbClr val="000000"/>
                </a:solidFill>
              </a:rPr>
              <a:t> de </a:t>
            </a:r>
            <a:r>
              <a:rPr lang="en-US" sz="1600" dirty="0" err="1" smtClean="0">
                <a:solidFill>
                  <a:srgbClr val="000000"/>
                </a:solidFill>
              </a:rPr>
              <a:t>tiempo</a:t>
            </a:r>
            <a:r>
              <a:rPr lang="en-US" sz="1600" dirty="0" smtClean="0">
                <a:solidFill>
                  <a:srgbClr val="000000"/>
                </a:solidFill>
              </a:rPr>
              <a:t> </a:t>
            </a:r>
            <a:r>
              <a:rPr lang="en-US" sz="1600" dirty="0" err="1" smtClean="0">
                <a:solidFill>
                  <a:srgbClr val="000000"/>
                </a:solidFill>
              </a:rPr>
              <a:t>completo</a:t>
            </a:r>
            <a:endParaRPr lang="en-US" sz="1600" dirty="0">
              <a:solidFill>
                <a:srgbClr val="000000"/>
              </a:solidFill>
            </a:endParaRPr>
          </a:p>
        </p:txBody>
      </p:sp>
      <p:sp>
        <p:nvSpPr>
          <p:cNvPr id="8" name="TextBox 7"/>
          <p:cNvSpPr txBox="1"/>
          <p:nvPr/>
        </p:nvSpPr>
        <p:spPr>
          <a:xfrm>
            <a:off x="327362" y="6512829"/>
            <a:ext cx="6553200" cy="369332"/>
          </a:xfrm>
          <a:prstGeom prst="rect">
            <a:avLst/>
          </a:prstGeom>
          <a:noFill/>
        </p:spPr>
        <p:txBody>
          <a:bodyPr wrap="square" rtlCol="0">
            <a:spAutoFit/>
          </a:bodyPr>
          <a:lstStyle/>
          <a:p>
            <a:r>
              <a:rPr lang="en-US" dirty="0" err="1" smtClean="0"/>
              <a:t>Fuente</a:t>
            </a:r>
            <a:r>
              <a:rPr lang="en-US" dirty="0" smtClean="0"/>
              <a:t> de la </a:t>
            </a:r>
            <a:r>
              <a:rPr lang="en-US" dirty="0" err="1" smtClean="0"/>
              <a:t>información</a:t>
            </a:r>
            <a:r>
              <a:rPr lang="en-US" dirty="0" smtClean="0"/>
              <a:t>: </a:t>
            </a:r>
            <a:r>
              <a:rPr lang="en-US" dirty="0" err="1" smtClean="0"/>
              <a:t>Oficina</a:t>
            </a:r>
            <a:r>
              <a:rPr lang="en-US" dirty="0" smtClean="0"/>
              <a:t> de </a:t>
            </a:r>
            <a:r>
              <a:rPr lang="en-US" dirty="0" err="1" smtClean="0"/>
              <a:t>Estadísticas</a:t>
            </a:r>
            <a:r>
              <a:rPr lang="en-US" dirty="0" smtClean="0"/>
              <a:t> </a:t>
            </a:r>
            <a:r>
              <a:rPr lang="en-US" dirty="0" err="1" smtClean="0"/>
              <a:t>Laborales</a:t>
            </a:r>
            <a:endParaRPr lang="en-US" dirty="0"/>
          </a:p>
        </p:txBody>
      </p:sp>
      <p:sp>
        <p:nvSpPr>
          <p:cNvPr id="4" name="TextBox 3" title="Blank text box"/>
          <p:cNvSpPr txBox="1"/>
          <p:nvPr/>
        </p:nvSpPr>
        <p:spPr>
          <a:xfrm>
            <a:off x="342230" y="1066800"/>
            <a:ext cx="1867570" cy="3970318"/>
          </a:xfrm>
          <a:prstGeom prst="rect">
            <a:avLst/>
          </a:prstGeom>
          <a:solidFill>
            <a:schemeClr val="tx1"/>
          </a:solidFill>
        </p:spPr>
        <p:txBody>
          <a:bodyPr wrap="square" rtlCol="0">
            <a:spAutoFit/>
          </a:bodyPr>
          <a:lstStyle/>
          <a:p>
            <a:pPr algn="ctr"/>
            <a:r>
              <a:rPr lang="en-US" sz="1600" dirty="0" err="1" smtClean="0">
                <a:solidFill>
                  <a:schemeClr val="bg1"/>
                </a:solidFill>
              </a:rPr>
              <a:t>Hospitales</a:t>
            </a:r>
            <a:endParaRPr lang="en-US" sz="1600" dirty="0" smtClean="0">
              <a:solidFill>
                <a:schemeClr val="bg1"/>
              </a:solidFill>
            </a:endParaRPr>
          </a:p>
          <a:p>
            <a:pPr algn="ctr"/>
            <a:endParaRPr lang="en-US" sz="1600" dirty="0">
              <a:solidFill>
                <a:schemeClr val="bg1"/>
              </a:solidFill>
            </a:endParaRPr>
          </a:p>
          <a:p>
            <a:pPr algn="ctr"/>
            <a:endParaRPr lang="en-US" sz="1600" dirty="0" smtClean="0">
              <a:solidFill>
                <a:schemeClr val="bg1"/>
              </a:solidFill>
            </a:endParaRPr>
          </a:p>
          <a:p>
            <a:pPr algn="ctr"/>
            <a:endParaRPr lang="en-US" sz="1200" dirty="0" smtClean="0">
              <a:solidFill>
                <a:schemeClr val="bg1"/>
              </a:solidFill>
            </a:endParaRPr>
          </a:p>
          <a:p>
            <a:pPr algn="ctr"/>
            <a:r>
              <a:rPr lang="en-US" sz="1600" dirty="0">
                <a:solidFill>
                  <a:schemeClr val="bg1"/>
                </a:solidFill>
              </a:rPr>
              <a:t>Construcción</a:t>
            </a:r>
          </a:p>
          <a:p>
            <a:pPr algn="ctr"/>
            <a:endParaRPr lang="en-US" sz="1600" dirty="0">
              <a:solidFill>
                <a:schemeClr val="bg1"/>
              </a:solidFill>
            </a:endParaRPr>
          </a:p>
          <a:p>
            <a:pPr algn="ctr"/>
            <a:endParaRPr lang="en-US" sz="1600" dirty="0" smtClean="0">
              <a:solidFill>
                <a:schemeClr val="bg1"/>
              </a:solidFill>
            </a:endParaRPr>
          </a:p>
          <a:p>
            <a:pPr algn="ctr"/>
            <a:r>
              <a:rPr lang="en-US" sz="1600" dirty="0" err="1" smtClean="0">
                <a:solidFill>
                  <a:schemeClr val="bg1"/>
                </a:solidFill>
              </a:rPr>
              <a:t>Manufactura</a:t>
            </a:r>
            <a:endParaRPr lang="en-US" sz="1600" dirty="0" smtClean="0">
              <a:solidFill>
                <a:schemeClr val="bg1"/>
              </a:solidFill>
            </a:endParaRPr>
          </a:p>
          <a:p>
            <a:pPr algn="ctr"/>
            <a:endParaRPr lang="en-US" sz="1600" dirty="0">
              <a:solidFill>
                <a:schemeClr val="bg1"/>
              </a:solidFill>
            </a:endParaRPr>
          </a:p>
          <a:p>
            <a:pPr algn="ctr"/>
            <a:r>
              <a:rPr lang="en-US" sz="1600" dirty="0" err="1" smtClean="0">
                <a:solidFill>
                  <a:schemeClr val="bg1"/>
                </a:solidFill>
              </a:rPr>
              <a:t>Industria</a:t>
            </a:r>
            <a:r>
              <a:rPr lang="en-US" sz="1600" dirty="0" smtClean="0">
                <a:solidFill>
                  <a:schemeClr val="bg1"/>
                </a:solidFill>
              </a:rPr>
              <a:t> </a:t>
            </a:r>
            <a:r>
              <a:rPr lang="en-US" sz="1600" dirty="0" err="1" smtClean="0">
                <a:solidFill>
                  <a:schemeClr val="bg1"/>
                </a:solidFill>
              </a:rPr>
              <a:t>Provada</a:t>
            </a:r>
            <a:endParaRPr lang="en-US" sz="1600" dirty="0" smtClean="0">
              <a:solidFill>
                <a:schemeClr val="bg1"/>
              </a:solidFill>
            </a:endParaRPr>
          </a:p>
          <a:p>
            <a:pPr algn="ctr"/>
            <a:r>
              <a:rPr lang="en-US" sz="1600" dirty="0" smtClean="0">
                <a:solidFill>
                  <a:schemeClr val="bg1"/>
                </a:solidFill>
              </a:rPr>
              <a:t>(</a:t>
            </a:r>
            <a:r>
              <a:rPr lang="en-US" sz="1600" dirty="0" err="1" smtClean="0">
                <a:solidFill>
                  <a:schemeClr val="bg1"/>
                </a:solidFill>
              </a:rPr>
              <a:t>promedio</a:t>
            </a:r>
            <a:r>
              <a:rPr lang="en-US" sz="1600" dirty="0" smtClean="0">
                <a:solidFill>
                  <a:schemeClr val="bg1"/>
                </a:solidFill>
              </a:rPr>
              <a:t> </a:t>
            </a:r>
            <a:r>
              <a:rPr lang="en-US" sz="1600" dirty="0" err="1" smtClean="0">
                <a:solidFill>
                  <a:schemeClr val="bg1"/>
                </a:solidFill>
              </a:rPr>
              <a:t>en</a:t>
            </a:r>
            <a:r>
              <a:rPr lang="en-US" sz="1600" dirty="0" smtClean="0">
                <a:solidFill>
                  <a:schemeClr val="bg1"/>
                </a:solidFill>
              </a:rPr>
              <a:t> </a:t>
            </a:r>
            <a:r>
              <a:rPr lang="en-US" sz="1600" dirty="0" err="1" smtClean="0">
                <a:solidFill>
                  <a:schemeClr val="bg1"/>
                </a:solidFill>
              </a:rPr>
              <a:t>los</a:t>
            </a:r>
            <a:r>
              <a:rPr lang="en-US" sz="1600" dirty="0" smtClean="0">
                <a:solidFill>
                  <a:schemeClr val="bg1"/>
                </a:solidFill>
              </a:rPr>
              <a:t> </a:t>
            </a:r>
            <a:r>
              <a:rPr lang="en-US" sz="1600" dirty="0" err="1" smtClean="0">
                <a:solidFill>
                  <a:schemeClr val="bg1"/>
                </a:solidFill>
              </a:rPr>
              <a:t>Estados</a:t>
            </a:r>
            <a:r>
              <a:rPr lang="en-US" sz="1600" dirty="0" smtClean="0">
                <a:solidFill>
                  <a:schemeClr val="bg1"/>
                </a:solidFill>
              </a:rPr>
              <a:t> </a:t>
            </a:r>
            <a:r>
              <a:rPr lang="en-US" sz="1600" dirty="0" err="1" smtClean="0">
                <a:solidFill>
                  <a:schemeClr val="bg1"/>
                </a:solidFill>
              </a:rPr>
              <a:t>Unidos</a:t>
            </a:r>
            <a:r>
              <a:rPr lang="en-US" sz="1600" dirty="0" smtClean="0">
                <a:solidFill>
                  <a:schemeClr val="bg1"/>
                </a:solidFill>
              </a:rPr>
              <a:t>)</a:t>
            </a:r>
          </a:p>
          <a:p>
            <a:pPr algn="ctr"/>
            <a:endParaRPr lang="en-US" sz="1600" dirty="0">
              <a:solidFill>
                <a:schemeClr val="bg1"/>
              </a:solidFill>
            </a:endParaRPr>
          </a:p>
          <a:p>
            <a:pPr algn="ctr"/>
            <a:r>
              <a:rPr lang="en-US" sz="1600" dirty="0" err="1" smtClean="0">
                <a:solidFill>
                  <a:schemeClr val="bg1"/>
                </a:solidFill>
              </a:rPr>
              <a:t>Servicios</a:t>
            </a:r>
            <a:r>
              <a:rPr lang="en-US" sz="1600" dirty="0" smtClean="0">
                <a:solidFill>
                  <a:schemeClr val="bg1"/>
                </a:solidFill>
              </a:rPr>
              <a:t> </a:t>
            </a:r>
            <a:r>
              <a:rPr lang="en-US" sz="1600" dirty="0" err="1" smtClean="0">
                <a:solidFill>
                  <a:schemeClr val="bg1"/>
                </a:solidFill>
              </a:rPr>
              <a:t>Profesionales</a:t>
            </a:r>
            <a:r>
              <a:rPr lang="en-US" sz="1600" dirty="0" smtClean="0">
                <a:solidFill>
                  <a:schemeClr val="bg1"/>
                </a:solidFill>
              </a:rPr>
              <a:t> y </a:t>
            </a:r>
            <a:r>
              <a:rPr lang="en-US" sz="1600" dirty="0" err="1" smtClean="0">
                <a:solidFill>
                  <a:schemeClr val="bg1"/>
                </a:solidFill>
              </a:rPr>
              <a:t>comerciales</a:t>
            </a:r>
            <a:endParaRPr lang="en-US" sz="1600" dirty="0">
              <a:solidFill>
                <a:schemeClr val="bg1"/>
              </a:solidFill>
            </a:endParaRPr>
          </a:p>
        </p:txBody>
      </p:sp>
    </p:spTree>
    <p:extLst>
      <p:ext uri="{BB962C8B-B14F-4D97-AF65-F5344CB8AC3E}">
        <p14:creationId xmlns:p14="http://schemas.microsoft.com/office/powerpoint/2010/main" val="26227416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dirty="0" smtClean="0"/>
              <a:t>¿</a:t>
            </a:r>
            <a:r>
              <a:rPr lang="en-US" sz="3500" dirty="0" err="1" smtClean="0"/>
              <a:t>Qué</a:t>
            </a:r>
            <a:r>
              <a:rPr lang="en-US" sz="3500" dirty="0" smtClean="0"/>
              <a:t> </a:t>
            </a:r>
            <a:r>
              <a:rPr lang="en-US" sz="3500" dirty="0" err="1" smtClean="0"/>
              <a:t>hace</a:t>
            </a:r>
            <a:r>
              <a:rPr lang="en-US" sz="3500" dirty="0" smtClean="0"/>
              <a:t> </a:t>
            </a:r>
            <a:r>
              <a:rPr lang="en-US" sz="3500" dirty="0" err="1" smtClean="0"/>
              <a:t>que</a:t>
            </a:r>
            <a:r>
              <a:rPr lang="en-US" sz="3500" dirty="0" smtClean="0"/>
              <a:t> los </a:t>
            </a:r>
            <a:r>
              <a:rPr lang="en-US" sz="3500" dirty="0" err="1" smtClean="0"/>
              <a:t>hospitales</a:t>
            </a:r>
            <a:r>
              <a:rPr lang="en-US" sz="3500" dirty="0" smtClean="0"/>
              <a:t> </a:t>
            </a:r>
            <a:r>
              <a:rPr lang="en-US" sz="3500" dirty="0" err="1" smtClean="0"/>
              <a:t>sean</a:t>
            </a:r>
            <a:r>
              <a:rPr lang="en-US" sz="3500" dirty="0" smtClean="0"/>
              <a:t> </a:t>
            </a:r>
            <a:r>
              <a:rPr lang="en-US" sz="3500" dirty="0" err="1" smtClean="0"/>
              <a:t>ámbitos</a:t>
            </a:r>
            <a:r>
              <a:rPr lang="en-US" sz="3500" dirty="0" smtClean="0"/>
              <a:t> </a:t>
            </a:r>
            <a:r>
              <a:rPr lang="en-US" sz="3500" dirty="0" err="1" smtClean="0"/>
              <a:t>laborales</a:t>
            </a:r>
            <a:r>
              <a:rPr lang="en-US" sz="3500" dirty="0" smtClean="0"/>
              <a:t> tan </a:t>
            </a:r>
            <a:r>
              <a:rPr lang="en-US" sz="3500" dirty="0" err="1" smtClean="0"/>
              <a:t>peligrosos</a:t>
            </a:r>
            <a:r>
              <a:rPr lang="en-US" sz="3500" dirty="0" smtClean="0"/>
              <a:t>?</a:t>
            </a:r>
            <a:endParaRPr lang="en-US" sz="3500" dirty="0"/>
          </a:p>
        </p:txBody>
      </p:sp>
      <p:sp>
        <p:nvSpPr>
          <p:cNvPr id="3" name="Content Placeholder 2"/>
          <p:cNvSpPr>
            <a:spLocks noGrp="1"/>
          </p:cNvSpPr>
          <p:nvPr>
            <p:ph idx="1"/>
          </p:nvPr>
        </p:nvSpPr>
        <p:spPr/>
        <p:txBody>
          <a:bodyPr/>
          <a:lstStyle/>
          <a:p>
            <a:pPr marL="137160" indent="0">
              <a:buNone/>
            </a:pPr>
            <a:r>
              <a:rPr lang="es-ES_tradnl" dirty="0" smtClean="0"/>
              <a:t>Los riesgos singulares:</a:t>
            </a:r>
          </a:p>
          <a:p>
            <a:pPr marL="137160" indent="0">
              <a:buNone/>
            </a:pPr>
            <a:r>
              <a:rPr lang="es-ES_tradnl" dirty="0" smtClean="0"/>
              <a:t>Los trabajadores de los hospitales levantan, reubican y trasladan a los pacientes que tienen una movilidad limitada. Otros riesgos singulares incluyen la punción por agujas y la violencia. </a:t>
            </a:r>
          </a:p>
          <a:p>
            <a:pPr marL="137160" indent="0">
              <a:buNone/>
            </a:pPr>
            <a:endParaRPr lang="es-ES_tradnl" dirty="0"/>
          </a:p>
        </p:txBody>
      </p:sp>
      <p:pic>
        <p:nvPicPr>
          <p:cNvPr id="4" name="Picture 5" descr="C:\Users\Danielle\Desktop\images.jpg" title="levantan, reubican y trasladan a los pacientes que tienen una movilidad limit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4191000"/>
            <a:ext cx="2767445" cy="213360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C:\Users\Danielle\Desktop\images1.jpg" title="incluyen la punció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0" y="4225636"/>
            <a:ext cx="2466975" cy="213360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Danielle\Desktop\images2.jpg" title="agujas y la violencia.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3200" y="4225636"/>
            <a:ext cx="2209800" cy="20989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8659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s-ES_tradnl" sz="3200" dirty="0"/>
              <a:t>Una cultura única: </a:t>
            </a:r>
            <a:endParaRPr lang="en-US" sz="1000" dirty="0"/>
          </a:p>
        </p:txBody>
      </p:sp>
      <p:sp>
        <p:nvSpPr>
          <p:cNvPr id="3" name="Content Placeholder 2"/>
          <p:cNvSpPr>
            <a:spLocks noGrp="1"/>
          </p:cNvSpPr>
          <p:nvPr>
            <p:ph idx="1"/>
          </p:nvPr>
        </p:nvSpPr>
        <p:spPr/>
        <p:txBody>
          <a:bodyPr/>
          <a:lstStyle/>
          <a:p>
            <a:pPr marL="137160" indent="0">
              <a:buNone/>
            </a:pPr>
            <a:r>
              <a:rPr lang="es-ES_tradnl" dirty="0" smtClean="0"/>
              <a:t>Los cuidadores sienten un deber ético de “no hacer daño” a los pacientes. Algunos de ellos pondrán en riesgo su propia seguridad y su propia salud para ayudar a un paciente.</a:t>
            </a:r>
            <a:r>
              <a:rPr lang="en-US" dirty="0" smtClean="0"/>
              <a:t> </a:t>
            </a:r>
            <a:endParaRPr lang="en-US" dirty="0"/>
          </a:p>
        </p:txBody>
      </p:sp>
      <p:pic>
        <p:nvPicPr>
          <p:cNvPr id="3074" name="Picture 2" descr="C:\Users\Danielle\Desktop\images3.jpg" title="Mago a los trabajadores del hospital conprisa empujando una camill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3962400"/>
            <a:ext cx="2590800" cy="194310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Danielle\Desktop\images4.jpg" title="Imagen de lost trabajadores del hospital qui descargan una ambulanc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3955473"/>
            <a:ext cx="2505075"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4333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s-ES_tradnl" sz="2800" dirty="0"/>
              <a:t>No están en líneas de montaje: </a:t>
            </a:r>
            <a:r>
              <a:rPr lang="es-ES_tradnl" sz="1000" dirty="0"/>
              <a:t/>
            </a:r>
            <a:br>
              <a:rPr lang="es-ES_tradnl" sz="1000" dirty="0"/>
            </a:br>
            <a:endParaRPr lang="en-US" sz="1000" dirty="0"/>
          </a:p>
        </p:txBody>
      </p:sp>
      <p:sp>
        <p:nvSpPr>
          <p:cNvPr id="3" name="Content Placeholder 2"/>
          <p:cNvSpPr>
            <a:spLocks noGrp="1"/>
          </p:cNvSpPr>
          <p:nvPr>
            <p:ph idx="1"/>
          </p:nvPr>
        </p:nvSpPr>
        <p:spPr/>
        <p:txBody>
          <a:bodyPr/>
          <a:lstStyle/>
          <a:p>
            <a:pPr marL="137160" indent="0">
              <a:buNone/>
            </a:pPr>
            <a:r>
              <a:rPr lang="es-ES_tradnl" dirty="0" smtClean="0"/>
              <a:t>Los empleados deben reaccionar a hechos impredecibles y tomar decisiones en una fracción de segundos. </a:t>
            </a:r>
            <a:endParaRPr lang="es-ES_tradnl" dirty="0"/>
          </a:p>
        </p:txBody>
      </p:sp>
      <p:pic>
        <p:nvPicPr>
          <p:cNvPr id="4098" name="Picture 2" descr="C:\Users\Danielle\Desktop\images6.jpg" title="Workpla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3886200"/>
            <a:ext cx="3352800" cy="2314575"/>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Danielle\Desktop\images7.jpg" title="ER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3200400"/>
            <a:ext cx="2581275"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78404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Autofit/>
          </a:bodyPr>
          <a:lstStyle/>
          <a:p>
            <a:r>
              <a:rPr lang="en-US" sz="3200" dirty="0" smtClean="0"/>
              <a:t>La mayor parte de </a:t>
            </a:r>
            <a:r>
              <a:rPr lang="en-US" sz="3200" dirty="0" err="1" smtClean="0"/>
              <a:t>las</a:t>
            </a:r>
            <a:r>
              <a:rPr lang="en-US" sz="3200" dirty="0" smtClean="0"/>
              <a:t> </a:t>
            </a:r>
            <a:r>
              <a:rPr lang="en-US" sz="3200" dirty="0" err="1" smtClean="0"/>
              <a:t>lesiones</a:t>
            </a:r>
            <a:r>
              <a:rPr lang="en-US" sz="3200" dirty="0" smtClean="0"/>
              <a:t> se </a:t>
            </a:r>
            <a:r>
              <a:rPr lang="en-US" sz="3200" dirty="0" err="1" smtClean="0"/>
              <a:t>producen</a:t>
            </a:r>
            <a:r>
              <a:rPr lang="en-US" sz="3200" dirty="0" smtClean="0"/>
              <a:t> </a:t>
            </a:r>
            <a:r>
              <a:rPr lang="en-US" sz="3200" dirty="0" err="1" smtClean="0"/>
              <a:t>por</a:t>
            </a:r>
            <a:r>
              <a:rPr lang="en-US" sz="3200" dirty="0" smtClean="0"/>
              <a:t> un </a:t>
            </a:r>
            <a:r>
              <a:rPr lang="en-US" sz="3200" dirty="0" err="1" smtClean="0"/>
              <a:t>puñado</a:t>
            </a:r>
            <a:r>
              <a:rPr lang="en-US" sz="3200" dirty="0" smtClean="0"/>
              <a:t> de </a:t>
            </a:r>
            <a:r>
              <a:rPr lang="en-US" sz="3200" dirty="0" err="1" smtClean="0"/>
              <a:t>peligros</a:t>
            </a:r>
            <a:r>
              <a:rPr lang="en-US" sz="3200" dirty="0" smtClean="0"/>
              <a:t> </a:t>
            </a:r>
            <a:r>
              <a:rPr lang="en-US" sz="3200" dirty="0" err="1" smtClean="0"/>
              <a:t>muy</a:t>
            </a:r>
            <a:r>
              <a:rPr lang="en-US" sz="3200" dirty="0" smtClean="0"/>
              <a:t> </a:t>
            </a:r>
            <a:r>
              <a:rPr lang="en-US" sz="3200" dirty="0" err="1" smtClean="0"/>
              <a:t>conocidos</a:t>
            </a:r>
            <a:endParaRPr lang="en-US" sz="3200" dirty="0"/>
          </a:p>
        </p:txBody>
      </p:sp>
      <p:sp>
        <p:nvSpPr>
          <p:cNvPr id="3" name="Content Placeholder 2"/>
          <p:cNvSpPr>
            <a:spLocks noGrp="1"/>
          </p:cNvSpPr>
          <p:nvPr>
            <p:ph idx="1"/>
          </p:nvPr>
        </p:nvSpPr>
        <p:spPr/>
        <p:txBody>
          <a:bodyPr/>
          <a:lstStyle/>
          <a:p>
            <a:endParaRPr lang="en-US" dirty="0"/>
          </a:p>
        </p:txBody>
      </p:sp>
      <p:pic>
        <p:nvPicPr>
          <p:cNvPr id="5122" name="Picture 2" title="Pie ch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76400"/>
            <a:ext cx="8153400"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1219200" y="2057400"/>
            <a:ext cx="1752600" cy="738664"/>
          </a:xfrm>
          <a:prstGeom prst="rect">
            <a:avLst/>
          </a:prstGeom>
          <a:noFill/>
        </p:spPr>
        <p:txBody>
          <a:bodyPr wrap="square" rtlCol="0">
            <a:spAutoFit/>
          </a:bodyPr>
          <a:lstStyle/>
          <a:p>
            <a:r>
              <a:rPr lang="en-US" sz="1400" dirty="0" err="1" smtClean="0">
                <a:solidFill>
                  <a:srgbClr val="000000"/>
                </a:solidFill>
              </a:rPr>
              <a:t>Resbalones</a:t>
            </a:r>
            <a:r>
              <a:rPr lang="en-US" sz="1400" dirty="0" smtClean="0">
                <a:solidFill>
                  <a:srgbClr val="000000"/>
                </a:solidFill>
              </a:rPr>
              <a:t>, </a:t>
            </a:r>
            <a:r>
              <a:rPr lang="en-US" sz="1400" dirty="0" err="1" smtClean="0">
                <a:solidFill>
                  <a:srgbClr val="000000"/>
                </a:solidFill>
              </a:rPr>
              <a:t>tropezones</a:t>
            </a:r>
            <a:r>
              <a:rPr lang="en-US" sz="1400" dirty="0" smtClean="0">
                <a:solidFill>
                  <a:srgbClr val="000000"/>
                </a:solidFill>
              </a:rPr>
              <a:t> </a:t>
            </a:r>
            <a:r>
              <a:rPr lang="en-US" sz="1400" dirty="0" err="1" smtClean="0">
                <a:solidFill>
                  <a:srgbClr val="000000"/>
                </a:solidFill>
              </a:rPr>
              <a:t>y</a:t>
            </a:r>
            <a:r>
              <a:rPr lang="en-US" sz="1400" dirty="0" smtClean="0">
                <a:solidFill>
                  <a:srgbClr val="000000"/>
                </a:solidFill>
              </a:rPr>
              <a:t> </a:t>
            </a:r>
            <a:r>
              <a:rPr lang="en-US" sz="1400" dirty="0" err="1" smtClean="0">
                <a:solidFill>
                  <a:srgbClr val="000000"/>
                </a:solidFill>
              </a:rPr>
              <a:t>caídas</a:t>
            </a:r>
            <a:endParaRPr lang="en-US" sz="1400" dirty="0" smtClean="0">
              <a:solidFill>
                <a:srgbClr val="000000"/>
              </a:solidFill>
            </a:endParaRPr>
          </a:p>
          <a:p>
            <a:r>
              <a:rPr lang="en-US" sz="1400" dirty="0" smtClean="0">
                <a:solidFill>
                  <a:srgbClr val="000000"/>
                </a:solidFill>
              </a:rPr>
              <a:t>25 </a:t>
            </a:r>
            <a:r>
              <a:rPr lang="en-US" sz="1400" dirty="0" err="1" smtClean="0">
                <a:solidFill>
                  <a:srgbClr val="000000"/>
                </a:solidFill>
              </a:rPr>
              <a:t>por</a:t>
            </a:r>
            <a:r>
              <a:rPr lang="en-US" sz="1400" dirty="0" smtClean="0">
                <a:solidFill>
                  <a:srgbClr val="000000"/>
                </a:solidFill>
              </a:rPr>
              <a:t> </a:t>
            </a:r>
            <a:r>
              <a:rPr lang="en-US" sz="1400" dirty="0" err="1" smtClean="0">
                <a:solidFill>
                  <a:srgbClr val="000000"/>
                </a:solidFill>
              </a:rPr>
              <a:t>ciento</a:t>
            </a:r>
            <a:endParaRPr lang="en-US" sz="1400" dirty="0">
              <a:solidFill>
                <a:srgbClr val="000000"/>
              </a:solidFill>
            </a:endParaRPr>
          </a:p>
        </p:txBody>
      </p:sp>
      <p:sp>
        <p:nvSpPr>
          <p:cNvPr id="7" name="TextBox 6" title="Grafico circular de riesgos"/>
          <p:cNvSpPr txBox="1"/>
          <p:nvPr/>
        </p:nvSpPr>
        <p:spPr>
          <a:xfrm>
            <a:off x="914400" y="2133600"/>
            <a:ext cx="184666" cy="369332"/>
          </a:xfrm>
          <a:prstGeom prst="rect">
            <a:avLst/>
          </a:prstGeom>
          <a:noFill/>
        </p:spPr>
        <p:txBody>
          <a:bodyPr wrap="none" rtlCol="0">
            <a:spAutoFit/>
          </a:bodyPr>
          <a:lstStyle/>
          <a:p>
            <a:endParaRPr lang="en-US" dirty="0"/>
          </a:p>
        </p:txBody>
      </p:sp>
      <p:sp>
        <p:nvSpPr>
          <p:cNvPr id="8" name="TextBox 7"/>
          <p:cNvSpPr txBox="1"/>
          <p:nvPr/>
        </p:nvSpPr>
        <p:spPr>
          <a:xfrm>
            <a:off x="1371600" y="3657600"/>
            <a:ext cx="1219200" cy="738664"/>
          </a:xfrm>
          <a:prstGeom prst="rect">
            <a:avLst/>
          </a:prstGeom>
          <a:noFill/>
        </p:spPr>
        <p:txBody>
          <a:bodyPr wrap="square" rtlCol="0">
            <a:spAutoFit/>
          </a:bodyPr>
          <a:lstStyle/>
          <a:p>
            <a:r>
              <a:rPr lang="en-US" sz="1400" dirty="0" err="1" smtClean="0">
                <a:solidFill>
                  <a:schemeClr val="bg1"/>
                </a:solidFill>
              </a:rPr>
              <a:t>Contacto</a:t>
            </a:r>
            <a:r>
              <a:rPr lang="en-US" sz="1400" dirty="0" smtClean="0">
                <a:solidFill>
                  <a:schemeClr val="bg1"/>
                </a:solidFill>
              </a:rPr>
              <a:t> con </a:t>
            </a:r>
            <a:r>
              <a:rPr lang="en-US" sz="1400" dirty="0" err="1" smtClean="0">
                <a:solidFill>
                  <a:schemeClr val="bg1"/>
                </a:solidFill>
              </a:rPr>
              <a:t>objetos</a:t>
            </a:r>
            <a:endParaRPr lang="en-US" sz="1400" dirty="0" smtClean="0">
              <a:solidFill>
                <a:schemeClr val="bg1"/>
              </a:solidFill>
            </a:endParaRPr>
          </a:p>
          <a:p>
            <a:r>
              <a:rPr lang="en-US" sz="1400" dirty="0" smtClean="0">
                <a:solidFill>
                  <a:schemeClr val="bg1"/>
                </a:solidFill>
              </a:rPr>
              <a:t>13 </a:t>
            </a:r>
            <a:r>
              <a:rPr lang="en-US" sz="1400" dirty="0" err="1" smtClean="0">
                <a:solidFill>
                  <a:schemeClr val="bg1"/>
                </a:solidFill>
              </a:rPr>
              <a:t>por</a:t>
            </a:r>
            <a:r>
              <a:rPr lang="en-US" sz="1400" dirty="0" smtClean="0">
                <a:solidFill>
                  <a:schemeClr val="bg1"/>
                </a:solidFill>
              </a:rPr>
              <a:t> </a:t>
            </a:r>
            <a:r>
              <a:rPr lang="en-US" sz="1400" dirty="0" err="1" smtClean="0">
                <a:solidFill>
                  <a:schemeClr val="bg1"/>
                </a:solidFill>
              </a:rPr>
              <a:t>ciento</a:t>
            </a:r>
            <a:endParaRPr lang="en-US" sz="1400" dirty="0">
              <a:solidFill>
                <a:schemeClr val="bg1"/>
              </a:solidFill>
            </a:endParaRPr>
          </a:p>
        </p:txBody>
      </p:sp>
      <p:sp>
        <p:nvSpPr>
          <p:cNvPr id="9" name="TextBox 8"/>
          <p:cNvSpPr txBox="1"/>
          <p:nvPr/>
        </p:nvSpPr>
        <p:spPr>
          <a:xfrm>
            <a:off x="2286000" y="4495800"/>
            <a:ext cx="1219200" cy="523220"/>
          </a:xfrm>
          <a:prstGeom prst="rect">
            <a:avLst/>
          </a:prstGeom>
          <a:noFill/>
        </p:spPr>
        <p:txBody>
          <a:bodyPr wrap="square" rtlCol="0">
            <a:spAutoFit/>
          </a:bodyPr>
          <a:lstStyle/>
          <a:p>
            <a:r>
              <a:rPr lang="en-US" sz="1400" dirty="0" err="1" smtClean="0">
                <a:solidFill>
                  <a:schemeClr val="bg1"/>
                </a:solidFill>
              </a:rPr>
              <a:t>Violencia</a:t>
            </a:r>
            <a:endParaRPr lang="en-US" sz="1400" dirty="0" smtClean="0">
              <a:solidFill>
                <a:schemeClr val="bg1"/>
              </a:solidFill>
            </a:endParaRPr>
          </a:p>
          <a:p>
            <a:r>
              <a:rPr lang="en-US" sz="1400" dirty="0" smtClean="0">
                <a:solidFill>
                  <a:schemeClr val="bg1"/>
                </a:solidFill>
              </a:rPr>
              <a:t>9 </a:t>
            </a:r>
            <a:r>
              <a:rPr lang="en-US" sz="1400" dirty="0" err="1" smtClean="0">
                <a:solidFill>
                  <a:schemeClr val="bg1"/>
                </a:solidFill>
              </a:rPr>
              <a:t>por</a:t>
            </a:r>
            <a:r>
              <a:rPr lang="en-US" sz="1400" dirty="0" smtClean="0">
                <a:solidFill>
                  <a:schemeClr val="bg1"/>
                </a:solidFill>
              </a:rPr>
              <a:t> </a:t>
            </a:r>
            <a:r>
              <a:rPr lang="en-US" sz="1400" dirty="0" err="1" smtClean="0">
                <a:solidFill>
                  <a:schemeClr val="bg1"/>
                </a:solidFill>
              </a:rPr>
              <a:t>ciento</a:t>
            </a:r>
            <a:endParaRPr lang="en-US" sz="1400" dirty="0">
              <a:solidFill>
                <a:schemeClr val="bg1"/>
              </a:solidFill>
            </a:endParaRPr>
          </a:p>
        </p:txBody>
      </p:sp>
      <p:sp>
        <p:nvSpPr>
          <p:cNvPr id="10" name="TextBox 9"/>
          <p:cNvSpPr txBox="1"/>
          <p:nvPr/>
        </p:nvSpPr>
        <p:spPr>
          <a:xfrm>
            <a:off x="3429000" y="5562600"/>
            <a:ext cx="2209800" cy="738664"/>
          </a:xfrm>
          <a:prstGeom prst="rect">
            <a:avLst/>
          </a:prstGeom>
          <a:noFill/>
        </p:spPr>
        <p:txBody>
          <a:bodyPr wrap="square" rtlCol="0">
            <a:spAutoFit/>
          </a:bodyPr>
          <a:lstStyle/>
          <a:p>
            <a:r>
              <a:rPr lang="en-US" sz="1400" dirty="0" err="1" smtClean="0">
                <a:solidFill>
                  <a:schemeClr val="bg1"/>
                </a:solidFill>
              </a:rPr>
              <a:t>Exposición</a:t>
            </a:r>
            <a:r>
              <a:rPr lang="en-US" sz="1400" dirty="0" smtClean="0">
                <a:solidFill>
                  <a:schemeClr val="bg1"/>
                </a:solidFill>
              </a:rPr>
              <a:t> a </a:t>
            </a:r>
            <a:r>
              <a:rPr lang="en-US" sz="1400" dirty="0" err="1" smtClean="0">
                <a:solidFill>
                  <a:schemeClr val="bg1"/>
                </a:solidFill>
              </a:rPr>
              <a:t>sustancias</a:t>
            </a:r>
            <a:endParaRPr lang="en-US" sz="1400" dirty="0" smtClean="0">
              <a:solidFill>
                <a:schemeClr val="bg1"/>
              </a:solidFill>
            </a:endParaRPr>
          </a:p>
          <a:p>
            <a:r>
              <a:rPr lang="en-US" sz="1400" dirty="0" smtClean="0">
                <a:solidFill>
                  <a:schemeClr val="bg1"/>
                </a:solidFill>
              </a:rPr>
              <a:t>4 </a:t>
            </a:r>
            <a:r>
              <a:rPr lang="en-US" sz="1400" dirty="0" err="1" smtClean="0">
                <a:solidFill>
                  <a:schemeClr val="bg1"/>
                </a:solidFill>
              </a:rPr>
              <a:t>por</a:t>
            </a:r>
            <a:r>
              <a:rPr lang="en-US" sz="1400" dirty="0" smtClean="0">
                <a:solidFill>
                  <a:schemeClr val="bg1"/>
                </a:solidFill>
              </a:rPr>
              <a:t> </a:t>
            </a:r>
            <a:r>
              <a:rPr lang="en-US" sz="1400" dirty="0" err="1" smtClean="0">
                <a:solidFill>
                  <a:schemeClr val="bg1"/>
                </a:solidFill>
              </a:rPr>
              <a:t>ciento</a:t>
            </a:r>
            <a:endParaRPr lang="en-US" sz="1400" dirty="0" smtClean="0">
              <a:solidFill>
                <a:schemeClr val="bg1"/>
              </a:solidFill>
            </a:endParaRPr>
          </a:p>
          <a:p>
            <a:endParaRPr lang="en-US" sz="1400" dirty="0">
              <a:solidFill>
                <a:schemeClr val="bg1"/>
              </a:solidFill>
            </a:endParaRPr>
          </a:p>
        </p:txBody>
      </p:sp>
      <p:sp>
        <p:nvSpPr>
          <p:cNvPr id="11" name="TextBox 10"/>
          <p:cNvSpPr txBox="1"/>
          <p:nvPr/>
        </p:nvSpPr>
        <p:spPr>
          <a:xfrm>
            <a:off x="6781800" y="5105400"/>
            <a:ext cx="1447800" cy="738664"/>
          </a:xfrm>
          <a:prstGeom prst="rect">
            <a:avLst/>
          </a:prstGeom>
          <a:noFill/>
        </p:spPr>
        <p:txBody>
          <a:bodyPr wrap="square" rtlCol="0">
            <a:spAutoFit/>
          </a:bodyPr>
          <a:lstStyle/>
          <a:p>
            <a:r>
              <a:rPr lang="en-US" sz="1400" dirty="0" err="1" smtClean="0">
                <a:solidFill>
                  <a:srgbClr val="000000"/>
                </a:solidFill>
              </a:rPr>
              <a:t>Todas</a:t>
            </a:r>
            <a:r>
              <a:rPr lang="en-US" sz="1400" dirty="0" smtClean="0">
                <a:solidFill>
                  <a:srgbClr val="000000"/>
                </a:solidFill>
              </a:rPr>
              <a:t> </a:t>
            </a:r>
            <a:r>
              <a:rPr lang="en-US" sz="1400" dirty="0" err="1" smtClean="0">
                <a:solidFill>
                  <a:srgbClr val="000000"/>
                </a:solidFill>
              </a:rPr>
              <a:t>las</a:t>
            </a:r>
            <a:r>
              <a:rPr lang="en-US" sz="1400" dirty="0" smtClean="0">
                <a:solidFill>
                  <a:srgbClr val="000000"/>
                </a:solidFill>
              </a:rPr>
              <a:t> </a:t>
            </a:r>
            <a:r>
              <a:rPr lang="en-US" sz="1400" dirty="0" err="1" smtClean="0">
                <a:solidFill>
                  <a:srgbClr val="000000"/>
                </a:solidFill>
              </a:rPr>
              <a:t>demás</a:t>
            </a:r>
            <a:r>
              <a:rPr lang="en-US" sz="1400" dirty="0" smtClean="0">
                <a:solidFill>
                  <a:srgbClr val="000000"/>
                </a:solidFill>
              </a:rPr>
              <a:t> </a:t>
            </a:r>
            <a:r>
              <a:rPr lang="en-US" sz="1400" dirty="0" err="1" smtClean="0">
                <a:solidFill>
                  <a:srgbClr val="000000"/>
                </a:solidFill>
              </a:rPr>
              <a:t>causas</a:t>
            </a:r>
            <a:endParaRPr lang="en-US" sz="1400" dirty="0" smtClean="0">
              <a:solidFill>
                <a:srgbClr val="000000"/>
              </a:solidFill>
            </a:endParaRPr>
          </a:p>
          <a:p>
            <a:r>
              <a:rPr lang="en-US" sz="1400" dirty="0" smtClean="0">
                <a:solidFill>
                  <a:srgbClr val="000000"/>
                </a:solidFill>
              </a:rPr>
              <a:t>1 </a:t>
            </a:r>
            <a:r>
              <a:rPr lang="en-US" sz="1400" dirty="0" err="1" smtClean="0">
                <a:solidFill>
                  <a:srgbClr val="000000"/>
                </a:solidFill>
              </a:rPr>
              <a:t>por</a:t>
            </a:r>
            <a:r>
              <a:rPr lang="en-US" sz="1400" dirty="0" smtClean="0">
                <a:solidFill>
                  <a:srgbClr val="000000"/>
                </a:solidFill>
              </a:rPr>
              <a:t> </a:t>
            </a:r>
            <a:r>
              <a:rPr lang="en-US" sz="1400" dirty="0" err="1" smtClean="0">
                <a:solidFill>
                  <a:srgbClr val="000000"/>
                </a:solidFill>
              </a:rPr>
              <a:t>ciento</a:t>
            </a:r>
            <a:endParaRPr lang="en-US" sz="1400" dirty="0">
              <a:solidFill>
                <a:srgbClr val="000000"/>
              </a:solidFill>
            </a:endParaRPr>
          </a:p>
        </p:txBody>
      </p:sp>
      <p:sp>
        <p:nvSpPr>
          <p:cNvPr id="12" name="TextBox 11"/>
          <p:cNvSpPr txBox="1"/>
          <p:nvPr/>
        </p:nvSpPr>
        <p:spPr>
          <a:xfrm>
            <a:off x="6477000" y="2286000"/>
            <a:ext cx="2057400" cy="738664"/>
          </a:xfrm>
          <a:prstGeom prst="rect">
            <a:avLst/>
          </a:prstGeom>
          <a:noFill/>
        </p:spPr>
        <p:txBody>
          <a:bodyPr wrap="square" rtlCol="0">
            <a:spAutoFit/>
          </a:bodyPr>
          <a:lstStyle/>
          <a:p>
            <a:r>
              <a:rPr lang="en-US" sz="1400" dirty="0" err="1" smtClean="0">
                <a:solidFill>
                  <a:srgbClr val="000000"/>
                </a:solidFill>
              </a:rPr>
              <a:t>Sobreesfuerzo</a:t>
            </a:r>
            <a:r>
              <a:rPr lang="en-US" sz="1400" dirty="0" smtClean="0">
                <a:solidFill>
                  <a:srgbClr val="000000"/>
                </a:solidFill>
              </a:rPr>
              <a:t> </a:t>
            </a:r>
            <a:r>
              <a:rPr lang="en-US" sz="1400" dirty="0" err="1" smtClean="0">
                <a:solidFill>
                  <a:srgbClr val="000000"/>
                </a:solidFill>
              </a:rPr>
              <a:t>y</a:t>
            </a:r>
            <a:r>
              <a:rPr lang="en-US" sz="1400" dirty="0" smtClean="0">
                <a:solidFill>
                  <a:srgbClr val="000000"/>
                </a:solidFill>
              </a:rPr>
              <a:t> </a:t>
            </a:r>
            <a:r>
              <a:rPr lang="en-US" sz="1400" dirty="0" err="1" smtClean="0">
                <a:solidFill>
                  <a:srgbClr val="000000"/>
                </a:solidFill>
              </a:rPr>
              <a:t>reacción</a:t>
            </a:r>
            <a:r>
              <a:rPr lang="en-US" sz="1400" dirty="0" smtClean="0">
                <a:solidFill>
                  <a:srgbClr val="000000"/>
                </a:solidFill>
              </a:rPr>
              <a:t> </a:t>
            </a:r>
            <a:r>
              <a:rPr lang="en-US" sz="1400" dirty="0" err="1" smtClean="0">
                <a:solidFill>
                  <a:srgbClr val="000000"/>
                </a:solidFill>
              </a:rPr>
              <a:t>física</a:t>
            </a:r>
            <a:endParaRPr lang="en-US" sz="1400" dirty="0" smtClean="0">
              <a:solidFill>
                <a:srgbClr val="000000"/>
              </a:solidFill>
            </a:endParaRPr>
          </a:p>
          <a:p>
            <a:r>
              <a:rPr lang="en-US" sz="1400" dirty="0" smtClean="0">
                <a:solidFill>
                  <a:srgbClr val="000000"/>
                </a:solidFill>
              </a:rPr>
              <a:t>48 </a:t>
            </a:r>
            <a:r>
              <a:rPr lang="en-US" sz="1400" dirty="0" err="1" smtClean="0">
                <a:solidFill>
                  <a:srgbClr val="000000"/>
                </a:solidFill>
              </a:rPr>
              <a:t>por</a:t>
            </a:r>
            <a:r>
              <a:rPr lang="en-US" sz="1400" dirty="0" smtClean="0">
                <a:solidFill>
                  <a:srgbClr val="000000"/>
                </a:solidFill>
              </a:rPr>
              <a:t> </a:t>
            </a:r>
            <a:r>
              <a:rPr lang="en-US" sz="1400" dirty="0" err="1" smtClean="0">
                <a:solidFill>
                  <a:srgbClr val="000000"/>
                </a:solidFill>
              </a:rPr>
              <a:t>ciento</a:t>
            </a:r>
            <a:endParaRPr lang="en-US" sz="1400" dirty="0">
              <a:solidFill>
                <a:srgbClr val="000000"/>
              </a:solidFill>
            </a:endParaRPr>
          </a:p>
        </p:txBody>
      </p:sp>
      <p:sp>
        <p:nvSpPr>
          <p:cNvPr id="13" name="TextBox 12"/>
          <p:cNvSpPr txBox="1"/>
          <p:nvPr/>
        </p:nvSpPr>
        <p:spPr>
          <a:xfrm>
            <a:off x="762000" y="6248400"/>
            <a:ext cx="3810000" cy="523220"/>
          </a:xfrm>
          <a:prstGeom prst="rect">
            <a:avLst/>
          </a:prstGeom>
          <a:noFill/>
        </p:spPr>
        <p:txBody>
          <a:bodyPr wrap="square" rtlCol="0">
            <a:spAutoFit/>
          </a:bodyPr>
          <a:lstStyle/>
          <a:p>
            <a:r>
              <a:rPr lang="en-US" sz="1400" dirty="0" err="1" smtClean="0">
                <a:solidFill>
                  <a:srgbClr val="000000"/>
                </a:solidFill>
              </a:rPr>
              <a:t>Fuente</a:t>
            </a:r>
            <a:r>
              <a:rPr lang="en-US" sz="1400" dirty="0" smtClean="0">
                <a:solidFill>
                  <a:srgbClr val="000000"/>
                </a:solidFill>
              </a:rPr>
              <a:t> de la </a:t>
            </a:r>
            <a:r>
              <a:rPr lang="en-US" sz="1400" dirty="0" err="1" smtClean="0">
                <a:solidFill>
                  <a:srgbClr val="000000"/>
                </a:solidFill>
              </a:rPr>
              <a:t>información</a:t>
            </a:r>
            <a:r>
              <a:rPr lang="en-US" sz="1400" dirty="0" smtClean="0">
                <a:solidFill>
                  <a:srgbClr val="000000"/>
                </a:solidFill>
              </a:rPr>
              <a:t>: </a:t>
            </a:r>
            <a:r>
              <a:rPr lang="en-US" sz="1400" dirty="0" err="1" smtClean="0">
                <a:solidFill>
                  <a:srgbClr val="000000"/>
                </a:solidFill>
              </a:rPr>
              <a:t>Oficina</a:t>
            </a:r>
            <a:r>
              <a:rPr lang="en-US" sz="1400" dirty="0" smtClean="0">
                <a:solidFill>
                  <a:srgbClr val="000000"/>
                </a:solidFill>
              </a:rPr>
              <a:t> de </a:t>
            </a:r>
            <a:r>
              <a:rPr lang="en-US" sz="1400" dirty="0" err="1" smtClean="0">
                <a:solidFill>
                  <a:srgbClr val="000000"/>
                </a:solidFill>
              </a:rPr>
              <a:t>Estadísticas</a:t>
            </a:r>
            <a:r>
              <a:rPr lang="en-US" sz="1400" dirty="0" smtClean="0">
                <a:solidFill>
                  <a:srgbClr val="000000"/>
                </a:solidFill>
              </a:rPr>
              <a:t> </a:t>
            </a:r>
            <a:r>
              <a:rPr lang="en-US" sz="1400" dirty="0" err="1" smtClean="0">
                <a:solidFill>
                  <a:srgbClr val="000000"/>
                </a:solidFill>
              </a:rPr>
              <a:t>Laborales</a:t>
            </a:r>
            <a:r>
              <a:rPr lang="en-US" sz="1400" dirty="0" smtClean="0">
                <a:solidFill>
                  <a:srgbClr val="000000"/>
                </a:solidFill>
              </a:rPr>
              <a:t>, </a:t>
            </a:r>
            <a:r>
              <a:rPr lang="en-US" sz="1400" dirty="0" err="1" smtClean="0">
                <a:solidFill>
                  <a:srgbClr val="000000"/>
                </a:solidFill>
              </a:rPr>
              <a:t>datos</a:t>
            </a:r>
            <a:r>
              <a:rPr lang="en-US" sz="1400" dirty="0" smtClean="0">
                <a:solidFill>
                  <a:srgbClr val="000000"/>
                </a:solidFill>
              </a:rPr>
              <a:t> de 2011</a:t>
            </a:r>
          </a:p>
        </p:txBody>
      </p:sp>
    </p:spTree>
    <p:extLst>
      <p:ext uri="{BB962C8B-B14F-4D97-AF65-F5344CB8AC3E}">
        <p14:creationId xmlns:p14="http://schemas.microsoft.com/office/powerpoint/2010/main" val="2946851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143000"/>
            <a:ext cx="8686800" cy="5133713"/>
          </a:xfrm>
          <a:prstGeom prst="rect">
            <a:avLst/>
          </a:prstGeom>
          <a:noFill/>
        </p:spPr>
        <p:txBody>
          <a:bodyPr wrap="square" rtlCol="0">
            <a:spAutoFit/>
          </a:bodyPr>
          <a:lstStyle/>
          <a:p>
            <a:pPr fontAlgn="base">
              <a:spcBef>
                <a:spcPct val="20000"/>
              </a:spcBef>
              <a:spcAft>
                <a:spcPct val="0"/>
              </a:spcAft>
              <a:buClr>
                <a:srgbClr val="669999"/>
              </a:buClr>
              <a:buSzPct val="70000"/>
            </a:pPr>
            <a:r>
              <a:rPr lang="es-ES_tradnl" sz="1400" b="1" dirty="0" smtClean="0">
                <a:solidFill>
                  <a:srgbClr val="000000"/>
                </a:solidFill>
                <a:latin typeface="Baskerville Old Face" pitchFamily="18" charset="0"/>
              </a:rPr>
              <a:t>DESCARGO DE RESPONSABILIDAD:</a:t>
            </a:r>
            <a:r>
              <a:rPr lang="es-ES_tradnl" sz="1400" dirty="0" smtClean="0">
                <a:solidFill>
                  <a:srgbClr val="000000"/>
                </a:solidFill>
                <a:latin typeface="Baskerville Old Face" pitchFamily="18" charset="0"/>
              </a:rPr>
              <a:t> </a:t>
            </a:r>
            <a:r>
              <a:rPr lang="es-ES_tradnl" sz="1400" dirty="0" smtClean="0">
                <a:solidFill>
                  <a:srgbClr val="000000"/>
                </a:solidFill>
                <a:latin typeface="Baskerville"/>
              </a:rPr>
              <a:t>Este material se produjo con la subvención número SH-26274-SH4 de la Administración de Seguridad y Salud Ocupacional del Departamento de Trabajo de los Estados Unidos. No refleja necesariamente los puntos de vista o las políticas del Departamento de Trabajo de los Estados Unidos; asimismo, la mención de marcas registradas, productos comerciales u organizaciones tampoco implica el respaldo del Gobierno de los Estados Unidos. El Gobierno de los Estados Unidos no garantiza ni asume responsabilidad alguna sobre la exactitud, el carácter completo o la utilidad de cualquier información, aparato, producto o proceso que aquí se divulguen. </a:t>
            </a:r>
            <a:endParaRPr lang="en-US" sz="1400" dirty="0" smtClean="0">
              <a:solidFill>
                <a:srgbClr val="000000"/>
              </a:solidFill>
              <a:latin typeface="Baskerville Old Face" pitchFamily="18" charset="0"/>
            </a:endParaRPr>
          </a:p>
          <a:p>
            <a:pPr fontAlgn="base">
              <a:spcBef>
                <a:spcPct val="20000"/>
              </a:spcBef>
              <a:spcAft>
                <a:spcPct val="0"/>
              </a:spcAft>
              <a:buClr>
                <a:srgbClr val="669999"/>
              </a:buClr>
              <a:buSzPct val="70000"/>
              <a:buFont typeface="Wingdings" pitchFamily="2" charset="2"/>
              <a:buChar char="l"/>
            </a:pPr>
            <a:endParaRPr lang="en-US" sz="1400" b="1" dirty="0" smtClean="0">
              <a:solidFill>
                <a:srgbClr val="000000"/>
              </a:solidFill>
              <a:latin typeface="Baskerville Old Face" pitchFamily="18" charset="0"/>
            </a:endParaRPr>
          </a:p>
          <a:p>
            <a:pPr fontAlgn="base">
              <a:spcBef>
                <a:spcPct val="20000"/>
              </a:spcBef>
              <a:spcAft>
                <a:spcPct val="0"/>
              </a:spcAft>
              <a:buClr>
                <a:srgbClr val="669999"/>
              </a:buClr>
              <a:buSzPct val="70000"/>
              <a:buFont typeface="Wingdings" pitchFamily="2" charset="2"/>
              <a:buChar char="l"/>
            </a:pPr>
            <a:r>
              <a:rPr lang="en-US" sz="1400" b="1" dirty="0" smtClean="0">
                <a:solidFill>
                  <a:srgbClr val="000000"/>
                </a:solidFill>
                <a:latin typeface="Baskerville Old Face" pitchFamily="18" charset="0"/>
              </a:rPr>
              <a:t> </a:t>
            </a:r>
            <a:r>
              <a:rPr lang="es-ES_tradnl" sz="1400" b="1" dirty="0" smtClean="0">
                <a:solidFill>
                  <a:srgbClr val="000000"/>
                </a:solidFill>
                <a:latin typeface="Baskerville"/>
              </a:rPr>
              <a:t>INFORMACIÓN SOBRE DERECHOS DE AUTOR</a:t>
            </a:r>
            <a:r>
              <a:rPr lang="es-ES_tradnl" sz="1400" dirty="0" smtClean="0">
                <a:solidFill>
                  <a:srgbClr val="000000"/>
                </a:solidFill>
                <a:latin typeface="Baskerville"/>
              </a:rPr>
              <a:t>: Este material es propiedad registrada del </a:t>
            </a:r>
            <a:r>
              <a:rPr lang="es-ES_tradnl" sz="1400" b="1" dirty="0" smtClean="0">
                <a:solidFill>
                  <a:srgbClr val="000000"/>
                </a:solidFill>
                <a:latin typeface="Baskerville"/>
              </a:rPr>
              <a:t>Miami Dade </a:t>
            </a:r>
            <a:r>
              <a:rPr lang="es-ES_tradnl" sz="1400" b="1" dirty="0" err="1" smtClean="0">
                <a:solidFill>
                  <a:srgbClr val="000000"/>
                </a:solidFill>
                <a:latin typeface="Baskerville"/>
              </a:rPr>
              <a:t>College</a:t>
            </a:r>
            <a:r>
              <a:rPr lang="es-ES_tradnl" sz="1400" dirty="0" smtClean="0">
                <a:solidFill>
                  <a:srgbClr val="000000"/>
                </a:solidFill>
                <a:latin typeface="Baskerville"/>
              </a:rPr>
              <a:t>. En cumplimiento de regulaciones federales, OSHA (la Administración de Seguridad y Salud Ocupacional) retiene una licencia para utilizar y difundir dicho material con el propósito de promover la seguridad y la salud en los ámbitos de trabajo. Por el presente documento, </a:t>
            </a:r>
            <a:r>
              <a:rPr lang="es-ES_tradnl" sz="1400" b="1" dirty="0" smtClean="0">
                <a:solidFill>
                  <a:srgbClr val="000000"/>
                </a:solidFill>
                <a:latin typeface="Baskerville"/>
              </a:rPr>
              <a:t>Miami Dade </a:t>
            </a:r>
            <a:r>
              <a:rPr lang="es-ES_tradnl" sz="1400" b="1" dirty="0" err="1" smtClean="0">
                <a:solidFill>
                  <a:srgbClr val="000000"/>
                </a:solidFill>
                <a:latin typeface="Baskerville"/>
              </a:rPr>
              <a:t>College</a:t>
            </a:r>
            <a:r>
              <a:rPr lang="es-ES_tradnl" sz="1400" dirty="0" smtClean="0">
                <a:solidFill>
                  <a:srgbClr val="000000"/>
                </a:solidFill>
                <a:latin typeface="Baskerville"/>
              </a:rPr>
              <a:t> autoriza a los empleadores y a los profesionales de seguridad y salud laboral a utilizar este material, distribuido por o mediante OSHA, en sus ámbitos laborales o en sus profesiones, en concordancia con los lineamientos que dicho material contiene.</a:t>
            </a:r>
            <a:r>
              <a:rPr lang="en-US" sz="1400" dirty="0" smtClean="0">
                <a:solidFill>
                  <a:srgbClr val="000000"/>
                </a:solidFill>
                <a:latin typeface="Baskerville Old Face" pitchFamily="18" charset="0"/>
              </a:rPr>
              <a:t/>
            </a:r>
            <a:br>
              <a:rPr lang="en-US" sz="1400" dirty="0" smtClean="0">
                <a:solidFill>
                  <a:srgbClr val="000000"/>
                </a:solidFill>
                <a:latin typeface="Baskerville Old Face" pitchFamily="18" charset="0"/>
              </a:rPr>
            </a:br>
            <a:r>
              <a:rPr lang="en-US" sz="1400" dirty="0" smtClean="0">
                <a:solidFill>
                  <a:srgbClr val="000000"/>
                </a:solidFill>
                <a:latin typeface="Baskerville Old Face" pitchFamily="18" charset="0"/>
              </a:rPr>
              <a:t/>
            </a:r>
            <a:br>
              <a:rPr lang="en-US" sz="1400" dirty="0" smtClean="0">
                <a:solidFill>
                  <a:srgbClr val="000000"/>
                </a:solidFill>
                <a:latin typeface="Baskerville Old Face" pitchFamily="18" charset="0"/>
              </a:rPr>
            </a:br>
            <a:r>
              <a:rPr lang="es-ES_tradnl" sz="1400" dirty="0" smtClean="0">
                <a:solidFill>
                  <a:srgbClr val="000000"/>
                </a:solidFill>
                <a:latin typeface="Baskerville"/>
              </a:rPr>
              <a:t>Con este objetivo se autoriza el empleo de este material registrado únicamente con propósitos no comerciales, instructivos, personales o académicos. El material se puede utilizar e incorporar a otros programas de seguridad y salud en los ámbitos laborales a condición de que no se cobre pago alguno por su uso subsiguiente. Queda prohibida la utilización del material con cualquier otro fin, en particular el uso comercial, sin la previa y expresa autorización por escrito por parte del/de los propietario/</a:t>
            </a:r>
            <a:r>
              <a:rPr lang="es-ES_tradnl" sz="1400" dirty="0" err="1" smtClean="0">
                <a:solidFill>
                  <a:srgbClr val="000000"/>
                </a:solidFill>
                <a:latin typeface="Baskerville"/>
              </a:rPr>
              <a:t>s</a:t>
            </a:r>
            <a:r>
              <a:rPr lang="es-ES_tradnl" sz="1400" dirty="0" smtClean="0">
                <a:solidFill>
                  <a:srgbClr val="000000"/>
                </a:solidFill>
                <a:latin typeface="Baskerville"/>
              </a:rPr>
              <a:t> registrados. Queda además prohibida cualquier modificación al material sin la autorización previa y expresa por escrito de los propietarios registrados.</a:t>
            </a:r>
            <a:endParaRPr lang="en-US" sz="1200" dirty="0">
              <a:solidFill>
                <a:srgbClr val="000000"/>
              </a:solidFill>
              <a:latin typeface="Baskerville Old Face" pitchFamily="18" charset="0"/>
            </a:endParaRPr>
          </a:p>
        </p:txBody>
      </p:sp>
      <p:sp>
        <p:nvSpPr>
          <p:cNvPr id="2" name="Title 1"/>
          <p:cNvSpPr>
            <a:spLocks noGrp="1"/>
          </p:cNvSpPr>
          <p:nvPr>
            <p:ph type="title"/>
          </p:nvPr>
        </p:nvSpPr>
        <p:spPr>
          <a:xfrm>
            <a:off x="457200" y="274638"/>
            <a:ext cx="8229600" cy="715962"/>
          </a:xfrm>
        </p:spPr>
        <p:txBody>
          <a:bodyPr>
            <a:normAutofit/>
          </a:bodyPr>
          <a:lstStyle/>
          <a:p>
            <a:r>
              <a:rPr lang="es-ES" sz="1800" dirty="0"/>
              <a:t>OSHA – Beca de Capacitación </a:t>
            </a:r>
            <a:r>
              <a:rPr lang="es-ES" sz="1800" dirty="0" err="1"/>
              <a:t>Susan</a:t>
            </a:r>
            <a:r>
              <a:rPr lang="es-ES" sz="1800" dirty="0"/>
              <a:t> </a:t>
            </a:r>
            <a:r>
              <a:rPr lang="es-ES" sz="1800" dirty="0" smtClean="0"/>
              <a:t>Harwood</a:t>
            </a:r>
            <a:endParaRPr lang="en-US" sz="1800" dirty="0"/>
          </a:p>
        </p:txBody>
      </p:sp>
    </p:spTree>
    <p:extLst>
      <p:ext uri="{BB962C8B-B14F-4D97-AF65-F5344CB8AC3E}">
        <p14:creationId xmlns:p14="http://schemas.microsoft.com/office/powerpoint/2010/main" val="28770536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Movilización</a:t>
            </a:r>
            <a:r>
              <a:rPr lang="en-US" dirty="0" smtClean="0"/>
              <a:t> </a:t>
            </a:r>
            <a:r>
              <a:rPr lang="en-US" dirty="0" err="1" smtClean="0"/>
              <a:t>segura</a:t>
            </a:r>
            <a:r>
              <a:rPr lang="en-US" dirty="0" smtClean="0"/>
              <a:t> del </a:t>
            </a:r>
            <a:r>
              <a:rPr lang="en-US" dirty="0" err="1" smtClean="0"/>
              <a:t>paciente</a:t>
            </a:r>
            <a:endParaRPr lang="en-US" sz="1100" dirty="0"/>
          </a:p>
        </p:txBody>
      </p:sp>
      <p:sp>
        <p:nvSpPr>
          <p:cNvPr id="3" name="Content Placeholder 2"/>
          <p:cNvSpPr>
            <a:spLocks noGrp="1"/>
          </p:cNvSpPr>
          <p:nvPr>
            <p:ph idx="1"/>
          </p:nvPr>
        </p:nvSpPr>
        <p:spPr/>
        <p:txBody>
          <a:bodyPr/>
          <a:lstStyle/>
          <a:p>
            <a:pPr marL="137160" indent="0">
              <a:buNone/>
            </a:pPr>
            <a:endParaRPr lang="en-US" dirty="0" smtClean="0"/>
          </a:p>
          <a:p>
            <a:pPr marL="137160" indent="0">
              <a:buNone/>
            </a:pPr>
            <a:r>
              <a:rPr lang="es-ES_tradnl" dirty="0" smtClean="0"/>
              <a:t>En buena parte estas lesiones se deben a sobreesfuerzos vinculados a las actividades repetidas de la movilización manual de los pacientes, que con frecuencia involucran levantar manualmente el peso de los pacientes, para trasladarlos y reacomodarlos, y trabajar en posturas extremadamente incómodas.</a:t>
            </a:r>
            <a:endParaRPr lang="es-ES_tradnl" dirty="0"/>
          </a:p>
        </p:txBody>
      </p:sp>
    </p:spTree>
    <p:extLst>
      <p:ext uri="{BB962C8B-B14F-4D97-AF65-F5344CB8AC3E}">
        <p14:creationId xmlns:p14="http://schemas.microsoft.com/office/powerpoint/2010/main" val="28363052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Movilización</a:t>
            </a:r>
            <a:r>
              <a:rPr lang="en-US" dirty="0" smtClean="0"/>
              <a:t> </a:t>
            </a:r>
            <a:r>
              <a:rPr lang="en-US" dirty="0" err="1" smtClean="0"/>
              <a:t>segura</a:t>
            </a:r>
            <a:r>
              <a:rPr lang="en-US" dirty="0" smtClean="0"/>
              <a:t> del </a:t>
            </a:r>
            <a:r>
              <a:rPr lang="en-US" dirty="0" err="1" smtClean="0"/>
              <a:t>paciente</a:t>
            </a:r>
            <a:r>
              <a:rPr lang="en-US" dirty="0" smtClean="0"/>
              <a:t> </a:t>
            </a:r>
            <a:endParaRPr lang="en-US" sz="1100" dirty="0"/>
          </a:p>
        </p:txBody>
      </p:sp>
      <p:sp>
        <p:nvSpPr>
          <p:cNvPr id="3" name="Content Placeholder 2"/>
          <p:cNvSpPr>
            <a:spLocks noGrp="1"/>
          </p:cNvSpPr>
          <p:nvPr>
            <p:ph idx="1"/>
          </p:nvPr>
        </p:nvSpPr>
        <p:spPr/>
        <p:txBody>
          <a:bodyPr>
            <a:normAutofit lnSpcReduction="10000"/>
          </a:bodyPr>
          <a:lstStyle/>
          <a:p>
            <a:pPr marL="137160" indent="0">
              <a:buNone/>
            </a:pPr>
            <a:r>
              <a:rPr lang="es-ES_tradnl" dirty="0" smtClean="0"/>
              <a:t>Entre los ejemplos de las tareas de la movilización del paciente que se pueden considerar de alto riesgo se incluyen: </a:t>
            </a:r>
          </a:p>
          <a:p>
            <a:pPr>
              <a:buFont typeface="Wingdings" panose="05000000000000000000" pitchFamily="2" charset="2"/>
              <a:buChar char="v"/>
            </a:pPr>
            <a:r>
              <a:rPr lang="es-ES_tradnl" dirty="0" smtClean="0"/>
              <a:t>Trasladarlo del baño a la silla.</a:t>
            </a:r>
          </a:p>
          <a:p>
            <a:pPr>
              <a:buFont typeface="Wingdings" panose="05000000000000000000" pitchFamily="2" charset="2"/>
              <a:buChar char="v"/>
            </a:pPr>
            <a:r>
              <a:rPr lang="es-ES_tradnl" dirty="0" smtClean="0"/>
              <a:t>Trasladarlo de la silla a la cama.</a:t>
            </a:r>
          </a:p>
          <a:p>
            <a:pPr>
              <a:buFont typeface="Wingdings" panose="05000000000000000000" pitchFamily="2" charset="2"/>
              <a:buChar char="v"/>
            </a:pPr>
            <a:r>
              <a:rPr lang="es-ES_tradnl" dirty="0" smtClean="0"/>
              <a:t>Trasladarlo de la bañadera a la silla.</a:t>
            </a:r>
          </a:p>
          <a:p>
            <a:pPr>
              <a:buFont typeface="Wingdings" panose="05000000000000000000" pitchFamily="2" charset="2"/>
              <a:buChar char="v"/>
            </a:pPr>
            <a:r>
              <a:rPr lang="es-ES_tradnl" dirty="0" smtClean="0"/>
              <a:t>Reacomodarlo de una lado al otro en la cama.</a:t>
            </a:r>
          </a:p>
          <a:p>
            <a:pPr>
              <a:buFont typeface="Wingdings" panose="05000000000000000000" pitchFamily="2" charset="2"/>
              <a:buChar char="v"/>
            </a:pPr>
            <a:r>
              <a:rPr lang="es-ES_tradnl" dirty="0" smtClean="0"/>
              <a:t>Alzar a un paciente en la cama.</a:t>
            </a:r>
          </a:p>
          <a:p>
            <a:pPr>
              <a:buFont typeface="Wingdings" panose="05000000000000000000" pitchFamily="2" charset="2"/>
              <a:buChar char="v"/>
            </a:pPr>
            <a:r>
              <a:rPr lang="es-ES_tradnl" dirty="0" smtClean="0"/>
              <a:t>Reacomodar a un paciente en la silla.</a:t>
            </a:r>
          </a:p>
          <a:p>
            <a:pPr>
              <a:buFont typeface="Wingdings" panose="05000000000000000000" pitchFamily="2" charset="2"/>
              <a:buChar char="v"/>
            </a:pPr>
            <a:r>
              <a:rPr lang="es-ES_tradnl" dirty="0" smtClean="0"/>
              <a:t>Hacer la cama con el paciente dentro de ella.</a:t>
            </a:r>
            <a:endParaRPr lang="es-ES_tradnl" dirty="0"/>
          </a:p>
        </p:txBody>
      </p:sp>
    </p:spTree>
    <p:extLst>
      <p:ext uri="{BB962C8B-B14F-4D97-AF65-F5344CB8AC3E}">
        <p14:creationId xmlns:p14="http://schemas.microsoft.com/office/powerpoint/2010/main" val="6365305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000" dirty="0" smtClean="0"/>
              <a:t>Los Riesgos</a:t>
            </a:r>
            <a:endParaRPr lang="en-US" sz="1000" dirty="0"/>
          </a:p>
        </p:txBody>
      </p:sp>
      <p:pic>
        <p:nvPicPr>
          <p:cNvPr id="1026" name="Picture 2" descr="C:\Users\Danielle\Desktop\images1.jpg" title="Lesiones de expald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3000" y="3810000"/>
            <a:ext cx="2557982" cy="25146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Danielle\Desktop\images3.jpg" title="Reisgo de caid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447800"/>
            <a:ext cx="2466975" cy="18478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Danielle\Desktop\images2.jpg" title="Riesgo de levantan, reubican y trasladan a los pacientes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1905000"/>
            <a:ext cx="28575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Danielle\Desktop\images.jpg" title="Vilencia en el trabaj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38354" y="3962400"/>
            <a:ext cx="2767445" cy="21336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447800" y="1600200"/>
            <a:ext cx="1219200" cy="261610"/>
          </a:xfrm>
          <a:prstGeom prst="rect">
            <a:avLst/>
          </a:prstGeom>
          <a:noFill/>
        </p:spPr>
        <p:txBody>
          <a:bodyPr wrap="square" rtlCol="0">
            <a:spAutoFit/>
          </a:bodyPr>
          <a:lstStyle/>
          <a:p>
            <a:r>
              <a:rPr lang="en-US" sz="1100" dirty="0" err="1" smtClean="0">
                <a:solidFill>
                  <a:srgbClr val="000000"/>
                </a:solidFill>
              </a:rPr>
              <a:t>Riesgo</a:t>
            </a:r>
            <a:r>
              <a:rPr lang="en-US" sz="1100" dirty="0" smtClean="0">
                <a:solidFill>
                  <a:srgbClr val="000000"/>
                </a:solidFill>
              </a:rPr>
              <a:t> de </a:t>
            </a:r>
            <a:r>
              <a:rPr lang="en-US" sz="1100" dirty="0" err="1" smtClean="0">
                <a:solidFill>
                  <a:srgbClr val="000000"/>
                </a:solidFill>
              </a:rPr>
              <a:t>caída</a:t>
            </a:r>
            <a:endParaRPr lang="en-US" sz="1100" dirty="0">
              <a:solidFill>
                <a:srgbClr val="000000"/>
              </a:solidFill>
            </a:endParaRPr>
          </a:p>
        </p:txBody>
      </p:sp>
    </p:spTree>
    <p:extLst>
      <p:ext uri="{BB962C8B-B14F-4D97-AF65-F5344CB8AC3E}">
        <p14:creationId xmlns:p14="http://schemas.microsoft.com/office/powerpoint/2010/main" val="27132949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err="1"/>
              <a:t>Esguinces</a:t>
            </a:r>
            <a:r>
              <a:rPr lang="en-US" sz="2800" dirty="0"/>
              <a:t> y </a:t>
            </a:r>
            <a:r>
              <a:rPr lang="en-US" sz="2800" dirty="0" err="1" smtClean="0"/>
              <a:t>Torceduras</a:t>
            </a:r>
            <a:r>
              <a:rPr lang="en-US" sz="1000" dirty="0" smtClean="0"/>
              <a:t> </a:t>
            </a:r>
            <a:endParaRPr lang="en-US" sz="1000" dirty="0"/>
          </a:p>
        </p:txBody>
      </p:sp>
      <p:sp>
        <p:nvSpPr>
          <p:cNvPr id="3" name="Content Placeholder 2"/>
          <p:cNvSpPr>
            <a:spLocks noGrp="1"/>
          </p:cNvSpPr>
          <p:nvPr>
            <p:ph idx="1"/>
          </p:nvPr>
        </p:nvSpPr>
        <p:spPr>
          <a:xfrm>
            <a:off x="609600" y="1615440"/>
            <a:ext cx="8229600" cy="4709160"/>
          </a:xfrm>
        </p:spPr>
        <p:txBody>
          <a:bodyPr>
            <a:normAutofit fontScale="77500" lnSpcReduction="20000"/>
          </a:bodyPr>
          <a:lstStyle/>
          <a:p>
            <a:pPr marL="137160" indent="0">
              <a:buNone/>
            </a:pPr>
            <a:r>
              <a:rPr lang="es-ES_tradnl" dirty="0" smtClean="0"/>
              <a:t>Esguinces y torceduras representan el 54 por ciento de las lesiones que conllevan la pérdida de días de trabajo.</a:t>
            </a:r>
          </a:p>
          <a:p>
            <a:pPr marL="137160" indent="0">
              <a:buNone/>
            </a:pPr>
            <a:r>
              <a:rPr lang="es-ES_tradnl" dirty="0" smtClean="0"/>
              <a:t>Las torceduras también representan la proporción mayor de los costos para los hospitales de las indemnizaciones por accidente de trabajo.</a:t>
            </a:r>
          </a:p>
          <a:p>
            <a:pPr marL="137160" indent="0">
              <a:buNone/>
            </a:pPr>
            <a:r>
              <a:rPr lang="es-ES_tradnl" dirty="0" smtClean="0"/>
              <a:t>En 2011, los hospitales de los Estados Unidos informaron 16.680 casos en los cuales los empleados habían faltado a sus trabajos debido a lesiones músculo-esqueléticas asociadas a la interacción con los pacientes.</a:t>
            </a:r>
          </a:p>
          <a:p>
            <a:pPr marL="137160" indent="0">
              <a:buNone/>
            </a:pPr>
            <a:r>
              <a:rPr lang="es-ES_tradnl" dirty="0" smtClean="0"/>
              <a:t>Las enfermeras y los auxiliares de enfermería representaron, cada uno, una proporción sustancial del total. Dado que la mayoría de las lesiones músculo-esqueléticas en el ámbito hospitalario son acumulativas, todos los pasos que se den para minimizar los riesgos durante las tareas de la movilización del paciente ofrecerán beneficios sustanciales para los cuidadores en os hospitales.</a:t>
            </a:r>
          </a:p>
          <a:p>
            <a:endParaRPr lang="en-US" dirty="0"/>
          </a:p>
        </p:txBody>
      </p:sp>
    </p:spTree>
    <p:extLst>
      <p:ext uri="{BB962C8B-B14F-4D97-AF65-F5344CB8AC3E}">
        <p14:creationId xmlns:p14="http://schemas.microsoft.com/office/powerpoint/2010/main" val="33133225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fontScale="90000"/>
          </a:bodyPr>
          <a:lstStyle/>
          <a:p>
            <a:r>
              <a:rPr lang="en-US" dirty="0" smtClean="0"/>
              <a:t>¿</a:t>
            </a:r>
            <a:r>
              <a:rPr lang="en-US" dirty="0" err="1" smtClean="0"/>
              <a:t>Qué</a:t>
            </a:r>
            <a:r>
              <a:rPr lang="en-US" dirty="0" smtClean="0"/>
              <a:t> </a:t>
            </a:r>
            <a:r>
              <a:rPr lang="en-US" dirty="0" err="1" smtClean="0"/>
              <a:t>es</a:t>
            </a:r>
            <a:r>
              <a:rPr lang="en-US" dirty="0" smtClean="0"/>
              <a:t> un </a:t>
            </a:r>
            <a:r>
              <a:rPr lang="en-US" dirty="0" err="1" smtClean="0"/>
              <a:t>esguince</a:t>
            </a:r>
            <a:r>
              <a:rPr lang="en-US" dirty="0" smtClean="0"/>
              <a:t>?</a:t>
            </a:r>
            <a:br>
              <a:rPr lang="en-US" dirty="0" smtClean="0"/>
            </a:br>
            <a:endParaRPr lang="en-US" dirty="0"/>
          </a:p>
        </p:txBody>
      </p:sp>
      <p:sp>
        <p:nvSpPr>
          <p:cNvPr id="3" name="Content Placeholder 2"/>
          <p:cNvSpPr>
            <a:spLocks noGrp="1"/>
          </p:cNvSpPr>
          <p:nvPr>
            <p:ph idx="1"/>
          </p:nvPr>
        </p:nvSpPr>
        <p:spPr/>
        <p:txBody>
          <a:bodyPr>
            <a:normAutofit/>
          </a:bodyPr>
          <a:lstStyle/>
          <a:p>
            <a:pPr marL="585216" lvl="1" indent="0">
              <a:buNone/>
            </a:pPr>
            <a:r>
              <a:rPr lang="es-ES_tradnl" sz="2000" dirty="0" smtClean="0"/>
              <a:t>Un esguince es una lesión que se produce por la distensión o el desgarro de un ligamento.</a:t>
            </a:r>
          </a:p>
          <a:p>
            <a:pPr marL="585216" lvl="1" indent="0">
              <a:buNone/>
            </a:pPr>
            <a:r>
              <a:rPr lang="es-ES_tradnl" sz="2000" dirty="0" smtClean="0"/>
              <a:t>Los síntomas pueden incluir dolor, inflamación y, en algunos casos, la incapacidad de mover una extremidad (brazo, pierna o pie). </a:t>
            </a:r>
          </a:p>
          <a:p>
            <a:pPr marL="585216" lvl="1" indent="0">
              <a:buNone/>
            </a:pPr>
            <a:r>
              <a:rPr lang="es-ES_tradnl" sz="2000" dirty="0" smtClean="0"/>
              <a:t>Los esguinces ocurren cuando se fuerza una articulación más allá de su rango normal de movimientos, como por ejemplo doblarse o torcerse un tobillo.</a:t>
            </a:r>
            <a:endParaRPr lang="es-ES_tradnl" sz="2000" dirty="0"/>
          </a:p>
        </p:txBody>
      </p:sp>
      <p:pic>
        <p:nvPicPr>
          <p:cNvPr id="4" name="Picture 4" descr="C:\Users\Danielle\Desktop\Understanding_sprains_and_Strains.jpg" title="Imagen Esguince de tobillo"/>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914400" y="4343400"/>
            <a:ext cx="2667000" cy="23431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Danielle\Desktop\sprained-ankel.jpg" title="Imagen de lesiones en el pie"/>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648200" y="4343400"/>
            <a:ext cx="3048000" cy="22098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4267200"/>
            <a:ext cx="838200" cy="430887"/>
          </a:xfrm>
          <a:prstGeom prst="rect">
            <a:avLst/>
          </a:prstGeom>
          <a:noFill/>
        </p:spPr>
        <p:txBody>
          <a:bodyPr wrap="square" rtlCol="0">
            <a:spAutoFit/>
          </a:bodyPr>
          <a:lstStyle/>
          <a:p>
            <a:r>
              <a:rPr lang="en-US" sz="1100" dirty="0" err="1" smtClean="0">
                <a:solidFill>
                  <a:srgbClr val="000000"/>
                </a:solidFill>
              </a:rPr>
              <a:t>Esguince</a:t>
            </a:r>
            <a:r>
              <a:rPr lang="en-US" sz="1100" dirty="0" smtClean="0">
                <a:solidFill>
                  <a:srgbClr val="000000"/>
                </a:solidFill>
              </a:rPr>
              <a:t> de </a:t>
            </a:r>
            <a:r>
              <a:rPr lang="en-US" sz="1100" dirty="0" err="1" smtClean="0">
                <a:solidFill>
                  <a:srgbClr val="000000"/>
                </a:solidFill>
              </a:rPr>
              <a:t>tobillo</a:t>
            </a:r>
            <a:endParaRPr lang="en-US" sz="1100" dirty="0">
              <a:solidFill>
                <a:srgbClr val="000000"/>
              </a:solidFill>
            </a:endParaRPr>
          </a:p>
        </p:txBody>
      </p:sp>
      <p:sp>
        <p:nvSpPr>
          <p:cNvPr id="7" name="TextBox 6"/>
          <p:cNvSpPr txBox="1"/>
          <p:nvPr/>
        </p:nvSpPr>
        <p:spPr>
          <a:xfrm>
            <a:off x="3886200" y="4343400"/>
            <a:ext cx="838200" cy="430887"/>
          </a:xfrm>
          <a:prstGeom prst="rect">
            <a:avLst/>
          </a:prstGeom>
          <a:noFill/>
        </p:spPr>
        <p:txBody>
          <a:bodyPr wrap="square" rtlCol="0">
            <a:spAutoFit/>
          </a:bodyPr>
          <a:lstStyle/>
          <a:p>
            <a:r>
              <a:rPr lang="en-US" sz="1100" dirty="0" err="1" smtClean="0">
                <a:solidFill>
                  <a:srgbClr val="000000"/>
                </a:solidFill>
              </a:rPr>
              <a:t>Esguince</a:t>
            </a:r>
            <a:r>
              <a:rPr lang="en-US" sz="1100" dirty="0" smtClean="0">
                <a:solidFill>
                  <a:srgbClr val="000000"/>
                </a:solidFill>
              </a:rPr>
              <a:t> de </a:t>
            </a:r>
            <a:r>
              <a:rPr lang="en-US" sz="1100" dirty="0" err="1" smtClean="0">
                <a:solidFill>
                  <a:srgbClr val="000000"/>
                </a:solidFill>
              </a:rPr>
              <a:t>tobillo</a:t>
            </a:r>
            <a:endParaRPr lang="en-US" sz="1100" dirty="0">
              <a:solidFill>
                <a:srgbClr val="000000"/>
              </a:solidFill>
            </a:endParaRPr>
          </a:p>
        </p:txBody>
      </p:sp>
      <p:sp>
        <p:nvSpPr>
          <p:cNvPr id="8" name="TextBox 7"/>
          <p:cNvSpPr txBox="1"/>
          <p:nvPr/>
        </p:nvSpPr>
        <p:spPr>
          <a:xfrm>
            <a:off x="7696200" y="4267200"/>
            <a:ext cx="1295400" cy="769441"/>
          </a:xfrm>
          <a:prstGeom prst="rect">
            <a:avLst/>
          </a:prstGeom>
          <a:noFill/>
        </p:spPr>
        <p:txBody>
          <a:bodyPr wrap="square" rtlCol="0">
            <a:spAutoFit/>
          </a:bodyPr>
          <a:lstStyle/>
          <a:p>
            <a:r>
              <a:rPr lang="en-US" sz="1100" dirty="0" err="1" smtClean="0">
                <a:solidFill>
                  <a:srgbClr val="000000"/>
                </a:solidFill>
              </a:rPr>
              <a:t>Hinchazón</a:t>
            </a:r>
            <a:r>
              <a:rPr lang="en-US" sz="1100" dirty="0" smtClean="0">
                <a:solidFill>
                  <a:srgbClr val="000000"/>
                </a:solidFill>
              </a:rPr>
              <a:t>, </a:t>
            </a:r>
            <a:r>
              <a:rPr lang="en-US" sz="1100" dirty="0" err="1" smtClean="0">
                <a:solidFill>
                  <a:srgbClr val="000000"/>
                </a:solidFill>
              </a:rPr>
              <a:t>inflamacion</a:t>
            </a:r>
            <a:r>
              <a:rPr lang="en-US" sz="1100" dirty="0" smtClean="0">
                <a:solidFill>
                  <a:srgbClr val="000000"/>
                </a:solidFill>
              </a:rPr>
              <a:t> </a:t>
            </a:r>
            <a:r>
              <a:rPr lang="en-US" sz="1100" dirty="0" err="1" smtClean="0">
                <a:solidFill>
                  <a:srgbClr val="000000"/>
                </a:solidFill>
              </a:rPr>
              <a:t>y</a:t>
            </a:r>
            <a:r>
              <a:rPr lang="en-US" sz="1100" dirty="0" smtClean="0">
                <a:solidFill>
                  <a:srgbClr val="000000"/>
                </a:solidFill>
              </a:rPr>
              <a:t> </a:t>
            </a:r>
            <a:r>
              <a:rPr lang="en-US" sz="1100" dirty="0" err="1" smtClean="0">
                <a:solidFill>
                  <a:srgbClr val="000000"/>
                </a:solidFill>
              </a:rPr>
              <a:t>moretones</a:t>
            </a:r>
            <a:r>
              <a:rPr lang="en-US" sz="1100" dirty="0" smtClean="0">
                <a:solidFill>
                  <a:srgbClr val="000000"/>
                </a:solidFill>
              </a:rPr>
              <a:t> en el </a:t>
            </a:r>
            <a:r>
              <a:rPr lang="en-US" sz="1100" dirty="0" err="1" smtClean="0">
                <a:solidFill>
                  <a:srgbClr val="000000"/>
                </a:solidFill>
              </a:rPr>
              <a:t>tobillo</a:t>
            </a:r>
            <a:endParaRPr lang="en-US" sz="1100" dirty="0">
              <a:solidFill>
                <a:srgbClr val="000000"/>
              </a:solidFill>
            </a:endParaRPr>
          </a:p>
        </p:txBody>
      </p:sp>
      <p:sp>
        <p:nvSpPr>
          <p:cNvPr id="9" name="TextBox 8"/>
          <p:cNvSpPr txBox="1"/>
          <p:nvPr/>
        </p:nvSpPr>
        <p:spPr>
          <a:xfrm>
            <a:off x="3810000" y="5791200"/>
            <a:ext cx="914400" cy="600164"/>
          </a:xfrm>
          <a:prstGeom prst="rect">
            <a:avLst/>
          </a:prstGeom>
          <a:noFill/>
        </p:spPr>
        <p:txBody>
          <a:bodyPr wrap="square" rtlCol="0">
            <a:spAutoFit/>
          </a:bodyPr>
          <a:lstStyle/>
          <a:p>
            <a:r>
              <a:rPr lang="en-US" sz="1100" dirty="0" err="1" smtClean="0">
                <a:solidFill>
                  <a:srgbClr val="000000"/>
                </a:solidFill>
              </a:rPr>
              <a:t>Daño</a:t>
            </a:r>
            <a:r>
              <a:rPr lang="en-US" sz="1100" dirty="0" smtClean="0">
                <a:solidFill>
                  <a:srgbClr val="000000"/>
                </a:solidFill>
              </a:rPr>
              <a:t> en los </a:t>
            </a:r>
            <a:r>
              <a:rPr lang="en-US" sz="1100" dirty="0" err="1" smtClean="0">
                <a:solidFill>
                  <a:srgbClr val="000000"/>
                </a:solidFill>
              </a:rPr>
              <a:t>ligamentos</a:t>
            </a:r>
            <a:r>
              <a:rPr lang="en-US" sz="1100" dirty="0" smtClean="0">
                <a:solidFill>
                  <a:srgbClr val="000000"/>
                </a:solidFill>
              </a:rPr>
              <a:t> del </a:t>
            </a:r>
            <a:r>
              <a:rPr lang="en-US" sz="1100" dirty="0" err="1" smtClean="0">
                <a:solidFill>
                  <a:srgbClr val="000000"/>
                </a:solidFill>
              </a:rPr>
              <a:t>tobillo</a:t>
            </a:r>
            <a:endParaRPr lang="en-US" sz="1100" dirty="0">
              <a:solidFill>
                <a:srgbClr val="000000"/>
              </a:solidFill>
            </a:endParaRPr>
          </a:p>
        </p:txBody>
      </p:sp>
    </p:spTree>
    <p:extLst>
      <p:ext uri="{BB962C8B-B14F-4D97-AF65-F5344CB8AC3E}">
        <p14:creationId xmlns:p14="http://schemas.microsoft.com/office/powerpoint/2010/main" val="33979343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9144000" cy="1143000"/>
          </a:xfrm>
        </p:spPr>
        <p:txBody>
          <a:bodyPr>
            <a:noAutofit/>
          </a:bodyPr>
          <a:lstStyle/>
          <a:p>
            <a:r>
              <a:rPr lang="en-US" sz="3600" dirty="0" smtClean="0"/>
              <a:t>¿</a:t>
            </a:r>
            <a:r>
              <a:rPr lang="en-US" sz="3600" dirty="0" err="1" smtClean="0"/>
              <a:t>Qué</a:t>
            </a:r>
            <a:r>
              <a:rPr lang="en-US" sz="3600" dirty="0" smtClean="0"/>
              <a:t> </a:t>
            </a:r>
            <a:r>
              <a:rPr lang="en-US" sz="3600" dirty="0" err="1" smtClean="0"/>
              <a:t>es</a:t>
            </a:r>
            <a:r>
              <a:rPr lang="en-US" sz="3600" dirty="0" smtClean="0"/>
              <a:t> </a:t>
            </a:r>
            <a:r>
              <a:rPr lang="en-US" sz="3600" dirty="0" err="1" smtClean="0"/>
              <a:t>una</a:t>
            </a:r>
            <a:r>
              <a:rPr lang="en-US" sz="3600" dirty="0" smtClean="0"/>
              <a:t> </a:t>
            </a:r>
            <a:r>
              <a:rPr lang="en-US" sz="3600" dirty="0" err="1" smtClean="0"/>
              <a:t>torcedura</a:t>
            </a:r>
            <a:r>
              <a:rPr lang="en-US" sz="3600" dirty="0" smtClean="0"/>
              <a:t>?</a:t>
            </a:r>
            <a:br>
              <a:rPr lang="en-US" sz="3600" dirty="0" smtClean="0"/>
            </a:br>
            <a:endParaRPr lang="en-US" sz="3600" dirty="0"/>
          </a:p>
        </p:txBody>
      </p:sp>
      <p:sp>
        <p:nvSpPr>
          <p:cNvPr id="3" name="Content Placeholder 2"/>
          <p:cNvSpPr>
            <a:spLocks noGrp="1"/>
          </p:cNvSpPr>
          <p:nvPr>
            <p:ph idx="1"/>
          </p:nvPr>
        </p:nvSpPr>
        <p:spPr/>
        <p:txBody>
          <a:bodyPr>
            <a:normAutofit lnSpcReduction="10000"/>
          </a:bodyPr>
          <a:lstStyle/>
          <a:p>
            <a:pPr marL="137160" indent="0">
              <a:buNone/>
            </a:pPr>
            <a:r>
              <a:rPr lang="es-ES_tradnl" dirty="0" smtClean="0"/>
              <a:t>Las torceduras son lesiones que se producen por la distensión o el desgarro de una estructura músculo-tendinosa (de músculo y tendón). </a:t>
            </a:r>
          </a:p>
          <a:p>
            <a:pPr marL="137160" indent="0">
              <a:buNone/>
            </a:pPr>
            <a:r>
              <a:rPr lang="es-ES_tradnl" dirty="0" smtClean="0"/>
              <a:t>Los síntomas de una torcedura muscular aguda pueden incluir dolor, espasmos musculares, pérdida de fuerza y un rango de movilidad limitado. </a:t>
            </a:r>
            <a:br>
              <a:rPr lang="es-ES_tradnl" dirty="0" smtClean="0"/>
            </a:br>
            <a:r>
              <a:rPr lang="es-ES_tradnl" dirty="0" smtClean="0"/>
              <a:t>Las torceduras crónicas (de larga duración) son lesiones que se desarrollan gradualmente por el exceso de uso o la tensión repetida, lo cual causa una tendinitis (inflamación de un tendón). </a:t>
            </a:r>
            <a:endParaRPr lang="es-ES_tradnl" dirty="0"/>
          </a:p>
        </p:txBody>
      </p:sp>
      <p:pic>
        <p:nvPicPr>
          <p:cNvPr id="3074" name="Picture 2" descr="C:\Users\Danielle\Desktop\images1.jpg" title="Dolor de expalda"/>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086600" y="76200"/>
            <a:ext cx="1866900"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25681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sz="2000" dirty="0"/>
              <a:t>Los esguinces y las torceduras</a:t>
            </a:r>
            <a:endParaRPr lang="en-US" sz="2000" dirty="0"/>
          </a:p>
        </p:txBody>
      </p:sp>
      <p:sp>
        <p:nvSpPr>
          <p:cNvPr id="3" name="Content Placeholder 2"/>
          <p:cNvSpPr>
            <a:spLocks noGrp="1"/>
          </p:cNvSpPr>
          <p:nvPr>
            <p:ph idx="1"/>
          </p:nvPr>
        </p:nvSpPr>
        <p:spPr/>
        <p:txBody>
          <a:bodyPr>
            <a:normAutofit/>
          </a:bodyPr>
          <a:lstStyle/>
          <a:p>
            <a:pPr marL="137160" indent="0">
              <a:buNone/>
            </a:pPr>
            <a:r>
              <a:rPr lang="es-ES_tradnl" dirty="0" smtClean="0"/>
              <a:t>Los esguinces y las torceduras son la clase de lesiones que se informan con mayor frecuencia, y los hombros y el área lumbar son las partes el cuerpo más afectadas.</a:t>
            </a:r>
          </a:p>
          <a:p>
            <a:pPr marL="137160" indent="0">
              <a:buNone/>
            </a:pPr>
            <a:r>
              <a:rPr lang="es-ES_tradnl" dirty="0" smtClean="0"/>
              <a:t>En el problema de levantar a los pacientes se combinan el peso creciente de los pacientes a levantar, debido a la epidemia de obesidad en los Estados Unidos, y al incremento veloz del número de gente mayor que necesita ayuda para sus actividades de la vida cotidiana.</a:t>
            </a:r>
            <a:endParaRPr lang="es-ES_tradnl" dirty="0"/>
          </a:p>
        </p:txBody>
      </p:sp>
    </p:spTree>
    <p:extLst>
      <p:ext uri="{BB962C8B-B14F-4D97-AF65-F5344CB8AC3E}">
        <p14:creationId xmlns:p14="http://schemas.microsoft.com/office/powerpoint/2010/main" val="2048026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err="1" smtClean="0"/>
              <a:t>Menos</a:t>
            </a:r>
            <a:r>
              <a:rPr lang="en-US" sz="2000" dirty="0" smtClean="0"/>
              <a:t> </a:t>
            </a:r>
            <a:r>
              <a:rPr lang="en-US" sz="2000" dirty="0" err="1" smtClean="0"/>
              <a:t>Productivos</a:t>
            </a:r>
            <a:r>
              <a:rPr lang="en-US" sz="2000" dirty="0"/>
              <a:t>, </a:t>
            </a:r>
            <a:r>
              <a:rPr lang="en-US" sz="2000" dirty="0" err="1" smtClean="0"/>
              <a:t>Menos</a:t>
            </a:r>
            <a:r>
              <a:rPr lang="en-US" sz="2000" dirty="0" smtClean="0"/>
              <a:t> </a:t>
            </a:r>
            <a:r>
              <a:rPr lang="en-US" sz="2000" dirty="0" err="1" smtClean="0"/>
              <a:t>Atentos</a:t>
            </a:r>
            <a:r>
              <a:rPr lang="en-US" sz="2000" dirty="0" smtClean="0"/>
              <a:t> </a:t>
            </a:r>
            <a:endParaRPr lang="en-US" sz="2000" dirty="0"/>
          </a:p>
        </p:txBody>
      </p:sp>
      <p:sp>
        <p:nvSpPr>
          <p:cNvPr id="3" name="Content Placeholder 2"/>
          <p:cNvSpPr>
            <a:spLocks noGrp="1"/>
          </p:cNvSpPr>
          <p:nvPr>
            <p:ph idx="1"/>
          </p:nvPr>
        </p:nvSpPr>
        <p:spPr/>
        <p:txBody>
          <a:bodyPr/>
          <a:lstStyle/>
          <a:p>
            <a:pPr marL="137160" indent="0">
              <a:buNone/>
            </a:pPr>
            <a:endParaRPr lang="es-ES_tradnl" dirty="0" smtClean="0"/>
          </a:p>
          <a:p>
            <a:pPr marL="137160" indent="0">
              <a:buNone/>
            </a:pPr>
            <a:r>
              <a:rPr lang="es-ES_tradnl" dirty="0" smtClean="0"/>
              <a:t>Además, los empleados de la salud que sufren dolor y fatiga pueden ser menos productivos, menos atentos y más susceptibles a nuevas lesiones, y también más probablemente puedan afectar la salud y la seguridad de otros.</a:t>
            </a:r>
          </a:p>
          <a:p>
            <a:pPr marL="137160" indent="0">
              <a:buNone/>
            </a:pPr>
            <a:endParaRPr lang="es-ES_tradnl" dirty="0"/>
          </a:p>
        </p:txBody>
      </p:sp>
      <p:pic>
        <p:nvPicPr>
          <p:cNvPr id="2050" name="Picture 2" descr="C:\Users\Danielle\Desktop\images5.jpg" title="Imagen de los trabajadores del hospit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4419600"/>
            <a:ext cx="5638800" cy="19863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87028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dirty="0" smtClean="0">
                <a:effectLst/>
              </a:rPr>
              <a:t/>
            </a:r>
            <a:br>
              <a:rPr lang="en-US" dirty="0" smtClean="0">
                <a:effectLst/>
              </a:rPr>
            </a:br>
            <a:r>
              <a:rPr lang="en-US" dirty="0" err="1" smtClean="0">
                <a:effectLst/>
              </a:rPr>
              <a:t>Ámbitos</a:t>
            </a:r>
            <a:r>
              <a:rPr lang="en-US" dirty="0" smtClean="0">
                <a:effectLst/>
              </a:rPr>
              <a:t> de </a:t>
            </a:r>
            <a:r>
              <a:rPr lang="en-US" dirty="0" err="1" smtClean="0">
                <a:effectLst/>
              </a:rPr>
              <a:t>trabajo</a:t>
            </a:r>
            <a:r>
              <a:rPr lang="en-US" dirty="0" smtClean="0">
                <a:effectLst/>
              </a:rPr>
              <a:t> </a:t>
            </a:r>
            <a:r>
              <a:rPr lang="en-US" dirty="0" err="1" smtClean="0">
                <a:effectLst/>
              </a:rPr>
              <a:t>más</a:t>
            </a:r>
            <a:r>
              <a:rPr lang="en-US" dirty="0" smtClean="0">
                <a:effectLst/>
              </a:rPr>
              <a:t> </a:t>
            </a:r>
            <a:r>
              <a:rPr lang="en-US" dirty="0" err="1" smtClean="0">
                <a:effectLst/>
              </a:rPr>
              <a:t>seguros</a:t>
            </a:r>
            <a:r>
              <a:rPr lang="en-US" dirty="0" smtClean="0">
                <a:effectLst/>
              </a:rPr>
              <a:t> </a:t>
            </a:r>
            <a:r>
              <a:rPr lang="en-US" dirty="0" err="1" smtClean="0">
                <a:effectLst/>
              </a:rPr>
              <a:t>significan</a:t>
            </a:r>
            <a:r>
              <a:rPr lang="en-US" dirty="0" smtClean="0">
                <a:effectLst/>
              </a:rPr>
              <a:t> </a:t>
            </a:r>
            <a:r>
              <a:rPr lang="en-US" dirty="0" err="1" smtClean="0">
                <a:effectLst/>
              </a:rPr>
              <a:t>cuidados</a:t>
            </a:r>
            <a:r>
              <a:rPr lang="en-US" dirty="0" smtClean="0">
                <a:effectLst/>
              </a:rPr>
              <a:t> </a:t>
            </a:r>
            <a:r>
              <a:rPr lang="en-US" dirty="0" err="1" smtClean="0">
                <a:effectLst/>
              </a:rPr>
              <a:t>más</a:t>
            </a:r>
            <a:r>
              <a:rPr lang="en-US" dirty="0" smtClean="0">
                <a:effectLst/>
              </a:rPr>
              <a:t> </a:t>
            </a:r>
            <a:r>
              <a:rPr lang="en-US" dirty="0" err="1" smtClean="0">
                <a:effectLst/>
              </a:rPr>
              <a:t>seguros</a:t>
            </a:r>
            <a:r>
              <a:rPr lang="en-US" dirty="0" smtClean="0">
                <a:effectLst/>
              </a:rPr>
              <a:t/>
            </a:r>
            <a:br>
              <a:rPr lang="en-US" dirty="0" smtClean="0">
                <a:effectLst/>
              </a:rPr>
            </a:br>
            <a:r>
              <a:rPr lang="en-US" sz="1100" dirty="0">
                <a:effectLst/>
              </a:rPr>
              <a:t/>
            </a:r>
            <a:br>
              <a:rPr lang="en-US" sz="1100" dirty="0">
                <a:effectLst/>
              </a:rPr>
            </a:br>
            <a:endParaRPr lang="en-US" sz="1100" dirty="0"/>
          </a:p>
        </p:txBody>
      </p:sp>
      <p:sp>
        <p:nvSpPr>
          <p:cNvPr id="3" name="Content Placeholder 2"/>
          <p:cNvSpPr>
            <a:spLocks noGrp="1"/>
          </p:cNvSpPr>
          <p:nvPr>
            <p:ph idx="1"/>
          </p:nvPr>
        </p:nvSpPr>
        <p:spPr>
          <a:xfrm>
            <a:off x="457200" y="1447800"/>
            <a:ext cx="8229600" cy="4861560"/>
          </a:xfrm>
        </p:spPr>
        <p:txBody>
          <a:bodyPr>
            <a:normAutofit fontScale="77500" lnSpcReduction="20000"/>
          </a:bodyPr>
          <a:lstStyle/>
          <a:p>
            <a:pPr marL="137160" indent="0">
              <a:buNone/>
            </a:pPr>
            <a:endParaRPr lang="es-ES_tradnl" sz="3400" dirty="0" smtClean="0"/>
          </a:p>
          <a:p>
            <a:pPr marL="137160" indent="0">
              <a:buNone/>
            </a:pPr>
            <a:r>
              <a:rPr lang="es-ES_tradnl" sz="3400" dirty="0" smtClean="0"/>
              <a:t>La fatiga, las lesiones y la tensión del cuidador están asociados a un riesgo mayor de errores en la medicación e infecciones de los pacientes. </a:t>
            </a:r>
          </a:p>
          <a:p>
            <a:pPr marL="137160" indent="0">
              <a:buNone/>
            </a:pPr>
            <a:r>
              <a:rPr lang="es-ES_tradnl" sz="3400" dirty="0" smtClean="0"/>
              <a:t>Los cuidadores y los pacientes enfrentan muchos riesgos asociados. Por ejemplo, el alzado manual puede lesionar al cuidador y también poner al paciente en riesgo de caídas, fracturas, moretones y cortes en la piel. El miedo o la renuencia a mover a los pacientes puede producir úlceras de decúbito.</a:t>
            </a:r>
          </a:p>
          <a:p>
            <a:pPr marL="137160" indent="0">
              <a:buNone/>
            </a:pPr>
            <a:r>
              <a:rPr lang="es-ES_tradnl" sz="3400" dirty="0" smtClean="0"/>
              <a:t>Las estrategias para mejorar la seguridad del paciente y el empleado pueden ir de la mano: de sistemas de administración altamente confiables hasta medidas específicas como reducir los pisos resbaladizos.</a:t>
            </a:r>
            <a:endParaRPr lang="es-ES_tradnl" dirty="0"/>
          </a:p>
        </p:txBody>
      </p:sp>
    </p:spTree>
    <p:extLst>
      <p:ext uri="{BB962C8B-B14F-4D97-AF65-F5344CB8AC3E}">
        <p14:creationId xmlns:p14="http://schemas.microsoft.com/office/powerpoint/2010/main" val="18816178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Industrias</a:t>
            </a:r>
            <a:r>
              <a:rPr lang="en-US" dirty="0" smtClean="0"/>
              <a:t> </a:t>
            </a:r>
            <a:r>
              <a:rPr lang="en-US" dirty="0" err="1" smtClean="0"/>
              <a:t>para</a:t>
            </a:r>
            <a:r>
              <a:rPr lang="en-US" dirty="0" smtClean="0"/>
              <a:t> </a:t>
            </a:r>
            <a:r>
              <a:rPr lang="en-US" dirty="0" err="1" smtClean="0"/>
              <a:t>las</a:t>
            </a:r>
            <a:r>
              <a:rPr lang="en-US" dirty="0" smtClean="0"/>
              <a:t> </a:t>
            </a:r>
            <a:r>
              <a:rPr lang="en-US" dirty="0" err="1" smtClean="0"/>
              <a:t>tareas</a:t>
            </a:r>
            <a:r>
              <a:rPr lang="en-US" dirty="0" smtClean="0"/>
              <a:t> de </a:t>
            </a:r>
            <a:r>
              <a:rPr lang="en-US" dirty="0" err="1" smtClean="0"/>
              <a:t>movilización</a:t>
            </a:r>
            <a:r>
              <a:rPr lang="en-US" dirty="0" smtClean="0"/>
              <a:t> de </a:t>
            </a:r>
            <a:r>
              <a:rPr lang="en-US" dirty="0" err="1" smtClean="0"/>
              <a:t>pacientes</a:t>
            </a:r>
            <a:endParaRPr lang="en-US" sz="1100" dirty="0"/>
          </a:p>
        </p:txBody>
      </p:sp>
      <p:sp>
        <p:nvSpPr>
          <p:cNvPr id="3" name="Content Placeholder 2"/>
          <p:cNvSpPr>
            <a:spLocks noGrp="1"/>
          </p:cNvSpPr>
          <p:nvPr>
            <p:ph idx="1"/>
          </p:nvPr>
        </p:nvSpPr>
        <p:spPr/>
        <p:txBody>
          <a:bodyPr/>
          <a:lstStyle/>
          <a:p>
            <a:pPr marL="137160" indent="0">
              <a:buNone/>
            </a:pPr>
            <a:r>
              <a:rPr lang="es-ES_tradnl" dirty="0" smtClean="0"/>
              <a:t>Cuidado de largo plazo (incluye las instalaciones que brindan cuidado de enfermería calificada o no);</a:t>
            </a:r>
          </a:p>
          <a:p>
            <a:pPr marL="137160" indent="0">
              <a:buNone/>
            </a:pPr>
            <a:r>
              <a:rPr lang="es-ES_tradnl" dirty="0" smtClean="0"/>
              <a:t>Cuidado agudo (incluye hospitales, centros quirúrgicos ambulatorios y clínicas); </a:t>
            </a:r>
          </a:p>
          <a:p>
            <a:pPr marL="137160" indent="0">
              <a:buNone/>
            </a:pPr>
            <a:r>
              <a:rPr lang="es-ES_tradnl" dirty="0" smtClean="0"/>
              <a:t>Trabajadores de la salud a domicilio; y</a:t>
            </a:r>
          </a:p>
          <a:p>
            <a:pPr marL="137160" indent="0">
              <a:buNone/>
            </a:pPr>
            <a:r>
              <a:rPr lang="es-ES_tradnl" dirty="0" smtClean="0"/>
              <a:t>Otras, tales como terapeutas físicos, radiólogos, ecografistas, etc.</a:t>
            </a:r>
            <a:endParaRPr lang="es-ES_tradnl" dirty="0"/>
          </a:p>
        </p:txBody>
      </p:sp>
    </p:spTree>
    <p:extLst>
      <p:ext uri="{BB962C8B-B14F-4D97-AF65-F5344CB8AC3E}">
        <p14:creationId xmlns:p14="http://schemas.microsoft.com/office/powerpoint/2010/main" val="38104400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37171"/>
            <a:ext cx="8229600" cy="523682"/>
          </a:xfrm>
        </p:spPr>
        <p:txBody>
          <a:bodyPr>
            <a:noAutofit/>
          </a:bodyPr>
          <a:lstStyle/>
          <a:p>
            <a:pPr lvl="0">
              <a:spcBef>
                <a:spcPts val="0"/>
              </a:spcBef>
            </a:pPr>
            <a:r>
              <a:rPr lang="en-US" sz="4000" dirty="0">
                <a:ln>
                  <a:noFill/>
                </a:ln>
                <a:solidFill>
                  <a:prstClr val="white"/>
                </a:solidFill>
                <a:effectLst>
                  <a:outerShdw blurRad="38100" dist="38100" dir="2700000" algn="tl">
                    <a:srgbClr val="000000">
                      <a:alpha val="43137"/>
                    </a:srgbClr>
                  </a:outerShdw>
                </a:effectLst>
                <a:latin typeface="Book Antiqua"/>
                <a:ea typeface="+mn-ea"/>
                <a:cs typeface="+mn-cs"/>
              </a:rPr>
              <a:t>¿</a:t>
            </a:r>
            <a:r>
              <a:rPr lang="en-US" sz="4000" dirty="0" err="1">
                <a:ln>
                  <a:noFill/>
                </a:ln>
                <a:solidFill>
                  <a:prstClr val="white"/>
                </a:solidFill>
                <a:effectLst>
                  <a:outerShdw blurRad="38100" dist="38100" dir="2700000" algn="tl">
                    <a:srgbClr val="000000">
                      <a:alpha val="43137"/>
                    </a:srgbClr>
                  </a:outerShdw>
                </a:effectLst>
                <a:latin typeface="Book Antiqua"/>
                <a:ea typeface="+mn-ea"/>
                <a:cs typeface="+mn-cs"/>
              </a:rPr>
              <a:t>Qué</a:t>
            </a:r>
            <a:r>
              <a:rPr lang="en-US" sz="4000" dirty="0">
                <a:ln>
                  <a:noFill/>
                </a:ln>
                <a:solidFill>
                  <a:prstClr val="white"/>
                </a:solidFill>
                <a:effectLst>
                  <a:outerShdw blurRad="38100" dist="38100" dir="2700000" algn="tl">
                    <a:srgbClr val="000000">
                      <a:alpha val="43137"/>
                    </a:srgbClr>
                  </a:outerShdw>
                </a:effectLst>
                <a:latin typeface="Book Antiqua"/>
                <a:ea typeface="+mn-ea"/>
                <a:cs typeface="+mn-cs"/>
              </a:rPr>
              <a:t> </a:t>
            </a:r>
            <a:r>
              <a:rPr lang="en-US" sz="4000" dirty="0" err="1">
                <a:ln>
                  <a:noFill/>
                </a:ln>
                <a:solidFill>
                  <a:prstClr val="white"/>
                </a:solidFill>
                <a:effectLst>
                  <a:outerShdw blurRad="38100" dist="38100" dir="2700000" algn="tl">
                    <a:srgbClr val="000000">
                      <a:alpha val="43137"/>
                    </a:srgbClr>
                  </a:outerShdw>
                </a:effectLst>
                <a:latin typeface="Book Antiqua"/>
                <a:ea typeface="+mn-ea"/>
                <a:cs typeface="+mn-cs"/>
              </a:rPr>
              <a:t>es</a:t>
            </a:r>
            <a:r>
              <a:rPr lang="en-US" sz="4000" dirty="0">
                <a:ln>
                  <a:noFill/>
                </a:ln>
                <a:solidFill>
                  <a:prstClr val="white"/>
                </a:solidFill>
                <a:effectLst>
                  <a:outerShdw blurRad="38100" dist="38100" dir="2700000" algn="tl">
                    <a:srgbClr val="000000">
                      <a:alpha val="43137"/>
                    </a:srgbClr>
                  </a:outerShdw>
                </a:effectLst>
                <a:latin typeface="Book Antiqua"/>
                <a:ea typeface="+mn-ea"/>
                <a:cs typeface="+mn-cs"/>
              </a:rPr>
              <a:t> OSHA</a:t>
            </a:r>
            <a:r>
              <a:rPr lang="en-US" sz="4000" dirty="0" smtClean="0">
                <a:ln>
                  <a:noFill/>
                </a:ln>
                <a:solidFill>
                  <a:prstClr val="white"/>
                </a:solidFill>
                <a:effectLst>
                  <a:outerShdw blurRad="38100" dist="38100" dir="2700000" algn="tl">
                    <a:srgbClr val="000000">
                      <a:alpha val="43137"/>
                    </a:srgbClr>
                  </a:outerShdw>
                </a:effectLst>
                <a:latin typeface="Book Antiqua"/>
                <a:ea typeface="+mn-ea"/>
                <a:cs typeface="+mn-cs"/>
              </a:rPr>
              <a:t>?</a:t>
            </a:r>
            <a:endParaRPr lang="en-US" sz="4000" dirty="0">
              <a:effectLst>
                <a:outerShdw blurRad="38100" dist="38100" dir="2700000" algn="tl">
                  <a:srgbClr val="000000">
                    <a:alpha val="43137"/>
                  </a:srgbClr>
                </a:outerShdw>
              </a:effectLst>
            </a:endParaRPr>
          </a:p>
        </p:txBody>
      </p:sp>
      <p:pic>
        <p:nvPicPr>
          <p:cNvPr id="1026" name="Picture 2" descr="C:\Users\Danielle\Desktop\images.jpg" title="imagen de un profesor y una pizarra"/>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457200" y="685800"/>
            <a:ext cx="8077200" cy="609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70724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sz="1000" dirty="0"/>
              <a:t>la tecnología para hacer más seguros la movilización y los movimientos del </a:t>
            </a:r>
            <a:r>
              <a:rPr lang="es-ES" sz="1000" dirty="0" smtClean="0"/>
              <a:t>paciente</a:t>
            </a:r>
            <a:endParaRPr lang="en-US" sz="1000" dirty="0"/>
          </a:p>
        </p:txBody>
      </p:sp>
      <p:sp>
        <p:nvSpPr>
          <p:cNvPr id="3" name="Content Placeholder 2"/>
          <p:cNvSpPr>
            <a:spLocks noGrp="1"/>
          </p:cNvSpPr>
          <p:nvPr>
            <p:ph idx="1"/>
          </p:nvPr>
        </p:nvSpPr>
        <p:spPr/>
        <p:txBody>
          <a:bodyPr>
            <a:normAutofit/>
          </a:bodyPr>
          <a:lstStyle/>
          <a:p>
            <a:pPr marL="137160" indent="0">
              <a:buNone/>
            </a:pPr>
            <a:r>
              <a:rPr lang="es-ES_tradnl" dirty="0" smtClean="0"/>
              <a:t>Dadas las actuales exigencias biomecánicas cada vez más riesgosas para los cuidadores, queda claro que la industria de la salud se debe apoyar en la tecnología para hacer más seguros la movilización y los movimientos del paciente. </a:t>
            </a:r>
          </a:p>
          <a:p>
            <a:pPr marL="137160" indent="0">
              <a:buNone/>
            </a:pPr>
            <a:r>
              <a:rPr lang="es-ES_tradnl" dirty="0" smtClean="0"/>
              <a:t>Los aparatos para trasladar y levantar a los pacientes son elementos claves en un programa efectivo del control del riesgo, para los pacientes y para el personal, de lesiones asociadas a levantar, trasladar, reubicar o mover a los pacientes.</a:t>
            </a:r>
            <a:r>
              <a:rPr lang="en-US" dirty="0" smtClean="0"/>
              <a:t> </a:t>
            </a:r>
            <a:endParaRPr lang="en-US" dirty="0"/>
          </a:p>
        </p:txBody>
      </p:sp>
    </p:spTree>
    <p:extLst>
      <p:ext uri="{BB962C8B-B14F-4D97-AF65-F5344CB8AC3E}">
        <p14:creationId xmlns:p14="http://schemas.microsoft.com/office/powerpoint/2010/main" val="184399966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Movilización</a:t>
            </a:r>
            <a:r>
              <a:rPr lang="en-US" dirty="0" smtClean="0"/>
              <a:t> </a:t>
            </a:r>
            <a:r>
              <a:rPr lang="en-US" dirty="0" err="1" smtClean="0"/>
              <a:t>segura</a:t>
            </a:r>
            <a:r>
              <a:rPr lang="en-US" dirty="0" smtClean="0"/>
              <a:t> del </a:t>
            </a:r>
            <a:r>
              <a:rPr lang="en-US" dirty="0" err="1" smtClean="0"/>
              <a:t>paciente</a:t>
            </a:r>
            <a:r>
              <a:rPr lang="en-US" dirty="0" smtClean="0"/>
              <a:t>  </a:t>
            </a:r>
            <a:endParaRPr lang="en-US" sz="1100" dirty="0"/>
          </a:p>
        </p:txBody>
      </p:sp>
      <p:pic>
        <p:nvPicPr>
          <p:cNvPr id="3074" name="Picture 2" descr="C:\Users\Danielle\Desktop\index1.jpg" title="Imegen of mobilizacion segura del pacient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477000" y="1828800"/>
            <a:ext cx="2209800" cy="312420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Danielle\Desktop\index3.jpg" title="Imegen of mobilizacion segura del pacien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1752600"/>
            <a:ext cx="3886200" cy="32004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Danielle\Desktop\index.jpg" title="Imegen of mobilizacion segura del pacient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752600"/>
            <a:ext cx="1657350" cy="32004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title="Imegen of mobilizacion segura del paciente"/>
          <p:cNvSpPr txBox="1"/>
          <p:nvPr/>
        </p:nvSpPr>
        <p:spPr>
          <a:xfrm>
            <a:off x="5972734" y="5103673"/>
            <a:ext cx="2409265" cy="1384995"/>
          </a:xfrm>
          <a:prstGeom prst="rect">
            <a:avLst/>
          </a:prstGeom>
          <a:noFill/>
        </p:spPr>
        <p:txBody>
          <a:bodyPr wrap="square" rtlCol="0">
            <a:spAutoFit/>
          </a:bodyPr>
          <a:lstStyle/>
          <a:p>
            <a:r>
              <a:rPr lang="en-US" sz="1200" dirty="0" err="1" smtClean="0"/>
              <a:t>Capacitación</a:t>
            </a:r>
            <a:r>
              <a:rPr lang="en-US" sz="1200" dirty="0" smtClean="0"/>
              <a:t> </a:t>
            </a:r>
            <a:r>
              <a:rPr lang="en-US" sz="1200" dirty="0" err="1" smtClean="0"/>
              <a:t>sobre</a:t>
            </a:r>
            <a:r>
              <a:rPr lang="en-US" sz="1200" dirty="0" smtClean="0"/>
              <a:t> </a:t>
            </a:r>
            <a:r>
              <a:rPr lang="en-US" sz="1200" dirty="0" err="1" smtClean="0"/>
              <a:t>manipulación</a:t>
            </a:r>
            <a:r>
              <a:rPr lang="en-US" sz="1200" dirty="0" smtClean="0"/>
              <a:t> </a:t>
            </a:r>
            <a:r>
              <a:rPr lang="en-US" sz="1200" dirty="0" err="1" smtClean="0"/>
              <a:t>segura</a:t>
            </a:r>
            <a:r>
              <a:rPr lang="en-US" sz="1200" dirty="0" smtClean="0"/>
              <a:t> del </a:t>
            </a:r>
            <a:r>
              <a:rPr lang="en-US" sz="1200" dirty="0" err="1" smtClean="0"/>
              <a:t>paciente</a:t>
            </a:r>
            <a:r>
              <a:rPr lang="en-US" sz="1200" dirty="0" smtClean="0"/>
              <a:t> </a:t>
            </a:r>
            <a:r>
              <a:rPr lang="en-US" sz="1200" dirty="0" err="1" smtClean="0"/>
              <a:t>para</a:t>
            </a:r>
            <a:r>
              <a:rPr lang="en-US" sz="1200" dirty="0" smtClean="0"/>
              <a:t> </a:t>
            </a:r>
            <a:r>
              <a:rPr lang="en-US" sz="1200" dirty="0" err="1" smtClean="0"/>
              <a:t>las</a:t>
            </a:r>
            <a:r>
              <a:rPr lang="en-US" sz="1200" dirty="0" smtClean="0"/>
              <a:t> </a:t>
            </a:r>
            <a:r>
              <a:rPr lang="en-US" sz="1200" dirty="0" err="1" smtClean="0"/>
              <a:t>escuelas</a:t>
            </a:r>
            <a:r>
              <a:rPr lang="en-US" sz="1200" dirty="0" smtClean="0"/>
              <a:t> de </a:t>
            </a:r>
            <a:r>
              <a:rPr lang="en-US" sz="1200" dirty="0" err="1" smtClean="0"/>
              <a:t>enfermería</a:t>
            </a:r>
            <a:endParaRPr lang="en-US" sz="1200" dirty="0" smtClean="0"/>
          </a:p>
          <a:p>
            <a:endParaRPr lang="en-US" sz="1200" dirty="0" smtClean="0"/>
          </a:p>
          <a:p>
            <a:endParaRPr lang="en-US" sz="1200" dirty="0" smtClean="0"/>
          </a:p>
          <a:p>
            <a:r>
              <a:rPr lang="en-US" sz="1200" dirty="0" err="1" smtClean="0"/>
              <a:t>Materiales</a:t>
            </a:r>
            <a:r>
              <a:rPr lang="en-US" sz="1200" dirty="0" smtClean="0"/>
              <a:t> </a:t>
            </a:r>
            <a:r>
              <a:rPr lang="en-US" sz="1200" dirty="0" err="1" smtClean="0"/>
              <a:t>curriculares</a:t>
            </a:r>
            <a:endParaRPr lang="en-US" sz="1200" dirty="0"/>
          </a:p>
        </p:txBody>
      </p:sp>
    </p:spTree>
    <p:extLst>
      <p:ext uri="{BB962C8B-B14F-4D97-AF65-F5344CB8AC3E}">
        <p14:creationId xmlns:p14="http://schemas.microsoft.com/office/powerpoint/2010/main" val="18313476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000" dirty="0" smtClean="0"/>
              <a:t>El </a:t>
            </a:r>
            <a:r>
              <a:rPr lang="en-US" sz="1000" dirty="0" err="1" smtClean="0"/>
              <a:t>Uso</a:t>
            </a:r>
            <a:r>
              <a:rPr lang="en-US" sz="1000" dirty="0" smtClean="0"/>
              <a:t> de </a:t>
            </a:r>
            <a:r>
              <a:rPr lang="en-US" sz="1000" dirty="0" err="1" smtClean="0"/>
              <a:t>Equipamiento</a:t>
            </a:r>
            <a:endParaRPr lang="en-US" sz="1000" dirty="0"/>
          </a:p>
        </p:txBody>
      </p:sp>
      <p:sp>
        <p:nvSpPr>
          <p:cNvPr id="3" name="Content Placeholder 2"/>
          <p:cNvSpPr>
            <a:spLocks noGrp="1"/>
          </p:cNvSpPr>
          <p:nvPr>
            <p:ph idx="1"/>
          </p:nvPr>
        </p:nvSpPr>
        <p:spPr/>
        <p:txBody>
          <a:bodyPr>
            <a:normAutofit/>
          </a:bodyPr>
          <a:lstStyle/>
          <a:p>
            <a:pPr marL="137160" indent="0">
              <a:buNone/>
            </a:pPr>
            <a:r>
              <a:rPr lang="es-ES_tradnl" dirty="0" smtClean="0"/>
              <a:t>El uso de equipamiento y de aparatos para ayudar a la movilización del paciente beneficia no sólo al personal de la salud sino también a los pacientes. Si se les explica a los pacientes, antes de alzarlos, los procedimientos previstos para levantarlos y se consigue su cooperación y compromiso, se puede incrementar la seguridad y la comodidad del paciente, además de mejorar su sentimiento de dignidad.</a:t>
            </a:r>
            <a:endParaRPr lang="es-ES_tradnl" dirty="0"/>
          </a:p>
        </p:txBody>
      </p:sp>
    </p:spTree>
    <p:extLst>
      <p:ext uri="{BB962C8B-B14F-4D97-AF65-F5344CB8AC3E}">
        <p14:creationId xmlns:p14="http://schemas.microsoft.com/office/powerpoint/2010/main" val="37485731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Ergonomía</a:t>
            </a:r>
            <a:r>
              <a:rPr lang="en-US" dirty="0" smtClean="0"/>
              <a:t/>
            </a:r>
            <a:br>
              <a:rPr lang="en-US" dirty="0" smtClean="0"/>
            </a:br>
            <a:endParaRPr lang="en-US" sz="1100" dirty="0"/>
          </a:p>
        </p:txBody>
      </p:sp>
      <p:sp>
        <p:nvSpPr>
          <p:cNvPr id="3" name="Content Placeholder 2"/>
          <p:cNvSpPr>
            <a:spLocks noGrp="1"/>
          </p:cNvSpPr>
          <p:nvPr>
            <p:ph idx="1"/>
          </p:nvPr>
        </p:nvSpPr>
        <p:spPr/>
        <p:txBody>
          <a:bodyPr>
            <a:normAutofit fontScale="92500" lnSpcReduction="20000"/>
          </a:bodyPr>
          <a:lstStyle/>
          <a:p>
            <a:pPr marL="137160" indent="0">
              <a:buNone/>
            </a:pPr>
            <a:r>
              <a:rPr lang="es-ES_tradnl" dirty="0" smtClean="0"/>
              <a:t>La </a:t>
            </a:r>
            <a:r>
              <a:rPr lang="es-ES_tradnl" b="1" dirty="0" smtClean="0"/>
              <a:t>Ergonomía</a:t>
            </a:r>
            <a:r>
              <a:rPr lang="es-ES_tradnl" dirty="0" smtClean="0"/>
              <a:t> es la ciencia que adapta el trabajo al trabajador. Cuando existe un desajuste entre los requisitos físicos del trabajo y la capacidad física del trabajar, se pueden causar trastornos músculo-esqueléticos laborales. </a:t>
            </a:r>
          </a:p>
          <a:p>
            <a:pPr marL="137160" indent="0">
              <a:buNone/>
            </a:pPr>
            <a:r>
              <a:rPr lang="es-ES_tradnl" dirty="0" smtClean="0"/>
              <a:t>La Ergonomía es la práctica del diseño del equipamiento y las tareas laborales para que se ajusten a la capacidad del trabajador, y brinda maneras de adaptar el ambiente y el de trabajo para prevenir las lesiones antes de que ocurran. </a:t>
            </a:r>
          </a:p>
          <a:p>
            <a:pPr marL="137160" indent="0">
              <a:buNone/>
            </a:pPr>
            <a:r>
              <a:rPr lang="es-ES_tradnl" dirty="0" smtClean="0"/>
              <a:t>Las instalaciones sanitarias, en especial los asilos de ancianos, se deben considerar ambientes en los que existen factores perturbadores de la ergonomía.</a:t>
            </a:r>
            <a:endParaRPr lang="es-ES_tradnl" dirty="0"/>
          </a:p>
        </p:txBody>
      </p:sp>
    </p:spTree>
    <p:extLst>
      <p:ext uri="{BB962C8B-B14F-4D97-AF65-F5344CB8AC3E}">
        <p14:creationId xmlns:p14="http://schemas.microsoft.com/office/powerpoint/2010/main" val="148569032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000" dirty="0" err="1" smtClean="0"/>
              <a:t>Minimizar</a:t>
            </a:r>
            <a:endParaRPr lang="en-US" sz="1000" dirty="0"/>
          </a:p>
        </p:txBody>
      </p:sp>
      <p:sp>
        <p:nvSpPr>
          <p:cNvPr id="3" name="Content Placeholder 2"/>
          <p:cNvSpPr>
            <a:spLocks noGrp="1"/>
          </p:cNvSpPr>
          <p:nvPr>
            <p:ph idx="1"/>
          </p:nvPr>
        </p:nvSpPr>
        <p:spPr/>
        <p:txBody>
          <a:bodyPr/>
          <a:lstStyle/>
          <a:p>
            <a:pPr marL="137160" indent="0">
              <a:buNone/>
            </a:pPr>
            <a:r>
              <a:rPr lang="en-US" dirty="0">
                <a:solidFill>
                  <a:schemeClr val="bg1"/>
                </a:solidFill>
                <a:hlinkClick r:id="rId2" tooltip="OSHA recommends minimizing manual lifting of patients/residents in all cases and eliminating lifting when possible"/>
              </a:rPr>
              <a:t>OSHA </a:t>
            </a:r>
            <a:r>
              <a:rPr lang="en-US" dirty="0" smtClean="0">
                <a:solidFill>
                  <a:schemeClr val="bg1"/>
                </a:solidFill>
                <a:hlinkClick r:id="rId2" tooltip="OSHA recommends minimizing manual lifting of patients/residents in all cases and eliminating lifting when possible"/>
              </a:rPr>
              <a:t>recomienda minimizar el levantamiento manual de pacientes/residentes en todos los casos, y eliminar el levantamiento cuando sea posible</a:t>
            </a:r>
            <a:r>
              <a:rPr lang="en-US" dirty="0" smtClean="0">
                <a:solidFill>
                  <a:schemeClr val="bg1"/>
                </a:solidFill>
              </a:rPr>
              <a:t>.</a:t>
            </a:r>
            <a:r>
              <a:rPr lang="en-US" dirty="0">
                <a:solidFill>
                  <a:schemeClr val="bg1"/>
                </a:solidFill>
              </a:rPr>
              <a:t/>
            </a:r>
            <a:br>
              <a:rPr lang="en-US" dirty="0">
                <a:solidFill>
                  <a:schemeClr val="bg1"/>
                </a:solidFill>
              </a:rPr>
            </a:br>
            <a:endParaRPr lang="en-US" dirty="0">
              <a:solidFill>
                <a:schemeClr val="bg1"/>
              </a:solidFill>
            </a:endParaRPr>
          </a:p>
        </p:txBody>
      </p:sp>
    </p:spTree>
    <p:extLst>
      <p:ext uri="{BB962C8B-B14F-4D97-AF65-F5344CB8AC3E}">
        <p14:creationId xmlns:p14="http://schemas.microsoft.com/office/powerpoint/2010/main" val="25759366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sz="1000"/>
              <a:t>Un sistema de administración de la seguridad y la salud</a:t>
            </a:r>
            <a:endParaRPr lang="en-US" sz="1000" dirty="0"/>
          </a:p>
        </p:txBody>
      </p:sp>
      <p:sp>
        <p:nvSpPr>
          <p:cNvPr id="3" name="Content Placeholder 2"/>
          <p:cNvSpPr>
            <a:spLocks noGrp="1"/>
          </p:cNvSpPr>
          <p:nvPr>
            <p:ph idx="1"/>
          </p:nvPr>
        </p:nvSpPr>
        <p:spPr/>
        <p:txBody>
          <a:bodyPr>
            <a:normAutofit/>
          </a:bodyPr>
          <a:lstStyle/>
          <a:p>
            <a:pPr marL="137160" indent="0">
              <a:buNone/>
            </a:pPr>
            <a:r>
              <a:rPr lang="es-ES_tradnl" dirty="0" smtClean="0"/>
              <a:t>Un sistema de administración de la seguridad y la salud (también llamado un programa de prevención de lesiones y enfermedades) es un proceso dinámico y de colaboración para encontrar y arreglar los peligros en el ámbito laboral antes de que los empleados resulten lesionados o se enfermen. Casi todos los sistemas exitosos incluyen seis elementos centrales:</a:t>
            </a:r>
          </a:p>
          <a:p>
            <a:endParaRPr lang="en-US" dirty="0"/>
          </a:p>
        </p:txBody>
      </p:sp>
    </p:spTree>
    <p:extLst>
      <p:ext uri="{BB962C8B-B14F-4D97-AF65-F5344CB8AC3E}">
        <p14:creationId xmlns:p14="http://schemas.microsoft.com/office/powerpoint/2010/main" val="10334790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sz="3200" dirty="0"/>
              <a:t/>
            </a:r>
            <a:br>
              <a:rPr lang="es-ES" sz="3200" dirty="0"/>
            </a:br>
            <a:r>
              <a:rPr lang="es-ES" b="0" dirty="0">
                <a:effectLst/>
              </a:rPr>
              <a:t>Sistema de gestión de </a:t>
            </a:r>
            <a:r>
              <a:rPr lang="es-ES" b="0" dirty="0" smtClean="0">
                <a:effectLst/>
              </a:rPr>
              <a:t>seguridad</a:t>
            </a:r>
            <a:br>
              <a:rPr lang="es-ES" b="0" dirty="0" smtClean="0">
                <a:effectLst/>
              </a:rPr>
            </a:br>
            <a:r>
              <a:rPr lang="es-ES" b="0" dirty="0" smtClean="0">
                <a:effectLst/>
              </a:rPr>
              <a:t> </a:t>
            </a:r>
            <a:r>
              <a:rPr lang="es-ES" b="0" dirty="0">
                <a:effectLst/>
              </a:rPr>
              <a:t>y salud</a:t>
            </a:r>
            <a:endParaRPr lang="en-US" sz="3200" dirty="0"/>
          </a:p>
        </p:txBody>
      </p:sp>
      <p:sp>
        <p:nvSpPr>
          <p:cNvPr id="3" name="Content Placeholder 2"/>
          <p:cNvSpPr>
            <a:spLocks noGrp="1"/>
          </p:cNvSpPr>
          <p:nvPr>
            <p:ph idx="1"/>
          </p:nvPr>
        </p:nvSpPr>
        <p:spPr/>
        <p:txBody>
          <a:bodyPr>
            <a:normAutofit fontScale="85000" lnSpcReduction="20000"/>
          </a:bodyPr>
          <a:lstStyle/>
          <a:p>
            <a:endParaRPr lang="es-ES_tradnl" dirty="0" smtClean="0"/>
          </a:p>
          <a:p>
            <a:pPr>
              <a:buFont typeface="Wingdings" panose="05000000000000000000" pitchFamily="2" charset="2"/>
              <a:buChar char="v"/>
            </a:pPr>
            <a:r>
              <a:rPr lang="es-ES_tradnl" dirty="0" smtClean="0"/>
              <a:t>Liderazgo administrativo;</a:t>
            </a:r>
          </a:p>
          <a:p>
            <a:pPr>
              <a:buFont typeface="Wingdings" panose="05000000000000000000" pitchFamily="2" charset="2"/>
              <a:buChar char="v"/>
            </a:pPr>
            <a:endParaRPr lang="es-ES_tradnl" dirty="0" smtClean="0"/>
          </a:p>
          <a:p>
            <a:pPr>
              <a:buFont typeface="Wingdings" panose="05000000000000000000" pitchFamily="2" charset="2"/>
              <a:buChar char="v"/>
            </a:pPr>
            <a:r>
              <a:rPr lang="es-ES_tradnl" dirty="0" smtClean="0"/>
              <a:t>Participación de los empleados;</a:t>
            </a:r>
          </a:p>
          <a:p>
            <a:pPr>
              <a:buFont typeface="Wingdings" panose="05000000000000000000" pitchFamily="2" charset="2"/>
              <a:buChar char="v"/>
            </a:pPr>
            <a:endParaRPr lang="es-ES_tradnl" dirty="0" smtClean="0"/>
          </a:p>
          <a:p>
            <a:pPr>
              <a:buFont typeface="Wingdings" panose="05000000000000000000" pitchFamily="2" charset="2"/>
              <a:buChar char="v"/>
            </a:pPr>
            <a:r>
              <a:rPr lang="es-ES_tradnl" dirty="0" smtClean="0"/>
              <a:t>Identificación y evaluación de los peligros;</a:t>
            </a:r>
          </a:p>
          <a:p>
            <a:pPr>
              <a:buFont typeface="Wingdings" panose="05000000000000000000" pitchFamily="2" charset="2"/>
              <a:buChar char="v"/>
            </a:pPr>
            <a:endParaRPr lang="es-ES_tradnl" dirty="0" smtClean="0"/>
          </a:p>
          <a:p>
            <a:pPr>
              <a:buFont typeface="Wingdings" panose="05000000000000000000" pitchFamily="2" charset="2"/>
              <a:buChar char="v"/>
            </a:pPr>
            <a:r>
              <a:rPr lang="es-ES_tradnl" dirty="0" smtClean="0"/>
              <a:t>Prevención y control de los peligros;</a:t>
            </a:r>
          </a:p>
          <a:p>
            <a:pPr>
              <a:buFont typeface="Wingdings" panose="05000000000000000000" pitchFamily="2" charset="2"/>
              <a:buChar char="v"/>
            </a:pPr>
            <a:endParaRPr lang="es-ES_tradnl" dirty="0" smtClean="0"/>
          </a:p>
          <a:p>
            <a:pPr>
              <a:buFont typeface="Wingdings" panose="05000000000000000000" pitchFamily="2" charset="2"/>
              <a:buChar char="v"/>
            </a:pPr>
            <a:r>
              <a:rPr lang="es-ES_tradnl" dirty="0" smtClean="0"/>
              <a:t>Educación y capacitación;</a:t>
            </a:r>
          </a:p>
          <a:p>
            <a:pPr>
              <a:buFont typeface="Wingdings" panose="05000000000000000000" pitchFamily="2" charset="2"/>
              <a:buChar char="v"/>
            </a:pPr>
            <a:endParaRPr lang="es-ES_tradnl" dirty="0" smtClean="0"/>
          </a:p>
          <a:p>
            <a:pPr>
              <a:buFont typeface="Wingdings" panose="05000000000000000000" pitchFamily="2" charset="2"/>
              <a:buChar char="v"/>
            </a:pPr>
            <a:r>
              <a:rPr lang="es-ES_tradnl" dirty="0" smtClean="0"/>
              <a:t>Evaluación y mejora de los programas.</a:t>
            </a:r>
          </a:p>
          <a:p>
            <a:endParaRPr lang="es-ES_tradnl" dirty="0"/>
          </a:p>
        </p:txBody>
      </p:sp>
    </p:spTree>
    <p:extLst>
      <p:ext uri="{BB962C8B-B14F-4D97-AF65-F5344CB8AC3E}">
        <p14:creationId xmlns:p14="http://schemas.microsoft.com/office/powerpoint/2010/main" val="41530575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Liderazgo</a:t>
            </a:r>
            <a:r>
              <a:rPr lang="en-US" dirty="0" smtClean="0"/>
              <a:t> </a:t>
            </a:r>
            <a:r>
              <a:rPr lang="en-US" dirty="0" err="1" smtClean="0"/>
              <a:t>administrativo</a:t>
            </a:r>
            <a:endParaRPr lang="en-US" sz="1100" dirty="0"/>
          </a:p>
        </p:txBody>
      </p:sp>
      <p:sp>
        <p:nvSpPr>
          <p:cNvPr id="3" name="Content Placeholder 2"/>
          <p:cNvSpPr>
            <a:spLocks noGrp="1"/>
          </p:cNvSpPr>
          <p:nvPr>
            <p:ph idx="1"/>
          </p:nvPr>
        </p:nvSpPr>
        <p:spPr/>
        <p:txBody>
          <a:bodyPr>
            <a:normAutofit fontScale="77500" lnSpcReduction="20000"/>
          </a:bodyPr>
          <a:lstStyle/>
          <a:p>
            <a:pPr marL="137160" indent="0">
              <a:buNone/>
            </a:pPr>
            <a:r>
              <a:rPr lang="es-ES_tradnl" dirty="0" smtClean="0"/>
              <a:t>Demostrar un compromiso por reducir o eliminar los riesgos en la movilización de pacientes/residentes mediante el establecimiento de un programa escrito que aborde cuestiones como: </a:t>
            </a:r>
            <a:br>
              <a:rPr lang="es-ES_tradnl" dirty="0" smtClean="0"/>
            </a:br>
            <a:r>
              <a:rPr lang="es-ES_tradnl" dirty="0" smtClean="0"/>
              <a:t/>
            </a:r>
            <a:br>
              <a:rPr lang="es-ES_tradnl" dirty="0" smtClean="0"/>
            </a:br>
            <a:r>
              <a:rPr lang="es-ES_tradnl" dirty="0" smtClean="0"/>
              <a:t>Capacitación continua de los empleados sobre prevención de las lesiones.</a:t>
            </a:r>
            <a:br>
              <a:rPr lang="es-ES_tradnl" dirty="0" smtClean="0"/>
            </a:br>
            <a:r>
              <a:rPr lang="es-ES_tradnl" dirty="0" smtClean="0"/>
              <a:t/>
            </a:r>
            <a:br>
              <a:rPr lang="es-ES_tradnl" dirty="0" smtClean="0"/>
            </a:br>
            <a:r>
              <a:rPr lang="es-ES_tradnl" dirty="0" smtClean="0"/>
              <a:t>Métodos para trasladar y levantar que emplee todo el  personal.</a:t>
            </a:r>
          </a:p>
          <a:p>
            <a:pPr marL="137160" indent="0">
              <a:buNone/>
            </a:pPr>
            <a:r>
              <a:rPr lang="es-ES_tradnl" dirty="0" smtClean="0"/>
              <a:t/>
            </a:r>
            <a:br>
              <a:rPr lang="es-ES_tradnl" dirty="0" smtClean="0"/>
            </a:br>
            <a:r>
              <a:rPr lang="es-ES_tradnl" dirty="0" smtClean="0"/>
              <a:t>Cumplimiento de los procedimientos para trasladar y levantar.</a:t>
            </a:r>
          </a:p>
          <a:p>
            <a:pPr marL="137160" indent="0">
              <a:buNone/>
            </a:pPr>
            <a:endParaRPr lang="es-ES_tradnl" dirty="0" smtClean="0"/>
          </a:p>
          <a:p>
            <a:pPr marL="137160" indent="0">
              <a:buNone/>
            </a:pPr>
            <a:r>
              <a:rPr lang="es-ES_tradnl" dirty="0" smtClean="0"/>
              <a:t>Procedimientos para informar sobre las señales y los síntomas tempranos del dolor de espalda y otras lesiones músculo-esqueléticas.</a:t>
            </a:r>
          </a:p>
          <a:p>
            <a:pPr marL="137160" indent="0">
              <a:buNone/>
            </a:pPr>
            <a:endParaRPr lang="es-ES_tradnl" dirty="0"/>
          </a:p>
        </p:txBody>
      </p:sp>
    </p:spTree>
    <p:extLst>
      <p:ext uri="{BB962C8B-B14F-4D97-AF65-F5344CB8AC3E}">
        <p14:creationId xmlns:p14="http://schemas.microsoft.com/office/powerpoint/2010/main" val="241427032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Participación</a:t>
            </a:r>
            <a:r>
              <a:rPr lang="en-US" dirty="0" smtClean="0"/>
              <a:t> de los </a:t>
            </a:r>
            <a:r>
              <a:rPr lang="en-US" dirty="0" err="1" smtClean="0"/>
              <a:t>empleados</a:t>
            </a:r>
            <a:r>
              <a:rPr lang="en-US" dirty="0" smtClean="0"/>
              <a:t/>
            </a:r>
            <a:br>
              <a:rPr lang="en-US" dirty="0" smtClean="0"/>
            </a:br>
            <a:endParaRPr lang="en-US" sz="1100" dirty="0"/>
          </a:p>
        </p:txBody>
      </p:sp>
      <p:sp>
        <p:nvSpPr>
          <p:cNvPr id="3" name="Content Placeholder 2"/>
          <p:cNvSpPr>
            <a:spLocks noGrp="1"/>
          </p:cNvSpPr>
          <p:nvPr>
            <p:ph idx="1"/>
          </p:nvPr>
        </p:nvSpPr>
        <p:spPr/>
        <p:txBody>
          <a:bodyPr>
            <a:noAutofit/>
          </a:bodyPr>
          <a:lstStyle/>
          <a:p>
            <a:pPr marL="137160" indent="0">
              <a:buNone/>
            </a:pPr>
            <a:r>
              <a:rPr lang="es-ES_tradnl" sz="1700" dirty="0" smtClean="0"/>
              <a:t/>
            </a:r>
            <a:br>
              <a:rPr lang="es-ES_tradnl" sz="1700" dirty="0" smtClean="0"/>
            </a:br>
            <a:r>
              <a:rPr lang="es-ES_tradnl" sz="1700" dirty="0" smtClean="0"/>
              <a:t>Un programa de denuncias y sugerencias que incluya los informes de los empleados sobre condiciones laborales inseguras.</a:t>
            </a:r>
            <a:br>
              <a:rPr lang="es-ES_tradnl" sz="1700" dirty="0" smtClean="0"/>
            </a:br>
            <a:r>
              <a:rPr lang="es-ES_tradnl" sz="1700" dirty="0" smtClean="0"/>
              <a:t/>
            </a:r>
            <a:br>
              <a:rPr lang="es-ES_tradnl" sz="1700" dirty="0" smtClean="0"/>
            </a:br>
            <a:r>
              <a:rPr lang="es-ES_tradnl" sz="1700" dirty="0" smtClean="0"/>
              <a:t>Un informe inmediato de las señales y los síntomas, y también de las lesiones.</a:t>
            </a:r>
          </a:p>
          <a:p>
            <a:endParaRPr lang="es-ES_tradnl" sz="1700" dirty="0" smtClean="0"/>
          </a:p>
          <a:p>
            <a:pPr marL="137160" indent="0">
              <a:buNone/>
            </a:pPr>
            <a:r>
              <a:rPr lang="es-ES_tradnl" sz="1700" dirty="0" smtClean="0"/>
              <a:t>Consultar a los trabajadores en el desarrollo y la implementación del programa e involucrarlos en la actualización y evaluación del programa.</a:t>
            </a:r>
          </a:p>
          <a:p>
            <a:pPr marL="137160" indent="0">
              <a:buNone/>
            </a:pPr>
            <a:endParaRPr lang="es-ES_tradnl" sz="1700" dirty="0" smtClean="0"/>
          </a:p>
          <a:p>
            <a:pPr marL="137160" indent="0">
              <a:buNone/>
            </a:pPr>
            <a:r>
              <a:rPr lang="es-ES_tradnl" sz="1700" dirty="0" smtClean="0"/>
              <a:t>Incluir a los trabajadores en las inspecciones del ámbito laboral y en las investigaciones de incidentes.</a:t>
            </a:r>
          </a:p>
          <a:p>
            <a:pPr marL="137160" indent="0">
              <a:buNone/>
            </a:pPr>
            <a:endParaRPr lang="es-ES_tradnl" sz="1700" dirty="0" smtClean="0"/>
          </a:p>
          <a:p>
            <a:pPr marL="137160" indent="0">
              <a:buNone/>
            </a:pPr>
            <a:r>
              <a:rPr lang="es-ES_tradnl" sz="1700" dirty="0" smtClean="0"/>
              <a:t>Alentar a los trabajadores para que informen sobre sus preocupaciones, como por ejemplo los riesgos, las lesiones, las enfermedades y los cuasi-incidentes.</a:t>
            </a:r>
          </a:p>
          <a:p>
            <a:pPr marL="137160" indent="0">
              <a:buNone/>
            </a:pPr>
            <a:endParaRPr lang="es-ES_tradnl" sz="1700" dirty="0" smtClean="0"/>
          </a:p>
          <a:p>
            <a:pPr marL="137160" indent="0">
              <a:buNone/>
            </a:pPr>
            <a:r>
              <a:rPr lang="es-ES_tradnl" sz="1700" dirty="0" smtClean="0"/>
              <a:t>Proteger los derechos de los trabajadores que participan en el programa.</a:t>
            </a:r>
          </a:p>
        </p:txBody>
      </p:sp>
    </p:spTree>
    <p:extLst>
      <p:ext uri="{BB962C8B-B14F-4D97-AF65-F5344CB8AC3E}">
        <p14:creationId xmlns:p14="http://schemas.microsoft.com/office/powerpoint/2010/main" val="140988745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smtClean="0"/>
              <a:t>Identificación y evaluación de los peligros</a:t>
            </a:r>
            <a:r>
              <a:rPr lang="en-US" dirty="0" smtClean="0"/>
              <a:t/>
            </a:r>
            <a:br>
              <a:rPr lang="en-US" dirty="0" smtClean="0"/>
            </a:br>
            <a:endParaRPr lang="en-US" sz="1100" dirty="0"/>
          </a:p>
        </p:txBody>
      </p:sp>
      <p:sp>
        <p:nvSpPr>
          <p:cNvPr id="3" name="Content Placeholder 2"/>
          <p:cNvSpPr>
            <a:spLocks noGrp="1"/>
          </p:cNvSpPr>
          <p:nvPr>
            <p:ph idx="1"/>
          </p:nvPr>
        </p:nvSpPr>
        <p:spPr/>
        <p:txBody>
          <a:bodyPr>
            <a:normAutofit fontScale="92500" lnSpcReduction="10000"/>
          </a:bodyPr>
          <a:lstStyle/>
          <a:p>
            <a:pPr marL="137160" indent="0">
              <a:buNone/>
            </a:pPr>
            <a:r>
              <a:rPr lang="es-ES_tradnl" dirty="0" smtClean="0"/>
              <a:t>Identificar, evaluar y documentar los peligros en el ámbito laboral, para lo cual se solicitará la opinión de los trabajadores, se inspeccionará el ámbito laboral y se revisará la información disponible sobre riesgos.</a:t>
            </a:r>
          </a:p>
          <a:p>
            <a:pPr marL="137160" indent="0">
              <a:buNone/>
            </a:pPr>
            <a:endParaRPr lang="es-ES_tradnl" dirty="0" smtClean="0"/>
          </a:p>
          <a:p>
            <a:pPr marL="137160" indent="0">
              <a:buNone/>
            </a:pPr>
            <a:r>
              <a:rPr lang="es-ES_tradnl" dirty="0" smtClean="0"/>
              <a:t>Investigar las lesiones y las enfermedades para identificar los riesgos que las pudieron haber causado.</a:t>
            </a:r>
          </a:p>
          <a:p>
            <a:pPr marL="137160" indent="0">
              <a:buNone/>
            </a:pPr>
            <a:endParaRPr lang="es-ES_tradnl" dirty="0" smtClean="0"/>
          </a:p>
          <a:p>
            <a:pPr marL="137160" indent="0">
              <a:buNone/>
            </a:pPr>
            <a:r>
              <a:rPr lang="es-ES_tradnl" dirty="0" smtClean="0"/>
              <a:t>Informar a los trabajadores sobre los peligros en el ámbito laboral. </a:t>
            </a:r>
            <a:endParaRPr lang="es-ES_tradnl" dirty="0"/>
          </a:p>
        </p:txBody>
      </p:sp>
    </p:spTree>
    <p:extLst>
      <p:ext uri="{BB962C8B-B14F-4D97-AF65-F5344CB8AC3E}">
        <p14:creationId xmlns:p14="http://schemas.microsoft.com/office/powerpoint/2010/main" val="8261061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smtClean="0">
                <a:ln>
                  <a:noFill/>
                </a:ln>
                <a:solidFill>
                  <a:schemeClr val="tx1"/>
                </a:solidFill>
                <a:effectLst/>
                <a:latin typeface="Arial" charset="0"/>
                <a:cs typeface="Arial" charset="0"/>
              </a:rPr>
              <a:t>R</a:t>
            </a:r>
            <a:endParaRPr kumimoji="0" lang="en-US" altLang="en-US" sz="8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charset="0"/>
              <a:cs typeface="Arial" charset="0"/>
            </a:endParaRPr>
          </a:p>
        </p:txBody>
      </p:sp>
      <p:sp>
        <p:nvSpPr>
          <p:cNvPr id="6" name="Rectangle 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 name="Rectangle 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 name="Rectangle 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 name="Rectangle 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 name="Rectangle 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 name="Rectangle 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 name="Rectangle 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 name="Rectangle 1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 name="Rectangle 1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6" name="Rectangle 1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7" name="Rectangle 1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8" name="Rectangle 1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9" name="Rectangle 1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0" name="Rectangle 1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1" name="Rectangle 1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2" name="Rectangle 1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B</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3" name="Rectangle 2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4" name="Rectangle 2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5" name="Rectangle 2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6" name="Rectangle 2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7" name="Rectangle 2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8" name="Rectangle 2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9" name="Rectangle 2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0" name="Rectangle 2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1" name="Rectangle 2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2" name="Rectangle 2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3" name="Rectangle 3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4" name="Rectangle 3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5" name="Rectangle 3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6" name="Rectangle 3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7" name="Rectangle 3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8" name="Rectangle 3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9" name="Rectangle 3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0" name="Rectangle 3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1" name="Rectangle 3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2" name="Rectangle 3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3" name="Rectangle 4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4" name="Rectangle 4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5" name="Rectangle 4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6" name="Rectangle 4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7" name="Rectangle 4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8" name="Rectangle 4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9" name="Rectangle 4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0" name="Rectangle 4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1" name="Rectangle 4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2" name="Rectangle 4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3" name="Rectangle 5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4" name="Rectangle 5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5" name="Rectangle 5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6" name="Rectangle 5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7" name="Rectangle 5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8" name="Rectangle 5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v</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9" name="Rectangle 5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0" name="Rectangle 5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1" name="Rectangle 5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2" name="Rectangle 5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3" name="Rectangle 6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4" name="Rectangle 6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5" name="Rectangle 6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6" name="Rectangle 6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7" name="Rectangle 6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8" name="Rectangle 6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9" name="Rectangle 6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0" name="Rectangle 6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1" name="Rectangle 6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2" name="Rectangle 6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3" name="Rectangle 7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4" name="Rectangle 7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5" name="Rectangle 7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6" name="Rectangle 7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7" name="Rectangle 7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8" name="Rectangle 7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9" name="Rectangle 7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0" name="Rectangle 7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1" name="Rectangle 7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2" name="Rectangle 7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3" name="Rectangle 8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4" name="Rectangle 8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5" name="Rectangle 8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6" name="Rectangle 8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7" name="Rectangle 8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8" name="Rectangle 8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9" name="Rectangle 8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0" name="Rectangle 8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1" name="Rectangle 8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2" name="Rectangle 8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3" name="Rectangle 9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4" name="Rectangle 9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5" name="Rectangle 9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6" name="Rectangle 9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7" name="Rectangle 9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8" name="Rectangle 9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9" name="Rectangle 9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0" name="Rectangle 9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1" name="Rectangle 9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2" name="Rectangle 9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3" name="Rectangle 10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4" name="Rectangle 10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5" name="Rectangle 10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6" name="Rectangle 10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7" name="Rectangle 10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8" name="Rectangle 10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9" name="Rectangle 10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0" name="Rectangle 10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1" name="Rectangle 10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2" name="Rectangle 10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3" name="Rectangle 11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4" name="Rectangle 11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5" name="Rectangle 11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6" name="Rectangle 11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7" name="Rectangle 11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8" name="Rectangle 11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9" name="Rectangle 11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0" name="Rectangle 11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1" name="Rectangle 11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2" name="Rectangle 11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3" name="Rectangle 12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z</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4" name="Rectangle 12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5" name="Rectangle 12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6" name="Rectangle 12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7" name="Rectangle 12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8" name="Rectangle 12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9" name="Rectangle 12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0" name="Rectangle 12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1" name="Rectangle 12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2" name="Rectangle 12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3" name="Rectangle 13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4" name="Rectangle 13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5" name="Rectangle 13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6" name="Rectangle 13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7" name="Rectangle 13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8" name="Rectangle 13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9" name="Rectangle 13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0" name="Rectangle 13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1" name="Rectangle 13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2" name="Rectangle 13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3" name="Rectangle 14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4" name="Rectangle 14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5" name="Rectangle 14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6" name="Rectangle 14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b</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7" name="Rectangle 14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8" name="Rectangle 14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9" name="Rectangle 14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0" name="Rectangle 14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1" name="Rectangle 14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2" name="Rectangle 14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3" name="Rectangle 15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4" name="Rectangle 15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5" name="Rectangle 15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6" name="Rectangle 15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7" name="Rectangle 15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8" name="Rectangle 15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9" name="Rectangle 15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60" name="Rectangle 15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z</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61" name="Rectangle 15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62" name="Rectangle 15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63" name="Rectangle 16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64" name="Rectangle 16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65" name="Rectangle 16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66" name="Rectangle 16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67" name="Rectangle 16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68" name="Rectangle 16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69" name="Rectangle 16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70" name="Rectangle 16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71" name="Rectangle 16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72" name="Rectangle 16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73" name="Rectangle 17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74" name="Rectangle 17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75" name="Rectangle 17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76" name="Rectangle 17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77" name="Rectangle 17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78" name="Rectangle 17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79" name="Rectangle 17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80" name="Rectangle 17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81" name="Rectangle 17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82" name="Rectangle 17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83" name="Rectangle 18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b</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84" name="Rectangle 18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85" name="Rectangle 18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86" name="Rectangle 18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87" name="Rectangle 18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88" name="Rectangle 18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89" name="Rectangle 18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90" name="Rectangle 18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91" name="Rectangle 18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92" name="Rectangle 18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93" name="Rectangle 19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94" name="Rectangle 19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95" name="Rectangle 19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96" name="Rectangle 19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97" name="Rectangle 19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98" name="Rectangle 19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99" name="Rectangle 19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00" name="Rectangle 19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01" name="Rectangle 19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02" name="Rectangle 19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03" name="Rectangle 20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04" name="Rectangle 20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05" name="Rectangle 20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06" name="Rectangle 20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07" name="Rectangle 20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08" name="Rectangle 20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09" name="Rectangle 20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10" name="Rectangle 20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11" name="Rectangle 20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12" name="Rectangle 20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13" name="Rectangle 21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14" name="Rectangle 21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15" name="Rectangle 21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16" name="Rectangle 21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17" name="Rectangle 21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18" name="Rectangle 21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19" name="Rectangle 21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20" name="Rectangle 21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21" name="Rectangle 21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22" name="Rectangle 21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23" name="Rectangle 22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24" name="Rectangle 22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25" name="Rectangle 22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26" name="Rectangle 22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27" name="Rectangle 22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28" name="Rectangle 22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29" name="Rectangle 22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30" name="Rectangle 22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31" name="Rectangle 22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32" name="Rectangle 22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33" name="Rectangle 23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34" name="Rectangle 23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35" name="Rectangle 23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36" name="Rectangle 23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37" name="Rectangle 23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38" name="Rectangle 23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39" name="Rectangle 23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40" name="Rectangle 23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41" name="Rectangle 23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42" name="Rectangle 23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43" name="Rectangle 24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44" name="Rectangle 24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45" name="Rectangle 24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46" name="Rectangle 24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47" name="Rectangle 24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48" name="Rectangle 24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49" name="Rectangle 24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50" name="Rectangle 24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51" name="Rectangle 24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52" name="Rectangle 24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53" name="Rectangle 25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54" name="Rectangle 25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55" name="Rectangle 25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56" name="Rectangle 25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57" name="Rectangle 25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58" name="Rectangle 25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59" name="Rectangle 25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60" name="Rectangle 25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61" name="Rectangle 25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62" name="Rectangle 25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63" name="Rectangle 26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64" name="Rectangle 26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65" name="Rectangle 26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66" name="Rectangle 26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67" name="Rectangle 26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68" name="Rectangle 26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69" name="Rectangle 26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70" name="Rectangle 26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71" name="Rectangle 26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72" name="Rectangle 26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8</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73" name="Rectangle 27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74" name="Rectangle 27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75" name="Rectangle 27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76" name="Rectangle 27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77" name="Rectangle 27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78" name="Rectangle 27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79" name="Rectangle 27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80" name="Rectangle 27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81" name="Rectangle 27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82" name="Rectangle 27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83" name="Rectangle 28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84" name="Rectangle 28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85" name="Rectangle 28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86" name="Rectangle 28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87" name="Rectangle 28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88" name="Rectangle 28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89" name="Rectangle 28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90" name="Rectangle 28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91" name="Rectangle 28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92" name="Rectangle 28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93" name="Rectangle 29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94" name="Rectangle 29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95" name="Rectangle 29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96" name="Rectangle 29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97" name="Rectangle 29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98" name="Rectangle 29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99" name="Rectangle 29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00" name="Rectangle 29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01" name="Rectangle 29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02" name="Rectangle 29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03" name="Rectangle 30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04" name="Rectangle 30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05" name="Rectangle 30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06" name="Rectangle 30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07" name="Rectangle 30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08" name="Rectangle 30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09" name="Rectangle 30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10" name="Rectangle 30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11" name="Rectangle 30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12" name="Rectangle 30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13" name="Rectangle 31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14" name="Rectangle 31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15" name="Rectangle 31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16" name="Rectangle 31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17" name="Rectangle 31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18" name="Rectangle 31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19" name="Rectangle 31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20" name="Rectangle 31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21" name="Rectangle 31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22" name="Rectangle 31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23" name="Rectangle 32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24" name="Rectangle 32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25" name="Rectangle 32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26" name="Rectangle 32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27" name="Rectangle 32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28" name="Rectangle 32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29" name="Rectangle 32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30" name="Rectangle 32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31" name="Rectangle 32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32" name="Rectangle 32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33" name="Rectangle 33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34" name="Rectangle 33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z</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35" name="Rectangle 33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36" name="Rectangle 33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37" name="Rectangle 33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38" name="Rectangle 33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1</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39" name="Rectangle 33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40" name="Rectangle 33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8</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41" name="Rectangle 33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0</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42" name="Rectangle 33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0</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43" name="Rectangle 34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44" name="Rectangle 34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3</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45" name="Rectangle 34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2</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46" name="Rectangle 34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1</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47" name="Rectangle 34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48" name="Rectangle 34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49" name="Rectangle 34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50" name="Rectangle 34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51" name="Rectangle 34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52" name="Rectangle 34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53" name="Rectangle 35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6</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54" name="Rectangle 35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7</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55" name="Rectangle 35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4</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56" name="Rectangle 35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2</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57" name="Rectangle 35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58" name="Rectangle 35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59" name="Rectangle 35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60" name="Rectangle 35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61" name="Rectangle 35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62" name="Rectangle 35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63" name="Rectangle 36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64" name="Rectangle 36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v</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65" name="Rectangle 36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66" name="Rectangle 36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67" name="Rectangle 36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68" name="Rectangle 36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69" name="Rectangle 36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70" name="Rectangle 36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q</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71" name="Rectangle 36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72" name="Rectangle 36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73" name="Rectangle 37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74" name="Rectangle 37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75" name="Rectangle 37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76" name="Rectangle 37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77" name="Rectangle 37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78" name="Rectangle 37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79" name="Rectangle 37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80" name="Rectangle 37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81" name="Rectangle 37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82" name="Rectangle 37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83" name="Rectangle 38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84" name="Rectangle 38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85" name="Rectangle 38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86" name="Rectangle 38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87" name="Rectangle 38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88" name="Rectangle 38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89" name="Rectangle 38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90" name="Rectangle 38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91" name="Rectangle 38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92" name="Rectangle 38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v</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93" name="Rectangle 39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94" name="Rectangle 39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95" name="Rectangle 39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q</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96" name="Rectangle 39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97" name="Rectangle 39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98" name="Rectangle 39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99" name="Rectangle 39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00" name="Rectangle 39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01" name="Rectangle 39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02" name="Rectangle 39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03" name="Rectangle 40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04" name="Rectangle 40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05" name="Rectangle 40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06" name="Rectangle 40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07" name="Rectangle 40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08" name="Rectangle 40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09" name="Rectangle 40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10" name="Rectangle 40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11" name="Rectangle 40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12" name="Rectangle 40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13" name="Rectangle 41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14" name="Rectangle 41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15" name="Rectangle 41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16" name="Rectangle 41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17" name="Rectangle 41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18" name="Rectangle 41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19" name="Rectangle 41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20" name="Rectangle 41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21" name="Rectangle 41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22" name="Rectangle 41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23" name="Rectangle 42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24" name="Rectangle 42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25" name="Rectangle 42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26" name="Rectangle 42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27" name="Rectangle 42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28" name="Rectangle 42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29" name="Rectangle 42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30" name="Rectangle 42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31" name="Rectangle 42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32" name="Rectangle 42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33" name="Rectangle 43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34" name="Rectangle 43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35" name="Rectangle 43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36" name="Rectangle 43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37" name="Rectangle 43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38" name="Rectangle 43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39" name="Rectangle 43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40" name="Rectangle 43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41" name="Rectangle 43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42" name="Rectangle 43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43" name="Rectangle 44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44" name="Rectangle 44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45" name="Rectangle 44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46" name="Rectangle 44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47" name="Rectangle 44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48" name="Rectangle 44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49" name="Rectangle 44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50" name="Rectangle 44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51" name="Rectangle 44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52" name="Rectangle 44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53" name="Rectangle 45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54" name="Rectangle 45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55" name="Rectangle 45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56" name="Rectangle 45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57" name="Rectangle 45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58" name="Rectangle 45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j</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59" name="Rectangle 45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60" name="Rectangle 45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61" name="Rectangle 45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62" name="Rectangle 45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63" name="Rectangle 46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64" name="Rectangle 46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65" name="Rectangle 46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66" name="Rectangle 46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67" name="Rectangle 46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68" name="Rectangle 46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69" name="Rectangle 46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70" name="Rectangle 46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71" name="Rectangle 46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72" name="Rectangle 46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73" name="Rectangle 47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74" name="Rectangle 47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75" name="Rectangle 47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76" name="Rectangle 47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77" name="Rectangle 47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78" name="Rectangle 47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79" name="Rectangle 47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80" name="Rectangle 47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81" name="Rectangle 47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82" name="Rectangle 47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83" name="Rectangle 48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84" name="Rectangle 48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85" name="Rectangle 48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86" name="Rectangle 48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87" name="Rectangle 48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88" name="Rectangle 48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89" name="Rectangle 48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90" name="Rectangle 48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91" name="Rectangle 48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92" name="Rectangle 48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93" name="Rectangle 49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94" name="Rectangle 49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95" name="Rectangle 49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96" name="Rectangle 49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97" name="Rectangle 49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98" name="Rectangle 49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j</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99" name="Rectangle 49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00" name="Rectangle 49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01" name="Rectangle 49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02" name="Rectangle 49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03" name="Rectangle 50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04" name="Rectangle 50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05" name="Rectangle 50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06" name="Rectangle 50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07" name="Rectangle 50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08" name="Rectangle 50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09" name="Rectangle 50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10" name="Rectangle 50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11" name="Rectangle 50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12" name="Rectangle 50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13" name="Rectangle 51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14" name="Rectangle 51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15" name="Rectangle 51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16" name="Rectangle 51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17" name="Rectangle 51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18" name="Rectangle 51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19" name="Rectangle 51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20" name="Rectangle 51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21" name="Rectangle 51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22" name="Rectangle 51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23" name="Rectangle 52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24" name="Rectangle 52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25" name="Rectangle 52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26" name="Rectangle 52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27" name="Rectangle 52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28" name="Rectangle 52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29" name="Rectangle 52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30" name="Rectangle 52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31" name="Rectangle 52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32" name="Rectangle 52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33" name="Rectangle 53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34" name="Rectangle 53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35" name="Rectangle 53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J</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36" name="Rectangle 53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37" name="Rectangle 53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b</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38" name="Rectangle 53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39" name="Rectangle 53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40" name="Rectangle 53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41" name="Rectangle 53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42" name="Rectangle 53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43" name="Rectangle 54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44" name="Rectangle 54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45" name="Rectangle 54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46" name="Rectangle 54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47" name="Rectangle 54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48" name="Rectangle 54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49" name="Rectangle 54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50" name="Rectangle 54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51" name="Rectangle 54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52" name="Rectangle 54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53" name="Rectangle 55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54" name="Rectangle 55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55" name="Rectangle 55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56" name="Rectangle 55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57" name="Rectangle 55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58" name="Rectangle 55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59" name="Rectangle 55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60" name="Rectangle 55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61" name="Rectangle 55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62" name="Rectangle 55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63" name="Rectangle 56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64" name="Rectangle 56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65" name="Rectangle 56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66" name="Rectangle 56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67" name="Rectangle 56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68" name="Rectangle 56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69" name="Rectangle 56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70" name="Rectangle 56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71" name="Rectangle 56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72" name="Rectangle 56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73" name="Rectangle 57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74" name="Rectangle 57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75" name="Rectangle 57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76" name="Rectangle 57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77" name="Rectangle 57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78" name="Rectangle 57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79" name="Rectangle 57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80" name="Rectangle 57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81" name="Rectangle 57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82" name="Rectangle 57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83" name="Rectangle 58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84" name="Rectangle 58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85" name="Rectangle 58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86" name="Rectangle 58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87" name="Rectangle 58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88" name="Rectangle 58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89" name="Rectangle 58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90" name="Rectangle 58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91" name="Rectangle 58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92" name="Rectangle 58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93" name="Rectangle 59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94" name="Rectangle 59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95" name="Rectangle 59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96" name="Rectangle 59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97" name="Rectangle 59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98" name="Rectangle 59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99" name="Rectangle 59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00" name="Rectangle 59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01" name="Rectangle 59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02" name="Rectangle 59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03" name="Rectangle 60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04" name="Rectangle 60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05" name="Rectangle 60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06" name="Rectangle 60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07" name="Rectangle 60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08" name="Rectangle 60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09" name="Rectangle 60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10" name="Rectangle 60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11" name="Rectangle 60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12" name="Rectangle 60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13" name="Rectangle 61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14" name="Rectangle 61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15" name="Rectangle 61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16" name="Rectangle 61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17" name="Rectangle 61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18" name="Rectangle 61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19" name="Rectangle 61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20" name="Rectangle 61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21" name="Rectangle 61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22" name="Rectangle 61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23" name="Rectangle 62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24" name="Rectangle 62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25" name="Rectangle 62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26" name="Rectangle 62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27" name="Rectangle 62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28" name="Rectangle 62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29" name="Rectangle 62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30" name="Rectangle 62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31" name="Rectangle 62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32" name="Rectangle 62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33" name="Rectangle 63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34" name="Rectangle 63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35" name="Rectangle 63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36" name="Rectangle 63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37" name="Rectangle 63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38" name="Rectangle 63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39" name="Rectangle 63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40" name="Rectangle 63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41" name="Rectangle 63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42" name="Rectangle 63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43" name="Rectangle 64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44" name="Rectangle 64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45" name="Rectangle 64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46" name="Rectangle 64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47" name="Rectangle 64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48" name="Rectangle 64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49" name="Rectangle 64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50" name="Rectangle 64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51" name="Rectangle 64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52" name="Rectangle 64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53" name="Rectangle 65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54" name="Rectangle 65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55" name="Rectangle 65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56" name="Rectangle 65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57" name="Rectangle 65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58" name="Rectangle 65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59" name="Rectangle 65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60" name="Rectangle 65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61" name="Rectangle 65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62" name="Rectangle 65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63" name="Rectangle 66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64" name="Rectangle 66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65" name="Rectangle 66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66" name="Rectangle 66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67" name="Rectangle 66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68" name="Rectangle 66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69" name="Rectangle 66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70" name="Rectangle 66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71" name="Rectangle 66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72" name="Rectangle 66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73" name="Rectangle 67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74" name="Rectangle 67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75" name="Rectangle 67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76" name="Rectangle 67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77" name="Rectangle 67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78" name="Rectangle 67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79" name="Rectangle 67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80" name="Rectangle 67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81" name="Rectangle 67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82" name="Rectangle 67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83" name="Rectangle 68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84" name="Rectangle 68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85" name="Rectangle 68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86" name="Rectangle 68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87" name="Rectangle 68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88" name="Rectangle 68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89" name="Rectangle 68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90" name="Rectangle 68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91" name="Rectangle 68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92" name="Rectangle 68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93" name="Rectangle 69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94" name="Rectangle 69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95" name="Rectangle 69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96" name="Rectangle 69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97" name="Rectangle 69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98" name="Rectangle 69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99" name="Rectangle 69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00" name="Rectangle 69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01" name="Rectangle 69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02" name="Rectangle 69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03" name="Rectangle 70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04" name="Rectangle 70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05" name="Rectangle 70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06" name="Rectangle 70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07" name="Rectangle 70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08" name="Rectangle 70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09" name="Rectangle 70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10" name="Rectangle 70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11" name="Rectangle 70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12" name="Rectangle 70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13" name="Rectangle 71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14" name="Rectangle 71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15" name="Rectangle 71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16" name="Rectangle 71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q</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17" name="Rectangle 71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18" name="Rectangle 71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19" name="Rectangle 71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20" name="Rectangle 71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21" name="Rectangle 71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22" name="Rectangle 71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23" name="Rectangle 72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24" name="Rectangle 72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25" name="Rectangle 72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26" name="Rectangle 72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27" name="Rectangle 72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28" name="Rectangle 72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29" name="Rectangle 72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30" name="Rectangle 72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31" name="Rectangle 72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32" name="Rectangle 72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33" name="Rectangle 73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34" name="Rectangle 73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35" name="Rectangle 73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36" name="Rectangle 73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37" name="Rectangle 73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38" name="Rectangle 73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v</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39" name="Rectangle 73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40" name="Rectangle 73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41" name="Rectangle 73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q</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42" name="Rectangle 73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43" name="Rectangle 74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44" name="Rectangle 74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45" name="Rectangle 74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46" name="Rectangle 74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47" name="Rectangle 74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48" name="Rectangle 74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49" name="Rectangle 74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50" name="Rectangle 74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51" name="Rectangle 74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52" name="Rectangle 74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53" name="Rectangle 75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54" name="Rectangle 75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55" name="Rectangle 75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56" name="Rectangle 75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57" name="Rectangle 75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58" name="Rectangle 75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59" name="Rectangle 75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60" name="Rectangle 75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61" name="Rectangle 75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v</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62" name="Rectangle 75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63" name="Rectangle 76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64" name="Rectangle 76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65" name="Rectangle 76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66" name="Rectangle 76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67" name="Rectangle 76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68" name="Rectangle 76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69" name="Rectangle 76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70" name="Rectangle 76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71" name="Rectangle 76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72" name="Rectangle 76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73" name="Rectangle 77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74" name="Rectangle 77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75" name="Rectangle 77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76" name="Rectangle 77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77" name="Rectangle 77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78" name="Rectangle 77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79" name="Rectangle 77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80" name="Rectangle 77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81" name="Rectangle 77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82" name="Rectangle 77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83" name="Rectangle 78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84" name="Rectangle 78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85" name="Rectangle 78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86" name="Rectangle 78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87" name="Rectangle 78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88" name="Rectangle 78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89" name="Rectangle 78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90" name="Rectangle 78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91" name="Rectangle 78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92" name="Rectangle 78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93" name="Rectangle 79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94" name="Rectangle 79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95" name="Rectangle 79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96" name="Rectangle 79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97" name="Rectangle 79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98" name="Rectangle 79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99" name="Rectangle 79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00" name="Rectangle 79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01" name="Rectangle 79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02" name="Rectangle 79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03" name="Rectangle 80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04" name="Rectangle 80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05" name="Rectangle 80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06" name="Rectangle 80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07" name="Rectangle 80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08" name="Rectangle 80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09" name="Rectangle 80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10" name="Rectangle 80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11" name="Rectangle 80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12" name="Rectangle 80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13" name="Rectangle 81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14" name="Rectangle 81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15" name="Rectangle 81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16" name="Rectangle 81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17" name="Rectangle 81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18" name="Rectangle 81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19" name="Rectangle 81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20" name="Rectangle 81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21" name="Rectangle 81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22" name="Rectangle 81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23" name="Rectangle 82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24" name="Rectangle 82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25" name="Rectangle 82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26" name="Rectangle 82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27" name="Rectangle 82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28" name="Rectangle 82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29" name="Rectangle 82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30" name="Rectangle 82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v</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31" name="Rectangle 82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32" name="Rectangle 82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33" name="Rectangle 83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34" name="Rectangle 83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35" name="Rectangle 83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36" name="Rectangle 83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37" name="Rectangle 83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38" name="Rectangle 83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39" name="Rectangle 83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40" name="Rectangle 83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41" name="Rectangle 83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42" name="Rectangle 83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43" name="Rectangle 84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44" name="Rectangle 84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45" name="Rectangle 84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46" name="Rectangle 84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47" name="Rectangle 84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48" name="Rectangle 84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49" name="Rectangle 84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50" name="Rectangle 84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51" name="Rectangle 84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52" name="Rectangle 84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53" name="Rectangle 85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54" name="Rectangle 85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55" name="Rectangle 85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56" name="Rectangle 85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57" name="Rectangle 85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58" name="Rectangle 85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59" name="Rectangle 85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60" name="Rectangle 85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61" name="Rectangle 85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62" name="Rectangle 85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63" name="Rectangle 86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64" name="Rectangle 86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65" name="Rectangle 86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66" name="Rectangle 86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67" name="Rectangle 86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68" name="Rectangle 86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69" name="Rectangle 86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70" name="Rectangle 86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71" name="Rectangle 86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72" name="Rectangle 86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73" name="Rectangle 87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74" name="Rectangle 87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75" name="Rectangle 87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76" name="Rectangle 87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77" name="Rectangle 87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78" name="Rectangle 87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79" name="Rectangle 87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80" name="Rectangle 87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81" name="Rectangle 87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82" name="Rectangle 87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83" name="Rectangle 88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84" name="Rectangle 88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85" name="Rectangle 88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86" name="Rectangle 88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87" name="Rectangle 88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88" name="Rectangle 88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b</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89" name="Rectangle 88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90" name="Rectangle 88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91" name="Rectangle 88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92" name="Rectangle 88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93" name="Rectangle 89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94" name="Rectangle 89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95" name="Rectangle 89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96" name="Rectangle 89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97" name="Rectangle 89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98" name="Rectangle 89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99" name="Rectangle 89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00" name="Rectangle 89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01" name="Rectangle 89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02" name="Rectangle 89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03" name="Rectangle 90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04" name="Rectangle 90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05" name="Rectangle 90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06" name="Rectangle 90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07" name="Rectangle 90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08" name="Rectangle 90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09" name="Rectangle 90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10" name="Rectangle 90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z</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11" name="Rectangle 90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12" name="Rectangle 90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13" name="Rectangle 91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14" name="Rectangle 91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15" name="Rectangle 91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16" name="Rectangle 91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17" name="Rectangle 91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18" name="Rectangle 91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19" name="Rectangle 91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20" name="Rectangle 91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21" name="Rectangle 91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22" name="Rectangle 91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23" name="Rectangle 92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24" name="Rectangle 92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25" name="Rectangle 92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26" name="Rectangle 92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27" name="Rectangle 92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28" name="Rectangle 92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v</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29" name="Rectangle 92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30" name="Rectangle 92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31" name="Rectangle 92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32" name="Rectangle 92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33" name="Rectangle 93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34" name="Rectangle 93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35" name="Rectangle 93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36" name="Rectangle 93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37" name="Rectangle 93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38" name="Rectangle 93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39" name="Rectangle 93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40" name="Rectangle 93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41" name="Rectangle 93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42" name="Rectangle 93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43" name="Rectangle 94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44" name="Rectangle 94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45" name="Rectangle 94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46" name="Rectangle 94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47" name="Rectangle 94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48" name="Rectangle 94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49" name="Rectangle 94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50" name="Rectangle 94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51" name="Rectangle 94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52" name="Rectangle 94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53" name="Rectangle 95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54" name="Rectangle 95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55" name="Rectangle 95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56" name="Rectangle 95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57" name="Rectangle 95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58" name="Rectangle 95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59" name="Rectangle 95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60" name="Rectangle 95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61" name="Rectangle 95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62" name="Rectangle 95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63" name="Rectangle 96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64" name="Rectangle 96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65" name="Rectangle 96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66" name="Rectangle 96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67" name="Rectangle 96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68" name="Rectangle 96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69" name="Rectangle 96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70" name="Rectangle 96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71" name="Rectangle 96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72" name="Rectangle 96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73" name="Rectangle 97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74" name="Rectangle 97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75" name="Rectangle 97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76" name="Rectangle 97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77" name="Rectangle 97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78" name="Rectangle 97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79" name="Rectangle 97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80" name="Rectangle 97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81" name="Rectangle 97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82" name="Rectangle 97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v</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83" name="Rectangle 98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84" name="Rectangle 98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85" name="Rectangle 98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86" name="Rectangle 98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87" name="Rectangle 98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88" name="Rectangle 98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89" name="Rectangle 98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90" name="Rectangle 98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91" name="Rectangle 98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92" name="Rectangle 98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93" name="Rectangle 99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94" name="Rectangle 99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95" name="Rectangle 99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96" name="Rectangle 99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97" name="Rectangle 99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98" name="Rectangle 99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99" name="Rectangle 99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00" name="Rectangle 99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01" name="Rectangle 99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02" name="Rectangle 99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03" name="Rectangle 100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04" name="Rectangle 100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05" name="Rectangle 100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06" name="Rectangle 100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07" name="Rectangle 100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08" name="Rectangle 100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09" name="Rectangle 100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j</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10" name="Rectangle 100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11" name="Rectangle 100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12" name="Rectangle 100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13" name="Rectangle 101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14" name="Rectangle 101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15" name="Rectangle 101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16" name="Rectangle 101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17" name="Rectangle 101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18" name="Rectangle 101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19" name="Rectangle 101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20" name="Rectangle 101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21" name="Rectangle 101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22" name="Rectangle 101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23" name="Rectangle 102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24" name="Rectangle 102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25" name="Rectangle 102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26" name="Rectangle 102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27" name="Rectangle 102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28" name="Rectangle 102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29" name="Rectangle 102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30" name="Rectangle 102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31" name="Rectangle 102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32" name="Rectangle 102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33" name="Rectangle 103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34" name="Rectangle 103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35" name="Rectangle 103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36" name="Rectangle 103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37" name="Rectangle 103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38" name="Rectangle 103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39" name="Rectangle 103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40" name="Rectangle 103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41" name="Rectangle 103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42" name="Rectangle 103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43" name="Rectangle 104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44" name="Rectangle 104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45" name="Rectangle 104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46" name="Rectangle 104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47" name="Rectangle 104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48" name="Rectangle 104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49" name="Rectangle 104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50" name="Rectangle 104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51" name="Rectangle 104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52" name="Rectangle 104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53" name="Rectangle 105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54" name="Rectangle 105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55" name="Rectangle 105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56" name="Rectangle 105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57" name="Rectangle 105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58" name="Rectangle 105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59" name="Rectangle 105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60" name="Rectangle 105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61" name="Rectangle 105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62" name="Rectangle 105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63" name="Rectangle 106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64" name="Rectangle 106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65" name="Rectangle 106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66" name="Rectangle 106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67" name="Rectangle 106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68" name="Rectangle 106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69" name="Rectangle 106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70" name="Rectangle 106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71" name="Rectangle 106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72" name="Rectangle 106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73" name="Rectangle 107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z</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74" name="Rectangle 107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75" name="Rectangle 107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76" name="Rectangle 107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77" name="Rectangle 107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78" name="Rectangle 107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79" name="Rectangle 107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80" name="Rectangle 107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81" name="Rectangle 107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82" name="Rectangle 107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83" name="Rectangle 108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84" name="Rectangle 108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85" name="Rectangle 108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86" name="Rectangle 108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87" name="Rectangle 108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88" name="Rectangle 108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89" name="Rectangle 108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90" name="Rectangle 108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91" name="Rectangle 108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92" name="Rectangle 108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93" name="Rectangle 109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94" name="Rectangle 109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95" name="Rectangle 109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96" name="Rectangle 109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97" name="Rectangle 109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98" name="Rectangle 109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99" name="Rectangle 109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00" name="Rectangle 109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01" name="Rectangle 109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02" name="Rectangle 109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03" name="Rectangle 110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04" name="Rectangle 110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05" name="Rectangle 110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06" name="Rectangle 110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07" name="Rectangle 110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08" name="Rectangle 110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09" name="Rectangle 110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10" name="Rectangle 110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11" name="Rectangle 110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12" name="Rectangle 110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13" name="Rectangle 111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14" name="Rectangle 111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15" name="Rectangle 111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16" name="Rectangle 111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17" name="Rectangle 111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18" name="Rectangle 111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19" name="Rectangle 111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20" name="Rectangle 111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21" name="Rectangle 111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22" name="Rectangle 111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23" name="Rectangle 112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24" name="Rectangle 112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25" name="Rectangle 112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26" name="Rectangle 112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27" name="Rectangle 112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28" name="Rectangle 112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29" name="Rectangle 112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30" name="Rectangle 112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31" name="Rectangle 112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32" name="Rectangle 112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33" name="Rectangle 113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34" name="Rectangle 113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35" name="Rectangle 113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36" name="Rectangle 113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37" name="Rectangle 113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38" name="Rectangle 113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39" name="Rectangle 113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40" name="Rectangle 113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41" name="Rectangle 113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42" name="Rectangle 113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43" name="Rectangle 114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44" name="Rectangle 114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45" name="Rectangle 114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46" name="Rectangle 114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47" name="Rectangle 114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b</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48" name="Rectangle 114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49" name="Rectangle 114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50" name="Rectangle 114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51" name="Rectangle 114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52" name="Rectangle 114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v</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53" name="Rectangle 115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54" name="Rectangle 115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55" name="Rectangle 115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56" name="Rectangle 115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57" name="Rectangle 115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58" name="Rectangle 115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59" name="Rectangle 115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60" name="Rectangle 115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61" name="Rectangle 115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62" name="Rectangle 115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63" name="Rectangle 116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64" name="Rectangle 116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65" name="Rectangle 116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66" name="Rectangle 116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67" name="Rectangle 116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68" name="Rectangle 116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69" name="Rectangle 116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70" name="Rectangle 116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71" name="Rectangle 116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z</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72" name="Rectangle 116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73" name="Rectangle 117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74" name="Rectangle 117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75" name="Rectangle 117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76" name="Rectangle 117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77" name="Rectangle 117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78" name="Rectangle 117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79" name="Rectangle 117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80" name="Rectangle 117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81" name="Rectangle 117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82" name="Rectangle 117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83" name="Rectangle 118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84" name="Rectangle 118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85" name="Rectangle 118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86" name="Rectangle 118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87" name="Rectangle 118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88" name="Rectangle 118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89" name="Rectangle 118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90" name="Rectangle 118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91" name="Rectangle 118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92" name="Rectangle 118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93" name="Rectangle 119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94" name="Rectangle 119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95" name="Rectangle 119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96" name="Rectangle 119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97" name="Rectangle 119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98" name="Rectangle 119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99" name="Rectangle 119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00" name="Rectangle 119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01" name="Rectangle 119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02" name="Rectangle 119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03" name="Rectangle 120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04" name="Rectangle 120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05" name="Rectangle 120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06" name="Rectangle 120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07" name="Rectangle 120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08" name="Rectangle 120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09" name="Rectangle 120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10" name="Rectangle 120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11" name="Rectangle 120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12" name="Rectangle 120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13" name="Rectangle 121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14" name="Rectangle 121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15" name="Rectangle 121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16" name="Rectangle 121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17" name="Rectangle 121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18" name="Rectangle 1215"/>
          <p:cNvSpPr>
            <a:spLocks noChangeArrowheads="1"/>
          </p:cNvSpPr>
          <p:nvPr/>
        </p:nvSpPr>
        <p:spPr bwMode="auto">
          <a:xfrm>
            <a:off x="152400" y="4572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smtClean="0">
                <a:ln>
                  <a:noFill/>
                </a:ln>
                <a:solidFill>
                  <a:schemeClr val="tx1"/>
                </a:solidFill>
                <a:effectLst/>
                <a:latin typeface="Arial" charset="0"/>
                <a:cs typeface="Arial" charset="0"/>
              </a:rPr>
              <a:t>W</a:t>
            </a:r>
            <a:endParaRPr kumimoji="0" lang="en-US" altLang="en-US" sz="8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charset="0"/>
              <a:cs typeface="Arial" charset="0"/>
            </a:endParaRPr>
          </a:p>
        </p:txBody>
      </p:sp>
      <p:sp>
        <p:nvSpPr>
          <p:cNvPr id="1219" name="Rectangle 121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20" name="Rectangle 121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21" name="Rectangle 121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22" name="Rectangle 121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23" name="Rectangle 122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24" name="Rectangle 122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q</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25" name="Rectangle 122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26" name="Rectangle 122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27" name="Rectangle 122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28" name="Rectangle 122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29" name="Rectangle 122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30" name="Rectangle 122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31" name="Rectangle 122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32" name="Rectangle 122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33" name="Rectangle 123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34" name="Rectangle 123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35" name="Rectangle 123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36" name="Rectangle 123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37" name="Rectangle 123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38" name="Rectangle 123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39" name="Rectangle 123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40" name="Rectangle 123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41" name="Rectangle 123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42" name="Rectangle 123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43" name="Rectangle 124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44" name="Rectangle 124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45" name="Rectangle 124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46" name="Rectangle 124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47" name="Rectangle 124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48" name="Rectangle 124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49" name="Rectangle 124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50" name="Rectangle 124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51" name="Rectangle 124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52" name="Rectangle 124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53" name="Rectangle 125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54" name="Rectangle 125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55" name="Rectangle 125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56" name="Rectangle 125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57" name="Rectangle 125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58" name="Rectangle 125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59" name="Rectangle 125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60" name="Rectangle 125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61" name="Rectangle 125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62" name="Rectangle 125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63" name="Rectangle 126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64" name="Rectangle 126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65" name="Rectangle 126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66" name="Rectangle 126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67" name="Rectangle 126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68" name="Rectangle 126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69" name="Rectangle 126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70" name="Rectangle 126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71" name="Rectangle 126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72" name="Rectangle 126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73" name="Rectangle 127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74" name="Rectangle 127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75" name="Rectangle 127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76" name="Rectangle 127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77" name="Rectangle 127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78" name="Rectangle 127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79" name="Rectangle 127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80" name="Rectangle 127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81" name="Rectangle 127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82" name="Rectangle 127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83" name="Rectangle 128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84" name="Rectangle 128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85" name="Rectangle 128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86" name="Rectangle 128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87" name="Rectangle 128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88" name="Rectangle 128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89" name="Rectangle 128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90" name="Rectangle 128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91" name="Rectangle 128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92" name="Rectangle 128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93" name="Rectangle 129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94" name="Rectangle 129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95" name="Rectangle 129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96" name="Rectangle 129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97" name="Rectangle 129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98" name="Rectangle 129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99" name="Rectangle 129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00" name="Rectangle 129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01" name="Rectangle 129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02" name="Rectangle 129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03" name="Rectangle 130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04" name="Rectangle 130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05" name="Rectangle 130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06" name="Rectangle 130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07" name="Rectangle 130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08" name="Rectangle 130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09" name="Rectangle 130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10" name="Rectangle 130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11" name="Rectangle 130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12" name="Rectangle 130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13" name="Rectangle 131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14" name="Rectangle 131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15" name="Rectangle 131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16" name="Rectangle 131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17" name="Rectangle 131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18" name="Rectangle 131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19" name="Rectangle 131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20" name="Rectangle 131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21" name="Rectangle 131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22" name="Rectangle 131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23" name="Rectangle 132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24" name="Rectangle 132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25" name="Rectangle 132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26" name="Rectangle 132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27" name="Rectangle 132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28" name="Rectangle 132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29" name="Rectangle 132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30" name="Rectangle 132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31" name="Rectangle 132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32" name="Rectangle 132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33" name="Rectangle 133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34" name="Rectangle 133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35" name="Rectangle 133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36" name="Rectangle 133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37" name="Rectangle 133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38" name="Rectangle 133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39" name="Rectangle 133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40" name="Rectangle 133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41" name="Rectangle 133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42" name="Rectangle 133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43" name="Rectangle 134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44" name="Rectangle 134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45" name="Rectangle 134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46" name="Rectangle 134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47" name="Rectangle 134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48" name="Rectangle 134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49" name="Rectangle 134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50" name="Rectangle 134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51" name="Rectangle 134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52" name="Rectangle 134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53" name="Rectangle 135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54" name="Rectangle 135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55" name="Rectangle 135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56" name="Rectangle 135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57" name="Rectangle 135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58" name="Rectangle 135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59" name="Rectangle 135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60" name="Rectangle 135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61" name="Rectangle 135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62" name="Rectangle 135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63" name="Rectangle 136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64" name="Rectangle 136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65" name="Rectangle 136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66" name="Rectangle 136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67" name="Rectangle 136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68" name="Rectangle 136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69" name="Rectangle 136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70" name="Rectangle 136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71" name="Rectangle 136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72" name="Rectangle 136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73" name="Rectangle 137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74" name="Rectangle 137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75" name="Rectangle 137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76" name="Rectangle 137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77" name="Rectangle 137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78" name="Rectangle 137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79" name="Rectangle 137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80" name="Rectangle 137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81" name="Rectangle 137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82" name="Rectangle 137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83" name="Rectangle 138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84" name="Rectangle 138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85" name="Rectangle 138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86" name="Rectangle 138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87" name="Rectangle 138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88" name="Rectangle 138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89" name="Rectangle 138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90" name="Rectangle 138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91" name="Rectangle 138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92" name="Rectangle 138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93" name="Rectangle 139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94" name="Rectangle 139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95" name="Rectangle 139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96" name="Rectangle 139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97" name="Rectangle 139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98" name="Rectangle 139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99" name="Rectangle 139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00" name="Rectangle 139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01" name="Rectangle 139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02" name="Rectangle 139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03" name="Rectangle 140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04" name="Rectangle 140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05" name="Rectangle 140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06" name="Rectangle 140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07" name="Rectangle 140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08" name="Rectangle 140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09" name="Rectangle 140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10" name="Rectangle 140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11" name="Rectangle 140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12" name="Rectangle 140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13" name="Rectangle 141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14" name="Rectangle 141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15" name="Rectangle 141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16" name="Rectangle 141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17" name="Rectangle 141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18" name="Rectangle 141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19" name="Rectangle 141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20" name="Rectangle 141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21" name="Rectangle 141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22" name="Rectangle 141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23" name="Rectangle 142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24" name="Rectangle 142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25" name="Rectangle 142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26" name="Rectangle 142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27" name="Rectangle 142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28" name="Rectangle 142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29" name="Rectangle 142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30" name="Rectangle 142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31" name="Rectangle 142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32" name="Rectangle 142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33" name="Rectangle 143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34" name="Rectangle 143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35" name="Rectangle 143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36" name="Rectangle 143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37" name="Rectangle 143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38" name="Rectangle 143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39" name="Rectangle 143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40" name="Rectangle 143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41" name="Rectangle 143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42" name="Rectangle 143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43" name="Rectangle 144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44" name="Rectangle 144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45" name="Rectangle 144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46" name="Rectangle 144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47" name="Rectangle 144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48" name="Rectangle 144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49" name="Rectangle 144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50" name="Rectangle 144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51" name="Rectangle 144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52" name="Rectangle 144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53" name="Rectangle 145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54" name="Rectangle 145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55" name="Rectangle 145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56" name="Rectangle 145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57" name="Rectangle 145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58" name="Rectangle 145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59" name="Rectangle 145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60" name="Rectangle 145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61" name="Rectangle 145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62" name="Rectangle 145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63" name="Rectangle 146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64" name="Rectangle 146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65" name="Rectangle 146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66" name="Rectangle 146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67" name="Rectangle 146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68" name="Rectangle 146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69" name="Rectangle 146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70" name="Rectangle 146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71" name="Rectangle 146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72" name="Rectangle 146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73" name="Rectangle 147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74" name="Rectangle 147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smtClean="0">
                <a:ln>
                  <a:noFill/>
                </a:ln>
                <a:solidFill>
                  <a:schemeClr val="tx1"/>
                </a:solidFill>
                <a:effectLst/>
                <a:latin typeface="Arial" charset="0"/>
                <a:cs typeface="Arial" charset="0"/>
              </a:rPr>
              <a:t>m</a:t>
            </a:r>
            <a:endParaRPr kumimoji="0" lang="en-US" altLang="en-US" sz="8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charset="0"/>
              <a:cs typeface="Arial" charset="0"/>
            </a:endParaRPr>
          </a:p>
        </p:txBody>
      </p:sp>
      <p:sp>
        <p:nvSpPr>
          <p:cNvPr id="1475" name="Rectangle 147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76" name="Rectangle 147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77" name="Rectangle 147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78" name="Rectangle 147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b</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79" name="Rectangle 147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80" name="Rectangle 147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81" name="Rectangle 147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82" name="Rectangle 147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83" name="Rectangle 148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84" name="Rectangle 148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86" name="Rectangle 148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87" name="Rectangle 148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88" name="Rectangle 148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89" name="Rectangle 148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90" name="Rectangle 148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91" name="Rectangle 148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3</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92" name="Rectangle 148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0</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93" name="Rectangle 149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94" name="Rectangle 149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95" name="Rectangle 149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96" name="Rectangle 149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97" name="Rectangle 149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98" name="Rectangle 149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99" name="Rectangle 149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00" name="Rectangle 149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01" name="Rectangle 149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02" name="Rectangle 149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03" name="Rectangle 150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04" name="Rectangle 150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05" name="Rectangle 150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06" name="Rectangle 150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07" name="Rectangle 150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08" name="Rectangle 150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09" name="Rectangle 150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10" name="Rectangle 150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11" name="Rectangle 150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12" name="Rectangle 150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13" name="Rectangle 151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14" name="Rectangle 151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16" name="Rectangle 151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17" name="Rectangle 151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18" name="Rectangle 151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smtClean="0">
                <a:ln>
                  <a:noFill/>
                </a:ln>
                <a:solidFill>
                  <a:schemeClr val="tx1"/>
                </a:solidFill>
                <a:effectLst/>
                <a:latin typeface="Arial" charset="0"/>
                <a:cs typeface="Arial" charset="0"/>
              </a:rPr>
              <a:t>a</a:t>
            </a:r>
            <a:endParaRPr kumimoji="0" lang="en-US" altLang="en-US" sz="8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charset="0"/>
              <a:cs typeface="Arial" charset="0"/>
            </a:endParaRPr>
          </a:p>
        </p:txBody>
      </p:sp>
      <p:sp>
        <p:nvSpPr>
          <p:cNvPr id="1519" name="Rectangle 151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20" name="Rectangle 151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27" name="Content Placeholder 1526"/>
          <p:cNvSpPr>
            <a:spLocks noGrp="1"/>
          </p:cNvSpPr>
          <p:nvPr>
            <p:ph idx="1"/>
          </p:nvPr>
        </p:nvSpPr>
        <p:spPr/>
        <p:txBody>
          <a:bodyPr>
            <a:normAutofit fontScale="92500" lnSpcReduction="10000"/>
          </a:bodyPr>
          <a:lstStyle/>
          <a:p>
            <a:pPr marL="137160" indent="0">
              <a:buNone/>
            </a:pPr>
            <a:r>
              <a:rPr lang="es-ES_tradnl" dirty="0" smtClean="0"/>
              <a:t>La Ley de Salud y Seguridad Ocupacionales de 1970 se aprobó para prevenir que los trabajadores mueran o se lesionen seriamente en el trabajo. Esta ley creó la Administración de Salud y Seguridad Ocupacionales (OSHA), que establece y hace cumplir los parámetros para la protección de la seguridad y la salud en el ámbito laboral. </a:t>
            </a:r>
          </a:p>
          <a:p>
            <a:pPr marL="137160" indent="0">
              <a:buNone/>
            </a:pPr>
            <a:r>
              <a:rPr lang="es-ES_tradnl" dirty="0" smtClean="0"/>
              <a:t>OSHA también brinda información, capacitación y asistencia a los empleadores y los trabajadores.</a:t>
            </a:r>
          </a:p>
          <a:p>
            <a:pPr marL="137160" indent="0">
              <a:buNone/>
            </a:pPr>
            <a:r>
              <a:rPr lang="es-ES_tradnl" dirty="0" smtClean="0"/>
              <a:t>Bajo la Ley de Salud y Seguridad Ocupacionales, los empleadores tienen la responsabilidad de ofrecer un ámbito laboral seguro.</a:t>
            </a:r>
            <a:endParaRPr lang="es-ES_tradnl" dirty="0"/>
          </a:p>
        </p:txBody>
      </p:sp>
      <p:sp>
        <p:nvSpPr>
          <p:cNvPr id="2" name="Title 1"/>
          <p:cNvSpPr>
            <a:spLocks noGrp="1"/>
          </p:cNvSpPr>
          <p:nvPr>
            <p:ph type="title"/>
          </p:nvPr>
        </p:nvSpPr>
        <p:spPr/>
        <p:txBody>
          <a:bodyPr>
            <a:normAutofit/>
          </a:bodyPr>
          <a:lstStyle/>
          <a:p>
            <a:r>
              <a:rPr lang="en-US" sz="1000" dirty="0" smtClean="0"/>
              <a:t>OSHA</a:t>
            </a:r>
            <a:endParaRPr lang="en-US" sz="1000" dirty="0"/>
          </a:p>
        </p:txBody>
      </p:sp>
    </p:spTree>
    <p:extLst>
      <p:ext uri="{BB962C8B-B14F-4D97-AF65-F5344CB8AC3E}">
        <p14:creationId xmlns:p14="http://schemas.microsoft.com/office/powerpoint/2010/main" val="1062189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Análisis</a:t>
            </a:r>
            <a:r>
              <a:rPr lang="en-US" dirty="0" smtClean="0"/>
              <a:t> de los </a:t>
            </a:r>
            <a:r>
              <a:rPr lang="en-US" dirty="0" err="1" smtClean="0"/>
              <a:t>accidentes</a:t>
            </a:r>
            <a:r>
              <a:rPr lang="en-US" dirty="0" smtClean="0"/>
              <a:t> </a:t>
            </a:r>
            <a:r>
              <a:rPr lang="en-US" dirty="0" err="1" smtClean="0"/>
              <a:t>y</a:t>
            </a:r>
            <a:r>
              <a:rPr lang="en-US" dirty="0" smtClean="0"/>
              <a:t> los </a:t>
            </a:r>
            <a:r>
              <a:rPr lang="en-US" dirty="0" err="1" smtClean="0"/>
              <a:t>registros</a:t>
            </a:r>
            <a:endParaRPr lang="en-US" sz="1100" dirty="0"/>
          </a:p>
        </p:txBody>
      </p:sp>
      <p:sp>
        <p:nvSpPr>
          <p:cNvPr id="3" name="Content Placeholder 2"/>
          <p:cNvSpPr>
            <a:spLocks noGrp="1"/>
          </p:cNvSpPr>
          <p:nvPr>
            <p:ph idx="1"/>
          </p:nvPr>
        </p:nvSpPr>
        <p:spPr/>
        <p:txBody>
          <a:bodyPr>
            <a:normAutofit/>
          </a:bodyPr>
          <a:lstStyle/>
          <a:p>
            <a:pPr marL="137160" indent="0">
              <a:buNone/>
            </a:pPr>
            <a:r>
              <a:rPr lang="es-ES_tradnl" dirty="0" smtClean="0"/>
              <a:t>Se deberían analizar los registros de las lesiones y las enfermedades para identificar patrones que se repiten en el tiempo, con el fin de permitir que se aborden y prevengan los peligros.</a:t>
            </a:r>
          </a:p>
          <a:p>
            <a:pPr marL="137160" indent="0">
              <a:buNone/>
            </a:pPr>
            <a:r>
              <a:rPr lang="es-ES_tradnl" dirty="0" smtClean="0"/>
              <a:t>Esto incluye la revisión de: </a:t>
            </a:r>
          </a:p>
          <a:p>
            <a:pPr marL="137160" indent="0">
              <a:buNone/>
            </a:pPr>
            <a:r>
              <a:rPr lang="es-ES_tradnl" dirty="0" smtClean="0"/>
              <a:t>Los Diarios 300 de OSHA, </a:t>
            </a:r>
          </a:p>
          <a:p>
            <a:pPr marL="137160" indent="0">
              <a:buNone/>
            </a:pPr>
            <a:r>
              <a:rPr lang="es-ES_tradnl" dirty="0" smtClean="0"/>
              <a:t>Los formularios 301 de OSHA y</a:t>
            </a:r>
          </a:p>
          <a:p>
            <a:pPr marL="137160" indent="0">
              <a:buNone/>
            </a:pPr>
            <a:r>
              <a:rPr lang="es-ES_tradnl" dirty="0" smtClean="0"/>
              <a:t>Los informes de indemnizaciones por accidentes de trabajo. </a:t>
            </a:r>
            <a:endParaRPr lang="es-ES_tradnl" dirty="0"/>
          </a:p>
        </p:txBody>
      </p:sp>
    </p:spTree>
    <p:extLst>
      <p:ext uri="{BB962C8B-B14F-4D97-AF65-F5344CB8AC3E}">
        <p14:creationId xmlns:p14="http://schemas.microsoft.com/office/powerpoint/2010/main" val="31226903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Prevención</a:t>
            </a:r>
            <a:r>
              <a:rPr lang="en-US" dirty="0" smtClean="0"/>
              <a:t> y control de los </a:t>
            </a:r>
            <a:r>
              <a:rPr lang="en-US" dirty="0" err="1" smtClean="0"/>
              <a:t>peligros</a:t>
            </a:r>
            <a:r>
              <a:rPr lang="en-US" dirty="0" smtClean="0"/>
              <a:t/>
            </a:r>
            <a:br>
              <a:rPr lang="en-US" dirty="0" smtClean="0"/>
            </a:br>
            <a:r>
              <a:rPr lang="en-US" sz="1100" dirty="0" smtClean="0">
                <a:solidFill>
                  <a:srgbClr val="000000"/>
                </a:solidFill>
                <a:latin typeface="Baskerville Old Face" pitchFamily="18" charset="0"/>
              </a:rPr>
              <a:t>SH-26274-SH4</a:t>
            </a:r>
            <a:endParaRPr lang="en-US" sz="1100" dirty="0"/>
          </a:p>
        </p:txBody>
      </p:sp>
      <p:sp>
        <p:nvSpPr>
          <p:cNvPr id="3" name="Content Placeholder 2"/>
          <p:cNvSpPr>
            <a:spLocks noGrp="1"/>
          </p:cNvSpPr>
          <p:nvPr>
            <p:ph idx="1"/>
          </p:nvPr>
        </p:nvSpPr>
        <p:spPr/>
        <p:txBody>
          <a:bodyPr>
            <a:normAutofit/>
          </a:bodyPr>
          <a:lstStyle/>
          <a:p>
            <a:pPr marL="137160" indent="0">
              <a:buNone/>
            </a:pPr>
            <a:r>
              <a:rPr lang="es-ES_tradnl" sz="2400" dirty="0" smtClean="0"/>
              <a:t>Controles administrativos: Contemplar una dotación de personal adecuada, una evaluación de las necesidades del paciente/residente y políticas restringidas de admisión. </a:t>
            </a:r>
            <a:br>
              <a:rPr lang="es-ES_tradnl" sz="2400" dirty="0" smtClean="0"/>
            </a:br>
            <a:r>
              <a:rPr lang="es-ES_tradnl" sz="2400" dirty="0" smtClean="0"/>
              <a:t/>
            </a:r>
            <a:br>
              <a:rPr lang="es-ES_tradnl" sz="2400" dirty="0" smtClean="0"/>
            </a:br>
            <a:r>
              <a:rPr lang="es-ES_tradnl" sz="2400" dirty="0" smtClean="0"/>
              <a:t>Controles técnicos: Ayudar a aislar o eliminar los riesgos del ámbito laboral, por ejemplo ofreciendo una selección y una capacitación adecuadas para el uso de aparatos o equipamientos auxiliares.</a:t>
            </a:r>
            <a:endParaRPr lang="es-ES_tradnl" sz="2400" dirty="0"/>
          </a:p>
        </p:txBody>
      </p:sp>
      <p:pic>
        <p:nvPicPr>
          <p:cNvPr id="4" name="Picture 5" descr="C:\Users\Danielle\Desktop\images.jpg" title="Dibujo de dos personas levantando a otra perso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1927" y="4710545"/>
            <a:ext cx="2767445" cy="161405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Danielle\Desktop\index.jpg" title="Foto de un persona en un columpio"/>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81000" y="5029200"/>
            <a:ext cx="165735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735431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Administración</a:t>
            </a:r>
            <a:r>
              <a:rPr lang="en-US" dirty="0" smtClean="0"/>
              <a:t> </a:t>
            </a:r>
            <a:r>
              <a:rPr lang="en-US" dirty="0" err="1" smtClean="0"/>
              <a:t>médica</a:t>
            </a:r>
            <a:r>
              <a:rPr lang="en-US" dirty="0" smtClean="0"/>
              <a:t/>
            </a:r>
            <a:br>
              <a:rPr lang="en-US" dirty="0" smtClean="0"/>
            </a:br>
            <a:r>
              <a:rPr lang="en-US" sz="1100" dirty="0" smtClean="0">
                <a:solidFill>
                  <a:srgbClr val="000000"/>
                </a:solidFill>
                <a:latin typeface="Baskerville Old Face" pitchFamily="18" charset="0"/>
              </a:rPr>
              <a:t>SH-26274-SH4</a:t>
            </a:r>
            <a:endParaRPr lang="en-US" sz="1100" dirty="0"/>
          </a:p>
        </p:txBody>
      </p:sp>
      <p:sp>
        <p:nvSpPr>
          <p:cNvPr id="3" name="Content Placeholder 2"/>
          <p:cNvSpPr>
            <a:spLocks noGrp="1"/>
          </p:cNvSpPr>
          <p:nvPr>
            <p:ph idx="1"/>
          </p:nvPr>
        </p:nvSpPr>
        <p:spPr/>
        <p:txBody>
          <a:bodyPr>
            <a:normAutofit lnSpcReduction="10000"/>
          </a:bodyPr>
          <a:lstStyle/>
          <a:p>
            <a:pPr marL="137160" indent="0">
              <a:buNone/>
            </a:pPr>
            <a:r>
              <a:rPr lang="es-ES_tradnl" dirty="0" smtClean="0"/>
              <a:t>Un registro adecuado de lesiones y enfermedades.</a:t>
            </a:r>
            <a:br>
              <a:rPr lang="es-ES_tradnl" dirty="0" smtClean="0"/>
            </a:br>
            <a:r>
              <a:rPr lang="es-ES_tradnl" dirty="0" smtClean="0"/>
              <a:t/>
            </a:r>
            <a:br>
              <a:rPr lang="es-ES_tradnl" dirty="0" smtClean="0"/>
            </a:br>
            <a:r>
              <a:rPr lang="es-ES_tradnl" dirty="0" smtClean="0"/>
              <a:t>Una identificación temprana y un tratamiento de los empleados lesionados.</a:t>
            </a:r>
            <a:br>
              <a:rPr lang="es-ES_tradnl" dirty="0" smtClean="0"/>
            </a:br>
            <a:r>
              <a:rPr lang="es-ES_tradnl" dirty="0" smtClean="0"/>
              <a:t/>
            </a:r>
            <a:br>
              <a:rPr lang="es-ES_tradnl" dirty="0" smtClean="0"/>
            </a:br>
            <a:r>
              <a:rPr lang="es-ES_tradnl" dirty="0" smtClean="0"/>
              <a:t>Restricciones laborales como “Trabajo liviano” o “No levantar peso” durante los periodos de recuperación.</a:t>
            </a:r>
            <a:br>
              <a:rPr lang="es-ES_tradnl" dirty="0" smtClean="0"/>
            </a:br>
            <a:r>
              <a:rPr lang="es-ES_tradnl" dirty="0" smtClean="0"/>
              <a:t/>
            </a:r>
            <a:br>
              <a:rPr lang="es-ES_tradnl" dirty="0" smtClean="0"/>
            </a:br>
            <a:r>
              <a:rPr lang="es-ES_tradnl" dirty="0" smtClean="0"/>
              <a:t>Un monitoreo sistemático de los empleados lesionados para identificar cuándo están preparados para regresar a sus tareas regulares.</a:t>
            </a:r>
          </a:p>
          <a:p>
            <a:pPr marL="137160" indent="0">
              <a:buNone/>
            </a:pPr>
            <a:endParaRPr lang="es-ES_tradnl" dirty="0"/>
          </a:p>
        </p:txBody>
      </p:sp>
    </p:spTree>
    <p:extLst>
      <p:ext uri="{BB962C8B-B14F-4D97-AF65-F5344CB8AC3E}">
        <p14:creationId xmlns:p14="http://schemas.microsoft.com/office/powerpoint/2010/main" val="368892147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Educación</a:t>
            </a:r>
            <a:r>
              <a:rPr lang="en-US" dirty="0" smtClean="0"/>
              <a:t> </a:t>
            </a:r>
            <a:r>
              <a:rPr lang="en-US" dirty="0" err="1" smtClean="0"/>
              <a:t>y</a:t>
            </a:r>
            <a:r>
              <a:rPr lang="en-US" dirty="0" smtClean="0"/>
              <a:t> </a:t>
            </a:r>
            <a:r>
              <a:rPr lang="en-US" dirty="0" err="1" smtClean="0"/>
              <a:t>capacitación</a:t>
            </a:r>
            <a:r>
              <a:rPr lang="en-US" dirty="0" smtClean="0"/>
              <a:t/>
            </a:r>
            <a:br>
              <a:rPr lang="en-US" dirty="0" smtClean="0"/>
            </a:br>
            <a:endParaRPr lang="en-US" sz="1100" dirty="0"/>
          </a:p>
        </p:txBody>
      </p:sp>
      <p:sp>
        <p:nvSpPr>
          <p:cNvPr id="3" name="Content Placeholder 2"/>
          <p:cNvSpPr>
            <a:spLocks noGrp="1"/>
          </p:cNvSpPr>
          <p:nvPr>
            <p:ph idx="1"/>
          </p:nvPr>
        </p:nvSpPr>
        <p:spPr/>
        <p:txBody>
          <a:bodyPr>
            <a:noAutofit/>
          </a:bodyPr>
          <a:lstStyle/>
          <a:p>
            <a:endParaRPr lang="es-ES_tradnl" sz="1600" dirty="0" smtClean="0"/>
          </a:p>
          <a:p>
            <a:pPr marL="137160" indent="0">
              <a:buNone/>
            </a:pPr>
            <a:r>
              <a:rPr lang="es-ES_tradnl" sz="1600" dirty="0" smtClean="0"/>
              <a:t>Brindar educación y capacitación a los trabajadores en un idioma y con un vocabulario que ellos puedan comprender de modo tal que con seguridad conozcan: </a:t>
            </a:r>
          </a:p>
          <a:p>
            <a:pPr marL="137160" indent="0">
              <a:buNone/>
            </a:pPr>
            <a:endParaRPr lang="es-ES_tradnl" sz="1600" dirty="0" smtClean="0"/>
          </a:p>
          <a:p>
            <a:pPr marL="137160" indent="0">
              <a:buNone/>
            </a:pPr>
            <a:r>
              <a:rPr lang="es-ES_tradnl" sz="1600" dirty="0" smtClean="0"/>
              <a:t>Los procedimientos para denunciar lesiones, enfermedades y preocupaciones sobre la seguridad y la salud.</a:t>
            </a:r>
          </a:p>
          <a:p>
            <a:pPr marL="137160" indent="0">
              <a:buNone/>
            </a:pPr>
            <a:endParaRPr lang="es-ES_tradnl" sz="1600" dirty="0" smtClean="0"/>
          </a:p>
          <a:p>
            <a:pPr marL="137160" indent="0">
              <a:buNone/>
            </a:pPr>
            <a:r>
              <a:rPr lang="es-ES_tradnl" sz="1600" dirty="0" smtClean="0"/>
              <a:t>Cómo reconocer los peligros.</a:t>
            </a:r>
          </a:p>
          <a:p>
            <a:pPr marL="137160" indent="0">
              <a:buNone/>
            </a:pPr>
            <a:endParaRPr lang="es-ES_tradnl" sz="1600" dirty="0" smtClean="0"/>
          </a:p>
          <a:p>
            <a:pPr marL="137160" indent="0">
              <a:buNone/>
            </a:pPr>
            <a:r>
              <a:rPr lang="es-ES_tradnl" sz="1600" dirty="0" smtClean="0"/>
              <a:t>Formas de eliminar, controlar o reducir los peligros.</a:t>
            </a:r>
          </a:p>
          <a:p>
            <a:pPr marL="137160" indent="0">
              <a:buNone/>
            </a:pPr>
            <a:endParaRPr lang="es-ES_tradnl" sz="1600" dirty="0" smtClean="0"/>
          </a:p>
          <a:p>
            <a:pPr marL="137160" indent="0">
              <a:buNone/>
            </a:pPr>
            <a:r>
              <a:rPr lang="es-ES_tradnl" sz="1600" dirty="0" smtClean="0"/>
              <a:t>Los elementos del programa.</a:t>
            </a:r>
          </a:p>
          <a:p>
            <a:pPr marL="137160" indent="0">
              <a:buNone/>
            </a:pPr>
            <a:endParaRPr lang="es-ES_tradnl" sz="1600" dirty="0" smtClean="0"/>
          </a:p>
          <a:p>
            <a:pPr marL="137160" indent="0">
              <a:buNone/>
            </a:pPr>
            <a:r>
              <a:rPr lang="es-ES_tradnl" sz="1600" dirty="0" smtClean="0"/>
              <a:t>Cómo participar en el programa.</a:t>
            </a:r>
          </a:p>
          <a:p>
            <a:pPr marL="137160" indent="0">
              <a:buNone/>
            </a:pPr>
            <a:endParaRPr lang="es-ES_tradnl" sz="1600" dirty="0" smtClean="0"/>
          </a:p>
          <a:p>
            <a:pPr marL="137160" indent="0">
              <a:buNone/>
            </a:pPr>
            <a:r>
              <a:rPr lang="es-ES_tradnl" sz="1600" dirty="0" smtClean="0"/>
              <a:t>Llevar a cabo periódicamente programas de repaso de educación y capacitación.</a:t>
            </a:r>
            <a:endParaRPr lang="es-ES_tradnl" sz="1600" dirty="0"/>
          </a:p>
        </p:txBody>
      </p:sp>
    </p:spTree>
    <p:extLst>
      <p:ext uri="{BB962C8B-B14F-4D97-AF65-F5344CB8AC3E}">
        <p14:creationId xmlns:p14="http://schemas.microsoft.com/office/powerpoint/2010/main" val="145215099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smtClean="0"/>
              <a:t>Evaluación y mejora de los programas</a:t>
            </a:r>
            <a:endParaRPr lang="en-US" dirty="0"/>
          </a:p>
        </p:txBody>
      </p:sp>
      <p:sp>
        <p:nvSpPr>
          <p:cNvPr id="3" name="Content Placeholder 2"/>
          <p:cNvSpPr>
            <a:spLocks noGrp="1"/>
          </p:cNvSpPr>
          <p:nvPr>
            <p:ph idx="1"/>
          </p:nvPr>
        </p:nvSpPr>
        <p:spPr/>
        <p:txBody>
          <a:bodyPr>
            <a:normAutofit/>
          </a:bodyPr>
          <a:lstStyle/>
          <a:p>
            <a:r>
              <a:rPr lang="es-ES_tradnl" dirty="0" smtClean="0"/>
              <a:t>Llevar a cabo una revisión periódica del programa para determinar si se lo ha implementado tal como se lo diseñó y si avanza hacia el logro de sus objetivos.</a:t>
            </a:r>
          </a:p>
          <a:p>
            <a:r>
              <a:rPr lang="es-ES_tradnl" dirty="0" smtClean="0"/>
              <a:t>Modificar el programa, según sea necesario, para corregir las deficiencias. </a:t>
            </a:r>
          </a:p>
          <a:p>
            <a:r>
              <a:rPr lang="es-ES_tradnl" dirty="0" smtClean="0"/>
              <a:t>Buscar constantemente formas de mejorar el programa. </a:t>
            </a:r>
            <a:endParaRPr lang="es-ES_tradnl" dirty="0"/>
          </a:p>
        </p:txBody>
      </p:sp>
    </p:spTree>
    <p:extLst>
      <p:ext uri="{BB962C8B-B14F-4D97-AF65-F5344CB8AC3E}">
        <p14:creationId xmlns:p14="http://schemas.microsoft.com/office/powerpoint/2010/main" val="27978579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err="1" smtClean="0"/>
              <a:t>Pautas</a:t>
            </a:r>
            <a:r>
              <a:rPr lang="en-US" sz="4400" dirty="0" smtClean="0"/>
              <a:t> </a:t>
            </a:r>
            <a:r>
              <a:rPr lang="en-US" sz="4400" dirty="0" err="1" smtClean="0"/>
              <a:t>para</a:t>
            </a:r>
            <a:r>
              <a:rPr lang="en-US" sz="4400" dirty="0" smtClean="0"/>
              <a:t> el </a:t>
            </a:r>
            <a:r>
              <a:rPr lang="en-US" sz="4400" dirty="0" err="1" smtClean="0"/>
              <a:t>levantamiento</a:t>
            </a:r>
            <a:endParaRPr lang="en-US" sz="1100" dirty="0"/>
          </a:p>
        </p:txBody>
      </p:sp>
      <p:sp>
        <p:nvSpPr>
          <p:cNvPr id="3" name="Content Placeholder 2"/>
          <p:cNvSpPr>
            <a:spLocks noGrp="1"/>
          </p:cNvSpPr>
          <p:nvPr>
            <p:ph idx="1"/>
          </p:nvPr>
        </p:nvSpPr>
        <p:spPr/>
        <p:txBody>
          <a:bodyPr>
            <a:noAutofit/>
          </a:bodyPr>
          <a:lstStyle/>
          <a:p>
            <a:pPr marL="137160" indent="0">
              <a:buNone/>
            </a:pPr>
            <a:r>
              <a:rPr lang="es-ES_tradnl" sz="1900" dirty="0" smtClean="0"/>
              <a:t>Nunca trasladar a los pacientes/residentes si se ha perdido el equilibrio.</a:t>
            </a:r>
            <a:br>
              <a:rPr lang="es-ES_tradnl" sz="1900" dirty="0" smtClean="0"/>
            </a:br>
            <a:endParaRPr lang="es-ES_tradnl" sz="1900" dirty="0" smtClean="0"/>
          </a:p>
          <a:p>
            <a:pPr marL="137160" indent="0">
              <a:buNone/>
            </a:pPr>
            <a:r>
              <a:rPr lang="es-ES_tradnl" sz="1900" dirty="0" smtClean="0"/>
              <a:t>Levantar el peso cerca del cuerpo.</a:t>
            </a:r>
            <a:br>
              <a:rPr lang="es-ES_tradnl" sz="1900" dirty="0" smtClean="0"/>
            </a:br>
            <a:endParaRPr lang="es-ES_tradnl" sz="1900" dirty="0" smtClean="0"/>
          </a:p>
          <a:p>
            <a:pPr marL="137160" indent="0">
              <a:buNone/>
            </a:pPr>
            <a:r>
              <a:rPr lang="es-ES_tradnl" sz="1900" dirty="0" smtClean="0"/>
              <a:t>Nunca levantar a alguien solo, en particular a un paciente/residente caído: levantar en equipo o utilizar ayuda mecánica.</a:t>
            </a:r>
            <a:br>
              <a:rPr lang="es-ES_tradnl" sz="1900" dirty="0" smtClean="0"/>
            </a:br>
            <a:endParaRPr lang="es-ES_tradnl" sz="1900" dirty="0" smtClean="0"/>
          </a:p>
          <a:p>
            <a:pPr marL="137160" indent="0">
              <a:buNone/>
            </a:pPr>
            <a:r>
              <a:rPr lang="es-ES_tradnl" sz="1900" dirty="0" smtClean="0"/>
              <a:t>Limitar el número de levantamientos permitidos por trabajador por día.</a:t>
            </a:r>
            <a:br>
              <a:rPr lang="es-ES_tradnl" sz="1900" dirty="0" smtClean="0"/>
            </a:br>
            <a:endParaRPr lang="es-ES_tradnl" sz="1900" dirty="0" smtClean="0"/>
          </a:p>
          <a:p>
            <a:pPr marL="137160" indent="0">
              <a:buNone/>
            </a:pPr>
            <a:r>
              <a:rPr lang="es-ES_tradnl" sz="1900" dirty="0" smtClean="0"/>
              <a:t>Evitar el levantamiento de mucho peso en especial con la columna en rotación.</a:t>
            </a:r>
            <a:br>
              <a:rPr lang="es-ES_tradnl" sz="1900" dirty="0" smtClean="0"/>
            </a:br>
            <a:r>
              <a:rPr lang="es-ES_tradnl" sz="1900" dirty="0" smtClean="0"/>
              <a:t/>
            </a:r>
            <a:br>
              <a:rPr lang="es-ES_tradnl" sz="1900" dirty="0" smtClean="0"/>
            </a:br>
            <a:r>
              <a:rPr lang="es-ES_tradnl" sz="1900" dirty="0" smtClean="0"/>
              <a:t>Capacitarse sobre cuándo y cómo usar ayuda mecánica.</a:t>
            </a:r>
          </a:p>
          <a:p>
            <a:endParaRPr lang="es-ES_tradnl" sz="2000" dirty="0"/>
          </a:p>
        </p:txBody>
      </p:sp>
    </p:spTree>
    <p:extLst>
      <p:ext uri="{BB962C8B-B14F-4D97-AF65-F5344CB8AC3E}">
        <p14:creationId xmlns:p14="http://schemas.microsoft.com/office/powerpoint/2010/main" val="29313368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err="1" smtClean="0"/>
              <a:t>Pautas</a:t>
            </a:r>
            <a:r>
              <a:rPr lang="en-US" sz="4000" dirty="0" smtClean="0"/>
              <a:t> para el </a:t>
            </a:r>
            <a:r>
              <a:rPr lang="en-US" sz="4000" dirty="0" err="1" smtClean="0"/>
              <a:t>levantamiento</a:t>
            </a:r>
            <a:r>
              <a:rPr lang="en-US" sz="4000" dirty="0" smtClean="0"/>
              <a:t> </a:t>
            </a:r>
            <a:endParaRPr lang="en-US" sz="1100" dirty="0"/>
          </a:p>
        </p:txBody>
      </p:sp>
      <p:pic>
        <p:nvPicPr>
          <p:cNvPr id="10242" name="Picture 2" descr="C:\Users\Danielle\Desktop\images.jpg" title="mágenes que muestran cómo levantar desde una posición en cuclilla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3962400"/>
            <a:ext cx="3810000" cy="1706880"/>
          </a:xfrm>
          <a:prstGeom prst="rect">
            <a:avLst/>
          </a:prstGeom>
          <a:noFill/>
          <a:extLst>
            <a:ext uri="{909E8E84-426E-40DD-AFC4-6F175D3DCCD1}">
              <a14:hiddenFill xmlns:a14="http://schemas.microsoft.com/office/drawing/2010/main">
                <a:solidFill>
                  <a:srgbClr val="FFFFFF"/>
                </a:solidFill>
              </a14:hiddenFill>
            </a:ext>
          </a:extLst>
        </p:spPr>
      </p:pic>
      <p:pic>
        <p:nvPicPr>
          <p:cNvPr id="10243" name="Picture 3" descr="C:\Users\Danielle\Desktop\images3.jpg" title="Imágenes que muestran cómo levantar desde un punto doblado saber en la posición del pis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1227247"/>
            <a:ext cx="2838450" cy="2125553"/>
          </a:xfrm>
          <a:prstGeom prst="rect">
            <a:avLst/>
          </a:prstGeom>
          <a:noFill/>
          <a:extLst>
            <a:ext uri="{909E8E84-426E-40DD-AFC4-6F175D3DCCD1}">
              <a14:hiddenFill xmlns:a14="http://schemas.microsoft.com/office/drawing/2010/main">
                <a:solidFill>
                  <a:srgbClr val="FFFFFF"/>
                </a:solidFill>
              </a14:hiddenFill>
            </a:ext>
          </a:extLst>
        </p:spPr>
      </p:pic>
      <p:pic>
        <p:nvPicPr>
          <p:cNvPr id="10244" name="Picture 4" descr="C:\Users\Danielle\Desktop\images1.jpg" title="Dibujo que muestra cómo levantar al paciente de la cama a una posición de pi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1627296"/>
            <a:ext cx="2895600" cy="1877904"/>
          </a:xfrm>
          <a:prstGeom prst="rect">
            <a:avLst/>
          </a:prstGeom>
          <a:noFill/>
          <a:extLst>
            <a:ext uri="{909E8E84-426E-40DD-AFC4-6F175D3DCCD1}">
              <a14:hiddenFill xmlns:a14="http://schemas.microsoft.com/office/drawing/2010/main">
                <a:solidFill>
                  <a:srgbClr val="FFFFFF"/>
                </a:solidFill>
              </a14:hiddenFill>
            </a:ext>
          </a:extLst>
        </p:spPr>
      </p:pic>
      <p:pic>
        <p:nvPicPr>
          <p:cNvPr id="10245" name="Picture 5" descr="C:\Users\Danielle\Desktop\images5.jpg" title="Imagen de dos trabajadores de la salud que utilizan un dispositivo de levantamiento de pesas para ayudar a un paciente desde una posición sentada a una posición de pi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0" y="3505200"/>
            <a:ext cx="358140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60252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78" dirty="0" smtClean="0"/>
              <a:t>Las </a:t>
            </a:r>
            <a:r>
              <a:rPr lang="en-US" sz="2778" dirty="0" err="1" smtClean="0"/>
              <a:t>tareas</a:t>
            </a:r>
            <a:r>
              <a:rPr lang="en-US" sz="2778" dirty="0" smtClean="0"/>
              <a:t> de </a:t>
            </a:r>
            <a:r>
              <a:rPr lang="en-US" sz="2778" dirty="0" err="1" smtClean="0"/>
              <a:t>movilizacion</a:t>
            </a:r>
            <a:r>
              <a:rPr lang="en-US" sz="2778" dirty="0" smtClean="0"/>
              <a:t> de </a:t>
            </a:r>
            <a:r>
              <a:rPr lang="en-US" sz="2778" dirty="0" err="1" smtClean="0"/>
              <a:t>pacientes</a:t>
            </a:r>
            <a:r>
              <a:rPr lang="en-US" sz="2778" dirty="0" smtClean="0"/>
              <a:t> </a:t>
            </a:r>
            <a:r>
              <a:rPr lang="en-US" sz="2778" dirty="0" err="1" smtClean="0"/>
              <a:t>presentan</a:t>
            </a:r>
            <a:r>
              <a:rPr lang="en-US" sz="2778" dirty="0" smtClean="0"/>
              <a:t> </a:t>
            </a:r>
            <a:r>
              <a:rPr lang="en-US" sz="2778" dirty="0" err="1" smtClean="0"/>
              <a:t>riesgos</a:t>
            </a:r>
            <a:r>
              <a:rPr lang="en-US" sz="2778" dirty="0" smtClean="0"/>
              <a:t> </a:t>
            </a:r>
            <a:r>
              <a:rPr lang="en-US" sz="2778" dirty="0" err="1" smtClean="0"/>
              <a:t>ergonómicos</a:t>
            </a:r>
            <a:r>
              <a:rPr lang="en-US" sz="2778" dirty="0" smtClean="0"/>
              <a:t> </a:t>
            </a:r>
            <a:r>
              <a:rPr lang="en-US" sz="2778" dirty="0" err="1" smtClean="0"/>
              <a:t>mayores</a:t>
            </a:r>
            <a:r>
              <a:rPr lang="en-US" sz="2778" dirty="0" smtClean="0"/>
              <a:t> </a:t>
            </a:r>
            <a:r>
              <a:rPr lang="en-US" sz="2778" dirty="0" err="1" smtClean="0"/>
              <a:t>si</a:t>
            </a:r>
            <a:r>
              <a:rPr lang="en-US" sz="2778" dirty="0" smtClean="0"/>
              <a:t>:</a:t>
            </a:r>
            <a:r>
              <a:rPr lang="en-US" dirty="0" smtClean="0"/>
              <a:t/>
            </a:r>
            <a:br>
              <a:rPr lang="en-US" dirty="0" smtClean="0"/>
            </a:br>
            <a:endParaRPr lang="en-US" sz="1100" dirty="0"/>
          </a:p>
        </p:txBody>
      </p:sp>
      <p:sp>
        <p:nvSpPr>
          <p:cNvPr id="3" name="Content Placeholder 2"/>
          <p:cNvSpPr>
            <a:spLocks noGrp="1"/>
          </p:cNvSpPr>
          <p:nvPr>
            <p:ph idx="1"/>
          </p:nvPr>
        </p:nvSpPr>
        <p:spPr>
          <a:xfrm>
            <a:off x="457200" y="1676400"/>
            <a:ext cx="8229600" cy="4709160"/>
          </a:xfrm>
        </p:spPr>
        <p:txBody>
          <a:bodyPr>
            <a:normAutofit fontScale="92500" lnSpcReduction="20000"/>
          </a:bodyPr>
          <a:lstStyle/>
          <a:p>
            <a:pPr marL="137160" indent="0">
              <a:buNone/>
            </a:pPr>
            <a:r>
              <a:rPr lang="es-ES_tradnl" dirty="0" smtClean="0"/>
              <a:t>Son repetitivas (por ejemplo, girar a mano reiteradamente las manivelas para ajustar las camas),</a:t>
            </a:r>
            <a:br>
              <a:rPr lang="es-ES_tradnl" dirty="0" smtClean="0"/>
            </a:br>
            <a:r>
              <a:rPr lang="es-ES_tradnl" dirty="0" smtClean="0"/>
              <a:t/>
            </a:r>
            <a:br>
              <a:rPr lang="es-ES_tradnl" dirty="0" smtClean="0"/>
            </a:br>
            <a:r>
              <a:rPr lang="es-ES_tradnl" dirty="0" smtClean="0"/>
              <a:t>Se hacen en posturas incómodas (por ejemplo, estirarse sobre la cama para levantar pacientes/residentes)</a:t>
            </a:r>
            <a:br>
              <a:rPr lang="es-ES_tradnl" dirty="0" smtClean="0"/>
            </a:br>
            <a:r>
              <a:rPr lang="es-ES_tradnl" dirty="0" smtClean="0"/>
              <a:t/>
            </a:r>
            <a:br>
              <a:rPr lang="es-ES_tradnl" dirty="0" smtClean="0"/>
            </a:br>
            <a:r>
              <a:rPr lang="es-ES_tradnl" dirty="0" smtClean="0"/>
              <a:t>Se hacen empleando una gran cantidad de fuerza (por ejemplo, empujar las sillas o las camillas en caminos con cambio de altura o hacia arriba en rampas),</a:t>
            </a:r>
            <a:br>
              <a:rPr lang="es-ES_tradnl" dirty="0" smtClean="0"/>
            </a:br>
            <a:r>
              <a:rPr lang="es-ES_tradnl" dirty="0" smtClean="0"/>
              <a:t/>
            </a:r>
            <a:br>
              <a:rPr lang="es-ES_tradnl" dirty="0" smtClean="0"/>
            </a:br>
            <a:r>
              <a:rPr lang="es-ES_tradnl" dirty="0" smtClean="0"/>
              <a:t>Se levantan mucho peso (por ejemplo, alzar solo y manualmente a pacientes/residentes inmóviles), o se combinan estos factores. </a:t>
            </a:r>
            <a:endParaRPr lang="es-ES_tradnl" dirty="0"/>
          </a:p>
        </p:txBody>
      </p:sp>
    </p:spTree>
    <p:extLst>
      <p:ext uri="{BB962C8B-B14F-4D97-AF65-F5344CB8AC3E}">
        <p14:creationId xmlns:p14="http://schemas.microsoft.com/office/powerpoint/2010/main" val="273333242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Entre </a:t>
            </a:r>
            <a:r>
              <a:rPr lang="en-US" dirty="0" err="1" smtClean="0"/>
              <a:t>otros</a:t>
            </a:r>
            <a:r>
              <a:rPr lang="en-US" dirty="0" smtClean="0"/>
              <a:t> </a:t>
            </a:r>
            <a:r>
              <a:rPr lang="en-US" dirty="0" err="1" smtClean="0"/>
              <a:t>riesgos</a:t>
            </a:r>
            <a:r>
              <a:rPr lang="en-US" dirty="0" smtClean="0"/>
              <a:t> se </a:t>
            </a:r>
            <a:r>
              <a:rPr lang="en-US" dirty="0" err="1" smtClean="0"/>
              <a:t>incluyen</a:t>
            </a:r>
            <a:r>
              <a:rPr lang="en-US" dirty="0" smtClean="0"/>
              <a:t>:</a:t>
            </a:r>
            <a:endParaRPr lang="en-US" sz="1100" dirty="0"/>
          </a:p>
        </p:txBody>
      </p:sp>
      <p:sp>
        <p:nvSpPr>
          <p:cNvPr id="3" name="Content Placeholder 2"/>
          <p:cNvSpPr>
            <a:spLocks noGrp="1"/>
          </p:cNvSpPr>
          <p:nvPr>
            <p:ph idx="1"/>
          </p:nvPr>
        </p:nvSpPr>
        <p:spPr/>
        <p:txBody>
          <a:bodyPr>
            <a:normAutofit fontScale="92500" lnSpcReduction="20000"/>
          </a:bodyPr>
          <a:lstStyle/>
          <a:p>
            <a:pPr marL="137160" indent="0">
              <a:buNone/>
            </a:pPr>
            <a:r>
              <a:rPr lang="es-ES_tradnl" dirty="0" smtClean="0"/>
              <a:t>Sobreesfuerzo; tratar de evitar que un paciente/residente caiga o alzar a un paciente/residente del piso o de la cama.</a:t>
            </a:r>
            <a:br>
              <a:rPr lang="es-ES_tradnl" dirty="0" smtClean="0"/>
            </a:br>
            <a:r>
              <a:rPr lang="es-ES_tradnl" dirty="0" smtClean="0"/>
              <a:t/>
            </a:r>
            <a:br>
              <a:rPr lang="es-ES_tradnl" dirty="0" smtClean="0"/>
            </a:br>
            <a:r>
              <a:rPr lang="es-ES_tradnl" dirty="0" smtClean="0"/>
              <a:t>Numerosos levantamientos por turno (más de 20). </a:t>
            </a:r>
            <a:br>
              <a:rPr lang="es-ES_tradnl" dirty="0" smtClean="0"/>
            </a:br>
            <a:r>
              <a:rPr lang="es-ES_tradnl" dirty="0" smtClean="0"/>
              <a:t/>
            </a:r>
            <a:br>
              <a:rPr lang="es-ES_tradnl" dirty="0" smtClean="0"/>
            </a:br>
            <a:r>
              <a:rPr lang="es-ES_tradnl" dirty="0" smtClean="0"/>
              <a:t>Levantar solo, sin personal disponible para ayudar.</a:t>
            </a:r>
            <a:br>
              <a:rPr lang="es-ES_tradnl" dirty="0" smtClean="0"/>
            </a:br>
            <a:r>
              <a:rPr lang="es-ES_tradnl" dirty="0" smtClean="0"/>
              <a:t/>
            </a:r>
            <a:br>
              <a:rPr lang="es-ES_tradnl" dirty="0" smtClean="0"/>
            </a:br>
            <a:r>
              <a:rPr lang="es-ES_tradnl" dirty="0" smtClean="0"/>
              <a:t>Levantar pacientes/residentes que no cooperan o están confusos.</a:t>
            </a:r>
            <a:br>
              <a:rPr lang="es-ES_tradnl" dirty="0" smtClean="0"/>
            </a:br>
            <a:r>
              <a:rPr lang="es-ES_tradnl" dirty="0" smtClean="0"/>
              <a:t/>
            </a:r>
            <a:br>
              <a:rPr lang="es-ES_tradnl" dirty="0" smtClean="0"/>
            </a:br>
            <a:r>
              <a:rPr lang="es-ES_tradnl" dirty="0" smtClean="0"/>
              <a:t>Levantar pacientes/residentes que no pueden aguantar su propio peso.</a:t>
            </a:r>
            <a:br>
              <a:rPr lang="es-ES_tradnl" dirty="0" smtClean="0"/>
            </a:br>
            <a:endParaRPr lang="es-ES_tradnl" dirty="0"/>
          </a:p>
        </p:txBody>
      </p:sp>
    </p:spTree>
    <p:extLst>
      <p:ext uri="{BB962C8B-B14F-4D97-AF65-F5344CB8AC3E}">
        <p14:creationId xmlns:p14="http://schemas.microsoft.com/office/powerpoint/2010/main" val="95350286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Soluciones</a:t>
            </a:r>
            <a:r>
              <a:rPr lang="en-US" dirty="0" smtClean="0"/>
              <a:t> </a:t>
            </a:r>
            <a:r>
              <a:rPr lang="en-US" dirty="0" err="1" smtClean="0"/>
              <a:t>posibles</a:t>
            </a:r>
            <a:r>
              <a:rPr lang="en-US" dirty="0" smtClean="0"/>
              <a:t/>
            </a:r>
            <a:br>
              <a:rPr lang="en-US" dirty="0" smtClean="0"/>
            </a:br>
            <a:endParaRPr lang="en-US" sz="1100" dirty="0"/>
          </a:p>
        </p:txBody>
      </p:sp>
      <p:sp>
        <p:nvSpPr>
          <p:cNvPr id="3" name="Content Placeholder 2"/>
          <p:cNvSpPr>
            <a:spLocks noGrp="1"/>
          </p:cNvSpPr>
          <p:nvPr>
            <p:ph idx="1"/>
          </p:nvPr>
        </p:nvSpPr>
        <p:spPr/>
        <p:txBody>
          <a:bodyPr/>
          <a:lstStyle/>
          <a:p>
            <a:pPr marL="137160" indent="0">
              <a:buNone/>
            </a:pPr>
            <a:r>
              <a:rPr lang="es-ES_tradnl" dirty="0" smtClean="0"/>
              <a:t>Las buenas prácticas laborales incluyen la identificación continua de las tareas más riesgosas y la implementación de controles técnicos y de prácticas laborales para ayudar a reducir o prevenir las lesiones en esas tareas. Recuerde:</a:t>
            </a:r>
            <a:r>
              <a:rPr lang="es-ES_tradnl" dirty="0" smtClean="0">
                <a:solidFill>
                  <a:schemeClr val="bg1"/>
                </a:solidFill>
                <a:hlinkClick r:id="rId2" tooltip="OSHA recommends minimizing manual lifting of patients/residents in all cases and eliminating lifting when possible"/>
              </a:rPr>
              <a:t>OSHA recomienda minimizar el levantamiento manual de pacientes en todos los casos, y eliminar el levantamiento cuando sea posible</a:t>
            </a:r>
            <a:r>
              <a:rPr lang="es-ES_tradnl" dirty="0" smtClean="0">
                <a:solidFill>
                  <a:schemeClr val="bg1"/>
                </a:solidFill>
              </a:rPr>
              <a:t>.</a:t>
            </a:r>
            <a:endParaRPr lang="es-ES_tradnl" dirty="0"/>
          </a:p>
        </p:txBody>
      </p:sp>
    </p:spTree>
    <p:extLst>
      <p:ext uri="{BB962C8B-B14F-4D97-AF65-F5344CB8AC3E}">
        <p14:creationId xmlns:p14="http://schemas.microsoft.com/office/powerpoint/2010/main" val="16849672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effectLst>
                  <a:outerShdw blurRad="38100" dist="38100" dir="2700000" algn="tl">
                    <a:srgbClr val="000000">
                      <a:alpha val="43137"/>
                    </a:srgbClr>
                  </a:outerShdw>
                </a:effectLst>
              </a:rPr>
              <a:t>¿</a:t>
            </a:r>
            <a:r>
              <a:rPr lang="en-US" b="1" dirty="0" err="1" smtClean="0">
                <a:effectLst>
                  <a:outerShdw blurRad="38100" dist="38100" dir="2700000" algn="tl">
                    <a:srgbClr val="000000">
                      <a:alpha val="43137"/>
                    </a:srgbClr>
                  </a:outerShdw>
                </a:effectLst>
              </a:rPr>
              <a:t>Por</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qué</a:t>
            </a:r>
            <a:r>
              <a:rPr lang="en-US" b="1" dirty="0" smtClean="0">
                <a:effectLst>
                  <a:outerShdw blurRad="38100" dist="38100" dir="2700000" algn="tl">
                    <a:srgbClr val="000000">
                      <a:alpha val="43137"/>
                    </a:srgbClr>
                  </a:outerShdw>
                </a:effectLst>
              </a:rPr>
              <a:t> OSHA </a:t>
            </a:r>
            <a:r>
              <a:rPr lang="en-US" b="1" dirty="0" err="1" smtClean="0">
                <a:effectLst>
                  <a:outerShdw blurRad="38100" dist="38100" dir="2700000" algn="tl">
                    <a:srgbClr val="000000">
                      <a:alpha val="43137"/>
                    </a:srgbClr>
                  </a:outerShdw>
                </a:effectLst>
              </a:rPr>
              <a:t>es</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importante</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para</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usted</a:t>
            </a:r>
            <a:r>
              <a:rPr lang="en-US" b="1" dirty="0" smtClean="0">
                <a:effectLst>
                  <a:outerShdw blurRad="38100" dist="38100" dir="2700000" algn="tl">
                    <a:srgbClr val="000000">
                      <a:alpha val="43137"/>
                    </a:srgbClr>
                  </a:outerShdw>
                </a:effectLst>
              </a:rPr>
              <a:t>?</a:t>
            </a:r>
            <a:br>
              <a:rPr lang="en-US" b="1" dirty="0" smtClean="0">
                <a:effectLst>
                  <a:outerShdw blurRad="38100" dist="38100" dir="2700000" algn="tl">
                    <a:srgbClr val="000000">
                      <a:alpha val="43137"/>
                    </a:srgbClr>
                  </a:outerShdw>
                </a:effectLst>
              </a:rPr>
            </a:br>
            <a:endParaRPr lang="en-US" sz="11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buFont typeface="Wingdings" panose="05000000000000000000" pitchFamily="2" charset="2"/>
              <a:buChar char="v"/>
            </a:pPr>
            <a:r>
              <a:rPr lang="es-ES_tradnl" altLang="en-US" dirty="0" smtClean="0"/>
              <a:t>OSHA comenzó porque, hasta 1970, no existían leyes nacionales sobre los riesgos para la seguridad y la salud.</a:t>
            </a:r>
          </a:p>
          <a:p>
            <a:pPr>
              <a:buFont typeface="Wingdings" panose="05000000000000000000" pitchFamily="2" charset="2"/>
              <a:buChar char="v"/>
            </a:pPr>
            <a:r>
              <a:rPr lang="es-ES_tradnl" altLang="en-US" dirty="0" smtClean="0"/>
              <a:t>En promedio, cada día mueren 15 trabajadores por lesiones laborales.</a:t>
            </a:r>
          </a:p>
          <a:p>
            <a:pPr>
              <a:buFont typeface="Wingdings" panose="05000000000000000000" pitchFamily="2" charset="2"/>
              <a:buChar char="v"/>
            </a:pPr>
            <a:r>
              <a:rPr lang="es-ES_tradnl" altLang="en-US" dirty="0" smtClean="0"/>
              <a:t>Más de 5.600 estadounidenses mueren al año por lesiones en el ámbito laboral.</a:t>
            </a:r>
          </a:p>
          <a:p>
            <a:pPr>
              <a:buFont typeface="Wingdings" panose="05000000000000000000" pitchFamily="2" charset="2"/>
              <a:buChar char="v"/>
            </a:pPr>
            <a:r>
              <a:rPr lang="es-ES_tradnl" altLang="en-US" dirty="0" smtClean="0"/>
              <a:t>Se denuncian más de 4 millones de lesiones y enfermedades no mortales.</a:t>
            </a:r>
          </a:p>
          <a:p>
            <a:pPr marL="137160" indent="0">
              <a:buNone/>
            </a:pPr>
            <a:endParaRPr lang="es-ES_tradnl" dirty="0"/>
          </a:p>
        </p:txBody>
      </p:sp>
    </p:spTree>
    <p:extLst>
      <p:ext uri="{BB962C8B-B14F-4D97-AF65-F5344CB8AC3E}">
        <p14:creationId xmlns:p14="http://schemas.microsoft.com/office/powerpoint/2010/main" val="601839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Soluciones</a:t>
            </a:r>
            <a:r>
              <a:rPr lang="en-US" dirty="0" smtClean="0"/>
              <a:t> </a:t>
            </a:r>
            <a:r>
              <a:rPr lang="en-US" dirty="0" err="1" smtClean="0"/>
              <a:t>posibles</a:t>
            </a:r>
            <a:r>
              <a:rPr lang="en-US" dirty="0" smtClean="0"/>
              <a:t> </a:t>
            </a:r>
            <a:r>
              <a:rPr lang="en-US" dirty="0" smtClean="0"/>
              <a:t/>
            </a:r>
            <a:br>
              <a:rPr lang="en-US" dirty="0" smtClean="0"/>
            </a:br>
            <a:endParaRPr lang="en-US" sz="1100" dirty="0"/>
          </a:p>
        </p:txBody>
      </p:sp>
      <p:sp>
        <p:nvSpPr>
          <p:cNvPr id="3" name="Content Placeholder 2"/>
          <p:cNvSpPr>
            <a:spLocks noGrp="1"/>
          </p:cNvSpPr>
          <p:nvPr>
            <p:ph idx="1"/>
          </p:nvPr>
        </p:nvSpPr>
        <p:spPr/>
        <p:txBody>
          <a:bodyPr/>
          <a:lstStyle/>
          <a:p>
            <a:pPr marL="137160" indent="0">
              <a:buNone/>
            </a:pPr>
            <a:r>
              <a:rPr lang="es-ES_tradnl" dirty="0" smtClean="0"/>
              <a:t>Proporcione a los empleados los aparatos y el equipamiento de ayuda adecuados para reducir los riesgos de levantar peso en exceso. </a:t>
            </a:r>
            <a:br>
              <a:rPr lang="es-ES_tradnl" dirty="0" smtClean="0"/>
            </a:br>
            <a:r>
              <a:rPr lang="es-ES_tradnl" dirty="0" smtClean="0"/>
              <a:t/>
            </a:r>
            <a:br>
              <a:rPr lang="es-ES_tradnl" dirty="0" smtClean="0"/>
            </a:br>
            <a:r>
              <a:rPr lang="es-ES_tradnl" dirty="0" smtClean="0"/>
              <a:t>La selección del equipamiento adecuado depende de las necesidades específicas de las instalaciones, los pacientes/residentes, el personal y la administración.</a:t>
            </a:r>
          </a:p>
          <a:p>
            <a:endParaRPr lang="en-US" dirty="0"/>
          </a:p>
        </p:txBody>
      </p:sp>
    </p:spTree>
    <p:extLst>
      <p:ext uri="{BB962C8B-B14F-4D97-AF65-F5344CB8AC3E}">
        <p14:creationId xmlns:p14="http://schemas.microsoft.com/office/powerpoint/2010/main" val="192907318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Aparatos</a:t>
            </a:r>
            <a:r>
              <a:rPr lang="en-US" dirty="0" smtClean="0"/>
              <a:t/>
            </a:r>
            <a:br>
              <a:rPr lang="en-US" dirty="0" smtClean="0"/>
            </a:br>
            <a:endParaRPr lang="en-US" sz="1100" dirty="0"/>
          </a:p>
        </p:txBody>
      </p:sp>
      <p:sp>
        <p:nvSpPr>
          <p:cNvPr id="3" name="Content Placeholder 2"/>
          <p:cNvSpPr>
            <a:spLocks noGrp="1"/>
          </p:cNvSpPr>
          <p:nvPr>
            <p:ph idx="1"/>
          </p:nvPr>
        </p:nvSpPr>
        <p:spPr/>
        <p:txBody>
          <a:bodyPr>
            <a:normAutofit fontScale="92500" lnSpcReduction="10000"/>
          </a:bodyPr>
          <a:lstStyle/>
          <a:p>
            <a:pPr marL="137160" indent="0">
              <a:buNone/>
            </a:pPr>
            <a:r>
              <a:rPr lang="es-ES_tradnl" b="1" dirty="0" smtClean="0">
                <a:hlinkClick r:id="rId2" tooltip="shower chairs"/>
              </a:rPr>
              <a:t>Sillas de ducha</a:t>
            </a:r>
            <a:r>
              <a:rPr lang="es-ES_tradnl" dirty="0" smtClean="0"/>
              <a:t> que caben sobre la taza del baño: el uso de este aparato puede eliminar numerosos traslados, lo cual le ahorra a los trabajadores de la salud numerosos levantamientos. Un paciente/residente se puede mover a la silla de ducha y allí permitirle usar el baño, ducharlo y devolverlo a la silla de ruedas.</a:t>
            </a:r>
            <a:br>
              <a:rPr lang="es-ES_tradnl" dirty="0" smtClean="0"/>
            </a:br>
            <a:r>
              <a:rPr lang="es-ES_tradnl" dirty="0" smtClean="0"/>
              <a:t/>
            </a:r>
            <a:br>
              <a:rPr lang="es-ES_tradnl" dirty="0" smtClean="0"/>
            </a:br>
            <a:r>
              <a:rPr lang="es-ES_tradnl" b="1" dirty="0" smtClean="0"/>
              <a:t>Cabinas para ducha</a:t>
            </a:r>
            <a:r>
              <a:rPr lang="es-ES_tradnl" dirty="0" smtClean="0"/>
              <a:t> que permiten, en pisos de superficie lisa, que las sillas de ducha entren y salgan. Se trata de una ducha estándar sin el </a:t>
            </a:r>
            <a:r>
              <a:rPr lang="es-ES_tradnl" smtClean="0"/>
              <a:t>borde delantero </a:t>
            </a:r>
            <a:r>
              <a:rPr lang="es-ES_tradnl" dirty="0" smtClean="0"/>
              <a:t>para facilitar el acceso.</a:t>
            </a:r>
            <a:endParaRPr lang="es-ES_tradnl" dirty="0"/>
          </a:p>
        </p:txBody>
      </p:sp>
    </p:spTree>
    <p:extLst>
      <p:ext uri="{BB962C8B-B14F-4D97-AF65-F5344CB8AC3E}">
        <p14:creationId xmlns:p14="http://schemas.microsoft.com/office/powerpoint/2010/main" val="134842318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Aparatos</a:t>
            </a:r>
            <a:r>
              <a:rPr lang="en-US" dirty="0" smtClean="0"/>
              <a:t/>
            </a:r>
            <a:br>
              <a:rPr lang="en-US" dirty="0" smtClean="0"/>
            </a:br>
            <a:r>
              <a:rPr lang="en-US" sz="1100" dirty="0" smtClean="0">
                <a:solidFill>
                  <a:srgbClr val="000000"/>
                </a:solidFill>
                <a:latin typeface="Baskerville Old Face" pitchFamily="18" charset="0"/>
              </a:rPr>
              <a:t>SH-26274-SH4</a:t>
            </a:r>
            <a:endParaRPr lang="en-US" sz="1100" dirty="0"/>
          </a:p>
        </p:txBody>
      </p:sp>
      <p:pic>
        <p:nvPicPr>
          <p:cNvPr id="4098" name="Picture 2" descr="C:\Users\Danielle\Desktop\images3.jpg" title="Imagen de un paciente en un carrito de sill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29000" y="2514600"/>
            <a:ext cx="2667000" cy="3177540"/>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Danielle\Desktop\images1.jpg" title="Imagen de un paciente en una silla de ducha reclinable móvi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1981200"/>
            <a:ext cx="2667000" cy="281940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C:\Users\Danielle\Desktop\images.jpg" title="Imagen de un paciente en una silla de bañ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752600"/>
            <a:ext cx="2771775"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360411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Aparatos</a:t>
            </a:r>
            <a:r>
              <a:rPr lang="en-US" dirty="0" smtClean="0"/>
              <a:t> </a:t>
            </a:r>
            <a:r>
              <a:rPr lang="en-US" dirty="0" smtClean="0"/>
              <a:t/>
            </a:r>
            <a:br>
              <a:rPr lang="en-US" dirty="0" smtClean="0"/>
            </a:br>
            <a:r>
              <a:rPr lang="en-US" sz="1100" dirty="0" smtClean="0">
                <a:solidFill>
                  <a:srgbClr val="000000"/>
                </a:solidFill>
                <a:latin typeface="Baskerville Old Face" pitchFamily="18" charset="0"/>
              </a:rPr>
              <a:t>SH-26274-SH4</a:t>
            </a:r>
            <a:endParaRPr lang="en-US" sz="1100" dirty="0"/>
          </a:p>
        </p:txBody>
      </p:sp>
      <p:sp>
        <p:nvSpPr>
          <p:cNvPr id="3" name="Content Placeholder 2"/>
          <p:cNvSpPr>
            <a:spLocks noGrp="1"/>
          </p:cNvSpPr>
          <p:nvPr>
            <p:ph idx="1"/>
          </p:nvPr>
        </p:nvSpPr>
        <p:spPr/>
        <p:txBody>
          <a:bodyPr>
            <a:normAutofit fontScale="92500" lnSpcReduction="20000"/>
          </a:bodyPr>
          <a:lstStyle/>
          <a:p>
            <a:pPr marL="137160" indent="0">
              <a:buNone/>
            </a:pPr>
            <a:r>
              <a:rPr lang="es-ES_tradnl" b="1" dirty="0" smtClean="0"/>
              <a:t>Elevadores del asiento de la taza: </a:t>
            </a:r>
            <a:r>
              <a:rPr lang="es-ES_tradnl" dirty="0" smtClean="0"/>
              <a:t>Utilice los elevadores de asientos de tazas para equiparar la altura de una silla de ruedas y el asiento de la taza del baño, y entonces hacer un traslado lateral en lugar de un levantamiento, y otro para regresar al paciente a la silla de ruedas.</a:t>
            </a:r>
            <a:br>
              <a:rPr lang="es-ES_tradnl" dirty="0" smtClean="0"/>
            </a:br>
            <a:r>
              <a:rPr lang="es-ES_tradnl" dirty="0" smtClean="0"/>
              <a:t/>
            </a:r>
            <a:br>
              <a:rPr lang="es-ES_tradnl" dirty="0" smtClean="0"/>
            </a:br>
            <a:r>
              <a:rPr lang="es-ES_tradnl" b="1" dirty="0" smtClean="0"/>
              <a:t>Equipamiento mecánico de elevación </a:t>
            </a:r>
            <a:r>
              <a:rPr lang="es-ES_tradnl" dirty="0" smtClean="0"/>
              <a:t>para ayudar a levantar a los pacientes/residentes que no pueden aguantar su propio peso. Elija un elevador que no requiera un bombeo manual para evitar los posibles trastornos por movimientos repetitivos en los brazos o los hombros de los trabajadores.</a:t>
            </a:r>
            <a:endParaRPr lang="es-ES_tradnl" dirty="0"/>
          </a:p>
        </p:txBody>
      </p:sp>
    </p:spTree>
    <p:extLst>
      <p:ext uri="{BB962C8B-B14F-4D97-AF65-F5344CB8AC3E}">
        <p14:creationId xmlns:p14="http://schemas.microsoft.com/office/powerpoint/2010/main" val="136661279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Aparatos</a:t>
            </a:r>
            <a:r>
              <a:rPr lang="en-US" dirty="0" smtClean="0"/>
              <a:t> </a:t>
            </a:r>
            <a:r>
              <a:rPr lang="en-US" dirty="0" smtClean="0"/>
              <a:t/>
            </a:r>
            <a:br>
              <a:rPr lang="en-US" dirty="0" smtClean="0"/>
            </a:br>
            <a:r>
              <a:rPr lang="en-US" sz="1100" dirty="0" smtClean="0">
                <a:solidFill>
                  <a:srgbClr val="000000"/>
                </a:solidFill>
                <a:latin typeface="Baskerville Old Face" pitchFamily="18" charset="0"/>
              </a:rPr>
              <a:t>SH-26274-SH4 </a:t>
            </a:r>
            <a:endParaRPr lang="en-US" sz="1100" dirty="0"/>
          </a:p>
        </p:txBody>
      </p:sp>
      <p:pic>
        <p:nvPicPr>
          <p:cNvPr id="5122" name="Picture 2" descr="C:\Users\Danielle\Desktop\index.jpg" title="Foto de un persona en un columpio"/>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876800" y="1752600"/>
            <a:ext cx="2743200" cy="3200400"/>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C:\Users\Danielle\Desktop\images2.jpg" title="Imagen de un elevador de asiento de inodor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752600"/>
            <a:ext cx="3124200"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397993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Aparatos</a:t>
            </a:r>
            <a:r>
              <a:rPr lang="en-US" dirty="0" smtClean="0"/>
              <a:t>  </a:t>
            </a:r>
            <a:r>
              <a:rPr lang="en-US" dirty="0" smtClean="0"/>
              <a:t/>
            </a:r>
            <a:br>
              <a:rPr lang="en-US" dirty="0" smtClean="0"/>
            </a:br>
            <a:r>
              <a:rPr lang="en-US" sz="1100" dirty="0" smtClean="0">
                <a:solidFill>
                  <a:srgbClr val="000000"/>
                </a:solidFill>
                <a:latin typeface="Baskerville Old Face" pitchFamily="18" charset="0"/>
              </a:rPr>
              <a:t>SH-26274-SH4</a:t>
            </a:r>
            <a:endParaRPr lang="en-US" sz="1100" dirty="0"/>
          </a:p>
        </p:txBody>
      </p:sp>
      <p:sp>
        <p:nvSpPr>
          <p:cNvPr id="3" name="Content Placeholder 2"/>
          <p:cNvSpPr>
            <a:spLocks noGrp="1"/>
          </p:cNvSpPr>
          <p:nvPr>
            <p:ph idx="1"/>
          </p:nvPr>
        </p:nvSpPr>
        <p:spPr/>
        <p:txBody>
          <a:bodyPr>
            <a:normAutofit/>
          </a:bodyPr>
          <a:lstStyle/>
          <a:p>
            <a:pPr marL="137160" indent="0">
              <a:buNone/>
            </a:pPr>
            <a:r>
              <a:rPr lang="es-ES_tradnl" b="1" dirty="0" smtClean="0">
                <a:hlinkClick r:id="rId2" tooltip="Sliding boards"/>
              </a:rPr>
              <a:t>Tablas deslizantes</a:t>
            </a:r>
            <a:r>
              <a:rPr lang="es-ES_tradnl" b="1" dirty="0" smtClean="0"/>
              <a:t>:</a:t>
            </a:r>
            <a:r>
              <a:rPr lang="es-ES_tradnl" dirty="0" smtClean="0"/>
              <a:t> Un panel deslizante que se utiliza debajo de los pacientes/residentes para ayudar a reducir la necesidad de levantarlos durante su traslado de la cama a la silla, o de la silla al automóvil. En lugar de alzar a los pacientes/residentes, se los desliza.</a:t>
            </a:r>
          </a:p>
          <a:p>
            <a:pPr marL="137160" indent="0">
              <a:buNone/>
            </a:pPr>
            <a:r>
              <a:rPr lang="es-ES_tradnl" b="1" dirty="0" smtClean="0">
                <a:hlinkClick r:id="rId3" tooltip="Repositioning Devices"/>
              </a:rPr>
              <a:t>Aparatos de reubicación</a:t>
            </a:r>
            <a:r>
              <a:rPr lang="es-ES_tradnl" b="1" dirty="0" smtClean="0"/>
              <a:t>:</a:t>
            </a:r>
            <a:r>
              <a:rPr lang="es-ES_tradnl" dirty="0" smtClean="0"/>
              <a:t> Jalan de la cama al paciente/residente de modo mecánico, y así eliminan las maniobras manuales del personal.</a:t>
            </a:r>
            <a:endParaRPr lang="es-ES_tradnl" dirty="0"/>
          </a:p>
        </p:txBody>
      </p:sp>
    </p:spTree>
    <p:extLst>
      <p:ext uri="{BB962C8B-B14F-4D97-AF65-F5344CB8AC3E}">
        <p14:creationId xmlns:p14="http://schemas.microsoft.com/office/powerpoint/2010/main" val="123040979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t>
            </a:r>
            <a:r>
              <a:rPr lang="en-US" dirty="0" err="1" smtClean="0"/>
              <a:t>Aparatos</a:t>
            </a:r>
            <a:r>
              <a:rPr lang="en-US" dirty="0" smtClean="0"/>
              <a:t/>
            </a:r>
            <a:br>
              <a:rPr lang="en-US" dirty="0" smtClean="0"/>
            </a:br>
            <a:r>
              <a:rPr lang="en-US" sz="1100" dirty="0" smtClean="0">
                <a:solidFill>
                  <a:srgbClr val="000000"/>
                </a:solidFill>
                <a:latin typeface="Baskerville Old Face" pitchFamily="18" charset="0"/>
              </a:rPr>
              <a:t>SH-26274-SH4</a:t>
            </a:r>
            <a:endParaRPr lang="en-US" sz="1100" dirty="0"/>
          </a:p>
        </p:txBody>
      </p:sp>
      <p:pic>
        <p:nvPicPr>
          <p:cNvPr id="6146" name="Picture 2" descr="C:\Users\Danielle\Desktop\1.jpg" title="Imagen de un trabajador sanitario que usa un cinturón para ayudar al paciente a salir de una silla de rueda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1000" y="1691986"/>
            <a:ext cx="2590800" cy="2514600"/>
          </a:xfrm>
          <a:prstGeom prst="rect">
            <a:avLst/>
          </a:prstGeom>
          <a:noFill/>
          <a:extLst>
            <a:ext uri="{909E8E84-426E-40DD-AFC4-6F175D3DCCD1}">
              <a14:hiddenFill xmlns:a14="http://schemas.microsoft.com/office/drawing/2010/main">
                <a:solidFill>
                  <a:srgbClr val="FFFFFF"/>
                </a:solidFill>
              </a14:hiddenFill>
            </a:ext>
          </a:extLst>
        </p:spPr>
      </p:pic>
      <p:pic>
        <p:nvPicPr>
          <p:cNvPr id="6147" name="Picture 3" descr="C:\Users\Danielle\Desktop\4.jpg" title="Imagen de un trabajador de salud que usa un dispositivo de reposicionamien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4038600"/>
            <a:ext cx="3657600" cy="2600325"/>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C:\Users\Danielle\Desktop\5.jpg" title="Imagen de un trabajador de salud que usa una placa deslizant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0200" y="1955222"/>
            <a:ext cx="2765280" cy="19292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343905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t>
            </a:r>
            <a:r>
              <a:rPr lang="en-US" dirty="0" err="1" smtClean="0"/>
              <a:t>Aparatos</a:t>
            </a:r>
            <a:r>
              <a:rPr lang="en-US" dirty="0" smtClean="0"/>
              <a:t/>
            </a:r>
            <a:br>
              <a:rPr lang="en-US" dirty="0" smtClean="0"/>
            </a:br>
            <a:endParaRPr lang="en-US" sz="1100" dirty="0"/>
          </a:p>
        </p:txBody>
      </p:sp>
      <p:sp>
        <p:nvSpPr>
          <p:cNvPr id="3" name="Content Placeholder 2"/>
          <p:cNvSpPr>
            <a:spLocks noGrp="1"/>
          </p:cNvSpPr>
          <p:nvPr>
            <p:ph idx="1"/>
          </p:nvPr>
        </p:nvSpPr>
        <p:spPr/>
        <p:txBody>
          <a:bodyPr/>
          <a:lstStyle/>
          <a:p>
            <a:pPr marL="137160" indent="0">
              <a:buNone/>
            </a:pPr>
            <a:r>
              <a:rPr lang="es-ES_tradnl" sz="2600" b="1" dirty="0" smtClean="0">
                <a:hlinkClick r:id="rId2" tooltip="Walking belts or gait belts"/>
              </a:rPr>
              <a:t>Cintas de caminar o cinturones de traslado</a:t>
            </a:r>
            <a:r>
              <a:rPr lang="es-ES_tradnl" sz="2600" b="1" dirty="0" smtClean="0"/>
              <a:t> (con agarraderas)</a:t>
            </a:r>
            <a:r>
              <a:rPr lang="es-ES_tradnl" sz="2600" dirty="0" smtClean="0"/>
              <a:t> que dan estabilización a los pacientes/residentes ambulatorios al permitir que los trabajadores se sujeten de la correa y sostengan a los pacientes/residentes mientras caminan. No están diseñadas para levantar a los pacientes/residentes.</a:t>
            </a:r>
          </a:p>
          <a:p>
            <a:endParaRPr lang="es-ES_tradnl" dirty="0"/>
          </a:p>
        </p:txBody>
      </p:sp>
      <p:pic>
        <p:nvPicPr>
          <p:cNvPr id="7170" name="Picture 2" descr="C:\Users\Danielle\Desktop\1.jpg" title="Dibujo de una persona que usa un cinturón para levantar a una persona de una sill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4191000"/>
            <a:ext cx="2362200" cy="1952625"/>
          </a:xfrm>
          <a:prstGeom prst="rect">
            <a:avLst/>
          </a:prstGeom>
          <a:noFill/>
          <a:extLst>
            <a:ext uri="{909E8E84-426E-40DD-AFC4-6F175D3DCCD1}">
              <a14:hiddenFill xmlns:a14="http://schemas.microsoft.com/office/drawing/2010/main">
                <a:solidFill>
                  <a:srgbClr val="FFFFFF"/>
                </a:solidFill>
              </a14:hiddenFill>
            </a:ext>
          </a:extLst>
        </p:spPr>
      </p:pic>
      <p:pic>
        <p:nvPicPr>
          <p:cNvPr id="7171" name="Picture 3" descr="C:\Users\Danielle\Desktop\3.jpg" title="Imagen de trabajadores de la salud que usan un cinturón de marcha para ayudar al paciente a camina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4190999"/>
            <a:ext cx="2895600" cy="195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441369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67" dirty="0" err="1" smtClean="0"/>
              <a:t>Resbalones</a:t>
            </a:r>
            <a:r>
              <a:rPr lang="en-US" sz="3667" dirty="0" smtClean="0"/>
              <a:t>, </a:t>
            </a:r>
            <a:r>
              <a:rPr lang="en-US" sz="3667" dirty="0" err="1" smtClean="0"/>
              <a:t>tropezones</a:t>
            </a:r>
            <a:r>
              <a:rPr lang="en-US" sz="3667" dirty="0" smtClean="0"/>
              <a:t> </a:t>
            </a:r>
            <a:r>
              <a:rPr lang="en-US" sz="3667" dirty="0" err="1" smtClean="0"/>
              <a:t>y</a:t>
            </a:r>
            <a:r>
              <a:rPr lang="en-US" sz="3667" dirty="0" smtClean="0"/>
              <a:t> </a:t>
            </a:r>
            <a:r>
              <a:rPr lang="en-US" sz="3667" dirty="0" err="1" smtClean="0"/>
              <a:t>caídas</a:t>
            </a:r>
            <a:r>
              <a:rPr lang="en-US" sz="3667" dirty="0" smtClean="0"/>
              <a:t> </a:t>
            </a:r>
            <a:r>
              <a:rPr lang="en-US" sz="3667" dirty="0" err="1" smtClean="0"/>
              <a:t>por</a:t>
            </a:r>
            <a:r>
              <a:rPr lang="en-US" sz="3667" dirty="0" smtClean="0"/>
              <a:t> </a:t>
            </a:r>
            <a:r>
              <a:rPr lang="en-US" sz="3667" dirty="0" err="1" smtClean="0"/>
              <a:t>derrames</a:t>
            </a:r>
            <a:r>
              <a:rPr lang="en-US" sz="3667" dirty="0" smtClean="0"/>
              <a:t> </a:t>
            </a:r>
            <a:r>
              <a:rPr lang="en-US" sz="3667" dirty="0" err="1" smtClean="0"/>
              <a:t>o</a:t>
            </a:r>
            <a:r>
              <a:rPr lang="en-US" sz="3667" dirty="0" smtClean="0"/>
              <a:t> </a:t>
            </a:r>
            <a:r>
              <a:rPr lang="en-US" sz="3667" dirty="0" err="1" smtClean="0"/>
              <a:t>peligros</a:t>
            </a:r>
            <a:r>
              <a:rPr lang="en-US" sz="3667" dirty="0" smtClean="0"/>
              <a:t> </a:t>
            </a:r>
            <a:r>
              <a:rPr lang="en-US" sz="3667" dirty="0" err="1" smtClean="0"/>
              <a:t>ambientales</a:t>
            </a:r>
            <a:r>
              <a:rPr lang="en-US" dirty="0" smtClean="0"/>
              <a:t/>
            </a:r>
            <a:br>
              <a:rPr lang="en-US" dirty="0" smtClean="0"/>
            </a:br>
            <a:r>
              <a:rPr lang="en-US" sz="1100" dirty="0" smtClean="0"/>
              <a:t/>
            </a:r>
            <a:br>
              <a:rPr lang="en-US" sz="1100" dirty="0" smtClean="0"/>
            </a:br>
            <a:endParaRPr lang="en-US" sz="1100" dirty="0"/>
          </a:p>
        </p:txBody>
      </p:sp>
      <p:sp>
        <p:nvSpPr>
          <p:cNvPr id="3" name="Content Placeholder 2"/>
          <p:cNvSpPr>
            <a:spLocks noGrp="1"/>
          </p:cNvSpPr>
          <p:nvPr>
            <p:ph idx="1"/>
          </p:nvPr>
        </p:nvSpPr>
        <p:spPr/>
        <p:txBody>
          <a:bodyPr>
            <a:normAutofit/>
          </a:bodyPr>
          <a:lstStyle/>
          <a:p>
            <a:pPr marL="137160" indent="0">
              <a:buNone/>
            </a:pPr>
            <a:r>
              <a:rPr lang="es-ES_tradnl" dirty="0" smtClean="0"/>
              <a:t/>
            </a:r>
            <a:br>
              <a:rPr lang="es-ES_tradnl" dirty="0" smtClean="0"/>
            </a:br>
            <a:r>
              <a:rPr lang="es-ES_tradnl" dirty="0" smtClean="0"/>
              <a:t>Pisos resbaladizos o mojados.</a:t>
            </a:r>
            <a:br>
              <a:rPr lang="es-ES_tradnl" dirty="0" smtClean="0"/>
            </a:br>
            <a:r>
              <a:rPr lang="es-ES_tradnl" dirty="0" smtClean="0"/>
              <a:t/>
            </a:r>
            <a:br>
              <a:rPr lang="es-ES_tradnl" dirty="0" smtClean="0"/>
            </a:br>
            <a:r>
              <a:rPr lang="es-ES_tradnl" dirty="0" smtClean="0"/>
              <a:t>Pisos con superficies desparejas.</a:t>
            </a:r>
            <a:br>
              <a:rPr lang="es-ES_tradnl" dirty="0" smtClean="0"/>
            </a:br>
            <a:r>
              <a:rPr lang="es-ES_tradnl" dirty="0" smtClean="0"/>
              <a:t/>
            </a:r>
            <a:br>
              <a:rPr lang="es-ES_tradnl" dirty="0" smtClean="0"/>
            </a:br>
            <a:r>
              <a:rPr lang="es-ES_tradnl" dirty="0" smtClean="0"/>
              <a:t>Levantamiento en espacios restringidos.</a:t>
            </a:r>
            <a:br>
              <a:rPr lang="es-ES_tradnl" dirty="0" smtClean="0"/>
            </a:br>
            <a:r>
              <a:rPr lang="es-ES_tradnl" dirty="0" smtClean="0"/>
              <a:t/>
            </a:r>
            <a:br>
              <a:rPr lang="es-ES_tradnl" dirty="0" smtClean="0"/>
            </a:br>
            <a:r>
              <a:rPr lang="es-ES_tradnl" dirty="0" smtClean="0"/>
              <a:t>Áreas de trabajo o corredores abarrotados u obstruidos.</a:t>
            </a:r>
          </a:p>
          <a:p>
            <a:pPr marL="137160" indent="0">
              <a:buNone/>
            </a:pPr>
            <a:endParaRPr lang="es-ES_tradnl" dirty="0"/>
          </a:p>
        </p:txBody>
      </p:sp>
      <p:pic>
        <p:nvPicPr>
          <p:cNvPr id="6146" name="Picture 2" descr="C:\Users\Danielle\Desktop\index.jpg" title="Signo de piso mojado con precaució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2057400"/>
            <a:ext cx="2533650" cy="1800225"/>
          </a:xfrm>
          <a:prstGeom prst="rect">
            <a:avLst/>
          </a:prstGeom>
          <a:noFill/>
          <a:extLst>
            <a:ext uri="{909E8E84-426E-40DD-AFC4-6F175D3DCCD1}">
              <a14:hiddenFill xmlns:a14="http://schemas.microsoft.com/office/drawing/2010/main">
                <a:solidFill>
                  <a:srgbClr val="FFFFFF"/>
                </a:solidFill>
              </a14:hiddenFill>
            </a:ext>
          </a:extLst>
        </p:spPr>
      </p:pic>
      <p:pic>
        <p:nvPicPr>
          <p:cNvPr id="6147" name="Picture 3" descr="C:\Users\Danielle\Desktop\index1.jpg" title="Imagen de un pasillo de obstrucció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5086349"/>
            <a:ext cx="2628900" cy="17430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8534400" y="1905000"/>
            <a:ext cx="1600200" cy="523220"/>
          </a:xfrm>
          <a:prstGeom prst="rect">
            <a:avLst/>
          </a:prstGeom>
          <a:noFill/>
        </p:spPr>
        <p:txBody>
          <a:bodyPr wrap="square" rtlCol="0">
            <a:spAutoFit/>
          </a:bodyPr>
          <a:lstStyle/>
          <a:p>
            <a:r>
              <a:rPr lang="en-US" sz="1400" dirty="0" smtClean="0"/>
              <a:t>PELIGRO</a:t>
            </a:r>
          </a:p>
          <a:p>
            <a:r>
              <a:rPr lang="en-US" sz="1400" dirty="0" smtClean="0">
                <a:solidFill>
                  <a:schemeClr val="bg1"/>
                </a:solidFill>
              </a:rPr>
              <a:t>PISO MOJADO</a:t>
            </a:r>
            <a:endParaRPr lang="en-US" sz="1400" dirty="0">
              <a:solidFill>
                <a:schemeClr val="bg1"/>
              </a:solidFill>
            </a:endParaRPr>
          </a:p>
        </p:txBody>
      </p:sp>
    </p:spTree>
    <p:extLst>
      <p:ext uri="{BB962C8B-B14F-4D97-AF65-F5344CB8AC3E}">
        <p14:creationId xmlns:p14="http://schemas.microsoft.com/office/powerpoint/2010/main" val="56542709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err="1" smtClean="0"/>
              <a:t>Peligros</a:t>
            </a:r>
            <a:r>
              <a:rPr lang="en-US" sz="4400" dirty="0" smtClean="0"/>
              <a:t> </a:t>
            </a:r>
            <a:r>
              <a:rPr lang="en-US" sz="4400" dirty="0" err="1" smtClean="0"/>
              <a:t>ambientales</a:t>
            </a:r>
            <a:r>
              <a:rPr lang="en-US" dirty="0" smtClean="0"/>
              <a:t/>
            </a:r>
            <a:br>
              <a:rPr lang="en-US" dirty="0" smtClean="0"/>
            </a:br>
            <a:endParaRPr lang="en-US" sz="1100" dirty="0"/>
          </a:p>
        </p:txBody>
      </p:sp>
      <p:sp>
        <p:nvSpPr>
          <p:cNvPr id="3" name="Content Placeholder 2"/>
          <p:cNvSpPr>
            <a:spLocks noGrp="1"/>
          </p:cNvSpPr>
          <p:nvPr>
            <p:ph idx="1"/>
          </p:nvPr>
        </p:nvSpPr>
        <p:spPr/>
        <p:txBody>
          <a:bodyPr>
            <a:normAutofit/>
          </a:bodyPr>
          <a:lstStyle/>
          <a:p>
            <a:pPr marL="137160" indent="0">
              <a:buNone/>
            </a:pPr>
            <a:r>
              <a:rPr lang="es-ES_tradnl" sz="2400" dirty="0" smtClean="0"/>
              <a:t>Pasillos con mantenimiento escaso o equipamiento roto.</a:t>
            </a:r>
            <a:br>
              <a:rPr lang="es-ES_tradnl" sz="2400" dirty="0" smtClean="0"/>
            </a:br>
            <a:r>
              <a:rPr lang="es-ES_tradnl" sz="2400" dirty="0" smtClean="0"/>
              <a:t/>
            </a:r>
            <a:br>
              <a:rPr lang="es-ES_tradnl" sz="2400" dirty="0" smtClean="0"/>
            </a:br>
            <a:r>
              <a:rPr lang="es-ES_tradnl" sz="2400" dirty="0" smtClean="0"/>
              <a:t>Niveles inadecuados de dotación de personal para hacer frente al volumen de trabajo, lo cual conduce a que un trabajador haga levantamientos solo y a que se dé una posibilidad mayor de caídas. </a:t>
            </a:r>
            <a:br>
              <a:rPr lang="es-ES_tradnl" sz="2400" dirty="0" smtClean="0"/>
            </a:br>
            <a:r>
              <a:rPr lang="es-ES_tradnl" sz="2400" dirty="0" smtClean="0"/>
              <a:t/>
            </a:r>
            <a:br>
              <a:rPr lang="es-ES_tradnl" sz="2400" dirty="0" smtClean="0"/>
            </a:br>
            <a:r>
              <a:rPr lang="es-ES_tradnl" sz="2400" dirty="0" smtClean="0"/>
              <a:t>Iluminación inadecuada, sobre todo durante las jornadas laborales vespertinas.</a:t>
            </a:r>
            <a:r>
              <a:rPr lang="es-ES_tradnl" dirty="0" smtClean="0"/>
              <a:t> </a:t>
            </a:r>
            <a:endParaRPr lang="es-ES_tradnl" dirty="0"/>
          </a:p>
        </p:txBody>
      </p:sp>
      <p:pic>
        <p:nvPicPr>
          <p:cNvPr id="7170" name="Picture 2" descr="C:\Users\Danielle\Desktop\index.jpg" title="Imagen de pacientes en camillas alineadas en un pasill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5029200"/>
            <a:ext cx="2809875" cy="1628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09637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La </a:t>
            </a:r>
            <a:r>
              <a:rPr lang="en-US" b="1" dirty="0" err="1" smtClean="0">
                <a:effectLst>
                  <a:outerShdw blurRad="38100" dist="38100" dir="2700000" algn="tl">
                    <a:srgbClr val="000000">
                      <a:alpha val="43137"/>
                    </a:srgbClr>
                  </a:outerShdw>
                </a:effectLst>
              </a:rPr>
              <a:t>historia</a:t>
            </a:r>
            <a:r>
              <a:rPr lang="en-US" b="1" dirty="0" smtClean="0">
                <a:effectLst>
                  <a:outerShdw blurRad="38100" dist="38100" dir="2700000" algn="tl">
                    <a:srgbClr val="000000">
                      <a:alpha val="43137"/>
                    </a:srgbClr>
                  </a:outerShdw>
                </a:effectLst>
              </a:rPr>
              <a:t> de OSHA </a:t>
            </a:r>
            <a:br>
              <a:rPr lang="en-US" b="1" dirty="0" smtClean="0">
                <a:effectLst>
                  <a:outerShdw blurRad="38100" dist="38100" dir="2700000" algn="tl">
                    <a:srgbClr val="000000">
                      <a:alpha val="43137"/>
                    </a:srgbClr>
                  </a:outerShdw>
                </a:effectLst>
              </a:rPr>
            </a:br>
            <a:endParaRPr lang="en-US" sz="11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a:bodyPr>
          <a:lstStyle/>
          <a:p>
            <a:pPr marL="137160" indent="0">
              <a:buNone/>
            </a:pPr>
            <a:r>
              <a:rPr lang="es-ES_tradnl" altLang="en-US" dirty="0" smtClean="0"/>
              <a:t>La sigla de OSHA significa Administración de Seguridad y Salud Ocupacionales, y es un organismo del Departamento de Trabajo de los Estados Unidos. </a:t>
            </a:r>
          </a:p>
          <a:p>
            <a:pPr marL="137160" indent="0">
              <a:buNone/>
            </a:pPr>
            <a:r>
              <a:rPr lang="es-ES_tradnl" altLang="en-US" dirty="0" smtClean="0"/>
              <a:t>La responsabilidad de OSHA consiste en la protección de la seguridad y la salud del trabajador</a:t>
            </a:r>
          </a:p>
          <a:p>
            <a:pPr marL="365125" indent="-255588">
              <a:spcBef>
                <a:spcPts val="400"/>
              </a:spcBef>
              <a:buClr>
                <a:schemeClr val="accent1"/>
              </a:buClr>
              <a:buSzPct val="68000"/>
              <a:buFont typeface="Wingdings 3" pitchFamily="18" charset="2"/>
              <a:buChar char=""/>
              <a:defRPr/>
            </a:pPr>
            <a:r>
              <a:rPr lang="es-ES_tradnl" dirty="0" smtClean="0"/>
              <a:t>El Presidente Nixon firmó la Ley de Salud y Seguridad Ocupacionales el 29 de diciembre de 1970</a:t>
            </a:r>
          </a:p>
          <a:p>
            <a:pPr marL="365125" indent="-255588">
              <a:spcBef>
                <a:spcPts val="400"/>
              </a:spcBef>
              <a:buClr>
                <a:schemeClr val="accent1"/>
              </a:buClr>
              <a:buSzPct val="68000"/>
              <a:buFont typeface="Wingdings 3" pitchFamily="18" charset="2"/>
              <a:buChar char=""/>
              <a:defRPr/>
            </a:pPr>
            <a:r>
              <a:rPr lang="es-ES_tradnl" dirty="0" smtClean="0"/>
              <a:t>Esta ley creó a OSHA, el organismo, que se instituyó formalmente el 28 de abril de 1971.</a:t>
            </a:r>
          </a:p>
          <a:p>
            <a:pPr>
              <a:defRPr/>
            </a:pPr>
            <a:endParaRPr lang="es-ES_tradnl" dirty="0" smtClean="0"/>
          </a:p>
          <a:p>
            <a:endParaRPr lang="es-ES_tradnl" dirty="0"/>
          </a:p>
        </p:txBody>
      </p:sp>
    </p:spTree>
    <p:extLst>
      <p:ext uri="{BB962C8B-B14F-4D97-AF65-F5344CB8AC3E}">
        <p14:creationId xmlns:p14="http://schemas.microsoft.com/office/powerpoint/2010/main" val="3476201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Soluciones</a:t>
            </a:r>
            <a:r>
              <a:rPr lang="en-US" dirty="0" smtClean="0"/>
              <a:t> </a:t>
            </a:r>
            <a:r>
              <a:rPr lang="en-US" dirty="0" err="1" smtClean="0"/>
              <a:t>posibles</a:t>
            </a:r>
            <a:r>
              <a:rPr lang="en-US" dirty="0" smtClean="0"/>
              <a:t>  </a:t>
            </a:r>
            <a:r>
              <a:rPr lang="en-US" dirty="0" smtClean="0"/>
              <a:t/>
            </a:r>
            <a:br>
              <a:rPr lang="en-US" dirty="0" smtClean="0"/>
            </a:br>
            <a:endParaRPr lang="en-US" sz="1100" dirty="0"/>
          </a:p>
        </p:txBody>
      </p:sp>
      <p:sp>
        <p:nvSpPr>
          <p:cNvPr id="3" name="Content Placeholder 2"/>
          <p:cNvSpPr>
            <a:spLocks noGrp="1"/>
          </p:cNvSpPr>
          <p:nvPr>
            <p:ph idx="1"/>
          </p:nvPr>
        </p:nvSpPr>
        <p:spPr/>
        <p:txBody>
          <a:bodyPr>
            <a:normAutofit/>
          </a:bodyPr>
          <a:lstStyle/>
          <a:p>
            <a:pPr marL="137160" indent="0">
              <a:buNone/>
            </a:pPr>
            <a:endParaRPr lang="es-ES_tradnl" dirty="0" smtClean="0"/>
          </a:p>
          <a:p>
            <a:pPr marL="137160" indent="0">
              <a:buNone/>
            </a:pPr>
            <a:r>
              <a:rPr lang="es-ES_tradnl" sz="2400" dirty="0" smtClean="0"/>
              <a:t>Eliminar las superficies desparejas en los pisos.</a:t>
            </a:r>
            <a:br>
              <a:rPr lang="es-ES_tradnl" sz="2400" dirty="0" smtClean="0"/>
            </a:br>
            <a:r>
              <a:rPr lang="es-ES_tradnl" sz="2400" dirty="0" smtClean="0"/>
              <a:t/>
            </a:r>
            <a:br>
              <a:rPr lang="es-ES_tradnl" sz="2400" dirty="0" smtClean="0"/>
            </a:br>
            <a:r>
              <a:rPr lang="es-ES_tradnl" sz="2400" dirty="0" smtClean="0"/>
              <a:t>Instalar superficies no resbaladizas en las áreas de los baños y las duchas.</a:t>
            </a:r>
            <a:br>
              <a:rPr lang="es-ES_tradnl" sz="2400" dirty="0" smtClean="0"/>
            </a:br>
            <a:r>
              <a:rPr lang="es-ES_tradnl" sz="2400" dirty="0" smtClean="0"/>
              <a:t/>
            </a:r>
            <a:br>
              <a:rPr lang="es-ES_tradnl" sz="2400" dirty="0" smtClean="0"/>
            </a:br>
            <a:r>
              <a:rPr lang="es-ES_tradnl" sz="2400" dirty="0" smtClean="0"/>
              <a:t>Limpiar de inmediato los líquidos que se derramen en los pisos.</a:t>
            </a:r>
            <a:endParaRPr lang="es-ES_tradnl" sz="2400" dirty="0"/>
          </a:p>
        </p:txBody>
      </p:sp>
      <p:pic>
        <p:nvPicPr>
          <p:cNvPr id="8195" name="Picture 3" descr="C:\Users\Danielle\Desktop\images.jpg" title="Imagen de un equipo de limpieza limpiando un pasill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4572000"/>
            <a:ext cx="4114800" cy="1704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357814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err="1" smtClean="0"/>
              <a:t>Elimar</a:t>
            </a:r>
            <a:r>
              <a:rPr lang="en-US" sz="3600" dirty="0" smtClean="0"/>
              <a:t> las </a:t>
            </a:r>
            <a:r>
              <a:rPr lang="en-US" sz="3600" dirty="0" err="1" smtClean="0"/>
              <a:t>Obstrucciones</a:t>
            </a:r>
            <a:endParaRPr lang="en-US" sz="3600" dirty="0"/>
          </a:p>
        </p:txBody>
      </p:sp>
      <p:sp>
        <p:nvSpPr>
          <p:cNvPr id="3" name="Content Placeholder 2"/>
          <p:cNvSpPr>
            <a:spLocks noGrp="1"/>
          </p:cNvSpPr>
          <p:nvPr>
            <p:ph idx="1"/>
          </p:nvPr>
        </p:nvSpPr>
        <p:spPr/>
        <p:txBody>
          <a:bodyPr>
            <a:normAutofit/>
          </a:bodyPr>
          <a:lstStyle/>
          <a:p>
            <a:pPr marL="137160" indent="0">
              <a:buNone/>
            </a:pPr>
            <a:r>
              <a:rPr lang="es-ES_tradnl" sz="2400" dirty="0" smtClean="0"/>
              <a:t>Trabajar con seguridad en espacios estrechos, evitar posturas incómodas, utilizar el equipamiento que hace que levantar peso sea menos incómodo.</a:t>
            </a:r>
            <a:br>
              <a:rPr lang="es-ES_tradnl" sz="2400" dirty="0" smtClean="0"/>
            </a:br>
            <a:r>
              <a:rPr lang="es-ES_tradnl" sz="2400" dirty="0" smtClean="0"/>
              <a:t/>
            </a:r>
            <a:br>
              <a:rPr lang="es-ES_tradnl" sz="2400" dirty="0" smtClean="0"/>
            </a:br>
            <a:r>
              <a:rPr lang="es-ES_tradnl" sz="2400" dirty="0" smtClean="0"/>
              <a:t>Eliminar las áreas de trabajo abarrotadas u obstruidas.</a:t>
            </a:r>
            <a:br>
              <a:rPr lang="es-ES_tradnl" sz="2400" dirty="0" smtClean="0"/>
            </a:br>
            <a:r>
              <a:rPr lang="es-ES_tradnl" sz="2400" dirty="0" smtClean="0"/>
              <a:t/>
            </a:r>
            <a:br>
              <a:rPr lang="es-ES_tradnl" sz="2400" dirty="0" smtClean="0"/>
            </a:br>
            <a:r>
              <a:rPr lang="es-ES_tradnl" sz="2400" dirty="0" smtClean="0"/>
              <a:t>Proporcionar una dotación de personal adecuada para para hacer frente al volumen de trabajo.</a:t>
            </a:r>
            <a:endParaRPr lang="es-ES_tradnl" sz="2400" dirty="0"/>
          </a:p>
        </p:txBody>
      </p:sp>
      <p:pic>
        <p:nvPicPr>
          <p:cNvPr id="4" name="Picture 2" descr="C:\Users\Danielle\Desktop\images1.jpg" title="Imagen de un pasillo limpio y sin obstácul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4876800"/>
            <a:ext cx="3429000"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925070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Posturas</a:t>
            </a:r>
            <a:r>
              <a:rPr lang="en-US" dirty="0" smtClean="0"/>
              <a:t> </a:t>
            </a:r>
            <a:r>
              <a:rPr lang="en-US" dirty="0" err="1" smtClean="0"/>
              <a:t>incómodas</a:t>
            </a:r>
            <a:r>
              <a:rPr lang="en-US" dirty="0" smtClean="0"/>
              <a:t/>
            </a:r>
            <a:br>
              <a:rPr lang="en-US" dirty="0" smtClean="0"/>
            </a:br>
            <a:endParaRPr lang="en-US" sz="1100" dirty="0"/>
          </a:p>
        </p:txBody>
      </p:sp>
      <p:sp>
        <p:nvSpPr>
          <p:cNvPr id="3" name="Content Placeholder 2"/>
          <p:cNvSpPr>
            <a:spLocks noGrp="1"/>
          </p:cNvSpPr>
          <p:nvPr>
            <p:ph idx="1"/>
          </p:nvPr>
        </p:nvSpPr>
        <p:spPr/>
        <p:txBody>
          <a:bodyPr/>
          <a:lstStyle/>
          <a:p>
            <a:pPr marL="137160" indent="0">
              <a:buNone/>
            </a:pPr>
            <a:r>
              <a:rPr lang="es-ES_tradnl" dirty="0" smtClean="0"/>
              <a:t>Las posturas incómodas suceden cuando la espalda queda en posiciones de torsión, </a:t>
            </a:r>
            <a:r>
              <a:rPr lang="es-ES_tradnl" dirty="0" err="1" smtClean="0"/>
              <a:t>hiperextensión</a:t>
            </a:r>
            <a:r>
              <a:rPr lang="es-ES_tradnl" dirty="0" smtClean="0"/>
              <a:t> o flexión.</a:t>
            </a:r>
          </a:p>
          <a:p>
            <a:pPr marL="137160" indent="0">
              <a:buNone/>
            </a:pPr>
            <a:r>
              <a:rPr lang="es-ES_tradnl" dirty="0" smtClean="0"/>
              <a:t>Son posturas inseguras para la espalda cuando se levanta a pacientes/residentes.</a:t>
            </a:r>
          </a:p>
          <a:p>
            <a:endParaRPr lang="es-ES_tradnl" dirty="0"/>
          </a:p>
        </p:txBody>
      </p:sp>
      <p:pic>
        <p:nvPicPr>
          <p:cNvPr id="4098" name="Picture 2" descr="C:\Users\Danielle\Desktop\images.jpg" title="Imagen que representa el dolor de espalda superi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3581400"/>
            <a:ext cx="2505075" cy="1828800"/>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Danielle\Desktop\images2.jpg" title="Imagen que representa el dolor de espalda baj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4724400"/>
            <a:ext cx="2667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901568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Posturas</a:t>
            </a:r>
            <a:r>
              <a:rPr lang="en-US" dirty="0" smtClean="0"/>
              <a:t> </a:t>
            </a:r>
            <a:r>
              <a:rPr lang="en-US" dirty="0" err="1" smtClean="0"/>
              <a:t>incómodas</a:t>
            </a:r>
            <a:r>
              <a:rPr lang="en-US" dirty="0" smtClean="0"/>
              <a:t> </a:t>
            </a:r>
            <a:r>
              <a:rPr lang="en-US" dirty="0" smtClean="0"/>
              <a:t/>
            </a:r>
            <a:br>
              <a:rPr lang="en-US" dirty="0" smtClean="0"/>
            </a:br>
            <a:endParaRPr lang="en-US" sz="1100" dirty="0"/>
          </a:p>
        </p:txBody>
      </p:sp>
      <p:sp>
        <p:nvSpPr>
          <p:cNvPr id="3" name="Content Placeholder 2"/>
          <p:cNvSpPr>
            <a:spLocks noGrp="1"/>
          </p:cNvSpPr>
          <p:nvPr>
            <p:ph idx="1"/>
          </p:nvPr>
        </p:nvSpPr>
        <p:spPr>
          <a:xfrm>
            <a:off x="90138" y="1600200"/>
            <a:ext cx="4862862" cy="5013960"/>
          </a:xfrm>
        </p:spPr>
        <p:txBody>
          <a:bodyPr>
            <a:normAutofit fontScale="92500" lnSpcReduction="10000"/>
          </a:bodyPr>
          <a:lstStyle/>
          <a:p>
            <a:pPr marL="137160" indent="0">
              <a:buNone/>
            </a:pPr>
            <a:r>
              <a:rPr lang="es-ES_tradnl" dirty="0" smtClean="0"/>
              <a:t>Las posturas incómodas incluyen:</a:t>
            </a:r>
          </a:p>
          <a:p>
            <a:pPr marL="137160" indent="0">
              <a:buNone/>
            </a:pPr>
            <a:endParaRPr lang="es-ES_tradnl" dirty="0" smtClean="0"/>
          </a:p>
          <a:p>
            <a:pPr marL="137160" indent="0">
              <a:buNone/>
            </a:pPr>
            <a:r>
              <a:rPr lang="es-ES_tradnl" dirty="0" smtClean="0"/>
              <a:t>Torsión mientras se levanta peso.</a:t>
            </a:r>
            <a:br>
              <a:rPr lang="es-ES_tradnl" dirty="0" smtClean="0"/>
            </a:br>
            <a:endParaRPr lang="es-ES_tradnl" dirty="0" smtClean="0"/>
          </a:p>
          <a:p>
            <a:pPr marL="137160" indent="0">
              <a:buNone/>
            </a:pPr>
            <a:r>
              <a:rPr lang="es-ES_tradnl" dirty="0" smtClean="0"/>
              <a:t>Agacharse para levantar peso.</a:t>
            </a:r>
            <a:br>
              <a:rPr lang="es-ES_tradnl" dirty="0" smtClean="0"/>
            </a:br>
            <a:endParaRPr lang="es-ES_tradnl" dirty="0" smtClean="0"/>
          </a:p>
          <a:p>
            <a:pPr marL="137160" indent="0">
              <a:buNone/>
            </a:pPr>
            <a:r>
              <a:rPr lang="es-ES_tradnl" dirty="0" smtClean="0"/>
              <a:t>Inclinación lateral o exterior.</a:t>
            </a:r>
            <a:br>
              <a:rPr lang="es-ES_tradnl" dirty="0" smtClean="0"/>
            </a:br>
            <a:endParaRPr lang="es-ES_tradnl" dirty="0" smtClean="0"/>
          </a:p>
          <a:p>
            <a:pPr marL="137160" indent="0">
              <a:buNone/>
            </a:pPr>
            <a:r>
              <a:rPr lang="es-ES_tradnl" dirty="0" err="1" smtClean="0"/>
              <a:t>Hiperextensión</a:t>
            </a:r>
            <a:r>
              <a:rPr lang="es-ES_tradnl" dirty="0" smtClean="0"/>
              <a:t> o flexión de la espalda.</a:t>
            </a:r>
          </a:p>
          <a:p>
            <a:endParaRPr lang="es-ES_tradnl" dirty="0"/>
          </a:p>
        </p:txBody>
      </p:sp>
      <p:pic>
        <p:nvPicPr>
          <p:cNvPr id="9218" name="Picture 2" descr="C:\Users\Danielle\Desktop\images.jpg" title="Dibujos que muestran posiciones de trabajo incómod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9892" y="2206402"/>
            <a:ext cx="4334107" cy="306073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4953000" y="4267200"/>
            <a:ext cx="2514600" cy="769441"/>
          </a:xfrm>
          <a:prstGeom prst="rect">
            <a:avLst/>
          </a:prstGeom>
          <a:noFill/>
        </p:spPr>
        <p:txBody>
          <a:bodyPr wrap="square" rtlCol="0">
            <a:spAutoFit/>
          </a:bodyPr>
          <a:lstStyle/>
          <a:p>
            <a:r>
              <a:rPr lang="en-US" sz="1100" dirty="0" err="1" smtClean="0">
                <a:solidFill>
                  <a:srgbClr val="000000"/>
                </a:solidFill>
              </a:rPr>
              <a:t>Torsión</a:t>
            </a:r>
            <a:r>
              <a:rPr lang="en-US" sz="1100" dirty="0" smtClean="0">
                <a:solidFill>
                  <a:srgbClr val="000000"/>
                </a:solidFill>
              </a:rPr>
              <a:t> </a:t>
            </a:r>
          </a:p>
          <a:p>
            <a:r>
              <a:rPr lang="en-US" sz="1100" dirty="0" err="1" smtClean="0">
                <a:solidFill>
                  <a:srgbClr val="000000"/>
                </a:solidFill>
              </a:rPr>
              <a:t>Inclinación</a:t>
            </a:r>
            <a:r>
              <a:rPr lang="en-US" sz="1100" dirty="0" smtClean="0">
                <a:solidFill>
                  <a:srgbClr val="000000"/>
                </a:solidFill>
              </a:rPr>
              <a:t> lateral</a:t>
            </a:r>
          </a:p>
          <a:p>
            <a:r>
              <a:rPr lang="en-US" sz="1100" dirty="0" err="1" smtClean="0">
                <a:solidFill>
                  <a:srgbClr val="000000"/>
                </a:solidFill>
              </a:rPr>
              <a:t>Flexión</a:t>
            </a:r>
            <a:r>
              <a:rPr lang="en-US" sz="1100" dirty="0" smtClean="0">
                <a:solidFill>
                  <a:srgbClr val="000000"/>
                </a:solidFill>
              </a:rPr>
              <a:t> de la </a:t>
            </a:r>
            <a:r>
              <a:rPr lang="en-US" sz="1100" dirty="0" err="1" smtClean="0">
                <a:solidFill>
                  <a:srgbClr val="000000"/>
                </a:solidFill>
              </a:rPr>
              <a:t>espalda</a:t>
            </a:r>
            <a:r>
              <a:rPr lang="en-US" sz="1100" dirty="0" smtClean="0">
                <a:solidFill>
                  <a:srgbClr val="000000"/>
                </a:solidFill>
              </a:rPr>
              <a:t> (</a:t>
            </a:r>
            <a:r>
              <a:rPr lang="en-US" sz="1100" dirty="0" err="1" smtClean="0">
                <a:solidFill>
                  <a:srgbClr val="000000"/>
                </a:solidFill>
              </a:rPr>
              <a:t>hacia</a:t>
            </a:r>
            <a:r>
              <a:rPr lang="en-US" sz="1100" dirty="0" smtClean="0">
                <a:solidFill>
                  <a:srgbClr val="000000"/>
                </a:solidFill>
              </a:rPr>
              <a:t> </a:t>
            </a:r>
            <a:r>
              <a:rPr lang="en-US" sz="1100" dirty="0" err="1" smtClean="0">
                <a:solidFill>
                  <a:srgbClr val="000000"/>
                </a:solidFill>
              </a:rPr>
              <a:t>abajo</a:t>
            </a:r>
            <a:r>
              <a:rPr lang="en-US" sz="1100" dirty="0" smtClean="0">
                <a:solidFill>
                  <a:srgbClr val="000000"/>
                </a:solidFill>
              </a:rPr>
              <a:t>)</a:t>
            </a:r>
          </a:p>
          <a:p>
            <a:r>
              <a:rPr lang="en-US" sz="1100" dirty="0" err="1" smtClean="0">
                <a:solidFill>
                  <a:srgbClr val="000000"/>
                </a:solidFill>
              </a:rPr>
              <a:t>Extensión</a:t>
            </a:r>
            <a:r>
              <a:rPr lang="en-US" sz="1100" dirty="0" smtClean="0">
                <a:solidFill>
                  <a:srgbClr val="000000"/>
                </a:solidFill>
              </a:rPr>
              <a:t> de la </a:t>
            </a:r>
            <a:r>
              <a:rPr lang="en-US" sz="1100" dirty="0" err="1" smtClean="0">
                <a:solidFill>
                  <a:srgbClr val="000000"/>
                </a:solidFill>
              </a:rPr>
              <a:t>espalda</a:t>
            </a:r>
            <a:r>
              <a:rPr lang="en-US" sz="1100" dirty="0" smtClean="0">
                <a:solidFill>
                  <a:srgbClr val="000000"/>
                </a:solidFill>
              </a:rPr>
              <a:t> (</a:t>
            </a:r>
            <a:r>
              <a:rPr lang="en-US" sz="1100" dirty="0" err="1" smtClean="0">
                <a:solidFill>
                  <a:srgbClr val="000000"/>
                </a:solidFill>
              </a:rPr>
              <a:t>hacia</a:t>
            </a:r>
            <a:r>
              <a:rPr lang="en-US" sz="1100" dirty="0" smtClean="0">
                <a:solidFill>
                  <a:srgbClr val="000000"/>
                </a:solidFill>
              </a:rPr>
              <a:t> </a:t>
            </a:r>
            <a:r>
              <a:rPr lang="en-US" sz="1100" dirty="0" err="1" smtClean="0">
                <a:solidFill>
                  <a:srgbClr val="000000"/>
                </a:solidFill>
              </a:rPr>
              <a:t>arriba</a:t>
            </a:r>
            <a:r>
              <a:rPr lang="en-US" sz="1100" dirty="0" smtClean="0">
                <a:solidFill>
                  <a:srgbClr val="000000"/>
                </a:solidFill>
              </a:rPr>
              <a:t>)</a:t>
            </a:r>
            <a:endParaRPr lang="en-US" sz="1100" dirty="0">
              <a:solidFill>
                <a:srgbClr val="000000"/>
              </a:solidFill>
            </a:endParaRPr>
          </a:p>
        </p:txBody>
      </p:sp>
    </p:spTree>
    <p:extLst>
      <p:ext uri="{BB962C8B-B14F-4D97-AF65-F5344CB8AC3E}">
        <p14:creationId xmlns:p14="http://schemas.microsoft.com/office/powerpoint/2010/main" val="426985872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Posturas</a:t>
            </a:r>
            <a:r>
              <a:rPr lang="en-US" dirty="0" smtClean="0"/>
              <a:t> </a:t>
            </a:r>
            <a:r>
              <a:rPr lang="en-US" dirty="0" err="1" smtClean="0"/>
              <a:t>incómodas</a:t>
            </a:r>
            <a:endParaRPr lang="en-US" sz="1100" dirty="0"/>
          </a:p>
        </p:txBody>
      </p:sp>
      <p:sp>
        <p:nvSpPr>
          <p:cNvPr id="3" name="Content Placeholder 2"/>
          <p:cNvSpPr>
            <a:spLocks noGrp="1"/>
          </p:cNvSpPr>
          <p:nvPr>
            <p:ph idx="1"/>
          </p:nvPr>
        </p:nvSpPr>
        <p:spPr/>
        <p:txBody>
          <a:bodyPr>
            <a:normAutofit lnSpcReduction="10000"/>
          </a:bodyPr>
          <a:lstStyle/>
          <a:p>
            <a:pPr marL="137160" indent="0">
              <a:buNone/>
            </a:pPr>
            <a:r>
              <a:rPr lang="es-ES_tradnl" dirty="0" smtClean="0"/>
              <a:t>La fuerza que se impone sobre la columna vertebral aumenta al levantar, bajar o movilizar peso con la espalda doblada o en torsión. Esto sucede porque los músculos deben manejar el propio peso corporal además del peso del paciente/residente que se está levantando.</a:t>
            </a:r>
            <a:br>
              <a:rPr lang="es-ES_tradnl" dirty="0" smtClean="0"/>
            </a:br>
            <a:r>
              <a:rPr lang="es-ES_tradnl" dirty="0" smtClean="0"/>
              <a:t/>
            </a:r>
            <a:br>
              <a:rPr lang="es-ES_tradnl" dirty="0" smtClean="0"/>
            </a:br>
            <a:r>
              <a:rPr lang="es-ES_tradnl" dirty="0" smtClean="0"/>
              <a:t>Cuando se emplean posturas incómodas se requiere mayor fuerza muscular porque los músculos no se pueden desempeñar con eficiencia.</a:t>
            </a:r>
            <a:br>
              <a:rPr lang="es-ES_tradnl" dirty="0" smtClean="0"/>
            </a:br>
            <a:endParaRPr lang="es-ES_tradnl" dirty="0"/>
          </a:p>
        </p:txBody>
      </p:sp>
    </p:spTree>
    <p:extLst>
      <p:ext uri="{BB962C8B-B14F-4D97-AF65-F5344CB8AC3E}">
        <p14:creationId xmlns:p14="http://schemas.microsoft.com/office/powerpoint/2010/main" val="15268426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Posturas</a:t>
            </a:r>
            <a:r>
              <a:rPr lang="en-US" dirty="0" smtClean="0"/>
              <a:t> </a:t>
            </a:r>
            <a:r>
              <a:rPr lang="en-US" dirty="0" err="1" smtClean="0"/>
              <a:t>incómodas</a:t>
            </a:r>
            <a:r>
              <a:rPr lang="en-US" dirty="0" smtClean="0"/>
              <a:t>  </a:t>
            </a:r>
            <a:r>
              <a:rPr lang="en-US" dirty="0" smtClean="0"/>
              <a:t/>
            </a:r>
            <a:br>
              <a:rPr lang="en-US" dirty="0" smtClean="0"/>
            </a:br>
            <a:endParaRPr lang="en-US" sz="1100" dirty="0"/>
          </a:p>
        </p:txBody>
      </p:sp>
      <p:sp>
        <p:nvSpPr>
          <p:cNvPr id="3" name="Content Placeholder 2"/>
          <p:cNvSpPr>
            <a:spLocks noGrp="1"/>
          </p:cNvSpPr>
          <p:nvPr>
            <p:ph idx="1"/>
          </p:nvPr>
        </p:nvSpPr>
        <p:spPr/>
        <p:txBody>
          <a:bodyPr>
            <a:normAutofit fontScale="92500" lnSpcReduction="20000"/>
          </a:bodyPr>
          <a:lstStyle/>
          <a:p>
            <a:pPr marL="137160" indent="0">
              <a:buNone/>
            </a:pPr>
            <a:r>
              <a:rPr lang="es-ES_tradnl" dirty="0" smtClean="0"/>
              <a:t>Las posturas incómodas fijas (por ejemplo, mantener el brazo en extensión recta durante varios minutos) contribuyen a la fatiga de los músculos y los tendones, y a los dolores en las articulaciones.</a:t>
            </a:r>
            <a:br>
              <a:rPr lang="es-ES_tradnl" dirty="0" smtClean="0"/>
            </a:br>
            <a:endParaRPr lang="es-ES_tradnl" dirty="0" smtClean="0"/>
          </a:p>
          <a:p>
            <a:pPr marL="137160" indent="0">
              <a:buNone/>
            </a:pPr>
            <a:r>
              <a:rPr lang="es-ES_tradnl" dirty="0" smtClean="0"/>
              <a:t>Para que se las considere un factor de riesgo, las posturas incómodas deben durar más de una hora continua o varias horas a lo largo de la jornada de trabajo.</a:t>
            </a:r>
          </a:p>
          <a:p>
            <a:pPr marL="137160" indent="0">
              <a:buNone/>
            </a:pPr>
            <a:endParaRPr lang="es-ES_tradnl" dirty="0" smtClean="0"/>
          </a:p>
          <a:p>
            <a:pPr marL="137160" indent="0">
              <a:buNone/>
            </a:pPr>
            <a:r>
              <a:rPr lang="es-ES_tradnl" dirty="0" smtClean="0"/>
              <a:t>Inclinarse hacia delante o torcerse para sostener por detrás a un paciente/residente al ayudarlo a que camine.</a:t>
            </a:r>
            <a:endParaRPr lang="es-ES_tradnl" dirty="0"/>
          </a:p>
        </p:txBody>
      </p:sp>
    </p:spTree>
    <p:extLst>
      <p:ext uri="{BB962C8B-B14F-4D97-AF65-F5344CB8AC3E}">
        <p14:creationId xmlns:p14="http://schemas.microsoft.com/office/powerpoint/2010/main" val="303652111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Soluciones</a:t>
            </a:r>
            <a:r>
              <a:rPr lang="en-US" dirty="0" smtClean="0"/>
              <a:t> </a:t>
            </a:r>
            <a:r>
              <a:rPr lang="en-US" dirty="0" err="1" smtClean="0"/>
              <a:t>posibles</a:t>
            </a:r>
            <a:endParaRPr lang="en-US" sz="1100" dirty="0"/>
          </a:p>
        </p:txBody>
      </p:sp>
      <p:sp>
        <p:nvSpPr>
          <p:cNvPr id="3" name="Content Placeholder 2"/>
          <p:cNvSpPr>
            <a:spLocks noGrp="1"/>
          </p:cNvSpPr>
          <p:nvPr>
            <p:ph idx="1"/>
          </p:nvPr>
        </p:nvSpPr>
        <p:spPr/>
        <p:txBody>
          <a:bodyPr>
            <a:normAutofit fontScale="92500" lnSpcReduction="10000"/>
          </a:bodyPr>
          <a:lstStyle/>
          <a:p>
            <a:pPr marL="137160" indent="0">
              <a:buNone/>
            </a:pPr>
            <a:r>
              <a:rPr lang="es-ES_tradnl" dirty="0" smtClean="0"/>
              <a:t>Las buenas prácticas laborales sugieren que se eviten las posturas incómodas mientras se levante o se movilice a los pacientes/residentes.</a:t>
            </a:r>
          </a:p>
          <a:p>
            <a:pPr marL="137160" indent="0">
              <a:buNone/>
            </a:pPr>
            <a:endParaRPr lang="es-ES_tradnl" dirty="0" smtClean="0"/>
          </a:p>
          <a:p>
            <a:pPr marL="137160" indent="0">
              <a:buNone/>
            </a:pPr>
            <a:r>
              <a:rPr lang="es-ES_tradnl" dirty="0" smtClean="0"/>
              <a:t>Educar y capacitar a los empleados sobre técnicas de levantamientos más seguras. </a:t>
            </a:r>
            <a:br>
              <a:rPr lang="es-ES_tradnl" dirty="0" smtClean="0"/>
            </a:br>
            <a:endParaRPr lang="es-ES_tradnl" dirty="0" smtClean="0"/>
          </a:p>
          <a:p>
            <a:pPr marL="137160" indent="0">
              <a:buNone/>
            </a:pPr>
            <a:r>
              <a:rPr lang="es-ES_tradnl" dirty="0" smtClean="0"/>
              <a:t>Utilizar aparatos auxiliares u otro equipamiento siempre que sea posible. </a:t>
            </a:r>
            <a:br>
              <a:rPr lang="es-ES_tradnl" dirty="0" smtClean="0"/>
            </a:br>
            <a:endParaRPr lang="es-ES_tradnl" dirty="0" smtClean="0"/>
          </a:p>
          <a:p>
            <a:pPr marL="137160" indent="0">
              <a:buNone/>
            </a:pPr>
            <a:r>
              <a:rPr lang="es-ES_tradnl" dirty="0" smtClean="0"/>
              <a:t>Levantar en equipo, sobre la base de una evaluación.</a:t>
            </a:r>
          </a:p>
          <a:p>
            <a:pPr marL="137160" indent="0">
              <a:buNone/>
            </a:pPr>
            <a:endParaRPr lang="es-ES_tradnl" dirty="0"/>
          </a:p>
        </p:txBody>
      </p:sp>
    </p:spTree>
    <p:extLst>
      <p:ext uri="{BB962C8B-B14F-4D97-AF65-F5344CB8AC3E}">
        <p14:creationId xmlns:p14="http://schemas.microsoft.com/office/powerpoint/2010/main" val="247245108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Mantenimiento</a:t>
            </a:r>
            <a:r>
              <a:rPr lang="en-US" dirty="0" smtClean="0"/>
              <a:t> de </a:t>
            </a:r>
            <a:r>
              <a:rPr lang="en-US" dirty="0" err="1" smtClean="0"/>
              <a:t>registros</a:t>
            </a:r>
            <a:r>
              <a:rPr lang="en-US" dirty="0" smtClean="0"/>
              <a:t> </a:t>
            </a:r>
            <a:endParaRPr lang="en-US" dirty="0"/>
          </a:p>
        </p:txBody>
      </p:sp>
      <p:sp>
        <p:nvSpPr>
          <p:cNvPr id="3" name="Content Placeholder 2"/>
          <p:cNvSpPr>
            <a:spLocks noGrp="1"/>
          </p:cNvSpPr>
          <p:nvPr>
            <p:ph idx="1"/>
          </p:nvPr>
        </p:nvSpPr>
        <p:spPr/>
        <p:txBody>
          <a:bodyPr/>
          <a:lstStyle/>
          <a:p>
            <a:pPr marL="137160" indent="0">
              <a:buNone/>
            </a:pPr>
            <a:r>
              <a:rPr lang="es-ES_tradnl" dirty="0" smtClean="0"/>
              <a:t>Sin un mantenimiento de registros adecuado, las pautas de enfermedades y lesiones quedarán sin denuncia ni estudio, y se perderá una información valiosa sobre las causas y las posibilidades de prevenir las lesiones.</a:t>
            </a:r>
            <a:endParaRPr lang="es-ES_tradnl" dirty="0"/>
          </a:p>
        </p:txBody>
      </p:sp>
      <p:pic>
        <p:nvPicPr>
          <p:cNvPr id="5122" name="Picture 2" descr="C:\Users\Danielle\Desktop\index.jpg" title="Foto de archivos en un archivo cajó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3810000"/>
            <a:ext cx="4137286"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063070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Mantenimiento</a:t>
            </a:r>
            <a:r>
              <a:rPr lang="en-US" dirty="0" smtClean="0"/>
              <a:t> de </a:t>
            </a:r>
            <a:r>
              <a:rPr lang="en-US" dirty="0" err="1" smtClean="0"/>
              <a:t>registros</a:t>
            </a:r>
            <a:r>
              <a:rPr lang="en-US" dirty="0" smtClean="0"/>
              <a:t/>
            </a:r>
            <a:br>
              <a:rPr lang="en-US" dirty="0" smtClean="0"/>
            </a:br>
            <a:endParaRPr lang="en-US" sz="1100" dirty="0"/>
          </a:p>
        </p:txBody>
      </p:sp>
      <p:sp>
        <p:nvSpPr>
          <p:cNvPr id="3" name="Content Placeholder 2"/>
          <p:cNvSpPr>
            <a:spLocks noGrp="1"/>
          </p:cNvSpPr>
          <p:nvPr>
            <p:ph idx="1"/>
          </p:nvPr>
        </p:nvSpPr>
        <p:spPr/>
        <p:txBody>
          <a:bodyPr>
            <a:normAutofit fontScale="92500" lnSpcReduction="20000"/>
          </a:bodyPr>
          <a:lstStyle/>
          <a:p>
            <a:pPr marL="137160" indent="0">
              <a:buNone/>
            </a:pPr>
            <a:r>
              <a:rPr lang="es-ES_tradnl" dirty="0" smtClean="0"/>
              <a:t>La exposición a factores perturbadores de la ergonomía en los ámbitos laborales del cuidado de la salud pueden causar a los trabajadores afectados una variedad de afecciones llamadas trastornos músculo-esqueléticos (</a:t>
            </a:r>
            <a:r>
              <a:rPr lang="es-ES_tradnl" dirty="0" err="1" smtClean="0"/>
              <a:t>MSDs</a:t>
            </a:r>
            <a:r>
              <a:rPr lang="es-ES_tradnl" dirty="0" smtClean="0"/>
              <a:t> por sus siglas en inglés). </a:t>
            </a:r>
          </a:p>
          <a:p>
            <a:pPr marL="137160" indent="0">
              <a:buNone/>
            </a:pPr>
            <a:r>
              <a:rPr lang="es-ES_tradnl" dirty="0" smtClean="0"/>
              <a:t>Los </a:t>
            </a:r>
            <a:r>
              <a:rPr lang="es-ES_tradnl" dirty="0" err="1" smtClean="0"/>
              <a:t>MSDs</a:t>
            </a:r>
            <a:r>
              <a:rPr lang="es-ES_tradnl" dirty="0" smtClean="0"/>
              <a:t> se pueden desarrollar gradualmente a lo largo del tiempo o pueden ser consecuencia instantánea de un hecho, como por ejemplo levantar mucho peso una sola vez. Estas afecciones se deben clasificar como lesiones o enfermedades en los formularios para el mantenimiento de registros. Resulta esencial que los datos para el mantenimiento de registros se conserve de manera adecuada, y que los empleadores no </a:t>
            </a:r>
            <a:r>
              <a:rPr lang="es-ES_tradnl" dirty="0" err="1" smtClean="0"/>
              <a:t>sub</a:t>
            </a:r>
            <a:r>
              <a:rPr lang="es-ES_tradnl" dirty="0" smtClean="0"/>
              <a:t>-informen tales hechos. </a:t>
            </a:r>
            <a:endParaRPr lang="es-ES_tradnl" dirty="0"/>
          </a:p>
        </p:txBody>
      </p:sp>
    </p:spTree>
    <p:extLst>
      <p:ext uri="{BB962C8B-B14F-4D97-AF65-F5344CB8AC3E}">
        <p14:creationId xmlns:p14="http://schemas.microsoft.com/office/powerpoint/2010/main" val="323444224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Referencias</a:t>
            </a:r>
            <a:r>
              <a:rPr lang="en-US" dirty="0" smtClean="0"/>
              <a:t/>
            </a:r>
            <a:br>
              <a:rPr lang="en-US" dirty="0" smtClean="0"/>
            </a:br>
            <a:r>
              <a:rPr lang="en-US" dirty="0" smtClean="0"/>
              <a:t> </a:t>
            </a:r>
            <a:endParaRPr lang="en-US" sz="1100" dirty="0"/>
          </a:p>
        </p:txBody>
      </p:sp>
      <p:pic>
        <p:nvPicPr>
          <p:cNvPr id="8194" name="Picture 2" descr="C:\Users\Danielle\Desktop\1.jpg" title="Logotip de OSH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1000" y="3154362"/>
            <a:ext cx="6629400" cy="1208088"/>
          </a:xfrm>
          <a:prstGeom prst="rect">
            <a:avLst/>
          </a:prstGeom>
          <a:noFill/>
          <a:extLst>
            <a:ext uri="{909E8E84-426E-40DD-AFC4-6F175D3DCCD1}">
              <a14:hiddenFill xmlns:a14="http://schemas.microsoft.com/office/drawing/2010/main">
                <a:solidFill>
                  <a:srgbClr val="FFFFFF"/>
                </a:solidFill>
              </a14:hiddenFill>
            </a:ext>
          </a:extLst>
        </p:spPr>
      </p:pic>
      <p:pic>
        <p:nvPicPr>
          <p:cNvPr id="8195" name="Picture 3" descr="C:\Users\Danielle\Desktop\index.jpg" title="Logotipo deDepartamento de Trabajo de Los Estados Unido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170484"/>
            <a:ext cx="5638800" cy="13716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209800" y="4572000"/>
            <a:ext cx="4572000" cy="1200329"/>
          </a:xfrm>
          <a:prstGeom prst="rect">
            <a:avLst/>
          </a:prstGeom>
        </p:spPr>
        <p:txBody>
          <a:bodyPr>
            <a:spAutoFit/>
          </a:bodyPr>
          <a:lstStyle/>
          <a:p>
            <a:r>
              <a:rPr lang="en-US" dirty="0"/>
              <a:t>For more information, visit the Injury and Illness </a:t>
            </a:r>
            <a:r>
              <a:rPr lang="en-US" dirty="0" smtClean="0"/>
              <a:t>Prevention </a:t>
            </a:r>
            <a:r>
              <a:rPr lang="en-US" dirty="0"/>
              <a:t>Program page on OSHA’s website at: </a:t>
            </a:r>
          </a:p>
          <a:p>
            <a:r>
              <a:rPr lang="en-US" dirty="0" err="1"/>
              <a:t>www.osha.gov/dsg/topics/</a:t>
            </a:r>
            <a:r>
              <a:rPr lang="en-US" dirty="0" err="1" smtClean="0"/>
              <a:t>safetyhealth</a:t>
            </a:r>
            <a:endParaRPr lang="en-US" dirty="0" smtClean="0"/>
          </a:p>
        </p:txBody>
      </p:sp>
      <p:sp>
        <p:nvSpPr>
          <p:cNvPr id="6" name="TextBox 5"/>
          <p:cNvSpPr txBox="1"/>
          <p:nvPr/>
        </p:nvSpPr>
        <p:spPr>
          <a:xfrm>
            <a:off x="6324600" y="1321415"/>
            <a:ext cx="2590800" cy="923330"/>
          </a:xfrm>
          <a:prstGeom prst="rect">
            <a:avLst/>
          </a:prstGeom>
          <a:noFill/>
        </p:spPr>
        <p:txBody>
          <a:bodyPr wrap="square" rtlCol="0">
            <a:spAutoFit/>
          </a:bodyPr>
          <a:lstStyle/>
          <a:p>
            <a:r>
              <a:rPr lang="en-US" dirty="0" err="1" smtClean="0"/>
              <a:t>Departamento</a:t>
            </a:r>
            <a:r>
              <a:rPr lang="en-US" dirty="0" smtClean="0"/>
              <a:t> de </a:t>
            </a:r>
            <a:r>
              <a:rPr lang="en-US" dirty="0" err="1" smtClean="0"/>
              <a:t>Trabajo</a:t>
            </a:r>
            <a:r>
              <a:rPr lang="en-US" dirty="0" smtClean="0"/>
              <a:t> de los </a:t>
            </a:r>
            <a:r>
              <a:rPr lang="en-US" dirty="0" err="1" smtClean="0"/>
              <a:t>Estados</a:t>
            </a:r>
            <a:r>
              <a:rPr lang="en-US" dirty="0" smtClean="0"/>
              <a:t> </a:t>
            </a:r>
            <a:r>
              <a:rPr lang="en-US" dirty="0" err="1" smtClean="0"/>
              <a:t>Unidos</a:t>
            </a:r>
            <a:endParaRPr lang="en-US" dirty="0"/>
          </a:p>
        </p:txBody>
      </p:sp>
      <p:sp>
        <p:nvSpPr>
          <p:cNvPr id="7" name="TextBox 6"/>
          <p:cNvSpPr txBox="1"/>
          <p:nvPr/>
        </p:nvSpPr>
        <p:spPr>
          <a:xfrm>
            <a:off x="7052310" y="3113107"/>
            <a:ext cx="2057400" cy="1477328"/>
          </a:xfrm>
          <a:prstGeom prst="rect">
            <a:avLst/>
          </a:prstGeom>
          <a:noFill/>
        </p:spPr>
        <p:txBody>
          <a:bodyPr wrap="square" rtlCol="0">
            <a:spAutoFit/>
          </a:bodyPr>
          <a:lstStyle/>
          <a:p>
            <a:r>
              <a:rPr lang="en-US" dirty="0" smtClean="0"/>
              <a:t>OSHA ® </a:t>
            </a:r>
            <a:r>
              <a:rPr lang="en-US" dirty="0" err="1" smtClean="0"/>
              <a:t>Administración</a:t>
            </a:r>
            <a:r>
              <a:rPr lang="en-US" dirty="0" smtClean="0"/>
              <a:t> de </a:t>
            </a:r>
            <a:r>
              <a:rPr lang="en-US" dirty="0" err="1" smtClean="0"/>
              <a:t>Seguridad</a:t>
            </a:r>
            <a:r>
              <a:rPr lang="en-US" dirty="0" smtClean="0"/>
              <a:t> </a:t>
            </a:r>
            <a:r>
              <a:rPr lang="en-US" dirty="0" err="1" smtClean="0"/>
              <a:t>y</a:t>
            </a:r>
            <a:r>
              <a:rPr lang="en-US" dirty="0" smtClean="0"/>
              <a:t> </a:t>
            </a:r>
            <a:r>
              <a:rPr lang="en-US" dirty="0" err="1" smtClean="0"/>
              <a:t>Salud</a:t>
            </a:r>
            <a:r>
              <a:rPr lang="en-US" dirty="0" smtClean="0"/>
              <a:t> </a:t>
            </a:r>
            <a:r>
              <a:rPr lang="en-US" dirty="0" err="1" smtClean="0"/>
              <a:t>Ocupacionales</a:t>
            </a:r>
            <a:endParaRPr lang="en-US" dirty="0"/>
          </a:p>
        </p:txBody>
      </p:sp>
      <p:sp>
        <p:nvSpPr>
          <p:cNvPr id="8" name="TextBox 7"/>
          <p:cNvSpPr txBox="1"/>
          <p:nvPr/>
        </p:nvSpPr>
        <p:spPr>
          <a:xfrm>
            <a:off x="1981200" y="5903893"/>
            <a:ext cx="5181600" cy="954107"/>
          </a:xfrm>
          <a:prstGeom prst="rect">
            <a:avLst/>
          </a:prstGeom>
          <a:noFill/>
        </p:spPr>
        <p:txBody>
          <a:bodyPr wrap="square" rtlCol="0">
            <a:spAutoFit/>
          </a:bodyPr>
          <a:lstStyle/>
          <a:p>
            <a:r>
              <a:rPr lang="en-US" sz="1400" dirty="0" smtClean="0"/>
              <a:t>Para </a:t>
            </a:r>
            <a:r>
              <a:rPr lang="en-US" sz="1400" dirty="0" err="1" smtClean="0"/>
              <a:t>más</a:t>
            </a:r>
            <a:r>
              <a:rPr lang="en-US" sz="1400" dirty="0" smtClean="0"/>
              <a:t> </a:t>
            </a:r>
            <a:r>
              <a:rPr lang="en-US" sz="1400" dirty="0" err="1" smtClean="0"/>
              <a:t>información</a:t>
            </a:r>
            <a:r>
              <a:rPr lang="en-US" sz="1400" dirty="0" smtClean="0"/>
              <a:t>, </a:t>
            </a:r>
            <a:r>
              <a:rPr lang="en-US" sz="1400" dirty="0" err="1" smtClean="0"/>
              <a:t>visite</a:t>
            </a:r>
            <a:r>
              <a:rPr lang="en-US" sz="1400" dirty="0" smtClean="0"/>
              <a:t> la </a:t>
            </a:r>
            <a:r>
              <a:rPr lang="en-US" sz="1400" dirty="0" err="1" smtClean="0"/>
              <a:t>página</a:t>
            </a:r>
            <a:r>
              <a:rPr lang="en-US" sz="1400" dirty="0" smtClean="0"/>
              <a:t> de Internet del </a:t>
            </a:r>
            <a:r>
              <a:rPr lang="en-US" sz="1400" dirty="0" err="1" smtClean="0"/>
              <a:t>Programa</a:t>
            </a:r>
            <a:r>
              <a:rPr lang="en-US" sz="1400" dirty="0" smtClean="0"/>
              <a:t> de </a:t>
            </a:r>
            <a:r>
              <a:rPr lang="en-US" sz="1400" dirty="0" err="1" smtClean="0"/>
              <a:t>Prevención</a:t>
            </a:r>
            <a:r>
              <a:rPr lang="en-US" sz="1400" dirty="0" smtClean="0"/>
              <a:t> de </a:t>
            </a:r>
            <a:r>
              <a:rPr lang="en-US" sz="1400" dirty="0" err="1" smtClean="0"/>
              <a:t>Lesiones</a:t>
            </a:r>
            <a:r>
              <a:rPr lang="en-US" sz="1400" dirty="0" smtClean="0"/>
              <a:t> </a:t>
            </a:r>
            <a:r>
              <a:rPr lang="en-US" sz="1400" dirty="0" err="1" smtClean="0"/>
              <a:t>y</a:t>
            </a:r>
            <a:r>
              <a:rPr lang="en-US" sz="1400" dirty="0" smtClean="0"/>
              <a:t> </a:t>
            </a:r>
            <a:r>
              <a:rPr lang="en-US" sz="1400" dirty="0" err="1" smtClean="0"/>
              <a:t>Enfermedades</a:t>
            </a:r>
            <a:r>
              <a:rPr lang="en-US" sz="1400" dirty="0" smtClean="0"/>
              <a:t> en el portal de OSHA en:</a:t>
            </a:r>
          </a:p>
          <a:p>
            <a:r>
              <a:rPr lang="en-US" sz="1400" dirty="0" smtClean="0">
                <a:hlinkClick r:id="rId4" tooltip="OSHA website"/>
              </a:rPr>
              <a:t>www.osha.gov/dgs/topics/safetyhealth</a:t>
            </a:r>
            <a:r>
              <a:rPr lang="en-US" sz="1400" dirty="0" smtClean="0"/>
              <a:t>   </a:t>
            </a:r>
            <a:endParaRPr lang="en-US" sz="1400" dirty="0"/>
          </a:p>
        </p:txBody>
      </p:sp>
    </p:spTree>
    <p:extLst>
      <p:ext uri="{BB962C8B-B14F-4D97-AF65-F5344CB8AC3E}">
        <p14:creationId xmlns:p14="http://schemas.microsoft.com/office/powerpoint/2010/main" val="32821740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El </a:t>
            </a:r>
            <a:r>
              <a:rPr lang="en-US" b="1" dirty="0" err="1" smtClean="0">
                <a:effectLst>
                  <a:outerShdw blurRad="38100" dist="38100" dir="2700000" algn="tl">
                    <a:srgbClr val="000000">
                      <a:alpha val="43137"/>
                    </a:srgbClr>
                  </a:outerShdw>
                </a:effectLst>
              </a:rPr>
              <a:t>objetivo</a:t>
            </a:r>
            <a:r>
              <a:rPr lang="en-US" b="1" dirty="0" smtClean="0">
                <a:effectLst>
                  <a:outerShdw blurRad="38100" dist="38100" dir="2700000" algn="tl">
                    <a:srgbClr val="000000">
                      <a:alpha val="43137"/>
                    </a:srgbClr>
                  </a:outerShdw>
                </a:effectLst>
              </a:rPr>
              <a:t> de OSHA</a:t>
            </a:r>
            <a:br>
              <a:rPr lang="en-US" b="1" dirty="0" smtClean="0">
                <a:effectLst>
                  <a:outerShdw blurRad="38100" dist="38100" dir="2700000" algn="tl">
                    <a:srgbClr val="000000">
                      <a:alpha val="43137"/>
                    </a:srgbClr>
                  </a:outerShdw>
                </a:effectLst>
              </a:rPr>
            </a:br>
            <a:endParaRPr lang="en-US" sz="11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marL="137160" indent="0">
              <a:buNone/>
            </a:pPr>
            <a:r>
              <a:rPr lang="es-ES_tradnl" altLang="en-US" dirty="0" smtClean="0"/>
              <a:t>El objetivo de OSHA es salvar vidas, prevenir lesiones y proteger la salud de los trabajadores de los Estados Unidos. </a:t>
            </a:r>
          </a:p>
          <a:p>
            <a:pPr marL="137160" indent="0">
              <a:buNone/>
            </a:pPr>
            <a:r>
              <a:rPr lang="es-ES_tradnl" altLang="en-US" dirty="0" smtClean="0"/>
              <a:t>Algunas de las acciones que OSHA realiza para alcanzar sus objetivos son: </a:t>
            </a:r>
          </a:p>
          <a:p>
            <a:pPr lvl="1">
              <a:buFont typeface="Wingdings" panose="05000000000000000000" pitchFamily="2" charset="2"/>
              <a:buChar char="v"/>
            </a:pPr>
            <a:r>
              <a:rPr lang="es-ES_tradnl" altLang="en-US" sz="2200" dirty="0" smtClean="0"/>
              <a:t>Desarrollar parámetros de seguridad y salud y hacerlos cumplir mediante inspecciones a los lugares de trabajo.</a:t>
            </a:r>
          </a:p>
          <a:p>
            <a:pPr lvl="1">
              <a:buFont typeface="Wingdings" panose="05000000000000000000" pitchFamily="2" charset="2"/>
              <a:buChar char="v"/>
            </a:pPr>
            <a:r>
              <a:rPr lang="es-ES_tradnl" altLang="en-US" sz="2200" dirty="0" smtClean="0"/>
              <a:t>Mantener un sistema de informes y registros para dar seguimiento a las lesiones y enfermedades laborales, y</a:t>
            </a:r>
          </a:p>
          <a:p>
            <a:pPr lvl="1">
              <a:buFont typeface="Wingdings" panose="05000000000000000000" pitchFamily="2" charset="2"/>
              <a:buChar char="v"/>
            </a:pPr>
            <a:r>
              <a:rPr lang="es-ES_tradnl" altLang="en-US" sz="2200" dirty="0" smtClean="0"/>
              <a:t>Ofrecer programas de capacitación para incrementar los conocimientos sobre la seguridad y la salud ocupacionales.</a:t>
            </a:r>
            <a:endParaRPr lang="en-US" sz="2000" dirty="0" smtClean="0">
              <a:latin typeface="Baskerville Old Face" panose="02020602080505020303" pitchFamily="18" charset="0"/>
              <a:cs typeface="Baskerville Old Face"/>
            </a:endParaRPr>
          </a:p>
          <a:p>
            <a:pPr lvl="1">
              <a:buFont typeface="Wingdings" panose="05000000000000000000" pitchFamily="2" charset="2"/>
              <a:buChar char="v"/>
            </a:pPr>
            <a:endParaRPr lang="es-ES_tradnl" altLang="en-US" dirty="0" smtClean="0"/>
          </a:p>
          <a:p>
            <a:endParaRPr lang="es-ES_tradnl" dirty="0"/>
          </a:p>
        </p:txBody>
      </p:sp>
    </p:spTree>
    <p:extLst>
      <p:ext uri="{BB962C8B-B14F-4D97-AF65-F5344CB8AC3E}">
        <p14:creationId xmlns:p14="http://schemas.microsoft.com/office/powerpoint/2010/main" val="829213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GRACIAS</a:t>
            </a:r>
            <a:endParaRPr lang="en-US" dirty="0"/>
          </a:p>
        </p:txBody>
      </p:sp>
      <p:pic>
        <p:nvPicPr>
          <p:cNvPr id="9218" name="Picture 2" descr="C:\Users\Danielle\AppData\Local\Microsoft\Windows\Temporary Internet Files\Content.IE5\NUX20Z03\MC900105218[1].wmf" title="Imagen predisenada que muestra Gracia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0" y="2513228"/>
            <a:ext cx="6248399" cy="27445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57078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effectLst>
                  <a:outerShdw blurRad="38100" dist="38100" dir="2700000" algn="tl">
                    <a:srgbClr val="000000">
                      <a:alpha val="43137"/>
                    </a:srgbClr>
                  </a:outerShdw>
                </a:effectLst>
              </a:rPr>
              <a:t>Sus</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derechos</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según</a:t>
            </a:r>
            <a:r>
              <a:rPr lang="en-US" b="1" dirty="0" smtClean="0">
                <a:effectLst>
                  <a:outerShdw blurRad="38100" dist="38100" dir="2700000" algn="tl">
                    <a:srgbClr val="000000">
                      <a:alpha val="43137"/>
                    </a:srgbClr>
                  </a:outerShdw>
                </a:effectLst>
              </a:rPr>
              <a:t> OSHA</a:t>
            </a:r>
            <a:br>
              <a:rPr lang="en-US" b="1" dirty="0" smtClean="0">
                <a:effectLst>
                  <a:outerShdw blurRad="38100" dist="38100" dir="2700000" algn="tl">
                    <a:srgbClr val="000000">
                      <a:alpha val="43137"/>
                    </a:srgbClr>
                  </a:outerShdw>
                </a:effectLst>
              </a:rPr>
            </a:br>
            <a:endParaRPr lang="en-US" sz="11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marL="137160" indent="0">
              <a:buNone/>
            </a:pPr>
            <a:r>
              <a:rPr lang="es-ES_tradnl" altLang="en-US" dirty="0" smtClean="0"/>
              <a:t>	Usted tiene derecho a:</a:t>
            </a:r>
          </a:p>
          <a:p>
            <a:pPr lvl="1">
              <a:buFont typeface="Wingdings" panose="05000000000000000000" pitchFamily="2" charset="2"/>
              <a:buChar char="v"/>
            </a:pPr>
            <a:r>
              <a:rPr lang="es-ES_tradnl" altLang="en-US" sz="2200" dirty="0" smtClean="0"/>
              <a:t>Un ámbito laboral seguro e higiénico. </a:t>
            </a:r>
            <a:endParaRPr lang="es-ES_tradnl" altLang="en-US" sz="2200" b="1" dirty="0" smtClean="0"/>
          </a:p>
          <a:p>
            <a:pPr lvl="1">
              <a:buFont typeface="Wingdings" panose="05000000000000000000" pitchFamily="2" charset="2"/>
              <a:buChar char="v"/>
            </a:pPr>
            <a:r>
              <a:rPr lang="es-ES_tradnl" altLang="en-US" sz="2200" dirty="0" smtClean="0"/>
              <a:t>Conocimientos sobre productos químicos peligrosos.</a:t>
            </a:r>
            <a:endParaRPr lang="es-ES_tradnl" altLang="en-US" sz="2200" b="1" dirty="0" smtClean="0"/>
          </a:p>
          <a:p>
            <a:pPr lvl="1">
              <a:buFont typeface="Wingdings" panose="05000000000000000000" pitchFamily="2" charset="2"/>
              <a:buChar char="v"/>
            </a:pPr>
            <a:r>
              <a:rPr lang="es-ES_tradnl" altLang="en-US" sz="2200" dirty="0" smtClean="0"/>
              <a:t>Información sobre lesiones y enfermedades en su lugar de trabajo.</a:t>
            </a:r>
            <a:endParaRPr lang="es-ES_tradnl" altLang="en-US" sz="2200" b="1" dirty="0" smtClean="0"/>
          </a:p>
          <a:p>
            <a:pPr lvl="1">
              <a:buFont typeface="Wingdings" panose="05000000000000000000" pitchFamily="2" charset="2"/>
              <a:buChar char="v"/>
            </a:pPr>
            <a:r>
              <a:rPr lang="es-ES_tradnl" altLang="en-US" sz="2200" dirty="0" smtClean="0"/>
              <a:t>Elevar una queja a su empleador o solicitarle la subsanación de un peligro. </a:t>
            </a:r>
            <a:endParaRPr lang="es-ES_tradnl" altLang="en-US" sz="2200" b="1" dirty="0" smtClean="0"/>
          </a:p>
          <a:p>
            <a:pPr lvl="1">
              <a:buFont typeface="Wingdings" panose="05000000000000000000" pitchFamily="2" charset="2"/>
              <a:buChar char="v"/>
            </a:pPr>
            <a:r>
              <a:rPr lang="es-ES_tradnl" altLang="en-US" sz="2200" dirty="0" smtClean="0"/>
              <a:t>Capacitación.</a:t>
            </a:r>
            <a:endParaRPr lang="es-ES_tradnl" altLang="en-US" sz="2200" b="1" dirty="0" smtClean="0"/>
          </a:p>
          <a:p>
            <a:pPr lvl="1">
              <a:buFont typeface="Wingdings" panose="05000000000000000000" pitchFamily="2" charset="2"/>
              <a:buChar char="v"/>
            </a:pPr>
            <a:r>
              <a:rPr lang="es-ES_tradnl" altLang="en-US" sz="2200" dirty="0" smtClean="0"/>
              <a:t>Registros médicos y de exposición a peligros.</a:t>
            </a:r>
            <a:endParaRPr lang="es-ES_tradnl" altLang="en-US" sz="2200" b="1" dirty="0" smtClean="0"/>
          </a:p>
          <a:p>
            <a:pPr lvl="1">
              <a:buFont typeface="Wingdings" panose="05000000000000000000" pitchFamily="2" charset="2"/>
              <a:buChar char="v"/>
            </a:pPr>
            <a:r>
              <a:rPr lang="es-ES_tradnl" altLang="en-US" sz="2200" dirty="0" smtClean="0"/>
              <a:t>Presentar una denuncia ante OSHA.</a:t>
            </a:r>
            <a:endParaRPr lang="es-ES_tradnl" altLang="en-US" sz="2200" b="1" dirty="0" smtClean="0"/>
          </a:p>
          <a:p>
            <a:pPr lvl="1">
              <a:buFont typeface="Wingdings" panose="05000000000000000000" pitchFamily="2" charset="2"/>
              <a:buChar char="v"/>
            </a:pPr>
            <a:r>
              <a:rPr lang="es-ES_tradnl" altLang="en-US" sz="2200" dirty="0" smtClean="0"/>
              <a:t>Participar en una inspección de OSHA.</a:t>
            </a:r>
            <a:endParaRPr lang="es-ES_tradnl" altLang="en-US" sz="2200" b="1" dirty="0" smtClean="0"/>
          </a:p>
          <a:p>
            <a:pPr lvl="1">
              <a:buFont typeface="Wingdings" panose="05000000000000000000" pitchFamily="2" charset="2"/>
              <a:buChar char="v"/>
            </a:pPr>
            <a:r>
              <a:rPr lang="es-ES_tradnl" altLang="en-US" sz="2200" dirty="0" smtClean="0"/>
              <a:t>No sufrir represalias por ejercer sus derechos a la seguridad y la salud.</a:t>
            </a:r>
          </a:p>
          <a:p>
            <a:pPr>
              <a:buFont typeface="Wingdings" panose="05000000000000000000" pitchFamily="2" charset="2"/>
              <a:buChar char="v"/>
            </a:pPr>
            <a:endParaRPr lang="es-ES_tradnl" dirty="0"/>
          </a:p>
        </p:txBody>
      </p:sp>
    </p:spTree>
    <p:extLst>
      <p:ext uri="{BB962C8B-B14F-4D97-AF65-F5344CB8AC3E}">
        <p14:creationId xmlns:p14="http://schemas.microsoft.com/office/powerpoint/2010/main" val="952841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effectLst>
                  <a:outerShdw blurRad="38100" dist="38100" dir="2700000" algn="tl">
                    <a:srgbClr val="000000">
                      <a:alpha val="43137"/>
                    </a:srgbClr>
                  </a:outerShdw>
                </a:effectLst>
              </a:rPr>
              <a:t>Capacitación</a:t>
            </a:r>
            <a:r>
              <a:rPr lang="en-US" b="1" dirty="0" smtClean="0">
                <a:effectLst>
                  <a:outerShdw blurRad="38100" dist="38100" dir="2700000" algn="tl">
                    <a:srgbClr val="000000">
                      <a:alpha val="43137"/>
                    </a:srgbClr>
                  </a:outerShdw>
                </a:effectLst>
              </a:rPr>
              <a:t> de OSHA</a:t>
            </a:r>
            <a:br>
              <a:rPr lang="en-US" b="1" dirty="0" smtClean="0">
                <a:effectLst>
                  <a:outerShdw blurRad="38100" dist="38100" dir="2700000" algn="tl">
                    <a:srgbClr val="000000">
                      <a:alpha val="43137"/>
                    </a:srgbClr>
                  </a:outerShdw>
                </a:effectLst>
              </a:rPr>
            </a:br>
            <a:endParaRPr lang="en-US" sz="11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v"/>
            </a:pPr>
            <a:r>
              <a:rPr lang="es-ES_tradnl" dirty="0" smtClean="0"/>
              <a:t>Se debe realizar anualmente para empleados que se reincorporan y para los nuevos contratados.</a:t>
            </a:r>
          </a:p>
          <a:p>
            <a:pPr>
              <a:buFont typeface="Wingdings" panose="05000000000000000000" pitchFamily="2" charset="2"/>
              <a:buChar char="v"/>
            </a:pPr>
            <a:r>
              <a:rPr lang="es-ES_tradnl" dirty="0" smtClean="0"/>
              <a:t>La planilla de asistencia se debe mantener archivada durante tres años.</a:t>
            </a:r>
          </a:p>
          <a:p>
            <a:pPr>
              <a:buFont typeface="Wingdings" panose="05000000000000000000" pitchFamily="2" charset="2"/>
              <a:buChar char="v"/>
            </a:pPr>
            <a:r>
              <a:rPr lang="es-ES_tradnl" dirty="0" smtClean="0"/>
              <a:t>A todos los empleados que se asignen a tareas en las cuales pueda existir una exposición ocupacional se les debe brindar información y capacitación en el momento del encargo inicial.</a:t>
            </a:r>
          </a:p>
          <a:p>
            <a:pPr>
              <a:buFont typeface="Wingdings" panose="05000000000000000000" pitchFamily="2" charset="2"/>
              <a:buChar char="v"/>
            </a:pPr>
            <a:r>
              <a:rPr lang="es-ES_tradnl" dirty="0" smtClean="0"/>
              <a:t>La capacitación debe incluir Preguntas y Respuestas.</a:t>
            </a:r>
          </a:p>
          <a:p>
            <a:endParaRPr lang="es-ES_tradnl" dirty="0"/>
          </a:p>
        </p:txBody>
      </p:sp>
    </p:spTree>
    <p:extLst>
      <p:ext uri="{BB962C8B-B14F-4D97-AF65-F5344CB8AC3E}">
        <p14:creationId xmlns:p14="http://schemas.microsoft.com/office/powerpoint/2010/main" val="116301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Apex</Template>
  <TotalTime>0</TotalTime>
  <Words>5158</Words>
  <Application>Microsoft Office PowerPoint</Application>
  <PresentationFormat>On-screen Show (4:3)</PresentationFormat>
  <Paragraphs>1830</Paragraphs>
  <Slides>70</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70</vt:i4>
      </vt:variant>
    </vt:vector>
  </HeadingPairs>
  <TitlesOfParts>
    <vt:vector size="80" baseType="lpstr">
      <vt:lpstr>Arial</vt:lpstr>
      <vt:lpstr>Baskerville</vt:lpstr>
      <vt:lpstr>Baskerville Old Face</vt:lpstr>
      <vt:lpstr>Book Antiqua</vt:lpstr>
      <vt:lpstr>Calibri</vt:lpstr>
      <vt:lpstr>Lucida Sans</vt:lpstr>
      <vt:lpstr>Wingdings</vt:lpstr>
      <vt:lpstr>Wingdings 2</vt:lpstr>
      <vt:lpstr>Wingdings 3</vt:lpstr>
      <vt:lpstr>Apex</vt:lpstr>
      <vt:lpstr>Movilización segura del paciente en la atención de la salud</vt:lpstr>
      <vt:lpstr>OSHA – Beca de Capacitación Susan Harwood</vt:lpstr>
      <vt:lpstr>¿Qué es OSHA?</vt:lpstr>
      <vt:lpstr>OSHA</vt:lpstr>
      <vt:lpstr>¿Por qué OSHA es importante para usted? </vt:lpstr>
      <vt:lpstr>La historia de OSHA  </vt:lpstr>
      <vt:lpstr>El objetivo de OSHA </vt:lpstr>
      <vt:lpstr>Sus derechos según OSHA </vt:lpstr>
      <vt:lpstr>Capacitación de OSHA </vt:lpstr>
      <vt:lpstr>Presentación de una denuncia</vt:lpstr>
      <vt:lpstr>Mantenimiento de registros</vt:lpstr>
      <vt:lpstr>Movilización segura del paciente </vt:lpstr>
      <vt:lpstr>¿Sabía usted…?</vt:lpstr>
      <vt:lpstr>Lesiones y Enfermedades Ocupacionales</vt:lpstr>
      <vt:lpstr>Gráfico de barras sobre lesiones</vt:lpstr>
      <vt:lpstr>¿Qué hace que los hospitales sean ámbitos laborales tan peligrosos?</vt:lpstr>
      <vt:lpstr>Una cultura única: </vt:lpstr>
      <vt:lpstr>No están en líneas de montaje:  </vt:lpstr>
      <vt:lpstr>La mayor parte de las lesiones se producen por un puñado de peligros muy conocidos</vt:lpstr>
      <vt:lpstr>Movilización segura del paciente</vt:lpstr>
      <vt:lpstr>Movilización segura del paciente </vt:lpstr>
      <vt:lpstr>Los Riesgos</vt:lpstr>
      <vt:lpstr>Esguinces y Torceduras </vt:lpstr>
      <vt:lpstr>¿Qué es un esguince? </vt:lpstr>
      <vt:lpstr>¿Qué es una torcedura? </vt:lpstr>
      <vt:lpstr>Los esguinces y las torceduras</vt:lpstr>
      <vt:lpstr>Menos Productivos, Menos Atentos </vt:lpstr>
      <vt:lpstr> Ámbitos de trabajo más seguros significan cuidados más seguros  </vt:lpstr>
      <vt:lpstr>Industrias para las tareas de movilización de pacientes</vt:lpstr>
      <vt:lpstr>la tecnología para hacer más seguros la movilización y los movimientos del paciente</vt:lpstr>
      <vt:lpstr>Movilización segura del paciente  </vt:lpstr>
      <vt:lpstr>El Uso de Equipamiento</vt:lpstr>
      <vt:lpstr>Ergonomía </vt:lpstr>
      <vt:lpstr>Minimizar</vt:lpstr>
      <vt:lpstr>Un sistema de administración de la seguridad y la salud</vt:lpstr>
      <vt:lpstr> Sistema de gestión de seguridad  y salud</vt:lpstr>
      <vt:lpstr>Liderazgo administrativo</vt:lpstr>
      <vt:lpstr>Participación de los empleados </vt:lpstr>
      <vt:lpstr>Identificación y evaluación de los peligros </vt:lpstr>
      <vt:lpstr>Análisis de los accidentes y los registros</vt:lpstr>
      <vt:lpstr>Prevención y control de los peligros SH-26274-SH4</vt:lpstr>
      <vt:lpstr>Administración médica SH-26274-SH4</vt:lpstr>
      <vt:lpstr>Educación y capacitación </vt:lpstr>
      <vt:lpstr>Evaluación y mejora de los programas</vt:lpstr>
      <vt:lpstr>Pautas para el levantamiento</vt:lpstr>
      <vt:lpstr>Pautas para el levantamiento </vt:lpstr>
      <vt:lpstr>Las tareas de movilizacion de pacientes presentan riesgos ergonómicos mayores si: </vt:lpstr>
      <vt:lpstr>Entre otros riesgos se incluyen:</vt:lpstr>
      <vt:lpstr>Soluciones posibles </vt:lpstr>
      <vt:lpstr>Soluciones posibles  </vt:lpstr>
      <vt:lpstr>Aparatos </vt:lpstr>
      <vt:lpstr>Aparatos SH-26274-SH4</vt:lpstr>
      <vt:lpstr>Aparatos  SH-26274-SH4</vt:lpstr>
      <vt:lpstr>Aparatos  SH-26274-SH4 </vt:lpstr>
      <vt:lpstr>Aparatos   SH-26274-SH4</vt:lpstr>
      <vt:lpstr> Aparatos SH-26274-SH4</vt:lpstr>
      <vt:lpstr> Aparatos </vt:lpstr>
      <vt:lpstr>Resbalones, tropezones y caídas por derrames o peligros ambientales  </vt:lpstr>
      <vt:lpstr>Peligros ambientales </vt:lpstr>
      <vt:lpstr>Soluciones posibles   </vt:lpstr>
      <vt:lpstr>Elimar las Obstrucciones</vt:lpstr>
      <vt:lpstr>Posturas incómodas </vt:lpstr>
      <vt:lpstr>Posturas incómodas  </vt:lpstr>
      <vt:lpstr>Posturas incómodas</vt:lpstr>
      <vt:lpstr>Posturas incómodas   </vt:lpstr>
      <vt:lpstr>Soluciones posibles</vt:lpstr>
      <vt:lpstr>Mantenimiento de registros </vt:lpstr>
      <vt:lpstr>Mantenimiento de registros </vt:lpstr>
      <vt:lpstr>Referencias  </vt:lpstr>
      <vt:lpstr>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2018-07-23T17:09:36Z</dcterms:created>
  <dcterms:modified xsi:type="dcterms:W3CDTF">2018-07-23T17:10:50Z</dcterms:modified>
</cp:coreProperties>
</file>