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79" r:id="rId3"/>
    <p:sldId id="257" r:id="rId4"/>
    <p:sldId id="265" r:id="rId5"/>
    <p:sldId id="264" r:id="rId6"/>
    <p:sldId id="259" r:id="rId7"/>
    <p:sldId id="260" r:id="rId8"/>
    <p:sldId id="261" r:id="rId9"/>
    <p:sldId id="262" r:id="rId10"/>
    <p:sldId id="263" r:id="rId11"/>
    <p:sldId id="258"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45540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299606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370915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290470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F9648-AC0A-4796-868C-604CD5E9763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419923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F9648-AC0A-4796-868C-604CD5E97638}"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38720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F9648-AC0A-4796-868C-604CD5E97638}" type="datetimeFigureOut">
              <a:rPr lang="en-US" smtClean="0"/>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362642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F9648-AC0A-4796-868C-604CD5E97638}" type="datetimeFigureOut">
              <a:rPr lang="en-US" smtClean="0"/>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125990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9648-AC0A-4796-868C-604CD5E97638}" type="datetimeFigureOut">
              <a:rPr lang="en-US" smtClean="0"/>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278297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F9648-AC0A-4796-868C-604CD5E97638}"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275425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F9648-AC0A-4796-868C-604CD5E97638}"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DC5D-6EE7-459F-BAFC-068F8AF17ACE}" type="slidenum">
              <a:rPr lang="en-US" smtClean="0"/>
              <a:t>‹#›</a:t>
            </a:fld>
            <a:endParaRPr lang="en-US"/>
          </a:p>
        </p:txBody>
      </p:sp>
    </p:spTree>
    <p:extLst>
      <p:ext uri="{BB962C8B-B14F-4D97-AF65-F5344CB8AC3E}">
        <p14:creationId xmlns:p14="http://schemas.microsoft.com/office/powerpoint/2010/main" val="263009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9648-AC0A-4796-868C-604CD5E97638}" type="datetimeFigureOut">
              <a:rPr lang="en-US" smtClean="0"/>
              <a:t>7/20/2018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ADC5D-6EE7-459F-BAFC-068F8AF17ACE}" type="slidenum">
              <a:rPr lang="en-US" smtClean="0"/>
              <a:t>‹#›</a:t>
            </a:fld>
            <a:endParaRPr lang="en-US"/>
          </a:p>
        </p:txBody>
      </p:sp>
    </p:spTree>
    <p:extLst>
      <p:ext uri="{BB962C8B-B14F-4D97-AF65-F5344CB8AC3E}">
        <p14:creationId xmlns:p14="http://schemas.microsoft.com/office/powerpoint/2010/main" val="382771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osha.gov/temp_workers/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b="1" dirty="0" smtClean="0"/>
              <a:t>Employer’s Responsibilities In Protecting Temporary Workers</a:t>
            </a:r>
            <a:endParaRPr lang="en-US" b="1" dirty="0"/>
          </a:p>
        </p:txBody>
      </p:sp>
      <p:pic>
        <p:nvPicPr>
          <p:cNvPr id="1027" name="Picture 3" title="Image of a set of coffee cups with Temp written on one of the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2514600"/>
            <a:ext cx="47815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41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The Key is </a:t>
            </a:r>
            <a:r>
              <a:rPr lang="en-US" b="1" i="1" dirty="0" smtClean="0">
                <a:solidFill>
                  <a:prstClr val="black"/>
                </a:solidFill>
              </a:rPr>
              <a:t>Communication </a:t>
            </a:r>
            <a:r>
              <a:rPr lang="en-US" dirty="0" smtClean="0">
                <a:solidFill>
                  <a:prstClr val="black"/>
                </a:solidFill>
              </a:rPr>
              <a:t>(cont.)</a:t>
            </a:r>
            <a:endParaRPr lang="en-US" dirty="0"/>
          </a:p>
        </p:txBody>
      </p:sp>
      <p:sp>
        <p:nvSpPr>
          <p:cNvPr id="3" name="Content Placeholder 2"/>
          <p:cNvSpPr>
            <a:spLocks noGrp="1"/>
          </p:cNvSpPr>
          <p:nvPr>
            <p:ph idx="1"/>
          </p:nvPr>
        </p:nvSpPr>
        <p:spPr>
          <a:xfrm>
            <a:off x="76200" y="1524000"/>
            <a:ext cx="6858000" cy="3810000"/>
          </a:xfrm>
        </p:spPr>
        <p:txBody>
          <a:bodyPr>
            <a:normAutofit fontScale="77500" lnSpcReduction="20000"/>
          </a:bodyPr>
          <a:lstStyle/>
          <a:p>
            <a:r>
              <a:rPr lang="en-US" dirty="0" smtClean="0"/>
              <a:t>Temp agencies don’t need to be experts on specific hazards, but they must find out what hazards their workers may be exposed to.</a:t>
            </a:r>
          </a:p>
          <a:p>
            <a:endParaRPr lang="en-US" dirty="0" smtClean="0"/>
          </a:p>
          <a:p>
            <a:r>
              <a:rPr lang="en-US" dirty="0" smtClean="0"/>
              <a:t>Temp agencies have a duty to </a:t>
            </a:r>
            <a:r>
              <a:rPr lang="en-US" b="1" i="1" dirty="0" smtClean="0">
                <a:solidFill>
                  <a:srgbClr val="FF0000"/>
                </a:solidFill>
              </a:rPr>
              <a:t>inquire and verify </a:t>
            </a:r>
            <a:r>
              <a:rPr lang="en-US" dirty="0" smtClean="0"/>
              <a:t>that the host has fulfilled its responsibilities for a safe workplace.</a:t>
            </a:r>
          </a:p>
          <a:p>
            <a:endParaRPr lang="en-US" dirty="0" smtClean="0"/>
          </a:p>
          <a:p>
            <a:r>
              <a:rPr lang="en-US" dirty="0" smtClean="0"/>
              <a:t>Host employers </a:t>
            </a:r>
            <a:r>
              <a:rPr lang="en-US" b="1" i="1" dirty="0" smtClean="0">
                <a:solidFill>
                  <a:srgbClr val="FF0000"/>
                </a:solidFill>
              </a:rPr>
              <a:t>must treat temporary workers like any other workers</a:t>
            </a:r>
            <a:r>
              <a:rPr lang="en-US" b="1" dirty="0" smtClean="0">
                <a:solidFill>
                  <a:srgbClr val="FF0000"/>
                </a:solidFill>
              </a:rPr>
              <a:t> </a:t>
            </a:r>
            <a:r>
              <a:rPr lang="en-US" dirty="0" smtClean="0"/>
              <a:t>in terms of training and safety and health protections.</a:t>
            </a:r>
            <a:endParaRPr lang="en-US" dirty="0"/>
          </a:p>
        </p:txBody>
      </p:sp>
      <p:pic>
        <p:nvPicPr>
          <p:cNvPr id="7170" name="Picture 2" title="Sign that says two-way communic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1" y="4917401"/>
            <a:ext cx="2590800" cy="194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66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rmAutofit/>
          </a:bodyPr>
          <a:lstStyle/>
          <a:p>
            <a:r>
              <a:rPr lang="en-US" dirty="0">
                <a:solidFill>
                  <a:prstClr val="black"/>
                </a:solidFill>
              </a:rPr>
              <a:t>The Key is </a:t>
            </a:r>
            <a:r>
              <a:rPr lang="en-US" b="1" i="1" dirty="0">
                <a:solidFill>
                  <a:prstClr val="black"/>
                </a:solidFill>
              </a:rPr>
              <a:t>Communication </a:t>
            </a:r>
            <a:r>
              <a:rPr lang="en-US" dirty="0">
                <a:solidFill>
                  <a:prstClr val="black"/>
                </a:solidFill>
              </a:rPr>
              <a:t>(cont.)</a:t>
            </a:r>
            <a:r>
              <a:rPr lang="en-US" b="1" dirty="0" smtClean="0"/>
              <a:t/>
            </a:r>
            <a:br>
              <a:rPr lang="en-US" b="1" dirty="0" smtClean="0"/>
            </a:br>
            <a:endParaRPr lang="en-US" dirty="0"/>
          </a:p>
        </p:txBody>
      </p:sp>
      <p:sp>
        <p:nvSpPr>
          <p:cNvPr id="3" name="Content Placeholder 2"/>
          <p:cNvSpPr>
            <a:spLocks noGrp="1"/>
          </p:cNvSpPr>
          <p:nvPr>
            <p:ph idx="1"/>
          </p:nvPr>
        </p:nvSpPr>
        <p:spPr>
          <a:xfrm>
            <a:off x="228600" y="1752600"/>
            <a:ext cx="6781800" cy="4038600"/>
          </a:xfrm>
        </p:spPr>
        <p:txBody>
          <a:bodyPr>
            <a:normAutofit fontScale="77500" lnSpcReduction="20000"/>
          </a:bodyPr>
          <a:lstStyle/>
          <a:p>
            <a:r>
              <a:rPr lang="en-US" dirty="0" smtClean="0"/>
              <a:t>To ensure there is a clear understanding of each employer's role in protecting employees, the temp agency and the host employer should specify their respective responsibilities for OSHA compliance in their contract. </a:t>
            </a:r>
          </a:p>
          <a:p>
            <a:endParaRPr lang="en-US" dirty="0" smtClean="0"/>
          </a:p>
          <a:p>
            <a:r>
              <a:rPr lang="en-US" dirty="0" smtClean="0"/>
              <a:t>Including such terms in a contract will ensure that each employer complies with all relevant regulatory requirements, thereby avoiding confusion as to the employer's obligations.</a:t>
            </a:r>
            <a:endParaRPr lang="en-US" dirty="0"/>
          </a:p>
        </p:txBody>
      </p:sp>
      <p:pic>
        <p:nvPicPr>
          <p:cNvPr id="2050" name="Picture 2" title="Photo of worke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42672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0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rPr>
              <a:t>Due Diligence</a:t>
            </a:r>
            <a:endParaRPr lang="en-US" b="1" dirty="0"/>
          </a:p>
        </p:txBody>
      </p:sp>
      <p:sp>
        <p:nvSpPr>
          <p:cNvPr id="3" name="Content Placeholder 2"/>
          <p:cNvSpPr>
            <a:spLocks noGrp="1"/>
          </p:cNvSpPr>
          <p:nvPr>
            <p:ph idx="1"/>
          </p:nvPr>
        </p:nvSpPr>
        <p:spPr>
          <a:xfrm>
            <a:off x="457200" y="1600201"/>
            <a:ext cx="6858000" cy="3581399"/>
          </a:xfrm>
        </p:spPr>
        <p:txBody>
          <a:bodyPr>
            <a:normAutofit fontScale="92500" lnSpcReduction="10000"/>
          </a:bodyPr>
          <a:lstStyle/>
          <a:p>
            <a:r>
              <a:rPr lang="en-US" dirty="0" smtClean="0"/>
              <a:t>Prior to accepting a new host employer as a client, or a new project from a current client, both parties should jointly review the task assignments and any job hazard analyses in order to identify and eliminate potential safety and health dangers and provide the necessary protections and training for workers</a:t>
            </a:r>
            <a:endParaRPr lang="en-US" dirty="0"/>
          </a:p>
        </p:txBody>
      </p:sp>
      <p:pic>
        <p:nvPicPr>
          <p:cNvPr id="8194" name="Picture 2" title="Photo of putting two puzzle pieces togeth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57333" y="4953000"/>
            <a:ext cx="33866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451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Due </a:t>
            </a:r>
            <a:r>
              <a:rPr lang="en-US" b="1" dirty="0" smtClean="0">
                <a:solidFill>
                  <a:prstClr val="black"/>
                </a:solidFill>
              </a:rPr>
              <a:t>Diligence (cont</a:t>
            </a:r>
            <a:r>
              <a:rPr lang="en-US" b="1" dirty="0">
                <a:solidFill>
                  <a:prstClr val="black"/>
                </a:solidFill>
              </a:rPr>
              <a:t>.)</a:t>
            </a:r>
            <a:endParaRPr lang="en-US" b="1" dirty="0"/>
          </a:p>
        </p:txBody>
      </p:sp>
      <p:sp>
        <p:nvSpPr>
          <p:cNvPr id="3" name="Content Placeholder 2"/>
          <p:cNvSpPr>
            <a:spLocks noGrp="1"/>
          </p:cNvSpPr>
          <p:nvPr>
            <p:ph idx="1"/>
          </p:nvPr>
        </p:nvSpPr>
        <p:spPr>
          <a:xfrm>
            <a:off x="457200" y="1600201"/>
            <a:ext cx="7315200" cy="3200400"/>
          </a:xfrm>
        </p:spPr>
        <p:txBody>
          <a:bodyPr>
            <a:normAutofit fontScale="85000" lnSpcReduction="20000"/>
          </a:bodyPr>
          <a:lstStyle/>
          <a:p>
            <a:r>
              <a:rPr lang="en-US" dirty="0" smtClean="0"/>
              <a:t>If information becomes available that questions the adequacy of the host employer's job hazard analyses, such as injury and illness reports, safety and health complaints or OSHA enforcement history, the staffing agency should make efforts to address those issues with the host employer to ensure that existing hazards are properly assessed and abated to protect the workers.</a:t>
            </a:r>
            <a:endParaRPr lang="en-US" dirty="0"/>
          </a:p>
        </p:txBody>
      </p:sp>
      <p:pic>
        <p:nvPicPr>
          <p:cNvPr id="9220" name="Picture 4" title="Image of a magnifying gla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4285518"/>
            <a:ext cx="3429000" cy="257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150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Due </a:t>
            </a:r>
            <a:r>
              <a:rPr lang="en-US" b="1" dirty="0" smtClean="0">
                <a:solidFill>
                  <a:prstClr val="black"/>
                </a:solidFill>
              </a:rPr>
              <a:t>Diligence (cont</a:t>
            </a:r>
            <a:r>
              <a:rPr lang="en-US" b="1" dirty="0" smtClean="0">
                <a:solidFill>
                  <a:prstClr val="black"/>
                </a:solidFill>
              </a:rPr>
              <a:t>.) </a:t>
            </a:r>
            <a:endParaRPr lang="en-US" b="1" dirty="0"/>
          </a:p>
        </p:txBody>
      </p:sp>
      <p:sp>
        <p:nvSpPr>
          <p:cNvPr id="3" name="Content Placeholder 2"/>
          <p:cNvSpPr>
            <a:spLocks noGrp="1"/>
          </p:cNvSpPr>
          <p:nvPr>
            <p:ph idx="1"/>
          </p:nvPr>
        </p:nvSpPr>
        <p:spPr/>
        <p:txBody>
          <a:bodyPr/>
          <a:lstStyle/>
          <a:p>
            <a:r>
              <a:rPr lang="en-US" dirty="0"/>
              <a:t>T</a:t>
            </a:r>
            <a:r>
              <a:rPr lang="en-US" dirty="0" smtClean="0"/>
              <a:t>he staffing agency may itself perform, if feasible, an inspection of the workplace to conduct its own hazard assessment or to ensure implementation of the host employer's safety and health obligations. </a:t>
            </a:r>
            <a:endParaRPr lang="en-US" dirty="0"/>
          </a:p>
        </p:txBody>
      </p:sp>
      <p:pic>
        <p:nvPicPr>
          <p:cNvPr id="10242" name="Picture 2" title="Image of two workers in hard ha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0778" y="4038600"/>
            <a:ext cx="3583223"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79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r>
              <a:rPr lang="en-US" b="1" dirty="0" smtClean="0">
                <a:solidFill>
                  <a:prstClr val="black"/>
                </a:solidFill>
              </a:rPr>
              <a:t> Due </a:t>
            </a:r>
            <a:r>
              <a:rPr lang="en-US" b="1" dirty="0">
                <a:solidFill>
                  <a:prstClr val="black"/>
                </a:solidFill>
              </a:rPr>
              <a:t>Diligence (cont.)</a:t>
            </a:r>
            <a:endParaRPr lang="en-US" b="1" dirty="0"/>
          </a:p>
        </p:txBody>
      </p:sp>
      <p:sp>
        <p:nvSpPr>
          <p:cNvPr id="3" name="Content Placeholder 2"/>
          <p:cNvSpPr>
            <a:spLocks noGrp="1"/>
          </p:cNvSpPr>
          <p:nvPr>
            <p:ph idx="1"/>
          </p:nvPr>
        </p:nvSpPr>
        <p:spPr/>
        <p:txBody>
          <a:bodyPr/>
          <a:lstStyle/>
          <a:p>
            <a:r>
              <a:rPr lang="en-US" dirty="0" smtClean="0"/>
              <a:t>If a temporary worker is injured at a host employer worksite, the host employer should inform the staffing agency of the injury, and the staffing agency, in turn, should follow-up about preventive actions taken</a:t>
            </a:r>
            <a:endParaRPr lang="en-US" dirty="0"/>
          </a:p>
        </p:txBody>
      </p:sp>
      <p:pic>
        <p:nvPicPr>
          <p:cNvPr id="11266" name="Picture 2" title="Image of an accident repr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57995" y="4191000"/>
            <a:ext cx="398600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69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By the Same Token…</a:t>
            </a:r>
            <a:endParaRPr lang="en-US" b="1" dirty="0"/>
          </a:p>
        </p:txBody>
      </p:sp>
      <p:sp>
        <p:nvSpPr>
          <p:cNvPr id="3" name="Content Placeholder 2"/>
          <p:cNvSpPr>
            <a:spLocks noGrp="1"/>
          </p:cNvSpPr>
          <p:nvPr>
            <p:ph idx="1"/>
          </p:nvPr>
        </p:nvSpPr>
        <p:spPr>
          <a:xfrm>
            <a:off x="457200" y="1600201"/>
            <a:ext cx="7924800" cy="2590799"/>
          </a:xfrm>
        </p:spPr>
        <p:txBody>
          <a:bodyPr>
            <a:normAutofit fontScale="92500" lnSpcReduction="10000"/>
          </a:bodyPr>
          <a:lstStyle/>
          <a:p>
            <a:r>
              <a:rPr lang="en-US" dirty="0" smtClean="0"/>
              <a:t>If a staffing agency learns of a temporary worker's injury (through, for example, the filing of a workers' compensation claim), the staffing agency should inform the host employer to help ensure that preventive measures are taken before additional workers are injured. </a:t>
            </a:r>
            <a:endParaRPr lang="en-US" dirty="0"/>
          </a:p>
        </p:txBody>
      </p:sp>
      <p:pic>
        <p:nvPicPr>
          <p:cNvPr id="12290" name="Picture 2" title="diagram for reciproc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4112412"/>
            <a:ext cx="3505200" cy="274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864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Employers Responsibilities</a:t>
            </a:r>
            <a:endParaRPr lang="en-US" b="1" dirty="0"/>
          </a:p>
        </p:txBody>
      </p:sp>
      <p:sp>
        <p:nvSpPr>
          <p:cNvPr id="3" name="Content Placeholder 2"/>
          <p:cNvSpPr>
            <a:spLocks noGrp="1"/>
          </p:cNvSpPr>
          <p:nvPr>
            <p:ph idx="1"/>
          </p:nvPr>
        </p:nvSpPr>
        <p:spPr/>
        <p:txBody>
          <a:bodyPr/>
          <a:lstStyle/>
          <a:p>
            <a:r>
              <a:rPr lang="en-US" dirty="0" smtClean="0"/>
              <a:t>When investigations reveal a temporary worker exposed to a </a:t>
            </a:r>
            <a:r>
              <a:rPr lang="en-US" dirty="0" err="1" smtClean="0"/>
              <a:t>violative</a:t>
            </a:r>
            <a:r>
              <a:rPr lang="en-US" dirty="0" smtClean="0"/>
              <a:t> condition, and the worker is considered to be employed by both a staffing agency and a host employer, OSHA will consider issuing citations to either or both of the employers, depending on the specific facts of the case. </a:t>
            </a:r>
            <a:endParaRPr lang="en-US" dirty="0"/>
          </a:p>
        </p:txBody>
      </p:sp>
      <p:pic>
        <p:nvPicPr>
          <p:cNvPr id="13314" name="Picture 2" title="sketch of a man shrugging his shoulde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4553903"/>
            <a:ext cx="3124200" cy="230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28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Employers Responsibilities (cont.)</a:t>
            </a:r>
            <a:endParaRPr lang="en-US" b="1" dirty="0"/>
          </a:p>
        </p:txBody>
      </p:sp>
      <p:sp>
        <p:nvSpPr>
          <p:cNvPr id="3" name="Content Placeholder 2"/>
          <p:cNvSpPr>
            <a:spLocks noGrp="1"/>
          </p:cNvSpPr>
          <p:nvPr>
            <p:ph idx="1"/>
          </p:nvPr>
        </p:nvSpPr>
        <p:spPr>
          <a:xfrm>
            <a:off x="457200" y="1447802"/>
            <a:ext cx="7924800" cy="3286124"/>
          </a:xfrm>
        </p:spPr>
        <p:txBody>
          <a:bodyPr>
            <a:normAutofit fontScale="92500" lnSpcReduction="20000"/>
          </a:bodyPr>
          <a:lstStyle/>
          <a:p>
            <a:r>
              <a:rPr lang="en-US" dirty="0" smtClean="0"/>
              <a:t>This will require Area Offices to make a careful assessment of whether both employers have fulfilled their respective compliance responsibilities in each individual case. </a:t>
            </a:r>
          </a:p>
          <a:p>
            <a:endParaRPr lang="en-US" dirty="0" smtClean="0"/>
          </a:p>
          <a:p>
            <a:r>
              <a:rPr lang="en-US" dirty="0" smtClean="0"/>
              <a:t>These inspections are considered high priority and early consultation between OSHA and SOL is essential to facilitate case development. </a:t>
            </a:r>
            <a:endParaRPr lang="en-US" dirty="0"/>
          </a:p>
        </p:txBody>
      </p:sp>
      <p:pic>
        <p:nvPicPr>
          <p:cNvPr id="14338" name="Picture 2" title="image of a blob of wax imprinted with the work importa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58025" y="4648200"/>
            <a:ext cx="20859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92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Workers Rights</a:t>
            </a:r>
            <a:endParaRPr lang="en-US" b="1" dirty="0"/>
          </a:p>
        </p:txBody>
      </p:sp>
      <p:sp>
        <p:nvSpPr>
          <p:cNvPr id="3" name="Content Placeholder 2"/>
          <p:cNvSpPr>
            <a:spLocks noGrp="1"/>
          </p:cNvSpPr>
          <p:nvPr>
            <p:ph idx="1"/>
          </p:nvPr>
        </p:nvSpPr>
        <p:spPr>
          <a:xfrm>
            <a:off x="457200" y="1600200"/>
            <a:ext cx="7615237" cy="4525963"/>
          </a:xfrm>
        </p:spPr>
        <p:txBody>
          <a:bodyPr>
            <a:normAutofit lnSpcReduction="10000"/>
          </a:bodyPr>
          <a:lstStyle/>
          <a:p>
            <a:r>
              <a:rPr lang="en-US" dirty="0" smtClean="0"/>
              <a:t>Temporary workers have the same exact rights and protections against retaliation as all other covered workers.</a:t>
            </a:r>
          </a:p>
          <a:p>
            <a:r>
              <a:rPr lang="en-US" dirty="0"/>
              <a:t>T</a:t>
            </a:r>
            <a:r>
              <a:rPr lang="en-US" dirty="0" smtClean="0"/>
              <a:t>he OSH Act protects temporary workers who report injuries and illnesses or complain to their employer, OSHA, or other government agencies about unsafe or unhealthful working conditions in the workplace.</a:t>
            </a:r>
            <a:endParaRPr lang="en-US" dirty="0"/>
          </a:p>
        </p:txBody>
      </p:sp>
      <p:pic>
        <p:nvPicPr>
          <p:cNvPr id="15362" name="Picture 2" title="image of a patch that syas workers do have righ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00875" y="47148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8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0"/>
            <a:ext cx="8001000" cy="4407360"/>
          </a:xfrm>
          <a:prstGeom prst="rect">
            <a:avLst/>
          </a:prstGeom>
          <a:noFill/>
        </p:spPr>
        <p:txBody>
          <a:bodyPr wrap="square" rtlCol="0">
            <a:spAutoFit/>
          </a:bodyPr>
          <a:lstStyle/>
          <a:p>
            <a:pPr fontAlgn="base">
              <a:spcBef>
                <a:spcPct val="20000"/>
              </a:spcBef>
              <a:spcAft>
                <a:spcPct val="0"/>
              </a:spcAft>
              <a:buClr>
                <a:srgbClr val="669999"/>
              </a:buClr>
              <a:buSzPct val="70000"/>
            </a:pPr>
            <a:r>
              <a:rPr lang="en-US" sz="1400" b="1" dirty="0">
                <a:solidFill>
                  <a:srgbClr val="000000"/>
                </a:solidFill>
                <a:latin typeface="Baskerville Old Face" pitchFamily="18" charset="0"/>
              </a:rPr>
              <a:t>DISCLAIMER:</a:t>
            </a:r>
            <a:r>
              <a:rPr lang="en-US" sz="1400" dirty="0">
                <a:solidFill>
                  <a:srgbClr val="000000"/>
                </a:solidFill>
                <a:latin typeface="Baskerville Old Face" pitchFamily="18" charset="0"/>
              </a:rPr>
              <a:t> This material was produced under grant number </a:t>
            </a:r>
            <a:r>
              <a:rPr lang="en-US" sz="1400" b="1" dirty="0" smtClean="0">
                <a:solidFill>
                  <a:srgbClr val="000000"/>
                </a:solidFill>
                <a:latin typeface="Baskerville Old Face" pitchFamily="18" charset="0"/>
              </a:rPr>
              <a:t>SH-26274-14-60-F-12  </a:t>
            </a:r>
            <a:r>
              <a:rPr lang="en-US" sz="1400" dirty="0">
                <a:solidFill>
                  <a:srgbClr val="000000"/>
                </a:solidFill>
                <a:latin typeface="Baskerville Old Face" pitchFamily="18" charset="0"/>
              </a:rPr>
              <a:t>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400" dirty="0">
                <a:solidFill>
                  <a:srgbClr val="000000"/>
                </a:solidFill>
                <a:latin typeface="Baskerville Old Face" pitchFamily="18" charset="0"/>
              </a:rPr>
            </a:br>
            <a:r>
              <a:rPr lang="en-US" sz="1400" dirty="0">
                <a:solidFill>
                  <a:srgbClr val="000000"/>
                </a:solidFill>
                <a:latin typeface="Baskerville Old Face" pitchFamily="18" charset="0"/>
              </a:rPr>
              <a:t/>
            </a:r>
            <a:br>
              <a:rPr lang="en-US" sz="1400" dirty="0">
                <a:solidFill>
                  <a:srgbClr val="000000"/>
                </a:solidFill>
                <a:latin typeface="Baskerville Old Face" pitchFamily="18" charset="0"/>
              </a:rPr>
            </a:br>
            <a:r>
              <a:rPr lang="en-US" sz="1400" b="1" dirty="0">
                <a:solidFill>
                  <a:srgbClr val="000000"/>
                </a:solidFill>
                <a:latin typeface="Baskerville Old Face" pitchFamily="18" charset="0"/>
              </a:rPr>
              <a:t>COPYRIGHT INFORMATION:</a:t>
            </a:r>
            <a:r>
              <a:rPr lang="en-US" sz="1400" dirty="0">
                <a:solidFill>
                  <a:srgbClr val="000000"/>
                </a:solidFill>
                <a:latin typeface="Baskerville Old Face" pitchFamily="18" charset="0"/>
              </a:rPr>
              <a:t> This material is the copyrighted property of </a:t>
            </a:r>
            <a:r>
              <a:rPr lang="en-US" sz="1400" b="1" dirty="0">
                <a:solidFill>
                  <a:srgbClr val="000000"/>
                </a:solidFill>
                <a:latin typeface="Baskerville Old Face" pitchFamily="18" charset="0"/>
              </a:rPr>
              <a:t>Miami Dade College</a:t>
            </a:r>
            <a:r>
              <a:rPr lang="en-US" sz="1400" dirty="0">
                <a:solidFill>
                  <a:srgbClr val="000000"/>
                </a:solidFill>
                <a:latin typeface="Baskerville Old Face" pitchFamily="18" charset="0"/>
              </a:rPr>
              <a:t>. By federal regulation, OSHA reserves a license to use and disseminate such material for the purpose of promoting safety and health in the workplace.  </a:t>
            </a:r>
            <a:r>
              <a:rPr lang="en-US" sz="1400" b="1" dirty="0">
                <a:solidFill>
                  <a:srgbClr val="000000"/>
                </a:solidFill>
                <a:latin typeface="Baskerville Old Face" pitchFamily="18" charset="0"/>
              </a:rPr>
              <a:t>Miami Dade College</a:t>
            </a:r>
            <a:r>
              <a:rPr lang="en-US" sz="1400" dirty="0">
                <a:solidFill>
                  <a:srgbClr val="000000"/>
                </a:solidFill>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400" dirty="0">
                <a:solidFill>
                  <a:srgbClr val="000000"/>
                </a:solidFill>
                <a:latin typeface="Baskerville Old Face" pitchFamily="18" charset="0"/>
              </a:rPr>
            </a:br>
            <a:r>
              <a:rPr lang="en-US" sz="1400" dirty="0">
                <a:solidFill>
                  <a:srgbClr val="000000"/>
                </a:solidFill>
                <a:latin typeface="Baskerville Old Face" pitchFamily="18" charset="0"/>
              </a:rPr>
              <a:t/>
            </a:r>
            <a:br>
              <a:rPr lang="en-US" sz="1400" dirty="0">
                <a:solidFill>
                  <a:srgbClr val="000000"/>
                </a:solidFill>
                <a:latin typeface="Baskerville Old Face" pitchFamily="18" charset="0"/>
              </a:rPr>
            </a:br>
            <a:r>
              <a:rPr lang="en-US" sz="1400" dirty="0">
                <a:solidFill>
                  <a:srgbClr val="000000"/>
                </a:solidFill>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r>
              <a:rPr lang="en-US" sz="1200" dirty="0">
                <a:solidFill>
                  <a:srgbClr val="000000"/>
                </a:solidFill>
                <a:latin typeface="Baskerville Old Face" pitchFamily="18" charset="0"/>
              </a:rPr>
              <a:t>.</a:t>
            </a:r>
          </a:p>
          <a:p>
            <a:pPr fontAlgn="base">
              <a:spcBef>
                <a:spcPct val="20000"/>
              </a:spcBef>
              <a:spcAft>
                <a:spcPct val="0"/>
              </a:spcAft>
              <a:buClr>
                <a:srgbClr val="669999"/>
              </a:buClr>
              <a:buSzPct val="70000"/>
              <a:buFont typeface="Wingdings" pitchFamily="2" charset="2"/>
              <a:buNone/>
            </a:pPr>
            <a:endParaRPr lang="en-US" sz="1200" dirty="0">
              <a:solidFill>
                <a:srgbClr val="000000"/>
              </a:solidFill>
              <a:latin typeface="Baskerville Old Face" pitchFamily="18" charset="0"/>
            </a:endParaRPr>
          </a:p>
        </p:txBody>
      </p:sp>
      <p:sp>
        <p:nvSpPr>
          <p:cNvPr id="6" name="TextBox 5"/>
          <p:cNvSpPr txBox="1"/>
          <p:nvPr/>
        </p:nvSpPr>
        <p:spPr>
          <a:xfrm>
            <a:off x="0" y="6324600"/>
            <a:ext cx="9144000" cy="369332"/>
          </a:xfrm>
          <a:prstGeom prst="rect">
            <a:avLst/>
          </a:prstGeom>
          <a:noFill/>
        </p:spPr>
        <p:txBody>
          <a:bodyPr wrap="square" rtlCol="0">
            <a:spAutoFit/>
          </a:bodyPr>
          <a:lstStyle/>
          <a:p>
            <a:pPr algn="ctr" fontAlgn="base">
              <a:spcBef>
                <a:spcPct val="20000"/>
              </a:spcBef>
              <a:spcAft>
                <a:spcPct val="0"/>
              </a:spcAft>
              <a:buClr>
                <a:srgbClr val="669999"/>
              </a:buClr>
              <a:buSzPct val="70000"/>
              <a:buFont typeface="Wingdings" pitchFamily="2" charset="2"/>
              <a:buNone/>
            </a:pPr>
            <a:r>
              <a:rPr lang="en-US" dirty="0">
                <a:solidFill>
                  <a:srgbClr val="000000">
                    <a:lumMod val="65000"/>
                    <a:lumOff val="35000"/>
                  </a:srgbClr>
                </a:solidFill>
                <a:latin typeface="Baskerville Old Face" pitchFamily="18" charset="0"/>
                <a:cs typeface="Calibri" pitchFamily="34" charset="0"/>
              </a:rPr>
              <a:t>OSHA - Susan Harwood Training Grant</a:t>
            </a:r>
          </a:p>
        </p:txBody>
      </p:sp>
      <p:sp>
        <p:nvSpPr>
          <p:cNvPr id="2" name="Title 1"/>
          <p:cNvSpPr>
            <a:spLocks noGrp="1"/>
          </p:cNvSpPr>
          <p:nvPr>
            <p:ph type="title"/>
          </p:nvPr>
        </p:nvSpPr>
        <p:spPr/>
        <p:txBody>
          <a:bodyPr/>
          <a:lstStyle/>
          <a:p>
            <a:r>
              <a:rPr lang="en-US" dirty="0" smtClean="0"/>
              <a:t>OSHA Disclaimer</a:t>
            </a:r>
            <a:endParaRPr lang="en-US" dirty="0"/>
          </a:p>
        </p:txBody>
      </p:sp>
    </p:spTree>
    <p:extLst>
      <p:ext uri="{BB962C8B-B14F-4D97-AF65-F5344CB8AC3E}">
        <p14:creationId xmlns:p14="http://schemas.microsoft.com/office/powerpoint/2010/main" val="57949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Workers Rights (cont.)</a:t>
            </a:r>
            <a:endParaRPr lang="en-US" dirty="0"/>
          </a:p>
        </p:txBody>
      </p:sp>
      <p:sp>
        <p:nvSpPr>
          <p:cNvPr id="3" name="Content Placeholder 2"/>
          <p:cNvSpPr>
            <a:spLocks noGrp="1"/>
          </p:cNvSpPr>
          <p:nvPr>
            <p:ph idx="1"/>
          </p:nvPr>
        </p:nvSpPr>
        <p:spPr>
          <a:xfrm>
            <a:off x="457200" y="1600201"/>
            <a:ext cx="6477000" cy="4038599"/>
          </a:xfrm>
        </p:spPr>
        <p:txBody>
          <a:bodyPr>
            <a:normAutofit fontScale="85000" lnSpcReduction="20000"/>
          </a:bodyPr>
          <a:lstStyle/>
          <a:p>
            <a:r>
              <a:rPr lang="en-US" dirty="0" smtClean="0"/>
              <a:t>Temporary workers have the right to report injuries or illnesses or complain to both the host employer and the staffing agency without fear of retribution.</a:t>
            </a:r>
          </a:p>
          <a:p>
            <a:endParaRPr lang="en-US" dirty="0" smtClean="0"/>
          </a:p>
          <a:p>
            <a:r>
              <a:rPr lang="en-US" dirty="0" smtClean="0"/>
              <a:t>Both the staffing agency and the host employer should inform temporary employees how to report injuries and illnesses and include training on the employee's right to report workplace safety concerns.</a:t>
            </a:r>
            <a:endParaRPr lang="en-US" dirty="0"/>
          </a:p>
        </p:txBody>
      </p:sp>
      <p:pic>
        <p:nvPicPr>
          <p:cNvPr id="16386" name="Picture 2" title="Image of an OSHA pos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2875036"/>
            <a:ext cx="2819401" cy="398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0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Inspections at Temp Agencies</a:t>
            </a:r>
            <a:endParaRPr lang="en-US" dirty="0"/>
          </a:p>
        </p:txBody>
      </p:sp>
      <p:sp>
        <p:nvSpPr>
          <p:cNvPr id="3" name="Content Placeholder 2"/>
          <p:cNvSpPr>
            <a:spLocks noGrp="1"/>
          </p:cNvSpPr>
          <p:nvPr>
            <p:ph idx="1"/>
          </p:nvPr>
        </p:nvSpPr>
        <p:spPr>
          <a:xfrm>
            <a:off x="457200" y="1524000"/>
            <a:ext cx="7620000" cy="4267200"/>
          </a:xfrm>
        </p:spPr>
        <p:txBody>
          <a:bodyPr>
            <a:normAutofit fontScale="70000" lnSpcReduction="20000"/>
          </a:bodyPr>
          <a:lstStyle/>
          <a:p>
            <a:r>
              <a:rPr lang="en-US" dirty="0" smtClean="0"/>
              <a:t>When a temporary worker is exposed to a violation, inquiries will be made into the staffing agency's actual or constructive knowledge of the worksite's hazards - whether the staffing agency knew, or with the exercise of reasonable diligence, could have known about the hazards.</a:t>
            </a:r>
          </a:p>
          <a:p>
            <a:endParaRPr lang="en-US" dirty="0" smtClean="0"/>
          </a:p>
          <a:p>
            <a:r>
              <a:rPr lang="en-US" dirty="0" smtClean="0"/>
              <a:t>A review of such factors as the terms of the staffing agency-host employer contract, the interaction and communication between the staffing agency and the host employer, the staffing agency's contact with its temporary workers, whether those workers have had any complaints or concerns and whether they have made those concerns known to the employers (and if not, why not).</a:t>
            </a:r>
            <a:endParaRPr lang="en-US" dirty="0"/>
          </a:p>
        </p:txBody>
      </p:sp>
      <p:pic>
        <p:nvPicPr>
          <p:cNvPr id="17410" name="Picture 2" title="Image of a magnifying glass over the word Investig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5083" y="5257801"/>
            <a:ext cx="352891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98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Inspections at Temp Agencies (cont.)</a:t>
            </a:r>
            <a:endParaRPr lang="en-US" dirty="0"/>
          </a:p>
        </p:txBody>
      </p:sp>
      <p:sp>
        <p:nvSpPr>
          <p:cNvPr id="3" name="Content Placeholder 2"/>
          <p:cNvSpPr>
            <a:spLocks noGrp="1"/>
          </p:cNvSpPr>
          <p:nvPr>
            <p:ph idx="1"/>
          </p:nvPr>
        </p:nvSpPr>
        <p:spPr>
          <a:xfrm>
            <a:off x="457200" y="1600201"/>
            <a:ext cx="8229600" cy="3886199"/>
          </a:xfrm>
        </p:spPr>
        <p:txBody>
          <a:bodyPr>
            <a:normAutofit fontScale="70000" lnSpcReduction="20000"/>
          </a:bodyPr>
          <a:lstStyle/>
          <a:p>
            <a:r>
              <a:rPr lang="en-US" dirty="0"/>
              <a:t>T</a:t>
            </a:r>
            <a:r>
              <a:rPr lang="en-US" dirty="0" smtClean="0"/>
              <a:t>he staffing agency has a basic duty to inquire into the conditions at the host worksite. The decision to open an inspection with the staffing agency is not dependent upon whether or not a staffing agency management representative is on-site. </a:t>
            </a:r>
          </a:p>
          <a:p>
            <a:endParaRPr lang="en-US" dirty="0" smtClean="0"/>
          </a:p>
          <a:p>
            <a:r>
              <a:rPr lang="en-US" dirty="0" smtClean="0"/>
              <a:t>If a temporary worker is or could be exposed to a serious hazard or if the staffing agency does not appear to have taken any actions to learn of the conditions at the host's worksite, then the CSHO should initiate an inspection with the staffing agency. </a:t>
            </a:r>
          </a:p>
          <a:p>
            <a:endParaRPr lang="en-US" dirty="0" smtClean="0"/>
          </a:p>
          <a:p>
            <a:r>
              <a:rPr lang="en-US" dirty="0" smtClean="0"/>
              <a:t>In all other instances, Area Directors may decide, based upon the evidence found during the inquiries, whether to open an inspection with the staffing agency.</a:t>
            </a:r>
            <a:endParaRPr lang="en-US" dirty="0"/>
          </a:p>
        </p:txBody>
      </p:sp>
      <p:pic>
        <p:nvPicPr>
          <p:cNvPr id="18434" name="Picture 2" title="Image of a clip boar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4625"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419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457200" y="1447801"/>
            <a:ext cx="7086600" cy="3809999"/>
          </a:xfrm>
        </p:spPr>
        <p:txBody>
          <a:bodyPr>
            <a:normAutofit fontScale="62500" lnSpcReduction="20000"/>
          </a:bodyPr>
          <a:lstStyle/>
          <a:p>
            <a:r>
              <a:rPr lang="en-US" dirty="0" smtClean="0"/>
              <a:t>Employers have a duty to provide necessary safety and health training to all workers regarding workplace hazards. Recent</a:t>
            </a:r>
            <a:r>
              <a:rPr lang="en-US" b="1" dirty="0" smtClean="0">
                <a:solidFill>
                  <a:srgbClr val="FF0000"/>
                </a:solidFill>
              </a:rPr>
              <a:t> </a:t>
            </a:r>
            <a:r>
              <a:rPr lang="en-US" b="1" i="1" dirty="0" smtClean="0">
                <a:solidFill>
                  <a:srgbClr val="FF0000"/>
                </a:solidFill>
              </a:rPr>
              <a:t>inspections have indicated problems where temporary workers have not been trained and were not protected from serious workplace hazards </a:t>
            </a:r>
            <a:r>
              <a:rPr lang="en-US" dirty="0" smtClean="0"/>
              <a:t>due to lack of personal protective equipment when working with hazardous chemicals and lack of lockout/</a:t>
            </a:r>
            <a:r>
              <a:rPr lang="en-US" dirty="0" err="1" smtClean="0"/>
              <a:t>tagout</a:t>
            </a:r>
            <a:r>
              <a:rPr lang="en-US" dirty="0" smtClean="0"/>
              <a:t> protections, among others.</a:t>
            </a:r>
          </a:p>
          <a:p>
            <a:endParaRPr lang="en-US" dirty="0" smtClean="0"/>
          </a:p>
          <a:p>
            <a:r>
              <a:rPr lang="en-US" dirty="0" smtClean="0"/>
              <a:t>With the TWI (Temporary Worker Initiative) OSHA is attempting to ensure that all employers, whether host or staffing agency, individually and collaboratively, fulfill their duties to their workers, so that at the end of the shift of every work day, </a:t>
            </a:r>
            <a:r>
              <a:rPr lang="en-US" b="1" i="1" dirty="0" smtClean="0">
                <a:solidFill>
                  <a:srgbClr val="FF0000"/>
                </a:solidFill>
              </a:rPr>
              <a:t>all temporary workers in the United States can return home safely.</a:t>
            </a:r>
          </a:p>
          <a:p>
            <a:endParaRPr lang="en-US" dirty="0"/>
          </a:p>
        </p:txBody>
      </p:sp>
      <p:pic>
        <p:nvPicPr>
          <p:cNvPr id="19459" name="Picture 3" title="Image of a famil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1" y="4826173"/>
            <a:ext cx="3505200" cy="203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05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title="Image of a question and anwer crossroads street sig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990600"/>
            <a:ext cx="495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Questions and Answers</a:t>
            </a:r>
            <a:endParaRPr lang="en-US" dirty="0">
              <a:solidFill>
                <a:schemeClr val="bg1"/>
              </a:solidFill>
            </a:endParaRPr>
          </a:p>
        </p:txBody>
      </p:sp>
    </p:spTree>
    <p:extLst>
      <p:ext uri="{BB962C8B-B14F-4D97-AF65-F5344CB8AC3E}">
        <p14:creationId xmlns:p14="http://schemas.microsoft.com/office/powerpoint/2010/main" val="300835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000" dirty="0" smtClean="0">
                <a:solidFill>
                  <a:schemeClr val="bg1"/>
                </a:solidFill>
              </a:rPr>
              <a:t>Comment</a:t>
            </a:r>
            <a:endParaRPr lang="en-US" sz="1000" dirty="0">
              <a:solidFill>
                <a:schemeClr val="bg1"/>
              </a:solidFill>
            </a:endParaRPr>
          </a:p>
        </p:txBody>
      </p:sp>
      <p:sp>
        <p:nvSpPr>
          <p:cNvPr id="3" name="Content Placeholder 2"/>
          <p:cNvSpPr>
            <a:spLocks noGrp="1"/>
          </p:cNvSpPr>
          <p:nvPr>
            <p:ph idx="4294967295"/>
          </p:nvPr>
        </p:nvSpPr>
        <p:spPr>
          <a:xfrm>
            <a:off x="457200" y="838200"/>
            <a:ext cx="8229600" cy="5257800"/>
          </a:xfrm>
        </p:spPr>
        <p:txBody>
          <a:bodyPr>
            <a:normAutofit fontScale="92500"/>
          </a:bodyPr>
          <a:lstStyle/>
          <a:p>
            <a:pPr marL="0" indent="0">
              <a:buNone/>
            </a:pPr>
            <a:r>
              <a:rPr lang="en-US" b="1" i="1" dirty="0" smtClean="0">
                <a:solidFill>
                  <a:srgbClr val="FF0000"/>
                </a:solidFill>
              </a:rPr>
              <a:t>"Host employers need to treat temporary workers as they treat existing employees. Temporary staffing agencies and host employers share control over the employee, and are therefore jointly responsible for temp employee's safety and health. It is essential that both employers comply with all relevant OSHA requirements.“</a:t>
            </a:r>
          </a:p>
          <a:p>
            <a:pPr marL="0" indent="0">
              <a:buNone/>
            </a:pPr>
            <a:endParaRPr lang="en-US" b="1" dirty="0" smtClean="0"/>
          </a:p>
          <a:p>
            <a:pPr marL="0" indent="0">
              <a:buNone/>
            </a:pPr>
            <a:r>
              <a:rPr lang="en-US" sz="2600" dirty="0" smtClean="0"/>
              <a:t>David Michaels, PhD, MPH</a:t>
            </a:r>
          </a:p>
          <a:p>
            <a:pPr marL="0" indent="0">
              <a:buNone/>
            </a:pPr>
            <a:r>
              <a:rPr lang="en-US" sz="2600" dirty="0" smtClean="0"/>
              <a:t>Assistant Secretary of Labor for Occupational Safety and Health</a:t>
            </a:r>
          </a:p>
          <a:p>
            <a:pPr marL="0" indent="0" algn="ctr">
              <a:buNone/>
            </a:pPr>
            <a:endParaRPr lang="en-US" dirty="0" smtClean="0"/>
          </a:p>
          <a:p>
            <a:endParaRPr lang="en-US" dirty="0"/>
          </a:p>
        </p:txBody>
      </p:sp>
    </p:spTree>
    <p:extLst>
      <p:ext uri="{BB962C8B-B14F-4D97-AF65-F5344CB8AC3E}">
        <p14:creationId xmlns:p14="http://schemas.microsoft.com/office/powerpoint/2010/main" val="2223655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Stance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 the purposes of the TWI, "temporary workers" are workers hired and paid by a staffing agency and supplied to a host employer to perform work on a temporary basis. </a:t>
            </a:r>
          </a:p>
          <a:p>
            <a:endParaRPr lang="en-US" dirty="0" smtClean="0"/>
          </a:p>
          <a:p>
            <a:r>
              <a:rPr lang="en-US" dirty="0" smtClean="0"/>
              <a:t>In general, OSHA will consider the staffing agency and host employer to be "joint employers" of the worker in this situation.</a:t>
            </a:r>
          </a:p>
          <a:p>
            <a:endParaRPr lang="en-US" dirty="0" smtClean="0"/>
          </a:p>
          <a:p>
            <a:r>
              <a:rPr lang="en-US" dirty="0" smtClean="0"/>
              <a:t>Joint employment is a legal concept recognizing that, in some situations, the key attributes of the traditional employer-employee relationship are shared by two or more employers in such a manner that they each bear responsibility for compliance with statutory and regulatory requirements.</a:t>
            </a:r>
          </a:p>
          <a:p>
            <a:endParaRPr lang="en-US" dirty="0" smtClean="0"/>
          </a:p>
          <a:p>
            <a:r>
              <a:rPr lang="en-US" dirty="0" smtClean="0"/>
              <a:t>For example, the staffing agency often controls a worker's paycheck and selects the host employer location where the worker will be sent. The host employer, in turn, assigns the particular work to be done each day and controls operations in the physical workplace. </a:t>
            </a:r>
            <a:endParaRPr lang="en-US" dirty="0"/>
          </a:p>
        </p:txBody>
      </p:sp>
    </p:spTree>
    <p:extLst>
      <p:ext uri="{BB962C8B-B14F-4D97-AF65-F5344CB8AC3E}">
        <p14:creationId xmlns:p14="http://schemas.microsoft.com/office/powerpoint/2010/main" val="48683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Policy Background on Temporary Worker Initiative</a:t>
            </a:r>
            <a:endParaRPr lang="en-US" b="1" dirty="0"/>
          </a:p>
        </p:txBody>
      </p:sp>
      <p:sp>
        <p:nvSpPr>
          <p:cNvPr id="3" name="Content Placeholder 2"/>
          <p:cNvSpPr>
            <a:spLocks noGrp="1"/>
          </p:cNvSpPr>
          <p:nvPr>
            <p:ph idx="1"/>
          </p:nvPr>
        </p:nvSpPr>
        <p:spPr>
          <a:xfrm>
            <a:off x="457200" y="1874837"/>
            <a:ext cx="8229600" cy="4525963"/>
          </a:xfrm>
        </p:spPr>
        <p:txBody>
          <a:bodyPr>
            <a:normAutofit fontScale="85000" lnSpcReduction="20000"/>
          </a:bodyPr>
          <a:lstStyle/>
          <a:p>
            <a:r>
              <a:rPr lang="en-US" dirty="0" smtClean="0"/>
              <a:t>On April 29, 2013, OSHA launched the Temporary Worker Initiative (TWI) in order to help prevent work-related injuries and illnesses among temporary workers.  </a:t>
            </a:r>
          </a:p>
          <a:p>
            <a:endParaRPr lang="en-US" dirty="0" smtClean="0"/>
          </a:p>
          <a:p>
            <a:r>
              <a:rPr lang="en-US" dirty="0" smtClean="0"/>
              <a:t>The purpose of this initiative is to increase OSHA's focus on temporary workers in order to highlight employers' responsibilities to ensure these workers are protected from workplace hazards.</a:t>
            </a:r>
          </a:p>
          <a:p>
            <a:endParaRPr lang="en-US" dirty="0" smtClean="0"/>
          </a:p>
          <a:p>
            <a:r>
              <a:rPr lang="en-US" dirty="0" smtClean="0"/>
              <a:t>Policy is detailed in documents posted on OSHA’s website (</a:t>
            </a:r>
            <a:r>
              <a:rPr lang="en-US" dirty="0" smtClean="0">
                <a:hlinkClick r:id="rId2" tooltip="Temporary Workers web page"/>
              </a:rPr>
              <a:t>www.osha.gov/temp_workers</a:t>
            </a:r>
            <a:r>
              <a:rPr lang="en-US" dirty="0" smtClean="0"/>
              <a:t>)</a:t>
            </a:r>
          </a:p>
          <a:p>
            <a:endParaRPr lang="en-US" dirty="0" smtClean="0"/>
          </a:p>
          <a:p>
            <a:endParaRPr lang="en-US" dirty="0"/>
          </a:p>
        </p:txBody>
      </p:sp>
    </p:spTree>
    <p:extLst>
      <p:ext uri="{BB962C8B-B14F-4D97-AF65-F5344CB8AC3E}">
        <p14:creationId xmlns:p14="http://schemas.microsoft.com/office/powerpoint/2010/main" val="285067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Joint Responsibility</a:t>
            </a:r>
            <a:endParaRPr lang="en-US" sz="3200" b="1" dirty="0"/>
          </a:p>
        </p:txBody>
      </p:sp>
      <p:sp>
        <p:nvSpPr>
          <p:cNvPr id="3" name="Content Placeholder 2"/>
          <p:cNvSpPr>
            <a:spLocks noGrp="1"/>
          </p:cNvSpPr>
          <p:nvPr>
            <p:ph idx="1"/>
          </p:nvPr>
        </p:nvSpPr>
        <p:spPr>
          <a:xfrm>
            <a:off x="304800" y="1371600"/>
            <a:ext cx="7467600" cy="4343400"/>
          </a:xfrm>
        </p:spPr>
        <p:txBody>
          <a:bodyPr>
            <a:normAutofit fontScale="70000" lnSpcReduction="20000"/>
          </a:bodyPr>
          <a:lstStyle/>
          <a:p>
            <a:r>
              <a:rPr lang="en-US" dirty="0"/>
              <a:t>S</a:t>
            </a:r>
            <a:r>
              <a:rPr lang="en-US" dirty="0" smtClean="0"/>
              <a:t>taffing agencies and host employers are </a:t>
            </a:r>
            <a:r>
              <a:rPr lang="en-US" b="1" i="1" dirty="0" smtClean="0">
                <a:solidFill>
                  <a:srgbClr val="FF0000"/>
                </a:solidFill>
              </a:rPr>
              <a:t>jointly responsible</a:t>
            </a:r>
            <a:r>
              <a:rPr lang="en-US" b="1" dirty="0" smtClean="0">
                <a:solidFill>
                  <a:srgbClr val="FF0000"/>
                </a:solidFill>
              </a:rPr>
              <a:t> </a:t>
            </a:r>
            <a:r>
              <a:rPr lang="en-US" dirty="0" smtClean="0"/>
              <a:t>for maintaining a safe work environment for temporary workers - including, for example, ensuring that OSHA's training, hazard communication, and recordkeeping requirements are fulfilled.</a:t>
            </a:r>
          </a:p>
          <a:p>
            <a:endParaRPr lang="en-US" dirty="0" smtClean="0"/>
          </a:p>
          <a:p>
            <a:r>
              <a:rPr lang="en-US" dirty="0" smtClean="0"/>
              <a:t>OSHA could hold both the host and temporary employers responsible for the </a:t>
            </a:r>
            <a:r>
              <a:rPr lang="en-US" dirty="0" err="1" smtClean="0"/>
              <a:t>violative</a:t>
            </a:r>
            <a:r>
              <a:rPr lang="en-US" dirty="0" smtClean="0"/>
              <a:t> condition(s) - and that can include lack of adequate training regarding workplace hazards. </a:t>
            </a:r>
          </a:p>
          <a:p>
            <a:endParaRPr lang="en-US" dirty="0" smtClean="0"/>
          </a:p>
          <a:p>
            <a:r>
              <a:rPr lang="en-US" dirty="0" smtClean="0"/>
              <a:t>OSHA has concerns that some employers may use temporary workers as a way to avoid meeting all their compliance obligations and other worker protection laws. </a:t>
            </a:r>
          </a:p>
          <a:p>
            <a:endParaRPr lang="en-US" dirty="0"/>
          </a:p>
        </p:txBody>
      </p:sp>
      <p:pic>
        <p:nvPicPr>
          <p:cNvPr id="3074" name="Picture 2" title="Photo of two people shaking han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5181600"/>
            <a:ext cx="2743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31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rPr>
              <a:t>Joint </a:t>
            </a:r>
            <a:r>
              <a:rPr lang="en-US" sz="3200" b="1" dirty="0" smtClean="0">
                <a:solidFill>
                  <a:prstClr val="black"/>
                </a:solidFill>
              </a:rPr>
              <a:t>Responsibility (Cont.)</a:t>
            </a:r>
            <a:endParaRPr lang="en-US" b="1" dirty="0"/>
          </a:p>
        </p:txBody>
      </p:sp>
      <p:sp>
        <p:nvSpPr>
          <p:cNvPr id="3" name="Content Placeholder 2"/>
          <p:cNvSpPr>
            <a:spLocks noGrp="1"/>
          </p:cNvSpPr>
          <p:nvPr>
            <p:ph idx="1"/>
          </p:nvPr>
        </p:nvSpPr>
        <p:spPr>
          <a:xfrm>
            <a:off x="152400" y="1524000"/>
            <a:ext cx="6400800" cy="4724400"/>
          </a:xfrm>
        </p:spPr>
        <p:txBody>
          <a:bodyPr>
            <a:normAutofit fontScale="70000" lnSpcReduction="20000"/>
          </a:bodyPr>
          <a:lstStyle/>
          <a:p>
            <a:r>
              <a:rPr lang="en-US" dirty="0" smtClean="0"/>
              <a:t>Temporary workers get placed in a variety of jobs, including the most hazardous jobs.</a:t>
            </a:r>
          </a:p>
          <a:p>
            <a:endParaRPr lang="en-US" dirty="0" smtClean="0"/>
          </a:p>
          <a:p>
            <a:r>
              <a:rPr lang="en-US" dirty="0" smtClean="0"/>
              <a:t>Temporary workers are more vulnerable to workplace safety and health hazards and retaliation than workers in traditional employment relationships.  </a:t>
            </a:r>
          </a:p>
          <a:p>
            <a:endParaRPr lang="en-US" dirty="0" smtClean="0"/>
          </a:p>
          <a:p>
            <a:r>
              <a:rPr lang="en-US" dirty="0" smtClean="0"/>
              <a:t>Temporary workers are often not given adequate safety and health training or explanations of their duties by either the temporary staffing agency or the host employer.</a:t>
            </a:r>
          </a:p>
          <a:p>
            <a:endParaRPr lang="en-US" dirty="0" smtClean="0"/>
          </a:p>
          <a:p>
            <a:r>
              <a:rPr lang="en-US" dirty="0" smtClean="0"/>
              <a:t>Therefore, it is essential that </a:t>
            </a:r>
            <a:r>
              <a:rPr lang="en-US" b="1" i="1" dirty="0" smtClean="0">
                <a:solidFill>
                  <a:srgbClr val="FF0000"/>
                </a:solidFill>
              </a:rPr>
              <a:t>both</a:t>
            </a:r>
            <a:r>
              <a:rPr lang="en-US" dirty="0" smtClean="0"/>
              <a:t> employers comply with all relevant OSHA requirements.</a:t>
            </a:r>
          </a:p>
          <a:p>
            <a:endParaRPr lang="en-US" dirty="0"/>
          </a:p>
        </p:txBody>
      </p:sp>
      <p:pic>
        <p:nvPicPr>
          <p:cNvPr id="4098" name="Picture 2" title="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7671" y="2971800"/>
            <a:ext cx="282632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77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rPr>
              <a:t>Joint Responsibility (Cont</a:t>
            </a:r>
            <a:r>
              <a:rPr lang="en-US" sz="3200" b="1" dirty="0" smtClean="0">
                <a:solidFill>
                  <a:prstClr val="black"/>
                </a:solidFill>
              </a:rPr>
              <a:t>.) </a:t>
            </a:r>
            <a:endParaRPr lang="en-US" b="1" dirty="0"/>
          </a:p>
        </p:txBody>
      </p:sp>
      <p:sp>
        <p:nvSpPr>
          <p:cNvPr id="3" name="Content Placeholder 2"/>
          <p:cNvSpPr>
            <a:spLocks noGrp="1"/>
          </p:cNvSpPr>
          <p:nvPr>
            <p:ph idx="1"/>
          </p:nvPr>
        </p:nvSpPr>
        <p:spPr>
          <a:xfrm>
            <a:off x="228600" y="1447800"/>
            <a:ext cx="7315200" cy="3733800"/>
          </a:xfrm>
        </p:spPr>
        <p:txBody>
          <a:bodyPr>
            <a:normAutofit fontScale="92500" lnSpcReduction="20000"/>
          </a:bodyPr>
          <a:lstStyle/>
          <a:p>
            <a:r>
              <a:rPr lang="en-US" dirty="0"/>
              <a:t>E</a:t>
            </a:r>
            <a:r>
              <a:rPr lang="en-US" dirty="0" smtClean="0"/>
              <a:t>ach employer should consider the hazards and be in a </a:t>
            </a:r>
            <a:r>
              <a:rPr lang="en-US" b="1" i="1" dirty="0" smtClean="0">
                <a:solidFill>
                  <a:srgbClr val="FF0000"/>
                </a:solidFill>
              </a:rPr>
              <a:t>position</a:t>
            </a:r>
            <a:r>
              <a:rPr lang="en-US" b="1" dirty="0" smtClean="0">
                <a:solidFill>
                  <a:srgbClr val="FF0000"/>
                </a:solidFill>
              </a:rPr>
              <a:t> to </a:t>
            </a:r>
            <a:r>
              <a:rPr lang="en-US" b="1" i="1" dirty="0" smtClean="0">
                <a:solidFill>
                  <a:srgbClr val="FF0000"/>
                </a:solidFill>
              </a:rPr>
              <a:t>prevent and correct</a:t>
            </a:r>
            <a:r>
              <a:rPr lang="en-US" dirty="0" smtClean="0"/>
              <a:t>, as well as </a:t>
            </a:r>
            <a:r>
              <a:rPr lang="en-US" b="1" i="1" dirty="0" smtClean="0">
                <a:solidFill>
                  <a:srgbClr val="FF0000"/>
                </a:solidFill>
              </a:rPr>
              <a:t>comply</a:t>
            </a:r>
            <a:r>
              <a:rPr lang="en-US" dirty="0" smtClean="0"/>
              <a:t> with OSHA standards.</a:t>
            </a:r>
          </a:p>
          <a:p>
            <a:endParaRPr lang="en-US" dirty="0" smtClean="0"/>
          </a:p>
          <a:p>
            <a:r>
              <a:rPr lang="en-US" dirty="0"/>
              <a:t>S</a:t>
            </a:r>
            <a:r>
              <a:rPr lang="en-US" dirty="0" smtClean="0"/>
              <a:t>taffing agencies might provide general safety and health training, and host employers provide specific training tailored to the particular workplace equipment/hazards.</a:t>
            </a:r>
            <a:endParaRPr lang="en-US" dirty="0"/>
          </a:p>
        </p:txBody>
      </p:sp>
      <p:pic>
        <p:nvPicPr>
          <p:cNvPr id="5122" name="Picture 2" title="cartoon of bailing water out of a boa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1" y="4267200"/>
            <a:ext cx="426719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72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is </a:t>
            </a:r>
            <a:r>
              <a:rPr lang="en-US" b="1" i="1" dirty="0"/>
              <a:t>C</a:t>
            </a:r>
            <a:r>
              <a:rPr lang="en-US" b="1" i="1" dirty="0" smtClean="0"/>
              <a:t>ommunication</a:t>
            </a:r>
            <a:endParaRPr lang="en-US" b="1" dirty="0"/>
          </a:p>
        </p:txBody>
      </p:sp>
      <p:sp>
        <p:nvSpPr>
          <p:cNvPr id="3" name="Content Placeholder 2"/>
          <p:cNvSpPr>
            <a:spLocks noGrp="1"/>
          </p:cNvSpPr>
          <p:nvPr>
            <p:ph idx="1"/>
          </p:nvPr>
        </p:nvSpPr>
        <p:spPr>
          <a:xfrm>
            <a:off x="228600" y="1143000"/>
            <a:ext cx="8229600" cy="3886200"/>
          </a:xfrm>
        </p:spPr>
        <p:txBody>
          <a:bodyPr>
            <a:normAutofit fontScale="92500" lnSpcReduction="20000"/>
          </a:bodyPr>
          <a:lstStyle/>
          <a:p>
            <a:endParaRPr lang="en-US" dirty="0" smtClean="0"/>
          </a:p>
          <a:p>
            <a:r>
              <a:rPr lang="en-US" dirty="0" smtClean="0"/>
              <a:t>Agency and the host must ensure that the necessary protections are provided</a:t>
            </a:r>
          </a:p>
          <a:p>
            <a:endParaRPr lang="en-US" dirty="0" smtClean="0"/>
          </a:p>
          <a:p>
            <a:r>
              <a:rPr lang="en-US" dirty="0" smtClean="0"/>
              <a:t>Agency has a duty to inquire into the conditions of their workers' assigned workplaces, ensuring they are sending workers to a safe workplace.</a:t>
            </a:r>
          </a:p>
          <a:p>
            <a:endParaRPr lang="en-US" dirty="0" smtClean="0"/>
          </a:p>
          <a:p>
            <a:r>
              <a:rPr lang="en-US" dirty="0" smtClean="0"/>
              <a:t>Cant ignore the hazards!</a:t>
            </a:r>
          </a:p>
        </p:txBody>
      </p:sp>
      <p:pic>
        <p:nvPicPr>
          <p:cNvPr id="6146" name="Picture 2" title="photo of a group of people doing High 5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1705" y="4114801"/>
            <a:ext cx="412229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108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1665</Words>
  <Application>Microsoft Office PowerPoint</Application>
  <PresentationFormat>On-screen Show (4:3)</PresentationFormat>
  <Paragraphs>96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Baskerville Old Face</vt:lpstr>
      <vt:lpstr>Calibri</vt:lpstr>
      <vt:lpstr>Wingdings</vt:lpstr>
      <vt:lpstr>Office Theme</vt:lpstr>
      <vt:lpstr>Employer’s Responsibilities In Protecting Temporary Workers</vt:lpstr>
      <vt:lpstr>OSHA Disclaimer</vt:lpstr>
      <vt:lpstr>Comment</vt:lpstr>
      <vt:lpstr>Legal Stance</vt:lpstr>
      <vt:lpstr>Policy Background on Temporary Worker Initiative</vt:lpstr>
      <vt:lpstr>Joint Responsibility</vt:lpstr>
      <vt:lpstr>Joint Responsibility (Cont.)</vt:lpstr>
      <vt:lpstr>Joint Responsibility (Cont.) </vt:lpstr>
      <vt:lpstr>The Key is Communication</vt:lpstr>
      <vt:lpstr>The Key is Communication (cont.)</vt:lpstr>
      <vt:lpstr>The Key is Communication (cont.) </vt:lpstr>
      <vt:lpstr>Due Diligence</vt:lpstr>
      <vt:lpstr>Due Diligence (cont.)</vt:lpstr>
      <vt:lpstr>Due Diligence (cont.) </vt:lpstr>
      <vt:lpstr> Due Diligence (cont.)</vt:lpstr>
      <vt:lpstr>By the Same Token…</vt:lpstr>
      <vt:lpstr>Employers Responsibilities</vt:lpstr>
      <vt:lpstr>Employers Responsibilities (cont.)</vt:lpstr>
      <vt:lpstr>Workers Rights</vt:lpstr>
      <vt:lpstr>Workers Rights (cont.)</vt:lpstr>
      <vt:lpstr>Inspections at Temp Agencies</vt:lpstr>
      <vt:lpstr>Inspections at Temp Agencies (cont.)</vt:lpstr>
      <vt:lpstr>Conclusion</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2018-07-20T16:07:23Z</dcterms:created>
  <dcterms:modified xsi:type="dcterms:W3CDTF">2018-07-20T16:28:24Z</dcterms:modified>
</cp:coreProperties>
</file>